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94" r:id="rId2"/>
    <p:sldId id="343" r:id="rId3"/>
    <p:sldId id="304" r:id="rId4"/>
    <p:sldId id="260" r:id="rId5"/>
    <p:sldId id="315" r:id="rId6"/>
    <p:sldId id="307" r:id="rId7"/>
    <p:sldId id="317" r:id="rId8"/>
    <p:sldId id="308" r:id="rId9"/>
    <p:sldId id="345" r:id="rId10"/>
    <p:sldId id="341" r:id="rId11"/>
    <p:sldId id="322" r:id="rId12"/>
    <p:sldId id="299" r:id="rId13"/>
    <p:sldId id="303" r:id="rId14"/>
    <p:sldId id="328" r:id="rId15"/>
    <p:sldId id="301" r:id="rId16"/>
    <p:sldId id="338" r:id="rId17"/>
  </p:sldIdLst>
  <p:sldSz cx="12192000" cy="6858000"/>
  <p:notesSz cx="6858000" cy="9144000"/>
  <p:embeddedFontLst>
    <p:embeddedFont>
      <p:font typeface="Maven Pro" pitchFamily="2" charset="77"/>
      <p:regular r:id="rId19"/>
      <p:bold r:id="rId20"/>
    </p:embeddedFont>
    <p:embeddedFont>
      <p:font typeface="Meslo LG M DZ for Powerline" panose="020B0609030804020204" pitchFamily="49" charset="0"/>
      <p:regular r:id="rId21"/>
      <p:bold r:id="rId22"/>
      <p:italic r:id="rId23"/>
      <p:boldItalic r:id="rId24"/>
    </p:embeddedFont>
    <p:embeddedFont>
      <p:font typeface="Noto Sans Black" panose="020B0502040504020204" pitchFamily="34" charset="0"/>
      <p:regular r:id="rId25"/>
      <p:bold r:id="rId26"/>
      <p:italic r:id="rId27"/>
      <p:boldItalic r:id="rId28"/>
    </p:embeddedFont>
    <p:embeddedFont>
      <p:font typeface="Noto Sans ExtraBold" panose="020B0502040504020204" pitchFamily="34" charset="0"/>
      <p:regular r:id="rId29"/>
      <p:bold r:id="rId30"/>
      <p:italic r:id="rId31"/>
      <p:boldItalic r:id="rId32"/>
    </p:embeddedFont>
    <p:embeddedFont>
      <p:font typeface="Noto Sans Light" panose="020B0502040504020204" pitchFamily="34" charset="0"/>
      <p:regular r:id="rId33"/>
      <p:bold r:id="rId34"/>
      <p:italic r:id="rId35"/>
      <p:boldItalic r:id="rId36"/>
    </p:embeddedFont>
    <p:embeddedFont>
      <p:font typeface="Noto Sans Medium" panose="020B0502040504020204" pitchFamily="34" charset="0"/>
      <p:regular r:id="rId37"/>
      <p:bold r:id="rId38"/>
      <p:italic r:id="rId39"/>
      <p:boldItalic r:id="rId40"/>
    </p:embeddedFont>
    <p:embeddedFont>
      <p:font typeface="Noto Sans SemiBold" panose="020B0502040504020204" pitchFamily="34" charset="0"/>
      <p:regular r:id="rId41"/>
      <p:bold r:id="rId42"/>
      <p:italic r:id="rId43"/>
      <p:boldItalic r:id="rId44"/>
    </p:embeddedFont>
    <p:embeddedFont>
      <p:font typeface="Nunito" pitchFamily="2" charset="77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F9F9F9"/>
    <a:srgbClr val="000000"/>
    <a:srgbClr val="0000FF"/>
    <a:srgbClr val="36343F"/>
    <a:srgbClr val="E7F0C8"/>
    <a:srgbClr val="F8FA90"/>
    <a:srgbClr val="5B9BD5"/>
    <a:srgbClr val="FB5552"/>
    <a:srgbClr val="71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9"/>
    <p:restoredTop sz="80418"/>
  </p:normalViewPr>
  <p:slideViewPr>
    <p:cSldViewPr snapToGrid="0">
      <p:cViewPr>
        <p:scale>
          <a:sx n="92" d="100"/>
          <a:sy n="92" d="100"/>
        </p:scale>
        <p:origin x="2496" y="9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>
      <p:cViewPr>
        <p:scale>
          <a:sx n="170" d="100"/>
          <a:sy n="170" d="100"/>
        </p:scale>
        <p:origin x="400" y="-34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masaki/Library/CloudStorage/GoogleDrive-gscwg238@gmail.com/&#12510;&#12452;&#12488;&#12441;&#12521;&#12452;&#12501;&#12441;/3_Kyutech/2_Lab/Seminar/M2/6_&#20013;&#38291;&#30330;&#34920;_&#20908;_graph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masaki/Library/CloudStorage/GoogleDrive-gscwg238@gmail.com/&#12510;&#12452;&#12488;&#12441;&#12521;&#12452;&#12501;&#12441;/3_Kyutech/2_Lab/Seminar/M2/6_&#20013;&#38291;&#30330;&#34920;_&#20908;_graph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masaki/Library/CloudStorage/GoogleDrive-gscwg238@gmail.com/&#12510;&#12452;&#12488;&#12441;&#12521;&#12452;&#12501;&#12441;/3_Kyutech/2_Lab/Seminar/M2/6_&#20013;&#38291;&#30330;&#34920;_&#20908;_graph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masaki/Library/CloudStorage/GoogleDrive-gscwg238@gmail.com/&#12510;&#12452;&#12488;&#12441;&#12521;&#12452;&#12501;&#12441;/3_Kyutech/2_Lab/Seminar/M2/6_&#20013;&#38291;&#30330;&#34920;_&#20908;_graph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Users/masaki/Library/CloudStorage/GoogleDrive-gscwg238@gmail.com/&#12510;&#12452;&#12488;&#12441;&#12521;&#12452;&#12501;&#12441;/3_Kyutech/2_Lab/Seminar/M2/6_&#20013;&#38291;&#30330;&#34920;_&#20908;_graph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masaki/Library/CloudStorage/GoogleDrive-gscwg238@gmail.com/&#12510;&#12452;&#12488;&#12441;&#12521;&#12452;&#12501;&#12441;/3_Kyutech/2_Lab/Seminar/M2/6_&#20013;&#38291;&#30330;&#34920;_&#20908;_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CCWCv2_ja!$B$73</c:f>
              <c:strCache>
                <c:ptCount val="1"/>
                <c:pt idx="0">
                  <c:v>OVS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CCWCv2_ja!$C$72:$O$72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CCWCv2_ja!$C$73:$O$73</c:f>
              <c:numCache>
                <c:formatCode>General</c:formatCode>
                <c:ptCount val="13"/>
                <c:pt idx="0">
                  <c:v>211.86</c:v>
                </c:pt>
                <c:pt idx="1">
                  <c:v>2604.11</c:v>
                </c:pt>
                <c:pt idx="2">
                  <c:v>6429.44</c:v>
                </c:pt>
                <c:pt idx="3">
                  <c:v>9409.52</c:v>
                </c:pt>
                <c:pt idx="4">
                  <c:v>9402.61</c:v>
                </c:pt>
                <c:pt idx="5">
                  <c:v>9412.24</c:v>
                </c:pt>
                <c:pt idx="6">
                  <c:v>9400.17</c:v>
                </c:pt>
                <c:pt idx="7">
                  <c:v>9397.2099999999991</c:v>
                </c:pt>
                <c:pt idx="8">
                  <c:v>9413.2099999999991</c:v>
                </c:pt>
                <c:pt idx="9">
                  <c:v>9405.65</c:v>
                </c:pt>
                <c:pt idx="10">
                  <c:v>9409</c:v>
                </c:pt>
                <c:pt idx="11">
                  <c:v>9412.51</c:v>
                </c:pt>
                <c:pt idx="12">
                  <c:v>9410.6200000000008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E2-9B46-9D18-BB54D0F520F3}"/>
            </c:ext>
          </c:extLst>
        </c:ser>
        <c:ser>
          <c:idx val="2"/>
          <c:order val="1"/>
          <c:tx>
            <c:strRef>
              <c:f>CCWCv2_ja!$B$74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CCWCv2_ja!$C$72:$O$72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CCWCv2_ja!$C$74:$O$74</c:f>
              <c:numCache>
                <c:formatCode>General</c:formatCode>
                <c:ptCount val="13"/>
                <c:pt idx="0">
                  <c:v>210.55</c:v>
                </c:pt>
                <c:pt idx="1">
                  <c:v>2526.23</c:v>
                </c:pt>
                <c:pt idx="2">
                  <c:v>6438.11</c:v>
                </c:pt>
                <c:pt idx="3">
                  <c:v>8768.11</c:v>
                </c:pt>
                <c:pt idx="4">
                  <c:v>8842.73</c:v>
                </c:pt>
                <c:pt idx="5">
                  <c:v>8717.57</c:v>
                </c:pt>
                <c:pt idx="6">
                  <c:v>8750.83</c:v>
                </c:pt>
                <c:pt idx="7">
                  <c:v>8842.39</c:v>
                </c:pt>
                <c:pt idx="8">
                  <c:v>8880.89</c:v>
                </c:pt>
                <c:pt idx="9">
                  <c:v>8980.2800000000007</c:v>
                </c:pt>
                <c:pt idx="10">
                  <c:v>8925.74</c:v>
                </c:pt>
                <c:pt idx="11">
                  <c:v>8948.36</c:v>
                </c:pt>
                <c:pt idx="12">
                  <c:v>8952.08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E2-9B46-9D18-BB54D0F52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2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message size</a:t>
                </a:r>
                <a:r>
                  <a:rPr lang="ja-JP"/>
                  <a:t> </a:t>
                </a:r>
                <a:r>
                  <a:rPr lang="en-US"/>
                  <a:t>(B)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32"/>
      </c:valAx>
      <c:valAx>
        <c:axId val="105570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TCP throughput (Gbps)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3.8805555555555558E-2"/>
              <c:y val="0.110195175438596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0" i="0" u="none" strike="noStrike" kern="1200" baseline="0">
              <a:solidFill>
                <a:schemeClr val="tx1"/>
              </a:solidFill>
              <a:latin typeface="Noto Sans Medium" panose="020B0502040504020204" pitchFamily="34" charset="0"/>
              <a:ea typeface="Noto Sans Medium" panose="020B0502040504020204" pitchFamily="34" charset="0"/>
              <a:cs typeface="Noto Sans Medium" panose="020B0502040504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 b="0" i="0">
          <a:solidFill>
            <a:schemeClr val="tx1"/>
          </a:solidFill>
          <a:latin typeface="Noto Sans Medium" panose="020B0502040504020204" pitchFamily="34" charset="0"/>
          <a:ea typeface="Noto Sans Medium" panose="020B0502040504020204" pitchFamily="34" charset="0"/>
          <a:cs typeface="Noto Sans Medium" panose="020B0502040504020204" pitchFamily="34" charset="0"/>
        </a:defRPr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CCWCv2_ja!$B$118</c:f>
              <c:strCache>
                <c:ptCount val="1"/>
                <c:pt idx="0">
                  <c:v>OVS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CCWCv2_ja!$C$117:$O$117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CCWCv2_ja!$C$118:$O$118</c:f>
              <c:numCache>
                <c:formatCode>General</c:formatCode>
                <c:ptCount val="13"/>
                <c:pt idx="0">
                  <c:v>75.73</c:v>
                </c:pt>
                <c:pt idx="1">
                  <c:v>345.42</c:v>
                </c:pt>
                <c:pt idx="2">
                  <c:v>873.36</c:v>
                </c:pt>
                <c:pt idx="3">
                  <c:v>1865.05</c:v>
                </c:pt>
                <c:pt idx="4">
                  <c:v>3829.51</c:v>
                </c:pt>
                <c:pt idx="5">
                  <c:v>4816.03</c:v>
                </c:pt>
                <c:pt idx="6">
                  <c:v>5657.57</c:v>
                </c:pt>
                <c:pt idx="7">
                  <c:v>5478.95</c:v>
                </c:pt>
                <c:pt idx="8">
                  <c:v>8396.32</c:v>
                </c:pt>
                <c:pt idx="9">
                  <c:v>9529.25</c:v>
                </c:pt>
                <c:pt idx="10">
                  <c:v>9537.4500000000007</c:v>
                </c:pt>
                <c:pt idx="11">
                  <c:v>9578</c:v>
                </c:pt>
                <c:pt idx="12">
                  <c:v>9605.1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5D-0C47-9A9A-9526801919F0}"/>
            </c:ext>
          </c:extLst>
        </c:ser>
        <c:ser>
          <c:idx val="2"/>
          <c:order val="1"/>
          <c:tx>
            <c:strRef>
              <c:f>CCWCv2_ja!$B$119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CCWCv2_ja!$C$117:$O$117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CCWCv2_ja!$C$119:$O$119</c:f>
              <c:numCache>
                <c:formatCode>General</c:formatCode>
                <c:ptCount val="13"/>
                <c:pt idx="0">
                  <c:v>73.239999999999995</c:v>
                </c:pt>
                <c:pt idx="1">
                  <c:v>331.59</c:v>
                </c:pt>
                <c:pt idx="2">
                  <c:v>846.61</c:v>
                </c:pt>
                <c:pt idx="3">
                  <c:v>1795.5</c:v>
                </c:pt>
                <c:pt idx="4">
                  <c:v>3687.9</c:v>
                </c:pt>
                <c:pt idx="5">
                  <c:v>4612.33</c:v>
                </c:pt>
                <c:pt idx="6">
                  <c:v>5449.23</c:v>
                </c:pt>
                <c:pt idx="7">
                  <c:v>5260.02</c:v>
                </c:pt>
                <c:pt idx="8">
                  <c:v>7907.31</c:v>
                </c:pt>
                <c:pt idx="9">
                  <c:v>9098.44</c:v>
                </c:pt>
                <c:pt idx="10">
                  <c:v>9096.75</c:v>
                </c:pt>
                <c:pt idx="11">
                  <c:v>9213.4599999999991</c:v>
                </c:pt>
                <c:pt idx="12">
                  <c:v>9233.5300000000007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F5D-0C47-9A9A-952680191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2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message size</a:t>
                </a:r>
                <a:r>
                  <a:rPr lang="ja-JP"/>
                  <a:t> </a:t>
                </a:r>
                <a:r>
                  <a:rPr lang="en-US"/>
                  <a:t>(B)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32"/>
      </c:valAx>
      <c:valAx>
        <c:axId val="1055707471"/>
        <c:scaling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UDP throughput (Gbps)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3.8805555555555558E-2"/>
              <c:y val="0.100911549707602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0" i="0" u="none" strike="noStrike" kern="1200" baseline="0">
              <a:solidFill>
                <a:schemeClr val="tx1"/>
              </a:solidFill>
              <a:latin typeface="Noto Sans Medium" panose="020B0502040504020204" pitchFamily="34" charset="0"/>
              <a:ea typeface="Noto Sans Medium" panose="020B0502040504020204" pitchFamily="34" charset="0"/>
              <a:cs typeface="Noto Sans Medium" panose="020B0502040504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 b="0" i="0">
          <a:solidFill>
            <a:schemeClr val="tx1"/>
          </a:solidFill>
          <a:latin typeface="Noto Sans Medium" panose="020B0502040504020204" pitchFamily="34" charset="0"/>
          <a:ea typeface="Noto Sans Medium" panose="020B0502040504020204" pitchFamily="34" charset="0"/>
          <a:cs typeface="Noto Sans Medium" panose="020B0502040504020204" pitchFamily="34" charset="0"/>
        </a:defRPr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CCWCv2_ja!$B$38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CCWCv2_ja!$C$37:$D$37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CCWCv2_ja!$C$38:$D$38</c:f>
              <c:numCache>
                <c:formatCode>General</c:formatCode>
                <c:ptCount val="2"/>
                <c:pt idx="0">
                  <c:v>98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C-3249-9A70-AC718CE2EF79}"/>
            </c:ext>
          </c:extLst>
        </c:ser>
        <c:ser>
          <c:idx val="1"/>
          <c:order val="1"/>
          <c:tx>
            <c:strRef>
              <c:f>CCWCv2_ja!$B$39</c:f>
              <c:strCache>
                <c:ptCount val="1"/>
                <c:pt idx="0">
                  <c:v>P4 Shield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CCWCv2_ja!$C$37:$D$37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CCWCv2_ja!$C$39:$D$39</c:f>
              <c:numCache>
                <c:formatCode>General</c:formatCode>
                <c:ptCount val="2"/>
                <c:pt idx="0">
                  <c:v>121</c:v>
                </c:pt>
                <c:pt idx="1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C-3249-9A70-AC718CE2E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175711"/>
        <c:axId val="1019925679"/>
      </c:barChart>
      <c:catAx>
        <c:axId val="102017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19925679"/>
        <c:crosses val="autoZero"/>
        <c:auto val="1"/>
        <c:lblAlgn val="ctr"/>
        <c:lblOffset val="100"/>
        <c:noMultiLvlLbl val="0"/>
      </c:catAx>
      <c:valAx>
        <c:axId val="10199256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RR latency (us)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20175711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0" i="0" u="none" strike="noStrike" kern="1200" baseline="0">
              <a:solidFill>
                <a:schemeClr val="tx1"/>
              </a:solidFill>
              <a:latin typeface="Noto Sans Medium" panose="020B0502040504020204" pitchFamily="34" charset="0"/>
              <a:ea typeface="Noto Sans Medium" panose="020B0502040504020204" pitchFamily="34" charset="0"/>
              <a:cs typeface="Noto Sans Medium" panose="020B0502040504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 b="0" i="0">
          <a:solidFill>
            <a:schemeClr val="tx1"/>
          </a:solidFill>
          <a:latin typeface="Noto Sans Medium" panose="020B0502040504020204" pitchFamily="34" charset="0"/>
          <a:ea typeface="Noto Sans Medium" panose="020B0502040504020204" pitchFamily="34" charset="0"/>
          <a:cs typeface="Noto Sans Medium" panose="020B0502040504020204" pitchFamily="34" charset="0"/>
        </a:defRPr>
      </a:pPr>
      <a:endParaRPr lang="ja-JP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'CCWC-SEV_ja'!$B$38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'CCWC-SEV_ja'!$C$37:$D$37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'CCWC-SEV_ja'!$C$38:$D$38</c:f>
              <c:numCache>
                <c:formatCode>General</c:formatCode>
                <c:ptCount val="2"/>
                <c:pt idx="0">
                  <c:v>92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34-5C4C-9754-513850459703}"/>
            </c:ext>
          </c:extLst>
        </c:ser>
        <c:ser>
          <c:idx val="1"/>
          <c:order val="1"/>
          <c:tx>
            <c:strRef>
              <c:f>'CCWC-SEV_ja'!$B$39</c:f>
              <c:strCache>
                <c:ptCount val="1"/>
                <c:pt idx="0">
                  <c:v>P4 Shield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'CCWC-SEV_ja'!$C$37:$D$37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'CCWC-SEV_ja'!$C$39:$D$39</c:f>
              <c:numCache>
                <c:formatCode>General</c:formatCode>
                <c:ptCount val="2"/>
                <c:pt idx="0">
                  <c:v>134</c:v>
                </c:pt>
                <c:pt idx="1">
                  <c:v>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34-5C4C-9754-513850459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175711"/>
        <c:axId val="1019925679"/>
      </c:barChart>
      <c:catAx>
        <c:axId val="102017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19925679"/>
        <c:crosses val="autoZero"/>
        <c:auto val="1"/>
        <c:lblAlgn val="ctr"/>
        <c:lblOffset val="100"/>
        <c:noMultiLvlLbl val="0"/>
      </c:catAx>
      <c:valAx>
        <c:axId val="10199256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RR latency (us)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20175711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0" i="0" u="none" strike="noStrike" kern="1200" baseline="0">
              <a:solidFill>
                <a:schemeClr val="tx1"/>
              </a:solidFill>
              <a:latin typeface="Noto Sans Medium" panose="020B0502040504020204" pitchFamily="34" charset="0"/>
              <a:ea typeface="Noto Sans Medium" panose="020B0502040504020204" pitchFamily="34" charset="0"/>
              <a:cs typeface="Noto Sans Medium" panose="020B0502040504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 b="0" i="0">
          <a:solidFill>
            <a:schemeClr val="tx1"/>
          </a:solidFill>
          <a:latin typeface="Noto Sans Medium" panose="020B0502040504020204" pitchFamily="34" charset="0"/>
          <a:ea typeface="Noto Sans Medium" panose="020B0502040504020204" pitchFamily="34" charset="0"/>
          <a:cs typeface="Noto Sans Medium" panose="020B0502040504020204" pitchFamily="34" charset="0"/>
        </a:defRPr>
      </a:pPr>
      <a:endParaRPr lang="ja-JP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'CCWC-SEV_ja'!$B$73</c:f>
              <c:strCache>
                <c:ptCount val="1"/>
                <c:pt idx="0">
                  <c:v>OVS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'CCWC-SEV_ja'!$C$72:$O$72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'CCWC-SEV_ja'!$C$73:$O$73</c:f>
              <c:numCache>
                <c:formatCode>General</c:formatCode>
                <c:ptCount val="13"/>
                <c:pt idx="0">
                  <c:v>36.520000000000003</c:v>
                </c:pt>
                <c:pt idx="1">
                  <c:v>421.81</c:v>
                </c:pt>
                <c:pt idx="2">
                  <c:v>97.77</c:v>
                </c:pt>
                <c:pt idx="3">
                  <c:v>1557.63</c:v>
                </c:pt>
                <c:pt idx="4">
                  <c:v>3829.4</c:v>
                </c:pt>
                <c:pt idx="5">
                  <c:v>2711.25</c:v>
                </c:pt>
                <c:pt idx="6">
                  <c:v>3108.87</c:v>
                </c:pt>
                <c:pt idx="7">
                  <c:v>4333.32</c:v>
                </c:pt>
                <c:pt idx="8">
                  <c:v>1550.56</c:v>
                </c:pt>
                <c:pt idx="9">
                  <c:v>4270.9799999999996</c:v>
                </c:pt>
                <c:pt idx="10">
                  <c:v>4581.1899999999996</c:v>
                </c:pt>
                <c:pt idx="11">
                  <c:v>2587.19</c:v>
                </c:pt>
                <c:pt idx="12">
                  <c:v>4562.3500000000004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9C-A54E-9505-46CCCF6DDC8D}"/>
            </c:ext>
          </c:extLst>
        </c:ser>
        <c:ser>
          <c:idx val="2"/>
          <c:order val="1"/>
          <c:tx>
            <c:strRef>
              <c:f>'CCWC-SEV_ja'!$B$74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'CCWC-SEV_ja'!$C$72:$O$72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'CCWC-SEV_ja'!$C$74:$O$74</c:f>
              <c:numCache>
                <c:formatCode>General</c:formatCode>
                <c:ptCount val="13"/>
                <c:pt idx="0">
                  <c:v>44.3</c:v>
                </c:pt>
                <c:pt idx="1">
                  <c:v>343.44</c:v>
                </c:pt>
                <c:pt idx="2">
                  <c:v>667.54</c:v>
                </c:pt>
                <c:pt idx="3">
                  <c:v>1892.19</c:v>
                </c:pt>
                <c:pt idx="4">
                  <c:v>1737.02</c:v>
                </c:pt>
                <c:pt idx="5">
                  <c:v>2576.39</c:v>
                </c:pt>
                <c:pt idx="6">
                  <c:v>3330.26</c:v>
                </c:pt>
                <c:pt idx="7">
                  <c:v>3102.5</c:v>
                </c:pt>
                <c:pt idx="8">
                  <c:v>4037.98</c:v>
                </c:pt>
                <c:pt idx="9">
                  <c:v>4340.9399999999996</c:v>
                </c:pt>
                <c:pt idx="10">
                  <c:v>2780.85</c:v>
                </c:pt>
                <c:pt idx="11">
                  <c:v>2794.3</c:v>
                </c:pt>
                <c:pt idx="12">
                  <c:v>4776.8599999999997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B9C-A54E-9505-46CCCF6DD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2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message size (B)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32"/>
      </c:valAx>
      <c:valAx>
        <c:axId val="105570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TCP throughput (Gbps)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3.8766788766788768E-2"/>
              <c:y val="0.126734027777777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0" i="0" u="none" strike="noStrike" kern="1200" baseline="0">
              <a:solidFill>
                <a:schemeClr val="tx1"/>
              </a:solidFill>
              <a:latin typeface="Noto Sans Medium" panose="020B0502040504020204" pitchFamily="34" charset="0"/>
              <a:ea typeface="Noto Sans Medium" panose="020B0502040504020204" pitchFamily="34" charset="0"/>
              <a:cs typeface="Noto Sans Medium" panose="020B0502040504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 b="0" i="0">
          <a:solidFill>
            <a:schemeClr val="tx1"/>
          </a:solidFill>
          <a:latin typeface="Noto Sans Medium" panose="020B0502040504020204" pitchFamily="34" charset="0"/>
          <a:ea typeface="Noto Sans Medium" panose="020B0502040504020204" pitchFamily="34" charset="0"/>
          <a:cs typeface="Noto Sans Medium" panose="020B0502040504020204" pitchFamily="34" charset="0"/>
        </a:defRPr>
      </a:pPr>
      <a:endParaRPr lang="ja-JP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'CCWC-SEV_ja'!$B$118</c:f>
              <c:strCache>
                <c:ptCount val="1"/>
                <c:pt idx="0">
                  <c:v>OVS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'CCWC-SEV_ja'!$C$117:$O$117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'CCWC-SEV_ja'!$C$118:$O$118</c:f>
              <c:numCache>
                <c:formatCode>General</c:formatCode>
                <c:ptCount val="13"/>
                <c:pt idx="0">
                  <c:v>7.26</c:v>
                </c:pt>
                <c:pt idx="1">
                  <c:v>50.64</c:v>
                </c:pt>
                <c:pt idx="2">
                  <c:v>178.59</c:v>
                </c:pt>
                <c:pt idx="3">
                  <c:v>254.86</c:v>
                </c:pt>
                <c:pt idx="4">
                  <c:v>423.09</c:v>
                </c:pt>
                <c:pt idx="5">
                  <c:v>503.2</c:v>
                </c:pt>
                <c:pt idx="6">
                  <c:v>483.23</c:v>
                </c:pt>
                <c:pt idx="7">
                  <c:v>1867.01</c:v>
                </c:pt>
                <c:pt idx="8">
                  <c:v>118.88</c:v>
                </c:pt>
                <c:pt idx="9">
                  <c:v>9.6300000000000008</c:v>
                </c:pt>
                <c:pt idx="10">
                  <c:v>275.72000000000003</c:v>
                </c:pt>
                <c:pt idx="11">
                  <c:v>0</c:v>
                </c:pt>
                <c:pt idx="12">
                  <c:v>358.92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6C-6044-805F-F2CAD6770E3B}"/>
            </c:ext>
          </c:extLst>
        </c:ser>
        <c:ser>
          <c:idx val="2"/>
          <c:order val="1"/>
          <c:tx>
            <c:strRef>
              <c:f>'CCWC-SEV_ja'!$B$119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'CCWC-SEV_ja'!$C$117:$O$117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'CCWC-SEV_ja'!$C$119:$O$119</c:f>
              <c:numCache>
                <c:formatCode>General</c:formatCode>
                <c:ptCount val="13"/>
                <c:pt idx="0">
                  <c:v>20.87</c:v>
                </c:pt>
                <c:pt idx="1">
                  <c:v>122.9</c:v>
                </c:pt>
                <c:pt idx="2">
                  <c:v>357.51</c:v>
                </c:pt>
                <c:pt idx="3">
                  <c:v>506.96</c:v>
                </c:pt>
                <c:pt idx="4">
                  <c:v>1364.6</c:v>
                </c:pt>
                <c:pt idx="5">
                  <c:v>1789.53</c:v>
                </c:pt>
                <c:pt idx="6">
                  <c:v>2159.71</c:v>
                </c:pt>
                <c:pt idx="7">
                  <c:v>1729.17</c:v>
                </c:pt>
                <c:pt idx="8">
                  <c:v>1432.33</c:v>
                </c:pt>
                <c:pt idx="9">
                  <c:v>0</c:v>
                </c:pt>
                <c:pt idx="10">
                  <c:v>14.19</c:v>
                </c:pt>
                <c:pt idx="11">
                  <c:v>0</c:v>
                </c:pt>
                <c:pt idx="12">
                  <c:v>94.77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6C-6044-805F-F2CAD6770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2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message size (B)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32"/>
      </c:valAx>
      <c:valAx>
        <c:axId val="105570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defRPr>
                </a:pPr>
                <a:r>
                  <a:rPr lang="en-US"/>
                  <a:t>UDP throughput (Gbps)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3.8766788766788768E-2"/>
              <c:y val="0.104685416666666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600" b="0" i="0" u="none" strike="noStrike" kern="1200" baseline="0">
                  <a:solidFill>
                    <a:schemeClr val="tx1"/>
                  </a:solidFill>
                  <a:latin typeface="Noto Sans Medium" panose="020B0502040504020204" pitchFamily="34" charset="0"/>
                  <a:ea typeface="Noto Sans Medium" panose="020B0502040504020204" pitchFamily="34" charset="0"/>
                  <a:cs typeface="Noto Sans Medium" panose="020B0502040504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600" b="0" i="0" u="none" strike="noStrike" kern="1200" baseline="0">
                <a:solidFill>
                  <a:schemeClr val="tx1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1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600" b="0" i="0" u="none" strike="noStrike" kern="1200" baseline="0">
              <a:solidFill>
                <a:schemeClr val="tx1"/>
              </a:solidFill>
              <a:latin typeface="Noto Sans Medium" panose="020B0502040504020204" pitchFamily="34" charset="0"/>
              <a:ea typeface="Noto Sans Medium" panose="020B0502040504020204" pitchFamily="34" charset="0"/>
              <a:cs typeface="Noto Sans Medium" panose="020B0502040504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 b="0" i="0">
          <a:solidFill>
            <a:schemeClr val="tx1"/>
          </a:solidFill>
          <a:latin typeface="Noto Sans Medium" panose="020B0502040504020204" pitchFamily="34" charset="0"/>
          <a:ea typeface="Noto Sans Medium" panose="020B0502040504020204" pitchFamily="34" charset="0"/>
          <a:cs typeface="Noto Sans Medium" panose="020B0502040504020204" pitchFamily="34" charset="0"/>
        </a:defRPr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Noto Sans Light" panose="020B0502040504020204" pitchFamily="34" charset="0"/>
        <a:ea typeface="Noto Sans Light" panose="020B0502040504020204" pitchFamily="34" charset="0"/>
        <a:cs typeface="Noto Sans Light" panose="020B0502040504020204" pitchFamily="34" charset="0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I’m Masaki Iwai from Kyushu Institute of Technology.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I’m gonna talk about P4 Shield, Secure Execution of Users’ P4 Programs with In-VM Information inside Clouds.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(</a:t>
            </a:r>
            <a:r>
              <a:rPr lang="en-JP" dirty="0"/>
              <a:t>発表1</a:t>
            </a:r>
            <a:r>
              <a:rPr lang="en-US" dirty="0"/>
              <a:t>2</a:t>
            </a:r>
            <a:r>
              <a:rPr lang="en-JP" dirty="0"/>
              <a:t>分，質疑応答</a:t>
            </a:r>
            <a:r>
              <a:rPr lang="en-US" dirty="0"/>
              <a:t>3</a:t>
            </a:r>
            <a:r>
              <a:rPr lang="en-JP" dirty="0"/>
              <a:t>分</a:t>
            </a:r>
            <a:r>
              <a:rPr lang="en-US" dirty="0"/>
              <a:t>)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235265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Therefore, </a:t>
            </a:r>
            <a:r>
              <a:rPr lang="en-US" dirty="0" err="1"/>
              <a:t>P4</a:t>
            </a:r>
            <a:r>
              <a:rPr lang="en-US" dirty="0"/>
              <a:t> Shield provides dedicated external functions to allow P4 programs to obtain in-</a:t>
            </a:r>
            <a:r>
              <a:rPr lang="en-US" dirty="0" err="1"/>
              <a:t>VM</a:t>
            </a:r>
            <a:r>
              <a:rPr lang="en-US" dirty="0"/>
              <a:t> information.</a:t>
            </a:r>
          </a:p>
          <a:p>
            <a:pPr marL="158750" indent="0">
              <a:buNone/>
            </a:pPr>
            <a:r>
              <a:rPr lang="en-US" dirty="0"/>
              <a:t>External functions in </a:t>
            </a:r>
            <a:r>
              <a:rPr lang="en-US" dirty="0" err="1"/>
              <a:t>P4</a:t>
            </a:r>
            <a:r>
              <a:rPr lang="en-US" dirty="0"/>
              <a:t> are used to execute programs defined outside </a:t>
            </a:r>
            <a:r>
              <a:rPr lang="en-US" dirty="0" err="1"/>
              <a:t>P4</a:t>
            </a:r>
            <a:r>
              <a:rPr lang="en-US" dirty="0"/>
              <a:t> programs.</a:t>
            </a:r>
          </a:p>
          <a:p>
            <a:pPr marL="158750" indent="0">
              <a:buNone/>
            </a:pPr>
            <a:r>
              <a:rPr lang="en-US" dirty="0"/>
              <a:t>The external functions in </a:t>
            </a:r>
            <a:r>
              <a:rPr lang="en-US" dirty="0" err="1"/>
              <a:t>P4</a:t>
            </a:r>
            <a:r>
              <a:rPr lang="en-US" dirty="0"/>
              <a:t> Shield are written in C and compiled into </a:t>
            </a:r>
            <a:r>
              <a:rPr lang="en-US" dirty="0" err="1"/>
              <a:t>uBPF</a:t>
            </a:r>
            <a:r>
              <a:rPr lang="en-US" dirty="0"/>
              <a:t> bytecode.</a:t>
            </a:r>
          </a:p>
          <a:p>
            <a:pPr marL="158750" indent="0">
              <a:buNone/>
            </a:pPr>
            <a:r>
              <a:rPr lang="en-US" dirty="0"/>
              <a:t>For example, this </a:t>
            </a:r>
            <a:r>
              <a:rPr lang="en-US" dirty="0" err="1"/>
              <a:t>get_tcp_mem</a:t>
            </a:r>
            <a:r>
              <a:rPr lang="en-US" dirty="0"/>
              <a:t> is the external function that returns information about TCP memory.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To access the shared memory, the external functions invoke a helper function provided by the </a:t>
            </a:r>
            <a:r>
              <a:rPr lang="en-US" dirty="0" err="1"/>
              <a:t>uBPF</a:t>
            </a:r>
            <a:r>
              <a:rPr lang="en-US" dirty="0"/>
              <a:t> runtime.</a:t>
            </a:r>
          </a:p>
          <a:p>
            <a:pPr marL="158750" indent="0">
              <a:buNone/>
            </a:pPr>
            <a:r>
              <a:rPr lang="en-US" dirty="0"/>
              <a:t>The </a:t>
            </a:r>
            <a:r>
              <a:rPr lang="en-US" dirty="0" err="1"/>
              <a:t>uBPF</a:t>
            </a:r>
            <a:r>
              <a:rPr lang="en-US" dirty="0"/>
              <a:t> runtime accesses the shared memory and returns the specified in-</a:t>
            </a:r>
            <a:r>
              <a:rPr lang="en-US" dirty="0" err="1"/>
              <a:t>VM</a:t>
            </a:r>
            <a:r>
              <a:rPr lang="en-US" dirty="0"/>
              <a:t> information.</a:t>
            </a:r>
          </a:p>
        </p:txBody>
      </p:sp>
    </p:spTree>
    <p:extLst>
      <p:ext uri="{BB962C8B-B14F-4D97-AF65-F5344CB8AC3E}">
        <p14:creationId xmlns:p14="http://schemas.microsoft.com/office/powerpoint/2010/main" val="2372067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 have implemented </a:t>
            </a:r>
            <a:r>
              <a:rPr lang="en-US" dirty="0" err="1"/>
              <a:t>P4</a:t>
            </a:r>
            <a:r>
              <a:rPr lang="en-US" dirty="0"/>
              <a:t> Shield using Open </a:t>
            </a:r>
            <a:r>
              <a:rPr lang="en-US" dirty="0" err="1"/>
              <a:t>vSwitch</a:t>
            </a:r>
            <a:r>
              <a:rPr lang="en-US" dirty="0"/>
              <a:t>, the </a:t>
            </a:r>
            <a:r>
              <a:rPr lang="en-US" dirty="0" err="1"/>
              <a:t>uBPF</a:t>
            </a:r>
            <a:r>
              <a:rPr lang="en-US" dirty="0"/>
              <a:t> runtime, and confidential </a:t>
            </a:r>
            <a:r>
              <a:rPr lang="en-US" dirty="0" err="1"/>
              <a:t>VMs</a:t>
            </a:r>
            <a:r>
              <a:rPr lang="en-US" dirty="0"/>
              <a:t>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To show the effectiveness of </a:t>
            </a:r>
            <a:r>
              <a:rPr lang="en-US" dirty="0" err="1"/>
              <a:t>P4</a:t>
            </a:r>
            <a:r>
              <a:rPr lang="en-US" dirty="0"/>
              <a:t> Shield, we conducted several experiments.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We first confirmed that </a:t>
            </a:r>
            <a:r>
              <a:rPr lang="en-US" dirty="0" err="1"/>
              <a:t>P4</a:t>
            </a:r>
            <a:r>
              <a:rPr lang="en-US" dirty="0"/>
              <a:t> Shield could perform advanced packet filtering using in-</a:t>
            </a:r>
            <a:r>
              <a:rPr lang="en-US" dirty="0" err="1"/>
              <a:t>VM</a:t>
            </a:r>
            <a:r>
              <a:rPr lang="en-US" dirty="0"/>
              <a:t> information.</a:t>
            </a:r>
          </a:p>
          <a:p>
            <a:pPr marL="158750" indent="0">
              <a:buNone/>
            </a:pPr>
            <a:r>
              <a:rPr lang="en-US" dirty="0"/>
              <a:t>In addition, we measured the communication performance of user </a:t>
            </a:r>
            <a:r>
              <a:rPr lang="en-US" dirty="0" err="1"/>
              <a:t>VMs</a:t>
            </a:r>
            <a:r>
              <a:rPr lang="en-US" dirty="0"/>
              <a:t> to investigate the overhead of </a:t>
            </a:r>
            <a:r>
              <a:rPr lang="en-US" dirty="0" err="1"/>
              <a:t>P4</a:t>
            </a:r>
            <a:r>
              <a:rPr lang="en-US" dirty="0"/>
              <a:t> Shield.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We used two types of hosts with 10 Gigabit Ethernet shown in this table.</a:t>
            </a:r>
          </a:p>
          <a:p>
            <a:pPr marL="158750" indent="0">
              <a:buNone/>
            </a:pPr>
            <a:r>
              <a:rPr lang="en-US" dirty="0"/>
              <a:t>In each host, we ran a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and a user </a:t>
            </a:r>
            <a:r>
              <a:rPr lang="en-US" dirty="0" err="1"/>
              <a:t>VM</a:t>
            </a:r>
            <a:r>
              <a:rPr lang="en-US" dirty="0"/>
              <a:t>.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4078068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For advanced packet filtering, we used a </a:t>
            </a:r>
            <a:r>
              <a:rPr lang="en-US" dirty="0" err="1"/>
              <a:t>P4</a:t>
            </a:r>
            <a:r>
              <a:rPr lang="en-US" dirty="0"/>
              <a:t> program that discarded new packets for TCP connection requests when available TCP memory was expected to run out in the user </a:t>
            </a:r>
            <a:r>
              <a:rPr lang="en-US" dirty="0" err="1"/>
              <a:t>VM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The user </a:t>
            </a:r>
            <a:r>
              <a:rPr lang="en-US" dirty="0" err="1"/>
              <a:t>VM</a:t>
            </a:r>
            <a:r>
              <a:rPr lang="en-US" dirty="0"/>
              <a:t> periodically stored information on TCP memory in the shared memory.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 results show that the client could connect to the server in a normal state.</a:t>
            </a:r>
          </a:p>
          <a:p>
            <a:pPr marL="158750" indent="0">
              <a:buNone/>
            </a:pPr>
            <a:r>
              <a:rPr lang="en-US" dirty="0"/>
              <a:t>When the amount of used TCP memory exceeded the threshold, only the requests of new TCP connections were rejected by the virtual switch, while existing TCP connections were maintained.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079866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 measured the latency and throughput using Host 1 and non-confidential </a:t>
            </a:r>
            <a:r>
              <a:rPr lang="en-US" dirty="0" err="1"/>
              <a:t>VMs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As shown in the left-hand side figure, the latency increased by 23% in TCP and 15% in UDP, compared with traditional OVS.</a:t>
            </a:r>
          </a:p>
          <a:p>
            <a:pPr marL="158750" indent="0">
              <a:buNone/>
            </a:pPr>
            <a:r>
              <a:rPr lang="en-US" dirty="0"/>
              <a:t>This is the overhead of passing a packet to the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, executing the </a:t>
            </a:r>
            <a:r>
              <a:rPr lang="en-US" dirty="0" err="1"/>
              <a:t>P4</a:t>
            </a:r>
            <a:r>
              <a:rPr lang="en-US" dirty="0"/>
              <a:t> program, and obtaining in-</a:t>
            </a:r>
            <a:r>
              <a:rPr lang="en-US" dirty="0" err="1"/>
              <a:t>VM</a:t>
            </a:r>
            <a:r>
              <a:rPr lang="en-US" dirty="0"/>
              <a:t> information.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As shown in the right-hand side figures, the throughput degradation was only 5% in TCP and 4% in UDP on average.</a:t>
            </a:r>
          </a:p>
          <a:p>
            <a:pPr marL="158750" indent="0">
              <a:buNone/>
            </a:pPr>
            <a:r>
              <a:rPr lang="en-US" dirty="0"/>
              <a:t>This is because parallel processing in the virtual switch hid the overhead of </a:t>
            </a:r>
            <a:r>
              <a:rPr lang="en-US" dirty="0" err="1"/>
              <a:t>P4</a:t>
            </a:r>
            <a:r>
              <a:rPr lang="en-US" dirty="0"/>
              <a:t> Shield.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95379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01734-4BD8-838F-9238-1086C6C57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68E130-8E47-2597-D56D-3B154EE21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1AAF84-FADE-386D-DB3A-EE3E2F269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Next, we used Host 2 and confidential </a:t>
            </a:r>
            <a:r>
              <a:rPr lang="en-US" dirty="0" err="1"/>
              <a:t>VMs</a:t>
            </a:r>
            <a:r>
              <a:rPr lang="en-US" dirty="0"/>
              <a:t>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As shown in the left-hand side figure, the latency increased by 46% in TCP and 53% in UDP.</a:t>
            </a:r>
          </a:p>
          <a:p>
            <a:pPr marL="158750" indent="0">
              <a:buNone/>
            </a:pPr>
            <a:r>
              <a:rPr lang="en-US" dirty="0"/>
              <a:t>To examine the overhead of confidential </a:t>
            </a:r>
            <a:r>
              <a:rPr lang="en-US" dirty="0" err="1"/>
              <a:t>VMs</a:t>
            </a:r>
            <a:r>
              <a:rPr lang="en-US" dirty="0"/>
              <a:t>, we ran a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as a normal </a:t>
            </a:r>
            <a:r>
              <a:rPr lang="en-US" dirty="0" err="1"/>
              <a:t>VM</a:t>
            </a:r>
            <a:r>
              <a:rPr lang="en-US" dirty="0"/>
              <a:t>, but the latency did not decrease.</a:t>
            </a:r>
          </a:p>
          <a:p>
            <a:pPr marL="158750" indent="0">
              <a:buNone/>
            </a:pPr>
            <a:r>
              <a:rPr lang="en-US" dirty="0"/>
              <a:t>This means that the overhead comes from other differences between Host 1 and 2.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As shown in the right-hand side figures, the throughput was much lower even in traditional OVS.</a:t>
            </a:r>
          </a:p>
          <a:p>
            <a:pPr marL="158750" indent="0">
              <a:buNone/>
            </a:pPr>
            <a:r>
              <a:rPr lang="en-US" dirty="0"/>
              <a:t>From these results, we conclude that Host 2 could not achieve sufficient performance using OVS.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806415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ja-JP" dirty="0"/>
              <a:t>In conclusion, we proposed </a:t>
            </a:r>
            <a:r>
              <a:rPr lang="en-US" altLang="ja-JP" dirty="0" err="1"/>
              <a:t>P4</a:t>
            </a:r>
            <a:r>
              <a:rPr lang="en-US" altLang="ja-JP" dirty="0"/>
              <a:t> Shield for enabling the secure execution of users' </a:t>
            </a:r>
            <a:r>
              <a:rPr lang="en-US" altLang="ja-JP" dirty="0" err="1"/>
              <a:t>P4</a:t>
            </a:r>
            <a:r>
              <a:rPr lang="en-US" altLang="ja-JP" dirty="0"/>
              <a:t> programs using </a:t>
            </a:r>
            <a:r>
              <a:rPr lang="en-US" altLang="ja-JP" dirty="0" err="1"/>
              <a:t>P4</a:t>
            </a:r>
            <a:r>
              <a:rPr lang="en-US" altLang="ja-JP" dirty="0"/>
              <a:t> </a:t>
            </a:r>
            <a:r>
              <a:rPr lang="en-US" altLang="ja-JP" dirty="0" err="1"/>
              <a:t>VMs</a:t>
            </a:r>
            <a:r>
              <a:rPr lang="en-US" altLang="ja-JP" dirty="0"/>
              <a:t>.</a:t>
            </a:r>
          </a:p>
          <a:p>
            <a:pPr marL="158750" indent="0">
              <a:buNone/>
            </a:pPr>
            <a:endParaRPr lang="en-US" altLang="ja-JP" dirty="0"/>
          </a:p>
          <a:p>
            <a:pPr marL="158750" indent="0">
              <a:buNone/>
            </a:pPr>
            <a:r>
              <a:rPr lang="en-US" altLang="ja-JP" dirty="0" err="1"/>
              <a:t>P4</a:t>
            </a:r>
            <a:r>
              <a:rPr lang="en-US" altLang="ja-JP" dirty="0"/>
              <a:t> Shield protects users' </a:t>
            </a:r>
            <a:r>
              <a:rPr lang="en-US" altLang="ja-JP" dirty="0" err="1"/>
              <a:t>P4</a:t>
            </a:r>
            <a:r>
              <a:rPr lang="en-US" altLang="ja-JP" dirty="0"/>
              <a:t> programs from clouds by running </a:t>
            </a:r>
            <a:r>
              <a:rPr lang="en-US" altLang="ja-JP" dirty="0" err="1"/>
              <a:t>P4</a:t>
            </a:r>
            <a:r>
              <a:rPr lang="en-US" altLang="ja-JP" dirty="0"/>
              <a:t> </a:t>
            </a:r>
            <a:r>
              <a:rPr lang="en-US" altLang="ja-JP" dirty="0" err="1"/>
              <a:t>VMs</a:t>
            </a:r>
            <a:r>
              <a:rPr lang="en-US" altLang="ja-JP" dirty="0"/>
              <a:t> as confidential </a:t>
            </a:r>
            <a:r>
              <a:rPr lang="en-US" altLang="ja-JP" dirty="0" err="1"/>
              <a:t>VMs</a:t>
            </a:r>
            <a:r>
              <a:rPr lang="en-US" altLang="ja-JP" dirty="0"/>
              <a:t>.</a:t>
            </a:r>
          </a:p>
          <a:p>
            <a:pPr marL="158750" indent="0">
              <a:buNone/>
            </a:pPr>
            <a:r>
              <a:rPr lang="en-US" altLang="ja-JP" dirty="0"/>
              <a:t>It isolates users' </a:t>
            </a:r>
            <a:r>
              <a:rPr lang="en-US" altLang="ja-JP" dirty="0" err="1"/>
              <a:t>P4</a:t>
            </a:r>
            <a:r>
              <a:rPr lang="en-US" altLang="ja-JP" dirty="0"/>
              <a:t> programs using </a:t>
            </a:r>
            <a:r>
              <a:rPr lang="en-US" altLang="ja-JP" dirty="0" err="1"/>
              <a:t>uBPF</a:t>
            </a:r>
            <a:r>
              <a:rPr lang="en-US" altLang="ja-JP" dirty="0"/>
              <a:t> inside </a:t>
            </a:r>
            <a:r>
              <a:rPr lang="en-US" altLang="ja-JP" dirty="0" err="1"/>
              <a:t>P4</a:t>
            </a:r>
            <a:r>
              <a:rPr lang="en-US" altLang="ja-JP" dirty="0"/>
              <a:t> </a:t>
            </a:r>
            <a:r>
              <a:rPr lang="en-US" altLang="ja-JP" dirty="0" err="1"/>
              <a:t>VMs</a:t>
            </a:r>
            <a:r>
              <a:rPr lang="en-US" altLang="ja-JP" dirty="0"/>
              <a:t>.</a:t>
            </a:r>
          </a:p>
          <a:p>
            <a:pPr marL="158750" indent="0">
              <a:buNone/>
            </a:pPr>
            <a:r>
              <a:rPr lang="en-US" altLang="ja-JP" dirty="0" err="1"/>
              <a:t>P4</a:t>
            </a:r>
            <a:r>
              <a:rPr lang="en-US" altLang="ja-JP" dirty="0"/>
              <a:t> programs obtain in-</a:t>
            </a:r>
            <a:r>
              <a:rPr lang="en-US" altLang="ja-JP" dirty="0" err="1"/>
              <a:t>VM</a:t>
            </a:r>
            <a:r>
              <a:rPr lang="en-US" altLang="ja-JP" dirty="0"/>
              <a:t> information using </a:t>
            </a:r>
            <a:r>
              <a:rPr lang="en-US" altLang="ja-JP" dirty="0" err="1"/>
              <a:t>P4</a:t>
            </a:r>
            <a:r>
              <a:rPr lang="en-US" altLang="ja-JP" dirty="0"/>
              <a:t> external functions.</a:t>
            </a:r>
          </a:p>
          <a:p>
            <a:pPr marL="158750" indent="0">
              <a:buNone/>
            </a:pPr>
            <a:r>
              <a:rPr lang="en-US" altLang="ja-JP" dirty="0"/>
              <a:t>We confirmed its usefulness and communication performance.</a:t>
            </a:r>
          </a:p>
          <a:p>
            <a:pPr marL="158750" indent="0">
              <a:buNone/>
            </a:pPr>
            <a:endParaRPr lang="en-US" altLang="ja-JP" dirty="0"/>
          </a:p>
          <a:p>
            <a:pPr marL="158750" indent="0">
              <a:buNone/>
            </a:pPr>
            <a:r>
              <a:rPr lang="en-US" altLang="ja-JP" dirty="0"/>
              <a:t>One of our future work is the improvement of communication performance in Host 2.</a:t>
            </a:r>
          </a:p>
          <a:p>
            <a:pPr marL="158750" indent="0">
              <a:buNone/>
            </a:pPr>
            <a:r>
              <a:rPr lang="en-US" altLang="ja-JP" dirty="0"/>
              <a:t>Also, we need to monitor the execution status of </a:t>
            </a:r>
            <a:r>
              <a:rPr lang="en-US" altLang="ja-JP" dirty="0" err="1"/>
              <a:t>P4</a:t>
            </a:r>
            <a:r>
              <a:rPr lang="en-US" altLang="ja-JP" dirty="0"/>
              <a:t> programs from user </a:t>
            </a:r>
            <a:r>
              <a:rPr lang="en-US" altLang="ja-JP" dirty="0" err="1"/>
              <a:t>VMs</a:t>
            </a:r>
            <a:r>
              <a:rPr lang="en-US" altLang="ja-JP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330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8137588F-1286-09E2-BA42-B06FCAD71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>
            <a:extLst>
              <a:ext uri="{FF2B5EF4-FFF2-40B4-BE49-F238E27FC236}">
                <a16:creationId xmlns:a16="http://schemas.microsoft.com/office/drawing/2014/main" id="{49DFE64D-3C66-7E6C-775F-052A49137F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>
            <a:extLst>
              <a:ext uri="{FF2B5EF4-FFF2-40B4-BE49-F238E27FC236}">
                <a16:creationId xmlns:a16="http://schemas.microsoft.com/office/drawing/2014/main" id="{F9D8CC20-BAA9-C1ED-0034-AFD7FFFD8A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altLang="ja-JP"/>
              <a:t>That concludes my presentation.</a:t>
            </a:r>
          </a:p>
          <a:p>
            <a:pPr marL="158750" indent="0">
              <a:buNone/>
            </a:pPr>
            <a:r>
              <a:rPr lang="en-US" altLang="ja-JP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61025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9EC50-73C2-9891-5F86-F04A53CE0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26CF381-909A-BD1B-6991-402DCCEF6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BDA7D95-075B-1C09-CCFF-CC1BA1826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kumimoji="1" lang="en-US" altLang="ja-JP" dirty="0"/>
              <a:t>Recently, it has become possible to program packet forwarding in network switches using the P4 language.</a:t>
            </a:r>
          </a:p>
          <a:p>
            <a:pPr marL="158750" indent="0">
              <a:buNone/>
            </a:pPr>
            <a:r>
              <a:rPr kumimoji="1" lang="en-US" altLang="ja-JP" dirty="0"/>
              <a:t>Such P4 switches can perform advanced packet filtering and rewriting in the data plane.</a:t>
            </a:r>
          </a:p>
          <a:p>
            <a:pPr marL="158750" indent="0">
              <a:buNone/>
            </a:pPr>
            <a:r>
              <a:rPr kumimoji="1" lang="en-US" altLang="ja-JP" dirty="0"/>
              <a:t>They can enable emerging technologies without waiting for the release of new network switches.</a:t>
            </a:r>
          </a:p>
          <a:p>
            <a:pPr marL="158750" indent="0">
              <a:buNone/>
            </a:pPr>
            <a:endParaRPr kumimoji="1" lang="en-US" altLang="ja-JP" dirty="0"/>
          </a:p>
          <a:p>
            <a:pPr marL="158750" indent="0">
              <a:buNone/>
            </a:pPr>
            <a:r>
              <a:rPr kumimoji="1" lang="en-US" altLang="ja-JP" dirty="0"/>
              <a:t>In addition to physical P4 switches, virtual </a:t>
            </a:r>
            <a:r>
              <a:rPr kumimoji="1" lang="en-US" altLang="ja-JP" dirty="0" err="1"/>
              <a:t>P4</a:t>
            </a:r>
            <a:r>
              <a:rPr kumimoji="1" lang="en-US" altLang="ja-JP" dirty="0"/>
              <a:t> switches have also been developed for virtual machines.</a:t>
            </a:r>
          </a:p>
          <a:p>
            <a:pPr marL="158750" indent="0">
              <a:buNone/>
            </a:pPr>
            <a:r>
              <a:rPr kumimoji="1" lang="en-US" altLang="ja-JP" dirty="0"/>
              <a:t>Virtual P4 switches are used to connect the virtual NICs of </a:t>
            </a:r>
            <a:r>
              <a:rPr kumimoji="1" lang="en-US" altLang="ja-JP" dirty="0" err="1"/>
              <a:t>VMs</a:t>
            </a:r>
            <a:r>
              <a:rPr kumimoji="1" lang="en-US" altLang="ja-JP" dirty="0"/>
              <a:t> and physical NICs.</a:t>
            </a:r>
          </a:p>
          <a:p>
            <a:pPr marL="158750" indent="0">
              <a:buNone/>
            </a:pPr>
            <a:r>
              <a:rPr kumimoji="1" lang="en-US" altLang="ja-JP" dirty="0"/>
              <a:t>They execute P4 programs for all the received packets.</a:t>
            </a:r>
          </a:p>
        </p:txBody>
      </p:sp>
    </p:spTree>
    <p:extLst>
      <p:ext uri="{BB962C8B-B14F-4D97-AF65-F5344CB8AC3E}">
        <p14:creationId xmlns:p14="http://schemas.microsoft.com/office/powerpoint/2010/main" val="731325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Traditionally, </a:t>
            </a:r>
            <a:r>
              <a:rPr lang="en-US" dirty="0" err="1"/>
              <a:t>P4</a:t>
            </a:r>
            <a:r>
              <a:rPr lang="en-US" dirty="0"/>
              <a:t> programs are usually loaded into virtual switches only by network or host administrators.</a:t>
            </a:r>
          </a:p>
          <a:p>
            <a:pPr marL="158750" indent="0">
              <a:buNone/>
            </a:pPr>
            <a:r>
              <a:rPr lang="en-US" dirty="0"/>
              <a:t>If users could load their own </a:t>
            </a:r>
            <a:r>
              <a:rPr lang="en-US" dirty="0" err="1"/>
              <a:t>P4</a:t>
            </a:r>
            <a:r>
              <a:rPr lang="en-US" dirty="0"/>
              <a:t> programs, more flexible packet forwarding would be possible.</a:t>
            </a:r>
          </a:p>
          <a:p>
            <a:pPr marL="158750" indent="0">
              <a:buNone/>
            </a:pPr>
            <a:r>
              <a:rPr lang="en-US" dirty="0"/>
              <a:t>For example, virtual switches could perform different packet processing for each </a:t>
            </a:r>
            <a:r>
              <a:rPr lang="en-US" dirty="0" err="1"/>
              <a:t>VM</a:t>
            </a:r>
            <a:r>
              <a:rPr lang="en-US" dirty="0"/>
              <a:t>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Furthermore, if users' </a:t>
            </a:r>
            <a:r>
              <a:rPr lang="en-US" dirty="0" err="1"/>
              <a:t>P4</a:t>
            </a:r>
            <a:r>
              <a:rPr lang="en-US" dirty="0"/>
              <a:t> programs could use information inside their </a:t>
            </a:r>
            <a:r>
              <a:rPr lang="en-US" dirty="0" err="1"/>
              <a:t>VMs</a:t>
            </a:r>
            <a:r>
              <a:rPr lang="en-US" dirty="0"/>
              <a:t>, advanced packet processing would be enabled.</a:t>
            </a:r>
          </a:p>
          <a:p>
            <a:pPr marL="158750" indent="0">
              <a:buNone/>
            </a:pPr>
            <a:r>
              <a:rPr lang="en-US" dirty="0"/>
              <a:t>One example is packet filtering based on information about applications transmitting and receiving packets.</a:t>
            </a:r>
          </a:p>
          <a:p>
            <a:pPr marL="158750" indent="0">
              <a:buNone/>
            </a:pPr>
            <a:r>
              <a:rPr lang="en-US" dirty="0"/>
              <a:t>Note that current </a:t>
            </a:r>
            <a:r>
              <a:rPr lang="en-US" dirty="0" err="1"/>
              <a:t>P4</a:t>
            </a:r>
            <a:r>
              <a:rPr lang="en-US" dirty="0"/>
              <a:t> programs can use only packet data.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10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  <a:defRPr/>
            </a:pPr>
            <a:r>
              <a:rPr lang="en-US" dirty="0"/>
              <a:t>However, there are two major challenges for using users' </a:t>
            </a:r>
            <a:r>
              <a:rPr lang="en-US" dirty="0" err="1"/>
              <a:t>P4</a:t>
            </a:r>
            <a:r>
              <a:rPr lang="en-US" dirty="0"/>
              <a:t> programs.</a:t>
            </a:r>
          </a:p>
          <a:p>
            <a:pPr marL="158750" indent="0">
              <a:buNone/>
              <a:defRPr/>
            </a:pPr>
            <a:r>
              <a:rPr lang="en-US" dirty="0"/>
              <a:t>First, virtual </a:t>
            </a:r>
            <a:r>
              <a:rPr lang="en-US" dirty="0" err="1"/>
              <a:t>P4</a:t>
            </a:r>
            <a:r>
              <a:rPr lang="en-US" dirty="0"/>
              <a:t> switches provided in clouds are not necessarily trustworthy for users.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They could be managed by untrusted cloud administrators.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They could mount various attacks against </a:t>
            </a:r>
            <a:r>
              <a:rPr lang="en-US" dirty="0" err="1"/>
              <a:t>P4</a:t>
            </a:r>
            <a:r>
              <a:rPr lang="en-US" dirty="0"/>
              <a:t> programs loaded by users.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If eavesdropping on </a:t>
            </a:r>
            <a:r>
              <a:rPr lang="en-US" dirty="0" err="1"/>
              <a:t>P4</a:t>
            </a:r>
            <a:r>
              <a:rPr lang="en-US" dirty="0"/>
              <a:t> programs themselves or in-</a:t>
            </a:r>
            <a:r>
              <a:rPr lang="en-US" dirty="0" err="1"/>
              <a:t>VM</a:t>
            </a:r>
            <a:r>
              <a:rPr lang="en-US" dirty="0"/>
              <a:t> information obtained by them, they could breach the confidentiality of the </a:t>
            </a:r>
            <a:r>
              <a:rPr lang="en-US" dirty="0" err="1"/>
              <a:t>P4</a:t>
            </a:r>
            <a:r>
              <a:rPr lang="en-US" dirty="0"/>
              <a:t> programs or user </a:t>
            </a:r>
            <a:r>
              <a:rPr lang="en-US" dirty="0" err="1"/>
              <a:t>VMs</a:t>
            </a:r>
            <a:r>
              <a:rPr lang="en-US" dirty="0"/>
              <a:t>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If tampering with </a:t>
            </a:r>
            <a:r>
              <a:rPr lang="en-US" dirty="0" err="1"/>
              <a:t>P4</a:t>
            </a:r>
            <a:r>
              <a:rPr lang="en-US" dirty="0"/>
              <a:t> programs to perform unintended packet forwarding, they could also breach the integrity of the </a:t>
            </a:r>
            <a:r>
              <a:rPr lang="en-US" dirty="0" err="1"/>
              <a:t>P4</a:t>
            </a:r>
            <a:r>
              <a:rPr lang="en-US" dirty="0"/>
              <a:t> programs.</a:t>
            </a:r>
          </a:p>
        </p:txBody>
      </p:sp>
    </p:spTree>
    <p:extLst>
      <p:ext uri="{BB962C8B-B14F-4D97-AF65-F5344CB8AC3E}">
        <p14:creationId xmlns:p14="http://schemas.microsoft.com/office/powerpoint/2010/main" val="191855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Second, </a:t>
            </a:r>
            <a:r>
              <a:rPr lang="en-US" dirty="0" err="1"/>
              <a:t>P4</a:t>
            </a:r>
            <a:r>
              <a:rPr lang="en-US" dirty="0"/>
              <a:t> programs loaded by a user could negatively affect virtual </a:t>
            </a:r>
            <a:r>
              <a:rPr lang="en-US" dirty="0" err="1"/>
              <a:t>P4</a:t>
            </a:r>
            <a:r>
              <a:rPr lang="en-US" dirty="0"/>
              <a:t> switches and </a:t>
            </a:r>
            <a:r>
              <a:rPr lang="en-US" dirty="0" err="1"/>
              <a:t>P4</a:t>
            </a:r>
            <a:r>
              <a:rPr lang="en-US" dirty="0"/>
              <a:t> programs loaded by the other users if they are defective or malicious.</a:t>
            </a:r>
          </a:p>
          <a:p>
            <a:pPr marL="158750" indent="0">
              <a:buNone/>
            </a:pPr>
            <a:r>
              <a:rPr lang="en-US" dirty="0"/>
              <a:t>If they consume large amounts of resources, they could delay packet forwarding.</a:t>
            </a:r>
          </a:p>
          <a:p>
            <a:pPr marL="158750" indent="0">
              <a:buNone/>
            </a:pPr>
            <a:r>
              <a:rPr lang="en-US" dirty="0"/>
              <a:t>If vulnerabilities exist in </a:t>
            </a:r>
            <a:r>
              <a:rPr lang="en-US" dirty="0" err="1"/>
              <a:t>P4</a:t>
            </a:r>
            <a:r>
              <a:rPr lang="en-US" dirty="0"/>
              <a:t> programs, the control of virtual </a:t>
            </a:r>
            <a:r>
              <a:rPr lang="en-US" dirty="0" err="1"/>
              <a:t>P4</a:t>
            </a:r>
            <a:r>
              <a:rPr lang="en-US" dirty="0"/>
              <a:t> switches may be taken over.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In fact, there are several reports of </a:t>
            </a:r>
            <a:r>
              <a:rPr lang="en-US" dirty="0" err="1"/>
              <a:t>P4</a:t>
            </a:r>
            <a:r>
              <a:rPr lang="en-US" dirty="0"/>
              <a:t> vulnerabilities.</a:t>
            </a:r>
          </a:p>
          <a:p>
            <a:pPr marL="158750" indent="0">
              <a:buNone/>
            </a:pPr>
            <a:r>
              <a:rPr lang="en-US" dirty="0"/>
              <a:t>Vulnerable </a:t>
            </a:r>
            <a:r>
              <a:rPr lang="en-US" dirty="0" err="1"/>
              <a:t>P4</a:t>
            </a:r>
            <a:r>
              <a:rPr lang="en-US" dirty="0"/>
              <a:t> programs fall into infinite loops and discard all subsequent packets or leak information from previously forwarded packets under certain conditions.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448DD-FBEA-093E-F8E9-2227A302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1531E-0963-6F76-6536-DA2F54647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8288D-8BC5-C46F-7D20-39CBD02C5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To address these issues, we propose </a:t>
            </a:r>
            <a:r>
              <a:rPr lang="en-US" dirty="0" err="1"/>
              <a:t>P4</a:t>
            </a:r>
            <a:r>
              <a:rPr lang="en-US" dirty="0"/>
              <a:t> Shield.</a:t>
            </a:r>
          </a:p>
          <a:p>
            <a:pPr marL="158750" indent="0">
              <a:buNone/>
            </a:pPr>
            <a:r>
              <a:rPr lang="en-US" dirty="0" err="1"/>
              <a:t>P4</a:t>
            </a:r>
            <a:r>
              <a:rPr lang="en-US" dirty="0"/>
              <a:t> Shield enables clouds' virtual switches to securely execute users' </a:t>
            </a:r>
            <a:r>
              <a:rPr lang="en-US" dirty="0" err="1"/>
              <a:t>P4</a:t>
            </a:r>
            <a:r>
              <a:rPr lang="en-US" dirty="0"/>
              <a:t> programs using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VMs</a:t>
            </a:r>
            <a:r>
              <a:rPr lang="en-US" dirty="0"/>
              <a:t>, which are prepared per user.</a:t>
            </a:r>
          </a:p>
          <a:p>
            <a:pPr marL="158750" indent="0">
              <a:buNone/>
            </a:pPr>
            <a:r>
              <a:rPr lang="en-US" dirty="0"/>
              <a:t>It also enables users' </a:t>
            </a:r>
            <a:r>
              <a:rPr lang="en-US" dirty="0" err="1"/>
              <a:t>P4</a:t>
            </a:r>
            <a:r>
              <a:rPr lang="en-US" dirty="0"/>
              <a:t> programs to use information inside their </a:t>
            </a:r>
            <a:r>
              <a:rPr lang="en-US" dirty="0" err="1"/>
              <a:t>VMs</a:t>
            </a:r>
            <a:r>
              <a:rPr lang="en-US" dirty="0"/>
              <a:t>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When a virtual switch receives a packet, it first passes the packet to an appropriate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Then, the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executes </a:t>
            </a:r>
            <a:r>
              <a:rPr lang="en-US" dirty="0" err="1"/>
              <a:t>P4</a:t>
            </a:r>
            <a:r>
              <a:rPr lang="en-US" dirty="0"/>
              <a:t> programs and returns a decision on whether to forward or discard to the virtual switch.</a:t>
            </a:r>
          </a:p>
          <a:p>
            <a:pPr marL="158750" indent="0">
              <a:buNone/>
            </a:pPr>
            <a:r>
              <a:rPr lang="en-US" dirty="0"/>
              <a:t>Finally, the virtual switch forwards or discards the packet.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526219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To protect users' </a:t>
            </a:r>
            <a:r>
              <a:rPr lang="en-US" dirty="0" err="1"/>
              <a:t>P4</a:t>
            </a:r>
            <a:r>
              <a:rPr lang="en-US" dirty="0"/>
              <a:t> programs from clouds, </a:t>
            </a:r>
            <a:r>
              <a:rPr lang="en-US" dirty="0" err="1"/>
              <a:t>P4</a:t>
            </a:r>
            <a:r>
              <a:rPr lang="en-US" dirty="0"/>
              <a:t> Shield runs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VMs</a:t>
            </a:r>
            <a:r>
              <a:rPr lang="en-US" dirty="0"/>
              <a:t> as confidential </a:t>
            </a:r>
            <a:r>
              <a:rPr lang="en-US" dirty="0" err="1"/>
              <a:t>VMs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Since the memory of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VMs</a:t>
            </a:r>
            <a:r>
              <a:rPr lang="en-US" dirty="0"/>
              <a:t> are encrypted, clouds cannot eavesdrop on </a:t>
            </a:r>
            <a:r>
              <a:rPr lang="en-US" dirty="0" err="1"/>
              <a:t>P4</a:t>
            </a:r>
            <a:r>
              <a:rPr lang="en-US" dirty="0"/>
              <a:t> programs and in-</a:t>
            </a:r>
            <a:r>
              <a:rPr lang="en-US" dirty="0" err="1"/>
              <a:t>VM</a:t>
            </a:r>
            <a:r>
              <a:rPr lang="en-US" dirty="0"/>
              <a:t> information obtained by them.</a:t>
            </a:r>
          </a:p>
          <a:p>
            <a:pPr marL="158750" indent="0">
              <a:buNone/>
            </a:pPr>
            <a:r>
              <a:rPr lang="en-US" dirty="0"/>
              <a:t>Since their integrity is also maintained, clouds cannot tamper with </a:t>
            </a:r>
            <a:r>
              <a:rPr lang="en-US" dirty="0" err="1"/>
              <a:t>P4</a:t>
            </a:r>
            <a:r>
              <a:rPr lang="en-US" dirty="0"/>
              <a:t> programs.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Conversely, </a:t>
            </a:r>
            <a:r>
              <a:rPr lang="en-US" dirty="0" err="1"/>
              <a:t>P4</a:t>
            </a:r>
            <a:r>
              <a:rPr lang="en-US" dirty="0"/>
              <a:t> Shield protects clouds from users' </a:t>
            </a:r>
            <a:r>
              <a:rPr lang="en-US" dirty="0" err="1"/>
              <a:t>P4</a:t>
            </a:r>
            <a:r>
              <a:rPr lang="en-US" dirty="0"/>
              <a:t> programs by the isolation of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VMs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In </a:t>
            </a:r>
            <a:r>
              <a:rPr lang="en-US" dirty="0" err="1"/>
              <a:t>P4</a:t>
            </a:r>
            <a:r>
              <a:rPr lang="en-US" dirty="0"/>
              <a:t> Shield, virtual switches do not execute </a:t>
            </a:r>
            <a:r>
              <a:rPr lang="en-US" dirty="0" err="1"/>
              <a:t>P4</a:t>
            </a:r>
            <a:r>
              <a:rPr lang="en-US" dirty="0"/>
              <a:t> programs.</a:t>
            </a:r>
          </a:p>
          <a:p>
            <a:pPr marL="158750" indent="0">
              <a:buNone/>
            </a:pPr>
            <a:r>
              <a:rPr lang="en-US" dirty="0"/>
              <a:t>Even if </a:t>
            </a:r>
            <a:r>
              <a:rPr lang="en-US" dirty="0" err="1"/>
              <a:t>P4</a:t>
            </a:r>
            <a:r>
              <a:rPr lang="en-US" dirty="0"/>
              <a:t> programs exhibit abnormal behavior, </a:t>
            </a:r>
            <a:r>
              <a:rPr lang="en-US" dirty="0" err="1"/>
              <a:t>P4</a:t>
            </a:r>
            <a:r>
              <a:rPr lang="en-US" dirty="0"/>
              <a:t> Shield confines that negative impact in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VMs</a:t>
            </a:r>
            <a:r>
              <a:rPr lang="en-US" dirty="0"/>
              <a:t>.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27082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 another countermeasure, </a:t>
            </a:r>
            <a:r>
              <a:rPr lang="en-US" dirty="0" err="1"/>
              <a:t>P4</a:t>
            </a:r>
            <a:r>
              <a:rPr lang="en-US" dirty="0"/>
              <a:t> Shield protects </a:t>
            </a:r>
            <a:r>
              <a:rPr lang="en-US" dirty="0" err="1"/>
              <a:t>P4</a:t>
            </a:r>
            <a:r>
              <a:rPr lang="en-US" dirty="0"/>
              <a:t> programs from each other using </a:t>
            </a:r>
            <a:r>
              <a:rPr lang="en-US" dirty="0" err="1"/>
              <a:t>uBPF</a:t>
            </a:r>
            <a:r>
              <a:rPr lang="en-US" dirty="0"/>
              <a:t> sandboxes.</a:t>
            </a:r>
          </a:p>
          <a:p>
            <a:pPr marL="158750" indent="0">
              <a:buNone/>
            </a:pPr>
            <a:r>
              <a:rPr lang="en-US" dirty="0"/>
              <a:t>It compiles a user's </a:t>
            </a:r>
            <a:r>
              <a:rPr lang="en-US" dirty="0" err="1"/>
              <a:t>P4</a:t>
            </a:r>
            <a:r>
              <a:rPr lang="en-US" dirty="0"/>
              <a:t> program into </a:t>
            </a:r>
            <a:r>
              <a:rPr lang="en-US" dirty="0" err="1"/>
              <a:t>uBPF</a:t>
            </a:r>
            <a:r>
              <a:rPr lang="en-US" dirty="0"/>
              <a:t> bytecode and loads it into the </a:t>
            </a:r>
            <a:r>
              <a:rPr lang="en-US" dirty="0" err="1"/>
              <a:t>uBPF</a:t>
            </a:r>
            <a:r>
              <a:rPr lang="en-US" dirty="0"/>
              <a:t> runtime.</a:t>
            </a:r>
          </a:p>
          <a:p>
            <a:pPr marL="158750" indent="0">
              <a:buNone/>
            </a:pPr>
            <a:r>
              <a:rPr lang="en-US" dirty="0"/>
              <a:t>At this time, the </a:t>
            </a:r>
            <a:r>
              <a:rPr lang="en-US" dirty="0" err="1"/>
              <a:t>uBPF</a:t>
            </a:r>
            <a:r>
              <a:rPr lang="en-US" dirty="0"/>
              <a:t> runtime verifies the safety of that bytecode.</a:t>
            </a:r>
          </a:p>
          <a:p>
            <a:pPr marL="158750" indent="0">
              <a:buNone/>
            </a:pPr>
            <a:r>
              <a:rPr lang="en-US" dirty="0"/>
              <a:t>Since an isolated execution environment is provided for each </a:t>
            </a:r>
            <a:r>
              <a:rPr lang="en-US" dirty="0" err="1"/>
              <a:t>uBPF</a:t>
            </a:r>
            <a:r>
              <a:rPr lang="en-US" dirty="0"/>
              <a:t> bytecode, </a:t>
            </a:r>
            <a:r>
              <a:rPr lang="en-US" dirty="0" err="1"/>
              <a:t>P4</a:t>
            </a:r>
            <a:r>
              <a:rPr lang="en-US" dirty="0"/>
              <a:t> programs do not affect each other or virtual switches.</a:t>
            </a:r>
            <a:endParaRPr lang="en-JP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At load time, the </a:t>
            </a:r>
            <a:r>
              <a:rPr lang="en-US" dirty="0" err="1"/>
              <a:t>uBPF</a:t>
            </a:r>
            <a:r>
              <a:rPr lang="en-US" dirty="0"/>
              <a:t> runtime also compiles the bytecode into native code using just-in-time compilation.</a:t>
            </a:r>
          </a:p>
          <a:p>
            <a:pPr marL="158750" indent="0">
              <a:buNone/>
            </a:pPr>
            <a:r>
              <a:rPr lang="en-US" dirty="0"/>
              <a:t>Then, it executes the </a:t>
            </a:r>
            <a:r>
              <a:rPr lang="en-US" dirty="0" err="1"/>
              <a:t>P4</a:t>
            </a:r>
            <a:r>
              <a:rPr lang="en-US" dirty="0"/>
              <a:t> program efficiently for each packet.</a:t>
            </a:r>
          </a:p>
        </p:txBody>
      </p:sp>
    </p:spTree>
    <p:extLst>
      <p:ext uri="{BB962C8B-B14F-4D97-AF65-F5344CB8AC3E}">
        <p14:creationId xmlns:p14="http://schemas.microsoft.com/office/powerpoint/2010/main" val="220054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38D6D-13AD-1419-C6CF-B5CE02889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B637C-8570-C3F6-4C6B-9923FA7704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CA7D7-573C-0138-A200-8F5115AB7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To enable </a:t>
            </a:r>
            <a:r>
              <a:rPr lang="en-US" dirty="0" err="1"/>
              <a:t>P4</a:t>
            </a:r>
            <a:r>
              <a:rPr lang="en-US" dirty="0"/>
              <a:t> programs to use in-</a:t>
            </a:r>
            <a:r>
              <a:rPr lang="en-US" dirty="0" err="1"/>
              <a:t>VM</a:t>
            </a:r>
            <a:r>
              <a:rPr lang="en-US" dirty="0"/>
              <a:t> information, user </a:t>
            </a:r>
            <a:r>
              <a:rPr lang="en-US" dirty="0" err="1"/>
              <a:t>VMs</a:t>
            </a:r>
            <a:r>
              <a:rPr lang="en-US" dirty="0"/>
              <a:t> store information in memory shared with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VMs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The shared memory is not encrypted by processors because encrypted memory cannot be shared between </a:t>
            </a:r>
            <a:r>
              <a:rPr lang="en-US" dirty="0" err="1"/>
              <a:t>VMs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Therefore, user </a:t>
            </a:r>
            <a:r>
              <a:rPr lang="en-US" dirty="0" err="1"/>
              <a:t>VMs</a:t>
            </a:r>
            <a:r>
              <a:rPr lang="en-US" dirty="0"/>
              <a:t> encrypt information by themselves and store it with its message authentication code.</a:t>
            </a:r>
          </a:p>
          <a:p>
            <a:pPr marL="158750" indent="0">
              <a:buNone/>
            </a:pPr>
            <a:r>
              <a:rPr lang="en-US" dirty="0"/>
              <a:t>This prevents eavesdropping and tampering by clouds.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In </a:t>
            </a:r>
            <a:r>
              <a:rPr lang="en-US" dirty="0" err="1"/>
              <a:t>P4</a:t>
            </a:r>
            <a:r>
              <a:rPr lang="en-US" dirty="0"/>
              <a:t> </a:t>
            </a:r>
            <a:r>
              <a:rPr lang="en-US" dirty="0" err="1"/>
              <a:t>VMs</a:t>
            </a:r>
            <a:r>
              <a:rPr lang="en-US" dirty="0"/>
              <a:t>, </a:t>
            </a:r>
            <a:r>
              <a:rPr lang="en-US" dirty="0" err="1"/>
              <a:t>P4</a:t>
            </a:r>
            <a:r>
              <a:rPr lang="en-US" dirty="0"/>
              <a:t> programs decrypt that information, verify its integrity, and then obtain in-</a:t>
            </a:r>
            <a:r>
              <a:rPr lang="en-US" dirty="0" err="1"/>
              <a:t>VM</a:t>
            </a:r>
            <a:r>
              <a:rPr lang="en-US" dirty="0"/>
              <a:t> information.</a:t>
            </a:r>
          </a:p>
          <a:p>
            <a:pPr marL="158750" indent="0">
              <a:buNone/>
            </a:pPr>
            <a:r>
              <a:rPr lang="en-US" dirty="0"/>
              <a:t>However, they cannot directly access information in the shared memory due to </a:t>
            </a:r>
            <a:r>
              <a:rPr lang="en-US" dirty="0" err="1"/>
              <a:t>uBPF</a:t>
            </a:r>
            <a:r>
              <a:rPr lang="en-US" dirty="0"/>
              <a:t> sandboxes.</a:t>
            </a:r>
          </a:p>
        </p:txBody>
      </p:sp>
    </p:spTree>
    <p:extLst>
      <p:ext uri="{BB962C8B-B14F-4D97-AF65-F5344CB8AC3E}">
        <p14:creationId xmlns:p14="http://schemas.microsoft.com/office/powerpoint/2010/main" val="33139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9790671" y="4546233"/>
            <a:ext cx="2255229" cy="2310064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6724671" y="0"/>
            <a:ext cx="5085429" cy="5118803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098667" y="2151751"/>
            <a:ext cx="56740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0" i="0">
                <a:solidFill>
                  <a:schemeClr val="lt1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Light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1098667" y="4795067"/>
            <a:ext cx="5674000" cy="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 i="0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61897" y="-87682"/>
            <a:ext cx="1332416" cy="1332416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i="0"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 hasCustomPrompt="1"/>
          </p:nvPr>
        </p:nvSpPr>
        <p:spPr>
          <a:xfrm>
            <a:off x="320634" y="1362493"/>
            <a:ext cx="11530940" cy="4855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44500" lvl="0" indent="-301625" font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2800" b="0" i="0"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lvl1pPr>
            <a:lvl2pPr marL="954900" lvl="1" indent="-342900" font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5000"/>
              <a:buFont typeface="Courier New" panose="02070309020205020404" pitchFamily="49" charset="0"/>
              <a:buChar char="o"/>
              <a:defRPr sz="2400" b="0" i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2pPr>
            <a:lvl3pPr marL="1422900" lvl="2" indent="-342900" font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200" b="0" i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r>
              <a:rPr lang="en-US" dirty="0"/>
              <a:t>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Noto Sans SemiBold" panose="020B0502040504020204" pitchFamily="34" charset="0"/>
                <a:ea typeface="Noto Sans SemiBold" panose="020B0502040504020204" pitchFamily="34" charset="0"/>
                <a:cs typeface="Noto Sans Light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738400" y="2130501"/>
            <a:ext cx="4574000" cy="3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6538200" y="2130501"/>
            <a:ext cx="4574000" cy="3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Noto Sans SemiBold" panose="020B0502040504020204" pitchFamily="34" charset="0"/>
                <a:ea typeface="Noto Sans SemiBold" panose="020B0502040504020204" pitchFamily="34" charset="0"/>
                <a:cs typeface="Noto Sans Light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416000" cy="2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Noto Sans SemiBold" panose="020B0502040504020204" pitchFamily="34" charset="0"/>
                <a:ea typeface="Noto Sans SemiBold" panose="020B0502040504020204" pitchFamily="34" charset="0"/>
                <a:cs typeface="Noto Sans Light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738400" y="3079567"/>
            <a:ext cx="4416000" cy="2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574000" cy="2653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Noto Sans SemiBold" panose="020B0502040504020204" pitchFamily="34" charset="0"/>
                <a:ea typeface="Noto Sans SemiBold" panose="020B0502040504020204" pitchFamily="34" charset="0"/>
                <a:cs typeface="Noto Sans Light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738400" y="3657604"/>
            <a:ext cx="4574000" cy="968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0" i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38267" y="881333"/>
            <a:ext cx="4574000" cy="51608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951164" y="5129492"/>
            <a:ext cx="1100523" cy="1100523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738400" y="5518633"/>
            <a:ext cx="77908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69" y="5465600"/>
            <a:ext cx="12192048" cy="13924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851500" y="1030300"/>
            <a:ext cx="8489200" cy="24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 b="0" i="0">
                <a:solidFill>
                  <a:schemeClr val="lt1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Light" panose="020B05020405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851500" y="3616400"/>
            <a:ext cx="84892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b="0" i="0">
                <a:solidFill>
                  <a:schemeClr val="lt1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1pPr>
            <a:lvl2pPr marL="1219170" lvl="1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828754" lvl="2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2438339" lvl="3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3047924" lvl="4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3657509" lvl="5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4267093" lvl="6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4876678" lvl="7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5486263" lvl="8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200" b="0" i="0">
                <a:solidFill>
                  <a:schemeClr val="dk2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  <a:sym typeface="Nunito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Noto Sans Light" panose="020B0502040504020204" pitchFamily="34" charset="0"/>
          <a:ea typeface="Noto Sans Light" panose="020B0502040504020204" pitchFamily="34" charset="0"/>
          <a:cs typeface="Noto Sans Light" panose="020B050204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Noto Sans Light" panose="020B0502040504020204" pitchFamily="34" charset="0"/>
          <a:ea typeface="Noto Sans Light" panose="020B0502040504020204" pitchFamily="34" charset="0"/>
          <a:cs typeface="Noto Sans Light" panose="020B050204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1098666" y="1200173"/>
            <a:ext cx="11093334" cy="22288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P4 Shield: </a:t>
            </a:r>
            <a:br>
              <a:rPr lang="en-US" sz="4000" b="0" dirty="0" err="1">
                <a:solidFill>
                  <a:schemeClr val="bg1"/>
                </a:solidFill>
              </a:rPr>
            </a:br>
            <a:r>
              <a:rPr lang="en-US" sz="4000" b="0" dirty="0" err="1">
                <a:solidFill>
                  <a:schemeClr val="bg1"/>
                </a:solidFill>
              </a:rPr>
              <a:t>Secure Execution of Users' P4 Programs</a:t>
            </a:r>
            <a:br>
              <a:rPr lang="en-US" sz="4000" b="0" dirty="0" err="1">
                <a:solidFill>
                  <a:schemeClr val="bg1"/>
                </a:solidFill>
              </a:rPr>
            </a:br>
            <a:r>
              <a:rPr lang="en-US" sz="4000" b="0" dirty="0" err="1">
                <a:solidFill>
                  <a:schemeClr val="bg1"/>
                </a:solidFill>
              </a:rPr>
              <a:t>with In-VM Information inside Clouds</a:t>
            </a:r>
            <a:endParaRPr sz="4000" b="0" dirty="0">
              <a:solidFill>
                <a:schemeClr val="bg1"/>
              </a:solidFill>
            </a:endParaRP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1098666" y="4695091"/>
            <a:ext cx="7907547" cy="16041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-JP" sz="1100" dirty="0"/>
          </a:p>
          <a:p>
            <a:pPr marL="0" indent="0"/>
            <a:r>
              <a:rPr lang="en-JP" altLang="ja-JP" sz="2200" dirty="0"/>
              <a:t>Masaki Iwai and Kenichi Kourai</a:t>
            </a:r>
            <a:endParaRPr lang="en-US" altLang="ja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Kyushu Institute of Technology, Japan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58946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914F6-ECD2-D17E-667A-73BC71E1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69025-4706-BF84-4681-AD1D02593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Provide P4 external functions for obtaining in-VM information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Used to execute programs defined outside P4 programs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Compile P4 external functions written in C into </a:t>
            </a:r>
            <a:r>
              <a:rPr lang="en-US" dirty="0" err="1">
                <a:solidFill>
                  <a:srgbClr val="424242"/>
                </a:solidFill>
              </a:rPr>
              <a:t>uBPF</a:t>
            </a:r>
            <a:r>
              <a:rPr lang="en-US" dirty="0">
                <a:solidFill>
                  <a:srgbClr val="424242"/>
                </a:solidFill>
              </a:rPr>
              <a:t> bytecode</a:t>
            </a:r>
          </a:p>
          <a:p>
            <a:pPr lvl="1"/>
            <a:endParaRPr lang="en-US" sz="600" dirty="0">
              <a:solidFill>
                <a:srgbClr val="424242"/>
              </a:solidFill>
            </a:endParaRPr>
          </a:p>
          <a:p>
            <a:r>
              <a:rPr lang="en-US" dirty="0">
                <a:solidFill>
                  <a:srgbClr val="424242"/>
                </a:solidFill>
              </a:rPr>
              <a:t>P4 External functions invoke a </a:t>
            </a:r>
            <a:r>
              <a:rPr lang="en-US" dirty="0" err="1">
                <a:solidFill>
                  <a:srgbClr val="424242"/>
                </a:solidFill>
              </a:rPr>
              <a:t>uBPF</a:t>
            </a:r>
            <a:r>
              <a:rPr lang="en-US" dirty="0">
                <a:solidFill>
                  <a:srgbClr val="424242"/>
                </a:solidFill>
              </a:rPr>
              <a:t> helper function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The </a:t>
            </a:r>
            <a:r>
              <a:rPr lang="en-US" dirty="0" err="1">
                <a:solidFill>
                  <a:srgbClr val="424242"/>
                </a:solidFill>
              </a:rPr>
              <a:t>uBPF</a:t>
            </a:r>
            <a:r>
              <a:rPr lang="en-US" dirty="0">
                <a:solidFill>
                  <a:srgbClr val="424242"/>
                </a:solidFill>
              </a:rPr>
              <a:t> runtime accesses the shared memory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Return the specified in-VM information</a:t>
            </a:r>
            <a:endParaRPr lang="en-JP" dirty="0">
              <a:solidFill>
                <a:srgbClr val="424242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118185B-011E-E6BD-C260-C840EB53AC45}"/>
              </a:ext>
            </a:extLst>
          </p:cNvPr>
          <p:cNvGrpSpPr/>
          <p:nvPr/>
        </p:nvGrpSpPr>
        <p:grpSpPr>
          <a:xfrm>
            <a:off x="230746" y="4261266"/>
            <a:ext cx="11730508" cy="2468482"/>
            <a:chOff x="0" y="4251368"/>
            <a:chExt cx="11730508" cy="246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E3F9E98-13FA-6DC6-B8DB-365DD787293C}"/>
                </a:ext>
              </a:extLst>
            </p:cNvPr>
            <p:cNvSpPr/>
            <p:nvPr/>
          </p:nvSpPr>
          <p:spPr>
            <a:xfrm>
              <a:off x="0" y="4251368"/>
              <a:ext cx="11728693" cy="246848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bg2"/>
                  </a:solidFill>
                  <a:latin typeface="Noto Sans SemiBold" panose="020B0502040504020204" pitchFamily="34" charset="0"/>
                  <a:ea typeface="Noto Sans SemiBold" panose="020B0502040504020204" pitchFamily="34" charset="0"/>
                  <a:cs typeface="Noto Sans SemiBold" panose="020B0502040504020204" pitchFamily="34" charset="0"/>
                </a:rPr>
                <a:t> P4 </a:t>
              </a:r>
              <a:r>
                <a:rPr lang="en-JP" sz="2000" b="1" dirty="0">
                  <a:solidFill>
                    <a:schemeClr val="bg2"/>
                  </a:solidFill>
                  <a:latin typeface="Noto Sans SemiBold" panose="020B0502040504020204" pitchFamily="34" charset="0"/>
                  <a:ea typeface="Noto Sans SemiBold" panose="020B0502040504020204" pitchFamily="34" charset="0"/>
                  <a:cs typeface="Noto Sans SemiBold" panose="020B0502040504020204" pitchFamily="34" charset="0"/>
                </a:rPr>
                <a:t>VM</a:t>
              </a:r>
            </a:p>
            <a:p>
              <a:endParaRPr lang="en-JP" sz="2000" b="1" dirty="0">
                <a:solidFill>
                  <a:schemeClr val="bg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endParaRPr>
            </a:p>
            <a:p>
              <a:endParaRPr lang="en-JP" sz="2000" b="1" dirty="0">
                <a:solidFill>
                  <a:schemeClr val="bg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endParaRPr>
            </a:p>
            <a:p>
              <a:pPr algn="ctr"/>
              <a:endParaRPr lang="en-JP" sz="2000" b="1" dirty="0">
                <a:solidFill>
                  <a:schemeClr val="bg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endParaRPr>
            </a:p>
            <a:p>
              <a:pPr algn="ctr"/>
              <a:endParaRPr lang="en-JP" sz="2000" b="1" dirty="0">
                <a:solidFill>
                  <a:schemeClr val="bg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endParaRPr>
            </a:p>
            <a:p>
              <a:pPr algn="ctr"/>
              <a:endParaRPr lang="en-US" sz="2000" b="1" dirty="0">
                <a:solidFill>
                  <a:schemeClr val="bg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endParaRPr>
            </a:p>
            <a:p>
              <a:pPr algn="ctr"/>
              <a:endParaRPr lang="en-JP" sz="2000" b="1" dirty="0">
                <a:solidFill>
                  <a:schemeClr val="bg2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CC881DD-01B7-E28D-E4F3-4150C2EE1C40}"/>
                </a:ext>
              </a:extLst>
            </p:cNvPr>
            <p:cNvGrpSpPr/>
            <p:nvPr/>
          </p:nvGrpSpPr>
          <p:grpSpPr>
            <a:xfrm>
              <a:off x="202033" y="4723609"/>
              <a:ext cx="3733439" cy="1442261"/>
              <a:chOff x="1642879" y="4122674"/>
              <a:chExt cx="3345063" cy="1618111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5BC9800-EF7A-FAF2-C38C-036216847E4E}"/>
                  </a:ext>
                </a:extLst>
              </p:cNvPr>
              <p:cNvSpPr/>
              <p:nvPr/>
            </p:nvSpPr>
            <p:spPr>
              <a:xfrm>
                <a:off x="1642879" y="4537635"/>
                <a:ext cx="3242219" cy="1203149"/>
              </a:xfrm>
              <a:prstGeom prst="rect">
                <a:avLst/>
              </a:prstGeom>
              <a:solidFill>
                <a:srgbClr val="F9F9F9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 sz="20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DBCAB05-A5AA-89ED-6F9F-3AE0D9694B99}"/>
                  </a:ext>
                </a:extLst>
              </p:cNvPr>
              <p:cNvSpPr txBox="1"/>
              <p:nvPr/>
            </p:nvSpPr>
            <p:spPr>
              <a:xfrm>
                <a:off x="2722467" y="4122674"/>
                <a:ext cx="1228707" cy="4149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P4 program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21F44BE-4518-96E7-6CED-166F1F3477CB}"/>
                  </a:ext>
                </a:extLst>
              </p:cNvPr>
              <p:cNvSpPr txBox="1"/>
              <p:nvPr/>
            </p:nvSpPr>
            <p:spPr>
              <a:xfrm>
                <a:off x="1671831" y="4601285"/>
                <a:ext cx="3316111" cy="1139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extern bit&lt;8&gt; get_tcp_mem();</a:t>
                </a:r>
              </a:p>
              <a:p>
                <a:endParaRPr lang="en-JP" sz="11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endParaRP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if (get_tcp_mem()) {</a:t>
                </a: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</a:t>
                </a:r>
                <a:r>
                  <a:rPr lang="ja-JP" altLang="en-US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</a:t>
                </a:r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︙</a:t>
                </a:r>
              </a:p>
            </p:txBody>
          </p:sp>
        </p:grp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048B9B9B-2408-A05C-534B-F305BC9F63FE}"/>
                </a:ext>
              </a:extLst>
            </p:cNvPr>
            <p:cNvSpPr/>
            <p:nvPr/>
          </p:nvSpPr>
          <p:spPr>
            <a:xfrm>
              <a:off x="4302130" y="5746043"/>
              <a:ext cx="3979967" cy="861261"/>
            </a:xfrm>
            <a:prstGeom prst="rect">
              <a:avLst/>
            </a:prstGeom>
            <a:solidFill>
              <a:srgbClr val="E7F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JP" sz="2000" b="1" dirty="0">
                  <a:solidFill>
                    <a:srgbClr val="424242"/>
                  </a:solidFill>
                  <a:latin typeface="Noto Sans SemiBold" panose="020B0502040504020204" pitchFamily="34" charset="0"/>
                  <a:ea typeface="Noto Sans SemiBold" panose="020B0502040504020204" pitchFamily="34" charset="0"/>
                  <a:cs typeface="Noto Sans SemiBold" panose="020B0502040504020204" pitchFamily="34" charset="0"/>
                </a:rPr>
                <a:t>   uBPF runtime</a:t>
              </a:r>
              <a:endParaRPr lang="en-JP" sz="2000" dirty="0">
                <a:solidFill>
                  <a:srgbClr val="424242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grpSp>
          <p:nvGrpSpPr>
            <p:cNvPr id="43" name="グループ化 11">
              <a:extLst>
                <a:ext uri="{FF2B5EF4-FFF2-40B4-BE49-F238E27FC236}">
                  <a16:creationId xmlns:a16="http://schemas.microsoft.com/office/drawing/2014/main" id="{A022D77D-5CCB-83EB-0B62-1D575D4F79FE}"/>
                </a:ext>
              </a:extLst>
            </p:cNvPr>
            <p:cNvGrpSpPr/>
            <p:nvPr/>
          </p:nvGrpSpPr>
          <p:grpSpPr>
            <a:xfrm>
              <a:off x="4457109" y="4458629"/>
              <a:ext cx="3660909" cy="1090202"/>
              <a:chOff x="6999909" y="5294664"/>
              <a:chExt cx="3660909" cy="727382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53F70A7-8910-BC05-9C0E-B1DE88FD79CD}"/>
                  </a:ext>
                </a:extLst>
              </p:cNvPr>
              <p:cNvSpPr/>
              <p:nvPr/>
            </p:nvSpPr>
            <p:spPr>
              <a:xfrm>
                <a:off x="6999909" y="5294664"/>
                <a:ext cx="1620000" cy="72000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uBPF</a:t>
                </a:r>
              </a:p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bytecode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65C9B6B-1BE8-AAB0-865A-0642007C07A4}"/>
                  </a:ext>
                </a:extLst>
              </p:cNvPr>
              <p:cNvSpPr/>
              <p:nvPr/>
            </p:nvSpPr>
            <p:spPr>
              <a:xfrm>
                <a:off x="9040818" y="5302046"/>
                <a:ext cx="1620000" cy="72000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bytecode of</a:t>
                </a:r>
              </a:p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external function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173F74D-6A88-474C-7C8F-71B93651BCBE}"/>
                  </a:ext>
                </a:extLst>
              </p:cNvPr>
              <p:cNvSpPr txBox="1"/>
              <p:nvPr/>
            </p:nvSpPr>
            <p:spPr>
              <a:xfrm>
                <a:off x="8637583" y="5491266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JP" sz="2800" b="1" dirty="0">
                    <a:solidFill>
                      <a:srgbClr val="424242"/>
                    </a:solidFill>
                    <a:latin typeface="Noto Sans Black" panose="020B0502040504020204" pitchFamily="34" charset="0"/>
                    <a:ea typeface="Noto Sans Black" panose="020B0502040504020204" pitchFamily="34" charset="0"/>
                    <a:cs typeface="Noto Sans Black" panose="020B0502040504020204" pitchFamily="34" charset="0"/>
                  </a:rPr>
                  <a:t>+</a:t>
                </a:r>
              </a:p>
            </p:txBody>
          </p:sp>
        </p:grpSp>
        <p:grpSp>
          <p:nvGrpSpPr>
            <p:cNvPr id="44" name="グループ化 30">
              <a:extLst>
                <a:ext uri="{FF2B5EF4-FFF2-40B4-BE49-F238E27FC236}">
                  <a16:creationId xmlns:a16="http://schemas.microsoft.com/office/drawing/2014/main" id="{D2A2FEFC-231F-C006-0B23-03EC0A77308D}"/>
                </a:ext>
              </a:extLst>
            </p:cNvPr>
            <p:cNvGrpSpPr/>
            <p:nvPr/>
          </p:nvGrpSpPr>
          <p:grpSpPr>
            <a:xfrm>
              <a:off x="8568926" y="4309599"/>
              <a:ext cx="3161582" cy="1309884"/>
              <a:chOff x="784215" y="4415820"/>
              <a:chExt cx="3505200" cy="1412091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024CEF-6EC1-9C96-8DE2-86547E76BE52}"/>
                  </a:ext>
                </a:extLst>
              </p:cNvPr>
              <p:cNvSpPr/>
              <p:nvPr/>
            </p:nvSpPr>
            <p:spPr>
              <a:xfrm>
                <a:off x="1052675" y="4794677"/>
                <a:ext cx="2968279" cy="1033234"/>
              </a:xfrm>
              <a:prstGeom prst="rect">
                <a:avLst/>
              </a:prstGeom>
              <a:solidFill>
                <a:srgbClr val="F9F9F9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int get_tcp_mem(){</a:t>
                </a: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</a:t>
                </a:r>
                <a:r>
                  <a:rPr lang="ja-JP" altLang="en-US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 </a:t>
                </a:r>
                <a:r>
                  <a:rPr lang="en-JP" altLang="ja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︙</a:t>
                </a:r>
                <a:endParaRPr lang="en-JP" sz="1600" strike="sngStrike" dirty="0">
                  <a:solidFill>
                    <a:srgbClr val="FF0000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endParaRP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}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9CEFB5-0B61-8A96-3A30-2EC503A59694}"/>
                  </a:ext>
                </a:extLst>
              </p:cNvPr>
              <p:cNvSpPr txBox="1"/>
              <p:nvPr/>
            </p:nvSpPr>
            <p:spPr>
              <a:xfrm>
                <a:off x="784215" y="4415820"/>
                <a:ext cx="3505200" cy="431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external function</a:t>
                </a:r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0DF8492-4C5F-2C05-437A-B7EAA81C5F37}"/>
                </a:ext>
              </a:extLst>
            </p:cNvPr>
            <p:cNvCxnSpPr>
              <a:cxnSpLocks/>
              <a:stCxn id="58" idx="2"/>
              <a:endCxn id="48" idx="0"/>
            </p:cNvCxnSpPr>
            <p:nvPr/>
          </p:nvCxnSpPr>
          <p:spPr>
            <a:xfrm flipH="1">
              <a:off x="7302252" y="5548831"/>
              <a:ext cx="5766" cy="266522"/>
            </a:xfrm>
            <a:prstGeom prst="straightConnector1">
              <a:avLst/>
            </a:prstGeom>
            <a:ln w="63500">
              <a:solidFill>
                <a:srgbClr val="FB5552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3FF7FEE-5247-5ED5-CBD5-CB8ED630647B}"/>
                </a:ext>
              </a:extLst>
            </p:cNvPr>
            <p:cNvSpPr/>
            <p:nvPr/>
          </p:nvSpPr>
          <p:spPr>
            <a:xfrm>
              <a:off x="6697267" y="5815353"/>
              <a:ext cx="1209970" cy="7199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helper function</a:t>
              </a:r>
            </a:p>
          </p:txBody>
        </p:sp>
        <p:sp>
          <p:nvSpPr>
            <p:cNvPr id="49" name="右中かっこ 16">
              <a:extLst>
                <a:ext uri="{FF2B5EF4-FFF2-40B4-BE49-F238E27FC236}">
                  <a16:creationId xmlns:a16="http://schemas.microsoft.com/office/drawing/2014/main" id="{35AB581F-B3B8-FAD3-C1DB-D08EAECD586E}"/>
                </a:ext>
              </a:extLst>
            </p:cNvPr>
            <p:cNvSpPr/>
            <p:nvPr/>
          </p:nvSpPr>
          <p:spPr>
            <a:xfrm flipH="1">
              <a:off x="8331014" y="4416821"/>
              <a:ext cx="365760" cy="1233416"/>
            </a:xfrm>
            <a:prstGeom prst="rightBrace">
              <a:avLst>
                <a:gd name="adj1" fmla="val 60833"/>
                <a:gd name="adj2" fmla="val 47852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grpSp>
          <p:nvGrpSpPr>
            <p:cNvPr id="50" name="グループ化 18">
              <a:extLst>
                <a:ext uri="{FF2B5EF4-FFF2-40B4-BE49-F238E27FC236}">
                  <a16:creationId xmlns:a16="http://schemas.microsoft.com/office/drawing/2014/main" id="{C0822408-1567-4CBA-C68B-A1FCB1078CD6}"/>
                </a:ext>
              </a:extLst>
            </p:cNvPr>
            <p:cNvGrpSpPr/>
            <p:nvPr/>
          </p:nvGrpSpPr>
          <p:grpSpPr>
            <a:xfrm>
              <a:off x="7925109" y="5810263"/>
              <a:ext cx="1883846" cy="768105"/>
              <a:chOff x="13188851" y="5924709"/>
              <a:chExt cx="1883846" cy="768105"/>
            </a:xfrm>
          </p:grpSpPr>
          <p:sp>
            <p:nvSpPr>
              <p:cNvPr id="51" name="Right Arrow 50">
                <a:extLst>
                  <a:ext uri="{FF2B5EF4-FFF2-40B4-BE49-F238E27FC236}">
                    <a16:creationId xmlns:a16="http://schemas.microsoft.com/office/drawing/2014/main" id="{565D2BBB-AB9D-F8C7-BCE4-82D3BF50EA2F}"/>
                  </a:ext>
                </a:extLst>
              </p:cNvPr>
              <p:cNvSpPr/>
              <p:nvPr/>
            </p:nvSpPr>
            <p:spPr>
              <a:xfrm rot="10800000">
                <a:off x="13188851" y="6070589"/>
                <a:ext cx="792070" cy="438417"/>
              </a:xfrm>
              <a:prstGeom prst="rightArrow">
                <a:avLst>
                  <a:gd name="adj1" fmla="val 41748"/>
                  <a:gd name="adj2" fmla="val 62168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JP" sz="200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52" name="Rectangle 6">
                <a:extLst>
                  <a:ext uri="{FF2B5EF4-FFF2-40B4-BE49-F238E27FC236}">
                    <a16:creationId xmlns:a16="http://schemas.microsoft.com/office/drawing/2014/main" id="{77D9471F-B098-25D0-870F-5DAC9430E74B}"/>
                  </a:ext>
                </a:extLst>
              </p:cNvPr>
              <p:cNvSpPr/>
              <p:nvPr/>
            </p:nvSpPr>
            <p:spPr>
              <a:xfrm>
                <a:off x="13820143" y="5924709"/>
                <a:ext cx="1252554" cy="76810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shared</a:t>
                </a: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memory</a:t>
                </a:r>
                <a:endParaRPr lang="en-JP" sz="20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sp>
          <p:nvSpPr>
            <p:cNvPr id="8" name="右中かっこ 16">
              <a:extLst>
                <a:ext uri="{FF2B5EF4-FFF2-40B4-BE49-F238E27FC236}">
                  <a16:creationId xmlns:a16="http://schemas.microsoft.com/office/drawing/2014/main" id="{AAC481FB-5907-C5DF-F633-30B446120247}"/>
                </a:ext>
              </a:extLst>
            </p:cNvPr>
            <p:cNvSpPr/>
            <p:nvPr/>
          </p:nvSpPr>
          <p:spPr>
            <a:xfrm>
              <a:off x="3906975" y="4753297"/>
              <a:ext cx="365760" cy="1464624"/>
            </a:xfrm>
            <a:prstGeom prst="rightBrace">
              <a:avLst>
                <a:gd name="adj1" fmla="val 60833"/>
                <a:gd name="adj2" fmla="val 21469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3FA8E1-1C35-3235-884F-DBA2C31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P4 External Functions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31B40-9D20-A5C1-187B-F47F376945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10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40659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61CD-1978-AF99-C90F-E012FCC8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/>
          <a:lstStyle/>
          <a:p>
            <a:r>
              <a:rPr lang="en-JP"/>
              <a:t>Experiments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26B2B-267B-135C-3F05-9472E5AEF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We conducted several experiments using P4 Shield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Examined advanced packet filtering using in-VM information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Measured the communication performance of user VMs</a:t>
            </a:r>
          </a:p>
          <a:p>
            <a:pPr lvl="2"/>
            <a:r>
              <a:rPr lang="en-US" dirty="0">
                <a:solidFill>
                  <a:srgbClr val="424242"/>
                </a:solidFill>
              </a:rPr>
              <a:t>Compared with traditional OVS</a:t>
            </a:r>
          </a:p>
          <a:p>
            <a:pPr lvl="2"/>
            <a:r>
              <a:rPr lang="en-US" dirty="0">
                <a:solidFill>
                  <a:srgbClr val="424242"/>
                </a:solidFill>
              </a:rPr>
              <a:t>Used two types of hosts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F8564-F1ED-29F9-0B3B-7B009CE35D1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11</a:t>
            </a:fld>
            <a:endParaRPr lang="ja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5985D6-007A-86B9-8FBF-4231339BE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354151"/>
              </p:ext>
            </p:extLst>
          </p:nvPr>
        </p:nvGraphicFramePr>
        <p:xfrm>
          <a:off x="362728" y="4003207"/>
          <a:ext cx="5637891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6616">
                  <a:extLst>
                    <a:ext uri="{9D8B030D-6E8A-4147-A177-3AD203B41FA5}">
                      <a16:colId xmlns:a16="http://schemas.microsoft.com/office/drawing/2014/main" val="3286504600"/>
                    </a:ext>
                  </a:extLst>
                </a:gridCol>
                <a:gridCol w="2407219">
                  <a:extLst>
                    <a:ext uri="{9D8B030D-6E8A-4147-A177-3AD203B41FA5}">
                      <a16:colId xmlns:a16="http://schemas.microsoft.com/office/drawing/2014/main" val="1090295072"/>
                    </a:ext>
                  </a:extLst>
                </a:gridCol>
                <a:gridCol w="2014056">
                  <a:extLst>
                    <a:ext uri="{9D8B030D-6E8A-4147-A177-3AD203B41FA5}">
                      <a16:colId xmlns:a16="http://schemas.microsoft.com/office/drawing/2014/main" val="2103624784"/>
                    </a:ext>
                  </a:extLst>
                </a:gridCol>
              </a:tblGrid>
              <a:tr h="334800">
                <a:tc>
                  <a:txBody>
                    <a:bodyPr/>
                    <a:lstStyle/>
                    <a:p>
                      <a:r>
                        <a:rPr lang="en-JP" sz="1600" b="1" i="0" dirty="0">
                          <a:solidFill>
                            <a:srgbClr val="424242"/>
                          </a:solidFill>
                          <a:latin typeface="Noto Sans SemiBold" panose="020B0502040504020204" pitchFamily="34" charset="0"/>
                          <a:ea typeface="Noto Sans SemiBold" panose="020B0502040504020204" pitchFamily="34" charset="0"/>
                        </a:rPr>
                        <a:t>Host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Host 1</a:t>
                      </a:r>
                      <a:endParaRPr lang="en-JP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Host 2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4560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CPU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Intel Core i7-12700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AMD EPYC 7713P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139790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64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256</a:t>
                      </a:r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3608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Intel X5</a:t>
                      </a:r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4</a:t>
                      </a:r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0-</a:t>
                      </a:r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A</a:t>
                      </a:r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Broadcom 57416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272144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OS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Linux 6.8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P" sz="160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69681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hypervisor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QEMU-KVM 6.2.0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8385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EC3BD2-CF10-FCC7-C5AD-62CAEC2D3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107757"/>
              </p:ext>
            </p:extLst>
          </p:nvPr>
        </p:nvGraphicFramePr>
        <p:xfrm>
          <a:off x="6329797" y="4003207"/>
          <a:ext cx="5563866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4333">
                  <a:extLst>
                    <a:ext uri="{9D8B030D-6E8A-4147-A177-3AD203B41FA5}">
                      <a16:colId xmlns:a16="http://schemas.microsoft.com/office/drawing/2014/main" val="3286504600"/>
                    </a:ext>
                  </a:extLst>
                </a:gridCol>
                <a:gridCol w="784489">
                  <a:extLst>
                    <a:ext uri="{9D8B030D-6E8A-4147-A177-3AD203B41FA5}">
                      <a16:colId xmlns:a16="http://schemas.microsoft.com/office/drawing/2014/main" val="1090295072"/>
                    </a:ext>
                  </a:extLst>
                </a:gridCol>
                <a:gridCol w="1148348">
                  <a:extLst>
                    <a:ext uri="{9D8B030D-6E8A-4147-A177-3AD203B41FA5}">
                      <a16:colId xmlns:a16="http://schemas.microsoft.com/office/drawing/2014/main" val="2113531366"/>
                    </a:ext>
                  </a:extLst>
                </a:gridCol>
                <a:gridCol w="1148348">
                  <a:extLst>
                    <a:ext uri="{9D8B030D-6E8A-4147-A177-3AD203B41FA5}">
                      <a16:colId xmlns:a16="http://schemas.microsoft.com/office/drawing/2014/main" val="3562578199"/>
                    </a:ext>
                  </a:extLst>
                </a:gridCol>
                <a:gridCol w="1148348">
                  <a:extLst>
                    <a:ext uri="{9D8B030D-6E8A-4147-A177-3AD203B41FA5}">
                      <a16:colId xmlns:a16="http://schemas.microsoft.com/office/drawing/2014/main" val="3295362928"/>
                    </a:ext>
                  </a:extLst>
                </a:gridCol>
              </a:tblGrid>
              <a:tr h="334800">
                <a:tc>
                  <a:txBody>
                    <a:bodyPr/>
                    <a:lstStyle/>
                    <a:p>
                      <a:endParaRPr lang="en-JP" sz="1600" b="1" i="0" dirty="0">
                        <a:solidFill>
                          <a:srgbClr val="424242"/>
                        </a:solidFill>
                        <a:latin typeface="Noto Sans SemiBold" panose="020B0502040504020204" pitchFamily="34" charset="0"/>
                        <a:ea typeface="Noto Sans SemiBold" panose="020B050204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Host 1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Host 2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62753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1" i="0" dirty="0">
                          <a:solidFill>
                            <a:srgbClr val="424242"/>
                          </a:solidFill>
                          <a:latin typeface="Noto Sans SemiBold" panose="020B0502040504020204" pitchFamily="34" charset="0"/>
                          <a:ea typeface="Noto Sans SemiBold" panose="020B0502040504020204" pitchFamily="34" charset="0"/>
                        </a:rPr>
                        <a:t>VM</a:t>
                      </a:r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P4 VM</a:t>
                      </a:r>
                      <a:endParaRPr lang="en-JP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user VM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P4 VM</a:t>
                      </a:r>
                      <a:endParaRPr lang="en-JP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user VM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4560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virtual CPU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6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4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20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12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139790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4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1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32</a:t>
                      </a:r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32</a:t>
                      </a:r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3608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guest OS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Linux 5.15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P" sz="160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Linux</a:t>
                      </a:r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Noto Sans Light" panose="020B0502040504020204" pitchFamily="34" charset="0"/>
                          <a:ea typeface="Noto Sans Light" panose="020B0502040504020204" pitchFamily="34" charset="0"/>
                        </a:rPr>
                        <a:t> 6.8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P" sz="160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83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899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75B2-2D24-C16F-2A2F-05DFA200F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Advanced Packet Filtering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68407-C10B-02EA-803D-A0436945F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We loaded a P4 program using TCP memory usage to the P4 VM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Deny new TCP connections when the used TCP memory exceeds the threshold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r>
              <a:rPr lang="en-US" dirty="0">
                <a:solidFill>
                  <a:srgbClr val="424242"/>
                </a:solidFill>
              </a:rPr>
              <a:t>The user VM periodically stored this information in the shared memory</a:t>
            </a:r>
          </a:p>
          <a:p>
            <a:pPr lvl="1"/>
            <a:endParaRPr lang="en-US" sz="600" dirty="0">
              <a:solidFill>
                <a:srgbClr val="424242"/>
              </a:solidFill>
            </a:endParaRPr>
          </a:p>
          <a:p>
            <a:r>
              <a:rPr lang="en-US" dirty="0">
                <a:solidFill>
                  <a:srgbClr val="424242"/>
                </a:solidFill>
              </a:rPr>
              <a:t>Only requests of new TCP connections were rejected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Existing TCP connections were maintained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6C6AD-C240-9079-8489-D4508C5C71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12</a:t>
            </a:fld>
            <a:endParaRPr lang="ja" altLang="en-US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5331F23-74F5-C879-F5B7-CD6B8C6953EE}"/>
              </a:ext>
            </a:extLst>
          </p:cNvPr>
          <p:cNvGrpSpPr/>
          <p:nvPr/>
        </p:nvGrpSpPr>
        <p:grpSpPr>
          <a:xfrm>
            <a:off x="1477375" y="4240385"/>
            <a:ext cx="10156486" cy="2510243"/>
            <a:chOff x="1370576" y="4240385"/>
            <a:chExt cx="9684308" cy="251024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BB94449-DCF1-7B9C-BDBC-D09140A61CA8}"/>
                </a:ext>
              </a:extLst>
            </p:cNvPr>
            <p:cNvGrpSpPr/>
            <p:nvPr/>
          </p:nvGrpSpPr>
          <p:grpSpPr>
            <a:xfrm>
              <a:off x="6100435" y="4311828"/>
              <a:ext cx="4700603" cy="1857901"/>
              <a:chOff x="6125286" y="4552358"/>
              <a:chExt cx="4434647" cy="185790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564C63B-73CC-8638-EDF0-FE7446340990}"/>
                  </a:ext>
                </a:extLst>
              </p:cNvPr>
              <p:cNvGrpSpPr/>
              <p:nvPr/>
            </p:nvGrpSpPr>
            <p:grpSpPr>
              <a:xfrm>
                <a:off x="6964351" y="4552358"/>
                <a:ext cx="3595582" cy="1857901"/>
                <a:chOff x="69321" y="4570804"/>
                <a:chExt cx="3595582" cy="1857901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9D8CF86-C29B-6D0B-86B0-B2A2C6A961DA}"/>
                    </a:ext>
                  </a:extLst>
                </p:cNvPr>
                <p:cNvSpPr/>
                <p:nvPr/>
              </p:nvSpPr>
              <p:spPr>
                <a:xfrm>
                  <a:off x="993522" y="4570804"/>
                  <a:ext cx="1039677" cy="622294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1800" dirty="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virtual</a:t>
                  </a:r>
                </a:p>
                <a:p>
                  <a:pPr algn="ctr"/>
                  <a:r>
                    <a:rPr lang="en-JP" sz="1800" dirty="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switch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0AFF083-779F-964E-736D-20D926FE5144}"/>
                    </a:ext>
                  </a:extLst>
                </p:cNvPr>
                <p:cNvSpPr/>
                <p:nvPr/>
              </p:nvSpPr>
              <p:spPr>
                <a:xfrm>
                  <a:off x="993522" y="5799945"/>
                  <a:ext cx="1039209" cy="6228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dirty="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P4 </a:t>
                  </a:r>
                  <a:r>
                    <a:rPr lang="en-JP" sz="1800" dirty="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VM</a:t>
                  </a:r>
                </a:p>
              </p:txBody>
            </p:sp>
            <p:sp>
              <p:nvSpPr>
                <p:cNvPr id="9" name="Rectangle 6">
                  <a:extLst>
                    <a:ext uri="{FF2B5EF4-FFF2-40B4-BE49-F238E27FC236}">
                      <a16:creationId xmlns:a16="http://schemas.microsoft.com/office/drawing/2014/main" id="{DECD2533-965E-9FCC-2BE1-23F6D64A6C2D}"/>
                    </a:ext>
                  </a:extLst>
                </p:cNvPr>
                <p:cNvSpPr/>
                <p:nvPr/>
              </p:nvSpPr>
              <p:spPr>
                <a:xfrm>
                  <a:off x="2625694" y="4570804"/>
                  <a:ext cx="1039209" cy="622800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1800" dirty="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user</a:t>
                  </a:r>
                </a:p>
                <a:p>
                  <a:pPr algn="ctr"/>
                  <a:r>
                    <a:rPr lang="en-JP" sz="1800" dirty="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VM</a:t>
                  </a:r>
                </a:p>
              </p:txBody>
            </p:sp>
            <p:cxnSp>
              <p:nvCxnSpPr>
                <p:cNvPr id="23" name="カギ線コネクタ 8">
                  <a:extLst>
                    <a:ext uri="{FF2B5EF4-FFF2-40B4-BE49-F238E27FC236}">
                      <a16:creationId xmlns:a16="http://schemas.microsoft.com/office/drawing/2014/main" id="{36322270-3EFE-F89F-D7A4-3CFCE69B47A0}"/>
                    </a:ext>
                  </a:extLst>
                </p:cNvPr>
                <p:cNvCxnSpPr>
                  <a:cxnSpLocks/>
                  <a:stCxn id="7" idx="3"/>
                  <a:endCxn id="9" idx="1"/>
                </p:cNvCxnSpPr>
                <p:nvPr/>
              </p:nvCxnSpPr>
              <p:spPr>
                <a:xfrm>
                  <a:off x="2033199" y="4881951"/>
                  <a:ext cx="592495" cy="253"/>
                </a:xfrm>
                <a:prstGeom prst="bentConnector3">
                  <a:avLst>
                    <a:gd name="adj1" fmla="val 50000"/>
                  </a:avLst>
                </a:prstGeom>
                <a:ln w="28575">
                  <a:solidFill>
                    <a:srgbClr val="424242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カギ線コネクタ 10">
                  <a:extLst>
                    <a:ext uri="{FF2B5EF4-FFF2-40B4-BE49-F238E27FC236}">
                      <a16:creationId xmlns:a16="http://schemas.microsoft.com/office/drawing/2014/main" id="{26A11791-D72D-E022-01B6-68621D6D3A29}"/>
                    </a:ext>
                  </a:extLst>
                </p:cNvPr>
                <p:cNvCxnSpPr>
                  <a:cxnSpLocks/>
                  <a:stCxn id="7" idx="2"/>
                  <a:endCxn id="8" idx="0"/>
                </p:cNvCxnSpPr>
                <p:nvPr/>
              </p:nvCxnSpPr>
              <p:spPr>
                <a:xfrm rot="5400000">
                  <a:off x="1209821" y="5496404"/>
                  <a:ext cx="606847" cy="234"/>
                </a:xfrm>
                <a:prstGeom prst="bentConnector3">
                  <a:avLst>
                    <a:gd name="adj1" fmla="val 50000"/>
                  </a:avLst>
                </a:prstGeom>
                <a:ln w="28575">
                  <a:solidFill>
                    <a:srgbClr val="424242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5">
                  <a:extLst>
                    <a:ext uri="{FF2B5EF4-FFF2-40B4-BE49-F238E27FC236}">
                      <a16:creationId xmlns:a16="http://schemas.microsoft.com/office/drawing/2014/main" id="{2C2EC333-158C-9995-660F-EE3446EB4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27950" y="4882278"/>
                  <a:ext cx="165572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乗算記号 17">
                  <a:extLst>
                    <a:ext uri="{FF2B5EF4-FFF2-40B4-BE49-F238E27FC236}">
                      <a16:creationId xmlns:a16="http://schemas.microsoft.com/office/drawing/2014/main" id="{EF28E042-1535-7C89-4811-26A80182F118}"/>
                    </a:ext>
                  </a:extLst>
                </p:cNvPr>
                <p:cNvSpPr/>
                <p:nvPr/>
              </p:nvSpPr>
              <p:spPr>
                <a:xfrm>
                  <a:off x="2279243" y="4888354"/>
                  <a:ext cx="272410" cy="273600"/>
                </a:xfrm>
                <a:prstGeom prst="mathMultiply">
                  <a:avLst>
                    <a:gd name="adj1" fmla="val 14510"/>
                  </a:avLst>
                </a:prstGeom>
                <a:solidFill>
                  <a:srgbClr val="C00000"/>
                </a:solidFill>
                <a:ln w="1270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 dirty="0">
                    <a:solidFill>
                      <a:srgbClr val="FF0000"/>
                    </a:solidFill>
                    <a:latin typeface="Noto Sans Light" panose="020B0502040504020204" pitchFamily="34" charset="0"/>
                  </a:endParaRPr>
                </a:p>
              </p:txBody>
            </p:sp>
            <p:cxnSp>
              <p:nvCxnSpPr>
                <p:cNvPr id="27" name="Straight Arrow Connector 20">
                  <a:extLst>
                    <a:ext uri="{FF2B5EF4-FFF2-40B4-BE49-F238E27FC236}">
                      <a16:creationId xmlns:a16="http://schemas.microsoft.com/office/drawing/2014/main" id="{C1A36FD9-16B2-BF5E-0BE4-173A7DFC50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7052" y="5030880"/>
                  <a:ext cx="346856" cy="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3">
                  <a:extLst>
                    <a:ext uri="{FF2B5EF4-FFF2-40B4-BE49-F238E27FC236}">
                      <a16:creationId xmlns:a16="http://schemas.microsoft.com/office/drawing/2014/main" id="{11784608-B4E7-E195-8585-477F1D3919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9279" y="5267115"/>
                  <a:ext cx="0" cy="406497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5">
                  <a:extLst>
                    <a:ext uri="{FF2B5EF4-FFF2-40B4-BE49-F238E27FC236}">
                      <a16:creationId xmlns:a16="http://schemas.microsoft.com/office/drawing/2014/main" id="{4B59002B-A253-B791-A655-9D77164A2D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76401" y="5267115"/>
                  <a:ext cx="0" cy="40680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29">
                  <a:extLst>
                    <a:ext uri="{FF2B5EF4-FFF2-40B4-BE49-F238E27FC236}">
                      <a16:creationId xmlns:a16="http://schemas.microsoft.com/office/drawing/2014/main" id="{89AFD89D-B99D-89F4-6BBB-A3E91595DD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86396" y="5025154"/>
                  <a:ext cx="261999" cy="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013335B-2391-5E23-5347-C98C5321003A}"/>
                    </a:ext>
                  </a:extLst>
                </p:cNvPr>
                <p:cNvSpPr/>
                <p:nvPr/>
              </p:nvSpPr>
              <p:spPr>
                <a:xfrm>
                  <a:off x="69321" y="4817145"/>
                  <a:ext cx="652731" cy="475227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B5552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1800" dirty="0">
                      <a:solidFill>
                        <a:srgbClr val="FB555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TCP</a:t>
                  </a:r>
                </a:p>
              </p:txBody>
            </p:sp>
            <p:sp>
              <p:nvSpPr>
                <p:cNvPr id="39" name="Rectangle 6">
                  <a:extLst>
                    <a:ext uri="{FF2B5EF4-FFF2-40B4-BE49-F238E27FC236}">
                      <a16:creationId xmlns:a16="http://schemas.microsoft.com/office/drawing/2014/main" id="{3871DAA4-B655-FDEF-AA68-465A629B7CBD}"/>
                    </a:ext>
                  </a:extLst>
                </p:cNvPr>
                <p:cNvSpPr/>
                <p:nvPr/>
              </p:nvSpPr>
              <p:spPr>
                <a:xfrm>
                  <a:off x="2635749" y="5805905"/>
                  <a:ext cx="1019097" cy="6228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1800" dirty="0">
                      <a:solidFill>
                        <a:schemeClr val="bg1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shared</a:t>
                  </a:r>
                </a:p>
                <a:p>
                  <a:pPr algn="ctr"/>
                  <a:r>
                    <a:rPr lang="en-JP" sz="1800" dirty="0">
                      <a:solidFill>
                        <a:schemeClr val="bg1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memory</a:t>
                  </a:r>
                </a:p>
              </p:txBody>
            </p:sp>
            <p:cxnSp>
              <p:nvCxnSpPr>
                <p:cNvPr id="40" name="Straight Arrow Connector 23">
                  <a:extLst>
                    <a:ext uri="{FF2B5EF4-FFF2-40B4-BE49-F238E27FC236}">
                      <a16:creationId xmlns:a16="http://schemas.microsoft.com/office/drawing/2014/main" id="{74C900F8-A8BC-1EF4-A464-6E6AD28EC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72246" y="6276524"/>
                  <a:ext cx="509548" cy="0"/>
                </a:xfrm>
                <a:prstGeom prst="straightConnector1">
                  <a:avLst/>
                </a:prstGeom>
                <a:ln w="57150">
                  <a:solidFill>
                    <a:schemeClr val="accent1">
                      <a:lumMod val="75000"/>
                    </a:schemeClr>
                  </a:solidFill>
                  <a:headEnd type="triangle"/>
                  <a:tailEnd type="non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3" name="テキスト ボックス 26">
                  <a:extLst>
                    <a:ext uri="{FF2B5EF4-FFF2-40B4-BE49-F238E27FC236}">
                      <a16:creationId xmlns:a16="http://schemas.microsoft.com/office/drawing/2014/main" id="{F92CED04-A233-7FDC-CE53-616FA838FFDF}"/>
                    </a:ext>
                  </a:extLst>
                </p:cNvPr>
                <p:cNvSpPr txBox="1"/>
                <p:nvPr/>
              </p:nvSpPr>
              <p:spPr>
                <a:xfrm>
                  <a:off x="1980470" y="5893713"/>
                  <a:ext cx="7358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800">
                      <a:solidFill>
                        <a:schemeClr val="accent1">
                          <a:lumMod val="75000"/>
                        </a:schemeClr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  <a:cs typeface="Noto Sans Light" panose="020B0502040504020204" pitchFamily="34" charset="0"/>
                    </a:rPr>
                    <a:t>read</a:t>
                  </a:r>
                  <a:endParaRPr kumimoji="1" lang="ja-JP" altLang="en-US" sz="1800">
                    <a:solidFill>
                      <a:schemeClr val="accent1">
                        <a:lumMod val="75000"/>
                      </a:schemeClr>
                    </a:solidFill>
                    <a:latin typeface="Noto Sans Light" panose="020B0502040504020204" pitchFamily="34" charset="0"/>
                    <a:ea typeface="Hiragino Kaku Gothic ProN W3" panose="020B0300000000000000" pitchFamily="34" charset="-128"/>
                    <a:cs typeface="Noto Sans Light" panose="020B0502040504020204" pitchFamily="34" charset="0"/>
                  </a:endParaRPr>
                </a:p>
              </p:txBody>
            </p:sp>
          </p:grpSp>
          <p:sp>
            <p:nvSpPr>
              <p:cNvPr id="48" name="Rounded Rectangular Callout 47">
                <a:extLst>
                  <a:ext uri="{FF2B5EF4-FFF2-40B4-BE49-F238E27FC236}">
                    <a16:creationId xmlns:a16="http://schemas.microsoft.com/office/drawing/2014/main" id="{07AAF845-1D77-6121-A521-F38390622C3D}"/>
                  </a:ext>
                </a:extLst>
              </p:cNvPr>
              <p:cNvSpPr/>
              <p:nvPr/>
            </p:nvSpPr>
            <p:spPr>
              <a:xfrm>
                <a:off x="6125286" y="5548985"/>
                <a:ext cx="1414910" cy="652564"/>
              </a:xfrm>
              <a:prstGeom prst="wedgeRoundRectCallout">
                <a:avLst>
                  <a:gd name="adj1" fmla="val 35528"/>
                  <a:gd name="adj2" fmla="val -81744"/>
                  <a:gd name="adj3" fmla="val 16667"/>
                </a:avLst>
              </a:prstGeom>
              <a:solidFill>
                <a:srgbClr val="424242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800" dirty="0">
                    <a:solidFill>
                      <a:schemeClr val="bg1"/>
                    </a:solidFill>
                    <a:latin typeface="Noto Sans Light" panose="020B0502040504020204" pitchFamily="34" charset="0"/>
                    <a:ea typeface="Hiragino Kaku Gothic ProN W3" panose="020B0300000000000000" pitchFamily="34" charset="-128"/>
                  </a:rPr>
                  <a:t>SYN packet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F078A62-4576-8AA1-F282-82093AE4AEC0}"/>
                </a:ext>
              </a:extLst>
            </p:cNvPr>
            <p:cNvGrpSpPr/>
            <p:nvPr/>
          </p:nvGrpSpPr>
          <p:grpSpPr>
            <a:xfrm>
              <a:off x="1370576" y="4321412"/>
              <a:ext cx="3811217" cy="1857901"/>
              <a:chOff x="69321" y="4570804"/>
              <a:chExt cx="3595582" cy="185790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14DF48D-4F14-E423-F603-49792DF48A11}"/>
                  </a:ext>
                </a:extLst>
              </p:cNvPr>
              <p:cNvSpPr/>
              <p:nvPr/>
            </p:nvSpPr>
            <p:spPr>
              <a:xfrm>
                <a:off x="993522" y="4570804"/>
                <a:ext cx="1039677" cy="62229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virtual</a:t>
                </a:r>
              </a:p>
              <a:p>
                <a:pPr algn="ctr"/>
                <a:r>
                  <a:rPr lang="en-JP" sz="18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switch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4FF487-7884-2472-90C4-8479BE896924}"/>
                  </a:ext>
                </a:extLst>
              </p:cNvPr>
              <p:cNvSpPr/>
              <p:nvPr/>
            </p:nvSpPr>
            <p:spPr>
              <a:xfrm>
                <a:off x="993522" y="5799945"/>
                <a:ext cx="1039209" cy="6228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P4 </a:t>
                </a:r>
                <a:r>
                  <a:rPr lang="en-JP" sz="18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VM</a:t>
                </a:r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FA519979-418D-0E48-AC7F-4BC3584EFD16}"/>
                  </a:ext>
                </a:extLst>
              </p:cNvPr>
              <p:cNvSpPr/>
              <p:nvPr/>
            </p:nvSpPr>
            <p:spPr>
              <a:xfrm>
                <a:off x="2625694" y="4570804"/>
                <a:ext cx="1039209" cy="6228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user</a:t>
                </a:r>
              </a:p>
              <a:p>
                <a:pPr algn="ctr"/>
                <a:r>
                  <a:rPr lang="en-JP" sz="18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VM</a:t>
                </a:r>
              </a:p>
            </p:txBody>
          </p:sp>
          <p:cxnSp>
            <p:nvCxnSpPr>
              <p:cNvPr id="13" name="カギ線コネクタ 8">
                <a:extLst>
                  <a:ext uri="{FF2B5EF4-FFF2-40B4-BE49-F238E27FC236}">
                    <a16:creationId xmlns:a16="http://schemas.microsoft.com/office/drawing/2014/main" id="{8438DD20-13B5-F62F-F080-909FCB0FE395}"/>
                  </a:ext>
                </a:extLst>
              </p:cNvPr>
              <p:cNvCxnSpPr>
                <a:cxnSpLocks/>
                <a:stCxn id="10" idx="3"/>
                <a:endCxn id="12" idx="1"/>
              </p:cNvCxnSpPr>
              <p:nvPr/>
            </p:nvCxnSpPr>
            <p:spPr>
              <a:xfrm>
                <a:off x="2033199" y="4881951"/>
                <a:ext cx="592495" cy="253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カギ線コネクタ 10">
                <a:extLst>
                  <a:ext uri="{FF2B5EF4-FFF2-40B4-BE49-F238E27FC236}">
                    <a16:creationId xmlns:a16="http://schemas.microsoft.com/office/drawing/2014/main" id="{0A937491-FB00-AEAA-8473-64EA00A936C3}"/>
                  </a:ext>
                </a:extLst>
              </p:cNvPr>
              <p:cNvCxnSpPr>
                <a:cxnSpLocks/>
                <a:stCxn id="10" idx="2"/>
                <a:endCxn id="11" idx="0"/>
              </p:cNvCxnSpPr>
              <p:nvPr/>
            </p:nvCxnSpPr>
            <p:spPr>
              <a:xfrm rot="5400000">
                <a:off x="1209821" y="5496404"/>
                <a:ext cx="606847" cy="234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5">
                <a:extLst>
                  <a:ext uri="{FF2B5EF4-FFF2-40B4-BE49-F238E27FC236}">
                    <a16:creationId xmlns:a16="http://schemas.microsoft.com/office/drawing/2014/main" id="{C40C3E7F-A505-2FFE-54E3-5BFB17A430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950" y="4882278"/>
                <a:ext cx="165572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20">
                <a:extLst>
                  <a:ext uri="{FF2B5EF4-FFF2-40B4-BE49-F238E27FC236}">
                    <a16:creationId xmlns:a16="http://schemas.microsoft.com/office/drawing/2014/main" id="{6736FA21-D70E-0F9A-BEA0-8C3F37F7F6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052" y="5030880"/>
                <a:ext cx="34685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23">
                <a:extLst>
                  <a:ext uri="{FF2B5EF4-FFF2-40B4-BE49-F238E27FC236}">
                    <a16:creationId xmlns:a16="http://schemas.microsoft.com/office/drawing/2014/main" id="{D90B7510-2FD4-F708-C28B-DBAA08898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9279" y="5267115"/>
                <a:ext cx="0" cy="4064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25">
                <a:extLst>
                  <a:ext uri="{FF2B5EF4-FFF2-40B4-BE49-F238E27FC236}">
                    <a16:creationId xmlns:a16="http://schemas.microsoft.com/office/drawing/2014/main" id="{FBDCFBF3-1EF5-48CF-8B8A-6B78485F8C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6401" y="5267115"/>
                <a:ext cx="0" cy="40680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27">
                <a:extLst>
                  <a:ext uri="{FF2B5EF4-FFF2-40B4-BE49-F238E27FC236}">
                    <a16:creationId xmlns:a16="http://schemas.microsoft.com/office/drawing/2014/main" id="{E82AA7C8-8187-8A1E-1774-15C6C2D45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1211" y="5018561"/>
                <a:ext cx="47044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" name="Rectangle 31">
                <a:extLst>
                  <a:ext uri="{FF2B5EF4-FFF2-40B4-BE49-F238E27FC236}">
                    <a16:creationId xmlns:a16="http://schemas.microsoft.com/office/drawing/2014/main" id="{34A10074-5213-6087-1EE7-9D08D50B856E}"/>
                  </a:ext>
                </a:extLst>
              </p:cNvPr>
              <p:cNvSpPr/>
              <p:nvPr/>
            </p:nvSpPr>
            <p:spPr>
              <a:xfrm>
                <a:off x="69321" y="4817145"/>
                <a:ext cx="652731" cy="47522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B555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rgbClr val="FB555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TCP</a:t>
                </a:r>
              </a:p>
            </p:txBody>
          </p:sp>
          <p:cxnSp>
            <p:nvCxnSpPr>
              <p:cNvPr id="33" name="Straight Arrow Connector 23">
                <a:extLst>
                  <a:ext uri="{FF2B5EF4-FFF2-40B4-BE49-F238E27FC236}">
                    <a16:creationId xmlns:a16="http://schemas.microsoft.com/office/drawing/2014/main" id="{BF6090C1-C70F-DF47-9E14-1C5ED0049D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3273" y="5204761"/>
                <a:ext cx="0" cy="609156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DA75C23E-B662-F7B4-EFAF-61EC823F1555}"/>
                  </a:ext>
                </a:extLst>
              </p:cNvPr>
              <p:cNvSpPr/>
              <p:nvPr/>
            </p:nvSpPr>
            <p:spPr>
              <a:xfrm>
                <a:off x="2635749" y="5805905"/>
                <a:ext cx="1019097" cy="622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shared</a:t>
                </a:r>
              </a:p>
              <a:p>
                <a:pPr algn="ctr"/>
                <a:r>
                  <a:rPr lang="en-JP" sz="1800" dirty="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memory</a:t>
                </a:r>
              </a:p>
            </p:txBody>
          </p:sp>
          <p:cxnSp>
            <p:nvCxnSpPr>
              <p:cNvPr id="35" name="Straight Arrow Connector 23">
                <a:extLst>
                  <a:ext uri="{FF2B5EF4-FFF2-40B4-BE49-F238E27FC236}">
                    <a16:creationId xmlns:a16="http://schemas.microsoft.com/office/drawing/2014/main" id="{608284DA-AA37-3AF8-E9FE-8F94069C70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2246" y="6276524"/>
                <a:ext cx="509548" cy="0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26">
                <a:extLst>
                  <a:ext uri="{FF2B5EF4-FFF2-40B4-BE49-F238E27FC236}">
                    <a16:creationId xmlns:a16="http://schemas.microsoft.com/office/drawing/2014/main" id="{15E97624-DA96-3ADC-8E8D-E0F2BCC3E137}"/>
                  </a:ext>
                </a:extLst>
              </p:cNvPr>
              <p:cNvSpPr txBox="1"/>
              <p:nvPr/>
            </p:nvSpPr>
            <p:spPr>
              <a:xfrm>
                <a:off x="2621783" y="5178813"/>
                <a:ext cx="9624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8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TCP</a:t>
                </a:r>
              </a:p>
              <a:p>
                <a:pPr algn="ctr"/>
                <a:r>
                  <a:rPr kumimoji="1" lang="en-US" altLang="ja-JP" sz="18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usage</a:t>
                </a:r>
                <a:endParaRPr kumimoji="1" lang="ja-JP" altLang="en-US" sz="1800">
                  <a:solidFill>
                    <a:srgbClr val="424242"/>
                  </a:solidFill>
                  <a:latin typeface="Noto Sans Light" panose="020B0502040504020204" pitchFamily="34" charset="0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  <p:sp>
            <p:nvSpPr>
              <p:cNvPr id="37" name="テキスト ボックス 26">
                <a:extLst>
                  <a:ext uri="{FF2B5EF4-FFF2-40B4-BE49-F238E27FC236}">
                    <a16:creationId xmlns:a16="http://schemas.microsoft.com/office/drawing/2014/main" id="{9A4087A0-6A4B-515C-53F9-09E2CEA2A4E3}"/>
                  </a:ext>
                </a:extLst>
              </p:cNvPr>
              <p:cNvSpPr txBox="1"/>
              <p:nvPr/>
            </p:nvSpPr>
            <p:spPr>
              <a:xfrm>
                <a:off x="1995752" y="5904811"/>
                <a:ext cx="676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800">
                    <a:solidFill>
                      <a:schemeClr val="accent1">
                        <a:lumMod val="75000"/>
                      </a:schemeClr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read</a:t>
                </a:r>
                <a:endParaRPr kumimoji="1" lang="ja-JP" altLang="en-US" sz="1800">
                  <a:solidFill>
                    <a:schemeClr val="accent1">
                      <a:lumMod val="75000"/>
                    </a:schemeClr>
                  </a:solidFill>
                  <a:latin typeface="Noto Sans Light" panose="020B0502040504020204" pitchFamily="34" charset="0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</p:grpSp>
        <p:sp>
          <p:nvSpPr>
            <p:cNvPr id="53" name="Rectangle 6">
              <a:extLst>
                <a:ext uri="{FF2B5EF4-FFF2-40B4-BE49-F238E27FC236}">
                  <a16:creationId xmlns:a16="http://schemas.microsoft.com/office/drawing/2014/main" id="{E109290E-F1AC-5A11-2C56-6B1C79A358F5}"/>
                </a:ext>
              </a:extLst>
            </p:cNvPr>
            <p:cNvSpPr/>
            <p:nvPr/>
          </p:nvSpPr>
          <p:spPr>
            <a:xfrm>
              <a:off x="1998134" y="6344131"/>
              <a:ext cx="2556102" cy="4064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4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[normal</a:t>
              </a:r>
              <a:r>
                <a:rPr lang="ja-JP" altLang="en-US" sz="2400" dirty="0">
                  <a:solidFill>
                    <a:schemeClr val="bg2"/>
                  </a:solidFill>
                  <a:latin typeface="Noto Sans Light" panose="020B0502040504020204" pitchFamily="34" charset="0"/>
                  <a:ea typeface="Hiragino Kaku Gothic ProN W3" panose="020B0300000000000000" pitchFamily="34" charset="-128"/>
                </a:rPr>
                <a:t> </a:t>
              </a:r>
              <a:r>
                <a:rPr lang="en-JP" altLang="ja-JP" sz="24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state</a:t>
              </a:r>
              <a:r>
                <a:rPr lang="en-JP" sz="24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]</a:t>
              </a:r>
            </a:p>
          </p:txBody>
        </p:sp>
        <p:sp>
          <p:nvSpPr>
            <p:cNvPr id="54" name="Rectangle 6">
              <a:extLst>
                <a:ext uri="{FF2B5EF4-FFF2-40B4-BE49-F238E27FC236}">
                  <a16:creationId xmlns:a16="http://schemas.microsoft.com/office/drawing/2014/main" id="{EF12B653-0336-D2CA-8464-DECA8896356E}"/>
                </a:ext>
              </a:extLst>
            </p:cNvPr>
            <p:cNvSpPr/>
            <p:nvPr/>
          </p:nvSpPr>
          <p:spPr>
            <a:xfrm>
              <a:off x="5985545" y="6335318"/>
              <a:ext cx="5069339" cy="4064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4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[TCP memory shortage]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52F9A11-0982-F39D-A9D3-FEB6C2752F06}"/>
                </a:ext>
              </a:extLst>
            </p:cNvPr>
            <p:cNvCxnSpPr>
              <a:cxnSpLocks/>
            </p:cNvCxnSpPr>
            <p:nvPr/>
          </p:nvCxnSpPr>
          <p:spPr>
            <a:xfrm>
              <a:off x="5763680" y="4240385"/>
              <a:ext cx="0" cy="236857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23">
              <a:extLst>
                <a:ext uri="{FF2B5EF4-FFF2-40B4-BE49-F238E27FC236}">
                  <a16:creationId xmlns:a16="http://schemas.microsoft.com/office/drawing/2014/main" id="{536D364E-E427-9D97-5E33-67471B8FC2CE}"/>
                </a:ext>
              </a:extLst>
            </p:cNvPr>
            <p:cNvCxnSpPr>
              <a:cxnSpLocks/>
            </p:cNvCxnSpPr>
            <p:nvPr/>
          </p:nvCxnSpPr>
          <p:spPr>
            <a:xfrm>
              <a:off x="10866501" y="4945785"/>
              <a:ext cx="0" cy="609156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テキスト ボックス 26">
              <a:extLst>
                <a:ext uri="{FF2B5EF4-FFF2-40B4-BE49-F238E27FC236}">
                  <a16:creationId xmlns:a16="http://schemas.microsoft.com/office/drawing/2014/main" id="{B3335B00-BA01-1773-01EF-FB548F99F2C2}"/>
                </a:ext>
              </a:extLst>
            </p:cNvPr>
            <p:cNvSpPr txBox="1"/>
            <p:nvPr/>
          </p:nvSpPr>
          <p:spPr>
            <a:xfrm>
              <a:off x="9924174" y="4919837"/>
              <a:ext cx="10175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8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TCP</a:t>
              </a:r>
            </a:p>
            <a:p>
              <a:pPr algn="ctr"/>
              <a:r>
                <a:rPr kumimoji="1" lang="en-US" altLang="ja-JP" sz="18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usage</a:t>
              </a:r>
              <a:endParaRPr kumimoji="1" lang="ja-JP" altLang="en-US" sz="1800">
                <a:solidFill>
                  <a:srgbClr val="424242"/>
                </a:solidFill>
                <a:latin typeface="Noto Sans Light" panose="020B0502040504020204" pitchFamily="34" charset="0"/>
                <a:ea typeface="Hiragino Kaku Gothic ProN W3" panose="020B0300000000000000" pitchFamily="34" charset="-128"/>
                <a:cs typeface="Noto Sans Light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82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805C-02D5-A827-718C-8ADEC68E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Performance (Host 1, Normal VMs)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A71E9-9C87-270F-ED6E-D27357682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The latency increased by 23% in TCP and 15% in UDP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Due to passing packets to the P4 VM, executing the P4 program, and obtaining in-VM information</a:t>
            </a:r>
          </a:p>
          <a:p>
            <a:pPr lvl="1"/>
            <a:endParaRPr lang="en-US" altLang="ja-JP" sz="600" dirty="0">
              <a:solidFill>
                <a:srgbClr val="424242"/>
              </a:solidFill>
            </a:endParaRPr>
          </a:p>
          <a:p>
            <a:r>
              <a:rPr lang="en-US" altLang="ja-JP" dirty="0">
                <a:solidFill>
                  <a:srgbClr val="424242"/>
                </a:solidFill>
              </a:rPr>
              <a:t>The throughput decreased by 5% in TCP and 4% in UDP</a:t>
            </a: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Parallel processing in the virtual switch hid the overhead of P4 Shield</a:t>
            </a:r>
          </a:p>
          <a:p>
            <a:pPr lvl="1"/>
            <a:endParaRPr lang="en-US" altLang="ja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5F3D5-7096-3B42-E9C5-68281355A2B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13</a:t>
            </a:fld>
            <a:endParaRPr lang="ja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5525F0-DDA5-C068-E627-4A4E9A346114}"/>
              </a:ext>
            </a:extLst>
          </p:cNvPr>
          <p:cNvGrpSpPr/>
          <p:nvPr/>
        </p:nvGrpSpPr>
        <p:grpSpPr>
          <a:xfrm>
            <a:off x="592917" y="3814219"/>
            <a:ext cx="10986374" cy="3060000"/>
            <a:chOff x="647487" y="3706587"/>
            <a:chExt cx="10986374" cy="2880000"/>
          </a:xfrm>
        </p:grpSpPr>
        <p:graphicFrame>
          <p:nvGraphicFramePr>
            <p:cNvPr id="14" name="グラフ 13">
              <a:extLst>
                <a:ext uri="{FF2B5EF4-FFF2-40B4-BE49-F238E27FC236}">
                  <a16:creationId xmlns:a16="http://schemas.microsoft.com/office/drawing/2014/main" id="{A08E07B8-0D9F-8343-9E37-C82876B2E91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77846229"/>
                </p:ext>
              </p:extLst>
            </p:nvPr>
          </p:nvGraphicFramePr>
          <p:xfrm>
            <a:off x="4340674" y="3706587"/>
            <a:ext cx="360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5" name="グラフ 14">
              <a:extLst>
                <a:ext uri="{FF2B5EF4-FFF2-40B4-BE49-F238E27FC236}">
                  <a16:creationId xmlns:a16="http://schemas.microsoft.com/office/drawing/2014/main" id="{C5AB94B1-3010-9D4D-A921-CD2B3D4B1AA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5112375"/>
                </p:ext>
              </p:extLst>
            </p:nvPr>
          </p:nvGraphicFramePr>
          <p:xfrm>
            <a:off x="8033861" y="3706587"/>
            <a:ext cx="360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0" name="グラフ 19">
              <a:extLst>
                <a:ext uri="{FF2B5EF4-FFF2-40B4-BE49-F238E27FC236}">
                  <a16:creationId xmlns:a16="http://schemas.microsoft.com/office/drawing/2014/main" id="{6435BCEB-61B5-224A-B168-EA4CD237685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30709781"/>
                </p:ext>
              </p:extLst>
            </p:nvPr>
          </p:nvGraphicFramePr>
          <p:xfrm>
            <a:off x="647487" y="3706587"/>
            <a:ext cx="3600000" cy="24707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34018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956C7-4629-F14A-75CE-218EFB27D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9361-D16E-34A7-6105-A2013190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Performance (Host 2, Confidential VMs)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FE9D1-898E-E2DA-B0AB-48AA02546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The latency increased by 46% in TCP and 53% in UDP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Not decreased even when running a P4 VM as a normal VM in Host 2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The overhead comes from other differences between Host 1 and Host 2</a:t>
            </a:r>
          </a:p>
          <a:p>
            <a:pPr lvl="1"/>
            <a:endParaRPr lang="en-US" altLang="ja-JP" sz="600" dirty="0">
              <a:solidFill>
                <a:srgbClr val="424242"/>
              </a:solidFill>
            </a:endParaRPr>
          </a:p>
          <a:p>
            <a:r>
              <a:rPr lang="en-US" altLang="ja-JP" dirty="0">
                <a:solidFill>
                  <a:srgbClr val="424242"/>
                </a:solidFill>
              </a:rPr>
              <a:t>The throughput was much lower even in traditional OVS</a:t>
            </a: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Host 2 could not achieve sufficient performance using OVS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0A59B-6DBC-D124-4DA2-C8198B93258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14</a:t>
            </a:fld>
            <a:endParaRPr lang="ja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158EDF-8C07-EF89-AB40-8226175E55E6}"/>
              </a:ext>
            </a:extLst>
          </p:cNvPr>
          <p:cNvGrpSpPr/>
          <p:nvPr/>
        </p:nvGrpSpPr>
        <p:grpSpPr>
          <a:xfrm>
            <a:off x="602634" y="3820514"/>
            <a:ext cx="10986732" cy="3060000"/>
            <a:chOff x="643712" y="3948576"/>
            <a:chExt cx="10986732" cy="2880000"/>
          </a:xfrm>
        </p:grpSpPr>
        <p:graphicFrame>
          <p:nvGraphicFramePr>
            <p:cNvPr id="8" name="グラフ 7">
              <a:extLst>
                <a:ext uri="{FF2B5EF4-FFF2-40B4-BE49-F238E27FC236}">
                  <a16:creationId xmlns:a16="http://schemas.microsoft.com/office/drawing/2014/main" id="{9B6AD877-6271-D04C-A4FE-13D97DA5D4B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55953817"/>
                </p:ext>
              </p:extLst>
            </p:nvPr>
          </p:nvGraphicFramePr>
          <p:xfrm>
            <a:off x="643712" y="3949483"/>
            <a:ext cx="3603600" cy="246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7" name="グラフ 16">
              <a:extLst>
                <a:ext uri="{FF2B5EF4-FFF2-40B4-BE49-F238E27FC236}">
                  <a16:creationId xmlns:a16="http://schemas.microsoft.com/office/drawing/2014/main" id="{E9B8C4FE-0851-C547-A13E-2A515074119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99690287"/>
                </p:ext>
              </p:extLst>
            </p:nvPr>
          </p:nvGraphicFramePr>
          <p:xfrm>
            <a:off x="4318552" y="3948576"/>
            <a:ext cx="36036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" name="グラフ 17">
              <a:extLst>
                <a:ext uri="{FF2B5EF4-FFF2-40B4-BE49-F238E27FC236}">
                  <a16:creationId xmlns:a16="http://schemas.microsoft.com/office/drawing/2014/main" id="{814BA812-114A-4949-8641-40F25BEEB47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76240050"/>
                </p:ext>
              </p:extLst>
            </p:nvPr>
          </p:nvGraphicFramePr>
          <p:xfrm>
            <a:off x="8026844" y="3948576"/>
            <a:ext cx="36036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19403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C1D7-E3F8-7AA8-29C0-F2784D24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/>
          <a:lstStyle/>
          <a:p>
            <a:r>
              <a:rPr lang="en-JP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C98B-FD5B-8F8F-C573-1D4B2A552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We proposed P4 Shield for enabling the secure execution of </a:t>
            </a:r>
            <a:br>
              <a:rPr lang="en-US" dirty="0">
                <a:solidFill>
                  <a:srgbClr val="424242"/>
                </a:solidFill>
              </a:rPr>
            </a:br>
            <a:r>
              <a:rPr lang="en-US" dirty="0">
                <a:solidFill>
                  <a:srgbClr val="424242"/>
                </a:solidFill>
              </a:rPr>
              <a:t>users' P4 programs using P4 VMs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Run P4 VMs as confidential VMs to protect P4 programs from clouds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Isolate users' P4 programs using </a:t>
            </a:r>
            <a:r>
              <a:rPr lang="en-US" dirty="0" err="1">
                <a:solidFill>
                  <a:srgbClr val="424242"/>
                </a:solidFill>
              </a:rPr>
              <a:t>uBPF</a:t>
            </a:r>
            <a:r>
              <a:rPr lang="en-US" dirty="0">
                <a:solidFill>
                  <a:srgbClr val="424242"/>
                </a:solidFill>
              </a:rPr>
              <a:t> inside P4 VMs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Provide P4 external functions for obtaining in-VM information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Confirmed the usefulness and communication performance</a:t>
            </a:r>
          </a:p>
          <a:p>
            <a:pPr lvl="1"/>
            <a:endParaRPr lang="en-JP" altLang="ja-JP" sz="600" dirty="0">
              <a:solidFill>
                <a:srgbClr val="424242"/>
              </a:solidFill>
            </a:endParaRPr>
          </a:p>
          <a:p>
            <a:r>
              <a:rPr lang="en-US" altLang="ja-JP" dirty="0">
                <a:solidFill>
                  <a:srgbClr val="424242"/>
                </a:solidFill>
              </a:rPr>
              <a:t>Future work</a:t>
            </a: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Improve communication performance in Host 2</a:t>
            </a: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Monitor the execution status of 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en-US" altLang="ja-JP" dirty="0">
                <a:solidFill>
                  <a:srgbClr val="424242"/>
                </a:solidFill>
              </a:rPr>
              <a:t> programs from user </a:t>
            </a:r>
            <a:r>
              <a:rPr lang="en-US" altLang="ja-JP" dirty="0" err="1">
                <a:solidFill>
                  <a:srgbClr val="424242"/>
                </a:solidFill>
              </a:rPr>
              <a:t>VMs</a:t>
            </a:r>
            <a:endParaRPr lang="en-US" altLang="ja-JP" strike="sngStrike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325D4-14FE-9439-D413-F6221E2A446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15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3999422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F5DE739F-D943-FB94-6F30-7FAF0C21F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>
            <a:extLst>
              <a:ext uri="{FF2B5EF4-FFF2-40B4-BE49-F238E27FC236}">
                <a16:creationId xmlns:a16="http://schemas.microsoft.com/office/drawing/2014/main" id="{7C9678B2-244B-0A34-16F4-1B2EFEAFD8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8666" y="1200173"/>
            <a:ext cx="11093334" cy="22288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rPr>
              <a:t>P4 Shield: </a:t>
            </a:r>
            <a:br>
              <a:rPr lang="en-US" sz="4000" b="0" dirty="0" err="1">
                <a:solidFill>
                  <a:schemeClr val="bg1"/>
                </a:solidFill>
              </a:rPr>
            </a:br>
            <a:r>
              <a:rPr lang="en-US" sz="4000" b="0" dirty="0" err="1">
                <a:solidFill>
                  <a:schemeClr val="bg1"/>
                </a:solidFill>
              </a:rPr>
              <a:t>Secure Execution of Users' P4 Programs</a:t>
            </a:r>
            <a:br>
              <a:rPr lang="en-US" sz="4000" b="0" dirty="0" err="1">
                <a:solidFill>
                  <a:schemeClr val="bg1"/>
                </a:solidFill>
              </a:rPr>
            </a:br>
            <a:r>
              <a:rPr lang="en-US" sz="4000" b="0" dirty="0" err="1">
                <a:solidFill>
                  <a:schemeClr val="bg1"/>
                </a:solidFill>
              </a:rPr>
              <a:t>with In-VM Information inside Clouds</a:t>
            </a:r>
            <a:endParaRPr sz="4000" b="0" dirty="0">
              <a:solidFill>
                <a:schemeClr val="bg1"/>
              </a:solidFill>
            </a:endParaRPr>
          </a:p>
        </p:txBody>
      </p:sp>
      <p:sp>
        <p:nvSpPr>
          <p:cNvPr id="278" name="Google Shape;278;p13">
            <a:extLst>
              <a:ext uri="{FF2B5EF4-FFF2-40B4-BE49-F238E27FC236}">
                <a16:creationId xmlns:a16="http://schemas.microsoft.com/office/drawing/2014/main" id="{C095702A-2101-D332-99E5-1E43A28898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98666" y="4695091"/>
            <a:ext cx="7907547" cy="16041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-JP" sz="1100" dirty="0"/>
          </a:p>
          <a:p>
            <a:pPr marL="0" indent="0"/>
            <a:r>
              <a:rPr lang="en-JP" altLang="ja-JP" sz="2200" dirty="0"/>
              <a:t>Masaki Iwai and Kenichi Kourai</a:t>
            </a:r>
            <a:endParaRPr lang="en-US" altLang="ja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Kyushu Institute of Technology, Japan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06643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51AA6-6AB4-C6F7-FC19-ABAC70014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20783-0DA6-3166-9095-7F8FA3E8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P4 Switch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FB098-DBEB-A6F9-BDC5-BFC249AD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Control packet forwarding by software using the </a:t>
            </a:r>
            <a:r>
              <a:rPr lang="en-US" dirty="0" err="1">
                <a:solidFill>
                  <a:srgbClr val="424242"/>
                </a:solidFill>
              </a:rPr>
              <a:t>P4</a:t>
            </a:r>
            <a:r>
              <a:rPr lang="en-US" dirty="0">
                <a:solidFill>
                  <a:srgbClr val="424242"/>
                </a:solidFill>
              </a:rPr>
              <a:t> language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E.g., advanced packet filtering, packet rewriting, etc.</a:t>
            </a: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Enable emerging technologies without waiting for new switches</a:t>
            </a:r>
          </a:p>
          <a:p>
            <a:pPr lvl="1"/>
            <a:endParaRPr lang="en-US" altLang="ja-JP" sz="600" dirty="0">
              <a:solidFill>
                <a:srgbClr val="424242"/>
              </a:solidFill>
            </a:endParaRPr>
          </a:p>
          <a:p>
            <a:r>
              <a:rPr lang="en-US" altLang="ja-JP" dirty="0">
                <a:solidFill>
                  <a:srgbClr val="424242"/>
                </a:solidFill>
              </a:rPr>
              <a:t>Virtual 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en-US" altLang="ja-JP" dirty="0">
                <a:solidFill>
                  <a:srgbClr val="424242"/>
                </a:solidFill>
              </a:rPr>
              <a:t> switches are developed for virtual machines (</a:t>
            </a:r>
            <a:r>
              <a:rPr lang="en-US" altLang="ja-JP" dirty="0" err="1">
                <a:solidFill>
                  <a:srgbClr val="424242"/>
                </a:solidFill>
              </a:rPr>
              <a:t>VMs</a:t>
            </a:r>
            <a:r>
              <a:rPr lang="en-US" altLang="ja-JP" dirty="0">
                <a:solidFill>
                  <a:srgbClr val="424242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Connect the virtual NICs of </a:t>
            </a:r>
            <a:r>
              <a:rPr lang="en-US" dirty="0" err="1">
                <a:solidFill>
                  <a:srgbClr val="424242"/>
                </a:solidFill>
              </a:rPr>
              <a:t>VMs</a:t>
            </a:r>
            <a:r>
              <a:rPr lang="en-US" dirty="0">
                <a:solidFill>
                  <a:srgbClr val="424242"/>
                </a:solidFill>
              </a:rPr>
              <a:t> and physical NICs</a:t>
            </a:r>
          </a:p>
          <a:p>
            <a:pPr marL="954088" lvl="1">
              <a:tabLst>
                <a:tab pos="2752725" algn="l"/>
              </a:tabLst>
            </a:pPr>
            <a:r>
              <a:rPr lang="en-US" dirty="0">
                <a:solidFill>
                  <a:srgbClr val="424242"/>
                </a:solidFill>
              </a:rPr>
              <a:t>Execute P4 programs for all the received packets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21520-4668-DD7D-65B0-47D65024570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 smtClean="0"/>
              <a:pPr lvl="0"/>
              <a:t>2</a:t>
            </a:fld>
            <a:endParaRPr lang="ja" altLang="en-US"/>
          </a:p>
        </p:txBody>
      </p:sp>
      <p:grpSp>
        <p:nvGrpSpPr>
          <p:cNvPr id="4" name="グループ化 14">
            <a:extLst>
              <a:ext uri="{FF2B5EF4-FFF2-40B4-BE49-F238E27FC236}">
                <a16:creationId xmlns:a16="http://schemas.microsoft.com/office/drawing/2014/main" id="{78D7B2DB-D15E-B31B-84BB-ECFDDE1E5934}"/>
              </a:ext>
            </a:extLst>
          </p:cNvPr>
          <p:cNvGrpSpPr/>
          <p:nvPr/>
        </p:nvGrpSpPr>
        <p:grpSpPr>
          <a:xfrm>
            <a:off x="3086433" y="4468857"/>
            <a:ext cx="6019133" cy="1921177"/>
            <a:chOff x="3086433" y="4471860"/>
            <a:chExt cx="6019133" cy="1921177"/>
          </a:xfrm>
        </p:grpSpPr>
        <p:grpSp>
          <p:nvGrpSpPr>
            <p:cNvPr id="8" name="グループ化 25">
              <a:extLst>
                <a:ext uri="{FF2B5EF4-FFF2-40B4-BE49-F238E27FC236}">
                  <a16:creationId xmlns:a16="http://schemas.microsoft.com/office/drawing/2014/main" id="{65561116-2062-B635-F700-68220208E9A3}"/>
                </a:ext>
              </a:extLst>
            </p:cNvPr>
            <p:cNvGrpSpPr/>
            <p:nvPr/>
          </p:nvGrpSpPr>
          <p:grpSpPr>
            <a:xfrm>
              <a:off x="3086433" y="4597976"/>
              <a:ext cx="6019133" cy="1795061"/>
              <a:chOff x="2489200" y="4594973"/>
              <a:chExt cx="6019133" cy="1795061"/>
            </a:xfrm>
          </p:grpSpPr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0CEA1B8B-E50A-7332-3098-CB13685D6EF4}"/>
                  </a:ext>
                </a:extLst>
              </p:cNvPr>
              <p:cNvGrpSpPr/>
              <p:nvPr/>
            </p:nvGrpSpPr>
            <p:grpSpPr>
              <a:xfrm>
                <a:off x="3445167" y="4594973"/>
                <a:ext cx="5063166" cy="1795061"/>
                <a:chOff x="3541985" y="4815027"/>
                <a:chExt cx="5063166" cy="1795061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6C7800D-8F17-0364-6075-39433C538D1C}"/>
                    </a:ext>
                  </a:extLst>
                </p:cNvPr>
                <p:cNvSpPr/>
                <p:nvPr/>
              </p:nvSpPr>
              <p:spPr>
                <a:xfrm>
                  <a:off x="3541985" y="5226962"/>
                  <a:ext cx="1387365" cy="96957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virtual</a:t>
                  </a:r>
                </a:p>
                <a:p>
                  <a:pPr algn="ctr"/>
                  <a:r>
                    <a:rPr lang="en-US" sz="2000" dirty="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switch</a:t>
                  </a:r>
                  <a:endParaRPr lang="en-JP" sz="20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446D242-1084-6FEA-CD14-B92A72631632}"/>
                    </a:ext>
                  </a:extLst>
                </p:cNvPr>
                <p:cNvSpPr/>
                <p:nvPr/>
              </p:nvSpPr>
              <p:spPr>
                <a:xfrm>
                  <a:off x="7217786" y="4815027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VM</a:t>
                  </a:r>
                </a:p>
              </p:txBody>
            </p:sp>
            <p:cxnSp>
              <p:nvCxnSpPr>
                <p:cNvPr id="26" name="Straight Connector 15">
                  <a:extLst>
                    <a:ext uri="{FF2B5EF4-FFF2-40B4-BE49-F238E27FC236}">
                      <a16:creationId xmlns:a16="http://schemas.microsoft.com/office/drawing/2014/main" id="{BCA9F640-BB54-03C5-A494-A264186F3594}"/>
                    </a:ext>
                  </a:extLst>
                </p:cNvPr>
                <p:cNvCxnSpPr>
                  <a:cxnSpLocks/>
                  <a:stCxn id="25" idx="1"/>
                  <a:endCxn id="24" idx="3"/>
                </p:cNvCxnSpPr>
                <p:nvPr/>
              </p:nvCxnSpPr>
              <p:spPr>
                <a:xfrm flipH="1">
                  <a:off x="4929350" y="5088296"/>
                  <a:ext cx="2288436" cy="623456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6">
                  <a:extLst>
                    <a:ext uri="{FF2B5EF4-FFF2-40B4-BE49-F238E27FC236}">
                      <a16:creationId xmlns:a16="http://schemas.microsoft.com/office/drawing/2014/main" id="{D7543247-9AE8-8D9A-8B51-75B365CFAC2F}"/>
                    </a:ext>
                  </a:extLst>
                </p:cNvPr>
                <p:cNvSpPr/>
                <p:nvPr/>
              </p:nvSpPr>
              <p:spPr>
                <a:xfrm>
                  <a:off x="7217786" y="5438483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VM</a:t>
                  </a:r>
                </a:p>
              </p:txBody>
            </p:sp>
            <p:sp>
              <p:nvSpPr>
                <p:cNvPr id="28" name="Rectangle 6">
                  <a:extLst>
                    <a:ext uri="{FF2B5EF4-FFF2-40B4-BE49-F238E27FC236}">
                      <a16:creationId xmlns:a16="http://schemas.microsoft.com/office/drawing/2014/main" id="{3A18181C-8635-360A-4712-68311AD65C34}"/>
                    </a:ext>
                  </a:extLst>
                </p:cNvPr>
                <p:cNvSpPr/>
                <p:nvPr/>
              </p:nvSpPr>
              <p:spPr>
                <a:xfrm>
                  <a:off x="7217786" y="6063550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</a:rPr>
                    <a:t>VM</a:t>
                  </a:r>
                </a:p>
              </p:txBody>
            </p:sp>
            <p:cxnSp>
              <p:nvCxnSpPr>
                <p:cNvPr id="29" name="Straight Connector 15">
                  <a:extLst>
                    <a:ext uri="{FF2B5EF4-FFF2-40B4-BE49-F238E27FC236}">
                      <a16:creationId xmlns:a16="http://schemas.microsoft.com/office/drawing/2014/main" id="{BB133C88-C7A2-A9F0-4A9C-D8BFF366DFFA}"/>
                    </a:ext>
                  </a:extLst>
                </p:cNvPr>
                <p:cNvCxnSpPr>
                  <a:cxnSpLocks/>
                  <a:stCxn id="27" idx="1"/>
                  <a:endCxn id="24" idx="3"/>
                </p:cNvCxnSpPr>
                <p:nvPr/>
              </p:nvCxnSpPr>
              <p:spPr>
                <a:xfrm flipH="1">
                  <a:off x="4929350" y="5711752"/>
                  <a:ext cx="228843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15">
                  <a:extLst>
                    <a:ext uri="{FF2B5EF4-FFF2-40B4-BE49-F238E27FC236}">
                      <a16:creationId xmlns:a16="http://schemas.microsoft.com/office/drawing/2014/main" id="{68973E94-4A42-BEA1-7473-36CB697F0344}"/>
                    </a:ext>
                  </a:extLst>
                </p:cNvPr>
                <p:cNvCxnSpPr>
                  <a:cxnSpLocks/>
                  <a:stCxn id="28" idx="1"/>
                  <a:endCxn id="24" idx="3"/>
                </p:cNvCxnSpPr>
                <p:nvPr/>
              </p:nvCxnSpPr>
              <p:spPr>
                <a:xfrm flipH="1" flipV="1">
                  <a:off x="4929350" y="5711752"/>
                  <a:ext cx="2288436" cy="625067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15">
                <a:extLst>
                  <a:ext uri="{FF2B5EF4-FFF2-40B4-BE49-F238E27FC236}">
                    <a16:creationId xmlns:a16="http://schemas.microsoft.com/office/drawing/2014/main" id="{EC392C8D-9042-2147-45B6-D14B2D3954F2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2489200" y="5491698"/>
                <a:ext cx="95596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Folded Corner 20">
              <a:extLst>
                <a:ext uri="{FF2B5EF4-FFF2-40B4-BE49-F238E27FC236}">
                  <a16:creationId xmlns:a16="http://schemas.microsoft.com/office/drawing/2014/main" id="{7A85234C-E614-83C7-23B4-1DB4C3B0FE2F}"/>
                </a:ext>
              </a:extLst>
            </p:cNvPr>
            <p:cNvSpPr/>
            <p:nvPr/>
          </p:nvSpPr>
          <p:spPr>
            <a:xfrm>
              <a:off x="3086433" y="4471860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Noto Sans Light" panose="020B0502040504020204" pitchFamily="34" charset="0"/>
                <a:ea typeface="Noto Sans Light" panose="020B0502040504020204" pitchFamily="34" charset="0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program</a:t>
              </a:r>
              <a:endParaRPr lang="en-JP" sz="1800" dirty="0">
                <a:solidFill>
                  <a:schemeClr val="bg1"/>
                </a:solidFill>
                <a:latin typeface="Noto Sans Light" panose="020B0502040504020204" pitchFamily="34" charset="0"/>
                <a:ea typeface="Noto Sans Light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83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8C999-6FFD-D8C4-1ED9-054ECCE6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Using P4 Programs by Users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20452-3CC6-16A2-3C3A-4D36B8A18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424242"/>
                </a:solidFill>
              </a:rPr>
              <a:t>More flexible packet forwarding would be possible</a:t>
            </a:r>
            <a:endParaRPr lang="ja-JP" altLang="en-US">
              <a:solidFill>
                <a:srgbClr val="42424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dirty="0">
                <a:solidFill>
                  <a:srgbClr val="424242"/>
                </a:solidFill>
              </a:rPr>
              <a:t>E.g., different packet processing for each 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endParaRPr lang="ja-JP" altLang="en-US">
              <a:solidFill>
                <a:srgbClr val="42424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dirty="0">
                <a:solidFill>
                  <a:srgbClr val="424242"/>
                </a:solidFill>
              </a:rPr>
              <a:t>Only network/host administrators can load 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en-US" altLang="ja-JP" dirty="0">
                <a:solidFill>
                  <a:srgbClr val="424242"/>
                </a:solidFill>
              </a:rPr>
              <a:t> programs traditionally</a:t>
            </a:r>
          </a:p>
          <a:p>
            <a:pPr lvl="1">
              <a:lnSpc>
                <a:spcPct val="110000"/>
              </a:lnSpc>
            </a:pPr>
            <a:endParaRPr lang="en-US" altLang="ja-JP" sz="600" dirty="0">
              <a:solidFill>
                <a:srgbClr val="424242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424242"/>
                </a:solidFill>
              </a:rPr>
              <a:t>In-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en-US" altLang="ja-JP" dirty="0">
                <a:solidFill>
                  <a:srgbClr val="424242"/>
                </a:solidFill>
              </a:rPr>
              <a:t> information would enable advanced packet processing</a:t>
            </a: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E.g., packet filtering based on applications in </a:t>
            </a:r>
            <a:r>
              <a:rPr lang="en-US" altLang="ja-JP" dirty="0" err="1">
                <a:solidFill>
                  <a:srgbClr val="424242"/>
                </a:solidFill>
              </a:rPr>
              <a:t>VMs</a:t>
            </a:r>
            <a:r>
              <a:rPr lang="en-US" altLang="ja-JP" dirty="0">
                <a:solidFill>
                  <a:srgbClr val="424242"/>
                </a:solidFill>
              </a:rPr>
              <a:t> </a:t>
            </a:r>
            <a:r>
              <a:rPr lang="en-US" altLang="ja-JP" sz="2000" dirty="0">
                <a:solidFill>
                  <a:srgbClr val="424242"/>
                </a:solidFill>
              </a:rPr>
              <a:t>[Srivastava+, </a:t>
            </a:r>
            <a:r>
              <a:rPr lang="en-US" altLang="ja-JP" sz="2000" dirty="0" err="1">
                <a:solidFill>
                  <a:srgbClr val="424242"/>
                </a:solidFill>
              </a:rPr>
              <a:t>RAID'08</a:t>
            </a:r>
            <a:r>
              <a:rPr lang="en-US" altLang="ja-JP" sz="2000" dirty="0">
                <a:solidFill>
                  <a:srgbClr val="424242"/>
                </a:solidFill>
              </a:rPr>
              <a:t>]</a:t>
            </a:r>
            <a:endParaRPr lang="en-US" altLang="ja-JP" dirty="0">
              <a:solidFill>
                <a:srgbClr val="42424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dirty="0">
                <a:solidFill>
                  <a:srgbClr val="424242"/>
                </a:solidFill>
              </a:rPr>
              <a:t>Current 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en-US" altLang="ja-JP" dirty="0">
                <a:solidFill>
                  <a:srgbClr val="424242"/>
                </a:solidFill>
              </a:rPr>
              <a:t> programs can use only packet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6294B-54A0-EFFD-C18A-685C079D709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3</a:t>
            </a:fld>
            <a:endParaRPr lang="ja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1D0F9F-1098-A5FC-2441-EACB2B0EEDF6}"/>
              </a:ext>
            </a:extLst>
          </p:cNvPr>
          <p:cNvGrpSpPr/>
          <p:nvPr/>
        </p:nvGrpSpPr>
        <p:grpSpPr>
          <a:xfrm>
            <a:off x="2831919" y="4053548"/>
            <a:ext cx="5945981" cy="2629289"/>
            <a:chOff x="2921129" y="4098153"/>
            <a:chExt cx="5945981" cy="262928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8D4EA06-6EB3-73AD-E05B-E2240C328C94}"/>
                </a:ext>
              </a:extLst>
            </p:cNvPr>
            <p:cNvGrpSpPr/>
            <p:nvPr/>
          </p:nvGrpSpPr>
          <p:grpSpPr>
            <a:xfrm>
              <a:off x="2921129" y="4098153"/>
              <a:ext cx="5945981" cy="2629289"/>
              <a:chOff x="3008671" y="4188387"/>
              <a:chExt cx="5945981" cy="262928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12F9025-D7BC-5225-AA19-C10D066F5AC2}"/>
                  </a:ext>
                </a:extLst>
              </p:cNvPr>
              <p:cNvSpPr/>
              <p:nvPr/>
            </p:nvSpPr>
            <p:spPr>
              <a:xfrm>
                <a:off x="3991228" y="5170677"/>
                <a:ext cx="1387365" cy="9684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virtual</a:t>
                </a:r>
              </a:p>
              <a:p>
                <a:pPr algn="ctr"/>
                <a:r>
                  <a:rPr lang="en-US" sz="2000" dirty="0">
                    <a:solidFill>
                      <a:srgbClr val="000000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P4 switch</a:t>
                </a:r>
                <a:endParaRPr lang="en-JP" sz="2000" dirty="0">
                  <a:solidFill>
                    <a:srgbClr val="000000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792268D7-A4F8-01BD-C76B-5C94C4C55430}"/>
                  </a:ext>
                </a:extLst>
              </p:cNvPr>
              <p:cNvSpPr/>
              <p:nvPr/>
            </p:nvSpPr>
            <p:spPr>
              <a:xfrm>
                <a:off x="7507090" y="5381277"/>
                <a:ext cx="1387365" cy="5472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VM</a:t>
                </a:r>
              </a:p>
            </p:txBody>
          </p:sp>
          <p:cxnSp>
            <p:nvCxnSpPr>
              <p:cNvPr id="15" name="Straight Connector 15">
                <a:extLst>
                  <a:ext uri="{FF2B5EF4-FFF2-40B4-BE49-F238E27FC236}">
                    <a16:creationId xmlns:a16="http://schemas.microsoft.com/office/drawing/2014/main" id="{5956E453-34AB-CD53-77F8-8F710B653BC8}"/>
                  </a:ext>
                </a:extLst>
              </p:cNvPr>
              <p:cNvCxnSpPr>
                <a:cxnSpLocks/>
                <a:stCxn id="13" idx="1"/>
                <a:endCxn id="10" idx="3"/>
              </p:cNvCxnSpPr>
              <p:nvPr/>
            </p:nvCxnSpPr>
            <p:spPr>
              <a:xfrm flipH="1">
                <a:off x="5378593" y="5654877"/>
                <a:ext cx="212849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15">
                <a:extLst>
                  <a:ext uri="{FF2B5EF4-FFF2-40B4-BE49-F238E27FC236}">
                    <a16:creationId xmlns:a16="http://schemas.microsoft.com/office/drawing/2014/main" id="{940005EC-E792-36A3-C814-B6030F41B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8671" y="5654877"/>
                <a:ext cx="98255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urved Connector 43">
                <a:extLst>
                  <a:ext uri="{FF2B5EF4-FFF2-40B4-BE49-F238E27FC236}">
                    <a16:creationId xmlns:a16="http://schemas.microsoft.com/office/drawing/2014/main" id="{BAC348C9-56B5-450E-2CE1-75AA921F33B9}"/>
                  </a:ext>
                </a:extLst>
              </p:cNvPr>
              <p:cNvCxnSpPr>
                <a:cxnSpLocks/>
                <a:stCxn id="10" idx="2"/>
                <a:endCxn id="13" idx="2"/>
              </p:cNvCxnSpPr>
              <p:nvPr/>
            </p:nvCxnSpPr>
            <p:spPr>
              <a:xfrm rot="5400000" flipH="1" flipV="1">
                <a:off x="6337542" y="4275846"/>
                <a:ext cx="210600" cy="3515862"/>
              </a:xfrm>
              <a:prstGeom prst="curvedConnector3">
                <a:avLst>
                  <a:gd name="adj1" fmla="val -108547"/>
                </a:avLst>
              </a:prstGeom>
              <a:ln w="635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26">
                <a:extLst>
                  <a:ext uri="{FF2B5EF4-FFF2-40B4-BE49-F238E27FC236}">
                    <a16:creationId xmlns:a16="http://schemas.microsoft.com/office/drawing/2014/main" id="{981412A2-C42C-22C3-61E7-BDD04BCED3A1}"/>
                  </a:ext>
                </a:extLst>
              </p:cNvPr>
              <p:cNvSpPr txBox="1"/>
              <p:nvPr/>
            </p:nvSpPr>
            <p:spPr>
              <a:xfrm>
                <a:off x="4943929" y="6417566"/>
                <a:ext cx="32308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solidFill>
                      <a:schemeClr val="accent1">
                        <a:lumMod val="75000"/>
                      </a:schemeClr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in-</a:t>
                </a:r>
                <a:r>
                  <a:rPr kumimoji="1" lang="en-US" altLang="ja-JP" sz="2000" dirty="0" err="1">
                    <a:solidFill>
                      <a:schemeClr val="accent1">
                        <a:lumMod val="75000"/>
                      </a:schemeClr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VM</a:t>
                </a:r>
                <a:r>
                  <a:rPr kumimoji="1" lang="en-US" altLang="ja-JP" sz="2000" dirty="0">
                    <a:solidFill>
                      <a:schemeClr val="accent1">
                        <a:lumMod val="75000"/>
                      </a:schemeClr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 information</a:t>
                </a:r>
                <a:endParaRPr kumimoji="1" lang="ja-JP" altLang="en-US" sz="2000">
                  <a:solidFill>
                    <a:schemeClr val="accent1">
                      <a:lumMod val="75000"/>
                    </a:schemeClr>
                  </a:solidFill>
                  <a:latin typeface="Noto Sans Light" panose="020B0502040504020204" pitchFamily="34" charset="0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  <p:cxnSp>
            <p:nvCxnSpPr>
              <p:cNvPr id="22" name="Curved Connector 21">
                <a:extLst>
                  <a:ext uri="{FF2B5EF4-FFF2-40B4-BE49-F238E27FC236}">
                    <a16:creationId xmlns:a16="http://schemas.microsoft.com/office/drawing/2014/main" id="{01EEDB1C-3023-D276-04D3-EDB4CD803B50}"/>
                  </a:ext>
                </a:extLst>
              </p:cNvPr>
              <p:cNvCxnSpPr>
                <a:cxnSpLocks/>
                <a:endCxn id="10" idx="0"/>
              </p:cNvCxnSpPr>
              <p:nvPr/>
            </p:nvCxnSpPr>
            <p:spPr>
              <a:xfrm rot="10800000" flipV="1">
                <a:off x="4684912" y="4893279"/>
                <a:ext cx="3036185" cy="277398"/>
              </a:xfrm>
              <a:prstGeom prst="curvedConnector2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Folded Corner 6">
                <a:extLst>
                  <a:ext uri="{FF2B5EF4-FFF2-40B4-BE49-F238E27FC236}">
                    <a16:creationId xmlns:a16="http://schemas.microsoft.com/office/drawing/2014/main" id="{614CC638-D8F4-B9D2-2D13-25363EDEBABC}"/>
                  </a:ext>
                </a:extLst>
              </p:cNvPr>
              <p:cNvSpPr/>
              <p:nvPr/>
            </p:nvSpPr>
            <p:spPr>
              <a:xfrm>
                <a:off x="6141679" y="4504677"/>
                <a:ext cx="1387365" cy="766800"/>
              </a:xfrm>
              <a:prstGeom prst="foldedCorner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0000" tIns="144000" bIns="46800" rtlCol="0" anchor="ctr">
                <a:noAutofit/>
              </a:bodyPr>
              <a:lstStyle/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P4</a:t>
                </a:r>
                <a:endParaRPr lang="en-US" sz="18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  <a:p>
                <a:pPr algn="ctr"/>
                <a:r>
                  <a:rPr lang="en-JP" sz="1800" dirty="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program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7DAB73C-F408-019A-E033-6738870DABCF}"/>
                  </a:ext>
                </a:extLst>
              </p:cNvPr>
              <p:cNvGrpSpPr/>
              <p:nvPr/>
            </p:nvGrpSpPr>
            <p:grpSpPr>
              <a:xfrm>
                <a:off x="7446892" y="4188387"/>
                <a:ext cx="1507760" cy="1255889"/>
                <a:chOff x="7538250" y="3944821"/>
                <a:chExt cx="1507760" cy="1255889"/>
              </a:xfrm>
            </p:grpSpPr>
            <p:pic>
              <p:nvPicPr>
                <p:cNvPr id="11" name="Graphic 10" descr="User with solid fill">
                  <a:extLst>
                    <a:ext uri="{FF2B5EF4-FFF2-40B4-BE49-F238E27FC236}">
                      <a16:creationId xmlns:a16="http://schemas.microsoft.com/office/drawing/2014/main" id="{28E3164D-7449-9F0D-7126-637803B30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185" y="3944821"/>
                  <a:ext cx="1255890" cy="1255889"/>
                </a:xfrm>
                <a:prstGeom prst="rect">
                  <a:avLst/>
                </a:prstGeom>
              </p:spPr>
            </p:pic>
            <p:sp>
              <p:nvSpPr>
                <p:cNvPr id="14" name="テキスト ボックス 26">
                  <a:extLst>
                    <a:ext uri="{FF2B5EF4-FFF2-40B4-BE49-F238E27FC236}">
                      <a16:creationId xmlns:a16="http://schemas.microsoft.com/office/drawing/2014/main" id="{01423885-C7B7-13CA-B1D0-7510FD523848}"/>
                    </a:ext>
                  </a:extLst>
                </p:cNvPr>
                <p:cNvSpPr txBox="1"/>
                <p:nvPr/>
              </p:nvSpPr>
              <p:spPr>
                <a:xfrm>
                  <a:off x="7538250" y="4609935"/>
                  <a:ext cx="15077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000" dirty="0">
                      <a:solidFill>
                        <a:schemeClr val="bg1"/>
                      </a:solidFill>
                      <a:latin typeface="Noto Sans Light" panose="020B0502040504020204" pitchFamily="34" charset="0"/>
                      <a:ea typeface="Noto Sans Light" panose="020B0502040504020204" pitchFamily="34" charset="0"/>
                      <a:cs typeface="Noto Sans Light" panose="020B0502040504020204" pitchFamily="34" charset="0"/>
                    </a:rPr>
                    <a:t>user</a:t>
                  </a:r>
                  <a:endParaRPr kumimoji="1" lang="ja-JP" altLang="en-US" sz="2000">
                    <a:solidFill>
                      <a:schemeClr val="bg1"/>
                    </a:solidFill>
                    <a:latin typeface="Noto Sans Light" panose="020B0502040504020204" pitchFamily="34" charset="0"/>
                    <a:ea typeface="Hiragino Kaku Gothic ProN W3" panose="020B0300000000000000" pitchFamily="34" charset="-128"/>
                    <a:cs typeface="Noto Sans Light" panose="020B0502040504020204" pitchFamily="34" charset="0"/>
                  </a:endParaRP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D70101-B864-2FEB-CB8B-261113A3EE40}"/>
                </a:ext>
              </a:extLst>
            </p:cNvPr>
            <p:cNvSpPr txBox="1"/>
            <p:nvPr/>
          </p:nvSpPr>
          <p:spPr>
            <a:xfrm>
              <a:off x="4946517" y="4485115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JP" sz="2000" dirty="0">
                  <a:solidFill>
                    <a:schemeClr val="accent1">
                      <a:lumMod val="75000"/>
                    </a:schemeClr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85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9987-D070-5024-0C67-EE720534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/>
          <a:lstStyle/>
          <a:p>
            <a:r>
              <a:rPr lang="en-US" dirty="0"/>
              <a:t>Issue 1: Untrusted Virtual Switches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8477-1B7D-BDCA-F645-24F342B56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Clouds' virtual switches are not necessarily trustworthy for users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Could be managed by untrusted cloud administrators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US" dirty="0">
                <a:solidFill>
                  <a:srgbClr val="424242"/>
                </a:solidFill>
              </a:rPr>
              <a:t>Could mount various attacks against users' </a:t>
            </a:r>
            <a:r>
              <a:rPr lang="en-US" dirty="0" err="1">
                <a:solidFill>
                  <a:srgbClr val="424242"/>
                </a:solidFill>
              </a:rPr>
              <a:t>P4</a:t>
            </a:r>
            <a:r>
              <a:rPr lang="en-US" dirty="0">
                <a:solidFill>
                  <a:srgbClr val="424242"/>
                </a:solidFill>
              </a:rPr>
              <a:t> programs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Eavesdrop on </a:t>
            </a:r>
            <a:r>
              <a:rPr lang="en-US" dirty="0" err="1">
                <a:solidFill>
                  <a:srgbClr val="424242"/>
                </a:solidFill>
              </a:rPr>
              <a:t>P4</a:t>
            </a:r>
            <a:r>
              <a:rPr lang="en-US" dirty="0">
                <a:solidFill>
                  <a:srgbClr val="424242"/>
                </a:solidFill>
              </a:rPr>
              <a:t> programs themselves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Eavesdrop on in-</a:t>
            </a:r>
            <a:r>
              <a:rPr lang="en-US" dirty="0" err="1">
                <a:solidFill>
                  <a:srgbClr val="424242"/>
                </a:solidFill>
              </a:rPr>
              <a:t>VM</a:t>
            </a:r>
            <a:r>
              <a:rPr lang="en-US" dirty="0">
                <a:solidFill>
                  <a:srgbClr val="424242"/>
                </a:solidFill>
              </a:rPr>
              <a:t> information obtained by </a:t>
            </a:r>
            <a:r>
              <a:rPr lang="en-US" dirty="0" err="1">
                <a:solidFill>
                  <a:srgbClr val="424242"/>
                </a:solidFill>
              </a:rPr>
              <a:t>P4</a:t>
            </a:r>
            <a:r>
              <a:rPr lang="en-US" dirty="0">
                <a:solidFill>
                  <a:srgbClr val="424242"/>
                </a:solidFill>
              </a:rPr>
              <a:t> programs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Tamper with </a:t>
            </a:r>
            <a:r>
              <a:rPr lang="en-US" dirty="0" err="1">
                <a:solidFill>
                  <a:srgbClr val="424242"/>
                </a:solidFill>
              </a:rPr>
              <a:t>P4</a:t>
            </a:r>
            <a:r>
              <a:rPr lang="en-US" dirty="0">
                <a:solidFill>
                  <a:srgbClr val="424242"/>
                </a:solidFill>
              </a:rPr>
              <a:t> programs to perform unintended packet forwarding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311B9-2851-CDB6-48F2-18BEA2DB50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 smtClean="0"/>
              <a:pPr lvl="0"/>
              <a:t>4</a:t>
            </a:fld>
            <a:endParaRPr lang="ja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245471-D585-C845-8A71-DD8E9FE2FB45}"/>
              </a:ext>
            </a:extLst>
          </p:cNvPr>
          <p:cNvGrpSpPr/>
          <p:nvPr/>
        </p:nvGrpSpPr>
        <p:grpSpPr>
          <a:xfrm>
            <a:off x="3744415" y="4877403"/>
            <a:ext cx="4683378" cy="1631193"/>
            <a:chOff x="3651673" y="4587493"/>
            <a:chExt cx="4683378" cy="1631193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D6EA5062-724D-6954-FCE4-62166AC7BDAB}"/>
                </a:ext>
              </a:extLst>
            </p:cNvPr>
            <p:cNvGrpSpPr/>
            <p:nvPr/>
          </p:nvGrpSpPr>
          <p:grpSpPr>
            <a:xfrm>
              <a:off x="3651673" y="4772327"/>
              <a:ext cx="3778105" cy="1446359"/>
              <a:chOff x="3313404" y="4673409"/>
              <a:chExt cx="3778105" cy="1446359"/>
            </a:xfrm>
          </p:grpSpPr>
          <p:sp>
            <p:nvSpPr>
              <p:cNvPr id="8" name="Rectangle 5">
                <a:extLst>
                  <a:ext uri="{FF2B5EF4-FFF2-40B4-BE49-F238E27FC236}">
                    <a16:creationId xmlns:a16="http://schemas.microsoft.com/office/drawing/2014/main" id="{558926A3-FB79-492F-3523-E77C975FBB24}"/>
                  </a:ext>
                </a:extLst>
              </p:cNvPr>
              <p:cNvSpPr/>
              <p:nvPr/>
            </p:nvSpPr>
            <p:spPr>
              <a:xfrm>
                <a:off x="4463186" y="4874248"/>
                <a:ext cx="2628323" cy="12455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>
                    <a:solidFill>
                      <a:schemeClr val="bg2"/>
                    </a:solidFill>
                    <a:latin typeface="Noto Sans Light" panose="020B0502040504020204" pitchFamily="34" charset="0"/>
                    <a:ea typeface="Hiragino Kaku Gothic ProN W3" panose="020B0300000000000000" pitchFamily="34" charset="-128"/>
                  </a:rPr>
                  <a:t>　</a:t>
                </a:r>
                <a:r>
                  <a:rPr lang="en-JP" altLang="ja-JP" sz="240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virtual</a:t>
                </a:r>
              </a:p>
              <a:p>
                <a:pPr algn="ctr"/>
                <a:r>
                  <a:rPr lang="ja-JP" altLang="en-US" sz="2400">
                    <a:solidFill>
                      <a:schemeClr val="bg2"/>
                    </a:solidFill>
                    <a:latin typeface="Noto Sans Light" panose="020B0502040504020204" pitchFamily="34" charset="0"/>
                    <a:ea typeface="Hiragino Kaku Gothic ProN W3" panose="020B0300000000000000" pitchFamily="34" charset="-128"/>
                  </a:rPr>
                  <a:t>　</a:t>
                </a:r>
                <a:r>
                  <a:rPr lang="en-JP" sz="240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P4</a:t>
                </a:r>
                <a:r>
                  <a:rPr lang="en-US" sz="24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 switch</a:t>
                </a:r>
                <a:endParaRPr lang="en-JP" sz="24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</p:txBody>
          </p:sp>
          <p:sp>
            <p:nvSpPr>
              <p:cNvPr id="30" name="円/楕円 29">
                <a:extLst>
                  <a:ext uri="{FF2B5EF4-FFF2-40B4-BE49-F238E27FC236}">
                    <a16:creationId xmlns:a16="http://schemas.microsoft.com/office/drawing/2014/main" id="{615F1D47-6F66-3A35-B43B-5CA98C836D78}"/>
                  </a:ext>
                </a:extLst>
              </p:cNvPr>
              <p:cNvSpPr/>
              <p:nvPr/>
            </p:nvSpPr>
            <p:spPr>
              <a:xfrm>
                <a:off x="4548883" y="5060307"/>
                <a:ext cx="548640" cy="898336"/>
              </a:xfrm>
              <a:prstGeom prst="ellipse">
                <a:avLst/>
              </a:prstGeom>
              <a:solidFill>
                <a:srgbClr val="424242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>
                  <a:solidFill>
                    <a:srgbClr val="FF0000"/>
                  </a:solidFill>
                  <a:latin typeface="Noto Sans Light" panose="020B0502040504020204" pitchFamily="34" charset="0"/>
                </a:endParaRPr>
              </a:p>
            </p:txBody>
          </p: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E7A53555-778A-D5A8-DF4D-BC9D0F74A6B2}"/>
                  </a:ext>
                </a:extLst>
              </p:cNvPr>
              <p:cNvGrpSpPr/>
              <p:nvPr/>
            </p:nvGrpSpPr>
            <p:grpSpPr>
              <a:xfrm rot="863207">
                <a:off x="4091683" y="4979959"/>
                <a:ext cx="914400" cy="914400"/>
                <a:chOff x="4080576" y="5253915"/>
                <a:chExt cx="914400" cy="914400"/>
              </a:xfrm>
            </p:grpSpPr>
            <p:pic>
              <p:nvPicPr>
                <p:cNvPr id="38" name="グラフィックス 37" descr="手 単色塗りつぶし">
                  <a:extLst>
                    <a:ext uri="{FF2B5EF4-FFF2-40B4-BE49-F238E27FC236}">
                      <a16:creationId xmlns:a16="http://schemas.microsoft.com/office/drawing/2014/main" id="{3956F0DF-9B48-344A-69B9-0C5ACA2FC9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080576" y="5253915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6" name="グラフィックス 35" descr="手 枠線">
                  <a:extLst>
                    <a:ext uri="{FF2B5EF4-FFF2-40B4-BE49-F238E27FC236}">
                      <a16:creationId xmlns:a16="http://schemas.microsoft.com/office/drawing/2014/main" id="{589A93D3-CBA7-2C59-9496-670A881CF9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080576" y="5253915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65" name="グラフィックス 64" descr="悪魔の顔 (塗りつぶしなし) 枠線">
                <a:extLst>
                  <a:ext uri="{FF2B5EF4-FFF2-40B4-BE49-F238E27FC236}">
                    <a16:creationId xmlns:a16="http://schemas.microsoft.com/office/drawing/2014/main" id="{FFD53AD8-EE08-3D47-9DD4-945B0DE24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313404" y="467340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" name="Folded Corner 4">
              <a:extLst>
                <a:ext uri="{FF2B5EF4-FFF2-40B4-BE49-F238E27FC236}">
                  <a16:creationId xmlns:a16="http://schemas.microsoft.com/office/drawing/2014/main" id="{964CEFC0-7205-B868-BA23-23B285509990}"/>
                </a:ext>
              </a:extLst>
            </p:cNvPr>
            <p:cNvSpPr/>
            <p:nvPr/>
          </p:nvSpPr>
          <p:spPr>
            <a:xfrm>
              <a:off x="6947686" y="4587493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Noto Sans Light" panose="020B0502040504020204" pitchFamily="34" charset="0"/>
                <a:ea typeface="Noto Sans Light" panose="020B0502040504020204" pitchFamily="34" charset="0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program</a:t>
              </a:r>
              <a:endParaRPr lang="en-JP" sz="1800" dirty="0">
                <a:solidFill>
                  <a:schemeClr val="bg1"/>
                </a:solidFill>
                <a:latin typeface="Noto Sans Light" panose="020B0502040504020204" pitchFamily="34" charset="0"/>
                <a:ea typeface="Noto Sans Light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3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54ACD-CCA4-BB2C-6223-6A06404B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Issue 2: Defective or Malicious P4 Programs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4569D-1879-EBAB-E01D-F6EA7E620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Users' P4 programs could negatively impact virtual P4 switches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Delay packet forwarding by consuming large amounts of resources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Take over the control of virtual </a:t>
            </a:r>
            <a:r>
              <a:rPr lang="en-US" dirty="0" err="1">
                <a:solidFill>
                  <a:srgbClr val="424242"/>
                </a:solidFill>
              </a:rPr>
              <a:t>P4</a:t>
            </a:r>
            <a:r>
              <a:rPr lang="en-US" dirty="0">
                <a:solidFill>
                  <a:srgbClr val="424242"/>
                </a:solidFill>
              </a:rPr>
              <a:t> switches using vulnerabilities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US" dirty="0">
                <a:solidFill>
                  <a:srgbClr val="424242"/>
                </a:solidFill>
              </a:rPr>
              <a:t>Many P4 vulnerabilities have been reported </a:t>
            </a:r>
            <a:r>
              <a:rPr lang="en-US" sz="2000" dirty="0">
                <a:solidFill>
                  <a:srgbClr val="424242"/>
                </a:solidFill>
              </a:rPr>
              <a:t>[Dumitru+, SOSR’20]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US" dirty="0">
                <a:solidFill>
                  <a:srgbClr val="424242"/>
                </a:solidFill>
              </a:rPr>
              <a:t>Fall into infinite loops and discard all subsequent packets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Leak information from previously forwarded packets</a:t>
            </a:r>
            <a:br>
              <a:rPr lang="en-JP" dirty="0">
                <a:solidFill>
                  <a:srgbClr val="424242"/>
                </a:solidFill>
              </a:rPr>
            </a:b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96421-44E3-E90E-5C47-837572CC1B9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5</a:t>
            </a:fld>
            <a:endParaRPr lang="ja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E09AEE-635D-0CF6-E6D2-2894D417A7B5}"/>
              </a:ext>
            </a:extLst>
          </p:cNvPr>
          <p:cNvGrpSpPr/>
          <p:nvPr/>
        </p:nvGrpSpPr>
        <p:grpSpPr>
          <a:xfrm>
            <a:off x="4168023" y="4471907"/>
            <a:ext cx="3855954" cy="2047199"/>
            <a:chOff x="3836426" y="4586728"/>
            <a:chExt cx="3855954" cy="2047199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FC326C6-5D13-226D-5704-17F3D0506596}"/>
                </a:ext>
              </a:extLst>
            </p:cNvPr>
            <p:cNvSpPr/>
            <p:nvPr/>
          </p:nvSpPr>
          <p:spPr>
            <a:xfrm>
              <a:off x="3836426" y="4972401"/>
              <a:ext cx="2628323" cy="12455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altLang="ja-JP" sz="240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virtual</a:t>
              </a:r>
              <a:br>
                <a:rPr lang="en-US" sz="24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</a:br>
              <a:r>
                <a:rPr lang="en-JP" altLang="ja-JP" sz="240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P4 switch</a:t>
              </a:r>
              <a:endParaRPr lang="en-JP" sz="2400" dirty="0">
                <a:solidFill>
                  <a:schemeClr val="bg2"/>
                </a:solidFill>
                <a:latin typeface="Noto Sans Light" panose="020B0502040504020204" pitchFamily="34" charset="0"/>
                <a:ea typeface="Noto Sans Light" panose="020B0502040504020204" pitchFamily="34" charset="0"/>
              </a:endParaRPr>
            </a:p>
          </p:txBody>
        </p:sp>
        <p:sp>
          <p:nvSpPr>
            <p:cNvPr id="8" name="Folded Corner 4">
              <a:extLst>
                <a:ext uri="{FF2B5EF4-FFF2-40B4-BE49-F238E27FC236}">
                  <a16:creationId xmlns:a16="http://schemas.microsoft.com/office/drawing/2014/main" id="{878F40E3-BB6F-5CC6-1344-56AEBCC26BD7}"/>
                </a:ext>
              </a:extLst>
            </p:cNvPr>
            <p:cNvSpPr/>
            <p:nvPr/>
          </p:nvSpPr>
          <p:spPr>
            <a:xfrm>
              <a:off x="6223703" y="5862581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Noto Sans Light" panose="020B0502040504020204" pitchFamily="34" charset="0"/>
                <a:ea typeface="Noto Sans Light" panose="020B0502040504020204" pitchFamily="34" charset="0"/>
              </a:endParaRPr>
            </a:p>
            <a:p>
              <a:pPr algn="ctr"/>
              <a:r>
                <a:rPr lang="en-JP" sz="18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program</a:t>
              </a:r>
            </a:p>
          </p:txBody>
        </p:sp>
        <p:sp>
          <p:nvSpPr>
            <p:cNvPr id="18" name="Folded Corner 4">
              <a:extLst>
                <a:ext uri="{FF2B5EF4-FFF2-40B4-BE49-F238E27FC236}">
                  <a16:creationId xmlns:a16="http://schemas.microsoft.com/office/drawing/2014/main" id="{A31A9508-40FD-0146-3C7A-D10F2476D784}"/>
                </a:ext>
              </a:extLst>
            </p:cNvPr>
            <p:cNvSpPr/>
            <p:nvPr/>
          </p:nvSpPr>
          <p:spPr>
            <a:xfrm>
              <a:off x="5982657" y="4586728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Noto Sans Light" panose="020B0502040504020204" pitchFamily="34" charset="0"/>
                <a:ea typeface="Noto Sans Light" panose="020B0502040504020204" pitchFamily="34" charset="0"/>
              </a:endParaRPr>
            </a:p>
            <a:p>
              <a:pPr algn="ctr"/>
              <a:r>
                <a:rPr lang="en-JP" sz="18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program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F455EFD-A59F-5937-96DD-3BB976B5665A}"/>
                </a:ext>
              </a:extLst>
            </p:cNvPr>
            <p:cNvGrpSpPr/>
            <p:nvPr/>
          </p:nvGrpSpPr>
          <p:grpSpPr>
            <a:xfrm>
              <a:off x="6122961" y="5209488"/>
              <a:ext cx="1569419" cy="771346"/>
              <a:chOff x="7095549" y="5278644"/>
              <a:chExt cx="1142801" cy="561669"/>
            </a:xfrm>
          </p:grpSpPr>
          <p:sp>
            <p:nvSpPr>
              <p:cNvPr id="10" name="Explosion 2 9">
                <a:extLst>
                  <a:ext uri="{FF2B5EF4-FFF2-40B4-BE49-F238E27FC236}">
                    <a16:creationId xmlns:a16="http://schemas.microsoft.com/office/drawing/2014/main" id="{F28B5D61-7A62-B3A2-33BA-736E1251D7BC}"/>
                  </a:ext>
                </a:extLst>
              </p:cNvPr>
              <p:cNvSpPr/>
              <p:nvPr/>
            </p:nvSpPr>
            <p:spPr>
              <a:xfrm>
                <a:off x="7114049" y="5278644"/>
                <a:ext cx="1124301" cy="561669"/>
              </a:xfrm>
              <a:prstGeom prst="irregularSeal2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 sz="1800" dirty="0">
                  <a:solidFill>
                    <a:srgbClr val="FF0000"/>
                  </a:solidFill>
                  <a:latin typeface="Noto Sans Light" panose="020B0502040504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6629AE-61FC-530B-0E43-0B8485C28F29}"/>
                  </a:ext>
                </a:extLst>
              </p:cNvPr>
              <p:cNvSpPr txBox="1"/>
              <p:nvPr/>
            </p:nvSpPr>
            <p:spPr>
              <a:xfrm>
                <a:off x="7095549" y="5434527"/>
                <a:ext cx="1124301" cy="26893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JP" sz="1800">
                    <a:effectLst>
                      <a:glow rad="38100">
                        <a:schemeClr val="bg1"/>
                      </a:glow>
                    </a:effectLst>
                    <a:latin typeface="Noto Sans Medium" panose="020B0502040504020204" pitchFamily="34" charset="0"/>
                    <a:ea typeface="Noto Sans Medium" panose="020B0502040504020204" pitchFamily="34" charset="0"/>
                    <a:cs typeface="Noto Sans Medium" panose="020B0502040504020204" pitchFamily="34" charset="0"/>
                  </a:rPr>
                  <a:t>interference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80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E123-E546-8BF2-18F8-0C8B80D4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FAA3-A5F9-9EE0-FB70-997CE101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/>
          <a:lstStyle/>
          <a:p>
            <a:r>
              <a:rPr lang="en-JP"/>
              <a:t>P4 Shield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1EED4-0505-111A-1B3B-2499C9012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Execute users' P4 programs outside clouds' virtual switches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Prepare P4 VMs per user and execute only that user's P4 programs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Enable P4 programs to use information inside user VMs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US" dirty="0">
                <a:solidFill>
                  <a:srgbClr val="424242"/>
                </a:solidFill>
              </a:rPr>
              <a:t>Virtual switches pass packets to appropriate P4 VMs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Receive decisions on whether to forward or discard from the P4 VMs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Forward the packets according to the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C64AD-47FA-ED51-77C6-6A6576C77BD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 smtClean="0"/>
              <a:pPr lvl="0"/>
              <a:t>6</a:t>
            </a:fld>
            <a:endParaRPr lang="ja" altLang="en-US"/>
          </a:p>
        </p:txBody>
      </p:sp>
      <p:grpSp>
        <p:nvGrpSpPr>
          <p:cNvPr id="14" name="グループ化 37">
            <a:extLst>
              <a:ext uri="{FF2B5EF4-FFF2-40B4-BE49-F238E27FC236}">
                <a16:creationId xmlns:a16="http://schemas.microsoft.com/office/drawing/2014/main" id="{154E0BFE-A25D-2D33-C123-415B7B4FF7F6}"/>
              </a:ext>
            </a:extLst>
          </p:cNvPr>
          <p:cNvGrpSpPr/>
          <p:nvPr/>
        </p:nvGrpSpPr>
        <p:grpSpPr>
          <a:xfrm>
            <a:off x="2404601" y="4502105"/>
            <a:ext cx="7382797" cy="1854476"/>
            <a:chOff x="3075468" y="4568269"/>
            <a:chExt cx="7382797" cy="18544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D23819-2C55-8128-D698-2C5074FD9646}"/>
                </a:ext>
              </a:extLst>
            </p:cNvPr>
            <p:cNvSpPr/>
            <p:nvPr/>
          </p:nvSpPr>
          <p:spPr>
            <a:xfrm>
              <a:off x="5023488" y="4570804"/>
              <a:ext cx="203851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virtual switch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3DE387-C3EA-42C8-21BA-9D4160F56A2C}"/>
                </a:ext>
              </a:extLst>
            </p:cNvPr>
            <p:cNvSpPr/>
            <p:nvPr/>
          </p:nvSpPr>
          <p:spPr>
            <a:xfrm>
              <a:off x="5023488" y="5799945"/>
              <a:ext cx="2037600" cy="62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VM</a:t>
              </a:r>
            </a:p>
          </p:txBody>
        </p:sp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id="{9B5FD4EF-FF79-7D28-F16B-66CCF933EE88}"/>
                </a:ext>
              </a:extLst>
            </p:cNvPr>
            <p:cNvSpPr/>
            <p:nvPr/>
          </p:nvSpPr>
          <p:spPr>
            <a:xfrm>
              <a:off x="8420665" y="4568269"/>
              <a:ext cx="2037600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user VM</a:t>
              </a:r>
            </a:p>
          </p:txBody>
        </p:sp>
        <p:cxnSp>
          <p:nvCxnSpPr>
            <p:cNvPr id="19" name="カギ線コネクタ 8">
              <a:extLst>
                <a:ext uri="{FF2B5EF4-FFF2-40B4-BE49-F238E27FC236}">
                  <a16:creationId xmlns:a16="http://schemas.microsoft.com/office/drawing/2014/main" id="{C215A9BC-42B4-9344-DE66-7F6B4FE73279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 flipV="1">
              <a:off x="7062005" y="4879669"/>
              <a:ext cx="1358660" cy="22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カギ線コネクタ 10">
              <a:extLst>
                <a:ext uri="{FF2B5EF4-FFF2-40B4-BE49-F238E27FC236}">
                  <a16:creationId xmlns:a16="http://schemas.microsoft.com/office/drawing/2014/main" id="{AD5B0029-00DB-267B-30D9-4B7BD25EA94B}"/>
                </a:ext>
              </a:extLst>
            </p:cNvPr>
            <p:cNvCxnSpPr>
              <a:cxnSpLocks/>
              <a:stCxn id="15" idx="2"/>
              <a:endCxn id="17" idx="0"/>
            </p:cNvCxnSpPr>
            <p:nvPr/>
          </p:nvCxnSpPr>
          <p:spPr>
            <a:xfrm rot="5400000">
              <a:off x="5739095" y="5496292"/>
              <a:ext cx="606847" cy="4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5">
              <a:extLst>
                <a:ext uri="{FF2B5EF4-FFF2-40B4-BE49-F238E27FC236}">
                  <a16:creationId xmlns:a16="http://schemas.microsoft.com/office/drawing/2014/main" id="{27D981C5-1679-DAFF-CFF0-41035BDE8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252" y="4882278"/>
              <a:ext cx="591236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乗算記号 17">
              <a:extLst>
                <a:ext uri="{FF2B5EF4-FFF2-40B4-BE49-F238E27FC236}">
                  <a16:creationId xmlns:a16="http://schemas.microsoft.com/office/drawing/2014/main" id="{C9C7F783-C523-AFCD-9DD2-6DD41A0E16D8}"/>
                </a:ext>
              </a:extLst>
            </p:cNvPr>
            <p:cNvSpPr/>
            <p:nvPr/>
          </p:nvSpPr>
          <p:spPr>
            <a:xfrm>
              <a:off x="7759793" y="5087835"/>
              <a:ext cx="534121" cy="534121"/>
            </a:xfrm>
            <a:prstGeom prst="mathMultiply">
              <a:avLst>
                <a:gd name="adj1" fmla="val 14510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rgbClr val="FF0000"/>
                </a:solidFill>
                <a:latin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cxnSp>
          <p:nvCxnSpPr>
            <p:cNvPr id="29" name="Straight Arrow Connector 20">
              <a:extLst>
                <a:ext uri="{FF2B5EF4-FFF2-40B4-BE49-F238E27FC236}">
                  <a16:creationId xmlns:a16="http://schemas.microsoft.com/office/drawing/2014/main" id="{30D5CAED-56ED-435C-F949-F60903FB0E7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5093404"/>
              <a:ext cx="59524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DAA67A1C-624D-1B4E-12DC-C7EF522583FA}"/>
                </a:ext>
              </a:extLst>
            </p:cNvPr>
            <p:cNvCxnSpPr>
              <a:cxnSpLocks/>
            </p:cNvCxnSpPr>
            <p:nvPr/>
          </p:nvCxnSpPr>
          <p:spPr>
            <a:xfrm>
              <a:off x="5832434" y="5291179"/>
              <a:ext cx="0" cy="4064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25">
              <a:extLst>
                <a:ext uri="{FF2B5EF4-FFF2-40B4-BE49-F238E27FC236}">
                  <a16:creationId xmlns:a16="http://schemas.microsoft.com/office/drawing/2014/main" id="{E3F4A693-0029-50AA-645E-0B3BFA4BDA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6828" y="5266812"/>
              <a:ext cx="0" cy="406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27">
              <a:extLst>
                <a:ext uri="{FF2B5EF4-FFF2-40B4-BE49-F238E27FC236}">
                  <a16:creationId xmlns:a16="http://schemas.microsoft.com/office/drawing/2014/main" id="{1B725654-1352-6971-4D89-01F6FB51BB90}"/>
                </a:ext>
              </a:extLst>
            </p:cNvPr>
            <p:cNvCxnSpPr>
              <a:cxnSpLocks/>
            </p:cNvCxnSpPr>
            <p:nvPr/>
          </p:nvCxnSpPr>
          <p:spPr>
            <a:xfrm>
              <a:off x="7235920" y="5081085"/>
              <a:ext cx="95701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29">
              <a:extLst>
                <a:ext uri="{FF2B5EF4-FFF2-40B4-BE49-F238E27FC236}">
                  <a16:creationId xmlns:a16="http://schemas.microsoft.com/office/drawing/2014/main" id="{2047382C-3972-D92E-4B47-494A1ED29ADD}"/>
                </a:ext>
              </a:extLst>
            </p:cNvPr>
            <p:cNvCxnSpPr>
              <a:cxnSpLocks/>
            </p:cNvCxnSpPr>
            <p:nvPr/>
          </p:nvCxnSpPr>
          <p:spPr>
            <a:xfrm>
              <a:off x="7246085" y="5354896"/>
              <a:ext cx="56891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Rectangle 31">
              <a:extLst>
                <a:ext uri="{FF2B5EF4-FFF2-40B4-BE49-F238E27FC236}">
                  <a16:creationId xmlns:a16="http://schemas.microsoft.com/office/drawing/2014/main" id="{F423D3DB-6350-A4BA-42FF-58CE331C151D}"/>
                </a:ext>
              </a:extLst>
            </p:cNvPr>
            <p:cNvSpPr/>
            <p:nvPr/>
          </p:nvSpPr>
          <p:spPr>
            <a:xfrm>
              <a:off x="3075468" y="4879669"/>
              <a:ext cx="1099930" cy="4752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55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800" dirty="0">
                  <a:solidFill>
                    <a:srgbClr val="FB555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packet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63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4A15-1673-5CA7-5E78-EE085BC9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Mutual Protection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E577F-0ED7-B65D-BF41-437832CBF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Protect users' P4 programs from clouds with confidential VMs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Run P4 VMs as confidential VMs, which are protected by processors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Prevent eavesdropping on </a:t>
            </a:r>
            <a:r>
              <a:rPr lang="en-US" dirty="0" err="1">
                <a:solidFill>
                  <a:srgbClr val="424242"/>
                </a:solidFill>
              </a:rPr>
              <a:t>P4</a:t>
            </a:r>
            <a:r>
              <a:rPr lang="en-US" dirty="0">
                <a:solidFill>
                  <a:srgbClr val="424242"/>
                </a:solidFill>
              </a:rPr>
              <a:t> programs using memory encryption</a:t>
            </a:r>
          </a:p>
          <a:p>
            <a:pPr lvl="2"/>
            <a:r>
              <a:rPr lang="en-US" dirty="0">
                <a:solidFill>
                  <a:srgbClr val="424242"/>
                </a:solidFill>
              </a:rPr>
              <a:t>In-</a:t>
            </a:r>
            <a:r>
              <a:rPr lang="en-US" dirty="0" err="1">
                <a:solidFill>
                  <a:srgbClr val="424242"/>
                </a:solidFill>
              </a:rPr>
              <a:t>VM</a:t>
            </a:r>
            <a:r>
              <a:rPr lang="en-US" dirty="0">
                <a:solidFill>
                  <a:srgbClr val="424242"/>
                </a:solidFill>
              </a:rPr>
              <a:t> information obtained by them as well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Prevent tampering with P4 programs using integrity checking</a:t>
            </a:r>
          </a:p>
          <a:p>
            <a:pPr lvl="1"/>
            <a:endParaRPr lang="en-US" sz="600" dirty="0">
              <a:solidFill>
                <a:srgbClr val="424242"/>
              </a:solidFill>
            </a:endParaRPr>
          </a:p>
          <a:p>
            <a:r>
              <a:rPr lang="en-US" dirty="0">
                <a:solidFill>
                  <a:srgbClr val="424242"/>
                </a:solidFill>
              </a:rPr>
              <a:t>Protect clouds from users' P4 programs by the isolation of VMs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Confine the negative impact of P4 programs in P4 VMs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62F33-A3C2-4682-1DA8-5ACF5AAC747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7</a:t>
            </a:fld>
            <a:endParaRPr lang="ja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FE3E89-B24A-153F-20C0-80CC0884D0FE}"/>
              </a:ext>
            </a:extLst>
          </p:cNvPr>
          <p:cNvGrpSpPr/>
          <p:nvPr/>
        </p:nvGrpSpPr>
        <p:grpSpPr>
          <a:xfrm>
            <a:off x="1838427" y="4729527"/>
            <a:ext cx="8251351" cy="8094378"/>
            <a:chOff x="1763782" y="4603117"/>
            <a:chExt cx="8251351" cy="8094378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BCF01F8B-DCD0-BF93-6FFF-9BE9251FB11F}"/>
                </a:ext>
              </a:extLst>
            </p:cNvPr>
            <p:cNvSpPr/>
            <p:nvPr/>
          </p:nvSpPr>
          <p:spPr>
            <a:xfrm rot="18874745">
              <a:off x="1763782" y="5482218"/>
              <a:ext cx="7215277" cy="7215277"/>
            </a:xfrm>
            <a:prstGeom prst="arc">
              <a:avLst/>
            </a:prstGeom>
            <a:solidFill>
              <a:srgbClr val="F8FA90">
                <a:alpha val="38039"/>
              </a:srgbClr>
            </a:solidFill>
            <a:ln w="38100">
              <a:solidFill>
                <a:srgbClr val="4242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JP" sz="2000">
                <a:latin typeface="Noto Sans Light" panose="020B0502040504020204" pitchFamily="34" charset="0"/>
              </a:endParaRPr>
            </a:p>
          </p:txBody>
        </p:sp>
        <p:grpSp>
          <p:nvGrpSpPr>
            <p:cNvPr id="5" name="グループ化 37">
              <a:extLst>
                <a:ext uri="{FF2B5EF4-FFF2-40B4-BE49-F238E27FC236}">
                  <a16:creationId xmlns:a16="http://schemas.microsoft.com/office/drawing/2014/main" id="{162C9967-F7CB-65FE-80C6-F9E75B6800B3}"/>
                </a:ext>
              </a:extLst>
            </p:cNvPr>
            <p:cNvGrpSpPr/>
            <p:nvPr/>
          </p:nvGrpSpPr>
          <p:grpSpPr>
            <a:xfrm>
              <a:off x="3761385" y="4603117"/>
              <a:ext cx="6026013" cy="1854476"/>
              <a:chOff x="4432252" y="4568269"/>
              <a:chExt cx="6026013" cy="185447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301856A-5C02-E5CC-35AE-97FE9158918A}"/>
                  </a:ext>
                </a:extLst>
              </p:cNvPr>
              <p:cNvSpPr/>
              <p:nvPr/>
            </p:nvSpPr>
            <p:spPr>
              <a:xfrm>
                <a:off x="5023488" y="4570804"/>
                <a:ext cx="2038517" cy="62229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virtual switch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9D878D-6721-D361-02C5-F4921DDFBA4E}"/>
                  </a:ext>
                </a:extLst>
              </p:cNvPr>
              <p:cNvSpPr/>
              <p:nvPr/>
            </p:nvSpPr>
            <p:spPr>
              <a:xfrm>
                <a:off x="5023488" y="5799945"/>
                <a:ext cx="2037600" cy="6228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P4 </a:t>
                </a:r>
                <a:r>
                  <a:rPr lang="en-JP" sz="20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VM</a:t>
                </a:r>
              </a:p>
            </p:txBody>
          </p:sp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0BD46A92-C8D4-7CFE-90AD-75FECBB2C34B}"/>
                  </a:ext>
                </a:extLst>
              </p:cNvPr>
              <p:cNvSpPr/>
              <p:nvPr/>
            </p:nvSpPr>
            <p:spPr>
              <a:xfrm>
                <a:off x="8420665" y="4568269"/>
                <a:ext cx="2037600" cy="6228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chemeClr val="bg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user VM</a:t>
                </a:r>
              </a:p>
            </p:txBody>
          </p:sp>
          <p:cxnSp>
            <p:nvCxnSpPr>
              <p:cNvPr id="9" name="カギ線コネクタ 8">
                <a:extLst>
                  <a:ext uri="{FF2B5EF4-FFF2-40B4-BE49-F238E27FC236}">
                    <a16:creationId xmlns:a16="http://schemas.microsoft.com/office/drawing/2014/main" id="{6D3E552F-89E6-94AF-EB17-7D58FA2FBF68}"/>
                  </a:ext>
                </a:extLst>
              </p:cNvPr>
              <p:cNvCxnSpPr>
                <a:cxnSpLocks/>
                <a:stCxn id="6" idx="3"/>
                <a:endCxn id="8" idx="1"/>
              </p:cNvCxnSpPr>
              <p:nvPr/>
            </p:nvCxnSpPr>
            <p:spPr>
              <a:xfrm flipV="1">
                <a:off x="7062005" y="4879669"/>
                <a:ext cx="1358660" cy="2282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カギ線コネクタ 10">
                <a:extLst>
                  <a:ext uri="{FF2B5EF4-FFF2-40B4-BE49-F238E27FC236}">
                    <a16:creationId xmlns:a16="http://schemas.microsoft.com/office/drawing/2014/main" id="{53C12CB3-2195-A18D-AF24-E9AC32792581}"/>
                  </a:ext>
                </a:extLst>
              </p:cNvPr>
              <p:cNvCxnSpPr>
                <a:cxnSpLocks/>
                <a:stCxn id="6" idx="2"/>
                <a:endCxn id="7" idx="0"/>
              </p:cNvCxnSpPr>
              <p:nvPr/>
            </p:nvCxnSpPr>
            <p:spPr>
              <a:xfrm rot="5400000">
                <a:off x="5739095" y="5496292"/>
                <a:ext cx="606847" cy="459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42424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5">
                <a:extLst>
                  <a:ext uri="{FF2B5EF4-FFF2-40B4-BE49-F238E27FC236}">
                    <a16:creationId xmlns:a16="http://schemas.microsoft.com/office/drawing/2014/main" id="{1DF83731-2635-B708-8315-A0CC03A600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32252" y="4882278"/>
                <a:ext cx="591236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725FF5-F212-50AB-D80D-2D7D4ABE1621}"/>
                </a:ext>
              </a:extLst>
            </p:cNvPr>
            <p:cNvGrpSpPr/>
            <p:nvPr/>
          </p:nvGrpSpPr>
          <p:grpSpPr>
            <a:xfrm>
              <a:off x="6133906" y="6146193"/>
              <a:ext cx="512630" cy="497914"/>
              <a:chOff x="5958317" y="6452879"/>
              <a:chExt cx="512630" cy="497914"/>
            </a:xfrm>
          </p:grpSpPr>
          <p:pic>
            <p:nvPicPr>
              <p:cNvPr id="20" name="グラフィックス 67" descr="ロック 単色塗りつぶし">
                <a:extLst>
                  <a:ext uri="{FF2B5EF4-FFF2-40B4-BE49-F238E27FC236}">
                    <a16:creationId xmlns:a16="http://schemas.microsoft.com/office/drawing/2014/main" id="{234CA9CB-BF5E-F686-1C12-94D821A03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958317" y="6452879"/>
                <a:ext cx="505315" cy="495241"/>
              </a:xfrm>
              <a:prstGeom prst="rect">
                <a:avLst/>
              </a:prstGeom>
            </p:spPr>
          </p:pic>
          <p:pic>
            <p:nvPicPr>
              <p:cNvPr id="21" name="Graphic 20" descr="Lock outline">
                <a:extLst>
                  <a:ext uri="{FF2B5EF4-FFF2-40B4-BE49-F238E27FC236}">
                    <a16:creationId xmlns:a16="http://schemas.microsoft.com/office/drawing/2014/main" id="{ACB894FD-0777-7467-8E47-A606C5B54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65238" y="6455166"/>
                <a:ext cx="505709" cy="495627"/>
              </a:xfrm>
              <a:prstGeom prst="rect">
                <a:avLst/>
              </a:prstGeom>
            </p:spPr>
          </p:pic>
        </p:grpSp>
        <p:pic>
          <p:nvPicPr>
            <p:cNvPr id="22" name="グラフィックス 27" descr="ロック 単色塗りつぶし">
              <a:extLst>
                <a:ext uri="{FF2B5EF4-FFF2-40B4-BE49-F238E27FC236}">
                  <a16:creationId xmlns:a16="http://schemas.microsoft.com/office/drawing/2014/main" id="{FFF42470-AAC1-7365-3099-82BE64296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09818" y="4902789"/>
              <a:ext cx="505315" cy="495241"/>
            </a:xfrm>
            <a:prstGeom prst="rect">
              <a:avLst/>
            </a:prstGeom>
          </p:spPr>
        </p:pic>
        <p:pic>
          <p:nvPicPr>
            <p:cNvPr id="23" name="グラフィックス 64" descr="悪魔の顔 (塗りつぶしなし) 枠線">
              <a:extLst>
                <a:ext uri="{FF2B5EF4-FFF2-40B4-BE49-F238E27FC236}">
                  <a16:creationId xmlns:a16="http://schemas.microsoft.com/office/drawing/2014/main" id="{FA337714-DE5E-A403-B86A-D02EB468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15238" y="5207799"/>
              <a:ext cx="914400" cy="914400"/>
            </a:xfrm>
            <a:prstGeom prst="rect">
              <a:avLst/>
            </a:prstGeom>
          </p:spPr>
        </p:pic>
        <p:sp>
          <p:nvSpPr>
            <p:cNvPr id="12" name="Folded Corner 4">
              <a:extLst>
                <a:ext uri="{FF2B5EF4-FFF2-40B4-BE49-F238E27FC236}">
                  <a16:creationId xmlns:a16="http://schemas.microsoft.com/office/drawing/2014/main" id="{207BEDA8-39D8-34AF-CA77-2C98A4B4F50F}"/>
                </a:ext>
              </a:extLst>
            </p:cNvPr>
            <p:cNvSpPr/>
            <p:nvPr/>
          </p:nvSpPr>
          <p:spPr>
            <a:xfrm>
              <a:off x="5924584" y="5612852"/>
              <a:ext cx="1250517" cy="581374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60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P4</a:t>
              </a:r>
            </a:p>
            <a:p>
              <a:pPr algn="ctr"/>
              <a:r>
                <a:rPr lang="en-JP" sz="160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program</a:t>
              </a:r>
              <a:endParaRPr lang="en-JP" sz="1600" dirty="0">
                <a:solidFill>
                  <a:schemeClr val="bg1"/>
                </a:solidFill>
                <a:latin typeface="Noto Sans Light" panose="020B0502040504020204" pitchFamily="34" charset="0"/>
                <a:ea typeface="Noto Sans Light" panose="020B0502040504020204" pitchFamily="34" charset="0"/>
              </a:endParaRPr>
            </a:p>
          </p:txBody>
        </p:sp>
        <p:cxnSp>
          <p:nvCxnSpPr>
            <p:cNvPr id="24" name="Straight Connector 15">
              <a:extLst>
                <a:ext uri="{FF2B5EF4-FFF2-40B4-BE49-F238E27FC236}">
                  <a16:creationId xmlns:a16="http://schemas.microsoft.com/office/drawing/2014/main" id="{0BB82186-FA5E-2F13-63E8-0D4D521759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7491" y="5880557"/>
              <a:ext cx="500640" cy="260072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Graphic 24" descr="Medieval Armor with solid fill">
              <a:extLst>
                <a:ext uri="{FF2B5EF4-FFF2-40B4-BE49-F238E27FC236}">
                  <a16:creationId xmlns:a16="http://schemas.microsoft.com/office/drawing/2014/main" id="{1C779932-5268-FCF9-8294-95059A6F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73898" y="566776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53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9C6A-055A-F170-F935-BC6218C3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/>
          <a:lstStyle/>
          <a:p>
            <a:r>
              <a:rPr lang="en-US" dirty="0"/>
              <a:t>Protection Between P4 Programs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99207-449D-68FA-1248-185D7DEB6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Protect P4 programs from each other with </a:t>
            </a:r>
            <a:r>
              <a:rPr lang="en-US" dirty="0" err="1">
                <a:solidFill>
                  <a:srgbClr val="424242"/>
                </a:solidFill>
              </a:rPr>
              <a:t>uBPF</a:t>
            </a:r>
            <a:r>
              <a:rPr lang="en-US" dirty="0">
                <a:solidFill>
                  <a:srgbClr val="424242"/>
                </a:solidFill>
              </a:rPr>
              <a:t> sandboxes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Compile P4 programs into </a:t>
            </a:r>
            <a:r>
              <a:rPr lang="en-US" dirty="0" err="1">
                <a:solidFill>
                  <a:srgbClr val="424242"/>
                </a:solidFill>
              </a:rPr>
              <a:t>uBPF</a:t>
            </a:r>
            <a:r>
              <a:rPr lang="en-US" dirty="0">
                <a:solidFill>
                  <a:srgbClr val="424242"/>
                </a:solidFill>
              </a:rPr>
              <a:t> bytecode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Verify the bytecode at load time by the </a:t>
            </a:r>
            <a:r>
              <a:rPr lang="en-US" dirty="0" err="1">
                <a:solidFill>
                  <a:srgbClr val="424242"/>
                </a:solidFill>
              </a:rPr>
              <a:t>uBPF</a:t>
            </a:r>
            <a:r>
              <a:rPr lang="en-US" dirty="0">
                <a:solidFill>
                  <a:srgbClr val="424242"/>
                </a:solidFill>
              </a:rPr>
              <a:t> runtime 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Provide an isolated execution environment for each bytecode</a:t>
            </a:r>
          </a:p>
          <a:p>
            <a:pPr lvl="1"/>
            <a:endParaRPr lang="en-US" sz="600" dirty="0">
              <a:solidFill>
                <a:srgbClr val="424242"/>
              </a:solidFill>
            </a:endParaRPr>
          </a:p>
          <a:p>
            <a:r>
              <a:rPr lang="en-US" dirty="0">
                <a:solidFill>
                  <a:srgbClr val="424242"/>
                </a:solidFill>
              </a:rPr>
              <a:t>Execute the loaded </a:t>
            </a:r>
            <a:r>
              <a:rPr lang="en-US" dirty="0" err="1">
                <a:solidFill>
                  <a:srgbClr val="424242"/>
                </a:solidFill>
              </a:rPr>
              <a:t>uBPF</a:t>
            </a:r>
            <a:r>
              <a:rPr lang="en-US" dirty="0">
                <a:solidFill>
                  <a:srgbClr val="424242"/>
                </a:solidFill>
              </a:rPr>
              <a:t> bytecode for each packet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Compile the bytecode into native code using JIT compilation at load time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A4C7B-40E9-31AD-0B2B-B46EE5DEE5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8</a:t>
            </a:fld>
            <a:endParaRPr lang="ja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EDCDE-ED39-DA4F-6E16-8FF8CC6E95AF}"/>
              </a:ext>
            </a:extLst>
          </p:cNvPr>
          <p:cNvGrpSpPr/>
          <p:nvPr/>
        </p:nvGrpSpPr>
        <p:grpSpPr>
          <a:xfrm>
            <a:off x="2919808" y="4223090"/>
            <a:ext cx="6063476" cy="2499769"/>
            <a:chOff x="2929139" y="4281361"/>
            <a:chExt cx="6063476" cy="2499769"/>
          </a:xfrm>
        </p:grpSpPr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3DC0F2E4-FCD6-9268-BEF7-71FFE5E707A9}"/>
                </a:ext>
              </a:extLst>
            </p:cNvPr>
            <p:cNvSpPr/>
            <p:nvPr/>
          </p:nvSpPr>
          <p:spPr>
            <a:xfrm>
              <a:off x="7294248" y="4281361"/>
              <a:ext cx="1635607" cy="48996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 sz="2000" dirty="0">
                <a:solidFill>
                  <a:srgbClr val="424242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7E29FBC2-233D-4929-C4BA-C1D35E46C61F}"/>
                </a:ext>
              </a:extLst>
            </p:cNvPr>
            <p:cNvSpPr/>
            <p:nvPr/>
          </p:nvSpPr>
          <p:spPr>
            <a:xfrm>
              <a:off x="7357008" y="4344121"/>
              <a:ext cx="1635607" cy="48996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user VM</a:t>
              </a:r>
            </a:p>
          </p:txBody>
        </p:sp>
        <p:cxnSp>
          <p:nvCxnSpPr>
            <p:cNvPr id="15" name="カギ線コネクタ 8">
              <a:extLst>
                <a:ext uri="{FF2B5EF4-FFF2-40B4-BE49-F238E27FC236}">
                  <a16:creationId xmlns:a16="http://schemas.microsoft.com/office/drawing/2014/main" id="{219FB3D4-69CA-992D-4D08-48091ED1FF53}"/>
                </a:ext>
              </a:extLst>
            </p:cNvPr>
            <p:cNvCxnSpPr>
              <a:cxnSpLocks/>
              <a:stCxn id="10" idx="3"/>
              <a:endCxn id="14" idx="1"/>
            </p:cNvCxnSpPr>
            <p:nvPr/>
          </p:nvCxnSpPr>
          <p:spPr>
            <a:xfrm flipV="1">
              <a:off x="6336457" y="4589102"/>
              <a:ext cx="1020551" cy="19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カギ線コネクタ 10">
              <a:extLst>
                <a:ext uri="{FF2B5EF4-FFF2-40B4-BE49-F238E27FC236}">
                  <a16:creationId xmlns:a16="http://schemas.microsoft.com/office/drawing/2014/main" id="{2C1EC3D9-3304-3437-3C9A-75A3E43F7A26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 rot="16200000" flipH="1">
              <a:off x="5259352" y="5019137"/>
              <a:ext cx="373924" cy="381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5">
              <a:extLst>
                <a:ext uri="{FF2B5EF4-FFF2-40B4-BE49-F238E27FC236}">
                  <a16:creationId xmlns:a16="http://schemas.microsoft.com/office/drawing/2014/main" id="{C4FD68CC-A1D4-22F1-F254-5BFFAFC638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5459" y="4591156"/>
              <a:ext cx="47459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乗算記号 17">
              <a:extLst>
                <a:ext uri="{FF2B5EF4-FFF2-40B4-BE49-F238E27FC236}">
                  <a16:creationId xmlns:a16="http://schemas.microsoft.com/office/drawing/2014/main" id="{77178019-8AC0-274C-B936-A926D4BF45CC}"/>
                </a:ext>
              </a:extLst>
            </p:cNvPr>
            <p:cNvSpPr/>
            <p:nvPr/>
          </p:nvSpPr>
          <p:spPr>
            <a:xfrm>
              <a:off x="6826518" y="4752868"/>
              <a:ext cx="428746" cy="420198"/>
            </a:xfrm>
            <a:prstGeom prst="mathMultiply">
              <a:avLst>
                <a:gd name="adj1" fmla="val 14510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rgbClr val="FF0000"/>
                </a:solidFill>
                <a:latin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cxnSp>
          <p:nvCxnSpPr>
            <p:cNvPr id="24" name="Straight Arrow Connector 20">
              <a:extLst>
                <a:ext uri="{FF2B5EF4-FFF2-40B4-BE49-F238E27FC236}">
                  <a16:creationId xmlns:a16="http://schemas.microsoft.com/office/drawing/2014/main" id="{BB45F84A-D2B0-948B-4D8B-06BE3972D97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137" y="4757249"/>
              <a:ext cx="47780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3">
              <a:extLst>
                <a:ext uri="{FF2B5EF4-FFF2-40B4-BE49-F238E27FC236}">
                  <a16:creationId xmlns:a16="http://schemas.microsoft.com/office/drawing/2014/main" id="{2A0F581F-B93F-4E46-59B3-38864ED4E928}"/>
                </a:ext>
              </a:extLst>
            </p:cNvPr>
            <p:cNvCxnSpPr>
              <a:cxnSpLocks/>
            </p:cNvCxnSpPr>
            <p:nvPr/>
          </p:nvCxnSpPr>
          <p:spPr>
            <a:xfrm>
              <a:off x="5222189" y="4886076"/>
              <a:ext cx="0" cy="28699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5">
              <a:extLst>
                <a:ext uri="{FF2B5EF4-FFF2-40B4-BE49-F238E27FC236}">
                  <a16:creationId xmlns:a16="http://schemas.microsoft.com/office/drawing/2014/main" id="{F62A9C47-9F53-D3AD-6077-5C313C1B0D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6724" y="4880160"/>
              <a:ext cx="0" cy="28698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7">
              <a:extLst>
                <a:ext uri="{FF2B5EF4-FFF2-40B4-BE49-F238E27FC236}">
                  <a16:creationId xmlns:a16="http://schemas.microsoft.com/office/drawing/2014/main" id="{0A03E7F5-87A4-9329-BA85-47B9A86451DD}"/>
                </a:ext>
              </a:extLst>
            </p:cNvPr>
            <p:cNvCxnSpPr>
              <a:cxnSpLocks/>
            </p:cNvCxnSpPr>
            <p:nvPr/>
          </p:nvCxnSpPr>
          <p:spPr>
            <a:xfrm>
              <a:off x="6405998" y="4747558"/>
              <a:ext cx="76820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F3C7669-B0C4-D618-C8E3-B07E96ED0202}"/>
                </a:ext>
              </a:extLst>
            </p:cNvPr>
            <p:cNvCxnSpPr>
              <a:cxnSpLocks/>
            </p:cNvCxnSpPr>
            <p:nvPr/>
          </p:nvCxnSpPr>
          <p:spPr>
            <a:xfrm>
              <a:off x="6414158" y="4962968"/>
              <a:ext cx="45667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Rectangle 31">
              <a:extLst>
                <a:ext uri="{FF2B5EF4-FFF2-40B4-BE49-F238E27FC236}">
                  <a16:creationId xmlns:a16="http://schemas.microsoft.com/office/drawing/2014/main" id="{ACAC7F7C-BD3E-B2E7-70B1-CAF927388E1F}"/>
                </a:ext>
              </a:extLst>
            </p:cNvPr>
            <p:cNvSpPr/>
            <p:nvPr/>
          </p:nvSpPr>
          <p:spPr>
            <a:xfrm>
              <a:off x="2988166" y="4589102"/>
              <a:ext cx="961113" cy="3738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55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800" dirty="0">
                  <a:solidFill>
                    <a:srgbClr val="FB555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packet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3A6CA8-7C7A-0CF9-7608-132C88D6C812}"/>
                </a:ext>
              </a:extLst>
            </p:cNvPr>
            <p:cNvSpPr/>
            <p:nvPr/>
          </p:nvSpPr>
          <p:spPr>
            <a:xfrm>
              <a:off x="2929139" y="5208007"/>
              <a:ext cx="5038165" cy="15731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VM</a:t>
              </a:r>
            </a:p>
            <a:p>
              <a:pPr algn="ctr"/>
              <a:endParaRPr lang="en-JP" sz="1600" dirty="0">
                <a:solidFill>
                  <a:schemeClr val="bg2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  <a:p>
              <a:pPr algn="ctr"/>
              <a:endParaRPr lang="en-JP" sz="2000" dirty="0">
                <a:solidFill>
                  <a:schemeClr val="bg2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  <a:p>
              <a:pPr algn="ctr"/>
              <a:endParaRPr lang="en-JP" sz="2000" dirty="0">
                <a:solidFill>
                  <a:schemeClr val="bg2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  <a:p>
              <a:pPr algn="ctr"/>
              <a:endParaRPr lang="en-JP" sz="2000" dirty="0">
                <a:solidFill>
                  <a:schemeClr val="bg2"/>
                </a:solidFill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CE59EB1-A254-15EB-7E40-ED6C87217EE8}"/>
                </a:ext>
              </a:extLst>
            </p:cNvPr>
            <p:cNvGrpSpPr/>
            <p:nvPr/>
          </p:nvGrpSpPr>
          <p:grpSpPr>
            <a:xfrm>
              <a:off x="5533004" y="5605821"/>
              <a:ext cx="2218982" cy="1067166"/>
              <a:chOff x="5661540" y="5636547"/>
              <a:chExt cx="2218982" cy="1067166"/>
            </a:xfrm>
          </p:grpSpPr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61A67C68-731F-D965-B3B0-2224B83C18C6}"/>
                  </a:ext>
                </a:extLst>
              </p:cNvPr>
              <p:cNvSpPr/>
              <p:nvPr/>
            </p:nvSpPr>
            <p:spPr>
              <a:xfrm>
                <a:off x="5661540" y="5914717"/>
                <a:ext cx="1227517" cy="78899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uBPF</a:t>
                </a:r>
              </a:p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runtime</a:t>
                </a:r>
              </a:p>
            </p:txBody>
          </p:sp>
          <p:sp>
            <p:nvSpPr>
              <p:cNvPr id="18" name="Folded Corner 4">
                <a:extLst>
                  <a:ext uri="{FF2B5EF4-FFF2-40B4-BE49-F238E27FC236}">
                    <a16:creationId xmlns:a16="http://schemas.microsoft.com/office/drawing/2014/main" id="{5248FCD8-92CE-DF48-BEA6-88E2AF90219D}"/>
                  </a:ext>
                </a:extLst>
              </p:cNvPr>
              <p:cNvSpPr/>
              <p:nvPr/>
            </p:nvSpPr>
            <p:spPr>
              <a:xfrm>
                <a:off x="6630005" y="5636547"/>
                <a:ext cx="1250517" cy="684000"/>
              </a:xfrm>
              <a:prstGeom prst="foldedCorner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0000" tIns="144000" bIns="46800" rtlCol="0" anchor="ctr">
                <a:noAutofit/>
              </a:bodyPr>
              <a:lstStyle/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P4</a:t>
                </a:r>
              </a:p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program</a:t>
                </a:r>
                <a:endParaRPr lang="en-JP" sz="18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0E638-8C93-3BA5-F080-573DCA3E9318}"/>
                </a:ext>
              </a:extLst>
            </p:cNvPr>
            <p:cNvGrpSpPr/>
            <p:nvPr/>
          </p:nvGrpSpPr>
          <p:grpSpPr>
            <a:xfrm>
              <a:off x="3229240" y="5605429"/>
              <a:ext cx="2218982" cy="1067166"/>
              <a:chOff x="5661540" y="5636547"/>
              <a:chExt cx="2218982" cy="1067166"/>
            </a:xfrm>
          </p:grpSpPr>
          <p:sp>
            <p:nvSpPr>
              <p:cNvPr id="32" name="Rectangle 6">
                <a:extLst>
                  <a:ext uri="{FF2B5EF4-FFF2-40B4-BE49-F238E27FC236}">
                    <a16:creationId xmlns:a16="http://schemas.microsoft.com/office/drawing/2014/main" id="{C7F5FCC9-F53B-FBE2-FC5D-641C9EABDBE9}"/>
                  </a:ext>
                </a:extLst>
              </p:cNvPr>
              <p:cNvSpPr/>
              <p:nvPr/>
            </p:nvSpPr>
            <p:spPr>
              <a:xfrm>
                <a:off x="5661540" y="5914717"/>
                <a:ext cx="1227517" cy="78899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uBPF</a:t>
                </a:r>
              </a:p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runtime</a:t>
                </a:r>
              </a:p>
            </p:txBody>
          </p:sp>
          <p:sp>
            <p:nvSpPr>
              <p:cNvPr id="33" name="Folded Corner 4">
                <a:extLst>
                  <a:ext uri="{FF2B5EF4-FFF2-40B4-BE49-F238E27FC236}">
                    <a16:creationId xmlns:a16="http://schemas.microsoft.com/office/drawing/2014/main" id="{D743A6F1-DCE5-F86A-5593-4D2F9C0373C3}"/>
                  </a:ext>
                </a:extLst>
              </p:cNvPr>
              <p:cNvSpPr/>
              <p:nvPr/>
            </p:nvSpPr>
            <p:spPr>
              <a:xfrm>
                <a:off x="6630005" y="5636547"/>
                <a:ext cx="1250517" cy="684000"/>
              </a:xfrm>
              <a:prstGeom prst="foldedCorner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0000" tIns="144000" bIns="46800" rtlCol="0" anchor="ctr">
                <a:noAutofit/>
              </a:bodyPr>
              <a:lstStyle/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P4</a:t>
                </a:r>
              </a:p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program</a:t>
                </a:r>
                <a:endParaRPr lang="en-JP" sz="18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</p:grpSp>
        <p:cxnSp>
          <p:nvCxnSpPr>
            <p:cNvPr id="39" name="カギ線コネクタ 8">
              <a:extLst>
                <a:ext uri="{FF2B5EF4-FFF2-40B4-BE49-F238E27FC236}">
                  <a16:creationId xmlns:a16="http://schemas.microsoft.com/office/drawing/2014/main" id="{15E6C71F-5371-5239-4C22-424EB82CC1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3644" y="4544276"/>
              <a:ext cx="1090613" cy="179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DA1428-4E74-9483-B617-F062AB024BCF}"/>
                </a:ext>
              </a:extLst>
            </p:cNvPr>
            <p:cNvSpPr/>
            <p:nvPr/>
          </p:nvSpPr>
          <p:spPr>
            <a:xfrm>
              <a:off x="4552354" y="4344519"/>
              <a:ext cx="1784103" cy="48956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rPr>
                <a:t>virtual switch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81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4DEF4-15E7-DD57-2F66-9D0B808BB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4D16C-4B0C-75FD-995F-50907605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294917" cy="885580"/>
          </a:xfrm>
        </p:spPr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Using In-VM Information by P4 Programs</a:t>
            </a: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D4814-0935-A291-1C73-0007DF325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634" y="1362493"/>
            <a:ext cx="11530940" cy="4855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242"/>
                </a:solidFill>
              </a:rPr>
              <a:t>User VMs store information in memory shared with P4 VMs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Encrypt it and compute its message authentication code (MAC)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Prevent eavesdropping and tampering by clouds</a:t>
            </a:r>
          </a:p>
          <a:p>
            <a:pPr lvl="1"/>
            <a:endParaRPr lang="en-US" sz="600" dirty="0">
              <a:solidFill>
                <a:srgbClr val="424242"/>
              </a:solidFill>
            </a:endParaRPr>
          </a:p>
          <a:p>
            <a:r>
              <a:rPr lang="en-US" dirty="0">
                <a:solidFill>
                  <a:srgbClr val="424242"/>
                </a:solidFill>
              </a:rPr>
              <a:t>P4 programs obtain in-VM information from the shared memory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Decrypt it and verify its integrity</a:t>
            </a: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Cannot directly access information in the shared memory</a:t>
            </a:r>
          </a:p>
          <a:p>
            <a:pPr lvl="1"/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88816-DFAD-05CD-CFAA-BC90F9F56FF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9</a:t>
            </a:fld>
            <a:endParaRPr lang="ja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A1553E-043B-FDF3-5200-696EC8265913}"/>
              </a:ext>
            </a:extLst>
          </p:cNvPr>
          <p:cNvGrpSpPr/>
          <p:nvPr/>
        </p:nvGrpSpPr>
        <p:grpSpPr>
          <a:xfrm>
            <a:off x="1761515" y="5193310"/>
            <a:ext cx="8649177" cy="1542238"/>
            <a:chOff x="2185078" y="5201360"/>
            <a:chExt cx="7899952" cy="1542238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CE4FF655-1101-192B-3900-ED3ABFC66C44}"/>
                </a:ext>
              </a:extLst>
            </p:cNvPr>
            <p:cNvGrpSpPr/>
            <p:nvPr/>
          </p:nvGrpSpPr>
          <p:grpSpPr>
            <a:xfrm>
              <a:off x="7205030" y="5201360"/>
              <a:ext cx="2880000" cy="1542238"/>
              <a:chOff x="7311181" y="5230544"/>
              <a:chExt cx="2880000" cy="1542238"/>
            </a:xfrm>
          </p:grpSpPr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E62FDF0F-5202-8EEB-16BB-A7A93DF1B696}"/>
                  </a:ext>
                </a:extLst>
              </p:cNvPr>
              <p:cNvSpPr/>
              <p:nvPr/>
            </p:nvSpPr>
            <p:spPr>
              <a:xfrm>
                <a:off x="7311181" y="5230544"/>
                <a:ext cx="2880000" cy="1542238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b="1" dirty="0">
                    <a:solidFill>
                      <a:srgbClr val="424242"/>
                    </a:solidFill>
                    <a:latin typeface="Noto Sans SemiBold" panose="020B0502040504020204" pitchFamily="34" charset="0"/>
                    <a:ea typeface="Noto Sans SemiBold" panose="020B0502040504020204" pitchFamily="34" charset="0"/>
                    <a:cs typeface="Noto Sans SemiBold" panose="020B0502040504020204" pitchFamily="34" charset="0"/>
                  </a:rPr>
                  <a:t>user VM</a:t>
                </a:r>
                <a:endParaRPr lang="en-US" sz="2000" b="1" dirty="0">
                  <a:solidFill>
                    <a:srgbClr val="424242"/>
                  </a:solidFill>
                  <a:latin typeface="Noto Sans SemiBold" panose="020B0502040504020204" pitchFamily="34" charset="0"/>
                  <a:ea typeface="Noto Sans SemiBold" panose="020B0502040504020204" pitchFamily="34" charset="0"/>
                  <a:cs typeface="Noto Sans SemiBold" panose="020B0502040504020204" pitchFamily="34" charset="0"/>
                </a:endParaRPr>
              </a:p>
              <a:p>
                <a:pPr algn="ctr"/>
                <a:endParaRPr lang="en-JP" sz="2000" b="1" dirty="0">
                  <a:solidFill>
                    <a:srgbClr val="424242"/>
                  </a:solidFill>
                  <a:latin typeface="Noto Sans SemiBold" panose="020B0502040504020204" pitchFamily="34" charset="0"/>
                  <a:ea typeface="Noto Sans SemiBold" panose="020B0502040504020204" pitchFamily="34" charset="0"/>
                  <a:cs typeface="Noto Sans SemiBold" panose="020B0502040504020204" pitchFamily="34" charset="0"/>
                </a:endParaRPr>
              </a:p>
              <a:p>
                <a:pPr algn="ctr"/>
                <a:endParaRPr lang="en-JP" sz="6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</p:txBody>
          </p:sp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8149B3B4-9D3F-3E0C-6076-E63EDFFE6C2E}"/>
                  </a:ext>
                </a:extLst>
              </p:cNvPr>
              <p:cNvSpPr/>
              <p:nvPr/>
            </p:nvSpPr>
            <p:spPr>
              <a:xfrm>
                <a:off x="8465522" y="5830258"/>
                <a:ext cx="1598400" cy="806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in-VM</a:t>
                </a:r>
                <a:endParaRPr lang="en-US" sz="20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information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A60987-80E7-FCB9-7366-70CD02639509}"/>
                  </a:ext>
                </a:extLst>
              </p:cNvPr>
              <p:cNvSpPr txBox="1"/>
              <p:nvPr/>
            </p:nvSpPr>
            <p:spPr>
              <a:xfrm>
                <a:off x="7357598" y="5830258"/>
                <a:ext cx="1061507" cy="62210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JP" sz="2000" dirty="0">
                    <a:solidFill>
                      <a:srgbClr val="FF0000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encrypt</a:t>
                </a:r>
              </a:p>
            </p:txBody>
          </p:sp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D9447940-E804-7622-A43F-2CD1B08B476A}"/>
                </a:ext>
              </a:extLst>
            </p:cNvPr>
            <p:cNvGrpSpPr/>
            <p:nvPr/>
          </p:nvGrpSpPr>
          <p:grpSpPr>
            <a:xfrm>
              <a:off x="2185078" y="5201360"/>
              <a:ext cx="2880000" cy="1542238"/>
              <a:chOff x="1638513" y="5230544"/>
              <a:chExt cx="2880000" cy="154223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97DE2E7-AADE-ED09-80AA-CA2311D7C784}"/>
                  </a:ext>
                </a:extLst>
              </p:cNvPr>
              <p:cNvSpPr/>
              <p:nvPr/>
            </p:nvSpPr>
            <p:spPr>
              <a:xfrm>
                <a:off x="1638513" y="5230544"/>
                <a:ext cx="2880000" cy="15422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2"/>
                    </a:solidFill>
                    <a:latin typeface="Noto Sans SemiBold" panose="020B0502040504020204" pitchFamily="34" charset="0"/>
                    <a:ea typeface="Noto Sans SemiBold" panose="020B0502040504020204" pitchFamily="34" charset="0"/>
                    <a:cs typeface="Noto Sans SemiBold" panose="020B0502040504020204" pitchFamily="34" charset="0"/>
                  </a:rPr>
                  <a:t>P4 </a:t>
                </a:r>
                <a:r>
                  <a:rPr lang="en-JP" sz="2000" b="1" dirty="0">
                    <a:solidFill>
                      <a:schemeClr val="bg2"/>
                    </a:solidFill>
                    <a:latin typeface="Noto Sans SemiBold" panose="020B0502040504020204" pitchFamily="34" charset="0"/>
                    <a:ea typeface="Noto Sans SemiBold" panose="020B0502040504020204" pitchFamily="34" charset="0"/>
                    <a:cs typeface="Noto Sans SemiBold" panose="020B0502040504020204" pitchFamily="34" charset="0"/>
                  </a:rPr>
                  <a:t>VM</a:t>
                </a:r>
                <a:endParaRPr lang="en-US" sz="2000" b="1" dirty="0">
                  <a:solidFill>
                    <a:schemeClr val="bg2"/>
                  </a:solidFill>
                  <a:latin typeface="Noto Sans SemiBold" panose="020B0502040504020204" pitchFamily="34" charset="0"/>
                  <a:ea typeface="Noto Sans SemiBold" panose="020B0502040504020204" pitchFamily="34" charset="0"/>
                  <a:cs typeface="Noto Sans SemiBold" panose="020B0502040504020204" pitchFamily="34" charset="0"/>
                </a:endParaRPr>
              </a:p>
              <a:p>
                <a:pPr algn="ctr"/>
                <a:endParaRPr lang="en-JP" sz="2000" b="1" dirty="0">
                  <a:solidFill>
                    <a:schemeClr val="bg2"/>
                  </a:solidFill>
                  <a:latin typeface="Noto Sans SemiBold" panose="020B0502040504020204" pitchFamily="34" charset="0"/>
                  <a:ea typeface="Noto Sans SemiBold" panose="020B0502040504020204" pitchFamily="34" charset="0"/>
                  <a:cs typeface="Noto Sans SemiBold" panose="020B0502040504020204" pitchFamily="34" charset="0"/>
                </a:endParaRPr>
              </a:p>
              <a:p>
                <a:pPr algn="ctr"/>
                <a:endParaRPr lang="en-JP" sz="6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</p:txBody>
          </p:sp>
          <p:sp>
            <p:nvSpPr>
              <p:cNvPr id="17" name="Folded Corner 4">
                <a:extLst>
                  <a:ext uri="{FF2B5EF4-FFF2-40B4-BE49-F238E27FC236}">
                    <a16:creationId xmlns:a16="http://schemas.microsoft.com/office/drawing/2014/main" id="{53491615-4917-24E5-E590-CA88C3664B2E}"/>
                  </a:ext>
                </a:extLst>
              </p:cNvPr>
              <p:cNvSpPr/>
              <p:nvPr/>
            </p:nvSpPr>
            <p:spPr>
              <a:xfrm>
                <a:off x="1788834" y="5810723"/>
                <a:ext cx="1598799" cy="806400"/>
              </a:xfrm>
              <a:prstGeom prst="foldedCorner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0000" tIns="144000" bIns="46800" rtlCol="0" anchor="ctr">
                <a:noAutofit/>
              </a:bodyPr>
              <a:lstStyle/>
              <a:p>
                <a:pPr algn="ctr"/>
                <a:r>
                  <a:rPr lang="en-JP" sz="200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P4</a:t>
                </a:r>
                <a:endParaRPr lang="en-US" sz="20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  <a:p>
                <a:pPr algn="ctr"/>
                <a:r>
                  <a:rPr lang="en-JP" sz="2000">
                    <a:solidFill>
                      <a:schemeClr val="bg1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</a:rPr>
                  <a:t>program</a:t>
                </a:r>
                <a:endParaRPr lang="en-JP" sz="20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BCC7A4-4281-5BAE-D2CF-DBED16E3A1CF}"/>
                  </a:ext>
                </a:extLst>
              </p:cNvPr>
              <p:cNvSpPr txBox="1"/>
              <p:nvPr/>
            </p:nvSpPr>
            <p:spPr>
              <a:xfrm>
                <a:off x="3447592" y="5833648"/>
                <a:ext cx="1063112" cy="62210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JP" sz="2000" dirty="0">
                    <a:solidFill>
                      <a:srgbClr val="FF0000"/>
                    </a:solidFill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decrypt</a:t>
                </a:r>
              </a:p>
            </p:txBody>
          </p:sp>
        </p:grpSp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954BA77E-D1F4-07CF-7471-CD68772FA1D5}"/>
                </a:ext>
              </a:extLst>
            </p:cNvPr>
            <p:cNvSpPr/>
            <p:nvPr/>
          </p:nvSpPr>
          <p:spPr>
            <a:xfrm rot="10800000">
              <a:off x="3934198" y="6243803"/>
              <a:ext cx="4425173" cy="280211"/>
            </a:xfrm>
            <a:prstGeom prst="rightArrow">
              <a:avLst>
                <a:gd name="adj1" fmla="val 45858"/>
                <a:gd name="adj2" fmla="val 62168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JP" sz="2000">
                <a:latin typeface="Noto Sans Light" panose="020B0502040504020204" pitchFamily="34" charset="0"/>
              </a:endParaRPr>
            </a:p>
          </p:txBody>
        </p:sp>
        <p:sp>
          <p:nvSpPr>
            <p:cNvPr id="38" name="Rectangle 6">
              <a:extLst>
                <a:ext uri="{FF2B5EF4-FFF2-40B4-BE49-F238E27FC236}">
                  <a16:creationId xmlns:a16="http://schemas.microsoft.com/office/drawing/2014/main" id="{08A10056-6D71-FA33-1C69-141B0CD8F6E5}"/>
                </a:ext>
              </a:extLst>
            </p:cNvPr>
            <p:cNvSpPr/>
            <p:nvPr/>
          </p:nvSpPr>
          <p:spPr>
            <a:xfrm>
              <a:off x="5396016" y="5983418"/>
              <a:ext cx="1478076" cy="6962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share</a:t>
              </a:r>
              <a:r>
                <a:rPr lang="en-US" sz="20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d</a:t>
              </a:r>
            </a:p>
            <a:p>
              <a:pPr algn="ctr"/>
              <a:r>
                <a:rPr lang="en-JP" sz="2000" dirty="0">
                  <a:solidFill>
                    <a:schemeClr val="bg1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</a:rPr>
                <a:t>memory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72FEABA-AA5A-4209-E6FF-F7011468E483}"/>
              </a:ext>
            </a:extLst>
          </p:cNvPr>
          <p:cNvGrpSpPr/>
          <p:nvPr/>
        </p:nvGrpSpPr>
        <p:grpSpPr>
          <a:xfrm>
            <a:off x="5660133" y="4579209"/>
            <a:ext cx="1089674" cy="1370979"/>
            <a:chOff x="5629207" y="4669033"/>
            <a:chExt cx="1089674" cy="137097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1721F3B-C6B9-020E-EE27-4CE11B78BF96}"/>
                </a:ext>
              </a:extLst>
            </p:cNvPr>
            <p:cNvGrpSpPr/>
            <p:nvPr/>
          </p:nvGrpSpPr>
          <p:grpSpPr>
            <a:xfrm>
              <a:off x="5629207" y="4669033"/>
              <a:ext cx="1089674" cy="1078417"/>
              <a:chOff x="5540226" y="4610152"/>
              <a:chExt cx="988032" cy="977821"/>
            </a:xfrm>
          </p:grpSpPr>
          <p:pic>
            <p:nvPicPr>
              <p:cNvPr id="8" name="グラフィックス 64" descr="悪魔の顔 (塗りつぶしなし) 枠線">
                <a:extLst>
                  <a:ext uri="{FF2B5EF4-FFF2-40B4-BE49-F238E27FC236}">
                    <a16:creationId xmlns:a16="http://schemas.microsoft.com/office/drawing/2014/main" id="{E2A4BF4C-FAD3-877D-4670-E3096D5FB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0909591">
                <a:off x="5540226" y="4757951"/>
                <a:ext cx="830022" cy="83002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8F5A13-CFFB-4F1C-D58A-B722CEF28BB4}"/>
                  </a:ext>
                </a:extLst>
              </p:cNvPr>
              <p:cNvSpPr txBox="1"/>
              <p:nvPr/>
            </p:nvSpPr>
            <p:spPr>
              <a:xfrm rot="1014922">
                <a:off x="6243085" y="4610152"/>
                <a:ext cx="285173" cy="418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2400">
                    <a:latin typeface="Noto Sans Light" panose="020B0502040504020204" pitchFamily="34" charset="0"/>
                    <a:ea typeface="Noto Sans Light" panose="020B0502040504020204" pitchFamily="34" charset="0"/>
                    <a:cs typeface="Noto Sans Light" panose="020B0502040504020204" pitchFamily="34" charset="0"/>
                  </a:rPr>
                  <a:t>?</a:t>
                </a:r>
              </a:p>
            </p:txBody>
          </p:sp>
        </p:grpSp>
        <p:cxnSp>
          <p:nvCxnSpPr>
            <p:cNvPr id="41" name="Straight Connector 15">
              <a:extLst>
                <a:ext uri="{FF2B5EF4-FFF2-40B4-BE49-F238E27FC236}">
                  <a16:creationId xmlns:a16="http://schemas.microsoft.com/office/drawing/2014/main" id="{08F13A49-A42D-459E-CA0D-55A247DA75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9154" y="5713125"/>
              <a:ext cx="0" cy="326887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3250613"/>
      </p:ext>
    </p:extLst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FF0000"/>
          </a:solidFill>
        </a:ln>
      </a:spPr>
      <a:bodyPr rtlCol="0" anchor="ctr"/>
      <a:lstStyle>
        <a:defPPr algn="ctr">
          <a:defRPr sz="1800" dirty="0" smtClean="0">
            <a:solidFill>
              <a:srgbClr val="FF0000"/>
            </a:solidFill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10563</TotalTime>
  <Words>2596</Words>
  <Application>Microsoft Macintosh PowerPoint</Application>
  <PresentationFormat>Widescreen</PresentationFormat>
  <Paragraphs>394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Noto Sans Light</vt:lpstr>
      <vt:lpstr>Noto Sans SemiBold</vt:lpstr>
      <vt:lpstr>Noto Sans Medium</vt:lpstr>
      <vt:lpstr>Courier New</vt:lpstr>
      <vt:lpstr>Arial</vt:lpstr>
      <vt:lpstr>Nunito</vt:lpstr>
      <vt:lpstr>Noto Sans ExtraBold</vt:lpstr>
      <vt:lpstr>Noto Sans Black</vt:lpstr>
      <vt:lpstr>Maven Pro</vt:lpstr>
      <vt:lpstr>Meslo LG M DZ for Powerline</vt:lpstr>
      <vt:lpstr>Momentum</vt:lpstr>
      <vt:lpstr>P4 Shield:  Secure Execution of Users' P4 Programs with In-VM Information inside Clouds</vt:lpstr>
      <vt:lpstr>P4 Switch</vt:lpstr>
      <vt:lpstr>Using P4 Programs by Users</vt:lpstr>
      <vt:lpstr>Issue 1: Untrusted Virtual Switches</vt:lpstr>
      <vt:lpstr>Issue 2: Defective or Malicious P4 Programs</vt:lpstr>
      <vt:lpstr>P4 Shield</vt:lpstr>
      <vt:lpstr>Mutual Protection</vt:lpstr>
      <vt:lpstr>Protection Between P4 Programs</vt:lpstr>
      <vt:lpstr>Using In-VM Information by P4 Programs</vt:lpstr>
      <vt:lpstr>P4 External Functions</vt:lpstr>
      <vt:lpstr>Experiments</vt:lpstr>
      <vt:lpstr>Advanced Packet Filtering</vt:lpstr>
      <vt:lpstr>Performance (Host 1, Normal VMs)</vt:lpstr>
      <vt:lpstr>Performance (Host 2, Confidential VMs)</vt:lpstr>
      <vt:lpstr>Conclusion</vt:lpstr>
      <vt:lpstr>P4 Shield:  Secure Execution of Users' P4 Programs with In-VM Information inside Clouds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VM内情報を利用可能な 仮想P4スイッチの安全な実行</dc:title>
  <dc:subject/>
  <dc:creator/>
  <cp:keywords/>
  <dc:description/>
  <cp:lastModifiedBy>Masaki Iwai</cp:lastModifiedBy>
  <cp:revision>439</cp:revision>
  <dcterms:modified xsi:type="dcterms:W3CDTF">2025-12-28T13:17:16Z</dcterms:modified>
  <cp:category/>
</cp:coreProperties>
</file>