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4.xml" ContentType="application/vnd.openxmlformats-officedocument.themeOverride+xml"/>
  <Override PartName="/ppt/notesSlides/notesSlide17.xml" ContentType="application/vnd.openxmlformats-officedocument.presentationml.notesSl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7.xml" ContentType="application/vnd.openxmlformats-officedocument.themeOverride+xml"/>
  <Override PartName="/ppt/notesSlides/notesSlide18.xml" ContentType="application/vnd.openxmlformats-officedocument.presentationml.notesSl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26"/>
  </p:notesMasterIdLst>
  <p:sldIdLst>
    <p:sldId id="294" r:id="rId2"/>
    <p:sldId id="257" r:id="rId3"/>
    <p:sldId id="304" r:id="rId4"/>
    <p:sldId id="260" r:id="rId5"/>
    <p:sldId id="315" r:id="rId6"/>
    <p:sldId id="316" r:id="rId7"/>
    <p:sldId id="307" r:id="rId8"/>
    <p:sldId id="317" r:id="rId9"/>
    <p:sldId id="308" r:id="rId10"/>
    <p:sldId id="330" r:id="rId11"/>
    <p:sldId id="319" r:id="rId12"/>
    <p:sldId id="336" r:id="rId13"/>
    <p:sldId id="346" r:id="rId14"/>
    <p:sldId id="337" r:id="rId15"/>
    <p:sldId id="348" r:id="rId16"/>
    <p:sldId id="322" r:id="rId17"/>
    <p:sldId id="299" r:id="rId18"/>
    <p:sldId id="303" r:id="rId19"/>
    <p:sldId id="345" r:id="rId20"/>
    <p:sldId id="340" r:id="rId21"/>
    <p:sldId id="313" r:id="rId22"/>
    <p:sldId id="301" r:id="rId23"/>
    <p:sldId id="344" r:id="rId24"/>
    <p:sldId id="339" r:id="rId25"/>
  </p:sldIdLst>
  <p:sldSz cx="12192000" cy="6858000"/>
  <p:notesSz cx="6858000" cy="9144000"/>
  <p:embeddedFontLst>
    <p:embeddedFont>
      <p:font typeface="Hiragino Kaku Gothic Pro W3" panose="020B0300000000000000" pitchFamily="34" charset="-128"/>
      <p:regular r:id="rId27"/>
    </p:embeddedFont>
    <p:embeddedFont>
      <p:font typeface="Hiragino Kaku Gothic Pro W6" panose="020B0300000000000000" pitchFamily="34" charset="-128"/>
      <p:regular r:id="rId28"/>
      <p:bold r:id="rId29"/>
    </p:embeddedFont>
    <p:embeddedFont>
      <p:font typeface="Hiragino Kaku Gothic ProN W3" panose="020B0300000000000000" pitchFamily="34" charset="-128"/>
      <p:regular r:id="rId30"/>
    </p:embeddedFont>
    <p:embeddedFont>
      <p:font typeface="Hiragino Kaku Gothic ProN W6" panose="020B0300000000000000" pitchFamily="34" charset="-128"/>
      <p:regular r:id="rId31"/>
      <p:bold r:id="rId32"/>
    </p:embeddedFont>
    <p:embeddedFont>
      <p:font typeface="Maven Pro" pitchFamily="2" charset="77"/>
      <p:regular r:id="rId33"/>
      <p:bold r:id="rId34"/>
    </p:embeddedFont>
    <p:embeddedFont>
      <p:font typeface="Meslo LG M DZ for Powerline" panose="020B0609030804020204" pitchFamily="49" charset="0"/>
      <p:regular r:id="rId35"/>
      <p:bold r:id="rId36"/>
      <p:italic r:id="rId37"/>
      <p:boldItalic r:id="rId38"/>
    </p:embeddedFont>
    <p:embeddedFont>
      <p:font typeface="Noto Sans Black" panose="020B0502040504020204" pitchFamily="34" charset="0"/>
      <p:regular r:id="rId39"/>
      <p:bold r:id="rId40"/>
      <p:italic r:id="rId41"/>
      <p:boldItalic r:id="rId42"/>
    </p:embeddedFont>
    <p:embeddedFont>
      <p:font typeface="Noto Sans Light" panose="020B0502040504020204" pitchFamily="34" charset="0"/>
      <p:regular r:id="rId43"/>
      <p:bold r:id="rId44"/>
      <p:italic r:id="rId45"/>
      <p:boldItalic r:id="rId46"/>
    </p:embeddedFont>
    <p:embeddedFont>
      <p:font typeface="Nunito" pitchFamily="2" charset="77"/>
      <p:regular r:id="rId47"/>
      <p:bold r:id="rId48"/>
      <p:italic r:id="rId49"/>
      <p:boldItalic r:id="rId50"/>
    </p:embeddedFont>
    <p:embeddedFont>
      <p:font typeface="Roboto Mono" pitchFamily="49" charset="0"/>
      <p:regular r:id="rId51"/>
      <p:bold r:id="rId52"/>
      <p:italic r:id="rId53"/>
      <p:boldItalic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4242"/>
    <a:srgbClr val="F5F5F5"/>
    <a:srgbClr val="FD5A59"/>
    <a:srgbClr val="599291"/>
    <a:srgbClr val="4472C4"/>
    <a:srgbClr val="086274"/>
    <a:srgbClr val="FD5B58"/>
    <a:srgbClr val="FFFF00"/>
    <a:srgbClr val="FF00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44"/>
    <p:restoredTop sz="89320"/>
  </p:normalViewPr>
  <p:slideViewPr>
    <p:cSldViewPr snapToGrid="0">
      <p:cViewPr varScale="1">
        <p:scale>
          <a:sx n="114" d="100"/>
          <a:sy n="114" d="100"/>
        </p:scale>
        <p:origin x="1112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81" d="100"/>
        <a:sy n="18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font" Target="fonts/font24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openxmlformats.org/officeDocument/2006/relationships/font" Target="fonts/font27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2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0" Type="http://schemas.openxmlformats.org/officeDocument/2006/relationships/slide" Target="slides/slide19.xml"/><Relationship Id="rId41" Type="http://schemas.openxmlformats.org/officeDocument/2006/relationships/font" Target="fonts/font15.fntdata"/><Relationship Id="rId54" Type="http://schemas.openxmlformats.org/officeDocument/2006/relationships/font" Target="fonts/font2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font" Target="fonts/font23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font" Target="fonts/font26.fntdata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/Users/masaki/Library/CloudStorage/GoogleDrive-gscwg238@gmail.com/My%20Drive/3_Kyutech/2_Lab/202603_&#20462;&#35542;/graph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/Users/masaki/Library/CloudStorage/GoogleDrive-gscwg238@gmail.com/&#12510;&#12452;&#12488;&#12441;&#12521;&#12452;&#12501;&#12441;/3_Kyutech/2_Lab/202603_&#20462;&#35542;/graph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/Users/masaki/Library/CloudStorage/GoogleDrive-gscwg238@gmail.com/&#12510;&#12452;&#12488;&#12441;&#12521;&#12452;&#12501;&#12441;/3_Kyutech/2_Lab/202603_&#20462;&#35542;/graph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/Users/masaki/Library/CloudStorage/GoogleDrive-gscwg238@gmail.com/&#12510;&#12452;&#12488;&#12441;&#12521;&#12452;&#12501;&#12441;/3_Kyutech/2_Lab/202603_&#20462;&#35542;/graph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file:////Users/masaki/Library/CloudStorage/GoogleDrive-gscwg238@gmail.com/My%20Drive/3_Kyutech/2_Lab/202602_SIGOS170/graph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file:////Users/masaki/Library/CloudStorage/GoogleDrive-gscwg238@gmail.com/My%20Drive/3_Kyutech/2_Lab/202602_SIGOS170/graph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file:////Users/masaki/Library/CloudStorage/GoogleDrive-gscwg238@gmail.com/My%20Drive/3_Kyutech/2_Lab/202602_SIGOS170/graph.xlsx" TargetMode="Externa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file:////Users/masaki/Library/CloudStorage/GoogleDrive-gscwg238@gmail.com/My%20Drive/3_Kyutech/2_Lab/202603_&#20462;&#35542;/graph.xlsx" TargetMode="External"/><Relationship Id="rId1" Type="http://schemas.openxmlformats.org/officeDocument/2006/relationships/themeOverride" Target="../theme/themeOverrid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TCPmem!$I$16</c:f>
              <c:strCache>
                <c:ptCount val="1"/>
                <c:pt idx="0">
                  <c:v>従来</c:v>
                </c:pt>
              </c:strCache>
            </c:strRef>
          </c:tx>
          <c:spPr>
            <a:ln w="38100" cap="rnd">
              <a:solidFill>
                <a:srgbClr val="4472C4"/>
              </a:solidFill>
              <a:round/>
            </a:ln>
            <a:effectLst/>
          </c:spPr>
          <c:marker>
            <c:symbol val="none"/>
          </c:marker>
          <c:cat>
            <c:numRef>
              <c:f>TCPmem!$T$17:$T$47</c:f>
              <c:numCache>
                <c:formatCode>0</c:formatCode>
                <c:ptCount val="31"/>
                <c:pt idx="0">
                  <c:v>0</c:v>
                </c:pt>
                <c:pt idx="1">
                  <c:v>3</c:v>
                </c:pt>
                <c:pt idx="2">
                  <c:v>6</c:v>
                </c:pt>
                <c:pt idx="3">
                  <c:v>9</c:v>
                </c:pt>
                <c:pt idx="4">
                  <c:v>12</c:v>
                </c:pt>
                <c:pt idx="5">
                  <c:v>15</c:v>
                </c:pt>
                <c:pt idx="6">
                  <c:v>18</c:v>
                </c:pt>
                <c:pt idx="7">
                  <c:v>21</c:v>
                </c:pt>
                <c:pt idx="8">
                  <c:v>24</c:v>
                </c:pt>
                <c:pt idx="9">
                  <c:v>27</c:v>
                </c:pt>
                <c:pt idx="10">
                  <c:v>30</c:v>
                </c:pt>
                <c:pt idx="11">
                  <c:v>33</c:v>
                </c:pt>
                <c:pt idx="12">
                  <c:v>36</c:v>
                </c:pt>
                <c:pt idx="13">
                  <c:v>39</c:v>
                </c:pt>
                <c:pt idx="14">
                  <c:v>42</c:v>
                </c:pt>
                <c:pt idx="15">
                  <c:v>45</c:v>
                </c:pt>
                <c:pt idx="16">
                  <c:v>48</c:v>
                </c:pt>
                <c:pt idx="17">
                  <c:v>51</c:v>
                </c:pt>
                <c:pt idx="18">
                  <c:v>54</c:v>
                </c:pt>
                <c:pt idx="19">
                  <c:v>57</c:v>
                </c:pt>
                <c:pt idx="20">
                  <c:v>60</c:v>
                </c:pt>
                <c:pt idx="21">
                  <c:v>63</c:v>
                </c:pt>
                <c:pt idx="22">
                  <c:v>66</c:v>
                </c:pt>
                <c:pt idx="23">
                  <c:v>69</c:v>
                </c:pt>
                <c:pt idx="24">
                  <c:v>72</c:v>
                </c:pt>
                <c:pt idx="25">
                  <c:v>75</c:v>
                </c:pt>
                <c:pt idx="26">
                  <c:v>78</c:v>
                </c:pt>
                <c:pt idx="27">
                  <c:v>81</c:v>
                </c:pt>
                <c:pt idx="28">
                  <c:v>84</c:v>
                </c:pt>
                <c:pt idx="29">
                  <c:v>87</c:v>
                </c:pt>
                <c:pt idx="30">
                  <c:v>90</c:v>
                </c:pt>
              </c:numCache>
            </c:numRef>
          </c:cat>
          <c:val>
            <c:numRef>
              <c:f>TCPmem!$U$17:$U$47</c:f>
              <c:numCache>
                <c:formatCode>General</c:formatCode>
                <c:ptCount val="3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3.90625</c:v>
                </c:pt>
                <c:pt idx="4">
                  <c:v>15.515625</c:v>
                </c:pt>
                <c:pt idx="5">
                  <c:v>20.59375</c:v>
                </c:pt>
                <c:pt idx="6">
                  <c:v>26.640625</c:v>
                </c:pt>
                <c:pt idx="7">
                  <c:v>10.59375</c:v>
                </c:pt>
                <c:pt idx="8">
                  <c:v>18.78125</c:v>
                </c:pt>
                <c:pt idx="9">
                  <c:v>13.640625</c:v>
                </c:pt>
                <c:pt idx="10">
                  <c:v>13.34375</c:v>
                </c:pt>
                <c:pt idx="11">
                  <c:v>17.140625</c:v>
                </c:pt>
                <c:pt idx="12">
                  <c:v>17.171875</c:v>
                </c:pt>
                <c:pt idx="13">
                  <c:v>25.265625</c:v>
                </c:pt>
                <c:pt idx="14">
                  <c:v>16.859375</c:v>
                </c:pt>
                <c:pt idx="15">
                  <c:v>10.578125</c:v>
                </c:pt>
                <c:pt idx="16">
                  <c:v>10.03125</c:v>
                </c:pt>
                <c:pt idx="17">
                  <c:v>13.0625</c:v>
                </c:pt>
                <c:pt idx="18">
                  <c:v>11.171875</c:v>
                </c:pt>
                <c:pt idx="19">
                  <c:v>12.578125</c:v>
                </c:pt>
                <c:pt idx="20">
                  <c:v>16.484375</c:v>
                </c:pt>
                <c:pt idx="21">
                  <c:v>16.484375</c:v>
                </c:pt>
                <c:pt idx="22">
                  <c:v>16.484375</c:v>
                </c:pt>
                <c:pt idx="23">
                  <c:v>16.484375</c:v>
                </c:pt>
                <c:pt idx="24">
                  <c:v>16.484375</c:v>
                </c:pt>
                <c:pt idx="25">
                  <c:v>16.484375</c:v>
                </c:pt>
                <c:pt idx="26">
                  <c:v>16.484375</c:v>
                </c:pt>
                <c:pt idx="27">
                  <c:v>16.484375</c:v>
                </c:pt>
                <c:pt idx="28">
                  <c:v>16.484375</c:v>
                </c:pt>
                <c:pt idx="29">
                  <c:v>16.484375</c:v>
                </c:pt>
                <c:pt idx="30">
                  <c:v>16.484375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A6F-8444-A118-B79CFD3F1B38}"/>
            </c:ext>
          </c:extLst>
        </c:ser>
        <c:ser>
          <c:idx val="2"/>
          <c:order val="1"/>
          <c:tx>
            <c:strRef>
              <c:f>TCPmem!$K$16</c:f>
              <c:strCache>
                <c:ptCount val="1"/>
                <c:pt idx="0">
                  <c:v>P4 Shield</c:v>
                </c:pt>
              </c:strCache>
            </c:strRef>
          </c:tx>
          <c:spPr>
            <a:ln w="38100" cap="rnd">
              <a:solidFill>
                <a:srgbClr val="FD5A59"/>
              </a:solidFill>
              <a:round/>
            </a:ln>
            <a:effectLst/>
          </c:spPr>
          <c:marker>
            <c:symbol val="none"/>
          </c:marker>
          <c:cat>
            <c:numRef>
              <c:f>TCPmem!$T$17:$T$47</c:f>
              <c:numCache>
                <c:formatCode>0</c:formatCode>
                <c:ptCount val="31"/>
                <c:pt idx="0">
                  <c:v>0</c:v>
                </c:pt>
                <c:pt idx="1">
                  <c:v>3</c:v>
                </c:pt>
                <c:pt idx="2">
                  <c:v>6</c:v>
                </c:pt>
                <c:pt idx="3">
                  <c:v>9</c:v>
                </c:pt>
                <c:pt idx="4">
                  <c:v>12</c:v>
                </c:pt>
                <c:pt idx="5">
                  <c:v>15</c:v>
                </c:pt>
                <c:pt idx="6">
                  <c:v>18</c:v>
                </c:pt>
                <c:pt idx="7">
                  <c:v>21</c:v>
                </c:pt>
                <c:pt idx="8">
                  <c:v>24</c:v>
                </c:pt>
                <c:pt idx="9">
                  <c:v>27</c:v>
                </c:pt>
                <c:pt idx="10">
                  <c:v>30</c:v>
                </c:pt>
                <c:pt idx="11">
                  <c:v>33</c:v>
                </c:pt>
                <c:pt idx="12">
                  <c:v>36</c:v>
                </c:pt>
                <c:pt idx="13">
                  <c:v>39</c:v>
                </c:pt>
                <c:pt idx="14">
                  <c:v>42</c:v>
                </c:pt>
                <c:pt idx="15">
                  <c:v>45</c:v>
                </c:pt>
                <c:pt idx="16">
                  <c:v>48</c:v>
                </c:pt>
                <c:pt idx="17">
                  <c:v>51</c:v>
                </c:pt>
                <c:pt idx="18">
                  <c:v>54</c:v>
                </c:pt>
                <c:pt idx="19">
                  <c:v>57</c:v>
                </c:pt>
                <c:pt idx="20">
                  <c:v>60</c:v>
                </c:pt>
                <c:pt idx="21">
                  <c:v>63</c:v>
                </c:pt>
                <c:pt idx="22">
                  <c:v>66</c:v>
                </c:pt>
                <c:pt idx="23">
                  <c:v>69</c:v>
                </c:pt>
                <c:pt idx="24">
                  <c:v>72</c:v>
                </c:pt>
                <c:pt idx="25">
                  <c:v>75</c:v>
                </c:pt>
                <c:pt idx="26">
                  <c:v>78</c:v>
                </c:pt>
                <c:pt idx="27">
                  <c:v>81</c:v>
                </c:pt>
                <c:pt idx="28">
                  <c:v>84</c:v>
                </c:pt>
                <c:pt idx="29">
                  <c:v>87</c:v>
                </c:pt>
                <c:pt idx="30">
                  <c:v>90</c:v>
                </c:pt>
              </c:numCache>
            </c:numRef>
          </c:cat>
          <c:val>
            <c:numRef>
              <c:f>TCPmem!$W$17:$W$47</c:f>
              <c:numCache>
                <c:formatCode>General</c:formatCode>
                <c:ptCount val="3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2.234375</c:v>
                </c:pt>
                <c:pt idx="4">
                  <c:v>2.234375</c:v>
                </c:pt>
                <c:pt idx="5">
                  <c:v>2.234375</c:v>
                </c:pt>
                <c:pt idx="6">
                  <c:v>2.234375</c:v>
                </c:pt>
                <c:pt idx="7">
                  <c:v>2.234375</c:v>
                </c:pt>
                <c:pt idx="8">
                  <c:v>2.234375</c:v>
                </c:pt>
                <c:pt idx="9">
                  <c:v>2.234375</c:v>
                </c:pt>
                <c:pt idx="10">
                  <c:v>2.234375</c:v>
                </c:pt>
                <c:pt idx="11">
                  <c:v>2.234375</c:v>
                </c:pt>
                <c:pt idx="12">
                  <c:v>2.234375</c:v>
                </c:pt>
                <c:pt idx="13">
                  <c:v>2.234375</c:v>
                </c:pt>
                <c:pt idx="14">
                  <c:v>2.234375</c:v>
                </c:pt>
                <c:pt idx="15">
                  <c:v>2.234375</c:v>
                </c:pt>
                <c:pt idx="16">
                  <c:v>2.234375</c:v>
                </c:pt>
                <c:pt idx="17">
                  <c:v>2.234375</c:v>
                </c:pt>
                <c:pt idx="18">
                  <c:v>2.234375</c:v>
                </c:pt>
                <c:pt idx="19">
                  <c:v>2.234375</c:v>
                </c:pt>
                <c:pt idx="20">
                  <c:v>2.234375</c:v>
                </c:pt>
                <c:pt idx="21">
                  <c:v>2.234375</c:v>
                </c:pt>
                <c:pt idx="22">
                  <c:v>2.234375</c:v>
                </c:pt>
                <c:pt idx="23">
                  <c:v>2.234375</c:v>
                </c:pt>
                <c:pt idx="24">
                  <c:v>2.234375</c:v>
                </c:pt>
                <c:pt idx="25">
                  <c:v>2.234375</c:v>
                </c:pt>
                <c:pt idx="26">
                  <c:v>2.234375</c:v>
                </c:pt>
                <c:pt idx="27">
                  <c:v>2.234375</c:v>
                </c:pt>
                <c:pt idx="28">
                  <c:v>2.234375</c:v>
                </c:pt>
                <c:pt idx="29">
                  <c:v>2.234375</c:v>
                </c:pt>
                <c:pt idx="30">
                  <c:v>2.234375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A6F-8444-A118-B79CFD3F1B38}"/>
            </c:ext>
          </c:extLst>
        </c:ser>
        <c:ser>
          <c:idx val="1"/>
          <c:order val="2"/>
          <c:tx>
            <c:strRef>
              <c:f>TCPmem!$J$16</c:f>
              <c:strCache>
                <c:ptCount val="1"/>
                <c:pt idx="0">
                  <c:v>閾値</c:v>
                </c:pt>
              </c:strCache>
            </c:strRef>
          </c:tx>
          <c:spPr>
            <a:ln w="50800" cap="rnd">
              <a:solidFill>
                <a:schemeClr val="tx1"/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TCPmem!$T$17:$T$47</c:f>
              <c:numCache>
                <c:formatCode>0</c:formatCode>
                <c:ptCount val="31"/>
                <c:pt idx="0">
                  <c:v>0</c:v>
                </c:pt>
                <c:pt idx="1">
                  <c:v>3</c:v>
                </c:pt>
                <c:pt idx="2">
                  <c:v>6</c:v>
                </c:pt>
                <c:pt idx="3">
                  <c:v>9</c:v>
                </c:pt>
                <c:pt idx="4">
                  <c:v>12</c:v>
                </c:pt>
                <c:pt idx="5">
                  <c:v>15</c:v>
                </c:pt>
                <c:pt idx="6">
                  <c:v>18</c:v>
                </c:pt>
                <c:pt idx="7">
                  <c:v>21</c:v>
                </c:pt>
                <c:pt idx="8">
                  <c:v>24</c:v>
                </c:pt>
                <c:pt idx="9">
                  <c:v>27</c:v>
                </c:pt>
                <c:pt idx="10">
                  <c:v>30</c:v>
                </c:pt>
                <c:pt idx="11">
                  <c:v>33</c:v>
                </c:pt>
                <c:pt idx="12">
                  <c:v>36</c:v>
                </c:pt>
                <c:pt idx="13">
                  <c:v>39</c:v>
                </c:pt>
                <c:pt idx="14">
                  <c:v>42</c:v>
                </c:pt>
                <c:pt idx="15">
                  <c:v>45</c:v>
                </c:pt>
                <c:pt idx="16">
                  <c:v>48</c:v>
                </c:pt>
                <c:pt idx="17">
                  <c:v>51</c:v>
                </c:pt>
                <c:pt idx="18">
                  <c:v>54</c:v>
                </c:pt>
                <c:pt idx="19">
                  <c:v>57</c:v>
                </c:pt>
                <c:pt idx="20">
                  <c:v>60</c:v>
                </c:pt>
                <c:pt idx="21">
                  <c:v>63</c:v>
                </c:pt>
                <c:pt idx="22">
                  <c:v>66</c:v>
                </c:pt>
                <c:pt idx="23">
                  <c:v>69</c:v>
                </c:pt>
                <c:pt idx="24">
                  <c:v>72</c:v>
                </c:pt>
                <c:pt idx="25">
                  <c:v>75</c:v>
                </c:pt>
                <c:pt idx="26">
                  <c:v>78</c:v>
                </c:pt>
                <c:pt idx="27">
                  <c:v>81</c:v>
                </c:pt>
                <c:pt idx="28">
                  <c:v>84</c:v>
                </c:pt>
                <c:pt idx="29">
                  <c:v>87</c:v>
                </c:pt>
                <c:pt idx="30">
                  <c:v>90</c:v>
                </c:pt>
              </c:numCache>
            </c:numRef>
          </c:cat>
          <c:val>
            <c:numRef>
              <c:f>TCPmem!$V$17:$V$47</c:f>
              <c:numCache>
                <c:formatCode>General</c:formatCode>
                <c:ptCount val="31"/>
                <c:pt idx="0">
                  <c:v>1.9404525756835938</c:v>
                </c:pt>
                <c:pt idx="1">
                  <c:v>1.9404525756835938</c:v>
                </c:pt>
                <c:pt idx="2">
                  <c:v>1.9404525756835938</c:v>
                </c:pt>
                <c:pt idx="3">
                  <c:v>1.9404525756835938</c:v>
                </c:pt>
                <c:pt idx="4">
                  <c:v>1.9404525756835938</c:v>
                </c:pt>
                <c:pt idx="5">
                  <c:v>1.9404525756835938</c:v>
                </c:pt>
                <c:pt idx="6">
                  <c:v>1.9404525756835938</c:v>
                </c:pt>
                <c:pt idx="7">
                  <c:v>1.9404525756835938</c:v>
                </c:pt>
                <c:pt idx="8">
                  <c:v>1.9404525756835938</c:v>
                </c:pt>
                <c:pt idx="9">
                  <c:v>1.9404525756835938</c:v>
                </c:pt>
                <c:pt idx="10">
                  <c:v>1.9404525756835938</c:v>
                </c:pt>
                <c:pt idx="11">
                  <c:v>1.9404525756835938</c:v>
                </c:pt>
                <c:pt idx="12">
                  <c:v>1.9404525756835938</c:v>
                </c:pt>
                <c:pt idx="13">
                  <c:v>1.9404525756835938</c:v>
                </c:pt>
                <c:pt idx="14">
                  <c:v>1.9404525756835938</c:v>
                </c:pt>
                <c:pt idx="15">
                  <c:v>1.9404525756835938</c:v>
                </c:pt>
                <c:pt idx="16">
                  <c:v>1.9404525756835938</c:v>
                </c:pt>
                <c:pt idx="17">
                  <c:v>1.9404525756835938</c:v>
                </c:pt>
                <c:pt idx="18">
                  <c:v>1.9404525756835938</c:v>
                </c:pt>
                <c:pt idx="19">
                  <c:v>1.9404525756835938</c:v>
                </c:pt>
                <c:pt idx="20">
                  <c:v>1.9404525756835938</c:v>
                </c:pt>
                <c:pt idx="21">
                  <c:v>1.9404525756835938</c:v>
                </c:pt>
                <c:pt idx="22">
                  <c:v>1.9404525756835938</c:v>
                </c:pt>
                <c:pt idx="23">
                  <c:v>1.9404525756835938</c:v>
                </c:pt>
                <c:pt idx="24">
                  <c:v>1.9404525756835938</c:v>
                </c:pt>
                <c:pt idx="25">
                  <c:v>1.9404525756835938</c:v>
                </c:pt>
                <c:pt idx="26">
                  <c:v>1.9404525756835938</c:v>
                </c:pt>
                <c:pt idx="27">
                  <c:v>1.9404525756835938</c:v>
                </c:pt>
                <c:pt idx="28">
                  <c:v>1.9404525756835938</c:v>
                </c:pt>
                <c:pt idx="29">
                  <c:v>1.9404525756835938</c:v>
                </c:pt>
                <c:pt idx="30">
                  <c:v>1.9404525756835938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A6F-8444-A118-B79CFD3F1B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88942656"/>
        <c:axId val="1188940416"/>
      </c:lineChart>
      <c:catAx>
        <c:axId val="118894265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lang="ja-JP" b="0"/>
                </a:pPr>
                <a:r>
                  <a:rPr lang="en-US" b="0"/>
                  <a:t>経過時間</a:t>
                </a:r>
                <a:r>
                  <a:rPr lang="ja-JP" b="0"/>
                  <a:t> </a:t>
                </a:r>
                <a:r>
                  <a:rPr lang="en-US" b="0"/>
                  <a:t>[s]</a:t>
                </a:r>
              </a:p>
            </c:rich>
          </c:tx>
          <c:overlay val="0"/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lang="ja-JP"/>
            </a:pPr>
            <a:endParaRPr lang="en-JP"/>
          </a:p>
        </c:txPr>
        <c:crossAx val="1188940416"/>
        <c:crosses val="autoZero"/>
        <c:auto val="1"/>
        <c:lblAlgn val="ctr"/>
        <c:lblOffset val="100"/>
        <c:tickLblSkip val="10"/>
        <c:noMultiLvlLbl val="0"/>
      </c:catAx>
      <c:valAx>
        <c:axId val="118894041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 lang="ja-JP" b="0"/>
                </a:pPr>
                <a:r>
                  <a:rPr lang="en-US" b="0"/>
                  <a:t>TCPメモリ使用量</a:t>
                </a:r>
                <a:r>
                  <a:rPr lang="ja-JP" b="0"/>
                  <a:t> </a:t>
                </a:r>
                <a:r>
                  <a:rPr lang="en-US" b="0"/>
                  <a:t>[GB]</a:t>
                </a:r>
              </a:p>
            </c:rich>
          </c:tx>
          <c:layout>
            <c:manualLayout>
              <c:xMode val="edge"/>
              <c:yMode val="edge"/>
              <c:x val="2.5053471730754107E-2"/>
              <c:y val="5.1790935573836426E-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 lang="ja-JP"/>
            </a:pPr>
            <a:endParaRPr lang="en-JP"/>
          </a:p>
        </c:txPr>
        <c:crossAx val="1188942656"/>
        <c:crosses val="autoZero"/>
        <c:crossBetween val="between"/>
      </c:valAx>
    </c:plotArea>
    <c:legend>
      <c:legendPos val="t"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 lang="ja-JP"/>
          </a:pPr>
          <a:endParaRPr lang="en-JP"/>
        </a:p>
      </c:txPr>
    </c:legend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  <a:latin typeface="Hiragino Kaku Gothic ProN W3" panose="020B0300000000000000" pitchFamily="34" charset="-128"/>
          <a:ea typeface="Hiragino Kaku Gothic ProN W3" panose="020B0300000000000000" pitchFamily="34" charset="-128"/>
        </a:defRPr>
      </a:pPr>
      <a:endParaRPr lang="en-JP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1"/>
          <c:order val="0"/>
          <c:tx>
            <c:v>従来</c:v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square"/>
            <c:size val="7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'CCWCv2_ja(修論)'!$C$72:$O$72</c:f>
              <c:numCache>
                <c:formatCode>General</c:formatCode>
                <c:ptCount val="13"/>
                <c:pt idx="0">
                  <c:v>6</c:v>
                </c:pt>
                <c:pt idx="1">
                  <c:v>70</c:v>
                </c:pt>
                <c:pt idx="2">
                  <c:v>198</c:v>
                </c:pt>
                <c:pt idx="3">
                  <c:v>454</c:v>
                </c:pt>
                <c:pt idx="4">
                  <c:v>966</c:v>
                </c:pt>
                <c:pt idx="5">
                  <c:v>1222</c:v>
                </c:pt>
                <c:pt idx="6">
                  <c:v>1460</c:v>
                </c:pt>
                <c:pt idx="7">
                  <c:v>1990</c:v>
                </c:pt>
                <c:pt idx="8">
                  <c:v>4038</c:v>
                </c:pt>
                <c:pt idx="9">
                  <c:v>8134</c:v>
                </c:pt>
                <c:pt idx="10">
                  <c:v>16326</c:v>
                </c:pt>
                <c:pt idx="11">
                  <c:v>32710</c:v>
                </c:pt>
                <c:pt idx="12">
                  <c:v>65477</c:v>
                </c:pt>
              </c:numCache>
            </c:numRef>
          </c:xVal>
          <c:yVal>
            <c:numRef>
              <c:f>'CCWCv2_ja(修論)'!$C$73:$O$73</c:f>
              <c:numCache>
                <c:formatCode>General</c:formatCode>
                <c:ptCount val="13"/>
                <c:pt idx="0">
                  <c:v>211.86</c:v>
                </c:pt>
                <c:pt idx="1">
                  <c:v>2604.11</c:v>
                </c:pt>
                <c:pt idx="2">
                  <c:v>6429.44</c:v>
                </c:pt>
                <c:pt idx="3">
                  <c:v>9409.52</c:v>
                </c:pt>
                <c:pt idx="4">
                  <c:v>9402.61</c:v>
                </c:pt>
                <c:pt idx="5">
                  <c:v>9412.24</c:v>
                </c:pt>
                <c:pt idx="6">
                  <c:v>9400.17</c:v>
                </c:pt>
                <c:pt idx="7">
                  <c:v>9397.2099999999991</c:v>
                </c:pt>
                <c:pt idx="8">
                  <c:v>9413.2099999999991</c:v>
                </c:pt>
                <c:pt idx="9">
                  <c:v>9405.65</c:v>
                </c:pt>
                <c:pt idx="10">
                  <c:v>9409</c:v>
                </c:pt>
                <c:pt idx="11">
                  <c:v>9412.51</c:v>
                </c:pt>
                <c:pt idx="12">
                  <c:v>9410.6200000000008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80A-9044-99DF-4411DBB3F3AF}"/>
            </c:ext>
          </c:extLst>
        </c:ser>
        <c:ser>
          <c:idx val="2"/>
          <c:order val="1"/>
          <c:tx>
            <c:strRef>
              <c:f>'CCWCv2_ja(修論)'!$B$74</c:f>
              <c:strCache>
                <c:ptCount val="1"/>
                <c:pt idx="0">
                  <c:v>P4 Shield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'CCWCv2_ja(修論)'!$C$72:$O$72</c:f>
              <c:numCache>
                <c:formatCode>General</c:formatCode>
                <c:ptCount val="13"/>
                <c:pt idx="0">
                  <c:v>6</c:v>
                </c:pt>
                <c:pt idx="1">
                  <c:v>70</c:v>
                </c:pt>
                <c:pt idx="2">
                  <c:v>198</c:v>
                </c:pt>
                <c:pt idx="3">
                  <c:v>454</c:v>
                </c:pt>
                <c:pt idx="4">
                  <c:v>966</c:v>
                </c:pt>
                <c:pt idx="5">
                  <c:v>1222</c:v>
                </c:pt>
                <c:pt idx="6">
                  <c:v>1460</c:v>
                </c:pt>
                <c:pt idx="7">
                  <c:v>1990</c:v>
                </c:pt>
                <c:pt idx="8">
                  <c:v>4038</c:v>
                </c:pt>
                <c:pt idx="9">
                  <c:v>8134</c:v>
                </c:pt>
                <c:pt idx="10">
                  <c:v>16326</c:v>
                </c:pt>
                <c:pt idx="11">
                  <c:v>32710</c:v>
                </c:pt>
                <c:pt idx="12">
                  <c:v>65477</c:v>
                </c:pt>
              </c:numCache>
            </c:numRef>
          </c:xVal>
          <c:yVal>
            <c:numRef>
              <c:f>'CCWCv2_ja(修論)'!$C$74:$O$74</c:f>
              <c:numCache>
                <c:formatCode>General</c:formatCode>
                <c:ptCount val="13"/>
                <c:pt idx="0">
                  <c:v>210.55</c:v>
                </c:pt>
                <c:pt idx="1">
                  <c:v>2526.23</c:v>
                </c:pt>
                <c:pt idx="2">
                  <c:v>6438.11</c:v>
                </c:pt>
                <c:pt idx="3">
                  <c:v>8768.11</c:v>
                </c:pt>
                <c:pt idx="4">
                  <c:v>8842.73</c:v>
                </c:pt>
                <c:pt idx="5">
                  <c:v>8717.57</c:v>
                </c:pt>
                <c:pt idx="6">
                  <c:v>8750.83</c:v>
                </c:pt>
                <c:pt idx="7">
                  <c:v>8842.39</c:v>
                </c:pt>
                <c:pt idx="8">
                  <c:v>8880.89</c:v>
                </c:pt>
                <c:pt idx="9">
                  <c:v>8980.2800000000007</c:v>
                </c:pt>
                <c:pt idx="10">
                  <c:v>8925.74</c:v>
                </c:pt>
                <c:pt idx="11">
                  <c:v>8948.36</c:v>
                </c:pt>
                <c:pt idx="12">
                  <c:v>8952.08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80A-9044-99DF-4411DBB3F3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55419343"/>
        <c:axId val="1055707471"/>
      </c:scatterChart>
      <c:valAx>
        <c:axId val="1055419343"/>
        <c:scaling>
          <c:logBase val="2"/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ja-JP" sz="1400" b="0" i="0" u="none" strike="noStrike" kern="1200" baseline="0">
                    <a:solidFill>
                      <a:schemeClr val="tx1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  <a:cs typeface="Arial" panose="020B0604020202020204" pitchFamily="34" charset="0"/>
                  </a:defRPr>
                </a:pPr>
                <a:r>
                  <a:rPr lang="en-US"/>
                  <a:t>メッセージサイズ [B]</a:t>
                </a:r>
                <a:endParaRPr lang="ja-JP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lang="ja-JP" sz="1400" b="0" i="0" u="none" strike="noStrike" kern="1200" baseline="0">
                  <a:solidFill>
                    <a:schemeClr val="tx1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  <a:cs typeface="Arial" panose="020B0604020202020204" pitchFamily="34" charset="0"/>
                </a:defRPr>
              </a:pPr>
              <a:endParaRPr lang="ja-JP" alt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400" b="0" i="0" u="none" strike="noStrike" kern="1200" baseline="0">
                <a:solidFill>
                  <a:schemeClr val="tx1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  <a:cs typeface="Arial" panose="020B0604020202020204" pitchFamily="34" charset="0"/>
              </a:defRPr>
            </a:pPr>
            <a:endParaRPr lang="ja-JP"/>
          </a:p>
        </c:txPr>
        <c:crossAx val="1055707471"/>
        <c:crosses val="autoZero"/>
        <c:crossBetween val="midCat"/>
        <c:majorUnit val="100"/>
      </c:valAx>
      <c:valAx>
        <c:axId val="10557074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ja-JP" sz="1400" b="0" i="0" u="none" strike="noStrike" kern="1200" baseline="0">
                    <a:solidFill>
                      <a:schemeClr val="tx1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  <a:cs typeface="Arial" panose="020B0604020202020204" pitchFamily="34" charset="0"/>
                  </a:defRPr>
                </a:pPr>
                <a:r>
                  <a:rPr lang="en-US"/>
                  <a:t>TCPスループット</a:t>
                </a:r>
                <a:r>
                  <a:rPr lang="ja-JP"/>
                  <a:t> </a:t>
                </a:r>
                <a:r>
                  <a:rPr lang="en-US"/>
                  <a:t>[Gbps]</a:t>
                </a:r>
                <a:endParaRPr lang="ja-JP"/>
              </a:p>
            </c:rich>
          </c:tx>
          <c:layout>
            <c:manualLayout>
              <c:xMode val="edge"/>
              <c:yMode val="edge"/>
              <c:x val="5.395051382361233E-2"/>
              <c:y val="0.1133059714281947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ja-JP" sz="1400" b="0" i="0" u="none" strike="noStrike" kern="1200" baseline="0">
                  <a:solidFill>
                    <a:schemeClr val="tx1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  <a:cs typeface="Arial" panose="020B0604020202020204" pitchFamily="34" charset="0"/>
                </a:defRPr>
              </a:pPr>
              <a:endParaRPr lang="ja-JP" alt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400" b="0" i="0" u="none" strike="noStrike" kern="1200" baseline="0">
                <a:solidFill>
                  <a:schemeClr val="tx1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  <a:cs typeface="Arial" panose="020B0604020202020204" pitchFamily="34" charset="0"/>
              </a:defRPr>
            </a:pPr>
            <a:endParaRPr lang="ja-JP"/>
          </a:p>
        </c:txPr>
        <c:crossAx val="1055419343"/>
        <c:crosses val="autoZero"/>
        <c:crossBetween val="midCat"/>
        <c:majorUnit val="2000"/>
        <c:dispUnits>
          <c:builtInUnit val="thousands"/>
        </c:dispUnits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400" b="0" i="0" u="none" strike="noStrike" kern="1200" baseline="0">
              <a:solidFill>
                <a:schemeClr val="tx1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  <a:cs typeface="Arial" panose="020B0604020202020204" pitchFamily="34" charset="0"/>
            </a:defRPr>
          </a:pPr>
          <a:endParaRPr lang="ja-JP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 b="0" i="0">
          <a:solidFill>
            <a:schemeClr val="tx1"/>
          </a:solidFill>
          <a:latin typeface="Hiragino Kaku Gothic ProN W3" panose="020B0300000000000000" pitchFamily="34" charset="-128"/>
          <a:ea typeface="Hiragino Kaku Gothic ProN W3" panose="020B0300000000000000" pitchFamily="34" charset="-128"/>
          <a:cs typeface="Arial" panose="020B0604020202020204" pitchFamily="34" charset="0"/>
        </a:defRPr>
      </a:pPr>
      <a:endParaRPr lang="ja-JP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1"/>
          <c:order val="0"/>
          <c:tx>
            <c:v>従来</c:v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square"/>
            <c:size val="7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'CCWCv2_ja(修論)'!$C$117:$O$117</c:f>
              <c:numCache>
                <c:formatCode>General</c:formatCode>
                <c:ptCount val="13"/>
                <c:pt idx="0">
                  <c:v>18</c:v>
                </c:pt>
                <c:pt idx="1">
                  <c:v>82</c:v>
                </c:pt>
                <c:pt idx="2">
                  <c:v>210</c:v>
                </c:pt>
                <c:pt idx="3">
                  <c:v>466</c:v>
                </c:pt>
                <c:pt idx="4">
                  <c:v>978</c:v>
                </c:pt>
                <c:pt idx="5">
                  <c:v>1234</c:v>
                </c:pt>
                <c:pt idx="6">
                  <c:v>1472</c:v>
                </c:pt>
                <c:pt idx="7">
                  <c:v>2002</c:v>
                </c:pt>
                <c:pt idx="8">
                  <c:v>4050</c:v>
                </c:pt>
                <c:pt idx="9">
                  <c:v>8146</c:v>
                </c:pt>
                <c:pt idx="10">
                  <c:v>16338</c:v>
                </c:pt>
                <c:pt idx="11">
                  <c:v>32722</c:v>
                </c:pt>
                <c:pt idx="12">
                  <c:v>65489</c:v>
                </c:pt>
              </c:numCache>
            </c:numRef>
          </c:xVal>
          <c:yVal>
            <c:numRef>
              <c:f>'CCWCv2_ja(修論)'!$C$118:$O$118</c:f>
              <c:numCache>
                <c:formatCode>General</c:formatCode>
                <c:ptCount val="13"/>
                <c:pt idx="0">
                  <c:v>75.73</c:v>
                </c:pt>
                <c:pt idx="1">
                  <c:v>345.42</c:v>
                </c:pt>
                <c:pt idx="2">
                  <c:v>873.36</c:v>
                </c:pt>
                <c:pt idx="3">
                  <c:v>1865.05</c:v>
                </c:pt>
                <c:pt idx="4">
                  <c:v>3829.51</c:v>
                </c:pt>
                <c:pt idx="5">
                  <c:v>4816.03</c:v>
                </c:pt>
                <c:pt idx="6">
                  <c:v>5657.57</c:v>
                </c:pt>
                <c:pt idx="7">
                  <c:v>5478.95</c:v>
                </c:pt>
                <c:pt idx="8">
                  <c:v>8396.32</c:v>
                </c:pt>
                <c:pt idx="9">
                  <c:v>9529.25</c:v>
                </c:pt>
                <c:pt idx="10">
                  <c:v>9537.4500000000007</c:v>
                </c:pt>
                <c:pt idx="11">
                  <c:v>9578</c:v>
                </c:pt>
                <c:pt idx="12">
                  <c:v>9605.1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7AC-BF4F-8E23-5AB2A3E0DFF0}"/>
            </c:ext>
          </c:extLst>
        </c:ser>
        <c:ser>
          <c:idx val="2"/>
          <c:order val="1"/>
          <c:tx>
            <c:strRef>
              <c:f>'CCWCv2_ja(修論)'!$B$119</c:f>
              <c:strCache>
                <c:ptCount val="1"/>
                <c:pt idx="0">
                  <c:v>P4 Shield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'CCWCv2_ja(修論)'!$C$117:$O$117</c:f>
              <c:numCache>
                <c:formatCode>General</c:formatCode>
                <c:ptCount val="13"/>
                <c:pt idx="0">
                  <c:v>18</c:v>
                </c:pt>
                <c:pt idx="1">
                  <c:v>82</c:v>
                </c:pt>
                <c:pt idx="2">
                  <c:v>210</c:v>
                </c:pt>
                <c:pt idx="3">
                  <c:v>466</c:v>
                </c:pt>
                <c:pt idx="4">
                  <c:v>978</c:v>
                </c:pt>
                <c:pt idx="5">
                  <c:v>1234</c:v>
                </c:pt>
                <c:pt idx="6">
                  <c:v>1472</c:v>
                </c:pt>
                <c:pt idx="7">
                  <c:v>2002</c:v>
                </c:pt>
                <c:pt idx="8">
                  <c:v>4050</c:v>
                </c:pt>
                <c:pt idx="9">
                  <c:v>8146</c:v>
                </c:pt>
                <c:pt idx="10">
                  <c:v>16338</c:v>
                </c:pt>
                <c:pt idx="11">
                  <c:v>32722</c:v>
                </c:pt>
                <c:pt idx="12">
                  <c:v>65489</c:v>
                </c:pt>
              </c:numCache>
            </c:numRef>
          </c:xVal>
          <c:yVal>
            <c:numRef>
              <c:f>'CCWCv2_ja(修論)'!$C$119:$O$119</c:f>
              <c:numCache>
                <c:formatCode>General</c:formatCode>
                <c:ptCount val="13"/>
                <c:pt idx="0">
                  <c:v>73.239999999999995</c:v>
                </c:pt>
                <c:pt idx="1">
                  <c:v>331.59</c:v>
                </c:pt>
                <c:pt idx="2">
                  <c:v>846.61</c:v>
                </c:pt>
                <c:pt idx="3">
                  <c:v>1795.5</c:v>
                </c:pt>
                <c:pt idx="4">
                  <c:v>3687.9</c:v>
                </c:pt>
                <c:pt idx="5">
                  <c:v>4612.33</c:v>
                </c:pt>
                <c:pt idx="6">
                  <c:v>5449.23</c:v>
                </c:pt>
                <c:pt idx="7">
                  <c:v>5260.02</c:v>
                </c:pt>
                <c:pt idx="8">
                  <c:v>7907.31</c:v>
                </c:pt>
                <c:pt idx="9">
                  <c:v>9098.44</c:v>
                </c:pt>
                <c:pt idx="10">
                  <c:v>9096.75</c:v>
                </c:pt>
                <c:pt idx="11">
                  <c:v>9213.4599999999991</c:v>
                </c:pt>
                <c:pt idx="12">
                  <c:v>9233.5300000000007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7AC-BF4F-8E23-5AB2A3E0DF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55419343"/>
        <c:axId val="1055707471"/>
      </c:scatterChart>
      <c:valAx>
        <c:axId val="1055419343"/>
        <c:scaling>
          <c:logBase val="2"/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ja-JP" sz="1400" b="0" i="0" u="none" strike="noStrike" kern="1200" baseline="0">
                    <a:solidFill>
                      <a:schemeClr val="tx1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  <a:cs typeface="Arial" panose="020B0604020202020204" pitchFamily="34" charset="0"/>
                  </a:defRPr>
                </a:pPr>
                <a:r>
                  <a:rPr lang="en-US"/>
                  <a:t>メッセージサイズ [B]</a:t>
                </a:r>
                <a:endParaRPr lang="ja-JP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lang="ja-JP" sz="1400" b="0" i="0" u="none" strike="noStrike" kern="1200" baseline="0">
                  <a:solidFill>
                    <a:schemeClr val="tx1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  <a:cs typeface="Arial" panose="020B0604020202020204" pitchFamily="34" charset="0"/>
                </a:defRPr>
              </a:pPr>
              <a:endParaRPr lang="ja-JP" alt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400" b="0" i="0" u="none" strike="noStrike" kern="1200" baseline="0">
                <a:solidFill>
                  <a:schemeClr val="tx1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  <a:cs typeface="Arial" panose="020B0604020202020204" pitchFamily="34" charset="0"/>
              </a:defRPr>
            </a:pPr>
            <a:endParaRPr lang="ja-JP"/>
          </a:p>
        </c:txPr>
        <c:crossAx val="1055707471"/>
        <c:crosses val="autoZero"/>
        <c:crossBetween val="midCat"/>
        <c:majorUnit val="100"/>
      </c:valAx>
      <c:valAx>
        <c:axId val="1055707471"/>
        <c:scaling>
          <c:orientation val="minMax"/>
          <c:max val="1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ja-JP" sz="1400" b="0" i="0" u="none" strike="noStrike" kern="1200" baseline="0">
                    <a:solidFill>
                      <a:schemeClr val="tx1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  <a:cs typeface="Arial" panose="020B0604020202020204" pitchFamily="34" charset="0"/>
                  </a:defRPr>
                </a:pPr>
                <a:r>
                  <a:rPr lang="en-US"/>
                  <a:t>UDP</a:t>
                </a:r>
                <a:r>
                  <a:rPr lang="ja-JP"/>
                  <a:t>スループット </a:t>
                </a:r>
                <a:r>
                  <a:rPr lang="en-US"/>
                  <a:t>[Gbps]</a:t>
                </a:r>
                <a:endParaRPr lang="ja-JP"/>
              </a:p>
            </c:rich>
          </c:tx>
          <c:layout>
            <c:manualLayout>
              <c:xMode val="edge"/>
              <c:yMode val="edge"/>
              <c:x val="5.5586304203112433E-2"/>
              <c:y val="0.1077251974143878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ja-JP" sz="1400" b="0" i="0" u="none" strike="noStrike" kern="1200" baseline="0">
                  <a:solidFill>
                    <a:schemeClr val="tx1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  <a:cs typeface="Arial" panose="020B0604020202020204" pitchFamily="34" charset="0"/>
                </a:defRPr>
              </a:pPr>
              <a:endParaRPr lang="ja-JP" alt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400" b="0" i="0" u="none" strike="noStrike" kern="1200" baseline="0">
                <a:solidFill>
                  <a:schemeClr val="tx1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  <a:cs typeface="Arial" panose="020B0604020202020204" pitchFamily="34" charset="0"/>
              </a:defRPr>
            </a:pPr>
            <a:endParaRPr lang="ja-JP"/>
          </a:p>
        </c:txPr>
        <c:crossAx val="1055419343"/>
        <c:crosses val="autoZero"/>
        <c:crossBetween val="midCat"/>
        <c:majorUnit val="2000"/>
        <c:dispUnits>
          <c:builtInUnit val="thousands"/>
        </c:dispUnits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400" b="0" i="0" u="none" strike="noStrike" kern="1200" baseline="0">
              <a:solidFill>
                <a:schemeClr val="tx1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  <a:cs typeface="Arial" panose="020B0604020202020204" pitchFamily="34" charset="0"/>
            </a:defRPr>
          </a:pPr>
          <a:endParaRPr lang="ja-JP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 b="0" i="0">
          <a:solidFill>
            <a:schemeClr val="tx1"/>
          </a:solidFill>
          <a:latin typeface="Hiragino Kaku Gothic ProN W3" panose="020B0300000000000000" pitchFamily="34" charset="-128"/>
          <a:ea typeface="Hiragino Kaku Gothic ProN W3" panose="020B0300000000000000" pitchFamily="34" charset="-128"/>
          <a:cs typeface="Arial" panose="020B0604020202020204" pitchFamily="34" charset="0"/>
        </a:defRPr>
      </a:pPr>
      <a:endParaRPr lang="ja-JP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従来</c:v>
          </c:tx>
          <c:spPr>
            <a:solidFill>
              <a:schemeClr val="accent6"/>
            </a:solidFill>
            <a:ln w="28575" cap="rnd">
              <a:noFill/>
              <a:round/>
            </a:ln>
            <a:effectLst/>
          </c:spPr>
          <c:invertIfNegative val="0"/>
          <c:cat>
            <c:strRef>
              <c:f>'CCWCv2_ja(修論)'!$C$37:$D$37</c:f>
              <c:strCache>
                <c:ptCount val="2"/>
                <c:pt idx="0">
                  <c:v>TCP</c:v>
                </c:pt>
                <c:pt idx="1">
                  <c:v>UDP</c:v>
                </c:pt>
              </c:strCache>
            </c:strRef>
          </c:cat>
          <c:val>
            <c:numRef>
              <c:f>'CCWCv2_ja(修論)'!$C$38:$D$38</c:f>
              <c:numCache>
                <c:formatCode>General</c:formatCode>
                <c:ptCount val="2"/>
                <c:pt idx="0">
                  <c:v>98</c:v>
                </c:pt>
                <c:pt idx="1">
                  <c:v>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38-474E-A973-A03B87EFC455}"/>
            </c:ext>
          </c:extLst>
        </c:ser>
        <c:ser>
          <c:idx val="1"/>
          <c:order val="1"/>
          <c:tx>
            <c:strRef>
              <c:f>'CCWCv2_ja(修論)'!$B$39</c:f>
              <c:strCache>
                <c:ptCount val="1"/>
                <c:pt idx="0">
                  <c:v>P4 Shield</c:v>
                </c:pt>
              </c:strCache>
            </c:strRef>
          </c:tx>
          <c:spPr>
            <a:solidFill>
              <a:schemeClr val="accent2"/>
            </a:solidFill>
            <a:ln w="28575" cap="rnd">
              <a:noFill/>
              <a:round/>
            </a:ln>
            <a:effectLst/>
          </c:spPr>
          <c:invertIfNegative val="0"/>
          <c:cat>
            <c:strRef>
              <c:f>'CCWCv2_ja(修論)'!$C$37:$D$37</c:f>
              <c:strCache>
                <c:ptCount val="2"/>
                <c:pt idx="0">
                  <c:v>TCP</c:v>
                </c:pt>
                <c:pt idx="1">
                  <c:v>UDP</c:v>
                </c:pt>
              </c:strCache>
            </c:strRef>
          </c:cat>
          <c:val>
            <c:numRef>
              <c:f>'CCWCv2_ja(修論)'!$C$39:$D$39</c:f>
              <c:numCache>
                <c:formatCode>General</c:formatCode>
                <c:ptCount val="2"/>
                <c:pt idx="0">
                  <c:v>121</c:v>
                </c:pt>
                <c:pt idx="1">
                  <c:v>109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F38-474E-A973-A03B87EFC4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20175711"/>
        <c:axId val="1019925679"/>
      </c:barChart>
      <c:catAx>
        <c:axId val="10201757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400" b="0" i="0" u="none" strike="noStrike" kern="1200" baseline="0">
                <a:solidFill>
                  <a:schemeClr val="tx1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  <a:cs typeface="Arial" panose="020B0604020202020204" pitchFamily="34" charset="0"/>
              </a:defRPr>
            </a:pPr>
            <a:endParaRPr lang="ja-JP"/>
          </a:p>
        </c:txPr>
        <c:crossAx val="1019925679"/>
        <c:crosses val="autoZero"/>
        <c:auto val="1"/>
        <c:lblAlgn val="ctr"/>
        <c:lblOffset val="100"/>
        <c:noMultiLvlLbl val="0"/>
      </c:catAx>
      <c:valAx>
        <c:axId val="1019925679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ja-JP" sz="1400" b="0" i="0" u="none" strike="noStrike" kern="1200" baseline="0">
                    <a:solidFill>
                      <a:schemeClr val="tx1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  <a:cs typeface="Arial" panose="020B0604020202020204" pitchFamily="34" charset="0"/>
                  </a:defRPr>
                </a:pPr>
                <a:r>
                  <a:rPr lang="en-US"/>
                  <a:t>往復レイテンシ</a:t>
                </a:r>
                <a:r>
                  <a:rPr lang="ja-JP"/>
                  <a:t> </a:t>
                </a:r>
                <a:r>
                  <a:rPr lang="en-US"/>
                  <a:t>[us]</a:t>
                </a:r>
                <a:endParaRPr lang="ja-JP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ja-JP" sz="1400" b="0" i="0" u="none" strike="noStrike" kern="1200" baseline="0">
                  <a:solidFill>
                    <a:schemeClr val="tx1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  <a:cs typeface="Arial" panose="020B0604020202020204" pitchFamily="34" charset="0"/>
                </a:defRPr>
              </a:pPr>
              <a:endParaRPr lang="ja-JP" alt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400" b="0" i="0" u="none" strike="noStrike" kern="1200" baseline="0">
                <a:solidFill>
                  <a:schemeClr val="tx1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  <a:cs typeface="Arial" panose="020B0604020202020204" pitchFamily="34" charset="0"/>
              </a:defRPr>
            </a:pPr>
            <a:endParaRPr lang="ja-JP"/>
          </a:p>
        </c:txPr>
        <c:crossAx val="1020175711"/>
        <c:crosses val="autoZero"/>
        <c:crossBetween val="between"/>
        <c:majorUnit val="50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400" b="0" i="0" u="none" strike="noStrike" kern="1200" baseline="0">
              <a:solidFill>
                <a:schemeClr val="tx1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  <a:cs typeface="Arial" panose="020B0604020202020204" pitchFamily="34" charset="0"/>
            </a:defRPr>
          </a:pPr>
          <a:endParaRPr lang="ja-JP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 b="0" i="0">
          <a:solidFill>
            <a:schemeClr val="tx1"/>
          </a:solidFill>
          <a:latin typeface="Hiragino Kaku Gothic ProN W3" panose="020B0300000000000000" pitchFamily="34" charset="-128"/>
          <a:ea typeface="Hiragino Kaku Gothic ProN W3" panose="020B0300000000000000" pitchFamily="34" charset="-128"/>
          <a:cs typeface="Arial" panose="020B0604020202020204" pitchFamily="34" charset="0"/>
        </a:defRPr>
      </a:pPr>
      <a:endParaRPr lang="ja-JP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'CCWC-SEV_ja(SIGOSスライド)'!$B$38</c:f>
              <c:strCache>
                <c:ptCount val="1"/>
                <c:pt idx="0">
                  <c:v>従来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'CCWC-SEV_ja(SIGOSスライド)'!$C$37:$D$37</c:f>
              <c:strCache>
                <c:ptCount val="2"/>
                <c:pt idx="0">
                  <c:v>TCP</c:v>
                </c:pt>
                <c:pt idx="1">
                  <c:v>UDP</c:v>
                </c:pt>
              </c:strCache>
            </c:strRef>
          </c:cat>
          <c:val>
            <c:numRef>
              <c:f>'CCWC-SEV_ja(SIGOSスライド)'!$C$38:$D$38</c:f>
              <c:numCache>
                <c:formatCode>General</c:formatCode>
                <c:ptCount val="2"/>
                <c:pt idx="0">
                  <c:v>92</c:v>
                </c:pt>
                <c:pt idx="1">
                  <c:v>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F5-0C48-9B50-74582F0A2033}"/>
            </c:ext>
          </c:extLst>
        </c:ser>
        <c:ser>
          <c:idx val="1"/>
          <c:order val="1"/>
          <c:tx>
            <c:strRef>
              <c:f>'CCWC-SEV_ja(SIGOSスライド)'!$B$39</c:f>
              <c:strCache>
                <c:ptCount val="1"/>
                <c:pt idx="0">
                  <c:v>P4 Shield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'CCWC-SEV_ja(SIGOSスライド)'!$C$37:$D$37</c:f>
              <c:strCache>
                <c:ptCount val="2"/>
                <c:pt idx="0">
                  <c:v>TCP</c:v>
                </c:pt>
                <c:pt idx="1">
                  <c:v>UDP</c:v>
                </c:pt>
              </c:strCache>
            </c:strRef>
          </c:cat>
          <c:val>
            <c:numRef>
              <c:f>'CCWC-SEV_ja(SIGOSスライド)'!$C$39:$D$39</c:f>
              <c:numCache>
                <c:formatCode>General</c:formatCode>
                <c:ptCount val="2"/>
                <c:pt idx="0">
                  <c:v>134</c:v>
                </c:pt>
                <c:pt idx="1">
                  <c:v>124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6F5-0C48-9B50-74582F0A20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20175711"/>
        <c:axId val="1019925679"/>
      </c:barChart>
      <c:catAx>
        <c:axId val="10201757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400" b="0" i="0" u="none" strike="noStrike" kern="1200" baseline="0">
                <a:solidFill>
                  <a:schemeClr val="tx1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  <a:cs typeface="Arial" panose="020B0604020202020204" pitchFamily="34" charset="0"/>
              </a:defRPr>
            </a:pPr>
            <a:endParaRPr lang="ja-JP"/>
          </a:p>
        </c:txPr>
        <c:crossAx val="1019925679"/>
        <c:crosses val="autoZero"/>
        <c:auto val="1"/>
        <c:lblAlgn val="ctr"/>
        <c:lblOffset val="100"/>
        <c:noMultiLvlLbl val="0"/>
      </c:catAx>
      <c:valAx>
        <c:axId val="1019925679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ja-JP" sz="1400" b="0" i="0" u="none" strike="noStrike" kern="1200" baseline="0">
                    <a:solidFill>
                      <a:schemeClr val="tx1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  <a:cs typeface="Arial" panose="020B0604020202020204" pitchFamily="34" charset="0"/>
                  </a:defRPr>
                </a:pPr>
                <a:r>
                  <a:rPr lang="en-US"/>
                  <a:t>往復レイテンシ [us]</a:t>
                </a:r>
                <a:endParaRPr lang="ja-JP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ja-JP" sz="1400" b="0" i="0" u="none" strike="noStrike" kern="1200" baseline="0">
                  <a:solidFill>
                    <a:schemeClr val="tx1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  <a:cs typeface="Arial" panose="020B0604020202020204" pitchFamily="34" charset="0"/>
                </a:defRPr>
              </a:pPr>
              <a:endParaRPr lang="ja-JP" alt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400" b="0" i="0" u="none" strike="noStrike" kern="1200" baseline="0">
                <a:solidFill>
                  <a:schemeClr val="tx1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  <a:cs typeface="Arial" panose="020B0604020202020204" pitchFamily="34" charset="0"/>
              </a:defRPr>
            </a:pPr>
            <a:endParaRPr lang="ja-JP"/>
          </a:p>
        </c:txPr>
        <c:crossAx val="1020175711"/>
        <c:crosses val="autoZero"/>
        <c:crossBetween val="between"/>
        <c:majorUnit val="50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400" b="0" i="0" u="none" strike="noStrike" kern="1200" baseline="0">
              <a:solidFill>
                <a:schemeClr val="tx1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  <a:cs typeface="Arial" panose="020B0604020202020204" pitchFamily="34" charset="0"/>
            </a:defRPr>
          </a:pPr>
          <a:endParaRPr lang="ja-JP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  <a:latin typeface="Hiragino Kaku Gothic ProN W3" panose="020B0300000000000000" pitchFamily="34" charset="-128"/>
          <a:ea typeface="Hiragino Kaku Gothic ProN W3" panose="020B0300000000000000" pitchFamily="34" charset="-128"/>
          <a:cs typeface="Arial" panose="020B0604020202020204" pitchFamily="34" charset="0"/>
        </a:defRPr>
      </a:pPr>
      <a:endParaRPr lang="ja-JP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1"/>
          <c:order val="0"/>
          <c:tx>
            <c:strRef>
              <c:f>'CCWC-SEV_ja(SIGOSスライド)'!$B$73</c:f>
              <c:strCache>
                <c:ptCount val="1"/>
                <c:pt idx="0">
                  <c:v>従来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square"/>
            <c:size val="7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'CCWC-SEV_ja(SIGOSスライド)'!$C$72:$O$72</c:f>
              <c:numCache>
                <c:formatCode>General</c:formatCode>
                <c:ptCount val="13"/>
                <c:pt idx="0">
                  <c:v>6</c:v>
                </c:pt>
                <c:pt idx="1">
                  <c:v>70</c:v>
                </c:pt>
                <c:pt idx="2">
                  <c:v>198</c:v>
                </c:pt>
                <c:pt idx="3">
                  <c:v>454</c:v>
                </c:pt>
                <c:pt idx="4">
                  <c:v>966</c:v>
                </c:pt>
                <c:pt idx="5">
                  <c:v>1222</c:v>
                </c:pt>
                <c:pt idx="6">
                  <c:v>1460</c:v>
                </c:pt>
                <c:pt idx="7">
                  <c:v>1990</c:v>
                </c:pt>
                <c:pt idx="8">
                  <c:v>4038</c:v>
                </c:pt>
                <c:pt idx="9">
                  <c:v>8134</c:v>
                </c:pt>
                <c:pt idx="10">
                  <c:v>16326</c:v>
                </c:pt>
                <c:pt idx="11">
                  <c:v>32710</c:v>
                </c:pt>
                <c:pt idx="12">
                  <c:v>65477</c:v>
                </c:pt>
              </c:numCache>
            </c:numRef>
          </c:xVal>
          <c:yVal>
            <c:numRef>
              <c:f>'CCWC-SEV_ja(SIGOSスライド)'!$C$73:$O$73</c:f>
              <c:numCache>
                <c:formatCode>General</c:formatCode>
                <c:ptCount val="13"/>
                <c:pt idx="0">
                  <c:v>36.520000000000003</c:v>
                </c:pt>
                <c:pt idx="1">
                  <c:v>421.81</c:v>
                </c:pt>
                <c:pt idx="2">
                  <c:v>97.77</c:v>
                </c:pt>
                <c:pt idx="3">
                  <c:v>1557.63</c:v>
                </c:pt>
                <c:pt idx="4">
                  <c:v>3829.4</c:v>
                </c:pt>
                <c:pt idx="5">
                  <c:v>2711.25</c:v>
                </c:pt>
                <c:pt idx="6">
                  <c:v>3108.87</c:v>
                </c:pt>
                <c:pt idx="7">
                  <c:v>4333.32</c:v>
                </c:pt>
                <c:pt idx="8">
                  <c:v>1550.56</c:v>
                </c:pt>
                <c:pt idx="9">
                  <c:v>4270.9799999999996</c:v>
                </c:pt>
                <c:pt idx="10">
                  <c:v>4581.1899999999996</c:v>
                </c:pt>
                <c:pt idx="11">
                  <c:v>2587.19</c:v>
                </c:pt>
                <c:pt idx="12">
                  <c:v>4562.3500000000004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CF6-4C4A-94B6-97FD0F894C89}"/>
            </c:ext>
          </c:extLst>
        </c:ser>
        <c:ser>
          <c:idx val="2"/>
          <c:order val="1"/>
          <c:tx>
            <c:strRef>
              <c:f>'CCWC-SEV_ja(SIGOSスライド)'!$B$74</c:f>
              <c:strCache>
                <c:ptCount val="1"/>
                <c:pt idx="0">
                  <c:v>P4 Shield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'CCWC-SEV_ja(SIGOSスライド)'!$C$72:$O$72</c:f>
              <c:numCache>
                <c:formatCode>General</c:formatCode>
                <c:ptCount val="13"/>
                <c:pt idx="0">
                  <c:v>6</c:v>
                </c:pt>
                <c:pt idx="1">
                  <c:v>70</c:v>
                </c:pt>
                <c:pt idx="2">
                  <c:v>198</c:v>
                </c:pt>
                <c:pt idx="3">
                  <c:v>454</c:v>
                </c:pt>
                <c:pt idx="4">
                  <c:v>966</c:v>
                </c:pt>
                <c:pt idx="5">
                  <c:v>1222</c:v>
                </c:pt>
                <c:pt idx="6">
                  <c:v>1460</c:v>
                </c:pt>
                <c:pt idx="7">
                  <c:v>1990</c:v>
                </c:pt>
                <c:pt idx="8">
                  <c:v>4038</c:v>
                </c:pt>
                <c:pt idx="9">
                  <c:v>8134</c:v>
                </c:pt>
                <c:pt idx="10">
                  <c:v>16326</c:v>
                </c:pt>
                <c:pt idx="11">
                  <c:v>32710</c:v>
                </c:pt>
                <c:pt idx="12">
                  <c:v>65477</c:v>
                </c:pt>
              </c:numCache>
            </c:numRef>
          </c:xVal>
          <c:yVal>
            <c:numRef>
              <c:f>'CCWC-SEV_ja(SIGOSスライド)'!$C$74:$O$74</c:f>
              <c:numCache>
                <c:formatCode>General</c:formatCode>
                <c:ptCount val="13"/>
                <c:pt idx="0">
                  <c:v>44.3</c:v>
                </c:pt>
                <c:pt idx="1">
                  <c:v>343.44</c:v>
                </c:pt>
                <c:pt idx="2">
                  <c:v>667.54</c:v>
                </c:pt>
                <c:pt idx="3">
                  <c:v>1892.19</c:v>
                </c:pt>
                <c:pt idx="4">
                  <c:v>1737.02</c:v>
                </c:pt>
                <c:pt idx="5">
                  <c:v>2576.39</c:v>
                </c:pt>
                <c:pt idx="6">
                  <c:v>3330.26</c:v>
                </c:pt>
                <c:pt idx="7">
                  <c:v>3102.5</c:v>
                </c:pt>
                <c:pt idx="8">
                  <c:v>4037.98</c:v>
                </c:pt>
                <c:pt idx="9">
                  <c:v>4340.9399999999996</c:v>
                </c:pt>
                <c:pt idx="10">
                  <c:v>2780.85</c:v>
                </c:pt>
                <c:pt idx="11">
                  <c:v>2794.3</c:v>
                </c:pt>
                <c:pt idx="12">
                  <c:v>4776.8599999999997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CF6-4C4A-94B6-97FD0F894C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55419343"/>
        <c:axId val="1055707471"/>
      </c:scatterChart>
      <c:valAx>
        <c:axId val="1055419343"/>
        <c:scaling>
          <c:logBase val="10"/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ja-JP" sz="1400" b="0" i="0" u="none" strike="noStrike" kern="1200" baseline="0">
                    <a:solidFill>
                      <a:schemeClr val="tx1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  <a:cs typeface="Arial" panose="020B0604020202020204" pitchFamily="34" charset="0"/>
                  </a:defRPr>
                </a:pPr>
                <a:r>
                  <a:rPr lang="en-US"/>
                  <a:t>メッセージサイズ [B]</a:t>
                </a:r>
                <a:endParaRPr lang="ja-JP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lang="ja-JP" sz="1400" b="0" i="0" u="none" strike="noStrike" kern="1200" baseline="0">
                  <a:solidFill>
                    <a:schemeClr val="tx1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  <a:cs typeface="Arial" panose="020B0604020202020204" pitchFamily="34" charset="0"/>
                </a:defRPr>
              </a:pPr>
              <a:endParaRPr lang="ja-JP" alt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400" b="0" i="0" u="none" strike="noStrike" kern="1200" baseline="0">
                <a:solidFill>
                  <a:schemeClr val="tx1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  <a:cs typeface="Arial" panose="020B0604020202020204" pitchFamily="34" charset="0"/>
              </a:defRPr>
            </a:pPr>
            <a:endParaRPr lang="ja-JP"/>
          </a:p>
        </c:txPr>
        <c:crossAx val="1055707471"/>
        <c:crosses val="autoZero"/>
        <c:crossBetween val="midCat"/>
        <c:majorUnit val="100"/>
      </c:valAx>
      <c:valAx>
        <c:axId val="10557074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ja-JP" sz="1400" b="0" i="0" u="none" strike="noStrike" kern="1200" baseline="0">
                    <a:solidFill>
                      <a:schemeClr val="tx1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  <a:cs typeface="Arial" panose="020B0604020202020204" pitchFamily="34" charset="0"/>
                  </a:defRPr>
                </a:pPr>
                <a:r>
                  <a:rPr lang="en-US"/>
                  <a:t>TCPスループット [Gbps]</a:t>
                </a:r>
                <a:endParaRPr lang="ja-JP"/>
              </a:p>
            </c:rich>
          </c:tx>
          <c:layout>
            <c:manualLayout>
              <c:xMode val="edge"/>
              <c:yMode val="edge"/>
              <c:x val="3.9256854256854254E-2"/>
              <c:y val="0.1149881944444444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ja-JP" sz="1400" b="0" i="0" u="none" strike="noStrike" kern="1200" baseline="0">
                  <a:solidFill>
                    <a:schemeClr val="tx1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  <a:cs typeface="Arial" panose="020B0604020202020204" pitchFamily="34" charset="0"/>
                </a:defRPr>
              </a:pPr>
              <a:endParaRPr lang="ja-JP" alt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400" b="0" i="0" u="none" strike="noStrike" kern="1200" baseline="0">
                <a:solidFill>
                  <a:schemeClr val="tx1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  <a:cs typeface="Arial" panose="020B0604020202020204" pitchFamily="34" charset="0"/>
              </a:defRPr>
            </a:pPr>
            <a:endParaRPr lang="ja-JP"/>
          </a:p>
        </c:txPr>
        <c:crossAx val="1055419343"/>
        <c:crosses val="autoZero"/>
        <c:crossBetween val="midCat"/>
        <c:majorUnit val="2000"/>
        <c:dispUnits>
          <c:builtInUnit val="thousands"/>
        </c:dispUnits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400" b="0" i="0" u="none" strike="noStrike" kern="1200" baseline="0">
              <a:solidFill>
                <a:schemeClr val="tx1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  <a:cs typeface="Arial" panose="020B0604020202020204" pitchFamily="34" charset="0"/>
            </a:defRPr>
          </a:pPr>
          <a:endParaRPr lang="ja-JP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  <a:latin typeface="Hiragino Kaku Gothic ProN W3" panose="020B0300000000000000" pitchFamily="34" charset="-128"/>
          <a:ea typeface="Hiragino Kaku Gothic ProN W3" panose="020B0300000000000000" pitchFamily="34" charset="-128"/>
          <a:cs typeface="Arial" panose="020B0604020202020204" pitchFamily="34" charset="0"/>
        </a:defRPr>
      </a:pPr>
      <a:endParaRPr lang="ja-JP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1"/>
          <c:order val="0"/>
          <c:tx>
            <c:strRef>
              <c:f>'CCWC-SEV_ja(SIGOSスライド)'!$B$118</c:f>
              <c:strCache>
                <c:ptCount val="1"/>
                <c:pt idx="0">
                  <c:v>従来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square"/>
            <c:size val="7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'CCWC-SEV_ja(SIGOSスライド)'!$C$117:$O$117</c:f>
              <c:numCache>
                <c:formatCode>General</c:formatCode>
                <c:ptCount val="13"/>
                <c:pt idx="0">
                  <c:v>18</c:v>
                </c:pt>
                <c:pt idx="1">
                  <c:v>82</c:v>
                </c:pt>
                <c:pt idx="2">
                  <c:v>210</c:v>
                </c:pt>
                <c:pt idx="3">
                  <c:v>466</c:v>
                </c:pt>
                <c:pt idx="4">
                  <c:v>978</c:v>
                </c:pt>
                <c:pt idx="5">
                  <c:v>1234</c:v>
                </c:pt>
                <c:pt idx="6">
                  <c:v>1472</c:v>
                </c:pt>
                <c:pt idx="7">
                  <c:v>2002</c:v>
                </c:pt>
                <c:pt idx="8">
                  <c:v>4050</c:v>
                </c:pt>
                <c:pt idx="9">
                  <c:v>8146</c:v>
                </c:pt>
                <c:pt idx="10">
                  <c:v>16338</c:v>
                </c:pt>
                <c:pt idx="11">
                  <c:v>32722</c:v>
                </c:pt>
                <c:pt idx="12">
                  <c:v>65489</c:v>
                </c:pt>
              </c:numCache>
            </c:numRef>
          </c:xVal>
          <c:yVal>
            <c:numRef>
              <c:f>'CCWC-SEV_ja(SIGOSスライド)'!$C$118:$O$118</c:f>
              <c:numCache>
                <c:formatCode>General</c:formatCode>
                <c:ptCount val="13"/>
                <c:pt idx="0">
                  <c:v>7.26</c:v>
                </c:pt>
                <c:pt idx="1">
                  <c:v>50.64</c:v>
                </c:pt>
                <c:pt idx="2">
                  <c:v>178.59</c:v>
                </c:pt>
                <c:pt idx="3">
                  <c:v>254.86</c:v>
                </c:pt>
                <c:pt idx="4">
                  <c:v>423.09</c:v>
                </c:pt>
                <c:pt idx="5">
                  <c:v>503.2</c:v>
                </c:pt>
                <c:pt idx="6">
                  <c:v>483.23</c:v>
                </c:pt>
                <c:pt idx="7">
                  <c:v>1867.01</c:v>
                </c:pt>
                <c:pt idx="8">
                  <c:v>118.88</c:v>
                </c:pt>
                <c:pt idx="9">
                  <c:v>9.6300000000000008</c:v>
                </c:pt>
                <c:pt idx="10">
                  <c:v>275.72000000000003</c:v>
                </c:pt>
                <c:pt idx="11">
                  <c:v>0</c:v>
                </c:pt>
                <c:pt idx="12">
                  <c:v>358.92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CAE-8B4F-962C-4FEBAC94B65D}"/>
            </c:ext>
          </c:extLst>
        </c:ser>
        <c:ser>
          <c:idx val="2"/>
          <c:order val="1"/>
          <c:tx>
            <c:strRef>
              <c:f>'CCWC-SEV_ja(SIGOSスライド)'!$B$119</c:f>
              <c:strCache>
                <c:ptCount val="1"/>
                <c:pt idx="0">
                  <c:v>P4 Shield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'CCWC-SEV_ja(SIGOSスライド)'!$C$117:$O$117</c:f>
              <c:numCache>
                <c:formatCode>General</c:formatCode>
                <c:ptCount val="13"/>
                <c:pt idx="0">
                  <c:v>18</c:v>
                </c:pt>
                <c:pt idx="1">
                  <c:v>82</c:v>
                </c:pt>
                <c:pt idx="2">
                  <c:v>210</c:v>
                </c:pt>
                <c:pt idx="3">
                  <c:v>466</c:v>
                </c:pt>
                <c:pt idx="4">
                  <c:v>978</c:v>
                </c:pt>
                <c:pt idx="5">
                  <c:v>1234</c:v>
                </c:pt>
                <c:pt idx="6">
                  <c:v>1472</c:v>
                </c:pt>
                <c:pt idx="7">
                  <c:v>2002</c:v>
                </c:pt>
                <c:pt idx="8">
                  <c:v>4050</c:v>
                </c:pt>
                <c:pt idx="9">
                  <c:v>8146</c:v>
                </c:pt>
                <c:pt idx="10">
                  <c:v>16338</c:v>
                </c:pt>
                <c:pt idx="11">
                  <c:v>32722</c:v>
                </c:pt>
                <c:pt idx="12">
                  <c:v>65489</c:v>
                </c:pt>
              </c:numCache>
            </c:numRef>
          </c:xVal>
          <c:yVal>
            <c:numRef>
              <c:f>'CCWC-SEV_ja(SIGOSスライド)'!$C$119:$O$119</c:f>
              <c:numCache>
                <c:formatCode>General</c:formatCode>
                <c:ptCount val="13"/>
                <c:pt idx="0">
                  <c:v>20.87</c:v>
                </c:pt>
                <c:pt idx="1">
                  <c:v>122.9</c:v>
                </c:pt>
                <c:pt idx="2">
                  <c:v>357.51</c:v>
                </c:pt>
                <c:pt idx="3">
                  <c:v>506.96</c:v>
                </c:pt>
                <c:pt idx="4">
                  <c:v>1364.6</c:v>
                </c:pt>
                <c:pt idx="5">
                  <c:v>1789.53</c:v>
                </c:pt>
                <c:pt idx="6">
                  <c:v>2159.71</c:v>
                </c:pt>
                <c:pt idx="7">
                  <c:v>1729.17</c:v>
                </c:pt>
                <c:pt idx="8">
                  <c:v>1432.33</c:v>
                </c:pt>
                <c:pt idx="9">
                  <c:v>0</c:v>
                </c:pt>
                <c:pt idx="10">
                  <c:v>14.19</c:v>
                </c:pt>
                <c:pt idx="11">
                  <c:v>0</c:v>
                </c:pt>
                <c:pt idx="12">
                  <c:v>94.77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CAE-8B4F-962C-4FEBAC94B6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55419343"/>
        <c:axId val="1055707471"/>
      </c:scatterChart>
      <c:valAx>
        <c:axId val="1055419343"/>
        <c:scaling>
          <c:logBase val="10"/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ja-JP" sz="1400" b="0" i="0" u="none" strike="noStrike" kern="1200" baseline="0">
                    <a:solidFill>
                      <a:schemeClr val="tx1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  <a:cs typeface="Arial" panose="020B0604020202020204" pitchFamily="34" charset="0"/>
                  </a:defRPr>
                </a:pPr>
                <a:r>
                  <a:rPr lang="en-US"/>
                  <a:t>メッセージサイズ [B]</a:t>
                </a:r>
                <a:endParaRPr lang="ja-JP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lang="ja-JP" sz="1400" b="0" i="0" u="none" strike="noStrike" kern="1200" baseline="0">
                  <a:solidFill>
                    <a:schemeClr val="tx1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  <a:cs typeface="Arial" panose="020B0604020202020204" pitchFamily="34" charset="0"/>
                </a:defRPr>
              </a:pPr>
              <a:endParaRPr lang="ja-JP" alt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400" b="0" i="0" u="none" strike="noStrike" kern="1200" baseline="0">
                <a:solidFill>
                  <a:schemeClr val="tx1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  <a:cs typeface="Arial" panose="020B0604020202020204" pitchFamily="34" charset="0"/>
              </a:defRPr>
            </a:pPr>
            <a:endParaRPr lang="ja-JP"/>
          </a:p>
        </c:txPr>
        <c:crossAx val="1055707471"/>
        <c:crosses val="autoZero"/>
        <c:crossBetween val="midCat"/>
        <c:majorUnit val="100"/>
      </c:valAx>
      <c:valAx>
        <c:axId val="10557074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ja-JP" sz="1400" b="0" i="0" u="none" strike="noStrike" kern="1200" baseline="0">
                    <a:solidFill>
                      <a:schemeClr val="tx1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  <a:cs typeface="Arial" panose="020B0604020202020204" pitchFamily="34" charset="0"/>
                  </a:defRPr>
                </a:pPr>
                <a:r>
                  <a:rPr lang="en-US"/>
                  <a:t>UDPスループット [Gbps]</a:t>
                </a:r>
                <a:endParaRPr lang="ja-JP"/>
              </a:p>
            </c:rich>
          </c:tx>
          <c:layout>
            <c:manualLayout>
              <c:xMode val="edge"/>
              <c:yMode val="edge"/>
              <c:x val="4.0447607947607947E-2"/>
              <c:y val="0.1126486111111111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ja-JP" sz="1400" b="0" i="0" u="none" strike="noStrike" kern="1200" baseline="0">
                  <a:solidFill>
                    <a:schemeClr val="tx1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  <a:cs typeface="Arial" panose="020B0604020202020204" pitchFamily="34" charset="0"/>
                </a:defRPr>
              </a:pPr>
              <a:endParaRPr lang="ja-JP" alt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400" b="0" i="0" u="none" strike="noStrike" kern="1200" baseline="0">
                <a:solidFill>
                  <a:schemeClr val="tx1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  <a:cs typeface="Arial" panose="020B0604020202020204" pitchFamily="34" charset="0"/>
              </a:defRPr>
            </a:pPr>
            <a:endParaRPr lang="ja-JP"/>
          </a:p>
        </c:txPr>
        <c:crossAx val="1055419343"/>
        <c:crosses val="autoZero"/>
        <c:crossBetween val="midCat"/>
        <c:majorUnit val="1000"/>
        <c:dispUnits>
          <c:builtInUnit val="thousands"/>
        </c:dispUnits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400" b="0" i="0" u="none" strike="noStrike" kern="1200" baseline="0">
              <a:solidFill>
                <a:schemeClr val="tx1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  <a:cs typeface="Arial" panose="020B0604020202020204" pitchFamily="34" charset="0"/>
            </a:defRPr>
          </a:pPr>
          <a:endParaRPr lang="ja-JP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  <a:latin typeface="Hiragino Kaku Gothic ProN W3" panose="020B0300000000000000" pitchFamily="34" charset="-128"/>
          <a:ea typeface="Hiragino Kaku Gothic ProN W3" panose="020B0300000000000000" pitchFamily="34" charset="-128"/>
          <a:cs typeface="Arial" panose="020B0604020202020204" pitchFamily="34" charset="0"/>
        </a:defRPr>
      </a:pPr>
      <a:endParaRPr lang="ja-JP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'exec_diff (2)'!$M$4</c:f>
              <c:strCache>
                <c:ptCount val="1"/>
                <c:pt idx="0">
                  <c:v>P4プログラム実行数</c:v>
                </c:pt>
              </c:strCache>
            </c:strRef>
          </c:tx>
          <c:spPr>
            <a:ln w="38100" cap="rnd">
              <a:solidFill>
                <a:srgbClr val="FD5A59"/>
              </a:solidFill>
              <a:round/>
            </a:ln>
            <a:effectLst/>
          </c:spPr>
          <c:marker>
            <c:symbol val="none"/>
          </c:marker>
          <c:cat>
            <c:numRef>
              <c:f>'exec_diff (2)'!$L$5:$L$25</c:f>
              <c:numCache>
                <c:formatCode>0</c:formatCode>
                <c:ptCount val="21"/>
                <c:pt idx="0">
                  <c:v>0</c:v>
                </c:pt>
                <c:pt idx="1">
                  <c:v>3</c:v>
                </c:pt>
                <c:pt idx="2">
                  <c:v>6</c:v>
                </c:pt>
                <c:pt idx="3">
                  <c:v>9</c:v>
                </c:pt>
                <c:pt idx="4">
                  <c:v>12</c:v>
                </c:pt>
                <c:pt idx="5">
                  <c:v>15</c:v>
                </c:pt>
                <c:pt idx="6">
                  <c:v>18</c:v>
                </c:pt>
                <c:pt idx="7">
                  <c:v>21</c:v>
                </c:pt>
                <c:pt idx="8">
                  <c:v>24</c:v>
                </c:pt>
                <c:pt idx="9">
                  <c:v>27</c:v>
                </c:pt>
                <c:pt idx="10">
                  <c:v>30</c:v>
                </c:pt>
                <c:pt idx="11">
                  <c:v>33</c:v>
                </c:pt>
                <c:pt idx="12">
                  <c:v>36</c:v>
                </c:pt>
                <c:pt idx="13">
                  <c:v>39</c:v>
                </c:pt>
                <c:pt idx="14">
                  <c:v>42</c:v>
                </c:pt>
                <c:pt idx="15">
                  <c:v>45</c:v>
                </c:pt>
                <c:pt idx="16">
                  <c:v>48</c:v>
                </c:pt>
                <c:pt idx="17">
                  <c:v>51</c:v>
                </c:pt>
                <c:pt idx="18">
                  <c:v>54</c:v>
                </c:pt>
                <c:pt idx="19">
                  <c:v>57</c:v>
                </c:pt>
                <c:pt idx="20">
                  <c:v>60</c:v>
                </c:pt>
              </c:numCache>
            </c:numRef>
          </c:cat>
          <c:val>
            <c:numRef>
              <c:f>'exec_diff (2)'!$M$5:$M$25</c:f>
              <c:numCache>
                <c:formatCode>General</c:formatCode>
                <c:ptCount val="21"/>
                <c:pt idx="0">
                  <c:v>10366.333333333334</c:v>
                </c:pt>
                <c:pt idx="1">
                  <c:v>10236.333333333334</c:v>
                </c:pt>
                <c:pt idx="2">
                  <c:v>10450.666666666666</c:v>
                </c:pt>
                <c:pt idx="3">
                  <c:v>10378</c:v>
                </c:pt>
                <c:pt idx="4">
                  <c:v>10492</c:v>
                </c:pt>
                <c:pt idx="5">
                  <c:v>10022.333333333334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3277</c:v>
                </c:pt>
                <c:pt idx="13">
                  <c:v>9862.6666666666661</c:v>
                </c:pt>
                <c:pt idx="14">
                  <c:v>9997.6666666666661</c:v>
                </c:pt>
                <c:pt idx="15">
                  <c:v>10103</c:v>
                </c:pt>
                <c:pt idx="16">
                  <c:v>10192</c:v>
                </c:pt>
                <c:pt idx="17">
                  <c:v>10328</c:v>
                </c:pt>
                <c:pt idx="18">
                  <c:v>10439</c:v>
                </c:pt>
                <c:pt idx="19">
                  <c:v>8748.3333333333339</c:v>
                </c:pt>
                <c:pt idx="20">
                  <c:v>11366.666666666666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E7C-7E40-83FE-F88C2A161E16}"/>
            </c:ext>
          </c:extLst>
        </c:ser>
        <c:ser>
          <c:idx val="1"/>
          <c:order val="1"/>
          <c:tx>
            <c:strRef>
              <c:f>'exec_diff (2)'!$N$4</c:f>
              <c:strCache>
                <c:ptCount val="1"/>
                <c:pt idx="0">
                  <c:v>ユーザVMにおけるパケット処理数</c:v>
                </c:pt>
              </c:strCache>
            </c:strRef>
          </c:tx>
          <c:spPr>
            <a:ln w="38100" cap="rnd">
              <a:solidFill>
                <a:srgbClr val="599291"/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'exec_diff (2)'!$L$5:$L$25</c:f>
              <c:numCache>
                <c:formatCode>0</c:formatCode>
                <c:ptCount val="21"/>
                <c:pt idx="0">
                  <c:v>0</c:v>
                </c:pt>
                <c:pt idx="1">
                  <c:v>3</c:v>
                </c:pt>
                <c:pt idx="2">
                  <c:v>6</c:v>
                </c:pt>
                <c:pt idx="3">
                  <c:v>9</c:v>
                </c:pt>
                <c:pt idx="4">
                  <c:v>12</c:v>
                </c:pt>
                <c:pt idx="5">
                  <c:v>15</c:v>
                </c:pt>
                <c:pt idx="6">
                  <c:v>18</c:v>
                </c:pt>
                <c:pt idx="7">
                  <c:v>21</c:v>
                </c:pt>
                <c:pt idx="8">
                  <c:v>24</c:v>
                </c:pt>
                <c:pt idx="9">
                  <c:v>27</c:v>
                </c:pt>
                <c:pt idx="10">
                  <c:v>30</c:v>
                </c:pt>
                <c:pt idx="11">
                  <c:v>33</c:v>
                </c:pt>
                <c:pt idx="12">
                  <c:v>36</c:v>
                </c:pt>
                <c:pt idx="13">
                  <c:v>39</c:v>
                </c:pt>
                <c:pt idx="14">
                  <c:v>42</c:v>
                </c:pt>
                <c:pt idx="15">
                  <c:v>45</c:v>
                </c:pt>
                <c:pt idx="16">
                  <c:v>48</c:v>
                </c:pt>
                <c:pt idx="17">
                  <c:v>51</c:v>
                </c:pt>
                <c:pt idx="18">
                  <c:v>54</c:v>
                </c:pt>
                <c:pt idx="19">
                  <c:v>57</c:v>
                </c:pt>
                <c:pt idx="20">
                  <c:v>60</c:v>
                </c:pt>
              </c:numCache>
            </c:numRef>
          </c:cat>
          <c:val>
            <c:numRef>
              <c:f>'exec_diff (2)'!$N$5:$N$25</c:f>
              <c:numCache>
                <c:formatCode>General</c:formatCode>
                <c:ptCount val="21"/>
                <c:pt idx="0">
                  <c:v>10067.333333333334</c:v>
                </c:pt>
                <c:pt idx="1">
                  <c:v>9439</c:v>
                </c:pt>
                <c:pt idx="2">
                  <c:v>10182.666666666666</c:v>
                </c:pt>
                <c:pt idx="3">
                  <c:v>10071</c:v>
                </c:pt>
                <c:pt idx="4">
                  <c:v>10393.333333333334</c:v>
                </c:pt>
                <c:pt idx="5">
                  <c:v>8825</c:v>
                </c:pt>
                <c:pt idx="6">
                  <c:v>7952</c:v>
                </c:pt>
                <c:pt idx="7">
                  <c:v>13214.333333333334</c:v>
                </c:pt>
                <c:pt idx="8">
                  <c:v>12088</c:v>
                </c:pt>
                <c:pt idx="9">
                  <c:v>11315</c:v>
                </c:pt>
                <c:pt idx="10">
                  <c:v>12098</c:v>
                </c:pt>
                <c:pt idx="11">
                  <c:v>10922</c:v>
                </c:pt>
                <c:pt idx="12">
                  <c:v>9306.6666666666661</c:v>
                </c:pt>
                <c:pt idx="13">
                  <c:v>8737.3333333333339</c:v>
                </c:pt>
                <c:pt idx="14">
                  <c:v>8754.6666666666661</c:v>
                </c:pt>
                <c:pt idx="15">
                  <c:v>9531.3333333333339</c:v>
                </c:pt>
                <c:pt idx="16">
                  <c:v>9342</c:v>
                </c:pt>
                <c:pt idx="17">
                  <c:v>10137.333333333334</c:v>
                </c:pt>
                <c:pt idx="18">
                  <c:v>10256.333333333334</c:v>
                </c:pt>
                <c:pt idx="19">
                  <c:v>8826</c:v>
                </c:pt>
                <c:pt idx="20">
                  <c:v>9133.6666666666661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E7C-7E40-83FE-F88C2A161E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37736512"/>
        <c:axId val="1301072064"/>
      </c:lineChart>
      <c:catAx>
        <c:axId val="13377365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lang="ja-JP" b="0"/>
                </a:pPr>
                <a:r>
                  <a:rPr lang="en-US" b="0"/>
                  <a:t>経過時間</a:t>
                </a:r>
                <a:r>
                  <a:rPr lang="ja-JP" b="0"/>
                  <a:t> </a:t>
                </a:r>
                <a:r>
                  <a:rPr lang="en-US" b="0"/>
                  <a:t>[s]</a:t>
                </a:r>
              </a:p>
            </c:rich>
          </c:tx>
          <c:overlay val="0"/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lang="ja-JP"/>
            </a:pPr>
            <a:endParaRPr lang="en-JP"/>
          </a:p>
        </c:txPr>
        <c:crossAx val="1301072064"/>
        <c:crosses val="autoZero"/>
        <c:auto val="1"/>
        <c:lblAlgn val="ctr"/>
        <c:lblOffset val="100"/>
        <c:tickLblSkip val="5"/>
        <c:noMultiLvlLbl val="0"/>
      </c:catAx>
      <c:valAx>
        <c:axId val="13010720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lang="ja-JP" b="0"/>
                </a:pPr>
                <a:r>
                  <a:rPr lang="en-US" b="0"/>
                  <a:t>パケット処理数</a:t>
                </a:r>
                <a:r>
                  <a:rPr lang="ja-JP" b="0"/>
                  <a:t> </a:t>
                </a:r>
                <a:r>
                  <a:rPr lang="en-US" b="0"/>
                  <a:t>[Kpps]</a:t>
                </a:r>
              </a:p>
            </c:rich>
          </c:tx>
          <c:layout>
            <c:manualLayout>
              <c:xMode val="edge"/>
              <c:yMode val="edge"/>
              <c:x val="1.488095238095238E-2"/>
              <c:y val="0.1123705161854768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 lang="ja-JP"/>
            </a:pPr>
            <a:endParaRPr lang="en-JP"/>
          </a:p>
        </c:txPr>
        <c:crossAx val="1337736512"/>
        <c:crosses val="autoZero"/>
        <c:crossBetween val="between"/>
        <c:dispUnits>
          <c:builtInUnit val="thousands"/>
        </c:dispUnits>
      </c:valAx>
    </c:plotArea>
    <c:legend>
      <c:legendPos val="t"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 lang="ja-JP"/>
          </a:pPr>
          <a:endParaRPr lang="en-JP"/>
        </a:p>
      </c:txPr>
    </c:legend>
    <c:plotVisOnly val="1"/>
    <c:dispBlanksAs val="gap"/>
    <c:showDLblsOverMax val="0"/>
    <c:extLst/>
  </c:chart>
  <c:spPr>
    <a:ln>
      <a:noFill/>
    </a:ln>
  </c:spPr>
  <c:txPr>
    <a:bodyPr/>
    <a:lstStyle/>
    <a:p>
      <a:pPr>
        <a:defRPr sz="1400">
          <a:solidFill>
            <a:schemeClr val="tx1"/>
          </a:solidFill>
          <a:latin typeface="Hiragino Kaku Gothic ProN W3" panose="020B0300000000000000" pitchFamily="34" charset="-128"/>
          <a:ea typeface="Hiragino Kaku Gothic ProN W3" panose="020B0300000000000000" pitchFamily="34" charset="-128"/>
        </a:defRPr>
      </a:pPr>
      <a:endParaRPr lang="en-JP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Hiragino Kaku Gothic ProN W3" panose="020B0300000000000000" pitchFamily="34" charset="-128"/>
        <a:ea typeface="Hiragino Kaku Gothic ProN W3" panose="020B0300000000000000" pitchFamily="34" charset="-128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P" dirty="0"/>
              <a:t>発表20+分，質疑応答10-分，計30分</a:t>
            </a:r>
          </a:p>
        </p:txBody>
      </p:sp>
    </p:spTree>
    <p:extLst>
      <p:ext uri="{BB962C8B-B14F-4D97-AF65-F5344CB8AC3E}">
        <p14:creationId xmlns:p14="http://schemas.microsoft.com/office/powerpoint/2010/main" val="32352659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32161D-93DE-A963-5298-4AD52273B9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FB6BE2-9489-5137-FDDB-44DB115DBA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0CEE5D-D6F8-91D5-3946-3C432BDE03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/>
              <a:t>図を使って説明</a:t>
            </a:r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158996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/>
          </a:p>
          <a:p>
            <a:endParaRPr kumimoji="1" lang="en-US" altLang="ja-JP"/>
          </a:p>
          <a:p>
            <a:endParaRPr kumimoji="1" lang="en-US" altLang="ja-JP"/>
          </a:p>
          <a:p>
            <a:r>
              <a:rPr kumimoji="1" lang="ja-JP" altLang="en-US"/>
              <a:t>シンタックスハイライトには以下を使用</a:t>
            </a:r>
            <a:r>
              <a:rPr kumimoji="1" lang="en-US" altLang="ja-JP"/>
              <a:t>(C)</a:t>
            </a:r>
          </a:p>
          <a:p>
            <a:r>
              <a:rPr kumimoji="1" lang="en-US" altLang="ja-JP"/>
              <a:t>https://romannurik.github.io/SlidesCodeHighlighter/?theme=light&amp;font=Roboto+Mono&amp;tab=4&amp;size=40&amp;sel=focus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78072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/>
              <a:t>仮想スイッチは</a:t>
            </a:r>
            <a:r>
              <a:rPr lang="en-US" altLang="ja-JP"/>
              <a:t>P4</a:t>
            </a:r>
            <a:r>
              <a:rPr lang="ja-JP" altLang="en-US"/>
              <a:t>プログラムを実行しないことで，攻撃パケットを通過させることができてしまう</a:t>
            </a:r>
            <a:endParaRPr lang="en-US" altLang="ja-JP"/>
          </a:p>
          <a:p>
            <a:r>
              <a:rPr lang="en-US"/>
              <a:t>バイパス→実行数低下</a:t>
            </a:r>
            <a:r>
              <a:rPr lang="ja-JP" altLang="en-US"/>
              <a:t> を補足</a:t>
            </a:r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7230733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C42700-EDF4-97F4-D16B-C7C71EEDE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025AF6-8B0E-CDE4-31FF-06DA4C272A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62F85A-64BA-95B7-EAEA-B60932EB24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3948185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40780686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0798667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JP"/>
              <a:t>メッセージサイズについて補足</a:t>
            </a:r>
            <a:r>
              <a:rPr lang="ja-JP" altLang="en-US"/>
              <a:t> </a:t>
            </a:r>
            <a:r>
              <a:rPr lang="en-US" altLang="ja-JP"/>
              <a:t>(〜</a:t>
            </a:r>
            <a:r>
              <a:rPr lang="ja-JP" altLang="en-US"/>
              <a:t>約</a:t>
            </a:r>
            <a:r>
              <a:rPr lang="en-US" altLang="ja-JP"/>
              <a:t>64KB)</a:t>
            </a:r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953791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857C5C-61F5-4FDC-EFCC-0801DC4735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C898C0-D7E9-7551-FCCF-61B8474EBD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040ADD-4422-0816-6982-721B892115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4463559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81069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「NW</a:t>
            </a:r>
            <a:r>
              <a:rPr lang="ja-JP" altLang="en-US"/>
              <a:t>経路上に配置してセキュリティ関連の処理を行うミドルボックス」</a:t>
            </a:r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239725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0652046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/>
              <a:t>機密</a:t>
            </a:r>
            <a:r>
              <a:rPr lang="en-US" altLang="ja-JP"/>
              <a:t>VM</a:t>
            </a:r>
            <a:r>
              <a:rPr lang="ja-JP" altLang="en-US"/>
              <a:t>を使用できるホストで，手を加えていない状態の従来の仮想スイッチと，機密</a:t>
            </a:r>
            <a:r>
              <a:rPr lang="en-US" altLang="ja-JP"/>
              <a:t>VM</a:t>
            </a:r>
            <a:r>
              <a:rPr lang="ja-JP" altLang="en-US"/>
              <a:t>でない通常の</a:t>
            </a:r>
            <a:r>
              <a:rPr lang="en-US" altLang="ja-JP"/>
              <a:t>VM</a:t>
            </a:r>
            <a:r>
              <a:rPr lang="ja-JP" altLang="en-US"/>
              <a:t>を用いて計測したスループット</a:t>
            </a: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173304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>
          <a:extLst>
            <a:ext uri="{FF2B5EF4-FFF2-40B4-BE49-F238E27FC236}">
              <a16:creationId xmlns:a16="http://schemas.microsoft.com/office/drawing/2014/main" id="{5315C314-F59A-02DE-F6E1-61BD7785B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:notes">
            <a:extLst>
              <a:ext uri="{FF2B5EF4-FFF2-40B4-BE49-F238E27FC236}">
                <a16:creationId xmlns:a16="http://schemas.microsoft.com/office/drawing/2014/main" id="{B000C2C3-4213-A766-6E59-8FB33710114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p:notes">
            <a:extLst>
              <a:ext uri="{FF2B5EF4-FFF2-40B4-BE49-F238E27FC236}">
                <a16:creationId xmlns:a16="http://schemas.microsoft.com/office/drawing/2014/main" id="{E949D54B-B95D-8756-B47B-0EEAA720D37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P" dirty="0"/>
              <a:t>発表20+分，質疑応答10-分，計30分</a:t>
            </a:r>
          </a:p>
        </p:txBody>
      </p:sp>
    </p:spTree>
    <p:extLst>
      <p:ext uri="{BB962C8B-B14F-4D97-AF65-F5344CB8AC3E}">
        <p14:creationId xmlns:p14="http://schemas.microsoft.com/office/powerpoint/2010/main" val="6993484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/>
              <a:t>外部関数も</a:t>
            </a:r>
            <a:r>
              <a:rPr lang="en-US" altLang="ja-JP"/>
              <a:t>uBPF</a:t>
            </a:r>
            <a:r>
              <a:rPr lang="ja-JP" altLang="en-US"/>
              <a:t>バイトコードとして実行されるため，共有メモリにアクセスできない</a:t>
            </a:r>
            <a:endParaRPr lang="en-US" altLang="ja-JP"/>
          </a:p>
          <a:p>
            <a:r>
              <a:rPr lang="en-US"/>
              <a:t>uBPF</a:t>
            </a:r>
            <a:r>
              <a:rPr lang="ja-JP" altLang="en-US"/>
              <a:t>ランタイムに実装したヘルパー関数が代わりにアクセスし，情報をやり取りしている</a:t>
            </a:r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4131226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/>
              <a:t>先行研究を示す際，「</a:t>
            </a:r>
            <a:r>
              <a:rPr lang="en-US"/>
              <a:t>P4</a:t>
            </a:r>
            <a:r>
              <a:rPr lang="ja-JP" altLang="en-US"/>
              <a:t>ではないが」をつける</a:t>
            </a:r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3022105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ja-JP" altLang="en-US"/>
              <a:t>機密性，完全性，可用性</a:t>
            </a:r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918550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/>
              <a:t>リソースを使い果たす</a:t>
            </a:r>
            <a:r>
              <a:rPr lang="en-US" altLang="ja-JP"/>
              <a:t>→</a:t>
            </a:r>
            <a:r>
              <a:rPr lang="ja-JP" altLang="en-US"/>
              <a:t>「パケットの転送ができなくなってしまう」</a:t>
            </a:r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662038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B448DD-FBEA-093E-F8E9-2227A30226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81531E-0963-6F76-6536-DA2F546475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88288D-8BC5-C46F-7D20-39CBD02C52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5262191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/>
              <a:t>仮想スイッチは必ずしも信頼できない</a:t>
            </a:r>
            <a:endParaRPr lang="en-US" altLang="ja-JP"/>
          </a:p>
          <a:p>
            <a:pPr lvl="1"/>
            <a:r>
              <a:rPr lang="en-US" altLang="ja-JP"/>
              <a:t>→[</a:t>
            </a:r>
            <a:r>
              <a:rPr lang="ja-JP" altLang="en-US"/>
              <a:t>対策</a:t>
            </a:r>
            <a:r>
              <a:rPr lang="en-US" altLang="ja-JP"/>
              <a:t>]</a:t>
            </a:r>
            <a:r>
              <a:rPr lang="ja-JP" altLang="en-US"/>
              <a:t> </a:t>
            </a:r>
            <a:r>
              <a:rPr lang="en-US" altLang="ja-JP"/>
              <a:t>P4 VM</a:t>
            </a:r>
            <a:r>
              <a:rPr lang="ja-JP" altLang="en-US"/>
              <a:t>を機密</a:t>
            </a:r>
            <a:r>
              <a:rPr lang="en-US" altLang="ja-JP"/>
              <a:t>VM</a:t>
            </a:r>
            <a:r>
              <a:rPr lang="ja-JP" altLang="en-US"/>
              <a:t>として作成し</a:t>
            </a:r>
            <a:r>
              <a:rPr lang="en-US" altLang="ja-JP"/>
              <a:t>P4</a:t>
            </a:r>
            <a:r>
              <a:rPr lang="ja-JP" altLang="en-US"/>
              <a:t>プログラム，</a:t>
            </a:r>
            <a:r>
              <a:rPr lang="en-US" altLang="ja-JP"/>
              <a:t>VM</a:t>
            </a:r>
            <a:r>
              <a:rPr lang="ja-JP" altLang="en-US"/>
              <a:t>内情報を守る</a:t>
            </a:r>
            <a:endParaRPr lang="en-US" altLang="ja-JP"/>
          </a:p>
          <a:p>
            <a:r>
              <a:rPr lang="en-US"/>
              <a:t>P4プログラムは異常な動作をすることがある</a:t>
            </a:r>
          </a:p>
          <a:p>
            <a:pPr lvl="1"/>
            <a:r>
              <a:rPr lang="en-US"/>
              <a:t>→[対策1</a:t>
            </a:r>
            <a:r>
              <a:rPr lang="ja-JP" altLang="en-US"/>
              <a:t> </a:t>
            </a:r>
            <a:r>
              <a:rPr lang="en-US"/>
              <a:t>]P4 VMに分離して仮想スイッチを守る</a:t>
            </a:r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2708210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P4プログラムは異常な動作をすることがある</a:t>
            </a:r>
          </a:p>
          <a:p>
            <a:pPr lvl="1"/>
            <a:r>
              <a:rPr lang="en-US"/>
              <a:t>→[対策2]</a:t>
            </a:r>
            <a:r>
              <a:rPr lang="ja-JP" altLang="en-US"/>
              <a:t> 個別の</a:t>
            </a:r>
            <a:r>
              <a:rPr lang="en-US"/>
              <a:t>uBPF環境でP4プログラム同士を保護</a:t>
            </a:r>
            <a:endParaRPr lang="en-JP"/>
          </a:p>
          <a:p>
            <a:pPr lvl="0"/>
            <a:r>
              <a:rPr lang="en-US"/>
              <a:t>バイトコード：バイナリの一種．インタプリタが実行するが，コードではない．JITコンパイルによりネイティブコードにすることで高速に実行可能．</a:t>
            </a:r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2005409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9FCBE0-78BC-E33D-5474-40AED93AE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261B36-8BDB-C92C-D726-602324FE0B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A566C5-9E56-5138-DC01-87B2BFD5E4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818635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3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9790671" y="4546233"/>
            <a:ext cx="2255229" cy="2310064"/>
            <a:chOff x="7343003" y="3409675"/>
            <a:chExt cx="1691422" cy="1732548"/>
          </a:xfrm>
        </p:grpSpPr>
        <p:grpSp>
          <p:nvGrpSpPr>
            <p:cNvPr id="11" name="Google Shape;11;p2"/>
            <p:cNvGrpSpPr/>
            <p:nvPr/>
          </p:nvGrpSpPr>
          <p:grpSpPr>
            <a:xfrm>
              <a:off x="7343003" y="4453711"/>
              <a:ext cx="316800" cy="688513"/>
              <a:chOff x="7343003" y="4453711"/>
              <a:chExt cx="316800" cy="688513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7343003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7343003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grpSp>
          <p:nvGrpSpPr>
            <p:cNvPr id="14" name="Google Shape;14;p2"/>
            <p:cNvGrpSpPr/>
            <p:nvPr/>
          </p:nvGrpSpPr>
          <p:grpSpPr>
            <a:xfrm>
              <a:off x="7801210" y="4105700"/>
              <a:ext cx="316800" cy="1036523"/>
              <a:chOff x="7801210" y="4105700"/>
              <a:chExt cx="316800" cy="1036523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7801210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7801210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7801210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grpSp>
          <p:nvGrpSpPr>
            <p:cNvPr id="18" name="Google Shape;18;p2"/>
            <p:cNvGrpSpPr/>
            <p:nvPr/>
          </p:nvGrpSpPr>
          <p:grpSpPr>
            <a:xfrm>
              <a:off x="8259418" y="3757688"/>
              <a:ext cx="316800" cy="1384535"/>
              <a:chOff x="8259418" y="3757688"/>
              <a:chExt cx="316800" cy="138453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8259418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8259418" y="3757688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8259418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8259418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grpSp>
          <p:nvGrpSpPr>
            <p:cNvPr id="23" name="Google Shape;23;p2"/>
            <p:cNvGrpSpPr/>
            <p:nvPr/>
          </p:nvGrpSpPr>
          <p:grpSpPr>
            <a:xfrm>
              <a:off x="8717625" y="3409675"/>
              <a:ext cx="316800" cy="1732548"/>
              <a:chOff x="8717625" y="3409675"/>
              <a:chExt cx="316800" cy="1732548"/>
            </a:xfrm>
          </p:grpSpPr>
          <p:sp>
            <p:nvSpPr>
              <p:cNvPr id="24" name="Google Shape;24;p2"/>
              <p:cNvSpPr/>
              <p:nvPr/>
            </p:nvSpPr>
            <p:spPr>
              <a:xfrm>
                <a:off x="8717625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8717625" y="3757688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8717625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8717625" y="3409675"/>
                <a:ext cx="316800" cy="1732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8717625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</p:grpSp>
      <p:grpSp>
        <p:nvGrpSpPr>
          <p:cNvPr id="29" name="Google Shape;29;p2"/>
          <p:cNvGrpSpPr/>
          <p:nvPr/>
        </p:nvGrpSpPr>
        <p:grpSpPr>
          <a:xfrm>
            <a:off x="6724671" y="0"/>
            <a:ext cx="5085429" cy="5118803"/>
            <a:chOff x="5043503" y="0"/>
            <a:chExt cx="3814072" cy="3839102"/>
          </a:xfrm>
        </p:grpSpPr>
        <p:sp>
          <p:nvSpPr>
            <p:cNvPr id="30" name="Google Shape;30;p2"/>
            <p:cNvSpPr/>
            <p:nvPr/>
          </p:nvSpPr>
          <p:spPr>
            <a:xfrm>
              <a:off x="8460975" y="1817775"/>
              <a:ext cx="396600" cy="3966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b="0" i="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 rot="-9830444">
              <a:off x="6469759" y="3480728"/>
              <a:ext cx="320148" cy="320148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b="0" i="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  <p:grpSp>
          <p:nvGrpSpPr>
            <p:cNvPr id="32" name="Google Shape;32;p2"/>
            <p:cNvGrpSpPr/>
            <p:nvPr/>
          </p:nvGrpSpPr>
          <p:grpSpPr>
            <a:xfrm>
              <a:off x="7647812" y="2704283"/>
              <a:ext cx="635219" cy="635219"/>
              <a:chOff x="6725724" y="2701260"/>
              <a:chExt cx="1208101" cy="1208100"/>
            </a:xfrm>
          </p:grpSpPr>
          <p:sp>
            <p:nvSpPr>
              <p:cNvPr id="33" name="Google Shape;33;p2"/>
              <p:cNvSpPr/>
              <p:nvPr/>
            </p:nvSpPr>
            <p:spPr>
              <a:xfrm rot="5400000">
                <a:off x="6725725" y="2701260"/>
                <a:ext cx="1208100" cy="12081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 rot="5400000">
                <a:off x="6725724" y="2701260"/>
                <a:ext cx="1208100" cy="1208100"/>
              </a:xfrm>
              <a:prstGeom prst="pie">
                <a:avLst>
                  <a:gd name="adj1" fmla="val 8244818"/>
                  <a:gd name="adj2" fmla="val 16246175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 rot="5400000">
                <a:off x="6954988" y="2930398"/>
                <a:ext cx="749700" cy="7497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sp>
          <p:nvSpPr>
            <p:cNvPr id="36" name="Google Shape;36;p2"/>
            <p:cNvSpPr/>
            <p:nvPr/>
          </p:nvSpPr>
          <p:spPr>
            <a:xfrm>
              <a:off x="8460975" y="1817775"/>
              <a:ext cx="396600" cy="396600"/>
            </a:xfrm>
            <a:prstGeom prst="pie">
              <a:avLst>
                <a:gd name="adj1" fmla="val 1937684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b="0" i="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  <p:grpSp>
          <p:nvGrpSpPr>
            <p:cNvPr id="37" name="Google Shape;37;p2"/>
            <p:cNvGrpSpPr/>
            <p:nvPr/>
          </p:nvGrpSpPr>
          <p:grpSpPr>
            <a:xfrm>
              <a:off x="7952720" y="179238"/>
              <a:ext cx="873165" cy="873003"/>
              <a:chOff x="7754428" y="208725"/>
              <a:chExt cx="541800" cy="541800"/>
            </a:xfrm>
          </p:grpSpPr>
          <p:sp>
            <p:nvSpPr>
              <p:cNvPr id="38" name="Google Shape;38;p2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pie">
                <a:avLst>
                  <a:gd name="adj1" fmla="val 19376841"/>
                  <a:gd name="adj2" fmla="val 12313574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sp>
          <p:nvSpPr>
            <p:cNvPr id="40" name="Google Shape;40;p2"/>
            <p:cNvSpPr/>
            <p:nvPr/>
          </p:nvSpPr>
          <p:spPr>
            <a:xfrm>
              <a:off x="5399840" y="356365"/>
              <a:ext cx="2577000" cy="25770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b="0" i="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 rot="2043858">
              <a:off x="5503813" y="460310"/>
              <a:ext cx="2369480" cy="236948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b="0" i="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399795" y="360281"/>
              <a:ext cx="2577000" cy="2577000"/>
            </a:xfrm>
            <a:prstGeom prst="pie">
              <a:avLst>
                <a:gd name="adj1" fmla="val 8801158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b="0" i="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 rot="2044777">
              <a:off x="5911449" y="867729"/>
              <a:ext cx="1554223" cy="155422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b="0" i="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399795" y="356358"/>
              <a:ext cx="2577000" cy="2577000"/>
            </a:xfrm>
            <a:prstGeom prst="pie">
              <a:avLst>
                <a:gd name="adj1" fmla="val 1255410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b="0" i="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 rot="-9830444">
              <a:off x="6469759" y="3480727"/>
              <a:ext cx="320148" cy="320148"/>
            </a:xfrm>
            <a:prstGeom prst="pie">
              <a:avLst>
                <a:gd name="adj1" fmla="val 1937684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b="0" i="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</p:grpSp>
      <p:sp>
        <p:nvSpPr>
          <p:cNvPr id="46" name="Google Shape;46;p2"/>
          <p:cNvSpPr txBox="1">
            <a:spLocks noGrp="1"/>
          </p:cNvSpPr>
          <p:nvPr>
            <p:ph type="ctrTitle"/>
          </p:nvPr>
        </p:nvSpPr>
        <p:spPr>
          <a:xfrm>
            <a:off x="1098667" y="2151751"/>
            <a:ext cx="5674000" cy="24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 b="1" i="0">
                <a:solidFill>
                  <a:schemeClr val="lt1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47" name="Google Shape;47;p2"/>
          <p:cNvSpPr txBox="1">
            <a:spLocks noGrp="1"/>
          </p:cNvSpPr>
          <p:nvPr>
            <p:ph type="subTitle" idx="1"/>
          </p:nvPr>
        </p:nvSpPr>
        <p:spPr>
          <a:xfrm>
            <a:off x="1098667" y="4795067"/>
            <a:ext cx="5674000" cy="9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 b="0" i="0">
                <a:solidFill>
                  <a:schemeClr val="lt1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2"/>
          <p:cNvSpPr txBox="1"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2"/>
          <p:cNvSpPr txBox="1"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oogle Shape;85;p4"/>
          <p:cNvGrpSpPr/>
          <p:nvPr/>
        </p:nvGrpSpPr>
        <p:grpSpPr>
          <a:xfrm>
            <a:off x="661897" y="-87682"/>
            <a:ext cx="1332416" cy="1332416"/>
            <a:chOff x="348199" y="179450"/>
            <a:chExt cx="1116300" cy="1116300"/>
          </a:xfrm>
        </p:grpSpPr>
        <p:sp>
          <p:nvSpPr>
            <p:cNvPr id="86" name="Google Shape;86;p4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b="0" i="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  <p:sp>
          <p:nvSpPr>
            <p:cNvPr id="87" name="Google Shape;87;p4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b="0" i="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</p:grpSp>
      <p:sp>
        <p:nvSpPr>
          <p:cNvPr id="88" name="Google Shape;88;p4"/>
          <p:cNvSpPr txBox="1">
            <a:spLocks noGrp="1"/>
          </p:cNvSpPr>
          <p:nvPr>
            <p:ph type="title"/>
          </p:nvPr>
        </p:nvSpPr>
        <p:spPr>
          <a:xfrm>
            <a:off x="1556657" y="304800"/>
            <a:ext cx="10005423" cy="88558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600" b="1" i="0">
                <a:latin typeface="Hiragino Kaku Gothic ProN W6" panose="020B0300000000000000" pitchFamily="34" charset="-128"/>
                <a:ea typeface="Hiragino Kaku Gothic ProN W6" panose="020B0300000000000000" pitchFamily="34" charset="-12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89" name="Google Shape;89;p4"/>
          <p:cNvSpPr txBox="1">
            <a:spLocks noGrp="1"/>
          </p:cNvSpPr>
          <p:nvPr>
            <p:ph type="body" idx="1" hasCustomPrompt="1"/>
          </p:nvPr>
        </p:nvSpPr>
        <p:spPr>
          <a:xfrm>
            <a:off x="629920" y="1362493"/>
            <a:ext cx="10932160" cy="48554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44500" lvl="0" indent="-301625" fontAlgn="ctr"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tabLst/>
              <a:defRPr sz="2800" b="0" i="0">
                <a:latin typeface="Hiragino Kaku Gothic ProN W3" panose="020B0300000000000000" pitchFamily="34" charset="-128"/>
                <a:ea typeface="Hiragino Kaku Gothic ProN W3" panose="020B0300000000000000" pitchFamily="34" charset="-128"/>
              </a:defRPr>
            </a:lvl1pPr>
            <a:lvl2pPr marL="954900" lvl="1" indent="-342900" fontAlgn="ctr">
              <a:spcBef>
                <a:spcPts val="0"/>
              </a:spcBef>
              <a:spcAft>
                <a:spcPts val="0"/>
              </a:spcAft>
              <a:buSzPct val="65000"/>
              <a:buFont typeface="Courier New" panose="02070309020205020404" pitchFamily="49" charset="0"/>
              <a:buChar char="o"/>
              <a:defRPr sz="2400" b="0" i="0">
                <a:latin typeface="Hiragino Kaku Gothic ProN W3" panose="020B0300000000000000" pitchFamily="34" charset="-128"/>
                <a:ea typeface="Hiragino Kaku Gothic ProN W3" panose="020B0300000000000000" pitchFamily="34" charset="-128"/>
              </a:defRPr>
            </a:lvl2pPr>
            <a:lvl3pPr marL="1422900" lvl="2" indent="-342900" fontAlgn="ctr"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sz="2200" b="0" i="0">
                <a:latin typeface="Hiragino Kaku Gothic ProN W3" panose="020B0300000000000000" pitchFamily="34" charset="-128"/>
                <a:ea typeface="Hiragino Kaku Gothic ProN W3" panose="020B0300000000000000" pitchFamily="34" charset="-128"/>
              </a:defRPr>
            </a:lvl3pPr>
            <a:lvl4pPr marL="2438339" lvl="3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r>
              <a:rPr lang="en-US" dirty="0"/>
              <a:t>1</a:t>
            </a:r>
          </a:p>
          <a:p>
            <a:pPr lvl="1"/>
            <a:r>
              <a:rPr lang="en-US" dirty="0"/>
              <a:t>2</a:t>
            </a:r>
          </a:p>
          <a:p>
            <a:pPr lvl="2"/>
            <a:r>
              <a:rPr lang="en-US" dirty="0"/>
              <a:t>3</a:t>
            </a:r>
          </a:p>
        </p:txBody>
      </p:sp>
      <p:sp>
        <p:nvSpPr>
          <p:cNvPr id="90" name="Google Shape;90;p4"/>
          <p:cNvSpPr txBox="1"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5"/>
          <p:cNvGrpSpPr/>
          <p:nvPr/>
        </p:nvGrpSpPr>
        <p:grpSpPr>
          <a:xfrm>
            <a:off x="834621" y="399168"/>
            <a:ext cx="1332416" cy="1332416"/>
            <a:chOff x="348199" y="179450"/>
            <a:chExt cx="1116300" cy="1116300"/>
          </a:xfrm>
        </p:grpSpPr>
        <p:sp>
          <p:nvSpPr>
            <p:cNvPr id="93" name="Google Shape;93;p5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b="0" i="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  <p:sp>
          <p:nvSpPr>
            <p:cNvPr id="94" name="Google Shape;94;p5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b="0" i="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</p:grpSp>
      <p:sp>
        <p:nvSpPr>
          <p:cNvPr id="95" name="Google Shape;95;p5"/>
          <p:cNvSpPr txBox="1">
            <a:spLocks noGrp="1"/>
          </p:cNvSpPr>
          <p:nvPr>
            <p:ph type="title"/>
          </p:nvPr>
        </p:nvSpPr>
        <p:spPr>
          <a:xfrm>
            <a:off x="1738400" y="798100"/>
            <a:ext cx="9374000" cy="13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b="1" i="0">
                <a:latin typeface="Hiragino Kaku Gothic ProN W6" panose="020B0300000000000000" pitchFamily="34" charset="-128"/>
                <a:ea typeface="Hiragino Kaku Gothic ProN W6" panose="020B0300000000000000" pitchFamily="34" charset="-12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96" name="Google Shape;96;p5"/>
          <p:cNvSpPr txBox="1">
            <a:spLocks noGrp="1"/>
          </p:cNvSpPr>
          <p:nvPr>
            <p:ph type="body" idx="1"/>
          </p:nvPr>
        </p:nvSpPr>
        <p:spPr>
          <a:xfrm>
            <a:off x="1738400" y="2130501"/>
            <a:ext cx="4574000" cy="391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 b="0" i="0">
                <a:latin typeface="Hiragino Kaku Gothic ProN W3" panose="020B0300000000000000" pitchFamily="34" charset="-128"/>
                <a:ea typeface="Hiragino Kaku Gothic ProN W3" panose="020B0300000000000000" pitchFamily="34" charset="-128"/>
              </a:defRPr>
            </a:lvl1pPr>
            <a:lvl2pPr marL="1219170" lvl="1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 dirty="0"/>
          </a:p>
        </p:txBody>
      </p:sp>
      <p:sp>
        <p:nvSpPr>
          <p:cNvPr id="97" name="Google Shape;97;p5"/>
          <p:cNvSpPr txBox="1">
            <a:spLocks noGrp="1"/>
          </p:cNvSpPr>
          <p:nvPr>
            <p:ph type="body" idx="2"/>
          </p:nvPr>
        </p:nvSpPr>
        <p:spPr>
          <a:xfrm>
            <a:off x="6538200" y="2130501"/>
            <a:ext cx="4574000" cy="391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 b="0" i="0">
                <a:latin typeface="Hiragino Kaku Gothic ProN W3" panose="020B0300000000000000" pitchFamily="34" charset="-128"/>
                <a:ea typeface="Hiragino Kaku Gothic ProN W3" panose="020B0300000000000000" pitchFamily="34" charset="-128"/>
              </a:defRPr>
            </a:lvl1pPr>
            <a:lvl2pPr marL="1219170" lvl="1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 dirty="0"/>
          </a:p>
        </p:txBody>
      </p:sp>
      <p:sp>
        <p:nvSpPr>
          <p:cNvPr id="98" name="Google Shape;98;p5"/>
          <p:cNvSpPr txBox="1"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6"/>
          <p:cNvGrpSpPr/>
          <p:nvPr/>
        </p:nvGrpSpPr>
        <p:grpSpPr>
          <a:xfrm>
            <a:off x="834621" y="399168"/>
            <a:ext cx="1332416" cy="1332416"/>
            <a:chOff x="348199" y="179450"/>
            <a:chExt cx="1116300" cy="1116300"/>
          </a:xfrm>
        </p:grpSpPr>
        <p:sp>
          <p:nvSpPr>
            <p:cNvPr id="101" name="Google Shape;101;p6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b="0" i="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  <p:sp>
          <p:nvSpPr>
            <p:cNvPr id="102" name="Google Shape;102;p6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b="0" i="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</p:grpSp>
      <p:sp>
        <p:nvSpPr>
          <p:cNvPr id="103" name="Google Shape;103;p6"/>
          <p:cNvSpPr txBox="1">
            <a:spLocks noGrp="1"/>
          </p:cNvSpPr>
          <p:nvPr>
            <p:ph type="title"/>
          </p:nvPr>
        </p:nvSpPr>
        <p:spPr>
          <a:xfrm>
            <a:off x="1738400" y="798100"/>
            <a:ext cx="9374000" cy="13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b="1" i="0">
                <a:latin typeface="Hiragino Kaku Gothic ProN W6" panose="020B0300000000000000" pitchFamily="34" charset="-128"/>
                <a:ea typeface="Hiragino Kaku Gothic ProN W6" panose="020B0300000000000000" pitchFamily="34" charset="-12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04" name="Google Shape;104;p6"/>
          <p:cNvSpPr txBox="1"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7"/>
          <p:cNvGrpSpPr/>
          <p:nvPr/>
        </p:nvGrpSpPr>
        <p:grpSpPr>
          <a:xfrm>
            <a:off x="834621" y="399168"/>
            <a:ext cx="1332416" cy="1332416"/>
            <a:chOff x="348199" y="179450"/>
            <a:chExt cx="1116300" cy="1116300"/>
          </a:xfrm>
        </p:grpSpPr>
        <p:sp>
          <p:nvSpPr>
            <p:cNvPr id="107" name="Google Shape;107;p7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b="0" i="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  <p:sp>
          <p:nvSpPr>
            <p:cNvPr id="108" name="Google Shape;108;p7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b="0" i="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</p:grpSp>
      <p:sp>
        <p:nvSpPr>
          <p:cNvPr id="109" name="Google Shape;109;p7"/>
          <p:cNvSpPr txBox="1">
            <a:spLocks noGrp="1"/>
          </p:cNvSpPr>
          <p:nvPr>
            <p:ph type="title"/>
          </p:nvPr>
        </p:nvSpPr>
        <p:spPr>
          <a:xfrm>
            <a:off x="1738400" y="798100"/>
            <a:ext cx="4416000" cy="21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b="1" i="0">
                <a:latin typeface="Hiragino Kaku Gothic ProN W6" panose="020B0300000000000000" pitchFamily="34" charset="-128"/>
                <a:ea typeface="Hiragino Kaku Gothic ProN W6" panose="020B0300000000000000" pitchFamily="34" charset="-12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10" name="Google Shape;110;p7"/>
          <p:cNvSpPr txBox="1">
            <a:spLocks noGrp="1"/>
          </p:cNvSpPr>
          <p:nvPr>
            <p:ph type="body" idx="1"/>
          </p:nvPr>
        </p:nvSpPr>
        <p:spPr>
          <a:xfrm>
            <a:off x="1738400" y="3079567"/>
            <a:ext cx="4416000" cy="29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 b="0" i="0">
                <a:latin typeface="Hiragino Kaku Gothic ProN W3" panose="020B0300000000000000" pitchFamily="34" charset="-128"/>
                <a:ea typeface="Hiragino Kaku Gothic ProN W3" panose="020B0300000000000000" pitchFamily="34" charset="-128"/>
              </a:defRPr>
            </a:lvl1pPr>
            <a:lvl2pPr marL="1219170" lvl="1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11" name="Google Shape;111;p7"/>
          <p:cNvSpPr txBox="1"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1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8"/>
          <p:cNvGrpSpPr/>
          <p:nvPr/>
        </p:nvGrpSpPr>
        <p:grpSpPr>
          <a:xfrm>
            <a:off x="9155619" y="1741"/>
            <a:ext cx="3023268" cy="3468920"/>
            <a:chOff x="6790514" y="1306"/>
            <a:chExt cx="2267451" cy="2601690"/>
          </a:xfrm>
        </p:grpSpPr>
        <p:grpSp>
          <p:nvGrpSpPr>
            <p:cNvPr id="114" name="Google Shape;114;p8"/>
            <p:cNvGrpSpPr/>
            <p:nvPr/>
          </p:nvGrpSpPr>
          <p:grpSpPr>
            <a:xfrm>
              <a:off x="7067465" y="1306"/>
              <a:ext cx="1990500" cy="1990200"/>
              <a:chOff x="7067465" y="1306"/>
              <a:chExt cx="1990500" cy="1990200"/>
            </a:xfrm>
          </p:grpSpPr>
          <p:sp>
            <p:nvSpPr>
              <p:cNvPr id="115" name="Google Shape;115;p8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16" name="Google Shape;116;p8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pie">
                <a:avLst>
                  <a:gd name="adj1" fmla="val 19376841"/>
                  <a:gd name="adj2" fmla="val 12313574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17" name="Google Shape;117;p8"/>
              <p:cNvSpPr/>
              <p:nvPr/>
            </p:nvSpPr>
            <p:spPr>
              <a:xfrm rot="-8649154">
                <a:off x="7349891" y="283705"/>
                <a:ext cx="1425647" cy="14254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grpSp>
          <p:nvGrpSpPr>
            <p:cNvPr id="118" name="Google Shape;118;p8"/>
            <p:cNvGrpSpPr/>
            <p:nvPr/>
          </p:nvGrpSpPr>
          <p:grpSpPr>
            <a:xfrm>
              <a:off x="8207126" y="1807996"/>
              <a:ext cx="795000" cy="795000"/>
              <a:chOff x="8207126" y="1807996"/>
              <a:chExt cx="795000" cy="795000"/>
            </a:xfrm>
          </p:grpSpPr>
          <p:sp>
            <p:nvSpPr>
              <p:cNvPr id="119" name="Google Shape;119;p8"/>
              <p:cNvSpPr/>
              <p:nvPr/>
            </p:nvSpPr>
            <p:spPr>
              <a:xfrm rot="2152054">
                <a:off x="8319942" y="1920813"/>
                <a:ext cx="569367" cy="569367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20" name="Google Shape;120;p8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21" name="Google Shape;121;p8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pie">
                <a:avLst>
                  <a:gd name="adj1" fmla="val 5699893"/>
                  <a:gd name="adj2" fmla="val 12313574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grpSp>
          <p:nvGrpSpPr>
            <p:cNvPr id="122" name="Google Shape;122;p8"/>
            <p:cNvGrpSpPr/>
            <p:nvPr/>
          </p:nvGrpSpPr>
          <p:grpSpPr>
            <a:xfrm>
              <a:off x="6790514" y="118857"/>
              <a:ext cx="548700" cy="548700"/>
              <a:chOff x="6790514" y="118857"/>
              <a:chExt cx="548700" cy="548700"/>
            </a:xfrm>
          </p:grpSpPr>
          <p:sp>
            <p:nvSpPr>
              <p:cNvPr id="123" name="Google Shape;123;p8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24" name="Google Shape;124;p8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pie">
                <a:avLst>
                  <a:gd name="adj1" fmla="val 5699893"/>
                  <a:gd name="adj2" fmla="val 12313574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</p:grpSp>
      <p:sp>
        <p:nvSpPr>
          <p:cNvPr id="125" name="Google Shape;125;p8"/>
          <p:cNvSpPr txBox="1">
            <a:spLocks noGrp="1"/>
          </p:cNvSpPr>
          <p:nvPr>
            <p:ph type="title"/>
          </p:nvPr>
        </p:nvSpPr>
        <p:spPr>
          <a:xfrm>
            <a:off x="1098667" y="1018133"/>
            <a:ext cx="7810400" cy="47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 b="1" i="0">
                <a:solidFill>
                  <a:schemeClr val="lt1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126" name="Google Shape;126;p8"/>
          <p:cNvSpPr txBox="1"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oogle Shape;128;p9"/>
          <p:cNvGrpSpPr/>
          <p:nvPr/>
        </p:nvGrpSpPr>
        <p:grpSpPr>
          <a:xfrm>
            <a:off x="834621" y="399168"/>
            <a:ext cx="1332416" cy="1332416"/>
            <a:chOff x="348199" y="179450"/>
            <a:chExt cx="1116300" cy="1116300"/>
          </a:xfrm>
        </p:grpSpPr>
        <p:sp>
          <p:nvSpPr>
            <p:cNvPr id="129" name="Google Shape;129;p9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b="0" i="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  <p:sp>
          <p:nvSpPr>
            <p:cNvPr id="130" name="Google Shape;130;p9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b="0" i="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</p:grpSp>
      <p:sp>
        <p:nvSpPr>
          <p:cNvPr id="131" name="Google Shape;131;p9"/>
          <p:cNvSpPr txBox="1">
            <a:spLocks noGrp="1"/>
          </p:cNvSpPr>
          <p:nvPr>
            <p:ph type="title"/>
          </p:nvPr>
        </p:nvSpPr>
        <p:spPr>
          <a:xfrm>
            <a:off x="1738400" y="798100"/>
            <a:ext cx="4574000" cy="26536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b="1" i="0">
                <a:latin typeface="Hiragino Kaku Gothic ProN W6" panose="020B0300000000000000" pitchFamily="34" charset="-128"/>
                <a:ea typeface="Hiragino Kaku Gothic ProN W6" panose="020B0300000000000000" pitchFamily="34" charset="-12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32" name="Google Shape;132;p9"/>
          <p:cNvSpPr txBox="1">
            <a:spLocks noGrp="1"/>
          </p:cNvSpPr>
          <p:nvPr>
            <p:ph type="subTitle" idx="1"/>
          </p:nvPr>
        </p:nvSpPr>
        <p:spPr>
          <a:xfrm>
            <a:off x="1738400" y="3657604"/>
            <a:ext cx="4574000" cy="9680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0" i="0">
                <a:latin typeface="Hiragino Kaku Gothic ProN W3" panose="020B0300000000000000" pitchFamily="34" charset="-128"/>
                <a:ea typeface="Hiragino Kaku Gothic ProN W3" panose="020B0300000000000000" pitchFamily="34" charset="-128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 dirty="0"/>
          </a:p>
        </p:txBody>
      </p:sp>
      <p:sp>
        <p:nvSpPr>
          <p:cNvPr id="133" name="Google Shape;133;p9"/>
          <p:cNvSpPr txBox="1">
            <a:spLocks noGrp="1"/>
          </p:cNvSpPr>
          <p:nvPr>
            <p:ph type="body" idx="2"/>
          </p:nvPr>
        </p:nvSpPr>
        <p:spPr>
          <a:xfrm>
            <a:off x="6538267" y="881333"/>
            <a:ext cx="4574000" cy="51608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 b="0" i="0">
                <a:latin typeface="Hiragino Kaku Gothic ProN W3" panose="020B0300000000000000" pitchFamily="34" charset="-128"/>
                <a:ea typeface="Hiragino Kaku Gothic ProN W3" panose="020B0300000000000000" pitchFamily="34" charset="-128"/>
              </a:defRPr>
            </a:lvl1pPr>
            <a:lvl2pPr marL="1219170" lvl="1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34" name="Google Shape;134;p9"/>
          <p:cNvSpPr txBox="1"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p10"/>
          <p:cNvGrpSpPr/>
          <p:nvPr/>
        </p:nvGrpSpPr>
        <p:grpSpPr>
          <a:xfrm>
            <a:off x="951164" y="5129492"/>
            <a:ext cx="1100523" cy="1100523"/>
            <a:chOff x="348199" y="179450"/>
            <a:chExt cx="1116300" cy="1116300"/>
          </a:xfrm>
        </p:grpSpPr>
        <p:sp>
          <p:nvSpPr>
            <p:cNvPr id="137" name="Google Shape;137;p10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b="0" i="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  <p:sp>
          <p:nvSpPr>
            <p:cNvPr id="138" name="Google Shape;138;p10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b="0" i="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</p:grpSp>
      <p:sp>
        <p:nvSpPr>
          <p:cNvPr id="139" name="Google Shape;139;p10"/>
          <p:cNvSpPr txBox="1">
            <a:spLocks noGrp="1"/>
          </p:cNvSpPr>
          <p:nvPr>
            <p:ph type="body" idx="1"/>
          </p:nvPr>
        </p:nvSpPr>
        <p:spPr>
          <a:xfrm>
            <a:off x="1738400" y="5518633"/>
            <a:ext cx="7790800" cy="7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0" i="0">
                <a:latin typeface="Hiragino Kaku Gothic ProN W3" panose="020B0300000000000000" pitchFamily="34" charset="-128"/>
                <a:ea typeface="Hiragino Kaku Gothic ProN W3" panose="020B0300000000000000" pitchFamily="34" charset="-128"/>
              </a:defRPr>
            </a:lvl1pPr>
          </a:lstStyle>
          <a:p>
            <a:endParaRPr/>
          </a:p>
        </p:txBody>
      </p:sp>
      <p:sp>
        <p:nvSpPr>
          <p:cNvPr id="140" name="Google Shape;140;p10"/>
          <p:cNvSpPr txBox="1"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oogle Shape;142;p11"/>
          <p:cNvGrpSpPr/>
          <p:nvPr/>
        </p:nvGrpSpPr>
        <p:grpSpPr>
          <a:xfrm>
            <a:off x="69" y="5465600"/>
            <a:ext cx="12192048" cy="1392400"/>
            <a:chOff x="52" y="4099200"/>
            <a:chExt cx="9144036" cy="1044300"/>
          </a:xfrm>
        </p:grpSpPr>
        <p:grpSp>
          <p:nvGrpSpPr>
            <p:cNvPr id="143" name="Google Shape;143;p11"/>
            <p:cNvGrpSpPr/>
            <p:nvPr/>
          </p:nvGrpSpPr>
          <p:grpSpPr>
            <a:xfrm>
              <a:off x="52" y="4309200"/>
              <a:ext cx="231622" cy="834300"/>
              <a:chOff x="2688737" y="4301380"/>
              <a:chExt cx="231900" cy="834300"/>
            </a:xfrm>
          </p:grpSpPr>
          <p:sp>
            <p:nvSpPr>
              <p:cNvPr id="144" name="Google Shape;144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45" name="Google Shape;145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46" name="Google Shape;146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47" name="Google Shape;147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grpSp>
          <p:nvGrpSpPr>
            <p:cNvPr id="148" name="Google Shape;148;p11"/>
            <p:cNvGrpSpPr/>
            <p:nvPr/>
          </p:nvGrpSpPr>
          <p:grpSpPr>
            <a:xfrm>
              <a:off x="371406" y="4099200"/>
              <a:ext cx="231622" cy="1044300"/>
              <a:chOff x="2688737" y="4091380"/>
              <a:chExt cx="231900" cy="1044300"/>
            </a:xfrm>
          </p:grpSpPr>
          <p:sp>
            <p:nvSpPr>
              <p:cNvPr id="149" name="Google Shape;149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50" name="Google Shape;150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51" name="Google Shape;151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52" name="Google Shape;152;p11"/>
              <p:cNvSpPr/>
              <p:nvPr/>
            </p:nvSpPr>
            <p:spPr>
              <a:xfrm flipH="1">
                <a:off x="2688737" y="4091380"/>
                <a:ext cx="2319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53" name="Google Shape;153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grpSp>
          <p:nvGrpSpPr>
            <p:cNvPr id="154" name="Google Shape;154;p11"/>
            <p:cNvGrpSpPr/>
            <p:nvPr/>
          </p:nvGrpSpPr>
          <p:grpSpPr>
            <a:xfrm>
              <a:off x="742761" y="4309200"/>
              <a:ext cx="231622" cy="834300"/>
              <a:chOff x="2688737" y="4301380"/>
              <a:chExt cx="231900" cy="834300"/>
            </a:xfrm>
          </p:grpSpPr>
          <p:sp>
            <p:nvSpPr>
              <p:cNvPr id="155" name="Google Shape;155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56" name="Google Shape;156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57" name="Google Shape;157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58" name="Google Shape;158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grpSp>
          <p:nvGrpSpPr>
            <p:cNvPr id="159" name="Google Shape;159;p11"/>
            <p:cNvGrpSpPr/>
            <p:nvPr/>
          </p:nvGrpSpPr>
          <p:grpSpPr>
            <a:xfrm>
              <a:off x="1114115" y="4518900"/>
              <a:ext cx="231622" cy="624600"/>
              <a:chOff x="2688737" y="4511080"/>
              <a:chExt cx="231900" cy="624600"/>
            </a:xfrm>
          </p:grpSpPr>
          <p:sp>
            <p:nvSpPr>
              <p:cNvPr id="160" name="Google Shape;160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61" name="Google Shape;161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62" name="Google Shape;162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grpSp>
          <p:nvGrpSpPr>
            <p:cNvPr id="163" name="Google Shape;163;p11"/>
            <p:cNvGrpSpPr/>
            <p:nvPr/>
          </p:nvGrpSpPr>
          <p:grpSpPr>
            <a:xfrm>
              <a:off x="1856753" y="4099200"/>
              <a:ext cx="231600" cy="1044300"/>
              <a:chOff x="1856753" y="4099200"/>
              <a:chExt cx="231600" cy="1044300"/>
            </a:xfrm>
          </p:grpSpPr>
          <p:sp>
            <p:nvSpPr>
              <p:cNvPr id="164" name="Google Shape;164;p11"/>
              <p:cNvSpPr/>
              <p:nvPr/>
            </p:nvSpPr>
            <p:spPr>
              <a:xfrm flipH="1">
                <a:off x="185675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65" name="Google Shape;165;p11"/>
              <p:cNvSpPr/>
              <p:nvPr/>
            </p:nvSpPr>
            <p:spPr>
              <a:xfrm flipH="1">
                <a:off x="1856753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66" name="Google Shape;166;p11"/>
              <p:cNvSpPr/>
              <p:nvPr/>
            </p:nvSpPr>
            <p:spPr>
              <a:xfrm flipH="1">
                <a:off x="185675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67" name="Google Shape;167;p11"/>
              <p:cNvSpPr/>
              <p:nvPr/>
            </p:nvSpPr>
            <p:spPr>
              <a:xfrm flipH="1">
                <a:off x="1856753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68" name="Google Shape;168;p11"/>
              <p:cNvSpPr/>
              <p:nvPr/>
            </p:nvSpPr>
            <p:spPr>
              <a:xfrm flipH="1">
                <a:off x="185675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grpSp>
          <p:nvGrpSpPr>
            <p:cNvPr id="169" name="Google Shape;169;p11"/>
            <p:cNvGrpSpPr/>
            <p:nvPr/>
          </p:nvGrpSpPr>
          <p:grpSpPr>
            <a:xfrm>
              <a:off x="2228107" y="4309200"/>
              <a:ext cx="231600" cy="834300"/>
              <a:chOff x="2228107" y="4309200"/>
              <a:chExt cx="231600" cy="834300"/>
            </a:xfrm>
          </p:grpSpPr>
          <p:sp>
            <p:nvSpPr>
              <p:cNvPr id="170" name="Google Shape;170;p11"/>
              <p:cNvSpPr/>
              <p:nvPr/>
            </p:nvSpPr>
            <p:spPr>
              <a:xfrm flipH="1">
                <a:off x="2228107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71" name="Google Shape;171;p11"/>
              <p:cNvSpPr/>
              <p:nvPr/>
            </p:nvSpPr>
            <p:spPr>
              <a:xfrm flipH="1">
                <a:off x="2228107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72" name="Google Shape;172;p11"/>
              <p:cNvSpPr/>
              <p:nvPr/>
            </p:nvSpPr>
            <p:spPr>
              <a:xfrm flipH="1">
                <a:off x="2228107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73" name="Google Shape;173;p11"/>
              <p:cNvSpPr/>
              <p:nvPr/>
            </p:nvSpPr>
            <p:spPr>
              <a:xfrm flipH="1">
                <a:off x="2228107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grpSp>
          <p:nvGrpSpPr>
            <p:cNvPr id="174" name="Google Shape;174;p11"/>
            <p:cNvGrpSpPr/>
            <p:nvPr/>
          </p:nvGrpSpPr>
          <p:grpSpPr>
            <a:xfrm>
              <a:off x="2599462" y="4518900"/>
              <a:ext cx="231600" cy="624600"/>
              <a:chOff x="2599462" y="4518900"/>
              <a:chExt cx="231600" cy="624600"/>
            </a:xfrm>
          </p:grpSpPr>
          <p:sp>
            <p:nvSpPr>
              <p:cNvPr id="175" name="Google Shape;175;p11"/>
              <p:cNvSpPr/>
              <p:nvPr/>
            </p:nvSpPr>
            <p:spPr>
              <a:xfrm flipH="1">
                <a:off x="2599462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76" name="Google Shape;176;p11"/>
              <p:cNvSpPr/>
              <p:nvPr/>
            </p:nvSpPr>
            <p:spPr>
              <a:xfrm flipH="1">
                <a:off x="2599462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77" name="Google Shape;177;p11"/>
              <p:cNvSpPr/>
              <p:nvPr/>
            </p:nvSpPr>
            <p:spPr>
              <a:xfrm flipH="1">
                <a:off x="2599462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grpSp>
          <p:nvGrpSpPr>
            <p:cNvPr id="178" name="Google Shape;178;p11"/>
            <p:cNvGrpSpPr/>
            <p:nvPr/>
          </p:nvGrpSpPr>
          <p:grpSpPr>
            <a:xfrm>
              <a:off x="3342171" y="4099200"/>
              <a:ext cx="231600" cy="1044300"/>
              <a:chOff x="3342171" y="4099200"/>
              <a:chExt cx="231600" cy="1044300"/>
            </a:xfrm>
          </p:grpSpPr>
          <p:sp>
            <p:nvSpPr>
              <p:cNvPr id="179" name="Google Shape;179;p11"/>
              <p:cNvSpPr/>
              <p:nvPr/>
            </p:nvSpPr>
            <p:spPr>
              <a:xfrm flipH="1">
                <a:off x="3342171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80" name="Google Shape;180;p11"/>
              <p:cNvSpPr/>
              <p:nvPr/>
            </p:nvSpPr>
            <p:spPr>
              <a:xfrm flipH="1">
                <a:off x="3342171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81" name="Google Shape;181;p11"/>
              <p:cNvSpPr/>
              <p:nvPr/>
            </p:nvSpPr>
            <p:spPr>
              <a:xfrm flipH="1">
                <a:off x="3342171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82" name="Google Shape;182;p11"/>
              <p:cNvSpPr/>
              <p:nvPr/>
            </p:nvSpPr>
            <p:spPr>
              <a:xfrm flipH="1">
                <a:off x="3342171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83" name="Google Shape;183;p11"/>
              <p:cNvSpPr/>
              <p:nvPr/>
            </p:nvSpPr>
            <p:spPr>
              <a:xfrm flipH="1">
                <a:off x="3342171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grpSp>
          <p:nvGrpSpPr>
            <p:cNvPr id="184" name="Google Shape;184;p11"/>
            <p:cNvGrpSpPr/>
            <p:nvPr/>
          </p:nvGrpSpPr>
          <p:grpSpPr>
            <a:xfrm>
              <a:off x="3713525" y="4309200"/>
              <a:ext cx="231600" cy="834300"/>
              <a:chOff x="3713525" y="4309200"/>
              <a:chExt cx="231600" cy="834300"/>
            </a:xfrm>
          </p:grpSpPr>
          <p:sp>
            <p:nvSpPr>
              <p:cNvPr id="185" name="Google Shape;185;p11"/>
              <p:cNvSpPr/>
              <p:nvPr/>
            </p:nvSpPr>
            <p:spPr>
              <a:xfrm flipH="1">
                <a:off x="3713525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 flipH="1">
                <a:off x="3713525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87" name="Google Shape;187;p11"/>
              <p:cNvSpPr/>
              <p:nvPr/>
            </p:nvSpPr>
            <p:spPr>
              <a:xfrm flipH="1">
                <a:off x="3713525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88" name="Google Shape;188;p11"/>
              <p:cNvSpPr/>
              <p:nvPr/>
            </p:nvSpPr>
            <p:spPr>
              <a:xfrm flipH="1">
                <a:off x="3713525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grpSp>
          <p:nvGrpSpPr>
            <p:cNvPr id="189" name="Google Shape;189;p11"/>
            <p:cNvGrpSpPr/>
            <p:nvPr/>
          </p:nvGrpSpPr>
          <p:grpSpPr>
            <a:xfrm>
              <a:off x="1485398" y="4309200"/>
              <a:ext cx="231600" cy="834300"/>
              <a:chOff x="1485398" y="4309200"/>
              <a:chExt cx="231600" cy="834300"/>
            </a:xfrm>
          </p:grpSpPr>
          <p:sp>
            <p:nvSpPr>
              <p:cNvPr id="190" name="Google Shape;190;p11"/>
              <p:cNvSpPr/>
              <p:nvPr/>
            </p:nvSpPr>
            <p:spPr>
              <a:xfrm flipH="1">
                <a:off x="148539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91" name="Google Shape;191;p11"/>
              <p:cNvSpPr/>
              <p:nvPr/>
            </p:nvSpPr>
            <p:spPr>
              <a:xfrm flipH="1">
                <a:off x="148539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92" name="Google Shape;192;p11"/>
              <p:cNvSpPr/>
              <p:nvPr/>
            </p:nvSpPr>
            <p:spPr>
              <a:xfrm flipH="1">
                <a:off x="148539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93" name="Google Shape;193;p11"/>
              <p:cNvSpPr/>
              <p:nvPr/>
            </p:nvSpPr>
            <p:spPr>
              <a:xfrm flipH="1">
                <a:off x="148539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grpSp>
          <p:nvGrpSpPr>
            <p:cNvPr id="194" name="Google Shape;194;p11"/>
            <p:cNvGrpSpPr/>
            <p:nvPr/>
          </p:nvGrpSpPr>
          <p:grpSpPr>
            <a:xfrm>
              <a:off x="4084879" y="4518900"/>
              <a:ext cx="231600" cy="624600"/>
              <a:chOff x="4084879" y="4518900"/>
              <a:chExt cx="231600" cy="624600"/>
            </a:xfrm>
          </p:grpSpPr>
          <p:sp>
            <p:nvSpPr>
              <p:cNvPr id="195" name="Google Shape;195;p11"/>
              <p:cNvSpPr/>
              <p:nvPr/>
            </p:nvSpPr>
            <p:spPr>
              <a:xfrm flipH="1">
                <a:off x="4084879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 flipH="1">
                <a:off x="4084879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97" name="Google Shape;197;p11"/>
              <p:cNvSpPr/>
              <p:nvPr/>
            </p:nvSpPr>
            <p:spPr>
              <a:xfrm flipH="1">
                <a:off x="4084879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grpSp>
          <p:nvGrpSpPr>
            <p:cNvPr id="198" name="Google Shape;198;p11"/>
            <p:cNvGrpSpPr/>
            <p:nvPr/>
          </p:nvGrpSpPr>
          <p:grpSpPr>
            <a:xfrm>
              <a:off x="2970816" y="4309200"/>
              <a:ext cx="231600" cy="834300"/>
              <a:chOff x="2970816" y="4309200"/>
              <a:chExt cx="231600" cy="834300"/>
            </a:xfrm>
          </p:grpSpPr>
          <p:sp>
            <p:nvSpPr>
              <p:cNvPr id="199" name="Google Shape;199;p11"/>
              <p:cNvSpPr/>
              <p:nvPr/>
            </p:nvSpPr>
            <p:spPr>
              <a:xfrm flipH="1">
                <a:off x="2970816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00" name="Google Shape;200;p11"/>
              <p:cNvSpPr/>
              <p:nvPr/>
            </p:nvSpPr>
            <p:spPr>
              <a:xfrm flipH="1">
                <a:off x="2970816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01" name="Google Shape;201;p11"/>
              <p:cNvSpPr/>
              <p:nvPr/>
            </p:nvSpPr>
            <p:spPr>
              <a:xfrm flipH="1">
                <a:off x="2970816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02" name="Google Shape;202;p11"/>
              <p:cNvSpPr/>
              <p:nvPr/>
            </p:nvSpPr>
            <p:spPr>
              <a:xfrm flipH="1">
                <a:off x="2970816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grpSp>
          <p:nvGrpSpPr>
            <p:cNvPr id="203" name="Google Shape;203;p11"/>
            <p:cNvGrpSpPr/>
            <p:nvPr/>
          </p:nvGrpSpPr>
          <p:grpSpPr>
            <a:xfrm>
              <a:off x="4456234" y="4309200"/>
              <a:ext cx="231600" cy="834300"/>
              <a:chOff x="4456234" y="4309200"/>
              <a:chExt cx="231600" cy="834300"/>
            </a:xfrm>
          </p:grpSpPr>
          <p:sp>
            <p:nvSpPr>
              <p:cNvPr id="204" name="Google Shape;204;p11"/>
              <p:cNvSpPr/>
              <p:nvPr/>
            </p:nvSpPr>
            <p:spPr>
              <a:xfrm flipH="1">
                <a:off x="4456234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05" name="Google Shape;205;p11"/>
              <p:cNvSpPr/>
              <p:nvPr/>
            </p:nvSpPr>
            <p:spPr>
              <a:xfrm flipH="1">
                <a:off x="4456234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06" name="Google Shape;206;p11"/>
              <p:cNvSpPr/>
              <p:nvPr/>
            </p:nvSpPr>
            <p:spPr>
              <a:xfrm flipH="1">
                <a:off x="4456234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07" name="Google Shape;207;p11"/>
              <p:cNvSpPr/>
              <p:nvPr/>
            </p:nvSpPr>
            <p:spPr>
              <a:xfrm flipH="1">
                <a:off x="4456234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grpSp>
          <p:nvGrpSpPr>
            <p:cNvPr id="208" name="Google Shape;208;p11"/>
            <p:cNvGrpSpPr/>
            <p:nvPr/>
          </p:nvGrpSpPr>
          <p:grpSpPr>
            <a:xfrm>
              <a:off x="4827588" y="4099200"/>
              <a:ext cx="231600" cy="1044300"/>
              <a:chOff x="4827588" y="4099200"/>
              <a:chExt cx="231600" cy="1044300"/>
            </a:xfrm>
          </p:grpSpPr>
          <p:sp>
            <p:nvSpPr>
              <p:cNvPr id="209" name="Google Shape;209;p11"/>
              <p:cNvSpPr/>
              <p:nvPr/>
            </p:nvSpPr>
            <p:spPr>
              <a:xfrm flipH="1">
                <a:off x="482758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10" name="Google Shape;210;p11"/>
              <p:cNvSpPr/>
              <p:nvPr/>
            </p:nvSpPr>
            <p:spPr>
              <a:xfrm flipH="1">
                <a:off x="482758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11" name="Google Shape;211;p11"/>
              <p:cNvSpPr/>
              <p:nvPr/>
            </p:nvSpPr>
            <p:spPr>
              <a:xfrm flipH="1">
                <a:off x="482758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12" name="Google Shape;212;p11"/>
              <p:cNvSpPr/>
              <p:nvPr/>
            </p:nvSpPr>
            <p:spPr>
              <a:xfrm flipH="1">
                <a:off x="4827588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13" name="Google Shape;213;p11"/>
              <p:cNvSpPr/>
              <p:nvPr/>
            </p:nvSpPr>
            <p:spPr>
              <a:xfrm flipH="1">
                <a:off x="482758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grpSp>
          <p:nvGrpSpPr>
            <p:cNvPr id="214" name="Google Shape;214;p11"/>
            <p:cNvGrpSpPr/>
            <p:nvPr/>
          </p:nvGrpSpPr>
          <p:grpSpPr>
            <a:xfrm>
              <a:off x="5198943" y="4309200"/>
              <a:ext cx="231600" cy="834300"/>
              <a:chOff x="5198943" y="4309200"/>
              <a:chExt cx="231600" cy="834300"/>
            </a:xfrm>
          </p:grpSpPr>
          <p:sp>
            <p:nvSpPr>
              <p:cNvPr id="215" name="Google Shape;215;p11"/>
              <p:cNvSpPr/>
              <p:nvPr/>
            </p:nvSpPr>
            <p:spPr>
              <a:xfrm flipH="1">
                <a:off x="519894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16" name="Google Shape;216;p11"/>
              <p:cNvSpPr/>
              <p:nvPr/>
            </p:nvSpPr>
            <p:spPr>
              <a:xfrm flipH="1">
                <a:off x="5198943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17" name="Google Shape;217;p11"/>
              <p:cNvSpPr/>
              <p:nvPr/>
            </p:nvSpPr>
            <p:spPr>
              <a:xfrm flipH="1">
                <a:off x="519894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18" name="Google Shape;218;p11"/>
              <p:cNvSpPr/>
              <p:nvPr/>
            </p:nvSpPr>
            <p:spPr>
              <a:xfrm flipH="1">
                <a:off x="519894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grpSp>
          <p:nvGrpSpPr>
            <p:cNvPr id="219" name="Google Shape;219;p11"/>
            <p:cNvGrpSpPr/>
            <p:nvPr/>
          </p:nvGrpSpPr>
          <p:grpSpPr>
            <a:xfrm>
              <a:off x="5570297" y="4518900"/>
              <a:ext cx="231600" cy="624600"/>
              <a:chOff x="5570297" y="4518900"/>
              <a:chExt cx="231600" cy="624600"/>
            </a:xfrm>
          </p:grpSpPr>
          <p:sp>
            <p:nvSpPr>
              <p:cNvPr id="220" name="Google Shape;220;p11"/>
              <p:cNvSpPr/>
              <p:nvPr/>
            </p:nvSpPr>
            <p:spPr>
              <a:xfrm flipH="1">
                <a:off x="5570297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21" name="Google Shape;221;p11"/>
              <p:cNvSpPr/>
              <p:nvPr/>
            </p:nvSpPr>
            <p:spPr>
              <a:xfrm flipH="1">
                <a:off x="5570297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22" name="Google Shape;222;p11"/>
              <p:cNvSpPr/>
              <p:nvPr/>
            </p:nvSpPr>
            <p:spPr>
              <a:xfrm flipH="1">
                <a:off x="5570297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grpSp>
          <p:nvGrpSpPr>
            <p:cNvPr id="223" name="Google Shape;223;p11"/>
            <p:cNvGrpSpPr/>
            <p:nvPr/>
          </p:nvGrpSpPr>
          <p:grpSpPr>
            <a:xfrm>
              <a:off x="5941652" y="4309200"/>
              <a:ext cx="231600" cy="834300"/>
              <a:chOff x="5941652" y="4309200"/>
              <a:chExt cx="231600" cy="834300"/>
            </a:xfrm>
          </p:grpSpPr>
          <p:sp>
            <p:nvSpPr>
              <p:cNvPr id="224" name="Google Shape;224;p11"/>
              <p:cNvSpPr/>
              <p:nvPr/>
            </p:nvSpPr>
            <p:spPr>
              <a:xfrm flipH="1">
                <a:off x="5941652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25" name="Google Shape;225;p11"/>
              <p:cNvSpPr/>
              <p:nvPr/>
            </p:nvSpPr>
            <p:spPr>
              <a:xfrm flipH="1">
                <a:off x="5941652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26" name="Google Shape;226;p11"/>
              <p:cNvSpPr/>
              <p:nvPr/>
            </p:nvSpPr>
            <p:spPr>
              <a:xfrm flipH="1">
                <a:off x="5941652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27" name="Google Shape;227;p11"/>
              <p:cNvSpPr/>
              <p:nvPr/>
            </p:nvSpPr>
            <p:spPr>
              <a:xfrm flipH="1">
                <a:off x="5941652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grpSp>
          <p:nvGrpSpPr>
            <p:cNvPr id="228" name="Google Shape;228;p11"/>
            <p:cNvGrpSpPr/>
            <p:nvPr/>
          </p:nvGrpSpPr>
          <p:grpSpPr>
            <a:xfrm>
              <a:off x="6313006" y="4099200"/>
              <a:ext cx="231600" cy="1044300"/>
              <a:chOff x="6313006" y="4099200"/>
              <a:chExt cx="231600" cy="1044300"/>
            </a:xfrm>
          </p:grpSpPr>
          <p:sp>
            <p:nvSpPr>
              <p:cNvPr id="229" name="Google Shape;229;p11"/>
              <p:cNvSpPr/>
              <p:nvPr/>
            </p:nvSpPr>
            <p:spPr>
              <a:xfrm flipH="1">
                <a:off x="6313006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30" name="Google Shape;230;p11"/>
              <p:cNvSpPr/>
              <p:nvPr/>
            </p:nvSpPr>
            <p:spPr>
              <a:xfrm flipH="1">
                <a:off x="6313006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31" name="Google Shape;231;p11"/>
              <p:cNvSpPr/>
              <p:nvPr/>
            </p:nvSpPr>
            <p:spPr>
              <a:xfrm flipH="1">
                <a:off x="6313006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32" name="Google Shape;232;p11"/>
              <p:cNvSpPr/>
              <p:nvPr/>
            </p:nvSpPr>
            <p:spPr>
              <a:xfrm flipH="1">
                <a:off x="6313006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33" name="Google Shape;233;p11"/>
              <p:cNvSpPr/>
              <p:nvPr/>
            </p:nvSpPr>
            <p:spPr>
              <a:xfrm flipH="1">
                <a:off x="6313006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grpSp>
          <p:nvGrpSpPr>
            <p:cNvPr id="234" name="Google Shape;234;p11"/>
            <p:cNvGrpSpPr/>
            <p:nvPr/>
          </p:nvGrpSpPr>
          <p:grpSpPr>
            <a:xfrm>
              <a:off x="6684361" y="4309200"/>
              <a:ext cx="231600" cy="834300"/>
              <a:chOff x="6684361" y="4309200"/>
              <a:chExt cx="231600" cy="834300"/>
            </a:xfrm>
          </p:grpSpPr>
          <p:sp>
            <p:nvSpPr>
              <p:cNvPr id="235" name="Google Shape;235;p11"/>
              <p:cNvSpPr/>
              <p:nvPr/>
            </p:nvSpPr>
            <p:spPr>
              <a:xfrm flipH="1">
                <a:off x="6684361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36" name="Google Shape;236;p11"/>
              <p:cNvSpPr/>
              <p:nvPr/>
            </p:nvSpPr>
            <p:spPr>
              <a:xfrm flipH="1">
                <a:off x="6684361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37" name="Google Shape;237;p11"/>
              <p:cNvSpPr/>
              <p:nvPr/>
            </p:nvSpPr>
            <p:spPr>
              <a:xfrm flipH="1">
                <a:off x="6684361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38" name="Google Shape;238;p11"/>
              <p:cNvSpPr/>
              <p:nvPr/>
            </p:nvSpPr>
            <p:spPr>
              <a:xfrm flipH="1">
                <a:off x="6684361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grpSp>
          <p:nvGrpSpPr>
            <p:cNvPr id="239" name="Google Shape;239;p11"/>
            <p:cNvGrpSpPr/>
            <p:nvPr/>
          </p:nvGrpSpPr>
          <p:grpSpPr>
            <a:xfrm>
              <a:off x="7055715" y="4518900"/>
              <a:ext cx="231600" cy="624600"/>
              <a:chOff x="7055715" y="4518900"/>
              <a:chExt cx="231600" cy="624600"/>
            </a:xfrm>
          </p:grpSpPr>
          <p:sp>
            <p:nvSpPr>
              <p:cNvPr id="240" name="Google Shape;240;p11"/>
              <p:cNvSpPr/>
              <p:nvPr/>
            </p:nvSpPr>
            <p:spPr>
              <a:xfrm flipH="1">
                <a:off x="7055715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41" name="Google Shape;241;p11"/>
              <p:cNvSpPr/>
              <p:nvPr/>
            </p:nvSpPr>
            <p:spPr>
              <a:xfrm flipH="1">
                <a:off x="7055715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42" name="Google Shape;242;p11"/>
              <p:cNvSpPr/>
              <p:nvPr/>
            </p:nvSpPr>
            <p:spPr>
              <a:xfrm flipH="1">
                <a:off x="7055715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grpSp>
          <p:nvGrpSpPr>
            <p:cNvPr id="243" name="Google Shape;243;p11"/>
            <p:cNvGrpSpPr/>
            <p:nvPr/>
          </p:nvGrpSpPr>
          <p:grpSpPr>
            <a:xfrm>
              <a:off x="7798424" y="4099200"/>
              <a:ext cx="231600" cy="1044300"/>
              <a:chOff x="7798424" y="4099200"/>
              <a:chExt cx="231600" cy="1044300"/>
            </a:xfrm>
          </p:grpSpPr>
          <p:sp>
            <p:nvSpPr>
              <p:cNvPr id="244" name="Google Shape;244;p11"/>
              <p:cNvSpPr/>
              <p:nvPr/>
            </p:nvSpPr>
            <p:spPr>
              <a:xfrm flipH="1">
                <a:off x="7798424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45" name="Google Shape;245;p11"/>
              <p:cNvSpPr/>
              <p:nvPr/>
            </p:nvSpPr>
            <p:spPr>
              <a:xfrm flipH="1">
                <a:off x="7798424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46" name="Google Shape;246;p11"/>
              <p:cNvSpPr/>
              <p:nvPr/>
            </p:nvSpPr>
            <p:spPr>
              <a:xfrm flipH="1">
                <a:off x="7798424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47" name="Google Shape;247;p11"/>
              <p:cNvSpPr/>
              <p:nvPr/>
            </p:nvSpPr>
            <p:spPr>
              <a:xfrm flipH="1">
                <a:off x="7798424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48" name="Google Shape;248;p11"/>
              <p:cNvSpPr/>
              <p:nvPr/>
            </p:nvSpPr>
            <p:spPr>
              <a:xfrm flipH="1">
                <a:off x="7798424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grpSp>
          <p:nvGrpSpPr>
            <p:cNvPr id="249" name="Google Shape;249;p11"/>
            <p:cNvGrpSpPr/>
            <p:nvPr/>
          </p:nvGrpSpPr>
          <p:grpSpPr>
            <a:xfrm>
              <a:off x="8169779" y="4309200"/>
              <a:ext cx="231600" cy="834300"/>
              <a:chOff x="8169779" y="4309200"/>
              <a:chExt cx="231600" cy="834300"/>
            </a:xfrm>
          </p:grpSpPr>
          <p:sp>
            <p:nvSpPr>
              <p:cNvPr id="250" name="Google Shape;250;p11"/>
              <p:cNvSpPr/>
              <p:nvPr/>
            </p:nvSpPr>
            <p:spPr>
              <a:xfrm flipH="1">
                <a:off x="8169779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51" name="Google Shape;251;p11"/>
              <p:cNvSpPr/>
              <p:nvPr/>
            </p:nvSpPr>
            <p:spPr>
              <a:xfrm flipH="1">
                <a:off x="8169779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52" name="Google Shape;252;p11"/>
              <p:cNvSpPr/>
              <p:nvPr/>
            </p:nvSpPr>
            <p:spPr>
              <a:xfrm flipH="1">
                <a:off x="8169779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53" name="Google Shape;253;p11"/>
              <p:cNvSpPr/>
              <p:nvPr/>
            </p:nvSpPr>
            <p:spPr>
              <a:xfrm flipH="1">
                <a:off x="8169779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grpSp>
          <p:nvGrpSpPr>
            <p:cNvPr id="254" name="Google Shape;254;p11"/>
            <p:cNvGrpSpPr/>
            <p:nvPr/>
          </p:nvGrpSpPr>
          <p:grpSpPr>
            <a:xfrm>
              <a:off x="7427070" y="4309200"/>
              <a:ext cx="231600" cy="834300"/>
              <a:chOff x="7427070" y="4309200"/>
              <a:chExt cx="231600" cy="834300"/>
            </a:xfrm>
          </p:grpSpPr>
          <p:sp>
            <p:nvSpPr>
              <p:cNvPr id="255" name="Google Shape;255;p11"/>
              <p:cNvSpPr/>
              <p:nvPr/>
            </p:nvSpPr>
            <p:spPr>
              <a:xfrm flipH="1">
                <a:off x="7427070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56" name="Google Shape;256;p11"/>
              <p:cNvSpPr/>
              <p:nvPr/>
            </p:nvSpPr>
            <p:spPr>
              <a:xfrm flipH="1">
                <a:off x="7427070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57" name="Google Shape;257;p11"/>
              <p:cNvSpPr/>
              <p:nvPr/>
            </p:nvSpPr>
            <p:spPr>
              <a:xfrm flipH="1">
                <a:off x="7427070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58" name="Google Shape;258;p11"/>
              <p:cNvSpPr/>
              <p:nvPr/>
            </p:nvSpPr>
            <p:spPr>
              <a:xfrm flipH="1">
                <a:off x="7427070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grpSp>
          <p:nvGrpSpPr>
            <p:cNvPr id="259" name="Google Shape;259;p11"/>
            <p:cNvGrpSpPr/>
            <p:nvPr/>
          </p:nvGrpSpPr>
          <p:grpSpPr>
            <a:xfrm>
              <a:off x="8541133" y="4518900"/>
              <a:ext cx="231600" cy="624600"/>
              <a:chOff x="8541133" y="4518900"/>
              <a:chExt cx="231600" cy="624600"/>
            </a:xfrm>
          </p:grpSpPr>
          <p:sp>
            <p:nvSpPr>
              <p:cNvPr id="260" name="Google Shape;260;p11"/>
              <p:cNvSpPr/>
              <p:nvPr/>
            </p:nvSpPr>
            <p:spPr>
              <a:xfrm flipH="1">
                <a:off x="854113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61" name="Google Shape;261;p11"/>
              <p:cNvSpPr/>
              <p:nvPr/>
            </p:nvSpPr>
            <p:spPr>
              <a:xfrm flipH="1">
                <a:off x="854113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62" name="Google Shape;262;p11"/>
              <p:cNvSpPr/>
              <p:nvPr/>
            </p:nvSpPr>
            <p:spPr>
              <a:xfrm flipH="1">
                <a:off x="854113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grpSp>
          <p:nvGrpSpPr>
            <p:cNvPr id="263" name="Google Shape;263;p11"/>
            <p:cNvGrpSpPr/>
            <p:nvPr/>
          </p:nvGrpSpPr>
          <p:grpSpPr>
            <a:xfrm>
              <a:off x="8912488" y="4309200"/>
              <a:ext cx="231600" cy="834300"/>
              <a:chOff x="8912488" y="4309200"/>
              <a:chExt cx="231600" cy="834300"/>
            </a:xfrm>
          </p:grpSpPr>
          <p:sp>
            <p:nvSpPr>
              <p:cNvPr id="264" name="Google Shape;264;p11"/>
              <p:cNvSpPr/>
              <p:nvPr/>
            </p:nvSpPr>
            <p:spPr>
              <a:xfrm flipH="1">
                <a:off x="891248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65" name="Google Shape;265;p11"/>
              <p:cNvSpPr/>
              <p:nvPr/>
            </p:nvSpPr>
            <p:spPr>
              <a:xfrm flipH="1">
                <a:off x="891248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66" name="Google Shape;266;p11"/>
              <p:cNvSpPr/>
              <p:nvPr/>
            </p:nvSpPr>
            <p:spPr>
              <a:xfrm flipH="1">
                <a:off x="891248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67" name="Google Shape;267;p11"/>
              <p:cNvSpPr/>
              <p:nvPr/>
            </p:nvSpPr>
            <p:spPr>
              <a:xfrm flipH="1">
                <a:off x="891248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</p:grpSp>
      <p:sp>
        <p:nvSpPr>
          <p:cNvPr id="268" name="Google Shape;268;p11"/>
          <p:cNvSpPr txBox="1">
            <a:spLocks noGrp="1"/>
          </p:cNvSpPr>
          <p:nvPr>
            <p:ph type="title" hasCustomPrompt="1"/>
          </p:nvPr>
        </p:nvSpPr>
        <p:spPr>
          <a:xfrm>
            <a:off x="1851500" y="1030300"/>
            <a:ext cx="8489200" cy="24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10666" b="1" i="0">
                <a:solidFill>
                  <a:schemeClr val="lt1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10666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10666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10666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10666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10666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10666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10666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10666">
                <a:solidFill>
                  <a:schemeClr val="lt1"/>
                </a:solidFill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269" name="Google Shape;269;p11"/>
          <p:cNvSpPr txBox="1">
            <a:spLocks noGrp="1"/>
          </p:cNvSpPr>
          <p:nvPr>
            <p:ph type="body" idx="1"/>
          </p:nvPr>
        </p:nvSpPr>
        <p:spPr>
          <a:xfrm>
            <a:off x="1851500" y="3616400"/>
            <a:ext cx="8489200" cy="14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 b="0" i="0">
                <a:solidFill>
                  <a:schemeClr val="lt1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defRPr>
            </a:lvl1pPr>
            <a:lvl2pPr marL="1219170" lvl="1" indent="-39792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828754" lvl="2" indent="-39792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2438339" lvl="3" indent="-39792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3047924" lvl="4" indent="-39792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3657509" lvl="5" indent="-39792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4267093" lvl="6" indent="-39792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4876678" lvl="7" indent="-39792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5486263" lvl="8" indent="-39792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0" name="Google Shape;270;p11"/>
          <p:cNvSpPr txBox="1"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omentum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200" b="0" i="0">
                <a:solidFill>
                  <a:schemeClr val="dk2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  <a:cs typeface="Hiragino Kaku Gothic ProN W3" panose="020B0300000000000000" pitchFamily="34" charset="-128"/>
                <a:sym typeface="Nunito"/>
              </a:defRPr>
            </a:lvl1pPr>
            <a:lvl2pPr lvl="1" algn="r"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1" i="0" u="none" strike="noStrike" cap="none">
          <a:solidFill>
            <a:srgbClr val="000000"/>
          </a:solidFill>
          <a:latin typeface="Hiragino Kaku Gothic ProN W6" panose="020B0300000000000000" pitchFamily="34" charset="-128"/>
          <a:ea typeface="Hiragino Kaku Gothic ProN W6" panose="020B0300000000000000" pitchFamily="34" charset="-128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sv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2.svg"/><Relationship Id="rId4" Type="http://schemas.openxmlformats.org/officeDocument/2006/relationships/image" Target="../media/image4.svg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svg"/><Relationship Id="rId7" Type="http://schemas.openxmlformats.org/officeDocument/2006/relationships/image" Target="../media/image8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7.png"/><Relationship Id="rId7" Type="http://schemas.openxmlformats.org/officeDocument/2006/relationships/image" Target="../media/image13.png"/><Relationship Id="rId12" Type="http://schemas.openxmlformats.org/officeDocument/2006/relationships/image" Target="../media/image16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11" Type="http://schemas.openxmlformats.org/officeDocument/2006/relationships/image" Target="../media/image15.png"/><Relationship Id="rId5" Type="http://schemas.openxmlformats.org/officeDocument/2006/relationships/image" Target="../media/image19.png"/><Relationship Id="rId10" Type="http://schemas.openxmlformats.org/officeDocument/2006/relationships/image" Target="../media/image8.svg"/><Relationship Id="rId4" Type="http://schemas.openxmlformats.org/officeDocument/2006/relationships/image" Target="../media/image18.svg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3"/>
          <p:cNvSpPr txBox="1">
            <a:spLocks noGrp="1"/>
          </p:cNvSpPr>
          <p:nvPr>
            <p:ph type="ctrTitle"/>
          </p:nvPr>
        </p:nvSpPr>
        <p:spPr>
          <a:xfrm>
            <a:off x="1098665" y="1200173"/>
            <a:ext cx="10749623" cy="2228827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r>
              <a:rPr lang="ja-JP" altLang="en-US" sz="4000" b="0" dirty="0" err="1">
                <a:solidFill>
                  <a:schemeClr val="bg1"/>
                </a:solidFill>
              </a:rPr>
              <a:t>クラウドにおいて</a:t>
            </a:r>
            <a:r>
              <a:rPr lang="en-US" sz="4000" b="0" dirty="0" err="1">
                <a:solidFill>
                  <a:schemeClr val="bg1"/>
                </a:solidFill>
              </a:rPr>
              <a:t>VM</a:t>
            </a:r>
            <a:r>
              <a:rPr lang="ja-JP" altLang="en-US" sz="4000" b="0" dirty="0" err="1">
                <a:solidFill>
                  <a:schemeClr val="bg1"/>
                </a:solidFill>
              </a:rPr>
              <a:t>内情報を利用可能な</a:t>
            </a:r>
            <a:br>
              <a:rPr lang="en-US" altLang="ja-JP" sz="4000" b="0" dirty="0" err="1">
                <a:solidFill>
                  <a:schemeClr val="bg1"/>
                </a:solidFill>
              </a:rPr>
            </a:br>
            <a:r>
              <a:rPr lang="en-US" sz="4000" b="0" dirty="0" err="1">
                <a:solidFill>
                  <a:schemeClr val="bg1"/>
                </a:solidFill>
              </a:rPr>
              <a:t>P4</a:t>
            </a:r>
            <a:r>
              <a:rPr lang="ja-JP" altLang="en-US" sz="4000" b="0" dirty="0" err="1">
                <a:solidFill>
                  <a:schemeClr val="bg1"/>
                </a:solidFill>
              </a:rPr>
              <a:t>プログラムの安全な実行</a:t>
            </a:r>
            <a:endParaRPr sz="4000" b="0" dirty="0">
              <a:solidFill>
                <a:schemeClr val="bg1"/>
              </a:solidFill>
            </a:endParaRPr>
          </a:p>
        </p:txBody>
      </p:sp>
      <p:sp>
        <p:nvSpPr>
          <p:cNvPr id="5" name="Google Shape;278;p13">
            <a:extLst>
              <a:ext uri="{FF2B5EF4-FFF2-40B4-BE49-F238E27FC236}">
                <a16:creationId xmlns:a16="http://schemas.microsoft.com/office/drawing/2014/main" id="{81292745-BC46-286D-C0EE-D8D70AE2B02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098666" y="4695091"/>
            <a:ext cx="7907547" cy="160410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endParaRPr lang="en-JP" sz="1100" dirty="0"/>
          </a:p>
          <a:p>
            <a:pPr marL="0" indent="0"/>
            <a:r>
              <a:rPr lang="en-JP" sz="2200" dirty="0"/>
              <a:t>九州工業大学</a:t>
            </a:r>
            <a:endParaRPr lang="en-US" altLang="ja-JP" sz="2200" dirty="0"/>
          </a:p>
          <a:p>
            <a:pPr marL="0" indent="0"/>
            <a:endParaRPr lang="en-JP" sz="1100" dirty="0"/>
          </a:p>
          <a:p>
            <a:pPr marL="0" indent="0"/>
            <a:r>
              <a:rPr lang="en-JP" sz="2200" dirty="0"/>
              <a:t>岩井</a:t>
            </a:r>
            <a:r>
              <a:rPr lang="ja-JP" altLang="en-US" sz="2200"/>
              <a:t> </a:t>
            </a:r>
            <a:r>
              <a:rPr lang="en-JP" sz="2200" dirty="0"/>
              <a:t>正輝，光来</a:t>
            </a:r>
            <a:r>
              <a:rPr lang="ja-JP" altLang="en-US" sz="2200" dirty="0"/>
              <a:t> </a:t>
            </a:r>
            <a:r>
              <a:rPr lang="en-JP" sz="2200" dirty="0"/>
              <a:t>健一</a:t>
            </a: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3589463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98F51B-C4B9-3ABE-BE9D-EB8AE7C93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AD649-BCE6-753B-F130-A9AC70B56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>
                <a:solidFill>
                  <a:srgbClr val="424242"/>
                </a:solidFill>
              </a:rPr>
              <a:t>P4プログラムによるVM内情報の利用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80C55B-09A4-E24C-7CF6-B48E78A0AA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920" y="1362493"/>
            <a:ext cx="10932160" cy="3242074"/>
          </a:xfrm>
        </p:spPr>
        <p:txBody>
          <a:bodyPr/>
          <a:lstStyle/>
          <a:p>
            <a:r>
              <a:rPr lang="en-JP" dirty="0">
                <a:solidFill>
                  <a:srgbClr val="424242"/>
                </a:solidFill>
              </a:rPr>
              <a:t>ユーザVMとP4 VMとの間で共有メモリを確立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共有メモリは機密VMによって暗号化されない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ユーザVMが通信に関連する情報を暗号化して共有メモリに格納</a:t>
            </a:r>
          </a:p>
          <a:p>
            <a:pPr lvl="1"/>
            <a:endParaRPr lang="en-US" sz="600" dirty="0">
              <a:solidFill>
                <a:srgbClr val="424242"/>
              </a:solidFill>
            </a:endParaRPr>
          </a:p>
          <a:p>
            <a:r>
              <a:rPr lang="en-JP" dirty="0">
                <a:solidFill>
                  <a:srgbClr val="424242"/>
                </a:solidFill>
              </a:rPr>
              <a:t>P4プログラムは共有メモリから非同期にVM内情報を取得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P4 VM内でVM内情報を復号することでクラウドによる盗聴を防ぐ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整合性検査を行うことでクラウドによる改ざんを防ぐ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2D40BF-7A3D-A9ED-D0C6-9577B3DB1D9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altLang="ja" smtClean="0"/>
              <a:pPr/>
              <a:t>10</a:t>
            </a:fld>
            <a:endParaRPr lang="ja" altLang="en-US"/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6EC3FA8C-861A-E0D8-4934-847469B8DCFB}"/>
              </a:ext>
            </a:extLst>
          </p:cNvPr>
          <p:cNvGrpSpPr/>
          <p:nvPr/>
        </p:nvGrpSpPr>
        <p:grpSpPr>
          <a:xfrm>
            <a:off x="2267307" y="4259398"/>
            <a:ext cx="7814104" cy="2472218"/>
            <a:chOff x="2187794" y="4237096"/>
            <a:chExt cx="7814104" cy="2472218"/>
          </a:xfrm>
        </p:grpSpPr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D9E73E3A-7542-41A5-991E-FC269AFA1BC1}"/>
                </a:ext>
              </a:extLst>
            </p:cNvPr>
            <p:cNvGrpSpPr/>
            <p:nvPr/>
          </p:nvGrpSpPr>
          <p:grpSpPr>
            <a:xfrm>
              <a:off x="2187794" y="4729314"/>
              <a:ext cx="2520000" cy="1980000"/>
              <a:chOff x="7481898" y="4729314"/>
              <a:chExt cx="2520000" cy="1980000"/>
            </a:xfrm>
          </p:grpSpPr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253C9347-4C95-93A2-8D29-BBAD9E1D78B3}"/>
                  </a:ext>
                </a:extLst>
              </p:cNvPr>
              <p:cNvSpPr/>
              <p:nvPr/>
            </p:nvSpPr>
            <p:spPr>
              <a:xfrm>
                <a:off x="7481898" y="4729314"/>
                <a:ext cx="2520000" cy="198000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bg2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</a:rPr>
                  <a:t>P4 </a:t>
                </a:r>
                <a:r>
                  <a:rPr lang="en-JP" sz="2000" dirty="0">
                    <a:solidFill>
                      <a:schemeClr val="bg2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</a:rPr>
                  <a:t>VM</a:t>
                </a:r>
              </a:p>
              <a:p>
                <a:pPr algn="ctr"/>
                <a:endParaRPr lang="en-JP" sz="2000" dirty="0">
                  <a:solidFill>
                    <a:schemeClr val="bg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  <a:p>
                <a:pPr algn="ctr"/>
                <a:endParaRPr lang="en-JP" sz="2000" dirty="0">
                  <a:solidFill>
                    <a:schemeClr val="bg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  <a:p>
                <a:pPr algn="ctr"/>
                <a:endParaRPr lang="en-JP" sz="2000" dirty="0">
                  <a:solidFill>
                    <a:schemeClr val="bg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  <a:p>
                <a:pPr algn="ctr"/>
                <a:endParaRPr lang="en-JP" sz="2000" dirty="0">
                  <a:solidFill>
                    <a:schemeClr val="bg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05" name="Folded Corner 4">
                <a:extLst>
                  <a:ext uri="{FF2B5EF4-FFF2-40B4-BE49-F238E27FC236}">
                    <a16:creationId xmlns:a16="http://schemas.microsoft.com/office/drawing/2014/main" id="{40D2E73C-5CB7-655B-0496-FE54F2F5B053}"/>
                  </a:ext>
                </a:extLst>
              </p:cNvPr>
              <p:cNvSpPr/>
              <p:nvPr/>
            </p:nvSpPr>
            <p:spPr>
              <a:xfrm>
                <a:off x="7924918" y="5494670"/>
                <a:ext cx="1633960" cy="827666"/>
              </a:xfrm>
              <a:prstGeom prst="foldedCorner">
                <a:avLst/>
              </a:prstGeom>
              <a:solidFill>
                <a:schemeClr val="tx1"/>
              </a:solidFill>
              <a:ln w="127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lIns="90000" tIns="144000" bIns="46800" rtlCol="0" anchor="ctr">
                <a:noAutofit/>
              </a:bodyPr>
              <a:lstStyle/>
              <a:p>
                <a:pPr algn="ctr"/>
                <a:r>
                  <a:rPr lang="en-JP" sz="1800">
                    <a:solidFill>
                      <a:schemeClr val="bg1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</a:rPr>
                  <a:t>P4</a:t>
                </a:r>
                <a:endParaRPr lang="en-US" sz="1800" dirty="0">
                  <a:solidFill>
                    <a:schemeClr val="bg1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  <a:p>
                <a:pPr algn="ctr"/>
                <a:r>
                  <a:rPr lang="en-JP" sz="1800">
                    <a:solidFill>
                      <a:schemeClr val="bg1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</a:rPr>
                  <a:t>プログラム</a:t>
                </a:r>
                <a:endParaRPr lang="en-JP" sz="1800" dirty="0">
                  <a:solidFill>
                    <a:schemeClr val="bg1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D686E110-D8A7-1736-7273-B5F83472AB8D}"/>
                </a:ext>
              </a:extLst>
            </p:cNvPr>
            <p:cNvGrpSpPr/>
            <p:nvPr/>
          </p:nvGrpSpPr>
          <p:grpSpPr>
            <a:xfrm>
              <a:off x="7481898" y="4729314"/>
              <a:ext cx="2520000" cy="1980000"/>
              <a:chOff x="2190102" y="4729314"/>
              <a:chExt cx="2520000" cy="1980000"/>
            </a:xfrm>
          </p:grpSpPr>
          <p:sp>
            <p:nvSpPr>
              <p:cNvPr id="21" name="Rectangle 6">
                <a:extLst>
                  <a:ext uri="{FF2B5EF4-FFF2-40B4-BE49-F238E27FC236}">
                    <a16:creationId xmlns:a16="http://schemas.microsoft.com/office/drawing/2014/main" id="{75F5F630-DA94-336B-27B2-FD37A8F61E30}"/>
                  </a:ext>
                </a:extLst>
              </p:cNvPr>
              <p:cNvSpPr/>
              <p:nvPr/>
            </p:nvSpPr>
            <p:spPr>
              <a:xfrm>
                <a:off x="2190102" y="4729314"/>
                <a:ext cx="2520000" cy="1980000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JP" sz="2000" dirty="0">
                    <a:solidFill>
                      <a:srgbClr val="424242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</a:rPr>
                  <a:t>ユーザVM</a:t>
                </a:r>
              </a:p>
              <a:p>
                <a:pPr algn="ctr"/>
                <a:endParaRPr lang="en-JP" sz="2000" dirty="0">
                  <a:solidFill>
                    <a:srgbClr val="42424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  <a:p>
                <a:pPr algn="ctr"/>
                <a:endParaRPr lang="en-JP" sz="2000" dirty="0">
                  <a:solidFill>
                    <a:srgbClr val="42424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  <a:p>
                <a:pPr algn="ctr"/>
                <a:endParaRPr lang="en-JP" sz="2000" dirty="0">
                  <a:solidFill>
                    <a:srgbClr val="42424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  <a:p>
                <a:pPr algn="ctr"/>
                <a:endParaRPr lang="en-JP" sz="2000" dirty="0">
                  <a:solidFill>
                    <a:srgbClr val="42424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2" name="Rectangle 6">
                <a:extLst>
                  <a:ext uri="{FF2B5EF4-FFF2-40B4-BE49-F238E27FC236}">
                    <a16:creationId xmlns:a16="http://schemas.microsoft.com/office/drawing/2014/main" id="{C21AC554-8291-DF87-5CA7-ED1B1305CAE7}"/>
                  </a:ext>
                </a:extLst>
              </p:cNvPr>
              <p:cNvSpPr/>
              <p:nvPr/>
            </p:nvSpPr>
            <p:spPr>
              <a:xfrm>
                <a:off x="2632298" y="5697453"/>
                <a:ext cx="1635607" cy="4899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JP" sz="2000" dirty="0">
                    <a:solidFill>
                      <a:srgbClr val="424242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</a:rPr>
                  <a:t>VM内情報</a:t>
                </a: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EA47392-C63B-08F2-449F-486B01E5569B}"/>
                </a:ext>
              </a:extLst>
            </p:cNvPr>
            <p:cNvSpPr txBox="1"/>
            <p:nvPr/>
          </p:nvSpPr>
          <p:spPr>
            <a:xfrm>
              <a:off x="4031646" y="6293666"/>
              <a:ext cx="6976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JP" sz="2000" dirty="0">
                  <a:solidFill>
                    <a:srgbClr val="FB555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復号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85B293A-9A1F-27B6-7689-3FCB5466CA29}"/>
                </a:ext>
              </a:extLst>
            </p:cNvPr>
            <p:cNvSpPr txBox="1"/>
            <p:nvPr/>
          </p:nvSpPr>
          <p:spPr>
            <a:xfrm>
              <a:off x="7481898" y="6286272"/>
              <a:ext cx="9541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JP" sz="2000" dirty="0">
                  <a:solidFill>
                    <a:srgbClr val="FB555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暗号化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9AE3E1A-4482-06FE-9FAD-8B40890BF71B}"/>
                </a:ext>
              </a:extLst>
            </p:cNvPr>
            <p:cNvGrpSpPr/>
            <p:nvPr/>
          </p:nvGrpSpPr>
          <p:grpSpPr>
            <a:xfrm>
              <a:off x="5527321" y="4237096"/>
              <a:ext cx="988265" cy="1343258"/>
              <a:chOff x="5481147" y="4647049"/>
              <a:chExt cx="988265" cy="1343258"/>
            </a:xfrm>
          </p:grpSpPr>
          <p:cxnSp>
            <p:nvCxnSpPr>
              <p:cNvPr id="9" name="Straight Connector 15">
                <a:extLst>
                  <a:ext uri="{FF2B5EF4-FFF2-40B4-BE49-F238E27FC236}">
                    <a16:creationId xmlns:a16="http://schemas.microsoft.com/office/drawing/2014/main" id="{7FB0CDD9-9536-F916-5D25-5D9B9309A47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88162" y="5670851"/>
                <a:ext cx="0" cy="319456"/>
              </a:xfrm>
              <a:prstGeom prst="line">
                <a:avLst/>
              </a:prstGeom>
              <a:ln w="28575">
                <a:solidFill>
                  <a:schemeClr val="bg2"/>
                </a:solidFill>
                <a:prstDash val="sysDash"/>
                <a:head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A5F8EB8-13CA-21AC-9BD3-1C0B46B602CB}"/>
                  </a:ext>
                </a:extLst>
              </p:cNvPr>
              <p:cNvGrpSpPr/>
              <p:nvPr/>
            </p:nvGrpSpPr>
            <p:grpSpPr>
              <a:xfrm>
                <a:off x="5481147" y="4647049"/>
                <a:ext cx="988265" cy="1037737"/>
                <a:chOff x="5540226" y="4651836"/>
                <a:chExt cx="988265" cy="1037737"/>
              </a:xfrm>
            </p:grpSpPr>
            <p:pic>
              <p:nvPicPr>
                <p:cNvPr id="8" name="グラフィックス 64" descr="悪魔の顔 (塗りつぶしなし) 枠線">
                  <a:extLst>
                    <a:ext uri="{FF2B5EF4-FFF2-40B4-BE49-F238E27FC236}">
                      <a16:creationId xmlns:a16="http://schemas.microsoft.com/office/drawing/2014/main" id="{5381F099-7F4C-5B54-E88C-C205A9B1B1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 rot="20909591">
                  <a:off x="5540226" y="4859551"/>
                  <a:ext cx="830022" cy="830022"/>
                </a:xfrm>
                <a:prstGeom prst="rect">
                  <a:avLst/>
                </a:prstGeom>
              </p:spPr>
            </p:pic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25F1CDB4-2CD7-7257-B223-74DC80D0241D}"/>
                    </a:ext>
                  </a:extLst>
                </p:cNvPr>
                <p:cNvSpPr txBox="1"/>
                <p:nvPr/>
              </p:nvSpPr>
              <p:spPr>
                <a:xfrm rot="537331">
                  <a:off x="6207569" y="4651836"/>
                  <a:ext cx="320922" cy="37965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JP">
                      <a:latin typeface="Hiragino Kaku Gothic ProN W3" panose="020B0300000000000000" pitchFamily="34" charset="-128"/>
                      <a:ea typeface="Hiragino Kaku Gothic ProN W3" panose="020B0300000000000000" pitchFamily="34" charset="-128"/>
                    </a:rPr>
                    <a:t>?</a:t>
                  </a:r>
                </a:p>
              </p:txBody>
            </p:sp>
          </p:grpSp>
        </p:grpSp>
        <p:sp>
          <p:nvSpPr>
            <p:cNvPr id="60" name="Right Arrow 59">
              <a:extLst>
                <a:ext uri="{FF2B5EF4-FFF2-40B4-BE49-F238E27FC236}">
                  <a16:creationId xmlns:a16="http://schemas.microsoft.com/office/drawing/2014/main" id="{9CF2B131-1620-1378-26F6-A2BA4F51B154}"/>
                </a:ext>
              </a:extLst>
            </p:cNvPr>
            <p:cNvSpPr/>
            <p:nvPr/>
          </p:nvSpPr>
          <p:spPr>
            <a:xfrm flipH="1">
              <a:off x="4267905" y="5736287"/>
              <a:ext cx="3657013" cy="449606"/>
            </a:xfrm>
            <a:prstGeom prst="rightArrow">
              <a:avLst>
                <a:gd name="adj1" fmla="val 45858"/>
                <a:gd name="adj2" fmla="val 62168"/>
              </a:avLst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JP"/>
            </a:p>
          </p:txBody>
        </p:sp>
        <p:sp>
          <p:nvSpPr>
            <p:cNvPr id="38" name="Rectangle 6">
              <a:extLst>
                <a:ext uri="{FF2B5EF4-FFF2-40B4-BE49-F238E27FC236}">
                  <a16:creationId xmlns:a16="http://schemas.microsoft.com/office/drawing/2014/main" id="{B7092CB6-3869-B28B-679C-211C956B69FC}"/>
                </a:ext>
              </a:extLst>
            </p:cNvPr>
            <p:cNvSpPr/>
            <p:nvPr/>
          </p:nvSpPr>
          <p:spPr>
            <a:xfrm>
              <a:off x="5285804" y="5695064"/>
              <a:ext cx="1646155" cy="57470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JP" sz="2000" dirty="0">
                  <a:solidFill>
                    <a:schemeClr val="bg1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共有メモリ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48195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C48C0-C479-B646-33B9-3DBF2C437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JP" dirty="0">
                <a:solidFill>
                  <a:srgbClr val="424242"/>
                </a:solidFill>
              </a:rPr>
              <a:t>P4外部関数を用いたVM内情報の取得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DEDC94-A337-BB31-2DBC-324F796143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920" y="1362493"/>
            <a:ext cx="10932160" cy="3232085"/>
          </a:xfrm>
        </p:spPr>
        <p:txBody>
          <a:bodyPr/>
          <a:lstStyle/>
          <a:p>
            <a:r>
              <a:rPr lang="en-JP" dirty="0">
                <a:solidFill>
                  <a:srgbClr val="424242"/>
                </a:solidFill>
              </a:rPr>
              <a:t>VM内情報を取得するAPIをP4標準の外部関数として提供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P4プログラムは基本的にパケット内情報しか参照できない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外部関数によりP4プログラムの外で定義された機能を利用可能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P4プログラムは外部関数を呼び出して必要な情報を取得</a:t>
            </a:r>
          </a:p>
          <a:p>
            <a:pPr marL="612000" lvl="1" indent="0">
              <a:buNone/>
            </a:pPr>
            <a:endParaRPr lang="en-JP" sz="600" dirty="0">
              <a:solidFill>
                <a:srgbClr val="424242"/>
              </a:solidFill>
            </a:endParaRPr>
          </a:p>
          <a:p>
            <a:r>
              <a:rPr lang="en-JP" dirty="0">
                <a:solidFill>
                  <a:srgbClr val="424242"/>
                </a:solidFill>
              </a:rPr>
              <a:t>VM内情報を取得する外部関数はC言語で定義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uBPFバイトコードにコンパイルし、P4プログラムとリンク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DE357-B7FF-79F2-70F8-F805E43583A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altLang="ja" smtClean="0"/>
              <a:pPr/>
              <a:t>11</a:t>
            </a:fld>
            <a:endParaRPr lang="ja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ED3A02-6065-EF33-4AAB-037C6BD11721}"/>
              </a:ext>
            </a:extLst>
          </p:cNvPr>
          <p:cNvSpPr/>
          <p:nvPr/>
        </p:nvSpPr>
        <p:spPr>
          <a:xfrm>
            <a:off x="1021621" y="4431032"/>
            <a:ext cx="10540459" cy="21289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bg2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P4 </a:t>
            </a:r>
            <a:r>
              <a:rPr lang="en-JP" sz="2000" b="1" dirty="0">
                <a:solidFill>
                  <a:schemeClr val="bg2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VM</a:t>
            </a:r>
            <a:endParaRPr lang="en-JP" sz="2000" dirty="0">
              <a:solidFill>
                <a:schemeClr val="bg2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  <a:p>
            <a:endParaRPr lang="en-JP" sz="1800" dirty="0">
              <a:solidFill>
                <a:schemeClr val="bg2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  <a:p>
            <a:endParaRPr lang="en-JP" sz="1800" dirty="0">
              <a:solidFill>
                <a:schemeClr val="bg2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  <a:p>
            <a:pPr algn="ctr"/>
            <a:endParaRPr lang="en-JP" sz="1800" dirty="0">
              <a:solidFill>
                <a:schemeClr val="bg2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  <a:p>
            <a:pPr algn="ctr"/>
            <a:endParaRPr lang="en-JP" sz="1800" dirty="0">
              <a:solidFill>
                <a:schemeClr val="bg2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  <a:p>
            <a:pPr algn="ctr"/>
            <a:endParaRPr lang="en-JP" sz="1800" dirty="0">
              <a:solidFill>
                <a:schemeClr val="bg2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  <a:p>
            <a:pPr algn="ctr"/>
            <a:endParaRPr lang="en-JP" sz="1800" dirty="0">
              <a:solidFill>
                <a:schemeClr val="bg2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43B7626-2DFB-B37C-83C7-758BA354F1D0}"/>
              </a:ext>
            </a:extLst>
          </p:cNvPr>
          <p:cNvGrpSpPr/>
          <p:nvPr/>
        </p:nvGrpSpPr>
        <p:grpSpPr>
          <a:xfrm>
            <a:off x="1288025" y="4602091"/>
            <a:ext cx="4853113" cy="1743374"/>
            <a:chOff x="1642878" y="3981547"/>
            <a:chExt cx="3491147" cy="180809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9106259-D18A-5339-FBBA-8D2868D69954}"/>
                </a:ext>
              </a:extLst>
            </p:cNvPr>
            <p:cNvSpPr/>
            <p:nvPr/>
          </p:nvSpPr>
          <p:spPr>
            <a:xfrm>
              <a:off x="1642878" y="4396510"/>
              <a:ext cx="3491147" cy="1393128"/>
            </a:xfrm>
            <a:prstGeom prst="rect">
              <a:avLst/>
            </a:prstGeom>
            <a:solidFill>
              <a:srgbClr val="F9F9F9"/>
            </a:solidFill>
            <a:ln w="1270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JP" sz="1800" dirty="0">
                <a:solidFill>
                  <a:srgbClr val="424242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A8112EC-5967-5174-2EB3-7823506684B5}"/>
                </a:ext>
              </a:extLst>
            </p:cNvPr>
            <p:cNvSpPr txBox="1"/>
            <p:nvPr/>
          </p:nvSpPr>
          <p:spPr>
            <a:xfrm>
              <a:off x="2747854" y="3981547"/>
              <a:ext cx="1281194" cy="3830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JP" sz="1800" dirty="0">
                  <a:solidFill>
                    <a:srgbClr val="42424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P4プログラム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F261258-83D7-AA6F-4943-671EA7832531}"/>
                </a:ext>
              </a:extLst>
            </p:cNvPr>
            <p:cNvSpPr txBox="1"/>
            <p:nvPr/>
          </p:nvSpPr>
          <p:spPr>
            <a:xfrm>
              <a:off x="1742702" y="4537637"/>
              <a:ext cx="3360541" cy="1149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JP" altLang="ja-JP" sz="1800" dirty="0">
                  <a:solidFill>
                    <a:srgbClr val="424242"/>
                  </a:solidFill>
                  <a:latin typeface="Meslo LG M DZ for Powerline" panose="020B0609030804020204" pitchFamily="49" charset="0"/>
                  <a:ea typeface="Meslo LG M DZ for Powerline" panose="020B0609030804020204" pitchFamily="49" charset="0"/>
                  <a:cs typeface="Meslo LG M DZ for Powerline" panose="020B0609030804020204" pitchFamily="49" charset="0"/>
                </a:rPr>
                <a:t>extern bit&lt;</a:t>
              </a:r>
              <a:r>
                <a:rPr lang="en-US" altLang="ja-JP" sz="1800" dirty="0">
                  <a:solidFill>
                    <a:srgbClr val="424242"/>
                  </a:solidFill>
                  <a:latin typeface="Meslo LG M DZ for Powerline" panose="020B0609030804020204" pitchFamily="49" charset="0"/>
                  <a:ea typeface="Meslo LG M DZ for Powerline" panose="020B0609030804020204" pitchFamily="49" charset="0"/>
                  <a:cs typeface="Meslo LG M DZ for Powerline" panose="020B0609030804020204" pitchFamily="49" charset="0"/>
                </a:rPr>
                <a:t>8</a:t>
              </a:r>
              <a:r>
                <a:rPr lang="en-JP" altLang="ja-JP" sz="1800" dirty="0">
                  <a:solidFill>
                    <a:srgbClr val="424242"/>
                  </a:solidFill>
                  <a:latin typeface="Meslo LG M DZ for Powerline" panose="020B0609030804020204" pitchFamily="49" charset="0"/>
                  <a:ea typeface="Meslo LG M DZ for Powerline" panose="020B0609030804020204" pitchFamily="49" charset="0"/>
                  <a:cs typeface="Meslo LG M DZ for Powerline" panose="020B0609030804020204" pitchFamily="49" charset="0"/>
                </a:rPr>
                <a:t>&gt; get_tcp_mem();</a:t>
              </a:r>
            </a:p>
            <a:p>
              <a:endParaRPr lang="en-JP" altLang="ja-JP" sz="1200" dirty="0">
                <a:solidFill>
                  <a:srgbClr val="424242"/>
                </a:solidFill>
                <a:latin typeface="Meslo LG M DZ for Powerline" panose="020B0609030804020204" pitchFamily="49" charset="0"/>
                <a:ea typeface="Meslo LG M DZ for Powerline" panose="020B0609030804020204" pitchFamily="49" charset="0"/>
                <a:cs typeface="Meslo LG M DZ for Powerline" panose="020B0609030804020204" pitchFamily="49" charset="0"/>
              </a:endParaRPr>
            </a:p>
            <a:p>
              <a:r>
                <a:rPr lang="en-JP" altLang="ja-JP" sz="1800" dirty="0">
                  <a:solidFill>
                    <a:srgbClr val="424242"/>
                  </a:solidFill>
                  <a:latin typeface="Meslo LG M DZ for Powerline" panose="020B0609030804020204" pitchFamily="49" charset="0"/>
                  <a:ea typeface="Meslo LG M DZ for Powerline" panose="020B0609030804020204" pitchFamily="49" charset="0"/>
                  <a:cs typeface="Meslo LG M DZ for Powerline" panose="020B0609030804020204" pitchFamily="49" charset="0"/>
                </a:rPr>
                <a:t>if (get_tcp_mem() &gt; </a:t>
              </a:r>
              <a:r>
                <a:rPr lang="en-US" altLang="ja-JP" sz="1800" dirty="0">
                  <a:solidFill>
                    <a:srgbClr val="424242"/>
                  </a:solidFill>
                  <a:latin typeface="Meslo LG M DZ for Powerline" panose="020B0609030804020204" pitchFamily="49" charset="0"/>
                  <a:ea typeface="Meslo LG M DZ for Powerline" panose="020B0609030804020204" pitchFamily="49" charset="0"/>
                  <a:cs typeface="Meslo LG M DZ for Powerline" panose="020B0609030804020204" pitchFamily="49" charset="0"/>
                </a:rPr>
                <a:t>THRESHOLD</a:t>
              </a:r>
              <a:r>
                <a:rPr lang="en-JP" altLang="ja-JP" sz="1800" dirty="0">
                  <a:solidFill>
                    <a:srgbClr val="424242"/>
                  </a:solidFill>
                  <a:latin typeface="Meslo LG M DZ for Powerline" panose="020B0609030804020204" pitchFamily="49" charset="0"/>
                  <a:ea typeface="Meslo LG M DZ for Powerline" panose="020B0609030804020204" pitchFamily="49" charset="0"/>
                  <a:cs typeface="Meslo LG M DZ for Powerline" panose="020B0609030804020204" pitchFamily="49" charset="0"/>
                </a:rPr>
                <a:t>) {</a:t>
              </a:r>
            </a:p>
            <a:p>
              <a:r>
                <a:rPr lang="en-JP" altLang="ja-JP" sz="1800" dirty="0">
                  <a:solidFill>
                    <a:srgbClr val="424242"/>
                  </a:solidFill>
                  <a:latin typeface="Meslo LG M DZ for Powerline" panose="020B0609030804020204" pitchFamily="49" charset="0"/>
                  <a:ea typeface="Meslo LG M DZ for Powerline" panose="020B0609030804020204" pitchFamily="49" charset="0"/>
                  <a:cs typeface="Meslo LG M DZ for Powerline" panose="020B0609030804020204" pitchFamily="49" charset="0"/>
                </a:rPr>
                <a:t> </a:t>
              </a:r>
              <a:r>
                <a:rPr lang="ja-JP" altLang="en-US" sz="1800" dirty="0">
                  <a:solidFill>
                    <a:srgbClr val="424242"/>
                  </a:solidFill>
                  <a:latin typeface="Meslo LG M DZ for Powerline" panose="020B0609030804020204" pitchFamily="49" charset="0"/>
                  <a:ea typeface="Meslo LG M DZ for Powerline" panose="020B0609030804020204" pitchFamily="49" charset="0"/>
                  <a:cs typeface="Meslo LG M DZ for Powerline" panose="020B0609030804020204" pitchFamily="49" charset="0"/>
                </a:rPr>
                <a:t> </a:t>
              </a:r>
              <a:r>
                <a:rPr lang="en-JP" altLang="ja-JP" sz="1800" dirty="0">
                  <a:solidFill>
                    <a:srgbClr val="424242"/>
                  </a:solidFill>
                  <a:latin typeface="Meslo LG M DZ for Powerline" panose="020B0609030804020204" pitchFamily="49" charset="0"/>
                  <a:ea typeface="Meslo LG M DZ for Powerline" panose="020B0609030804020204" pitchFamily="49" charset="0"/>
                  <a:cs typeface="Meslo LG M DZ for Powerline" panose="020B0609030804020204" pitchFamily="49" charset="0"/>
                </a:rPr>
                <a:t>︙</a:t>
              </a:r>
            </a:p>
          </p:txBody>
        </p:sp>
      </p:grpSp>
      <p:sp>
        <p:nvSpPr>
          <p:cNvPr id="7" name="Right Arrow 6">
            <a:extLst>
              <a:ext uri="{FF2B5EF4-FFF2-40B4-BE49-F238E27FC236}">
                <a16:creationId xmlns:a16="http://schemas.microsoft.com/office/drawing/2014/main" id="{54273E9E-CE59-4C80-9375-99619C53910E}"/>
              </a:ext>
            </a:extLst>
          </p:cNvPr>
          <p:cNvSpPr/>
          <p:nvPr/>
        </p:nvSpPr>
        <p:spPr>
          <a:xfrm>
            <a:off x="6466898" y="5291175"/>
            <a:ext cx="866126" cy="438417"/>
          </a:xfrm>
          <a:prstGeom prst="rightArrow">
            <a:avLst>
              <a:gd name="adj1" fmla="val 41748"/>
              <a:gd name="adj2" fmla="val 62168"/>
            </a:avLst>
          </a:prstGeom>
          <a:solidFill>
            <a:schemeClr val="bg1">
              <a:lumMod val="65000"/>
            </a:schemeClr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JP"/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27498870-C471-FC85-F0D0-C78BA836A929}"/>
              </a:ext>
            </a:extLst>
          </p:cNvPr>
          <p:cNvGrpSpPr/>
          <p:nvPr/>
        </p:nvGrpSpPr>
        <p:grpSpPr>
          <a:xfrm>
            <a:off x="7269924" y="5083967"/>
            <a:ext cx="4140000" cy="1291249"/>
            <a:chOff x="6715932" y="4943067"/>
            <a:chExt cx="4140000" cy="1291249"/>
          </a:xfrm>
        </p:grpSpPr>
        <p:sp>
          <p:nvSpPr>
            <p:cNvPr id="11" name="Rectangle 6">
              <a:extLst>
                <a:ext uri="{FF2B5EF4-FFF2-40B4-BE49-F238E27FC236}">
                  <a16:creationId xmlns:a16="http://schemas.microsoft.com/office/drawing/2014/main" id="{9B23005D-19FF-998C-B58C-63E45212D56B}"/>
                </a:ext>
              </a:extLst>
            </p:cNvPr>
            <p:cNvSpPr/>
            <p:nvPr/>
          </p:nvSpPr>
          <p:spPr>
            <a:xfrm>
              <a:off x="6715932" y="5784316"/>
              <a:ext cx="4140000" cy="450000"/>
            </a:xfrm>
            <a:prstGeom prst="rect">
              <a:avLst/>
            </a:prstGeom>
            <a:solidFill>
              <a:srgbClr val="E7F0C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JP" sz="1800" dirty="0">
                  <a:solidFill>
                    <a:srgbClr val="42424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uBPFランタイム</a:t>
              </a:r>
              <a:endParaRPr lang="en-JP" sz="1800" dirty="0">
                <a:solidFill>
                  <a:srgbClr val="E7F0C8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  <p:grpSp>
          <p:nvGrpSpPr>
            <p:cNvPr id="12" name="グループ化 11">
              <a:extLst>
                <a:ext uri="{FF2B5EF4-FFF2-40B4-BE49-F238E27FC236}">
                  <a16:creationId xmlns:a16="http://schemas.microsoft.com/office/drawing/2014/main" id="{56AB82B6-E20D-FCE6-F7CF-077FC457E5C2}"/>
                </a:ext>
              </a:extLst>
            </p:cNvPr>
            <p:cNvGrpSpPr/>
            <p:nvPr/>
          </p:nvGrpSpPr>
          <p:grpSpPr>
            <a:xfrm>
              <a:off x="6955478" y="4943067"/>
              <a:ext cx="3660909" cy="727382"/>
              <a:chOff x="6999909" y="4877413"/>
              <a:chExt cx="3660909" cy="727382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4AFCB39-82EE-E115-627F-D484984AA5A3}"/>
                  </a:ext>
                </a:extLst>
              </p:cNvPr>
              <p:cNvSpPr/>
              <p:nvPr/>
            </p:nvSpPr>
            <p:spPr>
              <a:xfrm>
                <a:off x="6999909" y="4877413"/>
                <a:ext cx="1620000" cy="720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127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JP" sz="1800" dirty="0">
                    <a:solidFill>
                      <a:srgbClr val="424242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</a:rPr>
                  <a:t>uBPF</a:t>
                </a:r>
              </a:p>
              <a:p>
                <a:pPr algn="ctr"/>
                <a:r>
                  <a:rPr lang="en-JP" sz="1800" dirty="0">
                    <a:solidFill>
                      <a:srgbClr val="424242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</a:rPr>
                  <a:t>バイトコード</a:t>
                </a: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B2C780D-E42C-5823-A146-2B8F4DA3C96B}"/>
                  </a:ext>
                </a:extLst>
              </p:cNvPr>
              <p:cNvSpPr/>
              <p:nvPr/>
            </p:nvSpPr>
            <p:spPr>
              <a:xfrm>
                <a:off x="9040818" y="4884795"/>
                <a:ext cx="1620000" cy="720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127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JP" sz="1800" dirty="0">
                    <a:solidFill>
                      <a:srgbClr val="424242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</a:rPr>
                  <a:t>外部関数の</a:t>
                </a:r>
              </a:p>
              <a:p>
                <a:pPr algn="ctr"/>
                <a:r>
                  <a:rPr lang="en-JP" sz="1800" dirty="0">
                    <a:solidFill>
                      <a:srgbClr val="424242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</a:rPr>
                  <a:t>バイトコード</a:t>
                </a: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B6B2C7E-7676-93F4-6A9B-BEC0AC411FB7}"/>
                  </a:ext>
                </a:extLst>
              </p:cNvPr>
              <p:cNvSpPr txBox="1"/>
              <p:nvPr/>
            </p:nvSpPr>
            <p:spPr>
              <a:xfrm>
                <a:off x="8619909" y="4955412"/>
                <a:ext cx="42511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JP" sz="3200" b="1" dirty="0">
                    <a:solidFill>
                      <a:srgbClr val="424242"/>
                    </a:solidFill>
                  </a:rPr>
                  <a:t>+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858858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0BDECD-A01E-0C46-C949-C92E3BADDF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95004-9F85-33CB-AE74-FD03D9EE4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>
                <a:solidFill>
                  <a:srgbClr val="424242"/>
                </a:solidFill>
              </a:rPr>
              <a:t>共有メモリにアクセスするヘルパー関数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167C87-CB96-B928-00FF-F0205BEFEA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920" y="1362493"/>
            <a:ext cx="10932160" cy="4855428"/>
          </a:xfrm>
        </p:spPr>
        <p:txBody>
          <a:bodyPr/>
          <a:lstStyle/>
          <a:p>
            <a:r>
              <a:rPr lang="en-JP" dirty="0">
                <a:solidFill>
                  <a:srgbClr val="424242"/>
                </a:solidFill>
              </a:rPr>
              <a:t>外部関数はuBPFランタイム内のヘルパー関数を呼び出す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uBPFバイトコードからは共有メモリにアクセスできない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ヘルパー</a:t>
            </a:r>
            <a:r>
              <a:rPr lang="ja-JP" altLang="en-US">
                <a:solidFill>
                  <a:srgbClr val="424242"/>
                </a:solidFill>
              </a:rPr>
              <a:t>関数が共有メモリにアクセスして</a:t>
            </a:r>
            <a:r>
              <a:rPr lang="en-US" altLang="ja-JP" dirty="0">
                <a:solidFill>
                  <a:srgbClr val="424242"/>
                </a:solidFill>
              </a:rPr>
              <a:t>VM</a:t>
            </a:r>
            <a:r>
              <a:rPr lang="ja-JP" altLang="en-US">
                <a:solidFill>
                  <a:srgbClr val="424242"/>
                </a:solidFill>
              </a:rPr>
              <a:t>内情報を取得</a:t>
            </a:r>
            <a:endParaRPr lang="en-US" altLang="ja-JP" dirty="0">
              <a:solidFill>
                <a:srgbClr val="424242"/>
              </a:solidFill>
            </a:endParaRPr>
          </a:p>
          <a:p>
            <a:endParaRPr lang="en-JP" sz="800" dirty="0">
              <a:solidFill>
                <a:srgbClr val="424242"/>
              </a:solidFill>
            </a:endParaRPr>
          </a:p>
          <a:p>
            <a:r>
              <a:rPr lang="ja-JP" altLang="en-US">
                <a:solidFill>
                  <a:srgbClr val="424242"/>
                </a:solidFill>
              </a:rPr>
              <a:t>当該ヘルパー関数を呼び出せるように</a:t>
            </a:r>
            <a:r>
              <a:rPr lang="en-JP" altLang="ja-JP" dirty="0">
                <a:solidFill>
                  <a:srgbClr val="424242"/>
                </a:solidFill>
              </a:rPr>
              <a:t>P4</a:t>
            </a:r>
            <a:r>
              <a:rPr lang="ja-JP" altLang="en-JP">
                <a:solidFill>
                  <a:srgbClr val="424242"/>
                </a:solidFill>
              </a:rPr>
              <a:t>コンパイラ</a:t>
            </a:r>
            <a:r>
              <a:rPr lang="ja-JP" altLang="en-US">
                <a:solidFill>
                  <a:srgbClr val="424242"/>
                </a:solidFill>
              </a:rPr>
              <a:t>を拡張</a:t>
            </a:r>
            <a:endParaRPr lang="en-US" altLang="ja-JP" dirty="0">
              <a:solidFill>
                <a:srgbClr val="424242"/>
              </a:solidFill>
            </a:endParaRPr>
          </a:p>
          <a:p>
            <a:pPr lvl="1"/>
            <a:r>
              <a:rPr lang="en-US" dirty="0" err="1">
                <a:solidFill>
                  <a:srgbClr val="424242"/>
                </a:solidFill>
              </a:rPr>
              <a:t>ヘルパー関数に割り当てられた番号を指定した特殊なcall命令を生成</a:t>
            </a:r>
            <a:endParaRPr lang="en-US" dirty="0">
              <a:solidFill>
                <a:srgbClr val="424242"/>
              </a:solidFill>
            </a:endParaRPr>
          </a:p>
          <a:p>
            <a:pPr lvl="1"/>
            <a:r>
              <a:rPr lang="en-US" dirty="0" err="1">
                <a:solidFill>
                  <a:srgbClr val="424242"/>
                </a:solidFill>
              </a:rPr>
              <a:t>call命令の実行時にuBPF</a:t>
            </a:r>
            <a:r>
              <a:rPr lang="ja-JP" altLang="en-US">
                <a:solidFill>
                  <a:srgbClr val="424242"/>
                </a:solidFill>
              </a:rPr>
              <a:t>ランタイムが対応するヘルパー関数を実行</a:t>
            </a:r>
            <a:endParaRPr lang="en-JP" dirty="0">
              <a:solidFill>
                <a:srgbClr val="424242"/>
              </a:solidFill>
            </a:endParaRPr>
          </a:p>
          <a:p>
            <a:endParaRPr lang="en-JP" dirty="0">
              <a:solidFill>
                <a:srgbClr val="42424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C6A448-A358-5025-7E3D-651058ED5F5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altLang="ja" smtClean="0"/>
              <a:pPr/>
              <a:t>12</a:t>
            </a:fld>
            <a:endParaRPr lang="ja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70433B-912D-FBFC-4B04-688E5E7ACEFE}"/>
              </a:ext>
            </a:extLst>
          </p:cNvPr>
          <p:cNvSpPr/>
          <p:nvPr/>
        </p:nvSpPr>
        <p:spPr>
          <a:xfrm>
            <a:off x="439226" y="4368722"/>
            <a:ext cx="10264930" cy="236668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bg2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P4 </a:t>
            </a:r>
            <a:r>
              <a:rPr lang="en-JP" sz="2000" b="1" dirty="0">
                <a:solidFill>
                  <a:schemeClr val="bg2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VM</a:t>
            </a:r>
          </a:p>
          <a:p>
            <a:endParaRPr lang="en-JP" sz="2000" dirty="0">
              <a:solidFill>
                <a:schemeClr val="bg2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  <a:p>
            <a:endParaRPr lang="en-JP" sz="1800" dirty="0">
              <a:solidFill>
                <a:schemeClr val="bg2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  <a:p>
            <a:endParaRPr lang="en-JP" sz="1800" dirty="0">
              <a:solidFill>
                <a:schemeClr val="bg2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  <a:p>
            <a:pPr algn="ctr"/>
            <a:endParaRPr lang="en-JP" sz="1800" dirty="0">
              <a:solidFill>
                <a:schemeClr val="bg2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  <a:p>
            <a:pPr algn="ctr"/>
            <a:endParaRPr lang="en-JP" sz="1800" dirty="0">
              <a:solidFill>
                <a:schemeClr val="bg2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  <a:p>
            <a:pPr algn="ctr"/>
            <a:endParaRPr lang="en-JP" sz="1800" dirty="0">
              <a:solidFill>
                <a:schemeClr val="bg2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  <a:p>
            <a:pPr algn="ctr"/>
            <a:endParaRPr lang="en-JP" sz="1800" dirty="0">
              <a:solidFill>
                <a:schemeClr val="bg2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789D2ACE-B1E1-A04A-8111-DF9C606BEC4E}"/>
              </a:ext>
            </a:extLst>
          </p:cNvPr>
          <p:cNvGrpSpPr/>
          <p:nvPr/>
        </p:nvGrpSpPr>
        <p:grpSpPr>
          <a:xfrm>
            <a:off x="5220810" y="5021507"/>
            <a:ext cx="2723823" cy="1118173"/>
            <a:chOff x="7234248" y="4504454"/>
            <a:chExt cx="2723823" cy="111817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77ECCB4-C93A-AF80-6793-A1FA9003F87E}"/>
                </a:ext>
              </a:extLst>
            </p:cNvPr>
            <p:cNvSpPr/>
            <p:nvPr/>
          </p:nvSpPr>
          <p:spPr>
            <a:xfrm>
              <a:off x="7550671" y="4879662"/>
              <a:ext cx="2164004" cy="742965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1270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JP" sz="1800" dirty="0">
                  <a:solidFill>
                    <a:srgbClr val="424242"/>
                  </a:solidFill>
                  <a:latin typeface="Meslo LG M DZ for Powerline" panose="020B0609030804020204" pitchFamily="49" charset="0"/>
                  <a:ea typeface="Meslo LG M DZ for Powerline" panose="020B0609030804020204" pitchFamily="49" charset="0"/>
                  <a:cs typeface="Meslo LG M DZ for Powerline" panose="020B0609030804020204" pitchFamily="49" charset="0"/>
                </a:rPr>
                <a:t> get_</a:t>
              </a:r>
              <a:r>
                <a:rPr lang="en-US" sz="1800" dirty="0">
                  <a:solidFill>
                    <a:srgbClr val="424242"/>
                  </a:solidFill>
                  <a:latin typeface="Meslo LG M DZ for Powerline" panose="020B0609030804020204" pitchFamily="49" charset="0"/>
                  <a:ea typeface="Meslo LG M DZ for Powerline" panose="020B0609030804020204" pitchFamily="49" charset="0"/>
                  <a:cs typeface="Meslo LG M DZ for Powerline" panose="020B0609030804020204" pitchFamily="49" charset="0"/>
                </a:rPr>
                <a:t>tcp_mem</a:t>
              </a:r>
              <a:r>
                <a:rPr lang="en-JP" sz="1800" dirty="0">
                  <a:solidFill>
                    <a:srgbClr val="424242"/>
                  </a:solidFill>
                  <a:latin typeface="Meslo LG M DZ for Powerline" panose="020B0609030804020204" pitchFamily="49" charset="0"/>
                  <a:ea typeface="Meslo LG M DZ for Powerline" panose="020B0609030804020204" pitchFamily="49" charset="0"/>
                  <a:cs typeface="Meslo LG M DZ for Powerline" panose="020B0609030804020204" pitchFamily="49" charset="0"/>
                </a:rPr>
                <a:t>:</a:t>
              </a:r>
            </a:p>
            <a:p>
              <a:r>
                <a:rPr lang="en-JP" sz="1800" dirty="0">
                  <a:solidFill>
                    <a:srgbClr val="424242"/>
                  </a:solidFill>
                  <a:latin typeface="Meslo LG M DZ for Powerline" panose="020B0609030804020204" pitchFamily="49" charset="0"/>
                  <a:ea typeface="Meslo LG M DZ for Powerline" panose="020B0609030804020204" pitchFamily="49" charset="0"/>
                  <a:cs typeface="Meslo LG M DZ for Powerline" panose="020B0609030804020204" pitchFamily="49" charset="0"/>
                </a:rPr>
                <a:t>   call 10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3A0FFD3-CAA8-D382-1663-152A2573D813}"/>
                </a:ext>
              </a:extLst>
            </p:cNvPr>
            <p:cNvSpPr txBox="1"/>
            <p:nvPr/>
          </p:nvSpPr>
          <p:spPr>
            <a:xfrm>
              <a:off x="7234248" y="4504454"/>
              <a:ext cx="27238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JP" sz="1800" dirty="0">
                  <a:solidFill>
                    <a:srgbClr val="42424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外部関数のバイトコード</a:t>
              </a:r>
            </a:p>
          </p:txBody>
        </p:sp>
      </p:grp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F6864D14-96D3-BA8E-6C25-0F5FECDB605A}"/>
              </a:ext>
            </a:extLst>
          </p:cNvPr>
          <p:cNvGrpSpPr/>
          <p:nvPr/>
        </p:nvGrpSpPr>
        <p:grpSpPr>
          <a:xfrm>
            <a:off x="1016099" y="4448233"/>
            <a:ext cx="3505200" cy="1387706"/>
            <a:chOff x="1052675" y="4440205"/>
            <a:chExt cx="3505200" cy="1387706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BB4454C-858F-3BE6-C546-CDBCE294ADD6}"/>
                </a:ext>
              </a:extLst>
            </p:cNvPr>
            <p:cNvSpPr/>
            <p:nvPr/>
          </p:nvSpPr>
          <p:spPr>
            <a:xfrm>
              <a:off x="1052675" y="4794677"/>
              <a:ext cx="3505200" cy="1033234"/>
            </a:xfrm>
            <a:prstGeom prst="rect">
              <a:avLst/>
            </a:prstGeom>
            <a:solidFill>
              <a:srgbClr val="F9F9F9"/>
            </a:solidFill>
            <a:ln w="1270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JP" sz="1800" dirty="0">
                  <a:solidFill>
                    <a:srgbClr val="424242"/>
                  </a:solidFill>
                  <a:latin typeface="Meslo LG M DZ for Powerline" panose="020B0609030804020204" pitchFamily="49" charset="0"/>
                  <a:ea typeface="Meslo LG M DZ for Powerline" panose="020B0609030804020204" pitchFamily="49" charset="0"/>
                  <a:cs typeface="Meslo LG M DZ for Powerline" panose="020B0609030804020204" pitchFamily="49" charset="0"/>
                </a:rPr>
                <a:t> int get_tcp_mem(){</a:t>
              </a:r>
            </a:p>
            <a:p>
              <a:r>
                <a:rPr lang="en-JP" sz="1800" dirty="0">
                  <a:solidFill>
                    <a:srgbClr val="424242"/>
                  </a:solidFill>
                  <a:latin typeface="Meslo LG M DZ for Powerline" panose="020B0609030804020204" pitchFamily="49" charset="0"/>
                  <a:ea typeface="Meslo LG M DZ for Powerline" panose="020B0609030804020204" pitchFamily="49" charset="0"/>
                  <a:cs typeface="Meslo LG M DZ for Powerline" panose="020B0609030804020204" pitchFamily="49" charset="0"/>
                </a:rPr>
                <a:t>   return read_shm();</a:t>
              </a:r>
            </a:p>
            <a:p>
              <a:r>
                <a:rPr lang="en-JP" sz="1800" dirty="0">
                  <a:solidFill>
                    <a:srgbClr val="424242"/>
                  </a:solidFill>
                  <a:latin typeface="Meslo LG M DZ for Powerline" panose="020B0609030804020204" pitchFamily="49" charset="0"/>
                  <a:ea typeface="Meslo LG M DZ for Powerline" panose="020B0609030804020204" pitchFamily="49" charset="0"/>
                  <a:cs typeface="Meslo LG M DZ for Powerline" panose="020B0609030804020204" pitchFamily="49" charset="0"/>
                </a:rPr>
                <a:t> }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0476B00-8176-3825-D284-35D9F164B0C5}"/>
                </a:ext>
              </a:extLst>
            </p:cNvPr>
            <p:cNvSpPr txBox="1"/>
            <p:nvPr/>
          </p:nvSpPr>
          <p:spPr>
            <a:xfrm>
              <a:off x="1876976" y="4440205"/>
              <a:ext cx="1856598" cy="379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JP" sz="1800" dirty="0">
                  <a:solidFill>
                    <a:srgbClr val="42424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外部関数の定義</a:t>
              </a:r>
            </a:p>
          </p:txBody>
        </p:sp>
      </p:grp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03BB6776-5C28-D519-EE7D-5C48A062615D}"/>
              </a:ext>
            </a:extLst>
          </p:cNvPr>
          <p:cNvGrpSpPr/>
          <p:nvPr/>
        </p:nvGrpSpPr>
        <p:grpSpPr>
          <a:xfrm>
            <a:off x="483458" y="5852981"/>
            <a:ext cx="4570482" cy="809148"/>
            <a:chOff x="520034" y="5871269"/>
            <a:chExt cx="4570482" cy="809148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C565D6D-1852-ECED-0275-26568219E536}"/>
                </a:ext>
              </a:extLst>
            </p:cNvPr>
            <p:cNvSpPr/>
            <p:nvPr/>
          </p:nvSpPr>
          <p:spPr>
            <a:xfrm>
              <a:off x="1052675" y="6212340"/>
              <a:ext cx="3505200" cy="468077"/>
            </a:xfrm>
            <a:prstGeom prst="rect">
              <a:avLst/>
            </a:prstGeom>
            <a:solidFill>
              <a:srgbClr val="F9F9F9"/>
            </a:solidFill>
            <a:ln w="1270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JP" sz="1800" dirty="0">
                  <a:solidFill>
                    <a:srgbClr val="424242"/>
                  </a:solidFill>
                  <a:latin typeface="Meslo LG M DZ for Powerline" panose="020B0609030804020204" pitchFamily="49" charset="0"/>
                  <a:ea typeface="Meslo LG M DZ for Powerline" panose="020B0609030804020204" pitchFamily="49" charset="0"/>
                  <a:cs typeface="Meslo LG M DZ for Powerline" panose="020B0609030804020204" pitchFamily="49" charset="0"/>
                </a:rPr>
                <a:t>void (*read_shm)() = 10;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EAF143B-6179-F12A-7080-69C5F7D41A97}"/>
                </a:ext>
              </a:extLst>
            </p:cNvPr>
            <p:cNvSpPr txBox="1"/>
            <p:nvPr/>
          </p:nvSpPr>
          <p:spPr>
            <a:xfrm>
              <a:off x="520034" y="5871269"/>
              <a:ext cx="45704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JP" sz="1800" dirty="0">
                  <a:solidFill>
                    <a:srgbClr val="42424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コンパイラが生成するヘルパー関数の定義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6F905948-1BB8-9956-9A7D-7E557A17DA2B}"/>
              </a:ext>
            </a:extLst>
          </p:cNvPr>
          <p:cNvSpPr/>
          <p:nvPr/>
        </p:nvSpPr>
        <p:spPr>
          <a:xfrm>
            <a:off x="8131274" y="4957498"/>
            <a:ext cx="2290538" cy="1237691"/>
          </a:xfrm>
          <a:prstGeom prst="rect">
            <a:avLst/>
          </a:prstGeom>
          <a:solidFill>
            <a:srgbClr val="E7F0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JP" altLang="ja-JP" sz="1800" dirty="0">
                <a:solidFill>
                  <a:srgbClr val="424242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uBPFランタイム</a:t>
            </a:r>
            <a:endParaRPr lang="en-US" altLang="ja-JP" sz="1800" dirty="0">
              <a:solidFill>
                <a:srgbClr val="E7F0C8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  <a:p>
            <a:pPr algn="ctr"/>
            <a:endParaRPr lang="en-US" sz="1800" dirty="0">
              <a:solidFill>
                <a:srgbClr val="424242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  <a:p>
            <a:pPr algn="ctr"/>
            <a:endParaRPr lang="en-US" sz="2400" dirty="0">
              <a:solidFill>
                <a:srgbClr val="424242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6BAD04-B6FE-4BE7-C0E8-8BB9753E0CC7}"/>
              </a:ext>
            </a:extLst>
          </p:cNvPr>
          <p:cNvSpPr/>
          <p:nvPr/>
        </p:nvSpPr>
        <p:spPr>
          <a:xfrm>
            <a:off x="8462759" y="5508092"/>
            <a:ext cx="1725850" cy="5155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JP" sz="1800" dirty="0">
                <a:solidFill>
                  <a:srgbClr val="424242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ヘルパー関数</a:t>
            </a:r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1EDFD4B2-482A-C116-11F6-A076897809F1}"/>
              </a:ext>
            </a:extLst>
          </p:cNvPr>
          <p:cNvGrpSpPr/>
          <p:nvPr/>
        </p:nvGrpSpPr>
        <p:grpSpPr>
          <a:xfrm>
            <a:off x="10204455" y="5407282"/>
            <a:ext cx="1750596" cy="768105"/>
            <a:chOff x="9619919" y="5828879"/>
            <a:chExt cx="1750596" cy="768105"/>
          </a:xfrm>
        </p:grpSpPr>
        <p:sp>
          <p:nvSpPr>
            <p:cNvPr id="11" name="Right Arrow 10">
              <a:extLst>
                <a:ext uri="{FF2B5EF4-FFF2-40B4-BE49-F238E27FC236}">
                  <a16:creationId xmlns:a16="http://schemas.microsoft.com/office/drawing/2014/main" id="{B7026D48-016E-7599-6151-F1F9EA46353D}"/>
                </a:ext>
              </a:extLst>
            </p:cNvPr>
            <p:cNvSpPr/>
            <p:nvPr/>
          </p:nvSpPr>
          <p:spPr>
            <a:xfrm rot="10800000">
              <a:off x="9619919" y="5993722"/>
              <a:ext cx="971990" cy="438417"/>
            </a:xfrm>
            <a:prstGeom prst="rightArrow">
              <a:avLst>
                <a:gd name="adj1" fmla="val 41748"/>
                <a:gd name="adj2" fmla="val 62168"/>
              </a:avLst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JP"/>
            </a:p>
          </p:txBody>
        </p:sp>
        <p:sp>
          <p:nvSpPr>
            <p:cNvPr id="6" name="Rectangle 6">
              <a:extLst>
                <a:ext uri="{FF2B5EF4-FFF2-40B4-BE49-F238E27FC236}">
                  <a16:creationId xmlns:a16="http://schemas.microsoft.com/office/drawing/2014/main" id="{D01EEFAD-A539-F313-23AA-56887E1C66ED}"/>
                </a:ext>
              </a:extLst>
            </p:cNvPr>
            <p:cNvSpPr/>
            <p:nvPr/>
          </p:nvSpPr>
          <p:spPr>
            <a:xfrm>
              <a:off x="10265703" y="5828879"/>
              <a:ext cx="1104812" cy="76810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JP" sz="2000" dirty="0">
                  <a:solidFill>
                    <a:schemeClr val="bg1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共有</a:t>
              </a:r>
              <a:endParaRPr lang="en-US" sz="2000" dirty="0">
                <a:solidFill>
                  <a:schemeClr val="bg1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  <a:p>
              <a:pPr algn="ctr"/>
              <a:r>
                <a:rPr lang="en-JP" sz="2000" dirty="0">
                  <a:solidFill>
                    <a:schemeClr val="bg1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メモリ</a:t>
              </a:r>
            </a:p>
          </p:txBody>
        </p:sp>
      </p:grpSp>
      <p:sp>
        <p:nvSpPr>
          <p:cNvPr id="17" name="右中かっこ 16">
            <a:extLst>
              <a:ext uri="{FF2B5EF4-FFF2-40B4-BE49-F238E27FC236}">
                <a16:creationId xmlns:a16="http://schemas.microsoft.com/office/drawing/2014/main" id="{98075069-5FC4-4DD1-B48C-A8C4C1700506}"/>
              </a:ext>
            </a:extLst>
          </p:cNvPr>
          <p:cNvSpPr/>
          <p:nvPr/>
        </p:nvSpPr>
        <p:spPr>
          <a:xfrm>
            <a:off x="4915832" y="4535424"/>
            <a:ext cx="365760" cy="2126705"/>
          </a:xfrm>
          <a:prstGeom prst="rightBrace">
            <a:avLst>
              <a:gd name="adj1" fmla="val 60833"/>
              <a:gd name="adj2" fmla="val 50000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4C16AF7-CDAB-5A68-60EA-15EF68B6FD46}"/>
              </a:ext>
            </a:extLst>
          </p:cNvPr>
          <p:cNvCxnSpPr>
            <a:cxnSpLocks/>
          </p:cNvCxnSpPr>
          <p:nvPr/>
        </p:nvCxnSpPr>
        <p:spPr>
          <a:xfrm>
            <a:off x="7746957" y="5769018"/>
            <a:ext cx="683811" cy="0"/>
          </a:xfrm>
          <a:prstGeom prst="straightConnector1">
            <a:avLst/>
          </a:prstGeom>
          <a:ln w="63500">
            <a:solidFill>
              <a:srgbClr val="FB55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92083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E6B9C-E2EF-803F-5966-7699367D6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>
                <a:solidFill>
                  <a:srgbClr val="424242"/>
                </a:solidFill>
              </a:rPr>
              <a:t>P4プログラムでのVM内情報の利用例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A8443F-C4B2-96B0-AF41-79E66886E0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920" y="1362493"/>
            <a:ext cx="10932160" cy="4855428"/>
          </a:xfrm>
        </p:spPr>
        <p:txBody>
          <a:bodyPr>
            <a:normAutofit/>
          </a:bodyPr>
          <a:lstStyle/>
          <a:p>
            <a:r>
              <a:rPr lang="ja-JP" altLang="en-US" dirty="0">
                <a:solidFill>
                  <a:srgbClr val="424242"/>
                </a:solidFill>
              </a:rPr>
              <a:t>ユーザ</a:t>
            </a:r>
            <a:r>
              <a:rPr lang="en-US" altLang="ja-JP" dirty="0">
                <a:solidFill>
                  <a:srgbClr val="424242"/>
                </a:solidFill>
              </a:rPr>
              <a:t>VM</a:t>
            </a:r>
            <a:r>
              <a:rPr lang="ja-JP" altLang="en-US" dirty="0">
                <a:solidFill>
                  <a:srgbClr val="424242"/>
                </a:solidFill>
              </a:rPr>
              <a:t>内で情報収集ツールを定期実行</a:t>
            </a:r>
            <a:endParaRPr lang="en-US" altLang="ja-JP" dirty="0">
              <a:solidFill>
                <a:srgbClr val="424242"/>
              </a:solidFill>
            </a:endParaRPr>
          </a:p>
          <a:p>
            <a:pPr lvl="1"/>
            <a:r>
              <a:rPr lang="en-JP" dirty="0">
                <a:solidFill>
                  <a:srgbClr val="424242"/>
                </a:solidFill>
              </a:rPr>
              <a:t>OSがTCP通信に使用しているメモリ量</a:t>
            </a:r>
            <a:r>
              <a:rPr lang="ja-JP" altLang="en-US" dirty="0">
                <a:solidFill>
                  <a:srgbClr val="424242"/>
                </a:solidFill>
              </a:rPr>
              <a:t>と遮断</a:t>
            </a:r>
            <a:r>
              <a:rPr lang="ja-JP" altLang="en-US">
                <a:solidFill>
                  <a:srgbClr val="424242"/>
                </a:solidFill>
              </a:rPr>
              <a:t>閾値を共有メモリに記録</a:t>
            </a:r>
            <a:endParaRPr lang="en-US" altLang="ja-JP" dirty="0">
              <a:solidFill>
                <a:srgbClr val="424242"/>
              </a:solidFill>
            </a:endParaRPr>
          </a:p>
          <a:p>
            <a:pPr lvl="1"/>
            <a:r>
              <a:rPr lang="en-US" dirty="0" err="1">
                <a:solidFill>
                  <a:srgbClr val="424242"/>
                </a:solidFill>
              </a:rPr>
              <a:t>遮断閾値には</a:t>
            </a:r>
            <a:r>
              <a:rPr lang="en-US" altLang="ja-JP" sz="2200" dirty="0">
                <a:solidFill>
                  <a:srgbClr val="424242"/>
                </a:solidFill>
                <a:latin typeface="Roboto Mono" pitchFamily="49" charset="0"/>
                <a:ea typeface="Roboto Mono" pitchFamily="49" charset="0"/>
              </a:rPr>
              <a:t>/proc/sys/net/ipv4/</a:t>
            </a:r>
            <a:r>
              <a:rPr lang="en-US" altLang="ja-JP" sz="2200" dirty="0" err="1">
                <a:solidFill>
                  <a:srgbClr val="424242"/>
                </a:solidFill>
                <a:latin typeface="Roboto Mono" pitchFamily="49" charset="0"/>
                <a:ea typeface="Roboto Mono" pitchFamily="49" charset="0"/>
              </a:rPr>
              <a:t>tcp_mem</a:t>
            </a:r>
            <a:r>
              <a:rPr lang="ja-JP" altLang="en-US">
                <a:solidFill>
                  <a:srgbClr val="424242"/>
                </a:solidFill>
              </a:rPr>
              <a:t>の</a:t>
            </a:r>
            <a:r>
              <a:rPr lang="en-US" altLang="ja-JP" sz="2200" dirty="0">
                <a:solidFill>
                  <a:srgbClr val="424242"/>
                </a:solidFill>
                <a:latin typeface="Roboto Mono" pitchFamily="49" charset="0"/>
                <a:ea typeface="Roboto Mono" pitchFamily="49" charset="0"/>
              </a:rPr>
              <a:t>pressure</a:t>
            </a:r>
            <a:r>
              <a:rPr lang="ja-JP" altLang="en-US" dirty="0">
                <a:solidFill>
                  <a:srgbClr val="424242"/>
                </a:solidFill>
              </a:rPr>
              <a:t>値を使用</a:t>
            </a:r>
            <a:endParaRPr lang="en-JP" dirty="0">
              <a:solidFill>
                <a:srgbClr val="424242"/>
              </a:solidFill>
            </a:endParaRPr>
          </a:p>
          <a:p>
            <a:endParaRPr lang="en-US" sz="800" dirty="0">
              <a:solidFill>
                <a:srgbClr val="424242"/>
              </a:solidFill>
            </a:endParaRPr>
          </a:p>
          <a:p>
            <a:r>
              <a:rPr lang="en-US" dirty="0" err="1">
                <a:solidFill>
                  <a:srgbClr val="424242"/>
                </a:solidFill>
              </a:rPr>
              <a:t>P4プログラムでこの値を取得</a:t>
            </a:r>
            <a:endParaRPr lang="en-JP" dirty="0">
              <a:solidFill>
                <a:srgbClr val="424242"/>
              </a:solidFill>
            </a:endParaRPr>
          </a:p>
          <a:p>
            <a:pPr lvl="1"/>
            <a:r>
              <a:rPr lang="en-US" altLang="ja-JP" dirty="0">
                <a:solidFill>
                  <a:srgbClr val="424242"/>
                </a:solidFill>
              </a:rPr>
              <a:t>TCP</a:t>
            </a:r>
            <a:r>
              <a:rPr lang="ja-JP" altLang="en-US">
                <a:solidFill>
                  <a:srgbClr val="424242"/>
                </a:solidFill>
              </a:rPr>
              <a:t>メモリ量が遮断閾値を超え</a:t>
            </a:r>
            <a:br>
              <a:rPr lang="en-US" altLang="ja-JP" dirty="0">
                <a:solidFill>
                  <a:srgbClr val="424242"/>
                </a:solidFill>
              </a:rPr>
            </a:br>
            <a:r>
              <a:rPr lang="ja-JP" altLang="en-US">
                <a:solidFill>
                  <a:srgbClr val="424242"/>
                </a:solidFill>
              </a:rPr>
              <a:t>ると接続</a:t>
            </a:r>
            <a:r>
              <a:rPr lang="ja-JP" altLang="en-US" dirty="0">
                <a:solidFill>
                  <a:srgbClr val="424242"/>
                </a:solidFill>
              </a:rPr>
              <a:t>要求パケットを破棄</a:t>
            </a:r>
            <a:endParaRPr lang="en-JP" dirty="0">
              <a:solidFill>
                <a:srgbClr val="424242"/>
              </a:solidFill>
            </a:endParaRPr>
          </a:p>
          <a:p>
            <a:pPr lvl="1"/>
            <a:r>
              <a:rPr lang="en-JP" dirty="0">
                <a:solidFill>
                  <a:srgbClr val="424242"/>
                </a:solidFill>
              </a:rPr>
              <a:t>OS</a:t>
            </a:r>
            <a:r>
              <a:rPr lang="en-US" dirty="0" err="1">
                <a:solidFill>
                  <a:srgbClr val="424242"/>
                </a:solidFill>
              </a:rPr>
              <a:t>が全パケットを破棄する前</a:t>
            </a:r>
            <a:br>
              <a:rPr lang="en-US" dirty="0">
                <a:solidFill>
                  <a:srgbClr val="424242"/>
                </a:solidFill>
              </a:rPr>
            </a:br>
            <a:r>
              <a:rPr lang="ja-JP" altLang="en-US" dirty="0">
                <a:solidFill>
                  <a:srgbClr val="424242"/>
                </a:solidFill>
              </a:rPr>
              <a:t>に新規接続</a:t>
            </a:r>
            <a:r>
              <a:rPr lang="ja-JP" altLang="en-US">
                <a:solidFill>
                  <a:srgbClr val="424242"/>
                </a:solidFill>
              </a:rPr>
              <a:t>のみを却下できる</a:t>
            </a:r>
            <a:endParaRPr lang="en-JP" dirty="0">
              <a:solidFill>
                <a:srgbClr val="42424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2442D7-E250-201B-D81B-9990F03AF54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altLang="ja" smtClean="0"/>
              <a:pPr/>
              <a:t>13</a:t>
            </a:fld>
            <a:endParaRPr lang="ja" altLang="en-US"/>
          </a:p>
        </p:txBody>
      </p:sp>
      <p:graphicFrame>
        <p:nvGraphicFramePr>
          <p:cNvPr id="7" name="表 6">
            <a:extLst>
              <a:ext uri="{FF2B5EF4-FFF2-40B4-BE49-F238E27FC236}">
                <a16:creationId xmlns:a16="http://schemas.microsoft.com/office/drawing/2014/main" id="{84F439D3-C069-766F-90D8-0C2345EE55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8294213"/>
              </p:ext>
            </p:extLst>
          </p:nvPr>
        </p:nvGraphicFramePr>
        <p:xfrm>
          <a:off x="6230903" y="3035302"/>
          <a:ext cx="5644574" cy="33547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44574">
                  <a:extLst>
                    <a:ext uri="{9D8B030D-6E8A-4147-A177-3AD203B41FA5}">
                      <a16:colId xmlns:a16="http://schemas.microsoft.com/office/drawing/2014/main" val="3193938711"/>
                    </a:ext>
                  </a:extLst>
                </a:gridCol>
              </a:tblGrid>
              <a:tr h="335473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buNone/>
                      </a:pPr>
                      <a:r>
                        <a:rPr lang="en-US" altLang="ja-JP" sz="1600" b="0" i="0" dirty="0">
                          <a:solidFill>
                            <a:srgbClr val="3F51B5"/>
                          </a:solidFill>
                          <a:effectLst/>
                          <a:latin typeface="Roboto Mono" pitchFamily="49" charset="0"/>
                        </a:rPr>
                        <a:t>extern</a:t>
                      </a:r>
                      <a:r>
                        <a:rPr lang="en-US" altLang="ja-JP" sz="1600" b="0" i="0" dirty="0">
                          <a:solidFill>
                            <a:srgbClr val="37474F"/>
                          </a:solidFill>
                          <a:effectLst/>
                          <a:latin typeface="Roboto Mono" pitchFamily="49" charset="0"/>
                        </a:rPr>
                        <a:t> bit</a:t>
                      </a:r>
                      <a:r>
                        <a:rPr lang="en-US" altLang="ja-JP" sz="1600" b="0" i="0" dirty="0">
                          <a:solidFill>
                            <a:srgbClr val="3F51B5"/>
                          </a:solidFill>
                          <a:effectLst/>
                          <a:latin typeface="Roboto Mono" pitchFamily="49" charset="0"/>
                        </a:rPr>
                        <a:t>&lt;</a:t>
                      </a:r>
                      <a:r>
                        <a:rPr lang="en-US" altLang="ja-JP" sz="1600" b="0" i="0" dirty="0">
                          <a:solidFill>
                            <a:srgbClr val="C53929"/>
                          </a:solidFill>
                          <a:effectLst/>
                          <a:latin typeface="Roboto Mono" pitchFamily="49" charset="0"/>
                        </a:rPr>
                        <a:t>64</a:t>
                      </a:r>
                      <a:r>
                        <a:rPr lang="en-US" altLang="ja-JP" sz="1600" b="0" i="0" dirty="0">
                          <a:solidFill>
                            <a:srgbClr val="3F51B5"/>
                          </a:solidFill>
                          <a:effectLst/>
                          <a:latin typeface="Roboto Mono" pitchFamily="49" charset="0"/>
                        </a:rPr>
                        <a:t>&gt;</a:t>
                      </a:r>
                      <a:r>
                        <a:rPr lang="en-US" altLang="ja-JP" sz="1600" b="0" i="0" dirty="0">
                          <a:solidFill>
                            <a:srgbClr val="9C27B0"/>
                          </a:solidFill>
                          <a:effectLst/>
                          <a:latin typeface="Roboto Mono" pitchFamily="49" charset="0"/>
                        </a:rPr>
                        <a:t> </a:t>
                      </a:r>
                      <a:r>
                        <a:rPr lang="en-US" altLang="ja-JP" sz="1600" b="0" i="0" dirty="0" err="1">
                          <a:solidFill>
                            <a:srgbClr val="9C27B0"/>
                          </a:solidFill>
                          <a:effectLst/>
                          <a:latin typeface="Roboto Mono" pitchFamily="49" charset="0"/>
                        </a:rPr>
                        <a:t>get_tcp_mem</a:t>
                      </a:r>
                      <a:r>
                        <a:rPr lang="en-US" altLang="ja-JP" sz="1600" b="0" i="0" dirty="0">
                          <a:solidFill>
                            <a:srgbClr val="37474F"/>
                          </a:solidFill>
                          <a:effectLst/>
                          <a:latin typeface="Roboto Mono" pitchFamily="49" charset="0"/>
                        </a:rPr>
                        <a:t>();</a:t>
                      </a:r>
                      <a:endParaRPr lang="en-US" altLang="ja-JP" sz="1600" b="0" i="0" dirty="0">
                        <a:solidFill>
                          <a:srgbClr val="000000"/>
                        </a:solidFill>
                        <a:effectLst/>
                        <a:latin typeface="Roboto Mono" pitchFamily="49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buNone/>
                      </a:pPr>
                      <a:endParaRPr lang="en-US" altLang="ja-JP" sz="1600" b="0" i="0" dirty="0">
                        <a:solidFill>
                          <a:srgbClr val="000000"/>
                        </a:solidFill>
                        <a:effectLst/>
                        <a:latin typeface="Roboto Mono" pitchFamily="49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buNone/>
                      </a:pPr>
                      <a:r>
                        <a:rPr lang="en-US" altLang="ja-JP" sz="1600" b="0" i="0" dirty="0">
                          <a:solidFill>
                            <a:srgbClr val="37474F"/>
                          </a:solidFill>
                          <a:effectLst/>
                          <a:latin typeface="Roboto Mono" pitchFamily="49" charset="0"/>
                        </a:rPr>
                        <a:t>control </a:t>
                      </a:r>
                      <a:r>
                        <a:rPr lang="en-US" altLang="ja-JP" sz="1600" b="0" i="0" dirty="0">
                          <a:solidFill>
                            <a:srgbClr val="9C27B0"/>
                          </a:solidFill>
                          <a:effectLst/>
                          <a:latin typeface="Roboto Mono" pitchFamily="49" charset="0"/>
                        </a:rPr>
                        <a:t>pipe</a:t>
                      </a:r>
                      <a:r>
                        <a:rPr lang="en-US" altLang="ja-JP" sz="1600" b="0" i="0" dirty="0">
                          <a:solidFill>
                            <a:srgbClr val="37474F"/>
                          </a:solidFill>
                          <a:effectLst/>
                          <a:latin typeface="Roboto Mono" pitchFamily="49" charset="0"/>
                        </a:rPr>
                        <a:t>(</a:t>
                      </a:r>
                      <a:r>
                        <a:rPr lang="en-US" altLang="ja-JP" sz="1600" b="0" i="0" dirty="0" err="1">
                          <a:solidFill>
                            <a:srgbClr val="37474F"/>
                          </a:solidFill>
                          <a:effectLst/>
                          <a:latin typeface="Roboto Mono" pitchFamily="49" charset="0"/>
                        </a:rPr>
                        <a:t>inout</a:t>
                      </a:r>
                      <a:r>
                        <a:rPr lang="en-US" altLang="ja-JP" sz="1600" b="0" i="0" dirty="0">
                          <a:solidFill>
                            <a:srgbClr val="37474F"/>
                          </a:solidFill>
                          <a:effectLst/>
                          <a:latin typeface="Roboto Mono" pitchFamily="49" charset="0"/>
                        </a:rPr>
                        <a:t> </a:t>
                      </a:r>
                      <a:r>
                        <a:rPr lang="en-US" altLang="ja-JP" sz="1600" b="0" i="0" dirty="0" err="1">
                          <a:solidFill>
                            <a:srgbClr val="37474F"/>
                          </a:solidFill>
                          <a:effectLst/>
                          <a:latin typeface="Roboto Mono" pitchFamily="49" charset="0"/>
                        </a:rPr>
                        <a:t>Headers_t</a:t>
                      </a:r>
                      <a:r>
                        <a:rPr lang="en-US" altLang="ja-JP" sz="1600" b="0" i="0" dirty="0">
                          <a:solidFill>
                            <a:srgbClr val="37474F"/>
                          </a:solidFill>
                          <a:effectLst/>
                          <a:latin typeface="Roboto Mono" pitchFamily="49" charset="0"/>
                        </a:rPr>
                        <a:t> </a:t>
                      </a:r>
                      <a:r>
                        <a:rPr lang="en-US" altLang="ja-JP" sz="1600" b="0" i="0" dirty="0" err="1">
                          <a:solidFill>
                            <a:srgbClr val="0097A7"/>
                          </a:solidFill>
                          <a:effectLst/>
                          <a:latin typeface="Roboto Mono" pitchFamily="49" charset="0"/>
                        </a:rPr>
                        <a:t>hdr</a:t>
                      </a:r>
                      <a:r>
                        <a:rPr lang="en-US" altLang="ja-JP" sz="1600" b="0" i="0" dirty="0">
                          <a:solidFill>
                            <a:srgbClr val="37474F"/>
                          </a:solidFill>
                          <a:effectLst/>
                          <a:latin typeface="Roboto Mono" pitchFamily="49" charset="0"/>
                        </a:rPr>
                        <a:t>, ...) {</a:t>
                      </a:r>
                      <a:endParaRPr lang="en-US" altLang="ja-JP" sz="1600" b="0" i="0" dirty="0">
                        <a:solidFill>
                          <a:srgbClr val="000000"/>
                        </a:solidFill>
                        <a:effectLst/>
                        <a:latin typeface="Roboto Mono" pitchFamily="49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buNone/>
                      </a:pPr>
                      <a:r>
                        <a:rPr lang="en-US" altLang="ja-JP" sz="1600" b="0" i="0" dirty="0">
                          <a:solidFill>
                            <a:srgbClr val="000000"/>
                          </a:solidFill>
                          <a:effectLst/>
                          <a:latin typeface="Roboto Mono" pitchFamily="49" charset="0"/>
                        </a:rPr>
                        <a:t>...</a:t>
                      </a:r>
                    </a:p>
                    <a:p>
                      <a:pPr algn="l">
                        <a:lnSpc>
                          <a:spcPct val="100000"/>
                        </a:lnSpc>
                        <a:buNone/>
                      </a:pPr>
                      <a:r>
                        <a:rPr lang="en-US" altLang="ja-JP" sz="1600" b="0" i="0" dirty="0">
                          <a:solidFill>
                            <a:srgbClr val="3F51B5"/>
                          </a:solidFill>
                          <a:effectLst/>
                          <a:latin typeface="Roboto Mono" pitchFamily="49" charset="0"/>
                        </a:rPr>
                        <a:t>  if</a:t>
                      </a:r>
                      <a:r>
                        <a:rPr lang="en-US" altLang="ja-JP" sz="1600" b="0" i="0" dirty="0">
                          <a:solidFill>
                            <a:srgbClr val="37474F"/>
                          </a:solidFill>
                          <a:effectLst/>
                          <a:latin typeface="Roboto Mono" pitchFamily="49" charset="0"/>
                        </a:rPr>
                        <a:t> (</a:t>
                      </a:r>
                      <a:r>
                        <a:rPr lang="en-US" altLang="ja-JP" sz="1600" b="0" i="0" dirty="0" err="1">
                          <a:solidFill>
                            <a:srgbClr val="37474F"/>
                          </a:solidFill>
                          <a:effectLst/>
                          <a:latin typeface="Roboto Mono" pitchFamily="49" charset="0"/>
                        </a:rPr>
                        <a:t>hdr.ipv4.protocol</a:t>
                      </a:r>
                      <a:r>
                        <a:rPr lang="en-US" altLang="ja-JP" sz="1600" b="0" i="0" dirty="0">
                          <a:solidFill>
                            <a:srgbClr val="37474F"/>
                          </a:solidFill>
                          <a:effectLst/>
                          <a:latin typeface="Roboto Mono" pitchFamily="49" charset="0"/>
                        </a:rPr>
                        <a:t> </a:t>
                      </a:r>
                      <a:r>
                        <a:rPr lang="en-US" altLang="ja-JP" sz="1600" b="0" i="0" dirty="0">
                          <a:solidFill>
                            <a:srgbClr val="3F51B5"/>
                          </a:solidFill>
                          <a:effectLst/>
                          <a:latin typeface="Roboto Mono" pitchFamily="49" charset="0"/>
                        </a:rPr>
                        <a:t>==</a:t>
                      </a:r>
                      <a:r>
                        <a:rPr lang="en-US" altLang="ja-JP" sz="1600" b="0" i="0" dirty="0">
                          <a:solidFill>
                            <a:srgbClr val="37474F"/>
                          </a:solidFill>
                          <a:effectLst/>
                          <a:latin typeface="Roboto Mono" pitchFamily="49" charset="0"/>
                        </a:rPr>
                        <a:t> </a:t>
                      </a:r>
                      <a:r>
                        <a:rPr lang="en-US" altLang="ja-JP" sz="1600" b="0" i="0" dirty="0" err="1">
                          <a:solidFill>
                            <a:srgbClr val="37474F"/>
                          </a:solidFill>
                          <a:effectLst/>
                          <a:latin typeface="Roboto Mono" pitchFamily="49" charset="0"/>
                        </a:rPr>
                        <a:t>IP_PROTO_TCP</a:t>
                      </a:r>
                      <a:r>
                        <a:rPr lang="en-US" altLang="ja-JP" sz="1600" b="0" i="0" dirty="0">
                          <a:solidFill>
                            <a:srgbClr val="37474F"/>
                          </a:solidFill>
                          <a:effectLst/>
                          <a:latin typeface="Roboto Mono" pitchFamily="49" charset="0"/>
                        </a:rPr>
                        <a:t> </a:t>
                      </a:r>
                      <a:r>
                        <a:rPr lang="en-US" altLang="ja-JP" sz="1600" b="0" i="0" dirty="0">
                          <a:solidFill>
                            <a:srgbClr val="3F51B5"/>
                          </a:solidFill>
                          <a:effectLst/>
                          <a:latin typeface="Roboto Mono" pitchFamily="49" charset="0"/>
                        </a:rPr>
                        <a:t>&amp;&amp;</a:t>
                      </a:r>
                      <a:endParaRPr lang="en-US" altLang="ja-JP" sz="1600" b="0" i="0" dirty="0">
                        <a:solidFill>
                          <a:srgbClr val="000000"/>
                        </a:solidFill>
                        <a:effectLst/>
                        <a:latin typeface="Roboto Mono" pitchFamily="49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buNone/>
                      </a:pPr>
                      <a:r>
                        <a:rPr lang="en-US" altLang="ja-JP" sz="1600" b="0" i="0" dirty="0">
                          <a:solidFill>
                            <a:srgbClr val="37474F"/>
                          </a:solidFill>
                          <a:effectLst/>
                          <a:latin typeface="Roboto Mono" pitchFamily="49" charset="0"/>
                        </a:rPr>
                        <a:t>      (</a:t>
                      </a:r>
                      <a:r>
                        <a:rPr lang="en-US" altLang="ja-JP" sz="1600" b="0" i="0" dirty="0" err="1">
                          <a:solidFill>
                            <a:srgbClr val="37474F"/>
                          </a:solidFill>
                          <a:effectLst/>
                          <a:latin typeface="Roboto Mono" pitchFamily="49" charset="0"/>
                        </a:rPr>
                        <a:t>hdr.tcp.flags</a:t>
                      </a:r>
                      <a:r>
                        <a:rPr lang="en-US" altLang="ja-JP" sz="1600" b="0" i="0" dirty="0">
                          <a:solidFill>
                            <a:srgbClr val="37474F"/>
                          </a:solidFill>
                          <a:effectLst/>
                          <a:latin typeface="Roboto Mono" pitchFamily="49" charset="0"/>
                        </a:rPr>
                        <a:t> </a:t>
                      </a:r>
                      <a:r>
                        <a:rPr lang="en-US" altLang="ja-JP" sz="1600" b="0" i="0" dirty="0">
                          <a:solidFill>
                            <a:srgbClr val="3F51B5"/>
                          </a:solidFill>
                          <a:effectLst/>
                          <a:latin typeface="Roboto Mono" pitchFamily="49" charset="0"/>
                        </a:rPr>
                        <a:t>&amp;</a:t>
                      </a:r>
                      <a:r>
                        <a:rPr lang="en-US" altLang="ja-JP" sz="1600" b="0" i="0" dirty="0">
                          <a:solidFill>
                            <a:srgbClr val="37474F"/>
                          </a:solidFill>
                          <a:effectLst/>
                          <a:latin typeface="Roboto Mono" pitchFamily="49" charset="0"/>
                        </a:rPr>
                        <a:t> </a:t>
                      </a:r>
                      <a:r>
                        <a:rPr lang="en-US" altLang="ja-JP" sz="1600" b="0" i="0" dirty="0" err="1">
                          <a:solidFill>
                            <a:srgbClr val="37474F"/>
                          </a:solidFill>
                          <a:effectLst/>
                          <a:latin typeface="Roboto Mono" pitchFamily="49" charset="0"/>
                        </a:rPr>
                        <a:t>TCP_SYN_MASK</a:t>
                      </a:r>
                      <a:r>
                        <a:rPr lang="en-US" altLang="ja-JP" sz="1600" b="0" i="0" dirty="0">
                          <a:solidFill>
                            <a:srgbClr val="37474F"/>
                          </a:solidFill>
                          <a:effectLst/>
                          <a:latin typeface="Roboto Mono" pitchFamily="49" charset="0"/>
                        </a:rPr>
                        <a:t>) </a:t>
                      </a:r>
                      <a:r>
                        <a:rPr lang="en-US" altLang="ja-JP" sz="1600" b="0" i="0" dirty="0">
                          <a:solidFill>
                            <a:srgbClr val="3F51B5"/>
                          </a:solidFill>
                          <a:effectLst/>
                          <a:latin typeface="Roboto Mono" pitchFamily="49" charset="0"/>
                        </a:rPr>
                        <a:t>!=</a:t>
                      </a:r>
                      <a:r>
                        <a:rPr lang="en-US" altLang="ja-JP" sz="1600" b="0" i="0" dirty="0">
                          <a:solidFill>
                            <a:srgbClr val="C53929"/>
                          </a:solidFill>
                          <a:effectLst/>
                          <a:latin typeface="Roboto Mono" pitchFamily="49" charset="0"/>
                        </a:rPr>
                        <a:t> 0</a:t>
                      </a:r>
                      <a:r>
                        <a:rPr lang="en-US" altLang="ja-JP" sz="1600" b="0" i="0" dirty="0">
                          <a:solidFill>
                            <a:srgbClr val="3F51B5"/>
                          </a:solidFill>
                          <a:effectLst/>
                          <a:latin typeface="Roboto Mono" pitchFamily="49" charset="0"/>
                        </a:rPr>
                        <a:t> &amp;&amp;</a:t>
                      </a:r>
                      <a:endParaRPr lang="en-US" altLang="ja-JP" sz="1600" b="0" i="0" dirty="0">
                        <a:solidFill>
                          <a:srgbClr val="000000"/>
                        </a:solidFill>
                        <a:effectLst/>
                        <a:latin typeface="Roboto Mono" pitchFamily="49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buNone/>
                      </a:pPr>
                      <a:r>
                        <a:rPr lang="en-US" altLang="ja-JP" sz="1600" b="0" i="0" dirty="0">
                          <a:solidFill>
                            <a:srgbClr val="37474F"/>
                          </a:solidFill>
                          <a:effectLst/>
                          <a:latin typeface="Roboto Mono" pitchFamily="49" charset="0"/>
                        </a:rPr>
                        <a:t>      (</a:t>
                      </a:r>
                      <a:r>
                        <a:rPr lang="en-US" altLang="ja-JP" sz="1600" b="0" i="0" dirty="0" err="1">
                          <a:solidFill>
                            <a:srgbClr val="37474F"/>
                          </a:solidFill>
                          <a:effectLst/>
                          <a:latin typeface="Roboto Mono" pitchFamily="49" charset="0"/>
                        </a:rPr>
                        <a:t>hdr.tcp.flags</a:t>
                      </a:r>
                      <a:r>
                        <a:rPr lang="en-US" altLang="ja-JP" sz="1600" b="0" i="0" dirty="0">
                          <a:solidFill>
                            <a:srgbClr val="37474F"/>
                          </a:solidFill>
                          <a:effectLst/>
                          <a:latin typeface="Roboto Mono" pitchFamily="49" charset="0"/>
                        </a:rPr>
                        <a:t> </a:t>
                      </a:r>
                      <a:r>
                        <a:rPr lang="en-US" altLang="ja-JP" sz="1600" b="0" i="0" dirty="0">
                          <a:solidFill>
                            <a:srgbClr val="3F51B5"/>
                          </a:solidFill>
                          <a:effectLst/>
                          <a:latin typeface="Roboto Mono" pitchFamily="49" charset="0"/>
                        </a:rPr>
                        <a:t>&amp;</a:t>
                      </a:r>
                      <a:r>
                        <a:rPr lang="en-US" altLang="ja-JP" sz="1600" b="0" i="0" dirty="0">
                          <a:solidFill>
                            <a:srgbClr val="37474F"/>
                          </a:solidFill>
                          <a:effectLst/>
                          <a:latin typeface="Roboto Mono" pitchFamily="49" charset="0"/>
                        </a:rPr>
                        <a:t> </a:t>
                      </a:r>
                      <a:r>
                        <a:rPr lang="en-US" altLang="ja-JP" sz="1600" b="0" i="0" dirty="0" err="1">
                          <a:solidFill>
                            <a:srgbClr val="37474F"/>
                          </a:solidFill>
                          <a:effectLst/>
                          <a:latin typeface="Roboto Mono" pitchFamily="49" charset="0"/>
                        </a:rPr>
                        <a:t>TCP_ACK_MASK</a:t>
                      </a:r>
                      <a:r>
                        <a:rPr lang="en-US" altLang="ja-JP" sz="1600" b="0" i="0" dirty="0">
                          <a:solidFill>
                            <a:srgbClr val="37474F"/>
                          </a:solidFill>
                          <a:effectLst/>
                          <a:latin typeface="Roboto Mono" pitchFamily="49" charset="0"/>
                        </a:rPr>
                        <a:t>) </a:t>
                      </a:r>
                      <a:r>
                        <a:rPr lang="en-US" altLang="ja-JP" sz="1600" b="0" i="0" dirty="0">
                          <a:solidFill>
                            <a:srgbClr val="3F51B5"/>
                          </a:solidFill>
                          <a:effectLst/>
                          <a:latin typeface="Roboto Mono" pitchFamily="49" charset="0"/>
                        </a:rPr>
                        <a:t>==</a:t>
                      </a:r>
                      <a:r>
                        <a:rPr lang="en-US" altLang="ja-JP" sz="1600" b="0" i="0" dirty="0">
                          <a:solidFill>
                            <a:srgbClr val="C53929"/>
                          </a:solidFill>
                          <a:effectLst/>
                          <a:latin typeface="Roboto Mono" pitchFamily="49" charset="0"/>
                        </a:rPr>
                        <a:t> 0</a:t>
                      </a:r>
                      <a:r>
                        <a:rPr lang="en-US" altLang="ja-JP" sz="1600" b="0" i="0" dirty="0">
                          <a:solidFill>
                            <a:srgbClr val="37474F"/>
                          </a:solidFill>
                          <a:effectLst/>
                          <a:latin typeface="Roboto Mono" pitchFamily="49" charset="0"/>
                        </a:rPr>
                        <a:t>) {</a:t>
                      </a:r>
                      <a:endParaRPr lang="en-US" altLang="ja-JP" sz="1600" b="0" i="0" dirty="0">
                        <a:solidFill>
                          <a:srgbClr val="000000"/>
                        </a:solidFill>
                        <a:effectLst/>
                        <a:latin typeface="Roboto Mono" pitchFamily="49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buNone/>
                      </a:pPr>
                      <a:r>
                        <a:rPr lang="en-US" altLang="ja-JP" sz="1600" b="0" i="0" dirty="0">
                          <a:solidFill>
                            <a:srgbClr val="37474F"/>
                          </a:solidFill>
                          <a:effectLst/>
                          <a:latin typeface="Roboto Mono" pitchFamily="49" charset="0"/>
                        </a:rPr>
                        <a:t>    </a:t>
                      </a:r>
                      <a:r>
                        <a:rPr lang="en-US" altLang="ja-JP" sz="1600" b="0" i="0" dirty="0" err="1">
                          <a:solidFill>
                            <a:srgbClr val="37474F"/>
                          </a:solidFill>
                          <a:effectLst/>
                          <a:latin typeface="Roboto Mono" pitchFamily="49" charset="0"/>
                        </a:rPr>
                        <a:t>tcp_mem</a:t>
                      </a:r>
                      <a:r>
                        <a:rPr lang="en-US" altLang="ja-JP" sz="1600" b="0" i="0" dirty="0">
                          <a:solidFill>
                            <a:srgbClr val="37474F"/>
                          </a:solidFill>
                          <a:effectLst/>
                          <a:latin typeface="Roboto Mono" pitchFamily="49" charset="0"/>
                        </a:rPr>
                        <a:t> </a:t>
                      </a:r>
                      <a:r>
                        <a:rPr lang="en-US" altLang="ja-JP" sz="1600" b="0" i="0" dirty="0">
                          <a:solidFill>
                            <a:srgbClr val="3F51B5"/>
                          </a:solidFill>
                          <a:effectLst/>
                          <a:latin typeface="Roboto Mono" pitchFamily="49" charset="0"/>
                        </a:rPr>
                        <a:t>=</a:t>
                      </a:r>
                      <a:r>
                        <a:rPr lang="en-US" altLang="ja-JP" sz="1600" b="0" i="0" dirty="0">
                          <a:solidFill>
                            <a:srgbClr val="9C27B0"/>
                          </a:solidFill>
                          <a:effectLst/>
                          <a:latin typeface="Roboto Mono" pitchFamily="49" charset="0"/>
                        </a:rPr>
                        <a:t> </a:t>
                      </a:r>
                      <a:r>
                        <a:rPr lang="en-US" altLang="ja-JP" sz="1600" b="0" i="0" dirty="0" err="1">
                          <a:solidFill>
                            <a:srgbClr val="9C27B0"/>
                          </a:solidFill>
                          <a:effectLst/>
                          <a:latin typeface="Roboto Mono" pitchFamily="49" charset="0"/>
                        </a:rPr>
                        <a:t>get_tcp_mem</a:t>
                      </a:r>
                      <a:r>
                        <a:rPr lang="en-US" altLang="ja-JP" sz="1600" b="0" i="0" dirty="0">
                          <a:solidFill>
                            <a:srgbClr val="37474F"/>
                          </a:solidFill>
                          <a:effectLst/>
                          <a:latin typeface="Roboto Mono" pitchFamily="49" charset="0"/>
                        </a:rPr>
                        <a:t>();</a:t>
                      </a:r>
                      <a:endParaRPr lang="en-US" altLang="ja-JP" sz="1600" b="0" i="0" dirty="0">
                        <a:solidFill>
                          <a:srgbClr val="000000"/>
                        </a:solidFill>
                        <a:effectLst/>
                        <a:latin typeface="Roboto Mono" pitchFamily="49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ja-JP" sz="1600" b="0" i="0" dirty="0">
                          <a:solidFill>
                            <a:srgbClr val="37474F"/>
                          </a:solidFill>
                          <a:effectLst/>
                          <a:latin typeface="Roboto Mono" pitchFamily="49" charset="0"/>
                        </a:rPr>
                        <a:t>    </a:t>
                      </a:r>
                      <a:r>
                        <a:rPr lang="en-US" altLang="ja-JP" sz="1600" b="0" i="0" dirty="0" err="1">
                          <a:solidFill>
                            <a:srgbClr val="37474F"/>
                          </a:solidFill>
                          <a:effectLst/>
                          <a:latin typeface="Roboto Mono" pitchFamily="49" charset="0"/>
                        </a:rPr>
                        <a:t>used_bytes</a:t>
                      </a:r>
                      <a:r>
                        <a:rPr lang="en-US" altLang="ja-JP" sz="1600" b="0" i="0" dirty="0">
                          <a:solidFill>
                            <a:srgbClr val="37474F"/>
                          </a:solidFill>
                          <a:effectLst/>
                          <a:latin typeface="Roboto Mono" pitchFamily="49" charset="0"/>
                        </a:rPr>
                        <a:t> </a:t>
                      </a:r>
                      <a:r>
                        <a:rPr lang="en-US" altLang="ja-JP" sz="1600" b="0" i="0" dirty="0">
                          <a:solidFill>
                            <a:srgbClr val="3F51B5"/>
                          </a:solidFill>
                          <a:effectLst/>
                          <a:latin typeface="Roboto Mono" pitchFamily="49" charset="0"/>
                        </a:rPr>
                        <a:t>=</a:t>
                      </a:r>
                      <a:r>
                        <a:rPr lang="en-US" altLang="ja-JP" sz="1600" b="0" i="0" dirty="0">
                          <a:solidFill>
                            <a:srgbClr val="0097A7"/>
                          </a:solidFill>
                          <a:effectLst/>
                          <a:latin typeface="Roboto Mono" pitchFamily="49" charset="0"/>
                        </a:rPr>
                        <a:t> </a:t>
                      </a:r>
                      <a:r>
                        <a:rPr lang="en-US" altLang="ja-JP" sz="1600" b="0" i="0" dirty="0" err="1">
                          <a:solidFill>
                            <a:srgbClr val="0097A7"/>
                          </a:solidFill>
                          <a:effectLst/>
                          <a:latin typeface="Roboto Mono" pitchFamily="49" charset="0"/>
                        </a:rPr>
                        <a:t>tcp_mem</a:t>
                      </a:r>
                      <a:r>
                        <a:rPr lang="en-US" altLang="ja-JP" sz="1600" b="0" i="0" dirty="0">
                          <a:solidFill>
                            <a:srgbClr val="37474F"/>
                          </a:solidFill>
                          <a:effectLst/>
                          <a:latin typeface="Roboto Mono" pitchFamily="49" charset="0"/>
                        </a:rPr>
                        <a:t>[</a:t>
                      </a:r>
                      <a:r>
                        <a:rPr lang="en-US" altLang="ja-JP" sz="1600" b="0" i="0" dirty="0">
                          <a:solidFill>
                            <a:srgbClr val="C53929"/>
                          </a:solidFill>
                          <a:effectLst/>
                          <a:latin typeface="Roboto Mono" pitchFamily="49" charset="0"/>
                        </a:rPr>
                        <a:t>31</a:t>
                      </a:r>
                      <a:r>
                        <a:rPr lang="en-US" altLang="ja-JP" sz="1600" b="0" i="0" dirty="0">
                          <a:solidFill>
                            <a:srgbClr val="37474F"/>
                          </a:solidFill>
                          <a:effectLst/>
                          <a:latin typeface="Roboto Mono" pitchFamily="49" charset="0"/>
                        </a:rPr>
                        <a:t>:</a:t>
                      </a:r>
                      <a:r>
                        <a:rPr lang="en-US" altLang="ja-JP" sz="1600" b="0" i="0" dirty="0">
                          <a:solidFill>
                            <a:srgbClr val="C53929"/>
                          </a:solidFill>
                          <a:effectLst/>
                          <a:latin typeface="Roboto Mono" pitchFamily="49" charset="0"/>
                        </a:rPr>
                        <a:t>0</a:t>
                      </a:r>
                      <a:r>
                        <a:rPr lang="en-US" altLang="ja-JP" sz="1600" b="0" i="0" dirty="0">
                          <a:solidFill>
                            <a:srgbClr val="37474F"/>
                          </a:solidFill>
                          <a:effectLst/>
                          <a:latin typeface="Roboto Mono" pitchFamily="49" charset="0"/>
                        </a:rPr>
                        <a:t>];</a:t>
                      </a:r>
                      <a:endParaRPr lang="en-US" altLang="ja-JP" sz="1600" b="0" i="0" dirty="0">
                        <a:solidFill>
                          <a:srgbClr val="000000"/>
                        </a:solidFill>
                        <a:effectLst/>
                        <a:latin typeface="Roboto Mono" pitchFamily="49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buNone/>
                      </a:pPr>
                      <a:r>
                        <a:rPr lang="en-US" altLang="ja-JP" sz="1600" b="0" i="0" dirty="0">
                          <a:solidFill>
                            <a:srgbClr val="37474F"/>
                          </a:solidFill>
                          <a:effectLst/>
                          <a:latin typeface="Roboto Mono" pitchFamily="49" charset="0"/>
                        </a:rPr>
                        <a:t>    threshold </a:t>
                      </a:r>
                      <a:r>
                        <a:rPr lang="en-US" altLang="ja-JP" sz="1600" b="0" i="0" dirty="0">
                          <a:solidFill>
                            <a:srgbClr val="3F51B5"/>
                          </a:solidFill>
                          <a:effectLst/>
                          <a:latin typeface="Roboto Mono" pitchFamily="49" charset="0"/>
                        </a:rPr>
                        <a:t>=</a:t>
                      </a:r>
                      <a:r>
                        <a:rPr lang="en-US" altLang="ja-JP" sz="1600" b="0" i="0" dirty="0">
                          <a:solidFill>
                            <a:srgbClr val="0097A7"/>
                          </a:solidFill>
                          <a:effectLst/>
                          <a:latin typeface="Roboto Mono" pitchFamily="49" charset="0"/>
                        </a:rPr>
                        <a:t> </a:t>
                      </a:r>
                      <a:r>
                        <a:rPr lang="en-US" altLang="ja-JP" sz="1600" b="0" i="0" dirty="0" err="1">
                          <a:solidFill>
                            <a:srgbClr val="0097A7"/>
                          </a:solidFill>
                          <a:effectLst/>
                          <a:latin typeface="Roboto Mono" pitchFamily="49" charset="0"/>
                        </a:rPr>
                        <a:t>tcp_mem</a:t>
                      </a:r>
                      <a:r>
                        <a:rPr lang="en-US" altLang="ja-JP" sz="1600" b="0" i="0" dirty="0">
                          <a:solidFill>
                            <a:srgbClr val="37474F"/>
                          </a:solidFill>
                          <a:effectLst/>
                          <a:latin typeface="Roboto Mono" pitchFamily="49" charset="0"/>
                        </a:rPr>
                        <a:t>[</a:t>
                      </a:r>
                      <a:r>
                        <a:rPr lang="en-US" altLang="ja-JP" sz="1600" b="0" i="0" dirty="0">
                          <a:solidFill>
                            <a:srgbClr val="C53929"/>
                          </a:solidFill>
                          <a:effectLst/>
                          <a:latin typeface="Roboto Mono" pitchFamily="49" charset="0"/>
                        </a:rPr>
                        <a:t>63</a:t>
                      </a:r>
                      <a:r>
                        <a:rPr lang="en-US" altLang="ja-JP" sz="1600" b="0" i="0" dirty="0">
                          <a:solidFill>
                            <a:srgbClr val="37474F"/>
                          </a:solidFill>
                          <a:effectLst/>
                          <a:latin typeface="Roboto Mono" pitchFamily="49" charset="0"/>
                        </a:rPr>
                        <a:t>:</a:t>
                      </a:r>
                      <a:r>
                        <a:rPr lang="en-US" altLang="ja-JP" sz="1600" b="0" i="0" dirty="0">
                          <a:solidFill>
                            <a:srgbClr val="C53929"/>
                          </a:solidFill>
                          <a:effectLst/>
                          <a:latin typeface="Roboto Mono" pitchFamily="49" charset="0"/>
                        </a:rPr>
                        <a:t>32</a:t>
                      </a:r>
                      <a:r>
                        <a:rPr lang="en-US" altLang="ja-JP" sz="1600" b="0" i="0" dirty="0">
                          <a:solidFill>
                            <a:srgbClr val="37474F"/>
                          </a:solidFill>
                          <a:effectLst/>
                          <a:latin typeface="Roboto Mono" pitchFamily="49" charset="0"/>
                        </a:rPr>
                        <a:t>];</a:t>
                      </a:r>
                      <a:endParaRPr lang="en-US" altLang="ja-JP" sz="1600" b="0" i="0" dirty="0">
                        <a:solidFill>
                          <a:srgbClr val="000000"/>
                        </a:solidFill>
                        <a:effectLst/>
                        <a:latin typeface="Roboto Mono" pitchFamily="49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buNone/>
                      </a:pPr>
                      <a:r>
                        <a:rPr lang="en-US" altLang="ja-JP" sz="1600" b="0" i="0" dirty="0">
                          <a:solidFill>
                            <a:srgbClr val="3F51B5"/>
                          </a:solidFill>
                          <a:effectLst/>
                          <a:latin typeface="Roboto Mono" pitchFamily="49" charset="0"/>
                        </a:rPr>
                        <a:t>    if</a:t>
                      </a:r>
                      <a:r>
                        <a:rPr lang="en-US" altLang="ja-JP" sz="1600" b="0" i="0" dirty="0">
                          <a:solidFill>
                            <a:srgbClr val="37474F"/>
                          </a:solidFill>
                          <a:effectLst/>
                          <a:latin typeface="Roboto Mono" pitchFamily="49" charset="0"/>
                        </a:rPr>
                        <a:t> (</a:t>
                      </a:r>
                      <a:r>
                        <a:rPr lang="en-US" altLang="ja-JP" sz="1600" b="0" i="0" dirty="0" err="1">
                          <a:solidFill>
                            <a:srgbClr val="37474F"/>
                          </a:solidFill>
                          <a:effectLst/>
                          <a:latin typeface="Roboto Mono" pitchFamily="49" charset="0"/>
                        </a:rPr>
                        <a:t>used_bytes</a:t>
                      </a:r>
                      <a:r>
                        <a:rPr lang="ja-JP" altLang="en-US" sz="1600" b="0" i="0">
                          <a:solidFill>
                            <a:srgbClr val="37474F"/>
                          </a:solidFill>
                          <a:effectLst/>
                          <a:latin typeface="Roboto Mono" pitchFamily="49" charset="0"/>
                        </a:rPr>
                        <a:t>　</a:t>
                      </a:r>
                      <a:r>
                        <a:rPr lang="en-US" altLang="ja-JP" sz="1600" b="0" i="0" dirty="0">
                          <a:solidFill>
                            <a:srgbClr val="37474F"/>
                          </a:solidFill>
                          <a:effectLst/>
                          <a:latin typeface="Roboto Mono" pitchFamily="49" charset="0"/>
                        </a:rPr>
                        <a:t>&gt; threshold)</a:t>
                      </a:r>
                      <a:endParaRPr lang="en-US" altLang="ja-JP" sz="1600" b="0" i="0" dirty="0">
                        <a:solidFill>
                          <a:srgbClr val="000000"/>
                        </a:solidFill>
                        <a:effectLst/>
                        <a:latin typeface="Roboto Mono" pitchFamily="49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buNone/>
                      </a:pPr>
                      <a:r>
                        <a:rPr lang="en-US" altLang="ja-JP" sz="1600" b="0" i="0" dirty="0">
                          <a:solidFill>
                            <a:srgbClr val="9C27B0"/>
                          </a:solidFill>
                          <a:effectLst/>
                          <a:latin typeface="Roboto Mono" pitchFamily="49" charset="0"/>
                        </a:rPr>
                        <a:t>      </a:t>
                      </a:r>
                      <a:r>
                        <a:rPr lang="en-US" altLang="ja-JP" sz="1600" b="0" i="0" dirty="0" err="1">
                          <a:solidFill>
                            <a:srgbClr val="9C27B0"/>
                          </a:solidFill>
                          <a:effectLst/>
                          <a:latin typeface="Roboto Mono" pitchFamily="49" charset="0"/>
                        </a:rPr>
                        <a:t>mark_to_drop</a:t>
                      </a:r>
                      <a:r>
                        <a:rPr lang="en-US" altLang="ja-JP" sz="1600" b="0" i="0" dirty="0">
                          <a:solidFill>
                            <a:srgbClr val="37474F"/>
                          </a:solidFill>
                          <a:effectLst/>
                          <a:latin typeface="Roboto Mono" pitchFamily="49" charset="0"/>
                        </a:rPr>
                        <a:t>();</a:t>
                      </a:r>
                    </a:p>
                    <a:p>
                      <a:pPr algn="l">
                        <a:lnSpc>
                          <a:spcPct val="100000"/>
                        </a:lnSpc>
                        <a:buNone/>
                      </a:pPr>
                      <a:r>
                        <a:rPr lang="en-US" altLang="ja-JP" sz="1600" b="0" i="0" dirty="0">
                          <a:solidFill>
                            <a:srgbClr val="000000"/>
                          </a:solidFill>
                          <a:effectLst/>
                          <a:latin typeface="Roboto Mono" pitchFamily="49" charset="0"/>
                        </a:rPr>
                        <a:t>...</a:t>
                      </a:r>
                    </a:p>
                  </a:txBody>
                  <a:tcPr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4964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75214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A5894-BCBA-79D8-38BE-511FD717A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/>
              <a:t>P4プログラムのバイパス検知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1B0F3C-687F-5ECC-655C-1921632D00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JP" dirty="0">
                <a:solidFill>
                  <a:srgbClr val="424242"/>
                </a:solidFill>
              </a:rPr>
              <a:t>P4 VMはP4プログラムの実行ログをユーザVMと共有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ユーザVMとP4 VMの間に確立した共有メモリに格納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クラウドによる改ざんを防ぐために暗号化と整合性検査を行う</a:t>
            </a:r>
            <a:endParaRPr lang="en-US" dirty="0">
              <a:solidFill>
                <a:srgbClr val="424242"/>
              </a:solidFill>
            </a:endParaRPr>
          </a:p>
          <a:p>
            <a:pPr lvl="1"/>
            <a:endParaRPr lang="en-JP" sz="600" dirty="0">
              <a:solidFill>
                <a:srgbClr val="424242"/>
              </a:solidFill>
            </a:endParaRPr>
          </a:p>
          <a:p>
            <a:r>
              <a:rPr lang="en-JP" dirty="0">
                <a:solidFill>
                  <a:srgbClr val="424242"/>
                </a:solidFill>
              </a:rPr>
              <a:t>ユーザVMは実行ログとパケット送受信の統計情報を照合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P4プログラム実行数が送受信パケット数を下回ればバイパスを検知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タイムラグ等により厳密な照合は難しいため、統計的に判定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35F3D5-9757-0DF8-53FC-2E9FD717A8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altLang="ja" smtClean="0"/>
              <a:pPr/>
              <a:t>14</a:t>
            </a:fld>
            <a:endParaRPr lang="ja" altLang="en-US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E6515E4-781F-4A14-4B22-A41A9D060A41}"/>
              </a:ext>
            </a:extLst>
          </p:cNvPr>
          <p:cNvGrpSpPr/>
          <p:nvPr/>
        </p:nvGrpSpPr>
        <p:grpSpPr>
          <a:xfrm>
            <a:off x="1960085" y="4593505"/>
            <a:ext cx="8271830" cy="2086843"/>
            <a:chOff x="2028286" y="4593505"/>
            <a:chExt cx="8271830" cy="2086843"/>
          </a:xfrm>
        </p:grpSpPr>
        <p:sp>
          <p:nvSpPr>
            <p:cNvPr id="51" name="Rectangle 6">
              <a:extLst>
                <a:ext uri="{FF2B5EF4-FFF2-40B4-BE49-F238E27FC236}">
                  <a16:creationId xmlns:a16="http://schemas.microsoft.com/office/drawing/2014/main" id="{1A6E8BFE-8FA9-A41B-3563-C0F57504B511}"/>
                </a:ext>
              </a:extLst>
            </p:cNvPr>
            <p:cNvSpPr/>
            <p:nvPr/>
          </p:nvSpPr>
          <p:spPr>
            <a:xfrm>
              <a:off x="6096000" y="4598368"/>
              <a:ext cx="2520000" cy="198000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JP" sz="2000" dirty="0">
                  <a:solidFill>
                    <a:srgbClr val="42424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ユーザVM</a:t>
              </a:r>
            </a:p>
            <a:p>
              <a:pPr algn="ctr"/>
              <a:endParaRPr lang="en-JP" sz="2000" dirty="0">
                <a:solidFill>
                  <a:srgbClr val="424242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  <a:p>
              <a:pPr algn="ctr"/>
              <a:endParaRPr lang="en-JP" sz="2000" dirty="0">
                <a:solidFill>
                  <a:srgbClr val="424242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  <a:p>
              <a:pPr algn="ctr"/>
              <a:endParaRPr lang="en-JP" sz="2000" dirty="0">
                <a:solidFill>
                  <a:srgbClr val="424242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  <a:p>
              <a:pPr algn="ctr"/>
              <a:endParaRPr lang="en-JP" sz="2000" dirty="0">
                <a:solidFill>
                  <a:srgbClr val="424242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8A0432D-9E12-A0C5-0806-01418DE3639D}"/>
                </a:ext>
              </a:extLst>
            </p:cNvPr>
            <p:cNvSpPr txBox="1"/>
            <p:nvPr/>
          </p:nvSpPr>
          <p:spPr>
            <a:xfrm>
              <a:off x="6096000" y="6155326"/>
              <a:ext cx="14670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JP" sz="2000" dirty="0">
                  <a:solidFill>
                    <a:srgbClr val="FB555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整合性検査</a:t>
              </a: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25CA7D3-9609-67DA-01B8-2C9AB4E2D5DA}"/>
                </a:ext>
              </a:extLst>
            </p:cNvPr>
            <p:cNvGrpSpPr/>
            <p:nvPr/>
          </p:nvGrpSpPr>
          <p:grpSpPr>
            <a:xfrm>
              <a:off x="8771485" y="4740352"/>
              <a:ext cx="1528631" cy="1695513"/>
              <a:chOff x="9597153" y="5185830"/>
              <a:chExt cx="1528631" cy="1695513"/>
            </a:xfrm>
          </p:grpSpPr>
          <p:pic>
            <p:nvPicPr>
              <p:cNvPr id="23" name="グラフィックス 18" descr="建設作業員男性 単色塗りつぶし">
                <a:extLst>
                  <a:ext uri="{FF2B5EF4-FFF2-40B4-BE49-F238E27FC236}">
                    <a16:creationId xmlns:a16="http://schemas.microsoft.com/office/drawing/2014/main" id="{1A7BAF11-7BDC-F16E-492F-8D99AF17DA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597153" y="5751315"/>
                <a:ext cx="809413" cy="809413"/>
              </a:xfrm>
              <a:prstGeom prst="rect">
                <a:avLst/>
              </a:prstGeom>
            </p:spPr>
          </p:pic>
          <p:sp>
            <p:nvSpPr>
              <p:cNvPr id="24" name="円形吹き出し 21">
                <a:extLst>
                  <a:ext uri="{FF2B5EF4-FFF2-40B4-BE49-F238E27FC236}">
                    <a16:creationId xmlns:a16="http://schemas.microsoft.com/office/drawing/2014/main" id="{8B4CB6FB-98CD-75A9-E25A-8A8DDB40FA32}"/>
                  </a:ext>
                </a:extLst>
              </p:cNvPr>
              <p:cNvSpPr/>
              <p:nvPr/>
            </p:nvSpPr>
            <p:spPr>
              <a:xfrm>
                <a:off x="10249721" y="5185830"/>
                <a:ext cx="809414" cy="669822"/>
              </a:xfrm>
              <a:prstGeom prst="wedgeEllipseCallout">
                <a:avLst>
                  <a:gd name="adj1" fmla="val -40570"/>
                  <a:gd name="adj2" fmla="val 59320"/>
                </a:avLst>
              </a:prstGeom>
              <a:solidFill>
                <a:schemeClr val="bg1">
                  <a:lumMod val="50000"/>
                </a:schemeClr>
              </a:solidFill>
              <a:ln w="127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 dirty="0">
                  <a:solidFill>
                    <a:srgbClr val="FF0000"/>
                  </a:solidFill>
                </a:endParaRPr>
              </a:p>
            </p:txBody>
          </p:sp>
          <p:pic>
            <p:nvPicPr>
              <p:cNvPr id="25" name="グラフィックス 20" descr="チェック マーク 単色塗りつぶし">
                <a:extLst>
                  <a:ext uri="{FF2B5EF4-FFF2-40B4-BE49-F238E27FC236}">
                    <a16:creationId xmlns:a16="http://schemas.microsoft.com/office/drawing/2014/main" id="{31904279-6E0E-758B-8752-38256659D0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0388910" y="5266523"/>
                <a:ext cx="522668" cy="522668"/>
              </a:xfrm>
              <a:prstGeom prst="rect">
                <a:avLst/>
              </a:prstGeom>
            </p:spPr>
          </p:pic>
          <p:pic>
            <p:nvPicPr>
              <p:cNvPr id="26" name="グラフィックス 14" descr="クリップボード: チェックマーク 枠線">
                <a:extLst>
                  <a:ext uri="{FF2B5EF4-FFF2-40B4-BE49-F238E27FC236}">
                    <a16:creationId xmlns:a16="http://schemas.microsoft.com/office/drawing/2014/main" id="{6D7BE09E-5F46-A905-EFBC-1E503CC713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0174705" y="5930264"/>
                <a:ext cx="951079" cy="951079"/>
              </a:xfrm>
              <a:prstGeom prst="rect">
                <a:avLst/>
              </a:prstGeom>
            </p:spPr>
          </p:pic>
        </p:grp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D17A5EA7-704A-6029-CF25-F1CA82122332}"/>
                </a:ext>
              </a:extLst>
            </p:cNvPr>
            <p:cNvSpPr/>
            <p:nvPr/>
          </p:nvSpPr>
          <p:spPr>
            <a:xfrm>
              <a:off x="2028286" y="4593505"/>
              <a:ext cx="2520000" cy="1980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P4 </a:t>
              </a:r>
              <a:r>
                <a:rPr lang="en-JP" sz="2000" dirty="0">
                  <a:solidFill>
                    <a:schemeClr val="bg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VM</a:t>
              </a:r>
            </a:p>
            <a:p>
              <a:pPr algn="ctr"/>
              <a:endParaRPr lang="en-JP" sz="2000" dirty="0">
                <a:solidFill>
                  <a:schemeClr val="bg2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  <a:p>
              <a:pPr algn="ctr"/>
              <a:endParaRPr lang="en-JP" sz="2000" dirty="0">
                <a:solidFill>
                  <a:schemeClr val="bg2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  <a:p>
              <a:pPr algn="ctr"/>
              <a:endParaRPr lang="en-JP" sz="2000" dirty="0">
                <a:solidFill>
                  <a:schemeClr val="bg2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  <a:p>
              <a:pPr algn="ctr"/>
              <a:endParaRPr lang="en-JP" sz="2000" dirty="0">
                <a:solidFill>
                  <a:schemeClr val="bg2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924D370-8A62-C761-2F69-6FADA2C93BC1}"/>
                </a:ext>
              </a:extLst>
            </p:cNvPr>
            <p:cNvSpPr txBox="1"/>
            <p:nvPr/>
          </p:nvSpPr>
          <p:spPr>
            <a:xfrm>
              <a:off x="3580873" y="6178258"/>
              <a:ext cx="9541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JP" sz="2000" dirty="0">
                  <a:solidFill>
                    <a:srgbClr val="FB555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暗号化</a:t>
              </a:r>
            </a:p>
          </p:txBody>
        </p:sp>
        <p:sp>
          <p:nvSpPr>
            <p:cNvPr id="55" name="Rectangle 6">
              <a:extLst>
                <a:ext uri="{FF2B5EF4-FFF2-40B4-BE49-F238E27FC236}">
                  <a16:creationId xmlns:a16="http://schemas.microsoft.com/office/drawing/2014/main" id="{6641C8E6-9E0B-9144-3B53-9BF246FAD694}"/>
                </a:ext>
              </a:extLst>
            </p:cNvPr>
            <p:cNvSpPr/>
            <p:nvPr/>
          </p:nvSpPr>
          <p:spPr>
            <a:xfrm>
              <a:off x="2425715" y="5327272"/>
              <a:ext cx="1725141" cy="816703"/>
            </a:xfrm>
            <a:prstGeom prst="rect">
              <a:avLst/>
            </a:prstGeom>
            <a:solidFill>
              <a:srgbClr val="E7F0C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JP" sz="2000" dirty="0">
                  <a:solidFill>
                    <a:srgbClr val="42424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  <a:cs typeface="Noto Sans SemiBold" panose="020B0502040504020204" pitchFamily="34" charset="0"/>
                </a:rPr>
                <a:t>実行ログ</a:t>
              </a:r>
              <a:endParaRPr lang="en-JP" sz="2000" dirty="0">
                <a:solidFill>
                  <a:srgbClr val="424242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  <a:cs typeface="Noto Sans Light" panose="020B0502040504020204" pitchFamily="34" charset="0"/>
              </a:endParaRPr>
            </a:p>
          </p:txBody>
        </p:sp>
        <p:sp>
          <p:nvSpPr>
            <p:cNvPr id="57" name="Rectangle 6">
              <a:extLst>
                <a:ext uri="{FF2B5EF4-FFF2-40B4-BE49-F238E27FC236}">
                  <a16:creationId xmlns:a16="http://schemas.microsoft.com/office/drawing/2014/main" id="{21D4041F-80B5-2FCF-6489-E5F60AA09863}"/>
                </a:ext>
              </a:extLst>
            </p:cNvPr>
            <p:cNvSpPr/>
            <p:nvPr/>
          </p:nvSpPr>
          <p:spPr>
            <a:xfrm>
              <a:off x="6656192" y="5494228"/>
              <a:ext cx="1635607" cy="4899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JP" sz="2000" dirty="0">
                  <a:solidFill>
                    <a:srgbClr val="42424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検知ツール</a:t>
              </a:r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7E963DD4-F748-2254-459E-7C7F2340F332}"/>
                </a:ext>
              </a:extLst>
            </p:cNvPr>
            <p:cNvGrpSpPr/>
            <p:nvPr/>
          </p:nvGrpSpPr>
          <p:grpSpPr>
            <a:xfrm>
              <a:off x="4150856" y="5363169"/>
              <a:ext cx="2505336" cy="752081"/>
              <a:chOff x="4525061" y="5519790"/>
              <a:chExt cx="2505336" cy="752081"/>
            </a:xfrm>
          </p:grpSpPr>
          <p:sp>
            <p:nvSpPr>
              <p:cNvPr id="45" name="Right Arrow 44">
                <a:extLst>
                  <a:ext uri="{FF2B5EF4-FFF2-40B4-BE49-F238E27FC236}">
                    <a16:creationId xmlns:a16="http://schemas.microsoft.com/office/drawing/2014/main" id="{ADA009FB-99D2-A42B-6D6A-7A6AF69DE29B}"/>
                  </a:ext>
                </a:extLst>
              </p:cNvPr>
              <p:cNvSpPr/>
              <p:nvPr/>
            </p:nvSpPr>
            <p:spPr>
              <a:xfrm rot="10800000" flipH="1">
                <a:off x="4525061" y="5698954"/>
                <a:ext cx="2505336" cy="449606"/>
              </a:xfrm>
              <a:prstGeom prst="rightArrow">
                <a:avLst>
                  <a:gd name="adj1" fmla="val 45858"/>
                  <a:gd name="adj2" fmla="val 62168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JP"/>
              </a:p>
            </p:txBody>
          </p:sp>
          <p:sp>
            <p:nvSpPr>
              <p:cNvPr id="46" name="Rectangle 6">
                <a:extLst>
                  <a:ext uri="{FF2B5EF4-FFF2-40B4-BE49-F238E27FC236}">
                    <a16:creationId xmlns:a16="http://schemas.microsoft.com/office/drawing/2014/main" id="{7FF11723-08F9-CF2D-62F0-A5BF8430051E}"/>
                  </a:ext>
                </a:extLst>
              </p:cNvPr>
              <p:cNvSpPr/>
              <p:nvPr/>
            </p:nvSpPr>
            <p:spPr>
              <a:xfrm>
                <a:off x="5135637" y="5519790"/>
                <a:ext cx="1196739" cy="752081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JP" sz="2000" dirty="0">
                    <a:solidFill>
                      <a:schemeClr val="bg1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</a:rPr>
                  <a:t>共有</a:t>
                </a:r>
              </a:p>
              <a:p>
                <a:pPr algn="ctr"/>
                <a:r>
                  <a:rPr lang="en-JP" sz="2000" dirty="0">
                    <a:solidFill>
                      <a:schemeClr val="bg1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</a:rPr>
                  <a:t>メモリ</a:t>
                </a:r>
              </a:p>
            </p:txBody>
          </p:sp>
        </p:grpSp>
        <p:sp>
          <p:nvSpPr>
            <p:cNvPr id="6" name="Rectangle 6">
              <a:extLst>
                <a:ext uri="{FF2B5EF4-FFF2-40B4-BE49-F238E27FC236}">
                  <a16:creationId xmlns:a16="http://schemas.microsoft.com/office/drawing/2014/main" id="{9AA6F08C-F5ED-CDFC-6F78-0441E06E987C}"/>
                </a:ext>
              </a:extLst>
            </p:cNvPr>
            <p:cNvSpPr/>
            <p:nvPr/>
          </p:nvSpPr>
          <p:spPr>
            <a:xfrm>
              <a:off x="7712501" y="6178258"/>
              <a:ext cx="1307525" cy="502090"/>
            </a:xfrm>
            <a:prstGeom prst="rect">
              <a:avLst/>
            </a:prstGeom>
            <a:solidFill>
              <a:srgbClr val="E7F0C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JP" sz="2000" dirty="0">
                  <a:solidFill>
                    <a:srgbClr val="42424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  <a:cs typeface="Noto Sans Light" panose="020B0502040504020204" pitchFamily="34" charset="0"/>
                </a:rPr>
                <a:t>統計情報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80906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5B4350-6169-8291-0685-BE61BF09CD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817A7-2527-D000-8847-B30F7CF37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>
                <a:solidFill>
                  <a:srgbClr val="424242"/>
                </a:solidFill>
              </a:rPr>
              <a:t>P4 ShieldのOpen vSwitchへの実装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22FB27-34D7-1EA2-9CE9-0E7B9DC919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JP" dirty="0">
                <a:solidFill>
                  <a:srgbClr val="424242"/>
                </a:solidFill>
              </a:rPr>
              <a:t>仮想スイッチのOpen vSwitch (OVS)にP4 Shieldを実装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カーネルをバイパスしてパケットを転送するDPDKデータパスに対応</a:t>
            </a:r>
          </a:p>
          <a:p>
            <a:pPr lvl="1"/>
            <a:endParaRPr lang="en-JP" sz="600" dirty="0">
              <a:solidFill>
                <a:srgbClr val="424242"/>
              </a:solidFill>
            </a:endParaRPr>
          </a:p>
          <a:p>
            <a:r>
              <a:rPr lang="en-US" altLang="ja-JP" dirty="0" err="1">
                <a:solidFill>
                  <a:srgbClr val="424242"/>
                </a:solidFill>
              </a:rPr>
              <a:t>DPDK</a:t>
            </a:r>
            <a:r>
              <a:rPr lang="ja-JP" altLang="en-US">
                <a:solidFill>
                  <a:srgbClr val="424242"/>
                </a:solidFill>
              </a:rPr>
              <a:t>データパスのパケット転送処理を拡張</a:t>
            </a:r>
            <a:endParaRPr lang="en-US" altLang="ja-JP" dirty="0">
              <a:solidFill>
                <a:srgbClr val="424242"/>
              </a:solidFill>
            </a:endParaRPr>
          </a:p>
          <a:p>
            <a:pPr lvl="1"/>
            <a:r>
              <a:rPr lang="en-JP" dirty="0">
                <a:solidFill>
                  <a:srgbClr val="424242"/>
                </a:solidFill>
              </a:rPr>
              <a:t>P</a:t>
            </a:r>
            <a:r>
              <a:rPr lang="en-US" dirty="0" err="1">
                <a:solidFill>
                  <a:srgbClr val="424242"/>
                </a:solidFill>
              </a:rPr>
              <a:t>MDスレッドが</a:t>
            </a:r>
            <a:r>
              <a:rPr lang="ja-JP" altLang="en-US">
                <a:solidFill>
                  <a:srgbClr val="424242"/>
                </a:solidFill>
              </a:rPr>
              <a:t>共有メモリを介して受信パケットを</a:t>
            </a:r>
            <a:r>
              <a:rPr lang="en-US" altLang="ja-JP" dirty="0" err="1">
                <a:solidFill>
                  <a:srgbClr val="424242"/>
                </a:solidFill>
              </a:rPr>
              <a:t>P4</a:t>
            </a:r>
            <a:r>
              <a:rPr lang="en-US" altLang="ja-JP" dirty="0">
                <a:solidFill>
                  <a:srgbClr val="424242"/>
                </a:solidFill>
              </a:rPr>
              <a:t> </a:t>
            </a:r>
            <a:r>
              <a:rPr lang="en-US" altLang="ja-JP" dirty="0" err="1">
                <a:solidFill>
                  <a:srgbClr val="424242"/>
                </a:solidFill>
              </a:rPr>
              <a:t>VM</a:t>
            </a:r>
            <a:r>
              <a:rPr lang="ja-JP" altLang="en-US">
                <a:solidFill>
                  <a:srgbClr val="424242"/>
                </a:solidFill>
              </a:rPr>
              <a:t>へ送信</a:t>
            </a:r>
            <a:endParaRPr lang="en-US" altLang="ja-JP" dirty="0">
              <a:solidFill>
                <a:srgbClr val="424242"/>
              </a:solidFill>
            </a:endParaRPr>
          </a:p>
          <a:p>
            <a:pPr lvl="1"/>
            <a:r>
              <a:rPr lang="en-US" altLang="ja-JP" dirty="0" err="1">
                <a:solidFill>
                  <a:srgbClr val="424242"/>
                </a:solidFill>
              </a:rPr>
              <a:t>P4</a:t>
            </a:r>
            <a:r>
              <a:rPr lang="ja-JP" altLang="en-US">
                <a:solidFill>
                  <a:srgbClr val="424242"/>
                </a:solidFill>
              </a:rPr>
              <a:t>プログラムの実行結果をポーリングで受信</a:t>
            </a:r>
            <a:endParaRPr lang="en-US" altLang="ja-JP" dirty="0">
              <a:solidFill>
                <a:srgbClr val="424242"/>
              </a:solidFill>
            </a:endParaRPr>
          </a:p>
          <a:p>
            <a:pPr lvl="1"/>
            <a:r>
              <a:rPr lang="ja-JP" altLang="en-US">
                <a:solidFill>
                  <a:srgbClr val="424242"/>
                </a:solidFill>
              </a:rPr>
              <a:t>複数</a:t>
            </a:r>
            <a:r>
              <a:rPr lang="ja-JP" altLang="en-US" dirty="0">
                <a:solidFill>
                  <a:srgbClr val="424242"/>
                </a:solidFill>
              </a:rPr>
              <a:t>パケットの一括処理・並列処理に対応しオーバヘッドを低減</a:t>
            </a:r>
            <a:endParaRPr lang="en-US" altLang="ja-JP" dirty="0">
              <a:solidFill>
                <a:srgbClr val="42424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8400D6-ECA3-562C-DD53-A51E63B779B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altLang="ja" smtClean="0"/>
              <a:pPr/>
              <a:t>15</a:t>
            </a:fld>
            <a:endParaRPr lang="ja" altLang="en-US"/>
          </a:p>
        </p:txBody>
      </p:sp>
      <p:grpSp>
        <p:nvGrpSpPr>
          <p:cNvPr id="97" name="グループ化 96">
            <a:extLst>
              <a:ext uri="{FF2B5EF4-FFF2-40B4-BE49-F238E27FC236}">
                <a16:creationId xmlns:a16="http://schemas.microsoft.com/office/drawing/2014/main" id="{E7ED5416-EEBB-AD7C-B148-52FACA1CE895}"/>
              </a:ext>
            </a:extLst>
          </p:cNvPr>
          <p:cNvGrpSpPr/>
          <p:nvPr/>
        </p:nvGrpSpPr>
        <p:grpSpPr>
          <a:xfrm>
            <a:off x="2614167" y="4367878"/>
            <a:ext cx="7890401" cy="2314250"/>
            <a:chOff x="2507717" y="4477403"/>
            <a:chExt cx="7890401" cy="2314250"/>
          </a:xfrm>
        </p:grpSpPr>
        <p:sp>
          <p:nvSpPr>
            <p:cNvPr id="71" name="Rectangle 6">
              <a:extLst>
                <a:ext uri="{FF2B5EF4-FFF2-40B4-BE49-F238E27FC236}">
                  <a16:creationId xmlns:a16="http://schemas.microsoft.com/office/drawing/2014/main" id="{10BC9CEB-4CB7-EB5E-311E-9AA140322BF1}"/>
                </a:ext>
              </a:extLst>
            </p:cNvPr>
            <p:cNvSpPr/>
            <p:nvPr/>
          </p:nvSpPr>
          <p:spPr>
            <a:xfrm>
              <a:off x="4076428" y="4477403"/>
              <a:ext cx="2890151" cy="945708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JP" sz="2000" b="1" dirty="0">
                  <a:solidFill>
                    <a:schemeClr val="bg2"/>
                  </a:solidFill>
                  <a:latin typeface="Hiragino Kaku Gothic Pro W6" panose="020B0300000000000000" pitchFamily="34" charset="-128"/>
                  <a:ea typeface="Hiragino Kaku Gothic Pro W6" panose="020B0300000000000000" pitchFamily="34" charset="-128"/>
                  <a:cs typeface="Arial" panose="020B0604020202020204" pitchFamily="34" charset="0"/>
                </a:rPr>
                <a:t>OVS</a:t>
              </a:r>
              <a:endParaRPr lang="en-US" sz="2000" b="1" dirty="0">
                <a:solidFill>
                  <a:schemeClr val="bg2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  <a:cs typeface="Arial" panose="020B0604020202020204" pitchFamily="34" charset="0"/>
              </a:endParaRPr>
            </a:p>
            <a:p>
              <a:pPr algn="ctr"/>
              <a:endParaRPr lang="en-US" sz="2800" b="1" dirty="0">
                <a:solidFill>
                  <a:schemeClr val="bg2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72" name="Rectangle 7">
              <a:extLst>
                <a:ext uri="{FF2B5EF4-FFF2-40B4-BE49-F238E27FC236}">
                  <a16:creationId xmlns:a16="http://schemas.microsoft.com/office/drawing/2014/main" id="{FD73FF7C-FF10-B73F-6508-5D2136570CD6}"/>
                </a:ext>
              </a:extLst>
            </p:cNvPr>
            <p:cNvSpPr/>
            <p:nvPr/>
          </p:nvSpPr>
          <p:spPr>
            <a:xfrm>
              <a:off x="5127233" y="6251653"/>
              <a:ext cx="2037600" cy="540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2"/>
                  </a:solidFill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cs typeface="Arial" panose="020B0604020202020204" pitchFamily="34" charset="0"/>
                </a:rPr>
                <a:t>P4 </a:t>
              </a:r>
              <a:r>
                <a:rPr lang="en-JP" sz="2000" dirty="0">
                  <a:solidFill>
                    <a:schemeClr val="bg2"/>
                  </a:solidFill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cs typeface="Arial" panose="020B0604020202020204" pitchFamily="34" charset="0"/>
                </a:rPr>
                <a:t>VM</a:t>
              </a:r>
            </a:p>
          </p:txBody>
        </p:sp>
        <p:sp>
          <p:nvSpPr>
            <p:cNvPr id="73" name="Rectangle 6">
              <a:extLst>
                <a:ext uri="{FF2B5EF4-FFF2-40B4-BE49-F238E27FC236}">
                  <a16:creationId xmlns:a16="http://schemas.microsoft.com/office/drawing/2014/main" id="{75C9098D-B84D-D1E4-8732-6878D00E2E4E}"/>
                </a:ext>
              </a:extLst>
            </p:cNvPr>
            <p:cNvSpPr/>
            <p:nvPr/>
          </p:nvSpPr>
          <p:spPr>
            <a:xfrm>
              <a:off x="4399845" y="4915031"/>
              <a:ext cx="1039638" cy="396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>
                  <a:solidFill>
                    <a:sysClr val="windowText" lastClr="000000"/>
                  </a:solidFill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cs typeface="Arial" panose="020B0604020202020204" pitchFamily="34" charset="0"/>
                </a:rPr>
                <a:t>PMD</a:t>
              </a:r>
            </a:p>
          </p:txBody>
        </p:sp>
        <p:grpSp>
          <p:nvGrpSpPr>
            <p:cNvPr id="74" name="グループ化 73">
              <a:extLst>
                <a:ext uri="{FF2B5EF4-FFF2-40B4-BE49-F238E27FC236}">
                  <a16:creationId xmlns:a16="http://schemas.microsoft.com/office/drawing/2014/main" id="{F906DED5-82F9-0073-B650-694535E30C01}"/>
                </a:ext>
              </a:extLst>
            </p:cNvPr>
            <p:cNvGrpSpPr/>
            <p:nvPr/>
          </p:nvGrpSpPr>
          <p:grpSpPr>
            <a:xfrm>
              <a:off x="2507717" y="4939151"/>
              <a:ext cx="1984934" cy="360000"/>
              <a:chOff x="2952684" y="4762460"/>
              <a:chExt cx="1984934" cy="360000"/>
            </a:xfrm>
          </p:grpSpPr>
          <p:cxnSp>
            <p:nvCxnSpPr>
              <p:cNvPr id="75" name="Straight Arrow Connector 20">
                <a:extLst>
                  <a:ext uri="{FF2B5EF4-FFF2-40B4-BE49-F238E27FC236}">
                    <a16:creationId xmlns:a16="http://schemas.microsoft.com/office/drawing/2014/main" id="{E6FC6EC0-72E4-9593-7699-72D328E475B8}"/>
                  </a:ext>
                </a:extLst>
              </p:cNvPr>
              <p:cNvCxnSpPr>
                <a:cxnSpLocks/>
                <a:stCxn id="77" idx="3"/>
                <a:endCxn id="76" idx="1"/>
              </p:cNvCxnSpPr>
              <p:nvPr/>
            </p:nvCxnSpPr>
            <p:spPr>
              <a:xfrm>
                <a:off x="3672684" y="4942460"/>
                <a:ext cx="544934" cy="0"/>
              </a:xfrm>
              <a:prstGeom prst="straightConnector1">
                <a:avLst/>
              </a:prstGeom>
              <a:ln w="57150">
                <a:headEnd type="triangle" w="med" len="med"/>
                <a:tailEnd type="triangl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76" name="Rectangle 6">
                <a:extLst>
                  <a:ext uri="{FF2B5EF4-FFF2-40B4-BE49-F238E27FC236}">
                    <a16:creationId xmlns:a16="http://schemas.microsoft.com/office/drawing/2014/main" id="{0AB340FB-7672-DB93-B326-4B239E572D5E}"/>
                  </a:ext>
                </a:extLst>
              </p:cNvPr>
              <p:cNvSpPr/>
              <p:nvPr/>
            </p:nvSpPr>
            <p:spPr>
              <a:xfrm>
                <a:off x="4217618" y="4762460"/>
                <a:ext cx="720000" cy="360000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dirty="0">
                    <a:solidFill>
                      <a:schemeClr val="bg1"/>
                    </a:solidFill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  <a:cs typeface="Arial" panose="020B0604020202020204" pitchFamily="34" charset="0"/>
                  </a:rPr>
                  <a:t>port</a:t>
                </a:r>
                <a:endParaRPr lang="en-JP" sz="1800" dirty="0">
                  <a:solidFill>
                    <a:schemeClr val="bg1"/>
                  </a:solidFill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77" name="Rectangle 6">
                <a:extLst>
                  <a:ext uri="{FF2B5EF4-FFF2-40B4-BE49-F238E27FC236}">
                    <a16:creationId xmlns:a16="http://schemas.microsoft.com/office/drawing/2014/main" id="{AD61E453-49E4-33A1-482D-AAC87BA2D3A4}"/>
                  </a:ext>
                </a:extLst>
              </p:cNvPr>
              <p:cNvSpPr/>
              <p:nvPr/>
            </p:nvSpPr>
            <p:spPr>
              <a:xfrm>
                <a:off x="2952684" y="4762460"/>
                <a:ext cx="720000" cy="360000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dirty="0">
                    <a:solidFill>
                      <a:schemeClr val="bg1"/>
                    </a:solidFill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  <a:cs typeface="Arial" panose="020B0604020202020204" pitchFamily="34" charset="0"/>
                  </a:rPr>
                  <a:t>NIC</a:t>
                </a:r>
                <a:endParaRPr lang="en-JP" sz="1800" dirty="0">
                  <a:solidFill>
                    <a:schemeClr val="bg1"/>
                  </a:solidFill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8" name="Rectangle 6">
              <a:extLst>
                <a:ext uri="{FF2B5EF4-FFF2-40B4-BE49-F238E27FC236}">
                  <a16:creationId xmlns:a16="http://schemas.microsoft.com/office/drawing/2014/main" id="{0A9B92DB-31BF-40CF-D222-68373EDD74F0}"/>
                </a:ext>
              </a:extLst>
            </p:cNvPr>
            <p:cNvSpPr/>
            <p:nvPr/>
          </p:nvSpPr>
          <p:spPr>
            <a:xfrm>
              <a:off x="5624589" y="4921624"/>
              <a:ext cx="1039638" cy="396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>
                  <a:solidFill>
                    <a:sysClr val="windowText" lastClr="000000"/>
                  </a:solidFill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cs typeface="Arial" panose="020B0604020202020204" pitchFamily="34" charset="0"/>
                </a:rPr>
                <a:t>PMD</a:t>
              </a:r>
            </a:p>
          </p:txBody>
        </p:sp>
        <p:grpSp>
          <p:nvGrpSpPr>
            <p:cNvPr id="79" name="グループ化 78">
              <a:extLst>
                <a:ext uri="{FF2B5EF4-FFF2-40B4-BE49-F238E27FC236}">
                  <a16:creationId xmlns:a16="http://schemas.microsoft.com/office/drawing/2014/main" id="{490388BB-2DDE-FF0D-154E-B4B9EDFDF3FE}"/>
                </a:ext>
              </a:extLst>
            </p:cNvPr>
            <p:cNvGrpSpPr/>
            <p:nvPr/>
          </p:nvGrpSpPr>
          <p:grpSpPr>
            <a:xfrm>
              <a:off x="6559368" y="4850560"/>
              <a:ext cx="3838750" cy="540000"/>
              <a:chOff x="6520541" y="5170687"/>
              <a:chExt cx="3838750" cy="540000"/>
            </a:xfrm>
          </p:grpSpPr>
          <p:cxnSp>
            <p:nvCxnSpPr>
              <p:cNvPr id="80" name="Straight Arrow Connector 20">
                <a:extLst>
                  <a:ext uri="{FF2B5EF4-FFF2-40B4-BE49-F238E27FC236}">
                    <a16:creationId xmlns:a16="http://schemas.microsoft.com/office/drawing/2014/main" id="{347213EE-44D3-E79E-9B52-E8A7406A7745}"/>
                  </a:ext>
                </a:extLst>
              </p:cNvPr>
              <p:cNvCxnSpPr>
                <a:cxnSpLocks/>
                <a:stCxn id="83" idx="3"/>
                <a:endCxn id="82" idx="1"/>
              </p:cNvCxnSpPr>
              <p:nvPr/>
            </p:nvCxnSpPr>
            <p:spPr>
              <a:xfrm>
                <a:off x="7240541" y="5433948"/>
                <a:ext cx="558865" cy="5803"/>
              </a:xfrm>
              <a:prstGeom prst="straightConnector1">
                <a:avLst/>
              </a:prstGeom>
              <a:ln w="57150">
                <a:headEnd type="triangle" w="med" len="med"/>
                <a:tailEnd type="triangl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81" name="Rectangle 6">
                <a:extLst>
                  <a:ext uri="{FF2B5EF4-FFF2-40B4-BE49-F238E27FC236}">
                    <a16:creationId xmlns:a16="http://schemas.microsoft.com/office/drawing/2014/main" id="{EEFC0A7C-B21F-B4C9-788B-97CEA852A620}"/>
                  </a:ext>
                </a:extLst>
              </p:cNvPr>
              <p:cNvSpPr/>
              <p:nvPr/>
            </p:nvSpPr>
            <p:spPr>
              <a:xfrm>
                <a:off x="8321691" y="5170687"/>
                <a:ext cx="2037600" cy="540000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rgbClr val="424242"/>
                    </a:solidFill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  <a:cs typeface="Arial" panose="020B0604020202020204" pitchFamily="34" charset="0"/>
                  </a:rPr>
                  <a:t>ユーザ</a:t>
                </a:r>
                <a:r>
                  <a:rPr lang="en-JP" sz="2000" dirty="0">
                    <a:solidFill>
                      <a:srgbClr val="424242"/>
                    </a:solidFill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  <a:cs typeface="Arial" panose="020B0604020202020204" pitchFamily="34" charset="0"/>
                  </a:rPr>
                  <a:t>VM</a:t>
                </a:r>
                <a:endParaRPr lang="en-US" sz="2000" dirty="0">
                  <a:solidFill>
                    <a:srgbClr val="424242"/>
                  </a:solidFill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82" name="Rectangle 6">
                <a:extLst>
                  <a:ext uri="{FF2B5EF4-FFF2-40B4-BE49-F238E27FC236}">
                    <a16:creationId xmlns:a16="http://schemas.microsoft.com/office/drawing/2014/main" id="{7906B092-5D43-8B74-4BC4-5DA7A4B537A9}"/>
                  </a:ext>
                </a:extLst>
              </p:cNvPr>
              <p:cNvSpPr/>
              <p:nvPr/>
            </p:nvSpPr>
            <p:spPr>
              <a:xfrm>
                <a:off x="7799406" y="5259751"/>
                <a:ext cx="720000" cy="360000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dirty="0">
                    <a:solidFill>
                      <a:schemeClr val="bg1"/>
                    </a:solidFill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  <a:cs typeface="Arial" panose="020B0604020202020204" pitchFamily="34" charset="0"/>
                  </a:rPr>
                  <a:t>vNIC</a:t>
                </a:r>
                <a:endParaRPr lang="en-JP" sz="1800" dirty="0">
                  <a:solidFill>
                    <a:schemeClr val="bg1"/>
                  </a:solidFill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83" name="Rectangle 6">
                <a:extLst>
                  <a:ext uri="{FF2B5EF4-FFF2-40B4-BE49-F238E27FC236}">
                    <a16:creationId xmlns:a16="http://schemas.microsoft.com/office/drawing/2014/main" id="{869630E8-65B2-D0AD-14CF-B46C6B87E448}"/>
                  </a:ext>
                </a:extLst>
              </p:cNvPr>
              <p:cNvSpPr/>
              <p:nvPr/>
            </p:nvSpPr>
            <p:spPr>
              <a:xfrm>
                <a:off x="6520541" y="5253948"/>
                <a:ext cx="720000" cy="360000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dirty="0">
                    <a:solidFill>
                      <a:schemeClr val="bg1"/>
                    </a:solidFill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  <a:cs typeface="Arial" panose="020B0604020202020204" pitchFamily="34" charset="0"/>
                  </a:rPr>
                  <a:t>port</a:t>
                </a:r>
                <a:endParaRPr lang="en-JP" sz="1800" dirty="0">
                  <a:solidFill>
                    <a:schemeClr val="bg1"/>
                  </a:solidFill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84" name="Straight Arrow Connector 27">
              <a:extLst>
                <a:ext uri="{FF2B5EF4-FFF2-40B4-BE49-F238E27FC236}">
                  <a16:creationId xmlns:a16="http://schemas.microsoft.com/office/drawing/2014/main" id="{11AE0F7A-4C28-5BDF-C66C-4ED7CDBD99F1}"/>
                </a:ext>
              </a:extLst>
            </p:cNvPr>
            <p:cNvCxnSpPr>
              <a:cxnSpLocks/>
              <a:stCxn id="78" idx="2"/>
              <a:endCxn id="72" idx="0"/>
            </p:cNvCxnSpPr>
            <p:nvPr/>
          </p:nvCxnSpPr>
          <p:spPr>
            <a:xfrm>
              <a:off x="6144408" y="5317624"/>
              <a:ext cx="1625" cy="934029"/>
            </a:xfrm>
            <a:prstGeom prst="straightConnector1">
              <a:avLst/>
            </a:prstGeom>
            <a:ln w="57150">
              <a:headEnd type="triangle" w="med" len="med"/>
              <a:tailEnd type="triangl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85" name="Rectangle 6">
              <a:extLst>
                <a:ext uri="{FF2B5EF4-FFF2-40B4-BE49-F238E27FC236}">
                  <a16:creationId xmlns:a16="http://schemas.microsoft.com/office/drawing/2014/main" id="{132D5800-0AC9-55C8-F3E2-E18ABAFE6EAC}"/>
                </a:ext>
              </a:extLst>
            </p:cNvPr>
            <p:cNvSpPr/>
            <p:nvPr/>
          </p:nvSpPr>
          <p:spPr>
            <a:xfrm>
              <a:off x="5329621" y="5593828"/>
              <a:ext cx="1636958" cy="396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cs typeface="Arial" panose="020B0604020202020204" pitchFamily="34" charset="0"/>
                </a:rPr>
                <a:t>共有メモリ</a:t>
              </a:r>
              <a:endParaRPr lang="en-JP" sz="2000" dirty="0">
                <a:solidFill>
                  <a:schemeClr val="bg1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06704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261CD-1978-AF99-C90F-E012FCC8F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>
                <a:solidFill>
                  <a:srgbClr val="424242"/>
                </a:solidFill>
              </a:rPr>
              <a:t>実験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226B2B-267B-135C-3F05-9472E5AEFD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919" y="1362493"/>
            <a:ext cx="11369741" cy="4855428"/>
          </a:xfrm>
        </p:spPr>
        <p:txBody>
          <a:bodyPr/>
          <a:lstStyle/>
          <a:p>
            <a:r>
              <a:rPr lang="en-JP" dirty="0">
                <a:solidFill>
                  <a:srgbClr val="424242"/>
                </a:solidFill>
              </a:rPr>
              <a:t>P4 Shieldの有効性を示すための実験を行った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VM内情報を用いてパケットフィルタリングが行えることを確認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NetperfでユーザVMの通信性能を計測し，従来システムと比較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仮想スイッチによるP4プログラムのバイパスが検知できることを確認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0F8564-F1ED-29F9-0B3B-7B009CE35D1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altLang="ja" smtClean="0"/>
              <a:pPr/>
              <a:t>16</a:t>
            </a:fld>
            <a:endParaRPr lang="ja" alt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00F6C4D-8D7C-C728-2956-6C5D25BD7B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5699184"/>
              </p:ext>
            </p:extLst>
          </p:nvPr>
        </p:nvGraphicFramePr>
        <p:xfrm>
          <a:off x="193605" y="3819107"/>
          <a:ext cx="6228000" cy="2011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20000">
                  <a:extLst>
                    <a:ext uri="{9D8B030D-6E8A-4147-A177-3AD203B41FA5}">
                      <a16:colId xmlns:a16="http://schemas.microsoft.com/office/drawing/2014/main" val="3286504600"/>
                    </a:ext>
                  </a:extLst>
                </a:gridCol>
                <a:gridCol w="2304000">
                  <a:extLst>
                    <a:ext uri="{9D8B030D-6E8A-4147-A177-3AD203B41FA5}">
                      <a16:colId xmlns:a16="http://schemas.microsoft.com/office/drawing/2014/main" val="1090295072"/>
                    </a:ext>
                  </a:extLst>
                </a:gridCol>
                <a:gridCol w="2304000">
                  <a:extLst>
                    <a:ext uri="{9D8B030D-6E8A-4147-A177-3AD203B41FA5}">
                      <a16:colId xmlns:a16="http://schemas.microsoft.com/office/drawing/2014/main" val="2103624784"/>
                    </a:ext>
                  </a:extLst>
                </a:gridCol>
              </a:tblGrid>
              <a:tr h="334800">
                <a:tc>
                  <a:txBody>
                    <a:bodyPr/>
                    <a:lstStyle/>
                    <a:p>
                      <a:r>
                        <a:rPr lang="en-JP" sz="1600" b="1" i="0" dirty="0">
                          <a:solidFill>
                            <a:srgbClr val="424242"/>
                          </a:solidFill>
                          <a:latin typeface="Hiragino Kaku Gothic ProN W6" panose="020B0300000000000000" pitchFamily="34" charset="-128"/>
                          <a:ea typeface="Hiragino Kaku Gothic ProN W6" panose="020B0300000000000000" pitchFamily="34" charset="-128"/>
                        </a:rPr>
                        <a:t>ホスト</a:t>
                      </a:r>
                    </a:p>
                  </a:txBody>
                  <a:tcPr>
                    <a:lnT w="381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42424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ホスト1</a:t>
                      </a:r>
                      <a:endParaRPr lang="en-JP" b="0" i="0" dirty="0">
                        <a:solidFill>
                          <a:srgbClr val="424242"/>
                        </a:solidFill>
                        <a:latin typeface="Hiragino Kaku Gothic ProN W3" panose="020B0300000000000000" pitchFamily="34" charset="-128"/>
                        <a:ea typeface="Hiragino Kaku Gothic ProN W3" panose="020B0300000000000000" pitchFamily="34" charset="-128"/>
                      </a:endParaRPr>
                    </a:p>
                  </a:txBody>
                  <a:tcPr>
                    <a:lnT w="381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42424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ホスト2</a:t>
                      </a:r>
                      <a:endParaRPr lang="en-JP" sz="1600" b="0" i="0" dirty="0">
                        <a:solidFill>
                          <a:srgbClr val="424242"/>
                        </a:solidFill>
                        <a:latin typeface="Hiragino Kaku Gothic ProN W3" panose="020B0300000000000000" pitchFamily="34" charset="-128"/>
                        <a:ea typeface="Hiragino Kaku Gothic ProN W3" panose="020B0300000000000000" pitchFamily="34" charset="-128"/>
                      </a:endParaRPr>
                    </a:p>
                  </a:txBody>
                  <a:tcPr>
                    <a:lnT w="381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2945602"/>
                  </a:ext>
                </a:extLst>
              </a:tr>
              <a:tr h="334800">
                <a:tc>
                  <a:txBody>
                    <a:bodyPr/>
                    <a:lstStyle/>
                    <a:p>
                      <a:r>
                        <a:rPr lang="en-JP" sz="1600" b="0" i="0" dirty="0">
                          <a:solidFill>
                            <a:srgbClr val="42424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CPU</a:t>
                      </a:r>
                    </a:p>
                  </a:txBody>
                  <a:tcPr>
                    <a:lnT w="190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JP" sz="1600" b="0" i="0" dirty="0">
                          <a:solidFill>
                            <a:srgbClr val="42424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AMD EPYC 7713P</a:t>
                      </a:r>
                    </a:p>
                  </a:txBody>
                  <a:tcPr>
                    <a:lnT w="190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42424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Intel Core i7-12700</a:t>
                      </a:r>
                      <a:endParaRPr lang="en-JP" sz="1600" b="0" i="0" dirty="0">
                        <a:solidFill>
                          <a:srgbClr val="424242"/>
                        </a:solidFill>
                        <a:latin typeface="Hiragino Kaku Gothic ProN W3" panose="020B0300000000000000" pitchFamily="34" charset="-128"/>
                        <a:ea typeface="Hiragino Kaku Gothic ProN W3" panose="020B0300000000000000" pitchFamily="34" charset="-128"/>
                      </a:endParaRPr>
                    </a:p>
                  </a:txBody>
                  <a:tcPr>
                    <a:lnT w="190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191397901"/>
                  </a:ext>
                </a:extLst>
              </a:tr>
              <a:tr h="334800">
                <a:tc>
                  <a:txBody>
                    <a:bodyPr/>
                    <a:lstStyle/>
                    <a:p>
                      <a:r>
                        <a:rPr lang="en-JP" sz="1600" b="0" i="0" dirty="0">
                          <a:solidFill>
                            <a:srgbClr val="42424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メモリ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JP" sz="1600" b="0" i="0" dirty="0">
                          <a:solidFill>
                            <a:srgbClr val="42424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256 GB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42424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64</a:t>
                      </a:r>
                      <a:r>
                        <a:rPr lang="en-JP" sz="1600" b="0" i="0" dirty="0">
                          <a:solidFill>
                            <a:srgbClr val="42424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 GB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4436082"/>
                  </a:ext>
                </a:extLst>
              </a:tr>
              <a:tr h="334800">
                <a:tc>
                  <a:txBody>
                    <a:bodyPr/>
                    <a:lstStyle/>
                    <a:p>
                      <a:r>
                        <a:rPr lang="en-JP" sz="1600" b="0" i="0" dirty="0">
                          <a:solidFill>
                            <a:srgbClr val="42424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NIC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42424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Broadcom 57416</a:t>
                      </a:r>
                      <a:endParaRPr lang="en-JP" sz="1600" b="0" i="0" dirty="0">
                        <a:solidFill>
                          <a:srgbClr val="424242"/>
                        </a:solidFill>
                        <a:latin typeface="Hiragino Kaku Gothic ProN W3" panose="020B0300000000000000" pitchFamily="34" charset="-128"/>
                        <a:ea typeface="Hiragino Kaku Gothic ProN W3" panose="020B03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JP" sz="1600" b="0" i="0" dirty="0">
                          <a:solidFill>
                            <a:srgbClr val="42424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Intel X540-AT2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1272144"/>
                  </a:ext>
                </a:extLst>
              </a:tr>
              <a:tr h="334800">
                <a:tc>
                  <a:txBody>
                    <a:bodyPr/>
                    <a:lstStyle/>
                    <a:p>
                      <a:r>
                        <a:rPr lang="en-JP" sz="1600" b="0" i="0" dirty="0">
                          <a:solidFill>
                            <a:srgbClr val="42424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OS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JP" sz="1600" b="0" i="0" dirty="0">
                          <a:solidFill>
                            <a:srgbClr val="42424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Linux 6.8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JP" sz="1600" dirty="0">
                        <a:solidFill>
                          <a:srgbClr val="424242"/>
                        </a:solidFill>
                        <a:latin typeface="Hiragino Kaku Gothic ProN W3" panose="020B0300000000000000" pitchFamily="34" charset="-128"/>
                        <a:ea typeface="Hiragino Kaku Gothic ProN W3" panose="020B0300000000000000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2696812"/>
                  </a:ext>
                </a:extLst>
              </a:tr>
              <a:tr h="334800">
                <a:tc>
                  <a:txBody>
                    <a:bodyPr/>
                    <a:lstStyle/>
                    <a:p>
                      <a:r>
                        <a:rPr lang="en-JP" sz="1600" b="0" i="0" dirty="0">
                          <a:solidFill>
                            <a:srgbClr val="42424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ハイパーバイザ</a:t>
                      </a:r>
                    </a:p>
                  </a:txBody>
                  <a:tcPr>
                    <a:lnB w="381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JP" sz="1600" b="0" i="0" dirty="0">
                          <a:solidFill>
                            <a:srgbClr val="42424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QEMU-KVM 6.2.0</a:t>
                      </a:r>
                    </a:p>
                  </a:txBody>
                  <a:tcPr>
                    <a:lnB w="381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>
                    <a:lnB w="381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6283857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92C72E3-0551-66C9-F891-E0887EDB39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3870741"/>
              </p:ext>
            </p:extLst>
          </p:nvPr>
        </p:nvGraphicFramePr>
        <p:xfrm>
          <a:off x="6563660" y="3819107"/>
          <a:ext cx="5436000" cy="1676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16000">
                  <a:extLst>
                    <a:ext uri="{9D8B030D-6E8A-4147-A177-3AD203B41FA5}">
                      <a16:colId xmlns:a16="http://schemas.microsoft.com/office/drawing/2014/main" val="3286504600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1090295072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2113531366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3562578199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295362928"/>
                    </a:ext>
                  </a:extLst>
                </a:gridCol>
              </a:tblGrid>
              <a:tr h="334800">
                <a:tc>
                  <a:txBody>
                    <a:bodyPr/>
                    <a:lstStyle/>
                    <a:p>
                      <a:endParaRPr lang="en-JP" sz="1600" b="1" i="0" dirty="0">
                        <a:solidFill>
                          <a:srgbClr val="424242"/>
                        </a:solidFill>
                        <a:latin typeface="Hiragino Kaku Gothic ProN W3" panose="020B0300000000000000" pitchFamily="34" charset="-128"/>
                        <a:ea typeface="Hiragino Kaku Gothic ProN W3" panose="020B0300000000000000" pitchFamily="34" charset="-128"/>
                      </a:endParaRPr>
                    </a:p>
                  </a:txBody>
                  <a:tcPr>
                    <a:lnL>
                      <a:noFill/>
                    </a:lnL>
                    <a:lnT w="381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JP" sz="1600" b="0" i="0" dirty="0">
                          <a:solidFill>
                            <a:srgbClr val="42424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ホスト1</a:t>
                      </a:r>
                    </a:p>
                  </a:txBody>
                  <a:tcPr>
                    <a:lnT w="381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JP" sz="1600" b="0" i="0" dirty="0">
                        <a:solidFill>
                          <a:srgbClr val="424242"/>
                        </a:solidFill>
                        <a:latin typeface="Noto Sans Light" panose="020B0502040504020204" pitchFamily="34" charset="0"/>
                        <a:ea typeface="Noto Sans Light" panose="020B0502040504020204" pitchFamily="34" charset="0"/>
                      </a:endParaRPr>
                    </a:p>
                  </a:txBody>
                  <a:tcPr>
                    <a:lnT w="381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JP" sz="1600" b="0" i="0" dirty="0">
                          <a:solidFill>
                            <a:srgbClr val="42424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ホスト2</a:t>
                      </a:r>
                    </a:p>
                  </a:txBody>
                  <a:tcPr>
                    <a:lnT w="381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JP" sz="1600" b="0" i="0" dirty="0">
                        <a:solidFill>
                          <a:srgbClr val="424242"/>
                        </a:solidFill>
                        <a:latin typeface="Noto Sans Light" panose="020B0502040504020204" pitchFamily="34" charset="0"/>
                        <a:ea typeface="Noto Sans Light" panose="020B0502040504020204" pitchFamily="34" charset="0"/>
                      </a:endParaRPr>
                    </a:p>
                  </a:txBody>
                  <a:tcPr>
                    <a:lnT w="381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0627532"/>
                  </a:ext>
                </a:extLst>
              </a:tr>
              <a:tr h="334800">
                <a:tc>
                  <a:txBody>
                    <a:bodyPr/>
                    <a:lstStyle/>
                    <a:p>
                      <a:r>
                        <a:rPr lang="en-JP" sz="1600" b="1" i="0" dirty="0">
                          <a:solidFill>
                            <a:srgbClr val="424242"/>
                          </a:solidFill>
                          <a:latin typeface="Hiragino Kaku Gothic ProN W6" panose="020B0300000000000000" pitchFamily="34" charset="-128"/>
                          <a:ea typeface="Hiragino Kaku Gothic ProN W6" panose="020B0300000000000000" pitchFamily="34" charset="-128"/>
                        </a:rPr>
                        <a:t>VM</a:t>
                      </a:r>
                    </a:p>
                  </a:txBody>
                  <a:tcPr>
                    <a:lnL>
                      <a:noFill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JP" sz="1600" b="0" i="0" dirty="0">
                          <a:solidFill>
                            <a:srgbClr val="42424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P4 VM</a:t>
                      </a:r>
                      <a:endParaRPr lang="en-JP" b="0" i="0" dirty="0">
                        <a:solidFill>
                          <a:srgbClr val="424242"/>
                        </a:solidFill>
                        <a:latin typeface="Hiragino Kaku Gothic ProN W3" panose="020B0300000000000000" pitchFamily="34" charset="-128"/>
                        <a:ea typeface="Hiragino Kaku Gothic ProN W3" panose="020B0300000000000000" pitchFamily="34" charset="-128"/>
                      </a:endParaRPr>
                    </a:p>
                  </a:txBody>
                  <a:tcP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JP" sz="1600" b="0" i="0" dirty="0">
                          <a:solidFill>
                            <a:srgbClr val="42424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ユーザVM</a:t>
                      </a:r>
                    </a:p>
                  </a:txBody>
                  <a:tcP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JP" sz="1600" b="0" i="0" dirty="0">
                          <a:solidFill>
                            <a:srgbClr val="42424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P4 VM</a:t>
                      </a:r>
                      <a:endParaRPr lang="en-JP" b="0" i="0" dirty="0">
                        <a:solidFill>
                          <a:srgbClr val="424242"/>
                        </a:solidFill>
                        <a:latin typeface="Hiragino Kaku Gothic ProN W3" panose="020B0300000000000000" pitchFamily="34" charset="-128"/>
                        <a:ea typeface="Hiragino Kaku Gothic ProN W3" panose="020B0300000000000000" pitchFamily="34" charset="-128"/>
                      </a:endParaRPr>
                    </a:p>
                  </a:txBody>
                  <a:tcP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JP" sz="1600" b="0" i="0" dirty="0">
                          <a:solidFill>
                            <a:srgbClr val="42424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ユーザVM</a:t>
                      </a:r>
                    </a:p>
                  </a:txBody>
                  <a:tcP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2945602"/>
                  </a:ext>
                </a:extLst>
              </a:tr>
              <a:tr h="334800">
                <a:tc>
                  <a:txBody>
                    <a:bodyPr/>
                    <a:lstStyle/>
                    <a:p>
                      <a:r>
                        <a:rPr lang="en-JP" sz="1600" b="0" i="0" dirty="0">
                          <a:solidFill>
                            <a:srgbClr val="42424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仮想CPU</a:t>
                      </a:r>
                    </a:p>
                  </a:txBody>
                  <a:tcPr>
                    <a:lnT w="190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vl="1" algn="ctr"/>
                      <a:r>
                        <a:rPr lang="en-JP" sz="1600" b="0" i="0" dirty="0">
                          <a:solidFill>
                            <a:srgbClr val="42424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20</a:t>
                      </a:r>
                    </a:p>
                  </a:txBody>
                  <a:tcPr>
                    <a:lnT w="190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vl="1" algn="ctr"/>
                      <a:r>
                        <a:rPr lang="en-JP" sz="1600" b="0" i="0" dirty="0">
                          <a:solidFill>
                            <a:srgbClr val="42424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12</a:t>
                      </a:r>
                    </a:p>
                  </a:txBody>
                  <a:tcPr>
                    <a:lnT w="190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vl="1" algn="ctr"/>
                      <a:r>
                        <a:rPr lang="en-US" sz="1600" b="0" i="0" dirty="0">
                          <a:solidFill>
                            <a:srgbClr val="42424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6</a:t>
                      </a:r>
                      <a:endParaRPr lang="en-JP" sz="1600" b="0" i="0" dirty="0">
                        <a:solidFill>
                          <a:srgbClr val="424242"/>
                        </a:solidFill>
                        <a:latin typeface="Hiragino Kaku Gothic ProN W3" panose="020B0300000000000000" pitchFamily="34" charset="-128"/>
                        <a:ea typeface="Hiragino Kaku Gothic ProN W3" panose="020B0300000000000000" pitchFamily="34" charset="-128"/>
                      </a:endParaRPr>
                    </a:p>
                  </a:txBody>
                  <a:tcPr>
                    <a:lnT w="190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vl="1" algn="ctr"/>
                      <a:r>
                        <a:rPr lang="en-US" sz="1600" b="0" i="0" dirty="0">
                          <a:solidFill>
                            <a:srgbClr val="42424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4</a:t>
                      </a:r>
                      <a:endParaRPr lang="en-JP" sz="1600" b="0" i="0" dirty="0">
                        <a:solidFill>
                          <a:srgbClr val="424242"/>
                        </a:solidFill>
                        <a:latin typeface="Hiragino Kaku Gothic ProN W3" panose="020B0300000000000000" pitchFamily="34" charset="-128"/>
                        <a:ea typeface="Hiragino Kaku Gothic ProN W3" panose="020B0300000000000000" pitchFamily="34" charset="-128"/>
                      </a:endParaRPr>
                    </a:p>
                  </a:txBody>
                  <a:tcPr>
                    <a:lnT w="190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191397901"/>
                  </a:ext>
                </a:extLst>
              </a:tr>
              <a:tr h="334800">
                <a:tc>
                  <a:txBody>
                    <a:bodyPr/>
                    <a:lstStyle/>
                    <a:p>
                      <a:r>
                        <a:rPr lang="en-JP" sz="1600" b="0" i="0" dirty="0">
                          <a:solidFill>
                            <a:srgbClr val="42424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メモリ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JP" sz="1600" b="0" i="0" dirty="0">
                          <a:solidFill>
                            <a:srgbClr val="42424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32 GB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JP" sz="1600" b="0" i="0" dirty="0">
                          <a:solidFill>
                            <a:srgbClr val="42424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32 GB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42424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4 GB</a:t>
                      </a:r>
                      <a:endParaRPr lang="en-JP" sz="1600" b="0" i="0" dirty="0">
                        <a:solidFill>
                          <a:srgbClr val="424242"/>
                        </a:solidFill>
                        <a:latin typeface="Hiragino Kaku Gothic ProN W3" panose="020B0300000000000000" pitchFamily="34" charset="-128"/>
                        <a:ea typeface="Hiragino Kaku Gothic ProN W3" panose="020B03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42424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1 GB</a:t>
                      </a:r>
                      <a:endParaRPr lang="en-JP" sz="1600" b="0" i="0" dirty="0">
                        <a:solidFill>
                          <a:srgbClr val="424242"/>
                        </a:solidFill>
                        <a:latin typeface="Hiragino Kaku Gothic ProN W3" panose="020B0300000000000000" pitchFamily="34" charset="-128"/>
                        <a:ea typeface="Hiragino Kaku Gothic ProN W3" panose="020B0300000000000000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4436082"/>
                  </a:ext>
                </a:extLst>
              </a:tr>
              <a:tr h="334800">
                <a:tc>
                  <a:txBody>
                    <a:bodyPr/>
                    <a:lstStyle/>
                    <a:p>
                      <a:r>
                        <a:rPr lang="en-JP" sz="1600" b="0" i="0" dirty="0">
                          <a:solidFill>
                            <a:srgbClr val="42424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ゲストOS</a:t>
                      </a:r>
                    </a:p>
                  </a:txBody>
                  <a:tcPr>
                    <a:lnB w="381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JP" sz="1600" b="0" i="0" dirty="0">
                          <a:solidFill>
                            <a:srgbClr val="42424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Linux 6.8</a:t>
                      </a:r>
                    </a:p>
                  </a:txBody>
                  <a:tcPr>
                    <a:lnB w="381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JP" sz="1600" dirty="0">
                        <a:solidFill>
                          <a:srgbClr val="424242"/>
                        </a:solidFill>
                        <a:latin typeface="Hiragino Kaku Gothic ProN W3" panose="020B0300000000000000" pitchFamily="34" charset="-128"/>
                        <a:ea typeface="Hiragino Kaku Gothic ProN W3" panose="020B0300000000000000" pitchFamily="34" charset="-128"/>
                      </a:endParaRPr>
                    </a:p>
                  </a:txBody>
                  <a:tcPr>
                    <a:lnB w="381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JP" sz="1600" b="0" i="0" dirty="0">
                          <a:solidFill>
                            <a:srgbClr val="42424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Linux</a:t>
                      </a:r>
                      <a:r>
                        <a:rPr lang="en-US" sz="1600" b="0" i="0" dirty="0">
                          <a:solidFill>
                            <a:srgbClr val="42424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 5.15</a:t>
                      </a:r>
                      <a:endParaRPr lang="en-JP" sz="1600" b="0" i="0" dirty="0">
                        <a:solidFill>
                          <a:srgbClr val="424242"/>
                        </a:solidFill>
                        <a:latin typeface="Hiragino Kaku Gothic ProN W3" panose="020B0300000000000000" pitchFamily="34" charset="-128"/>
                        <a:ea typeface="Hiragino Kaku Gothic ProN W3" panose="020B0300000000000000" pitchFamily="34" charset="-128"/>
                      </a:endParaRPr>
                    </a:p>
                  </a:txBody>
                  <a:tcPr>
                    <a:lnB w="381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JP" sz="1600" dirty="0">
                        <a:solidFill>
                          <a:srgbClr val="424242"/>
                        </a:solidFill>
                        <a:latin typeface="Hiragino Kaku Gothic ProN W3" panose="020B0300000000000000" pitchFamily="34" charset="-128"/>
                        <a:ea typeface="Hiragino Kaku Gothic ProN W3" panose="020B0300000000000000" pitchFamily="34" charset="-128"/>
                      </a:endParaRPr>
                    </a:p>
                  </a:txBody>
                  <a:tcPr>
                    <a:lnB w="381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62838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38994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775B2-2D24-C16F-2A2F-05DFA200F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657" y="304800"/>
            <a:ext cx="10005423" cy="885580"/>
          </a:xfrm>
        </p:spPr>
        <p:txBody>
          <a:bodyPr>
            <a:normAutofit/>
          </a:bodyPr>
          <a:lstStyle/>
          <a:p>
            <a:r>
              <a:rPr lang="en-JP" dirty="0">
                <a:solidFill>
                  <a:srgbClr val="424242"/>
                </a:solidFill>
              </a:rPr>
              <a:t>実験1</a:t>
            </a:r>
            <a:r>
              <a:rPr lang="ja-JP" altLang="en-US">
                <a:solidFill>
                  <a:srgbClr val="424242"/>
                </a:solidFill>
              </a:rPr>
              <a:t>：</a:t>
            </a:r>
            <a:r>
              <a:rPr lang="en-US" altLang="ja-JP" dirty="0">
                <a:solidFill>
                  <a:srgbClr val="424242"/>
                </a:solidFill>
              </a:rPr>
              <a:t>P4</a:t>
            </a:r>
            <a:r>
              <a:rPr lang="ja-JP" altLang="en-US">
                <a:solidFill>
                  <a:srgbClr val="424242"/>
                </a:solidFill>
              </a:rPr>
              <a:t>による</a:t>
            </a:r>
            <a:r>
              <a:rPr lang="en-JP" dirty="0">
                <a:solidFill>
                  <a:srgbClr val="424242"/>
                </a:solidFill>
              </a:rPr>
              <a:t>パケットフィルタリング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B68407-C10B-02EA-803D-A0436945F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920" y="1362493"/>
            <a:ext cx="10932160" cy="4855428"/>
          </a:xfrm>
        </p:spPr>
        <p:txBody>
          <a:bodyPr>
            <a:normAutofit/>
          </a:bodyPr>
          <a:lstStyle/>
          <a:p>
            <a:r>
              <a:rPr lang="en-JP" dirty="0">
                <a:solidFill>
                  <a:srgbClr val="424242"/>
                </a:solidFill>
              </a:rPr>
              <a:t>ユーザVMのTCPメモリ使用量を用いるP4プログラムをロード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TCPメモリ</a:t>
            </a:r>
            <a:r>
              <a:rPr lang="ja-JP" altLang="en-US">
                <a:solidFill>
                  <a:srgbClr val="424242"/>
                </a:solidFill>
              </a:rPr>
              <a:t>の</a:t>
            </a:r>
            <a:r>
              <a:rPr lang="ja-JP" altLang="en-US" dirty="0">
                <a:solidFill>
                  <a:srgbClr val="424242"/>
                </a:solidFill>
              </a:rPr>
              <a:t>枯渇が見込まれる場合</a:t>
            </a:r>
            <a:r>
              <a:rPr lang="en-JP" dirty="0">
                <a:solidFill>
                  <a:srgbClr val="424242"/>
                </a:solidFill>
              </a:rPr>
              <a:t>，</a:t>
            </a:r>
            <a:r>
              <a:rPr lang="ja-JP" altLang="en-US" dirty="0">
                <a:solidFill>
                  <a:srgbClr val="424242"/>
                </a:solidFill>
              </a:rPr>
              <a:t>接続要求パケット</a:t>
            </a:r>
            <a:r>
              <a:rPr lang="en-JP" dirty="0">
                <a:solidFill>
                  <a:srgbClr val="424242"/>
                </a:solidFill>
              </a:rPr>
              <a:t>を</a:t>
            </a:r>
            <a:r>
              <a:rPr lang="ja-JP" altLang="en-US">
                <a:solidFill>
                  <a:srgbClr val="424242"/>
                </a:solidFill>
              </a:rPr>
              <a:t>破棄</a:t>
            </a:r>
            <a:endParaRPr lang="en-US" altLang="ja-JP" dirty="0">
              <a:solidFill>
                <a:srgbClr val="424242"/>
              </a:solidFill>
            </a:endParaRPr>
          </a:p>
          <a:p>
            <a:pPr lvl="1"/>
            <a:r>
              <a:rPr lang="ja-JP" altLang="en-US">
                <a:solidFill>
                  <a:srgbClr val="424242"/>
                </a:solidFill>
              </a:rPr>
              <a:t>ユーザ</a:t>
            </a:r>
            <a:r>
              <a:rPr lang="en-US" altLang="ja-JP" dirty="0" err="1">
                <a:solidFill>
                  <a:srgbClr val="424242"/>
                </a:solidFill>
              </a:rPr>
              <a:t>VM</a:t>
            </a:r>
            <a:r>
              <a:rPr lang="ja-JP" altLang="en-US">
                <a:solidFill>
                  <a:srgbClr val="424242"/>
                </a:solidFill>
              </a:rPr>
              <a:t>内のサーバに大量の</a:t>
            </a:r>
            <a:r>
              <a:rPr lang="en-US" altLang="ja-JP" dirty="0">
                <a:solidFill>
                  <a:srgbClr val="424242"/>
                </a:solidFill>
              </a:rPr>
              <a:t>SYN</a:t>
            </a:r>
            <a:r>
              <a:rPr lang="ja-JP" altLang="en-US">
                <a:solidFill>
                  <a:srgbClr val="424242"/>
                </a:solidFill>
              </a:rPr>
              <a:t>パケットを送信</a:t>
            </a:r>
            <a:endParaRPr lang="en-JP" dirty="0">
              <a:solidFill>
                <a:srgbClr val="424242"/>
              </a:solidFill>
            </a:endParaRPr>
          </a:p>
          <a:p>
            <a:pPr lvl="1"/>
            <a:endParaRPr lang="en-JP" sz="600" dirty="0">
              <a:solidFill>
                <a:srgbClr val="424242"/>
              </a:solidFill>
            </a:endParaRPr>
          </a:p>
          <a:p>
            <a:r>
              <a:rPr lang="en-JP" dirty="0">
                <a:solidFill>
                  <a:srgbClr val="424242"/>
                </a:solidFill>
              </a:rPr>
              <a:t>既存接続は活かし，新規接続のみを拒否できることを確認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ユーザVMにおける</a:t>
            </a:r>
            <a:r>
              <a:rPr lang="en-JP">
                <a:solidFill>
                  <a:srgbClr val="424242"/>
                </a:solidFill>
              </a:rPr>
              <a:t>TCPメモリの使用量を抑えることができた</a:t>
            </a:r>
            <a:endParaRPr lang="en-JP" dirty="0">
              <a:solidFill>
                <a:srgbClr val="42424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26C6AD-C240-9079-8489-D4508C5C715D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</p:spPr>
        <p:txBody>
          <a:bodyPr/>
          <a:lstStyle/>
          <a:p>
            <a:fld id="{00000000-1234-1234-1234-123412341234}" type="slidenum">
              <a:rPr lang="en-US" altLang="ja" smtClean="0"/>
              <a:pPr/>
              <a:t>17</a:t>
            </a:fld>
            <a:endParaRPr lang="ja" altLang="en-US"/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C7231B53-65EF-CF01-A571-6CE7E4004829}"/>
              </a:ext>
            </a:extLst>
          </p:cNvPr>
          <p:cNvGrpSpPr/>
          <p:nvPr/>
        </p:nvGrpSpPr>
        <p:grpSpPr>
          <a:xfrm>
            <a:off x="1045081" y="4360020"/>
            <a:ext cx="4615575" cy="1857901"/>
            <a:chOff x="794672" y="4114401"/>
            <a:chExt cx="4615575" cy="1857901"/>
          </a:xfrm>
        </p:grpSpPr>
        <p:cxnSp>
          <p:nvCxnSpPr>
            <p:cNvPr id="5" name="Straight Arrow Connector 23">
              <a:extLst>
                <a:ext uri="{FF2B5EF4-FFF2-40B4-BE49-F238E27FC236}">
                  <a16:creationId xmlns:a16="http://schemas.microsoft.com/office/drawing/2014/main" id="{536D364E-E427-9D97-5E33-67471B8FC2CE}"/>
                </a:ext>
              </a:extLst>
            </p:cNvPr>
            <p:cNvCxnSpPr>
              <a:cxnSpLocks/>
            </p:cNvCxnSpPr>
            <p:nvPr/>
          </p:nvCxnSpPr>
          <p:spPr>
            <a:xfrm>
              <a:off x="5270103" y="4748358"/>
              <a:ext cx="0" cy="609156"/>
            </a:xfrm>
            <a:prstGeom prst="straightConnector1">
              <a:avLst/>
            </a:prstGeom>
            <a:ln w="571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12" name="グループ化 11">
              <a:extLst>
                <a:ext uri="{FF2B5EF4-FFF2-40B4-BE49-F238E27FC236}">
                  <a16:creationId xmlns:a16="http://schemas.microsoft.com/office/drawing/2014/main" id="{048FEE69-6926-137C-089A-32504D40EC9B}"/>
                </a:ext>
              </a:extLst>
            </p:cNvPr>
            <p:cNvGrpSpPr/>
            <p:nvPr/>
          </p:nvGrpSpPr>
          <p:grpSpPr>
            <a:xfrm>
              <a:off x="794672" y="4114401"/>
              <a:ext cx="4615575" cy="1857901"/>
              <a:chOff x="794672" y="4114401"/>
              <a:chExt cx="4615575" cy="1857901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6BB94449-DCF1-7B9C-BDBC-D09140A61CA8}"/>
                  </a:ext>
                </a:extLst>
              </p:cNvPr>
              <p:cNvGrpSpPr/>
              <p:nvPr/>
            </p:nvGrpSpPr>
            <p:grpSpPr>
              <a:xfrm>
                <a:off x="794672" y="4114401"/>
                <a:ext cx="4615575" cy="1857901"/>
                <a:chOff x="5944358" y="4552358"/>
                <a:chExt cx="4615575" cy="1857901"/>
              </a:xfrm>
            </p:grpSpPr>
            <p:grpSp>
              <p:nvGrpSpPr>
                <p:cNvPr id="6" name="Group 5">
                  <a:extLst>
                    <a:ext uri="{FF2B5EF4-FFF2-40B4-BE49-F238E27FC236}">
                      <a16:creationId xmlns:a16="http://schemas.microsoft.com/office/drawing/2014/main" id="{5564C63B-73CC-8638-EDF0-FE7446340990}"/>
                    </a:ext>
                  </a:extLst>
                </p:cNvPr>
                <p:cNvGrpSpPr/>
                <p:nvPr/>
              </p:nvGrpSpPr>
              <p:grpSpPr>
                <a:xfrm>
                  <a:off x="6964351" y="4552358"/>
                  <a:ext cx="3595582" cy="1857901"/>
                  <a:chOff x="69321" y="4570804"/>
                  <a:chExt cx="3595582" cy="1857901"/>
                </a:xfrm>
              </p:grpSpPr>
              <p:sp>
                <p:nvSpPr>
                  <p:cNvPr id="7" name="Rectangle 6">
                    <a:extLst>
                      <a:ext uri="{FF2B5EF4-FFF2-40B4-BE49-F238E27FC236}">
                        <a16:creationId xmlns:a16="http://schemas.microsoft.com/office/drawing/2014/main" id="{A9D8CF86-C29B-6D0B-86B0-B2A2C6A961DA}"/>
                      </a:ext>
                    </a:extLst>
                  </p:cNvPr>
                  <p:cNvSpPr/>
                  <p:nvPr/>
                </p:nvSpPr>
                <p:spPr>
                  <a:xfrm>
                    <a:off x="993522" y="4570804"/>
                    <a:ext cx="1039677" cy="622294"/>
                  </a:xfrm>
                  <a:prstGeom prst="rect">
                    <a:avLst/>
                  </a:prstGeom>
                  <a:solidFill>
                    <a:schemeClr val="tx2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JP" sz="1600" dirty="0">
                        <a:solidFill>
                          <a:schemeClr val="bg2"/>
                        </a:solidFill>
                        <a:latin typeface="Hiragino Kaku Gothic ProN W3" panose="020B0300000000000000" pitchFamily="34" charset="-128"/>
                        <a:ea typeface="Hiragino Kaku Gothic ProN W3" panose="020B0300000000000000" pitchFamily="34" charset="-128"/>
                      </a:rPr>
                      <a:t>仮想</a:t>
                    </a:r>
                  </a:p>
                  <a:p>
                    <a:pPr algn="ctr"/>
                    <a:r>
                      <a:rPr lang="en-JP" sz="1600" dirty="0">
                        <a:solidFill>
                          <a:schemeClr val="bg2"/>
                        </a:solidFill>
                        <a:latin typeface="Hiragino Kaku Gothic ProN W3" panose="020B0300000000000000" pitchFamily="34" charset="-128"/>
                        <a:ea typeface="Hiragino Kaku Gothic ProN W3" panose="020B0300000000000000" pitchFamily="34" charset="-128"/>
                      </a:rPr>
                      <a:t>スイッチ</a:t>
                    </a:r>
                  </a:p>
                </p:txBody>
              </p:sp>
              <p:sp>
                <p:nvSpPr>
                  <p:cNvPr id="8" name="Rectangle 7">
                    <a:extLst>
                      <a:ext uri="{FF2B5EF4-FFF2-40B4-BE49-F238E27FC236}">
                        <a16:creationId xmlns:a16="http://schemas.microsoft.com/office/drawing/2014/main" id="{60AFF083-779F-964E-736D-20D926FE5144}"/>
                      </a:ext>
                    </a:extLst>
                  </p:cNvPr>
                  <p:cNvSpPr/>
                  <p:nvPr/>
                </p:nvSpPr>
                <p:spPr>
                  <a:xfrm>
                    <a:off x="993522" y="5799945"/>
                    <a:ext cx="1039209" cy="622800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600" dirty="0">
                        <a:solidFill>
                          <a:schemeClr val="bg2"/>
                        </a:solidFill>
                        <a:latin typeface="Hiragino Kaku Gothic ProN W3" panose="020B0300000000000000" pitchFamily="34" charset="-128"/>
                        <a:ea typeface="Hiragino Kaku Gothic ProN W3" panose="020B0300000000000000" pitchFamily="34" charset="-128"/>
                      </a:rPr>
                      <a:t>P4 </a:t>
                    </a:r>
                    <a:r>
                      <a:rPr lang="en-JP" sz="1600" dirty="0">
                        <a:solidFill>
                          <a:schemeClr val="bg2"/>
                        </a:solidFill>
                        <a:latin typeface="Hiragino Kaku Gothic ProN W3" panose="020B0300000000000000" pitchFamily="34" charset="-128"/>
                        <a:ea typeface="Hiragino Kaku Gothic ProN W3" panose="020B0300000000000000" pitchFamily="34" charset="-128"/>
                      </a:rPr>
                      <a:t>VM</a:t>
                    </a:r>
                  </a:p>
                </p:txBody>
              </p:sp>
              <p:sp>
                <p:nvSpPr>
                  <p:cNvPr id="9" name="Rectangle 6">
                    <a:extLst>
                      <a:ext uri="{FF2B5EF4-FFF2-40B4-BE49-F238E27FC236}">
                        <a16:creationId xmlns:a16="http://schemas.microsoft.com/office/drawing/2014/main" id="{DECD2533-965E-9FCC-2BE1-23F6D64A6C2D}"/>
                      </a:ext>
                    </a:extLst>
                  </p:cNvPr>
                  <p:cNvSpPr/>
                  <p:nvPr/>
                </p:nvSpPr>
                <p:spPr>
                  <a:xfrm>
                    <a:off x="2625694" y="4570804"/>
                    <a:ext cx="1039209" cy="622800"/>
                  </a:xfrm>
                  <a:prstGeom prst="rect">
                    <a:avLst/>
                  </a:prstGeom>
                  <a:solidFill>
                    <a:schemeClr val="bg2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JP" sz="1600" dirty="0">
                        <a:solidFill>
                          <a:schemeClr val="bg2"/>
                        </a:solidFill>
                        <a:latin typeface="Hiragino Kaku Gothic ProN W3" panose="020B0300000000000000" pitchFamily="34" charset="-128"/>
                        <a:ea typeface="Hiragino Kaku Gothic ProN W3" panose="020B0300000000000000" pitchFamily="34" charset="-128"/>
                      </a:rPr>
                      <a:t>ユーザ</a:t>
                    </a:r>
                  </a:p>
                  <a:p>
                    <a:pPr algn="ctr"/>
                    <a:r>
                      <a:rPr lang="en-JP" sz="1600" dirty="0">
                        <a:solidFill>
                          <a:schemeClr val="bg2"/>
                        </a:solidFill>
                        <a:latin typeface="Hiragino Kaku Gothic ProN W3" panose="020B0300000000000000" pitchFamily="34" charset="-128"/>
                        <a:ea typeface="Hiragino Kaku Gothic ProN W3" panose="020B0300000000000000" pitchFamily="34" charset="-128"/>
                      </a:rPr>
                      <a:t>VM</a:t>
                    </a:r>
                  </a:p>
                </p:txBody>
              </p:sp>
              <p:cxnSp>
                <p:nvCxnSpPr>
                  <p:cNvPr id="23" name="カギ線コネクタ 8">
                    <a:extLst>
                      <a:ext uri="{FF2B5EF4-FFF2-40B4-BE49-F238E27FC236}">
                        <a16:creationId xmlns:a16="http://schemas.microsoft.com/office/drawing/2014/main" id="{36322270-3EFE-F89F-D7A4-3CFCE69B47A0}"/>
                      </a:ext>
                    </a:extLst>
                  </p:cNvPr>
                  <p:cNvCxnSpPr>
                    <a:cxnSpLocks/>
                    <a:stCxn id="7" idx="3"/>
                    <a:endCxn id="9" idx="1"/>
                  </p:cNvCxnSpPr>
                  <p:nvPr/>
                </p:nvCxnSpPr>
                <p:spPr>
                  <a:xfrm>
                    <a:off x="2033199" y="4881951"/>
                    <a:ext cx="592495" cy="253"/>
                  </a:xfrm>
                  <a:prstGeom prst="bentConnector3">
                    <a:avLst>
                      <a:gd name="adj1" fmla="val 50000"/>
                    </a:avLst>
                  </a:prstGeom>
                  <a:ln w="28575">
                    <a:solidFill>
                      <a:srgbClr val="424242"/>
                    </a:solidFill>
                    <a:head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カギ線コネクタ 10">
                    <a:extLst>
                      <a:ext uri="{FF2B5EF4-FFF2-40B4-BE49-F238E27FC236}">
                        <a16:creationId xmlns:a16="http://schemas.microsoft.com/office/drawing/2014/main" id="{26A11791-D72D-E022-01B6-68621D6D3A29}"/>
                      </a:ext>
                    </a:extLst>
                  </p:cNvPr>
                  <p:cNvCxnSpPr>
                    <a:cxnSpLocks/>
                    <a:stCxn id="7" idx="2"/>
                    <a:endCxn id="8" idx="0"/>
                  </p:cNvCxnSpPr>
                  <p:nvPr/>
                </p:nvCxnSpPr>
                <p:spPr>
                  <a:xfrm rot="5400000">
                    <a:off x="1209821" y="5496404"/>
                    <a:ext cx="606847" cy="234"/>
                  </a:xfrm>
                  <a:prstGeom prst="bentConnector3">
                    <a:avLst>
                      <a:gd name="adj1" fmla="val 50000"/>
                    </a:avLst>
                  </a:prstGeom>
                  <a:ln w="28575">
                    <a:solidFill>
                      <a:srgbClr val="424242"/>
                    </a:solidFill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Straight Connector 15">
                    <a:extLst>
                      <a:ext uri="{FF2B5EF4-FFF2-40B4-BE49-F238E27FC236}">
                        <a16:creationId xmlns:a16="http://schemas.microsoft.com/office/drawing/2014/main" id="{2C2EC333-158C-9995-660F-EE3446EB430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827950" y="4882278"/>
                    <a:ext cx="165572" cy="0"/>
                  </a:xfrm>
                  <a:prstGeom prst="line">
                    <a:avLst/>
                  </a:prstGeom>
                  <a:ln w="28575">
                    <a:solidFill>
                      <a:schemeClr val="bg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" name="乗算記号 17">
                    <a:extLst>
                      <a:ext uri="{FF2B5EF4-FFF2-40B4-BE49-F238E27FC236}">
                        <a16:creationId xmlns:a16="http://schemas.microsoft.com/office/drawing/2014/main" id="{EF28E042-1535-7C89-4811-26A80182F118}"/>
                      </a:ext>
                    </a:extLst>
                  </p:cNvPr>
                  <p:cNvSpPr/>
                  <p:nvPr/>
                </p:nvSpPr>
                <p:spPr>
                  <a:xfrm>
                    <a:off x="2279243" y="4888354"/>
                    <a:ext cx="272410" cy="273600"/>
                  </a:xfrm>
                  <a:prstGeom prst="mathMultiply">
                    <a:avLst>
                      <a:gd name="adj1" fmla="val 14510"/>
                    </a:avLst>
                  </a:prstGeom>
                  <a:solidFill>
                    <a:srgbClr val="C00000"/>
                  </a:solidFill>
                  <a:ln w="12700">
                    <a:noFill/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200" dirty="0">
                      <a:solidFill>
                        <a:srgbClr val="FF0000"/>
                      </a:solidFill>
                    </a:endParaRPr>
                  </a:p>
                </p:txBody>
              </p:sp>
              <p:cxnSp>
                <p:nvCxnSpPr>
                  <p:cNvPr id="27" name="Straight Arrow Connector 20">
                    <a:extLst>
                      <a:ext uri="{FF2B5EF4-FFF2-40B4-BE49-F238E27FC236}">
                        <a16:creationId xmlns:a16="http://schemas.microsoft.com/office/drawing/2014/main" id="{C1A36FD9-16B2-BF5E-0BE4-173A7DFC500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47052" y="5030880"/>
                    <a:ext cx="346856" cy="0"/>
                  </a:xfrm>
                  <a:prstGeom prst="straightConnector1">
                    <a:avLst/>
                  </a:prstGeom>
                  <a:ln w="57150">
                    <a:tailEnd type="triangle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Straight Arrow Connector 23">
                    <a:extLst>
                      <a:ext uri="{FF2B5EF4-FFF2-40B4-BE49-F238E27FC236}">
                        <a16:creationId xmlns:a16="http://schemas.microsoft.com/office/drawing/2014/main" id="{11784608-B4E7-E195-8585-477F1D3919A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369279" y="5267115"/>
                    <a:ext cx="0" cy="406497"/>
                  </a:xfrm>
                  <a:prstGeom prst="straightConnector1">
                    <a:avLst/>
                  </a:prstGeom>
                  <a:ln w="57150">
                    <a:tailEnd type="triangle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Straight Arrow Connector 25">
                    <a:extLst>
                      <a:ext uri="{FF2B5EF4-FFF2-40B4-BE49-F238E27FC236}">
                        <a16:creationId xmlns:a16="http://schemas.microsoft.com/office/drawing/2014/main" id="{4B59002B-A253-B791-A655-9D77164A2D1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676401" y="5267115"/>
                    <a:ext cx="0" cy="406800"/>
                  </a:xfrm>
                  <a:prstGeom prst="straightConnector1">
                    <a:avLst/>
                  </a:prstGeom>
                  <a:ln w="57150">
                    <a:tailEnd type="triangle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Straight Arrow Connector 29">
                    <a:extLst>
                      <a:ext uri="{FF2B5EF4-FFF2-40B4-BE49-F238E27FC236}">
                        <a16:creationId xmlns:a16="http://schemas.microsoft.com/office/drawing/2014/main" id="{89AFD89D-B99D-89F4-6BBB-A3E91595DDB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086396" y="5025154"/>
                    <a:ext cx="261999" cy="0"/>
                  </a:xfrm>
                  <a:prstGeom prst="straightConnector1">
                    <a:avLst/>
                  </a:prstGeom>
                  <a:ln w="57150">
                    <a:tailEnd type="triangle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2" name="Rectangle 31">
                    <a:extLst>
                      <a:ext uri="{FF2B5EF4-FFF2-40B4-BE49-F238E27FC236}">
                        <a16:creationId xmlns:a16="http://schemas.microsoft.com/office/drawing/2014/main" id="{8013335B-2391-5E23-5347-C98C5321003A}"/>
                      </a:ext>
                    </a:extLst>
                  </p:cNvPr>
                  <p:cNvSpPr/>
                  <p:nvPr/>
                </p:nvSpPr>
                <p:spPr>
                  <a:xfrm>
                    <a:off x="69321" y="4817145"/>
                    <a:ext cx="652731" cy="475227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FB5552"/>
                    </a:solidFill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JP" sz="1400" dirty="0">
                        <a:solidFill>
                          <a:srgbClr val="FB5552"/>
                        </a:solidFill>
                        <a:latin typeface="Hiragino Kaku Gothic ProN W3" panose="020B0300000000000000" pitchFamily="34" charset="-128"/>
                        <a:ea typeface="Hiragino Kaku Gothic ProN W3" panose="020B0300000000000000" pitchFamily="34" charset="-128"/>
                      </a:rPr>
                      <a:t>TCP</a:t>
                    </a:r>
                  </a:p>
                </p:txBody>
              </p:sp>
              <p:sp>
                <p:nvSpPr>
                  <p:cNvPr id="39" name="Rectangle 6">
                    <a:extLst>
                      <a:ext uri="{FF2B5EF4-FFF2-40B4-BE49-F238E27FC236}">
                        <a16:creationId xmlns:a16="http://schemas.microsoft.com/office/drawing/2014/main" id="{3871DAA4-B655-FDEF-AA68-465A629B7CBD}"/>
                      </a:ext>
                    </a:extLst>
                  </p:cNvPr>
                  <p:cNvSpPr/>
                  <p:nvPr/>
                </p:nvSpPr>
                <p:spPr>
                  <a:xfrm>
                    <a:off x="2635749" y="5805905"/>
                    <a:ext cx="1019097" cy="622800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JP" sz="1600" dirty="0">
                        <a:solidFill>
                          <a:schemeClr val="bg1"/>
                        </a:solidFill>
                        <a:latin typeface="Hiragino Kaku Gothic ProN W3" panose="020B0300000000000000" pitchFamily="34" charset="-128"/>
                        <a:ea typeface="Hiragino Kaku Gothic ProN W3" panose="020B0300000000000000" pitchFamily="34" charset="-128"/>
                      </a:rPr>
                      <a:t>共有</a:t>
                    </a:r>
                  </a:p>
                  <a:p>
                    <a:pPr algn="ctr"/>
                    <a:r>
                      <a:rPr lang="en-JP" sz="1600" dirty="0">
                        <a:solidFill>
                          <a:schemeClr val="bg1"/>
                        </a:solidFill>
                        <a:latin typeface="Hiragino Kaku Gothic ProN W3" panose="020B0300000000000000" pitchFamily="34" charset="-128"/>
                        <a:ea typeface="Hiragino Kaku Gothic ProN W3" panose="020B0300000000000000" pitchFamily="34" charset="-128"/>
                      </a:rPr>
                      <a:t>メモリ</a:t>
                    </a:r>
                  </a:p>
                </p:txBody>
              </p:sp>
              <p:cxnSp>
                <p:nvCxnSpPr>
                  <p:cNvPr id="40" name="Straight Arrow Connector 23">
                    <a:extLst>
                      <a:ext uri="{FF2B5EF4-FFF2-40B4-BE49-F238E27FC236}">
                        <a16:creationId xmlns:a16="http://schemas.microsoft.com/office/drawing/2014/main" id="{74C900F8-A8BC-1EF4-A464-6E6AD28EC69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072246" y="6276524"/>
                    <a:ext cx="509548" cy="0"/>
                  </a:xfrm>
                  <a:prstGeom prst="straightConnector1">
                    <a:avLst/>
                  </a:prstGeom>
                  <a:ln w="57150">
                    <a:solidFill>
                      <a:schemeClr val="accent1">
                        <a:lumMod val="75000"/>
                      </a:schemeClr>
                    </a:solidFill>
                    <a:headEnd type="triangle"/>
                    <a:tailEnd type="none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3" name="テキスト ボックス 26">
                    <a:extLst>
                      <a:ext uri="{FF2B5EF4-FFF2-40B4-BE49-F238E27FC236}">
                        <a16:creationId xmlns:a16="http://schemas.microsoft.com/office/drawing/2014/main" id="{F92CED04-A233-7FDC-CE53-616FA838FFDF}"/>
                      </a:ext>
                    </a:extLst>
                  </p:cNvPr>
                  <p:cNvSpPr txBox="1"/>
                  <p:nvPr/>
                </p:nvSpPr>
                <p:spPr>
                  <a:xfrm>
                    <a:off x="2036028" y="5893713"/>
                    <a:ext cx="592496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kumimoji="1" lang="ja-JP" altLang="en-US" sz="1600">
                        <a:solidFill>
                          <a:schemeClr val="accent1">
                            <a:lumMod val="75000"/>
                          </a:schemeClr>
                        </a:solidFill>
                        <a:latin typeface="Hiragino Kaku Gothic ProN W3" panose="020B0300000000000000" pitchFamily="34" charset="-128"/>
                        <a:ea typeface="Hiragino Kaku Gothic ProN W3" panose="020B0300000000000000" pitchFamily="34" charset="-128"/>
                      </a:rPr>
                      <a:t>参照</a:t>
                    </a:r>
                  </a:p>
                </p:txBody>
              </p:sp>
            </p:grpSp>
            <p:sp>
              <p:nvSpPr>
                <p:cNvPr id="48" name="Rounded Rectangular Callout 47">
                  <a:extLst>
                    <a:ext uri="{FF2B5EF4-FFF2-40B4-BE49-F238E27FC236}">
                      <a16:creationId xmlns:a16="http://schemas.microsoft.com/office/drawing/2014/main" id="{07AAF845-1D77-6121-A521-F38390622C3D}"/>
                    </a:ext>
                  </a:extLst>
                </p:cNvPr>
                <p:cNvSpPr/>
                <p:nvPr/>
              </p:nvSpPr>
              <p:spPr>
                <a:xfrm>
                  <a:off x="5944358" y="5548985"/>
                  <a:ext cx="1518181" cy="652564"/>
                </a:xfrm>
                <a:prstGeom prst="wedgeRoundRectCallout">
                  <a:avLst>
                    <a:gd name="adj1" fmla="val 35528"/>
                    <a:gd name="adj2" fmla="val -81744"/>
                    <a:gd name="adj3" fmla="val 16667"/>
                  </a:avLst>
                </a:prstGeom>
                <a:solidFill>
                  <a:srgbClr val="424242"/>
                </a:solidFill>
                <a:ln w="12700"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sz="1600" dirty="0">
                      <a:solidFill>
                        <a:schemeClr val="bg1"/>
                      </a:solidFill>
                      <a:latin typeface="Hiragino Kaku Gothic ProN W3" panose="020B0300000000000000" pitchFamily="34" charset="-128"/>
                      <a:ea typeface="Hiragino Kaku Gothic ProN W3" panose="020B0300000000000000" pitchFamily="34" charset="-128"/>
                    </a:rPr>
                    <a:t>新規</a:t>
                  </a:r>
                  <a:r>
                    <a:rPr lang="en-JP" sz="1600" dirty="0">
                      <a:solidFill>
                        <a:schemeClr val="bg1"/>
                      </a:solidFill>
                      <a:latin typeface="Hiragino Kaku Gothic ProN W3" panose="020B0300000000000000" pitchFamily="34" charset="-128"/>
                      <a:ea typeface="Hiragino Kaku Gothic ProN W3" panose="020B0300000000000000" pitchFamily="34" charset="-128"/>
                    </a:rPr>
                    <a:t>接続</a:t>
                  </a:r>
                  <a:r>
                    <a:rPr lang="ja-JP" altLang="en-US" sz="1600" dirty="0">
                      <a:solidFill>
                        <a:schemeClr val="bg1"/>
                      </a:solidFill>
                      <a:latin typeface="Hiragino Kaku Gothic ProN W3" panose="020B0300000000000000" pitchFamily="34" charset="-128"/>
                      <a:ea typeface="Hiragino Kaku Gothic ProN W3" panose="020B0300000000000000" pitchFamily="34" charset="-128"/>
                    </a:rPr>
                    <a:t>要求</a:t>
                  </a:r>
                  <a:endParaRPr lang="en-JP" sz="1600" dirty="0">
                    <a:solidFill>
                      <a:schemeClr val="bg1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</a:endParaRPr>
                </a:p>
              </p:txBody>
            </p:sp>
          </p:grpSp>
          <p:sp>
            <p:nvSpPr>
              <p:cNvPr id="16" name="テキスト ボックス 26">
                <a:extLst>
                  <a:ext uri="{FF2B5EF4-FFF2-40B4-BE49-F238E27FC236}">
                    <a16:creationId xmlns:a16="http://schemas.microsoft.com/office/drawing/2014/main" id="{B3335B00-BA01-1773-01EF-FB548F99F2C2}"/>
                  </a:ext>
                </a:extLst>
              </p:cNvPr>
              <p:cNvSpPr txBox="1"/>
              <p:nvPr/>
            </p:nvSpPr>
            <p:spPr>
              <a:xfrm>
                <a:off x="4024587" y="4766478"/>
                <a:ext cx="123522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1600" dirty="0">
                    <a:solidFill>
                      <a:srgbClr val="424242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</a:rPr>
                  <a:t>TCP</a:t>
                </a:r>
                <a:r>
                  <a:rPr kumimoji="1" lang="ja-JP" altLang="en-US" sz="1600">
                    <a:solidFill>
                      <a:srgbClr val="424242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</a:rPr>
                  <a:t>メモリ</a:t>
                </a:r>
                <a:endParaRPr kumimoji="1" lang="en-US" altLang="ja-JP" sz="1600" dirty="0">
                  <a:solidFill>
                    <a:srgbClr val="42424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  <a:p>
                <a:pPr algn="ctr"/>
                <a:r>
                  <a:rPr kumimoji="1" lang="ja-JP" altLang="en-US" sz="1600">
                    <a:solidFill>
                      <a:srgbClr val="424242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</a:rPr>
                  <a:t>使用量</a:t>
                </a:r>
              </a:p>
            </p:txBody>
          </p:sp>
        </p:grpSp>
      </p:grp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276F08B5-AA99-C6C1-58CF-C14620F17302}"/>
              </a:ext>
            </a:extLst>
          </p:cNvPr>
          <p:cNvCxnSpPr/>
          <p:nvPr/>
        </p:nvCxnSpPr>
        <p:spPr>
          <a:xfrm>
            <a:off x="6096000" y="4034178"/>
            <a:ext cx="0" cy="2632292"/>
          </a:xfrm>
          <a:prstGeom prst="line">
            <a:avLst/>
          </a:prstGeom>
          <a:ln w="12700">
            <a:solidFill>
              <a:srgbClr val="4242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44908892-88A2-4742-A345-6B3CC23D1B7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9289861"/>
              </p:ext>
            </p:extLst>
          </p:nvPr>
        </p:nvGraphicFramePr>
        <p:xfrm>
          <a:off x="6431796" y="4146681"/>
          <a:ext cx="5086800" cy="2632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088201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5805C-02D5-A827-718C-8ADEC68E5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JP" dirty="0">
                <a:solidFill>
                  <a:srgbClr val="424242"/>
                </a:solidFill>
              </a:rPr>
              <a:t>実験2：通信性能（ホスト2）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AA71E9-9C87-270F-ED6E-D273576828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919" y="1362491"/>
            <a:ext cx="11369742" cy="2685981"/>
          </a:xfrm>
        </p:spPr>
        <p:txBody>
          <a:bodyPr>
            <a:normAutofit/>
          </a:bodyPr>
          <a:lstStyle/>
          <a:p>
            <a:r>
              <a:rPr lang="en-JP" dirty="0">
                <a:solidFill>
                  <a:srgbClr val="424242"/>
                </a:solidFill>
              </a:rPr>
              <a:t>実験1と同じP4プログラムを用いてユーザVMの通信性能を測定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レイテンシはTCPで</a:t>
            </a:r>
            <a:r>
              <a:rPr lang="en-US" dirty="0">
                <a:solidFill>
                  <a:srgbClr val="424242"/>
                </a:solidFill>
              </a:rPr>
              <a:t>23</a:t>
            </a:r>
            <a:r>
              <a:rPr lang="en-JP" dirty="0">
                <a:solidFill>
                  <a:srgbClr val="424242"/>
                </a:solidFill>
              </a:rPr>
              <a:t>%，UDPで</a:t>
            </a:r>
            <a:r>
              <a:rPr lang="en-US" dirty="0">
                <a:solidFill>
                  <a:srgbClr val="424242"/>
                </a:solidFill>
              </a:rPr>
              <a:t>15</a:t>
            </a:r>
            <a:r>
              <a:rPr lang="en-JP" dirty="0">
                <a:solidFill>
                  <a:srgbClr val="424242"/>
                </a:solidFill>
              </a:rPr>
              <a:t>%増加</a:t>
            </a:r>
            <a:endParaRPr lang="en-US" altLang="ja-JP" dirty="0">
              <a:solidFill>
                <a:srgbClr val="424242"/>
              </a:solidFill>
            </a:endParaRPr>
          </a:p>
          <a:p>
            <a:pPr lvl="2"/>
            <a:r>
              <a:rPr lang="en-US" altLang="ja-JP" dirty="0">
                <a:solidFill>
                  <a:srgbClr val="424242"/>
                </a:solidFill>
              </a:rPr>
              <a:t>P4</a:t>
            </a:r>
            <a:r>
              <a:rPr lang="ja-JP" altLang="en-US">
                <a:solidFill>
                  <a:srgbClr val="424242"/>
                </a:solidFill>
              </a:rPr>
              <a:t> </a:t>
            </a:r>
            <a:r>
              <a:rPr lang="en-US" altLang="ja-JP" dirty="0">
                <a:solidFill>
                  <a:srgbClr val="424242"/>
                </a:solidFill>
              </a:rPr>
              <a:t>VM</a:t>
            </a:r>
            <a:r>
              <a:rPr lang="ja-JP" altLang="en-US">
                <a:solidFill>
                  <a:srgbClr val="424242"/>
                </a:solidFill>
              </a:rPr>
              <a:t>との通信や</a:t>
            </a:r>
            <a:r>
              <a:rPr lang="en-US" altLang="ja-JP" dirty="0">
                <a:solidFill>
                  <a:srgbClr val="424242"/>
                </a:solidFill>
              </a:rPr>
              <a:t>P4</a:t>
            </a:r>
            <a:r>
              <a:rPr lang="ja-JP" altLang="en-US">
                <a:solidFill>
                  <a:srgbClr val="424242"/>
                </a:solidFill>
              </a:rPr>
              <a:t>プログラムの実行，</a:t>
            </a:r>
            <a:r>
              <a:rPr lang="en-US" altLang="ja-JP" dirty="0" err="1">
                <a:solidFill>
                  <a:srgbClr val="424242"/>
                </a:solidFill>
              </a:rPr>
              <a:t>VM</a:t>
            </a:r>
            <a:r>
              <a:rPr lang="ja-JP" altLang="en-US">
                <a:solidFill>
                  <a:srgbClr val="424242"/>
                </a:solidFill>
              </a:rPr>
              <a:t>情報の取得によるもの</a:t>
            </a:r>
            <a:endParaRPr lang="en-US" altLang="ja-JP" sz="400" dirty="0">
              <a:solidFill>
                <a:srgbClr val="424242"/>
              </a:solidFill>
            </a:endParaRPr>
          </a:p>
          <a:p>
            <a:pPr lvl="1"/>
            <a:r>
              <a:rPr lang="ja-JP" altLang="en-US">
                <a:solidFill>
                  <a:srgbClr val="424242"/>
                </a:solidFill>
              </a:rPr>
              <a:t>スループットは</a:t>
            </a:r>
            <a:r>
              <a:rPr lang="en-US" altLang="ja-JP" dirty="0">
                <a:solidFill>
                  <a:srgbClr val="424242"/>
                </a:solidFill>
              </a:rPr>
              <a:t>TCP</a:t>
            </a:r>
            <a:r>
              <a:rPr lang="ja-JP" altLang="en-US">
                <a:solidFill>
                  <a:srgbClr val="424242"/>
                </a:solidFill>
              </a:rPr>
              <a:t>で平均</a:t>
            </a:r>
            <a:r>
              <a:rPr lang="en-US" altLang="ja-JP" dirty="0">
                <a:solidFill>
                  <a:srgbClr val="424242"/>
                </a:solidFill>
              </a:rPr>
              <a:t>5%</a:t>
            </a:r>
            <a:r>
              <a:rPr lang="ja-JP" altLang="en-US" dirty="0">
                <a:solidFill>
                  <a:srgbClr val="424242"/>
                </a:solidFill>
              </a:rPr>
              <a:t>，</a:t>
            </a:r>
            <a:r>
              <a:rPr lang="en-US" altLang="ja-JP" dirty="0">
                <a:solidFill>
                  <a:srgbClr val="424242"/>
                </a:solidFill>
              </a:rPr>
              <a:t>UDP</a:t>
            </a:r>
            <a:r>
              <a:rPr lang="ja-JP" altLang="en-US" dirty="0">
                <a:solidFill>
                  <a:srgbClr val="424242"/>
                </a:solidFill>
              </a:rPr>
              <a:t>で平均</a:t>
            </a:r>
            <a:r>
              <a:rPr lang="en-US" altLang="ja-JP" dirty="0">
                <a:solidFill>
                  <a:srgbClr val="424242"/>
                </a:solidFill>
              </a:rPr>
              <a:t>4%</a:t>
            </a:r>
            <a:r>
              <a:rPr lang="ja-JP" altLang="en-US">
                <a:solidFill>
                  <a:srgbClr val="424242"/>
                </a:solidFill>
              </a:rPr>
              <a:t>低下</a:t>
            </a:r>
            <a:endParaRPr lang="en-US" altLang="ja-JP" dirty="0">
              <a:solidFill>
                <a:srgbClr val="424242"/>
              </a:solidFill>
            </a:endParaRPr>
          </a:p>
          <a:p>
            <a:pPr lvl="2"/>
            <a:r>
              <a:rPr lang="ja-JP" altLang="en-US">
                <a:solidFill>
                  <a:srgbClr val="424242"/>
                </a:solidFill>
              </a:rPr>
              <a:t>仮想スイッチにおける並列処理により，</a:t>
            </a:r>
            <a:r>
              <a:rPr lang="en-US" altLang="ja-JP" dirty="0" err="1">
                <a:solidFill>
                  <a:srgbClr val="424242"/>
                </a:solidFill>
              </a:rPr>
              <a:t>P4</a:t>
            </a:r>
            <a:r>
              <a:rPr lang="ja-JP" altLang="en-US">
                <a:solidFill>
                  <a:srgbClr val="424242"/>
                </a:solidFill>
              </a:rPr>
              <a:t>のオーバヘッドを概ね隠蔽</a:t>
            </a:r>
            <a:endParaRPr lang="en-US" altLang="ja-JP" dirty="0">
              <a:solidFill>
                <a:srgbClr val="42424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65F3D5-7096-3B42-E9C5-68281355A2B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altLang="ja" smtClean="0"/>
              <a:pPr/>
              <a:t>18</a:t>
            </a:fld>
            <a:endParaRPr lang="ja" altLang="en-US"/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F580FAA0-2B3E-573D-0FD3-4D00F7FDCAAF}"/>
              </a:ext>
            </a:extLst>
          </p:cNvPr>
          <p:cNvGrpSpPr/>
          <p:nvPr/>
        </p:nvGrpSpPr>
        <p:grpSpPr>
          <a:xfrm>
            <a:off x="697466" y="3828297"/>
            <a:ext cx="10797067" cy="2899582"/>
            <a:chOff x="765013" y="3843788"/>
            <a:chExt cx="10797067" cy="2899582"/>
          </a:xfrm>
        </p:grpSpPr>
        <p:graphicFrame>
          <p:nvGraphicFramePr>
            <p:cNvPr id="11" name="グラフ 10">
              <a:extLst>
                <a:ext uri="{FF2B5EF4-FFF2-40B4-BE49-F238E27FC236}">
                  <a16:creationId xmlns:a16="http://schemas.microsoft.com/office/drawing/2014/main" id="{C4BD9BC8-5D40-B444-8202-48A0D96537FD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582316437"/>
                </p:ext>
              </p:extLst>
            </p:nvPr>
          </p:nvGraphicFramePr>
          <p:xfrm>
            <a:off x="4363546" y="3863370"/>
            <a:ext cx="3600000" cy="288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13" name="グラフ 12">
              <a:extLst>
                <a:ext uri="{FF2B5EF4-FFF2-40B4-BE49-F238E27FC236}">
                  <a16:creationId xmlns:a16="http://schemas.microsoft.com/office/drawing/2014/main" id="{5F73F827-D85A-794A-BB79-3ABF970A0376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57173057"/>
                </p:ext>
              </p:extLst>
            </p:nvPr>
          </p:nvGraphicFramePr>
          <p:xfrm>
            <a:off x="7962080" y="3863370"/>
            <a:ext cx="3600000" cy="288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17" name="グラフ 16">
              <a:extLst>
                <a:ext uri="{FF2B5EF4-FFF2-40B4-BE49-F238E27FC236}">
                  <a16:creationId xmlns:a16="http://schemas.microsoft.com/office/drawing/2014/main" id="{E3CDC39B-BECA-3B4C-8A62-2EC8923F9631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569900034"/>
                </p:ext>
              </p:extLst>
            </p:nvPr>
          </p:nvGraphicFramePr>
          <p:xfrm>
            <a:off x="765013" y="3843788"/>
            <a:ext cx="3600000" cy="24696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7340185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610FF3-FF79-94F7-1F66-2B0E93516C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49287-F69B-0DEB-76C3-8C8A5539A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JP" dirty="0">
                <a:solidFill>
                  <a:srgbClr val="424242"/>
                </a:solidFill>
              </a:rPr>
              <a:t>実験2：通信性能（ホスト1）</a:t>
            </a:r>
            <a:endParaRPr lang="en-JP" strike="sngStrike" dirty="0">
              <a:solidFill>
                <a:srgbClr val="424242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1F033D-4ED9-D168-7F80-A5C99E7485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919" y="1362491"/>
            <a:ext cx="11369742" cy="2685981"/>
          </a:xfrm>
        </p:spPr>
        <p:txBody>
          <a:bodyPr>
            <a:normAutofit/>
          </a:bodyPr>
          <a:lstStyle/>
          <a:p>
            <a:r>
              <a:rPr lang="en-JP" dirty="0">
                <a:solidFill>
                  <a:srgbClr val="424242"/>
                </a:solidFill>
              </a:rPr>
              <a:t>機密VMを使用できるホストでユーザVMの通信性能を測定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レイテンシはTCPで</a:t>
            </a:r>
            <a:r>
              <a:rPr lang="en-US" dirty="0">
                <a:solidFill>
                  <a:srgbClr val="424242"/>
                </a:solidFill>
              </a:rPr>
              <a:t>46</a:t>
            </a:r>
            <a:r>
              <a:rPr lang="en-JP" dirty="0">
                <a:solidFill>
                  <a:srgbClr val="424242"/>
                </a:solidFill>
              </a:rPr>
              <a:t>%，UDPで</a:t>
            </a:r>
            <a:r>
              <a:rPr lang="en-US" dirty="0">
                <a:solidFill>
                  <a:srgbClr val="424242"/>
                </a:solidFill>
              </a:rPr>
              <a:t>53</a:t>
            </a:r>
            <a:r>
              <a:rPr lang="en-JP" dirty="0">
                <a:solidFill>
                  <a:srgbClr val="424242"/>
                </a:solidFill>
              </a:rPr>
              <a:t>%増加</a:t>
            </a:r>
            <a:endParaRPr lang="en-US" altLang="ja-JP" dirty="0">
              <a:solidFill>
                <a:srgbClr val="424242"/>
              </a:solidFill>
            </a:endParaRPr>
          </a:p>
          <a:p>
            <a:pPr lvl="2"/>
            <a:r>
              <a:rPr lang="en-US" altLang="ja-JP" dirty="0" err="1">
                <a:solidFill>
                  <a:srgbClr val="424242"/>
                </a:solidFill>
              </a:rPr>
              <a:t>P4</a:t>
            </a:r>
            <a:r>
              <a:rPr lang="en-US" altLang="ja-JP" dirty="0">
                <a:solidFill>
                  <a:srgbClr val="424242"/>
                </a:solidFill>
              </a:rPr>
              <a:t> </a:t>
            </a:r>
            <a:r>
              <a:rPr lang="en-US" altLang="ja-JP" dirty="0" err="1">
                <a:solidFill>
                  <a:srgbClr val="424242"/>
                </a:solidFill>
              </a:rPr>
              <a:t>VM</a:t>
            </a:r>
            <a:r>
              <a:rPr lang="ja-JP" altLang="en-US">
                <a:solidFill>
                  <a:srgbClr val="424242"/>
                </a:solidFill>
              </a:rPr>
              <a:t>を非機密</a:t>
            </a:r>
            <a:r>
              <a:rPr lang="en-US" altLang="ja-JP" dirty="0" err="1">
                <a:solidFill>
                  <a:srgbClr val="424242"/>
                </a:solidFill>
              </a:rPr>
              <a:t>VM</a:t>
            </a:r>
            <a:r>
              <a:rPr lang="ja-JP" altLang="en-US">
                <a:solidFill>
                  <a:srgbClr val="424242"/>
                </a:solidFill>
              </a:rPr>
              <a:t>として実行しても減少しなかった</a:t>
            </a:r>
            <a:endParaRPr lang="en-US" altLang="ja-JP" dirty="0">
              <a:solidFill>
                <a:srgbClr val="424242"/>
              </a:solidFill>
            </a:endParaRPr>
          </a:p>
          <a:p>
            <a:pPr lvl="2"/>
            <a:r>
              <a:rPr lang="ja-JP" altLang="en-US">
                <a:solidFill>
                  <a:srgbClr val="424242"/>
                </a:solidFill>
              </a:rPr>
              <a:t>この差分はホスト</a:t>
            </a:r>
            <a:r>
              <a:rPr lang="en-US" altLang="ja-JP" dirty="0">
                <a:solidFill>
                  <a:srgbClr val="424242"/>
                </a:solidFill>
              </a:rPr>
              <a:t>1</a:t>
            </a:r>
            <a:r>
              <a:rPr lang="ja-JP" altLang="en-US">
                <a:solidFill>
                  <a:srgbClr val="424242"/>
                </a:solidFill>
              </a:rPr>
              <a:t>とホスト</a:t>
            </a:r>
            <a:r>
              <a:rPr lang="en-US" altLang="ja-JP" dirty="0">
                <a:solidFill>
                  <a:srgbClr val="424242"/>
                </a:solidFill>
              </a:rPr>
              <a:t>2</a:t>
            </a:r>
            <a:r>
              <a:rPr lang="ja-JP" altLang="en-US">
                <a:solidFill>
                  <a:srgbClr val="424242"/>
                </a:solidFill>
              </a:rPr>
              <a:t>の他の違いに起因している</a:t>
            </a:r>
            <a:endParaRPr lang="en-US" altLang="ja-JP" sz="400" dirty="0">
              <a:solidFill>
                <a:srgbClr val="424242"/>
              </a:solidFill>
            </a:endParaRPr>
          </a:p>
          <a:p>
            <a:pPr lvl="1"/>
            <a:r>
              <a:rPr lang="ja-JP" altLang="en-US">
                <a:solidFill>
                  <a:srgbClr val="424242"/>
                </a:solidFill>
              </a:rPr>
              <a:t>スループットは多くの場合で</a:t>
            </a:r>
            <a:r>
              <a:rPr lang="en-US" altLang="ja-JP" dirty="0" err="1">
                <a:solidFill>
                  <a:srgbClr val="424242"/>
                </a:solidFill>
              </a:rPr>
              <a:t>P4</a:t>
            </a:r>
            <a:r>
              <a:rPr lang="en-US" altLang="ja-JP" dirty="0">
                <a:solidFill>
                  <a:srgbClr val="424242"/>
                </a:solidFill>
              </a:rPr>
              <a:t> Shield</a:t>
            </a:r>
            <a:r>
              <a:rPr lang="ja-JP" altLang="en-US">
                <a:solidFill>
                  <a:srgbClr val="424242"/>
                </a:solidFill>
              </a:rPr>
              <a:t>のほうが高くなった</a:t>
            </a:r>
            <a:endParaRPr lang="en-US" altLang="ja-JP" dirty="0">
              <a:solidFill>
                <a:srgbClr val="424242"/>
              </a:solidFill>
            </a:endParaRPr>
          </a:p>
          <a:p>
            <a:pPr lvl="2"/>
            <a:r>
              <a:rPr lang="ja-JP" altLang="en-US">
                <a:solidFill>
                  <a:srgbClr val="424242"/>
                </a:solidFill>
              </a:rPr>
              <a:t>ホスト</a:t>
            </a:r>
            <a:r>
              <a:rPr lang="en-US" altLang="ja-JP" dirty="0">
                <a:solidFill>
                  <a:srgbClr val="424242"/>
                </a:solidFill>
              </a:rPr>
              <a:t>1</a:t>
            </a:r>
            <a:r>
              <a:rPr lang="ja-JP" altLang="en-US">
                <a:solidFill>
                  <a:srgbClr val="424242"/>
                </a:solidFill>
              </a:rPr>
              <a:t>では従来システムの性能を十分に発揮できていない</a:t>
            </a:r>
            <a:endParaRPr lang="en-US" altLang="ja-JP" dirty="0">
              <a:solidFill>
                <a:srgbClr val="42424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E13240-4F2E-F7CB-453F-D64863C3261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altLang="ja" smtClean="0"/>
              <a:pPr/>
              <a:t>19</a:t>
            </a:fld>
            <a:endParaRPr lang="ja" alt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9F6CE22-4207-2545-9DD4-6E28797516B2}"/>
              </a:ext>
            </a:extLst>
          </p:cNvPr>
          <p:cNvGrpSpPr/>
          <p:nvPr/>
        </p:nvGrpSpPr>
        <p:grpSpPr>
          <a:xfrm>
            <a:off x="693866" y="4048472"/>
            <a:ext cx="10804267" cy="2880000"/>
            <a:chOff x="698932" y="6163527"/>
            <a:chExt cx="10804267" cy="2880000"/>
          </a:xfrm>
        </p:grpSpPr>
        <p:graphicFrame>
          <p:nvGraphicFramePr>
            <p:cNvPr id="8" name="グラフ 15">
              <a:extLst>
                <a:ext uri="{FF2B5EF4-FFF2-40B4-BE49-F238E27FC236}">
                  <a16:creationId xmlns:a16="http://schemas.microsoft.com/office/drawing/2014/main" id="{8A8B305F-FCAB-2D4E-BDE0-4BB8A8AC2736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549231454"/>
                </p:ext>
              </p:extLst>
            </p:nvPr>
          </p:nvGraphicFramePr>
          <p:xfrm>
            <a:off x="698932" y="6163527"/>
            <a:ext cx="3603600" cy="24696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10" name="グラフ 11">
              <a:extLst>
                <a:ext uri="{FF2B5EF4-FFF2-40B4-BE49-F238E27FC236}">
                  <a16:creationId xmlns:a16="http://schemas.microsoft.com/office/drawing/2014/main" id="{80FE41D7-F1D4-844F-8142-097C4BDDB160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278703330"/>
                </p:ext>
              </p:extLst>
            </p:nvPr>
          </p:nvGraphicFramePr>
          <p:xfrm>
            <a:off x="4290600" y="6163527"/>
            <a:ext cx="3603600" cy="288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14" name="グラフ 13">
              <a:extLst>
                <a:ext uri="{FF2B5EF4-FFF2-40B4-BE49-F238E27FC236}">
                  <a16:creationId xmlns:a16="http://schemas.microsoft.com/office/drawing/2014/main" id="{F9999A30-740D-804B-9B42-0726FB7888D5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548710101"/>
                </p:ext>
              </p:extLst>
            </p:nvPr>
          </p:nvGraphicFramePr>
          <p:xfrm>
            <a:off x="7899599" y="6163527"/>
            <a:ext cx="3603600" cy="288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165598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19987-D070-5024-0C67-EE720534A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0457" y="304800"/>
            <a:ext cx="10081623" cy="885580"/>
          </a:xfrm>
        </p:spPr>
        <p:txBody>
          <a:bodyPr>
            <a:normAutofit/>
          </a:bodyPr>
          <a:lstStyle/>
          <a:p>
            <a:r>
              <a:rPr lang="en-JP" dirty="0">
                <a:solidFill>
                  <a:srgbClr val="424242"/>
                </a:solidFill>
              </a:rPr>
              <a:t>仮想P4スイッチ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078477-1B7D-BDCA-F645-24F342B567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920" y="1362493"/>
            <a:ext cx="11562080" cy="4855428"/>
          </a:xfrm>
        </p:spPr>
        <p:txBody>
          <a:bodyPr/>
          <a:lstStyle/>
          <a:p>
            <a:r>
              <a:rPr lang="en-US" dirty="0" err="1">
                <a:solidFill>
                  <a:srgbClr val="424242"/>
                </a:solidFill>
              </a:rPr>
              <a:t>P4言語を用いてプログラム可能なP4スイッチが登場</a:t>
            </a:r>
            <a:endParaRPr lang="en-US" dirty="0">
              <a:solidFill>
                <a:srgbClr val="424242"/>
              </a:solidFill>
            </a:endParaRPr>
          </a:p>
          <a:p>
            <a:pPr lvl="1"/>
            <a:r>
              <a:rPr lang="en-US" dirty="0" err="1">
                <a:solidFill>
                  <a:srgbClr val="424242"/>
                </a:solidFill>
              </a:rPr>
              <a:t>動的なパケットフィルタリング、パケットデータの書き換えなど</a:t>
            </a:r>
            <a:endParaRPr lang="en-US" dirty="0">
              <a:solidFill>
                <a:srgbClr val="424242"/>
              </a:solidFill>
            </a:endParaRPr>
          </a:p>
          <a:p>
            <a:pPr lvl="1"/>
            <a:r>
              <a:rPr lang="ja-JP" altLang="en-US">
                <a:solidFill>
                  <a:srgbClr val="424242"/>
                </a:solidFill>
              </a:rPr>
              <a:t>対応するスイッチの登場を待つことなく新たな技術を利用可能に</a:t>
            </a:r>
            <a:endParaRPr lang="en-US" altLang="ja-JP" dirty="0">
              <a:solidFill>
                <a:srgbClr val="424242"/>
              </a:solidFill>
            </a:endParaRPr>
          </a:p>
          <a:p>
            <a:pPr lvl="1"/>
            <a:endParaRPr lang="en-US" altLang="ja-JP" sz="600" dirty="0">
              <a:solidFill>
                <a:srgbClr val="424242"/>
              </a:solidFill>
            </a:endParaRPr>
          </a:p>
          <a:p>
            <a:r>
              <a:rPr lang="ja-JP" altLang="en-US">
                <a:solidFill>
                  <a:srgbClr val="424242"/>
                </a:solidFill>
              </a:rPr>
              <a:t>仮想マシン</a:t>
            </a:r>
            <a:r>
              <a:rPr lang="en-US" altLang="ja-JP" dirty="0">
                <a:solidFill>
                  <a:srgbClr val="424242"/>
                </a:solidFill>
              </a:rPr>
              <a:t>(VM)</a:t>
            </a:r>
            <a:r>
              <a:rPr lang="ja-JP" altLang="en-US">
                <a:solidFill>
                  <a:srgbClr val="424242"/>
                </a:solidFill>
              </a:rPr>
              <a:t>向けの仮想</a:t>
            </a:r>
            <a:r>
              <a:rPr lang="en-US" altLang="ja-JP" dirty="0">
                <a:solidFill>
                  <a:srgbClr val="424242"/>
                </a:solidFill>
              </a:rPr>
              <a:t>P4</a:t>
            </a:r>
            <a:r>
              <a:rPr lang="ja-JP" altLang="en-US">
                <a:solidFill>
                  <a:srgbClr val="424242"/>
                </a:solidFill>
              </a:rPr>
              <a:t>スイッチも開発</a:t>
            </a:r>
            <a:r>
              <a:rPr lang="en-US" altLang="ja-JP" sz="2000" dirty="0">
                <a:solidFill>
                  <a:srgbClr val="424242"/>
                </a:solidFill>
              </a:rPr>
              <a:t> [</a:t>
            </a:r>
            <a:r>
              <a:rPr lang="en-US" altLang="ja-JP" sz="2000" dirty="0" err="1">
                <a:solidFill>
                  <a:srgbClr val="424242"/>
                </a:solidFill>
              </a:rPr>
              <a:t>Osiński</a:t>
            </a:r>
            <a:r>
              <a:rPr lang="en-US" altLang="ja-JP" sz="2000" dirty="0">
                <a:solidFill>
                  <a:srgbClr val="424242"/>
                </a:solidFill>
              </a:rPr>
              <a:t>, Networking'20]</a:t>
            </a:r>
            <a:endParaRPr lang="en-US" altLang="ja-JP" sz="2200" dirty="0">
              <a:solidFill>
                <a:srgbClr val="424242"/>
              </a:solidFill>
            </a:endParaRPr>
          </a:p>
          <a:p>
            <a:pPr lvl="1"/>
            <a:r>
              <a:rPr lang="en-JP" dirty="0">
                <a:solidFill>
                  <a:srgbClr val="424242"/>
                </a:solidFill>
              </a:rPr>
              <a:t>VMが送受信するパケットはすべて仮想スイッチを経由</a:t>
            </a:r>
            <a:endParaRPr lang="en-US" dirty="0">
              <a:solidFill>
                <a:srgbClr val="424242"/>
              </a:solidFill>
            </a:endParaRPr>
          </a:p>
          <a:p>
            <a:pPr lvl="1"/>
            <a:r>
              <a:rPr lang="en-JP" dirty="0">
                <a:solidFill>
                  <a:srgbClr val="424242"/>
                </a:solidFill>
              </a:rPr>
              <a:t>P4対応の仮想スイッチはパケット転送時にP4プログラムを実行可能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C21BE9-36BB-6447-2D34-9D8B4DDEDD71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</p:spPr>
        <p:txBody>
          <a:bodyPr/>
          <a:lstStyle/>
          <a:p>
            <a:pPr lvl="0"/>
            <a:fld id="{00000000-1234-1234-1234-123412341234}" type="slidenum">
              <a:rPr lang="en-US" altLang="ja" smtClean="0"/>
              <a:pPr lvl="0"/>
              <a:t>2</a:t>
            </a:fld>
            <a:endParaRPr lang="ja" altLang="en-US"/>
          </a:p>
        </p:txBody>
      </p:sp>
      <p:grpSp>
        <p:nvGrpSpPr>
          <p:cNvPr id="4" name="グループ化 14">
            <a:extLst>
              <a:ext uri="{FF2B5EF4-FFF2-40B4-BE49-F238E27FC236}">
                <a16:creationId xmlns:a16="http://schemas.microsoft.com/office/drawing/2014/main" id="{5FF5CC02-80CE-2F08-0347-0446734D65A8}"/>
              </a:ext>
            </a:extLst>
          </p:cNvPr>
          <p:cNvGrpSpPr/>
          <p:nvPr/>
        </p:nvGrpSpPr>
        <p:grpSpPr>
          <a:xfrm>
            <a:off x="3086433" y="4632023"/>
            <a:ext cx="6019133" cy="1921177"/>
            <a:chOff x="3086433" y="4471860"/>
            <a:chExt cx="6019133" cy="1921177"/>
          </a:xfrm>
        </p:grpSpPr>
        <p:grpSp>
          <p:nvGrpSpPr>
            <p:cNvPr id="8" name="グループ化 25">
              <a:extLst>
                <a:ext uri="{FF2B5EF4-FFF2-40B4-BE49-F238E27FC236}">
                  <a16:creationId xmlns:a16="http://schemas.microsoft.com/office/drawing/2014/main" id="{0765B889-949F-C068-4331-9D8C6C698CBD}"/>
                </a:ext>
              </a:extLst>
            </p:cNvPr>
            <p:cNvGrpSpPr/>
            <p:nvPr/>
          </p:nvGrpSpPr>
          <p:grpSpPr>
            <a:xfrm>
              <a:off x="3086433" y="4597976"/>
              <a:ext cx="6019133" cy="1795061"/>
              <a:chOff x="2489200" y="4594973"/>
              <a:chExt cx="6019133" cy="1795061"/>
            </a:xfrm>
          </p:grpSpPr>
          <p:grpSp>
            <p:nvGrpSpPr>
              <p:cNvPr id="22" name="グループ化 21">
                <a:extLst>
                  <a:ext uri="{FF2B5EF4-FFF2-40B4-BE49-F238E27FC236}">
                    <a16:creationId xmlns:a16="http://schemas.microsoft.com/office/drawing/2014/main" id="{BDA7A023-F6CB-6546-7810-28D3DD6C7632}"/>
                  </a:ext>
                </a:extLst>
              </p:cNvPr>
              <p:cNvGrpSpPr/>
              <p:nvPr/>
            </p:nvGrpSpPr>
            <p:grpSpPr>
              <a:xfrm>
                <a:off x="3445167" y="4594973"/>
                <a:ext cx="5063166" cy="1795061"/>
                <a:chOff x="3541985" y="4815027"/>
                <a:chExt cx="5063166" cy="1795061"/>
              </a:xfrm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DF9D775C-3E96-BB35-B322-719571E4B878}"/>
                    </a:ext>
                  </a:extLst>
                </p:cNvPr>
                <p:cNvSpPr/>
                <p:nvPr/>
              </p:nvSpPr>
              <p:spPr>
                <a:xfrm>
                  <a:off x="3541985" y="5226962"/>
                  <a:ext cx="1387365" cy="969579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JP" sz="2000" dirty="0">
                      <a:solidFill>
                        <a:srgbClr val="424242"/>
                      </a:solidFill>
                      <a:latin typeface="Hiragino Kaku Gothic ProN W3" panose="020B0300000000000000" pitchFamily="34" charset="-128"/>
                      <a:ea typeface="Hiragino Kaku Gothic ProN W3" panose="020B0300000000000000" pitchFamily="34" charset="-128"/>
                    </a:rPr>
                    <a:t>仮想P4</a:t>
                  </a:r>
                  <a:br>
                    <a:rPr lang="en-US" sz="2000" dirty="0">
                      <a:solidFill>
                        <a:srgbClr val="424242"/>
                      </a:solidFill>
                      <a:latin typeface="Hiragino Kaku Gothic ProN W3" panose="020B0300000000000000" pitchFamily="34" charset="-128"/>
                      <a:ea typeface="Hiragino Kaku Gothic ProN W3" panose="020B0300000000000000" pitchFamily="34" charset="-128"/>
                    </a:rPr>
                  </a:br>
                  <a:r>
                    <a:rPr lang="en-JP" sz="2000" dirty="0">
                      <a:solidFill>
                        <a:srgbClr val="424242"/>
                      </a:solidFill>
                      <a:latin typeface="Hiragino Kaku Gothic ProN W3" panose="020B0300000000000000" pitchFamily="34" charset="-128"/>
                      <a:ea typeface="Hiragino Kaku Gothic ProN W3" panose="020B0300000000000000" pitchFamily="34" charset="-128"/>
                    </a:rPr>
                    <a:t>スイッチ</a:t>
                  </a: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5B2D9C79-FA14-8593-C8D7-2E0ADF2BBB96}"/>
                    </a:ext>
                  </a:extLst>
                </p:cNvPr>
                <p:cNvSpPr/>
                <p:nvPr/>
              </p:nvSpPr>
              <p:spPr>
                <a:xfrm>
                  <a:off x="7217786" y="4815027"/>
                  <a:ext cx="1387365" cy="546538"/>
                </a:xfrm>
                <a:prstGeom prst="rect">
                  <a:avLst/>
                </a:prstGeom>
                <a:solidFill>
                  <a:schemeClr val="bg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JP" sz="2000">
                      <a:solidFill>
                        <a:schemeClr val="bg2"/>
                      </a:solidFill>
                      <a:latin typeface="Hiragino Kaku Gothic ProN W3" panose="020B0300000000000000" pitchFamily="34" charset="-128"/>
                      <a:ea typeface="Hiragino Kaku Gothic ProN W3" panose="020B0300000000000000" pitchFamily="34" charset="-128"/>
                    </a:rPr>
                    <a:t>VM</a:t>
                  </a:r>
                </a:p>
              </p:txBody>
            </p:sp>
            <p:cxnSp>
              <p:nvCxnSpPr>
                <p:cNvPr id="26" name="Straight Connector 15">
                  <a:extLst>
                    <a:ext uri="{FF2B5EF4-FFF2-40B4-BE49-F238E27FC236}">
                      <a16:creationId xmlns:a16="http://schemas.microsoft.com/office/drawing/2014/main" id="{091EBF64-D92E-9C52-95F1-9FD26B6AEF18}"/>
                    </a:ext>
                  </a:extLst>
                </p:cNvPr>
                <p:cNvCxnSpPr>
                  <a:cxnSpLocks/>
                  <a:stCxn id="25" idx="1"/>
                  <a:endCxn id="24" idx="3"/>
                </p:cNvCxnSpPr>
                <p:nvPr/>
              </p:nvCxnSpPr>
              <p:spPr>
                <a:xfrm flipH="1">
                  <a:off x="4929350" y="5088296"/>
                  <a:ext cx="2288436" cy="623456"/>
                </a:xfrm>
                <a:prstGeom prst="line">
                  <a:avLst/>
                </a:prstGeom>
                <a:ln w="28575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Rectangle 6">
                  <a:extLst>
                    <a:ext uri="{FF2B5EF4-FFF2-40B4-BE49-F238E27FC236}">
                      <a16:creationId xmlns:a16="http://schemas.microsoft.com/office/drawing/2014/main" id="{7AC0A2EC-AB0F-44E0-E580-0D398598C530}"/>
                    </a:ext>
                  </a:extLst>
                </p:cNvPr>
                <p:cNvSpPr/>
                <p:nvPr/>
              </p:nvSpPr>
              <p:spPr>
                <a:xfrm>
                  <a:off x="7217786" y="5438483"/>
                  <a:ext cx="1387365" cy="546538"/>
                </a:xfrm>
                <a:prstGeom prst="rect">
                  <a:avLst/>
                </a:prstGeom>
                <a:solidFill>
                  <a:schemeClr val="bg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JP" sz="2000">
                      <a:solidFill>
                        <a:schemeClr val="bg2"/>
                      </a:solidFill>
                      <a:latin typeface="Hiragino Kaku Gothic ProN W3" panose="020B0300000000000000" pitchFamily="34" charset="-128"/>
                      <a:ea typeface="Hiragino Kaku Gothic ProN W3" panose="020B0300000000000000" pitchFamily="34" charset="-128"/>
                    </a:rPr>
                    <a:t>VM</a:t>
                  </a:r>
                </a:p>
              </p:txBody>
            </p:sp>
            <p:sp>
              <p:nvSpPr>
                <p:cNvPr id="28" name="Rectangle 6">
                  <a:extLst>
                    <a:ext uri="{FF2B5EF4-FFF2-40B4-BE49-F238E27FC236}">
                      <a16:creationId xmlns:a16="http://schemas.microsoft.com/office/drawing/2014/main" id="{7093E7A8-0CB8-CE8D-E73C-EBCC5B1A88F2}"/>
                    </a:ext>
                  </a:extLst>
                </p:cNvPr>
                <p:cNvSpPr/>
                <p:nvPr/>
              </p:nvSpPr>
              <p:spPr>
                <a:xfrm>
                  <a:off x="7217786" y="6063550"/>
                  <a:ext cx="1387365" cy="546538"/>
                </a:xfrm>
                <a:prstGeom prst="rect">
                  <a:avLst/>
                </a:prstGeom>
                <a:solidFill>
                  <a:schemeClr val="bg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JP" sz="2000">
                      <a:solidFill>
                        <a:schemeClr val="bg2"/>
                      </a:solidFill>
                      <a:latin typeface="Hiragino Kaku Gothic ProN W3" panose="020B0300000000000000" pitchFamily="34" charset="-128"/>
                      <a:ea typeface="Hiragino Kaku Gothic ProN W3" panose="020B0300000000000000" pitchFamily="34" charset="-128"/>
                    </a:rPr>
                    <a:t>VM</a:t>
                  </a:r>
                </a:p>
              </p:txBody>
            </p:sp>
            <p:cxnSp>
              <p:nvCxnSpPr>
                <p:cNvPr id="29" name="Straight Connector 15">
                  <a:extLst>
                    <a:ext uri="{FF2B5EF4-FFF2-40B4-BE49-F238E27FC236}">
                      <a16:creationId xmlns:a16="http://schemas.microsoft.com/office/drawing/2014/main" id="{5BD6F83C-7776-A981-AF8A-C27E65C1EA9C}"/>
                    </a:ext>
                  </a:extLst>
                </p:cNvPr>
                <p:cNvCxnSpPr>
                  <a:cxnSpLocks/>
                  <a:stCxn id="27" idx="1"/>
                  <a:endCxn id="24" idx="3"/>
                </p:cNvCxnSpPr>
                <p:nvPr/>
              </p:nvCxnSpPr>
              <p:spPr>
                <a:xfrm flipH="1">
                  <a:off x="4929350" y="5711752"/>
                  <a:ext cx="2288436" cy="0"/>
                </a:xfrm>
                <a:prstGeom prst="line">
                  <a:avLst/>
                </a:prstGeom>
                <a:ln w="28575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15">
                  <a:extLst>
                    <a:ext uri="{FF2B5EF4-FFF2-40B4-BE49-F238E27FC236}">
                      <a16:creationId xmlns:a16="http://schemas.microsoft.com/office/drawing/2014/main" id="{3129F5BE-8265-3013-29EA-BF7E05DD4FDC}"/>
                    </a:ext>
                  </a:extLst>
                </p:cNvPr>
                <p:cNvCxnSpPr>
                  <a:cxnSpLocks/>
                  <a:stCxn id="28" idx="1"/>
                  <a:endCxn id="24" idx="3"/>
                </p:cNvCxnSpPr>
                <p:nvPr/>
              </p:nvCxnSpPr>
              <p:spPr>
                <a:xfrm flipH="1" flipV="1">
                  <a:off x="4929350" y="5711752"/>
                  <a:ext cx="2288436" cy="625067"/>
                </a:xfrm>
                <a:prstGeom prst="line">
                  <a:avLst/>
                </a:prstGeom>
                <a:ln w="28575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3" name="Straight Connector 15">
                <a:extLst>
                  <a:ext uri="{FF2B5EF4-FFF2-40B4-BE49-F238E27FC236}">
                    <a16:creationId xmlns:a16="http://schemas.microsoft.com/office/drawing/2014/main" id="{72D75A81-D7B9-904B-7AF1-496E8FADA01D}"/>
                  </a:ext>
                </a:extLst>
              </p:cNvPr>
              <p:cNvCxnSpPr>
                <a:cxnSpLocks/>
                <a:stCxn id="24" idx="1"/>
              </p:cNvCxnSpPr>
              <p:nvPr/>
            </p:nvCxnSpPr>
            <p:spPr>
              <a:xfrm flipH="1">
                <a:off x="2489200" y="5491698"/>
                <a:ext cx="955967" cy="0"/>
              </a:xfrm>
              <a:prstGeom prst="line">
                <a:avLst/>
              </a:prstGeom>
              <a:ln w="28575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Folded Corner 20">
              <a:extLst>
                <a:ext uri="{FF2B5EF4-FFF2-40B4-BE49-F238E27FC236}">
                  <a16:creationId xmlns:a16="http://schemas.microsoft.com/office/drawing/2014/main" id="{567B4C7D-5736-8B4F-6620-23DEA0749F19}"/>
                </a:ext>
              </a:extLst>
            </p:cNvPr>
            <p:cNvSpPr/>
            <p:nvPr/>
          </p:nvSpPr>
          <p:spPr>
            <a:xfrm>
              <a:off x="3086433" y="4471860"/>
              <a:ext cx="1387365" cy="771346"/>
            </a:xfrm>
            <a:prstGeom prst="foldedCorner">
              <a:avLst/>
            </a:prstGeom>
            <a:solidFill>
              <a:schemeClr val="tx1"/>
            </a:solidFill>
            <a:ln w="1270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90000" tIns="144000" bIns="46800" rtlCol="0" anchor="ctr">
              <a:noAutofit/>
            </a:bodyPr>
            <a:lstStyle/>
            <a:p>
              <a:pPr algn="ctr"/>
              <a:r>
                <a:rPr lang="en-JP" sz="1800">
                  <a:solidFill>
                    <a:schemeClr val="bg1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P4</a:t>
              </a:r>
              <a:endParaRPr lang="en-US" sz="1800" dirty="0">
                <a:solidFill>
                  <a:schemeClr val="bg1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  <a:p>
              <a:pPr algn="ctr"/>
              <a:r>
                <a:rPr lang="en-JP" sz="1800">
                  <a:solidFill>
                    <a:schemeClr val="bg1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プログラム</a:t>
              </a:r>
              <a:endParaRPr lang="en-JP" sz="1800" dirty="0">
                <a:solidFill>
                  <a:schemeClr val="bg1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3290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D21D19-0C62-D513-E3C7-0FA9C0B561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E5DD3-1F27-E0EF-2C25-9E2B6E9B0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JP" dirty="0">
                <a:solidFill>
                  <a:srgbClr val="424242"/>
                </a:solidFill>
              </a:rPr>
              <a:t>実験3：P4プログラムのバイパス検知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710014-6867-91BA-F20C-09FCC599F5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JP" dirty="0">
                <a:solidFill>
                  <a:srgbClr val="424242"/>
                </a:solidFill>
              </a:rPr>
              <a:t>仮想スイッチにおいてP4プログラムの実行を一時的にバイパス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任意のタイミングでP4</a:t>
            </a:r>
            <a:r>
              <a:rPr lang="ja-JP" altLang="en-US" dirty="0">
                <a:solidFill>
                  <a:srgbClr val="424242"/>
                </a:solidFill>
              </a:rPr>
              <a:t> </a:t>
            </a:r>
            <a:r>
              <a:rPr lang="en-US" altLang="ja-JP" dirty="0">
                <a:solidFill>
                  <a:srgbClr val="424242"/>
                </a:solidFill>
              </a:rPr>
              <a:t>VM</a:t>
            </a:r>
            <a:r>
              <a:rPr lang="ja-JP" altLang="en-US" dirty="0">
                <a:solidFill>
                  <a:srgbClr val="424242"/>
                </a:solidFill>
              </a:rPr>
              <a:t>へのパケット転送を停止した</a:t>
            </a:r>
            <a:endParaRPr lang="en-JP" dirty="0">
              <a:solidFill>
                <a:srgbClr val="424242"/>
              </a:solidFill>
            </a:endParaRPr>
          </a:p>
          <a:p>
            <a:pPr lvl="1"/>
            <a:endParaRPr lang="en-JP" sz="600" dirty="0">
              <a:solidFill>
                <a:srgbClr val="424242"/>
              </a:solidFill>
            </a:endParaRPr>
          </a:p>
          <a:p>
            <a:r>
              <a:rPr lang="en-JP" dirty="0">
                <a:solidFill>
                  <a:srgbClr val="424242"/>
                </a:solidFill>
              </a:rPr>
              <a:t>P4プログラムのバイパス中のみ攻撃が検知されることを確認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P4プログラム実行数が送受信パケット数を下回ったことを検知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ユーザVMへの転送時にパケットドロップが発生しても影響はなかった</a:t>
            </a:r>
          </a:p>
          <a:p>
            <a:pPr lvl="1"/>
            <a:endParaRPr lang="en-JP" dirty="0">
              <a:solidFill>
                <a:srgbClr val="42424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F6818F-6278-84D6-8DB0-49738A74647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altLang="ja" smtClean="0"/>
              <a:pPr/>
              <a:t>20</a:t>
            </a:fld>
            <a:endParaRPr lang="ja" altLang="en-US"/>
          </a:p>
        </p:txBody>
      </p:sp>
      <p:cxnSp>
        <p:nvCxnSpPr>
          <p:cNvPr id="35" name="直線コネクタ 14">
            <a:extLst>
              <a:ext uri="{FF2B5EF4-FFF2-40B4-BE49-F238E27FC236}">
                <a16:creationId xmlns:a16="http://schemas.microsoft.com/office/drawing/2014/main" id="{9AF58960-43B2-0C74-7893-C4C2C8D5358B}"/>
              </a:ext>
            </a:extLst>
          </p:cNvPr>
          <p:cNvCxnSpPr/>
          <p:nvPr/>
        </p:nvCxnSpPr>
        <p:spPr>
          <a:xfrm>
            <a:off x="5247861" y="4042113"/>
            <a:ext cx="0" cy="2632292"/>
          </a:xfrm>
          <a:prstGeom prst="line">
            <a:avLst/>
          </a:prstGeom>
          <a:ln w="12700">
            <a:solidFill>
              <a:srgbClr val="4242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A5A180A-D637-34FB-FDFF-0605A01B08D1}"/>
              </a:ext>
            </a:extLst>
          </p:cNvPr>
          <p:cNvGrpSpPr/>
          <p:nvPr/>
        </p:nvGrpSpPr>
        <p:grpSpPr>
          <a:xfrm>
            <a:off x="877628" y="4384464"/>
            <a:ext cx="3876630" cy="1931504"/>
            <a:chOff x="1784026" y="4360020"/>
            <a:chExt cx="3876630" cy="193150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E06D638-A252-0C70-7E1F-C9BCD91BD67F}"/>
                </a:ext>
              </a:extLst>
            </p:cNvPr>
            <p:cNvSpPr/>
            <p:nvPr/>
          </p:nvSpPr>
          <p:spPr>
            <a:xfrm>
              <a:off x="2989275" y="4360020"/>
              <a:ext cx="1039677" cy="62229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JP" sz="1600" dirty="0">
                  <a:solidFill>
                    <a:schemeClr val="bg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仮想</a:t>
              </a:r>
            </a:p>
            <a:p>
              <a:pPr algn="ctr"/>
              <a:r>
                <a:rPr lang="en-JP" sz="1600" dirty="0">
                  <a:solidFill>
                    <a:schemeClr val="bg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スイッチ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33C7BE7-3E51-8F39-C5E9-03FE712EFD18}"/>
                </a:ext>
              </a:extLst>
            </p:cNvPr>
            <p:cNvSpPr/>
            <p:nvPr/>
          </p:nvSpPr>
          <p:spPr>
            <a:xfrm>
              <a:off x="2989275" y="5589161"/>
              <a:ext cx="1039209" cy="6228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bg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P4 </a:t>
              </a:r>
              <a:r>
                <a:rPr lang="en-JP" sz="1600" dirty="0">
                  <a:solidFill>
                    <a:schemeClr val="bg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VM</a:t>
              </a:r>
            </a:p>
          </p:txBody>
        </p:sp>
        <p:sp>
          <p:nvSpPr>
            <p:cNvPr id="22" name="Rectangle 6">
              <a:extLst>
                <a:ext uri="{FF2B5EF4-FFF2-40B4-BE49-F238E27FC236}">
                  <a16:creationId xmlns:a16="http://schemas.microsoft.com/office/drawing/2014/main" id="{18026B4D-A7A1-79A0-8915-F736E06C0EE7}"/>
                </a:ext>
              </a:extLst>
            </p:cNvPr>
            <p:cNvSpPr/>
            <p:nvPr/>
          </p:nvSpPr>
          <p:spPr>
            <a:xfrm>
              <a:off x="4621447" y="4360020"/>
              <a:ext cx="1039209" cy="62280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JP" sz="1600" dirty="0">
                  <a:solidFill>
                    <a:schemeClr val="bg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ユーザ</a:t>
              </a:r>
            </a:p>
            <a:p>
              <a:pPr algn="ctr"/>
              <a:r>
                <a:rPr lang="en-JP" sz="1600" dirty="0">
                  <a:solidFill>
                    <a:schemeClr val="bg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VM</a:t>
              </a:r>
            </a:p>
          </p:txBody>
        </p:sp>
        <p:cxnSp>
          <p:nvCxnSpPr>
            <p:cNvPr id="23" name="カギ線コネクタ 8">
              <a:extLst>
                <a:ext uri="{FF2B5EF4-FFF2-40B4-BE49-F238E27FC236}">
                  <a16:creationId xmlns:a16="http://schemas.microsoft.com/office/drawing/2014/main" id="{4A2138D4-0804-6AC6-A51D-67BA60809BE8}"/>
                </a:ext>
              </a:extLst>
            </p:cNvPr>
            <p:cNvCxnSpPr>
              <a:cxnSpLocks/>
              <a:stCxn id="20" idx="3"/>
              <a:endCxn id="22" idx="1"/>
            </p:cNvCxnSpPr>
            <p:nvPr/>
          </p:nvCxnSpPr>
          <p:spPr>
            <a:xfrm>
              <a:off x="4028952" y="4671167"/>
              <a:ext cx="592495" cy="253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424242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カギ線コネクタ 10">
              <a:extLst>
                <a:ext uri="{FF2B5EF4-FFF2-40B4-BE49-F238E27FC236}">
                  <a16:creationId xmlns:a16="http://schemas.microsoft.com/office/drawing/2014/main" id="{9A6E2762-95ED-FE0C-AF5A-74DCB2BF0776}"/>
                </a:ext>
              </a:extLst>
            </p:cNvPr>
            <p:cNvCxnSpPr>
              <a:cxnSpLocks/>
              <a:stCxn id="20" idx="2"/>
              <a:endCxn id="21" idx="0"/>
            </p:cNvCxnSpPr>
            <p:nvPr/>
          </p:nvCxnSpPr>
          <p:spPr>
            <a:xfrm rot="5400000">
              <a:off x="3205574" y="5285620"/>
              <a:ext cx="606847" cy="234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424242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15">
              <a:extLst>
                <a:ext uri="{FF2B5EF4-FFF2-40B4-BE49-F238E27FC236}">
                  <a16:creationId xmlns:a16="http://schemas.microsoft.com/office/drawing/2014/main" id="{A96B1E6D-ACEB-2F63-EA2B-3B3C3F4551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23703" y="4671494"/>
              <a:ext cx="165572" cy="0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0">
              <a:extLst>
                <a:ext uri="{FF2B5EF4-FFF2-40B4-BE49-F238E27FC236}">
                  <a16:creationId xmlns:a16="http://schemas.microsoft.com/office/drawing/2014/main" id="{FDA2D227-6242-C033-78D4-2ED1E05D35D7}"/>
                </a:ext>
              </a:extLst>
            </p:cNvPr>
            <p:cNvCxnSpPr>
              <a:cxnSpLocks/>
            </p:cNvCxnSpPr>
            <p:nvPr/>
          </p:nvCxnSpPr>
          <p:spPr>
            <a:xfrm>
              <a:off x="2642805" y="4820096"/>
              <a:ext cx="346856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" name="Straight Arrow Connector 23">
              <a:extLst>
                <a:ext uri="{FF2B5EF4-FFF2-40B4-BE49-F238E27FC236}">
                  <a16:creationId xmlns:a16="http://schemas.microsoft.com/office/drawing/2014/main" id="{158278BB-07F0-919E-90A0-FB3F69BDE15D}"/>
                </a:ext>
              </a:extLst>
            </p:cNvPr>
            <p:cNvCxnSpPr>
              <a:cxnSpLocks/>
            </p:cNvCxnSpPr>
            <p:nvPr/>
          </p:nvCxnSpPr>
          <p:spPr>
            <a:xfrm>
              <a:off x="3365032" y="5056331"/>
              <a:ext cx="0" cy="406497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Straight Arrow Connector 25">
              <a:extLst>
                <a:ext uri="{FF2B5EF4-FFF2-40B4-BE49-F238E27FC236}">
                  <a16:creationId xmlns:a16="http://schemas.microsoft.com/office/drawing/2014/main" id="{28683068-DD16-D746-2129-48CC065564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72154" y="5056331"/>
              <a:ext cx="0" cy="40680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71A23E14-7400-65D5-3B7C-EEFD1564F2C3}"/>
                </a:ext>
              </a:extLst>
            </p:cNvPr>
            <p:cNvCxnSpPr>
              <a:cxnSpLocks/>
            </p:cNvCxnSpPr>
            <p:nvPr/>
          </p:nvCxnSpPr>
          <p:spPr>
            <a:xfrm>
              <a:off x="4108275" y="4818626"/>
              <a:ext cx="394057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BB75768-F3E0-D14A-D5F9-3700D56A7FA1}"/>
                </a:ext>
              </a:extLst>
            </p:cNvPr>
            <p:cNvSpPr/>
            <p:nvPr/>
          </p:nvSpPr>
          <p:spPr>
            <a:xfrm>
              <a:off x="1784026" y="4606361"/>
              <a:ext cx="933779" cy="47522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B555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JP" sz="1400" dirty="0">
                  <a:solidFill>
                    <a:srgbClr val="FB555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パケット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E451881-2729-60FB-F652-C023AC434E54}"/>
                </a:ext>
              </a:extLst>
            </p:cNvPr>
            <p:cNvSpPr/>
            <p:nvPr/>
          </p:nvSpPr>
          <p:spPr>
            <a:xfrm>
              <a:off x="2836920" y="4968553"/>
              <a:ext cx="1271356" cy="1322971"/>
            </a:xfrm>
            <a:prstGeom prst="rect">
              <a:avLst/>
            </a:prstGeom>
            <a:solidFill>
              <a:srgbClr val="FFFFFF">
                <a:alpha val="60392"/>
              </a:srgbClr>
            </a:solidFill>
            <a:ln w="1270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JP" sz="1800" dirty="0">
                <a:solidFill>
                  <a:srgbClr val="FF0000"/>
                </a:solidFill>
              </a:endParaRPr>
            </a:p>
          </p:txBody>
        </p:sp>
        <p:sp>
          <p:nvSpPr>
            <p:cNvPr id="39" name="乗算記号 17">
              <a:extLst>
                <a:ext uri="{FF2B5EF4-FFF2-40B4-BE49-F238E27FC236}">
                  <a16:creationId xmlns:a16="http://schemas.microsoft.com/office/drawing/2014/main" id="{5D18B65D-C2DE-0AE2-31E1-44FDE41065C3}"/>
                </a:ext>
              </a:extLst>
            </p:cNvPr>
            <p:cNvSpPr/>
            <p:nvPr/>
          </p:nvSpPr>
          <p:spPr>
            <a:xfrm>
              <a:off x="2931142" y="5005464"/>
              <a:ext cx="1155474" cy="1155474"/>
            </a:xfrm>
            <a:prstGeom prst="mathMultiply">
              <a:avLst>
                <a:gd name="adj1" fmla="val 11789"/>
              </a:avLst>
            </a:prstGeom>
            <a:solidFill>
              <a:srgbClr val="C00000"/>
            </a:solidFill>
            <a:ln w="1270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sz="1600" dirty="0">
                <a:solidFill>
                  <a:srgbClr val="FF0000"/>
                </a:solidFill>
              </a:endParaRPr>
            </a:p>
          </p:txBody>
        </p:sp>
      </p:grpSp>
      <p:graphicFrame>
        <p:nvGraphicFramePr>
          <p:cNvPr id="42" name="Chart 41">
            <a:extLst>
              <a:ext uri="{FF2B5EF4-FFF2-40B4-BE49-F238E27FC236}">
                <a16:creationId xmlns:a16="http://schemas.microsoft.com/office/drawing/2014/main" id="{FC0D5568-C337-844C-B882-E85ABF55BC1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9802759"/>
              </p:ext>
            </p:extLst>
          </p:nvPr>
        </p:nvGraphicFramePr>
        <p:xfrm>
          <a:off x="5761032" y="3938413"/>
          <a:ext cx="5507026" cy="28238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499635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503E4-BF4D-742F-0282-7D539E1D4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/>
              <a:t>関連研究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64E72-37CD-2230-1038-F9341A900B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JP" dirty="0">
                <a:solidFill>
                  <a:srgbClr val="424242"/>
                </a:solidFill>
              </a:rPr>
              <a:t>P4rt-OVS [</a:t>
            </a:r>
            <a:r>
              <a:rPr lang="en-US" dirty="0" err="1">
                <a:solidFill>
                  <a:srgbClr val="424242"/>
                </a:solidFill>
              </a:rPr>
              <a:t>Osiński</a:t>
            </a:r>
            <a:r>
              <a:rPr lang="en-US" dirty="0">
                <a:solidFill>
                  <a:srgbClr val="424242"/>
                </a:solidFill>
              </a:rPr>
              <a:t>+, Networking’20</a:t>
            </a:r>
            <a:r>
              <a:rPr lang="en-JP" dirty="0">
                <a:solidFill>
                  <a:srgbClr val="424242"/>
                </a:solidFill>
              </a:rPr>
              <a:t>]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仮想スイッチ内でuBPFを用いてP4プログラムを安全に実行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uBPFランタイムに脆弱性があると仮想P4スイッチが侵害される恐れ</a:t>
            </a:r>
          </a:p>
          <a:p>
            <a:pPr lvl="1"/>
            <a:endParaRPr lang="en-JP" sz="600" dirty="0">
              <a:solidFill>
                <a:srgbClr val="424242"/>
              </a:solidFill>
            </a:endParaRPr>
          </a:p>
          <a:p>
            <a:r>
              <a:rPr lang="en-JP" dirty="0">
                <a:solidFill>
                  <a:srgbClr val="424242"/>
                </a:solidFill>
              </a:rPr>
              <a:t>SGX-Box [</a:t>
            </a:r>
            <a:r>
              <a:rPr lang="en-US" dirty="0">
                <a:solidFill>
                  <a:srgbClr val="424242"/>
                </a:solidFill>
              </a:rPr>
              <a:t>Han+, APNet’17</a:t>
            </a:r>
            <a:r>
              <a:rPr lang="en-JP" dirty="0">
                <a:solidFill>
                  <a:srgbClr val="424242"/>
                </a:solidFill>
              </a:rPr>
              <a:t>]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Intel SGXを用いてミドルボックス内で安全に暗号通信を復号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SB langと呼ばれる言語を用いて侵入検知などの処理を記述</a:t>
            </a:r>
          </a:p>
          <a:p>
            <a:pPr lvl="1"/>
            <a:endParaRPr lang="en-JP" sz="600" dirty="0">
              <a:solidFill>
                <a:srgbClr val="424242"/>
              </a:solidFill>
            </a:endParaRPr>
          </a:p>
          <a:p>
            <a:r>
              <a:rPr lang="en-JP" dirty="0">
                <a:solidFill>
                  <a:srgbClr val="424242"/>
                </a:solidFill>
              </a:rPr>
              <a:t>EndBox [</a:t>
            </a:r>
            <a:r>
              <a:rPr lang="en-US" dirty="0" err="1">
                <a:solidFill>
                  <a:srgbClr val="424242"/>
                </a:solidFill>
              </a:rPr>
              <a:t>Goltzsche</a:t>
            </a:r>
            <a:r>
              <a:rPr lang="en-US" dirty="0">
                <a:solidFill>
                  <a:srgbClr val="424242"/>
                </a:solidFill>
              </a:rPr>
              <a:t>+, DSN’18</a:t>
            </a:r>
            <a:r>
              <a:rPr lang="en-JP" dirty="0">
                <a:solidFill>
                  <a:srgbClr val="424242"/>
                </a:solidFill>
              </a:rPr>
              <a:t>]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SGXを用いてミドルボックス機能をクライアント側で安全に実行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エンクレイヴ内で暗号通信を行うことでEndBoxの利用を強制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DB056F-39AD-9574-4910-7FE2D57DE19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altLang="ja" smtClean="0"/>
              <a:pPr/>
              <a:t>21</a:t>
            </a:fld>
            <a:endParaRPr lang="ja" altLang="en-US"/>
          </a:p>
        </p:txBody>
      </p:sp>
    </p:spTree>
    <p:extLst>
      <p:ext uri="{BB962C8B-B14F-4D97-AF65-F5344CB8AC3E}">
        <p14:creationId xmlns:p14="http://schemas.microsoft.com/office/powerpoint/2010/main" val="30986940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DC1D7-E3F8-7AA8-29C0-F2784D246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657" y="304800"/>
            <a:ext cx="10005423" cy="885580"/>
          </a:xfrm>
        </p:spPr>
        <p:txBody>
          <a:bodyPr/>
          <a:lstStyle/>
          <a:p>
            <a:r>
              <a:rPr lang="en-JP"/>
              <a:t>まとめ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E3C98B-FD5B-8F8F-C573-1D4B2A552D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920" y="1362493"/>
            <a:ext cx="11369741" cy="4855428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424242"/>
                </a:solidFill>
              </a:rPr>
              <a:t>ユーザVM</a:t>
            </a:r>
            <a:r>
              <a:rPr lang="ja-JP" altLang="en-US">
                <a:solidFill>
                  <a:srgbClr val="424242"/>
                </a:solidFill>
              </a:rPr>
              <a:t>内の情報を利用できるように拡張した</a:t>
            </a:r>
            <a:r>
              <a:rPr lang="en-US" dirty="0">
                <a:solidFill>
                  <a:srgbClr val="424242"/>
                </a:solidFill>
              </a:rPr>
              <a:t>P4</a:t>
            </a:r>
            <a:r>
              <a:rPr lang="ja-JP" altLang="en-US">
                <a:solidFill>
                  <a:srgbClr val="424242"/>
                </a:solidFill>
              </a:rPr>
              <a:t>プログラムを</a:t>
            </a:r>
            <a:br>
              <a:rPr lang="en-US" altLang="ja-JP" dirty="0">
                <a:solidFill>
                  <a:srgbClr val="424242"/>
                </a:solidFill>
              </a:rPr>
            </a:br>
            <a:r>
              <a:rPr lang="en-US" dirty="0">
                <a:solidFill>
                  <a:srgbClr val="424242"/>
                </a:solidFill>
              </a:rPr>
              <a:t>P4 VM</a:t>
            </a:r>
            <a:r>
              <a:rPr lang="ja-JP" altLang="en-US">
                <a:solidFill>
                  <a:srgbClr val="424242"/>
                </a:solidFill>
              </a:rPr>
              <a:t>で安全に実行する</a:t>
            </a:r>
            <a:r>
              <a:rPr lang="en-US" altLang="ja-JP" dirty="0">
                <a:solidFill>
                  <a:srgbClr val="424242"/>
                </a:solidFill>
              </a:rPr>
              <a:t>P4 Shield</a:t>
            </a:r>
            <a:r>
              <a:rPr lang="ja-JP" altLang="en-US">
                <a:solidFill>
                  <a:srgbClr val="424242"/>
                </a:solidFill>
              </a:rPr>
              <a:t>を提案</a:t>
            </a:r>
            <a:endParaRPr lang="en-US" altLang="ja-JP" dirty="0">
              <a:solidFill>
                <a:srgbClr val="424242"/>
              </a:solidFill>
            </a:endParaRPr>
          </a:p>
          <a:p>
            <a:pPr lvl="1"/>
            <a:r>
              <a:rPr lang="en-JP" altLang="ja-JP" dirty="0">
                <a:solidFill>
                  <a:srgbClr val="424242"/>
                </a:solidFill>
              </a:rPr>
              <a:t>P4 VMを</a:t>
            </a:r>
            <a:r>
              <a:rPr lang="ja-JP" altLang="en-US">
                <a:solidFill>
                  <a:srgbClr val="424242"/>
                </a:solidFill>
              </a:rPr>
              <a:t>機密</a:t>
            </a:r>
            <a:r>
              <a:rPr lang="en-US" altLang="ja-JP" dirty="0" err="1">
                <a:solidFill>
                  <a:srgbClr val="424242"/>
                </a:solidFill>
              </a:rPr>
              <a:t>VM</a:t>
            </a:r>
            <a:r>
              <a:rPr lang="ja-JP" altLang="en-US">
                <a:solidFill>
                  <a:srgbClr val="424242"/>
                </a:solidFill>
              </a:rPr>
              <a:t>として実行することでユーザの</a:t>
            </a:r>
            <a:r>
              <a:rPr lang="en-US" altLang="ja-JP" dirty="0" err="1">
                <a:solidFill>
                  <a:srgbClr val="424242"/>
                </a:solidFill>
              </a:rPr>
              <a:t>P4</a:t>
            </a:r>
            <a:r>
              <a:rPr lang="ja-JP" altLang="en-US">
                <a:solidFill>
                  <a:srgbClr val="424242"/>
                </a:solidFill>
              </a:rPr>
              <a:t>プログラムを保護</a:t>
            </a:r>
            <a:endParaRPr lang="en-JP" altLang="ja-JP" dirty="0">
              <a:solidFill>
                <a:srgbClr val="424242"/>
              </a:solidFill>
            </a:endParaRPr>
          </a:p>
          <a:p>
            <a:pPr lvl="1"/>
            <a:r>
              <a:rPr lang="en-JP" altLang="ja-JP" dirty="0">
                <a:solidFill>
                  <a:srgbClr val="424242"/>
                </a:solidFill>
              </a:rPr>
              <a:t>P4 VM</a:t>
            </a:r>
            <a:r>
              <a:rPr lang="ja-JP" altLang="en-JP">
                <a:solidFill>
                  <a:srgbClr val="424242"/>
                </a:solidFill>
              </a:rPr>
              <a:t>内で</a:t>
            </a:r>
            <a:r>
              <a:rPr lang="en-US" altLang="ja-JP" dirty="0" err="1">
                <a:solidFill>
                  <a:srgbClr val="424242"/>
                </a:solidFill>
              </a:rPr>
              <a:t>uBPF</a:t>
            </a:r>
            <a:r>
              <a:rPr lang="ja-JP" altLang="en-US">
                <a:solidFill>
                  <a:srgbClr val="424242"/>
                </a:solidFill>
              </a:rPr>
              <a:t>を用いて，</a:t>
            </a:r>
            <a:r>
              <a:rPr lang="en-US" altLang="ja-JP" dirty="0" err="1">
                <a:solidFill>
                  <a:srgbClr val="424242"/>
                </a:solidFill>
              </a:rPr>
              <a:t>P4</a:t>
            </a:r>
            <a:r>
              <a:rPr lang="ja-JP" altLang="en-US">
                <a:solidFill>
                  <a:srgbClr val="424242"/>
                </a:solidFill>
              </a:rPr>
              <a:t>プログラムから仮想スイッチを保護</a:t>
            </a:r>
            <a:endParaRPr lang="en-US" altLang="ja-JP" dirty="0">
              <a:solidFill>
                <a:srgbClr val="424242"/>
              </a:solidFill>
            </a:endParaRPr>
          </a:p>
          <a:p>
            <a:pPr lvl="1"/>
            <a:r>
              <a:rPr lang="en-JP" altLang="ja-JP" dirty="0">
                <a:solidFill>
                  <a:srgbClr val="424242"/>
                </a:solidFill>
              </a:rPr>
              <a:t>P4</a:t>
            </a:r>
            <a:r>
              <a:rPr lang="ja-JP" altLang="en-US">
                <a:solidFill>
                  <a:srgbClr val="424242"/>
                </a:solidFill>
              </a:rPr>
              <a:t>プログラムにユーザ</a:t>
            </a:r>
            <a:r>
              <a:rPr lang="en-US" altLang="ja-JP" dirty="0" err="1">
                <a:solidFill>
                  <a:srgbClr val="424242"/>
                </a:solidFill>
              </a:rPr>
              <a:t>VM</a:t>
            </a:r>
            <a:r>
              <a:rPr lang="ja-JP" altLang="en-US">
                <a:solidFill>
                  <a:srgbClr val="424242"/>
                </a:solidFill>
              </a:rPr>
              <a:t>内の情報を取得する</a:t>
            </a:r>
            <a:r>
              <a:rPr lang="en-US" altLang="ja-JP" dirty="0">
                <a:solidFill>
                  <a:srgbClr val="424242"/>
                </a:solidFill>
              </a:rPr>
              <a:t>API</a:t>
            </a:r>
            <a:r>
              <a:rPr lang="ja-JP" altLang="en-US">
                <a:solidFill>
                  <a:srgbClr val="424242"/>
                </a:solidFill>
              </a:rPr>
              <a:t>を提供</a:t>
            </a:r>
            <a:endParaRPr lang="en-JP" altLang="ja-JP" dirty="0">
              <a:solidFill>
                <a:srgbClr val="424242"/>
              </a:solidFill>
            </a:endParaRPr>
          </a:p>
          <a:p>
            <a:pPr lvl="1"/>
            <a:r>
              <a:rPr lang="en-JP" altLang="ja-JP" dirty="0">
                <a:solidFill>
                  <a:srgbClr val="424242"/>
                </a:solidFill>
              </a:rPr>
              <a:t>P4 Shield</a:t>
            </a:r>
            <a:r>
              <a:rPr lang="ja-JP" altLang="en-US">
                <a:solidFill>
                  <a:srgbClr val="424242"/>
                </a:solidFill>
              </a:rPr>
              <a:t>の動作と性能を確認</a:t>
            </a:r>
            <a:endParaRPr lang="en-JP" altLang="ja-JP" dirty="0">
              <a:solidFill>
                <a:srgbClr val="424242"/>
              </a:solidFill>
            </a:endParaRPr>
          </a:p>
          <a:p>
            <a:endParaRPr lang="en-US" altLang="ja-JP" sz="600" dirty="0">
              <a:solidFill>
                <a:srgbClr val="424242"/>
              </a:solidFill>
            </a:endParaRPr>
          </a:p>
          <a:p>
            <a:r>
              <a:rPr lang="ja-JP" altLang="en-US">
                <a:solidFill>
                  <a:srgbClr val="424242"/>
                </a:solidFill>
              </a:rPr>
              <a:t>今後の課題</a:t>
            </a:r>
            <a:endParaRPr lang="en-US" altLang="ja-JP" dirty="0">
              <a:solidFill>
                <a:srgbClr val="424242"/>
              </a:solidFill>
            </a:endParaRPr>
          </a:p>
          <a:p>
            <a:pPr lvl="1"/>
            <a:r>
              <a:rPr lang="ja-JP" altLang="en-US">
                <a:solidFill>
                  <a:srgbClr val="424242"/>
                </a:solidFill>
              </a:rPr>
              <a:t>機密</a:t>
            </a:r>
            <a:r>
              <a:rPr lang="en-US" altLang="ja-JP" dirty="0">
                <a:solidFill>
                  <a:srgbClr val="424242"/>
                </a:solidFill>
              </a:rPr>
              <a:t>VM</a:t>
            </a:r>
            <a:r>
              <a:rPr lang="ja-JP" altLang="en-US">
                <a:solidFill>
                  <a:srgbClr val="424242"/>
                </a:solidFill>
              </a:rPr>
              <a:t>を利用できるホストでの通信性能改善</a:t>
            </a:r>
            <a:endParaRPr lang="en-US" altLang="ja-JP" dirty="0">
              <a:solidFill>
                <a:srgbClr val="424242"/>
              </a:solidFill>
            </a:endParaRPr>
          </a:p>
          <a:p>
            <a:pPr lvl="1"/>
            <a:r>
              <a:rPr lang="en-US" altLang="ja-JP" dirty="0">
                <a:solidFill>
                  <a:srgbClr val="424242"/>
                </a:solidFill>
              </a:rPr>
              <a:t>P4</a:t>
            </a:r>
            <a:r>
              <a:rPr lang="ja-JP" altLang="en-US">
                <a:solidFill>
                  <a:srgbClr val="424242"/>
                </a:solidFill>
              </a:rPr>
              <a:t>プログラムで利用可能な情報や</a:t>
            </a:r>
            <a:r>
              <a:rPr lang="en-US" altLang="ja-JP" dirty="0">
                <a:solidFill>
                  <a:srgbClr val="424242"/>
                </a:solidFill>
              </a:rPr>
              <a:t>API</a:t>
            </a:r>
            <a:r>
              <a:rPr lang="ja-JP" altLang="en-US">
                <a:solidFill>
                  <a:srgbClr val="424242"/>
                </a:solidFill>
              </a:rPr>
              <a:t>の追加</a:t>
            </a:r>
            <a:endParaRPr lang="en-US" altLang="ja-JP" dirty="0">
              <a:solidFill>
                <a:srgbClr val="42424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8325D4-14FE-9439-D413-F6221E2A4469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</p:spPr>
        <p:txBody>
          <a:bodyPr/>
          <a:lstStyle/>
          <a:p>
            <a:fld id="{00000000-1234-1234-1234-123412341234}" type="slidenum">
              <a:rPr lang="en-US" altLang="ja" smtClean="0"/>
              <a:pPr/>
              <a:t>22</a:t>
            </a:fld>
            <a:endParaRPr lang="ja" altLang="en-US"/>
          </a:p>
        </p:txBody>
      </p:sp>
    </p:spTree>
    <p:extLst>
      <p:ext uri="{BB962C8B-B14F-4D97-AF65-F5344CB8AC3E}">
        <p14:creationId xmlns:p14="http://schemas.microsoft.com/office/powerpoint/2010/main" val="39994221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>
          <a:extLst>
            <a:ext uri="{FF2B5EF4-FFF2-40B4-BE49-F238E27FC236}">
              <a16:creationId xmlns:a16="http://schemas.microsoft.com/office/drawing/2014/main" id="{88B8D5DE-A0B1-751D-3396-1F22269290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3">
            <a:extLst>
              <a:ext uri="{FF2B5EF4-FFF2-40B4-BE49-F238E27FC236}">
                <a16:creationId xmlns:a16="http://schemas.microsoft.com/office/drawing/2014/main" id="{3D36D73D-5141-8B16-DB2F-C9339682C6D6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098665" y="1200173"/>
            <a:ext cx="10749623" cy="2228827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r>
              <a:rPr lang="ja-JP" altLang="en-US" sz="4000" b="0" dirty="0" err="1">
                <a:solidFill>
                  <a:schemeClr val="bg1"/>
                </a:solidFill>
              </a:rPr>
              <a:t>クラウドにおいて</a:t>
            </a:r>
            <a:r>
              <a:rPr lang="en-US" sz="4000" b="0" dirty="0" err="1">
                <a:solidFill>
                  <a:schemeClr val="bg1"/>
                </a:solidFill>
              </a:rPr>
              <a:t>VM</a:t>
            </a:r>
            <a:r>
              <a:rPr lang="ja-JP" altLang="en-US" sz="4000" b="0" dirty="0" err="1">
                <a:solidFill>
                  <a:schemeClr val="bg1"/>
                </a:solidFill>
              </a:rPr>
              <a:t>内情報を利用可能な</a:t>
            </a:r>
            <a:br>
              <a:rPr lang="en-US" altLang="ja-JP" sz="4000" b="0" dirty="0" err="1">
                <a:solidFill>
                  <a:schemeClr val="bg1"/>
                </a:solidFill>
              </a:rPr>
            </a:br>
            <a:r>
              <a:rPr lang="en-US" sz="4000" b="0" dirty="0" err="1">
                <a:solidFill>
                  <a:schemeClr val="bg1"/>
                </a:solidFill>
              </a:rPr>
              <a:t>P4</a:t>
            </a:r>
            <a:r>
              <a:rPr lang="ja-JP" altLang="en-US" sz="4000" b="0" dirty="0" err="1">
                <a:solidFill>
                  <a:schemeClr val="bg1"/>
                </a:solidFill>
              </a:rPr>
              <a:t>プログラムの安全な実行</a:t>
            </a:r>
            <a:endParaRPr sz="4000" b="0" dirty="0">
              <a:solidFill>
                <a:schemeClr val="bg1"/>
              </a:solidFill>
            </a:endParaRPr>
          </a:p>
        </p:txBody>
      </p:sp>
      <p:sp>
        <p:nvSpPr>
          <p:cNvPr id="5" name="Google Shape;278;p13">
            <a:extLst>
              <a:ext uri="{FF2B5EF4-FFF2-40B4-BE49-F238E27FC236}">
                <a16:creationId xmlns:a16="http://schemas.microsoft.com/office/drawing/2014/main" id="{57512A95-E5A6-5A04-A8E0-129D2ADCF39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098666" y="4695091"/>
            <a:ext cx="7907547" cy="160410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endParaRPr lang="en-JP" sz="1100" dirty="0"/>
          </a:p>
          <a:p>
            <a:pPr marL="0" indent="0"/>
            <a:r>
              <a:rPr lang="en-JP" sz="2200" dirty="0"/>
              <a:t>九州工業大学</a:t>
            </a:r>
            <a:endParaRPr lang="en-US" altLang="ja-JP" sz="2200" dirty="0"/>
          </a:p>
          <a:p>
            <a:pPr marL="0" indent="0"/>
            <a:endParaRPr lang="en-JP" sz="1100" dirty="0"/>
          </a:p>
          <a:p>
            <a:pPr marL="0" indent="0"/>
            <a:r>
              <a:rPr lang="en-JP" sz="2200" dirty="0"/>
              <a:t>岩井</a:t>
            </a:r>
            <a:r>
              <a:rPr lang="ja-JP" altLang="en-US" sz="2200"/>
              <a:t> </a:t>
            </a:r>
            <a:r>
              <a:rPr lang="en-JP" sz="2200" dirty="0"/>
              <a:t>正輝，光来</a:t>
            </a:r>
            <a:r>
              <a:rPr lang="ja-JP" altLang="en-US" sz="2200" dirty="0"/>
              <a:t> </a:t>
            </a:r>
            <a:r>
              <a:rPr lang="en-JP" sz="2200" dirty="0"/>
              <a:t>健一</a:t>
            </a: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40824885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5E6997-F1AE-412B-232F-FD4873C8B8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JP"/>
              <a:t>VM内情報を取得するAPIをP4の外部関数として提供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外部関数によりP4プログラムの外で定義された機能を利用可能</a:t>
            </a:r>
          </a:p>
          <a:p>
            <a:pPr lvl="1"/>
            <a:r>
              <a:rPr lang="en-JP"/>
              <a:t>C言語で定義し，uBPFバイトコードにコンパイル</a:t>
            </a:r>
          </a:p>
          <a:p>
            <a:pPr lvl="1"/>
            <a:endParaRPr lang="en-JP" sz="600"/>
          </a:p>
          <a:p>
            <a:r>
              <a:rPr lang="en-JP" dirty="0">
                <a:solidFill>
                  <a:srgbClr val="424242"/>
                </a:solidFill>
              </a:rPr>
              <a:t>外部関数はuBPFランタイム内のヘルパー関数を呼び出す</a:t>
            </a:r>
          </a:p>
          <a:p>
            <a:pPr lvl="1"/>
            <a:r>
              <a:rPr lang="en-US" dirty="0">
                <a:solidFill>
                  <a:srgbClr val="424242"/>
                </a:solidFill>
              </a:rPr>
              <a:t>uBPFランタイム</a:t>
            </a:r>
            <a:r>
              <a:rPr lang="ja-JP" altLang="en-US">
                <a:solidFill>
                  <a:srgbClr val="424242"/>
                </a:solidFill>
              </a:rPr>
              <a:t>が共有メモリにアクセス</a:t>
            </a:r>
            <a:endParaRPr lang="en-US" altLang="ja-JP" dirty="0">
              <a:solidFill>
                <a:srgbClr val="424242"/>
              </a:solidFill>
            </a:endParaRPr>
          </a:p>
          <a:p>
            <a:pPr lvl="1"/>
            <a:r>
              <a:rPr lang="en-JP"/>
              <a:t>指定されたVM内情報をP4プログラムへ返却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862FCD2-3AA3-FF2A-BB66-BDD64224EFA9}"/>
              </a:ext>
            </a:extLst>
          </p:cNvPr>
          <p:cNvGrpSpPr/>
          <p:nvPr/>
        </p:nvGrpSpPr>
        <p:grpSpPr>
          <a:xfrm>
            <a:off x="68572" y="4422364"/>
            <a:ext cx="12180969" cy="2366470"/>
            <a:chOff x="11378" y="4363278"/>
            <a:chExt cx="12180969" cy="236647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BFDC90F-92C8-7A9C-82EB-E9167D95F57B}"/>
                </a:ext>
              </a:extLst>
            </p:cNvPr>
            <p:cNvSpPr/>
            <p:nvPr/>
          </p:nvSpPr>
          <p:spPr>
            <a:xfrm>
              <a:off x="11378" y="4363278"/>
              <a:ext cx="12051102" cy="236647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chemeClr val="bg2"/>
                  </a:solidFill>
                  <a:latin typeface="Hiragino Kaku Gothic ProN W6" panose="020B0300000000000000" pitchFamily="34" charset="-128"/>
                  <a:ea typeface="Hiragino Kaku Gothic ProN W6" panose="020B0300000000000000" pitchFamily="34" charset="-128"/>
                  <a:cs typeface="Noto Sans SemiBold" panose="020B0502040504020204" pitchFamily="34" charset="0"/>
                </a:rPr>
                <a:t> P4 </a:t>
              </a:r>
              <a:r>
                <a:rPr lang="en-JP" sz="2000" b="1" dirty="0">
                  <a:solidFill>
                    <a:schemeClr val="bg2"/>
                  </a:solidFill>
                  <a:latin typeface="Hiragino Kaku Gothic ProN W6" panose="020B0300000000000000" pitchFamily="34" charset="-128"/>
                  <a:ea typeface="Hiragino Kaku Gothic ProN W6" panose="020B0300000000000000" pitchFamily="34" charset="-128"/>
                  <a:cs typeface="Noto Sans SemiBold" panose="020B0502040504020204" pitchFamily="34" charset="0"/>
                </a:rPr>
                <a:t>VM</a:t>
              </a:r>
            </a:p>
            <a:p>
              <a:endParaRPr lang="en-JP" sz="2000" b="1" dirty="0">
                <a:solidFill>
                  <a:schemeClr val="bg2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  <a:cs typeface="Noto Sans SemiBold" panose="020B0502040504020204" pitchFamily="34" charset="0"/>
              </a:endParaRPr>
            </a:p>
            <a:p>
              <a:endParaRPr lang="en-JP" sz="2000" b="1" dirty="0">
                <a:solidFill>
                  <a:schemeClr val="bg2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  <a:cs typeface="Noto Sans SemiBold" panose="020B0502040504020204" pitchFamily="34" charset="0"/>
              </a:endParaRPr>
            </a:p>
            <a:p>
              <a:pPr algn="ctr"/>
              <a:endParaRPr lang="en-JP" sz="2000" b="1" dirty="0">
                <a:solidFill>
                  <a:schemeClr val="bg2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  <a:cs typeface="Noto Sans SemiBold" panose="020B0502040504020204" pitchFamily="34" charset="0"/>
              </a:endParaRPr>
            </a:p>
            <a:p>
              <a:pPr algn="ctr"/>
              <a:endParaRPr lang="en-JP" sz="2000" b="1" dirty="0">
                <a:solidFill>
                  <a:schemeClr val="bg2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  <a:cs typeface="Noto Sans SemiBold" panose="020B0502040504020204" pitchFamily="34" charset="0"/>
              </a:endParaRPr>
            </a:p>
            <a:p>
              <a:pPr algn="ctr"/>
              <a:endParaRPr lang="en-US" sz="2000" b="1" dirty="0">
                <a:solidFill>
                  <a:schemeClr val="bg2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  <a:cs typeface="Noto Sans SemiBold" panose="020B0502040504020204" pitchFamily="34" charset="0"/>
              </a:endParaRPr>
            </a:p>
            <a:p>
              <a:pPr algn="ctr"/>
              <a:endParaRPr lang="en-JP" sz="2000" b="1" dirty="0">
                <a:solidFill>
                  <a:schemeClr val="bg2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  <a:cs typeface="Noto Sans SemiBold" panose="020B0502040504020204" pitchFamily="34" charset="0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ACFC739-C033-F51C-24AD-FC77DCBC8F39}"/>
                </a:ext>
              </a:extLst>
            </p:cNvPr>
            <p:cNvGrpSpPr/>
            <p:nvPr/>
          </p:nvGrpSpPr>
          <p:grpSpPr>
            <a:xfrm>
              <a:off x="161754" y="4743225"/>
              <a:ext cx="4345001" cy="1444138"/>
              <a:chOff x="1642879" y="4120567"/>
              <a:chExt cx="3893007" cy="1620217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42AC7857-297C-926F-387B-430EE69E14D6}"/>
                  </a:ext>
                </a:extLst>
              </p:cNvPr>
              <p:cNvSpPr/>
              <p:nvPr/>
            </p:nvSpPr>
            <p:spPr>
              <a:xfrm>
                <a:off x="1642879" y="4537635"/>
                <a:ext cx="3768930" cy="1203149"/>
              </a:xfrm>
              <a:prstGeom prst="rect">
                <a:avLst/>
              </a:prstGeom>
              <a:solidFill>
                <a:srgbClr val="F9F9F9"/>
              </a:solidFill>
              <a:ln w="127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JP" sz="2000" dirty="0">
                  <a:solidFill>
                    <a:srgbClr val="424242"/>
                  </a:solidFill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5EE7BEF-17EB-D440-0247-3BED1BC4FC0D}"/>
                  </a:ext>
                </a:extLst>
              </p:cNvPr>
              <p:cNvSpPr txBox="1"/>
              <p:nvPr/>
            </p:nvSpPr>
            <p:spPr>
              <a:xfrm>
                <a:off x="2650100" y="4120567"/>
                <a:ext cx="1618939" cy="4488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JP" sz="2000" dirty="0">
                    <a:solidFill>
                      <a:srgbClr val="424242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  <a:cs typeface="Noto Sans Light" panose="020B0502040504020204" pitchFamily="34" charset="0"/>
                  </a:rPr>
                  <a:t>P4プログラム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EB96939-2E99-11C0-B2BC-070021B44119}"/>
                  </a:ext>
                </a:extLst>
              </p:cNvPr>
              <p:cNvSpPr txBox="1"/>
              <p:nvPr/>
            </p:nvSpPr>
            <p:spPr>
              <a:xfrm>
                <a:off x="1671830" y="4601285"/>
                <a:ext cx="3864056" cy="11222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JP" sz="1600" dirty="0">
                    <a:solidFill>
                      <a:srgbClr val="424242"/>
                    </a:solidFill>
                    <a:latin typeface="Meslo LG M DZ for Powerline" panose="020B0609030804020204" pitchFamily="49" charset="0"/>
                    <a:ea typeface="Meslo LG M DZ for Powerline" panose="020B0609030804020204" pitchFamily="49" charset="0"/>
                    <a:cs typeface="Meslo LG M DZ for Powerline" panose="020B0609030804020204" pitchFamily="49" charset="0"/>
                  </a:rPr>
                  <a:t>extern bit&lt;8&gt; get_tcp_mem();</a:t>
                </a:r>
              </a:p>
              <a:p>
                <a:endParaRPr lang="en-JP" sz="1100" dirty="0">
                  <a:solidFill>
                    <a:srgbClr val="424242"/>
                  </a:solidFill>
                  <a:latin typeface="Meslo LG M DZ for Powerline" panose="020B0609030804020204" pitchFamily="49" charset="0"/>
                  <a:ea typeface="Meslo LG M DZ for Powerline" panose="020B0609030804020204" pitchFamily="49" charset="0"/>
                  <a:cs typeface="Meslo LG M DZ for Powerline" panose="020B0609030804020204" pitchFamily="49" charset="0"/>
                </a:endParaRPr>
              </a:p>
              <a:p>
                <a:r>
                  <a:rPr lang="en-JP" sz="1600" dirty="0">
                    <a:solidFill>
                      <a:srgbClr val="424242"/>
                    </a:solidFill>
                    <a:latin typeface="Meslo LG M DZ for Powerline" panose="020B0609030804020204" pitchFamily="49" charset="0"/>
                    <a:ea typeface="Meslo LG M DZ for Powerline" panose="020B0609030804020204" pitchFamily="49" charset="0"/>
                    <a:cs typeface="Meslo LG M DZ for Powerline" panose="020B0609030804020204" pitchFamily="49" charset="0"/>
                  </a:rPr>
                  <a:t>if (get_tcp_mem() &gt; </a:t>
                </a:r>
                <a:r>
                  <a:rPr lang="en-US" sz="1600" dirty="0">
                    <a:solidFill>
                      <a:srgbClr val="424242"/>
                    </a:solidFill>
                    <a:latin typeface="Meslo LG M DZ for Powerline" panose="020B0609030804020204" pitchFamily="49" charset="0"/>
                    <a:ea typeface="Meslo LG M DZ for Powerline" panose="020B0609030804020204" pitchFamily="49" charset="0"/>
                    <a:cs typeface="Meslo LG M DZ for Powerline" panose="020B0609030804020204" pitchFamily="49" charset="0"/>
                  </a:rPr>
                  <a:t>THRESHOLD</a:t>
                </a:r>
                <a:r>
                  <a:rPr lang="en-JP" sz="1600" dirty="0">
                    <a:solidFill>
                      <a:srgbClr val="424242"/>
                    </a:solidFill>
                    <a:latin typeface="Meslo LG M DZ for Powerline" panose="020B0609030804020204" pitchFamily="49" charset="0"/>
                    <a:ea typeface="Meslo LG M DZ for Powerline" panose="020B0609030804020204" pitchFamily="49" charset="0"/>
                    <a:cs typeface="Meslo LG M DZ for Powerline" panose="020B0609030804020204" pitchFamily="49" charset="0"/>
                  </a:rPr>
                  <a:t>) {</a:t>
                </a:r>
              </a:p>
              <a:p>
                <a:r>
                  <a:rPr lang="en-JP" sz="1600" dirty="0">
                    <a:solidFill>
                      <a:srgbClr val="424242"/>
                    </a:solidFill>
                    <a:latin typeface="Meslo LG M DZ for Powerline" panose="020B0609030804020204" pitchFamily="49" charset="0"/>
                    <a:ea typeface="Meslo LG M DZ for Powerline" panose="020B0609030804020204" pitchFamily="49" charset="0"/>
                    <a:cs typeface="Meslo LG M DZ for Powerline" panose="020B0609030804020204" pitchFamily="49" charset="0"/>
                  </a:rPr>
                  <a:t> </a:t>
                </a:r>
                <a:r>
                  <a:rPr lang="ja-JP" altLang="en-US" sz="1600" dirty="0">
                    <a:solidFill>
                      <a:srgbClr val="424242"/>
                    </a:solidFill>
                    <a:latin typeface="Meslo LG M DZ for Powerline" panose="020B0609030804020204" pitchFamily="49" charset="0"/>
                    <a:ea typeface="Meslo LG M DZ for Powerline" panose="020B0609030804020204" pitchFamily="49" charset="0"/>
                    <a:cs typeface="Meslo LG M DZ for Powerline" panose="020B0609030804020204" pitchFamily="49" charset="0"/>
                  </a:rPr>
                  <a:t> </a:t>
                </a:r>
                <a:r>
                  <a:rPr lang="en-JP" sz="1600" dirty="0">
                    <a:solidFill>
                      <a:srgbClr val="424242"/>
                    </a:solidFill>
                    <a:latin typeface="Meslo LG M DZ for Powerline" panose="020B0609030804020204" pitchFamily="49" charset="0"/>
                    <a:ea typeface="Meslo LG M DZ for Powerline" panose="020B0609030804020204" pitchFamily="49" charset="0"/>
                    <a:cs typeface="Meslo LG M DZ for Powerline" panose="020B0609030804020204" pitchFamily="49" charset="0"/>
                  </a:rPr>
                  <a:t>︙</a:t>
                </a:r>
              </a:p>
            </p:txBody>
          </p:sp>
        </p:grpSp>
        <p:sp>
          <p:nvSpPr>
            <p:cNvPr id="8" name="Rectangle 6">
              <a:extLst>
                <a:ext uri="{FF2B5EF4-FFF2-40B4-BE49-F238E27FC236}">
                  <a16:creationId xmlns:a16="http://schemas.microsoft.com/office/drawing/2014/main" id="{699A5CA8-5009-3B1E-D3FC-516E1EBA42E8}"/>
                </a:ext>
              </a:extLst>
            </p:cNvPr>
            <p:cNvSpPr/>
            <p:nvPr/>
          </p:nvSpPr>
          <p:spPr>
            <a:xfrm>
              <a:off x="4765784" y="5755941"/>
              <a:ext cx="3979967" cy="861261"/>
            </a:xfrm>
            <a:prstGeom prst="rect">
              <a:avLst/>
            </a:prstGeom>
            <a:solidFill>
              <a:srgbClr val="E7F0C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ja-JP" altLang="en-US" sz="1800" b="1" dirty="0">
                  <a:solidFill>
                    <a:srgbClr val="424242"/>
                  </a:solidFill>
                  <a:latin typeface="Hiragino Kaku Gothic ProN W6" panose="020B0300000000000000" pitchFamily="34" charset="-128"/>
                  <a:ea typeface="Hiragino Kaku Gothic ProN W6" panose="020B0300000000000000" pitchFamily="34" charset="-128"/>
                  <a:cs typeface="Noto Sans SemiBold" panose="020B0502040504020204" pitchFamily="34" charset="0"/>
                </a:rPr>
                <a:t>  </a:t>
              </a:r>
              <a:r>
                <a:rPr lang="en-JP" sz="1800" b="1" dirty="0">
                  <a:solidFill>
                    <a:srgbClr val="424242"/>
                  </a:solidFill>
                  <a:latin typeface="Hiragino Kaku Gothic ProN W6" panose="020B0300000000000000" pitchFamily="34" charset="-128"/>
                  <a:ea typeface="Hiragino Kaku Gothic ProN W6" panose="020B0300000000000000" pitchFamily="34" charset="-128"/>
                  <a:cs typeface="Noto Sans SemiBold" panose="020B0502040504020204" pitchFamily="34" charset="0"/>
                </a:rPr>
                <a:t> uBPFランタイム</a:t>
              </a:r>
              <a:endParaRPr lang="en-JP" sz="1800" b="1" dirty="0">
                <a:solidFill>
                  <a:srgbClr val="424242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  <a:cs typeface="Noto Sans Light" panose="020B0502040504020204" pitchFamily="34" charset="0"/>
              </a:endParaRPr>
            </a:p>
          </p:txBody>
        </p:sp>
        <p:grpSp>
          <p:nvGrpSpPr>
            <p:cNvPr id="9" name="グループ化 11">
              <a:extLst>
                <a:ext uri="{FF2B5EF4-FFF2-40B4-BE49-F238E27FC236}">
                  <a16:creationId xmlns:a16="http://schemas.microsoft.com/office/drawing/2014/main" id="{B8D2EB8D-2EE9-9C42-A8C1-CB8D2832920F}"/>
                </a:ext>
              </a:extLst>
            </p:cNvPr>
            <p:cNvGrpSpPr/>
            <p:nvPr/>
          </p:nvGrpSpPr>
          <p:grpSpPr>
            <a:xfrm>
              <a:off x="4920763" y="4621694"/>
              <a:ext cx="3660909" cy="1015152"/>
              <a:chOff x="6999909" y="5396859"/>
              <a:chExt cx="3660909" cy="677309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1B6D340-DE26-D98A-5DFE-3ABB34D29316}"/>
                  </a:ext>
                </a:extLst>
              </p:cNvPr>
              <p:cNvSpPr/>
              <p:nvPr/>
            </p:nvSpPr>
            <p:spPr>
              <a:xfrm>
                <a:off x="6999909" y="5397404"/>
                <a:ext cx="1620000" cy="617260"/>
              </a:xfrm>
              <a:prstGeom prst="rect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 w="127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JP" sz="1800" dirty="0">
                    <a:solidFill>
                      <a:srgbClr val="424242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  <a:cs typeface="Noto Sans Light" panose="020B0502040504020204" pitchFamily="34" charset="0"/>
                  </a:rPr>
                  <a:t>uBPF</a:t>
                </a:r>
              </a:p>
              <a:p>
                <a:pPr algn="ctr"/>
                <a:r>
                  <a:rPr lang="en-JP" sz="1800" dirty="0">
                    <a:solidFill>
                      <a:srgbClr val="424242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  <a:cs typeface="Noto Sans Light" panose="020B0502040504020204" pitchFamily="34" charset="0"/>
                  </a:rPr>
                  <a:t>バイトコード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7B58F54-6FFC-0329-3928-7B2ECD9A871A}"/>
                  </a:ext>
                </a:extLst>
              </p:cNvPr>
              <p:cNvSpPr/>
              <p:nvPr/>
            </p:nvSpPr>
            <p:spPr>
              <a:xfrm>
                <a:off x="9040818" y="5396859"/>
                <a:ext cx="1620000" cy="625190"/>
              </a:xfrm>
              <a:prstGeom prst="rect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 w="127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JP" sz="1800" dirty="0">
                    <a:solidFill>
                      <a:srgbClr val="424242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  <a:cs typeface="Noto Sans Light" panose="020B0502040504020204" pitchFamily="34" charset="0"/>
                  </a:rPr>
                  <a:t>外部関数の</a:t>
                </a:r>
              </a:p>
              <a:p>
                <a:pPr algn="ctr"/>
                <a:r>
                  <a:rPr lang="en-JP" sz="1800" dirty="0">
                    <a:solidFill>
                      <a:srgbClr val="424242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  <a:cs typeface="Noto Sans Light" panose="020B0502040504020204" pitchFamily="34" charset="0"/>
                  </a:rPr>
                  <a:t>バイトコード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2B48294-3A05-E19D-EF83-F8802BCC590F}"/>
                  </a:ext>
                </a:extLst>
              </p:cNvPr>
              <p:cNvSpPr txBox="1"/>
              <p:nvPr/>
            </p:nvSpPr>
            <p:spPr>
              <a:xfrm>
                <a:off x="8637583" y="5550948"/>
                <a:ext cx="3946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JP" sz="2800" b="1" dirty="0">
                    <a:solidFill>
                      <a:srgbClr val="424242"/>
                    </a:solidFill>
                    <a:latin typeface="Noto Sans Black" panose="020B0502040504020204" pitchFamily="34" charset="0"/>
                    <a:ea typeface="Noto Sans Black" panose="020B0502040504020204" pitchFamily="34" charset="0"/>
                    <a:cs typeface="Noto Sans Black" panose="020B0502040504020204" pitchFamily="34" charset="0"/>
                  </a:rPr>
                  <a:t>+</a:t>
                </a:r>
              </a:p>
            </p:txBody>
          </p:sp>
        </p:grpSp>
        <p:grpSp>
          <p:nvGrpSpPr>
            <p:cNvPr id="10" name="グループ化 30">
              <a:extLst>
                <a:ext uri="{FF2B5EF4-FFF2-40B4-BE49-F238E27FC236}">
                  <a16:creationId xmlns:a16="http://schemas.microsoft.com/office/drawing/2014/main" id="{A5ECE64F-D71F-E567-F4FF-50C7CBA9EE1A}"/>
                </a:ext>
              </a:extLst>
            </p:cNvPr>
            <p:cNvGrpSpPr/>
            <p:nvPr/>
          </p:nvGrpSpPr>
          <p:grpSpPr>
            <a:xfrm>
              <a:off x="9030765" y="4451922"/>
              <a:ext cx="3161582" cy="1329762"/>
              <a:chOff x="782203" y="4558581"/>
              <a:chExt cx="3505200" cy="1433521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2F5AEF9-04E9-3302-45C6-CD046BF21142}"/>
                  </a:ext>
                </a:extLst>
              </p:cNvPr>
              <p:cNvSpPr/>
              <p:nvPr/>
            </p:nvSpPr>
            <p:spPr>
              <a:xfrm>
                <a:off x="1050663" y="4958868"/>
                <a:ext cx="2968279" cy="1033234"/>
              </a:xfrm>
              <a:prstGeom prst="rect">
                <a:avLst/>
              </a:prstGeom>
              <a:solidFill>
                <a:srgbClr val="F9F9F9"/>
              </a:solidFill>
              <a:ln w="127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JP" sz="1600" dirty="0">
                    <a:solidFill>
                      <a:srgbClr val="424242"/>
                    </a:solidFill>
                    <a:latin typeface="Meslo LG M DZ for Powerline" panose="020B0609030804020204" pitchFamily="49" charset="0"/>
                    <a:ea typeface="Meslo LG M DZ for Powerline" panose="020B0609030804020204" pitchFamily="49" charset="0"/>
                    <a:cs typeface="Meslo LG M DZ for Powerline" panose="020B0609030804020204" pitchFamily="49" charset="0"/>
                  </a:rPr>
                  <a:t> int get_tcp_mem(){</a:t>
                </a:r>
              </a:p>
              <a:p>
                <a:r>
                  <a:rPr lang="en-JP" sz="1600" dirty="0">
                    <a:solidFill>
                      <a:srgbClr val="424242"/>
                    </a:solidFill>
                    <a:latin typeface="Meslo LG M DZ for Powerline" panose="020B0609030804020204" pitchFamily="49" charset="0"/>
                    <a:ea typeface="Meslo LG M DZ for Powerline" panose="020B0609030804020204" pitchFamily="49" charset="0"/>
                    <a:cs typeface="Meslo LG M DZ for Powerline" panose="020B0609030804020204" pitchFamily="49" charset="0"/>
                  </a:rPr>
                  <a:t> </a:t>
                </a:r>
                <a:r>
                  <a:rPr lang="ja-JP" altLang="en-US" sz="1600" dirty="0">
                    <a:solidFill>
                      <a:srgbClr val="424242"/>
                    </a:solidFill>
                    <a:latin typeface="Meslo LG M DZ for Powerline" panose="020B0609030804020204" pitchFamily="49" charset="0"/>
                    <a:ea typeface="Meslo LG M DZ for Powerline" panose="020B0609030804020204" pitchFamily="49" charset="0"/>
                    <a:cs typeface="Meslo LG M DZ for Powerline" panose="020B0609030804020204" pitchFamily="49" charset="0"/>
                  </a:rPr>
                  <a:t>  </a:t>
                </a:r>
                <a:r>
                  <a:rPr lang="en-JP" altLang="ja-JP" sz="1600" dirty="0">
                    <a:solidFill>
                      <a:srgbClr val="424242"/>
                    </a:solidFill>
                    <a:latin typeface="Meslo LG M DZ for Powerline" panose="020B0609030804020204" pitchFamily="49" charset="0"/>
                    <a:ea typeface="Meslo LG M DZ for Powerline" panose="020B0609030804020204" pitchFamily="49" charset="0"/>
                    <a:cs typeface="Meslo LG M DZ for Powerline" panose="020B0609030804020204" pitchFamily="49" charset="0"/>
                  </a:rPr>
                  <a:t>︙</a:t>
                </a:r>
                <a:endParaRPr lang="en-JP" sz="1600" strike="sngStrike" dirty="0">
                  <a:solidFill>
                    <a:srgbClr val="FF0000"/>
                  </a:solidFill>
                  <a:latin typeface="Meslo LG M DZ for Powerline" panose="020B0609030804020204" pitchFamily="49" charset="0"/>
                  <a:ea typeface="Meslo LG M DZ for Powerline" panose="020B0609030804020204" pitchFamily="49" charset="0"/>
                  <a:cs typeface="Meslo LG M DZ for Powerline" panose="020B0609030804020204" pitchFamily="49" charset="0"/>
                </a:endParaRPr>
              </a:p>
              <a:p>
                <a:r>
                  <a:rPr lang="en-JP" sz="1600" dirty="0">
                    <a:solidFill>
                      <a:srgbClr val="424242"/>
                    </a:solidFill>
                    <a:latin typeface="Meslo LG M DZ for Powerline" panose="020B0609030804020204" pitchFamily="49" charset="0"/>
                    <a:ea typeface="Meslo LG M DZ for Powerline" panose="020B0609030804020204" pitchFamily="49" charset="0"/>
                    <a:cs typeface="Meslo LG M DZ for Powerline" panose="020B0609030804020204" pitchFamily="49" charset="0"/>
                  </a:rPr>
                  <a:t> }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698DE8D-E60F-33C6-0CDE-72E1A2EF7C30}"/>
                  </a:ext>
                </a:extLst>
              </p:cNvPr>
              <p:cNvSpPr txBox="1"/>
              <p:nvPr/>
            </p:nvSpPr>
            <p:spPr>
              <a:xfrm>
                <a:off x="782203" y="4558581"/>
                <a:ext cx="3505200" cy="431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JP" sz="2000" dirty="0">
                    <a:solidFill>
                      <a:srgbClr val="424242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  <a:cs typeface="Noto Sans Light" panose="020B0502040504020204" pitchFamily="34" charset="0"/>
                  </a:rPr>
                  <a:t>外部関数</a:t>
                </a:r>
              </a:p>
            </p:txBody>
          </p:sp>
        </p:grp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299199E4-A10D-EE41-45F5-43A4B8777B93}"/>
                </a:ext>
              </a:extLst>
            </p:cNvPr>
            <p:cNvCxnSpPr>
              <a:cxnSpLocks/>
              <a:stCxn id="21" idx="2"/>
              <a:endCxn id="12" idx="0"/>
            </p:cNvCxnSpPr>
            <p:nvPr/>
          </p:nvCxnSpPr>
          <p:spPr>
            <a:xfrm flipH="1">
              <a:off x="7765906" y="5558729"/>
              <a:ext cx="5766" cy="266522"/>
            </a:xfrm>
            <a:prstGeom prst="straightConnector1">
              <a:avLst/>
            </a:prstGeom>
            <a:ln w="63500">
              <a:solidFill>
                <a:srgbClr val="FB5552"/>
              </a:solidFill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B75A995-D5E8-C81A-6464-46B1883A8D06}"/>
                </a:ext>
              </a:extLst>
            </p:cNvPr>
            <p:cNvSpPr/>
            <p:nvPr/>
          </p:nvSpPr>
          <p:spPr>
            <a:xfrm>
              <a:off x="7160921" y="5825251"/>
              <a:ext cx="1209970" cy="719999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JP" sz="1800" dirty="0">
                  <a:solidFill>
                    <a:srgbClr val="42424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  <a:cs typeface="Noto Sans Light" panose="020B0502040504020204" pitchFamily="34" charset="0"/>
                </a:rPr>
                <a:t>ヘルパー</a:t>
              </a:r>
            </a:p>
            <a:p>
              <a:pPr algn="ctr"/>
              <a:r>
                <a:rPr lang="en-JP" sz="1800" dirty="0">
                  <a:solidFill>
                    <a:srgbClr val="42424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  <a:cs typeface="Noto Sans Light" panose="020B0502040504020204" pitchFamily="34" charset="0"/>
                </a:rPr>
                <a:t>関数</a:t>
              </a:r>
            </a:p>
          </p:txBody>
        </p:sp>
        <p:sp>
          <p:nvSpPr>
            <p:cNvPr id="13" name="右中かっこ 16">
              <a:extLst>
                <a:ext uri="{FF2B5EF4-FFF2-40B4-BE49-F238E27FC236}">
                  <a16:creationId xmlns:a16="http://schemas.microsoft.com/office/drawing/2014/main" id="{55EAC645-0712-5750-A693-7D8DF60954E9}"/>
                </a:ext>
              </a:extLst>
            </p:cNvPr>
            <p:cNvSpPr/>
            <p:nvPr/>
          </p:nvSpPr>
          <p:spPr>
            <a:xfrm flipH="1">
              <a:off x="8823815" y="4538592"/>
              <a:ext cx="365760" cy="1233416"/>
            </a:xfrm>
            <a:prstGeom prst="rightBrace">
              <a:avLst>
                <a:gd name="adj1" fmla="val 60833"/>
                <a:gd name="adj2" fmla="val 43823"/>
              </a:avLst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sz="2000">
                <a:latin typeface="Noto Sans Light" panose="020B0502040504020204" pitchFamily="34" charset="0"/>
                <a:cs typeface="Noto Sans Light" panose="020B0502040504020204" pitchFamily="34" charset="0"/>
              </a:endParaRPr>
            </a:p>
          </p:txBody>
        </p:sp>
        <p:grpSp>
          <p:nvGrpSpPr>
            <p:cNvPr id="14" name="グループ化 18">
              <a:extLst>
                <a:ext uri="{FF2B5EF4-FFF2-40B4-BE49-F238E27FC236}">
                  <a16:creationId xmlns:a16="http://schemas.microsoft.com/office/drawing/2014/main" id="{85222B98-1187-DCCE-9D7F-04010BAB4DD7}"/>
                </a:ext>
              </a:extLst>
            </p:cNvPr>
            <p:cNvGrpSpPr/>
            <p:nvPr/>
          </p:nvGrpSpPr>
          <p:grpSpPr>
            <a:xfrm>
              <a:off x="8370891" y="5949035"/>
              <a:ext cx="2478302" cy="524800"/>
              <a:chOff x="13170979" y="6053583"/>
              <a:chExt cx="2478302" cy="524800"/>
            </a:xfrm>
          </p:grpSpPr>
          <p:sp>
            <p:nvSpPr>
              <p:cNvPr id="16" name="Right Arrow 15">
                <a:extLst>
                  <a:ext uri="{FF2B5EF4-FFF2-40B4-BE49-F238E27FC236}">
                    <a16:creationId xmlns:a16="http://schemas.microsoft.com/office/drawing/2014/main" id="{52B79F5E-3753-1632-57EC-CC243964EFC7}"/>
                  </a:ext>
                </a:extLst>
              </p:cNvPr>
              <p:cNvSpPr/>
              <p:nvPr/>
            </p:nvSpPr>
            <p:spPr>
              <a:xfrm rot="10800000">
                <a:off x="13170979" y="6096774"/>
                <a:ext cx="792070" cy="438417"/>
              </a:xfrm>
              <a:prstGeom prst="rightArrow">
                <a:avLst>
                  <a:gd name="adj1" fmla="val 41748"/>
                  <a:gd name="adj2" fmla="val 62168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JP" sz="200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2D14D723-8FD1-2BA4-B282-7DF1D5010FC0}"/>
                  </a:ext>
                </a:extLst>
              </p:cNvPr>
              <p:cNvSpPr/>
              <p:nvPr/>
            </p:nvSpPr>
            <p:spPr>
              <a:xfrm>
                <a:off x="13791619" y="6053583"/>
                <a:ext cx="1857662" cy="52480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bg1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  <a:cs typeface="Noto Sans Light" panose="020B0502040504020204" pitchFamily="34" charset="0"/>
                  </a:rPr>
                  <a:t>共有メモリ</a:t>
                </a:r>
                <a:endParaRPr lang="en-JP" sz="2000" dirty="0">
                  <a:solidFill>
                    <a:schemeClr val="bg1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  <a:cs typeface="Noto Sans Light" panose="020B0502040504020204" pitchFamily="34" charset="0"/>
                </a:endParaRPr>
              </a:p>
            </p:txBody>
          </p:sp>
        </p:grpSp>
        <p:sp>
          <p:nvSpPr>
            <p:cNvPr id="15" name="右中かっこ 16">
              <a:extLst>
                <a:ext uri="{FF2B5EF4-FFF2-40B4-BE49-F238E27FC236}">
                  <a16:creationId xmlns:a16="http://schemas.microsoft.com/office/drawing/2014/main" id="{0EEF5E25-74ED-5134-5BEA-7C474B7BCEE3}"/>
                </a:ext>
              </a:extLst>
            </p:cNvPr>
            <p:cNvSpPr/>
            <p:nvPr/>
          </p:nvSpPr>
          <p:spPr>
            <a:xfrm>
              <a:off x="4431172" y="4763195"/>
              <a:ext cx="365760" cy="1464624"/>
            </a:xfrm>
            <a:prstGeom prst="rightBrace">
              <a:avLst>
                <a:gd name="adj1" fmla="val 60833"/>
                <a:gd name="adj2" fmla="val 22148"/>
              </a:avLst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sz="2000">
                <a:latin typeface="Noto Sans Light" panose="020B0502040504020204" pitchFamily="34" charset="0"/>
                <a:cs typeface="Noto Sans Light" panose="020B0502040504020204" pitchFamily="34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9D9F548-9D2C-612B-4848-7449E6A91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/>
              <a:t>P4外部関数によるVM内情報の取得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72863B-16A6-DE93-09F9-CB9B637D3E6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altLang="ja" smtClean="0"/>
              <a:pPr/>
              <a:t>24</a:t>
            </a:fld>
            <a:endParaRPr lang="ja" altLang="en-US"/>
          </a:p>
        </p:txBody>
      </p:sp>
    </p:spTree>
    <p:extLst>
      <p:ext uri="{BB962C8B-B14F-4D97-AF65-F5344CB8AC3E}">
        <p14:creationId xmlns:p14="http://schemas.microsoft.com/office/powerpoint/2010/main" val="26280868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920452-3CC6-16A2-3C3A-4D36B8A18F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424242"/>
                </a:solidFill>
              </a:rPr>
              <a:t>ユーザがP4</a:t>
            </a:r>
            <a:r>
              <a:rPr lang="ja-JP" altLang="en-US">
                <a:solidFill>
                  <a:srgbClr val="424242"/>
                </a:solidFill>
              </a:rPr>
              <a:t>プログラムをロードできれば柔軟な転送処理が可能</a:t>
            </a:r>
          </a:p>
          <a:p>
            <a:pPr lvl="1"/>
            <a:r>
              <a:rPr lang="ja-JP" altLang="en-US">
                <a:solidFill>
                  <a:srgbClr val="424242"/>
                </a:solidFill>
              </a:rPr>
              <a:t>従来は仮想スイッチの管理者だけが</a:t>
            </a:r>
            <a:r>
              <a:rPr lang="en-US" altLang="ja-JP" dirty="0">
                <a:solidFill>
                  <a:srgbClr val="424242"/>
                </a:solidFill>
              </a:rPr>
              <a:t>P4</a:t>
            </a:r>
            <a:r>
              <a:rPr lang="ja-JP" altLang="en-US">
                <a:solidFill>
                  <a:srgbClr val="424242"/>
                </a:solidFill>
              </a:rPr>
              <a:t>プログラムをロード可能</a:t>
            </a:r>
            <a:endParaRPr lang="en-US" altLang="ja-JP" dirty="0">
              <a:solidFill>
                <a:srgbClr val="424242"/>
              </a:solidFill>
            </a:endParaRPr>
          </a:p>
          <a:p>
            <a:pPr lvl="1"/>
            <a:r>
              <a:rPr lang="en-US" dirty="0" err="1">
                <a:solidFill>
                  <a:srgbClr val="424242"/>
                </a:solidFill>
              </a:rPr>
              <a:t>例：VM</a:t>
            </a:r>
            <a:r>
              <a:rPr lang="ja-JP" altLang="en-US">
                <a:solidFill>
                  <a:srgbClr val="424242"/>
                </a:solidFill>
              </a:rPr>
              <a:t>ごとに異なるパケット処理</a:t>
            </a:r>
            <a:endParaRPr lang="en-US" altLang="ja-JP" dirty="0">
              <a:solidFill>
                <a:srgbClr val="424242"/>
              </a:solidFill>
            </a:endParaRPr>
          </a:p>
          <a:p>
            <a:pPr lvl="1"/>
            <a:endParaRPr lang="ja-JP" altLang="en-US" sz="600">
              <a:solidFill>
                <a:srgbClr val="424242"/>
              </a:solidFill>
            </a:endParaRPr>
          </a:p>
          <a:p>
            <a:r>
              <a:rPr lang="en-US" dirty="0" err="1">
                <a:solidFill>
                  <a:srgbClr val="424242"/>
                </a:solidFill>
              </a:rPr>
              <a:t>VMと連携することで</a:t>
            </a:r>
            <a:r>
              <a:rPr lang="ja-JP" altLang="en-US">
                <a:solidFill>
                  <a:srgbClr val="424242"/>
                </a:solidFill>
              </a:rPr>
              <a:t>よりきめ細かいパケット処理も可能</a:t>
            </a:r>
            <a:endParaRPr lang="en-US" dirty="0">
              <a:solidFill>
                <a:srgbClr val="424242"/>
              </a:solidFill>
            </a:endParaRPr>
          </a:p>
          <a:p>
            <a:pPr lvl="1"/>
            <a:r>
              <a:rPr lang="en-US" altLang="ja-JP" dirty="0">
                <a:solidFill>
                  <a:srgbClr val="424242"/>
                </a:solidFill>
              </a:rPr>
              <a:t>P4</a:t>
            </a:r>
            <a:r>
              <a:rPr lang="ja-JP" altLang="en-US">
                <a:solidFill>
                  <a:srgbClr val="424242"/>
                </a:solidFill>
              </a:rPr>
              <a:t>プログラムでパケットデータだけでなく</a:t>
            </a:r>
            <a:r>
              <a:rPr lang="en-US" dirty="0">
                <a:solidFill>
                  <a:srgbClr val="424242"/>
                </a:solidFill>
              </a:rPr>
              <a:t>VM</a:t>
            </a:r>
            <a:r>
              <a:rPr lang="ja-JP" altLang="en-US">
                <a:solidFill>
                  <a:srgbClr val="424242"/>
                </a:solidFill>
              </a:rPr>
              <a:t>内情報も利用</a:t>
            </a:r>
            <a:endParaRPr lang="en-US" altLang="ja-JP" dirty="0">
              <a:solidFill>
                <a:srgbClr val="424242"/>
              </a:solidFill>
            </a:endParaRPr>
          </a:p>
          <a:p>
            <a:pPr lvl="1"/>
            <a:r>
              <a:rPr lang="ja-JP" altLang="en-US">
                <a:solidFill>
                  <a:srgbClr val="424242"/>
                </a:solidFill>
              </a:rPr>
              <a:t>例：送受信プロセスに基づくフィルタリング </a:t>
            </a:r>
            <a:r>
              <a:rPr lang="en-US" altLang="ja-JP" sz="2000" dirty="0">
                <a:solidFill>
                  <a:srgbClr val="424242"/>
                </a:solidFill>
              </a:rPr>
              <a:t>[</a:t>
            </a:r>
            <a:r>
              <a:rPr lang="en-US" sz="2000" dirty="0">
                <a:solidFill>
                  <a:srgbClr val="424242"/>
                </a:solidFill>
              </a:rPr>
              <a:t>Srivastava+, RAID'08]</a:t>
            </a:r>
            <a:endParaRPr lang="en-US" dirty="0">
              <a:solidFill>
                <a:srgbClr val="424242"/>
              </a:solidFill>
            </a:endParaRPr>
          </a:p>
          <a:p>
            <a:endParaRPr lang="en-US" dirty="0">
              <a:solidFill>
                <a:srgbClr val="424242"/>
              </a:solidFill>
            </a:endParaRPr>
          </a:p>
          <a:p>
            <a:endParaRPr lang="en-JP" dirty="0">
              <a:solidFill>
                <a:srgbClr val="42424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28C999-6FFD-D8C4-1ED9-054ECCE62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>
                <a:solidFill>
                  <a:srgbClr val="424242"/>
                </a:solidFill>
              </a:rPr>
              <a:t>ユーザによるP4プログラムの利用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66294B-54A0-EFFD-C18A-685C079D709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altLang="ja" smtClean="0"/>
              <a:pPr/>
              <a:t>3</a:t>
            </a:fld>
            <a:endParaRPr lang="ja" alt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AA2779F-CA21-2F19-EB73-4EC08DDABEA0}"/>
              </a:ext>
            </a:extLst>
          </p:cNvPr>
          <p:cNvGrpSpPr/>
          <p:nvPr/>
        </p:nvGrpSpPr>
        <p:grpSpPr>
          <a:xfrm>
            <a:off x="3008671" y="4151894"/>
            <a:ext cx="5945418" cy="2629289"/>
            <a:chOff x="3008671" y="4062443"/>
            <a:chExt cx="5945418" cy="2629289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50681832-E63C-9115-118D-09ACF6A92092}"/>
                </a:ext>
              </a:extLst>
            </p:cNvPr>
            <p:cNvGrpSpPr/>
            <p:nvPr/>
          </p:nvGrpSpPr>
          <p:grpSpPr>
            <a:xfrm>
              <a:off x="7446329" y="4062443"/>
              <a:ext cx="1507760" cy="1255889"/>
              <a:chOff x="7538250" y="3944821"/>
              <a:chExt cx="1507760" cy="1255889"/>
            </a:xfrm>
          </p:grpSpPr>
          <p:pic>
            <p:nvPicPr>
              <p:cNvPr id="23" name="Graphic 22" descr="User with solid fill">
                <a:extLst>
                  <a:ext uri="{FF2B5EF4-FFF2-40B4-BE49-F238E27FC236}">
                    <a16:creationId xmlns:a16="http://schemas.microsoft.com/office/drawing/2014/main" id="{9886A5EA-78FB-0C7B-9204-32EC8333C1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664185" y="3944821"/>
                <a:ext cx="1255890" cy="1255889"/>
              </a:xfrm>
              <a:prstGeom prst="rect">
                <a:avLst/>
              </a:prstGeom>
            </p:spPr>
          </p:pic>
          <p:sp>
            <p:nvSpPr>
              <p:cNvPr id="24" name="テキスト ボックス 26">
                <a:extLst>
                  <a:ext uri="{FF2B5EF4-FFF2-40B4-BE49-F238E27FC236}">
                    <a16:creationId xmlns:a16="http://schemas.microsoft.com/office/drawing/2014/main" id="{408C6D78-90DA-9571-A401-796BD2BA19B1}"/>
                  </a:ext>
                </a:extLst>
              </p:cNvPr>
              <p:cNvSpPr txBox="1"/>
              <p:nvPr/>
            </p:nvSpPr>
            <p:spPr>
              <a:xfrm>
                <a:off x="7538250" y="4659630"/>
                <a:ext cx="15077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1800" dirty="0">
                    <a:solidFill>
                      <a:schemeClr val="bg1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  <a:cs typeface="Noto Sans Light" panose="020B0502040504020204" pitchFamily="34" charset="0"/>
                  </a:rPr>
                  <a:t>ユーザ</a:t>
                </a:r>
                <a:endParaRPr kumimoji="1" lang="ja-JP" altLang="en-US" sz="1800">
                  <a:solidFill>
                    <a:schemeClr val="bg1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  <a:cs typeface="Noto Sans Light" panose="020B0502040504020204" pitchFamily="34" charset="0"/>
                </a:endParaRPr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12F9025-D7BC-5225-AA19-C10D066F5AC2}"/>
                </a:ext>
              </a:extLst>
            </p:cNvPr>
            <p:cNvSpPr/>
            <p:nvPr/>
          </p:nvSpPr>
          <p:spPr>
            <a:xfrm>
              <a:off x="3991228" y="5050608"/>
              <a:ext cx="1387365" cy="96840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JP" sz="2000" dirty="0">
                  <a:solidFill>
                    <a:srgbClr val="42424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仮想P4</a:t>
              </a:r>
              <a:br>
                <a:rPr lang="en-US" sz="2000" dirty="0">
                  <a:solidFill>
                    <a:srgbClr val="42424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</a:br>
              <a:r>
                <a:rPr lang="en-JP" sz="2000" dirty="0">
                  <a:solidFill>
                    <a:srgbClr val="42424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スイッチ</a:t>
              </a:r>
            </a:p>
          </p:txBody>
        </p:sp>
        <p:sp>
          <p:nvSpPr>
            <p:cNvPr id="13" name="Rectangle 6">
              <a:extLst>
                <a:ext uri="{FF2B5EF4-FFF2-40B4-BE49-F238E27FC236}">
                  <a16:creationId xmlns:a16="http://schemas.microsoft.com/office/drawing/2014/main" id="{792268D7-A4F8-01BD-C76B-5C94C4C55430}"/>
                </a:ext>
              </a:extLst>
            </p:cNvPr>
            <p:cNvSpPr/>
            <p:nvPr/>
          </p:nvSpPr>
          <p:spPr>
            <a:xfrm>
              <a:off x="7507090" y="5261208"/>
              <a:ext cx="1387365" cy="54720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JP" sz="2000">
                  <a:solidFill>
                    <a:schemeClr val="bg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VM</a:t>
              </a:r>
            </a:p>
          </p:txBody>
        </p:sp>
        <p:cxnSp>
          <p:nvCxnSpPr>
            <p:cNvPr id="15" name="Straight Connector 15">
              <a:extLst>
                <a:ext uri="{FF2B5EF4-FFF2-40B4-BE49-F238E27FC236}">
                  <a16:creationId xmlns:a16="http://schemas.microsoft.com/office/drawing/2014/main" id="{5956E453-34AB-CD53-77F8-8F710B653BC8}"/>
                </a:ext>
              </a:extLst>
            </p:cNvPr>
            <p:cNvCxnSpPr>
              <a:cxnSpLocks/>
              <a:stCxn id="13" idx="1"/>
              <a:endCxn id="10" idx="3"/>
            </p:cNvCxnSpPr>
            <p:nvPr/>
          </p:nvCxnSpPr>
          <p:spPr>
            <a:xfrm flipH="1">
              <a:off x="5378593" y="5534808"/>
              <a:ext cx="2128497" cy="0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15">
              <a:extLst>
                <a:ext uri="{FF2B5EF4-FFF2-40B4-BE49-F238E27FC236}">
                  <a16:creationId xmlns:a16="http://schemas.microsoft.com/office/drawing/2014/main" id="{940005EC-E792-36A3-C814-B6030F41B1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08671" y="5534808"/>
              <a:ext cx="982557" cy="0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urved Connector 43">
              <a:extLst>
                <a:ext uri="{FF2B5EF4-FFF2-40B4-BE49-F238E27FC236}">
                  <a16:creationId xmlns:a16="http://schemas.microsoft.com/office/drawing/2014/main" id="{BAC348C9-56B5-450E-2CE1-75AA921F33B9}"/>
                </a:ext>
              </a:extLst>
            </p:cNvPr>
            <p:cNvCxnSpPr>
              <a:cxnSpLocks/>
              <a:stCxn id="10" idx="2"/>
              <a:endCxn id="13" idx="2"/>
            </p:cNvCxnSpPr>
            <p:nvPr/>
          </p:nvCxnSpPr>
          <p:spPr>
            <a:xfrm rot="5400000" flipH="1" flipV="1">
              <a:off x="6337542" y="4155777"/>
              <a:ext cx="210600" cy="3515862"/>
            </a:xfrm>
            <a:prstGeom prst="curvedConnector3">
              <a:avLst>
                <a:gd name="adj1" fmla="val -108547"/>
              </a:avLst>
            </a:prstGeom>
            <a:ln w="63500"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テキスト ボックス 26">
              <a:extLst>
                <a:ext uri="{FF2B5EF4-FFF2-40B4-BE49-F238E27FC236}">
                  <a16:creationId xmlns:a16="http://schemas.microsoft.com/office/drawing/2014/main" id="{981412A2-C42C-22C3-61E7-BDD04BCED3A1}"/>
                </a:ext>
              </a:extLst>
            </p:cNvPr>
            <p:cNvSpPr txBox="1"/>
            <p:nvPr/>
          </p:nvSpPr>
          <p:spPr>
            <a:xfrm>
              <a:off x="5257340" y="6291622"/>
              <a:ext cx="23710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000">
                  <a:solidFill>
                    <a:schemeClr val="accent1">
                      <a:lumMod val="75000"/>
                    </a:schemeClr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VM</a:t>
              </a:r>
              <a:r>
                <a:rPr kumimoji="1" lang="ja-JP" altLang="en-US" sz="2000">
                  <a:solidFill>
                    <a:schemeClr val="accent1">
                      <a:lumMod val="75000"/>
                    </a:schemeClr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内情報を取得</a:t>
              </a:r>
            </a:p>
          </p:txBody>
        </p:sp>
        <p:cxnSp>
          <p:nvCxnSpPr>
            <p:cNvPr id="17" name="Curved Connector 16">
              <a:extLst>
                <a:ext uri="{FF2B5EF4-FFF2-40B4-BE49-F238E27FC236}">
                  <a16:creationId xmlns:a16="http://schemas.microsoft.com/office/drawing/2014/main" id="{DBFC7940-BF1F-C8A4-A040-285A61CA8A4A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6336979" y="4149902"/>
              <a:ext cx="210600" cy="3515862"/>
            </a:xfrm>
            <a:prstGeom prst="curvedConnector3">
              <a:avLst>
                <a:gd name="adj1" fmla="val -108547"/>
              </a:avLst>
            </a:prstGeom>
            <a:ln w="63500"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urved Connector 18">
              <a:extLst>
                <a:ext uri="{FF2B5EF4-FFF2-40B4-BE49-F238E27FC236}">
                  <a16:creationId xmlns:a16="http://schemas.microsoft.com/office/drawing/2014/main" id="{B0D6BC06-92FC-49ED-4D26-88C1224BBB8C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4684349" y="4767335"/>
              <a:ext cx="3036185" cy="277398"/>
            </a:xfrm>
            <a:prstGeom prst="curvedConnector2">
              <a:avLst/>
            </a:prstGeom>
            <a:ln w="635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DEBBC7F-2B57-BFA0-DC56-48DFD425810D}"/>
                </a:ext>
              </a:extLst>
            </p:cNvPr>
            <p:cNvSpPr txBox="1"/>
            <p:nvPr/>
          </p:nvSpPr>
          <p:spPr>
            <a:xfrm>
              <a:off x="4910066" y="4449405"/>
              <a:ext cx="9541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JP" sz="2000" dirty="0">
                  <a:solidFill>
                    <a:schemeClr val="accent1">
                      <a:lumMod val="75000"/>
                    </a:schemeClr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  <a:cs typeface="Noto Sans Light" panose="020B0502040504020204" pitchFamily="34" charset="0"/>
                </a:rPr>
                <a:t>ロード</a:t>
              </a:r>
            </a:p>
          </p:txBody>
        </p:sp>
        <p:sp>
          <p:nvSpPr>
            <p:cNvPr id="7" name="Folded Corner 6">
              <a:extLst>
                <a:ext uri="{FF2B5EF4-FFF2-40B4-BE49-F238E27FC236}">
                  <a16:creationId xmlns:a16="http://schemas.microsoft.com/office/drawing/2014/main" id="{614CC638-D8F4-B9D2-2D13-25363EDEBABC}"/>
                </a:ext>
              </a:extLst>
            </p:cNvPr>
            <p:cNvSpPr/>
            <p:nvPr/>
          </p:nvSpPr>
          <p:spPr>
            <a:xfrm>
              <a:off x="6121587" y="4448007"/>
              <a:ext cx="1387365" cy="766800"/>
            </a:xfrm>
            <a:prstGeom prst="foldedCorner">
              <a:avLst/>
            </a:prstGeom>
            <a:solidFill>
              <a:schemeClr val="tx1"/>
            </a:solidFill>
            <a:ln w="1270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90000" tIns="144000" bIns="46800" rtlCol="0" anchor="ctr">
              <a:noAutofit/>
            </a:bodyPr>
            <a:lstStyle/>
            <a:p>
              <a:pPr algn="ctr"/>
              <a:r>
                <a:rPr lang="en-JP" sz="1800">
                  <a:solidFill>
                    <a:schemeClr val="bg1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P4</a:t>
              </a:r>
              <a:endParaRPr lang="en-US" sz="1800" dirty="0">
                <a:solidFill>
                  <a:schemeClr val="bg1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  <a:p>
              <a:pPr algn="ctr"/>
              <a:r>
                <a:rPr lang="en-JP" sz="1800">
                  <a:solidFill>
                    <a:schemeClr val="bg1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プログラム</a:t>
              </a:r>
              <a:endParaRPr lang="en-JP" sz="1800" dirty="0">
                <a:solidFill>
                  <a:schemeClr val="bg1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6856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19987-D070-5024-0C67-EE720534A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657" y="304800"/>
            <a:ext cx="10005423" cy="885580"/>
          </a:xfrm>
        </p:spPr>
        <p:txBody>
          <a:bodyPr/>
          <a:lstStyle/>
          <a:p>
            <a:r>
              <a:rPr lang="en-JP" dirty="0">
                <a:solidFill>
                  <a:srgbClr val="424242"/>
                </a:solidFill>
              </a:rPr>
              <a:t>課題1：信頼できない仮想スイッチの存在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078477-1B7D-BDCA-F645-24F342B567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920" y="1362493"/>
            <a:ext cx="10932160" cy="4855428"/>
          </a:xfrm>
        </p:spPr>
        <p:txBody>
          <a:bodyPr>
            <a:normAutofit/>
          </a:bodyPr>
          <a:lstStyle/>
          <a:p>
            <a:r>
              <a:rPr lang="en-JP" dirty="0">
                <a:solidFill>
                  <a:srgbClr val="424242"/>
                </a:solidFill>
              </a:rPr>
              <a:t>クラウドで提供される仮想スイッチは信頼できるとは限らない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信頼できないクラウド管理者が管理している可能性</a:t>
            </a:r>
          </a:p>
          <a:p>
            <a:pPr lvl="1"/>
            <a:endParaRPr lang="en-JP" sz="600" dirty="0">
              <a:solidFill>
                <a:srgbClr val="424242"/>
              </a:solidFill>
            </a:endParaRPr>
          </a:p>
          <a:p>
            <a:r>
              <a:rPr lang="en-JP" dirty="0">
                <a:solidFill>
                  <a:srgbClr val="424242"/>
                </a:solidFill>
              </a:rPr>
              <a:t>ユーザがロードしたP4プログラムに対して様々な攻撃の恐れ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P4プログラム自体や取得したVM内情報を盗聴される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P4プログラムを改ざんされて意図しない処理を行われる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P4プログラムの実行をバイパスし，VMに対する攻撃を防げなくなる</a:t>
            </a:r>
          </a:p>
          <a:p>
            <a:pPr lvl="1"/>
            <a:endParaRPr lang="en-JP" sz="600" dirty="0">
              <a:solidFill>
                <a:srgbClr val="42424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5311B9-2851-CDB6-48F2-18BEA2DB50D5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</p:spPr>
        <p:txBody>
          <a:bodyPr/>
          <a:lstStyle/>
          <a:p>
            <a:pPr lvl="0"/>
            <a:fld id="{00000000-1234-1234-1234-123412341234}" type="slidenum">
              <a:rPr lang="en-US" altLang="ja"/>
              <a:pPr lvl="0"/>
              <a:t>4</a:t>
            </a:fld>
            <a:endParaRPr lang="ja" alt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2245471-D585-C845-8A71-DD8E9FE2FB45}"/>
              </a:ext>
            </a:extLst>
          </p:cNvPr>
          <p:cNvGrpSpPr/>
          <p:nvPr/>
        </p:nvGrpSpPr>
        <p:grpSpPr>
          <a:xfrm>
            <a:off x="3199613" y="4758841"/>
            <a:ext cx="4683378" cy="1631193"/>
            <a:chOff x="3651673" y="4587493"/>
            <a:chExt cx="4683378" cy="1631193"/>
          </a:xfrm>
        </p:grpSpPr>
        <p:grpSp>
          <p:nvGrpSpPr>
            <p:cNvPr id="66" name="グループ化 65">
              <a:extLst>
                <a:ext uri="{FF2B5EF4-FFF2-40B4-BE49-F238E27FC236}">
                  <a16:creationId xmlns:a16="http://schemas.microsoft.com/office/drawing/2014/main" id="{D6EA5062-724D-6954-FCE4-62166AC7BDAB}"/>
                </a:ext>
              </a:extLst>
            </p:cNvPr>
            <p:cNvGrpSpPr/>
            <p:nvPr/>
          </p:nvGrpSpPr>
          <p:grpSpPr>
            <a:xfrm>
              <a:off x="3651673" y="4772327"/>
              <a:ext cx="3778105" cy="1446359"/>
              <a:chOff x="3313404" y="4673409"/>
              <a:chExt cx="3778105" cy="1446359"/>
            </a:xfrm>
          </p:grpSpPr>
          <p:sp>
            <p:nvSpPr>
              <p:cNvPr id="8" name="Rectangle 5">
                <a:extLst>
                  <a:ext uri="{FF2B5EF4-FFF2-40B4-BE49-F238E27FC236}">
                    <a16:creationId xmlns:a16="http://schemas.microsoft.com/office/drawing/2014/main" id="{558926A3-FB79-492F-3523-E77C975FBB24}"/>
                  </a:ext>
                </a:extLst>
              </p:cNvPr>
              <p:cNvSpPr/>
              <p:nvPr/>
            </p:nvSpPr>
            <p:spPr>
              <a:xfrm>
                <a:off x="4463186" y="4874248"/>
                <a:ext cx="2628323" cy="1245520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sz="2200">
                    <a:solidFill>
                      <a:schemeClr val="bg2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</a:rPr>
                  <a:t>　</a:t>
                </a:r>
                <a:r>
                  <a:rPr lang="en-JP" sz="2200">
                    <a:solidFill>
                      <a:schemeClr val="bg2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</a:rPr>
                  <a:t>仮想P4</a:t>
                </a:r>
                <a:br>
                  <a:rPr lang="en-US" sz="2200" dirty="0">
                    <a:solidFill>
                      <a:schemeClr val="bg2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</a:rPr>
                </a:br>
                <a:r>
                  <a:rPr lang="ja-JP" altLang="en-US" sz="2200">
                    <a:solidFill>
                      <a:schemeClr val="bg2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</a:rPr>
                  <a:t>　</a:t>
                </a:r>
                <a:r>
                  <a:rPr lang="en-JP" sz="2200">
                    <a:solidFill>
                      <a:schemeClr val="bg2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</a:rPr>
                  <a:t>スイッチ</a:t>
                </a:r>
                <a:endParaRPr lang="en-JP" sz="2200" dirty="0">
                  <a:solidFill>
                    <a:schemeClr val="bg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30" name="円/楕円 29">
                <a:extLst>
                  <a:ext uri="{FF2B5EF4-FFF2-40B4-BE49-F238E27FC236}">
                    <a16:creationId xmlns:a16="http://schemas.microsoft.com/office/drawing/2014/main" id="{615F1D47-6F66-3A35-B43B-5CA98C836D78}"/>
                  </a:ext>
                </a:extLst>
              </p:cNvPr>
              <p:cNvSpPr/>
              <p:nvPr/>
            </p:nvSpPr>
            <p:spPr>
              <a:xfrm>
                <a:off x="4548883" y="5060307"/>
                <a:ext cx="548640" cy="898336"/>
              </a:xfrm>
              <a:prstGeom prst="ellipse">
                <a:avLst/>
              </a:prstGeom>
              <a:solidFill>
                <a:srgbClr val="424242"/>
              </a:solidFill>
              <a:ln w="127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39" name="グループ化 38">
                <a:extLst>
                  <a:ext uri="{FF2B5EF4-FFF2-40B4-BE49-F238E27FC236}">
                    <a16:creationId xmlns:a16="http://schemas.microsoft.com/office/drawing/2014/main" id="{E7A53555-778A-D5A8-DF4D-BC9D0F74A6B2}"/>
                  </a:ext>
                </a:extLst>
              </p:cNvPr>
              <p:cNvGrpSpPr/>
              <p:nvPr/>
            </p:nvGrpSpPr>
            <p:grpSpPr>
              <a:xfrm rot="863207">
                <a:off x="4091683" y="4979959"/>
                <a:ext cx="914400" cy="914400"/>
                <a:chOff x="4080576" y="5253915"/>
                <a:chExt cx="914400" cy="914400"/>
              </a:xfrm>
            </p:grpSpPr>
            <p:pic>
              <p:nvPicPr>
                <p:cNvPr id="38" name="グラフィックス 37" descr="手 単色塗りつぶし">
                  <a:extLst>
                    <a:ext uri="{FF2B5EF4-FFF2-40B4-BE49-F238E27FC236}">
                      <a16:creationId xmlns:a16="http://schemas.microsoft.com/office/drawing/2014/main" id="{3956F0DF-9B48-344A-69B9-0C5ACA2FC9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 rot="5400000">
                  <a:off x="4080576" y="5253915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36" name="グラフィックス 35" descr="手 枠線">
                  <a:extLst>
                    <a:ext uri="{FF2B5EF4-FFF2-40B4-BE49-F238E27FC236}">
                      <a16:creationId xmlns:a16="http://schemas.microsoft.com/office/drawing/2014/main" id="{589A93D3-CBA7-2C59-9496-670A881CF9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 rot="5400000">
                  <a:off x="4080576" y="5253915"/>
                  <a:ext cx="914400" cy="914400"/>
                </a:xfrm>
                <a:prstGeom prst="rect">
                  <a:avLst/>
                </a:prstGeom>
              </p:spPr>
            </p:pic>
          </p:grpSp>
          <p:pic>
            <p:nvPicPr>
              <p:cNvPr id="65" name="グラフィックス 64" descr="悪魔の顔 (塗りつぶしなし) 枠線">
                <a:extLst>
                  <a:ext uri="{FF2B5EF4-FFF2-40B4-BE49-F238E27FC236}">
                    <a16:creationId xmlns:a16="http://schemas.microsoft.com/office/drawing/2014/main" id="{FFD53AD8-EE08-3D47-9DD4-945B0DE241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3313404" y="4673409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7" name="Folded Corner 4">
              <a:extLst>
                <a:ext uri="{FF2B5EF4-FFF2-40B4-BE49-F238E27FC236}">
                  <a16:creationId xmlns:a16="http://schemas.microsoft.com/office/drawing/2014/main" id="{964CEFC0-7205-B868-BA23-23B285509990}"/>
                </a:ext>
              </a:extLst>
            </p:cNvPr>
            <p:cNvSpPr/>
            <p:nvPr/>
          </p:nvSpPr>
          <p:spPr>
            <a:xfrm>
              <a:off x="6841146" y="4587493"/>
              <a:ext cx="1493905" cy="771346"/>
            </a:xfrm>
            <a:prstGeom prst="foldedCorner">
              <a:avLst/>
            </a:prstGeom>
            <a:solidFill>
              <a:schemeClr val="tx1"/>
            </a:solidFill>
            <a:ln w="1270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90000" tIns="144000" bIns="46800" rtlCol="0" anchor="ctr">
              <a:noAutofit/>
            </a:bodyPr>
            <a:lstStyle/>
            <a:p>
              <a:pPr algn="ctr"/>
              <a:r>
                <a:rPr lang="en-JP" sz="2000">
                  <a:solidFill>
                    <a:schemeClr val="bg1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P4</a:t>
              </a:r>
              <a:endParaRPr lang="en-US" sz="2000" dirty="0">
                <a:solidFill>
                  <a:schemeClr val="bg1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  <a:p>
              <a:pPr algn="ctr"/>
              <a:r>
                <a:rPr lang="en-JP" sz="2000">
                  <a:solidFill>
                    <a:schemeClr val="bg1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プログラム</a:t>
              </a:r>
              <a:endParaRPr lang="en-JP" sz="2000" dirty="0">
                <a:solidFill>
                  <a:schemeClr val="bg1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</p:grpSp>
      <p:sp>
        <p:nvSpPr>
          <p:cNvPr id="6" name="テキスト ボックス 26">
            <a:extLst>
              <a:ext uri="{FF2B5EF4-FFF2-40B4-BE49-F238E27FC236}">
                <a16:creationId xmlns:a16="http://schemas.microsoft.com/office/drawing/2014/main" id="{5CD2414D-1D94-3CCD-CDBD-D8307F815B77}"/>
              </a:ext>
            </a:extLst>
          </p:cNvPr>
          <p:cNvSpPr txBox="1"/>
          <p:nvPr/>
        </p:nvSpPr>
        <p:spPr>
          <a:xfrm>
            <a:off x="6643700" y="6046741"/>
            <a:ext cx="23710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 err="1">
                <a:solidFill>
                  <a:schemeClr val="accent1">
                    <a:lumMod val="75000"/>
                    <a:alpha val="85000"/>
                  </a:schemeClr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VM</a:t>
            </a:r>
            <a:r>
              <a:rPr kumimoji="1" lang="ja-JP" altLang="en-US" sz="2000">
                <a:solidFill>
                  <a:schemeClr val="accent1">
                    <a:lumMod val="75000"/>
                    <a:alpha val="85000"/>
                  </a:schemeClr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内情報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A5A917-AF18-6C60-CB01-0E568A228B16}"/>
              </a:ext>
            </a:extLst>
          </p:cNvPr>
          <p:cNvSpPr txBox="1"/>
          <p:nvPr/>
        </p:nvSpPr>
        <p:spPr>
          <a:xfrm>
            <a:off x="3101715" y="5824844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JP" sz="1800" dirty="0">
                <a:solidFill>
                  <a:srgbClr val="424242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クラウド</a:t>
            </a:r>
            <a:endParaRPr lang="en-US" sz="1800" dirty="0">
              <a:solidFill>
                <a:srgbClr val="424242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  <a:p>
            <a:pPr algn="ctr"/>
            <a:r>
              <a:rPr lang="en-JP" sz="1800" dirty="0">
                <a:solidFill>
                  <a:srgbClr val="424242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管理者</a:t>
            </a:r>
          </a:p>
        </p:txBody>
      </p:sp>
      <p:cxnSp>
        <p:nvCxnSpPr>
          <p:cNvPr id="20" name="Curved Connector 19">
            <a:extLst>
              <a:ext uri="{FF2B5EF4-FFF2-40B4-BE49-F238E27FC236}">
                <a16:creationId xmlns:a16="http://schemas.microsoft.com/office/drawing/2014/main" id="{F08EEB27-64C1-BDE7-C5B8-8DE1484485C5}"/>
              </a:ext>
            </a:extLst>
          </p:cNvPr>
          <p:cNvCxnSpPr>
            <a:cxnSpLocks/>
            <a:endCxn id="7" idx="3"/>
          </p:cNvCxnSpPr>
          <p:nvPr/>
        </p:nvCxnSpPr>
        <p:spPr>
          <a:xfrm rot="10800000">
            <a:off x="7882991" y="5144515"/>
            <a:ext cx="1419540" cy="350993"/>
          </a:xfrm>
          <a:prstGeom prst="curvedConnector3">
            <a:avLst>
              <a:gd name="adj1" fmla="val 23314"/>
            </a:avLst>
          </a:prstGeom>
          <a:ln w="63500">
            <a:solidFill>
              <a:srgbClr val="086274">
                <a:alpha val="80000"/>
              </a:srgb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44519BC-B393-58AB-CF94-356656E8AA3B}"/>
              </a:ext>
            </a:extLst>
          </p:cNvPr>
          <p:cNvSpPr txBox="1"/>
          <p:nvPr/>
        </p:nvSpPr>
        <p:spPr>
          <a:xfrm>
            <a:off x="8100367" y="4721076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JP" sz="2000" dirty="0">
                <a:solidFill>
                  <a:schemeClr val="accent1">
                    <a:lumMod val="75000"/>
                    <a:alpha val="85000"/>
                  </a:schemeClr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  <a:cs typeface="Noto Sans Light" panose="020B0502040504020204" pitchFamily="34" charset="0"/>
              </a:rPr>
              <a:t>ロード</a:t>
            </a: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8CB48B44-6D54-51DD-276F-289F4FA7A3CE}"/>
              </a:ext>
            </a:extLst>
          </p:cNvPr>
          <p:cNvGrpSpPr/>
          <p:nvPr/>
        </p:nvGrpSpPr>
        <p:grpSpPr>
          <a:xfrm>
            <a:off x="8516019" y="4540844"/>
            <a:ext cx="1507760" cy="1723043"/>
            <a:chOff x="8185383" y="4702628"/>
            <a:chExt cx="1507760" cy="1723043"/>
          </a:xfrm>
        </p:grpSpPr>
        <p:sp>
          <p:nvSpPr>
            <p:cNvPr id="5" name="Rectangle 6">
              <a:extLst>
                <a:ext uri="{FF2B5EF4-FFF2-40B4-BE49-F238E27FC236}">
                  <a16:creationId xmlns:a16="http://schemas.microsoft.com/office/drawing/2014/main" id="{085A036D-2834-734E-1B6D-D2331DFFEF47}"/>
                </a:ext>
              </a:extLst>
            </p:cNvPr>
            <p:cNvSpPr/>
            <p:nvPr/>
          </p:nvSpPr>
          <p:spPr>
            <a:xfrm>
              <a:off x="8245581" y="5878471"/>
              <a:ext cx="1387365" cy="54720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JP" sz="2000">
                  <a:solidFill>
                    <a:schemeClr val="bg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VM</a:t>
              </a:r>
            </a:p>
          </p:txBody>
        </p:sp>
        <p:grpSp>
          <p:nvGrpSpPr>
            <p:cNvPr id="12" name="グループ化 11">
              <a:extLst>
                <a:ext uri="{FF2B5EF4-FFF2-40B4-BE49-F238E27FC236}">
                  <a16:creationId xmlns:a16="http://schemas.microsoft.com/office/drawing/2014/main" id="{B43D356D-AF95-FB93-40F2-29B2844D2D2F}"/>
                </a:ext>
              </a:extLst>
            </p:cNvPr>
            <p:cNvGrpSpPr/>
            <p:nvPr/>
          </p:nvGrpSpPr>
          <p:grpSpPr>
            <a:xfrm>
              <a:off x="8185383" y="4702628"/>
              <a:ext cx="1507760" cy="1255889"/>
              <a:chOff x="8223670" y="4723755"/>
              <a:chExt cx="1507760" cy="1255889"/>
            </a:xfrm>
          </p:grpSpPr>
          <p:pic>
            <p:nvPicPr>
              <p:cNvPr id="19" name="Graphic 18" descr="User with solid fill">
                <a:extLst>
                  <a:ext uri="{FF2B5EF4-FFF2-40B4-BE49-F238E27FC236}">
                    <a16:creationId xmlns:a16="http://schemas.microsoft.com/office/drawing/2014/main" id="{8D916125-6726-DE7A-BED1-1F07BA4DD0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8349605" y="4723755"/>
                <a:ext cx="1255890" cy="1255889"/>
              </a:xfrm>
              <a:prstGeom prst="rect">
                <a:avLst/>
              </a:prstGeom>
            </p:spPr>
          </p:pic>
          <p:sp>
            <p:nvSpPr>
              <p:cNvPr id="23" name="テキスト ボックス 26">
                <a:extLst>
                  <a:ext uri="{FF2B5EF4-FFF2-40B4-BE49-F238E27FC236}">
                    <a16:creationId xmlns:a16="http://schemas.microsoft.com/office/drawing/2014/main" id="{C428BD59-4B43-040D-8475-3560FC69EF0B}"/>
                  </a:ext>
                </a:extLst>
              </p:cNvPr>
              <p:cNvSpPr txBox="1"/>
              <p:nvPr/>
            </p:nvSpPr>
            <p:spPr>
              <a:xfrm>
                <a:off x="8223670" y="5439321"/>
                <a:ext cx="15077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1800" dirty="0">
                    <a:solidFill>
                      <a:schemeClr val="bg1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  <a:cs typeface="Noto Sans Light" panose="020B0502040504020204" pitchFamily="34" charset="0"/>
                  </a:rPr>
                  <a:t>ユーザ</a:t>
                </a:r>
                <a:endParaRPr kumimoji="1" lang="ja-JP" altLang="en-US" sz="1800">
                  <a:solidFill>
                    <a:schemeClr val="bg1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  <a:cs typeface="Noto Sans Light" panose="020B0502040504020204" pitchFamily="34" charset="0"/>
                </a:endParaRPr>
              </a:p>
            </p:txBody>
          </p:sp>
        </p:grpSp>
      </p:grp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0FDDCFF9-9B2B-2ABC-06B0-CED6B37C1EEF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6987400" y="5990287"/>
            <a:ext cx="1588817" cy="3395"/>
          </a:xfrm>
          <a:prstGeom prst="straightConnector1">
            <a:avLst/>
          </a:prstGeom>
          <a:ln w="63500">
            <a:solidFill>
              <a:schemeClr val="accent1">
                <a:shade val="95000"/>
                <a:satMod val="105000"/>
                <a:alpha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1136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94569D-1879-EBAB-E01D-F6EA7E620A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JP" dirty="0">
                <a:solidFill>
                  <a:srgbClr val="424242"/>
                </a:solidFill>
              </a:rPr>
              <a:t>仮想P4スイッチや他のP4プログラムに影響を及ぼす恐れ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意図的または意図せずに挙動や性能に影響を与える可能性</a:t>
            </a:r>
          </a:p>
          <a:p>
            <a:pPr lvl="1"/>
            <a:endParaRPr lang="en-JP" sz="600" dirty="0">
              <a:solidFill>
                <a:srgbClr val="424242"/>
              </a:solidFill>
            </a:endParaRPr>
          </a:p>
          <a:p>
            <a:r>
              <a:rPr lang="en-JP" dirty="0">
                <a:solidFill>
                  <a:srgbClr val="424242"/>
                </a:solidFill>
              </a:rPr>
              <a:t>P4スイッチの脆弱性を利用した攻撃が指摘</a:t>
            </a:r>
            <a:r>
              <a:rPr lang="en-JP" sz="2000" dirty="0">
                <a:solidFill>
                  <a:srgbClr val="424242"/>
                </a:solidFill>
              </a:rPr>
              <a:t> [Dumitru+, SOSR’20]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すべての受信パケットをスイッチの特定のポートに転送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P4プログラムを無限ループさせ、スイッチのリソースを使い果たす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過去に転送したパケット内の情報を盗む</a:t>
            </a:r>
            <a:br>
              <a:rPr lang="en-JP" dirty="0">
                <a:solidFill>
                  <a:srgbClr val="424242"/>
                </a:solidFill>
              </a:rPr>
            </a:br>
            <a:endParaRPr lang="en-JP" dirty="0">
              <a:solidFill>
                <a:srgbClr val="42424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E54ACD-CCA4-BB2C-6223-6A06404B4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>
                <a:solidFill>
                  <a:srgbClr val="424242"/>
                </a:solidFill>
              </a:rPr>
              <a:t>課題2：ユーザのP4プログラムの影響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096421-44E3-E90E-5C47-837572CC1B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altLang="ja" smtClean="0"/>
              <a:pPr/>
              <a:t>5</a:t>
            </a:fld>
            <a:endParaRPr lang="ja" altLang="en-US"/>
          </a:p>
        </p:txBody>
      </p:sp>
      <p:grpSp>
        <p:nvGrpSpPr>
          <p:cNvPr id="61" name="グループ化 60">
            <a:extLst>
              <a:ext uri="{FF2B5EF4-FFF2-40B4-BE49-F238E27FC236}">
                <a16:creationId xmlns:a16="http://schemas.microsoft.com/office/drawing/2014/main" id="{A69E1437-0DEC-7B63-197B-400D7CBEC5E5}"/>
              </a:ext>
            </a:extLst>
          </p:cNvPr>
          <p:cNvGrpSpPr/>
          <p:nvPr/>
        </p:nvGrpSpPr>
        <p:grpSpPr>
          <a:xfrm>
            <a:off x="3817884" y="4038617"/>
            <a:ext cx="5482967" cy="2802151"/>
            <a:chOff x="3862552" y="3932127"/>
            <a:chExt cx="5482967" cy="2802151"/>
          </a:xfrm>
        </p:grpSpPr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BFC326C6-5D13-226D-5704-17F3D0506596}"/>
                </a:ext>
              </a:extLst>
            </p:cNvPr>
            <p:cNvSpPr/>
            <p:nvPr/>
          </p:nvSpPr>
          <p:spPr>
            <a:xfrm>
              <a:off x="3862552" y="4874104"/>
              <a:ext cx="2628323" cy="124552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JP" sz="2200" dirty="0">
                  <a:solidFill>
                    <a:schemeClr val="bg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仮想P4</a:t>
              </a:r>
              <a:r>
                <a:rPr lang="en-US" altLang="ja-JP" sz="22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.</a:t>
              </a:r>
              <a:br>
                <a:rPr lang="en-US" sz="2200" dirty="0">
                  <a:solidFill>
                    <a:schemeClr val="bg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</a:br>
              <a:r>
                <a:rPr lang="en-JP" sz="2200" dirty="0">
                  <a:solidFill>
                    <a:schemeClr val="bg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スイッチ</a:t>
              </a:r>
              <a:r>
                <a:rPr lang="en-US" altLang="ja-JP" sz="22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.</a:t>
              </a:r>
              <a:endParaRPr lang="en-JP" sz="2200" dirty="0">
                <a:solidFill>
                  <a:schemeClr val="tx2">
                    <a:lumMod val="60000"/>
                    <a:lumOff val="40000"/>
                  </a:schemeClr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  <p:sp>
          <p:nvSpPr>
            <p:cNvPr id="18" name="Folded Corner 4">
              <a:extLst>
                <a:ext uri="{FF2B5EF4-FFF2-40B4-BE49-F238E27FC236}">
                  <a16:creationId xmlns:a16="http://schemas.microsoft.com/office/drawing/2014/main" id="{A31A9508-40FD-0146-3C7A-D10F2476D784}"/>
                </a:ext>
              </a:extLst>
            </p:cNvPr>
            <p:cNvSpPr/>
            <p:nvPr/>
          </p:nvSpPr>
          <p:spPr>
            <a:xfrm>
              <a:off x="6008783" y="4488431"/>
              <a:ext cx="1387365" cy="771346"/>
            </a:xfrm>
            <a:prstGeom prst="foldedCorner">
              <a:avLst/>
            </a:prstGeom>
            <a:solidFill>
              <a:schemeClr val="tx1"/>
            </a:solidFill>
            <a:ln w="1270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90000" tIns="144000" bIns="46800" rtlCol="0" anchor="ctr">
              <a:noAutofit/>
            </a:bodyPr>
            <a:lstStyle/>
            <a:p>
              <a:pPr algn="ctr"/>
              <a:r>
                <a:rPr lang="en-JP" sz="1800">
                  <a:solidFill>
                    <a:schemeClr val="bg1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P4</a:t>
              </a:r>
              <a:endParaRPr lang="en-US" sz="1800" dirty="0">
                <a:solidFill>
                  <a:schemeClr val="bg1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  <a:p>
              <a:pPr algn="ctr"/>
              <a:r>
                <a:rPr lang="en-JP" sz="1800">
                  <a:solidFill>
                    <a:schemeClr val="bg1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プログラム</a:t>
              </a:r>
              <a:endParaRPr lang="en-JP" sz="1800" dirty="0">
                <a:solidFill>
                  <a:schemeClr val="bg1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F455EFD-A59F-5937-96DD-3BB976B5665A}"/>
                </a:ext>
              </a:extLst>
            </p:cNvPr>
            <p:cNvGrpSpPr/>
            <p:nvPr/>
          </p:nvGrpSpPr>
          <p:grpSpPr>
            <a:xfrm>
              <a:off x="4964154" y="4335240"/>
              <a:ext cx="1387365" cy="737224"/>
              <a:chOff x="6993380" y="5201913"/>
              <a:chExt cx="1387365" cy="737224"/>
            </a:xfrm>
          </p:grpSpPr>
          <p:sp>
            <p:nvSpPr>
              <p:cNvPr id="10" name="Explosion 2 9">
                <a:extLst>
                  <a:ext uri="{FF2B5EF4-FFF2-40B4-BE49-F238E27FC236}">
                    <a16:creationId xmlns:a16="http://schemas.microsoft.com/office/drawing/2014/main" id="{F28B5D61-7A62-B3A2-33BA-736E1251D7BC}"/>
                  </a:ext>
                </a:extLst>
              </p:cNvPr>
              <p:cNvSpPr/>
              <p:nvPr/>
            </p:nvSpPr>
            <p:spPr>
              <a:xfrm>
                <a:off x="6993380" y="5201913"/>
                <a:ext cx="1387365" cy="737224"/>
              </a:xfrm>
              <a:prstGeom prst="irregularSeal2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JP" sz="18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C6629AE-61FC-530B-0E43-0B8485C28F29}"/>
                  </a:ext>
                </a:extLst>
              </p:cNvPr>
              <p:cNvSpPr txBox="1"/>
              <p:nvPr/>
            </p:nvSpPr>
            <p:spPr>
              <a:xfrm>
                <a:off x="7312497" y="5392945"/>
                <a:ext cx="6463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JP" sz="1800" dirty="0"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</a:rPr>
                  <a:t>影響</a:t>
                </a:r>
              </a:p>
            </p:txBody>
          </p:sp>
        </p:grpSp>
        <p:sp>
          <p:nvSpPr>
            <p:cNvPr id="6" name="Folded Corner 4">
              <a:extLst>
                <a:ext uri="{FF2B5EF4-FFF2-40B4-BE49-F238E27FC236}">
                  <a16:creationId xmlns:a16="http://schemas.microsoft.com/office/drawing/2014/main" id="{901B835B-11C3-CA28-2C9B-548672BD2E87}"/>
                </a:ext>
              </a:extLst>
            </p:cNvPr>
            <p:cNvSpPr/>
            <p:nvPr/>
          </p:nvSpPr>
          <p:spPr>
            <a:xfrm>
              <a:off x="6249829" y="5764284"/>
              <a:ext cx="1387365" cy="771346"/>
            </a:xfrm>
            <a:prstGeom prst="foldedCorner">
              <a:avLst/>
            </a:prstGeom>
            <a:solidFill>
              <a:schemeClr val="tx1"/>
            </a:solidFill>
            <a:ln w="1270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90000" tIns="144000" bIns="46800" rtlCol="0" anchor="ctr">
              <a:noAutofit/>
            </a:bodyPr>
            <a:lstStyle/>
            <a:p>
              <a:pPr algn="ctr"/>
              <a:r>
                <a:rPr lang="en-JP" sz="1800">
                  <a:solidFill>
                    <a:schemeClr val="bg1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P4</a:t>
              </a:r>
              <a:endParaRPr lang="en-US" sz="1800" dirty="0">
                <a:solidFill>
                  <a:schemeClr val="bg1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  <a:p>
              <a:pPr algn="ctr"/>
              <a:r>
                <a:rPr lang="en-JP" sz="1800">
                  <a:solidFill>
                    <a:schemeClr val="bg1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プログラム</a:t>
              </a:r>
              <a:endParaRPr lang="en-JP" sz="1800" dirty="0">
                <a:solidFill>
                  <a:schemeClr val="bg1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1BD2AFC-63FD-6875-D4EB-975F022A067C}"/>
                </a:ext>
              </a:extLst>
            </p:cNvPr>
            <p:cNvGrpSpPr/>
            <p:nvPr/>
          </p:nvGrpSpPr>
          <p:grpSpPr>
            <a:xfrm>
              <a:off x="6587064" y="5117456"/>
              <a:ext cx="1387365" cy="737224"/>
              <a:chOff x="6993380" y="5201913"/>
              <a:chExt cx="1387365" cy="737224"/>
            </a:xfrm>
          </p:grpSpPr>
          <p:sp>
            <p:nvSpPr>
              <p:cNvPr id="13" name="Explosion 2 12">
                <a:extLst>
                  <a:ext uri="{FF2B5EF4-FFF2-40B4-BE49-F238E27FC236}">
                    <a16:creationId xmlns:a16="http://schemas.microsoft.com/office/drawing/2014/main" id="{BAD6C296-BF04-6571-11C2-0A1F78932EC8}"/>
                  </a:ext>
                </a:extLst>
              </p:cNvPr>
              <p:cNvSpPr/>
              <p:nvPr/>
            </p:nvSpPr>
            <p:spPr>
              <a:xfrm>
                <a:off x="6993380" y="5201913"/>
                <a:ext cx="1387365" cy="737224"/>
              </a:xfrm>
              <a:prstGeom prst="irregularSeal2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JP" sz="18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0BE6D4A-7651-1FF1-06DF-0CA24DE1718E}"/>
                  </a:ext>
                </a:extLst>
              </p:cNvPr>
              <p:cNvSpPr txBox="1"/>
              <p:nvPr/>
            </p:nvSpPr>
            <p:spPr>
              <a:xfrm>
                <a:off x="7312497" y="5392945"/>
                <a:ext cx="6463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JP" sz="1800"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</a:rPr>
                  <a:t>干渉</a:t>
                </a:r>
              </a:p>
            </p:txBody>
          </p:sp>
        </p:grpSp>
        <p:grpSp>
          <p:nvGrpSpPr>
            <p:cNvPr id="5" name="グループ化 4">
              <a:extLst>
                <a:ext uri="{FF2B5EF4-FFF2-40B4-BE49-F238E27FC236}">
                  <a16:creationId xmlns:a16="http://schemas.microsoft.com/office/drawing/2014/main" id="{C4149396-B575-31CB-8029-67DCCECA48B5}"/>
                </a:ext>
              </a:extLst>
            </p:cNvPr>
            <p:cNvGrpSpPr/>
            <p:nvPr/>
          </p:nvGrpSpPr>
          <p:grpSpPr>
            <a:xfrm>
              <a:off x="7596713" y="3932127"/>
              <a:ext cx="1507760" cy="1440555"/>
              <a:chOff x="8289695" y="4126626"/>
              <a:chExt cx="1507760" cy="1440555"/>
            </a:xfrm>
          </p:grpSpPr>
          <p:sp>
            <p:nvSpPr>
              <p:cNvPr id="16" name="テキスト ボックス 26">
                <a:extLst>
                  <a:ext uri="{FF2B5EF4-FFF2-40B4-BE49-F238E27FC236}">
                    <a16:creationId xmlns:a16="http://schemas.microsoft.com/office/drawing/2014/main" id="{EAB02519-B606-614E-79C6-6730689181E1}"/>
                  </a:ext>
                </a:extLst>
              </p:cNvPr>
              <p:cNvSpPr txBox="1"/>
              <p:nvPr/>
            </p:nvSpPr>
            <p:spPr>
              <a:xfrm>
                <a:off x="8289695" y="5197849"/>
                <a:ext cx="15077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1800" dirty="0">
                    <a:solidFill>
                      <a:srgbClr val="424242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  <a:cs typeface="Noto Sans Light" panose="020B0502040504020204" pitchFamily="34" charset="0"/>
                  </a:rPr>
                  <a:t>ユーザ</a:t>
                </a:r>
                <a:endParaRPr kumimoji="1" lang="ja-JP" altLang="en-US" sz="1800">
                  <a:solidFill>
                    <a:srgbClr val="42424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  <a:cs typeface="Noto Sans Light" panose="020B0502040504020204" pitchFamily="34" charset="0"/>
                </a:endParaRPr>
              </a:p>
            </p:txBody>
          </p:sp>
          <p:pic>
            <p:nvPicPr>
              <p:cNvPr id="15" name="Graphic 14" descr="User with solid fill">
                <a:extLst>
                  <a:ext uri="{FF2B5EF4-FFF2-40B4-BE49-F238E27FC236}">
                    <a16:creationId xmlns:a16="http://schemas.microsoft.com/office/drawing/2014/main" id="{4DB90706-1F1A-9EA7-B9C6-4743ECC55E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415630" y="4126626"/>
                <a:ext cx="1255890" cy="1255889"/>
              </a:xfrm>
              <a:prstGeom prst="rect">
                <a:avLst/>
              </a:prstGeom>
            </p:spPr>
          </p:pic>
        </p:grpSp>
        <p:grpSp>
          <p:nvGrpSpPr>
            <p:cNvPr id="8" name="グループ化 7">
              <a:extLst>
                <a:ext uri="{FF2B5EF4-FFF2-40B4-BE49-F238E27FC236}">
                  <a16:creationId xmlns:a16="http://schemas.microsoft.com/office/drawing/2014/main" id="{1C0478E6-7173-1E0C-5CEC-3541840B5B2D}"/>
                </a:ext>
              </a:extLst>
            </p:cNvPr>
            <p:cNvGrpSpPr/>
            <p:nvPr/>
          </p:nvGrpSpPr>
          <p:grpSpPr>
            <a:xfrm>
              <a:off x="7837759" y="5284445"/>
              <a:ext cx="1507760" cy="1449833"/>
              <a:chOff x="8318703" y="5299145"/>
              <a:chExt cx="1507760" cy="1449833"/>
            </a:xfrm>
          </p:grpSpPr>
          <p:pic>
            <p:nvPicPr>
              <p:cNvPr id="17" name="Graphic 16" descr="User with solid fill">
                <a:extLst>
                  <a:ext uri="{FF2B5EF4-FFF2-40B4-BE49-F238E27FC236}">
                    <a16:creationId xmlns:a16="http://schemas.microsoft.com/office/drawing/2014/main" id="{E57C1034-CBA1-2105-D15C-630F861626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444638" y="5299145"/>
                <a:ext cx="1255890" cy="1255889"/>
              </a:xfrm>
              <a:prstGeom prst="rect">
                <a:avLst/>
              </a:prstGeom>
            </p:spPr>
          </p:pic>
          <p:sp>
            <p:nvSpPr>
              <p:cNvPr id="19" name="テキスト ボックス 26">
                <a:extLst>
                  <a:ext uri="{FF2B5EF4-FFF2-40B4-BE49-F238E27FC236}">
                    <a16:creationId xmlns:a16="http://schemas.microsoft.com/office/drawing/2014/main" id="{CAC4F469-4BF8-CF21-D900-233C2B4CD203}"/>
                  </a:ext>
                </a:extLst>
              </p:cNvPr>
              <p:cNvSpPr txBox="1"/>
              <p:nvPr/>
            </p:nvSpPr>
            <p:spPr>
              <a:xfrm>
                <a:off x="8318703" y="6379646"/>
                <a:ext cx="15077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1800" dirty="0">
                    <a:solidFill>
                      <a:srgbClr val="424242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  <a:cs typeface="Noto Sans Light" panose="020B0502040504020204" pitchFamily="34" charset="0"/>
                  </a:rPr>
                  <a:t>ユーザ</a:t>
                </a:r>
                <a:endParaRPr kumimoji="1" lang="ja-JP" altLang="en-US" sz="1800">
                  <a:solidFill>
                    <a:srgbClr val="42424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  <a:cs typeface="Noto Sans Light" panose="020B0502040504020204" pitchFamily="34" charset="0"/>
                </a:endParaRPr>
              </a:p>
            </p:txBody>
          </p:sp>
        </p:grpSp>
        <p:cxnSp>
          <p:nvCxnSpPr>
            <p:cNvPr id="50" name="直線矢印コネクタ 49">
              <a:extLst>
                <a:ext uri="{FF2B5EF4-FFF2-40B4-BE49-F238E27FC236}">
                  <a16:creationId xmlns:a16="http://schemas.microsoft.com/office/drawing/2014/main" id="{2F8FEF41-1FBA-F903-0B94-68804B197E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69818" y="6164043"/>
              <a:ext cx="385200" cy="0"/>
            </a:xfrm>
            <a:prstGeom prst="straightConnector1">
              <a:avLst/>
            </a:prstGeom>
            <a:ln w="63500">
              <a:solidFill>
                <a:schemeClr val="accent1">
                  <a:shade val="95000"/>
                  <a:satMod val="105000"/>
                  <a:alpha val="8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矢印コネクタ 56">
              <a:extLst>
                <a:ext uri="{FF2B5EF4-FFF2-40B4-BE49-F238E27FC236}">
                  <a16:creationId xmlns:a16="http://schemas.microsoft.com/office/drawing/2014/main" id="{8FD36CEE-0E91-3EAA-DC69-1D036CF21A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31442" y="4797472"/>
              <a:ext cx="383047" cy="0"/>
            </a:xfrm>
            <a:prstGeom prst="straightConnector1">
              <a:avLst/>
            </a:prstGeom>
            <a:ln w="63500">
              <a:solidFill>
                <a:schemeClr val="accent1">
                  <a:shade val="95000"/>
                  <a:satMod val="105000"/>
                  <a:alpha val="8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908019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A4520-B090-954B-D689-791816038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>
                <a:solidFill>
                  <a:srgbClr val="424242"/>
                </a:solidFill>
              </a:rPr>
              <a:t>課題3：P4プログラムによるVM内情報の取得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F269EB-3ADA-B08E-2F5D-5928FA7D3C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JP" dirty="0">
                <a:solidFill>
                  <a:srgbClr val="424242"/>
                </a:solidFill>
              </a:rPr>
              <a:t>P4を拡張して、VMと通信するAPIを追加する方法が考えられる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P4プログラムが仮想ネットワーク経由でVMから情報を取得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実用に耐えうるパケット転送性能を得るのは難しい</a:t>
            </a:r>
          </a:p>
          <a:p>
            <a:pPr lvl="1"/>
            <a:endParaRPr lang="en-JP" sz="600" dirty="0">
              <a:solidFill>
                <a:srgbClr val="424242"/>
              </a:solidFill>
            </a:endParaRPr>
          </a:p>
          <a:p>
            <a:r>
              <a:rPr lang="en-JP" dirty="0">
                <a:solidFill>
                  <a:srgbClr val="424242"/>
                </a:solidFill>
              </a:rPr>
              <a:t>VMイントロスペクションAPIの追加も考えられる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P4プログラムがVMのメモリを解析して必要な情報を直接取得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機密VMとして実行されている場合はメモリにアクセスできない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3D4959-9929-E979-1367-3CDB9D23858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altLang="ja" smtClean="0"/>
              <a:pPr/>
              <a:t>6</a:t>
            </a:fld>
            <a:endParaRPr lang="ja" alt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A8A8F4F-8757-1799-F3B5-063FE8FF55B9}"/>
              </a:ext>
            </a:extLst>
          </p:cNvPr>
          <p:cNvGrpSpPr/>
          <p:nvPr/>
        </p:nvGrpSpPr>
        <p:grpSpPr>
          <a:xfrm>
            <a:off x="1555134" y="4900335"/>
            <a:ext cx="4335493" cy="1780828"/>
            <a:chOff x="1556657" y="4812576"/>
            <a:chExt cx="4335493" cy="1780828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6FFE6C4A-2F0B-7510-339F-5234FB920A25}"/>
                </a:ext>
              </a:extLst>
            </p:cNvPr>
            <p:cNvGrpSpPr/>
            <p:nvPr/>
          </p:nvGrpSpPr>
          <p:grpSpPr>
            <a:xfrm>
              <a:off x="1556657" y="4812576"/>
              <a:ext cx="4335493" cy="969579"/>
              <a:chOff x="1556657" y="4812576"/>
              <a:chExt cx="4335493" cy="969579"/>
            </a:xfrm>
          </p:grpSpPr>
          <p:grpSp>
            <p:nvGrpSpPr>
              <p:cNvPr id="6" name="グループ化 25">
                <a:extLst>
                  <a:ext uri="{FF2B5EF4-FFF2-40B4-BE49-F238E27FC236}">
                    <a16:creationId xmlns:a16="http://schemas.microsoft.com/office/drawing/2014/main" id="{CDE2951A-87E0-543B-0C75-68C02EBC133D}"/>
                  </a:ext>
                </a:extLst>
              </p:cNvPr>
              <p:cNvGrpSpPr/>
              <p:nvPr/>
            </p:nvGrpSpPr>
            <p:grpSpPr>
              <a:xfrm>
                <a:off x="1556657" y="4812576"/>
                <a:ext cx="4335493" cy="969579"/>
                <a:chOff x="2895647" y="5006908"/>
                <a:chExt cx="4335493" cy="969579"/>
              </a:xfrm>
            </p:grpSpPr>
            <p:grpSp>
              <p:nvGrpSpPr>
                <p:cNvPr id="8" name="グループ化 21">
                  <a:extLst>
                    <a:ext uri="{FF2B5EF4-FFF2-40B4-BE49-F238E27FC236}">
                      <a16:creationId xmlns:a16="http://schemas.microsoft.com/office/drawing/2014/main" id="{6390A25D-CEDE-3C0A-1E82-76202689268B}"/>
                    </a:ext>
                  </a:extLst>
                </p:cNvPr>
                <p:cNvGrpSpPr/>
                <p:nvPr/>
              </p:nvGrpSpPr>
              <p:grpSpPr>
                <a:xfrm>
                  <a:off x="3445167" y="5006908"/>
                  <a:ext cx="3785973" cy="969579"/>
                  <a:chOff x="3541985" y="5226962"/>
                  <a:chExt cx="3785973" cy="969579"/>
                </a:xfrm>
              </p:grpSpPr>
              <p:sp>
                <p:nvSpPr>
                  <p:cNvPr id="10" name="Rectangle 9">
                    <a:extLst>
                      <a:ext uri="{FF2B5EF4-FFF2-40B4-BE49-F238E27FC236}">
                        <a16:creationId xmlns:a16="http://schemas.microsoft.com/office/drawing/2014/main" id="{D63D4420-73D6-96DA-FDB4-9922CA817D71}"/>
                      </a:ext>
                    </a:extLst>
                  </p:cNvPr>
                  <p:cNvSpPr/>
                  <p:nvPr/>
                </p:nvSpPr>
                <p:spPr>
                  <a:xfrm>
                    <a:off x="3541985" y="5226962"/>
                    <a:ext cx="1387365" cy="969579"/>
                  </a:xfrm>
                  <a:prstGeom prst="rect">
                    <a:avLst/>
                  </a:prstGeom>
                  <a:solidFill>
                    <a:schemeClr val="tx2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JP" sz="2000" dirty="0">
                        <a:solidFill>
                          <a:schemeClr val="bg2"/>
                        </a:solidFill>
                        <a:latin typeface="Hiragino Kaku Gothic ProN W3" panose="020B0300000000000000" pitchFamily="34" charset="-128"/>
                        <a:ea typeface="Hiragino Kaku Gothic ProN W3" panose="020B0300000000000000" pitchFamily="34" charset="-128"/>
                      </a:rPr>
                      <a:t>仮想P4</a:t>
                    </a:r>
                    <a:br>
                      <a:rPr lang="en-US" sz="2000" dirty="0">
                        <a:solidFill>
                          <a:schemeClr val="bg2"/>
                        </a:solidFill>
                        <a:latin typeface="Hiragino Kaku Gothic ProN W3" panose="020B0300000000000000" pitchFamily="34" charset="-128"/>
                        <a:ea typeface="Hiragino Kaku Gothic ProN W3" panose="020B0300000000000000" pitchFamily="34" charset="-128"/>
                      </a:rPr>
                    </a:br>
                    <a:r>
                      <a:rPr lang="en-JP" sz="2000" dirty="0">
                        <a:solidFill>
                          <a:schemeClr val="bg2"/>
                        </a:solidFill>
                        <a:latin typeface="Hiragino Kaku Gothic ProN W3" panose="020B0300000000000000" pitchFamily="34" charset="-128"/>
                        <a:ea typeface="Hiragino Kaku Gothic ProN W3" panose="020B0300000000000000" pitchFamily="34" charset="-128"/>
                      </a:rPr>
                      <a:t>スイッチ</a:t>
                    </a:r>
                  </a:p>
                </p:txBody>
              </p:sp>
              <p:sp>
                <p:nvSpPr>
                  <p:cNvPr id="13" name="Rectangle 6">
                    <a:extLst>
                      <a:ext uri="{FF2B5EF4-FFF2-40B4-BE49-F238E27FC236}">
                        <a16:creationId xmlns:a16="http://schemas.microsoft.com/office/drawing/2014/main" id="{7EBF1B6C-24B5-2821-DF88-18518D736A93}"/>
                      </a:ext>
                    </a:extLst>
                  </p:cNvPr>
                  <p:cNvSpPr/>
                  <p:nvPr/>
                </p:nvSpPr>
                <p:spPr>
                  <a:xfrm>
                    <a:off x="5940593" y="5438483"/>
                    <a:ext cx="1387365" cy="546538"/>
                  </a:xfrm>
                  <a:prstGeom prst="rect">
                    <a:avLst/>
                  </a:prstGeom>
                  <a:solidFill>
                    <a:schemeClr val="bg2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JP" sz="2000">
                        <a:solidFill>
                          <a:schemeClr val="bg2"/>
                        </a:solidFill>
                        <a:latin typeface="Hiragino Kaku Gothic ProN W3" panose="020B0300000000000000" pitchFamily="34" charset="-128"/>
                        <a:ea typeface="Hiragino Kaku Gothic ProN W3" panose="020B0300000000000000" pitchFamily="34" charset="-128"/>
                      </a:rPr>
                      <a:t>VM</a:t>
                    </a:r>
                  </a:p>
                </p:txBody>
              </p:sp>
              <p:cxnSp>
                <p:nvCxnSpPr>
                  <p:cNvPr id="15" name="Straight Connector 15">
                    <a:extLst>
                      <a:ext uri="{FF2B5EF4-FFF2-40B4-BE49-F238E27FC236}">
                        <a16:creationId xmlns:a16="http://schemas.microsoft.com/office/drawing/2014/main" id="{ABAFBE2D-771E-24BE-D5F5-D26217EFEF8B}"/>
                      </a:ext>
                    </a:extLst>
                  </p:cNvPr>
                  <p:cNvCxnSpPr>
                    <a:cxnSpLocks/>
                    <a:stCxn id="13" idx="1"/>
                    <a:endCxn id="10" idx="3"/>
                  </p:cNvCxnSpPr>
                  <p:nvPr/>
                </p:nvCxnSpPr>
                <p:spPr>
                  <a:xfrm flipH="1">
                    <a:off x="4929350" y="5711752"/>
                    <a:ext cx="1011243" cy="0"/>
                  </a:xfrm>
                  <a:prstGeom prst="line">
                    <a:avLst/>
                  </a:prstGeom>
                  <a:ln w="28575">
                    <a:solidFill>
                      <a:schemeClr val="bg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9" name="Straight Connector 15">
                  <a:extLst>
                    <a:ext uri="{FF2B5EF4-FFF2-40B4-BE49-F238E27FC236}">
                      <a16:creationId xmlns:a16="http://schemas.microsoft.com/office/drawing/2014/main" id="{D94F63BD-9767-4729-AC0E-65ABF176FA69}"/>
                    </a:ext>
                  </a:extLst>
                </p:cNvPr>
                <p:cNvCxnSpPr>
                  <a:cxnSpLocks/>
                  <a:stCxn id="10" idx="1"/>
                </p:cNvCxnSpPr>
                <p:nvPr/>
              </p:nvCxnSpPr>
              <p:spPr>
                <a:xfrm flipH="1">
                  <a:off x="2895647" y="5491698"/>
                  <a:ext cx="549520" cy="0"/>
                </a:xfrm>
                <a:prstGeom prst="line">
                  <a:avLst/>
                </a:prstGeom>
                <a:ln w="28575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7" name="Straight Arrow Connector 27">
                <a:extLst>
                  <a:ext uri="{FF2B5EF4-FFF2-40B4-BE49-F238E27FC236}">
                    <a16:creationId xmlns:a16="http://schemas.microsoft.com/office/drawing/2014/main" id="{EC1B8F05-0C6E-4E81-2B57-98E385EE2B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08981" y="5174057"/>
                <a:ext cx="805183" cy="0"/>
              </a:xfrm>
              <a:prstGeom prst="straightConnector1">
                <a:avLst/>
              </a:prstGeom>
              <a:ln w="57150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27">
                <a:extLst>
                  <a:ext uri="{FF2B5EF4-FFF2-40B4-BE49-F238E27FC236}">
                    <a16:creationId xmlns:a16="http://schemas.microsoft.com/office/drawing/2014/main" id="{F085EB2E-D4A6-A2BA-618F-AF54EF37139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08981" y="5422345"/>
                <a:ext cx="780364" cy="0"/>
              </a:xfrm>
              <a:prstGeom prst="straightConnector1">
                <a:avLst/>
              </a:prstGeom>
              <a:ln w="57150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pic>
          <p:nvPicPr>
            <p:cNvPr id="42" name="Graphic 41" descr="Hourglass Finished with solid fill">
              <a:extLst>
                <a:ext uri="{FF2B5EF4-FFF2-40B4-BE49-F238E27FC236}">
                  <a16:creationId xmlns:a16="http://schemas.microsoft.com/office/drawing/2014/main" id="{52C2A583-142E-8AC2-A95E-B05FC1C8D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541963" y="5679004"/>
              <a:ext cx="914400" cy="91440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6711311-614B-6CDB-8C1F-FD3BEF621887}"/>
              </a:ext>
            </a:extLst>
          </p:cNvPr>
          <p:cNvGrpSpPr/>
          <p:nvPr/>
        </p:nvGrpSpPr>
        <p:grpSpPr>
          <a:xfrm>
            <a:off x="6603871" y="4900335"/>
            <a:ext cx="4664190" cy="1912445"/>
            <a:chOff x="6605394" y="4812576"/>
            <a:chExt cx="4664190" cy="1912445"/>
          </a:xfrm>
        </p:grpSpPr>
        <p:grpSp>
          <p:nvGrpSpPr>
            <p:cNvPr id="31" name="グループ化 25">
              <a:extLst>
                <a:ext uri="{FF2B5EF4-FFF2-40B4-BE49-F238E27FC236}">
                  <a16:creationId xmlns:a16="http://schemas.microsoft.com/office/drawing/2014/main" id="{432898AE-72FE-F716-51ED-72B4851316C1}"/>
                </a:ext>
              </a:extLst>
            </p:cNvPr>
            <p:cNvGrpSpPr/>
            <p:nvPr/>
          </p:nvGrpSpPr>
          <p:grpSpPr>
            <a:xfrm>
              <a:off x="6605394" y="4812576"/>
              <a:ext cx="4335493" cy="969579"/>
              <a:chOff x="2895647" y="5006908"/>
              <a:chExt cx="4335493" cy="969579"/>
            </a:xfrm>
          </p:grpSpPr>
          <p:grpSp>
            <p:nvGrpSpPr>
              <p:cNvPr id="32" name="グループ化 21">
                <a:extLst>
                  <a:ext uri="{FF2B5EF4-FFF2-40B4-BE49-F238E27FC236}">
                    <a16:creationId xmlns:a16="http://schemas.microsoft.com/office/drawing/2014/main" id="{10D81F89-8C32-F566-B866-4BDA5107D031}"/>
                  </a:ext>
                </a:extLst>
              </p:cNvPr>
              <p:cNvGrpSpPr/>
              <p:nvPr/>
            </p:nvGrpSpPr>
            <p:grpSpPr>
              <a:xfrm>
                <a:off x="3445167" y="5006908"/>
                <a:ext cx="3785973" cy="969579"/>
                <a:chOff x="3541985" y="5226962"/>
                <a:chExt cx="3785973" cy="969579"/>
              </a:xfrm>
            </p:grpSpPr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A9890903-FCEB-628B-A22A-928A4E7B3861}"/>
                    </a:ext>
                  </a:extLst>
                </p:cNvPr>
                <p:cNvSpPr/>
                <p:nvPr/>
              </p:nvSpPr>
              <p:spPr>
                <a:xfrm>
                  <a:off x="3541985" y="5226962"/>
                  <a:ext cx="1387365" cy="969579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JP" sz="2000" dirty="0">
                      <a:solidFill>
                        <a:schemeClr val="bg2"/>
                      </a:solidFill>
                      <a:latin typeface="Hiragino Kaku Gothic ProN W3" panose="020B0300000000000000" pitchFamily="34" charset="-128"/>
                      <a:ea typeface="Hiragino Kaku Gothic ProN W3" panose="020B0300000000000000" pitchFamily="34" charset="-128"/>
                    </a:rPr>
                    <a:t>仮想P4</a:t>
                  </a:r>
                  <a:br>
                    <a:rPr lang="en-US" sz="2000" dirty="0">
                      <a:solidFill>
                        <a:schemeClr val="bg2"/>
                      </a:solidFill>
                      <a:latin typeface="Hiragino Kaku Gothic ProN W3" panose="020B0300000000000000" pitchFamily="34" charset="-128"/>
                      <a:ea typeface="Hiragino Kaku Gothic ProN W3" panose="020B0300000000000000" pitchFamily="34" charset="-128"/>
                    </a:rPr>
                  </a:br>
                  <a:r>
                    <a:rPr lang="en-JP" sz="2000" dirty="0">
                      <a:solidFill>
                        <a:schemeClr val="bg2"/>
                      </a:solidFill>
                      <a:latin typeface="Hiragino Kaku Gothic ProN W3" panose="020B0300000000000000" pitchFamily="34" charset="-128"/>
                      <a:ea typeface="Hiragino Kaku Gothic ProN W3" panose="020B0300000000000000" pitchFamily="34" charset="-128"/>
                    </a:rPr>
                    <a:t>スイッチ</a:t>
                  </a:r>
                </a:p>
              </p:txBody>
            </p:sp>
            <p:sp>
              <p:nvSpPr>
                <p:cNvPr id="35" name="Rectangle 6">
                  <a:extLst>
                    <a:ext uri="{FF2B5EF4-FFF2-40B4-BE49-F238E27FC236}">
                      <a16:creationId xmlns:a16="http://schemas.microsoft.com/office/drawing/2014/main" id="{E99E1C36-3E50-6B46-7A5A-0CC7C181636C}"/>
                    </a:ext>
                  </a:extLst>
                </p:cNvPr>
                <p:cNvSpPr/>
                <p:nvPr/>
              </p:nvSpPr>
              <p:spPr>
                <a:xfrm>
                  <a:off x="5940593" y="5438483"/>
                  <a:ext cx="1387365" cy="546538"/>
                </a:xfrm>
                <a:prstGeom prst="rect">
                  <a:avLst/>
                </a:prstGeom>
                <a:solidFill>
                  <a:schemeClr val="bg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JP" sz="2000">
                      <a:solidFill>
                        <a:schemeClr val="bg2"/>
                      </a:solidFill>
                      <a:latin typeface="Hiragino Kaku Gothic ProN W3" panose="020B0300000000000000" pitchFamily="34" charset="-128"/>
                      <a:ea typeface="Hiragino Kaku Gothic ProN W3" panose="020B0300000000000000" pitchFamily="34" charset="-128"/>
                    </a:rPr>
                    <a:t>VM</a:t>
                  </a:r>
                </a:p>
              </p:txBody>
            </p:sp>
            <p:cxnSp>
              <p:nvCxnSpPr>
                <p:cNvPr id="36" name="Straight Connector 15">
                  <a:extLst>
                    <a:ext uri="{FF2B5EF4-FFF2-40B4-BE49-F238E27FC236}">
                      <a16:creationId xmlns:a16="http://schemas.microsoft.com/office/drawing/2014/main" id="{47233374-C41C-7F70-AA86-FABAF759F10F}"/>
                    </a:ext>
                  </a:extLst>
                </p:cNvPr>
                <p:cNvCxnSpPr>
                  <a:cxnSpLocks/>
                  <a:endCxn id="34" idx="3"/>
                </p:cNvCxnSpPr>
                <p:nvPr/>
              </p:nvCxnSpPr>
              <p:spPr>
                <a:xfrm flipH="1" flipV="1">
                  <a:off x="4929350" y="5711752"/>
                  <a:ext cx="605689" cy="0"/>
                </a:xfrm>
                <a:prstGeom prst="line">
                  <a:avLst/>
                </a:prstGeom>
                <a:ln w="28575">
                  <a:solidFill>
                    <a:schemeClr val="bg2"/>
                  </a:solidFill>
                  <a:prstDash val="sysDash"/>
                  <a:head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3" name="Straight Connector 15">
                <a:extLst>
                  <a:ext uri="{FF2B5EF4-FFF2-40B4-BE49-F238E27FC236}">
                    <a16:creationId xmlns:a16="http://schemas.microsoft.com/office/drawing/2014/main" id="{275A26F3-6D5F-153F-0BE2-0A828222A45B}"/>
                  </a:ext>
                </a:extLst>
              </p:cNvPr>
              <p:cNvCxnSpPr>
                <a:cxnSpLocks/>
                <a:stCxn id="34" idx="1"/>
              </p:cNvCxnSpPr>
              <p:nvPr/>
            </p:nvCxnSpPr>
            <p:spPr>
              <a:xfrm flipH="1">
                <a:off x="2895647" y="5491698"/>
                <a:ext cx="549520" cy="0"/>
              </a:xfrm>
              <a:prstGeom prst="line">
                <a:avLst/>
              </a:prstGeom>
              <a:ln w="28575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0" name="グラフィックス 27" descr="ロック 単色塗りつぶし">
              <a:extLst>
                <a:ext uri="{FF2B5EF4-FFF2-40B4-BE49-F238E27FC236}">
                  <a16:creationId xmlns:a16="http://schemas.microsoft.com/office/drawing/2014/main" id="{036BCAD2-16AF-8A4A-79E7-D3F9EC41FF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504643" y="5144587"/>
              <a:ext cx="764941" cy="749691"/>
            </a:xfrm>
            <a:prstGeom prst="rect">
              <a:avLst/>
            </a:prstGeom>
          </p:spPr>
        </p:pic>
        <p:pic>
          <p:nvPicPr>
            <p:cNvPr id="43" name="グラフィックス 64" descr="悪魔の顔 (塗りつぶしなし) 枠線">
              <a:extLst>
                <a:ext uri="{FF2B5EF4-FFF2-40B4-BE49-F238E27FC236}">
                  <a16:creationId xmlns:a16="http://schemas.microsoft.com/office/drawing/2014/main" id="{84FDBDF1-8479-7DEB-34BB-2479F37C7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848596" y="5810621"/>
              <a:ext cx="914400" cy="914400"/>
            </a:xfrm>
            <a:prstGeom prst="rect">
              <a:avLst/>
            </a:prstGeom>
          </p:spPr>
        </p:pic>
        <p:cxnSp>
          <p:nvCxnSpPr>
            <p:cNvPr id="44" name="Straight Connector 15">
              <a:extLst>
                <a:ext uri="{FF2B5EF4-FFF2-40B4-BE49-F238E27FC236}">
                  <a16:creationId xmlns:a16="http://schemas.microsoft.com/office/drawing/2014/main" id="{DCAADE8B-BB23-1310-C947-E8A01053EE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62996" y="5551495"/>
              <a:ext cx="452290" cy="342783"/>
            </a:xfrm>
            <a:prstGeom prst="line">
              <a:avLst/>
            </a:prstGeom>
            <a:ln w="28575">
              <a:solidFill>
                <a:schemeClr val="bg2"/>
              </a:solidFill>
              <a:prstDash val="sysDash"/>
              <a:head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0" name="Graphic 39" descr="Medieval Armor with solid fill">
              <a:extLst>
                <a:ext uri="{FF2B5EF4-FFF2-40B4-BE49-F238E27FC236}">
                  <a16:creationId xmlns:a16="http://schemas.microsoft.com/office/drawing/2014/main" id="{3DC1AADA-8B27-7E4B-89D4-A73E929C8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047900" y="4812576"/>
              <a:ext cx="914400" cy="914400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3A10347-5183-04EA-175C-0EAFEE1BE011}"/>
              </a:ext>
            </a:extLst>
          </p:cNvPr>
          <p:cNvSpPr txBox="1"/>
          <p:nvPr/>
        </p:nvSpPr>
        <p:spPr>
          <a:xfrm>
            <a:off x="8691747" y="4412466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2000" b="1" dirty="0">
                <a:solidFill>
                  <a:schemeClr val="tx1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メモリ暗号化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EE0857-FC76-583D-0438-6CD7D527656B}"/>
              </a:ext>
            </a:extLst>
          </p:cNvPr>
          <p:cNvSpPr txBox="1"/>
          <p:nvPr/>
        </p:nvSpPr>
        <p:spPr>
          <a:xfrm>
            <a:off x="2478015" y="4392310"/>
            <a:ext cx="3042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JP" sz="2000" b="1" dirty="0">
                <a:solidFill>
                  <a:schemeClr val="tx1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ネットワーク通信</a:t>
            </a:r>
          </a:p>
        </p:txBody>
      </p:sp>
    </p:spTree>
    <p:extLst>
      <p:ext uri="{BB962C8B-B14F-4D97-AF65-F5344CB8AC3E}">
        <p14:creationId xmlns:p14="http://schemas.microsoft.com/office/powerpoint/2010/main" val="7790869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1BE123-E546-8BF2-18F8-0C8B80D440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DFAA3-A5F9-9EE0-FB70-997CE101D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657" y="304800"/>
            <a:ext cx="10005423" cy="885580"/>
          </a:xfrm>
        </p:spPr>
        <p:txBody>
          <a:bodyPr/>
          <a:lstStyle/>
          <a:p>
            <a:r>
              <a:rPr lang="en-JP"/>
              <a:t>提案：P4 Shield</a:t>
            </a:r>
            <a:endParaRPr lang="en-JP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E1EED4-0505-111A-1B3B-2499C9012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920" y="1362493"/>
            <a:ext cx="10932160" cy="4855428"/>
          </a:xfrm>
        </p:spPr>
        <p:txBody>
          <a:bodyPr>
            <a:normAutofit/>
          </a:bodyPr>
          <a:lstStyle/>
          <a:p>
            <a:r>
              <a:rPr lang="en-JP" dirty="0">
                <a:solidFill>
                  <a:srgbClr val="424242"/>
                </a:solidFill>
              </a:rPr>
              <a:t>ユーザのP4プログラムを専用のP4 VM内で安全に実行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ユーザごとにP4 VMを用意し、そのユーザのP4プログラムのみを実行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P4プログラムはユーザのVM内の情報も利用してパケットを処理</a:t>
            </a:r>
          </a:p>
          <a:p>
            <a:pPr lvl="1"/>
            <a:endParaRPr lang="en-JP" sz="600" dirty="0">
              <a:solidFill>
                <a:srgbClr val="424242"/>
              </a:solidFill>
            </a:endParaRPr>
          </a:p>
          <a:p>
            <a:r>
              <a:rPr lang="en-JP" dirty="0">
                <a:solidFill>
                  <a:srgbClr val="424242"/>
                </a:solidFill>
              </a:rPr>
              <a:t>仮想スイッチはP4</a:t>
            </a:r>
            <a:r>
              <a:rPr lang="en-US" dirty="0">
                <a:solidFill>
                  <a:srgbClr val="424242"/>
                </a:solidFill>
              </a:rPr>
              <a:t> </a:t>
            </a:r>
            <a:r>
              <a:rPr lang="en-US" dirty="0" err="1">
                <a:solidFill>
                  <a:srgbClr val="424242"/>
                </a:solidFill>
              </a:rPr>
              <a:t>VMから</a:t>
            </a:r>
            <a:r>
              <a:rPr lang="ja-JP" altLang="en-US">
                <a:solidFill>
                  <a:srgbClr val="424242"/>
                </a:solidFill>
              </a:rPr>
              <a:t>の結果を基にパケットを転送</a:t>
            </a:r>
            <a:endParaRPr lang="en-JP" dirty="0">
              <a:solidFill>
                <a:srgbClr val="424242"/>
              </a:solidFill>
            </a:endParaRPr>
          </a:p>
          <a:p>
            <a:pPr lvl="1"/>
            <a:r>
              <a:rPr lang="en-JP" dirty="0">
                <a:solidFill>
                  <a:srgbClr val="424242"/>
                </a:solidFill>
              </a:rPr>
              <a:t>ユーザのVMが送受信するパケットを対応するP4 VMに送信</a:t>
            </a:r>
            <a:endParaRPr lang="en-JP" sz="600" dirty="0">
              <a:solidFill>
                <a:srgbClr val="424242"/>
              </a:solidFill>
            </a:endParaRPr>
          </a:p>
          <a:p>
            <a:pPr lvl="1"/>
            <a:r>
              <a:rPr lang="en-JP" dirty="0">
                <a:solidFill>
                  <a:srgbClr val="424242"/>
                </a:solidFill>
              </a:rPr>
              <a:t>P4プログラムがパケットの転送・破棄を判定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8C64AD-47FA-ED51-77C6-6A6576C77BD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</p:spPr>
        <p:txBody>
          <a:bodyPr/>
          <a:lstStyle/>
          <a:p>
            <a:pPr lvl="0"/>
            <a:fld id="{00000000-1234-1234-1234-123412341234}" type="slidenum">
              <a:rPr lang="en-US" altLang="ja" smtClean="0"/>
              <a:pPr lvl="0"/>
              <a:t>7</a:t>
            </a:fld>
            <a:endParaRPr lang="ja" altLang="en-US"/>
          </a:p>
        </p:txBody>
      </p:sp>
      <p:grpSp>
        <p:nvGrpSpPr>
          <p:cNvPr id="14" name="グループ化 37">
            <a:extLst>
              <a:ext uri="{FF2B5EF4-FFF2-40B4-BE49-F238E27FC236}">
                <a16:creationId xmlns:a16="http://schemas.microsoft.com/office/drawing/2014/main" id="{154E0BFE-A25D-2D33-C123-415B7B4FF7F6}"/>
              </a:ext>
            </a:extLst>
          </p:cNvPr>
          <p:cNvGrpSpPr/>
          <p:nvPr/>
        </p:nvGrpSpPr>
        <p:grpSpPr>
          <a:xfrm>
            <a:off x="2404601" y="4603117"/>
            <a:ext cx="7382797" cy="1854476"/>
            <a:chOff x="3075468" y="4568269"/>
            <a:chExt cx="7382797" cy="185447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0D23819-2C55-8128-D698-2C5074FD9646}"/>
                </a:ext>
              </a:extLst>
            </p:cNvPr>
            <p:cNvSpPr/>
            <p:nvPr/>
          </p:nvSpPr>
          <p:spPr>
            <a:xfrm>
              <a:off x="5023488" y="4570804"/>
              <a:ext cx="2038517" cy="62229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JP" sz="2000" dirty="0">
                  <a:solidFill>
                    <a:schemeClr val="bg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仮想スイッチ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83DE387-C3EA-42C8-21BA-9D4160F56A2C}"/>
                </a:ext>
              </a:extLst>
            </p:cNvPr>
            <p:cNvSpPr/>
            <p:nvPr/>
          </p:nvSpPr>
          <p:spPr>
            <a:xfrm>
              <a:off x="5023488" y="5799945"/>
              <a:ext cx="2037600" cy="6228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P4 </a:t>
              </a:r>
              <a:r>
                <a:rPr lang="en-JP" sz="2000" dirty="0">
                  <a:solidFill>
                    <a:schemeClr val="bg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VM</a:t>
              </a:r>
            </a:p>
          </p:txBody>
        </p:sp>
        <p:sp>
          <p:nvSpPr>
            <p:cNvPr id="18" name="Rectangle 6">
              <a:extLst>
                <a:ext uri="{FF2B5EF4-FFF2-40B4-BE49-F238E27FC236}">
                  <a16:creationId xmlns:a16="http://schemas.microsoft.com/office/drawing/2014/main" id="{9B5FD4EF-FF79-7D28-F16B-66CCF933EE88}"/>
                </a:ext>
              </a:extLst>
            </p:cNvPr>
            <p:cNvSpPr/>
            <p:nvPr/>
          </p:nvSpPr>
          <p:spPr>
            <a:xfrm>
              <a:off x="8420665" y="4568269"/>
              <a:ext cx="2037600" cy="62280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JP" sz="2000" dirty="0">
                  <a:solidFill>
                    <a:schemeClr val="bg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ユーザVM</a:t>
              </a:r>
            </a:p>
          </p:txBody>
        </p:sp>
        <p:cxnSp>
          <p:nvCxnSpPr>
            <p:cNvPr id="19" name="カギ線コネクタ 8">
              <a:extLst>
                <a:ext uri="{FF2B5EF4-FFF2-40B4-BE49-F238E27FC236}">
                  <a16:creationId xmlns:a16="http://schemas.microsoft.com/office/drawing/2014/main" id="{C215A9BC-42B4-9344-DE66-7F6B4FE73279}"/>
                </a:ext>
              </a:extLst>
            </p:cNvPr>
            <p:cNvCxnSpPr>
              <a:cxnSpLocks/>
              <a:stCxn id="15" idx="3"/>
              <a:endCxn id="18" idx="1"/>
            </p:cNvCxnSpPr>
            <p:nvPr/>
          </p:nvCxnSpPr>
          <p:spPr>
            <a:xfrm flipV="1">
              <a:off x="7062005" y="4879669"/>
              <a:ext cx="1358660" cy="2282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424242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カギ線コネクタ 10">
              <a:extLst>
                <a:ext uri="{FF2B5EF4-FFF2-40B4-BE49-F238E27FC236}">
                  <a16:creationId xmlns:a16="http://schemas.microsoft.com/office/drawing/2014/main" id="{AD5B0029-00DB-267B-30D9-4B7BD25EA94B}"/>
                </a:ext>
              </a:extLst>
            </p:cNvPr>
            <p:cNvCxnSpPr>
              <a:cxnSpLocks/>
              <a:stCxn id="15" idx="2"/>
              <a:endCxn id="17" idx="0"/>
            </p:cNvCxnSpPr>
            <p:nvPr/>
          </p:nvCxnSpPr>
          <p:spPr>
            <a:xfrm rot="5400000">
              <a:off x="5739095" y="5496292"/>
              <a:ext cx="606847" cy="459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424242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15">
              <a:extLst>
                <a:ext uri="{FF2B5EF4-FFF2-40B4-BE49-F238E27FC236}">
                  <a16:creationId xmlns:a16="http://schemas.microsoft.com/office/drawing/2014/main" id="{27D981C5-1679-DAFF-CFF0-41035BDE83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32252" y="4882278"/>
              <a:ext cx="591236" cy="0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乗算記号 17">
              <a:extLst>
                <a:ext uri="{FF2B5EF4-FFF2-40B4-BE49-F238E27FC236}">
                  <a16:creationId xmlns:a16="http://schemas.microsoft.com/office/drawing/2014/main" id="{C9C7F783-C523-AFCD-9DD2-6DD41A0E16D8}"/>
                </a:ext>
              </a:extLst>
            </p:cNvPr>
            <p:cNvSpPr/>
            <p:nvPr/>
          </p:nvSpPr>
          <p:spPr>
            <a:xfrm>
              <a:off x="7759793" y="5087835"/>
              <a:ext cx="534121" cy="534121"/>
            </a:xfrm>
            <a:prstGeom prst="mathMultiply">
              <a:avLst>
                <a:gd name="adj1" fmla="val 14510"/>
              </a:avLst>
            </a:prstGeom>
            <a:solidFill>
              <a:srgbClr val="C00000"/>
            </a:solidFill>
            <a:ln w="1270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sz="1600" dirty="0">
                <a:solidFill>
                  <a:srgbClr val="FF0000"/>
                </a:solidFill>
              </a:endParaRPr>
            </a:p>
          </p:txBody>
        </p:sp>
        <p:cxnSp>
          <p:nvCxnSpPr>
            <p:cNvPr id="29" name="Straight Arrow Connector 20">
              <a:extLst>
                <a:ext uri="{FF2B5EF4-FFF2-40B4-BE49-F238E27FC236}">
                  <a16:creationId xmlns:a16="http://schemas.microsoft.com/office/drawing/2014/main" id="{30D5CAED-56ED-435C-F949-F60903FB0E7A}"/>
                </a:ext>
              </a:extLst>
            </p:cNvPr>
            <p:cNvCxnSpPr>
              <a:cxnSpLocks/>
            </p:cNvCxnSpPr>
            <p:nvPr/>
          </p:nvCxnSpPr>
          <p:spPr>
            <a:xfrm>
              <a:off x="4343400" y="5093404"/>
              <a:ext cx="59524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Straight Arrow Connector 23">
              <a:extLst>
                <a:ext uri="{FF2B5EF4-FFF2-40B4-BE49-F238E27FC236}">
                  <a16:creationId xmlns:a16="http://schemas.microsoft.com/office/drawing/2014/main" id="{DAA67A1C-624D-1B4E-12DC-C7EF522583FA}"/>
                </a:ext>
              </a:extLst>
            </p:cNvPr>
            <p:cNvCxnSpPr>
              <a:cxnSpLocks/>
            </p:cNvCxnSpPr>
            <p:nvPr/>
          </p:nvCxnSpPr>
          <p:spPr>
            <a:xfrm>
              <a:off x="5832434" y="5291179"/>
              <a:ext cx="0" cy="406497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Straight Arrow Connector 25">
              <a:extLst>
                <a:ext uri="{FF2B5EF4-FFF2-40B4-BE49-F238E27FC236}">
                  <a16:creationId xmlns:a16="http://schemas.microsoft.com/office/drawing/2014/main" id="{E3F4A693-0029-50AA-645E-0B3BFA4BDA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26828" y="5266812"/>
              <a:ext cx="0" cy="40680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0" name="Straight Arrow Connector 27">
              <a:extLst>
                <a:ext uri="{FF2B5EF4-FFF2-40B4-BE49-F238E27FC236}">
                  <a16:creationId xmlns:a16="http://schemas.microsoft.com/office/drawing/2014/main" id="{1B725654-1352-6971-4D89-01F6FB51BB90}"/>
                </a:ext>
              </a:extLst>
            </p:cNvPr>
            <p:cNvCxnSpPr>
              <a:cxnSpLocks/>
            </p:cNvCxnSpPr>
            <p:nvPr/>
          </p:nvCxnSpPr>
          <p:spPr>
            <a:xfrm>
              <a:off x="7235920" y="5081085"/>
              <a:ext cx="95701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2" name="Straight Arrow Connector 29">
              <a:extLst>
                <a:ext uri="{FF2B5EF4-FFF2-40B4-BE49-F238E27FC236}">
                  <a16:creationId xmlns:a16="http://schemas.microsoft.com/office/drawing/2014/main" id="{2047382C-3972-D92E-4B47-494A1ED29ADD}"/>
                </a:ext>
              </a:extLst>
            </p:cNvPr>
            <p:cNvCxnSpPr>
              <a:cxnSpLocks/>
            </p:cNvCxnSpPr>
            <p:nvPr/>
          </p:nvCxnSpPr>
          <p:spPr>
            <a:xfrm>
              <a:off x="7246085" y="5354896"/>
              <a:ext cx="568914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3" name="Rectangle 31">
              <a:extLst>
                <a:ext uri="{FF2B5EF4-FFF2-40B4-BE49-F238E27FC236}">
                  <a16:creationId xmlns:a16="http://schemas.microsoft.com/office/drawing/2014/main" id="{F423D3DB-6350-A4BA-42FF-58CE331C151D}"/>
                </a:ext>
              </a:extLst>
            </p:cNvPr>
            <p:cNvSpPr/>
            <p:nvPr/>
          </p:nvSpPr>
          <p:spPr>
            <a:xfrm>
              <a:off x="3075468" y="4879669"/>
              <a:ext cx="1099930" cy="47522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B555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JP" sz="1800" dirty="0">
                  <a:solidFill>
                    <a:srgbClr val="FB555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パケット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7634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Arc 28">
            <a:extLst>
              <a:ext uri="{FF2B5EF4-FFF2-40B4-BE49-F238E27FC236}">
                <a16:creationId xmlns:a16="http://schemas.microsoft.com/office/drawing/2014/main" id="{BCF01F8B-DCD0-BF93-6FFF-9BE9251FB11F}"/>
              </a:ext>
            </a:extLst>
          </p:cNvPr>
          <p:cNvSpPr/>
          <p:nvPr/>
        </p:nvSpPr>
        <p:spPr>
          <a:xfrm rot="18874745">
            <a:off x="1763782" y="5482218"/>
            <a:ext cx="7215277" cy="7215277"/>
          </a:xfrm>
          <a:prstGeom prst="arc">
            <a:avLst/>
          </a:prstGeom>
          <a:solidFill>
            <a:srgbClr val="F8FA90">
              <a:alpha val="38039"/>
            </a:srgbClr>
          </a:solidFill>
          <a:ln w="38100">
            <a:solidFill>
              <a:srgbClr val="4242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34A15-1673-5CA7-5E78-EE085BC99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>
                <a:solidFill>
                  <a:srgbClr val="424242"/>
                </a:solidFill>
              </a:rPr>
              <a:t>P4 VMと仮想スイッチの相互保護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1E577F-0ED7-B65D-BF41-437832CBF5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JP" dirty="0">
                <a:solidFill>
                  <a:srgbClr val="424242"/>
                </a:solidFill>
              </a:rPr>
              <a:t>P4 VMを機密VMとして作成することでクラウドから保護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機密VMはCPUによって提供される隔離実行環境で保護されたVM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メモリ暗号化により、P4プログラムや取得したVM内情報の盗聴を防ぐ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メモリの整合性の保持</a:t>
            </a:r>
            <a:r>
              <a:rPr lang="ja-JP" altLang="en-US">
                <a:solidFill>
                  <a:srgbClr val="424242"/>
                </a:solidFill>
              </a:rPr>
              <a:t>により、</a:t>
            </a:r>
            <a:r>
              <a:rPr lang="en-JP" dirty="0">
                <a:solidFill>
                  <a:srgbClr val="424242"/>
                </a:solidFill>
              </a:rPr>
              <a:t>P4プログラムの改ざんを防ぐ</a:t>
            </a:r>
          </a:p>
          <a:p>
            <a:pPr lvl="1"/>
            <a:endParaRPr lang="en-JP" sz="600" dirty="0">
              <a:solidFill>
                <a:srgbClr val="424242"/>
              </a:solidFill>
            </a:endParaRPr>
          </a:p>
          <a:p>
            <a:r>
              <a:rPr lang="en-JP" dirty="0">
                <a:solidFill>
                  <a:srgbClr val="424242"/>
                </a:solidFill>
              </a:rPr>
              <a:t>P4プログラムをP4 VMに隔離することで仮想スイッチを保護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P4プログラムが異常な動作をしても影響を受けるのはP4 VMのみ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662F33-A3C2-4682-1DA8-5ACF5AAC747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altLang="ja" smtClean="0"/>
              <a:pPr/>
              <a:t>8</a:t>
            </a:fld>
            <a:endParaRPr lang="ja" altLang="en-US"/>
          </a:p>
        </p:txBody>
      </p:sp>
      <p:grpSp>
        <p:nvGrpSpPr>
          <p:cNvPr id="5" name="グループ化 37">
            <a:extLst>
              <a:ext uri="{FF2B5EF4-FFF2-40B4-BE49-F238E27FC236}">
                <a16:creationId xmlns:a16="http://schemas.microsoft.com/office/drawing/2014/main" id="{162C9967-F7CB-65FE-80C6-F9E75B6800B3}"/>
              </a:ext>
            </a:extLst>
          </p:cNvPr>
          <p:cNvGrpSpPr/>
          <p:nvPr/>
        </p:nvGrpSpPr>
        <p:grpSpPr>
          <a:xfrm>
            <a:off x="3761385" y="4603117"/>
            <a:ext cx="6026013" cy="1854476"/>
            <a:chOff x="4432252" y="4568269"/>
            <a:chExt cx="6026013" cy="185447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301856A-5C02-E5CC-35AE-97FE9158918A}"/>
                </a:ext>
              </a:extLst>
            </p:cNvPr>
            <p:cNvSpPr/>
            <p:nvPr/>
          </p:nvSpPr>
          <p:spPr>
            <a:xfrm>
              <a:off x="5023488" y="4570804"/>
              <a:ext cx="2038517" cy="62229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JP" sz="2000" dirty="0">
                  <a:solidFill>
                    <a:schemeClr val="bg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仮想スイッチ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9D878D-6721-D361-02C5-F4921DDFBA4E}"/>
                </a:ext>
              </a:extLst>
            </p:cNvPr>
            <p:cNvSpPr/>
            <p:nvPr/>
          </p:nvSpPr>
          <p:spPr>
            <a:xfrm>
              <a:off x="5023488" y="5799945"/>
              <a:ext cx="2037600" cy="6228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P4 </a:t>
              </a:r>
              <a:r>
                <a:rPr lang="en-JP" sz="2000" dirty="0">
                  <a:solidFill>
                    <a:schemeClr val="bg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VM</a:t>
              </a:r>
            </a:p>
          </p:txBody>
        </p:sp>
        <p:sp>
          <p:nvSpPr>
            <p:cNvPr id="8" name="Rectangle 6">
              <a:extLst>
                <a:ext uri="{FF2B5EF4-FFF2-40B4-BE49-F238E27FC236}">
                  <a16:creationId xmlns:a16="http://schemas.microsoft.com/office/drawing/2014/main" id="{0BD46A92-C8D4-7CFE-90AD-75FECBB2C34B}"/>
                </a:ext>
              </a:extLst>
            </p:cNvPr>
            <p:cNvSpPr/>
            <p:nvPr/>
          </p:nvSpPr>
          <p:spPr>
            <a:xfrm>
              <a:off x="8420665" y="4568269"/>
              <a:ext cx="2037600" cy="62280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JP" sz="2000" dirty="0">
                  <a:solidFill>
                    <a:schemeClr val="bg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ユーザVM</a:t>
              </a:r>
            </a:p>
          </p:txBody>
        </p:sp>
        <p:cxnSp>
          <p:nvCxnSpPr>
            <p:cNvPr id="9" name="カギ線コネクタ 8">
              <a:extLst>
                <a:ext uri="{FF2B5EF4-FFF2-40B4-BE49-F238E27FC236}">
                  <a16:creationId xmlns:a16="http://schemas.microsoft.com/office/drawing/2014/main" id="{6D3E552F-89E6-94AF-EB17-7D58FA2FBF68}"/>
                </a:ext>
              </a:extLst>
            </p:cNvPr>
            <p:cNvCxnSpPr>
              <a:cxnSpLocks/>
              <a:stCxn id="6" idx="3"/>
              <a:endCxn id="8" idx="1"/>
            </p:cNvCxnSpPr>
            <p:nvPr/>
          </p:nvCxnSpPr>
          <p:spPr>
            <a:xfrm flipV="1">
              <a:off x="7062005" y="4879669"/>
              <a:ext cx="1358660" cy="2282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424242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カギ線コネクタ 10">
              <a:extLst>
                <a:ext uri="{FF2B5EF4-FFF2-40B4-BE49-F238E27FC236}">
                  <a16:creationId xmlns:a16="http://schemas.microsoft.com/office/drawing/2014/main" id="{53C12CB3-2195-A18D-AF24-E9AC32792581}"/>
                </a:ext>
              </a:extLst>
            </p:cNvPr>
            <p:cNvCxnSpPr>
              <a:cxnSpLocks/>
              <a:stCxn id="6" idx="2"/>
              <a:endCxn id="7" idx="0"/>
            </p:cNvCxnSpPr>
            <p:nvPr/>
          </p:nvCxnSpPr>
          <p:spPr>
            <a:xfrm rot="5400000">
              <a:off x="5739095" y="5496292"/>
              <a:ext cx="606847" cy="459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424242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5">
              <a:extLst>
                <a:ext uri="{FF2B5EF4-FFF2-40B4-BE49-F238E27FC236}">
                  <a16:creationId xmlns:a16="http://schemas.microsoft.com/office/drawing/2014/main" id="{1DF83731-2635-B708-8315-A0CC03A600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32252" y="4882278"/>
              <a:ext cx="591236" cy="0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4725FF5-F212-50AB-D80D-2D7D4ABE1621}"/>
              </a:ext>
            </a:extLst>
          </p:cNvPr>
          <p:cNvGrpSpPr/>
          <p:nvPr/>
        </p:nvGrpSpPr>
        <p:grpSpPr>
          <a:xfrm>
            <a:off x="6133906" y="6146193"/>
            <a:ext cx="512630" cy="497914"/>
            <a:chOff x="5958317" y="6452879"/>
            <a:chExt cx="512630" cy="497914"/>
          </a:xfrm>
        </p:grpSpPr>
        <p:pic>
          <p:nvPicPr>
            <p:cNvPr id="20" name="グラフィックス 67" descr="ロック 単色塗りつぶし">
              <a:extLst>
                <a:ext uri="{FF2B5EF4-FFF2-40B4-BE49-F238E27FC236}">
                  <a16:creationId xmlns:a16="http://schemas.microsoft.com/office/drawing/2014/main" id="{234CA9CB-BF5E-F686-1C12-94D821A031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958317" y="6452879"/>
              <a:ext cx="505315" cy="495241"/>
            </a:xfrm>
            <a:prstGeom prst="rect">
              <a:avLst/>
            </a:prstGeom>
          </p:spPr>
        </p:pic>
        <p:pic>
          <p:nvPicPr>
            <p:cNvPr id="21" name="Graphic 20" descr="Lock outline">
              <a:extLst>
                <a:ext uri="{FF2B5EF4-FFF2-40B4-BE49-F238E27FC236}">
                  <a16:creationId xmlns:a16="http://schemas.microsoft.com/office/drawing/2014/main" id="{ACB894FD-0777-7467-8E47-A606C5B54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965238" y="6455166"/>
              <a:ext cx="505709" cy="495627"/>
            </a:xfrm>
            <a:prstGeom prst="rect">
              <a:avLst/>
            </a:prstGeom>
          </p:spPr>
        </p:pic>
      </p:grpSp>
      <p:pic>
        <p:nvPicPr>
          <p:cNvPr id="22" name="グラフィックス 27" descr="ロック 単色塗りつぶし">
            <a:extLst>
              <a:ext uri="{FF2B5EF4-FFF2-40B4-BE49-F238E27FC236}">
                <a16:creationId xmlns:a16="http://schemas.microsoft.com/office/drawing/2014/main" id="{FFF42470-AAC1-7365-3099-82BE64296F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09818" y="4902789"/>
            <a:ext cx="505315" cy="495241"/>
          </a:xfrm>
          <a:prstGeom prst="rect">
            <a:avLst/>
          </a:prstGeom>
        </p:spPr>
      </p:pic>
      <p:pic>
        <p:nvPicPr>
          <p:cNvPr id="23" name="グラフィックス 64" descr="悪魔の顔 (塗りつぶしなし) 枠線">
            <a:extLst>
              <a:ext uri="{FF2B5EF4-FFF2-40B4-BE49-F238E27FC236}">
                <a16:creationId xmlns:a16="http://schemas.microsoft.com/office/drawing/2014/main" id="{FA337714-DE5E-A403-B86A-D02EB4686F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615238" y="5207799"/>
            <a:ext cx="914400" cy="914400"/>
          </a:xfrm>
          <a:prstGeom prst="rect">
            <a:avLst/>
          </a:prstGeom>
        </p:spPr>
      </p:pic>
      <p:cxnSp>
        <p:nvCxnSpPr>
          <p:cNvPr id="24" name="Straight Connector 15">
            <a:extLst>
              <a:ext uri="{FF2B5EF4-FFF2-40B4-BE49-F238E27FC236}">
                <a16:creationId xmlns:a16="http://schemas.microsoft.com/office/drawing/2014/main" id="{0BB82186-FA5E-2F13-63E8-0D4D521759E4}"/>
              </a:ext>
            </a:extLst>
          </p:cNvPr>
          <p:cNvCxnSpPr>
            <a:cxnSpLocks/>
          </p:cNvCxnSpPr>
          <p:nvPr/>
        </p:nvCxnSpPr>
        <p:spPr>
          <a:xfrm flipH="1" flipV="1">
            <a:off x="3477491" y="5880557"/>
            <a:ext cx="500640" cy="260072"/>
          </a:xfrm>
          <a:prstGeom prst="line">
            <a:avLst/>
          </a:prstGeom>
          <a:ln w="28575">
            <a:solidFill>
              <a:schemeClr val="bg2"/>
            </a:solidFill>
            <a:prstDash val="sysDash"/>
            <a:head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 descr="Medieval Armor with solid fill">
            <a:extLst>
              <a:ext uri="{FF2B5EF4-FFF2-40B4-BE49-F238E27FC236}">
                <a16:creationId xmlns:a16="http://schemas.microsoft.com/office/drawing/2014/main" id="{1C779932-5268-FCF9-8294-95059A6F16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973898" y="5667769"/>
            <a:ext cx="914400" cy="914400"/>
          </a:xfrm>
          <a:prstGeom prst="rect">
            <a:avLst/>
          </a:prstGeom>
        </p:spPr>
      </p:pic>
      <p:sp>
        <p:nvSpPr>
          <p:cNvPr id="12" name="Folded Corner 4">
            <a:extLst>
              <a:ext uri="{FF2B5EF4-FFF2-40B4-BE49-F238E27FC236}">
                <a16:creationId xmlns:a16="http://schemas.microsoft.com/office/drawing/2014/main" id="{207BEDA8-39D8-34AF-CA77-2C98A4B4F50F}"/>
              </a:ext>
            </a:extLst>
          </p:cNvPr>
          <p:cNvSpPr/>
          <p:nvPr/>
        </p:nvSpPr>
        <p:spPr>
          <a:xfrm>
            <a:off x="5934109" y="5650952"/>
            <a:ext cx="1250517" cy="581374"/>
          </a:xfrm>
          <a:prstGeom prst="foldedCorner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0000" tIns="144000" bIns="46800" rtlCol="0" anchor="ctr">
            <a:noAutofit/>
          </a:bodyPr>
          <a:lstStyle/>
          <a:p>
            <a:pPr algn="ctr"/>
            <a:r>
              <a:rPr lang="en-JP" sz="1600">
                <a:solidFill>
                  <a:schemeClr val="bg1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P4</a:t>
            </a:r>
          </a:p>
          <a:p>
            <a:pPr algn="ctr"/>
            <a:r>
              <a:rPr lang="en-JP" sz="1600">
                <a:solidFill>
                  <a:schemeClr val="bg1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プログラム</a:t>
            </a:r>
            <a:endParaRPr lang="en-JP" sz="1600" dirty="0">
              <a:solidFill>
                <a:schemeClr val="bg1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84533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A99207-449D-68FA-1248-185D7DEB6E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920" y="1362493"/>
            <a:ext cx="10932160" cy="3736979"/>
          </a:xfrm>
        </p:spPr>
        <p:txBody>
          <a:bodyPr>
            <a:normAutofit/>
          </a:bodyPr>
          <a:lstStyle/>
          <a:p>
            <a:r>
              <a:rPr lang="en-JP" dirty="0">
                <a:solidFill>
                  <a:srgbClr val="424242"/>
                </a:solidFill>
              </a:rPr>
              <a:t>uBPFを用いてP4 VM内のP4プログラム同士を保護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P4プログラムをuBPFバイトコードにコンパイル</a:t>
            </a:r>
          </a:p>
          <a:p>
            <a:pPr lvl="1"/>
            <a:r>
              <a:rPr lang="en-US" dirty="0" err="1">
                <a:solidFill>
                  <a:srgbClr val="424242"/>
                </a:solidFill>
              </a:rPr>
              <a:t>uBPFランタイムへのロード時に安全性の検証が行われる</a:t>
            </a:r>
            <a:endParaRPr lang="en-US" dirty="0">
              <a:solidFill>
                <a:srgbClr val="424242"/>
              </a:solidFill>
            </a:endParaRPr>
          </a:p>
          <a:p>
            <a:pPr lvl="1"/>
            <a:r>
              <a:rPr lang="en-US" dirty="0" err="1">
                <a:solidFill>
                  <a:srgbClr val="424242"/>
                </a:solidFill>
              </a:rPr>
              <a:t>個別の実行環境に隔離されるため、互いに影響を及ぼさない</a:t>
            </a:r>
            <a:endParaRPr lang="en-US" dirty="0">
              <a:solidFill>
                <a:srgbClr val="424242"/>
              </a:solidFill>
            </a:endParaRPr>
          </a:p>
          <a:p>
            <a:pPr lvl="1"/>
            <a:endParaRPr lang="en-US" sz="600" dirty="0">
              <a:solidFill>
                <a:srgbClr val="424242"/>
              </a:solidFill>
            </a:endParaRPr>
          </a:p>
          <a:p>
            <a:r>
              <a:rPr lang="en-US" dirty="0" err="1">
                <a:solidFill>
                  <a:srgbClr val="424242"/>
                </a:solidFill>
              </a:rPr>
              <a:t>パケットごとにロード済みのuBPFバイトコードを実行</a:t>
            </a:r>
            <a:endParaRPr lang="en-US" dirty="0">
              <a:solidFill>
                <a:srgbClr val="424242"/>
              </a:solidFill>
            </a:endParaRPr>
          </a:p>
          <a:p>
            <a:pPr lvl="1"/>
            <a:r>
              <a:rPr lang="en-JP" dirty="0">
                <a:solidFill>
                  <a:srgbClr val="424242"/>
                </a:solidFill>
              </a:rPr>
              <a:t>ロード時にJITコンパイルしておき、高速に実行</a:t>
            </a:r>
          </a:p>
          <a:p>
            <a:pPr lvl="1"/>
            <a:endParaRPr lang="en-JP" sz="600" dirty="0">
              <a:solidFill>
                <a:srgbClr val="424242"/>
              </a:solidFill>
            </a:endParaRP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DC0F2E4-FCD6-9268-BEF7-71FFE5E707A9}"/>
              </a:ext>
            </a:extLst>
          </p:cNvPr>
          <p:cNvSpPr/>
          <p:nvPr/>
        </p:nvSpPr>
        <p:spPr>
          <a:xfrm>
            <a:off x="7294248" y="4281361"/>
            <a:ext cx="1635607" cy="4899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 sz="1600" dirty="0">
              <a:solidFill>
                <a:srgbClr val="424242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5E9C6A-055A-F170-F935-BC6218C3D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657" y="304800"/>
            <a:ext cx="10005423" cy="885580"/>
          </a:xfrm>
        </p:spPr>
        <p:txBody>
          <a:bodyPr/>
          <a:lstStyle/>
          <a:p>
            <a:r>
              <a:rPr lang="en-JP" dirty="0">
                <a:solidFill>
                  <a:srgbClr val="424242"/>
                </a:solidFill>
              </a:rPr>
              <a:t>P4プログラム同士の保護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3A4C7B-40E9-31AD-0B2B-B46EE5DEE5C5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</p:spPr>
        <p:txBody>
          <a:bodyPr/>
          <a:lstStyle/>
          <a:p>
            <a:fld id="{00000000-1234-1234-1234-123412341234}" type="slidenum">
              <a:rPr lang="en-US" altLang="ja" smtClean="0"/>
              <a:pPr/>
              <a:t>9</a:t>
            </a:fld>
            <a:endParaRPr lang="ja" alt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7E29FBC2-233D-4929-C4BA-C1D35E46C61F}"/>
              </a:ext>
            </a:extLst>
          </p:cNvPr>
          <p:cNvSpPr/>
          <p:nvPr/>
        </p:nvSpPr>
        <p:spPr>
          <a:xfrm>
            <a:off x="7357008" y="4344121"/>
            <a:ext cx="1635607" cy="4899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JP" sz="1600" dirty="0">
                <a:solidFill>
                  <a:srgbClr val="424242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ユーザVM</a:t>
            </a:r>
          </a:p>
        </p:txBody>
      </p:sp>
      <p:cxnSp>
        <p:nvCxnSpPr>
          <p:cNvPr id="15" name="カギ線コネクタ 8">
            <a:extLst>
              <a:ext uri="{FF2B5EF4-FFF2-40B4-BE49-F238E27FC236}">
                <a16:creationId xmlns:a16="http://schemas.microsoft.com/office/drawing/2014/main" id="{219FB3D4-69CA-992D-4D08-48091ED1FF53}"/>
              </a:ext>
            </a:extLst>
          </p:cNvPr>
          <p:cNvCxnSpPr>
            <a:cxnSpLocks/>
            <a:stCxn id="10" idx="3"/>
            <a:endCxn id="14" idx="1"/>
          </p:cNvCxnSpPr>
          <p:nvPr/>
        </p:nvCxnSpPr>
        <p:spPr>
          <a:xfrm flipV="1">
            <a:off x="6266396" y="4589102"/>
            <a:ext cx="1090613" cy="1795"/>
          </a:xfrm>
          <a:prstGeom prst="bentConnector3">
            <a:avLst>
              <a:gd name="adj1" fmla="val 50000"/>
            </a:avLst>
          </a:prstGeom>
          <a:ln w="28575">
            <a:solidFill>
              <a:srgbClr val="424242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カギ線コネクタ 10">
            <a:extLst>
              <a:ext uri="{FF2B5EF4-FFF2-40B4-BE49-F238E27FC236}">
                <a16:creationId xmlns:a16="http://schemas.microsoft.com/office/drawing/2014/main" id="{2C1EC3D9-3304-3437-3C9A-75A3E43F7A26}"/>
              </a:ext>
            </a:extLst>
          </p:cNvPr>
          <p:cNvCxnSpPr>
            <a:cxnSpLocks/>
            <a:stCxn id="10" idx="2"/>
            <a:endCxn id="12" idx="0"/>
          </p:cNvCxnSpPr>
          <p:nvPr/>
        </p:nvCxnSpPr>
        <p:spPr>
          <a:xfrm rot="5400000">
            <a:off x="5262059" y="5021842"/>
            <a:ext cx="372328" cy="2"/>
          </a:xfrm>
          <a:prstGeom prst="bentConnector3">
            <a:avLst>
              <a:gd name="adj1" fmla="val 50000"/>
            </a:avLst>
          </a:prstGeom>
          <a:ln w="28575">
            <a:solidFill>
              <a:srgbClr val="42424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5">
            <a:extLst>
              <a:ext uri="{FF2B5EF4-FFF2-40B4-BE49-F238E27FC236}">
                <a16:creationId xmlns:a16="http://schemas.microsoft.com/office/drawing/2014/main" id="{C4FD68CC-A1D4-22F1-F254-5BFFAFC63898}"/>
              </a:ext>
            </a:extLst>
          </p:cNvPr>
          <p:cNvCxnSpPr>
            <a:cxnSpLocks/>
          </p:cNvCxnSpPr>
          <p:nvPr/>
        </p:nvCxnSpPr>
        <p:spPr>
          <a:xfrm flipH="1">
            <a:off x="4155459" y="4591156"/>
            <a:ext cx="47459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乗算記号 17">
            <a:extLst>
              <a:ext uri="{FF2B5EF4-FFF2-40B4-BE49-F238E27FC236}">
                <a16:creationId xmlns:a16="http://schemas.microsoft.com/office/drawing/2014/main" id="{77178019-8AC0-274C-B936-A926D4BF45CC}"/>
              </a:ext>
            </a:extLst>
          </p:cNvPr>
          <p:cNvSpPr/>
          <p:nvPr/>
        </p:nvSpPr>
        <p:spPr>
          <a:xfrm>
            <a:off x="6826518" y="4752868"/>
            <a:ext cx="428746" cy="420198"/>
          </a:xfrm>
          <a:prstGeom prst="mathMultiply">
            <a:avLst>
              <a:gd name="adj1" fmla="val 14510"/>
            </a:avLst>
          </a:prstGeom>
          <a:solidFill>
            <a:srgbClr val="C00000"/>
          </a:solidFill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1200" dirty="0">
              <a:solidFill>
                <a:srgbClr val="FF0000"/>
              </a:solidFill>
            </a:endParaRPr>
          </a:p>
        </p:txBody>
      </p:sp>
      <p:cxnSp>
        <p:nvCxnSpPr>
          <p:cNvPr id="24" name="Straight Arrow Connector 20">
            <a:extLst>
              <a:ext uri="{FF2B5EF4-FFF2-40B4-BE49-F238E27FC236}">
                <a16:creationId xmlns:a16="http://schemas.microsoft.com/office/drawing/2014/main" id="{BB45F84A-D2B0-948B-4D8B-06BE3972D977}"/>
              </a:ext>
            </a:extLst>
          </p:cNvPr>
          <p:cNvCxnSpPr>
            <a:cxnSpLocks/>
          </p:cNvCxnSpPr>
          <p:nvPr/>
        </p:nvCxnSpPr>
        <p:spPr>
          <a:xfrm>
            <a:off x="4084137" y="4757249"/>
            <a:ext cx="477807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3">
            <a:extLst>
              <a:ext uri="{FF2B5EF4-FFF2-40B4-BE49-F238E27FC236}">
                <a16:creationId xmlns:a16="http://schemas.microsoft.com/office/drawing/2014/main" id="{2A0F581F-B93F-4E46-59B3-38864ED4E928}"/>
              </a:ext>
            </a:extLst>
          </p:cNvPr>
          <p:cNvCxnSpPr>
            <a:cxnSpLocks/>
          </p:cNvCxnSpPr>
          <p:nvPr/>
        </p:nvCxnSpPr>
        <p:spPr>
          <a:xfrm>
            <a:off x="5222189" y="4886076"/>
            <a:ext cx="0" cy="28699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5">
            <a:extLst>
              <a:ext uri="{FF2B5EF4-FFF2-40B4-BE49-F238E27FC236}">
                <a16:creationId xmlns:a16="http://schemas.microsoft.com/office/drawing/2014/main" id="{F62A9C47-9F53-D3AD-6077-5C313C1B0D37}"/>
              </a:ext>
            </a:extLst>
          </p:cNvPr>
          <p:cNvCxnSpPr>
            <a:cxnSpLocks/>
          </p:cNvCxnSpPr>
          <p:nvPr/>
        </p:nvCxnSpPr>
        <p:spPr>
          <a:xfrm flipV="1">
            <a:off x="5596724" y="4880160"/>
            <a:ext cx="0" cy="28698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7">
            <a:extLst>
              <a:ext uri="{FF2B5EF4-FFF2-40B4-BE49-F238E27FC236}">
                <a16:creationId xmlns:a16="http://schemas.microsoft.com/office/drawing/2014/main" id="{0A03E7F5-87A4-9329-BA85-47B9A86451DD}"/>
              </a:ext>
            </a:extLst>
          </p:cNvPr>
          <p:cNvCxnSpPr>
            <a:cxnSpLocks/>
          </p:cNvCxnSpPr>
          <p:nvPr/>
        </p:nvCxnSpPr>
        <p:spPr>
          <a:xfrm>
            <a:off x="6405998" y="4747558"/>
            <a:ext cx="76820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F3C7669-B0C4-D618-C8E3-B07E96ED0202}"/>
              </a:ext>
            </a:extLst>
          </p:cNvPr>
          <p:cNvCxnSpPr>
            <a:cxnSpLocks/>
          </p:cNvCxnSpPr>
          <p:nvPr/>
        </p:nvCxnSpPr>
        <p:spPr>
          <a:xfrm>
            <a:off x="6414158" y="4962968"/>
            <a:ext cx="45667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Rectangle 31">
            <a:extLst>
              <a:ext uri="{FF2B5EF4-FFF2-40B4-BE49-F238E27FC236}">
                <a16:creationId xmlns:a16="http://schemas.microsoft.com/office/drawing/2014/main" id="{ACAC7F7C-BD3E-B2E7-70B1-CAF927388E1F}"/>
              </a:ext>
            </a:extLst>
          </p:cNvPr>
          <p:cNvSpPr/>
          <p:nvPr/>
        </p:nvSpPr>
        <p:spPr>
          <a:xfrm>
            <a:off x="2988166" y="4589102"/>
            <a:ext cx="961113" cy="373865"/>
          </a:xfrm>
          <a:prstGeom prst="rect">
            <a:avLst/>
          </a:prstGeom>
          <a:solidFill>
            <a:schemeClr val="bg1"/>
          </a:solidFill>
          <a:ln w="28575">
            <a:solidFill>
              <a:srgbClr val="FB555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JP" sz="1400" dirty="0">
                <a:solidFill>
                  <a:srgbClr val="FB5552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パケット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3A6CA8-7C7A-0CF9-7608-132C88D6C812}"/>
              </a:ext>
            </a:extLst>
          </p:cNvPr>
          <p:cNvSpPr/>
          <p:nvPr/>
        </p:nvSpPr>
        <p:spPr>
          <a:xfrm>
            <a:off x="2929139" y="5208007"/>
            <a:ext cx="5038165" cy="157312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2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P4 </a:t>
            </a:r>
            <a:r>
              <a:rPr lang="en-JP" sz="1600" dirty="0">
                <a:solidFill>
                  <a:schemeClr val="bg2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VM</a:t>
            </a:r>
          </a:p>
          <a:p>
            <a:pPr algn="ctr"/>
            <a:endParaRPr lang="en-JP" sz="1600" dirty="0">
              <a:solidFill>
                <a:schemeClr val="bg2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  <a:p>
            <a:pPr algn="ctr"/>
            <a:endParaRPr lang="en-JP" sz="1600" dirty="0">
              <a:solidFill>
                <a:schemeClr val="bg2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  <a:p>
            <a:pPr algn="ctr"/>
            <a:endParaRPr lang="en-JP" sz="1600" dirty="0">
              <a:solidFill>
                <a:schemeClr val="bg2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  <a:p>
            <a:pPr algn="ctr"/>
            <a:endParaRPr lang="en-JP" sz="1600" dirty="0">
              <a:solidFill>
                <a:schemeClr val="bg2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  <a:p>
            <a:pPr algn="ctr"/>
            <a:endParaRPr lang="en-JP" sz="1600" dirty="0">
              <a:solidFill>
                <a:schemeClr val="bg2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CE59EB1-A254-15EB-7E40-ED6C87217EE8}"/>
              </a:ext>
            </a:extLst>
          </p:cNvPr>
          <p:cNvGrpSpPr/>
          <p:nvPr/>
        </p:nvGrpSpPr>
        <p:grpSpPr>
          <a:xfrm>
            <a:off x="5533004" y="5605821"/>
            <a:ext cx="2218982" cy="1067166"/>
            <a:chOff x="5661540" y="5636547"/>
            <a:chExt cx="2218982" cy="1067166"/>
          </a:xfrm>
        </p:grpSpPr>
        <p:sp>
          <p:nvSpPr>
            <p:cNvPr id="13" name="Rectangle 6">
              <a:extLst>
                <a:ext uri="{FF2B5EF4-FFF2-40B4-BE49-F238E27FC236}">
                  <a16:creationId xmlns:a16="http://schemas.microsoft.com/office/drawing/2014/main" id="{61A67C68-731F-D965-B3B0-2224B83C18C6}"/>
                </a:ext>
              </a:extLst>
            </p:cNvPr>
            <p:cNvSpPr/>
            <p:nvPr/>
          </p:nvSpPr>
          <p:spPr>
            <a:xfrm>
              <a:off x="5661540" y="5914717"/>
              <a:ext cx="1227517" cy="78899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JP" sz="1600" dirty="0">
                  <a:solidFill>
                    <a:srgbClr val="42424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uBPF</a:t>
              </a:r>
            </a:p>
            <a:p>
              <a:pPr algn="ctr"/>
              <a:r>
                <a:rPr lang="en-JP" sz="1600" dirty="0">
                  <a:solidFill>
                    <a:srgbClr val="42424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ランタイム</a:t>
              </a:r>
            </a:p>
          </p:txBody>
        </p:sp>
        <p:sp>
          <p:nvSpPr>
            <p:cNvPr id="18" name="Folded Corner 4">
              <a:extLst>
                <a:ext uri="{FF2B5EF4-FFF2-40B4-BE49-F238E27FC236}">
                  <a16:creationId xmlns:a16="http://schemas.microsoft.com/office/drawing/2014/main" id="{5248FCD8-92CE-DF48-BEA6-88E2AF90219D}"/>
                </a:ext>
              </a:extLst>
            </p:cNvPr>
            <p:cNvSpPr/>
            <p:nvPr/>
          </p:nvSpPr>
          <p:spPr>
            <a:xfrm>
              <a:off x="6630005" y="5636547"/>
              <a:ext cx="1250517" cy="581374"/>
            </a:xfrm>
            <a:prstGeom prst="foldedCorner">
              <a:avLst/>
            </a:prstGeom>
            <a:solidFill>
              <a:schemeClr val="tx1"/>
            </a:solidFill>
            <a:ln w="1270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90000" tIns="144000" bIns="46800" rtlCol="0" anchor="ctr">
              <a:noAutofit/>
            </a:bodyPr>
            <a:lstStyle/>
            <a:p>
              <a:pPr algn="ctr"/>
              <a:r>
                <a:rPr lang="en-JP" sz="1600">
                  <a:solidFill>
                    <a:schemeClr val="bg1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P4</a:t>
              </a:r>
            </a:p>
            <a:p>
              <a:pPr algn="ctr"/>
              <a:r>
                <a:rPr lang="en-JP" sz="1600">
                  <a:solidFill>
                    <a:schemeClr val="bg1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プログラム</a:t>
              </a:r>
              <a:endParaRPr lang="en-JP" sz="1600" dirty="0">
                <a:solidFill>
                  <a:schemeClr val="bg1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F10E638-8C93-3BA5-F080-573DCA3E9318}"/>
              </a:ext>
            </a:extLst>
          </p:cNvPr>
          <p:cNvGrpSpPr/>
          <p:nvPr/>
        </p:nvGrpSpPr>
        <p:grpSpPr>
          <a:xfrm>
            <a:off x="3229240" y="5605429"/>
            <a:ext cx="2218982" cy="1067166"/>
            <a:chOff x="5661540" y="5636547"/>
            <a:chExt cx="2218982" cy="1067166"/>
          </a:xfrm>
        </p:grpSpPr>
        <p:sp>
          <p:nvSpPr>
            <p:cNvPr id="32" name="Rectangle 6">
              <a:extLst>
                <a:ext uri="{FF2B5EF4-FFF2-40B4-BE49-F238E27FC236}">
                  <a16:creationId xmlns:a16="http://schemas.microsoft.com/office/drawing/2014/main" id="{C7F5FCC9-F53B-FBE2-FC5D-641C9EABDBE9}"/>
                </a:ext>
              </a:extLst>
            </p:cNvPr>
            <p:cNvSpPr/>
            <p:nvPr/>
          </p:nvSpPr>
          <p:spPr>
            <a:xfrm>
              <a:off x="5661540" y="5914717"/>
              <a:ext cx="1227517" cy="78899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JP" sz="1600" dirty="0">
                  <a:solidFill>
                    <a:srgbClr val="42424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uBPF</a:t>
              </a:r>
            </a:p>
            <a:p>
              <a:pPr algn="ctr"/>
              <a:r>
                <a:rPr lang="en-JP" sz="1600" dirty="0">
                  <a:solidFill>
                    <a:srgbClr val="42424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ランタイム</a:t>
              </a:r>
            </a:p>
          </p:txBody>
        </p:sp>
        <p:sp>
          <p:nvSpPr>
            <p:cNvPr id="33" name="Folded Corner 4">
              <a:extLst>
                <a:ext uri="{FF2B5EF4-FFF2-40B4-BE49-F238E27FC236}">
                  <a16:creationId xmlns:a16="http://schemas.microsoft.com/office/drawing/2014/main" id="{D743A6F1-DCE5-F86A-5593-4D2F9C0373C3}"/>
                </a:ext>
              </a:extLst>
            </p:cNvPr>
            <p:cNvSpPr/>
            <p:nvPr/>
          </p:nvSpPr>
          <p:spPr>
            <a:xfrm>
              <a:off x="6630005" y="5636547"/>
              <a:ext cx="1250517" cy="581374"/>
            </a:xfrm>
            <a:prstGeom prst="foldedCorner">
              <a:avLst/>
            </a:prstGeom>
            <a:solidFill>
              <a:schemeClr val="tx1"/>
            </a:solidFill>
            <a:ln w="1270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90000" tIns="144000" bIns="46800" rtlCol="0" anchor="ctr">
              <a:noAutofit/>
            </a:bodyPr>
            <a:lstStyle/>
            <a:p>
              <a:pPr algn="ctr"/>
              <a:r>
                <a:rPr lang="en-JP" sz="1600">
                  <a:solidFill>
                    <a:schemeClr val="bg1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P4</a:t>
              </a:r>
            </a:p>
            <a:p>
              <a:pPr algn="ctr"/>
              <a:r>
                <a:rPr lang="en-JP" sz="1600">
                  <a:solidFill>
                    <a:schemeClr val="bg1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プログラム</a:t>
              </a:r>
              <a:endParaRPr lang="en-JP" sz="1600" dirty="0">
                <a:solidFill>
                  <a:schemeClr val="bg1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</p:grpSp>
      <p:cxnSp>
        <p:nvCxnSpPr>
          <p:cNvPr id="39" name="カギ線コネクタ 8">
            <a:extLst>
              <a:ext uri="{FF2B5EF4-FFF2-40B4-BE49-F238E27FC236}">
                <a16:creationId xmlns:a16="http://schemas.microsoft.com/office/drawing/2014/main" id="{15E6C71F-5371-5239-4C22-424EB82CC102}"/>
              </a:ext>
            </a:extLst>
          </p:cNvPr>
          <p:cNvCxnSpPr>
            <a:cxnSpLocks/>
          </p:cNvCxnSpPr>
          <p:nvPr/>
        </p:nvCxnSpPr>
        <p:spPr>
          <a:xfrm flipV="1">
            <a:off x="6203644" y="4544276"/>
            <a:ext cx="1090613" cy="1795"/>
          </a:xfrm>
          <a:prstGeom prst="bentConnector3">
            <a:avLst>
              <a:gd name="adj1" fmla="val 50000"/>
            </a:avLst>
          </a:prstGeom>
          <a:ln w="28575">
            <a:solidFill>
              <a:srgbClr val="424242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D8DA1428-4E74-9483-B617-F062AB024BCF}"/>
              </a:ext>
            </a:extLst>
          </p:cNvPr>
          <p:cNvSpPr/>
          <p:nvPr/>
        </p:nvSpPr>
        <p:spPr>
          <a:xfrm>
            <a:off x="4630052" y="4346115"/>
            <a:ext cx="1636343" cy="48956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JP" sz="1600" dirty="0">
                <a:solidFill>
                  <a:schemeClr val="bg2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仮想スイッチ</a:t>
            </a:r>
          </a:p>
        </p:txBody>
      </p:sp>
    </p:spTree>
    <p:extLst>
      <p:ext uri="{BB962C8B-B14F-4D97-AF65-F5344CB8AC3E}">
        <p14:creationId xmlns:p14="http://schemas.microsoft.com/office/powerpoint/2010/main" val="3096813292"/>
      </p:ext>
    </p:extLst>
  </p:cSld>
  <p:clrMapOvr>
    <a:masterClrMapping/>
  </p:clrMapOvr>
</p:sld>
</file>

<file path=ppt/theme/theme1.xml><?xml version="1.0" encoding="utf-8"?>
<a:theme xmlns:a="http://schemas.openxmlformats.org/drawingml/2006/main" name="Momentum">
  <a:themeElements>
    <a:clrScheme name="Momentum">
      <a:dk1>
        <a:srgbClr val="C0791B"/>
      </a:dk1>
      <a:lt1>
        <a:srgbClr val="FFFFFF"/>
      </a:lt1>
      <a:dk2>
        <a:srgbClr val="424242"/>
      </a:dk2>
      <a:lt2>
        <a:srgbClr val="8DD8D3"/>
      </a:lt2>
      <a:accent1>
        <a:srgbClr val="0B6374"/>
      </a:accent1>
      <a:accent2>
        <a:srgbClr val="FD5B58"/>
      </a:accent2>
      <a:accent3>
        <a:srgbClr val="599191"/>
      </a:accent3>
      <a:accent4>
        <a:srgbClr val="D7E6A3"/>
      </a:accent4>
      <a:accent5>
        <a:srgbClr val="27278B"/>
      </a:accent5>
      <a:accent6>
        <a:srgbClr val="D558AB"/>
      </a:accent6>
      <a:hlink>
        <a:srgbClr val="27278B"/>
      </a:hlink>
      <a:folHlink>
        <a:srgbClr val="2727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2700">
          <a:solidFill>
            <a:srgbClr val="FF0000"/>
          </a:solidFill>
        </a:ln>
      </a:spPr>
      <a:bodyPr rtlCol="0" anchor="ctr"/>
      <a:lstStyle>
        <a:defPPr algn="ctr">
          <a:defRPr sz="1800" dirty="0" smtClean="0">
            <a:solidFill>
              <a:srgbClr val="FF0000"/>
            </a:solidFill>
          </a:defRPr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</a:objectDefaults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11483</TotalTime>
  <Words>1983</Words>
  <Application>Microsoft Macintosh PowerPoint</Application>
  <PresentationFormat>Widescreen</PresentationFormat>
  <Paragraphs>467</Paragraphs>
  <Slides>24</Slides>
  <Notes>22</Notes>
  <HiddenSlides>1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Roboto Mono</vt:lpstr>
      <vt:lpstr>Noto Sans Black</vt:lpstr>
      <vt:lpstr>Noto Sans Light</vt:lpstr>
      <vt:lpstr>Hiragino Kaku Gothic Pro W6</vt:lpstr>
      <vt:lpstr>Meslo LG M DZ for Powerline</vt:lpstr>
      <vt:lpstr>Nunito</vt:lpstr>
      <vt:lpstr>Hiragino Kaku Gothic Pro W3</vt:lpstr>
      <vt:lpstr>Courier New</vt:lpstr>
      <vt:lpstr>Hiragino Kaku Gothic ProN W3</vt:lpstr>
      <vt:lpstr>Arial</vt:lpstr>
      <vt:lpstr>Hiragino Kaku Gothic ProN W6</vt:lpstr>
      <vt:lpstr>Maven Pro</vt:lpstr>
      <vt:lpstr>Momentum</vt:lpstr>
      <vt:lpstr>クラウドにおいてVM内情報を利用可能な P4プログラムの安全な実行</vt:lpstr>
      <vt:lpstr>仮想P4スイッチ</vt:lpstr>
      <vt:lpstr>ユーザによるP4プログラムの利用</vt:lpstr>
      <vt:lpstr>課題1：信頼できない仮想スイッチの存在</vt:lpstr>
      <vt:lpstr>課題2：ユーザのP4プログラムの影響</vt:lpstr>
      <vt:lpstr>課題3：P4プログラムによるVM内情報の取得</vt:lpstr>
      <vt:lpstr>提案：P4 Shield</vt:lpstr>
      <vt:lpstr>P4 VMと仮想スイッチの相互保護</vt:lpstr>
      <vt:lpstr>P4プログラム同士の保護</vt:lpstr>
      <vt:lpstr>P4プログラムによるVM内情報の利用</vt:lpstr>
      <vt:lpstr>P4外部関数を用いたVM内情報の取得</vt:lpstr>
      <vt:lpstr>共有メモリにアクセスするヘルパー関数</vt:lpstr>
      <vt:lpstr>P4プログラムでのVM内情報の利用例</vt:lpstr>
      <vt:lpstr>P4プログラムのバイパス検知</vt:lpstr>
      <vt:lpstr>P4 ShieldのOpen vSwitchへの実装</vt:lpstr>
      <vt:lpstr>実験</vt:lpstr>
      <vt:lpstr>実験1：P4によるパケットフィルタリング</vt:lpstr>
      <vt:lpstr>実験2：通信性能（ホスト2）</vt:lpstr>
      <vt:lpstr>実験2：通信性能（ホスト1）</vt:lpstr>
      <vt:lpstr>実験3：P4プログラムのバイパス検知</vt:lpstr>
      <vt:lpstr>関連研究</vt:lpstr>
      <vt:lpstr>まとめ</vt:lpstr>
      <vt:lpstr>クラウドにおいてVM内情報を利用可能な P4プログラムの安全な実行</vt:lpstr>
      <vt:lpstr>P4外部関数によるVM内情報の取得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VM内情報を利用可能な 仮想P4スイッチの安全な実行</dc:title>
  <dc:subject/>
  <dc:creator/>
  <cp:keywords/>
  <dc:description/>
  <cp:lastModifiedBy>Masaki Iwai</cp:lastModifiedBy>
  <cp:revision>406</cp:revision>
  <dcterms:modified xsi:type="dcterms:W3CDTF">2026-02-14T07:56:41Z</dcterms:modified>
  <cp:category/>
</cp:coreProperties>
</file>