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00" r:id="rId3"/>
    <p:sldId id="295" r:id="rId4"/>
    <p:sldId id="281" r:id="rId5"/>
    <p:sldId id="268" r:id="rId6"/>
    <p:sldId id="265" r:id="rId7"/>
    <p:sldId id="276" r:id="rId8"/>
    <p:sldId id="282" r:id="rId9"/>
    <p:sldId id="303" r:id="rId10"/>
    <p:sldId id="296" r:id="rId11"/>
    <p:sldId id="301" r:id="rId12"/>
    <p:sldId id="304" r:id="rId13"/>
    <p:sldId id="261" r:id="rId14"/>
    <p:sldId id="299" r:id="rId15"/>
    <p:sldId id="262" r:id="rId16"/>
    <p:sldId id="259" r:id="rId1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DCF8"/>
    <a:srgbClr val="F2CFEE"/>
    <a:srgbClr val="E5191B"/>
    <a:srgbClr val="FFCE3C"/>
    <a:srgbClr val="5FD0A5"/>
    <a:srgbClr val="C189F7"/>
    <a:srgbClr val="CAEEFB"/>
    <a:srgbClr val="84E291"/>
    <a:srgbClr val="47D45A"/>
    <a:srgbClr val="7D3F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62" autoAdjust="0"/>
    <p:restoredTop sz="82227"/>
  </p:normalViewPr>
  <p:slideViewPr>
    <p:cSldViewPr snapToGrid="0">
      <p:cViewPr varScale="1">
        <p:scale>
          <a:sx n="84" d="100"/>
          <a:sy n="84" d="100"/>
        </p:scale>
        <p:origin x="752" y="1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G:\&#12510;&#12452;&#12489;&#12521;&#12452;&#12502;\Kyutech\research\2024\&#21330;&#26989;&#35542;&#25991;\progress-report\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iwano/Library/CloudStorage/GoogleDrive-iwataka369167.kuma@gmail.com/&#12510;&#12452;&#12488;&#12441;&#12521;&#12452;&#12501;&#12441;/Kyutech/research/2025/20260330_symp/graph.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iwano/Library/CloudStorage/GoogleDrive-iwataka369167.kuma@gmail.com/&#12510;&#12452;&#12488;&#12441;&#12521;&#12452;&#12501;&#12441;/Kyutech/research/&#35611;&#31350;/graph.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sora/Library/CloudStorage/GoogleDrive-iwataka369167.kuma@gmail.com/My%20Drive/Kyutech/research/css2026/20260818-cs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00" b="0" i="0" u="none" strike="noStrike" kern="1200" spc="0" baseline="0">
                <a:solidFill>
                  <a:schemeClr val="tx1"/>
                </a:solidFill>
                <a:latin typeface="+mn-lt"/>
                <a:ea typeface="+mn-ea"/>
                <a:cs typeface="+mn-cs"/>
              </a:defRPr>
            </a:pPr>
            <a:r>
              <a:rPr lang="ja-JP" sz="1800"/>
              <a:t>サイバー攻撃対象の内訳</a:t>
            </a:r>
            <a:r>
              <a:rPr lang="en-US" altLang="ja-JP" sz="1800" baseline="0" dirty="0"/>
              <a:t> </a:t>
            </a:r>
            <a:r>
              <a:rPr lang="en-US" altLang="ja-JP" sz="1600" baseline="0" dirty="0"/>
              <a:t>[NICT, 2025]</a:t>
            </a:r>
            <a:endParaRPr lang="ja-JP" sz="1800"/>
          </a:p>
        </c:rich>
      </c:tx>
      <c:overlay val="0"/>
      <c:spPr>
        <a:noFill/>
        <a:ln>
          <a:noFill/>
        </a:ln>
        <a:effectLst/>
      </c:spPr>
      <c:txPr>
        <a:bodyPr rot="0" spcFirstLastPara="1" vertOverflow="ellipsis" vert="horz" wrap="square" anchor="ctr" anchorCtr="1"/>
        <a:lstStyle/>
        <a:p>
          <a:pPr>
            <a:defRPr lang="ja-JP" sz="1800" b="0" i="0" u="none" strike="noStrike" kern="1200" spc="0" baseline="0">
              <a:solidFill>
                <a:schemeClr val="tx1"/>
              </a:solidFill>
              <a:latin typeface="+mn-lt"/>
              <a:ea typeface="+mn-ea"/>
              <a:cs typeface="+mn-cs"/>
            </a:defRPr>
          </a:pPr>
          <a:endParaRPr lang="ja-JP" altLang="en-US"/>
        </a:p>
      </c:txPr>
    </c:title>
    <c:autoTitleDeleted val="0"/>
    <c:plotArea>
      <c:layout/>
      <c:barChart>
        <c:barDir val="bar"/>
        <c:grouping val="percentStacked"/>
        <c:varyColors val="0"/>
        <c:ser>
          <c:idx val="0"/>
          <c:order val="0"/>
          <c:tx>
            <c:strRef>
              <c:f>'Sheet2 (3)'!$B$6</c:f>
              <c:strCache>
                <c:ptCount val="1"/>
                <c:pt idx="0">
                  <c:v>IoT機器</c:v>
                </c:pt>
              </c:strCache>
            </c:strRef>
          </c:tx>
          <c:spPr>
            <a:solidFill>
              <a:schemeClr val="accent2"/>
            </a:solidFill>
            <a:ln>
              <a:noFill/>
            </a:ln>
            <a:effectLst/>
          </c:spPr>
          <c:invertIfNegative val="0"/>
          <c:cat>
            <c:numRef>
              <c:f>'Sheet2 (3)'!$A$7:$A$9</c:f>
              <c:numCache>
                <c:formatCode>General</c:formatCode>
                <c:ptCount val="3"/>
                <c:pt idx="0">
                  <c:v>2024</c:v>
                </c:pt>
                <c:pt idx="1">
                  <c:v>2023</c:v>
                </c:pt>
                <c:pt idx="2">
                  <c:v>2022</c:v>
                </c:pt>
              </c:numCache>
            </c:numRef>
          </c:cat>
          <c:val>
            <c:numRef>
              <c:f>'Sheet2 (3)'!$B$7:$B$9</c:f>
              <c:numCache>
                <c:formatCode>General</c:formatCode>
                <c:ptCount val="3"/>
                <c:pt idx="0">
                  <c:v>31.3</c:v>
                </c:pt>
                <c:pt idx="1">
                  <c:v>36.6</c:v>
                </c:pt>
                <c:pt idx="2">
                  <c:v>31.5</c:v>
                </c:pt>
              </c:numCache>
            </c:numRef>
          </c:val>
          <c:extLst>
            <c:ext xmlns:c16="http://schemas.microsoft.com/office/drawing/2014/chart" uri="{C3380CC4-5D6E-409C-BE32-E72D297353CC}">
              <c16:uniqueId val="{00000000-247A-4A57-9586-A7C67797EE3C}"/>
            </c:ext>
          </c:extLst>
        </c:ser>
        <c:ser>
          <c:idx val="1"/>
          <c:order val="1"/>
          <c:tx>
            <c:strRef>
              <c:f>'Sheet2 (3)'!$C$6</c:f>
              <c:strCache>
                <c:ptCount val="1"/>
                <c:pt idx="0">
                  <c:v>Webサーバ</c:v>
                </c:pt>
              </c:strCache>
            </c:strRef>
          </c:tx>
          <c:spPr>
            <a:solidFill>
              <a:schemeClr val="accent6"/>
            </a:solidFill>
            <a:ln>
              <a:noFill/>
            </a:ln>
            <a:effectLst/>
          </c:spPr>
          <c:invertIfNegative val="0"/>
          <c:cat>
            <c:numRef>
              <c:f>'Sheet2 (3)'!$A$7:$A$9</c:f>
              <c:numCache>
                <c:formatCode>General</c:formatCode>
                <c:ptCount val="3"/>
                <c:pt idx="0">
                  <c:v>2024</c:v>
                </c:pt>
                <c:pt idx="1">
                  <c:v>2023</c:v>
                </c:pt>
                <c:pt idx="2">
                  <c:v>2022</c:v>
                </c:pt>
              </c:numCache>
            </c:numRef>
          </c:cat>
          <c:val>
            <c:numRef>
              <c:f>'Sheet2 (3)'!$C$7:$C$9</c:f>
              <c:numCache>
                <c:formatCode>General</c:formatCode>
                <c:ptCount val="3"/>
                <c:pt idx="0">
                  <c:v>4.3</c:v>
                </c:pt>
                <c:pt idx="1">
                  <c:v>4</c:v>
                </c:pt>
                <c:pt idx="2">
                  <c:v>4.5</c:v>
                </c:pt>
              </c:numCache>
            </c:numRef>
          </c:val>
          <c:extLst>
            <c:ext xmlns:c16="http://schemas.microsoft.com/office/drawing/2014/chart" uri="{C3380CC4-5D6E-409C-BE32-E72D297353CC}">
              <c16:uniqueId val="{00000001-247A-4A57-9586-A7C67797EE3C}"/>
            </c:ext>
          </c:extLst>
        </c:ser>
        <c:ser>
          <c:idx val="2"/>
          <c:order val="2"/>
          <c:tx>
            <c:strRef>
              <c:f>'Sheet2 (3)'!$D$6</c:f>
              <c:strCache>
                <c:ptCount val="1"/>
                <c:pt idx="0">
                  <c:v>Windows</c:v>
                </c:pt>
              </c:strCache>
            </c:strRef>
          </c:tx>
          <c:spPr>
            <a:solidFill>
              <a:schemeClr val="accent4"/>
            </a:solidFill>
            <a:ln>
              <a:noFill/>
            </a:ln>
            <a:effectLst/>
          </c:spPr>
          <c:invertIfNegative val="0"/>
          <c:cat>
            <c:numRef>
              <c:f>'Sheet2 (3)'!$A$7:$A$9</c:f>
              <c:numCache>
                <c:formatCode>General</c:formatCode>
                <c:ptCount val="3"/>
                <c:pt idx="0">
                  <c:v>2024</c:v>
                </c:pt>
                <c:pt idx="1">
                  <c:v>2023</c:v>
                </c:pt>
                <c:pt idx="2">
                  <c:v>2022</c:v>
                </c:pt>
              </c:numCache>
            </c:numRef>
          </c:cat>
          <c:val>
            <c:numRef>
              <c:f>'Sheet2 (3)'!$D$7:$D$9</c:f>
              <c:numCache>
                <c:formatCode>General</c:formatCode>
                <c:ptCount val="3"/>
                <c:pt idx="0">
                  <c:v>1.8</c:v>
                </c:pt>
                <c:pt idx="1">
                  <c:v>2.7</c:v>
                </c:pt>
                <c:pt idx="2">
                  <c:v>1.6</c:v>
                </c:pt>
              </c:numCache>
            </c:numRef>
          </c:val>
          <c:extLst>
            <c:ext xmlns:c16="http://schemas.microsoft.com/office/drawing/2014/chart" uri="{C3380CC4-5D6E-409C-BE32-E72D297353CC}">
              <c16:uniqueId val="{00000002-247A-4A57-9586-A7C67797EE3C}"/>
            </c:ext>
          </c:extLst>
        </c:ser>
        <c:ser>
          <c:idx val="3"/>
          <c:order val="3"/>
          <c:tx>
            <c:strRef>
              <c:f>'Sheet2 (3)'!$E$6</c:f>
              <c:strCache>
                <c:ptCount val="1"/>
                <c:pt idx="0">
                  <c:v>Redisなど</c:v>
                </c:pt>
              </c:strCache>
            </c:strRef>
          </c:tx>
          <c:spPr>
            <a:solidFill>
              <a:schemeClr val="accent5"/>
            </a:solidFill>
            <a:ln>
              <a:noFill/>
            </a:ln>
            <a:effectLst/>
          </c:spPr>
          <c:invertIfNegative val="0"/>
          <c:cat>
            <c:numRef>
              <c:f>'Sheet2 (3)'!$A$7:$A$9</c:f>
              <c:numCache>
                <c:formatCode>General</c:formatCode>
                <c:ptCount val="3"/>
                <c:pt idx="0">
                  <c:v>2024</c:v>
                </c:pt>
                <c:pt idx="1">
                  <c:v>2023</c:v>
                </c:pt>
                <c:pt idx="2">
                  <c:v>2022</c:v>
                </c:pt>
              </c:numCache>
            </c:numRef>
          </c:cat>
          <c:val>
            <c:numRef>
              <c:f>'Sheet2 (3)'!$E$7:$E$9</c:f>
              <c:numCache>
                <c:formatCode>General</c:formatCode>
                <c:ptCount val="3"/>
                <c:pt idx="1">
                  <c:v>0</c:v>
                </c:pt>
                <c:pt idx="2">
                  <c:v>5.3000000000000007</c:v>
                </c:pt>
              </c:numCache>
            </c:numRef>
          </c:val>
          <c:extLst>
            <c:ext xmlns:c16="http://schemas.microsoft.com/office/drawing/2014/chart" uri="{C3380CC4-5D6E-409C-BE32-E72D297353CC}">
              <c16:uniqueId val="{00000003-247A-4A57-9586-A7C67797EE3C}"/>
            </c:ext>
          </c:extLst>
        </c:ser>
        <c:ser>
          <c:idx val="4"/>
          <c:order val="4"/>
          <c:tx>
            <c:strRef>
              <c:f>'Sheet2 (3)'!$F$6</c:f>
              <c:strCache>
                <c:ptCount val="1"/>
                <c:pt idx="0">
                  <c:v>その他</c:v>
                </c:pt>
              </c:strCache>
            </c:strRef>
          </c:tx>
          <c:spPr>
            <a:solidFill>
              <a:schemeClr val="accent3"/>
            </a:solidFill>
            <a:ln>
              <a:noFill/>
            </a:ln>
            <a:effectLst/>
          </c:spPr>
          <c:invertIfNegative val="0"/>
          <c:cat>
            <c:numRef>
              <c:f>'Sheet2 (3)'!$A$7:$A$9</c:f>
              <c:numCache>
                <c:formatCode>General</c:formatCode>
                <c:ptCount val="3"/>
                <c:pt idx="0">
                  <c:v>2024</c:v>
                </c:pt>
                <c:pt idx="1">
                  <c:v>2023</c:v>
                </c:pt>
                <c:pt idx="2">
                  <c:v>2022</c:v>
                </c:pt>
              </c:numCache>
            </c:numRef>
          </c:cat>
          <c:val>
            <c:numRef>
              <c:f>'Sheet2 (3)'!$F$7:$F$9</c:f>
              <c:numCache>
                <c:formatCode>General</c:formatCode>
                <c:ptCount val="3"/>
                <c:pt idx="0">
                  <c:v>62.8</c:v>
                </c:pt>
                <c:pt idx="1">
                  <c:v>56.6</c:v>
                </c:pt>
                <c:pt idx="2">
                  <c:v>57.2</c:v>
                </c:pt>
              </c:numCache>
            </c:numRef>
          </c:val>
          <c:extLst>
            <c:ext xmlns:c16="http://schemas.microsoft.com/office/drawing/2014/chart" uri="{C3380CC4-5D6E-409C-BE32-E72D297353CC}">
              <c16:uniqueId val="{00000004-247A-4A57-9586-A7C67797EE3C}"/>
            </c:ext>
          </c:extLst>
        </c:ser>
        <c:dLbls>
          <c:showLegendKey val="0"/>
          <c:showVal val="0"/>
          <c:showCatName val="0"/>
          <c:showSerName val="0"/>
          <c:showPercent val="0"/>
          <c:showBubbleSize val="0"/>
        </c:dLbls>
        <c:gapWidth val="100"/>
        <c:overlap val="100"/>
        <c:axId val="608770336"/>
        <c:axId val="608772064"/>
      </c:barChart>
      <c:catAx>
        <c:axId val="608770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crossAx val="608772064"/>
        <c:crosses val="autoZero"/>
        <c:auto val="1"/>
        <c:lblAlgn val="ctr"/>
        <c:lblOffset val="100"/>
        <c:noMultiLvlLbl val="0"/>
      </c:catAx>
      <c:valAx>
        <c:axId val="6087720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crossAx val="6087703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tx1"/>
          </a:solidFill>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total!$B$2</c:f>
              <c:strCache>
                <c:ptCount val="1"/>
                <c:pt idx="0">
                  <c:v>td</c:v>
                </c:pt>
              </c:strCache>
            </c:strRef>
          </c:tx>
          <c:spPr>
            <a:solidFill>
              <a:schemeClr val="accent2"/>
            </a:solidFill>
            <a:ln>
              <a:solidFill>
                <a:schemeClr val="tx1"/>
              </a:solidFill>
            </a:ln>
            <a:effectLst/>
          </c:spPr>
          <c:invertIfNegative val="0"/>
          <c:val>
            <c:numRef>
              <c:f>total!$B$13</c:f>
              <c:numCache>
                <c:formatCode>General</c:formatCode>
                <c:ptCount val="1"/>
                <c:pt idx="0">
                  <c:v>1.4012971399999999E-2</c:v>
                </c:pt>
              </c:numCache>
            </c:numRef>
          </c:val>
          <c:extLst>
            <c:ext xmlns:c16="http://schemas.microsoft.com/office/drawing/2014/chart" uri="{C3380CC4-5D6E-409C-BE32-E72D297353CC}">
              <c16:uniqueId val="{00000000-A1AD-FA40-8B02-3ABA28E18F78}"/>
            </c:ext>
          </c:extLst>
        </c:ser>
        <c:ser>
          <c:idx val="1"/>
          <c:order val="1"/>
          <c:tx>
            <c:strRef>
              <c:f>total!$D$2</c:f>
              <c:strCache>
                <c:ptCount val="1"/>
                <c:pt idx="0">
                  <c:v>ksp</c:v>
                </c:pt>
              </c:strCache>
            </c:strRef>
          </c:tx>
          <c:spPr>
            <a:solidFill>
              <a:schemeClr val="accent6"/>
            </a:solidFill>
            <a:ln>
              <a:solidFill>
                <a:schemeClr val="tx1"/>
              </a:solidFill>
            </a:ln>
            <a:effectLst/>
          </c:spPr>
          <c:invertIfNegative val="0"/>
          <c:val>
            <c:numRef>
              <c:f>total!$D$13</c:f>
              <c:numCache>
                <c:formatCode>General</c:formatCode>
                <c:ptCount val="1"/>
                <c:pt idx="0">
                  <c:v>1.4012777000000001E-2</c:v>
                </c:pt>
              </c:numCache>
            </c:numRef>
          </c:val>
          <c:extLst>
            <c:ext xmlns:c16="http://schemas.microsoft.com/office/drawing/2014/chart" uri="{C3380CC4-5D6E-409C-BE32-E72D297353CC}">
              <c16:uniqueId val="{00000001-A1AD-FA40-8B02-3ABA28E18F78}"/>
            </c:ext>
          </c:extLst>
        </c:ser>
        <c:dLbls>
          <c:showLegendKey val="0"/>
          <c:showVal val="0"/>
          <c:showCatName val="0"/>
          <c:showSerName val="0"/>
          <c:showPercent val="0"/>
          <c:showBubbleSize val="0"/>
        </c:dLbls>
        <c:gapWidth val="219"/>
        <c:axId val="2125718976"/>
        <c:axId val="2126096976"/>
      </c:barChart>
      <c:catAx>
        <c:axId val="2125718976"/>
        <c:scaling>
          <c:orientation val="minMax"/>
        </c:scaling>
        <c:delete val="1"/>
        <c:axPos val="b"/>
        <c:numFmt formatCode="General" sourceLinked="1"/>
        <c:majorTickMark val="none"/>
        <c:minorTickMark val="none"/>
        <c:tickLblPos val="nextTo"/>
        <c:crossAx val="2126096976"/>
        <c:crosses val="autoZero"/>
        <c:auto val="1"/>
        <c:lblAlgn val="ctr"/>
        <c:lblOffset val="100"/>
        <c:noMultiLvlLbl val="0"/>
      </c:catAx>
      <c:valAx>
        <c:axId val="2126096976"/>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800" b="0" i="0" u="none" strike="noStrike" kern="1200" baseline="0">
                    <a:solidFill>
                      <a:sysClr val="windowText" lastClr="000000"/>
                    </a:solidFill>
                    <a:latin typeface="+mn-lt"/>
                    <a:ea typeface="+mn-ea"/>
                    <a:cs typeface="+mn-cs"/>
                  </a:defRPr>
                </a:pPr>
                <a:r>
                  <a:rPr lang="ja-JP"/>
                  <a:t>取得時間</a:t>
                </a:r>
                <a:r>
                  <a:rPr lang="en-US" dirty="0"/>
                  <a:t> (ms)</a:t>
                </a:r>
                <a:endParaRPr lang="ja-JP"/>
              </a:p>
            </c:rich>
          </c:tx>
          <c:overlay val="0"/>
          <c:spPr>
            <a:noFill/>
            <a:ln>
              <a:noFill/>
            </a:ln>
            <a:effectLst/>
          </c:spPr>
          <c:txPr>
            <a:bodyPr rot="-5400000" spcFirstLastPara="1" vertOverflow="ellipsis" vert="horz" wrap="square" anchor="ctr" anchorCtr="1"/>
            <a:lstStyle/>
            <a:p>
              <a:pPr>
                <a:defRPr lang="ja-JP" sz="1800" b="0" i="0" u="none" strike="noStrike" kern="1200" baseline="0">
                  <a:solidFill>
                    <a:sysClr val="windowText" lastClr="000000"/>
                  </a:solidFill>
                  <a:latin typeface="+mn-lt"/>
                  <a:ea typeface="+mn-ea"/>
                  <a:cs typeface="+mn-cs"/>
                </a:defRPr>
              </a:pPr>
              <a:endParaRPr lang="ja-JP" alt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800" b="0" i="0" u="none" strike="noStrike" kern="1200" baseline="0">
                <a:solidFill>
                  <a:sysClr val="windowText" lastClr="000000"/>
                </a:solidFill>
                <a:latin typeface="+mn-lt"/>
                <a:ea typeface="+mn-ea"/>
                <a:cs typeface="+mn-cs"/>
              </a:defRPr>
            </a:pPr>
            <a:endParaRPr lang="ja-JP"/>
          </a:p>
        </c:txPr>
        <c:crossAx val="2125718976"/>
        <c:crosses val="autoZero"/>
        <c:crossBetween val="between"/>
        <c:dispUnits>
          <c:custUnit val="1E-3"/>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solidFill>
            <a:sysClr val="windowText" lastClr="000000"/>
          </a:solidFill>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solidFill>
            </a:ln>
            <a:effectLst/>
          </c:spPr>
          <c:invertIfNegative val="0"/>
          <c:val>
            <c:numRef>
              <c:f>total!$B$13</c:f>
              <c:numCache>
                <c:formatCode>General</c:formatCode>
                <c:ptCount val="1"/>
                <c:pt idx="0">
                  <c:v>2020.7350000000001</c:v>
                </c:pt>
              </c:numCache>
            </c:numRef>
          </c:val>
          <c:extLst>
            <c:ext xmlns:c16="http://schemas.microsoft.com/office/drawing/2014/chart" uri="{C3380CC4-5D6E-409C-BE32-E72D297353CC}">
              <c16:uniqueId val="{00000000-2144-A147-B1FB-6BFD1F2B6D15}"/>
            </c:ext>
          </c:extLst>
        </c:ser>
        <c:ser>
          <c:idx val="1"/>
          <c:order val="1"/>
          <c:spPr>
            <a:solidFill>
              <a:schemeClr val="accent2"/>
            </a:solidFill>
            <a:ln>
              <a:solidFill>
                <a:schemeClr val="tx1"/>
              </a:solidFill>
            </a:ln>
            <a:effectLst/>
          </c:spPr>
          <c:invertIfNegative val="0"/>
          <c:val>
            <c:numRef>
              <c:f>total!$C$13</c:f>
              <c:numCache>
                <c:formatCode>General</c:formatCode>
                <c:ptCount val="1"/>
                <c:pt idx="0">
                  <c:v>1873.15</c:v>
                </c:pt>
              </c:numCache>
            </c:numRef>
          </c:val>
          <c:extLst>
            <c:ext xmlns:c16="http://schemas.microsoft.com/office/drawing/2014/chart" uri="{C3380CC4-5D6E-409C-BE32-E72D297353CC}">
              <c16:uniqueId val="{00000001-2144-A147-B1FB-6BFD1F2B6D15}"/>
            </c:ext>
          </c:extLst>
        </c:ser>
        <c:ser>
          <c:idx val="2"/>
          <c:order val="2"/>
          <c:spPr>
            <a:solidFill>
              <a:schemeClr val="accent6"/>
            </a:solidFill>
            <a:ln>
              <a:solidFill>
                <a:schemeClr val="tx1"/>
              </a:solidFill>
            </a:ln>
            <a:effectLst/>
          </c:spPr>
          <c:invertIfNegative val="0"/>
          <c:val>
            <c:numRef>
              <c:f>total!$D$13</c:f>
              <c:numCache>
                <c:formatCode>General</c:formatCode>
                <c:ptCount val="1"/>
                <c:pt idx="0">
                  <c:v>1887.2879999999998</c:v>
                </c:pt>
              </c:numCache>
            </c:numRef>
          </c:val>
          <c:extLst>
            <c:ext xmlns:c16="http://schemas.microsoft.com/office/drawing/2014/chart" uri="{C3380CC4-5D6E-409C-BE32-E72D297353CC}">
              <c16:uniqueId val="{00000002-2144-A147-B1FB-6BFD1F2B6D15}"/>
            </c:ext>
          </c:extLst>
        </c:ser>
        <c:dLbls>
          <c:showLegendKey val="0"/>
          <c:showVal val="0"/>
          <c:showCatName val="0"/>
          <c:showSerName val="0"/>
          <c:showPercent val="0"/>
          <c:showBubbleSize val="0"/>
        </c:dLbls>
        <c:gapWidth val="219"/>
        <c:axId val="461997520"/>
        <c:axId val="461999232"/>
      </c:barChart>
      <c:catAx>
        <c:axId val="461997520"/>
        <c:scaling>
          <c:orientation val="minMax"/>
        </c:scaling>
        <c:delete val="1"/>
        <c:axPos val="b"/>
        <c:numFmt formatCode="General" sourceLinked="1"/>
        <c:majorTickMark val="none"/>
        <c:minorTickMark val="none"/>
        <c:tickLblPos val="nextTo"/>
        <c:crossAx val="461999232"/>
        <c:crosses val="autoZero"/>
        <c:auto val="1"/>
        <c:lblAlgn val="ctr"/>
        <c:lblOffset val="100"/>
        <c:noMultiLvlLbl val="0"/>
      </c:catAx>
      <c:valAx>
        <c:axId val="461999232"/>
        <c:scaling>
          <c:orientation val="minMax"/>
          <c:max val="22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r>
                  <a:rPr lang="ja-JP" altLang="en-US"/>
                  <a:t>総合</a:t>
                </a:r>
                <a:r>
                  <a:rPr lang="ja-JP"/>
                  <a:t>スコア</a:t>
                </a:r>
              </a:p>
            </c:rich>
          </c:tx>
          <c:overlay val="0"/>
          <c:spPr>
            <a:noFill/>
            <a:ln>
              <a:noFill/>
            </a:ln>
            <a:effectLst/>
          </c:spPr>
          <c:txPr>
            <a:bodyPr rot="-54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en-US" alt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ja-JP"/>
          </a:p>
        </c:txPr>
        <c:crossAx val="461997520"/>
        <c:crosses val="autoZero"/>
        <c:crossBetween val="between"/>
      </c:valAx>
      <c:spPr>
        <a:noFill/>
        <a:ln>
          <a:noFill/>
        </a:ln>
        <a:effectLst/>
      </c:spPr>
    </c:plotArea>
    <c:plotVisOnly val="1"/>
    <c:dispBlanksAs val="gap"/>
    <c:showDLblsOverMax val="0"/>
  </c:chart>
  <c:spPr>
    <a:noFill/>
    <a:ln>
      <a:noFill/>
    </a:ln>
    <a:effectLst/>
  </c:spPr>
  <c:txPr>
    <a:bodyPr/>
    <a:lstStyle/>
    <a:p>
      <a:pPr>
        <a:defRPr sz="1800">
          <a:solidFill>
            <a:schemeClr val="tx1"/>
          </a:solidFill>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リモートアテステーションにかかる時間!$B$1</c:f>
              <c:strCache>
                <c:ptCount val="1"/>
                <c:pt idx="0">
                  <c:v>従来</c:v>
                </c:pt>
              </c:strCache>
            </c:strRef>
          </c:tx>
          <c:spPr>
            <a:solidFill>
              <a:schemeClr val="accent5"/>
            </a:solidFill>
            <a:ln>
              <a:solidFill>
                <a:schemeClr val="tx1"/>
              </a:solidFill>
            </a:ln>
            <a:effectLst/>
          </c:spPr>
          <c:invertIfNegative val="0"/>
          <c:val>
            <c:numRef>
              <c:f>リモートアテステーションにかかる時間!$B$11</c:f>
              <c:numCache>
                <c:formatCode>General</c:formatCode>
                <c:ptCount val="1"/>
                <c:pt idx="0">
                  <c:v>6.4675763333333332E-3</c:v>
                </c:pt>
              </c:numCache>
            </c:numRef>
          </c:val>
          <c:extLst>
            <c:ext xmlns:c16="http://schemas.microsoft.com/office/drawing/2014/chart" uri="{C3380CC4-5D6E-409C-BE32-E72D297353CC}">
              <c16:uniqueId val="{00000000-AA30-764B-A085-902B71F14CF0}"/>
            </c:ext>
          </c:extLst>
        </c:ser>
        <c:ser>
          <c:idx val="1"/>
          <c:order val="1"/>
          <c:tx>
            <c:strRef>
              <c:f>リモートアテステーションにかかる時間!$C$1</c:f>
              <c:strCache>
                <c:ptCount val="1"/>
                <c:pt idx="0">
                  <c:v>Keyspector</c:v>
                </c:pt>
              </c:strCache>
            </c:strRef>
          </c:tx>
          <c:spPr>
            <a:solidFill>
              <a:schemeClr val="accent4"/>
            </a:solidFill>
            <a:ln>
              <a:solidFill>
                <a:schemeClr val="tx1"/>
              </a:solidFill>
            </a:ln>
            <a:effectLst/>
          </c:spPr>
          <c:invertIfNegative val="0"/>
          <c:val>
            <c:numRef>
              <c:f>リモートアテステーションにかかる時間!$C$11</c:f>
              <c:numCache>
                <c:formatCode>General</c:formatCode>
                <c:ptCount val="1"/>
                <c:pt idx="0">
                  <c:v>0.27539924388888892</c:v>
                </c:pt>
              </c:numCache>
            </c:numRef>
          </c:val>
          <c:extLst>
            <c:ext xmlns:c16="http://schemas.microsoft.com/office/drawing/2014/chart" uri="{C3380CC4-5D6E-409C-BE32-E72D297353CC}">
              <c16:uniqueId val="{00000001-AA30-764B-A085-902B71F14CF0}"/>
            </c:ext>
          </c:extLst>
        </c:ser>
        <c:dLbls>
          <c:showLegendKey val="0"/>
          <c:showVal val="0"/>
          <c:showCatName val="0"/>
          <c:showSerName val="0"/>
          <c:showPercent val="0"/>
          <c:showBubbleSize val="0"/>
        </c:dLbls>
        <c:gapWidth val="219"/>
        <c:axId val="1174634240"/>
        <c:axId val="1174635968"/>
      </c:barChart>
      <c:catAx>
        <c:axId val="1174634240"/>
        <c:scaling>
          <c:orientation val="minMax"/>
        </c:scaling>
        <c:delete val="1"/>
        <c:axPos val="b"/>
        <c:numFmt formatCode="General" sourceLinked="1"/>
        <c:majorTickMark val="none"/>
        <c:minorTickMark val="none"/>
        <c:tickLblPos val="nextTo"/>
        <c:crossAx val="1174635968"/>
        <c:crosses val="autoZero"/>
        <c:auto val="1"/>
        <c:lblAlgn val="ctr"/>
        <c:lblOffset val="100"/>
        <c:noMultiLvlLbl val="0"/>
      </c:catAx>
      <c:valAx>
        <c:axId val="1174635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r>
                  <a:rPr lang="en-US"/>
                  <a:t>処理時間 (ms)</a:t>
                </a:r>
              </a:p>
            </c:rich>
          </c:tx>
          <c:overlay val="0"/>
          <c:spPr>
            <a:noFill/>
            <a:ln>
              <a:noFill/>
            </a:ln>
            <a:effectLst/>
          </c:spPr>
          <c:txPr>
            <a:bodyPr rot="-54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en-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800" b="0" i="0" u="none" strike="noStrike" kern="1200" baseline="0">
                <a:solidFill>
                  <a:schemeClr val="tx1"/>
                </a:solidFill>
                <a:latin typeface="+mn-lt"/>
                <a:ea typeface="+mn-ea"/>
                <a:cs typeface="+mn-cs"/>
              </a:defRPr>
            </a:pPr>
            <a:endParaRPr lang="en-JP"/>
          </a:p>
        </c:txPr>
        <c:crossAx val="1174634240"/>
        <c:crosses val="autoZero"/>
        <c:crossBetween val="between"/>
        <c:dispUnits>
          <c:custUnit val="1.0000000000000002E-3"/>
        </c:dispUnits>
      </c:valAx>
      <c:spPr>
        <a:noFill/>
        <a:ln>
          <a:noFill/>
        </a:ln>
        <a:effectLst/>
      </c:spPr>
    </c:plotArea>
    <c:plotVisOnly val="1"/>
    <c:dispBlanksAs val="gap"/>
    <c:showDLblsOverMax val="0"/>
  </c:chart>
  <c:spPr>
    <a:noFill/>
    <a:ln>
      <a:noFill/>
    </a:ln>
    <a:effectLst/>
  </c:spPr>
  <c:txPr>
    <a:bodyPr/>
    <a:lstStyle/>
    <a:p>
      <a:pPr>
        <a:defRPr sz="1800">
          <a:solidFill>
            <a:schemeClr val="tx1"/>
          </a:solidFill>
        </a:defRPr>
      </a:pPr>
      <a:endParaRPr lang="en-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29224C-8B23-4317-88BF-2F87235C33D3}" type="datetimeFigureOut">
              <a:rPr kumimoji="1" lang="ja-JP" altLang="en-US" smtClean="0"/>
              <a:t>2026/10/23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E1ECFC-BF20-4261-92DE-6EDA6A25A41B}" type="slidenum">
              <a:rPr kumimoji="1" lang="ja-JP" altLang="en-US" smtClean="0"/>
              <a:t>‹#›</a:t>
            </a:fld>
            <a:endParaRPr kumimoji="1" lang="ja-JP" altLang="en-US"/>
          </a:p>
        </p:txBody>
      </p:sp>
    </p:spTree>
    <p:extLst>
      <p:ext uri="{BB962C8B-B14F-4D97-AF65-F5344CB8AC3E}">
        <p14:creationId xmlns:p14="http://schemas.microsoft.com/office/powerpoint/2010/main" val="32631190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1</a:t>
            </a:fld>
            <a:endParaRPr kumimoji="1" lang="ja-JP" altLang="en-US"/>
          </a:p>
        </p:txBody>
      </p:sp>
    </p:spTree>
    <p:extLst>
      <p:ext uri="{BB962C8B-B14F-4D97-AF65-F5344CB8AC3E}">
        <p14:creationId xmlns:p14="http://schemas.microsoft.com/office/powerpoint/2010/main" val="3707661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B296B-4C0A-7957-8374-33CEE0CCD3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726C398-970C-D6B1-186D-CB007BE87CC2}"/>
              </a:ext>
            </a:extLst>
          </p:cNvPr>
          <p:cNvSpPr>
            <a:spLocks noGrp="1" noRot="1" noChangeAspect="1"/>
          </p:cNvSpPr>
          <p:nvPr>
            <p:ph type="sldImg"/>
          </p:nvPr>
        </p:nvSpPr>
        <p:spPr/>
        <p:txBody>
          <a:bodyPr/>
          <a:lstStyle/>
          <a:p>
            <a:endParaRPr lang="en-JP"/>
          </a:p>
        </p:txBody>
      </p:sp>
      <p:sp>
        <p:nvSpPr>
          <p:cNvPr id="3" name="ノート プレースホルダー 2">
            <a:extLst>
              <a:ext uri="{FF2B5EF4-FFF2-40B4-BE49-F238E27FC236}">
                <a16:creationId xmlns:a16="http://schemas.microsoft.com/office/drawing/2014/main" id="{D4952955-832F-9283-E5CF-B4DB5EE7149F}"/>
              </a:ext>
            </a:extLst>
          </p:cNvPr>
          <p:cNvSpPr>
            <a:spLocks noGrp="1"/>
          </p:cNvSpPr>
          <p:nvPr>
            <p:ph type="body" idx="1"/>
          </p:nvPr>
        </p:nvSpPr>
        <p:spPr/>
        <p:txBody>
          <a:bodyPr/>
          <a:lstStyle/>
          <a:p>
            <a:r>
              <a:rPr kumimoji="1" lang="en-US" altLang="ja-JP" dirty="0"/>
              <a:t>Wi-Fi</a:t>
            </a:r>
            <a:r>
              <a:rPr kumimoji="1" lang="ja-JP" altLang="en-US"/>
              <a:t>ルータ、プリンタ、テレビ、冷蔵庫、車</a:t>
            </a:r>
            <a:endParaRPr kumimoji="1" lang="en-US" altLang="ja-JP" dirty="0"/>
          </a:p>
          <a:p>
            <a:endParaRPr kumimoji="1" lang="en-US" altLang="ja-JP" dirty="0"/>
          </a:p>
          <a:p>
            <a:r>
              <a:rPr kumimoji="1" lang="ja-JP" altLang="en-US"/>
              <a:t>情報通信研究機構</a:t>
            </a:r>
            <a:r>
              <a:rPr kumimoji="1" lang="en-US" altLang="ja-JP" dirty="0"/>
              <a:t>NICT</a:t>
            </a:r>
            <a:r>
              <a:rPr kumimoji="1" lang="ja-JP" altLang="en-US"/>
              <a:t>の</a:t>
            </a:r>
            <a:r>
              <a:rPr lang="en-JP" dirty="0"/>
              <a:t>調査によると、サイバー攻撃の3割以上がIoT機器を対象としていることが明らかになって</a:t>
            </a:r>
            <a:endParaRPr kumimoji="1" lang="ja-JP" altLang="en-US"/>
          </a:p>
        </p:txBody>
      </p:sp>
      <p:sp>
        <p:nvSpPr>
          <p:cNvPr id="4" name="スライド番号プレースホルダー 3">
            <a:extLst>
              <a:ext uri="{FF2B5EF4-FFF2-40B4-BE49-F238E27FC236}">
                <a16:creationId xmlns:a16="http://schemas.microsoft.com/office/drawing/2014/main" id="{EEED8171-2EDE-E1F8-159D-28EF9361A8C3}"/>
              </a:ext>
            </a:extLst>
          </p:cNvPr>
          <p:cNvSpPr>
            <a:spLocks noGrp="1"/>
          </p:cNvSpPr>
          <p:nvPr>
            <p:ph type="sldNum" sz="quarter" idx="5"/>
          </p:nvPr>
        </p:nvSpPr>
        <p:spPr/>
        <p:txBody>
          <a:bodyPr/>
          <a:lstStyle/>
          <a:p>
            <a:fld id="{65E1ECFC-BF20-4261-92DE-6EDA6A25A41B}" type="slidenum">
              <a:rPr kumimoji="1" lang="ja-JP" altLang="en-US" smtClean="0"/>
              <a:t>2</a:t>
            </a:fld>
            <a:endParaRPr kumimoji="1" lang="ja-JP" altLang="en-US"/>
          </a:p>
        </p:txBody>
      </p:sp>
    </p:spTree>
    <p:extLst>
      <p:ext uri="{BB962C8B-B14F-4D97-AF65-F5344CB8AC3E}">
        <p14:creationId xmlns:p14="http://schemas.microsoft.com/office/powerpoint/2010/main" val="906969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JP"/>
          </a:p>
        </p:txBody>
      </p:sp>
      <p:sp>
        <p:nvSpPr>
          <p:cNvPr id="3" name="Notes Placeholder 2"/>
          <p:cNvSpPr>
            <a:spLocks noGrp="1"/>
          </p:cNvSpPr>
          <p:nvPr>
            <p:ph type="body" idx="1"/>
          </p:nvPr>
        </p:nvSpPr>
        <p:spPr/>
        <p:txBody>
          <a:bodyPr/>
          <a:lstStyle/>
          <a:p>
            <a:endParaRPr lang="en-JP" dirty="0"/>
          </a:p>
        </p:txBody>
      </p:sp>
      <p:sp>
        <p:nvSpPr>
          <p:cNvPr id="4" name="Slide Number Placeholder 3"/>
          <p:cNvSpPr>
            <a:spLocks noGrp="1"/>
          </p:cNvSpPr>
          <p:nvPr>
            <p:ph type="sldNum" sz="quarter" idx="5"/>
          </p:nvPr>
        </p:nvSpPr>
        <p:spPr/>
        <p:txBody>
          <a:bodyPr/>
          <a:lstStyle/>
          <a:p>
            <a:fld id="{65E1ECFC-BF20-4261-92DE-6EDA6A25A41B}" type="slidenum">
              <a:rPr kumimoji="1" lang="ja-JP" altLang="en-US" smtClean="0"/>
              <a:t>3</a:t>
            </a:fld>
            <a:endParaRPr kumimoji="1" lang="ja-JP" altLang="en-US"/>
          </a:p>
        </p:txBody>
      </p:sp>
    </p:spTree>
    <p:extLst>
      <p:ext uri="{BB962C8B-B14F-4D97-AF65-F5344CB8AC3E}">
        <p14:creationId xmlns:p14="http://schemas.microsoft.com/office/powerpoint/2010/main" val="356228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r>
              <a:rPr kumimoji="1" lang="ja-JP" altLang="en-US"/>
              <a:t>メモリ破壊する</a:t>
            </a:r>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4</a:t>
            </a:fld>
            <a:endParaRPr kumimoji="1" lang="ja-JP" altLang="en-US"/>
          </a:p>
        </p:txBody>
      </p:sp>
    </p:spTree>
    <p:extLst>
      <p:ext uri="{BB962C8B-B14F-4D97-AF65-F5344CB8AC3E}">
        <p14:creationId xmlns:p14="http://schemas.microsoft.com/office/powerpoint/2010/main" val="799547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r>
              <a:rPr kumimoji="1" lang="en-US" altLang="ja-JP" dirty="0"/>
              <a:t>SGX</a:t>
            </a:r>
            <a:r>
              <a:rPr kumimoji="1" lang="ja-JP" altLang="en-US"/>
              <a:t>はプログラム実行開始時に電子署名が検査される</a:t>
            </a:r>
            <a:endParaRPr kumimoji="1" lang="en-US" altLang="ja-JP" dirty="0"/>
          </a:p>
          <a:p>
            <a:endParaRPr kumimoji="1" lang="en-US" altLang="ja-JP" dirty="0"/>
          </a:p>
          <a:p>
            <a:r>
              <a:rPr kumimoji="1" lang="ja-JP" altLang="en-US"/>
              <a:t>保護領域であるエンクレイヴに割り当てられたメモリは整合性が保証され、暗号化もされる</a:t>
            </a:r>
            <a:endParaRPr kumimoji="1" lang="en-US" altLang="ja-JP" dirty="0"/>
          </a:p>
          <a:p>
            <a:r>
              <a:rPr kumimoji="1" lang="en-US" altLang="ja-JP" dirty="0"/>
              <a:t>BIOS</a:t>
            </a:r>
            <a:r>
              <a:rPr kumimoji="1" lang="ja-JP" altLang="en-US"/>
              <a:t>の呼び出しと、</a:t>
            </a:r>
            <a:r>
              <a:rPr kumimoji="1" lang="en-US" altLang="ja-JP" dirty="0"/>
              <a:t>BIOS</a:t>
            </a:r>
            <a:r>
              <a:rPr kumimoji="1" lang="ja-JP" altLang="en-US"/>
              <a:t>によるメモリデータの取得はシステム性能への影響が大きい</a:t>
            </a:r>
            <a:endParaRPr kumimoji="1" lang="en-US" altLang="ja-JP" dirty="0"/>
          </a:p>
          <a:p>
            <a:r>
              <a:rPr kumimoji="1" lang="ja-JP" altLang="en-US"/>
              <a:t>エンクレイヴと</a:t>
            </a:r>
            <a:r>
              <a:rPr kumimoji="1" lang="en-US" altLang="ja-JP" dirty="0"/>
              <a:t>BIOS</a:t>
            </a:r>
            <a:r>
              <a:rPr kumimoji="1" lang="ja-JP" altLang="en-US"/>
              <a:t>が通信する</a:t>
            </a:r>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5</a:t>
            </a:fld>
            <a:endParaRPr kumimoji="1" lang="ja-JP" altLang="en-US"/>
          </a:p>
        </p:txBody>
      </p:sp>
    </p:spTree>
    <p:extLst>
      <p:ext uri="{BB962C8B-B14F-4D97-AF65-F5344CB8AC3E}">
        <p14:creationId xmlns:p14="http://schemas.microsoft.com/office/powerpoint/2010/main" val="619660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endParaRPr kumimoji="1" lang="ja-JP" altLang="en-US" sz="1200" kern="120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6</a:t>
            </a:fld>
            <a:endParaRPr kumimoji="1" lang="ja-JP" altLang="en-US"/>
          </a:p>
        </p:txBody>
      </p:sp>
    </p:spTree>
    <p:extLst>
      <p:ext uri="{BB962C8B-B14F-4D97-AF65-F5344CB8AC3E}">
        <p14:creationId xmlns:p14="http://schemas.microsoft.com/office/powerpoint/2010/main" val="248656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7</a:t>
            </a:fld>
            <a:endParaRPr kumimoji="1" lang="ja-JP" altLang="en-US"/>
          </a:p>
        </p:txBody>
      </p:sp>
    </p:spTree>
    <p:extLst>
      <p:ext uri="{BB962C8B-B14F-4D97-AF65-F5344CB8AC3E}">
        <p14:creationId xmlns:p14="http://schemas.microsoft.com/office/powerpoint/2010/main" val="3983747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8</a:t>
            </a:fld>
            <a:endParaRPr kumimoji="1" lang="ja-JP" altLang="en-US"/>
          </a:p>
        </p:txBody>
      </p:sp>
    </p:spTree>
    <p:extLst>
      <p:ext uri="{BB962C8B-B14F-4D97-AF65-F5344CB8AC3E}">
        <p14:creationId xmlns:p14="http://schemas.microsoft.com/office/powerpoint/2010/main" val="1014210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9</a:t>
            </a:fld>
            <a:endParaRPr kumimoji="1" lang="ja-JP" altLang="en-US"/>
          </a:p>
        </p:txBody>
      </p:sp>
    </p:spTree>
    <p:extLst>
      <p:ext uri="{BB962C8B-B14F-4D97-AF65-F5344CB8AC3E}">
        <p14:creationId xmlns:p14="http://schemas.microsoft.com/office/powerpoint/2010/main" val="13561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10</a:t>
            </a:fld>
            <a:endParaRPr kumimoji="1" lang="ja-JP" altLang="en-US"/>
          </a:p>
        </p:txBody>
      </p:sp>
    </p:spTree>
    <p:extLst>
      <p:ext uri="{BB962C8B-B14F-4D97-AF65-F5344CB8AC3E}">
        <p14:creationId xmlns:p14="http://schemas.microsoft.com/office/powerpoint/2010/main" val="3683580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r>
              <a:rPr kumimoji="1" lang="ja-JP" altLang="en-US"/>
              <a:t>エンクレイヴは可用性が保証されない</a:t>
            </a:r>
            <a:endParaRPr kumimoji="1" lang="en-US" altLang="ja-JP" dirty="0"/>
          </a:p>
          <a:p>
            <a:endParaRPr kumimoji="1" lang="en-US" altLang="ja-JP" dirty="0"/>
          </a:p>
          <a:p>
            <a:r>
              <a:rPr kumimoji="1" lang="ja-JP" altLang="en-US"/>
              <a:t>定期的に実行することを想定</a:t>
            </a:r>
            <a:endParaRPr kumimoji="1" lang="en-US" altLang="ja-JP" dirty="0"/>
          </a:p>
          <a:p>
            <a:endParaRPr kumimoji="1" lang="en-US" altLang="ja-JP" dirty="0"/>
          </a:p>
          <a:p>
            <a:r>
              <a:rPr kumimoji="1" lang="ja-JP" altLang="en-US"/>
              <a:t>外れ値の上限</a:t>
            </a:r>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11</a:t>
            </a:fld>
            <a:endParaRPr kumimoji="1" lang="ja-JP" altLang="en-US"/>
          </a:p>
        </p:txBody>
      </p:sp>
    </p:spTree>
    <p:extLst>
      <p:ext uri="{BB962C8B-B14F-4D97-AF65-F5344CB8AC3E}">
        <p14:creationId xmlns:p14="http://schemas.microsoft.com/office/powerpoint/2010/main" val="66574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r>
              <a:rPr kumimoji="1" lang="ja-JP" altLang="en-US"/>
              <a:t>多数の</a:t>
            </a:r>
            <a:r>
              <a:rPr kumimoji="1" lang="en" altLang="ja-JP" dirty="0"/>
              <a:t>IoT</a:t>
            </a:r>
            <a:r>
              <a:rPr kumimoji="1" lang="ja-JP" altLang="en-US"/>
              <a:t>機器を管理する環境では管理者が個々の通知を確認しそれぞれに対応するのには時間がかかる</a:t>
            </a:r>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12</a:t>
            </a:fld>
            <a:endParaRPr kumimoji="1" lang="ja-JP" altLang="en-US"/>
          </a:p>
        </p:txBody>
      </p:sp>
    </p:spTree>
    <p:extLst>
      <p:ext uri="{BB962C8B-B14F-4D97-AF65-F5344CB8AC3E}">
        <p14:creationId xmlns:p14="http://schemas.microsoft.com/office/powerpoint/2010/main" val="654177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r>
              <a:rPr kumimoji="1" lang="en-US" altLang="ja-JP" dirty="0" err="1"/>
              <a:t>LLView</a:t>
            </a:r>
            <a:r>
              <a:rPr kumimoji="1" lang="ja-JP" altLang="en-US"/>
              <a:t>フレームワークを用いることで、</a:t>
            </a:r>
            <a:r>
              <a:rPr kumimoji="1" lang="en-US" altLang="ja-JP" dirty="0"/>
              <a:t>OS</a:t>
            </a:r>
            <a:r>
              <a:rPr kumimoji="1" lang="ja-JP" altLang="en-US"/>
              <a:t>データのアドレス変換を行うコードをコンパイル時に埋め込み </a:t>
            </a:r>
            <a:endParaRPr kumimoji="1" lang="en-US" altLang="ja-JP" dirty="0"/>
          </a:p>
          <a:p>
            <a:r>
              <a:rPr kumimoji="1" lang="en-US" altLang="ja-JP" dirty="0"/>
              <a:t>IDS</a:t>
            </a:r>
            <a:r>
              <a:rPr kumimoji="1" lang="ja-JP" altLang="en-US"/>
              <a:t>が</a:t>
            </a:r>
            <a:r>
              <a:rPr kumimoji="1" lang="en-US" altLang="ja-JP" dirty="0"/>
              <a:t>OS</a:t>
            </a:r>
            <a:r>
              <a:rPr kumimoji="1" lang="ja-JP" altLang="en-US"/>
              <a:t>のソースコードを用いて監視対象システムの</a:t>
            </a:r>
            <a:r>
              <a:rPr kumimoji="1" lang="en-US" altLang="ja-JP" dirty="0"/>
              <a:t>OS</a:t>
            </a:r>
            <a:r>
              <a:rPr kumimoji="1" lang="ja-JP" altLang="en-US"/>
              <a:t>データに透過的にアクセスすることを可能にしている</a:t>
            </a:r>
            <a:endParaRPr kumimoji="1" lang="en-US" altLang="ja-JP" dirty="0"/>
          </a:p>
          <a:p>
            <a:endParaRPr kumimoji="1" lang="en-US" altLang="ja-JP" dirty="0"/>
          </a:p>
          <a:p>
            <a:r>
              <a:rPr kumimoji="1" lang="en-US" altLang="ja-JP" dirty="0" err="1"/>
              <a:t>meminfo</a:t>
            </a:r>
            <a:r>
              <a:rPr kumimoji="1" lang="ja-JP" altLang="en-US"/>
              <a:t>、</a:t>
            </a:r>
            <a:r>
              <a:rPr kumimoji="1" lang="en-US" altLang="ja-JP" dirty="0"/>
              <a:t>tcp</a:t>
            </a:r>
            <a:r>
              <a:rPr kumimoji="1" lang="ja-JP" altLang="en-US"/>
              <a:t>、</a:t>
            </a:r>
            <a:r>
              <a:rPr kumimoji="1" lang="en-US" altLang="ja-JP" dirty="0"/>
              <a:t>drivers</a:t>
            </a:r>
            <a:r>
              <a:rPr kumimoji="1" lang="ja-JP" altLang="en-US"/>
              <a:t>、プロセスの情報</a:t>
            </a:r>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13</a:t>
            </a:fld>
            <a:endParaRPr kumimoji="1" lang="ja-JP" altLang="en-US"/>
          </a:p>
        </p:txBody>
      </p:sp>
    </p:spTree>
    <p:extLst>
      <p:ext uri="{BB962C8B-B14F-4D97-AF65-F5344CB8AC3E}">
        <p14:creationId xmlns:p14="http://schemas.microsoft.com/office/powerpoint/2010/main" val="1652272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CBF0F-1C71-D067-8273-546CC2D0F0D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46C5C9B-F236-140A-675B-FAFAE2A62835}"/>
              </a:ext>
            </a:extLst>
          </p:cNvPr>
          <p:cNvSpPr>
            <a:spLocks noGrp="1" noRot="1" noChangeAspect="1"/>
          </p:cNvSpPr>
          <p:nvPr>
            <p:ph type="sldImg"/>
          </p:nvPr>
        </p:nvSpPr>
        <p:spPr/>
        <p:txBody>
          <a:bodyPr/>
          <a:lstStyle/>
          <a:p>
            <a:endParaRPr lang="en-JP"/>
          </a:p>
        </p:txBody>
      </p:sp>
      <p:sp>
        <p:nvSpPr>
          <p:cNvPr id="3" name="ノート プレースホルダー 2">
            <a:extLst>
              <a:ext uri="{FF2B5EF4-FFF2-40B4-BE49-F238E27FC236}">
                <a16:creationId xmlns:a16="http://schemas.microsoft.com/office/drawing/2014/main" id="{E3830173-772B-9821-BA5E-B178A864760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C790529-3C21-B7A6-7A0B-856DB654C7A3}"/>
              </a:ext>
            </a:extLst>
          </p:cNvPr>
          <p:cNvSpPr>
            <a:spLocks noGrp="1"/>
          </p:cNvSpPr>
          <p:nvPr>
            <p:ph type="sldNum" sz="quarter" idx="5"/>
          </p:nvPr>
        </p:nvSpPr>
        <p:spPr/>
        <p:txBody>
          <a:bodyPr/>
          <a:lstStyle/>
          <a:p>
            <a:fld id="{65E1ECFC-BF20-4261-92DE-6EDA6A25A41B}" type="slidenum">
              <a:rPr kumimoji="1" lang="ja-JP" altLang="en-US" smtClean="0"/>
              <a:t>14</a:t>
            </a:fld>
            <a:endParaRPr kumimoji="1" lang="ja-JP" altLang="en-US"/>
          </a:p>
        </p:txBody>
      </p:sp>
    </p:spTree>
    <p:extLst>
      <p:ext uri="{BB962C8B-B14F-4D97-AF65-F5344CB8AC3E}">
        <p14:creationId xmlns:p14="http://schemas.microsoft.com/office/powerpoint/2010/main" val="1890059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15</a:t>
            </a:fld>
            <a:endParaRPr kumimoji="1" lang="ja-JP" altLang="en-US"/>
          </a:p>
        </p:txBody>
      </p:sp>
    </p:spTree>
    <p:extLst>
      <p:ext uri="{BB962C8B-B14F-4D97-AF65-F5344CB8AC3E}">
        <p14:creationId xmlns:p14="http://schemas.microsoft.com/office/powerpoint/2010/main" val="4112428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en-JP"/>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5E1ECFC-BF20-4261-92DE-6EDA6A25A41B}" type="slidenum">
              <a:rPr kumimoji="1" lang="ja-JP" altLang="en-US" smtClean="0"/>
              <a:t>16</a:t>
            </a:fld>
            <a:endParaRPr kumimoji="1" lang="ja-JP" altLang="en-US"/>
          </a:p>
        </p:txBody>
      </p:sp>
    </p:spTree>
    <p:extLst>
      <p:ext uri="{BB962C8B-B14F-4D97-AF65-F5344CB8AC3E}">
        <p14:creationId xmlns:p14="http://schemas.microsoft.com/office/powerpoint/2010/main" val="1940359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4A3654-E3C8-E362-3454-3D4504C6CA68}"/>
              </a:ext>
            </a:extLst>
          </p:cNvPr>
          <p:cNvSpPr>
            <a:spLocks noGrp="1"/>
          </p:cNvSpPr>
          <p:nvPr>
            <p:ph type="ctrTitle" hasCustomPrompt="1"/>
          </p:nvPr>
        </p:nvSpPr>
        <p:spPr>
          <a:xfrm>
            <a:off x="1524000" y="1122363"/>
            <a:ext cx="9144000" cy="2387600"/>
          </a:xfrm>
        </p:spPr>
        <p:txBody>
          <a:bodyPr anchor="b">
            <a:normAutofit/>
          </a:bodyPr>
          <a:lstStyle>
            <a:lvl1pPr algn="ctr">
              <a:lnSpc>
                <a:spcPct val="100000"/>
              </a:lnSpc>
              <a:defRPr sz="4800" b="0">
                <a:solidFill>
                  <a:schemeClr val="tx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7ACF41F-FC54-D1E4-0ADA-32B93905E847}"/>
              </a:ext>
            </a:extLst>
          </p:cNvPr>
          <p:cNvSpPr>
            <a:spLocks noGrp="1"/>
          </p:cNvSpPr>
          <p:nvPr>
            <p:ph type="subTitle" idx="1" hasCustomPrompt="1"/>
          </p:nvPr>
        </p:nvSpPr>
        <p:spPr>
          <a:xfrm>
            <a:off x="1524000" y="3602038"/>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09916DF-F445-BA1F-4181-7E6F13F911B9}"/>
              </a:ext>
            </a:extLst>
          </p:cNvPr>
          <p:cNvSpPr>
            <a:spLocks noGrp="1"/>
          </p:cNvSpPr>
          <p:nvPr>
            <p:ph type="dt" sz="half" idx="10"/>
          </p:nvPr>
        </p:nvSpPr>
        <p:spPr/>
        <p:txBody>
          <a:bodyPr/>
          <a:lstStyle/>
          <a:p>
            <a:fld id="{9D897999-8B39-41EB-A125-4C15210023A1}" type="datetime1">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DDDCFED1-A522-6207-D4CB-2029E914DC7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42274A4-EB91-BAAA-6F44-B2B5A1855553}"/>
              </a:ext>
            </a:extLst>
          </p:cNvPr>
          <p:cNvSpPr>
            <a:spLocks noGrp="1"/>
          </p:cNvSpPr>
          <p:nvPr>
            <p:ph type="sldNum" sz="quarter" idx="12"/>
          </p:nvPr>
        </p:nvSpPr>
        <p:spPr/>
        <p:txBody>
          <a:bodyPr/>
          <a:lstStyle>
            <a:lvl1pPr>
              <a:defRPr>
                <a:solidFill>
                  <a:schemeClr val="bg1"/>
                </a:solidFill>
              </a:defRPr>
            </a:lvl1pPr>
          </a:lstStyle>
          <a:p>
            <a:fld id="{F0EA15DB-5BBC-4252-B2FC-64AEF2568759}" type="slidenum">
              <a:rPr lang="ja-JP" altLang="en-US" smtClean="0"/>
              <a:pPr/>
              <a:t>‹#›</a:t>
            </a:fld>
            <a:endParaRPr lang="ja-JP" altLang="en-US"/>
          </a:p>
        </p:txBody>
      </p:sp>
    </p:spTree>
    <p:extLst>
      <p:ext uri="{BB962C8B-B14F-4D97-AF65-F5344CB8AC3E}">
        <p14:creationId xmlns:p14="http://schemas.microsoft.com/office/powerpoint/2010/main" val="3995950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6D0782-2768-914C-09A8-6E0437391F3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346B8C7-A66E-6486-F769-5D2A3C91ACF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929FD6A-4254-E781-0433-D2EE1B3747D3}"/>
              </a:ext>
            </a:extLst>
          </p:cNvPr>
          <p:cNvSpPr>
            <a:spLocks noGrp="1"/>
          </p:cNvSpPr>
          <p:nvPr>
            <p:ph type="dt" sz="half" idx="10"/>
          </p:nvPr>
        </p:nvSpPr>
        <p:spPr/>
        <p:txBody>
          <a:bodyPr/>
          <a:lstStyle/>
          <a:p>
            <a:fld id="{2A3258EC-E7EC-4EE4-AAA3-77AA7EFFBAB0}" type="datetime1">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C955CA00-622D-14C5-8733-FB462DCD01D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A55BFE3-AB60-8223-5E1A-FA6F0F08423C}"/>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cxnSp>
        <p:nvCxnSpPr>
          <p:cNvPr id="7" name="直線コネクタ 6">
            <a:extLst>
              <a:ext uri="{FF2B5EF4-FFF2-40B4-BE49-F238E27FC236}">
                <a16:creationId xmlns:a16="http://schemas.microsoft.com/office/drawing/2014/main" id="{9949E65D-CEE9-D103-3D9F-79FFF0CD7F42}"/>
              </a:ext>
            </a:extLst>
          </p:cNvPr>
          <p:cNvCxnSpPr>
            <a:cxnSpLocks/>
          </p:cNvCxnSpPr>
          <p:nvPr userDrawn="1"/>
        </p:nvCxnSpPr>
        <p:spPr>
          <a:xfrm>
            <a:off x="426346" y="1161359"/>
            <a:ext cx="11309388"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2934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6E651B-988A-D45F-5575-FC440E034E5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A3B0739-ED4B-CC67-6C21-F234DBCDA26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520CBAA-C8C9-8663-49EC-0D750147295D}"/>
              </a:ext>
            </a:extLst>
          </p:cNvPr>
          <p:cNvSpPr>
            <a:spLocks noGrp="1"/>
          </p:cNvSpPr>
          <p:nvPr>
            <p:ph type="dt" sz="half" idx="10"/>
          </p:nvPr>
        </p:nvSpPr>
        <p:spPr/>
        <p:txBody>
          <a:bodyPr/>
          <a:lstStyle/>
          <a:p>
            <a:fld id="{616D2854-592B-46FF-978D-CE87B6407479}" type="datetime1">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E8937700-821A-281F-606C-0242BEE96D7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C40BB5D-617A-29DF-E95E-93EB115185D7}"/>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3689753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61EBC8-77CA-EE89-38E1-DA46754256B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7D96738-36B3-F517-5CA3-1C43CBEBED2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0576200-7C98-521B-5239-4FEA37400D8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0ED8BEC-28D1-C5AB-AE0A-19DCBA3E92A0}"/>
              </a:ext>
            </a:extLst>
          </p:cNvPr>
          <p:cNvSpPr>
            <a:spLocks noGrp="1"/>
          </p:cNvSpPr>
          <p:nvPr>
            <p:ph type="dt" sz="half" idx="10"/>
          </p:nvPr>
        </p:nvSpPr>
        <p:spPr/>
        <p:txBody>
          <a:bodyPr/>
          <a:lstStyle/>
          <a:p>
            <a:fld id="{6427CA66-A6B0-4AC3-837D-4E78B5713AEC}" type="datetime1">
              <a:rPr kumimoji="1" lang="ja-JP" altLang="en-US" smtClean="0"/>
              <a:t>2026/10/23</a:t>
            </a:fld>
            <a:endParaRPr kumimoji="1" lang="ja-JP" altLang="en-US"/>
          </a:p>
        </p:txBody>
      </p:sp>
      <p:sp>
        <p:nvSpPr>
          <p:cNvPr id="6" name="フッター プレースホルダー 5">
            <a:extLst>
              <a:ext uri="{FF2B5EF4-FFF2-40B4-BE49-F238E27FC236}">
                <a16:creationId xmlns:a16="http://schemas.microsoft.com/office/drawing/2014/main" id="{0366AA01-C7D0-1901-0116-EC60D0DD57A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9124BD8-D695-81DA-5F93-CDA677E203E7}"/>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304346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2B939B-B92A-AB18-D5AA-C89849FC8AA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9E59C27-59AA-6BC2-D950-2CD900AD78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D81D8D3-548A-B903-7B5B-99C1F5DB1E8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3CD99BF-9651-CAB2-9029-2ADD22D46F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26FC504-027C-94FB-0331-2B559503BC5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7FA8F2D-B84D-7DD9-C6AF-60721B87B671}"/>
              </a:ext>
            </a:extLst>
          </p:cNvPr>
          <p:cNvSpPr>
            <a:spLocks noGrp="1"/>
          </p:cNvSpPr>
          <p:nvPr>
            <p:ph type="dt" sz="half" idx="10"/>
          </p:nvPr>
        </p:nvSpPr>
        <p:spPr/>
        <p:txBody>
          <a:bodyPr/>
          <a:lstStyle/>
          <a:p>
            <a:fld id="{AC9AF19B-6660-4455-BFD5-FC908A48A9F2}" type="datetime1">
              <a:rPr kumimoji="1" lang="ja-JP" altLang="en-US" smtClean="0"/>
              <a:t>2026/10/23</a:t>
            </a:fld>
            <a:endParaRPr kumimoji="1" lang="ja-JP" altLang="en-US"/>
          </a:p>
        </p:txBody>
      </p:sp>
      <p:sp>
        <p:nvSpPr>
          <p:cNvPr id="8" name="フッター プレースホルダー 7">
            <a:extLst>
              <a:ext uri="{FF2B5EF4-FFF2-40B4-BE49-F238E27FC236}">
                <a16:creationId xmlns:a16="http://schemas.microsoft.com/office/drawing/2014/main" id="{B064AFBF-3462-6759-5873-B455DB8F014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5839720-DF21-F99D-36F6-887C0A1AC912}"/>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2535151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60634C-ADC4-9C68-F7AE-7568610B155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A34EA71-860A-2A87-F3D1-2B0E873665A2}"/>
              </a:ext>
            </a:extLst>
          </p:cNvPr>
          <p:cNvSpPr>
            <a:spLocks noGrp="1"/>
          </p:cNvSpPr>
          <p:nvPr>
            <p:ph type="dt" sz="half" idx="10"/>
          </p:nvPr>
        </p:nvSpPr>
        <p:spPr/>
        <p:txBody>
          <a:bodyPr/>
          <a:lstStyle/>
          <a:p>
            <a:fld id="{E0A69B42-59BB-464C-8C6C-8A99063AE43E}" type="datetime1">
              <a:rPr kumimoji="1" lang="ja-JP" altLang="en-US" smtClean="0"/>
              <a:t>2026/10/23</a:t>
            </a:fld>
            <a:endParaRPr kumimoji="1" lang="ja-JP" altLang="en-US"/>
          </a:p>
        </p:txBody>
      </p:sp>
      <p:sp>
        <p:nvSpPr>
          <p:cNvPr id="4" name="フッター プレースホルダー 3">
            <a:extLst>
              <a:ext uri="{FF2B5EF4-FFF2-40B4-BE49-F238E27FC236}">
                <a16:creationId xmlns:a16="http://schemas.microsoft.com/office/drawing/2014/main" id="{B78B6220-1CD8-87AB-530F-075951B9B9E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D55DD12-EDC0-B9E3-0244-62E97A999E5F}"/>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1908290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311BCFF-896D-8EC1-58C5-8907D4506472}"/>
              </a:ext>
            </a:extLst>
          </p:cNvPr>
          <p:cNvSpPr>
            <a:spLocks noGrp="1"/>
          </p:cNvSpPr>
          <p:nvPr>
            <p:ph type="dt" sz="half" idx="10"/>
          </p:nvPr>
        </p:nvSpPr>
        <p:spPr/>
        <p:txBody>
          <a:bodyPr/>
          <a:lstStyle/>
          <a:p>
            <a:fld id="{309DB41A-BD97-41C0-AAA5-788D4B1D98EE}" type="datetime1">
              <a:rPr kumimoji="1" lang="ja-JP" altLang="en-US" smtClean="0"/>
              <a:t>2026/10/23</a:t>
            </a:fld>
            <a:endParaRPr kumimoji="1" lang="ja-JP" altLang="en-US"/>
          </a:p>
        </p:txBody>
      </p:sp>
      <p:sp>
        <p:nvSpPr>
          <p:cNvPr id="3" name="フッター プレースホルダー 2">
            <a:extLst>
              <a:ext uri="{FF2B5EF4-FFF2-40B4-BE49-F238E27FC236}">
                <a16:creationId xmlns:a16="http://schemas.microsoft.com/office/drawing/2014/main" id="{F8AA9D28-CE4F-E604-9F7A-D12332FCF80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131479E-B4D6-818A-D24F-C4FE1284E85C}"/>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1814504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AA6E9A-94E6-639F-494E-3301454BBF8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E85B2D9-0769-A6AB-4B26-8F2D0362D5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95853D6-E745-B64D-D0B2-501516900F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1ECD7AE-0D29-7788-A521-CB68DA147759}"/>
              </a:ext>
            </a:extLst>
          </p:cNvPr>
          <p:cNvSpPr>
            <a:spLocks noGrp="1"/>
          </p:cNvSpPr>
          <p:nvPr>
            <p:ph type="dt" sz="half" idx="10"/>
          </p:nvPr>
        </p:nvSpPr>
        <p:spPr/>
        <p:txBody>
          <a:bodyPr/>
          <a:lstStyle/>
          <a:p>
            <a:fld id="{E34F2CB5-1CE5-4088-B81E-B656014B7F09}" type="datetime1">
              <a:rPr kumimoji="1" lang="ja-JP" altLang="en-US" smtClean="0"/>
              <a:t>2026/10/23</a:t>
            </a:fld>
            <a:endParaRPr kumimoji="1" lang="ja-JP" altLang="en-US"/>
          </a:p>
        </p:txBody>
      </p:sp>
      <p:sp>
        <p:nvSpPr>
          <p:cNvPr id="6" name="フッター プレースホルダー 5">
            <a:extLst>
              <a:ext uri="{FF2B5EF4-FFF2-40B4-BE49-F238E27FC236}">
                <a16:creationId xmlns:a16="http://schemas.microsoft.com/office/drawing/2014/main" id="{92D6D73D-1FFC-E7CC-AC58-0D2ABFD1556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C353CF6-D561-8974-8B5D-B9A68A77615F}"/>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2933358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7259AF-92CC-0A7C-4D23-A4C96F22152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28D27D50-12ED-C7AA-BD35-EED0DAFD0C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34D945D-2A8A-5299-7D00-019F4CF818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5930B27-791D-36E3-6641-2343B0482604}"/>
              </a:ext>
            </a:extLst>
          </p:cNvPr>
          <p:cNvSpPr>
            <a:spLocks noGrp="1"/>
          </p:cNvSpPr>
          <p:nvPr>
            <p:ph type="dt" sz="half" idx="10"/>
          </p:nvPr>
        </p:nvSpPr>
        <p:spPr/>
        <p:txBody>
          <a:bodyPr/>
          <a:lstStyle/>
          <a:p>
            <a:fld id="{9A227B00-0EDB-48DB-A1F4-2621C193EB3B}" type="datetime1">
              <a:rPr kumimoji="1" lang="ja-JP" altLang="en-US" smtClean="0"/>
              <a:t>2026/10/23</a:t>
            </a:fld>
            <a:endParaRPr kumimoji="1" lang="ja-JP" altLang="en-US"/>
          </a:p>
        </p:txBody>
      </p:sp>
      <p:sp>
        <p:nvSpPr>
          <p:cNvPr id="6" name="フッター プレースホルダー 5">
            <a:extLst>
              <a:ext uri="{FF2B5EF4-FFF2-40B4-BE49-F238E27FC236}">
                <a16:creationId xmlns:a16="http://schemas.microsoft.com/office/drawing/2014/main" id="{A224F4B1-C77A-6228-72C0-5E62622660E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3BE30F9-458C-0DE3-5CEE-EFBA270B9B22}"/>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396061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65307E-7E1A-389F-212A-CFD23B5E8EC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4033C02-9479-6B9A-55F7-5AFE8887554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86C3B14-6AFF-1AF6-69B5-7EF47D48C34C}"/>
              </a:ext>
            </a:extLst>
          </p:cNvPr>
          <p:cNvSpPr>
            <a:spLocks noGrp="1"/>
          </p:cNvSpPr>
          <p:nvPr>
            <p:ph type="dt" sz="half" idx="10"/>
          </p:nvPr>
        </p:nvSpPr>
        <p:spPr/>
        <p:txBody>
          <a:bodyPr/>
          <a:lstStyle/>
          <a:p>
            <a:fld id="{A0A3838B-688A-4573-99B0-66E7CFC5B428}" type="datetime1">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7C0AB518-52F6-68DC-F784-0565AA078AC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9BC4204-C99F-EB7B-646C-AB2D2DFF47F4}"/>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226534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C25E90F-E619-142C-4D80-1101A493CAA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98DD4E9-4B26-11EB-7567-7F4BD81EDDD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2E11AE5-582C-5A77-7AC2-A9AC5BD602CC}"/>
              </a:ext>
            </a:extLst>
          </p:cNvPr>
          <p:cNvSpPr>
            <a:spLocks noGrp="1"/>
          </p:cNvSpPr>
          <p:nvPr>
            <p:ph type="dt" sz="half" idx="10"/>
          </p:nvPr>
        </p:nvSpPr>
        <p:spPr/>
        <p:txBody>
          <a:bodyPr/>
          <a:lstStyle/>
          <a:p>
            <a:fld id="{4A254B68-659B-4B06-87DE-90058F5AFFFA}" type="datetime1">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78459B4F-9D3D-CADD-FFD3-5BCDD8A8F94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8E72769-D7F3-E3AE-A7E4-D2C594EB56A6}"/>
              </a:ext>
            </a:extLst>
          </p:cNvPr>
          <p:cNvSpPr>
            <a:spLocks noGrp="1"/>
          </p:cNvSpPr>
          <p:nvPr>
            <p:ph type="sldNum" sz="quarter" idx="12"/>
          </p:nvPr>
        </p:nvSpPr>
        <p:spPr/>
        <p:txBody>
          <a:bodyPr/>
          <a:lstStyle/>
          <a:p>
            <a:fld id="{F0EA15DB-5BBC-4252-B2FC-64AEF2568759}" type="slidenum">
              <a:rPr kumimoji="1" lang="ja-JP" altLang="en-US" smtClean="0"/>
              <a:t>‹#›</a:t>
            </a:fld>
            <a:endParaRPr kumimoji="1" lang="ja-JP" altLang="en-US"/>
          </a:p>
        </p:txBody>
      </p:sp>
    </p:spTree>
    <p:extLst>
      <p:ext uri="{BB962C8B-B14F-4D97-AF65-F5344CB8AC3E}">
        <p14:creationId xmlns:p14="http://schemas.microsoft.com/office/powerpoint/2010/main" val="1189462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9C7216E-97A2-0107-151D-CD4E8EF276C4}"/>
              </a:ext>
            </a:extLst>
          </p:cNvPr>
          <p:cNvSpPr>
            <a:spLocks noGrp="1"/>
          </p:cNvSpPr>
          <p:nvPr>
            <p:ph type="title"/>
          </p:nvPr>
        </p:nvSpPr>
        <p:spPr>
          <a:xfrm>
            <a:off x="426346" y="365125"/>
            <a:ext cx="11309389" cy="885991"/>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951B0E2-BA00-0AC2-BD22-221D0F057AC8}"/>
              </a:ext>
            </a:extLst>
          </p:cNvPr>
          <p:cNvSpPr>
            <a:spLocks noGrp="1"/>
          </p:cNvSpPr>
          <p:nvPr>
            <p:ph type="body" idx="1"/>
          </p:nvPr>
        </p:nvSpPr>
        <p:spPr>
          <a:xfrm>
            <a:off x="426347" y="1346356"/>
            <a:ext cx="11309388" cy="4830607"/>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E00872A0-7786-6FA9-71A1-B42F2DBE1C0F}"/>
              </a:ext>
            </a:extLst>
          </p:cNvPr>
          <p:cNvSpPr>
            <a:spLocks noGrp="1"/>
          </p:cNvSpPr>
          <p:nvPr>
            <p:ph type="dt" sz="half" idx="2"/>
          </p:nvPr>
        </p:nvSpPr>
        <p:spPr>
          <a:xfrm>
            <a:off x="456266"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D16476E-8B78-4FF4-B275-C16D12E33EB6}" type="datetime1">
              <a:rPr kumimoji="1" lang="ja-JP" altLang="en-US" smtClean="0"/>
              <a:t>2026/10/23</a:t>
            </a:fld>
            <a:endParaRPr kumimoji="1" lang="ja-JP" altLang="en-US"/>
          </a:p>
        </p:txBody>
      </p:sp>
      <p:sp>
        <p:nvSpPr>
          <p:cNvPr id="5" name="フッター プレースホルダー 4">
            <a:extLst>
              <a:ext uri="{FF2B5EF4-FFF2-40B4-BE49-F238E27FC236}">
                <a16:creationId xmlns:a16="http://schemas.microsoft.com/office/drawing/2014/main" id="{AE15ECE4-21AE-E92B-A912-27E39CA519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64C5CF8-42A3-34A0-FCEC-BD868FB24471}"/>
              </a:ext>
            </a:extLst>
          </p:cNvPr>
          <p:cNvSpPr>
            <a:spLocks noGrp="1"/>
          </p:cNvSpPr>
          <p:nvPr>
            <p:ph type="sldNum" sz="quarter" idx="4"/>
          </p:nvPr>
        </p:nvSpPr>
        <p:spPr>
          <a:xfrm>
            <a:off x="8992534" y="6356350"/>
            <a:ext cx="2743200" cy="365125"/>
          </a:xfrm>
          <a:prstGeom prst="rect">
            <a:avLst/>
          </a:prstGeom>
        </p:spPr>
        <p:txBody>
          <a:bodyPr vert="horz" lIns="91440" tIns="45720" rIns="91440" bIns="45720" rtlCol="0" anchor="ctr"/>
          <a:lstStyle>
            <a:lvl1pPr algn="r">
              <a:defRPr sz="1600">
                <a:solidFill>
                  <a:schemeClr val="tx1">
                    <a:tint val="82000"/>
                  </a:schemeClr>
                </a:solidFill>
              </a:defRPr>
            </a:lvl1pPr>
          </a:lstStyle>
          <a:p>
            <a:fld id="{F0EA15DB-5BBC-4252-B2FC-64AEF2568759}" type="slidenum">
              <a:rPr lang="ja-JP" altLang="en-US" smtClean="0"/>
              <a:pPr/>
              <a:t>‹#›</a:t>
            </a:fld>
            <a:endParaRPr lang="ja-JP" altLang="en-US"/>
          </a:p>
        </p:txBody>
      </p:sp>
    </p:spTree>
    <p:extLst>
      <p:ext uri="{BB962C8B-B14F-4D97-AF65-F5344CB8AC3E}">
        <p14:creationId xmlns:p14="http://schemas.microsoft.com/office/powerpoint/2010/main" val="146952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0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2078C5-5CCA-BD4E-3C30-9DD307A6D5B1}"/>
              </a:ext>
            </a:extLst>
          </p:cNvPr>
          <p:cNvSpPr>
            <a:spLocks noGrp="1"/>
          </p:cNvSpPr>
          <p:nvPr>
            <p:ph type="ctrTitle"/>
          </p:nvPr>
        </p:nvSpPr>
        <p:spPr>
          <a:xfrm>
            <a:off x="1068945" y="1122363"/>
            <a:ext cx="10071279" cy="2387600"/>
          </a:xfrm>
        </p:spPr>
        <p:txBody>
          <a:bodyPr>
            <a:normAutofit/>
          </a:bodyPr>
          <a:lstStyle/>
          <a:p>
            <a:pPr>
              <a:lnSpc>
                <a:spcPct val="100000"/>
              </a:lnSpc>
            </a:pPr>
            <a:r>
              <a:rPr lang="ja-JP" altLang="en-US" sz="4400"/>
              <a:t>エンクレイヴとセキュリティモニタの連携による</a:t>
            </a:r>
            <a:r>
              <a:rPr lang="en-JP" altLang="ja-JP" sz="4400"/>
              <a:t>IDS</a:t>
            </a:r>
            <a:r>
              <a:rPr lang="ja-JP" altLang="en-JP" sz="4400"/>
              <a:t>の</a:t>
            </a:r>
            <a:r>
              <a:rPr lang="ja-JP" altLang="en-US" sz="4400"/>
              <a:t>安全な実行</a:t>
            </a:r>
            <a:endParaRPr kumimoji="1" lang="ja-JP" altLang="en-US" sz="4400"/>
          </a:p>
        </p:txBody>
      </p:sp>
      <p:sp>
        <p:nvSpPr>
          <p:cNvPr id="3" name="字幕 2">
            <a:extLst>
              <a:ext uri="{FF2B5EF4-FFF2-40B4-BE49-F238E27FC236}">
                <a16:creationId xmlns:a16="http://schemas.microsoft.com/office/drawing/2014/main" id="{27A72ADA-05CE-CF03-B264-0722F7552BA2}"/>
              </a:ext>
            </a:extLst>
          </p:cNvPr>
          <p:cNvSpPr>
            <a:spLocks noGrp="1"/>
          </p:cNvSpPr>
          <p:nvPr>
            <p:ph type="subTitle" idx="1"/>
          </p:nvPr>
        </p:nvSpPr>
        <p:spPr/>
        <p:txBody>
          <a:bodyPr anchor="ctr"/>
          <a:lstStyle/>
          <a:p>
            <a:r>
              <a:rPr lang="ja-JP" altLang="en-US"/>
              <a:t>九州工業大学</a:t>
            </a:r>
            <a:endParaRPr lang="en-US" altLang="ja-JP" dirty="0"/>
          </a:p>
          <a:p>
            <a:r>
              <a:rPr lang="ja-JP" altLang="en-US"/>
              <a:t>岩野空仁　光来健一</a:t>
            </a:r>
          </a:p>
        </p:txBody>
      </p:sp>
      <p:sp>
        <p:nvSpPr>
          <p:cNvPr id="4" name="スライド番号プレースホルダー 3">
            <a:extLst>
              <a:ext uri="{FF2B5EF4-FFF2-40B4-BE49-F238E27FC236}">
                <a16:creationId xmlns:a16="http://schemas.microsoft.com/office/drawing/2014/main" id="{80D56297-C0E2-CA5D-44AF-6CD0EB2F8779}"/>
              </a:ext>
            </a:extLst>
          </p:cNvPr>
          <p:cNvSpPr>
            <a:spLocks noGrp="1"/>
          </p:cNvSpPr>
          <p:nvPr>
            <p:ph type="sldNum" sz="quarter" idx="12"/>
          </p:nvPr>
        </p:nvSpPr>
        <p:spPr/>
        <p:txBody>
          <a:bodyPr/>
          <a:lstStyle/>
          <a:p>
            <a:fld id="{F0EA15DB-5BBC-4252-B2FC-64AEF2568759}" type="slidenum">
              <a:rPr kumimoji="1" lang="ja-JP" altLang="en-US" smtClean="0"/>
              <a:t>1</a:t>
            </a:fld>
            <a:endParaRPr kumimoji="1" lang="ja-JP" altLang="en-US"/>
          </a:p>
        </p:txBody>
      </p:sp>
    </p:spTree>
    <p:extLst>
      <p:ext uri="{BB962C8B-B14F-4D97-AF65-F5344CB8AC3E}">
        <p14:creationId xmlns:p14="http://schemas.microsoft.com/office/powerpoint/2010/main" val="59676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AC9BA-2E31-9941-28E1-1F7CF69BBF6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5F8A836-DA00-CB3A-DACA-9AD0DB175475}"/>
              </a:ext>
            </a:extLst>
          </p:cNvPr>
          <p:cNvSpPr>
            <a:spLocks noGrp="1"/>
          </p:cNvSpPr>
          <p:nvPr>
            <p:ph type="title"/>
          </p:nvPr>
        </p:nvSpPr>
        <p:spPr/>
        <p:txBody>
          <a:bodyPr/>
          <a:lstStyle/>
          <a:p>
            <a:r>
              <a:rPr kumimoji="1" lang="en-US" altLang="ja-JP" dirty="0"/>
              <a:t>Internet of Things (IoT) </a:t>
            </a:r>
            <a:r>
              <a:rPr lang="ja-JP" altLang="en-US"/>
              <a:t>機器への攻撃</a:t>
            </a:r>
            <a:endParaRPr kumimoji="1" lang="ja-JP" altLang="en-US"/>
          </a:p>
        </p:txBody>
      </p:sp>
      <p:sp>
        <p:nvSpPr>
          <p:cNvPr id="3" name="コンテンツ プレースホルダー 2">
            <a:extLst>
              <a:ext uri="{FF2B5EF4-FFF2-40B4-BE49-F238E27FC236}">
                <a16:creationId xmlns:a16="http://schemas.microsoft.com/office/drawing/2014/main" id="{20B996AF-7CAB-9E7C-2EC9-9E1ED8EFC1E7}"/>
              </a:ext>
            </a:extLst>
          </p:cNvPr>
          <p:cNvSpPr>
            <a:spLocks noGrp="1"/>
          </p:cNvSpPr>
          <p:nvPr>
            <p:ph idx="1"/>
          </p:nvPr>
        </p:nvSpPr>
        <p:spPr/>
        <p:txBody>
          <a:bodyPr/>
          <a:lstStyle/>
          <a:p>
            <a:r>
              <a:rPr kumimoji="1" lang="en-US" altLang="ja-JP" dirty="0"/>
              <a:t>IoT</a:t>
            </a:r>
            <a:r>
              <a:rPr kumimoji="1" lang="ja-JP" altLang="en-US"/>
              <a:t>機器の普及が進んでおり、今後も増加が予想されている</a:t>
            </a:r>
            <a:endParaRPr kumimoji="1" lang="en-US" altLang="ja-JP" dirty="0"/>
          </a:p>
          <a:p>
            <a:pPr lvl="1"/>
            <a:r>
              <a:rPr kumimoji="1" lang="ja-JP" altLang="en-US"/>
              <a:t>インターネットを介してサーバや他のデバイスと接続される</a:t>
            </a:r>
            <a:endParaRPr kumimoji="1" lang="en-US" altLang="ja-JP" dirty="0"/>
          </a:p>
          <a:p>
            <a:pPr lvl="1"/>
            <a:r>
              <a:rPr kumimoji="1" lang="ja-JP" altLang="en-US"/>
              <a:t>企業だけでなく一般家庭でも家電や車などで幅広く利用されている</a:t>
            </a:r>
            <a:endParaRPr kumimoji="1" lang="en-US" altLang="ja-JP" dirty="0"/>
          </a:p>
          <a:p>
            <a:r>
              <a:rPr lang="en-US" altLang="ja-JP" dirty="0"/>
              <a:t>IoT</a:t>
            </a:r>
            <a:r>
              <a:rPr lang="ja-JP" altLang="en-US"/>
              <a:t>機器は外部からの攻撃を受けるリスクが高い</a:t>
            </a:r>
            <a:endParaRPr kumimoji="1" lang="en-US" altLang="ja-JP" dirty="0"/>
          </a:p>
          <a:p>
            <a:pPr lvl="1"/>
            <a:r>
              <a:rPr lang="ja-JP" altLang="en-US"/>
              <a:t>近年、</a:t>
            </a:r>
            <a:r>
              <a:rPr lang="en-US" altLang="ja-JP" dirty="0"/>
              <a:t>IoT</a:t>
            </a:r>
            <a:r>
              <a:rPr lang="ja-JP" altLang="en-US"/>
              <a:t>機器を標的としたサイバー攻撃の割合は高い傾向にある</a:t>
            </a:r>
            <a:endParaRPr lang="en-US" altLang="ja-JP" dirty="0"/>
          </a:p>
          <a:p>
            <a:pPr lvl="1"/>
            <a:r>
              <a:rPr lang="ja-JP" altLang="en-US"/>
              <a:t>不正に侵入され、プログラムの改ざんや遠隔操作される事例も発生</a:t>
            </a:r>
            <a:endParaRPr lang="en-US" altLang="ja-JP" dirty="0"/>
          </a:p>
        </p:txBody>
      </p:sp>
      <p:sp>
        <p:nvSpPr>
          <p:cNvPr id="4" name="スライド番号プレースホルダー 3">
            <a:extLst>
              <a:ext uri="{FF2B5EF4-FFF2-40B4-BE49-F238E27FC236}">
                <a16:creationId xmlns:a16="http://schemas.microsoft.com/office/drawing/2014/main" id="{637B6449-F647-CEFD-857D-18EE8DF04CCF}"/>
              </a:ext>
            </a:extLst>
          </p:cNvPr>
          <p:cNvSpPr>
            <a:spLocks noGrp="1"/>
          </p:cNvSpPr>
          <p:nvPr>
            <p:ph type="sldNum" sz="quarter" idx="12"/>
          </p:nvPr>
        </p:nvSpPr>
        <p:spPr/>
        <p:txBody>
          <a:bodyPr/>
          <a:lstStyle/>
          <a:p>
            <a:fld id="{F0EA15DB-5BBC-4252-B2FC-64AEF2568759}" type="slidenum">
              <a:rPr kumimoji="1" lang="ja-JP" altLang="en-US" smtClean="0"/>
              <a:t>2</a:t>
            </a:fld>
            <a:endParaRPr kumimoji="1" lang="ja-JP" altLang="en-US"/>
          </a:p>
        </p:txBody>
      </p:sp>
      <p:graphicFrame>
        <p:nvGraphicFramePr>
          <p:cNvPr id="7" name="グラフ 6">
            <a:extLst>
              <a:ext uri="{FF2B5EF4-FFF2-40B4-BE49-F238E27FC236}">
                <a16:creationId xmlns:a16="http://schemas.microsoft.com/office/drawing/2014/main" id="{6F086AAC-58B5-4966-951A-9E9F5927B51C}"/>
              </a:ext>
            </a:extLst>
          </p:cNvPr>
          <p:cNvGraphicFramePr>
            <a:graphicFrameLocks/>
          </p:cNvGraphicFramePr>
          <p:nvPr/>
        </p:nvGraphicFramePr>
        <p:xfrm>
          <a:off x="2717600" y="4149879"/>
          <a:ext cx="6756800" cy="24917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02278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60BAF4-738A-74DE-49DC-93BA4C97C9B5}"/>
              </a:ext>
            </a:extLst>
          </p:cNvPr>
          <p:cNvSpPr>
            <a:spLocks noGrp="1"/>
          </p:cNvSpPr>
          <p:nvPr>
            <p:ph type="title"/>
          </p:nvPr>
        </p:nvSpPr>
        <p:spPr/>
        <p:txBody>
          <a:bodyPr>
            <a:normAutofit/>
          </a:bodyPr>
          <a:lstStyle/>
          <a:p>
            <a:r>
              <a:rPr kumimoji="1" lang="en-US" altLang="ja-JP" dirty="0"/>
              <a:t>TEE</a:t>
            </a:r>
            <a:r>
              <a:rPr kumimoji="1" lang="ja-JP" altLang="en-US"/>
              <a:t>を用いた侵入検知システム</a:t>
            </a:r>
            <a:r>
              <a:rPr kumimoji="1" lang="en-US" altLang="ja-JP" dirty="0"/>
              <a:t> (IDS)</a:t>
            </a:r>
            <a:endParaRPr kumimoji="1" lang="ja-JP" altLang="en-US"/>
          </a:p>
        </p:txBody>
      </p:sp>
      <p:sp>
        <p:nvSpPr>
          <p:cNvPr id="3" name="コンテンツ プレースホルダー 2">
            <a:extLst>
              <a:ext uri="{FF2B5EF4-FFF2-40B4-BE49-F238E27FC236}">
                <a16:creationId xmlns:a16="http://schemas.microsoft.com/office/drawing/2014/main" id="{837EB3DA-A4B5-5F40-D82F-A1DEFA006401}"/>
              </a:ext>
            </a:extLst>
          </p:cNvPr>
          <p:cNvSpPr>
            <a:spLocks noGrp="1"/>
          </p:cNvSpPr>
          <p:nvPr>
            <p:ph idx="1"/>
          </p:nvPr>
        </p:nvSpPr>
        <p:spPr/>
        <p:txBody>
          <a:bodyPr/>
          <a:lstStyle/>
          <a:p>
            <a:r>
              <a:rPr lang="en-US" altLang="ja-JP" dirty="0"/>
              <a:t>IoT</a:t>
            </a:r>
            <a:r>
              <a:rPr lang="ja-JP" altLang="en-US"/>
              <a:t>機器のセキュリティ対策の一つとして</a:t>
            </a:r>
            <a:r>
              <a:rPr lang="en-US" altLang="ja-JP" dirty="0"/>
              <a:t>IDS</a:t>
            </a:r>
            <a:r>
              <a:rPr lang="ja-JP" altLang="en-US"/>
              <a:t>が用いられている</a:t>
            </a:r>
            <a:endParaRPr kumimoji="1" lang="en-US" altLang="ja-JP" dirty="0"/>
          </a:p>
          <a:p>
            <a:pPr lvl="1"/>
            <a:r>
              <a:rPr lang="ja-JP" altLang="en-US"/>
              <a:t>機器内のシステムの異常を検知し、管理者に対して通知を行う</a:t>
            </a:r>
            <a:endParaRPr lang="en-US" altLang="ja-JP" dirty="0"/>
          </a:p>
          <a:p>
            <a:pPr lvl="1"/>
            <a:r>
              <a:rPr lang="ja-JP" altLang="en-US"/>
              <a:t>監視対象システム内に侵入されると</a:t>
            </a:r>
            <a:r>
              <a:rPr lang="en-US" altLang="ja-JP" dirty="0"/>
              <a:t>IDS</a:t>
            </a:r>
            <a:r>
              <a:rPr lang="ja-JP" altLang="en-US"/>
              <a:t>を無効化される恐れ</a:t>
            </a:r>
            <a:endParaRPr lang="en-US" altLang="ja-JP" dirty="0"/>
          </a:p>
          <a:p>
            <a:r>
              <a:rPr kumimoji="1" lang="ja-JP" altLang="en-US"/>
              <a:t>隔離実行環境</a:t>
            </a:r>
            <a:r>
              <a:rPr kumimoji="1" lang="en-US" altLang="ja-JP" dirty="0"/>
              <a:t> (TEE) </a:t>
            </a:r>
            <a:r>
              <a:rPr kumimoji="1" lang="ja-JP" altLang="en-US"/>
              <a:t>を用いて</a:t>
            </a:r>
            <a:r>
              <a:rPr kumimoji="1" lang="en-US" altLang="ja-JP" dirty="0"/>
              <a:t>IDS</a:t>
            </a:r>
            <a:r>
              <a:rPr kumimoji="1" lang="ja-JP" altLang="en-US"/>
              <a:t>を安全に実行する手法が提案</a:t>
            </a:r>
            <a:endParaRPr kumimoji="1" lang="en-US" altLang="ja-JP" dirty="0"/>
          </a:p>
          <a:p>
            <a:pPr lvl="1"/>
            <a:r>
              <a:rPr lang="en-US" altLang="ja-JP" dirty="0"/>
              <a:t>TEE</a:t>
            </a:r>
            <a:r>
              <a:rPr lang="ja-JP" altLang="en-US"/>
              <a:t>は</a:t>
            </a:r>
            <a:r>
              <a:rPr lang="en-US" altLang="ja-JP" dirty="0"/>
              <a:t>CPU</a:t>
            </a:r>
            <a:r>
              <a:rPr lang="ja-JP" altLang="en-US"/>
              <a:t>によって保護されたメモリ上でプログラムを安全に実行できる</a:t>
            </a:r>
            <a:endParaRPr lang="en-US" altLang="ja-JP" dirty="0"/>
          </a:p>
          <a:p>
            <a:pPr lvl="1"/>
            <a:r>
              <a:rPr kumimoji="1" lang="en-US" altLang="ja-JP" dirty="0"/>
              <a:t>Arm</a:t>
            </a:r>
            <a:r>
              <a:rPr kumimoji="1" lang="ja-JP" altLang="en-US"/>
              <a:t>などの</a:t>
            </a:r>
            <a:r>
              <a:rPr kumimoji="1" lang="en-US" altLang="ja-JP" dirty="0"/>
              <a:t>CPU</a:t>
            </a:r>
            <a:r>
              <a:rPr kumimoji="1" lang="ja-JP" altLang="en-US"/>
              <a:t>ベンダがそれぞれ提供</a:t>
            </a:r>
          </a:p>
        </p:txBody>
      </p:sp>
      <p:sp>
        <p:nvSpPr>
          <p:cNvPr id="4" name="スライド番号プレースホルダー 3">
            <a:extLst>
              <a:ext uri="{FF2B5EF4-FFF2-40B4-BE49-F238E27FC236}">
                <a16:creationId xmlns:a16="http://schemas.microsoft.com/office/drawing/2014/main" id="{CFB48882-0363-4592-C79E-27A367325ECE}"/>
              </a:ext>
            </a:extLst>
          </p:cNvPr>
          <p:cNvSpPr>
            <a:spLocks noGrp="1"/>
          </p:cNvSpPr>
          <p:nvPr>
            <p:ph type="sldNum" sz="quarter" idx="12"/>
          </p:nvPr>
        </p:nvSpPr>
        <p:spPr/>
        <p:txBody>
          <a:bodyPr/>
          <a:lstStyle/>
          <a:p>
            <a:fld id="{F0EA15DB-5BBC-4252-B2FC-64AEF2568759}" type="slidenum">
              <a:rPr kumimoji="1" lang="ja-JP" altLang="en-US" smtClean="0"/>
              <a:t>3</a:t>
            </a:fld>
            <a:endParaRPr kumimoji="1" lang="ja-JP" altLang="en-US"/>
          </a:p>
        </p:txBody>
      </p:sp>
      <p:pic>
        <p:nvPicPr>
          <p:cNvPr id="5" name="図 4" descr="記号, コンピュータ が含まれている画像&#10;&#10;自動的に生成された説明">
            <a:extLst>
              <a:ext uri="{FF2B5EF4-FFF2-40B4-BE49-F238E27FC236}">
                <a16:creationId xmlns:a16="http://schemas.microsoft.com/office/drawing/2014/main" id="{75958134-8916-237D-07BA-350700E19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3837" y="4845525"/>
            <a:ext cx="1406564" cy="1406564"/>
          </a:xfrm>
          <a:prstGeom prst="rect">
            <a:avLst/>
          </a:prstGeom>
        </p:spPr>
      </p:pic>
      <p:sp>
        <p:nvSpPr>
          <p:cNvPr id="31" name="L 字 30">
            <a:extLst>
              <a:ext uri="{FF2B5EF4-FFF2-40B4-BE49-F238E27FC236}">
                <a16:creationId xmlns:a16="http://schemas.microsoft.com/office/drawing/2014/main" id="{9F2B0A84-87DB-AF36-DFA5-9806DF737725}"/>
              </a:ext>
            </a:extLst>
          </p:cNvPr>
          <p:cNvSpPr/>
          <p:nvPr/>
        </p:nvSpPr>
        <p:spPr>
          <a:xfrm>
            <a:off x="5262299" y="4755489"/>
            <a:ext cx="4045944" cy="1760290"/>
          </a:xfrm>
          <a:prstGeom prst="corner">
            <a:avLst>
              <a:gd name="adj1" fmla="val 38193"/>
              <a:gd name="adj2" fmla="val 135243"/>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CBA25DE-0925-343F-F953-B0E30B98E2E9}"/>
              </a:ext>
            </a:extLst>
          </p:cNvPr>
          <p:cNvSpPr txBox="1"/>
          <p:nvPr/>
        </p:nvSpPr>
        <p:spPr>
          <a:xfrm>
            <a:off x="3151373" y="6267946"/>
            <a:ext cx="877163" cy="369332"/>
          </a:xfrm>
          <a:prstGeom prst="rect">
            <a:avLst/>
          </a:prstGeom>
          <a:noFill/>
        </p:spPr>
        <p:txBody>
          <a:bodyPr wrap="none" rtlCol="0">
            <a:spAutoFit/>
          </a:bodyPr>
          <a:lstStyle/>
          <a:p>
            <a:r>
              <a:rPr kumimoji="1" lang="ja-JP" altLang="en-US"/>
              <a:t>侵入者</a:t>
            </a:r>
          </a:p>
        </p:txBody>
      </p:sp>
      <p:sp>
        <p:nvSpPr>
          <p:cNvPr id="8" name="正方形/長方形 7">
            <a:extLst>
              <a:ext uri="{FF2B5EF4-FFF2-40B4-BE49-F238E27FC236}">
                <a16:creationId xmlns:a16="http://schemas.microsoft.com/office/drawing/2014/main" id="{1D00F692-E504-9E11-C2D6-17F414430DB6}"/>
              </a:ext>
            </a:extLst>
          </p:cNvPr>
          <p:cNvSpPr/>
          <p:nvPr/>
        </p:nvSpPr>
        <p:spPr>
          <a:xfrm>
            <a:off x="5474416" y="5477313"/>
            <a:ext cx="1996544" cy="917574"/>
          </a:xfrm>
          <a:prstGeom prst="rect">
            <a:avLst/>
          </a:prstGeom>
          <a:solidFill>
            <a:schemeClr val="accent1">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en-US" altLang="ja-JP" dirty="0">
                <a:solidFill>
                  <a:schemeClr val="tx1"/>
                </a:solidFill>
              </a:rPr>
              <a:t>OS</a:t>
            </a:r>
            <a:endParaRPr kumimoji="1" lang="ja-JP" altLang="en-US">
              <a:solidFill>
                <a:schemeClr val="tx1"/>
              </a:solidFill>
            </a:endParaRPr>
          </a:p>
        </p:txBody>
      </p:sp>
      <p:sp>
        <p:nvSpPr>
          <p:cNvPr id="9" name="正方形/長方形 8">
            <a:extLst>
              <a:ext uri="{FF2B5EF4-FFF2-40B4-BE49-F238E27FC236}">
                <a16:creationId xmlns:a16="http://schemas.microsoft.com/office/drawing/2014/main" id="{4EBD77A1-AFF3-05EE-9E1F-69A4EBDED1C6}"/>
              </a:ext>
            </a:extLst>
          </p:cNvPr>
          <p:cNvSpPr/>
          <p:nvPr/>
        </p:nvSpPr>
        <p:spPr>
          <a:xfrm>
            <a:off x="5832140" y="5856704"/>
            <a:ext cx="1259339" cy="416930"/>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10" name="正方形/長方形 9">
            <a:extLst>
              <a:ext uri="{FF2B5EF4-FFF2-40B4-BE49-F238E27FC236}">
                <a16:creationId xmlns:a16="http://schemas.microsoft.com/office/drawing/2014/main" id="{C00C0FE4-4E07-5640-5718-20AD7754FDE8}"/>
              </a:ext>
            </a:extLst>
          </p:cNvPr>
          <p:cNvSpPr/>
          <p:nvPr/>
        </p:nvSpPr>
        <p:spPr>
          <a:xfrm>
            <a:off x="5259732" y="4371099"/>
            <a:ext cx="2414531" cy="338555"/>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監視対象システム</a:t>
            </a:r>
          </a:p>
        </p:txBody>
      </p:sp>
      <p:sp>
        <p:nvSpPr>
          <p:cNvPr id="11" name="乗算記号 10">
            <a:extLst>
              <a:ext uri="{FF2B5EF4-FFF2-40B4-BE49-F238E27FC236}">
                <a16:creationId xmlns:a16="http://schemas.microsoft.com/office/drawing/2014/main" id="{0643871B-0889-757A-5A49-14E87DAF2C42}"/>
              </a:ext>
            </a:extLst>
          </p:cNvPr>
          <p:cNvSpPr/>
          <p:nvPr/>
        </p:nvSpPr>
        <p:spPr>
          <a:xfrm>
            <a:off x="5372624" y="5558432"/>
            <a:ext cx="2200128" cy="997732"/>
          </a:xfrm>
          <a:prstGeom prst="mathMultiply">
            <a:avLst>
              <a:gd name="adj1" fmla="val 13264"/>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6A270B2B-17FE-ACD2-8D55-F1E59935444C}"/>
              </a:ext>
            </a:extLst>
          </p:cNvPr>
          <p:cNvSpPr/>
          <p:nvPr/>
        </p:nvSpPr>
        <p:spPr>
          <a:xfrm>
            <a:off x="5832139" y="4910924"/>
            <a:ext cx="1259339" cy="416930"/>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13" name="乗算記号 12">
            <a:extLst>
              <a:ext uri="{FF2B5EF4-FFF2-40B4-BE49-F238E27FC236}">
                <a16:creationId xmlns:a16="http://schemas.microsoft.com/office/drawing/2014/main" id="{7B2EFAF6-940D-9CC0-B4EE-0ABDA02F26F3}"/>
              </a:ext>
            </a:extLst>
          </p:cNvPr>
          <p:cNvSpPr/>
          <p:nvPr/>
        </p:nvSpPr>
        <p:spPr>
          <a:xfrm>
            <a:off x="5363198" y="4610554"/>
            <a:ext cx="2200128" cy="997732"/>
          </a:xfrm>
          <a:prstGeom prst="mathMultiply">
            <a:avLst>
              <a:gd name="adj1" fmla="val 13264"/>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右矢印 6">
            <a:extLst>
              <a:ext uri="{FF2B5EF4-FFF2-40B4-BE49-F238E27FC236}">
                <a16:creationId xmlns:a16="http://schemas.microsoft.com/office/drawing/2014/main" id="{066BA022-6AFB-3A72-6EAB-F5FC541C3A48}"/>
              </a:ext>
            </a:extLst>
          </p:cNvPr>
          <p:cNvSpPr/>
          <p:nvPr/>
        </p:nvSpPr>
        <p:spPr>
          <a:xfrm>
            <a:off x="4254316" y="5200695"/>
            <a:ext cx="820865" cy="696223"/>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sp>
        <p:nvSpPr>
          <p:cNvPr id="26" name="正方形/長方形 25">
            <a:extLst>
              <a:ext uri="{FF2B5EF4-FFF2-40B4-BE49-F238E27FC236}">
                <a16:creationId xmlns:a16="http://schemas.microsoft.com/office/drawing/2014/main" id="{A90D00C7-E61E-26A1-8369-09FD939507CD}"/>
              </a:ext>
            </a:extLst>
          </p:cNvPr>
          <p:cNvSpPr/>
          <p:nvPr/>
        </p:nvSpPr>
        <p:spPr>
          <a:xfrm>
            <a:off x="7726286" y="4755489"/>
            <a:ext cx="1581957" cy="1004031"/>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60B173AC-4BCE-F124-64DC-8838AA187FC2}"/>
              </a:ext>
            </a:extLst>
          </p:cNvPr>
          <p:cNvSpPr/>
          <p:nvPr/>
        </p:nvSpPr>
        <p:spPr>
          <a:xfrm>
            <a:off x="7887594" y="5060383"/>
            <a:ext cx="1259339" cy="416930"/>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33" name="正方形/長方形 32">
            <a:extLst>
              <a:ext uri="{FF2B5EF4-FFF2-40B4-BE49-F238E27FC236}">
                <a16:creationId xmlns:a16="http://schemas.microsoft.com/office/drawing/2014/main" id="{C0F40461-A878-B484-E027-A79AE381A24F}"/>
              </a:ext>
            </a:extLst>
          </p:cNvPr>
          <p:cNvSpPr/>
          <p:nvPr/>
        </p:nvSpPr>
        <p:spPr>
          <a:xfrm>
            <a:off x="7674263" y="4368787"/>
            <a:ext cx="1633980" cy="332923"/>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TEE</a:t>
            </a:r>
            <a:endParaRPr kumimoji="1" lang="ja-JP" altLang="en-US">
              <a:solidFill>
                <a:schemeClr val="tx1"/>
              </a:solidFill>
            </a:endParaRPr>
          </a:p>
        </p:txBody>
      </p:sp>
    </p:spTree>
    <p:extLst>
      <p:ext uri="{BB962C8B-B14F-4D97-AF65-F5344CB8AC3E}">
        <p14:creationId xmlns:p14="http://schemas.microsoft.com/office/powerpoint/2010/main" val="218987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par>
                          <p:cTn id="17" fill="hold">
                            <p:stCondLst>
                              <p:cond delay="0"/>
                            </p:stCondLst>
                            <p:childTnLst>
                              <p:par>
                                <p:cTn id="18" presetID="3" presetClass="entr" presetSubtype="10" fill="hold" grpId="0" nodeType="afterEffect">
                                  <p:stCondLst>
                                    <p:cond delay="500"/>
                                  </p:stCondLst>
                                  <p:childTnLst>
                                    <p:set>
                                      <p:cBhvr>
                                        <p:cTn id="19" dur="1" fill="hold">
                                          <p:stCondLst>
                                            <p:cond delay="0"/>
                                          </p:stCondLst>
                                        </p:cTn>
                                        <p:tgtEl>
                                          <p:spTgt spid="32"/>
                                        </p:tgtEl>
                                        <p:attrNameLst>
                                          <p:attrName>style.visibility</p:attrName>
                                        </p:attrNameLst>
                                      </p:cBhvr>
                                      <p:to>
                                        <p:strVal val="visible"/>
                                      </p:to>
                                    </p:set>
                                    <p:animEffect transition="in" filter="blinds(horizontal)">
                                      <p:cBhvr>
                                        <p:cTn id="2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26" grpId="0" animBg="1"/>
      <p:bldP spid="32" grpId="0" animBg="1"/>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F52811-E534-0100-FB1A-6D13A31F5932}"/>
              </a:ext>
            </a:extLst>
          </p:cNvPr>
          <p:cNvSpPr>
            <a:spLocks noGrp="1"/>
          </p:cNvSpPr>
          <p:nvPr>
            <p:ph type="title"/>
          </p:nvPr>
        </p:nvSpPr>
        <p:spPr/>
        <p:txBody>
          <a:bodyPr/>
          <a:lstStyle/>
          <a:p>
            <a:r>
              <a:rPr lang="en-US" altLang="ja-JP" dirty="0"/>
              <a:t>Arm TrustZone</a:t>
            </a:r>
            <a:r>
              <a:rPr lang="ja-JP" altLang="en-US"/>
              <a:t>を用いた</a:t>
            </a:r>
            <a:r>
              <a:rPr lang="en-US" altLang="ja-JP" dirty="0"/>
              <a:t>IDS</a:t>
            </a:r>
            <a:r>
              <a:rPr lang="ja-JP" altLang="en-US"/>
              <a:t>の保護</a:t>
            </a:r>
            <a:endParaRPr kumimoji="1" lang="ja-JP" altLang="en-US"/>
          </a:p>
        </p:txBody>
      </p:sp>
      <p:sp>
        <p:nvSpPr>
          <p:cNvPr id="3" name="コンテンツ プレースホルダー 2">
            <a:extLst>
              <a:ext uri="{FF2B5EF4-FFF2-40B4-BE49-F238E27FC236}">
                <a16:creationId xmlns:a16="http://schemas.microsoft.com/office/drawing/2014/main" id="{C3165F96-ECF3-238D-87E2-3D125454EDE2}"/>
              </a:ext>
            </a:extLst>
          </p:cNvPr>
          <p:cNvSpPr>
            <a:spLocks noGrp="1"/>
          </p:cNvSpPr>
          <p:nvPr>
            <p:ph idx="1"/>
          </p:nvPr>
        </p:nvSpPr>
        <p:spPr>
          <a:xfrm>
            <a:off x="426347" y="1346356"/>
            <a:ext cx="11309388" cy="2834607"/>
          </a:xfrm>
        </p:spPr>
        <p:txBody>
          <a:bodyPr>
            <a:normAutofit/>
          </a:bodyPr>
          <a:lstStyle/>
          <a:p>
            <a:r>
              <a:rPr kumimoji="1" lang="en-US" altLang="ja-JP" dirty="0"/>
              <a:t>TrustZone</a:t>
            </a:r>
            <a:r>
              <a:rPr kumimoji="1" lang="ja-JP" altLang="en-US"/>
              <a:t>を用いて</a:t>
            </a:r>
            <a:r>
              <a:rPr kumimoji="1" lang="en-US" altLang="ja-JP" dirty="0"/>
              <a:t>IDS</a:t>
            </a:r>
            <a:r>
              <a:rPr kumimoji="1" lang="ja-JP" altLang="en-US"/>
              <a:t>を安全に実行する</a:t>
            </a:r>
            <a:r>
              <a:rPr lang="ja-JP" altLang="en-US"/>
              <a:t>ことが可能</a:t>
            </a:r>
            <a:r>
              <a:rPr kumimoji="1" lang="en-US" altLang="ja-JP" dirty="0"/>
              <a:t> </a:t>
            </a:r>
            <a:r>
              <a:rPr kumimoji="1" lang="en-US" altLang="ja-JP" sz="2400" dirty="0"/>
              <a:t>[Guerra+, QRS’18]</a:t>
            </a:r>
          </a:p>
          <a:p>
            <a:pPr lvl="1"/>
            <a:r>
              <a:rPr lang="ja-JP" altLang="en-US"/>
              <a:t>隔離されたセキュアワールド</a:t>
            </a:r>
            <a:r>
              <a:rPr lang="en-US" altLang="ja-JP" dirty="0"/>
              <a:t> (TEE) </a:t>
            </a:r>
            <a:r>
              <a:rPr lang="ja-JP" altLang="en-US"/>
              <a:t>で</a:t>
            </a:r>
            <a:r>
              <a:rPr lang="en-US" altLang="ja-JP" dirty="0"/>
              <a:t>IDS</a:t>
            </a:r>
            <a:r>
              <a:rPr lang="ja-JP" altLang="en-US"/>
              <a:t>を実行し、盗聴・改ざんを防ぐ</a:t>
            </a:r>
            <a:endParaRPr lang="en-US" altLang="ja-JP" dirty="0"/>
          </a:p>
          <a:p>
            <a:pPr lvl="1"/>
            <a:r>
              <a:rPr lang="en-US" altLang="ja-JP" dirty="0"/>
              <a:t>IDS</a:t>
            </a:r>
            <a:r>
              <a:rPr lang="ja-JP" altLang="en-US"/>
              <a:t>は監視対象システムの</a:t>
            </a:r>
            <a:r>
              <a:rPr kumimoji="1" lang="ja-JP" altLang="en-US"/>
              <a:t>メモリを解析して</a:t>
            </a:r>
            <a:r>
              <a:rPr kumimoji="1" lang="en-US" altLang="ja-JP" dirty="0"/>
              <a:t>OS</a:t>
            </a:r>
            <a:r>
              <a:rPr kumimoji="1" lang="ja-JP" altLang="en-US"/>
              <a:t>データを監視</a:t>
            </a:r>
            <a:endParaRPr kumimoji="1" lang="en-US" altLang="ja-JP" dirty="0"/>
          </a:p>
          <a:p>
            <a:r>
              <a:rPr lang="en-US" altLang="ja-JP" dirty="0"/>
              <a:t>IDS</a:t>
            </a:r>
            <a:r>
              <a:rPr lang="ja-JP" altLang="en-US"/>
              <a:t>の監視性能は高いが、</a:t>
            </a:r>
            <a:r>
              <a:rPr lang="en-US" altLang="ja-JP" dirty="0"/>
              <a:t>IDS</a:t>
            </a:r>
            <a:r>
              <a:rPr lang="ja-JP" altLang="en-US"/>
              <a:t>に与えられる権限が高すぎる</a:t>
            </a:r>
            <a:endParaRPr lang="en-US" altLang="ja-JP" dirty="0"/>
          </a:p>
          <a:p>
            <a:pPr lvl="1"/>
            <a:r>
              <a:rPr kumimoji="1" lang="ja-JP" altLang="en-US"/>
              <a:t>セキュアワールドはシステムメモリに対する</a:t>
            </a:r>
            <a:r>
              <a:rPr lang="ja-JP" altLang="en-US"/>
              <a:t>すべて</a:t>
            </a:r>
            <a:r>
              <a:rPr kumimoji="1" lang="ja-JP" altLang="en-US"/>
              <a:t>のアクセス権限を持つ</a:t>
            </a:r>
            <a:endParaRPr kumimoji="1" lang="en-US" altLang="ja-JP" dirty="0"/>
          </a:p>
          <a:p>
            <a:pPr lvl="1"/>
            <a:r>
              <a:rPr lang="en-US" altLang="ja-JP" dirty="0"/>
              <a:t>IDS</a:t>
            </a:r>
            <a:r>
              <a:rPr lang="ja-JP" altLang="en-US"/>
              <a:t>が異常な動作をするとシステムメモリ上の</a:t>
            </a:r>
            <a:r>
              <a:rPr lang="en-US" altLang="ja-JP" dirty="0"/>
              <a:t>OS</a:t>
            </a:r>
            <a:r>
              <a:rPr lang="ja-JP" altLang="en-US"/>
              <a:t>データを破壊される恐れ</a:t>
            </a:r>
            <a:endParaRPr kumimoji="1" lang="ja-JP" altLang="en-US"/>
          </a:p>
        </p:txBody>
      </p:sp>
      <p:sp>
        <p:nvSpPr>
          <p:cNvPr id="4" name="スライド番号プレースホルダー 3">
            <a:extLst>
              <a:ext uri="{FF2B5EF4-FFF2-40B4-BE49-F238E27FC236}">
                <a16:creationId xmlns:a16="http://schemas.microsoft.com/office/drawing/2014/main" id="{0DF58C0B-03D6-F2A2-B612-CEF3B1080F4F}"/>
              </a:ext>
            </a:extLst>
          </p:cNvPr>
          <p:cNvSpPr>
            <a:spLocks noGrp="1"/>
          </p:cNvSpPr>
          <p:nvPr>
            <p:ph type="sldNum" sz="quarter" idx="12"/>
          </p:nvPr>
        </p:nvSpPr>
        <p:spPr/>
        <p:txBody>
          <a:bodyPr/>
          <a:lstStyle/>
          <a:p>
            <a:fld id="{F0EA15DB-5BBC-4252-B2FC-64AEF2568759}" type="slidenum">
              <a:rPr kumimoji="1" lang="ja-JP" altLang="en-US" smtClean="0"/>
              <a:t>4</a:t>
            </a:fld>
            <a:endParaRPr kumimoji="1" lang="ja-JP" altLang="en-US"/>
          </a:p>
        </p:txBody>
      </p:sp>
      <p:sp>
        <p:nvSpPr>
          <p:cNvPr id="17" name="正方形/長方形 5">
            <a:extLst>
              <a:ext uri="{FF2B5EF4-FFF2-40B4-BE49-F238E27FC236}">
                <a16:creationId xmlns:a16="http://schemas.microsoft.com/office/drawing/2014/main" id="{849EF7B7-F9A1-0FCD-978A-C4562961FB49}"/>
              </a:ext>
            </a:extLst>
          </p:cNvPr>
          <p:cNvSpPr/>
          <p:nvPr/>
        </p:nvSpPr>
        <p:spPr>
          <a:xfrm>
            <a:off x="2542785" y="4171166"/>
            <a:ext cx="3529795" cy="1716717"/>
          </a:xfrm>
          <a:prstGeom prst="rect">
            <a:avLst/>
          </a:prstGeom>
          <a:solidFill>
            <a:schemeClr val="accent4">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7">
            <a:extLst>
              <a:ext uri="{FF2B5EF4-FFF2-40B4-BE49-F238E27FC236}">
                <a16:creationId xmlns:a16="http://schemas.microsoft.com/office/drawing/2014/main" id="{25C632FC-242D-4376-1D9D-F4AFACB9A842}"/>
              </a:ext>
            </a:extLst>
          </p:cNvPr>
          <p:cNvSpPr/>
          <p:nvPr/>
        </p:nvSpPr>
        <p:spPr>
          <a:xfrm>
            <a:off x="6119421" y="4171165"/>
            <a:ext cx="3529794" cy="1716719"/>
          </a:xfrm>
          <a:prstGeom prst="rect">
            <a:avLst/>
          </a:prstGeom>
          <a:solidFill>
            <a:schemeClr val="accent6">
              <a:lumMod val="40000"/>
              <a:lumOff val="6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コネクタ 71">
            <a:extLst>
              <a:ext uri="{FF2B5EF4-FFF2-40B4-BE49-F238E27FC236}">
                <a16:creationId xmlns:a16="http://schemas.microsoft.com/office/drawing/2014/main" id="{3ADFB056-2BB1-0012-B3BC-D11071370439}"/>
              </a:ext>
            </a:extLst>
          </p:cNvPr>
          <p:cNvCxnSpPr>
            <a:cxnSpLocks/>
          </p:cNvCxnSpPr>
          <p:nvPr/>
        </p:nvCxnSpPr>
        <p:spPr>
          <a:xfrm>
            <a:off x="6096000" y="4171165"/>
            <a:ext cx="0" cy="2550822"/>
          </a:xfrm>
          <a:prstGeom prst="line">
            <a:avLst/>
          </a:prstGeom>
          <a:ln w="2857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5" name="正方形/長方形 8">
            <a:extLst>
              <a:ext uri="{FF2B5EF4-FFF2-40B4-BE49-F238E27FC236}">
                <a16:creationId xmlns:a16="http://schemas.microsoft.com/office/drawing/2014/main" id="{30DA1530-DBDC-8E36-18C2-43F5D0AAFF61}"/>
              </a:ext>
            </a:extLst>
          </p:cNvPr>
          <p:cNvSpPr/>
          <p:nvPr/>
        </p:nvSpPr>
        <p:spPr>
          <a:xfrm>
            <a:off x="6811086" y="4793451"/>
            <a:ext cx="2146462" cy="338025"/>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26" name="正方形/長方形 9">
            <a:extLst>
              <a:ext uri="{FF2B5EF4-FFF2-40B4-BE49-F238E27FC236}">
                <a16:creationId xmlns:a16="http://schemas.microsoft.com/office/drawing/2014/main" id="{B41A9306-4E3A-B433-7230-6F77C92DC6B1}"/>
              </a:ext>
            </a:extLst>
          </p:cNvPr>
          <p:cNvSpPr/>
          <p:nvPr/>
        </p:nvSpPr>
        <p:spPr>
          <a:xfrm>
            <a:off x="6811085" y="5349911"/>
            <a:ext cx="2146463" cy="345703"/>
          </a:xfrm>
          <a:prstGeom prst="rect">
            <a:avLst/>
          </a:prstGeom>
          <a:solidFill>
            <a:schemeClr val="accent1">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Trusted OS</a:t>
            </a:r>
            <a:endParaRPr kumimoji="1" lang="ja-JP" altLang="en-US">
              <a:solidFill>
                <a:schemeClr val="tx1"/>
              </a:solidFill>
            </a:endParaRPr>
          </a:p>
        </p:txBody>
      </p:sp>
      <p:sp>
        <p:nvSpPr>
          <p:cNvPr id="27" name="正方形/長方形 10">
            <a:extLst>
              <a:ext uri="{FF2B5EF4-FFF2-40B4-BE49-F238E27FC236}">
                <a16:creationId xmlns:a16="http://schemas.microsoft.com/office/drawing/2014/main" id="{34E2A370-497D-CD65-3821-E6BF731B7EBE}"/>
              </a:ext>
            </a:extLst>
          </p:cNvPr>
          <p:cNvSpPr/>
          <p:nvPr/>
        </p:nvSpPr>
        <p:spPr>
          <a:xfrm>
            <a:off x="3231826" y="5355470"/>
            <a:ext cx="2146463" cy="345703"/>
          </a:xfrm>
          <a:prstGeom prst="rect">
            <a:avLst/>
          </a:prstGeom>
          <a:solidFill>
            <a:schemeClr val="accent1">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OS</a:t>
            </a:r>
            <a:endParaRPr kumimoji="1" lang="ja-JP" altLang="en-US">
              <a:solidFill>
                <a:schemeClr val="tx1"/>
              </a:solidFill>
            </a:endParaRPr>
          </a:p>
        </p:txBody>
      </p:sp>
      <p:sp>
        <p:nvSpPr>
          <p:cNvPr id="29" name="正方形/長方形 11">
            <a:extLst>
              <a:ext uri="{FF2B5EF4-FFF2-40B4-BE49-F238E27FC236}">
                <a16:creationId xmlns:a16="http://schemas.microsoft.com/office/drawing/2014/main" id="{B2D85438-12E0-504E-8ED0-DA31B6FE4C54}"/>
              </a:ext>
            </a:extLst>
          </p:cNvPr>
          <p:cNvSpPr/>
          <p:nvPr/>
        </p:nvSpPr>
        <p:spPr>
          <a:xfrm>
            <a:off x="3234450" y="4793451"/>
            <a:ext cx="2146463" cy="345703"/>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アプリケーション</a:t>
            </a:r>
          </a:p>
        </p:txBody>
      </p:sp>
      <p:sp>
        <p:nvSpPr>
          <p:cNvPr id="31" name="正方形/長方形 12">
            <a:extLst>
              <a:ext uri="{FF2B5EF4-FFF2-40B4-BE49-F238E27FC236}">
                <a16:creationId xmlns:a16="http://schemas.microsoft.com/office/drawing/2014/main" id="{C9CB2DEE-1169-BF7C-9DDA-CAF354F36D61}"/>
              </a:ext>
            </a:extLst>
          </p:cNvPr>
          <p:cNvSpPr/>
          <p:nvPr/>
        </p:nvSpPr>
        <p:spPr>
          <a:xfrm>
            <a:off x="2982913" y="4262177"/>
            <a:ext cx="2644288" cy="46083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監視対象システム</a:t>
            </a:r>
          </a:p>
        </p:txBody>
      </p:sp>
      <p:sp>
        <p:nvSpPr>
          <p:cNvPr id="32" name="正方形/長方形 13">
            <a:extLst>
              <a:ext uri="{FF2B5EF4-FFF2-40B4-BE49-F238E27FC236}">
                <a16:creationId xmlns:a16="http://schemas.microsoft.com/office/drawing/2014/main" id="{55544C01-44C7-0E5C-D628-6C557AADE152}"/>
              </a:ext>
            </a:extLst>
          </p:cNvPr>
          <p:cNvSpPr/>
          <p:nvPr/>
        </p:nvSpPr>
        <p:spPr>
          <a:xfrm>
            <a:off x="6562176" y="4269843"/>
            <a:ext cx="2644279" cy="445504"/>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セキュアワールド</a:t>
            </a:r>
          </a:p>
        </p:txBody>
      </p:sp>
      <p:sp>
        <p:nvSpPr>
          <p:cNvPr id="33" name="正方形/長方形 22">
            <a:extLst>
              <a:ext uri="{FF2B5EF4-FFF2-40B4-BE49-F238E27FC236}">
                <a16:creationId xmlns:a16="http://schemas.microsoft.com/office/drawing/2014/main" id="{F084D19E-4C3A-6FF7-F6D2-8C2BDFB7560A}"/>
              </a:ext>
            </a:extLst>
          </p:cNvPr>
          <p:cNvSpPr/>
          <p:nvPr/>
        </p:nvSpPr>
        <p:spPr>
          <a:xfrm>
            <a:off x="5340022" y="4921612"/>
            <a:ext cx="799701" cy="3093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rgbClr val="C00000"/>
                </a:solidFill>
              </a:rPr>
              <a:t>監視</a:t>
            </a:r>
          </a:p>
        </p:txBody>
      </p:sp>
      <p:cxnSp>
        <p:nvCxnSpPr>
          <p:cNvPr id="35" name="直線矢印コネクタ 15">
            <a:extLst>
              <a:ext uri="{FF2B5EF4-FFF2-40B4-BE49-F238E27FC236}">
                <a16:creationId xmlns:a16="http://schemas.microsoft.com/office/drawing/2014/main" id="{C3CC8162-9BDA-65B0-0074-6D2644618463}"/>
              </a:ext>
            </a:extLst>
          </p:cNvPr>
          <p:cNvCxnSpPr>
            <a:cxnSpLocks/>
            <a:stCxn id="25" idx="1"/>
            <a:endCxn id="27" idx="3"/>
          </p:cNvCxnSpPr>
          <p:nvPr/>
        </p:nvCxnSpPr>
        <p:spPr>
          <a:xfrm flipH="1">
            <a:off x="5378289" y="4962464"/>
            <a:ext cx="1432797" cy="565858"/>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36" name="グループ化 20">
            <a:extLst>
              <a:ext uri="{FF2B5EF4-FFF2-40B4-BE49-F238E27FC236}">
                <a16:creationId xmlns:a16="http://schemas.microsoft.com/office/drawing/2014/main" id="{E3A4A855-D0F9-E8DB-E818-AD7524A9309B}"/>
              </a:ext>
            </a:extLst>
          </p:cNvPr>
          <p:cNvGrpSpPr/>
          <p:nvPr/>
        </p:nvGrpSpPr>
        <p:grpSpPr>
          <a:xfrm flipV="1">
            <a:off x="5417550" y="6034385"/>
            <a:ext cx="664914" cy="589428"/>
            <a:chOff x="4081054" y="4623621"/>
            <a:chExt cx="664914" cy="589428"/>
          </a:xfrm>
        </p:grpSpPr>
        <p:cxnSp>
          <p:nvCxnSpPr>
            <p:cNvPr id="37" name="直線コネクタ 21">
              <a:extLst>
                <a:ext uri="{FF2B5EF4-FFF2-40B4-BE49-F238E27FC236}">
                  <a16:creationId xmlns:a16="http://schemas.microsoft.com/office/drawing/2014/main" id="{DE4A21C5-DD91-77FE-07E4-DCA6DEB9CDFC}"/>
                </a:ext>
              </a:extLst>
            </p:cNvPr>
            <p:cNvCxnSpPr>
              <a:cxnSpLocks/>
            </p:cNvCxnSpPr>
            <p:nvPr/>
          </p:nvCxnSpPr>
          <p:spPr>
            <a:xfrm flipV="1">
              <a:off x="4093228" y="4896223"/>
              <a:ext cx="652740" cy="316826"/>
            </a:xfrm>
            <a:prstGeom prst="line">
              <a:avLst/>
            </a:prstGeom>
            <a:ln w="57150" cap="rnd">
              <a:solidFill>
                <a:schemeClr val="tx1"/>
              </a:solidFill>
              <a:miter lim="800000"/>
            </a:ln>
          </p:spPr>
          <p:style>
            <a:lnRef idx="2">
              <a:schemeClr val="accent1"/>
            </a:lnRef>
            <a:fillRef idx="0">
              <a:schemeClr val="accent1"/>
            </a:fillRef>
            <a:effectRef idx="1">
              <a:schemeClr val="accent1"/>
            </a:effectRef>
            <a:fontRef idx="minor">
              <a:schemeClr val="tx1"/>
            </a:fontRef>
          </p:style>
        </p:cxnSp>
        <p:cxnSp>
          <p:nvCxnSpPr>
            <p:cNvPr id="38" name="直線矢印コネクタ 23">
              <a:extLst>
                <a:ext uri="{FF2B5EF4-FFF2-40B4-BE49-F238E27FC236}">
                  <a16:creationId xmlns:a16="http://schemas.microsoft.com/office/drawing/2014/main" id="{91EA8BE2-B874-7408-7F78-E3FB38CE80A3}"/>
                </a:ext>
              </a:extLst>
            </p:cNvPr>
            <p:cNvCxnSpPr>
              <a:cxnSpLocks/>
            </p:cNvCxnSpPr>
            <p:nvPr/>
          </p:nvCxnSpPr>
          <p:spPr>
            <a:xfrm flipH="1" flipV="1">
              <a:off x="4081054" y="4623621"/>
              <a:ext cx="664914" cy="272602"/>
            </a:xfrm>
            <a:prstGeom prst="straightConnector1">
              <a:avLst/>
            </a:prstGeom>
            <a:ln w="57150" cap="rnd">
              <a:solidFill>
                <a:schemeClr val="tx1"/>
              </a:solidFill>
              <a:miter lim="800000"/>
              <a:tailEnd type="triangle"/>
            </a:ln>
          </p:spPr>
          <p:style>
            <a:lnRef idx="2">
              <a:schemeClr val="accent1"/>
            </a:lnRef>
            <a:fillRef idx="0">
              <a:schemeClr val="accent1"/>
            </a:fillRef>
            <a:effectRef idx="1">
              <a:schemeClr val="accent1"/>
            </a:effectRef>
            <a:fontRef idx="minor">
              <a:schemeClr val="tx1"/>
            </a:fontRef>
          </p:style>
        </p:cxnSp>
      </p:grpSp>
      <p:pic>
        <p:nvPicPr>
          <p:cNvPr id="39" name="Picture 38">
            <a:extLst>
              <a:ext uri="{FF2B5EF4-FFF2-40B4-BE49-F238E27FC236}">
                <a16:creationId xmlns:a16="http://schemas.microsoft.com/office/drawing/2014/main" id="{72A71E77-DB71-1486-A68A-6190D2D37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1272" y="5538541"/>
            <a:ext cx="579780" cy="762869"/>
          </a:xfrm>
          <a:prstGeom prst="rect">
            <a:avLst/>
          </a:prstGeom>
        </p:spPr>
      </p:pic>
      <p:sp>
        <p:nvSpPr>
          <p:cNvPr id="40" name="正方形/長方形 17">
            <a:extLst>
              <a:ext uri="{FF2B5EF4-FFF2-40B4-BE49-F238E27FC236}">
                <a16:creationId xmlns:a16="http://schemas.microsoft.com/office/drawing/2014/main" id="{0E02840B-8A9F-DFD2-28AD-16D7DD8E6F49}"/>
              </a:ext>
            </a:extLst>
          </p:cNvPr>
          <p:cNvSpPr/>
          <p:nvPr/>
        </p:nvSpPr>
        <p:spPr>
          <a:xfrm>
            <a:off x="2982913" y="6255053"/>
            <a:ext cx="2644288" cy="458855"/>
          </a:xfrm>
          <a:prstGeom prst="rect">
            <a:avLst/>
          </a:prstGeom>
          <a:solidFill>
            <a:srgbClr val="00206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bg1"/>
                </a:solidFill>
              </a:rPr>
              <a:t>システム</a:t>
            </a:r>
            <a:r>
              <a:rPr kumimoji="1" lang="ja-JP" altLang="en-US">
                <a:solidFill>
                  <a:schemeClr val="bg1"/>
                </a:solidFill>
              </a:rPr>
              <a:t>メモリ</a:t>
            </a:r>
          </a:p>
        </p:txBody>
      </p:sp>
      <p:cxnSp>
        <p:nvCxnSpPr>
          <p:cNvPr id="41" name="直線矢印コネクタ 15">
            <a:extLst>
              <a:ext uri="{FF2B5EF4-FFF2-40B4-BE49-F238E27FC236}">
                <a16:creationId xmlns:a16="http://schemas.microsoft.com/office/drawing/2014/main" id="{394ADB8E-B645-1EB7-78C4-3C061DC3B887}"/>
              </a:ext>
            </a:extLst>
          </p:cNvPr>
          <p:cNvCxnSpPr>
            <a:cxnSpLocks/>
            <a:stCxn id="25" idx="1"/>
          </p:cNvCxnSpPr>
          <p:nvPr/>
        </p:nvCxnSpPr>
        <p:spPr>
          <a:xfrm flipH="1">
            <a:off x="5446953" y="4962464"/>
            <a:ext cx="1364133" cy="1209692"/>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42" name="爆発 1 13">
            <a:extLst>
              <a:ext uri="{FF2B5EF4-FFF2-40B4-BE49-F238E27FC236}">
                <a16:creationId xmlns:a16="http://schemas.microsoft.com/office/drawing/2014/main" id="{BF132A2D-6770-6BAC-A975-0EBA6A788B97}"/>
              </a:ext>
            </a:extLst>
          </p:cNvPr>
          <p:cNvSpPr/>
          <p:nvPr/>
        </p:nvSpPr>
        <p:spPr>
          <a:xfrm>
            <a:off x="4388524" y="5887884"/>
            <a:ext cx="1200838" cy="888823"/>
          </a:xfrm>
          <a:prstGeom prst="irregularSeal1">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破壊</a:t>
            </a:r>
          </a:p>
        </p:txBody>
      </p:sp>
    </p:spTree>
    <p:extLst>
      <p:ext uri="{BB962C8B-B14F-4D97-AF65-F5344CB8AC3E}">
        <p14:creationId xmlns:p14="http://schemas.microsoft.com/office/powerpoint/2010/main" val="33625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6"/>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up)">
                                      <p:cBhvr>
                                        <p:cTn id="19" dur="500"/>
                                        <p:tgtEl>
                                          <p:spTgt spid="41"/>
                                        </p:tgtEl>
                                      </p:cBhvr>
                                    </p:animEffect>
                                  </p:childTnLst>
                                </p:cTn>
                              </p:par>
                            </p:childTnLst>
                          </p:cTn>
                        </p:par>
                        <p:par>
                          <p:cTn id="20" fill="hold">
                            <p:stCondLst>
                              <p:cond delay="500"/>
                            </p:stCondLst>
                            <p:childTnLst>
                              <p:par>
                                <p:cTn id="21" presetID="1" presetClass="entr" presetSubtype="0" fill="hold" grpId="0" nodeType="afterEffect">
                                  <p:stCondLst>
                                    <p:cond delay="50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0" grpId="0" animBg="1"/>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FD5685-7CE7-8F70-EDF3-40D14B214983}"/>
              </a:ext>
            </a:extLst>
          </p:cNvPr>
          <p:cNvSpPr>
            <a:spLocks noGrp="1"/>
          </p:cNvSpPr>
          <p:nvPr>
            <p:ph type="title"/>
          </p:nvPr>
        </p:nvSpPr>
        <p:spPr/>
        <p:txBody>
          <a:bodyPr/>
          <a:lstStyle/>
          <a:p>
            <a:r>
              <a:rPr lang="ja-JP" altLang="en-US"/>
              <a:t>エンクレイヴを用いた</a:t>
            </a:r>
            <a:r>
              <a:rPr lang="en-US" altLang="ja-JP" dirty="0"/>
              <a:t>IDS</a:t>
            </a:r>
            <a:r>
              <a:rPr lang="ja-JP" altLang="en-US"/>
              <a:t>の保護</a:t>
            </a:r>
            <a:endParaRPr kumimoji="1" lang="ja-JP" altLang="en-US"/>
          </a:p>
        </p:txBody>
      </p:sp>
      <p:sp>
        <p:nvSpPr>
          <p:cNvPr id="3" name="コンテンツ プレースホルダー 2">
            <a:extLst>
              <a:ext uri="{FF2B5EF4-FFF2-40B4-BE49-F238E27FC236}">
                <a16:creationId xmlns:a16="http://schemas.microsoft.com/office/drawing/2014/main" id="{82D5E020-A4F0-1A11-6F00-8662B86745B0}"/>
              </a:ext>
            </a:extLst>
          </p:cNvPr>
          <p:cNvSpPr>
            <a:spLocks noGrp="1"/>
          </p:cNvSpPr>
          <p:nvPr>
            <p:ph idx="1"/>
          </p:nvPr>
        </p:nvSpPr>
        <p:spPr/>
        <p:txBody>
          <a:bodyPr/>
          <a:lstStyle/>
          <a:p>
            <a:r>
              <a:rPr lang="ja-JP" altLang="en-US"/>
              <a:t>別の</a:t>
            </a:r>
            <a:r>
              <a:rPr lang="en-US" altLang="ja-JP" dirty="0"/>
              <a:t>TEE</a:t>
            </a:r>
            <a:r>
              <a:rPr lang="ja-JP" altLang="en-US"/>
              <a:t>としてエンクレイヴを用いることも可能</a:t>
            </a:r>
            <a:r>
              <a:rPr lang="en-US" altLang="ja-JP" dirty="0"/>
              <a:t> </a:t>
            </a:r>
            <a:r>
              <a:rPr lang="en-US" altLang="ja-JP" sz="2400" dirty="0"/>
              <a:t>[Koga+, TrustCom’23]</a:t>
            </a:r>
          </a:p>
          <a:p>
            <a:pPr lvl="1"/>
            <a:r>
              <a:rPr kumimoji="1" lang="en-US" altLang="ja-JP" dirty="0"/>
              <a:t>Intel SGX</a:t>
            </a:r>
            <a:r>
              <a:rPr kumimoji="1" lang="ja-JP" altLang="en-US"/>
              <a:t>を用いてシステム内に作成される保護領域で</a:t>
            </a:r>
            <a:r>
              <a:rPr kumimoji="1" lang="en-US" altLang="ja-JP" dirty="0"/>
              <a:t>IDS</a:t>
            </a:r>
            <a:r>
              <a:rPr kumimoji="1" lang="ja-JP" altLang="en-US"/>
              <a:t>を安全に実行</a:t>
            </a:r>
            <a:endParaRPr kumimoji="1" lang="en-US" altLang="ja-JP" dirty="0"/>
          </a:p>
          <a:p>
            <a:pPr lvl="1"/>
            <a:r>
              <a:rPr lang="en-US" altLang="ja-JP" dirty="0"/>
              <a:t>SGX</a:t>
            </a:r>
            <a:r>
              <a:rPr lang="ja-JP" altLang="en-US"/>
              <a:t>エンクレイヴの権限は低いため、</a:t>
            </a:r>
            <a:r>
              <a:rPr lang="en-US" altLang="ja-JP" dirty="0"/>
              <a:t>IDS</a:t>
            </a:r>
            <a:r>
              <a:rPr lang="ja-JP" altLang="en-US"/>
              <a:t>が</a:t>
            </a:r>
            <a:r>
              <a:rPr lang="en-US" altLang="ja-JP" dirty="0"/>
              <a:t>OS</a:t>
            </a:r>
            <a:r>
              <a:rPr lang="ja-JP" altLang="en-US"/>
              <a:t>データを破壊する恐れはない</a:t>
            </a:r>
            <a:endParaRPr kumimoji="1" lang="en-US" altLang="ja-JP" dirty="0"/>
          </a:p>
          <a:p>
            <a:r>
              <a:rPr lang="ja-JP" altLang="en-US"/>
              <a:t>監視オーバヘッドが大きく、</a:t>
            </a:r>
            <a:r>
              <a:rPr lang="en-US" altLang="ja-JP" dirty="0"/>
              <a:t>IDS</a:t>
            </a:r>
            <a:r>
              <a:rPr lang="ja-JP" altLang="en-US"/>
              <a:t>を無効化される恐れがある</a:t>
            </a:r>
            <a:endParaRPr lang="en-US" altLang="ja-JP" dirty="0"/>
          </a:p>
          <a:p>
            <a:pPr lvl="1"/>
            <a:r>
              <a:rPr kumimoji="1" lang="ja-JP" altLang="en-US"/>
              <a:t>システムメモリに</a:t>
            </a:r>
            <a:r>
              <a:rPr kumimoji="1" lang="en-US" altLang="ja-JP" dirty="0"/>
              <a:t>BIOS</a:t>
            </a:r>
            <a:r>
              <a:rPr kumimoji="1" lang="ja-JP" altLang="en-US"/>
              <a:t>経由でアクセスし、データを暗号化して取得する必要</a:t>
            </a:r>
            <a:endParaRPr kumimoji="1" lang="en-US" altLang="ja-JP" dirty="0"/>
          </a:p>
          <a:p>
            <a:pPr lvl="1"/>
            <a:r>
              <a:rPr kumimoji="1" lang="ja-JP" altLang="en-US"/>
              <a:t>侵入者はエンクレイヴを停止できるため、外部から</a:t>
            </a:r>
            <a:r>
              <a:rPr kumimoji="1" lang="en-US" altLang="ja-JP" dirty="0"/>
              <a:t>IDS</a:t>
            </a:r>
            <a:r>
              <a:rPr kumimoji="1" lang="ja-JP" altLang="en-US"/>
              <a:t>を監視する必要</a:t>
            </a:r>
          </a:p>
        </p:txBody>
      </p:sp>
      <p:sp>
        <p:nvSpPr>
          <p:cNvPr id="4" name="スライド番号プレースホルダー 3">
            <a:extLst>
              <a:ext uri="{FF2B5EF4-FFF2-40B4-BE49-F238E27FC236}">
                <a16:creationId xmlns:a16="http://schemas.microsoft.com/office/drawing/2014/main" id="{B3A6E3B2-3CA7-F54A-D535-4BE64A13A4B5}"/>
              </a:ext>
            </a:extLst>
          </p:cNvPr>
          <p:cNvSpPr>
            <a:spLocks noGrp="1"/>
          </p:cNvSpPr>
          <p:nvPr>
            <p:ph type="sldNum" sz="quarter" idx="12"/>
          </p:nvPr>
        </p:nvSpPr>
        <p:spPr/>
        <p:txBody>
          <a:bodyPr/>
          <a:lstStyle/>
          <a:p>
            <a:fld id="{F0EA15DB-5BBC-4252-B2FC-64AEF2568759}" type="slidenum">
              <a:rPr kumimoji="1" lang="ja-JP" altLang="en-US" smtClean="0"/>
              <a:t>5</a:t>
            </a:fld>
            <a:endParaRPr kumimoji="1" lang="ja-JP" altLang="en-US"/>
          </a:p>
        </p:txBody>
      </p:sp>
      <p:sp>
        <p:nvSpPr>
          <p:cNvPr id="37" name="正方形/長方形 36">
            <a:extLst>
              <a:ext uri="{FF2B5EF4-FFF2-40B4-BE49-F238E27FC236}">
                <a16:creationId xmlns:a16="http://schemas.microsoft.com/office/drawing/2014/main" id="{F0CE3C67-A109-9993-9284-C659E2F52093}"/>
              </a:ext>
            </a:extLst>
          </p:cNvPr>
          <p:cNvSpPr/>
          <p:nvPr/>
        </p:nvSpPr>
        <p:spPr>
          <a:xfrm>
            <a:off x="2452279" y="5725710"/>
            <a:ext cx="6141654" cy="409726"/>
          </a:xfrm>
          <a:prstGeom prst="rect">
            <a:avLst/>
          </a:prstGeom>
          <a:solidFill>
            <a:schemeClr val="bg2">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Ins="90000" rtlCol="0" anchor="ctr"/>
          <a:lstStyle/>
          <a:p>
            <a:pPr algn="ctr"/>
            <a:r>
              <a:rPr kumimoji="1" lang="en-US" altLang="ja-JP" dirty="0">
                <a:solidFill>
                  <a:schemeClr val="tx1"/>
                </a:solidFill>
              </a:rPr>
              <a:t>BIOS</a:t>
            </a:r>
            <a:endParaRPr kumimoji="1" lang="ja-JP" altLang="en-US">
              <a:solidFill>
                <a:schemeClr val="tx1"/>
              </a:solidFill>
            </a:endParaRPr>
          </a:p>
        </p:txBody>
      </p:sp>
      <p:sp>
        <p:nvSpPr>
          <p:cNvPr id="38" name="正方形/長方形 37">
            <a:extLst>
              <a:ext uri="{FF2B5EF4-FFF2-40B4-BE49-F238E27FC236}">
                <a16:creationId xmlns:a16="http://schemas.microsoft.com/office/drawing/2014/main" id="{1F4029D0-A75B-5390-1CD6-27FB2C921D0A}"/>
              </a:ext>
            </a:extLst>
          </p:cNvPr>
          <p:cNvSpPr/>
          <p:nvPr/>
        </p:nvSpPr>
        <p:spPr>
          <a:xfrm>
            <a:off x="2452279" y="4306559"/>
            <a:ext cx="6141654" cy="1294051"/>
          </a:xfrm>
          <a:prstGeom prst="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Ins="4968000" rtlCol="0" anchor="ctr"/>
          <a:lstStyle/>
          <a:p>
            <a:pPr algn="ctr"/>
            <a:r>
              <a:rPr kumimoji="1" lang="ja-JP" altLang="en-US">
                <a:solidFill>
                  <a:schemeClr val="tx1"/>
                </a:solidFill>
              </a:rPr>
              <a:t>監視対象</a:t>
            </a:r>
            <a:br>
              <a:rPr kumimoji="1" lang="en-US" altLang="ja-JP" dirty="0">
                <a:solidFill>
                  <a:schemeClr val="tx1"/>
                </a:solidFill>
              </a:rPr>
            </a:br>
            <a:r>
              <a:rPr kumimoji="1" lang="ja-JP" altLang="en-US">
                <a:solidFill>
                  <a:schemeClr val="tx1"/>
                </a:solidFill>
              </a:rPr>
              <a:t>システム</a:t>
            </a:r>
          </a:p>
        </p:txBody>
      </p:sp>
      <p:sp>
        <p:nvSpPr>
          <p:cNvPr id="39" name="正方形/長方形 38">
            <a:extLst>
              <a:ext uri="{FF2B5EF4-FFF2-40B4-BE49-F238E27FC236}">
                <a16:creationId xmlns:a16="http://schemas.microsoft.com/office/drawing/2014/main" id="{DBCC2CFF-0869-7EB8-9BAA-F508031EF0C9}"/>
              </a:ext>
            </a:extLst>
          </p:cNvPr>
          <p:cNvSpPr/>
          <p:nvPr/>
        </p:nvSpPr>
        <p:spPr>
          <a:xfrm>
            <a:off x="4778679" y="5113738"/>
            <a:ext cx="3619546" cy="338025"/>
          </a:xfrm>
          <a:prstGeom prst="rect">
            <a:avLst/>
          </a:prstGeom>
          <a:solidFill>
            <a:schemeClr val="accent1">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OS</a:t>
            </a:r>
            <a:endParaRPr kumimoji="1" lang="ja-JP" altLang="en-US">
              <a:solidFill>
                <a:schemeClr val="tx1"/>
              </a:solidFill>
            </a:endParaRPr>
          </a:p>
        </p:txBody>
      </p:sp>
      <p:sp>
        <p:nvSpPr>
          <p:cNvPr id="40" name="正方形/長方形 39">
            <a:extLst>
              <a:ext uri="{FF2B5EF4-FFF2-40B4-BE49-F238E27FC236}">
                <a16:creationId xmlns:a16="http://schemas.microsoft.com/office/drawing/2014/main" id="{DC0A68FB-513E-CBBC-A117-D27AFEC546FD}"/>
              </a:ext>
            </a:extLst>
          </p:cNvPr>
          <p:cNvSpPr/>
          <p:nvPr/>
        </p:nvSpPr>
        <p:spPr>
          <a:xfrm>
            <a:off x="4778679" y="4437731"/>
            <a:ext cx="3619545" cy="518820"/>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Ins="2124000" rtlCol="0" anchor="ctr"/>
          <a:lstStyle/>
          <a:p>
            <a:pPr algn="ctr"/>
            <a:r>
              <a:rPr lang="ja-JP" altLang="en-US">
                <a:solidFill>
                  <a:schemeClr val="tx1"/>
                </a:solidFill>
              </a:rPr>
              <a:t>エンクレイヴ</a:t>
            </a:r>
            <a:endParaRPr kumimoji="1" lang="ja-JP" altLang="en-US">
              <a:solidFill>
                <a:schemeClr val="tx1"/>
              </a:solidFill>
            </a:endParaRPr>
          </a:p>
        </p:txBody>
      </p:sp>
      <p:sp>
        <p:nvSpPr>
          <p:cNvPr id="41" name="正方形/長方形 40">
            <a:extLst>
              <a:ext uri="{FF2B5EF4-FFF2-40B4-BE49-F238E27FC236}">
                <a16:creationId xmlns:a16="http://schemas.microsoft.com/office/drawing/2014/main" id="{BBEDC9B6-5169-C730-1BC0-5A5FD8893D2F}"/>
              </a:ext>
            </a:extLst>
          </p:cNvPr>
          <p:cNvSpPr/>
          <p:nvPr/>
        </p:nvSpPr>
        <p:spPr>
          <a:xfrm>
            <a:off x="6564872" y="4526837"/>
            <a:ext cx="1466078" cy="338025"/>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43" name="正方形/長方形 42">
            <a:extLst>
              <a:ext uri="{FF2B5EF4-FFF2-40B4-BE49-F238E27FC236}">
                <a16:creationId xmlns:a16="http://schemas.microsoft.com/office/drawing/2014/main" id="{1CDC0C10-9634-C9BB-C31F-DDD13B59DF71}"/>
              </a:ext>
            </a:extLst>
          </p:cNvPr>
          <p:cNvSpPr/>
          <p:nvPr/>
        </p:nvSpPr>
        <p:spPr>
          <a:xfrm>
            <a:off x="9090912" y="5187578"/>
            <a:ext cx="1114077" cy="3093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rgbClr val="C00000"/>
                </a:solidFill>
              </a:rPr>
              <a:t>呼び出し</a:t>
            </a:r>
          </a:p>
        </p:txBody>
      </p:sp>
      <p:sp>
        <p:nvSpPr>
          <p:cNvPr id="5" name="正方形/長方形 4">
            <a:extLst>
              <a:ext uri="{FF2B5EF4-FFF2-40B4-BE49-F238E27FC236}">
                <a16:creationId xmlns:a16="http://schemas.microsoft.com/office/drawing/2014/main" id="{147C6AE0-F44A-4BA5-D26E-AAD5126357F2}"/>
              </a:ext>
            </a:extLst>
          </p:cNvPr>
          <p:cNvSpPr/>
          <p:nvPr/>
        </p:nvSpPr>
        <p:spPr>
          <a:xfrm>
            <a:off x="2452279" y="6259495"/>
            <a:ext cx="6141654" cy="409726"/>
          </a:xfrm>
          <a:prstGeom prst="rect">
            <a:avLst/>
          </a:prstGeom>
          <a:solidFill>
            <a:srgbClr val="00206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Ins="90000" rtlCol="0" anchor="ctr"/>
          <a:lstStyle/>
          <a:p>
            <a:pPr algn="ctr"/>
            <a:r>
              <a:rPr lang="ja-JP" altLang="en-US">
                <a:solidFill>
                  <a:schemeClr val="bg1"/>
                </a:solidFill>
              </a:rPr>
              <a:t>システムメモリ</a:t>
            </a:r>
            <a:endParaRPr kumimoji="1" lang="ja-JP" altLang="en-US">
              <a:solidFill>
                <a:schemeClr val="bg1"/>
              </a:solidFill>
            </a:endParaRPr>
          </a:p>
        </p:txBody>
      </p:sp>
      <p:cxnSp>
        <p:nvCxnSpPr>
          <p:cNvPr id="7" name="直線矢印コネクタ 6">
            <a:extLst>
              <a:ext uri="{FF2B5EF4-FFF2-40B4-BE49-F238E27FC236}">
                <a16:creationId xmlns:a16="http://schemas.microsoft.com/office/drawing/2014/main" id="{4CB414B8-B80B-0852-3BCB-E0C3199678CD}"/>
              </a:ext>
            </a:extLst>
          </p:cNvPr>
          <p:cNvCxnSpPr>
            <a:cxnSpLocks/>
          </p:cNvCxnSpPr>
          <p:nvPr/>
        </p:nvCxnSpPr>
        <p:spPr>
          <a:xfrm flipV="1">
            <a:off x="7297916" y="4864862"/>
            <a:ext cx="0" cy="1680300"/>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カギ線コネクタ 9">
            <a:extLst>
              <a:ext uri="{FF2B5EF4-FFF2-40B4-BE49-F238E27FC236}">
                <a16:creationId xmlns:a16="http://schemas.microsoft.com/office/drawing/2014/main" id="{2EB6A022-4F54-0692-6D19-B2AA712D8334}"/>
              </a:ext>
            </a:extLst>
          </p:cNvPr>
          <p:cNvCxnSpPr>
            <a:cxnSpLocks/>
            <a:stCxn id="41" idx="3"/>
            <a:endCxn id="37" idx="3"/>
          </p:cNvCxnSpPr>
          <p:nvPr/>
        </p:nvCxnSpPr>
        <p:spPr>
          <a:xfrm>
            <a:off x="8030950" y="4695850"/>
            <a:ext cx="562983" cy="1234723"/>
          </a:xfrm>
          <a:prstGeom prst="bentConnector3">
            <a:avLst>
              <a:gd name="adj1" fmla="val 172383"/>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6" name="正方形/長方形 42">
            <a:extLst>
              <a:ext uri="{FF2B5EF4-FFF2-40B4-BE49-F238E27FC236}">
                <a16:creationId xmlns:a16="http://schemas.microsoft.com/office/drawing/2014/main" id="{72419710-033D-5B6F-B78F-1A32866D4DD9}"/>
              </a:ext>
            </a:extLst>
          </p:cNvPr>
          <p:cNvSpPr/>
          <p:nvPr/>
        </p:nvSpPr>
        <p:spPr>
          <a:xfrm>
            <a:off x="7297911" y="5794068"/>
            <a:ext cx="658133" cy="3093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rgbClr val="C00000"/>
                </a:solidFill>
              </a:rPr>
              <a:t>取得</a:t>
            </a:r>
          </a:p>
        </p:txBody>
      </p:sp>
      <p:sp>
        <p:nvSpPr>
          <p:cNvPr id="9" name="正方形/長方形 8">
            <a:extLst>
              <a:ext uri="{FF2B5EF4-FFF2-40B4-BE49-F238E27FC236}">
                <a16:creationId xmlns:a16="http://schemas.microsoft.com/office/drawing/2014/main" id="{07628FD4-2208-6092-D0AC-D000BFBB106E}"/>
              </a:ext>
            </a:extLst>
          </p:cNvPr>
          <p:cNvSpPr/>
          <p:nvPr/>
        </p:nvSpPr>
        <p:spPr>
          <a:xfrm>
            <a:off x="6959704" y="5142456"/>
            <a:ext cx="799701" cy="3093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rgbClr val="C00000"/>
                </a:solidFill>
              </a:rPr>
              <a:t>監視</a:t>
            </a:r>
          </a:p>
        </p:txBody>
      </p:sp>
      <p:cxnSp>
        <p:nvCxnSpPr>
          <p:cNvPr id="11" name="直線矢印コネクタ 10">
            <a:extLst>
              <a:ext uri="{FF2B5EF4-FFF2-40B4-BE49-F238E27FC236}">
                <a16:creationId xmlns:a16="http://schemas.microsoft.com/office/drawing/2014/main" id="{D7999D4C-855D-DAD0-8B85-011B31427967}"/>
              </a:ext>
            </a:extLst>
          </p:cNvPr>
          <p:cNvCxnSpPr>
            <a:cxnSpLocks/>
          </p:cNvCxnSpPr>
          <p:nvPr/>
        </p:nvCxnSpPr>
        <p:spPr>
          <a:xfrm flipH="1">
            <a:off x="6836954" y="4821662"/>
            <a:ext cx="472750" cy="461088"/>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32" name="グループ化 31">
            <a:extLst>
              <a:ext uri="{FF2B5EF4-FFF2-40B4-BE49-F238E27FC236}">
                <a16:creationId xmlns:a16="http://schemas.microsoft.com/office/drawing/2014/main" id="{A9BCDB66-7FF4-ED72-23A9-4B6892DFE097}"/>
              </a:ext>
            </a:extLst>
          </p:cNvPr>
          <p:cNvGrpSpPr/>
          <p:nvPr/>
        </p:nvGrpSpPr>
        <p:grpSpPr>
          <a:xfrm>
            <a:off x="4059622" y="4623621"/>
            <a:ext cx="697625" cy="477107"/>
            <a:chOff x="4081054" y="4623621"/>
            <a:chExt cx="697625" cy="477107"/>
          </a:xfrm>
        </p:grpSpPr>
        <p:cxnSp>
          <p:nvCxnSpPr>
            <p:cNvPr id="27" name="直線コネクタ 26">
              <a:extLst>
                <a:ext uri="{FF2B5EF4-FFF2-40B4-BE49-F238E27FC236}">
                  <a16:creationId xmlns:a16="http://schemas.microsoft.com/office/drawing/2014/main" id="{7A2F92E8-DB63-00D1-0A0E-2CF0AA4BA44B}"/>
                </a:ext>
              </a:extLst>
            </p:cNvPr>
            <p:cNvCxnSpPr>
              <a:cxnSpLocks/>
              <a:endCxn id="40" idx="1"/>
            </p:cNvCxnSpPr>
            <p:nvPr/>
          </p:nvCxnSpPr>
          <p:spPr>
            <a:xfrm flipV="1">
              <a:off x="4289200" y="4697141"/>
              <a:ext cx="489479" cy="403587"/>
            </a:xfrm>
            <a:prstGeom prst="line">
              <a:avLst/>
            </a:prstGeom>
            <a:ln w="57150" cap="rnd">
              <a:solidFill>
                <a:schemeClr val="tx1"/>
              </a:solidFill>
              <a:miter lim="800000"/>
            </a:ln>
          </p:spPr>
          <p:style>
            <a:lnRef idx="2">
              <a:schemeClr val="accent1"/>
            </a:lnRef>
            <a:fillRef idx="0">
              <a:schemeClr val="accent1"/>
            </a:fillRef>
            <a:effectRef idx="1">
              <a:schemeClr val="accent1"/>
            </a:effectRef>
            <a:fontRef idx="minor">
              <a:schemeClr val="tx1"/>
            </a:fontRef>
          </p:style>
        </p:cxnSp>
        <p:cxnSp>
          <p:nvCxnSpPr>
            <p:cNvPr id="29" name="直線矢印コネクタ 28">
              <a:extLst>
                <a:ext uri="{FF2B5EF4-FFF2-40B4-BE49-F238E27FC236}">
                  <a16:creationId xmlns:a16="http://schemas.microsoft.com/office/drawing/2014/main" id="{F66DB416-6C91-7219-3A70-AF034B2572FE}"/>
                </a:ext>
              </a:extLst>
            </p:cNvPr>
            <p:cNvCxnSpPr>
              <a:cxnSpLocks/>
              <a:stCxn id="40" idx="1"/>
            </p:cNvCxnSpPr>
            <p:nvPr/>
          </p:nvCxnSpPr>
          <p:spPr>
            <a:xfrm flipH="1" flipV="1">
              <a:off x="4081054" y="4623621"/>
              <a:ext cx="697625" cy="73520"/>
            </a:xfrm>
            <a:prstGeom prst="straightConnector1">
              <a:avLst/>
            </a:prstGeom>
            <a:ln w="57150" cap="rnd">
              <a:solidFill>
                <a:schemeClr val="tx1"/>
              </a:solidFill>
              <a:miter lim="800000"/>
              <a:tailEnd type="triangle"/>
            </a:ln>
          </p:spPr>
          <p:style>
            <a:lnRef idx="2">
              <a:schemeClr val="accent1"/>
            </a:lnRef>
            <a:fillRef idx="0">
              <a:schemeClr val="accent1"/>
            </a:fillRef>
            <a:effectRef idx="1">
              <a:schemeClr val="accent1"/>
            </a:effectRef>
            <a:fontRef idx="minor">
              <a:schemeClr val="tx1"/>
            </a:fontRef>
          </p:style>
        </p:cxnSp>
      </p:grpSp>
      <p:pic>
        <p:nvPicPr>
          <p:cNvPr id="12" name="Picture 11">
            <a:extLst>
              <a:ext uri="{FF2B5EF4-FFF2-40B4-BE49-F238E27FC236}">
                <a16:creationId xmlns:a16="http://schemas.microsoft.com/office/drawing/2014/main" id="{58DA3135-8DF4-E757-D1AE-72352AF3E7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0535" y="4833804"/>
            <a:ext cx="579780" cy="762869"/>
          </a:xfrm>
          <a:prstGeom prst="rect">
            <a:avLst/>
          </a:prstGeom>
        </p:spPr>
      </p:pic>
      <p:pic>
        <p:nvPicPr>
          <p:cNvPr id="13" name="Picture 12">
            <a:extLst>
              <a:ext uri="{FF2B5EF4-FFF2-40B4-BE49-F238E27FC236}">
                <a16:creationId xmlns:a16="http://schemas.microsoft.com/office/drawing/2014/main" id="{510695B1-6075-1AE8-7D17-7512EB19D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7925" y="4853771"/>
            <a:ext cx="579780" cy="762869"/>
          </a:xfrm>
          <a:prstGeom prst="rect">
            <a:avLst/>
          </a:prstGeom>
        </p:spPr>
      </p:pic>
    </p:spTree>
    <p:extLst>
      <p:ext uri="{BB962C8B-B14F-4D97-AF65-F5344CB8AC3E}">
        <p14:creationId xmlns:p14="http://schemas.microsoft.com/office/powerpoint/2010/main" val="120914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3" grpId="0"/>
      <p:bldP spid="5" grpId="0" animBg="1"/>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9A9D7-19C0-1FAB-51FB-539FBD431DF9}"/>
              </a:ext>
            </a:extLst>
          </p:cNvPr>
          <p:cNvSpPr>
            <a:spLocks noGrp="1"/>
          </p:cNvSpPr>
          <p:nvPr>
            <p:ph type="title"/>
          </p:nvPr>
        </p:nvSpPr>
        <p:spPr/>
        <p:txBody>
          <a:bodyPr/>
          <a:lstStyle/>
          <a:p>
            <a:r>
              <a:rPr kumimoji="1" lang="ja-JP" altLang="en-US"/>
              <a:t>提案：</a:t>
            </a:r>
            <a:r>
              <a:rPr kumimoji="1" lang="en-US" altLang="ja-JP" dirty="0"/>
              <a:t>Keyspector</a:t>
            </a:r>
            <a:endParaRPr kumimoji="1" lang="ja-JP" altLang="en-US"/>
          </a:p>
        </p:txBody>
      </p:sp>
      <p:sp>
        <p:nvSpPr>
          <p:cNvPr id="3" name="コンテンツ プレースホルダー 2">
            <a:extLst>
              <a:ext uri="{FF2B5EF4-FFF2-40B4-BE49-F238E27FC236}">
                <a16:creationId xmlns:a16="http://schemas.microsoft.com/office/drawing/2014/main" id="{675F3A9A-CF07-8377-2366-B0BAC59722C4}"/>
              </a:ext>
            </a:extLst>
          </p:cNvPr>
          <p:cNvSpPr>
            <a:spLocks noGrp="1"/>
          </p:cNvSpPr>
          <p:nvPr>
            <p:ph idx="1"/>
          </p:nvPr>
        </p:nvSpPr>
        <p:spPr/>
        <p:txBody>
          <a:bodyPr/>
          <a:lstStyle/>
          <a:p>
            <a:r>
              <a:rPr kumimoji="1" lang="en-US" altLang="ja-JP" dirty="0"/>
              <a:t>RISC-V Keystone</a:t>
            </a:r>
            <a:r>
              <a:rPr kumimoji="1" lang="ja-JP" altLang="en-US"/>
              <a:t>のエンクレイヴ内で</a:t>
            </a:r>
            <a:r>
              <a:rPr kumimoji="1" lang="en-US" altLang="ja-JP" dirty="0"/>
              <a:t>IDS</a:t>
            </a:r>
            <a:r>
              <a:rPr kumimoji="1" lang="ja-JP" altLang="en-US"/>
              <a:t>を安全に実行</a:t>
            </a:r>
            <a:endParaRPr kumimoji="1" lang="en-US" altLang="ja-JP" dirty="0"/>
          </a:p>
          <a:p>
            <a:pPr lvl="1"/>
            <a:r>
              <a:rPr lang="ja-JP" altLang="en-US"/>
              <a:t>エンクレイヴのみでシステムメモリ上の</a:t>
            </a:r>
            <a:r>
              <a:rPr lang="en-US" altLang="ja-JP" dirty="0"/>
              <a:t>OS</a:t>
            </a:r>
            <a:r>
              <a:rPr lang="ja-JP" altLang="en-US"/>
              <a:t>データを監視できるように拡張</a:t>
            </a:r>
            <a:endParaRPr lang="en-US" altLang="ja-JP" dirty="0"/>
          </a:p>
          <a:p>
            <a:pPr lvl="1"/>
            <a:r>
              <a:rPr lang="ja-JP" altLang="en-US"/>
              <a:t>高い特権レベルで動作するセキュリティモニタが</a:t>
            </a:r>
            <a:r>
              <a:rPr lang="en-US" altLang="ja-JP" dirty="0"/>
              <a:t>IDS</a:t>
            </a:r>
            <a:r>
              <a:rPr lang="ja-JP" altLang="en-US"/>
              <a:t>の実行状態を監視</a:t>
            </a:r>
            <a:endParaRPr lang="en-US" altLang="ja-JP" dirty="0"/>
          </a:p>
          <a:p>
            <a:r>
              <a:rPr kumimoji="1" lang="en-US" altLang="ja-JP" dirty="0"/>
              <a:t>IDS</a:t>
            </a:r>
            <a:r>
              <a:rPr kumimoji="1" lang="ja-JP" altLang="en-US"/>
              <a:t>に</a:t>
            </a:r>
            <a:r>
              <a:rPr lang="ja-JP" altLang="en-US"/>
              <a:t>は効率的な監視に必要かつ最小の権限のみを付与</a:t>
            </a:r>
            <a:endParaRPr lang="en-US" altLang="ja-JP" dirty="0"/>
          </a:p>
          <a:p>
            <a:pPr lvl="1"/>
            <a:r>
              <a:rPr lang="ja-JP" altLang="en-US"/>
              <a:t>エンクレイヴに対してシステムメモリ全体の直接読み込みのみを許可</a:t>
            </a:r>
            <a:endParaRPr lang="en-US" altLang="ja-JP" dirty="0"/>
          </a:p>
          <a:p>
            <a:pPr lvl="1"/>
            <a:r>
              <a:rPr lang="en-US" altLang="ja-JP" dirty="0"/>
              <a:t>IDS</a:t>
            </a:r>
            <a:r>
              <a:rPr lang="ja-JP" altLang="en-US"/>
              <a:t>が異常な動作をしてもシステムメモリ上の</a:t>
            </a:r>
            <a:r>
              <a:rPr lang="en-US" altLang="ja-JP" dirty="0"/>
              <a:t>OS</a:t>
            </a:r>
            <a:r>
              <a:rPr lang="ja-JP" altLang="en-US"/>
              <a:t>データは破壊できない</a:t>
            </a:r>
            <a:endParaRPr lang="en-US" altLang="ja-JP" dirty="0"/>
          </a:p>
          <a:p>
            <a:pPr lvl="2"/>
            <a:endParaRPr kumimoji="1" lang="en-US" altLang="ja-JP" dirty="0"/>
          </a:p>
          <a:p>
            <a:pPr lvl="1"/>
            <a:endParaRPr kumimoji="1" lang="ja-JP" altLang="en-US"/>
          </a:p>
        </p:txBody>
      </p:sp>
      <p:sp>
        <p:nvSpPr>
          <p:cNvPr id="4" name="スライド番号プレースホルダー 3">
            <a:extLst>
              <a:ext uri="{FF2B5EF4-FFF2-40B4-BE49-F238E27FC236}">
                <a16:creationId xmlns:a16="http://schemas.microsoft.com/office/drawing/2014/main" id="{23DC5C26-591E-31A4-E02A-4798ED92ECB0}"/>
              </a:ext>
            </a:extLst>
          </p:cNvPr>
          <p:cNvSpPr>
            <a:spLocks noGrp="1"/>
          </p:cNvSpPr>
          <p:nvPr>
            <p:ph type="sldNum" sz="quarter" idx="12"/>
          </p:nvPr>
        </p:nvSpPr>
        <p:spPr/>
        <p:txBody>
          <a:bodyPr/>
          <a:lstStyle/>
          <a:p>
            <a:fld id="{F0EA15DB-5BBC-4252-B2FC-64AEF2568759}" type="slidenum">
              <a:rPr kumimoji="1" lang="ja-JP" altLang="en-US" smtClean="0"/>
              <a:t>6</a:t>
            </a:fld>
            <a:endParaRPr kumimoji="1" lang="ja-JP" altLang="en-US"/>
          </a:p>
        </p:txBody>
      </p:sp>
      <p:grpSp>
        <p:nvGrpSpPr>
          <p:cNvPr id="14" name="Group 13">
            <a:extLst>
              <a:ext uri="{FF2B5EF4-FFF2-40B4-BE49-F238E27FC236}">
                <a16:creationId xmlns:a16="http://schemas.microsoft.com/office/drawing/2014/main" id="{12D08728-6BDF-52B4-51FF-9E422A100688}"/>
              </a:ext>
            </a:extLst>
          </p:cNvPr>
          <p:cNvGrpSpPr/>
          <p:nvPr/>
        </p:nvGrpSpPr>
        <p:grpSpPr>
          <a:xfrm>
            <a:off x="2364059" y="4325896"/>
            <a:ext cx="7463882" cy="2338567"/>
            <a:chOff x="2874350" y="4274236"/>
            <a:chExt cx="7463882" cy="2338567"/>
          </a:xfrm>
        </p:grpSpPr>
        <p:sp>
          <p:nvSpPr>
            <p:cNvPr id="6" name="正方形/長方形 5">
              <a:extLst>
                <a:ext uri="{FF2B5EF4-FFF2-40B4-BE49-F238E27FC236}">
                  <a16:creationId xmlns:a16="http://schemas.microsoft.com/office/drawing/2014/main" id="{2124E79C-DF30-C8BE-3A6E-13ECC89E9347}"/>
                </a:ext>
              </a:extLst>
            </p:cNvPr>
            <p:cNvSpPr/>
            <p:nvPr/>
          </p:nvSpPr>
          <p:spPr>
            <a:xfrm>
              <a:off x="6673361" y="4585458"/>
              <a:ext cx="2644288" cy="1320076"/>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8E03601-CF63-F8E8-F9FB-F6A084F10594}"/>
                </a:ext>
              </a:extLst>
            </p:cNvPr>
            <p:cNvSpPr/>
            <p:nvPr/>
          </p:nvSpPr>
          <p:spPr>
            <a:xfrm>
              <a:off x="6631272" y="4633629"/>
              <a:ext cx="2644288" cy="1320076"/>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3FDC3A3F-A54A-F4A7-841C-6F83C2AE75F4}"/>
                </a:ext>
              </a:extLst>
            </p:cNvPr>
            <p:cNvSpPr/>
            <p:nvPr/>
          </p:nvSpPr>
          <p:spPr>
            <a:xfrm>
              <a:off x="2882223" y="4685482"/>
              <a:ext cx="2644288" cy="1320076"/>
            </a:xfrm>
            <a:prstGeom prst="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8262140E-9CF9-79F5-8A3E-A65DA1C9A151}"/>
                </a:ext>
              </a:extLst>
            </p:cNvPr>
            <p:cNvSpPr/>
            <p:nvPr/>
          </p:nvSpPr>
          <p:spPr>
            <a:xfrm>
              <a:off x="2874350" y="6247678"/>
              <a:ext cx="6359120" cy="365125"/>
            </a:xfrm>
            <a:prstGeom prst="rect">
              <a:avLst/>
            </a:prstGeom>
            <a:solidFill>
              <a:schemeClr val="bg2">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セキュリティモニタ</a:t>
              </a:r>
            </a:p>
          </p:txBody>
        </p:sp>
        <p:sp>
          <p:nvSpPr>
            <p:cNvPr id="19" name="正方形/長方形 18">
              <a:extLst>
                <a:ext uri="{FF2B5EF4-FFF2-40B4-BE49-F238E27FC236}">
                  <a16:creationId xmlns:a16="http://schemas.microsoft.com/office/drawing/2014/main" id="{4CC17120-D016-E7BE-BB20-5D4EE29020B9}"/>
                </a:ext>
              </a:extLst>
            </p:cNvPr>
            <p:cNvSpPr/>
            <p:nvPr/>
          </p:nvSpPr>
          <p:spPr>
            <a:xfrm>
              <a:off x="6589183" y="4680698"/>
              <a:ext cx="2644288" cy="1320076"/>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2D17AB3-A0FE-9CB0-D1AC-6EEA0D12FFFB}"/>
                </a:ext>
              </a:extLst>
            </p:cNvPr>
            <p:cNvSpPr/>
            <p:nvPr/>
          </p:nvSpPr>
          <p:spPr>
            <a:xfrm>
              <a:off x="6842322" y="4895524"/>
              <a:ext cx="2146463" cy="338025"/>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21" name="正方形/長方形 20">
              <a:extLst>
                <a:ext uri="{FF2B5EF4-FFF2-40B4-BE49-F238E27FC236}">
                  <a16:creationId xmlns:a16="http://schemas.microsoft.com/office/drawing/2014/main" id="{D957DABA-9448-C10C-E935-3F395F1BB894}"/>
                </a:ext>
              </a:extLst>
            </p:cNvPr>
            <p:cNvSpPr/>
            <p:nvPr/>
          </p:nvSpPr>
          <p:spPr>
            <a:xfrm>
              <a:off x="6842322" y="5464878"/>
              <a:ext cx="2146463" cy="345703"/>
            </a:xfrm>
            <a:prstGeom prst="rect">
              <a:avLst/>
            </a:prstGeom>
            <a:solidFill>
              <a:schemeClr val="accent1">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ランタイム</a:t>
              </a:r>
              <a:endParaRPr kumimoji="1" lang="ja-JP" altLang="en-US">
                <a:solidFill>
                  <a:schemeClr val="tx1"/>
                </a:solidFill>
              </a:endParaRPr>
            </a:p>
          </p:txBody>
        </p:sp>
        <p:sp>
          <p:nvSpPr>
            <p:cNvPr id="22" name="正方形/長方形 21">
              <a:extLst>
                <a:ext uri="{FF2B5EF4-FFF2-40B4-BE49-F238E27FC236}">
                  <a16:creationId xmlns:a16="http://schemas.microsoft.com/office/drawing/2014/main" id="{BB66DE52-94F6-B73B-585E-EBA81A2746FE}"/>
                </a:ext>
              </a:extLst>
            </p:cNvPr>
            <p:cNvSpPr/>
            <p:nvPr/>
          </p:nvSpPr>
          <p:spPr>
            <a:xfrm>
              <a:off x="3128050" y="5470655"/>
              <a:ext cx="2162143" cy="345703"/>
            </a:xfrm>
            <a:prstGeom prst="rect">
              <a:avLst/>
            </a:prstGeom>
            <a:solidFill>
              <a:schemeClr val="accent1">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OS</a:t>
              </a:r>
              <a:endParaRPr kumimoji="1" lang="ja-JP" altLang="en-US">
                <a:solidFill>
                  <a:schemeClr val="tx1"/>
                </a:solidFill>
              </a:endParaRPr>
            </a:p>
          </p:txBody>
        </p:sp>
        <p:sp>
          <p:nvSpPr>
            <p:cNvPr id="23" name="正方形/長方形 22">
              <a:extLst>
                <a:ext uri="{FF2B5EF4-FFF2-40B4-BE49-F238E27FC236}">
                  <a16:creationId xmlns:a16="http://schemas.microsoft.com/office/drawing/2014/main" id="{DFB60361-55BF-B288-47F3-800460AE802D}"/>
                </a:ext>
              </a:extLst>
            </p:cNvPr>
            <p:cNvSpPr/>
            <p:nvPr/>
          </p:nvSpPr>
          <p:spPr>
            <a:xfrm>
              <a:off x="3128050" y="4890554"/>
              <a:ext cx="2146463" cy="345703"/>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アプリケーション</a:t>
              </a:r>
            </a:p>
          </p:txBody>
        </p:sp>
        <p:sp>
          <p:nvSpPr>
            <p:cNvPr id="28" name="正方形/長方形 27">
              <a:extLst>
                <a:ext uri="{FF2B5EF4-FFF2-40B4-BE49-F238E27FC236}">
                  <a16:creationId xmlns:a16="http://schemas.microsoft.com/office/drawing/2014/main" id="{DA848D8E-95B5-FF0B-8284-AD9B62068470}"/>
                </a:ext>
              </a:extLst>
            </p:cNvPr>
            <p:cNvSpPr/>
            <p:nvPr/>
          </p:nvSpPr>
          <p:spPr>
            <a:xfrm>
              <a:off x="3162812" y="4278001"/>
              <a:ext cx="2127380" cy="326141"/>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監視対象システム</a:t>
              </a:r>
            </a:p>
          </p:txBody>
        </p:sp>
        <p:sp>
          <p:nvSpPr>
            <p:cNvPr id="29" name="正方形/長方形 28">
              <a:extLst>
                <a:ext uri="{FF2B5EF4-FFF2-40B4-BE49-F238E27FC236}">
                  <a16:creationId xmlns:a16="http://schemas.microsoft.com/office/drawing/2014/main" id="{45E4927E-EAE3-D0D6-3B93-1AB360B60AEB}"/>
                </a:ext>
              </a:extLst>
            </p:cNvPr>
            <p:cNvSpPr/>
            <p:nvPr/>
          </p:nvSpPr>
          <p:spPr>
            <a:xfrm>
              <a:off x="6851863" y="4274236"/>
              <a:ext cx="2127380" cy="326141"/>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エンクレイヴ</a:t>
              </a:r>
            </a:p>
          </p:txBody>
        </p:sp>
        <p:sp>
          <p:nvSpPr>
            <p:cNvPr id="30" name="テキスト ボックス 29">
              <a:extLst>
                <a:ext uri="{FF2B5EF4-FFF2-40B4-BE49-F238E27FC236}">
                  <a16:creationId xmlns:a16="http://schemas.microsoft.com/office/drawing/2014/main" id="{9B171F9C-95E8-B29A-B86C-75C7B1514A45}"/>
                </a:ext>
              </a:extLst>
            </p:cNvPr>
            <p:cNvSpPr txBox="1"/>
            <p:nvPr/>
          </p:nvSpPr>
          <p:spPr>
            <a:xfrm>
              <a:off x="5730745" y="4919109"/>
              <a:ext cx="646331" cy="369332"/>
            </a:xfrm>
            <a:prstGeom prst="rect">
              <a:avLst/>
            </a:prstGeom>
            <a:noFill/>
          </p:spPr>
          <p:txBody>
            <a:bodyPr wrap="none" rtlCol="0">
              <a:spAutoFit/>
            </a:bodyPr>
            <a:lstStyle/>
            <a:p>
              <a:r>
                <a:rPr lang="ja-JP" altLang="en-US" b="1">
                  <a:solidFill>
                    <a:srgbClr val="C00000"/>
                  </a:solidFill>
                </a:rPr>
                <a:t>監視</a:t>
              </a:r>
              <a:endParaRPr kumimoji="1" lang="ja-JP" altLang="en-US" b="1">
                <a:solidFill>
                  <a:srgbClr val="C00000"/>
                </a:solidFill>
              </a:endParaRPr>
            </a:p>
          </p:txBody>
        </p:sp>
        <p:cxnSp>
          <p:nvCxnSpPr>
            <p:cNvPr id="24" name="直線矢印コネクタ 23">
              <a:extLst>
                <a:ext uri="{FF2B5EF4-FFF2-40B4-BE49-F238E27FC236}">
                  <a16:creationId xmlns:a16="http://schemas.microsoft.com/office/drawing/2014/main" id="{088D107B-78C6-BA77-820A-BD0ED8BEA8C1}"/>
                </a:ext>
              </a:extLst>
            </p:cNvPr>
            <p:cNvCxnSpPr>
              <a:cxnSpLocks/>
              <a:stCxn id="20" idx="1"/>
              <a:endCxn id="22" idx="3"/>
            </p:cNvCxnSpPr>
            <p:nvPr/>
          </p:nvCxnSpPr>
          <p:spPr>
            <a:xfrm flipH="1">
              <a:off x="5290193" y="5064537"/>
              <a:ext cx="1552129" cy="57897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カギ線コネクタ 9">
              <a:extLst>
                <a:ext uri="{FF2B5EF4-FFF2-40B4-BE49-F238E27FC236}">
                  <a16:creationId xmlns:a16="http://schemas.microsoft.com/office/drawing/2014/main" id="{A1F3C0B2-B0EB-7304-CB2A-8AF50CC380FD}"/>
                </a:ext>
              </a:extLst>
            </p:cNvPr>
            <p:cNvCxnSpPr>
              <a:cxnSpLocks/>
              <a:stCxn id="18" idx="3"/>
              <a:endCxn id="20" idx="3"/>
            </p:cNvCxnSpPr>
            <p:nvPr/>
          </p:nvCxnSpPr>
          <p:spPr>
            <a:xfrm flipH="1" flipV="1">
              <a:off x="8988785" y="5064537"/>
              <a:ext cx="244685" cy="1365704"/>
            </a:xfrm>
            <a:prstGeom prst="bentConnector3">
              <a:avLst>
                <a:gd name="adj1" fmla="val -170604"/>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2" name="テキスト ボックス 29">
              <a:extLst>
                <a:ext uri="{FF2B5EF4-FFF2-40B4-BE49-F238E27FC236}">
                  <a16:creationId xmlns:a16="http://schemas.microsoft.com/office/drawing/2014/main" id="{009AB0E8-12D0-8522-D92C-A60DDD1560DB}"/>
                </a:ext>
              </a:extLst>
            </p:cNvPr>
            <p:cNvSpPr txBox="1"/>
            <p:nvPr/>
          </p:nvSpPr>
          <p:spPr>
            <a:xfrm>
              <a:off x="9691901" y="5424223"/>
              <a:ext cx="646331" cy="646331"/>
            </a:xfrm>
            <a:prstGeom prst="rect">
              <a:avLst/>
            </a:prstGeom>
            <a:noFill/>
          </p:spPr>
          <p:txBody>
            <a:bodyPr wrap="none" rtlCol="0">
              <a:spAutoFit/>
            </a:bodyPr>
            <a:lstStyle/>
            <a:p>
              <a:r>
                <a:rPr lang="ja-JP" altLang="en-US" b="1">
                  <a:solidFill>
                    <a:srgbClr val="C00000"/>
                  </a:solidFill>
                </a:rPr>
                <a:t>状態</a:t>
              </a:r>
              <a:endParaRPr lang="en-US" altLang="ja-JP" b="1" dirty="0">
                <a:solidFill>
                  <a:srgbClr val="C00000"/>
                </a:solidFill>
              </a:endParaRPr>
            </a:p>
            <a:p>
              <a:r>
                <a:rPr lang="ja-JP" altLang="en-US" b="1">
                  <a:solidFill>
                    <a:srgbClr val="C00000"/>
                  </a:solidFill>
                </a:rPr>
                <a:t>監視</a:t>
              </a:r>
              <a:endParaRPr kumimoji="1" lang="ja-JP" altLang="en-US" b="1">
                <a:solidFill>
                  <a:srgbClr val="C00000"/>
                </a:solidFill>
              </a:endParaRPr>
            </a:p>
          </p:txBody>
        </p:sp>
      </p:grpSp>
    </p:spTree>
    <p:extLst>
      <p:ext uri="{BB962C8B-B14F-4D97-AF65-F5344CB8AC3E}">
        <p14:creationId xmlns:p14="http://schemas.microsoft.com/office/powerpoint/2010/main" val="3849496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4F6F2B9-577E-5BF3-7F93-5453C227B0A9}"/>
              </a:ext>
            </a:extLst>
          </p:cNvPr>
          <p:cNvSpPr>
            <a:spLocks noGrp="1"/>
          </p:cNvSpPr>
          <p:nvPr>
            <p:ph idx="1"/>
          </p:nvPr>
        </p:nvSpPr>
        <p:spPr/>
        <p:txBody>
          <a:bodyPr/>
          <a:lstStyle/>
          <a:p>
            <a:r>
              <a:rPr lang="ja-JP" altLang="en-US"/>
              <a:t>従来は</a:t>
            </a:r>
            <a:r>
              <a:rPr lang="en-US" altLang="ja-JP" dirty="0"/>
              <a:t>RISC-V</a:t>
            </a:r>
            <a:r>
              <a:rPr lang="ja-JP" altLang="en-US"/>
              <a:t>のエンクレイヴもシステムメモリにはアクセス不可</a:t>
            </a:r>
            <a:endParaRPr kumimoji="1" lang="en-US" altLang="ja-JP" dirty="0"/>
          </a:p>
          <a:p>
            <a:pPr lvl="1"/>
            <a:r>
              <a:rPr lang="en-US" altLang="ja-JP" dirty="0"/>
              <a:t>PMP</a:t>
            </a:r>
            <a:r>
              <a:rPr lang="ja-JP" altLang="en-US"/>
              <a:t>と呼ばれる標準ハードウェアを用いてメモリへのアクセスを制御</a:t>
            </a:r>
            <a:endParaRPr lang="en-US" altLang="ja-JP" dirty="0"/>
          </a:p>
          <a:p>
            <a:pPr lvl="1"/>
            <a:r>
              <a:rPr lang="ja-JP" altLang="en-US"/>
              <a:t>セキュリティモニタがエンクレイヴへの切り替え時に</a:t>
            </a:r>
            <a:r>
              <a:rPr lang="en-US" altLang="ja-JP" dirty="0"/>
              <a:t>PMP</a:t>
            </a:r>
            <a:r>
              <a:rPr lang="ja-JP" altLang="en-US"/>
              <a:t>を設定</a:t>
            </a:r>
            <a:endParaRPr lang="en-US" altLang="ja-JP" dirty="0"/>
          </a:p>
          <a:p>
            <a:r>
              <a:rPr kumimoji="1" lang="en-US" altLang="ja-JP" dirty="0"/>
              <a:t>Keyspector</a:t>
            </a:r>
            <a:r>
              <a:rPr kumimoji="1" lang="ja-JP" altLang="en-US"/>
              <a:t>ではシステムメモリを共有できるように</a:t>
            </a:r>
            <a:r>
              <a:rPr kumimoji="1" lang="en-US" altLang="ja-JP" dirty="0"/>
              <a:t>PMP</a:t>
            </a:r>
            <a:r>
              <a:rPr kumimoji="1" lang="ja-JP" altLang="en-US"/>
              <a:t>を設定</a:t>
            </a:r>
            <a:endParaRPr kumimoji="1" lang="en-US" altLang="ja-JP" dirty="0"/>
          </a:p>
          <a:p>
            <a:pPr lvl="1"/>
            <a:r>
              <a:rPr lang="ja-JP" altLang="en-US"/>
              <a:t>エンクレイヴへの切り替え時にシステムメモリの読み込み権限も付与</a:t>
            </a:r>
            <a:endParaRPr lang="en-US" altLang="ja-JP" dirty="0"/>
          </a:p>
          <a:p>
            <a:pPr lvl="1"/>
            <a:r>
              <a:rPr kumimoji="1" lang="en-US" altLang="ja-JP" dirty="0"/>
              <a:t>OS</a:t>
            </a:r>
            <a:r>
              <a:rPr kumimoji="1" lang="ja-JP" altLang="en-US"/>
              <a:t>データの監視に必要のない書き込み権限は付与しない</a:t>
            </a:r>
            <a:endParaRPr kumimoji="1" lang="en-US" altLang="ja-JP" dirty="0"/>
          </a:p>
        </p:txBody>
      </p:sp>
      <p:sp>
        <p:nvSpPr>
          <p:cNvPr id="2" name="タイトル 1">
            <a:extLst>
              <a:ext uri="{FF2B5EF4-FFF2-40B4-BE49-F238E27FC236}">
                <a16:creationId xmlns:a16="http://schemas.microsoft.com/office/drawing/2014/main" id="{5032F159-1CD9-CA79-AC0C-9441BE58DAF7}"/>
              </a:ext>
            </a:extLst>
          </p:cNvPr>
          <p:cNvSpPr>
            <a:spLocks noGrp="1"/>
          </p:cNvSpPr>
          <p:nvPr>
            <p:ph type="title"/>
          </p:nvPr>
        </p:nvSpPr>
        <p:spPr/>
        <p:txBody>
          <a:bodyPr/>
          <a:lstStyle/>
          <a:p>
            <a:r>
              <a:rPr lang="ja-JP" altLang="en-US"/>
              <a:t>エンクレイヴにおけるシステム</a:t>
            </a:r>
            <a:r>
              <a:rPr kumimoji="1" lang="ja-JP" altLang="en-US"/>
              <a:t>メモリの共有</a:t>
            </a:r>
          </a:p>
        </p:txBody>
      </p:sp>
      <p:sp>
        <p:nvSpPr>
          <p:cNvPr id="4" name="スライド番号プレースホルダー 3">
            <a:extLst>
              <a:ext uri="{FF2B5EF4-FFF2-40B4-BE49-F238E27FC236}">
                <a16:creationId xmlns:a16="http://schemas.microsoft.com/office/drawing/2014/main" id="{D6777FCD-6F5D-8CAB-4CF8-F50DB93E0853}"/>
              </a:ext>
            </a:extLst>
          </p:cNvPr>
          <p:cNvSpPr>
            <a:spLocks noGrp="1"/>
          </p:cNvSpPr>
          <p:nvPr>
            <p:ph type="sldNum" sz="quarter" idx="12"/>
          </p:nvPr>
        </p:nvSpPr>
        <p:spPr/>
        <p:txBody>
          <a:bodyPr/>
          <a:lstStyle/>
          <a:p>
            <a:fld id="{F0EA15DB-5BBC-4252-B2FC-64AEF2568759}" type="slidenum">
              <a:rPr kumimoji="1" lang="ja-JP" altLang="en-US" smtClean="0"/>
              <a:t>7</a:t>
            </a:fld>
            <a:endParaRPr kumimoji="1" lang="ja-JP" altLang="en-US"/>
          </a:p>
        </p:txBody>
      </p:sp>
      <p:grpSp>
        <p:nvGrpSpPr>
          <p:cNvPr id="13" name="グループ化 12">
            <a:extLst>
              <a:ext uri="{FF2B5EF4-FFF2-40B4-BE49-F238E27FC236}">
                <a16:creationId xmlns:a16="http://schemas.microsoft.com/office/drawing/2014/main" id="{453D7676-11E4-DD2D-BEEB-2C8CFBAB0B2C}"/>
              </a:ext>
            </a:extLst>
          </p:cNvPr>
          <p:cNvGrpSpPr/>
          <p:nvPr/>
        </p:nvGrpSpPr>
        <p:grpSpPr>
          <a:xfrm>
            <a:off x="1385076" y="5792629"/>
            <a:ext cx="3476050" cy="458856"/>
            <a:chOff x="1520187" y="5858212"/>
            <a:chExt cx="3476050" cy="458856"/>
          </a:xfrm>
        </p:grpSpPr>
        <p:sp>
          <p:nvSpPr>
            <p:cNvPr id="16" name="正方形/長方形 15">
              <a:extLst>
                <a:ext uri="{FF2B5EF4-FFF2-40B4-BE49-F238E27FC236}">
                  <a16:creationId xmlns:a16="http://schemas.microsoft.com/office/drawing/2014/main" id="{D524D73C-E2B4-DD00-D1FE-4739735FB64F}"/>
                </a:ext>
              </a:extLst>
            </p:cNvPr>
            <p:cNvSpPr/>
            <p:nvPr/>
          </p:nvSpPr>
          <p:spPr>
            <a:xfrm>
              <a:off x="1520187" y="5858212"/>
              <a:ext cx="1874110" cy="458856"/>
            </a:xfrm>
            <a:prstGeom prst="rect">
              <a:avLst/>
            </a:prstGeom>
            <a:solidFill>
              <a:srgbClr val="96DCF8"/>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システム</a:t>
              </a:r>
            </a:p>
          </p:txBody>
        </p:sp>
        <p:sp>
          <p:nvSpPr>
            <p:cNvPr id="17" name="正方形/長方形 16">
              <a:extLst>
                <a:ext uri="{FF2B5EF4-FFF2-40B4-BE49-F238E27FC236}">
                  <a16:creationId xmlns:a16="http://schemas.microsoft.com/office/drawing/2014/main" id="{567F995B-17D9-AF9C-C6B1-FB1C08553257}"/>
                </a:ext>
              </a:extLst>
            </p:cNvPr>
            <p:cNvSpPr/>
            <p:nvPr/>
          </p:nvSpPr>
          <p:spPr>
            <a:xfrm>
              <a:off x="3394297" y="5858212"/>
              <a:ext cx="1601940" cy="458856"/>
            </a:xfrm>
            <a:prstGeom prst="rect">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エンクレイヴ</a:t>
              </a:r>
            </a:p>
          </p:txBody>
        </p:sp>
      </p:grpSp>
      <p:sp>
        <p:nvSpPr>
          <p:cNvPr id="18" name="正方形/長方形 17">
            <a:extLst>
              <a:ext uri="{FF2B5EF4-FFF2-40B4-BE49-F238E27FC236}">
                <a16:creationId xmlns:a16="http://schemas.microsoft.com/office/drawing/2014/main" id="{6635B96E-A931-B672-603F-6301F985A478}"/>
              </a:ext>
            </a:extLst>
          </p:cNvPr>
          <p:cNvSpPr/>
          <p:nvPr/>
        </p:nvSpPr>
        <p:spPr>
          <a:xfrm>
            <a:off x="1385076" y="6357340"/>
            <a:ext cx="3476049" cy="370145"/>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システム</a:t>
            </a:r>
            <a:r>
              <a:rPr kumimoji="1" lang="ja-JP" altLang="en-US">
                <a:solidFill>
                  <a:schemeClr val="tx1"/>
                </a:solidFill>
              </a:rPr>
              <a:t>実行中</a:t>
            </a:r>
          </a:p>
        </p:txBody>
      </p:sp>
      <p:sp>
        <p:nvSpPr>
          <p:cNvPr id="19" name="正方形/長方形 18">
            <a:extLst>
              <a:ext uri="{FF2B5EF4-FFF2-40B4-BE49-F238E27FC236}">
                <a16:creationId xmlns:a16="http://schemas.microsoft.com/office/drawing/2014/main" id="{2C7316F1-363C-2120-4C56-6F795762D141}"/>
              </a:ext>
            </a:extLst>
          </p:cNvPr>
          <p:cNvSpPr/>
          <p:nvPr/>
        </p:nvSpPr>
        <p:spPr>
          <a:xfrm>
            <a:off x="5758553" y="6353691"/>
            <a:ext cx="3470792" cy="370145"/>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エンクレイヴ実行中</a:t>
            </a:r>
          </a:p>
        </p:txBody>
      </p:sp>
      <p:grpSp>
        <p:nvGrpSpPr>
          <p:cNvPr id="20" name="グループ化 19">
            <a:extLst>
              <a:ext uri="{FF2B5EF4-FFF2-40B4-BE49-F238E27FC236}">
                <a16:creationId xmlns:a16="http://schemas.microsoft.com/office/drawing/2014/main" id="{AAA65EEA-602F-AE18-9810-2D17CE69E15F}"/>
              </a:ext>
            </a:extLst>
          </p:cNvPr>
          <p:cNvGrpSpPr/>
          <p:nvPr/>
        </p:nvGrpSpPr>
        <p:grpSpPr>
          <a:xfrm rot="16200000">
            <a:off x="5141255" y="4878813"/>
            <a:ext cx="269131" cy="572939"/>
            <a:chOff x="5640260" y="5173871"/>
            <a:chExt cx="269131" cy="572939"/>
          </a:xfrm>
        </p:grpSpPr>
        <p:cxnSp>
          <p:nvCxnSpPr>
            <p:cNvPr id="21" name="直線矢印コネクタ 20">
              <a:extLst>
                <a:ext uri="{FF2B5EF4-FFF2-40B4-BE49-F238E27FC236}">
                  <a16:creationId xmlns:a16="http://schemas.microsoft.com/office/drawing/2014/main" id="{4C3A0489-7D36-8319-EC48-61639EEB0ECC}"/>
                </a:ext>
              </a:extLst>
            </p:cNvPr>
            <p:cNvCxnSpPr>
              <a:cxnSpLocks/>
            </p:cNvCxnSpPr>
            <p:nvPr/>
          </p:nvCxnSpPr>
          <p:spPr>
            <a:xfrm flipV="1">
              <a:off x="5640260" y="5173871"/>
              <a:ext cx="0" cy="57293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6747D013-45DF-7A05-9E66-714D1EFF308E}"/>
                </a:ext>
              </a:extLst>
            </p:cNvPr>
            <p:cNvCxnSpPr>
              <a:cxnSpLocks/>
            </p:cNvCxnSpPr>
            <p:nvPr/>
          </p:nvCxnSpPr>
          <p:spPr>
            <a:xfrm>
              <a:off x="5909391" y="5173871"/>
              <a:ext cx="0" cy="572939"/>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正方形/長方形 22">
            <a:extLst>
              <a:ext uri="{FF2B5EF4-FFF2-40B4-BE49-F238E27FC236}">
                <a16:creationId xmlns:a16="http://schemas.microsoft.com/office/drawing/2014/main" id="{6DDCEA2E-6461-CEBA-9108-781FE40DD48F}"/>
              </a:ext>
            </a:extLst>
          </p:cNvPr>
          <p:cNvSpPr/>
          <p:nvPr/>
        </p:nvSpPr>
        <p:spPr>
          <a:xfrm>
            <a:off x="382684" y="5840521"/>
            <a:ext cx="1015796" cy="401815"/>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メモリ</a:t>
            </a: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52362C88-9577-013A-DED1-B20C58E5BF8D}"/>
              </a:ext>
            </a:extLst>
          </p:cNvPr>
          <p:cNvSpPr/>
          <p:nvPr/>
        </p:nvSpPr>
        <p:spPr>
          <a:xfrm>
            <a:off x="1390333" y="4338379"/>
            <a:ext cx="1671283" cy="777786"/>
          </a:xfrm>
          <a:prstGeom prst="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監視対象</a:t>
            </a:r>
            <a:br>
              <a:rPr lang="en-US" altLang="ja-JP" dirty="0">
                <a:solidFill>
                  <a:schemeClr val="tx1"/>
                </a:solidFill>
              </a:rPr>
            </a:br>
            <a:r>
              <a:rPr lang="ja-JP" altLang="en-US">
                <a:solidFill>
                  <a:schemeClr val="tx1"/>
                </a:solidFill>
              </a:rPr>
              <a:t>システム</a:t>
            </a:r>
            <a:endParaRPr kumimoji="1" lang="ja-JP" altLang="en-US">
              <a:solidFill>
                <a:schemeClr val="tx1"/>
              </a:solidFill>
            </a:endParaRPr>
          </a:p>
        </p:txBody>
      </p:sp>
      <p:sp>
        <p:nvSpPr>
          <p:cNvPr id="31" name="正方形/長方形 30">
            <a:extLst>
              <a:ext uri="{FF2B5EF4-FFF2-40B4-BE49-F238E27FC236}">
                <a16:creationId xmlns:a16="http://schemas.microsoft.com/office/drawing/2014/main" id="{9DD72B05-637D-9973-7B24-D0FC8AC9AE3B}"/>
              </a:ext>
            </a:extLst>
          </p:cNvPr>
          <p:cNvSpPr/>
          <p:nvPr/>
        </p:nvSpPr>
        <p:spPr>
          <a:xfrm>
            <a:off x="3189842" y="4334859"/>
            <a:ext cx="1671284" cy="777786"/>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ja-JP" altLang="en-US">
                <a:solidFill>
                  <a:schemeClr val="tx1"/>
                </a:solidFill>
              </a:rPr>
              <a:t>エンクレイヴ</a:t>
            </a:r>
            <a:endParaRPr kumimoji="1" lang="en-US" altLang="ja-JP" dirty="0">
              <a:solidFill>
                <a:schemeClr val="tx1"/>
              </a:solidFill>
            </a:endParaRPr>
          </a:p>
        </p:txBody>
      </p:sp>
      <p:sp>
        <p:nvSpPr>
          <p:cNvPr id="33" name="正方形/長方形 32">
            <a:extLst>
              <a:ext uri="{FF2B5EF4-FFF2-40B4-BE49-F238E27FC236}">
                <a16:creationId xmlns:a16="http://schemas.microsoft.com/office/drawing/2014/main" id="{6DBF9C0E-4CC2-E777-56F6-EA7734BBA755}"/>
              </a:ext>
            </a:extLst>
          </p:cNvPr>
          <p:cNvSpPr/>
          <p:nvPr/>
        </p:nvSpPr>
        <p:spPr>
          <a:xfrm>
            <a:off x="3499809" y="4692692"/>
            <a:ext cx="1051349" cy="338025"/>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35" name="正方形/長方形 34">
            <a:extLst>
              <a:ext uri="{FF2B5EF4-FFF2-40B4-BE49-F238E27FC236}">
                <a16:creationId xmlns:a16="http://schemas.microsoft.com/office/drawing/2014/main" id="{E06503D7-0ED9-789E-920C-FD863CE640AB}"/>
              </a:ext>
            </a:extLst>
          </p:cNvPr>
          <p:cNvSpPr/>
          <p:nvPr/>
        </p:nvSpPr>
        <p:spPr>
          <a:xfrm>
            <a:off x="5758552" y="4338379"/>
            <a:ext cx="1671283" cy="777786"/>
          </a:xfrm>
          <a:prstGeom prst="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監視対象</a:t>
            </a:r>
            <a:br>
              <a:rPr kumimoji="1" lang="en-US" altLang="ja-JP" dirty="0">
                <a:solidFill>
                  <a:schemeClr val="tx1"/>
                </a:solidFill>
              </a:rPr>
            </a:br>
            <a:r>
              <a:rPr kumimoji="1" lang="ja-JP" altLang="en-US">
                <a:solidFill>
                  <a:schemeClr val="tx1"/>
                </a:solidFill>
              </a:rPr>
              <a:t>システム</a:t>
            </a:r>
          </a:p>
        </p:txBody>
      </p:sp>
      <p:sp>
        <p:nvSpPr>
          <p:cNvPr id="36" name="正方形/長方形 35">
            <a:extLst>
              <a:ext uri="{FF2B5EF4-FFF2-40B4-BE49-F238E27FC236}">
                <a16:creationId xmlns:a16="http://schemas.microsoft.com/office/drawing/2014/main" id="{C18CE844-DCF7-5A7A-47EB-72202E8F500D}"/>
              </a:ext>
            </a:extLst>
          </p:cNvPr>
          <p:cNvSpPr/>
          <p:nvPr/>
        </p:nvSpPr>
        <p:spPr>
          <a:xfrm>
            <a:off x="7558061" y="4334859"/>
            <a:ext cx="1671284" cy="777786"/>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ja-JP" altLang="en-US">
                <a:solidFill>
                  <a:schemeClr val="tx1"/>
                </a:solidFill>
              </a:rPr>
              <a:t>エンクレイヴ</a:t>
            </a:r>
          </a:p>
        </p:txBody>
      </p:sp>
      <p:sp>
        <p:nvSpPr>
          <p:cNvPr id="37" name="正方形/長方形 36">
            <a:extLst>
              <a:ext uri="{FF2B5EF4-FFF2-40B4-BE49-F238E27FC236}">
                <a16:creationId xmlns:a16="http://schemas.microsoft.com/office/drawing/2014/main" id="{47BDC924-5715-7AB8-6741-FA2460C58F5F}"/>
              </a:ext>
            </a:extLst>
          </p:cNvPr>
          <p:cNvSpPr/>
          <p:nvPr/>
        </p:nvSpPr>
        <p:spPr>
          <a:xfrm>
            <a:off x="7868028" y="4692692"/>
            <a:ext cx="1051349" cy="338025"/>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38" name="正方形/長方形 37">
            <a:extLst>
              <a:ext uri="{FF2B5EF4-FFF2-40B4-BE49-F238E27FC236}">
                <a16:creationId xmlns:a16="http://schemas.microsoft.com/office/drawing/2014/main" id="{6A0C7668-0060-3F74-8071-776FBD56D99C}"/>
              </a:ext>
            </a:extLst>
          </p:cNvPr>
          <p:cNvSpPr/>
          <p:nvPr/>
        </p:nvSpPr>
        <p:spPr>
          <a:xfrm>
            <a:off x="3189841" y="4334859"/>
            <a:ext cx="1671283" cy="777787"/>
          </a:xfrm>
          <a:prstGeom prst="rect">
            <a:avLst/>
          </a:prstGeom>
          <a:solidFill>
            <a:schemeClr val="tx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正方形/長方形 39">
            <a:extLst>
              <a:ext uri="{FF2B5EF4-FFF2-40B4-BE49-F238E27FC236}">
                <a16:creationId xmlns:a16="http://schemas.microsoft.com/office/drawing/2014/main" id="{D4F95727-CBA3-0B7C-1642-76D2E3A9A203}"/>
              </a:ext>
            </a:extLst>
          </p:cNvPr>
          <p:cNvSpPr/>
          <p:nvPr/>
        </p:nvSpPr>
        <p:spPr>
          <a:xfrm>
            <a:off x="5766466" y="4334857"/>
            <a:ext cx="1671283" cy="777787"/>
          </a:xfrm>
          <a:prstGeom prst="rect">
            <a:avLst/>
          </a:prstGeom>
          <a:solidFill>
            <a:schemeClr val="tx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1" name="グループ化 40">
            <a:extLst>
              <a:ext uri="{FF2B5EF4-FFF2-40B4-BE49-F238E27FC236}">
                <a16:creationId xmlns:a16="http://schemas.microsoft.com/office/drawing/2014/main" id="{2268FAC5-DC5C-E8AC-4AFC-44603F65CAEC}"/>
              </a:ext>
            </a:extLst>
          </p:cNvPr>
          <p:cNvGrpSpPr/>
          <p:nvPr/>
        </p:nvGrpSpPr>
        <p:grpSpPr>
          <a:xfrm>
            <a:off x="5753295" y="5792629"/>
            <a:ext cx="3476050" cy="458856"/>
            <a:chOff x="1520187" y="5858212"/>
            <a:chExt cx="3476050" cy="458856"/>
          </a:xfrm>
        </p:grpSpPr>
        <p:sp>
          <p:nvSpPr>
            <p:cNvPr id="43" name="正方形/長方形 42">
              <a:extLst>
                <a:ext uri="{FF2B5EF4-FFF2-40B4-BE49-F238E27FC236}">
                  <a16:creationId xmlns:a16="http://schemas.microsoft.com/office/drawing/2014/main" id="{0F24C85A-4576-7031-E95B-6FBF3EC2C1F6}"/>
                </a:ext>
              </a:extLst>
            </p:cNvPr>
            <p:cNvSpPr/>
            <p:nvPr/>
          </p:nvSpPr>
          <p:spPr>
            <a:xfrm>
              <a:off x="1520187" y="5858212"/>
              <a:ext cx="1874110" cy="458856"/>
            </a:xfrm>
            <a:prstGeom prst="rect">
              <a:avLst/>
            </a:prstGeom>
            <a:solidFill>
              <a:srgbClr val="FFCE3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システム</a:t>
              </a:r>
            </a:p>
          </p:txBody>
        </p:sp>
        <p:sp>
          <p:nvSpPr>
            <p:cNvPr id="44" name="正方形/長方形 43">
              <a:extLst>
                <a:ext uri="{FF2B5EF4-FFF2-40B4-BE49-F238E27FC236}">
                  <a16:creationId xmlns:a16="http://schemas.microsoft.com/office/drawing/2014/main" id="{8EB67935-0B21-10C9-C712-5D2835EA05C9}"/>
                </a:ext>
              </a:extLst>
            </p:cNvPr>
            <p:cNvSpPr/>
            <p:nvPr/>
          </p:nvSpPr>
          <p:spPr>
            <a:xfrm>
              <a:off x="3394297" y="5858212"/>
              <a:ext cx="1601940" cy="458856"/>
            </a:xfrm>
            <a:prstGeom prst="rect">
              <a:avLst/>
            </a:prstGeom>
            <a:solidFill>
              <a:srgbClr val="96DCF8"/>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エンクレイヴ</a:t>
              </a:r>
            </a:p>
          </p:txBody>
        </p:sp>
      </p:grpSp>
      <p:sp>
        <p:nvSpPr>
          <p:cNvPr id="45" name="正方形/長方形 44">
            <a:extLst>
              <a:ext uri="{FF2B5EF4-FFF2-40B4-BE49-F238E27FC236}">
                <a16:creationId xmlns:a16="http://schemas.microsoft.com/office/drawing/2014/main" id="{B3F5C92B-1D34-9FE6-438E-ED46A925D11B}"/>
              </a:ext>
            </a:extLst>
          </p:cNvPr>
          <p:cNvSpPr/>
          <p:nvPr/>
        </p:nvSpPr>
        <p:spPr>
          <a:xfrm>
            <a:off x="1385076" y="5215674"/>
            <a:ext cx="3476048" cy="365125"/>
          </a:xfrm>
          <a:prstGeom prst="rect">
            <a:avLst/>
          </a:prstGeom>
          <a:solidFill>
            <a:schemeClr val="bg2">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セキュリティモニタ</a:t>
            </a:r>
          </a:p>
        </p:txBody>
      </p:sp>
      <p:sp>
        <p:nvSpPr>
          <p:cNvPr id="46" name="正方形/長方形 45">
            <a:extLst>
              <a:ext uri="{FF2B5EF4-FFF2-40B4-BE49-F238E27FC236}">
                <a16:creationId xmlns:a16="http://schemas.microsoft.com/office/drawing/2014/main" id="{49AEBC9E-B242-34BE-7FFC-AC26CF724CEC}"/>
              </a:ext>
            </a:extLst>
          </p:cNvPr>
          <p:cNvSpPr/>
          <p:nvPr/>
        </p:nvSpPr>
        <p:spPr>
          <a:xfrm>
            <a:off x="5766466" y="5215673"/>
            <a:ext cx="3476048" cy="365125"/>
          </a:xfrm>
          <a:prstGeom prst="rect">
            <a:avLst/>
          </a:prstGeom>
          <a:solidFill>
            <a:schemeClr val="bg2">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セキュリティモニタ</a:t>
            </a:r>
          </a:p>
        </p:txBody>
      </p:sp>
      <p:grpSp>
        <p:nvGrpSpPr>
          <p:cNvPr id="47" name="グループ化 29">
            <a:extLst>
              <a:ext uri="{FF2B5EF4-FFF2-40B4-BE49-F238E27FC236}">
                <a16:creationId xmlns:a16="http://schemas.microsoft.com/office/drawing/2014/main" id="{FC3079C2-7341-A702-4446-F7495DF75676}"/>
              </a:ext>
            </a:extLst>
          </p:cNvPr>
          <p:cNvGrpSpPr/>
          <p:nvPr/>
        </p:nvGrpSpPr>
        <p:grpSpPr>
          <a:xfrm>
            <a:off x="9555054" y="4515146"/>
            <a:ext cx="2171120" cy="1569402"/>
            <a:chOff x="8782404" y="4687654"/>
            <a:chExt cx="2171120" cy="1569402"/>
          </a:xfrm>
        </p:grpSpPr>
        <p:sp>
          <p:nvSpPr>
            <p:cNvPr id="48" name="正方形/長方形 38">
              <a:extLst>
                <a:ext uri="{FF2B5EF4-FFF2-40B4-BE49-F238E27FC236}">
                  <a16:creationId xmlns:a16="http://schemas.microsoft.com/office/drawing/2014/main" id="{F0D82D7B-135A-6E1A-132A-3FBBAFF1D54E}"/>
                </a:ext>
              </a:extLst>
            </p:cNvPr>
            <p:cNvSpPr>
              <a:spLocks noChangeAspect="1"/>
            </p:cNvSpPr>
            <p:nvPr/>
          </p:nvSpPr>
          <p:spPr>
            <a:xfrm>
              <a:off x="8992534" y="4850202"/>
              <a:ext cx="294349" cy="295490"/>
            </a:xfrm>
            <a:prstGeom prst="rect">
              <a:avLst/>
            </a:prstGeom>
            <a:solidFill>
              <a:srgbClr val="96DCF8"/>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9" name="正方形/長方形 41">
              <a:extLst>
                <a:ext uri="{FF2B5EF4-FFF2-40B4-BE49-F238E27FC236}">
                  <a16:creationId xmlns:a16="http://schemas.microsoft.com/office/drawing/2014/main" id="{D2333470-39DD-405E-6C93-8FAE1CF73761}"/>
                </a:ext>
              </a:extLst>
            </p:cNvPr>
            <p:cNvSpPr/>
            <p:nvPr/>
          </p:nvSpPr>
          <p:spPr>
            <a:xfrm>
              <a:off x="9286883" y="4851338"/>
              <a:ext cx="1598060" cy="2943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a:solidFill>
                    <a:sysClr val="windowText" lastClr="000000"/>
                  </a:solidFill>
                </a:rPr>
                <a:t>全て</a:t>
              </a:r>
              <a:r>
                <a:rPr kumimoji="1" lang="ja-JP" altLang="en-US">
                  <a:solidFill>
                    <a:sysClr val="windowText" lastClr="000000"/>
                  </a:solidFill>
                </a:rPr>
                <a:t>の権限</a:t>
              </a:r>
            </a:p>
          </p:txBody>
        </p:sp>
        <p:sp>
          <p:nvSpPr>
            <p:cNvPr id="50" name="正方形/長方形 7">
              <a:extLst>
                <a:ext uri="{FF2B5EF4-FFF2-40B4-BE49-F238E27FC236}">
                  <a16:creationId xmlns:a16="http://schemas.microsoft.com/office/drawing/2014/main" id="{2DBFA18E-3554-853C-3EC0-BDBA566AE07F}"/>
                </a:ext>
              </a:extLst>
            </p:cNvPr>
            <p:cNvSpPr>
              <a:spLocks noChangeAspect="1"/>
            </p:cNvSpPr>
            <p:nvPr/>
          </p:nvSpPr>
          <p:spPr>
            <a:xfrm>
              <a:off x="8992534" y="5316406"/>
              <a:ext cx="294349" cy="295490"/>
            </a:xfrm>
            <a:prstGeom prst="rect">
              <a:avLst/>
            </a:prstGeom>
            <a:solidFill>
              <a:srgbClr val="FFCE3C"/>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正方形/長方形 8">
              <a:extLst>
                <a:ext uri="{FF2B5EF4-FFF2-40B4-BE49-F238E27FC236}">
                  <a16:creationId xmlns:a16="http://schemas.microsoft.com/office/drawing/2014/main" id="{EB0981F6-6ED1-3621-7599-D2131994A6A1}"/>
                </a:ext>
              </a:extLst>
            </p:cNvPr>
            <p:cNvSpPr/>
            <p:nvPr/>
          </p:nvSpPr>
          <p:spPr>
            <a:xfrm>
              <a:off x="9286882" y="5317542"/>
              <a:ext cx="1598061" cy="2943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a:solidFill>
                    <a:sysClr val="windowText" lastClr="000000"/>
                  </a:solidFill>
                </a:rPr>
                <a:t>読み込み権限</a:t>
              </a:r>
            </a:p>
          </p:txBody>
        </p:sp>
        <p:sp>
          <p:nvSpPr>
            <p:cNvPr id="52" name="正方形/長方形 9">
              <a:extLst>
                <a:ext uri="{FF2B5EF4-FFF2-40B4-BE49-F238E27FC236}">
                  <a16:creationId xmlns:a16="http://schemas.microsoft.com/office/drawing/2014/main" id="{FC20AC7C-903C-87C8-77B7-0DF08C690D93}"/>
                </a:ext>
              </a:extLst>
            </p:cNvPr>
            <p:cNvSpPr>
              <a:spLocks noChangeAspect="1"/>
            </p:cNvSpPr>
            <p:nvPr/>
          </p:nvSpPr>
          <p:spPr>
            <a:xfrm>
              <a:off x="8992534" y="5785270"/>
              <a:ext cx="294349" cy="295490"/>
            </a:xfrm>
            <a:prstGeom prst="rect">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3" name="正方形/長方形 10">
              <a:extLst>
                <a:ext uri="{FF2B5EF4-FFF2-40B4-BE49-F238E27FC236}">
                  <a16:creationId xmlns:a16="http://schemas.microsoft.com/office/drawing/2014/main" id="{14B9F655-1F9A-C70F-9E2D-4AE7BA553301}"/>
                </a:ext>
              </a:extLst>
            </p:cNvPr>
            <p:cNvSpPr/>
            <p:nvPr/>
          </p:nvSpPr>
          <p:spPr>
            <a:xfrm>
              <a:off x="9286883" y="5786406"/>
              <a:ext cx="1598060" cy="2943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a:solidFill>
                    <a:sysClr val="windowText" lastClr="000000"/>
                  </a:solidFill>
                </a:rPr>
                <a:t>権限なし</a:t>
              </a:r>
            </a:p>
          </p:txBody>
        </p:sp>
        <p:sp>
          <p:nvSpPr>
            <p:cNvPr id="54" name="正方形/長方形 27">
              <a:extLst>
                <a:ext uri="{FF2B5EF4-FFF2-40B4-BE49-F238E27FC236}">
                  <a16:creationId xmlns:a16="http://schemas.microsoft.com/office/drawing/2014/main" id="{2C837132-CA15-D3C2-475C-12D4894DFF52}"/>
                </a:ext>
              </a:extLst>
            </p:cNvPr>
            <p:cNvSpPr/>
            <p:nvPr/>
          </p:nvSpPr>
          <p:spPr>
            <a:xfrm>
              <a:off x="8782404" y="4687654"/>
              <a:ext cx="2171120" cy="1569402"/>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正方形/長方形 15">
            <a:extLst>
              <a:ext uri="{FF2B5EF4-FFF2-40B4-BE49-F238E27FC236}">
                <a16:creationId xmlns:a16="http://schemas.microsoft.com/office/drawing/2014/main" id="{8A4DFA4E-CC3E-F857-B33A-5D89E94AC16C}"/>
              </a:ext>
            </a:extLst>
          </p:cNvPr>
          <p:cNvSpPr/>
          <p:nvPr/>
        </p:nvSpPr>
        <p:spPr>
          <a:xfrm>
            <a:off x="5753295" y="5794060"/>
            <a:ext cx="1874110" cy="458856"/>
          </a:xfrm>
          <a:prstGeom prst="rect">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システム</a:t>
            </a:r>
          </a:p>
        </p:txBody>
      </p:sp>
    </p:spTree>
    <p:extLst>
      <p:ext uri="{BB962C8B-B14F-4D97-AF65-F5344CB8AC3E}">
        <p14:creationId xmlns:p14="http://schemas.microsoft.com/office/powerpoint/2010/main" val="2556699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A514B0-4A9F-915D-3266-1813217B313F}"/>
              </a:ext>
            </a:extLst>
          </p:cNvPr>
          <p:cNvSpPr>
            <a:spLocks noGrp="1"/>
          </p:cNvSpPr>
          <p:nvPr>
            <p:ph type="title"/>
          </p:nvPr>
        </p:nvSpPr>
        <p:spPr/>
        <p:txBody>
          <a:bodyPr/>
          <a:lstStyle/>
          <a:p>
            <a:r>
              <a:rPr kumimoji="1" lang="ja-JP" altLang="en-US"/>
              <a:t>メモリ共有の</a:t>
            </a:r>
            <a:r>
              <a:rPr lang="ja-JP" altLang="en-US"/>
              <a:t>制御</a:t>
            </a:r>
            <a:endParaRPr kumimoji="1" lang="ja-JP" altLang="en-US"/>
          </a:p>
        </p:txBody>
      </p:sp>
      <p:sp>
        <p:nvSpPr>
          <p:cNvPr id="3" name="コンテンツ プレースホルダー 2">
            <a:extLst>
              <a:ext uri="{FF2B5EF4-FFF2-40B4-BE49-F238E27FC236}">
                <a16:creationId xmlns:a16="http://schemas.microsoft.com/office/drawing/2014/main" id="{6406373F-DB52-32C9-4152-CABBBCBD0E19}"/>
              </a:ext>
            </a:extLst>
          </p:cNvPr>
          <p:cNvSpPr>
            <a:spLocks noGrp="1"/>
          </p:cNvSpPr>
          <p:nvPr>
            <p:ph idx="1"/>
          </p:nvPr>
        </p:nvSpPr>
        <p:spPr>
          <a:xfrm>
            <a:off x="426347" y="1346357"/>
            <a:ext cx="11309388" cy="2801702"/>
          </a:xfrm>
        </p:spPr>
        <p:txBody>
          <a:bodyPr>
            <a:normAutofit/>
          </a:bodyPr>
          <a:lstStyle/>
          <a:p>
            <a:r>
              <a:rPr kumimoji="1" lang="ja-JP" altLang="en-US"/>
              <a:t>全エンクレイヴが</a:t>
            </a:r>
            <a:r>
              <a:rPr lang="ja-JP" altLang="en-US"/>
              <a:t>システム</a:t>
            </a:r>
            <a:r>
              <a:rPr kumimoji="1" lang="ja-JP" altLang="en-US"/>
              <a:t>メモリを共有できると</a:t>
            </a:r>
            <a:r>
              <a:rPr lang="ja-JP" altLang="en-US"/>
              <a:t>安全性</a:t>
            </a:r>
            <a:r>
              <a:rPr kumimoji="1" lang="ja-JP" altLang="en-US"/>
              <a:t>が低下</a:t>
            </a:r>
            <a:endParaRPr kumimoji="1" lang="en-US" altLang="ja-JP" dirty="0"/>
          </a:p>
          <a:p>
            <a:pPr lvl="1"/>
            <a:r>
              <a:rPr lang="ja-JP" altLang="en-US"/>
              <a:t>監視対象システムへの侵入者もエンクレイヴを作成可能</a:t>
            </a:r>
            <a:endParaRPr lang="en-US" altLang="ja-JP" dirty="0"/>
          </a:p>
          <a:p>
            <a:pPr lvl="1"/>
            <a:r>
              <a:rPr kumimoji="1" lang="ja-JP" altLang="en-US"/>
              <a:t>エンクレイヴ経由でシステムメモリ全体の盗聴が可能</a:t>
            </a:r>
            <a:endParaRPr kumimoji="1" lang="en-US" altLang="ja-JP" dirty="0"/>
          </a:p>
          <a:p>
            <a:r>
              <a:rPr kumimoji="1" lang="en-US" altLang="ja-JP" dirty="0"/>
              <a:t>IDS</a:t>
            </a:r>
            <a:r>
              <a:rPr kumimoji="1" lang="ja-JP" altLang="en-US"/>
              <a:t>が動作するエンクレイヴにのみシステムメモリの共有を許可</a:t>
            </a:r>
            <a:endParaRPr kumimoji="1" lang="en-US" altLang="ja-JP" dirty="0"/>
          </a:p>
          <a:p>
            <a:pPr lvl="1"/>
            <a:r>
              <a:rPr lang="ja-JP" altLang="en-US"/>
              <a:t>セキュリティモニタがエンクレイヴ起動時に</a:t>
            </a:r>
            <a:r>
              <a:rPr lang="en-US" altLang="ja-JP" dirty="0"/>
              <a:t>IDS</a:t>
            </a:r>
            <a:r>
              <a:rPr lang="ja-JP" altLang="en-US"/>
              <a:t>等のハッシュ値を計算</a:t>
            </a:r>
            <a:endParaRPr lang="en-US" altLang="ja-JP" dirty="0"/>
          </a:p>
          <a:p>
            <a:pPr lvl="1"/>
            <a:r>
              <a:rPr lang="ja-JP" altLang="en-US"/>
              <a:t>事前に登録されたハッシュ値と一致した場合のみ共有を許可</a:t>
            </a:r>
            <a:endParaRPr lang="en-US" altLang="ja-JP" dirty="0"/>
          </a:p>
        </p:txBody>
      </p:sp>
      <p:sp>
        <p:nvSpPr>
          <p:cNvPr id="4" name="スライド番号プレースホルダー 3">
            <a:extLst>
              <a:ext uri="{FF2B5EF4-FFF2-40B4-BE49-F238E27FC236}">
                <a16:creationId xmlns:a16="http://schemas.microsoft.com/office/drawing/2014/main" id="{2F8A1147-8769-5B68-9A0B-588EB115A739}"/>
              </a:ext>
            </a:extLst>
          </p:cNvPr>
          <p:cNvSpPr>
            <a:spLocks noGrp="1"/>
          </p:cNvSpPr>
          <p:nvPr>
            <p:ph type="sldNum" sz="quarter" idx="12"/>
          </p:nvPr>
        </p:nvSpPr>
        <p:spPr/>
        <p:txBody>
          <a:bodyPr/>
          <a:lstStyle/>
          <a:p>
            <a:fld id="{F0EA15DB-5BBC-4252-B2FC-64AEF2568759}" type="slidenum">
              <a:rPr kumimoji="1" lang="ja-JP" altLang="en-US" smtClean="0"/>
              <a:t>8</a:t>
            </a:fld>
            <a:endParaRPr kumimoji="1" lang="ja-JP" altLang="en-US"/>
          </a:p>
        </p:txBody>
      </p:sp>
      <p:sp>
        <p:nvSpPr>
          <p:cNvPr id="7" name="正方形/長方形 22">
            <a:extLst>
              <a:ext uri="{FF2B5EF4-FFF2-40B4-BE49-F238E27FC236}">
                <a16:creationId xmlns:a16="http://schemas.microsoft.com/office/drawing/2014/main" id="{EABE9A50-2D3A-0984-46EE-3C9DA2F4EB1B}"/>
              </a:ext>
            </a:extLst>
          </p:cNvPr>
          <p:cNvSpPr/>
          <p:nvPr/>
        </p:nvSpPr>
        <p:spPr>
          <a:xfrm>
            <a:off x="2837116" y="4586130"/>
            <a:ext cx="2054041" cy="1087406"/>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24">
            <a:extLst>
              <a:ext uri="{FF2B5EF4-FFF2-40B4-BE49-F238E27FC236}">
                <a16:creationId xmlns:a16="http://schemas.microsoft.com/office/drawing/2014/main" id="{52B3DDA2-37E7-466A-2EEE-A32C8CB79DBE}"/>
              </a:ext>
            </a:extLst>
          </p:cNvPr>
          <p:cNvSpPr/>
          <p:nvPr/>
        </p:nvSpPr>
        <p:spPr>
          <a:xfrm>
            <a:off x="2837116" y="5836162"/>
            <a:ext cx="6516061" cy="852601"/>
          </a:xfrm>
          <a:prstGeom prst="rect">
            <a:avLst/>
          </a:prstGeom>
          <a:solidFill>
            <a:schemeClr val="bg2">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正方形/長方形 25">
            <a:extLst>
              <a:ext uri="{FF2B5EF4-FFF2-40B4-BE49-F238E27FC236}">
                <a16:creationId xmlns:a16="http://schemas.microsoft.com/office/drawing/2014/main" id="{4DEB41DE-5062-6553-D811-926C61635703}"/>
              </a:ext>
            </a:extLst>
          </p:cNvPr>
          <p:cNvSpPr/>
          <p:nvPr/>
        </p:nvSpPr>
        <p:spPr>
          <a:xfrm>
            <a:off x="5311146" y="5253015"/>
            <a:ext cx="1568000" cy="564506"/>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セキュリティ</a:t>
            </a:r>
            <a:endParaRPr kumimoji="1" lang="en-US" altLang="ja-JP" dirty="0">
              <a:solidFill>
                <a:schemeClr val="tx1"/>
              </a:solidFill>
            </a:endParaRPr>
          </a:p>
          <a:p>
            <a:pPr algn="ctr"/>
            <a:r>
              <a:rPr kumimoji="1" lang="ja-JP" altLang="en-US">
                <a:solidFill>
                  <a:schemeClr val="tx1"/>
                </a:solidFill>
              </a:rPr>
              <a:t>モニタ</a:t>
            </a:r>
          </a:p>
        </p:txBody>
      </p:sp>
      <p:sp>
        <p:nvSpPr>
          <p:cNvPr id="10" name="正方形/長方形 26">
            <a:extLst>
              <a:ext uri="{FF2B5EF4-FFF2-40B4-BE49-F238E27FC236}">
                <a16:creationId xmlns:a16="http://schemas.microsoft.com/office/drawing/2014/main" id="{F32538C1-1E6C-24CB-FEAC-08C9304D9EA7}"/>
              </a:ext>
            </a:extLst>
          </p:cNvPr>
          <p:cNvSpPr/>
          <p:nvPr/>
        </p:nvSpPr>
        <p:spPr>
          <a:xfrm>
            <a:off x="2998738" y="4733683"/>
            <a:ext cx="1733129" cy="338025"/>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11" name="正方形/長方形 28">
            <a:extLst>
              <a:ext uri="{FF2B5EF4-FFF2-40B4-BE49-F238E27FC236}">
                <a16:creationId xmlns:a16="http://schemas.microsoft.com/office/drawing/2014/main" id="{0744A2F2-58D3-9069-54CC-582D3F7C7440}"/>
              </a:ext>
            </a:extLst>
          </p:cNvPr>
          <p:cNvSpPr/>
          <p:nvPr/>
        </p:nvSpPr>
        <p:spPr>
          <a:xfrm>
            <a:off x="2998737" y="5199661"/>
            <a:ext cx="1733129" cy="345703"/>
          </a:xfrm>
          <a:prstGeom prst="rect">
            <a:avLst/>
          </a:prstGeom>
          <a:solidFill>
            <a:schemeClr val="accent1">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ランタイム</a:t>
            </a:r>
            <a:endParaRPr kumimoji="1" lang="ja-JP" altLang="en-US">
              <a:solidFill>
                <a:schemeClr val="tx1"/>
              </a:solidFill>
            </a:endParaRPr>
          </a:p>
        </p:txBody>
      </p:sp>
      <p:sp>
        <p:nvSpPr>
          <p:cNvPr id="12" name="正方形/長方形 32">
            <a:extLst>
              <a:ext uri="{FF2B5EF4-FFF2-40B4-BE49-F238E27FC236}">
                <a16:creationId xmlns:a16="http://schemas.microsoft.com/office/drawing/2014/main" id="{2B83D77B-F235-D456-D898-B7EBEAA7960D}"/>
              </a:ext>
            </a:extLst>
          </p:cNvPr>
          <p:cNvSpPr/>
          <p:nvPr/>
        </p:nvSpPr>
        <p:spPr>
          <a:xfrm>
            <a:off x="2998738" y="6010888"/>
            <a:ext cx="1427771" cy="50314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ハッシュ値</a:t>
            </a:r>
            <a:endParaRPr kumimoji="1" lang="ja-JP" altLang="en-US" sz="1600">
              <a:solidFill>
                <a:sysClr val="windowText" lastClr="000000"/>
              </a:solidFill>
              <a:latin typeface="Courier New" panose="02070309020205020404" pitchFamily="49" charset="0"/>
              <a:cs typeface="Courier New" panose="02070309020205020404" pitchFamily="49" charset="0"/>
            </a:endParaRPr>
          </a:p>
        </p:txBody>
      </p:sp>
      <p:sp>
        <p:nvSpPr>
          <p:cNvPr id="13" name="正方形/長方形 34">
            <a:extLst>
              <a:ext uri="{FF2B5EF4-FFF2-40B4-BE49-F238E27FC236}">
                <a16:creationId xmlns:a16="http://schemas.microsoft.com/office/drawing/2014/main" id="{4384649D-450D-0041-819F-C1BE2BBEF05F}"/>
              </a:ext>
            </a:extLst>
          </p:cNvPr>
          <p:cNvSpPr/>
          <p:nvPr/>
        </p:nvSpPr>
        <p:spPr>
          <a:xfrm>
            <a:off x="1649506" y="5545364"/>
            <a:ext cx="670017" cy="326141"/>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rgbClr val="C00000"/>
                </a:solidFill>
              </a:rPr>
              <a:t>計算</a:t>
            </a:r>
            <a:endParaRPr kumimoji="1" lang="ja-JP" altLang="en-US" b="1">
              <a:solidFill>
                <a:srgbClr val="C00000"/>
              </a:solidFill>
            </a:endParaRPr>
          </a:p>
        </p:txBody>
      </p:sp>
      <p:cxnSp>
        <p:nvCxnSpPr>
          <p:cNvPr id="14" name="直線矢印コネクタ 37">
            <a:extLst>
              <a:ext uri="{FF2B5EF4-FFF2-40B4-BE49-F238E27FC236}">
                <a16:creationId xmlns:a16="http://schemas.microsoft.com/office/drawing/2014/main" id="{CF6F6F0F-5750-1C34-8913-44C8B5017081}"/>
              </a:ext>
            </a:extLst>
          </p:cNvPr>
          <p:cNvCxnSpPr>
            <a:cxnSpLocks/>
            <a:stCxn id="12" idx="3"/>
            <a:endCxn id="17" idx="1"/>
          </p:cNvCxnSpPr>
          <p:nvPr/>
        </p:nvCxnSpPr>
        <p:spPr>
          <a:xfrm>
            <a:off x="4426509" y="6262462"/>
            <a:ext cx="957813" cy="0"/>
          </a:xfrm>
          <a:prstGeom prst="straightConnector1">
            <a:avLst/>
          </a:prstGeom>
          <a:ln w="57150">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5" name="正方形/長方形 38">
            <a:extLst>
              <a:ext uri="{FF2B5EF4-FFF2-40B4-BE49-F238E27FC236}">
                <a16:creationId xmlns:a16="http://schemas.microsoft.com/office/drawing/2014/main" id="{D7200900-66F3-91CE-6FB5-25B1EF6DEE3B}"/>
              </a:ext>
            </a:extLst>
          </p:cNvPr>
          <p:cNvSpPr/>
          <p:nvPr/>
        </p:nvSpPr>
        <p:spPr>
          <a:xfrm>
            <a:off x="4504491" y="5899038"/>
            <a:ext cx="801847" cy="326141"/>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rgbClr val="C00000"/>
                </a:solidFill>
              </a:rPr>
              <a:t>比較</a:t>
            </a:r>
          </a:p>
        </p:txBody>
      </p:sp>
      <p:sp>
        <p:nvSpPr>
          <p:cNvPr id="16" name="正方形/長方形 39">
            <a:extLst>
              <a:ext uri="{FF2B5EF4-FFF2-40B4-BE49-F238E27FC236}">
                <a16:creationId xmlns:a16="http://schemas.microsoft.com/office/drawing/2014/main" id="{6CE2CB00-3975-6DC6-4944-7BA1D8EFA960}"/>
              </a:ext>
            </a:extLst>
          </p:cNvPr>
          <p:cNvSpPr/>
          <p:nvPr/>
        </p:nvSpPr>
        <p:spPr>
          <a:xfrm>
            <a:off x="2755015" y="4238481"/>
            <a:ext cx="2218241" cy="326141"/>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r>
              <a:rPr kumimoji="1" lang="ja-JP" altLang="en-US">
                <a:solidFill>
                  <a:schemeClr val="tx1"/>
                </a:solidFill>
              </a:rPr>
              <a:t>用エンクレイヴ</a:t>
            </a:r>
          </a:p>
        </p:txBody>
      </p:sp>
      <p:sp>
        <p:nvSpPr>
          <p:cNvPr id="17" name="正方形/長方形 40">
            <a:extLst>
              <a:ext uri="{FF2B5EF4-FFF2-40B4-BE49-F238E27FC236}">
                <a16:creationId xmlns:a16="http://schemas.microsoft.com/office/drawing/2014/main" id="{B8078E8E-CA39-AC00-B5DB-5BE82D2EF1E5}"/>
              </a:ext>
            </a:extLst>
          </p:cNvPr>
          <p:cNvSpPr/>
          <p:nvPr/>
        </p:nvSpPr>
        <p:spPr>
          <a:xfrm>
            <a:off x="5384322" y="6010888"/>
            <a:ext cx="1427771" cy="50314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正規の</a:t>
            </a:r>
            <a:r>
              <a:rPr lang="en-US" altLang="ja-JP" sz="1600" dirty="0">
                <a:solidFill>
                  <a:schemeClr val="tx1"/>
                </a:solidFill>
              </a:rPr>
              <a:t>IDS</a:t>
            </a:r>
            <a:r>
              <a:rPr lang="ja-JP" altLang="en-US" sz="1600">
                <a:solidFill>
                  <a:schemeClr val="tx1"/>
                </a:solidFill>
              </a:rPr>
              <a:t>のハッシュ値</a:t>
            </a:r>
          </a:p>
        </p:txBody>
      </p:sp>
      <p:sp>
        <p:nvSpPr>
          <p:cNvPr id="18" name="左中かっこ 49">
            <a:extLst>
              <a:ext uri="{FF2B5EF4-FFF2-40B4-BE49-F238E27FC236}">
                <a16:creationId xmlns:a16="http://schemas.microsoft.com/office/drawing/2014/main" id="{FB05109E-D52A-F211-A115-1074A70C2A0A}"/>
              </a:ext>
            </a:extLst>
          </p:cNvPr>
          <p:cNvSpPr/>
          <p:nvPr/>
        </p:nvSpPr>
        <p:spPr>
          <a:xfrm>
            <a:off x="2574075" y="4703532"/>
            <a:ext cx="195943" cy="852601"/>
          </a:xfrm>
          <a:prstGeom prst="leftBrace">
            <a:avLst>
              <a:gd name="adj1" fmla="val 17483"/>
              <a:gd name="adj2" fmla="val 50000"/>
            </a:avLst>
          </a:prstGeom>
          <a:ln w="5715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cxnSp>
        <p:nvCxnSpPr>
          <p:cNvPr id="19" name="カギ線コネクタ 51">
            <a:extLst>
              <a:ext uri="{FF2B5EF4-FFF2-40B4-BE49-F238E27FC236}">
                <a16:creationId xmlns:a16="http://schemas.microsoft.com/office/drawing/2014/main" id="{493AC803-CFBE-F7CC-8679-579F6B4417FF}"/>
              </a:ext>
            </a:extLst>
          </p:cNvPr>
          <p:cNvCxnSpPr>
            <a:cxnSpLocks/>
            <a:stCxn id="18" idx="1"/>
            <a:endCxn id="12" idx="1"/>
          </p:cNvCxnSpPr>
          <p:nvPr/>
        </p:nvCxnSpPr>
        <p:spPr>
          <a:xfrm rot="10800000" flipH="1" flipV="1">
            <a:off x="2574074" y="5129832"/>
            <a:ext cx="424663" cy="1132629"/>
          </a:xfrm>
          <a:prstGeom prst="bentConnector3">
            <a:avLst>
              <a:gd name="adj1" fmla="val -52424"/>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0" name="正方形/長方形 54">
            <a:extLst>
              <a:ext uri="{FF2B5EF4-FFF2-40B4-BE49-F238E27FC236}">
                <a16:creationId xmlns:a16="http://schemas.microsoft.com/office/drawing/2014/main" id="{599CB3B2-ACD5-A017-2DAB-E86400AF452F}"/>
              </a:ext>
            </a:extLst>
          </p:cNvPr>
          <p:cNvSpPr/>
          <p:nvPr/>
        </p:nvSpPr>
        <p:spPr>
          <a:xfrm>
            <a:off x="7303500" y="4614614"/>
            <a:ext cx="2054041" cy="1087406"/>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55">
            <a:extLst>
              <a:ext uri="{FF2B5EF4-FFF2-40B4-BE49-F238E27FC236}">
                <a16:creationId xmlns:a16="http://schemas.microsoft.com/office/drawing/2014/main" id="{A175E2E1-7C77-AE00-688E-0BCF1923437B}"/>
              </a:ext>
            </a:extLst>
          </p:cNvPr>
          <p:cNvSpPr/>
          <p:nvPr/>
        </p:nvSpPr>
        <p:spPr>
          <a:xfrm>
            <a:off x="7492246" y="4842347"/>
            <a:ext cx="1678977" cy="630391"/>
          </a:xfrm>
          <a:prstGeom prst="rect">
            <a:avLst/>
          </a:prstGeom>
          <a:solidFill>
            <a:srgbClr val="7030A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bg1"/>
                </a:solidFill>
              </a:rPr>
              <a:t>盗聴用</a:t>
            </a:r>
            <a:br>
              <a:rPr lang="en-US" altLang="ja-JP" dirty="0">
                <a:solidFill>
                  <a:schemeClr val="bg1"/>
                </a:solidFill>
              </a:rPr>
            </a:br>
            <a:r>
              <a:rPr lang="ja-JP" altLang="en-US">
                <a:solidFill>
                  <a:schemeClr val="bg1"/>
                </a:solidFill>
              </a:rPr>
              <a:t>プログラム</a:t>
            </a:r>
            <a:endParaRPr kumimoji="1" lang="ja-JP" altLang="en-US">
              <a:solidFill>
                <a:schemeClr val="bg1"/>
              </a:solidFill>
            </a:endParaRPr>
          </a:p>
        </p:txBody>
      </p:sp>
      <p:sp>
        <p:nvSpPr>
          <p:cNvPr id="31" name="正方形/長方形 57">
            <a:extLst>
              <a:ext uri="{FF2B5EF4-FFF2-40B4-BE49-F238E27FC236}">
                <a16:creationId xmlns:a16="http://schemas.microsoft.com/office/drawing/2014/main" id="{C741C56E-99B9-7BDE-8395-1BBCF1C3087A}"/>
              </a:ext>
            </a:extLst>
          </p:cNvPr>
          <p:cNvSpPr/>
          <p:nvPr/>
        </p:nvSpPr>
        <p:spPr>
          <a:xfrm>
            <a:off x="7070284" y="4250093"/>
            <a:ext cx="2520469" cy="326141"/>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侵入者の</a:t>
            </a:r>
            <a:r>
              <a:rPr kumimoji="1" lang="ja-JP" altLang="en-US">
                <a:solidFill>
                  <a:schemeClr val="tx1"/>
                </a:solidFill>
              </a:rPr>
              <a:t>エンクレイヴ</a:t>
            </a:r>
          </a:p>
        </p:txBody>
      </p:sp>
      <p:sp>
        <p:nvSpPr>
          <p:cNvPr id="37" name="正方形/長方形 58">
            <a:extLst>
              <a:ext uri="{FF2B5EF4-FFF2-40B4-BE49-F238E27FC236}">
                <a16:creationId xmlns:a16="http://schemas.microsoft.com/office/drawing/2014/main" id="{312D1AA0-51E7-8B80-A042-AC9700E3F339}"/>
              </a:ext>
            </a:extLst>
          </p:cNvPr>
          <p:cNvSpPr/>
          <p:nvPr/>
        </p:nvSpPr>
        <p:spPr>
          <a:xfrm>
            <a:off x="7769906" y="6010888"/>
            <a:ext cx="1427771" cy="50314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a:solidFill>
                  <a:schemeClr val="tx1"/>
                </a:solidFill>
              </a:rPr>
              <a:t>ハッシュ値</a:t>
            </a:r>
            <a:endParaRPr kumimoji="1" lang="ja-JP" altLang="en-US" sz="1600">
              <a:solidFill>
                <a:sysClr val="windowText" lastClr="000000"/>
              </a:solidFill>
              <a:latin typeface="Courier New" panose="02070309020205020404" pitchFamily="49" charset="0"/>
              <a:cs typeface="Courier New" panose="02070309020205020404" pitchFamily="49" charset="0"/>
            </a:endParaRPr>
          </a:p>
        </p:txBody>
      </p:sp>
      <p:cxnSp>
        <p:nvCxnSpPr>
          <p:cNvPr id="38" name="直線矢印コネクタ 59">
            <a:extLst>
              <a:ext uri="{FF2B5EF4-FFF2-40B4-BE49-F238E27FC236}">
                <a16:creationId xmlns:a16="http://schemas.microsoft.com/office/drawing/2014/main" id="{8105D05A-8077-6B92-3C13-486E6650480B}"/>
              </a:ext>
            </a:extLst>
          </p:cNvPr>
          <p:cNvCxnSpPr>
            <a:cxnSpLocks/>
          </p:cNvCxnSpPr>
          <p:nvPr/>
        </p:nvCxnSpPr>
        <p:spPr>
          <a:xfrm>
            <a:off x="6812095" y="6262462"/>
            <a:ext cx="957813" cy="0"/>
          </a:xfrm>
          <a:prstGeom prst="straightConnector1">
            <a:avLst/>
          </a:prstGeom>
          <a:ln w="57150">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9" name="正方形/長方形 60">
            <a:extLst>
              <a:ext uri="{FF2B5EF4-FFF2-40B4-BE49-F238E27FC236}">
                <a16:creationId xmlns:a16="http://schemas.microsoft.com/office/drawing/2014/main" id="{710B9927-CCE9-A6BC-EA90-7C223BFA790C}"/>
              </a:ext>
            </a:extLst>
          </p:cNvPr>
          <p:cNvSpPr/>
          <p:nvPr/>
        </p:nvSpPr>
        <p:spPr>
          <a:xfrm>
            <a:off x="6890077" y="5899038"/>
            <a:ext cx="801847" cy="326141"/>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rgbClr val="C00000"/>
                </a:solidFill>
              </a:rPr>
              <a:t>比較</a:t>
            </a:r>
          </a:p>
        </p:txBody>
      </p:sp>
      <p:sp>
        <p:nvSpPr>
          <p:cNvPr id="41" name="左中かっこ 61">
            <a:extLst>
              <a:ext uri="{FF2B5EF4-FFF2-40B4-BE49-F238E27FC236}">
                <a16:creationId xmlns:a16="http://schemas.microsoft.com/office/drawing/2014/main" id="{4126EFEB-EAC4-9672-45C9-94145998A2CC}"/>
              </a:ext>
            </a:extLst>
          </p:cNvPr>
          <p:cNvSpPr/>
          <p:nvPr/>
        </p:nvSpPr>
        <p:spPr>
          <a:xfrm rot="10800000">
            <a:off x="9416826" y="4732833"/>
            <a:ext cx="195943" cy="852601"/>
          </a:xfrm>
          <a:prstGeom prst="leftBrace">
            <a:avLst>
              <a:gd name="adj1" fmla="val 17483"/>
              <a:gd name="adj2" fmla="val 50000"/>
            </a:avLst>
          </a:prstGeom>
          <a:ln w="5715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cxnSp>
        <p:nvCxnSpPr>
          <p:cNvPr id="42" name="カギ線コネクタ 62">
            <a:extLst>
              <a:ext uri="{FF2B5EF4-FFF2-40B4-BE49-F238E27FC236}">
                <a16:creationId xmlns:a16="http://schemas.microsoft.com/office/drawing/2014/main" id="{BC6507E9-22CC-6DDD-1F42-91F41968918D}"/>
              </a:ext>
            </a:extLst>
          </p:cNvPr>
          <p:cNvCxnSpPr>
            <a:cxnSpLocks/>
            <a:stCxn id="41" idx="1"/>
            <a:endCxn id="37" idx="3"/>
          </p:cNvCxnSpPr>
          <p:nvPr/>
        </p:nvCxnSpPr>
        <p:spPr>
          <a:xfrm flipH="1">
            <a:off x="9197677" y="5159133"/>
            <a:ext cx="415092" cy="1103329"/>
          </a:xfrm>
          <a:prstGeom prst="bentConnector3">
            <a:avLst>
              <a:gd name="adj1" fmla="val -55072"/>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43" name="正方形/長方形 65">
            <a:extLst>
              <a:ext uri="{FF2B5EF4-FFF2-40B4-BE49-F238E27FC236}">
                <a16:creationId xmlns:a16="http://schemas.microsoft.com/office/drawing/2014/main" id="{EDE631BD-A3DB-C968-F181-A001D27D4577}"/>
              </a:ext>
            </a:extLst>
          </p:cNvPr>
          <p:cNvSpPr/>
          <p:nvPr/>
        </p:nvSpPr>
        <p:spPr>
          <a:xfrm>
            <a:off x="9874438" y="5510465"/>
            <a:ext cx="670017" cy="326141"/>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rgbClr val="C00000"/>
                </a:solidFill>
              </a:rPr>
              <a:t>計算</a:t>
            </a:r>
            <a:endParaRPr kumimoji="1" lang="ja-JP" altLang="en-US" b="1">
              <a:solidFill>
                <a:srgbClr val="C00000"/>
              </a:solidFill>
            </a:endParaRPr>
          </a:p>
        </p:txBody>
      </p:sp>
      <p:pic>
        <p:nvPicPr>
          <p:cNvPr id="44" name="図 4" descr="記号, コンピュータ が含まれている画像&#10;&#10;自動的に生成された説明">
            <a:extLst>
              <a:ext uri="{FF2B5EF4-FFF2-40B4-BE49-F238E27FC236}">
                <a16:creationId xmlns:a16="http://schemas.microsoft.com/office/drawing/2014/main" id="{9347948A-64A5-8001-8A7C-637F6CAD6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0400" y="4546029"/>
            <a:ext cx="801847" cy="801847"/>
          </a:xfrm>
          <a:prstGeom prst="rect">
            <a:avLst/>
          </a:prstGeom>
        </p:spPr>
      </p:pic>
    </p:spTree>
    <p:extLst>
      <p:ext uri="{BB962C8B-B14F-4D97-AF65-F5344CB8AC3E}">
        <p14:creationId xmlns:p14="http://schemas.microsoft.com/office/powerpoint/2010/main" val="177390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3" grpId="0"/>
      <p:bldP spid="15" grpId="0"/>
      <p:bldP spid="16" grpId="0"/>
      <p:bldP spid="17" grpId="0" animBg="1"/>
      <p:bldP spid="18" grpId="0" animBg="1"/>
      <p:bldP spid="20" grpId="0" animBg="1"/>
      <p:bldP spid="26" grpId="0" animBg="1"/>
      <p:bldP spid="31" grpId="0"/>
      <p:bldP spid="37" grpId="0" animBg="1"/>
      <p:bldP spid="39" grpId="0"/>
      <p:bldP spid="41" grpId="0" animBg="1"/>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CB528740-DD2C-DB14-DF05-718659FBF8B3}"/>
              </a:ext>
            </a:extLst>
          </p:cNvPr>
          <p:cNvSpPr/>
          <p:nvPr/>
        </p:nvSpPr>
        <p:spPr>
          <a:xfrm>
            <a:off x="5721619" y="4404785"/>
            <a:ext cx="4566015" cy="208809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Title 1">
            <a:extLst>
              <a:ext uri="{FF2B5EF4-FFF2-40B4-BE49-F238E27FC236}">
                <a16:creationId xmlns:a16="http://schemas.microsoft.com/office/drawing/2014/main" id="{6222A060-DECF-ED3D-7B5E-97B1EB9FEC81}"/>
              </a:ext>
            </a:extLst>
          </p:cNvPr>
          <p:cNvSpPr>
            <a:spLocks noGrp="1"/>
          </p:cNvSpPr>
          <p:nvPr>
            <p:ph type="title"/>
          </p:nvPr>
        </p:nvSpPr>
        <p:spPr/>
        <p:txBody>
          <a:bodyPr>
            <a:normAutofit/>
          </a:bodyPr>
          <a:lstStyle/>
          <a:p>
            <a:r>
              <a:rPr lang="en-JP"/>
              <a:t>リモートアテステーションを用いた共有制御</a:t>
            </a:r>
          </a:p>
        </p:txBody>
      </p:sp>
      <p:sp>
        <p:nvSpPr>
          <p:cNvPr id="3" name="Content Placeholder 2">
            <a:extLst>
              <a:ext uri="{FF2B5EF4-FFF2-40B4-BE49-F238E27FC236}">
                <a16:creationId xmlns:a16="http://schemas.microsoft.com/office/drawing/2014/main" id="{27D1C31F-11A1-CEE3-F110-34859A0E6119}"/>
              </a:ext>
            </a:extLst>
          </p:cNvPr>
          <p:cNvSpPr>
            <a:spLocks noGrp="1"/>
          </p:cNvSpPr>
          <p:nvPr>
            <p:ph idx="1"/>
          </p:nvPr>
        </p:nvSpPr>
        <p:spPr>
          <a:xfrm>
            <a:off x="426347" y="1346356"/>
            <a:ext cx="11309388" cy="2847597"/>
          </a:xfrm>
        </p:spPr>
        <p:txBody>
          <a:bodyPr>
            <a:normAutofit/>
          </a:bodyPr>
          <a:lstStyle/>
          <a:p>
            <a:r>
              <a:rPr lang="ja-JP" altLang="en-US"/>
              <a:t>エンクレイヴのリモートアテステーション時に</a:t>
            </a:r>
            <a:r>
              <a:rPr lang="en-US" altLang="ja-JP" dirty="0"/>
              <a:t>IDS</a:t>
            </a:r>
            <a:r>
              <a:rPr lang="ja-JP" altLang="en-US"/>
              <a:t>の認証も行う</a:t>
            </a:r>
            <a:endParaRPr lang="en-US" altLang="ja-JP" dirty="0"/>
          </a:p>
          <a:p>
            <a:pPr lvl="1"/>
            <a:r>
              <a:rPr lang="en-US" dirty="0"/>
              <a:t>IDSがセキュリティモニタからレポートを取得し、検証サーバへ送信</a:t>
            </a:r>
          </a:p>
          <a:p>
            <a:pPr lvl="1"/>
            <a:r>
              <a:rPr lang="en-US" dirty="0"/>
              <a:t>検証サーバで正規のIDSの一覧とハッシュ値の比較を行う</a:t>
            </a:r>
          </a:p>
          <a:p>
            <a:r>
              <a:rPr lang="en-US" dirty="0"/>
              <a:t>IDS認証情報に基づいて、システムメモリの共有を制御</a:t>
            </a:r>
          </a:p>
          <a:p>
            <a:pPr lvl="1"/>
            <a:r>
              <a:rPr lang="ja-JP" altLang="en-US"/>
              <a:t>正規の</a:t>
            </a:r>
            <a:r>
              <a:rPr lang="en-US" altLang="ja-JP" dirty="0"/>
              <a:t>IDS</a:t>
            </a:r>
            <a:r>
              <a:rPr lang="ja-JP" altLang="en-US"/>
              <a:t>であった場合、検証サーバは署名付き</a:t>
            </a:r>
            <a:r>
              <a:rPr lang="en-US" altLang="ja-JP" dirty="0"/>
              <a:t>IDS</a:t>
            </a:r>
            <a:r>
              <a:rPr lang="ja-JP" altLang="en-US"/>
              <a:t>認証情報を発行・返送</a:t>
            </a:r>
            <a:endParaRPr lang="en-US" altLang="ja-JP" dirty="0"/>
          </a:p>
          <a:p>
            <a:pPr lvl="1"/>
            <a:r>
              <a:rPr lang="ja-JP" altLang="en-US"/>
              <a:t>セキュリティモニタが署名検証に成功した場合のみ、システムメモリを共有</a:t>
            </a:r>
            <a:endParaRPr lang="en-JP" dirty="0"/>
          </a:p>
        </p:txBody>
      </p:sp>
      <p:sp>
        <p:nvSpPr>
          <p:cNvPr id="4" name="Slide Number Placeholder 3">
            <a:extLst>
              <a:ext uri="{FF2B5EF4-FFF2-40B4-BE49-F238E27FC236}">
                <a16:creationId xmlns:a16="http://schemas.microsoft.com/office/drawing/2014/main" id="{181DDA2C-E967-491E-7709-0F9509B17ABB}"/>
              </a:ext>
            </a:extLst>
          </p:cNvPr>
          <p:cNvSpPr>
            <a:spLocks noGrp="1"/>
          </p:cNvSpPr>
          <p:nvPr>
            <p:ph type="sldNum" sz="quarter" idx="12"/>
          </p:nvPr>
        </p:nvSpPr>
        <p:spPr/>
        <p:txBody>
          <a:bodyPr/>
          <a:lstStyle/>
          <a:p>
            <a:fld id="{F0EA15DB-5BBC-4252-B2FC-64AEF2568759}" type="slidenum">
              <a:rPr kumimoji="1" lang="ja-JP" altLang="en-US" smtClean="0"/>
              <a:t>9</a:t>
            </a:fld>
            <a:endParaRPr kumimoji="1" lang="ja-JP" altLang="en-US"/>
          </a:p>
        </p:txBody>
      </p:sp>
      <p:sp>
        <p:nvSpPr>
          <p:cNvPr id="5" name="正方形/長方形 4">
            <a:extLst>
              <a:ext uri="{FF2B5EF4-FFF2-40B4-BE49-F238E27FC236}">
                <a16:creationId xmlns:a16="http://schemas.microsoft.com/office/drawing/2014/main" id="{7C2FB758-CD21-47E3-5383-07BB0FDA773F}"/>
              </a:ext>
            </a:extLst>
          </p:cNvPr>
          <p:cNvSpPr/>
          <p:nvPr/>
        </p:nvSpPr>
        <p:spPr>
          <a:xfrm>
            <a:off x="5842091" y="4538063"/>
            <a:ext cx="2098610" cy="777786"/>
          </a:xfrm>
          <a:prstGeom prst="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ja-JP" altLang="en-US">
                <a:solidFill>
                  <a:schemeClr val="tx1"/>
                </a:solidFill>
              </a:rPr>
              <a:t>監視対象システム</a:t>
            </a:r>
            <a:endParaRPr kumimoji="1" lang="ja-JP" altLang="en-US">
              <a:solidFill>
                <a:schemeClr val="tx1"/>
              </a:solidFill>
            </a:endParaRPr>
          </a:p>
        </p:txBody>
      </p:sp>
      <p:sp>
        <p:nvSpPr>
          <p:cNvPr id="6" name="正方形/長方形 5">
            <a:extLst>
              <a:ext uri="{FF2B5EF4-FFF2-40B4-BE49-F238E27FC236}">
                <a16:creationId xmlns:a16="http://schemas.microsoft.com/office/drawing/2014/main" id="{7C5FEAB0-91A7-CA8F-389B-B19637464852}"/>
              </a:ext>
            </a:extLst>
          </p:cNvPr>
          <p:cNvSpPr/>
          <p:nvPr/>
        </p:nvSpPr>
        <p:spPr>
          <a:xfrm>
            <a:off x="8061173" y="4538063"/>
            <a:ext cx="2098610" cy="777786"/>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ja-JP" altLang="en-US">
                <a:solidFill>
                  <a:schemeClr val="tx1"/>
                </a:solidFill>
              </a:rPr>
              <a:t>エンクレイヴ</a:t>
            </a:r>
          </a:p>
        </p:txBody>
      </p:sp>
      <p:sp>
        <p:nvSpPr>
          <p:cNvPr id="8" name="正方形/長方形 7">
            <a:extLst>
              <a:ext uri="{FF2B5EF4-FFF2-40B4-BE49-F238E27FC236}">
                <a16:creationId xmlns:a16="http://schemas.microsoft.com/office/drawing/2014/main" id="{16F61FD2-D5BC-7481-BB1B-545C17599468}"/>
              </a:ext>
            </a:extLst>
          </p:cNvPr>
          <p:cNvSpPr/>
          <p:nvPr/>
        </p:nvSpPr>
        <p:spPr>
          <a:xfrm>
            <a:off x="5842088" y="5461396"/>
            <a:ext cx="4317695" cy="916086"/>
          </a:xfrm>
          <a:prstGeom prst="rect">
            <a:avLst/>
          </a:prstGeom>
          <a:solidFill>
            <a:schemeClr val="bg2">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kumimoji="1" lang="ja-JP" altLang="en-US">
                <a:solidFill>
                  <a:schemeClr val="tx1"/>
                </a:solidFill>
              </a:rPr>
              <a:t>セキュリティモニタ</a:t>
            </a:r>
          </a:p>
        </p:txBody>
      </p:sp>
      <p:sp>
        <p:nvSpPr>
          <p:cNvPr id="9" name="正方形/長方形 8">
            <a:extLst>
              <a:ext uri="{FF2B5EF4-FFF2-40B4-BE49-F238E27FC236}">
                <a16:creationId xmlns:a16="http://schemas.microsoft.com/office/drawing/2014/main" id="{1FF04A5A-F41E-4152-2F3C-98452C41D863}"/>
              </a:ext>
            </a:extLst>
          </p:cNvPr>
          <p:cNvSpPr/>
          <p:nvPr/>
        </p:nvSpPr>
        <p:spPr>
          <a:xfrm>
            <a:off x="1879600" y="4404785"/>
            <a:ext cx="3181101" cy="2088090"/>
          </a:xfrm>
          <a:prstGeom prst="rect">
            <a:avLst/>
          </a:prstGeom>
          <a:solidFill>
            <a:srgbClr val="5FD0A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ja-JP" altLang="en-US">
                <a:solidFill>
                  <a:sysClr val="windowText" lastClr="000000"/>
                </a:solidFill>
              </a:rPr>
              <a:t>検証サーバ</a:t>
            </a:r>
            <a:endParaRPr kumimoji="1" lang="ja-JP" altLang="en-US">
              <a:solidFill>
                <a:sysClr val="windowText" lastClr="000000"/>
              </a:solidFill>
            </a:endParaRPr>
          </a:p>
        </p:txBody>
      </p:sp>
      <p:sp>
        <p:nvSpPr>
          <p:cNvPr id="31" name="メモ 30">
            <a:extLst>
              <a:ext uri="{FF2B5EF4-FFF2-40B4-BE49-F238E27FC236}">
                <a16:creationId xmlns:a16="http://schemas.microsoft.com/office/drawing/2014/main" id="{F04CEB3E-C18B-ADB6-53A0-066782A76658}"/>
              </a:ext>
            </a:extLst>
          </p:cNvPr>
          <p:cNvSpPr/>
          <p:nvPr/>
        </p:nvSpPr>
        <p:spPr>
          <a:xfrm>
            <a:off x="3744295" y="4776992"/>
            <a:ext cx="1106905" cy="546194"/>
          </a:xfrm>
          <a:prstGeom prst="foldedCorne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kumimoji="1" lang="ja-JP" altLang="en-US">
                <a:solidFill>
                  <a:schemeClr val="tx1"/>
                </a:solidFill>
              </a:rPr>
              <a:t>レポート</a:t>
            </a:r>
          </a:p>
        </p:txBody>
      </p:sp>
      <p:sp>
        <p:nvSpPr>
          <p:cNvPr id="34" name="メモ 33">
            <a:extLst>
              <a:ext uri="{FF2B5EF4-FFF2-40B4-BE49-F238E27FC236}">
                <a16:creationId xmlns:a16="http://schemas.microsoft.com/office/drawing/2014/main" id="{5EB8AE27-D8A6-EED0-5AE2-8A41D4730D09}"/>
              </a:ext>
            </a:extLst>
          </p:cNvPr>
          <p:cNvSpPr/>
          <p:nvPr/>
        </p:nvSpPr>
        <p:spPr>
          <a:xfrm>
            <a:off x="3739727" y="5751400"/>
            <a:ext cx="1106905" cy="546194"/>
          </a:xfrm>
          <a:prstGeom prst="foldedCorne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kumimoji="1" lang="ja-JP" altLang="en-US">
                <a:solidFill>
                  <a:schemeClr val="tx1"/>
                </a:solidFill>
              </a:rPr>
              <a:t>認証情報</a:t>
            </a:r>
          </a:p>
        </p:txBody>
      </p:sp>
      <p:sp>
        <p:nvSpPr>
          <p:cNvPr id="7" name="正方形/長方形 6">
            <a:extLst>
              <a:ext uri="{FF2B5EF4-FFF2-40B4-BE49-F238E27FC236}">
                <a16:creationId xmlns:a16="http://schemas.microsoft.com/office/drawing/2014/main" id="{B7C9C658-D0CE-4D89-A446-619F4B202EC0}"/>
              </a:ext>
            </a:extLst>
          </p:cNvPr>
          <p:cNvSpPr/>
          <p:nvPr/>
        </p:nvSpPr>
        <p:spPr>
          <a:xfrm>
            <a:off x="8336147" y="4866508"/>
            <a:ext cx="1548661" cy="338025"/>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cxnSp>
        <p:nvCxnSpPr>
          <p:cNvPr id="79" name="直線矢印コネクタ 78">
            <a:extLst>
              <a:ext uri="{FF2B5EF4-FFF2-40B4-BE49-F238E27FC236}">
                <a16:creationId xmlns:a16="http://schemas.microsoft.com/office/drawing/2014/main" id="{34B5648B-DA38-BCBF-56B5-7C280A2F9DF7}"/>
              </a:ext>
            </a:extLst>
          </p:cNvPr>
          <p:cNvCxnSpPr>
            <a:stCxn id="31" idx="2"/>
          </p:cNvCxnSpPr>
          <p:nvPr/>
        </p:nvCxnSpPr>
        <p:spPr>
          <a:xfrm flipH="1">
            <a:off x="4297740" y="5323186"/>
            <a:ext cx="8" cy="428214"/>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0" name="正方形/長方形 40">
            <a:extLst>
              <a:ext uri="{FF2B5EF4-FFF2-40B4-BE49-F238E27FC236}">
                <a16:creationId xmlns:a16="http://schemas.microsoft.com/office/drawing/2014/main" id="{22FA57A0-6281-64F5-62BB-5151DDEE8BC0}"/>
              </a:ext>
            </a:extLst>
          </p:cNvPr>
          <p:cNvSpPr/>
          <p:nvPr/>
        </p:nvSpPr>
        <p:spPr>
          <a:xfrm>
            <a:off x="2065965" y="5212364"/>
            <a:ext cx="1447693" cy="59856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正規の</a:t>
            </a:r>
            <a:r>
              <a:rPr lang="en-US" altLang="ja-JP" dirty="0">
                <a:solidFill>
                  <a:schemeClr val="tx1"/>
                </a:solidFill>
              </a:rPr>
              <a:t>IDS</a:t>
            </a:r>
            <a:r>
              <a:rPr lang="ja-JP" altLang="en-US">
                <a:solidFill>
                  <a:schemeClr val="tx1"/>
                </a:solidFill>
              </a:rPr>
              <a:t>のハッシュ値</a:t>
            </a:r>
          </a:p>
        </p:txBody>
      </p:sp>
      <p:cxnSp>
        <p:nvCxnSpPr>
          <p:cNvPr id="12" name="直線矢印コネクタ 79">
            <a:extLst>
              <a:ext uri="{FF2B5EF4-FFF2-40B4-BE49-F238E27FC236}">
                <a16:creationId xmlns:a16="http://schemas.microsoft.com/office/drawing/2014/main" id="{11E2FBD6-77BE-471E-0808-845977377B00}"/>
              </a:ext>
            </a:extLst>
          </p:cNvPr>
          <p:cNvCxnSpPr>
            <a:cxnSpLocks/>
            <a:stCxn id="10" idx="3"/>
          </p:cNvCxnSpPr>
          <p:nvPr/>
        </p:nvCxnSpPr>
        <p:spPr>
          <a:xfrm flipV="1">
            <a:off x="3513658" y="5480674"/>
            <a:ext cx="781321" cy="0"/>
          </a:xfrm>
          <a:prstGeom prst="straightConnector1">
            <a:avLst/>
          </a:prstGeom>
          <a:ln w="57150">
            <a:solidFill>
              <a:srgbClr val="C0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7" name="フリーフォーム 36">
            <a:extLst>
              <a:ext uri="{FF2B5EF4-FFF2-40B4-BE49-F238E27FC236}">
                <a16:creationId xmlns:a16="http://schemas.microsoft.com/office/drawing/2014/main" id="{D4635D0D-774A-17A8-BEBE-C3925C3A007C}"/>
              </a:ext>
            </a:extLst>
          </p:cNvPr>
          <p:cNvSpPr/>
          <p:nvPr/>
        </p:nvSpPr>
        <p:spPr>
          <a:xfrm>
            <a:off x="4855580" y="4896091"/>
            <a:ext cx="4114800" cy="844952"/>
          </a:xfrm>
          <a:custGeom>
            <a:avLst/>
            <a:gdLst>
              <a:gd name="csX0" fmla="*/ 4114800 w 4114800"/>
              <a:gd name="csY0" fmla="*/ 312517 h 844952"/>
              <a:gd name="csX1" fmla="*/ 4114800 w 4114800"/>
              <a:gd name="csY1" fmla="*/ 844952 h 844952"/>
              <a:gd name="csX2" fmla="*/ 2233914 w 4114800"/>
              <a:gd name="csY2" fmla="*/ 844952 h 844952"/>
              <a:gd name="csX3" fmla="*/ 2233914 w 4114800"/>
              <a:gd name="csY3" fmla="*/ 763929 h 844952"/>
              <a:gd name="csX4" fmla="*/ 2233914 w 4114800"/>
              <a:gd name="csY4" fmla="*/ 0 h 844952"/>
              <a:gd name="csX5" fmla="*/ 2176040 w 4114800"/>
              <a:gd name="csY5" fmla="*/ 0 h 844952"/>
              <a:gd name="csX6" fmla="*/ 0 w 4114800"/>
              <a:gd name="csY6" fmla="*/ 0 h 8449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114800" h="844952">
                <a:moveTo>
                  <a:pt x="4114800" y="312517"/>
                </a:moveTo>
                <a:lnTo>
                  <a:pt x="4114800" y="844952"/>
                </a:lnTo>
                <a:lnTo>
                  <a:pt x="2233914" y="844952"/>
                </a:lnTo>
                <a:lnTo>
                  <a:pt x="2233914" y="763929"/>
                </a:lnTo>
                <a:lnTo>
                  <a:pt x="2233914" y="0"/>
                </a:lnTo>
                <a:lnTo>
                  <a:pt x="2176040" y="0"/>
                </a:lnTo>
                <a:lnTo>
                  <a:pt x="0" y="0"/>
                </a:lnTo>
              </a:path>
            </a:pathLst>
          </a:custGeom>
          <a:noFill/>
          <a:ln w="57150">
            <a:solidFill>
              <a:srgbClr val="C00000"/>
            </a:solidFill>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a:extLst>
              <a:ext uri="{FF2B5EF4-FFF2-40B4-BE49-F238E27FC236}">
                <a16:creationId xmlns:a16="http://schemas.microsoft.com/office/drawing/2014/main" id="{B06BDE11-1BDD-8861-D718-7B5E6B64ED84}"/>
              </a:ext>
            </a:extLst>
          </p:cNvPr>
          <p:cNvSpPr/>
          <p:nvPr/>
        </p:nvSpPr>
        <p:spPr>
          <a:xfrm>
            <a:off x="4855580" y="5116010"/>
            <a:ext cx="4386805" cy="862314"/>
          </a:xfrm>
          <a:custGeom>
            <a:avLst/>
            <a:gdLst>
              <a:gd name="csX0" fmla="*/ 0 w 4438891"/>
              <a:gd name="csY0" fmla="*/ 862314 h 862314"/>
              <a:gd name="csX1" fmla="*/ 590309 w 4438891"/>
              <a:gd name="csY1" fmla="*/ 862314 h 862314"/>
              <a:gd name="csX2" fmla="*/ 590309 w 4438891"/>
              <a:gd name="csY2" fmla="*/ 0 h 862314"/>
              <a:gd name="csX3" fmla="*/ 671331 w 4438891"/>
              <a:gd name="csY3" fmla="*/ 0 h 862314"/>
              <a:gd name="csX4" fmla="*/ 1985058 w 4438891"/>
              <a:gd name="csY4" fmla="*/ 0 h 862314"/>
              <a:gd name="csX5" fmla="*/ 1985058 w 4438891"/>
              <a:gd name="csY5" fmla="*/ 862314 h 862314"/>
              <a:gd name="csX6" fmla="*/ 2123954 w 4438891"/>
              <a:gd name="csY6" fmla="*/ 862314 h 862314"/>
              <a:gd name="csX7" fmla="*/ 4438891 w 4438891"/>
              <a:gd name="csY7" fmla="*/ 862314 h 862314"/>
              <a:gd name="csX8" fmla="*/ 4438891 w 4438891"/>
              <a:gd name="csY8" fmla="*/ 92598 h 862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38891" h="862314">
                <a:moveTo>
                  <a:pt x="0" y="862314"/>
                </a:moveTo>
                <a:lnTo>
                  <a:pt x="590309" y="862314"/>
                </a:lnTo>
                <a:lnTo>
                  <a:pt x="590309" y="0"/>
                </a:lnTo>
                <a:lnTo>
                  <a:pt x="671331" y="0"/>
                </a:lnTo>
                <a:lnTo>
                  <a:pt x="1985058" y="0"/>
                </a:lnTo>
                <a:lnTo>
                  <a:pt x="1985058" y="862314"/>
                </a:lnTo>
                <a:lnTo>
                  <a:pt x="2123954" y="862314"/>
                </a:lnTo>
                <a:lnTo>
                  <a:pt x="4438891" y="862314"/>
                </a:lnTo>
                <a:lnTo>
                  <a:pt x="4438891" y="92598"/>
                </a:lnTo>
              </a:path>
            </a:pathLst>
          </a:custGeom>
          <a:noFill/>
          <a:ln w="57150">
            <a:solidFill>
              <a:srgbClr val="C00000"/>
            </a:solidFill>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2755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animBg="1"/>
      <p:bldP spid="10" grpId="0" animBg="1"/>
      <p:bldP spid="37" grpId="0" animBg="1"/>
      <p:bldP spid="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FCE103-A8A9-FF8E-A0F0-2E4B2720D612}"/>
              </a:ext>
            </a:extLst>
          </p:cNvPr>
          <p:cNvSpPr>
            <a:spLocks noGrp="1"/>
          </p:cNvSpPr>
          <p:nvPr>
            <p:ph type="title"/>
          </p:nvPr>
        </p:nvSpPr>
        <p:spPr/>
        <p:txBody>
          <a:bodyPr/>
          <a:lstStyle/>
          <a:p>
            <a:r>
              <a:rPr lang="ja-JP" altLang="en-US"/>
              <a:t>システムメモリ上</a:t>
            </a:r>
            <a:r>
              <a:rPr kumimoji="1" lang="ja-JP" altLang="en-US"/>
              <a:t>の</a:t>
            </a:r>
            <a:r>
              <a:rPr kumimoji="1" lang="en-US" altLang="ja-JP" dirty="0"/>
              <a:t>OS</a:t>
            </a:r>
            <a:r>
              <a:rPr kumimoji="1" lang="ja-JP" altLang="en-US"/>
              <a:t>データの監視</a:t>
            </a:r>
          </a:p>
        </p:txBody>
      </p:sp>
      <p:sp>
        <p:nvSpPr>
          <p:cNvPr id="3" name="コンテンツ プレースホルダー 2">
            <a:extLst>
              <a:ext uri="{FF2B5EF4-FFF2-40B4-BE49-F238E27FC236}">
                <a16:creationId xmlns:a16="http://schemas.microsoft.com/office/drawing/2014/main" id="{89325C04-A515-17CC-E773-9468AA12C32F}"/>
              </a:ext>
            </a:extLst>
          </p:cNvPr>
          <p:cNvSpPr>
            <a:spLocks noGrp="1"/>
          </p:cNvSpPr>
          <p:nvPr>
            <p:ph idx="1"/>
          </p:nvPr>
        </p:nvSpPr>
        <p:spPr/>
        <p:txBody>
          <a:bodyPr/>
          <a:lstStyle/>
          <a:p>
            <a:r>
              <a:rPr lang="en-US" altLang="ja-JP" dirty="0"/>
              <a:t>IDS</a:t>
            </a:r>
            <a:r>
              <a:rPr lang="ja-JP" altLang="en-US"/>
              <a:t>はシステム内の</a:t>
            </a:r>
            <a:r>
              <a:rPr lang="en-US" altLang="ja-JP" dirty="0"/>
              <a:t>OS</a:t>
            </a:r>
            <a:r>
              <a:rPr lang="ja-JP" altLang="en-US"/>
              <a:t>の仮想アドレスを用いて</a:t>
            </a:r>
            <a:r>
              <a:rPr lang="en-US" altLang="ja-JP" dirty="0"/>
              <a:t>OS</a:t>
            </a:r>
            <a:r>
              <a:rPr lang="ja-JP" altLang="en-US"/>
              <a:t>データを取得</a:t>
            </a:r>
            <a:endParaRPr lang="en-US" altLang="ja-JP" dirty="0"/>
          </a:p>
          <a:p>
            <a:pPr lvl="1"/>
            <a:r>
              <a:rPr lang="ja-JP" altLang="en-US"/>
              <a:t>システムメモリには物理アドレスを用いてアクセスする必要</a:t>
            </a:r>
            <a:endParaRPr lang="en-US" altLang="ja-JP" dirty="0"/>
          </a:p>
          <a:p>
            <a:pPr lvl="1"/>
            <a:r>
              <a:rPr lang="ja-JP" altLang="en-US"/>
              <a:t>システムメモリ上のページテーブルを参照して物理アドレスに変換</a:t>
            </a:r>
            <a:endParaRPr lang="en-US" altLang="ja-JP" dirty="0"/>
          </a:p>
          <a:p>
            <a:pPr lvl="1"/>
            <a:r>
              <a:rPr kumimoji="1" lang="ja-JP" altLang="en-US"/>
              <a:t>ページテーブルの情報はセキュリティモニタを呼び出して取得</a:t>
            </a:r>
            <a:endParaRPr kumimoji="1" lang="en-US" altLang="ja-JP" dirty="0"/>
          </a:p>
          <a:p>
            <a:r>
              <a:rPr lang="en-US" altLang="ja-JP" dirty="0"/>
              <a:t>IDS</a:t>
            </a:r>
            <a:r>
              <a:rPr lang="ja-JP" altLang="en-US"/>
              <a:t>は</a:t>
            </a:r>
            <a:r>
              <a:rPr lang="en-US" altLang="ja-JP" dirty="0"/>
              <a:t>OS</a:t>
            </a:r>
            <a:r>
              <a:rPr lang="ja-JP" altLang="en-US"/>
              <a:t>データを解析することにより攻撃を検知</a:t>
            </a:r>
            <a:endParaRPr lang="en-US" altLang="ja-JP" dirty="0"/>
          </a:p>
          <a:p>
            <a:pPr lvl="1"/>
            <a:r>
              <a:rPr kumimoji="1" lang="ja-JP" altLang="en-US"/>
              <a:t>例：特定の</a:t>
            </a:r>
            <a:r>
              <a:rPr kumimoji="1" lang="en-US" altLang="ja-JP" dirty="0"/>
              <a:t>TCP</a:t>
            </a:r>
            <a:r>
              <a:rPr kumimoji="1" lang="ja-JP" altLang="en-US"/>
              <a:t>ポートへの通信や特定のプロセス名からマルウェアを検知</a:t>
            </a:r>
          </a:p>
        </p:txBody>
      </p:sp>
      <p:sp>
        <p:nvSpPr>
          <p:cNvPr id="4" name="スライド番号プレースホルダー 3">
            <a:extLst>
              <a:ext uri="{FF2B5EF4-FFF2-40B4-BE49-F238E27FC236}">
                <a16:creationId xmlns:a16="http://schemas.microsoft.com/office/drawing/2014/main" id="{3B8CB956-B25F-BF6E-1270-ACC94B9F2817}"/>
              </a:ext>
            </a:extLst>
          </p:cNvPr>
          <p:cNvSpPr>
            <a:spLocks noGrp="1"/>
          </p:cNvSpPr>
          <p:nvPr>
            <p:ph type="sldNum" sz="quarter" idx="12"/>
          </p:nvPr>
        </p:nvSpPr>
        <p:spPr/>
        <p:txBody>
          <a:bodyPr/>
          <a:lstStyle/>
          <a:p>
            <a:fld id="{F0EA15DB-5BBC-4252-B2FC-64AEF2568759}" type="slidenum">
              <a:rPr kumimoji="1" lang="ja-JP" altLang="en-US" smtClean="0"/>
              <a:t>10</a:t>
            </a:fld>
            <a:endParaRPr kumimoji="1" lang="ja-JP" altLang="en-US"/>
          </a:p>
        </p:txBody>
      </p:sp>
      <p:sp>
        <p:nvSpPr>
          <p:cNvPr id="5" name="正方形/長方形 4">
            <a:extLst>
              <a:ext uri="{FF2B5EF4-FFF2-40B4-BE49-F238E27FC236}">
                <a16:creationId xmlns:a16="http://schemas.microsoft.com/office/drawing/2014/main" id="{1C9A5E02-2E02-EC9B-55FE-123C187A89B4}"/>
              </a:ext>
            </a:extLst>
          </p:cNvPr>
          <p:cNvSpPr/>
          <p:nvPr/>
        </p:nvSpPr>
        <p:spPr>
          <a:xfrm>
            <a:off x="6271773" y="4274002"/>
            <a:ext cx="3142522" cy="1561098"/>
          </a:xfrm>
          <a:prstGeom prst="rect">
            <a:avLst/>
          </a:prstGeom>
          <a:solidFill>
            <a:schemeClr val="accent6">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ja-JP" altLang="en-US">
                <a:solidFill>
                  <a:schemeClr val="tx1"/>
                </a:solidFill>
              </a:rPr>
              <a:t>エンクレイヴ</a:t>
            </a:r>
          </a:p>
        </p:txBody>
      </p:sp>
      <p:sp>
        <p:nvSpPr>
          <p:cNvPr id="6" name="正方形/長方形 5">
            <a:extLst>
              <a:ext uri="{FF2B5EF4-FFF2-40B4-BE49-F238E27FC236}">
                <a16:creationId xmlns:a16="http://schemas.microsoft.com/office/drawing/2014/main" id="{F2CE0478-4C6D-6910-9AB9-7245793CFBBE}"/>
              </a:ext>
            </a:extLst>
          </p:cNvPr>
          <p:cNvSpPr/>
          <p:nvPr/>
        </p:nvSpPr>
        <p:spPr>
          <a:xfrm>
            <a:off x="6568782" y="4597554"/>
            <a:ext cx="2548503" cy="338025"/>
          </a:xfrm>
          <a:prstGeom prst="rect">
            <a:avLst/>
          </a:prstGeom>
          <a:solidFill>
            <a:schemeClr val="accent2">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IDS</a:t>
            </a:r>
            <a:endParaRPr kumimoji="1" lang="ja-JP" altLang="en-US">
              <a:solidFill>
                <a:schemeClr val="tx1"/>
              </a:solidFill>
            </a:endParaRPr>
          </a:p>
        </p:txBody>
      </p:sp>
      <p:sp>
        <p:nvSpPr>
          <p:cNvPr id="7" name="正方形/長方形 6">
            <a:extLst>
              <a:ext uri="{FF2B5EF4-FFF2-40B4-BE49-F238E27FC236}">
                <a16:creationId xmlns:a16="http://schemas.microsoft.com/office/drawing/2014/main" id="{BCD75818-032B-2E0C-3F05-BE7364A67CC9}"/>
              </a:ext>
            </a:extLst>
          </p:cNvPr>
          <p:cNvSpPr/>
          <p:nvPr/>
        </p:nvSpPr>
        <p:spPr>
          <a:xfrm>
            <a:off x="6568782" y="5375167"/>
            <a:ext cx="2548503" cy="345703"/>
          </a:xfrm>
          <a:prstGeom prst="rect">
            <a:avLst/>
          </a:prstGeom>
          <a:solidFill>
            <a:schemeClr val="accent1">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ランタイム</a:t>
            </a:r>
            <a:endParaRPr kumimoji="1" lang="ja-JP" altLang="en-US">
              <a:solidFill>
                <a:schemeClr val="tx1"/>
              </a:solidFill>
            </a:endParaRPr>
          </a:p>
        </p:txBody>
      </p:sp>
      <p:sp>
        <p:nvSpPr>
          <p:cNvPr id="8" name="正方形/長方形 7">
            <a:extLst>
              <a:ext uri="{FF2B5EF4-FFF2-40B4-BE49-F238E27FC236}">
                <a16:creationId xmlns:a16="http://schemas.microsoft.com/office/drawing/2014/main" id="{861FC804-2C39-8161-29FC-ED16E2DB2B53}"/>
              </a:ext>
            </a:extLst>
          </p:cNvPr>
          <p:cNvSpPr/>
          <p:nvPr/>
        </p:nvSpPr>
        <p:spPr>
          <a:xfrm>
            <a:off x="2775132" y="6156342"/>
            <a:ext cx="6639163" cy="527263"/>
          </a:xfrm>
          <a:prstGeom prst="rect">
            <a:avLst/>
          </a:prstGeom>
          <a:solidFill>
            <a:schemeClr val="bg2">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a:solidFill>
                  <a:schemeClr val="tx1"/>
                </a:solidFill>
              </a:rPr>
              <a:t>セキュリティモニタ</a:t>
            </a:r>
          </a:p>
        </p:txBody>
      </p:sp>
      <p:sp>
        <p:nvSpPr>
          <p:cNvPr id="9" name="正方形/長方形 8">
            <a:extLst>
              <a:ext uri="{FF2B5EF4-FFF2-40B4-BE49-F238E27FC236}">
                <a16:creationId xmlns:a16="http://schemas.microsoft.com/office/drawing/2014/main" id="{F474A211-71B8-6547-E841-DE8EBD0CD634}"/>
              </a:ext>
            </a:extLst>
          </p:cNvPr>
          <p:cNvSpPr/>
          <p:nvPr/>
        </p:nvSpPr>
        <p:spPr>
          <a:xfrm>
            <a:off x="6568782" y="6253778"/>
            <a:ext cx="2548504" cy="345703"/>
          </a:xfrm>
          <a:prstGeom prst="rect">
            <a:avLst/>
          </a:prstGeom>
          <a:solidFill>
            <a:srgbClr val="F2CFEE"/>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ysClr val="windowText" lastClr="000000"/>
                </a:solidFill>
              </a:rPr>
              <a:t>ページテーブルの情報</a:t>
            </a:r>
          </a:p>
        </p:txBody>
      </p:sp>
      <p:cxnSp>
        <p:nvCxnSpPr>
          <p:cNvPr id="13" name="直線矢印コネクタ 12">
            <a:extLst>
              <a:ext uri="{FF2B5EF4-FFF2-40B4-BE49-F238E27FC236}">
                <a16:creationId xmlns:a16="http://schemas.microsoft.com/office/drawing/2014/main" id="{3118D197-329E-3025-EAEF-3A04FC3AB0BC}"/>
              </a:ext>
            </a:extLst>
          </p:cNvPr>
          <p:cNvCxnSpPr>
            <a:cxnSpLocks/>
            <a:stCxn id="7" idx="2"/>
            <a:endCxn id="9" idx="0"/>
          </p:cNvCxnSpPr>
          <p:nvPr/>
        </p:nvCxnSpPr>
        <p:spPr>
          <a:xfrm>
            <a:off x="7843034" y="5720870"/>
            <a:ext cx="0" cy="532908"/>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直線矢印コネクタ 13">
            <a:extLst>
              <a:ext uri="{FF2B5EF4-FFF2-40B4-BE49-F238E27FC236}">
                <a16:creationId xmlns:a16="http://schemas.microsoft.com/office/drawing/2014/main" id="{53A05A6D-E43F-D68D-E432-A8850BC12791}"/>
              </a:ext>
            </a:extLst>
          </p:cNvPr>
          <p:cNvCxnSpPr>
            <a:cxnSpLocks/>
            <a:stCxn id="6" idx="2"/>
            <a:endCxn id="7" idx="0"/>
          </p:cNvCxnSpPr>
          <p:nvPr/>
        </p:nvCxnSpPr>
        <p:spPr>
          <a:xfrm>
            <a:off x="7843034" y="4935579"/>
            <a:ext cx="0" cy="439588"/>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7" name="正方形/長方形 16">
            <a:extLst>
              <a:ext uri="{FF2B5EF4-FFF2-40B4-BE49-F238E27FC236}">
                <a16:creationId xmlns:a16="http://schemas.microsoft.com/office/drawing/2014/main" id="{5B305EC3-CD90-7E56-16CD-D408F8BE2F0F}"/>
              </a:ext>
            </a:extLst>
          </p:cNvPr>
          <p:cNvSpPr/>
          <p:nvPr/>
        </p:nvSpPr>
        <p:spPr>
          <a:xfrm>
            <a:off x="2775132" y="4277202"/>
            <a:ext cx="3144906" cy="1561098"/>
          </a:xfrm>
          <a:prstGeom prst="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ja-JP" altLang="en-US">
                <a:solidFill>
                  <a:schemeClr val="tx1"/>
                </a:solidFill>
              </a:rPr>
              <a:t>監視対象システム</a:t>
            </a:r>
          </a:p>
        </p:txBody>
      </p:sp>
      <p:sp>
        <p:nvSpPr>
          <p:cNvPr id="18" name="正方形/長方形 17">
            <a:extLst>
              <a:ext uri="{FF2B5EF4-FFF2-40B4-BE49-F238E27FC236}">
                <a16:creationId xmlns:a16="http://schemas.microsoft.com/office/drawing/2014/main" id="{CBCF8CEA-F490-10DB-972E-9A05A41A3954}"/>
              </a:ext>
            </a:extLst>
          </p:cNvPr>
          <p:cNvSpPr/>
          <p:nvPr/>
        </p:nvSpPr>
        <p:spPr>
          <a:xfrm>
            <a:off x="2984761" y="4646279"/>
            <a:ext cx="634491" cy="557037"/>
          </a:xfrm>
          <a:prstGeom prst="rect">
            <a:avLst/>
          </a:prstGeom>
          <a:solidFill>
            <a:srgbClr val="F2CFEE"/>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正方形/長方形 19">
            <a:extLst>
              <a:ext uri="{FF2B5EF4-FFF2-40B4-BE49-F238E27FC236}">
                <a16:creationId xmlns:a16="http://schemas.microsoft.com/office/drawing/2014/main" id="{E3660C90-06A6-0210-96AA-FDBF60A97A77}"/>
              </a:ext>
            </a:extLst>
          </p:cNvPr>
          <p:cNvSpPr/>
          <p:nvPr/>
        </p:nvSpPr>
        <p:spPr>
          <a:xfrm>
            <a:off x="2984761" y="4755376"/>
            <a:ext cx="634491" cy="126883"/>
          </a:xfrm>
          <a:prstGeom prst="rect">
            <a:avLst/>
          </a:prstGeom>
          <a:solidFill>
            <a:srgbClr val="E59EDD"/>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23" name="直線矢印コネクタ 22">
            <a:extLst>
              <a:ext uri="{FF2B5EF4-FFF2-40B4-BE49-F238E27FC236}">
                <a16:creationId xmlns:a16="http://schemas.microsoft.com/office/drawing/2014/main" id="{B24CA043-1714-9FB0-4C57-A1FDA2F90B09}"/>
              </a:ext>
            </a:extLst>
          </p:cNvPr>
          <p:cNvCxnSpPr>
            <a:cxnSpLocks/>
            <a:stCxn id="20" idx="3"/>
          </p:cNvCxnSpPr>
          <p:nvPr/>
        </p:nvCxnSpPr>
        <p:spPr>
          <a:xfrm>
            <a:off x="3619252" y="4818818"/>
            <a:ext cx="41058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正方形/長方形 27">
            <a:extLst>
              <a:ext uri="{FF2B5EF4-FFF2-40B4-BE49-F238E27FC236}">
                <a16:creationId xmlns:a16="http://schemas.microsoft.com/office/drawing/2014/main" id="{5A0CD020-967E-5064-6F03-3DC488C1B568}"/>
              </a:ext>
            </a:extLst>
          </p:cNvPr>
          <p:cNvSpPr/>
          <p:nvPr/>
        </p:nvSpPr>
        <p:spPr>
          <a:xfrm>
            <a:off x="2789568" y="5203315"/>
            <a:ext cx="1029483" cy="54652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rPr>
              <a:t>ページ</a:t>
            </a:r>
            <a:endParaRPr kumimoji="1" lang="en-US" altLang="ja-JP" sz="1600" dirty="0">
              <a:solidFill>
                <a:schemeClr val="tx1"/>
              </a:solidFill>
            </a:endParaRPr>
          </a:p>
          <a:p>
            <a:pPr algn="ctr"/>
            <a:r>
              <a:rPr kumimoji="1" lang="ja-JP" altLang="en-US" sz="1600">
                <a:solidFill>
                  <a:schemeClr val="tx1"/>
                </a:solidFill>
              </a:rPr>
              <a:t>テーブル</a:t>
            </a:r>
          </a:p>
        </p:txBody>
      </p:sp>
      <p:sp>
        <p:nvSpPr>
          <p:cNvPr id="15" name="正方形/長方形 14">
            <a:extLst>
              <a:ext uri="{FF2B5EF4-FFF2-40B4-BE49-F238E27FC236}">
                <a16:creationId xmlns:a16="http://schemas.microsoft.com/office/drawing/2014/main" id="{1ECDE3A0-0984-9F3A-0A29-369483591CAD}"/>
              </a:ext>
            </a:extLst>
          </p:cNvPr>
          <p:cNvSpPr/>
          <p:nvPr/>
        </p:nvSpPr>
        <p:spPr>
          <a:xfrm>
            <a:off x="4029837" y="4815154"/>
            <a:ext cx="634491" cy="557037"/>
          </a:xfrm>
          <a:prstGeom prst="rect">
            <a:avLst/>
          </a:prstGeom>
          <a:solidFill>
            <a:srgbClr val="F2CFEE"/>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正方形/長方形 15">
            <a:extLst>
              <a:ext uri="{FF2B5EF4-FFF2-40B4-BE49-F238E27FC236}">
                <a16:creationId xmlns:a16="http://schemas.microsoft.com/office/drawing/2014/main" id="{847CDD2C-F4B2-5881-9A5C-282CE6C88DBB}"/>
              </a:ext>
            </a:extLst>
          </p:cNvPr>
          <p:cNvSpPr/>
          <p:nvPr/>
        </p:nvSpPr>
        <p:spPr>
          <a:xfrm>
            <a:off x="4029837" y="5030230"/>
            <a:ext cx="634491" cy="126883"/>
          </a:xfrm>
          <a:prstGeom prst="rect">
            <a:avLst/>
          </a:prstGeom>
          <a:solidFill>
            <a:srgbClr val="E59EDD"/>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2" name="直線矢印コネクタ 31">
            <a:extLst>
              <a:ext uri="{FF2B5EF4-FFF2-40B4-BE49-F238E27FC236}">
                <a16:creationId xmlns:a16="http://schemas.microsoft.com/office/drawing/2014/main" id="{AD31B9D2-4414-673C-57C6-29BEF24D4813}"/>
              </a:ext>
            </a:extLst>
          </p:cNvPr>
          <p:cNvCxnSpPr>
            <a:cxnSpLocks/>
          </p:cNvCxnSpPr>
          <p:nvPr/>
        </p:nvCxnSpPr>
        <p:spPr>
          <a:xfrm>
            <a:off x="4664328" y="5094027"/>
            <a:ext cx="41058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正方形/長方形 32">
            <a:extLst>
              <a:ext uri="{FF2B5EF4-FFF2-40B4-BE49-F238E27FC236}">
                <a16:creationId xmlns:a16="http://schemas.microsoft.com/office/drawing/2014/main" id="{4F4995CE-501A-E4CF-1875-6CE2B7D3D316}"/>
              </a:ext>
            </a:extLst>
          </p:cNvPr>
          <p:cNvSpPr/>
          <p:nvPr/>
        </p:nvSpPr>
        <p:spPr>
          <a:xfrm>
            <a:off x="5074761" y="5096030"/>
            <a:ext cx="634491" cy="557037"/>
          </a:xfrm>
          <a:prstGeom prst="rect">
            <a:avLst/>
          </a:prstGeom>
          <a:solidFill>
            <a:srgbClr val="F2CFEE"/>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正方形/長方形 33">
            <a:extLst>
              <a:ext uri="{FF2B5EF4-FFF2-40B4-BE49-F238E27FC236}">
                <a16:creationId xmlns:a16="http://schemas.microsoft.com/office/drawing/2014/main" id="{BBD8F6F5-0761-B731-5AB0-E7F86EFF6957}"/>
              </a:ext>
            </a:extLst>
          </p:cNvPr>
          <p:cNvSpPr/>
          <p:nvPr/>
        </p:nvSpPr>
        <p:spPr>
          <a:xfrm>
            <a:off x="5074761" y="5192773"/>
            <a:ext cx="634491" cy="126883"/>
          </a:xfrm>
          <a:prstGeom prst="rect">
            <a:avLst/>
          </a:prstGeom>
          <a:solidFill>
            <a:srgbClr val="E59EDD"/>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フリーフォーム 57">
            <a:extLst>
              <a:ext uri="{FF2B5EF4-FFF2-40B4-BE49-F238E27FC236}">
                <a16:creationId xmlns:a16="http://schemas.microsoft.com/office/drawing/2014/main" id="{EC2423BC-CDFC-B8B9-41B8-2E96D6A45A92}"/>
              </a:ext>
            </a:extLst>
          </p:cNvPr>
          <p:cNvSpPr/>
          <p:nvPr/>
        </p:nvSpPr>
        <p:spPr>
          <a:xfrm>
            <a:off x="2413645" y="4815154"/>
            <a:ext cx="4155129" cy="1613630"/>
          </a:xfrm>
          <a:custGeom>
            <a:avLst/>
            <a:gdLst>
              <a:gd name="connsiteX0" fmla="*/ 4035778 w 4035778"/>
              <a:gd name="connsiteY0" fmla="*/ 1653823 h 1659467"/>
              <a:gd name="connsiteX1" fmla="*/ 3488267 w 4035778"/>
              <a:gd name="connsiteY1" fmla="*/ 1659467 h 1659467"/>
              <a:gd name="connsiteX2" fmla="*/ 3488267 w 4035778"/>
              <a:gd name="connsiteY2" fmla="*/ 1174045 h 1659467"/>
              <a:gd name="connsiteX3" fmla="*/ 0 w 4035778"/>
              <a:gd name="connsiteY3" fmla="*/ 1162756 h 1659467"/>
              <a:gd name="connsiteX4" fmla="*/ 0 w 4035778"/>
              <a:gd name="connsiteY4" fmla="*/ 0 h 1659467"/>
              <a:gd name="connsiteX5" fmla="*/ 553156 w 4035778"/>
              <a:gd name="connsiteY5" fmla="*/ 0 h 1659467"/>
              <a:gd name="connsiteX6" fmla="*/ 553156 w 4035778"/>
              <a:gd name="connsiteY6" fmla="*/ 0 h 1659467"/>
              <a:gd name="connsiteX0" fmla="*/ 4041423 w 4041423"/>
              <a:gd name="connsiteY0" fmla="*/ 1653823 h 1659467"/>
              <a:gd name="connsiteX1" fmla="*/ 3493912 w 4041423"/>
              <a:gd name="connsiteY1" fmla="*/ 1659467 h 1659467"/>
              <a:gd name="connsiteX2" fmla="*/ 3493912 w 4041423"/>
              <a:gd name="connsiteY2" fmla="*/ 1174045 h 1659467"/>
              <a:gd name="connsiteX3" fmla="*/ 0 w 4041423"/>
              <a:gd name="connsiteY3" fmla="*/ 1225730 h 1659467"/>
              <a:gd name="connsiteX4" fmla="*/ 5645 w 4041423"/>
              <a:gd name="connsiteY4" fmla="*/ 0 h 1659467"/>
              <a:gd name="connsiteX5" fmla="*/ 558801 w 4041423"/>
              <a:gd name="connsiteY5" fmla="*/ 0 h 1659467"/>
              <a:gd name="connsiteX6" fmla="*/ 558801 w 4041423"/>
              <a:gd name="connsiteY6" fmla="*/ 0 h 1659467"/>
              <a:gd name="connsiteX0" fmla="*/ 4041423 w 4041423"/>
              <a:gd name="connsiteY0" fmla="*/ 1653823 h 1659467"/>
              <a:gd name="connsiteX1" fmla="*/ 3493912 w 4041423"/>
              <a:gd name="connsiteY1" fmla="*/ 1659467 h 1659467"/>
              <a:gd name="connsiteX2" fmla="*/ 3488267 w 4041423"/>
              <a:gd name="connsiteY2" fmla="*/ 1225569 h 1659467"/>
              <a:gd name="connsiteX3" fmla="*/ 0 w 4041423"/>
              <a:gd name="connsiteY3" fmla="*/ 1225730 h 1659467"/>
              <a:gd name="connsiteX4" fmla="*/ 5645 w 4041423"/>
              <a:gd name="connsiteY4" fmla="*/ 0 h 1659467"/>
              <a:gd name="connsiteX5" fmla="*/ 558801 w 4041423"/>
              <a:gd name="connsiteY5" fmla="*/ 0 h 1659467"/>
              <a:gd name="connsiteX6" fmla="*/ 558801 w 4041423"/>
              <a:gd name="connsiteY6" fmla="*/ 0 h 1659467"/>
              <a:gd name="connsiteX0" fmla="*/ 4041423 w 4041423"/>
              <a:gd name="connsiteY0" fmla="*/ 1653823 h 1659467"/>
              <a:gd name="connsiteX1" fmla="*/ 3493912 w 4041423"/>
              <a:gd name="connsiteY1" fmla="*/ 1659467 h 1659467"/>
              <a:gd name="connsiteX2" fmla="*/ 3493912 w 4041423"/>
              <a:gd name="connsiteY2" fmla="*/ 1184649 h 1659467"/>
              <a:gd name="connsiteX3" fmla="*/ 0 w 4041423"/>
              <a:gd name="connsiteY3" fmla="*/ 1225730 h 1659467"/>
              <a:gd name="connsiteX4" fmla="*/ 5645 w 4041423"/>
              <a:gd name="connsiteY4" fmla="*/ 0 h 1659467"/>
              <a:gd name="connsiteX5" fmla="*/ 558801 w 4041423"/>
              <a:gd name="connsiteY5" fmla="*/ 0 h 1659467"/>
              <a:gd name="connsiteX6" fmla="*/ 558801 w 4041423"/>
              <a:gd name="connsiteY6" fmla="*/ 0 h 1659467"/>
              <a:gd name="connsiteX0" fmla="*/ 4036029 w 4036029"/>
              <a:gd name="connsiteY0" fmla="*/ 1653823 h 1659467"/>
              <a:gd name="connsiteX1" fmla="*/ 3488518 w 4036029"/>
              <a:gd name="connsiteY1" fmla="*/ 1659467 h 1659467"/>
              <a:gd name="connsiteX2" fmla="*/ 3488518 w 4036029"/>
              <a:gd name="connsiteY2" fmla="*/ 1184649 h 1659467"/>
              <a:gd name="connsiteX3" fmla="*/ 5895 w 4036029"/>
              <a:gd name="connsiteY3" fmla="*/ 1184809 h 1659467"/>
              <a:gd name="connsiteX4" fmla="*/ 251 w 4036029"/>
              <a:gd name="connsiteY4" fmla="*/ 0 h 1659467"/>
              <a:gd name="connsiteX5" fmla="*/ 553407 w 4036029"/>
              <a:gd name="connsiteY5" fmla="*/ 0 h 1659467"/>
              <a:gd name="connsiteX6" fmla="*/ 553407 w 4036029"/>
              <a:gd name="connsiteY6" fmla="*/ 0 h 165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6029" h="1659467">
                <a:moveTo>
                  <a:pt x="4036029" y="1653823"/>
                </a:moveTo>
                <a:lnTo>
                  <a:pt x="3488518" y="1659467"/>
                </a:lnTo>
                <a:cubicBezTo>
                  <a:pt x="3486636" y="1514834"/>
                  <a:pt x="3490400" y="1329282"/>
                  <a:pt x="3488518" y="1184649"/>
                </a:cubicBezTo>
                <a:lnTo>
                  <a:pt x="5895" y="1184809"/>
                </a:lnTo>
                <a:cubicBezTo>
                  <a:pt x="7777" y="776232"/>
                  <a:pt x="-1631" y="408577"/>
                  <a:pt x="251" y="0"/>
                </a:cubicBezTo>
                <a:lnTo>
                  <a:pt x="553407" y="0"/>
                </a:lnTo>
                <a:lnTo>
                  <a:pt x="553407" y="0"/>
                </a:lnTo>
              </a:path>
            </a:pathLst>
          </a:custGeom>
          <a:noFill/>
          <a:ln w="38100">
            <a:solidFill>
              <a:schemeClr val="tx1"/>
            </a:solidFill>
            <a:prstDash val="sysDot"/>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71484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D0FC7F18-B024-E657-FB43-38006DF4B29F}"/>
              </a:ext>
            </a:extLst>
          </p:cNvPr>
          <p:cNvSpPr/>
          <p:nvPr/>
        </p:nvSpPr>
        <p:spPr>
          <a:xfrm>
            <a:off x="1709999" y="4278294"/>
            <a:ext cx="1241759" cy="37274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監視</a:t>
            </a:r>
          </a:p>
        </p:txBody>
      </p:sp>
      <p:sp>
        <p:nvSpPr>
          <p:cNvPr id="2" name="タイトル 1">
            <a:extLst>
              <a:ext uri="{FF2B5EF4-FFF2-40B4-BE49-F238E27FC236}">
                <a16:creationId xmlns:a16="http://schemas.microsoft.com/office/drawing/2014/main" id="{4788E3C4-7F36-2B97-96BA-2D0DB041EA0F}"/>
              </a:ext>
            </a:extLst>
          </p:cNvPr>
          <p:cNvSpPr>
            <a:spLocks noGrp="1"/>
          </p:cNvSpPr>
          <p:nvPr>
            <p:ph type="title"/>
          </p:nvPr>
        </p:nvSpPr>
        <p:spPr/>
        <p:txBody>
          <a:bodyPr>
            <a:normAutofit/>
          </a:bodyPr>
          <a:lstStyle/>
          <a:p>
            <a:r>
              <a:rPr lang="ja-JP" altLang="en-US"/>
              <a:t>セキュリティモニタによる</a:t>
            </a:r>
            <a:r>
              <a:rPr kumimoji="1" lang="en-US" altLang="ja-JP" dirty="0"/>
              <a:t>IDS</a:t>
            </a:r>
            <a:r>
              <a:rPr kumimoji="1" lang="ja-JP" altLang="en-US"/>
              <a:t>の実行状態監視</a:t>
            </a:r>
          </a:p>
        </p:txBody>
      </p:sp>
      <p:sp>
        <p:nvSpPr>
          <p:cNvPr id="3" name="コンテンツ プレースホルダー 2">
            <a:extLst>
              <a:ext uri="{FF2B5EF4-FFF2-40B4-BE49-F238E27FC236}">
                <a16:creationId xmlns:a16="http://schemas.microsoft.com/office/drawing/2014/main" id="{07B38D8C-52EE-1076-C488-310B12978F80}"/>
              </a:ext>
            </a:extLst>
          </p:cNvPr>
          <p:cNvSpPr>
            <a:spLocks noGrp="1"/>
          </p:cNvSpPr>
          <p:nvPr>
            <p:ph idx="1"/>
          </p:nvPr>
        </p:nvSpPr>
        <p:spPr>
          <a:xfrm>
            <a:off x="426347" y="1346356"/>
            <a:ext cx="11309388" cy="2842497"/>
          </a:xfrm>
        </p:spPr>
        <p:txBody>
          <a:bodyPr>
            <a:normAutofit/>
          </a:bodyPr>
          <a:lstStyle/>
          <a:p>
            <a:r>
              <a:rPr lang="en-US" altLang="ja-JP" dirty="0"/>
              <a:t>IDS</a:t>
            </a:r>
            <a:r>
              <a:rPr lang="ja-JP" altLang="en-US"/>
              <a:t>の監視処理が閾値内に終了しなければ実行を妨害されたと判断</a:t>
            </a:r>
            <a:endParaRPr kumimoji="1" lang="en-US" altLang="ja-JP" dirty="0"/>
          </a:p>
          <a:p>
            <a:pPr lvl="1"/>
            <a:r>
              <a:rPr lang="en-US" altLang="ja-JP" dirty="0"/>
              <a:t>IDS</a:t>
            </a:r>
            <a:r>
              <a:rPr lang="ja-JP" altLang="en-US"/>
              <a:t>は監視処理の開始と終了をセキュリティモニタに通知</a:t>
            </a:r>
            <a:endParaRPr lang="en-US" altLang="ja-JP" dirty="0"/>
          </a:p>
          <a:p>
            <a:pPr lvl="1"/>
            <a:r>
              <a:rPr lang="ja-JP" altLang="en-US"/>
              <a:t>閾値は実行環境における高負荷時の実行時間に基づいて適応的に決定</a:t>
            </a:r>
            <a:endParaRPr lang="en-US" altLang="ja-JP" dirty="0"/>
          </a:p>
          <a:p>
            <a:pPr lvl="2"/>
            <a:r>
              <a:rPr kumimoji="1" lang="ja-JP" altLang="en-US"/>
              <a:t>外れ値判定の上限値を求める式</a:t>
            </a:r>
            <a:r>
              <a:rPr kumimoji="1" lang="en-US" altLang="ja-JP" dirty="0"/>
              <a:t>Q3+(</a:t>
            </a:r>
            <a:r>
              <a:rPr lang="en-US" altLang="ja-JP" dirty="0"/>
              <a:t>Q3-Q1)×1.5 (Qn</a:t>
            </a:r>
            <a:r>
              <a:rPr lang="ja-JP" altLang="en-US"/>
              <a:t>は</a:t>
            </a:r>
            <a:r>
              <a:rPr lang="ja-JP" altLang="en-JP"/>
              <a:t>第</a:t>
            </a:r>
            <a:r>
              <a:rPr lang="en-JP" altLang="ja-JP" dirty="0"/>
              <a:t>n</a:t>
            </a:r>
            <a:r>
              <a:rPr lang="ja-JP" altLang="en-JP"/>
              <a:t>四分位数</a:t>
            </a:r>
            <a:r>
              <a:rPr lang="en-US" altLang="ja-JP" dirty="0"/>
              <a:t>) </a:t>
            </a:r>
            <a:r>
              <a:rPr lang="ja-JP" altLang="en-US"/>
              <a:t>を用いた</a:t>
            </a:r>
            <a:endParaRPr kumimoji="1" lang="en-US" altLang="ja-JP" dirty="0"/>
          </a:p>
          <a:p>
            <a:r>
              <a:rPr lang="ja-JP" altLang="en-US"/>
              <a:t>監視処理の間隔が設定値を逸脱していれば実行を停止されたと判断</a:t>
            </a:r>
            <a:endParaRPr kumimoji="1" lang="en-US" altLang="ja-JP" dirty="0"/>
          </a:p>
          <a:p>
            <a:pPr lvl="1"/>
            <a:r>
              <a:rPr kumimoji="1" lang="en-US" altLang="ja-JP" dirty="0"/>
              <a:t>IDS</a:t>
            </a:r>
            <a:r>
              <a:rPr lang="ja-JP" altLang="en-US"/>
              <a:t>は事前に実行間隔の設定値をセキュリティモニタに登録</a:t>
            </a:r>
            <a:endParaRPr kumimoji="1" lang="ja-JP" altLang="en-US"/>
          </a:p>
        </p:txBody>
      </p:sp>
      <p:sp>
        <p:nvSpPr>
          <p:cNvPr id="4" name="スライド番号プレースホルダー 3">
            <a:extLst>
              <a:ext uri="{FF2B5EF4-FFF2-40B4-BE49-F238E27FC236}">
                <a16:creationId xmlns:a16="http://schemas.microsoft.com/office/drawing/2014/main" id="{A7C998CA-D733-9C52-FDEB-28E991D3B5AC}"/>
              </a:ext>
            </a:extLst>
          </p:cNvPr>
          <p:cNvSpPr>
            <a:spLocks noGrp="1"/>
          </p:cNvSpPr>
          <p:nvPr>
            <p:ph type="sldNum" sz="quarter" idx="12"/>
          </p:nvPr>
        </p:nvSpPr>
        <p:spPr/>
        <p:txBody>
          <a:bodyPr/>
          <a:lstStyle/>
          <a:p>
            <a:fld id="{F0EA15DB-5BBC-4252-B2FC-64AEF2568759}" type="slidenum">
              <a:rPr kumimoji="1" lang="ja-JP" altLang="en-US" smtClean="0"/>
              <a:t>11</a:t>
            </a:fld>
            <a:endParaRPr kumimoji="1" lang="ja-JP" altLang="en-US"/>
          </a:p>
        </p:txBody>
      </p:sp>
      <p:sp>
        <p:nvSpPr>
          <p:cNvPr id="43" name="円/楕円 42">
            <a:extLst>
              <a:ext uri="{FF2B5EF4-FFF2-40B4-BE49-F238E27FC236}">
                <a16:creationId xmlns:a16="http://schemas.microsoft.com/office/drawing/2014/main" id="{5FA36E5D-080A-CAD0-368F-FAAD4A7E1573}"/>
              </a:ext>
            </a:extLst>
          </p:cNvPr>
          <p:cNvSpPr/>
          <p:nvPr/>
        </p:nvSpPr>
        <p:spPr>
          <a:xfrm>
            <a:off x="1523625" y="4278294"/>
            <a:ext cx="372747" cy="37274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014213C5-8B1A-96DF-DD08-E55D9CCD7DD6}"/>
              </a:ext>
            </a:extLst>
          </p:cNvPr>
          <p:cNvSpPr/>
          <p:nvPr/>
        </p:nvSpPr>
        <p:spPr>
          <a:xfrm>
            <a:off x="2951757" y="4278292"/>
            <a:ext cx="1537924" cy="372747"/>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bg1"/>
                </a:solidFill>
              </a:rPr>
              <a:t>待機</a:t>
            </a:r>
          </a:p>
        </p:txBody>
      </p:sp>
      <p:sp>
        <p:nvSpPr>
          <p:cNvPr id="45" name="円/楕円 44">
            <a:extLst>
              <a:ext uri="{FF2B5EF4-FFF2-40B4-BE49-F238E27FC236}">
                <a16:creationId xmlns:a16="http://schemas.microsoft.com/office/drawing/2014/main" id="{B43A9870-DBF1-1C1D-A97E-BFBA5C28878F}"/>
              </a:ext>
            </a:extLst>
          </p:cNvPr>
          <p:cNvSpPr/>
          <p:nvPr/>
        </p:nvSpPr>
        <p:spPr>
          <a:xfrm>
            <a:off x="2765384" y="4278293"/>
            <a:ext cx="372747" cy="37274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B3464730-BD5C-C9CC-75C3-2EC4AE3097E7}"/>
              </a:ext>
            </a:extLst>
          </p:cNvPr>
          <p:cNvSpPr/>
          <p:nvPr/>
        </p:nvSpPr>
        <p:spPr>
          <a:xfrm>
            <a:off x="4492367" y="4273446"/>
            <a:ext cx="1241759" cy="37274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監視</a:t>
            </a:r>
          </a:p>
        </p:txBody>
      </p:sp>
      <p:sp>
        <p:nvSpPr>
          <p:cNvPr id="49" name="円/楕円 48">
            <a:extLst>
              <a:ext uri="{FF2B5EF4-FFF2-40B4-BE49-F238E27FC236}">
                <a16:creationId xmlns:a16="http://schemas.microsoft.com/office/drawing/2014/main" id="{EF791D1C-EABC-5507-DAE7-9D2D781EC22D}"/>
              </a:ext>
            </a:extLst>
          </p:cNvPr>
          <p:cNvSpPr/>
          <p:nvPr/>
        </p:nvSpPr>
        <p:spPr>
          <a:xfrm>
            <a:off x="5547752" y="4273445"/>
            <a:ext cx="372747" cy="37274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円/楕円 46">
            <a:extLst>
              <a:ext uri="{FF2B5EF4-FFF2-40B4-BE49-F238E27FC236}">
                <a16:creationId xmlns:a16="http://schemas.microsoft.com/office/drawing/2014/main" id="{A5F9B65C-9647-ED47-511B-ED040D7064F1}"/>
              </a:ext>
            </a:extLst>
          </p:cNvPr>
          <p:cNvSpPr/>
          <p:nvPr/>
        </p:nvSpPr>
        <p:spPr>
          <a:xfrm>
            <a:off x="4303308" y="4273445"/>
            <a:ext cx="372747" cy="37274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3C11F54A-956D-37B6-0504-B3A45D1420C8}"/>
              </a:ext>
            </a:extLst>
          </p:cNvPr>
          <p:cNvSpPr txBox="1"/>
          <p:nvPr/>
        </p:nvSpPr>
        <p:spPr>
          <a:xfrm>
            <a:off x="1386832" y="4700335"/>
            <a:ext cx="646331" cy="369332"/>
          </a:xfrm>
          <a:prstGeom prst="rect">
            <a:avLst/>
          </a:prstGeom>
          <a:noFill/>
        </p:spPr>
        <p:txBody>
          <a:bodyPr wrap="none" rtlCol="0">
            <a:spAutoFit/>
          </a:bodyPr>
          <a:lstStyle/>
          <a:p>
            <a:r>
              <a:rPr kumimoji="1" lang="ja-JP" altLang="en-US"/>
              <a:t>開始</a:t>
            </a:r>
          </a:p>
        </p:txBody>
      </p:sp>
      <p:sp>
        <p:nvSpPr>
          <p:cNvPr id="51" name="テキスト ボックス 50">
            <a:extLst>
              <a:ext uri="{FF2B5EF4-FFF2-40B4-BE49-F238E27FC236}">
                <a16:creationId xmlns:a16="http://schemas.microsoft.com/office/drawing/2014/main" id="{80A25E97-16D9-55A3-7FF7-FED905DA7E58}"/>
              </a:ext>
            </a:extLst>
          </p:cNvPr>
          <p:cNvSpPr txBox="1"/>
          <p:nvPr/>
        </p:nvSpPr>
        <p:spPr>
          <a:xfrm>
            <a:off x="4166515" y="4680851"/>
            <a:ext cx="646331" cy="369332"/>
          </a:xfrm>
          <a:prstGeom prst="rect">
            <a:avLst/>
          </a:prstGeom>
          <a:noFill/>
        </p:spPr>
        <p:txBody>
          <a:bodyPr wrap="none" rtlCol="0">
            <a:spAutoFit/>
          </a:bodyPr>
          <a:lstStyle/>
          <a:p>
            <a:r>
              <a:rPr kumimoji="1" lang="ja-JP" altLang="en-US"/>
              <a:t>開始</a:t>
            </a:r>
          </a:p>
        </p:txBody>
      </p:sp>
      <p:sp>
        <p:nvSpPr>
          <p:cNvPr id="52" name="テキスト ボックス 51">
            <a:extLst>
              <a:ext uri="{FF2B5EF4-FFF2-40B4-BE49-F238E27FC236}">
                <a16:creationId xmlns:a16="http://schemas.microsoft.com/office/drawing/2014/main" id="{EEF3CCC4-4146-323C-2FDF-AEC83B1B421E}"/>
              </a:ext>
            </a:extLst>
          </p:cNvPr>
          <p:cNvSpPr txBox="1"/>
          <p:nvPr/>
        </p:nvSpPr>
        <p:spPr>
          <a:xfrm>
            <a:off x="2628591" y="4700335"/>
            <a:ext cx="646331" cy="369332"/>
          </a:xfrm>
          <a:prstGeom prst="rect">
            <a:avLst/>
          </a:prstGeom>
          <a:noFill/>
        </p:spPr>
        <p:txBody>
          <a:bodyPr wrap="none" rtlCol="0">
            <a:spAutoFit/>
          </a:bodyPr>
          <a:lstStyle/>
          <a:p>
            <a:r>
              <a:rPr kumimoji="1" lang="ja-JP" altLang="en-US"/>
              <a:t>終了</a:t>
            </a:r>
          </a:p>
        </p:txBody>
      </p:sp>
      <p:sp>
        <p:nvSpPr>
          <p:cNvPr id="53" name="テキスト ボックス 52">
            <a:extLst>
              <a:ext uri="{FF2B5EF4-FFF2-40B4-BE49-F238E27FC236}">
                <a16:creationId xmlns:a16="http://schemas.microsoft.com/office/drawing/2014/main" id="{DBCA19EF-D38D-4335-16A2-1ECFA29BE841}"/>
              </a:ext>
            </a:extLst>
          </p:cNvPr>
          <p:cNvSpPr txBox="1"/>
          <p:nvPr/>
        </p:nvSpPr>
        <p:spPr>
          <a:xfrm>
            <a:off x="5410959" y="4682699"/>
            <a:ext cx="646331" cy="369332"/>
          </a:xfrm>
          <a:prstGeom prst="rect">
            <a:avLst/>
          </a:prstGeom>
          <a:noFill/>
        </p:spPr>
        <p:txBody>
          <a:bodyPr wrap="none" rtlCol="0">
            <a:spAutoFit/>
          </a:bodyPr>
          <a:lstStyle/>
          <a:p>
            <a:r>
              <a:rPr kumimoji="1" lang="ja-JP" altLang="en-US"/>
              <a:t>終了</a:t>
            </a:r>
          </a:p>
        </p:txBody>
      </p:sp>
      <p:sp>
        <p:nvSpPr>
          <p:cNvPr id="54" name="テキスト ボックス 53">
            <a:extLst>
              <a:ext uri="{FF2B5EF4-FFF2-40B4-BE49-F238E27FC236}">
                <a16:creationId xmlns:a16="http://schemas.microsoft.com/office/drawing/2014/main" id="{7767CEF3-E37F-F326-D967-9EA8092ADF67}"/>
              </a:ext>
            </a:extLst>
          </p:cNvPr>
          <p:cNvSpPr txBox="1"/>
          <p:nvPr/>
        </p:nvSpPr>
        <p:spPr>
          <a:xfrm>
            <a:off x="5890116" y="4275152"/>
            <a:ext cx="468398" cy="369332"/>
          </a:xfrm>
          <a:prstGeom prst="rect">
            <a:avLst/>
          </a:prstGeom>
          <a:noFill/>
        </p:spPr>
        <p:txBody>
          <a:bodyPr wrap="none" rtlCol="0">
            <a:spAutoFit/>
          </a:bodyPr>
          <a:lstStyle/>
          <a:p>
            <a:r>
              <a:rPr kumimoji="1" lang="en-US" altLang="ja-JP" dirty="0"/>
              <a:t>•••</a:t>
            </a:r>
            <a:endParaRPr kumimoji="1" lang="ja-JP" altLang="en-US"/>
          </a:p>
        </p:txBody>
      </p:sp>
      <p:sp>
        <p:nvSpPr>
          <p:cNvPr id="56" name="正方形/長方形 55">
            <a:extLst>
              <a:ext uri="{FF2B5EF4-FFF2-40B4-BE49-F238E27FC236}">
                <a16:creationId xmlns:a16="http://schemas.microsoft.com/office/drawing/2014/main" id="{070506CE-117B-1BB6-FACE-4DB6141BFFFB}"/>
              </a:ext>
            </a:extLst>
          </p:cNvPr>
          <p:cNvSpPr/>
          <p:nvPr/>
        </p:nvSpPr>
        <p:spPr>
          <a:xfrm>
            <a:off x="426346" y="4291191"/>
            <a:ext cx="916214" cy="345703"/>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通常時</a:t>
            </a:r>
          </a:p>
        </p:txBody>
      </p:sp>
      <p:sp>
        <p:nvSpPr>
          <p:cNvPr id="57" name="正方形/長方形 56">
            <a:extLst>
              <a:ext uri="{FF2B5EF4-FFF2-40B4-BE49-F238E27FC236}">
                <a16:creationId xmlns:a16="http://schemas.microsoft.com/office/drawing/2014/main" id="{F63A499E-1504-75DC-DE4A-E0EC1E9B84CD}"/>
              </a:ext>
            </a:extLst>
          </p:cNvPr>
          <p:cNvSpPr/>
          <p:nvPr/>
        </p:nvSpPr>
        <p:spPr>
          <a:xfrm>
            <a:off x="431536" y="5570718"/>
            <a:ext cx="916512" cy="579278"/>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妨害</a:t>
            </a:r>
            <a:endParaRPr lang="en-US" altLang="ja-JP" dirty="0">
              <a:solidFill>
                <a:schemeClr val="tx1"/>
              </a:solidFill>
            </a:endParaRPr>
          </a:p>
          <a:p>
            <a:pPr algn="ctr"/>
            <a:r>
              <a:rPr lang="ja-JP" altLang="en-US">
                <a:solidFill>
                  <a:schemeClr val="tx1"/>
                </a:solidFill>
              </a:rPr>
              <a:t>検知</a:t>
            </a:r>
            <a:r>
              <a:rPr kumimoji="1" lang="ja-JP" altLang="en-US">
                <a:solidFill>
                  <a:schemeClr val="tx1"/>
                </a:solidFill>
              </a:rPr>
              <a:t>時</a:t>
            </a:r>
          </a:p>
        </p:txBody>
      </p:sp>
      <p:sp>
        <p:nvSpPr>
          <p:cNvPr id="58" name="正方形/長方形 57">
            <a:extLst>
              <a:ext uri="{FF2B5EF4-FFF2-40B4-BE49-F238E27FC236}">
                <a16:creationId xmlns:a16="http://schemas.microsoft.com/office/drawing/2014/main" id="{1A90C6CF-F8BF-D82D-AE19-7D14997F16C6}"/>
              </a:ext>
            </a:extLst>
          </p:cNvPr>
          <p:cNvSpPr/>
          <p:nvPr/>
        </p:nvSpPr>
        <p:spPr>
          <a:xfrm>
            <a:off x="1709999" y="5720956"/>
            <a:ext cx="2633742" cy="37274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監視</a:t>
            </a:r>
          </a:p>
        </p:txBody>
      </p:sp>
      <p:sp>
        <p:nvSpPr>
          <p:cNvPr id="59" name="円/楕円 58">
            <a:extLst>
              <a:ext uri="{FF2B5EF4-FFF2-40B4-BE49-F238E27FC236}">
                <a16:creationId xmlns:a16="http://schemas.microsoft.com/office/drawing/2014/main" id="{244FD8E5-3DE5-AF92-3254-1019807E52EB}"/>
              </a:ext>
            </a:extLst>
          </p:cNvPr>
          <p:cNvSpPr/>
          <p:nvPr/>
        </p:nvSpPr>
        <p:spPr>
          <a:xfrm>
            <a:off x="1523625" y="5720956"/>
            <a:ext cx="372747" cy="37274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31C1D6D6-463F-037B-1A5A-931A900B0340}"/>
              </a:ext>
            </a:extLst>
          </p:cNvPr>
          <p:cNvSpPr txBox="1"/>
          <p:nvPr/>
        </p:nvSpPr>
        <p:spPr>
          <a:xfrm>
            <a:off x="1386832" y="6142997"/>
            <a:ext cx="646331" cy="369332"/>
          </a:xfrm>
          <a:prstGeom prst="rect">
            <a:avLst/>
          </a:prstGeom>
          <a:noFill/>
        </p:spPr>
        <p:txBody>
          <a:bodyPr wrap="none" rtlCol="0">
            <a:spAutoFit/>
          </a:bodyPr>
          <a:lstStyle/>
          <a:p>
            <a:r>
              <a:rPr kumimoji="1" lang="ja-JP" altLang="en-US"/>
              <a:t>開始</a:t>
            </a:r>
          </a:p>
        </p:txBody>
      </p:sp>
      <p:cxnSp>
        <p:nvCxnSpPr>
          <p:cNvPr id="62" name="直線矢印コネクタ 61">
            <a:extLst>
              <a:ext uri="{FF2B5EF4-FFF2-40B4-BE49-F238E27FC236}">
                <a16:creationId xmlns:a16="http://schemas.microsoft.com/office/drawing/2014/main" id="{10BF6E73-2320-51F3-FEBE-0739C4C2EF75}"/>
              </a:ext>
            </a:extLst>
          </p:cNvPr>
          <p:cNvCxnSpPr>
            <a:cxnSpLocks/>
          </p:cNvCxnSpPr>
          <p:nvPr/>
        </p:nvCxnSpPr>
        <p:spPr>
          <a:xfrm>
            <a:off x="1743322" y="6633247"/>
            <a:ext cx="2247730" cy="0"/>
          </a:xfrm>
          <a:prstGeom prst="straightConnector1">
            <a:avLst/>
          </a:prstGeom>
          <a:ln w="76200">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63" name="テキスト ボックス 62">
            <a:extLst>
              <a:ext uri="{FF2B5EF4-FFF2-40B4-BE49-F238E27FC236}">
                <a16:creationId xmlns:a16="http://schemas.microsoft.com/office/drawing/2014/main" id="{38FBD742-65F0-70CB-54FE-AC1AA599B01F}"/>
              </a:ext>
            </a:extLst>
          </p:cNvPr>
          <p:cNvSpPr txBox="1"/>
          <p:nvPr/>
        </p:nvSpPr>
        <p:spPr>
          <a:xfrm>
            <a:off x="2539523" y="6272235"/>
            <a:ext cx="646331" cy="369332"/>
          </a:xfrm>
          <a:prstGeom prst="rect">
            <a:avLst/>
          </a:prstGeom>
          <a:noFill/>
        </p:spPr>
        <p:txBody>
          <a:bodyPr wrap="none" rtlCol="0">
            <a:spAutoFit/>
          </a:bodyPr>
          <a:lstStyle/>
          <a:p>
            <a:r>
              <a:rPr lang="ja-JP" altLang="en-US" b="1">
                <a:solidFill>
                  <a:srgbClr val="C00000"/>
                </a:solidFill>
              </a:rPr>
              <a:t>閾値</a:t>
            </a:r>
            <a:endParaRPr kumimoji="1" lang="ja-JP" altLang="en-US" b="1">
              <a:solidFill>
                <a:srgbClr val="C00000"/>
              </a:solidFill>
            </a:endParaRPr>
          </a:p>
        </p:txBody>
      </p:sp>
      <p:cxnSp>
        <p:nvCxnSpPr>
          <p:cNvPr id="65" name="直線矢印コネクタ 64">
            <a:extLst>
              <a:ext uri="{FF2B5EF4-FFF2-40B4-BE49-F238E27FC236}">
                <a16:creationId xmlns:a16="http://schemas.microsoft.com/office/drawing/2014/main" id="{DA96C6D6-41E8-102E-0F24-B589B8200A4C}"/>
              </a:ext>
            </a:extLst>
          </p:cNvPr>
          <p:cNvCxnSpPr/>
          <p:nvPr/>
        </p:nvCxnSpPr>
        <p:spPr>
          <a:xfrm>
            <a:off x="2563084" y="5424300"/>
            <a:ext cx="0" cy="296656"/>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6" name="テキスト ボックス 65">
            <a:extLst>
              <a:ext uri="{FF2B5EF4-FFF2-40B4-BE49-F238E27FC236}">
                <a16:creationId xmlns:a16="http://schemas.microsoft.com/office/drawing/2014/main" id="{C955537C-8E16-2EC7-115A-26A4465DE0C1}"/>
              </a:ext>
            </a:extLst>
          </p:cNvPr>
          <p:cNvSpPr txBox="1"/>
          <p:nvPr/>
        </p:nvSpPr>
        <p:spPr>
          <a:xfrm>
            <a:off x="2253221" y="5135453"/>
            <a:ext cx="646317" cy="369332"/>
          </a:xfrm>
          <a:prstGeom prst="rect">
            <a:avLst/>
          </a:prstGeom>
          <a:noFill/>
        </p:spPr>
        <p:txBody>
          <a:bodyPr wrap="square" rtlCol="0">
            <a:spAutoFit/>
          </a:bodyPr>
          <a:lstStyle/>
          <a:p>
            <a:pPr algn="ctr"/>
            <a:r>
              <a:rPr lang="ja-JP" altLang="en-US" b="1"/>
              <a:t>妨害</a:t>
            </a:r>
            <a:endParaRPr kumimoji="1" lang="ja-JP" altLang="en-US" b="1"/>
          </a:p>
        </p:txBody>
      </p:sp>
      <p:cxnSp>
        <p:nvCxnSpPr>
          <p:cNvPr id="67" name="直線矢印コネクタ 66">
            <a:extLst>
              <a:ext uri="{FF2B5EF4-FFF2-40B4-BE49-F238E27FC236}">
                <a16:creationId xmlns:a16="http://schemas.microsoft.com/office/drawing/2014/main" id="{98EA35D5-05ED-2E60-84DB-E9657AA0D5D5}"/>
              </a:ext>
            </a:extLst>
          </p:cNvPr>
          <p:cNvCxnSpPr/>
          <p:nvPr/>
        </p:nvCxnSpPr>
        <p:spPr>
          <a:xfrm>
            <a:off x="2787910" y="5424300"/>
            <a:ext cx="0" cy="296656"/>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8" name="直線矢印コネクタ 67">
            <a:extLst>
              <a:ext uri="{FF2B5EF4-FFF2-40B4-BE49-F238E27FC236}">
                <a16:creationId xmlns:a16="http://schemas.microsoft.com/office/drawing/2014/main" id="{ECFCCB93-B10D-BB50-9D89-095EF9FFA760}"/>
              </a:ext>
            </a:extLst>
          </p:cNvPr>
          <p:cNvCxnSpPr/>
          <p:nvPr/>
        </p:nvCxnSpPr>
        <p:spPr>
          <a:xfrm>
            <a:off x="2350583" y="5424300"/>
            <a:ext cx="0" cy="296656"/>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0" name="角丸四角形吹き出し 69">
            <a:extLst>
              <a:ext uri="{FF2B5EF4-FFF2-40B4-BE49-F238E27FC236}">
                <a16:creationId xmlns:a16="http://schemas.microsoft.com/office/drawing/2014/main" id="{733B0742-83C8-DA35-14EB-0B2EFBDB5B42}"/>
              </a:ext>
            </a:extLst>
          </p:cNvPr>
          <p:cNvSpPr/>
          <p:nvPr/>
        </p:nvSpPr>
        <p:spPr>
          <a:xfrm>
            <a:off x="4136920" y="5217143"/>
            <a:ext cx="1477180" cy="530857"/>
          </a:xfrm>
          <a:prstGeom prst="wedgeRoundRectCallout">
            <a:avLst>
              <a:gd name="adj1" fmla="val -52668"/>
              <a:gd name="adj2" fmla="val 87107"/>
              <a:gd name="adj3" fmla="val 16667"/>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妨害</a:t>
            </a:r>
            <a:r>
              <a:rPr lang="ja-JP" altLang="en-US">
                <a:solidFill>
                  <a:schemeClr val="tx1"/>
                </a:solidFill>
              </a:rPr>
              <a:t>と判断</a:t>
            </a:r>
            <a:endParaRPr kumimoji="1" lang="ja-JP" altLang="en-US">
              <a:solidFill>
                <a:schemeClr val="tx1"/>
              </a:solidFill>
            </a:endParaRPr>
          </a:p>
        </p:txBody>
      </p:sp>
      <p:cxnSp>
        <p:nvCxnSpPr>
          <p:cNvPr id="72" name="直線コネクタ 71">
            <a:extLst>
              <a:ext uri="{FF2B5EF4-FFF2-40B4-BE49-F238E27FC236}">
                <a16:creationId xmlns:a16="http://schemas.microsoft.com/office/drawing/2014/main" id="{521A0030-2252-C7B5-B898-BAFAC29F52FA}"/>
              </a:ext>
            </a:extLst>
          </p:cNvPr>
          <p:cNvCxnSpPr>
            <a:cxnSpLocks/>
          </p:cNvCxnSpPr>
          <p:nvPr/>
        </p:nvCxnSpPr>
        <p:spPr>
          <a:xfrm>
            <a:off x="4002947" y="5424300"/>
            <a:ext cx="0" cy="1319262"/>
          </a:xfrm>
          <a:prstGeom prst="line">
            <a:avLst/>
          </a:prstGeom>
          <a:ln w="2857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 name="テキスト ボックス 6">
            <a:extLst>
              <a:ext uri="{FF2B5EF4-FFF2-40B4-BE49-F238E27FC236}">
                <a16:creationId xmlns:a16="http://schemas.microsoft.com/office/drawing/2014/main" id="{445DEE88-9BEB-5FC0-6542-FDEEE2D4067E}"/>
              </a:ext>
            </a:extLst>
          </p:cNvPr>
          <p:cNvSpPr txBox="1"/>
          <p:nvPr/>
        </p:nvSpPr>
        <p:spPr>
          <a:xfrm>
            <a:off x="6744238" y="6051736"/>
            <a:ext cx="646331" cy="369332"/>
          </a:xfrm>
          <a:prstGeom prst="rect">
            <a:avLst/>
          </a:prstGeom>
          <a:noFill/>
        </p:spPr>
        <p:txBody>
          <a:bodyPr wrap="none" rtlCol="0">
            <a:spAutoFit/>
          </a:bodyPr>
          <a:lstStyle/>
          <a:p>
            <a:r>
              <a:rPr kumimoji="1" lang="ja-JP" altLang="en-US"/>
              <a:t>開始</a:t>
            </a:r>
          </a:p>
        </p:txBody>
      </p:sp>
      <p:sp>
        <p:nvSpPr>
          <p:cNvPr id="8" name="正方形/長方形 7">
            <a:extLst>
              <a:ext uri="{FF2B5EF4-FFF2-40B4-BE49-F238E27FC236}">
                <a16:creationId xmlns:a16="http://schemas.microsoft.com/office/drawing/2014/main" id="{6B0BA2A6-E5A1-6DFF-7E5B-FC6F2DB4A471}"/>
              </a:ext>
            </a:extLst>
          </p:cNvPr>
          <p:cNvSpPr/>
          <p:nvPr/>
        </p:nvSpPr>
        <p:spPr>
          <a:xfrm>
            <a:off x="7066343" y="5629697"/>
            <a:ext cx="1241759" cy="37274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監視</a:t>
            </a:r>
          </a:p>
        </p:txBody>
      </p:sp>
      <p:sp>
        <p:nvSpPr>
          <p:cNvPr id="9" name="正方形/長方形 8">
            <a:extLst>
              <a:ext uri="{FF2B5EF4-FFF2-40B4-BE49-F238E27FC236}">
                <a16:creationId xmlns:a16="http://schemas.microsoft.com/office/drawing/2014/main" id="{82568838-99F0-969F-D22F-977918FB8C2C}"/>
              </a:ext>
            </a:extLst>
          </p:cNvPr>
          <p:cNvSpPr/>
          <p:nvPr/>
        </p:nvSpPr>
        <p:spPr>
          <a:xfrm>
            <a:off x="8308100" y="5629695"/>
            <a:ext cx="2797450" cy="372747"/>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bg1"/>
                </a:solidFill>
              </a:rPr>
              <a:t>待機</a:t>
            </a:r>
          </a:p>
        </p:txBody>
      </p:sp>
      <p:sp>
        <p:nvSpPr>
          <p:cNvPr id="10" name="円/楕円 9">
            <a:extLst>
              <a:ext uri="{FF2B5EF4-FFF2-40B4-BE49-F238E27FC236}">
                <a16:creationId xmlns:a16="http://schemas.microsoft.com/office/drawing/2014/main" id="{4742B8AF-CCF0-8ED6-97A9-6BFE2D01B7C8}"/>
              </a:ext>
            </a:extLst>
          </p:cNvPr>
          <p:cNvSpPr/>
          <p:nvPr/>
        </p:nvSpPr>
        <p:spPr>
          <a:xfrm>
            <a:off x="8121728" y="5629696"/>
            <a:ext cx="372747" cy="37274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a:extLst>
              <a:ext uri="{FF2B5EF4-FFF2-40B4-BE49-F238E27FC236}">
                <a16:creationId xmlns:a16="http://schemas.microsoft.com/office/drawing/2014/main" id="{ACFA4B5A-0832-F641-8037-451B1F4885C6}"/>
              </a:ext>
            </a:extLst>
          </p:cNvPr>
          <p:cNvSpPr/>
          <p:nvPr/>
        </p:nvSpPr>
        <p:spPr>
          <a:xfrm>
            <a:off x="6881031" y="5629695"/>
            <a:ext cx="372747" cy="372747"/>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5897068C-0DD7-505B-D5BC-5A06192E9B7F}"/>
              </a:ext>
            </a:extLst>
          </p:cNvPr>
          <p:cNvSpPr/>
          <p:nvPr/>
        </p:nvSpPr>
        <p:spPr>
          <a:xfrm>
            <a:off x="5783603" y="5551159"/>
            <a:ext cx="916512" cy="579278"/>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停止</a:t>
            </a:r>
            <a:endParaRPr lang="en-US" altLang="ja-JP" dirty="0">
              <a:solidFill>
                <a:schemeClr val="tx1"/>
              </a:solidFill>
            </a:endParaRPr>
          </a:p>
          <a:p>
            <a:pPr algn="ctr"/>
            <a:r>
              <a:rPr lang="ja-JP" altLang="en-US">
                <a:solidFill>
                  <a:schemeClr val="tx1"/>
                </a:solidFill>
              </a:rPr>
              <a:t>検知</a:t>
            </a:r>
            <a:r>
              <a:rPr kumimoji="1" lang="ja-JP" altLang="en-US">
                <a:solidFill>
                  <a:schemeClr val="tx1"/>
                </a:solidFill>
              </a:rPr>
              <a:t>時</a:t>
            </a:r>
          </a:p>
        </p:txBody>
      </p:sp>
      <p:cxnSp>
        <p:nvCxnSpPr>
          <p:cNvPr id="13" name="直線矢印コネクタ 12">
            <a:extLst>
              <a:ext uri="{FF2B5EF4-FFF2-40B4-BE49-F238E27FC236}">
                <a16:creationId xmlns:a16="http://schemas.microsoft.com/office/drawing/2014/main" id="{A3C863E8-AB37-6499-BFA5-5B7A9642E4A3}"/>
              </a:ext>
            </a:extLst>
          </p:cNvPr>
          <p:cNvCxnSpPr/>
          <p:nvPr/>
        </p:nvCxnSpPr>
        <p:spPr>
          <a:xfrm>
            <a:off x="9023899" y="5322382"/>
            <a:ext cx="0" cy="296656"/>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4" name="テキスト ボックス 13">
            <a:extLst>
              <a:ext uri="{FF2B5EF4-FFF2-40B4-BE49-F238E27FC236}">
                <a16:creationId xmlns:a16="http://schemas.microsoft.com/office/drawing/2014/main" id="{846DC855-AA98-524F-8B13-ACFD0C3E3ED2}"/>
              </a:ext>
            </a:extLst>
          </p:cNvPr>
          <p:cNvSpPr txBox="1"/>
          <p:nvPr/>
        </p:nvSpPr>
        <p:spPr>
          <a:xfrm>
            <a:off x="8437924" y="5015815"/>
            <a:ext cx="1171949" cy="369332"/>
          </a:xfrm>
          <a:prstGeom prst="rect">
            <a:avLst/>
          </a:prstGeom>
          <a:noFill/>
        </p:spPr>
        <p:txBody>
          <a:bodyPr wrap="square" rtlCol="0">
            <a:spAutoFit/>
          </a:bodyPr>
          <a:lstStyle/>
          <a:p>
            <a:pPr algn="ctr"/>
            <a:r>
              <a:rPr kumimoji="1" lang="ja-JP" altLang="en-US" b="1"/>
              <a:t>強制停止</a:t>
            </a:r>
          </a:p>
        </p:txBody>
      </p:sp>
      <p:cxnSp>
        <p:nvCxnSpPr>
          <p:cNvPr id="15" name="直線矢印コネクタ 14">
            <a:extLst>
              <a:ext uri="{FF2B5EF4-FFF2-40B4-BE49-F238E27FC236}">
                <a16:creationId xmlns:a16="http://schemas.microsoft.com/office/drawing/2014/main" id="{167037D0-0277-0C28-13AE-2829BFEEE398}"/>
              </a:ext>
            </a:extLst>
          </p:cNvPr>
          <p:cNvCxnSpPr>
            <a:cxnSpLocks/>
          </p:cNvCxnSpPr>
          <p:nvPr/>
        </p:nvCxnSpPr>
        <p:spPr>
          <a:xfrm>
            <a:off x="7085721" y="6619763"/>
            <a:ext cx="3330155" cy="0"/>
          </a:xfrm>
          <a:prstGeom prst="straightConnector1">
            <a:avLst/>
          </a:prstGeom>
          <a:ln w="76200">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6" name="テキスト ボックス 15">
            <a:extLst>
              <a:ext uri="{FF2B5EF4-FFF2-40B4-BE49-F238E27FC236}">
                <a16:creationId xmlns:a16="http://schemas.microsoft.com/office/drawing/2014/main" id="{10466FF2-404C-801B-EF8D-9E9BC6AD18E7}"/>
              </a:ext>
            </a:extLst>
          </p:cNvPr>
          <p:cNvSpPr txBox="1"/>
          <p:nvPr/>
        </p:nvSpPr>
        <p:spPr>
          <a:xfrm>
            <a:off x="8133096" y="6228301"/>
            <a:ext cx="1165220" cy="369332"/>
          </a:xfrm>
          <a:prstGeom prst="rect">
            <a:avLst/>
          </a:prstGeom>
          <a:noFill/>
        </p:spPr>
        <p:txBody>
          <a:bodyPr wrap="square" rtlCol="0">
            <a:spAutoFit/>
          </a:bodyPr>
          <a:lstStyle/>
          <a:p>
            <a:pPr algn="ctr"/>
            <a:r>
              <a:rPr lang="ja-JP" altLang="en-US" b="1">
                <a:solidFill>
                  <a:srgbClr val="C00000"/>
                </a:solidFill>
              </a:rPr>
              <a:t>実行間隔</a:t>
            </a:r>
            <a:endParaRPr kumimoji="1" lang="ja-JP" altLang="en-US" b="1">
              <a:solidFill>
                <a:srgbClr val="C00000"/>
              </a:solidFill>
            </a:endParaRPr>
          </a:p>
        </p:txBody>
      </p:sp>
      <p:cxnSp>
        <p:nvCxnSpPr>
          <p:cNvPr id="17" name="直線コネクタ 16">
            <a:extLst>
              <a:ext uri="{FF2B5EF4-FFF2-40B4-BE49-F238E27FC236}">
                <a16:creationId xmlns:a16="http://schemas.microsoft.com/office/drawing/2014/main" id="{499AA714-C0D6-8975-AB12-FAA2D687A21E}"/>
              </a:ext>
            </a:extLst>
          </p:cNvPr>
          <p:cNvCxnSpPr>
            <a:cxnSpLocks/>
          </p:cNvCxnSpPr>
          <p:nvPr/>
        </p:nvCxnSpPr>
        <p:spPr>
          <a:xfrm>
            <a:off x="10446873" y="5412211"/>
            <a:ext cx="0" cy="1319262"/>
          </a:xfrm>
          <a:prstGeom prst="line">
            <a:avLst/>
          </a:prstGeom>
          <a:ln w="2857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1" name="角丸四角形吹き出し 20">
            <a:extLst>
              <a:ext uri="{FF2B5EF4-FFF2-40B4-BE49-F238E27FC236}">
                <a16:creationId xmlns:a16="http://schemas.microsoft.com/office/drawing/2014/main" id="{308B577C-A420-B6C1-00F5-BF6577CBC6D2}"/>
              </a:ext>
            </a:extLst>
          </p:cNvPr>
          <p:cNvSpPr/>
          <p:nvPr/>
        </p:nvSpPr>
        <p:spPr>
          <a:xfrm>
            <a:off x="10603024" y="5118912"/>
            <a:ext cx="1477180" cy="530857"/>
          </a:xfrm>
          <a:prstGeom prst="wedgeRoundRectCallout">
            <a:avLst>
              <a:gd name="adj1" fmla="val -52668"/>
              <a:gd name="adj2" fmla="val 87107"/>
              <a:gd name="adj3" fmla="val 16667"/>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rPr>
              <a:t>停止と判断</a:t>
            </a:r>
            <a:endParaRPr kumimoji="1" lang="ja-JP" altLang="en-US">
              <a:solidFill>
                <a:schemeClr val="tx1"/>
              </a:solidFill>
            </a:endParaRPr>
          </a:p>
        </p:txBody>
      </p:sp>
    </p:spTree>
    <p:extLst>
      <p:ext uri="{BB962C8B-B14F-4D97-AF65-F5344CB8AC3E}">
        <p14:creationId xmlns:p14="http://schemas.microsoft.com/office/powerpoint/2010/main" val="352904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p:bldP spid="63" grpId="0"/>
      <p:bldP spid="66" grpId="0"/>
      <p:bldP spid="70" grpId="0" animBg="1"/>
      <p:bldP spid="7" grpId="0"/>
      <p:bldP spid="8" grpId="0" animBg="1"/>
      <p:bldP spid="9" grpId="0" animBg="1"/>
      <p:bldP spid="10" grpId="0" animBg="1"/>
      <p:bldP spid="6" grpId="0" animBg="1"/>
      <p:bldP spid="12" grpId="0" animBg="1"/>
      <p:bldP spid="14" grpId="0"/>
      <p:bldP spid="16" grpId="0"/>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グループ化 34">
            <a:extLst>
              <a:ext uri="{FF2B5EF4-FFF2-40B4-BE49-F238E27FC236}">
                <a16:creationId xmlns:a16="http://schemas.microsoft.com/office/drawing/2014/main" id="{F4E033D5-4751-61E2-B0C3-BDF7B5C8B935}"/>
              </a:ext>
            </a:extLst>
          </p:cNvPr>
          <p:cNvGrpSpPr/>
          <p:nvPr/>
        </p:nvGrpSpPr>
        <p:grpSpPr>
          <a:xfrm>
            <a:off x="4383083" y="6236868"/>
            <a:ext cx="3324322" cy="458856"/>
            <a:chOff x="1977163" y="5950100"/>
            <a:chExt cx="1722955" cy="458856"/>
          </a:xfrm>
        </p:grpSpPr>
        <p:sp>
          <p:nvSpPr>
            <p:cNvPr id="36" name="正方形/長方形 35">
              <a:extLst>
                <a:ext uri="{FF2B5EF4-FFF2-40B4-BE49-F238E27FC236}">
                  <a16:creationId xmlns:a16="http://schemas.microsoft.com/office/drawing/2014/main" id="{F25D31FA-2C0A-A280-F660-DF1CEEAC7572}"/>
                </a:ext>
              </a:extLst>
            </p:cNvPr>
            <p:cNvSpPr/>
            <p:nvPr/>
          </p:nvSpPr>
          <p:spPr>
            <a:xfrm>
              <a:off x="2911100" y="5950100"/>
              <a:ext cx="789018" cy="458856"/>
            </a:xfrm>
            <a:prstGeom prst="rect">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NIC</a:t>
              </a:r>
              <a:endParaRPr kumimoji="1" lang="ja-JP" altLang="en-US">
                <a:solidFill>
                  <a:schemeClr val="tx1"/>
                </a:solidFill>
              </a:endParaRPr>
            </a:p>
          </p:txBody>
        </p:sp>
        <p:sp>
          <p:nvSpPr>
            <p:cNvPr id="37" name="正方形/長方形 36">
              <a:extLst>
                <a:ext uri="{FF2B5EF4-FFF2-40B4-BE49-F238E27FC236}">
                  <a16:creationId xmlns:a16="http://schemas.microsoft.com/office/drawing/2014/main" id="{362335FB-2F7D-D30B-A003-1F61D574735B}"/>
                </a:ext>
              </a:extLst>
            </p:cNvPr>
            <p:cNvSpPr/>
            <p:nvPr/>
          </p:nvSpPr>
          <p:spPr>
            <a:xfrm>
              <a:off x="1977163" y="5950100"/>
              <a:ext cx="933937" cy="458856"/>
            </a:xfrm>
            <a:prstGeom prst="rect">
              <a:avLst/>
            </a:prstGeom>
            <a:solidFill>
              <a:srgbClr val="96DCF8"/>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メモリ</a:t>
              </a:r>
            </a:p>
          </p:txBody>
        </p:sp>
      </p:grpSp>
      <p:sp>
        <p:nvSpPr>
          <p:cNvPr id="38" name="正方形/長方形 37">
            <a:extLst>
              <a:ext uri="{FF2B5EF4-FFF2-40B4-BE49-F238E27FC236}">
                <a16:creationId xmlns:a16="http://schemas.microsoft.com/office/drawing/2014/main" id="{2A92AC6B-32F3-6366-6581-574E5E324042}"/>
              </a:ext>
            </a:extLst>
          </p:cNvPr>
          <p:cNvSpPr/>
          <p:nvPr/>
        </p:nvSpPr>
        <p:spPr>
          <a:xfrm>
            <a:off x="4383083" y="4251059"/>
            <a:ext cx="3313286" cy="617114"/>
          </a:xfrm>
          <a:prstGeom prst="rect">
            <a:avLst/>
          </a:prstGeom>
          <a:solidFill>
            <a:schemeClr val="accent4">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1800000" rtlCol="0" anchor="ctr"/>
          <a:lstStyle/>
          <a:p>
            <a:pPr algn="ctr"/>
            <a:r>
              <a:rPr lang="ja-JP" altLang="en-US">
                <a:solidFill>
                  <a:schemeClr val="tx1"/>
                </a:solidFill>
              </a:rPr>
              <a:t>監視対象</a:t>
            </a:r>
            <a:br>
              <a:rPr lang="en-US" altLang="ja-JP" dirty="0">
                <a:solidFill>
                  <a:schemeClr val="tx1"/>
                </a:solidFill>
              </a:rPr>
            </a:br>
            <a:r>
              <a:rPr lang="ja-JP" altLang="en-US">
                <a:solidFill>
                  <a:schemeClr val="tx1"/>
                </a:solidFill>
              </a:rPr>
              <a:t>システム</a:t>
            </a:r>
            <a:endParaRPr kumimoji="1" lang="ja-JP" altLang="en-US">
              <a:solidFill>
                <a:schemeClr val="tx1"/>
              </a:solidFill>
            </a:endParaRPr>
          </a:p>
        </p:txBody>
      </p:sp>
      <p:sp>
        <p:nvSpPr>
          <p:cNvPr id="39" name="正方形/長方形 38">
            <a:extLst>
              <a:ext uri="{FF2B5EF4-FFF2-40B4-BE49-F238E27FC236}">
                <a16:creationId xmlns:a16="http://schemas.microsoft.com/office/drawing/2014/main" id="{16961F72-CB4A-F02B-D8F7-A24F734D6C25}"/>
              </a:ext>
            </a:extLst>
          </p:cNvPr>
          <p:cNvSpPr/>
          <p:nvPr/>
        </p:nvSpPr>
        <p:spPr>
          <a:xfrm>
            <a:off x="4395945" y="5251661"/>
            <a:ext cx="3324325" cy="617114"/>
          </a:xfrm>
          <a:prstGeom prst="rect">
            <a:avLst/>
          </a:prstGeom>
          <a:solidFill>
            <a:schemeClr val="bg2">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1800000" rtlCol="0" anchor="ctr"/>
          <a:lstStyle/>
          <a:p>
            <a:pPr algn="ctr"/>
            <a:r>
              <a:rPr kumimoji="1" lang="ja-JP" altLang="en-US">
                <a:solidFill>
                  <a:schemeClr val="tx1"/>
                </a:solidFill>
              </a:rPr>
              <a:t>セキュリティ</a:t>
            </a:r>
            <a:br>
              <a:rPr kumimoji="1" lang="en-US" altLang="ja-JP" dirty="0">
                <a:solidFill>
                  <a:schemeClr val="tx1"/>
                </a:solidFill>
              </a:rPr>
            </a:br>
            <a:r>
              <a:rPr kumimoji="1" lang="ja-JP" altLang="en-US">
                <a:solidFill>
                  <a:schemeClr val="tx1"/>
                </a:solidFill>
              </a:rPr>
              <a:t>モニタ</a:t>
            </a:r>
          </a:p>
        </p:txBody>
      </p:sp>
      <p:sp>
        <p:nvSpPr>
          <p:cNvPr id="2" name="Title 1">
            <a:extLst>
              <a:ext uri="{FF2B5EF4-FFF2-40B4-BE49-F238E27FC236}">
                <a16:creationId xmlns:a16="http://schemas.microsoft.com/office/drawing/2014/main" id="{61D0E635-5E4C-C63E-582D-3DAAFB383037}"/>
              </a:ext>
            </a:extLst>
          </p:cNvPr>
          <p:cNvSpPr>
            <a:spLocks noGrp="1"/>
          </p:cNvSpPr>
          <p:nvPr>
            <p:ph type="title"/>
          </p:nvPr>
        </p:nvSpPr>
        <p:spPr/>
        <p:txBody>
          <a:bodyPr/>
          <a:lstStyle/>
          <a:p>
            <a:r>
              <a:rPr lang="en-JP"/>
              <a:t>攻撃検知後の対処</a:t>
            </a:r>
          </a:p>
        </p:txBody>
      </p:sp>
      <p:sp>
        <p:nvSpPr>
          <p:cNvPr id="3" name="Content Placeholder 2">
            <a:extLst>
              <a:ext uri="{FF2B5EF4-FFF2-40B4-BE49-F238E27FC236}">
                <a16:creationId xmlns:a16="http://schemas.microsoft.com/office/drawing/2014/main" id="{17F00936-3C9A-23BF-2F47-6BD0FE885CBC}"/>
              </a:ext>
            </a:extLst>
          </p:cNvPr>
          <p:cNvSpPr>
            <a:spLocks noGrp="1"/>
          </p:cNvSpPr>
          <p:nvPr>
            <p:ph idx="1"/>
          </p:nvPr>
        </p:nvSpPr>
        <p:spPr>
          <a:xfrm>
            <a:off x="426347" y="1346357"/>
            <a:ext cx="11309388" cy="2811588"/>
          </a:xfrm>
        </p:spPr>
        <p:txBody>
          <a:bodyPr/>
          <a:lstStyle/>
          <a:p>
            <a:r>
              <a:rPr lang="ja-JP" altLang="en-US"/>
              <a:t>信頼できるリモートホストにセキュリティレポートを通知</a:t>
            </a:r>
            <a:endParaRPr lang="en-US" altLang="ja-JP" dirty="0"/>
          </a:p>
          <a:p>
            <a:pPr lvl="1"/>
            <a:r>
              <a:rPr lang="ja-JP" altLang="en-US"/>
              <a:t>リモートホストから定期的にセキュリティモニタに要求を送信</a:t>
            </a:r>
            <a:endParaRPr lang="en-US" altLang="ja-JP" dirty="0"/>
          </a:p>
          <a:p>
            <a:pPr lvl="1"/>
            <a:r>
              <a:rPr lang="en-US" altLang="ja-JP" dirty="0"/>
              <a:t>IDS</a:t>
            </a:r>
            <a:r>
              <a:rPr lang="ja-JP" altLang="en-US"/>
              <a:t>の実行ログと実行状態からなるレポートを暗号化して返送</a:t>
            </a:r>
            <a:endParaRPr lang="en-US" altLang="ja-JP" dirty="0"/>
          </a:p>
          <a:p>
            <a:r>
              <a:rPr lang="ja-JP" altLang="en-US"/>
              <a:t>即応的な対策として監視対象システムのネットワーク通信を遮断</a:t>
            </a:r>
            <a:endParaRPr lang="en-US" altLang="ja-JP" dirty="0"/>
          </a:p>
          <a:p>
            <a:pPr lvl="1"/>
            <a:r>
              <a:rPr lang="en-US" dirty="0"/>
              <a:t>PMP</a:t>
            </a:r>
            <a:r>
              <a:rPr lang="ja-JP" altLang="en-US"/>
              <a:t>の設定により、</a:t>
            </a:r>
            <a:r>
              <a:rPr lang="en-US" altLang="ja-JP" dirty="0"/>
              <a:t>NIC</a:t>
            </a:r>
            <a:r>
              <a:rPr lang="ja-JP" altLang="en-US"/>
              <a:t>が使用する</a:t>
            </a:r>
            <a:r>
              <a:rPr lang="en-US" altLang="ja-JP" dirty="0"/>
              <a:t>MMIO</a:t>
            </a:r>
            <a:r>
              <a:rPr lang="ja-JP" altLang="en-US"/>
              <a:t>領域へのアクセスを禁止</a:t>
            </a:r>
            <a:endParaRPr lang="en-US" altLang="ja-JP" dirty="0"/>
          </a:p>
          <a:p>
            <a:pPr lvl="1"/>
            <a:r>
              <a:rPr lang="ja-JP" altLang="en-US"/>
              <a:t>アクセスフォールト時にセキュリティモニタで読み書きをエミュレート</a:t>
            </a:r>
            <a:endParaRPr lang="en-JP" dirty="0"/>
          </a:p>
        </p:txBody>
      </p:sp>
      <p:sp>
        <p:nvSpPr>
          <p:cNvPr id="4" name="Slide Number Placeholder 3">
            <a:extLst>
              <a:ext uri="{FF2B5EF4-FFF2-40B4-BE49-F238E27FC236}">
                <a16:creationId xmlns:a16="http://schemas.microsoft.com/office/drawing/2014/main" id="{6556BE99-5DB1-4F9A-E4A1-BAC518AFBD19}"/>
              </a:ext>
            </a:extLst>
          </p:cNvPr>
          <p:cNvSpPr>
            <a:spLocks noGrp="1"/>
          </p:cNvSpPr>
          <p:nvPr>
            <p:ph type="sldNum" sz="quarter" idx="12"/>
          </p:nvPr>
        </p:nvSpPr>
        <p:spPr/>
        <p:txBody>
          <a:bodyPr/>
          <a:lstStyle/>
          <a:p>
            <a:fld id="{F0EA15DB-5BBC-4252-B2FC-64AEF2568759}" type="slidenum">
              <a:rPr kumimoji="1" lang="ja-JP" altLang="en-US" smtClean="0"/>
              <a:t>12</a:t>
            </a:fld>
            <a:endParaRPr kumimoji="1" lang="ja-JP" altLang="en-US"/>
          </a:p>
        </p:txBody>
      </p:sp>
      <p:sp>
        <p:nvSpPr>
          <p:cNvPr id="17" name="円弧 16">
            <a:extLst>
              <a:ext uri="{FF2B5EF4-FFF2-40B4-BE49-F238E27FC236}">
                <a16:creationId xmlns:a16="http://schemas.microsoft.com/office/drawing/2014/main" id="{8B4633C0-23B7-F07A-3D33-AC67E486ECA9}"/>
              </a:ext>
            </a:extLst>
          </p:cNvPr>
          <p:cNvSpPr/>
          <p:nvPr/>
        </p:nvSpPr>
        <p:spPr>
          <a:xfrm flipH="1">
            <a:off x="7089656" y="4491106"/>
            <a:ext cx="1187798" cy="2016169"/>
          </a:xfrm>
          <a:prstGeom prst="arc">
            <a:avLst>
              <a:gd name="adj1" fmla="val 5435202"/>
              <a:gd name="adj2" fmla="val 16129213"/>
            </a:avLst>
          </a:prstGeom>
          <a:ln w="57150">
            <a:solidFill>
              <a:srgbClr val="C00000"/>
            </a:solidFill>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6742BE40-0FBC-B00B-4DF5-30854EEE730C}"/>
              </a:ext>
            </a:extLst>
          </p:cNvPr>
          <p:cNvSpPr txBox="1"/>
          <p:nvPr/>
        </p:nvSpPr>
        <p:spPr>
          <a:xfrm>
            <a:off x="8236936" y="4429325"/>
            <a:ext cx="1107996" cy="646331"/>
          </a:xfrm>
          <a:prstGeom prst="rect">
            <a:avLst/>
          </a:prstGeom>
          <a:noFill/>
        </p:spPr>
        <p:txBody>
          <a:bodyPr wrap="none" rtlCol="0">
            <a:spAutoFit/>
          </a:bodyPr>
          <a:lstStyle/>
          <a:p>
            <a:pPr algn="ctr"/>
            <a:r>
              <a:rPr lang="en-US" altLang="ja-JP" b="1" dirty="0">
                <a:solidFill>
                  <a:srgbClr val="C00000"/>
                </a:solidFill>
              </a:rPr>
              <a:t>MMIO</a:t>
            </a:r>
          </a:p>
          <a:p>
            <a:pPr algn="ctr"/>
            <a:r>
              <a:rPr lang="ja-JP" altLang="en-US" b="1">
                <a:solidFill>
                  <a:srgbClr val="C00000"/>
                </a:solidFill>
              </a:rPr>
              <a:t>アクセス</a:t>
            </a:r>
            <a:endParaRPr kumimoji="1" lang="ja-JP" altLang="en-US" b="1">
              <a:solidFill>
                <a:srgbClr val="C00000"/>
              </a:solidFill>
            </a:endParaRPr>
          </a:p>
        </p:txBody>
      </p:sp>
      <p:sp>
        <p:nvSpPr>
          <p:cNvPr id="20" name="爆発 1 19">
            <a:extLst>
              <a:ext uri="{FF2B5EF4-FFF2-40B4-BE49-F238E27FC236}">
                <a16:creationId xmlns:a16="http://schemas.microsoft.com/office/drawing/2014/main" id="{8395742E-C7CC-7372-AC45-E6F1AF10B7C4}"/>
              </a:ext>
            </a:extLst>
          </p:cNvPr>
          <p:cNvSpPr/>
          <p:nvPr/>
        </p:nvSpPr>
        <p:spPr>
          <a:xfrm>
            <a:off x="7108361" y="6222844"/>
            <a:ext cx="674576" cy="476771"/>
          </a:xfrm>
          <a:prstGeom prst="irregularSeal1">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cxnSp>
        <p:nvCxnSpPr>
          <p:cNvPr id="22" name="直線矢印コネクタ 21">
            <a:extLst>
              <a:ext uri="{FF2B5EF4-FFF2-40B4-BE49-F238E27FC236}">
                <a16:creationId xmlns:a16="http://schemas.microsoft.com/office/drawing/2014/main" id="{38032626-A9F1-D275-8901-89CE93C402C9}"/>
              </a:ext>
            </a:extLst>
          </p:cNvPr>
          <p:cNvCxnSpPr>
            <a:cxnSpLocks/>
          </p:cNvCxnSpPr>
          <p:nvPr/>
        </p:nvCxnSpPr>
        <p:spPr>
          <a:xfrm flipV="1">
            <a:off x="7498306" y="4868174"/>
            <a:ext cx="0" cy="383487"/>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27" name="グループ化 29">
            <a:extLst>
              <a:ext uri="{FF2B5EF4-FFF2-40B4-BE49-F238E27FC236}">
                <a16:creationId xmlns:a16="http://schemas.microsoft.com/office/drawing/2014/main" id="{5A3E67EA-7583-83F1-2BFB-D17C2043AE76}"/>
              </a:ext>
            </a:extLst>
          </p:cNvPr>
          <p:cNvGrpSpPr/>
          <p:nvPr/>
        </p:nvGrpSpPr>
        <p:grpSpPr>
          <a:xfrm>
            <a:off x="8669655" y="5518315"/>
            <a:ext cx="2171120" cy="1103267"/>
            <a:chOff x="8782404" y="4687654"/>
            <a:chExt cx="2171120" cy="1103267"/>
          </a:xfrm>
        </p:grpSpPr>
        <p:sp>
          <p:nvSpPr>
            <p:cNvPr id="28" name="正方形/長方形 38">
              <a:extLst>
                <a:ext uri="{FF2B5EF4-FFF2-40B4-BE49-F238E27FC236}">
                  <a16:creationId xmlns:a16="http://schemas.microsoft.com/office/drawing/2014/main" id="{1B202ECA-18C9-18A4-A57B-8C1F0690606C}"/>
                </a:ext>
              </a:extLst>
            </p:cNvPr>
            <p:cNvSpPr>
              <a:spLocks noChangeAspect="1"/>
            </p:cNvSpPr>
            <p:nvPr/>
          </p:nvSpPr>
          <p:spPr>
            <a:xfrm>
              <a:off x="8992534" y="4850202"/>
              <a:ext cx="294349" cy="295490"/>
            </a:xfrm>
            <a:prstGeom prst="rect">
              <a:avLst/>
            </a:prstGeom>
            <a:solidFill>
              <a:srgbClr val="96DCF8"/>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41">
              <a:extLst>
                <a:ext uri="{FF2B5EF4-FFF2-40B4-BE49-F238E27FC236}">
                  <a16:creationId xmlns:a16="http://schemas.microsoft.com/office/drawing/2014/main" id="{5EA26F44-1462-3298-52AC-CB1C572B11F4}"/>
                </a:ext>
              </a:extLst>
            </p:cNvPr>
            <p:cNvSpPr/>
            <p:nvPr/>
          </p:nvSpPr>
          <p:spPr>
            <a:xfrm>
              <a:off x="9286883" y="4851338"/>
              <a:ext cx="1598060" cy="2943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a:solidFill>
                    <a:sysClr val="windowText" lastClr="000000"/>
                  </a:solidFill>
                </a:rPr>
                <a:t>全て</a:t>
              </a:r>
              <a:r>
                <a:rPr kumimoji="1" lang="ja-JP" altLang="en-US">
                  <a:solidFill>
                    <a:sysClr val="windowText" lastClr="000000"/>
                  </a:solidFill>
                </a:rPr>
                <a:t>の権限</a:t>
              </a:r>
            </a:p>
          </p:txBody>
        </p:sp>
        <p:sp>
          <p:nvSpPr>
            <p:cNvPr id="30" name="正方形/長方形 7">
              <a:extLst>
                <a:ext uri="{FF2B5EF4-FFF2-40B4-BE49-F238E27FC236}">
                  <a16:creationId xmlns:a16="http://schemas.microsoft.com/office/drawing/2014/main" id="{C7EF68E3-D26A-F821-DC7F-B1808E2BC15C}"/>
                </a:ext>
              </a:extLst>
            </p:cNvPr>
            <p:cNvSpPr>
              <a:spLocks noChangeAspect="1"/>
            </p:cNvSpPr>
            <p:nvPr/>
          </p:nvSpPr>
          <p:spPr>
            <a:xfrm>
              <a:off x="8992534" y="5316406"/>
              <a:ext cx="294349" cy="295490"/>
            </a:xfrm>
            <a:prstGeom prst="rect">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正方形/長方形 8">
              <a:extLst>
                <a:ext uri="{FF2B5EF4-FFF2-40B4-BE49-F238E27FC236}">
                  <a16:creationId xmlns:a16="http://schemas.microsoft.com/office/drawing/2014/main" id="{1BBF927C-23D1-8A08-0565-CC5B12A88D3E}"/>
                </a:ext>
              </a:extLst>
            </p:cNvPr>
            <p:cNvSpPr/>
            <p:nvPr/>
          </p:nvSpPr>
          <p:spPr>
            <a:xfrm>
              <a:off x="9286882" y="5317542"/>
              <a:ext cx="1598061" cy="2943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a:solidFill>
                    <a:sysClr val="windowText" lastClr="000000"/>
                  </a:solidFill>
                </a:rPr>
                <a:t>権限なし</a:t>
              </a:r>
            </a:p>
          </p:txBody>
        </p:sp>
        <p:sp>
          <p:nvSpPr>
            <p:cNvPr id="34" name="正方形/長方形 27">
              <a:extLst>
                <a:ext uri="{FF2B5EF4-FFF2-40B4-BE49-F238E27FC236}">
                  <a16:creationId xmlns:a16="http://schemas.microsoft.com/office/drawing/2014/main" id="{55740824-CB94-C92B-6CA0-E3FFE97B9308}"/>
                </a:ext>
              </a:extLst>
            </p:cNvPr>
            <p:cNvSpPr/>
            <p:nvPr/>
          </p:nvSpPr>
          <p:spPr>
            <a:xfrm>
              <a:off x="8782404" y="4687654"/>
              <a:ext cx="2171120" cy="1103267"/>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2" name="テキスト ボックス 41">
            <a:extLst>
              <a:ext uri="{FF2B5EF4-FFF2-40B4-BE49-F238E27FC236}">
                <a16:creationId xmlns:a16="http://schemas.microsoft.com/office/drawing/2014/main" id="{70FCF986-30EA-0AB2-9E58-8A3418852B9F}"/>
              </a:ext>
            </a:extLst>
          </p:cNvPr>
          <p:cNvSpPr txBox="1"/>
          <p:nvPr/>
        </p:nvSpPr>
        <p:spPr>
          <a:xfrm>
            <a:off x="5847592" y="4872651"/>
            <a:ext cx="1556586" cy="369332"/>
          </a:xfrm>
          <a:prstGeom prst="rect">
            <a:avLst/>
          </a:prstGeom>
          <a:noFill/>
        </p:spPr>
        <p:txBody>
          <a:bodyPr wrap="square" rtlCol="0">
            <a:spAutoFit/>
          </a:bodyPr>
          <a:lstStyle/>
          <a:p>
            <a:r>
              <a:rPr lang="ja-JP" altLang="en-US" b="1">
                <a:solidFill>
                  <a:srgbClr val="C00000"/>
                </a:solidFill>
              </a:rPr>
              <a:t>エミュレート</a:t>
            </a:r>
            <a:endParaRPr kumimoji="1" lang="ja-JP" altLang="en-US" b="1">
              <a:solidFill>
                <a:srgbClr val="C00000"/>
              </a:solidFill>
            </a:endParaRPr>
          </a:p>
        </p:txBody>
      </p:sp>
      <p:sp>
        <p:nvSpPr>
          <p:cNvPr id="6" name="Rounded Rectangle 5">
            <a:extLst>
              <a:ext uri="{FF2B5EF4-FFF2-40B4-BE49-F238E27FC236}">
                <a16:creationId xmlns:a16="http://schemas.microsoft.com/office/drawing/2014/main" id="{3A8B157A-B94E-39B2-3CFA-6E5F633837ED}"/>
              </a:ext>
            </a:extLst>
          </p:cNvPr>
          <p:cNvSpPr/>
          <p:nvPr/>
        </p:nvSpPr>
        <p:spPr>
          <a:xfrm>
            <a:off x="4667812" y="4368056"/>
            <a:ext cx="1390296" cy="37133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JP" dirty="0">
                <a:solidFill>
                  <a:sysClr val="windowText" lastClr="000000"/>
                </a:solidFill>
              </a:rPr>
              <a:t>プロセス</a:t>
            </a:r>
          </a:p>
        </p:txBody>
      </p:sp>
      <p:sp>
        <p:nvSpPr>
          <p:cNvPr id="7" name="正方形/長方形 8">
            <a:extLst>
              <a:ext uri="{FF2B5EF4-FFF2-40B4-BE49-F238E27FC236}">
                <a16:creationId xmlns:a16="http://schemas.microsoft.com/office/drawing/2014/main" id="{C58991A6-BE42-7A99-E1FD-AB3105FDD45B}"/>
              </a:ext>
            </a:extLst>
          </p:cNvPr>
          <p:cNvSpPr/>
          <p:nvPr/>
        </p:nvSpPr>
        <p:spPr>
          <a:xfrm>
            <a:off x="1420966" y="4232077"/>
            <a:ext cx="1865830" cy="1673304"/>
          </a:xfrm>
          <a:prstGeom prst="rect">
            <a:avLst/>
          </a:prstGeom>
          <a:solidFill>
            <a:srgbClr val="5FD0A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ja-JP" altLang="en-US">
                <a:solidFill>
                  <a:sysClr val="windowText" lastClr="000000"/>
                </a:solidFill>
              </a:rPr>
              <a:t>リモートホスト</a:t>
            </a:r>
            <a:endParaRPr kumimoji="1" lang="ja-JP" altLang="en-US">
              <a:solidFill>
                <a:sysClr val="windowText" lastClr="000000"/>
              </a:solidFill>
            </a:endParaRPr>
          </a:p>
        </p:txBody>
      </p:sp>
      <p:cxnSp>
        <p:nvCxnSpPr>
          <p:cNvPr id="11" name="直線矢印コネクタ 22">
            <a:extLst>
              <a:ext uri="{FF2B5EF4-FFF2-40B4-BE49-F238E27FC236}">
                <a16:creationId xmlns:a16="http://schemas.microsoft.com/office/drawing/2014/main" id="{6AFAFFD4-CEF0-731A-7EB1-3CDD2F401DF4}"/>
              </a:ext>
            </a:extLst>
          </p:cNvPr>
          <p:cNvCxnSpPr>
            <a:cxnSpLocks/>
          </p:cNvCxnSpPr>
          <p:nvPr/>
        </p:nvCxnSpPr>
        <p:spPr>
          <a:xfrm flipV="1">
            <a:off x="5262466" y="4748174"/>
            <a:ext cx="0" cy="641109"/>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5" name="メモ 30">
            <a:extLst>
              <a:ext uri="{FF2B5EF4-FFF2-40B4-BE49-F238E27FC236}">
                <a16:creationId xmlns:a16="http://schemas.microsoft.com/office/drawing/2014/main" id="{EDD0375E-3A52-8083-5EC3-759D1F713FC5}"/>
              </a:ext>
            </a:extLst>
          </p:cNvPr>
          <p:cNvSpPr/>
          <p:nvPr/>
        </p:nvSpPr>
        <p:spPr>
          <a:xfrm>
            <a:off x="1651267" y="4874463"/>
            <a:ext cx="1388930" cy="496398"/>
          </a:xfrm>
          <a:prstGeom prst="foldedCorne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kumimoji="1" lang="ja-JP" altLang="en-US">
                <a:solidFill>
                  <a:schemeClr val="tx1"/>
                </a:solidFill>
              </a:rPr>
              <a:t>レポート</a:t>
            </a:r>
          </a:p>
        </p:txBody>
      </p:sp>
      <p:sp>
        <p:nvSpPr>
          <p:cNvPr id="40" name="Rounded Rectangle 39">
            <a:extLst>
              <a:ext uri="{FF2B5EF4-FFF2-40B4-BE49-F238E27FC236}">
                <a16:creationId xmlns:a16="http://schemas.microsoft.com/office/drawing/2014/main" id="{133EDEFD-3E87-1C70-9254-CD5565243CB2}"/>
              </a:ext>
            </a:extLst>
          </p:cNvPr>
          <p:cNvSpPr/>
          <p:nvPr/>
        </p:nvSpPr>
        <p:spPr>
          <a:xfrm>
            <a:off x="4674059" y="5380498"/>
            <a:ext cx="1389712" cy="371333"/>
          </a:xfrm>
          <a:prstGeom prst="roundRect">
            <a:avLst/>
          </a:prstGeom>
          <a:solidFill>
            <a:schemeClr val="accent5">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ysClr val="windowText" lastClr="000000"/>
                </a:solidFill>
              </a:rPr>
              <a:t>ログ・状態</a:t>
            </a:r>
            <a:endParaRPr lang="en-JP" dirty="0">
              <a:solidFill>
                <a:sysClr val="windowText" lastClr="000000"/>
              </a:solidFill>
            </a:endParaRPr>
          </a:p>
        </p:txBody>
      </p:sp>
      <p:cxnSp>
        <p:nvCxnSpPr>
          <p:cNvPr id="46" name="Elbow Connector 45">
            <a:extLst>
              <a:ext uri="{FF2B5EF4-FFF2-40B4-BE49-F238E27FC236}">
                <a16:creationId xmlns:a16="http://schemas.microsoft.com/office/drawing/2014/main" id="{1CC2E559-4CC6-1486-6EB8-1DEC9B6D3694}"/>
              </a:ext>
            </a:extLst>
          </p:cNvPr>
          <p:cNvCxnSpPr>
            <a:cxnSpLocks/>
            <a:endCxn id="15" idx="3"/>
          </p:cNvCxnSpPr>
          <p:nvPr/>
        </p:nvCxnSpPr>
        <p:spPr>
          <a:xfrm rot="10800000" flipV="1">
            <a:off x="3040197" y="4669632"/>
            <a:ext cx="1606878" cy="453030"/>
          </a:xfrm>
          <a:prstGeom prst="bentConnector3">
            <a:avLst>
              <a:gd name="adj1" fmla="val 50000"/>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1" name="直線矢印コネクタ 22">
            <a:extLst>
              <a:ext uri="{FF2B5EF4-FFF2-40B4-BE49-F238E27FC236}">
                <a16:creationId xmlns:a16="http://schemas.microsoft.com/office/drawing/2014/main" id="{8FB67F74-8FDE-85CC-F279-536345BBBEE2}"/>
              </a:ext>
            </a:extLst>
          </p:cNvPr>
          <p:cNvCxnSpPr>
            <a:cxnSpLocks/>
          </p:cNvCxnSpPr>
          <p:nvPr/>
        </p:nvCxnSpPr>
        <p:spPr>
          <a:xfrm flipV="1">
            <a:off x="5501262" y="4746084"/>
            <a:ext cx="0" cy="634414"/>
          </a:xfrm>
          <a:prstGeom prst="straightConnector1">
            <a:avLst/>
          </a:prstGeom>
          <a:ln w="57150">
            <a:solidFill>
              <a:srgbClr val="C00000"/>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71" name="テキスト ボックス 41">
            <a:extLst>
              <a:ext uri="{FF2B5EF4-FFF2-40B4-BE49-F238E27FC236}">
                <a16:creationId xmlns:a16="http://schemas.microsoft.com/office/drawing/2014/main" id="{CA03BA94-E2DB-65B0-1C14-4DD5D625D73F}"/>
              </a:ext>
            </a:extLst>
          </p:cNvPr>
          <p:cNvSpPr txBox="1"/>
          <p:nvPr/>
        </p:nvSpPr>
        <p:spPr>
          <a:xfrm>
            <a:off x="5829381" y="5869338"/>
            <a:ext cx="1598057" cy="369332"/>
          </a:xfrm>
          <a:prstGeom prst="rect">
            <a:avLst/>
          </a:prstGeom>
          <a:noFill/>
        </p:spPr>
        <p:txBody>
          <a:bodyPr wrap="square" rtlCol="0">
            <a:spAutoFit/>
          </a:bodyPr>
          <a:lstStyle/>
          <a:p>
            <a:pPr algn="ctr"/>
            <a:r>
              <a:rPr lang="ja-JP" altLang="en-US" b="1">
                <a:solidFill>
                  <a:srgbClr val="C00000"/>
                </a:solidFill>
              </a:rPr>
              <a:t>トラップ</a:t>
            </a:r>
            <a:endParaRPr kumimoji="1" lang="ja-JP" altLang="en-US" b="1">
              <a:solidFill>
                <a:srgbClr val="C00000"/>
              </a:solidFill>
            </a:endParaRPr>
          </a:p>
        </p:txBody>
      </p:sp>
      <p:cxnSp>
        <p:nvCxnSpPr>
          <p:cNvPr id="9" name="直線矢印コネクタ 8">
            <a:extLst>
              <a:ext uri="{FF2B5EF4-FFF2-40B4-BE49-F238E27FC236}">
                <a16:creationId xmlns:a16="http://schemas.microsoft.com/office/drawing/2014/main" id="{12CCED85-987E-3231-D613-E74DD5BF314F}"/>
              </a:ext>
            </a:extLst>
          </p:cNvPr>
          <p:cNvCxnSpPr>
            <a:cxnSpLocks/>
          </p:cNvCxnSpPr>
          <p:nvPr/>
        </p:nvCxnSpPr>
        <p:spPr>
          <a:xfrm>
            <a:off x="3297835" y="4474869"/>
            <a:ext cx="1369978" cy="0"/>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0" name="テキスト ボックス 41">
            <a:extLst>
              <a:ext uri="{FF2B5EF4-FFF2-40B4-BE49-F238E27FC236}">
                <a16:creationId xmlns:a16="http://schemas.microsoft.com/office/drawing/2014/main" id="{958F4B92-6C70-DF1E-3D21-867A1114B1AB}"/>
              </a:ext>
            </a:extLst>
          </p:cNvPr>
          <p:cNvSpPr txBox="1"/>
          <p:nvPr/>
        </p:nvSpPr>
        <p:spPr>
          <a:xfrm>
            <a:off x="3341418" y="4121774"/>
            <a:ext cx="1085248" cy="369332"/>
          </a:xfrm>
          <a:prstGeom prst="rect">
            <a:avLst/>
          </a:prstGeom>
          <a:noFill/>
        </p:spPr>
        <p:txBody>
          <a:bodyPr wrap="square" rtlCol="0">
            <a:spAutoFit/>
          </a:bodyPr>
          <a:lstStyle/>
          <a:p>
            <a:pPr algn="ctr"/>
            <a:r>
              <a:rPr lang="ja-JP" altLang="en-US" b="1">
                <a:solidFill>
                  <a:srgbClr val="C00000"/>
                </a:solidFill>
              </a:rPr>
              <a:t>要求</a:t>
            </a:r>
            <a:endParaRPr kumimoji="1" lang="ja-JP" altLang="en-US" b="1">
              <a:solidFill>
                <a:srgbClr val="C00000"/>
              </a:solidFill>
            </a:endParaRPr>
          </a:p>
        </p:txBody>
      </p:sp>
      <p:cxnSp>
        <p:nvCxnSpPr>
          <p:cNvPr id="32" name="直線矢印コネクタ 31">
            <a:extLst>
              <a:ext uri="{FF2B5EF4-FFF2-40B4-BE49-F238E27FC236}">
                <a16:creationId xmlns:a16="http://schemas.microsoft.com/office/drawing/2014/main" id="{452DE125-B483-9C96-3AEB-BCB65050DC2F}"/>
              </a:ext>
            </a:extLst>
          </p:cNvPr>
          <p:cNvCxnSpPr>
            <a:cxnSpLocks/>
          </p:cNvCxnSpPr>
          <p:nvPr/>
        </p:nvCxnSpPr>
        <p:spPr>
          <a:xfrm flipV="1">
            <a:off x="7514233" y="5853381"/>
            <a:ext cx="0" cy="383487"/>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33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animBg="1"/>
      <p:bldP spid="42" grpId="0"/>
      <p:bldP spid="15" grpId="0" animBg="1"/>
      <p:bldP spid="71"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9A1C67-DB57-8539-396D-A093CC153077}"/>
              </a:ext>
            </a:extLst>
          </p:cNvPr>
          <p:cNvSpPr>
            <a:spLocks noGrp="1"/>
          </p:cNvSpPr>
          <p:nvPr>
            <p:ph type="title"/>
          </p:nvPr>
        </p:nvSpPr>
        <p:spPr/>
        <p:txBody>
          <a:bodyPr/>
          <a:lstStyle/>
          <a:p>
            <a:r>
              <a:rPr kumimoji="1" lang="ja-JP" altLang="en-US"/>
              <a:t>実験</a:t>
            </a:r>
          </a:p>
        </p:txBody>
      </p:sp>
      <p:sp>
        <p:nvSpPr>
          <p:cNvPr id="3" name="コンテンツ プレースホルダー 2">
            <a:extLst>
              <a:ext uri="{FF2B5EF4-FFF2-40B4-BE49-F238E27FC236}">
                <a16:creationId xmlns:a16="http://schemas.microsoft.com/office/drawing/2014/main" id="{82868C7A-29D4-6A36-F815-3C5703DA8051}"/>
              </a:ext>
            </a:extLst>
          </p:cNvPr>
          <p:cNvSpPr>
            <a:spLocks noGrp="1"/>
          </p:cNvSpPr>
          <p:nvPr>
            <p:ph idx="1"/>
          </p:nvPr>
        </p:nvSpPr>
        <p:spPr/>
        <p:txBody>
          <a:bodyPr/>
          <a:lstStyle/>
          <a:p>
            <a:r>
              <a:rPr kumimoji="1" lang="en-US" altLang="ja-JP" dirty="0"/>
              <a:t>Keyspector</a:t>
            </a:r>
            <a:r>
              <a:rPr kumimoji="1" lang="ja-JP" altLang="en-US"/>
              <a:t>の有効性を確かめる実験を行った</a:t>
            </a:r>
            <a:endParaRPr kumimoji="1" lang="en-US" altLang="ja-JP" dirty="0"/>
          </a:p>
          <a:p>
            <a:pPr lvl="1"/>
            <a:r>
              <a:rPr lang="en-US" altLang="ja-JP" dirty="0"/>
              <a:t>Linux</a:t>
            </a:r>
            <a:r>
              <a:rPr lang="ja-JP" altLang="en-US"/>
              <a:t>の</a:t>
            </a:r>
            <a:r>
              <a:rPr lang="en-US" altLang="ja-JP" dirty="0"/>
              <a:t>proc</a:t>
            </a:r>
            <a:r>
              <a:rPr lang="ja-JP" altLang="en-US"/>
              <a:t>ファイルシステムの情報を取得する</a:t>
            </a:r>
            <a:r>
              <a:rPr lang="en-US" altLang="ja-JP" dirty="0"/>
              <a:t>IDS</a:t>
            </a:r>
            <a:r>
              <a:rPr lang="ja-JP" altLang="en-US"/>
              <a:t>をエンクレイヴ内で実行</a:t>
            </a:r>
            <a:endParaRPr lang="en-US" altLang="ja-JP" dirty="0"/>
          </a:p>
          <a:p>
            <a:pPr lvl="1"/>
            <a:r>
              <a:rPr lang="en-US" altLang="ja-JP" dirty="0"/>
              <a:t>LLView </a:t>
            </a:r>
            <a:r>
              <a:rPr lang="en-US" altLang="ja-JP" sz="2000" dirty="0"/>
              <a:t>[Ozaki+, CLOUD’23]</a:t>
            </a:r>
            <a:r>
              <a:rPr lang="en-US" altLang="ja-JP" dirty="0"/>
              <a:t> </a:t>
            </a:r>
            <a:r>
              <a:rPr lang="ja-JP" altLang="en-US"/>
              <a:t>を用いて、カーネルのコードをベースに</a:t>
            </a:r>
            <a:r>
              <a:rPr lang="en-US" altLang="ja-JP" dirty="0"/>
              <a:t>IDS</a:t>
            </a:r>
            <a:r>
              <a:rPr lang="ja-JP" altLang="en-US"/>
              <a:t>を開発</a:t>
            </a:r>
            <a:endParaRPr lang="en-US" altLang="ja-JP" dirty="0"/>
          </a:p>
          <a:p>
            <a:r>
              <a:rPr lang="ja-JP" altLang="en-US"/>
              <a:t>予備実験</a:t>
            </a:r>
            <a:endParaRPr lang="en-US" altLang="ja-JP" dirty="0"/>
          </a:p>
          <a:p>
            <a:pPr lvl="1"/>
            <a:r>
              <a:rPr lang="ja-JP" altLang="en-US"/>
              <a:t>エンクレイヴ内でプロセスやソケットの情報など</a:t>
            </a:r>
            <a:r>
              <a:rPr lang="en-US" altLang="ja-JP" dirty="0"/>
              <a:t>10</a:t>
            </a:r>
            <a:r>
              <a:rPr lang="ja-JP" altLang="en-US"/>
              <a:t>種類の情報を取得できた</a:t>
            </a:r>
            <a:endParaRPr lang="en-US" altLang="ja-JP" dirty="0"/>
          </a:p>
          <a:p>
            <a:pPr lvl="1"/>
            <a:r>
              <a:rPr lang="ja-JP" altLang="en-US"/>
              <a:t>監視対象</a:t>
            </a:r>
            <a:r>
              <a:rPr lang="ja-JP" altLang="ja-JP"/>
              <a:t>システム内で取得した情報と一致することを確認</a:t>
            </a:r>
            <a:endParaRPr lang="en-US" altLang="ja-JP" dirty="0"/>
          </a:p>
        </p:txBody>
      </p:sp>
      <p:sp>
        <p:nvSpPr>
          <p:cNvPr id="4" name="スライド番号プレースホルダー 3">
            <a:extLst>
              <a:ext uri="{FF2B5EF4-FFF2-40B4-BE49-F238E27FC236}">
                <a16:creationId xmlns:a16="http://schemas.microsoft.com/office/drawing/2014/main" id="{CD84C0F5-F109-E193-B5A5-66C8C430584A}"/>
              </a:ext>
            </a:extLst>
          </p:cNvPr>
          <p:cNvSpPr>
            <a:spLocks noGrp="1"/>
          </p:cNvSpPr>
          <p:nvPr>
            <p:ph type="sldNum" sz="quarter" idx="12"/>
          </p:nvPr>
        </p:nvSpPr>
        <p:spPr/>
        <p:txBody>
          <a:bodyPr/>
          <a:lstStyle/>
          <a:p>
            <a:fld id="{F0EA15DB-5BBC-4252-B2FC-64AEF2568759}" type="slidenum">
              <a:rPr kumimoji="1" lang="ja-JP" altLang="en-US" smtClean="0"/>
              <a:t>13</a:t>
            </a:fld>
            <a:endParaRPr kumimoji="1" lang="ja-JP" altLang="en-US"/>
          </a:p>
        </p:txBody>
      </p:sp>
      <p:graphicFrame>
        <p:nvGraphicFramePr>
          <p:cNvPr id="6" name="表 5">
            <a:extLst>
              <a:ext uri="{FF2B5EF4-FFF2-40B4-BE49-F238E27FC236}">
                <a16:creationId xmlns:a16="http://schemas.microsoft.com/office/drawing/2014/main" id="{65E654E8-F8AC-FBD8-3348-372F82D0FECA}"/>
              </a:ext>
            </a:extLst>
          </p:cNvPr>
          <p:cNvGraphicFramePr>
            <a:graphicFrameLocks noGrp="1"/>
          </p:cNvGraphicFramePr>
          <p:nvPr>
            <p:extLst>
              <p:ext uri="{D42A27DB-BD31-4B8C-83A1-F6EECF244321}">
                <p14:modId xmlns:p14="http://schemas.microsoft.com/office/powerpoint/2010/main" val="217966949"/>
              </p:ext>
            </p:extLst>
          </p:nvPr>
        </p:nvGraphicFramePr>
        <p:xfrm>
          <a:off x="1827866" y="4409574"/>
          <a:ext cx="5054409" cy="1828800"/>
        </p:xfrm>
        <a:graphic>
          <a:graphicData uri="http://schemas.openxmlformats.org/drawingml/2006/table">
            <a:tbl>
              <a:tblPr firstRow="1" bandRow="1">
                <a:tableStyleId>{93296810-A885-4BE3-A3E7-6D5BEEA58F35}</a:tableStyleId>
              </a:tblPr>
              <a:tblGrid>
                <a:gridCol w="2266655">
                  <a:extLst>
                    <a:ext uri="{9D8B030D-6E8A-4147-A177-3AD203B41FA5}">
                      <a16:colId xmlns:a16="http://schemas.microsoft.com/office/drawing/2014/main" val="3557820689"/>
                    </a:ext>
                  </a:extLst>
                </a:gridCol>
                <a:gridCol w="2787754">
                  <a:extLst>
                    <a:ext uri="{9D8B030D-6E8A-4147-A177-3AD203B41FA5}">
                      <a16:colId xmlns:a16="http://schemas.microsoft.com/office/drawing/2014/main" val="2005385967"/>
                    </a:ext>
                  </a:extLst>
                </a:gridCol>
              </a:tblGrid>
              <a:tr h="342617">
                <a:tc gridSpan="2">
                  <a:txBody>
                    <a:bodyPr/>
                    <a:lstStyle/>
                    <a:p>
                      <a:pPr algn="ctr"/>
                      <a:r>
                        <a:rPr kumimoji="1" lang="en-US" altLang="ja-JP" sz="1800" dirty="0"/>
                        <a:t>SiFive HiFive Unmatched Rev B</a:t>
                      </a:r>
                      <a:endParaRPr kumimoji="1" lang="ja-JP" altLang="en-US" sz="1800"/>
                    </a:p>
                  </a:txBody>
                  <a:tcPr/>
                </a:tc>
                <a:tc hMerge="1">
                  <a:txBody>
                    <a:bodyPr/>
                    <a:lstStyle/>
                    <a:p>
                      <a:endParaRPr dirty="0"/>
                    </a:p>
                  </a:txBody>
                  <a:tcPr/>
                </a:tc>
                <a:extLst>
                  <a:ext uri="{0D108BD9-81ED-4DB2-BD59-A6C34878D82A}">
                    <a16:rowId xmlns:a16="http://schemas.microsoft.com/office/drawing/2014/main" val="1798695027"/>
                  </a:ext>
                </a:extLst>
              </a:tr>
              <a:tr h="342617">
                <a:tc>
                  <a:txBody>
                    <a:bodyPr/>
                    <a:lstStyle/>
                    <a:p>
                      <a:pPr algn="ctr"/>
                      <a:r>
                        <a:rPr kumimoji="1" lang="en-US" altLang="ja-JP" sz="1800" dirty="0"/>
                        <a:t>SoC</a:t>
                      </a:r>
                      <a:endParaRPr kumimoji="1" lang="ja-JP" altLang="en-US" sz="1800"/>
                    </a:p>
                  </a:txBody>
                  <a:tcPr/>
                </a:tc>
                <a:tc>
                  <a:txBody>
                    <a:bodyPr/>
                    <a:lstStyle/>
                    <a:p>
                      <a:pPr algn="ctr"/>
                      <a:r>
                        <a:rPr kumimoji="1" lang="en-US" altLang="ja-JP" sz="1800" dirty="0"/>
                        <a:t>Freedom U740</a:t>
                      </a:r>
                      <a:endParaRPr kumimoji="1" lang="ja-JP" altLang="en-US" sz="1800"/>
                    </a:p>
                  </a:txBody>
                  <a:tcPr/>
                </a:tc>
                <a:extLst>
                  <a:ext uri="{0D108BD9-81ED-4DB2-BD59-A6C34878D82A}">
                    <a16:rowId xmlns:a16="http://schemas.microsoft.com/office/drawing/2014/main" val="2254933810"/>
                  </a:ext>
                </a:extLst>
              </a:tr>
              <a:tr h="342617">
                <a:tc>
                  <a:txBody>
                    <a:bodyPr/>
                    <a:lstStyle/>
                    <a:p>
                      <a:pPr algn="ctr"/>
                      <a:r>
                        <a:rPr kumimoji="1" lang="ja-JP" altLang="en-US" sz="1800"/>
                        <a:t>メモリ</a:t>
                      </a:r>
                    </a:p>
                  </a:txBody>
                  <a:tcPr/>
                </a:tc>
                <a:tc>
                  <a:txBody>
                    <a:bodyPr/>
                    <a:lstStyle/>
                    <a:p>
                      <a:pPr algn="ctr"/>
                      <a:r>
                        <a:rPr kumimoji="1" lang="en-US" altLang="ja-JP" sz="1800" dirty="0"/>
                        <a:t>16GB</a:t>
                      </a:r>
                      <a:endParaRPr kumimoji="1" lang="ja-JP" altLang="en-US" sz="1800"/>
                    </a:p>
                  </a:txBody>
                  <a:tcPr/>
                </a:tc>
                <a:extLst>
                  <a:ext uri="{0D108BD9-81ED-4DB2-BD59-A6C34878D82A}">
                    <a16:rowId xmlns:a16="http://schemas.microsoft.com/office/drawing/2014/main" val="2665206654"/>
                  </a:ext>
                </a:extLst>
              </a:tr>
              <a:tr h="342617">
                <a:tc>
                  <a:txBody>
                    <a:bodyPr/>
                    <a:lstStyle/>
                    <a:p>
                      <a:pPr algn="ctr"/>
                      <a:r>
                        <a:rPr kumimoji="1" lang="en-US" altLang="ja-JP" sz="1800" dirty="0"/>
                        <a:t>OS</a:t>
                      </a:r>
                      <a:endParaRPr kumimoji="1" lang="ja-JP" altLang="en-US" sz="1800"/>
                    </a:p>
                  </a:txBody>
                  <a:tcPr/>
                </a:tc>
                <a:tc>
                  <a:txBody>
                    <a:bodyPr/>
                    <a:lstStyle/>
                    <a:p>
                      <a:pPr algn="ctr"/>
                      <a:r>
                        <a:rPr kumimoji="1" lang="en-US" altLang="ja-JP" sz="1800" dirty="0"/>
                        <a:t>Linux 6.1.43</a:t>
                      </a:r>
                      <a:endParaRPr kumimoji="1" lang="ja-JP" altLang="en-US" sz="1800"/>
                    </a:p>
                  </a:txBody>
                  <a:tcPr/>
                </a:tc>
                <a:extLst>
                  <a:ext uri="{0D108BD9-81ED-4DB2-BD59-A6C34878D82A}">
                    <a16:rowId xmlns:a16="http://schemas.microsoft.com/office/drawing/2014/main" val="774640484"/>
                  </a:ext>
                </a:extLst>
              </a:tr>
              <a:tr h="342617">
                <a:tc>
                  <a:txBody>
                    <a:bodyPr/>
                    <a:lstStyle/>
                    <a:p>
                      <a:pPr algn="ctr"/>
                      <a:r>
                        <a:rPr kumimoji="1" lang="ja-JP" altLang="en-US" sz="1800"/>
                        <a:t>ファームウェア</a:t>
                      </a:r>
                    </a:p>
                  </a:txBody>
                  <a:tcPr/>
                </a:tc>
                <a:tc>
                  <a:txBody>
                    <a:bodyPr/>
                    <a:lstStyle/>
                    <a:p>
                      <a:pPr algn="ctr"/>
                      <a:r>
                        <a:rPr kumimoji="1" lang="en-US" altLang="ja-JP" sz="1800" dirty="0"/>
                        <a:t>OpenSBI 1.1</a:t>
                      </a:r>
                      <a:endParaRPr kumimoji="1" lang="ja-JP" altLang="en-US" sz="1800"/>
                    </a:p>
                  </a:txBody>
                  <a:tcPr/>
                </a:tc>
                <a:extLst>
                  <a:ext uri="{0D108BD9-81ED-4DB2-BD59-A6C34878D82A}">
                    <a16:rowId xmlns:a16="http://schemas.microsoft.com/office/drawing/2014/main" val="2147051663"/>
                  </a:ext>
                </a:extLst>
              </a:tr>
            </a:tbl>
          </a:graphicData>
        </a:graphic>
      </p:graphicFrame>
      <p:pic>
        <p:nvPicPr>
          <p:cNvPr id="8" name="Picture 2">
            <a:extLst>
              <a:ext uri="{FF2B5EF4-FFF2-40B4-BE49-F238E27FC236}">
                <a16:creationId xmlns:a16="http://schemas.microsoft.com/office/drawing/2014/main" id="{DEBDC81C-19BF-93D4-F25C-EC7392C643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934" y="4409574"/>
            <a:ext cx="2743200" cy="1805672"/>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9">
            <a:extLst>
              <a:ext uri="{FF2B5EF4-FFF2-40B4-BE49-F238E27FC236}">
                <a16:creationId xmlns:a16="http://schemas.microsoft.com/office/drawing/2014/main" id="{4D78F132-221B-74FD-31C7-79911904DAFE}"/>
              </a:ext>
            </a:extLst>
          </p:cNvPr>
          <p:cNvSpPr txBox="1"/>
          <p:nvPr/>
        </p:nvSpPr>
        <p:spPr>
          <a:xfrm>
            <a:off x="9587205" y="6034327"/>
            <a:ext cx="1246447" cy="261610"/>
          </a:xfrm>
          <a:prstGeom prst="rect">
            <a:avLst/>
          </a:prstGeom>
          <a:noFill/>
        </p:spPr>
        <p:txBody>
          <a:bodyPr wrap="square" rtlCol="0">
            <a:spAutoFit/>
          </a:bodyPr>
          <a:lstStyle/>
          <a:p>
            <a:pPr algn="ctr"/>
            <a:r>
              <a:rPr lang="ja-JP" altLang="en-US" sz="1050">
                <a:solidFill>
                  <a:schemeClr val="tx1">
                    <a:lumMod val="50000"/>
                    <a:lumOff val="50000"/>
                  </a:schemeClr>
                </a:solidFill>
              </a:rPr>
              <a:t>出典：</a:t>
            </a:r>
            <a:r>
              <a:rPr lang="en-US" altLang="ja-JP" sz="1050" dirty="0">
                <a:solidFill>
                  <a:schemeClr val="tx1">
                    <a:lumMod val="50000"/>
                    <a:lumOff val="50000"/>
                  </a:schemeClr>
                </a:solidFill>
              </a:rPr>
              <a:t>SiFive, Inc.</a:t>
            </a:r>
            <a:endParaRPr kumimoji="1" lang="ja-JP" altLang="en-US" sz="1050">
              <a:solidFill>
                <a:schemeClr val="tx1">
                  <a:lumMod val="50000"/>
                  <a:lumOff val="50000"/>
                </a:schemeClr>
              </a:solidFill>
            </a:endParaRPr>
          </a:p>
        </p:txBody>
      </p:sp>
    </p:spTree>
    <p:extLst>
      <p:ext uri="{BB962C8B-B14F-4D97-AF65-F5344CB8AC3E}">
        <p14:creationId xmlns:p14="http://schemas.microsoft.com/office/powerpoint/2010/main" val="3722113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1FA72-2F51-F72A-6796-3CAE489E1BE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9184BA7-1522-8DE0-9ECF-21909FDCD41F}"/>
              </a:ext>
            </a:extLst>
          </p:cNvPr>
          <p:cNvSpPr>
            <a:spLocks noGrp="1"/>
          </p:cNvSpPr>
          <p:nvPr>
            <p:ph type="title"/>
          </p:nvPr>
        </p:nvSpPr>
        <p:spPr/>
        <p:txBody>
          <a:bodyPr/>
          <a:lstStyle/>
          <a:p>
            <a:r>
              <a:rPr kumimoji="1" lang="ja-JP" altLang="en-US"/>
              <a:t>実験</a:t>
            </a:r>
            <a:r>
              <a:rPr lang="en-US" altLang="ja-JP" dirty="0"/>
              <a:t>1</a:t>
            </a:r>
            <a:r>
              <a:rPr kumimoji="1" lang="ja-JP" altLang="en-US"/>
              <a:t>：性能</a:t>
            </a:r>
          </a:p>
        </p:txBody>
      </p:sp>
      <p:sp>
        <p:nvSpPr>
          <p:cNvPr id="3" name="コンテンツ プレースホルダー 2">
            <a:extLst>
              <a:ext uri="{FF2B5EF4-FFF2-40B4-BE49-F238E27FC236}">
                <a16:creationId xmlns:a16="http://schemas.microsoft.com/office/drawing/2014/main" id="{624D2229-CA8E-D57B-FA86-F9AB3B52CFE6}"/>
              </a:ext>
            </a:extLst>
          </p:cNvPr>
          <p:cNvSpPr>
            <a:spLocks noGrp="1"/>
          </p:cNvSpPr>
          <p:nvPr>
            <p:ph idx="1"/>
          </p:nvPr>
        </p:nvSpPr>
        <p:spPr/>
        <p:txBody>
          <a:bodyPr/>
          <a:lstStyle/>
          <a:p>
            <a:r>
              <a:rPr lang="en-US" altLang="ja-JP" dirty="0"/>
              <a:t>IDS</a:t>
            </a:r>
            <a:r>
              <a:rPr lang="ja-JP" altLang="en-US"/>
              <a:t>が</a:t>
            </a:r>
            <a:r>
              <a:rPr lang="en-US" altLang="ja-JP" dirty="0"/>
              <a:t>proc</a:t>
            </a:r>
            <a:r>
              <a:rPr lang="ja-JP" altLang="en-US"/>
              <a:t>ファイルシステムの情報を取得する時間を測定</a:t>
            </a:r>
            <a:endParaRPr lang="en-US" altLang="ja-JP" dirty="0"/>
          </a:p>
          <a:p>
            <a:pPr lvl="1"/>
            <a:r>
              <a:rPr lang="ja-JP" altLang="en-US"/>
              <a:t>監視対象システム内で</a:t>
            </a:r>
            <a:r>
              <a:rPr lang="en-US" altLang="ja-JP" dirty="0"/>
              <a:t>proc</a:t>
            </a:r>
            <a:r>
              <a:rPr lang="ja-JP" altLang="en-US"/>
              <a:t>ファイルシステムを読み出す従来手法と比較</a:t>
            </a:r>
            <a:endParaRPr lang="en-US" altLang="ja-JP" dirty="0"/>
          </a:p>
          <a:p>
            <a:pPr lvl="1"/>
            <a:r>
              <a:rPr lang="ja-JP" altLang="en-US"/>
              <a:t>ファイルシステムアクセスが不要となり、従来手法とほぼ同程度の性能</a:t>
            </a:r>
            <a:endParaRPr lang="en-US" altLang="ja-JP" dirty="0"/>
          </a:p>
          <a:p>
            <a:r>
              <a:rPr lang="en-US" altLang="ja-JP" dirty="0"/>
              <a:t>IDS</a:t>
            </a:r>
            <a:r>
              <a:rPr lang="ja-JP" altLang="en-US"/>
              <a:t>を動作させた状態で</a:t>
            </a:r>
            <a:r>
              <a:rPr lang="en-US" altLang="ja-JP" dirty="0"/>
              <a:t>CoreMark-PRO</a:t>
            </a:r>
            <a:r>
              <a:rPr lang="ja-JP" altLang="en-US"/>
              <a:t>ベンチマーク性能を測定</a:t>
            </a:r>
            <a:endParaRPr lang="en-US" altLang="ja-JP" dirty="0"/>
          </a:p>
          <a:p>
            <a:pPr lvl="1"/>
            <a:r>
              <a:rPr lang="en-US" altLang="ja-JP" dirty="0"/>
              <a:t>IDS</a:t>
            </a:r>
            <a:r>
              <a:rPr lang="ja-JP" altLang="en-US"/>
              <a:t>による性能低下率は約</a:t>
            </a:r>
            <a:r>
              <a:rPr lang="en-US" altLang="ja-JP" dirty="0"/>
              <a:t>7%</a:t>
            </a:r>
            <a:r>
              <a:rPr lang="ja-JP" altLang="en-US"/>
              <a:t>で、従来手法とほぼ同程度</a:t>
            </a:r>
            <a:endParaRPr lang="en-US" altLang="ja-JP" dirty="0"/>
          </a:p>
        </p:txBody>
      </p:sp>
      <p:sp>
        <p:nvSpPr>
          <p:cNvPr id="4" name="スライド番号プレースホルダー 3">
            <a:extLst>
              <a:ext uri="{FF2B5EF4-FFF2-40B4-BE49-F238E27FC236}">
                <a16:creationId xmlns:a16="http://schemas.microsoft.com/office/drawing/2014/main" id="{93A572C7-ECD1-3733-4232-26F103239C7F}"/>
              </a:ext>
            </a:extLst>
          </p:cNvPr>
          <p:cNvSpPr>
            <a:spLocks noGrp="1"/>
          </p:cNvSpPr>
          <p:nvPr>
            <p:ph type="sldNum" sz="quarter" idx="12"/>
          </p:nvPr>
        </p:nvSpPr>
        <p:spPr/>
        <p:txBody>
          <a:bodyPr/>
          <a:lstStyle/>
          <a:p>
            <a:fld id="{F0EA15DB-5BBC-4252-B2FC-64AEF2568759}" type="slidenum">
              <a:rPr kumimoji="1" lang="ja-JP" altLang="en-US" smtClean="0"/>
              <a:t>14</a:t>
            </a:fld>
            <a:endParaRPr kumimoji="1" lang="ja-JP" altLang="en-US"/>
          </a:p>
        </p:txBody>
      </p:sp>
      <p:graphicFrame>
        <p:nvGraphicFramePr>
          <p:cNvPr id="5" name="グラフ 4">
            <a:extLst>
              <a:ext uri="{FF2B5EF4-FFF2-40B4-BE49-F238E27FC236}">
                <a16:creationId xmlns:a16="http://schemas.microsoft.com/office/drawing/2014/main" id="{8AB0744A-1D2E-BE34-0CD7-6E08835C3427}"/>
              </a:ext>
            </a:extLst>
          </p:cNvPr>
          <p:cNvGraphicFramePr>
            <a:graphicFrameLocks/>
          </p:cNvGraphicFramePr>
          <p:nvPr>
            <p:extLst>
              <p:ext uri="{D42A27DB-BD31-4B8C-83A1-F6EECF244321}">
                <p14:modId xmlns:p14="http://schemas.microsoft.com/office/powerpoint/2010/main" val="3389417209"/>
              </p:ext>
            </p:extLst>
          </p:nvPr>
        </p:nvGraphicFramePr>
        <p:xfrm>
          <a:off x="1460515" y="4145253"/>
          <a:ext cx="3817237" cy="1957472"/>
        </p:xfrm>
        <a:graphic>
          <a:graphicData uri="http://schemas.openxmlformats.org/drawingml/2006/chart">
            <c:chart xmlns:c="http://schemas.openxmlformats.org/drawingml/2006/chart" xmlns:r="http://schemas.openxmlformats.org/officeDocument/2006/relationships" r:id="rId3"/>
          </a:graphicData>
        </a:graphic>
      </p:graphicFrame>
      <p:sp>
        <p:nvSpPr>
          <p:cNvPr id="6" name="正方形/長方形 5">
            <a:extLst>
              <a:ext uri="{FF2B5EF4-FFF2-40B4-BE49-F238E27FC236}">
                <a16:creationId xmlns:a16="http://schemas.microsoft.com/office/drawing/2014/main" id="{B3C437F0-8E38-8B3F-5C5D-21801807BBEE}"/>
              </a:ext>
            </a:extLst>
          </p:cNvPr>
          <p:cNvSpPr/>
          <p:nvPr/>
        </p:nvSpPr>
        <p:spPr>
          <a:xfrm>
            <a:off x="2069320" y="6271617"/>
            <a:ext cx="281929" cy="281929"/>
          </a:xfrm>
          <a:prstGeom prst="rect">
            <a:avLst/>
          </a:prstGeom>
          <a:solidFill>
            <a:schemeClr val="accent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4F0956E5-2E63-0551-B64A-049594008104}"/>
              </a:ext>
            </a:extLst>
          </p:cNvPr>
          <p:cNvSpPr/>
          <p:nvPr/>
        </p:nvSpPr>
        <p:spPr>
          <a:xfrm>
            <a:off x="2351249" y="6271617"/>
            <a:ext cx="1319800" cy="2819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a:solidFill>
                  <a:sysClr val="windowText" lastClr="000000"/>
                </a:solidFill>
              </a:rPr>
              <a:t>従来手法</a:t>
            </a:r>
          </a:p>
        </p:txBody>
      </p:sp>
      <p:sp>
        <p:nvSpPr>
          <p:cNvPr id="10" name="正方形/長方形 9">
            <a:extLst>
              <a:ext uri="{FF2B5EF4-FFF2-40B4-BE49-F238E27FC236}">
                <a16:creationId xmlns:a16="http://schemas.microsoft.com/office/drawing/2014/main" id="{2CE4BDCD-A126-D26A-F004-EF045AAA5050}"/>
              </a:ext>
            </a:extLst>
          </p:cNvPr>
          <p:cNvSpPr/>
          <p:nvPr/>
        </p:nvSpPr>
        <p:spPr>
          <a:xfrm>
            <a:off x="3673490" y="6271617"/>
            <a:ext cx="281929" cy="281929"/>
          </a:xfrm>
          <a:prstGeom prst="rect">
            <a:avLst/>
          </a:prstGeom>
          <a:solidFill>
            <a:schemeClr val="accent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78E4060B-66AC-69FC-BFD9-7F4EBB109B34}"/>
              </a:ext>
            </a:extLst>
          </p:cNvPr>
          <p:cNvSpPr/>
          <p:nvPr/>
        </p:nvSpPr>
        <p:spPr>
          <a:xfrm>
            <a:off x="3955419" y="6271617"/>
            <a:ext cx="1322241" cy="2819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dirty="0">
                <a:solidFill>
                  <a:sysClr val="windowText" lastClr="000000"/>
                </a:solidFill>
              </a:rPr>
              <a:t>Keyspector</a:t>
            </a:r>
            <a:endParaRPr kumimoji="1" lang="ja-JP" altLang="en-US">
              <a:solidFill>
                <a:sysClr val="windowText" lastClr="000000"/>
              </a:solidFill>
            </a:endParaRPr>
          </a:p>
        </p:txBody>
      </p:sp>
      <p:sp>
        <p:nvSpPr>
          <p:cNvPr id="19" name="テキスト ボックス 18">
            <a:extLst>
              <a:ext uri="{FF2B5EF4-FFF2-40B4-BE49-F238E27FC236}">
                <a16:creationId xmlns:a16="http://schemas.microsoft.com/office/drawing/2014/main" id="{376F2DDD-7790-CC9A-54C1-BF6A09E7E7D0}"/>
              </a:ext>
            </a:extLst>
          </p:cNvPr>
          <p:cNvSpPr txBox="1"/>
          <p:nvPr/>
        </p:nvSpPr>
        <p:spPr>
          <a:xfrm>
            <a:off x="2007221" y="3775921"/>
            <a:ext cx="2723823" cy="369332"/>
          </a:xfrm>
          <a:prstGeom prst="rect">
            <a:avLst/>
          </a:prstGeom>
          <a:noFill/>
        </p:spPr>
        <p:txBody>
          <a:bodyPr wrap="none" rtlCol="0">
            <a:spAutoFit/>
          </a:bodyPr>
          <a:lstStyle/>
          <a:p>
            <a:r>
              <a:rPr kumimoji="1" lang="ja-JP" altLang="en-US" u="sng"/>
              <a:t>システム情報の取得時間</a:t>
            </a:r>
          </a:p>
        </p:txBody>
      </p:sp>
      <p:graphicFrame>
        <p:nvGraphicFramePr>
          <p:cNvPr id="16" name="グラフ 15">
            <a:extLst>
              <a:ext uri="{FF2B5EF4-FFF2-40B4-BE49-F238E27FC236}">
                <a16:creationId xmlns:a16="http://schemas.microsoft.com/office/drawing/2014/main" id="{2E2281E0-0C16-C0CB-78AF-49C3AE7FD8E9}"/>
              </a:ext>
            </a:extLst>
          </p:cNvPr>
          <p:cNvGraphicFramePr>
            <a:graphicFrameLocks/>
          </p:cNvGraphicFramePr>
          <p:nvPr>
            <p:extLst>
              <p:ext uri="{D42A27DB-BD31-4B8C-83A1-F6EECF244321}">
                <p14:modId xmlns:p14="http://schemas.microsoft.com/office/powerpoint/2010/main" val="2975282118"/>
              </p:ext>
            </p:extLst>
          </p:nvPr>
        </p:nvGraphicFramePr>
        <p:xfrm>
          <a:off x="5951344" y="4145253"/>
          <a:ext cx="4744706" cy="1957472"/>
        </p:xfrm>
        <a:graphic>
          <a:graphicData uri="http://schemas.openxmlformats.org/drawingml/2006/chart">
            <c:chart xmlns:c="http://schemas.openxmlformats.org/drawingml/2006/chart" xmlns:r="http://schemas.openxmlformats.org/officeDocument/2006/relationships" r:id="rId4"/>
          </a:graphicData>
        </a:graphic>
      </p:graphicFrame>
      <p:sp>
        <p:nvSpPr>
          <p:cNvPr id="17" name="正方形/長方形 16">
            <a:extLst>
              <a:ext uri="{FF2B5EF4-FFF2-40B4-BE49-F238E27FC236}">
                <a16:creationId xmlns:a16="http://schemas.microsoft.com/office/drawing/2014/main" id="{3D8BFFA9-CB8C-2699-2BA5-6E9CC3CBF49C}"/>
              </a:ext>
            </a:extLst>
          </p:cNvPr>
          <p:cNvSpPr/>
          <p:nvPr/>
        </p:nvSpPr>
        <p:spPr>
          <a:xfrm>
            <a:off x="7499426" y="6271617"/>
            <a:ext cx="281929" cy="281929"/>
          </a:xfrm>
          <a:prstGeom prst="rect">
            <a:avLst/>
          </a:prstGeom>
          <a:solidFill>
            <a:schemeClr val="accent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DC1E5DB8-921B-AA9F-9217-D5DD70DC26BA}"/>
              </a:ext>
            </a:extLst>
          </p:cNvPr>
          <p:cNvSpPr/>
          <p:nvPr/>
        </p:nvSpPr>
        <p:spPr>
          <a:xfrm>
            <a:off x="7781355" y="6271617"/>
            <a:ext cx="1319800" cy="2819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a:solidFill>
                  <a:sysClr val="windowText" lastClr="000000"/>
                </a:solidFill>
              </a:rPr>
              <a:t>従来手法</a:t>
            </a:r>
          </a:p>
        </p:txBody>
      </p:sp>
      <p:sp>
        <p:nvSpPr>
          <p:cNvPr id="20" name="正方形/長方形 19">
            <a:extLst>
              <a:ext uri="{FF2B5EF4-FFF2-40B4-BE49-F238E27FC236}">
                <a16:creationId xmlns:a16="http://schemas.microsoft.com/office/drawing/2014/main" id="{8C055A9E-A5C1-D460-E375-43CBD5318F64}"/>
              </a:ext>
            </a:extLst>
          </p:cNvPr>
          <p:cNvSpPr/>
          <p:nvPr/>
        </p:nvSpPr>
        <p:spPr>
          <a:xfrm>
            <a:off x="9103596" y="6271617"/>
            <a:ext cx="281929" cy="281929"/>
          </a:xfrm>
          <a:prstGeom prst="rect">
            <a:avLst/>
          </a:prstGeom>
          <a:solidFill>
            <a:schemeClr val="accent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a:extLst>
              <a:ext uri="{FF2B5EF4-FFF2-40B4-BE49-F238E27FC236}">
                <a16:creationId xmlns:a16="http://schemas.microsoft.com/office/drawing/2014/main" id="{D4555DDE-288F-B0C5-AA81-E2D18513FF27}"/>
              </a:ext>
            </a:extLst>
          </p:cNvPr>
          <p:cNvSpPr/>
          <p:nvPr/>
        </p:nvSpPr>
        <p:spPr>
          <a:xfrm>
            <a:off x="9385525" y="6271617"/>
            <a:ext cx="1322241" cy="2819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dirty="0">
                <a:solidFill>
                  <a:sysClr val="windowText" lastClr="000000"/>
                </a:solidFill>
              </a:rPr>
              <a:t>Keyspector</a:t>
            </a:r>
            <a:endParaRPr kumimoji="1" lang="ja-JP" altLang="en-US">
              <a:solidFill>
                <a:sysClr val="windowText" lastClr="000000"/>
              </a:solidFill>
            </a:endParaRPr>
          </a:p>
        </p:txBody>
      </p:sp>
      <p:sp>
        <p:nvSpPr>
          <p:cNvPr id="22" name="正方形/長方形 21">
            <a:extLst>
              <a:ext uri="{FF2B5EF4-FFF2-40B4-BE49-F238E27FC236}">
                <a16:creationId xmlns:a16="http://schemas.microsoft.com/office/drawing/2014/main" id="{77B695CB-AE67-242E-557F-A517E062E042}"/>
              </a:ext>
            </a:extLst>
          </p:cNvPr>
          <p:cNvSpPr/>
          <p:nvPr/>
        </p:nvSpPr>
        <p:spPr>
          <a:xfrm>
            <a:off x="5927450" y="6270097"/>
            <a:ext cx="281929" cy="281929"/>
          </a:xfrm>
          <a:prstGeom prst="rect">
            <a:avLst/>
          </a:prstGeom>
          <a:solidFill>
            <a:schemeClr val="accent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C3BED835-FC24-C48D-1A61-09AFA9CAC317}"/>
              </a:ext>
            </a:extLst>
          </p:cNvPr>
          <p:cNvSpPr/>
          <p:nvPr/>
        </p:nvSpPr>
        <p:spPr>
          <a:xfrm>
            <a:off x="6209379" y="6270097"/>
            <a:ext cx="1319800" cy="2819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solidFill>
                  <a:sysClr val="windowText" lastClr="000000"/>
                </a:solidFill>
              </a:rPr>
              <a:t>IDS</a:t>
            </a:r>
            <a:r>
              <a:rPr kumimoji="1" lang="ja-JP" altLang="en-US">
                <a:solidFill>
                  <a:sysClr val="windowText" lastClr="000000"/>
                </a:solidFill>
              </a:rPr>
              <a:t>なし</a:t>
            </a:r>
          </a:p>
        </p:txBody>
      </p:sp>
      <p:sp>
        <p:nvSpPr>
          <p:cNvPr id="24" name="テキスト ボックス 23">
            <a:extLst>
              <a:ext uri="{FF2B5EF4-FFF2-40B4-BE49-F238E27FC236}">
                <a16:creationId xmlns:a16="http://schemas.microsoft.com/office/drawing/2014/main" id="{4DC46061-F7B2-5CE6-276D-54E14672BBFA}"/>
              </a:ext>
            </a:extLst>
          </p:cNvPr>
          <p:cNvSpPr txBox="1"/>
          <p:nvPr/>
        </p:nvSpPr>
        <p:spPr>
          <a:xfrm>
            <a:off x="7425592" y="3775921"/>
            <a:ext cx="2031325" cy="369332"/>
          </a:xfrm>
          <a:prstGeom prst="rect">
            <a:avLst/>
          </a:prstGeom>
          <a:noFill/>
        </p:spPr>
        <p:txBody>
          <a:bodyPr wrap="none" rtlCol="0">
            <a:spAutoFit/>
          </a:bodyPr>
          <a:lstStyle/>
          <a:p>
            <a:r>
              <a:rPr kumimoji="1" lang="ja-JP" altLang="en-US" u="sng"/>
              <a:t>ベンチマーク性能</a:t>
            </a:r>
          </a:p>
        </p:txBody>
      </p:sp>
      <p:cxnSp>
        <p:nvCxnSpPr>
          <p:cNvPr id="25" name="直線矢印コネクタ 24">
            <a:extLst>
              <a:ext uri="{FF2B5EF4-FFF2-40B4-BE49-F238E27FC236}">
                <a16:creationId xmlns:a16="http://schemas.microsoft.com/office/drawing/2014/main" id="{21C0BAF5-42C9-EA7E-A825-F2520BC4F171}"/>
              </a:ext>
            </a:extLst>
          </p:cNvPr>
          <p:cNvCxnSpPr>
            <a:cxnSpLocks/>
          </p:cNvCxnSpPr>
          <p:nvPr/>
        </p:nvCxnSpPr>
        <p:spPr>
          <a:xfrm>
            <a:off x="8558604" y="4335401"/>
            <a:ext cx="732127" cy="170571"/>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6" name="正方形/長方形 25">
            <a:extLst>
              <a:ext uri="{FF2B5EF4-FFF2-40B4-BE49-F238E27FC236}">
                <a16:creationId xmlns:a16="http://schemas.microsoft.com/office/drawing/2014/main" id="{DABC8B63-4C2A-E3CB-BC29-948D4440D02B}"/>
              </a:ext>
            </a:extLst>
          </p:cNvPr>
          <p:cNvSpPr/>
          <p:nvPr/>
        </p:nvSpPr>
        <p:spPr>
          <a:xfrm>
            <a:off x="9130963" y="4147232"/>
            <a:ext cx="551090" cy="33003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rgbClr val="C00000"/>
                </a:solidFill>
              </a:rPr>
              <a:t>7</a:t>
            </a:r>
            <a:r>
              <a:rPr kumimoji="1" lang="en-US" altLang="ja-JP" b="1" dirty="0">
                <a:solidFill>
                  <a:srgbClr val="C00000"/>
                </a:solidFill>
              </a:rPr>
              <a:t>%</a:t>
            </a:r>
            <a:endParaRPr kumimoji="1" lang="ja-JP" altLang="en-US" b="1">
              <a:solidFill>
                <a:srgbClr val="C00000"/>
              </a:solidFill>
            </a:endParaRPr>
          </a:p>
        </p:txBody>
      </p:sp>
      <p:sp>
        <p:nvSpPr>
          <p:cNvPr id="9" name="Rectangle 8">
            <a:extLst>
              <a:ext uri="{FF2B5EF4-FFF2-40B4-BE49-F238E27FC236}">
                <a16:creationId xmlns:a16="http://schemas.microsoft.com/office/drawing/2014/main" id="{1D1F28AC-EB38-7699-7C21-9BB27592EC19}"/>
              </a:ext>
            </a:extLst>
          </p:cNvPr>
          <p:cNvSpPr/>
          <p:nvPr/>
        </p:nvSpPr>
        <p:spPr>
          <a:xfrm>
            <a:off x="1911927" y="6149839"/>
            <a:ext cx="3365733" cy="54451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2" name="Rectangle 11">
            <a:extLst>
              <a:ext uri="{FF2B5EF4-FFF2-40B4-BE49-F238E27FC236}">
                <a16:creationId xmlns:a16="http://schemas.microsoft.com/office/drawing/2014/main" id="{213D23FE-A4FB-D2AF-71D0-8A3476C4DF3F}"/>
              </a:ext>
            </a:extLst>
          </p:cNvPr>
          <p:cNvSpPr/>
          <p:nvPr/>
        </p:nvSpPr>
        <p:spPr>
          <a:xfrm>
            <a:off x="5764932" y="6149839"/>
            <a:ext cx="4931117" cy="54451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Tree>
    <p:extLst>
      <p:ext uri="{BB962C8B-B14F-4D97-AF65-F5344CB8AC3E}">
        <p14:creationId xmlns:p14="http://schemas.microsoft.com/office/powerpoint/2010/main" val="1821839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070ADD-34D0-4F14-F57E-09A556A8EF19}"/>
              </a:ext>
            </a:extLst>
          </p:cNvPr>
          <p:cNvSpPr>
            <a:spLocks noGrp="1"/>
          </p:cNvSpPr>
          <p:nvPr>
            <p:ph type="title"/>
          </p:nvPr>
        </p:nvSpPr>
        <p:spPr/>
        <p:txBody>
          <a:bodyPr/>
          <a:lstStyle/>
          <a:p>
            <a:r>
              <a:rPr kumimoji="1" lang="ja-JP" altLang="en-US"/>
              <a:t>実験</a:t>
            </a:r>
            <a:r>
              <a:rPr lang="en-US" altLang="ja-JP" dirty="0"/>
              <a:t>2</a:t>
            </a:r>
            <a:r>
              <a:rPr kumimoji="1" lang="ja-JP" altLang="en-US"/>
              <a:t>：</a:t>
            </a:r>
            <a:r>
              <a:rPr kumimoji="1" lang="en-US" altLang="ja-JP" dirty="0"/>
              <a:t>IDS</a:t>
            </a:r>
            <a:r>
              <a:rPr kumimoji="1" lang="ja-JP" altLang="en-US"/>
              <a:t>への攻撃の検知</a:t>
            </a:r>
          </a:p>
        </p:txBody>
      </p:sp>
      <p:sp>
        <p:nvSpPr>
          <p:cNvPr id="3" name="コンテンツ プレースホルダー 2">
            <a:extLst>
              <a:ext uri="{FF2B5EF4-FFF2-40B4-BE49-F238E27FC236}">
                <a16:creationId xmlns:a16="http://schemas.microsoft.com/office/drawing/2014/main" id="{FCE17A8F-36C6-C416-5BBE-F9F5E04B2139}"/>
              </a:ext>
            </a:extLst>
          </p:cNvPr>
          <p:cNvSpPr>
            <a:spLocks noGrp="1"/>
          </p:cNvSpPr>
          <p:nvPr>
            <p:ph idx="1"/>
          </p:nvPr>
        </p:nvSpPr>
        <p:spPr/>
        <p:txBody>
          <a:bodyPr/>
          <a:lstStyle/>
          <a:p>
            <a:r>
              <a:rPr lang="ja-JP" altLang="en-US"/>
              <a:t>改ざんした</a:t>
            </a:r>
            <a:r>
              <a:rPr lang="en-US" altLang="ja-JP" dirty="0"/>
              <a:t>IDS</a:t>
            </a:r>
            <a:r>
              <a:rPr lang="ja-JP" altLang="en-US"/>
              <a:t>がシステムメモリを盗聴できないことを確認</a:t>
            </a:r>
            <a:endParaRPr lang="en-US" altLang="ja-JP" dirty="0"/>
          </a:p>
          <a:p>
            <a:pPr lvl="1"/>
            <a:r>
              <a:rPr lang="en-US" altLang="ja-JP" dirty="0"/>
              <a:t>IDS</a:t>
            </a:r>
            <a:r>
              <a:rPr lang="ja-JP" altLang="en-US"/>
              <a:t>の認証に失敗し、システムメモリへのアクセスが許可されなかった</a:t>
            </a:r>
            <a:endParaRPr lang="en-US" altLang="ja-JP" dirty="0"/>
          </a:p>
          <a:p>
            <a:pPr lvl="1"/>
            <a:r>
              <a:rPr lang="ja-JP" altLang="en-US"/>
              <a:t>リモートアテステーションにかかる時間が</a:t>
            </a:r>
            <a:r>
              <a:rPr lang="en-US" altLang="ja-JP" dirty="0"/>
              <a:t>IDS</a:t>
            </a:r>
            <a:r>
              <a:rPr lang="ja-JP" altLang="en-US"/>
              <a:t>の認証により</a:t>
            </a:r>
            <a:r>
              <a:rPr lang="en-US" altLang="ja-JP" dirty="0"/>
              <a:t>42</a:t>
            </a:r>
            <a:r>
              <a:rPr lang="ja-JP" altLang="en-US"/>
              <a:t>倍に増加</a:t>
            </a:r>
            <a:endParaRPr lang="en-US" altLang="ja-JP" dirty="0"/>
          </a:p>
          <a:p>
            <a:r>
              <a:rPr lang="en-US" altLang="ja-JP" dirty="0"/>
              <a:t>IDS</a:t>
            </a:r>
            <a:r>
              <a:rPr lang="ja-JP" altLang="en-US"/>
              <a:t>の実行を妨害する攻撃を検知できることを確認</a:t>
            </a:r>
            <a:endParaRPr lang="en-US" altLang="ja-JP" dirty="0"/>
          </a:p>
          <a:p>
            <a:pPr lvl="1"/>
            <a:r>
              <a:rPr lang="en-US" altLang="ja-JP" dirty="0"/>
              <a:t>IDS</a:t>
            </a:r>
            <a:r>
              <a:rPr lang="ja-JP" altLang="en-US"/>
              <a:t>が動作するエンクレイヴの不正終了を検知</a:t>
            </a:r>
            <a:endParaRPr lang="en-US" altLang="ja-JP" dirty="0"/>
          </a:p>
          <a:p>
            <a:pPr lvl="1"/>
            <a:r>
              <a:rPr lang="ja-JP" altLang="en-US"/>
              <a:t>大量の割り込みによる</a:t>
            </a:r>
            <a:r>
              <a:rPr lang="en-US" altLang="ja-JP" dirty="0"/>
              <a:t>IDS</a:t>
            </a:r>
            <a:r>
              <a:rPr lang="ja-JP" altLang="en-US"/>
              <a:t>のスケジューリングの妨害を検知</a:t>
            </a:r>
            <a:endParaRPr lang="en-US" altLang="ja-JP" dirty="0"/>
          </a:p>
        </p:txBody>
      </p:sp>
      <p:sp>
        <p:nvSpPr>
          <p:cNvPr id="4" name="スライド番号プレースホルダー 3">
            <a:extLst>
              <a:ext uri="{FF2B5EF4-FFF2-40B4-BE49-F238E27FC236}">
                <a16:creationId xmlns:a16="http://schemas.microsoft.com/office/drawing/2014/main" id="{7A3F2B67-3A87-C488-1D0F-2E224E0E9289}"/>
              </a:ext>
            </a:extLst>
          </p:cNvPr>
          <p:cNvSpPr>
            <a:spLocks noGrp="1"/>
          </p:cNvSpPr>
          <p:nvPr>
            <p:ph type="sldNum" sz="quarter" idx="12"/>
          </p:nvPr>
        </p:nvSpPr>
        <p:spPr/>
        <p:txBody>
          <a:bodyPr/>
          <a:lstStyle/>
          <a:p>
            <a:fld id="{F0EA15DB-5BBC-4252-B2FC-64AEF2568759}" type="slidenum">
              <a:rPr kumimoji="1" lang="ja-JP" altLang="en-US" smtClean="0"/>
              <a:t>15</a:t>
            </a:fld>
            <a:endParaRPr kumimoji="1" lang="ja-JP" altLang="en-US"/>
          </a:p>
        </p:txBody>
      </p:sp>
      <p:graphicFrame>
        <p:nvGraphicFramePr>
          <p:cNvPr id="6" name="Chart 5">
            <a:extLst>
              <a:ext uri="{FF2B5EF4-FFF2-40B4-BE49-F238E27FC236}">
                <a16:creationId xmlns:a16="http://schemas.microsoft.com/office/drawing/2014/main" id="{35AB0142-71FB-9A83-2E05-A4636B4917E8}"/>
              </a:ext>
            </a:extLst>
          </p:cNvPr>
          <p:cNvGraphicFramePr>
            <a:graphicFrameLocks/>
          </p:cNvGraphicFramePr>
          <p:nvPr>
            <p:extLst>
              <p:ext uri="{D42A27DB-BD31-4B8C-83A1-F6EECF244321}">
                <p14:modId xmlns:p14="http://schemas.microsoft.com/office/powerpoint/2010/main" val="208097776"/>
              </p:ext>
            </p:extLst>
          </p:nvPr>
        </p:nvGraphicFramePr>
        <p:xfrm>
          <a:off x="6067977" y="4573600"/>
          <a:ext cx="3990259" cy="2145871"/>
        </p:xfrm>
        <a:graphic>
          <a:graphicData uri="http://schemas.openxmlformats.org/drawingml/2006/chart">
            <c:chart xmlns:c="http://schemas.openxmlformats.org/drawingml/2006/chart" xmlns:r="http://schemas.openxmlformats.org/officeDocument/2006/relationships" r:id="rId3"/>
          </a:graphicData>
        </a:graphic>
      </p:graphicFrame>
      <p:sp>
        <p:nvSpPr>
          <p:cNvPr id="7" name="正方形/長方形 5">
            <a:extLst>
              <a:ext uri="{FF2B5EF4-FFF2-40B4-BE49-F238E27FC236}">
                <a16:creationId xmlns:a16="http://schemas.microsoft.com/office/drawing/2014/main" id="{6066EB43-2B6A-FA1F-4FD2-87B9A2A4C878}"/>
              </a:ext>
            </a:extLst>
          </p:cNvPr>
          <p:cNvSpPr/>
          <p:nvPr/>
        </p:nvSpPr>
        <p:spPr>
          <a:xfrm>
            <a:off x="10183383" y="5131369"/>
            <a:ext cx="281929" cy="281929"/>
          </a:xfrm>
          <a:prstGeom prst="rect">
            <a:avLst/>
          </a:prstGeom>
          <a:solidFill>
            <a:schemeClr val="accent5"/>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1FC65D04-187B-62BC-1F6F-B3F580FD9CFB}"/>
              </a:ext>
            </a:extLst>
          </p:cNvPr>
          <p:cNvSpPr/>
          <p:nvPr/>
        </p:nvSpPr>
        <p:spPr>
          <a:xfrm>
            <a:off x="10465312" y="5131369"/>
            <a:ext cx="1319800" cy="2819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a:solidFill>
                  <a:sysClr val="windowText" lastClr="000000"/>
                </a:solidFill>
              </a:rPr>
              <a:t>従来手法</a:t>
            </a:r>
          </a:p>
        </p:txBody>
      </p:sp>
      <p:sp>
        <p:nvSpPr>
          <p:cNvPr id="9" name="正方形/長方形 9">
            <a:extLst>
              <a:ext uri="{FF2B5EF4-FFF2-40B4-BE49-F238E27FC236}">
                <a16:creationId xmlns:a16="http://schemas.microsoft.com/office/drawing/2014/main" id="{2139B3A7-9AA4-B08F-C3E2-AE39ABE717DD}"/>
              </a:ext>
            </a:extLst>
          </p:cNvPr>
          <p:cNvSpPr/>
          <p:nvPr/>
        </p:nvSpPr>
        <p:spPr>
          <a:xfrm>
            <a:off x="10180942" y="5575286"/>
            <a:ext cx="281929" cy="281929"/>
          </a:xfrm>
          <a:prstGeom prst="rect">
            <a:avLst/>
          </a:prstGeom>
          <a:solidFill>
            <a:schemeClr val="accent4"/>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10">
            <a:extLst>
              <a:ext uri="{FF2B5EF4-FFF2-40B4-BE49-F238E27FC236}">
                <a16:creationId xmlns:a16="http://schemas.microsoft.com/office/drawing/2014/main" id="{E7062A03-1CA9-9CCE-8BC9-E1604670D311}"/>
              </a:ext>
            </a:extLst>
          </p:cNvPr>
          <p:cNvSpPr/>
          <p:nvPr/>
        </p:nvSpPr>
        <p:spPr>
          <a:xfrm>
            <a:off x="10462871" y="5575286"/>
            <a:ext cx="1322241" cy="2819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dirty="0">
                <a:solidFill>
                  <a:sysClr val="windowText" lastClr="000000"/>
                </a:solidFill>
              </a:rPr>
              <a:t>Keyspector</a:t>
            </a:r>
            <a:endParaRPr kumimoji="1" lang="ja-JP" altLang="en-US">
              <a:solidFill>
                <a:sysClr val="windowText" lastClr="000000"/>
              </a:solidFill>
            </a:endParaRPr>
          </a:p>
        </p:txBody>
      </p:sp>
      <p:sp>
        <p:nvSpPr>
          <p:cNvPr id="12" name="テキスト ボックス 9">
            <a:extLst>
              <a:ext uri="{FF2B5EF4-FFF2-40B4-BE49-F238E27FC236}">
                <a16:creationId xmlns:a16="http://schemas.microsoft.com/office/drawing/2014/main" id="{6DBF427F-03B5-102A-ABAB-9BE907848284}"/>
              </a:ext>
            </a:extLst>
          </p:cNvPr>
          <p:cNvSpPr txBox="1"/>
          <p:nvPr/>
        </p:nvSpPr>
        <p:spPr>
          <a:xfrm>
            <a:off x="443203" y="5737652"/>
            <a:ext cx="5220139" cy="369332"/>
          </a:xfrm>
          <a:prstGeom prst="rect">
            <a:avLst/>
          </a:prstGeom>
          <a:noFill/>
        </p:spPr>
        <p:txBody>
          <a:bodyPr wrap="square" rtlCol="0">
            <a:spAutoFit/>
          </a:bodyPr>
          <a:lstStyle/>
          <a:p>
            <a:pPr algn="ctr"/>
            <a:r>
              <a:rPr kumimoji="1" lang="ja-JP" altLang="en-US"/>
              <a:t>改ざんした</a:t>
            </a:r>
            <a:r>
              <a:rPr kumimoji="1" lang="en-US" altLang="ja-JP" dirty="0"/>
              <a:t>IDS</a:t>
            </a:r>
            <a:r>
              <a:rPr kumimoji="1" lang="ja-JP" altLang="en-US"/>
              <a:t>の実行結果</a:t>
            </a:r>
          </a:p>
        </p:txBody>
      </p:sp>
      <p:pic>
        <p:nvPicPr>
          <p:cNvPr id="13" name="図 9" descr="カレンダー が含まれている画像&#10;&#10;AI 生成コンテンツは誤りを含む可能性があります。">
            <a:extLst>
              <a:ext uri="{FF2B5EF4-FFF2-40B4-BE49-F238E27FC236}">
                <a16:creationId xmlns:a16="http://schemas.microsoft.com/office/drawing/2014/main" id="{80C1FB3C-3E2B-5132-7399-25A16F04C340}"/>
              </a:ext>
            </a:extLst>
          </p:cNvPr>
          <p:cNvPicPr>
            <a:picLocks noChangeAspect="1"/>
          </p:cNvPicPr>
          <p:nvPr/>
        </p:nvPicPr>
        <p:blipFill>
          <a:blip r:embed="rId4"/>
          <a:srcRect t="30555" r="35564" b="44001"/>
          <a:stretch>
            <a:fillRect/>
          </a:stretch>
        </p:blipFill>
        <p:spPr>
          <a:xfrm>
            <a:off x="443202" y="4802073"/>
            <a:ext cx="5220140" cy="787585"/>
          </a:xfrm>
          <a:prstGeom prst="rect">
            <a:avLst/>
          </a:prstGeom>
        </p:spPr>
      </p:pic>
      <p:sp>
        <p:nvSpPr>
          <p:cNvPr id="15" name="Rectangle 14">
            <a:extLst>
              <a:ext uri="{FF2B5EF4-FFF2-40B4-BE49-F238E27FC236}">
                <a16:creationId xmlns:a16="http://schemas.microsoft.com/office/drawing/2014/main" id="{8839F534-BEDD-D743-BA99-024B02ADDAD0}"/>
              </a:ext>
            </a:extLst>
          </p:cNvPr>
          <p:cNvSpPr/>
          <p:nvPr/>
        </p:nvSpPr>
        <p:spPr>
          <a:xfrm>
            <a:off x="10058235" y="4994255"/>
            <a:ext cx="1726877" cy="100612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6" name="テキスト ボックス 18">
            <a:extLst>
              <a:ext uri="{FF2B5EF4-FFF2-40B4-BE49-F238E27FC236}">
                <a16:creationId xmlns:a16="http://schemas.microsoft.com/office/drawing/2014/main" id="{CB41254E-35E7-F2B2-8753-D0652839CD76}"/>
              </a:ext>
            </a:extLst>
          </p:cNvPr>
          <p:cNvSpPr txBox="1"/>
          <p:nvPr/>
        </p:nvSpPr>
        <p:spPr>
          <a:xfrm>
            <a:off x="7015174" y="4202264"/>
            <a:ext cx="4108817" cy="369332"/>
          </a:xfrm>
          <a:prstGeom prst="rect">
            <a:avLst/>
          </a:prstGeom>
          <a:noFill/>
        </p:spPr>
        <p:txBody>
          <a:bodyPr wrap="none" rtlCol="0">
            <a:spAutoFit/>
          </a:bodyPr>
          <a:lstStyle/>
          <a:p>
            <a:r>
              <a:rPr lang="ja-JP" altLang="en-US" u="sng"/>
              <a:t>リモートアテステーションの処理</a:t>
            </a:r>
            <a:r>
              <a:rPr kumimoji="1" lang="ja-JP" altLang="en-US" u="sng"/>
              <a:t>時間</a:t>
            </a:r>
          </a:p>
        </p:txBody>
      </p:sp>
      <p:cxnSp>
        <p:nvCxnSpPr>
          <p:cNvPr id="17" name="直線矢印コネクタ 24">
            <a:extLst>
              <a:ext uri="{FF2B5EF4-FFF2-40B4-BE49-F238E27FC236}">
                <a16:creationId xmlns:a16="http://schemas.microsoft.com/office/drawing/2014/main" id="{EC2FB961-0B86-CD55-110F-D8A839C7F741}"/>
              </a:ext>
            </a:extLst>
          </p:cNvPr>
          <p:cNvCxnSpPr>
            <a:cxnSpLocks/>
          </p:cNvCxnSpPr>
          <p:nvPr/>
        </p:nvCxnSpPr>
        <p:spPr>
          <a:xfrm flipV="1">
            <a:off x="8154314" y="5018146"/>
            <a:ext cx="354686" cy="1254057"/>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8" name="正方形/長方形 25">
            <a:extLst>
              <a:ext uri="{FF2B5EF4-FFF2-40B4-BE49-F238E27FC236}">
                <a16:creationId xmlns:a16="http://schemas.microsoft.com/office/drawing/2014/main" id="{05A887AD-2916-1E71-F335-FA8686AF78BF}"/>
              </a:ext>
            </a:extLst>
          </p:cNvPr>
          <p:cNvSpPr/>
          <p:nvPr/>
        </p:nvSpPr>
        <p:spPr>
          <a:xfrm>
            <a:off x="7457645" y="5413298"/>
            <a:ext cx="937969" cy="33003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rgbClr val="C00000"/>
                </a:solidFill>
              </a:rPr>
              <a:t>42×</a:t>
            </a:r>
            <a:endParaRPr kumimoji="1" lang="ja-JP" altLang="en-US" b="1">
              <a:solidFill>
                <a:srgbClr val="C00000"/>
              </a:solidFill>
            </a:endParaRPr>
          </a:p>
        </p:txBody>
      </p:sp>
    </p:spTree>
    <p:extLst>
      <p:ext uri="{BB962C8B-B14F-4D97-AF65-F5344CB8AC3E}">
        <p14:creationId xmlns:p14="http://schemas.microsoft.com/office/powerpoint/2010/main" val="3052680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90E8F3-4331-CD86-2DF6-76D472C866AE}"/>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D4AA75C0-7D87-BDBB-F506-7B47898F5DE5}"/>
              </a:ext>
            </a:extLst>
          </p:cNvPr>
          <p:cNvSpPr>
            <a:spLocks noGrp="1"/>
          </p:cNvSpPr>
          <p:nvPr>
            <p:ph idx="1"/>
          </p:nvPr>
        </p:nvSpPr>
        <p:spPr/>
        <p:txBody>
          <a:bodyPr/>
          <a:lstStyle/>
          <a:p>
            <a:r>
              <a:rPr kumimoji="1" lang="en-US" altLang="ja-JP" dirty="0"/>
              <a:t>RISC-V</a:t>
            </a:r>
            <a:r>
              <a:rPr lang="en-US" altLang="ja-JP" dirty="0"/>
              <a:t> </a:t>
            </a:r>
            <a:r>
              <a:rPr kumimoji="1" lang="en-US" altLang="ja-JP" dirty="0"/>
              <a:t>Keystone</a:t>
            </a:r>
            <a:r>
              <a:rPr kumimoji="1" lang="ja-JP" altLang="en-US"/>
              <a:t>のエンクレイヴとセキュリティモニタを連携させることで</a:t>
            </a:r>
            <a:r>
              <a:rPr kumimoji="1" lang="en-US" altLang="ja-JP" dirty="0"/>
              <a:t>IDS</a:t>
            </a:r>
            <a:r>
              <a:rPr kumimoji="1" lang="ja-JP" altLang="en-US"/>
              <a:t>を安全に実行する</a:t>
            </a:r>
            <a:r>
              <a:rPr kumimoji="1" lang="en-US" altLang="ja-JP" dirty="0"/>
              <a:t>Keyspector</a:t>
            </a:r>
            <a:r>
              <a:rPr kumimoji="1" lang="ja-JP" altLang="en-US"/>
              <a:t>を提案</a:t>
            </a:r>
            <a:endParaRPr kumimoji="1" lang="en-US" altLang="ja-JP" dirty="0"/>
          </a:p>
          <a:p>
            <a:pPr lvl="1"/>
            <a:r>
              <a:rPr kumimoji="1" lang="en-US" altLang="ja-JP" dirty="0"/>
              <a:t>IDS</a:t>
            </a:r>
            <a:r>
              <a:rPr kumimoji="1" lang="ja-JP" altLang="en-US"/>
              <a:t>が動作するエンクレイヴからシステムメモリに直接アクセス</a:t>
            </a:r>
            <a:endParaRPr kumimoji="1" lang="en-US" altLang="ja-JP" dirty="0"/>
          </a:p>
          <a:p>
            <a:pPr lvl="1"/>
            <a:r>
              <a:rPr lang="ja-JP" altLang="en-US"/>
              <a:t>システムメモリを共有可能なエンクレイヴを制限</a:t>
            </a:r>
            <a:endParaRPr lang="en-US" altLang="ja-JP" dirty="0"/>
          </a:p>
          <a:p>
            <a:pPr lvl="1"/>
            <a:r>
              <a:rPr lang="en-US" altLang="ja-JP" dirty="0"/>
              <a:t>IDS</a:t>
            </a:r>
            <a:r>
              <a:rPr lang="ja-JP" altLang="en-US"/>
              <a:t>の実行状態監視により実行の妨害を検知</a:t>
            </a:r>
            <a:endParaRPr lang="en-US" altLang="ja-JP" dirty="0"/>
          </a:p>
          <a:p>
            <a:pPr lvl="1"/>
            <a:r>
              <a:rPr lang="ja-JP" altLang="en-US"/>
              <a:t>オーバヘッドが小さく、</a:t>
            </a:r>
            <a:r>
              <a:rPr lang="en-US" altLang="ja-JP" dirty="0"/>
              <a:t>IDS</a:t>
            </a:r>
            <a:r>
              <a:rPr lang="ja-JP" altLang="en-US"/>
              <a:t>への攻撃を検知できることを確認</a:t>
            </a:r>
            <a:endParaRPr lang="en-US" altLang="ja-JP" dirty="0"/>
          </a:p>
          <a:p>
            <a:r>
              <a:rPr lang="ja-JP" altLang="en-US"/>
              <a:t>今後の課題</a:t>
            </a:r>
            <a:endParaRPr lang="en-US" altLang="ja-JP" dirty="0"/>
          </a:p>
          <a:p>
            <a:pPr lvl="1"/>
            <a:r>
              <a:rPr lang="ja-JP" altLang="en-US"/>
              <a:t>複数</a:t>
            </a:r>
            <a:r>
              <a:rPr lang="en-US" altLang="ja-JP" dirty="0"/>
              <a:t>IDS</a:t>
            </a:r>
            <a:r>
              <a:rPr lang="ja-JP" altLang="en-US"/>
              <a:t>の実行に対応し、システム性能への影響を調査</a:t>
            </a:r>
            <a:endParaRPr lang="en-US" altLang="ja-JP" dirty="0"/>
          </a:p>
          <a:p>
            <a:pPr lvl="1"/>
            <a:r>
              <a:rPr lang="en-US" altLang="ja-JP" dirty="0"/>
              <a:t>IOPMP</a:t>
            </a:r>
            <a:r>
              <a:rPr lang="ja-JP" altLang="en-US"/>
              <a:t>を用いて</a:t>
            </a:r>
            <a:r>
              <a:rPr lang="en-US" altLang="ja-JP" dirty="0"/>
              <a:t>DMA</a:t>
            </a:r>
            <a:r>
              <a:rPr lang="ja-JP" altLang="en-US"/>
              <a:t>を悪用したエンクレイヴのメモリに対する攻撃を防ぐ</a:t>
            </a:r>
            <a:endParaRPr lang="en-US" altLang="ja-JP" dirty="0"/>
          </a:p>
        </p:txBody>
      </p:sp>
      <p:sp>
        <p:nvSpPr>
          <p:cNvPr id="4" name="スライド番号プレースホルダー 3">
            <a:extLst>
              <a:ext uri="{FF2B5EF4-FFF2-40B4-BE49-F238E27FC236}">
                <a16:creationId xmlns:a16="http://schemas.microsoft.com/office/drawing/2014/main" id="{FD33AAE4-591A-4D46-200D-67DCEE3EB318}"/>
              </a:ext>
            </a:extLst>
          </p:cNvPr>
          <p:cNvSpPr>
            <a:spLocks noGrp="1"/>
          </p:cNvSpPr>
          <p:nvPr>
            <p:ph type="sldNum" sz="quarter" idx="12"/>
          </p:nvPr>
        </p:nvSpPr>
        <p:spPr/>
        <p:txBody>
          <a:bodyPr/>
          <a:lstStyle/>
          <a:p>
            <a:fld id="{F0EA15DB-5BBC-4252-B2FC-64AEF2568759}" type="slidenum">
              <a:rPr kumimoji="1" lang="ja-JP" altLang="en-US" smtClean="0"/>
              <a:t>16</a:t>
            </a:fld>
            <a:endParaRPr kumimoji="1" lang="ja-JP" altLang="en-US"/>
          </a:p>
        </p:txBody>
      </p:sp>
    </p:spTree>
    <p:extLst>
      <p:ext uri="{BB962C8B-B14F-4D97-AF65-F5344CB8AC3E}">
        <p14:creationId xmlns:p14="http://schemas.microsoft.com/office/powerpoint/2010/main" val="3367612200"/>
      </p:ext>
    </p:extLst>
  </p:cSld>
  <p:clrMapOvr>
    <a:masterClrMapping/>
  </p:clrMapOvr>
</p:sld>
</file>

<file path=ppt/theme/theme1.xml><?xml version="1.0" encoding="utf-8"?>
<a:theme xmlns:a="http://schemas.openxmlformats.org/drawingml/2006/main" name="Office テーマ">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sl-iwano">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8544</TotalTime>
  <Words>1733</Words>
  <Application>Microsoft Macintosh PowerPoint</Application>
  <PresentationFormat>Widescreen</PresentationFormat>
  <Paragraphs>310</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游ゴシック</vt:lpstr>
      <vt:lpstr>Arial</vt:lpstr>
      <vt:lpstr>Courier New</vt:lpstr>
      <vt:lpstr>Segoe UI</vt:lpstr>
      <vt:lpstr>Office テーマ</vt:lpstr>
      <vt:lpstr>エンクレイヴとセキュリティモニタの連携によるIDSの安全な実行</vt:lpstr>
      <vt:lpstr>Internet of Things (IoT) 機器への攻撃</vt:lpstr>
      <vt:lpstr>TEEを用いた侵入検知システム (IDS)</vt:lpstr>
      <vt:lpstr>Arm TrustZoneを用いたIDSの保護</vt:lpstr>
      <vt:lpstr>エンクレイヴを用いたIDSの保護</vt:lpstr>
      <vt:lpstr>提案：Keyspector</vt:lpstr>
      <vt:lpstr>エンクレイヴにおけるシステムメモリの共有</vt:lpstr>
      <vt:lpstr>メモリ共有の制御</vt:lpstr>
      <vt:lpstr>リモートアテステーションを用いた共有制御</vt:lpstr>
      <vt:lpstr>システムメモリ上のOSデータの監視</vt:lpstr>
      <vt:lpstr>セキュリティモニタによるIDSの実行状態監視</vt:lpstr>
      <vt:lpstr>攻撃検知後の対処</vt:lpstr>
      <vt:lpstr>実験</vt:lpstr>
      <vt:lpstr>実験1：性能</vt:lpstr>
      <vt:lpstr>実験2：IDSへの攻撃の検知</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IWANO Takahito</dc:creator>
  <cp:lastModifiedBy>KORAI Kenichi</cp:lastModifiedBy>
  <cp:revision>930</cp:revision>
  <dcterms:created xsi:type="dcterms:W3CDTF">2025-04-19T10:29:51Z</dcterms:created>
  <dcterms:modified xsi:type="dcterms:W3CDTF">2026-10-23T06:11:11Z</dcterms:modified>
</cp:coreProperties>
</file>