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91" r:id="rId3"/>
    <p:sldId id="259" r:id="rId4"/>
    <p:sldId id="262" r:id="rId5"/>
    <p:sldId id="276" r:id="rId6"/>
    <p:sldId id="263" r:id="rId7"/>
    <p:sldId id="324" r:id="rId8"/>
    <p:sldId id="303" r:id="rId9"/>
    <p:sldId id="307" r:id="rId10"/>
    <p:sldId id="321" r:id="rId11"/>
    <p:sldId id="330" r:id="rId12"/>
    <p:sldId id="300" r:id="rId13"/>
    <p:sldId id="283" r:id="rId14"/>
    <p:sldId id="323" r:id="rId15"/>
    <p:sldId id="284" r:id="rId16"/>
    <p:sldId id="285" r:id="rId17"/>
    <p:sldId id="331"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6"/>
    <p:restoredTop sz="85785"/>
  </p:normalViewPr>
  <p:slideViewPr>
    <p:cSldViewPr snapToGrid="0">
      <p:cViewPr varScale="1">
        <p:scale>
          <a:sx n="104" d="100"/>
          <a:sy n="104" d="100"/>
        </p:scale>
        <p:origin x="952"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kajiwara/Documents/&#20462;&#35542;/&#12486;&#12441;&#12540;&#1247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kajiwara/Documents/&#20462;&#35542;/&#12486;&#12441;&#12540;&#1247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ajiwara/Documents/&#20462;&#35542;/&#12486;&#12441;&#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kajiwara/Documents/&#20462;&#35542;/&#12486;&#12441;&#12540;&#1247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kajiwara/Documents/&#20462;&#35542;/&#12486;&#12441;&#12540;&#12479;.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'計測時間(実機)'!$A$2</c:f>
              <c:strCache>
                <c:ptCount val="1"/>
                <c:pt idx="0">
                  <c:v>監視用</c:v>
                </c:pt>
              </c:strCache>
            </c:strRef>
          </c:tx>
          <c:spPr>
            <a:solidFill>
              <a:schemeClr val="accent3">
                <a:shade val="76000"/>
              </a:schemeClr>
            </a:solidFill>
            <a:ln>
              <a:noFill/>
            </a:ln>
            <a:effectLst/>
          </c:spPr>
          <c:invertIfNegative val="0"/>
          <c:dLbls>
            <c:delete val="1"/>
          </c:dLbls>
          <c:errBars>
            <c:errBarType val="both"/>
            <c:errValType val="cust"/>
            <c:noEndCap val="0"/>
            <c:plus>
              <c:numRef>
                <c:f>'計測時間(実機)'!$F$98</c:f>
                <c:numCache>
                  <c:formatCode>General</c:formatCode>
                  <c:ptCount val="1"/>
                  <c:pt idx="0">
                    <c:v>9.3654803519212099E-3</c:v>
                  </c:pt>
                </c:numCache>
              </c:numRef>
            </c:plus>
            <c:minus>
              <c:numRef>
                <c:f>'計測時間(実機)'!$F$98</c:f>
                <c:numCache>
                  <c:formatCode>General</c:formatCode>
                  <c:ptCount val="1"/>
                  <c:pt idx="0">
                    <c:v>9.3654803519212099E-3</c:v>
                  </c:pt>
                </c:numCache>
              </c:numRef>
            </c:minus>
            <c:spPr>
              <a:solidFill>
                <a:schemeClr val="tx1"/>
              </a:solidFill>
              <a:ln w="12700" cap="flat" cmpd="sng" algn="ctr">
                <a:solidFill>
                  <a:schemeClr val="tx1"/>
                </a:solidFill>
                <a:prstDash val="solid"/>
                <a:round/>
              </a:ln>
              <a:effectLst/>
            </c:spPr>
          </c:errBars>
          <c:val>
            <c:numRef>
              <c:f>'計測時間(実機)'!$F$97</c:f>
              <c:numCache>
                <c:formatCode>General</c:formatCode>
                <c:ptCount val="1"/>
                <c:pt idx="0">
                  <c:v>9.8699999999999996E-2</c:v>
                </c:pt>
              </c:numCache>
            </c:numRef>
          </c:val>
          <c:extLst>
            <c:ext xmlns:c16="http://schemas.microsoft.com/office/drawing/2014/chart" uri="{C3380CC4-5D6E-409C-BE32-E72D297353CC}">
              <c16:uniqueId val="{00000000-B336-5849-873A-5C335A4E1F6F}"/>
            </c:ext>
          </c:extLst>
        </c:ser>
        <c:ser>
          <c:idx val="1"/>
          <c:order val="1"/>
          <c:tx>
            <c:strRef>
              <c:f>'計測時間(実機)'!$A$16</c:f>
              <c:strCache>
                <c:ptCount val="1"/>
                <c:pt idx="0">
                  <c:v>監視対象</c:v>
                </c:pt>
              </c:strCache>
            </c:strRef>
          </c:tx>
          <c:spPr>
            <a:solidFill>
              <a:schemeClr val="accent3">
                <a:tint val="77000"/>
              </a:schemeClr>
            </a:solidFill>
            <a:ln>
              <a:noFill/>
            </a:ln>
            <a:effectLst/>
          </c:spPr>
          <c:invertIfNegative val="0"/>
          <c:dLbls>
            <c:delete val="1"/>
          </c:dLbls>
          <c:errBars>
            <c:errBarType val="both"/>
            <c:errValType val="cust"/>
            <c:noEndCap val="0"/>
            <c:plus>
              <c:numRef>
                <c:f>'計測時間(実機)'!$F$112</c:f>
                <c:numCache>
                  <c:formatCode>General</c:formatCode>
                  <c:ptCount val="1"/>
                  <c:pt idx="0">
                    <c:v>1.3119112436102952E-3</c:v>
                  </c:pt>
                </c:numCache>
              </c:numRef>
            </c:plus>
            <c:minus>
              <c:numRef>
                <c:f>'計測時間(実機)'!$F$112</c:f>
                <c:numCache>
                  <c:formatCode>General</c:formatCode>
                  <c:ptCount val="1"/>
                  <c:pt idx="0">
                    <c:v>1.3119112436102952E-3</c:v>
                  </c:pt>
                </c:numCache>
              </c:numRef>
            </c:minus>
            <c:spPr>
              <a:solidFill>
                <a:schemeClr val="tx1"/>
              </a:solidFill>
              <a:ln w="12700" cap="flat" cmpd="sng" algn="ctr">
                <a:solidFill>
                  <a:schemeClr val="tx1"/>
                </a:solidFill>
                <a:prstDash val="solid"/>
                <a:round/>
              </a:ln>
              <a:effectLst/>
            </c:spPr>
          </c:errBars>
          <c:val>
            <c:numRef>
              <c:f>'計測時間(実機)'!$F$111</c:f>
              <c:numCache>
                <c:formatCode>General</c:formatCode>
                <c:ptCount val="1"/>
                <c:pt idx="0">
                  <c:v>7.6899999999999996E-2</c:v>
                </c:pt>
              </c:numCache>
            </c:numRef>
          </c:val>
          <c:extLst>
            <c:ext xmlns:c16="http://schemas.microsoft.com/office/drawing/2014/chart" uri="{C3380CC4-5D6E-409C-BE32-E72D297353CC}">
              <c16:uniqueId val="{00000001-B336-5849-873A-5C335A4E1F6F}"/>
            </c:ext>
          </c:extLst>
        </c:ser>
        <c:dLbls>
          <c:dLblPos val="outEnd"/>
          <c:showLegendKey val="0"/>
          <c:showVal val="1"/>
          <c:showCatName val="0"/>
          <c:showSerName val="0"/>
          <c:showPercent val="0"/>
          <c:showBubbleSize val="0"/>
        </c:dLbls>
        <c:gapWidth val="219"/>
        <c:overlap val="-27"/>
        <c:axId val="72667984"/>
        <c:axId val="72669888"/>
      </c:barChart>
      <c:catAx>
        <c:axId val="72667984"/>
        <c:scaling>
          <c:orientation val="minMax"/>
        </c:scaling>
        <c:delete val="1"/>
        <c:axPos val="b"/>
        <c:majorTickMark val="none"/>
        <c:minorTickMark val="none"/>
        <c:tickLblPos val="nextTo"/>
        <c:crossAx val="72669888"/>
        <c:crosses val="autoZero"/>
        <c:auto val="1"/>
        <c:lblAlgn val="ctr"/>
        <c:lblOffset val="100"/>
        <c:noMultiLvlLbl val="0"/>
      </c:catAx>
      <c:valAx>
        <c:axId val="72669888"/>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sz="1800"/>
                  <a:t>時間（</a:t>
                </a:r>
                <a:r>
                  <a:rPr lang="en-US" sz="1800"/>
                  <a:t>ms</a:t>
                </a:r>
                <a:r>
                  <a:rPr lang="ja-JP" sz="1800"/>
                  <a: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72667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showDLblsOverMax val="0"/>
    <c:extLst/>
  </c:chart>
  <c:spPr>
    <a:solidFill>
      <a:schemeClr val="bg1"/>
    </a:solidFill>
    <a:ln w="12700" cap="flat" cmpd="sng" algn="ctr">
      <a:noFill/>
      <a:prstDash val="solid"/>
      <a:round/>
    </a:ln>
    <a:effectLst/>
  </c:spPr>
  <c:txPr>
    <a:bodyPr/>
    <a:lstStyle/>
    <a:p>
      <a:pPr>
        <a:defRPr sz="2000"/>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'計測時間(実機)'!$N$59</c:f>
              <c:strCache>
                <c:ptCount val="1"/>
                <c:pt idx="0">
                  <c:v>情報なし</c:v>
                </c:pt>
              </c:strCache>
            </c:strRef>
          </c:tx>
          <c:spPr>
            <a:solidFill>
              <a:schemeClr val="accent5"/>
            </a:solidFill>
            <a:ln>
              <a:noFill/>
            </a:ln>
            <a:effectLst/>
          </c:spPr>
          <c:invertIfNegative val="0"/>
          <c:dLbls>
            <c:delete val="1"/>
          </c:dLbls>
          <c:errBars>
            <c:errBarType val="both"/>
            <c:errValType val="cust"/>
            <c:noEndCap val="0"/>
            <c:plus>
              <c:numRef>
                <c:f>'計測時間(実機)'!$S$70</c:f>
                <c:numCache>
                  <c:formatCode>General</c:formatCode>
                  <c:ptCount val="1"/>
                  <c:pt idx="0">
                    <c:v>1.1075498483890764E-3</c:v>
                  </c:pt>
                </c:numCache>
              </c:numRef>
            </c:plus>
            <c:minus>
              <c:numRef>
                <c:f>'計測時間(実機)'!$S$70</c:f>
                <c:numCache>
                  <c:formatCode>General</c:formatCode>
                  <c:ptCount val="1"/>
                  <c:pt idx="0">
                    <c:v>1.1075498483890764E-3</c:v>
                  </c:pt>
                </c:numCache>
              </c:numRef>
            </c:minus>
            <c:spPr>
              <a:solidFill>
                <a:schemeClr val="tx1"/>
              </a:solidFill>
              <a:ln w="12700" cap="flat" cmpd="sng" algn="ctr">
                <a:solidFill>
                  <a:schemeClr val="tx1"/>
                </a:solidFill>
                <a:prstDash val="solid"/>
                <a:round/>
              </a:ln>
              <a:effectLst/>
            </c:spPr>
          </c:errBars>
          <c:val>
            <c:numRef>
              <c:f>'計測時間(実機)'!$S$69</c:f>
              <c:numCache>
                <c:formatCode>General</c:formatCode>
                <c:ptCount val="1"/>
                <c:pt idx="0">
                  <c:v>0.26860000000000001</c:v>
                </c:pt>
              </c:numCache>
            </c:numRef>
          </c:val>
          <c:extLst>
            <c:ext xmlns:c16="http://schemas.microsoft.com/office/drawing/2014/chart" uri="{C3380CC4-5D6E-409C-BE32-E72D297353CC}">
              <c16:uniqueId val="{00000000-B336-AF4D-8C08-E2BD6B12CF42}"/>
            </c:ext>
          </c:extLst>
        </c:ser>
        <c:ser>
          <c:idx val="3"/>
          <c:order val="1"/>
          <c:tx>
            <c:strRef>
              <c:f>'計測時間(実機)'!$N$74</c:f>
              <c:strCache>
                <c:ptCount val="1"/>
                <c:pt idx="0">
                  <c:v>プロセス</c:v>
                </c:pt>
              </c:strCache>
            </c:strRef>
          </c:tx>
          <c:spPr>
            <a:solidFill>
              <a:schemeClr val="accent1">
                <a:lumMod val="60000"/>
              </a:schemeClr>
            </a:solidFill>
            <a:ln>
              <a:noFill/>
            </a:ln>
            <a:effectLst/>
          </c:spPr>
          <c:invertIfNegative val="0"/>
          <c:dLbls>
            <c:delete val="1"/>
          </c:dLbls>
          <c:errBars>
            <c:errBarType val="both"/>
            <c:errValType val="cust"/>
            <c:noEndCap val="0"/>
            <c:plus>
              <c:numRef>
                <c:f>'計測時間(実機)'!$S$85</c:f>
                <c:numCache>
                  <c:formatCode>General</c:formatCode>
                  <c:ptCount val="1"/>
                  <c:pt idx="0">
                    <c:v>9.6378881965339727E-4</c:v>
                  </c:pt>
                </c:numCache>
              </c:numRef>
            </c:plus>
            <c:minus>
              <c:numRef>
                <c:f>'計測時間(実機)'!$S$85</c:f>
                <c:numCache>
                  <c:formatCode>General</c:formatCode>
                  <c:ptCount val="1"/>
                  <c:pt idx="0">
                    <c:v>9.6378881965339727E-4</c:v>
                  </c:pt>
                </c:numCache>
              </c:numRef>
            </c:minus>
            <c:spPr>
              <a:solidFill>
                <a:schemeClr val="tx1"/>
              </a:solidFill>
              <a:ln w="12700" cap="flat" cmpd="sng" algn="ctr">
                <a:solidFill>
                  <a:schemeClr val="tx1"/>
                </a:solidFill>
                <a:prstDash val="solid"/>
                <a:round/>
              </a:ln>
              <a:effectLst/>
            </c:spPr>
          </c:errBars>
          <c:val>
            <c:numRef>
              <c:f>'計測時間(実機)'!$S$84</c:f>
              <c:numCache>
                <c:formatCode>General</c:formatCode>
                <c:ptCount val="1"/>
                <c:pt idx="0">
                  <c:v>0.27079999999999999</c:v>
                </c:pt>
              </c:numCache>
            </c:numRef>
          </c:val>
          <c:extLst>
            <c:ext xmlns:c16="http://schemas.microsoft.com/office/drawing/2014/chart" uri="{C3380CC4-5D6E-409C-BE32-E72D297353CC}">
              <c16:uniqueId val="{00000001-B336-AF4D-8C08-E2BD6B12CF42}"/>
            </c:ext>
          </c:extLst>
        </c:ser>
        <c:ser>
          <c:idx val="1"/>
          <c:order val="2"/>
          <c:tx>
            <c:strRef>
              <c:f>'計測時間(実機)'!$N$89</c:f>
              <c:strCache>
                <c:ptCount val="1"/>
                <c:pt idx="0">
                  <c:v>モジュール</c:v>
                </c:pt>
              </c:strCache>
            </c:strRef>
          </c:tx>
          <c:spPr>
            <a:solidFill>
              <a:schemeClr val="accent3"/>
            </a:solidFill>
            <a:ln>
              <a:noFill/>
            </a:ln>
            <a:effectLst/>
          </c:spPr>
          <c:invertIfNegative val="0"/>
          <c:dLbls>
            <c:delete val="1"/>
          </c:dLbls>
          <c:errBars>
            <c:errBarType val="both"/>
            <c:errValType val="cust"/>
            <c:noEndCap val="0"/>
            <c:plus>
              <c:numRef>
                <c:f>'計測時間(実機)'!$S$100</c:f>
                <c:numCache>
                  <c:formatCode>General</c:formatCode>
                  <c:ptCount val="1"/>
                  <c:pt idx="0">
                    <c:v>1.0241527663824809E-3</c:v>
                  </c:pt>
                </c:numCache>
              </c:numRef>
            </c:plus>
            <c:minus>
              <c:numRef>
                <c:f>'計測時間(実機)'!$S$100</c:f>
                <c:numCache>
                  <c:formatCode>General</c:formatCode>
                  <c:ptCount val="1"/>
                  <c:pt idx="0">
                    <c:v>1.0241527663824809E-3</c:v>
                  </c:pt>
                </c:numCache>
              </c:numRef>
            </c:minus>
            <c:spPr>
              <a:solidFill>
                <a:schemeClr val="tx1"/>
              </a:solidFill>
              <a:ln w="12700" cap="flat" cmpd="sng" algn="ctr">
                <a:solidFill>
                  <a:schemeClr val="tx1"/>
                </a:solidFill>
                <a:prstDash val="solid"/>
                <a:round/>
              </a:ln>
              <a:effectLst/>
            </c:spPr>
          </c:errBars>
          <c:val>
            <c:numRef>
              <c:f>'計測時間(実機)'!$S$99</c:f>
              <c:numCache>
                <c:formatCode>General</c:formatCode>
                <c:ptCount val="1"/>
                <c:pt idx="0">
                  <c:v>0.27039999999999997</c:v>
                </c:pt>
              </c:numCache>
            </c:numRef>
          </c:val>
          <c:extLst>
            <c:ext xmlns:c16="http://schemas.microsoft.com/office/drawing/2014/chart" uri="{C3380CC4-5D6E-409C-BE32-E72D297353CC}">
              <c16:uniqueId val="{00000002-B336-AF4D-8C08-E2BD6B12CF42}"/>
            </c:ext>
          </c:extLst>
        </c:ser>
        <c:dLbls>
          <c:dLblPos val="outEnd"/>
          <c:showLegendKey val="0"/>
          <c:showVal val="1"/>
          <c:showCatName val="0"/>
          <c:showSerName val="0"/>
          <c:showPercent val="0"/>
          <c:showBubbleSize val="0"/>
        </c:dLbls>
        <c:gapWidth val="219"/>
        <c:overlap val="-27"/>
        <c:axId val="72667984"/>
        <c:axId val="72669888"/>
      </c:barChart>
      <c:catAx>
        <c:axId val="72667984"/>
        <c:scaling>
          <c:orientation val="minMax"/>
        </c:scaling>
        <c:delete val="1"/>
        <c:axPos val="b"/>
        <c:majorTickMark val="none"/>
        <c:minorTickMark val="none"/>
        <c:tickLblPos val="nextTo"/>
        <c:crossAx val="72669888"/>
        <c:crosses val="autoZero"/>
        <c:auto val="1"/>
        <c:lblAlgn val="ctr"/>
        <c:lblOffset val="100"/>
        <c:noMultiLvlLbl val="0"/>
      </c:catAx>
      <c:valAx>
        <c:axId val="72669888"/>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r>
                  <a:rPr lang="ja-JP" altLang="en-US" sz="1800" b="1">
                    <a:ln>
                      <a:noFill/>
                    </a:ln>
                    <a:solidFill>
                      <a:schemeClr val="tx1"/>
                    </a:solidFill>
                  </a:rPr>
                  <a:t>時間（</a:t>
                </a:r>
                <a:r>
                  <a:rPr lang="en-US" altLang="ja-JP" sz="1800" b="1">
                    <a:ln>
                      <a:noFill/>
                    </a:ln>
                    <a:solidFill>
                      <a:schemeClr val="tx1"/>
                    </a:solidFill>
                  </a:rPr>
                  <a:t>ms</a:t>
                </a:r>
                <a:r>
                  <a:rPr lang="ja-JP" altLang="en-US" sz="1800" b="1">
                    <a:ln>
                      <a:noFill/>
                    </a:ln>
                    <a:solidFill>
                      <a:schemeClr val="tx1"/>
                    </a:solidFill>
                  </a:rPr>
                  <a:t>）</a:t>
                </a:r>
              </a:p>
            </c:rich>
          </c:tx>
          <c:overlay val="0"/>
          <c:spPr>
            <a:noFill/>
            <a:ln>
              <a:noFill/>
            </a:ln>
            <a:effectLst/>
          </c:spPr>
          <c:txPr>
            <a:bodyPr rot="-54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72667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showDLblsOverMax val="0"/>
    <c:extLst/>
  </c:chart>
  <c:spPr>
    <a:solidFill>
      <a:schemeClr val="bg1"/>
    </a:solidFill>
    <a:ln w="12700" cap="flat" cmpd="sng" algn="ctr">
      <a:noFill/>
      <a:prstDash val="solid"/>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tx>
            <c:strRef>
              <c:f>'計測時間(実機)'!$Y$1</c:f>
              <c:strCache>
                <c:ptCount val="1"/>
                <c:pt idx="0">
                  <c:v>TVM1</c:v>
                </c:pt>
              </c:strCache>
            </c:strRef>
          </c:tx>
          <c:spPr>
            <a:solidFill>
              <a:schemeClr val="accent2">
                <a:tint val="77000"/>
              </a:schemeClr>
            </a:solidFill>
            <a:ln>
              <a:noFill/>
            </a:ln>
            <a:effectLst/>
          </c:spPr>
          <c:invertIfNegative val="0"/>
          <c:dLbls>
            <c:delete val="1"/>
          </c:dLbls>
          <c:errBars>
            <c:errBarType val="both"/>
            <c:errValType val="cust"/>
            <c:noEndCap val="0"/>
            <c:plus>
              <c:numRef>
                <c:f>'計測時間(実機)'!$AA$13</c:f>
                <c:numCache>
                  <c:formatCode>General</c:formatCode>
                  <c:ptCount val="1"/>
                  <c:pt idx="0">
                    <c:v>1.1930353445448853E-3</c:v>
                  </c:pt>
                </c:numCache>
              </c:numRef>
            </c:plus>
            <c:minus>
              <c:numRef>
                <c:f>'計測時間(実機)'!$AA$13</c:f>
                <c:numCache>
                  <c:formatCode>General</c:formatCode>
                  <c:ptCount val="1"/>
                  <c:pt idx="0">
                    <c:v>1.1930353445448853E-3</c:v>
                  </c:pt>
                </c:numCache>
              </c:numRef>
            </c:minus>
            <c:spPr>
              <a:solidFill>
                <a:schemeClr val="tx1"/>
              </a:solidFill>
              <a:ln w="12700" cap="flat" cmpd="sng" algn="ctr">
                <a:solidFill>
                  <a:schemeClr val="tx1"/>
                </a:solidFill>
                <a:prstDash val="solid"/>
                <a:round/>
              </a:ln>
              <a:effectLst/>
            </c:spPr>
          </c:errBars>
          <c:val>
            <c:numRef>
              <c:f>'計測時間(実機)'!$AA$12</c:f>
              <c:numCache>
                <c:formatCode>General</c:formatCode>
                <c:ptCount val="1"/>
                <c:pt idx="0">
                  <c:v>0.2737</c:v>
                </c:pt>
              </c:numCache>
            </c:numRef>
          </c:val>
          <c:extLst>
            <c:ext xmlns:c16="http://schemas.microsoft.com/office/drawing/2014/chart" uri="{C3380CC4-5D6E-409C-BE32-E72D297353CC}">
              <c16:uniqueId val="{00000000-FFDC-DB4A-81B1-F12E726F080C}"/>
            </c:ext>
          </c:extLst>
        </c:ser>
        <c:ser>
          <c:idx val="0"/>
          <c:order val="1"/>
          <c:tx>
            <c:strRef>
              <c:f>'計測時間(実機)'!$Z$1</c:f>
              <c:strCache>
                <c:ptCount val="1"/>
                <c:pt idx="0">
                  <c:v>TVM2</c:v>
                </c:pt>
              </c:strCache>
            </c:strRef>
          </c:tx>
          <c:spPr>
            <a:solidFill>
              <a:schemeClr val="accent2">
                <a:shade val="76000"/>
              </a:schemeClr>
            </a:solidFill>
            <a:ln>
              <a:noFill/>
            </a:ln>
            <a:effectLst/>
          </c:spPr>
          <c:invertIfNegative val="0"/>
          <c:dLbls>
            <c:delete val="1"/>
          </c:dLbls>
          <c:errBars>
            <c:errBarType val="both"/>
            <c:errValType val="cust"/>
            <c:noEndCap val="0"/>
            <c:plus>
              <c:numRef>
                <c:f>'計測時間(実機)'!$AB$13</c:f>
                <c:numCache>
                  <c:formatCode>General</c:formatCode>
                  <c:ptCount val="1"/>
                  <c:pt idx="0">
                    <c:v>3.8964371189873213E-3</c:v>
                  </c:pt>
                </c:numCache>
              </c:numRef>
            </c:plus>
            <c:minus>
              <c:numRef>
                <c:f>'計測時間(実機)'!$AB$13</c:f>
                <c:numCache>
                  <c:formatCode>General</c:formatCode>
                  <c:ptCount val="1"/>
                  <c:pt idx="0">
                    <c:v>3.8964371189873213E-3</c:v>
                  </c:pt>
                </c:numCache>
              </c:numRef>
            </c:minus>
            <c:spPr>
              <a:solidFill>
                <a:schemeClr val="tx1"/>
              </a:solidFill>
              <a:ln w="12700" cap="flat" cmpd="sng" algn="ctr">
                <a:solidFill>
                  <a:schemeClr val="tx1"/>
                </a:solidFill>
                <a:prstDash val="solid"/>
                <a:round/>
              </a:ln>
              <a:effectLst/>
            </c:spPr>
          </c:errBars>
          <c:val>
            <c:numRef>
              <c:f>'計測時間(実機)'!$AB$12</c:f>
              <c:numCache>
                <c:formatCode>General</c:formatCode>
                <c:ptCount val="1"/>
                <c:pt idx="0">
                  <c:v>0.27839999999999998</c:v>
                </c:pt>
              </c:numCache>
            </c:numRef>
          </c:val>
          <c:extLst>
            <c:ext xmlns:c16="http://schemas.microsoft.com/office/drawing/2014/chart" uri="{C3380CC4-5D6E-409C-BE32-E72D297353CC}">
              <c16:uniqueId val="{00000001-FFDC-DB4A-81B1-F12E726F080C}"/>
            </c:ext>
          </c:extLst>
        </c:ser>
        <c:dLbls>
          <c:dLblPos val="outEnd"/>
          <c:showLegendKey val="0"/>
          <c:showVal val="1"/>
          <c:showCatName val="0"/>
          <c:showSerName val="0"/>
          <c:showPercent val="0"/>
          <c:showBubbleSize val="0"/>
        </c:dLbls>
        <c:gapWidth val="219"/>
        <c:overlap val="-27"/>
        <c:axId val="72667984"/>
        <c:axId val="72669888"/>
      </c:barChart>
      <c:catAx>
        <c:axId val="72667984"/>
        <c:scaling>
          <c:orientation val="minMax"/>
        </c:scaling>
        <c:delete val="1"/>
        <c:axPos val="b"/>
        <c:majorTickMark val="none"/>
        <c:minorTickMark val="none"/>
        <c:tickLblPos val="nextTo"/>
        <c:crossAx val="72669888"/>
        <c:crosses val="autoZero"/>
        <c:auto val="1"/>
        <c:lblAlgn val="ctr"/>
        <c:lblOffset val="100"/>
        <c:noMultiLvlLbl val="0"/>
      </c:catAx>
      <c:valAx>
        <c:axId val="72669888"/>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r>
                  <a:rPr lang="ja-JP" altLang="en-US" sz="1800" b="1">
                    <a:ln>
                      <a:noFill/>
                    </a:ln>
                    <a:solidFill>
                      <a:schemeClr val="tx1"/>
                    </a:solidFill>
                  </a:rPr>
                  <a:t>時間（</a:t>
                </a:r>
                <a:r>
                  <a:rPr lang="en-US" altLang="ja-JP" sz="1800" b="1">
                    <a:ln>
                      <a:noFill/>
                    </a:ln>
                    <a:solidFill>
                      <a:schemeClr val="tx1"/>
                    </a:solidFill>
                  </a:rPr>
                  <a:t>ms</a:t>
                </a:r>
                <a:r>
                  <a:rPr lang="ja-JP" altLang="en-US" sz="1800" b="1">
                    <a:ln>
                      <a:noFill/>
                    </a:ln>
                    <a:solidFill>
                      <a:schemeClr val="tx1"/>
                    </a:solidFill>
                  </a:rPr>
                  <a:t>）</a:t>
                </a:r>
              </a:p>
            </c:rich>
          </c:tx>
          <c:overlay val="0"/>
          <c:spPr>
            <a:noFill/>
            <a:ln>
              <a:noFill/>
            </a:ln>
            <a:effectLst/>
          </c:spPr>
          <c:txPr>
            <a:bodyPr rot="-540000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72667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showDLblsOverMax val="0"/>
    <c:extLst/>
  </c:chart>
  <c:spPr>
    <a:solidFill>
      <a:schemeClr val="bg1"/>
    </a:solidFill>
    <a:ln w="12700" cap="flat" cmpd="sng" algn="ctr">
      <a:noFill/>
      <a:prstDash val="solid"/>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'計測時間(実機)'!$N$73</c:f>
              <c:strCache>
                <c:ptCount val="1"/>
                <c:pt idx="0">
                  <c:v>共有メモリ</c:v>
                </c:pt>
              </c:strCache>
            </c:strRef>
          </c:tx>
          <c:spPr>
            <a:solidFill>
              <a:schemeClr val="accent1">
                <a:tint val="86000"/>
              </a:schemeClr>
            </a:solidFill>
            <a:ln>
              <a:noFill/>
            </a:ln>
            <a:effectLst/>
          </c:spPr>
          <c:invertIfNegative val="0"/>
          <c:dLbls>
            <c:dLbl>
              <c:idx val="0"/>
              <c:tx>
                <c:rich>
                  <a:bodyPr/>
                  <a:lstStyle/>
                  <a:p>
                    <a:r>
                      <a:rPr lang="en-US" altLang="ja-JP"/>
                      <a:t>0.27</a:t>
                    </a:r>
                    <a:endParaRPr lang="en-US" altLang="ja-JP"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4B-8645-8D88-80771D5F496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errBars>
            <c:errBarType val="both"/>
            <c:errValType val="cust"/>
            <c:noEndCap val="0"/>
            <c:plus>
              <c:numRef>
                <c:f>'計測時間(実機)'!$S$85</c:f>
                <c:numCache>
                  <c:formatCode>General</c:formatCode>
                  <c:ptCount val="1"/>
                  <c:pt idx="0">
                    <c:v>9.6378881965339727E-4</c:v>
                  </c:pt>
                </c:numCache>
              </c:numRef>
            </c:plus>
            <c:minus>
              <c:numRef>
                <c:f>'計測時間(実機)'!$S$85</c:f>
                <c:numCache>
                  <c:formatCode>General</c:formatCode>
                  <c:ptCount val="1"/>
                  <c:pt idx="0">
                    <c:v>9.6378881965339727E-4</c:v>
                  </c:pt>
                </c:numCache>
              </c:numRef>
            </c:minus>
            <c:spPr>
              <a:solidFill>
                <a:schemeClr val="tx1"/>
              </a:solidFill>
              <a:ln w="12700" cap="flat" cmpd="sng" algn="ctr">
                <a:solidFill>
                  <a:schemeClr val="tx1"/>
                </a:solidFill>
                <a:prstDash val="solid"/>
                <a:round/>
              </a:ln>
              <a:effectLst/>
            </c:spPr>
          </c:errBars>
          <c:val>
            <c:numRef>
              <c:f>'計測時間(実機)'!$S$84</c:f>
              <c:numCache>
                <c:formatCode>General</c:formatCode>
                <c:ptCount val="1"/>
                <c:pt idx="0">
                  <c:v>0.27079999999999999</c:v>
                </c:pt>
              </c:numCache>
            </c:numRef>
          </c:val>
          <c:extLst>
            <c:ext xmlns:c16="http://schemas.microsoft.com/office/drawing/2014/chart" uri="{C3380CC4-5D6E-409C-BE32-E72D297353CC}">
              <c16:uniqueId val="{00000000-920F-1349-B5A2-B3DE3679040E}"/>
            </c:ext>
          </c:extLst>
        </c:ser>
        <c:ser>
          <c:idx val="3"/>
          <c:order val="1"/>
          <c:tx>
            <c:strRef>
              <c:f>'計測時間(実機)'!$N$44</c:f>
              <c:strCache>
                <c:ptCount val="1"/>
                <c:pt idx="0">
                  <c:v>コピー</c:v>
                </c:pt>
              </c:strCache>
            </c:strRef>
          </c:tx>
          <c:spPr>
            <a:solidFill>
              <a:schemeClr val="accent1">
                <a:tint val="58000"/>
              </a:schemeClr>
            </a:solidFill>
            <a:ln>
              <a:noFill/>
            </a:ln>
            <a:effectLst/>
          </c:spPr>
          <c:invertIfNegative val="0"/>
          <c:dLbls>
            <c:delete val="1"/>
          </c:dLbls>
          <c:errBars>
            <c:errBarType val="both"/>
            <c:errValType val="cust"/>
            <c:noEndCap val="0"/>
            <c:plus>
              <c:numRef>
                <c:f>'計測時間(実機)'!$Q$56</c:f>
                <c:numCache>
                  <c:formatCode>General</c:formatCode>
                  <c:ptCount val="1"/>
                  <c:pt idx="0">
                    <c:v>3.0701447667640835E-2</c:v>
                  </c:pt>
                </c:numCache>
              </c:numRef>
            </c:plus>
            <c:minus>
              <c:numRef>
                <c:f>'計測時間(実機)'!$Q$56</c:f>
                <c:numCache>
                  <c:formatCode>General</c:formatCode>
                  <c:ptCount val="1"/>
                  <c:pt idx="0">
                    <c:v>3.0701447667640835E-2</c:v>
                  </c:pt>
                </c:numCache>
              </c:numRef>
            </c:minus>
            <c:spPr>
              <a:solidFill>
                <a:schemeClr val="tx1"/>
              </a:solidFill>
              <a:ln w="12700" cap="flat" cmpd="sng" algn="ctr">
                <a:solidFill>
                  <a:schemeClr val="tx1"/>
                </a:solidFill>
                <a:prstDash val="solid"/>
                <a:round/>
              </a:ln>
              <a:effectLst/>
            </c:spPr>
          </c:errBars>
          <c:val>
            <c:numRef>
              <c:f>'計測時間(実機)'!$Q$55</c:f>
              <c:numCache>
                <c:formatCode>General</c:formatCode>
                <c:ptCount val="1"/>
                <c:pt idx="0">
                  <c:v>8.2082999999999995</c:v>
                </c:pt>
              </c:numCache>
            </c:numRef>
          </c:val>
          <c:extLst>
            <c:ext xmlns:c16="http://schemas.microsoft.com/office/drawing/2014/chart" uri="{C3380CC4-5D6E-409C-BE32-E72D297353CC}">
              <c16:uniqueId val="{00000001-920F-1349-B5A2-B3DE3679040E}"/>
            </c:ext>
          </c:extLst>
        </c:ser>
        <c:dLbls>
          <c:dLblPos val="outEnd"/>
          <c:showLegendKey val="0"/>
          <c:showVal val="1"/>
          <c:showCatName val="0"/>
          <c:showSerName val="0"/>
          <c:showPercent val="0"/>
          <c:showBubbleSize val="0"/>
        </c:dLbls>
        <c:gapWidth val="219"/>
        <c:overlap val="-27"/>
        <c:axId val="72667984"/>
        <c:axId val="72669888"/>
      </c:barChart>
      <c:catAx>
        <c:axId val="72667984"/>
        <c:scaling>
          <c:orientation val="minMax"/>
        </c:scaling>
        <c:delete val="1"/>
        <c:axPos val="b"/>
        <c:majorTickMark val="none"/>
        <c:minorTickMark val="none"/>
        <c:tickLblPos val="nextTo"/>
        <c:crossAx val="72669888"/>
        <c:crosses val="autoZero"/>
        <c:auto val="1"/>
        <c:lblAlgn val="ctr"/>
        <c:lblOffset val="100"/>
        <c:noMultiLvlLbl val="0"/>
      </c:catAx>
      <c:valAx>
        <c:axId val="72669888"/>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2000" b="1" i="0" u="none" strike="noStrike" kern="1200" baseline="0">
                    <a:ln>
                      <a:noFill/>
                    </a:ln>
                    <a:solidFill>
                      <a:schemeClr val="tx1"/>
                    </a:solidFill>
                    <a:latin typeface="+mn-lt"/>
                    <a:ea typeface="+mn-ea"/>
                    <a:cs typeface="+mn-cs"/>
                  </a:defRPr>
                </a:pPr>
                <a:r>
                  <a:rPr lang="ja-JP" altLang="en-US" sz="2000" b="1">
                    <a:ln>
                      <a:noFill/>
                    </a:ln>
                    <a:solidFill>
                      <a:schemeClr val="tx1"/>
                    </a:solidFill>
                  </a:rPr>
                  <a:t>時間（</a:t>
                </a:r>
                <a:r>
                  <a:rPr lang="en-US" altLang="ja-JP" sz="2000" b="1">
                    <a:ln>
                      <a:noFill/>
                    </a:ln>
                    <a:solidFill>
                      <a:schemeClr val="tx1"/>
                    </a:solidFill>
                  </a:rPr>
                  <a:t>ms</a:t>
                </a:r>
                <a:r>
                  <a:rPr lang="ja-JP" altLang="en-US" sz="2000" b="1">
                    <a:ln>
                      <a:noFill/>
                    </a:ln>
                    <a:solidFill>
                      <a:schemeClr val="tx1"/>
                    </a:solidFill>
                  </a:rPr>
                  <a:t>）</a:t>
                </a:r>
              </a:p>
            </c:rich>
          </c:tx>
          <c:overlay val="0"/>
          <c:spPr>
            <a:noFill/>
            <a:ln>
              <a:noFill/>
            </a:ln>
            <a:effectLst/>
          </c:spPr>
          <c:txPr>
            <a:bodyPr rot="-5400000" spcFirstLastPara="1" vertOverflow="ellipsis" vert="horz" wrap="square" anchor="ctr" anchorCtr="1"/>
            <a:lstStyle/>
            <a:p>
              <a:pPr>
                <a:defRPr sz="2000" b="1" i="0" u="none" strike="noStrike" kern="1200" baseline="0">
                  <a:ln>
                    <a:noFill/>
                  </a:ln>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72667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showDLblsOverMax val="0"/>
    <c:extLst/>
  </c:chart>
  <c:spPr>
    <a:solidFill>
      <a:schemeClr val="bg1"/>
    </a:solidFill>
    <a:ln w="12700" cap="flat" cmpd="sng" algn="ctr">
      <a:noFill/>
      <a:prstDash val="solid"/>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2"/>
          <c:order val="0"/>
          <c:tx>
            <c:strRef>
              <c:f>'計測時間(実機)'!$N$73</c:f>
              <c:strCache>
                <c:ptCount val="1"/>
                <c:pt idx="0">
                  <c:v>共有メモリ</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errBars>
            <c:errBarType val="both"/>
            <c:errValType val="cust"/>
            <c:noEndCap val="0"/>
            <c:plus>
              <c:numRef>
                <c:f>'計測時間(実機)'!$S$85</c:f>
                <c:numCache>
                  <c:formatCode>General</c:formatCode>
                  <c:ptCount val="1"/>
                  <c:pt idx="0">
                    <c:v>9.6378881965339727E-4</c:v>
                  </c:pt>
                </c:numCache>
              </c:numRef>
            </c:plus>
            <c:minus>
              <c:numRef>
                <c:f>'計測時間(実機)'!$S$85</c:f>
                <c:numCache>
                  <c:formatCode>General</c:formatCode>
                  <c:ptCount val="1"/>
                  <c:pt idx="0">
                    <c:v>9.6378881965339727E-4</c:v>
                  </c:pt>
                </c:numCache>
              </c:numRef>
            </c:minus>
            <c:spPr>
              <a:solidFill>
                <a:schemeClr val="tx1"/>
              </a:solidFill>
              <a:ln w="12700" cap="flat" cmpd="sng" algn="ctr">
                <a:solidFill>
                  <a:schemeClr val="tx1"/>
                </a:solidFill>
                <a:prstDash val="solid"/>
                <a:round/>
              </a:ln>
              <a:effectLst/>
            </c:spPr>
          </c:errBars>
          <c:val>
            <c:numRef>
              <c:f>'計測時間(実機)'!$S$84</c:f>
              <c:numCache>
                <c:formatCode>General</c:formatCode>
                <c:ptCount val="1"/>
                <c:pt idx="0">
                  <c:v>0.27079999999999999</c:v>
                </c:pt>
              </c:numCache>
            </c:numRef>
          </c:val>
          <c:extLst>
            <c:ext xmlns:c16="http://schemas.microsoft.com/office/drawing/2014/chart" uri="{C3380CC4-5D6E-409C-BE32-E72D297353CC}">
              <c16:uniqueId val="{00000000-53A2-7A4C-B589-0D6BC09AB3C4}"/>
            </c:ext>
          </c:extLst>
        </c:ser>
        <c:ser>
          <c:idx val="3"/>
          <c:order val="1"/>
          <c:tx>
            <c:strRef>
              <c:f>'計測時間(実機)'!$N$30</c:f>
              <c:strCache>
                <c:ptCount val="1"/>
                <c:pt idx="0">
                  <c:v>仮想ネットワーク</c:v>
                </c:pt>
              </c:strCache>
            </c:strRef>
          </c:tx>
          <c:spPr>
            <a:solidFill>
              <a:schemeClr val="accent1">
                <a:tint val="58000"/>
              </a:schemeClr>
            </a:solidFill>
            <a:ln>
              <a:noFill/>
            </a:ln>
            <a:effectLst/>
          </c:spPr>
          <c:invertIfNegative val="0"/>
          <c:dLbls>
            <c:delete val="1"/>
          </c:dLbls>
          <c:errBars>
            <c:errBarType val="both"/>
            <c:errValType val="cust"/>
            <c:noEndCap val="0"/>
            <c:plus>
              <c:numRef>
                <c:f>'計測時間(実機)'!$S$41</c:f>
                <c:numCache>
                  <c:formatCode>General</c:formatCode>
                  <c:ptCount val="1"/>
                  <c:pt idx="0">
                    <c:v>4.6937428509784285</c:v>
                  </c:pt>
                </c:numCache>
              </c:numRef>
            </c:plus>
            <c:minus>
              <c:numRef>
                <c:f>'計測時間(実機)'!$S$41</c:f>
                <c:numCache>
                  <c:formatCode>General</c:formatCode>
                  <c:ptCount val="1"/>
                  <c:pt idx="0">
                    <c:v>4.6937428509784285</c:v>
                  </c:pt>
                </c:numCache>
              </c:numRef>
            </c:minus>
            <c:spPr>
              <a:solidFill>
                <a:schemeClr val="tx1"/>
              </a:solidFill>
              <a:ln w="12700" cap="flat" cmpd="sng" algn="ctr">
                <a:solidFill>
                  <a:schemeClr val="tx1"/>
                </a:solidFill>
                <a:prstDash val="solid"/>
                <a:round/>
              </a:ln>
              <a:effectLst/>
            </c:spPr>
          </c:errBars>
          <c:val>
            <c:numRef>
              <c:f>'計測時間(実機)'!$S$40</c:f>
              <c:numCache>
                <c:formatCode>General</c:formatCode>
                <c:ptCount val="1"/>
                <c:pt idx="0">
                  <c:v>16.945799999999998</c:v>
                </c:pt>
              </c:numCache>
            </c:numRef>
          </c:val>
          <c:extLst>
            <c:ext xmlns:c16="http://schemas.microsoft.com/office/drawing/2014/chart" uri="{C3380CC4-5D6E-409C-BE32-E72D297353CC}">
              <c16:uniqueId val="{00000001-53A2-7A4C-B589-0D6BC09AB3C4}"/>
            </c:ext>
          </c:extLst>
        </c:ser>
        <c:dLbls>
          <c:dLblPos val="outEnd"/>
          <c:showLegendKey val="0"/>
          <c:showVal val="1"/>
          <c:showCatName val="0"/>
          <c:showSerName val="0"/>
          <c:showPercent val="0"/>
          <c:showBubbleSize val="0"/>
        </c:dLbls>
        <c:gapWidth val="219"/>
        <c:overlap val="-27"/>
        <c:axId val="72667984"/>
        <c:axId val="72669888"/>
      </c:barChart>
      <c:catAx>
        <c:axId val="72667984"/>
        <c:scaling>
          <c:orientation val="minMax"/>
        </c:scaling>
        <c:delete val="1"/>
        <c:axPos val="b"/>
        <c:majorTickMark val="none"/>
        <c:minorTickMark val="none"/>
        <c:tickLblPos val="nextTo"/>
        <c:crossAx val="72669888"/>
        <c:crosses val="autoZero"/>
        <c:auto val="1"/>
        <c:lblAlgn val="ctr"/>
        <c:lblOffset val="100"/>
        <c:noMultiLvlLbl val="0"/>
      </c:catAx>
      <c:valAx>
        <c:axId val="72669888"/>
        <c:scaling>
          <c:orientation val="minMax"/>
          <c:max val="30"/>
          <c:min val="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2000" b="1" i="0" u="none" strike="noStrike" kern="1200" baseline="0">
                    <a:ln>
                      <a:noFill/>
                    </a:ln>
                    <a:solidFill>
                      <a:schemeClr val="tx1"/>
                    </a:solidFill>
                    <a:latin typeface="+mn-lt"/>
                    <a:ea typeface="+mn-ea"/>
                    <a:cs typeface="+mn-cs"/>
                  </a:defRPr>
                </a:pPr>
                <a:r>
                  <a:rPr lang="ja-JP" altLang="en-US" sz="2000" b="1">
                    <a:ln>
                      <a:noFill/>
                    </a:ln>
                    <a:solidFill>
                      <a:schemeClr val="tx1"/>
                    </a:solidFill>
                  </a:rPr>
                  <a:t>時間（</a:t>
                </a:r>
                <a:r>
                  <a:rPr lang="en-US" altLang="ja-JP" sz="2000" b="1">
                    <a:ln>
                      <a:noFill/>
                    </a:ln>
                    <a:solidFill>
                      <a:schemeClr val="tx1"/>
                    </a:solidFill>
                  </a:rPr>
                  <a:t>ms</a:t>
                </a:r>
                <a:r>
                  <a:rPr lang="ja-JP" altLang="en-US" sz="2000" b="1">
                    <a:ln>
                      <a:noFill/>
                    </a:ln>
                    <a:solidFill>
                      <a:schemeClr val="tx1"/>
                    </a:solidFill>
                  </a:rPr>
                  <a:t>）</a:t>
                </a:r>
              </a:p>
            </c:rich>
          </c:tx>
          <c:overlay val="0"/>
          <c:spPr>
            <a:noFill/>
            <a:ln>
              <a:noFill/>
            </a:ln>
            <a:effectLst/>
          </c:spPr>
          <c:txPr>
            <a:bodyPr rot="-5400000" spcFirstLastPara="1" vertOverflow="ellipsis" vert="horz" wrap="square" anchor="ctr" anchorCtr="1"/>
            <a:lstStyle/>
            <a:p>
              <a:pPr>
                <a:defRPr sz="2000" b="1" i="0" u="none" strike="noStrike" kern="1200" baseline="0">
                  <a:ln>
                    <a:noFill/>
                  </a:ln>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72667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showDLblsOverMax val="0"/>
    <c:extLst/>
  </c:chart>
  <c:spPr>
    <a:solidFill>
      <a:schemeClr val="bg1"/>
    </a:solidFill>
    <a:ln w="12700" cap="flat" cmpd="sng" algn="ctr">
      <a:noFill/>
      <a:prstDash val="solid"/>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8B9F2-136D-443E-8B25-3D759679881D}" type="datetimeFigureOut">
              <a:rPr kumimoji="1" lang="ja-JP" altLang="en-US" smtClean="0"/>
              <a:t>2026/2/12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2D6EC-6C8E-4719-8152-E14B9C65B97A}" type="slidenum">
              <a:rPr kumimoji="1" lang="ja-JP" altLang="en-US" smtClean="0"/>
              <a:t>‹#›</a:t>
            </a:fld>
            <a:endParaRPr kumimoji="1" lang="ja-JP" altLang="en-US"/>
          </a:p>
        </p:txBody>
      </p:sp>
    </p:spTree>
    <p:extLst>
      <p:ext uri="{BB962C8B-B14F-4D97-AF65-F5344CB8AC3E}">
        <p14:creationId xmlns:p14="http://schemas.microsoft.com/office/powerpoint/2010/main" val="33358399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dirty="0">
                <a:latin typeface="Yu Gothic" panose="020B0400000000000000" pitchFamily="34" charset="-128"/>
                <a:ea typeface="Yu Gothic" panose="020B0400000000000000" pitchFamily="34" charset="-128"/>
              </a:rPr>
              <a:t>RISC-V </a:t>
            </a:r>
            <a:r>
              <a:rPr lang="en" altLang="ja-JP" sz="1200" dirty="0" err="1">
                <a:latin typeface="Yu Gothic" panose="020B0400000000000000" pitchFamily="34" charset="-128"/>
                <a:ea typeface="Yu Gothic" panose="020B0400000000000000" pitchFamily="34" charset="-128"/>
              </a:rPr>
              <a:t>CoVE</a:t>
            </a:r>
            <a:r>
              <a:rPr lang="ja-JP" altLang="en-US" sz="1200">
                <a:latin typeface="Yu Gothic" panose="020B0400000000000000" pitchFamily="34" charset="-128"/>
                <a:ea typeface="Yu Gothic" panose="020B0400000000000000" pitchFamily="34" charset="-128"/>
              </a:rPr>
              <a:t>を用いた機密</a:t>
            </a:r>
            <a:r>
              <a:rPr lang="en" altLang="ja-JP" sz="1200" dirty="0">
                <a:latin typeface="Yu Gothic" panose="020B0400000000000000" pitchFamily="34" charset="-128"/>
                <a:ea typeface="Yu Gothic" panose="020B0400000000000000" pitchFamily="34" charset="-128"/>
              </a:rPr>
              <a:t>VM</a:t>
            </a:r>
            <a:r>
              <a:rPr lang="ja-JP" altLang="en-US" sz="1200">
                <a:latin typeface="Yu Gothic" panose="020B0400000000000000" pitchFamily="34" charset="-128"/>
                <a:ea typeface="Yu Gothic" panose="020B0400000000000000" pitchFamily="34" charset="-128"/>
              </a:rPr>
              <a:t>の柔軟で効率的な監視機構と題しまして，</a:t>
            </a:r>
            <a:r>
              <a:rPr lang="ja-JP" altLang="en-US" sz="1200">
                <a:latin typeface="游ゴシック Medium" panose="020B0500000000000000" pitchFamily="50" charset="-128"/>
                <a:ea typeface="游ゴシック Medium" panose="020B0500000000000000" pitchFamily="50" charset="-128"/>
              </a:rPr>
              <a:t>光來研究室</a:t>
            </a:r>
            <a:r>
              <a:rPr lang="ja-JP" altLang="en-US">
                <a:cs typeface="MS PGothic" charset="-128"/>
              </a:rPr>
              <a:t>の梶原が発表を行わせていただきます．</a:t>
            </a:r>
            <a:endParaRPr kumimoji="1" lang="ja-JP" altLang="en-US"/>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a:t>
            </a:fld>
            <a:endParaRPr kumimoji="1" lang="ja-JP" altLang="en-US"/>
          </a:p>
        </p:txBody>
      </p:sp>
    </p:spTree>
    <p:extLst>
      <p:ext uri="{BB962C8B-B14F-4D97-AF65-F5344CB8AC3E}">
        <p14:creationId xmlns:p14="http://schemas.microsoft.com/office/powerpoint/2010/main" val="337685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BDA-1171-1EF2-FE49-091811DB24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1447AB-AFFC-227D-3027-00BF36EE44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51497A-44B1-46E7-E474-5D84507D9E66}"/>
              </a:ext>
            </a:extLst>
          </p:cNvPr>
          <p:cNvSpPr>
            <a:spLocks noGrp="1"/>
          </p:cNvSpPr>
          <p:nvPr>
            <p:ph type="body" idx="1"/>
          </p:nvPr>
        </p:nvSpPr>
        <p:spPr/>
        <p:txBody>
          <a:bodyPr/>
          <a:lstStyle/>
          <a:p>
            <a:r>
              <a:rPr kumimoji="1" lang="en-US" altLang="ja-JP" sz="1200" b="0" i="0" u="none" strike="noStrike" kern="1200" dirty="0" err="1">
                <a:solidFill>
                  <a:schemeClr val="tx1"/>
                </a:solidFill>
                <a:effectLst/>
                <a:latin typeface="+mn-lt"/>
                <a:ea typeface="+mn-ea"/>
                <a:cs typeface="+mn-cs"/>
              </a:rPr>
              <a:t>TVMmonitor</a:t>
            </a:r>
            <a:r>
              <a:rPr kumimoji="1" lang="en-US" altLang="ja-JP" sz="1200" b="0" i="0" u="none" strike="noStrike" kern="1200" dirty="0">
                <a:solidFill>
                  <a:schemeClr val="tx1"/>
                </a:solidFill>
                <a:effectLst/>
                <a:latin typeface="+mn-lt"/>
                <a:ea typeface="+mn-ea"/>
                <a:cs typeface="+mn-cs"/>
              </a:rPr>
              <a:t> </a:t>
            </a:r>
            <a:r>
              <a:rPr kumimoji="1" lang="ja-JP" altLang="en-US" sz="1200" b="0" i="0" u="none" strike="noStrike" kern="1200">
                <a:solidFill>
                  <a:schemeClr val="tx1"/>
                </a:solidFill>
                <a:effectLst/>
                <a:latin typeface="+mn-lt"/>
                <a:ea typeface="+mn-ea"/>
                <a:cs typeface="+mn-cs"/>
              </a:rPr>
              <a:t>は複数の監視用</a:t>
            </a:r>
            <a:r>
              <a:rPr kumimoji="1" lang="en-US" altLang="ja-JP" sz="1200" b="0" i="0" u="none" strike="noStrike" kern="1200" dirty="0">
                <a:solidFill>
                  <a:schemeClr val="tx1"/>
                </a:solidFill>
                <a:effectLst/>
                <a:latin typeface="+mn-lt"/>
                <a:ea typeface="+mn-ea"/>
                <a:cs typeface="+mn-cs"/>
              </a:rPr>
              <a:t> TVM </a:t>
            </a:r>
            <a:r>
              <a:rPr kumimoji="1" lang="ja-JP" altLang="en-US" sz="1200" b="0" i="0" u="none" strike="noStrike" kern="1200">
                <a:solidFill>
                  <a:schemeClr val="tx1"/>
                </a:solidFill>
                <a:effectLst/>
                <a:latin typeface="+mn-lt"/>
                <a:ea typeface="+mn-ea"/>
                <a:cs typeface="+mn-cs"/>
              </a:rPr>
              <a:t>が</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つの</a:t>
            </a:r>
            <a:r>
              <a:rPr kumimoji="1" lang="en-US" altLang="ja-JP" sz="1200" b="0" i="0" u="none" strike="noStrike" kern="1200" dirty="0">
                <a:solidFill>
                  <a:schemeClr val="tx1"/>
                </a:solidFill>
                <a:effectLst/>
                <a:latin typeface="+mn-lt"/>
                <a:ea typeface="+mn-ea"/>
                <a:cs typeface="+mn-cs"/>
              </a:rPr>
              <a:t>TVM</a:t>
            </a:r>
            <a:r>
              <a:rPr kumimoji="1" lang="ja-JP" altLang="en-US" sz="1200" b="0" i="0" u="none" strike="noStrike" kern="1200">
                <a:solidFill>
                  <a:schemeClr val="tx1"/>
                </a:solidFill>
                <a:effectLst/>
                <a:latin typeface="+mn-lt"/>
                <a:ea typeface="+mn-ea"/>
                <a:cs typeface="+mn-cs"/>
              </a:rPr>
              <a:t>を監視する構成、および</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つの監視用</a:t>
            </a:r>
            <a:r>
              <a:rPr kumimoji="1" lang="en-US" altLang="ja-JP" sz="1200" b="0" i="0" u="none" strike="noStrike" kern="1200" dirty="0">
                <a:solidFill>
                  <a:schemeClr val="tx1"/>
                </a:solidFill>
                <a:effectLst/>
                <a:latin typeface="+mn-lt"/>
                <a:ea typeface="+mn-ea"/>
                <a:cs typeface="+mn-cs"/>
              </a:rPr>
              <a:t> TVM </a:t>
            </a:r>
            <a:r>
              <a:rPr kumimoji="1" lang="ja-JP" altLang="en-US" sz="1200" b="0" i="0" u="none" strike="noStrike" kern="1200">
                <a:solidFill>
                  <a:schemeClr val="tx1"/>
                </a:solidFill>
                <a:effectLst/>
                <a:latin typeface="+mn-lt"/>
                <a:ea typeface="+mn-ea"/>
                <a:cs typeface="+mn-cs"/>
              </a:rPr>
              <a:t>が複数の</a:t>
            </a:r>
            <a:r>
              <a:rPr kumimoji="1" lang="en-US" altLang="ja-JP" sz="1200" b="0" i="0" u="none" strike="noStrike" kern="1200" dirty="0">
                <a:solidFill>
                  <a:schemeClr val="tx1"/>
                </a:solidFill>
                <a:effectLst/>
                <a:latin typeface="+mn-lt"/>
                <a:ea typeface="+mn-ea"/>
                <a:cs typeface="+mn-cs"/>
              </a:rPr>
              <a:t>TVM</a:t>
            </a:r>
            <a:r>
              <a:rPr kumimoji="1" lang="ja-JP" altLang="en-US" sz="1200" b="0" i="0" u="none" strike="noStrike" kern="1200">
                <a:solidFill>
                  <a:schemeClr val="tx1"/>
                </a:solidFill>
                <a:effectLst/>
                <a:latin typeface="+mn-lt"/>
                <a:ea typeface="+mn-ea"/>
                <a:cs typeface="+mn-cs"/>
              </a:rPr>
              <a:t>を監視する構成の両方に対応しています。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つの監視用</a:t>
            </a:r>
            <a:r>
              <a:rPr kumimoji="1" lang="en-US" altLang="ja-JP" sz="1200" b="0" i="0" u="none" strike="noStrike" kern="1200" dirty="0">
                <a:solidFill>
                  <a:schemeClr val="tx1"/>
                </a:solidFill>
                <a:effectLst/>
                <a:latin typeface="+mn-lt"/>
                <a:ea typeface="+mn-ea"/>
                <a:cs typeface="+mn-cs"/>
              </a:rPr>
              <a:t> TVM </a:t>
            </a:r>
            <a:r>
              <a:rPr kumimoji="1" lang="ja-JP" altLang="en-US" sz="1200" b="0" i="0" u="none" strike="noStrike" kern="1200">
                <a:solidFill>
                  <a:schemeClr val="tx1"/>
                </a:solidFill>
                <a:effectLst/>
                <a:latin typeface="+mn-lt"/>
                <a:ea typeface="+mn-ea"/>
                <a:cs typeface="+mn-cs"/>
              </a:rPr>
              <a:t>が複数の</a:t>
            </a:r>
            <a:r>
              <a:rPr kumimoji="1" lang="en-US" altLang="ja-JP" sz="1200" b="0" i="0" u="none" strike="noStrike" kern="1200" dirty="0">
                <a:solidFill>
                  <a:schemeClr val="tx1"/>
                </a:solidFill>
                <a:effectLst/>
                <a:latin typeface="+mn-lt"/>
                <a:ea typeface="+mn-ea"/>
                <a:cs typeface="+mn-cs"/>
              </a:rPr>
              <a:t> TVM </a:t>
            </a:r>
            <a:r>
              <a:rPr kumimoji="1" lang="ja-JP" altLang="en-US" sz="1200" b="0" i="0" u="none" strike="noStrike" kern="1200">
                <a:solidFill>
                  <a:schemeClr val="tx1"/>
                </a:solidFill>
                <a:effectLst/>
                <a:latin typeface="+mn-lt"/>
                <a:ea typeface="+mn-ea"/>
                <a:cs typeface="+mn-cs"/>
              </a:rPr>
              <a:t>を監視する構成では、システム全体の監視運用を効率的に行えます。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監視用</a:t>
            </a:r>
            <a:r>
              <a:rPr kumimoji="1" lang="en-US" altLang="ja-JP" sz="1200" b="0" i="0" u="none" strike="noStrike" kern="1200" dirty="0">
                <a:solidFill>
                  <a:schemeClr val="tx1"/>
                </a:solidFill>
                <a:effectLst/>
                <a:latin typeface="+mn-lt"/>
                <a:ea typeface="+mn-ea"/>
                <a:cs typeface="+mn-cs"/>
              </a:rPr>
              <a:t>TVM</a:t>
            </a:r>
            <a:r>
              <a:rPr kumimoji="1" lang="ja-JP" altLang="en-US" sz="1200" b="0" i="0" u="none" strike="noStrike" kern="1200">
                <a:solidFill>
                  <a:schemeClr val="tx1"/>
                </a:solidFill>
                <a:effectLst/>
                <a:latin typeface="+mn-lt"/>
                <a:ea typeface="+mn-ea"/>
                <a:cs typeface="+mn-cs"/>
              </a:rPr>
              <a:t>内で</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つまたは複数の監視システムを動作させ、それぞれ個別に共有メモリを利用します。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共有メモリデバイスは毎回異なる認証キーでメモリを登録することにより、他の</a:t>
            </a:r>
            <a:r>
              <a:rPr kumimoji="1" lang="en-US" altLang="ja-JP" sz="1200" b="0" i="0" u="none" strike="noStrike" kern="1200" dirty="0">
                <a:solidFill>
                  <a:schemeClr val="tx1"/>
                </a:solidFill>
                <a:effectLst/>
                <a:latin typeface="+mn-lt"/>
                <a:ea typeface="+mn-ea"/>
                <a:cs typeface="+mn-cs"/>
              </a:rPr>
              <a:t>TVM</a:t>
            </a:r>
            <a:r>
              <a:rPr kumimoji="1" lang="ja-JP" altLang="en-US" sz="1200" b="0" i="0" u="none" strike="noStrike" kern="1200">
                <a:solidFill>
                  <a:schemeClr val="tx1"/>
                </a:solidFill>
                <a:effectLst/>
                <a:latin typeface="+mn-lt"/>
                <a:ea typeface="+mn-ea"/>
                <a:cs typeface="+mn-cs"/>
              </a:rPr>
              <a:t>用に登録されたメモリの共有はできないようになっています。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また、複数の監視用</a:t>
            </a:r>
            <a:r>
              <a:rPr kumimoji="1" lang="en-US" altLang="ja-JP" sz="1200" b="0" i="0" u="none" strike="noStrike" kern="1200" dirty="0">
                <a:solidFill>
                  <a:schemeClr val="tx1"/>
                </a:solidFill>
                <a:effectLst/>
                <a:latin typeface="+mn-lt"/>
                <a:ea typeface="+mn-ea"/>
                <a:cs typeface="+mn-cs"/>
              </a:rPr>
              <a:t> TVM </a:t>
            </a:r>
            <a:r>
              <a:rPr kumimoji="1" lang="ja-JP" altLang="en-US" sz="1200" b="0" i="0" u="none" strike="noStrike" kern="1200">
                <a:solidFill>
                  <a:schemeClr val="tx1"/>
                </a:solidFill>
                <a:effectLst/>
                <a:latin typeface="+mn-lt"/>
                <a:ea typeface="+mn-ea"/>
                <a:cs typeface="+mn-cs"/>
              </a:rPr>
              <a:t>が</a:t>
            </a:r>
            <a:r>
              <a:rPr kumimoji="1" lang="en-US" altLang="ja-JP" sz="1200" b="0" i="0" u="none" strike="noStrike" kern="1200" dirty="0">
                <a:solidFill>
                  <a:schemeClr val="tx1"/>
                </a:solidFill>
                <a:effectLst/>
                <a:latin typeface="+mn-lt"/>
                <a:ea typeface="+mn-ea"/>
                <a:cs typeface="+mn-cs"/>
              </a:rPr>
              <a:t> 1 </a:t>
            </a:r>
            <a:r>
              <a:rPr kumimoji="1" lang="ja-JP" altLang="en-US" sz="1200" b="0" i="0" u="none" strike="noStrike" kern="1200">
                <a:solidFill>
                  <a:schemeClr val="tx1"/>
                </a:solidFill>
                <a:effectLst/>
                <a:latin typeface="+mn-lt"/>
                <a:ea typeface="+mn-ea"/>
                <a:cs typeface="+mn-cs"/>
              </a:rPr>
              <a:t>つの</a:t>
            </a:r>
            <a:r>
              <a:rPr kumimoji="1" lang="en-US" altLang="ja-JP" sz="1200" b="0" i="0" u="none" strike="noStrike" kern="1200" dirty="0">
                <a:solidFill>
                  <a:schemeClr val="tx1"/>
                </a:solidFill>
                <a:effectLst/>
                <a:latin typeface="+mn-lt"/>
                <a:ea typeface="+mn-ea"/>
                <a:cs typeface="+mn-cs"/>
              </a:rPr>
              <a:t> TVM  </a:t>
            </a:r>
            <a:r>
              <a:rPr kumimoji="1" lang="ja-JP" altLang="en-US" sz="1200" b="0" i="0" u="none" strike="noStrike" kern="1200">
                <a:solidFill>
                  <a:schemeClr val="tx1"/>
                </a:solidFill>
                <a:effectLst/>
                <a:latin typeface="+mn-lt"/>
                <a:ea typeface="+mn-ea"/>
                <a:cs typeface="+mn-cs"/>
              </a:rPr>
              <a:t>を監視する構成では、監視する情報を分担・多重化することができます。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先ほどと同じようにそれぞれの監視システムが個別のメモリを利用して監視行うことができます。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a:solidFill>
                  <a:schemeClr val="tx1"/>
                </a:solidFill>
                <a:effectLst/>
                <a:latin typeface="+mn-lt"/>
                <a:ea typeface="+mn-ea"/>
                <a:cs typeface="+mn-cs"/>
              </a:rPr>
              <a:t>また、</a:t>
            </a:r>
            <a:r>
              <a:rPr kumimoji="1" lang="en-US" altLang="ja-JP" sz="1200" b="0" i="0" u="none" strike="noStrike" kern="1200" dirty="0">
                <a:solidFill>
                  <a:schemeClr val="tx1"/>
                </a:solidFill>
                <a:effectLst/>
                <a:latin typeface="+mn-lt"/>
                <a:ea typeface="+mn-ea"/>
                <a:cs typeface="+mn-cs"/>
              </a:rPr>
              <a:t>1 </a:t>
            </a:r>
            <a:r>
              <a:rPr kumimoji="1" lang="ja-JP" altLang="en-US" sz="1200" b="0" i="0" u="none" strike="noStrike" kern="1200">
                <a:solidFill>
                  <a:schemeClr val="tx1"/>
                </a:solidFill>
                <a:effectLst/>
                <a:latin typeface="+mn-lt"/>
                <a:ea typeface="+mn-ea"/>
                <a:cs typeface="+mn-cs"/>
              </a:rPr>
              <a:t>つの共有メモリを用いることで情報のブロードキャストすることも可能です。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具体的に</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多対</a:t>
            </a:r>
            <a:r>
              <a:rPr kumimoji="1" lang="en-US" altLang="ja-JP" sz="1200" b="0" i="0" u="none" strike="noStrike" kern="1200" dirty="0">
                <a:solidFill>
                  <a:schemeClr val="tx1"/>
                </a:solidFill>
                <a:effectLst/>
                <a:latin typeface="+mn-lt"/>
                <a:ea typeface="+mn-ea"/>
                <a:cs typeface="+mn-cs"/>
              </a:rPr>
              <a:t>1</a:t>
            </a:r>
          </a:p>
          <a:p>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a:solidFill>
                  <a:schemeClr val="tx1"/>
                </a:solidFill>
                <a:effectLst/>
                <a:latin typeface="+mn-lt"/>
                <a:ea typeface="+mn-ea"/>
                <a:cs typeface="+mn-cs"/>
              </a:rPr>
              <a:t>対多</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a:solidFill>
                  <a:schemeClr val="tx1"/>
                </a:solidFill>
                <a:effectLst/>
                <a:latin typeface="+mn-lt"/>
                <a:ea typeface="+mn-ea"/>
                <a:cs typeface="+mn-cs"/>
              </a:rPr>
              <a:t>多対多</a:t>
            </a:r>
            <a:br>
              <a:rPr kumimoji="1" lang="en-US" altLang="ja-JP" sz="1200" b="0" i="0" u="none" strike="noStrike" kern="1200" dirty="0">
                <a:solidFill>
                  <a:schemeClr val="tx1"/>
                </a:solidFill>
                <a:effectLst/>
                <a:latin typeface="+mn-lt"/>
                <a:ea typeface="+mn-ea"/>
                <a:cs typeface="+mn-cs"/>
              </a:rPr>
            </a:b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a:solidFill>
                  <a:schemeClr val="tx1"/>
                </a:solidFill>
                <a:effectLst/>
                <a:latin typeface="+mn-lt"/>
                <a:ea typeface="+mn-ea"/>
                <a:cs typeface="+mn-cs"/>
              </a:rPr>
              <a:t>図を使用</a:t>
            </a:r>
            <a:endParaRPr kumimoji="1" lang="ja-JP" altLang="en-US"/>
          </a:p>
        </p:txBody>
      </p:sp>
      <p:sp>
        <p:nvSpPr>
          <p:cNvPr id="4" name="スライド番号プレースホルダー 3">
            <a:extLst>
              <a:ext uri="{FF2B5EF4-FFF2-40B4-BE49-F238E27FC236}">
                <a16:creationId xmlns:a16="http://schemas.microsoft.com/office/drawing/2014/main" id="{7DB92BBD-ED15-A9A5-8C51-3949CB9D91DB}"/>
              </a:ext>
            </a:extLst>
          </p:cNvPr>
          <p:cNvSpPr>
            <a:spLocks noGrp="1"/>
          </p:cNvSpPr>
          <p:nvPr>
            <p:ph type="sldNum" sz="quarter" idx="5"/>
          </p:nvPr>
        </p:nvSpPr>
        <p:spPr/>
        <p:txBody>
          <a:bodyPr/>
          <a:lstStyle/>
          <a:p>
            <a:fld id="{C282D6EC-6C8E-4719-8152-E14B9C65B97A}" type="slidenum">
              <a:rPr kumimoji="1" lang="ja-JP" altLang="en-US" smtClean="0"/>
              <a:t>10</a:t>
            </a:fld>
            <a:endParaRPr kumimoji="1" lang="ja-JP" altLang="en-US"/>
          </a:p>
        </p:txBody>
      </p:sp>
    </p:spTree>
    <p:extLst>
      <p:ext uri="{BB962C8B-B14F-4D97-AF65-F5344CB8AC3E}">
        <p14:creationId xmlns:p14="http://schemas.microsoft.com/office/powerpoint/2010/main" val="290060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a:t>
            </a:r>
            <a:r>
              <a:rPr kumimoji="1" lang="en-US" altLang="ja-JP" dirty="0" err="1"/>
              <a:t>TVMmonitor</a:t>
            </a:r>
            <a:r>
              <a:rPr kumimoji="1" lang="ja-JP" altLang="en-US"/>
              <a:t>は監視対象</a:t>
            </a:r>
            <a:r>
              <a:rPr kumimoji="1" lang="en-US" altLang="ja-JP" dirty="0"/>
              <a:t> TVM </a:t>
            </a:r>
            <a:r>
              <a:rPr kumimoji="1" lang="ja-JP" altLang="en-US"/>
              <a:t>の協力を必要としない手法として、監視用</a:t>
            </a:r>
            <a:r>
              <a:rPr kumimoji="1" lang="en-US" altLang="ja-JP" dirty="0"/>
              <a:t> TVM </a:t>
            </a:r>
            <a:r>
              <a:rPr kumimoji="1" lang="ja-JP" altLang="en-US"/>
              <a:t>が</a:t>
            </a:r>
            <a:r>
              <a:rPr kumimoji="1" lang="en-US" altLang="ja-JP" dirty="0"/>
              <a:t> </a:t>
            </a:r>
            <a:r>
              <a:rPr kumimoji="1" lang="ja-JP" altLang="en-US"/>
              <a:t>セキュリティマネージャを介して監視対象</a:t>
            </a:r>
            <a:r>
              <a:rPr kumimoji="1" lang="en-US" altLang="ja-JP" dirty="0"/>
              <a:t> TVM </a:t>
            </a:r>
            <a:r>
              <a:rPr kumimoji="1" lang="ja-JP" altLang="en-US"/>
              <a:t>の機密メモリを直接コピーして監視することも可能です。</a:t>
            </a:r>
            <a:endParaRPr kumimoji="1" lang="en-US" altLang="ja-JP" dirty="0"/>
          </a:p>
          <a:p>
            <a:r>
              <a:rPr kumimoji="1" lang="ja-JP" altLang="en-US"/>
              <a:t>これにより、監視対象</a:t>
            </a:r>
            <a:r>
              <a:rPr kumimoji="1" lang="en-US" altLang="ja-JP" dirty="0"/>
              <a:t> TVM </a:t>
            </a:r>
            <a:r>
              <a:rPr kumimoji="1" lang="ja-JP" altLang="en-US"/>
              <a:t>内のエージェントが応答しない場合でも、情報を取得することができます。</a:t>
            </a:r>
            <a:endParaRPr kumimoji="1" lang="en-US" altLang="ja-JP" dirty="0"/>
          </a:p>
          <a:p>
            <a:r>
              <a:rPr kumimoji="1" lang="ja-JP" altLang="en-US"/>
              <a:t>メモリコピーを用いた監視では監視用</a:t>
            </a:r>
            <a:r>
              <a:rPr kumimoji="1" lang="en-US" altLang="ja-JP" dirty="0"/>
              <a:t>TVM</a:t>
            </a:r>
            <a:r>
              <a:rPr kumimoji="1" lang="ja-JP" altLang="en-US"/>
              <a:t>がセキュリティマネージャを呼び出して指定したメモリをコピーします。</a:t>
            </a:r>
            <a:endParaRPr kumimoji="1" lang="en-US" altLang="ja-JP" dirty="0"/>
          </a:p>
          <a:p>
            <a:r>
              <a:rPr kumimoji="1" lang="ja-JP" altLang="en-US"/>
              <a:t>呼び出されたセキュリティマネージャが監視対象</a:t>
            </a:r>
            <a:r>
              <a:rPr kumimoji="1" lang="en-US" altLang="ja-JP" dirty="0"/>
              <a:t> TVM </a:t>
            </a:r>
            <a:r>
              <a:rPr kumimoji="1" lang="ja-JP" altLang="en-US"/>
              <a:t>の仮想アドレスを物理アドレスに変換します。</a:t>
            </a:r>
            <a:endParaRPr kumimoji="1" lang="en-US" altLang="ja-JP" dirty="0"/>
          </a:p>
          <a:p>
            <a:r>
              <a:rPr kumimoji="1" lang="ja-JP" altLang="en-US"/>
              <a:t>そしてセキュリティマネージャは</a:t>
            </a:r>
            <a:r>
              <a:rPr kumimoji="1" lang="en-US" altLang="ja-JP" dirty="0"/>
              <a:t> TVM </a:t>
            </a:r>
            <a:r>
              <a:rPr kumimoji="1" lang="ja-JP" altLang="en-US"/>
              <a:t>の物理アドレスを</a:t>
            </a:r>
            <a:r>
              <a:rPr kumimoji="1" lang="en-US" altLang="ja-JP" dirty="0"/>
              <a:t> TSM </a:t>
            </a:r>
            <a:r>
              <a:rPr kumimoji="1" lang="ja-JP" altLang="en-US"/>
              <a:t>の物理アドレスに変換してコピーを行います。</a:t>
            </a:r>
            <a:r>
              <a:rPr kumimoji="1" lang="en-US" altLang="ja-JP" dirty="0"/>
              <a:t>//</a:t>
            </a:r>
          </a:p>
          <a:p>
            <a:r>
              <a:rPr kumimoji="1" lang="ja-JP" altLang="en-US"/>
              <a:t>取得したメモリデータを解析して必要な情報を取得します。</a:t>
            </a: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11</a:t>
            </a:fld>
            <a:endParaRPr kumimoji="1" lang="ja-JP" altLang="en-US"/>
          </a:p>
        </p:txBody>
      </p:sp>
    </p:spTree>
    <p:extLst>
      <p:ext uri="{BB962C8B-B14F-4D97-AF65-F5344CB8AC3E}">
        <p14:creationId xmlns:p14="http://schemas.microsoft.com/office/powerpoint/2010/main" val="101209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err="1"/>
              <a:t>TVMmonior</a:t>
            </a:r>
            <a:r>
              <a:rPr kumimoji="1" lang="en" altLang="ja-JP" dirty="0"/>
              <a:t> </a:t>
            </a:r>
            <a:r>
              <a:rPr kumimoji="1" lang="ja-JP" altLang="en-US"/>
              <a:t>を</a:t>
            </a:r>
            <a:r>
              <a:rPr kumimoji="1" lang="en-US" altLang="ja-JP" dirty="0"/>
              <a:t> </a:t>
            </a:r>
            <a:r>
              <a:rPr kumimoji="1" lang="en-US" altLang="ja-JP" dirty="0" err="1"/>
              <a:t>CoVE</a:t>
            </a:r>
            <a:r>
              <a:rPr kumimoji="1" lang="en-US" altLang="ja-JP" dirty="0"/>
              <a:t> </a:t>
            </a:r>
            <a:r>
              <a:rPr kumimoji="1" lang="ja-JP" altLang="en-US"/>
              <a:t>エミュレータと</a:t>
            </a:r>
            <a:r>
              <a:rPr kumimoji="1" lang="en-US" altLang="ja-JP" dirty="0"/>
              <a:t> ACE-RISCV </a:t>
            </a:r>
            <a:r>
              <a:rPr kumimoji="1" lang="ja-JP" altLang="en-US"/>
              <a:t>に実装した。</a:t>
            </a:r>
            <a:endParaRPr kumimoji="1" lang="en-US" altLang="ja-JP" dirty="0"/>
          </a:p>
          <a:p>
            <a:r>
              <a:rPr kumimoji="1" lang="en-US" altLang="ja-JP" dirty="0"/>
              <a:t>ACE-RISCV</a:t>
            </a:r>
            <a:r>
              <a:rPr kumimoji="1" lang="ja-JP" altLang="en-US"/>
              <a:t>は実機で動作します。</a:t>
            </a:r>
            <a:endParaRPr kumimoji="1" lang="en-US" altLang="ja-JP" dirty="0"/>
          </a:p>
          <a:p>
            <a:r>
              <a:rPr kumimoji="1" lang="en-US" altLang="ja-JP" dirty="0"/>
              <a:t>ACE-RISCV</a:t>
            </a:r>
            <a:r>
              <a:rPr kumimoji="1" lang="ja-JP" altLang="en-US"/>
              <a:t>に実装した</a:t>
            </a:r>
            <a:r>
              <a:rPr kumimoji="1" lang="en-US" altLang="ja-JP" dirty="0"/>
              <a:t> </a:t>
            </a:r>
            <a:r>
              <a:rPr kumimoji="1" lang="en-US" altLang="ja-JP" dirty="0" err="1"/>
              <a:t>TVMmonitor</a:t>
            </a:r>
            <a:r>
              <a:rPr kumimoji="1" lang="ja-JP" altLang="en-US"/>
              <a:t>を用いて実験を行った。</a:t>
            </a:r>
            <a:endParaRPr kumimoji="1" lang="en-US" altLang="ja-JP" dirty="0"/>
          </a:p>
          <a:p>
            <a:r>
              <a:rPr kumimoji="1" lang="ja-JP" altLang="en-US"/>
              <a:t>監視用</a:t>
            </a:r>
            <a:r>
              <a:rPr kumimoji="1" lang="en-US" altLang="ja-JP" dirty="0"/>
              <a:t> TVM </a:t>
            </a:r>
            <a:r>
              <a:rPr kumimoji="1" lang="ja-JP" altLang="en-US"/>
              <a:t>が監視対象</a:t>
            </a:r>
            <a:r>
              <a:rPr kumimoji="1" lang="en-US" altLang="ja-JP" dirty="0"/>
              <a:t> TVM </a:t>
            </a:r>
            <a:r>
              <a:rPr kumimoji="1" lang="ja-JP" altLang="en-US"/>
              <a:t>の情報を取得できることを確認しました。</a:t>
            </a:r>
            <a:endParaRPr kumimoji="1" lang="en-US" altLang="ja-JP" dirty="0"/>
          </a:p>
          <a:p>
            <a:r>
              <a:rPr kumimoji="1" lang="ja-JP" altLang="en-US"/>
              <a:t>また、</a:t>
            </a:r>
            <a:r>
              <a:rPr kumimoji="1" lang="en-US" altLang="ja-JP" dirty="0"/>
              <a:t>TVM </a:t>
            </a:r>
            <a:r>
              <a:rPr kumimoji="1" lang="ja-JP" altLang="en-US"/>
              <a:t>間で情報を取得するのにかかる時間を測定しました。</a:t>
            </a:r>
            <a:endParaRPr kumimoji="1" lang="en-US" altLang="ja-JP" dirty="0"/>
          </a:p>
          <a:p>
            <a:r>
              <a:rPr kumimoji="1" lang="ja-JP" altLang="en-US"/>
              <a:t>実験に用いた評価ボードと</a:t>
            </a:r>
            <a:r>
              <a:rPr kumimoji="1" lang="en-US" altLang="ja-JP" dirty="0"/>
              <a:t> VM </a:t>
            </a:r>
            <a:r>
              <a:rPr kumimoji="1" lang="ja-JP" altLang="en-US"/>
              <a:t>の構成を表に示しています。</a:t>
            </a: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12</a:t>
            </a:fld>
            <a:endParaRPr kumimoji="1" lang="ja-JP" altLang="en-US"/>
          </a:p>
        </p:txBody>
      </p:sp>
    </p:spTree>
    <p:extLst>
      <p:ext uri="{BB962C8B-B14F-4D97-AF65-F5344CB8AC3E}">
        <p14:creationId xmlns:p14="http://schemas.microsoft.com/office/powerpoint/2010/main" val="282228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rPr>
              <a:t>TVM </a:t>
            </a:r>
            <a:r>
              <a:rPr lang="ja-JP" altLang="en-US" b="0" i="0" u="none" strike="noStrike">
                <a:solidFill>
                  <a:srgbClr val="000000"/>
                </a:solidFill>
                <a:effectLst/>
              </a:rPr>
              <a:t>間のメモリ共有を用いる監視システムを実行しました。</a:t>
            </a:r>
            <a:endParaRPr lang="en-US" altLang="ja-JP"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rPr>
              <a:t>表に示すように</a:t>
            </a:r>
            <a:r>
              <a:rPr lang="en-US" altLang="ja-JP" b="0" i="0" u="none" strike="noStrike" dirty="0">
                <a:solidFill>
                  <a:srgbClr val="000000"/>
                </a:solidFill>
                <a:effectLst/>
              </a:rPr>
              <a:t>3 </a:t>
            </a:r>
            <a:r>
              <a:rPr lang="ja-JP" altLang="en-US" b="0" i="0" u="none" strike="noStrike">
                <a:solidFill>
                  <a:srgbClr val="000000"/>
                </a:solidFill>
                <a:effectLst/>
              </a:rPr>
              <a:t>種類のシステム構成で監視用</a:t>
            </a:r>
            <a:r>
              <a:rPr lang="en-US" altLang="ja-JP" b="0" i="0" u="none" strike="noStrike" dirty="0">
                <a:solidFill>
                  <a:srgbClr val="000000"/>
                </a:solidFill>
                <a:effectLst/>
              </a:rPr>
              <a:t> TVM </a:t>
            </a:r>
            <a:r>
              <a:rPr lang="ja-JP" altLang="en-US" b="0" i="0" u="none" strike="noStrike">
                <a:solidFill>
                  <a:srgbClr val="000000"/>
                </a:solidFill>
                <a:effectLst/>
              </a:rPr>
              <a:t>が</a:t>
            </a:r>
            <a:r>
              <a:rPr lang="en-US" altLang="ja-JP" b="0" i="0" u="none" strike="noStrike" dirty="0">
                <a:solidFill>
                  <a:srgbClr val="000000"/>
                </a:solidFill>
                <a:effectLst/>
              </a:rPr>
              <a:t> TVM </a:t>
            </a:r>
            <a:r>
              <a:rPr lang="ja-JP" altLang="en-US" b="0" i="0" u="none" strike="noStrike">
                <a:solidFill>
                  <a:srgbClr val="000000"/>
                </a:solidFill>
                <a:effectLst/>
              </a:rPr>
              <a:t>を監視します。</a:t>
            </a:r>
            <a:endParaRPr lang="en-US" altLang="ja-JP"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rPr>
              <a:t>実行の結果、監視対象</a:t>
            </a:r>
            <a:r>
              <a:rPr lang="en-US" altLang="ja-JP" b="0" i="0" u="none" strike="noStrike" dirty="0">
                <a:solidFill>
                  <a:srgbClr val="000000"/>
                </a:solidFill>
                <a:effectLst/>
              </a:rPr>
              <a:t> TVM </a:t>
            </a:r>
            <a:r>
              <a:rPr lang="ja-JP" altLang="en-US" b="0" i="0" u="none" strike="noStrike">
                <a:solidFill>
                  <a:srgbClr val="000000"/>
                </a:solidFill>
                <a:effectLst/>
              </a:rPr>
              <a:t>内のエージェントからプロセス一覧を取得できました。</a:t>
            </a:r>
            <a:endParaRPr lang="en-US" altLang="ja-JP"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rPr>
              <a:t>認証キーが一致しない場合はメモリ共有に失敗することを確認しました。</a:t>
            </a:r>
            <a:endParaRPr lang="en-US" altLang="ja-JP"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rPr>
              <a:t>続いて</a:t>
            </a:r>
            <a:r>
              <a:rPr lang="en-US" altLang="ja-JP" b="0" i="0" u="none" strike="noStrike" dirty="0">
                <a:solidFill>
                  <a:srgbClr val="000000"/>
                </a:solidFill>
                <a:effectLst/>
              </a:rPr>
              <a:t> TVM </a:t>
            </a:r>
            <a:r>
              <a:rPr lang="ja-JP" altLang="en-US" b="0" i="0" u="none" strike="noStrike">
                <a:solidFill>
                  <a:srgbClr val="000000"/>
                </a:solidFill>
                <a:effectLst/>
              </a:rPr>
              <a:t>間のメモリコピーを用いる監視システムを実行しました。</a:t>
            </a:r>
            <a:endParaRPr lang="en-US" altLang="ja-JP"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rPr>
              <a:t>実行の結果、監視対象</a:t>
            </a:r>
            <a:r>
              <a:rPr lang="en-US" altLang="ja-JP" b="0" i="0" u="none" strike="noStrike" dirty="0">
                <a:solidFill>
                  <a:srgbClr val="000000"/>
                </a:solidFill>
                <a:effectLst/>
              </a:rPr>
              <a:t> TVM </a:t>
            </a:r>
            <a:r>
              <a:rPr lang="ja-JP" altLang="en-US" b="0" i="0" u="none" strike="noStrike">
                <a:solidFill>
                  <a:srgbClr val="000000"/>
                </a:solidFill>
                <a:effectLst/>
              </a:rPr>
              <a:t>のメモリデータを解析してプロセス一覧を取得できました。</a:t>
            </a:r>
            <a:endParaRPr lang="en-US" altLang="ja-JP" b="0" i="0" u="none" strike="noStrike" dirty="0">
              <a:solidFill>
                <a:srgbClr val="000000"/>
              </a:solidFill>
              <a:effectLst/>
            </a:endParaRPr>
          </a:p>
          <a:p>
            <a:endParaRPr kumimoji="1" lang="en-US" altLang="ja-JP" dirty="0"/>
          </a:p>
          <a:p>
            <a:r>
              <a:rPr kumimoji="1" lang="en-US" altLang="ja-JP" dirty="0"/>
              <a:t>///CPU</a:t>
            </a:r>
            <a:r>
              <a:rPr kumimoji="1" lang="ja-JP" altLang="en-US"/>
              <a:t>の使用率・メモリの使用率・ディスクの使用率</a:t>
            </a:r>
            <a:br>
              <a:rPr kumimoji="1" lang="en-US" altLang="ja-JP" dirty="0"/>
            </a:br>
            <a:br>
              <a:rPr kumimoji="1" lang="en-US" altLang="ja-JP" dirty="0"/>
            </a:br>
            <a:r>
              <a:rPr kumimoji="1" lang="en-US" altLang="ja-JP" dirty="0"/>
              <a:t>///</a:t>
            </a:r>
            <a:r>
              <a:rPr kumimoji="1" lang="ja-JP" altLang="en-US"/>
              <a:t>状況説明</a:t>
            </a: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13</a:t>
            </a:fld>
            <a:endParaRPr kumimoji="1" lang="ja-JP" altLang="en-US"/>
          </a:p>
        </p:txBody>
      </p:sp>
    </p:spTree>
    <p:extLst>
      <p:ext uri="{BB962C8B-B14F-4D97-AF65-F5344CB8AC3E}">
        <p14:creationId xmlns:p14="http://schemas.microsoft.com/office/powerpoint/2010/main" val="139003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a:t>TVM </a:t>
            </a:r>
            <a:r>
              <a:rPr kumimoji="1" lang="ja-JP" altLang="en-US"/>
              <a:t>間でのメモリを共有するのにかかる時間を測定しました。</a:t>
            </a:r>
            <a:endParaRPr kumimoji="1" lang="en-US" altLang="ja-JP" dirty="0"/>
          </a:p>
          <a:p>
            <a:pPr algn="l"/>
            <a:r>
              <a:rPr kumimoji="1" lang="ja-JP" altLang="en-US"/>
              <a:t>測定の結果、左のグラフに示す通り監視対象</a:t>
            </a:r>
            <a:r>
              <a:rPr kumimoji="1" lang="en-US" altLang="ja-JP" dirty="0"/>
              <a:t> TVM </a:t>
            </a:r>
            <a:r>
              <a:rPr kumimoji="1" lang="ja-JP" altLang="en-US"/>
              <a:t>ではメモリを確保し、メモリを非機密に変換し、登録するまでの時間を測定し、監視用</a:t>
            </a:r>
            <a:r>
              <a:rPr kumimoji="1" lang="en-US" altLang="ja-JP" dirty="0"/>
              <a:t> TVM </a:t>
            </a:r>
            <a:r>
              <a:rPr kumimoji="1" lang="ja-JP" altLang="en-US"/>
              <a:t>ではメモリを確保し、メモリを非機密メモリに変換し、監視対象</a:t>
            </a:r>
            <a:r>
              <a:rPr kumimoji="1" lang="en-US" altLang="ja-JP" dirty="0"/>
              <a:t> TVM </a:t>
            </a:r>
            <a:r>
              <a:rPr kumimoji="1" lang="ja-JP" altLang="en-US"/>
              <a:t>のメモリで置換するまでの時間を測定しました。</a:t>
            </a:r>
            <a:endParaRPr kumimoji="1" lang="en-US" altLang="ja-JP" dirty="0"/>
          </a:p>
          <a:p>
            <a:pPr algn="l"/>
            <a:r>
              <a:rPr kumimoji="1" lang="ja-JP" altLang="en-US"/>
              <a:t>その結果、メモリを置換する監視用</a:t>
            </a:r>
            <a:r>
              <a:rPr kumimoji="1" lang="en-US" altLang="ja-JP" dirty="0"/>
              <a:t> TVM </a:t>
            </a:r>
            <a:r>
              <a:rPr kumimoji="1" lang="ja-JP" altLang="en-US"/>
              <a:t>の方が</a:t>
            </a:r>
            <a:r>
              <a:rPr kumimoji="1" lang="en-US" altLang="ja-JP" dirty="0"/>
              <a:t>28%</a:t>
            </a:r>
            <a:r>
              <a:rPr kumimoji="1" lang="ja-JP" altLang="en-US"/>
              <a:t>長い時間がかかりました。</a:t>
            </a:r>
            <a:endParaRPr kumimoji="1" lang="en-US" altLang="ja-JP" dirty="0"/>
          </a:p>
          <a:p>
            <a:pPr algn="l"/>
            <a:r>
              <a:rPr kumimoji="1" lang="ja-JP" altLang="en-US"/>
              <a:t>次に共有メモリを用いてシステム情報を取得する時間を測定しました。</a:t>
            </a:r>
            <a:endParaRPr kumimoji="1" lang="en-US" altLang="ja-JP" dirty="0"/>
          </a:p>
          <a:p>
            <a:pPr algn="l"/>
            <a:r>
              <a:rPr kumimoji="1" lang="ja-JP" altLang="en-US"/>
              <a:t>測定の結果、中央のグラフに示す通り、取得する情報の量に関係なくほぼ同じ時間で取得できました。</a:t>
            </a:r>
            <a:endParaRPr kumimoji="1" lang="en-US" altLang="ja-JP" dirty="0"/>
          </a:p>
          <a:p>
            <a:pPr algn="l"/>
            <a:r>
              <a:rPr kumimoji="1" lang="ja-JP" altLang="en-US"/>
              <a:t>このことから、</a:t>
            </a:r>
            <a:r>
              <a:rPr kumimoji="1" lang="en-US" altLang="ja-JP" dirty="0"/>
              <a:t>TVM </a:t>
            </a:r>
            <a:r>
              <a:rPr kumimoji="1" lang="ja-JP" altLang="en-US"/>
              <a:t>内で情報を取得する時間よりも</a:t>
            </a:r>
            <a:r>
              <a:rPr kumimoji="1" lang="en-US" altLang="ja-JP" dirty="0"/>
              <a:t>TVM</a:t>
            </a:r>
            <a:r>
              <a:rPr kumimoji="1" lang="ja-JP" altLang="en-US"/>
              <a:t>間のやり取りにかかる時間が長いことがわかりました。</a:t>
            </a:r>
            <a:endParaRPr kumimoji="1" lang="en-US" altLang="ja-JP" dirty="0"/>
          </a:p>
          <a:p>
            <a:pPr algn="l"/>
            <a:r>
              <a:rPr kumimoji="1" lang="ja-JP" altLang="en-US"/>
              <a:t>複数の監視用</a:t>
            </a:r>
            <a:r>
              <a:rPr kumimoji="1" lang="en-US" altLang="ja-JP" dirty="0"/>
              <a:t> TVM </a:t>
            </a:r>
            <a:r>
              <a:rPr kumimoji="1" lang="ja-JP" altLang="en-US"/>
              <a:t>を用いた場合も右の表に示す通り、ほぼ同じ時間となりました。</a:t>
            </a:r>
            <a:endParaRPr kumimoji="1" lang="en-US" altLang="ja-JP" dirty="0"/>
          </a:p>
          <a:p>
            <a:pPr algn="l"/>
            <a:endParaRPr kumimoji="1" lang="en-US" altLang="ja-JP" dirty="0"/>
          </a:p>
          <a:p>
            <a:pPr algn="l"/>
            <a:r>
              <a:rPr kumimoji="1" lang="en-US" altLang="ja-JP" dirty="0"/>
              <a:t>//</a:t>
            </a:r>
            <a:r>
              <a:rPr kumimoji="1" lang="ja-JP" altLang="en-US"/>
              <a:t>確立時間</a:t>
            </a:r>
            <a:r>
              <a:rPr kumimoji="1" lang="en-US" altLang="ja-JP" dirty="0"/>
              <a:t>-&gt;</a:t>
            </a:r>
            <a:r>
              <a:rPr kumimoji="1" lang="en-US" altLang="ja-JP" dirty="0" err="1"/>
              <a:t>mmap</a:t>
            </a:r>
            <a:r>
              <a:rPr kumimoji="1" lang="ja-JP" altLang="en-US"/>
              <a:t>時に置換を行っている</a:t>
            </a:r>
            <a:endParaRPr kumimoji="1" lang="en-US" altLang="ja-JP" dirty="0"/>
          </a:p>
          <a:p>
            <a:pPr algn="l"/>
            <a:r>
              <a:rPr kumimoji="1" lang="en-US" altLang="ja-JP" dirty="0"/>
              <a:t>//</a:t>
            </a:r>
            <a:r>
              <a:rPr kumimoji="1" lang="ja-JP" altLang="en-US"/>
              <a:t>取得時間</a:t>
            </a:r>
            <a:r>
              <a:rPr kumimoji="1" lang="en-US" altLang="ja-JP" dirty="0"/>
              <a:t>-&gt;</a:t>
            </a:r>
            <a:r>
              <a:rPr kumimoji="1" lang="ja-JP" altLang="en-US"/>
              <a:t>無駄な表示をなくした</a:t>
            </a:r>
            <a:endParaRPr kumimoji="1" lang="en-US" altLang="ja-JP" dirty="0"/>
          </a:p>
          <a:p>
            <a:pPr algn="l"/>
            <a:endParaRPr kumimoji="1" lang="en-US" altLang="ja-JP" dirty="0"/>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14</a:t>
            </a:fld>
            <a:endParaRPr kumimoji="1" lang="ja-JP" altLang="en-US"/>
          </a:p>
        </p:txBody>
      </p:sp>
    </p:spTree>
    <p:extLst>
      <p:ext uri="{BB962C8B-B14F-4D97-AF65-F5344CB8AC3E}">
        <p14:creationId xmlns:p14="http://schemas.microsoft.com/office/powerpoint/2010/main" val="252300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共有メモリ以外の手法との比較を行いました。</a:t>
            </a:r>
            <a:endParaRPr kumimoji="1" lang="en-US" altLang="ja-JP" dirty="0"/>
          </a:p>
          <a:p>
            <a:r>
              <a:rPr kumimoji="1" lang="ja-JP" altLang="en-US"/>
              <a:t>仮想ネットワークを用いた監視は共有メモリを用いた監視と比べてどのくらい差が出るのかを確認するためにプロセスの一覧の取得時間を測定しました。</a:t>
            </a:r>
            <a:endParaRPr kumimoji="1" lang="en-US" altLang="ja-JP" dirty="0"/>
          </a:p>
          <a:p>
            <a:r>
              <a:rPr kumimoji="1" lang="ja-JP" altLang="en-US"/>
              <a:t>実験の結果、共有メモリと比較して</a:t>
            </a:r>
            <a:r>
              <a:rPr kumimoji="1" lang="en-US" altLang="ja-JP" dirty="0"/>
              <a:t>62</a:t>
            </a:r>
            <a:r>
              <a:rPr kumimoji="1" lang="ja-JP" altLang="en-US"/>
              <a:t>倍の時間がかかり、ばらつきも大きいことがわかりました。</a:t>
            </a:r>
            <a:endParaRPr kumimoji="1" lang="en-US" altLang="ja-JP" dirty="0"/>
          </a:p>
          <a:p>
            <a:r>
              <a:rPr kumimoji="1" lang="ja-JP" altLang="en-US"/>
              <a:t>これはネットワーク処理</a:t>
            </a:r>
            <a:endParaRPr kumimoji="1" lang="en-US" altLang="ja-JP" dirty="0"/>
          </a:p>
          <a:p>
            <a:r>
              <a:rPr kumimoji="1" lang="ja-JP" altLang="en-US"/>
              <a:t>とハイパーバイザを経由するオーバーヘッドのためであると考えられる。</a:t>
            </a:r>
            <a:endParaRPr kumimoji="1" lang="en-US" altLang="ja-JP" dirty="0"/>
          </a:p>
          <a:p>
            <a:r>
              <a:rPr kumimoji="1" lang="ja-JP" altLang="en-US"/>
              <a:t>次に</a:t>
            </a:r>
            <a:r>
              <a:rPr kumimoji="1" lang="en-US" altLang="ja-JP" dirty="0"/>
              <a:t> TVM </a:t>
            </a:r>
            <a:r>
              <a:rPr kumimoji="1" lang="ja-JP" altLang="en-US"/>
              <a:t>間のメモリコピーを用いたプロセス一覧の取得時間を測定しました。</a:t>
            </a:r>
            <a:endParaRPr kumimoji="1" lang="en-US" altLang="ja-JP" dirty="0"/>
          </a:p>
          <a:p>
            <a:r>
              <a:rPr kumimoji="1" lang="ja-JP" altLang="en-US"/>
              <a:t>実験の結果、共有メモリと比較して</a:t>
            </a:r>
            <a:r>
              <a:rPr kumimoji="1" lang="en-US" altLang="ja-JP" dirty="0"/>
              <a:t>30</a:t>
            </a:r>
            <a:r>
              <a:rPr kumimoji="1" lang="ja-JP" altLang="en-US"/>
              <a:t>倍の時間がかかりました。</a:t>
            </a:r>
            <a:endParaRPr kumimoji="1" lang="en-US" altLang="ja-JP" dirty="0"/>
          </a:p>
          <a:p>
            <a:r>
              <a:rPr kumimoji="1" lang="ja-JP" altLang="en-US"/>
              <a:t>これはコピーするメモリのアドレス変換のオーバーヘッドが大きいことが原因であると考えられます。</a:t>
            </a:r>
            <a:endParaRPr kumimoji="1" lang="en-US" altLang="ja-JP" dirty="0"/>
          </a:p>
          <a:p>
            <a:endParaRPr kumimoji="1" lang="en-US" altLang="ja-JP" dirty="0"/>
          </a:p>
          <a:p>
            <a:r>
              <a:rPr kumimoji="1" lang="en-US" altLang="ja-JP" dirty="0"/>
              <a:t>//</a:t>
            </a:r>
            <a:r>
              <a:rPr kumimoji="1" lang="ja-JP" altLang="en-US"/>
              <a:t>仮想ネットワークは鍵のセットアップ</a:t>
            </a:r>
            <a:endParaRPr kumimoji="1" lang="en-US" altLang="ja-JP" dirty="0"/>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15</a:t>
            </a:fld>
            <a:endParaRPr kumimoji="1" lang="ja-JP" altLang="en-US"/>
          </a:p>
        </p:txBody>
      </p:sp>
    </p:spTree>
    <p:extLst>
      <p:ext uri="{BB962C8B-B14F-4D97-AF65-F5344CB8AC3E}">
        <p14:creationId xmlns:p14="http://schemas.microsoft.com/office/powerpoint/2010/main" val="252300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u="none" strike="noStrike">
                <a:solidFill>
                  <a:srgbClr val="000000"/>
                </a:solidFill>
                <a:effectLst/>
              </a:rPr>
              <a:t>本研究では、</a:t>
            </a:r>
            <a:r>
              <a:rPr lang="en" altLang="ja-JP" b="0" i="0" u="none" strike="noStrike" dirty="0">
                <a:solidFill>
                  <a:srgbClr val="000000"/>
                </a:solidFill>
                <a:effectLst/>
              </a:rPr>
              <a:t>RISC-V </a:t>
            </a:r>
            <a:r>
              <a:rPr lang="en-US" altLang="ja-JP" b="0" i="0" u="none" strike="noStrike" dirty="0" err="1">
                <a:solidFill>
                  <a:srgbClr val="000000"/>
                </a:solidFill>
                <a:effectLst/>
              </a:rPr>
              <a:t>CoVE</a:t>
            </a:r>
            <a:r>
              <a:rPr lang="ja-JP" altLang="en-US" b="0" i="0" u="none" strike="noStrike">
                <a:solidFill>
                  <a:srgbClr val="000000"/>
                </a:solidFill>
                <a:effectLst/>
              </a:rPr>
              <a:t>を用いた機密</a:t>
            </a:r>
            <a:r>
              <a:rPr lang="en-US" altLang="ja-JP" b="0" i="0" u="none" strike="noStrike" dirty="0">
                <a:solidFill>
                  <a:srgbClr val="000000"/>
                </a:solidFill>
                <a:effectLst/>
              </a:rPr>
              <a:t> </a:t>
            </a:r>
            <a:r>
              <a:rPr lang="en" altLang="ja-JP" b="0" i="0" u="none" strike="noStrike" dirty="0">
                <a:solidFill>
                  <a:srgbClr val="000000"/>
                </a:solidFill>
                <a:effectLst/>
              </a:rPr>
              <a:t>VM </a:t>
            </a:r>
            <a:r>
              <a:rPr lang="ja-JP" altLang="en-US" b="0" i="0" u="none" strike="noStrike">
                <a:solidFill>
                  <a:srgbClr val="000000"/>
                </a:solidFill>
                <a:effectLst/>
              </a:rPr>
              <a:t>の柔軟で効率良い監視を実現する</a:t>
            </a:r>
            <a:r>
              <a:rPr lang="en-US" altLang="ja-JP" b="0" i="0" u="none" strike="noStrike" dirty="0">
                <a:solidFill>
                  <a:srgbClr val="000000"/>
                </a:solidFill>
                <a:effectLst/>
              </a:rPr>
              <a:t> </a:t>
            </a:r>
            <a:r>
              <a:rPr lang="en" altLang="ja-JP" b="0" i="0" u="none" strike="noStrike" dirty="0" err="1">
                <a:solidFill>
                  <a:srgbClr val="000000"/>
                </a:solidFill>
                <a:effectLst/>
              </a:rPr>
              <a:t>TVMmonitor</a:t>
            </a:r>
            <a:r>
              <a:rPr lang="en" altLang="ja-JP" b="0" i="0" u="none" strike="noStrike" dirty="0">
                <a:solidFill>
                  <a:srgbClr val="000000"/>
                </a:solidFill>
                <a:effectLst/>
              </a:rPr>
              <a:t> </a:t>
            </a:r>
            <a:r>
              <a:rPr lang="ja-JP" altLang="en-US" b="0" i="0" u="none" strike="noStrike">
                <a:solidFill>
                  <a:srgbClr val="000000"/>
                </a:solidFill>
                <a:effectLst/>
              </a:rPr>
              <a:t>を提案しました。</a:t>
            </a:r>
            <a:endParaRPr lang="en-US" altLang="ja-JP" b="0" i="0" u="none" strike="noStrike" dirty="0">
              <a:solidFill>
                <a:srgbClr val="000000"/>
              </a:solidFill>
              <a:effectLst/>
            </a:endParaRPr>
          </a:p>
          <a:p>
            <a:pPr algn="l"/>
            <a:endParaRPr lang="en-US" altLang="ja-JP" b="0" i="0" u="none" strike="noStrike" dirty="0">
              <a:solidFill>
                <a:srgbClr val="000000"/>
              </a:solidFill>
              <a:effectLst/>
            </a:endParaRPr>
          </a:p>
          <a:p>
            <a:pPr algn="l"/>
            <a:endParaRPr lang="en-US" altLang="ja-JP" b="0" i="0" u="none" strike="noStrike" dirty="0">
              <a:solidFill>
                <a:srgbClr val="000000"/>
              </a:solidFill>
              <a:effectLst/>
            </a:endParaRPr>
          </a:p>
          <a:p>
            <a:pPr algn="l"/>
            <a:r>
              <a:rPr lang="ja-JP" altLang="en-US" b="0" i="0" u="none" strike="noStrike">
                <a:solidFill>
                  <a:srgbClr val="000000"/>
                </a:solidFill>
                <a:effectLst/>
              </a:rPr>
              <a:t>今後の課題として、</a:t>
            </a:r>
            <a:endParaRPr lang="en-US" altLang="ja-JP" b="0" i="0" u="none" strike="noStrike" dirty="0">
              <a:solidFill>
                <a:srgbClr val="000000"/>
              </a:solidFill>
              <a:effectLst/>
            </a:endParaRPr>
          </a:p>
          <a:p>
            <a:pPr algn="l"/>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以上で本研究の発表を終わります。ご清聴ありがとうございました。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16</a:t>
            </a:fld>
            <a:endParaRPr kumimoji="1" lang="ja-JP" altLang="en-US"/>
          </a:p>
        </p:txBody>
      </p:sp>
    </p:spTree>
    <p:extLst>
      <p:ext uri="{BB962C8B-B14F-4D97-AF65-F5344CB8AC3E}">
        <p14:creationId xmlns:p14="http://schemas.microsoft.com/office/powerpoint/2010/main" val="194977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a:solidFill>
                  <a:srgbClr val="000000"/>
                </a:solidFill>
                <a:effectLst/>
                <a:latin typeface="-webkit-standard"/>
              </a:rPr>
              <a:t>クラウドの普及に伴い、利用者はインターネットを介して仮想マシン</a:t>
            </a:r>
            <a:r>
              <a:rPr lang="en-US" altLang="ja-JP" b="0" i="0" u="none" strike="noStrike" dirty="0">
                <a:solidFill>
                  <a:srgbClr val="000000"/>
                </a:solidFill>
                <a:effectLst/>
                <a:latin typeface="-webkit-standard"/>
              </a:rPr>
              <a:t> (VM) </a:t>
            </a:r>
            <a:r>
              <a:rPr lang="ja-JP" altLang="en-US" b="0" i="0" u="none" strike="noStrike">
                <a:solidFill>
                  <a:srgbClr val="000000"/>
                </a:solidFill>
                <a:effectLst/>
                <a:latin typeface="-webkit-standard"/>
              </a:rPr>
              <a:t>を活用して、様々なシステムを構築するようになっています。</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こうした中で、クラウドの</a:t>
            </a:r>
            <a:r>
              <a:rPr lang="en-US" altLang="ja-JP" b="0" i="0" u="none" strike="noStrike" dirty="0">
                <a:solidFill>
                  <a:srgbClr val="000000"/>
                </a:solidFill>
                <a:effectLst/>
                <a:latin typeface="-webkit-standard"/>
              </a:rPr>
              <a:t> VM </a:t>
            </a:r>
            <a:r>
              <a:rPr lang="ja-JP" altLang="en-US" b="0" i="0" u="none" strike="noStrike">
                <a:solidFill>
                  <a:srgbClr val="000000"/>
                </a:solidFill>
                <a:effectLst/>
                <a:latin typeface="-webkit-standard"/>
              </a:rPr>
              <a:t>でも機密情報を扱うようになっています。</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しかし、クラウド内の悪意ある管理者など、内部犯に</a:t>
            </a:r>
            <a:r>
              <a:rPr lang="en-US" altLang="ja-JP" b="0" i="0" u="none" strike="noStrike" dirty="0">
                <a:solidFill>
                  <a:srgbClr val="000000"/>
                </a:solidFill>
                <a:effectLst/>
                <a:latin typeface="-webkit-standard"/>
              </a:rPr>
              <a:t>VM</a:t>
            </a:r>
            <a:r>
              <a:rPr lang="ja-JP" altLang="en-US" b="0" i="0" u="none" strike="noStrike">
                <a:solidFill>
                  <a:srgbClr val="000000"/>
                </a:solidFill>
                <a:effectLst/>
                <a:latin typeface="-webkit-standard"/>
              </a:rPr>
              <a:t>内の機密情報を盗聴される恐れがあります。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例えば、内部犯がハイパーバイザの脆弱性を悪用した場合、</a:t>
            </a:r>
            <a:r>
              <a:rPr lang="en-US" altLang="ja-JP" b="0" i="0" u="none" strike="noStrike" dirty="0">
                <a:solidFill>
                  <a:srgbClr val="000000"/>
                </a:solidFill>
                <a:effectLst/>
                <a:latin typeface="-webkit-standard"/>
              </a:rPr>
              <a:t>VM</a:t>
            </a:r>
            <a:r>
              <a:rPr lang="ja-JP" altLang="en-US" b="0" i="0" u="none" strike="noStrike">
                <a:solidFill>
                  <a:srgbClr val="000000"/>
                </a:solidFill>
                <a:effectLst/>
                <a:latin typeface="-webkit-standard"/>
              </a:rPr>
              <a:t>のメモリやディスクに不正にアクセスされる恐れがあります。</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情報処理推進機構の情報セキュリティ</a:t>
            </a:r>
            <a:r>
              <a:rPr lang="en-US" altLang="ja-JP" b="0" i="0" u="none" strike="noStrike" dirty="0">
                <a:solidFill>
                  <a:srgbClr val="000000"/>
                </a:solidFill>
                <a:effectLst/>
                <a:latin typeface="-webkit-standard"/>
              </a:rPr>
              <a:t>10</a:t>
            </a:r>
            <a:r>
              <a:rPr lang="ja-JP" altLang="en-US" b="0" i="0" u="none" strike="noStrike">
                <a:solidFill>
                  <a:srgbClr val="000000"/>
                </a:solidFill>
                <a:effectLst/>
                <a:latin typeface="-webkit-standard"/>
              </a:rPr>
              <a:t>大脅威</a:t>
            </a:r>
            <a:r>
              <a:rPr lang="en-US" altLang="ja-JP" b="0" i="0" u="none" strike="noStrike" dirty="0">
                <a:solidFill>
                  <a:srgbClr val="000000"/>
                </a:solidFill>
                <a:effectLst/>
                <a:latin typeface="-webkit-standard"/>
              </a:rPr>
              <a:t>2025</a:t>
            </a:r>
            <a:r>
              <a:rPr lang="ja-JP" altLang="en-US" b="0" i="0" u="none" strike="noStrike">
                <a:solidFill>
                  <a:srgbClr val="000000"/>
                </a:solidFill>
                <a:effectLst/>
                <a:latin typeface="-webkit-standard"/>
              </a:rPr>
              <a:t>では内部不正による情報漏洩が第</a:t>
            </a:r>
            <a:r>
              <a:rPr lang="en-US" altLang="ja-JP" b="0" i="0" u="none" strike="noStrike" dirty="0">
                <a:solidFill>
                  <a:srgbClr val="000000"/>
                </a:solidFill>
                <a:effectLst/>
                <a:latin typeface="-webkit-standard"/>
              </a:rPr>
              <a:t>4</a:t>
            </a:r>
            <a:r>
              <a:rPr lang="ja-JP" altLang="en-US" b="0" i="0" u="none" strike="noStrike">
                <a:solidFill>
                  <a:srgbClr val="000000"/>
                </a:solidFill>
                <a:effectLst/>
                <a:latin typeface="-webkit-standard"/>
              </a:rPr>
              <a:t>位に挙げられています。</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完全には信用することのできないクラウドから</a:t>
            </a:r>
            <a:r>
              <a:rPr lang="en-US" altLang="ja-JP" b="0" i="0" u="none" strike="noStrike" dirty="0">
                <a:solidFill>
                  <a:srgbClr val="000000"/>
                </a:solidFill>
                <a:effectLst/>
                <a:latin typeface="-webkit-standard"/>
              </a:rPr>
              <a:t>VM</a:t>
            </a:r>
            <a:r>
              <a:rPr lang="ja-JP" altLang="en-US" b="0" i="0" u="none" strike="noStrike">
                <a:solidFill>
                  <a:srgbClr val="000000"/>
                </a:solidFill>
                <a:effectLst/>
                <a:latin typeface="-webkit-standard"/>
              </a:rPr>
              <a:t>を保護する必要性が高まっている。</a:t>
            </a:r>
            <a:endParaRPr lang="en-US" altLang="ja-JP" b="0" i="0" u="none" strike="noStrike" dirty="0">
              <a:solidFill>
                <a:srgbClr val="000000"/>
              </a:solidFill>
              <a:effectLst/>
              <a:latin typeface="-webkit-standard"/>
            </a:endParaRPr>
          </a:p>
          <a:p>
            <a:endParaRPr lang="en-US" altLang="ja-JP" b="0" i="0" u="none" strike="noStrike" dirty="0">
              <a:solidFill>
                <a:srgbClr val="000000"/>
              </a:solidFill>
              <a:effectLst/>
              <a:latin typeface="-webkit-standard"/>
            </a:endParaRPr>
          </a:p>
          <a:p>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話す内容を短く</a:t>
            </a:r>
            <a:endParaRPr lang="en-US" altLang="ja-JP" b="0" i="0" u="none" strike="noStrike" dirty="0">
              <a:solidFill>
                <a:srgbClr val="000000"/>
              </a:solidFill>
              <a:effectLst/>
              <a:latin typeface="-webkit-standard"/>
            </a:endParaRP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2</a:t>
            </a:fld>
            <a:endParaRPr kumimoji="1" lang="ja-JP" altLang="en-US"/>
          </a:p>
        </p:txBody>
      </p:sp>
    </p:spTree>
    <p:extLst>
      <p:ext uri="{BB962C8B-B14F-4D97-AF65-F5344CB8AC3E}">
        <p14:creationId xmlns:p14="http://schemas.microsoft.com/office/powerpoint/2010/main" val="365747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こうした背景から、最近のクラウドは、データの機密性を保つことができる機密</a:t>
            </a:r>
            <a:r>
              <a:rPr lang="en-US" altLang="ja-JP" b="0" i="0" u="none" strike="noStrike" dirty="0">
                <a:solidFill>
                  <a:srgbClr val="000000"/>
                </a:solidFill>
                <a:effectLst/>
                <a:latin typeface="-webkit-standard"/>
              </a:rPr>
              <a:t> </a:t>
            </a:r>
            <a:r>
              <a:rPr lang="en" altLang="ja-JP" b="0" i="0" u="none" strike="noStrike" dirty="0">
                <a:solidFill>
                  <a:srgbClr val="000000"/>
                </a:solidFill>
                <a:effectLst/>
                <a:latin typeface="-webkit-standard"/>
              </a:rPr>
              <a:t>VM </a:t>
            </a:r>
            <a:r>
              <a:rPr lang="ja-JP" altLang="en-US" b="0" i="0" u="none" strike="noStrike">
                <a:solidFill>
                  <a:srgbClr val="000000"/>
                </a:solidFill>
                <a:effectLst/>
                <a:latin typeface="-webkit-standard"/>
              </a:rPr>
              <a:t>を提供しています。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機密</a:t>
            </a:r>
            <a:r>
              <a:rPr lang="en" altLang="ja-JP" b="0" i="0" u="none" strike="noStrike" dirty="0">
                <a:solidFill>
                  <a:srgbClr val="000000"/>
                </a:solidFill>
                <a:effectLst/>
                <a:latin typeface="-webkit-standard"/>
              </a:rPr>
              <a:t>VM</a:t>
            </a:r>
            <a:r>
              <a:rPr lang="ja-JP" altLang="en-US" b="0" i="0" u="none" strike="noStrike">
                <a:solidFill>
                  <a:srgbClr val="000000"/>
                </a:solidFill>
                <a:effectLst/>
                <a:latin typeface="-webkit-standard"/>
              </a:rPr>
              <a:t>とは</a:t>
            </a:r>
            <a:r>
              <a:rPr lang="en-US" altLang="ja-JP" b="0" i="0" u="none" strike="noStrike" dirty="0">
                <a:solidFill>
                  <a:srgbClr val="000000"/>
                </a:solidFill>
                <a:effectLst/>
                <a:latin typeface="-webkit-standard"/>
              </a:rPr>
              <a:t> CPU </a:t>
            </a:r>
            <a:r>
              <a:rPr lang="ja-JP" altLang="en-US" b="0" i="0" u="none" strike="noStrike">
                <a:solidFill>
                  <a:srgbClr val="000000"/>
                </a:solidFill>
                <a:effectLst/>
                <a:latin typeface="-webkit-standard"/>
              </a:rPr>
              <a:t>が提供する隔離実行環境</a:t>
            </a:r>
            <a:r>
              <a:rPr lang="en-US" altLang="ja-JP" b="0" i="0" u="none" strike="noStrike" dirty="0">
                <a:solidFill>
                  <a:srgbClr val="000000"/>
                </a:solidFill>
                <a:effectLst/>
                <a:latin typeface="-webkit-standard"/>
              </a:rPr>
              <a:t> (TEE) </a:t>
            </a:r>
            <a:r>
              <a:rPr lang="ja-JP" altLang="en-US" b="0" i="0" u="none" strike="noStrike">
                <a:solidFill>
                  <a:srgbClr val="000000"/>
                </a:solidFill>
                <a:effectLst/>
                <a:latin typeface="-webkit-standard"/>
              </a:rPr>
              <a:t>を利用した</a:t>
            </a:r>
            <a:r>
              <a:rPr lang="en-US" altLang="ja-JP" b="0" i="0" u="none" strike="noStrike" dirty="0">
                <a:solidFill>
                  <a:srgbClr val="000000"/>
                </a:solidFill>
                <a:effectLst/>
                <a:latin typeface="-webkit-standard"/>
              </a:rPr>
              <a:t> VM </a:t>
            </a:r>
            <a:r>
              <a:rPr lang="ja-JP" altLang="en-US" b="0" i="0" u="none" strike="noStrike">
                <a:solidFill>
                  <a:srgbClr val="000000"/>
                </a:solidFill>
                <a:effectLst/>
                <a:latin typeface="-webkit-standard"/>
              </a:rPr>
              <a:t>です。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この</a:t>
            </a:r>
            <a:r>
              <a:rPr lang="en-US" altLang="ja-JP" b="0" i="0" u="none" strike="noStrike" dirty="0">
                <a:solidFill>
                  <a:srgbClr val="000000"/>
                </a:solidFill>
                <a:effectLst/>
                <a:latin typeface="-webkit-standard"/>
              </a:rPr>
              <a:t>TEE</a:t>
            </a:r>
            <a:r>
              <a:rPr lang="ja-JP" altLang="en-US" b="0" i="0" u="none" strike="noStrike">
                <a:solidFill>
                  <a:srgbClr val="000000"/>
                </a:solidFill>
                <a:effectLst/>
                <a:latin typeface="-webkit-standard"/>
              </a:rPr>
              <a:t>とは信頼できる環境の中で機密データを用いた処理を行えるようにするためのハードウェアベースの技術です。</a:t>
            </a:r>
            <a:r>
              <a:rPr lang="en-US" altLang="ja-JP" b="0" i="0" u="none" strike="noStrike" dirty="0">
                <a:solidFill>
                  <a:srgbClr val="000000"/>
                </a:solidFill>
                <a:effectLst/>
                <a:latin typeface="-webkit-standard"/>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機密</a:t>
            </a:r>
            <a:r>
              <a:rPr lang="en-US" altLang="ja-JP" b="0" i="0" u="none" strike="noStrike" dirty="0">
                <a:solidFill>
                  <a:srgbClr val="000000"/>
                </a:solidFill>
                <a:effectLst/>
                <a:latin typeface="-webkit-standard"/>
              </a:rPr>
              <a:t> </a:t>
            </a:r>
            <a:r>
              <a:rPr lang="en" altLang="ja-JP" b="0" i="0" u="none" strike="noStrike" dirty="0">
                <a:solidFill>
                  <a:srgbClr val="000000"/>
                </a:solidFill>
                <a:effectLst/>
                <a:latin typeface="-webkit-standard"/>
              </a:rPr>
              <a:t>VM </a:t>
            </a:r>
            <a:r>
              <a:rPr lang="ja-JP" altLang="en-US" b="0" i="0" u="none" strike="noStrike">
                <a:solidFill>
                  <a:srgbClr val="000000"/>
                </a:solidFill>
                <a:effectLst/>
                <a:latin typeface="-webkit-standard"/>
              </a:rPr>
              <a:t>には</a:t>
            </a:r>
            <a:r>
              <a:rPr lang="en-US" altLang="ja-JP" b="0" i="0" u="none" strike="noStrike" dirty="0">
                <a:solidFill>
                  <a:srgbClr val="000000"/>
                </a:solidFill>
                <a:effectLst/>
                <a:latin typeface="-webkit-standard"/>
              </a:rPr>
              <a:t> </a:t>
            </a:r>
            <a:r>
              <a:rPr lang="en" altLang="ja-JP" b="0" i="0" u="none" strike="noStrike" dirty="0">
                <a:solidFill>
                  <a:srgbClr val="000000"/>
                </a:solidFill>
                <a:effectLst/>
                <a:latin typeface="-webkit-standard"/>
              </a:rPr>
              <a:t>AMD SEV </a:t>
            </a:r>
            <a:r>
              <a:rPr lang="ja-JP" altLang="en-US" b="0" i="0" u="none" strike="noStrike">
                <a:solidFill>
                  <a:srgbClr val="000000"/>
                </a:solidFill>
                <a:effectLst/>
                <a:latin typeface="-webkit-standard"/>
              </a:rPr>
              <a:t>や </a:t>
            </a:r>
            <a:r>
              <a:rPr lang="en" altLang="ja-JP" b="0" i="0" u="none" strike="noStrike" dirty="0">
                <a:solidFill>
                  <a:srgbClr val="000000"/>
                </a:solidFill>
                <a:effectLst/>
                <a:latin typeface="-webkit-standard"/>
              </a:rPr>
              <a:t>Intel TDX</a:t>
            </a:r>
            <a:r>
              <a:rPr lang="ja-JP" altLang="en-US" b="0" i="0" u="none" strike="noStrike">
                <a:solidFill>
                  <a:srgbClr val="000000"/>
                </a:solidFill>
                <a:effectLst/>
                <a:latin typeface="-webkit-standard"/>
              </a:rPr>
              <a:t>、</a:t>
            </a:r>
            <a:r>
              <a:rPr lang="en-US" altLang="ja-JP" b="0" i="0" u="none" strike="noStrike" dirty="0">
                <a:solidFill>
                  <a:srgbClr val="000000"/>
                </a:solidFill>
                <a:effectLst/>
                <a:latin typeface="-webkit-standard"/>
              </a:rPr>
              <a:t>Arm CCA,RISC-V </a:t>
            </a:r>
            <a:r>
              <a:rPr lang="en-US" altLang="ja-JP" b="0" i="0" u="none" strike="noStrike" dirty="0" err="1">
                <a:solidFill>
                  <a:srgbClr val="000000"/>
                </a:solidFill>
                <a:effectLst/>
                <a:latin typeface="-webkit-standard"/>
              </a:rPr>
              <a:t>CoVE</a:t>
            </a:r>
            <a:r>
              <a:rPr lang="ja-JP" altLang="en-US" b="0" i="0" u="none" strike="noStrike">
                <a:solidFill>
                  <a:srgbClr val="000000"/>
                </a:solidFill>
                <a:effectLst/>
                <a:latin typeface="-webkit-standard"/>
              </a:rPr>
              <a:t>などがあります。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機密</a:t>
            </a:r>
            <a:r>
              <a:rPr lang="en-US" altLang="ja-JP" b="0" i="0" u="none" strike="noStrike" dirty="0">
                <a:solidFill>
                  <a:srgbClr val="000000"/>
                </a:solidFill>
                <a:effectLst/>
                <a:latin typeface="-webkit-standard"/>
              </a:rPr>
              <a:t> VM </a:t>
            </a:r>
            <a:r>
              <a:rPr lang="ja-JP" altLang="en-US" b="0" i="0" u="none" strike="noStrike">
                <a:solidFill>
                  <a:srgbClr val="000000"/>
                </a:solidFill>
                <a:effectLst/>
                <a:latin typeface="-webkit-standard"/>
              </a:rPr>
              <a:t>のメモリ全体を暗号化したり、アクセスを制御したりすることができます。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メモリの暗号化に用いる鍵はハードウェアによって安全に管理されており、</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クラウドの内部管理者でさえ</a:t>
            </a:r>
            <a:r>
              <a:rPr lang="en-US" altLang="ja-JP" b="0" i="0" u="none" strike="noStrike" dirty="0">
                <a:solidFill>
                  <a:srgbClr val="000000"/>
                </a:solidFill>
                <a:effectLst/>
                <a:latin typeface="-webkit-standard"/>
              </a:rPr>
              <a:t> </a:t>
            </a:r>
            <a:r>
              <a:rPr lang="ja-JP" altLang="en-US" b="0" i="0" u="none" strike="noStrike">
                <a:solidFill>
                  <a:srgbClr val="000000"/>
                </a:solidFill>
                <a:effectLst/>
                <a:latin typeface="-webkit-standard"/>
              </a:rPr>
              <a:t>機密</a:t>
            </a:r>
            <a:r>
              <a:rPr lang="en-US" altLang="ja-JP" b="0" i="0" u="none" strike="noStrike" dirty="0">
                <a:solidFill>
                  <a:srgbClr val="000000"/>
                </a:solidFill>
                <a:effectLst/>
                <a:latin typeface="-webkit-standard"/>
              </a:rPr>
              <a:t> </a:t>
            </a:r>
            <a:r>
              <a:rPr lang="en" altLang="ja-JP" b="0" i="0" u="none" strike="noStrike" dirty="0">
                <a:solidFill>
                  <a:srgbClr val="000000"/>
                </a:solidFill>
                <a:effectLst/>
                <a:latin typeface="-webkit-standard"/>
              </a:rPr>
              <a:t>VM </a:t>
            </a:r>
            <a:r>
              <a:rPr lang="ja-JP" altLang="en-US" b="0" i="0" u="none" strike="noStrike">
                <a:solidFill>
                  <a:srgbClr val="000000"/>
                </a:solidFill>
                <a:effectLst/>
                <a:latin typeface="-webkit-standard"/>
              </a:rPr>
              <a:t>のメモリ上の機密データにアクセスすることはできません。</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//TEE</a:t>
            </a:r>
            <a:r>
              <a:rPr lang="ja-JP" altLang="en-US" b="0" i="0" u="none" strike="noStrike">
                <a:solidFill>
                  <a:srgbClr val="000000"/>
                </a:solidFill>
                <a:effectLst/>
                <a:latin typeface="-webkit-standard"/>
              </a:rPr>
              <a:t>はなぜ信頼できるのか？</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CPU</a:t>
            </a:r>
            <a:r>
              <a:rPr lang="ja-JP" altLang="en-US" b="0" i="0" u="none" strike="noStrike">
                <a:solidFill>
                  <a:srgbClr val="000000"/>
                </a:solidFill>
                <a:effectLst/>
                <a:latin typeface="-webkit-standard"/>
              </a:rPr>
              <a:t>のコントロールによって論理的にメモリを分離している</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隔離された環境を提供</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ハードウェアによって保護</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話す内容を短く</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3</a:t>
            </a:fld>
            <a:endParaRPr kumimoji="1" lang="ja-JP" altLang="en-US"/>
          </a:p>
        </p:txBody>
      </p:sp>
    </p:spTree>
    <p:extLst>
      <p:ext uri="{BB962C8B-B14F-4D97-AF65-F5344CB8AC3E}">
        <p14:creationId xmlns:p14="http://schemas.microsoft.com/office/powerpoint/2010/main" val="84065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webkit-standard"/>
              </a:rPr>
              <a:t>RISC-V </a:t>
            </a:r>
            <a:r>
              <a:rPr lang="ja-JP" altLang="en-US" b="0" i="0" u="none" strike="noStrike">
                <a:solidFill>
                  <a:srgbClr val="000000"/>
                </a:solidFill>
                <a:effectLst/>
                <a:latin typeface="-webkit-standard"/>
              </a:rPr>
              <a:t>でも</a:t>
            </a:r>
            <a:r>
              <a:rPr lang="en-US" altLang="ja-JP" b="0" i="0" u="none" strike="noStrike" dirty="0">
                <a:solidFill>
                  <a:srgbClr val="000000"/>
                </a:solidFill>
                <a:effectLst/>
                <a:latin typeface="-webkit-standard"/>
              </a:rPr>
              <a:t> Confidential VM </a:t>
            </a:r>
            <a:r>
              <a:rPr lang="ja-JP" altLang="en-US" b="0" i="0" u="none" strike="noStrike">
                <a:solidFill>
                  <a:srgbClr val="000000"/>
                </a:solidFill>
                <a:effectLst/>
                <a:latin typeface="-webkit-standard"/>
              </a:rPr>
              <a:t>拡張が提供されています。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RISC-V </a:t>
            </a:r>
            <a:r>
              <a:rPr lang="ja-JP" altLang="en-US" b="0" i="0" u="none" strike="noStrike">
                <a:solidFill>
                  <a:srgbClr val="000000"/>
                </a:solidFill>
                <a:effectLst/>
                <a:latin typeface="-webkit-standard"/>
              </a:rPr>
              <a:t>は近年、注目されている誰でも開発できるオープンソースの命令セットアーキテクチャです。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err="1">
                <a:solidFill>
                  <a:srgbClr val="000000"/>
                </a:solidFill>
                <a:effectLst/>
                <a:latin typeface="-webkit-standard"/>
              </a:rPr>
              <a:t>CoVE</a:t>
            </a:r>
            <a:r>
              <a:rPr lang="en-US" altLang="ja-JP" b="0" i="0" u="none" strike="noStrike" dirty="0">
                <a:solidFill>
                  <a:srgbClr val="000000"/>
                </a:solidFill>
                <a:effectLst/>
                <a:latin typeface="-webkit-standard"/>
              </a:rPr>
              <a:t> </a:t>
            </a:r>
            <a:r>
              <a:rPr lang="ja-JP" altLang="en-US" b="0" i="0" u="none" strike="noStrike">
                <a:solidFill>
                  <a:srgbClr val="000000"/>
                </a:solidFill>
                <a:effectLst/>
                <a:latin typeface="-webkit-standard"/>
              </a:rPr>
              <a:t>を利用することで、メモリが保護された</a:t>
            </a:r>
            <a:r>
              <a:rPr lang="en-US" altLang="ja-JP" b="0" i="0" u="none" strike="noStrike" dirty="0">
                <a:solidFill>
                  <a:srgbClr val="000000"/>
                </a:solidFill>
                <a:effectLst/>
                <a:latin typeface="-webkit-standard"/>
              </a:rPr>
              <a:t>VM (TVM) </a:t>
            </a:r>
            <a:r>
              <a:rPr lang="ja-JP" altLang="en-US" b="0" i="0" u="none" strike="noStrike">
                <a:solidFill>
                  <a:srgbClr val="000000"/>
                </a:solidFill>
                <a:effectLst/>
                <a:latin typeface="-webkit-standard"/>
              </a:rPr>
              <a:t>を実行することが可能です。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TEE </a:t>
            </a:r>
            <a:r>
              <a:rPr lang="ja-JP" altLang="en-US" b="0" i="0" u="none" strike="noStrike">
                <a:solidFill>
                  <a:srgbClr val="000000"/>
                </a:solidFill>
                <a:effectLst/>
                <a:latin typeface="-webkit-standard"/>
              </a:rPr>
              <a:t>セキュリティマネージャと呼ばれるソフトウェアが</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に対する厳格なメモリアクセス制御を行います。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TEE </a:t>
            </a:r>
            <a:r>
              <a:rPr lang="ja-JP" altLang="en-US" b="0" i="0" u="none" strike="noStrike">
                <a:solidFill>
                  <a:srgbClr val="000000"/>
                </a:solidFill>
                <a:effectLst/>
                <a:latin typeface="-webkit-standard"/>
              </a:rPr>
              <a:t>セキュリティマネージャはハイパーバイザからアクセスすることができない機密メモリを</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に提供します。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ハイパーバイザは非機密メモリを使用して通常の</a:t>
            </a:r>
            <a:r>
              <a:rPr lang="en-US" altLang="ja-JP" b="0" i="0" u="none" strike="noStrike" dirty="0">
                <a:solidFill>
                  <a:srgbClr val="000000"/>
                </a:solidFill>
                <a:effectLst/>
                <a:latin typeface="-webkit-standard"/>
              </a:rPr>
              <a:t> VM </a:t>
            </a:r>
            <a:r>
              <a:rPr lang="ja-JP" altLang="en-US" b="0" i="0" u="none" strike="noStrike">
                <a:solidFill>
                  <a:srgbClr val="000000"/>
                </a:solidFill>
                <a:effectLst/>
                <a:latin typeface="-webkit-standard"/>
              </a:rPr>
              <a:t>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を管理します。</a:t>
            </a:r>
            <a:endParaRPr lang="en-US" altLang="ja-JP" b="0" i="0" u="none" strike="noStrike" dirty="0">
              <a:solidFill>
                <a:srgbClr val="000000"/>
              </a:solidFill>
              <a:effectLst/>
              <a:latin typeface="-webkit-standard"/>
            </a:endParaRP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4</a:t>
            </a:fld>
            <a:endParaRPr kumimoji="1" lang="ja-JP" altLang="en-US"/>
          </a:p>
        </p:txBody>
      </p:sp>
    </p:spTree>
    <p:extLst>
      <p:ext uri="{BB962C8B-B14F-4D97-AF65-F5344CB8AC3E}">
        <p14:creationId xmlns:p14="http://schemas.microsoft.com/office/powerpoint/2010/main" val="246863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FF0000"/>
                </a:solidFill>
              </a:rPr>
              <a:t>攻撃者は</a:t>
            </a:r>
            <a:r>
              <a:rPr lang="en-US" altLang="ja-JP" dirty="0">
                <a:solidFill>
                  <a:srgbClr val="FF0000"/>
                </a:solidFill>
              </a:rPr>
              <a:t>TVM</a:t>
            </a:r>
            <a:r>
              <a:rPr lang="ja-JP" altLang="en-US">
                <a:solidFill>
                  <a:srgbClr val="FF0000"/>
                </a:solidFill>
              </a:rPr>
              <a:t>内に侵入すればメモリ上の機密情報にアクセスできてしまいます。</a:t>
            </a:r>
            <a:endParaRPr lang="en-US" altLang="ja-JP"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solidFill>
                  <a:srgbClr val="FF0000"/>
                </a:solidFill>
              </a:rPr>
              <a:t>隔離実行環境は</a:t>
            </a:r>
            <a:r>
              <a:rPr lang="en-US" altLang="ja-JP" dirty="0">
                <a:solidFill>
                  <a:srgbClr val="FF0000"/>
                </a:solidFill>
              </a:rPr>
              <a:t> TVM </a:t>
            </a:r>
            <a:r>
              <a:rPr lang="ja-JP" altLang="en-US">
                <a:solidFill>
                  <a:srgbClr val="FF0000"/>
                </a:solidFill>
              </a:rPr>
              <a:t>外部からの不正なメモリアクセスしか防げません。</a:t>
            </a:r>
            <a:endParaRPr lang="en-US" altLang="ja-JP" dirty="0">
              <a:solidFill>
                <a:srgbClr val="FF0000"/>
              </a:solidFill>
            </a:endParaRPr>
          </a:p>
          <a:p>
            <a:r>
              <a:rPr lang="en-US" altLang="ja-JP" dirty="0">
                <a:solidFill>
                  <a:srgbClr val="FF0000"/>
                </a:solidFill>
              </a:rPr>
              <a:t>TVM </a:t>
            </a:r>
            <a:r>
              <a:rPr lang="ja-JP" altLang="en-US">
                <a:solidFill>
                  <a:srgbClr val="FF0000"/>
                </a:solidFill>
              </a:rPr>
              <a:t>がインターネット経由でサービスを提供している場合、外部の攻撃者やクラウドの内部犯、他の</a:t>
            </a:r>
            <a:r>
              <a:rPr lang="en-US" altLang="ja-JP" dirty="0">
                <a:solidFill>
                  <a:srgbClr val="FF0000"/>
                </a:solidFill>
              </a:rPr>
              <a:t> TVM </a:t>
            </a:r>
            <a:r>
              <a:rPr lang="ja-JP" altLang="en-US">
                <a:solidFill>
                  <a:srgbClr val="FF0000"/>
                </a:solidFill>
              </a:rPr>
              <a:t>から侵入され、監視機構を無効化される可能性があります。</a:t>
            </a:r>
            <a:endParaRPr lang="en-US" altLang="ja-JP" dirty="0">
              <a:solidFill>
                <a:srgbClr val="FF0000"/>
              </a:solidFill>
            </a:endParaRPr>
          </a:p>
          <a:p>
            <a:r>
              <a:rPr lang="ja-JP" altLang="en-US">
                <a:solidFill>
                  <a:srgbClr val="FF0000"/>
                </a:solidFill>
              </a:rPr>
              <a:t>そのため</a:t>
            </a:r>
            <a:r>
              <a:rPr lang="en-US" altLang="ja-JP" dirty="0">
                <a:solidFill>
                  <a:srgbClr val="FF0000"/>
                </a:solidFill>
              </a:rPr>
              <a:t> TVM </a:t>
            </a:r>
            <a:r>
              <a:rPr lang="ja-JP" altLang="en-US">
                <a:solidFill>
                  <a:srgbClr val="FF0000"/>
                </a:solidFill>
              </a:rPr>
              <a:t>への侵入を安全に検知する必要があります。</a:t>
            </a:r>
            <a:endParaRPr lang="en-US" altLang="ja-JP" dirty="0">
              <a:solidFill>
                <a:srgbClr val="FF0000"/>
              </a:solidFill>
            </a:endParaRPr>
          </a:p>
          <a:p>
            <a:r>
              <a:rPr lang="en-US" altLang="ja-JP" dirty="0">
                <a:solidFill>
                  <a:srgbClr val="FF0000"/>
                </a:solidFill>
              </a:rPr>
              <a:t>TVM </a:t>
            </a:r>
            <a:r>
              <a:rPr lang="ja-JP" altLang="en-US">
                <a:solidFill>
                  <a:srgbClr val="FF0000"/>
                </a:solidFill>
              </a:rPr>
              <a:t>の中での監視は、侵入者に監視機構を無効化さえるリスクがあるので、</a:t>
            </a:r>
            <a:r>
              <a:rPr lang="en-US" altLang="ja-JP" dirty="0">
                <a:solidFill>
                  <a:srgbClr val="FF0000"/>
                </a:solidFill>
              </a:rPr>
              <a:t>TVM</a:t>
            </a:r>
            <a:r>
              <a:rPr lang="ja-JP" altLang="en-US">
                <a:solidFill>
                  <a:srgbClr val="FF0000"/>
                </a:solidFill>
              </a:rPr>
              <a:t>の外で攻撃の影響を受けずに監視を行うことが望まれます。</a:t>
            </a:r>
            <a:endParaRPr lang="en-US" altLang="ja-JP" dirty="0">
              <a:solidFill>
                <a:srgbClr val="FF0000"/>
              </a:solidFill>
            </a:endParaRPr>
          </a:p>
          <a:p>
            <a:endParaRPr lang="en-US" altLang="ja-JP" dirty="0">
              <a:solidFill>
                <a:srgbClr val="FF0000"/>
              </a:solidFill>
            </a:endParaRPr>
          </a:p>
          <a:p>
            <a:r>
              <a:rPr lang="en-US" altLang="ja-JP" dirty="0">
                <a:solidFill>
                  <a:srgbClr val="FF0000"/>
                </a:solidFill>
              </a:rPr>
              <a:t>///</a:t>
            </a:r>
            <a:r>
              <a:rPr lang="ja-JP" altLang="en-US">
                <a:solidFill>
                  <a:srgbClr val="FF0000"/>
                </a:solidFill>
              </a:rPr>
              <a:t>マルチテナント・・・・</a:t>
            </a:r>
            <a:r>
              <a:rPr lang="ja-JP" altLang="en-US" b="0" i="0" u="none" strike="noStrike">
                <a:solidFill>
                  <a:srgbClr val="000000"/>
                </a:solidFill>
                <a:effectLst/>
                <a:latin typeface="-webkit-standard"/>
              </a:rPr>
              <a:t>単一のソフトウェアアプリケーションやハードウェアリソースが複数のユーザーグループ（テナント）によって共有されるアーキテクチャや設計</a:t>
            </a:r>
            <a:endParaRPr lang="en-US" altLang="ja-JP" dirty="0">
              <a:solidFill>
                <a:srgbClr val="FF0000"/>
              </a:solidFill>
            </a:endParaRPr>
          </a:p>
          <a:p>
            <a:endParaRPr lang="en-US" altLang="ja-JP" dirty="0">
              <a:solidFill>
                <a:srgbClr val="FF0000"/>
              </a:solidFill>
            </a:endParaRPr>
          </a:p>
          <a:p>
            <a:r>
              <a:rPr lang="en-US" altLang="ja-JP" dirty="0">
                <a:solidFill>
                  <a:srgbClr val="FF0000"/>
                </a:solidFill>
              </a:rPr>
              <a:t>//</a:t>
            </a:r>
            <a:r>
              <a:rPr lang="ja-JP" altLang="en-US">
                <a:solidFill>
                  <a:srgbClr val="FF0000"/>
                </a:solidFill>
              </a:rPr>
              <a:t>短く</a:t>
            </a:r>
            <a:endParaRPr lang="en-US" altLang="ja-JP" dirty="0">
              <a:solidFill>
                <a:srgbClr val="FF0000"/>
              </a:solidFill>
            </a:endParaRP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5</a:t>
            </a:fld>
            <a:endParaRPr kumimoji="1" lang="ja-JP" altLang="en-US"/>
          </a:p>
        </p:txBody>
      </p:sp>
    </p:spTree>
    <p:extLst>
      <p:ext uri="{BB962C8B-B14F-4D97-AF65-F5344CB8AC3E}">
        <p14:creationId xmlns:p14="http://schemas.microsoft.com/office/powerpoint/2010/main" val="114166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そこで</a:t>
            </a:r>
            <a:r>
              <a:rPr kumimoji="1" lang="en-US" altLang="ja-JP" dirty="0" err="1"/>
              <a:t>CoVE</a:t>
            </a:r>
            <a:r>
              <a:rPr kumimoji="1" lang="ja-JP" altLang="en-US"/>
              <a:t>において</a:t>
            </a:r>
            <a:r>
              <a:rPr kumimoji="1" lang="en-US" altLang="ja-JP" dirty="0"/>
              <a:t> TVM </a:t>
            </a:r>
            <a:r>
              <a:rPr kumimoji="1" lang="ja-JP" altLang="en-US"/>
              <a:t>の</a:t>
            </a:r>
            <a:r>
              <a:rPr lang="en-JP" altLang="ja-JP"/>
              <a:t>柔軟</a:t>
            </a:r>
            <a:r>
              <a:rPr lang="ja-JP" altLang="en-US"/>
              <a:t>で効率のよい</a:t>
            </a:r>
            <a:r>
              <a:rPr lang="en-JP" altLang="ja-JP"/>
              <a:t>監視を</a:t>
            </a:r>
            <a:r>
              <a:rPr lang="ja-JP" altLang="en-US"/>
              <a:t>実現する</a:t>
            </a:r>
            <a:r>
              <a:rPr lang="en-US" altLang="ja-JP" dirty="0"/>
              <a:t> </a:t>
            </a:r>
            <a:r>
              <a:rPr lang="en-US" altLang="ja-JP" dirty="0" err="1"/>
              <a:t>TVMmonitor</a:t>
            </a:r>
            <a:r>
              <a:rPr lang="en-US" altLang="ja-JP" dirty="0"/>
              <a:t> </a:t>
            </a:r>
            <a:r>
              <a:rPr lang="ja-JP" altLang="en-US"/>
              <a:t>を提案します。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err="1">
                <a:solidFill>
                  <a:srgbClr val="000000"/>
                </a:solidFill>
                <a:effectLst/>
                <a:latin typeface="-webkit-standard"/>
              </a:rPr>
              <a:t>TVMmonitor</a:t>
            </a:r>
            <a:r>
              <a:rPr lang="en" altLang="ja-JP" b="0" i="0" u="none" strike="noStrike" dirty="0">
                <a:solidFill>
                  <a:srgbClr val="000000"/>
                </a:solidFill>
                <a:effectLst/>
                <a:latin typeface="-webkit-standard"/>
              </a:rPr>
              <a:t> </a:t>
            </a:r>
            <a:r>
              <a:rPr lang="ja-JP" altLang="en-US" b="0" i="0" u="none" strike="noStrike">
                <a:solidFill>
                  <a:srgbClr val="000000"/>
                </a:solidFill>
                <a:effectLst/>
                <a:latin typeface="-webkit-standard"/>
              </a:rPr>
              <a:t>は監視用</a:t>
            </a:r>
            <a:r>
              <a:rPr lang="en-US" altLang="ja-JP" b="0" i="0" u="none" strike="noStrike" dirty="0">
                <a:solidFill>
                  <a:srgbClr val="000000"/>
                </a:solidFill>
                <a:effectLst/>
                <a:latin typeface="-webkit-standard"/>
              </a:rPr>
              <a:t> </a:t>
            </a:r>
            <a:r>
              <a:rPr lang="en" altLang="ja-JP" b="0" i="0" u="none" strike="noStrike" dirty="0">
                <a:solidFill>
                  <a:srgbClr val="000000"/>
                </a:solidFill>
                <a:effectLst/>
                <a:latin typeface="-webkit-standard"/>
              </a:rPr>
              <a:t>TVM </a:t>
            </a:r>
            <a:r>
              <a:rPr lang="ja-JP" altLang="en-US" b="0" i="0" u="none" strike="noStrike">
                <a:solidFill>
                  <a:srgbClr val="000000"/>
                </a:solidFill>
                <a:effectLst/>
                <a:latin typeface="-webkit-standard"/>
              </a:rPr>
              <a:t>と呼ばれる専用の</a:t>
            </a:r>
            <a:r>
              <a:rPr lang="en-US" altLang="ja-JP" b="0" i="0" u="none" strike="noStrike" dirty="0">
                <a:solidFill>
                  <a:srgbClr val="000000"/>
                </a:solidFill>
                <a:effectLst/>
                <a:latin typeface="-webkit-standard"/>
              </a:rPr>
              <a:t> VM </a:t>
            </a:r>
            <a:r>
              <a:rPr lang="ja-JP" altLang="en-US" b="0" i="0" u="none" strike="noStrike">
                <a:solidFill>
                  <a:srgbClr val="000000"/>
                </a:solidFill>
                <a:effectLst/>
                <a:latin typeface="-webkit-standard"/>
              </a:rPr>
              <a:t>を用意し、その内部で監視システムを実行することで、監視対象 </a:t>
            </a:r>
            <a:r>
              <a:rPr lang="en" altLang="ja-JP" b="0" i="0" u="none" strike="noStrike" dirty="0">
                <a:solidFill>
                  <a:srgbClr val="000000"/>
                </a:solidFill>
                <a:effectLst/>
                <a:latin typeface="-webkit-standard"/>
              </a:rPr>
              <a:t>TVM </a:t>
            </a:r>
            <a:r>
              <a:rPr lang="ja-JP" altLang="en-US" b="0" i="0" u="none" strike="noStrike">
                <a:solidFill>
                  <a:srgbClr val="000000"/>
                </a:solidFill>
                <a:effectLst/>
                <a:latin typeface="-webkit-standard"/>
              </a:rPr>
              <a:t>のエージェントから情報を取得することにより監視を行います。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のメモリは</a:t>
            </a:r>
            <a:r>
              <a:rPr lang="en-US" altLang="ja-JP" b="0" i="0" u="none" strike="noStrike" dirty="0">
                <a:solidFill>
                  <a:srgbClr val="000000"/>
                </a:solidFill>
                <a:effectLst/>
                <a:latin typeface="-webkit-standard"/>
              </a:rPr>
              <a:t> TEE </a:t>
            </a:r>
            <a:r>
              <a:rPr lang="ja-JP" altLang="en-US" b="0" i="0" u="none" strike="noStrike">
                <a:solidFill>
                  <a:srgbClr val="000000"/>
                </a:solidFill>
                <a:effectLst/>
                <a:latin typeface="-webkit-standard"/>
              </a:rPr>
              <a:t>セキュリティマネージャ</a:t>
            </a:r>
            <a:r>
              <a:rPr lang="en-US" altLang="ja-JP" b="0" i="0" u="none" strike="noStrike" dirty="0">
                <a:solidFill>
                  <a:srgbClr val="000000"/>
                </a:solidFill>
                <a:effectLst/>
                <a:latin typeface="-webkit-standard"/>
              </a:rPr>
              <a:t> </a:t>
            </a:r>
            <a:r>
              <a:rPr lang="ja-JP" altLang="en-US" b="0" i="0" u="none" strike="noStrike">
                <a:solidFill>
                  <a:srgbClr val="000000"/>
                </a:solidFill>
                <a:effectLst/>
                <a:latin typeface="-webkit-standard"/>
              </a:rPr>
              <a:t>によって他の</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から隔離されるため、監視対象</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が乗っ取られた場合でも、攻撃を防ぐことができます。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また、一対一の監視だけではなく、複数の監視用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を用いて監視を行うことも可能であり、様々な分散した監視システムを構築してシステム全体のセキュリティを高めることができます。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err="1">
                <a:solidFill>
                  <a:srgbClr val="000000"/>
                </a:solidFill>
                <a:effectLst/>
                <a:latin typeface="-webkit-standard"/>
              </a:rPr>
              <a:t>CoVE</a:t>
            </a:r>
            <a:r>
              <a:rPr lang="ja-JP" altLang="en-US" b="0" i="0" u="none" strike="noStrike">
                <a:solidFill>
                  <a:srgbClr val="000000"/>
                </a:solidFill>
                <a:effectLst/>
                <a:latin typeface="-webkit-standard"/>
              </a:rPr>
              <a:t>では</a:t>
            </a:r>
            <a:r>
              <a:rPr lang="en-US" altLang="ja-JP" b="0" i="0" u="none" strike="noStrike" dirty="0">
                <a:solidFill>
                  <a:srgbClr val="000000"/>
                </a:solidFill>
                <a:effectLst/>
                <a:latin typeface="-webkit-standard"/>
              </a:rPr>
              <a:t>TEE </a:t>
            </a:r>
            <a:r>
              <a:rPr lang="ja-JP" altLang="en-US" b="0" i="0" u="none" strike="noStrike">
                <a:solidFill>
                  <a:srgbClr val="000000"/>
                </a:solidFill>
                <a:effectLst/>
                <a:latin typeface="-webkit-standard"/>
              </a:rPr>
              <a:t>セキュリティマネージャ内で</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の監視を行うことも可能ですが、</a:t>
            </a:r>
            <a:r>
              <a:rPr lang="en-US" altLang="ja-JP" b="0" i="0" u="none" strike="noStrike" dirty="0">
                <a:solidFill>
                  <a:srgbClr val="000000"/>
                </a:solidFill>
                <a:effectLst/>
                <a:latin typeface="-webkit-standard"/>
              </a:rPr>
              <a:t>TEE </a:t>
            </a:r>
            <a:r>
              <a:rPr lang="ja-JP" altLang="en-US" b="0" i="0" u="none" strike="noStrike">
                <a:solidFill>
                  <a:srgbClr val="000000"/>
                </a:solidFill>
                <a:effectLst/>
                <a:latin typeface="-webkit-standard"/>
              </a:rPr>
              <a:t>セキュリティマネージャ内で監視を行うよりも監視用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を用いる方がより安全にかつ高度な監視を行うことができます。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これは</a:t>
            </a:r>
            <a:r>
              <a:rPr lang="en-US" altLang="ja-JP" b="0" i="0" u="none" strike="noStrike" dirty="0">
                <a:solidFill>
                  <a:srgbClr val="000000"/>
                </a:solidFill>
                <a:effectLst/>
                <a:latin typeface="-webkit-standard"/>
              </a:rPr>
              <a:t> TEE </a:t>
            </a:r>
            <a:r>
              <a:rPr lang="ja-JP" altLang="en-US" b="0" i="0" u="none" strike="noStrike">
                <a:solidFill>
                  <a:srgbClr val="000000"/>
                </a:solidFill>
                <a:effectLst/>
                <a:latin typeface="-webkit-standard"/>
              </a:rPr>
              <a:t>セキュリティマネージャ内の機能は</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のセキュリティのための必要最低限のものに限定されているためで、できるだけ小さく保ち脆弱性を作らないようにしているからです。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セキュリティ問題</a:t>
            </a:r>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脆弱性</a:t>
            </a:r>
            <a:r>
              <a:rPr lang="en-US" altLang="ja-JP" b="0" i="0" u="none" strike="noStrike" dirty="0">
                <a:solidFill>
                  <a:srgbClr val="000000"/>
                </a:solidFill>
                <a:effectLst/>
                <a:latin typeface="-webkit-standard"/>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a:t>監視用</a:t>
            </a:r>
            <a:r>
              <a:rPr lang="en-US" altLang="ja-JP" dirty="0"/>
              <a:t>TVM</a:t>
            </a:r>
            <a:r>
              <a:rPr lang="ja-JP" altLang="en-US"/>
              <a:t>が攻撃を受けた時になのか</a:t>
            </a:r>
            <a:r>
              <a:rPr lang="en-US" altLang="ja-JP" dirty="0"/>
              <a:t>?</a:t>
            </a:r>
            <a:br>
              <a:rPr lang="en-US" altLang="ja-JP" dirty="0"/>
            </a:br>
            <a:r>
              <a:rPr lang="ja-JP" altLang="en-US"/>
              <a:t>トラストチェーンみたいに論理的に説明できると良い</a:t>
            </a:r>
            <a:endParaRPr lang="en-US" altLang="ja-JP" dirty="0"/>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6</a:t>
            </a:fld>
            <a:endParaRPr kumimoji="1" lang="ja-JP" altLang="en-US"/>
          </a:p>
        </p:txBody>
      </p:sp>
    </p:spTree>
    <p:extLst>
      <p:ext uri="{BB962C8B-B14F-4D97-AF65-F5344CB8AC3E}">
        <p14:creationId xmlns:p14="http://schemas.microsoft.com/office/powerpoint/2010/main" val="64442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err="1">
                <a:solidFill>
                  <a:srgbClr val="000000"/>
                </a:solidFill>
                <a:effectLst/>
                <a:latin typeface="-webkit-standard"/>
              </a:rPr>
              <a:t>TVMmonitor</a:t>
            </a:r>
            <a:r>
              <a:rPr lang="en-US" altLang="ja-JP" b="0" i="0" u="none" strike="noStrike" dirty="0">
                <a:solidFill>
                  <a:srgbClr val="000000"/>
                </a:solidFill>
                <a:effectLst/>
                <a:latin typeface="-webkit-standard"/>
              </a:rPr>
              <a:t> </a:t>
            </a:r>
            <a:r>
              <a:rPr lang="ja-JP" altLang="en-US" b="0" i="0" u="none" strike="noStrike">
                <a:solidFill>
                  <a:srgbClr val="000000"/>
                </a:solidFill>
                <a:effectLst/>
                <a:latin typeface="-webkit-standard"/>
              </a:rPr>
              <a:t>は監視用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と監視対象</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の間でメモリを共有することにより、監視用</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が監視対象</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の情報を高速に取得することができます。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仮想ネットワークを用いて</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間の通信をすることができますが、仮想ネットワークによる通信はハイパーバイザを経由するため、性能低下や通信妨害のリスクが伴います。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メモリを共有する際に</a:t>
            </a:r>
            <a:r>
              <a:rPr lang="en-US" altLang="ja-JP" b="0" i="0" u="none" strike="noStrike" dirty="0">
                <a:solidFill>
                  <a:srgbClr val="000000"/>
                </a:solidFill>
                <a:effectLst/>
                <a:latin typeface="-webkit-standard"/>
              </a:rPr>
              <a:t> </a:t>
            </a:r>
            <a:r>
              <a:rPr lang="en" altLang="ja-JP" b="0" i="0" u="none" strike="noStrike" dirty="0">
                <a:solidFill>
                  <a:srgbClr val="000000"/>
                </a:solidFill>
                <a:effectLst/>
                <a:latin typeface="-webkit-standard"/>
              </a:rPr>
              <a:t>TVM </a:t>
            </a:r>
            <a:r>
              <a:rPr lang="ja-JP" altLang="en-US" b="0" i="0" u="none" strike="noStrike">
                <a:solidFill>
                  <a:srgbClr val="000000"/>
                </a:solidFill>
                <a:effectLst/>
                <a:latin typeface="-webkit-standard"/>
              </a:rPr>
              <a:t>間で機密メモリを共有することはできません。</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セキュリティ上の理由から、機密メモリは</a:t>
            </a:r>
            <a:r>
              <a:rPr lang="en-US" altLang="ja-JP" b="0" i="0" u="none" strike="noStrike" dirty="0">
                <a:solidFill>
                  <a:srgbClr val="000000"/>
                </a:solidFill>
                <a:effectLst/>
                <a:latin typeface="-webkit-standard"/>
              </a:rPr>
              <a:t>1</a:t>
            </a:r>
            <a:r>
              <a:rPr lang="ja-JP" altLang="en-US" b="0" i="0" u="none" strike="noStrike">
                <a:solidFill>
                  <a:srgbClr val="000000"/>
                </a:solidFill>
                <a:effectLst/>
                <a:latin typeface="-webkit-standard"/>
              </a:rPr>
              <a:t>つの</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にのみ割り当てられ、他の</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と共有することは出来ません。</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そのため</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間の情報共有はハイパーバイザと非機密メモリを共有する仕組みを利用して実現しています。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a:t>
            </a:r>
            <a:r>
              <a:rPr lang="en-US" altLang="ja-JP" b="0" i="0" u="none" strike="noStrike" dirty="0">
                <a:solidFill>
                  <a:srgbClr val="000000"/>
                </a:solidFill>
                <a:effectLst/>
                <a:latin typeface="-webkit-standard"/>
              </a:rPr>
              <a:t>I/O</a:t>
            </a:r>
            <a:r>
              <a:rPr lang="ja-JP" altLang="en-US" b="0" i="0" u="none" strike="noStrike">
                <a:solidFill>
                  <a:srgbClr val="000000"/>
                </a:solidFill>
                <a:effectLst/>
                <a:latin typeface="-webkit-standard"/>
              </a:rPr>
              <a:t>等のためにホストと非機密メモリを共有する機構しか提供しておらず、</a:t>
            </a:r>
            <a:endParaRPr lang="en-US" altLang="ja-JP" b="0" i="0" u="none" strike="noStrike" dirty="0">
              <a:solidFill>
                <a:srgbClr val="000000"/>
              </a:solidFill>
              <a:effectLst/>
              <a:latin typeface="-webkit-standard"/>
            </a:endParaRPr>
          </a:p>
          <a:p>
            <a:r>
              <a:rPr kumimoji="1" lang="en-US" altLang="ja-JP" dirty="0"/>
              <a:t>///</a:t>
            </a:r>
            <a:r>
              <a:rPr kumimoji="1" lang="ja-JP" altLang="en-US"/>
              <a:t>アクセス制限</a:t>
            </a:r>
            <a:r>
              <a:rPr kumimoji="1" lang="en-US" altLang="ja-JP" dirty="0"/>
              <a:t>-&gt;TSM</a:t>
            </a:r>
          </a:p>
          <a:p>
            <a:r>
              <a:rPr kumimoji="1" lang="en-US" altLang="ja-JP" dirty="0"/>
              <a:t>///</a:t>
            </a:r>
            <a:r>
              <a:rPr kumimoji="1" lang="ja-JP" altLang="en-US"/>
              <a:t>メモリ管理</a:t>
            </a:r>
            <a:r>
              <a:rPr kumimoji="1" lang="en-US" altLang="ja-JP" dirty="0"/>
              <a:t>-&gt;</a:t>
            </a:r>
            <a:r>
              <a:rPr kumimoji="1" lang="ja-JP" altLang="en-US"/>
              <a:t>ハイパーバイザ</a:t>
            </a:r>
            <a:endParaRPr kumimoji="1" lang="en-US" altLang="ja-JP" dirty="0"/>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7</a:t>
            </a:fld>
            <a:endParaRPr kumimoji="1" lang="ja-JP" altLang="en-US"/>
          </a:p>
        </p:txBody>
      </p:sp>
    </p:spTree>
    <p:extLst>
      <p:ext uri="{BB962C8B-B14F-4D97-AF65-F5344CB8AC3E}">
        <p14:creationId xmlns:p14="http://schemas.microsoft.com/office/powerpoint/2010/main" val="106579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間での非機密メモリの共有の流れについて説明します。</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最初に監視用</a:t>
            </a:r>
            <a:r>
              <a:rPr lang="en"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と監視対象</a:t>
            </a:r>
            <a:r>
              <a:rPr lang="en"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が情報を共有するためには、共有メモリを準備する必要があります。</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それぞれの</a:t>
            </a:r>
            <a:r>
              <a:rPr lang="en"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がセキュリティマネージャを呼び出して、</a:t>
            </a:r>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セキュリティマネージャがそれぞの</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において共有しようとするメモリを機密メモリから非機密メモリに変換します。</a:t>
            </a:r>
            <a:r>
              <a:rPr lang="en-US" altLang="ja-JP" b="0" i="0" u="none" strike="noStrike" dirty="0">
                <a:solidFill>
                  <a:srgbClr val="000000"/>
                </a:solidFill>
                <a:effectLst/>
                <a:latin typeface="-webkit-standard"/>
              </a:rPr>
              <a:t>//</a:t>
            </a:r>
          </a:p>
          <a:p>
            <a:r>
              <a:rPr lang="ja-JP" altLang="en-US" b="0" i="0" u="none" strike="noStrike">
                <a:solidFill>
                  <a:srgbClr val="000000"/>
                </a:solidFill>
                <a:effectLst/>
                <a:latin typeface="-webkit-standard"/>
              </a:rPr>
              <a:t>次に監視用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と監視対象</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が変換後の非機密メモリを共有するため、</a:t>
            </a:r>
            <a:endParaRPr lang="en-US" altLang="ja-JP" b="0" i="0" u="none" strike="noStrike" dirty="0">
              <a:solidFill>
                <a:srgbClr val="000000"/>
              </a:solidFill>
              <a:effectLst/>
              <a:latin typeface="-webkit-standard"/>
            </a:endParaRPr>
          </a:p>
          <a:p>
            <a:r>
              <a:rPr lang="ja-JP" altLang="en-US" b="0" i="0" u="none" strike="noStrike">
                <a:solidFill>
                  <a:srgbClr val="000000"/>
                </a:solidFill>
                <a:effectLst/>
                <a:latin typeface="-webkit-standard"/>
              </a:rPr>
              <a:t>まず、監視対象</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が対象となる非機密メモリを共有メモリとしてハイパーバイザに登録します。</a:t>
            </a:r>
            <a:r>
              <a:rPr lang="en-US" altLang="ja-JP" b="0" i="0" u="none" strike="noStrike" dirty="0">
                <a:solidFill>
                  <a:srgbClr val="000000"/>
                </a:solidFill>
                <a:effectLst/>
                <a:latin typeface="-webkit-standard"/>
              </a:rPr>
              <a:t>//</a:t>
            </a:r>
          </a:p>
          <a:p>
            <a:r>
              <a:rPr lang="ja-JP" altLang="en-US" b="0" i="0" u="none" strike="noStrike">
                <a:solidFill>
                  <a:srgbClr val="000000"/>
                </a:solidFill>
                <a:effectLst/>
                <a:latin typeface="-webkit-standard"/>
              </a:rPr>
              <a:t>そして監視用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の非機密メモリを監視対象</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が登録した共有メモリで置き換え、共有メモリを確立します。</a:t>
            </a:r>
            <a:endParaRPr lang="en-US" altLang="ja-JP" b="0" i="0" u="none" strike="noStrike" dirty="0">
              <a:solidFill>
                <a:srgbClr val="000000"/>
              </a:solidFill>
              <a:effectLst/>
              <a:latin typeface="-webkit-standard"/>
            </a:endParaRPr>
          </a:p>
          <a:p>
            <a:endParaRPr lang="en-US" altLang="ja-JP" b="0" i="0" u="none" strike="noStrike" dirty="0">
              <a:solidFill>
                <a:srgbClr val="000000"/>
              </a:solidFill>
              <a:effectLst/>
              <a:latin typeface="-webkit-standard"/>
            </a:endParaRPr>
          </a:p>
          <a:p>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メモリのアクセス制御</a:t>
            </a:r>
            <a:r>
              <a:rPr lang="en-US" altLang="ja-JP" b="0" i="0" u="none" strike="noStrike" dirty="0">
                <a:solidFill>
                  <a:srgbClr val="000000"/>
                </a:solidFill>
                <a:effectLst/>
                <a:latin typeface="-webkit-standard"/>
              </a:rPr>
              <a:t>-&gt;TSM</a:t>
            </a:r>
          </a:p>
          <a:p>
            <a:r>
              <a:rPr lang="en-US" altLang="ja-JP" b="0" i="0" u="none" strike="noStrike" dirty="0">
                <a:solidFill>
                  <a:srgbClr val="000000"/>
                </a:solidFill>
                <a:effectLst/>
                <a:latin typeface="-webkit-standard"/>
              </a:rPr>
              <a:t>///</a:t>
            </a:r>
            <a:r>
              <a:rPr lang="ja-JP" altLang="en-US" b="0" i="0" u="none" strike="noStrike">
                <a:solidFill>
                  <a:srgbClr val="000000"/>
                </a:solidFill>
                <a:effectLst/>
                <a:latin typeface="-webkit-standard"/>
              </a:rPr>
              <a:t>メモリの管理</a:t>
            </a:r>
            <a:r>
              <a:rPr lang="en-US" altLang="ja-JP" b="0" i="0" u="none" strike="noStrike" dirty="0">
                <a:solidFill>
                  <a:srgbClr val="000000"/>
                </a:solidFill>
                <a:effectLst/>
                <a:latin typeface="-webkit-standard"/>
              </a:rPr>
              <a:t>-&gt;</a:t>
            </a:r>
            <a:r>
              <a:rPr lang="ja-JP" altLang="en-US" b="0" i="0" u="none" strike="noStrike">
                <a:solidFill>
                  <a:srgbClr val="000000"/>
                </a:solidFill>
                <a:effectLst/>
                <a:latin typeface="-webkit-standard"/>
              </a:rPr>
              <a:t>ハイパーバイザ</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これはハイパーバイザが</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ごとに非機密メモリを管理しているためです。</a:t>
            </a:r>
            <a:endParaRPr lang="en-US" altLang="ja-JP" b="0" i="0" u="none" strike="noStrike" dirty="0">
              <a:solidFill>
                <a:srgbClr val="000000"/>
              </a:solidFill>
              <a:effectLst/>
              <a:latin typeface="-webkit-standard"/>
            </a:endParaRPr>
          </a:p>
          <a:p>
            <a:endParaRPr lang="en-US" altLang="ja-JP" b="0" i="0" u="none" strike="noStrike" dirty="0">
              <a:solidFill>
                <a:srgbClr val="000000"/>
              </a:solidFill>
              <a:effectLst/>
              <a:latin typeface="-webkit-standard"/>
            </a:endParaRPr>
          </a:p>
          <a:p>
            <a:endParaRPr lang="en-US" altLang="ja-JP" b="0" i="0" u="none" strike="noStrike" dirty="0">
              <a:solidFill>
                <a:srgbClr val="000000"/>
              </a:solidFill>
              <a:effectLst/>
              <a:latin typeface="-webkit-standard"/>
            </a:endParaRPr>
          </a:p>
        </p:txBody>
      </p:sp>
      <p:sp>
        <p:nvSpPr>
          <p:cNvPr id="4" name="スライド番号プレースホルダー 3"/>
          <p:cNvSpPr>
            <a:spLocks noGrp="1"/>
          </p:cNvSpPr>
          <p:nvPr>
            <p:ph type="sldNum" sz="quarter" idx="5"/>
          </p:nvPr>
        </p:nvSpPr>
        <p:spPr/>
        <p:txBody>
          <a:bodyPr/>
          <a:lstStyle/>
          <a:p>
            <a:fld id="{C282D6EC-6C8E-4719-8152-E14B9C65B97A}" type="slidenum">
              <a:rPr kumimoji="1" lang="ja-JP" altLang="en-US" smtClean="0"/>
              <a:t>8</a:t>
            </a:fld>
            <a:endParaRPr kumimoji="1" lang="ja-JP" altLang="en-US"/>
          </a:p>
        </p:txBody>
      </p:sp>
    </p:spTree>
    <p:extLst>
      <p:ext uri="{BB962C8B-B14F-4D97-AF65-F5344CB8AC3E}">
        <p14:creationId xmlns:p14="http://schemas.microsoft.com/office/powerpoint/2010/main" val="248684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7206-5440-53DB-7A38-74AE5C8ACE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88EA3C-AE05-D7A2-6572-CD8EDBD389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19B345-79B3-D891-B007-665E8B6D1C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u="none" strike="noStrike" dirty="0" err="1">
                <a:solidFill>
                  <a:srgbClr val="000000"/>
                </a:solidFill>
                <a:effectLst/>
                <a:latin typeface="-webkit-standard"/>
              </a:rPr>
              <a:t>TVMmonitor</a:t>
            </a:r>
            <a:r>
              <a:rPr lang="ja-JP" altLang="en-US" b="0" i="0" u="none" strike="noStrike">
                <a:solidFill>
                  <a:srgbClr val="000000"/>
                </a:solidFill>
                <a:effectLst/>
                <a:latin typeface="-webkit-standard"/>
              </a:rPr>
              <a:t>では監視対象</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のメモリは特定の監視用</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に対してのみ共有が許可されており、それ以外の</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からのアクセスは制限されています。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この仕組みにより、他の</a:t>
            </a:r>
            <a:r>
              <a:rPr lang="en-US" altLang="ja-JP" b="0" i="0" u="none" strike="noStrike" dirty="0">
                <a:solidFill>
                  <a:srgbClr val="000000"/>
                </a:solidFill>
                <a:effectLst/>
                <a:latin typeface="-webkit-standard"/>
              </a:rPr>
              <a:t> TVM </a:t>
            </a:r>
            <a:r>
              <a:rPr lang="ja-JP" altLang="en-US" b="0" i="0" u="none" strike="noStrike">
                <a:solidFill>
                  <a:srgbClr val="000000"/>
                </a:solidFill>
                <a:effectLst/>
                <a:latin typeface="-webkit-standard"/>
              </a:rPr>
              <a:t>による共有メモリの盗聴・改ざん、破壊を防ぎ、安全なメモリ共有を実現しています。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認証キーを用いてメモリの共有を制御しています。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監視対象</a:t>
            </a:r>
            <a:r>
              <a:rPr lang="en"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が共有メモリを登録する際に、あらかじめ認証キーを設定します。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監視用</a:t>
            </a:r>
            <a:r>
              <a:rPr lang="en"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が同じ認証キーを指定することで、非機密メモリの置き換えが許可され、共有が可能となります。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この時、</a:t>
            </a:r>
            <a:r>
              <a:rPr lang="en-US"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が異なる認証キーを指定した場合は置換が拒否されます。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webkit-standard"/>
              </a:rPr>
              <a:t>この認証キーは、暗号化通信などを通じて、事前に</a:t>
            </a:r>
            <a:r>
              <a:rPr lang="en" altLang="ja-JP" b="0" i="0" u="none" strike="noStrike" dirty="0">
                <a:solidFill>
                  <a:srgbClr val="000000"/>
                </a:solidFill>
                <a:effectLst/>
                <a:latin typeface="-webkit-standard"/>
              </a:rPr>
              <a:t>TVM</a:t>
            </a:r>
            <a:r>
              <a:rPr lang="ja-JP" altLang="en-US" b="0" i="0" u="none" strike="noStrike">
                <a:solidFill>
                  <a:srgbClr val="000000"/>
                </a:solidFill>
                <a:effectLst/>
                <a:latin typeface="-webkit-standard"/>
              </a:rPr>
              <a:t>間で安全に共有しておきます。</a:t>
            </a:r>
            <a:endParaRPr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dirty="0">
                <a:solidFill>
                  <a:srgbClr val="000000"/>
                </a:solidFill>
                <a:effectLst/>
                <a:latin typeface="-webkit-standard"/>
              </a:rPr>
              <a:t>//</a:t>
            </a:r>
            <a:r>
              <a:rPr kumimoji="1" lang="en-US" altLang="ja-JP" b="0" i="0" u="none" strike="noStrike" dirty="0" err="1">
                <a:solidFill>
                  <a:srgbClr val="000000"/>
                </a:solidFill>
                <a:effectLst/>
                <a:latin typeface="-webkit-standard"/>
              </a:rPr>
              <a:t>CoVE</a:t>
            </a:r>
            <a:r>
              <a:rPr kumimoji="1" lang="en-US" altLang="ja-JP" b="0" i="0" u="none" strike="noStrike" dirty="0">
                <a:solidFill>
                  <a:srgbClr val="000000"/>
                </a:solidFill>
                <a:effectLst/>
                <a:latin typeface="-webkit-standard"/>
              </a:rPr>
              <a:t> </a:t>
            </a:r>
            <a:r>
              <a:rPr kumimoji="1" lang="ja-JP" altLang="en-US" b="0" i="0" u="none" strike="noStrike">
                <a:solidFill>
                  <a:srgbClr val="000000"/>
                </a:solidFill>
                <a:effectLst/>
                <a:latin typeface="-webkit-standard"/>
              </a:rPr>
              <a:t>は機密メモリを透過的に暗号化することができるが、非機密メモリについてはホストと共有されるため，暗号化する場合でもホストと同じ暗号鍵を用いる必要がある。</a:t>
            </a:r>
            <a:endParaRPr kumimoji="1"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dirty="0">
                <a:solidFill>
                  <a:srgbClr val="000000"/>
                </a:solidFill>
                <a:effectLst/>
                <a:latin typeface="-webkit-standard"/>
              </a:rPr>
              <a:t>//</a:t>
            </a:r>
            <a:r>
              <a:rPr kumimoji="1" lang="ja-JP" altLang="en-US" b="0" i="0" u="none" strike="noStrike">
                <a:solidFill>
                  <a:srgbClr val="000000"/>
                </a:solidFill>
                <a:effectLst/>
                <a:latin typeface="-webkit-standard"/>
              </a:rPr>
              <a:t>そのため、</a:t>
            </a:r>
            <a:r>
              <a:rPr kumimoji="1" lang="en" altLang="ja-JP" b="0" i="0" u="none" strike="noStrike" dirty="0">
                <a:solidFill>
                  <a:srgbClr val="000000"/>
                </a:solidFill>
                <a:effectLst/>
                <a:latin typeface="-webkit-standard"/>
              </a:rPr>
              <a:t>TVM </a:t>
            </a:r>
            <a:r>
              <a:rPr kumimoji="1" lang="ja-JP" altLang="en-US" b="0" i="0" u="none" strike="noStrike">
                <a:solidFill>
                  <a:srgbClr val="000000"/>
                </a:solidFill>
                <a:effectLst/>
                <a:latin typeface="-webkit-standard"/>
              </a:rPr>
              <a:t>内のソフトウェアが共有メモリを暗号化・復号化することでハイパーバイザへの情報漏洩を防ぎます。</a:t>
            </a:r>
            <a:endParaRPr kumimoji="1" lang="en-US" altLang="ja-JP"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024486CF-6D90-9938-CC74-201322DF0BBF}"/>
              </a:ext>
            </a:extLst>
          </p:cNvPr>
          <p:cNvSpPr>
            <a:spLocks noGrp="1"/>
          </p:cNvSpPr>
          <p:nvPr>
            <p:ph type="sldNum" sz="quarter" idx="5"/>
          </p:nvPr>
        </p:nvSpPr>
        <p:spPr/>
        <p:txBody>
          <a:bodyPr/>
          <a:lstStyle/>
          <a:p>
            <a:fld id="{C282D6EC-6C8E-4719-8152-E14B9C65B97A}" type="slidenum">
              <a:rPr kumimoji="1" lang="ja-JP" altLang="en-US" smtClean="0"/>
              <a:t>9</a:t>
            </a:fld>
            <a:endParaRPr kumimoji="1" lang="ja-JP" altLang="en-US"/>
          </a:p>
        </p:txBody>
      </p:sp>
    </p:spTree>
    <p:extLst>
      <p:ext uri="{BB962C8B-B14F-4D97-AF65-F5344CB8AC3E}">
        <p14:creationId xmlns:p14="http://schemas.microsoft.com/office/powerpoint/2010/main" val="6879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C965DD-87A2-27AA-55AC-19FB2053EC16}"/>
              </a:ext>
            </a:extLst>
          </p:cNvPr>
          <p:cNvSpPr>
            <a:spLocks noGrp="1"/>
          </p:cNvSpPr>
          <p:nvPr>
            <p:ph type="ctrTitle"/>
          </p:nvPr>
        </p:nvSpPr>
        <p:spPr>
          <a:xfrm>
            <a:off x="1524000" y="1122363"/>
            <a:ext cx="9144000" cy="2387600"/>
          </a:xfrm>
        </p:spPr>
        <p:txBody>
          <a:bodyPr anchor="b"/>
          <a:lstStyle>
            <a:lvl1pPr algn="ctr">
              <a:defRPr sz="6000">
                <a:latin typeface="游ゴシック Bold" panose="020B0700000000000000" pitchFamily="50" charset="-128"/>
                <a:ea typeface="游ゴシック Bold" panose="020B0700000000000000"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BAF697E-41F5-819E-FD67-A311F57C1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FFDAEC4-21A0-7359-D6BB-FD236D0D3953}"/>
              </a:ext>
            </a:extLst>
          </p:cNvPr>
          <p:cNvSpPr>
            <a:spLocks noGrp="1"/>
          </p:cNvSpPr>
          <p:nvPr>
            <p:ph type="dt" sz="half" idx="10"/>
          </p:nvPr>
        </p:nvSpPr>
        <p:spPr/>
        <p:txBody>
          <a:bodyPr/>
          <a:lstStyle/>
          <a:p>
            <a:fld id="{DA93F169-6437-314C-9E76-0F4F369F40B5}"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3AD19930-5525-37E6-48D4-B1BFCA684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7E683A-59CA-5711-66B8-648602577440}"/>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320209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EDB0F6-E964-9C9E-108D-529E4071DD3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8339CF-7D9A-800B-7887-AA1FBF3BD57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B2A357-DFFE-ADA9-EFE4-14102E41752D}"/>
              </a:ext>
            </a:extLst>
          </p:cNvPr>
          <p:cNvSpPr>
            <a:spLocks noGrp="1"/>
          </p:cNvSpPr>
          <p:nvPr>
            <p:ph type="dt" sz="half" idx="10"/>
          </p:nvPr>
        </p:nvSpPr>
        <p:spPr/>
        <p:txBody>
          <a:bodyPr/>
          <a:lstStyle/>
          <a:p>
            <a:fld id="{623AEFA6-DEB0-DB4D-A33E-C22704DFCE0F}"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43317171-A102-370E-C006-72169BE481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8BB8A8-587F-BA76-EFF3-2C861F5AA993}"/>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331948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3B9212-8D91-8C3D-1579-F55773D9AC9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980467-74D6-BF79-8AAE-F7CF61C1371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9689B4-CAA5-E606-6890-16A0EA710F78}"/>
              </a:ext>
            </a:extLst>
          </p:cNvPr>
          <p:cNvSpPr>
            <a:spLocks noGrp="1"/>
          </p:cNvSpPr>
          <p:nvPr>
            <p:ph type="dt" sz="half" idx="10"/>
          </p:nvPr>
        </p:nvSpPr>
        <p:spPr/>
        <p:txBody>
          <a:bodyPr/>
          <a:lstStyle/>
          <a:p>
            <a:fld id="{855ED394-6A52-164C-B202-11FE77EA8681}"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4822E9F8-B43D-ADC0-E90D-6A32089FE5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5BCFEC-1C15-DD8F-0B95-D56772286AD1}"/>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32200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0B9752-7F70-D51D-DF75-28CCC8C6581D}"/>
              </a:ext>
            </a:extLst>
          </p:cNvPr>
          <p:cNvSpPr>
            <a:spLocks noGrp="1"/>
          </p:cNvSpPr>
          <p:nvPr>
            <p:ph type="title"/>
          </p:nvPr>
        </p:nvSpPr>
        <p:spPr>
          <a:xfrm>
            <a:off x="838200" y="510988"/>
            <a:ext cx="10515600" cy="802249"/>
          </a:xfrm>
        </p:spPr>
        <p:txBody>
          <a:bodyPr/>
          <a:lstStyle>
            <a:lvl1pPr>
              <a:defRPr b="1" i="0">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A4F63D-ED32-19AF-2EFE-147C6DD97AC0}"/>
              </a:ext>
            </a:extLst>
          </p:cNvPr>
          <p:cNvSpPr>
            <a:spLocks noGrp="1"/>
          </p:cNvSpPr>
          <p:nvPr>
            <p:ph idx="1"/>
          </p:nvPr>
        </p:nvSpPr>
        <p:spPr>
          <a:xfrm>
            <a:off x="838200" y="1492624"/>
            <a:ext cx="10515600" cy="4684339"/>
          </a:xfrm>
        </p:spPr>
        <p:txBody>
          <a:bodyPr/>
          <a:lstStyle>
            <a:lvl1pPr>
              <a:defRPr b="0" i="0">
                <a:latin typeface="Yu Gothic Medium" panose="020B0400000000000000" pitchFamily="34" charset="-128"/>
                <a:ea typeface="Yu Gothic Medium" panose="020B0400000000000000" pitchFamily="34" charset="-128"/>
              </a:defRPr>
            </a:lvl1pPr>
            <a:lvl2pPr>
              <a:defRPr b="0" i="0">
                <a:latin typeface="Yu Gothic Medium" panose="020B0400000000000000" pitchFamily="34" charset="-128"/>
                <a:ea typeface="Yu Gothic Medium" panose="020B0400000000000000" pitchFamily="34" charset="-128"/>
              </a:defRPr>
            </a:lvl2pPr>
            <a:lvl3pPr>
              <a:defRPr sz="2400" b="0" i="0">
                <a:latin typeface="Yu Gothic Medium" panose="020B0400000000000000" pitchFamily="34" charset="-128"/>
                <a:ea typeface="Yu Gothic Medium" panose="020B0400000000000000" pitchFamily="34" charset="-128"/>
              </a:defRPr>
            </a:lvl3pPr>
            <a:lvl4pPr>
              <a:defRPr b="0" i="0">
                <a:latin typeface="Yu Gothic Medium" panose="020B0400000000000000" pitchFamily="34" charset="-128"/>
                <a:ea typeface="Yu Gothic Medium" panose="020B0400000000000000" pitchFamily="34" charset="-128"/>
              </a:defRPr>
            </a:lvl4pPr>
            <a:lvl5pPr>
              <a:defRPr b="0" i="0">
                <a:latin typeface="Yu Gothic Medium" panose="020B0400000000000000" pitchFamily="34" charset="-128"/>
                <a:ea typeface="Yu Gothic Medium"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943450-2A3A-DCB3-D4EC-BFDAF163F9BB}"/>
              </a:ext>
            </a:extLst>
          </p:cNvPr>
          <p:cNvSpPr>
            <a:spLocks noGrp="1"/>
          </p:cNvSpPr>
          <p:nvPr>
            <p:ph type="dt" sz="half" idx="10"/>
          </p:nvPr>
        </p:nvSpPr>
        <p:spPr/>
        <p:txBody>
          <a:bodyPr/>
          <a:lstStyle/>
          <a:p>
            <a:fld id="{5A2126B3-BCD9-CB43-A311-AF535B73D8E8}"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3F2E7CE2-6C9E-B65D-DA22-C86F5AEC34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CBE7E2-031E-1EEF-73CC-19E3FC7A5516}"/>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254674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4A5B79-C570-B9B7-D9B2-3EAC4A4C01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24DDE9-B830-8226-0EF6-933F6B1C47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3E53495-0F8E-9334-2FBB-B7484F02B40D}"/>
              </a:ext>
            </a:extLst>
          </p:cNvPr>
          <p:cNvSpPr>
            <a:spLocks noGrp="1"/>
          </p:cNvSpPr>
          <p:nvPr>
            <p:ph type="dt" sz="half" idx="10"/>
          </p:nvPr>
        </p:nvSpPr>
        <p:spPr/>
        <p:txBody>
          <a:bodyPr/>
          <a:lstStyle/>
          <a:p>
            <a:fld id="{B4B5F88C-7054-E641-A0F4-3671CCDA71D2}"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2A8C6D47-333E-6912-2771-C8DCECD212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22AFF5-71A8-9C20-A8A6-9E57C92BCF68}"/>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148702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C4C18-369A-9DE4-417B-22B3888DE3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EC20B-DF8F-86E9-4329-B2FD7EDA896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7EF5056-4FD0-8F08-1EDE-65C6ECD750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9AF9D58-B817-A052-46F5-0506601807C4}"/>
              </a:ext>
            </a:extLst>
          </p:cNvPr>
          <p:cNvSpPr>
            <a:spLocks noGrp="1"/>
          </p:cNvSpPr>
          <p:nvPr>
            <p:ph type="dt" sz="half" idx="10"/>
          </p:nvPr>
        </p:nvSpPr>
        <p:spPr/>
        <p:txBody>
          <a:bodyPr/>
          <a:lstStyle/>
          <a:p>
            <a:fld id="{0F24B301-3BD1-434A-914C-11BCEABAB404}" type="datetime1">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87D5A518-240A-2023-E883-44D31B6539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9F7596-A277-0A63-9EF7-66692C110992}"/>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129508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2091B-CFDE-60E8-989B-2736B5E58C8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95F5A5-C30F-77B7-FB27-D71F03B0C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1E1B66A-A43B-CA91-868B-EE136A609EE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C09030-DB0D-8D0D-3491-DEF188CE2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9E25E6-6882-BE21-D745-9FCB3140758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61A4DC-43AC-AC11-52F5-B04D179D6FAE}"/>
              </a:ext>
            </a:extLst>
          </p:cNvPr>
          <p:cNvSpPr>
            <a:spLocks noGrp="1"/>
          </p:cNvSpPr>
          <p:nvPr>
            <p:ph type="dt" sz="half" idx="10"/>
          </p:nvPr>
        </p:nvSpPr>
        <p:spPr/>
        <p:txBody>
          <a:bodyPr/>
          <a:lstStyle/>
          <a:p>
            <a:fld id="{1E1F4F4A-1D34-3648-BFC8-E7E69171C75B}" type="datetime1">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70655ACF-6241-955B-1FF6-69FB72130F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9255DB4-FFE5-B6AD-E119-ADA4CB426DBB}"/>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29775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3C219-ED67-D59B-45C3-0D3F6319A6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A22910-7F0E-C33B-127D-C55BEFD7D8CC}"/>
              </a:ext>
            </a:extLst>
          </p:cNvPr>
          <p:cNvSpPr>
            <a:spLocks noGrp="1"/>
          </p:cNvSpPr>
          <p:nvPr>
            <p:ph type="dt" sz="half" idx="10"/>
          </p:nvPr>
        </p:nvSpPr>
        <p:spPr/>
        <p:txBody>
          <a:bodyPr/>
          <a:lstStyle/>
          <a:p>
            <a:fld id="{22E20F01-4FF8-A74D-9C4B-E1CBCDEB4E87}" type="datetime1">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D665FEEC-DBCF-06A8-2CB0-90BF228C64D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DE1AB32-7339-BB8C-1BCB-690CCF0AE414}"/>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347685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22A85BC-F567-F9CE-5264-8DB592316A02}"/>
              </a:ext>
            </a:extLst>
          </p:cNvPr>
          <p:cNvSpPr>
            <a:spLocks noGrp="1"/>
          </p:cNvSpPr>
          <p:nvPr>
            <p:ph type="dt" sz="half" idx="10"/>
          </p:nvPr>
        </p:nvSpPr>
        <p:spPr/>
        <p:txBody>
          <a:bodyPr/>
          <a:lstStyle/>
          <a:p>
            <a:fld id="{76456F31-706E-FA46-9BC0-A34FF1675C6B}" type="datetime1">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9D1378D4-F565-6D83-6083-8B40F67114D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43449D-DE3B-C744-98CE-FADFD6D6C517}"/>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54483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6C209-58A3-3021-8804-61E4F5C108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ABF911-254F-4FA8-2B7B-A634F3B66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0D4239-4E18-10BE-53BF-4903BE0A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D8B0F8-92D7-BE99-1D61-C8AB2D6490A3}"/>
              </a:ext>
            </a:extLst>
          </p:cNvPr>
          <p:cNvSpPr>
            <a:spLocks noGrp="1"/>
          </p:cNvSpPr>
          <p:nvPr>
            <p:ph type="dt" sz="half" idx="10"/>
          </p:nvPr>
        </p:nvSpPr>
        <p:spPr/>
        <p:txBody>
          <a:bodyPr/>
          <a:lstStyle/>
          <a:p>
            <a:fld id="{61B69140-DD1E-F24A-983F-847B6D9AE394}" type="datetime1">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32F92F2F-84F5-7561-34B9-A542E73160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315747-75C9-5AA8-FCCF-D2BDC82F2CF3}"/>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172493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AC3789-0AAA-0B63-DB70-786E871B40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AE6BE7-AB2A-8D86-CFA4-139768799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5D92D7-81F0-E784-610E-F5BF9EE9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D6197F6-C0DA-67AE-708A-952A98265E91}"/>
              </a:ext>
            </a:extLst>
          </p:cNvPr>
          <p:cNvSpPr>
            <a:spLocks noGrp="1"/>
          </p:cNvSpPr>
          <p:nvPr>
            <p:ph type="dt" sz="half" idx="10"/>
          </p:nvPr>
        </p:nvSpPr>
        <p:spPr/>
        <p:txBody>
          <a:bodyPr/>
          <a:lstStyle/>
          <a:p>
            <a:fld id="{7A302462-796A-B54F-A3C1-BEC61C3EC4BE}" type="datetime1">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2DDD16EC-FAC8-DFF2-E937-792F0016A4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CDDC2E-566B-DCEC-8754-2B49F3F6F77A}"/>
              </a:ext>
            </a:extLst>
          </p:cNvPr>
          <p:cNvSpPr>
            <a:spLocks noGrp="1"/>
          </p:cNvSpPr>
          <p:nvPr>
            <p:ph type="sldNum" sz="quarter" idx="12"/>
          </p:nvPr>
        </p:nvSpPr>
        <p:spPr/>
        <p:txBody>
          <a:body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24392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E22FA1E-B3CA-6F05-8677-0B8A37DF6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315156-A78E-8A39-D5CD-26CE5F42E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75D44E-56FD-0E3D-1752-339362AD0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4832C-FF92-B94E-8804-8201CF9AABA4}" type="datetime1">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0EFDFF6A-EB22-0B5B-AC3D-0AA8EC689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AFE228-68B8-80BF-0DAF-7C1FF77A6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0B6E4-DB95-4D36-8524-B9153B2D6E62}" type="slidenum">
              <a:rPr kumimoji="1" lang="ja-JP" altLang="en-US" smtClean="0"/>
              <a:t>‹#›</a:t>
            </a:fld>
            <a:endParaRPr kumimoji="1" lang="ja-JP" altLang="en-US"/>
          </a:p>
        </p:txBody>
      </p:sp>
    </p:spTree>
    <p:extLst>
      <p:ext uri="{BB962C8B-B14F-4D97-AF65-F5344CB8AC3E}">
        <p14:creationId xmlns:p14="http://schemas.microsoft.com/office/powerpoint/2010/main" val="34415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游ゴシック Bold" panose="020B0700000000000000" pitchFamily="50" charset="-128"/>
          <a:ea typeface="游ゴシック Bold" panose="020B07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C6BF7-AFFD-A8CC-4F3C-341A1DC64FAB}"/>
              </a:ext>
            </a:extLst>
          </p:cNvPr>
          <p:cNvSpPr>
            <a:spLocks noGrp="1"/>
          </p:cNvSpPr>
          <p:nvPr>
            <p:ph type="ctrTitle"/>
          </p:nvPr>
        </p:nvSpPr>
        <p:spPr>
          <a:xfrm>
            <a:off x="1524000" y="1087821"/>
            <a:ext cx="9144000" cy="2341179"/>
          </a:xfrm>
        </p:spPr>
        <p:txBody>
          <a:bodyPr>
            <a:noAutofit/>
          </a:bodyPr>
          <a:lstStyle/>
          <a:p>
            <a:r>
              <a:rPr kumimoji="1" lang="en" altLang="ja-JP" sz="5400" b="1" dirty="0">
                <a:latin typeface="Yu Gothic" panose="020B0400000000000000" pitchFamily="34" charset="-128"/>
                <a:ea typeface="Yu Gothic" panose="020B0400000000000000" pitchFamily="34" charset="-128"/>
              </a:rPr>
              <a:t>RISC-V </a:t>
            </a:r>
            <a:r>
              <a:rPr kumimoji="1" lang="en" altLang="ja-JP" sz="5400" b="1" dirty="0" err="1">
                <a:latin typeface="Yu Gothic" panose="020B0400000000000000" pitchFamily="34" charset="-128"/>
                <a:ea typeface="Yu Gothic" panose="020B0400000000000000" pitchFamily="34" charset="-128"/>
              </a:rPr>
              <a:t>CoVE</a:t>
            </a:r>
            <a:r>
              <a:rPr lang="ja-JP" altLang="en-US" sz="5400" b="1">
                <a:latin typeface="Yu Gothic" panose="020B0400000000000000" pitchFamily="34" charset="-128"/>
                <a:ea typeface="Yu Gothic" panose="020B0400000000000000" pitchFamily="34" charset="-128"/>
              </a:rPr>
              <a:t>を用いた</a:t>
            </a:r>
            <a:br>
              <a:rPr lang="en-US" altLang="ja-JP" sz="5400" b="1" dirty="0">
                <a:latin typeface="Yu Gothic" panose="020B0400000000000000" pitchFamily="34" charset="-128"/>
                <a:ea typeface="Yu Gothic" panose="020B0400000000000000" pitchFamily="34" charset="-128"/>
              </a:rPr>
            </a:br>
            <a:r>
              <a:rPr lang="ja-JP" altLang="en-US" sz="5400" b="1">
                <a:latin typeface="Yu Gothic" panose="020B0400000000000000" pitchFamily="34" charset="-128"/>
                <a:ea typeface="Yu Gothic" panose="020B0400000000000000" pitchFamily="34" charset="-128"/>
              </a:rPr>
              <a:t>機密</a:t>
            </a:r>
            <a:r>
              <a:rPr kumimoji="1" lang="en" altLang="ja-JP" sz="5400" b="1" dirty="0">
                <a:latin typeface="Yu Gothic" panose="020B0400000000000000" pitchFamily="34" charset="-128"/>
                <a:ea typeface="Yu Gothic" panose="020B0400000000000000" pitchFamily="34" charset="-128"/>
              </a:rPr>
              <a:t>VM</a:t>
            </a:r>
            <a:r>
              <a:rPr kumimoji="1" lang="ja-JP" altLang="en-US" sz="5400" b="1">
                <a:latin typeface="Yu Gothic" panose="020B0400000000000000" pitchFamily="34" charset="-128"/>
                <a:ea typeface="Yu Gothic" panose="020B0400000000000000" pitchFamily="34" charset="-128"/>
              </a:rPr>
              <a:t>の</a:t>
            </a:r>
            <a:br>
              <a:rPr kumimoji="1" lang="en-US" altLang="ja-JP" sz="5400" b="1" dirty="0">
                <a:latin typeface="Yu Gothic" panose="020B0400000000000000" pitchFamily="34" charset="-128"/>
                <a:ea typeface="Yu Gothic" panose="020B0400000000000000" pitchFamily="34" charset="-128"/>
              </a:rPr>
            </a:br>
            <a:r>
              <a:rPr lang="ja-JP" altLang="en-US" sz="5400" b="1">
                <a:latin typeface="Yu Gothic" panose="020B0400000000000000" pitchFamily="34" charset="-128"/>
                <a:ea typeface="Yu Gothic" panose="020B0400000000000000" pitchFamily="34" charset="-128"/>
              </a:rPr>
              <a:t>柔軟で効率的な</a:t>
            </a:r>
            <a:r>
              <a:rPr kumimoji="1" lang="ja-JP" altLang="en-US" sz="5400" b="1">
                <a:latin typeface="Yu Gothic" panose="020B0400000000000000" pitchFamily="34" charset="-128"/>
                <a:ea typeface="Yu Gothic" panose="020B0400000000000000" pitchFamily="34" charset="-128"/>
              </a:rPr>
              <a:t>監視機構</a:t>
            </a:r>
          </a:p>
        </p:txBody>
      </p:sp>
      <p:sp>
        <p:nvSpPr>
          <p:cNvPr id="7" name="字幕 2">
            <a:extLst>
              <a:ext uri="{FF2B5EF4-FFF2-40B4-BE49-F238E27FC236}">
                <a16:creationId xmlns:a16="http://schemas.microsoft.com/office/drawing/2014/main" id="{3353E382-782F-753E-4560-25A7A83F7299}"/>
              </a:ext>
            </a:extLst>
          </p:cNvPr>
          <p:cNvSpPr>
            <a:spLocks noGrp="1"/>
          </p:cNvSpPr>
          <p:nvPr>
            <p:ph type="subTitle" idx="1"/>
          </p:nvPr>
        </p:nvSpPr>
        <p:spPr>
          <a:xfrm>
            <a:off x="1524000" y="3767575"/>
            <a:ext cx="9144000" cy="1762368"/>
          </a:xfrm>
        </p:spPr>
        <p:txBody>
          <a:bodyPr>
            <a:noAutofit/>
          </a:bodyPr>
          <a:lstStyle/>
          <a:p>
            <a:r>
              <a:rPr lang="ja-JP" altLang="en-US" sz="3200">
                <a:latin typeface="游ゴシック Medium" panose="020B0500000000000000" pitchFamily="50" charset="-128"/>
                <a:ea typeface="游ゴシック Medium" panose="020B0500000000000000" pitchFamily="50" charset="-128"/>
              </a:rPr>
              <a:t>九州工業大学</a:t>
            </a:r>
            <a:r>
              <a:rPr lang="en-US" altLang="ja-JP" sz="3200" dirty="0">
                <a:latin typeface="游ゴシック Medium" panose="020B0500000000000000" pitchFamily="50" charset="-128"/>
                <a:ea typeface="游ゴシック Medium" panose="020B0500000000000000" pitchFamily="50" charset="-128"/>
              </a:rPr>
              <a:t> </a:t>
            </a:r>
            <a:r>
              <a:rPr lang="ja-JP" altLang="en-US" sz="3200">
                <a:latin typeface="游ゴシック Medium" panose="020B0500000000000000" pitchFamily="50" charset="-128"/>
                <a:ea typeface="游ゴシック Medium" panose="020B0500000000000000" pitchFamily="50" charset="-128"/>
              </a:rPr>
              <a:t>大学院情報工学府</a:t>
            </a:r>
            <a:endParaRPr lang="en-US" altLang="ja-JP" sz="3200" dirty="0">
              <a:latin typeface="游ゴシック Medium" panose="020B0500000000000000" pitchFamily="50" charset="-128"/>
              <a:ea typeface="游ゴシック Medium" panose="020B0500000000000000" pitchFamily="50" charset="-128"/>
            </a:endParaRPr>
          </a:p>
          <a:p>
            <a:r>
              <a:rPr lang="ja-JP" altLang="en-US" sz="3200">
                <a:latin typeface="游ゴシック Medium" panose="020B0500000000000000" pitchFamily="50" charset="-128"/>
                <a:ea typeface="游ゴシック Medium" panose="020B0500000000000000" pitchFamily="50" charset="-128"/>
              </a:rPr>
              <a:t>情報創成工学専攻</a:t>
            </a:r>
            <a:r>
              <a:rPr lang="en-US" altLang="ja-JP" sz="3200" dirty="0">
                <a:latin typeface="游ゴシック Medium" panose="020B0500000000000000" pitchFamily="50" charset="-128"/>
                <a:ea typeface="游ゴシック Medium" panose="020B0500000000000000" pitchFamily="50" charset="-128"/>
              </a:rPr>
              <a:t> </a:t>
            </a:r>
            <a:r>
              <a:rPr lang="ja-JP" altLang="en-US" sz="3200">
                <a:latin typeface="游ゴシック Medium" panose="020B0500000000000000" pitchFamily="50" charset="-128"/>
                <a:ea typeface="游ゴシック Medium" panose="020B0500000000000000" pitchFamily="50" charset="-128"/>
              </a:rPr>
              <a:t>光來研究室</a:t>
            </a:r>
            <a:endParaRPr lang="en-US" altLang="ja-JP" sz="3200" dirty="0">
              <a:latin typeface="游ゴシック Medium" panose="020B0500000000000000" pitchFamily="50" charset="-128"/>
              <a:ea typeface="游ゴシック Medium" panose="020B0500000000000000" pitchFamily="50" charset="-128"/>
            </a:endParaRPr>
          </a:p>
          <a:p>
            <a:r>
              <a:rPr lang="en-US" altLang="ja-JP" sz="3200" dirty="0">
                <a:latin typeface="游ゴシック Medium" panose="020B0500000000000000" pitchFamily="50" charset="-128"/>
                <a:ea typeface="游ゴシック Medium" panose="020B0500000000000000" pitchFamily="50" charset="-128"/>
              </a:rPr>
              <a:t>246E0115 </a:t>
            </a:r>
            <a:r>
              <a:rPr lang="ja-JP" altLang="en-US" sz="3200">
                <a:latin typeface="游ゴシック Medium" panose="020B0500000000000000" pitchFamily="50" charset="-128"/>
                <a:ea typeface="游ゴシック Medium" panose="020B0500000000000000" pitchFamily="50" charset="-128"/>
              </a:rPr>
              <a:t>梶原悠大　</a:t>
            </a:r>
            <a:endParaRPr lang="en-US" altLang="ja-JP" sz="3200" dirty="0">
              <a:latin typeface="游ゴシック Medium" panose="020B0500000000000000" pitchFamily="50" charset="-128"/>
              <a:ea typeface="游ゴシック Medium" panose="020B0500000000000000" pitchFamily="50" charset="-128"/>
            </a:endParaRPr>
          </a:p>
          <a:p>
            <a:endParaRPr kumimoji="1" lang="ja-JP" altLang="en-US" sz="320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21229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57F2-4298-A988-12DF-743B7B8BC6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B0C20A6-DD75-8A2C-FD76-383AD955FB12}"/>
              </a:ext>
            </a:extLst>
          </p:cNvPr>
          <p:cNvSpPr>
            <a:spLocks noGrp="1"/>
          </p:cNvSpPr>
          <p:nvPr>
            <p:ph type="title"/>
          </p:nvPr>
        </p:nvSpPr>
        <p:spPr/>
        <p:txBody>
          <a:bodyPr>
            <a:normAutofit/>
          </a:bodyPr>
          <a:lstStyle/>
          <a:p>
            <a:r>
              <a:rPr lang="en-US" altLang="ja-JP" dirty="0"/>
              <a:t>TVM</a:t>
            </a:r>
            <a:r>
              <a:rPr lang="ja-JP" altLang="en-US"/>
              <a:t>を用いた分散監視システム</a:t>
            </a:r>
            <a:endParaRPr lang="en-US" altLang="ja-JP" dirty="0"/>
          </a:p>
        </p:txBody>
      </p:sp>
      <p:sp>
        <p:nvSpPr>
          <p:cNvPr id="3" name="コンテンツ プレースホルダー 2">
            <a:extLst>
              <a:ext uri="{FF2B5EF4-FFF2-40B4-BE49-F238E27FC236}">
                <a16:creationId xmlns:a16="http://schemas.microsoft.com/office/drawing/2014/main" id="{9B6956F9-2C94-CCE4-39DB-24D22B7B8349}"/>
              </a:ext>
            </a:extLst>
          </p:cNvPr>
          <p:cNvSpPr>
            <a:spLocks noGrp="1"/>
          </p:cNvSpPr>
          <p:nvPr>
            <p:ph idx="1"/>
          </p:nvPr>
        </p:nvSpPr>
        <p:spPr/>
        <p:txBody>
          <a:bodyPr/>
          <a:lstStyle/>
          <a:p>
            <a:r>
              <a:rPr kumimoji="1" lang="en-US" altLang="ja-JP" dirty="0"/>
              <a:t>1</a:t>
            </a:r>
            <a:r>
              <a:rPr kumimoji="1" lang="ja-JP" altLang="en-US"/>
              <a:t>つの監視用</a:t>
            </a:r>
            <a:r>
              <a:rPr kumimoji="1" lang="en-US" altLang="ja-JP" dirty="0"/>
              <a:t>TVM</a:t>
            </a:r>
            <a:r>
              <a:rPr kumimoji="1" lang="ja-JP" altLang="en-US"/>
              <a:t>が複数の</a:t>
            </a:r>
            <a:r>
              <a:rPr kumimoji="1" lang="en-US" altLang="ja-JP" dirty="0"/>
              <a:t>TVM</a:t>
            </a:r>
            <a:r>
              <a:rPr kumimoji="1" lang="ja-JP" altLang="en-US"/>
              <a:t>を監視</a:t>
            </a:r>
            <a:r>
              <a:rPr kumimoji="1" lang="en-US" altLang="ja-JP" dirty="0"/>
              <a:t> (</a:t>
            </a:r>
            <a:r>
              <a:rPr kumimoji="1" lang="ja-JP" altLang="en-US"/>
              <a:t>効率化</a:t>
            </a:r>
            <a:r>
              <a:rPr kumimoji="1" lang="en-US" altLang="ja-JP" dirty="0"/>
              <a:t>)</a:t>
            </a:r>
          </a:p>
          <a:p>
            <a:pPr lvl="1"/>
            <a:r>
              <a:rPr lang="en-US" altLang="ja-JP" dirty="0"/>
              <a:t>1</a:t>
            </a:r>
            <a:r>
              <a:rPr lang="ja-JP" altLang="en-US"/>
              <a:t>つまたは複数の</a:t>
            </a:r>
            <a:r>
              <a:rPr kumimoji="1" lang="ja-JP" altLang="en-US"/>
              <a:t>監視システムを動作させ、個別の共有メモリを利用</a:t>
            </a:r>
            <a:endParaRPr kumimoji="1" lang="en-US" altLang="ja-JP" dirty="0"/>
          </a:p>
          <a:p>
            <a:pPr lvl="1"/>
            <a:r>
              <a:rPr lang="ja-JP" altLang="en-US"/>
              <a:t>認証キーにより、監視用</a:t>
            </a:r>
            <a:r>
              <a:rPr lang="en-US" altLang="ja-JP" dirty="0"/>
              <a:t>TVM</a:t>
            </a:r>
            <a:r>
              <a:rPr lang="ja-JP" altLang="en-US"/>
              <a:t>間でのメモリ共有を防止</a:t>
            </a:r>
            <a:endParaRPr lang="en-US" altLang="ja-JP" dirty="0"/>
          </a:p>
          <a:p>
            <a:r>
              <a:rPr lang="ja-JP" altLang="en-US"/>
              <a:t>複数の監視用</a:t>
            </a:r>
            <a:r>
              <a:rPr lang="en-US" altLang="ja-JP" dirty="0"/>
              <a:t>TVM</a:t>
            </a:r>
            <a:r>
              <a:rPr lang="ja-JP" altLang="en-US"/>
              <a:t>が</a:t>
            </a:r>
            <a:r>
              <a:rPr lang="en-US" altLang="ja-JP" dirty="0"/>
              <a:t>1</a:t>
            </a:r>
            <a:r>
              <a:rPr lang="ja-JP" altLang="en-US"/>
              <a:t>つの</a:t>
            </a:r>
            <a:r>
              <a:rPr lang="en-US" altLang="ja-JP" dirty="0"/>
              <a:t>TVM</a:t>
            </a:r>
            <a:r>
              <a:rPr lang="ja-JP" altLang="en-US"/>
              <a:t>を監視</a:t>
            </a:r>
            <a:r>
              <a:rPr lang="en-US" altLang="ja-JP" dirty="0"/>
              <a:t> (</a:t>
            </a:r>
            <a:r>
              <a:rPr lang="ja-JP" altLang="en-US"/>
              <a:t>分担・多重化</a:t>
            </a:r>
            <a:r>
              <a:rPr lang="en-US" altLang="ja-JP" dirty="0"/>
              <a:t>)</a:t>
            </a:r>
          </a:p>
          <a:p>
            <a:pPr lvl="1"/>
            <a:r>
              <a:rPr lang="ja-JP" altLang="en-US"/>
              <a:t>それぞれの監視システムが個別の共有メモリを利用</a:t>
            </a:r>
            <a:endParaRPr lang="en-US" altLang="ja-JP" dirty="0"/>
          </a:p>
          <a:p>
            <a:pPr lvl="1"/>
            <a:r>
              <a:rPr lang="en-US" altLang="ja-JP" dirty="0"/>
              <a:t>1</a:t>
            </a:r>
            <a:r>
              <a:rPr lang="ja-JP" altLang="en-US"/>
              <a:t>つの共有メモリを用いることで情報のブロードキャストも可能</a:t>
            </a:r>
            <a:endParaRPr lang="en-US" altLang="ja-JP" dirty="0"/>
          </a:p>
          <a:p>
            <a:endParaRPr kumimoji="1" lang="en-US" altLang="ja-JP" dirty="0"/>
          </a:p>
          <a:p>
            <a:endParaRPr kumimoji="1" lang="en-US" altLang="ja-JP" dirty="0"/>
          </a:p>
          <a:p>
            <a:endParaRPr kumimoji="1" lang="ja-JP" altLang="en-US"/>
          </a:p>
        </p:txBody>
      </p:sp>
      <p:sp>
        <p:nvSpPr>
          <p:cNvPr id="27" name="スライド番号プレースホルダー 3">
            <a:extLst>
              <a:ext uri="{FF2B5EF4-FFF2-40B4-BE49-F238E27FC236}">
                <a16:creationId xmlns:a16="http://schemas.microsoft.com/office/drawing/2014/main" id="{EBA52A10-3486-47A3-028E-664D75DCB21C}"/>
              </a:ext>
            </a:extLst>
          </p:cNvPr>
          <p:cNvSpPr>
            <a:spLocks noGrp="1"/>
          </p:cNvSpPr>
          <p:nvPr>
            <p:ph type="sldNum" sz="quarter" idx="12"/>
          </p:nvPr>
        </p:nvSpPr>
        <p:spPr>
          <a:xfrm>
            <a:off x="8288917" y="6356350"/>
            <a:ext cx="2743200" cy="365125"/>
          </a:xfrm>
        </p:spPr>
        <p:txBody>
          <a:bodyPr/>
          <a:lstStyle/>
          <a:p>
            <a:fld id="{A2D0B6E4-DB95-4D36-8524-B9153B2D6E62}" type="slidenum">
              <a:rPr kumimoji="1" lang="ja-JP" altLang="en-US" smtClean="0"/>
              <a:t>10</a:t>
            </a:fld>
            <a:endParaRPr kumimoji="1" lang="ja-JP" altLang="en-US"/>
          </a:p>
        </p:txBody>
      </p:sp>
      <p:sp>
        <p:nvSpPr>
          <p:cNvPr id="28" name="正方形/長方形 51">
            <a:extLst>
              <a:ext uri="{FF2B5EF4-FFF2-40B4-BE49-F238E27FC236}">
                <a16:creationId xmlns:a16="http://schemas.microsoft.com/office/drawing/2014/main" id="{63BC9A1B-5295-49DC-AB91-C7113A6D821B}"/>
              </a:ext>
            </a:extLst>
          </p:cNvPr>
          <p:cNvSpPr/>
          <p:nvPr/>
        </p:nvSpPr>
        <p:spPr>
          <a:xfrm>
            <a:off x="475396" y="6233583"/>
            <a:ext cx="2743200" cy="4985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共有メモリ</a:t>
            </a:r>
            <a:r>
              <a:rPr kumimoji="1" lang="en-US" altLang="ja-JP" dirty="0">
                <a:solidFill>
                  <a:schemeClr val="tx1"/>
                </a:solidFill>
              </a:rPr>
              <a:t>A </a:t>
            </a:r>
            <a:endParaRPr kumimoji="1" lang="ja-JP" altLang="en-US">
              <a:solidFill>
                <a:schemeClr val="tx1"/>
              </a:solidFill>
            </a:endParaRPr>
          </a:p>
        </p:txBody>
      </p:sp>
      <p:sp>
        <p:nvSpPr>
          <p:cNvPr id="30" name="四角形: 角を丸くする 5">
            <a:extLst>
              <a:ext uri="{FF2B5EF4-FFF2-40B4-BE49-F238E27FC236}">
                <a16:creationId xmlns:a16="http://schemas.microsoft.com/office/drawing/2014/main" id="{42F18D9A-CDBA-3A80-020C-40E118CE70D6}"/>
              </a:ext>
            </a:extLst>
          </p:cNvPr>
          <p:cNvSpPr/>
          <p:nvPr/>
        </p:nvSpPr>
        <p:spPr>
          <a:xfrm>
            <a:off x="372626" y="4131767"/>
            <a:ext cx="1317477" cy="172223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監視対象</a:t>
            </a:r>
            <a:r>
              <a:rPr kumimoji="1" lang="en-US" altLang="ja-JP" dirty="0">
                <a:solidFill>
                  <a:schemeClr val="tx1"/>
                </a:solidFill>
              </a:rPr>
              <a:t>TVM1</a:t>
            </a:r>
          </a:p>
          <a:p>
            <a:pPr algn="ctr"/>
            <a:endParaRPr lang="en-US" altLang="ja-JP" dirty="0">
              <a:solidFill>
                <a:schemeClr val="tx1"/>
              </a:solidFill>
            </a:endParaRPr>
          </a:p>
          <a:p>
            <a:pPr algn="ctr"/>
            <a:endParaRPr kumimoji="1" lang="en-US" altLang="ja-JP" dirty="0">
              <a:solidFill>
                <a:schemeClr val="tx1"/>
              </a:solidFill>
            </a:endParaRPr>
          </a:p>
          <a:p>
            <a:pPr algn="ctr"/>
            <a:endParaRPr kumimoji="1" lang="ja-JP" altLang="en-US">
              <a:solidFill>
                <a:schemeClr val="tx1"/>
              </a:solidFill>
            </a:endParaRPr>
          </a:p>
        </p:txBody>
      </p:sp>
      <p:cxnSp>
        <p:nvCxnSpPr>
          <p:cNvPr id="33" name="直線コネクタ 7">
            <a:extLst>
              <a:ext uri="{FF2B5EF4-FFF2-40B4-BE49-F238E27FC236}">
                <a16:creationId xmlns:a16="http://schemas.microsoft.com/office/drawing/2014/main" id="{530B7B5C-622B-2006-F999-3F4F212B72AC}"/>
              </a:ext>
            </a:extLst>
          </p:cNvPr>
          <p:cNvCxnSpPr>
            <a:cxnSpLocks/>
            <a:endCxn id="9" idx="2"/>
          </p:cNvCxnSpPr>
          <p:nvPr/>
        </p:nvCxnSpPr>
        <p:spPr>
          <a:xfrm flipH="1" flipV="1">
            <a:off x="1043113" y="5620927"/>
            <a:ext cx="218777" cy="580349"/>
          </a:xfrm>
          <a:prstGeom prst="line">
            <a:avLst/>
          </a:prstGeom>
          <a:ln w="50800">
            <a:headEnd type="triangle"/>
            <a:tailEnd type="none"/>
          </a:ln>
        </p:spPr>
        <p:style>
          <a:lnRef idx="3">
            <a:schemeClr val="dk1"/>
          </a:lnRef>
          <a:fillRef idx="0">
            <a:schemeClr val="dk1"/>
          </a:fillRef>
          <a:effectRef idx="2">
            <a:schemeClr val="dk1"/>
          </a:effectRef>
          <a:fontRef idx="minor">
            <a:schemeClr val="tx1"/>
          </a:fontRef>
        </p:style>
      </p:cxnSp>
      <p:sp>
        <p:nvSpPr>
          <p:cNvPr id="5" name="四角形: 角を丸くする 32">
            <a:extLst>
              <a:ext uri="{FF2B5EF4-FFF2-40B4-BE49-F238E27FC236}">
                <a16:creationId xmlns:a16="http://schemas.microsoft.com/office/drawing/2014/main" id="{FAB4D5F7-B223-3243-FEE8-756AEAB76B00}"/>
              </a:ext>
            </a:extLst>
          </p:cNvPr>
          <p:cNvSpPr/>
          <p:nvPr/>
        </p:nvSpPr>
        <p:spPr>
          <a:xfrm>
            <a:off x="1846996" y="4147239"/>
            <a:ext cx="3734511" cy="172223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監視用</a:t>
            </a:r>
            <a:r>
              <a:rPr kumimoji="1" lang="en-US" altLang="ja-JP" dirty="0">
                <a:solidFill>
                  <a:schemeClr val="tx1"/>
                </a:solidFill>
              </a:rPr>
              <a:t>TVM</a:t>
            </a:r>
          </a:p>
          <a:p>
            <a:pPr algn="ctr"/>
            <a:endParaRPr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p:txBody>
      </p:sp>
      <p:sp>
        <p:nvSpPr>
          <p:cNvPr id="6" name="四角形: 角を丸くする 39">
            <a:extLst>
              <a:ext uri="{FF2B5EF4-FFF2-40B4-BE49-F238E27FC236}">
                <a16:creationId xmlns:a16="http://schemas.microsoft.com/office/drawing/2014/main" id="{132A6248-82B4-62FA-2D6E-D23954944952}"/>
              </a:ext>
            </a:extLst>
          </p:cNvPr>
          <p:cNvSpPr/>
          <p:nvPr/>
        </p:nvSpPr>
        <p:spPr>
          <a:xfrm>
            <a:off x="2042029" y="4539017"/>
            <a:ext cx="1672222" cy="44654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監視システム</a:t>
            </a:r>
            <a:endParaRPr kumimoji="1" lang="ja-JP" altLang="en-US">
              <a:solidFill>
                <a:schemeClr val="tx1"/>
              </a:solidFill>
            </a:endParaRPr>
          </a:p>
        </p:txBody>
      </p:sp>
      <p:sp>
        <p:nvSpPr>
          <p:cNvPr id="7" name="四角形: 角を丸くする 39">
            <a:extLst>
              <a:ext uri="{FF2B5EF4-FFF2-40B4-BE49-F238E27FC236}">
                <a16:creationId xmlns:a16="http://schemas.microsoft.com/office/drawing/2014/main" id="{EB496AA2-CD55-03C1-0100-27481DFDD39D}"/>
              </a:ext>
            </a:extLst>
          </p:cNvPr>
          <p:cNvSpPr/>
          <p:nvPr/>
        </p:nvSpPr>
        <p:spPr>
          <a:xfrm>
            <a:off x="2578589" y="5325157"/>
            <a:ext cx="2347605" cy="43495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solidFill>
            </a:endParaRPr>
          </a:p>
          <a:p>
            <a:pPr algn="ctr"/>
            <a:endParaRPr lang="en-US" altLang="ja-JP" dirty="0">
              <a:solidFill>
                <a:schemeClr val="tx1"/>
              </a:solidFill>
            </a:endParaRPr>
          </a:p>
          <a:p>
            <a:pPr algn="ctr"/>
            <a:r>
              <a:rPr kumimoji="1" lang="ja-JP" altLang="en-US">
                <a:solidFill>
                  <a:schemeClr val="tx1"/>
                </a:solidFill>
              </a:rPr>
              <a:t>共有メモリデバイス</a:t>
            </a:r>
            <a:endParaRPr kumimoji="1" lang="en-US" altLang="ja-JP" dirty="0">
              <a:solidFill>
                <a:schemeClr val="tx1"/>
              </a:solidFill>
            </a:endParaRPr>
          </a:p>
          <a:p>
            <a:pPr algn="ctr"/>
            <a:endParaRPr lang="en-US" altLang="ja-JP" dirty="0">
              <a:solidFill>
                <a:schemeClr val="tx1"/>
              </a:solidFill>
            </a:endParaRPr>
          </a:p>
          <a:p>
            <a:pPr algn="ctr"/>
            <a:endParaRPr kumimoji="1" lang="ja-JP" altLang="en-US">
              <a:solidFill>
                <a:schemeClr val="tx1"/>
              </a:solidFill>
            </a:endParaRPr>
          </a:p>
        </p:txBody>
      </p:sp>
      <p:sp>
        <p:nvSpPr>
          <p:cNvPr id="13" name="四角形: 角を丸くする 5">
            <a:extLst>
              <a:ext uri="{FF2B5EF4-FFF2-40B4-BE49-F238E27FC236}">
                <a16:creationId xmlns:a16="http://schemas.microsoft.com/office/drawing/2014/main" id="{6B0365FD-0730-E32F-D69C-AEB958ACDD2B}"/>
              </a:ext>
            </a:extLst>
          </p:cNvPr>
          <p:cNvSpPr/>
          <p:nvPr/>
        </p:nvSpPr>
        <p:spPr>
          <a:xfrm>
            <a:off x="5741904" y="4131767"/>
            <a:ext cx="1317477" cy="173770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監視対象</a:t>
            </a:r>
            <a:r>
              <a:rPr kumimoji="1" lang="en-US" altLang="ja-JP" dirty="0">
                <a:solidFill>
                  <a:schemeClr val="tx1"/>
                </a:solidFill>
              </a:rPr>
              <a:t>TVM2</a:t>
            </a:r>
          </a:p>
          <a:p>
            <a:pPr algn="ctr"/>
            <a:endParaRPr lang="en-US" altLang="ja-JP" dirty="0">
              <a:solidFill>
                <a:schemeClr val="tx1"/>
              </a:solidFill>
            </a:endParaRPr>
          </a:p>
          <a:p>
            <a:pPr algn="ctr"/>
            <a:endParaRPr kumimoji="1" lang="en-US" altLang="ja-JP" dirty="0">
              <a:solidFill>
                <a:schemeClr val="tx1"/>
              </a:solidFill>
            </a:endParaRPr>
          </a:p>
          <a:p>
            <a:pPr algn="ctr"/>
            <a:endParaRPr kumimoji="1" lang="ja-JP" altLang="en-US">
              <a:solidFill>
                <a:schemeClr val="tx1"/>
              </a:solidFill>
            </a:endParaRPr>
          </a:p>
        </p:txBody>
      </p:sp>
      <p:cxnSp>
        <p:nvCxnSpPr>
          <p:cNvPr id="35" name="直線コネクタ 34">
            <a:extLst>
              <a:ext uri="{FF2B5EF4-FFF2-40B4-BE49-F238E27FC236}">
                <a16:creationId xmlns:a16="http://schemas.microsoft.com/office/drawing/2014/main" id="{9FEC78AB-11BD-1ED5-8CEE-EB66E04770C6}"/>
              </a:ext>
            </a:extLst>
          </p:cNvPr>
          <p:cNvCxnSpPr>
            <a:cxnSpLocks/>
          </p:cNvCxnSpPr>
          <p:nvPr/>
        </p:nvCxnSpPr>
        <p:spPr>
          <a:xfrm flipV="1">
            <a:off x="2561591" y="5760112"/>
            <a:ext cx="316549" cy="473471"/>
          </a:xfrm>
          <a:prstGeom prst="line">
            <a:avLst/>
          </a:prstGeom>
          <a:ln w="50800">
            <a:headEnd type="none"/>
            <a:tailEnd type="triangle"/>
          </a:ln>
        </p:spPr>
        <p:style>
          <a:lnRef idx="3">
            <a:schemeClr val="dk1"/>
          </a:lnRef>
          <a:fillRef idx="0">
            <a:schemeClr val="dk1"/>
          </a:fillRef>
          <a:effectRef idx="2">
            <a:schemeClr val="dk1"/>
          </a:effectRef>
          <a:fontRef idx="minor">
            <a:schemeClr val="tx1"/>
          </a:fontRef>
        </p:style>
      </p:cxnSp>
      <p:cxnSp>
        <p:nvCxnSpPr>
          <p:cNvPr id="38" name="直線コネクタ 37">
            <a:extLst>
              <a:ext uri="{FF2B5EF4-FFF2-40B4-BE49-F238E27FC236}">
                <a16:creationId xmlns:a16="http://schemas.microsoft.com/office/drawing/2014/main" id="{6C2E7861-9A0D-FE35-FD57-032C18FEBA18}"/>
              </a:ext>
            </a:extLst>
          </p:cNvPr>
          <p:cNvCxnSpPr>
            <a:cxnSpLocks/>
          </p:cNvCxnSpPr>
          <p:nvPr/>
        </p:nvCxnSpPr>
        <p:spPr>
          <a:xfrm flipH="1" flipV="1">
            <a:off x="4588503" y="5760112"/>
            <a:ext cx="337692" cy="473471"/>
          </a:xfrm>
          <a:prstGeom prst="line">
            <a:avLst/>
          </a:prstGeom>
          <a:ln w="50800">
            <a:headEnd type="none"/>
            <a:tailEnd type="triangle"/>
          </a:ln>
        </p:spPr>
        <p:style>
          <a:lnRef idx="3">
            <a:schemeClr val="dk1"/>
          </a:lnRef>
          <a:fillRef idx="0">
            <a:schemeClr val="dk1"/>
          </a:fillRef>
          <a:effectRef idx="2">
            <a:schemeClr val="dk1"/>
          </a:effectRef>
          <a:fontRef idx="minor">
            <a:schemeClr val="tx1"/>
          </a:fontRef>
        </p:style>
      </p:cxnSp>
      <p:sp>
        <p:nvSpPr>
          <p:cNvPr id="8" name="正方形/長方形 51">
            <a:extLst>
              <a:ext uri="{FF2B5EF4-FFF2-40B4-BE49-F238E27FC236}">
                <a16:creationId xmlns:a16="http://schemas.microsoft.com/office/drawing/2014/main" id="{8FBBB8AB-FB28-4638-8BBA-C351D587826F}"/>
              </a:ext>
            </a:extLst>
          </p:cNvPr>
          <p:cNvSpPr/>
          <p:nvPr/>
        </p:nvSpPr>
        <p:spPr>
          <a:xfrm>
            <a:off x="4209907" y="6233583"/>
            <a:ext cx="2743200" cy="4985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共有メモリ</a:t>
            </a:r>
            <a:r>
              <a:rPr lang="en-US" altLang="ja-JP" dirty="0">
                <a:solidFill>
                  <a:schemeClr val="tx1"/>
                </a:solidFill>
              </a:rPr>
              <a:t>B</a:t>
            </a:r>
            <a:endParaRPr kumimoji="1" lang="ja-JP" altLang="en-US">
              <a:solidFill>
                <a:schemeClr val="tx1"/>
              </a:solidFill>
            </a:endParaRPr>
          </a:p>
        </p:txBody>
      </p:sp>
      <p:cxnSp>
        <p:nvCxnSpPr>
          <p:cNvPr id="14" name="直線コネクタ 13">
            <a:extLst>
              <a:ext uri="{FF2B5EF4-FFF2-40B4-BE49-F238E27FC236}">
                <a16:creationId xmlns:a16="http://schemas.microsoft.com/office/drawing/2014/main" id="{7088C655-12B2-0689-EFAD-07A6FBC45464}"/>
              </a:ext>
            </a:extLst>
          </p:cNvPr>
          <p:cNvCxnSpPr>
            <a:cxnSpLocks/>
            <a:endCxn id="4" idx="2"/>
          </p:cNvCxnSpPr>
          <p:nvPr/>
        </p:nvCxnSpPr>
        <p:spPr>
          <a:xfrm flipV="1">
            <a:off x="4588503" y="4985566"/>
            <a:ext cx="0" cy="339591"/>
          </a:xfrm>
          <a:prstGeom prst="line">
            <a:avLst/>
          </a:prstGeom>
          <a:ln w="38100">
            <a:headEnd type="none"/>
            <a:tailEnd type="triangle"/>
          </a:ln>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25AC753A-ED5A-D2B6-29EB-87DDEFC25F9E}"/>
              </a:ext>
            </a:extLst>
          </p:cNvPr>
          <p:cNvCxnSpPr>
            <a:cxnSpLocks/>
            <a:endCxn id="6" idx="2"/>
          </p:cNvCxnSpPr>
          <p:nvPr/>
        </p:nvCxnSpPr>
        <p:spPr>
          <a:xfrm flipV="1">
            <a:off x="2878140" y="4985566"/>
            <a:ext cx="0" cy="339591"/>
          </a:xfrm>
          <a:prstGeom prst="line">
            <a:avLst/>
          </a:prstGeom>
          <a:ln w="38100">
            <a:headEnd type="none"/>
            <a:tailEnd type="triangle"/>
          </a:ln>
        </p:spPr>
        <p:style>
          <a:lnRef idx="3">
            <a:schemeClr val="dk1"/>
          </a:lnRef>
          <a:fillRef idx="0">
            <a:schemeClr val="dk1"/>
          </a:fillRef>
          <a:effectRef idx="2">
            <a:schemeClr val="dk1"/>
          </a:effectRef>
          <a:fontRef idx="minor">
            <a:schemeClr val="tx1"/>
          </a:fontRef>
        </p:style>
      </p:cxnSp>
      <p:sp>
        <p:nvSpPr>
          <p:cNvPr id="4" name="四角形: 角を丸くする 39">
            <a:extLst>
              <a:ext uri="{FF2B5EF4-FFF2-40B4-BE49-F238E27FC236}">
                <a16:creationId xmlns:a16="http://schemas.microsoft.com/office/drawing/2014/main" id="{A4346004-D3D2-575B-DD2E-BA3141E9F6F0}"/>
              </a:ext>
            </a:extLst>
          </p:cNvPr>
          <p:cNvSpPr/>
          <p:nvPr/>
        </p:nvSpPr>
        <p:spPr>
          <a:xfrm>
            <a:off x="3752392" y="4539017"/>
            <a:ext cx="1672222" cy="44654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監視システム</a:t>
            </a:r>
            <a:endParaRPr kumimoji="1" lang="ja-JP" altLang="en-US">
              <a:solidFill>
                <a:schemeClr val="tx1"/>
              </a:solidFill>
            </a:endParaRPr>
          </a:p>
        </p:txBody>
      </p:sp>
      <p:cxnSp>
        <p:nvCxnSpPr>
          <p:cNvPr id="24" name="Straight Connector 8">
            <a:extLst>
              <a:ext uri="{FF2B5EF4-FFF2-40B4-BE49-F238E27FC236}">
                <a16:creationId xmlns:a16="http://schemas.microsoft.com/office/drawing/2014/main" id="{F502DA34-ECD5-2F7C-3CFB-08978AE63BD8}"/>
              </a:ext>
            </a:extLst>
          </p:cNvPr>
          <p:cNvCxnSpPr>
            <a:cxnSpLocks/>
          </p:cNvCxnSpPr>
          <p:nvPr/>
        </p:nvCxnSpPr>
        <p:spPr>
          <a:xfrm>
            <a:off x="7184897" y="4110685"/>
            <a:ext cx="0" cy="26107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51">
            <a:extLst>
              <a:ext uri="{FF2B5EF4-FFF2-40B4-BE49-F238E27FC236}">
                <a16:creationId xmlns:a16="http://schemas.microsoft.com/office/drawing/2014/main" id="{27FF91C7-825F-4688-2546-CB629DD4FB76}"/>
              </a:ext>
            </a:extLst>
          </p:cNvPr>
          <p:cNvSpPr/>
          <p:nvPr/>
        </p:nvSpPr>
        <p:spPr>
          <a:xfrm>
            <a:off x="7706857" y="5869474"/>
            <a:ext cx="3886594" cy="4986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共有メモリ</a:t>
            </a:r>
            <a:endParaRPr kumimoji="1" lang="en-US" altLang="ja-JP" dirty="0">
              <a:solidFill>
                <a:schemeClr val="tx1"/>
              </a:solidFill>
            </a:endParaRPr>
          </a:p>
        </p:txBody>
      </p:sp>
      <p:cxnSp>
        <p:nvCxnSpPr>
          <p:cNvPr id="26" name="直線コネクタ 7">
            <a:extLst>
              <a:ext uri="{FF2B5EF4-FFF2-40B4-BE49-F238E27FC236}">
                <a16:creationId xmlns:a16="http://schemas.microsoft.com/office/drawing/2014/main" id="{FEBB3668-A146-8694-885F-ECC4D03DCB12}"/>
              </a:ext>
            </a:extLst>
          </p:cNvPr>
          <p:cNvCxnSpPr>
            <a:cxnSpLocks/>
            <a:endCxn id="34" idx="2"/>
          </p:cNvCxnSpPr>
          <p:nvPr/>
        </p:nvCxnSpPr>
        <p:spPr>
          <a:xfrm flipH="1" flipV="1">
            <a:off x="8011386" y="5049446"/>
            <a:ext cx="500061" cy="825779"/>
          </a:xfrm>
          <a:prstGeom prst="line">
            <a:avLst/>
          </a:prstGeom>
          <a:ln w="50800">
            <a:headEnd type="none"/>
            <a:tailEnd type="triangle"/>
          </a:ln>
        </p:spPr>
        <p:style>
          <a:lnRef idx="3">
            <a:schemeClr val="dk1"/>
          </a:lnRef>
          <a:fillRef idx="0">
            <a:schemeClr val="dk1"/>
          </a:fillRef>
          <a:effectRef idx="2">
            <a:schemeClr val="dk1"/>
          </a:effectRef>
          <a:fontRef idx="minor">
            <a:schemeClr val="tx1"/>
          </a:fontRef>
        </p:style>
      </p:cxnSp>
      <p:cxnSp>
        <p:nvCxnSpPr>
          <p:cNvPr id="29" name="直線コネクタ 27">
            <a:extLst>
              <a:ext uri="{FF2B5EF4-FFF2-40B4-BE49-F238E27FC236}">
                <a16:creationId xmlns:a16="http://schemas.microsoft.com/office/drawing/2014/main" id="{5771B120-C869-7285-FA53-C1A88FFA6F9A}"/>
              </a:ext>
            </a:extLst>
          </p:cNvPr>
          <p:cNvCxnSpPr>
            <a:cxnSpLocks/>
            <a:stCxn id="25" idx="0"/>
            <a:endCxn id="32" idx="2"/>
          </p:cNvCxnSpPr>
          <p:nvPr/>
        </p:nvCxnSpPr>
        <p:spPr>
          <a:xfrm flipV="1">
            <a:off x="9650154" y="5041338"/>
            <a:ext cx="0" cy="828136"/>
          </a:xfrm>
          <a:prstGeom prst="line">
            <a:avLst/>
          </a:prstGeom>
          <a:ln w="50800">
            <a:headEnd type="triangle"/>
            <a:tailEnd type="none"/>
          </a:ln>
        </p:spPr>
        <p:style>
          <a:lnRef idx="3">
            <a:schemeClr val="dk1"/>
          </a:lnRef>
          <a:fillRef idx="0">
            <a:schemeClr val="dk1"/>
          </a:fillRef>
          <a:effectRef idx="2">
            <a:schemeClr val="dk1"/>
          </a:effectRef>
          <a:fontRef idx="minor">
            <a:schemeClr val="tx1"/>
          </a:fontRef>
        </p:style>
      </p:cxnSp>
      <p:cxnSp>
        <p:nvCxnSpPr>
          <p:cNvPr id="31" name="直線コネクタ 28">
            <a:extLst>
              <a:ext uri="{FF2B5EF4-FFF2-40B4-BE49-F238E27FC236}">
                <a16:creationId xmlns:a16="http://schemas.microsoft.com/office/drawing/2014/main" id="{9F284047-168F-6045-C5DD-C6C8804C7938}"/>
              </a:ext>
            </a:extLst>
          </p:cNvPr>
          <p:cNvCxnSpPr>
            <a:cxnSpLocks/>
            <a:endCxn id="36" idx="2"/>
          </p:cNvCxnSpPr>
          <p:nvPr/>
        </p:nvCxnSpPr>
        <p:spPr>
          <a:xfrm flipV="1">
            <a:off x="10857951" y="5043695"/>
            <a:ext cx="476043" cy="795421"/>
          </a:xfrm>
          <a:prstGeom prst="line">
            <a:avLst/>
          </a:prstGeom>
          <a:ln w="50800">
            <a:headEnd type="none"/>
            <a:tailEnd type="triangle"/>
          </a:ln>
        </p:spPr>
        <p:style>
          <a:lnRef idx="3">
            <a:schemeClr val="dk1"/>
          </a:lnRef>
          <a:fillRef idx="0">
            <a:schemeClr val="dk1"/>
          </a:fillRef>
          <a:effectRef idx="2">
            <a:schemeClr val="dk1"/>
          </a:effectRef>
          <a:fontRef idx="minor">
            <a:schemeClr val="tx1"/>
          </a:fontRef>
        </p:style>
      </p:cxnSp>
      <p:sp>
        <p:nvSpPr>
          <p:cNvPr id="32" name="四角形: 角を丸くする 5">
            <a:extLst>
              <a:ext uri="{FF2B5EF4-FFF2-40B4-BE49-F238E27FC236}">
                <a16:creationId xmlns:a16="http://schemas.microsoft.com/office/drawing/2014/main" id="{DFA63D5D-B9B2-81FE-0F2B-632700403BF4}"/>
              </a:ext>
            </a:extLst>
          </p:cNvPr>
          <p:cNvSpPr/>
          <p:nvPr/>
        </p:nvSpPr>
        <p:spPr>
          <a:xfrm>
            <a:off x="8991415" y="4287601"/>
            <a:ext cx="1317477" cy="75373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監視対象</a:t>
            </a:r>
            <a:r>
              <a:rPr kumimoji="1" lang="en-US" altLang="ja-JP" dirty="0">
                <a:solidFill>
                  <a:schemeClr val="tx1"/>
                </a:solidFill>
              </a:rPr>
              <a:t>TVM</a:t>
            </a:r>
            <a:endParaRPr kumimoji="1" lang="ja-JP" altLang="en-US">
              <a:solidFill>
                <a:schemeClr val="tx1"/>
              </a:solidFill>
            </a:endParaRPr>
          </a:p>
        </p:txBody>
      </p:sp>
      <p:sp>
        <p:nvSpPr>
          <p:cNvPr id="34" name="四角形: 角を丸くする 5">
            <a:extLst>
              <a:ext uri="{FF2B5EF4-FFF2-40B4-BE49-F238E27FC236}">
                <a16:creationId xmlns:a16="http://schemas.microsoft.com/office/drawing/2014/main" id="{9C803E2F-F9BB-ADFA-85ED-DA47436C082C}"/>
              </a:ext>
            </a:extLst>
          </p:cNvPr>
          <p:cNvSpPr/>
          <p:nvPr/>
        </p:nvSpPr>
        <p:spPr>
          <a:xfrm>
            <a:off x="7352647" y="4293352"/>
            <a:ext cx="1317477" cy="7560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監視用</a:t>
            </a:r>
            <a:r>
              <a:rPr kumimoji="1" lang="en-US" altLang="ja-JP" dirty="0">
                <a:solidFill>
                  <a:schemeClr val="tx1"/>
                </a:solidFill>
              </a:rPr>
              <a:t>TVM1</a:t>
            </a:r>
            <a:endParaRPr kumimoji="1" lang="ja-JP" altLang="en-US">
              <a:solidFill>
                <a:schemeClr val="tx1"/>
              </a:solidFill>
            </a:endParaRPr>
          </a:p>
        </p:txBody>
      </p:sp>
      <p:sp>
        <p:nvSpPr>
          <p:cNvPr id="36" name="四角形: 角を丸くする 5">
            <a:extLst>
              <a:ext uri="{FF2B5EF4-FFF2-40B4-BE49-F238E27FC236}">
                <a16:creationId xmlns:a16="http://schemas.microsoft.com/office/drawing/2014/main" id="{6CB7439C-C080-530F-28B7-1F25F1A0DB6B}"/>
              </a:ext>
            </a:extLst>
          </p:cNvPr>
          <p:cNvSpPr/>
          <p:nvPr/>
        </p:nvSpPr>
        <p:spPr>
          <a:xfrm>
            <a:off x="10675255" y="4287601"/>
            <a:ext cx="1317477" cy="7560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監視用</a:t>
            </a:r>
            <a:r>
              <a:rPr kumimoji="1" lang="en-US" altLang="ja-JP" dirty="0">
                <a:solidFill>
                  <a:schemeClr val="tx1"/>
                </a:solidFill>
              </a:rPr>
              <a:t>TVM2</a:t>
            </a:r>
            <a:endParaRPr kumimoji="1" lang="ja-JP" altLang="en-US">
              <a:solidFill>
                <a:schemeClr val="tx1"/>
              </a:solidFill>
            </a:endParaRPr>
          </a:p>
        </p:txBody>
      </p:sp>
      <p:sp>
        <p:nvSpPr>
          <p:cNvPr id="9" name="四角形: 角を丸くする 32">
            <a:extLst>
              <a:ext uri="{FF2B5EF4-FFF2-40B4-BE49-F238E27FC236}">
                <a16:creationId xmlns:a16="http://schemas.microsoft.com/office/drawing/2014/main" id="{2205F9C2-5722-D238-797F-FE29A907B452}"/>
              </a:ext>
            </a:extLst>
          </p:cNvPr>
          <p:cNvSpPr/>
          <p:nvPr/>
        </p:nvSpPr>
        <p:spPr>
          <a:xfrm>
            <a:off x="432965" y="5029387"/>
            <a:ext cx="1220295" cy="591540"/>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エージェント</a:t>
            </a:r>
          </a:p>
        </p:txBody>
      </p:sp>
      <p:sp>
        <p:nvSpPr>
          <p:cNvPr id="11" name="四角形: 角を丸くする 32">
            <a:extLst>
              <a:ext uri="{FF2B5EF4-FFF2-40B4-BE49-F238E27FC236}">
                <a16:creationId xmlns:a16="http://schemas.microsoft.com/office/drawing/2014/main" id="{E143513B-B9B9-F0C1-C387-C177ACA24822}"/>
              </a:ext>
            </a:extLst>
          </p:cNvPr>
          <p:cNvSpPr/>
          <p:nvPr/>
        </p:nvSpPr>
        <p:spPr>
          <a:xfrm>
            <a:off x="5805925" y="5024677"/>
            <a:ext cx="1220295" cy="591540"/>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エージェント</a:t>
            </a:r>
          </a:p>
        </p:txBody>
      </p:sp>
      <p:cxnSp>
        <p:nvCxnSpPr>
          <p:cNvPr id="39" name="直線コネクタ 38">
            <a:extLst>
              <a:ext uri="{FF2B5EF4-FFF2-40B4-BE49-F238E27FC236}">
                <a16:creationId xmlns:a16="http://schemas.microsoft.com/office/drawing/2014/main" id="{7EEBD270-FBC3-58D9-53D1-6E91D5F2ABF4}"/>
              </a:ext>
            </a:extLst>
          </p:cNvPr>
          <p:cNvCxnSpPr>
            <a:cxnSpLocks/>
            <a:endCxn id="11" idx="2"/>
          </p:cNvCxnSpPr>
          <p:nvPr/>
        </p:nvCxnSpPr>
        <p:spPr>
          <a:xfrm flipV="1">
            <a:off x="6116590" y="5616217"/>
            <a:ext cx="299483" cy="583878"/>
          </a:xfrm>
          <a:prstGeom prst="line">
            <a:avLst/>
          </a:prstGeom>
          <a:ln w="50800">
            <a:headEnd type="triangle"/>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9108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CDC4-4074-2A1D-8A97-F1076ACF5408}"/>
              </a:ext>
            </a:extLst>
          </p:cNvPr>
          <p:cNvSpPr>
            <a:spLocks noGrp="1"/>
          </p:cNvSpPr>
          <p:nvPr>
            <p:ph type="title"/>
          </p:nvPr>
        </p:nvSpPr>
        <p:spPr/>
        <p:txBody>
          <a:bodyPr/>
          <a:lstStyle/>
          <a:p>
            <a:r>
              <a:rPr lang="en-JP" dirty="0"/>
              <a:t>TVM間メモリコピーを用いた監視</a:t>
            </a:r>
          </a:p>
        </p:txBody>
      </p:sp>
      <p:sp>
        <p:nvSpPr>
          <p:cNvPr id="3" name="Content Placeholder 2">
            <a:extLst>
              <a:ext uri="{FF2B5EF4-FFF2-40B4-BE49-F238E27FC236}">
                <a16:creationId xmlns:a16="http://schemas.microsoft.com/office/drawing/2014/main" id="{B0E18362-6CD1-6BAD-92F7-A231CFAFB25F}"/>
              </a:ext>
            </a:extLst>
          </p:cNvPr>
          <p:cNvSpPr>
            <a:spLocks noGrp="1"/>
          </p:cNvSpPr>
          <p:nvPr>
            <p:ph idx="1"/>
          </p:nvPr>
        </p:nvSpPr>
        <p:spPr/>
        <p:txBody>
          <a:bodyPr/>
          <a:lstStyle/>
          <a:p>
            <a:r>
              <a:rPr lang="en-JP"/>
              <a:t>監視対象TVMの</a:t>
            </a:r>
            <a:r>
              <a:rPr lang="ja-JP" altLang="en-US"/>
              <a:t>機密</a:t>
            </a:r>
            <a:r>
              <a:rPr lang="en-JP"/>
              <a:t>メモリ</a:t>
            </a:r>
            <a:r>
              <a:rPr lang="ja-JP" altLang="en-US"/>
              <a:t>の</a:t>
            </a:r>
            <a:r>
              <a:rPr lang="en-JP"/>
              <a:t>コピー</a:t>
            </a:r>
            <a:r>
              <a:rPr lang="ja-JP" altLang="en-US"/>
              <a:t>による</a:t>
            </a:r>
            <a:r>
              <a:rPr lang="en-JP"/>
              <a:t>直接監視</a:t>
            </a:r>
            <a:r>
              <a:rPr lang="ja-JP" altLang="en-US"/>
              <a:t>も</a:t>
            </a:r>
            <a:r>
              <a:rPr lang="en-JP"/>
              <a:t>可能</a:t>
            </a:r>
          </a:p>
          <a:p>
            <a:pPr lvl="1"/>
            <a:r>
              <a:rPr lang="en-JP"/>
              <a:t>エージェント</a:t>
            </a:r>
            <a:r>
              <a:rPr lang="ja-JP" altLang="en-US"/>
              <a:t>が応答しない場合でも情報取得が可能</a:t>
            </a:r>
            <a:endParaRPr lang="en-JP"/>
          </a:p>
          <a:p>
            <a:r>
              <a:rPr lang="en-JP"/>
              <a:t>監視用TVMがTSMを呼び出して指定したメモリをコピー</a:t>
            </a:r>
          </a:p>
          <a:p>
            <a:pPr lvl="1"/>
            <a:r>
              <a:rPr lang="en-JP"/>
              <a:t>監視</a:t>
            </a:r>
            <a:r>
              <a:rPr lang="ja-JP" altLang="en-US"/>
              <a:t>対象</a:t>
            </a:r>
            <a:r>
              <a:rPr lang="en-JP"/>
              <a:t>TVM</a:t>
            </a:r>
            <a:r>
              <a:rPr lang="ja-JP" altLang="en-US"/>
              <a:t>の仮想</a:t>
            </a:r>
            <a:r>
              <a:rPr lang="en-JP"/>
              <a:t>アドレスを</a:t>
            </a:r>
            <a:r>
              <a:rPr lang="ja-JP" altLang="en-US"/>
              <a:t>物理アドレスに変換</a:t>
            </a:r>
            <a:endParaRPr lang="en-JP" dirty="0"/>
          </a:p>
          <a:p>
            <a:pPr lvl="1"/>
            <a:r>
              <a:rPr lang="en-US" dirty="0" err="1"/>
              <a:t>TVMの物理アドレスを</a:t>
            </a:r>
            <a:r>
              <a:rPr lang="en-JP"/>
              <a:t>TSM</a:t>
            </a:r>
            <a:r>
              <a:rPr lang="ja-JP" altLang="en-US"/>
              <a:t>の</a:t>
            </a:r>
            <a:r>
              <a:rPr lang="en-JP"/>
              <a:t>物理アドレスに変換してコピー</a:t>
            </a:r>
            <a:endParaRPr lang="en-US" dirty="0"/>
          </a:p>
          <a:p>
            <a:pPr lvl="1"/>
            <a:r>
              <a:rPr lang="ja-JP" altLang="en-US"/>
              <a:t>取得したメモリデータを解析して必要な情報を取得</a:t>
            </a:r>
            <a:r>
              <a:rPr lang="en-US" altLang="ja-JP" sz="2000" dirty="0"/>
              <a:t>[Ozaki+, APSys'19]</a:t>
            </a:r>
            <a:endParaRPr lang="en-JP" sz="2000" dirty="0"/>
          </a:p>
        </p:txBody>
      </p:sp>
      <p:sp>
        <p:nvSpPr>
          <p:cNvPr id="4" name="Slide Number Placeholder 3">
            <a:extLst>
              <a:ext uri="{FF2B5EF4-FFF2-40B4-BE49-F238E27FC236}">
                <a16:creationId xmlns:a16="http://schemas.microsoft.com/office/drawing/2014/main" id="{F6E4CAA2-7692-CF85-9822-5B7B40A33466}"/>
              </a:ext>
            </a:extLst>
          </p:cNvPr>
          <p:cNvSpPr>
            <a:spLocks noGrp="1"/>
          </p:cNvSpPr>
          <p:nvPr>
            <p:ph type="sldNum" sz="quarter" idx="12"/>
          </p:nvPr>
        </p:nvSpPr>
        <p:spPr/>
        <p:txBody>
          <a:bodyPr/>
          <a:lstStyle/>
          <a:p>
            <a:fld id="{A2D0B6E4-DB95-4D36-8524-B9153B2D6E62}" type="slidenum">
              <a:rPr kumimoji="1" lang="ja-JP" altLang="en-US" smtClean="0">
                <a:solidFill>
                  <a:schemeClr val="tx1"/>
                </a:solidFill>
              </a:rPr>
              <a:t>11</a:t>
            </a:fld>
            <a:endParaRPr kumimoji="1" lang="ja-JP" altLang="en-US">
              <a:solidFill>
                <a:schemeClr val="tx1"/>
              </a:solidFill>
            </a:endParaRPr>
          </a:p>
        </p:txBody>
      </p:sp>
      <p:sp>
        <p:nvSpPr>
          <p:cNvPr id="22" name="四角形: 角を丸くする 11">
            <a:extLst>
              <a:ext uri="{FF2B5EF4-FFF2-40B4-BE49-F238E27FC236}">
                <a16:creationId xmlns:a16="http://schemas.microsoft.com/office/drawing/2014/main" id="{D3C881C1-98A1-9FEB-1056-C05D17FA9DE3}"/>
              </a:ext>
            </a:extLst>
          </p:cNvPr>
          <p:cNvSpPr/>
          <p:nvPr/>
        </p:nvSpPr>
        <p:spPr>
          <a:xfrm>
            <a:off x="3581401" y="5307239"/>
            <a:ext cx="4456013" cy="48395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TEE</a:t>
            </a:r>
            <a:r>
              <a:rPr lang="ja-JP" altLang="en-US">
                <a:solidFill>
                  <a:schemeClr val="tx1"/>
                </a:solidFill>
              </a:rPr>
              <a:t>セキュリティマネージャ</a:t>
            </a:r>
            <a:r>
              <a:rPr lang="en-US" altLang="ja-JP" dirty="0">
                <a:solidFill>
                  <a:schemeClr val="tx1"/>
                </a:solidFill>
              </a:rPr>
              <a:t> (TSM)</a:t>
            </a:r>
            <a:endParaRPr kumimoji="1" lang="ja-JP" altLang="en-US">
              <a:solidFill>
                <a:schemeClr val="tx1"/>
              </a:solidFill>
            </a:endParaRPr>
          </a:p>
        </p:txBody>
      </p:sp>
      <p:sp>
        <p:nvSpPr>
          <p:cNvPr id="30" name="正方形/長方形 51">
            <a:extLst>
              <a:ext uri="{FF2B5EF4-FFF2-40B4-BE49-F238E27FC236}">
                <a16:creationId xmlns:a16="http://schemas.microsoft.com/office/drawing/2014/main" id="{1D339F81-1667-B0A6-7306-13AE99021F9D}"/>
              </a:ext>
            </a:extLst>
          </p:cNvPr>
          <p:cNvSpPr/>
          <p:nvPr/>
        </p:nvSpPr>
        <p:spPr>
          <a:xfrm>
            <a:off x="4315245" y="5972685"/>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51">
            <a:extLst>
              <a:ext uri="{FF2B5EF4-FFF2-40B4-BE49-F238E27FC236}">
                <a16:creationId xmlns:a16="http://schemas.microsoft.com/office/drawing/2014/main" id="{C4EEC6CE-EF0E-0B40-927D-5F310858DE02}"/>
              </a:ext>
            </a:extLst>
          </p:cNvPr>
          <p:cNvSpPr/>
          <p:nvPr/>
        </p:nvSpPr>
        <p:spPr>
          <a:xfrm>
            <a:off x="4313107" y="5968856"/>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51">
            <a:extLst>
              <a:ext uri="{FF2B5EF4-FFF2-40B4-BE49-F238E27FC236}">
                <a16:creationId xmlns:a16="http://schemas.microsoft.com/office/drawing/2014/main" id="{5174D75E-A6F5-0900-A177-0032B59673F5}"/>
              </a:ext>
            </a:extLst>
          </p:cNvPr>
          <p:cNvSpPr/>
          <p:nvPr/>
        </p:nvSpPr>
        <p:spPr>
          <a:xfrm>
            <a:off x="4706283" y="5968860"/>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51">
            <a:extLst>
              <a:ext uri="{FF2B5EF4-FFF2-40B4-BE49-F238E27FC236}">
                <a16:creationId xmlns:a16="http://schemas.microsoft.com/office/drawing/2014/main" id="{849A1687-1B62-53CE-D21E-BEB226064AC9}"/>
              </a:ext>
            </a:extLst>
          </p:cNvPr>
          <p:cNvSpPr/>
          <p:nvPr/>
        </p:nvSpPr>
        <p:spPr>
          <a:xfrm>
            <a:off x="4311235" y="5968860"/>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sp>
        <p:nvSpPr>
          <p:cNvPr id="35" name="正方形/長方形 51">
            <a:extLst>
              <a:ext uri="{FF2B5EF4-FFF2-40B4-BE49-F238E27FC236}">
                <a16:creationId xmlns:a16="http://schemas.microsoft.com/office/drawing/2014/main" id="{873AB7DC-7A3C-7549-ECD0-B609C4670A71}"/>
              </a:ext>
            </a:extLst>
          </p:cNvPr>
          <p:cNvSpPr/>
          <p:nvPr/>
        </p:nvSpPr>
        <p:spPr>
          <a:xfrm>
            <a:off x="5094404" y="5968859"/>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51">
            <a:extLst>
              <a:ext uri="{FF2B5EF4-FFF2-40B4-BE49-F238E27FC236}">
                <a16:creationId xmlns:a16="http://schemas.microsoft.com/office/drawing/2014/main" id="{606C288A-1925-7A8B-EC23-BEEDC592F5DA}"/>
              </a:ext>
            </a:extLst>
          </p:cNvPr>
          <p:cNvSpPr/>
          <p:nvPr/>
        </p:nvSpPr>
        <p:spPr>
          <a:xfrm>
            <a:off x="3918059" y="5968858"/>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51">
            <a:extLst>
              <a:ext uri="{FF2B5EF4-FFF2-40B4-BE49-F238E27FC236}">
                <a16:creationId xmlns:a16="http://schemas.microsoft.com/office/drawing/2014/main" id="{39C6D476-4A7B-1DF3-9276-4D0EC535F34C}"/>
              </a:ext>
            </a:extLst>
          </p:cNvPr>
          <p:cNvSpPr/>
          <p:nvPr/>
        </p:nvSpPr>
        <p:spPr>
          <a:xfrm>
            <a:off x="6648942" y="5965792"/>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sp>
        <p:nvSpPr>
          <p:cNvPr id="39" name="正方形/長方形 38">
            <a:extLst>
              <a:ext uri="{FF2B5EF4-FFF2-40B4-BE49-F238E27FC236}">
                <a16:creationId xmlns:a16="http://schemas.microsoft.com/office/drawing/2014/main" id="{78CDC658-3ACA-720F-6E4C-BDCFC8DD8A92}"/>
              </a:ext>
            </a:extLst>
          </p:cNvPr>
          <p:cNvSpPr/>
          <p:nvPr/>
        </p:nvSpPr>
        <p:spPr>
          <a:xfrm>
            <a:off x="6255766" y="5965790"/>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51">
            <a:extLst>
              <a:ext uri="{FF2B5EF4-FFF2-40B4-BE49-F238E27FC236}">
                <a16:creationId xmlns:a16="http://schemas.microsoft.com/office/drawing/2014/main" id="{56388315-DB9A-1E3D-D7E6-440509217346}"/>
              </a:ext>
            </a:extLst>
          </p:cNvPr>
          <p:cNvSpPr/>
          <p:nvPr/>
        </p:nvSpPr>
        <p:spPr>
          <a:xfrm>
            <a:off x="4312860" y="5972522"/>
            <a:ext cx="393140" cy="3968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sp>
        <p:nvSpPr>
          <p:cNvPr id="41" name="正方形/長方形 51">
            <a:extLst>
              <a:ext uri="{FF2B5EF4-FFF2-40B4-BE49-F238E27FC236}">
                <a16:creationId xmlns:a16="http://schemas.microsoft.com/office/drawing/2014/main" id="{36B13DFD-BA5E-727C-236C-708F6FE023C6}"/>
              </a:ext>
            </a:extLst>
          </p:cNvPr>
          <p:cNvSpPr/>
          <p:nvPr/>
        </p:nvSpPr>
        <p:spPr>
          <a:xfrm>
            <a:off x="4317697" y="5974788"/>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sp>
        <p:nvSpPr>
          <p:cNvPr id="43" name="四角形: 角を丸くする 32">
            <a:extLst>
              <a:ext uri="{FF2B5EF4-FFF2-40B4-BE49-F238E27FC236}">
                <a16:creationId xmlns:a16="http://schemas.microsoft.com/office/drawing/2014/main" id="{595E5B0B-1335-42A3-0624-217D1896B210}"/>
              </a:ext>
            </a:extLst>
          </p:cNvPr>
          <p:cNvSpPr/>
          <p:nvPr/>
        </p:nvSpPr>
        <p:spPr>
          <a:xfrm>
            <a:off x="3581402" y="4005962"/>
            <a:ext cx="2209596" cy="104496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44" name="四角形: 角を丸くする 39">
            <a:extLst>
              <a:ext uri="{FF2B5EF4-FFF2-40B4-BE49-F238E27FC236}">
                <a16:creationId xmlns:a16="http://schemas.microsoft.com/office/drawing/2014/main" id="{2E91ED7E-F8E9-3BAB-EC0D-D121957E69AD}"/>
              </a:ext>
            </a:extLst>
          </p:cNvPr>
          <p:cNvSpPr/>
          <p:nvPr/>
        </p:nvSpPr>
        <p:spPr>
          <a:xfrm>
            <a:off x="3784475" y="4459539"/>
            <a:ext cx="1803449" cy="50533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監視システム</a:t>
            </a:r>
            <a:endParaRPr kumimoji="1" lang="ja-JP" altLang="en-US">
              <a:solidFill>
                <a:schemeClr val="tx1"/>
              </a:solidFill>
            </a:endParaRPr>
          </a:p>
        </p:txBody>
      </p:sp>
      <p:cxnSp>
        <p:nvCxnSpPr>
          <p:cNvPr id="20" name="直線コネクタ 19">
            <a:extLst>
              <a:ext uri="{FF2B5EF4-FFF2-40B4-BE49-F238E27FC236}">
                <a16:creationId xmlns:a16="http://schemas.microsoft.com/office/drawing/2014/main" id="{AD35AEEA-9451-7291-5852-76578C531808}"/>
              </a:ext>
            </a:extLst>
          </p:cNvPr>
          <p:cNvCxnSpPr>
            <a:cxnSpLocks/>
            <a:stCxn id="44" idx="2"/>
          </p:cNvCxnSpPr>
          <p:nvPr/>
        </p:nvCxnSpPr>
        <p:spPr>
          <a:xfrm flipH="1">
            <a:off x="4667353" y="4964877"/>
            <a:ext cx="18847" cy="339639"/>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51" name="四角形: 角を丸くする 32">
            <a:extLst>
              <a:ext uri="{FF2B5EF4-FFF2-40B4-BE49-F238E27FC236}">
                <a16:creationId xmlns:a16="http://schemas.microsoft.com/office/drawing/2014/main" id="{A1A2865C-A191-6131-741D-366B1D349F6D}"/>
              </a:ext>
            </a:extLst>
          </p:cNvPr>
          <p:cNvSpPr/>
          <p:nvPr/>
        </p:nvSpPr>
        <p:spPr>
          <a:xfrm>
            <a:off x="5994071" y="4005963"/>
            <a:ext cx="2043346" cy="1042778"/>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52" name="四角形: 角を丸くする 3">
            <a:extLst>
              <a:ext uri="{FF2B5EF4-FFF2-40B4-BE49-F238E27FC236}">
                <a16:creationId xmlns:a16="http://schemas.microsoft.com/office/drawing/2014/main" id="{A64DDA2F-AAD4-3074-9EAF-720C0CD1E014}"/>
              </a:ext>
            </a:extLst>
          </p:cNvPr>
          <p:cNvSpPr/>
          <p:nvPr/>
        </p:nvSpPr>
        <p:spPr>
          <a:xfrm>
            <a:off x="6100802" y="4096106"/>
            <a:ext cx="1829883" cy="86877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OS</a:t>
            </a:r>
          </a:p>
          <a:p>
            <a:endParaRPr lang="en-US" altLang="ja-JP" dirty="0">
              <a:solidFill>
                <a:schemeClr val="tx1"/>
              </a:solidFill>
            </a:endParaRPr>
          </a:p>
          <a:p>
            <a:endParaRPr kumimoji="1" lang="ja-JP" altLang="en-US">
              <a:solidFill>
                <a:schemeClr val="tx1"/>
              </a:solidFill>
            </a:endParaRPr>
          </a:p>
        </p:txBody>
      </p:sp>
      <p:sp>
        <p:nvSpPr>
          <p:cNvPr id="53" name="四角形: 角を丸くする 32">
            <a:extLst>
              <a:ext uri="{FF2B5EF4-FFF2-40B4-BE49-F238E27FC236}">
                <a16:creationId xmlns:a16="http://schemas.microsoft.com/office/drawing/2014/main" id="{2FA47487-78E7-2133-FE38-086DDAE31A28}"/>
              </a:ext>
            </a:extLst>
          </p:cNvPr>
          <p:cNvSpPr/>
          <p:nvPr/>
        </p:nvSpPr>
        <p:spPr>
          <a:xfrm>
            <a:off x="6270385" y="4362178"/>
            <a:ext cx="1499802" cy="476318"/>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エージェント</a:t>
            </a:r>
          </a:p>
        </p:txBody>
      </p:sp>
      <p:sp>
        <p:nvSpPr>
          <p:cNvPr id="50" name="乗算記号 49">
            <a:extLst>
              <a:ext uri="{FF2B5EF4-FFF2-40B4-BE49-F238E27FC236}">
                <a16:creationId xmlns:a16="http://schemas.microsoft.com/office/drawing/2014/main" id="{48B3513F-737C-3337-6245-F671D9083F9F}"/>
              </a:ext>
            </a:extLst>
          </p:cNvPr>
          <p:cNvSpPr/>
          <p:nvPr/>
        </p:nvSpPr>
        <p:spPr>
          <a:xfrm>
            <a:off x="6218282" y="3905184"/>
            <a:ext cx="1410399" cy="131236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6" name="U ターン矢印 55">
            <a:extLst>
              <a:ext uri="{FF2B5EF4-FFF2-40B4-BE49-F238E27FC236}">
                <a16:creationId xmlns:a16="http://schemas.microsoft.com/office/drawing/2014/main" id="{DBB64311-84D9-5AE1-8127-E299F8B8BA6E}"/>
              </a:ext>
            </a:extLst>
          </p:cNvPr>
          <p:cNvSpPr/>
          <p:nvPr/>
        </p:nvSpPr>
        <p:spPr>
          <a:xfrm flipH="1" flipV="1">
            <a:off x="4437443" y="6356350"/>
            <a:ext cx="2843867" cy="365125"/>
          </a:xfrm>
          <a:prstGeom prst="uturnArrow">
            <a:avLst>
              <a:gd name="adj1" fmla="val 10252"/>
              <a:gd name="adj2" fmla="val 25000"/>
              <a:gd name="adj3" fmla="val 26860"/>
              <a:gd name="adj4" fmla="val 0"/>
              <a:gd name="adj5" fmla="val 8893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8" name="正方形/長方形 51">
            <a:extLst>
              <a:ext uri="{FF2B5EF4-FFF2-40B4-BE49-F238E27FC236}">
                <a16:creationId xmlns:a16="http://schemas.microsoft.com/office/drawing/2014/main" id="{168FAD00-EB16-869B-6354-3DFA306AF2A0}"/>
              </a:ext>
            </a:extLst>
          </p:cNvPr>
          <p:cNvSpPr/>
          <p:nvPr/>
        </p:nvSpPr>
        <p:spPr>
          <a:xfrm>
            <a:off x="7445363" y="5959519"/>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sp>
        <p:nvSpPr>
          <p:cNvPr id="59" name="正方形/長方形 58">
            <a:extLst>
              <a:ext uri="{FF2B5EF4-FFF2-40B4-BE49-F238E27FC236}">
                <a16:creationId xmlns:a16="http://schemas.microsoft.com/office/drawing/2014/main" id="{6DC8F71C-2F35-E202-FBEC-517F6BAAB50A}"/>
              </a:ext>
            </a:extLst>
          </p:cNvPr>
          <p:cNvSpPr/>
          <p:nvPr/>
        </p:nvSpPr>
        <p:spPr>
          <a:xfrm>
            <a:off x="7052187" y="5959517"/>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x</a:t>
            </a: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68BB13C5-C25B-3B38-F61D-7C9A8A77E4BF}"/>
              </a:ext>
            </a:extLst>
          </p:cNvPr>
          <p:cNvSpPr txBox="1"/>
          <p:nvPr/>
        </p:nvSpPr>
        <p:spPr>
          <a:xfrm>
            <a:off x="2103538" y="4373654"/>
            <a:ext cx="1383888" cy="338554"/>
          </a:xfrm>
          <a:prstGeom prst="rect">
            <a:avLst/>
          </a:prstGeom>
          <a:noFill/>
        </p:spPr>
        <p:txBody>
          <a:bodyPr wrap="square" rtlCol="0">
            <a:spAutoFit/>
          </a:bodyPr>
          <a:lstStyle/>
          <a:p>
            <a:pPr algn="ctr"/>
            <a:r>
              <a:rPr lang="ja-JP" altLang="en-US" sz="1600" b="1"/>
              <a:t>監視用</a:t>
            </a:r>
            <a:r>
              <a:rPr lang="en-US" altLang="ja-JP" sz="1600" b="1" dirty="0"/>
              <a:t> </a:t>
            </a:r>
            <a:r>
              <a:rPr kumimoji="1" lang="en-US" altLang="ja-JP" sz="1600" b="1" dirty="0">
                <a:solidFill>
                  <a:schemeClr val="tx1"/>
                </a:solidFill>
              </a:rPr>
              <a:t>TVM</a:t>
            </a:r>
            <a:endParaRPr kumimoji="1" lang="ja-JP" altLang="en-US" sz="1600" b="1">
              <a:solidFill>
                <a:schemeClr val="tx1"/>
              </a:solidFill>
            </a:endParaRPr>
          </a:p>
        </p:txBody>
      </p:sp>
      <p:sp>
        <p:nvSpPr>
          <p:cNvPr id="6" name="テキスト ボックス 5">
            <a:extLst>
              <a:ext uri="{FF2B5EF4-FFF2-40B4-BE49-F238E27FC236}">
                <a16:creationId xmlns:a16="http://schemas.microsoft.com/office/drawing/2014/main" id="{9CD9A72F-E6D8-8E82-9577-F7C6627EE028}"/>
              </a:ext>
            </a:extLst>
          </p:cNvPr>
          <p:cNvSpPr txBox="1"/>
          <p:nvPr/>
        </p:nvSpPr>
        <p:spPr>
          <a:xfrm>
            <a:off x="7930685" y="4373654"/>
            <a:ext cx="1896933" cy="338554"/>
          </a:xfrm>
          <a:prstGeom prst="rect">
            <a:avLst/>
          </a:prstGeom>
          <a:noFill/>
        </p:spPr>
        <p:txBody>
          <a:bodyPr wrap="square" rtlCol="0">
            <a:spAutoFit/>
          </a:bodyPr>
          <a:lstStyle/>
          <a:p>
            <a:pPr algn="ctr"/>
            <a:r>
              <a:rPr lang="ja-JP" altLang="en-US" sz="1600" b="1"/>
              <a:t>監視対象</a:t>
            </a:r>
            <a:r>
              <a:rPr lang="en-US" altLang="ja-JP" sz="1600" b="1" dirty="0"/>
              <a:t> </a:t>
            </a:r>
            <a:r>
              <a:rPr kumimoji="1" lang="en-US" altLang="ja-JP" sz="1600" b="1" dirty="0">
                <a:solidFill>
                  <a:schemeClr val="tx1"/>
                </a:solidFill>
              </a:rPr>
              <a:t>TVM</a:t>
            </a:r>
            <a:endParaRPr kumimoji="1" lang="ja-JP" altLang="en-US" sz="1600" b="1">
              <a:solidFill>
                <a:schemeClr val="tx1"/>
              </a:solidFill>
            </a:endParaRPr>
          </a:p>
        </p:txBody>
      </p:sp>
      <p:sp>
        <p:nvSpPr>
          <p:cNvPr id="7" name="正方形/長方形 51">
            <a:extLst>
              <a:ext uri="{FF2B5EF4-FFF2-40B4-BE49-F238E27FC236}">
                <a16:creationId xmlns:a16="http://schemas.microsoft.com/office/drawing/2014/main" id="{842AC62B-606D-291B-91D5-781711EB451F}"/>
              </a:ext>
            </a:extLst>
          </p:cNvPr>
          <p:cNvSpPr/>
          <p:nvPr/>
        </p:nvSpPr>
        <p:spPr>
          <a:xfrm>
            <a:off x="4319834" y="5972521"/>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x</a:t>
            </a:r>
            <a:endParaRPr kumimoji="1" lang="ja-JP" altLang="en-US">
              <a:solidFill>
                <a:sysClr val="windowText" lastClr="000000"/>
              </a:solidFill>
            </a:endParaRPr>
          </a:p>
        </p:txBody>
      </p:sp>
    </p:spTree>
    <p:extLst>
      <p:ext uri="{BB962C8B-B14F-4D97-AF65-F5344CB8AC3E}">
        <p14:creationId xmlns:p14="http://schemas.microsoft.com/office/powerpoint/2010/main" val="5741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電子機器, 回路 が含まれている画像&#10;&#10;AI 生成コンテンツは誤りを含む可能性があります。">
            <a:extLst>
              <a:ext uri="{FF2B5EF4-FFF2-40B4-BE49-F238E27FC236}">
                <a16:creationId xmlns:a16="http://schemas.microsoft.com/office/drawing/2014/main" id="{D66515B0-B3EC-2738-A9CA-84BFF1BBD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699" y="136525"/>
            <a:ext cx="3233301" cy="2061926"/>
          </a:xfrm>
          <a:prstGeom prst="rect">
            <a:avLst/>
          </a:prstGeom>
        </p:spPr>
      </p:pic>
      <p:sp>
        <p:nvSpPr>
          <p:cNvPr id="2" name="タイトル 1">
            <a:extLst>
              <a:ext uri="{FF2B5EF4-FFF2-40B4-BE49-F238E27FC236}">
                <a16:creationId xmlns:a16="http://schemas.microsoft.com/office/drawing/2014/main" id="{79392FFA-6F3F-F8D7-2CE8-A4E4E8902C84}"/>
              </a:ext>
            </a:extLst>
          </p:cNvPr>
          <p:cNvSpPr>
            <a:spLocks noGrp="1"/>
          </p:cNvSpPr>
          <p:nvPr>
            <p:ph type="title"/>
          </p:nvPr>
        </p:nvSpPr>
        <p:spPr/>
        <p:txBody>
          <a:bodyPr/>
          <a:lstStyle/>
          <a:p>
            <a:r>
              <a:rPr kumimoji="1" lang="ja-JP" altLang="en-US"/>
              <a:t>実験</a:t>
            </a:r>
          </a:p>
        </p:txBody>
      </p:sp>
      <p:sp>
        <p:nvSpPr>
          <p:cNvPr id="4" name="スライド番号プレースホルダー 3">
            <a:extLst>
              <a:ext uri="{FF2B5EF4-FFF2-40B4-BE49-F238E27FC236}">
                <a16:creationId xmlns:a16="http://schemas.microsoft.com/office/drawing/2014/main" id="{D6103406-43B1-430A-8E42-4B271BF79C32}"/>
              </a:ext>
            </a:extLst>
          </p:cNvPr>
          <p:cNvSpPr>
            <a:spLocks noGrp="1"/>
          </p:cNvSpPr>
          <p:nvPr>
            <p:ph type="sldNum" sz="quarter" idx="12"/>
          </p:nvPr>
        </p:nvSpPr>
        <p:spPr/>
        <p:txBody>
          <a:bodyPr/>
          <a:lstStyle/>
          <a:p>
            <a:fld id="{A2D0B6E4-DB95-4D36-8524-B9153B2D6E62}" type="slidenum">
              <a:rPr kumimoji="1" lang="ja-JP" altLang="en-US" smtClean="0"/>
              <a:t>12</a:t>
            </a:fld>
            <a:endParaRPr kumimoji="1" lang="ja-JP" altLang="en-US"/>
          </a:p>
        </p:txBody>
      </p:sp>
      <p:graphicFrame>
        <p:nvGraphicFramePr>
          <p:cNvPr id="8" name="表 7">
            <a:extLst>
              <a:ext uri="{FF2B5EF4-FFF2-40B4-BE49-F238E27FC236}">
                <a16:creationId xmlns:a16="http://schemas.microsoft.com/office/drawing/2014/main" id="{73735D43-C0BE-4753-5247-064BE6F81C2C}"/>
              </a:ext>
            </a:extLst>
          </p:cNvPr>
          <p:cNvGraphicFramePr>
            <a:graphicFrameLocks noGrp="1"/>
          </p:cNvGraphicFramePr>
          <p:nvPr>
            <p:extLst>
              <p:ext uri="{D42A27DB-BD31-4B8C-83A1-F6EECF244321}">
                <p14:modId xmlns:p14="http://schemas.microsoft.com/office/powerpoint/2010/main" val="168017042"/>
              </p:ext>
            </p:extLst>
          </p:nvPr>
        </p:nvGraphicFramePr>
        <p:xfrm>
          <a:off x="1458647" y="3743822"/>
          <a:ext cx="4245506" cy="2239741"/>
        </p:xfrm>
        <a:graphic>
          <a:graphicData uri="http://schemas.openxmlformats.org/drawingml/2006/table">
            <a:tbl>
              <a:tblPr firstRow="1" bandRow="1">
                <a:tableStyleId>{5C22544A-7EE6-4342-B048-85BDC9FD1C3A}</a:tableStyleId>
              </a:tblPr>
              <a:tblGrid>
                <a:gridCol w="2122753">
                  <a:extLst>
                    <a:ext uri="{9D8B030D-6E8A-4147-A177-3AD203B41FA5}">
                      <a16:colId xmlns:a16="http://schemas.microsoft.com/office/drawing/2014/main" val="860260668"/>
                    </a:ext>
                  </a:extLst>
                </a:gridCol>
                <a:gridCol w="2122753">
                  <a:extLst>
                    <a:ext uri="{9D8B030D-6E8A-4147-A177-3AD203B41FA5}">
                      <a16:colId xmlns:a16="http://schemas.microsoft.com/office/drawing/2014/main" val="2828332769"/>
                    </a:ext>
                  </a:extLst>
                </a:gridCol>
              </a:tblGrid>
              <a:tr h="304497">
                <a:tc>
                  <a:txBody>
                    <a:bodyPr/>
                    <a:lstStyle/>
                    <a:p>
                      <a:pPr algn="ctr"/>
                      <a:endParaRPr kumimoji="1" lang="ja-JP" altLang="en-US"/>
                    </a:p>
                  </a:txBody>
                  <a:tcPr anchor="ctr"/>
                </a:tc>
                <a:tc>
                  <a:txBody>
                    <a:bodyPr/>
                    <a:lstStyle/>
                    <a:p>
                      <a:pPr algn="ctr"/>
                      <a:r>
                        <a:rPr kumimoji="1" lang="ja-JP" altLang="en-US"/>
                        <a:t>評価ボード</a:t>
                      </a:r>
                    </a:p>
                  </a:txBody>
                  <a:tcPr anchor="ctr"/>
                </a:tc>
                <a:extLst>
                  <a:ext uri="{0D108BD9-81ED-4DB2-BD59-A6C34878D82A}">
                    <a16:rowId xmlns:a16="http://schemas.microsoft.com/office/drawing/2014/main" val="2422060676"/>
                  </a:ext>
                </a:extLst>
              </a:tr>
              <a:tr h="410941">
                <a:tc>
                  <a:txBody>
                    <a:bodyPr/>
                    <a:lstStyle/>
                    <a:p>
                      <a:pPr algn="ctr"/>
                      <a:r>
                        <a:rPr kumimoji="1" lang="en-US" altLang="ja-JP" dirty="0"/>
                        <a:t>CPU</a:t>
                      </a:r>
                    </a:p>
                  </a:txBody>
                  <a:tcPr anchor="ctr"/>
                </a:tc>
                <a:tc>
                  <a:txBody>
                    <a:bodyPr/>
                    <a:lstStyle/>
                    <a:p>
                      <a:pPr algn="ctr"/>
                      <a:r>
                        <a:rPr kumimoji="1" lang="en" altLang="ja-JP" dirty="0"/>
                        <a:t>ESWIN EIC7700X</a:t>
                      </a:r>
                      <a:endParaRPr kumimoji="1" lang="ja-JP" altLang="en-US"/>
                    </a:p>
                  </a:txBody>
                  <a:tcPr anchor="ctr"/>
                </a:tc>
                <a:extLst>
                  <a:ext uri="{0D108BD9-81ED-4DB2-BD59-A6C34878D82A}">
                    <a16:rowId xmlns:a16="http://schemas.microsoft.com/office/drawing/2014/main" val="2944768988"/>
                  </a:ext>
                </a:extLst>
              </a:tr>
              <a:tr h="364876">
                <a:tc>
                  <a:txBody>
                    <a:bodyPr/>
                    <a:lstStyle/>
                    <a:p>
                      <a:pPr algn="ctr"/>
                      <a:r>
                        <a:rPr kumimoji="1" lang="ja-JP" altLang="en-US"/>
                        <a:t>メモリ</a:t>
                      </a:r>
                    </a:p>
                  </a:txBody>
                  <a:tcPr anchor="ctr"/>
                </a:tc>
                <a:tc>
                  <a:txBody>
                    <a:bodyPr/>
                    <a:lstStyle/>
                    <a:p>
                      <a:pPr algn="ctr"/>
                      <a:r>
                        <a:rPr kumimoji="1" lang="en-US" altLang="ja-JP" dirty="0"/>
                        <a:t>16GB</a:t>
                      </a:r>
                      <a:endParaRPr kumimoji="1" lang="ja-JP" altLang="en-US"/>
                    </a:p>
                  </a:txBody>
                  <a:tcPr anchor="ctr"/>
                </a:tc>
                <a:extLst>
                  <a:ext uri="{0D108BD9-81ED-4DB2-BD59-A6C34878D82A}">
                    <a16:rowId xmlns:a16="http://schemas.microsoft.com/office/drawing/2014/main" val="737695933"/>
                  </a:ext>
                </a:extLst>
              </a:tr>
              <a:tr h="364876">
                <a:tc>
                  <a:txBody>
                    <a:bodyPr/>
                    <a:lstStyle/>
                    <a:p>
                      <a:pPr algn="ctr"/>
                      <a:r>
                        <a:rPr kumimoji="1" lang="en-US" altLang="ja-JP" dirty="0"/>
                        <a:t>OS</a:t>
                      </a:r>
                      <a:endParaRPr kumimoji="1" lang="ja-JP" altLang="en-US"/>
                    </a:p>
                  </a:txBody>
                  <a:tcPr anchor="ctr"/>
                </a:tc>
                <a:tc>
                  <a:txBody>
                    <a:bodyPr/>
                    <a:lstStyle/>
                    <a:p>
                      <a:pPr algn="ctr"/>
                      <a:r>
                        <a:rPr kumimoji="1" lang="en-US" altLang="ja-JP" dirty="0"/>
                        <a:t>Linux 6.6.21</a:t>
                      </a:r>
                      <a:endParaRPr kumimoji="1" lang="ja-JP" altLang="en-US"/>
                    </a:p>
                  </a:txBody>
                  <a:tcPr anchor="ctr"/>
                </a:tc>
                <a:extLst>
                  <a:ext uri="{0D108BD9-81ED-4DB2-BD59-A6C34878D82A}">
                    <a16:rowId xmlns:a16="http://schemas.microsoft.com/office/drawing/2014/main" val="3428473313"/>
                  </a:ext>
                </a:extLst>
              </a:tr>
              <a:tr h="364876">
                <a:tc>
                  <a:txBody>
                    <a:bodyPr/>
                    <a:lstStyle/>
                    <a:p>
                      <a:pPr algn="ctr"/>
                      <a:r>
                        <a:rPr kumimoji="1" lang="en-US" altLang="ja-JP" dirty="0"/>
                        <a:t>QEMU</a:t>
                      </a:r>
                      <a:endParaRPr kumimoji="1" lang="ja-JP" altLang="en-US"/>
                    </a:p>
                  </a:txBody>
                  <a:tcPr anchor="ctr"/>
                </a:tc>
                <a:tc>
                  <a:txBody>
                    <a:bodyPr/>
                    <a:lstStyle/>
                    <a:p>
                      <a:pPr algn="ctr"/>
                      <a:r>
                        <a:rPr kumimoji="1" lang="en-US" altLang="ja-JP" dirty="0"/>
                        <a:t>8.2.1</a:t>
                      </a:r>
                      <a:endParaRPr kumimoji="1" lang="ja-JP" altLang="en-US"/>
                    </a:p>
                  </a:txBody>
                  <a:tcPr anchor="ctr"/>
                </a:tc>
                <a:extLst>
                  <a:ext uri="{0D108BD9-81ED-4DB2-BD59-A6C34878D82A}">
                    <a16:rowId xmlns:a16="http://schemas.microsoft.com/office/drawing/2014/main" val="3125054408"/>
                  </a:ext>
                </a:extLst>
              </a:tr>
              <a:tr h="364876">
                <a:tc>
                  <a:txBody>
                    <a:bodyPr/>
                    <a:lstStyle/>
                    <a:p>
                      <a:pPr algn="ctr"/>
                      <a:r>
                        <a:rPr kumimoji="1" lang="ja-JP" altLang="en-US"/>
                        <a:t>ファームウェア</a:t>
                      </a:r>
                    </a:p>
                  </a:txBody>
                  <a:tcPr anchor="ctr"/>
                </a:tc>
                <a:tc>
                  <a:txBody>
                    <a:bodyPr/>
                    <a:lstStyle/>
                    <a:p>
                      <a:pPr algn="ctr"/>
                      <a:r>
                        <a:rPr kumimoji="1" lang="en-US" altLang="ja-JP" dirty="0" err="1"/>
                        <a:t>OpenSBI</a:t>
                      </a:r>
                      <a:r>
                        <a:rPr kumimoji="1" lang="en-US" altLang="ja-JP" dirty="0"/>
                        <a:t> 1.4</a:t>
                      </a:r>
                      <a:endParaRPr kumimoji="1" lang="ja-JP" altLang="en-US"/>
                    </a:p>
                  </a:txBody>
                  <a:tcPr anchor="ctr"/>
                </a:tc>
                <a:extLst>
                  <a:ext uri="{0D108BD9-81ED-4DB2-BD59-A6C34878D82A}">
                    <a16:rowId xmlns:a16="http://schemas.microsoft.com/office/drawing/2014/main" val="477009869"/>
                  </a:ext>
                </a:extLst>
              </a:tr>
            </a:tbl>
          </a:graphicData>
        </a:graphic>
      </p:graphicFrame>
      <p:sp>
        <p:nvSpPr>
          <p:cNvPr id="10" name="コンテンツ プレースホルダー 9">
            <a:extLst>
              <a:ext uri="{FF2B5EF4-FFF2-40B4-BE49-F238E27FC236}">
                <a16:creationId xmlns:a16="http://schemas.microsoft.com/office/drawing/2014/main" id="{14B01CDA-C79D-A6B0-414E-D9228A538A26}"/>
              </a:ext>
            </a:extLst>
          </p:cNvPr>
          <p:cNvSpPr>
            <a:spLocks noGrp="1"/>
          </p:cNvSpPr>
          <p:nvPr>
            <p:ph idx="1"/>
          </p:nvPr>
        </p:nvSpPr>
        <p:spPr/>
        <p:txBody>
          <a:bodyPr/>
          <a:lstStyle/>
          <a:p>
            <a:r>
              <a:rPr lang="en-US" altLang="ja-JP" dirty="0" err="1"/>
              <a:t>TVMmonior</a:t>
            </a:r>
            <a:r>
              <a:rPr lang="ja-JP" altLang="en-US"/>
              <a:t>を</a:t>
            </a:r>
            <a:r>
              <a:rPr lang="en-US" altLang="ja-JP" dirty="0" err="1"/>
              <a:t>CoVE</a:t>
            </a:r>
            <a:r>
              <a:rPr lang="ja-JP" altLang="en-US"/>
              <a:t>エミュレータと</a:t>
            </a:r>
            <a:r>
              <a:rPr lang="en-US" altLang="ja-JP" dirty="0"/>
              <a:t>ACE-RISCV</a:t>
            </a:r>
            <a:r>
              <a:rPr lang="ja-JP" altLang="en-US"/>
              <a:t>に実装</a:t>
            </a:r>
            <a:endParaRPr lang="en-US" altLang="ja-JP" dirty="0"/>
          </a:p>
          <a:p>
            <a:pPr lvl="1"/>
            <a:r>
              <a:rPr lang="en-US" altLang="ja-JP" dirty="0"/>
              <a:t>ACE-RISCV</a:t>
            </a:r>
            <a:r>
              <a:rPr lang="ja-JP" altLang="en-US"/>
              <a:t>は実機で動作</a:t>
            </a:r>
            <a:endParaRPr lang="en-US" altLang="ja-JP" dirty="0"/>
          </a:p>
          <a:p>
            <a:r>
              <a:rPr lang="en-US" altLang="ja-JP" dirty="0"/>
              <a:t>ACE-RISCV</a:t>
            </a:r>
            <a:r>
              <a:rPr lang="ja-JP" altLang="en-US"/>
              <a:t>に実装した</a:t>
            </a:r>
            <a:r>
              <a:rPr lang="en-US" altLang="ja-JP" dirty="0" err="1"/>
              <a:t>TVMmonitor</a:t>
            </a:r>
            <a:r>
              <a:rPr lang="ja-JP" altLang="en-US"/>
              <a:t>を用いて実験を行った</a:t>
            </a:r>
            <a:endParaRPr lang="en-US" altLang="ja-JP" dirty="0"/>
          </a:p>
          <a:p>
            <a:pPr lvl="1"/>
            <a:r>
              <a:rPr lang="ja-JP" altLang="en-US"/>
              <a:t>監視用</a:t>
            </a:r>
            <a:r>
              <a:rPr lang="en-US" altLang="ja-JP" dirty="0"/>
              <a:t>TVM</a:t>
            </a:r>
            <a:r>
              <a:rPr lang="ja-JP" altLang="en-US"/>
              <a:t>が監視対象</a:t>
            </a:r>
            <a:r>
              <a:rPr lang="en-US" altLang="ja-JP" dirty="0"/>
              <a:t>TVM</a:t>
            </a:r>
            <a:r>
              <a:rPr lang="ja-JP" altLang="en-US"/>
              <a:t>の情報を取得できることを確認</a:t>
            </a:r>
            <a:endParaRPr lang="en-US" altLang="ja-JP" dirty="0"/>
          </a:p>
          <a:p>
            <a:pPr lvl="1"/>
            <a:r>
              <a:rPr lang="en-US" altLang="ja-JP" dirty="0"/>
              <a:t>TVM</a:t>
            </a:r>
            <a:r>
              <a:rPr lang="ja-JP" altLang="en-US"/>
              <a:t>間で情報を取得するのにかかる時間を測定</a:t>
            </a:r>
            <a:endParaRPr lang="en-US" altLang="ja-JP" dirty="0"/>
          </a:p>
        </p:txBody>
      </p:sp>
      <p:graphicFrame>
        <p:nvGraphicFramePr>
          <p:cNvPr id="11" name="表 10">
            <a:extLst>
              <a:ext uri="{FF2B5EF4-FFF2-40B4-BE49-F238E27FC236}">
                <a16:creationId xmlns:a16="http://schemas.microsoft.com/office/drawing/2014/main" id="{43CC9AE2-9A7C-32F7-9A7C-FEC152B1899A}"/>
              </a:ext>
            </a:extLst>
          </p:cNvPr>
          <p:cNvGraphicFramePr>
            <a:graphicFrameLocks noGrp="1"/>
          </p:cNvGraphicFramePr>
          <p:nvPr>
            <p:extLst>
              <p:ext uri="{D42A27DB-BD31-4B8C-83A1-F6EECF244321}">
                <p14:modId xmlns:p14="http://schemas.microsoft.com/office/powerpoint/2010/main" val="1797516268"/>
              </p:ext>
            </p:extLst>
          </p:nvPr>
        </p:nvGraphicFramePr>
        <p:xfrm>
          <a:off x="6096000" y="4072097"/>
          <a:ext cx="5188332" cy="1463040"/>
        </p:xfrm>
        <a:graphic>
          <a:graphicData uri="http://schemas.openxmlformats.org/drawingml/2006/table">
            <a:tbl>
              <a:tblPr firstRow="1" bandRow="1">
                <a:tableStyleId>{5C22544A-7EE6-4342-B048-85BDC9FD1C3A}</a:tableStyleId>
              </a:tblPr>
              <a:tblGrid>
                <a:gridCol w="1729444">
                  <a:extLst>
                    <a:ext uri="{9D8B030D-6E8A-4147-A177-3AD203B41FA5}">
                      <a16:colId xmlns:a16="http://schemas.microsoft.com/office/drawing/2014/main" val="3633516521"/>
                    </a:ext>
                  </a:extLst>
                </a:gridCol>
                <a:gridCol w="1729444">
                  <a:extLst>
                    <a:ext uri="{9D8B030D-6E8A-4147-A177-3AD203B41FA5}">
                      <a16:colId xmlns:a16="http://schemas.microsoft.com/office/drawing/2014/main" val="3418942153"/>
                    </a:ext>
                  </a:extLst>
                </a:gridCol>
                <a:gridCol w="1729444">
                  <a:extLst>
                    <a:ext uri="{9D8B030D-6E8A-4147-A177-3AD203B41FA5}">
                      <a16:colId xmlns:a16="http://schemas.microsoft.com/office/drawing/2014/main" val="202910685"/>
                    </a:ext>
                  </a:extLst>
                </a:gridCol>
              </a:tblGrid>
              <a:tr h="341707">
                <a:tc>
                  <a:txBody>
                    <a:bodyPr/>
                    <a:lstStyle/>
                    <a:p>
                      <a:pPr algn="ctr"/>
                      <a:endParaRPr kumimoji="1" lang="ja-JP" altLang="en-US"/>
                    </a:p>
                  </a:txBody>
                  <a:tcPr anchor="ctr"/>
                </a:tc>
                <a:tc>
                  <a:txBody>
                    <a:bodyPr/>
                    <a:lstStyle/>
                    <a:p>
                      <a:pPr algn="ctr"/>
                      <a:r>
                        <a:rPr kumimoji="1" lang="ja-JP" altLang="en-US"/>
                        <a:t>監視用</a:t>
                      </a:r>
                      <a:r>
                        <a:rPr kumimoji="1" lang="en-US" altLang="ja-JP" dirty="0"/>
                        <a:t> TVM</a:t>
                      </a:r>
                      <a:endParaRPr kumimoji="1" lang="ja-JP" altLang="en-US"/>
                    </a:p>
                  </a:txBody>
                  <a:tcPr anchor="ctr"/>
                </a:tc>
                <a:tc>
                  <a:txBody>
                    <a:bodyPr/>
                    <a:lstStyle/>
                    <a:p>
                      <a:pPr algn="ctr"/>
                      <a:r>
                        <a:rPr kumimoji="1" lang="ja-JP" altLang="en-US"/>
                        <a:t>監視対象</a:t>
                      </a:r>
                      <a:r>
                        <a:rPr kumimoji="1" lang="en-US" altLang="ja-JP" dirty="0"/>
                        <a:t> TVM</a:t>
                      </a:r>
                      <a:endParaRPr kumimoji="1" lang="ja-JP" altLang="en-US"/>
                    </a:p>
                  </a:txBody>
                  <a:tcPr anchor="ctr"/>
                </a:tc>
                <a:extLst>
                  <a:ext uri="{0D108BD9-81ED-4DB2-BD59-A6C34878D82A}">
                    <a16:rowId xmlns:a16="http://schemas.microsoft.com/office/drawing/2014/main" val="2569146740"/>
                  </a:ext>
                </a:extLst>
              </a:tr>
              <a:tr h="341707">
                <a:tc>
                  <a:txBody>
                    <a:bodyPr/>
                    <a:lstStyle/>
                    <a:p>
                      <a:pPr algn="ctr"/>
                      <a:r>
                        <a:rPr kumimoji="1" lang="ja-JP" altLang="en-US"/>
                        <a:t>仮想</a:t>
                      </a:r>
                      <a:r>
                        <a:rPr kumimoji="1" lang="en-US" altLang="ja-JP" dirty="0"/>
                        <a:t>CPU</a:t>
                      </a:r>
                      <a:endParaRPr kumimoji="1" lang="ja-JP" altLang="en-US"/>
                    </a:p>
                  </a:txBody>
                  <a:tcPr anchor="ctr"/>
                </a:tc>
                <a:tc>
                  <a:txBody>
                    <a:bodyPr/>
                    <a:lstStyle/>
                    <a:p>
                      <a:pPr algn="ctr"/>
                      <a:r>
                        <a:rPr kumimoji="1" lang="en-US" altLang="ja-JP" dirty="0"/>
                        <a:t>1</a:t>
                      </a:r>
                      <a:endParaRPr kumimoji="1" lang="ja-JP" altLang="en-US"/>
                    </a:p>
                  </a:txBody>
                  <a:tcPr anchor="ctr"/>
                </a:tc>
                <a:tc>
                  <a:txBody>
                    <a:bodyPr/>
                    <a:lstStyle/>
                    <a:p>
                      <a:pPr algn="ctr"/>
                      <a:r>
                        <a:rPr kumimoji="1" lang="en-US" altLang="ja-JP" dirty="0"/>
                        <a:t>1</a:t>
                      </a:r>
                      <a:endParaRPr kumimoji="1" lang="ja-JP" altLang="en-US"/>
                    </a:p>
                  </a:txBody>
                  <a:tcPr anchor="ctr"/>
                </a:tc>
                <a:extLst>
                  <a:ext uri="{0D108BD9-81ED-4DB2-BD59-A6C34878D82A}">
                    <a16:rowId xmlns:a16="http://schemas.microsoft.com/office/drawing/2014/main" val="1069202880"/>
                  </a:ext>
                </a:extLst>
              </a:tr>
              <a:tr h="341707">
                <a:tc>
                  <a:txBody>
                    <a:bodyPr/>
                    <a:lstStyle/>
                    <a:p>
                      <a:pPr algn="ctr"/>
                      <a:r>
                        <a:rPr kumimoji="1" lang="ja-JP" altLang="en-US"/>
                        <a:t>メモリ</a:t>
                      </a:r>
                    </a:p>
                  </a:txBody>
                  <a:tcPr anchor="ctr"/>
                </a:tc>
                <a:tc>
                  <a:txBody>
                    <a:bodyPr/>
                    <a:lstStyle/>
                    <a:p>
                      <a:pPr algn="ctr"/>
                      <a:r>
                        <a:rPr kumimoji="1" lang="en-US" altLang="ja-JP" dirty="0"/>
                        <a:t>1GB</a:t>
                      </a:r>
                      <a:endParaRPr kumimoji="1" lang="ja-JP" altLang="en-US"/>
                    </a:p>
                  </a:txBody>
                  <a:tcPr anchor="ctr"/>
                </a:tc>
                <a:tc>
                  <a:txBody>
                    <a:bodyPr/>
                    <a:lstStyle/>
                    <a:p>
                      <a:pPr algn="ctr"/>
                      <a:r>
                        <a:rPr kumimoji="1" lang="en-US" altLang="ja-JP" dirty="0"/>
                        <a:t>1GB</a:t>
                      </a:r>
                      <a:endParaRPr kumimoji="1" lang="ja-JP" altLang="en-US"/>
                    </a:p>
                  </a:txBody>
                  <a:tcPr anchor="ctr"/>
                </a:tc>
                <a:extLst>
                  <a:ext uri="{0D108BD9-81ED-4DB2-BD59-A6C34878D82A}">
                    <a16:rowId xmlns:a16="http://schemas.microsoft.com/office/drawing/2014/main" val="213413680"/>
                  </a:ext>
                </a:extLst>
              </a:tr>
              <a:tr h="341707">
                <a:tc>
                  <a:txBody>
                    <a:bodyPr/>
                    <a:lstStyle/>
                    <a:p>
                      <a:pPr algn="ctr"/>
                      <a:r>
                        <a:rPr kumimoji="1" lang="en-US" altLang="ja-JP" dirty="0"/>
                        <a:t>OS</a:t>
                      </a:r>
                      <a:endParaRPr kumimoji="1" lang="ja-JP" altLang="en-US"/>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Linux 6.3.0-rc4</a:t>
                      </a:r>
                      <a:endParaRPr kumimoji="1" lang="ja-JP" altLang="en-US"/>
                    </a:p>
                  </a:txBody>
                  <a:tcPr anchor="ctr"/>
                </a:tc>
                <a:tc hMerge="1">
                  <a:txBody>
                    <a:bodyPr/>
                    <a:lstStyle/>
                    <a:p>
                      <a:endParaRPr dirty="0"/>
                    </a:p>
                  </a:txBody>
                  <a:tcPr anchor="ctr"/>
                </a:tc>
                <a:extLst>
                  <a:ext uri="{0D108BD9-81ED-4DB2-BD59-A6C34878D82A}">
                    <a16:rowId xmlns:a16="http://schemas.microsoft.com/office/drawing/2014/main" val="2023246886"/>
                  </a:ext>
                </a:extLst>
              </a:tr>
            </a:tbl>
          </a:graphicData>
        </a:graphic>
      </p:graphicFrame>
    </p:spTree>
    <p:extLst>
      <p:ext uri="{BB962C8B-B14F-4D97-AF65-F5344CB8AC3E}">
        <p14:creationId xmlns:p14="http://schemas.microsoft.com/office/powerpoint/2010/main" val="24197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7E1CB-3B70-B545-FC41-966C0878A8E4}"/>
              </a:ext>
            </a:extLst>
          </p:cNvPr>
          <p:cNvSpPr>
            <a:spLocks noGrp="1"/>
          </p:cNvSpPr>
          <p:nvPr>
            <p:ph type="title"/>
          </p:nvPr>
        </p:nvSpPr>
        <p:spPr>
          <a:xfrm>
            <a:off x="838200" y="510988"/>
            <a:ext cx="10515600" cy="802249"/>
          </a:xfrm>
        </p:spPr>
        <p:txBody>
          <a:bodyPr/>
          <a:lstStyle/>
          <a:p>
            <a:r>
              <a:rPr lang="ja-JP" altLang="en-US"/>
              <a:t>実験</a:t>
            </a:r>
            <a:r>
              <a:rPr lang="en-US" altLang="ja-JP" dirty="0"/>
              <a:t>1</a:t>
            </a:r>
            <a:r>
              <a:rPr lang="ja-JP" altLang="en-US"/>
              <a:t>：動作確認</a:t>
            </a:r>
          </a:p>
        </p:txBody>
      </p:sp>
      <p:sp>
        <p:nvSpPr>
          <p:cNvPr id="3" name="コンテンツ プレースホルダー 2">
            <a:extLst>
              <a:ext uri="{FF2B5EF4-FFF2-40B4-BE49-F238E27FC236}">
                <a16:creationId xmlns:a16="http://schemas.microsoft.com/office/drawing/2014/main" id="{687CB5B4-0D67-4DDB-BC66-BEFD875E697C}"/>
              </a:ext>
            </a:extLst>
          </p:cNvPr>
          <p:cNvSpPr>
            <a:spLocks noGrp="1"/>
          </p:cNvSpPr>
          <p:nvPr>
            <p:ph idx="1"/>
          </p:nvPr>
        </p:nvSpPr>
        <p:spPr>
          <a:xfrm>
            <a:off x="838200" y="1492624"/>
            <a:ext cx="10515600" cy="4684339"/>
          </a:xfrm>
        </p:spPr>
        <p:txBody>
          <a:bodyPr/>
          <a:lstStyle/>
          <a:p>
            <a:r>
              <a:rPr lang="en-US" altLang="ja-JP" dirty="0"/>
              <a:t>TVM</a:t>
            </a:r>
            <a:r>
              <a:rPr lang="ja-JP" altLang="en-US"/>
              <a:t>間メモリ共有を用いる監視システムを実行</a:t>
            </a:r>
            <a:endParaRPr lang="en-US" altLang="ja-JP" dirty="0"/>
          </a:p>
          <a:p>
            <a:pPr lvl="1"/>
            <a:r>
              <a:rPr lang="en-US" altLang="ja-JP" dirty="0"/>
              <a:t>3</a:t>
            </a:r>
            <a:r>
              <a:rPr lang="ja-JP" altLang="en-US"/>
              <a:t>種類のシステム構成で監視用</a:t>
            </a:r>
            <a:r>
              <a:rPr lang="en-US" altLang="ja-JP" dirty="0"/>
              <a:t>TVM</a:t>
            </a:r>
            <a:r>
              <a:rPr lang="ja-JP" altLang="en-US"/>
              <a:t>が</a:t>
            </a:r>
            <a:r>
              <a:rPr lang="en-US" altLang="ja-JP" dirty="0"/>
              <a:t>TVM</a:t>
            </a:r>
            <a:r>
              <a:rPr lang="ja-JP" altLang="en-US"/>
              <a:t>を監視</a:t>
            </a:r>
            <a:endParaRPr lang="en-US" altLang="ja-JP" dirty="0"/>
          </a:p>
          <a:p>
            <a:pPr lvl="1"/>
            <a:r>
              <a:rPr lang="ja-JP" altLang="en-US"/>
              <a:t>監視対象</a:t>
            </a:r>
            <a:r>
              <a:rPr lang="en-US" altLang="ja-JP" dirty="0"/>
              <a:t>TVM</a:t>
            </a:r>
            <a:r>
              <a:rPr lang="ja-JP" altLang="en-US"/>
              <a:t>内のエージェントからプロセス一覧を取得できた</a:t>
            </a:r>
            <a:endParaRPr lang="en-US" altLang="ja-JP" dirty="0"/>
          </a:p>
          <a:p>
            <a:pPr lvl="1"/>
            <a:r>
              <a:rPr lang="ja-JP" altLang="en-US"/>
              <a:t>認証キーが一致しない場合はメモリ共有に失敗することを確認</a:t>
            </a:r>
          </a:p>
          <a:p>
            <a:r>
              <a:rPr lang="en-US" altLang="ja-JP" dirty="0"/>
              <a:t>TVM</a:t>
            </a:r>
            <a:r>
              <a:rPr lang="ja-JP" altLang="en-US"/>
              <a:t>間メモリコピーを用いる監視システムを実行</a:t>
            </a:r>
            <a:endParaRPr lang="en-US" altLang="ja-JP" dirty="0"/>
          </a:p>
          <a:p>
            <a:pPr lvl="1"/>
            <a:r>
              <a:rPr lang="ja-JP" altLang="en-US"/>
              <a:t>監視対象</a:t>
            </a:r>
            <a:r>
              <a:rPr lang="en-US" altLang="ja-JP" dirty="0"/>
              <a:t>TVM</a:t>
            </a:r>
            <a:r>
              <a:rPr lang="ja-JP" altLang="en-US"/>
              <a:t>のメモリデータを解析してプロセス一覧が取得できた</a:t>
            </a:r>
            <a:endParaRPr lang="en-US" altLang="ja-JP" dirty="0"/>
          </a:p>
          <a:p>
            <a:pPr marL="0" indent="0">
              <a:buNone/>
            </a:pPr>
            <a:endParaRPr lang="en-US" altLang="ja-JP" dirty="0"/>
          </a:p>
        </p:txBody>
      </p:sp>
      <p:sp>
        <p:nvSpPr>
          <p:cNvPr id="5" name="TextBox 4">
            <a:extLst>
              <a:ext uri="{FF2B5EF4-FFF2-40B4-BE49-F238E27FC236}">
                <a16:creationId xmlns:a16="http://schemas.microsoft.com/office/drawing/2014/main" id="{7213BC14-CCF8-512C-C10A-47351703FFD0}"/>
              </a:ext>
            </a:extLst>
          </p:cNvPr>
          <p:cNvSpPr txBox="1"/>
          <p:nvPr/>
        </p:nvSpPr>
        <p:spPr>
          <a:xfrm>
            <a:off x="7601491" y="6347012"/>
            <a:ext cx="2492990" cy="369332"/>
          </a:xfrm>
          <a:prstGeom prst="rect">
            <a:avLst/>
          </a:prstGeom>
          <a:noFill/>
        </p:spPr>
        <p:txBody>
          <a:bodyPr wrap="none" rtlCol="0">
            <a:spAutoFit/>
          </a:bodyPr>
          <a:lstStyle/>
          <a:p>
            <a:r>
              <a:rPr lang="ja-JP" altLang="en-US" b="1"/>
              <a:t>取得したプロセス一覧</a:t>
            </a:r>
            <a:endParaRPr lang="en-JP" b="1"/>
          </a:p>
        </p:txBody>
      </p:sp>
      <p:sp>
        <p:nvSpPr>
          <p:cNvPr id="4" name="スライド番号プレースホルダー 3">
            <a:extLst>
              <a:ext uri="{FF2B5EF4-FFF2-40B4-BE49-F238E27FC236}">
                <a16:creationId xmlns:a16="http://schemas.microsoft.com/office/drawing/2014/main" id="{9F578879-B0BE-796C-B495-14577D0795A4}"/>
              </a:ext>
            </a:extLst>
          </p:cNvPr>
          <p:cNvSpPr>
            <a:spLocks noGrp="1"/>
          </p:cNvSpPr>
          <p:nvPr>
            <p:ph type="sldNum" sz="quarter" idx="12"/>
          </p:nvPr>
        </p:nvSpPr>
        <p:spPr/>
        <p:txBody>
          <a:bodyPr/>
          <a:lstStyle/>
          <a:p>
            <a:fld id="{A2D0B6E4-DB95-4D36-8524-B9153B2D6E62}" type="slidenum">
              <a:rPr kumimoji="1" lang="ja-JP" altLang="en-US" smtClean="0"/>
              <a:t>13</a:t>
            </a:fld>
            <a:endParaRPr kumimoji="1" lang="ja-JP" altLang="en-US"/>
          </a:p>
        </p:txBody>
      </p:sp>
      <p:pic>
        <p:nvPicPr>
          <p:cNvPr id="10" name="図 9">
            <a:extLst>
              <a:ext uri="{FF2B5EF4-FFF2-40B4-BE49-F238E27FC236}">
                <a16:creationId xmlns:a16="http://schemas.microsoft.com/office/drawing/2014/main" id="{936C98B6-1E71-9E43-5930-2D9EE8CA45FB}"/>
              </a:ext>
            </a:extLst>
          </p:cNvPr>
          <p:cNvPicPr>
            <a:picLocks noChangeAspect="1"/>
          </p:cNvPicPr>
          <p:nvPr/>
        </p:nvPicPr>
        <p:blipFill>
          <a:blip r:embed="rId3"/>
          <a:stretch>
            <a:fillRect/>
          </a:stretch>
        </p:blipFill>
        <p:spPr>
          <a:xfrm>
            <a:off x="7907081" y="4086502"/>
            <a:ext cx="1881811" cy="2207992"/>
          </a:xfrm>
          <a:prstGeom prst="rect">
            <a:avLst/>
          </a:prstGeom>
          <a:ln>
            <a:solidFill>
              <a:schemeClr val="tx1"/>
            </a:solidFill>
          </a:ln>
        </p:spPr>
      </p:pic>
      <p:graphicFrame>
        <p:nvGraphicFramePr>
          <p:cNvPr id="11" name="Table 11">
            <a:extLst>
              <a:ext uri="{FF2B5EF4-FFF2-40B4-BE49-F238E27FC236}">
                <a16:creationId xmlns:a16="http://schemas.microsoft.com/office/drawing/2014/main" id="{C0696B33-7CA2-1C74-A2D0-0C40730869C1}"/>
              </a:ext>
            </a:extLst>
          </p:cNvPr>
          <p:cNvGraphicFramePr>
            <a:graphicFrameLocks noGrp="1"/>
          </p:cNvGraphicFramePr>
          <p:nvPr>
            <p:extLst>
              <p:ext uri="{D42A27DB-BD31-4B8C-83A1-F6EECF244321}">
                <p14:modId xmlns:p14="http://schemas.microsoft.com/office/powerpoint/2010/main" val="1817405738"/>
              </p:ext>
            </p:extLst>
          </p:nvPr>
        </p:nvGraphicFramePr>
        <p:xfrm>
          <a:off x="1560971" y="4811134"/>
          <a:ext cx="5447898" cy="1483360"/>
        </p:xfrm>
        <a:graphic>
          <a:graphicData uri="http://schemas.openxmlformats.org/drawingml/2006/table">
            <a:tbl>
              <a:tblPr firstRow="1" bandRow="1">
                <a:tableStyleId>{5C22544A-7EE6-4342-B048-85BDC9FD1C3A}</a:tableStyleId>
              </a:tblPr>
              <a:tblGrid>
                <a:gridCol w="1815966">
                  <a:extLst>
                    <a:ext uri="{9D8B030D-6E8A-4147-A177-3AD203B41FA5}">
                      <a16:colId xmlns:a16="http://schemas.microsoft.com/office/drawing/2014/main" val="553272858"/>
                    </a:ext>
                  </a:extLst>
                </a:gridCol>
                <a:gridCol w="1815966">
                  <a:extLst>
                    <a:ext uri="{9D8B030D-6E8A-4147-A177-3AD203B41FA5}">
                      <a16:colId xmlns:a16="http://schemas.microsoft.com/office/drawing/2014/main" val="2496707665"/>
                    </a:ext>
                  </a:extLst>
                </a:gridCol>
                <a:gridCol w="1815966">
                  <a:extLst>
                    <a:ext uri="{9D8B030D-6E8A-4147-A177-3AD203B41FA5}">
                      <a16:colId xmlns:a16="http://schemas.microsoft.com/office/drawing/2014/main" val="3289345126"/>
                    </a:ext>
                  </a:extLst>
                </a:gridCol>
              </a:tblGrid>
              <a:tr h="370840">
                <a:tc>
                  <a:txBody>
                    <a:bodyPr/>
                    <a:lstStyle/>
                    <a:p>
                      <a:endParaRPr lang="en-JP"/>
                    </a:p>
                  </a:txBody>
                  <a:tcPr/>
                </a:tc>
                <a:tc>
                  <a:txBody>
                    <a:bodyPr/>
                    <a:lstStyle/>
                    <a:p>
                      <a:pPr algn="ctr"/>
                      <a:r>
                        <a:rPr lang="en-JP" dirty="0"/>
                        <a:t>監視用TVM</a:t>
                      </a:r>
                    </a:p>
                  </a:txBody>
                  <a:tcPr/>
                </a:tc>
                <a:tc>
                  <a:txBody>
                    <a:bodyPr/>
                    <a:lstStyle/>
                    <a:p>
                      <a:pPr algn="ctr"/>
                      <a:r>
                        <a:rPr lang="en-JP" dirty="0"/>
                        <a:t>監視対象TVM</a:t>
                      </a:r>
                    </a:p>
                  </a:txBody>
                  <a:tcPr/>
                </a:tc>
                <a:extLst>
                  <a:ext uri="{0D108BD9-81ED-4DB2-BD59-A6C34878D82A}">
                    <a16:rowId xmlns:a16="http://schemas.microsoft.com/office/drawing/2014/main" val="1391333230"/>
                  </a:ext>
                </a:extLst>
              </a:tr>
              <a:tr h="370840">
                <a:tc>
                  <a:txBody>
                    <a:bodyPr/>
                    <a:lstStyle/>
                    <a:p>
                      <a:r>
                        <a:rPr lang="en-JP" dirty="0"/>
                        <a:t>システム構成1</a:t>
                      </a:r>
                    </a:p>
                  </a:txBody>
                  <a:tcPr/>
                </a:tc>
                <a:tc>
                  <a:txBody>
                    <a:bodyPr/>
                    <a:lstStyle/>
                    <a:p>
                      <a:pPr algn="ctr"/>
                      <a:r>
                        <a:rPr lang="en-JP" dirty="0"/>
                        <a:t>1</a:t>
                      </a:r>
                    </a:p>
                  </a:txBody>
                  <a:tcPr/>
                </a:tc>
                <a:tc>
                  <a:txBody>
                    <a:bodyPr/>
                    <a:lstStyle/>
                    <a:p>
                      <a:pPr algn="ctr"/>
                      <a:r>
                        <a:rPr lang="en-JP" dirty="0"/>
                        <a:t>1</a:t>
                      </a:r>
                    </a:p>
                  </a:txBody>
                  <a:tcPr/>
                </a:tc>
                <a:extLst>
                  <a:ext uri="{0D108BD9-81ED-4DB2-BD59-A6C34878D82A}">
                    <a16:rowId xmlns:a16="http://schemas.microsoft.com/office/drawing/2014/main" val="4085252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システム構成2</a:t>
                      </a:r>
                    </a:p>
                  </a:txBody>
                  <a:tcPr/>
                </a:tc>
                <a:tc>
                  <a:txBody>
                    <a:bodyPr/>
                    <a:lstStyle/>
                    <a:p>
                      <a:pPr algn="ctr"/>
                      <a:r>
                        <a:rPr lang="en-JP" dirty="0"/>
                        <a:t>1</a:t>
                      </a:r>
                    </a:p>
                  </a:txBody>
                  <a:tcPr/>
                </a:tc>
                <a:tc>
                  <a:txBody>
                    <a:bodyPr/>
                    <a:lstStyle/>
                    <a:p>
                      <a:pPr algn="ctr"/>
                      <a:r>
                        <a:rPr lang="en-JP" dirty="0"/>
                        <a:t>2</a:t>
                      </a:r>
                    </a:p>
                  </a:txBody>
                  <a:tcPr/>
                </a:tc>
                <a:extLst>
                  <a:ext uri="{0D108BD9-81ED-4DB2-BD59-A6C34878D82A}">
                    <a16:rowId xmlns:a16="http://schemas.microsoft.com/office/drawing/2014/main" val="176752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システム構成3</a:t>
                      </a:r>
                    </a:p>
                  </a:txBody>
                  <a:tcPr/>
                </a:tc>
                <a:tc>
                  <a:txBody>
                    <a:bodyPr/>
                    <a:lstStyle/>
                    <a:p>
                      <a:pPr algn="ctr"/>
                      <a:r>
                        <a:rPr lang="en-JP" dirty="0"/>
                        <a:t>2</a:t>
                      </a:r>
                    </a:p>
                  </a:txBody>
                  <a:tcPr/>
                </a:tc>
                <a:tc>
                  <a:txBody>
                    <a:bodyPr/>
                    <a:lstStyle/>
                    <a:p>
                      <a:pPr algn="ctr"/>
                      <a:r>
                        <a:rPr lang="en-JP" dirty="0"/>
                        <a:t>1</a:t>
                      </a:r>
                    </a:p>
                  </a:txBody>
                  <a:tcPr/>
                </a:tc>
                <a:extLst>
                  <a:ext uri="{0D108BD9-81ED-4DB2-BD59-A6C34878D82A}">
                    <a16:rowId xmlns:a16="http://schemas.microsoft.com/office/drawing/2014/main" val="4067270583"/>
                  </a:ext>
                </a:extLst>
              </a:tr>
            </a:tbl>
          </a:graphicData>
        </a:graphic>
      </p:graphicFrame>
      <p:sp>
        <p:nvSpPr>
          <p:cNvPr id="6" name="TextBox 4">
            <a:extLst>
              <a:ext uri="{FF2B5EF4-FFF2-40B4-BE49-F238E27FC236}">
                <a16:creationId xmlns:a16="http://schemas.microsoft.com/office/drawing/2014/main" id="{C19E7893-0887-AAE9-FF30-2542A9F90DE8}"/>
              </a:ext>
            </a:extLst>
          </p:cNvPr>
          <p:cNvSpPr txBox="1"/>
          <p:nvPr/>
        </p:nvSpPr>
        <p:spPr>
          <a:xfrm>
            <a:off x="2259365" y="4324271"/>
            <a:ext cx="4051109" cy="369332"/>
          </a:xfrm>
          <a:prstGeom prst="rect">
            <a:avLst/>
          </a:prstGeom>
          <a:noFill/>
        </p:spPr>
        <p:txBody>
          <a:bodyPr wrap="none" rtlCol="0">
            <a:spAutoFit/>
          </a:bodyPr>
          <a:lstStyle/>
          <a:p>
            <a:r>
              <a:rPr lang="en-US" altLang="ja-JP" b="1" dirty="0"/>
              <a:t>TVM</a:t>
            </a:r>
            <a:r>
              <a:rPr lang="ja-JP" altLang="en-US" b="1"/>
              <a:t>数の異なる</a:t>
            </a:r>
            <a:r>
              <a:rPr lang="en-US" altLang="ja-JP" b="1" dirty="0"/>
              <a:t>3</a:t>
            </a:r>
            <a:r>
              <a:rPr lang="ja-JP" altLang="en-US" b="1"/>
              <a:t>種類のシステム構成</a:t>
            </a:r>
            <a:endParaRPr lang="en-JP" b="1"/>
          </a:p>
        </p:txBody>
      </p:sp>
    </p:spTree>
    <p:extLst>
      <p:ext uri="{BB962C8B-B14F-4D97-AF65-F5344CB8AC3E}">
        <p14:creationId xmlns:p14="http://schemas.microsoft.com/office/powerpoint/2010/main" val="132117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DF21E-D7FA-543A-58D8-F5925DAD01E6}"/>
              </a:ext>
            </a:extLst>
          </p:cNvPr>
          <p:cNvSpPr>
            <a:spLocks noGrp="1"/>
          </p:cNvSpPr>
          <p:nvPr>
            <p:ph type="title"/>
          </p:nvPr>
        </p:nvSpPr>
        <p:spPr>
          <a:xfrm>
            <a:off x="838200" y="510988"/>
            <a:ext cx="10515600" cy="802249"/>
          </a:xfrm>
        </p:spPr>
        <p:txBody>
          <a:bodyPr/>
          <a:lstStyle/>
          <a:p>
            <a:r>
              <a:rPr lang="ja-JP" altLang="en-US"/>
              <a:t>実験</a:t>
            </a:r>
            <a:r>
              <a:rPr lang="en-US" altLang="ja-JP" dirty="0"/>
              <a:t>2</a:t>
            </a:r>
            <a:r>
              <a:rPr lang="ja-JP" altLang="en-US"/>
              <a:t>：メモリ共有を用いた監視の性能</a:t>
            </a:r>
          </a:p>
        </p:txBody>
      </p:sp>
      <p:sp>
        <p:nvSpPr>
          <p:cNvPr id="3" name="コンテンツ プレースホルダー 2">
            <a:extLst>
              <a:ext uri="{FF2B5EF4-FFF2-40B4-BE49-F238E27FC236}">
                <a16:creationId xmlns:a16="http://schemas.microsoft.com/office/drawing/2014/main" id="{CDA7C045-3DD1-6938-3138-AE89DAC5A3EB}"/>
              </a:ext>
            </a:extLst>
          </p:cNvPr>
          <p:cNvSpPr>
            <a:spLocks noGrp="1"/>
          </p:cNvSpPr>
          <p:nvPr>
            <p:ph idx="1"/>
          </p:nvPr>
        </p:nvSpPr>
        <p:spPr>
          <a:xfrm>
            <a:off x="838200" y="1492624"/>
            <a:ext cx="10515600" cy="4684339"/>
          </a:xfrm>
        </p:spPr>
        <p:txBody>
          <a:bodyPr/>
          <a:lstStyle/>
          <a:p>
            <a:r>
              <a:rPr lang="en-US" altLang="ja-JP" dirty="0"/>
              <a:t>TVM</a:t>
            </a:r>
            <a:r>
              <a:rPr lang="ja-JP" altLang="en-US"/>
              <a:t>間で共有メモリを確立するのにかかる時間を測定</a:t>
            </a:r>
            <a:endParaRPr lang="en-US" altLang="ja-JP" dirty="0"/>
          </a:p>
          <a:p>
            <a:pPr lvl="1"/>
            <a:r>
              <a:rPr lang="ja-JP" altLang="en-US"/>
              <a:t>メモリを置換する監視用</a:t>
            </a:r>
            <a:r>
              <a:rPr lang="en-US" altLang="ja-JP" dirty="0"/>
              <a:t>TVM</a:t>
            </a:r>
            <a:r>
              <a:rPr lang="ja-JP" altLang="en-US"/>
              <a:t>の方が</a:t>
            </a:r>
            <a:r>
              <a:rPr lang="en-US" altLang="ja-JP" dirty="0"/>
              <a:t>28%</a:t>
            </a:r>
            <a:r>
              <a:rPr lang="ja-JP" altLang="en-US"/>
              <a:t>長い時間がかかった</a:t>
            </a:r>
            <a:endParaRPr lang="en-US" altLang="ja-JP" dirty="0"/>
          </a:p>
          <a:p>
            <a:r>
              <a:rPr lang="ja-JP" altLang="en-US"/>
              <a:t>共有メモリを用いてシステム情報を取得する時間を測定</a:t>
            </a:r>
            <a:endParaRPr lang="en-US" altLang="ja-JP" dirty="0"/>
          </a:p>
          <a:p>
            <a:pPr lvl="1"/>
            <a:r>
              <a:rPr lang="en-US" altLang="ja-JP" dirty="0"/>
              <a:t>TVM</a:t>
            </a:r>
            <a:r>
              <a:rPr lang="ja-JP" altLang="en-US"/>
              <a:t>内での情報取得より</a:t>
            </a:r>
            <a:r>
              <a:rPr lang="en-US" altLang="ja-JP" dirty="0"/>
              <a:t>TVM</a:t>
            </a:r>
            <a:r>
              <a:rPr lang="ja-JP" altLang="en-US"/>
              <a:t>間のやり取りに時間がかかった</a:t>
            </a:r>
            <a:endParaRPr lang="en-US" altLang="ja-JP" dirty="0"/>
          </a:p>
          <a:p>
            <a:pPr lvl="1"/>
            <a:r>
              <a:rPr lang="ja-JP" altLang="en-US"/>
              <a:t>複数の監視用</a:t>
            </a:r>
            <a:r>
              <a:rPr lang="en-US" altLang="ja-JP" dirty="0"/>
              <a:t>TVM</a:t>
            </a:r>
            <a:r>
              <a:rPr lang="ja-JP" altLang="en-US"/>
              <a:t>を用いた場合も取得時間はほぼ同じ</a:t>
            </a:r>
          </a:p>
          <a:p>
            <a:pPr lvl="1"/>
            <a:endParaRPr lang="en-US" altLang="ja-JP" dirty="0"/>
          </a:p>
        </p:txBody>
      </p:sp>
      <p:sp>
        <p:nvSpPr>
          <p:cNvPr id="4" name="スライド番号プレースホルダー 3">
            <a:extLst>
              <a:ext uri="{FF2B5EF4-FFF2-40B4-BE49-F238E27FC236}">
                <a16:creationId xmlns:a16="http://schemas.microsoft.com/office/drawing/2014/main" id="{AC78D4A0-BEE2-D539-AFBF-6B7E64212730}"/>
              </a:ext>
            </a:extLst>
          </p:cNvPr>
          <p:cNvSpPr>
            <a:spLocks noGrp="1"/>
          </p:cNvSpPr>
          <p:nvPr>
            <p:ph type="sldNum" sz="quarter" idx="12"/>
          </p:nvPr>
        </p:nvSpPr>
        <p:spPr>
          <a:xfrm>
            <a:off x="8610600" y="6356350"/>
            <a:ext cx="2743200" cy="365125"/>
          </a:xfrm>
        </p:spPr>
        <p:txBody>
          <a:bodyPr/>
          <a:lstStyle/>
          <a:p>
            <a:fld id="{A2D0B6E4-DB95-4D36-8524-B9153B2D6E62}" type="slidenum">
              <a:rPr lang="ja-JP" altLang="en-US" smtClean="0"/>
              <a:pPr/>
              <a:t>14</a:t>
            </a:fld>
            <a:endParaRPr lang="ja-JP" altLang="en-US"/>
          </a:p>
        </p:txBody>
      </p:sp>
      <p:sp>
        <p:nvSpPr>
          <p:cNvPr id="5" name="TextBox 4">
            <a:extLst>
              <a:ext uri="{FF2B5EF4-FFF2-40B4-BE49-F238E27FC236}">
                <a16:creationId xmlns:a16="http://schemas.microsoft.com/office/drawing/2014/main" id="{3FA2A1F7-12C3-9513-B1F7-B78266B7FCDF}"/>
              </a:ext>
            </a:extLst>
          </p:cNvPr>
          <p:cNvSpPr txBox="1"/>
          <p:nvPr/>
        </p:nvSpPr>
        <p:spPr>
          <a:xfrm>
            <a:off x="1243656" y="6292619"/>
            <a:ext cx="2262158" cy="369332"/>
          </a:xfrm>
          <a:prstGeom prst="rect">
            <a:avLst/>
          </a:prstGeom>
          <a:noFill/>
        </p:spPr>
        <p:txBody>
          <a:bodyPr wrap="none" rtlCol="0">
            <a:spAutoFit/>
          </a:bodyPr>
          <a:lstStyle/>
          <a:p>
            <a:r>
              <a:rPr lang="ja-JP" altLang="en-US" b="1"/>
              <a:t>共有メモリ確立時間</a:t>
            </a:r>
            <a:endParaRPr lang="en-JP" b="1"/>
          </a:p>
        </p:txBody>
      </p:sp>
      <p:sp>
        <p:nvSpPr>
          <p:cNvPr id="17" name="TextBox 4">
            <a:extLst>
              <a:ext uri="{FF2B5EF4-FFF2-40B4-BE49-F238E27FC236}">
                <a16:creationId xmlns:a16="http://schemas.microsoft.com/office/drawing/2014/main" id="{41B36B94-5A05-ECC6-525C-C9CD11681BB6}"/>
              </a:ext>
            </a:extLst>
          </p:cNvPr>
          <p:cNvSpPr txBox="1"/>
          <p:nvPr/>
        </p:nvSpPr>
        <p:spPr>
          <a:xfrm>
            <a:off x="5004448" y="6154119"/>
            <a:ext cx="2319866" cy="646331"/>
          </a:xfrm>
          <a:prstGeom prst="rect">
            <a:avLst/>
          </a:prstGeom>
          <a:noFill/>
        </p:spPr>
        <p:txBody>
          <a:bodyPr wrap="none" rtlCol="0">
            <a:spAutoFit/>
          </a:bodyPr>
          <a:lstStyle/>
          <a:p>
            <a:r>
              <a:rPr lang="en-US" altLang="ja-JP" b="1" dirty="0"/>
              <a:t>     </a:t>
            </a:r>
            <a:r>
              <a:rPr lang="ja-JP" altLang="en-US" b="1"/>
              <a:t>情報取得時間</a:t>
            </a:r>
            <a:endParaRPr lang="en-US" altLang="ja-JP" b="1" dirty="0"/>
          </a:p>
          <a:p>
            <a:r>
              <a:rPr lang="en-US" b="1" dirty="0"/>
              <a:t>(1 </a:t>
            </a:r>
            <a:r>
              <a:rPr lang="en-US" b="1" dirty="0" err="1"/>
              <a:t>つの監視用</a:t>
            </a:r>
            <a:r>
              <a:rPr lang="en-US" b="1" dirty="0"/>
              <a:t> TVM)</a:t>
            </a:r>
            <a:endParaRPr lang="en-JP" b="1"/>
          </a:p>
        </p:txBody>
      </p:sp>
      <p:sp>
        <p:nvSpPr>
          <p:cNvPr id="6" name="TextBox 4">
            <a:extLst>
              <a:ext uri="{FF2B5EF4-FFF2-40B4-BE49-F238E27FC236}">
                <a16:creationId xmlns:a16="http://schemas.microsoft.com/office/drawing/2014/main" id="{75B95C45-9100-8F9E-919B-85731BD98CE2}"/>
              </a:ext>
            </a:extLst>
          </p:cNvPr>
          <p:cNvSpPr txBox="1"/>
          <p:nvPr/>
        </p:nvSpPr>
        <p:spPr>
          <a:xfrm>
            <a:off x="8677166" y="6114440"/>
            <a:ext cx="2319866" cy="646331"/>
          </a:xfrm>
          <a:prstGeom prst="rect">
            <a:avLst/>
          </a:prstGeom>
          <a:noFill/>
        </p:spPr>
        <p:txBody>
          <a:bodyPr wrap="none" rtlCol="0">
            <a:spAutoFit/>
          </a:bodyPr>
          <a:lstStyle/>
          <a:p>
            <a:r>
              <a:rPr lang="en-US" altLang="ja-JP" b="1" dirty="0"/>
              <a:t>     </a:t>
            </a:r>
            <a:r>
              <a:rPr lang="ja-JP" altLang="en-US" b="1"/>
              <a:t>情報取得時間</a:t>
            </a:r>
            <a:endParaRPr lang="en-US" altLang="ja-JP" b="1" dirty="0"/>
          </a:p>
          <a:p>
            <a:r>
              <a:rPr lang="en-US" b="1" dirty="0"/>
              <a:t>(2 </a:t>
            </a:r>
            <a:r>
              <a:rPr lang="en-US" b="1" dirty="0" err="1"/>
              <a:t>つの監視用</a:t>
            </a:r>
            <a:r>
              <a:rPr lang="en-US" b="1" dirty="0"/>
              <a:t> TVM)</a:t>
            </a:r>
            <a:endParaRPr lang="en-JP" b="1"/>
          </a:p>
        </p:txBody>
      </p:sp>
      <p:graphicFrame>
        <p:nvGraphicFramePr>
          <p:cNvPr id="11" name="グラフ 10">
            <a:extLst>
              <a:ext uri="{FF2B5EF4-FFF2-40B4-BE49-F238E27FC236}">
                <a16:creationId xmlns:a16="http://schemas.microsoft.com/office/drawing/2014/main" id="{DD2982F9-90F1-3744-A69B-70F5DE7C7106}"/>
              </a:ext>
            </a:extLst>
          </p:cNvPr>
          <p:cNvGraphicFramePr>
            <a:graphicFrameLocks/>
          </p:cNvGraphicFramePr>
          <p:nvPr>
            <p:extLst>
              <p:ext uri="{D42A27DB-BD31-4B8C-83A1-F6EECF244321}">
                <p14:modId xmlns:p14="http://schemas.microsoft.com/office/powerpoint/2010/main" val="817278044"/>
              </p:ext>
            </p:extLst>
          </p:nvPr>
        </p:nvGraphicFramePr>
        <p:xfrm>
          <a:off x="974962" y="3668819"/>
          <a:ext cx="2766702" cy="2584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BC3D021F-9BBA-164D-A175-4BF1B670CE70}"/>
              </a:ext>
            </a:extLst>
          </p:cNvPr>
          <p:cNvGraphicFramePr>
            <a:graphicFrameLocks/>
          </p:cNvGraphicFramePr>
          <p:nvPr>
            <p:extLst>
              <p:ext uri="{D42A27DB-BD31-4B8C-83A1-F6EECF244321}">
                <p14:modId xmlns:p14="http://schemas.microsoft.com/office/powerpoint/2010/main" val="2566322605"/>
              </p:ext>
            </p:extLst>
          </p:nvPr>
        </p:nvGraphicFramePr>
        <p:xfrm>
          <a:off x="4012772" y="3630666"/>
          <a:ext cx="4303218" cy="2584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F1061C8A-459D-ED49-8940-DBE7F6E3C044}"/>
              </a:ext>
            </a:extLst>
          </p:cNvPr>
          <p:cNvGraphicFramePr>
            <a:graphicFrameLocks/>
          </p:cNvGraphicFramePr>
          <p:nvPr>
            <p:extLst>
              <p:ext uri="{D42A27DB-BD31-4B8C-83A1-F6EECF244321}">
                <p14:modId xmlns:p14="http://schemas.microsoft.com/office/powerpoint/2010/main" val="4073627529"/>
              </p:ext>
            </p:extLst>
          </p:nvPr>
        </p:nvGraphicFramePr>
        <p:xfrm>
          <a:off x="8587098" y="3630666"/>
          <a:ext cx="2500002" cy="24808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6335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15337A50-1F83-AD4F-8411-0797B6AD46FC}"/>
              </a:ext>
            </a:extLst>
          </p:cNvPr>
          <p:cNvGraphicFramePr>
            <a:graphicFrameLocks/>
          </p:cNvGraphicFramePr>
          <p:nvPr>
            <p:extLst>
              <p:ext uri="{D42A27DB-BD31-4B8C-83A1-F6EECF244321}">
                <p14:modId xmlns:p14="http://schemas.microsoft.com/office/powerpoint/2010/main" val="73281374"/>
              </p:ext>
            </p:extLst>
          </p:nvPr>
        </p:nvGraphicFramePr>
        <p:xfrm>
          <a:off x="6274708" y="4027857"/>
          <a:ext cx="4683805" cy="269361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DD4DF21E-D7FA-543A-58D8-F5925DAD01E6}"/>
              </a:ext>
            </a:extLst>
          </p:cNvPr>
          <p:cNvSpPr>
            <a:spLocks noGrp="1"/>
          </p:cNvSpPr>
          <p:nvPr>
            <p:ph type="title"/>
          </p:nvPr>
        </p:nvSpPr>
        <p:spPr>
          <a:xfrm>
            <a:off x="838200" y="510988"/>
            <a:ext cx="10515600" cy="802249"/>
          </a:xfrm>
        </p:spPr>
        <p:txBody>
          <a:bodyPr>
            <a:normAutofit/>
          </a:bodyPr>
          <a:lstStyle/>
          <a:p>
            <a:r>
              <a:rPr lang="ja-JP" altLang="en-US"/>
              <a:t>実験</a:t>
            </a:r>
            <a:r>
              <a:rPr lang="en-US" altLang="ja-JP" dirty="0"/>
              <a:t>3</a:t>
            </a:r>
            <a:r>
              <a:rPr lang="ja-JP" altLang="en-US"/>
              <a:t>：共有メモリ以外の手法との比較</a:t>
            </a:r>
          </a:p>
        </p:txBody>
      </p:sp>
      <p:sp>
        <p:nvSpPr>
          <p:cNvPr id="3" name="コンテンツ プレースホルダー 2">
            <a:extLst>
              <a:ext uri="{FF2B5EF4-FFF2-40B4-BE49-F238E27FC236}">
                <a16:creationId xmlns:a16="http://schemas.microsoft.com/office/drawing/2014/main" id="{CDA7C045-3DD1-6938-3138-AE89DAC5A3EB}"/>
              </a:ext>
            </a:extLst>
          </p:cNvPr>
          <p:cNvSpPr>
            <a:spLocks noGrp="1"/>
          </p:cNvSpPr>
          <p:nvPr>
            <p:ph idx="1"/>
          </p:nvPr>
        </p:nvSpPr>
        <p:spPr>
          <a:xfrm>
            <a:off x="838200" y="1492624"/>
            <a:ext cx="10515600" cy="4684339"/>
          </a:xfrm>
        </p:spPr>
        <p:txBody>
          <a:bodyPr/>
          <a:lstStyle/>
          <a:p>
            <a:r>
              <a:rPr lang="ja-JP" altLang="en-US"/>
              <a:t>仮想ネットワークを用いたプロセス一覧の取得時間を測定</a:t>
            </a:r>
            <a:endParaRPr lang="en-US" altLang="ja-JP" dirty="0"/>
          </a:p>
          <a:p>
            <a:pPr lvl="1"/>
            <a:r>
              <a:rPr lang="ja-JP" altLang="en-US"/>
              <a:t>共有メモリと比較して</a:t>
            </a:r>
            <a:r>
              <a:rPr lang="en-US" altLang="ja-JP" dirty="0"/>
              <a:t>62</a:t>
            </a:r>
            <a:r>
              <a:rPr lang="ja-JP" altLang="en-US"/>
              <a:t>倍の時間がかかり、ばらつきも大きかった</a:t>
            </a:r>
            <a:endParaRPr lang="en-US" altLang="ja-JP" dirty="0"/>
          </a:p>
          <a:p>
            <a:pPr lvl="1"/>
            <a:r>
              <a:rPr lang="ja-JP" altLang="en-US"/>
              <a:t>ネットワーク処理とハイパーバイザを経由するオーバヘッドのため</a:t>
            </a:r>
            <a:endParaRPr lang="en-US" altLang="ja-JP" dirty="0"/>
          </a:p>
          <a:p>
            <a:r>
              <a:rPr lang="en-US" altLang="ja-JP" dirty="0"/>
              <a:t>TVM</a:t>
            </a:r>
            <a:r>
              <a:rPr lang="ja-JP" altLang="en-US"/>
              <a:t>間メモリコピーを用いたプロセス一覧の取得時間を測定</a:t>
            </a:r>
            <a:endParaRPr lang="en-US" altLang="ja-JP" dirty="0"/>
          </a:p>
          <a:p>
            <a:pPr lvl="1"/>
            <a:r>
              <a:rPr lang="ja-JP" altLang="en-US"/>
              <a:t>共有メモリと比較して</a:t>
            </a:r>
            <a:r>
              <a:rPr lang="en-US" altLang="ja-JP" dirty="0"/>
              <a:t>30</a:t>
            </a:r>
            <a:r>
              <a:rPr lang="ja-JP" altLang="en-US"/>
              <a:t>倍の時間がかかった</a:t>
            </a:r>
            <a:endParaRPr lang="en-US" altLang="ja-JP" dirty="0"/>
          </a:p>
          <a:p>
            <a:pPr lvl="1"/>
            <a:r>
              <a:rPr lang="ja-JP" altLang="en-US"/>
              <a:t>コピーするメモリのアドレス変換のオーバヘッドが大きい</a:t>
            </a:r>
            <a:endParaRPr lang="en-US" altLang="ja-JP" dirty="0"/>
          </a:p>
          <a:p>
            <a:pPr marL="457200" lvl="1" indent="0">
              <a:buNone/>
            </a:pPr>
            <a:endParaRPr lang="en-US" altLang="ja-JP" dirty="0"/>
          </a:p>
        </p:txBody>
      </p:sp>
      <p:sp>
        <p:nvSpPr>
          <p:cNvPr id="4" name="スライド番号プレースホルダー 3">
            <a:extLst>
              <a:ext uri="{FF2B5EF4-FFF2-40B4-BE49-F238E27FC236}">
                <a16:creationId xmlns:a16="http://schemas.microsoft.com/office/drawing/2014/main" id="{AC78D4A0-BEE2-D539-AFBF-6B7E64212730}"/>
              </a:ext>
            </a:extLst>
          </p:cNvPr>
          <p:cNvSpPr>
            <a:spLocks noGrp="1"/>
          </p:cNvSpPr>
          <p:nvPr>
            <p:ph type="sldNum" sz="quarter" idx="12"/>
          </p:nvPr>
        </p:nvSpPr>
        <p:spPr>
          <a:xfrm>
            <a:off x="8610600" y="6356350"/>
            <a:ext cx="2743200" cy="365125"/>
          </a:xfrm>
        </p:spPr>
        <p:txBody>
          <a:bodyPr/>
          <a:lstStyle/>
          <a:p>
            <a:fld id="{A2D0B6E4-DB95-4D36-8524-B9153B2D6E62}" type="slidenum">
              <a:rPr lang="ja-JP" altLang="en-US" smtClean="0"/>
              <a:pPr/>
              <a:t>15</a:t>
            </a:fld>
            <a:endParaRPr lang="ja-JP" altLang="en-US"/>
          </a:p>
        </p:txBody>
      </p:sp>
      <p:graphicFrame>
        <p:nvGraphicFramePr>
          <p:cNvPr id="15" name="グラフ 14">
            <a:extLst>
              <a:ext uri="{FF2B5EF4-FFF2-40B4-BE49-F238E27FC236}">
                <a16:creationId xmlns:a16="http://schemas.microsoft.com/office/drawing/2014/main" id="{7BEB49EC-571A-824D-A701-11C3D2C50AE9}"/>
              </a:ext>
            </a:extLst>
          </p:cNvPr>
          <p:cNvGraphicFramePr>
            <a:graphicFrameLocks/>
          </p:cNvGraphicFramePr>
          <p:nvPr>
            <p:extLst>
              <p:ext uri="{D42A27DB-BD31-4B8C-83A1-F6EECF244321}">
                <p14:modId xmlns:p14="http://schemas.microsoft.com/office/powerpoint/2010/main" val="3497566432"/>
              </p:ext>
            </p:extLst>
          </p:nvPr>
        </p:nvGraphicFramePr>
        <p:xfrm>
          <a:off x="838200" y="3935970"/>
          <a:ext cx="4683805" cy="2877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955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29CDFAF-DF61-185F-0BF1-9AFB376B4AC9}"/>
              </a:ext>
            </a:extLst>
          </p:cNvPr>
          <p:cNvSpPr>
            <a:spLocks noGrp="1"/>
          </p:cNvSpPr>
          <p:nvPr>
            <p:ph type="title"/>
          </p:nvPr>
        </p:nvSpPr>
        <p:spPr>
          <a:xfrm>
            <a:off x="838200" y="510988"/>
            <a:ext cx="10515600" cy="802249"/>
          </a:xfrm>
        </p:spPr>
        <p:txBody>
          <a:bodyPr/>
          <a:lstStyle/>
          <a:p>
            <a:r>
              <a:rPr lang="ja-JP" altLang="en-US"/>
              <a:t>まとめ</a:t>
            </a:r>
          </a:p>
        </p:txBody>
      </p:sp>
      <p:sp>
        <p:nvSpPr>
          <p:cNvPr id="5" name="コンテンツ プレースホルダー 2">
            <a:extLst>
              <a:ext uri="{FF2B5EF4-FFF2-40B4-BE49-F238E27FC236}">
                <a16:creationId xmlns:a16="http://schemas.microsoft.com/office/drawing/2014/main" id="{89A32D16-CF5B-9425-5A06-A1C48E0E417F}"/>
              </a:ext>
            </a:extLst>
          </p:cNvPr>
          <p:cNvSpPr>
            <a:spLocks noGrp="1"/>
          </p:cNvSpPr>
          <p:nvPr>
            <p:ph idx="1"/>
          </p:nvPr>
        </p:nvSpPr>
        <p:spPr>
          <a:xfrm>
            <a:off x="838200" y="1492624"/>
            <a:ext cx="10515600" cy="4684339"/>
          </a:xfrm>
        </p:spPr>
        <p:txBody>
          <a:bodyPr>
            <a:normAutofit/>
          </a:bodyPr>
          <a:lstStyle/>
          <a:p>
            <a:r>
              <a:rPr lang="en-US" altLang="ja-JP" dirty="0"/>
              <a:t>RISC-V</a:t>
            </a:r>
            <a:r>
              <a:rPr lang="ja-JP" altLang="en-US"/>
              <a:t>における機密</a:t>
            </a:r>
            <a:r>
              <a:rPr lang="en-US" altLang="ja-JP" dirty="0"/>
              <a:t>VM</a:t>
            </a:r>
            <a:r>
              <a:rPr lang="ja-JP" altLang="en-US"/>
              <a:t>の柔軟かつ効率のよい監視を実現する</a:t>
            </a:r>
            <a:r>
              <a:rPr lang="en-US" altLang="ja-JP" dirty="0"/>
              <a:t> </a:t>
            </a:r>
            <a:r>
              <a:rPr lang="en-US" altLang="ja-JP" dirty="0" err="1"/>
              <a:t>TVMmonitor</a:t>
            </a:r>
            <a:r>
              <a:rPr lang="ja-JP" altLang="en-US"/>
              <a:t>を提案</a:t>
            </a:r>
            <a:endParaRPr lang="en-US" altLang="ja-JP" dirty="0"/>
          </a:p>
          <a:p>
            <a:pPr lvl="1"/>
            <a:r>
              <a:rPr lang="ja-JP" altLang="en-US"/>
              <a:t>監視用</a:t>
            </a:r>
            <a:r>
              <a:rPr lang="en-US" altLang="ja-JP" dirty="0"/>
              <a:t>TVM</a:t>
            </a:r>
            <a:r>
              <a:rPr lang="ja-JP" altLang="en-US"/>
              <a:t>で監視システムを実行し、監視対象</a:t>
            </a:r>
            <a:r>
              <a:rPr lang="en-US" altLang="ja-JP" dirty="0"/>
              <a:t>TVM</a:t>
            </a:r>
            <a:r>
              <a:rPr lang="ja-JP" altLang="en-US"/>
              <a:t>から情報を取得</a:t>
            </a:r>
            <a:endParaRPr lang="en-US" altLang="ja-JP" dirty="0"/>
          </a:p>
          <a:p>
            <a:pPr lvl="1"/>
            <a:r>
              <a:rPr lang="ja-JP" altLang="en-US"/>
              <a:t>認証キーを用いて</a:t>
            </a:r>
            <a:r>
              <a:rPr lang="en-US" altLang="ja-JP" dirty="0"/>
              <a:t>TVM</a:t>
            </a:r>
            <a:r>
              <a:rPr lang="ja-JP" altLang="en-US"/>
              <a:t>間の安全なメモリ共有を実現</a:t>
            </a:r>
            <a:endParaRPr lang="en-US" altLang="ja-JP" dirty="0"/>
          </a:p>
          <a:p>
            <a:pPr lvl="1"/>
            <a:r>
              <a:rPr lang="ja-JP" altLang="en-US"/>
              <a:t>一対多や多対一の様々な分散監視システムの構成が可能</a:t>
            </a:r>
            <a:endParaRPr lang="en-US" altLang="ja-JP" dirty="0"/>
          </a:p>
          <a:p>
            <a:pPr lvl="1"/>
            <a:r>
              <a:rPr lang="en-US" altLang="ja-JP" dirty="0"/>
              <a:t>TVM</a:t>
            </a:r>
            <a:r>
              <a:rPr lang="ja-JP" altLang="en-US"/>
              <a:t>内のシステム情報の取得性能を測定</a:t>
            </a:r>
            <a:endParaRPr lang="en-US" altLang="ja-JP" dirty="0"/>
          </a:p>
          <a:p>
            <a:r>
              <a:rPr lang="ja-JP" altLang="en-US"/>
              <a:t>今後の課題</a:t>
            </a:r>
            <a:endParaRPr lang="en-US" altLang="ja-JP" dirty="0"/>
          </a:p>
          <a:p>
            <a:pPr lvl="1"/>
            <a:r>
              <a:rPr lang="ja-JP" altLang="en-US">
                <a:solidFill>
                  <a:srgbClr val="000000"/>
                </a:solidFill>
                <a:latin typeface="-webkit-standard"/>
              </a:rPr>
              <a:t>機密メモリを安全に</a:t>
            </a:r>
            <a:r>
              <a:rPr lang="en-US" altLang="ja-JP" dirty="0">
                <a:solidFill>
                  <a:srgbClr val="000000"/>
                </a:solidFill>
                <a:latin typeface="-webkit-standard"/>
              </a:rPr>
              <a:t>TVM</a:t>
            </a:r>
            <a:r>
              <a:rPr lang="ja-JP" altLang="en-US">
                <a:solidFill>
                  <a:srgbClr val="000000"/>
                </a:solidFill>
                <a:latin typeface="-webkit-standard"/>
              </a:rPr>
              <a:t>間で直接共有する仕組みの検討</a:t>
            </a:r>
            <a:endParaRPr lang="en-US" altLang="ja-JP" dirty="0">
              <a:solidFill>
                <a:srgbClr val="000000"/>
              </a:solidFill>
              <a:latin typeface="-webkit-standard"/>
            </a:endParaRPr>
          </a:p>
          <a:p>
            <a:pPr lvl="1"/>
            <a:r>
              <a:rPr lang="en-US" altLang="ja-JP" dirty="0">
                <a:solidFill>
                  <a:srgbClr val="000000"/>
                </a:solidFill>
                <a:latin typeface="-webkit-standard"/>
              </a:rPr>
              <a:t>TVM</a:t>
            </a:r>
            <a:r>
              <a:rPr lang="ja-JP" altLang="en-US">
                <a:solidFill>
                  <a:srgbClr val="000000"/>
                </a:solidFill>
                <a:latin typeface="-webkit-standard"/>
              </a:rPr>
              <a:t>間でコピーを許可するメモリ領域を制御</a:t>
            </a:r>
            <a:endParaRPr lang="en-US" altLang="ja-JP" dirty="0">
              <a:solidFill>
                <a:srgbClr val="000000"/>
              </a:solidFill>
              <a:latin typeface="-webkit-standard"/>
            </a:endParaRPr>
          </a:p>
          <a:p>
            <a:pPr marL="457200" lvl="1" indent="0">
              <a:buNone/>
            </a:pPr>
            <a:endParaRPr lang="en-US" altLang="ja-JP" b="0" i="0" u="none" strike="noStrike" dirty="0">
              <a:solidFill>
                <a:srgbClr val="000000"/>
              </a:solidFill>
              <a:effectLst/>
              <a:latin typeface="-webkit-standard"/>
            </a:endParaRPr>
          </a:p>
        </p:txBody>
      </p:sp>
      <p:sp>
        <p:nvSpPr>
          <p:cNvPr id="2" name="スライド番号プレースホルダー 1">
            <a:extLst>
              <a:ext uri="{FF2B5EF4-FFF2-40B4-BE49-F238E27FC236}">
                <a16:creationId xmlns:a16="http://schemas.microsoft.com/office/drawing/2014/main" id="{16AA7065-AEB0-6CD0-154C-6A1109D6F62C}"/>
              </a:ext>
            </a:extLst>
          </p:cNvPr>
          <p:cNvSpPr>
            <a:spLocks noGrp="1"/>
          </p:cNvSpPr>
          <p:nvPr>
            <p:ph type="sldNum" sz="quarter" idx="12"/>
          </p:nvPr>
        </p:nvSpPr>
        <p:spPr/>
        <p:txBody>
          <a:bodyPr/>
          <a:lstStyle/>
          <a:p>
            <a:fld id="{A2D0B6E4-DB95-4D36-8524-B9153B2D6E62}" type="slidenum">
              <a:rPr kumimoji="1" lang="ja-JP" altLang="en-US" smtClean="0"/>
              <a:t>16</a:t>
            </a:fld>
            <a:endParaRPr kumimoji="1" lang="ja-JP" altLang="en-US"/>
          </a:p>
        </p:txBody>
      </p:sp>
    </p:spTree>
    <p:extLst>
      <p:ext uri="{BB962C8B-B14F-4D97-AF65-F5344CB8AC3E}">
        <p14:creationId xmlns:p14="http://schemas.microsoft.com/office/powerpoint/2010/main" val="261674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F1FBF-FBB7-4D09-FFF3-E2397D70710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5FA5531-E08D-34DD-2116-E8ED76422F4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FFDBC1-AEDF-AA00-CAC8-1EFDDF5F1B04}"/>
              </a:ext>
            </a:extLst>
          </p:cNvPr>
          <p:cNvSpPr>
            <a:spLocks noGrp="1"/>
          </p:cNvSpPr>
          <p:nvPr>
            <p:ph type="sldNum" sz="quarter" idx="12"/>
          </p:nvPr>
        </p:nvSpPr>
        <p:spPr/>
        <p:txBody>
          <a:bodyPr/>
          <a:lstStyle/>
          <a:p>
            <a:fld id="{A2D0B6E4-DB95-4D36-8524-B9153B2D6E62}" type="slidenum">
              <a:rPr kumimoji="1" lang="ja-JP" altLang="en-US" smtClean="0"/>
              <a:t>17</a:t>
            </a:fld>
            <a:endParaRPr kumimoji="1" lang="ja-JP" altLang="en-US"/>
          </a:p>
        </p:txBody>
      </p:sp>
    </p:spTree>
    <p:extLst>
      <p:ext uri="{BB962C8B-B14F-4D97-AF65-F5344CB8AC3E}">
        <p14:creationId xmlns:p14="http://schemas.microsoft.com/office/powerpoint/2010/main" val="125378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B36CE9-541A-9CE0-0B72-89A02000D33B}"/>
              </a:ext>
            </a:extLst>
          </p:cNvPr>
          <p:cNvSpPr>
            <a:spLocks noGrp="1"/>
          </p:cNvSpPr>
          <p:nvPr>
            <p:ph type="title"/>
          </p:nvPr>
        </p:nvSpPr>
        <p:spPr/>
        <p:txBody>
          <a:bodyPr/>
          <a:lstStyle/>
          <a:p>
            <a:r>
              <a:rPr kumimoji="1" lang="ja-JP" altLang="en-US"/>
              <a:t>クラウドにおける情報漏洩のリスク</a:t>
            </a:r>
          </a:p>
        </p:txBody>
      </p:sp>
      <p:sp>
        <p:nvSpPr>
          <p:cNvPr id="3" name="コンテンツ プレースホルダー 2">
            <a:extLst>
              <a:ext uri="{FF2B5EF4-FFF2-40B4-BE49-F238E27FC236}">
                <a16:creationId xmlns:a16="http://schemas.microsoft.com/office/drawing/2014/main" id="{8FA70B22-0DB9-2FA0-CD5B-29857FD764A7}"/>
              </a:ext>
            </a:extLst>
          </p:cNvPr>
          <p:cNvSpPr>
            <a:spLocks noGrp="1"/>
          </p:cNvSpPr>
          <p:nvPr>
            <p:ph idx="1"/>
          </p:nvPr>
        </p:nvSpPr>
        <p:spPr/>
        <p:txBody>
          <a:bodyPr/>
          <a:lstStyle/>
          <a:p>
            <a:r>
              <a:rPr lang="ja-JP" altLang="en-US"/>
              <a:t>クラウドの普及に伴い、利用者は仮想マシン</a:t>
            </a:r>
            <a:r>
              <a:rPr lang="en-US" altLang="ja-JP" dirty="0"/>
              <a:t>(VM)</a:t>
            </a:r>
            <a:r>
              <a:rPr lang="ja-JP" altLang="en-US"/>
              <a:t>を活用</a:t>
            </a:r>
            <a:endParaRPr lang="en-US" altLang="ja-JP" dirty="0"/>
          </a:p>
          <a:p>
            <a:pPr lvl="1"/>
            <a:r>
              <a:rPr lang="ja-JP" altLang="en-US"/>
              <a:t>クラウドの</a:t>
            </a:r>
            <a:r>
              <a:rPr lang="en-US" altLang="ja-JP" dirty="0"/>
              <a:t>VM</a:t>
            </a:r>
            <a:r>
              <a:rPr lang="ja-JP" altLang="en-US"/>
              <a:t>でも機密情報を扱うようになっている</a:t>
            </a:r>
            <a:endParaRPr lang="en-US" altLang="ja-JP" dirty="0"/>
          </a:p>
          <a:p>
            <a:r>
              <a:rPr lang="ja-JP" altLang="en-US"/>
              <a:t>クラウドの内部犯に機密情報を盗聴される恐れがある</a:t>
            </a:r>
            <a:endParaRPr lang="en-US" altLang="ja-JP" dirty="0"/>
          </a:p>
          <a:p>
            <a:pPr lvl="1"/>
            <a:r>
              <a:rPr lang="ja-JP" altLang="en-US"/>
              <a:t>例：ハイパーバイザの脆弱性を悪用した不正アクセス</a:t>
            </a:r>
            <a:endParaRPr lang="en-US" altLang="ja-JP" dirty="0"/>
          </a:p>
          <a:p>
            <a:pPr lvl="1"/>
            <a:r>
              <a:rPr lang="ja-JP" altLang="en-US"/>
              <a:t>情報セキュリティ</a:t>
            </a:r>
            <a:r>
              <a:rPr lang="en-US" altLang="ja-JP" dirty="0"/>
              <a:t>10</a:t>
            </a:r>
            <a:r>
              <a:rPr lang="ja-JP" altLang="en-US"/>
              <a:t>大脅威</a:t>
            </a:r>
            <a:r>
              <a:rPr lang="en-US" altLang="ja-JP" dirty="0"/>
              <a:t>2025</a:t>
            </a:r>
            <a:r>
              <a:rPr lang="ja-JP" altLang="en-US"/>
              <a:t>の第</a:t>
            </a:r>
            <a:r>
              <a:rPr lang="en-US" altLang="ja-JP" dirty="0"/>
              <a:t>4</a:t>
            </a:r>
            <a:r>
              <a:rPr lang="ja-JP" altLang="en-US"/>
              <a:t>位</a:t>
            </a:r>
            <a:endParaRPr lang="en-US" altLang="ja-JP" dirty="0"/>
          </a:p>
          <a:p>
            <a:pPr lvl="1"/>
            <a:r>
              <a:rPr lang="ja-JP" altLang="en-US"/>
              <a:t>信用できないクラウドから</a:t>
            </a:r>
            <a:r>
              <a:rPr lang="en-US" altLang="ja-JP" dirty="0"/>
              <a:t>VM</a:t>
            </a:r>
            <a:r>
              <a:rPr lang="ja-JP" altLang="en-US"/>
              <a:t>を保護する必要</a:t>
            </a:r>
            <a:endParaRPr lang="en-US" altLang="ja-JP" dirty="0"/>
          </a:p>
          <a:p>
            <a:endParaRPr lang="en-US" altLang="ja-JP" dirty="0"/>
          </a:p>
          <a:p>
            <a:pPr marL="457200" lvl="1" indent="0">
              <a:buNone/>
            </a:pPr>
            <a:endParaRPr lang="en-US" altLang="ja-JP" dirty="0"/>
          </a:p>
        </p:txBody>
      </p:sp>
      <p:sp>
        <p:nvSpPr>
          <p:cNvPr id="4" name="スライド番号プレースホルダー 3">
            <a:extLst>
              <a:ext uri="{FF2B5EF4-FFF2-40B4-BE49-F238E27FC236}">
                <a16:creationId xmlns:a16="http://schemas.microsoft.com/office/drawing/2014/main" id="{DDAE8181-55FD-0A0D-3800-CB58A38AF33E}"/>
              </a:ext>
            </a:extLst>
          </p:cNvPr>
          <p:cNvSpPr>
            <a:spLocks noGrp="1"/>
          </p:cNvSpPr>
          <p:nvPr>
            <p:ph type="sldNum" sz="quarter" idx="12"/>
          </p:nvPr>
        </p:nvSpPr>
        <p:spPr/>
        <p:txBody>
          <a:bodyPr/>
          <a:lstStyle/>
          <a:p>
            <a:fld id="{A2D0B6E4-DB95-4D36-8524-B9153B2D6E62}" type="slidenum">
              <a:rPr kumimoji="1" lang="ja-JP" altLang="en-US" smtClean="0"/>
              <a:t>2</a:t>
            </a:fld>
            <a:endParaRPr kumimoji="1" lang="ja-JP" altLang="en-US"/>
          </a:p>
        </p:txBody>
      </p:sp>
      <p:sp>
        <p:nvSpPr>
          <p:cNvPr id="20" name="Cloud">
            <a:extLst>
              <a:ext uri="{FF2B5EF4-FFF2-40B4-BE49-F238E27FC236}">
                <a16:creationId xmlns:a16="http://schemas.microsoft.com/office/drawing/2014/main" id="{240AE460-B6A0-35BD-1FF0-1687802A87EC}"/>
              </a:ext>
            </a:extLst>
          </p:cNvPr>
          <p:cNvSpPr>
            <a:spLocks noChangeAspect="1" noEditPoints="1" noChangeArrowheads="1"/>
          </p:cNvSpPr>
          <p:nvPr/>
        </p:nvSpPr>
        <p:spPr bwMode="auto">
          <a:xfrm>
            <a:off x="3837819" y="4200536"/>
            <a:ext cx="6366543" cy="23296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endParaRPr lang="en-US" altLang="ja-JP" b="1">
              <a:latin typeface="Arial" charset="0"/>
              <a:ea typeface="ＭＳ Ｐゴシック" charset="-128"/>
            </a:endParaRPr>
          </a:p>
        </p:txBody>
      </p:sp>
      <p:pic>
        <p:nvPicPr>
          <p:cNvPr id="21" name="グラフィックス 20">
            <a:extLst>
              <a:ext uri="{FF2B5EF4-FFF2-40B4-BE49-F238E27FC236}">
                <a16:creationId xmlns:a16="http://schemas.microsoft.com/office/drawing/2014/main" id="{4D580405-DBA6-6CED-7420-CBD74E75F2F9}"/>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25774" y="4583157"/>
            <a:ext cx="1475216" cy="1475216"/>
          </a:xfrm>
          <a:prstGeom prst="rect">
            <a:avLst/>
          </a:prstGeom>
        </p:spPr>
      </p:pic>
      <p:sp>
        <p:nvSpPr>
          <p:cNvPr id="22" name="テキスト ボックス 21">
            <a:extLst>
              <a:ext uri="{FF2B5EF4-FFF2-40B4-BE49-F238E27FC236}">
                <a16:creationId xmlns:a16="http://schemas.microsoft.com/office/drawing/2014/main" id="{697D9185-664B-979B-30E1-2E2BE2DC3CF2}"/>
              </a:ext>
            </a:extLst>
          </p:cNvPr>
          <p:cNvSpPr txBox="1"/>
          <p:nvPr/>
        </p:nvSpPr>
        <p:spPr>
          <a:xfrm flipH="1">
            <a:off x="1987638" y="5836105"/>
            <a:ext cx="1109458" cy="461665"/>
          </a:xfrm>
          <a:prstGeom prst="rect">
            <a:avLst/>
          </a:prstGeom>
          <a:noFill/>
        </p:spPr>
        <p:txBody>
          <a:bodyPr wrap="square" rtlCol="0">
            <a:spAutoFit/>
          </a:bodyPr>
          <a:lstStyle/>
          <a:p>
            <a:r>
              <a:rPr kumimoji="1" lang="ja-JP" altLang="en-US" sz="2400" b="1"/>
              <a:t>利用者</a:t>
            </a:r>
          </a:p>
        </p:txBody>
      </p:sp>
      <p:sp>
        <p:nvSpPr>
          <p:cNvPr id="23" name="テキスト ボックス 22">
            <a:extLst>
              <a:ext uri="{FF2B5EF4-FFF2-40B4-BE49-F238E27FC236}">
                <a16:creationId xmlns:a16="http://schemas.microsoft.com/office/drawing/2014/main" id="{900738A0-8889-574C-E92C-455AB7B2B16A}"/>
              </a:ext>
            </a:extLst>
          </p:cNvPr>
          <p:cNvSpPr txBox="1"/>
          <p:nvPr/>
        </p:nvSpPr>
        <p:spPr>
          <a:xfrm>
            <a:off x="3498169" y="4150959"/>
            <a:ext cx="1201124" cy="406461"/>
          </a:xfrm>
          <a:prstGeom prst="rect">
            <a:avLst/>
          </a:prstGeom>
          <a:noFill/>
        </p:spPr>
        <p:txBody>
          <a:bodyPr wrap="none" rtlCol="0">
            <a:spAutoFit/>
          </a:bodyPr>
          <a:lstStyle/>
          <a:p>
            <a:r>
              <a:rPr kumimoji="1" lang="ja-JP" altLang="en-US" sz="2400" b="1"/>
              <a:t>クラウド</a:t>
            </a:r>
          </a:p>
        </p:txBody>
      </p:sp>
      <p:sp>
        <p:nvSpPr>
          <p:cNvPr id="24" name="テキスト ボックス 23">
            <a:extLst>
              <a:ext uri="{FF2B5EF4-FFF2-40B4-BE49-F238E27FC236}">
                <a16:creationId xmlns:a16="http://schemas.microsoft.com/office/drawing/2014/main" id="{E5947F33-133F-42C8-7633-3CB1F060D52C}"/>
              </a:ext>
            </a:extLst>
          </p:cNvPr>
          <p:cNvSpPr txBox="1"/>
          <p:nvPr/>
        </p:nvSpPr>
        <p:spPr>
          <a:xfrm>
            <a:off x="7166565" y="4666338"/>
            <a:ext cx="678896" cy="406461"/>
          </a:xfrm>
          <a:prstGeom prst="rect">
            <a:avLst/>
          </a:prstGeom>
          <a:noFill/>
        </p:spPr>
        <p:txBody>
          <a:bodyPr wrap="none" rtlCol="0">
            <a:spAutoFit/>
          </a:bodyPr>
          <a:lstStyle/>
          <a:p>
            <a:r>
              <a:rPr kumimoji="1" lang="ja-JP" altLang="en-US" sz="2400" b="1"/>
              <a:t>盗聴</a:t>
            </a:r>
          </a:p>
        </p:txBody>
      </p:sp>
      <p:cxnSp>
        <p:nvCxnSpPr>
          <p:cNvPr id="25" name="直線矢印コネクタ 24">
            <a:extLst>
              <a:ext uri="{FF2B5EF4-FFF2-40B4-BE49-F238E27FC236}">
                <a16:creationId xmlns:a16="http://schemas.microsoft.com/office/drawing/2014/main" id="{657719CD-2C9C-6ECC-93C5-CDDC9F453644}"/>
              </a:ext>
            </a:extLst>
          </p:cNvPr>
          <p:cNvCxnSpPr>
            <a:cxnSpLocks/>
          </p:cNvCxnSpPr>
          <p:nvPr/>
        </p:nvCxnSpPr>
        <p:spPr>
          <a:xfrm flipV="1">
            <a:off x="3224077" y="5320765"/>
            <a:ext cx="1686217" cy="236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角丸四角形 38">
            <a:extLst>
              <a:ext uri="{FF2B5EF4-FFF2-40B4-BE49-F238E27FC236}">
                <a16:creationId xmlns:a16="http://schemas.microsoft.com/office/drawing/2014/main" id="{F4BAD220-B1BB-56C1-7EA7-EC6FA2584FEC}"/>
              </a:ext>
            </a:extLst>
          </p:cNvPr>
          <p:cNvSpPr/>
          <p:nvPr/>
        </p:nvSpPr>
        <p:spPr>
          <a:xfrm>
            <a:off x="4978530" y="4999441"/>
            <a:ext cx="1586475" cy="748096"/>
          </a:xfrm>
          <a:prstGeom prst="round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8" name="テキスト ボックス 27">
            <a:extLst>
              <a:ext uri="{FF2B5EF4-FFF2-40B4-BE49-F238E27FC236}">
                <a16:creationId xmlns:a16="http://schemas.microsoft.com/office/drawing/2014/main" id="{AE2A015D-8351-CD0B-78DB-66D95D591F47}"/>
              </a:ext>
            </a:extLst>
          </p:cNvPr>
          <p:cNvSpPr txBox="1"/>
          <p:nvPr/>
        </p:nvSpPr>
        <p:spPr>
          <a:xfrm>
            <a:off x="5287235" y="5207261"/>
            <a:ext cx="1005006" cy="338554"/>
          </a:xfrm>
          <a:prstGeom prst="rect">
            <a:avLst/>
          </a:prstGeom>
          <a:solidFill>
            <a:schemeClr val="bg1"/>
          </a:solidFill>
          <a:ln w="25400">
            <a:solidFill>
              <a:schemeClr val="tx1"/>
            </a:solidFill>
          </a:ln>
        </p:spPr>
        <p:txBody>
          <a:bodyPr wrap="square" rtlCol="0">
            <a:spAutoFit/>
          </a:bodyPr>
          <a:lstStyle/>
          <a:p>
            <a:r>
              <a:rPr lang="ja-JP" altLang="en-US" sz="1600" b="1"/>
              <a:t>機密情報</a:t>
            </a:r>
            <a:endParaRPr kumimoji="1" lang="ja-JP" altLang="en-US" sz="1600" b="1"/>
          </a:p>
        </p:txBody>
      </p:sp>
      <p:sp>
        <p:nvSpPr>
          <p:cNvPr id="29" name="テキスト ボックス 28">
            <a:extLst>
              <a:ext uri="{FF2B5EF4-FFF2-40B4-BE49-F238E27FC236}">
                <a16:creationId xmlns:a16="http://schemas.microsoft.com/office/drawing/2014/main" id="{47D6CC74-5A98-2D3D-1428-E474714A5CCE}"/>
              </a:ext>
            </a:extLst>
          </p:cNvPr>
          <p:cNvSpPr txBox="1"/>
          <p:nvPr/>
        </p:nvSpPr>
        <p:spPr>
          <a:xfrm>
            <a:off x="8064710" y="5819933"/>
            <a:ext cx="955784" cy="369332"/>
          </a:xfrm>
          <a:prstGeom prst="rect">
            <a:avLst/>
          </a:prstGeom>
          <a:noFill/>
        </p:spPr>
        <p:txBody>
          <a:bodyPr wrap="square">
            <a:spAutoFit/>
          </a:bodyPr>
          <a:lstStyle/>
          <a:p>
            <a:r>
              <a:rPr kumimoji="1" lang="ja-JP" altLang="en-US" sz="1800" b="1"/>
              <a:t>内部犯</a:t>
            </a:r>
            <a:endParaRPr kumimoji="1" lang="en-US" altLang="ja-JP" sz="1800" b="1"/>
          </a:p>
        </p:txBody>
      </p:sp>
      <p:cxnSp>
        <p:nvCxnSpPr>
          <p:cNvPr id="32" name="直線矢印コネクタ 31">
            <a:extLst>
              <a:ext uri="{FF2B5EF4-FFF2-40B4-BE49-F238E27FC236}">
                <a16:creationId xmlns:a16="http://schemas.microsoft.com/office/drawing/2014/main" id="{CD8416DA-95CA-3B2A-C33A-CAB5AA1F4710}"/>
              </a:ext>
            </a:extLst>
          </p:cNvPr>
          <p:cNvCxnSpPr>
            <a:cxnSpLocks/>
            <a:endCxn id="28" idx="3"/>
          </p:cNvCxnSpPr>
          <p:nvPr/>
        </p:nvCxnSpPr>
        <p:spPr>
          <a:xfrm flipH="1" flipV="1">
            <a:off x="6292241" y="5376538"/>
            <a:ext cx="1733316" cy="48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9D5F9CF-2233-A0EF-F980-C22FA660B74F}"/>
              </a:ext>
            </a:extLst>
          </p:cNvPr>
          <p:cNvSpPr txBox="1"/>
          <p:nvPr/>
        </p:nvSpPr>
        <p:spPr>
          <a:xfrm>
            <a:off x="5438611" y="4611283"/>
            <a:ext cx="678896" cy="400110"/>
          </a:xfrm>
          <a:prstGeom prst="rect">
            <a:avLst/>
          </a:prstGeom>
          <a:noFill/>
        </p:spPr>
        <p:txBody>
          <a:bodyPr wrap="square" rtlCol="0">
            <a:spAutoFit/>
          </a:bodyPr>
          <a:lstStyle/>
          <a:p>
            <a:r>
              <a:rPr kumimoji="1" lang="en-US" altLang="ja-JP" sz="2000" b="1" dirty="0"/>
              <a:t>VM</a:t>
            </a:r>
            <a:endParaRPr kumimoji="1" lang="ja-JP" altLang="en-US" sz="2000" b="1"/>
          </a:p>
        </p:txBody>
      </p:sp>
      <p:pic>
        <p:nvPicPr>
          <p:cNvPr id="44" name="図 43">
            <a:extLst>
              <a:ext uri="{FF2B5EF4-FFF2-40B4-BE49-F238E27FC236}">
                <a16:creationId xmlns:a16="http://schemas.microsoft.com/office/drawing/2014/main" id="{D278BB43-8690-F0BA-40A6-A208F3CCC12C}"/>
              </a:ext>
            </a:extLst>
          </p:cNvPr>
          <p:cNvPicPr>
            <a:picLocks noChangeAspect="1"/>
          </p:cNvPicPr>
          <p:nvPr/>
        </p:nvPicPr>
        <p:blipFill>
          <a:blip r:embed="rId5"/>
          <a:stretch>
            <a:fillRect/>
          </a:stretch>
        </p:blipFill>
        <p:spPr>
          <a:xfrm>
            <a:off x="8123392" y="4692199"/>
            <a:ext cx="838420" cy="1127734"/>
          </a:xfrm>
          <a:prstGeom prst="rect">
            <a:avLst/>
          </a:prstGeom>
        </p:spPr>
      </p:pic>
    </p:spTree>
    <p:extLst>
      <p:ext uri="{BB962C8B-B14F-4D97-AF65-F5344CB8AC3E}">
        <p14:creationId xmlns:p14="http://schemas.microsoft.com/office/powerpoint/2010/main" val="268284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a:extLst>
              <a:ext uri="{FF2B5EF4-FFF2-40B4-BE49-F238E27FC236}">
                <a16:creationId xmlns:a16="http://schemas.microsoft.com/office/drawing/2014/main" id="{5F136B21-4DD2-BA51-11EF-2BD44A5EB78D}"/>
              </a:ext>
            </a:extLst>
          </p:cNvPr>
          <p:cNvSpPr>
            <a:spLocks noChangeAspect="1" noEditPoints="1" noChangeArrowheads="1"/>
          </p:cNvSpPr>
          <p:nvPr/>
        </p:nvSpPr>
        <p:spPr bwMode="auto">
          <a:xfrm>
            <a:off x="2623630" y="4138403"/>
            <a:ext cx="7370376" cy="252093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endParaRPr lang="en-US" altLang="ja-JP" b="1" dirty="0">
              <a:latin typeface="Arial" charset="0"/>
              <a:ea typeface="ＭＳ Ｐゴシック" charset="-128"/>
            </a:endParaRPr>
          </a:p>
        </p:txBody>
      </p:sp>
      <p:sp>
        <p:nvSpPr>
          <p:cNvPr id="2" name="タイトル 1">
            <a:extLst>
              <a:ext uri="{FF2B5EF4-FFF2-40B4-BE49-F238E27FC236}">
                <a16:creationId xmlns:a16="http://schemas.microsoft.com/office/drawing/2014/main" id="{3770CC72-E794-9684-537C-83B3F00D7921}"/>
              </a:ext>
            </a:extLst>
          </p:cNvPr>
          <p:cNvSpPr>
            <a:spLocks noGrp="1"/>
          </p:cNvSpPr>
          <p:nvPr>
            <p:ph type="title"/>
          </p:nvPr>
        </p:nvSpPr>
        <p:spPr/>
        <p:txBody>
          <a:bodyPr>
            <a:normAutofit/>
          </a:bodyPr>
          <a:lstStyle/>
          <a:p>
            <a:r>
              <a:rPr lang="ja-JP" altLang="en-US"/>
              <a:t>機密</a:t>
            </a:r>
            <a:r>
              <a:rPr lang="en-US" altLang="ja-JP" dirty="0"/>
              <a:t>VM</a:t>
            </a:r>
            <a:endParaRPr kumimoji="1" lang="ja-JP" altLang="en-US"/>
          </a:p>
        </p:txBody>
      </p:sp>
      <p:sp>
        <p:nvSpPr>
          <p:cNvPr id="3" name="コンテンツ プレースホルダー 2">
            <a:extLst>
              <a:ext uri="{FF2B5EF4-FFF2-40B4-BE49-F238E27FC236}">
                <a16:creationId xmlns:a16="http://schemas.microsoft.com/office/drawing/2014/main" id="{2F6FD745-99AC-C0A9-D815-2F2C30987EEA}"/>
              </a:ext>
            </a:extLst>
          </p:cNvPr>
          <p:cNvSpPr>
            <a:spLocks noGrp="1"/>
          </p:cNvSpPr>
          <p:nvPr>
            <p:ph idx="1"/>
          </p:nvPr>
        </p:nvSpPr>
        <p:spPr/>
        <p:txBody>
          <a:bodyPr>
            <a:normAutofit/>
          </a:bodyPr>
          <a:lstStyle/>
          <a:p>
            <a:r>
              <a:rPr lang="ja-JP" altLang="en-US"/>
              <a:t>最近のクラウドは機密</a:t>
            </a:r>
            <a:r>
              <a:rPr lang="en-US" altLang="ja-JP" dirty="0"/>
              <a:t>VM</a:t>
            </a:r>
            <a:r>
              <a:rPr lang="ja-JP" altLang="en-US"/>
              <a:t>を提供している</a:t>
            </a:r>
            <a:endParaRPr lang="en-US" altLang="ja-JP" dirty="0"/>
          </a:p>
          <a:p>
            <a:pPr lvl="1"/>
            <a:r>
              <a:rPr lang="en-US" altLang="ja-JP" dirty="0"/>
              <a:t>CPU</a:t>
            </a:r>
            <a:r>
              <a:rPr lang="ja-JP" altLang="en-US"/>
              <a:t>が提供する隔離実行環境</a:t>
            </a:r>
            <a:r>
              <a:rPr lang="en-US" altLang="ja-JP" dirty="0"/>
              <a:t>(TEE)</a:t>
            </a:r>
            <a:r>
              <a:rPr lang="ja-JP" altLang="en-US"/>
              <a:t>を利用した</a:t>
            </a:r>
            <a:r>
              <a:rPr lang="en-US" altLang="ja-JP" dirty="0"/>
              <a:t>VM</a:t>
            </a:r>
          </a:p>
          <a:p>
            <a:pPr lvl="1"/>
            <a:r>
              <a:rPr lang="ja-JP" altLang="en-US"/>
              <a:t>例：</a:t>
            </a:r>
            <a:r>
              <a:rPr lang="en-US" altLang="ja-JP" dirty="0"/>
              <a:t>AMD SEV, Intel TDX, Arm CCA, RISC-V </a:t>
            </a:r>
            <a:r>
              <a:rPr lang="en-US" altLang="ja-JP" dirty="0" err="1"/>
              <a:t>CoVE</a:t>
            </a:r>
            <a:endParaRPr lang="en-US" altLang="ja-JP" dirty="0"/>
          </a:p>
          <a:p>
            <a:r>
              <a:rPr lang="ja-JP" altLang="en-US"/>
              <a:t>機密</a:t>
            </a:r>
            <a:r>
              <a:rPr lang="en-US" altLang="ja-JP" dirty="0"/>
              <a:t>VM</a:t>
            </a:r>
            <a:r>
              <a:rPr lang="ja-JP" altLang="en-US"/>
              <a:t>のメモリを暗号化したりアクセスを制御したりできる</a:t>
            </a:r>
            <a:endParaRPr lang="en-US" altLang="ja-JP" dirty="0"/>
          </a:p>
          <a:p>
            <a:pPr lvl="1"/>
            <a:r>
              <a:rPr lang="ja-JP" altLang="en-US"/>
              <a:t>暗号化に用いる鍵はハードウェアによって管理</a:t>
            </a:r>
            <a:endParaRPr lang="en-US" altLang="ja-JP" dirty="0"/>
          </a:p>
          <a:p>
            <a:pPr lvl="1"/>
            <a:r>
              <a:rPr lang="ja-JP" altLang="en-US"/>
              <a:t>クラウドの内部管理者でさえ機密</a:t>
            </a:r>
            <a:r>
              <a:rPr lang="en-US" altLang="ja-JP" dirty="0"/>
              <a:t>VM</a:t>
            </a:r>
            <a:r>
              <a:rPr lang="ja-JP" altLang="en-US"/>
              <a:t>のメモリにアクセスできない</a:t>
            </a:r>
            <a:endParaRPr lang="en-US" altLang="ja-JP" dirty="0"/>
          </a:p>
        </p:txBody>
      </p:sp>
      <p:sp>
        <p:nvSpPr>
          <p:cNvPr id="10" name="テキスト ボックス 9">
            <a:extLst>
              <a:ext uri="{FF2B5EF4-FFF2-40B4-BE49-F238E27FC236}">
                <a16:creationId xmlns:a16="http://schemas.microsoft.com/office/drawing/2014/main" id="{A881026A-D14A-D10C-A200-0A3A840DCF04}"/>
              </a:ext>
            </a:extLst>
          </p:cNvPr>
          <p:cNvSpPr txBox="1"/>
          <p:nvPr/>
        </p:nvSpPr>
        <p:spPr>
          <a:xfrm>
            <a:off x="2023068" y="4430916"/>
            <a:ext cx="1201124" cy="406461"/>
          </a:xfrm>
          <a:prstGeom prst="rect">
            <a:avLst/>
          </a:prstGeom>
          <a:noFill/>
        </p:spPr>
        <p:txBody>
          <a:bodyPr wrap="none" rtlCol="0">
            <a:spAutoFit/>
          </a:bodyPr>
          <a:lstStyle/>
          <a:p>
            <a:r>
              <a:rPr kumimoji="1" lang="ja-JP" altLang="en-US" sz="2400" b="1"/>
              <a:t>クラウド</a:t>
            </a:r>
          </a:p>
        </p:txBody>
      </p:sp>
      <p:sp>
        <p:nvSpPr>
          <p:cNvPr id="14" name="テキスト ボックス 13">
            <a:extLst>
              <a:ext uri="{FF2B5EF4-FFF2-40B4-BE49-F238E27FC236}">
                <a16:creationId xmlns:a16="http://schemas.microsoft.com/office/drawing/2014/main" id="{DABAF047-C108-C3E7-1BB5-88AE4FB38006}"/>
              </a:ext>
            </a:extLst>
          </p:cNvPr>
          <p:cNvSpPr txBox="1"/>
          <p:nvPr/>
        </p:nvSpPr>
        <p:spPr>
          <a:xfrm>
            <a:off x="6002090" y="4666344"/>
            <a:ext cx="1210588" cy="400110"/>
          </a:xfrm>
          <a:prstGeom prst="rect">
            <a:avLst/>
          </a:prstGeom>
          <a:noFill/>
        </p:spPr>
        <p:txBody>
          <a:bodyPr wrap="none" rtlCol="0">
            <a:spAutoFit/>
          </a:bodyPr>
          <a:lstStyle/>
          <a:p>
            <a:r>
              <a:rPr lang="ja-JP" altLang="en-US" sz="2000" b="1"/>
              <a:t>アクセス</a:t>
            </a:r>
            <a:endParaRPr kumimoji="1" lang="ja-JP" altLang="en-US" sz="2000" b="1"/>
          </a:p>
        </p:txBody>
      </p:sp>
      <p:sp>
        <p:nvSpPr>
          <p:cNvPr id="4" name="テキスト ボックス 3">
            <a:extLst>
              <a:ext uri="{FF2B5EF4-FFF2-40B4-BE49-F238E27FC236}">
                <a16:creationId xmlns:a16="http://schemas.microsoft.com/office/drawing/2014/main" id="{619F9B66-0413-CF8C-2FDB-B9E5FDB9FE94}"/>
              </a:ext>
            </a:extLst>
          </p:cNvPr>
          <p:cNvSpPr txBox="1"/>
          <p:nvPr/>
        </p:nvSpPr>
        <p:spPr>
          <a:xfrm>
            <a:off x="4086207" y="4588635"/>
            <a:ext cx="1296769" cy="412948"/>
          </a:xfrm>
          <a:prstGeom prst="rect">
            <a:avLst/>
          </a:prstGeom>
          <a:noFill/>
        </p:spPr>
        <p:txBody>
          <a:bodyPr wrap="square" rtlCol="0">
            <a:spAutoFit/>
          </a:bodyPr>
          <a:lstStyle/>
          <a:p>
            <a:r>
              <a:rPr kumimoji="1" lang="ja-JP" altLang="en-US" sz="2000" b="1"/>
              <a:t>機密</a:t>
            </a:r>
            <a:r>
              <a:rPr kumimoji="1" lang="en-US" altLang="ja-JP" sz="2000" b="1" dirty="0"/>
              <a:t> VM</a:t>
            </a:r>
            <a:endParaRPr kumimoji="1" lang="ja-JP" altLang="en-US" sz="2000" b="1"/>
          </a:p>
        </p:txBody>
      </p:sp>
      <p:sp>
        <p:nvSpPr>
          <p:cNvPr id="5" name="スライド番号プレースホルダー 4">
            <a:extLst>
              <a:ext uri="{FF2B5EF4-FFF2-40B4-BE49-F238E27FC236}">
                <a16:creationId xmlns:a16="http://schemas.microsoft.com/office/drawing/2014/main" id="{2A6CD189-F838-B053-8F46-842744545381}"/>
              </a:ext>
            </a:extLst>
          </p:cNvPr>
          <p:cNvSpPr>
            <a:spLocks noGrp="1"/>
          </p:cNvSpPr>
          <p:nvPr>
            <p:ph type="sldNum" sz="quarter" idx="12"/>
          </p:nvPr>
        </p:nvSpPr>
        <p:spPr/>
        <p:txBody>
          <a:bodyPr/>
          <a:lstStyle/>
          <a:p>
            <a:fld id="{A2D0B6E4-DB95-4D36-8524-B9153B2D6E62}"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A686F7B2-4D14-753D-50ED-6A62E147B9A2}"/>
              </a:ext>
            </a:extLst>
          </p:cNvPr>
          <p:cNvSpPr txBox="1"/>
          <p:nvPr/>
        </p:nvSpPr>
        <p:spPr>
          <a:xfrm>
            <a:off x="7157696" y="5897325"/>
            <a:ext cx="1392498" cy="369332"/>
          </a:xfrm>
          <a:prstGeom prst="rect">
            <a:avLst/>
          </a:prstGeom>
          <a:noFill/>
        </p:spPr>
        <p:txBody>
          <a:bodyPr wrap="square">
            <a:spAutoFit/>
          </a:bodyPr>
          <a:lstStyle/>
          <a:p>
            <a:r>
              <a:rPr kumimoji="1" lang="ja-JP" altLang="en-US" sz="1800" b="1"/>
              <a:t>内部管理者</a:t>
            </a:r>
            <a:endParaRPr kumimoji="1" lang="en-US" altLang="ja-JP" sz="1800" b="1" dirty="0"/>
          </a:p>
        </p:txBody>
      </p:sp>
      <p:sp>
        <p:nvSpPr>
          <p:cNvPr id="6" name="角丸四角形 38">
            <a:extLst>
              <a:ext uri="{FF2B5EF4-FFF2-40B4-BE49-F238E27FC236}">
                <a16:creationId xmlns:a16="http://schemas.microsoft.com/office/drawing/2014/main" id="{351856A0-48F2-7F65-D632-1C07B2244926}"/>
              </a:ext>
            </a:extLst>
          </p:cNvPr>
          <p:cNvSpPr/>
          <p:nvPr/>
        </p:nvSpPr>
        <p:spPr>
          <a:xfrm>
            <a:off x="3848648" y="4983355"/>
            <a:ext cx="1805546" cy="661864"/>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テキスト ボックス 6">
            <a:extLst>
              <a:ext uri="{FF2B5EF4-FFF2-40B4-BE49-F238E27FC236}">
                <a16:creationId xmlns:a16="http://schemas.microsoft.com/office/drawing/2014/main" id="{89BFE200-5E75-08D5-5D12-E495165C6AB7}"/>
              </a:ext>
            </a:extLst>
          </p:cNvPr>
          <p:cNvSpPr txBox="1"/>
          <p:nvPr/>
        </p:nvSpPr>
        <p:spPr>
          <a:xfrm>
            <a:off x="4234198" y="5180970"/>
            <a:ext cx="1005006" cy="338554"/>
          </a:xfrm>
          <a:prstGeom prst="rect">
            <a:avLst/>
          </a:prstGeom>
          <a:solidFill>
            <a:schemeClr val="bg1"/>
          </a:solidFill>
          <a:ln w="25400">
            <a:solidFill>
              <a:schemeClr val="tx1"/>
            </a:solidFill>
          </a:ln>
        </p:spPr>
        <p:txBody>
          <a:bodyPr wrap="square" rtlCol="0">
            <a:spAutoFit/>
          </a:bodyPr>
          <a:lstStyle/>
          <a:p>
            <a:r>
              <a:rPr lang="ja-JP" altLang="en-US" sz="1600" b="1"/>
              <a:t>機密情報</a:t>
            </a:r>
            <a:endParaRPr kumimoji="1" lang="ja-JP" altLang="en-US" sz="1600" b="1"/>
          </a:p>
        </p:txBody>
      </p:sp>
      <p:sp>
        <p:nvSpPr>
          <p:cNvPr id="13" name="四角形: 角を丸くする 32">
            <a:extLst>
              <a:ext uri="{FF2B5EF4-FFF2-40B4-BE49-F238E27FC236}">
                <a16:creationId xmlns:a16="http://schemas.microsoft.com/office/drawing/2014/main" id="{563B2904-774E-0CB5-C0B3-9A5404FD805A}"/>
              </a:ext>
            </a:extLst>
          </p:cNvPr>
          <p:cNvSpPr/>
          <p:nvPr/>
        </p:nvSpPr>
        <p:spPr>
          <a:xfrm>
            <a:off x="3848648" y="6199108"/>
            <a:ext cx="1805546" cy="46023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CPU</a:t>
            </a:r>
            <a:endParaRPr kumimoji="1" lang="ja-JP" altLang="en-US"/>
          </a:p>
        </p:txBody>
      </p:sp>
      <p:pic>
        <p:nvPicPr>
          <p:cNvPr id="15" name="グラフィックス 14" descr="キー 枠線">
            <a:extLst>
              <a:ext uri="{FF2B5EF4-FFF2-40B4-BE49-F238E27FC236}">
                <a16:creationId xmlns:a16="http://schemas.microsoft.com/office/drawing/2014/main" id="{5D715E1E-1BB4-2267-B8BF-73612C30D8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2257" y="6187962"/>
            <a:ext cx="427648" cy="427648"/>
          </a:xfrm>
          <a:prstGeom prst="rect">
            <a:avLst/>
          </a:prstGeom>
        </p:spPr>
      </p:pic>
      <p:pic>
        <p:nvPicPr>
          <p:cNvPr id="16" name="グラフィックス 15" descr="ロック 枠線">
            <a:extLst>
              <a:ext uri="{FF2B5EF4-FFF2-40B4-BE49-F238E27FC236}">
                <a16:creationId xmlns:a16="http://schemas.microsoft.com/office/drawing/2014/main" id="{57FEDFEA-FFA2-7471-6AF4-50A4D3BA97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6636" y="4972596"/>
            <a:ext cx="298905" cy="298905"/>
          </a:xfrm>
          <a:prstGeom prst="rect">
            <a:avLst/>
          </a:prstGeom>
        </p:spPr>
      </p:pic>
      <p:sp>
        <p:nvSpPr>
          <p:cNvPr id="19" name="四角形: 角を丸くする 32">
            <a:extLst>
              <a:ext uri="{FF2B5EF4-FFF2-40B4-BE49-F238E27FC236}">
                <a16:creationId xmlns:a16="http://schemas.microsoft.com/office/drawing/2014/main" id="{533C81D3-B250-45EB-0559-B8DA15690427}"/>
              </a:ext>
            </a:extLst>
          </p:cNvPr>
          <p:cNvSpPr/>
          <p:nvPr/>
        </p:nvSpPr>
        <p:spPr>
          <a:xfrm>
            <a:off x="3848647" y="5698911"/>
            <a:ext cx="1845308" cy="45690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ハイパーバイザ</a:t>
            </a:r>
            <a:endParaRPr kumimoji="1" lang="ja-JP" altLang="en-US"/>
          </a:p>
        </p:txBody>
      </p:sp>
      <p:cxnSp>
        <p:nvCxnSpPr>
          <p:cNvPr id="11" name="直線矢印コネクタ 10">
            <a:extLst>
              <a:ext uri="{FF2B5EF4-FFF2-40B4-BE49-F238E27FC236}">
                <a16:creationId xmlns:a16="http://schemas.microsoft.com/office/drawing/2014/main" id="{5EDEB800-1DD9-CD58-3C52-42A9A3ADBF68}"/>
              </a:ext>
            </a:extLst>
          </p:cNvPr>
          <p:cNvCxnSpPr>
            <a:cxnSpLocks/>
            <a:endCxn id="7" idx="3"/>
          </p:cNvCxnSpPr>
          <p:nvPr/>
        </p:nvCxnSpPr>
        <p:spPr>
          <a:xfrm flipH="1" flipV="1">
            <a:off x="5239204" y="5350247"/>
            <a:ext cx="2255491" cy="43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乗算記号 20">
            <a:extLst>
              <a:ext uri="{FF2B5EF4-FFF2-40B4-BE49-F238E27FC236}">
                <a16:creationId xmlns:a16="http://schemas.microsoft.com/office/drawing/2014/main" id="{59561F79-B9CB-9B52-67B8-042B14D155B9}"/>
              </a:ext>
            </a:extLst>
          </p:cNvPr>
          <p:cNvSpPr/>
          <p:nvPr/>
        </p:nvSpPr>
        <p:spPr>
          <a:xfrm>
            <a:off x="6113245" y="4908176"/>
            <a:ext cx="9144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グラフィックス 19" descr="ネクタイ 枠線">
            <a:extLst>
              <a:ext uri="{FF2B5EF4-FFF2-40B4-BE49-F238E27FC236}">
                <a16:creationId xmlns:a16="http://schemas.microsoft.com/office/drawing/2014/main" id="{B65D3850-7C8F-7EF8-D3CC-1DAEBFBAB9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15425" y="5314287"/>
            <a:ext cx="565246" cy="565246"/>
          </a:xfrm>
          <a:prstGeom prst="rect">
            <a:avLst/>
          </a:prstGeom>
        </p:spPr>
      </p:pic>
      <p:pic>
        <p:nvPicPr>
          <p:cNvPr id="23" name="グラフィックス 22" descr="ユーザー 枠線">
            <a:extLst>
              <a:ext uri="{FF2B5EF4-FFF2-40B4-BE49-F238E27FC236}">
                <a16:creationId xmlns:a16="http://schemas.microsoft.com/office/drawing/2014/main" id="{5A13AF77-A1D3-23B1-EFF6-C7A3669402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2754" y="4678356"/>
            <a:ext cx="1210588" cy="1210588"/>
          </a:xfrm>
          <a:prstGeom prst="rect">
            <a:avLst/>
          </a:prstGeom>
        </p:spPr>
      </p:pic>
    </p:spTree>
    <p:extLst>
      <p:ext uri="{BB962C8B-B14F-4D97-AF65-F5344CB8AC3E}">
        <p14:creationId xmlns:p14="http://schemas.microsoft.com/office/powerpoint/2010/main" val="264748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28EC9049-8A5D-5D5B-DC32-19F84AE1ED6D}"/>
              </a:ext>
            </a:extLst>
          </p:cNvPr>
          <p:cNvCxnSpPr>
            <a:cxnSpLocks/>
            <a:stCxn id="68" idx="3"/>
            <a:endCxn id="69" idx="1"/>
          </p:cNvCxnSpPr>
          <p:nvPr/>
        </p:nvCxnSpPr>
        <p:spPr>
          <a:xfrm flipV="1">
            <a:off x="4849312" y="5941890"/>
            <a:ext cx="761596"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3770CC72-E794-9684-537C-83B3F00D7921}"/>
              </a:ext>
            </a:extLst>
          </p:cNvPr>
          <p:cNvSpPr>
            <a:spLocks noGrp="1"/>
          </p:cNvSpPr>
          <p:nvPr>
            <p:ph type="title"/>
          </p:nvPr>
        </p:nvSpPr>
        <p:spPr>
          <a:xfrm>
            <a:off x="838200" y="510988"/>
            <a:ext cx="10515600" cy="802249"/>
          </a:xfrm>
        </p:spPr>
        <p:txBody>
          <a:bodyPr/>
          <a:lstStyle/>
          <a:p>
            <a:r>
              <a:rPr lang="en-US" altLang="ja-JP" dirty="0"/>
              <a:t>RISC-V</a:t>
            </a:r>
            <a:r>
              <a:rPr lang="ja-JP" altLang="en-US"/>
              <a:t>における機密</a:t>
            </a:r>
            <a:r>
              <a:rPr lang="en-US" altLang="ja-JP" dirty="0"/>
              <a:t>VM</a:t>
            </a:r>
            <a:endParaRPr lang="ja-JP" altLang="en-US"/>
          </a:p>
        </p:txBody>
      </p:sp>
      <p:sp>
        <p:nvSpPr>
          <p:cNvPr id="5" name="コンテンツ プレースホルダー 2">
            <a:extLst>
              <a:ext uri="{FF2B5EF4-FFF2-40B4-BE49-F238E27FC236}">
                <a16:creationId xmlns:a16="http://schemas.microsoft.com/office/drawing/2014/main" id="{2D2A02A4-7394-DD7A-2E79-83C1D166A35D}"/>
              </a:ext>
            </a:extLst>
          </p:cNvPr>
          <p:cNvSpPr>
            <a:spLocks noGrp="1"/>
          </p:cNvSpPr>
          <p:nvPr>
            <p:ph idx="1"/>
          </p:nvPr>
        </p:nvSpPr>
        <p:spPr>
          <a:xfrm>
            <a:off x="838200" y="1492624"/>
            <a:ext cx="10515600" cy="4684339"/>
          </a:xfrm>
        </p:spPr>
        <p:txBody>
          <a:bodyPr>
            <a:normAutofit/>
          </a:bodyPr>
          <a:lstStyle/>
          <a:p>
            <a:r>
              <a:rPr lang="en-US" altLang="ja-JP" dirty="0"/>
              <a:t>RISC-V</a:t>
            </a:r>
            <a:r>
              <a:rPr lang="ja-JP" altLang="en-US"/>
              <a:t>でも機密</a:t>
            </a:r>
            <a:r>
              <a:rPr lang="en-US" altLang="ja-JP" dirty="0"/>
              <a:t>VM</a:t>
            </a:r>
            <a:r>
              <a:rPr lang="ja-JP" altLang="en-US"/>
              <a:t>拡張</a:t>
            </a:r>
            <a:r>
              <a:rPr lang="en-US" altLang="ja-JP" dirty="0"/>
              <a:t>(</a:t>
            </a:r>
            <a:r>
              <a:rPr lang="en-US" altLang="ja-JP" dirty="0" err="1"/>
              <a:t>CoVE</a:t>
            </a:r>
            <a:r>
              <a:rPr lang="en-US" altLang="ja-JP" dirty="0"/>
              <a:t>)</a:t>
            </a:r>
            <a:r>
              <a:rPr lang="ja-JP" altLang="en-US"/>
              <a:t>が提供されている</a:t>
            </a:r>
            <a:endParaRPr lang="en-US" altLang="ja-JP" dirty="0"/>
          </a:p>
          <a:p>
            <a:pPr lvl="1"/>
            <a:r>
              <a:rPr lang="en-US" altLang="ja-JP" dirty="0"/>
              <a:t>RISC-V</a:t>
            </a:r>
            <a:r>
              <a:rPr lang="ja-JP" altLang="en-US"/>
              <a:t>は近年、注目されているオープンソースの</a:t>
            </a:r>
            <a:r>
              <a:rPr lang="en-US" altLang="ja-JP" dirty="0"/>
              <a:t>ISA</a:t>
            </a:r>
          </a:p>
          <a:p>
            <a:pPr lvl="1"/>
            <a:r>
              <a:rPr lang="en-US" altLang="ja-JP" dirty="0" err="1"/>
              <a:t>CoVE</a:t>
            </a:r>
            <a:r>
              <a:rPr lang="ja-JP" altLang="en-US"/>
              <a:t>を用いることでメモリが保護された</a:t>
            </a:r>
            <a:r>
              <a:rPr lang="en-US" altLang="ja-JP" dirty="0"/>
              <a:t>VM(TVM)</a:t>
            </a:r>
            <a:r>
              <a:rPr lang="ja-JP" altLang="en-US"/>
              <a:t>を実行可能</a:t>
            </a:r>
            <a:endParaRPr lang="en-US" altLang="ja-JP" dirty="0"/>
          </a:p>
          <a:p>
            <a:r>
              <a:rPr lang="en-US" altLang="ja-JP" dirty="0"/>
              <a:t>TEE</a:t>
            </a:r>
            <a:r>
              <a:rPr lang="ja-JP" altLang="en-US"/>
              <a:t>セキュリティマネージャ</a:t>
            </a:r>
            <a:r>
              <a:rPr lang="en-US" altLang="ja-JP" dirty="0"/>
              <a:t>(TSM)</a:t>
            </a:r>
            <a:r>
              <a:rPr lang="ja-JP" altLang="en-US"/>
              <a:t>がアクセス制御を行う</a:t>
            </a:r>
            <a:endParaRPr lang="en-US" altLang="ja-JP" dirty="0"/>
          </a:p>
          <a:p>
            <a:pPr lvl="1"/>
            <a:r>
              <a:rPr lang="ja-JP" altLang="en-US"/>
              <a:t>ハイパーバイザからアクセスできない機密メモリを</a:t>
            </a:r>
            <a:r>
              <a:rPr lang="en-US" altLang="ja-JP" dirty="0"/>
              <a:t>TVM</a:t>
            </a:r>
            <a:r>
              <a:rPr lang="ja-JP" altLang="en-US"/>
              <a:t>に提供</a:t>
            </a:r>
            <a:endParaRPr lang="en-US" altLang="ja-JP" dirty="0"/>
          </a:p>
          <a:p>
            <a:pPr lvl="1"/>
            <a:r>
              <a:rPr lang="ja-JP" altLang="en-US"/>
              <a:t>ハイパーバイザは非機密メモリを使い、通常の</a:t>
            </a:r>
            <a:r>
              <a:rPr lang="en-US" altLang="ja-JP" dirty="0"/>
              <a:t>VM</a:t>
            </a:r>
            <a:r>
              <a:rPr lang="ja-JP" altLang="en-US"/>
              <a:t>と</a:t>
            </a:r>
            <a:r>
              <a:rPr lang="en-US" altLang="ja-JP" dirty="0"/>
              <a:t>TVM</a:t>
            </a:r>
            <a:r>
              <a:rPr lang="ja-JP" altLang="en-US"/>
              <a:t>を管理</a:t>
            </a:r>
            <a:endParaRPr lang="en-US" altLang="ja-JP" dirty="0"/>
          </a:p>
          <a:p>
            <a:pPr lvl="1"/>
            <a:endParaRPr lang="en-US" altLang="ja-JP" dirty="0"/>
          </a:p>
        </p:txBody>
      </p:sp>
      <p:sp>
        <p:nvSpPr>
          <p:cNvPr id="7" name="スライド番号プレースホルダー 6">
            <a:extLst>
              <a:ext uri="{FF2B5EF4-FFF2-40B4-BE49-F238E27FC236}">
                <a16:creationId xmlns:a16="http://schemas.microsoft.com/office/drawing/2014/main" id="{41DE59D0-1F60-A9D5-7877-DE2FA6E476A1}"/>
              </a:ext>
            </a:extLst>
          </p:cNvPr>
          <p:cNvSpPr>
            <a:spLocks noGrp="1"/>
          </p:cNvSpPr>
          <p:nvPr>
            <p:ph type="sldNum" sz="quarter" idx="12"/>
          </p:nvPr>
        </p:nvSpPr>
        <p:spPr>
          <a:xfrm>
            <a:off x="8610600" y="6356350"/>
            <a:ext cx="2743200" cy="365125"/>
          </a:xfrm>
        </p:spPr>
        <p:txBody>
          <a:bodyPr/>
          <a:lstStyle/>
          <a:p>
            <a:fld id="{A2D0B6E4-DB95-4D36-8524-B9153B2D6E62}" type="slidenum">
              <a:rPr lang="ja-JP" altLang="en-US" smtClean="0"/>
              <a:pPr/>
              <a:t>4</a:t>
            </a:fld>
            <a:endParaRPr lang="ja-JP" altLang="en-US"/>
          </a:p>
        </p:txBody>
      </p:sp>
      <p:sp>
        <p:nvSpPr>
          <p:cNvPr id="4" name="四角形: 角を丸くする 3">
            <a:extLst>
              <a:ext uri="{FF2B5EF4-FFF2-40B4-BE49-F238E27FC236}">
                <a16:creationId xmlns:a16="http://schemas.microsoft.com/office/drawing/2014/main" id="{DF3C8038-FFAD-D3FD-8B55-9A0326312CAD}"/>
              </a:ext>
            </a:extLst>
          </p:cNvPr>
          <p:cNvSpPr/>
          <p:nvPr/>
        </p:nvSpPr>
        <p:spPr>
          <a:xfrm>
            <a:off x="2862796" y="6352142"/>
            <a:ext cx="2018379" cy="369333"/>
          </a:xfrm>
          <a:prstGeom prst="roundRect">
            <a:avLst/>
          </a:prstGeom>
          <a:solidFill>
            <a:schemeClr val="accent2">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非機密メモリ</a:t>
            </a:r>
          </a:p>
        </p:txBody>
      </p:sp>
      <p:sp>
        <p:nvSpPr>
          <p:cNvPr id="6" name="四角形: 角を丸くする 32">
            <a:extLst>
              <a:ext uri="{FF2B5EF4-FFF2-40B4-BE49-F238E27FC236}">
                <a16:creationId xmlns:a16="http://schemas.microsoft.com/office/drawing/2014/main" id="{A08BA9ED-35BE-53B5-9203-CE7BC83C0939}"/>
              </a:ext>
            </a:extLst>
          </p:cNvPr>
          <p:cNvSpPr/>
          <p:nvPr/>
        </p:nvSpPr>
        <p:spPr>
          <a:xfrm>
            <a:off x="5610908" y="6352142"/>
            <a:ext cx="1857051" cy="36512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　機密メモリ</a:t>
            </a:r>
          </a:p>
        </p:txBody>
      </p:sp>
      <p:pic>
        <p:nvPicPr>
          <p:cNvPr id="35" name="グラフィックス 34" descr="ロック 枠線">
            <a:extLst>
              <a:ext uri="{FF2B5EF4-FFF2-40B4-BE49-F238E27FC236}">
                <a16:creationId xmlns:a16="http://schemas.microsoft.com/office/drawing/2014/main" id="{BCDF56A8-5A9F-C91C-0A08-619942D96B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5994" y="6385175"/>
            <a:ext cx="298905" cy="298905"/>
          </a:xfrm>
          <a:prstGeom prst="rect">
            <a:avLst/>
          </a:prstGeom>
        </p:spPr>
      </p:pic>
      <p:sp>
        <p:nvSpPr>
          <p:cNvPr id="64" name="テキスト ボックス 63">
            <a:extLst>
              <a:ext uri="{FF2B5EF4-FFF2-40B4-BE49-F238E27FC236}">
                <a16:creationId xmlns:a16="http://schemas.microsoft.com/office/drawing/2014/main" id="{6B46396E-9B04-1ACA-AF91-8C85BA35B7E5}"/>
              </a:ext>
            </a:extLst>
          </p:cNvPr>
          <p:cNvSpPr txBox="1"/>
          <p:nvPr/>
        </p:nvSpPr>
        <p:spPr>
          <a:xfrm>
            <a:off x="5851325" y="4152760"/>
            <a:ext cx="1396147" cy="338554"/>
          </a:xfrm>
          <a:prstGeom prst="rect">
            <a:avLst/>
          </a:prstGeom>
          <a:noFill/>
        </p:spPr>
        <p:txBody>
          <a:bodyPr wrap="square" rtlCol="0">
            <a:spAutoFit/>
          </a:bodyPr>
          <a:lstStyle/>
          <a:p>
            <a:pPr algn="ctr"/>
            <a:r>
              <a:rPr kumimoji="1" lang="en-US" altLang="ja-JP" sz="1600" b="1" dirty="0">
                <a:solidFill>
                  <a:schemeClr val="tx1"/>
                </a:solidFill>
              </a:rPr>
              <a:t>TVM</a:t>
            </a:r>
            <a:endParaRPr kumimoji="1" lang="ja-JP" altLang="en-US" sz="1600" b="1">
              <a:solidFill>
                <a:schemeClr val="tx1"/>
              </a:solidFill>
            </a:endParaRPr>
          </a:p>
        </p:txBody>
      </p:sp>
      <p:sp>
        <p:nvSpPr>
          <p:cNvPr id="65" name="四角形: 角を丸くする 32">
            <a:extLst>
              <a:ext uri="{FF2B5EF4-FFF2-40B4-BE49-F238E27FC236}">
                <a16:creationId xmlns:a16="http://schemas.microsoft.com/office/drawing/2014/main" id="{E543CDE1-B0E3-E869-FEA6-A56E5E08A979}"/>
              </a:ext>
            </a:extLst>
          </p:cNvPr>
          <p:cNvSpPr/>
          <p:nvPr/>
        </p:nvSpPr>
        <p:spPr>
          <a:xfrm>
            <a:off x="5610908" y="4557350"/>
            <a:ext cx="1857058" cy="103812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66" name="四角形: 角を丸くする 3">
            <a:extLst>
              <a:ext uri="{FF2B5EF4-FFF2-40B4-BE49-F238E27FC236}">
                <a16:creationId xmlns:a16="http://schemas.microsoft.com/office/drawing/2014/main" id="{A09CE14C-6D65-EA14-9816-8F7460B0A98D}"/>
              </a:ext>
            </a:extLst>
          </p:cNvPr>
          <p:cNvSpPr/>
          <p:nvPr/>
        </p:nvSpPr>
        <p:spPr>
          <a:xfrm>
            <a:off x="2862797" y="4526568"/>
            <a:ext cx="2018379" cy="103812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67" name="テキスト ボックス 66">
            <a:extLst>
              <a:ext uri="{FF2B5EF4-FFF2-40B4-BE49-F238E27FC236}">
                <a16:creationId xmlns:a16="http://schemas.microsoft.com/office/drawing/2014/main" id="{ED6052F0-6D18-3086-233D-B79A00A9415B}"/>
              </a:ext>
            </a:extLst>
          </p:cNvPr>
          <p:cNvSpPr txBox="1"/>
          <p:nvPr/>
        </p:nvSpPr>
        <p:spPr>
          <a:xfrm>
            <a:off x="2961410" y="4119295"/>
            <a:ext cx="1659834" cy="338554"/>
          </a:xfrm>
          <a:prstGeom prst="rect">
            <a:avLst/>
          </a:prstGeom>
          <a:noFill/>
        </p:spPr>
        <p:txBody>
          <a:bodyPr wrap="square" rtlCol="0">
            <a:spAutoFit/>
          </a:bodyPr>
          <a:lstStyle/>
          <a:p>
            <a:pPr algn="ctr"/>
            <a:r>
              <a:rPr lang="ja-JP" altLang="en-US" sz="1600" b="1"/>
              <a:t>通常の</a:t>
            </a:r>
            <a:r>
              <a:rPr kumimoji="1" lang="en-US" altLang="ja-JP" sz="1600" b="1" dirty="0"/>
              <a:t>VM</a:t>
            </a:r>
            <a:endParaRPr kumimoji="1" lang="ja-JP" altLang="en-US" sz="1600" b="1"/>
          </a:p>
        </p:txBody>
      </p:sp>
      <p:sp>
        <p:nvSpPr>
          <p:cNvPr id="68" name="四角形: 角を丸くする 36">
            <a:extLst>
              <a:ext uri="{FF2B5EF4-FFF2-40B4-BE49-F238E27FC236}">
                <a16:creationId xmlns:a16="http://schemas.microsoft.com/office/drawing/2014/main" id="{956FC0CC-D76F-AF92-365E-356F33BA27A5}"/>
              </a:ext>
            </a:extLst>
          </p:cNvPr>
          <p:cNvSpPr/>
          <p:nvPr/>
        </p:nvSpPr>
        <p:spPr>
          <a:xfrm>
            <a:off x="2862796" y="5731983"/>
            <a:ext cx="1986516" cy="419816"/>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ハイパーバイザ</a:t>
            </a:r>
            <a:endParaRPr kumimoji="1" lang="ja-JP" altLang="en-US">
              <a:solidFill>
                <a:schemeClr val="tx1"/>
              </a:solidFill>
            </a:endParaRPr>
          </a:p>
        </p:txBody>
      </p:sp>
      <p:sp>
        <p:nvSpPr>
          <p:cNvPr id="69" name="四角形: 角を丸くする 36">
            <a:extLst>
              <a:ext uri="{FF2B5EF4-FFF2-40B4-BE49-F238E27FC236}">
                <a16:creationId xmlns:a16="http://schemas.microsoft.com/office/drawing/2014/main" id="{D09C8080-299D-9CC3-8D79-0F634A6B9DD4}"/>
              </a:ext>
            </a:extLst>
          </p:cNvPr>
          <p:cNvSpPr/>
          <p:nvPr/>
        </p:nvSpPr>
        <p:spPr>
          <a:xfrm>
            <a:off x="5610908" y="5731981"/>
            <a:ext cx="4045289" cy="41981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TEE </a:t>
            </a:r>
            <a:r>
              <a:rPr kumimoji="1" lang="ja-JP" altLang="en-US">
                <a:solidFill>
                  <a:schemeClr val="tx1"/>
                </a:solidFill>
              </a:rPr>
              <a:t>セキュリティマネージャ</a:t>
            </a:r>
            <a:r>
              <a:rPr kumimoji="1" lang="en-US" altLang="ja-JP" dirty="0">
                <a:solidFill>
                  <a:schemeClr val="tx1"/>
                </a:solidFill>
              </a:rPr>
              <a:t> (TSM)</a:t>
            </a:r>
            <a:endParaRPr kumimoji="1" lang="ja-JP" altLang="en-US">
              <a:solidFill>
                <a:schemeClr val="tx1"/>
              </a:solidFill>
            </a:endParaRPr>
          </a:p>
        </p:txBody>
      </p:sp>
      <p:sp>
        <p:nvSpPr>
          <p:cNvPr id="70" name="四角形: 角を丸くする 32">
            <a:extLst>
              <a:ext uri="{FF2B5EF4-FFF2-40B4-BE49-F238E27FC236}">
                <a16:creationId xmlns:a16="http://schemas.microsoft.com/office/drawing/2014/main" id="{565F61AA-29EB-A066-4545-5EE76412612A}"/>
              </a:ext>
            </a:extLst>
          </p:cNvPr>
          <p:cNvSpPr/>
          <p:nvPr/>
        </p:nvSpPr>
        <p:spPr>
          <a:xfrm>
            <a:off x="7799139" y="4561992"/>
            <a:ext cx="1857058" cy="103812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71" name="四角形: 角を丸くする 3">
            <a:extLst>
              <a:ext uri="{FF2B5EF4-FFF2-40B4-BE49-F238E27FC236}">
                <a16:creationId xmlns:a16="http://schemas.microsoft.com/office/drawing/2014/main" id="{BFC9C6FA-4EC4-4358-A43E-E1CB1F5A94CD}"/>
              </a:ext>
            </a:extLst>
          </p:cNvPr>
          <p:cNvSpPr/>
          <p:nvPr/>
        </p:nvSpPr>
        <p:spPr>
          <a:xfrm>
            <a:off x="8033147" y="5149669"/>
            <a:ext cx="1359877" cy="37650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OS</a:t>
            </a:r>
            <a:endParaRPr kumimoji="1" lang="ja-JP" altLang="en-US">
              <a:solidFill>
                <a:schemeClr val="tx1"/>
              </a:solidFill>
            </a:endParaRPr>
          </a:p>
        </p:txBody>
      </p:sp>
      <p:sp>
        <p:nvSpPr>
          <p:cNvPr id="72" name="四角形: 角を丸くする 3">
            <a:extLst>
              <a:ext uri="{FF2B5EF4-FFF2-40B4-BE49-F238E27FC236}">
                <a16:creationId xmlns:a16="http://schemas.microsoft.com/office/drawing/2014/main" id="{849D5DE2-E7ED-6499-287D-F23513AC6197}"/>
              </a:ext>
            </a:extLst>
          </p:cNvPr>
          <p:cNvSpPr/>
          <p:nvPr/>
        </p:nvSpPr>
        <p:spPr>
          <a:xfrm>
            <a:off x="8033147" y="4639079"/>
            <a:ext cx="1359877" cy="37650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アプリ</a:t>
            </a:r>
          </a:p>
        </p:txBody>
      </p:sp>
      <p:sp>
        <p:nvSpPr>
          <p:cNvPr id="73" name="四角形: 角を丸くする 3">
            <a:extLst>
              <a:ext uri="{FF2B5EF4-FFF2-40B4-BE49-F238E27FC236}">
                <a16:creationId xmlns:a16="http://schemas.microsoft.com/office/drawing/2014/main" id="{D1A46DA3-23EB-AE73-53F9-6D1A23FA29B9}"/>
              </a:ext>
            </a:extLst>
          </p:cNvPr>
          <p:cNvSpPr/>
          <p:nvPr/>
        </p:nvSpPr>
        <p:spPr>
          <a:xfrm>
            <a:off x="5868876" y="5173829"/>
            <a:ext cx="1359877" cy="37650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OS</a:t>
            </a:r>
            <a:endParaRPr kumimoji="1" lang="ja-JP" altLang="en-US">
              <a:solidFill>
                <a:schemeClr val="tx1"/>
              </a:solidFill>
            </a:endParaRPr>
          </a:p>
        </p:txBody>
      </p:sp>
      <p:sp>
        <p:nvSpPr>
          <p:cNvPr id="74" name="四角形: 角を丸くする 3">
            <a:extLst>
              <a:ext uri="{FF2B5EF4-FFF2-40B4-BE49-F238E27FC236}">
                <a16:creationId xmlns:a16="http://schemas.microsoft.com/office/drawing/2014/main" id="{72CE98CB-B683-510B-E691-81C99ED78C6C}"/>
              </a:ext>
            </a:extLst>
          </p:cNvPr>
          <p:cNvSpPr/>
          <p:nvPr/>
        </p:nvSpPr>
        <p:spPr>
          <a:xfrm>
            <a:off x="5868876" y="4663239"/>
            <a:ext cx="1359877" cy="37650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アプリ</a:t>
            </a:r>
          </a:p>
        </p:txBody>
      </p:sp>
      <p:cxnSp>
        <p:nvCxnSpPr>
          <p:cNvPr id="75" name="直線矢印コネクタ 74">
            <a:extLst>
              <a:ext uri="{FF2B5EF4-FFF2-40B4-BE49-F238E27FC236}">
                <a16:creationId xmlns:a16="http://schemas.microsoft.com/office/drawing/2014/main" id="{73804E2A-A576-EB93-2948-9AC9DFCFF49F}"/>
              </a:ext>
            </a:extLst>
          </p:cNvPr>
          <p:cNvCxnSpPr>
            <a:cxnSpLocks/>
          </p:cNvCxnSpPr>
          <p:nvPr/>
        </p:nvCxnSpPr>
        <p:spPr>
          <a:xfrm>
            <a:off x="5247201" y="4122032"/>
            <a:ext cx="0" cy="2660047"/>
          </a:xfrm>
          <a:prstGeom prst="straightConnector1">
            <a:avLst/>
          </a:prstGeom>
          <a:ln w="571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4724B12D-ED68-7F62-0FBB-1C9FD6CEF6AD}"/>
              </a:ext>
            </a:extLst>
          </p:cNvPr>
          <p:cNvSpPr txBox="1"/>
          <p:nvPr/>
        </p:nvSpPr>
        <p:spPr>
          <a:xfrm>
            <a:off x="7996877" y="4149497"/>
            <a:ext cx="1396147" cy="338554"/>
          </a:xfrm>
          <a:prstGeom prst="rect">
            <a:avLst/>
          </a:prstGeom>
          <a:noFill/>
        </p:spPr>
        <p:txBody>
          <a:bodyPr wrap="square" rtlCol="0">
            <a:spAutoFit/>
          </a:bodyPr>
          <a:lstStyle/>
          <a:p>
            <a:pPr algn="ctr"/>
            <a:r>
              <a:rPr kumimoji="1" lang="en-US" altLang="ja-JP" sz="1600" b="1" dirty="0">
                <a:solidFill>
                  <a:schemeClr val="tx1"/>
                </a:solidFill>
              </a:rPr>
              <a:t>TVM</a:t>
            </a:r>
            <a:endParaRPr kumimoji="1" lang="ja-JP" altLang="en-US" sz="1600" b="1">
              <a:solidFill>
                <a:schemeClr val="tx1"/>
              </a:solidFill>
            </a:endParaRPr>
          </a:p>
        </p:txBody>
      </p:sp>
      <p:sp>
        <p:nvSpPr>
          <p:cNvPr id="77" name="テキスト ボックス 76">
            <a:extLst>
              <a:ext uri="{FF2B5EF4-FFF2-40B4-BE49-F238E27FC236}">
                <a16:creationId xmlns:a16="http://schemas.microsoft.com/office/drawing/2014/main" id="{9062B5C2-1E1C-48AC-EAC8-EA1E615B4978}"/>
              </a:ext>
            </a:extLst>
          </p:cNvPr>
          <p:cNvSpPr txBox="1"/>
          <p:nvPr/>
        </p:nvSpPr>
        <p:spPr>
          <a:xfrm>
            <a:off x="1243784" y="4599339"/>
            <a:ext cx="1659834" cy="338554"/>
          </a:xfrm>
          <a:prstGeom prst="rect">
            <a:avLst/>
          </a:prstGeom>
          <a:noFill/>
        </p:spPr>
        <p:txBody>
          <a:bodyPr wrap="square" rtlCol="0">
            <a:spAutoFit/>
          </a:bodyPr>
          <a:lstStyle/>
          <a:p>
            <a:pPr algn="ctr"/>
            <a:r>
              <a:rPr kumimoji="1" lang="ja-JP" altLang="en-US" sz="1600" b="1"/>
              <a:t>従来の実行環境</a:t>
            </a:r>
          </a:p>
        </p:txBody>
      </p:sp>
      <p:sp>
        <p:nvSpPr>
          <p:cNvPr id="78" name="テキスト ボックス 77">
            <a:extLst>
              <a:ext uri="{FF2B5EF4-FFF2-40B4-BE49-F238E27FC236}">
                <a16:creationId xmlns:a16="http://schemas.microsoft.com/office/drawing/2014/main" id="{7A1B67B1-BF81-DE55-D0D8-EBEB7F024134}"/>
              </a:ext>
            </a:extLst>
          </p:cNvPr>
          <p:cNvSpPr txBox="1"/>
          <p:nvPr/>
        </p:nvSpPr>
        <p:spPr>
          <a:xfrm>
            <a:off x="9543402" y="4907133"/>
            <a:ext cx="1659834" cy="338554"/>
          </a:xfrm>
          <a:prstGeom prst="rect">
            <a:avLst/>
          </a:prstGeom>
          <a:noFill/>
        </p:spPr>
        <p:txBody>
          <a:bodyPr wrap="square" rtlCol="0">
            <a:spAutoFit/>
          </a:bodyPr>
          <a:lstStyle/>
          <a:p>
            <a:pPr algn="ctr"/>
            <a:r>
              <a:rPr kumimoji="1" lang="ja-JP" altLang="en-US" sz="1600" b="1"/>
              <a:t>隔離実行環境</a:t>
            </a:r>
          </a:p>
        </p:txBody>
      </p:sp>
      <p:sp>
        <p:nvSpPr>
          <p:cNvPr id="82" name="四角形: 角を丸くする 32">
            <a:extLst>
              <a:ext uri="{FF2B5EF4-FFF2-40B4-BE49-F238E27FC236}">
                <a16:creationId xmlns:a16="http://schemas.microsoft.com/office/drawing/2014/main" id="{F69A9177-748B-541C-3233-986168F95030}"/>
              </a:ext>
            </a:extLst>
          </p:cNvPr>
          <p:cNvSpPr/>
          <p:nvPr/>
        </p:nvSpPr>
        <p:spPr>
          <a:xfrm>
            <a:off x="7799146" y="6357862"/>
            <a:ext cx="1857051" cy="357892"/>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　機密メモリ</a:t>
            </a:r>
          </a:p>
        </p:txBody>
      </p:sp>
      <p:pic>
        <p:nvPicPr>
          <p:cNvPr id="83" name="グラフィックス 82" descr="ロック 枠線">
            <a:extLst>
              <a:ext uri="{FF2B5EF4-FFF2-40B4-BE49-F238E27FC236}">
                <a16:creationId xmlns:a16="http://schemas.microsoft.com/office/drawing/2014/main" id="{51116B8F-51C2-FABF-78C3-0D56EA2A8D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1811" y="6375489"/>
            <a:ext cx="298905" cy="298905"/>
          </a:xfrm>
          <a:prstGeom prst="rect">
            <a:avLst/>
          </a:prstGeom>
        </p:spPr>
      </p:pic>
      <p:sp>
        <p:nvSpPr>
          <p:cNvPr id="88" name="テキスト ボックス 87">
            <a:extLst>
              <a:ext uri="{FF2B5EF4-FFF2-40B4-BE49-F238E27FC236}">
                <a16:creationId xmlns:a16="http://schemas.microsoft.com/office/drawing/2014/main" id="{D7859D3D-A179-4C6D-24A3-C90F7D52C303}"/>
              </a:ext>
            </a:extLst>
          </p:cNvPr>
          <p:cNvSpPr txBox="1"/>
          <p:nvPr/>
        </p:nvSpPr>
        <p:spPr>
          <a:xfrm>
            <a:off x="1562686" y="6167476"/>
            <a:ext cx="955784" cy="369332"/>
          </a:xfrm>
          <a:prstGeom prst="rect">
            <a:avLst/>
          </a:prstGeom>
          <a:noFill/>
        </p:spPr>
        <p:txBody>
          <a:bodyPr wrap="square">
            <a:spAutoFit/>
          </a:bodyPr>
          <a:lstStyle/>
          <a:p>
            <a:r>
              <a:rPr kumimoji="1" lang="ja-JP" altLang="en-US" sz="1800" b="1"/>
              <a:t>内部犯</a:t>
            </a:r>
            <a:endParaRPr kumimoji="1" lang="en-US" altLang="ja-JP" sz="1800" b="1"/>
          </a:p>
        </p:txBody>
      </p:sp>
      <p:pic>
        <p:nvPicPr>
          <p:cNvPr id="89" name="図 88">
            <a:extLst>
              <a:ext uri="{FF2B5EF4-FFF2-40B4-BE49-F238E27FC236}">
                <a16:creationId xmlns:a16="http://schemas.microsoft.com/office/drawing/2014/main" id="{C17409E2-A55F-F0C7-580E-4477A8E4FE74}"/>
              </a:ext>
            </a:extLst>
          </p:cNvPr>
          <p:cNvPicPr>
            <a:picLocks noChangeAspect="1"/>
          </p:cNvPicPr>
          <p:nvPr/>
        </p:nvPicPr>
        <p:blipFill>
          <a:blip r:embed="rId5"/>
          <a:stretch>
            <a:fillRect/>
          </a:stretch>
        </p:blipFill>
        <p:spPr>
          <a:xfrm>
            <a:off x="1621368" y="5039742"/>
            <a:ext cx="838420" cy="1127734"/>
          </a:xfrm>
          <a:prstGeom prst="rect">
            <a:avLst/>
          </a:prstGeom>
        </p:spPr>
      </p:pic>
    </p:spTree>
    <p:extLst>
      <p:ext uri="{BB962C8B-B14F-4D97-AF65-F5344CB8AC3E}">
        <p14:creationId xmlns:p14="http://schemas.microsoft.com/office/powerpoint/2010/main" val="314380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a:extLst>
              <a:ext uri="{FF2B5EF4-FFF2-40B4-BE49-F238E27FC236}">
                <a16:creationId xmlns:a16="http://schemas.microsoft.com/office/drawing/2014/main" id="{E40D5642-E1D8-3273-4095-751F61917537}"/>
              </a:ext>
            </a:extLst>
          </p:cNvPr>
          <p:cNvSpPr>
            <a:spLocks noChangeAspect="1" noEditPoints="1" noChangeArrowheads="1"/>
          </p:cNvSpPr>
          <p:nvPr/>
        </p:nvSpPr>
        <p:spPr bwMode="auto">
          <a:xfrm>
            <a:off x="1616149" y="4067754"/>
            <a:ext cx="9420446" cy="25850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endParaRPr lang="en-US" altLang="ja-JP" b="1">
              <a:latin typeface="Arial" charset="0"/>
              <a:ea typeface="ＭＳ Ｐゴシック" charset="-128"/>
            </a:endParaRPr>
          </a:p>
        </p:txBody>
      </p:sp>
      <p:sp>
        <p:nvSpPr>
          <p:cNvPr id="2" name="Title 1">
            <a:extLst>
              <a:ext uri="{FF2B5EF4-FFF2-40B4-BE49-F238E27FC236}">
                <a16:creationId xmlns:a16="http://schemas.microsoft.com/office/drawing/2014/main" id="{B8F12EED-A736-9AA6-1B5A-4BBBF9021188}"/>
              </a:ext>
            </a:extLst>
          </p:cNvPr>
          <p:cNvSpPr>
            <a:spLocks noGrp="1"/>
          </p:cNvSpPr>
          <p:nvPr>
            <p:ph type="title"/>
          </p:nvPr>
        </p:nvSpPr>
        <p:spPr/>
        <p:txBody>
          <a:bodyPr/>
          <a:lstStyle/>
          <a:p>
            <a:r>
              <a:rPr lang="en-US" dirty="0"/>
              <a:t>TVM</a:t>
            </a:r>
            <a:r>
              <a:rPr lang="en-JP"/>
              <a:t>の監視の必要性</a:t>
            </a:r>
          </a:p>
        </p:txBody>
      </p:sp>
      <p:sp>
        <p:nvSpPr>
          <p:cNvPr id="3" name="Content Placeholder 2">
            <a:extLst>
              <a:ext uri="{FF2B5EF4-FFF2-40B4-BE49-F238E27FC236}">
                <a16:creationId xmlns:a16="http://schemas.microsoft.com/office/drawing/2014/main" id="{D031FD92-8BEF-3E01-C5A9-DC944D9ED87D}"/>
              </a:ext>
            </a:extLst>
          </p:cNvPr>
          <p:cNvSpPr>
            <a:spLocks noGrp="1"/>
          </p:cNvSpPr>
          <p:nvPr>
            <p:ph idx="1"/>
          </p:nvPr>
        </p:nvSpPr>
        <p:spPr/>
        <p:txBody>
          <a:bodyPr/>
          <a:lstStyle/>
          <a:p>
            <a:r>
              <a:rPr lang="en-JP"/>
              <a:t>攻撃者はTVMに侵入すればメモリ上の機密情報にアクセス可能</a:t>
            </a:r>
          </a:p>
          <a:p>
            <a:pPr lvl="1"/>
            <a:r>
              <a:rPr lang="ja-JP" altLang="en-US"/>
              <a:t>隔離実行環境</a:t>
            </a:r>
            <a:r>
              <a:rPr lang="en-US" altLang="ja-JP" dirty="0" err="1"/>
              <a:t>はTVM外からの不正なメモリアクセスしか防げない</a:t>
            </a:r>
            <a:endParaRPr lang="en-US" altLang="ja-JP" dirty="0"/>
          </a:p>
          <a:p>
            <a:pPr lvl="1"/>
            <a:r>
              <a:rPr lang="en-US" altLang="ja-JP" dirty="0" err="1"/>
              <a:t>外部の攻撃者やクラウドの内部犯、他のTVMからの侵入</a:t>
            </a:r>
            <a:r>
              <a:rPr lang="ja-JP" altLang="en-US"/>
              <a:t>が</a:t>
            </a:r>
            <a:r>
              <a:rPr lang="en-US" altLang="ja-JP" dirty="0" err="1"/>
              <a:t>考えられる</a:t>
            </a:r>
            <a:endParaRPr lang="en-US" altLang="ja-JP" dirty="0"/>
          </a:p>
          <a:p>
            <a:r>
              <a:rPr lang="en-JP"/>
              <a:t>TVM</a:t>
            </a:r>
            <a:r>
              <a:rPr lang="ja-JP" altLang="en-US"/>
              <a:t>への侵入を安全に検知する必要</a:t>
            </a:r>
            <a:endParaRPr lang="en-US" altLang="ja-JP" dirty="0"/>
          </a:p>
          <a:p>
            <a:pPr lvl="1"/>
            <a:r>
              <a:rPr lang="en-JP" altLang="ja-JP"/>
              <a:t>TVMの中での監視は侵入者に無効化されるリスクがある</a:t>
            </a:r>
            <a:endParaRPr lang="en-US" altLang="ja-JP" dirty="0"/>
          </a:p>
          <a:p>
            <a:pPr lvl="1"/>
            <a:r>
              <a:rPr lang="en-US" altLang="ja-JP" dirty="0"/>
              <a:t>TVM</a:t>
            </a:r>
            <a:r>
              <a:rPr lang="ja-JP" altLang="en-US"/>
              <a:t>の外で攻撃の影響を受けずに監視を行うことが望ましい</a:t>
            </a:r>
            <a:endParaRPr lang="en-US" altLang="ja-JP" dirty="0"/>
          </a:p>
        </p:txBody>
      </p:sp>
      <p:sp>
        <p:nvSpPr>
          <p:cNvPr id="31" name="テキスト ボックス 30">
            <a:extLst>
              <a:ext uri="{FF2B5EF4-FFF2-40B4-BE49-F238E27FC236}">
                <a16:creationId xmlns:a16="http://schemas.microsoft.com/office/drawing/2014/main" id="{52B927AE-74A0-034D-B539-131AEC473E83}"/>
              </a:ext>
            </a:extLst>
          </p:cNvPr>
          <p:cNvSpPr txBox="1"/>
          <p:nvPr/>
        </p:nvSpPr>
        <p:spPr>
          <a:xfrm>
            <a:off x="3841830" y="5673730"/>
            <a:ext cx="697627" cy="400110"/>
          </a:xfrm>
          <a:prstGeom prst="rect">
            <a:avLst/>
          </a:prstGeom>
          <a:noFill/>
        </p:spPr>
        <p:txBody>
          <a:bodyPr wrap="none" rtlCol="0">
            <a:spAutoFit/>
          </a:bodyPr>
          <a:lstStyle/>
          <a:p>
            <a:r>
              <a:rPr lang="ja-JP" altLang="en-US" sz="2000" b="1"/>
              <a:t>侵入</a:t>
            </a:r>
            <a:endParaRPr kumimoji="1" lang="ja-JP" altLang="en-US" sz="2000" b="1"/>
          </a:p>
        </p:txBody>
      </p:sp>
      <p:cxnSp>
        <p:nvCxnSpPr>
          <p:cNvPr id="32" name="直線矢印コネクタ 31">
            <a:extLst>
              <a:ext uri="{FF2B5EF4-FFF2-40B4-BE49-F238E27FC236}">
                <a16:creationId xmlns:a16="http://schemas.microsoft.com/office/drawing/2014/main" id="{F828F2CE-3A6C-89EF-CC5A-D36901B2469D}"/>
              </a:ext>
            </a:extLst>
          </p:cNvPr>
          <p:cNvCxnSpPr>
            <a:cxnSpLocks/>
            <a:stCxn id="21" idx="3"/>
            <a:endCxn id="70" idx="1"/>
          </p:cNvCxnSpPr>
          <p:nvPr/>
        </p:nvCxnSpPr>
        <p:spPr>
          <a:xfrm>
            <a:off x="3457703" y="4942841"/>
            <a:ext cx="1081754" cy="1575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グラフィックス 37">
            <a:extLst>
              <a:ext uri="{FF2B5EF4-FFF2-40B4-BE49-F238E27FC236}">
                <a16:creationId xmlns:a16="http://schemas.microsoft.com/office/drawing/2014/main" id="{8BF3EA8E-0CAE-DB5E-4B1E-876CBB73BC0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4434" y="5403476"/>
            <a:ext cx="1040315" cy="1144402"/>
          </a:xfrm>
          <a:prstGeom prst="rect">
            <a:avLst/>
          </a:prstGeom>
        </p:spPr>
      </p:pic>
      <p:sp>
        <p:nvSpPr>
          <p:cNvPr id="39" name="テキスト ボックス 38">
            <a:extLst>
              <a:ext uri="{FF2B5EF4-FFF2-40B4-BE49-F238E27FC236}">
                <a16:creationId xmlns:a16="http://schemas.microsoft.com/office/drawing/2014/main" id="{CCBE4E18-57BB-6461-750B-4A26B39AE568}"/>
              </a:ext>
            </a:extLst>
          </p:cNvPr>
          <p:cNvSpPr txBox="1"/>
          <p:nvPr/>
        </p:nvSpPr>
        <p:spPr>
          <a:xfrm>
            <a:off x="652367" y="6570129"/>
            <a:ext cx="955784" cy="369332"/>
          </a:xfrm>
          <a:prstGeom prst="rect">
            <a:avLst/>
          </a:prstGeom>
          <a:noFill/>
        </p:spPr>
        <p:txBody>
          <a:bodyPr wrap="square">
            <a:spAutoFit/>
          </a:bodyPr>
          <a:lstStyle/>
          <a:p>
            <a:r>
              <a:rPr lang="ja-JP" altLang="en-US" b="1"/>
              <a:t>攻撃者</a:t>
            </a:r>
            <a:endParaRPr kumimoji="1" lang="en-US" altLang="ja-JP" sz="1800" b="1"/>
          </a:p>
        </p:txBody>
      </p:sp>
      <p:sp>
        <p:nvSpPr>
          <p:cNvPr id="56" name="乗算記号 55">
            <a:extLst>
              <a:ext uri="{FF2B5EF4-FFF2-40B4-BE49-F238E27FC236}">
                <a16:creationId xmlns:a16="http://schemas.microsoft.com/office/drawing/2014/main" id="{67510A28-752B-276A-012B-911447FF5290}"/>
              </a:ext>
            </a:extLst>
          </p:cNvPr>
          <p:cNvSpPr/>
          <p:nvPr/>
        </p:nvSpPr>
        <p:spPr>
          <a:xfrm>
            <a:off x="3541380" y="4489076"/>
            <a:ext cx="9144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38">
            <a:extLst>
              <a:ext uri="{FF2B5EF4-FFF2-40B4-BE49-F238E27FC236}">
                <a16:creationId xmlns:a16="http://schemas.microsoft.com/office/drawing/2014/main" id="{6519760E-9919-3980-F0D8-E6A07A93C5E3}"/>
              </a:ext>
            </a:extLst>
          </p:cNvPr>
          <p:cNvSpPr/>
          <p:nvPr/>
        </p:nvSpPr>
        <p:spPr>
          <a:xfrm>
            <a:off x="4539457" y="4643190"/>
            <a:ext cx="2042757" cy="914400"/>
          </a:xfrm>
          <a:prstGeom prst="round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a:solidFill>
                  <a:schemeClr val="tx1"/>
                </a:solidFill>
              </a:rPr>
              <a:t>TVM</a:t>
            </a:r>
            <a:endParaRPr kumimoji="1" lang="ja-JP" altLang="en-US" b="1">
              <a:solidFill>
                <a:schemeClr val="tx1"/>
              </a:solidFill>
            </a:endParaRPr>
          </a:p>
        </p:txBody>
      </p:sp>
      <p:cxnSp>
        <p:nvCxnSpPr>
          <p:cNvPr id="35" name="直線矢印コネクタ 34">
            <a:extLst>
              <a:ext uri="{FF2B5EF4-FFF2-40B4-BE49-F238E27FC236}">
                <a16:creationId xmlns:a16="http://schemas.microsoft.com/office/drawing/2014/main" id="{ADA26D2F-8B3E-A358-EA92-B10A48E3CC6A}"/>
              </a:ext>
            </a:extLst>
          </p:cNvPr>
          <p:cNvCxnSpPr>
            <a:cxnSpLocks/>
            <a:stCxn id="38" idx="3"/>
            <a:endCxn id="13" idx="2"/>
          </p:cNvCxnSpPr>
          <p:nvPr/>
        </p:nvCxnSpPr>
        <p:spPr>
          <a:xfrm flipV="1">
            <a:off x="1614749" y="5360287"/>
            <a:ext cx="4373936" cy="6153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B27E095-240F-C580-E1D8-83317D16CDEA}"/>
              </a:ext>
            </a:extLst>
          </p:cNvPr>
          <p:cNvSpPr txBox="1"/>
          <p:nvPr/>
        </p:nvSpPr>
        <p:spPr>
          <a:xfrm>
            <a:off x="2691805" y="5363059"/>
            <a:ext cx="955784" cy="369332"/>
          </a:xfrm>
          <a:prstGeom prst="rect">
            <a:avLst/>
          </a:prstGeom>
          <a:noFill/>
        </p:spPr>
        <p:txBody>
          <a:bodyPr wrap="square">
            <a:spAutoFit/>
          </a:bodyPr>
          <a:lstStyle/>
          <a:p>
            <a:r>
              <a:rPr kumimoji="1" lang="ja-JP" altLang="en-US" sz="1800" b="1"/>
              <a:t>内部犯</a:t>
            </a:r>
            <a:endParaRPr kumimoji="1" lang="en-US" altLang="ja-JP" sz="1800" b="1" dirty="0"/>
          </a:p>
        </p:txBody>
      </p:sp>
      <p:sp>
        <p:nvSpPr>
          <p:cNvPr id="4" name="スライド番号プレースホルダー 3">
            <a:extLst>
              <a:ext uri="{FF2B5EF4-FFF2-40B4-BE49-F238E27FC236}">
                <a16:creationId xmlns:a16="http://schemas.microsoft.com/office/drawing/2014/main" id="{80E838CC-744E-40D4-A0C3-00BEC50D83FB}"/>
              </a:ext>
            </a:extLst>
          </p:cNvPr>
          <p:cNvSpPr>
            <a:spLocks noGrp="1"/>
          </p:cNvSpPr>
          <p:nvPr>
            <p:ph type="sldNum" sz="quarter" idx="12"/>
          </p:nvPr>
        </p:nvSpPr>
        <p:spPr/>
        <p:txBody>
          <a:bodyPr/>
          <a:lstStyle/>
          <a:p>
            <a:fld id="{A2D0B6E4-DB95-4D36-8524-B9153B2D6E62}" type="slidenum">
              <a:rPr kumimoji="1" lang="ja-JP" altLang="en-US" smtClean="0"/>
              <a:t>5</a:t>
            </a:fld>
            <a:endParaRPr kumimoji="1" lang="ja-JP" altLang="en-US"/>
          </a:p>
        </p:txBody>
      </p:sp>
      <p:sp>
        <p:nvSpPr>
          <p:cNvPr id="13" name="四角形: 角を丸くする 39">
            <a:extLst>
              <a:ext uri="{FF2B5EF4-FFF2-40B4-BE49-F238E27FC236}">
                <a16:creationId xmlns:a16="http://schemas.microsoft.com/office/drawing/2014/main" id="{5658287C-CD4B-5749-8900-ED89F6B37DED}"/>
              </a:ext>
            </a:extLst>
          </p:cNvPr>
          <p:cNvSpPr/>
          <p:nvPr/>
        </p:nvSpPr>
        <p:spPr>
          <a:xfrm>
            <a:off x="5638567" y="4866491"/>
            <a:ext cx="700235" cy="493796"/>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ln>
                  <a:solidFill>
                    <a:schemeClr val="tx1"/>
                  </a:solidFill>
                </a:ln>
                <a:solidFill>
                  <a:schemeClr val="tx1"/>
                </a:solidFill>
              </a:rPr>
              <a:t>監視</a:t>
            </a:r>
            <a:endParaRPr kumimoji="1" lang="en-US" altLang="ja-JP" sz="1600">
              <a:ln>
                <a:solidFill>
                  <a:schemeClr val="tx1"/>
                </a:solidFill>
              </a:ln>
              <a:solidFill>
                <a:schemeClr val="tx1"/>
              </a:solidFill>
            </a:endParaRPr>
          </a:p>
        </p:txBody>
      </p:sp>
      <p:sp>
        <p:nvSpPr>
          <p:cNvPr id="67" name="爆発 2 9">
            <a:extLst>
              <a:ext uri="{FF2B5EF4-FFF2-40B4-BE49-F238E27FC236}">
                <a16:creationId xmlns:a16="http://schemas.microsoft.com/office/drawing/2014/main" id="{3D399EF3-0772-61EE-6786-51BCFC84CD42}"/>
              </a:ext>
            </a:extLst>
          </p:cNvPr>
          <p:cNvSpPr/>
          <p:nvPr/>
        </p:nvSpPr>
        <p:spPr>
          <a:xfrm rot="4840408">
            <a:off x="6124729" y="4444641"/>
            <a:ext cx="611534" cy="826218"/>
          </a:xfrm>
          <a:prstGeom prst="irregularSeal2">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rgbClr val="FF0000"/>
              </a:solidFill>
            </a:endParaRPr>
          </a:p>
        </p:txBody>
      </p:sp>
      <p:sp>
        <p:nvSpPr>
          <p:cNvPr id="7" name="テキスト ボックス 6">
            <a:extLst>
              <a:ext uri="{FF2B5EF4-FFF2-40B4-BE49-F238E27FC236}">
                <a16:creationId xmlns:a16="http://schemas.microsoft.com/office/drawing/2014/main" id="{4A61777A-595F-ABEB-4983-EDA6B10FFC2F}"/>
              </a:ext>
            </a:extLst>
          </p:cNvPr>
          <p:cNvSpPr txBox="1"/>
          <p:nvPr/>
        </p:nvSpPr>
        <p:spPr>
          <a:xfrm>
            <a:off x="6106827" y="4661119"/>
            <a:ext cx="697627" cy="369332"/>
          </a:xfrm>
          <a:prstGeom prst="rect">
            <a:avLst/>
          </a:prstGeom>
          <a:noFill/>
        </p:spPr>
        <p:txBody>
          <a:bodyPr wrap="square" rtlCol="0">
            <a:spAutoFit/>
          </a:bodyPr>
          <a:lstStyle/>
          <a:p>
            <a:r>
              <a:rPr kumimoji="1" lang="ja-JP" altLang="en-US" b="1"/>
              <a:t>無効</a:t>
            </a:r>
          </a:p>
        </p:txBody>
      </p:sp>
      <p:sp>
        <p:nvSpPr>
          <p:cNvPr id="14" name="角丸四角形 38">
            <a:extLst>
              <a:ext uri="{FF2B5EF4-FFF2-40B4-BE49-F238E27FC236}">
                <a16:creationId xmlns:a16="http://schemas.microsoft.com/office/drawing/2014/main" id="{B7E32504-696D-F362-4F9B-94FDF20F4BA3}"/>
              </a:ext>
            </a:extLst>
          </p:cNvPr>
          <p:cNvSpPr/>
          <p:nvPr/>
        </p:nvSpPr>
        <p:spPr>
          <a:xfrm>
            <a:off x="7265063" y="4661119"/>
            <a:ext cx="2042757" cy="914400"/>
          </a:xfrm>
          <a:prstGeom prst="round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a:solidFill>
                  <a:schemeClr val="tx1"/>
                </a:solidFill>
              </a:rPr>
              <a:t>TVM</a:t>
            </a:r>
            <a:endParaRPr kumimoji="1" lang="ja-JP" altLang="en-US" b="1">
              <a:solidFill>
                <a:schemeClr val="tx1"/>
              </a:solidFill>
            </a:endParaRPr>
          </a:p>
        </p:txBody>
      </p:sp>
      <p:pic>
        <p:nvPicPr>
          <p:cNvPr id="21" name="図 20">
            <a:extLst>
              <a:ext uri="{FF2B5EF4-FFF2-40B4-BE49-F238E27FC236}">
                <a16:creationId xmlns:a16="http://schemas.microsoft.com/office/drawing/2014/main" id="{E93BD0BA-1198-6CDE-586D-F9BA2731079E}"/>
              </a:ext>
            </a:extLst>
          </p:cNvPr>
          <p:cNvPicPr>
            <a:picLocks noChangeAspect="1"/>
          </p:cNvPicPr>
          <p:nvPr/>
        </p:nvPicPr>
        <p:blipFill>
          <a:blip r:embed="rId5"/>
          <a:stretch>
            <a:fillRect/>
          </a:stretch>
        </p:blipFill>
        <p:spPr>
          <a:xfrm>
            <a:off x="2769045" y="4479694"/>
            <a:ext cx="688658" cy="926294"/>
          </a:xfrm>
          <a:prstGeom prst="rect">
            <a:avLst/>
          </a:prstGeom>
        </p:spPr>
      </p:pic>
      <p:pic>
        <p:nvPicPr>
          <p:cNvPr id="26" name="グラフィックス 25">
            <a:extLst>
              <a:ext uri="{FF2B5EF4-FFF2-40B4-BE49-F238E27FC236}">
                <a16:creationId xmlns:a16="http://schemas.microsoft.com/office/drawing/2014/main" id="{4DC2B112-D5FA-E72B-FC91-976FFD2CD81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5584" y="4413032"/>
            <a:ext cx="1040315" cy="1144402"/>
          </a:xfrm>
          <a:prstGeom prst="rect">
            <a:avLst/>
          </a:prstGeom>
        </p:spPr>
      </p:pic>
      <p:sp>
        <p:nvSpPr>
          <p:cNvPr id="27" name="テキスト ボックス 26">
            <a:extLst>
              <a:ext uri="{FF2B5EF4-FFF2-40B4-BE49-F238E27FC236}">
                <a16:creationId xmlns:a16="http://schemas.microsoft.com/office/drawing/2014/main" id="{98A5E1B8-9F77-196A-6AA7-372859E140DB}"/>
              </a:ext>
            </a:extLst>
          </p:cNvPr>
          <p:cNvSpPr txBox="1"/>
          <p:nvPr/>
        </p:nvSpPr>
        <p:spPr>
          <a:xfrm>
            <a:off x="8213517" y="5579685"/>
            <a:ext cx="955784" cy="369332"/>
          </a:xfrm>
          <a:prstGeom prst="rect">
            <a:avLst/>
          </a:prstGeom>
          <a:noFill/>
        </p:spPr>
        <p:txBody>
          <a:bodyPr wrap="square">
            <a:spAutoFit/>
          </a:bodyPr>
          <a:lstStyle/>
          <a:p>
            <a:r>
              <a:rPr lang="ja-JP" altLang="en-US" b="1"/>
              <a:t>攻撃者</a:t>
            </a:r>
            <a:endParaRPr kumimoji="1" lang="en-US" altLang="ja-JP" sz="1800" b="1"/>
          </a:p>
        </p:txBody>
      </p:sp>
      <p:cxnSp>
        <p:nvCxnSpPr>
          <p:cNvPr id="28" name="直線矢印コネクタ 27">
            <a:extLst>
              <a:ext uri="{FF2B5EF4-FFF2-40B4-BE49-F238E27FC236}">
                <a16:creationId xmlns:a16="http://schemas.microsoft.com/office/drawing/2014/main" id="{56C343D4-36AB-DCF4-D700-C808BC585601}"/>
              </a:ext>
            </a:extLst>
          </p:cNvPr>
          <p:cNvCxnSpPr>
            <a:cxnSpLocks/>
            <a:stCxn id="14" idx="1"/>
            <a:endCxn id="67" idx="3"/>
          </p:cNvCxnSpPr>
          <p:nvPr/>
        </p:nvCxnSpPr>
        <p:spPr>
          <a:xfrm flipH="1">
            <a:off x="6636880" y="5118319"/>
            <a:ext cx="628183" cy="15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A70006EF-D72C-15FE-4385-857B77445040}"/>
              </a:ext>
            </a:extLst>
          </p:cNvPr>
          <p:cNvSpPr txBox="1"/>
          <p:nvPr/>
        </p:nvSpPr>
        <p:spPr>
          <a:xfrm>
            <a:off x="6589629" y="5230848"/>
            <a:ext cx="697627" cy="400110"/>
          </a:xfrm>
          <a:prstGeom prst="rect">
            <a:avLst/>
          </a:prstGeom>
          <a:noFill/>
        </p:spPr>
        <p:txBody>
          <a:bodyPr wrap="square" rtlCol="0">
            <a:spAutoFit/>
          </a:bodyPr>
          <a:lstStyle/>
          <a:p>
            <a:r>
              <a:rPr lang="ja-JP" altLang="en-US" sz="2000" b="1"/>
              <a:t>攻撃</a:t>
            </a:r>
            <a:endParaRPr kumimoji="1" lang="ja-JP" altLang="en-US" sz="2000" b="1"/>
          </a:p>
        </p:txBody>
      </p:sp>
      <p:sp>
        <p:nvSpPr>
          <p:cNvPr id="8" name="テキスト ボックス 7">
            <a:extLst>
              <a:ext uri="{FF2B5EF4-FFF2-40B4-BE49-F238E27FC236}">
                <a16:creationId xmlns:a16="http://schemas.microsoft.com/office/drawing/2014/main" id="{AD092D81-8331-7341-371F-276F2735D451}"/>
              </a:ext>
            </a:extLst>
          </p:cNvPr>
          <p:cNvSpPr txBox="1"/>
          <p:nvPr/>
        </p:nvSpPr>
        <p:spPr>
          <a:xfrm>
            <a:off x="1449086" y="4326111"/>
            <a:ext cx="1659834" cy="338554"/>
          </a:xfrm>
          <a:prstGeom prst="rect">
            <a:avLst/>
          </a:prstGeom>
          <a:noFill/>
        </p:spPr>
        <p:txBody>
          <a:bodyPr wrap="square" rtlCol="0">
            <a:spAutoFit/>
          </a:bodyPr>
          <a:lstStyle/>
          <a:p>
            <a:pPr algn="ctr"/>
            <a:r>
              <a:rPr lang="ja-JP" altLang="en-US" sz="1600" b="1"/>
              <a:t>非</a:t>
            </a:r>
            <a:r>
              <a:rPr lang="en-US" altLang="ja-JP" sz="1600" b="1" dirty="0"/>
              <a:t>TEE</a:t>
            </a:r>
            <a:endParaRPr kumimoji="1" lang="ja-JP" altLang="en-US" sz="1600" b="1"/>
          </a:p>
        </p:txBody>
      </p:sp>
      <p:sp>
        <p:nvSpPr>
          <p:cNvPr id="9" name="テキスト ボックス 8">
            <a:extLst>
              <a:ext uri="{FF2B5EF4-FFF2-40B4-BE49-F238E27FC236}">
                <a16:creationId xmlns:a16="http://schemas.microsoft.com/office/drawing/2014/main" id="{E64261B2-D91C-7A4F-69B5-9D2D0F65686F}"/>
              </a:ext>
            </a:extLst>
          </p:cNvPr>
          <p:cNvSpPr txBox="1"/>
          <p:nvPr/>
        </p:nvSpPr>
        <p:spPr>
          <a:xfrm>
            <a:off x="4891027" y="4263252"/>
            <a:ext cx="1659834" cy="338554"/>
          </a:xfrm>
          <a:prstGeom prst="rect">
            <a:avLst/>
          </a:prstGeom>
          <a:noFill/>
        </p:spPr>
        <p:txBody>
          <a:bodyPr wrap="square" rtlCol="0">
            <a:spAutoFit/>
          </a:bodyPr>
          <a:lstStyle/>
          <a:p>
            <a:pPr algn="ctr"/>
            <a:r>
              <a:rPr lang="en-US" altLang="ja-JP" sz="1600" b="1" dirty="0"/>
              <a:t>TEE</a:t>
            </a:r>
            <a:endParaRPr kumimoji="1" lang="ja-JP" altLang="en-US" sz="1600" b="1"/>
          </a:p>
        </p:txBody>
      </p:sp>
    </p:spTree>
    <p:extLst>
      <p:ext uri="{BB962C8B-B14F-4D97-AF65-F5344CB8AC3E}">
        <p14:creationId xmlns:p14="http://schemas.microsoft.com/office/powerpoint/2010/main" val="240109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69E6445B-EBB0-BAEA-47B0-5420E4D3209E}"/>
              </a:ext>
            </a:extLst>
          </p:cNvPr>
          <p:cNvSpPr>
            <a:spLocks noGrp="1"/>
          </p:cNvSpPr>
          <p:nvPr>
            <p:ph type="title"/>
          </p:nvPr>
        </p:nvSpPr>
        <p:spPr>
          <a:xfrm>
            <a:off x="838200" y="510988"/>
            <a:ext cx="10515600" cy="802249"/>
          </a:xfrm>
        </p:spPr>
        <p:txBody>
          <a:bodyPr/>
          <a:lstStyle/>
          <a:p>
            <a:r>
              <a:rPr lang="ja-JP" altLang="en-US"/>
              <a:t>提案：</a:t>
            </a:r>
            <a:r>
              <a:rPr lang="en-US" altLang="ja-JP" err="1"/>
              <a:t>TVMmonitor</a:t>
            </a:r>
            <a:endParaRPr lang="ja-JP" altLang="en-US"/>
          </a:p>
        </p:txBody>
      </p:sp>
      <p:sp>
        <p:nvSpPr>
          <p:cNvPr id="6" name="コンテンツ プレースホルダー 2">
            <a:extLst>
              <a:ext uri="{FF2B5EF4-FFF2-40B4-BE49-F238E27FC236}">
                <a16:creationId xmlns:a16="http://schemas.microsoft.com/office/drawing/2014/main" id="{60BBD32E-EDBF-866F-CEF2-EA168A8696CD}"/>
              </a:ext>
            </a:extLst>
          </p:cNvPr>
          <p:cNvSpPr>
            <a:spLocks noGrp="1"/>
          </p:cNvSpPr>
          <p:nvPr>
            <p:ph idx="1"/>
          </p:nvPr>
        </p:nvSpPr>
        <p:spPr>
          <a:xfrm>
            <a:off x="838200" y="1492624"/>
            <a:ext cx="10515600" cy="4684339"/>
          </a:xfrm>
        </p:spPr>
        <p:txBody>
          <a:bodyPr/>
          <a:lstStyle/>
          <a:p>
            <a:r>
              <a:rPr lang="en-US" altLang="ja-JP" dirty="0" err="1"/>
              <a:t>CoVE</a:t>
            </a:r>
            <a:r>
              <a:rPr lang="ja-JP" altLang="en-US"/>
              <a:t>において</a:t>
            </a:r>
            <a:r>
              <a:rPr lang="en-US" altLang="ja-JP" dirty="0"/>
              <a:t>TVM</a:t>
            </a:r>
            <a:r>
              <a:rPr lang="ja-JP" altLang="en-US"/>
              <a:t>の柔軟かつ効率のよい監視を実現</a:t>
            </a:r>
            <a:endParaRPr lang="en-US" altLang="ja-JP" dirty="0"/>
          </a:p>
          <a:p>
            <a:pPr lvl="1"/>
            <a:r>
              <a:rPr lang="ja-JP" altLang="en-US"/>
              <a:t>監視用</a:t>
            </a:r>
            <a:r>
              <a:rPr lang="en-US" altLang="ja-JP" dirty="0"/>
              <a:t>TVM</a:t>
            </a:r>
            <a:r>
              <a:rPr lang="ja-JP" altLang="en-US"/>
              <a:t>で監視システムを実行し、監視対象</a:t>
            </a:r>
            <a:r>
              <a:rPr lang="en-US" altLang="ja-JP" dirty="0"/>
              <a:t>TVM</a:t>
            </a:r>
            <a:r>
              <a:rPr lang="ja-JP" altLang="en-US"/>
              <a:t>から情報を取得</a:t>
            </a:r>
            <a:endParaRPr lang="en-US" altLang="ja-JP" dirty="0"/>
          </a:p>
          <a:p>
            <a:pPr lvl="2"/>
            <a:r>
              <a:rPr lang="ja-JP" altLang="en-US"/>
              <a:t>監視用</a:t>
            </a:r>
            <a:r>
              <a:rPr lang="en-US" altLang="ja-JP" dirty="0"/>
              <a:t>TVM</a:t>
            </a:r>
            <a:r>
              <a:rPr lang="ja-JP" altLang="en-US"/>
              <a:t>は監視対象</a:t>
            </a:r>
            <a:r>
              <a:rPr lang="en-US" altLang="ja-JP" dirty="0"/>
              <a:t>TVM</a:t>
            </a:r>
            <a:r>
              <a:rPr lang="ja-JP" altLang="en-US"/>
              <a:t>から隔離されている</a:t>
            </a:r>
            <a:endParaRPr lang="en-US" altLang="ja-JP" dirty="0"/>
          </a:p>
          <a:p>
            <a:pPr lvl="2"/>
            <a:r>
              <a:rPr lang="ja-JP" altLang="en-US"/>
              <a:t>一対一の監視だけではなく、様々な分散監視システムを構成可能</a:t>
            </a:r>
            <a:endParaRPr lang="en-US" altLang="ja-JP" dirty="0"/>
          </a:p>
          <a:p>
            <a:pPr lvl="1"/>
            <a:r>
              <a:rPr lang="en-US" altLang="ja-JP" dirty="0"/>
              <a:t>TSM</a:t>
            </a:r>
            <a:r>
              <a:rPr lang="ja-JP" altLang="en-US"/>
              <a:t>内で監視を行うよりも高度な監視が可能</a:t>
            </a:r>
            <a:endParaRPr lang="en-US" altLang="ja-JP" dirty="0"/>
          </a:p>
          <a:p>
            <a:pPr lvl="2"/>
            <a:r>
              <a:rPr lang="en-US" altLang="ja-JP" dirty="0"/>
              <a:t>TSM</a:t>
            </a:r>
            <a:r>
              <a:rPr lang="ja-JP" altLang="en-US"/>
              <a:t>は信頼する必要があるため、できるだけ小さく保つべき</a:t>
            </a:r>
            <a:endParaRPr lang="en-US" altLang="ja-JP" dirty="0"/>
          </a:p>
        </p:txBody>
      </p:sp>
      <p:sp>
        <p:nvSpPr>
          <p:cNvPr id="3" name="スライド番号プレースホルダー 2">
            <a:extLst>
              <a:ext uri="{FF2B5EF4-FFF2-40B4-BE49-F238E27FC236}">
                <a16:creationId xmlns:a16="http://schemas.microsoft.com/office/drawing/2014/main" id="{DCFF983B-AB14-AA8B-E8D1-44A4DF32EB33}"/>
              </a:ext>
            </a:extLst>
          </p:cNvPr>
          <p:cNvSpPr>
            <a:spLocks noGrp="1"/>
          </p:cNvSpPr>
          <p:nvPr>
            <p:ph type="sldNum" sz="quarter" idx="12"/>
          </p:nvPr>
        </p:nvSpPr>
        <p:spPr/>
        <p:txBody>
          <a:bodyPr/>
          <a:lstStyle/>
          <a:p>
            <a:fld id="{A2D0B6E4-DB95-4D36-8524-B9153B2D6E62}" type="slidenum">
              <a:rPr kumimoji="1" lang="ja-JP" altLang="en-US" smtClean="0"/>
              <a:t>6</a:t>
            </a:fld>
            <a:endParaRPr kumimoji="1" lang="ja-JP" altLang="en-US"/>
          </a:p>
        </p:txBody>
      </p:sp>
      <p:sp>
        <p:nvSpPr>
          <p:cNvPr id="22" name="四角形: 角を丸くする 3">
            <a:extLst>
              <a:ext uri="{FF2B5EF4-FFF2-40B4-BE49-F238E27FC236}">
                <a16:creationId xmlns:a16="http://schemas.microsoft.com/office/drawing/2014/main" id="{7581D78E-9134-6711-5B43-DC7623AA238B}"/>
              </a:ext>
            </a:extLst>
          </p:cNvPr>
          <p:cNvSpPr/>
          <p:nvPr/>
        </p:nvSpPr>
        <p:spPr>
          <a:xfrm>
            <a:off x="2628825" y="4644094"/>
            <a:ext cx="2043346" cy="132556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23" name="テキスト ボックス 22">
            <a:extLst>
              <a:ext uri="{FF2B5EF4-FFF2-40B4-BE49-F238E27FC236}">
                <a16:creationId xmlns:a16="http://schemas.microsoft.com/office/drawing/2014/main" id="{B254F7B2-3D30-F739-9A82-A205DDD18CB0}"/>
              </a:ext>
            </a:extLst>
          </p:cNvPr>
          <p:cNvSpPr txBox="1"/>
          <p:nvPr/>
        </p:nvSpPr>
        <p:spPr>
          <a:xfrm>
            <a:off x="2705843" y="4234868"/>
            <a:ext cx="1918247" cy="338554"/>
          </a:xfrm>
          <a:prstGeom prst="rect">
            <a:avLst/>
          </a:prstGeom>
          <a:noFill/>
        </p:spPr>
        <p:txBody>
          <a:bodyPr wrap="square" rtlCol="0">
            <a:spAutoFit/>
          </a:bodyPr>
          <a:lstStyle/>
          <a:p>
            <a:pPr algn="ctr"/>
            <a:r>
              <a:rPr kumimoji="1" lang="ja-JP" altLang="en-US" sz="1600" b="1"/>
              <a:t>ホスト</a:t>
            </a:r>
            <a:r>
              <a:rPr kumimoji="1" lang="en-US" altLang="ja-JP" sz="1600" b="1"/>
              <a:t>VM</a:t>
            </a:r>
            <a:endParaRPr kumimoji="1" lang="ja-JP" altLang="en-US" sz="1600" b="1"/>
          </a:p>
        </p:txBody>
      </p:sp>
      <p:sp>
        <p:nvSpPr>
          <p:cNvPr id="27" name="四角形: 角を丸くする 36">
            <a:extLst>
              <a:ext uri="{FF2B5EF4-FFF2-40B4-BE49-F238E27FC236}">
                <a16:creationId xmlns:a16="http://schemas.microsoft.com/office/drawing/2014/main" id="{3E1D131F-DF1C-FBEC-FC2D-6EEF058B66C7}"/>
              </a:ext>
            </a:extLst>
          </p:cNvPr>
          <p:cNvSpPr/>
          <p:nvPr/>
        </p:nvSpPr>
        <p:spPr>
          <a:xfrm>
            <a:off x="2628824" y="6098736"/>
            <a:ext cx="1995265" cy="513669"/>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ハイパーバイザ</a:t>
            </a:r>
          </a:p>
        </p:txBody>
      </p:sp>
      <p:sp>
        <p:nvSpPr>
          <p:cNvPr id="28" name="四角形: 角を丸くする 36">
            <a:extLst>
              <a:ext uri="{FF2B5EF4-FFF2-40B4-BE49-F238E27FC236}">
                <a16:creationId xmlns:a16="http://schemas.microsoft.com/office/drawing/2014/main" id="{3DADE915-4AC2-F3B8-F6A3-3BA8A257AB41}"/>
              </a:ext>
            </a:extLst>
          </p:cNvPr>
          <p:cNvSpPr/>
          <p:nvPr/>
        </p:nvSpPr>
        <p:spPr>
          <a:xfrm>
            <a:off x="4967998" y="6066904"/>
            <a:ext cx="4664275" cy="51366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TEE </a:t>
            </a:r>
            <a:r>
              <a:rPr lang="ja-JP" altLang="en-US" sz="1600">
                <a:solidFill>
                  <a:schemeClr val="tx1"/>
                </a:solidFill>
              </a:rPr>
              <a:t>セキュリティマネージャ</a:t>
            </a:r>
            <a:r>
              <a:rPr lang="en-US" altLang="ja-JP" sz="1600" dirty="0">
                <a:solidFill>
                  <a:schemeClr val="tx1"/>
                </a:solidFill>
              </a:rPr>
              <a:t> (TSM)</a:t>
            </a:r>
            <a:endParaRPr kumimoji="1" lang="ja-JP" altLang="en-US" sz="1600">
              <a:solidFill>
                <a:schemeClr val="tx1"/>
              </a:solidFill>
            </a:endParaRPr>
          </a:p>
        </p:txBody>
      </p:sp>
      <p:sp>
        <p:nvSpPr>
          <p:cNvPr id="9" name="テキスト ボックス 8">
            <a:extLst>
              <a:ext uri="{FF2B5EF4-FFF2-40B4-BE49-F238E27FC236}">
                <a16:creationId xmlns:a16="http://schemas.microsoft.com/office/drawing/2014/main" id="{6DEDD8B9-D16E-7DAA-8D43-EB5644A12CBB}"/>
              </a:ext>
            </a:extLst>
          </p:cNvPr>
          <p:cNvSpPr txBox="1"/>
          <p:nvPr/>
        </p:nvSpPr>
        <p:spPr>
          <a:xfrm>
            <a:off x="5399292" y="4234868"/>
            <a:ext cx="1383888" cy="338554"/>
          </a:xfrm>
          <a:prstGeom prst="rect">
            <a:avLst/>
          </a:prstGeom>
          <a:noFill/>
        </p:spPr>
        <p:txBody>
          <a:bodyPr wrap="square" rtlCol="0">
            <a:spAutoFit/>
          </a:bodyPr>
          <a:lstStyle/>
          <a:p>
            <a:pPr algn="ctr"/>
            <a:r>
              <a:rPr lang="ja-JP" altLang="en-US" sz="1600" b="1"/>
              <a:t>監視用</a:t>
            </a:r>
            <a:r>
              <a:rPr lang="en-US" altLang="ja-JP" sz="1600" b="1" dirty="0"/>
              <a:t> </a:t>
            </a:r>
            <a:r>
              <a:rPr kumimoji="1" lang="en-US" altLang="ja-JP" sz="1600" b="1" dirty="0">
                <a:solidFill>
                  <a:schemeClr val="tx1"/>
                </a:solidFill>
              </a:rPr>
              <a:t>TVM</a:t>
            </a:r>
            <a:endParaRPr kumimoji="1" lang="ja-JP" altLang="en-US" sz="1600" b="1">
              <a:solidFill>
                <a:schemeClr val="tx1"/>
              </a:solidFill>
            </a:endParaRPr>
          </a:p>
        </p:txBody>
      </p:sp>
      <p:sp>
        <p:nvSpPr>
          <p:cNvPr id="10" name="四角形: 角を丸くする 32">
            <a:extLst>
              <a:ext uri="{FF2B5EF4-FFF2-40B4-BE49-F238E27FC236}">
                <a16:creationId xmlns:a16="http://schemas.microsoft.com/office/drawing/2014/main" id="{D98F2BA2-11BA-2E93-520F-4166BC92821F}"/>
              </a:ext>
            </a:extLst>
          </p:cNvPr>
          <p:cNvSpPr/>
          <p:nvPr/>
        </p:nvSpPr>
        <p:spPr>
          <a:xfrm>
            <a:off x="5039159" y="4644094"/>
            <a:ext cx="2209596" cy="13211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1" name="四角形: 角を丸くする 39">
            <a:extLst>
              <a:ext uri="{FF2B5EF4-FFF2-40B4-BE49-F238E27FC236}">
                <a16:creationId xmlns:a16="http://schemas.microsoft.com/office/drawing/2014/main" id="{447C4A58-FC71-C00B-4BC8-225A76F08081}"/>
              </a:ext>
            </a:extLst>
          </p:cNvPr>
          <p:cNvSpPr/>
          <p:nvPr/>
        </p:nvSpPr>
        <p:spPr>
          <a:xfrm>
            <a:off x="5264405" y="4850168"/>
            <a:ext cx="1803449" cy="39507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監視システム</a:t>
            </a: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9BF7A63F-309E-382E-B3DD-727308A7497F}"/>
              </a:ext>
            </a:extLst>
          </p:cNvPr>
          <p:cNvSpPr txBox="1"/>
          <p:nvPr/>
        </p:nvSpPr>
        <p:spPr>
          <a:xfrm>
            <a:off x="7662134" y="4235540"/>
            <a:ext cx="1896933" cy="338554"/>
          </a:xfrm>
          <a:prstGeom prst="rect">
            <a:avLst/>
          </a:prstGeom>
          <a:noFill/>
        </p:spPr>
        <p:txBody>
          <a:bodyPr wrap="square" rtlCol="0">
            <a:spAutoFit/>
          </a:bodyPr>
          <a:lstStyle/>
          <a:p>
            <a:pPr algn="ctr"/>
            <a:r>
              <a:rPr lang="ja-JP" altLang="en-US" sz="1600" b="1"/>
              <a:t>監視対象</a:t>
            </a:r>
            <a:r>
              <a:rPr lang="en-US" altLang="ja-JP" sz="1600" b="1" dirty="0"/>
              <a:t> </a:t>
            </a:r>
            <a:r>
              <a:rPr kumimoji="1" lang="en-US" altLang="ja-JP" sz="1600" b="1" dirty="0">
                <a:solidFill>
                  <a:schemeClr val="tx1"/>
                </a:solidFill>
              </a:rPr>
              <a:t>TVM</a:t>
            </a:r>
            <a:endParaRPr kumimoji="1" lang="ja-JP" altLang="en-US" sz="1600" b="1">
              <a:solidFill>
                <a:schemeClr val="tx1"/>
              </a:solidFill>
            </a:endParaRPr>
          </a:p>
        </p:txBody>
      </p:sp>
      <p:sp>
        <p:nvSpPr>
          <p:cNvPr id="13" name="四角形: 角を丸くする 32">
            <a:extLst>
              <a:ext uri="{FF2B5EF4-FFF2-40B4-BE49-F238E27FC236}">
                <a16:creationId xmlns:a16="http://schemas.microsoft.com/office/drawing/2014/main" id="{DD9348B6-1DCF-DB9F-10BC-11C6114DAC74}"/>
              </a:ext>
            </a:extLst>
          </p:cNvPr>
          <p:cNvSpPr/>
          <p:nvPr/>
        </p:nvSpPr>
        <p:spPr>
          <a:xfrm>
            <a:off x="7588928" y="4641910"/>
            <a:ext cx="2043346" cy="1321197"/>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4" name="四角形: 角を丸くする 39">
            <a:extLst>
              <a:ext uri="{FF2B5EF4-FFF2-40B4-BE49-F238E27FC236}">
                <a16:creationId xmlns:a16="http://schemas.microsoft.com/office/drawing/2014/main" id="{19550E8A-6A28-94F3-9866-E83884215215}"/>
              </a:ext>
            </a:extLst>
          </p:cNvPr>
          <p:cNvSpPr/>
          <p:nvPr/>
        </p:nvSpPr>
        <p:spPr>
          <a:xfrm>
            <a:off x="5264405" y="5407729"/>
            <a:ext cx="1803449" cy="39507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OS</a:t>
            </a:r>
            <a:endParaRPr kumimoji="1" lang="ja-JP" altLang="en-US">
              <a:solidFill>
                <a:schemeClr val="tx1"/>
              </a:solidFill>
            </a:endParaRPr>
          </a:p>
        </p:txBody>
      </p:sp>
      <p:sp>
        <p:nvSpPr>
          <p:cNvPr id="15" name="四角形: 角を丸くする 3">
            <a:extLst>
              <a:ext uri="{FF2B5EF4-FFF2-40B4-BE49-F238E27FC236}">
                <a16:creationId xmlns:a16="http://schemas.microsoft.com/office/drawing/2014/main" id="{6E5BA3F2-EE2D-642C-1FDD-594EC83B96FA}"/>
              </a:ext>
            </a:extLst>
          </p:cNvPr>
          <p:cNvSpPr/>
          <p:nvPr/>
        </p:nvSpPr>
        <p:spPr>
          <a:xfrm>
            <a:off x="7695658" y="4889058"/>
            <a:ext cx="1829883" cy="95263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OS</a:t>
            </a:r>
          </a:p>
          <a:p>
            <a:endParaRPr lang="en-US" altLang="ja-JP" dirty="0">
              <a:solidFill>
                <a:schemeClr val="tx1"/>
              </a:solidFill>
            </a:endParaRPr>
          </a:p>
          <a:p>
            <a:endParaRPr kumimoji="1" lang="ja-JP" altLang="en-US">
              <a:solidFill>
                <a:schemeClr val="tx1"/>
              </a:solidFill>
            </a:endParaRPr>
          </a:p>
        </p:txBody>
      </p:sp>
      <p:sp>
        <p:nvSpPr>
          <p:cNvPr id="16" name="四角形: 角を丸くする 32">
            <a:extLst>
              <a:ext uri="{FF2B5EF4-FFF2-40B4-BE49-F238E27FC236}">
                <a16:creationId xmlns:a16="http://schemas.microsoft.com/office/drawing/2014/main" id="{8AE41770-77DE-1D61-10F8-FA90E2A519A8}"/>
              </a:ext>
            </a:extLst>
          </p:cNvPr>
          <p:cNvSpPr/>
          <p:nvPr/>
        </p:nvSpPr>
        <p:spPr>
          <a:xfrm>
            <a:off x="7860698" y="5245242"/>
            <a:ext cx="1499802" cy="476318"/>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エージェント</a:t>
            </a:r>
          </a:p>
        </p:txBody>
      </p:sp>
      <p:cxnSp>
        <p:nvCxnSpPr>
          <p:cNvPr id="17" name="直線コネクタ 7">
            <a:extLst>
              <a:ext uri="{FF2B5EF4-FFF2-40B4-BE49-F238E27FC236}">
                <a16:creationId xmlns:a16="http://schemas.microsoft.com/office/drawing/2014/main" id="{D4A0691E-5F99-5A3B-C41F-247060CC183E}"/>
              </a:ext>
            </a:extLst>
          </p:cNvPr>
          <p:cNvCxnSpPr>
            <a:cxnSpLocks/>
            <a:stCxn id="16" idx="1"/>
            <a:endCxn id="11" idx="3"/>
          </p:cNvCxnSpPr>
          <p:nvPr/>
        </p:nvCxnSpPr>
        <p:spPr>
          <a:xfrm flipH="1" flipV="1">
            <a:off x="7067854" y="5047705"/>
            <a:ext cx="792844" cy="435696"/>
          </a:xfrm>
          <a:prstGeom prst="line">
            <a:avLst/>
          </a:prstGeom>
          <a:ln w="50800">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63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69E6445B-EBB0-BAEA-47B0-5420E4D3209E}"/>
              </a:ext>
            </a:extLst>
          </p:cNvPr>
          <p:cNvSpPr>
            <a:spLocks noGrp="1"/>
          </p:cNvSpPr>
          <p:nvPr>
            <p:ph type="title"/>
          </p:nvPr>
        </p:nvSpPr>
        <p:spPr>
          <a:xfrm>
            <a:off x="838200" y="510988"/>
            <a:ext cx="10515600" cy="802249"/>
          </a:xfrm>
        </p:spPr>
        <p:txBody>
          <a:bodyPr/>
          <a:lstStyle/>
          <a:p>
            <a:r>
              <a:rPr lang="ja-JP" altLang="en-US"/>
              <a:t>メモリ共有を用いた情報取得</a:t>
            </a:r>
          </a:p>
        </p:txBody>
      </p:sp>
      <p:sp>
        <p:nvSpPr>
          <p:cNvPr id="3" name="コンテンツ プレースホルダー 2">
            <a:extLst>
              <a:ext uri="{FF2B5EF4-FFF2-40B4-BE49-F238E27FC236}">
                <a16:creationId xmlns:a16="http://schemas.microsoft.com/office/drawing/2014/main" id="{6B789329-500E-A824-D237-AFE1D7D0F3AE}"/>
              </a:ext>
            </a:extLst>
          </p:cNvPr>
          <p:cNvSpPr>
            <a:spLocks noGrp="1"/>
          </p:cNvSpPr>
          <p:nvPr>
            <p:ph idx="1"/>
          </p:nvPr>
        </p:nvSpPr>
        <p:spPr>
          <a:xfrm>
            <a:off x="838200" y="1492624"/>
            <a:ext cx="10515600" cy="4684339"/>
          </a:xfrm>
        </p:spPr>
        <p:txBody>
          <a:bodyPr>
            <a:normAutofit/>
          </a:bodyPr>
          <a:lstStyle/>
          <a:p>
            <a:r>
              <a:rPr lang="ja-JP" altLang="en-US"/>
              <a:t>監視用</a:t>
            </a:r>
            <a:r>
              <a:rPr lang="en-US" altLang="ja-JP" dirty="0"/>
              <a:t>TVM</a:t>
            </a:r>
            <a:r>
              <a:rPr lang="ja-JP" altLang="en-US"/>
              <a:t>と監視対象</a:t>
            </a:r>
            <a:r>
              <a:rPr lang="en-US" altLang="ja-JP" dirty="0"/>
              <a:t>TVM</a:t>
            </a:r>
            <a:r>
              <a:rPr lang="ja-JP" altLang="en-US"/>
              <a:t>間でメモリを共有して情報取得</a:t>
            </a:r>
            <a:endParaRPr lang="en-US" altLang="ja-JP" dirty="0"/>
          </a:p>
          <a:p>
            <a:pPr lvl="1"/>
            <a:r>
              <a:rPr lang="en-US" altLang="ja-JP" dirty="0"/>
              <a:t>TVM</a:t>
            </a:r>
            <a:r>
              <a:rPr lang="ja-JP" altLang="en-US"/>
              <a:t>間の仮想ネットワークを用いて通信することも可能</a:t>
            </a:r>
            <a:endParaRPr lang="en-US" altLang="ja-JP" dirty="0"/>
          </a:p>
          <a:p>
            <a:pPr lvl="1"/>
            <a:r>
              <a:rPr lang="ja-JP" altLang="en-US"/>
              <a:t>通信はハイパーバイザを経由するため、性能低下や妨害の可能性</a:t>
            </a:r>
            <a:endParaRPr lang="en-US" altLang="ja-JP" dirty="0"/>
          </a:p>
          <a:p>
            <a:r>
              <a:rPr lang="ja-JP" altLang="en-US"/>
              <a:t>しかし、</a:t>
            </a:r>
            <a:r>
              <a:rPr lang="en-US" altLang="ja-JP" dirty="0"/>
              <a:t>TVM</a:t>
            </a:r>
            <a:r>
              <a:rPr lang="ja-JP" altLang="en-US"/>
              <a:t>間で機密メモリを共有することはできない</a:t>
            </a:r>
            <a:endParaRPr lang="en-US" altLang="ja-JP" dirty="0"/>
          </a:p>
          <a:p>
            <a:pPr lvl="1"/>
            <a:r>
              <a:rPr lang="ja-JP" altLang="en-US"/>
              <a:t>セキュリティために機密メモリは</a:t>
            </a:r>
            <a:r>
              <a:rPr lang="en-US" altLang="ja-JP" dirty="0"/>
              <a:t> 1 </a:t>
            </a:r>
            <a:r>
              <a:rPr lang="ja-JP" altLang="en-US"/>
              <a:t>つの</a:t>
            </a:r>
            <a:r>
              <a:rPr lang="en-US" altLang="ja-JP" dirty="0"/>
              <a:t>TVM</a:t>
            </a:r>
            <a:r>
              <a:rPr lang="ja-JP" altLang="en-US"/>
              <a:t>にだけ割り当て可能</a:t>
            </a:r>
            <a:endParaRPr lang="en-US" altLang="ja-JP" dirty="0"/>
          </a:p>
          <a:p>
            <a:pPr lvl="1"/>
            <a:r>
              <a:rPr lang="ja-JP" altLang="en-US"/>
              <a:t>ハイパーバイザと非機密メモリを共有する仕組みを利用して実現</a:t>
            </a:r>
            <a:endParaRPr lang="en-US" altLang="ja-JP" dirty="0"/>
          </a:p>
        </p:txBody>
      </p:sp>
      <p:sp>
        <p:nvSpPr>
          <p:cNvPr id="34" name="スライド番号プレースホルダー 33">
            <a:extLst>
              <a:ext uri="{FF2B5EF4-FFF2-40B4-BE49-F238E27FC236}">
                <a16:creationId xmlns:a16="http://schemas.microsoft.com/office/drawing/2014/main" id="{AAEAFB38-7050-046F-30D7-E36D62EE05DE}"/>
              </a:ext>
            </a:extLst>
          </p:cNvPr>
          <p:cNvSpPr>
            <a:spLocks noGrp="1"/>
          </p:cNvSpPr>
          <p:nvPr>
            <p:ph type="sldNum" sz="quarter" idx="12"/>
          </p:nvPr>
        </p:nvSpPr>
        <p:spPr/>
        <p:txBody>
          <a:bodyPr/>
          <a:lstStyle/>
          <a:p>
            <a:fld id="{A2D0B6E4-DB95-4D36-8524-B9153B2D6E62}" type="slidenum">
              <a:rPr kumimoji="1" lang="ja-JP" altLang="en-US" smtClean="0"/>
              <a:t>7</a:t>
            </a:fld>
            <a:endParaRPr kumimoji="1" lang="ja-JP" altLang="en-US"/>
          </a:p>
        </p:txBody>
      </p:sp>
      <p:sp>
        <p:nvSpPr>
          <p:cNvPr id="26" name="テキスト ボックス 25">
            <a:extLst>
              <a:ext uri="{FF2B5EF4-FFF2-40B4-BE49-F238E27FC236}">
                <a16:creationId xmlns:a16="http://schemas.microsoft.com/office/drawing/2014/main" id="{B9655524-D9F9-2A89-C51F-2BAFCC8CE01F}"/>
              </a:ext>
            </a:extLst>
          </p:cNvPr>
          <p:cNvSpPr txBox="1"/>
          <p:nvPr/>
        </p:nvSpPr>
        <p:spPr>
          <a:xfrm>
            <a:off x="5442652" y="4096107"/>
            <a:ext cx="1503837" cy="369332"/>
          </a:xfrm>
          <a:prstGeom prst="rect">
            <a:avLst/>
          </a:prstGeom>
          <a:noFill/>
        </p:spPr>
        <p:txBody>
          <a:bodyPr wrap="square" rtlCol="0">
            <a:spAutoFit/>
          </a:bodyPr>
          <a:lstStyle/>
          <a:p>
            <a:pPr algn="ctr"/>
            <a:r>
              <a:rPr lang="ja-JP" altLang="en-US" b="1"/>
              <a:t>監視用</a:t>
            </a:r>
            <a:r>
              <a:rPr kumimoji="1" lang="en-US" altLang="ja-JP" b="1" dirty="0">
                <a:solidFill>
                  <a:schemeClr val="tx1"/>
                </a:solidFill>
              </a:rPr>
              <a:t>TVM</a:t>
            </a:r>
            <a:endParaRPr kumimoji="1" lang="ja-JP" altLang="en-US" b="1">
              <a:solidFill>
                <a:schemeClr val="tx1"/>
              </a:solidFill>
            </a:endParaRPr>
          </a:p>
        </p:txBody>
      </p:sp>
      <p:sp>
        <p:nvSpPr>
          <p:cNvPr id="27" name="四角形: 角を丸くする 32">
            <a:extLst>
              <a:ext uri="{FF2B5EF4-FFF2-40B4-BE49-F238E27FC236}">
                <a16:creationId xmlns:a16="http://schemas.microsoft.com/office/drawing/2014/main" id="{4EDC52E0-01CD-5F13-BF3D-0F9E62938429}"/>
              </a:ext>
            </a:extLst>
          </p:cNvPr>
          <p:cNvSpPr/>
          <p:nvPr/>
        </p:nvSpPr>
        <p:spPr>
          <a:xfrm>
            <a:off x="5172899" y="4458035"/>
            <a:ext cx="2043346" cy="13211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0" name="四角形: 角を丸くする 39">
            <a:extLst>
              <a:ext uri="{FF2B5EF4-FFF2-40B4-BE49-F238E27FC236}">
                <a16:creationId xmlns:a16="http://schemas.microsoft.com/office/drawing/2014/main" id="{3F5C8817-CC08-EBA9-C2CE-1A464A1E9DCE}"/>
              </a:ext>
            </a:extLst>
          </p:cNvPr>
          <p:cNvSpPr/>
          <p:nvPr/>
        </p:nvSpPr>
        <p:spPr>
          <a:xfrm>
            <a:off x="5292847" y="4800600"/>
            <a:ext cx="1803449" cy="53797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監視システム</a:t>
            </a:r>
            <a:endParaRPr kumimoji="1" lang="ja-JP" altLang="en-US">
              <a:solidFill>
                <a:schemeClr val="tx1"/>
              </a:solidFill>
            </a:endParaRPr>
          </a:p>
        </p:txBody>
      </p:sp>
      <p:sp>
        <p:nvSpPr>
          <p:cNvPr id="31" name="四角形: 角を丸くする 44">
            <a:extLst>
              <a:ext uri="{FF2B5EF4-FFF2-40B4-BE49-F238E27FC236}">
                <a16:creationId xmlns:a16="http://schemas.microsoft.com/office/drawing/2014/main" id="{D61ECB81-6D50-EFD4-BFB1-A015391780B6}"/>
              </a:ext>
            </a:extLst>
          </p:cNvPr>
          <p:cNvSpPr/>
          <p:nvPr/>
        </p:nvSpPr>
        <p:spPr>
          <a:xfrm>
            <a:off x="7365816" y="4472753"/>
            <a:ext cx="2043346" cy="1325563"/>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2" name="テキスト ボックス 31">
            <a:extLst>
              <a:ext uri="{FF2B5EF4-FFF2-40B4-BE49-F238E27FC236}">
                <a16:creationId xmlns:a16="http://schemas.microsoft.com/office/drawing/2014/main" id="{89127CD1-9B5A-2D22-AB84-0418874850B4}"/>
              </a:ext>
            </a:extLst>
          </p:cNvPr>
          <p:cNvSpPr txBox="1"/>
          <p:nvPr/>
        </p:nvSpPr>
        <p:spPr>
          <a:xfrm>
            <a:off x="7397496" y="4099592"/>
            <a:ext cx="1896933" cy="369332"/>
          </a:xfrm>
          <a:prstGeom prst="rect">
            <a:avLst/>
          </a:prstGeom>
          <a:noFill/>
        </p:spPr>
        <p:txBody>
          <a:bodyPr wrap="square" rtlCol="0">
            <a:spAutoFit/>
          </a:bodyPr>
          <a:lstStyle/>
          <a:p>
            <a:pPr algn="ctr"/>
            <a:r>
              <a:rPr lang="ja-JP" altLang="en-US" b="1"/>
              <a:t>監視対象</a:t>
            </a:r>
            <a:r>
              <a:rPr kumimoji="1" lang="en-US" altLang="ja-JP" b="1" dirty="0">
                <a:solidFill>
                  <a:schemeClr val="tx1"/>
                </a:solidFill>
              </a:rPr>
              <a:t>TVM</a:t>
            </a:r>
            <a:endParaRPr kumimoji="1" lang="ja-JP" altLang="en-US" b="1">
              <a:solidFill>
                <a:schemeClr val="tx1"/>
              </a:solidFill>
            </a:endParaRPr>
          </a:p>
        </p:txBody>
      </p:sp>
      <p:sp>
        <p:nvSpPr>
          <p:cNvPr id="33" name="四角形: 角を丸くする 36">
            <a:extLst>
              <a:ext uri="{FF2B5EF4-FFF2-40B4-BE49-F238E27FC236}">
                <a16:creationId xmlns:a16="http://schemas.microsoft.com/office/drawing/2014/main" id="{2D97097E-013D-0830-C690-4D205CF91A0A}"/>
              </a:ext>
            </a:extLst>
          </p:cNvPr>
          <p:cNvSpPr/>
          <p:nvPr/>
        </p:nvSpPr>
        <p:spPr>
          <a:xfrm>
            <a:off x="2060053" y="4785594"/>
            <a:ext cx="1995265" cy="537975"/>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ハイパーバイザ</a:t>
            </a:r>
          </a:p>
        </p:txBody>
      </p:sp>
      <p:cxnSp>
        <p:nvCxnSpPr>
          <p:cNvPr id="36" name="直線コネクタ 7">
            <a:extLst>
              <a:ext uri="{FF2B5EF4-FFF2-40B4-BE49-F238E27FC236}">
                <a16:creationId xmlns:a16="http://schemas.microsoft.com/office/drawing/2014/main" id="{13710575-B433-BF63-5645-89F3BFECDF90}"/>
              </a:ext>
            </a:extLst>
          </p:cNvPr>
          <p:cNvCxnSpPr>
            <a:cxnSpLocks/>
          </p:cNvCxnSpPr>
          <p:nvPr/>
        </p:nvCxnSpPr>
        <p:spPr>
          <a:xfrm flipH="1" flipV="1">
            <a:off x="6628586" y="5355062"/>
            <a:ext cx="399901" cy="701766"/>
          </a:xfrm>
          <a:prstGeom prst="line">
            <a:avLst/>
          </a:prstGeom>
          <a:ln w="50800">
            <a:headEnd type="triangle"/>
            <a:tailEnd type="triangle"/>
          </a:ln>
        </p:spPr>
        <p:style>
          <a:lnRef idx="3">
            <a:schemeClr val="dk1"/>
          </a:lnRef>
          <a:fillRef idx="0">
            <a:schemeClr val="dk1"/>
          </a:fillRef>
          <a:effectRef idx="2">
            <a:schemeClr val="dk1"/>
          </a:effectRef>
          <a:fontRef idx="minor">
            <a:schemeClr val="tx1"/>
          </a:fontRef>
        </p:style>
      </p:cxnSp>
      <p:sp>
        <p:nvSpPr>
          <p:cNvPr id="37" name="四角形: 角を丸くする 3">
            <a:extLst>
              <a:ext uri="{FF2B5EF4-FFF2-40B4-BE49-F238E27FC236}">
                <a16:creationId xmlns:a16="http://schemas.microsoft.com/office/drawing/2014/main" id="{8CAA6C68-81B2-D407-97A8-634DCD5AECE0}"/>
              </a:ext>
            </a:extLst>
          </p:cNvPr>
          <p:cNvSpPr/>
          <p:nvPr/>
        </p:nvSpPr>
        <p:spPr>
          <a:xfrm>
            <a:off x="2061222" y="6066831"/>
            <a:ext cx="1805283" cy="462201"/>
          </a:xfrm>
          <a:prstGeom prst="roundRect">
            <a:avLst/>
          </a:prstGeom>
          <a:solidFill>
            <a:schemeClr val="accent2">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非機密メモリ</a:t>
            </a:r>
          </a:p>
        </p:txBody>
      </p:sp>
      <p:sp>
        <p:nvSpPr>
          <p:cNvPr id="38" name="四角形: 角を丸くする 32">
            <a:extLst>
              <a:ext uri="{FF2B5EF4-FFF2-40B4-BE49-F238E27FC236}">
                <a16:creationId xmlns:a16="http://schemas.microsoft.com/office/drawing/2014/main" id="{D516D377-98FD-B151-7988-42C9E9B6D1F9}"/>
              </a:ext>
            </a:extLst>
          </p:cNvPr>
          <p:cNvSpPr/>
          <p:nvPr/>
        </p:nvSpPr>
        <p:spPr>
          <a:xfrm>
            <a:off x="5236333" y="6066831"/>
            <a:ext cx="1451296" cy="46220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機密メモリ</a:t>
            </a:r>
          </a:p>
        </p:txBody>
      </p:sp>
      <p:sp>
        <p:nvSpPr>
          <p:cNvPr id="52" name="四角形: 角を丸くする 32">
            <a:extLst>
              <a:ext uri="{FF2B5EF4-FFF2-40B4-BE49-F238E27FC236}">
                <a16:creationId xmlns:a16="http://schemas.microsoft.com/office/drawing/2014/main" id="{B1402EA2-8132-8183-F728-C3D788154267}"/>
              </a:ext>
            </a:extLst>
          </p:cNvPr>
          <p:cNvSpPr/>
          <p:nvPr/>
        </p:nvSpPr>
        <p:spPr>
          <a:xfrm>
            <a:off x="7957866" y="6057244"/>
            <a:ext cx="1451296" cy="46220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機密メモリ</a:t>
            </a:r>
          </a:p>
        </p:txBody>
      </p:sp>
      <p:sp>
        <p:nvSpPr>
          <p:cNvPr id="53" name="四角形: 角を丸くする 3">
            <a:extLst>
              <a:ext uri="{FF2B5EF4-FFF2-40B4-BE49-F238E27FC236}">
                <a16:creationId xmlns:a16="http://schemas.microsoft.com/office/drawing/2014/main" id="{192928ED-72F6-9361-40C4-2E4C4232ACDC}"/>
              </a:ext>
            </a:extLst>
          </p:cNvPr>
          <p:cNvSpPr/>
          <p:nvPr/>
        </p:nvSpPr>
        <p:spPr>
          <a:xfrm>
            <a:off x="6796684" y="6056829"/>
            <a:ext cx="1020663" cy="438808"/>
          </a:xfrm>
          <a:prstGeom prst="roundRect">
            <a:avLst/>
          </a:prstGeom>
          <a:solidFill>
            <a:schemeClr val="accent2">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cxnSp>
        <p:nvCxnSpPr>
          <p:cNvPr id="57" name="直線コネクタ 7">
            <a:extLst>
              <a:ext uri="{FF2B5EF4-FFF2-40B4-BE49-F238E27FC236}">
                <a16:creationId xmlns:a16="http://schemas.microsoft.com/office/drawing/2014/main" id="{1F3A1C2B-E8F1-294E-9214-8319FDC5E6A0}"/>
              </a:ext>
            </a:extLst>
          </p:cNvPr>
          <p:cNvCxnSpPr>
            <a:cxnSpLocks/>
          </p:cNvCxnSpPr>
          <p:nvPr/>
        </p:nvCxnSpPr>
        <p:spPr>
          <a:xfrm flipV="1">
            <a:off x="7553574" y="5303039"/>
            <a:ext cx="527564" cy="723389"/>
          </a:xfrm>
          <a:prstGeom prst="line">
            <a:avLst/>
          </a:prstGeom>
          <a:ln w="50800">
            <a:headEnd type="triangle"/>
            <a:tailEnd type="triangle"/>
          </a:ln>
        </p:spPr>
        <p:style>
          <a:lnRef idx="3">
            <a:schemeClr val="dk1"/>
          </a:lnRef>
          <a:fillRef idx="0">
            <a:schemeClr val="dk1"/>
          </a:fillRef>
          <a:effectRef idx="2">
            <a:schemeClr val="dk1"/>
          </a:effectRef>
          <a:fontRef idx="minor">
            <a:schemeClr val="tx1"/>
          </a:fontRef>
        </p:style>
      </p:cxnSp>
      <p:cxnSp>
        <p:nvCxnSpPr>
          <p:cNvPr id="65" name="直線コネクタ 7">
            <a:extLst>
              <a:ext uri="{FF2B5EF4-FFF2-40B4-BE49-F238E27FC236}">
                <a16:creationId xmlns:a16="http://schemas.microsoft.com/office/drawing/2014/main" id="{55B651C6-347B-68A2-6047-2077082DA1EE}"/>
              </a:ext>
            </a:extLst>
          </p:cNvPr>
          <p:cNvCxnSpPr>
            <a:cxnSpLocks/>
            <a:endCxn id="33" idx="2"/>
          </p:cNvCxnSpPr>
          <p:nvPr/>
        </p:nvCxnSpPr>
        <p:spPr>
          <a:xfrm flipH="1" flipV="1">
            <a:off x="3057686" y="5323569"/>
            <a:ext cx="1250320" cy="757130"/>
          </a:xfrm>
          <a:prstGeom prst="line">
            <a:avLst/>
          </a:prstGeom>
          <a:ln w="50800">
            <a:headEnd type="triangle"/>
            <a:tailEnd type="triangle"/>
          </a:ln>
        </p:spPr>
        <p:style>
          <a:lnRef idx="3">
            <a:schemeClr val="dk1"/>
          </a:lnRef>
          <a:fillRef idx="0">
            <a:schemeClr val="dk1"/>
          </a:fillRef>
          <a:effectRef idx="2">
            <a:schemeClr val="dk1"/>
          </a:effectRef>
          <a:fontRef idx="minor">
            <a:schemeClr val="tx1"/>
          </a:fontRef>
        </p:style>
      </p:cxnSp>
      <p:sp>
        <p:nvSpPr>
          <p:cNvPr id="66" name="四角形: 角を丸くする 3">
            <a:extLst>
              <a:ext uri="{FF2B5EF4-FFF2-40B4-BE49-F238E27FC236}">
                <a16:creationId xmlns:a16="http://schemas.microsoft.com/office/drawing/2014/main" id="{C52320D3-4625-8ECB-9F0A-1B0FA823D266}"/>
              </a:ext>
            </a:extLst>
          </p:cNvPr>
          <p:cNvSpPr/>
          <p:nvPr/>
        </p:nvSpPr>
        <p:spPr>
          <a:xfrm>
            <a:off x="3984193" y="6056828"/>
            <a:ext cx="1139746" cy="473598"/>
          </a:xfrm>
          <a:prstGeom prst="roundRect">
            <a:avLst/>
          </a:prstGeom>
          <a:solidFill>
            <a:schemeClr val="accent2">
              <a:lumMod val="60000"/>
              <a:lumOff val="4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cxnSp>
        <p:nvCxnSpPr>
          <p:cNvPr id="67" name="直線コネクタ 7">
            <a:extLst>
              <a:ext uri="{FF2B5EF4-FFF2-40B4-BE49-F238E27FC236}">
                <a16:creationId xmlns:a16="http://schemas.microsoft.com/office/drawing/2014/main" id="{4E0462B1-5F8C-DE2A-5BB0-69D82597A785}"/>
              </a:ext>
            </a:extLst>
          </p:cNvPr>
          <p:cNvCxnSpPr>
            <a:cxnSpLocks/>
          </p:cNvCxnSpPr>
          <p:nvPr/>
        </p:nvCxnSpPr>
        <p:spPr>
          <a:xfrm flipV="1">
            <a:off x="4827181" y="5561967"/>
            <a:ext cx="615471" cy="464461"/>
          </a:xfrm>
          <a:prstGeom prst="line">
            <a:avLst/>
          </a:prstGeom>
          <a:ln w="50800">
            <a:headEnd type="triangle"/>
            <a:tailEnd type="triangle"/>
          </a:ln>
        </p:spPr>
        <p:style>
          <a:lnRef idx="3">
            <a:schemeClr val="dk1"/>
          </a:lnRef>
          <a:fillRef idx="0">
            <a:schemeClr val="dk1"/>
          </a:fillRef>
          <a:effectRef idx="2">
            <a:schemeClr val="dk1"/>
          </a:effectRef>
          <a:fontRef idx="minor">
            <a:schemeClr val="tx1"/>
          </a:fontRef>
        </p:style>
      </p:cxnSp>
      <p:sp>
        <p:nvSpPr>
          <p:cNvPr id="70" name="テキスト ボックス 69">
            <a:extLst>
              <a:ext uri="{FF2B5EF4-FFF2-40B4-BE49-F238E27FC236}">
                <a16:creationId xmlns:a16="http://schemas.microsoft.com/office/drawing/2014/main" id="{6FD228D4-8398-DB8C-1071-C5550F51D822}"/>
              </a:ext>
            </a:extLst>
          </p:cNvPr>
          <p:cNvSpPr txBox="1"/>
          <p:nvPr/>
        </p:nvSpPr>
        <p:spPr>
          <a:xfrm>
            <a:off x="6542514" y="6512124"/>
            <a:ext cx="1694250" cy="369332"/>
          </a:xfrm>
          <a:prstGeom prst="rect">
            <a:avLst/>
          </a:prstGeom>
          <a:noFill/>
        </p:spPr>
        <p:txBody>
          <a:bodyPr wrap="square" rtlCol="0">
            <a:spAutoFit/>
          </a:bodyPr>
          <a:lstStyle/>
          <a:p>
            <a:pPr algn="ctr"/>
            <a:r>
              <a:rPr lang="ja-JP" altLang="en-US" b="1"/>
              <a:t>非機密メモリ</a:t>
            </a:r>
            <a:endParaRPr kumimoji="1" lang="ja-JP" altLang="en-US" b="1">
              <a:solidFill>
                <a:schemeClr val="tx1"/>
              </a:solidFill>
            </a:endParaRPr>
          </a:p>
        </p:txBody>
      </p:sp>
      <p:sp>
        <p:nvSpPr>
          <p:cNvPr id="4" name="四角形: 角を丸くする 32">
            <a:extLst>
              <a:ext uri="{FF2B5EF4-FFF2-40B4-BE49-F238E27FC236}">
                <a16:creationId xmlns:a16="http://schemas.microsoft.com/office/drawing/2014/main" id="{49092AC9-EF5E-A2EA-2A92-A38C336B2850}"/>
              </a:ext>
            </a:extLst>
          </p:cNvPr>
          <p:cNvSpPr/>
          <p:nvPr/>
        </p:nvSpPr>
        <p:spPr>
          <a:xfrm>
            <a:off x="7637588" y="4826721"/>
            <a:ext cx="1499802" cy="476318"/>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rPr>
              <a:t>エージェント</a:t>
            </a:r>
          </a:p>
        </p:txBody>
      </p:sp>
      <p:sp>
        <p:nvSpPr>
          <p:cNvPr id="2" name="テキスト ボックス 1">
            <a:extLst>
              <a:ext uri="{FF2B5EF4-FFF2-40B4-BE49-F238E27FC236}">
                <a16:creationId xmlns:a16="http://schemas.microsoft.com/office/drawing/2014/main" id="{5017AF3D-171E-0AEC-4D51-B278B8D61457}"/>
              </a:ext>
            </a:extLst>
          </p:cNvPr>
          <p:cNvSpPr txBox="1"/>
          <p:nvPr/>
        </p:nvSpPr>
        <p:spPr>
          <a:xfrm>
            <a:off x="3706941" y="6519445"/>
            <a:ext cx="1694250" cy="369332"/>
          </a:xfrm>
          <a:prstGeom prst="rect">
            <a:avLst/>
          </a:prstGeom>
          <a:noFill/>
        </p:spPr>
        <p:txBody>
          <a:bodyPr wrap="square" rtlCol="0">
            <a:spAutoFit/>
          </a:bodyPr>
          <a:lstStyle/>
          <a:p>
            <a:pPr algn="ctr"/>
            <a:r>
              <a:rPr lang="ja-JP" altLang="en-US" b="1"/>
              <a:t>非機密メモリ</a:t>
            </a:r>
            <a:endParaRPr kumimoji="1" lang="ja-JP" altLang="en-US" b="1">
              <a:solidFill>
                <a:schemeClr val="tx1"/>
              </a:solidFill>
            </a:endParaRPr>
          </a:p>
        </p:txBody>
      </p:sp>
    </p:spTree>
    <p:extLst>
      <p:ext uri="{BB962C8B-B14F-4D97-AF65-F5344CB8AC3E}">
        <p14:creationId xmlns:p14="http://schemas.microsoft.com/office/powerpoint/2010/main" val="263747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3">
            <a:extLst>
              <a:ext uri="{FF2B5EF4-FFF2-40B4-BE49-F238E27FC236}">
                <a16:creationId xmlns:a16="http://schemas.microsoft.com/office/drawing/2014/main" id="{3463AC8B-4E76-320F-429A-7E205306B803}"/>
              </a:ext>
            </a:extLst>
          </p:cNvPr>
          <p:cNvSpPr/>
          <p:nvPr/>
        </p:nvSpPr>
        <p:spPr>
          <a:xfrm>
            <a:off x="3397131" y="4288554"/>
            <a:ext cx="914433" cy="5998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JP">
              <a:solidFill>
                <a:schemeClr val="tx1"/>
              </a:solidFill>
            </a:endParaRPr>
          </a:p>
        </p:txBody>
      </p:sp>
      <p:sp>
        <p:nvSpPr>
          <p:cNvPr id="2" name="タイトル 1">
            <a:extLst>
              <a:ext uri="{FF2B5EF4-FFF2-40B4-BE49-F238E27FC236}">
                <a16:creationId xmlns:a16="http://schemas.microsoft.com/office/drawing/2014/main" id="{584E2E06-DF2A-B427-FFC0-EEA50F7C409D}"/>
              </a:ext>
            </a:extLst>
          </p:cNvPr>
          <p:cNvSpPr>
            <a:spLocks noGrp="1"/>
          </p:cNvSpPr>
          <p:nvPr>
            <p:ph type="title"/>
          </p:nvPr>
        </p:nvSpPr>
        <p:spPr/>
        <p:txBody>
          <a:bodyPr/>
          <a:lstStyle/>
          <a:p>
            <a:r>
              <a:rPr lang="en-US" altLang="ja-JP" dirty="0"/>
              <a:t> TVM</a:t>
            </a:r>
            <a:r>
              <a:rPr lang="ja-JP" altLang="en-US"/>
              <a:t>間での</a:t>
            </a:r>
            <a:r>
              <a:rPr kumimoji="1" lang="ja-JP" altLang="en-US"/>
              <a:t>非機密メモリ</a:t>
            </a:r>
            <a:r>
              <a:rPr lang="ja-JP" altLang="en-US"/>
              <a:t>の共有</a:t>
            </a:r>
            <a:endParaRPr kumimoji="1" lang="ja-JP" altLang="en-US"/>
          </a:p>
        </p:txBody>
      </p:sp>
      <p:sp>
        <p:nvSpPr>
          <p:cNvPr id="3" name="コンテンツ プレースホルダー 2">
            <a:extLst>
              <a:ext uri="{FF2B5EF4-FFF2-40B4-BE49-F238E27FC236}">
                <a16:creationId xmlns:a16="http://schemas.microsoft.com/office/drawing/2014/main" id="{A9FF883F-D55B-3AAF-9549-0A851C4891EE}"/>
              </a:ext>
            </a:extLst>
          </p:cNvPr>
          <p:cNvSpPr>
            <a:spLocks noGrp="1"/>
          </p:cNvSpPr>
          <p:nvPr>
            <p:ph idx="1"/>
          </p:nvPr>
        </p:nvSpPr>
        <p:spPr/>
        <p:txBody>
          <a:bodyPr/>
          <a:lstStyle/>
          <a:p>
            <a:r>
              <a:rPr lang="ja-JP" altLang="en-US"/>
              <a:t>監視用</a:t>
            </a:r>
            <a:r>
              <a:rPr lang="en-US" altLang="ja-JP" dirty="0"/>
              <a:t>TVM</a:t>
            </a:r>
            <a:r>
              <a:rPr lang="ja-JP" altLang="en-US"/>
              <a:t>と監視対象</a:t>
            </a:r>
            <a:r>
              <a:rPr lang="en-US" altLang="ja-JP" dirty="0"/>
              <a:t>TVM</a:t>
            </a:r>
            <a:r>
              <a:rPr lang="ja-JP" altLang="en-US"/>
              <a:t>が共有に用いるメモリを準備</a:t>
            </a:r>
            <a:endParaRPr lang="en-US" altLang="ja-JP" dirty="0"/>
          </a:p>
          <a:p>
            <a:pPr lvl="1"/>
            <a:r>
              <a:rPr lang="ja-JP" altLang="en-US"/>
              <a:t>それぞれの</a:t>
            </a:r>
            <a:r>
              <a:rPr lang="en-US" altLang="ja-JP" dirty="0"/>
              <a:t>TVM</a:t>
            </a:r>
            <a:r>
              <a:rPr lang="ja-JP" altLang="en-US"/>
              <a:t>が</a:t>
            </a:r>
            <a:r>
              <a:rPr lang="en-US" altLang="ja-JP" dirty="0"/>
              <a:t>TSM</a:t>
            </a:r>
            <a:r>
              <a:rPr lang="ja-JP" altLang="en-US"/>
              <a:t>を呼び出す</a:t>
            </a:r>
            <a:endParaRPr lang="en-US" altLang="ja-JP" dirty="0"/>
          </a:p>
          <a:p>
            <a:pPr lvl="1"/>
            <a:r>
              <a:rPr lang="en-US" altLang="ja-JP" dirty="0"/>
              <a:t>TSM</a:t>
            </a:r>
            <a:r>
              <a:rPr lang="ja-JP" altLang="en-US"/>
              <a:t>が対象メモリを機密メモリから非機密メモリに変換</a:t>
            </a:r>
            <a:endParaRPr lang="en-US" altLang="ja-JP" dirty="0"/>
          </a:p>
          <a:p>
            <a:r>
              <a:rPr lang="ja-JP" altLang="en-US"/>
              <a:t>監視用</a:t>
            </a:r>
            <a:r>
              <a:rPr lang="en-US" altLang="ja-JP" dirty="0"/>
              <a:t>TVM</a:t>
            </a:r>
            <a:r>
              <a:rPr lang="ja-JP" altLang="en-US"/>
              <a:t>と監視対象</a:t>
            </a:r>
            <a:r>
              <a:rPr lang="en-US" altLang="ja-JP" dirty="0"/>
              <a:t>TVM</a:t>
            </a:r>
            <a:r>
              <a:rPr lang="ja-JP" altLang="en-US"/>
              <a:t>が変換後の非機密メモリを共有</a:t>
            </a:r>
            <a:endParaRPr lang="en-US" altLang="ja-JP" dirty="0"/>
          </a:p>
          <a:p>
            <a:pPr lvl="1"/>
            <a:r>
              <a:rPr lang="ja-JP" altLang="en-US"/>
              <a:t>監視対象</a:t>
            </a:r>
            <a:r>
              <a:rPr lang="en-US" altLang="ja-JP" dirty="0"/>
              <a:t>TVM</a:t>
            </a:r>
            <a:r>
              <a:rPr lang="ja-JP" altLang="en-US"/>
              <a:t>が非機密メモリを共有メモリとして登録</a:t>
            </a:r>
            <a:endParaRPr lang="en-US" altLang="ja-JP" dirty="0"/>
          </a:p>
          <a:p>
            <a:pPr lvl="1"/>
            <a:r>
              <a:rPr lang="ja-JP" altLang="en-US"/>
              <a:t>監視用</a:t>
            </a:r>
            <a:r>
              <a:rPr lang="en-US" altLang="ja-JP" dirty="0"/>
              <a:t>TVM</a:t>
            </a:r>
            <a:r>
              <a:rPr lang="ja-JP" altLang="en-US"/>
              <a:t>の非機密メモリを登録されたメモリで置換</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B7051EC1-56EF-0974-475C-27EC3C6C4FF5}"/>
              </a:ext>
            </a:extLst>
          </p:cNvPr>
          <p:cNvSpPr>
            <a:spLocks noGrp="1"/>
          </p:cNvSpPr>
          <p:nvPr>
            <p:ph type="sldNum" sz="quarter" idx="12"/>
          </p:nvPr>
        </p:nvSpPr>
        <p:spPr/>
        <p:txBody>
          <a:bodyPr/>
          <a:lstStyle/>
          <a:p>
            <a:fld id="{A2D0B6E4-DB95-4D36-8524-B9153B2D6E62}" type="slidenum">
              <a:rPr kumimoji="1" lang="ja-JP" altLang="en-US" smtClean="0"/>
              <a:t>8</a:t>
            </a:fld>
            <a:endParaRPr kumimoji="1" lang="ja-JP" altLang="en-US"/>
          </a:p>
        </p:txBody>
      </p:sp>
      <p:sp>
        <p:nvSpPr>
          <p:cNvPr id="92" name="TextBox 45">
            <a:extLst>
              <a:ext uri="{FF2B5EF4-FFF2-40B4-BE49-F238E27FC236}">
                <a16:creationId xmlns:a16="http://schemas.microsoft.com/office/drawing/2014/main" id="{C9181EE6-AE11-2409-D1C8-9948F33D097B}"/>
              </a:ext>
            </a:extLst>
          </p:cNvPr>
          <p:cNvSpPr txBox="1"/>
          <p:nvPr/>
        </p:nvSpPr>
        <p:spPr>
          <a:xfrm>
            <a:off x="9759156" y="6132758"/>
            <a:ext cx="1620957" cy="338554"/>
          </a:xfrm>
          <a:prstGeom prst="rect">
            <a:avLst/>
          </a:prstGeom>
          <a:noFill/>
        </p:spPr>
        <p:txBody>
          <a:bodyPr wrap="none" rtlCol="0">
            <a:spAutoFit/>
          </a:bodyPr>
          <a:lstStyle/>
          <a:p>
            <a:r>
              <a:rPr lang="en-JP" sz="1600"/>
              <a:t>メモリ</a:t>
            </a:r>
            <a:r>
              <a:rPr lang="ja-JP" altLang="en-US" sz="1600"/>
              <a:t>割り当て</a:t>
            </a:r>
            <a:endParaRPr lang="en-JP" sz="1600"/>
          </a:p>
        </p:txBody>
      </p:sp>
      <p:sp>
        <p:nvSpPr>
          <p:cNvPr id="9" name="正方形/長方形 51">
            <a:extLst>
              <a:ext uri="{FF2B5EF4-FFF2-40B4-BE49-F238E27FC236}">
                <a16:creationId xmlns:a16="http://schemas.microsoft.com/office/drawing/2014/main" id="{AB72980E-0307-8FA5-0681-BB1F5DA67583}"/>
              </a:ext>
            </a:extLst>
          </p:cNvPr>
          <p:cNvSpPr/>
          <p:nvPr/>
        </p:nvSpPr>
        <p:spPr>
          <a:xfrm>
            <a:off x="8908852" y="6251386"/>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sp>
        <p:nvSpPr>
          <p:cNvPr id="14" name="正方形/長方形 51">
            <a:extLst>
              <a:ext uri="{FF2B5EF4-FFF2-40B4-BE49-F238E27FC236}">
                <a16:creationId xmlns:a16="http://schemas.microsoft.com/office/drawing/2014/main" id="{67C2E1C6-42D3-0EBF-5138-6D8C94F36C23}"/>
              </a:ext>
            </a:extLst>
          </p:cNvPr>
          <p:cNvSpPr/>
          <p:nvPr/>
        </p:nvSpPr>
        <p:spPr>
          <a:xfrm>
            <a:off x="6234623" y="6244131"/>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51">
            <a:extLst>
              <a:ext uri="{FF2B5EF4-FFF2-40B4-BE49-F238E27FC236}">
                <a16:creationId xmlns:a16="http://schemas.microsoft.com/office/drawing/2014/main" id="{A77B0DA8-47AA-0B2B-A283-600EF89C388E}"/>
              </a:ext>
            </a:extLst>
          </p:cNvPr>
          <p:cNvSpPr/>
          <p:nvPr/>
        </p:nvSpPr>
        <p:spPr>
          <a:xfrm>
            <a:off x="6232485" y="6240302"/>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5">
            <a:extLst>
              <a:ext uri="{FF2B5EF4-FFF2-40B4-BE49-F238E27FC236}">
                <a16:creationId xmlns:a16="http://schemas.microsoft.com/office/drawing/2014/main" id="{BC4093CA-46BC-EE6F-35D0-310A0E44F69D}"/>
              </a:ext>
            </a:extLst>
          </p:cNvPr>
          <p:cNvSpPr/>
          <p:nvPr/>
        </p:nvSpPr>
        <p:spPr>
          <a:xfrm>
            <a:off x="5693237" y="4180465"/>
            <a:ext cx="1729886" cy="5641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監視用</a:t>
            </a:r>
            <a:r>
              <a:rPr kumimoji="1" lang="en-US" altLang="ja-JP" dirty="0">
                <a:solidFill>
                  <a:schemeClr val="tx1"/>
                </a:solidFill>
              </a:rPr>
              <a:t>TVM</a:t>
            </a:r>
            <a:endParaRPr kumimoji="1" lang="ja-JP" altLang="en-US">
              <a:solidFill>
                <a:schemeClr val="tx1"/>
              </a:solidFill>
            </a:endParaRPr>
          </a:p>
        </p:txBody>
      </p:sp>
      <p:sp>
        <p:nvSpPr>
          <p:cNvPr id="19" name="四角形: 角を丸くする 6">
            <a:extLst>
              <a:ext uri="{FF2B5EF4-FFF2-40B4-BE49-F238E27FC236}">
                <a16:creationId xmlns:a16="http://schemas.microsoft.com/office/drawing/2014/main" id="{223D0DC1-85E6-2E4B-084F-F7A72F14B7D5}"/>
              </a:ext>
            </a:extLst>
          </p:cNvPr>
          <p:cNvSpPr/>
          <p:nvPr/>
        </p:nvSpPr>
        <p:spPr>
          <a:xfrm>
            <a:off x="2093042" y="5272172"/>
            <a:ext cx="2186258" cy="599866"/>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lang="ja-JP" altLang="en-US">
                <a:solidFill>
                  <a:schemeClr val="tx1"/>
                </a:solidFill>
              </a:rPr>
              <a:t>ハイパーバイザ</a:t>
            </a:r>
            <a:endParaRPr kumimoji="1" lang="ja-JP" altLang="en-US" sz="1400">
              <a:solidFill>
                <a:schemeClr val="tx1"/>
              </a:solidFill>
            </a:endParaRPr>
          </a:p>
        </p:txBody>
      </p:sp>
      <p:cxnSp>
        <p:nvCxnSpPr>
          <p:cNvPr id="20" name="直線コネクタ 19">
            <a:extLst>
              <a:ext uri="{FF2B5EF4-FFF2-40B4-BE49-F238E27FC236}">
                <a16:creationId xmlns:a16="http://schemas.microsoft.com/office/drawing/2014/main" id="{E126FEAE-A932-45C6-91AB-783ADED66147}"/>
              </a:ext>
            </a:extLst>
          </p:cNvPr>
          <p:cNvCxnSpPr>
            <a:cxnSpLocks/>
            <a:stCxn id="18" idx="2"/>
          </p:cNvCxnSpPr>
          <p:nvPr/>
        </p:nvCxnSpPr>
        <p:spPr>
          <a:xfrm>
            <a:off x="6558180" y="4744637"/>
            <a:ext cx="0" cy="523477"/>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22" name="テキスト ボックス 21">
            <a:extLst>
              <a:ext uri="{FF2B5EF4-FFF2-40B4-BE49-F238E27FC236}">
                <a16:creationId xmlns:a16="http://schemas.microsoft.com/office/drawing/2014/main" id="{5DF6F903-AB4B-0F65-044B-660A565434B2}"/>
              </a:ext>
            </a:extLst>
          </p:cNvPr>
          <p:cNvSpPr txBox="1"/>
          <p:nvPr/>
        </p:nvSpPr>
        <p:spPr>
          <a:xfrm>
            <a:off x="6985019" y="4826942"/>
            <a:ext cx="1459298" cy="338554"/>
          </a:xfrm>
          <a:prstGeom prst="rect">
            <a:avLst/>
          </a:prstGeom>
          <a:noFill/>
        </p:spPr>
        <p:txBody>
          <a:bodyPr wrap="square" rtlCol="0">
            <a:spAutoFit/>
          </a:bodyPr>
          <a:lstStyle/>
          <a:p>
            <a:pPr algn="ctr"/>
            <a:r>
              <a:rPr kumimoji="1" lang="en-US" altLang="ja-JP" sz="1600" b="1" dirty="0"/>
              <a:t>1.</a:t>
            </a:r>
            <a:r>
              <a:rPr lang="ja-JP" altLang="en-US" sz="1600" b="1"/>
              <a:t>呼び出し</a:t>
            </a:r>
            <a:endParaRPr kumimoji="1" lang="ja-JP" altLang="en-US" sz="1600" b="1"/>
          </a:p>
        </p:txBody>
      </p:sp>
      <p:sp>
        <p:nvSpPr>
          <p:cNvPr id="24" name="四角形: 角を丸くする 11">
            <a:extLst>
              <a:ext uri="{FF2B5EF4-FFF2-40B4-BE49-F238E27FC236}">
                <a16:creationId xmlns:a16="http://schemas.microsoft.com/office/drawing/2014/main" id="{1B13CA73-F695-11A2-C730-CF40E273DFD4}"/>
              </a:ext>
            </a:extLst>
          </p:cNvPr>
          <p:cNvSpPr/>
          <p:nvPr/>
        </p:nvSpPr>
        <p:spPr>
          <a:xfrm>
            <a:off x="5693236" y="5270837"/>
            <a:ext cx="4009563" cy="56417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TEE</a:t>
            </a:r>
            <a:r>
              <a:rPr lang="ja-JP" altLang="en-US">
                <a:solidFill>
                  <a:schemeClr val="tx1"/>
                </a:solidFill>
              </a:rPr>
              <a:t>セキュリティマネージャ</a:t>
            </a:r>
            <a:r>
              <a:rPr lang="en-US" altLang="ja-JP" dirty="0">
                <a:solidFill>
                  <a:schemeClr val="tx1"/>
                </a:solidFill>
              </a:rPr>
              <a:t> (TSM)</a:t>
            </a:r>
            <a:endParaRPr kumimoji="1" lang="ja-JP" altLang="en-US">
              <a:solidFill>
                <a:schemeClr val="tx1"/>
              </a:solidFill>
            </a:endParaRPr>
          </a:p>
        </p:txBody>
      </p:sp>
      <p:sp>
        <p:nvSpPr>
          <p:cNvPr id="27" name="四角形: 角を丸くする 5">
            <a:extLst>
              <a:ext uri="{FF2B5EF4-FFF2-40B4-BE49-F238E27FC236}">
                <a16:creationId xmlns:a16="http://schemas.microsoft.com/office/drawing/2014/main" id="{1B916BCD-2964-2661-6BB1-E28082EAA9D6}"/>
              </a:ext>
            </a:extLst>
          </p:cNvPr>
          <p:cNvSpPr/>
          <p:nvPr/>
        </p:nvSpPr>
        <p:spPr>
          <a:xfrm>
            <a:off x="7972913" y="4151737"/>
            <a:ext cx="1729886" cy="56417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監視対象</a:t>
            </a:r>
            <a:r>
              <a:rPr kumimoji="1" lang="en-US" altLang="ja-JP" dirty="0">
                <a:solidFill>
                  <a:schemeClr val="tx1"/>
                </a:solidFill>
              </a:rPr>
              <a:t>TVM</a:t>
            </a:r>
            <a:endParaRPr kumimoji="1" lang="ja-JP" altLang="en-US">
              <a:solidFill>
                <a:schemeClr val="tx1"/>
              </a:solidFill>
            </a:endParaRPr>
          </a:p>
        </p:txBody>
      </p:sp>
      <p:cxnSp>
        <p:nvCxnSpPr>
          <p:cNvPr id="28" name="直線コネクタ 7">
            <a:extLst>
              <a:ext uri="{FF2B5EF4-FFF2-40B4-BE49-F238E27FC236}">
                <a16:creationId xmlns:a16="http://schemas.microsoft.com/office/drawing/2014/main" id="{01D014E8-F021-4A1D-77DA-715DEC4F907E}"/>
              </a:ext>
            </a:extLst>
          </p:cNvPr>
          <p:cNvCxnSpPr>
            <a:cxnSpLocks/>
            <a:stCxn id="27" idx="2"/>
          </p:cNvCxnSpPr>
          <p:nvPr/>
        </p:nvCxnSpPr>
        <p:spPr>
          <a:xfrm>
            <a:off x="8837856" y="4715909"/>
            <a:ext cx="4208" cy="542017"/>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30" name="Rounded Rectangle 14">
            <a:extLst>
              <a:ext uri="{FF2B5EF4-FFF2-40B4-BE49-F238E27FC236}">
                <a16:creationId xmlns:a16="http://schemas.microsoft.com/office/drawing/2014/main" id="{E92F6C86-1D3C-31F9-9026-869F23ECCD2E}"/>
              </a:ext>
            </a:extLst>
          </p:cNvPr>
          <p:cNvSpPr/>
          <p:nvPr/>
        </p:nvSpPr>
        <p:spPr>
          <a:xfrm>
            <a:off x="2243045" y="4312738"/>
            <a:ext cx="914433" cy="569289"/>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cxnSp>
        <p:nvCxnSpPr>
          <p:cNvPr id="31" name="直線コネクタ 7">
            <a:extLst>
              <a:ext uri="{FF2B5EF4-FFF2-40B4-BE49-F238E27FC236}">
                <a16:creationId xmlns:a16="http://schemas.microsoft.com/office/drawing/2014/main" id="{FD049C19-0190-C49E-165A-1AD4E20183E0}"/>
              </a:ext>
            </a:extLst>
          </p:cNvPr>
          <p:cNvCxnSpPr>
            <a:cxnSpLocks/>
            <a:endCxn id="40" idx="0"/>
          </p:cNvCxnSpPr>
          <p:nvPr/>
        </p:nvCxnSpPr>
        <p:spPr>
          <a:xfrm>
            <a:off x="9106526" y="5838390"/>
            <a:ext cx="0" cy="409330"/>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32" name="テキスト ボックス 9">
            <a:extLst>
              <a:ext uri="{FF2B5EF4-FFF2-40B4-BE49-F238E27FC236}">
                <a16:creationId xmlns:a16="http://schemas.microsoft.com/office/drawing/2014/main" id="{8D9DCA7E-A223-CA39-6FE7-FDF6B3EE05E6}"/>
              </a:ext>
            </a:extLst>
          </p:cNvPr>
          <p:cNvSpPr txBox="1"/>
          <p:nvPr/>
        </p:nvSpPr>
        <p:spPr>
          <a:xfrm>
            <a:off x="7130349" y="5884793"/>
            <a:ext cx="1168638" cy="338554"/>
          </a:xfrm>
          <a:prstGeom prst="rect">
            <a:avLst/>
          </a:prstGeom>
          <a:noFill/>
        </p:spPr>
        <p:txBody>
          <a:bodyPr wrap="square" rtlCol="0">
            <a:spAutoFit/>
          </a:bodyPr>
          <a:lstStyle/>
          <a:p>
            <a:pPr algn="ctr"/>
            <a:r>
              <a:rPr kumimoji="1" lang="en-US" altLang="ja-JP" sz="1600" b="1" dirty="0"/>
              <a:t>2. </a:t>
            </a:r>
            <a:r>
              <a:rPr kumimoji="1" lang="ja-JP" altLang="en-US" sz="1600" b="1"/>
              <a:t>変換</a:t>
            </a:r>
          </a:p>
        </p:txBody>
      </p:sp>
      <p:cxnSp>
        <p:nvCxnSpPr>
          <p:cNvPr id="33" name="直線コネクタ 7">
            <a:extLst>
              <a:ext uri="{FF2B5EF4-FFF2-40B4-BE49-F238E27FC236}">
                <a16:creationId xmlns:a16="http://schemas.microsoft.com/office/drawing/2014/main" id="{8E476D2A-3417-42E9-76B5-4BF98317F045}"/>
              </a:ext>
            </a:extLst>
          </p:cNvPr>
          <p:cNvCxnSpPr>
            <a:cxnSpLocks/>
          </p:cNvCxnSpPr>
          <p:nvPr/>
        </p:nvCxnSpPr>
        <p:spPr>
          <a:xfrm flipV="1">
            <a:off x="3846775" y="4907432"/>
            <a:ext cx="1" cy="345728"/>
          </a:xfrm>
          <a:prstGeom prst="line">
            <a:avLst/>
          </a:prstGeom>
          <a:ln w="50800">
            <a:tailEnd type="triangle"/>
          </a:ln>
        </p:spPr>
        <p:style>
          <a:lnRef idx="3">
            <a:schemeClr val="dk1"/>
          </a:lnRef>
          <a:fillRef idx="0">
            <a:schemeClr val="dk1"/>
          </a:fillRef>
          <a:effectRef idx="2">
            <a:schemeClr val="dk1"/>
          </a:effectRef>
          <a:fontRef idx="minor">
            <a:schemeClr val="tx1"/>
          </a:fontRef>
        </p:style>
      </p:cxnSp>
      <p:cxnSp>
        <p:nvCxnSpPr>
          <p:cNvPr id="34" name="直線コネクタ 7">
            <a:extLst>
              <a:ext uri="{FF2B5EF4-FFF2-40B4-BE49-F238E27FC236}">
                <a16:creationId xmlns:a16="http://schemas.microsoft.com/office/drawing/2014/main" id="{980E93A5-5F38-D3CC-D051-5245CBEA71DF}"/>
              </a:ext>
            </a:extLst>
          </p:cNvPr>
          <p:cNvCxnSpPr>
            <a:cxnSpLocks/>
            <a:endCxn id="30" idx="2"/>
          </p:cNvCxnSpPr>
          <p:nvPr/>
        </p:nvCxnSpPr>
        <p:spPr>
          <a:xfrm flipV="1">
            <a:off x="2700261" y="4882027"/>
            <a:ext cx="1" cy="364740"/>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35" name="テキスト ボックス 9">
            <a:extLst>
              <a:ext uri="{FF2B5EF4-FFF2-40B4-BE49-F238E27FC236}">
                <a16:creationId xmlns:a16="http://schemas.microsoft.com/office/drawing/2014/main" id="{51DFF849-2DE7-5C05-2B4F-D7FBD6A4FD1B}"/>
              </a:ext>
            </a:extLst>
          </p:cNvPr>
          <p:cNvSpPr txBox="1"/>
          <p:nvPr/>
        </p:nvSpPr>
        <p:spPr>
          <a:xfrm>
            <a:off x="3854347" y="4907462"/>
            <a:ext cx="1168638" cy="338554"/>
          </a:xfrm>
          <a:prstGeom prst="rect">
            <a:avLst/>
          </a:prstGeom>
          <a:noFill/>
        </p:spPr>
        <p:txBody>
          <a:bodyPr wrap="square" rtlCol="0">
            <a:spAutoFit/>
          </a:bodyPr>
          <a:lstStyle/>
          <a:p>
            <a:pPr algn="ctr"/>
            <a:r>
              <a:rPr lang="en-US" altLang="ja-JP" sz="1600" b="1" dirty="0"/>
              <a:t>3</a:t>
            </a:r>
            <a:r>
              <a:rPr kumimoji="1" lang="en-US" altLang="ja-JP" sz="1600" b="1" dirty="0"/>
              <a:t>. </a:t>
            </a:r>
            <a:r>
              <a:rPr kumimoji="1" lang="ja-JP" altLang="en-US" sz="1600" b="1"/>
              <a:t>登録</a:t>
            </a:r>
          </a:p>
        </p:txBody>
      </p:sp>
      <p:sp>
        <p:nvSpPr>
          <p:cNvPr id="36" name="正方形/長方形 51">
            <a:extLst>
              <a:ext uri="{FF2B5EF4-FFF2-40B4-BE49-F238E27FC236}">
                <a16:creationId xmlns:a16="http://schemas.microsoft.com/office/drawing/2014/main" id="{5EEB9B82-B54F-A2EE-372F-CE4309AB04FF}"/>
              </a:ext>
            </a:extLst>
          </p:cNvPr>
          <p:cNvSpPr/>
          <p:nvPr/>
        </p:nvSpPr>
        <p:spPr>
          <a:xfrm>
            <a:off x="6625661" y="6240306"/>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51">
            <a:extLst>
              <a:ext uri="{FF2B5EF4-FFF2-40B4-BE49-F238E27FC236}">
                <a16:creationId xmlns:a16="http://schemas.microsoft.com/office/drawing/2014/main" id="{2139E867-0477-C61D-1F55-DE7EE06CE0C9}"/>
              </a:ext>
            </a:extLst>
          </p:cNvPr>
          <p:cNvSpPr/>
          <p:nvPr/>
        </p:nvSpPr>
        <p:spPr>
          <a:xfrm>
            <a:off x="6230613" y="6240306"/>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sp>
        <p:nvSpPr>
          <p:cNvPr id="38" name="正方形/長方形 51">
            <a:extLst>
              <a:ext uri="{FF2B5EF4-FFF2-40B4-BE49-F238E27FC236}">
                <a16:creationId xmlns:a16="http://schemas.microsoft.com/office/drawing/2014/main" id="{8EEAD66A-D2ED-ACF7-CC9A-DA59B45A0C7D}"/>
              </a:ext>
            </a:extLst>
          </p:cNvPr>
          <p:cNvSpPr/>
          <p:nvPr/>
        </p:nvSpPr>
        <p:spPr>
          <a:xfrm>
            <a:off x="7013782" y="6240305"/>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51">
            <a:extLst>
              <a:ext uri="{FF2B5EF4-FFF2-40B4-BE49-F238E27FC236}">
                <a16:creationId xmlns:a16="http://schemas.microsoft.com/office/drawing/2014/main" id="{2960F251-2006-7B50-2DF6-A600755EFA16}"/>
              </a:ext>
            </a:extLst>
          </p:cNvPr>
          <p:cNvSpPr/>
          <p:nvPr/>
        </p:nvSpPr>
        <p:spPr>
          <a:xfrm>
            <a:off x="5837437" y="6240304"/>
            <a:ext cx="393140" cy="39683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51">
            <a:extLst>
              <a:ext uri="{FF2B5EF4-FFF2-40B4-BE49-F238E27FC236}">
                <a16:creationId xmlns:a16="http://schemas.microsoft.com/office/drawing/2014/main" id="{B261FA51-B39C-0820-D97E-E59BA13111F0}"/>
              </a:ext>
            </a:extLst>
          </p:cNvPr>
          <p:cNvSpPr/>
          <p:nvPr/>
        </p:nvSpPr>
        <p:spPr>
          <a:xfrm>
            <a:off x="8909956" y="6247720"/>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sp>
        <p:nvSpPr>
          <p:cNvPr id="41" name="正方形/長方形 51">
            <a:extLst>
              <a:ext uri="{FF2B5EF4-FFF2-40B4-BE49-F238E27FC236}">
                <a16:creationId xmlns:a16="http://schemas.microsoft.com/office/drawing/2014/main" id="{530FF88D-9F37-2D97-0935-9777EC28BF0A}"/>
              </a:ext>
            </a:extLst>
          </p:cNvPr>
          <p:cNvSpPr/>
          <p:nvPr/>
        </p:nvSpPr>
        <p:spPr>
          <a:xfrm>
            <a:off x="8521031" y="6247723"/>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sp>
        <p:nvSpPr>
          <p:cNvPr id="42" name="正方形/長方形 51">
            <a:extLst>
              <a:ext uri="{FF2B5EF4-FFF2-40B4-BE49-F238E27FC236}">
                <a16:creationId xmlns:a16="http://schemas.microsoft.com/office/drawing/2014/main" id="{F06251B7-3D14-3CB5-2817-318EF1074859}"/>
              </a:ext>
            </a:extLst>
          </p:cNvPr>
          <p:cNvSpPr/>
          <p:nvPr/>
        </p:nvSpPr>
        <p:spPr>
          <a:xfrm>
            <a:off x="9304200" y="6247722"/>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B4E84C6B-56D3-21C3-F841-4CC1EF13D3FA}"/>
              </a:ext>
            </a:extLst>
          </p:cNvPr>
          <p:cNvSpPr/>
          <p:nvPr/>
        </p:nvSpPr>
        <p:spPr>
          <a:xfrm>
            <a:off x="8127855" y="6247721"/>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51">
            <a:extLst>
              <a:ext uri="{FF2B5EF4-FFF2-40B4-BE49-F238E27FC236}">
                <a16:creationId xmlns:a16="http://schemas.microsoft.com/office/drawing/2014/main" id="{F8C86510-DA0D-C0B6-717B-F8B870F84F62}"/>
              </a:ext>
            </a:extLst>
          </p:cNvPr>
          <p:cNvSpPr/>
          <p:nvPr/>
        </p:nvSpPr>
        <p:spPr>
          <a:xfrm>
            <a:off x="3662397" y="4409083"/>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sp>
        <p:nvSpPr>
          <p:cNvPr id="45" name="正方形/長方形 51">
            <a:extLst>
              <a:ext uri="{FF2B5EF4-FFF2-40B4-BE49-F238E27FC236}">
                <a16:creationId xmlns:a16="http://schemas.microsoft.com/office/drawing/2014/main" id="{89735CE5-6F3C-3569-993A-C4B18EF7E5DE}"/>
              </a:ext>
            </a:extLst>
          </p:cNvPr>
          <p:cNvSpPr/>
          <p:nvPr/>
        </p:nvSpPr>
        <p:spPr>
          <a:xfrm>
            <a:off x="2503691" y="4398631"/>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cxnSp>
        <p:nvCxnSpPr>
          <p:cNvPr id="47" name="直線コネクタ 7">
            <a:extLst>
              <a:ext uri="{FF2B5EF4-FFF2-40B4-BE49-F238E27FC236}">
                <a16:creationId xmlns:a16="http://schemas.microsoft.com/office/drawing/2014/main" id="{61096B39-D366-5036-61F1-700F7084EFB5}"/>
              </a:ext>
            </a:extLst>
          </p:cNvPr>
          <p:cNvCxnSpPr>
            <a:cxnSpLocks/>
          </p:cNvCxnSpPr>
          <p:nvPr/>
        </p:nvCxnSpPr>
        <p:spPr>
          <a:xfrm>
            <a:off x="6400954" y="5840837"/>
            <a:ext cx="0" cy="409330"/>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48" name="TextBox 45">
            <a:extLst>
              <a:ext uri="{FF2B5EF4-FFF2-40B4-BE49-F238E27FC236}">
                <a16:creationId xmlns:a16="http://schemas.microsoft.com/office/drawing/2014/main" id="{8A45EE16-ADD9-DB82-B727-0278365BCF7C}"/>
              </a:ext>
            </a:extLst>
          </p:cNvPr>
          <p:cNvSpPr txBox="1"/>
          <p:nvPr/>
        </p:nvSpPr>
        <p:spPr>
          <a:xfrm>
            <a:off x="4292426" y="4415455"/>
            <a:ext cx="1210588" cy="338554"/>
          </a:xfrm>
          <a:prstGeom prst="rect">
            <a:avLst/>
          </a:prstGeom>
          <a:noFill/>
        </p:spPr>
        <p:txBody>
          <a:bodyPr wrap="none" rtlCol="0">
            <a:spAutoFit/>
          </a:bodyPr>
          <a:lstStyle/>
          <a:p>
            <a:r>
              <a:rPr lang="ja-JP" altLang="en-US" sz="1600"/>
              <a:t>共有メモリ</a:t>
            </a:r>
            <a:endParaRPr lang="en-JP" sz="1600"/>
          </a:p>
        </p:txBody>
      </p:sp>
      <p:cxnSp>
        <p:nvCxnSpPr>
          <p:cNvPr id="52" name="直線コネクタ 7">
            <a:extLst>
              <a:ext uri="{FF2B5EF4-FFF2-40B4-BE49-F238E27FC236}">
                <a16:creationId xmlns:a16="http://schemas.microsoft.com/office/drawing/2014/main" id="{A1CD3F3C-28D8-9742-6A55-C966C8D1921A}"/>
              </a:ext>
            </a:extLst>
          </p:cNvPr>
          <p:cNvCxnSpPr>
            <a:cxnSpLocks/>
            <a:stCxn id="24" idx="1"/>
            <a:endCxn id="19" idx="3"/>
          </p:cNvCxnSpPr>
          <p:nvPr/>
        </p:nvCxnSpPr>
        <p:spPr>
          <a:xfrm flipH="1">
            <a:off x="4279300" y="5552923"/>
            <a:ext cx="1413936" cy="19182"/>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55" name="テキスト ボックス 9">
            <a:extLst>
              <a:ext uri="{FF2B5EF4-FFF2-40B4-BE49-F238E27FC236}">
                <a16:creationId xmlns:a16="http://schemas.microsoft.com/office/drawing/2014/main" id="{7B89BC2A-C6B2-98A5-9148-4AA49868C261}"/>
              </a:ext>
            </a:extLst>
          </p:cNvPr>
          <p:cNvSpPr txBox="1"/>
          <p:nvPr/>
        </p:nvSpPr>
        <p:spPr>
          <a:xfrm>
            <a:off x="1644703" y="4920540"/>
            <a:ext cx="896677" cy="338554"/>
          </a:xfrm>
          <a:prstGeom prst="rect">
            <a:avLst/>
          </a:prstGeom>
          <a:noFill/>
        </p:spPr>
        <p:txBody>
          <a:bodyPr wrap="square" rtlCol="0">
            <a:spAutoFit/>
          </a:bodyPr>
          <a:lstStyle/>
          <a:p>
            <a:pPr algn="ctr"/>
            <a:r>
              <a:rPr lang="en-US" altLang="ja-JP" sz="1600" b="1" dirty="0"/>
              <a:t>4</a:t>
            </a:r>
            <a:r>
              <a:rPr kumimoji="1" lang="en-US" altLang="ja-JP" sz="1600" b="1" dirty="0"/>
              <a:t>. </a:t>
            </a:r>
            <a:r>
              <a:rPr lang="ja-JP" altLang="en-US" sz="1600" b="1"/>
              <a:t>置換</a:t>
            </a:r>
            <a:endParaRPr kumimoji="1" lang="ja-JP" altLang="en-US" sz="1600" b="1"/>
          </a:p>
        </p:txBody>
      </p:sp>
      <p:sp>
        <p:nvSpPr>
          <p:cNvPr id="56" name="TextBox 45">
            <a:extLst>
              <a:ext uri="{FF2B5EF4-FFF2-40B4-BE49-F238E27FC236}">
                <a16:creationId xmlns:a16="http://schemas.microsoft.com/office/drawing/2014/main" id="{2065452C-784B-0418-5C4B-A43115882C4E}"/>
              </a:ext>
            </a:extLst>
          </p:cNvPr>
          <p:cNvSpPr txBox="1"/>
          <p:nvPr/>
        </p:nvSpPr>
        <p:spPr>
          <a:xfrm>
            <a:off x="667084" y="4293707"/>
            <a:ext cx="1697044" cy="584775"/>
          </a:xfrm>
          <a:prstGeom prst="rect">
            <a:avLst/>
          </a:prstGeom>
          <a:noFill/>
        </p:spPr>
        <p:txBody>
          <a:bodyPr wrap="square" rtlCol="0">
            <a:spAutoFit/>
          </a:bodyPr>
          <a:lstStyle/>
          <a:p>
            <a:pPr algn="ctr"/>
            <a:r>
              <a:rPr lang="ja-JP" altLang="en-US" sz="1600"/>
              <a:t>非機密メモリのリスト</a:t>
            </a:r>
            <a:endParaRPr lang="en-JP" sz="1600"/>
          </a:p>
        </p:txBody>
      </p:sp>
      <p:sp>
        <p:nvSpPr>
          <p:cNvPr id="57" name="正方形/長方形 51">
            <a:extLst>
              <a:ext uri="{FF2B5EF4-FFF2-40B4-BE49-F238E27FC236}">
                <a16:creationId xmlns:a16="http://schemas.microsoft.com/office/drawing/2014/main" id="{1206DFCA-FC76-4873-23B2-D9FD6184BCC7}"/>
              </a:ext>
            </a:extLst>
          </p:cNvPr>
          <p:cNvSpPr/>
          <p:nvPr/>
        </p:nvSpPr>
        <p:spPr>
          <a:xfrm>
            <a:off x="2500338" y="4404318"/>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sp>
        <p:nvSpPr>
          <p:cNvPr id="58" name="正方形/長方形 51">
            <a:extLst>
              <a:ext uri="{FF2B5EF4-FFF2-40B4-BE49-F238E27FC236}">
                <a16:creationId xmlns:a16="http://schemas.microsoft.com/office/drawing/2014/main" id="{63454F05-A9E5-C6E5-B7CC-B91189A2686D}"/>
              </a:ext>
            </a:extLst>
          </p:cNvPr>
          <p:cNvSpPr/>
          <p:nvPr/>
        </p:nvSpPr>
        <p:spPr>
          <a:xfrm>
            <a:off x="6238906" y="6249320"/>
            <a:ext cx="393140" cy="39683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ysClr val="windowText" lastClr="000000"/>
                </a:solidFill>
              </a:rPr>
              <a:t>非</a:t>
            </a:r>
            <a:endParaRPr kumimoji="1" lang="ja-JP" altLang="en-US">
              <a:solidFill>
                <a:sysClr val="windowText" lastClr="000000"/>
              </a:solidFill>
            </a:endParaRPr>
          </a:p>
        </p:txBody>
      </p:sp>
    </p:spTree>
    <p:extLst>
      <p:ext uri="{BB962C8B-B14F-4D97-AF65-F5344CB8AC3E}">
        <p14:creationId xmlns:p14="http://schemas.microsoft.com/office/powerpoint/2010/main" val="6437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2" grpId="0"/>
      <p:bldP spid="30" grpId="0" animBg="1"/>
      <p:bldP spid="32" grpId="0"/>
      <p:bldP spid="35" grpId="0"/>
      <p:bldP spid="37" grpId="0" animBg="1"/>
      <p:bldP spid="40" grpId="0" animBg="1"/>
      <p:bldP spid="44" grpId="0" animBg="1"/>
      <p:bldP spid="44" grpId="1" animBg="1"/>
      <p:bldP spid="45" grpId="0" animBg="1"/>
      <p:bldP spid="45" grpId="1" animBg="1"/>
      <p:bldP spid="48" grpId="0"/>
      <p:bldP spid="55" grpId="0"/>
      <p:bldP spid="56" grpId="0"/>
      <p:bldP spid="57" grpId="0" animBg="1"/>
      <p:bldP spid="57" grpId="1" animBg="1"/>
      <p:bldP spid="58" grpId="0" animBg="1"/>
      <p:bldP spid="5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95410-4ACA-9745-4FC8-24DFE5C2055A}"/>
            </a:ext>
          </a:extLst>
        </p:cNvPr>
        <p:cNvGrpSpPr/>
        <p:nvPr/>
      </p:nvGrpSpPr>
      <p:grpSpPr>
        <a:xfrm>
          <a:off x="0" y="0"/>
          <a:ext cx="0" cy="0"/>
          <a:chOff x="0" y="0"/>
          <a:chExt cx="0" cy="0"/>
        </a:xfrm>
      </p:grpSpPr>
      <p:cxnSp>
        <p:nvCxnSpPr>
          <p:cNvPr id="45" name="直線矢印コネクタ 44">
            <a:extLst>
              <a:ext uri="{FF2B5EF4-FFF2-40B4-BE49-F238E27FC236}">
                <a16:creationId xmlns:a16="http://schemas.microsoft.com/office/drawing/2014/main" id="{565DE627-652F-C558-01CF-C008C4323C0E}"/>
              </a:ext>
            </a:extLst>
          </p:cNvPr>
          <p:cNvCxnSpPr>
            <a:cxnSpLocks/>
            <a:stCxn id="44" idx="2"/>
          </p:cNvCxnSpPr>
          <p:nvPr/>
        </p:nvCxnSpPr>
        <p:spPr>
          <a:xfrm>
            <a:off x="7994509" y="5175993"/>
            <a:ext cx="0" cy="8729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コネクタ 7">
            <a:extLst>
              <a:ext uri="{FF2B5EF4-FFF2-40B4-BE49-F238E27FC236}">
                <a16:creationId xmlns:a16="http://schemas.microsoft.com/office/drawing/2014/main" id="{73D4F576-D328-1E00-046C-4780B6346530}"/>
              </a:ext>
            </a:extLst>
          </p:cNvPr>
          <p:cNvCxnSpPr>
            <a:cxnSpLocks/>
            <a:stCxn id="31" idx="2"/>
          </p:cNvCxnSpPr>
          <p:nvPr/>
        </p:nvCxnSpPr>
        <p:spPr>
          <a:xfrm>
            <a:off x="4164239" y="5169934"/>
            <a:ext cx="0" cy="887219"/>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2" name="タイトル 1">
            <a:extLst>
              <a:ext uri="{FF2B5EF4-FFF2-40B4-BE49-F238E27FC236}">
                <a16:creationId xmlns:a16="http://schemas.microsoft.com/office/drawing/2014/main" id="{09B79CAC-CA6D-D601-C29D-FCAEC6BF4E71}"/>
              </a:ext>
            </a:extLst>
          </p:cNvPr>
          <p:cNvSpPr>
            <a:spLocks noGrp="1"/>
          </p:cNvSpPr>
          <p:nvPr>
            <p:ph type="title"/>
          </p:nvPr>
        </p:nvSpPr>
        <p:spPr/>
        <p:txBody>
          <a:bodyPr/>
          <a:lstStyle/>
          <a:p>
            <a:r>
              <a:rPr lang="ja-JP" altLang="en-US"/>
              <a:t>メモリ共有の制御</a:t>
            </a:r>
          </a:p>
        </p:txBody>
      </p:sp>
      <p:sp>
        <p:nvSpPr>
          <p:cNvPr id="3" name="コンテンツ プレースホルダー 2">
            <a:extLst>
              <a:ext uri="{FF2B5EF4-FFF2-40B4-BE49-F238E27FC236}">
                <a16:creationId xmlns:a16="http://schemas.microsoft.com/office/drawing/2014/main" id="{900BEFA8-CD57-FDBF-B3FE-FC48449C03F4}"/>
              </a:ext>
            </a:extLst>
          </p:cNvPr>
          <p:cNvSpPr>
            <a:spLocks noGrp="1"/>
          </p:cNvSpPr>
          <p:nvPr>
            <p:ph idx="1"/>
          </p:nvPr>
        </p:nvSpPr>
        <p:spPr/>
        <p:txBody>
          <a:bodyPr/>
          <a:lstStyle/>
          <a:p>
            <a:r>
              <a:rPr lang="ja-JP" altLang="en-US"/>
              <a:t>特定の監視用</a:t>
            </a:r>
            <a:r>
              <a:rPr lang="en-US" altLang="ja-JP" dirty="0"/>
              <a:t>TVM</a:t>
            </a:r>
            <a:r>
              <a:rPr lang="ja-JP" altLang="en-US"/>
              <a:t>にのみ監視対象</a:t>
            </a:r>
            <a:r>
              <a:rPr lang="en-US" altLang="ja-JP" dirty="0"/>
              <a:t>TVM</a:t>
            </a:r>
            <a:r>
              <a:rPr lang="ja-JP" altLang="en-US"/>
              <a:t>のメモリの共有を許可</a:t>
            </a:r>
            <a:endParaRPr lang="en-US" altLang="ja-JP" dirty="0"/>
          </a:p>
          <a:p>
            <a:pPr lvl="1"/>
            <a:r>
              <a:rPr lang="ja-JP" altLang="en-US"/>
              <a:t>他の</a:t>
            </a:r>
            <a:r>
              <a:rPr lang="en-US" altLang="ja-JP" dirty="0"/>
              <a:t>TVM</a:t>
            </a:r>
            <a:r>
              <a:rPr lang="ja-JP" altLang="en-US"/>
              <a:t>による共有メモリの盗聴・改ざん、破壊を防ぐ</a:t>
            </a:r>
            <a:endParaRPr lang="en-US" altLang="ja-JP" dirty="0"/>
          </a:p>
          <a:p>
            <a:r>
              <a:rPr lang="ja-JP" altLang="en-US"/>
              <a:t>認証キーを用いてメモリの共有を制御</a:t>
            </a:r>
            <a:endParaRPr lang="en-US" altLang="ja-JP" dirty="0"/>
          </a:p>
          <a:p>
            <a:pPr lvl="1"/>
            <a:r>
              <a:rPr lang="ja-JP" altLang="en-US"/>
              <a:t>監視対象</a:t>
            </a:r>
            <a:r>
              <a:rPr lang="en-US" altLang="ja-JP" dirty="0"/>
              <a:t>TVM</a:t>
            </a:r>
            <a:r>
              <a:rPr lang="ja-JP" altLang="en-US"/>
              <a:t>が共有メモリを登録する際に認証キーを設定</a:t>
            </a:r>
            <a:endParaRPr lang="en-US" altLang="ja-JP" dirty="0"/>
          </a:p>
          <a:p>
            <a:pPr lvl="1"/>
            <a:r>
              <a:rPr lang="ja-JP" altLang="en-US"/>
              <a:t>監視用</a:t>
            </a:r>
            <a:r>
              <a:rPr lang="en-US" altLang="ja-JP" dirty="0"/>
              <a:t>TVM</a:t>
            </a:r>
            <a:r>
              <a:rPr lang="ja-JP" altLang="en-US"/>
              <a:t>が同じ認証キーを指定すれば非機密メモリの置換を許可</a:t>
            </a:r>
            <a:endParaRPr lang="en-US" altLang="ja-JP" dirty="0"/>
          </a:p>
          <a:p>
            <a:pPr lvl="1"/>
            <a:r>
              <a:rPr lang="ja-JP" altLang="en-US"/>
              <a:t>認証キーは暗号通信などで</a:t>
            </a:r>
            <a:r>
              <a:rPr lang="en-US" altLang="ja-JP" dirty="0"/>
              <a:t>TVM</a:t>
            </a:r>
            <a:r>
              <a:rPr lang="ja-JP" altLang="en-US"/>
              <a:t>間で事前に共有</a:t>
            </a:r>
            <a:endParaRPr lang="en-US" altLang="ja-JP" dirty="0"/>
          </a:p>
        </p:txBody>
      </p:sp>
      <p:sp>
        <p:nvSpPr>
          <p:cNvPr id="174" name="スライド番号プレースホルダー 33">
            <a:extLst>
              <a:ext uri="{FF2B5EF4-FFF2-40B4-BE49-F238E27FC236}">
                <a16:creationId xmlns:a16="http://schemas.microsoft.com/office/drawing/2014/main" id="{EB475A67-3542-8C0E-7D40-CD56B3BAC837}"/>
              </a:ext>
            </a:extLst>
          </p:cNvPr>
          <p:cNvSpPr>
            <a:spLocks noGrp="1"/>
          </p:cNvSpPr>
          <p:nvPr>
            <p:ph type="sldNum" sz="quarter" idx="12"/>
          </p:nvPr>
        </p:nvSpPr>
        <p:spPr>
          <a:xfrm>
            <a:off x="8610600" y="6356350"/>
            <a:ext cx="2743200" cy="365125"/>
          </a:xfrm>
        </p:spPr>
        <p:txBody>
          <a:bodyPr/>
          <a:lstStyle/>
          <a:p>
            <a:fld id="{A2D0B6E4-DB95-4D36-8524-B9153B2D6E62}" type="slidenum">
              <a:rPr kumimoji="1" lang="ja-JP" altLang="en-US" smtClean="0"/>
              <a:t>9</a:t>
            </a:fld>
            <a:endParaRPr kumimoji="1" lang="ja-JP" altLang="en-US"/>
          </a:p>
        </p:txBody>
      </p:sp>
      <p:sp>
        <p:nvSpPr>
          <p:cNvPr id="6" name="四角形: 角を丸くする 5">
            <a:extLst>
              <a:ext uri="{FF2B5EF4-FFF2-40B4-BE49-F238E27FC236}">
                <a16:creationId xmlns:a16="http://schemas.microsoft.com/office/drawing/2014/main" id="{AFC5995B-59AF-8CFB-4654-667E54DD7E7B}"/>
              </a:ext>
            </a:extLst>
          </p:cNvPr>
          <p:cNvSpPr/>
          <p:nvPr/>
        </p:nvSpPr>
        <p:spPr>
          <a:xfrm>
            <a:off x="5279750" y="4605762"/>
            <a:ext cx="1729886" cy="5641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監視用</a:t>
            </a:r>
            <a:r>
              <a:rPr kumimoji="1" lang="en-US" altLang="ja-JP" dirty="0">
                <a:solidFill>
                  <a:schemeClr val="tx1"/>
                </a:solidFill>
              </a:rPr>
              <a:t>TVM</a:t>
            </a:r>
            <a:endParaRPr kumimoji="1" lang="ja-JP" altLang="en-US">
              <a:solidFill>
                <a:schemeClr val="tx1"/>
              </a:solidFill>
            </a:endParaRPr>
          </a:p>
        </p:txBody>
      </p:sp>
      <p:cxnSp>
        <p:nvCxnSpPr>
          <p:cNvPr id="8" name="直線コネクタ 7">
            <a:extLst>
              <a:ext uri="{FF2B5EF4-FFF2-40B4-BE49-F238E27FC236}">
                <a16:creationId xmlns:a16="http://schemas.microsoft.com/office/drawing/2014/main" id="{0BAEB6C7-A6C2-9E71-F021-355EA83B1AC7}"/>
              </a:ext>
            </a:extLst>
          </p:cNvPr>
          <p:cNvCxnSpPr>
            <a:cxnSpLocks/>
            <a:stCxn id="6" idx="2"/>
          </p:cNvCxnSpPr>
          <p:nvPr/>
        </p:nvCxnSpPr>
        <p:spPr>
          <a:xfrm>
            <a:off x="6144693" y="5169934"/>
            <a:ext cx="0" cy="889758"/>
          </a:xfrm>
          <a:prstGeom prst="line">
            <a:avLst/>
          </a:prstGeom>
          <a:ln w="50800">
            <a:tailEnd type="triangle"/>
          </a:ln>
        </p:spPr>
        <p:style>
          <a:lnRef idx="3">
            <a:schemeClr val="dk1"/>
          </a:lnRef>
          <a:fillRef idx="0">
            <a:schemeClr val="dk1"/>
          </a:fillRef>
          <a:effectRef idx="2">
            <a:schemeClr val="dk1"/>
          </a:effectRef>
          <a:fontRef idx="minor">
            <a:schemeClr val="tx1"/>
          </a:fontRef>
        </p:style>
      </p:cxnSp>
      <p:sp>
        <p:nvSpPr>
          <p:cNvPr id="12" name="四角形: 角を丸くする 11">
            <a:extLst>
              <a:ext uri="{FF2B5EF4-FFF2-40B4-BE49-F238E27FC236}">
                <a16:creationId xmlns:a16="http://schemas.microsoft.com/office/drawing/2014/main" id="{29C259DB-7DB6-AF60-119D-E3FE960D8FC1}"/>
              </a:ext>
            </a:extLst>
          </p:cNvPr>
          <p:cNvSpPr/>
          <p:nvPr/>
        </p:nvSpPr>
        <p:spPr>
          <a:xfrm>
            <a:off x="3299296" y="6063212"/>
            <a:ext cx="5419621" cy="53977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TEE </a:t>
            </a:r>
            <a:r>
              <a:rPr kumimoji="1" lang="ja-JP" altLang="en-US">
                <a:solidFill>
                  <a:schemeClr val="tx1"/>
                </a:solidFill>
              </a:rPr>
              <a:t>セキュリティマネージャ</a:t>
            </a:r>
            <a:r>
              <a:rPr kumimoji="1" lang="en-US" altLang="ja-JP" dirty="0">
                <a:solidFill>
                  <a:schemeClr val="tx1"/>
                </a:solidFill>
              </a:rPr>
              <a:t> (TSM)</a:t>
            </a:r>
            <a:endParaRPr kumimoji="1" lang="ja-JP" altLang="en-US">
              <a:solidFill>
                <a:schemeClr val="tx1"/>
              </a:solidFill>
            </a:endParaRPr>
          </a:p>
        </p:txBody>
      </p:sp>
      <p:sp>
        <p:nvSpPr>
          <p:cNvPr id="31" name="四角形: 角を丸くする 5">
            <a:extLst>
              <a:ext uri="{FF2B5EF4-FFF2-40B4-BE49-F238E27FC236}">
                <a16:creationId xmlns:a16="http://schemas.microsoft.com/office/drawing/2014/main" id="{68E6FEE2-2E5D-ADEC-66B6-F2F71F2BF3D5}"/>
              </a:ext>
            </a:extLst>
          </p:cNvPr>
          <p:cNvSpPr/>
          <p:nvPr/>
        </p:nvSpPr>
        <p:spPr>
          <a:xfrm>
            <a:off x="3299296" y="4605762"/>
            <a:ext cx="1729886" cy="56417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 </a:t>
            </a:r>
            <a:r>
              <a:rPr kumimoji="1" lang="ja-JP" altLang="en-US">
                <a:solidFill>
                  <a:schemeClr val="tx1"/>
                </a:solidFill>
              </a:rPr>
              <a:t>監視対象</a:t>
            </a:r>
            <a:r>
              <a:rPr kumimoji="1" lang="en-US" altLang="ja-JP" dirty="0">
                <a:solidFill>
                  <a:schemeClr val="tx1"/>
                </a:solidFill>
              </a:rPr>
              <a:t>TVM</a:t>
            </a:r>
            <a:endParaRPr kumimoji="1" lang="ja-JP" altLang="en-US">
              <a:solidFill>
                <a:schemeClr val="tx1"/>
              </a:solidFill>
            </a:endParaRPr>
          </a:p>
        </p:txBody>
      </p:sp>
      <p:sp>
        <p:nvSpPr>
          <p:cNvPr id="44" name="四角形: 角を丸くする 5">
            <a:extLst>
              <a:ext uri="{FF2B5EF4-FFF2-40B4-BE49-F238E27FC236}">
                <a16:creationId xmlns:a16="http://schemas.microsoft.com/office/drawing/2014/main" id="{60191D85-3DE8-9BE8-2089-85462C8252AF}"/>
              </a:ext>
            </a:extLst>
          </p:cNvPr>
          <p:cNvSpPr/>
          <p:nvPr/>
        </p:nvSpPr>
        <p:spPr>
          <a:xfrm>
            <a:off x="7270100" y="4611821"/>
            <a:ext cx="1448817" cy="56417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他の</a:t>
            </a:r>
            <a:r>
              <a:rPr kumimoji="1" lang="en-US" altLang="ja-JP" dirty="0">
                <a:solidFill>
                  <a:schemeClr val="tx1"/>
                </a:solidFill>
              </a:rPr>
              <a:t>TVM</a:t>
            </a:r>
            <a:endParaRPr kumimoji="1" lang="ja-JP" altLang="en-US">
              <a:solidFill>
                <a:schemeClr val="tx1"/>
              </a:solidFill>
            </a:endParaRPr>
          </a:p>
        </p:txBody>
      </p:sp>
      <p:pic>
        <p:nvPicPr>
          <p:cNvPr id="52" name="グラフィックス 51" descr="キー 単色塗りつぶし">
            <a:extLst>
              <a:ext uri="{FF2B5EF4-FFF2-40B4-BE49-F238E27FC236}">
                <a16:creationId xmlns:a16="http://schemas.microsoft.com/office/drawing/2014/main" id="{0C323DCF-1D07-D165-F305-5D7271958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2223" y="5470571"/>
            <a:ext cx="673982" cy="673982"/>
          </a:xfrm>
          <a:prstGeom prst="rect">
            <a:avLst/>
          </a:prstGeom>
        </p:spPr>
      </p:pic>
      <p:pic>
        <p:nvPicPr>
          <p:cNvPr id="53" name="グラフィックス 52" descr="キー 単色塗りつぶし">
            <a:extLst>
              <a:ext uri="{FF2B5EF4-FFF2-40B4-BE49-F238E27FC236}">
                <a16:creationId xmlns:a16="http://schemas.microsoft.com/office/drawing/2014/main" id="{47CE96B8-906B-1806-6EAD-F2FF4D185E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8111" y="5477907"/>
            <a:ext cx="653622" cy="653622"/>
          </a:xfrm>
          <a:prstGeom prst="rect">
            <a:avLst/>
          </a:prstGeom>
        </p:spPr>
      </p:pic>
      <p:sp>
        <p:nvSpPr>
          <p:cNvPr id="16" name="テキスト ボックス 15">
            <a:extLst>
              <a:ext uri="{FF2B5EF4-FFF2-40B4-BE49-F238E27FC236}">
                <a16:creationId xmlns:a16="http://schemas.microsoft.com/office/drawing/2014/main" id="{3670F38C-EFBF-BDBE-C9E0-5759D72E6B2F}"/>
              </a:ext>
            </a:extLst>
          </p:cNvPr>
          <p:cNvSpPr txBox="1"/>
          <p:nvPr/>
        </p:nvSpPr>
        <p:spPr>
          <a:xfrm>
            <a:off x="4193362" y="5250348"/>
            <a:ext cx="1459298" cy="338554"/>
          </a:xfrm>
          <a:prstGeom prst="rect">
            <a:avLst/>
          </a:prstGeom>
          <a:noFill/>
        </p:spPr>
        <p:txBody>
          <a:bodyPr wrap="square" rtlCol="0">
            <a:spAutoFit/>
          </a:bodyPr>
          <a:lstStyle/>
          <a:p>
            <a:pPr algn="ctr"/>
            <a:r>
              <a:rPr kumimoji="1" lang="en-US" altLang="ja-JP" sz="1600" b="1" dirty="0"/>
              <a:t>1.</a:t>
            </a:r>
            <a:r>
              <a:rPr lang="ja-JP" altLang="en-US" sz="1600" b="1"/>
              <a:t>登録要求</a:t>
            </a:r>
            <a:endParaRPr kumimoji="1" lang="ja-JP" altLang="en-US" sz="1600" b="1"/>
          </a:p>
        </p:txBody>
      </p:sp>
      <p:sp>
        <p:nvSpPr>
          <p:cNvPr id="17" name="テキスト ボックス 16">
            <a:extLst>
              <a:ext uri="{FF2B5EF4-FFF2-40B4-BE49-F238E27FC236}">
                <a16:creationId xmlns:a16="http://schemas.microsoft.com/office/drawing/2014/main" id="{A6EB7733-5F07-772C-270D-3CF7AA145038}"/>
              </a:ext>
            </a:extLst>
          </p:cNvPr>
          <p:cNvSpPr txBox="1"/>
          <p:nvPr/>
        </p:nvSpPr>
        <p:spPr>
          <a:xfrm>
            <a:off x="6083403" y="5260213"/>
            <a:ext cx="1459298" cy="338554"/>
          </a:xfrm>
          <a:prstGeom prst="rect">
            <a:avLst/>
          </a:prstGeom>
          <a:noFill/>
        </p:spPr>
        <p:txBody>
          <a:bodyPr wrap="square" rtlCol="0">
            <a:spAutoFit/>
          </a:bodyPr>
          <a:lstStyle/>
          <a:p>
            <a:pPr algn="ctr"/>
            <a:r>
              <a:rPr kumimoji="1" lang="en-US" altLang="ja-JP" sz="1600" b="1" dirty="0"/>
              <a:t>2.</a:t>
            </a:r>
            <a:r>
              <a:rPr lang="ja-JP" altLang="en-US" sz="1600" b="1"/>
              <a:t>置換要求</a:t>
            </a:r>
            <a:endParaRPr kumimoji="1" lang="ja-JP" altLang="en-US" sz="1600" b="1"/>
          </a:p>
        </p:txBody>
      </p:sp>
      <p:sp>
        <p:nvSpPr>
          <p:cNvPr id="19" name="TextBox 45">
            <a:extLst>
              <a:ext uri="{FF2B5EF4-FFF2-40B4-BE49-F238E27FC236}">
                <a16:creationId xmlns:a16="http://schemas.microsoft.com/office/drawing/2014/main" id="{21C795CD-98BA-616D-7CF9-63673DF98F6F}"/>
              </a:ext>
            </a:extLst>
          </p:cNvPr>
          <p:cNvSpPr txBox="1"/>
          <p:nvPr/>
        </p:nvSpPr>
        <p:spPr>
          <a:xfrm>
            <a:off x="4970601" y="5641391"/>
            <a:ext cx="1133851" cy="369332"/>
          </a:xfrm>
          <a:prstGeom prst="rect">
            <a:avLst/>
          </a:prstGeom>
          <a:noFill/>
        </p:spPr>
        <p:txBody>
          <a:bodyPr wrap="square" rtlCol="0">
            <a:spAutoFit/>
          </a:bodyPr>
          <a:lstStyle/>
          <a:p>
            <a:pPr algn="ctr"/>
            <a:r>
              <a:rPr lang="ja-JP" altLang="en-US"/>
              <a:t>認証キー</a:t>
            </a:r>
            <a:endParaRPr lang="en-JP"/>
          </a:p>
        </p:txBody>
      </p:sp>
      <p:sp>
        <p:nvSpPr>
          <p:cNvPr id="22" name="乗算記号 21">
            <a:extLst>
              <a:ext uri="{FF2B5EF4-FFF2-40B4-BE49-F238E27FC236}">
                <a16:creationId xmlns:a16="http://schemas.microsoft.com/office/drawing/2014/main" id="{0CBFAE88-4F4A-C3A6-36D5-113E424AB72C}"/>
              </a:ext>
            </a:extLst>
          </p:cNvPr>
          <p:cNvSpPr/>
          <p:nvPr/>
        </p:nvSpPr>
        <p:spPr>
          <a:xfrm>
            <a:off x="7626807" y="5257497"/>
            <a:ext cx="724819" cy="75775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 name="テキスト ボックス 23">
            <a:extLst>
              <a:ext uri="{FF2B5EF4-FFF2-40B4-BE49-F238E27FC236}">
                <a16:creationId xmlns:a16="http://schemas.microsoft.com/office/drawing/2014/main" id="{14D999AF-4903-0AF4-896B-4DD343D680C7}"/>
              </a:ext>
            </a:extLst>
          </p:cNvPr>
          <p:cNvSpPr txBox="1"/>
          <p:nvPr/>
        </p:nvSpPr>
        <p:spPr>
          <a:xfrm>
            <a:off x="8141082" y="5266792"/>
            <a:ext cx="1459298" cy="338554"/>
          </a:xfrm>
          <a:prstGeom prst="rect">
            <a:avLst/>
          </a:prstGeom>
          <a:noFill/>
        </p:spPr>
        <p:txBody>
          <a:bodyPr wrap="square" rtlCol="0">
            <a:spAutoFit/>
          </a:bodyPr>
          <a:lstStyle/>
          <a:p>
            <a:pPr algn="ctr"/>
            <a:r>
              <a:rPr kumimoji="1" lang="en-US" altLang="ja-JP" sz="1600" b="1" dirty="0"/>
              <a:t>2’.</a:t>
            </a:r>
            <a:r>
              <a:rPr lang="ja-JP" altLang="en-US" sz="1600" b="1"/>
              <a:t>置換要求</a:t>
            </a:r>
            <a:endParaRPr kumimoji="1" lang="ja-JP" altLang="en-US" sz="1600" b="1"/>
          </a:p>
        </p:txBody>
      </p:sp>
      <p:pic>
        <p:nvPicPr>
          <p:cNvPr id="27" name="グラフィックス 26" descr="キー 枠線">
            <a:extLst>
              <a:ext uri="{FF2B5EF4-FFF2-40B4-BE49-F238E27FC236}">
                <a16:creationId xmlns:a16="http://schemas.microsoft.com/office/drawing/2014/main" id="{C84CDC66-5DD4-3E9B-6FE7-71429B67EE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0749" y="5469710"/>
            <a:ext cx="725848" cy="725848"/>
          </a:xfrm>
          <a:prstGeom prst="rect">
            <a:avLst/>
          </a:prstGeom>
        </p:spPr>
      </p:pic>
    </p:spTree>
    <p:extLst>
      <p:ext uri="{BB962C8B-B14F-4D97-AF65-F5344CB8AC3E}">
        <p14:creationId xmlns:p14="http://schemas.microsoft.com/office/powerpoint/2010/main" val="24139562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solidFill>
            <a:schemeClr val="tx1"/>
          </a:solidFill>
        </a:ln>
      </a:spPr>
      <a:bodyPr rtlCol="0" anchor="ctr"/>
      <a:lstStyle>
        <a:defPPr algn="ctr">
          <a:defRPr sz="150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47486</TotalTime>
  <Words>3881</Words>
  <Application>Microsoft Macintosh PowerPoint</Application>
  <PresentationFormat>ワイド画面</PresentationFormat>
  <Paragraphs>438</Paragraphs>
  <Slides>17</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-webkit-standard</vt:lpstr>
      <vt:lpstr>MS PGothic</vt:lpstr>
      <vt:lpstr>游ゴシック</vt:lpstr>
      <vt:lpstr>游ゴシック</vt:lpstr>
      <vt:lpstr>游ゴシック Bold</vt:lpstr>
      <vt:lpstr>游ゴシック Medium</vt:lpstr>
      <vt:lpstr>游ゴシック Medium</vt:lpstr>
      <vt:lpstr>Arial</vt:lpstr>
      <vt:lpstr>Office テーマ</vt:lpstr>
      <vt:lpstr>RISC-V CoVEを用いた 機密VMの 柔軟で効率的な監視機構</vt:lpstr>
      <vt:lpstr>クラウドにおける情報漏洩のリスク</vt:lpstr>
      <vt:lpstr>機密VM</vt:lpstr>
      <vt:lpstr>RISC-Vにおける機密VM</vt:lpstr>
      <vt:lpstr>TVMの監視の必要性</vt:lpstr>
      <vt:lpstr>提案：TVMmonitor</vt:lpstr>
      <vt:lpstr>メモリ共有を用いた情報取得</vt:lpstr>
      <vt:lpstr> TVM間での非機密メモリの共有</vt:lpstr>
      <vt:lpstr>メモリ共有の制御</vt:lpstr>
      <vt:lpstr>TVMを用いた分散監視システム</vt:lpstr>
      <vt:lpstr>TVM間メモリコピーを用いた監視</vt:lpstr>
      <vt:lpstr>実験</vt:lpstr>
      <vt:lpstr>実験1：動作確認</vt:lpstr>
      <vt:lpstr>実験2：メモリ共有を用いた監視の性能</vt:lpstr>
      <vt:lpstr>実験3：共有メモリ以外の手法との比較</vt:lpstr>
      <vt:lpstr>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テーマ</dc:title>
  <dc:creator>悠大 梶原</dc:creator>
  <cp:lastModifiedBy>KAJIWARA Yudai</cp:lastModifiedBy>
  <cp:revision>54</cp:revision>
  <dcterms:created xsi:type="dcterms:W3CDTF">2023-12-18T12:45:46Z</dcterms:created>
  <dcterms:modified xsi:type="dcterms:W3CDTF">2026-02-13T01:21:48Z</dcterms:modified>
</cp:coreProperties>
</file>