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302" r:id="rId3"/>
    <p:sldId id="304" r:id="rId4"/>
    <p:sldId id="306" r:id="rId5"/>
    <p:sldId id="308" r:id="rId6"/>
    <p:sldId id="310" r:id="rId7"/>
    <p:sldId id="312" r:id="rId8"/>
    <p:sldId id="314" r:id="rId9"/>
    <p:sldId id="316" r:id="rId10"/>
    <p:sldId id="318"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17" autoAdjust="0"/>
    <p:restoredTop sz="71339"/>
  </p:normalViewPr>
  <p:slideViewPr>
    <p:cSldViewPr snapToGrid="0">
      <p:cViewPr varScale="1">
        <p:scale>
          <a:sx n="59" d="100"/>
          <a:sy n="59" d="100"/>
        </p:scale>
        <p:origin x="192" y="784"/>
      </p:cViewPr>
      <p:guideLst/>
    </p:cSldViewPr>
  </p:slideViewPr>
  <p:outlineViewPr>
    <p:cViewPr>
      <p:scale>
        <a:sx n="33" d="100"/>
        <a:sy n="33" d="100"/>
      </p:scale>
      <p:origin x="0" y="-1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D00261-A1CD-43BA-B69F-AFE4D8A0DEDF}"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54A73F-B3C8-48C8-8680-9D7E01D97B99}" type="slidenum">
              <a:rPr kumimoji="1" lang="ja-JP" altLang="en-US" smtClean="0"/>
              <a:t>‹#›</a:t>
            </a:fld>
            <a:endParaRPr kumimoji="1" lang="ja-JP" altLang="en-US"/>
          </a:p>
        </p:txBody>
      </p:sp>
    </p:spTree>
    <p:extLst>
      <p:ext uri="{BB962C8B-B14F-4D97-AF65-F5344CB8AC3E}">
        <p14:creationId xmlns:p14="http://schemas.microsoft.com/office/powerpoint/2010/main" val="27167054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a:t>
            </a:r>
            <a:r>
              <a:rPr kumimoji="1" lang="ja-JP" altLang="en-US"/>
              <a:t>では、今</a:t>
            </a:r>
            <a:r>
              <a:rPr kumimoji="1" lang="ja-JP" altLang="en-US" dirty="0"/>
              <a:t>からライブラリ</a:t>
            </a:r>
            <a:r>
              <a:rPr kumimoji="1" lang="en-US" altLang="ja-JP" dirty="0"/>
              <a:t>OS</a:t>
            </a:r>
            <a:r>
              <a:rPr kumimoji="1" lang="ja-JP" altLang="en-US" dirty="0"/>
              <a:t>を用いた異種</a:t>
            </a:r>
            <a:r>
              <a:rPr kumimoji="1" lang="en-US" altLang="ja-JP" dirty="0"/>
              <a:t>TEE</a:t>
            </a:r>
            <a:r>
              <a:rPr kumimoji="1" lang="ja-JP" altLang="en-US" dirty="0"/>
              <a:t>間でのマイグレーションの</a:t>
            </a:r>
            <a:r>
              <a:rPr kumimoji="1" lang="ja-JP" altLang="en-US"/>
              <a:t>実現と題しまして、光来研究室の近藤から</a:t>
            </a:r>
            <a:r>
              <a:rPr lang="ja-JP" altLang="en-US"/>
              <a:t>発表</a:t>
            </a:r>
            <a:r>
              <a:rPr lang="ja-JP" altLang="en-US" dirty="0"/>
              <a:t>を始めさせて頂きます。</a:t>
            </a:r>
            <a:br>
              <a:rPr lang="en-US" altLang="ja-JP" dirty="0"/>
            </a:br>
            <a:r>
              <a:rPr lang="en-US" altLang="ja-JP" dirty="0"/>
              <a:t>[time:15s]</a:t>
            </a:r>
            <a:endParaRPr kumimoji="1" lang="ja-JP" altLang="en-US" dirty="0"/>
          </a:p>
        </p:txBody>
      </p:sp>
      <p:sp>
        <p:nvSpPr>
          <p:cNvPr id="4" name="スライド番号プレースホルダー 3"/>
          <p:cNvSpPr>
            <a:spLocks noGrp="1"/>
          </p:cNvSpPr>
          <p:nvPr>
            <p:ph type="sldNum" sz="quarter" idx="5"/>
          </p:nvPr>
        </p:nvSpPr>
        <p:spPr/>
        <p:txBody>
          <a:bodyPr/>
          <a:lstStyle/>
          <a:p>
            <a:fld id="{0B8D283C-47F8-45C8-8A9B-7CD83E0B2D26}" type="slidenum">
              <a:rPr lang="en-US" altLang="ja-JP" smtClean="0"/>
              <a:t>1</a:t>
            </a:fld>
            <a:endParaRPr kumimoji="1" lang="ja-JP" altLang="en-US"/>
          </a:p>
        </p:txBody>
      </p:sp>
    </p:spTree>
    <p:extLst>
      <p:ext uri="{BB962C8B-B14F-4D97-AF65-F5344CB8AC3E}">
        <p14:creationId xmlns:p14="http://schemas.microsoft.com/office/powerpoint/2010/main" val="2973067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最後にまとめとなります。</a:t>
            </a:r>
            <a:endParaRPr kumimoji="1" lang="en-US" altLang="ja-JP" dirty="0"/>
          </a:p>
          <a:p>
            <a:endParaRPr kumimoji="1" lang="en-US" altLang="ja-JP" dirty="0"/>
          </a:p>
          <a:p>
            <a:r>
              <a:rPr kumimoji="1" lang="ja-JP" altLang="en-US"/>
              <a:t>本研究では、</a:t>
            </a:r>
            <a:r>
              <a:rPr kumimoji="1" lang="en-US" altLang="ja-JP" dirty="0"/>
              <a:t>TEE</a:t>
            </a:r>
            <a:r>
              <a:rPr kumimoji="1" lang="ja-JP" altLang="en-US"/>
              <a:t>の中で共通のライブラリ</a:t>
            </a:r>
            <a:r>
              <a:rPr kumimoji="1" lang="en-US" altLang="ja-JP" dirty="0"/>
              <a:t>OS</a:t>
            </a:r>
            <a:r>
              <a:rPr kumimoji="1" lang="ja-JP" altLang="en-US"/>
              <a:t>を用いることで、異なる</a:t>
            </a:r>
            <a:r>
              <a:rPr kumimoji="1" lang="en-US" altLang="ja-JP" dirty="0"/>
              <a:t>TEE</a:t>
            </a:r>
            <a:r>
              <a:rPr kumimoji="1" lang="ja-JP" altLang="en-US"/>
              <a:t>間においてもマイグレーションを可能にするためのシステムとして</a:t>
            </a:r>
            <a:r>
              <a:rPr kumimoji="1" lang="en-US" altLang="ja-JP" dirty="0" err="1"/>
              <a:t>MigTEE</a:t>
            </a:r>
            <a:r>
              <a:rPr kumimoji="1" lang="ja-JP" altLang="en-US"/>
              <a:t>を提案いたしました。</a:t>
            </a:r>
            <a:endParaRPr kumimoji="1" lang="en-US" altLang="ja-JP" dirty="0"/>
          </a:p>
          <a:p>
            <a:endParaRPr kumimoji="1" lang="en-US" altLang="ja-JP" dirty="0"/>
          </a:p>
          <a:p>
            <a:r>
              <a:rPr kumimoji="1" lang="ja-JP" altLang="en-US"/>
              <a:t>今後の課題については、移送元で保存した状態を移送先で復元できるようにすることと、</a:t>
            </a:r>
            <a:r>
              <a:rPr kumimoji="1" lang="en-US" altLang="ja-JP" dirty="0"/>
              <a:t>TEE</a:t>
            </a:r>
            <a:r>
              <a:rPr kumimoji="1" lang="ja-JP" altLang="en-US"/>
              <a:t>内の状態の保存や復元ができるようにすることになります。</a:t>
            </a:r>
            <a:endParaRPr kumimoji="1" lang="en-US" altLang="ja-JP" dirty="0"/>
          </a:p>
          <a:p>
            <a:endParaRPr kumimoji="1" lang="en-US" altLang="ja-JP" dirty="0"/>
          </a:p>
          <a:p>
            <a:r>
              <a:rPr kumimoji="1" lang="ja-JP" altLang="en-US"/>
              <a:t>以上で発表を終わります。ご清聴ありがとうございました。</a:t>
            </a:r>
            <a:endParaRPr kumimoji="1" lang="en-US" altLang="ja-JP" dirty="0"/>
          </a:p>
          <a:p>
            <a:endParaRPr kumimoji="1" lang="en-US" altLang="ja-JP" dirty="0"/>
          </a:p>
          <a:p>
            <a:r>
              <a:rPr kumimoji="1" lang="en-US" altLang="ja-JP" dirty="0"/>
              <a:t>time 20s</a:t>
            </a:r>
          </a:p>
          <a:p>
            <a:endParaRPr kumimoji="1" lang="en-US" altLang="ja-JP" dirty="0"/>
          </a:p>
          <a:p>
            <a:r>
              <a:rPr kumimoji="1" lang="en-US" altLang="ja-JP" dirty="0"/>
              <a:t>------------------</a:t>
            </a:r>
          </a:p>
          <a:p>
            <a:r>
              <a:rPr kumimoji="1" lang="ja-JP" altLang="en-US"/>
              <a:t>今回マイグレーションの実験については、</a:t>
            </a:r>
            <a:r>
              <a:rPr kumimoji="1" lang="en-US" altLang="ja-JP" dirty="0"/>
              <a:t>TEE</a:t>
            </a:r>
            <a:r>
              <a:rPr kumimoji="1" lang="ja-JP" altLang="en-US"/>
              <a:t>を利用していない通常の</a:t>
            </a:r>
            <a:r>
              <a:rPr kumimoji="1" lang="en-US" altLang="ja-JP" dirty="0" err="1"/>
              <a:t>linux</a:t>
            </a:r>
            <a:r>
              <a:rPr kumimoji="1" lang="ja-JP" altLang="en-US"/>
              <a:t>環境でアプリケーションを実行することによって行った。</a:t>
            </a:r>
            <a:endParaRPr kumimoji="1" lang="en-US" altLang="ja-JP" dirty="0"/>
          </a:p>
          <a:p>
            <a:r>
              <a:rPr kumimoji="1" lang="ja-JP" altLang="en-US"/>
              <a:t>今後は</a:t>
            </a:r>
            <a:r>
              <a:rPr kumimoji="1" lang="en-US" altLang="ja-JP" dirty="0"/>
              <a:t>SGX</a:t>
            </a:r>
            <a:r>
              <a:rPr kumimoji="1" lang="ja-JP" altLang="en-US"/>
              <a:t>や</a:t>
            </a:r>
            <a:r>
              <a:rPr kumimoji="1" lang="en-US" altLang="ja-JP" dirty="0"/>
              <a:t>TDX</a:t>
            </a:r>
            <a:r>
              <a:rPr kumimoji="1" lang="ja-JP" altLang="en-US"/>
              <a:t>といった</a:t>
            </a:r>
            <a:r>
              <a:rPr kumimoji="1" lang="en-US" altLang="ja-JP" dirty="0"/>
              <a:t>TEE</a:t>
            </a:r>
            <a:r>
              <a:rPr kumimoji="1" lang="ja-JP" altLang="en-US"/>
              <a:t>を利用した場合でも正常にマイグレーショんを行うことができるどうかの動作確認を行っていきたいと考えている。</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内の状態の保存・復元を行えるようにする</a:t>
            </a:r>
            <a:endParaRPr kumimoji="1" lang="en-US" altLang="ja-JP" dirty="0"/>
          </a:p>
          <a:p>
            <a:r>
              <a:rPr kumimoji="1" lang="ja-JP" altLang="en-US"/>
              <a:t>（どこが難しいか）→</a:t>
            </a:r>
            <a:r>
              <a:rPr kumimoji="1" lang="en-US" altLang="ja-JP" dirty="0"/>
              <a:t> </a:t>
            </a:r>
            <a:r>
              <a:rPr kumimoji="1" lang="ja-JP" altLang="en-US"/>
              <a:t>これについてはまだわかっていない</a:t>
            </a:r>
            <a:endParaRPr kumimoji="1" lang="en-US" altLang="ja-JP" dirty="0"/>
          </a:p>
          <a:p>
            <a:r>
              <a:rPr kumimoji="1" lang="ja-JP" altLang="en-US"/>
              <a:t>まだマイグレーションの復元部分の機構が完成していないため今回は</a:t>
            </a:r>
            <a:r>
              <a:rPr kumimoji="1" lang="en-US" altLang="ja-JP" dirty="0"/>
              <a:t>TEE</a:t>
            </a:r>
            <a:r>
              <a:rPr kumimoji="1" lang="ja-JP" altLang="en-US"/>
              <a:t>を用いていない通常の環境で行ったが、</a:t>
            </a:r>
            <a:r>
              <a:rPr kumimoji="1" lang="en-US" altLang="ja-JP" dirty="0"/>
              <a:t>TEE</a:t>
            </a:r>
            <a:r>
              <a:rPr kumimoji="1" lang="ja-JP" altLang="en-US"/>
              <a:t>を用いる環境では</a:t>
            </a:r>
            <a:r>
              <a:rPr kumimoji="1" lang="en-US" altLang="ja-JP" dirty="0"/>
              <a:t>TEE</a:t>
            </a:r>
            <a:r>
              <a:rPr kumimoji="1" lang="ja-JP" altLang="en-US"/>
              <a:t>を用いていない場合のマイグレーションの実装部分を少し変更する必要がある</a:t>
            </a:r>
            <a:br>
              <a:rPr kumimoji="1" lang="en-US" altLang="ja-JP" dirty="0"/>
            </a:br>
            <a:r>
              <a:rPr kumimoji="1" lang="ja-JP" altLang="en-US"/>
              <a:t>と考えています。（具体的にどの部分を変更する必要があるかは現時点ではまだ検討できていない段階である）</a:t>
            </a:r>
            <a:endParaRPr kumimoji="1" lang="en-US" altLang="ja-JP" dirty="0"/>
          </a:p>
          <a:p>
            <a:r>
              <a:rPr kumimoji="1" lang="ja-JP" altLang="en-US"/>
              <a:t>（こちらの実装方針については、マイグレーションの復元部分の機構を完成させて</a:t>
            </a:r>
            <a:r>
              <a:rPr kumimoji="1" lang="en-US" altLang="ja-JP" dirty="0"/>
              <a:t>TEE</a:t>
            </a:r>
            <a:r>
              <a:rPr kumimoji="1" lang="ja-JP" altLang="en-US"/>
              <a:t>を用いない環境でマイグレーションをできるようにした後で考えていきたいと思っている。）</a:t>
            </a:r>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10</a:t>
            </a:fld>
            <a:endParaRPr kumimoji="1" lang="ja-JP" altLang="en-US"/>
          </a:p>
        </p:txBody>
      </p:sp>
    </p:spTree>
    <p:extLst>
      <p:ext uri="{BB962C8B-B14F-4D97-AF65-F5344CB8AC3E}">
        <p14:creationId xmlns:p14="http://schemas.microsoft.com/office/powerpoint/2010/main" val="4240209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まず初めに、信頼できないクラウド環境についてご説明いたします。</a:t>
            </a:r>
            <a:endParaRPr kumimoji="1" lang="en-US" altLang="ja-JP" dirty="0"/>
          </a:p>
          <a:p>
            <a:endParaRPr kumimoji="1" lang="en-US" altLang="ja-JP" dirty="0"/>
          </a:p>
          <a:p>
            <a:r>
              <a:rPr lang="ja-JP" altLang="en-US"/>
              <a:t>近年ではクラウドという技術が普及したことで、様々な用途で利用されています。</a:t>
            </a:r>
            <a:endParaRPr lang="en-US" altLang="ja-JP" dirty="0"/>
          </a:p>
          <a:p>
            <a:br>
              <a:rPr lang="en-US" altLang="ja-JP" dirty="0"/>
            </a:br>
            <a:r>
              <a:rPr lang="ja-JP" altLang="en-US"/>
              <a:t>しかし、クラウドは必ずしも信頼できるものとは限らないことが問題点として挙げられます。</a:t>
            </a:r>
            <a:endParaRPr lang="en-US" altLang="ja-JP" dirty="0"/>
          </a:p>
          <a:p>
            <a:br>
              <a:rPr lang="en-US" altLang="ja-JP" dirty="0"/>
            </a:br>
            <a:r>
              <a:rPr lang="ja-JP" altLang="en-US"/>
              <a:t>特に、悪意のあるクラウド管理者などの内部犯によってクラウドが攻撃されることで、</a:t>
            </a:r>
            <a:br>
              <a:rPr lang="en-US" altLang="ja-JP" dirty="0"/>
            </a:br>
            <a:r>
              <a:rPr lang="ja-JP" altLang="en-US"/>
              <a:t>クラウド内で管理されている機密情報が直接内部犯から盗まれてしまうといった危険性があります。</a:t>
            </a:r>
            <a:endParaRPr lang="en-US" altLang="ja-JP" dirty="0"/>
          </a:p>
          <a:p>
            <a:br>
              <a:rPr lang="en-US" altLang="ja-JP" dirty="0"/>
            </a:br>
            <a:r>
              <a:rPr lang="en-US" altLang="ja-JP" dirty="0"/>
              <a:t>----------------------------------------------------------------------------</a:t>
            </a:r>
          </a:p>
          <a:p>
            <a:r>
              <a:rPr lang="ja-JP" altLang="en-US"/>
              <a:t>コンテナ</a:t>
            </a:r>
            <a:r>
              <a:rPr lang="en-US" altLang="ja-JP" dirty="0"/>
              <a:t>: </a:t>
            </a:r>
            <a:r>
              <a:rPr lang="ja-JP" altLang="en-US"/>
              <a:t>アプリケーションの実行環境</a:t>
            </a:r>
            <a:endParaRPr lang="en-US" altLang="ja-JP" dirty="0"/>
          </a:p>
          <a:p>
            <a:r>
              <a:rPr lang="ja-JP" altLang="en-US"/>
              <a:t>仮想マシンとは異なる</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信頼できないクラウドとは、悪意のあるクラウド管理者によって運用されているクラウド環境のこと。信頼できないクラウドを利用してしまうことで、クラウド内で管理されている機密情報が悪意のあるクラウド管理者によってのぞき見されてしまうといった危険性があり</a:t>
            </a:r>
            <a:r>
              <a:rPr kumimoji="1" lang="ja-JP" altLang="en-US" sz="1200" kern="1200">
                <a:solidFill>
                  <a:schemeClr val="tx1"/>
                </a:solidFill>
                <a:effectLst/>
                <a:latin typeface="+mn-lt"/>
                <a:ea typeface="+mn-ea"/>
                <a:cs typeface="+mn-cs"/>
              </a:rPr>
              <a:t>、これもよって</a:t>
            </a:r>
            <a:r>
              <a:rPr kumimoji="1" lang="ja-JP" altLang="ja-JP" sz="1200" kern="1200">
                <a:solidFill>
                  <a:schemeClr val="tx1"/>
                </a:solidFill>
                <a:effectLst/>
                <a:latin typeface="+mn-lt"/>
                <a:ea typeface="+mn-ea"/>
                <a:cs typeface="+mn-cs"/>
              </a:rPr>
              <a:t>クラウド内の機密情報が悪用されてしまうリスクが高くなってしまいます。</a:t>
            </a:r>
          </a:p>
          <a:p>
            <a:endParaRPr kumimoji="1" lang="en-US" altLang="ja-JP"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悪意のあるクラウド管理者とは、クラウド基盤を管理する権限を持っておりその権限を悪用する可能性のあるクラウド管理者のことである。クラウド管理者は、管理者権限を利用してクラウド内で管理されている情報にアクセスすることができます。しかし、クラウド管理者が悪意を持っていた場合についてはクラウド内で管理されている機密情報がのぞき見されてしまうといった危険性があり、これによってクラウド内の機密情報が悪用されてしまうリスクが高くなってしまいます。</a:t>
            </a:r>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2</a:t>
            </a:fld>
            <a:endParaRPr kumimoji="1" lang="ja-JP" altLang="en-US"/>
          </a:p>
        </p:txBody>
      </p:sp>
    </p:spTree>
    <p:extLst>
      <p:ext uri="{BB962C8B-B14F-4D97-AF65-F5344CB8AC3E}">
        <p14:creationId xmlns:p14="http://schemas.microsoft.com/office/powerpoint/2010/main" val="3395973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次に、隔離実行環境である</a:t>
            </a:r>
            <a:r>
              <a:rPr kumimoji="1" lang="en-US" altLang="ja-JP" dirty="0"/>
              <a:t>TEE</a:t>
            </a:r>
            <a:r>
              <a:rPr kumimoji="1" lang="ja-JP" altLang="en-US"/>
              <a:t>を用いた保護についてご説明いたします。</a:t>
            </a:r>
            <a:endParaRPr kumimoji="1" lang="en-US" altLang="ja-JP" dirty="0"/>
          </a:p>
          <a:p>
            <a:endParaRPr kumimoji="1" lang="en-US" altLang="ja-JP" dirty="0"/>
          </a:p>
          <a:p>
            <a:r>
              <a:rPr kumimoji="1" lang="en-US" altLang="ja-JP" dirty="0"/>
              <a:t>TEE</a:t>
            </a:r>
            <a:r>
              <a:rPr kumimoji="1" lang="ja-JP" altLang="en-US"/>
              <a:t>とは、</a:t>
            </a:r>
            <a:r>
              <a:rPr kumimoji="1" lang="en-US" altLang="ja-JP" dirty="0"/>
              <a:t>CPU</a:t>
            </a:r>
            <a:r>
              <a:rPr kumimoji="1" lang="ja-JP" altLang="en-US"/>
              <a:t>によって提供されている隔離された実行環境のことです。</a:t>
            </a:r>
            <a:endParaRPr kumimoji="1" lang="en-US" altLang="ja-JP" dirty="0"/>
          </a:p>
          <a:p>
            <a:endParaRPr kumimoji="1" lang="en-US" altLang="ja-JP" dirty="0"/>
          </a:p>
          <a:p>
            <a:r>
              <a:rPr kumimoji="1" lang="en-US" altLang="ja-JP" dirty="0"/>
              <a:t>TEE</a:t>
            </a:r>
            <a:r>
              <a:rPr kumimoji="1" lang="ja-JP" altLang="en-US"/>
              <a:t>の中にある機密情報についてはメモリ暗号化された状態で保護されるため、</a:t>
            </a:r>
            <a:r>
              <a:rPr kumimoji="1" lang="en-US" altLang="ja-JP" dirty="0"/>
              <a:t>TEE</a:t>
            </a:r>
            <a:r>
              <a:rPr kumimoji="1" lang="ja-JP" altLang="en-US"/>
              <a:t>を利用することで外部から保護しながらアプリケーションを安全に実行することが可能となっています。</a:t>
            </a:r>
            <a:endParaRPr kumimoji="1" lang="en-US" altLang="ja-JP" dirty="0"/>
          </a:p>
          <a:p>
            <a:endParaRPr kumimoji="1" lang="en-US" altLang="ja-JP" dirty="0"/>
          </a:p>
          <a:p>
            <a:r>
              <a:rPr kumimoji="1" lang="en-US" altLang="ja-JP" dirty="0"/>
              <a:t>TEE</a:t>
            </a:r>
            <a:r>
              <a:rPr kumimoji="1" lang="ja-JP" altLang="en-US"/>
              <a:t>にはプロセス単位で保護を行う方式と仮想マシン単位で保護を行う方式があります。</a:t>
            </a:r>
            <a:endParaRPr kumimoji="1" lang="en-US" altLang="ja-JP" dirty="0"/>
          </a:p>
          <a:p>
            <a:endParaRPr kumimoji="1" lang="en-US" altLang="ja-JP" dirty="0"/>
          </a:p>
          <a:p>
            <a:r>
              <a:rPr kumimoji="1" lang="ja-JP" altLang="en-US"/>
              <a:t>プロセス単位で保護を行う</a:t>
            </a:r>
            <a:r>
              <a:rPr kumimoji="1" lang="en-US" altLang="ja-JP" dirty="0"/>
              <a:t>TEE</a:t>
            </a:r>
            <a:r>
              <a:rPr kumimoji="1" lang="ja-JP" altLang="en-US"/>
              <a:t>の例として、</a:t>
            </a:r>
            <a:r>
              <a:rPr kumimoji="1" lang="en-US" altLang="ja-JP" dirty="0"/>
              <a:t>Intel SGX</a:t>
            </a:r>
            <a:r>
              <a:rPr kumimoji="1" lang="ja-JP" altLang="en-US"/>
              <a:t>などがあります。</a:t>
            </a:r>
            <a:endParaRPr kumimoji="1" lang="en-US" altLang="ja-JP" dirty="0"/>
          </a:p>
          <a:p>
            <a:br>
              <a:rPr kumimoji="1" lang="en-US" altLang="ja-JP" dirty="0"/>
            </a:br>
            <a:r>
              <a:rPr kumimoji="1" lang="ja-JP" altLang="en-US"/>
              <a:t>この方式では</a:t>
            </a:r>
            <a:r>
              <a:rPr lang="ja-JP" altLang="en-US"/>
              <a:t>、アプリケーションの中にエンクレイヴと呼ばれる保護領域を作成することで、そのエンクレイヴの中に入っているコードやデータを保護することが可能となっています。</a:t>
            </a:r>
            <a:endParaRPr lang="en-US" altLang="ja-JP" dirty="0"/>
          </a:p>
          <a:p>
            <a:endParaRPr lang="en-US" altLang="ja-JP" dirty="0"/>
          </a:p>
          <a:p>
            <a:r>
              <a:rPr lang="ja-JP" altLang="en-US"/>
              <a:t>一方で仮想マシン単位での保護を行う</a:t>
            </a:r>
            <a:r>
              <a:rPr lang="en-US" altLang="ja-JP" dirty="0"/>
              <a:t>TEE</a:t>
            </a:r>
            <a:r>
              <a:rPr lang="ja-JP" altLang="en-US"/>
              <a:t>の例として、</a:t>
            </a:r>
            <a:r>
              <a:rPr lang="en-US" altLang="ja-JP" dirty="0"/>
              <a:t>Intel TDX</a:t>
            </a:r>
            <a:r>
              <a:rPr lang="ja-JP" altLang="en-US"/>
              <a:t>などがあります。</a:t>
            </a:r>
            <a:br>
              <a:rPr lang="en-US" altLang="ja-JP" dirty="0"/>
            </a:br>
            <a:r>
              <a:rPr lang="ja-JP" altLang="en-US"/>
              <a:t>この方式では、メモリが暗号化された機密</a:t>
            </a:r>
            <a:r>
              <a:rPr lang="en-US" altLang="ja-JP" dirty="0"/>
              <a:t>VM</a:t>
            </a:r>
            <a:r>
              <a:rPr lang="ja-JP" altLang="en-US"/>
              <a:t>を作成し、この中でアプリケーションを実行することでアプリケーションやゲスト</a:t>
            </a:r>
            <a:r>
              <a:rPr lang="en-US" altLang="ja-JP" dirty="0"/>
              <a:t>OS</a:t>
            </a:r>
            <a:r>
              <a:rPr lang="ja-JP" altLang="en-US"/>
              <a:t>を丸ごと保護することが可能となっています。</a:t>
            </a:r>
            <a:endParaRPr lang="en-US" altLang="ja-JP" dirty="0"/>
          </a:p>
          <a:p>
            <a:r>
              <a:rPr lang="en-US" altLang="ja-JP" dirty="0"/>
              <a:t>time 60s</a:t>
            </a:r>
          </a:p>
          <a:p>
            <a:br>
              <a:rPr lang="ja-JP" altLang="en-US"/>
            </a:br>
            <a:r>
              <a:rPr kumimoji="1" lang="en-US" altLang="ja-JP" dirty="0"/>
              <a:t>-------------------------------------------------------------</a:t>
            </a:r>
          </a:p>
          <a:p>
            <a:r>
              <a:rPr kumimoji="1" lang="en-US" altLang="ja-JP" dirty="0"/>
              <a:t>TCB: </a:t>
            </a:r>
            <a:r>
              <a:rPr kumimoji="1" lang="ja-JP" altLang="en-US"/>
              <a:t>攻撃対象となってしまう範囲（</a:t>
            </a:r>
            <a:r>
              <a:rPr kumimoji="1" lang="en-US" altLang="ja-JP" dirty="0"/>
              <a:t>TDX</a:t>
            </a:r>
            <a:r>
              <a:rPr kumimoji="1" lang="ja-JP" altLang="en-US"/>
              <a:t>で大きくなる）</a:t>
            </a:r>
            <a:endParaRPr kumimoji="1" lang="en-US" altLang="ja-JP" dirty="0"/>
          </a:p>
          <a:p>
            <a:endParaRPr kumimoji="1" lang="en-US" altLang="ja-JP" dirty="0"/>
          </a:p>
          <a:p>
            <a:r>
              <a:rPr kumimoji="1" lang="ja-JP" altLang="en-US"/>
              <a:t>・保護性能の差は？</a:t>
            </a:r>
            <a:endParaRPr kumimoji="1" lang="en-US" altLang="ja-JP" dirty="0"/>
          </a:p>
          <a:p>
            <a:r>
              <a:rPr kumimoji="1" lang="ja-JP" altLang="ja-JP" sz="1200" kern="1200">
                <a:solidFill>
                  <a:schemeClr val="tx1"/>
                </a:solidFill>
                <a:effectLst/>
                <a:latin typeface="+mn-lt"/>
                <a:ea typeface="+mn-ea"/>
                <a:cs typeface="+mn-cs"/>
              </a:rPr>
              <a:t>機密情報を保護する観点では</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TDX</a:t>
            </a:r>
            <a:r>
              <a:rPr kumimoji="1" lang="ja-JP" altLang="ja-JP" sz="1200" kern="1200">
                <a:solidFill>
                  <a:schemeClr val="tx1"/>
                </a:solidFill>
                <a:effectLst/>
                <a:latin typeface="+mn-lt"/>
                <a:ea typeface="+mn-ea"/>
                <a:cs typeface="+mn-cs"/>
              </a:rPr>
              <a:t>で保護性能に大きな差はないと考えている。</a:t>
            </a:r>
          </a:p>
          <a:p>
            <a:r>
              <a:rPr kumimoji="1" lang="en-US" altLang="ja-JP" sz="1200" kern="1200" dirty="0">
                <a:solidFill>
                  <a:schemeClr val="tx1"/>
                </a:solidFill>
                <a:effectLst/>
                <a:latin typeface="+mn-lt"/>
                <a:ea typeface="+mn-ea"/>
                <a:cs typeface="+mn-cs"/>
              </a:rPr>
              <a:t>TDX</a:t>
            </a:r>
            <a:r>
              <a:rPr kumimoji="1" lang="ja-JP" altLang="ja-JP" sz="1200" kern="1200">
                <a:solidFill>
                  <a:schemeClr val="tx1"/>
                </a:solidFill>
                <a:effectLst/>
                <a:latin typeface="+mn-lt"/>
                <a:ea typeface="+mn-ea"/>
                <a:cs typeface="+mn-cs"/>
              </a:rPr>
              <a:t>環境では、仮想マシン内のアプリケーションやゲスト</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を丸ごと保護することができるため一見すると保護性能はこちらの方が高いと思われるかもしれませんが、</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環境ではエンクレイヴ内の特定の領域に特化した形で厳密な保護が行われるため、これらの理由を踏まえると機密情報を保護する観点では</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TDX</a:t>
            </a:r>
            <a:r>
              <a:rPr kumimoji="1" lang="ja-JP" altLang="ja-JP" sz="1200" kern="1200">
                <a:solidFill>
                  <a:schemeClr val="tx1"/>
                </a:solidFill>
                <a:effectLst/>
                <a:latin typeface="+mn-lt"/>
                <a:ea typeface="+mn-ea"/>
                <a:cs typeface="+mn-cs"/>
              </a:rPr>
              <a:t>で保護性能に大きな差はないと考えている。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 SGX: </a:t>
            </a:r>
            <a:r>
              <a:rPr kumimoji="1" lang="ja-JP" altLang="ja-JP" sz="1200" kern="1200">
                <a:solidFill>
                  <a:schemeClr val="tx1"/>
                </a:solidFill>
                <a:effectLst/>
                <a:latin typeface="+mn-lt"/>
                <a:ea typeface="+mn-ea"/>
                <a:cs typeface="+mn-cs"/>
              </a:rPr>
              <a:t>エンクレイヴ内にあるデータを厳密に保護することができる</a:t>
            </a:r>
            <a:br>
              <a:rPr kumimoji="1" lang="en-US" altLang="ja-JP" sz="1200" kern="1200" dirty="0">
                <a:solidFill>
                  <a:schemeClr val="tx1"/>
                </a:solidFill>
                <a:effectLst/>
                <a:latin typeface="+mn-lt"/>
                <a:ea typeface="+mn-ea"/>
                <a:cs typeface="+mn-cs"/>
              </a:rPr>
            </a:br>
            <a:r>
              <a:rPr kumimoji="1" lang="ja-JP" altLang="ja-JP" sz="1200" kern="1200">
                <a:solidFill>
                  <a:schemeClr val="tx1"/>
                </a:solidFill>
                <a:effectLst/>
                <a:latin typeface="+mn-lt"/>
                <a:ea typeface="+mn-ea"/>
                <a:cs typeface="+mn-cs"/>
              </a:rPr>
              <a:t>一方、エンクレイヴのサイズには制限があるため、大規模なアプリケーションを動かす用途には適していない。</a:t>
            </a:r>
          </a:p>
          <a:p>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TDX: </a:t>
            </a:r>
            <a:r>
              <a:rPr kumimoji="1" lang="ja-JP" altLang="ja-JP" sz="1200" kern="1200">
                <a:solidFill>
                  <a:schemeClr val="tx1"/>
                </a:solidFill>
                <a:effectLst/>
                <a:latin typeface="+mn-lt"/>
                <a:ea typeface="+mn-ea"/>
                <a:cs typeface="+mn-cs"/>
              </a:rPr>
              <a:t>仮想マシンの中で実行されているアプリケーションやゲスト</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を丸ごと保護することができる</a:t>
            </a:r>
          </a:p>
          <a:p>
            <a:r>
              <a:rPr kumimoji="1" lang="ja-JP" altLang="ja-JP" sz="1200" kern="1200">
                <a:solidFill>
                  <a:schemeClr val="tx1"/>
                </a:solidFill>
                <a:effectLst/>
                <a:latin typeface="+mn-lt"/>
                <a:ea typeface="+mn-ea"/>
                <a:cs typeface="+mn-cs"/>
              </a:rPr>
              <a:t>一方、ゲスト</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を含むためその分だけ</a:t>
            </a:r>
            <a:r>
              <a:rPr kumimoji="1" lang="en-US" altLang="ja-JP" sz="1200" kern="1200" dirty="0">
                <a:solidFill>
                  <a:schemeClr val="tx1"/>
                </a:solidFill>
                <a:effectLst/>
                <a:latin typeface="+mn-lt"/>
                <a:ea typeface="+mn-ea"/>
                <a:cs typeface="+mn-cs"/>
              </a:rPr>
              <a:t>TCB</a:t>
            </a:r>
            <a:r>
              <a:rPr kumimoji="1" lang="ja-JP" altLang="ja-JP" sz="1200" kern="1200">
                <a:solidFill>
                  <a:schemeClr val="tx1"/>
                </a:solidFill>
                <a:effectLst/>
                <a:latin typeface="+mn-lt"/>
                <a:ea typeface="+mn-ea"/>
                <a:cs typeface="+mn-cs"/>
              </a:rPr>
              <a:t>が大きくなってしまうという問題もある</a:t>
            </a:r>
            <a:r>
              <a:rPr lang="ja-JP" altLang="ja-JP">
                <a:effectLst/>
              </a:rPr>
              <a:t> </a:t>
            </a:r>
            <a:endParaRPr lang="en-US" altLang="ja-JP" dirty="0">
              <a:effectLst/>
            </a:endParaRPr>
          </a:p>
          <a:p>
            <a:endParaRPr kumimoji="1" lang="en-US" altLang="ja-JP" sz="1200" kern="1200" dirty="0">
              <a:solidFill>
                <a:schemeClr val="tx1"/>
              </a:solidFill>
              <a:effectLst/>
              <a:latin typeface="+mn-lt"/>
              <a:ea typeface="+mn-ea"/>
              <a:cs typeface="+mn-cs"/>
            </a:endParaRPr>
          </a:p>
          <a:p>
            <a:endParaRPr kumimoji="1" lang="ja-JP" altLang="ja-JP" sz="1200" kern="1200">
              <a:solidFill>
                <a:schemeClr val="tx1"/>
              </a:solidFill>
              <a:effectLst/>
              <a:latin typeface="+mn-lt"/>
              <a:ea typeface="+mn-ea"/>
              <a:cs typeface="+mn-cs"/>
            </a:endParaRPr>
          </a:p>
          <a:p>
            <a:endParaRPr kumimoji="1" lang="en-US" altLang="ja-JP" dirty="0"/>
          </a:p>
          <a:p>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3</a:t>
            </a:fld>
            <a:endParaRPr kumimoji="1" lang="ja-JP" altLang="en-US"/>
          </a:p>
        </p:txBody>
      </p:sp>
    </p:spTree>
    <p:extLst>
      <p:ext uri="{BB962C8B-B14F-4D97-AF65-F5344CB8AC3E}">
        <p14:creationId xmlns:p14="http://schemas.microsoft.com/office/powerpoint/2010/main" val="70154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次に</a:t>
            </a:r>
            <a:r>
              <a:rPr lang="en-US" altLang="ja-JP" dirty="0"/>
              <a:t>TEE</a:t>
            </a:r>
            <a:r>
              <a:rPr lang="ja-JP" altLang="en-US"/>
              <a:t>間でのマイグレーションについてご説明いたします。</a:t>
            </a:r>
            <a:endParaRPr lang="en-US" altLang="ja-JP" dirty="0"/>
          </a:p>
          <a:p>
            <a:endParaRPr lang="en-US" altLang="ja-JP" dirty="0"/>
          </a:p>
          <a:p>
            <a:r>
              <a:rPr lang="ja-JP" altLang="en-US"/>
              <a:t>マイグレーションとは，実行しているアプリケーションの状態を既存の環境から新しい環境へ転送することでアプリケーションを新しい環境で継続的に実行できるようにするための仕組みになります。</a:t>
            </a:r>
            <a:endParaRPr lang="en-US" altLang="ja-JP" dirty="0"/>
          </a:p>
          <a:p>
            <a:endParaRPr lang="en-US" altLang="ja-JP" dirty="0"/>
          </a:p>
          <a:p>
            <a:r>
              <a:rPr lang="en-US" altLang="ja-JP" dirty="0"/>
              <a:t>TEE</a:t>
            </a:r>
            <a:r>
              <a:rPr lang="ja-JP" altLang="en-US"/>
              <a:t>間でのマイグレーションについては、</a:t>
            </a:r>
            <a:endParaRPr lang="en-US" altLang="ja-JP" dirty="0"/>
          </a:p>
          <a:p>
            <a:r>
              <a:rPr lang="ja-JP" altLang="en-US"/>
              <a:t>例えば</a:t>
            </a:r>
            <a:r>
              <a:rPr lang="en-US" altLang="ja-JP" dirty="0"/>
              <a:t>SGX</a:t>
            </a:r>
            <a:r>
              <a:rPr lang="ja-JP" altLang="en-US"/>
              <a:t>と</a:t>
            </a:r>
            <a:r>
              <a:rPr lang="en-US" altLang="ja-JP" dirty="0"/>
              <a:t>SGX</a:t>
            </a:r>
            <a:r>
              <a:rPr lang="ja-JP" altLang="en-US"/>
              <a:t>のように、同じ種類の</a:t>
            </a:r>
            <a:r>
              <a:rPr lang="en-US" altLang="ja-JP" dirty="0"/>
              <a:t>TEE</a:t>
            </a:r>
            <a:r>
              <a:rPr lang="ja-JP" altLang="en-US"/>
              <a:t>間の場合については、すでにマイグレーションを行うための手法が確立されています。</a:t>
            </a:r>
            <a:endParaRPr lang="en-US" altLang="ja-JP" dirty="0"/>
          </a:p>
          <a:p>
            <a:endParaRPr lang="en-US" altLang="ja-JP" dirty="0"/>
          </a:p>
          <a:p>
            <a:r>
              <a:rPr lang="ja-JP" altLang="en-US"/>
              <a:t>しかし、ホスト環境で利用できる</a:t>
            </a:r>
            <a:r>
              <a:rPr lang="en-US" altLang="ja-JP" dirty="0"/>
              <a:t>TEE</a:t>
            </a:r>
            <a:r>
              <a:rPr lang="ja-JP" altLang="en-US"/>
              <a:t>の制約によっては、例えば</a:t>
            </a:r>
            <a:r>
              <a:rPr lang="en-US" altLang="ja-JP" dirty="0"/>
              <a:t>SGX</a:t>
            </a:r>
            <a:r>
              <a:rPr lang="ja-JP" altLang="en-US"/>
              <a:t>から</a:t>
            </a:r>
            <a:r>
              <a:rPr lang="en-US" altLang="ja-JP" dirty="0"/>
              <a:t>TDX</a:t>
            </a:r>
            <a:r>
              <a:rPr lang="ja-JP" altLang="en-US"/>
              <a:t>のように異なる種類の</a:t>
            </a:r>
            <a:r>
              <a:rPr lang="en-US" altLang="ja-JP" dirty="0"/>
              <a:t>TEE</a:t>
            </a:r>
            <a:r>
              <a:rPr lang="ja-JP" altLang="en-US"/>
              <a:t>間でしかマイグレーションを行うことができないといった場面が出てくる可能性もあります。</a:t>
            </a:r>
            <a:br>
              <a:rPr lang="en-US" altLang="ja-JP" dirty="0"/>
            </a:br>
            <a:endParaRPr lang="en-US" altLang="ja-JP" dirty="0"/>
          </a:p>
          <a:p>
            <a:r>
              <a:rPr lang="ja-JP" altLang="en-US"/>
              <a:t>こうした異なる種類の</a:t>
            </a:r>
            <a:r>
              <a:rPr lang="en-US" altLang="ja-JP" dirty="0"/>
              <a:t>TEE</a:t>
            </a:r>
            <a:r>
              <a:rPr lang="ja-JP" altLang="en-US"/>
              <a:t>間でのマイグレーションについては、各</a:t>
            </a:r>
            <a:r>
              <a:rPr lang="en-US" altLang="ja-JP" dirty="0"/>
              <a:t>TEE</a:t>
            </a:r>
            <a:r>
              <a:rPr lang="ja-JP" altLang="en-US"/>
              <a:t>の保護範囲やマイグレーション手法の違いといった理由から現状では難しいとされています。</a:t>
            </a:r>
            <a:endParaRPr lang="en-US" altLang="ja-JP" dirty="0"/>
          </a:p>
          <a:p>
            <a:br>
              <a:rPr lang="en-US" altLang="ja-JP" dirty="0"/>
            </a:br>
            <a:r>
              <a:rPr lang="en-US" altLang="ja-JP" dirty="0"/>
              <a:t>time: 50s</a:t>
            </a:r>
          </a:p>
          <a:p>
            <a:endParaRPr lang="en-US" altLang="ja-JP" dirty="0"/>
          </a:p>
          <a:p>
            <a:r>
              <a:rPr lang="en-US" altLang="ja-JP" dirty="0"/>
              <a:t>----------------------------------------------------</a:t>
            </a:r>
          </a:p>
          <a:p>
            <a:r>
              <a:rPr lang="ja-JP" altLang="en-US"/>
              <a:t>・一般的なマイグレーションの必要性（メリット）</a:t>
            </a:r>
            <a:endParaRPr lang="en-US" altLang="ja-JP" dirty="0"/>
          </a:p>
          <a:p>
            <a:r>
              <a:rPr kumimoji="1" lang="ja-JP" altLang="ja-JP" sz="1200" b="1" kern="1200">
                <a:solidFill>
                  <a:schemeClr val="tx1"/>
                </a:solidFill>
                <a:effectLst/>
                <a:latin typeface="+mn-lt"/>
                <a:ea typeface="+mn-ea"/>
                <a:cs typeface="+mn-cs"/>
              </a:rPr>
              <a:t>・必要性</a:t>
            </a:r>
            <a:endParaRPr kumimoji="1" lang="ja-JP" altLang="ja-JP" sz="1200" kern="120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クラウド環境においては，ホスト環境のメンテナンス</a:t>
            </a:r>
            <a:r>
              <a:rPr kumimoji="1" lang="ja-JP" altLang="en-US" sz="1200" kern="1200">
                <a:solidFill>
                  <a:schemeClr val="tx1"/>
                </a:solidFill>
                <a:effectLst/>
                <a:latin typeface="+mn-lt"/>
                <a:ea typeface="+mn-ea"/>
                <a:cs typeface="+mn-cs"/>
              </a:rPr>
              <a:t>を行いたい時</a:t>
            </a:r>
            <a:r>
              <a:rPr kumimoji="1" lang="ja-JP" altLang="ja-JP" sz="1200" kern="1200">
                <a:solidFill>
                  <a:schemeClr val="tx1"/>
                </a:solidFill>
                <a:effectLst/>
                <a:latin typeface="+mn-lt"/>
                <a:ea typeface="+mn-ea"/>
                <a:cs typeface="+mn-cs"/>
              </a:rPr>
              <a:t>などといった理由によって，実行中のアプリケーションを一時的に</a:t>
            </a:r>
            <a:r>
              <a:rPr kumimoji="1" lang="ja-JP" altLang="en-US" sz="1200" kern="1200">
                <a:solidFill>
                  <a:schemeClr val="tx1"/>
                </a:solidFill>
                <a:effectLst/>
                <a:latin typeface="+mn-lt"/>
                <a:ea typeface="+mn-ea"/>
                <a:cs typeface="+mn-cs"/>
              </a:rPr>
              <a:t>既存のホストから</a:t>
            </a:r>
            <a:r>
              <a:rPr kumimoji="1" lang="ja-JP" altLang="ja-JP" sz="1200" kern="1200">
                <a:solidFill>
                  <a:schemeClr val="tx1"/>
                </a:solidFill>
                <a:effectLst/>
                <a:latin typeface="+mn-lt"/>
                <a:ea typeface="+mn-ea"/>
                <a:cs typeface="+mn-cs"/>
              </a:rPr>
              <a:t>別のホストへ移動さ</a:t>
            </a:r>
            <a:r>
              <a:rPr kumimoji="1" lang="ja-JP" altLang="en-US" sz="1200" kern="1200">
                <a:solidFill>
                  <a:schemeClr val="tx1"/>
                </a:solidFill>
                <a:effectLst/>
                <a:latin typeface="+mn-lt"/>
                <a:ea typeface="+mn-ea"/>
                <a:cs typeface="+mn-cs"/>
              </a:rPr>
              <a:t>せたい場合にマイグレーションが必要となります</a:t>
            </a:r>
            <a:r>
              <a:rPr kumimoji="1" lang="ja-JP" altLang="ja-JP" sz="1200" kern="1200">
                <a:solidFill>
                  <a:schemeClr val="tx1"/>
                </a:solidFill>
                <a:effectLst/>
                <a:latin typeface="+mn-lt"/>
                <a:ea typeface="+mn-ea"/>
                <a:cs typeface="+mn-cs"/>
              </a:rPr>
              <a:t>．</a:t>
            </a:r>
          </a:p>
          <a:p>
            <a:r>
              <a:rPr kumimoji="1" lang="ja-JP" altLang="ja-JP" sz="1200" b="1" kern="1200">
                <a:solidFill>
                  <a:schemeClr val="tx1"/>
                </a:solidFill>
                <a:effectLst/>
                <a:latin typeface="+mn-lt"/>
                <a:ea typeface="+mn-ea"/>
                <a:cs typeface="+mn-cs"/>
              </a:rPr>
              <a:t>・メリット</a:t>
            </a:r>
            <a:endParaRPr kumimoji="1" lang="ja-JP" altLang="ja-JP" sz="1200" kern="120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クラウド環境においてマイグレーションを行うことで，</a:t>
            </a:r>
            <a:r>
              <a:rPr kumimoji="1" lang="en-US" altLang="ja-JP" sz="1200" kern="1200" dirty="0">
                <a:solidFill>
                  <a:schemeClr val="tx1"/>
                </a:solidFill>
                <a:effectLst/>
                <a:latin typeface="+mn-lt"/>
                <a:ea typeface="+mn-ea"/>
                <a:cs typeface="+mn-cs"/>
              </a:rPr>
              <a:t>TEE </a:t>
            </a:r>
            <a:r>
              <a:rPr kumimoji="1" lang="ja-JP" altLang="ja-JP" sz="1200" kern="1200">
                <a:solidFill>
                  <a:schemeClr val="tx1"/>
                </a:solidFill>
                <a:effectLst/>
                <a:latin typeface="+mn-lt"/>
                <a:ea typeface="+mn-ea"/>
                <a:cs typeface="+mn-cs"/>
              </a:rPr>
              <a:t>内で実行中のアプリケーションを中断することなく，別のホスト上で継続的に実行することが可能となる．</a:t>
            </a:r>
          </a:p>
          <a:p>
            <a:r>
              <a:rPr kumimoji="1" lang="ja-JP" altLang="ja-JP" sz="1200" kern="1200">
                <a:solidFill>
                  <a:schemeClr val="tx1"/>
                </a:solidFill>
                <a:effectLst/>
                <a:latin typeface="+mn-lt"/>
                <a:ea typeface="+mn-ea"/>
                <a:cs typeface="+mn-cs"/>
              </a:rPr>
              <a:t>（これにより、メンテナンスを行うときなどにシステムを停止させる必要がなくなるため、サービスの可用性が上がるといった利点があります）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・異なる</a:t>
            </a:r>
            <a:r>
              <a:rPr kumimoji="1" lang="en-US" altLang="ja-JP" sz="1200" kern="1200" dirty="0">
                <a:solidFill>
                  <a:schemeClr val="tx1"/>
                </a:solidFill>
                <a:effectLst/>
                <a:latin typeface="+mn-lt"/>
                <a:ea typeface="+mn-ea"/>
                <a:cs typeface="+mn-cs"/>
              </a:rPr>
              <a:t>TEE</a:t>
            </a:r>
            <a:r>
              <a:rPr kumimoji="1" lang="ja-JP" altLang="en-US" sz="1200" kern="1200">
                <a:solidFill>
                  <a:schemeClr val="tx1"/>
                </a:solidFill>
                <a:effectLst/>
                <a:latin typeface="+mn-lt"/>
                <a:ea typeface="+mn-ea"/>
                <a:cs typeface="+mn-cs"/>
              </a:rPr>
              <a:t>間でマイグレーションを行う必要性（メリット）</a:t>
            </a:r>
            <a:endParaRPr kumimoji="1" lang="en-US" altLang="ja-JP" sz="1200" kern="1200" dirty="0">
              <a:solidFill>
                <a:schemeClr val="tx1"/>
              </a:solidFill>
              <a:effectLst/>
              <a:latin typeface="+mn-lt"/>
              <a:ea typeface="+mn-ea"/>
              <a:cs typeface="+mn-cs"/>
            </a:endParaRPr>
          </a:p>
          <a:p>
            <a:r>
              <a:rPr kumimoji="1" lang="ja-JP" altLang="en-US" sz="1200" b="1" kern="1200">
                <a:solidFill>
                  <a:schemeClr val="tx1"/>
                </a:solidFill>
                <a:effectLst/>
                <a:latin typeface="+mn-lt"/>
                <a:ea typeface="+mn-ea"/>
                <a:cs typeface="+mn-cs"/>
              </a:rPr>
              <a:t>・必要性</a:t>
            </a:r>
            <a:endParaRPr kumimoji="1" lang="en-US" altLang="ja-JP" sz="1200" b="1"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異なる</a:t>
            </a:r>
            <a:r>
              <a:rPr kumimoji="1" lang="en-US" altLang="ja-JP" sz="1200" kern="1200" dirty="0">
                <a:solidFill>
                  <a:schemeClr val="tx1"/>
                </a:solidFill>
                <a:effectLst/>
                <a:latin typeface="+mn-lt"/>
                <a:ea typeface="+mn-ea"/>
                <a:cs typeface="+mn-cs"/>
              </a:rPr>
              <a:t>TEE </a:t>
            </a:r>
            <a:r>
              <a:rPr kumimoji="1" lang="ja-JP" altLang="ja-JP" sz="1200" kern="1200">
                <a:solidFill>
                  <a:schemeClr val="tx1"/>
                </a:solidFill>
                <a:effectLst/>
                <a:latin typeface="+mn-lt"/>
                <a:ea typeface="+mn-ea"/>
                <a:cs typeface="+mn-cs"/>
              </a:rPr>
              <a:t>間でのマイグレーションについては，移送元ホストと移送先ホストで使用することができる</a:t>
            </a:r>
            <a:r>
              <a:rPr kumimoji="1" lang="en-US" altLang="ja-JP" sz="1200" kern="1200" dirty="0">
                <a:solidFill>
                  <a:schemeClr val="tx1"/>
                </a:solidFill>
                <a:effectLst/>
                <a:latin typeface="+mn-lt"/>
                <a:ea typeface="+mn-ea"/>
                <a:cs typeface="+mn-cs"/>
              </a:rPr>
              <a:t>TEE </a:t>
            </a:r>
            <a:r>
              <a:rPr kumimoji="1" lang="ja-JP" altLang="ja-JP" sz="1200" kern="1200">
                <a:solidFill>
                  <a:schemeClr val="tx1"/>
                </a:solidFill>
                <a:effectLst/>
                <a:latin typeface="+mn-lt"/>
                <a:ea typeface="+mn-ea"/>
                <a:cs typeface="+mn-cs"/>
              </a:rPr>
              <a:t>の種類が同じになっていない環境において必要となる．</a:t>
            </a:r>
          </a:p>
          <a:p>
            <a:r>
              <a:rPr kumimoji="1" lang="ja-JP" altLang="ja-JP" sz="1200" kern="1200">
                <a:solidFill>
                  <a:schemeClr val="tx1"/>
                </a:solidFill>
                <a:effectLst/>
                <a:latin typeface="+mn-lt"/>
                <a:ea typeface="+mn-ea"/>
                <a:cs typeface="+mn-cs"/>
              </a:rPr>
              <a:t>例えば，移送元ホストでは</a:t>
            </a:r>
            <a:r>
              <a:rPr kumimoji="1" lang="en-US" altLang="ja-JP" sz="1200" kern="1200" dirty="0">
                <a:solidFill>
                  <a:schemeClr val="tx1"/>
                </a:solidFill>
                <a:effectLst/>
                <a:latin typeface="+mn-lt"/>
                <a:ea typeface="+mn-ea"/>
                <a:cs typeface="+mn-cs"/>
              </a:rPr>
              <a:t>Intel TDX</a:t>
            </a:r>
            <a:r>
              <a:rPr kumimoji="1" lang="ja-JP" altLang="ja-JP" sz="1200" kern="1200">
                <a:solidFill>
                  <a:schemeClr val="tx1"/>
                </a:solidFill>
                <a:effectLst/>
                <a:latin typeface="+mn-lt"/>
                <a:ea typeface="+mn-ea"/>
                <a:cs typeface="+mn-cs"/>
              </a:rPr>
              <a:t>がサポートされているが，移送先ホストでは</a:t>
            </a:r>
            <a:r>
              <a:rPr kumimoji="1" lang="en-US" altLang="ja-JP" sz="1200" kern="1200" dirty="0">
                <a:solidFill>
                  <a:schemeClr val="tx1"/>
                </a:solidFill>
                <a:effectLst/>
                <a:latin typeface="+mn-lt"/>
                <a:ea typeface="+mn-ea"/>
                <a:cs typeface="+mn-cs"/>
              </a:rPr>
              <a:t>Intel TDX</a:t>
            </a:r>
            <a:r>
              <a:rPr kumimoji="1" lang="ja-JP" altLang="ja-JP" sz="1200" kern="1200">
                <a:solidFill>
                  <a:schemeClr val="tx1"/>
                </a:solidFill>
                <a:effectLst/>
                <a:latin typeface="+mn-lt"/>
                <a:ea typeface="+mn-ea"/>
                <a:cs typeface="+mn-cs"/>
              </a:rPr>
              <a:t>ではなく</a:t>
            </a:r>
            <a:r>
              <a:rPr kumimoji="1" lang="en-US" altLang="ja-JP" sz="1200" kern="1200" dirty="0">
                <a:solidFill>
                  <a:schemeClr val="tx1"/>
                </a:solidFill>
                <a:effectLst/>
                <a:latin typeface="+mn-lt"/>
                <a:ea typeface="+mn-ea"/>
                <a:cs typeface="+mn-cs"/>
              </a:rPr>
              <a:t>Intel SGX</a:t>
            </a:r>
            <a:r>
              <a:rPr kumimoji="1" lang="ja-JP" altLang="ja-JP" sz="1200" kern="1200">
                <a:solidFill>
                  <a:schemeClr val="tx1"/>
                </a:solidFill>
                <a:effectLst/>
                <a:latin typeface="+mn-lt"/>
                <a:ea typeface="+mn-ea"/>
                <a:cs typeface="+mn-cs"/>
              </a:rPr>
              <a:t>のみがサポートされている場合については，使用することができる</a:t>
            </a:r>
            <a:r>
              <a:rPr kumimoji="1" lang="en-US" altLang="ja-JP" sz="1200" kern="1200" dirty="0">
                <a:solidFill>
                  <a:schemeClr val="tx1"/>
                </a:solidFill>
                <a:effectLst/>
                <a:latin typeface="+mn-lt"/>
                <a:ea typeface="+mn-ea"/>
                <a:cs typeface="+mn-cs"/>
              </a:rPr>
              <a:t>TEE</a:t>
            </a:r>
            <a:r>
              <a:rPr kumimoji="1" lang="ja-JP" altLang="ja-JP" sz="1200" kern="1200">
                <a:solidFill>
                  <a:schemeClr val="tx1"/>
                </a:solidFill>
                <a:effectLst/>
                <a:latin typeface="+mn-lt"/>
                <a:ea typeface="+mn-ea"/>
                <a:cs typeface="+mn-cs"/>
              </a:rPr>
              <a:t>の種類が同じになっていないため、異なる</a:t>
            </a:r>
            <a:r>
              <a:rPr kumimoji="1" lang="en-US" altLang="ja-JP" sz="1200" kern="1200" dirty="0">
                <a:solidFill>
                  <a:schemeClr val="tx1"/>
                </a:solidFill>
                <a:effectLst/>
                <a:latin typeface="+mn-lt"/>
                <a:ea typeface="+mn-ea"/>
                <a:cs typeface="+mn-cs"/>
              </a:rPr>
              <a:t>TEE </a:t>
            </a:r>
            <a:r>
              <a:rPr kumimoji="1" lang="ja-JP" altLang="ja-JP" sz="1200" kern="1200">
                <a:solidFill>
                  <a:schemeClr val="tx1"/>
                </a:solidFill>
                <a:effectLst/>
                <a:latin typeface="+mn-lt"/>
                <a:ea typeface="+mn-ea"/>
                <a:cs typeface="+mn-cs"/>
              </a:rPr>
              <a:t>間でマイグレーションを行う必要があります。</a:t>
            </a:r>
          </a:p>
          <a:p>
            <a:r>
              <a:rPr kumimoji="1" lang="ja-JP" altLang="ja-JP" sz="1200" b="1" kern="1200">
                <a:solidFill>
                  <a:schemeClr val="tx1"/>
                </a:solidFill>
                <a:effectLst/>
                <a:latin typeface="+mn-lt"/>
                <a:ea typeface="+mn-ea"/>
                <a:cs typeface="+mn-cs"/>
              </a:rPr>
              <a:t>・メリット</a:t>
            </a:r>
          </a:p>
          <a:p>
            <a:r>
              <a:rPr kumimoji="1" lang="ja-JP" altLang="ja-JP" sz="1200" kern="1200">
                <a:solidFill>
                  <a:schemeClr val="tx1"/>
                </a:solidFill>
                <a:effectLst/>
                <a:latin typeface="+mn-lt"/>
                <a:ea typeface="+mn-ea"/>
                <a:cs typeface="+mn-cs"/>
              </a:rPr>
              <a:t>異なる</a:t>
            </a:r>
            <a:r>
              <a:rPr kumimoji="1" lang="en-US" altLang="ja-JP" sz="1200" kern="1200" dirty="0">
                <a:solidFill>
                  <a:schemeClr val="tx1"/>
                </a:solidFill>
                <a:effectLst/>
                <a:latin typeface="+mn-lt"/>
                <a:ea typeface="+mn-ea"/>
                <a:cs typeface="+mn-cs"/>
              </a:rPr>
              <a:t>TEE </a:t>
            </a:r>
            <a:r>
              <a:rPr kumimoji="1" lang="ja-JP" altLang="ja-JP" sz="1200" kern="1200">
                <a:solidFill>
                  <a:schemeClr val="tx1"/>
                </a:solidFill>
                <a:effectLst/>
                <a:latin typeface="+mn-lt"/>
                <a:ea typeface="+mn-ea"/>
                <a:cs typeface="+mn-cs"/>
              </a:rPr>
              <a:t>間でのマイグレーションが行うことができれば、ある特定のベンダに依存しない形でもマイグレーションを行うことができるようになるため、クラウド運用の幅を広げることが可能となる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・マイグレーション時にアプリケーションを中断する必要がありますか？</a:t>
            </a:r>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本研究で実装を行っているシステムでは、移送元でアプリケーションの状態を保存した後にアプリケーションを停止させてから移送先で復元を行う方式となっています</a:t>
            </a:r>
            <a:r>
              <a:rPr kumimoji="1" lang="ja-JP" altLang="en-US" sz="1200" kern="120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（そのため、マイグレーションの途中でアプリケーションを停止させる必要があります）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マイグレーション方式としてはライブマイグレーションではありません。</a:t>
            </a: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間のマイグレーショんと機密</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間でのマイグレーションはどのように手法が異なっていますか？</a:t>
            </a:r>
            <a:endParaRPr kumimoji="1" lang="en-US" altLang="ja-JP" sz="1200" kern="1200" dirty="0">
              <a:solidFill>
                <a:schemeClr val="tx1"/>
              </a:solidFill>
              <a:effectLst/>
              <a:latin typeface="+mn-lt"/>
              <a:ea typeface="+mn-ea"/>
              <a:cs typeface="+mn-cs"/>
            </a:endParaRPr>
          </a:p>
          <a:p>
            <a:r>
              <a:rPr kumimoji="1" lang="ja-JP" altLang="ja-JP" sz="1200" b="0" kern="1200">
                <a:solidFill>
                  <a:schemeClr val="tx1"/>
                </a:solidFill>
                <a:effectLst/>
                <a:latin typeface="+mn-lt"/>
                <a:ea typeface="+mn-ea"/>
                <a:cs typeface="+mn-cs"/>
              </a:rPr>
              <a:t>通常の</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間でのマイグレーションでは、ハイパーバイザが</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の中のメモリにアクセスすることができるため、</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の中のメモリにアクセスしてメモリ内容を移送元から移送先に転送する形でマイグレーションを行っていますが、機密</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間でのマイグレーションについては、機密</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内ではメモリが暗号化されているためハイパーバイザは</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内のメモリにアクセスすることができなくなっています。そのため、機密</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間でのマイグレーションについては</a:t>
            </a:r>
            <a:r>
              <a:rPr kumimoji="1" lang="ja-JP" altLang="en-US" sz="1200" b="0" kern="1200">
                <a:solidFill>
                  <a:schemeClr val="tx1"/>
                </a:solidFill>
                <a:effectLst/>
                <a:latin typeface="+mn-lt"/>
                <a:ea typeface="+mn-ea"/>
                <a:cs typeface="+mn-cs"/>
              </a:rPr>
              <a:t>機密</a:t>
            </a:r>
            <a:r>
              <a:rPr kumimoji="1" lang="en-US" altLang="ja-JP" sz="1200" b="0" kern="1200" dirty="0">
                <a:solidFill>
                  <a:schemeClr val="tx1"/>
                </a:solidFill>
                <a:effectLst/>
                <a:latin typeface="+mn-lt"/>
                <a:ea typeface="+mn-ea"/>
                <a:cs typeface="+mn-cs"/>
              </a:rPr>
              <a:t>VM</a:t>
            </a:r>
            <a:r>
              <a:rPr kumimoji="1" lang="ja-JP" altLang="en-US" sz="1200" b="0" kern="1200">
                <a:solidFill>
                  <a:schemeClr val="tx1"/>
                </a:solidFill>
                <a:effectLst/>
                <a:latin typeface="+mn-lt"/>
                <a:ea typeface="+mn-ea"/>
                <a:cs typeface="+mn-cs"/>
              </a:rPr>
              <a:t>内で</a:t>
            </a:r>
            <a:r>
              <a:rPr kumimoji="1" lang="ja-JP" altLang="ja-JP" sz="1200" b="0" kern="1200">
                <a:solidFill>
                  <a:schemeClr val="tx1"/>
                </a:solidFill>
                <a:effectLst/>
                <a:latin typeface="+mn-lt"/>
                <a:ea typeface="+mn-ea"/>
                <a:cs typeface="+mn-cs"/>
              </a:rPr>
              <a:t>マイグレーション用に使用する鍵を作成して、その鍵を使ってアプリケーションの状態を保存したり復元することでマイグレーションを実現しています。</a:t>
            </a:r>
            <a:endParaRPr kumimoji="1" lang="en-US" altLang="ja-JP" sz="1200" b="0" kern="1200" dirty="0">
              <a:solidFill>
                <a:schemeClr val="tx1"/>
              </a:solidFill>
              <a:effectLst/>
              <a:latin typeface="+mn-lt"/>
              <a:ea typeface="+mn-ea"/>
              <a:cs typeface="+mn-cs"/>
            </a:endParaRPr>
          </a:p>
          <a:p>
            <a:endParaRPr kumimoji="1" lang="en-US" altLang="ja-JP" sz="1200" b="0" kern="1200" dirty="0">
              <a:solidFill>
                <a:schemeClr val="tx1"/>
              </a:solidFill>
              <a:effectLst/>
              <a:latin typeface="+mn-lt"/>
              <a:ea typeface="+mn-ea"/>
              <a:cs typeface="+mn-cs"/>
            </a:endParaRPr>
          </a:p>
          <a:p>
            <a:r>
              <a:rPr kumimoji="1" lang="ja-JP" altLang="en-US" sz="1200" b="0" kern="1200">
                <a:solidFill>
                  <a:schemeClr val="tx1"/>
                </a:solidFill>
                <a:effectLst/>
                <a:latin typeface="+mn-lt"/>
                <a:ea typeface="+mn-ea"/>
                <a:cs typeface="+mn-cs"/>
              </a:rPr>
              <a:t>・</a:t>
            </a:r>
            <a:r>
              <a:rPr kumimoji="1" lang="en-US" altLang="ja-JP" sz="1200" b="0" kern="1200" dirty="0">
                <a:solidFill>
                  <a:schemeClr val="tx1"/>
                </a:solidFill>
                <a:effectLst/>
                <a:latin typeface="+mn-lt"/>
                <a:ea typeface="+mn-ea"/>
                <a:cs typeface="+mn-cs"/>
              </a:rPr>
              <a:t>VM</a:t>
            </a:r>
            <a:r>
              <a:rPr kumimoji="1" lang="ja-JP" altLang="en-US" sz="1200" b="0" kern="1200">
                <a:solidFill>
                  <a:schemeClr val="tx1"/>
                </a:solidFill>
                <a:effectLst/>
                <a:latin typeface="+mn-lt"/>
                <a:ea typeface="+mn-ea"/>
                <a:cs typeface="+mn-cs"/>
              </a:rPr>
              <a:t>間でのマイグレーショんと</a:t>
            </a:r>
            <a:r>
              <a:rPr kumimoji="1" lang="en-US" altLang="ja-JP" sz="1200" b="0" kern="1200" dirty="0">
                <a:solidFill>
                  <a:schemeClr val="tx1"/>
                </a:solidFill>
                <a:effectLst/>
                <a:latin typeface="+mn-lt"/>
                <a:ea typeface="+mn-ea"/>
                <a:cs typeface="+mn-cs"/>
              </a:rPr>
              <a:t>TEE</a:t>
            </a:r>
            <a:r>
              <a:rPr kumimoji="1" lang="ja-JP" altLang="en-US" sz="1200" b="0" kern="1200">
                <a:solidFill>
                  <a:schemeClr val="tx1"/>
                </a:solidFill>
                <a:effectLst/>
                <a:latin typeface="+mn-lt"/>
                <a:ea typeface="+mn-ea"/>
                <a:cs typeface="+mn-cs"/>
              </a:rPr>
              <a:t>間でのマイグレーショんではどのように手法が違っていますか？</a:t>
            </a:r>
            <a:endParaRPr kumimoji="1" lang="en-US" altLang="ja-JP" sz="1200" b="0" kern="1200" dirty="0">
              <a:solidFill>
                <a:schemeClr val="tx1"/>
              </a:solidFill>
              <a:effectLst/>
              <a:latin typeface="+mn-lt"/>
              <a:ea typeface="+mn-ea"/>
              <a:cs typeface="+mn-cs"/>
            </a:endParaRPr>
          </a:p>
          <a:p>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間でのマイグレーション</a:t>
            </a:r>
            <a:r>
              <a:rPr kumimoji="1" lang="en-US" altLang="ja-JP" sz="1200" b="0" kern="1200" dirty="0">
                <a:solidFill>
                  <a:schemeClr val="tx1"/>
                </a:solidFill>
                <a:effectLst/>
                <a:latin typeface="+mn-lt"/>
                <a:ea typeface="+mn-ea"/>
                <a:cs typeface="+mn-cs"/>
              </a:rPr>
              <a:t>: </a:t>
            </a:r>
            <a:r>
              <a:rPr kumimoji="1" lang="ja-JP" altLang="ja-JP" sz="1200" b="0" kern="1200">
                <a:solidFill>
                  <a:schemeClr val="tx1"/>
                </a:solidFill>
                <a:effectLst/>
                <a:latin typeface="+mn-lt"/>
                <a:ea typeface="+mn-ea"/>
                <a:cs typeface="+mn-cs"/>
              </a:rPr>
              <a:t>ハイパーバイザーが</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内のメモリにアクセスできるため、</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内のメモリの内容を移送元から移送先に転送する形で行っている</a:t>
            </a:r>
          </a:p>
          <a:p>
            <a:r>
              <a:rPr kumimoji="1" lang="en-US" altLang="ja-JP" sz="1200" b="0" kern="1200" dirty="0">
                <a:solidFill>
                  <a:schemeClr val="tx1"/>
                </a:solidFill>
                <a:effectLst/>
                <a:latin typeface="+mn-lt"/>
                <a:ea typeface="+mn-ea"/>
                <a:cs typeface="+mn-cs"/>
              </a:rPr>
              <a:t>TEE</a:t>
            </a:r>
            <a:r>
              <a:rPr kumimoji="1" lang="ja-JP" altLang="ja-JP" sz="1200" b="0" kern="1200">
                <a:solidFill>
                  <a:schemeClr val="tx1"/>
                </a:solidFill>
                <a:effectLst/>
                <a:latin typeface="+mn-lt"/>
                <a:ea typeface="+mn-ea"/>
                <a:cs typeface="+mn-cs"/>
              </a:rPr>
              <a:t>間でのマイグレーション</a:t>
            </a:r>
            <a:r>
              <a:rPr kumimoji="1" lang="en-US" altLang="ja-JP" sz="1200" b="0" kern="1200" dirty="0">
                <a:solidFill>
                  <a:schemeClr val="tx1"/>
                </a:solidFill>
                <a:effectLst/>
                <a:latin typeface="+mn-lt"/>
                <a:ea typeface="+mn-ea"/>
                <a:cs typeface="+mn-cs"/>
              </a:rPr>
              <a:t>: </a:t>
            </a:r>
            <a:r>
              <a:rPr kumimoji="1" lang="ja-JP" altLang="ja-JP" sz="1200" b="0" kern="1200">
                <a:solidFill>
                  <a:schemeClr val="tx1"/>
                </a:solidFill>
                <a:effectLst/>
                <a:latin typeface="+mn-lt"/>
                <a:ea typeface="+mn-ea"/>
                <a:cs typeface="+mn-cs"/>
              </a:rPr>
              <a:t>ハイパーバイザーが</a:t>
            </a:r>
            <a:r>
              <a:rPr kumimoji="1" lang="en-US" altLang="ja-JP" sz="1200" b="0" kern="1200" dirty="0">
                <a:solidFill>
                  <a:schemeClr val="tx1"/>
                </a:solidFill>
                <a:effectLst/>
                <a:latin typeface="+mn-lt"/>
                <a:ea typeface="+mn-ea"/>
                <a:cs typeface="+mn-cs"/>
              </a:rPr>
              <a:t>VM</a:t>
            </a:r>
            <a:r>
              <a:rPr kumimoji="1" lang="ja-JP" altLang="ja-JP" sz="1200" b="0" kern="1200">
                <a:solidFill>
                  <a:schemeClr val="tx1"/>
                </a:solidFill>
                <a:effectLst/>
                <a:latin typeface="+mn-lt"/>
                <a:ea typeface="+mn-ea"/>
                <a:cs typeface="+mn-cs"/>
              </a:rPr>
              <a:t>内のメモリにアクセスすることができない。そのため、</a:t>
            </a:r>
            <a:r>
              <a:rPr kumimoji="1" lang="en-US" altLang="ja-JP" sz="1200" b="0" kern="1200" dirty="0">
                <a:solidFill>
                  <a:schemeClr val="tx1"/>
                </a:solidFill>
                <a:effectLst/>
                <a:latin typeface="+mn-lt"/>
                <a:ea typeface="+mn-ea"/>
                <a:cs typeface="+mn-cs"/>
              </a:rPr>
              <a:t>SGX</a:t>
            </a:r>
            <a:r>
              <a:rPr kumimoji="1" lang="ja-JP" altLang="ja-JP" sz="1200" b="0" kern="1200">
                <a:solidFill>
                  <a:schemeClr val="tx1"/>
                </a:solidFill>
                <a:effectLst/>
                <a:latin typeface="+mn-lt"/>
                <a:ea typeface="+mn-ea"/>
                <a:cs typeface="+mn-cs"/>
              </a:rPr>
              <a:t>と</a:t>
            </a:r>
            <a:r>
              <a:rPr kumimoji="1" lang="en-US" altLang="ja-JP" sz="1200" b="0" kern="1200" dirty="0">
                <a:solidFill>
                  <a:schemeClr val="tx1"/>
                </a:solidFill>
                <a:effectLst/>
                <a:latin typeface="+mn-lt"/>
                <a:ea typeface="+mn-ea"/>
                <a:cs typeface="+mn-cs"/>
              </a:rPr>
              <a:t>TDX</a:t>
            </a:r>
            <a:r>
              <a:rPr kumimoji="1" lang="ja-JP" altLang="ja-JP" sz="1200" b="0" kern="1200">
                <a:solidFill>
                  <a:schemeClr val="tx1"/>
                </a:solidFill>
                <a:effectLst/>
                <a:latin typeface="+mn-lt"/>
                <a:ea typeface="+mn-ea"/>
                <a:cs typeface="+mn-cs"/>
              </a:rPr>
              <a:t>などの</a:t>
            </a:r>
            <a:r>
              <a:rPr kumimoji="1" lang="en-US" altLang="ja-JP" sz="1200" b="0" kern="1200" dirty="0">
                <a:solidFill>
                  <a:schemeClr val="tx1"/>
                </a:solidFill>
                <a:effectLst/>
                <a:latin typeface="+mn-lt"/>
                <a:ea typeface="+mn-ea"/>
                <a:cs typeface="+mn-cs"/>
              </a:rPr>
              <a:t>TEE</a:t>
            </a:r>
            <a:r>
              <a:rPr kumimoji="1" lang="ja-JP" altLang="ja-JP" sz="1200" b="0" kern="1200">
                <a:solidFill>
                  <a:schemeClr val="tx1"/>
                </a:solidFill>
                <a:effectLst/>
                <a:latin typeface="+mn-lt"/>
                <a:ea typeface="+mn-ea"/>
                <a:cs typeface="+mn-cs"/>
              </a:rPr>
              <a:t>間ではアプリケーションの状態を暗号化して、移送元から移送先に転送</a:t>
            </a:r>
            <a:r>
              <a:rPr kumimoji="1" lang="ja-JP" altLang="en-US" sz="1200" b="0" kern="1200">
                <a:solidFill>
                  <a:schemeClr val="tx1"/>
                </a:solidFill>
                <a:effectLst/>
                <a:latin typeface="+mn-lt"/>
                <a:ea typeface="+mn-ea"/>
                <a:cs typeface="+mn-cs"/>
              </a:rPr>
              <a:t>して復元することが</a:t>
            </a:r>
            <a:endParaRPr kumimoji="1" lang="en-US" altLang="ja-JP" sz="1200" b="0" kern="1200" dirty="0">
              <a:solidFill>
                <a:schemeClr val="tx1"/>
              </a:solidFill>
              <a:effectLst/>
              <a:latin typeface="+mn-lt"/>
              <a:ea typeface="+mn-ea"/>
              <a:cs typeface="+mn-cs"/>
            </a:endParaRPr>
          </a:p>
          <a:p>
            <a:r>
              <a:rPr kumimoji="1" lang="ja-JP" altLang="ja-JP" sz="1200" b="0" kern="1200">
                <a:solidFill>
                  <a:schemeClr val="tx1"/>
                </a:solidFill>
                <a:effectLst/>
                <a:latin typeface="+mn-lt"/>
                <a:ea typeface="+mn-ea"/>
                <a:cs typeface="+mn-cs"/>
              </a:rPr>
              <a:t>できるような仕組みが作られている。</a:t>
            </a:r>
          </a:p>
          <a:p>
            <a:endParaRPr kumimoji="1" lang="en-US" altLang="ja-JP" sz="1200" b="0" kern="1200" dirty="0">
              <a:solidFill>
                <a:schemeClr val="tx1"/>
              </a:solidFill>
              <a:effectLst/>
              <a:latin typeface="+mn-lt"/>
              <a:ea typeface="+mn-ea"/>
              <a:cs typeface="+mn-cs"/>
            </a:endParaRPr>
          </a:p>
          <a:p>
            <a:endParaRPr kumimoji="1" lang="en-US" altLang="ja-JP" sz="1200" b="1" kern="1200" dirty="0">
              <a:solidFill>
                <a:schemeClr val="tx1"/>
              </a:solidFill>
              <a:effectLst/>
              <a:latin typeface="+mn-lt"/>
              <a:ea typeface="+mn-ea"/>
              <a:cs typeface="+mn-cs"/>
            </a:endParaRPr>
          </a:p>
          <a:p>
            <a:br>
              <a:rPr kumimoji="1" lang="en-US" altLang="ja-JP" sz="1200" b="1" kern="1200" dirty="0">
                <a:solidFill>
                  <a:schemeClr val="tx1"/>
                </a:solidFill>
                <a:effectLst/>
                <a:latin typeface="+mn-lt"/>
                <a:ea typeface="+mn-ea"/>
                <a:cs typeface="+mn-cs"/>
              </a:rPr>
            </a:br>
            <a:endParaRPr kumimoji="1" lang="ja-JP" altLang="ja-JP" sz="1200"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4</a:t>
            </a:fld>
            <a:endParaRPr kumimoji="1" lang="ja-JP" altLang="en-US"/>
          </a:p>
        </p:txBody>
      </p:sp>
    </p:spTree>
    <p:extLst>
      <p:ext uri="{BB962C8B-B14F-4D97-AF65-F5344CB8AC3E}">
        <p14:creationId xmlns:p14="http://schemas.microsoft.com/office/powerpoint/2010/main" val="76253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そこで本研究では、ライブラリ</a:t>
            </a:r>
            <a:r>
              <a:rPr kumimoji="1" lang="en-US" altLang="ja-JP" dirty="0"/>
              <a:t>OS</a:t>
            </a:r>
            <a:r>
              <a:rPr kumimoji="1" lang="ja-JP" altLang="en-US"/>
              <a:t>を用いることで</a:t>
            </a:r>
            <a:r>
              <a:rPr lang="ja-JP" altLang="en-US"/>
              <a:t>異なる</a:t>
            </a:r>
            <a:r>
              <a:rPr lang="en-US" altLang="ja-JP" dirty="0"/>
              <a:t>TEE</a:t>
            </a:r>
            <a:r>
              <a:rPr lang="ja-JP" altLang="en-US"/>
              <a:t>間の場合でもマイグレーションを行うことを可能にするシステムである</a:t>
            </a:r>
            <a:r>
              <a:rPr lang="en-US" altLang="ja-JP" dirty="0" err="1"/>
              <a:t>MigTEE</a:t>
            </a:r>
            <a:r>
              <a:rPr lang="ja-JP" altLang="en-US"/>
              <a:t>を提案いたします。</a:t>
            </a:r>
            <a:endParaRPr lang="en-US" altLang="ja-JP" dirty="0"/>
          </a:p>
          <a:p>
            <a:endParaRPr lang="en-US" altLang="ja-JP" dirty="0"/>
          </a:p>
          <a:p>
            <a:r>
              <a:rPr lang="ja-JP" altLang="en-US"/>
              <a:t>ライブラリ</a:t>
            </a:r>
            <a:r>
              <a:rPr lang="en-US" altLang="ja-JP" dirty="0"/>
              <a:t>OS</a:t>
            </a:r>
            <a:r>
              <a:rPr lang="ja-JP" altLang="en-US"/>
              <a:t>では、通常の</a:t>
            </a:r>
            <a:r>
              <a:rPr lang="en-US" altLang="ja-JP" dirty="0"/>
              <a:t>OS</a:t>
            </a:r>
            <a:r>
              <a:rPr lang="ja-JP" altLang="en-US"/>
              <a:t>とは異なり、</a:t>
            </a:r>
            <a:r>
              <a:rPr lang="en-US" altLang="ja-JP" dirty="0"/>
              <a:t>OS</a:t>
            </a:r>
            <a:r>
              <a:rPr lang="ja-JP" altLang="en-US"/>
              <a:t>の機能をライブラリという形でアプリケーションに直接提供を行っています。</a:t>
            </a:r>
            <a:endParaRPr lang="en-US" altLang="ja-JP" dirty="0"/>
          </a:p>
          <a:p>
            <a:endParaRPr lang="en-US" altLang="ja-JP" dirty="0"/>
          </a:p>
          <a:p>
            <a:r>
              <a:rPr lang="ja-JP" altLang="en-US"/>
              <a:t>そのため、ライブラリ</a:t>
            </a:r>
            <a:r>
              <a:rPr lang="en-US" altLang="ja-JP" dirty="0"/>
              <a:t>OS</a:t>
            </a:r>
            <a:r>
              <a:rPr lang="ja-JP" altLang="en-US"/>
              <a:t>は、汎用</a:t>
            </a:r>
            <a:r>
              <a:rPr lang="en-US" altLang="ja-JP" dirty="0"/>
              <a:t>OS</a:t>
            </a:r>
            <a:r>
              <a:rPr lang="ja-JP" altLang="en-US"/>
              <a:t>を動かすことができないプロセスベースの</a:t>
            </a:r>
            <a:r>
              <a:rPr lang="en-US" altLang="ja-JP" dirty="0"/>
              <a:t>TEE</a:t>
            </a:r>
            <a:r>
              <a:rPr lang="ja-JP" altLang="en-US"/>
              <a:t>と、汎用</a:t>
            </a:r>
            <a:r>
              <a:rPr lang="en-US" altLang="ja-JP" dirty="0"/>
              <a:t>OS</a:t>
            </a:r>
            <a:r>
              <a:rPr lang="ja-JP" altLang="en-US"/>
              <a:t>を動かすことができる</a:t>
            </a:r>
            <a:r>
              <a:rPr lang="en-US" altLang="ja-JP" dirty="0"/>
              <a:t>VM</a:t>
            </a:r>
            <a:r>
              <a:rPr lang="ja-JP" altLang="en-US"/>
              <a:t>ベースの</a:t>
            </a:r>
            <a:r>
              <a:rPr lang="en-US" altLang="ja-JP" dirty="0"/>
              <a:t>TEE</a:t>
            </a:r>
            <a:r>
              <a:rPr lang="ja-JP" altLang="en-US"/>
              <a:t>の両方の環境で利用することができます。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br>
              <a:rPr lang="en-US" altLang="ja-JP" dirty="0"/>
            </a:br>
            <a:r>
              <a:rPr lang="ja-JP" altLang="en-US"/>
              <a:t>今回提案する</a:t>
            </a:r>
            <a:r>
              <a:rPr lang="en-US" altLang="ja-JP" dirty="0" err="1"/>
              <a:t>MigTEE</a:t>
            </a:r>
            <a:r>
              <a:rPr lang="ja-JP" altLang="en-US"/>
              <a:t>では、移送元と移送先の</a:t>
            </a:r>
            <a:r>
              <a:rPr lang="en-US" altLang="ja-JP" dirty="0"/>
              <a:t>TEE</a:t>
            </a:r>
            <a:r>
              <a:rPr lang="ja-JP" altLang="en-US"/>
              <a:t>で共通のライブラリ</a:t>
            </a:r>
            <a:r>
              <a:rPr lang="en-US" altLang="ja-JP" dirty="0"/>
              <a:t>OS</a:t>
            </a:r>
            <a:r>
              <a:rPr lang="ja-JP" altLang="en-US"/>
              <a:t>を利用することによって、アプリケーションの状態</a:t>
            </a:r>
            <a:r>
              <a:rPr lang="ja-JP" altLang="en-US">
                <a:latin typeface="游ゴシック" panose="020B0400000000000000" pitchFamily="50" charset="-128"/>
                <a:ea typeface="游ゴシック" panose="020B0400000000000000" pitchFamily="50" charset="-128"/>
              </a:rPr>
              <a:t>の</a:t>
            </a:r>
            <a:r>
              <a:rPr lang="ja-JP" altLang="en-US"/>
              <a:t>保存や復元といった処理を行うことができるようにしています。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具体的な動作としては、移送元の</a:t>
            </a:r>
            <a:r>
              <a:rPr lang="en-US" altLang="ja-JP" dirty="0"/>
              <a:t>TEE</a:t>
            </a:r>
            <a:r>
              <a:rPr lang="ja-JP" altLang="en-US"/>
              <a:t>の中で動作するライブラリ</a:t>
            </a:r>
            <a:r>
              <a:rPr lang="en-US" altLang="ja-JP" dirty="0"/>
              <a:t>OS</a:t>
            </a:r>
            <a:r>
              <a:rPr lang="ja-JP" altLang="en-US"/>
              <a:t>がアプリケーションの状態を保存し、その保存した状態を移送先の</a:t>
            </a:r>
            <a:r>
              <a:rPr lang="en-US" altLang="ja-JP" dirty="0"/>
              <a:t>TEE</a:t>
            </a:r>
            <a:r>
              <a:rPr lang="ja-JP" altLang="en-US"/>
              <a:t>に転送します。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その後は、移送先の</a:t>
            </a:r>
            <a:r>
              <a:rPr lang="en-US" altLang="ja-JP" dirty="0"/>
              <a:t>TEE</a:t>
            </a:r>
            <a:r>
              <a:rPr lang="ja-JP" altLang="en-US"/>
              <a:t>の中で動作するライブラリ</a:t>
            </a:r>
            <a:r>
              <a:rPr lang="en-US" altLang="ja-JP" dirty="0"/>
              <a:t>OS</a:t>
            </a:r>
            <a:r>
              <a:rPr lang="ja-JP" altLang="en-US"/>
              <a:t>が保存された状態をもとにアプリケーションの状態を復元するといった流れでマイグレーションを実現しています。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time: 60s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p>
          <a:p>
            <a:r>
              <a:rPr kumimoji="1" lang="ja-JP" altLang="en-US" sz="1200" kern="1200">
                <a:solidFill>
                  <a:schemeClr val="tx1"/>
                </a:solidFill>
                <a:effectLst/>
                <a:latin typeface="+mn-lt"/>
                <a:ea typeface="+mn-ea"/>
                <a:cs typeface="+mn-cs"/>
              </a:rPr>
              <a:t>・マイグレーション時にアプリケーションを中断する必要がありますか？</a:t>
            </a:r>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本研究で実装を行っているシステムでは、移送元でアプリケーションの状態を保存した後にアプリケーションを停止させてから移送先で復元を行う方式となっています</a:t>
            </a:r>
            <a:r>
              <a:rPr kumimoji="1" lang="ja-JP" altLang="en-US" sz="1200" kern="120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（そのため、マイグレーションの途中でアプリケーションを停止させる必要があります）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マイグレーション方式としてはライブマイグレーションではありません。</a:t>
            </a:r>
          </a:p>
          <a:p>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・ライブラリ</a:t>
            </a:r>
            <a:r>
              <a:rPr lang="en-US" altLang="ja-JP" dirty="0"/>
              <a:t>OS</a:t>
            </a:r>
            <a:r>
              <a:rPr lang="ja-JP" altLang="en-US"/>
              <a:t>について</a:t>
            </a:r>
            <a:endParaRPr lang="en-US" altLang="ja-JP" dirty="0"/>
          </a:p>
          <a:p>
            <a:r>
              <a:rPr kumimoji="1" lang="ja-JP" altLang="ja-JP" sz="1200" kern="1200">
                <a:solidFill>
                  <a:schemeClr val="tx1"/>
                </a:solidFill>
                <a:effectLst/>
                <a:latin typeface="+mn-lt"/>
                <a:ea typeface="+mn-ea"/>
                <a:cs typeface="+mn-cs"/>
              </a:rPr>
              <a:t>通常の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とライブラリ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では、アプリケーションへのサービスの提供方法が異なるといった違いがあります。</a:t>
            </a:r>
          </a:p>
          <a:p>
            <a:r>
              <a:rPr kumimoji="1" lang="ja-JP" altLang="ja-JP" sz="1200" kern="1200">
                <a:solidFill>
                  <a:schemeClr val="tx1"/>
                </a:solidFill>
                <a:effectLst/>
                <a:latin typeface="+mn-lt"/>
                <a:ea typeface="+mn-ea"/>
                <a:cs typeface="+mn-cs"/>
              </a:rPr>
              <a:t>通常の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では、カーネルがハードウェア資源を管理し、アプリケーションにサービスを提供する形態であるのに対して、ライブラリ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の機能をライブラリとしてアプリケーションに直接提供する形態となっています。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・メリット</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アプリケーションの実行に必要となる最小限の機能のみを組み込んでいるため、通常の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と比較して軽量となっている</a:t>
            </a:r>
            <a:r>
              <a:rPr lang="ja-JP" altLang="ja-JP">
                <a:effectLst/>
              </a:rPr>
              <a:t> </a:t>
            </a:r>
            <a:endParaRPr lang="en-US" altLang="ja-JP"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effectLst/>
              </a:rPr>
              <a:t>・デメリット</a:t>
            </a:r>
            <a:endParaRPr lang="en-US" altLang="ja-JP" dirty="0">
              <a:effectLst/>
            </a:endParaRPr>
          </a:p>
          <a:p>
            <a:r>
              <a:rPr kumimoji="1" lang="en-US" altLang="ja-JP" sz="1200" kern="1200" dirty="0">
                <a:solidFill>
                  <a:schemeClr val="tx1"/>
                </a:solidFill>
                <a:effectLst/>
                <a:latin typeface="+mn-lt"/>
                <a:ea typeface="+mn-ea"/>
                <a:cs typeface="+mn-cs"/>
              </a:rPr>
              <a:t>1</a:t>
            </a:r>
            <a:r>
              <a:rPr kumimoji="1" lang="ja-JP" altLang="ja-JP" sz="1200" kern="1200">
                <a:solidFill>
                  <a:schemeClr val="tx1"/>
                </a:solidFill>
                <a:effectLst/>
                <a:latin typeface="+mn-lt"/>
                <a:ea typeface="+mn-ea"/>
                <a:cs typeface="+mn-cs"/>
              </a:rPr>
              <a:t>つのライブラリ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に対して</a:t>
            </a:r>
            <a:r>
              <a:rPr kumimoji="1" lang="en-US" altLang="ja-JP" sz="1200" kern="1200" dirty="0">
                <a:solidFill>
                  <a:schemeClr val="tx1"/>
                </a:solidFill>
                <a:effectLst/>
                <a:latin typeface="+mn-lt"/>
                <a:ea typeface="+mn-ea"/>
                <a:cs typeface="+mn-cs"/>
              </a:rPr>
              <a:t>1</a:t>
            </a:r>
            <a:r>
              <a:rPr kumimoji="1" lang="ja-JP" altLang="ja-JP" sz="1200" kern="1200">
                <a:solidFill>
                  <a:schemeClr val="tx1"/>
                </a:solidFill>
                <a:effectLst/>
                <a:latin typeface="+mn-lt"/>
                <a:ea typeface="+mn-ea"/>
                <a:cs typeface="+mn-cs"/>
              </a:rPr>
              <a:t>つのアプリケーションしか実行することができない。</a:t>
            </a:r>
          </a:p>
          <a:p>
            <a:r>
              <a:rPr kumimoji="1" lang="ja-JP" altLang="ja-JP" sz="1200" kern="1200">
                <a:solidFill>
                  <a:schemeClr val="tx1"/>
                </a:solidFill>
                <a:effectLst/>
                <a:latin typeface="+mn-lt"/>
                <a:ea typeface="+mn-ea"/>
                <a:cs typeface="+mn-cs"/>
              </a:rPr>
              <a:t>（アプリケーションを複数実行できない）</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・ライブラリ</a:t>
            </a:r>
            <a:r>
              <a:rPr lang="en-US" altLang="ja-JP" dirty="0"/>
              <a:t>OS</a:t>
            </a:r>
            <a:r>
              <a:rPr lang="ja-JP" altLang="en-US"/>
              <a:t>が提供する</a:t>
            </a:r>
            <a:r>
              <a:rPr lang="en-US" altLang="ja-JP" dirty="0"/>
              <a:t>OS</a:t>
            </a:r>
            <a:r>
              <a:rPr lang="ja-JP" altLang="en-US"/>
              <a:t>機能</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プロセス管理機能やメモリ管理機能、ファイルシステム操作などの機能をアプリケーションに提供している。</a:t>
            </a:r>
            <a:r>
              <a:rPr lang="ja-JP" altLang="ja-JP">
                <a:effectLst/>
              </a:rPr>
              <a:t> </a:t>
            </a:r>
            <a:endParaRPr lang="en-US" altLang="ja-JP"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effectLst/>
              </a:rPr>
              <a:t>・ライブラリ</a:t>
            </a:r>
            <a:r>
              <a:rPr lang="en-US" altLang="ja-JP" dirty="0">
                <a:effectLst/>
              </a:rPr>
              <a:t>OS</a:t>
            </a:r>
            <a:r>
              <a:rPr lang="ja-JP" altLang="en-US">
                <a:effectLst/>
              </a:rPr>
              <a:t>（</a:t>
            </a:r>
            <a:r>
              <a:rPr lang="en-US" altLang="ja-JP" dirty="0">
                <a:effectLst/>
              </a:rPr>
              <a:t>Gramine</a:t>
            </a:r>
            <a:r>
              <a:rPr lang="ja-JP" altLang="en-US">
                <a:effectLst/>
              </a:rPr>
              <a:t>）を採用した理由</a:t>
            </a:r>
            <a:endParaRPr lang="en-US" altLang="ja-JP" dirty="0">
              <a:effectLst/>
            </a:endParaRPr>
          </a:p>
          <a:p>
            <a:pPr lvl="0"/>
            <a:r>
              <a:rPr kumimoji="1" lang="en-US" altLang="ja-JP" sz="1200" kern="1200" dirty="0">
                <a:solidFill>
                  <a:schemeClr val="tx1"/>
                </a:solidFill>
                <a:effectLst/>
                <a:latin typeface="+mn-lt"/>
                <a:ea typeface="+mn-ea"/>
                <a:cs typeface="+mn-cs"/>
              </a:rPr>
              <a:t>1: Intel SGX</a:t>
            </a:r>
            <a:r>
              <a:rPr kumimoji="1" lang="ja-JP" altLang="ja-JP" sz="1200" kern="120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Intel TDX</a:t>
            </a:r>
            <a:r>
              <a:rPr kumimoji="1" lang="ja-JP" altLang="ja-JP" sz="1200" kern="120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2</a:t>
            </a:r>
            <a:r>
              <a:rPr kumimoji="1" lang="ja-JP" altLang="ja-JP" sz="1200" kern="1200">
                <a:solidFill>
                  <a:schemeClr val="tx1"/>
                </a:solidFill>
                <a:effectLst/>
                <a:latin typeface="+mn-lt"/>
                <a:ea typeface="+mn-ea"/>
                <a:cs typeface="+mn-cs"/>
              </a:rPr>
              <a:t>つの</a:t>
            </a:r>
            <a:r>
              <a:rPr kumimoji="1" lang="en-US" altLang="ja-JP" sz="1200" kern="1200" dirty="0">
                <a:solidFill>
                  <a:schemeClr val="tx1"/>
                </a:solidFill>
                <a:effectLst/>
                <a:latin typeface="+mn-lt"/>
                <a:ea typeface="+mn-ea"/>
                <a:cs typeface="+mn-cs"/>
              </a:rPr>
              <a:t>TEE</a:t>
            </a:r>
            <a:r>
              <a:rPr kumimoji="1" lang="ja-JP" altLang="ja-JP" sz="1200" kern="1200">
                <a:solidFill>
                  <a:schemeClr val="tx1"/>
                </a:solidFill>
                <a:effectLst/>
                <a:latin typeface="+mn-lt"/>
                <a:ea typeface="+mn-ea"/>
                <a:cs typeface="+mn-cs"/>
              </a:rPr>
              <a:t>環境で利用することができる</a:t>
            </a:r>
          </a:p>
          <a:p>
            <a:pPr lvl="0"/>
            <a:r>
              <a:rPr kumimoji="1" lang="en-US" altLang="ja-JP" sz="1200" kern="1200" dirty="0">
                <a:solidFill>
                  <a:schemeClr val="tx1"/>
                </a:solidFill>
                <a:effectLst/>
                <a:latin typeface="+mn-lt"/>
                <a:ea typeface="+mn-ea"/>
                <a:cs typeface="+mn-cs"/>
              </a:rPr>
              <a:t>2: TEE</a:t>
            </a:r>
            <a:r>
              <a:rPr kumimoji="1" lang="ja-JP" altLang="ja-JP" sz="1200" kern="1200">
                <a:solidFill>
                  <a:schemeClr val="tx1"/>
                </a:solidFill>
                <a:effectLst/>
                <a:latin typeface="+mn-lt"/>
                <a:ea typeface="+mn-ea"/>
                <a:cs typeface="+mn-cs"/>
              </a:rPr>
              <a:t>内で実行されているアプリケーションの状態を取得することができる</a:t>
            </a:r>
            <a:endParaRPr kumimoji="1" lang="en-US" altLang="ja-JP" sz="1200" kern="1200" dirty="0">
              <a:solidFill>
                <a:schemeClr val="tx1"/>
              </a:solidFill>
              <a:effectLst/>
              <a:latin typeface="+mn-lt"/>
              <a:ea typeface="+mn-ea"/>
              <a:cs typeface="+mn-cs"/>
            </a:endParaRPr>
          </a:p>
          <a:p>
            <a:pPr lvl="0"/>
            <a:endParaRPr kumimoji="1" lang="en-US" altLang="ja-JP" sz="1200" kern="1200" dirty="0">
              <a:solidFill>
                <a:schemeClr val="tx1"/>
              </a:solidFill>
              <a:effectLst/>
              <a:latin typeface="+mn-lt"/>
              <a:ea typeface="+mn-ea"/>
              <a:cs typeface="+mn-cs"/>
            </a:endParaRPr>
          </a:p>
          <a:p>
            <a:pPr lvl="0"/>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Gramine</a:t>
            </a:r>
            <a:r>
              <a:rPr kumimoji="1" lang="ja-JP" altLang="en-US" sz="1200" kern="1200">
                <a:solidFill>
                  <a:schemeClr val="tx1"/>
                </a:solidFill>
                <a:effectLst/>
                <a:latin typeface="+mn-lt"/>
                <a:ea typeface="+mn-ea"/>
                <a:cs typeface="+mn-cs"/>
              </a:rPr>
              <a:t>以外のライブラリ</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を教えてください</a:t>
            </a:r>
            <a:endParaRPr kumimoji="1" lang="en-US" altLang="ja-JP" sz="1200" kern="1200" dirty="0">
              <a:solidFill>
                <a:schemeClr val="tx1"/>
              </a:solidFill>
              <a:effectLst/>
              <a:latin typeface="+mn-lt"/>
              <a:ea typeface="+mn-ea"/>
              <a:cs typeface="+mn-cs"/>
            </a:endParaRPr>
          </a:p>
          <a:p>
            <a:r>
              <a:rPr kumimoji="1" lang="en-US" altLang="ja-JP" sz="1200" b="0" kern="1200" dirty="0">
                <a:solidFill>
                  <a:schemeClr val="tx1"/>
                </a:solidFill>
                <a:effectLst/>
                <a:latin typeface="+mn-lt"/>
                <a:ea typeface="+mn-ea"/>
                <a:cs typeface="+mn-cs"/>
              </a:rPr>
              <a:t>Gramine</a:t>
            </a:r>
            <a:r>
              <a:rPr kumimoji="1" lang="ja-JP" altLang="ja-JP" sz="1200" b="0" kern="1200">
                <a:solidFill>
                  <a:schemeClr val="tx1"/>
                </a:solidFill>
                <a:effectLst/>
                <a:latin typeface="+mn-lt"/>
                <a:ea typeface="+mn-ea"/>
                <a:cs typeface="+mn-cs"/>
              </a:rPr>
              <a:t>の他には</a:t>
            </a:r>
            <a:r>
              <a:rPr kumimoji="1" lang="en-US" altLang="ja-JP" sz="1200" b="0" kern="1200" dirty="0">
                <a:solidFill>
                  <a:schemeClr val="tx1"/>
                </a:solidFill>
                <a:effectLst/>
                <a:latin typeface="+mn-lt"/>
                <a:ea typeface="+mn-ea"/>
                <a:cs typeface="+mn-cs"/>
              </a:rPr>
              <a:t>Intel SGX</a:t>
            </a:r>
            <a:r>
              <a:rPr kumimoji="1" lang="ja-JP" altLang="ja-JP" sz="1200" b="0" kern="1200">
                <a:solidFill>
                  <a:schemeClr val="tx1"/>
                </a:solidFill>
                <a:effectLst/>
                <a:latin typeface="+mn-lt"/>
                <a:ea typeface="+mn-ea"/>
                <a:cs typeface="+mn-cs"/>
              </a:rPr>
              <a:t>に対応</a:t>
            </a:r>
            <a:r>
              <a:rPr kumimoji="1" lang="en-US" altLang="ja-JP" sz="1200" b="0" kern="1200" dirty="0">
                <a:solidFill>
                  <a:schemeClr val="tx1"/>
                </a:solidFill>
                <a:effectLst/>
                <a:latin typeface="+mn-lt"/>
                <a:ea typeface="+mn-ea"/>
                <a:cs typeface="+mn-cs"/>
              </a:rPr>
              <a:t>: </a:t>
            </a:r>
            <a:r>
              <a:rPr kumimoji="1" lang="en-US" altLang="ja-JP" sz="1200" b="0" kern="1200" dirty="0" err="1">
                <a:solidFill>
                  <a:schemeClr val="tx1"/>
                </a:solidFill>
                <a:effectLst/>
                <a:latin typeface="+mn-lt"/>
                <a:ea typeface="+mn-ea"/>
                <a:cs typeface="+mn-cs"/>
              </a:rPr>
              <a:t>Occlum</a:t>
            </a:r>
            <a:r>
              <a:rPr kumimoji="1" lang="ja-JP" altLang="ja-JP" sz="1200" b="0" kern="1200">
                <a:solidFill>
                  <a:schemeClr val="tx1"/>
                </a:solidFill>
                <a:effectLst/>
                <a:latin typeface="+mn-lt"/>
                <a:ea typeface="+mn-ea"/>
                <a:cs typeface="+mn-cs"/>
              </a:rPr>
              <a:t>（オクラム）などがある</a:t>
            </a:r>
          </a:p>
          <a:p>
            <a:r>
              <a:rPr kumimoji="1" lang="en-US" altLang="ja-JP" sz="1200" b="0" kern="1200" dirty="0">
                <a:solidFill>
                  <a:schemeClr val="tx1"/>
                </a:solidFill>
                <a:effectLst/>
                <a:latin typeface="+mn-lt"/>
                <a:ea typeface="+mn-ea"/>
                <a:cs typeface="+mn-cs"/>
              </a:rPr>
              <a:t>Intel SGX</a:t>
            </a:r>
            <a:r>
              <a:rPr kumimoji="1" lang="ja-JP" altLang="ja-JP" sz="1200" b="0" kern="1200">
                <a:solidFill>
                  <a:schemeClr val="tx1"/>
                </a:solidFill>
                <a:effectLst/>
                <a:latin typeface="+mn-lt"/>
                <a:ea typeface="+mn-ea"/>
                <a:cs typeface="+mn-cs"/>
              </a:rPr>
              <a:t>や</a:t>
            </a:r>
            <a:r>
              <a:rPr kumimoji="1" lang="en-US" altLang="ja-JP" sz="1200" b="0" kern="1200" dirty="0">
                <a:solidFill>
                  <a:schemeClr val="tx1"/>
                </a:solidFill>
                <a:effectLst/>
                <a:latin typeface="+mn-lt"/>
                <a:ea typeface="+mn-ea"/>
                <a:cs typeface="+mn-cs"/>
              </a:rPr>
              <a:t>Intel TDX</a:t>
            </a:r>
            <a:r>
              <a:rPr kumimoji="1" lang="ja-JP" altLang="ja-JP" sz="1200" b="0" kern="1200">
                <a:solidFill>
                  <a:schemeClr val="tx1"/>
                </a:solidFill>
                <a:effectLst/>
                <a:latin typeface="+mn-lt"/>
                <a:ea typeface="+mn-ea"/>
                <a:cs typeface="+mn-cs"/>
              </a:rPr>
              <a:t>以外の</a:t>
            </a:r>
            <a:r>
              <a:rPr kumimoji="1" lang="en-US" altLang="ja-JP" sz="1200" b="0" kern="1200" dirty="0">
                <a:solidFill>
                  <a:schemeClr val="tx1"/>
                </a:solidFill>
                <a:effectLst/>
                <a:latin typeface="+mn-lt"/>
                <a:ea typeface="+mn-ea"/>
                <a:cs typeface="+mn-cs"/>
              </a:rPr>
              <a:t>TEE</a:t>
            </a:r>
            <a:r>
              <a:rPr kumimoji="1" lang="ja-JP" altLang="ja-JP" sz="1200" b="0" kern="1200">
                <a:solidFill>
                  <a:schemeClr val="tx1"/>
                </a:solidFill>
                <a:effectLst/>
                <a:latin typeface="+mn-lt"/>
                <a:ea typeface="+mn-ea"/>
                <a:cs typeface="+mn-cs"/>
              </a:rPr>
              <a:t>で使用することができるライブラリ</a:t>
            </a:r>
            <a:r>
              <a:rPr kumimoji="1" lang="en-US" altLang="ja-JP" sz="1200" b="0" kern="1200" dirty="0">
                <a:solidFill>
                  <a:schemeClr val="tx1"/>
                </a:solidFill>
                <a:effectLst/>
                <a:latin typeface="+mn-lt"/>
                <a:ea typeface="+mn-ea"/>
                <a:cs typeface="+mn-cs"/>
              </a:rPr>
              <a:t>OS</a:t>
            </a:r>
            <a:r>
              <a:rPr kumimoji="1" lang="ja-JP" altLang="ja-JP" sz="1200" b="0" kern="1200">
                <a:solidFill>
                  <a:schemeClr val="tx1"/>
                </a:solidFill>
                <a:effectLst/>
                <a:latin typeface="+mn-lt"/>
                <a:ea typeface="+mn-ea"/>
                <a:cs typeface="+mn-cs"/>
              </a:rPr>
              <a:t>については調べてみたが</a:t>
            </a:r>
            <a:r>
              <a:rPr kumimoji="1" lang="en-US" altLang="ja-JP" sz="1200" b="0" kern="1200" dirty="0">
                <a:solidFill>
                  <a:schemeClr val="tx1"/>
                </a:solidFill>
                <a:effectLst/>
                <a:latin typeface="+mn-lt"/>
                <a:ea typeface="+mn-ea"/>
                <a:cs typeface="+mn-cs"/>
              </a:rPr>
              <a:t>Gramine</a:t>
            </a:r>
            <a:r>
              <a:rPr kumimoji="1" lang="ja-JP" altLang="ja-JP" sz="1200" b="0" kern="1200">
                <a:solidFill>
                  <a:schemeClr val="tx1"/>
                </a:solidFill>
                <a:effectLst/>
                <a:latin typeface="+mn-lt"/>
                <a:ea typeface="+mn-ea"/>
                <a:cs typeface="+mn-cs"/>
              </a:rPr>
              <a:t>以外には見つけることができなかった。</a:t>
            </a:r>
          </a:p>
          <a:p>
            <a:pPr lvl="0"/>
            <a:endParaRPr kumimoji="1" lang="en-US" altLang="ja-JP" sz="1200" kern="1200" dirty="0">
              <a:solidFill>
                <a:schemeClr val="tx1"/>
              </a:solidFill>
              <a:effectLst/>
              <a:latin typeface="+mn-lt"/>
              <a:ea typeface="+mn-ea"/>
              <a:cs typeface="+mn-cs"/>
            </a:endParaRPr>
          </a:p>
          <a:p>
            <a:pPr lvl="0"/>
            <a:r>
              <a:rPr kumimoji="1" lang="ja-JP" altLang="en-US" sz="1200" kern="1200">
                <a:solidFill>
                  <a:schemeClr val="tx1"/>
                </a:solidFill>
                <a:effectLst/>
                <a:latin typeface="+mn-lt"/>
                <a:ea typeface="+mn-ea"/>
                <a:cs typeface="+mn-cs"/>
              </a:rPr>
              <a:t>・汎用</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とは</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パソコンやスマートフォンなどで利用されている</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のこと</a:t>
            </a:r>
            <a:r>
              <a:rPr kumimoji="1" lang="ja-JP" altLang="en-US" sz="1200" kern="1200">
                <a:solidFill>
                  <a:schemeClr val="tx1"/>
                </a:solidFill>
                <a:effectLst/>
                <a:latin typeface="+mn-lt"/>
                <a:ea typeface="+mn-ea"/>
                <a:cs typeface="+mn-cs"/>
              </a:rPr>
              <a:t>（機能性が高い）</a:t>
            </a:r>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代表例としては</a:t>
            </a:r>
            <a:r>
              <a:rPr kumimoji="1" lang="en-US" altLang="ja-JP" sz="1200" kern="1200" dirty="0">
                <a:solidFill>
                  <a:schemeClr val="tx1"/>
                </a:solidFill>
                <a:effectLst/>
                <a:latin typeface="+mn-lt"/>
                <a:ea typeface="+mn-ea"/>
                <a:cs typeface="+mn-cs"/>
              </a:rPr>
              <a:t>Windows</a:t>
            </a:r>
            <a:r>
              <a:rPr kumimoji="1" lang="ja-JP" altLang="ja-JP" sz="1200" kern="1200">
                <a:solidFill>
                  <a:schemeClr val="tx1"/>
                </a:solidFill>
                <a:effectLst/>
                <a:latin typeface="+mn-lt"/>
                <a:ea typeface="+mn-ea"/>
                <a:cs typeface="+mn-cs"/>
              </a:rPr>
              <a:t>や</a:t>
            </a:r>
            <a:r>
              <a:rPr kumimoji="1" lang="en-US" altLang="ja-JP" sz="1200" kern="1200" dirty="0">
                <a:solidFill>
                  <a:schemeClr val="tx1"/>
                </a:solidFill>
                <a:effectLst/>
                <a:latin typeface="+mn-lt"/>
                <a:ea typeface="+mn-ea"/>
                <a:cs typeface="+mn-cs"/>
              </a:rPr>
              <a:t>Linux</a:t>
            </a:r>
            <a:r>
              <a:rPr kumimoji="1" lang="ja-JP" altLang="ja-JP" sz="1200" kern="1200">
                <a:solidFill>
                  <a:schemeClr val="tx1"/>
                </a:solidFill>
                <a:effectLst/>
                <a:latin typeface="+mn-lt"/>
                <a:ea typeface="+mn-ea"/>
                <a:cs typeface="+mn-cs"/>
              </a:rPr>
              <a:t>などがある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汎用</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の他には、組み込み</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というものもある</a:t>
            </a:r>
            <a:r>
              <a:rPr kumimoji="1" lang="ja-JP" altLang="en-US" sz="1200" kern="1200">
                <a:solidFill>
                  <a:schemeClr val="tx1"/>
                </a:solidFill>
                <a:effectLst/>
                <a:latin typeface="+mn-lt"/>
                <a:ea typeface="+mn-ea"/>
                <a:cs typeface="+mn-cs"/>
              </a:rPr>
              <a:t>（機能最小）</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・移送先</a:t>
            </a:r>
            <a:r>
              <a:rPr kumimoji="1" lang="en-US" altLang="ja-JP" sz="1200" kern="1200" dirty="0">
                <a:solidFill>
                  <a:schemeClr val="tx1"/>
                </a:solidFill>
                <a:effectLst/>
                <a:latin typeface="+mn-lt"/>
                <a:ea typeface="+mn-ea"/>
                <a:cs typeface="+mn-cs"/>
              </a:rPr>
              <a:t>TEE</a:t>
            </a:r>
            <a:r>
              <a:rPr kumimoji="1" lang="ja-JP" altLang="en-US" sz="1200" kern="1200">
                <a:solidFill>
                  <a:schemeClr val="tx1"/>
                </a:solidFill>
                <a:effectLst/>
                <a:latin typeface="+mn-lt"/>
                <a:ea typeface="+mn-ea"/>
                <a:cs typeface="+mn-cs"/>
              </a:rPr>
              <a:t>で動いているライブラリ</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の部分を通常の</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にした場合、状態の保存や復元処理を行うことはできますか？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私の方で実験を行ったわけではないので正確かどうかはわからないが、おそらく移送元と移送先のどちらかのライブラリ</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の部分を通常の</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にした場合については、移送先で保存した状態を復元することはできないと考えている。</a:t>
            </a:r>
            <a:br>
              <a:rPr kumimoji="1" lang="en-US" altLang="ja-JP" sz="1200" kern="1200" dirty="0">
                <a:solidFill>
                  <a:schemeClr val="tx1"/>
                </a:solidFill>
                <a:effectLst/>
                <a:latin typeface="+mn-lt"/>
                <a:ea typeface="+mn-ea"/>
                <a:cs typeface="+mn-cs"/>
              </a:rPr>
            </a:br>
            <a:r>
              <a:rPr kumimoji="1" lang="ja-JP" altLang="en-US" sz="1200" kern="1200">
                <a:solidFill>
                  <a:schemeClr val="tx1"/>
                </a:solidFill>
                <a:effectLst/>
                <a:latin typeface="+mn-lt"/>
                <a:ea typeface="+mn-ea"/>
                <a:cs typeface="+mn-cs"/>
              </a:rPr>
              <a:t>移送元と移送先の</a:t>
            </a:r>
            <a:r>
              <a:rPr kumimoji="1" lang="en-US" altLang="ja-JP" sz="1200" kern="1200" dirty="0">
                <a:solidFill>
                  <a:schemeClr val="tx1"/>
                </a:solidFill>
                <a:effectLst/>
                <a:latin typeface="+mn-lt"/>
                <a:ea typeface="+mn-ea"/>
                <a:cs typeface="+mn-cs"/>
              </a:rPr>
              <a:t>TEE</a:t>
            </a:r>
            <a:r>
              <a:rPr kumimoji="1" lang="ja-JP" altLang="en-US" sz="1200" kern="1200">
                <a:solidFill>
                  <a:schemeClr val="tx1"/>
                </a:solidFill>
                <a:effectLst/>
                <a:latin typeface="+mn-lt"/>
                <a:ea typeface="+mn-ea"/>
                <a:cs typeface="+mn-cs"/>
              </a:rPr>
              <a:t>で同じ</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を使用していないので、移送元と移送先でメモリの整合性が取れなくなるといった理由から移送先で保存した状態を復元することはできないと考えている。</a:t>
            </a:r>
            <a:br>
              <a:rPr kumimoji="1" lang="en-US" altLang="ja-JP" sz="1200" kern="1200" dirty="0">
                <a:solidFill>
                  <a:schemeClr val="tx1"/>
                </a:solidFill>
                <a:effectLst/>
                <a:latin typeface="+mn-lt"/>
                <a:ea typeface="+mn-ea"/>
                <a:cs typeface="+mn-cs"/>
              </a:rPr>
            </a:b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a:solidFill>
                <a:schemeClr val="tx1"/>
              </a:solidFill>
              <a:effectLst/>
              <a:latin typeface="+mn-lt"/>
              <a:ea typeface="+mn-ea"/>
              <a:cs typeface="+mn-cs"/>
            </a:endParaRPr>
          </a:p>
          <a:p>
            <a:pPr lvl="0"/>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ja-JP" altLang="en-US"/>
            </a:br>
            <a:endParaRPr kumimoji="1" lang="ja-JP" altLang="en-US"/>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5</a:t>
            </a:fld>
            <a:endParaRPr kumimoji="1" lang="ja-JP" altLang="en-US"/>
          </a:p>
        </p:txBody>
      </p:sp>
    </p:spTree>
    <p:extLst>
      <p:ext uri="{BB962C8B-B14F-4D97-AF65-F5344CB8AC3E}">
        <p14:creationId xmlns:p14="http://schemas.microsoft.com/office/powerpoint/2010/main" val="152498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a:solidFill>
                  <a:schemeClr val="tx1"/>
                </a:solidFill>
                <a:effectLst/>
                <a:latin typeface="+mn-lt"/>
                <a:ea typeface="+mn-ea"/>
                <a:cs typeface="+mn-cs"/>
              </a:rPr>
              <a:t>次に，移送元の</a:t>
            </a:r>
            <a:r>
              <a:rPr kumimoji="1" lang="en" altLang="ja-JP" sz="1200" b="0" i="0" u="none" strike="noStrike" kern="1200" dirty="0">
                <a:solidFill>
                  <a:schemeClr val="tx1"/>
                </a:solidFill>
                <a:effectLst/>
                <a:latin typeface="+mn-lt"/>
                <a:ea typeface="+mn-ea"/>
                <a:cs typeface="+mn-cs"/>
              </a:rPr>
              <a:t>TEE</a:t>
            </a:r>
            <a:r>
              <a:rPr kumimoji="1" lang="ja-JP" altLang="en-US" sz="1200" b="0" i="0" u="none" strike="noStrike" kern="1200">
                <a:solidFill>
                  <a:schemeClr val="tx1"/>
                </a:solidFill>
                <a:effectLst/>
                <a:latin typeface="+mn-lt"/>
                <a:ea typeface="+mn-ea"/>
                <a:cs typeface="+mn-cs"/>
              </a:rPr>
              <a:t>における状態保存処理についてご説明いたします。</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状態保存については、研究用に実装した</a:t>
            </a:r>
            <a:r>
              <a:rPr kumimoji="1" lang="en" altLang="ja-JP" sz="1200" b="1" i="0" u="none" strike="noStrike" kern="1200" dirty="0">
                <a:solidFill>
                  <a:schemeClr val="tx1"/>
                </a:solidFill>
                <a:effectLst/>
                <a:latin typeface="+mn-lt"/>
                <a:ea typeface="+mn-ea"/>
                <a:cs typeface="+mn-cs"/>
              </a:rPr>
              <a:t>save</a:t>
            </a:r>
            <a:r>
              <a:rPr kumimoji="1" lang="ja-JP" altLang="en-US" sz="1200" b="1" i="0" u="none" strike="noStrike" kern="1200">
                <a:solidFill>
                  <a:schemeClr val="tx1"/>
                </a:solidFill>
                <a:effectLst/>
                <a:latin typeface="+mn-lt"/>
                <a:ea typeface="+mn-ea"/>
                <a:cs typeface="+mn-cs"/>
              </a:rPr>
              <a:t>システムコール</a:t>
            </a:r>
            <a:r>
              <a:rPr kumimoji="1" lang="ja-JP" altLang="en-US" sz="1200" b="0" i="0" u="none" strike="noStrike" kern="1200">
                <a:solidFill>
                  <a:schemeClr val="tx1"/>
                </a:solidFill>
                <a:effectLst/>
                <a:latin typeface="+mn-lt"/>
                <a:ea typeface="+mn-ea"/>
                <a:cs typeface="+mn-cs"/>
              </a:rPr>
              <a:t>を実行することによって行っています。</a:t>
            </a:r>
            <a:br>
              <a:rPr kumimoji="1" lang="ja-JP" altLang="en-US" sz="1200" b="0" i="0" u="none" strike="noStrike" kern="120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現時点では，取得したチェックポイントのデータについてはテキストファイルに保存する方式を採用しています。</a:t>
            </a:r>
            <a:endParaRPr kumimoji="1" lang="en-US" altLang="ja-JP" sz="1200" b="0" i="0" u="none" strike="noStrike" kern="1200" dirty="0">
              <a:solidFill>
                <a:schemeClr val="tx1"/>
              </a:solidFill>
              <a:effectLst/>
              <a:latin typeface="+mn-lt"/>
              <a:ea typeface="+mn-ea"/>
              <a:cs typeface="+mn-cs"/>
            </a:endParaRP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Save</a:t>
            </a:r>
            <a:r>
              <a:rPr kumimoji="1" lang="ja-JP" altLang="en-US" sz="1200" b="0" i="0" u="none" strike="noStrike" kern="1200">
                <a:solidFill>
                  <a:schemeClr val="tx1"/>
                </a:solidFill>
                <a:effectLst/>
                <a:latin typeface="+mn-lt"/>
                <a:ea typeface="+mn-ea"/>
                <a:cs typeface="+mn-cs"/>
              </a:rPr>
              <a:t>システムコールが実行されると、アプリケーションのメモリ状態とライブラリ</a:t>
            </a:r>
            <a:r>
              <a:rPr kumimoji="1" lang="en-US"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が管理している状態の両方が保存されます。</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アプリケーションのメモリ状態については、各メモリ領域の先頭アドレスやサイズに加え，実際に割り当てられているページの内容についても保存されます。</a:t>
            </a:r>
            <a:endParaRPr kumimoji="1" lang="en-US" altLang="ja-JP" sz="1200" b="0" i="0" u="none" strike="noStrike" kern="1200" dirty="0">
              <a:solidFill>
                <a:schemeClr val="tx1"/>
              </a:solidFill>
              <a:effectLst/>
              <a:latin typeface="+mn-lt"/>
              <a:ea typeface="+mn-ea"/>
              <a:cs typeface="+mn-cs"/>
            </a:endParaRP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time 40s</a:t>
            </a: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a:t>
            </a:r>
          </a:p>
          <a:p>
            <a:r>
              <a:rPr kumimoji="1" lang="ja-JP" altLang="en-US" sz="1200" b="0" i="0" u="none" strike="noStrike" kern="1200">
                <a:solidFill>
                  <a:schemeClr val="tx1"/>
                </a:solidFill>
                <a:effectLst/>
                <a:latin typeface="+mn-lt"/>
                <a:ea typeface="+mn-ea"/>
                <a:cs typeface="+mn-cs"/>
              </a:rPr>
              <a:t>・</a:t>
            </a:r>
            <a:r>
              <a:rPr kumimoji="1" lang="en-US" altLang="ja-JP" sz="1200" b="0" i="0" u="none" strike="noStrike" kern="1200" dirty="0">
                <a:solidFill>
                  <a:schemeClr val="tx1"/>
                </a:solidFill>
                <a:effectLst/>
                <a:latin typeface="+mn-lt"/>
                <a:ea typeface="+mn-ea"/>
                <a:cs typeface="+mn-cs"/>
              </a:rPr>
              <a:t>save</a:t>
            </a:r>
            <a:r>
              <a:rPr kumimoji="1" lang="ja-JP" altLang="en-US" sz="1200" b="0" i="0" u="none" strike="noStrike" kern="1200">
                <a:solidFill>
                  <a:schemeClr val="tx1"/>
                </a:solidFill>
                <a:effectLst/>
                <a:latin typeface="+mn-lt"/>
                <a:ea typeface="+mn-ea"/>
                <a:cs typeface="+mn-cs"/>
              </a:rPr>
              <a:t>システムコールの大まかな流れ（保存処理を行うシステムコール）</a:t>
            </a:r>
            <a:endParaRPr kumimoji="1" lang="en-US" altLang="ja-JP"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移送元のライブラリ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がアプリケーションの状態を取得してチェックポイントを作成する。その後は作成されたチェックポイントをファイルに保存してアプリケーションの実行を停止するという流れ</a:t>
            </a:r>
          </a:p>
          <a:p>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・ライブラリ</a:t>
            </a:r>
            <a:r>
              <a:rPr kumimoji="1" lang="en-US"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の状態の詳細</a:t>
            </a:r>
            <a:endParaRPr kumimoji="1" lang="en-US" altLang="ja-JP" sz="1200" b="0" i="0" u="none" strike="noStrike"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実行時情報</a:t>
            </a:r>
            <a:r>
              <a:rPr kumimoji="1" lang="en-US" altLang="ja-JP" sz="1200" kern="1200" dirty="0">
                <a:solidFill>
                  <a:schemeClr val="tx1"/>
                </a:solidFill>
                <a:effectLst/>
                <a:latin typeface="+mn-lt"/>
                <a:ea typeface="+mn-ea"/>
                <a:cs typeface="+mn-cs"/>
              </a:rPr>
              <a:t>: </a:t>
            </a:r>
            <a:r>
              <a:rPr kumimoji="1" lang="ja-JP" altLang="ja-JP" sz="1200" kern="1200">
                <a:solidFill>
                  <a:schemeClr val="tx1"/>
                </a:solidFill>
                <a:effectLst/>
                <a:latin typeface="+mn-lt"/>
                <a:ea typeface="+mn-ea"/>
                <a:cs typeface="+mn-cs"/>
              </a:rPr>
              <a:t>プロセス</a:t>
            </a:r>
            <a:r>
              <a:rPr kumimoji="1" lang="en-US" altLang="ja-JP" sz="1200" kern="1200" dirty="0">
                <a:solidFill>
                  <a:schemeClr val="tx1"/>
                </a:solidFill>
                <a:effectLst/>
                <a:latin typeface="+mn-lt"/>
                <a:ea typeface="+mn-ea"/>
                <a:cs typeface="+mn-cs"/>
              </a:rPr>
              <a:t>ID</a:t>
            </a:r>
            <a:r>
              <a:rPr kumimoji="1" lang="ja-JP" altLang="ja-JP" sz="1200" kern="1200">
                <a:solidFill>
                  <a:schemeClr val="tx1"/>
                </a:solidFill>
                <a:effectLst/>
                <a:latin typeface="+mn-lt"/>
                <a:ea typeface="+mn-ea"/>
                <a:cs typeface="+mn-cs"/>
              </a:rPr>
              <a:t>やカレントディレクトリなどのプロセスを実行するときに必要な情報，</a:t>
            </a:r>
          </a:p>
          <a:p>
            <a:r>
              <a:rPr kumimoji="1" lang="ja-JP" altLang="ja-JP" sz="1200" kern="1200">
                <a:solidFill>
                  <a:schemeClr val="tx1"/>
                </a:solidFill>
                <a:effectLst/>
                <a:latin typeface="+mn-lt"/>
                <a:ea typeface="+mn-ea"/>
                <a:cs typeface="+mn-cs"/>
              </a:rPr>
              <a:t>ファイルシステム情報</a:t>
            </a:r>
            <a:r>
              <a:rPr kumimoji="1" lang="en-US" altLang="ja-JP" sz="1200" kern="1200" dirty="0">
                <a:solidFill>
                  <a:schemeClr val="tx1"/>
                </a:solidFill>
                <a:effectLst/>
                <a:latin typeface="+mn-lt"/>
                <a:ea typeface="+mn-ea"/>
                <a:cs typeface="+mn-cs"/>
              </a:rPr>
              <a:t>: </a:t>
            </a:r>
            <a:r>
              <a:rPr kumimoji="1" lang="ja-JP" altLang="ja-JP" sz="1200" kern="1200">
                <a:solidFill>
                  <a:schemeClr val="tx1"/>
                </a:solidFill>
                <a:effectLst/>
                <a:latin typeface="+mn-lt"/>
                <a:ea typeface="+mn-ea"/>
                <a:cs typeface="+mn-cs"/>
              </a:rPr>
              <a:t>ルートディレクトリやマウント情報などの情報</a:t>
            </a:r>
          </a:p>
          <a:p>
            <a:r>
              <a:rPr kumimoji="1" lang="ja-JP" altLang="ja-JP" sz="1200" kern="1200">
                <a:solidFill>
                  <a:schemeClr val="tx1"/>
                </a:solidFill>
                <a:effectLst/>
                <a:latin typeface="+mn-lt"/>
                <a:ea typeface="+mn-ea"/>
                <a:cs typeface="+mn-cs"/>
              </a:rPr>
              <a:t>システム情報</a:t>
            </a:r>
            <a:r>
              <a:rPr kumimoji="1" lang="en-US" altLang="ja-JP" sz="1200" kern="1200" dirty="0">
                <a:solidFill>
                  <a:schemeClr val="tx1"/>
                </a:solidFill>
                <a:effectLst/>
                <a:latin typeface="+mn-lt"/>
                <a:ea typeface="+mn-ea"/>
                <a:cs typeface="+mn-cs"/>
              </a:rPr>
              <a:t>: CPU </a:t>
            </a:r>
            <a:r>
              <a:rPr kumimoji="1" lang="ja-JP" altLang="ja-JP" sz="1200" kern="1200">
                <a:solidFill>
                  <a:schemeClr val="tx1"/>
                </a:solidFill>
                <a:effectLst/>
                <a:latin typeface="+mn-lt"/>
                <a:ea typeface="+mn-ea"/>
                <a:cs typeface="+mn-cs"/>
              </a:rPr>
              <a:t>やメモリ情報，</a:t>
            </a:r>
            <a:r>
              <a:rPr kumimoji="1" lang="en-US" altLang="ja-JP" sz="1200" kern="1200" dirty="0">
                <a:solidFill>
                  <a:schemeClr val="tx1"/>
                </a:solidFill>
                <a:effectLst/>
                <a:latin typeface="+mn-lt"/>
                <a:ea typeface="+mn-ea"/>
                <a:cs typeface="+mn-cs"/>
              </a:rPr>
              <a:t>DNS</a:t>
            </a:r>
            <a:r>
              <a:rPr kumimoji="1" lang="ja-JP" altLang="ja-JP" sz="1200" kern="1200">
                <a:solidFill>
                  <a:schemeClr val="tx1"/>
                </a:solidFill>
                <a:effectLst/>
                <a:latin typeface="+mn-lt"/>
                <a:ea typeface="+mn-ea"/>
                <a:cs typeface="+mn-cs"/>
              </a:rPr>
              <a:t>設定情報などの情報</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・チェックポイントとは</a:t>
            </a:r>
            <a:endParaRPr kumimoji="1" lang="en-US" altLang="ja-JP" sz="1200"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ある時点でのアプリケーションの実行状態を</a:t>
            </a:r>
            <a:r>
              <a:rPr kumimoji="1" lang="en-US" altLang="ja-JP" sz="1200" kern="1200" dirty="0">
                <a:solidFill>
                  <a:schemeClr val="tx1"/>
                </a:solidFill>
                <a:effectLst/>
                <a:latin typeface="+mn-lt"/>
                <a:ea typeface="+mn-ea"/>
                <a:cs typeface="+mn-cs"/>
              </a:rPr>
              <a:t>1</a:t>
            </a:r>
            <a:r>
              <a:rPr kumimoji="1" lang="ja-JP" altLang="ja-JP" sz="1200" kern="1200">
                <a:solidFill>
                  <a:schemeClr val="tx1"/>
                </a:solidFill>
                <a:effectLst/>
                <a:latin typeface="+mn-lt"/>
                <a:ea typeface="+mn-ea"/>
                <a:cs typeface="+mn-cs"/>
              </a:rPr>
              <a:t>つに保存してまとめたもの。</a:t>
            </a:r>
          </a:p>
          <a:p>
            <a:r>
              <a:rPr kumimoji="1" lang="ja-JP" altLang="ja-JP" sz="1200" kern="1200">
                <a:solidFill>
                  <a:schemeClr val="tx1"/>
                </a:solidFill>
                <a:effectLst/>
                <a:latin typeface="+mn-lt"/>
                <a:ea typeface="+mn-ea"/>
                <a:cs typeface="+mn-cs"/>
              </a:rPr>
              <a:t>具体的には、アプリケーションのメモリ情報、プロセス実行時情報、ファイルシステム情報、システム情報などといったアプリケーションを復元するために必要となる情報を</a:t>
            </a:r>
            <a:r>
              <a:rPr kumimoji="1" lang="en-US" altLang="ja-JP" sz="1200" kern="1200" dirty="0">
                <a:solidFill>
                  <a:schemeClr val="tx1"/>
                </a:solidFill>
                <a:effectLst/>
                <a:latin typeface="+mn-lt"/>
                <a:ea typeface="+mn-ea"/>
                <a:cs typeface="+mn-cs"/>
              </a:rPr>
              <a:t>1</a:t>
            </a:r>
            <a:r>
              <a:rPr kumimoji="1" lang="ja-JP" altLang="ja-JP" sz="1200" kern="1200">
                <a:solidFill>
                  <a:schemeClr val="tx1"/>
                </a:solidFill>
                <a:effectLst/>
                <a:latin typeface="+mn-lt"/>
                <a:ea typeface="+mn-ea"/>
                <a:cs typeface="+mn-cs"/>
              </a:rPr>
              <a:t>つにまとめたもの。</a:t>
            </a: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・状態をファイルに保存する方式はセキュリティ的に問題ありませんか？（暗号化されているか？）</a:t>
            </a:r>
            <a:endParaRPr kumimoji="1" lang="ja-JP" altLang="ja-JP" sz="1200" kern="120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（結論から説明すると、取得したチェックポイントのデータが暗号化されていれば問題ないが、暗号化がされていない状態だと安全とはいえない。</a:t>
            </a:r>
          </a:p>
          <a:p>
            <a:r>
              <a:rPr kumimoji="1" lang="ja-JP" altLang="ja-JP" sz="1200" b="0" kern="1200">
                <a:solidFill>
                  <a:schemeClr val="tx1"/>
                </a:solidFill>
                <a:effectLst/>
                <a:latin typeface="+mn-lt"/>
                <a:ea typeface="+mn-ea"/>
                <a:cs typeface="+mn-cs"/>
              </a:rPr>
              <a:t>現在の実装では、アプリケーションの状態が暗号化されていない状態でファイルに保存されるような設計となっているため、この保存されたファイルが外部から盗まれてしまうとチェックポイントのデータが悪用されてしまうといった危険性があります。そのため、今後は保存を行う前にチェックポイントのデータを暗号化してからファイルに保存するような設計に改良していく予定です。</a:t>
            </a:r>
            <a:endParaRPr kumimoji="1" lang="en-US" altLang="ja-JP" sz="1200" b="0" kern="1200" dirty="0">
              <a:solidFill>
                <a:schemeClr val="tx1"/>
              </a:solidFill>
              <a:effectLst/>
              <a:latin typeface="+mn-lt"/>
              <a:ea typeface="+mn-ea"/>
              <a:cs typeface="+mn-cs"/>
            </a:endParaRPr>
          </a:p>
          <a:p>
            <a:endParaRPr kumimoji="1" lang="en-US" altLang="ja-JP" sz="1200" b="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TEE</a:t>
            </a:r>
            <a:r>
              <a:rPr kumimoji="1" lang="ja-JP" altLang="ja-JP" sz="1200" b="1" kern="1200">
                <a:solidFill>
                  <a:schemeClr val="tx1"/>
                </a:solidFill>
                <a:effectLst/>
                <a:latin typeface="+mn-lt"/>
                <a:ea typeface="+mn-ea"/>
                <a:cs typeface="+mn-cs"/>
              </a:rPr>
              <a:t>内のメモリはハードウェアによって自動的に暗号化される</a:t>
            </a:r>
            <a:endParaRPr kumimoji="1" lang="ja-JP" altLang="ja-JP" sz="1200" kern="120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CPU</a:t>
            </a:r>
            <a:r>
              <a:rPr kumimoji="1" lang="ja-JP" altLang="ja-JP" sz="1200" b="1" kern="1200">
                <a:solidFill>
                  <a:schemeClr val="tx1"/>
                </a:solidFill>
                <a:effectLst/>
                <a:latin typeface="+mn-lt"/>
                <a:ea typeface="+mn-ea"/>
                <a:cs typeface="+mn-cs"/>
              </a:rPr>
              <a:t>が</a:t>
            </a:r>
            <a:r>
              <a:rPr kumimoji="1" lang="en-US" altLang="ja-JP" sz="1200" b="1" kern="1200" dirty="0">
                <a:solidFill>
                  <a:schemeClr val="tx1"/>
                </a:solidFill>
                <a:effectLst/>
                <a:latin typeface="+mn-lt"/>
                <a:ea typeface="+mn-ea"/>
                <a:cs typeface="+mn-cs"/>
              </a:rPr>
              <a:t>TEE</a:t>
            </a:r>
            <a:r>
              <a:rPr kumimoji="1" lang="ja-JP" altLang="ja-JP" sz="1200" b="1" kern="1200">
                <a:solidFill>
                  <a:schemeClr val="tx1"/>
                </a:solidFill>
                <a:effectLst/>
                <a:latin typeface="+mn-lt"/>
                <a:ea typeface="+mn-ea"/>
                <a:cs typeface="+mn-cs"/>
              </a:rPr>
              <a:t>内のメモリを読み込む時に自動的に復号される</a:t>
            </a:r>
            <a:endParaRPr kumimoji="1" lang="ja-JP" altLang="ja-JP" sz="1200" kern="1200">
              <a:solidFill>
                <a:schemeClr val="tx1"/>
              </a:solidFill>
              <a:effectLst/>
              <a:latin typeface="+mn-lt"/>
              <a:ea typeface="+mn-ea"/>
              <a:cs typeface="+mn-cs"/>
            </a:endParaRPr>
          </a:p>
          <a:p>
            <a:r>
              <a:rPr kumimoji="1" lang="ja-JP" altLang="ja-JP" sz="1200" b="1" kern="1200">
                <a:solidFill>
                  <a:schemeClr val="tx1"/>
                </a:solidFill>
                <a:effectLst/>
                <a:latin typeface="+mn-lt"/>
                <a:ea typeface="+mn-ea"/>
                <a:cs typeface="+mn-cs"/>
              </a:rPr>
              <a:t>つまり、ライブラリ</a:t>
            </a:r>
            <a:r>
              <a:rPr kumimoji="1" lang="en-US" altLang="ja-JP" sz="1200" b="1" kern="1200" dirty="0">
                <a:solidFill>
                  <a:schemeClr val="tx1"/>
                </a:solidFill>
                <a:effectLst/>
                <a:latin typeface="+mn-lt"/>
                <a:ea typeface="+mn-ea"/>
                <a:cs typeface="+mn-cs"/>
              </a:rPr>
              <a:t>OS</a:t>
            </a:r>
            <a:r>
              <a:rPr kumimoji="1" lang="ja-JP" altLang="ja-JP" sz="1200" b="1" kern="1200">
                <a:solidFill>
                  <a:schemeClr val="tx1"/>
                </a:solidFill>
                <a:effectLst/>
                <a:latin typeface="+mn-lt"/>
                <a:ea typeface="+mn-ea"/>
                <a:cs typeface="+mn-cs"/>
              </a:rPr>
              <a:t>がアプリケーションの状態を取得した時点で、すでに暗号化されていない（復号された）状態となっている。現時点では、その暗号化されていない状態をファイルに保存してしまっている。</a:t>
            </a:r>
            <a:br>
              <a:rPr kumimoji="1" lang="en-US" altLang="ja-JP" sz="1200" b="1" kern="1200" dirty="0">
                <a:solidFill>
                  <a:schemeClr val="tx1"/>
                </a:solidFill>
                <a:effectLst/>
                <a:latin typeface="+mn-lt"/>
                <a:ea typeface="+mn-ea"/>
                <a:cs typeface="+mn-cs"/>
              </a:rPr>
            </a:br>
            <a:endParaRPr kumimoji="1" lang="ja-JP" altLang="ja-JP" sz="1200" b="0" kern="120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6</a:t>
            </a:fld>
            <a:endParaRPr kumimoji="1" lang="ja-JP" altLang="en-US"/>
          </a:p>
        </p:txBody>
      </p:sp>
    </p:spTree>
    <p:extLst>
      <p:ext uri="{BB962C8B-B14F-4D97-AF65-F5344CB8AC3E}">
        <p14:creationId xmlns:p14="http://schemas.microsoft.com/office/powerpoint/2010/main" val="1425054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a:solidFill>
                  <a:schemeClr val="tx1"/>
                </a:solidFill>
                <a:effectLst/>
                <a:latin typeface="+mn-lt"/>
                <a:ea typeface="+mn-ea"/>
                <a:cs typeface="+mn-cs"/>
              </a:rPr>
              <a:t>続いて，移送先の</a:t>
            </a:r>
            <a:r>
              <a:rPr kumimoji="1" lang="en" altLang="ja-JP" sz="1200" b="0" i="0" u="none" strike="noStrike" kern="1200" dirty="0">
                <a:solidFill>
                  <a:schemeClr val="tx1"/>
                </a:solidFill>
                <a:effectLst/>
                <a:latin typeface="+mn-lt"/>
                <a:ea typeface="+mn-ea"/>
                <a:cs typeface="+mn-cs"/>
              </a:rPr>
              <a:t>TEE</a:t>
            </a:r>
            <a:r>
              <a:rPr kumimoji="1" lang="ja-JP" altLang="en-US" sz="1200" b="0" i="0" u="none" strike="noStrike" kern="1200">
                <a:solidFill>
                  <a:schemeClr val="tx1"/>
                </a:solidFill>
                <a:effectLst/>
                <a:latin typeface="+mn-lt"/>
                <a:ea typeface="+mn-ea"/>
                <a:cs typeface="+mn-cs"/>
              </a:rPr>
              <a:t>における状態復元処理についてご説明いたします。</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移送先での復元処理については、まず初めに移送先で保存されたチェックポイントを指定する形でライブラリ</a:t>
            </a:r>
            <a:r>
              <a:rPr kumimoji="1" lang="en"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を起動します。</a:t>
            </a:r>
            <a:br>
              <a:rPr kumimoji="1" lang="ja-JP" altLang="en-US" sz="1200" b="0" i="0" u="none" strike="noStrike" kern="120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現時点では，指定されたファイルからチェックポイントをライブラリ</a:t>
            </a:r>
            <a:r>
              <a:rPr kumimoji="1" lang="en-US"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が読み込む方式で起動を行っています。</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a:solidFill>
                  <a:schemeClr val="tx1"/>
                </a:solidFill>
                <a:effectLst/>
                <a:latin typeface="+mn-lt"/>
                <a:ea typeface="+mn-ea"/>
                <a:cs typeface="+mn-cs"/>
              </a:rPr>
              <a:t>ライブラリ</a:t>
            </a:r>
            <a:r>
              <a:rPr kumimoji="1" lang="en-US"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の起動後は、移送元と同じメモリ領域を確保し，チェックポイントに保存されたメモリデータを書き戻すことによって</a:t>
            </a:r>
          </a:p>
          <a:p>
            <a:r>
              <a:rPr kumimoji="1" lang="ja-JP" altLang="en-US" sz="1200" b="0" i="0" u="none" strike="noStrike" kern="1200">
                <a:solidFill>
                  <a:schemeClr val="tx1"/>
                </a:solidFill>
                <a:effectLst/>
                <a:latin typeface="+mn-lt"/>
                <a:ea typeface="+mn-ea"/>
                <a:cs typeface="+mn-cs"/>
              </a:rPr>
              <a:t>アプリケーションのメモリ状態を復元します。</a:t>
            </a:r>
            <a:br>
              <a:rPr kumimoji="1" lang="ja-JP" altLang="en-US" sz="1200" b="0" i="0" u="none" strike="noStrike" kern="120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その後は，ライブラリ</a:t>
            </a:r>
            <a:r>
              <a:rPr kumimoji="1" lang="en"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の状態を移送元の状態で上書きすることで、移送元のアプリケーションの状態が完全に復元されるようになります。</a:t>
            </a:r>
            <a:endParaRPr kumimoji="1" lang="en-US" altLang="ja-JP" sz="1200" b="0" i="0" u="none" strike="noStrike" kern="1200" dirty="0">
              <a:solidFill>
                <a:schemeClr val="tx1"/>
              </a:solidFill>
              <a:effectLst/>
              <a:latin typeface="+mn-lt"/>
              <a:ea typeface="+mn-ea"/>
              <a:cs typeface="+mn-cs"/>
            </a:endParaRP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time 40s</a:t>
            </a:r>
            <a:r>
              <a:rPr kumimoji="1" lang="ja-JP" altLang="en-US" sz="1200" b="0" i="0" u="none" strike="noStrike" kern="1200">
                <a:solidFill>
                  <a:schemeClr val="tx1"/>
                </a:solidFill>
                <a:effectLst/>
                <a:latin typeface="+mn-lt"/>
                <a:ea typeface="+mn-ea"/>
                <a:cs typeface="+mn-cs"/>
              </a:rPr>
              <a:t>（ここまでで</a:t>
            </a:r>
            <a:r>
              <a:rPr kumimoji="1" lang="en-US" altLang="ja-JP" sz="1200" b="0" i="0" u="none" strike="noStrike" kern="1200" dirty="0">
                <a:solidFill>
                  <a:schemeClr val="tx1"/>
                </a:solidFill>
                <a:effectLst/>
                <a:latin typeface="+mn-lt"/>
                <a:ea typeface="+mn-ea"/>
                <a:cs typeface="+mn-cs"/>
              </a:rPr>
              <a:t>5</a:t>
            </a:r>
            <a:r>
              <a:rPr kumimoji="1" lang="ja-JP" altLang="en-US" sz="1200" b="0" i="0" u="none" strike="noStrike" kern="1200">
                <a:solidFill>
                  <a:schemeClr val="tx1"/>
                </a:solidFill>
                <a:effectLst/>
                <a:latin typeface="+mn-lt"/>
                <a:ea typeface="+mn-ea"/>
                <a:cs typeface="+mn-cs"/>
              </a:rPr>
              <a:t>分経過）</a:t>
            </a:r>
            <a:r>
              <a:rPr kumimoji="1" lang="en-US" altLang="ja-JP" sz="1200" b="0" i="0" u="none" strike="noStrike" kern="1200" dirty="0">
                <a:solidFill>
                  <a:schemeClr val="tx1"/>
                </a:solidFill>
                <a:effectLst/>
                <a:latin typeface="+mn-lt"/>
                <a:ea typeface="+mn-ea"/>
                <a:cs typeface="+mn-cs"/>
              </a:rPr>
              <a:t>: 5</a:t>
            </a:r>
            <a:r>
              <a:rPr kumimoji="1" lang="ja-JP" altLang="en-US" sz="1200" b="0" i="0" u="none" strike="noStrike" kern="1200">
                <a:solidFill>
                  <a:schemeClr val="tx1"/>
                </a:solidFill>
                <a:effectLst/>
                <a:latin typeface="+mn-lt"/>
                <a:ea typeface="+mn-ea"/>
                <a:cs typeface="+mn-cs"/>
              </a:rPr>
              <a:t>分</a:t>
            </a:r>
            <a:r>
              <a:rPr kumimoji="1" lang="en-US" altLang="ja-JP" sz="1200" b="0" i="0" u="none" strike="noStrike" kern="1200" dirty="0">
                <a:solidFill>
                  <a:schemeClr val="tx1"/>
                </a:solidFill>
                <a:effectLst/>
                <a:latin typeface="+mn-lt"/>
                <a:ea typeface="+mn-ea"/>
                <a:cs typeface="+mn-cs"/>
              </a:rPr>
              <a:t>10-20</a:t>
            </a:r>
            <a:r>
              <a:rPr kumimoji="1" lang="ja-JP" altLang="en-US" sz="1200" b="0" i="0" u="none" strike="noStrike" kern="1200">
                <a:solidFill>
                  <a:schemeClr val="tx1"/>
                </a:solidFill>
                <a:effectLst/>
                <a:latin typeface="+mn-lt"/>
                <a:ea typeface="+mn-ea"/>
                <a:cs typeface="+mn-cs"/>
              </a:rPr>
              <a:t>までは許容範囲</a:t>
            </a:r>
            <a:endParaRPr kumimoji="1" lang="en-US" altLang="ja-JP" sz="1200" b="0" i="0" u="none" strike="noStrike" kern="1200" dirty="0">
              <a:solidFill>
                <a:schemeClr val="tx1"/>
              </a:solidFill>
              <a:effectLst/>
              <a:latin typeface="+mn-lt"/>
              <a:ea typeface="+mn-ea"/>
              <a:cs typeface="+mn-cs"/>
            </a:endParaRP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a:t>
            </a:r>
          </a:p>
          <a:p>
            <a:r>
              <a:rPr kumimoji="1" lang="ja-JP" altLang="en-US" sz="1200" b="0" i="0" u="none" strike="noStrike" kern="1200">
                <a:solidFill>
                  <a:schemeClr val="tx1"/>
                </a:solidFill>
                <a:effectLst/>
                <a:latin typeface="+mn-lt"/>
                <a:ea typeface="+mn-ea"/>
                <a:cs typeface="+mn-cs"/>
              </a:rPr>
              <a:t>・ライブラリ</a:t>
            </a:r>
            <a:r>
              <a:rPr kumimoji="1" lang="en-US"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の状態を移送元の状態で上書きするとは？</a:t>
            </a:r>
            <a:endParaRPr kumimoji="1" lang="en-US" altLang="ja-JP"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の状態を移送元の状態で上書きする処理を簡単に説明すると、ライブラリ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が内部で管理しているさまざまな状態を移送元と同じ状態に</a:t>
            </a:r>
            <a:r>
              <a:rPr kumimoji="1" lang="ja-JP" altLang="en-US" sz="1200" kern="1200">
                <a:solidFill>
                  <a:schemeClr val="tx1"/>
                </a:solidFill>
                <a:effectLst/>
                <a:latin typeface="+mn-lt"/>
                <a:ea typeface="+mn-ea"/>
                <a:cs typeface="+mn-cs"/>
              </a:rPr>
              <a:t>置き換える</a:t>
            </a:r>
            <a:r>
              <a:rPr kumimoji="1" lang="ja-JP" altLang="ja-JP" sz="1200" kern="1200">
                <a:solidFill>
                  <a:schemeClr val="tx1"/>
                </a:solidFill>
                <a:effectLst/>
                <a:latin typeface="+mn-lt"/>
                <a:ea typeface="+mn-ea"/>
                <a:cs typeface="+mn-cs"/>
              </a:rPr>
              <a:t>といった処理になります。ライブラリ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は内部でファイルシステム情報やプロセスの実行時情報などの情報を管理している。状態を復元する時には、移送先で新しく起動したライブラリ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の初期状態を移送元のライブラリ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が管理していた状態で上書きして置き換えるという処理が行われます。</a:t>
            </a:r>
          </a:p>
          <a:p>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・移送元と移送先でメモリアドレスが異なる場合は正しく復元（マイグレーション）できるか？</a:t>
            </a:r>
            <a:endParaRPr kumimoji="1" lang="en-US" altLang="ja-JP" sz="1200" b="0" i="0" u="none" strike="noStrike"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移送元と移送先でメモリのアドレスが異なると正常に復元することはできないと考えています。（まだ復元処理については実装が終わっていない段階のため正確かどうかはわからない）</a:t>
            </a:r>
          </a:p>
          <a:p>
            <a:r>
              <a:rPr kumimoji="1" lang="ja-JP" altLang="ja-JP" sz="1200" kern="1200">
                <a:solidFill>
                  <a:schemeClr val="tx1"/>
                </a:solidFill>
                <a:effectLst/>
                <a:latin typeface="+mn-lt"/>
                <a:ea typeface="+mn-ea"/>
                <a:cs typeface="+mn-cs"/>
              </a:rPr>
              <a:t>今回の実装では、チェックポイントに保存されているメモリ領域の開始アドレスとサイズを基に、</a:t>
            </a:r>
            <a:r>
              <a:rPr kumimoji="1" lang="ja-JP" altLang="en-US" sz="1200" kern="1200">
                <a:solidFill>
                  <a:schemeClr val="tx1"/>
                </a:solidFill>
                <a:effectLst/>
                <a:latin typeface="+mn-lt"/>
                <a:ea typeface="+mn-ea"/>
                <a:cs typeface="+mn-cs"/>
              </a:rPr>
              <a:t>移送先側で</a:t>
            </a:r>
            <a:r>
              <a:rPr kumimoji="1" lang="ja-JP" altLang="ja-JP" sz="1200" kern="1200">
                <a:solidFill>
                  <a:schemeClr val="tx1"/>
                </a:solidFill>
                <a:effectLst/>
                <a:latin typeface="+mn-lt"/>
                <a:ea typeface="+mn-ea"/>
                <a:cs typeface="+mn-cs"/>
              </a:rPr>
              <a:t>移送元と同じアドレス</a:t>
            </a:r>
            <a:r>
              <a:rPr kumimoji="1" lang="ja-JP" altLang="en-US" sz="1200" kern="1200">
                <a:solidFill>
                  <a:schemeClr val="tx1"/>
                </a:solidFill>
                <a:effectLst/>
                <a:latin typeface="+mn-lt"/>
                <a:ea typeface="+mn-ea"/>
                <a:cs typeface="+mn-cs"/>
              </a:rPr>
              <a:t>の</a:t>
            </a:r>
            <a:r>
              <a:rPr kumimoji="1" lang="ja-JP" altLang="ja-JP" sz="1200" kern="1200">
                <a:solidFill>
                  <a:schemeClr val="tx1"/>
                </a:solidFill>
                <a:effectLst/>
                <a:latin typeface="+mn-lt"/>
                <a:ea typeface="+mn-ea"/>
                <a:cs typeface="+mn-cs"/>
              </a:rPr>
              <a:t>メモリを確保することで復元を行う設計となっているため、移送元と移送先でメモリのアドレスが同じになってい</a:t>
            </a:r>
            <a:r>
              <a:rPr kumimoji="1" lang="ja-JP" altLang="en-US" sz="1200" kern="1200">
                <a:solidFill>
                  <a:schemeClr val="tx1"/>
                </a:solidFill>
                <a:effectLst/>
                <a:latin typeface="+mn-lt"/>
                <a:ea typeface="+mn-ea"/>
                <a:cs typeface="+mn-cs"/>
              </a:rPr>
              <a:t>ないと復元処理を行うことができないと考えている</a:t>
            </a:r>
            <a:r>
              <a:rPr kumimoji="1" lang="ja-JP" altLang="ja-JP" sz="1200" kern="120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・復元処理に失敗した場合はどのような処理をする？</a:t>
            </a:r>
            <a:endParaRPr kumimoji="1" lang="en-US" altLang="ja-JP" sz="1200"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復元に失敗した場合については、復元を行う前の状態にロールバックすることで状態を元に戻す処理を行う設計で考えている。</a:t>
            </a:r>
          </a:p>
          <a:p>
            <a:r>
              <a:rPr kumimoji="1" lang="ja-JP" altLang="ja-JP" sz="1200" kern="1200">
                <a:solidFill>
                  <a:schemeClr val="tx1"/>
                </a:solidFill>
                <a:effectLst/>
                <a:latin typeface="+mn-lt"/>
                <a:ea typeface="+mn-ea"/>
                <a:cs typeface="+mn-cs"/>
              </a:rPr>
              <a:t>基本的には、復元が完全に終了した後に中断していたアプリケーションを再開させるようにすることで、安全に再開できるようにしたいと考えている。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・復元について</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アプリケーションを実行したときに起動されるプロセスの実行形態に、マイグレーションを行うためのモードを新たに追加し、このモードを指定してプロセスを新しく起動することで復元処理を実行している</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このモードでは保存したチェックポイントファイルを読み込んで、状態を復元するための処理を追加している。</a:t>
            </a:r>
            <a:endParaRPr kumimoji="1" lang="ja-JP" altLang="ja-JP" sz="1200" kern="1200">
              <a:solidFill>
                <a:schemeClr val="tx1"/>
              </a:solidFill>
              <a:effectLst/>
              <a:latin typeface="+mn-lt"/>
              <a:ea typeface="+mn-ea"/>
              <a:cs typeface="+mn-cs"/>
            </a:endParaRPr>
          </a:p>
          <a:p>
            <a:endParaRPr kumimoji="1" lang="ja-JP" altLang="ja-JP" sz="1200" kern="120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7</a:t>
            </a:fld>
            <a:endParaRPr kumimoji="1" lang="ja-JP" altLang="en-US"/>
          </a:p>
        </p:txBody>
      </p:sp>
    </p:spTree>
    <p:extLst>
      <p:ext uri="{BB962C8B-B14F-4D97-AF65-F5344CB8AC3E}">
        <p14:creationId xmlns:p14="http://schemas.microsoft.com/office/powerpoint/2010/main" val="3941960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a:solidFill>
                  <a:schemeClr val="tx1"/>
                </a:solidFill>
                <a:effectLst/>
                <a:latin typeface="+mn-lt"/>
                <a:ea typeface="+mn-ea"/>
                <a:cs typeface="+mn-cs"/>
              </a:rPr>
              <a:t>次に実験についてご説明いたします。</a:t>
            </a:r>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まず、</a:t>
            </a:r>
            <a:r>
              <a:rPr kumimoji="1" lang="en-US" altLang="ja-JP" sz="1200" b="0" i="0" u="none" strike="noStrike" kern="1200" dirty="0">
                <a:solidFill>
                  <a:schemeClr val="tx1"/>
                </a:solidFill>
                <a:effectLst/>
                <a:latin typeface="+mn-lt"/>
                <a:ea typeface="+mn-ea"/>
                <a:cs typeface="+mn-cs"/>
              </a:rPr>
              <a:t>1</a:t>
            </a:r>
            <a:r>
              <a:rPr kumimoji="1" lang="ja-JP" altLang="en-US" sz="1200" b="0" i="0" u="none" strike="noStrike" kern="1200">
                <a:solidFill>
                  <a:schemeClr val="tx1"/>
                </a:solidFill>
                <a:effectLst/>
                <a:latin typeface="+mn-lt"/>
                <a:ea typeface="+mn-ea"/>
                <a:cs typeface="+mn-cs"/>
              </a:rPr>
              <a:t>つ目の実験ではマイグレーションの動作確認ということでアプリケーションの状態保存および復元が</a:t>
            </a:r>
            <a:br>
              <a:rPr kumimoji="1" lang="en-US" altLang="ja-JP" sz="1200" b="0" i="0" u="none" strike="noStrike" kern="1200" dirty="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できるかどうかを確認しました。</a:t>
            </a:r>
            <a:endParaRPr kumimoji="1" lang="en-US" altLang="ja-JP" sz="1200" b="0" i="0" u="none" strike="noStrike" kern="1200" dirty="0">
              <a:solidFill>
                <a:schemeClr val="tx1"/>
              </a:solidFill>
              <a:effectLst/>
              <a:latin typeface="+mn-lt"/>
              <a:ea typeface="+mn-ea"/>
              <a:cs typeface="+mn-cs"/>
            </a:endParaRPr>
          </a:p>
          <a:p>
            <a:br>
              <a:rPr kumimoji="1" lang="ja-JP" altLang="en-US" sz="1200" b="0" i="0" u="none" strike="noStrike" kern="120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本実験ではライブラリ</a:t>
            </a:r>
            <a:r>
              <a:rPr kumimoji="1" lang="en" altLang="ja-JP" sz="1200" b="0" i="0" u="none" strike="noStrike" kern="1200" dirty="0">
                <a:solidFill>
                  <a:schemeClr val="tx1"/>
                </a:solidFill>
                <a:effectLst/>
                <a:latin typeface="+mn-lt"/>
                <a:ea typeface="+mn-ea"/>
                <a:cs typeface="+mn-cs"/>
              </a:rPr>
              <a:t>OS</a:t>
            </a:r>
            <a:r>
              <a:rPr kumimoji="1" lang="ja-JP" altLang="en-US" sz="1200" b="0" i="0" u="none" strike="noStrike" kern="1200">
                <a:solidFill>
                  <a:schemeClr val="tx1"/>
                </a:solidFill>
                <a:effectLst/>
                <a:latin typeface="+mn-lt"/>
                <a:ea typeface="+mn-ea"/>
                <a:cs typeface="+mn-cs"/>
              </a:rPr>
              <a:t>として、</a:t>
            </a:r>
            <a:r>
              <a:rPr kumimoji="1" lang="en" altLang="ja-JP" sz="1200" b="0" i="0" u="none" strike="noStrike" kern="1200" dirty="0">
                <a:solidFill>
                  <a:schemeClr val="tx1"/>
                </a:solidFill>
                <a:effectLst/>
                <a:latin typeface="+mn-lt"/>
                <a:ea typeface="+mn-ea"/>
                <a:cs typeface="+mn-cs"/>
              </a:rPr>
              <a:t>SGX</a:t>
            </a:r>
            <a:r>
              <a:rPr kumimoji="1" lang="ja-JP" altLang="en-US" sz="1200" b="0" i="0" u="none" strike="noStrike" kern="1200">
                <a:solidFill>
                  <a:schemeClr val="tx1"/>
                </a:solidFill>
                <a:effectLst/>
                <a:latin typeface="+mn-lt"/>
                <a:ea typeface="+mn-ea"/>
                <a:cs typeface="+mn-cs"/>
              </a:rPr>
              <a:t>および</a:t>
            </a:r>
            <a:r>
              <a:rPr kumimoji="1" lang="en" altLang="ja-JP" sz="1200" b="0" i="0" u="none" strike="noStrike" kern="1200" dirty="0">
                <a:solidFill>
                  <a:schemeClr val="tx1"/>
                </a:solidFill>
                <a:effectLst/>
                <a:latin typeface="+mn-lt"/>
                <a:ea typeface="+mn-ea"/>
                <a:cs typeface="+mn-cs"/>
              </a:rPr>
              <a:t>TDX</a:t>
            </a:r>
            <a:r>
              <a:rPr kumimoji="1" lang="ja-JP" altLang="en-US" sz="1200" b="0" i="0" u="none" strike="noStrike" kern="1200">
                <a:solidFill>
                  <a:schemeClr val="tx1"/>
                </a:solidFill>
                <a:effectLst/>
                <a:latin typeface="+mn-lt"/>
                <a:ea typeface="+mn-ea"/>
                <a:cs typeface="+mn-cs"/>
              </a:rPr>
              <a:t>に対応している</a:t>
            </a:r>
            <a:r>
              <a:rPr kumimoji="1" lang="en" altLang="ja-JP" sz="1200" b="0" i="0" u="none" strike="noStrike" kern="1200" dirty="0">
                <a:solidFill>
                  <a:schemeClr val="tx1"/>
                </a:solidFill>
                <a:effectLst/>
                <a:latin typeface="+mn-lt"/>
                <a:ea typeface="+mn-ea"/>
                <a:cs typeface="+mn-cs"/>
              </a:rPr>
              <a:t>Gramine</a:t>
            </a:r>
            <a:r>
              <a:rPr kumimoji="1" lang="ja-JP" altLang="en-US" sz="1200" b="0" i="0" u="none" strike="noStrike" kern="1200">
                <a:solidFill>
                  <a:schemeClr val="tx1"/>
                </a:solidFill>
                <a:effectLst/>
                <a:latin typeface="+mn-lt"/>
                <a:ea typeface="+mn-ea"/>
                <a:cs typeface="+mn-cs"/>
              </a:rPr>
              <a:t>を使用しています。</a:t>
            </a:r>
          </a:p>
          <a:p>
            <a:r>
              <a:rPr kumimoji="1" lang="ja-JP" altLang="en-US" sz="1200" b="0" i="0" u="none" strike="noStrike" kern="1200">
                <a:solidFill>
                  <a:schemeClr val="tx1"/>
                </a:solidFill>
                <a:effectLst/>
                <a:latin typeface="+mn-lt"/>
                <a:ea typeface="+mn-ea"/>
                <a:cs typeface="+mn-cs"/>
              </a:rPr>
              <a:t>また，現時点では</a:t>
            </a:r>
            <a:r>
              <a:rPr kumimoji="1" lang="en" altLang="ja-JP" sz="1200" b="0" i="0" u="none" strike="noStrike" kern="1200" dirty="0" err="1">
                <a:solidFill>
                  <a:schemeClr val="tx1"/>
                </a:solidFill>
                <a:effectLst/>
                <a:latin typeface="+mn-lt"/>
                <a:ea typeface="+mn-ea"/>
                <a:cs typeface="+mn-cs"/>
              </a:rPr>
              <a:t>MigTEE</a:t>
            </a:r>
            <a:r>
              <a:rPr kumimoji="1" lang="ja-JP" altLang="en-US" sz="1200" b="0" i="0" u="none" strike="noStrike" kern="1200">
                <a:solidFill>
                  <a:schemeClr val="tx1"/>
                </a:solidFill>
                <a:effectLst/>
                <a:latin typeface="+mn-lt"/>
                <a:ea typeface="+mn-ea"/>
                <a:cs typeface="+mn-cs"/>
              </a:rPr>
              <a:t>は</a:t>
            </a:r>
            <a:r>
              <a:rPr kumimoji="1" lang="en-US" altLang="ja-JP" sz="1200" b="0" i="0" u="none" strike="noStrike" kern="1200" dirty="0">
                <a:solidFill>
                  <a:schemeClr val="tx1"/>
                </a:solidFill>
                <a:effectLst/>
                <a:latin typeface="+mn-lt"/>
                <a:ea typeface="+mn-ea"/>
                <a:cs typeface="+mn-cs"/>
              </a:rPr>
              <a:t>TEE</a:t>
            </a:r>
            <a:r>
              <a:rPr kumimoji="1" lang="ja-JP" altLang="en-US" sz="1200" b="0" i="0" u="none" strike="noStrike" kern="1200">
                <a:solidFill>
                  <a:schemeClr val="tx1"/>
                </a:solidFill>
                <a:effectLst/>
                <a:latin typeface="+mn-lt"/>
                <a:ea typeface="+mn-ea"/>
                <a:cs typeface="+mn-cs"/>
              </a:rPr>
              <a:t>にはまだ対応できていない状態（実装途中）のため，実験では</a:t>
            </a:r>
            <a:r>
              <a:rPr kumimoji="1" lang="en-US" altLang="ja-JP" sz="1200" b="0" i="0" u="none" strike="noStrike" kern="1200" dirty="0">
                <a:solidFill>
                  <a:schemeClr val="tx1"/>
                </a:solidFill>
                <a:effectLst/>
                <a:latin typeface="+mn-lt"/>
                <a:ea typeface="+mn-ea"/>
                <a:cs typeface="+mn-cs"/>
              </a:rPr>
              <a:t>TEE</a:t>
            </a:r>
            <a:r>
              <a:rPr kumimoji="1" lang="ja-JP" altLang="en-US" sz="1200" b="0" i="0" u="none" strike="noStrike" kern="1200">
                <a:solidFill>
                  <a:schemeClr val="tx1"/>
                </a:solidFill>
                <a:effectLst/>
                <a:latin typeface="+mn-lt"/>
                <a:ea typeface="+mn-ea"/>
                <a:cs typeface="+mn-cs"/>
              </a:rPr>
              <a:t>を使用していない通常の</a:t>
            </a:r>
            <a:r>
              <a:rPr kumimoji="1" lang="en" altLang="ja-JP" sz="1200" b="0" i="0" u="none" strike="noStrike" kern="1200" dirty="0">
                <a:solidFill>
                  <a:schemeClr val="tx1"/>
                </a:solidFill>
                <a:effectLst/>
                <a:latin typeface="+mn-lt"/>
                <a:ea typeface="+mn-ea"/>
                <a:cs typeface="+mn-cs"/>
              </a:rPr>
              <a:t>Linux</a:t>
            </a:r>
            <a:r>
              <a:rPr kumimoji="1" lang="ja-JP" altLang="en-US" sz="1200" b="0" i="0" u="none" strike="noStrike" kern="1200">
                <a:solidFill>
                  <a:schemeClr val="tx1"/>
                </a:solidFill>
                <a:effectLst/>
                <a:latin typeface="+mn-lt"/>
                <a:ea typeface="+mn-ea"/>
                <a:cs typeface="+mn-cs"/>
              </a:rPr>
              <a:t>環境で実行しています。</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動作確認を行った結果，状態保存については成功し，チェックポイントファイルが作成されたことを確認することができました。</a:t>
            </a:r>
            <a:br>
              <a:rPr kumimoji="1" lang="ja-JP" altLang="en-US" sz="1200" b="0" i="0" u="none" strike="noStrike" kern="1200">
                <a:solidFill>
                  <a:schemeClr val="tx1"/>
                </a:solidFill>
                <a:effectLst/>
                <a:latin typeface="+mn-lt"/>
                <a:ea typeface="+mn-ea"/>
                <a:cs typeface="+mn-cs"/>
              </a:rPr>
            </a:br>
            <a:r>
              <a:rPr kumimoji="1" lang="ja-JP" altLang="en-US" sz="1200" b="0" i="0" u="none" strike="noStrike" kern="1200">
                <a:solidFill>
                  <a:schemeClr val="tx1"/>
                </a:solidFill>
                <a:effectLst/>
                <a:latin typeface="+mn-lt"/>
                <a:ea typeface="+mn-ea"/>
                <a:cs typeface="+mn-cs"/>
              </a:rPr>
              <a:t>しかし、一方で状態復元については</a:t>
            </a:r>
            <a:r>
              <a:rPr kumimoji="1" lang="en-US" altLang="ja-JP" sz="1200" b="0" i="0" u="none" strike="noStrike" kern="1200" dirty="0">
                <a:solidFill>
                  <a:schemeClr val="tx1"/>
                </a:solidFill>
                <a:effectLst/>
                <a:latin typeface="+mn-lt"/>
                <a:ea typeface="+mn-ea"/>
                <a:cs typeface="+mn-cs"/>
              </a:rPr>
              <a:t>CPU</a:t>
            </a:r>
            <a:r>
              <a:rPr kumimoji="1" lang="ja-JP" altLang="en-US" sz="1200" b="0" i="0" u="none" strike="noStrike" kern="1200">
                <a:solidFill>
                  <a:schemeClr val="tx1"/>
                </a:solidFill>
                <a:effectLst/>
                <a:latin typeface="+mn-lt"/>
                <a:ea typeface="+mn-ea"/>
                <a:cs typeface="+mn-cs"/>
              </a:rPr>
              <a:t>トポロジ情報を取得できなかったことが原因で状態復元に失敗してしまうといった結果となりました。</a:t>
            </a:r>
            <a:endParaRPr kumimoji="1" lang="en-US" altLang="ja-JP" sz="1200" b="0" i="0" u="none" strike="noStrike" kern="1200" dirty="0">
              <a:solidFill>
                <a:schemeClr val="tx1"/>
              </a:solidFill>
              <a:effectLst/>
              <a:latin typeface="+mn-lt"/>
              <a:ea typeface="+mn-ea"/>
              <a:cs typeface="+mn-cs"/>
            </a:endParaRPr>
          </a:p>
          <a:p>
            <a:endParaRPr kumimoji="1" lang="ja-JP" altLang="en-US" sz="1200" b="0" i="0" u="none" strike="noStrike" kern="1200">
              <a:solidFill>
                <a:schemeClr val="tx1"/>
              </a:solidFill>
              <a:effectLst/>
              <a:latin typeface="+mn-lt"/>
              <a:ea typeface="+mn-ea"/>
              <a:cs typeface="+mn-cs"/>
            </a:endParaRPr>
          </a:p>
          <a:p>
            <a:r>
              <a:rPr kumimoji="1" lang="ja-JP" altLang="en-US"/>
              <a:t>（→</a:t>
            </a:r>
            <a:r>
              <a:rPr kumimoji="1" lang="en-US" altLang="ja-JP" dirty="0"/>
              <a:t> </a:t>
            </a:r>
            <a:r>
              <a:rPr kumimoji="1" lang="ja-JP" altLang="en-US"/>
              <a:t>現時点では状態復元の実装はまだ完成していない状態であり、状態復元をできるようにすることが今後の課題となっています。）</a:t>
            </a:r>
            <a:endParaRPr kumimoji="1" lang="en-US" altLang="ja-JP" dirty="0"/>
          </a:p>
          <a:p>
            <a:endParaRPr kumimoji="1" lang="en-US" altLang="ja-JP" dirty="0"/>
          </a:p>
          <a:p>
            <a:r>
              <a:rPr kumimoji="1" lang="en-US" altLang="ja-JP" dirty="0"/>
              <a:t>time 45s</a:t>
            </a:r>
          </a:p>
          <a:p>
            <a:endParaRPr kumimoji="1" lang="en-US" altLang="ja-JP" dirty="0"/>
          </a:p>
          <a:p>
            <a:r>
              <a:rPr kumimoji="1" lang="en-US" altLang="ja-JP" dirty="0"/>
              <a:t>-------------------------</a:t>
            </a:r>
          </a:p>
          <a:p>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トポロジ情報</a:t>
            </a:r>
            <a:r>
              <a:rPr kumimoji="1" lang="en-US" altLang="ja-JP" sz="1200" kern="1200" dirty="0">
                <a:solidFill>
                  <a:schemeClr val="tx1"/>
                </a:solidFill>
                <a:effectLst/>
                <a:latin typeface="+mn-lt"/>
                <a:ea typeface="+mn-ea"/>
                <a:cs typeface="+mn-cs"/>
              </a:rPr>
              <a:t>: </a:t>
            </a:r>
            <a:r>
              <a:rPr kumimoji="1" lang="ja-JP" altLang="ja-JP" sz="1200" kern="1200">
                <a:solidFill>
                  <a:schemeClr val="tx1"/>
                </a:solidFill>
                <a:effectLst/>
                <a:latin typeface="+mn-lt"/>
                <a:ea typeface="+mn-ea"/>
                <a:cs typeface="+mn-cs"/>
              </a:rPr>
              <a:t>物理的な</a:t>
            </a:r>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やコアなどといった構成要素がシステム内でどのような構成になっているかを示している情報</a:t>
            </a:r>
            <a:endParaRPr kumimoji="1" lang="en-US" altLang="ja-JP" sz="1200" kern="1200" dirty="0">
              <a:solidFill>
                <a:schemeClr val="tx1"/>
              </a:solidFill>
              <a:effectLst/>
              <a:latin typeface="+mn-lt"/>
              <a:ea typeface="+mn-ea"/>
              <a:cs typeface="+mn-cs"/>
            </a:endParaRPr>
          </a:p>
          <a:p>
            <a:endParaRPr kumimoji="1" lang="ja-JP" altLang="ja-JP" sz="1200" kern="120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アフィニティ</a:t>
            </a:r>
            <a:r>
              <a:rPr kumimoji="1" lang="en-US" altLang="ja-JP" sz="1200" kern="1200" dirty="0">
                <a:solidFill>
                  <a:schemeClr val="tx1"/>
                </a:solidFill>
                <a:effectLst/>
                <a:latin typeface="+mn-lt"/>
                <a:ea typeface="+mn-ea"/>
                <a:cs typeface="+mn-cs"/>
              </a:rPr>
              <a:t>: </a:t>
            </a:r>
            <a:r>
              <a:rPr kumimoji="1" lang="ja-JP" altLang="ja-JP" sz="1200" kern="1200">
                <a:solidFill>
                  <a:schemeClr val="tx1"/>
                </a:solidFill>
                <a:effectLst/>
                <a:latin typeface="+mn-lt"/>
                <a:ea typeface="+mn-ea"/>
                <a:cs typeface="+mn-cs"/>
              </a:rPr>
              <a:t>プロセスやスレッドに対して特定の</a:t>
            </a:r>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コアに固定して実行するための機能</a:t>
            </a:r>
          </a:p>
          <a:p>
            <a:r>
              <a:rPr kumimoji="1" lang="ja-JP" altLang="ja-JP" sz="1200" kern="1200">
                <a:solidFill>
                  <a:schemeClr val="tx1"/>
                </a:solidFill>
                <a:effectLst/>
                <a:latin typeface="+mn-lt"/>
                <a:ea typeface="+mn-ea"/>
                <a:cs typeface="+mn-cs"/>
              </a:rPr>
              <a:t>例えば、ある特定のコアを指定してプロセスを動かしたい場面で使われる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・ライブラリ</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である</a:t>
            </a:r>
            <a:r>
              <a:rPr kumimoji="1" lang="en-US" altLang="ja-JP" sz="1200" kern="1200" dirty="0">
                <a:solidFill>
                  <a:schemeClr val="tx1"/>
                </a:solidFill>
                <a:effectLst/>
                <a:latin typeface="+mn-lt"/>
                <a:ea typeface="+mn-ea"/>
                <a:cs typeface="+mn-cs"/>
              </a:rPr>
              <a:t>Gramine</a:t>
            </a:r>
            <a:r>
              <a:rPr kumimoji="1" lang="ja-JP" altLang="en-US"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SGX</a:t>
            </a:r>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TDX</a:t>
            </a:r>
            <a:r>
              <a:rPr kumimoji="1" lang="ja-JP" altLang="en-US" sz="1200" kern="120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種類しか対応していませんか？（他の</a:t>
            </a:r>
            <a:r>
              <a:rPr kumimoji="1" lang="en-US" altLang="ja-JP" sz="1200" kern="1200" dirty="0">
                <a:solidFill>
                  <a:schemeClr val="tx1"/>
                </a:solidFill>
                <a:effectLst/>
                <a:latin typeface="+mn-lt"/>
                <a:ea typeface="+mn-ea"/>
                <a:cs typeface="+mn-cs"/>
              </a:rPr>
              <a:t>TEE</a:t>
            </a:r>
            <a:r>
              <a:rPr kumimoji="1" lang="ja-JP" altLang="en-US" sz="1200" kern="1200">
                <a:solidFill>
                  <a:schemeClr val="tx1"/>
                </a:solidFill>
                <a:effectLst/>
                <a:latin typeface="+mn-lt"/>
                <a:ea typeface="+mn-ea"/>
                <a:cs typeface="+mn-cs"/>
              </a:rPr>
              <a:t>内で利用できる？）</a:t>
            </a:r>
            <a:endParaRPr kumimoji="1" lang="en-US" altLang="ja-JP" sz="1200"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ライブラリ</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である</a:t>
            </a:r>
            <a:r>
              <a:rPr kumimoji="1" lang="en-US" altLang="ja-JP" sz="1200" kern="1200" dirty="0">
                <a:solidFill>
                  <a:schemeClr val="tx1"/>
                </a:solidFill>
                <a:effectLst/>
                <a:latin typeface="+mn-lt"/>
                <a:ea typeface="+mn-ea"/>
                <a:cs typeface="+mn-cs"/>
              </a:rPr>
              <a:t>Gramine</a:t>
            </a:r>
            <a:r>
              <a:rPr kumimoji="1" lang="ja-JP" altLang="ja-JP" sz="1200" kern="1200">
                <a:solidFill>
                  <a:schemeClr val="tx1"/>
                </a:solidFill>
                <a:effectLst/>
                <a:latin typeface="+mn-lt"/>
                <a:ea typeface="+mn-ea"/>
                <a:cs typeface="+mn-cs"/>
              </a:rPr>
              <a:t>については、現時点では</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TDX</a:t>
            </a:r>
            <a:r>
              <a:rPr kumimoji="1" lang="ja-JP" altLang="ja-JP" sz="1200" kern="120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2</a:t>
            </a:r>
            <a:r>
              <a:rPr kumimoji="1" lang="ja-JP" altLang="ja-JP" sz="1200" kern="1200">
                <a:solidFill>
                  <a:schemeClr val="tx1"/>
                </a:solidFill>
                <a:effectLst/>
                <a:latin typeface="+mn-lt"/>
                <a:ea typeface="+mn-ea"/>
                <a:cs typeface="+mn-cs"/>
              </a:rPr>
              <a:t>種類の</a:t>
            </a:r>
            <a:r>
              <a:rPr kumimoji="1" lang="en-US" altLang="ja-JP" sz="1200" kern="1200" dirty="0">
                <a:solidFill>
                  <a:schemeClr val="tx1"/>
                </a:solidFill>
                <a:effectLst/>
                <a:latin typeface="+mn-lt"/>
                <a:ea typeface="+mn-ea"/>
                <a:cs typeface="+mn-cs"/>
              </a:rPr>
              <a:t>TEE</a:t>
            </a:r>
            <a:r>
              <a:rPr kumimoji="1" lang="ja-JP" altLang="ja-JP" sz="1200" kern="1200">
                <a:solidFill>
                  <a:schemeClr val="tx1"/>
                </a:solidFill>
                <a:effectLst/>
                <a:latin typeface="+mn-lt"/>
                <a:ea typeface="+mn-ea"/>
                <a:cs typeface="+mn-cs"/>
              </a:rPr>
              <a:t>にしか対応していない状況のため、これ以外の</a:t>
            </a:r>
            <a:r>
              <a:rPr kumimoji="1" lang="en-US" altLang="ja-JP" sz="1200" kern="1200" dirty="0">
                <a:solidFill>
                  <a:schemeClr val="tx1"/>
                </a:solidFill>
                <a:effectLst/>
                <a:latin typeface="+mn-lt"/>
                <a:ea typeface="+mn-ea"/>
                <a:cs typeface="+mn-cs"/>
              </a:rPr>
              <a:t>TEE</a:t>
            </a:r>
            <a:r>
              <a:rPr kumimoji="1" lang="ja-JP" altLang="ja-JP" sz="1200" kern="1200">
                <a:solidFill>
                  <a:schemeClr val="tx1"/>
                </a:solidFill>
                <a:effectLst/>
                <a:latin typeface="+mn-lt"/>
                <a:ea typeface="+mn-ea"/>
                <a:cs typeface="+mn-cs"/>
              </a:rPr>
              <a:t>では利用することができません。</a:t>
            </a:r>
          </a:p>
          <a:p>
            <a:r>
              <a:rPr kumimoji="1" lang="ja-JP" altLang="ja-JP" sz="1200" kern="1200">
                <a:solidFill>
                  <a:schemeClr val="tx1"/>
                </a:solidFill>
                <a:effectLst/>
                <a:latin typeface="+mn-lt"/>
                <a:ea typeface="+mn-ea"/>
                <a:cs typeface="+mn-cs"/>
              </a:rPr>
              <a:t>そのためマイグレーションについても、</a:t>
            </a:r>
            <a:r>
              <a:rPr kumimoji="1" lang="en-US" altLang="ja-JP" sz="1200" kern="1200" dirty="0">
                <a:solidFill>
                  <a:schemeClr val="tx1"/>
                </a:solidFill>
                <a:effectLst/>
                <a:latin typeface="+mn-lt"/>
                <a:ea typeface="+mn-ea"/>
                <a:cs typeface="+mn-cs"/>
              </a:rPr>
              <a:t>TEE</a:t>
            </a:r>
            <a:r>
              <a:rPr kumimoji="1" lang="ja-JP" altLang="ja-JP" sz="1200" kern="1200">
                <a:solidFill>
                  <a:schemeClr val="tx1"/>
                </a:solidFill>
                <a:effectLst/>
                <a:latin typeface="+mn-lt"/>
                <a:ea typeface="+mn-ea"/>
                <a:cs typeface="+mn-cs"/>
              </a:rPr>
              <a:t>として</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TDX</a:t>
            </a:r>
            <a:r>
              <a:rPr kumimoji="1" lang="ja-JP" altLang="ja-JP" sz="1200" kern="1200">
                <a:solidFill>
                  <a:schemeClr val="tx1"/>
                </a:solidFill>
                <a:effectLst/>
                <a:latin typeface="+mn-lt"/>
                <a:ea typeface="+mn-ea"/>
                <a:cs typeface="+mn-cs"/>
              </a:rPr>
              <a:t>を対象として行う形でマイグレーションができるように設計を行っています。</a:t>
            </a:r>
          </a:p>
          <a:p>
            <a:endParaRPr kumimoji="1" lang="en-US" altLang="ja-JP" sz="1200" kern="1200" dirty="0">
              <a:solidFill>
                <a:schemeClr val="tx1"/>
              </a:solidFill>
              <a:effectLst/>
              <a:latin typeface="+mn-lt"/>
              <a:ea typeface="+mn-ea"/>
              <a:cs typeface="+mn-cs"/>
            </a:endParaRPr>
          </a:p>
          <a:p>
            <a:r>
              <a:rPr kumimoji="1" lang="ja-JP" altLang="ja-JP" sz="1200" b="0" kern="1200">
                <a:solidFill>
                  <a:schemeClr val="tx1"/>
                </a:solidFill>
                <a:effectLst/>
                <a:latin typeface="+mn-lt"/>
                <a:ea typeface="+mn-ea"/>
                <a:cs typeface="+mn-cs"/>
              </a:rPr>
              <a:t>・</a:t>
            </a:r>
            <a:r>
              <a:rPr kumimoji="1" lang="en-US" altLang="ja-JP" sz="1200" b="0" kern="1200" dirty="0">
                <a:solidFill>
                  <a:schemeClr val="tx1"/>
                </a:solidFill>
                <a:effectLst/>
                <a:latin typeface="+mn-lt"/>
                <a:ea typeface="+mn-ea"/>
                <a:cs typeface="+mn-cs"/>
              </a:rPr>
              <a:t>CPU</a:t>
            </a:r>
            <a:r>
              <a:rPr kumimoji="1" lang="ja-JP" altLang="ja-JP" sz="1200" b="0" kern="1200">
                <a:solidFill>
                  <a:schemeClr val="tx1"/>
                </a:solidFill>
                <a:effectLst/>
                <a:latin typeface="+mn-lt"/>
                <a:ea typeface="+mn-ea"/>
                <a:cs typeface="+mn-cs"/>
              </a:rPr>
              <a:t>トポロジ情報の取得ができないことで復元に失敗</a:t>
            </a:r>
            <a:r>
              <a:rPr kumimoji="1" lang="ja-JP" altLang="en-US" sz="1200" b="0" kern="1200">
                <a:solidFill>
                  <a:schemeClr val="tx1"/>
                </a:solidFill>
                <a:effectLst/>
                <a:latin typeface="+mn-lt"/>
                <a:ea typeface="+mn-ea"/>
                <a:cs typeface="+mn-cs"/>
              </a:rPr>
              <a:t>した内容について</a:t>
            </a:r>
            <a:endParaRPr kumimoji="1" lang="ja-JP" altLang="ja-JP" sz="1200" b="0" kern="1200">
              <a:solidFill>
                <a:schemeClr val="tx1"/>
              </a:solidFill>
              <a:effectLst/>
              <a:latin typeface="+mn-lt"/>
              <a:ea typeface="+mn-ea"/>
              <a:cs typeface="+mn-cs"/>
            </a:endParaRPr>
          </a:p>
          <a:p>
            <a:r>
              <a:rPr kumimoji="1" lang="ja-JP" altLang="ja-JP" sz="1200" b="0" kern="1200">
                <a:solidFill>
                  <a:schemeClr val="tx1"/>
                </a:solidFill>
                <a:effectLst/>
                <a:latin typeface="+mn-lt"/>
                <a:ea typeface="+mn-ea"/>
                <a:cs typeface="+mn-cs"/>
              </a:rPr>
              <a:t>これは、移送元でチェックポイントとして保存した</a:t>
            </a:r>
            <a:r>
              <a:rPr kumimoji="1" lang="en-US" altLang="ja-JP" sz="1200" b="0" kern="1200" dirty="0">
                <a:solidFill>
                  <a:schemeClr val="tx1"/>
                </a:solidFill>
                <a:effectLst/>
                <a:latin typeface="+mn-lt"/>
                <a:ea typeface="+mn-ea"/>
                <a:cs typeface="+mn-cs"/>
              </a:rPr>
              <a:t>CPU</a:t>
            </a:r>
            <a:r>
              <a:rPr kumimoji="1" lang="ja-JP" altLang="ja-JP" sz="1200" b="0" kern="1200">
                <a:solidFill>
                  <a:schemeClr val="tx1"/>
                </a:solidFill>
                <a:effectLst/>
                <a:latin typeface="+mn-lt"/>
                <a:ea typeface="+mn-ea"/>
                <a:cs typeface="+mn-cs"/>
              </a:rPr>
              <a:t>トポロジ情報を移送先で取得できなかった（チェックポイントからの取得に失敗）ことが原因。</a:t>
            </a:r>
            <a:endParaRPr kumimoji="1" lang="en-US" altLang="ja-JP" sz="1200" b="0" kern="1200" dirty="0">
              <a:solidFill>
                <a:schemeClr val="tx1"/>
              </a:solidFill>
              <a:effectLst/>
              <a:latin typeface="+mn-lt"/>
              <a:ea typeface="+mn-ea"/>
              <a:cs typeface="+mn-cs"/>
            </a:endParaRPr>
          </a:p>
          <a:p>
            <a:r>
              <a:rPr kumimoji="1" lang="ja-JP" altLang="en-US" sz="1200" b="0" kern="1200">
                <a:solidFill>
                  <a:schemeClr val="tx1"/>
                </a:solidFill>
                <a:effectLst/>
                <a:latin typeface="+mn-lt"/>
                <a:ea typeface="+mn-ea"/>
                <a:cs typeface="+mn-cs"/>
              </a:rPr>
              <a:t>そのため</a:t>
            </a:r>
            <a:r>
              <a:rPr kumimoji="1" lang="ja-JP" altLang="ja-JP" sz="1200" b="0" kern="1200">
                <a:solidFill>
                  <a:schemeClr val="tx1"/>
                </a:solidFill>
                <a:effectLst/>
                <a:latin typeface="+mn-lt"/>
                <a:ea typeface="+mn-ea"/>
                <a:cs typeface="+mn-cs"/>
              </a:rPr>
              <a:t>移送元でチェックポイントとして保存した</a:t>
            </a:r>
            <a:r>
              <a:rPr kumimoji="1" lang="en-US" altLang="ja-JP" sz="1200" b="0" kern="1200" dirty="0">
                <a:solidFill>
                  <a:schemeClr val="tx1"/>
                </a:solidFill>
                <a:effectLst/>
                <a:latin typeface="+mn-lt"/>
                <a:ea typeface="+mn-ea"/>
                <a:cs typeface="+mn-cs"/>
              </a:rPr>
              <a:t>CPU</a:t>
            </a:r>
            <a:r>
              <a:rPr kumimoji="1" lang="ja-JP" altLang="ja-JP" sz="1200" b="0" kern="1200">
                <a:solidFill>
                  <a:schemeClr val="tx1"/>
                </a:solidFill>
                <a:effectLst/>
                <a:latin typeface="+mn-lt"/>
                <a:ea typeface="+mn-ea"/>
                <a:cs typeface="+mn-cs"/>
              </a:rPr>
              <a:t>トポロジ情報を移送先で取得</a:t>
            </a:r>
            <a:r>
              <a:rPr kumimoji="1" lang="ja-JP" altLang="en-US" sz="1200" b="0" kern="1200">
                <a:solidFill>
                  <a:schemeClr val="tx1"/>
                </a:solidFill>
                <a:effectLst/>
                <a:latin typeface="+mn-lt"/>
                <a:ea typeface="+mn-ea"/>
                <a:cs typeface="+mn-cs"/>
              </a:rPr>
              <a:t>することができるようにすることで、</a:t>
            </a:r>
            <a:endParaRPr kumimoji="1" lang="en-US" altLang="ja-JP" sz="1200" b="0" kern="1200" dirty="0">
              <a:solidFill>
                <a:schemeClr val="tx1"/>
              </a:solidFill>
              <a:effectLst/>
              <a:latin typeface="+mn-lt"/>
              <a:ea typeface="+mn-ea"/>
              <a:cs typeface="+mn-cs"/>
            </a:endParaRPr>
          </a:p>
          <a:p>
            <a:r>
              <a:rPr kumimoji="1" lang="ja-JP" altLang="en-US" sz="1200" b="0" kern="1200">
                <a:solidFill>
                  <a:schemeClr val="tx1"/>
                </a:solidFill>
                <a:effectLst/>
                <a:latin typeface="+mn-lt"/>
                <a:ea typeface="+mn-ea"/>
                <a:cs typeface="+mn-cs"/>
              </a:rPr>
              <a:t>この問題は解決されると考えています。</a:t>
            </a:r>
            <a:endParaRPr kumimoji="1" lang="ja-JP" altLang="ja-JP" sz="1200" b="0" kern="1200">
              <a:solidFill>
                <a:schemeClr val="tx1"/>
              </a:solidFill>
              <a:effectLst/>
              <a:latin typeface="+mn-lt"/>
              <a:ea typeface="+mn-ea"/>
              <a:cs typeface="+mn-cs"/>
            </a:endParaRPr>
          </a:p>
          <a:p>
            <a:endParaRPr kumimoji="1" lang="en-US" altLang="ja-JP" sz="1200" b="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endParaRPr kumimoji="1" lang="ja-JP" altLang="ja-JP" sz="1200" kern="1200">
              <a:solidFill>
                <a:schemeClr val="tx1"/>
              </a:solidFill>
              <a:effectLst/>
              <a:latin typeface="+mn-lt"/>
              <a:ea typeface="+mn-ea"/>
              <a:cs typeface="+mn-cs"/>
            </a:endParaRPr>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8</a:t>
            </a:fld>
            <a:endParaRPr kumimoji="1" lang="ja-JP" altLang="en-US"/>
          </a:p>
        </p:txBody>
      </p:sp>
    </p:spTree>
    <p:extLst>
      <p:ext uri="{BB962C8B-B14F-4D97-AF65-F5344CB8AC3E}">
        <p14:creationId xmlns:p14="http://schemas.microsoft.com/office/powerpoint/2010/main" val="1592327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a:t>
            </a:r>
            <a:r>
              <a:rPr kumimoji="1" lang="en-US" altLang="ja-JP" dirty="0"/>
              <a:t>2</a:t>
            </a:r>
            <a:r>
              <a:rPr kumimoji="1" lang="ja-JP" altLang="en-US"/>
              <a:t>つ目の実験では、アプリケーションの状態保存にかかった</a:t>
            </a:r>
            <a:endParaRPr kumimoji="1" lang="en-US" altLang="ja-JP" dirty="0"/>
          </a:p>
          <a:p>
            <a:r>
              <a:rPr kumimoji="1" lang="ja-JP" altLang="en-US"/>
              <a:t>時間の測定とアプリケーションの状態が保存されたチェックポイントファイルのサイズの測定を行いました。（テキストファイルではない）</a:t>
            </a:r>
            <a:endParaRPr kumimoji="1" lang="en-US" altLang="ja-JP" dirty="0"/>
          </a:p>
          <a:p>
            <a:endParaRPr kumimoji="1" lang="en-US" altLang="ja-JP" dirty="0"/>
          </a:p>
          <a:p>
            <a:r>
              <a:rPr kumimoji="1" lang="ja-JP" altLang="en-US"/>
              <a:t>測定を行った結果、</a:t>
            </a:r>
            <a:r>
              <a:rPr kumimoji="1" lang="ja-JP" altLang="en-US" sz="1200" b="0" i="0" u="none" strike="noStrike" kern="1200">
                <a:solidFill>
                  <a:schemeClr val="tx1"/>
                </a:solidFill>
                <a:effectLst/>
                <a:latin typeface="+mn-lt"/>
                <a:ea typeface="+mn-ea"/>
                <a:cs typeface="+mn-cs"/>
              </a:rPr>
              <a:t>アプリケーションの状態保存にかかる時間については左下のグラフの通り、保存時間はどのアプリケーションの場合も数百マイクロ秒程度と十分に短く，データのばらつきも小さいことが確認できました。</a:t>
            </a:r>
            <a:endParaRPr kumimoji="1" lang="en-US" altLang="ja-JP" dirty="0"/>
          </a:p>
          <a:p>
            <a:r>
              <a:rPr kumimoji="1" lang="ja-JP" altLang="en-US" sz="1200" b="0" i="0" u="none" strike="noStrike" kern="1200">
                <a:solidFill>
                  <a:schemeClr val="tx1"/>
                </a:solidFill>
                <a:effectLst/>
                <a:latin typeface="+mn-lt"/>
                <a:ea typeface="+mn-ea"/>
                <a:cs typeface="+mn-cs"/>
              </a:rPr>
              <a:t>また、</a:t>
            </a:r>
            <a:r>
              <a:rPr kumimoji="1" lang="ja-JP" altLang="en-US"/>
              <a:t>保存されたテキストファイルのサイズについては右下のグラフの通りアプリケーション毎に大きく異なっていることが確認できました。</a:t>
            </a:r>
            <a:br>
              <a:rPr kumimoji="1" lang="ja-JP" altLang="en-US" sz="1200" b="0" i="0" u="none" strike="noStrike" kern="1200">
                <a:solidFill>
                  <a:schemeClr val="tx1"/>
                </a:solidFill>
                <a:effectLst/>
                <a:latin typeface="+mn-lt"/>
                <a:ea typeface="+mn-ea"/>
                <a:cs typeface="+mn-cs"/>
              </a:rPr>
            </a:br>
            <a:endParaRPr kumimoji="1" lang="ja-JP" altLang="en-US" sz="1200" b="0" i="0" u="none" strike="noStrike" kern="120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（特にインメモリデータベースである</a:t>
            </a:r>
            <a:r>
              <a:rPr kumimoji="1" lang="en" altLang="ja-JP" sz="1200" b="0" i="0" u="none" strike="noStrike" kern="1200" dirty="0">
                <a:solidFill>
                  <a:schemeClr val="tx1"/>
                </a:solidFill>
                <a:effectLst/>
                <a:latin typeface="+mn-lt"/>
                <a:ea typeface="+mn-ea"/>
                <a:cs typeface="+mn-cs"/>
              </a:rPr>
              <a:t>Memcached</a:t>
            </a:r>
            <a:r>
              <a:rPr kumimoji="1" lang="ja-JP" altLang="en-US" sz="1200" b="0" i="0" u="none" strike="noStrike" kern="1200">
                <a:solidFill>
                  <a:schemeClr val="tx1"/>
                </a:solidFill>
                <a:effectLst/>
                <a:latin typeface="+mn-lt"/>
                <a:ea typeface="+mn-ea"/>
                <a:cs typeface="+mn-cs"/>
              </a:rPr>
              <a:t>アプリケーションでは，</a:t>
            </a:r>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他のアプリケーションと比較して</a:t>
            </a:r>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（保持しているメモリデータが大きくなっているため）</a:t>
            </a:r>
            <a:endParaRPr kumimoji="1" lang="en-US" altLang="ja-JP" sz="1200" b="0" i="0" u="none" strike="noStrike" kern="1200" dirty="0">
              <a:solidFill>
                <a:schemeClr val="tx1"/>
              </a:solidFill>
              <a:effectLst/>
              <a:latin typeface="+mn-lt"/>
              <a:ea typeface="+mn-ea"/>
              <a:cs typeface="+mn-cs"/>
            </a:endParaRPr>
          </a:p>
          <a:p>
            <a:r>
              <a:rPr kumimoji="1" lang="ja-JP" altLang="en-US" sz="1200" b="0" i="0" u="none" strike="noStrike" kern="1200">
                <a:solidFill>
                  <a:schemeClr val="tx1"/>
                </a:solidFill>
                <a:effectLst/>
                <a:latin typeface="+mn-lt"/>
                <a:ea typeface="+mn-ea"/>
                <a:cs typeface="+mn-cs"/>
              </a:rPr>
              <a:t>チェックポイントのサイズについても大きくなっていました。）</a:t>
            </a:r>
            <a:endParaRPr kumimoji="1" lang="en-US" altLang="ja-JP" sz="1200" b="0" i="0" u="none" strike="noStrike" kern="1200" dirty="0">
              <a:solidFill>
                <a:schemeClr val="tx1"/>
              </a:solidFill>
              <a:effectLst/>
              <a:latin typeface="+mn-lt"/>
              <a:ea typeface="+mn-ea"/>
              <a:cs typeface="+mn-cs"/>
            </a:endParaRP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time 45s</a:t>
            </a: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a:t>
            </a:r>
          </a:p>
          <a:p>
            <a:r>
              <a:rPr kumimoji="1" lang="ja-JP" altLang="en-US" sz="1200" b="0" i="0" u="none" strike="noStrike" kern="1200">
                <a:solidFill>
                  <a:schemeClr val="tx1"/>
                </a:solidFill>
                <a:effectLst/>
                <a:latin typeface="+mn-lt"/>
                <a:ea typeface="+mn-ea"/>
                <a:cs typeface="+mn-cs"/>
              </a:rPr>
              <a:t>インメモリデータベース</a:t>
            </a:r>
            <a:endParaRPr kumimoji="1" lang="en-US" altLang="ja-JP"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コンピュータのメインメモリ上でデータを管理する形態のデータベースである。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通常のデータベースと比較してディスクへの物理的なアクセスが必要なく、処理が高速となっていることが特徴である。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・通常のデータベースとインメモリデータベースはどのように違う？</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インメモリデータベースは通常のデータベースとは違ってコンピュータのメインメモリ上にデータを保存します。</a:t>
            </a:r>
            <a:r>
              <a:rPr lang="ja-JP" altLang="ja-JP">
                <a:effectLst/>
              </a:rPr>
              <a:t> </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通常のデータベースと比較してディスクへの物理的なアクセスが必要なく、処理が高速となっていることが特徴である。</a:t>
            </a:r>
          </a:p>
          <a:p>
            <a:endParaRPr kumimoji="1" lang="en-US" altLang="ja-JP" sz="1200" b="0" i="0" u="none" strike="noStrike" kern="1200" dirty="0">
              <a:solidFill>
                <a:schemeClr val="tx1"/>
              </a:solidFill>
              <a:effectLst/>
              <a:latin typeface="+mn-lt"/>
              <a:ea typeface="+mn-ea"/>
              <a:cs typeface="+mn-cs"/>
            </a:endParaRPr>
          </a:p>
          <a:p>
            <a:pPr lvl="0"/>
            <a:r>
              <a:rPr kumimoji="1" lang="en-US" altLang="ja-JP" sz="1200" kern="1200" dirty="0" err="1">
                <a:solidFill>
                  <a:schemeClr val="tx1"/>
                </a:solidFill>
                <a:effectLst/>
                <a:latin typeface="+mn-lt"/>
                <a:ea typeface="+mn-ea"/>
                <a:cs typeface="+mn-cs"/>
              </a:rPr>
              <a:t>Helloworld</a:t>
            </a:r>
            <a:r>
              <a:rPr kumimoji="1" lang="ja-JP" altLang="ja-JP" sz="1200" kern="1200">
                <a:solidFill>
                  <a:schemeClr val="tx1"/>
                </a:solidFill>
                <a:effectLst/>
                <a:latin typeface="+mn-lt"/>
                <a:ea typeface="+mn-ea"/>
                <a:cs typeface="+mn-cs"/>
              </a:rPr>
              <a:t>アプリケーション</a:t>
            </a:r>
            <a:r>
              <a:rPr kumimoji="1" lang="en-US" altLang="ja-JP" sz="1200" kern="1200" dirty="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　</a:t>
            </a:r>
          </a:p>
          <a:p>
            <a:r>
              <a:rPr kumimoji="1" lang="en-US" altLang="ja-JP" sz="1200" kern="1200" dirty="0" err="1">
                <a:solidFill>
                  <a:schemeClr val="tx1"/>
                </a:solidFill>
                <a:effectLst/>
                <a:latin typeface="+mn-lt"/>
                <a:ea typeface="+mn-ea"/>
                <a:cs typeface="+mn-cs"/>
              </a:rPr>
              <a:t>helloworld</a:t>
            </a:r>
            <a:r>
              <a:rPr kumimoji="1" lang="ja-JP" altLang="ja-JP" sz="1200" kern="1200">
                <a:solidFill>
                  <a:schemeClr val="tx1"/>
                </a:solidFill>
                <a:effectLst/>
                <a:latin typeface="+mn-lt"/>
                <a:ea typeface="+mn-ea"/>
                <a:cs typeface="+mn-cs"/>
              </a:rPr>
              <a:t>という文字列を表示する単純なプログラム</a:t>
            </a:r>
          </a:p>
          <a:p>
            <a:r>
              <a:rPr kumimoji="1" lang="en-US" altLang="ja-JP" sz="1200" kern="1200" dirty="0">
                <a:solidFill>
                  <a:schemeClr val="tx1"/>
                </a:solidFill>
                <a:effectLst/>
                <a:latin typeface="+mn-lt"/>
                <a:ea typeface="+mn-ea"/>
                <a:cs typeface="+mn-cs"/>
              </a:rPr>
              <a:t> </a:t>
            </a:r>
            <a:endParaRPr kumimoji="1" lang="ja-JP" altLang="ja-JP" sz="1200" kern="1200">
              <a:solidFill>
                <a:schemeClr val="tx1"/>
              </a:solidFill>
              <a:effectLst/>
              <a:latin typeface="+mn-lt"/>
              <a:ea typeface="+mn-ea"/>
              <a:cs typeface="+mn-cs"/>
            </a:endParaRPr>
          </a:p>
          <a:p>
            <a:pPr lvl="0"/>
            <a:r>
              <a:rPr kumimoji="1" lang="en-US" altLang="ja-JP" sz="1200" kern="1200" dirty="0" err="1">
                <a:solidFill>
                  <a:schemeClr val="tx1"/>
                </a:solidFill>
                <a:effectLst/>
                <a:latin typeface="+mn-lt"/>
                <a:ea typeface="+mn-ea"/>
                <a:cs typeface="+mn-cs"/>
              </a:rPr>
              <a:t>Lighttpd</a:t>
            </a:r>
            <a:r>
              <a:rPr kumimoji="1" lang="ja-JP" altLang="ja-JP" sz="1200" kern="1200">
                <a:solidFill>
                  <a:schemeClr val="tx1"/>
                </a:solidFill>
                <a:effectLst/>
                <a:latin typeface="+mn-lt"/>
                <a:ea typeface="+mn-ea"/>
                <a:cs typeface="+mn-cs"/>
              </a:rPr>
              <a:t>アプリケーション</a:t>
            </a:r>
            <a:r>
              <a:rPr kumimoji="1" lang="en-US" altLang="ja-JP" sz="1200" kern="1200" dirty="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　</a:t>
            </a:r>
          </a:p>
          <a:p>
            <a:r>
              <a:rPr kumimoji="1" lang="ja-JP" altLang="ja-JP" sz="1200" kern="1200">
                <a:solidFill>
                  <a:schemeClr val="tx1"/>
                </a:solidFill>
                <a:effectLst/>
                <a:latin typeface="+mn-lt"/>
                <a:ea typeface="+mn-ea"/>
                <a:cs typeface="+mn-cs"/>
              </a:rPr>
              <a:t>比較的軽量な</a:t>
            </a:r>
            <a:r>
              <a:rPr kumimoji="1" lang="en-US" altLang="ja-JP" sz="1200" kern="1200" dirty="0">
                <a:solidFill>
                  <a:schemeClr val="tx1"/>
                </a:solidFill>
                <a:effectLst/>
                <a:latin typeface="+mn-lt"/>
                <a:ea typeface="+mn-ea"/>
                <a:cs typeface="+mn-cs"/>
              </a:rPr>
              <a:t>web</a:t>
            </a:r>
            <a:r>
              <a:rPr kumimoji="1" lang="ja-JP" altLang="ja-JP" sz="1200" kern="1200">
                <a:solidFill>
                  <a:schemeClr val="tx1"/>
                </a:solidFill>
                <a:effectLst/>
                <a:latin typeface="+mn-lt"/>
                <a:ea typeface="+mn-ea"/>
                <a:cs typeface="+mn-cs"/>
              </a:rPr>
              <a:t>サーバープログラム</a:t>
            </a:r>
          </a:p>
          <a:p>
            <a:r>
              <a:rPr kumimoji="1" lang="en-US" altLang="ja-JP" sz="1200" kern="1200" dirty="0">
                <a:solidFill>
                  <a:schemeClr val="tx1"/>
                </a:solidFill>
                <a:effectLst/>
                <a:latin typeface="+mn-lt"/>
                <a:ea typeface="+mn-ea"/>
                <a:cs typeface="+mn-cs"/>
              </a:rPr>
              <a:t>http</a:t>
            </a:r>
            <a:r>
              <a:rPr kumimoji="1" lang="ja-JP" altLang="ja-JP" sz="1200" kern="1200">
                <a:solidFill>
                  <a:schemeClr val="tx1"/>
                </a:solidFill>
                <a:effectLst/>
                <a:latin typeface="+mn-lt"/>
                <a:ea typeface="+mn-ea"/>
                <a:cs typeface="+mn-cs"/>
              </a:rPr>
              <a:t>リクエストを処理することが可能</a:t>
            </a:r>
          </a:p>
          <a:p>
            <a:r>
              <a:rPr kumimoji="1" lang="en-US" altLang="ja-JP" sz="1200" kern="1200" dirty="0">
                <a:solidFill>
                  <a:schemeClr val="tx1"/>
                </a:solidFill>
                <a:effectLst/>
                <a:latin typeface="+mn-lt"/>
                <a:ea typeface="+mn-ea"/>
                <a:cs typeface="+mn-cs"/>
              </a:rPr>
              <a:t> </a:t>
            </a:r>
            <a:endParaRPr kumimoji="1" lang="ja-JP" altLang="ja-JP" sz="1200" kern="1200">
              <a:solidFill>
                <a:schemeClr val="tx1"/>
              </a:solidFill>
              <a:effectLst/>
              <a:latin typeface="+mn-lt"/>
              <a:ea typeface="+mn-ea"/>
              <a:cs typeface="+mn-cs"/>
            </a:endParaRPr>
          </a:p>
          <a:p>
            <a:pPr lvl="0"/>
            <a:r>
              <a:rPr kumimoji="1" lang="en-US" altLang="ja-JP" sz="1200" kern="1200" dirty="0">
                <a:solidFill>
                  <a:schemeClr val="tx1"/>
                </a:solidFill>
                <a:effectLst/>
                <a:latin typeface="+mn-lt"/>
                <a:ea typeface="+mn-ea"/>
                <a:cs typeface="+mn-cs"/>
              </a:rPr>
              <a:t>Nginx</a:t>
            </a:r>
            <a:r>
              <a:rPr kumimoji="1" lang="ja-JP" altLang="ja-JP" sz="1200" kern="1200">
                <a:solidFill>
                  <a:schemeClr val="tx1"/>
                </a:solidFill>
                <a:effectLst/>
                <a:latin typeface="+mn-lt"/>
                <a:ea typeface="+mn-ea"/>
                <a:cs typeface="+mn-cs"/>
              </a:rPr>
              <a:t>アプリケーション</a:t>
            </a:r>
            <a:r>
              <a:rPr kumimoji="1" lang="en-US" altLang="ja-JP" sz="1200" kern="1200" dirty="0">
                <a:solidFill>
                  <a:schemeClr val="tx1"/>
                </a:solidFill>
                <a:effectLst/>
                <a:latin typeface="+mn-lt"/>
                <a:ea typeface="+mn-ea"/>
                <a:cs typeface="+mn-cs"/>
              </a:rPr>
              <a:t>: </a:t>
            </a:r>
            <a:endParaRPr kumimoji="1" lang="ja-JP" altLang="ja-JP" sz="1200" kern="120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lighttpd</a:t>
            </a:r>
            <a:r>
              <a:rPr kumimoji="1" lang="ja-JP" altLang="ja-JP" sz="1200" kern="1200">
                <a:solidFill>
                  <a:schemeClr val="tx1"/>
                </a:solidFill>
                <a:effectLst/>
                <a:latin typeface="+mn-lt"/>
                <a:ea typeface="+mn-ea"/>
                <a:cs typeface="+mn-cs"/>
              </a:rPr>
              <a:t>アプリケーションと比較して）高性能な</a:t>
            </a:r>
            <a:r>
              <a:rPr kumimoji="1" lang="en-US" altLang="ja-JP" sz="1200" kern="1200" dirty="0">
                <a:solidFill>
                  <a:schemeClr val="tx1"/>
                </a:solidFill>
                <a:effectLst/>
                <a:latin typeface="+mn-lt"/>
                <a:ea typeface="+mn-ea"/>
                <a:cs typeface="+mn-cs"/>
              </a:rPr>
              <a:t>Web</a:t>
            </a:r>
            <a:r>
              <a:rPr kumimoji="1" lang="ja-JP" altLang="ja-JP" sz="1200" kern="1200">
                <a:solidFill>
                  <a:schemeClr val="tx1"/>
                </a:solidFill>
                <a:effectLst/>
                <a:latin typeface="+mn-lt"/>
                <a:ea typeface="+mn-ea"/>
                <a:cs typeface="+mn-cs"/>
              </a:rPr>
              <a:t>サーバープログラム</a:t>
            </a:r>
          </a:p>
          <a:p>
            <a:r>
              <a:rPr kumimoji="1" lang="en-US" altLang="ja-JP" sz="1200" kern="1200" dirty="0">
                <a:solidFill>
                  <a:schemeClr val="tx1"/>
                </a:solidFill>
                <a:effectLst/>
                <a:latin typeface="+mn-lt"/>
                <a:ea typeface="+mn-ea"/>
                <a:cs typeface="+mn-cs"/>
              </a:rPr>
              <a:t> </a:t>
            </a:r>
            <a:endParaRPr kumimoji="1" lang="ja-JP" altLang="ja-JP" sz="1200" kern="1200">
              <a:solidFill>
                <a:schemeClr val="tx1"/>
              </a:solidFill>
              <a:effectLst/>
              <a:latin typeface="+mn-lt"/>
              <a:ea typeface="+mn-ea"/>
              <a:cs typeface="+mn-cs"/>
            </a:endParaRPr>
          </a:p>
          <a:p>
            <a:pPr lvl="0"/>
            <a:r>
              <a:rPr kumimoji="1" lang="en-US" altLang="ja-JP" sz="1200" kern="1200" dirty="0">
                <a:solidFill>
                  <a:schemeClr val="tx1"/>
                </a:solidFill>
                <a:effectLst/>
                <a:latin typeface="+mn-lt"/>
                <a:ea typeface="+mn-ea"/>
                <a:cs typeface="+mn-cs"/>
              </a:rPr>
              <a:t>Memcached</a:t>
            </a:r>
            <a:r>
              <a:rPr kumimoji="1" lang="ja-JP" altLang="ja-JP" sz="1200" kern="1200">
                <a:solidFill>
                  <a:schemeClr val="tx1"/>
                </a:solidFill>
                <a:effectLst/>
                <a:latin typeface="+mn-lt"/>
                <a:ea typeface="+mn-ea"/>
                <a:cs typeface="+mn-cs"/>
              </a:rPr>
              <a:t>アプリケーション</a:t>
            </a:r>
          </a:p>
          <a:p>
            <a:r>
              <a:rPr kumimoji="1" lang="ja-JP" altLang="ja-JP" sz="1200" kern="1200">
                <a:solidFill>
                  <a:schemeClr val="tx1"/>
                </a:solidFill>
                <a:effectLst/>
                <a:latin typeface="+mn-lt"/>
                <a:ea typeface="+mn-ea"/>
                <a:cs typeface="+mn-cs"/>
              </a:rPr>
              <a:t>キャッシュデータを管理するインメモリ型のサーバープログラム</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メモリ使用量が他のアプリケーションと比較して多くなっている</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・保存時間とファイルサイズには関係性がありますか？</a:t>
            </a:r>
            <a:endParaRPr kumimoji="1" lang="en-US" altLang="ja-JP" sz="1200"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基本的にはチェックポイントを保存したファイルサイズが大きくなるほど、それに比例して保存時間も長くなっている傾向が見られました。</a:t>
            </a:r>
          </a:p>
          <a:p>
            <a:r>
              <a:rPr kumimoji="1" lang="ja-JP" altLang="ja-JP" sz="1200" kern="1200">
                <a:solidFill>
                  <a:schemeClr val="tx1"/>
                </a:solidFill>
                <a:effectLst/>
                <a:latin typeface="+mn-lt"/>
                <a:ea typeface="+mn-ea"/>
                <a:cs typeface="+mn-cs"/>
              </a:rPr>
              <a:t>しかし、アプリケーションごとにオーバーヘッド（システムコールの呼び出し回数など）の影響を受けるため、例えばファイルサイズが</a:t>
            </a:r>
            <a:r>
              <a:rPr kumimoji="1" lang="en-US" altLang="ja-JP" sz="1200" kern="1200" dirty="0">
                <a:solidFill>
                  <a:schemeClr val="tx1"/>
                </a:solidFill>
                <a:effectLst/>
                <a:latin typeface="+mn-lt"/>
                <a:ea typeface="+mn-ea"/>
                <a:cs typeface="+mn-cs"/>
              </a:rPr>
              <a:t>3</a:t>
            </a:r>
            <a:r>
              <a:rPr kumimoji="1" lang="ja-JP" altLang="ja-JP" sz="1200" kern="1200">
                <a:solidFill>
                  <a:schemeClr val="tx1"/>
                </a:solidFill>
                <a:effectLst/>
                <a:latin typeface="+mn-lt"/>
                <a:ea typeface="+mn-ea"/>
                <a:cs typeface="+mn-cs"/>
              </a:rPr>
              <a:t>倍になればその分だけ保存にかかる時間も</a:t>
            </a:r>
            <a:r>
              <a:rPr kumimoji="1" lang="en-US" altLang="ja-JP" sz="1200" kern="1200" dirty="0">
                <a:solidFill>
                  <a:schemeClr val="tx1"/>
                </a:solidFill>
                <a:effectLst/>
                <a:latin typeface="+mn-lt"/>
                <a:ea typeface="+mn-ea"/>
                <a:cs typeface="+mn-cs"/>
              </a:rPr>
              <a:t>3</a:t>
            </a:r>
            <a:r>
              <a:rPr kumimoji="1" lang="ja-JP" altLang="ja-JP" sz="1200" kern="1200">
                <a:solidFill>
                  <a:schemeClr val="tx1"/>
                </a:solidFill>
                <a:effectLst/>
                <a:latin typeface="+mn-lt"/>
                <a:ea typeface="+mn-ea"/>
                <a:cs typeface="+mn-cs"/>
              </a:rPr>
              <a:t>倍になるわけではないというように、保存時間と保存されたファイルサイズは完全な比例関係になっているわけではありませんでした。</a:t>
            </a:r>
          </a:p>
          <a:p>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・なぜ</a:t>
            </a:r>
            <a:r>
              <a:rPr kumimoji="1" lang="en-US" altLang="ja-JP" sz="1200" kern="1200" dirty="0" err="1">
                <a:solidFill>
                  <a:schemeClr val="tx1"/>
                </a:solidFill>
                <a:effectLst/>
                <a:latin typeface="+mn-lt"/>
                <a:ea typeface="+mn-ea"/>
                <a:cs typeface="+mn-cs"/>
              </a:rPr>
              <a:t>memcached</a:t>
            </a:r>
            <a:r>
              <a:rPr kumimoji="1" lang="ja-JP" altLang="en-US" sz="1200" kern="1200">
                <a:solidFill>
                  <a:schemeClr val="tx1"/>
                </a:solidFill>
                <a:effectLst/>
                <a:latin typeface="+mn-lt"/>
                <a:ea typeface="+mn-ea"/>
                <a:cs typeface="+mn-cs"/>
              </a:rPr>
              <a:t>アプリケーションではファイルサイズが大きくなっていますか？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kern="1200" dirty="0" err="1">
                <a:solidFill>
                  <a:schemeClr val="tx1"/>
                </a:solidFill>
                <a:effectLst/>
                <a:latin typeface="+mn-lt"/>
                <a:ea typeface="+mn-ea"/>
                <a:cs typeface="+mn-cs"/>
              </a:rPr>
              <a:t>memcached</a:t>
            </a:r>
            <a:r>
              <a:rPr kumimoji="1" lang="ja-JP" altLang="ja-JP" sz="1200" b="0" kern="1200">
                <a:solidFill>
                  <a:schemeClr val="tx1"/>
                </a:solidFill>
                <a:effectLst/>
                <a:latin typeface="+mn-lt"/>
                <a:ea typeface="+mn-ea"/>
                <a:cs typeface="+mn-cs"/>
              </a:rPr>
              <a:t>アプリケーションでは、大量のキャッシュデータをメモリ上で管理しているため</a:t>
            </a:r>
            <a:r>
              <a:rPr kumimoji="1" lang="ja-JP" altLang="en-US" sz="1200" b="0" kern="1200">
                <a:solidFill>
                  <a:schemeClr val="tx1"/>
                </a:solidFill>
                <a:effectLst/>
                <a:latin typeface="+mn-lt"/>
                <a:ea typeface="+mn-ea"/>
                <a:cs typeface="+mn-cs"/>
              </a:rPr>
              <a:t>その分だけ</a:t>
            </a:r>
            <a:r>
              <a:rPr kumimoji="1" lang="ja-JP" altLang="ja-JP" sz="1200" b="0" kern="1200">
                <a:solidFill>
                  <a:schemeClr val="tx1"/>
                </a:solidFill>
                <a:effectLst/>
                <a:latin typeface="+mn-lt"/>
                <a:ea typeface="+mn-ea"/>
                <a:cs typeface="+mn-cs"/>
              </a:rPr>
              <a:t>大量のメモリ領域を使用しています。そのため、これらの大量のメモリ領域の情報を保存する時に作られるチェックポイントデータの大きさが大きくなることから、データサイズに比例してファイルサイズについても大きくなっていると考えています。</a:t>
            </a:r>
          </a:p>
          <a:p>
            <a:endParaRPr kumimoji="1" lang="ja-JP" altLang="en-US"/>
          </a:p>
        </p:txBody>
      </p:sp>
      <p:sp>
        <p:nvSpPr>
          <p:cNvPr id="4" name="スライド番号プレースホルダー 3"/>
          <p:cNvSpPr>
            <a:spLocks noGrp="1"/>
          </p:cNvSpPr>
          <p:nvPr>
            <p:ph type="sldNum" sz="quarter" idx="5"/>
          </p:nvPr>
        </p:nvSpPr>
        <p:spPr/>
        <p:txBody>
          <a:bodyPr/>
          <a:lstStyle/>
          <a:p>
            <a:fld id="{A754A73F-B3C8-48C8-8680-9D7E01D97B99}" type="slidenum">
              <a:rPr kumimoji="1" lang="ja-JP" altLang="en-US" smtClean="0"/>
              <a:t>9</a:t>
            </a:fld>
            <a:endParaRPr kumimoji="1" lang="ja-JP" altLang="en-US"/>
          </a:p>
        </p:txBody>
      </p:sp>
    </p:spTree>
    <p:extLst>
      <p:ext uri="{BB962C8B-B14F-4D97-AF65-F5344CB8AC3E}">
        <p14:creationId xmlns:p14="http://schemas.microsoft.com/office/powerpoint/2010/main" val="287718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35D897-55A3-44DB-BC5C-E5AC41759435}"/>
              </a:ext>
            </a:extLst>
          </p:cNvPr>
          <p:cNvSpPr>
            <a:spLocks noGrp="1"/>
          </p:cNvSpPr>
          <p:nvPr>
            <p:ph type="title"/>
          </p:nvPr>
        </p:nvSpPr>
        <p:spPr>
          <a:xfrm>
            <a:off x="838200" y="365126"/>
            <a:ext cx="10515600" cy="834088"/>
          </a:xfrm>
        </p:spPr>
        <p:txBody>
          <a:bodyPr/>
          <a:lstStyle>
            <a:lvl1pPr>
              <a:defRPr sz="4000" b="1" i="0">
                <a:latin typeface="Yu Gothic" panose="020B0400000000000000" pitchFamily="34" charset="-128"/>
                <a:ea typeface="Yu Gothic" panose="020B0400000000000000" pitchFamily="34" charset="-128"/>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E2AA857-8CED-1A7B-3761-E85D0B07ECB4}"/>
              </a:ext>
            </a:extLst>
          </p:cNvPr>
          <p:cNvSpPr>
            <a:spLocks noGrp="1"/>
          </p:cNvSpPr>
          <p:nvPr>
            <p:ph idx="1"/>
          </p:nvPr>
        </p:nvSpPr>
        <p:spPr>
          <a:xfrm>
            <a:off x="838200" y="1349115"/>
            <a:ext cx="10515600" cy="4827848"/>
          </a:xfrm>
        </p:spPr>
        <p:txBody>
          <a:bodyPr/>
          <a:lstStyle>
            <a:lvl1pPr>
              <a:defRPr b="0" i="0">
                <a:latin typeface="Yu Gothic" panose="020B0400000000000000" pitchFamily="34" charset="-128"/>
                <a:ea typeface="Yu Gothic" panose="020B0400000000000000" pitchFamily="34" charset="-128"/>
              </a:defRPr>
            </a:lvl1pPr>
            <a:lvl2pPr>
              <a:defRPr b="0" i="0">
                <a:latin typeface="Yu Gothic" panose="020B0400000000000000" pitchFamily="34" charset="-128"/>
                <a:ea typeface="Yu Gothic" panose="020B0400000000000000" pitchFamily="34" charset="-128"/>
              </a:defRPr>
            </a:lvl2pPr>
            <a:lvl3pPr>
              <a:defRPr b="0" i="0">
                <a:latin typeface="Yu Gothic" panose="020B0400000000000000" pitchFamily="34" charset="-128"/>
                <a:ea typeface="Yu Gothic" panose="020B0400000000000000" pitchFamily="34" charset="-128"/>
              </a:defRPr>
            </a:lvl3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8" name="日付プレースホルダー 7">
            <a:extLst>
              <a:ext uri="{FF2B5EF4-FFF2-40B4-BE49-F238E27FC236}">
                <a16:creationId xmlns:a16="http://schemas.microsoft.com/office/drawing/2014/main" id="{A7526E2C-161D-B0FA-BB6B-F249F6EEBECF}"/>
              </a:ext>
            </a:extLst>
          </p:cNvPr>
          <p:cNvSpPr>
            <a:spLocks noGrp="1"/>
          </p:cNvSpPr>
          <p:nvPr>
            <p:ph type="dt" sz="half" idx="10"/>
          </p:nvPr>
        </p:nvSpPr>
        <p:spPr/>
        <p:txBody>
          <a:bodyPr/>
          <a:lstStyle/>
          <a:p>
            <a:fld id="{AA4F9914-1176-3B40-8103-38747D176FBB}" type="datetime1">
              <a:rPr kumimoji="1" lang="ja-JP" altLang="en-US" smtClean="0"/>
              <a:t>2026/2/18</a:t>
            </a:fld>
            <a:endParaRPr kumimoji="1" lang="ja-JP" altLang="en-US"/>
          </a:p>
        </p:txBody>
      </p:sp>
      <p:sp>
        <p:nvSpPr>
          <p:cNvPr id="9" name="フッター プレースホルダー 8">
            <a:extLst>
              <a:ext uri="{FF2B5EF4-FFF2-40B4-BE49-F238E27FC236}">
                <a16:creationId xmlns:a16="http://schemas.microsoft.com/office/drawing/2014/main" id="{5A5CA9B9-D9A9-626E-EFAA-3A676A775DA3}"/>
              </a:ext>
            </a:extLst>
          </p:cNvPr>
          <p:cNvSpPr>
            <a:spLocks noGrp="1"/>
          </p:cNvSpPr>
          <p:nvPr>
            <p:ph type="ftr" sz="quarter" idx="11"/>
          </p:nvPr>
        </p:nvSpPr>
        <p:spPr/>
        <p:txBody>
          <a:bodyPr/>
          <a:lstStyle/>
          <a:p>
            <a:endParaRPr kumimoji="1" lang="ja-JP" altLang="en-US"/>
          </a:p>
        </p:txBody>
      </p:sp>
      <p:sp>
        <p:nvSpPr>
          <p:cNvPr id="10" name="スライド番号プレースホルダー 9">
            <a:extLst>
              <a:ext uri="{FF2B5EF4-FFF2-40B4-BE49-F238E27FC236}">
                <a16:creationId xmlns:a16="http://schemas.microsoft.com/office/drawing/2014/main" id="{0796649A-F35A-6EBB-A872-C195C0EB4C0C}"/>
              </a:ext>
            </a:extLst>
          </p:cNvPr>
          <p:cNvSpPr>
            <a:spLocks noGrp="1"/>
          </p:cNvSpPr>
          <p:nvPr>
            <p:ph type="sldNum" sz="quarter" idx="12"/>
          </p:nvPr>
        </p:nvSpPr>
        <p:spPr/>
        <p:txBody>
          <a:bodyPr/>
          <a:lstStyle/>
          <a:p>
            <a:fld id="{352EA866-C5B8-43D6-A9BB-9137EF5B7856}" type="slidenum">
              <a:rPr kumimoji="1" lang="ja-JP" altLang="en-US" smtClean="0"/>
              <a:t>‹#›</a:t>
            </a:fld>
            <a:endParaRPr kumimoji="1" lang="ja-JP" altLang="en-US"/>
          </a:p>
        </p:txBody>
      </p:sp>
    </p:spTree>
    <p:extLst>
      <p:ext uri="{BB962C8B-B14F-4D97-AF65-F5344CB8AC3E}">
        <p14:creationId xmlns:p14="http://schemas.microsoft.com/office/powerpoint/2010/main" val="653161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3870C1-77B0-9FE0-66AC-681FE0B8D49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4CDEC5E-614A-5F4F-3D1B-CE087D3DE3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D6C561-62D9-1995-166B-D7D1EAE54DEE}"/>
              </a:ext>
            </a:extLst>
          </p:cNvPr>
          <p:cNvSpPr>
            <a:spLocks noGrp="1"/>
          </p:cNvSpPr>
          <p:nvPr>
            <p:ph type="dt" sz="half" idx="10"/>
          </p:nvPr>
        </p:nvSpPr>
        <p:spPr/>
        <p:txBody>
          <a:bodyPr/>
          <a:lstStyle/>
          <a:p>
            <a:fld id="{7A4E7727-20E9-C64B-AA02-F09CDAC9B78A}"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43170560-12F7-5C27-8BEB-A13EB69A43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F32537-BB1A-2186-EB89-9EA62FDD63D2}"/>
              </a:ext>
            </a:extLst>
          </p:cNvPr>
          <p:cNvSpPr>
            <a:spLocks noGrp="1"/>
          </p:cNvSpPr>
          <p:nvPr>
            <p:ph type="sldNum" sz="quarter" idx="12"/>
          </p:nvPr>
        </p:nvSpPr>
        <p:spPr/>
        <p:txBody>
          <a:bodyPr/>
          <a:lstStyle/>
          <a:p>
            <a:fld id="{352EA866-C5B8-43D6-A9BB-9137EF5B7856}" type="slidenum">
              <a:rPr kumimoji="1" lang="ja-JP" altLang="en-US" smtClean="0"/>
              <a:t>‹#›</a:t>
            </a:fld>
            <a:endParaRPr kumimoji="1" lang="ja-JP" altLang="en-US"/>
          </a:p>
        </p:txBody>
      </p:sp>
    </p:spTree>
    <p:extLst>
      <p:ext uri="{BB962C8B-B14F-4D97-AF65-F5344CB8AC3E}">
        <p14:creationId xmlns:p14="http://schemas.microsoft.com/office/powerpoint/2010/main" val="15126510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6AD41A8-61E5-696E-5D19-17D278F608C0}"/>
              </a:ext>
            </a:extLst>
          </p:cNvPr>
          <p:cNvSpPr>
            <a:spLocks noGrp="1"/>
          </p:cNvSpPr>
          <p:nvPr>
            <p:ph type="title"/>
          </p:nvPr>
        </p:nvSpPr>
        <p:spPr>
          <a:xfrm>
            <a:off x="838200" y="365125"/>
            <a:ext cx="10515600" cy="84853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19BB79-7661-ADAC-BA66-0C4D67CB0CCD}"/>
              </a:ext>
            </a:extLst>
          </p:cNvPr>
          <p:cNvSpPr>
            <a:spLocks noGrp="1"/>
          </p:cNvSpPr>
          <p:nvPr>
            <p:ph type="body" idx="1"/>
          </p:nvPr>
        </p:nvSpPr>
        <p:spPr>
          <a:xfrm>
            <a:off x="838200" y="1379095"/>
            <a:ext cx="10515600" cy="479786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id="{F2476AEC-D084-DD4C-093B-D6645CB0B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5F24DA-BDA8-C147-9D6B-57358D30701D}"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D87E053E-C206-431C-6EA0-4C713564B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2164E19-7CC8-63EF-46B8-5B8E2259EE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2EA866-C5B8-43D6-A9BB-9137EF5B7856}" type="slidenum">
              <a:rPr kumimoji="1" lang="ja-JP" altLang="en-US" smtClean="0"/>
              <a:t>‹#›</a:t>
            </a:fld>
            <a:endParaRPr kumimoji="1" lang="ja-JP" altLang="en-US"/>
          </a:p>
        </p:txBody>
      </p:sp>
    </p:spTree>
    <p:extLst>
      <p:ext uri="{BB962C8B-B14F-4D97-AF65-F5344CB8AC3E}">
        <p14:creationId xmlns:p14="http://schemas.microsoft.com/office/powerpoint/2010/main" val="3307183445"/>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ftr="0" dt="0"/>
  <p:txStyles>
    <p:titleStyle>
      <a:lvl1pPr algn="l" defTabSz="914400" rtl="0" eaLnBrk="1" latinLnBrk="0" hangingPunct="1">
        <a:lnSpc>
          <a:spcPct val="90000"/>
        </a:lnSpc>
        <a:spcBef>
          <a:spcPct val="0"/>
        </a:spcBef>
        <a:buNone/>
        <a:defRPr kumimoji="1" sz="4000" b="1" i="0" kern="1200">
          <a:solidFill>
            <a:schemeClr val="tx1"/>
          </a:solidFill>
          <a:latin typeface="Yu Gothic" panose="020B0400000000000000" pitchFamily="34" charset="-128"/>
          <a:ea typeface="Yu Gothic"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b="0" i="0" kern="1200">
          <a:solidFill>
            <a:schemeClr val="tx1"/>
          </a:solidFill>
          <a:latin typeface="Yu Gothic" panose="020B0400000000000000" pitchFamily="34" charset="-128"/>
          <a:ea typeface="Yu Gothic"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i="0" kern="1200">
          <a:solidFill>
            <a:schemeClr val="tx1"/>
          </a:solidFill>
          <a:latin typeface="Yu Gothic" panose="020B0400000000000000" pitchFamily="34" charset="-128"/>
          <a:ea typeface="Yu Gothic"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i="0" kern="1200">
          <a:solidFill>
            <a:schemeClr val="tx1"/>
          </a:solidFill>
          <a:latin typeface="Yu Gothic" panose="020B0400000000000000" pitchFamily="34" charset="-128"/>
          <a:ea typeface="Yu Gothic"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421745-281A-4B6E-9942-08BECF17A782}"/>
              </a:ext>
            </a:extLst>
          </p:cNvPr>
          <p:cNvSpPr>
            <a:spLocks noGrp="1"/>
          </p:cNvSpPr>
          <p:nvPr>
            <p:ph type="ctrTitle"/>
          </p:nvPr>
        </p:nvSpPr>
        <p:spPr>
          <a:xfrm>
            <a:off x="280359" y="1201604"/>
            <a:ext cx="11631282" cy="2387600"/>
          </a:xfrm>
        </p:spPr>
        <p:txBody>
          <a:bodyPr>
            <a:normAutofit/>
          </a:bodyPr>
          <a:lstStyle/>
          <a:p>
            <a:pPr algn="ctr"/>
            <a:r>
              <a:rPr lang="ja-JP" altLang="en-US" sz="4400" b="1" dirty="0">
                <a:latin typeface="游ゴシック" panose="020B0400000000000000" pitchFamily="50" charset="-128"/>
                <a:ea typeface="游ゴシック" panose="020B0400000000000000" pitchFamily="50" charset="-128"/>
              </a:rPr>
              <a:t>ライブラリ</a:t>
            </a:r>
            <a:r>
              <a:rPr lang="en-US" altLang="ja-JP" sz="4400" b="1" dirty="0">
                <a:latin typeface="游ゴシック" panose="020B0400000000000000" pitchFamily="50" charset="-128"/>
                <a:ea typeface="游ゴシック" panose="020B0400000000000000" pitchFamily="50" charset="-128"/>
              </a:rPr>
              <a:t>OS</a:t>
            </a:r>
            <a:r>
              <a:rPr lang="ja-JP" altLang="en-US" sz="4400" b="1" dirty="0">
                <a:latin typeface="游ゴシック" panose="020B0400000000000000" pitchFamily="50" charset="-128"/>
                <a:ea typeface="游ゴシック" panose="020B0400000000000000" pitchFamily="50" charset="-128"/>
              </a:rPr>
              <a:t>を用いた異種</a:t>
            </a:r>
            <a:r>
              <a:rPr lang="en-US" altLang="ja-JP" sz="4400" b="1" dirty="0">
                <a:latin typeface="游ゴシック" panose="020B0400000000000000" pitchFamily="50" charset="-128"/>
                <a:ea typeface="游ゴシック" panose="020B0400000000000000" pitchFamily="50" charset="-128"/>
              </a:rPr>
              <a:t>TEE</a:t>
            </a:r>
            <a:r>
              <a:rPr lang="ja-JP" altLang="en-US" sz="4400" b="1" dirty="0">
                <a:latin typeface="游ゴシック" panose="020B0400000000000000" pitchFamily="50" charset="-128"/>
                <a:ea typeface="游ゴシック" panose="020B0400000000000000" pitchFamily="50" charset="-128"/>
              </a:rPr>
              <a:t>間での</a:t>
            </a:r>
            <a:br>
              <a:rPr lang="en-US" altLang="ja-JP" sz="4400" b="1" dirty="0">
                <a:latin typeface="游ゴシック" panose="020B0400000000000000" pitchFamily="50" charset="-128"/>
                <a:ea typeface="游ゴシック" panose="020B0400000000000000" pitchFamily="50" charset="-128"/>
              </a:rPr>
            </a:br>
            <a:r>
              <a:rPr lang="ja-JP" altLang="en-US" sz="4400" b="1" dirty="0">
                <a:latin typeface="游ゴシック" panose="020B0400000000000000" pitchFamily="50" charset="-128"/>
                <a:ea typeface="游ゴシック" panose="020B0400000000000000" pitchFamily="50" charset="-128"/>
              </a:rPr>
              <a:t>マイグレーションの実現</a:t>
            </a:r>
            <a:endParaRPr lang="ja-JP" altLang="en-US" sz="4400" b="1" dirty="0">
              <a:solidFill>
                <a:schemeClr val="tx1"/>
              </a:solidFill>
              <a:effectLst/>
              <a:latin typeface="游ゴシック" panose="020B0400000000000000" pitchFamily="50" charset="-128"/>
              <a:ea typeface="游ゴシック" panose="020B0400000000000000" pitchFamily="50" charset="-128"/>
            </a:endParaRPr>
          </a:p>
        </p:txBody>
      </p:sp>
      <p:sp>
        <p:nvSpPr>
          <p:cNvPr id="3" name="字幕 2">
            <a:extLst>
              <a:ext uri="{FF2B5EF4-FFF2-40B4-BE49-F238E27FC236}">
                <a16:creationId xmlns:a16="http://schemas.microsoft.com/office/drawing/2014/main" id="{C98FFA75-2A43-43B0-ABFA-0D381F0921C8}"/>
              </a:ext>
            </a:extLst>
          </p:cNvPr>
          <p:cNvSpPr>
            <a:spLocks noGrp="1"/>
          </p:cNvSpPr>
          <p:nvPr>
            <p:ph type="subTitle" idx="1"/>
          </p:nvPr>
        </p:nvSpPr>
        <p:spPr>
          <a:xfrm>
            <a:off x="1066800" y="4086412"/>
            <a:ext cx="10058400" cy="1750508"/>
          </a:xfrm>
        </p:spPr>
        <p:txBody>
          <a:bodyPr vert="horz" lIns="91440" tIns="45720" rIns="91440" bIns="45720" rtlCol="0" anchor="t">
            <a:normAutofit/>
          </a:bodyPr>
          <a:lstStyle/>
          <a:p>
            <a:pPr algn="ctr"/>
            <a:r>
              <a:rPr lang="ja-JP" altLang="en-US" sz="3200">
                <a:solidFill>
                  <a:schemeClr val="tx1"/>
                </a:solidFill>
                <a:latin typeface="游ゴシック" panose="020B0400000000000000" pitchFamily="50" charset="-128"/>
                <a:ea typeface="游ゴシック" panose="020B0400000000000000" pitchFamily="50" charset="-128"/>
                <a:cs typeface="Calibri Light"/>
              </a:rPr>
              <a:t>九州工業大学</a:t>
            </a:r>
            <a:r>
              <a:rPr lang="en-US" altLang="ja-JP" sz="3200" dirty="0">
                <a:solidFill>
                  <a:schemeClr val="tx1"/>
                </a:solidFill>
                <a:latin typeface="游ゴシック" panose="020B0400000000000000" pitchFamily="50" charset="-128"/>
                <a:ea typeface="游ゴシック" panose="020B0400000000000000" pitchFamily="50" charset="-128"/>
                <a:cs typeface="Calibri Light"/>
              </a:rPr>
              <a:t> </a:t>
            </a:r>
            <a:r>
              <a:rPr lang="ja-JP" altLang="en-US" sz="3200">
                <a:solidFill>
                  <a:schemeClr val="tx1"/>
                </a:solidFill>
                <a:latin typeface="游ゴシック" panose="020B0400000000000000" pitchFamily="50" charset="-128"/>
                <a:ea typeface="游ゴシック" panose="020B0400000000000000" pitchFamily="50" charset="-128"/>
                <a:cs typeface="Calibri Light"/>
              </a:rPr>
              <a:t>情報工学部</a:t>
            </a:r>
            <a:endParaRPr lang="en-US" altLang="ja-JP" sz="3200" dirty="0">
              <a:solidFill>
                <a:schemeClr val="tx1"/>
              </a:solidFill>
              <a:latin typeface="游ゴシック" panose="020B0400000000000000" pitchFamily="50" charset="-128"/>
              <a:ea typeface="游ゴシック" panose="020B0400000000000000" pitchFamily="50" charset="-128"/>
              <a:cs typeface="Calibri Light"/>
            </a:endParaRPr>
          </a:p>
          <a:p>
            <a:pPr algn="ctr"/>
            <a:r>
              <a:rPr lang="ja-JP" altLang="en-US" sz="3200">
                <a:latin typeface="游ゴシック" panose="020B0400000000000000" pitchFamily="50" charset="-128"/>
                <a:ea typeface="游ゴシック" panose="020B0400000000000000" pitchFamily="50" charset="-128"/>
                <a:cs typeface="Calibri Light"/>
              </a:rPr>
              <a:t>情報・通信工学科</a:t>
            </a:r>
            <a:r>
              <a:rPr lang="en-US" altLang="ja-JP" sz="3200" dirty="0">
                <a:latin typeface="游ゴシック" panose="020B0400000000000000" pitchFamily="50" charset="-128"/>
                <a:ea typeface="游ゴシック" panose="020B0400000000000000" pitchFamily="50" charset="-128"/>
                <a:cs typeface="Calibri Light"/>
              </a:rPr>
              <a:t> </a:t>
            </a:r>
            <a:r>
              <a:rPr lang="ja-JP" altLang="en-US" sz="3200">
                <a:latin typeface="游ゴシック" panose="020B0400000000000000" pitchFamily="50" charset="-128"/>
                <a:ea typeface="游ゴシック" panose="020B0400000000000000" pitchFamily="50" charset="-128"/>
                <a:cs typeface="Calibri Light"/>
              </a:rPr>
              <a:t>光来研究室</a:t>
            </a:r>
            <a:endParaRPr lang="en-US" altLang="ja-JP" sz="3200" dirty="0">
              <a:solidFill>
                <a:schemeClr val="tx1"/>
              </a:solidFill>
              <a:latin typeface="游ゴシック" panose="020B0400000000000000" pitchFamily="50" charset="-128"/>
              <a:ea typeface="游ゴシック" panose="020B0400000000000000" pitchFamily="50" charset="-128"/>
              <a:cs typeface="Calibri Light"/>
            </a:endParaRPr>
          </a:p>
          <a:p>
            <a:pPr algn="ctr"/>
            <a:r>
              <a:rPr lang="en-US" altLang="ja-JP" sz="3200" dirty="0">
                <a:latin typeface="游ゴシック" panose="020B0400000000000000" pitchFamily="50" charset="-128"/>
                <a:ea typeface="游ゴシック" panose="020B0400000000000000" pitchFamily="50" charset="-128"/>
                <a:cs typeface="Calibri Light"/>
              </a:rPr>
              <a:t>24222205 </a:t>
            </a:r>
            <a:r>
              <a:rPr lang="ja-JP" altLang="en-US" sz="3200">
                <a:solidFill>
                  <a:schemeClr val="tx1"/>
                </a:solidFill>
                <a:latin typeface="游ゴシック" panose="020B0400000000000000" pitchFamily="50" charset="-128"/>
                <a:ea typeface="游ゴシック" panose="020B0400000000000000" pitchFamily="50" charset="-128"/>
                <a:cs typeface="Calibri Light"/>
              </a:rPr>
              <a:t>近藤</a:t>
            </a:r>
            <a:r>
              <a:rPr lang="en-US" altLang="ja-JP" sz="3200" dirty="0">
                <a:solidFill>
                  <a:schemeClr val="tx1"/>
                </a:solidFill>
                <a:latin typeface="游ゴシック" panose="020B0400000000000000" pitchFamily="50" charset="-128"/>
                <a:ea typeface="游ゴシック" panose="020B0400000000000000" pitchFamily="50" charset="-128"/>
                <a:cs typeface="Calibri Light"/>
              </a:rPr>
              <a:t> </a:t>
            </a:r>
            <a:r>
              <a:rPr lang="ja-JP" altLang="en-US" sz="3200">
                <a:solidFill>
                  <a:schemeClr val="tx1"/>
                </a:solidFill>
                <a:latin typeface="游ゴシック" panose="020B0400000000000000" pitchFamily="50" charset="-128"/>
                <a:ea typeface="游ゴシック" panose="020B0400000000000000" pitchFamily="50" charset="-128"/>
                <a:cs typeface="Calibri Light"/>
              </a:rPr>
              <a:t>瑛</a:t>
            </a:r>
            <a:endParaRPr lang="ja-JP" altLang="en-US" sz="3200" dirty="0">
              <a:solidFill>
                <a:schemeClr val="tx1"/>
              </a:solidFill>
              <a:latin typeface="游ゴシック" panose="020B0400000000000000" pitchFamily="50" charset="-128"/>
              <a:ea typeface="游ゴシック" panose="020B0400000000000000" pitchFamily="50" charset="-128"/>
              <a:cs typeface="Calibri Light"/>
            </a:endParaRPr>
          </a:p>
        </p:txBody>
      </p:sp>
      <p:sp>
        <p:nvSpPr>
          <p:cNvPr id="4" name="スライド番号プレースホルダー 3">
            <a:extLst>
              <a:ext uri="{FF2B5EF4-FFF2-40B4-BE49-F238E27FC236}">
                <a16:creationId xmlns:a16="http://schemas.microsoft.com/office/drawing/2014/main" id="{203F40EB-8C53-A606-A499-7EAA2B69EDC2}"/>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594615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FEDBD9-8618-6CF2-96FA-B56790ED0CF6}"/>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まとめ</a:t>
            </a:r>
            <a:endParaRPr kumimoji="1" lang="ja-JP" altLang="en-US"/>
          </a:p>
        </p:txBody>
      </p:sp>
      <p:sp>
        <p:nvSpPr>
          <p:cNvPr id="3" name="コンテンツ プレースホルダー 2">
            <a:extLst>
              <a:ext uri="{FF2B5EF4-FFF2-40B4-BE49-F238E27FC236}">
                <a16:creationId xmlns:a16="http://schemas.microsoft.com/office/drawing/2014/main" id="{77B76E74-F8C4-D1EF-8201-66445DBD05A0}"/>
              </a:ext>
            </a:extLst>
          </p:cNvPr>
          <p:cNvSpPr>
            <a:spLocks noGrp="1"/>
          </p:cNvSpPr>
          <p:nvPr>
            <p:ph idx="1"/>
          </p:nvPr>
        </p:nvSpPr>
        <p:spPr/>
        <p:txBody>
          <a:bodyPr/>
          <a:lstStyle/>
          <a:p>
            <a:pPr>
              <a:buClr>
                <a:schemeClr val="tx1"/>
              </a:buClr>
              <a:buSzPct val="100000"/>
            </a:pPr>
            <a:r>
              <a:rPr lang="en-US" altLang="ja-JP" dirty="0">
                <a:latin typeface="游ゴシック" panose="020B0400000000000000" pitchFamily="50" charset="-128"/>
              </a:rPr>
              <a:t>TEE</a:t>
            </a:r>
            <a:r>
              <a:rPr lang="ja-JP" altLang="en-US">
                <a:latin typeface="游ゴシック" panose="020B0400000000000000" pitchFamily="50" charset="-128"/>
              </a:rPr>
              <a:t>内で共通のライブラリ</a:t>
            </a:r>
            <a:r>
              <a:rPr lang="en-US" altLang="ja-JP" dirty="0">
                <a:latin typeface="游ゴシック" panose="020B0400000000000000" pitchFamily="50" charset="-128"/>
              </a:rPr>
              <a:t>OS</a:t>
            </a:r>
            <a:r>
              <a:rPr lang="ja-JP" altLang="en-US">
                <a:latin typeface="游ゴシック" panose="020B0400000000000000" pitchFamily="50" charset="-128"/>
              </a:rPr>
              <a:t>を用いることで、異種</a:t>
            </a:r>
            <a:r>
              <a:rPr lang="en" altLang="ja-JP" dirty="0">
                <a:latin typeface="游ゴシック" panose="020B0400000000000000" pitchFamily="50" charset="-128"/>
              </a:rPr>
              <a:t>TEE</a:t>
            </a:r>
            <a:r>
              <a:rPr lang="ja-JP" altLang="en-US">
                <a:latin typeface="游ゴシック" panose="020B0400000000000000" pitchFamily="50" charset="-128"/>
              </a:rPr>
              <a:t>間においてもマイグレーションを可能にする</a:t>
            </a:r>
            <a:r>
              <a:rPr lang="en" altLang="ja-JP" dirty="0" err="1">
                <a:latin typeface="游ゴシック" panose="020B0400000000000000" pitchFamily="50" charset="-128"/>
              </a:rPr>
              <a:t>MigTEE</a:t>
            </a:r>
            <a:r>
              <a:rPr lang="ja-JP" altLang="en-US">
                <a:latin typeface="游ゴシック" panose="020B0400000000000000" pitchFamily="50" charset="-128"/>
              </a:rPr>
              <a:t>を提案</a:t>
            </a:r>
            <a:endParaRPr lang="en-US" altLang="ja-JP" sz="2000"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移送元</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のアプリケーションの状態をライブラリ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が保存</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移送先</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でライブラリ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がアプリケーションの状態を復元</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アプリケーションの状態保存にかかる時間を測定</a:t>
            </a:r>
            <a:br>
              <a:rPr lang="en-US" altLang="ja-JP" dirty="0">
                <a:latin typeface="游ゴシック" panose="020B0400000000000000" pitchFamily="50" charset="-128"/>
                <a:ea typeface="游ゴシック" panose="020B0400000000000000" pitchFamily="50" charset="-128"/>
              </a:rPr>
            </a:b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今後の課題</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移送元で保存した状態を移送先で復元できるようにする</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内の状態の保存・復元を行えるようにする</a:t>
            </a:r>
            <a:endParaRPr lang="en-US" altLang="ja-JP" sz="2800"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7585032F-CEEC-7951-3A22-D3F1410CAC0B}"/>
              </a:ext>
            </a:extLst>
          </p:cNvPr>
          <p:cNvSpPr>
            <a:spLocks noGrp="1"/>
          </p:cNvSpPr>
          <p:nvPr>
            <p:ph type="sldNum" sz="quarter" idx="12"/>
          </p:nvPr>
        </p:nvSpPr>
        <p:spPr/>
        <p:txBody>
          <a:bodyPr/>
          <a:lstStyle/>
          <a:p>
            <a:fld id="{352EA866-C5B8-43D6-A9BB-9137EF5B7856}" type="slidenum">
              <a:rPr kumimoji="1" lang="ja-JP" altLang="en-US" smtClean="0"/>
              <a:t>10</a:t>
            </a:fld>
            <a:endParaRPr kumimoji="1" lang="ja-JP" altLang="en-US"/>
          </a:p>
        </p:txBody>
      </p:sp>
    </p:spTree>
    <p:extLst>
      <p:ext uri="{BB962C8B-B14F-4D97-AF65-F5344CB8AC3E}">
        <p14:creationId xmlns:p14="http://schemas.microsoft.com/office/powerpoint/2010/main" val="21409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AF6765-231A-3029-5F4C-881665C922C5}"/>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信頼できないクラウド</a:t>
            </a:r>
            <a:endParaRPr kumimoji="1" lang="ja-JP" altLang="en-US"/>
          </a:p>
        </p:txBody>
      </p:sp>
      <p:sp>
        <p:nvSpPr>
          <p:cNvPr id="3" name="コンテンツ プレースホルダー 2">
            <a:extLst>
              <a:ext uri="{FF2B5EF4-FFF2-40B4-BE49-F238E27FC236}">
                <a16:creationId xmlns:a16="http://schemas.microsoft.com/office/drawing/2014/main" id="{007D34E3-7A6D-96D4-4C5B-F3D35FBFDA7C}"/>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クラウドが普及して様々な用途に利用されるようになった</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コンテナ（プロセス）を用いてサービスを提供</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仮想マシン（</a:t>
            </a:r>
            <a:r>
              <a:rPr lang="en-US" altLang="ja-JP" dirty="0">
                <a:latin typeface="游ゴシック" panose="020B0400000000000000" pitchFamily="50" charset="-128"/>
                <a:ea typeface="游ゴシック" panose="020B0400000000000000" pitchFamily="50" charset="-128"/>
              </a:rPr>
              <a:t>VM</a:t>
            </a:r>
            <a:r>
              <a:rPr lang="ja-JP" altLang="en-US">
                <a:latin typeface="游ゴシック" panose="020B0400000000000000" pitchFamily="50" charset="-128"/>
                <a:ea typeface="游ゴシック" panose="020B0400000000000000" pitchFamily="50" charset="-128"/>
              </a:rPr>
              <a:t>）内に一からシステムを構築</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クラウドは必ずしも信頼できるとは限らない</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悪意のある管理者などの</a:t>
            </a:r>
            <a:r>
              <a:rPr lang="ja-JP" altLang="en-US">
                <a:solidFill>
                  <a:srgbClr val="FF0000"/>
                </a:solidFill>
                <a:latin typeface="游ゴシック" panose="020B0400000000000000" pitchFamily="50" charset="-128"/>
                <a:ea typeface="游ゴシック" panose="020B0400000000000000" pitchFamily="50" charset="-128"/>
              </a:rPr>
              <a:t>内部犯</a:t>
            </a:r>
            <a:r>
              <a:rPr lang="ja-JP" altLang="en-US">
                <a:latin typeface="游ゴシック" panose="020B0400000000000000" pitchFamily="50" charset="-128"/>
                <a:ea typeface="游ゴシック" panose="020B0400000000000000" pitchFamily="50" charset="-128"/>
              </a:rPr>
              <a:t>による攻撃の恐れ</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メモリ上の</a:t>
            </a:r>
            <a:r>
              <a:rPr lang="ja-JP" altLang="en-US">
                <a:solidFill>
                  <a:srgbClr val="FF0000"/>
                </a:solidFill>
                <a:latin typeface="游ゴシック" panose="020B0400000000000000" pitchFamily="50" charset="-128"/>
                <a:ea typeface="游ゴシック" panose="020B0400000000000000" pitchFamily="50" charset="-128"/>
              </a:rPr>
              <a:t>機密情報</a:t>
            </a:r>
            <a:r>
              <a:rPr lang="ja-JP" altLang="en-US">
                <a:latin typeface="游ゴシック" panose="020B0400000000000000" pitchFamily="50" charset="-128"/>
                <a:ea typeface="游ゴシック" panose="020B0400000000000000" pitchFamily="50" charset="-128"/>
              </a:rPr>
              <a:t>が直接、盗まれる危険性</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四角形: 角を丸くする 9">
            <a:extLst>
              <a:ext uri="{FF2B5EF4-FFF2-40B4-BE49-F238E27FC236}">
                <a16:creationId xmlns:a16="http://schemas.microsoft.com/office/drawing/2014/main" id="{EEB55565-7360-65F5-8394-811AAC4C5728}"/>
              </a:ext>
            </a:extLst>
          </p:cNvPr>
          <p:cNvSpPr/>
          <p:nvPr/>
        </p:nvSpPr>
        <p:spPr>
          <a:xfrm>
            <a:off x="2244762" y="4117488"/>
            <a:ext cx="7702475" cy="2375386"/>
          </a:xfrm>
          <a:prstGeom prst="round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pic>
        <p:nvPicPr>
          <p:cNvPr id="5" name="図 4" descr="アイコン&#10;&#10;AI 生成コンテンツは誤りを含む可能性があります。">
            <a:extLst>
              <a:ext uri="{FF2B5EF4-FFF2-40B4-BE49-F238E27FC236}">
                <a16:creationId xmlns:a16="http://schemas.microsoft.com/office/drawing/2014/main" id="{3FB728CF-DCFF-D35A-27E5-D116CDD36F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08399" y="4596783"/>
            <a:ext cx="1168231" cy="1299312"/>
          </a:xfrm>
          <a:prstGeom prst="rect">
            <a:avLst/>
          </a:prstGeom>
        </p:spPr>
      </p:pic>
      <p:sp>
        <p:nvSpPr>
          <p:cNvPr id="6" name="テキスト ボックス 11">
            <a:extLst>
              <a:ext uri="{FF2B5EF4-FFF2-40B4-BE49-F238E27FC236}">
                <a16:creationId xmlns:a16="http://schemas.microsoft.com/office/drawing/2014/main" id="{9C60E13F-73B9-5B08-FBC7-51E360552AD1}"/>
              </a:ext>
            </a:extLst>
          </p:cNvPr>
          <p:cNvSpPr txBox="1"/>
          <p:nvPr/>
        </p:nvSpPr>
        <p:spPr>
          <a:xfrm>
            <a:off x="2987944" y="5938722"/>
            <a:ext cx="1158045" cy="461665"/>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2400"/>
              <a:t>内部犯</a:t>
            </a:r>
            <a:endParaRPr kumimoji="1" lang="ja-JP" altLang="en-US" sz="2400" dirty="0"/>
          </a:p>
        </p:txBody>
      </p:sp>
      <p:sp>
        <p:nvSpPr>
          <p:cNvPr id="7" name="矢印: 右 12">
            <a:extLst>
              <a:ext uri="{FF2B5EF4-FFF2-40B4-BE49-F238E27FC236}">
                <a16:creationId xmlns:a16="http://schemas.microsoft.com/office/drawing/2014/main" id="{0EF41123-D86D-63AE-7472-15A32B789809}"/>
              </a:ext>
            </a:extLst>
          </p:cNvPr>
          <p:cNvSpPr/>
          <p:nvPr/>
        </p:nvSpPr>
        <p:spPr>
          <a:xfrm>
            <a:off x="4625356" y="5146186"/>
            <a:ext cx="1628846" cy="461665"/>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8" name="テキスト ボックス 15">
            <a:extLst>
              <a:ext uri="{FF2B5EF4-FFF2-40B4-BE49-F238E27FC236}">
                <a16:creationId xmlns:a16="http://schemas.microsoft.com/office/drawing/2014/main" id="{42D2E6E4-61A8-E60F-BD3A-34341E4A376F}"/>
              </a:ext>
            </a:extLst>
          </p:cNvPr>
          <p:cNvSpPr txBox="1"/>
          <p:nvPr/>
        </p:nvSpPr>
        <p:spPr>
          <a:xfrm>
            <a:off x="4949280" y="4685238"/>
            <a:ext cx="1158045" cy="46094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400" dirty="0"/>
              <a:t>攻撃</a:t>
            </a:r>
          </a:p>
        </p:txBody>
      </p:sp>
      <p:sp>
        <p:nvSpPr>
          <p:cNvPr id="9" name="四角形: 角を丸くする 16">
            <a:extLst>
              <a:ext uri="{FF2B5EF4-FFF2-40B4-BE49-F238E27FC236}">
                <a16:creationId xmlns:a16="http://schemas.microsoft.com/office/drawing/2014/main" id="{5EC32A19-1D46-37B8-B9F7-2FB30F6F6BCC}"/>
              </a:ext>
            </a:extLst>
          </p:cNvPr>
          <p:cNvSpPr/>
          <p:nvPr/>
        </p:nvSpPr>
        <p:spPr>
          <a:xfrm>
            <a:off x="6859545" y="4502031"/>
            <a:ext cx="2265200" cy="1721916"/>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10" name="テキスト ボックス 17">
            <a:extLst>
              <a:ext uri="{FF2B5EF4-FFF2-40B4-BE49-F238E27FC236}">
                <a16:creationId xmlns:a16="http://schemas.microsoft.com/office/drawing/2014/main" id="{4A8E229A-0845-1A1D-6E35-116A7365E91F}"/>
              </a:ext>
            </a:extLst>
          </p:cNvPr>
          <p:cNvSpPr txBox="1"/>
          <p:nvPr/>
        </p:nvSpPr>
        <p:spPr>
          <a:xfrm>
            <a:off x="7661114" y="4580874"/>
            <a:ext cx="970137" cy="46094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2400" dirty="0"/>
              <a:t>VM</a:t>
            </a:r>
            <a:endParaRPr kumimoji="1" lang="ja-JP" altLang="en-US" sz="2400" dirty="0"/>
          </a:p>
        </p:txBody>
      </p:sp>
      <p:sp>
        <p:nvSpPr>
          <p:cNvPr id="11" name="正方形/長方形 10">
            <a:extLst>
              <a:ext uri="{FF2B5EF4-FFF2-40B4-BE49-F238E27FC236}">
                <a16:creationId xmlns:a16="http://schemas.microsoft.com/office/drawing/2014/main" id="{C2F6A9F7-1512-7126-2E61-32CF15BF162E}"/>
              </a:ext>
            </a:extLst>
          </p:cNvPr>
          <p:cNvSpPr/>
          <p:nvPr/>
        </p:nvSpPr>
        <p:spPr>
          <a:xfrm>
            <a:off x="7302008" y="5279097"/>
            <a:ext cx="1358794" cy="479737"/>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a:solidFill>
                  <a:schemeClr val="tx1"/>
                </a:solidFill>
              </a:rPr>
              <a:t>機密情報</a:t>
            </a:r>
          </a:p>
        </p:txBody>
      </p:sp>
      <p:sp>
        <p:nvSpPr>
          <p:cNvPr id="12" name="テキスト ボックス 11">
            <a:extLst>
              <a:ext uri="{FF2B5EF4-FFF2-40B4-BE49-F238E27FC236}">
                <a16:creationId xmlns:a16="http://schemas.microsoft.com/office/drawing/2014/main" id="{7FCE8071-C7C2-127F-C55F-341AF1FFF55E}"/>
              </a:ext>
            </a:extLst>
          </p:cNvPr>
          <p:cNvSpPr txBox="1"/>
          <p:nvPr/>
        </p:nvSpPr>
        <p:spPr>
          <a:xfrm>
            <a:off x="5422148" y="4117488"/>
            <a:ext cx="1448108" cy="461665"/>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400"/>
              <a:t>クラウド</a:t>
            </a:r>
            <a:endParaRPr kumimoji="1" lang="ja-JP" altLang="en-US" sz="2400" dirty="0"/>
          </a:p>
        </p:txBody>
      </p:sp>
      <p:sp>
        <p:nvSpPr>
          <p:cNvPr id="13" name="スライド番号プレースホルダー 12">
            <a:extLst>
              <a:ext uri="{FF2B5EF4-FFF2-40B4-BE49-F238E27FC236}">
                <a16:creationId xmlns:a16="http://schemas.microsoft.com/office/drawing/2014/main" id="{662CCEAF-C75C-24D6-7693-73E6F1B58C9D}"/>
              </a:ext>
            </a:extLst>
          </p:cNvPr>
          <p:cNvSpPr>
            <a:spLocks noGrp="1"/>
          </p:cNvSpPr>
          <p:nvPr>
            <p:ph type="sldNum" sz="quarter" idx="12"/>
          </p:nvPr>
        </p:nvSpPr>
        <p:spPr/>
        <p:txBody>
          <a:bodyPr/>
          <a:lstStyle/>
          <a:p>
            <a:fld id="{352EA866-C5B8-43D6-A9BB-9137EF5B7856}" type="slidenum">
              <a:rPr kumimoji="1" lang="ja-JP" altLang="en-US" smtClean="0"/>
              <a:t>2</a:t>
            </a:fld>
            <a:endParaRPr kumimoji="1" lang="ja-JP" altLang="en-US"/>
          </a:p>
        </p:txBody>
      </p:sp>
    </p:spTree>
    <p:extLst>
      <p:ext uri="{BB962C8B-B14F-4D97-AF65-F5344CB8AC3E}">
        <p14:creationId xmlns:p14="http://schemas.microsoft.com/office/powerpoint/2010/main" val="427748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F562A9-358F-496B-4A06-9B013D2D54CE}"/>
              </a:ext>
            </a:extLst>
          </p:cNvPr>
          <p:cNvSpPr>
            <a:spLocks noGrp="1"/>
          </p:cNvSpPr>
          <p:nvPr>
            <p:ph type="title"/>
          </p:nvPr>
        </p:nvSpPr>
        <p:spPr/>
        <p:txBody>
          <a:bodyPr/>
          <a:lstStyle/>
          <a:p>
            <a:r>
              <a:rPr lang="en-US" altLang="ja-JP" dirty="0">
                <a:latin typeface="游ゴシック" panose="020B0400000000000000" pitchFamily="50" charset="-128"/>
                <a:ea typeface="游ゴシック" panose="020B0400000000000000" pitchFamily="50" charset="-128"/>
              </a:rPr>
              <a:t>CPU</a:t>
            </a:r>
            <a:r>
              <a:rPr lang="ja-JP" altLang="en-US">
                <a:latin typeface="游ゴシック" panose="020B0400000000000000" pitchFamily="50" charset="-128"/>
                <a:ea typeface="游ゴシック" panose="020B0400000000000000" pitchFamily="50" charset="-128"/>
              </a:rPr>
              <a:t>の隔離実行環境（</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）を用いた保護</a:t>
            </a:r>
            <a:endParaRPr kumimoji="1" lang="ja-JP" altLang="en-US"/>
          </a:p>
        </p:txBody>
      </p:sp>
      <p:sp>
        <p:nvSpPr>
          <p:cNvPr id="3" name="コンテンツ プレースホルダー 2">
            <a:extLst>
              <a:ext uri="{FF2B5EF4-FFF2-40B4-BE49-F238E27FC236}">
                <a16:creationId xmlns:a16="http://schemas.microsoft.com/office/drawing/2014/main" id="{1035770B-4707-2FA4-05E4-1705EDD9B23A}"/>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rPr>
              <a:t>プロセス単位での保護を提供（例</a:t>
            </a:r>
            <a:r>
              <a:rPr lang="en-US" altLang="ja-JP" dirty="0">
                <a:latin typeface="游ゴシック" panose="020B0400000000000000" pitchFamily="50" charset="-128"/>
              </a:rPr>
              <a:t>: Intel SGX</a:t>
            </a:r>
            <a:r>
              <a:rPr lang="ja-JP" altLang="en-US">
                <a:latin typeface="游ゴシック" panose="020B0400000000000000" pitchFamily="50" charset="-128"/>
              </a:rPr>
              <a:t>）</a:t>
            </a:r>
            <a:endParaRPr lang="en-US" altLang="ja-JP" dirty="0">
              <a:latin typeface="游ゴシック" panose="020B0400000000000000" pitchFamily="50" charset="-128"/>
            </a:endParaRPr>
          </a:p>
          <a:p>
            <a:pPr lvl="1">
              <a:buClr>
                <a:schemeClr val="tx1"/>
              </a:buClr>
              <a:buSzPct val="100000"/>
            </a:pPr>
            <a:r>
              <a:rPr lang="ja-JP" altLang="en-US">
                <a:latin typeface="游ゴシック" panose="020B0400000000000000" pitchFamily="50" charset="-128"/>
              </a:rPr>
              <a:t>プロセス内にメモリが暗号化された保護領域</a:t>
            </a:r>
            <a:r>
              <a:rPr lang="ja-JP" altLang="en-US">
                <a:solidFill>
                  <a:srgbClr val="FF0000"/>
                </a:solidFill>
                <a:latin typeface="游ゴシック" panose="020B0400000000000000" pitchFamily="50" charset="-128"/>
              </a:rPr>
              <a:t>（エンクレイヴ）</a:t>
            </a:r>
            <a:r>
              <a:rPr lang="ja-JP" altLang="en-US">
                <a:latin typeface="游ゴシック" panose="020B0400000000000000" pitchFamily="50" charset="-128"/>
              </a:rPr>
              <a:t>を作成</a:t>
            </a:r>
            <a:endParaRPr lang="en-US" altLang="ja-JP" dirty="0">
              <a:latin typeface="游ゴシック" panose="020B0400000000000000" pitchFamily="50" charset="-128"/>
            </a:endParaRPr>
          </a:p>
          <a:p>
            <a:pPr lvl="1">
              <a:buClr>
                <a:schemeClr val="tx1"/>
              </a:buClr>
              <a:buSzPct val="100000"/>
            </a:pPr>
            <a:r>
              <a:rPr lang="ja-JP" altLang="en-US">
                <a:latin typeface="游ゴシック" panose="020B0400000000000000" pitchFamily="50" charset="-128"/>
              </a:rPr>
              <a:t>エンクレイヴ内で動作するコードやデータを保護</a:t>
            </a:r>
            <a:endParaRPr lang="en-US" altLang="ja-JP" dirty="0">
              <a:latin typeface="游ゴシック" panose="020B0400000000000000" pitchFamily="50" charset="-128"/>
            </a:endParaRPr>
          </a:p>
          <a:p>
            <a:pPr>
              <a:buClr>
                <a:schemeClr val="tx1"/>
              </a:buClr>
              <a:buSzPct val="100000"/>
            </a:pPr>
            <a:r>
              <a:rPr lang="ja-JP" altLang="en-US">
                <a:latin typeface="游ゴシック" panose="020B0400000000000000" pitchFamily="50" charset="-128"/>
              </a:rPr>
              <a:t>仮想マシン（</a:t>
            </a:r>
            <a:r>
              <a:rPr lang="en-US" altLang="ja-JP" dirty="0">
                <a:latin typeface="游ゴシック" panose="020B0400000000000000" pitchFamily="50" charset="-128"/>
              </a:rPr>
              <a:t>VM</a:t>
            </a:r>
            <a:r>
              <a:rPr lang="ja-JP" altLang="en-US">
                <a:latin typeface="游ゴシック" panose="020B0400000000000000" pitchFamily="50" charset="-128"/>
              </a:rPr>
              <a:t>）単位での保護を提供（例</a:t>
            </a:r>
            <a:r>
              <a:rPr lang="en-US" altLang="ja-JP" dirty="0">
                <a:latin typeface="游ゴシック" panose="020B0400000000000000" pitchFamily="50" charset="-128"/>
              </a:rPr>
              <a:t>: Intel TDX</a:t>
            </a:r>
            <a:r>
              <a:rPr lang="ja-JP" altLang="en-US">
                <a:latin typeface="游ゴシック" panose="020B0400000000000000" pitchFamily="50" charset="-128"/>
              </a:rPr>
              <a:t>）</a:t>
            </a:r>
            <a:endParaRPr lang="en-US" altLang="ja-JP" dirty="0">
              <a:latin typeface="游ゴシック" panose="020B0400000000000000" pitchFamily="50" charset="-128"/>
            </a:endParaRPr>
          </a:p>
          <a:p>
            <a:pPr lvl="1">
              <a:buClr>
                <a:schemeClr val="tx1"/>
              </a:buClr>
              <a:buSzPct val="100000"/>
            </a:pPr>
            <a:r>
              <a:rPr lang="ja-JP" altLang="en-US">
                <a:latin typeface="游ゴシック" panose="020B0400000000000000" pitchFamily="50" charset="-128"/>
              </a:rPr>
              <a:t>メモリが暗号化された</a:t>
            </a:r>
            <a:r>
              <a:rPr lang="en-US" altLang="ja-JP" dirty="0">
                <a:latin typeface="游ゴシック" panose="020B0400000000000000" pitchFamily="50" charset="-128"/>
              </a:rPr>
              <a:t>VM</a:t>
            </a:r>
            <a:r>
              <a:rPr lang="ja-JP" altLang="en-US">
                <a:solidFill>
                  <a:srgbClr val="FF0000"/>
                </a:solidFill>
                <a:latin typeface="游ゴシック" panose="020B0400000000000000" pitchFamily="50" charset="-128"/>
              </a:rPr>
              <a:t>（機密</a:t>
            </a:r>
            <a:r>
              <a:rPr lang="en-US" altLang="ja-JP" dirty="0">
                <a:solidFill>
                  <a:srgbClr val="FF0000"/>
                </a:solidFill>
                <a:latin typeface="游ゴシック" panose="020B0400000000000000" pitchFamily="50" charset="-128"/>
              </a:rPr>
              <a:t>VM</a:t>
            </a:r>
            <a:r>
              <a:rPr lang="ja-JP" altLang="en-US">
                <a:solidFill>
                  <a:srgbClr val="FF0000"/>
                </a:solidFill>
                <a:latin typeface="游ゴシック" panose="020B0400000000000000" pitchFamily="50" charset="-128"/>
              </a:rPr>
              <a:t>）</a:t>
            </a:r>
            <a:r>
              <a:rPr lang="ja-JP" altLang="en-US">
                <a:latin typeface="游ゴシック" panose="020B0400000000000000" pitchFamily="50" charset="-128"/>
              </a:rPr>
              <a:t>を作成</a:t>
            </a:r>
            <a:endParaRPr lang="en-US" altLang="ja-JP" dirty="0">
              <a:latin typeface="游ゴシック" panose="020B0400000000000000" pitchFamily="50" charset="-128"/>
            </a:endParaRPr>
          </a:p>
          <a:p>
            <a:pPr lvl="1">
              <a:buClr>
                <a:schemeClr val="tx1"/>
              </a:buClr>
              <a:buSzPct val="100000"/>
            </a:pPr>
            <a:r>
              <a:rPr lang="ja-JP" altLang="en-US">
                <a:latin typeface="游ゴシック" panose="020B0400000000000000" pitchFamily="50" charset="-128"/>
              </a:rPr>
              <a:t>機密</a:t>
            </a:r>
            <a:r>
              <a:rPr lang="en-US" altLang="ja-JP" dirty="0">
                <a:latin typeface="游ゴシック" panose="020B0400000000000000" pitchFamily="50" charset="-128"/>
              </a:rPr>
              <a:t>VM</a:t>
            </a:r>
            <a:r>
              <a:rPr lang="ja-JP" altLang="en-US">
                <a:latin typeface="游ゴシック" panose="020B0400000000000000" pitchFamily="50" charset="-128"/>
              </a:rPr>
              <a:t>内で実行されるアプリケーションやゲスト</a:t>
            </a:r>
            <a:r>
              <a:rPr lang="en-US" altLang="ja-JP" dirty="0">
                <a:latin typeface="游ゴシック" panose="020B0400000000000000" pitchFamily="50" charset="-128"/>
              </a:rPr>
              <a:t>OS</a:t>
            </a:r>
            <a:r>
              <a:rPr lang="ja-JP" altLang="en-US">
                <a:latin typeface="游ゴシック" panose="020B0400000000000000" pitchFamily="50" charset="-128"/>
              </a:rPr>
              <a:t>を丸ごと保護</a:t>
            </a:r>
            <a:endParaRPr lang="en-US" altLang="ja-JP" dirty="0">
              <a:latin typeface="游ゴシック" panose="020B0400000000000000" pitchFamily="50" charset="-128"/>
            </a:endParaRPr>
          </a:p>
          <a:p>
            <a:pPr marL="0" indent="0">
              <a:buNone/>
            </a:pPr>
            <a:endParaRPr kumimoji="1" lang="ja-JP" altLang="en-US"/>
          </a:p>
        </p:txBody>
      </p:sp>
      <p:sp>
        <p:nvSpPr>
          <p:cNvPr id="4" name="正方形/長方形 3">
            <a:extLst>
              <a:ext uri="{FF2B5EF4-FFF2-40B4-BE49-F238E27FC236}">
                <a16:creationId xmlns:a16="http://schemas.microsoft.com/office/drawing/2014/main" id="{CBD3169B-CB4F-B128-DB7A-EFD9A0C574A5}"/>
              </a:ext>
            </a:extLst>
          </p:cNvPr>
          <p:cNvSpPr/>
          <p:nvPr/>
        </p:nvSpPr>
        <p:spPr>
          <a:xfrm>
            <a:off x="2367837" y="4288948"/>
            <a:ext cx="2633101" cy="1581815"/>
          </a:xfrm>
          <a:prstGeom prst="rect">
            <a:avLst/>
          </a:prstGeom>
          <a:solidFill>
            <a:schemeClr val="accent2">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BAA5CCD-B1DE-4C1D-3BBA-CCE0E9B7F037}"/>
              </a:ext>
            </a:extLst>
          </p:cNvPr>
          <p:cNvSpPr txBox="1"/>
          <p:nvPr/>
        </p:nvSpPr>
        <p:spPr>
          <a:xfrm>
            <a:off x="3044633" y="6488668"/>
            <a:ext cx="1279503" cy="369332"/>
          </a:xfrm>
          <a:prstGeom prst="rect">
            <a:avLst/>
          </a:prstGeom>
          <a:noFill/>
        </p:spPr>
        <p:txBody>
          <a:bodyPr wrap="square" rtlCol="0">
            <a:spAutoFit/>
          </a:bodyPr>
          <a:lstStyle/>
          <a:p>
            <a:r>
              <a:rPr kumimoji="1" lang="en-US" altLang="ja-JP" dirty="0"/>
              <a:t>Intel SGX</a:t>
            </a:r>
            <a:endParaRPr kumimoji="1" lang="ja-JP" altLang="en-US" dirty="0"/>
          </a:p>
        </p:txBody>
      </p:sp>
      <p:sp>
        <p:nvSpPr>
          <p:cNvPr id="6" name="テキスト ボックス 5">
            <a:extLst>
              <a:ext uri="{FF2B5EF4-FFF2-40B4-BE49-F238E27FC236}">
                <a16:creationId xmlns:a16="http://schemas.microsoft.com/office/drawing/2014/main" id="{DA6EB0B7-9FB7-10F3-30E4-D2B0620FF3B0}"/>
              </a:ext>
            </a:extLst>
          </p:cNvPr>
          <p:cNvSpPr txBox="1"/>
          <p:nvPr/>
        </p:nvSpPr>
        <p:spPr>
          <a:xfrm>
            <a:off x="7629548" y="6488668"/>
            <a:ext cx="1279503" cy="369332"/>
          </a:xfrm>
          <a:prstGeom prst="rect">
            <a:avLst/>
          </a:prstGeom>
          <a:noFill/>
        </p:spPr>
        <p:txBody>
          <a:bodyPr wrap="square" rtlCol="0">
            <a:spAutoFit/>
          </a:bodyPr>
          <a:lstStyle/>
          <a:p>
            <a:r>
              <a:rPr kumimoji="1" lang="en-US" altLang="ja-JP" dirty="0"/>
              <a:t>Intel TDX</a:t>
            </a:r>
            <a:endParaRPr kumimoji="1" lang="ja-JP" altLang="en-US" dirty="0"/>
          </a:p>
        </p:txBody>
      </p:sp>
      <p:sp>
        <p:nvSpPr>
          <p:cNvPr id="7" name="正方形/長方形 6">
            <a:extLst>
              <a:ext uri="{FF2B5EF4-FFF2-40B4-BE49-F238E27FC236}">
                <a16:creationId xmlns:a16="http://schemas.microsoft.com/office/drawing/2014/main" id="{9BEBD2AF-3E85-C912-E903-A33F9630F766}"/>
              </a:ext>
            </a:extLst>
          </p:cNvPr>
          <p:cNvSpPr/>
          <p:nvPr/>
        </p:nvSpPr>
        <p:spPr>
          <a:xfrm>
            <a:off x="2503502" y="4225827"/>
            <a:ext cx="2286000" cy="4721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アプリケーション</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7BE601C1-3CA6-8AFE-2EE1-C6C52BA758E2}"/>
              </a:ext>
            </a:extLst>
          </p:cNvPr>
          <p:cNvSpPr/>
          <p:nvPr/>
        </p:nvSpPr>
        <p:spPr>
          <a:xfrm>
            <a:off x="2579271" y="4671927"/>
            <a:ext cx="2210231" cy="1076626"/>
          </a:xfrm>
          <a:prstGeom prst="rect">
            <a:avLst/>
          </a:prstGeom>
          <a:solidFill>
            <a:schemeClr val="accent4">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CE380C90-3BAF-E990-CEC7-94A2F8D08465}"/>
              </a:ext>
            </a:extLst>
          </p:cNvPr>
          <p:cNvSpPr/>
          <p:nvPr/>
        </p:nvSpPr>
        <p:spPr>
          <a:xfrm>
            <a:off x="2841119" y="6015031"/>
            <a:ext cx="1686532" cy="36512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OS</a:t>
            </a:r>
            <a:endParaRPr kumimoji="1" lang="ja-JP" altLang="en-US" dirty="0">
              <a:solidFill>
                <a:schemeClr val="tx1"/>
              </a:solidFill>
            </a:endParaRPr>
          </a:p>
        </p:txBody>
      </p:sp>
      <p:sp>
        <p:nvSpPr>
          <p:cNvPr id="10" name="正方形/長方形 9">
            <a:extLst>
              <a:ext uri="{FF2B5EF4-FFF2-40B4-BE49-F238E27FC236}">
                <a16:creationId xmlns:a16="http://schemas.microsoft.com/office/drawing/2014/main" id="{0E5CD17A-5528-C4B2-34B2-1F4990D2BFE3}"/>
              </a:ext>
            </a:extLst>
          </p:cNvPr>
          <p:cNvSpPr/>
          <p:nvPr/>
        </p:nvSpPr>
        <p:spPr>
          <a:xfrm>
            <a:off x="2758507" y="4606503"/>
            <a:ext cx="1851757" cy="5902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エンクレイヴ</a:t>
            </a:r>
            <a:endParaRPr kumimoji="1" lang="ja-JP" altLang="en-US" sz="1600" dirty="0">
              <a:solidFill>
                <a:schemeClr val="tx1"/>
              </a:solidFill>
            </a:endParaRPr>
          </a:p>
        </p:txBody>
      </p:sp>
      <p:sp>
        <p:nvSpPr>
          <p:cNvPr id="11" name="正方形/長方形 10">
            <a:extLst>
              <a:ext uri="{FF2B5EF4-FFF2-40B4-BE49-F238E27FC236}">
                <a16:creationId xmlns:a16="http://schemas.microsoft.com/office/drawing/2014/main" id="{D2EC9A61-9CAA-A288-1D27-E08B0E221812}"/>
              </a:ext>
            </a:extLst>
          </p:cNvPr>
          <p:cNvSpPr/>
          <p:nvPr/>
        </p:nvSpPr>
        <p:spPr>
          <a:xfrm>
            <a:off x="6906953" y="4288948"/>
            <a:ext cx="2633101" cy="1581816"/>
          </a:xfrm>
          <a:prstGeom prst="rect">
            <a:avLst/>
          </a:prstGeom>
          <a:solidFill>
            <a:schemeClr val="accent4">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32F4C451-6F69-F65D-73ED-828DBA7B31DB}"/>
              </a:ext>
            </a:extLst>
          </p:cNvPr>
          <p:cNvSpPr/>
          <p:nvPr/>
        </p:nvSpPr>
        <p:spPr>
          <a:xfrm>
            <a:off x="7308586" y="4788936"/>
            <a:ext cx="1921425" cy="371587"/>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アプリケーション</a:t>
            </a:r>
            <a:r>
              <a:rPr kumimoji="1" lang="en-US" altLang="ja-JP" sz="1600" dirty="0">
                <a:solidFill>
                  <a:schemeClr val="tx1"/>
                </a:solidFill>
              </a:rPr>
              <a:t> </a:t>
            </a:r>
            <a:endParaRPr kumimoji="1" lang="ja-JP" altLang="en-US" sz="1600" dirty="0">
              <a:solidFill>
                <a:schemeClr val="tx1"/>
              </a:solidFill>
            </a:endParaRPr>
          </a:p>
        </p:txBody>
      </p:sp>
      <p:sp>
        <p:nvSpPr>
          <p:cNvPr id="13" name="正方形/長方形 12">
            <a:extLst>
              <a:ext uri="{FF2B5EF4-FFF2-40B4-BE49-F238E27FC236}">
                <a16:creationId xmlns:a16="http://schemas.microsoft.com/office/drawing/2014/main" id="{A5DFD5A3-0B51-55EB-317B-8960C32BB8F4}"/>
              </a:ext>
            </a:extLst>
          </p:cNvPr>
          <p:cNvSpPr/>
          <p:nvPr/>
        </p:nvSpPr>
        <p:spPr>
          <a:xfrm>
            <a:off x="7308586" y="6029038"/>
            <a:ext cx="1921425" cy="337111"/>
          </a:xfrm>
          <a:prstGeom prst="rect">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ハイパーバイザ</a:t>
            </a:r>
            <a:r>
              <a:rPr kumimoji="1" lang="en-US" altLang="ja-JP" sz="1600" dirty="0">
                <a:solidFill>
                  <a:schemeClr val="tx1"/>
                </a:solidFill>
              </a:rPr>
              <a:t> </a:t>
            </a:r>
            <a:endParaRPr kumimoji="1" lang="ja-JP" altLang="en-US" sz="1600" dirty="0">
              <a:solidFill>
                <a:schemeClr val="tx1"/>
              </a:solidFill>
            </a:endParaRPr>
          </a:p>
        </p:txBody>
      </p:sp>
      <p:sp>
        <p:nvSpPr>
          <p:cNvPr id="14" name="正方形/長方形 13">
            <a:extLst>
              <a:ext uri="{FF2B5EF4-FFF2-40B4-BE49-F238E27FC236}">
                <a16:creationId xmlns:a16="http://schemas.microsoft.com/office/drawing/2014/main" id="{A49F0C76-3346-E15E-CE56-ACF95136F074}"/>
              </a:ext>
            </a:extLst>
          </p:cNvPr>
          <p:cNvSpPr/>
          <p:nvPr/>
        </p:nvSpPr>
        <p:spPr>
          <a:xfrm>
            <a:off x="7106011" y="4225827"/>
            <a:ext cx="2234983" cy="5951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機密</a:t>
            </a:r>
            <a:r>
              <a:rPr kumimoji="1" lang="en-US" altLang="ja-JP" dirty="0">
                <a:solidFill>
                  <a:schemeClr val="tx1"/>
                </a:solidFill>
              </a:rPr>
              <a:t>VM</a:t>
            </a:r>
            <a:endParaRPr kumimoji="1" lang="ja-JP" altLang="en-US" dirty="0">
              <a:solidFill>
                <a:schemeClr val="tx1"/>
              </a:solidFill>
            </a:endParaRPr>
          </a:p>
        </p:txBody>
      </p:sp>
      <p:sp>
        <p:nvSpPr>
          <p:cNvPr id="15" name="正方形/長方形 14">
            <a:extLst>
              <a:ext uri="{FF2B5EF4-FFF2-40B4-BE49-F238E27FC236}">
                <a16:creationId xmlns:a16="http://schemas.microsoft.com/office/drawing/2014/main" id="{6DC6C14F-793B-925B-362A-1C0EF9EB3661}"/>
              </a:ext>
            </a:extLst>
          </p:cNvPr>
          <p:cNvSpPr/>
          <p:nvPr/>
        </p:nvSpPr>
        <p:spPr>
          <a:xfrm>
            <a:off x="2841119" y="5250866"/>
            <a:ext cx="1686532" cy="387328"/>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コード</a:t>
            </a:r>
            <a:r>
              <a:rPr lang="ja-JP" altLang="en-US" sz="1600">
                <a:solidFill>
                  <a:schemeClr val="tx1"/>
                </a:solidFill>
              </a:rPr>
              <a:t>・</a:t>
            </a:r>
            <a:r>
              <a:rPr kumimoji="1" lang="ja-JP" altLang="en-US" sz="1600">
                <a:solidFill>
                  <a:schemeClr val="tx1"/>
                </a:solidFill>
              </a:rPr>
              <a:t>データ</a:t>
            </a:r>
            <a:r>
              <a:rPr kumimoji="1" lang="en-US" altLang="ja-JP" sz="1600" dirty="0">
                <a:solidFill>
                  <a:schemeClr val="tx1"/>
                </a:solidFill>
              </a:rPr>
              <a:t> </a:t>
            </a:r>
            <a:endParaRPr kumimoji="1" lang="ja-JP" altLang="en-US" sz="1600" dirty="0">
              <a:solidFill>
                <a:schemeClr val="tx1"/>
              </a:solidFill>
            </a:endParaRPr>
          </a:p>
        </p:txBody>
      </p:sp>
      <p:sp>
        <p:nvSpPr>
          <p:cNvPr id="16" name="正方形/長方形 15">
            <a:extLst>
              <a:ext uri="{FF2B5EF4-FFF2-40B4-BE49-F238E27FC236}">
                <a16:creationId xmlns:a16="http://schemas.microsoft.com/office/drawing/2014/main" id="{D25DF38A-022C-1DCC-DD8C-D352F343A05C}"/>
              </a:ext>
            </a:extLst>
          </p:cNvPr>
          <p:cNvSpPr/>
          <p:nvPr/>
        </p:nvSpPr>
        <p:spPr>
          <a:xfrm>
            <a:off x="7308586" y="5367639"/>
            <a:ext cx="1921425" cy="371587"/>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rPr>
              <a:t>OS</a:t>
            </a:r>
            <a:endParaRPr kumimoji="1" lang="ja-JP" altLang="en-US" sz="1600" dirty="0">
              <a:solidFill>
                <a:schemeClr val="tx1"/>
              </a:solidFill>
            </a:endParaRPr>
          </a:p>
        </p:txBody>
      </p:sp>
      <p:sp>
        <p:nvSpPr>
          <p:cNvPr id="17" name="スライド番号プレースホルダー 16">
            <a:extLst>
              <a:ext uri="{FF2B5EF4-FFF2-40B4-BE49-F238E27FC236}">
                <a16:creationId xmlns:a16="http://schemas.microsoft.com/office/drawing/2014/main" id="{55733826-3CB9-A79D-3A87-56B06860D68E}"/>
              </a:ext>
            </a:extLst>
          </p:cNvPr>
          <p:cNvSpPr>
            <a:spLocks noGrp="1"/>
          </p:cNvSpPr>
          <p:nvPr>
            <p:ph type="sldNum" sz="quarter" idx="12"/>
          </p:nvPr>
        </p:nvSpPr>
        <p:spPr/>
        <p:txBody>
          <a:bodyPr/>
          <a:lstStyle/>
          <a:p>
            <a:fld id="{352EA866-C5B8-43D6-A9BB-9137EF5B7856}" type="slidenum">
              <a:rPr kumimoji="1" lang="ja-JP" altLang="en-US" smtClean="0"/>
              <a:t>3</a:t>
            </a:fld>
            <a:endParaRPr kumimoji="1" lang="ja-JP" altLang="en-US"/>
          </a:p>
        </p:txBody>
      </p:sp>
    </p:spTree>
    <p:extLst>
      <p:ext uri="{BB962C8B-B14F-4D97-AF65-F5344CB8AC3E}">
        <p14:creationId xmlns:p14="http://schemas.microsoft.com/office/powerpoint/2010/main" val="10127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0946FE-A8C3-410E-F1E8-E94D2569A3DA}"/>
              </a:ext>
            </a:extLst>
          </p:cNvPr>
          <p:cNvSpPr>
            <a:spLocks noGrp="1"/>
          </p:cNvSpPr>
          <p:nvPr>
            <p:ph type="title"/>
          </p:nvPr>
        </p:nvSpPr>
        <p:spPr/>
        <p:txBody>
          <a:bodyPr/>
          <a:lstStyle/>
          <a:p>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間のマイグレーション</a:t>
            </a:r>
            <a:endParaRPr kumimoji="1" lang="ja-JP" altLang="en-US"/>
          </a:p>
        </p:txBody>
      </p:sp>
      <p:sp>
        <p:nvSpPr>
          <p:cNvPr id="3" name="コンテンツ プレースホルダー 2">
            <a:extLst>
              <a:ext uri="{FF2B5EF4-FFF2-40B4-BE49-F238E27FC236}">
                <a16:creationId xmlns:a16="http://schemas.microsoft.com/office/drawing/2014/main" id="{5BCB69DE-4EFA-BC8B-D4BA-2AE8730DF8A6}"/>
              </a:ext>
            </a:extLst>
          </p:cNvPr>
          <p:cNvSpPr>
            <a:spLocks noGrp="1"/>
          </p:cNvSpPr>
          <p:nvPr>
            <p:ph idx="1"/>
          </p:nvPr>
        </p:nvSpPr>
        <p:spPr/>
        <p:txBody>
          <a:bodyPr/>
          <a:lstStyle/>
          <a:p>
            <a:pPr>
              <a:buClr>
                <a:schemeClr val="tx1"/>
              </a:buClr>
              <a:buSzPct val="100000"/>
            </a:pPr>
            <a:r>
              <a:rPr lang="ja-JP" altLang="en-US">
                <a:solidFill>
                  <a:srgbClr val="FF0000"/>
                </a:solidFill>
                <a:latin typeface="游ゴシック" panose="020B0400000000000000" pitchFamily="50" charset="-128"/>
                <a:ea typeface="游ゴシック" panose="020B0400000000000000" pitchFamily="50" charset="-128"/>
              </a:rPr>
              <a:t>同種</a:t>
            </a:r>
            <a:r>
              <a:rPr lang="ja-JP" altLang="en-US">
                <a:latin typeface="游ゴシック" panose="020B0400000000000000" pitchFamily="50" charset="-128"/>
                <a:ea typeface="游ゴシック" panose="020B0400000000000000" pitchFamily="50" charset="-128"/>
              </a:rPr>
              <a:t>の</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間についてはマイグレーション手法が確立</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の状態を保存し、別のホストに転送して復元</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例</a:t>
            </a:r>
            <a:r>
              <a:rPr lang="en-US" altLang="ja-JP" dirty="0">
                <a:latin typeface="游ゴシック" panose="020B0400000000000000" pitchFamily="50" charset="-128"/>
                <a:ea typeface="游ゴシック" panose="020B0400000000000000" pitchFamily="50" charset="-128"/>
              </a:rPr>
              <a:t> : Intel SGX</a:t>
            </a:r>
            <a:r>
              <a:rPr lang="ja-JP" altLang="en-US">
                <a:latin typeface="游ゴシック" panose="020B0400000000000000" pitchFamily="50" charset="-128"/>
                <a:ea typeface="游ゴシック" panose="020B0400000000000000" pitchFamily="50" charset="-128"/>
              </a:rPr>
              <a:t>の移送</a:t>
            </a:r>
            <a:r>
              <a:rPr lang="en-US" altLang="ja-JP" dirty="0">
                <a:latin typeface="游ゴシック" panose="020B0400000000000000" pitchFamily="50" charset="-128"/>
                <a:ea typeface="游ゴシック" panose="020B0400000000000000" pitchFamily="50" charset="-128"/>
              </a:rPr>
              <a:t> [Gu+, DSN’17]</a:t>
            </a:r>
            <a:r>
              <a:rPr lang="ja-JP" altLang="en-US">
                <a:latin typeface="游ゴシック" panose="020B0400000000000000" pitchFamily="50" charset="-128"/>
                <a:ea typeface="游ゴシック" panose="020B0400000000000000" pitchFamily="50" charset="-128"/>
              </a:rPr>
              <a:t>、</a:t>
            </a:r>
            <a:r>
              <a:rPr lang="en-US" altLang="ja-JP" dirty="0">
                <a:latin typeface="游ゴシック" panose="020B0400000000000000" pitchFamily="50" charset="-128"/>
                <a:ea typeface="游ゴシック" panose="020B0400000000000000" pitchFamily="50" charset="-128"/>
              </a:rPr>
              <a:t>Intel TDX</a:t>
            </a:r>
            <a:r>
              <a:rPr lang="ja-JP" altLang="en-US">
                <a:latin typeface="游ゴシック" panose="020B0400000000000000" pitchFamily="50" charset="-128"/>
                <a:ea typeface="游ゴシック" panose="020B0400000000000000" pitchFamily="50" charset="-128"/>
              </a:rPr>
              <a:t>の移送</a:t>
            </a:r>
            <a:r>
              <a:rPr lang="en-US" altLang="ja-JP" dirty="0">
                <a:latin typeface="游ゴシック" panose="020B0400000000000000" pitchFamily="50" charset="-128"/>
                <a:ea typeface="游ゴシック" panose="020B0400000000000000" pitchFamily="50" charset="-128"/>
              </a:rPr>
              <a:t> [Intel, 2021]</a:t>
            </a:r>
          </a:p>
          <a:p>
            <a:pPr>
              <a:buClr>
                <a:schemeClr val="tx1"/>
              </a:buClr>
              <a:buSzPct val="100000"/>
            </a:pPr>
            <a:r>
              <a:rPr lang="ja-JP" altLang="en-US">
                <a:solidFill>
                  <a:srgbClr val="FF0000"/>
                </a:solidFill>
                <a:latin typeface="游ゴシック" panose="020B0400000000000000" pitchFamily="50" charset="-128"/>
                <a:ea typeface="游ゴシック" panose="020B0400000000000000" pitchFamily="50" charset="-128"/>
              </a:rPr>
              <a:t>異種</a:t>
            </a:r>
            <a:r>
              <a:rPr lang="ja-JP" altLang="en-US">
                <a:latin typeface="游ゴシック" panose="020B0400000000000000" pitchFamily="50" charset="-128"/>
                <a:ea typeface="游ゴシック" panose="020B0400000000000000" pitchFamily="50" charset="-128"/>
              </a:rPr>
              <a:t>の</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間でのマイグレーションは難しい</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転送すべき</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の状態がエンクレイヴと</a:t>
            </a:r>
            <a:r>
              <a:rPr lang="en-US" altLang="ja-JP" dirty="0">
                <a:latin typeface="游ゴシック" panose="020B0400000000000000" pitchFamily="50" charset="-128"/>
                <a:ea typeface="游ゴシック" panose="020B0400000000000000" pitchFamily="50" charset="-128"/>
              </a:rPr>
              <a:t>VM</a:t>
            </a:r>
            <a:r>
              <a:rPr lang="ja-JP" altLang="en-US">
                <a:latin typeface="游ゴシック" panose="020B0400000000000000" pitchFamily="50" charset="-128"/>
                <a:ea typeface="游ゴシック" panose="020B0400000000000000" pitchFamily="50" charset="-128"/>
              </a:rPr>
              <a:t>全体のように異なるため</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マイグレーション手法が</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ごとに異なるため</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A3CC3DDF-DF30-B538-5402-11D36606C265}"/>
              </a:ext>
            </a:extLst>
          </p:cNvPr>
          <p:cNvSpPr>
            <a:spLocks noGrp="1"/>
          </p:cNvSpPr>
          <p:nvPr>
            <p:ph type="sldNum" sz="quarter" idx="12"/>
          </p:nvPr>
        </p:nvSpPr>
        <p:spPr>
          <a:xfrm>
            <a:off x="9027568" y="6344158"/>
            <a:ext cx="2743200" cy="365125"/>
          </a:xfrm>
        </p:spPr>
        <p:txBody>
          <a:bodyPr/>
          <a:lstStyle/>
          <a:p>
            <a:fld id="{352EA866-C5B8-43D6-A9BB-9137EF5B7856}" type="slidenum">
              <a:rPr kumimoji="1" lang="ja-JP" altLang="en-US" smtClean="0"/>
              <a:t>4</a:t>
            </a:fld>
            <a:endParaRPr kumimoji="1" lang="ja-JP" altLang="en-US"/>
          </a:p>
        </p:txBody>
      </p:sp>
      <p:sp>
        <p:nvSpPr>
          <p:cNvPr id="5" name="テキスト ボックス 4">
            <a:extLst>
              <a:ext uri="{FF2B5EF4-FFF2-40B4-BE49-F238E27FC236}">
                <a16:creationId xmlns:a16="http://schemas.microsoft.com/office/drawing/2014/main" id="{17A3F6B0-19DC-8CB9-FB38-8929D705F3BB}"/>
              </a:ext>
            </a:extLst>
          </p:cNvPr>
          <p:cNvSpPr txBox="1"/>
          <p:nvPr/>
        </p:nvSpPr>
        <p:spPr>
          <a:xfrm>
            <a:off x="1731033" y="6228446"/>
            <a:ext cx="919758" cy="369332"/>
          </a:xfrm>
          <a:prstGeom prst="rect">
            <a:avLst/>
          </a:prstGeom>
          <a:noFill/>
        </p:spPr>
        <p:txBody>
          <a:bodyPr wrap="square" rtlCol="0">
            <a:spAutoFit/>
          </a:bodyPr>
          <a:lstStyle/>
          <a:p>
            <a:r>
              <a:rPr lang="en-US" altLang="ja-JP" dirty="0"/>
              <a:t>SGX</a:t>
            </a:r>
            <a:endParaRPr kumimoji="1" lang="ja-JP" altLang="en-US" dirty="0"/>
          </a:p>
        </p:txBody>
      </p:sp>
      <p:sp>
        <p:nvSpPr>
          <p:cNvPr id="6" name="正方形/長方形 5">
            <a:extLst>
              <a:ext uri="{FF2B5EF4-FFF2-40B4-BE49-F238E27FC236}">
                <a16:creationId xmlns:a16="http://schemas.microsoft.com/office/drawing/2014/main" id="{62BE2D48-5DF7-F40D-435D-52980B62EBFC}"/>
              </a:ext>
            </a:extLst>
          </p:cNvPr>
          <p:cNvSpPr/>
          <p:nvPr/>
        </p:nvSpPr>
        <p:spPr>
          <a:xfrm>
            <a:off x="1049443" y="4295077"/>
            <a:ext cx="1923334" cy="1855199"/>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1DFC4056-E18B-F82C-9800-5A94D629EAB6}"/>
              </a:ext>
            </a:extLst>
          </p:cNvPr>
          <p:cNvSpPr/>
          <p:nvPr/>
        </p:nvSpPr>
        <p:spPr>
          <a:xfrm>
            <a:off x="1381077" y="5021976"/>
            <a:ext cx="1336783" cy="656001"/>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コード・データ</a:t>
            </a:r>
            <a:endParaRPr kumimoji="1" lang="ja-JP" altLang="en-US" sz="1600" dirty="0">
              <a:solidFill>
                <a:schemeClr val="tx1"/>
              </a:solidFill>
            </a:endParaRPr>
          </a:p>
        </p:txBody>
      </p:sp>
      <p:sp>
        <p:nvSpPr>
          <p:cNvPr id="8" name="テキスト ボックス 7">
            <a:extLst>
              <a:ext uri="{FF2B5EF4-FFF2-40B4-BE49-F238E27FC236}">
                <a16:creationId xmlns:a16="http://schemas.microsoft.com/office/drawing/2014/main" id="{F3084646-2276-7CC5-B4A8-0D0E2D8249D7}"/>
              </a:ext>
            </a:extLst>
          </p:cNvPr>
          <p:cNvSpPr txBox="1"/>
          <p:nvPr/>
        </p:nvSpPr>
        <p:spPr>
          <a:xfrm>
            <a:off x="1236043" y="4420092"/>
            <a:ext cx="1626852" cy="369332"/>
          </a:xfrm>
          <a:prstGeom prst="rect">
            <a:avLst/>
          </a:prstGeom>
          <a:noFill/>
        </p:spPr>
        <p:txBody>
          <a:bodyPr wrap="square" rtlCol="0">
            <a:spAutoFit/>
          </a:bodyPr>
          <a:lstStyle/>
          <a:p>
            <a:r>
              <a:rPr lang="ja-JP" altLang="en-US" dirty="0"/>
              <a:t>エンクレイヴ</a:t>
            </a:r>
            <a:endParaRPr kumimoji="1" lang="ja-JP" altLang="en-US" dirty="0"/>
          </a:p>
        </p:txBody>
      </p:sp>
      <p:sp>
        <p:nvSpPr>
          <p:cNvPr id="9" name="正方形/長方形 8">
            <a:extLst>
              <a:ext uri="{FF2B5EF4-FFF2-40B4-BE49-F238E27FC236}">
                <a16:creationId xmlns:a16="http://schemas.microsoft.com/office/drawing/2014/main" id="{2BB8B8E8-802C-AEFA-27BB-202520BF3457}"/>
              </a:ext>
            </a:extLst>
          </p:cNvPr>
          <p:cNvSpPr/>
          <p:nvPr/>
        </p:nvSpPr>
        <p:spPr>
          <a:xfrm>
            <a:off x="4040327" y="4307269"/>
            <a:ext cx="1923334" cy="1855199"/>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8545239E-A27D-1555-7EFC-AFD2076AABDC}"/>
              </a:ext>
            </a:extLst>
          </p:cNvPr>
          <p:cNvSpPr txBox="1"/>
          <p:nvPr/>
        </p:nvSpPr>
        <p:spPr>
          <a:xfrm>
            <a:off x="4193736" y="4435047"/>
            <a:ext cx="1616516" cy="369332"/>
          </a:xfrm>
          <a:prstGeom prst="rect">
            <a:avLst/>
          </a:prstGeom>
          <a:noFill/>
        </p:spPr>
        <p:txBody>
          <a:bodyPr wrap="square" rtlCol="0">
            <a:spAutoFit/>
          </a:bodyPr>
          <a:lstStyle/>
          <a:p>
            <a:r>
              <a:rPr lang="ja-JP" altLang="en-US" dirty="0"/>
              <a:t>エンクレイヴ</a:t>
            </a:r>
            <a:endParaRPr kumimoji="1" lang="ja-JP" altLang="en-US" dirty="0"/>
          </a:p>
        </p:txBody>
      </p:sp>
      <p:sp>
        <p:nvSpPr>
          <p:cNvPr id="11" name="テキスト ボックス 10">
            <a:extLst>
              <a:ext uri="{FF2B5EF4-FFF2-40B4-BE49-F238E27FC236}">
                <a16:creationId xmlns:a16="http://schemas.microsoft.com/office/drawing/2014/main" id="{C3905B31-9EDE-53DF-AEC0-8A8DFFF48BFE}"/>
              </a:ext>
            </a:extLst>
          </p:cNvPr>
          <p:cNvSpPr txBox="1"/>
          <p:nvPr/>
        </p:nvSpPr>
        <p:spPr>
          <a:xfrm>
            <a:off x="4677537" y="6228446"/>
            <a:ext cx="787306" cy="369332"/>
          </a:xfrm>
          <a:prstGeom prst="rect">
            <a:avLst/>
          </a:prstGeom>
          <a:noFill/>
        </p:spPr>
        <p:txBody>
          <a:bodyPr wrap="square" rtlCol="0">
            <a:spAutoFit/>
          </a:bodyPr>
          <a:lstStyle/>
          <a:p>
            <a:r>
              <a:rPr lang="en-US" altLang="ja-JP" dirty="0"/>
              <a:t>SGX</a:t>
            </a:r>
            <a:endParaRPr kumimoji="1" lang="ja-JP" altLang="en-US" dirty="0"/>
          </a:p>
        </p:txBody>
      </p:sp>
      <p:sp>
        <p:nvSpPr>
          <p:cNvPr id="12" name="矢印: 右 17">
            <a:extLst>
              <a:ext uri="{FF2B5EF4-FFF2-40B4-BE49-F238E27FC236}">
                <a16:creationId xmlns:a16="http://schemas.microsoft.com/office/drawing/2014/main" id="{2912B7A6-0186-4617-0708-F8BBE962EFF2}"/>
              </a:ext>
            </a:extLst>
          </p:cNvPr>
          <p:cNvSpPr/>
          <p:nvPr/>
        </p:nvSpPr>
        <p:spPr>
          <a:xfrm>
            <a:off x="2723460" y="5175028"/>
            <a:ext cx="1603110" cy="339965"/>
          </a:xfrm>
          <a:prstGeom prst="right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13" name="ドーナツ 12">
            <a:extLst>
              <a:ext uri="{FF2B5EF4-FFF2-40B4-BE49-F238E27FC236}">
                <a16:creationId xmlns:a16="http://schemas.microsoft.com/office/drawing/2014/main" id="{26739195-E2AF-6C86-4757-84E751BD1E67}"/>
              </a:ext>
            </a:extLst>
          </p:cNvPr>
          <p:cNvSpPr/>
          <p:nvPr/>
        </p:nvSpPr>
        <p:spPr>
          <a:xfrm>
            <a:off x="3312846" y="5649344"/>
            <a:ext cx="404013" cy="434862"/>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乗算記号 13">
            <a:extLst>
              <a:ext uri="{FF2B5EF4-FFF2-40B4-BE49-F238E27FC236}">
                <a16:creationId xmlns:a16="http://schemas.microsoft.com/office/drawing/2014/main" id="{92A15BA1-8E3B-0DC9-1DB1-A7849B99F69B}"/>
              </a:ext>
            </a:extLst>
          </p:cNvPr>
          <p:cNvSpPr/>
          <p:nvPr/>
        </p:nvSpPr>
        <p:spPr>
          <a:xfrm>
            <a:off x="8656191" y="5615925"/>
            <a:ext cx="480999" cy="50170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CDEFA896-80F9-628B-2A70-7FE87265BAE7}"/>
              </a:ext>
            </a:extLst>
          </p:cNvPr>
          <p:cNvSpPr/>
          <p:nvPr/>
        </p:nvSpPr>
        <p:spPr>
          <a:xfrm>
            <a:off x="4333602" y="5034167"/>
            <a:ext cx="1336783" cy="656001"/>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コード・データ</a:t>
            </a:r>
            <a:endParaRPr kumimoji="1" lang="ja-JP" altLang="en-US" sz="1600" dirty="0">
              <a:solidFill>
                <a:schemeClr val="tx1"/>
              </a:solidFill>
            </a:endParaRPr>
          </a:p>
        </p:txBody>
      </p:sp>
      <p:sp>
        <p:nvSpPr>
          <p:cNvPr id="16" name="テキスト ボックス 15">
            <a:extLst>
              <a:ext uri="{FF2B5EF4-FFF2-40B4-BE49-F238E27FC236}">
                <a16:creationId xmlns:a16="http://schemas.microsoft.com/office/drawing/2014/main" id="{37DD1879-37D5-80C9-8C2A-3817D29F4E37}"/>
              </a:ext>
            </a:extLst>
          </p:cNvPr>
          <p:cNvSpPr txBox="1"/>
          <p:nvPr/>
        </p:nvSpPr>
        <p:spPr>
          <a:xfrm>
            <a:off x="3011135" y="4927091"/>
            <a:ext cx="1090727" cy="338554"/>
          </a:xfrm>
          <a:prstGeom prst="rect">
            <a:avLst/>
          </a:prstGeom>
          <a:noFill/>
        </p:spPr>
        <p:txBody>
          <a:bodyPr wrap="square" rtlCol="0">
            <a:spAutoFit/>
          </a:bodyPr>
          <a:lstStyle/>
          <a:p>
            <a:r>
              <a:rPr kumimoji="1" lang="ja-JP" altLang="en-US" sz="1600" b="1" dirty="0"/>
              <a:t>状態移送</a:t>
            </a:r>
          </a:p>
        </p:txBody>
      </p:sp>
      <p:sp>
        <p:nvSpPr>
          <p:cNvPr id="17" name="テキスト ボックス 16">
            <a:extLst>
              <a:ext uri="{FF2B5EF4-FFF2-40B4-BE49-F238E27FC236}">
                <a16:creationId xmlns:a16="http://schemas.microsoft.com/office/drawing/2014/main" id="{C3D3FB95-8088-1124-911C-97A47294AE20}"/>
              </a:ext>
            </a:extLst>
          </p:cNvPr>
          <p:cNvSpPr txBox="1"/>
          <p:nvPr/>
        </p:nvSpPr>
        <p:spPr>
          <a:xfrm>
            <a:off x="7121172" y="6242941"/>
            <a:ext cx="919758" cy="369332"/>
          </a:xfrm>
          <a:prstGeom prst="rect">
            <a:avLst/>
          </a:prstGeom>
          <a:noFill/>
        </p:spPr>
        <p:txBody>
          <a:bodyPr wrap="square" rtlCol="0">
            <a:spAutoFit/>
          </a:bodyPr>
          <a:lstStyle/>
          <a:p>
            <a:r>
              <a:rPr lang="en-US" altLang="ja-JP" dirty="0"/>
              <a:t>SGX</a:t>
            </a:r>
            <a:endParaRPr kumimoji="1" lang="ja-JP" altLang="en-US" dirty="0"/>
          </a:p>
        </p:txBody>
      </p:sp>
      <p:sp>
        <p:nvSpPr>
          <p:cNvPr id="18" name="正方形/長方形 17">
            <a:extLst>
              <a:ext uri="{FF2B5EF4-FFF2-40B4-BE49-F238E27FC236}">
                <a16:creationId xmlns:a16="http://schemas.microsoft.com/office/drawing/2014/main" id="{A0B9FD6B-F674-238A-2409-84D103DF42F9}"/>
              </a:ext>
            </a:extLst>
          </p:cNvPr>
          <p:cNvSpPr/>
          <p:nvPr/>
        </p:nvSpPr>
        <p:spPr>
          <a:xfrm>
            <a:off x="6439582" y="4309572"/>
            <a:ext cx="1923334" cy="1855199"/>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a:extLst>
              <a:ext uri="{FF2B5EF4-FFF2-40B4-BE49-F238E27FC236}">
                <a16:creationId xmlns:a16="http://schemas.microsoft.com/office/drawing/2014/main" id="{AEF74990-8BAB-FFD1-C029-8EE09348EA5F}"/>
              </a:ext>
            </a:extLst>
          </p:cNvPr>
          <p:cNvSpPr/>
          <p:nvPr/>
        </p:nvSpPr>
        <p:spPr>
          <a:xfrm>
            <a:off x="6771216" y="5036471"/>
            <a:ext cx="1336783" cy="656001"/>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コード・データ</a:t>
            </a:r>
            <a:endParaRPr kumimoji="1" lang="ja-JP" altLang="en-US" sz="1600" dirty="0">
              <a:solidFill>
                <a:schemeClr val="tx1"/>
              </a:solidFill>
            </a:endParaRPr>
          </a:p>
        </p:txBody>
      </p:sp>
      <p:sp>
        <p:nvSpPr>
          <p:cNvPr id="20" name="テキスト ボックス 19">
            <a:extLst>
              <a:ext uri="{FF2B5EF4-FFF2-40B4-BE49-F238E27FC236}">
                <a16:creationId xmlns:a16="http://schemas.microsoft.com/office/drawing/2014/main" id="{3D97D82D-5C63-ADB3-3834-4119BB3E1F2F}"/>
              </a:ext>
            </a:extLst>
          </p:cNvPr>
          <p:cNvSpPr txBox="1"/>
          <p:nvPr/>
        </p:nvSpPr>
        <p:spPr>
          <a:xfrm>
            <a:off x="6626182" y="4434587"/>
            <a:ext cx="1626852" cy="369332"/>
          </a:xfrm>
          <a:prstGeom prst="rect">
            <a:avLst/>
          </a:prstGeom>
          <a:noFill/>
        </p:spPr>
        <p:txBody>
          <a:bodyPr wrap="square" rtlCol="0">
            <a:spAutoFit/>
          </a:bodyPr>
          <a:lstStyle/>
          <a:p>
            <a:r>
              <a:rPr lang="ja-JP" altLang="en-US" dirty="0"/>
              <a:t>エンクレイヴ</a:t>
            </a:r>
            <a:endParaRPr kumimoji="1" lang="ja-JP" altLang="en-US" dirty="0"/>
          </a:p>
        </p:txBody>
      </p:sp>
      <p:sp>
        <p:nvSpPr>
          <p:cNvPr id="21" name="正方形/長方形 20">
            <a:extLst>
              <a:ext uri="{FF2B5EF4-FFF2-40B4-BE49-F238E27FC236}">
                <a16:creationId xmlns:a16="http://schemas.microsoft.com/office/drawing/2014/main" id="{E72A0E00-92A2-B756-5C19-59B9AEA10B18}"/>
              </a:ext>
            </a:extLst>
          </p:cNvPr>
          <p:cNvSpPr/>
          <p:nvPr/>
        </p:nvSpPr>
        <p:spPr>
          <a:xfrm>
            <a:off x="9430466" y="4321764"/>
            <a:ext cx="1923334" cy="1855199"/>
          </a:xfrm>
          <a:prstGeom prst="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テキスト ボックス 21">
            <a:extLst>
              <a:ext uri="{FF2B5EF4-FFF2-40B4-BE49-F238E27FC236}">
                <a16:creationId xmlns:a16="http://schemas.microsoft.com/office/drawing/2014/main" id="{36B09B62-DD9E-C0FB-2A6A-97C2C64980F9}"/>
              </a:ext>
            </a:extLst>
          </p:cNvPr>
          <p:cNvSpPr txBox="1"/>
          <p:nvPr/>
        </p:nvSpPr>
        <p:spPr>
          <a:xfrm>
            <a:off x="9877972" y="4420092"/>
            <a:ext cx="1028319" cy="369332"/>
          </a:xfrm>
          <a:prstGeom prst="rect">
            <a:avLst/>
          </a:prstGeom>
          <a:noFill/>
        </p:spPr>
        <p:txBody>
          <a:bodyPr wrap="square" rtlCol="0">
            <a:spAutoFit/>
          </a:bodyPr>
          <a:lstStyle/>
          <a:p>
            <a:r>
              <a:rPr kumimoji="1" lang="ja-JP" altLang="en-US"/>
              <a:t>機密</a:t>
            </a:r>
            <a:r>
              <a:rPr kumimoji="1" lang="en-US" altLang="ja-JP" dirty="0"/>
              <a:t>VM</a:t>
            </a:r>
          </a:p>
        </p:txBody>
      </p:sp>
      <p:sp>
        <p:nvSpPr>
          <p:cNvPr id="23" name="テキスト ボックス 22">
            <a:extLst>
              <a:ext uri="{FF2B5EF4-FFF2-40B4-BE49-F238E27FC236}">
                <a16:creationId xmlns:a16="http://schemas.microsoft.com/office/drawing/2014/main" id="{0EE1EB79-80EA-33C0-9BA8-F6956D0FA762}"/>
              </a:ext>
            </a:extLst>
          </p:cNvPr>
          <p:cNvSpPr txBox="1"/>
          <p:nvPr/>
        </p:nvSpPr>
        <p:spPr>
          <a:xfrm>
            <a:off x="10067676" y="6242941"/>
            <a:ext cx="787306" cy="369332"/>
          </a:xfrm>
          <a:prstGeom prst="rect">
            <a:avLst/>
          </a:prstGeom>
          <a:noFill/>
        </p:spPr>
        <p:txBody>
          <a:bodyPr wrap="square" rtlCol="0">
            <a:spAutoFit/>
          </a:bodyPr>
          <a:lstStyle/>
          <a:p>
            <a:r>
              <a:rPr lang="en-US" altLang="ja-JP" dirty="0"/>
              <a:t>TDX</a:t>
            </a:r>
            <a:endParaRPr kumimoji="1" lang="ja-JP" altLang="en-US" dirty="0"/>
          </a:p>
        </p:txBody>
      </p:sp>
      <p:sp>
        <p:nvSpPr>
          <p:cNvPr id="24" name="矢印: 右 17">
            <a:extLst>
              <a:ext uri="{FF2B5EF4-FFF2-40B4-BE49-F238E27FC236}">
                <a16:creationId xmlns:a16="http://schemas.microsoft.com/office/drawing/2014/main" id="{0B3D01DC-C362-2551-6948-5311387C1B28}"/>
              </a:ext>
            </a:extLst>
          </p:cNvPr>
          <p:cNvSpPr/>
          <p:nvPr/>
        </p:nvSpPr>
        <p:spPr>
          <a:xfrm>
            <a:off x="8113599" y="5189523"/>
            <a:ext cx="1603110" cy="339965"/>
          </a:xfrm>
          <a:prstGeom prst="right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25" name="正方形/長方形 24">
            <a:extLst>
              <a:ext uri="{FF2B5EF4-FFF2-40B4-BE49-F238E27FC236}">
                <a16:creationId xmlns:a16="http://schemas.microsoft.com/office/drawing/2014/main" id="{B9435395-4A81-49D3-D250-7334827AF8C2}"/>
              </a:ext>
            </a:extLst>
          </p:cNvPr>
          <p:cNvSpPr/>
          <p:nvPr/>
        </p:nvSpPr>
        <p:spPr>
          <a:xfrm>
            <a:off x="9723739" y="4927091"/>
            <a:ext cx="1336783" cy="656001"/>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アプリケーション</a:t>
            </a:r>
            <a:endParaRPr kumimoji="1" lang="ja-JP" altLang="en-US" sz="1600" dirty="0">
              <a:solidFill>
                <a:schemeClr val="tx1"/>
              </a:solidFill>
            </a:endParaRPr>
          </a:p>
        </p:txBody>
      </p:sp>
      <p:sp>
        <p:nvSpPr>
          <p:cNvPr id="26" name="テキスト ボックス 25">
            <a:extLst>
              <a:ext uri="{FF2B5EF4-FFF2-40B4-BE49-F238E27FC236}">
                <a16:creationId xmlns:a16="http://schemas.microsoft.com/office/drawing/2014/main" id="{BF580A31-A2B5-EDD1-4767-43AC727F2E37}"/>
              </a:ext>
            </a:extLst>
          </p:cNvPr>
          <p:cNvSpPr txBox="1"/>
          <p:nvPr/>
        </p:nvSpPr>
        <p:spPr>
          <a:xfrm>
            <a:off x="8401274" y="4941586"/>
            <a:ext cx="1090727" cy="338554"/>
          </a:xfrm>
          <a:prstGeom prst="rect">
            <a:avLst/>
          </a:prstGeom>
          <a:noFill/>
        </p:spPr>
        <p:txBody>
          <a:bodyPr wrap="square" rtlCol="0">
            <a:spAutoFit/>
          </a:bodyPr>
          <a:lstStyle/>
          <a:p>
            <a:r>
              <a:rPr kumimoji="1" lang="ja-JP" altLang="en-US" sz="1600" b="1" dirty="0"/>
              <a:t>状態移送</a:t>
            </a:r>
          </a:p>
        </p:txBody>
      </p:sp>
      <p:sp>
        <p:nvSpPr>
          <p:cNvPr id="27" name="正方形/長方形 26">
            <a:extLst>
              <a:ext uri="{FF2B5EF4-FFF2-40B4-BE49-F238E27FC236}">
                <a16:creationId xmlns:a16="http://schemas.microsoft.com/office/drawing/2014/main" id="{3C5343F6-78BC-A927-A7CC-76F22A383070}"/>
              </a:ext>
            </a:extLst>
          </p:cNvPr>
          <p:cNvSpPr/>
          <p:nvPr/>
        </p:nvSpPr>
        <p:spPr>
          <a:xfrm>
            <a:off x="9731870" y="5690168"/>
            <a:ext cx="1336783" cy="371587"/>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rPr>
              <a:t>OS</a:t>
            </a:r>
            <a:endParaRPr kumimoji="1" lang="ja-JP" altLang="en-US" sz="1600" dirty="0">
              <a:solidFill>
                <a:schemeClr val="tx1"/>
              </a:solidFill>
            </a:endParaRPr>
          </a:p>
        </p:txBody>
      </p:sp>
      <p:cxnSp>
        <p:nvCxnSpPr>
          <p:cNvPr id="29" name="直線コネクタ 28">
            <a:extLst>
              <a:ext uri="{FF2B5EF4-FFF2-40B4-BE49-F238E27FC236}">
                <a16:creationId xmlns:a16="http://schemas.microsoft.com/office/drawing/2014/main" id="{E9AFE585-AE94-1D51-738F-E46AF465FF26}"/>
              </a:ext>
            </a:extLst>
          </p:cNvPr>
          <p:cNvCxnSpPr/>
          <p:nvPr/>
        </p:nvCxnSpPr>
        <p:spPr>
          <a:xfrm>
            <a:off x="6183984" y="4053526"/>
            <a:ext cx="0" cy="2558747"/>
          </a:xfrm>
          <a:prstGeom prst="line">
            <a:avLst/>
          </a:prstGeom>
          <a:ln w="3810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3855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902911-7C19-2798-FEA0-69BDA26C5167}"/>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提案</a:t>
            </a:r>
            <a:r>
              <a:rPr lang="en-US" altLang="ja-JP" dirty="0">
                <a:latin typeface="游ゴシック" panose="020B0400000000000000" pitchFamily="50" charset="-128"/>
                <a:ea typeface="游ゴシック" panose="020B0400000000000000" pitchFamily="50" charset="-128"/>
              </a:rPr>
              <a:t> : </a:t>
            </a:r>
            <a:r>
              <a:rPr lang="en-US" altLang="ja-JP" dirty="0" err="1">
                <a:latin typeface="游ゴシック" panose="020B0400000000000000" pitchFamily="50" charset="-128"/>
                <a:ea typeface="游ゴシック" panose="020B0400000000000000" pitchFamily="50" charset="-128"/>
              </a:rPr>
              <a:t>MigTEE</a:t>
            </a:r>
            <a:endParaRPr kumimoji="1" lang="ja-JP" altLang="en-US"/>
          </a:p>
        </p:txBody>
      </p:sp>
      <p:sp>
        <p:nvSpPr>
          <p:cNvPr id="3" name="コンテンツ プレースホルダー 2">
            <a:extLst>
              <a:ext uri="{FF2B5EF4-FFF2-40B4-BE49-F238E27FC236}">
                <a16:creationId xmlns:a16="http://schemas.microsoft.com/office/drawing/2014/main" id="{325EC4BA-E6F1-A5C2-7CE2-37F148AB1E33}"/>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共通のライブラリ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を用いた異種</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間のマイグレーション</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の機能をライブラリとしてアプリケーションに提供</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汎用</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を動かせないプロセスベースの</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内でも利用可能</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汎用</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が動かせる</a:t>
            </a:r>
            <a:r>
              <a:rPr lang="en-US" altLang="ja-JP" dirty="0">
                <a:latin typeface="游ゴシック" panose="020B0400000000000000" pitchFamily="50" charset="-128"/>
                <a:ea typeface="游ゴシック" panose="020B0400000000000000" pitchFamily="50" charset="-128"/>
              </a:rPr>
              <a:t>VM</a:t>
            </a:r>
            <a:r>
              <a:rPr lang="ja-JP" altLang="en-US">
                <a:latin typeface="游ゴシック" panose="020B0400000000000000" pitchFamily="50" charset="-128"/>
                <a:ea typeface="游ゴシック" panose="020B0400000000000000" pitchFamily="50" charset="-128"/>
              </a:rPr>
              <a:t>ベースの</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では汎用</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の代わりに利用可能</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移送元</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内の</a:t>
            </a:r>
            <a:r>
              <a:rPr lang="ja-JP" altLang="en-US">
                <a:solidFill>
                  <a:srgbClr val="FF0000"/>
                </a:solidFill>
                <a:latin typeface="游ゴシック" panose="020B0400000000000000" pitchFamily="50" charset="-128"/>
                <a:ea typeface="游ゴシック" panose="020B0400000000000000" pitchFamily="50" charset="-128"/>
              </a:rPr>
              <a:t>ライブラリ</a:t>
            </a:r>
            <a:r>
              <a:rPr lang="en-US" altLang="ja-JP" dirty="0">
                <a:solidFill>
                  <a:srgbClr val="FF0000"/>
                </a:solidFill>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がアプリケーションの状態を</a:t>
            </a:r>
            <a:r>
              <a:rPr lang="ja-JP" altLang="en-US">
                <a:solidFill>
                  <a:srgbClr val="FF0000"/>
                </a:solidFill>
                <a:latin typeface="游ゴシック" panose="020B0400000000000000" pitchFamily="50" charset="-128"/>
                <a:ea typeface="游ゴシック" panose="020B0400000000000000" pitchFamily="50" charset="-128"/>
              </a:rPr>
              <a:t>保存</a:t>
            </a:r>
            <a:endParaRPr lang="en-US" altLang="ja-JP" dirty="0">
              <a:solidFill>
                <a:srgbClr val="FF0000"/>
              </a:solidFill>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移送先</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内のライブラリ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が移送元の状態を</a:t>
            </a:r>
            <a:r>
              <a:rPr lang="ja-JP" altLang="en-US">
                <a:solidFill>
                  <a:srgbClr val="FF0000"/>
                </a:solidFill>
                <a:latin typeface="游ゴシック" panose="020B0400000000000000" pitchFamily="50" charset="-128"/>
                <a:ea typeface="游ゴシック" panose="020B0400000000000000" pitchFamily="50" charset="-128"/>
              </a:rPr>
              <a:t>復元</a:t>
            </a:r>
            <a:endParaRPr lang="en-US" altLang="ja-JP" dirty="0">
              <a:solidFill>
                <a:srgbClr val="FF0000"/>
              </a:solidFill>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820911D0-CAED-8438-2F59-352E9C073F5D}"/>
              </a:ext>
            </a:extLst>
          </p:cNvPr>
          <p:cNvSpPr>
            <a:spLocks noGrp="1"/>
          </p:cNvSpPr>
          <p:nvPr>
            <p:ph type="sldNum" sz="quarter" idx="12"/>
          </p:nvPr>
        </p:nvSpPr>
        <p:spPr/>
        <p:txBody>
          <a:bodyPr/>
          <a:lstStyle/>
          <a:p>
            <a:fld id="{352EA866-C5B8-43D6-A9BB-9137EF5B7856}" type="slidenum">
              <a:rPr kumimoji="1" lang="ja-JP" altLang="en-US" smtClean="0"/>
              <a:t>5</a:t>
            </a:fld>
            <a:endParaRPr kumimoji="1" lang="ja-JP" altLang="en-US"/>
          </a:p>
        </p:txBody>
      </p:sp>
      <p:sp>
        <p:nvSpPr>
          <p:cNvPr id="5" name="正方形/長方形 4">
            <a:extLst>
              <a:ext uri="{FF2B5EF4-FFF2-40B4-BE49-F238E27FC236}">
                <a16:creationId xmlns:a16="http://schemas.microsoft.com/office/drawing/2014/main" id="{E492E174-A0D2-A298-617B-F2298D2534F3}"/>
              </a:ext>
            </a:extLst>
          </p:cNvPr>
          <p:cNvSpPr/>
          <p:nvPr/>
        </p:nvSpPr>
        <p:spPr>
          <a:xfrm>
            <a:off x="2216058" y="4103087"/>
            <a:ext cx="2989196" cy="171307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23DDE34B-0CB4-68C3-5452-80209934B605}"/>
              </a:ext>
            </a:extLst>
          </p:cNvPr>
          <p:cNvSpPr txBox="1"/>
          <p:nvPr/>
        </p:nvSpPr>
        <p:spPr>
          <a:xfrm>
            <a:off x="2315705" y="4147213"/>
            <a:ext cx="2863491" cy="338554"/>
          </a:xfrm>
          <a:prstGeom prst="rect">
            <a:avLst/>
          </a:prstGeom>
          <a:noFill/>
        </p:spPr>
        <p:txBody>
          <a:bodyPr wrap="square" rtlCol="0">
            <a:spAutoFit/>
          </a:bodyPr>
          <a:lstStyle/>
          <a:p>
            <a:r>
              <a:rPr kumimoji="1" lang="ja-JP" altLang="en-US" sz="1600"/>
              <a:t>移送元</a:t>
            </a:r>
            <a:r>
              <a:rPr kumimoji="1" lang="en-US" altLang="ja-JP" sz="1600" dirty="0"/>
              <a:t>TEE</a:t>
            </a:r>
            <a:r>
              <a:rPr kumimoji="1" lang="ja-JP" altLang="en-US" sz="1600"/>
              <a:t>（エンクレイヴ）</a:t>
            </a:r>
            <a:endParaRPr kumimoji="1" lang="ja-JP" altLang="en-US" sz="1600" dirty="0"/>
          </a:p>
        </p:txBody>
      </p:sp>
      <p:sp>
        <p:nvSpPr>
          <p:cNvPr id="7" name="正方形/長方形 6">
            <a:extLst>
              <a:ext uri="{FF2B5EF4-FFF2-40B4-BE49-F238E27FC236}">
                <a16:creationId xmlns:a16="http://schemas.microsoft.com/office/drawing/2014/main" id="{7BE8C021-EAA3-93FB-4BEC-E6AC766B33AA}"/>
              </a:ext>
            </a:extLst>
          </p:cNvPr>
          <p:cNvSpPr/>
          <p:nvPr/>
        </p:nvSpPr>
        <p:spPr>
          <a:xfrm>
            <a:off x="2816222" y="5284336"/>
            <a:ext cx="1862458" cy="369332"/>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ライブラリ</a:t>
            </a:r>
            <a:r>
              <a:rPr lang="en-US" altLang="ja-JP" sz="1600" dirty="0">
                <a:solidFill>
                  <a:schemeClr val="tx1"/>
                </a:solidFill>
              </a:rPr>
              <a:t>OS</a:t>
            </a:r>
            <a:endParaRPr kumimoji="1" lang="ja-JP" altLang="en-US" sz="1600" dirty="0">
              <a:solidFill>
                <a:schemeClr val="tx1"/>
              </a:solidFill>
            </a:endParaRPr>
          </a:p>
        </p:txBody>
      </p:sp>
      <p:sp>
        <p:nvSpPr>
          <p:cNvPr id="8" name="テキスト ボックス 7">
            <a:extLst>
              <a:ext uri="{FF2B5EF4-FFF2-40B4-BE49-F238E27FC236}">
                <a16:creationId xmlns:a16="http://schemas.microsoft.com/office/drawing/2014/main" id="{675A68E2-7AA4-C3EB-C9CA-FDFFBB4C4AE3}"/>
              </a:ext>
            </a:extLst>
          </p:cNvPr>
          <p:cNvSpPr txBox="1"/>
          <p:nvPr/>
        </p:nvSpPr>
        <p:spPr>
          <a:xfrm>
            <a:off x="5275850" y="5088583"/>
            <a:ext cx="1328866" cy="369332"/>
          </a:xfrm>
          <a:prstGeom prst="rect">
            <a:avLst/>
          </a:prstGeom>
          <a:noFill/>
        </p:spPr>
        <p:txBody>
          <a:bodyPr wrap="square" rtlCol="0">
            <a:spAutoFit/>
          </a:bodyPr>
          <a:lstStyle/>
          <a:p>
            <a:r>
              <a:rPr lang="ja-JP" altLang="en-US" b="1"/>
              <a:t>状態移送</a:t>
            </a:r>
            <a:endParaRPr kumimoji="1" lang="ja-JP" altLang="en-US" b="1" dirty="0"/>
          </a:p>
        </p:txBody>
      </p:sp>
      <p:sp>
        <p:nvSpPr>
          <p:cNvPr id="9" name="正方形/長方形 8">
            <a:extLst>
              <a:ext uri="{FF2B5EF4-FFF2-40B4-BE49-F238E27FC236}">
                <a16:creationId xmlns:a16="http://schemas.microsoft.com/office/drawing/2014/main" id="{E226F6AD-7935-E6C1-5755-74E0981B0FEE}"/>
              </a:ext>
            </a:extLst>
          </p:cNvPr>
          <p:cNvSpPr/>
          <p:nvPr/>
        </p:nvSpPr>
        <p:spPr>
          <a:xfrm>
            <a:off x="2816222" y="4625590"/>
            <a:ext cx="1862458" cy="349646"/>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アプリケーション</a:t>
            </a:r>
            <a:endParaRPr kumimoji="1" lang="ja-JP" altLang="en-US" sz="1600">
              <a:solidFill>
                <a:schemeClr val="tx1"/>
              </a:solidFill>
            </a:endParaRPr>
          </a:p>
        </p:txBody>
      </p:sp>
      <p:cxnSp>
        <p:nvCxnSpPr>
          <p:cNvPr id="10" name="直線矢印コネクタ 9">
            <a:extLst>
              <a:ext uri="{FF2B5EF4-FFF2-40B4-BE49-F238E27FC236}">
                <a16:creationId xmlns:a16="http://schemas.microsoft.com/office/drawing/2014/main" id="{CD60B52A-805D-85DB-E287-36AA4DA64C42}"/>
              </a:ext>
            </a:extLst>
          </p:cNvPr>
          <p:cNvCxnSpPr>
            <a:cxnSpLocks/>
            <a:stCxn id="9" idx="2"/>
            <a:endCxn id="7" idx="0"/>
          </p:cNvCxnSpPr>
          <p:nvPr/>
        </p:nvCxnSpPr>
        <p:spPr>
          <a:xfrm>
            <a:off x="3747451" y="4975236"/>
            <a:ext cx="0" cy="309100"/>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sp>
        <p:nvSpPr>
          <p:cNvPr id="11" name="正方形/長方形 10">
            <a:extLst>
              <a:ext uri="{FF2B5EF4-FFF2-40B4-BE49-F238E27FC236}">
                <a16:creationId xmlns:a16="http://schemas.microsoft.com/office/drawing/2014/main" id="{260B54E1-4655-411A-FD4A-FE59EF214875}"/>
              </a:ext>
            </a:extLst>
          </p:cNvPr>
          <p:cNvSpPr/>
          <p:nvPr/>
        </p:nvSpPr>
        <p:spPr>
          <a:xfrm>
            <a:off x="6453137" y="4103087"/>
            <a:ext cx="2989196" cy="1713072"/>
          </a:xfrm>
          <a:prstGeom prst="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7CE7F85A-9664-21EB-AB30-F281E31F0CE1}"/>
              </a:ext>
            </a:extLst>
          </p:cNvPr>
          <p:cNvSpPr txBox="1"/>
          <p:nvPr/>
        </p:nvSpPr>
        <p:spPr>
          <a:xfrm>
            <a:off x="6836135" y="4147213"/>
            <a:ext cx="2374621" cy="338554"/>
          </a:xfrm>
          <a:prstGeom prst="rect">
            <a:avLst/>
          </a:prstGeom>
          <a:noFill/>
        </p:spPr>
        <p:txBody>
          <a:bodyPr wrap="square" rtlCol="0">
            <a:spAutoFit/>
          </a:bodyPr>
          <a:lstStyle/>
          <a:p>
            <a:r>
              <a:rPr kumimoji="1" lang="ja-JP" altLang="en-US" sz="1600"/>
              <a:t>移送先</a:t>
            </a:r>
            <a:r>
              <a:rPr kumimoji="1" lang="en-US" altLang="ja-JP" sz="1600" dirty="0"/>
              <a:t>TEE</a:t>
            </a:r>
            <a:r>
              <a:rPr kumimoji="1" lang="ja-JP" altLang="en-US" sz="1600"/>
              <a:t>（機密</a:t>
            </a:r>
            <a:r>
              <a:rPr kumimoji="1" lang="en-US" altLang="ja-JP" sz="1600" dirty="0"/>
              <a:t>VM</a:t>
            </a:r>
            <a:r>
              <a:rPr kumimoji="1" lang="ja-JP" altLang="en-US" sz="1600"/>
              <a:t>）</a:t>
            </a:r>
            <a:endParaRPr kumimoji="1" lang="ja-JP" altLang="en-US" sz="1600" dirty="0"/>
          </a:p>
        </p:txBody>
      </p:sp>
      <p:sp>
        <p:nvSpPr>
          <p:cNvPr id="13" name="正方形/長方形 12">
            <a:extLst>
              <a:ext uri="{FF2B5EF4-FFF2-40B4-BE49-F238E27FC236}">
                <a16:creationId xmlns:a16="http://schemas.microsoft.com/office/drawing/2014/main" id="{E6D22E27-2E0E-C810-8FFB-B09B038EFA99}"/>
              </a:ext>
            </a:extLst>
          </p:cNvPr>
          <p:cNvSpPr/>
          <p:nvPr/>
        </p:nvSpPr>
        <p:spPr>
          <a:xfrm>
            <a:off x="7053301" y="5284336"/>
            <a:ext cx="1862458" cy="369332"/>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ライブラリ</a:t>
            </a:r>
            <a:r>
              <a:rPr lang="en-US" altLang="ja-JP" sz="1600" dirty="0">
                <a:solidFill>
                  <a:schemeClr val="tx1"/>
                </a:solidFill>
              </a:rPr>
              <a:t>OS</a:t>
            </a:r>
            <a:endParaRPr kumimoji="1" lang="ja-JP" altLang="en-US" sz="1600" dirty="0">
              <a:solidFill>
                <a:schemeClr val="tx1"/>
              </a:solidFill>
            </a:endParaRPr>
          </a:p>
        </p:txBody>
      </p:sp>
      <p:sp>
        <p:nvSpPr>
          <p:cNvPr id="14" name="正方形/長方形 13">
            <a:extLst>
              <a:ext uri="{FF2B5EF4-FFF2-40B4-BE49-F238E27FC236}">
                <a16:creationId xmlns:a16="http://schemas.microsoft.com/office/drawing/2014/main" id="{10E00255-24BD-3208-FC1D-30672FBF6EB4}"/>
              </a:ext>
            </a:extLst>
          </p:cNvPr>
          <p:cNvSpPr/>
          <p:nvPr/>
        </p:nvSpPr>
        <p:spPr>
          <a:xfrm>
            <a:off x="7053301" y="4625590"/>
            <a:ext cx="1862458" cy="349646"/>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アプリケーション</a:t>
            </a:r>
            <a:endParaRPr kumimoji="1" lang="ja-JP" altLang="en-US" sz="1600">
              <a:solidFill>
                <a:schemeClr val="tx1"/>
              </a:solidFill>
            </a:endParaRPr>
          </a:p>
        </p:txBody>
      </p:sp>
      <p:cxnSp>
        <p:nvCxnSpPr>
          <p:cNvPr id="15" name="直線矢印コネクタ 14">
            <a:extLst>
              <a:ext uri="{FF2B5EF4-FFF2-40B4-BE49-F238E27FC236}">
                <a16:creationId xmlns:a16="http://schemas.microsoft.com/office/drawing/2014/main" id="{C37B5D6E-4B29-1118-8DA2-12D10904BC42}"/>
              </a:ext>
            </a:extLst>
          </p:cNvPr>
          <p:cNvCxnSpPr>
            <a:cxnSpLocks/>
            <a:stCxn id="13" idx="0"/>
            <a:endCxn id="14" idx="2"/>
          </p:cNvCxnSpPr>
          <p:nvPr/>
        </p:nvCxnSpPr>
        <p:spPr>
          <a:xfrm flipV="1">
            <a:off x="7984530" y="4975236"/>
            <a:ext cx="0" cy="309100"/>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cxnSp>
        <p:nvCxnSpPr>
          <p:cNvPr id="16" name="直線矢印コネクタ 15">
            <a:extLst>
              <a:ext uri="{FF2B5EF4-FFF2-40B4-BE49-F238E27FC236}">
                <a16:creationId xmlns:a16="http://schemas.microsoft.com/office/drawing/2014/main" id="{7E1365BF-2321-9579-DD87-FFC4DD1A2961}"/>
              </a:ext>
            </a:extLst>
          </p:cNvPr>
          <p:cNvCxnSpPr>
            <a:stCxn id="7" idx="3"/>
            <a:endCxn id="13" idx="1"/>
          </p:cNvCxnSpPr>
          <p:nvPr/>
        </p:nvCxnSpPr>
        <p:spPr>
          <a:xfrm>
            <a:off x="4678680" y="5469002"/>
            <a:ext cx="2374621"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EA397109-DD3B-9D54-5BE7-603E15E95554}"/>
              </a:ext>
            </a:extLst>
          </p:cNvPr>
          <p:cNvSpPr txBox="1"/>
          <p:nvPr/>
        </p:nvSpPr>
        <p:spPr>
          <a:xfrm>
            <a:off x="3834780" y="4966727"/>
            <a:ext cx="679901" cy="369332"/>
          </a:xfrm>
          <a:prstGeom prst="rect">
            <a:avLst/>
          </a:prstGeom>
          <a:noFill/>
        </p:spPr>
        <p:txBody>
          <a:bodyPr wrap="square" rtlCol="0">
            <a:spAutoFit/>
          </a:bodyPr>
          <a:lstStyle/>
          <a:p>
            <a:r>
              <a:rPr lang="ja-JP" altLang="en-US" b="1"/>
              <a:t>保存</a:t>
            </a:r>
            <a:endParaRPr kumimoji="1" lang="ja-JP" altLang="en-US" b="1" dirty="0"/>
          </a:p>
        </p:txBody>
      </p:sp>
      <p:sp>
        <p:nvSpPr>
          <p:cNvPr id="18" name="テキスト ボックス 17">
            <a:extLst>
              <a:ext uri="{FF2B5EF4-FFF2-40B4-BE49-F238E27FC236}">
                <a16:creationId xmlns:a16="http://schemas.microsoft.com/office/drawing/2014/main" id="{7862624B-CE52-3151-D0E9-8F5652CF7DAA}"/>
              </a:ext>
            </a:extLst>
          </p:cNvPr>
          <p:cNvSpPr txBox="1"/>
          <p:nvPr/>
        </p:nvSpPr>
        <p:spPr>
          <a:xfrm>
            <a:off x="8111508" y="4966727"/>
            <a:ext cx="679901" cy="369332"/>
          </a:xfrm>
          <a:prstGeom prst="rect">
            <a:avLst/>
          </a:prstGeom>
          <a:noFill/>
        </p:spPr>
        <p:txBody>
          <a:bodyPr wrap="square" rtlCol="0">
            <a:spAutoFit/>
          </a:bodyPr>
          <a:lstStyle/>
          <a:p>
            <a:r>
              <a:rPr kumimoji="1" lang="ja-JP" altLang="en-US" b="1"/>
              <a:t>復元</a:t>
            </a:r>
            <a:endParaRPr kumimoji="1" lang="ja-JP" altLang="en-US" b="1" dirty="0"/>
          </a:p>
        </p:txBody>
      </p:sp>
      <p:sp>
        <p:nvSpPr>
          <p:cNvPr id="19" name="正方形/長方形 20">
            <a:extLst>
              <a:ext uri="{FF2B5EF4-FFF2-40B4-BE49-F238E27FC236}">
                <a16:creationId xmlns:a16="http://schemas.microsoft.com/office/drawing/2014/main" id="{A6850E78-F52E-D932-856A-457838130716}"/>
              </a:ext>
            </a:extLst>
          </p:cNvPr>
          <p:cNvSpPr/>
          <p:nvPr/>
        </p:nvSpPr>
        <p:spPr>
          <a:xfrm>
            <a:off x="2216058" y="6000867"/>
            <a:ext cx="2989196" cy="36512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rPr>
              <a:t>OS</a:t>
            </a:r>
            <a:endParaRPr kumimoji="1" lang="ja-JP" altLang="en-US" sz="1600" dirty="0">
              <a:solidFill>
                <a:schemeClr val="tx1"/>
              </a:solidFill>
            </a:endParaRPr>
          </a:p>
        </p:txBody>
      </p:sp>
      <p:sp>
        <p:nvSpPr>
          <p:cNvPr id="20" name="正方形/長方形 27">
            <a:extLst>
              <a:ext uri="{FF2B5EF4-FFF2-40B4-BE49-F238E27FC236}">
                <a16:creationId xmlns:a16="http://schemas.microsoft.com/office/drawing/2014/main" id="{4BEA1140-714E-F41C-A099-1933BB7736BB}"/>
              </a:ext>
            </a:extLst>
          </p:cNvPr>
          <p:cNvSpPr/>
          <p:nvPr/>
        </p:nvSpPr>
        <p:spPr>
          <a:xfrm>
            <a:off x="6453137" y="6005231"/>
            <a:ext cx="2989196" cy="356398"/>
          </a:xfrm>
          <a:prstGeom prst="rect">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ハイパーバイザ</a:t>
            </a:r>
            <a:r>
              <a:rPr kumimoji="1" lang="en-US" altLang="ja-JP" sz="1600" dirty="0">
                <a:solidFill>
                  <a:schemeClr val="tx1"/>
                </a:solidFill>
              </a:rPr>
              <a:t> </a:t>
            </a:r>
            <a:endParaRPr kumimoji="1" lang="ja-JP" altLang="en-US" sz="1600" dirty="0">
              <a:solidFill>
                <a:schemeClr val="tx1"/>
              </a:solidFill>
            </a:endParaRPr>
          </a:p>
        </p:txBody>
      </p:sp>
      <p:sp>
        <p:nvSpPr>
          <p:cNvPr id="21" name="テキスト ボックス 20">
            <a:extLst>
              <a:ext uri="{FF2B5EF4-FFF2-40B4-BE49-F238E27FC236}">
                <a16:creationId xmlns:a16="http://schemas.microsoft.com/office/drawing/2014/main" id="{3BC2394C-0CEC-8C1A-BE6C-43825A4D8D4A}"/>
              </a:ext>
            </a:extLst>
          </p:cNvPr>
          <p:cNvSpPr txBox="1"/>
          <p:nvPr/>
        </p:nvSpPr>
        <p:spPr>
          <a:xfrm>
            <a:off x="2909190" y="6374549"/>
            <a:ext cx="1605494" cy="369332"/>
          </a:xfrm>
          <a:prstGeom prst="rect">
            <a:avLst/>
          </a:prstGeom>
          <a:noFill/>
        </p:spPr>
        <p:txBody>
          <a:bodyPr wrap="square" rtlCol="0">
            <a:spAutoFit/>
          </a:bodyPr>
          <a:lstStyle/>
          <a:p>
            <a:r>
              <a:rPr kumimoji="1" lang="ja-JP" altLang="en-US"/>
              <a:t>移送元</a:t>
            </a:r>
            <a:r>
              <a:rPr lang="ja-JP" altLang="en-US"/>
              <a:t>ホスト</a:t>
            </a:r>
            <a:endParaRPr kumimoji="1" lang="ja-JP" altLang="en-US" dirty="0"/>
          </a:p>
        </p:txBody>
      </p:sp>
      <p:sp>
        <p:nvSpPr>
          <p:cNvPr id="22" name="テキスト ボックス 21">
            <a:extLst>
              <a:ext uri="{FF2B5EF4-FFF2-40B4-BE49-F238E27FC236}">
                <a16:creationId xmlns:a16="http://schemas.microsoft.com/office/drawing/2014/main" id="{F2C29254-3570-FCD7-D7C4-A1E14CBE82C7}"/>
              </a:ext>
            </a:extLst>
          </p:cNvPr>
          <p:cNvSpPr txBox="1"/>
          <p:nvPr/>
        </p:nvSpPr>
        <p:spPr>
          <a:xfrm>
            <a:off x="7241619" y="6374549"/>
            <a:ext cx="1605494" cy="369332"/>
          </a:xfrm>
          <a:prstGeom prst="rect">
            <a:avLst/>
          </a:prstGeom>
          <a:noFill/>
        </p:spPr>
        <p:txBody>
          <a:bodyPr wrap="square" rtlCol="0">
            <a:spAutoFit/>
          </a:bodyPr>
          <a:lstStyle/>
          <a:p>
            <a:r>
              <a:rPr kumimoji="1" lang="ja-JP" altLang="en-US"/>
              <a:t>移送先</a:t>
            </a:r>
            <a:r>
              <a:rPr lang="ja-JP" altLang="en-US"/>
              <a:t>ホスト</a:t>
            </a:r>
            <a:endParaRPr kumimoji="1" lang="ja-JP" altLang="en-US" dirty="0"/>
          </a:p>
        </p:txBody>
      </p:sp>
    </p:spTree>
    <p:extLst>
      <p:ext uri="{BB962C8B-B14F-4D97-AF65-F5344CB8AC3E}">
        <p14:creationId xmlns:p14="http://schemas.microsoft.com/office/powerpoint/2010/main" val="1358809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51A13B-FD7B-3993-ECBC-208D995255DF}"/>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移送元</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の状態保存</a:t>
            </a:r>
            <a:endParaRPr kumimoji="1" lang="ja-JP" altLang="en-US"/>
          </a:p>
        </p:txBody>
      </p:sp>
      <p:sp>
        <p:nvSpPr>
          <p:cNvPr id="3" name="コンテンツ プレースホルダー 2">
            <a:extLst>
              <a:ext uri="{FF2B5EF4-FFF2-40B4-BE49-F238E27FC236}">
                <a16:creationId xmlns:a16="http://schemas.microsoft.com/office/drawing/2014/main" id="{87D5DE9E-3758-FCE6-DE10-175CC8DE458C}"/>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アプリケーションが提供される</a:t>
            </a:r>
            <a:r>
              <a:rPr lang="en-US" altLang="ja-JP" dirty="0">
                <a:solidFill>
                  <a:srgbClr val="FF0000"/>
                </a:solidFill>
                <a:latin typeface="游ゴシック" panose="020B0400000000000000" pitchFamily="50" charset="-128"/>
                <a:ea typeface="游ゴシック" panose="020B0400000000000000" pitchFamily="50" charset="-128"/>
              </a:rPr>
              <a:t>save</a:t>
            </a:r>
            <a:r>
              <a:rPr lang="ja-JP" altLang="en-US">
                <a:solidFill>
                  <a:srgbClr val="FF0000"/>
                </a:solidFill>
                <a:latin typeface="游ゴシック" panose="020B0400000000000000" pitchFamily="50" charset="-128"/>
                <a:ea typeface="游ゴシック" panose="020B0400000000000000" pitchFamily="50" charset="-128"/>
              </a:rPr>
              <a:t>システムコール</a:t>
            </a:r>
            <a:r>
              <a:rPr lang="ja-JP" altLang="en-US">
                <a:latin typeface="游ゴシック" panose="020B0400000000000000" pitchFamily="50" charset="-128"/>
                <a:ea typeface="游ゴシック" panose="020B0400000000000000" pitchFamily="50" charset="-128"/>
              </a:rPr>
              <a:t>を実行</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現在は取得したチェックポイントをファイルに保存</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アプリケーションのメモリの状態を保存</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各メモリ領域の先頭アドレスとサイズ</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実際に割り当てられているページについてはメモリの内容</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の状態も保存</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実行時情報、ファイルシステム情報、システム情報など</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14019A76-F72E-0EA0-3317-9D50A168A747}"/>
              </a:ext>
            </a:extLst>
          </p:cNvPr>
          <p:cNvSpPr>
            <a:spLocks noGrp="1"/>
          </p:cNvSpPr>
          <p:nvPr>
            <p:ph type="sldNum" sz="quarter" idx="12"/>
          </p:nvPr>
        </p:nvSpPr>
        <p:spPr/>
        <p:txBody>
          <a:bodyPr/>
          <a:lstStyle/>
          <a:p>
            <a:fld id="{352EA866-C5B8-43D6-A9BB-9137EF5B7856}" type="slidenum">
              <a:rPr kumimoji="1" lang="ja-JP" altLang="en-US" smtClean="0"/>
              <a:t>6</a:t>
            </a:fld>
            <a:endParaRPr kumimoji="1" lang="ja-JP" altLang="en-US"/>
          </a:p>
        </p:txBody>
      </p:sp>
      <p:sp>
        <p:nvSpPr>
          <p:cNvPr id="5" name="正方形/長方形 4">
            <a:extLst>
              <a:ext uri="{FF2B5EF4-FFF2-40B4-BE49-F238E27FC236}">
                <a16:creationId xmlns:a16="http://schemas.microsoft.com/office/drawing/2014/main" id="{8D0F5EA7-0CF8-A318-CFF1-49C7798A17D8}"/>
              </a:ext>
            </a:extLst>
          </p:cNvPr>
          <p:cNvSpPr/>
          <p:nvPr/>
        </p:nvSpPr>
        <p:spPr>
          <a:xfrm>
            <a:off x="2796172" y="4660900"/>
            <a:ext cx="3650110" cy="1739900"/>
          </a:xfrm>
          <a:prstGeom prst="rect">
            <a:avLst/>
          </a:prstGeom>
          <a:solidFill>
            <a:schemeClr val="accent4">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endParaRPr>
          </a:p>
        </p:txBody>
      </p:sp>
      <p:sp>
        <p:nvSpPr>
          <p:cNvPr id="6" name="正方形/長方形 5">
            <a:extLst>
              <a:ext uri="{FF2B5EF4-FFF2-40B4-BE49-F238E27FC236}">
                <a16:creationId xmlns:a16="http://schemas.microsoft.com/office/drawing/2014/main" id="{9F918E82-CD16-F331-3F5B-244C6836EE3B}"/>
              </a:ext>
            </a:extLst>
          </p:cNvPr>
          <p:cNvSpPr/>
          <p:nvPr/>
        </p:nvSpPr>
        <p:spPr>
          <a:xfrm>
            <a:off x="3389376" y="5890201"/>
            <a:ext cx="2365248" cy="307778"/>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kumimoji="1" lang="en-US" altLang="ja-JP" dirty="0">
                <a:solidFill>
                  <a:schemeClr val="tx1"/>
                </a:solidFill>
              </a:rPr>
              <a:t>OS</a:t>
            </a:r>
            <a:endParaRPr kumimoji="1" lang="ja-JP" altLang="en-US" dirty="0">
              <a:solidFill>
                <a:schemeClr val="tx1"/>
              </a:solidFill>
            </a:endParaRPr>
          </a:p>
        </p:txBody>
      </p:sp>
      <p:pic>
        <p:nvPicPr>
          <p:cNvPr id="7" name="図 10" descr="モニター画面に映る文字&#10;&#10;AI 生成コンテンツは誤りを含む可能性があります。">
            <a:extLst>
              <a:ext uri="{FF2B5EF4-FFF2-40B4-BE49-F238E27FC236}">
                <a16:creationId xmlns:a16="http://schemas.microsoft.com/office/drawing/2014/main" id="{0B56E520-5054-B709-5CD8-AB8E147F77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0351" y="5042837"/>
            <a:ext cx="729842" cy="1134540"/>
          </a:xfrm>
          <a:prstGeom prst="rect">
            <a:avLst/>
          </a:prstGeom>
        </p:spPr>
      </p:pic>
      <p:sp>
        <p:nvSpPr>
          <p:cNvPr id="8" name="テキスト ボックス 11">
            <a:extLst>
              <a:ext uri="{FF2B5EF4-FFF2-40B4-BE49-F238E27FC236}">
                <a16:creationId xmlns:a16="http://schemas.microsoft.com/office/drawing/2014/main" id="{EA0F17E1-FEE7-CAFE-63C7-702F980A6489}"/>
              </a:ext>
            </a:extLst>
          </p:cNvPr>
          <p:cNvSpPr txBox="1"/>
          <p:nvPr/>
        </p:nvSpPr>
        <p:spPr>
          <a:xfrm>
            <a:off x="7791185" y="6259466"/>
            <a:ext cx="1928174" cy="338554"/>
          </a:xfrm>
          <a:prstGeom prst="rect">
            <a:avLst/>
          </a:prstGeom>
          <a:noFill/>
        </p:spPr>
        <p:txBody>
          <a:bodyPr wrap="square" rtlCol="0">
            <a:spAutoFit/>
          </a:bodyPr>
          <a:lstStyle/>
          <a:p>
            <a:r>
              <a:rPr kumimoji="1" lang="ja-JP" altLang="en-US" sz="1600" b="1"/>
              <a:t>チェックポイント</a:t>
            </a:r>
            <a:endParaRPr kumimoji="1" lang="ja-JP" altLang="en-US" sz="1600" b="1" dirty="0"/>
          </a:p>
        </p:txBody>
      </p:sp>
      <p:sp>
        <p:nvSpPr>
          <p:cNvPr id="9" name="テキスト ボックス 8">
            <a:extLst>
              <a:ext uri="{FF2B5EF4-FFF2-40B4-BE49-F238E27FC236}">
                <a16:creationId xmlns:a16="http://schemas.microsoft.com/office/drawing/2014/main" id="{1A21AB65-E5D4-8FB3-93D1-DC076F8423F3}"/>
              </a:ext>
            </a:extLst>
          </p:cNvPr>
          <p:cNvSpPr txBox="1"/>
          <p:nvPr/>
        </p:nvSpPr>
        <p:spPr>
          <a:xfrm>
            <a:off x="6974010" y="5369859"/>
            <a:ext cx="699199" cy="369332"/>
          </a:xfrm>
          <a:prstGeom prst="rect">
            <a:avLst/>
          </a:prstGeom>
          <a:noFill/>
        </p:spPr>
        <p:txBody>
          <a:bodyPr wrap="square" rtlCol="0">
            <a:spAutoFit/>
          </a:bodyPr>
          <a:lstStyle/>
          <a:p>
            <a:r>
              <a:rPr kumimoji="1" lang="ja-JP" altLang="en-US" b="1"/>
              <a:t>保存</a:t>
            </a:r>
            <a:endParaRPr kumimoji="1" lang="ja-JP" altLang="en-US" b="1" dirty="0"/>
          </a:p>
        </p:txBody>
      </p:sp>
      <p:sp>
        <p:nvSpPr>
          <p:cNvPr id="10" name="テキスト ボックス 9">
            <a:extLst>
              <a:ext uri="{FF2B5EF4-FFF2-40B4-BE49-F238E27FC236}">
                <a16:creationId xmlns:a16="http://schemas.microsoft.com/office/drawing/2014/main" id="{5872BB38-2EAE-F1E3-7B1E-E126888370EA}"/>
              </a:ext>
            </a:extLst>
          </p:cNvPr>
          <p:cNvSpPr txBox="1"/>
          <p:nvPr/>
        </p:nvSpPr>
        <p:spPr>
          <a:xfrm>
            <a:off x="3930396" y="4672116"/>
            <a:ext cx="1344339" cy="369332"/>
          </a:xfrm>
          <a:prstGeom prst="rect">
            <a:avLst/>
          </a:prstGeom>
          <a:noFill/>
        </p:spPr>
        <p:txBody>
          <a:bodyPr wrap="square" rtlCol="0">
            <a:spAutoFit/>
          </a:bodyPr>
          <a:lstStyle/>
          <a:p>
            <a:r>
              <a:rPr lang="ja-JP" altLang="en-US"/>
              <a:t>移送元</a:t>
            </a:r>
            <a:r>
              <a:rPr lang="en-US" altLang="ja-JP" dirty="0"/>
              <a:t>TEE</a:t>
            </a:r>
            <a:endParaRPr kumimoji="1" lang="ja-JP" altLang="en-US" dirty="0"/>
          </a:p>
        </p:txBody>
      </p:sp>
      <p:sp>
        <p:nvSpPr>
          <p:cNvPr id="11" name="正方形/長方形 10">
            <a:extLst>
              <a:ext uri="{FF2B5EF4-FFF2-40B4-BE49-F238E27FC236}">
                <a16:creationId xmlns:a16="http://schemas.microsoft.com/office/drawing/2014/main" id="{B754E825-898D-78D9-A461-A14B8D98CE45}"/>
              </a:ext>
            </a:extLst>
          </p:cNvPr>
          <p:cNvSpPr/>
          <p:nvPr/>
        </p:nvSpPr>
        <p:spPr>
          <a:xfrm>
            <a:off x="3389376" y="5163653"/>
            <a:ext cx="2365248" cy="307779"/>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アプリケーション</a:t>
            </a:r>
            <a:endParaRPr kumimoji="1" lang="ja-JP" altLang="en-US">
              <a:solidFill>
                <a:schemeClr val="tx1"/>
              </a:solidFill>
            </a:endParaRPr>
          </a:p>
        </p:txBody>
      </p:sp>
      <p:cxnSp>
        <p:nvCxnSpPr>
          <p:cNvPr id="12" name="直線矢印コネクタ 11">
            <a:extLst>
              <a:ext uri="{FF2B5EF4-FFF2-40B4-BE49-F238E27FC236}">
                <a16:creationId xmlns:a16="http://schemas.microsoft.com/office/drawing/2014/main" id="{58978C07-FC3C-E331-89F0-C93F71C42754}"/>
              </a:ext>
            </a:extLst>
          </p:cNvPr>
          <p:cNvCxnSpPr>
            <a:cxnSpLocks/>
            <a:stCxn id="6" idx="3"/>
            <a:endCxn id="7" idx="1"/>
          </p:cNvCxnSpPr>
          <p:nvPr/>
        </p:nvCxnSpPr>
        <p:spPr>
          <a:xfrm flipV="1">
            <a:off x="5754624" y="5610107"/>
            <a:ext cx="2635727" cy="43398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13" name="テキスト ボックス 12">
            <a:extLst>
              <a:ext uri="{FF2B5EF4-FFF2-40B4-BE49-F238E27FC236}">
                <a16:creationId xmlns:a16="http://schemas.microsoft.com/office/drawing/2014/main" id="{B70D842E-77F8-4F78-DABE-5464F276A27B}"/>
              </a:ext>
            </a:extLst>
          </p:cNvPr>
          <p:cNvSpPr txBox="1"/>
          <p:nvPr/>
        </p:nvSpPr>
        <p:spPr>
          <a:xfrm>
            <a:off x="4746078" y="5480761"/>
            <a:ext cx="1172805" cy="400110"/>
          </a:xfrm>
          <a:prstGeom prst="rect">
            <a:avLst/>
          </a:prstGeom>
          <a:noFill/>
        </p:spPr>
        <p:txBody>
          <a:bodyPr wrap="square" rtlCol="0">
            <a:spAutoFit/>
          </a:bodyPr>
          <a:lstStyle/>
          <a:p>
            <a:r>
              <a:rPr kumimoji="1" lang="en-US" altLang="ja-JP" sz="2000" b="1" dirty="0">
                <a:solidFill>
                  <a:srgbClr val="FF0000"/>
                </a:solidFill>
              </a:rPr>
              <a:t>save</a:t>
            </a:r>
            <a:endParaRPr kumimoji="1" lang="ja-JP" altLang="en-US" sz="2000" b="1" dirty="0">
              <a:solidFill>
                <a:srgbClr val="FF0000"/>
              </a:solidFill>
            </a:endParaRPr>
          </a:p>
        </p:txBody>
      </p:sp>
      <p:cxnSp>
        <p:nvCxnSpPr>
          <p:cNvPr id="14" name="直線矢印コネクタ 13">
            <a:extLst>
              <a:ext uri="{FF2B5EF4-FFF2-40B4-BE49-F238E27FC236}">
                <a16:creationId xmlns:a16="http://schemas.microsoft.com/office/drawing/2014/main" id="{130FF457-9934-724C-5647-8B65FBCAD843}"/>
              </a:ext>
            </a:extLst>
          </p:cNvPr>
          <p:cNvCxnSpPr>
            <a:cxnSpLocks/>
            <a:stCxn id="11" idx="2"/>
            <a:endCxn id="6" idx="0"/>
          </p:cNvCxnSpPr>
          <p:nvPr/>
        </p:nvCxnSpPr>
        <p:spPr>
          <a:xfrm>
            <a:off x="4572000" y="5471432"/>
            <a:ext cx="0" cy="418769"/>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5825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460E29-75E4-BC08-3F3B-E82885290C67}"/>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移送先</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の状態復元</a:t>
            </a:r>
            <a:endParaRPr kumimoji="1" lang="ja-JP" altLang="en-US"/>
          </a:p>
        </p:txBody>
      </p:sp>
      <p:sp>
        <p:nvSpPr>
          <p:cNvPr id="3" name="コンテンツ プレースホルダー 2">
            <a:extLst>
              <a:ext uri="{FF2B5EF4-FFF2-40B4-BE49-F238E27FC236}">
                <a16:creationId xmlns:a16="http://schemas.microsoft.com/office/drawing/2014/main" id="{17758F9A-ABF3-8042-8700-5859CDFE0A75}"/>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チェックポイントを指定してライブラリ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を実行</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現在は指定されたファイルから読み込み</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アプリケーションのメモリの状態を復元</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移送元と同じメモリ領域を割り当て</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チェックポイントに保存されたメモリデータを書き戻す</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の状態を移送元の状態で上書き</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A24423AC-B54A-E0C7-6847-D91F53BC6FE3}"/>
              </a:ext>
            </a:extLst>
          </p:cNvPr>
          <p:cNvSpPr>
            <a:spLocks noGrp="1"/>
          </p:cNvSpPr>
          <p:nvPr>
            <p:ph type="sldNum" sz="quarter" idx="12"/>
          </p:nvPr>
        </p:nvSpPr>
        <p:spPr/>
        <p:txBody>
          <a:bodyPr/>
          <a:lstStyle/>
          <a:p>
            <a:fld id="{352EA866-C5B8-43D6-A9BB-9137EF5B7856}" type="slidenum">
              <a:rPr kumimoji="1" lang="ja-JP" altLang="en-US" smtClean="0"/>
              <a:t>7</a:t>
            </a:fld>
            <a:endParaRPr kumimoji="1" lang="ja-JP" altLang="en-US"/>
          </a:p>
        </p:txBody>
      </p:sp>
      <p:sp>
        <p:nvSpPr>
          <p:cNvPr id="5" name="正方形/長方形 4">
            <a:extLst>
              <a:ext uri="{FF2B5EF4-FFF2-40B4-BE49-F238E27FC236}">
                <a16:creationId xmlns:a16="http://schemas.microsoft.com/office/drawing/2014/main" id="{C0279041-1414-9425-67E2-BF66A1569F15}"/>
              </a:ext>
            </a:extLst>
          </p:cNvPr>
          <p:cNvSpPr/>
          <p:nvPr/>
        </p:nvSpPr>
        <p:spPr>
          <a:xfrm>
            <a:off x="5861866" y="4341167"/>
            <a:ext cx="3411522" cy="1767025"/>
          </a:xfrm>
          <a:prstGeom prst="rect">
            <a:avLst/>
          </a:prstGeom>
          <a:solidFill>
            <a:schemeClr val="accent3">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pic>
        <p:nvPicPr>
          <p:cNvPr id="6" name="図 10" descr="モニター画面に映る文字&#10;&#10;AI 生成コンテンツは誤りを含む可能性があります。">
            <a:extLst>
              <a:ext uri="{FF2B5EF4-FFF2-40B4-BE49-F238E27FC236}">
                <a16:creationId xmlns:a16="http://schemas.microsoft.com/office/drawing/2014/main" id="{B53D7E89-3919-EFD2-FAED-7F949EB681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7362" y="4662999"/>
            <a:ext cx="729842" cy="1134540"/>
          </a:xfrm>
          <a:prstGeom prst="rect">
            <a:avLst/>
          </a:prstGeom>
        </p:spPr>
      </p:pic>
      <p:sp>
        <p:nvSpPr>
          <p:cNvPr id="7" name="テキスト ボックス 11">
            <a:extLst>
              <a:ext uri="{FF2B5EF4-FFF2-40B4-BE49-F238E27FC236}">
                <a16:creationId xmlns:a16="http://schemas.microsoft.com/office/drawing/2014/main" id="{6169F552-FF92-3CB8-868D-2E5387976FD4}"/>
              </a:ext>
            </a:extLst>
          </p:cNvPr>
          <p:cNvSpPr txBox="1"/>
          <p:nvPr/>
        </p:nvSpPr>
        <p:spPr>
          <a:xfrm>
            <a:off x="2488196" y="5918622"/>
            <a:ext cx="1928174" cy="338554"/>
          </a:xfrm>
          <a:prstGeom prst="rect">
            <a:avLst/>
          </a:prstGeom>
          <a:noFill/>
        </p:spPr>
        <p:txBody>
          <a:bodyPr wrap="square" rtlCol="0">
            <a:spAutoFit/>
          </a:bodyPr>
          <a:lstStyle/>
          <a:p>
            <a:r>
              <a:rPr kumimoji="1" lang="ja-JP" altLang="en-US" sz="1600" b="1"/>
              <a:t>チェックポイント</a:t>
            </a:r>
            <a:endParaRPr kumimoji="1" lang="ja-JP" altLang="en-US" sz="1600" b="1" dirty="0"/>
          </a:p>
        </p:txBody>
      </p:sp>
      <p:sp>
        <p:nvSpPr>
          <p:cNvPr id="8" name="テキスト ボックス 7">
            <a:extLst>
              <a:ext uri="{FF2B5EF4-FFF2-40B4-BE49-F238E27FC236}">
                <a16:creationId xmlns:a16="http://schemas.microsoft.com/office/drawing/2014/main" id="{45974166-9886-670B-4E44-635D7E974D91}"/>
              </a:ext>
            </a:extLst>
          </p:cNvPr>
          <p:cNvSpPr txBox="1"/>
          <p:nvPr/>
        </p:nvSpPr>
        <p:spPr>
          <a:xfrm>
            <a:off x="4507139" y="4997137"/>
            <a:ext cx="1134478" cy="369332"/>
          </a:xfrm>
          <a:prstGeom prst="rect">
            <a:avLst/>
          </a:prstGeom>
          <a:noFill/>
        </p:spPr>
        <p:txBody>
          <a:bodyPr wrap="square" rtlCol="0">
            <a:spAutoFit/>
          </a:bodyPr>
          <a:lstStyle/>
          <a:p>
            <a:r>
              <a:rPr kumimoji="1" lang="ja-JP" altLang="en-US" b="1"/>
              <a:t>読み込み</a:t>
            </a:r>
            <a:endParaRPr kumimoji="1" lang="ja-JP" altLang="en-US" b="1" dirty="0"/>
          </a:p>
        </p:txBody>
      </p:sp>
      <p:sp>
        <p:nvSpPr>
          <p:cNvPr id="9" name="テキスト ボックス 8">
            <a:extLst>
              <a:ext uri="{FF2B5EF4-FFF2-40B4-BE49-F238E27FC236}">
                <a16:creationId xmlns:a16="http://schemas.microsoft.com/office/drawing/2014/main" id="{A828D11B-1975-FF7A-2B34-6CEDF7B3F3F5}"/>
              </a:ext>
            </a:extLst>
          </p:cNvPr>
          <p:cNvSpPr txBox="1"/>
          <p:nvPr/>
        </p:nvSpPr>
        <p:spPr>
          <a:xfrm>
            <a:off x="6917733" y="4368817"/>
            <a:ext cx="1299788" cy="369332"/>
          </a:xfrm>
          <a:prstGeom prst="rect">
            <a:avLst/>
          </a:prstGeom>
          <a:noFill/>
        </p:spPr>
        <p:txBody>
          <a:bodyPr wrap="square" rtlCol="0">
            <a:spAutoFit/>
          </a:bodyPr>
          <a:lstStyle/>
          <a:p>
            <a:r>
              <a:rPr lang="ja-JP" altLang="en-US"/>
              <a:t>移送先</a:t>
            </a:r>
            <a:r>
              <a:rPr lang="en-US" altLang="ja-JP" dirty="0"/>
              <a:t>TEE</a:t>
            </a:r>
            <a:endParaRPr kumimoji="1" lang="ja-JP" altLang="en-US" dirty="0"/>
          </a:p>
        </p:txBody>
      </p:sp>
      <p:sp>
        <p:nvSpPr>
          <p:cNvPr id="10" name="テキスト ボックス 9">
            <a:extLst>
              <a:ext uri="{FF2B5EF4-FFF2-40B4-BE49-F238E27FC236}">
                <a16:creationId xmlns:a16="http://schemas.microsoft.com/office/drawing/2014/main" id="{F2A01233-3DF0-9F8E-7ABF-C70445B94D33}"/>
              </a:ext>
            </a:extLst>
          </p:cNvPr>
          <p:cNvSpPr txBox="1"/>
          <p:nvPr/>
        </p:nvSpPr>
        <p:spPr>
          <a:xfrm>
            <a:off x="7686279" y="5258492"/>
            <a:ext cx="654723" cy="369332"/>
          </a:xfrm>
          <a:prstGeom prst="rect">
            <a:avLst/>
          </a:prstGeom>
          <a:noFill/>
        </p:spPr>
        <p:txBody>
          <a:bodyPr wrap="square" rtlCol="0">
            <a:spAutoFit/>
          </a:bodyPr>
          <a:lstStyle/>
          <a:p>
            <a:r>
              <a:rPr lang="ja-JP" altLang="en-US" b="1"/>
              <a:t>復元</a:t>
            </a:r>
            <a:endParaRPr kumimoji="1" lang="ja-JP" altLang="en-US" b="1" dirty="0"/>
          </a:p>
        </p:txBody>
      </p:sp>
      <p:sp>
        <p:nvSpPr>
          <p:cNvPr id="11" name="正方形/長方形 10">
            <a:extLst>
              <a:ext uri="{FF2B5EF4-FFF2-40B4-BE49-F238E27FC236}">
                <a16:creationId xmlns:a16="http://schemas.microsoft.com/office/drawing/2014/main" id="{DAE150FB-C702-6C06-2199-E2AC85B8D70D}"/>
              </a:ext>
            </a:extLst>
          </p:cNvPr>
          <p:cNvSpPr/>
          <p:nvPr/>
        </p:nvSpPr>
        <p:spPr>
          <a:xfrm>
            <a:off x="6385003" y="4908042"/>
            <a:ext cx="2365248" cy="307779"/>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アプリケーション</a:t>
            </a:r>
            <a:endParaRPr kumimoji="1" lang="ja-JP" altLang="en-US">
              <a:solidFill>
                <a:schemeClr val="tx1"/>
              </a:solidFill>
            </a:endParaRPr>
          </a:p>
        </p:txBody>
      </p:sp>
      <p:sp>
        <p:nvSpPr>
          <p:cNvPr id="12" name="正方形/長方形 11">
            <a:extLst>
              <a:ext uri="{FF2B5EF4-FFF2-40B4-BE49-F238E27FC236}">
                <a16:creationId xmlns:a16="http://schemas.microsoft.com/office/drawing/2014/main" id="{7A83FAF4-AD19-0ACA-E142-53793AFE1219}"/>
              </a:ext>
            </a:extLst>
          </p:cNvPr>
          <p:cNvSpPr/>
          <p:nvPr/>
        </p:nvSpPr>
        <p:spPr>
          <a:xfrm>
            <a:off x="6385003" y="5610844"/>
            <a:ext cx="2365248" cy="307778"/>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kumimoji="1" lang="en-US" altLang="ja-JP" dirty="0">
                <a:solidFill>
                  <a:schemeClr val="tx1"/>
                </a:solidFill>
              </a:rPr>
              <a:t>OS</a:t>
            </a:r>
            <a:endParaRPr kumimoji="1" lang="ja-JP" altLang="en-US" dirty="0">
              <a:solidFill>
                <a:schemeClr val="tx1"/>
              </a:solidFill>
            </a:endParaRPr>
          </a:p>
        </p:txBody>
      </p:sp>
      <p:cxnSp>
        <p:nvCxnSpPr>
          <p:cNvPr id="13" name="直線矢印コネクタ 12">
            <a:extLst>
              <a:ext uri="{FF2B5EF4-FFF2-40B4-BE49-F238E27FC236}">
                <a16:creationId xmlns:a16="http://schemas.microsoft.com/office/drawing/2014/main" id="{A14CFFC8-264A-BB8F-A832-53CFAF5B7C1D}"/>
              </a:ext>
            </a:extLst>
          </p:cNvPr>
          <p:cNvCxnSpPr>
            <a:stCxn id="6" idx="3"/>
            <a:endCxn id="12" idx="1"/>
          </p:cNvCxnSpPr>
          <p:nvPr/>
        </p:nvCxnSpPr>
        <p:spPr>
          <a:xfrm>
            <a:off x="3817204" y="5230269"/>
            <a:ext cx="2567799" cy="534464"/>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14" name="直線矢印コネクタ 13">
            <a:extLst>
              <a:ext uri="{FF2B5EF4-FFF2-40B4-BE49-F238E27FC236}">
                <a16:creationId xmlns:a16="http://schemas.microsoft.com/office/drawing/2014/main" id="{0686709F-466E-F2FF-BD11-5D1ACC93C867}"/>
              </a:ext>
            </a:extLst>
          </p:cNvPr>
          <p:cNvCxnSpPr>
            <a:stCxn id="12" idx="0"/>
          </p:cNvCxnSpPr>
          <p:nvPr/>
        </p:nvCxnSpPr>
        <p:spPr>
          <a:xfrm flipV="1">
            <a:off x="7567627" y="5230269"/>
            <a:ext cx="0" cy="380575"/>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64331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D52CA3-FF36-35D7-86E2-C88C86BC1222}"/>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実験</a:t>
            </a:r>
            <a:r>
              <a:rPr lang="en-US" altLang="ja-JP" dirty="0">
                <a:latin typeface="游ゴシック" panose="020B0400000000000000" pitchFamily="50" charset="-128"/>
                <a:ea typeface="游ゴシック" panose="020B0400000000000000" pitchFamily="50" charset="-128"/>
              </a:rPr>
              <a:t>1 : </a:t>
            </a:r>
            <a:r>
              <a:rPr lang="ja-JP" altLang="en-US">
                <a:latin typeface="游ゴシック" panose="020B0400000000000000" pitchFamily="50" charset="-128"/>
                <a:ea typeface="游ゴシック" panose="020B0400000000000000" pitchFamily="50" charset="-128"/>
              </a:rPr>
              <a:t>マイグレーションの動作確認</a:t>
            </a:r>
            <a:endParaRPr kumimoji="1" lang="ja-JP" altLang="en-US"/>
          </a:p>
        </p:txBody>
      </p:sp>
      <p:sp>
        <p:nvSpPr>
          <p:cNvPr id="3" name="コンテンツ プレースホルダー 2">
            <a:extLst>
              <a:ext uri="{FF2B5EF4-FFF2-40B4-BE49-F238E27FC236}">
                <a16:creationId xmlns:a16="http://schemas.microsoft.com/office/drawing/2014/main" id="{AE958ED3-1A93-BC38-BAE4-72E271770171}"/>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アプリケーションの状態の保存・復元ができるかを確認</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ライブラリ</a:t>
            </a:r>
            <a:r>
              <a:rPr lang="en-US" altLang="ja-JP" dirty="0">
                <a:latin typeface="游ゴシック" panose="020B0400000000000000" pitchFamily="50" charset="-128"/>
                <a:ea typeface="游ゴシック" panose="020B0400000000000000" pitchFamily="50" charset="-128"/>
              </a:rPr>
              <a:t>OS</a:t>
            </a:r>
            <a:r>
              <a:rPr lang="ja-JP" altLang="en-US">
                <a:latin typeface="游ゴシック" panose="020B0400000000000000" pitchFamily="50" charset="-128"/>
                <a:ea typeface="游ゴシック" panose="020B0400000000000000" pitchFamily="50" charset="-128"/>
              </a:rPr>
              <a:t>として</a:t>
            </a:r>
            <a:r>
              <a:rPr lang="en-US" altLang="ja-JP" dirty="0">
                <a:latin typeface="游ゴシック" panose="020B0400000000000000" pitchFamily="50" charset="-128"/>
                <a:ea typeface="游ゴシック" panose="020B0400000000000000" pitchFamily="50" charset="-128"/>
              </a:rPr>
              <a:t>SGX</a:t>
            </a:r>
            <a:r>
              <a:rPr lang="ja-JP" altLang="en-US">
                <a:latin typeface="游ゴシック" panose="020B0400000000000000" pitchFamily="50" charset="-128"/>
                <a:ea typeface="游ゴシック" panose="020B0400000000000000" pitchFamily="50" charset="-128"/>
              </a:rPr>
              <a:t>と</a:t>
            </a:r>
            <a:r>
              <a:rPr lang="en-US" altLang="ja-JP" dirty="0">
                <a:latin typeface="游ゴシック" panose="020B0400000000000000" pitchFamily="50" charset="-128"/>
                <a:ea typeface="游ゴシック" panose="020B0400000000000000" pitchFamily="50" charset="-128"/>
              </a:rPr>
              <a:t>TDX</a:t>
            </a:r>
            <a:r>
              <a:rPr lang="ja-JP" altLang="en-US">
                <a:latin typeface="游ゴシック" panose="020B0400000000000000" pitchFamily="50" charset="-128"/>
                <a:ea typeface="游ゴシック" panose="020B0400000000000000" pitchFamily="50" charset="-128"/>
              </a:rPr>
              <a:t>に対応した</a:t>
            </a:r>
            <a:r>
              <a:rPr lang="en-US" altLang="ja-JP" dirty="0">
                <a:latin typeface="游ゴシック" panose="020B0400000000000000" pitchFamily="50" charset="-128"/>
                <a:ea typeface="游ゴシック" panose="020B0400000000000000" pitchFamily="50" charset="-128"/>
              </a:rPr>
              <a:t>Gramine</a:t>
            </a:r>
            <a:r>
              <a:rPr lang="ja-JP" altLang="en-US">
                <a:latin typeface="游ゴシック" panose="020B0400000000000000" pitchFamily="50" charset="-128"/>
                <a:ea typeface="游ゴシック" panose="020B0400000000000000" pitchFamily="50" charset="-128"/>
              </a:rPr>
              <a:t>を使用</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en-US" altLang="ja-JP" dirty="0" err="1">
                <a:latin typeface="游ゴシック" panose="020B0400000000000000" pitchFamily="50" charset="-128"/>
                <a:ea typeface="游ゴシック" panose="020B0400000000000000" pitchFamily="50" charset="-128"/>
              </a:rPr>
              <a:t>MigTEE</a:t>
            </a:r>
            <a:r>
              <a:rPr lang="ja-JP" altLang="en-US">
                <a:latin typeface="游ゴシック" panose="020B0400000000000000" pitchFamily="50" charset="-128"/>
                <a:ea typeface="游ゴシック" panose="020B0400000000000000" pitchFamily="50" charset="-128"/>
              </a:rPr>
              <a:t>は</a:t>
            </a:r>
            <a:r>
              <a:rPr lang="en-US" altLang="ja-JP" dirty="0">
                <a:latin typeface="游ゴシック" panose="020B0400000000000000" pitchFamily="50" charset="-128"/>
                <a:ea typeface="游ゴシック" panose="020B0400000000000000" pitchFamily="50" charset="-128"/>
              </a:rPr>
              <a:t>TEE</a:t>
            </a:r>
            <a:r>
              <a:rPr lang="ja-JP" altLang="en-US">
                <a:latin typeface="游ゴシック" panose="020B0400000000000000" pitchFamily="50" charset="-128"/>
                <a:ea typeface="游ゴシック" panose="020B0400000000000000" pitchFamily="50" charset="-128"/>
              </a:rPr>
              <a:t>にまだ対応できていないため、通常の</a:t>
            </a:r>
            <a:r>
              <a:rPr lang="en-US" altLang="ja-JP" dirty="0">
                <a:latin typeface="游ゴシック" panose="020B0400000000000000" pitchFamily="50" charset="-128"/>
                <a:ea typeface="游ゴシック" panose="020B0400000000000000" pitchFamily="50" charset="-128"/>
              </a:rPr>
              <a:t>Linux</a:t>
            </a:r>
            <a:r>
              <a:rPr lang="ja-JP" altLang="en-US">
                <a:latin typeface="游ゴシック" panose="020B0400000000000000" pitchFamily="50" charset="-128"/>
                <a:ea typeface="游ゴシック" panose="020B0400000000000000" pitchFamily="50" charset="-128"/>
              </a:rPr>
              <a:t>環境で実行</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状態保存には成功してチェックポイントファイルが作成された</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en-US" altLang="ja-JP" dirty="0">
                <a:latin typeface="游ゴシック" panose="020B0400000000000000" pitchFamily="50" charset="-128"/>
                <a:ea typeface="游ゴシック" panose="020B0400000000000000" pitchFamily="50" charset="-128"/>
              </a:rPr>
              <a:t>CPU</a:t>
            </a:r>
            <a:r>
              <a:rPr lang="ja-JP" altLang="en-US">
                <a:latin typeface="游ゴシック" panose="020B0400000000000000" pitchFamily="50" charset="-128"/>
                <a:ea typeface="游ゴシック" panose="020B0400000000000000" pitchFamily="50" charset="-128"/>
              </a:rPr>
              <a:t>トポロジ情報を取得できず、状態復元には失敗</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状態復元の実装は未完成</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28E8E7A9-4322-9932-BC41-7564828FD1FD}"/>
              </a:ext>
            </a:extLst>
          </p:cNvPr>
          <p:cNvSpPr>
            <a:spLocks noGrp="1"/>
          </p:cNvSpPr>
          <p:nvPr>
            <p:ph type="sldNum" sz="quarter" idx="12"/>
          </p:nvPr>
        </p:nvSpPr>
        <p:spPr/>
        <p:txBody>
          <a:bodyPr/>
          <a:lstStyle/>
          <a:p>
            <a:fld id="{352EA866-C5B8-43D6-A9BB-9137EF5B7856}" type="slidenum">
              <a:rPr kumimoji="1" lang="ja-JP" altLang="en-US" smtClean="0"/>
              <a:t>8</a:t>
            </a:fld>
            <a:endParaRPr kumimoji="1" lang="ja-JP" altLang="en-US"/>
          </a:p>
        </p:txBody>
      </p:sp>
      <p:pic>
        <p:nvPicPr>
          <p:cNvPr id="5" name="図 4">
            <a:extLst>
              <a:ext uri="{FF2B5EF4-FFF2-40B4-BE49-F238E27FC236}">
                <a16:creationId xmlns:a16="http://schemas.microsoft.com/office/drawing/2014/main" id="{4BF46EE9-4959-9169-90FD-F22FDC6AAD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8960" y="4401180"/>
            <a:ext cx="6400800" cy="645800"/>
          </a:xfrm>
          <a:prstGeom prst="rect">
            <a:avLst/>
          </a:prstGeom>
        </p:spPr>
      </p:pic>
      <p:sp>
        <p:nvSpPr>
          <p:cNvPr id="6" name="正方形/長方形 5">
            <a:extLst>
              <a:ext uri="{FF2B5EF4-FFF2-40B4-BE49-F238E27FC236}">
                <a16:creationId xmlns:a16="http://schemas.microsoft.com/office/drawing/2014/main" id="{5E8D1FA1-21FF-A5E3-039D-77F40B04223F}"/>
              </a:ext>
            </a:extLst>
          </p:cNvPr>
          <p:cNvSpPr/>
          <p:nvPr/>
        </p:nvSpPr>
        <p:spPr>
          <a:xfrm>
            <a:off x="5648960" y="4401180"/>
            <a:ext cx="6400800" cy="6838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5F5A189A-86EE-0BA6-9185-131CFBF42C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8960" y="5320044"/>
            <a:ext cx="6400800" cy="683875"/>
          </a:xfrm>
          <a:prstGeom prst="rect">
            <a:avLst/>
          </a:prstGeom>
        </p:spPr>
      </p:pic>
      <p:sp>
        <p:nvSpPr>
          <p:cNvPr id="8" name="正方形/長方形 7">
            <a:extLst>
              <a:ext uri="{FF2B5EF4-FFF2-40B4-BE49-F238E27FC236}">
                <a16:creationId xmlns:a16="http://schemas.microsoft.com/office/drawing/2014/main" id="{67D0659B-1C3D-EAAD-3F91-A7C560974E50}"/>
              </a:ext>
            </a:extLst>
          </p:cNvPr>
          <p:cNvSpPr/>
          <p:nvPr/>
        </p:nvSpPr>
        <p:spPr>
          <a:xfrm>
            <a:off x="5648960" y="5320013"/>
            <a:ext cx="6400800" cy="6838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a:extLst>
              <a:ext uri="{FF2B5EF4-FFF2-40B4-BE49-F238E27FC236}">
                <a16:creationId xmlns:a16="http://schemas.microsoft.com/office/drawing/2014/main" id="{3663B001-A09F-6461-7365-58600CCAFA44}"/>
              </a:ext>
            </a:extLst>
          </p:cNvPr>
          <p:cNvGraphicFramePr>
            <a:graphicFrameLocks noGrp="1"/>
          </p:cNvGraphicFramePr>
          <p:nvPr>
            <p:extLst>
              <p:ext uri="{D42A27DB-BD31-4B8C-83A1-F6EECF244321}">
                <p14:modId xmlns:p14="http://schemas.microsoft.com/office/powerpoint/2010/main" val="90872378"/>
              </p:ext>
            </p:extLst>
          </p:nvPr>
        </p:nvGraphicFramePr>
        <p:xfrm>
          <a:off x="726834" y="4672960"/>
          <a:ext cx="4733038" cy="1465911"/>
        </p:xfrm>
        <a:graphic>
          <a:graphicData uri="http://schemas.openxmlformats.org/drawingml/2006/table">
            <a:tbl>
              <a:tblPr firstRow="1" bandRow="1">
                <a:tableStyleId>{5940675A-B579-460E-94D1-54222C63F5DA}</a:tableStyleId>
              </a:tblPr>
              <a:tblGrid>
                <a:gridCol w="2366519">
                  <a:extLst>
                    <a:ext uri="{9D8B030D-6E8A-4147-A177-3AD203B41FA5}">
                      <a16:colId xmlns:a16="http://schemas.microsoft.com/office/drawing/2014/main" val="859436382"/>
                    </a:ext>
                  </a:extLst>
                </a:gridCol>
                <a:gridCol w="2366519">
                  <a:extLst>
                    <a:ext uri="{9D8B030D-6E8A-4147-A177-3AD203B41FA5}">
                      <a16:colId xmlns:a16="http://schemas.microsoft.com/office/drawing/2014/main" val="3806552201"/>
                    </a:ext>
                  </a:extLst>
                </a:gridCol>
              </a:tblGrid>
              <a:tr h="362700">
                <a:tc>
                  <a:txBody>
                    <a:bodyPr/>
                    <a:lstStyle/>
                    <a:p>
                      <a:r>
                        <a:rPr kumimoji="1" lang="en-US" altLang="ja-JP" sz="1600" dirty="0"/>
                        <a:t>OS</a:t>
                      </a:r>
                      <a:endParaRPr kumimoji="1" lang="ja-JP" altLang="en-US" sz="1600"/>
                    </a:p>
                  </a:txBody>
                  <a:tcPr/>
                </a:tc>
                <a:tc>
                  <a:txBody>
                    <a:bodyPr/>
                    <a:lstStyle/>
                    <a:p>
                      <a:r>
                        <a:rPr kumimoji="1" lang="en-US" altLang="ja-JP" sz="1600" dirty="0"/>
                        <a:t>Linux 6.8.0-rc5+</a:t>
                      </a:r>
                      <a:endParaRPr kumimoji="1" lang="ja-JP" altLang="en-US" sz="1600"/>
                    </a:p>
                  </a:txBody>
                  <a:tcPr/>
                </a:tc>
                <a:extLst>
                  <a:ext uri="{0D108BD9-81ED-4DB2-BD59-A6C34878D82A}">
                    <a16:rowId xmlns:a16="http://schemas.microsoft.com/office/drawing/2014/main" val="2511273152"/>
                  </a:ext>
                </a:extLst>
              </a:tr>
              <a:tr h="367737">
                <a:tc>
                  <a:txBody>
                    <a:bodyPr/>
                    <a:lstStyle/>
                    <a:p>
                      <a:r>
                        <a:rPr kumimoji="1" lang="en-US" altLang="ja-JP" sz="1600" dirty="0"/>
                        <a:t>CPU</a:t>
                      </a:r>
                      <a:endParaRPr kumimoji="1" lang="ja-JP" altLang="en-US" sz="1600"/>
                    </a:p>
                  </a:txBody>
                  <a:tcPr/>
                </a:tc>
                <a:tc>
                  <a:txBody>
                    <a:bodyPr/>
                    <a:lstStyle/>
                    <a:p>
                      <a:r>
                        <a:rPr kumimoji="1" lang="en-US" altLang="ja-JP" sz="1600" dirty="0"/>
                        <a:t>Intel Xeon Gold 6526Y</a:t>
                      </a:r>
                      <a:endParaRPr kumimoji="1" lang="ja-JP" altLang="en-US" sz="1600"/>
                    </a:p>
                  </a:txBody>
                  <a:tcPr/>
                </a:tc>
                <a:extLst>
                  <a:ext uri="{0D108BD9-81ED-4DB2-BD59-A6C34878D82A}">
                    <a16:rowId xmlns:a16="http://schemas.microsoft.com/office/drawing/2014/main" val="346624841"/>
                  </a:ext>
                </a:extLst>
              </a:tr>
              <a:tr h="367737">
                <a:tc>
                  <a:txBody>
                    <a:bodyPr/>
                    <a:lstStyle/>
                    <a:p>
                      <a:r>
                        <a:rPr kumimoji="1" lang="ja-JP" altLang="en-US" sz="1600"/>
                        <a:t>メモリ</a:t>
                      </a:r>
                    </a:p>
                  </a:txBody>
                  <a:tcPr/>
                </a:tc>
                <a:tc>
                  <a:txBody>
                    <a:bodyPr/>
                    <a:lstStyle/>
                    <a:p>
                      <a:r>
                        <a:rPr kumimoji="1" lang="en-US" altLang="ja-JP" sz="1600" dirty="0"/>
                        <a:t>128GB</a:t>
                      </a:r>
                      <a:endParaRPr kumimoji="1" lang="ja-JP" altLang="en-US" sz="1600"/>
                    </a:p>
                  </a:txBody>
                  <a:tcPr/>
                </a:tc>
                <a:extLst>
                  <a:ext uri="{0D108BD9-81ED-4DB2-BD59-A6C34878D82A}">
                    <a16:rowId xmlns:a16="http://schemas.microsoft.com/office/drawing/2014/main" val="1443811628"/>
                  </a:ext>
                </a:extLst>
              </a:tr>
              <a:tr h="367737">
                <a:tc>
                  <a:txBody>
                    <a:bodyPr/>
                    <a:lstStyle/>
                    <a:p>
                      <a:r>
                        <a:rPr kumimoji="1" lang="ja-JP" altLang="en-US" sz="1600"/>
                        <a:t>ライブラリ</a:t>
                      </a:r>
                      <a:r>
                        <a:rPr kumimoji="1" lang="en-US" altLang="ja-JP" sz="1600" dirty="0"/>
                        <a:t>OS</a:t>
                      </a:r>
                      <a:endParaRPr kumimoji="1" lang="ja-JP" altLang="en-US" sz="1600"/>
                    </a:p>
                  </a:txBody>
                  <a:tcPr/>
                </a:tc>
                <a:tc>
                  <a:txBody>
                    <a:bodyPr/>
                    <a:lstStyle/>
                    <a:p>
                      <a:r>
                        <a:rPr kumimoji="1" lang="en-US" altLang="ja-JP" sz="1600" dirty="0"/>
                        <a:t>Gramine 1.9</a:t>
                      </a:r>
                      <a:endParaRPr kumimoji="1" lang="ja-JP" altLang="en-US" sz="1600"/>
                    </a:p>
                  </a:txBody>
                  <a:tcPr/>
                </a:tc>
                <a:extLst>
                  <a:ext uri="{0D108BD9-81ED-4DB2-BD59-A6C34878D82A}">
                    <a16:rowId xmlns:a16="http://schemas.microsoft.com/office/drawing/2014/main" val="1339812554"/>
                  </a:ext>
                </a:extLst>
              </a:tr>
            </a:tbl>
          </a:graphicData>
        </a:graphic>
      </p:graphicFrame>
      <p:graphicFrame>
        <p:nvGraphicFramePr>
          <p:cNvPr id="10" name="表 9">
            <a:extLst>
              <a:ext uri="{FF2B5EF4-FFF2-40B4-BE49-F238E27FC236}">
                <a16:creationId xmlns:a16="http://schemas.microsoft.com/office/drawing/2014/main" id="{2C55701D-DFBB-F044-B211-9A42FCF3EF10}"/>
              </a:ext>
            </a:extLst>
          </p:cNvPr>
          <p:cNvGraphicFramePr>
            <a:graphicFrameLocks noGrp="1"/>
          </p:cNvGraphicFramePr>
          <p:nvPr>
            <p:extLst>
              <p:ext uri="{D42A27DB-BD31-4B8C-83A1-F6EECF244321}">
                <p14:modId xmlns:p14="http://schemas.microsoft.com/office/powerpoint/2010/main" val="1254321992"/>
              </p:ext>
            </p:extLst>
          </p:nvPr>
        </p:nvGraphicFramePr>
        <p:xfrm>
          <a:off x="726834" y="4307200"/>
          <a:ext cx="4733038" cy="365760"/>
        </p:xfrm>
        <a:graphic>
          <a:graphicData uri="http://schemas.openxmlformats.org/drawingml/2006/table">
            <a:tbl>
              <a:tblPr firstRow="1" bandRow="1">
                <a:tableStyleId>{D7AC3CCA-C797-4891-BE02-D94E43425B78}</a:tableStyleId>
              </a:tblPr>
              <a:tblGrid>
                <a:gridCol w="4733038">
                  <a:extLst>
                    <a:ext uri="{9D8B030D-6E8A-4147-A177-3AD203B41FA5}">
                      <a16:colId xmlns:a16="http://schemas.microsoft.com/office/drawing/2014/main" val="3681005064"/>
                    </a:ext>
                  </a:extLst>
                </a:gridCol>
              </a:tblGrid>
              <a:tr h="0">
                <a:tc>
                  <a:txBody>
                    <a:bodyPr/>
                    <a:lstStyle/>
                    <a:p>
                      <a:pPr algn="ctr"/>
                      <a:r>
                        <a:rPr kumimoji="1" lang="ja-JP" altLang="en-US"/>
                        <a:t>実験環境</a:t>
                      </a:r>
                    </a:p>
                  </a:txBody>
                  <a:tcPr/>
                </a:tc>
                <a:extLst>
                  <a:ext uri="{0D108BD9-81ED-4DB2-BD59-A6C34878D82A}">
                    <a16:rowId xmlns:a16="http://schemas.microsoft.com/office/drawing/2014/main" val="91689830"/>
                  </a:ext>
                </a:extLst>
              </a:tr>
            </a:tbl>
          </a:graphicData>
        </a:graphic>
      </p:graphicFrame>
    </p:spTree>
    <p:extLst>
      <p:ext uri="{BB962C8B-B14F-4D97-AF65-F5344CB8AC3E}">
        <p14:creationId xmlns:p14="http://schemas.microsoft.com/office/powerpoint/2010/main" val="1267783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F593B2-D913-B18C-6ACA-BBC8E0C0A071}"/>
              </a:ext>
            </a:extLst>
          </p:cNvPr>
          <p:cNvSpPr>
            <a:spLocks noGrp="1"/>
          </p:cNvSpPr>
          <p:nvPr>
            <p:ph type="title"/>
          </p:nvPr>
        </p:nvSpPr>
        <p:spPr/>
        <p:txBody>
          <a:bodyPr/>
          <a:lstStyle/>
          <a:p>
            <a:r>
              <a:rPr lang="ja-JP" altLang="en-US">
                <a:latin typeface="游ゴシック" panose="020B0400000000000000" pitchFamily="50" charset="-128"/>
                <a:ea typeface="游ゴシック" panose="020B0400000000000000" pitchFamily="50" charset="-128"/>
              </a:rPr>
              <a:t>実験</a:t>
            </a:r>
            <a:r>
              <a:rPr lang="en-US" altLang="ja-JP" dirty="0">
                <a:latin typeface="游ゴシック" panose="020B0400000000000000" pitchFamily="50" charset="-128"/>
                <a:ea typeface="游ゴシック" panose="020B0400000000000000" pitchFamily="50" charset="-128"/>
              </a:rPr>
              <a:t>2 : </a:t>
            </a:r>
            <a:r>
              <a:rPr lang="ja-JP" altLang="en-US">
                <a:latin typeface="游ゴシック" panose="020B0400000000000000" pitchFamily="50" charset="-128"/>
                <a:ea typeface="游ゴシック" panose="020B0400000000000000" pitchFamily="50" charset="-128"/>
              </a:rPr>
              <a:t>状態保存にかかる時間</a:t>
            </a:r>
            <a:endParaRPr kumimoji="1" lang="ja-JP" altLang="en-US"/>
          </a:p>
        </p:txBody>
      </p:sp>
      <p:sp>
        <p:nvSpPr>
          <p:cNvPr id="3" name="コンテンツ プレースホルダー 2">
            <a:extLst>
              <a:ext uri="{FF2B5EF4-FFF2-40B4-BE49-F238E27FC236}">
                <a16:creationId xmlns:a16="http://schemas.microsoft.com/office/drawing/2014/main" id="{EA8AE849-16D9-15FC-CB98-406DA6ACCCCF}"/>
              </a:ext>
            </a:extLst>
          </p:cNvPr>
          <p:cNvSpPr>
            <a:spLocks noGrp="1"/>
          </p:cNvSpPr>
          <p:nvPr>
            <p:ph idx="1"/>
          </p:nvPr>
        </p:nvSpPr>
        <p:spPr/>
        <p:txBody>
          <a:bodyPr/>
          <a:lstStyle/>
          <a:p>
            <a:pPr>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アプリケーションの状態保存にかかる時間を測定</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保存時間は数百</a:t>
            </a:r>
            <a:r>
              <a:rPr lang="en-US" altLang="ja-JP" dirty="0" err="1">
                <a:latin typeface="游ゴシック" panose="020B0400000000000000" pitchFamily="50" charset="-128"/>
                <a:ea typeface="游ゴシック" panose="020B0400000000000000" pitchFamily="50" charset="-128"/>
              </a:rPr>
              <a:t>μs</a:t>
            </a:r>
            <a:r>
              <a:rPr lang="ja-JP" altLang="en-US">
                <a:latin typeface="游ゴシック" panose="020B0400000000000000" pitchFamily="50" charset="-128"/>
                <a:ea typeface="游ゴシック" panose="020B0400000000000000" pitchFamily="50" charset="-128"/>
              </a:rPr>
              <a:t>と十分に短く、ばらつきも小さかった</a:t>
            </a:r>
            <a:endParaRPr lang="en-US" altLang="ja-JP" dirty="0">
              <a:latin typeface="游ゴシック" panose="020B0400000000000000" pitchFamily="50" charset="-128"/>
              <a:ea typeface="游ゴシック" panose="020B0400000000000000" pitchFamily="50" charset="-128"/>
            </a:endParaRPr>
          </a:p>
          <a:p>
            <a:pPr>
              <a:buClr>
                <a:schemeClr val="tx1"/>
              </a:buClr>
              <a:buSzPct val="100000"/>
            </a:pPr>
            <a:r>
              <a:rPr lang="ja-JP" altLang="en-US">
                <a:latin typeface="游ゴシック" panose="020B0400000000000000" pitchFamily="50" charset="-128"/>
                <a:ea typeface="游ゴシック" panose="020B0400000000000000" pitchFamily="50" charset="-128"/>
              </a:rPr>
              <a:t>チェックポイントファイルのサイズを測定</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アプリケーション毎に大きく異なっていた</a:t>
            </a:r>
            <a:endParaRPr lang="en-US" altLang="ja-JP" dirty="0">
              <a:latin typeface="游ゴシック" panose="020B0400000000000000" pitchFamily="50" charset="-128"/>
              <a:ea typeface="游ゴシック" panose="020B0400000000000000" pitchFamily="50" charset="-128"/>
            </a:endParaRPr>
          </a:p>
          <a:p>
            <a:pPr lvl="1">
              <a:buClr>
                <a:schemeClr val="tx1"/>
              </a:buClr>
              <a:buSzPct val="100000"/>
            </a:pPr>
            <a:r>
              <a:rPr lang="ja-JP" altLang="en-US">
                <a:latin typeface="游ゴシック" panose="020B0400000000000000" pitchFamily="50" charset="-128"/>
                <a:ea typeface="游ゴシック" panose="020B0400000000000000" pitchFamily="50" charset="-128"/>
              </a:rPr>
              <a:t>インメモリデータベースの</a:t>
            </a:r>
            <a:r>
              <a:rPr lang="en-US" altLang="ja-JP" dirty="0">
                <a:latin typeface="游ゴシック" panose="020B0400000000000000" pitchFamily="50" charset="-128"/>
                <a:ea typeface="游ゴシック" panose="020B0400000000000000" pitchFamily="50" charset="-128"/>
              </a:rPr>
              <a:t>Memcached</a:t>
            </a:r>
            <a:r>
              <a:rPr lang="ja-JP" altLang="en-US">
                <a:latin typeface="游ゴシック" panose="020B0400000000000000" pitchFamily="50" charset="-128"/>
                <a:ea typeface="游ゴシック" panose="020B0400000000000000" pitchFamily="50" charset="-128"/>
              </a:rPr>
              <a:t>はメモリデータが大きい</a:t>
            </a:r>
            <a:endParaRPr lang="en-US" altLang="ja-JP" dirty="0">
              <a:latin typeface="游ゴシック" panose="020B0400000000000000" pitchFamily="50" charset="-128"/>
              <a:ea typeface="游ゴシック" panose="020B0400000000000000" pitchFamily="50" charset="-128"/>
            </a:endParaRPr>
          </a:p>
          <a:p>
            <a:pPr marL="0" indent="0">
              <a:buNone/>
            </a:pPr>
            <a:endParaRPr kumimoji="1" lang="ja-JP" altLang="en-US"/>
          </a:p>
        </p:txBody>
      </p:sp>
      <p:sp>
        <p:nvSpPr>
          <p:cNvPr id="4" name="スライド番号プレースホルダー 3">
            <a:extLst>
              <a:ext uri="{FF2B5EF4-FFF2-40B4-BE49-F238E27FC236}">
                <a16:creationId xmlns:a16="http://schemas.microsoft.com/office/drawing/2014/main" id="{78A46EEB-072F-4F8A-E7BC-0FD96A8AE4AB}"/>
              </a:ext>
            </a:extLst>
          </p:cNvPr>
          <p:cNvSpPr>
            <a:spLocks noGrp="1"/>
          </p:cNvSpPr>
          <p:nvPr>
            <p:ph type="sldNum" sz="quarter" idx="12"/>
          </p:nvPr>
        </p:nvSpPr>
        <p:spPr/>
        <p:txBody>
          <a:bodyPr/>
          <a:lstStyle/>
          <a:p>
            <a:fld id="{352EA866-C5B8-43D6-A9BB-9137EF5B7856}" type="slidenum">
              <a:rPr kumimoji="1" lang="ja-JP" altLang="en-US" smtClean="0"/>
              <a:t>9</a:t>
            </a:fld>
            <a:endParaRPr kumimoji="1" lang="ja-JP" altLang="en-US"/>
          </a:p>
        </p:txBody>
      </p:sp>
      <p:pic>
        <p:nvPicPr>
          <p:cNvPr id="5" name="図 4" descr="グラフ, 棒グラフ&#10;&#10;AI 生成コンテンツは誤りを含む可能性があります。">
            <a:extLst>
              <a:ext uri="{FF2B5EF4-FFF2-40B4-BE49-F238E27FC236}">
                <a16:creationId xmlns:a16="http://schemas.microsoft.com/office/drawing/2014/main" id="{314C85CE-C12F-8A8E-A932-CB90EFC837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2451" y="3913632"/>
            <a:ext cx="4550139" cy="2962650"/>
          </a:xfrm>
          <a:prstGeom prst="rect">
            <a:avLst/>
          </a:prstGeom>
        </p:spPr>
      </p:pic>
      <p:pic>
        <p:nvPicPr>
          <p:cNvPr id="6" name="図 5" descr="グラフ&#10;&#10;AI 生成コンテンツは誤りを含む可能性があります。">
            <a:extLst>
              <a:ext uri="{FF2B5EF4-FFF2-40B4-BE49-F238E27FC236}">
                <a16:creationId xmlns:a16="http://schemas.microsoft.com/office/drawing/2014/main" id="{4C409EAE-4769-9E9D-FA70-7DAD26916D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3912812"/>
            <a:ext cx="5003549" cy="2962650"/>
          </a:xfrm>
          <a:prstGeom prst="rect">
            <a:avLst/>
          </a:prstGeom>
        </p:spPr>
      </p:pic>
      <p:cxnSp>
        <p:nvCxnSpPr>
          <p:cNvPr id="7" name="直線コネクタ 6">
            <a:extLst>
              <a:ext uri="{FF2B5EF4-FFF2-40B4-BE49-F238E27FC236}">
                <a16:creationId xmlns:a16="http://schemas.microsoft.com/office/drawing/2014/main" id="{BFE8AD64-26AC-0F7F-54CE-08178A140A4A}"/>
              </a:ext>
            </a:extLst>
          </p:cNvPr>
          <p:cNvCxnSpPr>
            <a:cxnSpLocks/>
          </p:cNvCxnSpPr>
          <p:nvPr/>
        </p:nvCxnSpPr>
        <p:spPr>
          <a:xfrm>
            <a:off x="5966269" y="3912812"/>
            <a:ext cx="0" cy="2808663"/>
          </a:xfrm>
          <a:prstGeom prst="line">
            <a:avLst/>
          </a:prstGeom>
          <a:ln w="3810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187712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26675</TotalTime>
  <Words>5360</Words>
  <Application>Microsoft Macintosh PowerPoint</Application>
  <PresentationFormat>ワイド画面</PresentationFormat>
  <Paragraphs>425</Paragraphs>
  <Slides>10</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游ゴシック</vt:lpstr>
      <vt:lpstr>游ゴシック</vt:lpstr>
      <vt:lpstr>Arial</vt:lpstr>
      <vt:lpstr>Office テーマ</vt:lpstr>
      <vt:lpstr>ライブラリOSを用いた異種TEE間での マイグレーションの実現</vt:lpstr>
      <vt:lpstr>信頼できないクラウド</vt:lpstr>
      <vt:lpstr>CPUの隔離実行環境（TEE）を用いた保護</vt:lpstr>
      <vt:lpstr>TEE間のマイグレーション</vt:lpstr>
      <vt:lpstr>提案 : MigTEE</vt:lpstr>
      <vt:lpstr>移送元TEEの状態保存</vt:lpstr>
      <vt:lpstr>移送先TEEの状態復元</vt:lpstr>
      <vt:lpstr>実験1 : マイグレーションの動作確認</vt:lpstr>
      <vt:lpstr>実験2 : 状態保存にかかる時間</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KONDO Akira</dc:creator>
  <cp:lastModifiedBy>KONDO Akira</cp:lastModifiedBy>
  <cp:revision>273</cp:revision>
  <cp:lastPrinted>2025-09-21T05:32:21Z</cp:lastPrinted>
  <dcterms:created xsi:type="dcterms:W3CDTF">2025-09-17T00:52:36Z</dcterms:created>
  <dcterms:modified xsi:type="dcterms:W3CDTF">2026-02-19T08:21:53Z</dcterms:modified>
</cp:coreProperties>
</file>