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2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7" r:id="rId3"/>
    <p:sldId id="279" r:id="rId4"/>
    <p:sldId id="291" r:id="rId5"/>
    <p:sldId id="260" r:id="rId6"/>
    <p:sldId id="287" r:id="rId7"/>
    <p:sldId id="285" r:id="rId8"/>
    <p:sldId id="288" r:id="rId9"/>
    <p:sldId id="264" r:id="rId10"/>
    <p:sldId id="278" r:id="rId11"/>
    <p:sldId id="280" r:id="rId12"/>
    <p:sldId id="267" r:id="rId13"/>
    <p:sldId id="268" r:id="rId14"/>
    <p:sldId id="289" r:id="rId15"/>
    <p:sldId id="282" r:id="rId16"/>
    <p:sldId id="284" r:id="rId17"/>
    <p:sldId id="272" r:id="rId18"/>
    <p:sldId id="275" r:id="rId19"/>
    <p:sldId id="276" r:id="rId20"/>
    <p:sldId id="277" r:id="rId21"/>
    <p:sldId id="290" r:id="rId22"/>
    <p:sldId id="274" r:id="rId23"/>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323699-FD51-CB4A-A0E9-11F6CBF84A18}" v="239" dt="2026-09-24T04:25:43.658"/>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23"/>
    <p:restoredTop sz="94690"/>
  </p:normalViewPr>
  <p:slideViewPr>
    <p:cSldViewPr snapToGrid="0">
      <p:cViewPr varScale="1">
        <p:scale>
          <a:sx n="56" d="100"/>
          <a:sy n="56" d="100"/>
        </p:scale>
        <p:origin x="184" y="15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Users\kondou\Desktop\&#23398;&#20250;&#30330;&#34920;\&#23398;&#20250;&#23455;&#39443;_&#28204;&#23450;.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Users\kondou\Desktop\&#23398;&#20250;&#30330;&#34920;\&#23398;&#20250;&#23455;&#39443;_&#28204;&#23450;.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Users\kondou\Desktop\&#23398;&#20250;&#30330;&#34920;\&#23398;&#20250;&#30330;&#34920;_&#24489;&#2080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6"/>
            </a:solidFill>
            <a:ln>
              <a:noFill/>
            </a:ln>
            <a:effectLst/>
          </c:spPr>
          <c:invertIfNegative val="0"/>
          <c:errBars>
            <c:errBarType val="both"/>
            <c:errValType val="cust"/>
            <c:noEndCap val="0"/>
            <c:plus>
              <c:numRef>
                <c:f>Sheet1!$H$100:$H$103</c:f>
                <c:numCache>
                  <c:formatCode>General</c:formatCode>
                  <c:ptCount val="4"/>
                  <c:pt idx="0">
                    <c:v>2.5956373655295767E-2</c:v>
                  </c:pt>
                  <c:pt idx="1">
                    <c:v>1.3351654079801009E-2</c:v>
                  </c:pt>
                  <c:pt idx="2">
                    <c:v>0.10539033267915157</c:v>
                  </c:pt>
                  <c:pt idx="3">
                    <c:v>61.30279035556029</c:v>
                  </c:pt>
                </c:numCache>
              </c:numRef>
            </c:plus>
            <c:minus>
              <c:numRef>
                <c:f>Sheet1!$H$100:$H$103</c:f>
                <c:numCache>
                  <c:formatCode>General</c:formatCode>
                  <c:ptCount val="4"/>
                  <c:pt idx="0">
                    <c:v>2.5956373655295767E-2</c:v>
                  </c:pt>
                  <c:pt idx="1">
                    <c:v>1.3351654079801009E-2</c:v>
                  </c:pt>
                  <c:pt idx="2">
                    <c:v>0.10539033267915157</c:v>
                  </c:pt>
                  <c:pt idx="3">
                    <c:v>61.30279035556029</c:v>
                  </c:pt>
                </c:numCache>
              </c:numRef>
            </c:minus>
            <c:spPr>
              <a:noFill/>
              <a:ln w="9525" cap="flat" cmpd="sng" algn="ctr">
                <a:solidFill>
                  <a:schemeClr val="tx1">
                    <a:lumMod val="65000"/>
                    <a:lumOff val="35000"/>
                  </a:schemeClr>
                </a:solidFill>
                <a:round/>
              </a:ln>
              <a:effectLst/>
            </c:spPr>
          </c:errBars>
          <c:cat>
            <c:strRef>
              <c:f>Sheet1!$F$100:$F$103</c:f>
              <c:strCache>
                <c:ptCount val="4"/>
                <c:pt idx="0">
                  <c:v>helloworld</c:v>
                </c:pt>
                <c:pt idx="1">
                  <c:v>lighttpd</c:v>
                </c:pt>
                <c:pt idx="2">
                  <c:v>nginx</c:v>
                </c:pt>
                <c:pt idx="3">
                  <c:v>memcached</c:v>
                </c:pt>
              </c:strCache>
            </c:strRef>
          </c:cat>
          <c:val>
            <c:numRef>
              <c:f>Sheet1!$G$100:$G$103</c:f>
              <c:numCache>
                <c:formatCode>0.00</c:formatCode>
                <c:ptCount val="4"/>
                <c:pt idx="0">
                  <c:v>0.56779999999999986</c:v>
                </c:pt>
                <c:pt idx="1">
                  <c:v>0.64539999999999997</c:v>
                </c:pt>
                <c:pt idx="2">
                  <c:v>12.275299999999998</c:v>
                </c:pt>
                <c:pt idx="3">
                  <c:v>1469.0673999999999</c:v>
                </c:pt>
              </c:numCache>
            </c:numRef>
          </c:val>
          <c:extLst>
            <c:ext xmlns:c16="http://schemas.microsoft.com/office/drawing/2014/chart" uri="{C3380CC4-5D6E-409C-BE32-E72D297353CC}">
              <c16:uniqueId val="{00000000-3CB0-7347-91D0-623DC05B23D3}"/>
            </c:ext>
          </c:extLst>
        </c:ser>
        <c:dLbls>
          <c:showLegendKey val="0"/>
          <c:showVal val="0"/>
          <c:showCatName val="0"/>
          <c:showSerName val="0"/>
          <c:showPercent val="0"/>
          <c:showBubbleSize val="0"/>
        </c:dLbls>
        <c:gapWidth val="219"/>
        <c:overlap val="-27"/>
        <c:axId val="737132496"/>
        <c:axId val="736885104"/>
      </c:barChart>
      <c:catAx>
        <c:axId val="73713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1600" b="0" i="0" u="none" strike="noStrike" kern="1200" baseline="0">
                <a:solidFill>
                  <a:schemeClr val="tx1"/>
                </a:solidFill>
                <a:latin typeface="+mn-lt"/>
                <a:ea typeface="+mn-ea"/>
                <a:cs typeface="+mn-cs"/>
              </a:defRPr>
            </a:pPr>
            <a:endParaRPr lang="ja-JP"/>
          </a:p>
        </c:txPr>
        <c:crossAx val="736885104"/>
        <c:crossesAt val="0.1"/>
        <c:auto val="1"/>
        <c:lblAlgn val="ctr"/>
        <c:lblOffset val="100"/>
        <c:noMultiLvlLbl val="0"/>
      </c:catAx>
      <c:valAx>
        <c:axId val="736885104"/>
        <c:scaling>
          <c:logBase val="10"/>
          <c:orientation val="minMax"/>
          <c:max val="10000"/>
          <c:min val="0.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ja-JP" sz="1600" b="0" i="0" u="none" strike="noStrike" kern="1200" baseline="0">
                    <a:solidFill>
                      <a:schemeClr val="tx1"/>
                    </a:solidFill>
                    <a:latin typeface="+mn-lt"/>
                    <a:ea typeface="+mn-ea"/>
                    <a:cs typeface="+mn-cs"/>
                  </a:defRPr>
                </a:pPr>
                <a:r>
                  <a:rPr lang="ja-JP" altLang="en-US" sz="1600">
                    <a:solidFill>
                      <a:schemeClr val="tx1"/>
                    </a:solidFill>
                    <a:latin typeface="+mn-lt"/>
                  </a:rPr>
                  <a:t>実行時間（</a:t>
                </a:r>
                <a:r>
                  <a:rPr lang="en-US" altLang="ja-JP" sz="1600">
                    <a:solidFill>
                      <a:schemeClr val="tx1"/>
                    </a:solidFill>
                    <a:latin typeface="+mn-lt"/>
                  </a:rPr>
                  <a:t>ms</a:t>
                </a:r>
                <a:r>
                  <a:rPr lang="ja-JP" altLang="en-US" sz="1600">
                    <a:solidFill>
                      <a:schemeClr val="tx1"/>
                    </a:solidFill>
                    <a:latin typeface="+mn-lt"/>
                  </a:rPr>
                  <a:t>）</a:t>
                </a:r>
              </a:p>
            </c:rich>
          </c:tx>
          <c:overlay val="0"/>
          <c:spPr>
            <a:noFill/>
            <a:ln>
              <a:noFill/>
            </a:ln>
            <a:effectLst/>
          </c:spPr>
          <c:txPr>
            <a:bodyPr rot="-5400000" spcFirstLastPara="1" vertOverflow="ellipsis" vert="horz" wrap="square" anchor="ctr" anchorCtr="1"/>
            <a:lstStyle/>
            <a:p>
              <a:pPr>
                <a:defRPr lang="ja-JP" sz="1600" b="0" i="0" u="none" strike="noStrike" kern="1200" baseline="0">
                  <a:solidFill>
                    <a:schemeClr val="tx1"/>
                  </a:solidFill>
                  <a:latin typeface="+mn-lt"/>
                  <a:ea typeface="+mn-ea"/>
                  <a:cs typeface="+mn-cs"/>
                </a:defRPr>
              </a:pPr>
              <a:endParaRPr lang="ja-JP"/>
            </a:p>
          </c:txPr>
        </c:title>
        <c:numFmt formatCode="#,##0_);[Red]\(#,##0\)" sourceLinked="0"/>
        <c:majorTickMark val="none"/>
        <c:minorTickMark val="none"/>
        <c:tickLblPos val="nextTo"/>
        <c:spPr>
          <a:noFill/>
          <a:ln>
            <a:noFill/>
          </a:ln>
          <a:effectLst/>
        </c:spPr>
        <c:txPr>
          <a:bodyPr rot="-60000000" spcFirstLastPara="1" vertOverflow="ellipsis" vert="horz" wrap="square" anchor="ctr" anchorCtr="1"/>
          <a:lstStyle/>
          <a:p>
            <a:pPr>
              <a:defRPr lang="ja-JP" sz="1600" b="0" i="0" u="none" strike="noStrike" kern="1200" baseline="0">
                <a:solidFill>
                  <a:schemeClr val="tx1"/>
                </a:solidFill>
                <a:latin typeface="+mn-lt"/>
                <a:ea typeface="+mn-ea"/>
                <a:cs typeface="+mn-cs"/>
              </a:defRPr>
            </a:pPr>
            <a:endParaRPr lang="ja-JP"/>
          </a:p>
        </c:txPr>
        <c:crossAx val="737132496"/>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ja-JP"/>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6"/>
            </a:solidFill>
            <a:ln>
              <a:noFill/>
            </a:ln>
            <a:effectLst/>
          </c:spPr>
          <c:invertIfNegative val="0"/>
          <c:cat>
            <c:strRef>
              <c:f>Sheet1!$U$101:$U$104</c:f>
              <c:strCache>
                <c:ptCount val="4"/>
                <c:pt idx="0">
                  <c:v>helloworld</c:v>
                </c:pt>
                <c:pt idx="1">
                  <c:v>lighttpd</c:v>
                </c:pt>
                <c:pt idx="2">
                  <c:v>nginx</c:v>
                </c:pt>
                <c:pt idx="3">
                  <c:v>memcached</c:v>
                </c:pt>
              </c:strCache>
            </c:strRef>
          </c:cat>
          <c:val>
            <c:numRef>
              <c:f>Sheet1!$V$101:$V$104</c:f>
              <c:numCache>
                <c:formatCode>0.00</c:formatCode>
                <c:ptCount val="4"/>
                <c:pt idx="0">
                  <c:v>0.53984832763000001</c:v>
                </c:pt>
                <c:pt idx="1">
                  <c:v>0.60076904296</c:v>
                </c:pt>
                <c:pt idx="2">
                  <c:v>12.3857803345</c:v>
                </c:pt>
                <c:pt idx="3">
                  <c:v>328.08784484900002</c:v>
                </c:pt>
              </c:numCache>
            </c:numRef>
          </c:val>
          <c:extLst>
            <c:ext xmlns:c16="http://schemas.microsoft.com/office/drawing/2014/chart" uri="{C3380CC4-5D6E-409C-BE32-E72D297353CC}">
              <c16:uniqueId val="{00000000-B364-D043-B29A-C646C45A6608}"/>
            </c:ext>
          </c:extLst>
        </c:ser>
        <c:dLbls>
          <c:showLegendKey val="0"/>
          <c:showVal val="0"/>
          <c:showCatName val="0"/>
          <c:showSerName val="0"/>
          <c:showPercent val="0"/>
          <c:showBubbleSize val="0"/>
        </c:dLbls>
        <c:gapWidth val="219"/>
        <c:overlap val="-27"/>
        <c:axId val="326722864"/>
        <c:axId val="326725024"/>
      </c:barChart>
      <c:catAx>
        <c:axId val="326722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1600" b="0" i="0" u="none" strike="noStrike" kern="1200" baseline="0">
                <a:solidFill>
                  <a:schemeClr val="tx1"/>
                </a:solidFill>
                <a:latin typeface="+mn-lt"/>
                <a:ea typeface="+mn-ea"/>
                <a:cs typeface="+mn-cs"/>
              </a:defRPr>
            </a:pPr>
            <a:endParaRPr lang="ja-JP"/>
          </a:p>
        </c:txPr>
        <c:crossAx val="326725024"/>
        <c:crossesAt val="0.1"/>
        <c:auto val="1"/>
        <c:lblAlgn val="ctr"/>
        <c:lblOffset val="100"/>
        <c:noMultiLvlLbl val="0"/>
      </c:catAx>
      <c:valAx>
        <c:axId val="326725024"/>
        <c:scaling>
          <c:logBase val="10"/>
          <c:orientation val="minMax"/>
          <c:max val="1000"/>
          <c:min val="0.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ja-JP" sz="1600" b="0" i="0" u="none" strike="noStrike" kern="1200" baseline="0">
                    <a:solidFill>
                      <a:schemeClr val="tx1"/>
                    </a:solidFill>
                    <a:latin typeface="+mn-lt"/>
                    <a:ea typeface="+mn-ea"/>
                    <a:cs typeface="+mn-cs"/>
                  </a:defRPr>
                </a:pPr>
                <a:r>
                  <a:rPr lang="ja-JP" altLang="en-US" sz="1600">
                    <a:solidFill>
                      <a:schemeClr val="tx1"/>
                    </a:solidFill>
                  </a:rPr>
                  <a:t>ファイルサイズ（</a:t>
                </a:r>
                <a:r>
                  <a:rPr lang="en-US" altLang="ja-JP" sz="1600">
                    <a:solidFill>
                      <a:schemeClr val="tx1"/>
                    </a:solidFill>
                  </a:rPr>
                  <a:t>MB</a:t>
                </a:r>
                <a:r>
                  <a:rPr lang="ja-JP" altLang="en-US" sz="1600">
                    <a:solidFill>
                      <a:schemeClr val="tx1"/>
                    </a:solidFill>
                  </a:rPr>
                  <a:t>）</a:t>
                </a:r>
                <a:endParaRPr lang="en-US" altLang="ja-JP" sz="1600">
                  <a:solidFill>
                    <a:schemeClr val="tx1"/>
                  </a:solidFill>
                </a:endParaRPr>
              </a:p>
            </c:rich>
          </c:tx>
          <c:overlay val="0"/>
          <c:spPr>
            <a:noFill/>
            <a:ln>
              <a:noFill/>
            </a:ln>
            <a:effectLst/>
          </c:spPr>
          <c:txPr>
            <a:bodyPr rot="-5400000" spcFirstLastPara="1" vertOverflow="ellipsis" vert="horz" wrap="square" anchor="ctr" anchorCtr="1"/>
            <a:lstStyle/>
            <a:p>
              <a:pPr>
                <a:defRPr lang="ja-JP" sz="1600" b="0" i="0" u="none" strike="noStrike" kern="1200" baseline="0">
                  <a:solidFill>
                    <a:schemeClr val="tx1"/>
                  </a:solidFill>
                  <a:latin typeface="+mn-lt"/>
                  <a:ea typeface="+mn-ea"/>
                  <a:cs typeface="+mn-cs"/>
                </a:defRPr>
              </a:pPr>
              <a:endParaRPr lang="en-US" altLang="ja-JP"/>
            </a:p>
          </c:txPr>
        </c:title>
        <c:numFmt formatCode="#,##0_);[Red]\(#,##0\)" sourceLinked="0"/>
        <c:majorTickMark val="none"/>
        <c:minorTickMark val="none"/>
        <c:tickLblPos val="nextTo"/>
        <c:spPr>
          <a:noFill/>
          <a:ln>
            <a:noFill/>
          </a:ln>
          <a:effectLst/>
        </c:spPr>
        <c:txPr>
          <a:bodyPr rot="-60000000" spcFirstLastPara="1" vertOverflow="ellipsis" vert="horz" wrap="square" anchor="ctr" anchorCtr="1"/>
          <a:lstStyle/>
          <a:p>
            <a:pPr>
              <a:defRPr lang="ja-JP" sz="1600" b="0" i="0" u="none" strike="noStrike" kern="1200" baseline="0">
                <a:solidFill>
                  <a:schemeClr val="tx1"/>
                </a:solidFill>
                <a:latin typeface="+mn-lt"/>
                <a:ea typeface="+mn-ea"/>
                <a:cs typeface="+mn-cs"/>
              </a:defRPr>
            </a:pPr>
            <a:endParaRPr lang="ja-JP"/>
          </a:p>
        </c:txPr>
        <c:crossAx val="326722864"/>
        <c:crosses val="autoZero"/>
        <c:crossBetween val="between"/>
        <c:majorUnit val="10"/>
        <c:minorUnit val="1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ja-JP"/>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6"/>
            </a:solidFill>
            <a:ln>
              <a:noFill/>
            </a:ln>
            <a:effectLst/>
          </c:spPr>
          <c:invertIfNegative val="0"/>
          <c:errBars>
            <c:errBarType val="both"/>
            <c:errValType val="cust"/>
            <c:noEndCap val="0"/>
            <c:plus>
              <c:numRef>
                <c:f>Sheet1!$G$17:$G$19</c:f>
                <c:numCache>
                  <c:formatCode>General</c:formatCode>
                  <c:ptCount val="3"/>
                  <c:pt idx="0">
                    <c:v>0.10384475592601322</c:v>
                  </c:pt>
                  <c:pt idx="1">
                    <c:v>1.5493016204442216</c:v>
                  </c:pt>
                  <c:pt idx="2">
                    <c:v>3.0671098302980617</c:v>
                  </c:pt>
                </c:numCache>
              </c:numRef>
            </c:plus>
            <c:minus>
              <c:numRef>
                <c:f>Sheet1!$G$17:$G$19</c:f>
                <c:numCache>
                  <c:formatCode>General</c:formatCode>
                  <c:ptCount val="3"/>
                  <c:pt idx="0">
                    <c:v>0.10384475592601322</c:v>
                  </c:pt>
                  <c:pt idx="1">
                    <c:v>1.5493016204442216</c:v>
                  </c:pt>
                  <c:pt idx="2">
                    <c:v>3.0671098302980617</c:v>
                  </c:pt>
                </c:numCache>
              </c:numRef>
            </c:minus>
            <c:spPr>
              <a:noFill/>
              <a:ln w="9525" cap="flat" cmpd="sng" algn="ctr">
                <a:solidFill>
                  <a:schemeClr val="tx1">
                    <a:lumMod val="65000"/>
                    <a:lumOff val="35000"/>
                  </a:schemeClr>
                </a:solidFill>
                <a:round/>
              </a:ln>
              <a:effectLst/>
            </c:spPr>
          </c:errBars>
          <c:cat>
            <c:strRef>
              <c:f>Sheet1!$E$17:$E$19</c:f>
              <c:strCache>
                <c:ptCount val="3"/>
                <c:pt idx="0">
                  <c:v>helloworld</c:v>
                </c:pt>
                <c:pt idx="1">
                  <c:v>lighttpd</c:v>
                </c:pt>
                <c:pt idx="2">
                  <c:v>nginx</c:v>
                </c:pt>
              </c:strCache>
            </c:strRef>
          </c:cat>
          <c:val>
            <c:numRef>
              <c:f>Sheet1!$F$17:$F$19</c:f>
              <c:numCache>
                <c:formatCode>0.00</c:formatCode>
                <c:ptCount val="3"/>
                <c:pt idx="0">
                  <c:v>12.764200000000001</c:v>
                </c:pt>
                <c:pt idx="1">
                  <c:v>419.83619999999991</c:v>
                </c:pt>
                <c:pt idx="2">
                  <c:v>1462.8866000000003</c:v>
                </c:pt>
              </c:numCache>
            </c:numRef>
          </c:val>
          <c:extLst>
            <c:ext xmlns:c16="http://schemas.microsoft.com/office/drawing/2014/chart" uri="{C3380CC4-5D6E-409C-BE32-E72D297353CC}">
              <c16:uniqueId val="{00000000-C2B4-4844-92CF-2AA5672FC660}"/>
            </c:ext>
          </c:extLst>
        </c:ser>
        <c:dLbls>
          <c:showLegendKey val="0"/>
          <c:showVal val="0"/>
          <c:showCatName val="0"/>
          <c:showSerName val="0"/>
          <c:showPercent val="0"/>
          <c:showBubbleSize val="0"/>
        </c:dLbls>
        <c:gapWidth val="219"/>
        <c:overlap val="-27"/>
        <c:axId val="944597920"/>
        <c:axId val="944600576"/>
      </c:barChart>
      <c:catAx>
        <c:axId val="944597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1600" b="0" i="0" u="none" strike="noStrike" kern="1200" baseline="0">
                <a:solidFill>
                  <a:schemeClr val="tx1"/>
                </a:solidFill>
                <a:latin typeface="+mn-lt"/>
                <a:ea typeface="+mn-ea"/>
                <a:cs typeface="+mn-cs"/>
              </a:defRPr>
            </a:pPr>
            <a:endParaRPr lang="ja-JP"/>
          </a:p>
        </c:txPr>
        <c:crossAx val="944600576"/>
        <c:crossesAt val="0.1"/>
        <c:auto val="1"/>
        <c:lblAlgn val="ctr"/>
        <c:lblOffset val="100"/>
        <c:noMultiLvlLbl val="0"/>
      </c:catAx>
      <c:valAx>
        <c:axId val="944600576"/>
        <c:scaling>
          <c:logBase val="10"/>
          <c:orientation val="minMax"/>
          <c:max val="10000"/>
          <c:min val="0.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ja-JP" sz="1600" b="0" i="0" u="none" strike="noStrike" kern="1200" baseline="0">
                    <a:solidFill>
                      <a:schemeClr val="tx1"/>
                    </a:solidFill>
                    <a:latin typeface="+mn-lt"/>
                    <a:ea typeface="+mn-ea"/>
                    <a:cs typeface="+mn-cs"/>
                  </a:defRPr>
                </a:pPr>
                <a:r>
                  <a:rPr lang="ja-JP" altLang="en-US" sz="1600">
                    <a:solidFill>
                      <a:schemeClr val="tx1"/>
                    </a:solidFill>
                  </a:rPr>
                  <a:t>実行時間（</a:t>
                </a:r>
                <a:r>
                  <a:rPr lang="en-US" altLang="ja-JP" sz="1600">
                    <a:solidFill>
                      <a:schemeClr val="tx1"/>
                    </a:solidFill>
                  </a:rPr>
                  <a:t>ms</a:t>
                </a:r>
                <a:r>
                  <a:rPr lang="ja-JP" altLang="en-US" sz="1600">
                    <a:solidFill>
                      <a:schemeClr val="tx1"/>
                    </a:solidFill>
                  </a:rPr>
                  <a:t>）</a:t>
                </a:r>
              </a:p>
            </c:rich>
          </c:tx>
          <c:overlay val="0"/>
          <c:spPr>
            <a:noFill/>
            <a:ln>
              <a:noFill/>
            </a:ln>
            <a:effectLst/>
          </c:spPr>
          <c:txPr>
            <a:bodyPr rot="-5400000" spcFirstLastPara="1" vertOverflow="ellipsis" vert="horz" wrap="square" anchor="ctr" anchorCtr="1"/>
            <a:lstStyle/>
            <a:p>
              <a:pPr>
                <a:defRPr lang="ja-JP" sz="1600" b="0" i="0" u="none" strike="noStrike" kern="1200" baseline="0">
                  <a:solidFill>
                    <a:schemeClr val="tx1"/>
                  </a:solidFill>
                  <a:latin typeface="+mn-lt"/>
                  <a:ea typeface="+mn-ea"/>
                  <a:cs typeface="+mn-cs"/>
                </a:defRPr>
              </a:pPr>
              <a:endParaRPr lang="ja-JP"/>
            </a:p>
          </c:txPr>
        </c:title>
        <c:numFmt formatCode="#,##0_);[Red]\(#,##0\)" sourceLinked="0"/>
        <c:majorTickMark val="none"/>
        <c:minorTickMark val="none"/>
        <c:tickLblPos val="nextTo"/>
        <c:spPr>
          <a:noFill/>
          <a:ln>
            <a:noFill/>
          </a:ln>
          <a:effectLst/>
        </c:spPr>
        <c:txPr>
          <a:bodyPr rot="-60000000" spcFirstLastPara="1" vertOverflow="ellipsis" vert="horz" wrap="square" anchor="ctr" anchorCtr="1"/>
          <a:lstStyle/>
          <a:p>
            <a:pPr>
              <a:defRPr lang="ja-JP" sz="1600" b="0" i="0" u="none" strike="noStrike" kern="1200" baseline="0">
                <a:solidFill>
                  <a:schemeClr val="tx1"/>
                </a:solidFill>
                <a:latin typeface="+mn-lt"/>
                <a:ea typeface="+mn-ea"/>
                <a:cs typeface="+mn-cs"/>
              </a:defRPr>
            </a:pPr>
            <a:endParaRPr lang="ja-JP"/>
          </a:p>
        </c:txPr>
        <c:crossAx val="944597920"/>
        <c:crosses val="autoZero"/>
        <c:crossBetween val="between"/>
        <c:majorUnit val="10"/>
        <c:minorUnit val="10"/>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F0ED1A-853D-0F45-B558-38B783EF5D4D}" type="datetimeFigureOut">
              <a:rPr kumimoji="1" lang="ja-JP" altLang="en-US" smtClean="0"/>
              <a:t>2026/9/28</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91B3E9-1890-6F47-A10D-4B643C34F0B9}" type="slidenum">
              <a:rPr kumimoji="1" lang="ja-JP" altLang="en-US" smtClean="0"/>
              <a:t>‹#›</a:t>
            </a:fld>
            <a:endParaRPr kumimoji="1" lang="ja-JP" altLang="en-US"/>
          </a:p>
        </p:txBody>
      </p:sp>
    </p:spTree>
    <p:extLst>
      <p:ext uri="{BB962C8B-B14F-4D97-AF65-F5344CB8AC3E}">
        <p14:creationId xmlns:p14="http://schemas.microsoft.com/office/powerpoint/2010/main" val="284560564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それでは、ライブラリ</a:t>
            </a:r>
            <a:r>
              <a:rPr kumimoji="1" lang="en-US" altLang="ja-JP"/>
              <a:t>OS</a:t>
            </a:r>
            <a:r>
              <a:rPr kumimoji="1" lang="ja-JP" altLang="en-US"/>
              <a:t>を用いた異種</a:t>
            </a:r>
            <a:r>
              <a:rPr kumimoji="1" lang="en-US" altLang="ja-JP"/>
              <a:t>TEE</a:t>
            </a:r>
            <a:r>
              <a:rPr kumimoji="1" lang="ja-JP" altLang="en-US"/>
              <a:t>間でのマイグレーションに向けてという題目で、九州工業大学の近藤から発表させていただきます。</a:t>
            </a:r>
            <a:endParaRPr kumimoji="1" lang="en-US" altLang="ja-JP"/>
          </a:p>
          <a:p>
            <a:endParaRPr kumimoji="1" lang="en-US" altLang="ja-JP"/>
          </a:p>
          <a:p>
            <a:r>
              <a:rPr kumimoji="1" lang="ja-JP" altLang="en-US"/>
              <a:t>よろしくお願いいたします。</a:t>
            </a:r>
            <a:endParaRPr kumimoji="1" lang="en-US" altLang="ja-JP"/>
          </a:p>
          <a:p>
            <a:endParaRPr kumimoji="1" lang="en-US" altLang="ja-JP"/>
          </a:p>
          <a:p>
            <a:r>
              <a:rPr kumimoji="1" lang="en-US" altLang="ja-JP"/>
              <a:t>time: 10s</a:t>
            </a:r>
            <a:endParaRPr kumimoji="1" lang="ja-JP" altLang="en-US"/>
          </a:p>
        </p:txBody>
      </p:sp>
      <p:sp>
        <p:nvSpPr>
          <p:cNvPr id="4" name="スライド番号プレースホルダー 3"/>
          <p:cNvSpPr>
            <a:spLocks noGrp="1"/>
          </p:cNvSpPr>
          <p:nvPr>
            <p:ph type="sldNum" sz="quarter" idx="5"/>
          </p:nvPr>
        </p:nvSpPr>
        <p:spPr/>
        <p:txBody>
          <a:bodyPr/>
          <a:lstStyle/>
          <a:p>
            <a:fld id="{9A91B3E9-1890-6F47-A10D-4B643C34F0B9}" type="slidenum">
              <a:rPr kumimoji="1" lang="ja-JP" altLang="en-US" smtClean="0"/>
              <a:t>1</a:t>
            </a:fld>
            <a:endParaRPr kumimoji="1" lang="ja-JP" altLang="en-US"/>
          </a:p>
        </p:txBody>
      </p:sp>
    </p:spTree>
    <p:extLst>
      <p:ext uri="{BB962C8B-B14F-4D97-AF65-F5344CB8AC3E}">
        <p14:creationId xmlns:p14="http://schemas.microsoft.com/office/powerpoint/2010/main" val="702151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まず初めに、今回の研究の背景についてご説明いたします。</a:t>
            </a:r>
            <a:endParaRPr kumimoji="1" lang="en-US" altLang="ja-JP"/>
          </a:p>
          <a:p>
            <a:endParaRPr kumimoji="1" lang="en-US" altLang="ja-JP"/>
          </a:p>
          <a:p>
            <a:r>
              <a:rPr kumimoji="1" lang="ja-JP" altLang="en-US"/>
              <a:t>近年、クラウドコンピューティングの普及によって、クラウド上で機密情報を扱う機会が増えてきています。</a:t>
            </a:r>
            <a:endParaRPr kumimoji="1" lang="en-US" altLang="ja-JP"/>
          </a:p>
          <a:p>
            <a:endParaRPr kumimoji="1" lang="en-US" altLang="ja-JP"/>
          </a:p>
          <a:p>
            <a:r>
              <a:rPr kumimoji="1" lang="ja-JP" altLang="en-US"/>
              <a:t>しかし、クラウドは必ずしも信頼できるものとは限らないといったことが問題点として挙げられます。</a:t>
            </a:r>
            <a:endParaRPr kumimoji="1" lang="en-US" altLang="ja-JP"/>
          </a:p>
          <a:p>
            <a:endParaRPr kumimoji="1" lang="en-US" altLang="ja-JP"/>
          </a:p>
          <a:p>
            <a:r>
              <a:rPr kumimoji="1" lang="ja-JP" altLang="en-US"/>
              <a:t>例えば、クラウドの管理者や悪意を持った攻撃者によってクラウドが攻撃されてしまうことで、</a:t>
            </a:r>
            <a:r>
              <a:rPr kumimoji="1" lang="en-US" altLang="ja-JP"/>
              <a:t>VM</a:t>
            </a:r>
            <a:r>
              <a:rPr kumimoji="1" lang="ja-JP" altLang="en-US"/>
              <a:t>内で管理されている機密情報が攻撃者に盗まれてしまうといった危険性があります。</a:t>
            </a:r>
            <a:endParaRPr kumimoji="1" lang="en-US" altLang="ja-JP"/>
          </a:p>
          <a:p>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こうした不正アクセスによる情報漏洩を防ぐために、近年では機密コンピューティングという技術が活用されています。</a:t>
            </a:r>
            <a:endParaRPr kumimoji="1" lang="en-US" altLang="ja-JP"/>
          </a:p>
          <a:p>
            <a:endParaRPr kumimoji="1" lang="en-US" altLang="ja-JP"/>
          </a:p>
          <a:p>
            <a:r>
              <a:rPr kumimoji="1" lang="ja-JP" altLang="en-US"/>
              <a:t>例えば、</a:t>
            </a:r>
            <a:r>
              <a:rPr kumimoji="1" lang="en-US" altLang="ja-JP"/>
              <a:t>CPU</a:t>
            </a:r>
            <a:r>
              <a:rPr kumimoji="1" lang="ja-JP" altLang="en-US"/>
              <a:t>によって提供されている隔離実行環境、</a:t>
            </a:r>
            <a:r>
              <a:rPr kumimoji="1" lang="en-US" altLang="ja-JP"/>
              <a:t>TEE</a:t>
            </a:r>
            <a:r>
              <a:rPr kumimoji="1" lang="ja-JP" altLang="en-US"/>
              <a:t>と呼ばれるものを利用することで、</a:t>
            </a:r>
            <a:r>
              <a:rPr kumimoji="1" lang="en-US" altLang="ja-JP"/>
              <a:t>OS</a:t>
            </a:r>
            <a:r>
              <a:rPr kumimoji="1" lang="ja-JP" altLang="en-US"/>
              <a:t>やハイパーバイザからの不正なアクセスを防止し、</a:t>
            </a:r>
            <a:r>
              <a:rPr kumimoji="1" lang="en-US" altLang="ja-JP"/>
              <a:t>VM</a:t>
            </a:r>
            <a:r>
              <a:rPr kumimoji="1" lang="ja-JP" altLang="en-US"/>
              <a:t>内で管理されている機密情報を保護することができます。</a:t>
            </a:r>
            <a:endParaRPr kumimoji="1" lang="en-US" altLang="ja-JP"/>
          </a:p>
          <a:p>
            <a:endParaRPr kumimoji="1" lang="en-US" altLang="ja-JP"/>
          </a:p>
          <a:p>
            <a:r>
              <a:rPr kumimoji="1" lang="en-US" altLang="ja-JP"/>
              <a:t>time: 45s</a:t>
            </a:r>
          </a:p>
          <a:p>
            <a:endParaRPr kumimoji="1"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9A91B3E9-1890-6F47-A10D-4B643C34F0B9}" type="slidenum">
              <a:rPr kumimoji="1" lang="ja-JP" altLang="en-US" smtClean="0"/>
              <a:t>2</a:t>
            </a:fld>
            <a:endParaRPr kumimoji="1" lang="ja-JP" altLang="en-US"/>
          </a:p>
        </p:txBody>
      </p:sp>
    </p:spTree>
    <p:extLst>
      <p:ext uri="{BB962C8B-B14F-4D97-AF65-F5344CB8AC3E}">
        <p14:creationId xmlns:p14="http://schemas.microsoft.com/office/powerpoint/2010/main" val="4081182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1A0FA-772C-9700-2FC5-6C558D7E786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3ED3D44-2CFC-B5C1-D007-E23C6FB2874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CE40CFB-68B3-FF87-2293-60B023D099CC}"/>
              </a:ext>
            </a:extLst>
          </p:cNvPr>
          <p:cNvSpPr>
            <a:spLocks noGrp="1"/>
          </p:cNvSpPr>
          <p:nvPr>
            <p:ph type="body" idx="1"/>
          </p:nvPr>
        </p:nvSpPr>
        <p:spPr/>
        <p:txBody>
          <a:bodyPr/>
          <a:lstStyle/>
          <a:p>
            <a:r>
              <a:rPr kumimoji="1" lang="ja-JP" altLang="en-US"/>
              <a:t>先ほどご説明した</a:t>
            </a:r>
            <a:r>
              <a:rPr kumimoji="1" lang="en-US" altLang="ja-JP"/>
              <a:t>TEE</a:t>
            </a:r>
            <a:r>
              <a:rPr kumimoji="1" lang="ja-JP" altLang="en-US"/>
              <a:t>には、</a:t>
            </a:r>
            <a:r>
              <a:rPr kumimoji="1" lang="en-US" altLang="ja-JP"/>
              <a:t>Intel SGX</a:t>
            </a:r>
            <a:r>
              <a:rPr kumimoji="1" lang="ja-JP" altLang="en-US"/>
              <a:t>のようにプロセス単位での保護を提供する形式と、</a:t>
            </a:r>
            <a:r>
              <a:rPr kumimoji="1" lang="en-US" altLang="ja-JP"/>
              <a:t>Intel TDX</a:t>
            </a:r>
            <a:r>
              <a:rPr kumimoji="1" lang="ja-JP" altLang="en-US"/>
              <a:t>のように仮想マシン単位での保護を提供する形式の</a:t>
            </a:r>
            <a:r>
              <a:rPr kumimoji="1" lang="en-US" altLang="ja-JP"/>
              <a:t>2</a:t>
            </a:r>
            <a:r>
              <a:rPr kumimoji="1" lang="ja-JP" altLang="en-US"/>
              <a:t>種類があります。</a:t>
            </a:r>
            <a:endParaRPr kumimoji="1" lang="en-US" altLang="ja-JP"/>
          </a:p>
          <a:p>
            <a:endParaRPr kumimoji="1" lang="en-US" altLang="ja-JP"/>
          </a:p>
          <a:p>
            <a:r>
              <a:rPr kumimoji="1" lang="ja-JP" altLang="en-US"/>
              <a:t>プロセス単位で保護を提供する形式では、アプリケーションの内部にエンクレイヴと呼ばれる保護領域を作成し、そのエンクレイヴ内のメモリを</a:t>
            </a:r>
            <a:r>
              <a:rPr kumimoji="1" lang="en-US" altLang="ja-JP"/>
              <a:t>CPU</a:t>
            </a:r>
            <a:r>
              <a:rPr kumimoji="1" lang="ja-JP" altLang="en-US"/>
              <a:t>が暗号化することによってアプリケーションの機密情報を保護しています。</a:t>
            </a:r>
            <a:endParaRPr kumimoji="1" lang="en-US" altLang="ja-JP"/>
          </a:p>
          <a:p>
            <a:endParaRPr kumimoji="1" lang="en-US" altLang="ja-JP"/>
          </a:p>
          <a:p>
            <a:r>
              <a:rPr kumimoji="1" lang="ja-JP" altLang="en-US"/>
              <a:t>一方、仮想マシン単位で保護を提供する形式では、機密</a:t>
            </a:r>
            <a:r>
              <a:rPr kumimoji="1" lang="en-US" altLang="ja-JP"/>
              <a:t>VM</a:t>
            </a:r>
            <a:r>
              <a:rPr kumimoji="1" lang="ja-JP" altLang="en-US"/>
              <a:t>と呼ばれる特別な</a:t>
            </a:r>
            <a:r>
              <a:rPr kumimoji="1" lang="en-US" altLang="ja-JP"/>
              <a:t>VM</a:t>
            </a:r>
            <a:r>
              <a:rPr kumimoji="1" lang="ja-JP" altLang="en-US"/>
              <a:t>を提供することによって、</a:t>
            </a:r>
            <a:r>
              <a:rPr kumimoji="1" lang="en-US" altLang="ja-JP"/>
              <a:t>VM</a:t>
            </a:r>
            <a:r>
              <a:rPr kumimoji="1" lang="ja-JP" altLang="en-US"/>
              <a:t>内で実行されているアプリケーションを含めた</a:t>
            </a:r>
            <a:r>
              <a:rPr kumimoji="1" lang="en-US" altLang="ja-JP"/>
              <a:t>VM</a:t>
            </a:r>
            <a:r>
              <a:rPr kumimoji="1" lang="ja-JP" altLang="en-US"/>
              <a:t>全体を丸ごと保護しています。</a:t>
            </a:r>
            <a:endParaRPr kumimoji="1" lang="en-US" altLang="ja-JP"/>
          </a:p>
          <a:p>
            <a:endParaRPr kumimoji="1" lang="en-US" altLang="ja-JP"/>
          </a:p>
          <a:p>
            <a:r>
              <a:rPr kumimoji="1" lang="ja-JP" altLang="en-US"/>
              <a:t>この時、機密</a:t>
            </a:r>
            <a:r>
              <a:rPr kumimoji="1" lang="en-US" altLang="ja-JP"/>
              <a:t>VM</a:t>
            </a:r>
            <a:r>
              <a:rPr kumimoji="1" lang="ja-JP" altLang="en-US"/>
              <a:t>内のメモリについては、エンクレイヴの時と同様に</a:t>
            </a:r>
            <a:r>
              <a:rPr kumimoji="1" lang="en-US" altLang="ja-JP"/>
              <a:t>CPU</a:t>
            </a:r>
            <a:r>
              <a:rPr kumimoji="1" lang="ja-JP" altLang="en-US"/>
              <a:t>によって暗号化される仕組みとなっています。</a:t>
            </a:r>
            <a:endParaRPr kumimoji="1" lang="en-US" altLang="ja-JP"/>
          </a:p>
          <a:p>
            <a:endParaRPr kumimoji="1" lang="en-US" altLang="ja-JP"/>
          </a:p>
          <a:p>
            <a:r>
              <a:rPr kumimoji="1" lang="en-US" altLang="ja-JP"/>
              <a:t>time: 45s</a:t>
            </a:r>
          </a:p>
          <a:p>
            <a:endParaRPr kumimoji="1" lang="en-US" altLang="ja-JP"/>
          </a:p>
          <a:p>
            <a:r>
              <a:rPr kumimoji="1" lang="en-US" altLang="ja-JP"/>
              <a:t>---------------------------------------------------</a:t>
            </a:r>
          </a:p>
          <a:p>
            <a:r>
              <a:rPr kumimoji="1" lang="ja-JP" altLang="en-US"/>
              <a:t>整合性</a:t>
            </a:r>
            <a:r>
              <a:rPr kumimoji="1" lang="en-US" altLang="ja-JP"/>
              <a:t>: </a:t>
            </a:r>
            <a:r>
              <a:rPr kumimoji="1" lang="ja-JP" altLang="en-US"/>
              <a:t>メモリの内容が暗号化する前と暗号化した後で同じ内容になっているか、つまり内容に矛盾がないかを確認すること</a:t>
            </a:r>
            <a:endParaRPr kumimoji="1" lang="en-US" altLang="ja-JP"/>
          </a:p>
          <a:p>
            <a:r>
              <a:rPr kumimoji="1" lang="ja-JP" altLang="en-US"/>
              <a:t>ここで、暗号化する前と暗号化した後で内容が異なるものとなっていれば、攻撃者によってメモリの内容が改ざんされたことを検知することができる。</a:t>
            </a:r>
            <a:br>
              <a:rPr kumimoji="1" lang="en-US" altLang="ja-JP"/>
            </a:br>
            <a:endParaRPr kumimoji="1" lang="ja-JP" altLang="en-US"/>
          </a:p>
        </p:txBody>
      </p:sp>
      <p:sp>
        <p:nvSpPr>
          <p:cNvPr id="4" name="スライド番号プレースホルダー 3">
            <a:extLst>
              <a:ext uri="{FF2B5EF4-FFF2-40B4-BE49-F238E27FC236}">
                <a16:creationId xmlns:a16="http://schemas.microsoft.com/office/drawing/2014/main" id="{56787A53-EE47-27AF-8733-3DDF8E7914AA}"/>
              </a:ext>
            </a:extLst>
          </p:cNvPr>
          <p:cNvSpPr>
            <a:spLocks noGrp="1"/>
          </p:cNvSpPr>
          <p:nvPr>
            <p:ph type="sldNum" sz="quarter" idx="5"/>
          </p:nvPr>
        </p:nvSpPr>
        <p:spPr/>
        <p:txBody>
          <a:bodyPr/>
          <a:lstStyle/>
          <a:p>
            <a:fld id="{9A91B3E9-1890-6F47-A10D-4B643C34F0B9}" type="slidenum">
              <a:rPr kumimoji="1" lang="ja-JP" altLang="en-US" smtClean="0"/>
              <a:t>3</a:t>
            </a:fld>
            <a:endParaRPr kumimoji="1" lang="ja-JP" altLang="en-US"/>
          </a:p>
        </p:txBody>
      </p:sp>
    </p:spTree>
    <p:extLst>
      <p:ext uri="{BB962C8B-B14F-4D97-AF65-F5344CB8AC3E}">
        <p14:creationId xmlns:p14="http://schemas.microsoft.com/office/powerpoint/2010/main" val="3550513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9B7ED-1BD9-FD5A-CAB7-B2A2A7A5879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5FC019C-C0A3-1897-8B73-CA873CCBC75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A2A35C5-877B-A4B1-11A3-2B7451C8D018}"/>
              </a:ext>
            </a:extLst>
          </p:cNvPr>
          <p:cNvSpPr>
            <a:spLocks noGrp="1"/>
          </p:cNvSpPr>
          <p:nvPr>
            <p:ph type="body" idx="1"/>
          </p:nvPr>
        </p:nvSpPr>
        <p:spPr/>
        <p:txBody>
          <a:bodyPr/>
          <a:lstStyle/>
          <a:p>
            <a:r>
              <a:rPr lang="ja-JP" altLang="ja-JP"/>
              <a:t>クラウド環境では、ホストの保守作業や障害対応など</a:t>
            </a:r>
            <a:r>
              <a:rPr lang="ja-JP" altLang="en-US"/>
              <a:t>のために</a:t>
            </a:r>
            <a:r>
              <a:rPr lang="ja-JP" altLang="ja-JP"/>
              <a:t>、</a:t>
            </a:r>
            <a:br>
              <a:rPr lang="en-US" altLang="ja-JP"/>
            </a:br>
            <a:r>
              <a:rPr lang="ja-JP" altLang="ja-JP"/>
              <a:t>実行中のアプリケーションやVM</a:t>
            </a:r>
            <a:r>
              <a:rPr lang="ja-JP" altLang="en-US"/>
              <a:t>の状態</a:t>
            </a:r>
            <a:r>
              <a:rPr lang="ja-JP" altLang="ja-JP"/>
              <a:t>を</a:t>
            </a:r>
            <a:r>
              <a:rPr lang="ja-JP" altLang="en-US"/>
              <a:t>現在のホストとは</a:t>
            </a:r>
            <a:r>
              <a:rPr lang="ja-JP" altLang="ja-JP"/>
              <a:t>別のホストへ移動</a:t>
            </a:r>
            <a:r>
              <a:rPr lang="ja-JP" altLang="en-US"/>
              <a:t>させたい場合があります</a:t>
            </a:r>
            <a:r>
              <a:rPr lang="ja-JP" altLang="ja-JP"/>
              <a:t>。</a:t>
            </a:r>
            <a:endParaRPr lang="en-US" altLang="ja-JP"/>
          </a:p>
          <a:p>
            <a:endParaRPr kumimoji="1" lang="en-US" altLang="ja-JP"/>
          </a:p>
          <a:p>
            <a:r>
              <a:rPr kumimoji="1" lang="ja-JP" altLang="en-US"/>
              <a:t>このような状態を移送先ホストへ移動する方法として、移送元ホストでアプリケーションや</a:t>
            </a:r>
            <a:r>
              <a:rPr kumimoji="1" lang="en-US" altLang="ja-JP"/>
              <a:t>VM</a:t>
            </a:r>
            <a:r>
              <a:rPr kumimoji="1" lang="ja-JP" altLang="en-US"/>
              <a:t>を一旦停止させてから、移送先ホストでそれを最初から再起動することで再開させるといった方法がありますが、この方法にはアプリケーションや</a:t>
            </a:r>
            <a:r>
              <a:rPr kumimoji="1" lang="en-US" altLang="ja-JP"/>
              <a:t>VM</a:t>
            </a:r>
            <a:r>
              <a:rPr kumimoji="1" lang="ja-JP" altLang="en-US"/>
              <a:t>を再起動するまでの間サービスが停止してしまうといった問題があります。</a:t>
            </a:r>
            <a:br>
              <a:rPr kumimoji="1" lang="en-US" altLang="ja-JP"/>
            </a:br>
            <a:endParaRPr kumimoji="1" lang="en-US" altLang="ja-JP"/>
          </a:p>
          <a:p>
            <a:r>
              <a:rPr kumimoji="1" lang="ja-JP" altLang="en-US"/>
              <a:t>そのため、実行中のアプリケーションの状態を移送元で保存してそれを移送先へ転送し、移送先でその状態を復元するといったマイグレーションと呼ばれる仕組みが必要となります。</a:t>
            </a:r>
          </a:p>
          <a:p>
            <a:endParaRPr kumimoji="1" lang="en-US" altLang="ja-JP"/>
          </a:p>
          <a:p>
            <a:r>
              <a:rPr kumimoji="1" lang="ja-JP" altLang="en-US"/>
              <a:t>このマイグレーションについては、通常のアプリケーションや</a:t>
            </a:r>
            <a:r>
              <a:rPr kumimoji="1" lang="en-US" altLang="ja-JP"/>
              <a:t>VM</a:t>
            </a:r>
            <a:r>
              <a:rPr kumimoji="1" lang="ja-JP" altLang="en-US"/>
              <a:t>と同様に、</a:t>
            </a:r>
            <a:r>
              <a:rPr kumimoji="1" lang="en-US" altLang="ja-JP"/>
              <a:t>TEE</a:t>
            </a:r>
            <a:r>
              <a:rPr kumimoji="1" lang="ja-JP" altLang="en-US"/>
              <a:t>の場合についても必要となります。</a:t>
            </a:r>
            <a:endParaRPr kumimoji="1" lang="en-US" altLang="ja-JP"/>
          </a:p>
          <a:p>
            <a:endParaRPr kumimoji="1" lang="en-US" altLang="ja-JP"/>
          </a:p>
          <a:p>
            <a:r>
              <a:rPr kumimoji="1" lang="ja-JP" altLang="en-US"/>
              <a:t>しかし、通常の実行環境とは異なり、</a:t>
            </a:r>
            <a:r>
              <a:rPr kumimoji="1" lang="en-US" altLang="ja-JP"/>
              <a:t>TEE</a:t>
            </a:r>
            <a:r>
              <a:rPr kumimoji="1" lang="ja-JP" altLang="en-US"/>
              <a:t>では</a:t>
            </a:r>
            <a:r>
              <a:rPr kumimoji="1" lang="en-US" altLang="ja-JP"/>
              <a:t>TEE</a:t>
            </a:r>
            <a:r>
              <a:rPr kumimoji="1" lang="ja-JP" altLang="en-US"/>
              <a:t>内部の状態を外部の移送ツールからそのまま保存・復元することができないようになっています。</a:t>
            </a:r>
            <a:endParaRPr kumimoji="1" lang="en-US" altLang="ja-JP"/>
          </a:p>
          <a:p>
            <a:endParaRPr kumimoji="1" lang="en-US" altLang="ja-JP"/>
          </a:p>
          <a:p>
            <a:r>
              <a:rPr kumimoji="1" lang="ja-JP" altLang="en-US"/>
              <a:t>これは、</a:t>
            </a:r>
            <a:r>
              <a:rPr kumimoji="1" lang="en-US" altLang="ja-JP"/>
              <a:t>TEE</a:t>
            </a:r>
            <a:r>
              <a:rPr kumimoji="1" lang="ja-JP" altLang="en-US"/>
              <a:t>内のメモリが暗号化されており、</a:t>
            </a:r>
            <a:r>
              <a:rPr kumimoji="1" lang="en-US" altLang="ja-JP"/>
              <a:t>TEE</a:t>
            </a:r>
            <a:r>
              <a:rPr kumimoji="1" lang="ja-JP" altLang="en-US"/>
              <a:t>の外部からメモリにアクセスすることができなくなっているためです。</a:t>
            </a:r>
            <a:endParaRPr kumimoji="1" lang="en-US" altLang="ja-JP"/>
          </a:p>
          <a:p>
            <a:endParaRPr kumimoji="1" lang="en-US" altLang="ja-JP"/>
          </a:p>
          <a:p>
            <a:r>
              <a:rPr kumimoji="1" lang="en-US" altLang="ja-JP"/>
              <a:t>time: 70s</a:t>
            </a:r>
          </a:p>
          <a:p>
            <a:endParaRPr kumimoji="1" lang="en-US" altLang="ja-JP"/>
          </a:p>
          <a:p>
            <a:r>
              <a:rPr kumimoji="1" lang="en-US" altLang="ja-JP"/>
              <a:t>---------------------------------------------</a:t>
            </a:r>
          </a:p>
          <a:p>
            <a:r>
              <a:rPr kumimoji="1" lang="ja-JP" altLang="en-US"/>
              <a:t>マイグレーションを行うメリット</a:t>
            </a:r>
            <a:endParaRPr kumimoji="1" lang="en-US" altLang="ja-JP"/>
          </a:p>
          <a:p>
            <a:r>
              <a:rPr kumimoji="1" lang="ja-JP" altLang="en-US"/>
              <a:t>（ホストの保守作業や障害対応などの理由によってサービスを停止する必要がなくなるため）システムを柔軟に運用することができる</a:t>
            </a:r>
            <a:endParaRPr kumimoji="1" lang="en-US" altLang="ja-JP"/>
          </a:p>
          <a:p>
            <a:endParaRPr kumimoji="1" lang="en-US" altLang="ja-JP"/>
          </a:p>
          <a:p>
            <a:r>
              <a:rPr kumimoji="1" lang="en-US" altLang="ja-JP"/>
              <a:t>TEE</a:t>
            </a:r>
            <a:r>
              <a:rPr kumimoji="1" lang="ja-JP" altLang="en-US"/>
              <a:t>マイグレーションについても同様</a:t>
            </a:r>
            <a:r>
              <a:rPr kumimoji="1" lang="en-US" altLang="ja-JP"/>
              <a:t>: TEE</a:t>
            </a:r>
            <a:r>
              <a:rPr kumimoji="1" lang="ja-JP" altLang="en-US"/>
              <a:t>の中で実行されているサービスを停止する必要がなくなるため、システムを柔軟に運用することができるようになる</a:t>
            </a:r>
            <a:endParaRPr kumimoji="1" lang="en-US" altLang="ja-JP"/>
          </a:p>
          <a:p>
            <a:endParaRPr kumimoji="1" lang="en-US" altLang="ja-JP"/>
          </a:p>
        </p:txBody>
      </p:sp>
      <p:sp>
        <p:nvSpPr>
          <p:cNvPr id="4" name="スライド番号プレースホルダー 3">
            <a:extLst>
              <a:ext uri="{FF2B5EF4-FFF2-40B4-BE49-F238E27FC236}">
                <a16:creationId xmlns:a16="http://schemas.microsoft.com/office/drawing/2014/main" id="{FA24BFC4-B136-8821-3A89-C2C5377F10DF}"/>
              </a:ext>
            </a:extLst>
          </p:cNvPr>
          <p:cNvSpPr>
            <a:spLocks noGrp="1"/>
          </p:cNvSpPr>
          <p:nvPr>
            <p:ph type="sldNum" sz="quarter" idx="5"/>
          </p:nvPr>
        </p:nvSpPr>
        <p:spPr/>
        <p:txBody>
          <a:bodyPr/>
          <a:lstStyle/>
          <a:p>
            <a:fld id="{9A91B3E9-1890-6F47-A10D-4B643C34F0B9}" type="slidenum">
              <a:rPr kumimoji="1" lang="ja-JP" altLang="en-US" smtClean="0"/>
              <a:t>4</a:t>
            </a:fld>
            <a:endParaRPr kumimoji="1" lang="ja-JP" altLang="en-US"/>
          </a:p>
        </p:txBody>
      </p:sp>
    </p:spTree>
    <p:extLst>
      <p:ext uri="{BB962C8B-B14F-4D97-AF65-F5344CB8AC3E}">
        <p14:creationId xmlns:p14="http://schemas.microsoft.com/office/powerpoint/2010/main" val="1800653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a:t>TEE</a:t>
            </a:r>
            <a:r>
              <a:rPr kumimoji="1" lang="ja-JP" altLang="en-US"/>
              <a:t>間でのマイグレーションについて、同じ種類の</a:t>
            </a:r>
            <a:r>
              <a:rPr kumimoji="1" lang="en-US" altLang="ja-JP"/>
              <a:t>TEE</a:t>
            </a:r>
            <a:r>
              <a:rPr kumimoji="1" lang="ja-JP" altLang="en-US"/>
              <a:t>間の場合については、すでにマイグレーションを行うための手法が複数提案されています。</a:t>
            </a:r>
            <a:endParaRPr kumimoji="1" lang="en-US" altLang="ja-JP"/>
          </a:p>
          <a:p>
            <a:endParaRPr kumimoji="1" lang="en-US" altLang="ja-JP"/>
          </a:p>
          <a:p>
            <a:r>
              <a:rPr kumimoji="1" lang="ja-JP" altLang="en-US"/>
              <a:t>例えば、左側の図のような</a:t>
            </a:r>
            <a:r>
              <a:rPr kumimoji="1" lang="en-US" altLang="ja-JP"/>
              <a:t>SGX</a:t>
            </a:r>
            <a:r>
              <a:rPr kumimoji="1" lang="ja-JP" altLang="en-US"/>
              <a:t>のエンクレイヴ間でマイグレーションを行う手法が提案されています。</a:t>
            </a:r>
            <a:endParaRPr kumimoji="1" lang="en-US" altLang="ja-JP"/>
          </a:p>
          <a:p>
            <a:endParaRPr kumimoji="1" lang="en-US" altLang="ja-JP"/>
          </a:p>
          <a:p>
            <a:r>
              <a:rPr kumimoji="1" lang="ja-JP" altLang="en-US"/>
              <a:t>この手法では、移送元のエンクレイヴ内でエンクレイヴ自身の状態を暗号化して保存し、この状態を移送ツールを用いて移送元から移送先に転送します。</a:t>
            </a:r>
            <a:endParaRPr kumimoji="1" lang="en-US" altLang="ja-JP"/>
          </a:p>
          <a:p>
            <a:br>
              <a:rPr kumimoji="1" lang="en-US" altLang="ja-JP"/>
            </a:br>
            <a:r>
              <a:rPr kumimoji="1" lang="ja-JP" altLang="en-US"/>
              <a:t>転送した後は、移送先のエンクレイヴ内で保存した状態を復号することによって状態を復元します。</a:t>
            </a:r>
            <a:endParaRPr kumimoji="1" lang="en-US" altLang="ja-JP"/>
          </a:p>
          <a:p>
            <a:endParaRPr kumimoji="1" lang="en-US" altLang="ja-JP"/>
          </a:p>
          <a:p>
            <a:r>
              <a:rPr kumimoji="1" lang="ja-JP" altLang="en-US"/>
              <a:t>また、右側の図のような</a:t>
            </a:r>
            <a:r>
              <a:rPr kumimoji="1" lang="en-US" altLang="ja-JP"/>
              <a:t>TDX</a:t>
            </a:r>
            <a:r>
              <a:rPr kumimoji="1" lang="ja-JP" altLang="en-US"/>
              <a:t>を用いた機密</a:t>
            </a:r>
            <a:r>
              <a:rPr kumimoji="1" lang="en-US" altLang="ja-JP"/>
              <a:t>VM</a:t>
            </a:r>
            <a:r>
              <a:rPr kumimoji="1" lang="ja-JP" altLang="en-US"/>
              <a:t>間でマイグレーションを行う手法についても提案されています。</a:t>
            </a:r>
            <a:endParaRPr kumimoji="1" lang="en-US" altLang="ja-JP"/>
          </a:p>
          <a:p>
            <a:endParaRPr kumimoji="1" lang="en-US" altLang="ja-JP"/>
          </a:p>
          <a:p>
            <a:r>
              <a:rPr kumimoji="1" lang="ja-JP" altLang="en-US"/>
              <a:t>この手法では、</a:t>
            </a:r>
            <a:r>
              <a:rPr kumimoji="1" lang="en-US" altLang="ja-JP"/>
              <a:t>TDX</a:t>
            </a:r>
            <a:r>
              <a:rPr kumimoji="1" lang="ja-JP" altLang="en-US"/>
              <a:t>モジュールと呼ばれる特殊なソフトウェアを使用してマイグレーションを実現しています。</a:t>
            </a:r>
            <a:endParaRPr kumimoji="1" lang="en-US" altLang="ja-JP"/>
          </a:p>
          <a:p>
            <a:endParaRPr kumimoji="1" lang="en-US" altLang="ja-JP"/>
          </a:p>
          <a:p>
            <a:r>
              <a:rPr kumimoji="1" lang="ja-JP" altLang="en-US"/>
              <a:t>ここで出てくる</a:t>
            </a:r>
            <a:r>
              <a:rPr kumimoji="1" lang="en-US" altLang="ja-JP"/>
              <a:t>TDX</a:t>
            </a:r>
            <a:r>
              <a:rPr kumimoji="1" lang="ja-JP" altLang="en-US"/>
              <a:t>モジュールとは、</a:t>
            </a:r>
            <a:r>
              <a:rPr kumimoji="1" lang="en-US" altLang="ja-JP"/>
              <a:t>Intel TDX</a:t>
            </a:r>
            <a:r>
              <a:rPr kumimoji="1" lang="ja-JP" altLang="en-US"/>
              <a:t>環境において信頼できないハイパーバイザから</a:t>
            </a:r>
            <a:r>
              <a:rPr kumimoji="1" lang="en-US" altLang="ja-JP"/>
              <a:t>VM</a:t>
            </a:r>
            <a:r>
              <a:rPr kumimoji="1" lang="ja-JP" altLang="en-US"/>
              <a:t>を保護するために使用されているソフトウェアになります。</a:t>
            </a:r>
            <a:endParaRPr kumimoji="1" lang="en-US" altLang="ja-JP"/>
          </a:p>
          <a:p>
            <a:endParaRPr kumimoji="1" lang="en-US" altLang="ja-JP"/>
          </a:p>
          <a:p>
            <a:r>
              <a:rPr kumimoji="1" lang="ja-JP" altLang="en-US"/>
              <a:t>（通常の場合、ハイパーバイザは</a:t>
            </a:r>
            <a:r>
              <a:rPr kumimoji="1" lang="en-US" altLang="ja-JP"/>
              <a:t>VM</a:t>
            </a:r>
            <a:r>
              <a:rPr kumimoji="1" lang="ja-JP" altLang="en-US"/>
              <a:t>よりも強い権限を持っているため、</a:t>
            </a:r>
            <a:r>
              <a:rPr kumimoji="1" lang="en-US" altLang="ja-JP"/>
              <a:t>VM</a:t>
            </a:r>
            <a:r>
              <a:rPr kumimoji="1" lang="ja-JP" altLang="en-US"/>
              <a:t>のメモリにアクセスすることが可能となっている）</a:t>
            </a:r>
            <a:endParaRPr kumimoji="1" lang="en-US" altLang="ja-JP"/>
          </a:p>
          <a:p>
            <a:endParaRPr kumimoji="1" lang="en-US" altLang="ja-JP"/>
          </a:p>
          <a:p>
            <a:r>
              <a:rPr kumimoji="1" lang="ja-JP" altLang="en-US"/>
              <a:t>この手法では、移送元の</a:t>
            </a:r>
            <a:r>
              <a:rPr kumimoji="1" lang="en-US" altLang="ja-JP"/>
              <a:t>TDX</a:t>
            </a:r>
            <a:r>
              <a:rPr kumimoji="1" lang="ja-JP" altLang="en-US"/>
              <a:t>モジュールが機密</a:t>
            </a:r>
            <a:r>
              <a:rPr kumimoji="1" lang="en-US" altLang="ja-JP"/>
              <a:t>VM</a:t>
            </a:r>
            <a:r>
              <a:rPr kumimoji="1" lang="ja-JP" altLang="en-US"/>
              <a:t>の状態を暗号化して保存し、左側の図の手法と同じようにこれを移送ツールを用いて移送元から移送先に転送します。</a:t>
            </a:r>
            <a:br>
              <a:rPr kumimoji="1" lang="en-US" altLang="ja-JP"/>
            </a:br>
            <a:endParaRPr kumimoji="1" lang="en-US" altLang="ja-JP"/>
          </a:p>
          <a:p>
            <a:r>
              <a:rPr kumimoji="1" lang="ja-JP" altLang="en-US"/>
              <a:t>状態を転送した後は、移送先の</a:t>
            </a:r>
            <a:r>
              <a:rPr kumimoji="1" lang="en-US" altLang="ja-JP"/>
              <a:t>TDX</a:t>
            </a:r>
            <a:r>
              <a:rPr kumimoji="1" lang="ja-JP" altLang="en-US"/>
              <a:t>モジュールがその状態を復号することによって状態を復元します。</a:t>
            </a:r>
            <a:endParaRPr kumimoji="1" lang="en-US" altLang="ja-JP"/>
          </a:p>
          <a:p>
            <a:endParaRPr kumimoji="1" lang="en-US" altLang="ja-JP"/>
          </a:p>
          <a:p>
            <a:r>
              <a:rPr kumimoji="1" lang="en-US" altLang="ja-JP"/>
              <a:t>time: 80s</a:t>
            </a:r>
          </a:p>
          <a:p>
            <a:endParaRPr kumimoji="1" lang="en-US" altLang="ja-JP"/>
          </a:p>
        </p:txBody>
      </p:sp>
      <p:sp>
        <p:nvSpPr>
          <p:cNvPr id="4" name="スライド番号プレースホルダー 3"/>
          <p:cNvSpPr>
            <a:spLocks noGrp="1"/>
          </p:cNvSpPr>
          <p:nvPr>
            <p:ph type="sldNum" sz="quarter" idx="5"/>
          </p:nvPr>
        </p:nvSpPr>
        <p:spPr/>
        <p:txBody>
          <a:bodyPr/>
          <a:lstStyle/>
          <a:p>
            <a:fld id="{9A91B3E9-1890-6F47-A10D-4B643C34F0B9}" type="slidenum">
              <a:rPr kumimoji="1" lang="ja-JP" altLang="en-US" smtClean="0"/>
              <a:t>5</a:t>
            </a:fld>
            <a:endParaRPr kumimoji="1" lang="ja-JP" altLang="en-US"/>
          </a:p>
        </p:txBody>
      </p:sp>
    </p:spTree>
    <p:extLst>
      <p:ext uri="{BB962C8B-B14F-4D97-AF65-F5344CB8AC3E}">
        <p14:creationId xmlns:p14="http://schemas.microsoft.com/office/powerpoint/2010/main" val="1584172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6F0F5-A5C3-E7DD-B79B-865ADCD5D73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DF157B9-37AE-D48B-29CC-B08677F29CF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EA88F08-E8D7-A145-C8BE-55756806658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しかし、実際の環境では移送先ホストで移送元と必ずしも同じ種類の</a:t>
            </a:r>
            <a:r>
              <a:rPr lang="en-US" altLang="ja-JP"/>
              <a:t>TEE</a:t>
            </a:r>
            <a:r>
              <a:rPr lang="ja-JP" altLang="en-US"/>
              <a:t>を利用できるとは限らないといった問題があります。</a:t>
            </a:r>
            <a:endParaRPr lang="en-US" altLang="ja-JP"/>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例えばホスト同士が同じ</a:t>
            </a:r>
            <a:r>
              <a:rPr lang="en-US" altLang="ja-JP"/>
              <a:t>Intel</a:t>
            </a:r>
            <a:r>
              <a:rPr lang="ja-JP" altLang="en-US"/>
              <a:t>サーバを使っている場合でも、左側の図のように移送先ホストのサーバが</a:t>
            </a:r>
            <a:r>
              <a:rPr lang="en-US" altLang="ja-JP"/>
              <a:t>SGX</a:t>
            </a:r>
            <a:r>
              <a:rPr lang="ja-JP" altLang="en-US"/>
              <a:t>にしか対応していないといった場合については、移送元ホストでは</a:t>
            </a:r>
            <a:r>
              <a:rPr lang="en-US" altLang="ja-JP"/>
              <a:t>TDX</a:t>
            </a:r>
            <a:r>
              <a:rPr lang="ja-JP" altLang="en-US"/>
              <a:t>を用いた機密</a:t>
            </a:r>
            <a:r>
              <a:rPr lang="en-US" altLang="ja-JP"/>
              <a:t>VM</a:t>
            </a:r>
            <a:r>
              <a:rPr lang="ja-JP" altLang="en-US"/>
              <a:t>を利用できないようになっています。</a:t>
            </a:r>
            <a:endParaRPr lang="en-US" altLang="ja-JP"/>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逆に、右側の図のように移送元ホストのサーバが</a:t>
            </a:r>
            <a:r>
              <a:rPr lang="en-US" altLang="ja-JP"/>
              <a:t>SGX</a:t>
            </a:r>
            <a:r>
              <a:rPr lang="ja-JP" altLang="en-US"/>
              <a:t>にしか対応していない場合についても同様に、移送先ホストでは</a:t>
            </a:r>
            <a:r>
              <a:rPr lang="en-US" altLang="ja-JP"/>
              <a:t>TDX</a:t>
            </a:r>
            <a:r>
              <a:rPr lang="ja-JP" altLang="en-US"/>
              <a:t>を用いた機密</a:t>
            </a:r>
            <a:r>
              <a:rPr lang="en-US" altLang="ja-JP"/>
              <a:t>VM</a:t>
            </a:r>
            <a:r>
              <a:rPr lang="ja-JP" altLang="en-US"/>
              <a:t>を利用できないようになっています。</a:t>
            </a:r>
            <a:endParaRPr lang="en-US" altLang="ja-JP"/>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また、</a:t>
            </a:r>
            <a:r>
              <a:rPr lang="en-US" altLang="ja-JP"/>
              <a:t>CPU</a:t>
            </a:r>
            <a:r>
              <a:rPr lang="ja-JP" altLang="en-US"/>
              <a:t>が</a:t>
            </a:r>
            <a:r>
              <a:rPr lang="en-US" altLang="ja-JP"/>
              <a:t>SGX</a:t>
            </a:r>
            <a:r>
              <a:rPr lang="ja-JP" altLang="en-US"/>
              <a:t>に対応している場合でも、クラウド側のサービスが機密</a:t>
            </a:r>
            <a:r>
              <a:rPr lang="en-US" altLang="ja-JP"/>
              <a:t>VM</a:t>
            </a:r>
            <a:r>
              <a:rPr lang="ja-JP" altLang="en-US"/>
              <a:t>しか提供されていないといった場合については、</a:t>
            </a:r>
            <a:r>
              <a:rPr lang="en-US" altLang="ja-JP"/>
              <a:t>SGX</a:t>
            </a:r>
            <a:r>
              <a:rPr lang="ja-JP" altLang="en-US"/>
              <a:t>のエンクレイヴを利用できないようになっています。</a:t>
            </a:r>
            <a:endParaRPr lang="en-US" altLang="ja-JP"/>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また、移送先ホストとして</a:t>
            </a:r>
            <a:r>
              <a:rPr lang="en-US" altLang="ja-JP"/>
              <a:t>AMD</a:t>
            </a:r>
            <a:r>
              <a:rPr lang="ja-JP" altLang="en-US"/>
              <a:t>サーバだけしか空いていないといった場合については、移送元ホストでは</a:t>
            </a:r>
            <a:r>
              <a:rPr lang="en-US" altLang="ja-JP"/>
              <a:t>SEV</a:t>
            </a:r>
            <a:r>
              <a:rPr lang="ja-JP" altLang="en-US"/>
              <a:t>（</a:t>
            </a:r>
            <a:r>
              <a:rPr lang="en-US" altLang="ja-JP"/>
              <a:t>SEV-SNP</a:t>
            </a:r>
            <a:r>
              <a:rPr lang="ja-JP" altLang="en-US"/>
              <a:t>）を用いた機密</a:t>
            </a:r>
            <a:r>
              <a:rPr lang="en-US" altLang="ja-JP"/>
              <a:t>VM</a:t>
            </a:r>
            <a:r>
              <a:rPr lang="ja-JP" altLang="en-US"/>
              <a:t>だけしか利用できないようになっています。</a:t>
            </a:r>
            <a:endParaRPr lang="en-US" altLang="ja-JP"/>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a:t>time: 50s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a:t>---------------------------------------------------------------------</a:t>
            </a: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a:t>
            </a:r>
            <a:r>
              <a:rPr lang="en-US" altLang="ja-JP"/>
              <a:t>3</a:t>
            </a:r>
            <a:r>
              <a:rPr lang="ja-JP" altLang="en-US"/>
              <a:t>つ目の例について詳しく説明</a:t>
            </a:r>
            <a:endParaRPr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移送先のホストが何かしらの理由で</a:t>
            </a:r>
            <a:r>
              <a:rPr lang="en-US" altLang="ja-JP"/>
              <a:t>AMD</a:t>
            </a:r>
            <a:r>
              <a:rPr lang="ja-JP" altLang="en-US"/>
              <a:t>を使用しているサーバしか空いていなかった場合は、移送元ホストでは</a:t>
            </a:r>
            <a:r>
              <a:rPr lang="en-US" altLang="ja-JP"/>
              <a:t>AMD</a:t>
            </a:r>
            <a:r>
              <a:rPr lang="ja-JP" altLang="en-US"/>
              <a:t>系の</a:t>
            </a:r>
            <a:r>
              <a:rPr lang="en-US" altLang="ja-JP"/>
              <a:t>TEE</a:t>
            </a:r>
            <a:r>
              <a:rPr lang="ja-JP" altLang="en-US"/>
              <a:t>だけしか利用することができない（移送元では</a:t>
            </a:r>
            <a:r>
              <a:rPr lang="en-US" altLang="ja-JP"/>
              <a:t>SGX</a:t>
            </a:r>
            <a:r>
              <a:rPr lang="ja-JP" altLang="en-US"/>
              <a:t>や</a:t>
            </a:r>
            <a:r>
              <a:rPr lang="en-US" altLang="ja-JP"/>
              <a:t>TDX</a:t>
            </a:r>
            <a:r>
              <a:rPr lang="ja-JP" altLang="en-US"/>
              <a:t>は利用することができない）</a:t>
            </a:r>
            <a:endParaRPr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つまり、移送元では</a:t>
            </a:r>
            <a:r>
              <a:rPr lang="en-US" altLang="ja-JP"/>
              <a:t>AMD SEV</a:t>
            </a:r>
            <a:r>
              <a:rPr lang="ja-JP" altLang="en-US"/>
              <a:t>を用いた機密</a:t>
            </a:r>
            <a:r>
              <a:rPr lang="en-US" altLang="ja-JP"/>
              <a:t>VM</a:t>
            </a:r>
            <a:r>
              <a:rPr lang="ja-JP" altLang="en-US"/>
              <a:t>だけしか利用することができないようになっている。</a:t>
            </a:r>
            <a:endParaRPr lang="en-US" altLang="ja-JP"/>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a:p>
        </p:txBody>
      </p:sp>
      <p:sp>
        <p:nvSpPr>
          <p:cNvPr id="4" name="スライド番号プレースホルダー 3">
            <a:extLst>
              <a:ext uri="{FF2B5EF4-FFF2-40B4-BE49-F238E27FC236}">
                <a16:creationId xmlns:a16="http://schemas.microsoft.com/office/drawing/2014/main" id="{85E94029-FBA5-03BF-F9EA-1B5E2378BAE3}"/>
              </a:ext>
            </a:extLst>
          </p:cNvPr>
          <p:cNvSpPr>
            <a:spLocks noGrp="1"/>
          </p:cNvSpPr>
          <p:nvPr>
            <p:ph type="sldNum" sz="quarter" idx="5"/>
          </p:nvPr>
        </p:nvSpPr>
        <p:spPr/>
        <p:txBody>
          <a:bodyPr/>
          <a:lstStyle/>
          <a:p>
            <a:fld id="{9A91B3E9-1890-6F47-A10D-4B643C34F0B9}" type="slidenum">
              <a:rPr kumimoji="1" lang="ja-JP" altLang="en-US" smtClean="0"/>
              <a:t>6</a:t>
            </a:fld>
            <a:endParaRPr kumimoji="1" lang="ja-JP" altLang="en-US"/>
          </a:p>
        </p:txBody>
      </p:sp>
    </p:spTree>
    <p:extLst>
      <p:ext uri="{BB962C8B-B14F-4D97-AF65-F5344CB8AC3E}">
        <p14:creationId xmlns:p14="http://schemas.microsoft.com/office/powerpoint/2010/main" val="38080757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A3F34-0976-D3AC-F2D6-168BEB0512A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428C508-91C9-2A53-48E1-7B20268D8A8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2D10662-180F-5071-8CC0-3D2A05F2BDE2}"/>
              </a:ext>
            </a:extLst>
          </p:cNvPr>
          <p:cNvSpPr>
            <a:spLocks noGrp="1"/>
          </p:cNvSpPr>
          <p:nvPr>
            <p:ph type="body" idx="1"/>
          </p:nvPr>
        </p:nvSpPr>
        <p:spPr/>
        <p:txBody>
          <a:bodyPr/>
          <a:lstStyle/>
          <a:p>
            <a:r>
              <a:rPr kumimoji="1" lang="ja-JP" altLang="en-US"/>
              <a:t>同じ種類の</a:t>
            </a:r>
            <a:r>
              <a:rPr kumimoji="1" lang="en-US" altLang="ja-JP"/>
              <a:t>TEE</a:t>
            </a:r>
            <a:r>
              <a:rPr kumimoji="1" lang="ja-JP" altLang="en-US"/>
              <a:t>間についてはマイグレーションを行うための手法が提案されていますが、その一方で異なる種類の</a:t>
            </a:r>
            <a:r>
              <a:rPr kumimoji="1" lang="en-US" altLang="ja-JP"/>
              <a:t>TEE</a:t>
            </a:r>
            <a:r>
              <a:rPr kumimoji="1" lang="ja-JP" altLang="en-US"/>
              <a:t>間についてはマイグレーションを行うことが一般的に困難となっています。</a:t>
            </a:r>
            <a:endParaRPr kumimoji="1" lang="en-US" altLang="ja-JP"/>
          </a:p>
          <a:p>
            <a:endParaRPr kumimoji="1" lang="en-US" altLang="ja-JP"/>
          </a:p>
          <a:p>
            <a:r>
              <a:rPr kumimoji="1" lang="ja-JP" altLang="en-US"/>
              <a:t>その理由としては、</a:t>
            </a:r>
            <a:r>
              <a:rPr kumimoji="1" lang="en-US" altLang="ja-JP"/>
              <a:t>TEE</a:t>
            </a:r>
            <a:r>
              <a:rPr kumimoji="1" lang="ja-JP" altLang="en-US"/>
              <a:t>によって実行環境や保護対象が異なるといったことが挙げられます。</a:t>
            </a:r>
            <a:endParaRPr kumimoji="1" lang="en-US" altLang="ja-JP"/>
          </a:p>
          <a:p>
            <a:endParaRPr kumimoji="1" lang="en-US" altLang="ja-JP"/>
          </a:p>
          <a:p>
            <a:r>
              <a:rPr kumimoji="1" lang="ja-JP" altLang="en-US"/>
              <a:t>実際の例として、左側の図のように</a:t>
            </a:r>
            <a:r>
              <a:rPr kumimoji="1" lang="en-US" altLang="ja-JP"/>
              <a:t>SGX</a:t>
            </a:r>
            <a:r>
              <a:rPr kumimoji="1" lang="ja-JP" altLang="en-US"/>
              <a:t>エンクレイヴを機密</a:t>
            </a:r>
            <a:r>
              <a:rPr kumimoji="1" lang="en-US" altLang="ja-JP"/>
              <a:t>VM</a:t>
            </a:r>
            <a:r>
              <a:rPr kumimoji="1" lang="ja-JP" altLang="en-US"/>
              <a:t>へマイグレーションする場合について考えます。</a:t>
            </a:r>
            <a:endParaRPr kumimoji="1" lang="en-US" altLang="ja-JP"/>
          </a:p>
          <a:p>
            <a:endParaRPr kumimoji="1" lang="en-US" altLang="ja-JP"/>
          </a:p>
          <a:p>
            <a:r>
              <a:rPr kumimoji="1" lang="ja-JP" altLang="en-US"/>
              <a:t>この場合、エンクレイヴ内のアプリケーションを</a:t>
            </a:r>
            <a:r>
              <a:rPr kumimoji="1" lang="en-US" altLang="ja-JP"/>
              <a:t>VM</a:t>
            </a:r>
            <a:r>
              <a:rPr kumimoji="1" lang="ja-JP" altLang="en-US"/>
              <a:t>で動かすためには仮想</a:t>
            </a:r>
            <a:r>
              <a:rPr kumimoji="1" lang="en-US" altLang="ja-JP"/>
              <a:t>SGX</a:t>
            </a:r>
            <a:r>
              <a:rPr kumimoji="1" lang="ja-JP" altLang="en-US"/>
              <a:t>が必要となりますが、機密</a:t>
            </a:r>
            <a:r>
              <a:rPr kumimoji="1" lang="en-US" altLang="ja-JP"/>
              <a:t>VM</a:t>
            </a:r>
            <a:r>
              <a:rPr kumimoji="1" lang="ja-JP" altLang="en-US"/>
              <a:t>内ではこの仮想</a:t>
            </a:r>
            <a:r>
              <a:rPr kumimoji="1" lang="en-US" altLang="ja-JP"/>
              <a:t>SGX</a:t>
            </a:r>
            <a:r>
              <a:rPr kumimoji="1" lang="ja-JP" altLang="en-US"/>
              <a:t>を利用することができないため、マイグレーションを行うことはできないようになっています。</a:t>
            </a:r>
            <a:endParaRPr kumimoji="1" lang="en-US" altLang="ja-JP"/>
          </a:p>
          <a:p>
            <a:endParaRPr kumimoji="1" lang="en-US" altLang="ja-JP"/>
          </a:p>
          <a:p>
            <a:r>
              <a:rPr kumimoji="1" lang="ja-JP" altLang="en-US"/>
              <a:t>逆に、右側の図のように機密</a:t>
            </a:r>
            <a:r>
              <a:rPr kumimoji="1" lang="en-US" altLang="ja-JP"/>
              <a:t>VM</a:t>
            </a:r>
            <a:r>
              <a:rPr kumimoji="1" lang="ja-JP" altLang="en-US"/>
              <a:t>内のアプリケーションを</a:t>
            </a:r>
            <a:r>
              <a:rPr kumimoji="1" lang="en-US" altLang="ja-JP"/>
              <a:t>SGX</a:t>
            </a:r>
            <a:r>
              <a:rPr kumimoji="1" lang="ja-JP" altLang="en-US"/>
              <a:t>エンクレイヴへマイグレーションする場合について考えます。</a:t>
            </a:r>
            <a:endParaRPr kumimoji="1" lang="en-US" altLang="ja-JP"/>
          </a:p>
          <a:p>
            <a:endParaRPr kumimoji="1" lang="en-US" altLang="ja-JP"/>
          </a:p>
          <a:p>
            <a:r>
              <a:rPr kumimoji="1" lang="ja-JP" altLang="en-US"/>
              <a:t>この場合、</a:t>
            </a:r>
            <a:r>
              <a:rPr kumimoji="1" lang="en-US" altLang="ja-JP"/>
              <a:t>SGX</a:t>
            </a:r>
            <a:r>
              <a:rPr kumimoji="1" lang="ja-JP" altLang="en-US"/>
              <a:t>アプリケーションについては専用の</a:t>
            </a:r>
            <a:r>
              <a:rPr kumimoji="1" lang="en-US" altLang="ja-JP"/>
              <a:t>SDK</a:t>
            </a:r>
            <a:r>
              <a:rPr kumimoji="1" lang="ja-JP" altLang="en-US"/>
              <a:t>を使って作成する必要があるため、機密</a:t>
            </a:r>
            <a:r>
              <a:rPr kumimoji="1" lang="en-US" altLang="ja-JP"/>
              <a:t>VM</a:t>
            </a:r>
            <a:r>
              <a:rPr kumimoji="1" lang="ja-JP" altLang="en-US"/>
              <a:t>で動いているアプリケーションを移送先のエンクレイヴでそのまま動かすことはできなくなっています。</a:t>
            </a:r>
            <a:endParaRPr kumimoji="1" lang="en-US" altLang="ja-JP"/>
          </a:p>
          <a:p>
            <a:endParaRPr kumimoji="1" lang="en-US" altLang="ja-JP"/>
          </a:p>
          <a:p>
            <a:r>
              <a:rPr kumimoji="1" lang="ja-JP" altLang="en-US"/>
              <a:t>また、</a:t>
            </a:r>
            <a:r>
              <a:rPr kumimoji="1" lang="en-US" altLang="ja-JP"/>
              <a:t>TDX</a:t>
            </a:r>
            <a:r>
              <a:rPr kumimoji="1" lang="ja-JP" altLang="en-US"/>
              <a:t>を用いた機密</a:t>
            </a:r>
            <a:r>
              <a:rPr kumimoji="1" lang="en-US" altLang="ja-JP"/>
              <a:t>VM</a:t>
            </a:r>
            <a:r>
              <a:rPr kumimoji="1" lang="ja-JP" altLang="en-US"/>
              <a:t>を</a:t>
            </a:r>
            <a:r>
              <a:rPr kumimoji="1" lang="en-US" altLang="ja-JP"/>
              <a:t>SEV</a:t>
            </a:r>
            <a:r>
              <a:rPr kumimoji="1" lang="ja-JP" altLang="en-US"/>
              <a:t>を用いた機密</a:t>
            </a:r>
            <a:r>
              <a:rPr kumimoji="1" lang="en-US" altLang="ja-JP"/>
              <a:t>VM</a:t>
            </a:r>
            <a:r>
              <a:rPr kumimoji="1" lang="ja-JP" altLang="en-US"/>
              <a:t>へマイグレーションする場合について、同じ機密</a:t>
            </a:r>
            <a:r>
              <a:rPr kumimoji="1" lang="en-US" altLang="ja-JP"/>
              <a:t>VM</a:t>
            </a:r>
            <a:r>
              <a:rPr kumimoji="1" lang="ja-JP" altLang="en-US"/>
              <a:t>間であっても</a:t>
            </a:r>
            <a:r>
              <a:rPr kumimoji="1" lang="en-US" altLang="ja-JP"/>
              <a:t>TDX</a:t>
            </a:r>
            <a:r>
              <a:rPr kumimoji="1" lang="ja-JP" altLang="en-US"/>
              <a:t>を用いた機密</a:t>
            </a:r>
            <a:r>
              <a:rPr kumimoji="1" lang="en-US" altLang="ja-JP"/>
              <a:t>VM</a:t>
            </a:r>
            <a:r>
              <a:rPr kumimoji="1" lang="ja-JP" altLang="en-US"/>
              <a:t>と</a:t>
            </a:r>
            <a:r>
              <a:rPr kumimoji="1" lang="en-US" altLang="ja-JP"/>
              <a:t>SEV-SNP</a:t>
            </a:r>
            <a:r>
              <a:rPr kumimoji="1" lang="ja-JP" altLang="en-US"/>
              <a:t>を用いた機密</a:t>
            </a:r>
            <a:r>
              <a:rPr kumimoji="1" lang="en-US" altLang="ja-JP"/>
              <a:t>VM</a:t>
            </a:r>
            <a:r>
              <a:rPr kumimoji="1" lang="ja-JP" altLang="en-US"/>
              <a:t>では、マイグレーションを行うための手法がそれぞれ異なるものとなっています。</a:t>
            </a:r>
            <a:endParaRPr kumimoji="1" lang="en-US" altLang="ja-JP"/>
          </a:p>
          <a:p>
            <a:endParaRPr kumimoji="1" lang="en-US" altLang="ja-JP"/>
          </a:p>
          <a:p>
            <a:r>
              <a:rPr kumimoji="1" lang="en-US" altLang="ja-JP"/>
              <a:t>time: 70s</a:t>
            </a:r>
          </a:p>
          <a:p>
            <a:endParaRPr kumimoji="1" lang="en-US" altLang="ja-JP"/>
          </a:p>
          <a:p>
            <a:r>
              <a:rPr kumimoji="1" lang="en-US" altLang="ja-JP"/>
              <a:t>-------------------------------------</a:t>
            </a: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a:t>
            </a:r>
            <a:r>
              <a:rPr lang="en-US" altLang="ja-JP"/>
              <a:t>3</a:t>
            </a:r>
            <a:r>
              <a:rPr lang="ja-JP" altLang="en-US"/>
              <a:t>つ目の例についてもう少し詳しく説明</a:t>
            </a:r>
            <a:endParaRPr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同じ機密</a:t>
            </a:r>
            <a:r>
              <a:rPr lang="en-US" altLang="ja-JP"/>
              <a:t>VM</a:t>
            </a:r>
            <a:r>
              <a:rPr lang="ja-JP" altLang="en-US"/>
              <a:t>同士でも、</a:t>
            </a:r>
            <a:r>
              <a:rPr lang="en-US" altLang="ja-JP"/>
              <a:t>TDX</a:t>
            </a:r>
            <a:r>
              <a:rPr lang="ja-JP" altLang="en-US"/>
              <a:t>と</a:t>
            </a:r>
            <a:r>
              <a:rPr lang="en-US" altLang="ja-JP"/>
              <a:t>SEV</a:t>
            </a:r>
            <a:r>
              <a:rPr lang="ja-JP" altLang="en-US"/>
              <a:t>ではマイグレーションするための手法が異なるため、例えば</a:t>
            </a:r>
            <a:r>
              <a:rPr lang="en-US" altLang="ja-JP"/>
              <a:t>TDX</a:t>
            </a:r>
            <a:r>
              <a:rPr lang="ja-JP" altLang="en-US"/>
              <a:t>から</a:t>
            </a:r>
            <a:r>
              <a:rPr lang="en-US" altLang="ja-JP"/>
              <a:t>SEV</a:t>
            </a:r>
            <a:r>
              <a:rPr lang="ja-JP" altLang="en-US"/>
              <a:t>へデータをマイグレーションすることはできなくなっている。</a:t>
            </a:r>
            <a:endParaRPr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これは、</a:t>
            </a:r>
            <a:r>
              <a:rPr lang="en-US" altLang="ja-JP"/>
              <a:t>TDX</a:t>
            </a:r>
            <a:r>
              <a:rPr lang="ja-JP" altLang="en-US"/>
              <a:t>と</a:t>
            </a:r>
            <a:r>
              <a:rPr lang="en-US" altLang="ja-JP"/>
              <a:t>SEV</a:t>
            </a:r>
            <a:r>
              <a:rPr lang="ja-JP" altLang="en-US"/>
              <a:t>では</a:t>
            </a:r>
            <a:r>
              <a:rPr lang="en-US" altLang="ja-JP"/>
              <a:t>TEE</a:t>
            </a:r>
            <a:r>
              <a:rPr lang="ja-JP" altLang="en-US"/>
              <a:t>を提供しているハードウェアベンダーが異なっているため、暗号化を行うときの仕組みが異なるためです。</a:t>
            </a:r>
            <a:endParaRPr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a:t>TDX</a:t>
            </a:r>
            <a:r>
              <a:rPr lang="ja-JP" altLang="en-US"/>
              <a:t>と</a:t>
            </a:r>
            <a:r>
              <a:rPr lang="en-US" altLang="ja-JP"/>
              <a:t>SEV</a:t>
            </a:r>
            <a:r>
              <a:rPr lang="ja-JP" altLang="en-US"/>
              <a:t>では暗号化の方式そのものが異なっているため、移送元で暗号化したメモリをそのまま移送先に転送してもそれを復号することができないため、結果的にマイグレーションを行うことができない。</a:t>
            </a:r>
            <a:endParaRPr lang="en-US" altLang="ja-JP"/>
          </a:p>
          <a:p>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a:t>
            </a:r>
            <a:r>
              <a:rPr lang="ja-JP" altLang="ja-JP"/>
              <a:t>同じ機密VM間でもTDXとSEVではマイグレーション手法が異なる</a:t>
            </a:r>
            <a:r>
              <a:rPr lang="ja-JP" altLang="en-US"/>
              <a:t>」</a:t>
            </a:r>
            <a:endParaRPr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どのようにマイグレーション手法が異なっている？</a:t>
            </a:r>
            <a:endParaRPr lang="en-US" altLang="ja-JP"/>
          </a:p>
          <a:p>
            <a:endParaRPr kumimoji="1" lang="en-US" altLang="ja-JP"/>
          </a:p>
          <a:p>
            <a:r>
              <a:rPr kumimoji="1" lang="en-US" altLang="ja-JP"/>
              <a:t>TDX</a:t>
            </a:r>
            <a:r>
              <a:rPr kumimoji="1" lang="ja-JP" altLang="en-US"/>
              <a:t>では、移送元と移送先にある</a:t>
            </a:r>
            <a:r>
              <a:rPr kumimoji="1" lang="en-US" altLang="ja-JP"/>
              <a:t>TDX</a:t>
            </a:r>
            <a:r>
              <a:rPr kumimoji="1" lang="ja-JP" altLang="en-US"/>
              <a:t>モジュールと呼ばれるものを使って、機密</a:t>
            </a:r>
            <a:r>
              <a:rPr kumimoji="1" lang="en-US" altLang="ja-JP"/>
              <a:t>VM</a:t>
            </a:r>
            <a:r>
              <a:rPr kumimoji="1" lang="ja-JP" altLang="en-US"/>
              <a:t>の状態の暗号化や復号といった処理を行うことによってマイグレーションを実現している。</a:t>
            </a:r>
            <a:endParaRPr kumimoji="1" lang="en-US" altLang="ja-JP"/>
          </a:p>
          <a:p>
            <a:r>
              <a:rPr kumimoji="1" lang="ja-JP" altLang="en-US"/>
              <a:t>暗号化や復号処理については、機密</a:t>
            </a:r>
            <a:r>
              <a:rPr kumimoji="1" lang="en-US" altLang="ja-JP"/>
              <a:t>VM</a:t>
            </a:r>
            <a:r>
              <a:rPr kumimoji="1" lang="ja-JP" altLang="en-US"/>
              <a:t>内で作られたマイグレーション鍵と呼ばれるものを使用することで行っている。</a:t>
            </a:r>
            <a:endParaRPr kumimoji="1" lang="en-US" altLang="ja-JP"/>
          </a:p>
          <a:p>
            <a:endParaRPr kumimoji="1" lang="en-US" altLang="ja-JP"/>
          </a:p>
          <a:p>
            <a:r>
              <a:rPr kumimoji="1" lang="en-US" altLang="ja-JP"/>
              <a:t>SEV</a:t>
            </a:r>
            <a:r>
              <a:rPr kumimoji="1" lang="ja-JP" altLang="en-US"/>
              <a:t>では、</a:t>
            </a:r>
            <a:r>
              <a:rPr kumimoji="1" lang="en-US" altLang="ja-JP"/>
              <a:t>VM</a:t>
            </a:r>
            <a:r>
              <a:rPr kumimoji="1" lang="ja-JP" altLang="en-US"/>
              <a:t>の中のメモリ暗号化したまま安全に移送先のホストへ状態を転送することによってマイグレーションを実現している。</a:t>
            </a:r>
            <a:endParaRPr kumimoji="1" lang="en-US" altLang="ja-JP"/>
          </a:p>
          <a:p>
            <a:r>
              <a:rPr kumimoji="1" lang="en-US" altLang="ja-JP"/>
              <a:t>SEV</a:t>
            </a:r>
            <a:r>
              <a:rPr kumimoji="1" lang="ja-JP" altLang="en-US"/>
              <a:t>や</a:t>
            </a:r>
            <a:r>
              <a:rPr kumimoji="1" lang="en-US" altLang="ja-JP"/>
              <a:t>SEV-ES</a:t>
            </a:r>
            <a:r>
              <a:rPr kumimoji="1" lang="ja-JP" altLang="en-US"/>
              <a:t>では、</a:t>
            </a:r>
            <a:r>
              <a:rPr kumimoji="1" lang="en-US" altLang="ja-JP"/>
              <a:t>VM</a:t>
            </a:r>
            <a:r>
              <a:rPr kumimoji="1" lang="ja-JP" altLang="en-US"/>
              <a:t>の利用者があらかじめ設定したルールに基づいて</a:t>
            </a:r>
            <a:r>
              <a:rPr kumimoji="1" lang="en-US" altLang="ja-JP"/>
              <a:t>VM</a:t>
            </a:r>
            <a:r>
              <a:rPr kumimoji="1" lang="ja-JP" altLang="en-US"/>
              <a:t>のマイグレーションが行われるようになっている</a:t>
            </a:r>
            <a:endParaRPr kumimoji="1" lang="en-US" altLang="ja-JP"/>
          </a:p>
          <a:p>
            <a:r>
              <a:rPr kumimoji="1" lang="ja-JP" altLang="en-US"/>
              <a:t>（こういう条件の時に</a:t>
            </a:r>
            <a:r>
              <a:rPr kumimoji="1" lang="en-US" altLang="ja-JP"/>
              <a:t>VM</a:t>
            </a:r>
            <a:r>
              <a:rPr kumimoji="1" lang="ja-JP" altLang="en-US"/>
              <a:t>マイグレーションを行うよというのを決められるようになっている）</a:t>
            </a:r>
            <a:endParaRPr kumimoji="1" lang="en-US" altLang="ja-JP"/>
          </a:p>
          <a:p>
            <a:endParaRPr kumimoji="1" lang="en-US" altLang="ja-JP"/>
          </a:p>
          <a:p>
            <a:r>
              <a:rPr kumimoji="1" lang="en-US" altLang="ja-JP"/>
              <a:t>SEV-SNP</a:t>
            </a:r>
            <a:r>
              <a:rPr kumimoji="1" lang="ja-JP" altLang="en-US"/>
              <a:t>では、</a:t>
            </a:r>
            <a:r>
              <a:rPr kumimoji="1" lang="en-US" altLang="ja-JP"/>
              <a:t>Migration Agent</a:t>
            </a:r>
            <a:r>
              <a:rPr kumimoji="1" lang="ja-JP" altLang="en-US"/>
              <a:t>と呼ばれるものを導入することによってより柔軟なマイグレーション管理を実現している。</a:t>
            </a:r>
            <a:endParaRPr kumimoji="1" lang="en-US" altLang="ja-JP"/>
          </a:p>
          <a:p>
            <a:r>
              <a:rPr kumimoji="1" lang="ja-JP" altLang="en-US"/>
              <a:t>この</a:t>
            </a:r>
            <a:r>
              <a:rPr kumimoji="1" lang="en-US" altLang="ja-JP"/>
              <a:t>Migration Agent</a:t>
            </a:r>
            <a:r>
              <a:rPr kumimoji="1" lang="ja-JP" altLang="en-US"/>
              <a:t>は移送元の</a:t>
            </a:r>
            <a:r>
              <a:rPr kumimoji="1" lang="en-US" altLang="ja-JP"/>
              <a:t>VM</a:t>
            </a:r>
            <a:r>
              <a:rPr kumimoji="1" lang="ja-JP" altLang="en-US"/>
              <a:t>と同じ物理ホスト上で</a:t>
            </a:r>
            <a:r>
              <a:rPr kumimoji="1" lang="en-US" altLang="ja-JP"/>
              <a:t>SEV-SNP</a:t>
            </a:r>
            <a:r>
              <a:rPr kumimoji="1" lang="ja-JP" altLang="en-US"/>
              <a:t>によって保護された</a:t>
            </a:r>
            <a:r>
              <a:rPr kumimoji="1" lang="en-US" altLang="ja-JP"/>
              <a:t>VM</a:t>
            </a:r>
            <a:r>
              <a:rPr kumimoji="1" lang="ja-JP" altLang="en-US"/>
              <a:t>として動作するようになっている。</a:t>
            </a:r>
            <a:endParaRPr kumimoji="1" lang="en-US" altLang="ja-JP"/>
          </a:p>
          <a:p>
            <a:endParaRPr kumimoji="1" lang="en-US" altLang="ja-JP"/>
          </a:p>
          <a:p>
            <a:r>
              <a:rPr kumimoji="1" lang="ja-JP" altLang="en-US"/>
              <a:t>・仮想</a:t>
            </a:r>
            <a:r>
              <a:rPr kumimoji="1" lang="en-US" altLang="ja-JP"/>
              <a:t>SGX</a:t>
            </a:r>
            <a:r>
              <a:rPr kumimoji="1" lang="ja-JP" altLang="en-US"/>
              <a:t>、</a:t>
            </a:r>
            <a:r>
              <a:rPr kumimoji="1" lang="en-US" altLang="ja-JP"/>
              <a:t>SDK</a:t>
            </a:r>
            <a:r>
              <a:rPr kumimoji="1" lang="ja-JP" altLang="en-US"/>
              <a:t>とは？</a:t>
            </a:r>
            <a:endParaRPr kumimoji="1" lang="en-US" altLang="ja-JP"/>
          </a:p>
          <a:p>
            <a:r>
              <a:rPr kumimoji="1" lang="ja-JP" altLang="en-US"/>
              <a:t>仮想</a:t>
            </a:r>
            <a:r>
              <a:rPr kumimoji="1" lang="en-US" altLang="ja-JP"/>
              <a:t>SGX: VM</a:t>
            </a:r>
            <a:r>
              <a:rPr kumimoji="1" lang="ja-JP" altLang="en-US"/>
              <a:t>の中から</a:t>
            </a:r>
            <a:r>
              <a:rPr kumimoji="1" lang="en-US" altLang="ja-JP"/>
              <a:t>SGX</a:t>
            </a:r>
            <a:r>
              <a:rPr kumimoji="1" lang="ja-JP" altLang="en-US"/>
              <a:t>を利用できるようにするための仕組みのこと</a:t>
            </a:r>
            <a:endParaRPr kumimoji="1" lang="en-US" altLang="ja-JP"/>
          </a:p>
          <a:p>
            <a:r>
              <a:rPr kumimoji="1" lang="ja-JP" altLang="en-US"/>
              <a:t>つまり、</a:t>
            </a:r>
            <a:r>
              <a:rPr kumimoji="1" lang="en-US" altLang="ja-JP"/>
              <a:t>SGX</a:t>
            </a:r>
            <a:r>
              <a:rPr kumimoji="1" lang="ja-JP" altLang="en-US"/>
              <a:t>アプリケーションを動かすために必要となるツールになります。</a:t>
            </a:r>
            <a:endParaRPr kumimoji="1" lang="en-US" altLang="ja-JP"/>
          </a:p>
          <a:p>
            <a:endParaRPr kumimoji="1" lang="en-US" altLang="ja-JP"/>
          </a:p>
          <a:p>
            <a:r>
              <a:rPr kumimoji="1" lang="en-US" altLang="ja-JP"/>
              <a:t>SGX SDK</a:t>
            </a:r>
            <a:r>
              <a:rPr kumimoji="1" lang="ja-JP" altLang="en-US"/>
              <a:t>（</a:t>
            </a:r>
            <a:r>
              <a:rPr kumimoji="1" lang="en-US" altLang="ja-JP"/>
              <a:t>Software Development kit</a:t>
            </a:r>
            <a:r>
              <a:rPr kumimoji="1" lang="ja-JP" altLang="en-US"/>
              <a:t>）</a:t>
            </a:r>
            <a:r>
              <a:rPr kumimoji="1" lang="en-US" altLang="ja-JP"/>
              <a:t>: SGX</a:t>
            </a:r>
            <a:r>
              <a:rPr kumimoji="1" lang="ja-JP" altLang="en-US"/>
              <a:t>（で動く）アプリケーションを作成するために使われるソフトウェア開発キットのこと</a:t>
            </a:r>
            <a:endParaRPr kumimoji="1" lang="en-US" altLang="ja-JP"/>
          </a:p>
          <a:p>
            <a:r>
              <a:rPr kumimoji="1" lang="ja-JP" altLang="en-US"/>
              <a:t>このキットの中には、エンクレイヴを作成するためのツールや</a:t>
            </a:r>
            <a:r>
              <a:rPr kumimoji="1" lang="en-US" altLang="ja-JP"/>
              <a:t>SGX</a:t>
            </a:r>
            <a:r>
              <a:rPr kumimoji="1" lang="ja-JP" altLang="en-US"/>
              <a:t>用の</a:t>
            </a:r>
            <a:r>
              <a:rPr kumimoji="1" lang="en-US" altLang="ja-JP"/>
              <a:t>API</a:t>
            </a:r>
            <a:r>
              <a:rPr kumimoji="1" lang="ja-JP" altLang="en-US"/>
              <a:t>などが入っている。</a:t>
            </a:r>
            <a:endParaRPr kumimoji="1" lang="en-US" altLang="ja-JP"/>
          </a:p>
          <a:p>
            <a:endParaRPr kumimoji="1" lang="en-US" altLang="ja-JP"/>
          </a:p>
          <a:p>
            <a:endParaRPr kumimoji="1" lang="en-US" altLang="ja-JP"/>
          </a:p>
          <a:p>
            <a:endParaRPr kumimoji="1" lang="ja-JP" altLang="en-US"/>
          </a:p>
        </p:txBody>
      </p:sp>
      <p:sp>
        <p:nvSpPr>
          <p:cNvPr id="4" name="スライド番号プレースホルダー 3">
            <a:extLst>
              <a:ext uri="{FF2B5EF4-FFF2-40B4-BE49-F238E27FC236}">
                <a16:creationId xmlns:a16="http://schemas.microsoft.com/office/drawing/2014/main" id="{4E1A15A5-66DB-66EF-EC9A-06A82F46C3DF}"/>
              </a:ext>
            </a:extLst>
          </p:cNvPr>
          <p:cNvSpPr>
            <a:spLocks noGrp="1"/>
          </p:cNvSpPr>
          <p:nvPr>
            <p:ph type="sldNum" sz="quarter" idx="5"/>
          </p:nvPr>
        </p:nvSpPr>
        <p:spPr/>
        <p:txBody>
          <a:bodyPr/>
          <a:lstStyle/>
          <a:p>
            <a:fld id="{9A91B3E9-1890-6F47-A10D-4B643C34F0B9}" type="slidenum">
              <a:rPr kumimoji="1" lang="ja-JP" altLang="en-US" smtClean="0"/>
              <a:t>7</a:t>
            </a:fld>
            <a:endParaRPr kumimoji="1" lang="ja-JP" altLang="en-US"/>
          </a:p>
        </p:txBody>
      </p:sp>
    </p:spTree>
    <p:extLst>
      <p:ext uri="{BB962C8B-B14F-4D97-AF65-F5344CB8AC3E}">
        <p14:creationId xmlns:p14="http://schemas.microsoft.com/office/powerpoint/2010/main" val="29716138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49044-8BBF-6DB4-9206-91CA4FB1A3E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E90CD26-BE8E-7DC5-5C56-931AAD533B8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A0FE910-15E0-784A-3335-0F9A49216E4B}"/>
              </a:ext>
            </a:extLst>
          </p:cNvPr>
          <p:cNvSpPr>
            <a:spLocks noGrp="1"/>
          </p:cNvSpPr>
          <p:nvPr>
            <p:ph type="body" idx="1"/>
          </p:nvPr>
        </p:nvSpPr>
        <p:spPr/>
        <p:txBody>
          <a:bodyPr/>
          <a:lstStyle/>
          <a:p>
            <a:r>
              <a:rPr kumimoji="1" lang="ja-JP" altLang="en-US"/>
              <a:t>そこで、本研究では異なる種類の</a:t>
            </a:r>
            <a:r>
              <a:rPr kumimoji="1" lang="en-US" altLang="ja-JP"/>
              <a:t>TEE</a:t>
            </a:r>
            <a:r>
              <a:rPr kumimoji="1" lang="ja-JP" altLang="en-US"/>
              <a:t>間でのマイグレーションを実現するためのシステムである</a:t>
            </a:r>
            <a:r>
              <a:rPr kumimoji="1" lang="en-US" altLang="ja-JP" err="1"/>
              <a:t>MigTEE</a:t>
            </a:r>
            <a:r>
              <a:rPr kumimoji="1" lang="ja-JP" altLang="en-US"/>
              <a:t>を提案します。</a:t>
            </a:r>
            <a:endParaRPr kumimoji="1" lang="en-US" altLang="ja-JP"/>
          </a:p>
          <a:p>
            <a:endParaRPr kumimoji="1" lang="en-US" altLang="ja-JP"/>
          </a:p>
          <a:p>
            <a:r>
              <a:rPr kumimoji="1" lang="en-US" altLang="ja-JP" err="1"/>
              <a:t>MigTEE</a:t>
            </a:r>
            <a:r>
              <a:rPr kumimoji="1" lang="ja-JP" altLang="en-US"/>
              <a:t>では、共通のライブラリ</a:t>
            </a:r>
            <a:r>
              <a:rPr kumimoji="1" lang="en-US" altLang="ja-JP"/>
              <a:t>OS</a:t>
            </a:r>
            <a:r>
              <a:rPr kumimoji="1" lang="ja-JP" altLang="en-US"/>
              <a:t>を用いることによって、異なる種類の</a:t>
            </a:r>
            <a:r>
              <a:rPr kumimoji="1" lang="en-US" altLang="ja-JP"/>
              <a:t>TEE</a:t>
            </a:r>
            <a:r>
              <a:rPr kumimoji="1" lang="ja-JP" altLang="en-US"/>
              <a:t>間でのマイグレーションを実現しています。</a:t>
            </a:r>
            <a:endParaRPr kumimoji="1" lang="en-US" altLang="ja-JP"/>
          </a:p>
          <a:p>
            <a:endParaRPr kumimoji="1" lang="en-US" altLang="ja-JP"/>
          </a:p>
          <a:p>
            <a:r>
              <a:rPr kumimoji="1" lang="ja-JP" altLang="en-US"/>
              <a:t>ここで出てくるライブラリ</a:t>
            </a:r>
            <a:r>
              <a:rPr kumimoji="1" lang="en-US" altLang="ja-JP"/>
              <a:t>OS</a:t>
            </a:r>
            <a:r>
              <a:rPr kumimoji="1" lang="ja-JP" altLang="en-US"/>
              <a:t>とは、</a:t>
            </a:r>
            <a:r>
              <a:rPr lang="ja-JP" altLang="ja-JP"/>
              <a:t>OSが提供する機能をライブラリとしてアプリケーションに</a:t>
            </a:r>
            <a:r>
              <a:rPr lang="ja-JP" altLang="en-US"/>
              <a:t>直接</a:t>
            </a:r>
            <a:r>
              <a:rPr lang="ja-JP" altLang="ja-JP"/>
              <a:t>提供する</a:t>
            </a:r>
            <a:r>
              <a:rPr lang="ja-JP" altLang="en-US"/>
              <a:t>という</a:t>
            </a:r>
            <a:r>
              <a:rPr lang="ja-JP" altLang="ja-JP"/>
              <a:t>仕組み</a:t>
            </a:r>
            <a:r>
              <a:rPr lang="ja-JP" altLang="en-US"/>
              <a:t>のことになります。</a:t>
            </a:r>
            <a:endParaRPr lang="en-US" altLang="ja-JP"/>
          </a:p>
          <a:p>
            <a:endParaRPr kumimoji="1" lang="en-US" altLang="ja-JP"/>
          </a:p>
          <a:p>
            <a:r>
              <a:rPr kumimoji="1" lang="en-US" altLang="ja-JP" err="1"/>
              <a:t>MigTEE</a:t>
            </a:r>
            <a:r>
              <a:rPr kumimoji="1" lang="ja-JP" altLang="en-US"/>
              <a:t>では</a:t>
            </a:r>
            <a:r>
              <a:rPr kumimoji="1" lang="en-US" altLang="ja-JP"/>
              <a:t>TEE</a:t>
            </a:r>
            <a:r>
              <a:rPr kumimoji="1" lang="ja-JP" altLang="en-US"/>
              <a:t>全体の状態をそのまま移送先に移動させるのではなく、ライブラリ</a:t>
            </a:r>
            <a:r>
              <a:rPr kumimoji="1" lang="en-US" altLang="ja-JP"/>
              <a:t>OS</a:t>
            </a:r>
            <a:r>
              <a:rPr kumimoji="1" lang="ja-JP" altLang="en-US"/>
              <a:t>自身が管理している状態のみを保存・復元します。</a:t>
            </a:r>
            <a:endParaRPr kumimoji="1" lang="en-US" altLang="ja-JP"/>
          </a:p>
          <a:p>
            <a:endParaRPr kumimoji="1" lang="en-US" altLang="ja-JP"/>
          </a:p>
          <a:p>
            <a:r>
              <a:rPr kumimoji="1" lang="ja-JP" altLang="en-US"/>
              <a:t>本研究で使用しているライブラリ</a:t>
            </a:r>
            <a:r>
              <a:rPr kumimoji="1" lang="en-US" altLang="ja-JP"/>
              <a:t>OS</a:t>
            </a:r>
            <a:r>
              <a:rPr kumimoji="1" lang="ja-JP" altLang="en-US"/>
              <a:t>は、</a:t>
            </a:r>
            <a:r>
              <a:rPr kumimoji="1" lang="en-US" altLang="ja-JP"/>
              <a:t>Intel SGX</a:t>
            </a:r>
            <a:r>
              <a:rPr kumimoji="1" lang="ja-JP" altLang="en-US"/>
              <a:t>のような汎用</a:t>
            </a:r>
            <a:r>
              <a:rPr kumimoji="1" lang="en-US" altLang="ja-JP"/>
              <a:t>OS</a:t>
            </a:r>
            <a:r>
              <a:rPr kumimoji="1" lang="ja-JP" altLang="en-US"/>
              <a:t>を動作させることができるプロセスベースの</a:t>
            </a:r>
            <a:r>
              <a:rPr kumimoji="1" lang="en-US" altLang="ja-JP"/>
              <a:t>TEE</a:t>
            </a:r>
            <a:r>
              <a:rPr kumimoji="1" lang="ja-JP" altLang="en-US"/>
              <a:t>や、</a:t>
            </a:r>
            <a:r>
              <a:rPr kumimoji="1" lang="en-US" altLang="ja-JP"/>
              <a:t>Intel TDX</a:t>
            </a:r>
            <a:r>
              <a:rPr kumimoji="1" lang="ja-JP" altLang="en-US"/>
              <a:t>のような汎用</a:t>
            </a:r>
            <a:r>
              <a:rPr kumimoji="1" lang="en-US" altLang="ja-JP"/>
              <a:t>OS</a:t>
            </a:r>
            <a:r>
              <a:rPr kumimoji="1" lang="ja-JP" altLang="en-US"/>
              <a:t>を動作させることができる</a:t>
            </a:r>
            <a:r>
              <a:rPr kumimoji="1" lang="en-US" altLang="ja-JP"/>
              <a:t>VM</a:t>
            </a:r>
            <a:r>
              <a:rPr kumimoji="1" lang="ja-JP" altLang="en-US"/>
              <a:t>ベースの</a:t>
            </a:r>
            <a:r>
              <a:rPr kumimoji="1" lang="en-US" altLang="ja-JP"/>
              <a:t>TEE</a:t>
            </a:r>
            <a:r>
              <a:rPr kumimoji="1" lang="ja-JP" altLang="en-US"/>
              <a:t>の両方で利用することができます。</a:t>
            </a:r>
            <a:endParaRPr kumimoji="1" lang="en-US" altLang="ja-JP"/>
          </a:p>
          <a:p>
            <a:endParaRPr kumimoji="1" lang="en-US" altLang="ja-JP"/>
          </a:p>
          <a:p>
            <a:r>
              <a:rPr kumimoji="1" lang="en-US" altLang="ja-JP"/>
              <a:t>time: 50s</a:t>
            </a:r>
          </a:p>
          <a:p>
            <a:endParaRPr kumimoji="1" lang="en-US" altLang="ja-JP"/>
          </a:p>
        </p:txBody>
      </p:sp>
      <p:sp>
        <p:nvSpPr>
          <p:cNvPr id="4" name="スライド番号プレースホルダー 3">
            <a:extLst>
              <a:ext uri="{FF2B5EF4-FFF2-40B4-BE49-F238E27FC236}">
                <a16:creationId xmlns:a16="http://schemas.microsoft.com/office/drawing/2014/main" id="{21389EB5-2678-C794-8093-044AF39B5C4C}"/>
              </a:ext>
            </a:extLst>
          </p:cNvPr>
          <p:cNvSpPr>
            <a:spLocks noGrp="1"/>
          </p:cNvSpPr>
          <p:nvPr>
            <p:ph type="sldNum" sz="quarter" idx="5"/>
          </p:nvPr>
        </p:nvSpPr>
        <p:spPr/>
        <p:txBody>
          <a:bodyPr/>
          <a:lstStyle/>
          <a:p>
            <a:fld id="{9A91B3E9-1890-6F47-A10D-4B643C34F0B9}" type="slidenum">
              <a:rPr kumimoji="1" lang="ja-JP" altLang="en-US" smtClean="0"/>
              <a:t>8</a:t>
            </a:fld>
            <a:endParaRPr kumimoji="1" lang="ja-JP" altLang="en-US"/>
          </a:p>
        </p:txBody>
      </p:sp>
    </p:spTree>
    <p:extLst>
      <p:ext uri="{BB962C8B-B14F-4D97-AF65-F5344CB8AC3E}">
        <p14:creationId xmlns:p14="http://schemas.microsoft.com/office/powerpoint/2010/main" val="1854462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a:p>
            <a:r>
              <a:rPr kumimoji="1" lang="en-US" altLang="ja-JP" err="1"/>
              <a:t>MigTEE</a:t>
            </a:r>
            <a:r>
              <a:rPr kumimoji="1" lang="ja-JP" altLang="en-US"/>
              <a:t>のマイグレーションの流れとしては、まず初めに移送元の</a:t>
            </a:r>
            <a:r>
              <a:rPr kumimoji="1" lang="en-US" altLang="ja-JP"/>
              <a:t>TEE</a:t>
            </a:r>
            <a:r>
              <a:rPr kumimoji="1" lang="ja-JP" altLang="en-US"/>
              <a:t>内で動作しているライブラリ</a:t>
            </a:r>
            <a:r>
              <a:rPr kumimoji="1" lang="en-US" altLang="ja-JP"/>
              <a:t>OS</a:t>
            </a:r>
            <a:r>
              <a:rPr kumimoji="1" lang="ja-JP" altLang="en-US"/>
              <a:t>が、実行中のアプリケーションの状態とライブラリ</a:t>
            </a:r>
            <a:r>
              <a:rPr kumimoji="1" lang="en-US" altLang="ja-JP"/>
              <a:t>OS</a:t>
            </a:r>
            <a:r>
              <a:rPr kumimoji="1" lang="ja-JP" altLang="en-US"/>
              <a:t>が管理している状態の</a:t>
            </a:r>
            <a:r>
              <a:rPr kumimoji="1" lang="en-US" altLang="ja-JP"/>
              <a:t>2</a:t>
            </a:r>
            <a:r>
              <a:rPr kumimoji="1" lang="ja-JP" altLang="en-US"/>
              <a:t>つの情報を保存します。</a:t>
            </a:r>
            <a:endParaRPr kumimoji="1" lang="en-US" altLang="ja-JP"/>
          </a:p>
          <a:p>
            <a:endParaRPr kumimoji="1" lang="en-US" altLang="ja-JP"/>
          </a:p>
          <a:p>
            <a:r>
              <a:rPr kumimoji="1" lang="ja-JP" altLang="en-US"/>
              <a:t>次に、移送元ホストで保存した状態を暗号化して、暗号化したものを</a:t>
            </a:r>
            <a:r>
              <a:rPr kumimoji="1" lang="en-US" altLang="ja-JP"/>
              <a:t>TEE</a:t>
            </a:r>
            <a:r>
              <a:rPr kumimoji="1" lang="ja-JP" altLang="en-US"/>
              <a:t>の外に書き出します。書き出しが終わった後は、移送元ホスト内にある移送ツールがその状態を移送元ホストから移送先ホストへ転送します。</a:t>
            </a:r>
            <a:endParaRPr kumimoji="1" lang="en-US" altLang="ja-JP"/>
          </a:p>
          <a:p>
            <a:r>
              <a:rPr kumimoji="1" lang="ja-JP" altLang="en-US"/>
              <a:t>（</a:t>
            </a:r>
            <a:r>
              <a:rPr kumimoji="1" lang="en-US" altLang="ja-JP"/>
              <a:t>TEE</a:t>
            </a:r>
            <a:r>
              <a:rPr kumimoji="1" lang="ja-JP" altLang="en-US"/>
              <a:t>の外側にある移送ツールにデータの書き出しが行われる）</a:t>
            </a:r>
            <a:endParaRPr kumimoji="1" lang="en-US" altLang="ja-JP"/>
          </a:p>
          <a:p>
            <a:endParaRPr kumimoji="1" lang="en-US" altLang="ja-JP"/>
          </a:p>
          <a:p>
            <a:r>
              <a:rPr kumimoji="1" lang="ja-JP" altLang="en-US"/>
              <a:t>状態を移送先ホストに転送した後は、移送先ホスト上に新しい</a:t>
            </a:r>
            <a:r>
              <a:rPr kumimoji="1" lang="en-US" altLang="ja-JP"/>
              <a:t>TEE</a:t>
            </a:r>
            <a:r>
              <a:rPr kumimoji="1" lang="ja-JP" altLang="en-US"/>
              <a:t>を作成し、その作成した</a:t>
            </a:r>
            <a:r>
              <a:rPr kumimoji="1" lang="en-US" altLang="ja-JP"/>
              <a:t>TEE</a:t>
            </a:r>
            <a:r>
              <a:rPr kumimoji="1" lang="ja-JP" altLang="en-US"/>
              <a:t>の中でライブラリ</a:t>
            </a:r>
            <a:r>
              <a:rPr kumimoji="1" lang="en-US" altLang="ja-JP"/>
              <a:t>OS</a:t>
            </a:r>
            <a:r>
              <a:rPr kumimoji="1" lang="ja-JP" altLang="en-US"/>
              <a:t>を起動します。</a:t>
            </a:r>
            <a:endParaRPr kumimoji="1" lang="en-US" altLang="ja-JP"/>
          </a:p>
          <a:p>
            <a:endParaRPr kumimoji="1" lang="en-US" altLang="ja-JP"/>
          </a:p>
          <a:p>
            <a:r>
              <a:rPr kumimoji="1" lang="ja-JP" altLang="en-US"/>
              <a:t>そして、移送先のライブラリ</a:t>
            </a:r>
            <a:r>
              <a:rPr kumimoji="1" lang="en-US" altLang="ja-JP"/>
              <a:t>OS</a:t>
            </a:r>
            <a:r>
              <a:rPr kumimoji="1" lang="ja-JP" altLang="en-US"/>
              <a:t>が移送元から受け取った状態を復号することによって、移送元で保存された状態を移送先</a:t>
            </a:r>
            <a:r>
              <a:rPr kumimoji="1" lang="en-US" altLang="ja-JP"/>
              <a:t>TEE</a:t>
            </a:r>
            <a:r>
              <a:rPr kumimoji="1" lang="ja-JP" altLang="en-US"/>
              <a:t>上で復元するという流れとなっています。</a:t>
            </a:r>
            <a:endParaRPr kumimoji="1" lang="en-US" altLang="ja-JP"/>
          </a:p>
          <a:p>
            <a:endParaRPr kumimoji="1" lang="en-US" altLang="ja-JP"/>
          </a:p>
          <a:p>
            <a:r>
              <a:rPr kumimoji="1" lang="en-US" altLang="ja-JP"/>
              <a:t>time: 50s</a:t>
            </a:r>
          </a:p>
          <a:p>
            <a:r>
              <a:rPr kumimoji="1" lang="en-US" altLang="ja-JP"/>
              <a:t>--------------------------</a:t>
            </a:r>
          </a:p>
          <a:p>
            <a:r>
              <a:rPr kumimoji="1" lang="ja-JP" altLang="en-US"/>
              <a:t>・暗号化はされている？</a:t>
            </a:r>
            <a:endParaRPr kumimoji="1" lang="en-US" altLang="ja-JP"/>
          </a:p>
          <a:p>
            <a:r>
              <a:rPr kumimoji="1" lang="ja-JP" altLang="en-US"/>
              <a:t>現時点ではデータを保存する際に暗号化についてはされないようになっている</a:t>
            </a:r>
            <a:endParaRPr kumimoji="1" lang="en-US" altLang="ja-JP"/>
          </a:p>
          <a:p>
            <a:r>
              <a:rPr kumimoji="1" lang="ja-JP" altLang="en-US"/>
              <a:t>暗号化された状態でデータを転送できるようにすることが今後の課題</a:t>
            </a:r>
            <a:endParaRPr kumimoji="1" lang="en-US" altLang="ja-JP"/>
          </a:p>
          <a:p>
            <a:endParaRPr kumimoji="1" lang="en-US" altLang="ja-JP"/>
          </a:p>
        </p:txBody>
      </p:sp>
      <p:sp>
        <p:nvSpPr>
          <p:cNvPr id="4" name="スライド番号プレースホルダー 3"/>
          <p:cNvSpPr>
            <a:spLocks noGrp="1"/>
          </p:cNvSpPr>
          <p:nvPr>
            <p:ph type="sldNum" sz="quarter" idx="5"/>
          </p:nvPr>
        </p:nvSpPr>
        <p:spPr/>
        <p:txBody>
          <a:bodyPr/>
          <a:lstStyle/>
          <a:p>
            <a:fld id="{9A91B3E9-1890-6F47-A10D-4B643C34F0B9}" type="slidenum">
              <a:rPr kumimoji="1" lang="ja-JP" altLang="en-US" smtClean="0"/>
              <a:t>9</a:t>
            </a:fld>
            <a:endParaRPr kumimoji="1" lang="ja-JP" altLang="en-US"/>
          </a:p>
        </p:txBody>
      </p:sp>
    </p:spTree>
    <p:extLst>
      <p:ext uri="{BB962C8B-B14F-4D97-AF65-F5344CB8AC3E}">
        <p14:creationId xmlns:p14="http://schemas.microsoft.com/office/powerpoint/2010/main" val="2268076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AFA99-369C-5FD4-E527-856B557E727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CCEC877-699C-900E-2E6E-2C94CAEA491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1BC069B-D3D9-01D9-A574-83B97398CD3C}"/>
              </a:ext>
            </a:extLst>
          </p:cNvPr>
          <p:cNvSpPr>
            <a:spLocks noGrp="1"/>
          </p:cNvSpPr>
          <p:nvPr>
            <p:ph type="body" idx="1"/>
          </p:nvPr>
        </p:nvSpPr>
        <p:spPr/>
        <p:txBody>
          <a:bodyPr/>
          <a:lstStyle/>
          <a:p>
            <a:r>
              <a:rPr kumimoji="1" lang="ja-JP" altLang="en-US"/>
              <a:t>この</a:t>
            </a:r>
            <a:r>
              <a:rPr kumimoji="1" lang="en-US" altLang="ja-JP" err="1"/>
              <a:t>MigTEE</a:t>
            </a:r>
            <a:r>
              <a:rPr kumimoji="1" lang="ja-JP" altLang="en-US"/>
              <a:t>を実装するために、本研究ではライブラリ</a:t>
            </a:r>
            <a:r>
              <a:rPr kumimoji="1" lang="en-US" altLang="ja-JP"/>
              <a:t>OS</a:t>
            </a:r>
            <a:r>
              <a:rPr kumimoji="1" lang="ja-JP" altLang="en-US"/>
              <a:t>として</a:t>
            </a:r>
            <a:r>
              <a:rPr kumimoji="1" lang="en-US" altLang="ja-JP" err="1"/>
              <a:t>Gramine</a:t>
            </a:r>
            <a:r>
              <a:rPr kumimoji="1" lang="ja-JP" altLang="en-US"/>
              <a:t>というものを採用しています。</a:t>
            </a:r>
            <a:endParaRPr kumimoji="1" lang="en-US" altLang="ja-JP"/>
          </a:p>
          <a:p>
            <a:endParaRPr kumimoji="1" lang="en-US" altLang="ja-JP"/>
          </a:p>
          <a:p>
            <a:r>
              <a:rPr kumimoji="1" lang="en-US" altLang="ja-JP"/>
              <a:t>Gramine</a:t>
            </a:r>
            <a:r>
              <a:rPr kumimoji="1" lang="ja-JP" altLang="en-US"/>
              <a:t>は、下の図のようにライブラリ</a:t>
            </a:r>
            <a:r>
              <a:rPr kumimoji="1" lang="en-US" altLang="ja-JP"/>
              <a:t>OS</a:t>
            </a:r>
            <a:r>
              <a:rPr kumimoji="1" lang="ja-JP" altLang="en-US"/>
              <a:t>本体と</a:t>
            </a:r>
            <a:r>
              <a:rPr kumimoji="1" lang="en-US" altLang="ja-JP"/>
              <a:t>Platform Adaptation Layer</a:t>
            </a:r>
            <a:r>
              <a:rPr kumimoji="1" lang="ja-JP" altLang="en-US"/>
              <a:t>と呼ばれる</a:t>
            </a:r>
            <a:r>
              <a:rPr kumimoji="1" lang="en-US" altLang="ja-JP"/>
              <a:t>PAL</a:t>
            </a:r>
            <a:r>
              <a:rPr kumimoji="1" lang="ja-JP" altLang="en-US"/>
              <a:t>の</a:t>
            </a:r>
            <a:r>
              <a:rPr kumimoji="1" lang="en-US" altLang="ja-JP"/>
              <a:t>2</a:t>
            </a:r>
            <a:r>
              <a:rPr kumimoji="1" lang="ja-JP" altLang="en-US"/>
              <a:t>つの要素で構成されています。</a:t>
            </a:r>
            <a:endParaRPr kumimoji="1" lang="en-US" altLang="ja-JP"/>
          </a:p>
          <a:p>
            <a:endParaRPr kumimoji="1" lang="en-US" altLang="ja-JP"/>
          </a:p>
          <a:p>
            <a:r>
              <a:rPr kumimoji="1" lang="ja-JP" altLang="en-US"/>
              <a:t>ライブラリ</a:t>
            </a:r>
            <a:r>
              <a:rPr kumimoji="1" lang="en-US" altLang="ja-JP"/>
              <a:t>OS</a:t>
            </a:r>
            <a:r>
              <a:rPr kumimoji="1" lang="ja-JP" altLang="en-US"/>
              <a:t>はアプリケーションに対して</a:t>
            </a:r>
            <a:r>
              <a:rPr kumimoji="1" lang="en-US" altLang="ja-JP"/>
              <a:t>Linux</a:t>
            </a:r>
            <a:r>
              <a:rPr kumimoji="1" lang="ja-JP" altLang="en-US"/>
              <a:t>のシステムコールインタフェースを提供し、プロセスやスレッド、仮想メモリなどの状態の管理を行っています。</a:t>
            </a:r>
            <a:endParaRPr kumimoji="1" lang="en-US" altLang="ja-JP"/>
          </a:p>
          <a:p>
            <a:endParaRPr kumimoji="1" lang="en-US" altLang="ja-JP"/>
          </a:p>
          <a:p>
            <a:r>
              <a:rPr kumimoji="1" lang="ja-JP" altLang="en-US"/>
              <a:t>アプリケーションから実行されるシステムコールについては、このライブラリ</a:t>
            </a:r>
            <a:r>
              <a:rPr kumimoji="1" lang="en-US" altLang="ja-JP"/>
              <a:t>OS</a:t>
            </a:r>
            <a:r>
              <a:rPr kumimoji="1" lang="ja-JP" altLang="en-US"/>
              <a:t>によって処理されます。</a:t>
            </a:r>
            <a:endParaRPr kumimoji="1" lang="en-US" altLang="ja-JP"/>
          </a:p>
          <a:p>
            <a:endParaRPr kumimoji="1" lang="en-US" altLang="ja-JP"/>
          </a:p>
          <a:p>
            <a:r>
              <a:rPr kumimoji="1" lang="ja-JP" altLang="en-US"/>
              <a:t>一方</a:t>
            </a:r>
            <a:r>
              <a:rPr kumimoji="1" lang="en-US" altLang="ja-JP"/>
              <a:t>PAL</a:t>
            </a:r>
            <a:r>
              <a:rPr kumimoji="1" lang="ja-JP" altLang="en-US"/>
              <a:t>は、ライブラリ</a:t>
            </a:r>
            <a:r>
              <a:rPr kumimoji="1" lang="en-US" altLang="ja-JP"/>
              <a:t>OS</a:t>
            </a:r>
            <a:r>
              <a:rPr kumimoji="1" lang="ja-JP" altLang="en-US"/>
              <a:t>が利用する低レベルな機能を実行環境に応じて提供を行っています。</a:t>
            </a:r>
            <a:endParaRPr kumimoji="1" lang="en-US" altLang="ja-JP"/>
          </a:p>
          <a:p>
            <a:endParaRPr kumimoji="1" lang="en-US" altLang="ja-JP"/>
          </a:p>
          <a:p>
            <a:r>
              <a:rPr kumimoji="1" lang="ja-JP" altLang="en-US"/>
              <a:t>例えば、プロセスの生成やメモリの管理、ファイルの操作などを</a:t>
            </a:r>
            <a:r>
              <a:rPr kumimoji="1" lang="en-US" altLang="ja-JP"/>
              <a:t>PAL</a:t>
            </a:r>
            <a:r>
              <a:rPr kumimoji="1" lang="ja-JP" altLang="en-US"/>
              <a:t>が行っています。</a:t>
            </a:r>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a:t>time: 55s</a:t>
            </a:r>
          </a:p>
          <a:p>
            <a:endParaRPr kumimoji="1" lang="en-US" altLang="ja-JP"/>
          </a:p>
          <a:p>
            <a:endParaRPr kumimoji="1" lang="ja-JP" altLang="en-US"/>
          </a:p>
        </p:txBody>
      </p:sp>
      <p:sp>
        <p:nvSpPr>
          <p:cNvPr id="4" name="スライド番号プレースホルダー 3">
            <a:extLst>
              <a:ext uri="{FF2B5EF4-FFF2-40B4-BE49-F238E27FC236}">
                <a16:creationId xmlns:a16="http://schemas.microsoft.com/office/drawing/2014/main" id="{94DB8D6C-DDDF-737C-0BD0-D36D00B24990}"/>
              </a:ext>
            </a:extLst>
          </p:cNvPr>
          <p:cNvSpPr>
            <a:spLocks noGrp="1"/>
          </p:cNvSpPr>
          <p:nvPr>
            <p:ph type="sldNum" sz="quarter" idx="5"/>
          </p:nvPr>
        </p:nvSpPr>
        <p:spPr/>
        <p:txBody>
          <a:bodyPr/>
          <a:lstStyle/>
          <a:p>
            <a:fld id="{9A91B3E9-1890-6F47-A10D-4B643C34F0B9}" type="slidenum">
              <a:rPr kumimoji="1" lang="ja-JP" altLang="en-US" smtClean="0"/>
              <a:t>10</a:t>
            </a:fld>
            <a:endParaRPr kumimoji="1" lang="ja-JP" altLang="en-US"/>
          </a:p>
        </p:txBody>
      </p:sp>
    </p:spTree>
    <p:extLst>
      <p:ext uri="{BB962C8B-B14F-4D97-AF65-F5344CB8AC3E}">
        <p14:creationId xmlns:p14="http://schemas.microsoft.com/office/powerpoint/2010/main" val="714192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このライブラリ</a:t>
            </a:r>
            <a:r>
              <a:rPr kumimoji="1" lang="en-US" altLang="ja-JP"/>
              <a:t>OS</a:t>
            </a:r>
            <a:r>
              <a:rPr kumimoji="1" lang="ja-JP" altLang="en-US"/>
              <a:t>である</a:t>
            </a:r>
            <a:r>
              <a:rPr kumimoji="1" lang="en-US" altLang="ja-JP"/>
              <a:t>Gramine</a:t>
            </a:r>
            <a:r>
              <a:rPr kumimoji="1" lang="ja-JP" altLang="en-US"/>
              <a:t>は、</a:t>
            </a:r>
            <a:r>
              <a:rPr kumimoji="1" lang="en-US" altLang="ja-JP"/>
              <a:t>SGX</a:t>
            </a:r>
            <a:r>
              <a:rPr kumimoji="1" lang="ja-JP" altLang="en-US"/>
              <a:t>や</a:t>
            </a:r>
            <a:r>
              <a:rPr kumimoji="1" lang="en-US" altLang="ja-JP"/>
              <a:t>TDX</a:t>
            </a:r>
            <a:r>
              <a:rPr kumimoji="1" lang="ja-JP" altLang="en-US"/>
              <a:t>などの様々な</a:t>
            </a:r>
            <a:r>
              <a:rPr kumimoji="1" lang="en-US" altLang="ja-JP"/>
              <a:t>TEE</a:t>
            </a:r>
            <a:r>
              <a:rPr kumimoji="1" lang="ja-JP" altLang="en-US"/>
              <a:t>に対応しています。</a:t>
            </a:r>
            <a:endParaRPr kumimoji="1" lang="en-US" altLang="ja-JP"/>
          </a:p>
          <a:p>
            <a:endParaRPr kumimoji="1" lang="en-US" altLang="ja-JP"/>
          </a:p>
          <a:p>
            <a:r>
              <a:rPr kumimoji="1" lang="ja-JP" altLang="en-US"/>
              <a:t>例えば、</a:t>
            </a:r>
            <a:r>
              <a:rPr kumimoji="1" lang="en-US" altLang="ja-JP"/>
              <a:t>SGX</a:t>
            </a:r>
            <a:r>
              <a:rPr kumimoji="1" lang="ja-JP" altLang="en-US"/>
              <a:t>に対応した</a:t>
            </a:r>
            <a:r>
              <a:rPr kumimoji="1" lang="en-US" altLang="ja-JP"/>
              <a:t>Gramine-SGX</a:t>
            </a:r>
            <a:r>
              <a:rPr kumimoji="1" lang="ja-JP" altLang="en-US"/>
              <a:t>では、左側の図のように</a:t>
            </a:r>
            <a:r>
              <a:rPr kumimoji="1" lang="en-US" altLang="ja-JP"/>
              <a:t>SGX</a:t>
            </a:r>
            <a:r>
              <a:rPr kumimoji="1" lang="ja-JP" altLang="en-US"/>
              <a:t>エンクレイヴの中でライブラリ</a:t>
            </a:r>
            <a:r>
              <a:rPr kumimoji="1" lang="en-US" altLang="ja-JP"/>
              <a:t>OS</a:t>
            </a:r>
            <a:r>
              <a:rPr kumimoji="1" lang="ja-JP" altLang="en-US"/>
              <a:t>が動作しており、そのエンクレイヴの外側で</a:t>
            </a:r>
            <a:r>
              <a:rPr kumimoji="1" lang="en-US" altLang="ja-JP"/>
              <a:t>PAL</a:t>
            </a:r>
            <a:r>
              <a:rPr kumimoji="1" lang="ja-JP" altLang="en-US"/>
              <a:t>が動作するといった構成となっています。</a:t>
            </a:r>
            <a:endParaRPr kumimoji="1" lang="en-US" altLang="ja-JP"/>
          </a:p>
          <a:p>
            <a:endParaRPr kumimoji="1" lang="en-US" altLang="ja-JP"/>
          </a:p>
          <a:p>
            <a:r>
              <a:rPr kumimoji="1" lang="ja-JP" altLang="en-US"/>
              <a:t>一方、</a:t>
            </a:r>
            <a:r>
              <a:rPr kumimoji="1" lang="en-US" altLang="ja-JP"/>
              <a:t>TDX</a:t>
            </a:r>
            <a:r>
              <a:rPr kumimoji="1" lang="ja-JP" altLang="en-US"/>
              <a:t>に対応した</a:t>
            </a:r>
            <a:r>
              <a:rPr kumimoji="1" lang="en-US" altLang="ja-JP"/>
              <a:t>Gramine-TDX</a:t>
            </a:r>
            <a:r>
              <a:rPr kumimoji="1" lang="ja-JP" altLang="en-US"/>
              <a:t>では、真ん中の図のように機密</a:t>
            </a:r>
            <a:r>
              <a:rPr kumimoji="1" lang="en-US" altLang="ja-JP"/>
              <a:t>VM</a:t>
            </a:r>
            <a:r>
              <a:rPr kumimoji="1" lang="ja-JP" altLang="en-US"/>
              <a:t>の中でライブラリ</a:t>
            </a:r>
            <a:r>
              <a:rPr kumimoji="1" lang="en-US" altLang="ja-JP"/>
              <a:t>OS</a:t>
            </a:r>
            <a:r>
              <a:rPr kumimoji="1" lang="ja-JP" altLang="en-US"/>
              <a:t>と</a:t>
            </a:r>
            <a:r>
              <a:rPr kumimoji="1" lang="en-US" altLang="ja-JP"/>
              <a:t>PAL</a:t>
            </a:r>
            <a:r>
              <a:rPr kumimoji="1" lang="ja-JP" altLang="en-US"/>
              <a:t>が動作するといった構成となっています。</a:t>
            </a:r>
            <a:endParaRPr kumimoji="1" lang="en-US" altLang="ja-JP"/>
          </a:p>
          <a:p>
            <a:r>
              <a:rPr kumimoji="1" lang="ja-JP" altLang="en-US"/>
              <a:t>（専用</a:t>
            </a:r>
            <a:r>
              <a:rPr kumimoji="1" lang="en-US" altLang="ja-JP"/>
              <a:t>BIOS</a:t>
            </a:r>
            <a:r>
              <a:rPr kumimoji="1" lang="ja-JP" altLang="en-US"/>
              <a:t>と専用</a:t>
            </a:r>
            <a:r>
              <a:rPr kumimoji="1" lang="en-US" altLang="ja-JP"/>
              <a:t>OS</a:t>
            </a:r>
            <a:r>
              <a:rPr kumimoji="1" lang="ja-JP" altLang="en-US"/>
              <a:t>とは？）</a:t>
            </a:r>
            <a:endParaRPr kumimoji="1" lang="en-US" altLang="ja-JP"/>
          </a:p>
          <a:p>
            <a:endParaRPr kumimoji="1" lang="en-US" altLang="ja-JP"/>
          </a:p>
          <a:p>
            <a:r>
              <a:rPr kumimoji="1" lang="ja-JP" altLang="en-US"/>
              <a:t>また、右側の図のように</a:t>
            </a:r>
            <a:r>
              <a:rPr kumimoji="1" lang="en-US" altLang="ja-JP"/>
              <a:t>TDX</a:t>
            </a:r>
            <a:r>
              <a:rPr kumimoji="1" lang="ja-JP" altLang="en-US"/>
              <a:t>や</a:t>
            </a:r>
            <a:r>
              <a:rPr kumimoji="1" lang="en-US" altLang="ja-JP"/>
              <a:t>SEV</a:t>
            </a:r>
            <a:r>
              <a:rPr kumimoji="1" lang="ja-JP" altLang="en-US"/>
              <a:t>を用いた機密</a:t>
            </a:r>
            <a:r>
              <a:rPr kumimoji="1" lang="en-US" altLang="ja-JP"/>
              <a:t>VM</a:t>
            </a:r>
            <a:r>
              <a:rPr kumimoji="1" lang="ja-JP" altLang="en-US"/>
              <a:t>のゲスト</a:t>
            </a:r>
            <a:r>
              <a:rPr kumimoji="1" lang="en-US" altLang="ja-JP"/>
              <a:t>OS</a:t>
            </a:r>
            <a:r>
              <a:rPr kumimoji="1" lang="ja-JP" altLang="en-US"/>
              <a:t>上で</a:t>
            </a:r>
            <a:r>
              <a:rPr kumimoji="1" lang="en-US" altLang="ja-JP"/>
              <a:t>Gramine</a:t>
            </a:r>
            <a:r>
              <a:rPr kumimoji="1" lang="ja-JP" altLang="en-US"/>
              <a:t>を実行することもできるようになっており、</a:t>
            </a:r>
            <a:r>
              <a:rPr kumimoji="1" lang="en-US" altLang="ja-JP" err="1"/>
              <a:t>MigTEE</a:t>
            </a:r>
            <a:r>
              <a:rPr kumimoji="1" lang="ja-JP" altLang="en-US"/>
              <a:t>は現時点の実装段階ではこの実行形態で動作させることを想定しています。（右側の図）</a:t>
            </a:r>
            <a:endParaRPr kumimoji="1" lang="en-US" altLang="ja-JP"/>
          </a:p>
          <a:p>
            <a:endParaRPr kumimoji="1" lang="en-US" altLang="ja-JP"/>
          </a:p>
          <a:p>
            <a:r>
              <a:rPr kumimoji="1" lang="ja-JP" altLang="en-US"/>
              <a:t>（左側</a:t>
            </a:r>
            <a:r>
              <a:rPr kumimoji="1" lang="en-US" altLang="ja-JP"/>
              <a:t>2</a:t>
            </a:r>
            <a:r>
              <a:rPr kumimoji="1" lang="ja-JP" altLang="en-US"/>
              <a:t>つの実行形態は現在</a:t>
            </a:r>
            <a:r>
              <a:rPr kumimoji="1" lang="en-US" altLang="ja-JP" err="1"/>
              <a:t>MigTEE</a:t>
            </a:r>
            <a:r>
              <a:rPr kumimoji="1" lang="ja-JP" altLang="en-US"/>
              <a:t>が対応できていない状態なので、右側の実行形態を使用している</a:t>
            </a:r>
            <a:endParaRPr kumimoji="1" lang="en-US" altLang="ja-JP"/>
          </a:p>
          <a:p>
            <a:r>
              <a:rPr kumimoji="1" lang="ja-JP" altLang="en-US"/>
              <a:t>いずれは対応できるようにしていく）</a:t>
            </a:r>
            <a:endParaRPr kumimoji="1" lang="en-US" altLang="ja-JP"/>
          </a:p>
          <a:p>
            <a:endParaRPr kumimoji="1" lang="en-US" altLang="ja-JP"/>
          </a:p>
          <a:p>
            <a:r>
              <a:rPr kumimoji="1" lang="en-US" altLang="ja-JP"/>
              <a:t>time: 45s</a:t>
            </a:r>
          </a:p>
          <a:p>
            <a:endParaRPr kumimoji="1" lang="en-US" altLang="ja-JP"/>
          </a:p>
          <a:p>
            <a:r>
              <a:rPr kumimoji="1" lang="en-US" altLang="ja-JP"/>
              <a:t>---------------------------------------------------------------------</a:t>
            </a:r>
          </a:p>
          <a:p>
            <a:r>
              <a:rPr kumimoji="1" lang="ja-JP" altLang="en-US"/>
              <a:t>・専用</a:t>
            </a:r>
            <a:r>
              <a:rPr kumimoji="1" lang="en-US" altLang="ja-JP"/>
              <a:t>BIOS</a:t>
            </a:r>
            <a:r>
              <a:rPr kumimoji="1" lang="ja-JP" altLang="en-US"/>
              <a:t>と専用</a:t>
            </a:r>
            <a:r>
              <a:rPr kumimoji="1" lang="en-US" altLang="ja-JP"/>
              <a:t>OS</a:t>
            </a:r>
            <a:r>
              <a:rPr kumimoji="1" lang="ja-JP" altLang="en-US"/>
              <a:t>とは？（</a:t>
            </a:r>
            <a:r>
              <a:rPr kumimoji="1" lang="en-US" altLang="ja-JP"/>
              <a:t>Gramine-TDX</a:t>
            </a:r>
            <a:r>
              <a:rPr kumimoji="1" lang="ja-JP" altLang="en-US"/>
              <a:t>で使われている）</a:t>
            </a:r>
            <a:endParaRPr kumimoji="1" lang="en-US" altLang="ja-JP"/>
          </a:p>
          <a:p>
            <a:r>
              <a:rPr kumimoji="1" lang="ja-JP" altLang="en-US"/>
              <a:t>専用</a:t>
            </a:r>
            <a:r>
              <a:rPr kumimoji="1" lang="en-US" altLang="ja-JP"/>
              <a:t>BIOS: TDX</a:t>
            </a:r>
            <a:r>
              <a:rPr kumimoji="1" lang="ja-JP" altLang="en-US"/>
              <a:t>専用に最初から作られた</a:t>
            </a:r>
            <a:r>
              <a:rPr kumimoji="1" lang="en-US" altLang="ja-JP"/>
              <a:t>BIOS</a:t>
            </a:r>
          </a:p>
          <a:p>
            <a:r>
              <a:rPr kumimoji="1" lang="en-US" altLang="ja-JP"/>
              <a:t>Gramine-TDX</a:t>
            </a:r>
            <a:r>
              <a:rPr kumimoji="1" lang="ja-JP" altLang="en-US"/>
              <a:t>では、「</a:t>
            </a:r>
            <a:r>
              <a:rPr kumimoji="1" lang="en-US" altLang="ja-JP"/>
              <a:t>TD-Shim</a:t>
            </a:r>
            <a:r>
              <a:rPr kumimoji="1" lang="ja-JP" altLang="en-US"/>
              <a:t>」と呼ばれる</a:t>
            </a:r>
            <a:r>
              <a:rPr kumimoji="1" lang="en-US" altLang="ja-JP"/>
              <a:t>BIOS</a:t>
            </a:r>
            <a:r>
              <a:rPr kumimoji="1" lang="ja-JP" altLang="en-US"/>
              <a:t>が採用されている</a:t>
            </a:r>
            <a:endParaRPr kumimoji="1" lang="en-US" altLang="ja-JP"/>
          </a:p>
          <a:p>
            <a:endParaRPr kumimoji="1" lang="en-US" altLang="ja-JP"/>
          </a:p>
          <a:p>
            <a:r>
              <a:rPr kumimoji="1" lang="ja-JP" altLang="en-US"/>
              <a:t>専用</a:t>
            </a:r>
            <a:r>
              <a:rPr kumimoji="1" lang="en-US" altLang="ja-JP"/>
              <a:t>OS: </a:t>
            </a:r>
            <a:r>
              <a:rPr kumimoji="1" lang="ja-JP" altLang="en-US"/>
              <a:t>通常の</a:t>
            </a:r>
            <a:r>
              <a:rPr kumimoji="1" lang="en-US" altLang="ja-JP"/>
              <a:t>Linux</a:t>
            </a:r>
            <a:r>
              <a:rPr kumimoji="1" lang="ja-JP" altLang="en-US"/>
              <a:t>カーネルの代わりとして使われる、</a:t>
            </a:r>
            <a:r>
              <a:rPr kumimoji="1" lang="en-US" altLang="ja-JP"/>
              <a:t>TDX</a:t>
            </a:r>
            <a:r>
              <a:rPr kumimoji="1" lang="ja-JP" altLang="en-US"/>
              <a:t>専用の</a:t>
            </a:r>
            <a:r>
              <a:rPr kumimoji="1" lang="en-US" altLang="ja-JP"/>
              <a:t>OS</a:t>
            </a:r>
            <a:r>
              <a:rPr kumimoji="1" lang="ja-JP" altLang="en-US"/>
              <a:t>カーネル</a:t>
            </a:r>
            <a:endParaRPr kumimoji="1" lang="en-US" altLang="ja-JP"/>
          </a:p>
          <a:p>
            <a:endParaRPr kumimoji="1"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9A91B3E9-1890-6F47-A10D-4B643C34F0B9}" type="slidenum">
              <a:rPr kumimoji="1" lang="ja-JP" altLang="en-US" smtClean="0"/>
              <a:t>11</a:t>
            </a:fld>
            <a:endParaRPr kumimoji="1" lang="ja-JP" altLang="en-US"/>
          </a:p>
        </p:txBody>
      </p:sp>
    </p:spTree>
    <p:extLst>
      <p:ext uri="{BB962C8B-B14F-4D97-AF65-F5344CB8AC3E}">
        <p14:creationId xmlns:p14="http://schemas.microsoft.com/office/powerpoint/2010/main" val="15636667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ここからは、状態保存処理についてご説明いたします。</a:t>
            </a:r>
            <a:endParaRPr kumimoji="1" lang="en-US" altLang="ja-JP"/>
          </a:p>
          <a:p>
            <a:endParaRPr kumimoji="1" lang="en-US" altLang="ja-JP"/>
          </a:p>
          <a:p>
            <a:r>
              <a:rPr kumimoji="1" lang="ja-JP" altLang="en-US"/>
              <a:t>状態保存処理の流れとしては、まず初めにアプリケーションがライブラリ</a:t>
            </a:r>
            <a:r>
              <a:rPr kumimoji="1" lang="en-US" altLang="ja-JP"/>
              <a:t>OS</a:t>
            </a:r>
            <a:r>
              <a:rPr kumimoji="1" lang="ja-JP" altLang="en-US"/>
              <a:t>内部にある状態保存処理を呼び出します。</a:t>
            </a:r>
            <a:endParaRPr kumimoji="1" lang="en-US" altLang="ja-JP"/>
          </a:p>
          <a:p>
            <a:endParaRPr kumimoji="1" lang="en-US" altLang="ja-JP"/>
          </a:p>
          <a:p>
            <a:r>
              <a:rPr kumimoji="1" lang="ja-JP" altLang="en-US"/>
              <a:t>現在の実装では、この状態保存処理は研究用に開発した</a:t>
            </a:r>
            <a:r>
              <a:rPr kumimoji="1" lang="en-US" altLang="ja-JP"/>
              <a:t>save</a:t>
            </a:r>
            <a:r>
              <a:rPr kumimoji="1" lang="ja-JP" altLang="en-US"/>
              <a:t>システムコールをアプリケーションから直接実行することによって行っています。</a:t>
            </a:r>
            <a:endParaRPr kumimoji="1" lang="en-US" altLang="ja-JP"/>
          </a:p>
          <a:p>
            <a:endParaRPr kumimoji="1" lang="en-US" altLang="ja-JP"/>
          </a:p>
          <a:p>
            <a:r>
              <a:rPr kumimoji="1" lang="ja-JP" altLang="en-US"/>
              <a:t>こちらについては、アプリケーションから直接実行するといった方法以外にも、外部からアプリケーションに対してシグナルを送信して、アプリケーションに</a:t>
            </a:r>
            <a:r>
              <a:rPr kumimoji="1" lang="en-US" altLang="ja-JP"/>
              <a:t>save</a:t>
            </a:r>
            <a:r>
              <a:rPr kumimoji="1" lang="ja-JP" altLang="en-US"/>
              <a:t>システムコールを呼び出させることによって状態を保存させるといった方法なども考えられます。</a:t>
            </a:r>
            <a:endParaRPr kumimoji="1" lang="en-US" altLang="ja-JP"/>
          </a:p>
          <a:p>
            <a:endParaRPr kumimoji="1" lang="en-US" altLang="ja-JP"/>
          </a:p>
          <a:p>
            <a:r>
              <a:rPr kumimoji="1" lang="ja-JP" altLang="en-US"/>
              <a:t>この</a:t>
            </a:r>
            <a:r>
              <a:rPr kumimoji="1" lang="en-US" altLang="ja-JP"/>
              <a:t>save</a:t>
            </a:r>
            <a:r>
              <a:rPr kumimoji="1" lang="ja-JP" altLang="en-US"/>
              <a:t>システムコールが実行されると、ライブラリ</a:t>
            </a:r>
            <a:r>
              <a:rPr kumimoji="1" lang="en-US" altLang="ja-JP"/>
              <a:t>OS</a:t>
            </a:r>
            <a:r>
              <a:rPr kumimoji="1" lang="ja-JP" altLang="en-US"/>
              <a:t>の内部状態をチェックポイントとしてファイルに保存します。</a:t>
            </a:r>
            <a:endParaRPr kumimoji="1" lang="en-US" altLang="ja-JP"/>
          </a:p>
          <a:p>
            <a:endParaRPr kumimoji="1" lang="en-US" altLang="ja-JP"/>
          </a:p>
          <a:p>
            <a:r>
              <a:rPr kumimoji="1" lang="ja-JP" altLang="en-US"/>
              <a:t>ここで保存する情報には、プロセス情報やスレッド情報、メモリ情報、ファイルシステム情報などがあります。</a:t>
            </a:r>
            <a:endParaRPr kumimoji="1" lang="en-US" altLang="ja-JP"/>
          </a:p>
          <a:p>
            <a:endParaRPr kumimoji="1" lang="en-US" altLang="ja-JP"/>
          </a:p>
          <a:p>
            <a:r>
              <a:rPr kumimoji="1" lang="ja-JP" altLang="en-US"/>
              <a:t>状態保存処理については、</a:t>
            </a:r>
            <a:r>
              <a:rPr kumimoji="1" lang="en-US" altLang="ja-JP"/>
              <a:t>Linux</a:t>
            </a:r>
            <a:r>
              <a:rPr kumimoji="1" lang="ja-JP" altLang="en-US"/>
              <a:t>の</a:t>
            </a:r>
            <a:r>
              <a:rPr kumimoji="1" lang="en-US" altLang="ja-JP"/>
              <a:t>fork</a:t>
            </a:r>
            <a:r>
              <a:rPr kumimoji="1" lang="ja-JP" altLang="en-US"/>
              <a:t>システムコールにおける親プロセス側の処理をを基に実装を行っています。具体的には、親プロセス側の状態を取得するときに使われている処理を参考に実装を行っています。</a:t>
            </a:r>
          </a:p>
          <a:p>
            <a:r>
              <a:rPr kumimoji="1" lang="ja-JP" altLang="en-US"/>
              <a:t>（親プロセス側の状態を取得する処理）</a:t>
            </a:r>
            <a:endParaRPr kumimoji="1" lang="en-US" altLang="ja-JP"/>
          </a:p>
          <a:p>
            <a:endParaRPr kumimoji="1" lang="en-US" altLang="ja-JP"/>
          </a:p>
          <a:p>
            <a:r>
              <a:rPr kumimoji="1" lang="en-US" altLang="ja-JP"/>
              <a:t>time: 70s</a:t>
            </a:r>
          </a:p>
          <a:p>
            <a:r>
              <a:rPr kumimoji="1" lang="en-US" altLang="ja-JP"/>
              <a:t>-----------------------------------------</a:t>
            </a:r>
          </a:p>
          <a:p>
            <a:r>
              <a:rPr kumimoji="1" lang="ja-JP" altLang="en-US"/>
              <a:t>保存する状態</a:t>
            </a:r>
            <a:endParaRPr kumimoji="1" lang="en-US" altLang="ja-JP"/>
          </a:p>
          <a:p>
            <a:r>
              <a:rPr kumimoji="1" lang="ja-JP" altLang="en-US"/>
              <a:t>・プロセス</a:t>
            </a:r>
            <a:endParaRPr kumimoji="1" lang="en-US" altLang="ja-JP"/>
          </a:p>
          <a:p>
            <a:r>
              <a:rPr kumimoji="1" lang="ja-JP" altLang="en-US"/>
              <a:t>プロセス</a:t>
            </a:r>
            <a:r>
              <a:rPr kumimoji="1" lang="en-US" altLang="ja-JP"/>
              <a:t>ID</a:t>
            </a:r>
            <a:r>
              <a:rPr kumimoji="1" lang="ja-JP" altLang="en-US"/>
              <a:t>、親プロセス</a:t>
            </a:r>
            <a:r>
              <a:rPr kumimoji="1" lang="en-US" altLang="ja-JP"/>
              <a:t>ID</a:t>
            </a:r>
            <a:r>
              <a:rPr kumimoji="1" lang="ja-JP" altLang="en-US"/>
              <a:t>、プロセスグループ</a:t>
            </a:r>
            <a:r>
              <a:rPr kumimoji="1" lang="en-US" altLang="ja-JP"/>
              <a:t>ID</a:t>
            </a:r>
            <a:r>
              <a:rPr kumimoji="1" lang="ja-JP" altLang="en-US"/>
              <a:t>など</a:t>
            </a:r>
            <a:endParaRPr kumimoji="1" lang="en-US" altLang="ja-JP"/>
          </a:p>
          <a:p>
            <a:r>
              <a:rPr kumimoji="1" lang="ja-JP" altLang="en-US"/>
              <a:t>・スレッド</a:t>
            </a:r>
            <a:endParaRPr kumimoji="1" lang="en-US" altLang="ja-JP"/>
          </a:p>
          <a:p>
            <a:r>
              <a:rPr kumimoji="1" lang="ja-JP" altLang="en-US"/>
              <a:t>スレッド</a:t>
            </a:r>
            <a:r>
              <a:rPr kumimoji="1" lang="en-US" altLang="ja-JP"/>
              <a:t>ID</a:t>
            </a:r>
            <a:r>
              <a:rPr kumimoji="1" lang="ja-JP" altLang="en-US"/>
              <a:t>、ファイルディスクリプタ情報、</a:t>
            </a:r>
            <a:r>
              <a:rPr kumimoji="1" lang="en-US" altLang="ja-JP"/>
              <a:t>CPU</a:t>
            </a:r>
            <a:r>
              <a:rPr kumimoji="1" lang="ja-JP" altLang="en-US"/>
              <a:t>アフィニティ情報など</a:t>
            </a:r>
            <a:endParaRPr kumimoji="1" lang="en-US" altLang="ja-JP"/>
          </a:p>
          <a:p>
            <a:endParaRPr kumimoji="1" lang="en-US" altLang="ja-JP"/>
          </a:p>
          <a:p>
            <a:r>
              <a:rPr kumimoji="1" lang="ja-JP" altLang="en-US"/>
              <a:t>・メモリ領域の確保とは？</a:t>
            </a:r>
            <a:endParaRPr kumimoji="1" lang="en-US" altLang="ja-JP"/>
          </a:p>
          <a:p>
            <a:r>
              <a:rPr kumimoji="1" lang="ja-JP" altLang="en-US"/>
              <a:t>チェックポイントデータを一時的に保存しておくためのメモリ領域を確保している</a:t>
            </a:r>
            <a:endParaRPr kumimoji="1" lang="en-US" altLang="ja-JP"/>
          </a:p>
          <a:p>
            <a:r>
              <a:rPr kumimoji="1" lang="ja-JP" altLang="en-US"/>
              <a:t>（後からこのメモリ領域に格納されているデータをチェックポイントデータとして、ファイルに書き込む処理を行う）</a:t>
            </a:r>
            <a:endParaRPr kumimoji="1" lang="en-US" altLang="ja-JP"/>
          </a:p>
          <a:p>
            <a:r>
              <a:rPr kumimoji="1" lang="ja-JP" altLang="en-US"/>
              <a:t>メモリ確保については、ライブラリ</a:t>
            </a:r>
            <a:r>
              <a:rPr kumimoji="1" lang="en-US" altLang="ja-JP"/>
              <a:t>OS</a:t>
            </a:r>
            <a:r>
              <a:rPr kumimoji="1" lang="ja-JP" altLang="en-US"/>
              <a:t>が</a:t>
            </a:r>
            <a:r>
              <a:rPr kumimoji="1" lang="en-US" altLang="ja-JP"/>
              <a:t>PAL</a:t>
            </a:r>
            <a:r>
              <a:rPr kumimoji="1" lang="ja-JP" altLang="en-US"/>
              <a:t>を経由する形で行っている。</a:t>
            </a:r>
            <a:endParaRPr kumimoji="1" lang="en-US" altLang="ja-JP"/>
          </a:p>
          <a:p>
            <a:endParaRPr kumimoji="1" lang="en-US" altLang="ja-JP"/>
          </a:p>
          <a:p>
            <a:r>
              <a:rPr kumimoji="1" lang="ja-JP" altLang="en-US"/>
              <a:t>・暗号化はされている？</a:t>
            </a:r>
            <a:endParaRPr kumimoji="1" lang="en-US" altLang="ja-JP"/>
          </a:p>
          <a:p>
            <a:r>
              <a:rPr kumimoji="1" lang="ja-JP" altLang="en-US"/>
              <a:t>現時点ではデータを保存する際に暗号化についてはされないようになっている</a:t>
            </a:r>
            <a:endParaRPr kumimoji="1" lang="en-US" altLang="ja-JP"/>
          </a:p>
          <a:p>
            <a:r>
              <a:rPr kumimoji="1" lang="ja-JP" altLang="en-US"/>
              <a:t>暗号化された状態でデータを転送できるようにすることが今後の課題</a:t>
            </a:r>
            <a:endParaRPr kumimoji="1" lang="en-US" altLang="ja-JP"/>
          </a:p>
          <a:p>
            <a:endParaRPr kumimoji="1" lang="en-US" altLang="ja-JP"/>
          </a:p>
          <a:p>
            <a:endParaRPr kumimoji="1" lang="en-US" altLang="ja-JP"/>
          </a:p>
          <a:p>
            <a:endParaRPr kumimoji="1" lang="en-US" altLang="ja-JP"/>
          </a:p>
          <a:p>
            <a:endParaRPr kumimoji="1" lang="en-US" altLang="ja-JP"/>
          </a:p>
          <a:p>
            <a:endParaRPr kumimoji="1" lang="en-US" altLang="ja-JP"/>
          </a:p>
          <a:p>
            <a:endParaRPr kumimoji="1"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9A91B3E9-1890-6F47-A10D-4B643C34F0B9}" type="slidenum">
              <a:rPr kumimoji="1" lang="ja-JP" altLang="en-US" smtClean="0"/>
              <a:t>12</a:t>
            </a:fld>
            <a:endParaRPr kumimoji="1" lang="ja-JP" altLang="en-US"/>
          </a:p>
        </p:txBody>
      </p:sp>
    </p:spTree>
    <p:extLst>
      <p:ext uri="{BB962C8B-B14F-4D97-AF65-F5344CB8AC3E}">
        <p14:creationId xmlns:p14="http://schemas.microsoft.com/office/powerpoint/2010/main" val="118507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次に、状態復元処理になります。</a:t>
            </a:r>
            <a:endParaRPr kumimoji="1" lang="en-US" altLang="ja-JP"/>
          </a:p>
          <a:p>
            <a:endParaRPr kumimoji="1" lang="en-US" altLang="ja-JP"/>
          </a:p>
          <a:p>
            <a:r>
              <a:rPr kumimoji="1" lang="ja-JP" altLang="en-US"/>
              <a:t>状態復元処理の流れとしては、まず初めに</a:t>
            </a:r>
            <a:r>
              <a:rPr kumimoji="1" lang="en-US" altLang="ja-JP"/>
              <a:t>PAL</a:t>
            </a:r>
            <a:r>
              <a:rPr kumimoji="1" lang="ja-JP" altLang="en-US"/>
              <a:t>を用いてライブラリ</a:t>
            </a:r>
            <a:r>
              <a:rPr kumimoji="1" lang="en-US" altLang="ja-JP"/>
              <a:t>OS</a:t>
            </a:r>
            <a:r>
              <a:rPr kumimoji="1" lang="ja-JP" altLang="en-US"/>
              <a:t>を状態復元モードで起動します。</a:t>
            </a:r>
            <a:endParaRPr kumimoji="1" lang="en-US" altLang="ja-JP"/>
          </a:p>
          <a:p>
            <a:endParaRPr kumimoji="1" lang="en-US" altLang="ja-JP"/>
          </a:p>
          <a:p>
            <a:r>
              <a:rPr kumimoji="1" lang="ja-JP" altLang="en-US"/>
              <a:t>今回ライブラリ</a:t>
            </a:r>
            <a:r>
              <a:rPr kumimoji="1" lang="en-US" altLang="ja-JP"/>
              <a:t>OS</a:t>
            </a:r>
            <a:r>
              <a:rPr kumimoji="1" lang="ja-JP" altLang="en-US"/>
              <a:t>として使用している</a:t>
            </a:r>
            <a:r>
              <a:rPr kumimoji="1" lang="en-US" altLang="ja-JP"/>
              <a:t>Gramine</a:t>
            </a:r>
            <a:r>
              <a:rPr kumimoji="1" lang="ja-JP" altLang="en-US"/>
              <a:t>では、</a:t>
            </a:r>
            <a:r>
              <a:rPr kumimoji="1" lang="en-US" altLang="ja-JP"/>
              <a:t>PAL</a:t>
            </a:r>
            <a:r>
              <a:rPr kumimoji="1" lang="ja-JP" altLang="en-US"/>
              <a:t>を起動する際にプロセスが一から新しく実行されるモードなのか、子プロセスとして実行されるモードなのかによってそれぞれ異なる起動処理を行っています。</a:t>
            </a:r>
            <a:endParaRPr kumimoji="1" lang="en-US" altLang="ja-JP"/>
          </a:p>
          <a:p>
            <a:endParaRPr kumimoji="1" lang="en-US" altLang="ja-JP"/>
          </a:p>
          <a:p>
            <a:r>
              <a:rPr kumimoji="1" lang="en-US" altLang="ja-JP" err="1"/>
              <a:t>MigTEE</a:t>
            </a:r>
            <a:r>
              <a:rPr kumimoji="1" lang="ja-JP" altLang="en-US"/>
              <a:t>では、これらの</a:t>
            </a:r>
            <a:r>
              <a:rPr kumimoji="1" lang="en-US" altLang="ja-JP"/>
              <a:t>2</a:t>
            </a:r>
            <a:r>
              <a:rPr kumimoji="1" lang="ja-JP" altLang="en-US"/>
              <a:t>つのモードとは異なる状態復元モードを新しく追加し、その追加したモードを指定して実行することによって復元処理を行っています。</a:t>
            </a:r>
            <a:endParaRPr kumimoji="1" lang="en-US" altLang="ja-JP"/>
          </a:p>
          <a:p>
            <a:endParaRPr kumimoji="1" lang="en-US" altLang="ja-JP"/>
          </a:p>
          <a:p>
            <a:r>
              <a:rPr kumimoji="1" lang="ja-JP" altLang="en-US"/>
              <a:t>ここで行われる状態復元処理については、</a:t>
            </a:r>
            <a:r>
              <a:rPr kumimoji="1" lang="en-US" altLang="ja-JP"/>
              <a:t>fork</a:t>
            </a:r>
            <a:r>
              <a:rPr kumimoji="1" lang="ja-JP" altLang="en-US"/>
              <a:t>システムコールの子プロセス側の処理を基に実装を行っています。</a:t>
            </a:r>
            <a:endParaRPr kumimoji="1" lang="en-US" altLang="ja-JP"/>
          </a:p>
          <a:p>
            <a:r>
              <a:rPr kumimoji="1" lang="ja-JP" altLang="en-US"/>
              <a:t>具体的には、</a:t>
            </a:r>
            <a:r>
              <a:rPr kumimoji="1" lang="en-US" altLang="ja-JP"/>
              <a:t>fork</a:t>
            </a:r>
            <a:r>
              <a:rPr kumimoji="1" lang="ja-JP" altLang="en-US"/>
              <a:t>システムコールによって生成された子プロセスに対して親プロセスの状態を設定するときの処理を参考に実装を行っています。</a:t>
            </a:r>
            <a:endParaRPr kumimoji="1" lang="en-US" altLang="ja-JP"/>
          </a:p>
          <a:p>
            <a:endParaRPr kumimoji="1" lang="en-US" altLang="ja-JP"/>
          </a:p>
          <a:p>
            <a:r>
              <a:rPr kumimoji="1" lang="ja-JP" altLang="en-US"/>
              <a:t>ライブラリ</a:t>
            </a:r>
            <a:r>
              <a:rPr kumimoji="1" lang="en-US" altLang="ja-JP"/>
              <a:t>OS</a:t>
            </a:r>
            <a:r>
              <a:rPr kumimoji="1" lang="ja-JP" altLang="en-US"/>
              <a:t>が起動した後については、ライブラリ</a:t>
            </a:r>
            <a:r>
              <a:rPr kumimoji="1" lang="en-US" altLang="ja-JP"/>
              <a:t>OS</a:t>
            </a:r>
            <a:r>
              <a:rPr kumimoji="1" lang="ja-JP" altLang="en-US"/>
              <a:t>が</a:t>
            </a:r>
            <a:r>
              <a:rPr kumimoji="1" lang="en-US" altLang="ja-JP"/>
              <a:t>PAL</a:t>
            </a:r>
            <a:r>
              <a:rPr kumimoji="1" lang="ja-JP" altLang="en-US"/>
              <a:t>を経由して保存されたチェックポイントファイルから状態の読み込みを行います。</a:t>
            </a:r>
            <a:endParaRPr kumimoji="1" lang="en-US" altLang="ja-JP"/>
          </a:p>
          <a:p>
            <a:endParaRPr kumimoji="1" lang="en-US" altLang="ja-JP"/>
          </a:p>
          <a:p>
            <a:r>
              <a:rPr kumimoji="1" lang="ja-JP" altLang="en-US"/>
              <a:t>ここで読み込んだ状態データをもとに、移送先プロセス内のライブラリ</a:t>
            </a:r>
            <a:r>
              <a:rPr kumimoji="1" lang="en-US" altLang="ja-JP"/>
              <a:t>OS</a:t>
            </a:r>
            <a:r>
              <a:rPr kumimoji="1" lang="ja-JP" altLang="en-US"/>
              <a:t>の内部状態を保存時の状態に設定することによって、アプリケーションの復元を行っています。</a:t>
            </a:r>
            <a:endParaRPr kumimoji="1" lang="en-US" altLang="ja-JP"/>
          </a:p>
          <a:p>
            <a:endParaRPr kumimoji="1" lang="en-US" altLang="ja-JP"/>
          </a:p>
          <a:p>
            <a:r>
              <a:rPr kumimoji="1" lang="ja-JP" altLang="en-US"/>
              <a:t>（具体的には、プロセスの実行時情報やファイルシステム情報などの情報を復元します。）</a:t>
            </a:r>
            <a:endParaRPr kumimoji="1" lang="en-US" altLang="ja-JP"/>
          </a:p>
          <a:p>
            <a:endParaRPr kumimoji="1" lang="en-US" altLang="ja-JP"/>
          </a:p>
          <a:p>
            <a:r>
              <a:rPr kumimoji="1" lang="ja-JP" altLang="en-US"/>
              <a:t>アプリケーションの復元が完了した後は、状態を保存するために呼び出していた</a:t>
            </a:r>
            <a:r>
              <a:rPr kumimoji="1" lang="en-US" altLang="ja-JP"/>
              <a:t>save</a:t>
            </a:r>
            <a:r>
              <a:rPr kumimoji="1" lang="ja-JP" altLang="en-US"/>
              <a:t>システムコールの後の部分からアプリケーションの実行を再開するといった流れとなっています。（理解する）</a:t>
            </a:r>
            <a:endParaRPr kumimoji="1" lang="en-US" altLang="ja-JP"/>
          </a:p>
          <a:p>
            <a:endParaRPr kumimoji="1" lang="en-US" altLang="ja-JP"/>
          </a:p>
          <a:p>
            <a:r>
              <a:rPr kumimoji="1" lang="en-US" altLang="ja-JP"/>
              <a:t>time: 80s</a:t>
            </a:r>
          </a:p>
          <a:p>
            <a:r>
              <a:rPr kumimoji="1" lang="en-US" altLang="ja-JP"/>
              <a:t>-----------------------------------------------------------</a:t>
            </a:r>
          </a:p>
          <a:p>
            <a:r>
              <a:rPr kumimoji="1" lang="en-US" altLang="ja-JP"/>
              <a:t>fork</a:t>
            </a:r>
            <a:r>
              <a:rPr kumimoji="1" lang="ja-JP" altLang="en-US"/>
              <a:t>システムコールの子プロセス側の処理</a:t>
            </a:r>
            <a:r>
              <a:rPr kumimoji="1" lang="en-US" altLang="ja-JP"/>
              <a:t>:</a:t>
            </a:r>
          </a:p>
          <a:p>
            <a:r>
              <a:rPr kumimoji="1" lang="ja-JP" altLang="en-US"/>
              <a:t>親プロセスの状態を子プロセスに対して設定する処理を利用している</a:t>
            </a:r>
            <a:endParaRPr kumimoji="1" lang="en-US" altLang="ja-JP"/>
          </a:p>
          <a:p>
            <a:r>
              <a:rPr kumimoji="1" lang="ja-JP" altLang="en-US"/>
              <a:t>例</a:t>
            </a:r>
            <a:r>
              <a:rPr kumimoji="1" lang="en-US" altLang="ja-JP"/>
              <a:t>: </a:t>
            </a:r>
            <a:r>
              <a:rPr kumimoji="1" lang="ja-JP" altLang="en-US"/>
              <a:t>チェックポイントデータの受信処理（親プロセスから子プロセスに対して）</a:t>
            </a:r>
            <a:endParaRPr kumimoji="1" lang="en-US" altLang="ja-JP"/>
          </a:p>
        </p:txBody>
      </p:sp>
      <p:sp>
        <p:nvSpPr>
          <p:cNvPr id="4" name="スライド番号プレースホルダー 3"/>
          <p:cNvSpPr>
            <a:spLocks noGrp="1"/>
          </p:cNvSpPr>
          <p:nvPr>
            <p:ph type="sldNum" sz="quarter" idx="5"/>
          </p:nvPr>
        </p:nvSpPr>
        <p:spPr/>
        <p:txBody>
          <a:bodyPr/>
          <a:lstStyle/>
          <a:p>
            <a:fld id="{9A91B3E9-1890-6F47-A10D-4B643C34F0B9}" type="slidenum">
              <a:rPr kumimoji="1" lang="ja-JP" altLang="en-US" smtClean="0"/>
              <a:t>13</a:t>
            </a:fld>
            <a:endParaRPr kumimoji="1" lang="ja-JP" altLang="en-US"/>
          </a:p>
        </p:txBody>
      </p:sp>
    </p:spTree>
    <p:extLst>
      <p:ext uri="{BB962C8B-B14F-4D97-AF65-F5344CB8AC3E}">
        <p14:creationId xmlns:p14="http://schemas.microsoft.com/office/powerpoint/2010/main" val="24485176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FAF34-B0D3-D3A9-C418-07E3FDCF625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FFFE99B-C531-B990-2FFF-A6714C89787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205EB1A-5D1D-687D-373F-AE51B1BF4176}"/>
              </a:ext>
            </a:extLst>
          </p:cNvPr>
          <p:cNvSpPr>
            <a:spLocks noGrp="1"/>
          </p:cNvSpPr>
          <p:nvPr>
            <p:ph type="body" idx="1"/>
          </p:nvPr>
        </p:nvSpPr>
        <p:spPr/>
        <p:txBody>
          <a:bodyPr/>
          <a:lstStyle/>
          <a:p>
            <a:r>
              <a:rPr kumimoji="1" lang="ja-JP" altLang="en-US"/>
              <a:t>プロセスメモリの保存については、プロセスに割り当てられているメモリ領域の情報を取得することによって保存を行っています。（取得）</a:t>
            </a:r>
            <a:br>
              <a:rPr kumimoji="1" lang="en-US" altLang="ja-JP"/>
            </a:br>
            <a:r>
              <a:rPr kumimoji="1" lang="ja-JP" altLang="en-US"/>
              <a:t>（メモリ領域の先頭アドレスとサイズも合わせて保存する）</a:t>
            </a:r>
            <a:endParaRPr kumimoji="1" lang="en-US" altLang="ja-JP"/>
          </a:p>
          <a:p>
            <a:endParaRPr kumimoji="1" lang="en-US" altLang="ja-JP"/>
          </a:p>
          <a:p>
            <a:r>
              <a:rPr kumimoji="1" lang="ja-JP" altLang="en-US"/>
              <a:t>物理メモリが割り当てられているページについては、メモリ領域情報に加えてメモリデータについても合わせて保存を行っています。</a:t>
            </a:r>
            <a:endParaRPr kumimoji="1" lang="en-US" altLang="ja-JP"/>
          </a:p>
          <a:p>
            <a:endParaRPr kumimoji="1" lang="en-US" altLang="ja-JP"/>
          </a:p>
          <a:p>
            <a:r>
              <a:rPr kumimoji="1" lang="ja-JP" altLang="en-US"/>
              <a:t>この時、読み取りが許可されていないメモリ領域については、</a:t>
            </a:r>
            <a:r>
              <a:rPr kumimoji="1" lang="en-US" altLang="ja-JP"/>
              <a:t>PAL</a:t>
            </a:r>
            <a:r>
              <a:rPr kumimoji="1" lang="ja-JP" altLang="en-US"/>
              <a:t>を経由して一時的に読み取りを許可してあげることによって、データの保存を行っています。</a:t>
            </a:r>
            <a:endParaRPr kumimoji="1" lang="en-US" altLang="ja-JP"/>
          </a:p>
          <a:p>
            <a:endParaRPr kumimoji="1" lang="en-US" altLang="ja-JP"/>
          </a:p>
          <a:p>
            <a:r>
              <a:rPr kumimoji="1" lang="ja-JP" altLang="en-US"/>
              <a:t>また、物理メモリが割り当てられていない領域については、メモリデータは保存せずにメモリ領域に関する情報のみを保存しています。</a:t>
            </a:r>
            <a:endParaRPr kumimoji="1" lang="en-US" altLang="ja-JP"/>
          </a:p>
          <a:p>
            <a:endParaRPr kumimoji="1" lang="en-US" altLang="ja-JP"/>
          </a:p>
          <a:p>
            <a:r>
              <a:rPr kumimoji="1" lang="ja-JP" altLang="en-US"/>
              <a:t>プロセスメモリの復元については、移送先のプロセスにメモリ領域を割り当てることによってプロセスメモリの状態を復元しています。</a:t>
            </a:r>
            <a:endParaRPr kumimoji="1" lang="en-US" altLang="ja-JP"/>
          </a:p>
          <a:p>
            <a:endParaRPr kumimoji="1" lang="en-US" altLang="ja-JP"/>
          </a:p>
          <a:p>
            <a:r>
              <a:rPr kumimoji="1" lang="ja-JP" altLang="en-US"/>
              <a:t>メモリデータが保存されているページについては、ライブラリ</a:t>
            </a:r>
            <a:r>
              <a:rPr kumimoji="1" lang="en-US" altLang="ja-JP"/>
              <a:t>OS</a:t>
            </a:r>
            <a:r>
              <a:rPr kumimoji="1" lang="ja-JP" altLang="en-US"/>
              <a:t>が</a:t>
            </a:r>
            <a:r>
              <a:rPr kumimoji="1" lang="en-US" altLang="ja-JP"/>
              <a:t>PAL</a:t>
            </a:r>
            <a:r>
              <a:rPr kumimoji="1" lang="ja-JP" altLang="en-US"/>
              <a:t>を経由することによって復元用のメモリ領域を事前に確保しておき、その確保した領域にチェックポイントから読み込んだメモリデータを書き込みます。</a:t>
            </a:r>
            <a:endParaRPr kumimoji="1" lang="en-US" altLang="ja-JP"/>
          </a:p>
          <a:p>
            <a:endParaRPr kumimoji="1" lang="en-US" altLang="ja-JP"/>
          </a:p>
          <a:p>
            <a:r>
              <a:rPr kumimoji="1" lang="ja-JP" altLang="en-US"/>
              <a:t>この時、書き込み先のメモリ領域が読み込み専用である場合については、</a:t>
            </a:r>
            <a:r>
              <a:rPr kumimoji="1" lang="en-US" altLang="ja-JP"/>
              <a:t>PAL</a:t>
            </a:r>
            <a:r>
              <a:rPr kumimoji="1" lang="ja-JP" altLang="en-US"/>
              <a:t>経由で一時的に書き込みを許可してあげることによって、メモリデータを復元しています。</a:t>
            </a:r>
            <a:endParaRPr kumimoji="1" lang="en-US" altLang="ja-JP"/>
          </a:p>
          <a:p>
            <a:endParaRPr kumimoji="1" lang="en-US" altLang="ja-JP"/>
          </a:p>
          <a:p>
            <a:r>
              <a:rPr kumimoji="1" lang="en-US" altLang="ja-JP"/>
              <a:t>time:75s</a:t>
            </a:r>
          </a:p>
          <a:p>
            <a:endParaRPr kumimoji="1" lang="en-US" altLang="ja-JP"/>
          </a:p>
          <a:p>
            <a:endParaRPr kumimoji="1" lang="ja-JP" altLang="en-US"/>
          </a:p>
        </p:txBody>
      </p:sp>
      <p:sp>
        <p:nvSpPr>
          <p:cNvPr id="4" name="スライド番号プレースホルダー 3">
            <a:extLst>
              <a:ext uri="{FF2B5EF4-FFF2-40B4-BE49-F238E27FC236}">
                <a16:creationId xmlns:a16="http://schemas.microsoft.com/office/drawing/2014/main" id="{87CB47D2-5DF9-22D6-9F3F-7595C88C173B}"/>
              </a:ext>
            </a:extLst>
          </p:cNvPr>
          <p:cNvSpPr>
            <a:spLocks noGrp="1"/>
          </p:cNvSpPr>
          <p:nvPr>
            <p:ph type="sldNum" sz="quarter" idx="5"/>
          </p:nvPr>
        </p:nvSpPr>
        <p:spPr/>
        <p:txBody>
          <a:bodyPr/>
          <a:lstStyle/>
          <a:p>
            <a:fld id="{9A91B3E9-1890-6F47-A10D-4B643C34F0B9}" type="slidenum">
              <a:rPr kumimoji="1" lang="ja-JP" altLang="en-US" smtClean="0"/>
              <a:t>14</a:t>
            </a:fld>
            <a:endParaRPr kumimoji="1" lang="ja-JP" altLang="en-US"/>
          </a:p>
        </p:txBody>
      </p:sp>
    </p:spTree>
    <p:extLst>
      <p:ext uri="{BB962C8B-B14F-4D97-AF65-F5344CB8AC3E}">
        <p14:creationId xmlns:p14="http://schemas.microsoft.com/office/powerpoint/2010/main" val="18076048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a:t>CPU</a:t>
            </a:r>
            <a:r>
              <a:rPr kumimoji="1" lang="ja-JP" altLang="en-US"/>
              <a:t>トポロジ情報をはじめとしたシステム情報については、一般的に移送元と移送先で異なることが多いため、基本的に移送元ではシステム情報の保存を行わないようにしています。</a:t>
            </a:r>
            <a:endParaRPr kumimoji="1" lang="en-US" altLang="ja-JP"/>
          </a:p>
          <a:p>
            <a:endParaRPr kumimoji="1" lang="en-US" altLang="ja-JP"/>
          </a:p>
          <a:p>
            <a:r>
              <a:rPr kumimoji="1" lang="ja-JP" altLang="en-US"/>
              <a:t>例えば、下の図のように移送元ホストでは</a:t>
            </a:r>
            <a:r>
              <a:rPr kumimoji="1" lang="en-US" altLang="ja-JP"/>
              <a:t>1</a:t>
            </a:r>
            <a:r>
              <a:rPr kumimoji="1" lang="ja-JP" altLang="en-US"/>
              <a:t>つのソケットに対して</a:t>
            </a:r>
            <a:r>
              <a:rPr kumimoji="1" lang="en-US" altLang="ja-JP"/>
              <a:t>2</a:t>
            </a:r>
            <a:r>
              <a:rPr kumimoji="1" lang="ja-JP" altLang="en-US"/>
              <a:t>つのコアを持つ構成であるのに対して、移送先ホストでは</a:t>
            </a:r>
            <a:r>
              <a:rPr kumimoji="1" lang="en-US" altLang="ja-JP"/>
              <a:t>1</a:t>
            </a:r>
            <a:r>
              <a:rPr kumimoji="1" lang="ja-JP" altLang="en-US"/>
              <a:t>つのソケットに対して</a:t>
            </a:r>
            <a:r>
              <a:rPr kumimoji="1" lang="en-US" altLang="ja-JP"/>
              <a:t>4</a:t>
            </a:r>
            <a:r>
              <a:rPr kumimoji="1" lang="ja-JP" altLang="en-US"/>
              <a:t>つのコアを持つ構成となっています。このように、移送元と移送先でシステム情報が異なるケースがあります。</a:t>
            </a:r>
            <a:endParaRPr kumimoji="1" lang="en-US" altLang="ja-JP"/>
          </a:p>
          <a:p>
            <a:endParaRPr kumimoji="1" lang="en-US" altLang="ja-JP"/>
          </a:p>
          <a:p>
            <a:r>
              <a:rPr kumimoji="1" lang="ja-JP" altLang="en-US"/>
              <a:t>そのため、移送元でシステム情報を保存して移送先で復元するのではなく、移送先で改めてシステム情報の再取得を行う方式を採用しています。</a:t>
            </a:r>
            <a:endParaRPr kumimoji="1" lang="en-US" altLang="ja-JP"/>
          </a:p>
          <a:p>
            <a:endParaRPr kumimoji="1" lang="en-US" altLang="ja-JP"/>
          </a:p>
          <a:p>
            <a:r>
              <a:rPr kumimoji="1" lang="ja-JP" altLang="en-US"/>
              <a:t>例えば、</a:t>
            </a:r>
            <a:r>
              <a:rPr kumimoji="1" lang="en-US" altLang="ja-JP"/>
              <a:t>CPU</a:t>
            </a:r>
            <a:r>
              <a:rPr kumimoji="1" lang="ja-JP" altLang="en-US"/>
              <a:t>トポロジ情報については</a:t>
            </a:r>
            <a:r>
              <a:rPr kumimoji="1" lang="en-US" altLang="ja-JP"/>
              <a:t>proc</a:t>
            </a:r>
            <a:r>
              <a:rPr kumimoji="1" lang="ja-JP" altLang="en-US"/>
              <a:t>（プロック）ファイルシステムから取得しています。</a:t>
            </a:r>
            <a:endParaRPr kumimoji="1" lang="en-US" altLang="ja-JP"/>
          </a:p>
          <a:p>
            <a:endParaRPr kumimoji="1" lang="en-US" altLang="ja-JP"/>
          </a:p>
          <a:p>
            <a:r>
              <a:rPr kumimoji="1" lang="ja-JP" altLang="en-US"/>
              <a:t>しかし、アプリケーションが移送元のシステム情報に依存している場合に、移送先でそれをどのように対処するかについては今後の課題となっています。</a:t>
            </a:r>
            <a:endParaRPr kumimoji="1" lang="en-US" altLang="ja-JP"/>
          </a:p>
          <a:p>
            <a:endParaRPr kumimoji="1" lang="en-US" altLang="ja-JP"/>
          </a:p>
          <a:p>
            <a:r>
              <a:rPr kumimoji="1" lang="en-US" altLang="ja-JP"/>
              <a:t>time: 65s</a:t>
            </a:r>
          </a:p>
          <a:p>
            <a:endParaRPr kumimoji="1" lang="en-US" altLang="ja-JP"/>
          </a:p>
          <a:p>
            <a:r>
              <a:rPr kumimoji="1" lang="en-US" altLang="ja-JP"/>
              <a:t>-------------------------------------------------------</a:t>
            </a:r>
          </a:p>
          <a:p>
            <a:r>
              <a:rPr kumimoji="1" lang="ja-JP" altLang="en-US"/>
              <a:t>課題に対する解決策</a:t>
            </a:r>
            <a:r>
              <a:rPr kumimoji="1" lang="en-US" altLang="ja-JP"/>
              <a:t>: </a:t>
            </a:r>
            <a:r>
              <a:rPr kumimoji="1" lang="ja-JP" altLang="en-US"/>
              <a:t>ライブラリ</a:t>
            </a:r>
            <a:r>
              <a:rPr kumimoji="1" lang="en-US" altLang="ja-JP"/>
              <a:t>OS</a:t>
            </a:r>
            <a:r>
              <a:rPr kumimoji="1" lang="ja-JP" altLang="en-US"/>
              <a:t>のところで（を使って）仮想化する</a:t>
            </a:r>
            <a:endParaRPr kumimoji="1" lang="en-US" altLang="ja-JP"/>
          </a:p>
          <a:p>
            <a:r>
              <a:rPr kumimoji="1" lang="ja-JP" altLang="en-US"/>
              <a:t>仮想化することで移送元と移送先で同じ構成のシステム情報となるようにしている。</a:t>
            </a:r>
            <a:endParaRPr kumimoji="1" lang="en-US" altLang="ja-JP"/>
          </a:p>
          <a:p>
            <a:r>
              <a:rPr kumimoji="1" lang="ja-JP" altLang="en-US"/>
              <a:t>これによって、マイグレーションができるように</a:t>
            </a:r>
            <a:endParaRPr kumimoji="1" lang="en-US" altLang="ja-JP"/>
          </a:p>
          <a:p>
            <a:endParaRPr kumimoji="1" lang="en-US" altLang="ja-JP"/>
          </a:p>
          <a:p>
            <a:r>
              <a:rPr kumimoji="1" lang="ja-JP" altLang="en-US"/>
              <a:t>仮想化</a:t>
            </a:r>
            <a:r>
              <a:rPr kumimoji="1" lang="en-US" altLang="ja-JP"/>
              <a:t>: </a:t>
            </a:r>
            <a:r>
              <a:rPr kumimoji="1" lang="ja-JP" altLang="en-US"/>
              <a:t>オーバヘッドが大きくなるデメリットがある</a:t>
            </a:r>
            <a:endParaRPr kumimoji="1" lang="en-US" altLang="ja-JP"/>
          </a:p>
          <a:p>
            <a:endParaRPr kumimoji="1" lang="en-US" altLang="ja-JP"/>
          </a:p>
          <a:p>
            <a:r>
              <a:rPr kumimoji="1" lang="ja-JP" altLang="en-US"/>
              <a:t>・</a:t>
            </a:r>
            <a:r>
              <a:rPr kumimoji="1" lang="en-US" altLang="ja-JP"/>
              <a:t>proc</a:t>
            </a:r>
            <a:r>
              <a:rPr kumimoji="1" lang="ja-JP" altLang="en-US"/>
              <a:t>ファイルシステムとは</a:t>
            </a:r>
            <a:endParaRPr kumimoji="1" lang="en-US" altLang="ja-JP"/>
          </a:p>
          <a:p>
            <a:r>
              <a:rPr kumimoji="1" lang="ja-JP" altLang="en-US"/>
              <a:t>実行中のシステムやプロセスに関する情報を、ファイルのような形で取得できるようにするための仕組みのこと</a:t>
            </a:r>
            <a:endParaRPr kumimoji="1" lang="en-US" altLang="ja-JP"/>
          </a:p>
          <a:p>
            <a:r>
              <a:rPr kumimoji="1" lang="ja-JP" altLang="en-US"/>
              <a:t>これを利用することで、</a:t>
            </a:r>
            <a:r>
              <a:rPr kumimoji="1" lang="en-US" altLang="ja-JP"/>
              <a:t>CPU</a:t>
            </a:r>
            <a:r>
              <a:rPr kumimoji="1" lang="ja-JP" altLang="en-US"/>
              <a:t>やメモリの使用量、現在動いているプロセスなどのシステムの状態をリアルタイムで取得することができるようになる。</a:t>
            </a:r>
            <a:endParaRPr kumimoji="1" lang="en-US" altLang="ja-JP"/>
          </a:p>
          <a:p>
            <a:endParaRPr kumimoji="1" lang="en-US" altLang="ja-JP"/>
          </a:p>
          <a:p>
            <a:r>
              <a:rPr kumimoji="1" lang="en-US" altLang="ja-JP"/>
              <a:t>proc</a:t>
            </a:r>
            <a:r>
              <a:rPr kumimoji="1" lang="ja-JP" altLang="en-US"/>
              <a:t>ディレクトリを経由する形でそれぞれの情報にアクセスする。</a:t>
            </a:r>
            <a:endParaRPr kumimoji="1" lang="en-US" altLang="ja-JP"/>
          </a:p>
        </p:txBody>
      </p:sp>
      <p:sp>
        <p:nvSpPr>
          <p:cNvPr id="4" name="スライド番号プレースホルダー 3"/>
          <p:cNvSpPr>
            <a:spLocks noGrp="1"/>
          </p:cNvSpPr>
          <p:nvPr>
            <p:ph type="sldNum" sz="quarter" idx="5"/>
          </p:nvPr>
        </p:nvSpPr>
        <p:spPr/>
        <p:txBody>
          <a:bodyPr/>
          <a:lstStyle/>
          <a:p>
            <a:fld id="{9A91B3E9-1890-6F47-A10D-4B643C34F0B9}" type="slidenum">
              <a:rPr kumimoji="1" lang="ja-JP" altLang="en-US" smtClean="0"/>
              <a:t>15</a:t>
            </a:fld>
            <a:endParaRPr kumimoji="1" lang="ja-JP" altLang="en-US"/>
          </a:p>
        </p:txBody>
      </p:sp>
    </p:spTree>
    <p:extLst>
      <p:ext uri="{BB962C8B-B14F-4D97-AF65-F5344CB8AC3E}">
        <p14:creationId xmlns:p14="http://schemas.microsoft.com/office/powerpoint/2010/main" val="41033911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39C34-5010-C341-295A-5306E8E7875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FF7B122-90A7-A25E-475F-CC65611A63A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3D0BAF2-48DD-1187-6A4C-7A7F751F8F23}"/>
              </a:ext>
            </a:extLst>
          </p:cNvPr>
          <p:cNvSpPr>
            <a:spLocks noGrp="1"/>
          </p:cNvSpPr>
          <p:nvPr>
            <p:ph type="body" idx="1"/>
          </p:nvPr>
        </p:nvSpPr>
        <p:spPr/>
        <p:txBody>
          <a:bodyPr/>
          <a:lstStyle/>
          <a:p>
            <a:r>
              <a:rPr kumimoji="1" lang="ja-JP" altLang="en-US"/>
              <a:t>ハンドルとは、オープン中のファイルやコンソールなどを操作するためにライブラリ</a:t>
            </a:r>
            <a:r>
              <a:rPr kumimoji="1" lang="en-US" altLang="ja-JP"/>
              <a:t>OS</a:t>
            </a:r>
            <a:r>
              <a:rPr kumimoji="1" lang="ja-JP" altLang="en-US"/>
              <a:t>が管理している情報のことになります。</a:t>
            </a:r>
            <a:endParaRPr kumimoji="1" lang="en-US" altLang="ja-JP"/>
          </a:p>
          <a:p>
            <a:endParaRPr kumimoji="1" lang="en-US" altLang="ja-JP"/>
          </a:p>
          <a:p>
            <a:r>
              <a:rPr kumimoji="1" lang="ja-JP" altLang="en-US"/>
              <a:t>このハンドルの実体はファイル記述子となってます。</a:t>
            </a:r>
            <a:endParaRPr kumimoji="1" lang="en-US" altLang="ja-JP"/>
          </a:p>
          <a:p>
            <a:endParaRPr kumimoji="1" lang="en-US" altLang="ja-JP"/>
          </a:p>
          <a:p>
            <a:r>
              <a:rPr kumimoji="1" lang="ja-JP" altLang="en-US"/>
              <a:t>ファイル記述子は移送元と移送先でそれぞれ異なる値となっているため、、移送元でファイル記述子の値を保存しても、それを移送先でそのまま使うことはできないようになっています。</a:t>
            </a:r>
            <a:endParaRPr kumimoji="1" lang="en-US" altLang="ja-JP"/>
          </a:p>
          <a:p>
            <a:endParaRPr kumimoji="1" lang="en-US" altLang="ja-JP"/>
          </a:p>
          <a:p>
            <a:r>
              <a:rPr kumimoji="1" lang="ja-JP" altLang="en-US"/>
              <a:t>そこで</a:t>
            </a:r>
            <a:r>
              <a:rPr kumimoji="1" lang="en-US" altLang="ja-JP" err="1"/>
              <a:t>MigTEE</a:t>
            </a:r>
            <a:r>
              <a:rPr kumimoji="1" lang="ja-JP" altLang="en-US"/>
              <a:t>では、ファイル記述子の値そのものではなく、ハンドルの種類やアクセスモード、</a:t>
            </a:r>
            <a:r>
              <a:rPr kumimoji="1" lang="en-US" altLang="ja-JP"/>
              <a:t>URI</a:t>
            </a:r>
            <a:r>
              <a:rPr kumimoji="1" lang="ja-JP" altLang="en-US"/>
              <a:t>などといったハンドルの情報を保存しています。</a:t>
            </a:r>
            <a:endParaRPr kumimoji="1" lang="en-US" altLang="ja-JP"/>
          </a:p>
          <a:p>
            <a:endParaRPr kumimoji="1" lang="en-US" altLang="ja-JP"/>
          </a:p>
          <a:p>
            <a:r>
              <a:rPr kumimoji="1" lang="ja-JP" altLang="en-US"/>
              <a:t>そして、移送先で保存した情報を利用してハンドルを再生成することによって状態を復元しています。</a:t>
            </a:r>
            <a:endParaRPr kumimoji="1" lang="en-US" altLang="ja-JP"/>
          </a:p>
          <a:p>
            <a:endParaRPr kumimoji="1" lang="en-US" altLang="ja-JP"/>
          </a:p>
          <a:p>
            <a:r>
              <a:rPr kumimoji="1" lang="ja-JP" altLang="en-US"/>
              <a:t>例えば、ファイルを扱うハンドルの場合については、共有ディスク上のファイルを再度オープンしています。</a:t>
            </a:r>
            <a:endParaRPr kumimoji="1" lang="en-US" altLang="ja-JP"/>
          </a:p>
          <a:p>
            <a:endParaRPr kumimoji="1" lang="en-US" altLang="ja-JP"/>
          </a:p>
          <a:p>
            <a:r>
              <a:rPr kumimoji="1" lang="ja-JP" altLang="en-US"/>
              <a:t>またコンソールを扱うハンドルの場合については、標準入出力のファイル記述子を用いてハンドルを再生成しています。</a:t>
            </a:r>
            <a:endParaRPr kumimoji="1" lang="en-US" altLang="ja-JP"/>
          </a:p>
          <a:p>
            <a:endParaRPr kumimoji="1" lang="en-US" altLang="ja-JP"/>
          </a:p>
          <a:p>
            <a:r>
              <a:rPr kumimoji="1" lang="en-US" altLang="ja-JP"/>
              <a:t>time: 59s</a:t>
            </a:r>
          </a:p>
          <a:p>
            <a:r>
              <a:rPr kumimoji="1" lang="en-US" altLang="ja-JP"/>
              <a:t>-----------------------------------------------</a:t>
            </a:r>
          </a:p>
          <a:p>
            <a:r>
              <a:rPr kumimoji="1" lang="ja-JP" altLang="en-US"/>
              <a:t>復元対象</a:t>
            </a:r>
            <a:r>
              <a:rPr kumimoji="1" lang="en-US" altLang="ja-JP"/>
              <a:t>: </a:t>
            </a:r>
            <a:r>
              <a:rPr kumimoji="1" lang="ja-JP" altLang="en-US"/>
              <a:t>オープン中のファイル、コンソール</a:t>
            </a:r>
            <a:endParaRPr kumimoji="1" lang="en-US" altLang="ja-JP"/>
          </a:p>
          <a:p>
            <a:r>
              <a:rPr kumimoji="1" lang="ja-JP" altLang="en-US"/>
              <a:t>ファイル記述子</a:t>
            </a:r>
            <a:r>
              <a:rPr kumimoji="1" lang="en-US" altLang="ja-JP"/>
              <a:t>: </a:t>
            </a:r>
            <a:r>
              <a:rPr kumimoji="1" lang="ja-JP" altLang="en-US"/>
              <a:t>ファイルディスクリプタ</a:t>
            </a:r>
            <a:endParaRPr kumimoji="1" lang="en-US" altLang="ja-JP"/>
          </a:p>
          <a:p>
            <a:endParaRPr kumimoji="1" lang="en-US" altLang="ja-JP"/>
          </a:p>
          <a:p>
            <a:r>
              <a:rPr kumimoji="1" lang="ja-JP" altLang="en-US"/>
              <a:t>ハンドルの種類</a:t>
            </a:r>
            <a:r>
              <a:rPr kumimoji="1" lang="en-US" altLang="ja-JP"/>
              <a:t>: console, file</a:t>
            </a:r>
            <a:r>
              <a:rPr kumimoji="1" lang="ja-JP" altLang="en-US"/>
              <a:t>など</a:t>
            </a:r>
            <a:endParaRPr kumimoji="1" lang="en-US" altLang="ja-JP"/>
          </a:p>
          <a:p>
            <a:r>
              <a:rPr kumimoji="1" lang="ja-JP" altLang="en-US"/>
              <a:t>アクセスモード</a:t>
            </a:r>
            <a:r>
              <a:rPr kumimoji="1" lang="en-US" altLang="ja-JP"/>
              <a:t>: </a:t>
            </a:r>
            <a:r>
              <a:rPr kumimoji="1" lang="ja-JP" altLang="en-US"/>
              <a:t>読み取り専用、書き込み専用など</a:t>
            </a:r>
            <a:endParaRPr kumimoji="1" lang="en-US" altLang="ja-JP"/>
          </a:p>
          <a:p>
            <a:r>
              <a:rPr kumimoji="1" lang="en-US" altLang="ja-JP"/>
              <a:t>URI: </a:t>
            </a:r>
            <a:r>
              <a:rPr kumimoji="1" lang="ja-JP" altLang="en-US"/>
              <a:t>ファイルを開くために必要となるファイルの位置情報（ファイルパス）</a:t>
            </a:r>
          </a:p>
        </p:txBody>
      </p:sp>
      <p:sp>
        <p:nvSpPr>
          <p:cNvPr id="4" name="スライド番号プレースホルダー 3">
            <a:extLst>
              <a:ext uri="{FF2B5EF4-FFF2-40B4-BE49-F238E27FC236}">
                <a16:creationId xmlns:a16="http://schemas.microsoft.com/office/drawing/2014/main" id="{081543CE-B115-3AD6-6EB5-C99E9EB9EEA1}"/>
              </a:ext>
            </a:extLst>
          </p:cNvPr>
          <p:cNvSpPr>
            <a:spLocks noGrp="1"/>
          </p:cNvSpPr>
          <p:nvPr>
            <p:ph type="sldNum" sz="quarter" idx="5"/>
          </p:nvPr>
        </p:nvSpPr>
        <p:spPr/>
        <p:txBody>
          <a:bodyPr/>
          <a:lstStyle/>
          <a:p>
            <a:fld id="{9A91B3E9-1890-6F47-A10D-4B643C34F0B9}" type="slidenum">
              <a:rPr kumimoji="1" lang="ja-JP" altLang="en-US" smtClean="0"/>
              <a:t>16</a:t>
            </a:fld>
            <a:endParaRPr kumimoji="1" lang="ja-JP" altLang="en-US"/>
          </a:p>
        </p:txBody>
      </p:sp>
    </p:spTree>
    <p:extLst>
      <p:ext uri="{BB962C8B-B14F-4D97-AF65-F5344CB8AC3E}">
        <p14:creationId xmlns:p14="http://schemas.microsoft.com/office/powerpoint/2010/main" val="23553257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次に実験になります。</a:t>
            </a:r>
            <a:endParaRPr kumimoji="1" lang="en-US" altLang="ja-JP"/>
          </a:p>
          <a:p>
            <a:endParaRPr kumimoji="1" lang="en-US" altLang="ja-JP"/>
          </a:p>
          <a:p>
            <a:r>
              <a:rPr kumimoji="1" lang="ja-JP" altLang="en-US"/>
              <a:t>本研究では、</a:t>
            </a:r>
            <a:r>
              <a:rPr kumimoji="1" lang="en-US" altLang="ja-JP" err="1"/>
              <a:t>MigTEE</a:t>
            </a:r>
            <a:r>
              <a:rPr kumimoji="1" lang="ja-JP" altLang="en-US"/>
              <a:t>の性能を確認するために</a:t>
            </a:r>
            <a:r>
              <a:rPr kumimoji="1" lang="en-US" altLang="ja-JP"/>
              <a:t>3</a:t>
            </a:r>
            <a:r>
              <a:rPr kumimoji="1" lang="ja-JP" altLang="en-US"/>
              <a:t>種類の実験を行いました。</a:t>
            </a:r>
            <a:endParaRPr kumimoji="1" lang="en-US" altLang="ja-JP"/>
          </a:p>
          <a:p>
            <a:endParaRPr kumimoji="1" lang="en-US" altLang="ja-JP"/>
          </a:p>
          <a:p>
            <a:r>
              <a:rPr kumimoji="1" lang="en-US" altLang="ja-JP"/>
              <a:t>1</a:t>
            </a:r>
            <a:r>
              <a:rPr kumimoji="1" lang="ja-JP" altLang="en-US"/>
              <a:t>つ目の実験では、アプリケーションの状態を正常に保存・復元することができるかどうかを確認しました。</a:t>
            </a:r>
            <a:endParaRPr kumimoji="1" lang="en-US" altLang="ja-JP"/>
          </a:p>
          <a:p>
            <a:endParaRPr kumimoji="1" lang="en-US" altLang="ja-JP"/>
          </a:p>
          <a:p>
            <a:r>
              <a:rPr kumimoji="1" lang="en-US" altLang="ja-JP"/>
              <a:t>2</a:t>
            </a:r>
            <a:r>
              <a:rPr kumimoji="1" lang="ja-JP" altLang="en-US"/>
              <a:t>つ目の実験では、状態の保存・復元にかかる時間の測定を行いました。</a:t>
            </a:r>
            <a:endParaRPr kumimoji="1" lang="en-US" altLang="ja-JP"/>
          </a:p>
          <a:p>
            <a:endParaRPr kumimoji="1" lang="en-US" altLang="ja-JP"/>
          </a:p>
          <a:p>
            <a:r>
              <a:rPr kumimoji="1" lang="en-US" altLang="ja-JP"/>
              <a:t>3</a:t>
            </a:r>
            <a:r>
              <a:rPr kumimoji="1" lang="ja-JP" altLang="en-US"/>
              <a:t>つ目の実験では、アプリケーションの保存された状態が入っているチェックポイントファイルのサイズについて測定を行いました。</a:t>
            </a:r>
            <a:endParaRPr kumimoji="1" lang="en-US" altLang="ja-JP"/>
          </a:p>
          <a:p>
            <a:endParaRPr kumimoji="1" lang="en-US" altLang="ja-JP"/>
          </a:p>
          <a:p>
            <a:r>
              <a:rPr kumimoji="1" lang="ja-JP" altLang="en-US"/>
              <a:t>現時点では</a:t>
            </a:r>
            <a:r>
              <a:rPr kumimoji="1" lang="en-US" altLang="ja-JP" err="1"/>
              <a:t>MigTEE</a:t>
            </a:r>
            <a:r>
              <a:rPr kumimoji="1" lang="ja-JP" altLang="en-US"/>
              <a:t>がまだ</a:t>
            </a:r>
            <a:r>
              <a:rPr kumimoji="1" lang="en-US" altLang="ja-JP"/>
              <a:t>TEE</a:t>
            </a:r>
            <a:r>
              <a:rPr kumimoji="1" lang="ja-JP" altLang="en-US"/>
              <a:t>の環境に対応できていないため、本実験では</a:t>
            </a:r>
            <a:r>
              <a:rPr kumimoji="1" lang="en-US" altLang="ja-JP"/>
              <a:t>TEE</a:t>
            </a:r>
            <a:r>
              <a:rPr kumimoji="1" lang="ja-JP" altLang="en-US"/>
              <a:t>は使用せず、ホスト</a:t>
            </a:r>
            <a:r>
              <a:rPr kumimoji="1" lang="en-US" altLang="ja-JP"/>
              <a:t>Linux</a:t>
            </a:r>
            <a:r>
              <a:rPr kumimoji="1" lang="ja-JP" altLang="en-US"/>
              <a:t>上でライブラリ</a:t>
            </a:r>
            <a:r>
              <a:rPr kumimoji="1" lang="en-US" altLang="ja-JP"/>
              <a:t>OS</a:t>
            </a:r>
            <a:r>
              <a:rPr kumimoji="1" lang="ja-JP" altLang="en-US"/>
              <a:t>である</a:t>
            </a:r>
            <a:r>
              <a:rPr kumimoji="1" lang="en-US" altLang="ja-JP"/>
              <a:t>Gramine</a:t>
            </a:r>
            <a:r>
              <a:rPr kumimoji="1" lang="ja-JP" altLang="en-US"/>
              <a:t>を用いてアプリケーションを実行しました。</a:t>
            </a:r>
            <a:endParaRPr kumimoji="1" lang="en-US" altLang="ja-JP"/>
          </a:p>
          <a:p>
            <a:endParaRPr kumimoji="1" lang="en-US" altLang="ja-JP"/>
          </a:p>
          <a:p>
            <a:r>
              <a:rPr kumimoji="1" lang="ja-JP" altLang="en-US"/>
              <a:t>本実験では、</a:t>
            </a:r>
            <a:r>
              <a:rPr kumimoji="1" lang="en-US" altLang="ja-JP" err="1"/>
              <a:t>helloworld</a:t>
            </a:r>
            <a:r>
              <a:rPr kumimoji="1" lang="ja-JP" altLang="en-US"/>
              <a:t>、</a:t>
            </a:r>
            <a:r>
              <a:rPr kumimoji="1" lang="en-US" altLang="ja-JP" err="1"/>
              <a:t>lighttpd</a:t>
            </a:r>
            <a:r>
              <a:rPr kumimoji="1" lang="ja-JP" altLang="en-US"/>
              <a:t>、</a:t>
            </a:r>
            <a:r>
              <a:rPr kumimoji="1" lang="en-US" altLang="ja-JP"/>
              <a:t>nginx</a:t>
            </a:r>
            <a:r>
              <a:rPr kumimoji="1" lang="ja-JP" altLang="en-US"/>
              <a:t>、</a:t>
            </a:r>
            <a:r>
              <a:rPr kumimoji="1" lang="en-US" altLang="ja-JP" err="1"/>
              <a:t>memcached</a:t>
            </a:r>
            <a:r>
              <a:rPr kumimoji="1" lang="ja-JP" altLang="en-US"/>
              <a:t>の</a:t>
            </a:r>
            <a:r>
              <a:rPr kumimoji="1" lang="en-US" altLang="ja-JP"/>
              <a:t>4</a:t>
            </a:r>
            <a:r>
              <a:rPr kumimoji="1" lang="ja-JP" altLang="en-US"/>
              <a:t>種類のアプリケーションを使用して実験を行いました。</a:t>
            </a:r>
            <a:endParaRPr kumimoji="1" lang="en-US" altLang="ja-JP"/>
          </a:p>
          <a:p>
            <a:endParaRPr kumimoji="1" lang="en-US" altLang="ja-JP"/>
          </a:p>
          <a:p>
            <a:r>
              <a:rPr kumimoji="1" lang="ja-JP" altLang="en-US"/>
              <a:t>また、実験を行った時の環境については表のようになっています。</a:t>
            </a:r>
            <a:endParaRPr kumimoji="1" lang="en-US" altLang="ja-JP"/>
          </a:p>
          <a:p>
            <a:endParaRPr kumimoji="1" lang="en-US" altLang="ja-JP"/>
          </a:p>
          <a:p>
            <a:r>
              <a:rPr kumimoji="1" lang="en-US" altLang="ja-JP"/>
              <a:t>time: 55s</a:t>
            </a:r>
          </a:p>
          <a:p>
            <a:endParaRPr kumimoji="1" lang="en-US" altLang="ja-JP"/>
          </a:p>
          <a:p>
            <a:r>
              <a:rPr kumimoji="1" lang="en-US" altLang="ja-JP"/>
              <a:t>-------------------------------</a:t>
            </a:r>
          </a:p>
          <a:p>
            <a:r>
              <a:rPr kumimoji="1" lang="en-US" altLang="ja-JP"/>
              <a:t>4</a:t>
            </a:r>
            <a:r>
              <a:rPr kumimoji="1" lang="ja-JP" altLang="en-US"/>
              <a:t>種類のアプリケーションはどんなアプリケーション？</a:t>
            </a:r>
            <a:endParaRPr kumimoji="1" lang="en-US" altLang="ja-JP"/>
          </a:p>
          <a:p>
            <a:r>
              <a:rPr kumimoji="1" lang="ja-JP" altLang="en-US"/>
              <a:t>・</a:t>
            </a:r>
            <a:r>
              <a:rPr kumimoji="1" lang="en-US" altLang="ja-JP" err="1"/>
              <a:t>helloworld</a:t>
            </a:r>
            <a:r>
              <a:rPr kumimoji="1" lang="en-US" altLang="ja-JP"/>
              <a:t>: </a:t>
            </a:r>
            <a:r>
              <a:rPr kumimoji="1" lang="en-US" altLang="ja-JP" err="1"/>
              <a:t>helloworld</a:t>
            </a:r>
            <a:r>
              <a:rPr kumimoji="1" lang="ja-JP" altLang="en-US"/>
              <a:t>という文字列を出力する</a:t>
            </a:r>
            <a:endParaRPr kumimoji="1" lang="en-US" altLang="ja-JP"/>
          </a:p>
          <a:p>
            <a:r>
              <a:rPr kumimoji="1" lang="ja-JP" altLang="en-US"/>
              <a:t>・</a:t>
            </a:r>
            <a:r>
              <a:rPr kumimoji="1" lang="en-US" altLang="ja-JP" err="1"/>
              <a:t>lighttpd</a:t>
            </a:r>
            <a:r>
              <a:rPr kumimoji="1" lang="en-US" altLang="ja-JP"/>
              <a:t>: </a:t>
            </a:r>
            <a:r>
              <a:rPr kumimoji="1" lang="ja-JP" altLang="en-US"/>
              <a:t>軽量な</a:t>
            </a:r>
            <a:r>
              <a:rPr kumimoji="1" lang="en-US" altLang="ja-JP"/>
              <a:t>web</a:t>
            </a:r>
            <a:r>
              <a:rPr kumimoji="1" lang="ja-JP" altLang="en-US"/>
              <a:t>サーバアプリケーション</a:t>
            </a:r>
            <a:endParaRPr kumimoji="1" lang="en-US" altLang="ja-JP"/>
          </a:p>
          <a:p>
            <a:r>
              <a:rPr kumimoji="1" lang="ja-JP" altLang="en-US"/>
              <a:t>・</a:t>
            </a:r>
            <a:r>
              <a:rPr kumimoji="1" lang="en-US" altLang="ja-JP"/>
              <a:t>nginx: </a:t>
            </a:r>
            <a:r>
              <a:rPr kumimoji="1" lang="ja-JP" altLang="en-US"/>
              <a:t>一般的な</a:t>
            </a:r>
            <a:r>
              <a:rPr kumimoji="1" lang="en-US" altLang="ja-JP"/>
              <a:t>web</a:t>
            </a:r>
            <a:r>
              <a:rPr kumimoji="1" lang="ja-JP" altLang="en-US"/>
              <a:t>サーバアプリケーション</a:t>
            </a:r>
            <a:endParaRPr kumimoji="1" lang="en-US" altLang="ja-JP"/>
          </a:p>
          <a:p>
            <a:r>
              <a:rPr kumimoji="1" lang="ja-JP" altLang="en-US"/>
              <a:t>・</a:t>
            </a:r>
            <a:r>
              <a:rPr kumimoji="1" lang="en-US" altLang="ja-JP"/>
              <a:t>Memcached: </a:t>
            </a:r>
            <a:r>
              <a:rPr kumimoji="1" lang="ja-JP" altLang="en-US"/>
              <a:t>分散型メモリキャッシュサーバ</a:t>
            </a:r>
            <a:endParaRPr kumimoji="1" lang="en-US" altLang="ja-JP"/>
          </a:p>
          <a:p>
            <a:endParaRPr kumimoji="1" lang="en-US" altLang="ja-JP"/>
          </a:p>
          <a:p>
            <a:r>
              <a:rPr kumimoji="1" lang="ja-JP" altLang="en-US"/>
              <a:t>メモリキャッシュサーバ</a:t>
            </a:r>
            <a:r>
              <a:rPr kumimoji="1" lang="en-US" altLang="ja-JP"/>
              <a:t>: </a:t>
            </a:r>
            <a:r>
              <a:rPr kumimoji="1" lang="ja-JP" altLang="en-US"/>
              <a:t>よく使うデータをメモリ上に一時的に保存することで、そのデータをすぐに取り出せるようにするためのサーバ</a:t>
            </a:r>
            <a:endParaRPr kumimoji="1" lang="en-US" altLang="ja-JP"/>
          </a:p>
          <a:p>
            <a:r>
              <a:rPr lang="ja-JP" altLang="ja-JP"/>
              <a:t>Webサービスで同じデータを何度もデータベースから取得すると、毎回データベースへアクセスするため時間がかか</a:t>
            </a:r>
            <a:r>
              <a:rPr lang="ja-JP" altLang="en-US"/>
              <a:t>る</a:t>
            </a:r>
            <a:endParaRPr lang="en-US" altLang="ja-JP"/>
          </a:p>
          <a:p>
            <a:r>
              <a:rPr lang="ja-JP" altLang="ja-JP"/>
              <a:t>よく使うデータをメモリに保存</a:t>
            </a:r>
            <a:r>
              <a:rPr lang="ja-JP" altLang="en-US"/>
              <a:t>しておけば</a:t>
            </a:r>
            <a:r>
              <a:rPr lang="ja-JP" altLang="ja-JP"/>
              <a:t>データベースへアクセスする</a:t>
            </a:r>
            <a:r>
              <a:rPr lang="ja-JP" altLang="en-US"/>
              <a:t>必要がなくなるため、処理が早くなる</a:t>
            </a:r>
            <a:endParaRPr kumimoji="1" lang="ja-JP" altLang="en-US"/>
          </a:p>
        </p:txBody>
      </p:sp>
      <p:sp>
        <p:nvSpPr>
          <p:cNvPr id="4" name="スライド番号プレースホルダー 3"/>
          <p:cNvSpPr>
            <a:spLocks noGrp="1"/>
          </p:cNvSpPr>
          <p:nvPr>
            <p:ph type="sldNum" sz="quarter" idx="5"/>
          </p:nvPr>
        </p:nvSpPr>
        <p:spPr/>
        <p:txBody>
          <a:bodyPr/>
          <a:lstStyle/>
          <a:p>
            <a:fld id="{9A91B3E9-1890-6F47-A10D-4B643C34F0B9}" type="slidenum">
              <a:rPr kumimoji="1" lang="ja-JP" altLang="en-US" smtClean="0"/>
              <a:t>17</a:t>
            </a:fld>
            <a:endParaRPr kumimoji="1" lang="ja-JP" altLang="en-US"/>
          </a:p>
        </p:txBody>
      </p:sp>
    </p:spTree>
    <p:extLst>
      <p:ext uri="{BB962C8B-B14F-4D97-AF65-F5344CB8AC3E}">
        <p14:creationId xmlns:p14="http://schemas.microsoft.com/office/powerpoint/2010/main" val="9619496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まず</a:t>
            </a:r>
            <a:r>
              <a:rPr kumimoji="1" lang="en-US" altLang="ja-JP"/>
              <a:t>1</a:t>
            </a:r>
            <a:r>
              <a:rPr kumimoji="1" lang="ja-JP" altLang="en-US"/>
              <a:t>つ目の実験として、アプリケーションの状態を正常に保存・復元することができるかどうかを確認する実験を行いました。</a:t>
            </a:r>
            <a:endParaRPr kumimoji="1" lang="en-US" altLang="ja-JP"/>
          </a:p>
          <a:p>
            <a:endParaRPr kumimoji="1" lang="en-US" altLang="ja-JP"/>
          </a:p>
          <a:p>
            <a:r>
              <a:rPr kumimoji="1" lang="ja-JP" altLang="en-US"/>
              <a:t>本実験では初めに、アプリケーションの初期化が終わった後に</a:t>
            </a:r>
            <a:r>
              <a:rPr kumimoji="1" lang="en-US" altLang="ja-JP"/>
              <a:t>save</a:t>
            </a:r>
            <a:r>
              <a:rPr kumimoji="1" lang="ja-JP" altLang="en-US"/>
              <a:t>システムコールを呼び出させることによって、状態保存処理を実行しました。</a:t>
            </a:r>
            <a:endParaRPr kumimoji="1" lang="en-US" altLang="ja-JP"/>
          </a:p>
          <a:p>
            <a:endParaRPr kumimoji="1" lang="en-US" altLang="ja-JP"/>
          </a:p>
          <a:p>
            <a:r>
              <a:rPr kumimoji="1" lang="ja-JP" altLang="en-US"/>
              <a:t>状態保存処理を行った結果として、アプリケーションの状態が正常にチェックポイントとしてファイルに保存されていることが確認できました。</a:t>
            </a:r>
            <a:endParaRPr kumimoji="1" lang="en-US" altLang="ja-JP"/>
          </a:p>
          <a:p>
            <a:endParaRPr kumimoji="1" lang="en-US" altLang="ja-JP"/>
          </a:p>
          <a:p>
            <a:r>
              <a:rPr kumimoji="1" lang="ja-JP" altLang="en-US"/>
              <a:t>続いて、チェックポイントファイルを指定してライブラリ</a:t>
            </a:r>
            <a:r>
              <a:rPr kumimoji="1" lang="en-US" altLang="ja-JP"/>
              <a:t>OS</a:t>
            </a:r>
            <a:r>
              <a:rPr kumimoji="1" lang="ja-JP" altLang="en-US"/>
              <a:t>である</a:t>
            </a:r>
            <a:r>
              <a:rPr kumimoji="1" lang="en-US" altLang="ja-JP"/>
              <a:t>Gramine</a:t>
            </a:r>
            <a:r>
              <a:rPr kumimoji="1" lang="ja-JP" altLang="en-US"/>
              <a:t>を実行することによって状態復元処理を実行しました。</a:t>
            </a:r>
            <a:endParaRPr kumimoji="1" lang="en-US" altLang="ja-JP"/>
          </a:p>
          <a:p>
            <a:endParaRPr kumimoji="1" lang="en-US" altLang="ja-JP"/>
          </a:p>
          <a:p>
            <a:r>
              <a:rPr kumimoji="1" lang="ja-JP" altLang="en-US"/>
              <a:t>復元処理を行った結果としては、各アプリケーションについて状態の復元処理自体は正常に行われていることが確認できましたが、一部の状態については正常に復元することができませんでした。</a:t>
            </a:r>
            <a:endParaRPr kumimoji="1" lang="en-US" altLang="ja-JP"/>
          </a:p>
          <a:p>
            <a:endParaRPr kumimoji="1" lang="en-US" altLang="ja-JP"/>
          </a:p>
          <a:p>
            <a:r>
              <a:rPr kumimoji="1" lang="ja-JP" altLang="en-US"/>
              <a:t>具体的な各アプリケーションの復元結果として、</a:t>
            </a:r>
            <a:r>
              <a:rPr kumimoji="1" lang="en-US" altLang="ja-JP" err="1"/>
              <a:t>helloworld</a:t>
            </a:r>
            <a:r>
              <a:rPr kumimoji="1" lang="ja-JP" altLang="en-US"/>
              <a:t>アプリケーションについては、復元処理自体は成功し、その後アプリケーションが再開されたことが確認できました。しかし、左側の実行結果画面のように、アプリケーションが終了した直後にエラーが発生してしまいました。</a:t>
            </a:r>
            <a:endParaRPr kumimoji="1" lang="en-US" altLang="ja-JP"/>
          </a:p>
          <a:p>
            <a:endParaRPr kumimoji="1" lang="en-US" altLang="ja-JP"/>
          </a:p>
          <a:p>
            <a:r>
              <a:rPr kumimoji="1" lang="en-US" altLang="ja-JP" err="1"/>
              <a:t>lighttpd</a:t>
            </a:r>
            <a:r>
              <a:rPr kumimoji="1" lang="ja-JP" altLang="en-US"/>
              <a:t>アプリケーションについては、復元処理自体は正常に完了しましたが、右側の実行結果画面のようにアプリケーションの実行再開に先立つソケット処理の中でエラーが発生してしまいました。</a:t>
            </a:r>
            <a:endParaRPr kumimoji="1" lang="en-US" altLang="ja-JP"/>
          </a:p>
          <a:p>
            <a:endParaRPr kumimoji="1" lang="en-US" altLang="ja-JP"/>
          </a:p>
          <a:p>
            <a:r>
              <a:rPr kumimoji="1" lang="en-US" altLang="ja-JP"/>
              <a:t>Nginx</a:t>
            </a:r>
            <a:r>
              <a:rPr kumimoji="1" lang="ja-JP" altLang="en-US"/>
              <a:t>アプリケーションについては、復元処理自体は成功し、その後アプリケーションが再開されたことが確認できました。</a:t>
            </a:r>
            <a:endParaRPr kumimoji="1" lang="en-US" altLang="ja-JP"/>
          </a:p>
          <a:p>
            <a:r>
              <a:rPr kumimoji="1" lang="ja-JP" altLang="en-US"/>
              <a:t>しかし、アプリケーションが再開した直後に処理が停止してしまい、正常にアプリケーションが動作しなくなってしまいました。</a:t>
            </a:r>
            <a:endParaRPr kumimoji="1" lang="en-US" altLang="ja-JP"/>
          </a:p>
          <a:p>
            <a:endParaRPr kumimoji="1" lang="en-US" altLang="ja-JP"/>
          </a:p>
          <a:p>
            <a:r>
              <a:rPr kumimoji="1" lang="en-US" altLang="ja-JP"/>
              <a:t>Memcached</a:t>
            </a:r>
            <a:r>
              <a:rPr kumimoji="1" lang="ja-JP" altLang="en-US"/>
              <a:t>アプリケーションについては、ハンドル情報の復元までは成功しましたが、その後のパイプを復元する処理の途中でエラーが発生してしまい、復元処理そのものが中断されてしまいました。</a:t>
            </a:r>
            <a:endParaRPr kumimoji="1" lang="en-US" altLang="ja-JP"/>
          </a:p>
          <a:p>
            <a:r>
              <a:rPr kumimoji="1" lang="ja-JP" altLang="en-US"/>
              <a:t>（このアプリケーションだけは復元処理の途中でエラーが発生してしまっているため、アプリケーションの実行再開には至っていない状況である）</a:t>
            </a:r>
            <a:endParaRPr kumimoji="1" lang="en-US" altLang="ja-JP"/>
          </a:p>
          <a:p>
            <a:endParaRPr kumimoji="1" lang="en-US" altLang="ja-JP"/>
          </a:p>
          <a:p>
            <a:r>
              <a:rPr kumimoji="1" lang="en-US" altLang="ja-JP"/>
              <a:t>time: 110s</a:t>
            </a:r>
          </a:p>
          <a:p>
            <a:endParaRPr kumimoji="1" lang="en-US" altLang="ja-JP"/>
          </a:p>
          <a:p>
            <a:r>
              <a:rPr kumimoji="1" lang="en-US" altLang="ja-JP"/>
              <a:t>---------------------------------------------</a:t>
            </a:r>
          </a:p>
          <a:p>
            <a:r>
              <a:rPr kumimoji="1" lang="ja-JP" altLang="en-US"/>
              <a:t>・復元処理完了後に発生したエラーの内容</a:t>
            </a:r>
            <a:endParaRPr kumimoji="1" lang="en-US" altLang="ja-JP"/>
          </a:p>
          <a:p>
            <a:r>
              <a:rPr kumimoji="1" lang="ja-JP" altLang="en-US"/>
              <a:t>・</a:t>
            </a:r>
            <a:r>
              <a:rPr kumimoji="1" lang="en-US" altLang="ja-JP" err="1"/>
              <a:t>helloworld</a:t>
            </a:r>
            <a:r>
              <a:rPr kumimoji="1" lang="en-US" altLang="ja-JP"/>
              <a:t>: </a:t>
            </a:r>
            <a:r>
              <a:rPr kumimoji="1" lang="ja-JP" altLang="en-US"/>
              <a:t>プロセスが終了したことを知らせるための通知に失敗したというエラー、</a:t>
            </a:r>
            <a:endParaRPr kumimoji="1" lang="en-US" altLang="ja-JP"/>
          </a:p>
          <a:p>
            <a:r>
              <a:rPr kumimoji="1" lang="ja-JP" altLang="en-US"/>
              <a:t>プロセス</a:t>
            </a:r>
            <a:r>
              <a:rPr kumimoji="1" lang="en-US" altLang="ja-JP"/>
              <a:t>ID</a:t>
            </a:r>
            <a:r>
              <a:rPr kumimoji="1" lang="ja-JP" altLang="en-US"/>
              <a:t>の範囲が不適切であるというエラー</a:t>
            </a:r>
            <a:endParaRPr kumimoji="1" lang="en-US" altLang="ja-JP"/>
          </a:p>
          <a:p>
            <a:endParaRPr kumimoji="1" lang="en-US" altLang="ja-JP"/>
          </a:p>
          <a:p>
            <a:r>
              <a:rPr kumimoji="1" lang="ja-JP" altLang="en-US"/>
              <a:t>・</a:t>
            </a:r>
            <a:r>
              <a:rPr kumimoji="1" lang="en-US" altLang="ja-JP" err="1"/>
              <a:t>lighttpd</a:t>
            </a:r>
            <a:r>
              <a:rPr kumimoji="1" lang="en-US" altLang="ja-JP"/>
              <a:t>: </a:t>
            </a:r>
            <a:r>
              <a:rPr kumimoji="1" lang="ja-JP" altLang="en-US"/>
              <a:t>ソケットを受信する処理において、必要となるハンドル情報が正しく設定されていない状態となっていて、具体的には</a:t>
            </a:r>
            <a:r>
              <a:rPr kumimoji="1" lang="en-US" altLang="ja-JP"/>
              <a:t>NULL</a:t>
            </a:r>
            <a:r>
              <a:rPr kumimoji="1" lang="ja-JP" altLang="en-US"/>
              <a:t>の値を持ったハンドル情報がソケットの受信処理に渡されてしまっている（エラー発生）</a:t>
            </a:r>
            <a:endParaRPr kumimoji="1" lang="en-US" altLang="ja-JP"/>
          </a:p>
          <a:p>
            <a:endParaRPr kumimoji="1" lang="en-US" altLang="ja-JP"/>
          </a:p>
          <a:p>
            <a:r>
              <a:rPr kumimoji="1" lang="ja-JP" altLang="en-US"/>
              <a:t>・</a:t>
            </a:r>
            <a:r>
              <a:rPr kumimoji="1" lang="en-US" altLang="ja-JP"/>
              <a:t>nginx: </a:t>
            </a:r>
            <a:r>
              <a:rPr kumimoji="1" lang="ja-JP" altLang="en-US"/>
              <a:t>アプリケーション実行再開直後に処理が止まってしまう（処理が進まなくなってしまっている）</a:t>
            </a:r>
            <a:endParaRPr kumimoji="1" lang="en-US" altLang="ja-JP"/>
          </a:p>
          <a:p>
            <a:endParaRPr kumimoji="1" lang="en-US" altLang="ja-JP"/>
          </a:p>
          <a:p>
            <a:r>
              <a:rPr kumimoji="1" lang="ja-JP" altLang="en-US"/>
              <a:t>・</a:t>
            </a:r>
            <a:r>
              <a:rPr kumimoji="1" lang="en-US" altLang="ja-JP"/>
              <a:t>Memcached: </a:t>
            </a:r>
            <a:r>
              <a:rPr kumimoji="1" lang="ja-JP" altLang="en-US"/>
              <a:t>ハンドル情報が復元された後に行われるパイプ情報の復元処理に失敗してしまった</a:t>
            </a:r>
            <a:br>
              <a:rPr kumimoji="1" lang="en-US" altLang="ja-JP"/>
            </a:br>
            <a:r>
              <a:rPr kumimoji="1" lang="ja-JP" altLang="en-US"/>
              <a:t>（パイプの復元処理内でエラー発生）</a:t>
            </a:r>
            <a:endParaRPr kumimoji="1" lang="en-US" altLang="ja-JP"/>
          </a:p>
        </p:txBody>
      </p:sp>
      <p:sp>
        <p:nvSpPr>
          <p:cNvPr id="4" name="スライド番号プレースホルダー 3"/>
          <p:cNvSpPr>
            <a:spLocks noGrp="1"/>
          </p:cNvSpPr>
          <p:nvPr>
            <p:ph type="sldNum" sz="quarter" idx="5"/>
          </p:nvPr>
        </p:nvSpPr>
        <p:spPr/>
        <p:txBody>
          <a:bodyPr/>
          <a:lstStyle/>
          <a:p>
            <a:fld id="{9A91B3E9-1890-6F47-A10D-4B643C34F0B9}" type="slidenum">
              <a:rPr kumimoji="1" lang="ja-JP" altLang="en-US" smtClean="0"/>
              <a:t>18</a:t>
            </a:fld>
            <a:endParaRPr kumimoji="1" lang="ja-JP" altLang="en-US"/>
          </a:p>
        </p:txBody>
      </p:sp>
    </p:spTree>
    <p:extLst>
      <p:ext uri="{BB962C8B-B14F-4D97-AF65-F5344CB8AC3E}">
        <p14:creationId xmlns:p14="http://schemas.microsoft.com/office/powerpoint/2010/main" val="36632941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次に</a:t>
            </a:r>
            <a:r>
              <a:rPr kumimoji="1" lang="en-US" altLang="ja-JP"/>
              <a:t>2</a:t>
            </a:r>
            <a:r>
              <a:rPr kumimoji="1" lang="ja-JP" altLang="en-US"/>
              <a:t>つ目の実験として、状態の保存にかかる時間と保存されたチェックポイントファイルのサイズを測定する実験を行いました。</a:t>
            </a:r>
            <a:endParaRPr kumimoji="1" lang="en-US" altLang="ja-JP"/>
          </a:p>
          <a:p>
            <a:endParaRPr kumimoji="1" lang="en-US" altLang="ja-JP"/>
          </a:p>
          <a:p>
            <a:r>
              <a:rPr kumimoji="1" lang="ja-JP" altLang="en-US"/>
              <a:t>保存時間を測定した結果については左側のグラフに示していますように、保存時間はアプリケーションごとに大きく異なる結果となりました。</a:t>
            </a:r>
            <a:endParaRPr kumimoji="1" lang="en-US" altLang="ja-JP"/>
          </a:p>
          <a:p>
            <a:r>
              <a:rPr kumimoji="1" lang="ja-JP" altLang="en-US"/>
              <a:t>また、今回使用しているグラフについては、それぞれのアプリケーションごとに測定値にばらつきがあったため、対数グラフを使用しています。</a:t>
            </a:r>
            <a:endParaRPr kumimoji="1" lang="en-US" altLang="ja-JP"/>
          </a:p>
          <a:p>
            <a:endParaRPr kumimoji="1" lang="en-US" altLang="ja-JP"/>
          </a:p>
          <a:p>
            <a:r>
              <a:rPr kumimoji="1" lang="ja-JP" altLang="en-US"/>
              <a:t>特に、保存対象となるメモリ領域が大きいアプリケーションほど、保存に時間がかかるといった傾向が確認できました。</a:t>
            </a:r>
            <a:endParaRPr kumimoji="1" lang="en-US" altLang="ja-JP"/>
          </a:p>
          <a:p>
            <a:endParaRPr kumimoji="1" lang="en-US" altLang="ja-JP"/>
          </a:p>
          <a:p>
            <a:r>
              <a:rPr kumimoji="1" lang="ja-JP" altLang="en-US"/>
              <a:t>また、チェックポイントのファイルサイズを測定した結果については右側のグラフに示していますように、ファイルサイズについても保存時間と同様にアプリケーションごとに大きく異なる結果となりました。</a:t>
            </a:r>
            <a:endParaRPr kumimoji="1" lang="en-US" altLang="ja-JP"/>
          </a:p>
          <a:p>
            <a:endParaRPr kumimoji="1" lang="en-US" altLang="ja-JP"/>
          </a:p>
          <a:p>
            <a:r>
              <a:rPr kumimoji="1" lang="ja-JP" altLang="en-US"/>
              <a:t>特に、保存時間が長いアプリケーションであるほど、保存されるチェックポイントファイルのサイズが大きくなる傾向が確認できました。</a:t>
            </a:r>
            <a:endParaRPr kumimoji="1" lang="en-US" altLang="ja-JP"/>
          </a:p>
          <a:p>
            <a:endParaRPr kumimoji="1" lang="en-US" altLang="ja-JP"/>
          </a:p>
          <a:p>
            <a:r>
              <a:rPr kumimoji="1" lang="en-US" altLang="ja-JP"/>
              <a:t>time: 47s</a:t>
            </a:r>
          </a:p>
          <a:p>
            <a:r>
              <a:rPr kumimoji="1" lang="en-US" altLang="ja-JP"/>
              <a:t>------------------------------------------</a:t>
            </a:r>
          </a:p>
          <a:p>
            <a:r>
              <a:rPr kumimoji="1" lang="ja-JP" altLang="en-US"/>
              <a:t>・測定値（実行時間）</a:t>
            </a:r>
            <a:endParaRPr kumimoji="1" lang="en-US" altLang="ja-JP"/>
          </a:p>
          <a:p>
            <a:r>
              <a:rPr kumimoji="1" lang="en-US" altLang="ja-JP" err="1"/>
              <a:t>Helloworld</a:t>
            </a:r>
            <a:r>
              <a:rPr kumimoji="1" lang="en-US" altLang="ja-JP"/>
              <a:t>: 0.57ms</a:t>
            </a:r>
            <a:r>
              <a:rPr kumimoji="1" lang="ja-JP" altLang="en-US"/>
              <a:t>、</a:t>
            </a:r>
            <a:r>
              <a:rPr kumimoji="1" lang="en-US" altLang="ja-JP" err="1"/>
              <a:t>lighttpd</a:t>
            </a:r>
            <a:r>
              <a:rPr kumimoji="1" lang="en-US" altLang="ja-JP"/>
              <a:t>: 0.65ms</a:t>
            </a:r>
            <a:r>
              <a:rPr kumimoji="1" lang="ja-JP" altLang="en-US"/>
              <a:t>、</a:t>
            </a:r>
            <a:r>
              <a:rPr kumimoji="1" lang="en-US" altLang="ja-JP"/>
              <a:t>nginx: 12ms</a:t>
            </a:r>
            <a:r>
              <a:rPr kumimoji="1" lang="ja-JP" altLang="en-US"/>
              <a:t>、</a:t>
            </a:r>
            <a:r>
              <a:rPr kumimoji="1" lang="en-US" altLang="ja-JP"/>
              <a:t>Memcached: 1.4s</a:t>
            </a:r>
          </a:p>
          <a:p>
            <a:r>
              <a:rPr kumimoji="1" lang="ja-JP" altLang="en-US"/>
              <a:t>・測定値（ファイルサイズ）</a:t>
            </a:r>
            <a:endParaRPr kumimoji="1" lang="en-US" altLang="ja-JP"/>
          </a:p>
          <a:p>
            <a:r>
              <a:rPr kumimoji="1" lang="en-US" altLang="ja-JP" err="1"/>
              <a:t>Helloworld</a:t>
            </a:r>
            <a:r>
              <a:rPr kumimoji="1" lang="en-US" altLang="ja-JP"/>
              <a:t>: 0.54MB</a:t>
            </a:r>
            <a:r>
              <a:rPr kumimoji="1" lang="ja-JP" altLang="en-US"/>
              <a:t>、</a:t>
            </a:r>
            <a:r>
              <a:rPr kumimoji="1" lang="en-US" altLang="ja-JP" err="1"/>
              <a:t>lighttpd</a:t>
            </a:r>
            <a:r>
              <a:rPr kumimoji="1" lang="en-US" altLang="ja-JP"/>
              <a:t>: 0.6MB</a:t>
            </a:r>
            <a:r>
              <a:rPr kumimoji="1" lang="ja-JP" altLang="en-US"/>
              <a:t>、</a:t>
            </a:r>
            <a:r>
              <a:rPr kumimoji="1" lang="en-US" altLang="ja-JP"/>
              <a:t>nginx: 12MB</a:t>
            </a:r>
            <a:r>
              <a:rPr kumimoji="1" lang="ja-JP" altLang="en-US"/>
              <a:t>、</a:t>
            </a:r>
            <a:r>
              <a:rPr kumimoji="1" lang="en-US" altLang="ja-JP"/>
              <a:t>Memcached: 328MB</a:t>
            </a:r>
          </a:p>
          <a:p>
            <a:endParaRPr kumimoji="1" lang="en-US" altLang="ja-JP"/>
          </a:p>
          <a:p>
            <a:r>
              <a:rPr kumimoji="1" lang="ja-JP" altLang="en-US"/>
              <a:t>・</a:t>
            </a:r>
            <a:r>
              <a:rPr kumimoji="1" lang="en-US" altLang="ja-JP" err="1"/>
              <a:t>memcached</a:t>
            </a:r>
            <a:r>
              <a:rPr kumimoji="1" lang="ja-JP" altLang="en-US"/>
              <a:t>アプリケーションが特に保存時間が長くなった理由</a:t>
            </a:r>
            <a:endParaRPr kumimoji="1" lang="en-US" altLang="ja-JP"/>
          </a:p>
          <a:p>
            <a:r>
              <a:rPr kumimoji="1" lang="ja-JP" altLang="en-US"/>
              <a:t>アプリケーションが</a:t>
            </a:r>
            <a:r>
              <a:rPr kumimoji="1" lang="ja-JP" altLang="ja-JP" sz="1200" kern="1200">
                <a:solidFill>
                  <a:schemeClr val="tx1"/>
                </a:solidFill>
                <a:effectLst/>
                <a:latin typeface="+mn-lt"/>
                <a:ea typeface="+mn-ea"/>
                <a:cs typeface="+mn-cs"/>
              </a:rPr>
              <a:t>大量のメモリデータを保持しており，保存するメモリ領</a:t>
            </a:r>
          </a:p>
          <a:p>
            <a:r>
              <a:rPr kumimoji="1" lang="ja-JP" altLang="ja-JP" sz="1200" kern="1200">
                <a:solidFill>
                  <a:schemeClr val="tx1"/>
                </a:solidFill>
                <a:effectLst/>
                <a:latin typeface="+mn-lt"/>
                <a:ea typeface="+mn-ea"/>
                <a:cs typeface="+mn-cs"/>
              </a:rPr>
              <a:t>域が大きいためであると考えられる</a:t>
            </a:r>
          </a:p>
          <a:p>
            <a:r>
              <a:rPr kumimoji="1" lang="ja-JP" altLang="en-US"/>
              <a:t>（</a:t>
            </a:r>
            <a:r>
              <a:rPr kumimoji="1" lang="en-US" altLang="ja-JP" err="1"/>
              <a:t>memcached</a:t>
            </a:r>
            <a:r>
              <a:rPr kumimoji="1" lang="ja-JP" altLang="en-US"/>
              <a:t>アプリケーションは、メモリキャッシュサーバアプリケーション</a:t>
            </a:r>
            <a:endParaRPr kumimoji="1" lang="en-US" altLang="ja-JP"/>
          </a:p>
          <a:p>
            <a:r>
              <a:rPr kumimoji="1" lang="ja-JP" altLang="en-US"/>
              <a:t>　大量のメモリデータを保存している）</a:t>
            </a:r>
            <a:endParaRPr kumimoji="1" lang="en-US" altLang="ja-JP"/>
          </a:p>
          <a:p>
            <a:endParaRPr kumimoji="1" lang="en-US" altLang="ja-JP"/>
          </a:p>
          <a:p>
            <a:r>
              <a:rPr kumimoji="1" lang="ja-JP" altLang="en-US"/>
              <a:t>・保存時間が長いほどファイルサイズが大きくなる理由</a:t>
            </a:r>
            <a:endParaRPr kumimoji="1" lang="en-US" altLang="ja-JP"/>
          </a:p>
          <a:p>
            <a:r>
              <a:rPr kumimoji="1" lang="ja-JP" altLang="ja-JP" sz="1200" kern="1200">
                <a:solidFill>
                  <a:schemeClr val="tx1"/>
                </a:solidFill>
                <a:effectLst/>
                <a:latin typeface="+mn-lt"/>
                <a:ea typeface="+mn-ea"/>
                <a:cs typeface="+mn-cs"/>
              </a:rPr>
              <a:t>保存するメモリデータの量が多いほど，そのデータをチェックポイントとして保存するために</a:t>
            </a:r>
          </a:p>
          <a:p>
            <a:r>
              <a:rPr kumimoji="1" lang="ja-JP" altLang="ja-JP" sz="1200" kern="1200">
                <a:solidFill>
                  <a:schemeClr val="tx1"/>
                </a:solidFill>
                <a:effectLst/>
                <a:latin typeface="+mn-lt"/>
                <a:ea typeface="+mn-ea"/>
                <a:cs typeface="+mn-cs"/>
              </a:rPr>
              <a:t>必要な時間とファイルサイズがともに増加するためであると考えられる．</a:t>
            </a:r>
            <a:endParaRPr kumimoji="1" lang="en-US" altLang="ja-JP" sz="1200" kern="1200">
              <a:solidFill>
                <a:schemeClr val="tx1"/>
              </a:solidFill>
              <a:effectLst/>
              <a:latin typeface="+mn-lt"/>
              <a:ea typeface="+mn-ea"/>
              <a:cs typeface="+mn-cs"/>
            </a:endParaRPr>
          </a:p>
          <a:p>
            <a:endParaRPr kumimoji="1" lang="en-US" altLang="ja-JP"/>
          </a:p>
          <a:p>
            <a:endParaRPr kumimoji="1"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9A91B3E9-1890-6F47-A10D-4B643C34F0B9}" type="slidenum">
              <a:rPr kumimoji="1" lang="ja-JP" altLang="en-US" smtClean="0"/>
              <a:t>19</a:t>
            </a:fld>
            <a:endParaRPr kumimoji="1" lang="ja-JP" altLang="en-US"/>
          </a:p>
        </p:txBody>
      </p:sp>
    </p:spTree>
    <p:extLst>
      <p:ext uri="{BB962C8B-B14F-4D97-AF65-F5344CB8AC3E}">
        <p14:creationId xmlns:p14="http://schemas.microsoft.com/office/powerpoint/2010/main" val="39990156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最後に</a:t>
            </a:r>
            <a:r>
              <a:rPr kumimoji="1" lang="en-US" altLang="ja-JP"/>
              <a:t>3</a:t>
            </a:r>
            <a:r>
              <a:rPr kumimoji="1" lang="ja-JP" altLang="en-US"/>
              <a:t>つ目の実験として、状態の復元にかかる時間を測定する実験を行いました。</a:t>
            </a:r>
            <a:endParaRPr kumimoji="1" lang="en-US" altLang="ja-JP"/>
          </a:p>
          <a:p>
            <a:endParaRPr kumimoji="1" lang="en-US" altLang="ja-JP"/>
          </a:p>
          <a:p>
            <a:r>
              <a:rPr lang="ja-JP" altLang="en-US"/>
              <a:t>本実験では、状態を保存するとき</a:t>
            </a:r>
            <a:r>
              <a:rPr lang="ja-JP" altLang="ja-JP"/>
              <a:t>に呼び出したsaveシステムコールから復帰</a:t>
            </a:r>
            <a:r>
              <a:rPr lang="ja-JP" altLang="en-US"/>
              <a:t>する</a:t>
            </a:r>
            <a:r>
              <a:rPr lang="ja-JP" altLang="ja-JP"/>
              <a:t>処理を開始する直前まで</a:t>
            </a:r>
            <a:r>
              <a:rPr lang="ja-JP" altLang="en-US"/>
              <a:t>を</a:t>
            </a:r>
            <a:r>
              <a:rPr lang="ja-JP" altLang="ja-JP"/>
              <a:t>、復元時間として</a:t>
            </a:r>
            <a:r>
              <a:rPr lang="ja-JP" altLang="en-US"/>
              <a:t>計測しました。</a:t>
            </a:r>
            <a:endParaRPr lang="en-US" altLang="ja-JP"/>
          </a:p>
          <a:p>
            <a:endParaRPr lang="en-US" altLang="ja-JP"/>
          </a:p>
          <a:p>
            <a:r>
              <a:rPr kumimoji="1" lang="ja-JP" altLang="en-US"/>
              <a:t>こちらの方法で復元時間を測定した結果、</a:t>
            </a:r>
            <a:r>
              <a:rPr kumimoji="1" lang="en-US" altLang="ja-JP" err="1"/>
              <a:t>memcached</a:t>
            </a:r>
            <a:r>
              <a:rPr kumimoji="1" lang="ja-JP" altLang="en-US"/>
              <a:t>を除く</a:t>
            </a:r>
            <a:r>
              <a:rPr lang="ja-JP" altLang="ja-JP"/>
              <a:t>3種類のアプリケーションについて復元</a:t>
            </a:r>
            <a:r>
              <a:rPr lang="ja-JP" altLang="en-US"/>
              <a:t>処理</a:t>
            </a:r>
            <a:r>
              <a:rPr lang="ja-JP" altLang="ja-JP"/>
              <a:t>に成功</a:t>
            </a:r>
            <a:r>
              <a:rPr lang="ja-JP" altLang="en-US"/>
              <a:t>したことが確認できました</a:t>
            </a:r>
            <a:r>
              <a:rPr lang="ja-JP" altLang="ja-JP"/>
              <a:t>。</a:t>
            </a:r>
            <a:endParaRPr lang="en-US" altLang="ja-JP"/>
          </a:p>
          <a:p>
            <a:endParaRPr kumimoji="1" lang="en-US" altLang="ja-JP"/>
          </a:p>
          <a:p>
            <a:r>
              <a:rPr kumimoji="1" lang="ja-JP" altLang="en-US"/>
              <a:t>復元時間を測定した結果については下のグラフに示していますように、復元時間はアプリケーションごとに大きく異なる結果となりました。</a:t>
            </a:r>
            <a:endParaRPr kumimoji="1" lang="en-US" altLang="ja-JP"/>
          </a:p>
          <a:p>
            <a:endParaRPr kumimoji="1" lang="en-US" altLang="ja-JP"/>
          </a:p>
          <a:p>
            <a:r>
              <a:rPr kumimoji="1" lang="ja-JP" altLang="en-US"/>
              <a:t>復元時間については保存を行った時と同様に、復元対象となるメモリデータの量が多いアプリケーションほど、復元に時間がかかるといった傾向が確認できました。</a:t>
            </a:r>
            <a:endParaRPr kumimoji="1" lang="en-US" altLang="ja-JP"/>
          </a:p>
          <a:p>
            <a:endParaRPr kumimoji="1" lang="en-US" altLang="ja-JP"/>
          </a:p>
          <a:p>
            <a:r>
              <a:rPr kumimoji="1" lang="ja-JP" altLang="en-US"/>
              <a:t>また、測定した復元時間を保存時間と比較した結果、いずれのアプリケーションについても復元時間の方が保存時間を上回っていることが確認できました。</a:t>
            </a:r>
            <a:endParaRPr kumimoji="1" lang="en-US" altLang="ja-JP"/>
          </a:p>
          <a:p>
            <a:endParaRPr kumimoji="1" lang="en-US" altLang="ja-JP"/>
          </a:p>
          <a:p>
            <a:r>
              <a:rPr kumimoji="1" lang="en-US" altLang="ja-JP"/>
              <a:t>time: 55s</a:t>
            </a:r>
          </a:p>
          <a:p>
            <a:r>
              <a:rPr kumimoji="1" lang="en-US" altLang="ja-JP"/>
              <a:t>--------------------------------------------------------------------</a:t>
            </a:r>
          </a:p>
          <a:p>
            <a:r>
              <a:rPr kumimoji="1" lang="ja-JP" altLang="en-US"/>
              <a:t>・測定値</a:t>
            </a:r>
            <a:endParaRPr kumimoji="1" lang="en-US" altLang="ja-JP"/>
          </a:p>
          <a:p>
            <a:r>
              <a:rPr kumimoji="1" lang="en-US" altLang="ja-JP" err="1"/>
              <a:t>Helloworld</a:t>
            </a:r>
            <a:r>
              <a:rPr kumimoji="1" lang="en-US" altLang="ja-JP"/>
              <a:t>: 12ms</a:t>
            </a:r>
            <a:r>
              <a:rPr kumimoji="1" lang="ja-JP" altLang="en-US"/>
              <a:t> 、</a:t>
            </a:r>
            <a:r>
              <a:rPr kumimoji="1" lang="en-US" altLang="ja-JP" err="1"/>
              <a:t>lighttpd</a:t>
            </a:r>
            <a:r>
              <a:rPr kumimoji="1" lang="en-US" altLang="ja-JP"/>
              <a:t>: 419ms</a:t>
            </a:r>
            <a:r>
              <a:rPr kumimoji="1" lang="ja-JP" altLang="en-US"/>
              <a:t>、</a:t>
            </a:r>
            <a:r>
              <a:rPr kumimoji="1" lang="en-US" altLang="ja-JP"/>
              <a:t>nginx: 1.4s</a:t>
            </a:r>
          </a:p>
          <a:p>
            <a:endParaRPr kumimoji="1" lang="en-US" altLang="ja-JP"/>
          </a:p>
          <a:p>
            <a:r>
              <a:rPr kumimoji="1" lang="ja-JP" altLang="en-US"/>
              <a:t>・</a:t>
            </a:r>
            <a:r>
              <a:rPr kumimoji="1" lang="en-US" altLang="ja-JP" err="1"/>
              <a:t>memcached</a:t>
            </a:r>
            <a:r>
              <a:rPr kumimoji="1" lang="ja-JP" altLang="en-US"/>
              <a:t>アプリケーションが復元処理に失敗した理由</a:t>
            </a:r>
            <a:endParaRPr kumimoji="1" lang="en-US" altLang="ja-JP"/>
          </a:p>
          <a:p>
            <a:r>
              <a:rPr kumimoji="1" lang="ja-JP" altLang="en-US"/>
              <a:t>パイプを復元する処理の途中でエラーが発生してしまい、復元処理そのものが中断されてしまったため復元時間を測定することができなかった。</a:t>
            </a:r>
            <a:endParaRPr kumimoji="1" lang="en-US" altLang="ja-JP"/>
          </a:p>
          <a:p>
            <a:endParaRPr kumimoji="1" lang="en-US" altLang="ja-JP"/>
          </a:p>
          <a:p>
            <a:r>
              <a:rPr kumimoji="1" lang="ja-JP" altLang="en-US"/>
              <a:t>・復元時間が保存時間を上回る結果となった理由</a:t>
            </a:r>
            <a:endParaRPr kumimoji="1" lang="en-US" altLang="ja-JP"/>
          </a:p>
          <a:p>
            <a:r>
              <a:rPr kumimoji="1" lang="ja-JP" altLang="ja-JP" sz="1200" kern="1200">
                <a:solidFill>
                  <a:schemeClr val="tx1"/>
                </a:solidFill>
                <a:effectLst/>
                <a:latin typeface="+mn-lt"/>
                <a:ea typeface="+mn-ea"/>
                <a:cs typeface="+mn-cs"/>
              </a:rPr>
              <a:t>復元処理がチェックポイントファイルの読み込み，メモリ領域の割り当て，各種情報の設定など，保存処理よりも多くの処理で構成されているためであると考えられる．</a:t>
            </a:r>
            <a:endParaRPr kumimoji="1" lang="en-US" altLang="ja-JP" sz="1200" kern="1200">
              <a:solidFill>
                <a:schemeClr val="tx1"/>
              </a:solidFill>
              <a:effectLst/>
              <a:latin typeface="+mn-lt"/>
              <a:ea typeface="+mn-ea"/>
              <a:cs typeface="+mn-cs"/>
            </a:endParaRPr>
          </a:p>
          <a:p>
            <a:endParaRPr kumimoji="1" lang="en-US" altLang="ja-JP" sz="1200" kern="1200">
              <a:solidFill>
                <a:schemeClr val="tx1"/>
              </a:solidFill>
              <a:effectLst/>
              <a:latin typeface="+mn-lt"/>
              <a:ea typeface="+mn-ea"/>
              <a:cs typeface="+mn-cs"/>
            </a:endParaRPr>
          </a:p>
          <a:p>
            <a:r>
              <a:rPr kumimoji="1" lang="ja-JP" altLang="en-US" sz="1200" kern="1200">
                <a:solidFill>
                  <a:schemeClr val="tx1"/>
                </a:solidFill>
                <a:effectLst/>
                <a:latin typeface="+mn-lt"/>
                <a:ea typeface="+mn-ea"/>
                <a:cs typeface="+mn-cs"/>
              </a:rPr>
              <a:t>・</a:t>
            </a:r>
            <a:endParaRPr kumimoji="1" lang="ja-JP" altLang="ja-JP" sz="1200" kern="1200">
              <a:solidFill>
                <a:schemeClr val="tx1"/>
              </a:solidFill>
              <a:effectLst/>
              <a:latin typeface="+mn-lt"/>
              <a:ea typeface="+mn-ea"/>
              <a:cs typeface="+mn-cs"/>
            </a:endParaRPr>
          </a:p>
          <a:p>
            <a:endParaRPr kumimoji="1"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9A91B3E9-1890-6F47-A10D-4B643C34F0B9}" type="slidenum">
              <a:rPr kumimoji="1" lang="ja-JP" altLang="en-US" smtClean="0"/>
              <a:t>20</a:t>
            </a:fld>
            <a:endParaRPr kumimoji="1" lang="ja-JP" altLang="en-US"/>
          </a:p>
        </p:txBody>
      </p:sp>
    </p:spTree>
    <p:extLst>
      <p:ext uri="{BB962C8B-B14F-4D97-AF65-F5344CB8AC3E}">
        <p14:creationId xmlns:p14="http://schemas.microsoft.com/office/powerpoint/2010/main" val="17197763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81885-9A8E-80DD-50EF-28C41F3EC12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B9870E1-0E65-8085-54EF-5A487B8CF70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0727CF0-B1E8-28D5-1856-3BD325DADFC6}"/>
              </a:ext>
            </a:extLst>
          </p:cNvPr>
          <p:cNvSpPr>
            <a:spLocks noGrp="1"/>
          </p:cNvSpPr>
          <p:nvPr>
            <p:ph type="body" idx="1"/>
          </p:nvPr>
        </p:nvSpPr>
        <p:spPr/>
        <p:txBody>
          <a:bodyPr/>
          <a:lstStyle/>
          <a:p>
            <a:r>
              <a:rPr kumimoji="1" lang="ja-JP" altLang="en-US"/>
              <a:t>こちらが関連研究となります。</a:t>
            </a:r>
            <a:endParaRPr kumimoji="1" lang="en-US" altLang="ja-JP"/>
          </a:p>
          <a:p>
            <a:endParaRPr kumimoji="1" lang="en-US" altLang="ja-JP"/>
          </a:p>
          <a:p>
            <a:r>
              <a:rPr kumimoji="1" lang="ja-JP" altLang="en-US"/>
              <a:t>まず、</a:t>
            </a:r>
            <a:r>
              <a:rPr kumimoji="1" lang="en-US" altLang="ja-JP"/>
              <a:t>1</a:t>
            </a:r>
            <a:r>
              <a:rPr kumimoji="1" lang="ja-JP" altLang="en-US"/>
              <a:t>つ目の関連研究である</a:t>
            </a:r>
            <a:r>
              <a:rPr kumimoji="1" lang="en-US" altLang="ja-JP"/>
              <a:t>FUTEE</a:t>
            </a:r>
            <a:r>
              <a:rPr kumimoji="1" lang="ja-JP" altLang="en-US"/>
              <a:t>（エフユーティーイーイー）とは、</a:t>
            </a:r>
            <a:r>
              <a:rPr kumimoji="1" lang="en-US" altLang="ja-JP"/>
              <a:t>Intel SGX</a:t>
            </a:r>
            <a:r>
              <a:rPr kumimoji="1" lang="ja-JP" altLang="en-US"/>
              <a:t>や</a:t>
            </a:r>
            <a:r>
              <a:rPr kumimoji="1" lang="en-US" altLang="ja-JP"/>
              <a:t>Intel TDX</a:t>
            </a:r>
            <a:r>
              <a:rPr kumimoji="1" lang="ja-JP" altLang="en-US"/>
              <a:t>のようなさまざまな</a:t>
            </a:r>
            <a:r>
              <a:rPr kumimoji="1" lang="en-US" altLang="ja-JP"/>
              <a:t>TEE</a:t>
            </a:r>
            <a:r>
              <a:rPr kumimoji="1" lang="ja-JP" altLang="en-US"/>
              <a:t>を、特定のハードウェアに依存しない形で横断的に扱うために開発された統一フレームワークのことです。</a:t>
            </a:r>
            <a:endParaRPr kumimoji="1" lang="en-US" altLang="ja-JP"/>
          </a:p>
          <a:p>
            <a:r>
              <a:rPr kumimoji="1" lang="en-US" altLang="ja-JP"/>
              <a:t>(</a:t>
            </a:r>
            <a:r>
              <a:rPr kumimoji="1" lang="ja-JP" altLang="en-US"/>
              <a:t>横断的</a:t>
            </a:r>
            <a:r>
              <a:rPr kumimoji="1" lang="en-US" altLang="ja-JP"/>
              <a:t>: </a:t>
            </a:r>
            <a:r>
              <a:rPr kumimoji="1" lang="ja-JP" altLang="en-US"/>
              <a:t>複数の種類にまたがって扱うといった意味）</a:t>
            </a:r>
            <a:endParaRPr kumimoji="1" lang="en-US" altLang="ja-JP"/>
          </a:p>
          <a:p>
            <a:endParaRPr kumimoji="1" lang="en-US" altLang="ja-JP"/>
          </a:p>
          <a:p>
            <a:r>
              <a:rPr lang="ja-JP" altLang="en-US"/>
              <a:t>この</a:t>
            </a:r>
            <a:r>
              <a:rPr lang="en-US" altLang="ja-JP"/>
              <a:t>FUTEE</a:t>
            </a:r>
            <a:r>
              <a:rPr lang="ja-JP" altLang="en-US"/>
              <a:t>では、</a:t>
            </a:r>
            <a:r>
              <a:rPr lang="ja-JP" altLang="ja-JP"/>
              <a:t>プロセスベースのTEEでは</a:t>
            </a:r>
            <a:r>
              <a:rPr lang="ja-JP" altLang="en-US"/>
              <a:t>エンクレイヴの中で</a:t>
            </a:r>
            <a:r>
              <a:rPr lang="ja-JP" altLang="ja-JP"/>
              <a:t>専用のライブラリOSが動作し、VMベースのTEEでは</a:t>
            </a:r>
            <a:r>
              <a:rPr lang="ja-JP" altLang="en-US"/>
              <a:t>機密</a:t>
            </a:r>
            <a:r>
              <a:rPr lang="en-US" altLang="ja-JP"/>
              <a:t>VM</a:t>
            </a:r>
            <a:r>
              <a:rPr lang="ja-JP" altLang="en-US"/>
              <a:t>の中で</a:t>
            </a:r>
            <a:r>
              <a:rPr lang="ja-JP" altLang="ja-JP"/>
              <a:t>専用のカーネルモジュールを組み込んだOSが動作</a:t>
            </a:r>
            <a:r>
              <a:rPr lang="ja-JP" altLang="en-US"/>
              <a:t>する構成となっています</a:t>
            </a:r>
            <a:r>
              <a:rPr lang="ja-JP" altLang="ja-JP"/>
              <a:t>。</a:t>
            </a:r>
            <a:endParaRPr lang="en-US" altLang="ja-JP"/>
          </a:p>
          <a:p>
            <a:endParaRPr lang="en-US" altLang="ja-JP"/>
          </a:p>
          <a:p>
            <a:r>
              <a:rPr lang="ja-JP" altLang="en-US"/>
              <a:t>つまり、プロセスベースの</a:t>
            </a:r>
            <a:r>
              <a:rPr lang="en-US" altLang="ja-JP"/>
              <a:t>TEE</a:t>
            </a:r>
            <a:r>
              <a:rPr lang="ja-JP" altLang="en-US"/>
              <a:t>と</a:t>
            </a:r>
            <a:r>
              <a:rPr lang="en-US" altLang="ja-JP"/>
              <a:t>VM</a:t>
            </a:r>
            <a:r>
              <a:rPr lang="ja-JP" altLang="en-US"/>
              <a:t>ベースの</a:t>
            </a:r>
            <a:r>
              <a:rPr lang="en-US" altLang="ja-JP"/>
              <a:t>TEE</a:t>
            </a:r>
            <a:r>
              <a:rPr lang="ja-JP" altLang="en-US"/>
              <a:t>ではそれぞれ異なる</a:t>
            </a:r>
            <a:r>
              <a:rPr lang="en-US" altLang="ja-JP"/>
              <a:t>OS</a:t>
            </a:r>
            <a:r>
              <a:rPr lang="ja-JP" altLang="en-US"/>
              <a:t>を使用するといった設計となっています。</a:t>
            </a:r>
            <a:endParaRPr lang="en-US" altLang="ja-JP"/>
          </a:p>
          <a:p>
            <a:endParaRPr lang="en-US" altLang="ja-JP"/>
          </a:p>
          <a:p>
            <a:r>
              <a:rPr lang="ja-JP" altLang="en-US"/>
              <a:t>一方、本研究ではプロセスベースの</a:t>
            </a:r>
            <a:r>
              <a:rPr lang="en-US" altLang="ja-JP"/>
              <a:t>TEE</a:t>
            </a:r>
            <a:r>
              <a:rPr lang="ja-JP" altLang="en-US"/>
              <a:t>と</a:t>
            </a:r>
            <a:r>
              <a:rPr lang="en-US" altLang="ja-JP"/>
              <a:t>VM</a:t>
            </a:r>
            <a:r>
              <a:rPr lang="ja-JP" altLang="en-US"/>
              <a:t>ベースの</a:t>
            </a:r>
            <a:r>
              <a:rPr lang="en-US" altLang="ja-JP"/>
              <a:t>TEE</a:t>
            </a:r>
            <a:r>
              <a:rPr lang="ja-JP" altLang="en-US"/>
              <a:t>で全く同じライブラリ</a:t>
            </a:r>
            <a:r>
              <a:rPr lang="en-US" altLang="ja-JP"/>
              <a:t>OS</a:t>
            </a:r>
            <a:r>
              <a:rPr lang="ja-JP" altLang="en-US"/>
              <a:t>を使用する構成となっているため、この部分が関連研究の内容と少し異なっています。</a:t>
            </a:r>
            <a:endParaRPr lang="en-US" altLang="ja-JP"/>
          </a:p>
          <a:p>
            <a:endParaRPr kumimoji="1" lang="en-US" altLang="ja-JP"/>
          </a:p>
          <a:p>
            <a:r>
              <a:rPr kumimoji="1" lang="ja-JP" altLang="en-US"/>
              <a:t>次に、</a:t>
            </a:r>
            <a:r>
              <a:rPr kumimoji="1" lang="en-US" altLang="ja-JP"/>
              <a:t>2</a:t>
            </a:r>
            <a:r>
              <a:rPr kumimoji="1" lang="ja-JP" altLang="en-US"/>
              <a:t>つ目の関連研究である</a:t>
            </a:r>
            <a:r>
              <a:rPr kumimoji="1" lang="en-US" altLang="ja-JP"/>
              <a:t>Zap</a:t>
            </a:r>
            <a:r>
              <a:rPr kumimoji="1" lang="ja-JP" altLang="en-US"/>
              <a:t>とは</a:t>
            </a:r>
            <a:r>
              <a:rPr kumimoji="1" lang="en-US" altLang="ja-JP"/>
              <a:t>OS</a:t>
            </a:r>
            <a:r>
              <a:rPr kumimoji="1" lang="ja-JP" altLang="en-US"/>
              <a:t>が</a:t>
            </a:r>
            <a:r>
              <a:rPr kumimoji="1" lang="en-US" altLang="ja-JP"/>
              <a:t>Pod</a:t>
            </a:r>
            <a:r>
              <a:rPr kumimoji="1" lang="ja-JP" altLang="en-US"/>
              <a:t>と呼ばれる仮想環境を提供し、その</a:t>
            </a:r>
            <a:r>
              <a:rPr kumimoji="1" lang="en-US" altLang="ja-JP"/>
              <a:t>Pod</a:t>
            </a:r>
            <a:r>
              <a:rPr kumimoji="1" lang="ja-JP" altLang="en-US"/>
              <a:t>を単位としてプロセスマイグレーションを可能にするためのシステムのことです。</a:t>
            </a:r>
            <a:endParaRPr kumimoji="1" lang="en-US" altLang="ja-JP"/>
          </a:p>
          <a:p>
            <a:endParaRPr kumimoji="1" lang="en-US" altLang="ja-JP"/>
          </a:p>
          <a:p>
            <a:r>
              <a:rPr kumimoji="1" lang="en-US" altLang="ja-JP"/>
              <a:t>Zap</a:t>
            </a:r>
            <a:r>
              <a:rPr kumimoji="1" lang="ja-JP" altLang="en-US"/>
              <a:t>を使用することで、それぞれが独立したマシンの中で実行されているプロセス群を</a:t>
            </a:r>
            <a:r>
              <a:rPr kumimoji="1" lang="en-US" altLang="ja-JP"/>
              <a:t>Pod</a:t>
            </a:r>
            <a:r>
              <a:rPr kumimoji="1" lang="ja-JP" altLang="en-US"/>
              <a:t>単位でマイグレーションすることができるようになります。</a:t>
            </a:r>
            <a:endParaRPr kumimoji="1" lang="en-US" altLang="ja-JP"/>
          </a:p>
          <a:p>
            <a:endParaRPr kumimoji="1" lang="en-US" altLang="ja-JP"/>
          </a:p>
          <a:p>
            <a:r>
              <a:rPr kumimoji="1" lang="ja-JP" altLang="en-US"/>
              <a:t>この</a:t>
            </a:r>
            <a:r>
              <a:rPr kumimoji="1" lang="en-US" altLang="ja-JP"/>
              <a:t>Zap</a:t>
            </a:r>
            <a:r>
              <a:rPr kumimoji="1" lang="ja-JP" altLang="en-US"/>
              <a:t>では</a:t>
            </a:r>
            <a:r>
              <a:rPr kumimoji="1" lang="en-US" altLang="ja-JP"/>
              <a:t>OS</a:t>
            </a:r>
            <a:r>
              <a:rPr kumimoji="1" lang="ja-JP" altLang="en-US"/>
              <a:t>がマイグレーション可能な仮想環境を提供しているのに対して、本研究ではライブラリ</a:t>
            </a:r>
            <a:r>
              <a:rPr kumimoji="1" lang="en-US" altLang="ja-JP"/>
              <a:t>OS</a:t>
            </a:r>
            <a:r>
              <a:rPr kumimoji="1" lang="ja-JP" altLang="en-US"/>
              <a:t>がマイグレーション可能な仮想環境を提供しています。</a:t>
            </a:r>
            <a:endParaRPr kumimoji="1" lang="en-US" altLang="ja-JP"/>
          </a:p>
          <a:p>
            <a:endParaRPr kumimoji="1" lang="en-US" altLang="ja-JP"/>
          </a:p>
          <a:p>
            <a:r>
              <a:rPr kumimoji="1" lang="ja-JP" altLang="en-US"/>
              <a:t>（仮想化することでマイグレーションをしやすくする、サポートしている）</a:t>
            </a:r>
            <a:endParaRPr kumimoji="1" lang="en-US" altLang="ja-JP"/>
          </a:p>
          <a:p>
            <a:r>
              <a:rPr kumimoji="1" lang="ja-JP" altLang="en-US"/>
              <a:t>（プロセスマイグレーションよりもやりやすいはず）</a:t>
            </a:r>
            <a:endParaRPr kumimoji="1" lang="en-US" altLang="ja-JP"/>
          </a:p>
          <a:p>
            <a:endParaRPr kumimoji="1" lang="en-US" altLang="ja-JP"/>
          </a:p>
          <a:p>
            <a:r>
              <a:rPr kumimoji="1" lang="ja-JP" altLang="en-US"/>
              <a:t>最後に、</a:t>
            </a:r>
            <a:r>
              <a:rPr kumimoji="1" lang="en-US" altLang="ja-JP"/>
              <a:t>3</a:t>
            </a:r>
            <a:r>
              <a:rPr kumimoji="1" lang="ja-JP" altLang="en-US"/>
              <a:t>つ目の関連研究である</a:t>
            </a:r>
            <a:r>
              <a:rPr kumimoji="1" lang="en-US" altLang="ja-JP"/>
              <a:t>MirageManager</a:t>
            </a:r>
            <a:r>
              <a:rPr kumimoji="1" lang="ja-JP" altLang="en-US"/>
              <a:t>（ミラージマネージャー）とは、ライブラリ</a:t>
            </a:r>
            <a:r>
              <a:rPr kumimoji="1" lang="en-US" altLang="ja-JP"/>
              <a:t>OS</a:t>
            </a:r>
            <a:r>
              <a:rPr kumimoji="1" lang="ja-JP" altLang="en-US"/>
              <a:t>に似た</a:t>
            </a:r>
            <a:r>
              <a:rPr kumimoji="1" lang="en-US" altLang="ja-JP" err="1"/>
              <a:t>Unikernel</a:t>
            </a:r>
            <a:r>
              <a:rPr kumimoji="1" lang="ja-JP" altLang="en-US"/>
              <a:t>と呼ばれるカーネルを軽量にマイグレーションできるようにするためのシステムのことです。</a:t>
            </a:r>
            <a:endParaRPr kumimoji="1" lang="en-US" altLang="ja-JP"/>
          </a:p>
          <a:p>
            <a:r>
              <a:rPr kumimoji="1" lang="ja-JP" altLang="en-US"/>
              <a:t>この手法では、</a:t>
            </a:r>
            <a:r>
              <a:rPr kumimoji="1" lang="en-US" altLang="ja-JP" err="1"/>
              <a:t>Unimem</a:t>
            </a:r>
            <a:r>
              <a:rPr kumimoji="1" lang="ja-JP" altLang="en-US"/>
              <a:t>と呼ばれるライブラリを使用することでアプリケーション自身の状態を保存・復元することによって、マイグレーションを実現しています。</a:t>
            </a:r>
            <a:endParaRPr kumimoji="1" lang="en-US" altLang="ja-JP"/>
          </a:p>
          <a:p>
            <a:endParaRPr kumimoji="1" lang="en-US" altLang="ja-JP"/>
          </a:p>
          <a:p>
            <a:r>
              <a:rPr kumimoji="1" lang="en-US" altLang="ja-JP"/>
              <a:t>time: 95s</a:t>
            </a:r>
          </a:p>
          <a:p>
            <a:endParaRPr kumimoji="1" lang="en-US" altLang="ja-JP"/>
          </a:p>
          <a:p>
            <a:r>
              <a:rPr kumimoji="1" lang="en-US" altLang="ja-JP"/>
              <a:t>-----------------------------------------------</a:t>
            </a:r>
          </a:p>
          <a:p>
            <a:endParaRPr kumimoji="1" lang="en-US" altLang="ja-JP"/>
          </a:p>
          <a:p>
            <a:r>
              <a:rPr kumimoji="1" lang="en-US" altLang="ja-JP"/>
              <a:t>Gramine-TDX = </a:t>
            </a:r>
            <a:r>
              <a:rPr kumimoji="1" lang="en-US" altLang="ja-JP" err="1"/>
              <a:t>Unikernel</a:t>
            </a:r>
            <a:r>
              <a:rPr kumimoji="1" lang="ja-JP" altLang="en-US"/>
              <a:t>といってもいいかも</a:t>
            </a:r>
            <a:endParaRPr kumimoji="1" lang="en-US" altLang="ja-JP"/>
          </a:p>
          <a:p>
            <a:r>
              <a:rPr kumimoji="1" lang="en-US" altLang="ja-JP" err="1"/>
              <a:t>Unikernel</a:t>
            </a:r>
            <a:r>
              <a:rPr kumimoji="1" lang="ja-JP" altLang="en-US"/>
              <a:t>は</a:t>
            </a:r>
            <a:r>
              <a:rPr kumimoji="1" lang="en-US" altLang="ja-JP"/>
              <a:t>VM</a:t>
            </a:r>
            <a:r>
              <a:rPr kumimoji="1" lang="ja-JP" altLang="en-US"/>
              <a:t>なので</a:t>
            </a:r>
            <a:r>
              <a:rPr kumimoji="1" lang="en-US" altLang="ja-JP"/>
              <a:t>VM</a:t>
            </a:r>
            <a:r>
              <a:rPr kumimoji="1" lang="ja-JP" altLang="en-US"/>
              <a:t>マイグレーションできる</a:t>
            </a:r>
            <a:endParaRPr kumimoji="1" lang="en-US" altLang="ja-JP"/>
          </a:p>
          <a:p>
            <a:r>
              <a:rPr kumimoji="1" lang="ja-JP" altLang="en-US"/>
              <a:t>必要な部分だけを指定してアプリケーションが送れるようにしている（処理が高速になる）</a:t>
            </a:r>
            <a:br>
              <a:rPr kumimoji="1" lang="en-US" altLang="ja-JP"/>
            </a:br>
            <a:r>
              <a:rPr lang="en-US" altLang="ja-JP" err="1">
                <a:latin typeface="+mn-lt"/>
                <a:ea typeface="+mn-ea"/>
              </a:rPr>
              <a:t>MirageManager</a:t>
            </a:r>
            <a:r>
              <a:rPr lang="ja-JP" altLang="en-US">
                <a:latin typeface="+mn-lt"/>
                <a:ea typeface="+mn-ea"/>
              </a:rPr>
              <a:t>はアプリケーションを指示するため処理が高速（面倒だけど</a:t>
            </a:r>
            <a:r>
              <a:rPr lang="en-US" altLang="ja-JP">
                <a:latin typeface="+mn-lt"/>
                <a:ea typeface="+mn-ea"/>
              </a:rPr>
              <a:t>…</a:t>
            </a:r>
            <a:r>
              <a:rPr lang="ja-JP" altLang="en-US">
                <a:latin typeface="+mn-lt"/>
                <a:ea typeface="+mn-ea"/>
              </a:rPr>
              <a:t>）</a:t>
            </a:r>
            <a:endParaRPr lang="en-US" altLang="ja-JP">
              <a:latin typeface="+mn-lt"/>
              <a:ea typeface="+mn-ea"/>
            </a:endParaRPr>
          </a:p>
          <a:p>
            <a:r>
              <a:rPr kumimoji="1" lang="en-US" altLang="ja-JP">
                <a:latin typeface="+mn-lt"/>
                <a:ea typeface="+mn-ea"/>
              </a:rPr>
              <a:t>VM</a:t>
            </a:r>
            <a:r>
              <a:rPr kumimoji="1" lang="ja-JP" altLang="en-US">
                <a:latin typeface="+mn-lt"/>
                <a:ea typeface="+mn-ea"/>
              </a:rPr>
              <a:t>マイグレーションできるけど、重たい。機密</a:t>
            </a:r>
            <a:r>
              <a:rPr kumimoji="1" lang="en-US" altLang="ja-JP">
                <a:latin typeface="+mn-lt"/>
                <a:ea typeface="+mn-ea"/>
              </a:rPr>
              <a:t>VM</a:t>
            </a:r>
            <a:r>
              <a:rPr kumimoji="1" lang="ja-JP" altLang="en-US">
                <a:latin typeface="+mn-lt"/>
                <a:ea typeface="+mn-ea"/>
              </a:rPr>
              <a:t>だとマイグレーションができない</a:t>
            </a:r>
            <a:endParaRPr kumimoji="1" lang="en-US" altLang="ja-JP">
              <a:latin typeface="+mn-lt"/>
              <a:ea typeface="+mn-ea"/>
            </a:endParaRPr>
          </a:p>
          <a:p>
            <a:endParaRPr kumimoji="1" lang="en-US" altLang="ja-JP"/>
          </a:p>
          <a:p>
            <a:r>
              <a:rPr kumimoji="1" lang="ja-JP" altLang="en-US"/>
              <a:t>・</a:t>
            </a:r>
            <a:r>
              <a:rPr kumimoji="1" lang="en-US" altLang="ja-JP"/>
              <a:t>FUTEE</a:t>
            </a:r>
          </a:p>
          <a:p>
            <a:r>
              <a:rPr kumimoji="1" lang="ja-JP" altLang="ja-JP" sz="1200" kern="1200">
                <a:solidFill>
                  <a:schemeClr val="tx1"/>
                </a:solidFill>
                <a:effectLst/>
                <a:latin typeface="+mn-lt"/>
                <a:ea typeface="+mn-ea"/>
                <a:cs typeface="+mn-cs"/>
              </a:rPr>
              <a:t>様々な</a:t>
            </a:r>
            <a:r>
              <a:rPr kumimoji="1" lang="en-US" altLang="ja-JP" sz="1200" kern="1200">
                <a:solidFill>
                  <a:schemeClr val="tx1"/>
                </a:solidFill>
                <a:effectLst/>
                <a:latin typeface="+mn-lt"/>
                <a:ea typeface="+mn-ea"/>
                <a:cs typeface="+mn-cs"/>
              </a:rPr>
              <a:t>TEE</a:t>
            </a:r>
            <a:r>
              <a:rPr kumimoji="1" lang="ja-JP" altLang="ja-JP" sz="1200" kern="1200">
                <a:solidFill>
                  <a:schemeClr val="tx1"/>
                </a:solidFill>
                <a:effectLst/>
                <a:latin typeface="+mn-lt"/>
                <a:ea typeface="+mn-ea"/>
                <a:cs typeface="+mn-cs"/>
              </a:rPr>
              <a:t>を横断的に扱うためのフレームワーク</a:t>
            </a:r>
          </a:p>
          <a:p>
            <a:r>
              <a:rPr kumimoji="1" lang="ja-JP" altLang="ja-JP" sz="1200" kern="1200">
                <a:solidFill>
                  <a:schemeClr val="tx1"/>
                </a:solidFill>
                <a:effectLst/>
                <a:latin typeface="+mn-lt"/>
                <a:ea typeface="+mn-ea"/>
                <a:cs typeface="+mn-cs"/>
              </a:rPr>
              <a:t>→ 様々な</a:t>
            </a:r>
            <a:r>
              <a:rPr kumimoji="1" lang="en-US" altLang="ja-JP" sz="1200" kern="1200">
                <a:solidFill>
                  <a:schemeClr val="tx1"/>
                </a:solidFill>
                <a:effectLst/>
                <a:latin typeface="+mn-lt"/>
                <a:ea typeface="+mn-ea"/>
                <a:cs typeface="+mn-cs"/>
              </a:rPr>
              <a:t>TEE</a:t>
            </a:r>
            <a:r>
              <a:rPr kumimoji="1" lang="ja-JP" altLang="ja-JP" sz="1200" kern="1200">
                <a:solidFill>
                  <a:schemeClr val="tx1"/>
                </a:solidFill>
                <a:effectLst/>
                <a:latin typeface="+mn-lt"/>
                <a:ea typeface="+mn-ea"/>
                <a:cs typeface="+mn-cs"/>
              </a:rPr>
              <a:t>において</a:t>
            </a:r>
            <a:r>
              <a:rPr kumimoji="1" lang="en-US" altLang="ja-JP" sz="1200" kern="1200">
                <a:solidFill>
                  <a:schemeClr val="tx1"/>
                </a:solidFill>
                <a:effectLst/>
                <a:latin typeface="+mn-lt"/>
                <a:ea typeface="+mn-ea"/>
                <a:cs typeface="+mn-cs"/>
              </a:rPr>
              <a:t>TEE</a:t>
            </a:r>
            <a:r>
              <a:rPr kumimoji="1" lang="ja-JP" altLang="ja-JP" sz="1200" kern="1200">
                <a:solidFill>
                  <a:schemeClr val="tx1"/>
                </a:solidFill>
                <a:effectLst/>
                <a:latin typeface="+mn-lt"/>
                <a:ea typeface="+mn-ea"/>
                <a:cs typeface="+mn-cs"/>
              </a:rPr>
              <a:t>間アテステーションと通信を可能にしている</a:t>
            </a:r>
          </a:p>
          <a:p>
            <a:r>
              <a:rPr kumimoji="1" lang="ja-JP" altLang="ja-JP" sz="1200" kern="1200">
                <a:solidFill>
                  <a:schemeClr val="tx1"/>
                </a:solidFill>
                <a:effectLst/>
                <a:latin typeface="+mn-lt"/>
                <a:ea typeface="+mn-ea"/>
                <a:cs typeface="+mn-cs"/>
              </a:rPr>
              <a:t>目的</a:t>
            </a:r>
            <a:r>
              <a:rPr kumimoji="1" lang="en-US" altLang="ja-JP" sz="1200" kern="1200">
                <a:solidFill>
                  <a:schemeClr val="tx1"/>
                </a:solidFill>
                <a:effectLst/>
                <a:latin typeface="+mn-lt"/>
                <a:ea typeface="+mn-ea"/>
                <a:cs typeface="+mn-cs"/>
              </a:rPr>
              <a:t>:</a:t>
            </a:r>
            <a:endParaRPr kumimoji="1" lang="ja-JP" altLang="ja-JP" sz="1200" kern="1200">
              <a:solidFill>
                <a:schemeClr val="tx1"/>
              </a:solidFill>
              <a:effectLst/>
              <a:latin typeface="+mn-lt"/>
              <a:ea typeface="+mn-ea"/>
              <a:cs typeface="+mn-cs"/>
            </a:endParaRPr>
          </a:p>
          <a:p>
            <a:r>
              <a:rPr kumimoji="1" lang="ja-JP" altLang="ja-JP" sz="1200" kern="1200">
                <a:solidFill>
                  <a:schemeClr val="tx1"/>
                </a:solidFill>
                <a:effectLst/>
                <a:latin typeface="+mn-lt"/>
                <a:ea typeface="+mn-ea"/>
                <a:cs typeface="+mn-cs"/>
              </a:rPr>
              <a:t>ホストがどの</a:t>
            </a:r>
            <a:r>
              <a:rPr kumimoji="1" lang="en-US" altLang="ja-JP" sz="1200" kern="1200">
                <a:solidFill>
                  <a:schemeClr val="tx1"/>
                </a:solidFill>
                <a:effectLst/>
                <a:latin typeface="+mn-lt"/>
                <a:ea typeface="+mn-ea"/>
                <a:cs typeface="+mn-cs"/>
              </a:rPr>
              <a:t>TEE</a:t>
            </a:r>
            <a:r>
              <a:rPr kumimoji="1" lang="ja-JP" altLang="ja-JP" sz="1200" kern="1200">
                <a:solidFill>
                  <a:schemeClr val="tx1"/>
                </a:solidFill>
                <a:effectLst/>
                <a:latin typeface="+mn-lt"/>
                <a:ea typeface="+mn-ea"/>
                <a:cs typeface="+mn-cs"/>
              </a:rPr>
              <a:t>を使用していても通信やマイグレーションができるように</a:t>
            </a:r>
          </a:p>
          <a:p>
            <a:endParaRPr kumimoji="1" lang="ja-JP" altLang="ja-JP" sz="1200" kern="1200">
              <a:solidFill>
                <a:schemeClr val="tx1"/>
              </a:solidFill>
              <a:effectLst/>
              <a:latin typeface="+mn-lt"/>
              <a:ea typeface="+mn-ea"/>
              <a:cs typeface="+mn-cs"/>
            </a:endParaRPr>
          </a:p>
          <a:p>
            <a:r>
              <a:rPr kumimoji="1" lang="ja-JP" altLang="ja-JP" sz="1200" kern="1200">
                <a:solidFill>
                  <a:schemeClr val="tx1"/>
                </a:solidFill>
                <a:effectLst/>
                <a:latin typeface="+mn-lt"/>
                <a:ea typeface="+mn-ea"/>
                <a:cs typeface="+mn-cs"/>
              </a:rPr>
              <a:t>本研究では、</a:t>
            </a:r>
            <a:r>
              <a:rPr kumimoji="1" lang="en-US" altLang="ja-JP" sz="1200" kern="1200">
                <a:solidFill>
                  <a:schemeClr val="tx1"/>
                </a:solidFill>
                <a:effectLst/>
                <a:latin typeface="+mn-lt"/>
                <a:ea typeface="+mn-ea"/>
                <a:cs typeface="+mn-cs"/>
              </a:rPr>
              <a:t>Rust</a:t>
            </a:r>
            <a:r>
              <a:rPr kumimoji="1" lang="ja-JP" altLang="ja-JP" sz="1200" kern="1200">
                <a:solidFill>
                  <a:schemeClr val="tx1"/>
                </a:solidFill>
                <a:effectLst/>
                <a:latin typeface="+mn-lt"/>
                <a:ea typeface="+mn-ea"/>
                <a:cs typeface="+mn-cs"/>
              </a:rPr>
              <a:t>言語で記述された専用カーネルの上に</a:t>
            </a:r>
            <a:r>
              <a:rPr kumimoji="1" lang="en-US" altLang="ja-JP" sz="1200" kern="1200">
                <a:solidFill>
                  <a:schemeClr val="tx1"/>
                </a:solidFill>
                <a:effectLst/>
                <a:latin typeface="+mn-lt"/>
                <a:ea typeface="+mn-ea"/>
                <a:cs typeface="+mn-cs"/>
              </a:rPr>
              <a:t>FUTEE</a:t>
            </a:r>
            <a:r>
              <a:rPr kumimoji="1" lang="ja-JP" altLang="ja-JP" sz="1200" kern="1200">
                <a:solidFill>
                  <a:schemeClr val="tx1"/>
                </a:solidFill>
                <a:effectLst/>
                <a:latin typeface="+mn-lt"/>
                <a:ea typeface="+mn-ea"/>
                <a:cs typeface="+mn-cs"/>
              </a:rPr>
              <a:t>を構築している</a:t>
            </a:r>
          </a:p>
          <a:p>
            <a:r>
              <a:rPr kumimoji="1" lang="en-US" altLang="ja-JP" sz="1200" kern="1200">
                <a:solidFill>
                  <a:schemeClr val="tx1"/>
                </a:solidFill>
                <a:effectLst/>
                <a:latin typeface="+mn-lt"/>
                <a:ea typeface="+mn-ea"/>
                <a:cs typeface="+mn-cs"/>
              </a:rPr>
              <a:t> </a:t>
            </a:r>
            <a:endParaRPr kumimoji="1" lang="ja-JP" altLang="ja-JP" sz="1200" kern="1200">
              <a:solidFill>
                <a:schemeClr val="tx1"/>
              </a:solidFill>
              <a:effectLst/>
              <a:latin typeface="+mn-lt"/>
              <a:ea typeface="+mn-ea"/>
              <a:cs typeface="+mn-cs"/>
            </a:endParaRPr>
          </a:p>
          <a:p>
            <a:r>
              <a:rPr kumimoji="1" lang="en-US" altLang="ja-JP" sz="1200" kern="1200">
                <a:solidFill>
                  <a:schemeClr val="tx1"/>
                </a:solidFill>
                <a:effectLst/>
                <a:latin typeface="+mn-lt"/>
                <a:ea typeface="+mn-ea"/>
                <a:cs typeface="+mn-cs"/>
              </a:rPr>
              <a:t>FUTEE</a:t>
            </a:r>
            <a:r>
              <a:rPr kumimoji="1" lang="ja-JP" altLang="ja-JP" sz="1200" kern="1200">
                <a:solidFill>
                  <a:schemeClr val="tx1"/>
                </a:solidFill>
                <a:effectLst/>
                <a:latin typeface="+mn-lt"/>
                <a:ea typeface="+mn-ea"/>
                <a:cs typeface="+mn-cs"/>
              </a:rPr>
              <a:t>の用途</a:t>
            </a:r>
          </a:p>
          <a:p>
            <a:r>
              <a:rPr kumimoji="1" lang="ja-JP" altLang="ja-JP" sz="1200" kern="1200">
                <a:solidFill>
                  <a:schemeClr val="tx1"/>
                </a:solidFill>
                <a:effectLst/>
                <a:latin typeface="+mn-lt"/>
                <a:ea typeface="+mn-ea"/>
                <a:cs typeface="+mn-cs"/>
              </a:rPr>
              <a:t>異種</a:t>
            </a:r>
            <a:r>
              <a:rPr kumimoji="1" lang="en-US" altLang="ja-JP" sz="1200" kern="1200">
                <a:solidFill>
                  <a:schemeClr val="tx1"/>
                </a:solidFill>
                <a:effectLst/>
                <a:latin typeface="+mn-lt"/>
                <a:ea typeface="+mn-ea"/>
                <a:cs typeface="+mn-cs"/>
              </a:rPr>
              <a:t>TEE</a:t>
            </a:r>
            <a:r>
              <a:rPr kumimoji="1" lang="ja-JP" altLang="ja-JP" sz="1200" kern="1200">
                <a:solidFill>
                  <a:schemeClr val="tx1"/>
                </a:solidFill>
                <a:effectLst/>
                <a:latin typeface="+mn-lt"/>
                <a:ea typeface="+mn-ea"/>
                <a:cs typeface="+mn-cs"/>
              </a:rPr>
              <a:t>間のマイグレーション</a:t>
            </a:r>
          </a:p>
          <a:p>
            <a:r>
              <a:rPr kumimoji="1" lang="ja-JP" altLang="ja-JP" sz="1200" kern="1200">
                <a:solidFill>
                  <a:schemeClr val="tx1"/>
                </a:solidFill>
                <a:effectLst/>
                <a:latin typeface="+mn-lt"/>
                <a:ea typeface="+mn-ea"/>
                <a:cs typeface="+mn-cs"/>
              </a:rPr>
              <a:t>異種</a:t>
            </a:r>
            <a:r>
              <a:rPr kumimoji="1" lang="en-US" altLang="ja-JP" sz="1200" kern="1200">
                <a:solidFill>
                  <a:schemeClr val="tx1"/>
                </a:solidFill>
                <a:effectLst/>
                <a:latin typeface="+mn-lt"/>
                <a:ea typeface="+mn-ea"/>
                <a:cs typeface="+mn-cs"/>
              </a:rPr>
              <a:t>TEE</a:t>
            </a:r>
            <a:r>
              <a:rPr kumimoji="1" lang="ja-JP" altLang="ja-JP" sz="1200" kern="1200">
                <a:solidFill>
                  <a:schemeClr val="tx1"/>
                </a:solidFill>
                <a:effectLst/>
                <a:latin typeface="+mn-lt"/>
                <a:ea typeface="+mn-ea"/>
                <a:cs typeface="+mn-cs"/>
              </a:rPr>
              <a:t>間の通信、アテステーション</a:t>
            </a:r>
          </a:p>
          <a:p>
            <a:endParaRPr kumimoji="1" lang="en-US" altLang="ja-JP"/>
          </a:p>
          <a:p>
            <a:r>
              <a:rPr kumimoji="1" lang="ja-JP" altLang="en-US"/>
              <a:t>・</a:t>
            </a:r>
            <a:r>
              <a:rPr kumimoji="1" lang="en-US" altLang="ja-JP"/>
              <a:t>Zap</a:t>
            </a:r>
          </a:p>
          <a:p>
            <a:r>
              <a:rPr kumimoji="1" lang="en-US" altLang="ja-JP" sz="1200" kern="1200">
                <a:solidFill>
                  <a:schemeClr val="tx1"/>
                </a:solidFill>
                <a:effectLst/>
                <a:latin typeface="+mn-lt"/>
                <a:ea typeface="+mn-ea"/>
                <a:cs typeface="+mn-cs"/>
              </a:rPr>
              <a:t>OS</a:t>
            </a:r>
            <a:r>
              <a:rPr kumimoji="1" lang="ja-JP" altLang="ja-JP" sz="1200" kern="1200">
                <a:solidFill>
                  <a:schemeClr val="tx1"/>
                </a:solidFill>
                <a:effectLst/>
                <a:latin typeface="+mn-lt"/>
                <a:ea typeface="+mn-ea"/>
                <a:cs typeface="+mn-cs"/>
              </a:rPr>
              <a:t>上に仮想化された薄い層（仮想化層）を提供し、</a:t>
            </a:r>
            <a:r>
              <a:rPr kumimoji="1" lang="en-US" altLang="ja-JP" sz="1200" kern="1200">
                <a:solidFill>
                  <a:schemeClr val="tx1"/>
                </a:solidFill>
                <a:effectLst/>
                <a:latin typeface="+mn-lt"/>
                <a:ea typeface="+mn-ea"/>
                <a:cs typeface="+mn-cs"/>
              </a:rPr>
              <a:t>Pod</a:t>
            </a:r>
            <a:r>
              <a:rPr kumimoji="1" lang="ja-JP" altLang="ja-JP" sz="1200" kern="1200">
                <a:solidFill>
                  <a:schemeClr val="tx1"/>
                </a:solidFill>
                <a:effectLst/>
                <a:latin typeface="+mn-lt"/>
                <a:ea typeface="+mn-ea"/>
                <a:cs typeface="+mn-cs"/>
              </a:rPr>
              <a:t>（</a:t>
            </a:r>
            <a:r>
              <a:rPr kumimoji="1" lang="en-US" altLang="ja-JP" sz="1200" kern="1200" err="1">
                <a:solidFill>
                  <a:schemeClr val="tx1"/>
                </a:solidFill>
                <a:effectLst/>
                <a:latin typeface="+mn-lt"/>
                <a:ea typeface="+mn-ea"/>
                <a:cs typeface="+mn-cs"/>
              </a:rPr>
              <a:t>PrOcess</a:t>
            </a:r>
            <a:r>
              <a:rPr kumimoji="1" lang="en-US" altLang="ja-JP" sz="1200" kern="1200">
                <a:solidFill>
                  <a:schemeClr val="tx1"/>
                </a:solidFill>
                <a:effectLst/>
                <a:latin typeface="+mn-lt"/>
                <a:ea typeface="+mn-ea"/>
                <a:cs typeface="+mn-cs"/>
              </a:rPr>
              <a:t> Domain</a:t>
            </a:r>
            <a:r>
              <a:rPr kumimoji="1" lang="ja-JP" altLang="ja-JP" sz="1200" kern="1200">
                <a:solidFill>
                  <a:schemeClr val="tx1"/>
                </a:solidFill>
                <a:effectLst/>
                <a:latin typeface="+mn-lt"/>
                <a:ea typeface="+mn-ea"/>
                <a:cs typeface="+mn-cs"/>
              </a:rPr>
              <a:t>）と呼ばれる概念（仮想環境）を導入</a:t>
            </a:r>
          </a:p>
          <a:p>
            <a:r>
              <a:rPr kumimoji="1" lang="en-US" altLang="ja-JP" sz="1200" kern="1200">
                <a:solidFill>
                  <a:schemeClr val="tx1"/>
                </a:solidFill>
                <a:effectLst/>
                <a:latin typeface="+mn-lt"/>
                <a:ea typeface="+mn-ea"/>
                <a:cs typeface="+mn-cs"/>
              </a:rPr>
              <a:t>Pod: </a:t>
            </a:r>
            <a:r>
              <a:rPr kumimoji="1" lang="ja-JP" altLang="ja-JP" sz="1200" kern="1200">
                <a:solidFill>
                  <a:schemeClr val="tx1"/>
                </a:solidFill>
                <a:effectLst/>
                <a:latin typeface="+mn-lt"/>
                <a:ea typeface="+mn-ea"/>
                <a:cs typeface="+mn-cs"/>
              </a:rPr>
              <a:t>プロセスグループに対して一貫した仮想化されたシステムビューを提供する</a:t>
            </a:r>
          </a:p>
          <a:p>
            <a:r>
              <a:rPr kumimoji="1" lang="ja-JP" altLang="ja-JP" sz="1200" kern="1200">
                <a:solidFill>
                  <a:schemeClr val="tx1"/>
                </a:solidFill>
                <a:effectLst/>
                <a:latin typeface="+mn-lt"/>
                <a:ea typeface="+mn-ea"/>
                <a:cs typeface="+mn-cs"/>
              </a:rPr>
              <a:t>仮想化されたシステムビューは、プロセス</a:t>
            </a:r>
            <a:r>
              <a:rPr kumimoji="1" lang="en-US" altLang="ja-JP" sz="1200" kern="1200">
                <a:solidFill>
                  <a:schemeClr val="tx1"/>
                </a:solidFill>
                <a:effectLst/>
                <a:latin typeface="+mn-lt"/>
                <a:ea typeface="+mn-ea"/>
                <a:cs typeface="+mn-cs"/>
              </a:rPr>
              <a:t>id</a:t>
            </a:r>
            <a:r>
              <a:rPr kumimoji="1" lang="ja-JP" altLang="ja-JP" sz="1200" kern="1200">
                <a:solidFill>
                  <a:schemeClr val="tx1"/>
                </a:solidFill>
                <a:effectLst/>
                <a:latin typeface="+mn-lt"/>
                <a:ea typeface="+mn-ea"/>
                <a:cs typeface="+mn-cs"/>
              </a:rPr>
              <a:t>やネットワークアドレスといった</a:t>
            </a:r>
            <a:r>
              <a:rPr kumimoji="1" lang="en-US" altLang="ja-JP" sz="1200" kern="1200">
                <a:solidFill>
                  <a:schemeClr val="tx1"/>
                </a:solidFill>
                <a:effectLst/>
                <a:latin typeface="+mn-lt"/>
                <a:ea typeface="+mn-ea"/>
                <a:cs typeface="+mn-cs"/>
              </a:rPr>
              <a:t>OS</a:t>
            </a:r>
            <a:r>
              <a:rPr kumimoji="1" lang="ja-JP" altLang="ja-JP" sz="1200" kern="1200">
                <a:solidFill>
                  <a:schemeClr val="tx1"/>
                </a:solidFill>
                <a:effectLst/>
                <a:latin typeface="+mn-lt"/>
                <a:ea typeface="+mn-ea"/>
                <a:cs typeface="+mn-cs"/>
              </a:rPr>
              <a:t>リソースと仮想識別子を関連付ける</a:t>
            </a:r>
          </a:p>
          <a:p>
            <a:r>
              <a:rPr kumimoji="1" lang="ja-JP" altLang="ja-JP" sz="1200" kern="1200">
                <a:solidFill>
                  <a:schemeClr val="tx1"/>
                </a:solidFill>
                <a:effectLst/>
                <a:latin typeface="+mn-lt"/>
                <a:ea typeface="+mn-ea"/>
                <a:cs typeface="+mn-cs"/>
              </a:rPr>
              <a:t>→ </a:t>
            </a:r>
            <a:r>
              <a:rPr kumimoji="1" lang="en-US" altLang="ja-JP" sz="1200" kern="1200">
                <a:solidFill>
                  <a:schemeClr val="tx1"/>
                </a:solidFill>
                <a:effectLst/>
                <a:latin typeface="+mn-lt"/>
                <a:ea typeface="+mn-ea"/>
                <a:cs typeface="+mn-cs"/>
              </a:rPr>
              <a:t>Pod</a:t>
            </a:r>
            <a:r>
              <a:rPr kumimoji="1" lang="ja-JP" altLang="ja-JP" sz="1200" kern="1200">
                <a:solidFill>
                  <a:schemeClr val="tx1"/>
                </a:solidFill>
                <a:effectLst/>
                <a:latin typeface="+mn-lt"/>
                <a:ea typeface="+mn-ea"/>
                <a:cs typeface="+mn-cs"/>
              </a:rPr>
              <a:t>内のプロセスは、ホスト</a:t>
            </a:r>
            <a:r>
              <a:rPr kumimoji="1" lang="en-US" altLang="ja-JP" sz="1200" kern="1200">
                <a:solidFill>
                  <a:schemeClr val="tx1"/>
                </a:solidFill>
                <a:effectLst/>
                <a:latin typeface="+mn-lt"/>
                <a:ea typeface="+mn-ea"/>
                <a:cs typeface="+mn-cs"/>
              </a:rPr>
              <a:t>OS</a:t>
            </a:r>
            <a:r>
              <a:rPr kumimoji="1" lang="ja-JP" altLang="ja-JP" sz="1200" kern="1200">
                <a:solidFill>
                  <a:schemeClr val="tx1"/>
                </a:solidFill>
                <a:effectLst/>
                <a:latin typeface="+mn-lt"/>
                <a:ea typeface="+mn-ea"/>
                <a:cs typeface="+mn-cs"/>
              </a:rPr>
              <a:t>や他のプロセスへの依存関係から切り離される</a:t>
            </a:r>
          </a:p>
          <a:p>
            <a:r>
              <a:rPr kumimoji="1" lang="en-US" altLang="ja-JP" sz="1200" kern="1200">
                <a:solidFill>
                  <a:schemeClr val="tx1"/>
                </a:solidFill>
                <a:effectLst/>
                <a:latin typeface="+mn-lt"/>
                <a:ea typeface="+mn-ea"/>
                <a:cs typeface="+mn-cs"/>
              </a:rPr>
              <a:t>Pod</a:t>
            </a:r>
            <a:r>
              <a:rPr kumimoji="1" lang="ja-JP" altLang="ja-JP" sz="1200" kern="1200">
                <a:solidFill>
                  <a:schemeClr val="tx1"/>
                </a:solidFill>
                <a:effectLst/>
                <a:latin typeface="+mn-lt"/>
                <a:ea typeface="+mn-ea"/>
                <a:cs typeface="+mn-cs"/>
              </a:rPr>
              <a:t>は独自のプライベートな仮想名前空間を持つ（プロセス</a:t>
            </a:r>
            <a:r>
              <a:rPr kumimoji="1" lang="en-US" altLang="ja-JP" sz="1200" kern="1200">
                <a:solidFill>
                  <a:schemeClr val="tx1"/>
                </a:solidFill>
                <a:effectLst/>
                <a:latin typeface="+mn-lt"/>
                <a:ea typeface="+mn-ea"/>
                <a:cs typeface="+mn-cs"/>
              </a:rPr>
              <a:t>id</a:t>
            </a:r>
            <a:r>
              <a:rPr kumimoji="1" lang="ja-JP" altLang="ja-JP" sz="1200" kern="1200">
                <a:solidFill>
                  <a:schemeClr val="tx1"/>
                </a:solidFill>
                <a:effectLst/>
                <a:latin typeface="+mn-lt"/>
                <a:ea typeface="+mn-ea"/>
                <a:cs typeface="+mn-cs"/>
              </a:rPr>
              <a:t>など）</a:t>
            </a:r>
          </a:p>
          <a:p>
            <a:r>
              <a:rPr kumimoji="1" lang="ja-JP" altLang="ja-JP" sz="1200" kern="1200">
                <a:solidFill>
                  <a:schemeClr val="tx1"/>
                </a:solidFill>
                <a:effectLst/>
                <a:latin typeface="+mn-lt"/>
                <a:ea typeface="+mn-ea"/>
                <a:cs typeface="+mn-cs"/>
              </a:rPr>
              <a:t>マイグレーションのために、</a:t>
            </a:r>
            <a:r>
              <a:rPr kumimoji="1" lang="en-US" altLang="ja-JP" sz="1200" kern="1200">
                <a:solidFill>
                  <a:schemeClr val="tx1"/>
                </a:solidFill>
                <a:effectLst/>
                <a:latin typeface="+mn-lt"/>
                <a:ea typeface="+mn-ea"/>
                <a:cs typeface="+mn-cs"/>
              </a:rPr>
              <a:t>OS</a:t>
            </a:r>
            <a:r>
              <a:rPr kumimoji="1" lang="ja-JP" altLang="ja-JP" sz="1200" kern="1200">
                <a:solidFill>
                  <a:schemeClr val="tx1"/>
                </a:solidFill>
                <a:effectLst/>
                <a:latin typeface="+mn-lt"/>
                <a:ea typeface="+mn-ea"/>
                <a:cs typeface="+mn-cs"/>
              </a:rPr>
              <a:t>やアプリケーションを改造する必要がない（あっても最小限で済むように設計されている）</a:t>
            </a:r>
          </a:p>
          <a:p>
            <a:r>
              <a:rPr kumimoji="1" lang="en-US" altLang="ja-JP" sz="1200" kern="1200">
                <a:solidFill>
                  <a:schemeClr val="tx1"/>
                </a:solidFill>
                <a:effectLst/>
                <a:latin typeface="+mn-lt"/>
                <a:ea typeface="+mn-ea"/>
                <a:cs typeface="+mn-cs"/>
              </a:rPr>
              <a:t> </a:t>
            </a:r>
            <a:endParaRPr kumimoji="1" lang="ja-JP" altLang="ja-JP" sz="1200" kern="1200">
              <a:solidFill>
                <a:schemeClr val="tx1"/>
              </a:solidFill>
              <a:effectLst/>
              <a:latin typeface="+mn-lt"/>
              <a:ea typeface="+mn-ea"/>
              <a:cs typeface="+mn-cs"/>
            </a:endParaRPr>
          </a:p>
          <a:p>
            <a:r>
              <a:rPr kumimoji="1" lang="ja-JP" altLang="ja-JP" sz="1200" kern="1200">
                <a:solidFill>
                  <a:schemeClr val="tx1"/>
                </a:solidFill>
                <a:effectLst/>
                <a:latin typeface="+mn-lt"/>
                <a:ea typeface="+mn-ea"/>
                <a:cs typeface="+mn-cs"/>
              </a:rPr>
              <a:t>用語</a:t>
            </a:r>
          </a:p>
          <a:p>
            <a:r>
              <a:rPr kumimoji="1" lang="ja-JP" altLang="ja-JP" sz="1200" kern="1200">
                <a:solidFill>
                  <a:schemeClr val="tx1"/>
                </a:solidFill>
                <a:effectLst/>
                <a:latin typeface="+mn-lt"/>
                <a:ea typeface="+mn-ea"/>
                <a:cs typeface="+mn-cs"/>
              </a:rPr>
              <a:t>システムビュー</a:t>
            </a:r>
            <a:r>
              <a:rPr kumimoji="1" lang="en-US" altLang="ja-JP" sz="1200" kern="1200">
                <a:solidFill>
                  <a:schemeClr val="tx1"/>
                </a:solidFill>
                <a:effectLst/>
                <a:latin typeface="+mn-lt"/>
                <a:ea typeface="+mn-ea"/>
                <a:cs typeface="+mn-cs"/>
              </a:rPr>
              <a:t>: </a:t>
            </a:r>
            <a:r>
              <a:rPr kumimoji="1" lang="ja-JP" altLang="ja-JP" sz="1200" kern="1200">
                <a:solidFill>
                  <a:schemeClr val="tx1"/>
                </a:solidFill>
                <a:effectLst/>
                <a:latin typeface="+mn-lt"/>
                <a:ea typeface="+mn-ea"/>
                <a:cs typeface="+mn-cs"/>
              </a:rPr>
              <a:t>データベースなどにおいて、</a:t>
            </a:r>
            <a:r>
              <a:rPr kumimoji="1" lang="ja-JP" altLang="ja-JP" sz="1200" b="0" kern="1200">
                <a:solidFill>
                  <a:schemeClr val="tx1"/>
                </a:solidFill>
                <a:effectLst/>
                <a:latin typeface="+mn-lt"/>
                <a:ea typeface="+mn-ea"/>
                <a:cs typeface="+mn-cs"/>
              </a:rPr>
              <a:t>システム内部の状態やメタデータ（定義情報）を確認するために提供されている仮想的なテーブル</a:t>
            </a:r>
            <a:endParaRPr kumimoji="1" lang="ja-JP" altLang="ja-JP" sz="1200" kern="1200">
              <a:solidFill>
                <a:schemeClr val="tx1"/>
              </a:solidFill>
              <a:effectLst/>
              <a:latin typeface="+mn-lt"/>
              <a:ea typeface="+mn-ea"/>
              <a:cs typeface="+mn-cs"/>
            </a:endParaRPr>
          </a:p>
          <a:p>
            <a:r>
              <a:rPr kumimoji="1" lang="en-US" altLang="ja-JP" sz="1200" kern="1200">
                <a:solidFill>
                  <a:schemeClr val="tx1"/>
                </a:solidFill>
                <a:effectLst/>
                <a:latin typeface="+mn-lt"/>
                <a:ea typeface="+mn-ea"/>
                <a:cs typeface="+mn-cs"/>
              </a:rPr>
              <a:t> </a:t>
            </a:r>
            <a:endParaRPr kumimoji="1" lang="ja-JP" altLang="ja-JP" sz="1200" kern="1200">
              <a:solidFill>
                <a:schemeClr val="tx1"/>
              </a:solidFill>
              <a:effectLst/>
              <a:latin typeface="+mn-lt"/>
              <a:ea typeface="+mn-ea"/>
              <a:cs typeface="+mn-cs"/>
            </a:endParaRPr>
          </a:p>
          <a:p>
            <a:r>
              <a:rPr kumimoji="1" lang="en-US" altLang="ja-JP" sz="1200" kern="1200">
                <a:solidFill>
                  <a:schemeClr val="tx1"/>
                </a:solidFill>
                <a:effectLst/>
                <a:latin typeface="+mn-lt"/>
                <a:ea typeface="+mn-ea"/>
                <a:cs typeface="+mn-cs"/>
              </a:rPr>
              <a:t>Zap</a:t>
            </a:r>
            <a:r>
              <a:rPr kumimoji="1" lang="ja-JP" altLang="ja-JP" sz="1200" kern="1200">
                <a:solidFill>
                  <a:schemeClr val="tx1"/>
                </a:solidFill>
                <a:effectLst/>
                <a:latin typeface="+mn-lt"/>
                <a:ea typeface="+mn-ea"/>
                <a:cs typeface="+mn-cs"/>
              </a:rPr>
              <a:t>によって、（</a:t>
            </a:r>
            <a:r>
              <a:rPr kumimoji="1" lang="en-US" altLang="ja-JP" sz="1200" kern="1200">
                <a:solidFill>
                  <a:schemeClr val="tx1"/>
                </a:solidFill>
                <a:effectLst/>
                <a:latin typeface="+mn-lt"/>
                <a:ea typeface="+mn-ea"/>
                <a:cs typeface="+mn-cs"/>
              </a:rPr>
              <a:t>Pod</a:t>
            </a:r>
            <a:r>
              <a:rPr kumimoji="1" lang="ja-JP" altLang="ja-JP" sz="1200" kern="1200">
                <a:solidFill>
                  <a:schemeClr val="tx1"/>
                </a:solidFill>
                <a:effectLst/>
                <a:latin typeface="+mn-lt"/>
                <a:ea typeface="+mn-ea"/>
                <a:cs typeface="+mn-cs"/>
              </a:rPr>
              <a:t>内の）プロセス群を</a:t>
            </a:r>
            <a:r>
              <a:rPr kumimoji="1" lang="en-US" altLang="ja-JP" sz="1200" kern="1200">
                <a:solidFill>
                  <a:schemeClr val="tx1"/>
                </a:solidFill>
                <a:effectLst/>
                <a:latin typeface="+mn-lt"/>
                <a:ea typeface="+mn-ea"/>
                <a:cs typeface="+mn-cs"/>
              </a:rPr>
              <a:t>Pod</a:t>
            </a:r>
            <a:r>
              <a:rPr kumimoji="1" lang="ja-JP" altLang="ja-JP" sz="1200" kern="1200">
                <a:solidFill>
                  <a:schemeClr val="tx1"/>
                </a:solidFill>
                <a:effectLst/>
                <a:latin typeface="+mn-lt"/>
                <a:ea typeface="+mn-ea"/>
                <a:cs typeface="+mn-cs"/>
              </a:rPr>
              <a:t>単位でマイグレーションすることができる（独立して動作するマシン間）</a:t>
            </a:r>
          </a:p>
          <a:p>
            <a:r>
              <a:rPr kumimoji="1" lang="ja-JP" altLang="ja-JP" sz="1200" kern="1200">
                <a:solidFill>
                  <a:schemeClr val="tx1"/>
                </a:solidFill>
                <a:effectLst/>
                <a:latin typeface="+mn-lt"/>
                <a:ea typeface="+mn-ea"/>
                <a:cs typeface="+mn-cs"/>
              </a:rPr>
              <a:t>→ 透過的なマイグレーションをサポートしている（プロセスマイグレーション）</a:t>
            </a:r>
          </a:p>
          <a:p>
            <a:r>
              <a:rPr kumimoji="1" lang="ja-JP" altLang="ja-JP" sz="1200" kern="1200">
                <a:solidFill>
                  <a:schemeClr val="tx1"/>
                </a:solidFill>
                <a:effectLst/>
                <a:latin typeface="+mn-lt"/>
                <a:ea typeface="+mn-ea"/>
                <a:cs typeface="+mn-cs"/>
              </a:rPr>
              <a:t>（透過的</a:t>
            </a:r>
            <a:r>
              <a:rPr kumimoji="1" lang="en-US" altLang="ja-JP" sz="1200" kern="1200">
                <a:solidFill>
                  <a:schemeClr val="tx1"/>
                </a:solidFill>
                <a:effectLst/>
                <a:latin typeface="+mn-lt"/>
                <a:ea typeface="+mn-ea"/>
                <a:cs typeface="+mn-cs"/>
              </a:rPr>
              <a:t>: </a:t>
            </a:r>
            <a:r>
              <a:rPr kumimoji="1" lang="ja-JP" altLang="ja-JP" sz="1200" kern="1200">
                <a:solidFill>
                  <a:schemeClr val="tx1"/>
                </a:solidFill>
                <a:effectLst/>
                <a:latin typeface="+mn-lt"/>
                <a:ea typeface="+mn-ea"/>
                <a:cs typeface="+mn-cs"/>
              </a:rPr>
              <a:t>ユーザ側がその動作を気にしなくても良いという特性）</a:t>
            </a:r>
          </a:p>
          <a:p>
            <a:r>
              <a:rPr kumimoji="1" lang="en-US" altLang="ja-JP" sz="1200" kern="1200">
                <a:solidFill>
                  <a:schemeClr val="tx1"/>
                </a:solidFill>
                <a:effectLst/>
                <a:latin typeface="+mn-lt"/>
                <a:ea typeface="+mn-ea"/>
                <a:cs typeface="+mn-cs"/>
              </a:rPr>
              <a:t> </a:t>
            </a:r>
            <a:endParaRPr kumimoji="1" lang="ja-JP" altLang="ja-JP" sz="1200" kern="1200">
              <a:solidFill>
                <a:schemeClr val="tx1"/>
              </a:solidFill>
              <a:effectLst/>
              <a:latin typeface="+mn-lt"/>
              <a:ea typeface="+mn-ea"/>
              <a:cs typeface="+mn-cs"/>
            </a:endParaRPr>
          </a:p>
          <a:p>
            <a:r>
              <a:rPr kumimoji="1" lang="ja-JP" altLang="ja-JP" sz="1200" kern="1200">
                <a:solidFill>
                  <a:schemeClr val="tx1"/>
                </a:solidFill>
                <a:effectLst/>
                <a:latin typeface="+mn-lt"/>
                <a:ea typeface="+mn-ea"/>
                <a:cs typeface="+mn-cs"/>
              </a:rPr>
              <a:t>ネットワークアプリケーションのマイグレーションも可能</a:t>
            </a:r>
          </a:p>
          <a:p>
            <a:r>
              <a:rPr kumimoji="1" lang="ja-JP" altLang="ja-JP" sz="1200" kern="1200">
                <a:solidFill>
                  <a:schemeClr val="tx1"/>
                </a:solidFill>
                <a:effectLst/>
                <a:latin typeface="+mn-lt"/>
                <a:ea typeface="+mn-ea"/>
                <a:cs typeface="+mn-cs"/>
              </a:rPr>
              <a:t>チェックポイント・リストア機構を採用（プロセスを一時停止→移行→再開）</a:t>
            </a:r>
          </a:p>
          <a:p>
            <a:r>
              <a:rPr kumimoji="1" lang="ja-JP" altLang="ja-JP" sz="1200" kern="1200">
                <a:solidFill>
                  <a:schemeClr val="tx1"/>
                </a:solidFill>
                <a:effectLst/>
                <a:latin typeface="+mn-lt"/>
                <a:ea typeface="+mn-ea"/>
                <a:cs typeface="+mn-cs"/>
              </a:rPr>
              <a:t>理由</a:t>
            </a:r>
            <a:r>
              <a:rPr kumimoji="1" lang="en-US" altLang="ja-JP" sz="1200" kern="1200">
                <a:solidFill>
                  <a:schemeClr val="tx1"/>
                </a:solidFill>
                <a:effectLst/>
                <a:latin typeface="+mn-lt"/>
                <a:ea typeface="+mn-ea"/>
                <a:cs typeface="+mn-cs"/>
              </a:rPr>
              <a:t>: </a:t>
            </a:r>
            <a:r>
              <a:rPr kumimoji="1" lang="ja-JP" altLang="ja-JP" sz="1200" kern="1200">
                <a:solidFill>
                  <a:schemeClr val="tx1"/>
                </a:solidFill>
                <a:effectLst/>
                <a:latin typeface="+mn-lt"/>
                <a:ea typeface="+mn-ea"/>
                <a:cs typeface="+mn-cs"/>
              </a:rPr>
              <a:t>実装が単純、ネットワーク経由での送信など、</a:t>
            </a:r>
            <a:r>
              <a:rPr kumimoji="1" lang="en-US" altLang="ja-JP" sz="1200" kern="1200">
                <a:solidFill>
                  <a:schemeClr val="tx1"/>
                </a:solidFill>
                <a:effectLst/>
                <a:latin typeface="+mn-lt"/>
                <a:ea typeface="+mn-ea"/>
                <a:cs typeface="+mn-cs"/>
              </a:rPr>
              <a:t>Pod</a:t>
            </a:r>
            <a:r>
              <a:rPr kumimoji="1" lang="ja-JP" altLang="ja-JP" sz="1200" kern="1200">
                <a:solidFill>
                  <a:schemeClr val="tx1"/>
                </a:solidFill>
                <a:effectLst/>
                <a:latin typeface="+mn-lt"/>
                <a:ea typeface="+mn-ea"/>
                <a:cs typeface="+mn-cs"/>
              </a:rPr>
              <a:t>の状態を移行するための柔軟なメカニズムを実現できる、移行後に残留コンポーネントが残らない</a:t>
            </a:r>
          </a:p>
          <a:p>
            <a:r>
              <a:rPr kumimoji="1" lang="en-US" altLang="ja-JP" sz="1200" kern="1200">
                <a:solidFill>
                  <a:schemeClr val="tx1"/>
                </a:solidFill>
                <a:effectLst/>
                <a:latin typeface="+mn-lt"/>
                <a:ea typeface="+mn-ea"/>
                <a:cs typeface="+mn-cs"/>
              </a:rPr>
              <a:t> </a:t>
            </a:r>
            <a:endParaRPr kumimoji="1" lang="ja-JP" altLang="ja-JP" sz="1200" kern="1200">
              <a:solidFill>
                <a:schemeClr val="tx1"/>
              </a:solidFill>
              <a:effectLst/>
              <a:latin typeface="+mn-lt"/>
              <a:ea typeface="+mn-ea"/>
              <a:cs typeface="+mn-cs"/>
            </a:endParaRPr>
          </a:p>
          <a:p>
            <a:r>
              <a:rPr kumimoji="1" lang="en-US" altLang="ja-JP" sz="1200" kern="1200">
                <a:solidFill>
                  <a:schemeClr val="tx1"/>
                </a:solidFill>
                <a:effectLst/>
                <a:latin typeface="+mn-lt"/>
                <a:ea typeface="+mn-ea"/>
                <a:cs typeface="+mn-cs"/>
              </a:rPr>
              <a:t>IPC</a:t>
            </a:r>
            <a:r>
              <a:rPr kumimoji="1" lang="ja-JP" altLang="ja-JP" sz="1200" kern="1200">
                <a:solidFill>
                  <a:schemeClr val="tx1"/>
                </a:solidFill>
                <a:effectLst/>
                <a:latin typeface="+mn-lt"/>
                <a:ea typeface="+mn-ea"/>
                <a:cs typeface="+mn-cs"/>
              </a:rPr>
              <a:t>通信は許可されていない</a:t>
            </a:r>
          </a:p>
          <a:p>
            <a:r>
              <a:rPr kumimoji="1" lang="en-US" altLang="ja-JP" sz="1200" kern="1200">
                <a:solidFill>
                  <a:schemeClr val="tx1"/>
                </a:solidFill>
                <a:effectLst/>
                <a:latin typeface="+mn-lt"/>
                <a:ea typeface="+mn-ea"/>
                <a:cs typeface="+mn-cs"/>
              </a:rPr>
              <a:t> </a:t>
            </a:r>
            <a:endParaRPr kumimoji="1" lang="ja-JP" altLang="ja-JP" sz="1200" kern="1200">
              <a:solidFill>
                <a:schemeClr val="tx1"/>
              </a:solidFill>
              <a:effectLst/>
              <a:latin typeface="+mn-lt"/>
              <a:ea typeface="+mn-ea"/>
              <a:cs typeface="+mn-cs"/>
            </a:endParaRPr>
          </a:p>
          <a:p>
            <a:r>
              <a:rPr kumimoji="1" lang="ja-JP" altLang="ja-JP" sz="1200" kern="1200">
                <a:solidFill>
                  <a:schemeClr val="tx1"/>
                </a:solidFill>
                <a:effectLst/>
                <a:latin typeface="+mn-lt"/>
                <a:ea typeface="+mn-ea"/>
                <a:cs typeface="+mn-cs"/>
              </a:rPr>
              <a:t>マイグレーションの流れ</a:t>
            </a:r>
          </a:p>
          <a:p>
            <a:r>
              <a:rPr kumimoji="1" lang="en-US" altLang="ja-JP" sz="1200" kern="1200">
                <a:solidFill>
                  <a:schemeClr val="tx1"/>
                </a:solidFill>
                <a:effectLst/>
                <a:latin typeface="+mn-lt"/>
                <a:ea typeface="+mn-ea"/>
                <a:cs typeface="+mn-cs"/>
              </a:rPr>
              <a:t>1. </a:t>
            </a:r>
            <a:r>
              <a:rPr kumimoji="1" lang="ja-JP" altLang="ja-JP" sz="1200" kern="1200">
                <a:solidFill>
                  <a:schemeClr val="tx1"/>
                </a:solidFill>
                <a:effectLst/>
                <a:latin typeface="+mn-lt"/>
                <a:ea typeface="+mn-ea"/>
                <a:cs typeface="+mn-cs"/>
              </a:rPr>
              <a:t>移送元ホスト上にある</a:t>
            </a:r>
            <a:r>
              <a:rPr kumimoji="1" lang="en-US" altLang="ja-JP" sz="1200" kern="1200">
                <a:solidFill>
                  <a:schemeClr val="tx1"/>
                </a:solidFill>
                <a:effectLst/>
                <a:latin typeface="+mn-lt"/>
                <a:ea typeface="+mn-ea"/>
                <a:cs typeface="+mn-cs"/>
              </a:rPr>
              <a:t>Pod</a:t>
            </a:r>
            <a:r>
              <a:rPr kumimoji="1" lang="ja-JP" altLang="ja-JP" sz="1200" kern="1200">
                <a:solidFill>
                  <a:schemeClr val="tx1"/>
                </a:solidFill>
                <a:effectLst/>
                <a:latin typeface="+mn-lt"/>
                <a:ea typeface="+mn-ea"/>
                <a:cs typeface="+mn-cs"/>
              </a:rPr>
              <a:t>内の全てのプロセスを停止し、メモリやハンドル情報などのプロセス状態を保存する</a:t>
            </a:r>
          </a:p>
          <a:p>
            <a:r>
              <a:rPr kumimoji="1" lang="en-US" altLang="ja-JP" sz="1200" kern="1200">
                <a:solidFill>
                  <a:schemeClr val="tx1"/>
                </a:solidFill>
                <a:effectLst/>
                <a:latin typeface="+mn-lt"/>
                <a:ea typeface="+mn-ea"/>
                <a:cs typeface="+mn-cs"/>
              </a:rPr>
              <a:t>2. </a:t>
            </a:r>
            <a:r>
              <a:rPr kumimoji="1" lang="ja-JP" altLang="ja-JP" sz="1200" kern="1200">
                <a:solidFill>
                  <a:schemeClr val="tx1"/>
                </a:solidFill>
                <a:effectLst/>
                <a:latin typeface="+mn-lt"/>
                <a:ea typeface="+mn-ea"/>
                <a:cs typeface="+mn-cs"/>
              </a:rPr>
              <a:t>移送先ホスト上では、最初に</a:t>
            </a:r>
            <a:r>
              <a:rPr kumimoji="1" lang="en-US" altLang="ja-JP" sz="1200" kern="1200">
                <a:solidFill>
                  <a:schemeClr val="tx1"/>
                </a:solidFill>
                <a:effectLst/>
                <a:latin typeface="+mn-lt"/>
                <a:ea typeface="+mn-ea"/>
                <a:cs typeface="+mn-cs"/>
              </a:rPr>
              <a:t>Pod</a:t>
            </a:r>
            <a:r>
              <a:rPr kumimoji="1" lang="ja-JP" altLang="ja-JP" sz="1200" kern="1200">
                <a:solidFill>
                  <a:schemeClr val="tx1"/>
                </a:solidFill>
                <a:effectLst/>
                <a:latin typeface="+mn-lt"/>
                <a:ea typeface="+mn-ea"/>
                <a:cs typeface="+mn-cs"/>
              </a:rPr>
              <a:t>の仮想化環境を復元し、その後で停止しているプロセスを復元する</a:t>
            </a:r>
          </a:p>
          <a:p>
            <a:r>
              <a:rPr kumimoji="1" lang="en-US" altLang="ja-JP" sz="1200" kern="1200">
                <a:solidFill>
                  <a:schemeClr val="tx1"/>
                </a:solidFill>
                <a:effectLst/>
                <a:latin typeface="+mn-lt"/>
                <a:ea typeface="+mn-ea"/>
                <a:cs typeface="+mn-cs"/>
              </a:rPr>
              <a:t> </a:t>
            </a:r>
            <a:endParaRPr kumimoji="1" lang="ja-JP" altLang="ja-JP" sz="1200" kern="1200">
              <a:solidFill>
                <a:schemeClr val="tx1"/>
              </a:solidFill>
              <a:effectLst/>
              <a:latin typeface="+mn-lt"/>
              <a:ea typeface="+mn-ea"/>
              <a:cs typeface="+mn-cs"/>
            </a:endParaRPr>
          </a:p>
          <a:p>
            <a:r>
              <a:rPr kumimoji="1" lang="en-US" altLang="ja-JP" sz="1200" kern="1200">
                <a:solidFill>
                  <a:schemeClr val="tx1"/>
                </a:solidFill>
                <a:effectLst/>
                <a:latin typeface="+mn-lt"/>
                <a:ea typeface="+mn-ea"/>
                <a:cs typeface="+mn-cs"/>
              </a:rPr>
              <a:t>Zap</a:t>
            </a:r>
            <a:r>
              <a:rPr kumimoji="1" lang="ja-JP" altLang="ja-JP" sz="1200" kern="1200">
                <a:solidFill>
                  <a:schemeClr val="tx1"/>
                </a:solidFill>
                <a:effectLst/>
                <a:latin typeface="+mn-lt"/>
                <a:ea typeface="+mn-ea"/>
                <a:cs typeface="+mn-cs"/>
              </a:rPr>
              <a:t>は</a:t>
            </a:r>
            <a:r>
              <a:rPr kumimoji="1" lang="en-US" altLang="ja-JP" sz="1200" kern="1200">
                <a:solidFill>
                  <a:schemeClr val="tx1"/>
                </a:solidFill>
                <a:effectLst/>
                <a:latin typeface="+mn-lt"/>
                <a:ea typeface="+mn-ea"/>
                <a:cs typeface="+mn-cs"/>
              </a:rPr>
              <a:t>Linux</a:t>
            </a:r>
            <a:r>
              <a:rPr kumimoji="1" lang="ja-JP" altLang="ja-JP" sz="1200" kern="1200">
                <a:solidFill>
                  <a:schemeClr val="tx1"/>
                </a:solidFill>
                <a:effectLst/>
                <a:latin typeface="+mn-lt"/>
                <a:ea typeface="+mn-ea"/>
                <a:cs typeface="+mn-cs"/>
              </a:rPr>
              <a:t>カーネルモジュールとして実装されている</a:t>
            </a:r>
          </a:p>
          <a:p>
            <a:r>
              <a:rPr kumimoji="1" lang="en-US" altLang="ja-JP" sz="1200" kern="1200">
                <a:solidFill>
                  <a:schemeClr val="tx1"/>
                </a:solidFill>
                <a:effectLst/>
                <a:latin typeface="+mn-lt"/>
                <a:ea typeface="+mn-ea"/>
                <a:cs typeface="+mn-cs"/>
              </a:rPr>
              <a:t> </a:t>
            </a:r>
            <a:endParaRPr kumimoji="1" lang="ja-JP" altLang="ja-JP" sz="1200" kern="1200">
              <a:solidFill>
                <a:schemeClr val="tx1"/>
              </a:solidFill>
              <a:effectLst/>
              <a:latin typeface="+mn-lt"/>
              <a:ea typeface="+mn-ea"/>
              <a:cs typeface="+mn-cs"/>
            </a:endParaRPr>
          </a:p>
          <a:p>
            <a:r>
              <a:rPr kumimoji="1" lang="ja-JP" altLang="ja-JP" sz="1200" kern="1200">
                <a:solidFill>
                  <a:schemeClr val="tx1"/>
                </a:solidFill>
                <a:effectLst/>
                <a:latin typeface="+mn-lt"/>
                <a:ea typeface="+mn-ea"/>
                <a:cs typeface="+mn-cs"/>
              </a:rPr>
              <a:t>性能比較</a:t>
            </a:r>
          </a:p>
          <a:p>
            <a:r>
              <a:rPr kumimoji="1" lang="en-US" altLang="ja-JP" sz="1200" kern="1200">
                <a:solidFill>
                  <a:schemeClr val="tx1"/>
                </a:solidFill>
                <a:effectLst/>
                <a:latin typeface="+mn-lt"/>
                <a:ea typeface="+mn-ea"/>
                <a:cs typeface="+mn-cs"/>
              </a:rPr>
              <a:t>Linux</a:t>
            </a:r>
            <a:r>
              <a:rPr kumimoji="1" lang="ja-JP" altLang="ja-JP" sz="1200" kern="1200">
                <a:solidFill>
                  <a:schemeClr val="tx1"/>
                </a:solidFill>
                <a:effectLst/>
                <a:latin typeface="+mn-lt"/>
                <a:ea typeface="+mn-ea"/>
                <a:cs typeface="+mn-cs"/>
              </a:rPr>
              <a:t>カーネルを</a:t>
            </a:r>
            <a:r>
              <a:rPr kumimoji="1" lang="en-US" altLang="ja-JP" sz="1200" kern="1200">
                <a:solidFill>
                  <a:schemeClr val="tx1"/>
                </a:solidFill>
                <a:effectLst/>
                <a:latin typeface="+mn-lt"/>
                <a:ea typeface="+mn-ea"/>
                <a:cs typeface="+mn-cs"/>
              </a:rPr>
              <a:t>VM</a:t>
            </a:r>
            <a:r>
              <a:rPr kumimoji="1" lang="ja-JP" altLang="ja-JP" sz="1200" kern="1200">
                <a:solidFill>
                  <a:schemeClr val="tx1"/>
                </a:solidFill>
                <a:effectLst/>
                <a:latin typeface="+mn-lt"/>
                <a:ea typeface="+mn-ea"/>
                <a:cs typeface="+mn-cs"/>
              </a:rPr>
              <a:t>上で実行する</a:t>
            </a:r>
            <a:r>
              <a:rPr kumimoji="1" lang="en-US" altLang="ja-JP" sz="1200" kern="1200">
                <a:solidFill>
                  <a:schemeClr val="tx1"/>
                </a:solidFill>
                <a:effectLst/>
                <a:latin typeface="+mn-lt"/>
                <a:ea typeface="+mn-ea"/>
                <a:cs typeface="+mn-cs"/>
              </a:rPr>
              <a:t>VMWare</a:t>
            </a:r>
            <a:r>
              <a:rPr kumimoji="1" lang="ja-JP" altLang="ja-JP" sz="1200" kern="1200">
                <a:solidFill>
                  <a:schemeClr val="tx1"/>
                </a:solidFill>
                <a:effectLst/>
                <a:latin typeface="+mn-lt"/>
                <a:ea typeface="+mn-ea"/>
                <a:cs typeface="+mn-cs"/>
              </a:rPr>
              <a:t>を比較対象としている</a:t>
            </a:r>
          </a:p>
          <a:p>
            <a:r>
              <a:rPr kumimoji="1" lang="ja-JP" altLang="ja-JP" sz="1200" kern="1200">
                <a:solidFill>
                  <a:schemeClr val="tx1"/>
                </a:solidFill>
                <a:effectLst/>
                <a:latin typeface="+mn-lt"/>
                <a:ea typeface="+mn-ea"/>
                <a:cs typeface="+mn-cs"/>
              </a:rPr>
              <a:t>アプリケーションを実行して性能を比較（</a:t>
            </a:r>
            <a:r>
              <a:rPr kumimoji="1" lang="en-US" altLang="ja-JP" sz="1200" kern="1200" err="1">
                <a:solidFill>
                  <a:schemeClr val="tx1"/>
                </a:solidFill>
                <a:effectLst/>
                <a:latin typeface="+mn-lt"/>
                <a:ea typeface="+mn-ea"/>
                <a:cs typeface="+mn-cs"/>
              </a:rPr>
              <a:t>apache</a:t>
            </a:r>
            <a:r>
              <a:rPr kumimoji="1" lang="ja-JP" altLang="ja-JP" sz="1200" kern="1200">
                <a:solidFill>
                  <a:schemeClr val="tx1"/>
                </a:solidFill>
                <a:effectLst/>
                <a:latin typeface="+mn-lt"/>
                <a:ea typeface="+mn-ea"/>
                <a:cs typeface="+mn-cs"/>
              </a:rPr>
              <a:t>）</a:t>
            </a:r>
          </a:p>
          <a:p>
            <a:r>
              <a:rPr kumimoji="1" lang="en-US" altLang="ja-JP" sz="1200" kern="1200">
                <a:solidFill>
                  <a:schemeClr val="tx1"/>
                </a:solidFill>
                <a:effectLst/>
                <a:latin typeface="+mn-lt"/>
                <a:ea typeface="+mn-ea"/>
                <a:cs typeface="+mn-cs"/>
              </a:rPr>
              <a:t>Zap</a:t>
            </a:r>
            <a:r>
              <a:rPr kumimoji="1" lang="ja-JP" altLang="ja-JP" sz="1200" kern="1200">
                <a:solidFill>
                  <a:schemeClr val="tx1"/>
                </a:solidFill>
                <a:effectLst/>
                <a:latin typeface="+mn-lt"/>
                <a:ea typeface="+mn-ea"/>
                <a:cs typeface="+mn-cs"/>
              </a:rPr>
              <a:t>を使った場合、</a:t>
            </a:r>
            <a:r>
              <a:rPr kumimoji="1" lang="en-US" altLang="ja-JP" sz="1200" kern="1200">
                <a:solidFill>
                  <a:schemeClr val="tx1"/>
                </a:solidFill>
                <a:effectLst/>
                <a:latin typeface="+mn-lt"/>
                <a:ea typeface="+mn-ea"/>
                <a:cs typeface="+mn-cs"/>
              </a:rPr>
              <a:t>VMWare</a:t>
            </a:r>
            <a:r>
              <a:rPr kumimoji="1" lang="ja-JP" altLang="ja-JP" sz="1200" kern="1200">
                <a:solidFill>
                  <a:schemeClr val="tx1"/>
                </a:solidFill>
                <a:effectLst/>
                <a:latin typeface="+mn-lt"/>
                <a:ea typeface="+mn-ea"/>
                <a:cs typeface="+mn-cs"/>
              </a:rPr>
              <a:t>と比較してオーバヘッドが非常に小さくなっていた</a:t>
            </a:r>
          </a:p>
          <a:p>
            <a:endParaRPr kumimoji="1" lang="en-US" altLang="ja-JP"/>
          </a:p>
          <a:p>
            <a:r>
              <a:rPr kumimoji="1" lang="ja-JP" altLang="en-US"/>
              <a:t>・</a:t>
            </a:r>
            <a:r>
              <a:rPr kumimoji="1" lang="en-US" altLang="ja-JP" err="1"/>
              <a:t>MirageManager</a:t>
            </a:r>
            <a:endParaRPr kumimoji="1" lang="en-US" altLang="ja-JP"/>
          </a:p>
          <a:p>
            <a:r>
              <a:rPr kumimoji="1" lang="ja-JP" altLang="ja-JP" sz="1200" kern="1200">
                <a:solidFill>
                  <a:schemeClr val="tx1"/>
                </a:solidFill>
                <a:effectLst/>
                <a:latin typeface="+mn-lt"/>
                <a:ea typeface="+mn-ea"/>
                <a:cs typeface="+mn-cs"/>
              </a:rPr>
              <a:t>ユニカーネルを軽量にマイグレーション（ライブラリ</a:t>
            </a:r>
            <a:r>
              <a:rPr kumimoji="1" lang="en-US" altLang="ja-JP" sz="1200" kern="1200">
                <a:solidFill>
                  <a:schemeClr val="tx1"/>
                </a:solidFill>
                <a:effectLst/>
                <a:latin typeface="+mn-lt"/>
                <a:ea typeface="+mn-ea"/>
                <a:cs typeface="+mn-cs"/>
              </a:rPr>
              <a:t>OS</a:t>
            </a:r>
            <a:r>
              <a:rPr kumimoji="1" lang="ja-JP" altLang="ja-JP" sz="1200" kern="1200">
                <a:solidFill>
                  <a:schemeClr val="tx1"/>
                </a:solidFill>
                <a:effectLst/>
                <a:latin typeface="+mn-lt"/>
                <a:ea typeface="+mn-ea"/>
                <a:cs typeface="+mn-cs"/>
              </a:rPr>
              <a:t>とよく似ている）</a:t>
            </a:r>
          </a:p>
          <a:p>
            <a:r>
              <a:rPr kumimoji="1" lang="ja-JP" altLang="ja-JP" sz="1200" kern="1200">
                <a:solidFill>
                  <a:schemeClr val="tx1"/>
                </a:solidFill>
                <a:effectLst/>
                <a:latin typeface="+mn-lt"/>
                <a:ea typeface="+mn-ea"/>
                <a:cs typeface="+mn-cs"/>
              </a:rPr>
              <a:t>ユニカーネル</a:t>
            </a:r>
            <a:r>
              <a:rPr kumimoji="1" lang="en-US" altLang="ja-JP" sz="1200" kern="1200">
                <a:solidFill>
                  <a:schemeClr val="tx1"/>
                </a:solidFill>
                <a:effectLst/>
                <a:latin typeface="+mn-lt"/>
                <a:ea typeface="+mn-ea"/>
                <a:cs typeface="+mn-cs"/>
              </a:rPr>
              <a:t>: </a:t>
            </a:r>
            <a:r>
              <a:rPr kumimoji="1" lang="ja-JP" altLang="ja-JP" sz="1200" kern="1200">
                <a:solidFill>
                  <a:schemeClr val="tx1"/>
                </a:solidFill>
                <a:effectLst/>
                <a:latin typeface="+mn-lt"/>
                <a:ea typeface="+mn-ea"/>
                <a:cs typeface="+mn-cs"/>
              </a:rPr>
              <a:t>特定のアプリケーションを動かすために設計された小さな</a:t>
            </a:r>
            <a:r>
              <a:rPr kumimoji="1" lang="en-US" altLang="ja-JP" sz="1200" kern="1200">
                <a:solidFill>
                  <a:schemeClr val="tx1"/>
                </a:solidFill>
                <a:effectLst/>
                <a:latin typeface="+mn-lt"/>
                <a:ea typeface="+mn-ea"/>
                <a:cs typeface="+mn-cs"/>
              </a:rPr>
              <a:t>OS</a:t>
            </a:r>
            <a:r>
              <a:rPr kumimoji="1" lang="ja-JP" altLang="ja-JP" sz="1200" kern="1200">
                <a:solidFill>
                  <a:schemeClr val="tx1"/>
                </a:solidFill>
                <a:effectLst/>
                <a:latin typeface="+mn-lt"/>
                <a:ea typeface="+mn-ea"/>
                <a:cs typeface="+mn-cs"/>
              </a:rPr>
              <a:t>のこと</a:t>
            </a:r>
          </a:p>
          <a:p>
            <a:r>
              <a:rPr kumimoji="1" lang="ja-JP" altLang="ja-JP" sz="1200" kern="1200">
                <a:solidFill>
                  <a:schemeClr val="tx1"/>
                </a:solidFill>
                <a:effectLst/>
                <a:latin typeface="+mn-lt"/>
                <a:ea typeface="+mn-ea"/>
                <a:cs typeface="+mn-cs"/>
              </a:rPr>
              <a:t>機能が最小限で、通常</a:t>
            </a:r>
            <a:r>
              <a:rPr kumimoji="1" lang="en-US" altLang="ja-JP" sz="1200" kern="1200">
                <a:solidFill>
                  <a:schemeClr val="tx1"/>
                </a:solidFill>
                <a:effectLst/>
                <a:latin typeface="+mn-lt"/>
                <a:ea typeface="+mn-ea"/>
                <a:cs typeface="+mn-cs"/>
              </a:rPr>
              <a:t>OS</a:t>
            </a:r>
            <a:r>
              <a:rPr kumimoji="1" lang="ja-JP" altLang="ja-JP" sz="1200" kern="1200">
                <a:solidFill>
                  <a:schemeClr val="tx1"/>
                </a:solidFill>
                <a:effectLst/>
                <a:latin typeface="+mn-lt"/>
                <a:ea typeface="+mn-ea"/>
                <a:cs typeface="+mn-cs"/>
              </a:rPr>
              <a:t>と比較して軽量なのが特徴</a:t>
            </a:r>
          </a:p>
          <a:p>
            <a:r>
              <a:rPr kumimoji="1" lang="en-US" altLang="ja-JP" sz="1200" kern="1200">
                <a:solidFill>
                  <a:schemeClr val="tx1"/>
                </a:solidFill>
                <a:effectLst/>
                <a:latin typeface="+mn-lt"/>
                <a:ea typeface="+mn-ea"/>
                <a:cs typeface="+mn-cs"/>
              </a:rPr>
              <a:t>VM</a:t>
            </a:r>
            <a:r>
              <a:rPr kumimoji="1" lang="ja-JP" altLang="ja-JP" sz="1200" kern="1200">
                <a:solidFill>
                  <a:schemeClr val="tx1"/>
                </a:solidFill>
                <a:effectLst/>
                <a:latin typeface="+mn-lt"/>
                <a:ea typeface="+mn-ea"/>
                <a:cs typeface="+mn-cs"/>
              </a:rPr>
              <a:t>とコンテナの中間に位置する存在</a:t>
            </a:r>
          </a:p>
          <a:p>
            <a:r>
              <a:rPr kumimoji="1" lang="ja-JP" altLang="ja-JP" sz="1200" kern="1200">
                <a:solidFill>
                  <a:schemeClr val="tx1"/>
                </a:solidFill>
                <a:effectLst/>
                <a:latin typeface="+mn-lt"/>
                <a:ea typeface="+mn-ea"/>
                <a:cs typeface="+mn-cs"/>
              </a:rPr>
              <a:t>コンテナ</a:t>
            </a:r>
            <a:r>
              <a:rPr kumimoji="1" lang="en-US" altLang="ja-JP" sz="1200" kern="1200">
                <a:solidFill>
                  <a:schemeClr val="tx1"/>
                </a:solidFill>
                <a:effectLst/>
                <a:latin typeface="+mn-lt"/>
                <a:ea typeface="+mn-ea"/>
                <a:cs typeface="+mn-cs"/>
              </a:rPr>
              <a:t>: OS</a:t>
            </a:r>
            <a:r>
              <a:rPr kumimoji="1" lang="ja-JP" altLang="ja-JP" sz="1200" kern="1200">
                <a:solidFill>
                  <a:schemeClr val="tx1"/>
                </a:solidFill>
                <a:effectLst/>
                <a:latin typeface="+mn-lt"/>
                <a:ea typeface="+mn-ea"/>
                <a:cs typeface="+mn-cs"/>
              </a:rPr>
              <a:t>がマイグレーションされないため転送データ量が少ない</a:t>
            </a:r>
          </a:p>
          <a:p>
            <a:r>
              <a:rPr kumimoji="1" lang="en-US" altLang="ja-JP" sz="1200" kern="1200">
                <a:solidFill>
                  <a:schemeClr val="tx1"/>
                </a:solidFill>
                <a:effectLst/>
                <a:latin typeface="+mn-lt"/>
                <a:ea typeface="+mn-ea"/>
                <a:cs typeface="+mn-cs"/>
              </a:rPr>
              <a:t>OS</a:t>
            </a:r>
            <a:r>
              <a:rPr kumimoji="1" lang="ja-JP" altLang="ja-JP" sz="1200" kern="1200">
                <a:solidFill>
                  <a:schemeClr val="tx1"/>
                </a:solidFill>
                <a:effectLst/>
                <a:latin typeface="+mn-lt"/>
                <a:ea typeface="+mn-ea"/>
                <a:cs typeface="+mn-cs"/>
              </a:rPr>
              <a:t>固有の機能に依存しているため、マイグレーション手順が困難</a:t>
            </a:r>
          </a:p>
          <a:p>
            <a:r>
              <a:rPr kumimoji="1" lang="en-US" altLang="ja-JP" sz="1200" kern="1200">
                <a:solidFill>
                  <a:schemeClr val="tx1"/>
                </a:solidFill>
                <a:effectLst/>
                <a:latin typeface="+mn-lt"/>
                <a:ea typeface="+mn-ea"/>
                <a:cs typeface="+mn-cs"/>
              </a:rPr>
              <a:t> </a:t>
            </a:r>
            <a:endParaRPr kumimoji="1" lang="ja-JP" altLang="ja-JP" sz="1200" kern="1200">
              <a:solidFill>
                <a:schemeClr val="tx1"/>
              </a:solidFill>
              <a:effectLst/>
              <a:latin typeface="+mn-lt"/>
              <a:ea typeface="+mn-ea"/>
              <a:cs typeface="+mn-cs"/>
            </a:endParaRPr>
          </a:p>
          <a:p>
            <a:r>
              <a:rPr kumimoji="1" lang="ja-JP" altLang="ja-JP" sz="1200" kern="1200">
                <a:solidFill>
                  <a:schemeClr val="tx1"/>
                </a:solidFill>
                <a:effectLst/>
                <a:latin typeface="+mn-lt"/>
                <a:ea typeface="+mn-ea"/>
                <a:cs typeface="+mn-cs"/>
              </a:rPr>
              <a:t>ユニカーネルと通常</a:t>
            </a:r>
            <a:r>
              <a:rPr kumimoji="1" lang="en-US" altLang="ja-JP" sz="1200" kern="1200">
                <a:solidFill>
                  <a:schemeClr val="tx1"/>
                </a:solidFill>
                <a:effectLst/>
                <a:latin typeface="+mn-lt"/>
                <a:ea typeface="+mn-ea"/>
                <a:cs typeface="+mn-cs"/>
              </a:rPr>
              <a:t>OS</a:t>
            </a:r>
            <a:r>
              <a:rPr kumimoji="1" lang="ja-JP" altLang="ja-JP" sz="1200" kern="1200">
                <a:solidFill>
                  <a:schemeClr val="tx1"/>
                </a:solidFill>
                <a:effectLst/>
                <a:latin typeface="+mn-lt"/>
                <a:ea typeface="+mn-ea"/>
                <a:cs typeface="+mn-cs"/>
              </a:rPr>
              <a:t>の違い</a:t>
            </a:r>
          </a:p>
          <a:p>
            <a:r>
              <a:rPr kumimoji="1" lang="en-US" altLang="ja-JP" sz="1200" kern="1200">
                <a:solidFill>
                  <a:schemeClr val="tx1"/>
                </a:solidFill>
                <a:effectLst/>
                <a:latin typeface="+mn-lt"/>
                <a:ea typeface="+mn-ea"/>
                <a:cs typeface="+mn-cs"/>
              </a:rPr>
              <a:t>1</a:t>
            </a:r>
            <a:r>
              <a:rPr kumimoji="1" lang="ja-JP" altLang="ja-JP" sz="1200" kern="1200">
                <a:solidFill>
                  <a:schemeClr val="tx1"/>
                </a:solidFill>
                <a:effectLst/>
                <a:latin typeface="+mn-lt"/>
                <a:ea typeface="+mn-ea"/>
                <a:cs typeface="+mn-cs"/>
              </a:rPr>
              <a:t>つの</a:t>
            </a:r>
            <a:r>
              <a:rPr kumimoji="1" lang="en-US" altLang="ja-JP" sz="1200" kern="1200">
                <a:solidFill>
                  <a:schemeClr val="tx1"/>
                </a:solidFill>
                <a:effectLst/>
                <a:latin typeface="+mn-lt"/>
                <a:ea typeface="+mn-ea"/>
                <a:cs typeface="+mn-cs"/>
              </a:rPr>
              <a:t>OS</a:t>
            </a:r>
            <a:r>
              <a:rPr kumimoji="1" lang="ja-JP" altLang="ja-JP" sz="1200" kern="1200">
                <a:solidFill>
                  <a:schemeClr val="tx1"/>
                </a:solidFill>
                <a:effectLst/>
                <a:latin typeface="+mn-lt"/>
                <a:ea typeface="+mn-ea"/>
                <a:cs typeface="+mn-cs"/>
              </a:rPr>
              <a:t>上で複数のアプリケーションを動かすことができるかどうかが異なる</a:t>
            </a:r>
          </a:p>
          <a:p>
            <a:r>
              <a:rPr kumimoji="1" lang="ja-JP" altLang="ja-JP" sz="1200" kern="1200">
                <a:solidFill>
                  <a:schemeClr val="tx1"/>
                </a:solidFill>
                <a:effectLst/>
                <a:latin typeface="+mn-lt"/>
                <a:ea typeface="+mn-ea"/>
                <a:cs typeface="+mn-cs"/>
              </a:rPr>
              <a:t>通常</a:t>
            </a:r>
            <a:r>
              <a:rPr kumimoji="1" lang="en-US" altLang="ja-JP" sz="1200" kern="1200">
                <a:solidFill>
                  <a:schemeClr val="tx1"/>
                </a:solidFill>
                <a:effectLst/>
                <a:latin typeface="+mn-lt"/>
                <a:ea typeface="+mn-ea"/>
                <a:cs typeface="+mn-cs"/>
              </a:rPr>
              <a:t>OS: 1</a:t>
            </a:r>
            <a:r>
              <a:rPr kumimoji="1" lang="ja-JP" altLang="ja-JP" sz="1200" kern="1200">
                <a:solidFill>
                  <a:schemeClr val="tx1"/>
                </a:solidFill>
                <a:effectLst/>
                <a:latin typeface="+mn-lt"/>
                <a:ea typeface="+mn-ea"/>
                <a:cs typeface="+mn-cs"/>
              </a:rPr>
              <a:t>つの</a:t>
            </a:r>
            <a:r>
              <a:rPr kumimoji="1" lang="en-US" altLang="ja-JP" sz="1200" kern="1200">
                <a:solidFill>
                  <a:schemeClr val="tx1"/>
                </a:solidFill>
                <a:effectLst/>
                <a:latin typeface="+mn-lt"/>
                <a:ea typeface="+mn-ea"/>
                <a:cs typeface="+mn-cs"/>
              </a:rPr>
              <a:t>OS</a:t>
            </a:r>
            <a:r>
              <a:rPr kumimoji="1" lang="ja-JP" altLang="ja-JP" sz="1200" kern="1200">
                <a:solidFill>
                  <a:schemeClr val="tx1"/>
                </a:solidFill>
                <a:effectLst/>
                <a:latin typeface="+mn-lt"/>
                <a:ea typeface="+mn-ea"/>
                <a:cs typeface="+mn-cs"/>
              </a:rPr>
              <a:t>上でアプリケーションを複数動かすことができる</a:t>
            </a:r>
          </a:p>
          <a:p>
            <a:r>
              <a:rPr kumimoji="1" lang="ja-JP" altLang="ja-JP" sz="1200" kern="1200">
                <a:solidFill>
                  <a:schemeClr val="tx1"/>
                </a:solidFill>
                <a:effectLst/>
                <a:latin typeface="+mn-lt"/>
                <a:ea typeface="+mn-ea"/>
                <a:cs typeface="+mn-cs"/>
              </a:rPr>
              <a:t>ユニカーネル</a:t>
            </a:r>
            <a:r>
              <a:rPr kumimoji="1" lang="en-US" altLang="ja-JP" sz="1200" kern="1200">
                <a:solidFill>
                  <a:schemeClr val="tx1"/>
                </a:solidFill>
                <a:effectLst/>
                <a:latin typeface="+mn-lt"/>
                <a:ea typeface="+mn-ea"/>
                <a:cs typeface="+mn-cs"/>
              </a:rPr>
              <a:t>: </a:t>
            </a:r>
            <a:r>
              <a:rPr kumimoji="1" lang="ja-JP" altLang="ja-JP" sz="1200" kern="1200">
                <a:solidFill>
                  <a:schemeClr val="tx1"/>
                </a:solidFill>
                <a:effectLst/>
                <a:latin typeface="+mn-lt"/>
                <a:ea typeface="+mn-ea"/>
                <a:cs typeface="+mn-cs"/>
              </a:rPr>
              <a:t>アプリケーションを複数動かすことができない（</a:t>
            </a:r>
            <a:r>
              <a:rPr kumimoji="1" lang="en-US" altLang="ja-JP" sz="1200" kern="1200">
                <a:solidFill>
                  <a:schemeClr val="tx1"/>
                </a:solidFill>
                <a:effectLst/>
                <a:latin typeface="+mn-lt"/>
                <a:ea typeface="+mn-ea"/>
                <a:cs typeface="+mn-cs"/>
              </a:rPr>
              <a:t>1</a:t>
            </a:r>
            <a:r>
              <a:rPr kumimoji="1" lang="ja-JP" altLang="ja-JP" sz="1200" kern="1200">
                <a:solidFill>
                  <a:schemeClr val="tx1"/>
                </a:solidFill>
                <a:effectLst/>
                <a:latin typeface="+mn-lt"/>
                <a:ea typeface="+mn-ea"/>
                <a:cs typeface="+mn-cs"/>
              </a:rPr>
              <a:t>つの</a:t>
            </a:r>
            <a:r>
              <a:rPr kumimoji="1" lang="en-US" altLang="ja-JP" sz="1200" kern="1200">
                <a:solidFill>
                  <a:schemeClr val="tx1"/>
                </a:solidFill>
                <a:effectLst/>
                <a:latin typeface="+mn-lt"/>
                <a:ea typeface="+mn-ea"/>
                <a:cs typeface="+mn-cs"/>
              </a:rPr>
              <a:t>OS</a:t>
            </a:r>
            <a:r>
              <a:rPr kumimoji="1" lang="ja-JP" altLang="ja-JP" sz="1200" kern="1200">
                <a:solidFill>
                  <a:schemeClr val="tx1"/>
                </a:solidFill>
                <a:effectLst/>
                <a:latin typeface="+mn-lt"/>
                <a:ea typeface="+mn-ea"/>
                <a:cs typeface="+mn-cs"/>
              </a:rPr>
              <a:t>につきアプリケーションは</a:t>
            </a:r>
            <a:r>
              <a:rPr kumimoji="1" lang="en-US" altLang="ja-JP" sz="1200" kern="1200">
                <a:solidFill>
                  <a:schemeClr val="tx1"/>
                </a:solidFill>
                <a:effectLst/>
                <a:latin typeface="+mn-lt"/>
                <a:ea typeface="+mn-ea"/>
                <a:cs typeface="+mn-cs"/>
              </a:rPr>
              <a:t>1</a:t>
            </a:r>
            <a:r>
              <a:rPr kumimoji="1" lang="ja-JP" altLang="ja-JP" sz="1200" kern="1200">
                <a:solidFill>
                  <a:schemeClr val="tx1"/>
                </a:solidFill>
                <a:effectLst/>
                <a:latin typeface="+mn-lt"/>
                <a:ea typeface="+mn-ea"/>
                <a:cs typeface="+mn-cs"/>
              </a:rPr>
              <a:t>つだけ実行可能）</a:t>
            </a:r>
          </a:p>
          <a:p>
            <a:r>
              <a:rPr kumimoji="1" lang="en-US" altLang="ja-JP" sz="1200" kern="1200">
                <a:solidFill>
                  <a:schemeClr val="tx1"/>
                </a:solidFill>
                <a:effectLst/>
                <a:latin typeface="+mn-lt"/>
                <a:ea typeface="+mn-ea"/>
                <a:cs typeface="+mn-cs"/>
              </a:rPr>
              <a:t> </a:t>
            </a:r>
            <a:endParaRPr kumimoji="1" lang="ja-JP" altLang="ja-JP" sz="1200" kern="1200">
              <a:solidFill>
                <a:schemeClr val="tx1"/>
              </a:solidFill>
              <a:effectLst/>
              <a:latin typeface="+mn-lt"/>
              <a:ea typeface="+mn-ea"/>
              <a:cs typeface="+mn-cs"/>
            </a:endParaRPr>
          </a:p>
          <a:p>
            <a:r>
              <a:rPr kumimoji="1" lang="ja-JP" altLang="ja-JP" sz="1200" kern="1200">
                <a:solidFill>
                  <a:schemeClr val="tx1"/>
                </a:solidFill>
                <a:effectLst/>
                <a:latin typeface="+mn-lt"/>
                <a:ea typeface="+mn-ea"/>
                <a:cs typeface="+mn-cs"/>
              </a:rPr>
              <a:t>背景</a:t>
            </a:r>
            <a:r>
              <a:rPr kumimoji="1" lang="en-US" altLang="ja-JP" sz="1200" kern="1200">
                <a:solidFill>
                  <a:schemeClr val="tx1"/>
                </a:solidFill>
                <a:effectLst/>
                <a:latin typeface="+mn-lt"/>
                <a:ea typeface="+mn-ea"/>
                <a:cs typeface="+mn-cs"/>
              </a:rPr>
              <a:t>:</a:t>
            </a:r>
            <a:endParaRPr kumimoji="1" lang="ja-JP" altLang="ja-JP" sz="1200" kern="1200">
              <a:solidFill>
                <a:schemeClr val="tx1"/>
              </a:solidFill>
              <a:effectLst/>
              <a:latin typeface="+mn-lt"/>
              <a:ea typeface="+mn-ea"/>
              <a:cs typeface="+mn-cs"/>
            </a:endParaRPr>
          </a:p>
          <a:p>
            <a:r>
              <a:rPr kumimoji="1" lang="ja-JP" altLang="ja-JP" sz="1200" kern="1200">
                <a:solidFill>
                  <a:schemeClr val="tx1"/>
                </a:solidFill>
                <a:effectLst/>
                <a:latin typeface="+mn-lt"/>
                <a:ea typeface="+mn-ea"/>
                <a:cs typeface="+mn-cs"/>
              </a:rPr>
              <a:t>実行状態を保持することが必要となるアプリケーションが増えてきている</a:t>
            </a:r>
          </a:p>
          <a:p>
            <a:r>
              <a:rPr kumimoji="1" lang="ja-JP" altLang="ja-JP" sz="1200" kern="1200">
                <a:solidFill>
                  <a:schemeClr val="tx1"/>
                </a:solidFill>
                <a:effectLst/>
                <a:latin typeface="+mn-lt"/>
                <a:ea typeface="+mn-ea"/>
                <a:cs typeface="+mn-cs"/>
              </a:rPr>
              <a:t>（侵入検知システム）</a:t>
            </a:r>
          </a:p>
          <a:p>
            <a:r>
              <a:rPr kumimoji="1" lang="en-US" altLang="ja-JP" sz="1200" kern="1200">
                <a:solidFill>
                  <a:schemeClr val="tx1"/>
                </a:solidFill>
                <a:effectLst/>
                <a:latin typeface="+mn-lt"/>
                <a:ea typeface="+mn-ea"/>
                <a:cs typeface="+mn-cs"/>
              </a:rPr>
              <a:t> </a:t>
            </a:r>
            <a:endParaRPr kumimoji="1" lang="ja-JP" altLang="ja-JP" sz="1200" kern="1200">
              <a:solidFill>
                <a:schemeClr val="tx1"/>
              </a:solidFill>
              <a:effectLst/>
              <a:latin typeface="+mn-lt"/>
              <a:ea typeface="+mn-ea"/>
              <a:cs typeface="+mn-cs"/>
            </a:endParaRPr>
          </a:p>
          <a:p>
            <a:r>
              <a:rPr kumimoji="1" lang="en-US" altLang="ja-JP" sz="1200" kern="1200" err="1">
                <a:solidFill>
                  <a:schemeClr val="tx1"/>
                </a:solidFill>
                <a:effectLst/>
                <a:latin typeface="+mn-lt"/>
                <a:ea typeface="+mn-ea"/>
                <a:cs typeface="+mn-cs"/>
              </a:rPr>
              <a:t>MirageManager</a:t>
            </a:r>
            <a:r>
              <a:rPr kumimoji="1" lang="ja-JP" altLang="ja-JP" sz="1200" kern="1200">
                <a:solidFill>
                  <a:schemeClr val="tx1"/>
                </a:solidFill>
                <a:effectLst/>
                <a:latin typeface="+mn-lt"/>
                <a:ea typeface="+mn-ea"/>
                <a:cs typeface="+mn-cs"/>
              </a:rPr>
              <a:t>はステートフルなマイグレーションを実現させることが目的</a:t>
            </a:r>
          </a:p>
          <a:p>
            <a:r>
              <a:rPr kumimoji="1" lang="ja-JP" altLang="ja-JP" sz="1200" kern="1200">
                <a:solidFill>
                  <a:schemeClr val="tx1"/>
                </a:solidFill>
                <a:effectLst/>
                <a:latin typeface="+mn-lt"/>
                <a:ea typeface="+mn-ea"/>
                <a:cs typeface="+mn-cs"/>
              </a:rPr>
              <a:t>（ユニカーネルはステートフルなマイグレーションに対応していない）</a:t>
            </a:r>
          </a:p>
          <a:p>
            <a:r>
              <a:rPr kumimoji="1" lang="en-US" altLang="ja-JP" sz="1200" kern="1200">
                <a:solidFill>
                  <a:schemeClr val="tx1"/>
                </a:solidFill>
                <a:effectLst/>
                <a:latin typeface="+mn-lt"/>
                <a:ea typeface="+mn-ea"/>
                <a:cs typeface="+mn-cs"/>
              </a:rPr>
              <a:t> </a:t>
            </a:r>
            <a:endParaRPr kumimoji="1" lang="ja-JP" altLang="ja-JP" sz="1200" kern="1200">
              <a:solidFill>
                <a:schemeClr val="tx1"/>
              </a:solidFill>
              <a:effectLst/>
              <a:latin typeface="+mn-lt"/>
              <a:ea typeface="+mn-ea"/>
              <a:cs typeface="+mn-cs"/>
            </a:endParaRPr>
          </a:p>
          <a:p>
            <a:r>
              <a:rPr kumimoji="1" lang="ja-JP" altLang="ja-JP" sz="1200" kern="1200">
                <a:solidFill>
                  <a:schemeClr val="tx1"/>
                </a:solidFill>
                <a:effectLst/>
                <a:latin typeface="+mn-lt"/>
                <a:ea typeface="+mn-ea"/>
                <a:cs typeface="+mn-cs"/>
              </a:rPr>
              <a:t>ステートフル</a:t>
            </a:r>
            <a:r>
              <a:rPr kumimoji="1" lang="en-US" altLang="ja-JP" sz="1200" kern="1200">
                <a:solidFill>
                  <a:schemeClr val="tx1"/>
                </a:solidFill>
                <a:effectLst/>
                <a:latin typeface="+mn-lt"/>
                <a:ea typeface="+mn-ea"/>
                <a:cs typeface="+mn-cs"/>
              </a:rPr>
              <a:t>: </a:t>
            </a:r>
            <a:r>
              <a:rPr kumimoji="1" lang="ja-JP" altLang="ja-JP" sz="1200" kern="1200">
                <a:solidFill>
                  <a:schemeClr val="tx1"/>
                </a:solidFill>
                <a:effectLst/>
                <a:latin typeface="+mn-lt"/>
                <a:ea typeface="+mn-ea"/>
                <a:cs typeface="+mn-cs"/>
              </a:rPr>
              <a:t>システムやアプリが</a:t>
            </a:r>
            <a:r>
              <a:rPr kumimoji="1" lang="ja-JP" altLang="ja-JP" sz="1200" b="0" kern="1200">
                <a:solidFill>
                  <a:schemeClr val="tx1"/>
                </a:solidFill>
                <a:effectLst/>
                <a:latin typeface="+mn-lt"/>
                <a:ea typeface="+mn-ea"/>
                <a:cs typeface="+mn-cs"/>
              </a:rPr>
              <a:t>過去のやり取りや状態（ステート）を記憶・保持し、それに基づいて次の処理を変える仕組み</a:t>
            </a:r>
            <a:endParaRPr kumimoji="1" lang="ja-JP" altLang="ja-JP" sz="1200" kern="1200">
              <a:solidFill>
                <a:schemeClr val="tx1"/>
              </a:solidFill>
              <a:effectLst/>
              <a:latin typeface="+mn-lt"/>
              <a:ea typeface="+mn-ea"/>
              <a:cs typeface="+mn-cs"/>
            </a:endParaRPr>
          </a:p>
          <a:p>
            <a:r>
              <a:rPr kumimoji="1" lang="en-US" altLang="ja-JP" sz="1200" b="0" kern="1200">
                <a:solidFill>
                  <a:schemeClr val="tx1"/>
                </a:solidFill>
                <a:effectLst/>
                <a:latin typeface="+mn-lt"/>
                <a:ea typeface="+mn-ea"/>
                <a:cs typeface="+mn-cs"/>
              </a:rPr>
              <a:t> </a:t>
            </a:r>
            <a:endParaRPr kumimoji="1" lang="ja-JP" altLang="ja-JP" sz="1200" kern="1200">
              <a:solidFill>
                <a:schemeClr val="tx1"/>
              </a:solidFill>
              <a:effectLst/>
              <a:latin typeface="+mn-lt"/>
              <a:ea typeface="+mn-ea"/>
              <a:cs typeface="+mn-cs"/>
            </a:endParaRPr>
          </a:p>
          <a:p>
            <a:r>
              <a:rPr kumimoji="1" lang="en-US" altLang="ja-JP" sz="1200" b="0" kern="1200">
                <a:solidFill>
                  <a:schemeClr val="tx1"/>
                </a:solidFill>
                <a:effectLst/>
                <a:latin typeface="+mn-lt"/>
                <a:ea typeface="+mn-ea"/>
                <a:cs typeface="+mn-cs"/>
              </a:rPr>
              <a:t>VM/</a:t>
            </a:r>
            <a:r>
              <a:rPr kumimoji="1" lang="ja-JP" altLang="ja-JP" sz="1200" b="0" kern="1200">
                <a:solidFill>
                  <a:schemeClr val="tx1"/>
                </a:solidFill>
                <a:effectLst/>
                <a:latin typeface="+mn-lt"/>
                <a:ea typeface="+mn-ea"/>
                <a:cs typeface="+mn-cs"/>
              </a:rPr>
              <a:t>コンテナのマイグレーション</a:t>
            </a:r>
            <a:r>
              <a:rPr kumimoji="1" lang="en-US" altLang="ja-JP" sz="1200" b="0" kern="1200">
                <a:solidFill>
                  <a:schemeClr val="tx1"/>
                </a:solidFill>
                <a:effectLst/>
                <a:latin typeface="+mn-lt"/>
                <a:ea typeface="+mn-ea"/>
                <a:cs typeface="+mn-cs"/>
              </a:rPr>
              <a:t>: </a:t>
            </a:r>
            <a:r>
              <a:rPr kumimoji="1" lang="ja-JP" altLang="ja-JP" sz="1200" b="0" kern="1200">
                <a:solidFill>
                  <a:schemeClr val="tx1"/>
                </a:solidFill>
                <a:effectLst/>
                <a:latin typeface="+mn-lt"/>
                <a:ea typeface="+mn-ea"/>
                <a:cs typeface="+mn-cs"/>
              </a:rPr>
              <a:t>ファイルシステム全体、メモリダンプ全体を転送する必要があるため、効率が悪い（ファイルサイズに応じてネットワークオーバヘッドが増える）</a:t>
            </a:r>
            <a:endParaRPr kumimoji="1" lang="ja-JP" altLang="ja-JP" sz="1200" kern="1200">
              <a:solidFill>
                <a:schemeClr val="tx1"/>
              </a:solidFill>
              <a:effectLst/>
              <a:latin typeface="+mn-lt"/>
              <a:ea typeface="+mn-ea"/>
              <a:cs typeface="+mn-cs"/>
            </a:endParaRPr>
          </a:p>
          <a:p>
            <a:r>
              <a:rPr kumimoji="1" lang="en-US" altLang="ja-JP" sz="1200" b="0" kern="1200">
                <a:solidFill>
                  <a:schemeClr val="tx1"/>
                </a:solidFill>
                <a:effectLst/>
                <a:latin typeface="+mn-lt"/>
                <a:ea typeface="+mn-ea"/>
                <a:cs typeface="+mn-cs"/>
              </a:rPr>
              <a:t> </a:t>
            </a:r>
            <a:endParaRPr kumimoji="1" lang="ja-JP" altLang="ja-JP" sz="1200" kern="1200">
              <a:solidFill>
                <a:schemeClr val="tx1"/>
              </a:solidFill>
              <a:effectLst/>
              <a:latin typeface="+mn-lt"/>
              <a:ea typeface="+mn-ea"/>
              <a:cs typeface="+mn-cs"/>
            </a:endParaRPr>
          </a:p>
          <a:p>
            <a:r>
              <a:rPr kumimoji="1" lang="en-US" altLang="ja-JP" sz="1200" b="0" kern="1200" err="1">
                <a:solidFill>
                  <a:schemeClr val="tx1"/>
                </a:solidFill>
                <a:effectLst/>
                <a:latin typeface="+mn-lt"/>
                <a:ea typeface="+mn-ea"/>
                <a:cs typeface="+mn-cs"/>
              </a:rPr>
              <a:t>MirageManager</a:t>
            </a:r>
            <a:r>
              <a:rPr kumimoji="1" lang="ja-JP" altLang="ja-JP" sz="1200" b="0" kern="1200">
                <a:solidFill>
                  <a:schemeClr val="tx1"/>
                </a:solidFill>
                <a:effectLst/>
                <a:latin typeface="+mn-lt"/>
                <a:ea typeface="+mn-ea"/>
                <a:cs typeface="+mn-cs"/>
              </a:rPr>
              <a:t>では、アプリケーション層にマイグレーションロジックを追加した</a:t>
            </a:r>
            <a:endParaRPr kumimoji="1" lang="ja-JP" altLang="ja-JP" sz="1200" kern="1200">
              <a:solidFill>
                <a:schemeClr val="tx1"/>
              </a:solidFill>
              <a:effectLst/>
              <a:latin typeface="+mn-lt"/>
              <a:ea typeface="+mn-ea"/>
              <a:cs typeface="+mn-cs"/>
            </a:endParaRPr>
          </a:p>
          <a:p>
            <a:r>
              <a:rPr kumimoji="1" lang="ja-JP" altLang="ja-JP" sz="1200" b="0" kern="1200">
                <a:solidFill>
                  <a:schemeClr val="tx1"/>
                </a:solidFill>
                <a:effectLst/>
                <a:latin typeface="+mn-lt"/>
                <a:ea typeface="+mn-ea"/>
                <a:cs typeface="+mn-cs"/>
              </a:rPr>
              <a:t>（カーネルやハイパーバイザを変更しない）</a:t>
            </a:r>
            <a:endParaRPr kumimoji="1" lang="ja-JP" altLang="ja-JP" sz="1200" kern="1200">
              <a:solidFill>
                <a:schemeClr val="tx1"/>
              </a:solidFill>
              <a:effectLst/>
              <a:latin typeface="+mn-lt"/>
              <a:ea typeface="+mn-ea"/>
              <a:cs typeface="+mn-cs"/>
            </a:endParaRPr>
          </a:p>
          <a:p>
            <a:r>
              <a:rPr kumimoji="1" lang="en-US" altLang="ja-JP" sz="1200" b="0" kern="1200">
                <a:solidFill>
                  <a:schemeClr val="tx1"/>
                </a:solidFill>
                <a:effectLst/>
                <a:latin typeface="+mn-lt"/>
                <a:ea typeface="+mn-ea"/>
                <a:cs typeface="+mn-cs"/>
              </a:rPr>
              <a:t> </a:t>
            </a:r>
            <a:endParaRPr kumimoji="1" lang="ja-JP" altLang="ja-JP" sz="1200" kern="1200">
              <a:solidFill>
                <a:schemeClr val="tx1"/>
              </a:solidFill>
              <a:effectLst/>
              <a:latin typeface="+mn-lt"/>
              <a:ea typeface="+mn-ea"/>
              <a:cs typeface="+mn-cs"/>
            </a:endParaRPr>
          </a:p>
          <a:p>
            <a:r>
              <a:rPr kumimoji="1" lang="en-US" altLang="ja-JP" sz="1200" b="0" kern="1200" err="1">
                <a:solidFill>
                  <a:schemeClr val="tx1"/>
                </a:solidFill>
                <a:effectLst/>
                <a:latin typeface="+mn-lt"/>
                <a:ea typeface="+mn-ea"/>
                <a:cs typeface="+mn-cs"/>
              </a:rPr>
              <a:t>Unimem</a:t>
            </a:r>
            <a:r>
              <a:rPr kumimoji="1" lang="en-US" altLang="ja-JP" sz="1200" b="0" kern="1200">
                <a:solidFill>
                  <a:schemeClr val="tx1"/>
                </a:solidFill>
                <a:effectLst/>
                <a:latin typeface="+mn-lt"/>
                <a:ea typeface="+mn-ea"/>
                <a:cs typeface="+mn-cs"/>
              </a:rPr>
              <a:t>: </a:t>
            </a:r>
            <a:r>
              <a:rPr kumimoji="1" lang="ja-JP" altLang="ja-JP" sz="1200" b="0" kern="1200">
                <a:solidFill>
                  <a:schemeClr val="tx1"/>
                </a:solidFill>
                <a:effectLst/>
                <a:latin typeface="+mn-lt"/>
                <a:ea typeface="+mn-ea"/>
                <a:cs typeface="+mn-cs"/>
              </a:rPr>
              <a:t>マイグレーション中にユニカーネルの状態を関数レベルで保持することができるライブラリ（キーバリューストア形式）</a:t>
            </a:r>
            <a:endParaRPr kumimoji="1" lang="ja-JP" altLang="ja-JP" sz="1200" kern="1200">
              <a:solidFill>
                <a:schemeClr val="tx1"/>
              </a:solidFill>
              <a:effectLst/>
              <a:latin typeface="+mn-lt"/>
              <a:ea typeface="+mn-ea"/>
              <a:cs typeface="+mn-cs"/>
            </a:endParaRPr>
          </a:p>
          <a:p>
            <a:r>
              <a:rPr kumimoji="1" lang="ja-JP" altLang="ja-JP" sz="1200" b="0" kern="1200">
                <a:solidFill>
                  <a:schemeClr val="tx1"/>
                </a:solidFill>
                <a:effectLst/>
                <a:latin typeface="+mn-lt"/>
                <a:ea typeface="+mn-ea"/>
                <a:cs typeface="+mn-cs"/>
              </a:rPr>
              <a:t>実行状態をストアに書き込み、リポジトリに転送できるようにしている</a:t>
            </a:r>
            <a:endParaRPr kumimoji="1" lang="ja-JP" altLang="ja-JP" sz="1200" kern="1200">
              <a:solidFill>
                <a:schemeClr val="tx1"/>
              </a:solidFill>
              <a:effectLst/>
              <a:latin typeface="+mn-lt"/>
              <a:ea typeface="+mn-ea"/>
              <a:cs typeface="+mn-cs"/>
            </a:endParaRPr>
          </a:p>
          <a:p>
            <a:r>
              <a:rPr kumimoji="1" lang="ja-JP" altLang="ja-JP" sz="1200" b="0" kern="1200">
                <a:solidFill>
                  <a:schemeClr val="tx1"/>
                </a:solidFill>
                <a:effectLst/>
                <a:latin typeface="+mn-lt"/>
                <a:ea typeface="+mn-ea"/>
                <a:cs typeface="+mn-cs"/>
              </a:rPr>
              <a:t>アプリケーションは変数や実行状態の詳細のいずれかを</a:t>
            </a:r>
            <a:r>
              <a:rPr kumimoji="1" lang="en-US" altLang="ja-JP" sz="1200" b="0" kern="1200" err="1">
                <a:solidFill>
                  <a:schemeClr val="tx1"/>
                </a:solidFill>
                <a:effectLst/>
                <a:latin typeface="+mn-lt"/>
                <a:ea typeface="+mn-ea"/>
                <a:cs typeface="+mn-cs"/>
              </a:rPr>
              <a:t>Unimem</a:t>
            </a:r>
            <a:r>
              <a:rPr kumimoji="1" lang="ja-JP" altLang="ja-JP" sz="1200" b="0" kern="1200">
                <a:solidFill>
                  <a:schemeClr val="tx1"/>
                </a:solidFill>
                <a:effectLst/>
                <a:latin typeface="+mn-lt"/>
                <a:ea typeface="+mn-ea"/>
                <a:cs typeface="+mn-cs"/>
              </a:rPr>
              <a:t>に書き込むことを指示することができる</a:t>
            </a:r>
            <a:endParaRPr kumimoji="1" lang="ja-JP" altLang="ja-JP" sz="1200" kern="1200">
              <a:solidFill>
                <a:schemeClr val="tx1"/>
              </a:solidFill>
              <a:effectLst/>
              <a:latin typeface="+mn-lt"/>
              <a:ea typeface="+mn-ea"/>
              <a:cs typeface="+mn-cs"/>
            </a:endParaRPr>
          </a:p>
          <a:p>
            <a:r>
              <a:rPr kumimoji="1" lang="ja-JP" altLang="ja-JP" sz="1200" b="0" kern="1200">
                <a:solidFill>
                  <a:schemeClr val="tx1"/>
                </a:solidFill>
                <a:effectLst/>
                <a:latin typeface="+mn-lt"/>
                <a:ea typeface="+mn-ea"/>
                <a:cs typeface="+mn-cs"/>
              </a:rPr>
              <a:t>簡単に説明すると、アプリケーションの状態を</a:t>
            </a:r>
            <a:r>
              <a:rPr kumimoji="1" lang="en-US" altLang="ja-JP" sz="1200" b="0" kern="1200" err="1">
                <a:solidFill>
                  <a:schemeClr val="tx1"/>
                </a:solidFill>
                <a:effectLst/>
                <a:latin typeface="+mn-lt"/>
                <a:ea typeface="+mn-ea"/>
                <a:cs typeface="+mn-cs"/>
              </a:rPr>
              <a:t>Unimem</a:t>
            </a:r>
            <a:r>
              <a:rPr kumimoji="1" lang="ja-JP" altLang="ja-JP" sz="1200" b="0" kern="1200">
                <a:solidFill>
                  <a:schemeClr val="tx1"/>
                </a:solidFill>
                <a:effectLst/>
                <a:latin typeface="+mn-lt"/>
                <a:ea typeface="+mn-ea"/>
                <a:cs typeface="+mn-cs"/>
              </a:rPr>
              <a:t>に保存する</a:t>
            </a:r>
            <a:endParaRPr kumimoji="1" lang="ja-JP" altLang="ja-JP" sz="1200" kern="1200">
              <a:solidFill>
                <a:schemeClr val="tx1"/>
              </a:solidFill>
              <a:effectLst/>
              <a:latin typeface="+mn-lt"/>
              <a:ea typeface="+mn-ea"/>
              <a:cs typeface="+mn-cs"/>
            </a:endParaRPr>
          </a:p>
          <a:p>
            <a:r>
              <a:rPr kumimoji="1" lang="ja-JP" altLang="ja-JP" sz="1200" b="0" kern="1200">
                <a:solidFill>
                  <a:schemeClr val="tx1"/>
                </a:solidFill>
                <a:effectLst/>
                <a:latin typeface="+mn-lt"/>
                <a:ea typeface="+mn-ea"/>
                <a:cs typeface="+mn-cs"/>
              </a:rPr>
              <a:t>アプリケーションのワークフローについては、有向グラフとして定義している</a:t>
            </a:r>
            <a:endParaRPr kumimoji="1" lang="ja-JP" altLang="ja-JP" sz="1200" kern="1200">
              <a:solidFill>
                <a:schemeClr val="tx1"/>
              </a:solidFill>
              <a:effectLst/>
              <a:latin typeface="+mn-lt"/>
              <a:ea typeface="+mn-ea"/>
              <a:cs typeface="+mn-cs"/>
            </a:endParaRPr>
          </a:p>
          <a:p>
            <a:r>
              <a:rPr kumimoji="1" lang="en-US" altLang="ja-JP" sz="1200" b="0" kern="1200">
                <a:solidFill>
                  <a:schemeClr val="tx1"/>
                </a:solidFill>
                <a:effectLst/>
                <a:latin typeface="+mn-lt"/>
                <a:ea typeface="+mn-ea"/>
                <a:cs typeface="+mn-cs"/>
              </a:rPr>
              <a:t> </a:t>
            </a:r>
            <a:endParaRPr kumimoji="1" lang="ja-JP" altLang="ja-JP" sz="1200" kern="1200">
              <a:solidFill>
                <a:schemeClr val="tx1"/>
              </a:solidFill>
              <a:effectLst/>
              <a:latin typeface="+mn-lt"/>
              <a:ea typeface="+mn-ea"/>
              <a:cs typeface="+mn-cs"/>
            </a:endParaRPr>
          </a:p>
          <a:p>
            <a:r>
              <a:rPr kumimoji="1" lang="ja-JP" altLang="ja-JP" sz="1200" b="0" kern="1200">
                <a:solidFill>
                  <a:schemeClr val="tx1"/>
                </a:solidFill>
                <a:effectLst/>
                <a:latin typeface="+mn-lt"/>
                <a:ea typeface="+mn-ea"/>
                <a:cs typeface="+mn-cs"/>
              </a:rPr>
              <a:t>実行状態を転送する前に、アプリケーションの中で明示的に処理を行っている。</a:t>
            </a:r>
            <a:endParaRPr kumimoji="1" lang="ja-JP" altLang="ja-JP" sz="1200" kern="1200">
              <a:solidFill>
                <a:schemeClr val="tx1"/>
              </a:solidFill>
              <a:effectLst/>
              <a:latin typeface="+mn-lt"/>
              <a:ea typeface="+mn-ea"/>
              <a:cs typeface="+mn-cs"/>
            </a:endParaRPr>
          </a:p>
          <a:p>
            <a:r>
              <a:rPr kumimoji="1" lang="ja-JP" altLang="ja-JP" sz="1200" b="0" kern="1200">
                <a:solidFill>
                  <a:schemeClr val="tx1"/>
                </a:solidFill>
                <a:effectLst/>
                <a:latin typeface="+mn-lt"/>
                <a:ea typeface="+mn-ea"/>
                <a:cs typeface="+mn-cs"/>
              </a:rPr>
              <a:t>（状態の保存・復元）</a:t>
            </a:r>
            <a:endParaRPr kumimoji="1" lang="ja-JP" altLang="ja-JP" sz="1200" kern="1200">
              <a:solidFill>
                <a:schemeClr val="tx1"/>
              </a:solidFill>
              <a:effectLst/>
              <a:latin typeface="+mn-lt"/>
              <a:ea typeface="+mn-ea"/>
              <a:cs typeface="+mn-cs"/>
            </a:endParaRPr>
          </a:p>
          <a:p>
            <a:r>
              <a:rPr kumimoji="1" lang="en-US" altLang="ja-JP" sz="1200" b="0" kern="1200">
                <a:solidFill>
                  <a:schemeClr val="tx1"/>
                </a:solidFill>
                <a:effectLst/>
                <a:latin typeface="+mn-lt"/>
                <a:ea typeface="+mn-ea"/>
                <a:cs typeface="+mn-cs"/>
              </a:rPr>
              <a:t> </a:t>
            </a:r>
            <a:endParaRPr kumimoji="1" lang="ja-JP" altLang="ja-JP" sz="1200" kern="1200">
              <a:solidFill>
                <a:schemeClr val="tx1"/>
              </a:solidFill>
              <a:effectLst/>
              <a:latin typeface="+mn-lt"/>
              <a:ea typeface="+mn-ea"/>
              <a:cs typeface="+mn-cs"/>
            </a:endParaRPr>
          </a:p>
          <a:p>
            <a:r>
              <a:rPr kumimoji="1" lang="en-US" altLang="ja-JP" sz="1200" b="0" kern="1200" err="1">
                <a:solidFill>
                  <a:schemeClr val="tx1"/>
                </a:solidFill>
                <a:effectLst/>
                <a:latin typeface="+mn-lt"/>
                <a:ea typeface="+mn-ea"/>
                <a:cs typeface="+mn-cs"/>
              </a:rPr>
              <a:t>MirageManager</a:t>
            </a:r>
            <a:r>
              <a:rPr kumimoji="1" lang="en-US" altLang="ja-JP" sz="1200" b="0" kern="1200">
                <a:solidFill>
                  <a:schemeClr val="tx1"/>
                </a:solidFill>
                <a:effectLst/>
                <a:latin typeface="+mn-lt"/>
                <a:ea typeface="+mn-ea"/>
                <a:cs typeface="+mn-cs"/>
              </a:rPr>
              <a:t>: </a:t>
            </a:r>
            <a:r>
              <a:rPr kumimoji="1" lang="ja-JP" altLang="ja-JP" sz="1200" b="0" kern="1200">
                <a:solidFill>
                  <a:schemeClr val="tx1"/>
                </a:solidFill>
                <a:effectLst/>
                <a:latin typeface="+mn-lt"/>
                <a:ea typeface="+mn-ea"/>
                <a:cs typeface="+mn-cs"/>
              </a:rPr>
              <a:t>ユニカーネルのライフサイクル（作成、マイグレーション、破棄）を管理</a:t>
            </a:r>
            <a:endParaRPr kumimoji="1" lang="ja-JP" altLang="ja-JP" sz="1200" kern="1200">
              <a:solidFill>
                <a:schemeClr val="tx1"/>
              </a:solidFill>
              <a:effectLst/>
              <a:latin typeface="+mn-lt"/>
              <a:ea typeface="+mn-ea"/>
              <a:cs typeface="+mn-cs"/>
            </a:endParaRPr>
          </a:p>
          <a:p>
            <a:r>
              <a:rPr kumimoji="1" lang="ja-JP" altLang="ja-JP" sz="1200" b="0" kern="1200">
                <a:solidFill>
                  <a:schemeClr val="tx1"/>
                </a:solidFill>
                <a:effectLst/>
                <a:latin typeface="+mn-lt"/>
                <a:ea typeface="+mn-ea"/>
                <a:cs typeface="+mn-cs"/>
              </a:rPr>
              <a:t>（マイグレーションの前後にユニカーネルの状態を書き込み・取得するためのリポジトリを提供）</a:t>
            </a:r>
            <a:endParaRPr kumimoji="1" lang="ja-JP" altLang="ja-JP" sz="1200" kern="1200">
              <a:solidFill>
                <a:schemeClr val="tx1"/>
              </a:solidFill>
              <a:effectLst/>
              <a:latin typeface="+mn-lt"/>
              <a:ea typeface="+mn-ea"/>
              <a:cs typeface="+mn-cs"/>
            </a:endParaRPr>
          </a:p>
          <a:p>
            <a:r>
              <a:rPr kumimoji="1" lang="en-US" altLang="ja-JP" sz="1200" b="0" kern="1200">
                <a:solidFill>
                  <a:schemeClr val="tx1"/>
                </a:solidFill>
                <a:effectLst/>
                <a:latin typeface="+mn-lt"/>
                <a:ea typeface="+mn-ea"/>
                <a:cs typeface="+mn-cs"/>
              </a:rPr>
              <a:t> </a:t>
            </a:r>
            <a:endParaRPr kumimoji="1" lang="ja-JP" altLang="ja-JP" sz="1200" kern="1200">
              <a:solidFill>
                <a:schemeClr val="tx1"/>
              </a:solidFill>
              <a:effectLst/>
              <a:latin typeface="+mn-lt"/>
              <a:ea typeface="+mn-ea"/>
              <a:cs typeface="+mn-cs"/>
            </a:endParaRPr>
          </a:p>
          <a:p>
            <a:r>
              <a:rPr kumimoji="1" lang="ja-JP" altLang="ja-JP" sz="1200" b="0" kern="1200">
                <a:solidFill>
                  <a:schemeClr val="tx1"/>
                </a:solidFill>
                <a:effectLst/>
                <a:latin typeface="+mn-lt"/>
                <a:ea typeface="+mn-ea"/>
                <a:cs typeface="+mn-cs"/>
              </a:rPr>
              <a:t>・通常の</a:t>
            </a:r>
            <a:r>
              <a:rPr kumimoji="1" lang="en-US" altLang="ja-JP" sz="1200" b="0" kern="1200">
                <a:solidFill>
                  <a:schemeClr val="tx1"/>
                </a:solidFill>
                <a:effectLst/>
                <a:latin typeface="+mn-lt"/>
                <a:ea typeface="+mn-ea"/>
                <a:cs typeface="+mn-cs"/>
              </a:rPr>
              <a:t>VM / </a:t>
            </a:r>
            <a:r>
              <a:rPr kumimoji="1" lang="ja-JP" altLang="ja-JP" sz="1200" b="0" kern="1200">
                <a:solidFill>
                  <a:schemeClr val="tx1"/>
                </a:solidFill>
                <a:effectLst/>
                <a:latin typeface="+mn-lt"/>
                <a:ea typeface="+mn-ea"/>
                <a:cs typeface="+mn-cs"/>
              </a:rPr>
              <a:t>プロセスマイグレーションとの違い</a:t>
            </a:r>
            <a:endParaRPr kumimoji="1" lang="ja-JP" altLang="ja-JP" sz="1200" kern="1200">
              <a:solidFill>
                <a:schemeClr val="tx1"/>
              </a:solidFill>
              <a:effectLst/>
              <a:latin typeface="+mn-lt"/>
              <a:ea typeface="+mn-ea"/>
              <a:cs typeface="+mn-cs"/>
            </a:endParaRPr>
          </a:p>
          <a:p>
            <a:r>
              <a:rPr kumimoji="1" lang="ja-JP" altLang="ja-JP" sz="1200" b="0" kern="1200">
                <a:solidFill>
                  <a:schemeClr val="tx1"/>
                </a:solidFill>
                <a:effectLst/>
                <a:latin typeface="+mn-lt"/>
                <a:ea typeface="+mn-ea"/>
                <a:cs typeface="+mn-cs"/>
              </a:rPr>
              <a:t>通常の</a:t>
            </a:r>
            <a:r>
              <a:rPr kumimoji="1" lang="en-US" altLang="ja-JP" sz="1200" b="0" kern="1200">
                <a:solidFill>
                  <a:schemeClr val="tx1"/>
                </a:solidFill>
                <a:effectLst/>
                <a:latin typeface="+mn-lt"/>
                <a:ea typeface="+mn-ea"/>
                <a:cs typeface="+mn-cs"/>
              </a:rPr>
              <a:t>VM</a:t>
            </a:r>
            <a:r>
              <a:rPr kumimoji="1" lang="ja-JP" altLang="ja-JP" sz="1200" b="0" kern="1200">
                <a:solidFill>
                  <a:schemeClr val="tx1"/>
                </a:solidFill>
                <a:effectLst/>
                <a:latin typeface="+mn-lt"/>
                <a:ea typeface="+mn-ea"/>
                <a:cs typeface="+mn-cs"/>
              </a:rPr>
              <a:t>マイグレーションでは、メモリや</a:t>
            </a:r>
            <a:r>
              <a:rPr kumimoji="1" lang="en-US" altLang="ja-JP" sz="1200" b="0" kern="1200">
                <a:solidFill>
                  <a:schemeClr val="tx1"/>
                </a:solidFill>
                <a:effectLst/>
                <a:latin typeface="+mn-lt"/>
                <a:ea typeface="+mn-ea"/>
                <a:cs typeface="+mn-cs"/>
              </a:rPr>
              <a:t>CPU</a:t>
            </a:r>
            <a:r>
              <a:rPr kumimoji="1" lang="ja-JP" altLang="ja-JP" sz="1200" b="0" kern="1200">
                <a:solidFill>
                  <a:schemeClr val="tx1"/>
                </a:solidFill>
                <a:effectLst/>
                <a:latin typeface="+mn-lt"/>
                <a:ea typeface="+mn-ea"/>
                <a:cs typeface="+mn-cs"/>
              </a:rPr>
              <a:t>の状態をはじめとした仮想インスタンス全体の状態を丸ごとダンプして移送先ホストに送る</a:t>
            </a:r>
            <a:endParaRPr kumimoji="1" lang="ja-JP" altLang="ja-JP" sz="1200" kern="1200">
              <a:solidFill>
                <a:schemeClr val="tx1"/>
              </a:solidFill>
              <a:effectLst/>
              <a:latin typeface="+mn-lt"/>
              <a:ea typeface="+mn-ea"/>
              <a:cs typeface="+mn-cs"/>
            </a:endParaRPr>
          </a:p>
          <a:p>
            <a:r>
              <a:rPr kumimoji="1" lang="en-US" altLang="ja-JP" sz="1200" b="0" kern="1200">
                <a:solidFill>
                  <a:schemeClr val="tx1"/>
                </a:solidFill>
                <a:effectLst/>
                <a:latin typeface="+mn-lt"/>
                <a:ea typeface="+mn-ea"/>
                <a:cs typeface="+mn-cs"/>
              </a:rPr>
              <a:t> </a:t>
            </a:r>
            <a:endParaRPr kumimoji="1" lang="ja-JP" altLang="ja-JP" sz="1200" kern="1200">
              <a:solidFill>
                <a:schemeClr val="tx1"/>
              </a:solidFill>
              <a:effectLst/>
              <a:latin typeface="+mn-lt"/>
              <a:ea typeface="+mn-ea"/>
              <a:cs typeface="+mn-cs"/>
            </a:endParaRPr>
          </a:p>
          <a:p>
            <a:r>
              <a:rPr kumimoji="1" lang="en-US" altLang="ja-JP" sz="1200" b="0" kern="1200" err="1">
                <a:solidFill>
                  <a:schemeClr val="tx1"/>
                </a:solidFill>
                <a:effectLst/>
                <a:latin typeface="+mn-lt"/>
                <a:ea typeface="+mn-ea"/>
                <a:cs typeface="+mn-cs"/>
              </a:rPr>
              <a:t>MirageManager</a:t>
            </a:r>
            <a:r>
              <a:rPr kumimoji="1" lang="ja-JP" altLang="ja-JP" sz="1200" b="0" kern="1200">
                <a:solidFill>
                  <a:schemeClr val="tx1"/>
                </a:solidFill>
                <a:effectLst/>
                <a:latin typeface="+mn-lt"/>
                <a:ea typeface="+mn-ea"/>
                <a:cs typeface="+mn-cs"/>
              </a:rPr>
              <a:t>では、アプリケーションロジックの状態のみを転送する</a:t>
            </a:r>
            <a:endParaRPr kumimoji="1" lang="ja-JP" altLang="ja-JP" sz="1200" kern="1200">
              <a:solidFill>
                <a:schemeClr val="tx1"/>
              </a:solidFill>
              <a:effectLst/>
              <a:latin typeface="+mn-lt"/>
              <a:ea typeface="+mn-ea"/>
              <a:cs typeface="+mn-cs"/>
            </a:endParaRPr>
          </a:p>
          <a:p>
            <a:r>
              <a:rPr kumimoji="1" lang="en-US" altLang="ja-JP" sz="1200" b="0" kern="1200">
                <a:solidFill>
                  <a:schemeClr val="tx1"/>
                </a:solidFill>
                <a:effectLst/>
                <a:latin typeface="+mn-lt"/>
                <a:ea typeface="+mn-ea"/>
                <a:cs typeface="+mn-cs"/>
              </a:rPr>
              <a:t> </a:t>
            </a:r>
            <a:endParaRPr kumimoji="1" lang="ja-JP" altLang="ja-JP" sz="1200" kern="1200">
              <a:solidFill>
                <a:schemeClr val="tx1"/>
              </a:solidFill>
              <a:effectLst/>
              <a:latin typeface="+mn-lt"/>
              <a:ea typeface="+mn-ea"/>
              <a:cs typeface="+mn-cs"/>
            </a:endParaRPr>
          </a:p>
          <a:p>
            <a:r>
              <a:rPr kumimoji="1" lang="en-US" altLang="ja-JP" sz="1200" kern="1200" err="1">
                <a:solidFill>
                  <a:schemeClr val="tx1"/>
                </a:solidFill>
                <a:effectLst/>
                <a:latin typeface="+mn-lt"/>
                <a:ea typeface="+mn-ea"/>
                <a:cs typeface="+mn-cs"/>
              </a:rPr>
              <a:t>MirageManager</a:t>
            </a:r>
            <a:r>
              <a:rPr kumimoji="1" lang="en-US" altLang="ja-JP" sz="1200" kern="1200">
                <a:solidFill>
                  <a:schemeClr val="tx1"/>
                </a:solidFill>
                <a:effectLst/>
                <a:latin typeface="+mn-lt"/>
                <a:ea typeface="+mn-ea"/>
                <a:cs typeface="+mn-cs"/>
              </a:rPr>
              <a:t> </a:t>
            </a:r>
            <a:r>
              <a:rPr kumimoji="1" lang="ja-JP" altLang="ja-JP" sz="1200" kern="1200">
                <a:solidFill>
                  <a:schemeClr val="tx1"/>
                </a:solidFill>
                <a:effectLst/>
                <a:latin typeface="+mn-lt"/>
                <a:ea typeface="+mn-ea"/>
                <a:cs typeface="+mn-cs"/>
              </a:rPr>
              <a:t>は、</a:t>
            </a:r>
            <a:r>
              <a:rPr kumimoji="1" lang="en-US" altLang="ja-JP" sz="1200" kern="1200">
                <a:solidFill>
                  <a:schemeClr val="tx1"/>
                </a:solidFill>
                <a:effectLst/>
                <a:latin typeface="+mn-lt"/>
                <a:ea typeface="+mn-ea"/>
                <a:cs typeface="+mn-cs"/>
              </a:rPr>
              <a:t>Express [35] </a:t>
            </a:r>
            <a:r>
              <a:rPr kumimoji="1" lang="ja-JP" altLang="ja-JP" sz="1200" kern="1200">
                <a:solidFill>
                  <a:schemeClr val="tx1"/>
                </a:solidFill>
                <a:effectLst/>
                <a:latin typeface="+mn-lt"/>
                <a:ea typeface="+mn-ea"/>
                <a:cs typeface="+mn-cs"/>
              </a:rPr>
              <a:t>を用いて開発され、</a:t>
            </a:r>
            <a:r>
              <a:rPr kumimoji="1" lang="en-US" altLang="ja-JP" sz="1200" kern="1200">
                <a:solidFill>
                  <a:schemeClr val="tx1"/>
                </a:solidFill>
                <a:effectLst/>
                <a:latin typeface="+mn-lt"/>
                <a:ea typeface="+mn-ea"/>
                <a:cs typeface="+mn-cs"/>
              </a:rPr>
              <a:t>JavaScript </a:t>
            </a:r>
            <a:r>
              <a:rPr kumimoji="1" lang="ja-JP" altLang="ja-JP" sz="1200" kern="1200">
                <a:solidFill>
                  <a:schemeClr val="tx1"/>
                </a:solidFill>
                <a:effectLst/>
                <a:latin typeface="+mn-lt"/>
                <a:ea typeface="+mn-ea"/>
                <a:cs typeface="+mn-cs"/>
              </a:rPr>
              <a:t>で記述されたアプリケーションサーバーからなる分散システムとして実装されている。</a:t>
            </a:r>
          </a:p>
          <a:p>
            <a:r>
              <a:rPr kumimoji="1" lang="en-US" altLang="ja-JP" sz="1200" b="0" kern="1200">
                <a:solidFill>
                  <a:schemeClr val="tx1"/>
                </a:solidFill>
                <a:effectLst/>
                <a:latin typeface="+mn-lt"/>
                <a:ea typeface="+mn-ea"/>
                <a:cs typeface="+mn-cs"/>
              </a:rPr>
              <a:t> </a:t>
            </a:r>
            <a:endParaRPr kumimoji="1" lang="ja-JP" altLang="ja-JP" sz="1200" kern="1200">
              <a:solidFill>
                <a:schemeClr val="tx1"/>
              </a:solidFill>
              <a:effectLst/>
              <a:latin typeface="+mn-lt"/>
              <a:ea typeface="+mn-ea"/>
              <a:cs typeface="+mn-cs"/>
            </a:endParaRPr>
          </a:p>
          <a:p>
            <a:r>
              <a:rPr kumimoji="1" lang="ja-JP" altLang="ja-JP" sz="1200" b="0" kern="1200">
                <a:solidFill>
                  <a:schemeClr val="tx1"/>
                </a:solidFill>
                <a:effectLst/>
                <a:latin typeface="+mn-lt"/>
                <a:ea typeface="+mn-ea"/>
                <a:cs typeface="+mn-cs"/>
              </a:rPr>
              <a:t>性能評価</a:t>
            </a:r>
            <a:endParaRPr kumimoji="1" lang="ja-JP" altLang="ja-JP" sz="1200" kern="1200">
              <a:solidFill>
                <a:schemeClr val="tx1"/>
              </a:solidFill>
              <a:effectLst/>
              <a:latin typeface="+mn-lt"/>
              <a:ea typeface="+mn-ea"/>
              <a:cs typeface="+mn-cs"/>
            </a:endParaRPr>
          </a:p>
          <a:p>
            <a:r>
              <a:rPr kumimoji="1" lang="en-US" altLang="ja-JP" sz="1200" kern="1200">
                <a:solidFill>
                  <a:schemeClr val="tx1"/>
                </a:solidFill>
                <a:effectLst/>
                <a:latin typeface="+mn-lt"/>
                <a:ea typeface="+mn-ea"/>
                <a:cs typeface="+mn-cs"/>
              </a:rPr>
              <a:t>CRIU</a:t>
            </a:r>
            <a:r>
              <a:rPr kumimoji="1" lang="ja-JP" altLang="ja-JP" sz="1200" kern="1200">
                <a:solidFill>
                  <a:schemeClr val="tx1"/>
                </a:solidFill>
                <a:effectLst/>
                <a:latin typeface="+mn-lt"/>
                <a:ea typeface="+mn-ea"/>
                <a:cs typeface="+mn-cs"/>
              </a:rPr>
              <a:t>ベースのマイグレーション機能を持つコンテナエンジン</a:t>
            </a:r>
            <a:r>
              <a:rPr kumimoji="1" lang="en-US" altLang="ja-JP" sz="1200" b="0" kern="1200" err="1">
                <a:solidFill>
                  <a:schemeClr val="tx1"/>
                </a:solidFill>
                <a:effectLst/>
                <a:latin typeface="+mn-lt"/>
                <a:ea typeface="+mn-ea"/>
                <a:cs typeface="+mn-cs"/>
              </a:rPr>
              <a:t>Podman</a:t>
            </a:r>
            <a:r>
              <a:rPr kumimoji="1" lang="ja-JP" altLang="ja-JP" sz="1200" b="0" kern="1200">
                <a:solidFill>
                  <a:schemeClr val="tx1"/>
                </a:solidFill>
                <a:effectLst/>
                <a:latin typeface="+mn-lt"/>
                <a:ea typeface="+mn-ea"/>
                <a:cs typeface="+mn-cs"/>
              </a:rPr>
              <a:t>と</a:t>
            </a:r>
            <a:r>
              <a:rPr kumimoji="1" lang="en-US" altLang="ja-JP" sz="1200" b="0" kern="1200" err="1">
                <a:solidFill>
                  <a:schemeClr val="tx1"/>
                </a:solidFill>
                <a:effectLst/>
                <a:latin typeface="+mn-lt"/>
                <a:ea typeface="+mn-ea"/>
                <a:cs typeface="+mn-cs"/>
              </a:rPr>
              <a:t>Miragemanager</a:t>
            </a:r>
            <a:r>
              <a:rPr kumimoji="1" lang="ja-JP" altLang="ja-JP" sz="1200" b="0" kern="1200">
                <a:solidFill>
                  <a:schemeClr val="tx1"/>
                </a:solidFill>
                <a:effectLst/>
                <a:latin typeface="+mn-lt"/>
                <a:ea typeface="+mn-ea"/>
                <a:cs typeface="+mn-cs"/>
              </a:rPr>
              <a:t>について、マイグレーションにかかる時間を比較</a:t>
            </a:r>
            <a:endParaRPr kumimoji="1" lang="ja-JP" altLang="ja-JP" sz="1200" kern="1200">
              <a:solidFill>
                <a:schemeClr val="tx1"/>
              </a:solidFill>
              <a:effectLst/>
              <a:latin typeface="+mn-lt"/>
              <a:ea typeface="+mn-ea"/>
              <a:cs typeface="+mn-cs"/>
            </a:endParaRPr>
          </a:p>
          <a:p>
            <a:r>
              <a:rPr kumimoji="1" lang="en-US" altLang="ja-JP" sz="1200" b="0" kern="1200">
                <a:solidFill>
                  <a:schemeClr val="tx1"/>
                </a:solidFill>
                <a:effectLst/>
                <a:latin typeface="+mn-lt"/>
                <a:ea typeface="+mn-ea"/>
                <a:cs typeface="+mn-cs"/>
              </a:rPr>
              <a:t> </a:t>
            </a:r>
            <a:endParaRPr kumimoji="1" lang="ja-JP" altLang="ja-JP" sz="1200" kern="1200">
              <a:solidFill>
                <a:schemeClr val="tx1"/>
              </a:solidFill>
              <a:effectLst/>
              <a:latin typeface="+mn-lt"/>
              <a:ea typeface="+mn-ea"/>
              <a:cs typeface="+mn-cs"/>
            </a:endParaRPr>
          </a:p>
          <a:p>
            <a:r>
              <a:rPr kumimoji="1" lang="ja-JP" altLang="ja-JP" sz="1200" b="0" kern="1200">
                <a:solidFill>
                  <a:schemeClr val="tx1"/>
                </a:solidFill>
                <a:effectLst/>
                <a:latin typeface="+mn-lt"/>
                <a:ea typeface="+mn-ea"/>
                <a:cs typeface="+mn-cs"/>
              </a:rPr>
              <a:t>・ダウンタイム（システムやサービスが停止している時間）は、</a:t>
            </a:r>
            <a:r>
              <a:rPr kumimoji="1" lang="en-US" altLang="ja-JP" sz="1200" b="0" kern="1200" err="1">
                <a:solidFill>
                  <a:schemeClr val="tx1"/>
                </a:solidFill>
                <a:effectLst/>
                <a:latin typeface="+mn-lt"/>
                <a:ea typeface="+mn-ea"/>
                <a:cs typeface="+mn-cs"/>
              </a:rPr>
              <a:t>MirageManager</a:t>
            </a:r>
            <a:r>
              <a:rPr kumimoji="1" lang="ja-JP" altLang="ja-JP" sz="1200" b="0" kern="1200">
                <a:solidFill>
                  <a:schemeClr val="tx1"/>
                </a:solidFill>
                <a:effectLst/>
                <a:latin typeface="+mn-lt"/>
                <a:ea typeface="+mn-ea"/>
                <a:cs typeface="+mn-cs"/>
              </a:rPr>
              <a:t>を使った方が短くなっていた</a:t>
            </a:r>
            <a:endParaRPr kumimoji="1" lang="ja-JP" altLang="ja-JP" sz="1200" kern="1200">
              <a:solidFill>
                <a:schemeClr val="tx1"/>
              </a:solidFill>
              <a:effectLst/>
              <a:latin typeface="+mn-lt"/>
              <a:ea typeface="+mn-ea"/>
              <a:cs typeface="+mn-cs"/>
            </a:endParaRPr>
          </a:p>
          <a:p>
            <a:r>
              <a:rPr kumimoji="1" lang="ja-JP" altLang="ja-JP" sz="1200" b="0" kern="1200">
                <a:solidFill>
                  <a:schemeClr val="tx1"/>
                </a:solidFill>
                <a:effectLst/>
                <a:latin typeface="+mn-lt"/>
                <a:ea typeface="+mn-ea"/>
                <a:cs typeface="+mn-cs"/>
              </a:rPr>
              <a:t>・状態を転送するときのデータ量も</a:t>
            </a:r>
            <a:r>
              <a:rPr kumimoji="1" lang="en-US" altLang="ja-JP" sz="1200" b="0" kern="1200" err="1">
                <a:solidFill>
                  <a:schemeClr val="tx1"/>
                </a:solidFill>
                <a:effectLst/>
                <a:latin typeface="+mn-lt"/>
                <a:ea typeface="+mn-ea"/>
                <a:cs typeface="+mn-cs"/>
              </a:rPr>
              <a:t>MirageManager</a:t>
            </a:r>
            <a:r>
              <a:rPr kumimoji="1" lang="ja-JP" altLang="ja-JP" sz="1200" b="0" kern="1200">
                <a:solidFill>
                  <a:schemeClr val="tx1"/>
                </a:solidFill>
                <a:effectLst/>
                <a:latin typeface="+mn-lt"/>
                <a:ea typeface="+mn-ea"/>
                <a:cs typeface="+mn-cs"/>
              </a:rPr>
              <a:t>の方が小さくなっていた</a:t>
            </a:r>
            <a:endParaRPr kumimoji="1" lang="ja-JP" altLang="ja-JP" sz="1200" kern="1200">
              <a:solidFill>
                <a:schemeClr val="tx1"/>
              </a:solidFill>
              <a:effectLst/>
              <a:latin typeface="+mn-lt"/>
              <a:ea typeface="+mn-ea"/>
              <a:cs typeface="+mn-cs"/>
            </a:endParaRPr>
          </a:p>
          <a:p>
            <a:r>
              <a:rPr kumimoji="1" lang="ja-JP" altLang="ja-JP" sz="1200" b="0" kern="1200">
                <a:solidFill>
                  <a:schemeClr val="tx1"/>
                </a:solidFill>
                <a:effectLst/>
                <a:latin typeface="+mn-lt"/>
                <a:ea typeface="+mn-ea"/>
                <a:cs typeface="+mn-cs"/>
              </a:rPr>
              <a:t>（</a:t>
            </a:r>
            <a:r>
              <a:rPr kumimoji="1" lang="en-US" altLang="ja-JP" sz="1200" b="0" kern="1200" err="1">
                <a:solidFill>
                  <a:schemeClr val="tx1"/>
                </a:solidFill>
                <a:effectLst/>
                <a:latin typeface="+mn-lt"/>
                <a:ea typeface="+mn-ea"/>
                <a:cs typeface="+mn-cs"/>
              </a:rPr>
              <a:t>Podman</a:t>
            </a:r>
            <a:r>
              <a:rPr kumimoji="1" lang="ja-JP" altLang="ja-JP" sz="1200" b="0" kern="1200">
                <a:solidFill>
                  <a:schemeClr val="tx1"/>
                </a:solidFill>
                <a:effectLst/>
                <a:latin typeface="+mn-lt"/>
                <a:ea typeface="+mn-ea"/>
                <a:cs typeface="+mn-cs"/>
              </a:rPr>
              <a:t>は</a:t>
            </a:r>
            <a:r>
              <a:rPr kumimoji="1" lang="en-US" altLang="ja-JP" sz="1200" b="0" kern="1200" err="1">
                <a:solidFill>
                  <a:schemeClr val="tx1"/>
                </a:solidFill>
                <a:effectLst/>
                <a:latin typeface="+mn-lt"/>
                <a:ea typeface="+mn-ea"/>
                <a:cs typeface="+mn-cs"/>
              </a:rPr>
              <a:t>MirageManager</a:t>
            </a:r>
            <a:r>
              <a:rPr kumimoji="1" lang="ja-JP" altLang="ja-JP" sz="1200" b="0" kern="1200">
                <a:solidFill>
                  <a:schemeClr val="tx1"/>
                </a:solidFill>
                <a:effectLst/>
                <a:latin typeface="+mn-lt"/>
                <a:ea typeface="+mn-ea"/>
                <a:cs typeface="+mn-cs"/>
              </a:rPr>
              <a:t>の約</a:t>
            </a:r>
            <a:r>
              <a:rPr kumimoji="1" lang="en-US" altLang="ja-JP" sz="1200" b="0" kern="1200">
                <a:solidFill>
                  <a:schemeClr val="tx1"/>
                </a:solidFill>
                <a:effectLst/>
                <a:latin typeface="+mn-lt"/>
                <a:ea typeface="+mn-ea"/>
                <a:cs typeface="+mn-cs"/>
              </a:rPr>
              <a:t>2000</a:t>
            </a:r>
            <a:r>
              <a:rPr kumimoji="1" lang="ja-JP" altLang="ja-JP" sz="1200" b="0" kern="1200">
                <a:solidFill>
                  <a:schemeClr val="tx1"/>
                </a:solidFill>
                <a:effectLst/>
                <a:latin typeface="+mn-lt"/>
                <a:ea typeface="+mn-ea"/>
                <a:cs typeface="+mn-cs"/>
              </a:rPr>
              <a:t>倍）</a:t>
            </a:r>
            <a:endParaRPr kumimoji="1" lang="ja-JP" altLang="ja-JP" sz="1200" kern="1200">
              <a:solidFill>
                <a:schemeClr val="tx1"/>
              </a:solidFill>
              <a:effectLst/>
              <a:latin typeface="+mn-lt"/>
              <a:ea typeface="+mn-ea"/>
              <a:cs typeface="+mn-cs"/>
            </a:endParaRPr>
          </a:p>
          <a:p>
            <a:r>
              <a:rPr kumimoji="1" lang="ja-JP" altLang="ja-JP" sz="1200" b="0" kern="1200">
                <a:solidFill>
                  <a:schemeClr val="tx1"/>
                </a:solidFill>
                <a:effectLst/>
                <a:latin typeface="+mn-lt"/>
                <a:ea typeface="+mn-ea"/>
                <a:cs typeface="+mn-cs"/>
              </a:rPr>
              <a:t>・一方、マイグレーションにかかる時間は</a:t>
            </a:r>
            <a:r>
              <a:rPr kumimoji="1" lang="en-US" altLang="ja-JP" sz="1200" b="0" kern="1200" err="1">
                <a:solidFill>
                  <a:schemeClr val="tx1"/>
                </a:solidFill>
                <a:effectLst/>
                <a:latin typeface="+mn-lt"/>
                <a:ea typeface="+mn-ea"/>
                <a:cs typeface="+mn-cs"/>
              </a:rPr>
              <a:t>MirageManager</a:t>
            </a:r>
            <a:r>
              <a:rPr kumimoji="1" lang="ja-JP" altLang="ja-JP" sz="1200" b="0" kern="1200">
                <a:solidFill>
                  <a:schemeClr val="tx1"/>
                </a:solidFill>
                <a:effectLst/>
                <a:latin typeface="+mn-lt"/>
                <a:ea typeface="+mn-ea"/>
                <a:cs typeface="+mn-cs"/>
              </a:rPr>
              <a:t>を使った方が時間がかかる</a:t>
            </a:r>
            <a:endParaRPr kumimoji="1" lang="ja-JP" altLang="ja-JP" sz="1200" kern="1200">
              <a:solidFill>
                <a:schemeClr val="tx1"/>
              </a:solidFill>
              <a:effectLst/>
              <a:latin typeface="+mn-lt"/>
              <a:ea typeface="+mn-ea"/>
              <a:cs typeface="+mn-cs"/>
            </a:endParaRPr>
          </a:p>
          <a:p>
            <a:r>
              <a:rPr kumimoji="1" lang="ja-JP" altLang="ja-JP" sz="1200" b="0" kern="1200">
                <a:solidFill>
                  <a:schemeClr val="tx1"/>
                </a:solidFill>
                <a:effectLst/>
                <a:latin typeface="+mn-lt"/>
                <a:ea typeface="+mn-ea"/>
                <a:cs typeface="+mn-cs"/>
              </a:rPr>
              <a:t>→</a:t>
            </a:r>
            <a:r>
              <a:rPr kumimoji="1" lang="en-US" altLang="ja-JP" sz="1200" b="0" kern="1200">
                <a:solidFill>
                  <a:schemeClr val="tx1"/>
                </a:solidFill>
                <a:effectLst/>
                <a:latin typeface="+mn-lt"/>
                <a:ea typeface="+mn-ea"/>
                <a:cs typeface="+mn-cs"/>
              </a:rPr>
              <a:t> </a:t>
            </a:r>
            <a:r>
              <a:rPr kumimoji="1" lang="en-US" altLang="ja-JP" sz="1200" b="0" kern="1200" err="1">
                <a:solidFill>
                  <a:schemeClr val="tx1"/>
                </a:solidFill>
                <a:effectLst/>
                <a:latin typeface="+mn-lt"/>
                <a:ea typeface="+mn-ea"/>
                <a:cs typeface="+mn-cs"/>
              </a:rPr>
              <a:t>MirageManager</a:t>
            </a:r>
            <a:r>
              <a:rPr kumimoji="1" lang="ja-JP" altLang="ja-JP" sz="1200" b="0" kern="1200">
                <a:solidFill>
                  <a:schemeClr val="tx1"/>
                </a:solidFill>
                <a:effectLst/>
                <a:latin typeface="+mn-lt"/>
                <a:ea typeface="+mn-ea"/>
                <a:cs typeface="+mn-cs"/>
              </a:rPr>
              <a:t>ではユニカーネルを起動する必要がある分時間がかかるため</a:t>
            </a:r>
            <a:endParaRPr kumimoji="1" lang="ja-JP" altLang="ja-JP" sz="1200" kern="1200">
              <a:solidFill>
                <a:schemeClr val="tx1"/>
              </a:solidFill>
              <a:effectLst/>
              <a:latin typeface="+mn-lt"/>
              <a:ea typeface="+mn-ea"/>
              <a:cs typeface="+mn-cs"/>
            </a:endParaRPr>
          </a:p>
          <a:p>
            <a:endParaRPr kumimoji="1" lang="en-US" altLang="ja-JP"/>
          </a:p>
          <a:p>
            <a:endParaRPr kumimoji="1" lang="en-US" altLang="ja-JP"/>
          </a:p>
          <a:p>
            <a:endParaRPr kumimoji="1" lang="en-US" altLang="ja-JP"/>
          </a:p>
          <a:p>
            <a:endParaRPr kumimoji="1" lang="en-US" altLang="ja-JP"/>
          </a:p>
        </p:txBody>
      </p:sp>
      <p:sp>
        <p:nvSpPr>
          <p:cNvPr id="4" name="スライド番号プレースホルダー 3">
            <a:extLst>
              <a:ext uri="{FF2B5EF4-FFF2-40B4-BE49-F238E27FC236}">
                <a16:creationId xmlns:a16="http://schemas.microsoft.com/office/drawing/2014/main" id="{7857B6C9-C868-D499-EC3C-37EB9C27696E}"/>
              </a:ext>
            </a:extLst>
          </p:cNvPr>
          <p:cNvSpPr>
            <a:spLocks noGrp="1"/>
          </p:cNvSpPr>
          <p:nvPr>
            <p:ph type="sldNum" sz="quarter" idx="5"/>
          </p:nvPr>
        </p:nvSpPr>
        <p:spPr/>
        <p:txBody>
          <a:bodyPr/>
          <a:lstStyle/>
          <a:p>
            <a:fld id="{9A91B3E9-1890-6F47-A10D-4B643C34F0B9}" type="slidenum">
              <a:rPr kumimoji="1" lang="ja-JP" altLang="en-US" smtClean="0"/>
              <a:t>21</a:t>
            </a:fld>
            <a:endParaRPr kumimoji="1" lang="ja-JP" altLang="en-US"/>
          </a:p>
        </p:txBody>
      </p:sp>
    </p:spTree>
    <p:extLst>
      <p:ext uri="{BB962C8B-B14F-4D97-AF65-F5344CB8AC3E}">
        <p14:creationId xmlns:p14="http://schemas.microsoft.com/office/powerpoint/2010/main" val="3489225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最後にまとめになります。</a:t>
            </a:r>
            <a:endParaRPr kumimoji="1" lang="en-US" altLang="ja-JP"/>
          </a:p>
          <a:p>
            <a:endParaRPr kumimoji="1" lang="en-US" altLang="ja-JP"/>
          </a:p>
          <a:p>
            <a:r>
              <a:rPr kumimoji="1" lang="ja-JP" altLang="en-US"/>
              <a:t>本研究では、共通のライブラリ</a:t>
            </a:r>
            <a:r>
              <a:rPr kumimoji="1" lang="en-US" altLang="ja-JP"/>
              <a:t>OS</a:t>
            </a:r>
            <a:r>
              <a:rPr kumimoji="1" lang="ja-JP" altLang="en-US"/>
              <a:t>を用いることで異なる</a:t>
            </a:r>
            <a:r>
              <a:rPr kumimoji="1" lang="en-US" altLang="ja-JP"/>
              <a:t>TEE</a:t>
            </a:r>
            <a:r>
              <a:rPr kumimoji="1" lang="ja-JP" altLang="en-US"/>
              <a:t>間でのマイグレーションを可能にするシステムである</a:t>
            </a:r>
            <a:r>
              <a:rPr kumimoji="1" lang="en-US" altLang="ja-JP" err="1"/>
              <a:t>MigTEE</a:t>
            </a:r>
            <a:r>
              <a:rPr kumimoji="1" lang="ja-JP" altLang="en-US"/>
              <a:t>を提案しました。</a:t>
            </a:r>
            <a:endParaRPr kumimoji="1" lang="en-US" altLang="ja-JP"/>
          </a:p>
          <a:p>
            <a:endParaRPr kumimoji="1" lang="en-US" altLang="ja-JP"/>
          </a:p>
          <a:p>
            <a:r>
              <a:rPr kumimoji="1" lang="en-US" altLang="ja-JP" err="1"/>
              <a:t>MigTEE</a:t>
            </a:r>
            <a:r>
              <a:rPr kumimoji="1" lang="ja-JP" altLang="en-US"/>
              <a:t>では、移送元</a:t>
            </a:r>
            <a:r>
              <a:rPr kumimoji="1" lang="en-US" altLang="ja-JP"/>
              <a:t>TEE</a:t>
            </a:r>
            <a:r>
              <a:rPr kumimoji="1" lang="ja-JP" altLang="en-US"/>
              <a:t>内のライブラリ</a:t>
            </a:r>
            <a:r>
              <a:rPr kumimoji="1" lang="en-US" altLang="ja-JP"/>
              <a:t>OS</a:t>
            </a:r>
            <a:r>
              <a:rPr kumimoji="1" lang="ja-JP" altLang="en-US"/>
              <a:t>がアプリケーションの実行状態を保存し、移送先</a:t>
            </a:r>
            <a:r>
              <a:rPr kumimoji="1" lang="en-US" altLang="ja-JP"/>
              <a:t>TEE</a:t>
            </a:r>
            <a:r>
              <a:rPr kumimoji="1" lang="ja-JP" altLang="en-US"/>
              <a:t>内でライブラリ</a:t>
            </a:r>
            <a:r>
              <a:rPr kumimoji="1" lang="en-US" altLang="ja-JP"/>
              <a:t>OS</a:t>
            </a:r>
            <a:r>
              <a:rPr kumimoji="1" lang="ja-JP" altLang="en-US"/>
              <a:t>がその状態を復元します。</a:t>
            </a:r>
            <a:endParaRPr kumimoji="1" lang="en-US" altLang="ja-JP"/>
          </a:p>
          <a:p>
            <a:endParaRPr kumimoji="1" lang="en-US" altLang="ja-JP"/>
          </a:p>
          <a:p>
            <a:r>
              <a:rPr kumimoji="1" lang="ja-JP" altLang="en-US"/>
              <a:t>本研究では、ライブラリ</a:t>
            </a:r>
            <a:r>
              <a:rPr kumimoji="1" lang="en-US" altLang="ja-JP"/>
              <a:t>OS</a:t>
            </a:r>
            <a:r>
              <a:rPr kumimoji="1" lang="ja-JP" altLang="en-US"/>
              <a:t>である</a:t>
            </a:r>
            <a:r>
              <a:rPr kumimoji="1" lang="en-US" altLang="ja-JP"/>
              <a:t>Gramine</a:t>
            </a:r>
            <a:r>
              <a:rPr kumimoji="1" lang="ja-JP" altLang="en-US"/>
              <a:t>を拡張することによって保存・復元処理の実装を行いました。</a:t>
            </a:r>
            <a:endParaRPr kumimoji="1" lang="en-US" altLang="ja-JP"/>
          </a:p>
          <a:p>
            <a:endParaRPr kumimoji="1" lang="en-US" altLang="ja-JP"/>
          </a:p>
          <a:p>
            <a:r>
              <a:rPr kumimoji="1" lang="ja-JP" altLang="en-US"/>
              <a:t>また、実験では状態の保存・復元の動作について確認するとともに、保存・復元にかかる時間と保存されたチェックポイントファイルのサイズを測定しました。</a:t>
            </a:r>
            <a:endParaRPr kumimoji="1" lang="en-US" altLang="ja-JP"/>
          </a:p>
          <a:p>
            <a:endParaRPr kumimoji="1" lang="en-US" altLang="ja-JP"/>
          </a:p>
          <a:p>
            <a:r>
              <a:rPr kumimoji="1" lang="ja-JP" altLang="en-US"/>
              <a:t>今後の課題としては、移送元</a:t>
            </a:r>
            <a:r>
              <a:rPr kumimoji="1" lang="en-US" altLang="ja-JP"/>
              <a:t>TEE</a:t>
            </a:r>
            <a:r>
              <a:rPr kumimoji="1" lang="ja-JP" altLang="en-US"/>
              <a:t>で保存したアプリケーションの状態をもとに、移送先</a:t>
            </a:r>
            <a:r>
              <a:rPr kumimoji="1" lang="en-US" altLang="ja-JP"/>
              <a:t>TEE</a:t>
            </a:r>
            <a:r>
              <a:rPr kumimoji="1" lang="ja-JP" altLang="en-US"/>
              <a:t>でさまざまなアプリケーションの状態を復元できるようにすることです。</a:t>
            </a:r>
            <a:endParaRPr kumimoji="1" lang="en-US" altLang="ja-JP"/>
          </a:p>
          <a:p>
            <a:endParaRPr kumimoji="1" lang="en-US" altLang="ja-JP"/>
          </a:p>
          <a:p>
            <a:r>
              <a:rPr kumimoji="1" lang="ja-JP" altLang="en-US"/>
              <a:t>また、今回行った実験のように通常の</a:t>
            </a:r>
            <a:r>
              <a:rPr kumimoji="1" lang="en-US" altLang="ja-JP"/>
              <a:t>Linux</a:t>
            </a:r>
            <a:r>
              <a:rPr kumimoji="1" lang="ja-JP" altLang="en-US"/>
              <a:t>環境で</a:t>
            </a:r>
            <a:r>
              <a:rPr kumimoji="1" lang="en-US" altLang="ja-JP" err="1"/>
              <a:t>MigTEE</a:t>
            </a:r>
            <a:r>
              <a:rPr kumimoji="1" lang="ja-JP" altLang="en-US"/>
              <a:t>を動作させるのではなく、</a:t>
            </a:r>
            <a:r>
              <a:rPr kumimoji="1" lang="en-US" altLang="ja-JP"/>
              <a:t>SGX</a:t>
            </a:r>
            <a:r>
              <a:rPr kumimoji="1" lang="ja-JP" altLang="en-US"/>
              <a:t>や</a:t>
            </a:r>
            <a:r>
              <a:rPr kumimoji="1" lang="en-US" altLang="ja-JP"/>
              <a:t>TDX</a:t>
            </a:r>
            <a:r>
              <a:rPr kumimoji="1" lang="ja-JP" altLang="en-US"/>
              <a:t>といった</a:t>
            </a:r>
            <a:r>
              <a:rPr kumimoji="1" lang="en-US" altLang="ja-JP"/>
              <a:t>TEE</a:t>
            </a:r>
            <a:r>
              <a:rPr kumimoji="1" lang="ja-JP" altLang="en-US"/>
              <a:t>環境でも</a:t>
            </a:r>
            <a:r>
              <a:rPr kumimoji="1" lang="en-US" altLang="ja-JP" err="1"/>
              <a:t>MigTEE</a:t>
            </a:r>
            <a:r>
              <a:rPr kumimoji="1" lang="ja-JP" altLang="en-US"/>
              <a:t>を動作させることでアプリケーションの状態の保存・復元をできるようにする予定です。</a:t>
            </a:r>
            <a:endParaRPr kumimoji="1" lang="en-US" altLang="ja-JP"/>
          </a:p>
          <a:p>
            <a:endParaRPr kumimoji="1" lang="en-US" altLang="ja-JP"/>
          </a:p>
          <a:p>
            <a:r>
              <a:rPr kumimoji="1" lang="ja-JP" altLang="en-US"/>
              <a:t>以上で発表を終わります。</a:t>
            </a:r>
            <a:endParaRPr kumimoji="1" lang="en-US" altLang="ja-JP"/>
          </a:p>
          <a:p>
            <a:endParaRPr kumimoji="1" lang="en-US" altLang="ja-JP"/>
          </a:p>
          <a:p>
            <a:r>
              <a:rPr kumimoji="1" lang="en-US" altLang="ja-JP"/>
              <a:t>time: 65s</a:t>
            </a:r>
          </a:p>
          <a:p>
            <a:endParaRPr kumimoji="1" lang="ja-JP" altLang="en-US"/>
          </a:p>
        </p:txBody>
      </p:sp>
      <p:sp>
        <p:nvSpPr>
          <p:cNvPr id="4" name="スライド番号プレースホルダー 3"/>
          <p:cNvSpPr>
            <a:spLocks noGrp="1"/>
          </p:cNvSpPr>
          <p:nvPr>
            <p:ph type="sldNum" sz="quarter" idx="5"/>
          </p:nvPr>
        </p:nvSpPr>
        <p:spPr/>
        <p:txBody>
          <a:bodyPr/>
          <a:lstStyle/>
          <a:p>
            <a:fld id="{9A91B3E9-1890-6F47-A10D-4B643C34F0B9}" type="slidenum">
              <a:rPr kumimoji="1" lang="ja-JP" altLang="en-US" smtClean="0"/>
              <a:t>22</a:t>
            </a:fld>
            <a:endParaRPr kumimoji="1" lang="ja-JP" altLang="en-US"/>
          </a:p>
        </p:txBody>
      </p:sp>
    </p:spTree>
    <p:extLst>
      <p:ext uri="{BB962C8B-B14F-4D97-AF65-F5344CB8AC3E}">
        <p14:creationId xmlns:p14="http://schemas.microsoft.com/office/powerpoint/2010/main" val="241326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227254-E19F-104B-8678-1451F2C6F547}"/>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88319562-8E22-A64B-597D-ED11087536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F34F01A-00F3-B1A7-9E0F-1C5399E5B5CD}"/>
              </a:ext>
            </a:extLst>
          </p:cNvPr>
          <p:cNvSpPr>
            <a:spLocks noGrp="1"/>
          </p:cNvSpPr>
          <p:nvPr>
            <p:ph type="dt" sz="half" idx="10"/>
          </p:nvPr>
        </p:nvSpPr>
        <p:spPr/>
        <p:txBody>
          <a:bodyPr/>
          <a:lstStyle/>
          <a:p>
            <a:fld id="{6648866A-AD15-834F-AADB-518F289F1BEC}" type="datetime1">
              <a:rPr kumimoji="1" lang="ja-JP" altLang="en-US" smtClean="0"/>
              <a:t>2026/9/28</a:t>
            </a:fld>
            <a:endParaRPr kumimoji="1" lang="ja-JP" altLang="en-US"/>
          </a:p>
        </p:txBody>
      </p:sp>
      <p:sp>
        <p:nvSpPr>
          <p:cNvPr id="5" name="フッター プレースホルダー 4">
            <a:extLst>
              <a:ext uri="{FF2B5EF4-FFF2-40B4-BE49-F238E27FC236}">
                <a16:creationId xmlns:a16="http://schemas.microsoft.com/office/drawing/2014/main" id="{5AB627F1-A3F3-EF8D-FABC-ED4D110267A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C364AB9-FCF8-126A-6943-DF0133B5CBFE}"/>
              </a:ext>
            </a:extLst>
          </p:cNvPr>
          <p:cNvSpPr>
            <a:spLocks noGrp="1"/>
          </p:cNvSpPr>
          <p:nvPr>
            <p:ph type="sldNum" sz="quarter" idx="12"/>
          </p:nvPr>
        </p:nvSpPr>
        <p:spPr/>
        <p:txBody>
          <a:bodyPr/>
          <a:lstStyle/>
          <a:p>
            <a:fld id="{6D65651E-F332-A540-B31E-32D38D5BF5BF}" type="slidenum">
              <a:rPr kumimoji="1" lang="ja-JP" altLang="en-US" smtClean="0"/>
              <a:t>‹#›</a:t>
            </a:fld>
            <a:endParaRPr kumimoji="1" lang="ja-JP" altLang="en-US"/>
          </a:p>
        </p:txBody>
      </p:sp>
    </p:spTree>
    <p:extLst>
      <p:ext uri="{BB962C8B-B14F-4D97-AF65-F5344CB8AC3E}">
        <p14:creationId xmlns:p14="http://schemas.microsoft.com/office/powerpoint/2010/main" val="2973554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411A36-931A-4351-ED17-812D894F80E4}"/>
              </a:ext>
            </a:extLst>
          </p:cNvPr>
          <p:cNvSpPr>
            <a:spLocks noGrp="1"/>
          </p:cNvSpPr>
          <p:nvPr>
            <p:ph type="title"/>
          </p:nvPr>
        </p:nvSpPr>
        <p:spPr/>
        <p:txBody>
          <a:bodyPr>
            <a:normAutofit/>
          </a:bodyPr>
          <a:lstStyle>
            <a:lvl1pPr>
              <a:defRPr sz="40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D4955DA-4DE2-C76B-118D-00A4F3C0D899}"/>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4A848B9-3D8F-9F9E-09CA-F8A1AB158C15}"/>
              </a:ext>
            </a:extLst>
          </p:cNvPr>
          <p:cNvSpPr>
            <a:spLocks noGrp="1"/>
          </p:cNvSpPr>
          <p:nvPr>
            <p:ph type="dt" sz="half" idx="10"/>
          </p:nvPr>
        </p:nvSpPr>
        <p:spPr/>
        <p:txBody>
          <a:bodyPr/>
          <a:lstStyle/>
          <a:p>
            <a:fld id="{35F26597-67B8-F243-A38F-DB065B56BA0D}" type="datetime1">
              <a:rPr kumimoji="1" lang="ja-JP" altLang="en-US" smtClean="0"/>
              <a:t>2026/9/28</a:t>
            </a:fld>
            <a:endParaRPr kumimoji="1" lang="ja-JP" altLang="en-US"/>
          </a:p>
        </p:txBody>
      </p:sp>
      <p:sp>
        <p:nvSpPr>
          <p:cNvPr id="5" name="フッター プレースホルダー 4">
            <a:extLst>
              <a:ext uri="{FF2B5EF4-FFF2-40B4-BE49-F238E27FC236}">
                <a16:creationId xmlns:a16="http://schemas.microsoft.com/office/drawing/2014/main" id="{103C0580-ED55-5A63-257D-B9163C985E3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D2146D7-C248-D09A-FBC5-D53610B0E139}"/>
              </a:ext>
            </a:extLst>
          </p:cNvPr>
          <p:cNvSpPr>
            <a:spLocks noGrp="1"/>
          </p:cNvSpPr>
          <p:nvPr>
            <p:ph type="sldNum" sz="quarter" idx="12"/>
          </p:nvPr>
        </p:nvSpPr>
        <p:spPr/>
        <p:txBody>
          <a:bodyPr/>
          <a:lstStyle/>
          <a:p>
            <a:fld id="{6D65651E-F332-A540-B31E-32D38D5BF5BF}" type="slidenum">
              <a:rPr kumimoji="1" lang="ja-JP" altLang="en-US" smtClean="0"/>
              <a:t>‹#›</a:t>
            </a:fld>
            <a:endParaRPr kumimoji="1" lang="ja-JP" altLang="en-US"/>
          </a:p>
        </p:txBody>
      </p:sp>
    </p:spTree>
    <p:extLst>
      <p:ext uri="{BB962C8B-B14F-4D97-AF65-F5344CB8AC3E}">
        <p14:creationId xmlns:p14="http://schemas.microsoft.com/office/powerpoint/2010/main" val="3049867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EB1E46-3FA9-332E-B6CD-12571EFBB5A6}"/>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22F5DAF-6FF6-7767-FE21-578F8153B36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B61F3DAD-9D73-25B5-0AD9-9FF9EB643B60}"/>
              </a:ext>
            </a:extLst>
          </p:cNvPr>
          <p:cNvSpPr>
            <a:spLocks noGrp="1"/>
          </p:cNvSpPr>
          <p:nvPr>
            <p:ph type="dt" sz="half" idx="10"/>
          </p:nvPr>
        </p:nvSpPr>
        <p:spPr/>
        <p:txBody>
          <a:bodyPr/>
          <a:lstStyle/>
          <a:p>
            <a:fld id="{55BF2509-8CAB-EF4D-87BE-856D6241668C}" type="datetime1">
              <a:rPr kumimoji="1" lang="ja-JP" altLang="en-US" smtClean="0"/>
              <a:t>2026/9/28</a:t>
            </a:fld>
            <a:endParaRPr kumimoji="1" lang="ja-JP" altLang="en-US"/>
          </a:p>
        </p:txBody>
      </p:sp>
      <p:sp>
        <p:nvSpPr>
          <p:cNvPr id="5" name="フッター プレースホルダー 4">
            <a:extLst>
              <a:ext uri="{FF2B5EF4-FFF2-40B4-BE49-F238E27FC236}">
                <a16:creationId xmlns:a16="http://schemas.microsoft.com/office/drawing/2014/main" id="{4EC7D06A-FA44-5A7E-031B-30FB1661121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5AF4EE1-C8DA-DDE3-B308-2D4E620082DC}"/>
              </a:ext>
            </a:extLst>
          </p:cNvPr>
          <p:cNvSpPr>
            <a:spLocks noGrp="1"/>
          </p:cNvSpPr>
          <p:nvPr>
            <p:ph type="sldNum" sz="quarter" idx="12"/>
          </p:nvPr>
        </p:nvSpPr>
        <p:spPr/>
        <p:txBody>
          <a:bodyPr/>
          <a:lstStyle/>
          <a:p>
            <a:fld id="{6D65651E-F332-A540-B31E-32D38D5BF5BF}" type="slidenum">
              <a:rPr kumimoji="1" lang="ja-JP" altLang="en-US" smtClean="0"/>
              <a:t>‹#›</a:t>
            </a:fld>
            <a:endParaRPr kumimoji="1" lang="ja-JP" altLang="en-US"/>
          </a:p>
        </p:txBody>
      </p:sp>
    </p:spTree>
    <p:extLst>
      <p:ext uri="{BB962C8B-B14F-4D97-AF65-F5344CB8AC3E}">
        <p14:creationId xmlns:p14="http://schemas.microsoft.com/office/powerpoint/2010/main" val="3854991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1985F1D-E3CF-DAFA-96D9-97F8492210C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B8163C1-8D47-699B-1249-95C6491FDFCE}"/>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B5963FA7-0FD8-5D99-FED0-F55C8F0EDAC4}"/>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5F8BF196-E090-F97F-ADF1-0BB87F19A57A}"/>
              </a:ext>
            </a:extLst>
          </p:cNvPr>
          <p:cNvSpPr>
            <a:spLocks noGrp="1"/>
          </p:cNvSpPr>
          <p:nvPr>
            <p:ph type="dt" sz="half" idx="10"/>
          </p:nvPr>
        </p:nvSpPr>
        <p:spPr/>
        <p:txBody>
          <a:bodyPr/>
          <a:lstStyle/>
          <a:p>
            <a:fld id="{4F6BA3BF-FB99-8E45-AE7C-738778BB37B3}" type="datetime1">
              <a:rPr kumimoji="1" lang="ja-JP" altLang="en-US" smtClean="0"/>
              <a:t>2026/9/28</a:t>
            </a:fld>
            <a:endParaRPr kumimoji="1" lang="ja-JP" altLang="en-US"/>
          </a:p>
        </p:txBody>
      </p:sp>
      <p:sp>
        <p:nvSpPr>
          <p:cNvPr id="6" name="フッター プレースホルダー 5">
            <a:extLst>
              <a:ext uri="{FF2B5EF4-FFF2-40B4-BE49-F238E27FC236}">
                <a16:creationId xmlns:a16="http://schemas.microsoft.com/office/drawing/2014/main" id="{7166C698-FB00-7574-7D9C-2EC5CB183D2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9C08F52-949C-5D8B-2F58-C06719EA6F47}"/>
              </a:ext>
            </a:extLst>
          </p:cNvPr>
          <p:cNvSpPr>
            <a:spLocks noGrp="1"/>
          </p:cNvSpPr>
          <p:nvPr>
            <p:ph type="sldNum" sz="quarter" idx="12"/>
          </p:nvPr>
        </p:nvSpPr>
        <p:spPr/>
        <p:txBody>
          <a:bodyPr/>
          <a:lstStyle/>
          <a:p>
            <a:fld id="{6D65651E-F332-A540-B31E-32D38D5BF5BF}" type="slidenum">
              <a:rPr kumimoji="1" lang="ja-JP" altLang="en-US" smtClean="0"/>
              <a:t>‹#›</a:t>
            </a:fld>
            <a:endParaRPr kumimoji="1" lang="ja-JP" altLang="en-US"/>
          </a:p>
        </p:txBody>
      </p:sp>
    </p:spTree>
    <p:extLst>
      <p:ext uri="{BB962C8B-B14F-4D97-AF65-F5344CB8AC3E}">
        <p14:creationId xmlns:p14="http://schemas.microsoft.com/office/powerpoint/2010/main" val="4188076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F019D5-5114-BC07-DC1A-873534FBDAB6}"/>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F9421D2-7D7D-EDC6-2E8F-E135BA0C37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40FFA519-892F-73E3-EB7D-C8F465C82C42}"/>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C311C4ED-842B-3B1B-CC5A-E6C0B403F7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F975FBD9-2F2E-5159-F3AB-26A8662FCF42}"/>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01F29A60-A31C-64DE-ACCE-C0D1F5319E6F}"/>
              </a:ext>
            </a:extLst>
          </p:cNvPr>
          <p:cNvSpPr>
            <a:spLocks noGrp="1"/>
          </p:cNvSpPr>
          <p:nvPr>
            <p:ph type="dt" sz="half" idx="10"/>
          </p:nvPr>
        </p:nvSpPr>
        <p:spPr/>
        <p:txBody>
          <a:bodyPr/>
          <a:lstStyle/>
          <a:p>
            <a:fld id="{C8E012D5-A913-6D4C-A5A4-652A5ECBEFDA}" type="datetime1">
              <a:rPr kumimoji="1" lang="ja-JP" altLang="en-US" smtClean="0"/>
              <a:t>2026/9/28</a:t>
            </a:fld>
            <a:endParaRPr kumimoji="1" lang="ja-JP" altLang="en-US"/>
          </a:p>
        </p:txBody>
      </p:sp>
      <p:sp>
        <p:nvSpPr>
          <p:cNvPr id="8" name="フッター プレースホルダー 7">
            <a:extLst>
              <a:ext uri="{FF2B5EF4-FFF2-40B4-BE49-F238E27FC236}">
                <a16:creationId xmlns:a16="http://schemas.microsoft.com/office/drawing/2014/main" id="{5DF3620F-B9F7-735E-88A8-026AA9313DE0}"/>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9E6C804D-74CA-82F6-5B4C-48B8BD80E5FB}"/>
              </a:ext>
            </a:extLst>
          </p:cNvPr>
          <p:cNvSpPr>
            <a:spLocks noGrp="1"/>
          </p:cNvSpPr>
          <p:nvPr>
            <p:ph type="sldNum" sz="quarter" idx="12"/>
          </p:nvPr>
        </p:nvSpPr>
        <p:spPr/>
        <p:txBody>
          <a:bodyPr/>
          <a:lstStyle/>
          <a:p>
            <a:fld id="{6D65651E-F332-A540-B31E-32D38D5BF5BF}" type="slidenum">
              <a:rPr kumimoji="1" lang="ja-JP" altLang="en-US" smtClean="0"/>
              <a:t>‹#›</a:t>
            </a:fld>
            <a:endParaRPr kumimoji="1" lang="ja-JP" altLang="en-US"/>
          </a:p>
        </p:txBody>
      </p:sp>
    </p:spTree>
    <p:extLst>
      <p:ext uri="{BB962C8B-B14F-4D97-AF65-F5344CB8AC3E}">
        <p14:creationId xmlns:p14="http://schemas.microsoft.com/office/powerpoint/2010/main" val="2845616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991CFF-130F-EC6D-6BFE-155015B0B390}"/>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66A26620-15F4-AD65-17BA-A6433023B6A5}"/>
              </a:ext>
            </a:extLst>
          </p:cNvPr>
          <p:cNvSpPr>
            <a:spLocks noGrp="1"/>
          </p:cNvSpPr>
          <p:nvPr>
            <p:ph type="dt" sz="half" idx="10"/>
          </p:nvPr>
        </p:nvSpPr>
        <p:spPr/>
        <p:txBody>
          <a:bodyPr/>
          <a:lstStyle/>
          <a:p>
            <a:fld id="{CB2FA05E-4B3D-6B40-A52A-A2B65DF51E35}" type="datetime1">
              <a:rPr kumimoji="1" lang="ja-JP" altLang="en-US" smtClean="0"/>
              <a:t>2026/9/28</a:t>
            </a:fld>
            <a:endParaRPr kumimoji="1" lang="ja-JP" altLang="en-US"/>
          </a:p>
        </p:txBody>
      </p:sp>
      <p:sp>
        <p:nvSpPr>
          <p:cNvPr id="4" name="フッター プレースホルダー 3">
            <a:extLst>
              <a:ext uri="{FF2B5EF4-FFF2-40B4-BE49-F238E27FC236}">
                <a16:creationId xmlns:a16="http://schemas.microsoft.com/office/drawing/2014/main" id="{7030E526-8723-3901-A71D-8FFA8A9B9F25}"/>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D4E031A6-F6B8-02C9-4E9D-EC644FF96423}"/>
              </a:ext>
            </a:extLst>
          </p:cNvPr>
          <p:cNvSpPr>
            <a:spLocks noGrp="1"/>
          </p:cNvSpPr>
          <p:nvPr>
            <p:ph type="sldNum" sz="quarter" idx="12"/>
          </p:nvPr>
        </p:nvSpPr>
        <p:spPr/>
        <p:txBody>
          <a:bodyPr/>
          <a:lstStyle/>
          <a:p>
            <a:fld id="{6D65651E-F332-A540-B31E-32D38D5BF5BF}" type="slidenum">
              <a:rPr kumimoji="1" lang="ja-JP" altLang="en-US" smtClean="0"/>
              <a:t>‹#›</a:t>
            </a:fld>
            <a:endParaRPr kumimoji="1" lang="ja-JP" altLang="en-US"/>
          </a:p>
        </p:txBody>
      </p:sp>
    </p:spTree>
    <p:extLst>
      <p:ext uri="{BB962C8B-B14F-4D97-AF65-F5344CB8AC3E}">
        <p14:creationId xmlns:p14="http://schemas.microsoft.com/office/powerpoint/2010/main" val="2920721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EBEBACC6-33C0-75E1-BCFC-82774C610BA5}"/>
              </a:ext>
            </a:extLst>
          </p:cNvPr>
          <p:cNvSpPr>
            <a:spLocks noGrp="1"/>
          </p:cNvSpPr>
          <p:nvPr>
            <p:ph type="dt" sz="half" idx="10"/>
          </p:nvPr>
        </p:nvSpPr>
        <p:spPr/>
        <p:txBody>
          <a:bodyPr/>
          <a:lstStyle/>
          <a:p>
            <a:fld id="{44A3D09E-BC67-D140-81B7-1A9983BCAB24}" type="datetime1">
              <a:rPr kumimoji="1" lang="ja-JP" altLang="en-US" smtClean="0"/>
              <a:t>2026/9/28</a:t>
            </a:fld>
            <a:endParaRPr kumimoji="1" lang="ja-JP" altLang="en-US"/>
          </a:p>
        </p:txBody>
      </p:sp>
      <p:sp>
        <p:nvSpPr>
          <p:cNvPr id="3" name="フッター プレースホルダー 2">
            <a:extLst>
              <a:ext uri="{FF2B5EF4-FFF2-40B4-BE49-F238E27FC236}">
                <a16:creationId xmlns:a16="http://schemas.microsoft.com/office/drawing/2014/main" id="{10C0548D-29B1-DAC9-3355-B202B0EEB587}"/>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A3E689B-3995-5D1E-5F51-C3D45546D151}"/>
              </a:ext>
            </a:extLst>
          </p:cNvPr>
          <p:cNvSpPr>
            <a:spLocks noGrp="1"/>
          </p:cNvSpPr>
          <p:nvPr>
            <p:ph type="sldNum" sz="quarter" idx="12"/>
          </p:nvPr>
        </p:nvSpPr>
        <p:spPr/>
        <p:txBody>
          <a:bodyPr/>
          <a:lstStyle/>
          <a:p>
            <a:fld id="{6D65651E-F332-A540-B31E-32D38D5BF5BF}" type="slidenum">
              <a:rPr kumimoji="1" lang="ja-JP" altLang="en-US" smtClean="0"/>
              <a:t>‹#›</a:t>
            </a:fld>
            <a:endParaRPr kumimoji="1" lang="ja-JP" altLang="en-US"/>
          </a:p>
        </p:txBody>
      </p:sp>
    </p:spTree>
    <p:extLst>
      <p:ext uri="{BB962C8B-B14F-4D97-AF65-F5344CB8AC3E}">
        <p14:creationId xmlns:p14="http://schemas.microsoft.com/office/powerpoint/2010/main" val="1230733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4DACA6-DF69-CB16-F380-E786DB071A8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BFDC482-7EAA-A25D-5375-2854068C53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4F60AB6A-D0D2-7352-130D-245EFE8EC3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A8DEA25-A825-57C2-4521-D2AC95ED02D7}"/>
              </a:ext>
            </a:extLst>
          </p:cNvPr>
          <p:cNvSpPr>
            <a:spLocks noGrp="1"/>
          </p:cNvSpPr>
          <p:nvPr>
            <p:ph type="dt" sz="half" idx="10"/>
          </p:nvPr>
        </p:nvSpPr>
        <p:spPr/>
        <p:txBody>
          <a:bodyPr/>
          <a:lstStyle/>
          <a:p>
            <a:fld id="{DA215700-90D2-2043-B46E-35841ACE1AA3}" type="datetime1">
              <a:rPr kumimoji="1" lang="ja-JP" altLang="en-US" smtClean="0"/>
              <a:t>2026/9/28</a:t>
            </a:fld>
            <a:endParaRPr kumimoji="1" lang="ja-JP" altLang="en-US"/>
          </a:p>
        </p:txBody>
      </p:sp>
      <p:sp>
        <p:nvSpPr>
          <p:cNvPr id="6" name="フッター プレースホルダー 5">
            <a:extLst>
              <a:ext uri="{FF2B5EF4-FFF2-40B4-BE49-F238E27FC236}">
                <a16:creationId xmlns:a16="http://schemas.microsoft.com/office/drawing/2014/main" id="{C024390C-71BE-D3F1-6026-C49743FD8E2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CEC3FC3-BBE1-E513-173C-D2F6757A179E}"/>
              </a:ext>
            </a:extLst>
          </p:cNvPr>
          <p:cNvSpPr>
            <a:spLocks noGrp="1"/>
          </p:cNvSpPr>
          <p:nvPr>
            <p:ph type="sldNum" sz="quarter" idx="12"/>
          </p:nvPr>
        </p:nvSpPr>
        <p:spPr/>
        <p:txBody>
          <a:bodyPr/>
          <a:lstStyle/>
          <a:p>
            <a:fld id="{6D65651E-F332-A540-B31E-32D38D5BF5BF}" type="slidenum">
              <a:rPr kumimoji="1" lang="ja-JP" altLang="en-US" smtClean="0"/>
              <a:t>‹#›</a:t>
            </a:fld>
            <a:endParaRPr kumimoji="1" lang="ja-JP" altLang="en-US"/>
          </a:p>
        </p:txBody>
      </p:sp>
    </p:spTree>
    <p:extLst>
      <p:ext uri="{BB962C8B-B14F-4D97-AF65-F5344CB8AC3E}">
        <p14:creationId xmlns:p14="http://schemas.microsoft.com/office/powerpoint/2010/main" val="2145971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E7508C7-3FE4-17A2-79B1-87CABC8E1E1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514B748E-90F4-45F2-B452-755C0A8257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DAB278FB-9BFE-6DD2-D8BD-F96E458D08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F731260-7B58-B49C-9AE6-2D7B64A005CF}"/>
              </a:ext>
            </a:extLst>
          </p:cNvPr>
          <p:cNvSpPr>
            <a:spLocks noGrp="1"/>
          </p:cNvSpPr>
          <p:nvPr>
            <p:ph type="dt" sz="half" idx="10"/>
          </p:nvPr>
        </p:nvSpPr>
        <p:spPr/>
        <p:txBody>
          <a:bodyPr/>
          <a:lstStyle/>
          <a:p>
            <a:fld id="{09F1B0BE-B2B3-DB46-ADAE-7B793B0F160D}" type="datetime1">
              <a:rPr kumimoji="1" lang="ja-JP" altLang="en-US" smtClean="0"/>
              <a:t>2026/9/28</a:t>
            </a:fld>
            <a:endParaRPr kumimoji="1" lang="ja-JP" altLang="en-US"/>
          </a:p>
        </p:txBody>
      </p:sp>
      <p:sp>
        <p:nvSpPr>
          <p:cNvPr id="6" name="フッター プレースホルダー 5">
            <a:extLst>
              <a:ext uri="{FF2B5EF4-FFF2-40B4-BE49-F238E27FC236}">
                <a16:creationId xmlns:a16="http://schemas.microsoft.com/office/drawing/2014/main" id="{434E7FB2-B575-A65D-8FC0-DB2DCECE109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B0F21E4-7A38-96FD-69BF-E2FC578E1DC4}"/>
              </a:ext>
            </a:extLst>
          </p:cNvPr>
          <p:cNvSpPr>
            <a:spLocks noGrp="1"/>
          </p:cNvSpPr>
          <p:nvPr>
            <p:ph type="sldNum" sz="quarter" idx="12"/>
          </p:nvPr>
        </p:nvSpPr>
        <p:spPr/>
        <p:txBody>
          <a:bodyPr/>
          <a:lstStyle/>
          <a:p>
            <a:fld id="{6D65651E-F332-A540-B31E-32D38D5BF5BF}" type="slidenum">
              <a:rPr kumimoji="1" lang="ja-JP" altLang="en-US" smtClean="0"/>
              <a:t>‹#›</a:t>
            </a:fld>
            <a:endParaRPr kumimoji="1" lang="ja-JP" altLang="en-US"/>
          </a:p>
        </p:txBody>
      </p:sp>
    </p:spTree>
    <p:extLst>
      <p:ext uri="{BB962C8B-B14F-4D97-AF65-F5344CB8AC3E}">
        <p14:creationId xmlns:p14="http://schemas.microsoft.com/office/powerpoint/2010/main" val="3904128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97EBFE-14A3-E502-39B5-29ED3517DD97}"/>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62F51B2-7CA2-ADF0-B2C7-61924E343B37}"/>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74C820B-B426-B1A1-2E5D-D32514FD4FF1}"/>
              </a:ext>
            </a:extLst>
          </p:cNvPr>
          <p:cNvSpPr>
            <a:spLocks noGrp="1"/>
          </p:cNvSpPr>
          <p:nvPr>
            <p:ph type="dt" sz="half" idx="10"/>
          </p:nvPr>
        </p:nvSpPr>
        <p:spPr/>
        <p:txBody>
          <a:bodyPr/>
          <a:lstStyle/>
          <a:p>
            <a:fld id="{5B0D5EE0-DA44-C448-946A-98F886714930}" type="datetime1">
              <a:rPr kumimoji="1" lang="ja-JP" altLang="en-US" smtClean="0"/>
              <a:t>2026/9/28</a:t>
            </a:fld>
            <a:endParaRPr kumimoji="1" lang="ja-JP" altLang="en-US"/>
          </a:p>
        </p:txBody>
      </p:sp>
      <p:sp>
        <p:nvSpPr>
          <p:cNvPr id="5" name="フッター プレースホルダー 4">
            <a:extLst>
              <a:ext uri="{FF2B5EF4-FFF2-40B4-BE49-F238E27FC236}">
                <a16:creationId xmlns:a16="http://schemas.microsoft.com/office/drawing/2014/main" id="{AC9B2CF7-F6CA-41B5-8825-FAF84F19605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150EEB9-E9ED-EABC-4DBE-0316CDE5240E}"/>
              </a:ext>
            </a:extLst>
          </p:cNvPr>
          <p:cNvSpPr>
            <a:spLocks noGrp="1"/>
          </p:cNvSpPr>
          <p:nvPr>
            <p:ph type="sldNum" sz="quarter" idx="12"/>
          </p:nvPr>
        </p:nvSpPr>
        <p:spPr/>
        <p:txBody>
          <a:bodyPr/>
          <a:lstStyle/>
          <a:p>
            <a:fld id="{6D65651E-F332-A540-B31E-32D38D5BF5BF}" type="slidenum">
              <a:rPr kumimoji="1" lang="ja-JP" altLang="en-US" smtClean="0"/>
              <a:t>‹#›</a:t>
            </a:fld>
            <a:endParaRPr kumimoji="1" lang="ja-JP" altLang="en-US"/>
          </a:p>
        </p:txBody>
      </p:sp>
    </p:spTree>
    <p:extLst>
      <p:ext uri="{BB962C8B-B14F-4D97-AF65-F5344CB8AC3E}">
        <p14:creationId xmlns:p14="http://schemas.microsoft.com/office/powerpoint/2010/main" val="2305404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7ECF448A-012C-1A63-9E52-40F3288963A1}"/>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FCCC779-80BB-DBF0-0994-D18C568B2030}"/>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8F243C6-DA3D-F23B-E4FF-AD8EFFD5281C}"/>
              </a:ext>
            </a:extLst>
          </p:cNvPr>
          <p:cNvSpPr>
            <a:spLocks noGrp="1"/>
          </p:cNvSpPr>
          <p:nvPr>
            <p:ph type="dt" sz="half" idx="10"/>
          </p:nvPr>
        </p:nvSpPr>
        <p:spPr/>
        <p:txBody>
          <a:bodyPr/>
          <a:lstStyle/>
          <a:p>
            <a:fld id="{00B72E72-34F5-0546-9EC7-D909D97B9BF2}" type="datetime1">
              <a:rPr kumimoji="1" lang="ja-JP" altLang="en-US" smtClean="0"/>
              <a:t>2026/9/28</a:t>
            </a:fld>
            <a:endParaRPr kumimoji="1" lang="ja-JP" altLang="en-US"/>
          </a:p>
        </p:txBody>
      </p:sp>
      <p:sp>
        <p:nvSpPr>
          <p:cNvPr id="5" name="フッター プレースホルダー 4">
            <a:extLst>
              <a:ext uri="{FF2B5EF4-FFF2-40B4-BE49-F238E27FC236}">
                <a16:creationId xmlns:a16="http://schemas.microsoft.com/office/drawing/2014/main" id="{5B4AE014-7998-A16E-71DE-C581B762B64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3E3357E-0C7E-E7D0-F693-5D7BD3AA7BFF}"/>
              </a:ext>
            </a:extLst>
          </p:cNvPr>
          <p:cNvSpPr>
            <a:spLocks noGrp="1"/>
          </p:cNvSpPr>
          <p:nvPr>
            <p:ph type="sldNum" sz="quarter" idx="12"/>
          </p:nvPr>
        </p:nvSpPr>
        <p:spPr/>
        <p:txBody>
          <a:bodyPr/>
          <a:lstStyle/>
          <a:p>
            <a:fld id="{6D65651E-F332-A540-B31E-32D38D5BF5BF}" type="slidenum">
              <a:rPr kumimoji="1" lang="ja-JP" altLang="en-US" smtClean="0"/>
              <a:t>‹#›</a:t>
            </a:fld>
            <a:endParaRPr kumimoji="1" lang="ja-JP" altLang="en-US"/>
          </a:p>
        </p:txBody>
      </p:sp>
    </p:spTree>
    <p:extLst>
      <p:ext uri="{BB962C8B-B14F-4D97-AF65-F5344CB8AC3E}">
        <p14:creationId xmlns:p14="http://schemas.microsoft.com/office/powerpoint/2010/main" val="3406234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FD8634A-6E0B-19C3-706E-21ED2EC75AD9}"/>
              </a:ext>
            </a:extLst>
          </p:cNvPr>
          <p:cNvSpPr>
            <a:spLocks noGrp="1"/>
          </p:cNvSpPr>
          <p:nvPr>
            <p:ph type="title"/>
          </p:nvPr>
        </p:nvSpPr>
        <p:spPr>
          <a:xfrm>
            <a:off x="838200" y="365125"/>
            <a:ext cx="10515600" cy="827571"/>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3C81AC3-947D-EDC0-9781-922790540EF2}"/>
              </a:ext>
            </a:extLst>
          </p:cNvPr>
          <p:cNvSpPr>
            <a:spLocks noGrp="1"/>
          </p:cNvSpPr>
          <p:nvPr>
            <p:ph type="body" idx="1"/>
          </p:nvPr>
        </p:nvSpPr>
        <p:spPr>
          <a:xfrm>
            <a:off x="838200" y="1351722"/>
            <a:ext cx="10515600" cy="4825241"/>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132628C-1991-1338-2802-94019111E2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2AF38CA-9713-8C4F-881B-DB2C8D34C981}" type="datetime1">
              <a:rPr kumimoji="1" lang="ja-JP" altLang="en-US" smtClean="0"/>
              <a:t>2026/9/28</a:t>
            </a:fld>
            <a:endParaRPr kumimoji="1" lang="ja-JP" altLang="en-US"/>
          </a:p>
        </p:txBody>
      </p:sp>
      <p:sp>
        <p:nvSpPr>
          <p:cNvPr id="5" name="フッター プレースホルダー 4">
            <a:extLst>
              <a:ext uri="{FF2B5EF4-FFF2-40B4-BE49-F238E27FC236}">
                <a16:creationId xmlns:a16="http://schemas.microsoft.com/office/drawing/2014/main" id="{4337B4DD-5E3D-30A1-6EF2-168738BB54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958840C2-C1FA-D415-D077-45FA150747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D65651E-F332-A540-B31E-32D38D5BF5BF}" type="slidenum">
              <a:rPr kumimoji="1" lang="ja-JP" altLang="en-US" smtClean="0"/>
              <a:t>‹#›</a:t>
            </a:fld>
            <a:endParaRPr kumimoji="1" lang="ja-JP" altLang="en-US"/>
          </a:p>
        </p:txBody>
      </p:sp>
    </p:spTree>
    <p:extLst>
      <p:ext uri="{BB962C8B-B14F-4D97-AF65-F5344CB8AC3E}">
        <p14:creationId xmlns:p14="http://schemas.microsoft.com/office/powerpoint/2010/main" val="3792468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000" b="1" kern="1200">
          <a:solidFill>
            <a:schemeClr val="tx1"/>
          </a:solidFill>
          <a:latin typeface="Yu Gothic" panose="020B0400000000000000" pitchFamily="34" charset="-128"/>
          <a:ea typeface="Yu Gothic" panose="020B0400000000000000" pitchFamily="34"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D02DDF-99A9-8449-FF4F-3D4E96EA2C34}"/>
              </a:ext>
            </a:extLst>
          </p:cNvPr>
          <p:cNvSpPr>
            <a:spLocks noGrp="1"/>
          </p:cNvSpPr>
          <p:nvPr>
            <p:ph type="ctrTitle"/>
          </p:nvPr>
        </p:nvSpPr>
        <p:spPr>
          <a:xfrm>
            <a:off x="176463" y="1041400"/>
            <a:ext cx="12015537" cy="2387600"/>
          </a:xfrm>
        </p:spPr>
        <p:txBody>
          <a:bodyPr>
            <a:normAutofit/>
          </a:bodyPr>
          <a:lstStyle/>
          <a:p>
            <a:r>
              <a:rPr lang="ja-JP" altLang="ja-JP" sz="4800" b="1"/>
              <a:t>ライブラリOSを用いた異種TEE間での</a:t>
            </a:r>
            <a:br>
              <a:rPr lang="en-US" altLang="ja-JP" sz="4800" b="1"/>
            </a:br>
            <a:r>
              <a:rPr lang="ja-JP" altLang="ja-JP" sz="4800" b="1"/>
              <a:t>マイグレーションに向けて</a:t>
            </a:r>
            <a:endParaRPr kumimoji="1" lang="ja-JP" altLang="en-US" sz="4800" b="1"/>
          </a:p>
        </p:txBody>
      </p:sp>
      <p:sp>
        <p:nvSpPr>
          <p:cNvPr id="3" name="字幕 2">
            <a:extLst>
              <a:ext uri="{FF2B5EF4-FFF2-40B4-BE49-F238E27FC236}">
                <a16:creationId xmlns:a16="http://schemas.microsoft.com/office/drawing/2014/main" id="{3EF88774-29EF-286C-B992-FE1258299890}"/>
              </a:ext>
            </a:extLst>
          </p:cNvPr>
          <p:cNvSpPr>
            <a:spLocks noGrp="1"/>
          </p:cNvSpPr>
          <p:nvPr>
            <p:ph type="subTitle" idx="1"/>
          </p:nvPr>
        </p:nvSpPr>
        <p:spPr>
          <a:xfrm>
            <a:off x="1524000" y="3938169"/>
            <a:ext cx="9144000" cy="1655762"/>
          </a:xfrm>
        </p:spPr>
        <p:txBody>
          <a:bodyPr/>
          <a:lstStyle/>
          <a:p>
            <a:r>
              <a:rPr kumimoji="1" lang="ja-JP" altLang="en-US"/>
              <a:t>九州工業大学</a:t>
            </a:r>
            <a:endParaRPr kumimoji="1" lang="en-US" altLang="ja-JP"/>
          </a:p>
          <a:p>
            <a:r>
              <a:rPr lang="ja-JP" altLang="en-US"/>
              <a:t>近藤瑛　光来健一</a:t>
            </a:r>
            <a:endParaRPr kumimoji="1" lang="ja-JP" altLang="en-US"/>
          </a:p>
        </p:txBody>
      </p:sp>
      <p:sp>
        <p:nvSpPr>
          <p:cNvPr id="4" name="スライド番号プレースホルダー 3">
            <a:extLst>
              <a:ext uri="{FF2B5EF4-FFF2-40B4-BE49-F238E27FC236}">
                <a16:creationId xmlns:a16="http://schemas.microsoft.com/office/drawing/2014/main" id="{BA0663D5-6309-4F7A-F1FA-41B918498754}"/>
              </a:ext>
            </a:extLst>
          </p:cNvPr>
          <p:cNvSpPr>
            <a:spLocks noGrp="1"/>
          </p:cNvSpPr>
          <p:nvPr>
            <p:ph type="sldNum" sz="quarter" idx="12"/>
          </p:nvPr>
        </p:nvSpPr>
        <p:spPr/>
        <p:txBody>
          <a:bodyPr/>
          <a:lstStyle/>
          <a:p>
            <a:fld id="{6D65651E-F332-A540-B31E-32D38D5BF5BF}" type="slidenum">
              <a:rPr kumimoji="1" lang="ja-JP" altLang="en-US" smtClean="0"/>
              <a:t>1</a:t>
            </a:fld>
            <a:endParaRPr kumimoji="1" lang="ja-JP" altLang="en-US"/>
          </a:p>
        </p:txBody>
      </p:sp>
    </p:spTree>
    <p:extLst>
      <p:ext uri="{BB962C8B-B14F-4D97-AF65-F5344CB8AC3E}">
        <p14:creationId xmlns:p14="http://schemas.microsoft.com/office/powerpoint/2010/main" val="545377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A0A57F-1C51-B0C3-7D4E-CAACAB92791A}"/>
              </a:ext>
            </a:extLst>
          </p:cNvPr>
          <p:cNvSpPr>
            <a:spLocks noGrp="1"/>
          </p:cNvSpPr>
          <p:nvPr>
            <p:ph type="title"/>
          </p:nvPr>
        </p:nvSpPr>
        <p:spPr/>
        <p:txBody>
          <a:bodyPr/>
          <a:lstStyle/>
          <a:p>
            <a:r>
              <a:rPr lang="ja-JP" altLang="en-US"/>
              <a:t>信頼できないクラウド</a:t>
            </a:r>
            <a:endParaRPr kumimoji="1" lang="ja-JP" altLang="en-US"/>
          </a:p>
        </p:txBody>
      </p:sp>
      <p:sp>
        <p:nvSpPr>
          <p:cNvPr id="3" name="コンテンツ プレースホルダー 2">
            <a:extLst>
              <a:ext uri="{FF2B5EF4-FFF2-40B4-BE49-F238E27FC236}">
                <a16:creationId xmlns:a16="http://schemas.microsoft.com/office/drawing/2014/main" id="{E29A7AFE-07D6-5B3F-7240-0D3CCD437894}"/>
              </a:ext>
            </a:extLst>
          </p:cNvPr>
          <p:cNvSpPr>
            <a:spLocks noGrp="1"/>
          </p:cNvSpPr>
          <p:nvPr>
            <p:ph idx="1"/>
          </p:nvPr>
        </p:nvSpPr>
        <p:spPr/>
        <p:txBody>
          <a:bodyPr/>
          <a:lstStyle/>
          <a:p>
            <a:r>
              <a:rPr lang="ja-JP" altLang="en-US"/>
              <a:t>クラウド上で機密情報を扱う機会の増加</a:t>
            </a:r>
            <a:endParaRPr lang="en-US" altLang="ja-JP"/>
          </a:p>
          <a:p>
            <a:pPr lvl="1"/>
            <a:r>
              <a:rPr lang="ja-JP" altLang="en-US"/>
              <a:t>クラウドは必ずしも信頼できるとは限らない</a:t>
            </a:r>
            <a:endParaRPr lang="en-US" altLang="ja-JP"/>
          </a:p>
          <a:p>
            <a:pPr lvl="1"/>
            <a:r>
              <a:rPr lang="ja-JP" altLang="en-US"/>
              <a:t>クラウド管理者や攻撃者に機密情報を盗まれる危険性</a:t>
            </a:r>
            <a:endParaRPr lang="en-US" altLang="ja-JP"/>
          </a:p>
          <a:p>
            <a:r>
              <a:rPr lang="ja-JP" altLang="en-US"/>
              <a:t>情報漏洩を防ぐために機密コンピューティングが用いられる</a:t>
            </a:r>
            <a:endParaRPr lang="en-US" altLang="ja-JP"/>
          </a:p>
          <a:p>
            <a:pPr lvl="1"/>
            <a:r>
              <a:rPr kumimoji="1" lang="en-US" altLang="ja-JP"/>
              <a:t>CPU</a:t>
            </a:r>
            <a:r>
              <a:rPr kumimoji="1" lang="ja-JP" altLang="en-US"/>
              <a:t>が提供する隔離実行環境</a:t>
            </a:r>
            <a:r>
              <a:rPr kumimoji="1" lang="en-US" altLang="ja-JP"/>
              <a:t>(TEE</a:t>
            </a:r>
            <a:r>
              <a:rPr lang="en-US" altLang="ja-JP"/>
              <a:t>)</a:t>
            </a:r>
            <a:r>
              <a:rPr kumimoji="1" lang="ja-JP" altLang="en-US"/>
              <a:t>を用いて機密情報を保護</a:t>
            </a:r>
            <a:endParaRPr kumimoji="1" lang="en-US" altLang="ja-JP"/>
          </a:p>
          <a:p>
            <a:pPr lvl="1"/>
            <a:r>
              <a:rPr lang="en-US" altLang="ja-JP"/>
              <a:t>OS</a:t>
            </a:r>
            <a:r>
              <a:rPr lang="ja-JP" altLang="en-US"/>
              <a:t>やハイパーバイザからの不正なアクセスを防止</a:t>
            </a:r>
            <a:endParaRPr lang="en-US" altLang="ja-JP"/>
          </a:p>
        </p:txBody>
      </p:sp>
      <p:sp>
        <p:nvSpPr>
          <p:cNvPr id="4" name="テキスト ボックス 11">
            <a:extLst>
              <a:ext uri="{FF2B5EF4-FFF2-40B4-BE49-F238E27FC236}">
                <a16:creationId xmlns:a16="http://schemas.microsoft.com/office/drawing/2014/main" id="{01AED93E-6B1A-5950-D063-321383F602DB}"/>
              </a:ext>
            </a:extLst>
          </p:cNvPr>
          <p:cNvSpPr txBox="1"/>
          <p:nvPr/>
        </p:nvSpPr>
        <p:spPr>
          <a:xfrm>
            <a:off x="2737568" y="6105156"/>
            <a:ext cx="1158045" cy="461665"/>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ja-JP" altLang="en-US" sz="2400"/>
              <a:t>攻撃者</a:t>
            </a:r>
          </a:p>
        </p:txBody>
      </p:sp>
      <p:sp>
        <p:nvSpPr>
          <p:cNvPr id="5" name="矢印: 右 12">
            <a:extLst>
              <a:ext uri="{FF2B5EF4-FFF2-40B4-BE49-F238E27FC236}">
                <a16:creationId xmlns:a16="http://schemas.microsoft.com/office/drawing/2014/main" id="{2DB8BA9C-6AA3-845E-8159-CB5C39F2864B}"/>
              </a:ext>
            </a:extLst>
          </p:cNvPr>
          <p:cNvSpPr/>
          <p:nvPr/>
        </p:nvSpPr>
        <p:spPr>
          <a:xfrm>
            <a:off x="4542842" y="5012210"/>
            <a:ext cx="1628846" cy="461665"/>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6" name="テキスト ボックス 15">
            <a:extLst>
              <a:ext uri="{FF2B5EF4-FFF2-40B4-BE49-F238E27FC236}">
                <a16:creationId xmlns:a16="http://schemas.microsoft.com/office/drawing/2014/main" id="{B9BF6690-F585-849A-FEEA-9B4C6221DDBE}"/>
              </a:ext>
            </a:extLst>
          </p:cNvPr>
          <p:cNvSpPr txBox="1"/>
          <p:nvPr/>
        </p:nvSpPr>
        <p:spPr>
          <a:xfrm>
            <a:off x="4859156" y="4551262"/>
            <a:ext cx="1158045" cy="460948"/>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ja-JP" altLang="en-US" sz="2400"/>
              <a:t>攻撃</a:t>
            </a:r>
          </a:p>
        </p:txBody>
      </p:sp>
      <p:sp>
        <p:nvSpPr>
          <p:cNvPr id="7" name="テキスト ボックス 6">
            <a:extLst>
              <a:ext uri="{FF2B5EF4-FFF2-40B4-BE49-F238E27FC236}">
                <a16:creationId xmlns:a16="http://schemas.microsoft.com/office/drawing/2014/main" id="{23FB179D-4888-3400-57E6-CE3985B73E4A}"/>
              </a:ext>
            </a:extLst>
          </p:cNvPr>
          <p:cNvSpPr txBox="1"/>
          <p:nvPr/>
        </p:nvSpPr>
        <p:spPr>
          <a:xfrm>
            <a:off x="7861193" y="6160808"/>
            <a:ext cx="1448108" cy="461665"/>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ja-JP" altLang="en-US" sz="2400"/>
              <a:t>クラウド</a:t>
            </a:r>
          </a:p>
        </p:txBody>
      </p:sp>
      <p:pic>
        <p:nvPicPr>
          <p:cNvPr id="8" name="図 7">
            <a:extLst>
              <a:ext uri="{FF2B5EF4-FFF2-40B4-BE49-F238E27FC236}">
                <a16:creationId xmlns:a16="http://schemas.microsoft.com/office/drawing/2014/main" id="{FB0B35D4-B3C2-8C2C-7D2C-BCF8196B60CB}"/>
              </a:ext>
            </a:extLst>
          </p:cNvPr>
          <p:cNvPicPr>
            <a:picLocks noChangeAspect="1"/>
          </p:cNvPicPr>
          <p:nvPr/>
        </p:nvPicPr>
        <p:blipFill>
          <a:blip r:embed="rId3"/>
          <a:stretch>
            <a:fillRect/>
          </a:stretch>
        </p:blipFill>
        <p:spPr>
          <a:xfrm>
            <a:off x="2522136" y="4284799"/>
            <a:ext cx="1588910" cy="1741439"/>
          </a:xfrm>
          <a:prstGeom prst="rect">
            <a:avLst/>
          </a:prstGeom>
        </p:spPr>
      </p:pic>
      <p:pic>
        <p:nvPicPr>
          <p:cNvPr id="9" name="図 8">
            <a:extLst>
              <a:ext uri="{FF2B5EF4-FFF2-40B4-BE49-F238E27FC236}">
                <a16:creationId xmlns:a16="http://schemas.microsoft.com/office/drawing/2014/main" id="{1821D768-5FCE-C5B4-1ECC-EA7974DE9863}"/>
              </a:ext>
            </a:extLst>
          </p:cNvPr>
          <p:cNvPicPr>
            <a:picLocks noChangeAspect="1"/>
          </p:cNvPicPr>
          <p:nvPr/>
        </p:nvPicPr>
        <p:blipFill>
          <a:blip r:embed="rId4"/>
          <a:stretch>
            <a:fillRect/>
          </a:stretch>
        </p:blipFill>
        <p:spPr>
          <a:xfrm>
            <a:off x="6831811" y="3638380"/>
            <a:ext cx="3506873" cy="3059897"/>
          </a:xfrm>
          <a:prstGeom prst="rect">
            <a:avLst/>
          </a:prstGeom>
        </p:spPr>
      </p:pic>
      <p:sp>
        <p:nvSpPr>
          <p:cNvPr id="10" name="四角形: 角を丸くする 16">
            <a:extLst>
              <a:ext uri="{FF2B5EF4-FFF2-40B4-BE49-F238E27FC236}">
                <a16:creationId xmlns:a16="http://schemas.microsoft.com/office/drawing/2014/main" id="{4E4606C5-157E-FE11-CF4E-B8A8076B4DEB}"/>
              </a:ext>
            </a:extLst>
          </p:cNvPr>
          <p:cNvSpPr/>
          <p:nvPr/>
        </p:nvSpPr>
        <p:spPr>
          <a:xfrm>
            <a:off x="7816548" y="4923691"/>
            <a:ext cx="1537398" cy="993959"/>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11" name="テキスト ボックス 17">
            <a:extLst>
              <a:ext uri="{FF2B5EF4-FFF2-40B4-BE49-F238E27FC236}">
                <a16:creationId xmlns:a16="http://schemas.microsoft.com/office/drawing/2014/main" id="{D065C507-BBD5-EC24-133B-B7422AD4CC1D}"/>
              </a:ext>
            </a:extLst>
          </p:cNvPr>
          <p:cNvSpPr txBox="1"/>
          <p:nvPr/>
        </p:nvSpPr>
        <p:spPr>
          <a:xfrm>
            <a:off x="8324417" y="4999711"/>
            <a:ext cx="507748" cy="338554"/>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sz="1600"/>
              <a:t>VM</a:t>
            </a:r>
            <a:endParaRPr kumimoji="1" lang="ja-JP" altLang="en-US" sz="2000"/>
          </a:p>
        </p:txBody>
      </p:sp>
      <p:sp>
        <p:nvSpPr>
          <p:cNvPr id="12" name="正方形/長方形 11">
            <a:extLst>
              <a:ext uri="{FF2B5EF4-FFF2-40B4-BE49-F238E27FC236}">
                <a16:creationId xmlns:a16="http://schemas.microsoft.com/office/drawing/2014/main" id="{CE43D956-2C7A-4004-2DC2-3BE9BBAC70F7}"/>
              </a:ext>
            </a:extLst>
          </p:cNvPr>
          <p:cNvSpPr/>
          <p:nvPr/>
        </p:nvSpPr>
        <p:spPr>
          <a:xfrm>
            <a:off x="8025452" y="5397682"/>
            <a:ext cx="1104852" cy="380753"/>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kumimoji="1" lang="ja-JP" altLang="en-US" sz="1600">
                <a:solidFill>
                  <a:schemeClr val="tx1"/>
                </a:solidFill>
              </a:rPr>
              <a:t>機密情報</a:t>
            </a:r>
          </a:p>
        </p:txBody>
      </p:sp>
      <p:sp>
        <p:nvSpPr>
          <p:cNvPr id="13" name="スライド番号プレースホルダー 12">
            <a:extLst>
              <a:ext uri="{FF2B5EF4-FFF2-40B4-BE49-F238E27FC236}">
                <a16:creationId xmlns:a16="http://schemas.microsoft.com/office/drawing/2014/main" id="{666D3755-D0BC-2554-8230-3072086D0861}"/>
              </a:ext>
            </a:extLst>
          </p:cNvPr>
          <p:cNvSpPr>
            <a:spLocks noGrp="1"/>
          </p:cNvSpPr>
          <p:nvPr>
            <p:ph type="sldNum" sz="quarter" idx="12"/>
          </p:nvPr>
        </p:nvSpPr>
        <p:spPr/>
        <p:txBody>
          <a:bodyPr/>
          <a:lstStyle/>
          <a:p>
            <a:fld id="{6D65651E-F332-A540-B31E-32D38D5BF5BF}" type="slidenum">
              <a:rPr kumimoji="1" lang="ja-JP" altLang="en-US" smtClean="0"/>
              <a:t>2</a:t>
            </a:fld>
            <a:endParaRPr kumimoji="1" lang="ja-JP" altLang="en-US"/>
          </a:p>
        </p:txBody>
      </p:sp>
    </p:spTree>
    <p:extLst>
      <p:ext uri="{BB962C8B-B14F-4D97-AF65-F5344CB8AC3E}">
        <p14:creationId xmlns:p14="http://schemas.microsoft.com/office/powerpoint/2010/main" val="2355032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315E3-A9B9-1180-DCB8-9C09F677457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52B8E6B-F38A-3CC6-846B-82511CE8A692}"/>
              </a:ext>
            </a:extLst>
          </p:cNvPr>
          <p:cNvSpPr>
            <a:spLocks noGrp="1"/>
          </p:cNvSpPr>
          <p:nvPr>
            <p:ph type="title"/>
          </p:nvPr>
        </p:nvSpPr>
        <p:spPr/>
        <p:txBody>
          <a:bodyPr/>
          <a:lstStyle/>
          <a:p>
            <a:r>
              <a:rPr kumimoji="1" lang="ja-JP" altLang="en-US"/>
              <a:t>様々な</a:t>
            </a:r>
            <a:r>
              <a:rPr kumimoji="1" lang="en-US" altLang="ja-JP"/>
              <a:t>TEE</a:t>
            </a:r>
            <a:endParaRPr kumimoji="1" lang="ja-JP" altLang="en-US"/>
          </a:p>
        </p:txBody>
      </p:sp>
      <p:sp>
        <p:nvSpPr>
          <p:cNvPr id="3" name="コンテンツ プレースホルダー 2">
            <a:extLst>
              <a:ext uri="{FF2B5EF4-FFF2-40B4-BE49-F238E27FC236}">
                <a16:creationId xmlns:a16="http://schemas.microsoft.com/office/drawing/2014/main" id="{43DEC8C2-CC41-72E4-6812-DCF7D98BE455}"/>
              </a:ext>
            </a:extLst>
          </p:cNvPr>
          <p:cNvSpPr>
            <a:spLocks noGrp="1"/>
          </p:cNvSpPr>
          <p:nvPr>
            <p:ph idx="1"/>
          </p:nvPr>
        </p:nvSpPr>
        <p:spPr/>
        <p:txBody>
          <a:bodyPr/>
          <a:lstStyle/>
          <a:p>
            <a:r>
              <a:rPr lang="ja-JP" altLang="en-US"/>
              <a:t>プロセス単位での保護を提供</a:t>
            </a:r>
            <a:r>
              <a:rPr lang="en-US" altLang="ja-JP"/>
              <a:t> (</a:t>
            </a:r>
            <a:r>
              <a:rPr lang="ja-JP" altLang="en-US"/>
              <a:t>例：</a:t>
            </a:r>
            <a:r>
              <a:rPr lang="en" altLang="ja-JP"/>
              <a:t>Intel SGX</a:t>
            </a:r>
            <a:r>
              <a:rPr lang="en-US" altLang="ja-JP"/>
              <a:t>)</a:t>
            </a:r>
          </a:p>
          <a:p>
            <a:pPr lvl="1"/>
            <a:r>
              <a:rPr lang="ja-JP" altLang="en-US"/>
              <a:t>アプリケーション内部に保護領域</a:t>
            </a:r>
            <a:r>
              <a:rPr lang="en-US" altLang="ja-JP"/>
              <a:t>(</a:t>
            </a:r>
            <a:r>
              <a:rPr lang="ja-JP" altLang="en-US"/>
              <a:t>エンクレイヴ</a:t>
            </a:r>
            <a:r>
              <a:rPr lang="en-US" altLang="ja-JP"/>
              <a:t>)</a:t>
            </a:r>
            <a:r>
              <a:rPr lang="ja-JP" altLang="en-US"/>
              <a:t>を作成</a:t>
            </a:r>
            <a:endParaRPr lang="en-US" altLang="ja-JP"/>
          </a:p>
          <a:p>
            <a:pPr lvl="1"/>
            <a:r>
              <a:rPr lang="ja-JP" altLang="en-US"/>
              <a:t>エンクレイヴ内のメモリを</a:t>
            </a:r>
            <a:r>
              <a:rPr lang="en" altLang="ja-JP"/>
              <a:t>CPU</a:t>
            </a:r>
            <a:r>
              <a:rPr lang="ja-JP" altLang="en-US"/>
              <a:t>が暗号化し、整合性を検査</a:t>
            </a:r>
            <a:endParaRPr lang="en-US" altLang="ja-JP"/>
          </a:p>
          <a:p>
            <a:r>
              <a:rPr lang="ja-JP" altLang="en-US"/>
              <a:t>仮想マシン</a:t>
            </a:r>
            <a:r>
              <a:rPr lang="en-US" altLang="ja-JP"/>
              <a:t>(</a:t>
            </a:r>
            <a:r>
              <a:rPr lang="en" altLang="ja-JP"/>
              <a:t>VM</a:t>
            </a:r>
            <a:r>
              <a:rPr lang="en-US" altLang="ja-JP"/>
              <a:t>)</a:t>
            </a:r>
            <a:r>
              <a:rPr lang="ja-JP" altLang="en-US"/>
              <a:t>単位での保護を提供</a:t>
            </a:r>
            <a:r>
              <a:rPr lang="en-US" altLang="ja-JP"/>
              <a:t> (</a:t>
            </a:r>
            <a:r>
              <a:rPr lang="ja-JP" altLang="en-US"/>
              <a:t>例：</a:t>
            </a:r>
            <a:r>
              <a:rPr lang="en" altLang="ja-JP"/>
              <a:t>Intel TDX</a:t>
            </a:r>
            <a:r>
              <a:rPr lang="en-US" altLang="ja-JP"/>
              <a:t>)</a:t>
            </a:r>
          </a:p>
          <a:p>
            <a:pPr lvl="1"/>
            <a:r>
              <a:rPr lang="ja-JP" altLang="en-US"/>
              <a:t>機密</a:t>
            </a:r>
            <a:r>
              <a:rPr lang="en" altLang="ja-JP"/>
              <a:t>VM</a:t>
            </a:r>
            <a:r>
              <a:rPr lang="ja-JP" altLang="en-US"/>
              <a:t>を提供することで</a:t>
            </a:r>
            <a:r>
              <a:rPr lang="en" altLang="ja-JP"/>
              <a:t>VM</a:t>
            </a:r>
            <a:r>
              <a:rPr lang="ja-JP" altLang="en-US"/>
              <a:t>全体を保護</a:t>
            </a:r>
            <a:endParaRPr lang="en-US" altLang="ja-JP"/>
          </a:p>
          <a:p>
            <a:pPr lvl="1"/>
            <a:r>
              <a:rPr lang="ja-JP" altLang="en-US"/>
              <a:t>機密</a:t>
            </a:r>
            <a:r>
              <a:rPr lang="en" altLang="ja-JP"/>
              <a:t>VM</a:t>
            </a:r>
            <a:r>
              <a:rPr lang="ja-JP" altLang="en-US"/>
              <a:t>内のメモリは</a:t>
            </a:r>
            <a:r>
              <a:rPr lang="en" altLang="ja-JP"/>
              <a:t>CPU</a:t>
            </a:r>
            <a:r>
              <a:rPr lang="ja-JP" altLang="en-US"/>
              <a:t>によって暗号化され、整合性が保証される</a:t>
            </a:r>
            <a:endParaRPr lang="en-US" altLang="ja-JP"/>
          </a:p>
          <a:p>
            <a:endParaRPr lang="en-US" altLang="ja-JP"/>
          </a:p>
          <a:p>
            <a:pPr lvl="1"/>
            <a:endParaRPr lang="en-US" altLang="ja-JP"/>
          </a:p>
        </p:txBody>
      </p:sp>
      <p:sp>
        <p:nvSpPr>
          <p:cNvPr id="13" name="スライド番号プレースホルダー 12">
            <a:extLst>
              <a:ext uri="{FF2B5EF4-FFF2-40B4-BE49-F238E27FC236}">
                <a16:creationId xmlns:a16="http://schemas.microsoft.com/office/drawing/2014/main" id="{3ACDE96B-63E3-B536-B3B8-7B87B24433B4}"/>
              </a:ext>
            </a:extLst>
          </p:cNvPr>
          <p:cNvSpPr>
            <a:spLocks noGrp="1"/>
          </p:cNvSpPr>
          <p:nvPr>
            <p:ph type="sldNum" sz="quarter" idx="12"/>
          </p:nvPr>
        </p:nvSpPr>
        <p:spPr/>
        <p:txBody>
          <a:bodyPr/>
          <a:lstStyle/>
          <a:p>
            <a:fld id="{6D65651E-F332-A540-B31E-32D38D5BF5BF}" type="slidenum">
              <a:rPr kumimoji="1" lang="ja-JP" altLang="en-US" smtClean="0"/>
              <a:t>3</a:t>
            </a:fld>
            <a:endParaRPr kumimoji="1" lang="ja-JP" altLang="en-US"/>
          </a:p>
        </p:txBody>
      </p:sp>
      <p:sp>
        <p:nvSpPr>
          <p:cNvPr id="16" name="正方形/長方形 15">
            <a:extLst>
              <a:ext uri="{FF2B5EF4-FFF2-40B4-BE49-F238E27FC236}">
                <a16:creationId xmlns:a16="http://schemas.microsoft.com/office/drawing/2014/main" id="{8B6FC6B1-E902-5BC0-0B4A-0D272467C283}"/>
              </a:ext>
            </a:extLst>
          </p:cNvPr>
          <p:cNvSpPr/>
          <p:nvPr/>
        </p:nvSpPr>
        <p:spPr>
          <a:xfrm>
            <a:off x="6272107" y="4180336"/>
            <a:ext cx="3266600" cy="2436331"/>
          </a:xfrm>
          <a:prstGeom prst="rect">
            <a:avLst/>
          </a:prstGeom>
          <a:solidFill>
            <a:schemeClr val="bg1">
              <a:lumMod val="95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9441FE2C-532B-F54B-F674-4A38FE42A84F}"/>
              </a:ext>
            </a:extLst>
          </p:cNvPr>
          <p:cNvSpPr/>
          <p:nvPr/>
        </p:nvSpPr>
        <p:spPr>
          <a:xfrm>
            <a:off x="2126548" y="4180336"/>
            <a:ext cx="3266600" cy="2436331"/>
          </a:xfrm>
          <a:prstGeom prst="rect">
            <a:avLst/>
          </a:prstGeom>
          <a:solidFill>
            <a:schemeClr val="bg1">
              <a:lumMod val="95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0977EC45-269C-1498-A993-96EE721D9061}"/>
              </a:ext>
            </a:extLst>
          </p:cNvPr>
          <p:cNvSpPr/>
          <p:nvPr/>
        </p:nvSpPr>
        <p:spPr>
          <a:xfrm>
            <a:off x="2339062" y="4538815"/>
            <a:ext cx="2821927" cy="1459603"/>
          </a:xfrm>
          <a:prstGeom prst="rect">
            <a:avLst/>
          </a:prstGeom>
          <a:solidFill>
            <a:schemeClr val="accent5">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C23F044B-DE74-C0F4-069B-43F1B1624ADA}"/>
              </a:ext>
            </a:extLst>
          </p:cNvPr>
          <p:cNvSpPr txBox="1"/>
          <p:nvPr/>
        </p:nvSpPr>
        <p:spPr>
          <a:xfrm>
            <a:off x="3217357" y="4190299"/>
            <a:ext cx="1084982" cy="338554"/>
          </a:xfrm>
          <a:prstGeom prst="rect">
            <a:avLst/>
          </a:prstGeom>
          <a:noFill/>
        </p:spPr>
        <p:txBody>
          <a:bodyPr wrap="square" rtlCol="0">
            <a:spAutoFit/>
          </a:bodyPr>
          <a:lstStyle/>
          <a:p>
            <a:r>
              <a:rPr kumimoji="1" lang="en-US" altLang="ja-JP" sz="1600"/>
              <a:t>Intel SGX</a:t>
            </a:r>
            <a:endParaRPr kumimoji="1" lang="ja-JP" altLang="en-US" sz="1600"/>
          </a:p>
        </p:txBody>
      </p:sp>
      <p:sp>
        <p:nvSpPr>
          <p:cNvPr id="20" name="テキスト ボックス 19">
            <a:extLst>
              <a:ext uri="{FF2B5EF4-FFF2-40B4-BE49-F238E27FC236}">
                <a16:creationId xmlns:a16="http://schemas.microsoft.com/office/drawing/2014/main" id="{D76C72C9-382C-998D-0A3D-742933B75DA2}"/>
              </a:ext>
            </a:extLst>
          </p:cNvPr>
          <p:cNvSpPr txBox="1"/>
          <p:nvPr/>
        </p:nvSpPr>
        <p:spPr>
          <a:xfrm>
            <a:off x="7348491" y="4188137"/>
            <a:ext cx="1113831" cy="338554"/>
          </a:xfrm>
          <a:prstGeom prst="rect">
            <a:avLst/>
          </a:prstGeom>
          <a:noFill/>
        </p:spPr>
        <p:txBody>
          <a:bodyPr wrap="square" rtlCol="0">
            <a:spAutoFit/>
          </a:bodyPr>
          <a:lstStyle/>
          <a:p>
            <a:r>
              <a:rPr kumimoji="1" lang="en-US" altLang="ja-JP" sz="1600"/>
              <a:t>Intel TDX</a:t>
            </a:r>
            <a:endParaRPr kumimoji="1" lang="ja-JP" altLang="en-US" sz="1600"/>
          </a:p>
        </p:txBody>
      </p:sp>
      <p:sp>
        <p:nvSpPr>
          <p:cNvPr id="21" name="正方形/長方形 20">
            <a:extLst>
              <a:ext uri="{FF2B5EF4-FFF2-40B4-BE49-F238E27FC236}">
                <a16:creationId xmlns:a16="http://schemas.microsoft.com/office/drawing/2014/main" id="{03DBDBE6-A2ED-A463-97F1-4EDA30CCA1A0}"/>
              </a:ext>
            </a:extLst>
          </p:cNvPr>
          <p:cNvSpPr/>
          <p:nvPr/>
        </p:nvSpPr>
        <p:spPr>
          <a:xfrm>
            <a:off x="2641585" y="4494252"/>
            <a:ext cx="2286000" cy="47210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a:solidFill>
                  <a:schemeClr val="tx1"/>
                </a:solidFill>
              </a:rPr>
              <a:t>アプリケーション</a:t>
            </a:r>
            <a:endParaRPr kumimoji="1" lang="ja-JP" altLang="en-US" sz="1600">
              <a:solidFill>
                <a:schemeClr val="tx1"/>
              </a:solidFill>
            </a:endParaRPr>
          </a:p>
        </p:txBody>
      </p:sp>
      <p:sp>
        <p:nvSpPr>
          <p:cNvPr id="22" name="正方形/長方形 21">
            <a:extLst>
              <a:ext uri="{FF2B5EF4-FFF2-40B4-BE49-F238E27FC236}">
                <a16:creationId xmlns:a16="http://schemas.microsoft.com/office/drawing/2014/main" id="{0BF30F91-D015-8A86-176C-9B17AF317D06}"/>
              </a:ext>
            </a:extLst>
          </p:cNvPr>
          <p:cNvSpPr/>
          <p:nvPr/>
        </p:nvSpPr>
        <p:spPr>
          <a:xfrm>
            <a:off x="2550496" y="4921794"/>
            <a:ext cx="2409289" cy="914802"/>
          </a:xfrm>
          <a:prstGeom prst="rect">
            <a:avLst/>
          </a:prstGeom>
          <a:solidFill>
            <a:schemeClr val="accent4">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D59BDA17-2BA8-CB59-FBF5-EE4AFADA669E}"/>
              </a:ext>
            </a:extLst>
          </p:cNvPr>
          <p:cNvSpPr/>
          <p:nvPr/>
        </p:nvSpPr>
        <p:spPr>
          <a:xfrm>
            <a:off x="2550496" y="6219689"/>
            <a:ext cx="2409289" cy="284035"/>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600">
                <a:solidFill>
                  <a:schemeClr val="tx1"/>
                </a:solidFill>
              </a:rPr>
              <a:t>OS</a:t>
            </a:r>
            <a:endParaRPr kumimoji="1" lang="ja-JP" altLang="en-US" sz="1600">
              <a:solidFill>
                <a:schemeClr val="tx1"/>
              </a:solidFill>
            </a:endParaRPr>
          </a:p>
        </p:txBody>
      </p:sp>
      <p:sp>
        <p:nvSpPr>
          <p:cNvPr id="24" name="正方形/長方形 23">
            <a:extLst>
              <a:ext uri="{FF2B5EF4-FFF2-40B4-BE49-F238E27FC236}">
                <a16:creationId xmlns:a16="http://schemas.microsoft.com/office/drawing/2014/main" id="{1C03ACA7-41F8-CFBA-A786-07D232767BBA}"/>
              </a:ext>
            </a:extLst>
          </p:cNvPr>
          <p:cNvSpPr/>
          <p:nvPr/>
        </p:nvSpPr>
        <p:spPr>
          <a:xfrm>
            <a:off x="3032102" y="4938573"/>
            <a:ext cx="1446076" cy="31633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a:solidFill>
                  <a:schemeClr val="tx1"/>
                </a:solidFill>
              </a:rPr>
              <a:t>エンクレイヴ</a:t>
            </a:r>
            <a:endParaRPr kumimoji="1" lang="ja-JP" altLang="en-US" sz="1600">
              <a:solidFill>
                <a:schemeClr val="tx1"/>
              </a:solidFill>
            </a:endParaRPr>
          </a:p>
        </p:txBody>
      </p:sp>
      <p:sp>
        <p:nvSpPr>
          <p:cNvPr id="25" name="正方形/長方形 24">
            <a:extLst>
              <a:ext uri="{FF2B5EF4-FFF2-40B4-BE49-F238E27FC236}">
                <a16:creationId xmlns:a16="http://schemas.microsoft.com/office/drawing/2014/main" id="{505E23D5-8AD8-EB24-FF12-FCB404E99FC0}"/>
              </a:ext>
            </a:extLst>
          </p:cNvPr>
          <p:cNvSpPr/>
          <p:nvPr/>
        </p:nvSpPr>
        <p:spPr>
          <a:xfrm>
            <a:off x="6505510" y="4528853"/>
            <a:ext cx="2844890" cy="1464658"/>
          </a:xfrm>
          <a:prstGeom prst="rect">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49C1F466-BFB5-4F5B-34AB-62E285934411}"/>
              </a:ext>
            </a:extLst>
          </p:cNvPr>
          <p:cNvSpPr/>
          <p:nvPr/>
        </p:nvSpPr>
        <p:spPr>
          <a:xfrm>
            <a:off x="6777646" y="4928967"/>
            <a:ext cx="2255520" cy="371587"/>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a:solidFill>
                  <a:schemeClr val="tx1"/>
                </a:solidFill>
              </a:rPr>
              <a:t>アプリケーション</a:t>
            </a:r>
            <a:r>
              <a:rPr kumimoji="1" lang="en-US" altLang="ja-JP" sz="1600">
                <a:solidFill>
                  <a:schemeClr val="tx1"/>
                </a:solidFill>
              </a:rPr>
              <a:t> </a:t>
            </a:r>
            <a:endParaRPr kumimoji="1" lang="ja-JP" altLang="en-US" sz="1600">
              <a:solidFill>
                <a:schemeClr val="tx1"/>
              </a:solidFill>
            </a:endParaRPr>
          </a:p>
        </p:txBody>
      </p:sp>
      <p:sp>
        <p:nvSpPr>
          <p:cNvPr id="27" name="正方形/長方形 26">
            <a:extLst>
              <a:ext uri="{FF2B5EF4-FFF2-40B4-BE49-F238E27FC236}">
                <a16:creationId xmlns:a16="http://schemas.microsoft.com/office/drawing/2014/main" id="{57FA3B15-D5C4-03A5-0C91-5890EC16F2DA}"/>
              </a:ext>
            </a:extLst>
          </p:cNvPr>
          <p:cNvSpPr/>
          <p:nvPr/>
        </p:nvSpPr>
        <p:spPr>
          <a:xfrm>
            <a:off x="7371039" y="4533590"/>
            <a:ext cx="1113832" cy="3715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機密</a:t>
            </a:r>
            <a:r>
              <a:rPr kumimoji="1" lang="en-US" altLang="ja-JP" sz="1600">
                <a:solidFill>
                  <a:schemeClr val="tx1"/>
                </a:solidFill>
              </a:rPr>
              <a:t>VM</a:t>
            </a:r>
            <a:endParaRPr kumimoji="1" lang="ja-JP" altLang="en-US" sz="1600">
              <a:solidFill>
                <a:schemeClr val="tx1"/>
              </a:solidFill>
            </a:endParaRPr>
          </a:p>
        </p:txBody>
      </p:sp>
      <p:sp>
        <p:nvSpPr>
          <p:cNvPr id="28" name="正方形/長方形 27">
            <a:extLst>
              <a:ext uri="{FF2B5EF4-FFF2-40B4-BE49-F238E27FC236}">
                <a16:creationId xmlns:a16="http://schemas.microsoft.com/office/drawing/2014/main" id="{30647646-9135-8426-005C-17AEA3FA43E6}"/>
              </a:ext>
            </a:extLst>
          </p:cNvPr>
          <p:cNvSpPr/>
          <p:nvPr/>
        </p:nvSpPr>
        <p:spPr>
          <a:xfrm>
            <a:off x="6772104" y="5497081"/>
            <a:ext cx="2255520" cy="371588"/>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ゲスト</a:t>
            </a:r>
            <a:r>
              <a:rPr kumimoji="1" lang="en-US" altLang="ja-JP" sz="1600">
                <a:solidFill>
                  <a:schemeClr val="tx1"/>
                </a:solidFill>
              </a:rPr>
              <a:t>OS</a:t>
            </a:r>
            <a:endParaRPr kumimoji="1" lang="ja-JP" altLang="en-US" sz="1600">
              <a:solidFill>
                <a:schemeClr val="tx1"/>
              </a:solidFill>
            </a:endParaRPr>
          </a:p>
        </p:txBody>
      </p:sp>
      <p:sp>
        <p:nvSpPr>
          <p:cNvPr id="29" name="角丸四角形 28">
            <a:extLst>
              <a:ext uri="{FF2B5EF4-FFF2-40B4-BE49-F238E27FC236}">
                <a16:creationId xmlns:a16="http://schemas.microsoft.com/office/drawing/2014/main" id="{CEF74C55-4791-621B-D87D-50D8820ED3DB}"/>
              </a:ext>
            </a:extLst>
          </p:cNvPr>
          <p:cNvSpPr/>
          <p:nvPr/>
        </p:nvSpPr>
        <p:spPr>
          <a:xfrm>
            <a:off x="2653916" y="5314526"/>
            <a:ext cx="975805" cy="387328"/>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a:solidFill>
                  <a:schemeClr val="tx1"/>
                </a:solidFill>
              </a:rPr>
              <a:t>データ</a:t>
            </a:r>
            <a:r>
              <a:rPr lang="en-US" altLang="ja-JP">
                <a:solidFill>
                  <a:schemeClr val="tx1"/>
                </a:solidFill>
              </a:rPr>
              <a:t> </a:t>
            </a:r>
            <a:endParaRPr lang="ja-JP" altLang="en-US">
              <a:solidFill>
                <a:schemeClr val="tx1"/>
              </a:solidFill>
            </a:endParaRPr>
          </a:p>
        </p:txBody>
      </p:sp>
      <p:sp>
        <p:nvSpPr>
          <p:cNvPr id="30" name="角丸四角形 29">
            <a:extLst>
              <a:ext uri="{FF2B5EF4-FFF2-40B4-BE49-F238E27FC236}">
                <a16:creationId xmlns:a16="http://schemas.microsoft.com/office/drawing/2014/main" id="{74ACD5E4-447A-5E93-ED63-AD2E209FE5A9}"/>
              </a:ext>
            </a:extLst>
          </p:cNvPr>
          <p:cNvSpPr/>
          <p:nvPr/>
        </p:nvSpPr>
        <p:spPr>
          <a:xfrm>
            <a:off x="3855800" y="5311645"/>
            <a:ext cx="974944" cy="393091"/>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a:solidFill>
                  <a:schemeClr val="tx1"/>
                </a:solidFill>
              </a:rPr>
              <a:t>コード</a:t>
            </a:r>
            <a:r>
              <a:rPr lang="en-US" altLang="ja-JP">
                <a:solidFill>
                  <a:schemeClr val="tx1"/>
                </a:solidFill>
              </a:rPr>
              <a:t> </a:t>
            </a:r>
            <a:endParaRPr lang="ja-JP" altLang="en-US">
              <a:solidFill>
                <a:schemeClr val="tx1"/>
              </a:solidFill>
            </a:endParaRPr>
          </a:p>
        </p:txBody>
      </p:sp>
      <p:sp>
        <p:nvSpPr>
          <p:cNvPr id="32" name="正方形/長方形 31">
            <a:extLst>
              <a:ext uri="{FF2B5EF4-FFF2-40B4-BE49-F238E27FC236}">
                <a16:creationId xmlns:a16="http://schemas.microsoft.com/office/drawing/2014/main" id="{69491CED-88ED-D40A-2CF8-AAD38DC82D55}"/>
              </a:ext>
            </a:extLst>
          </p:cNvPr>
          <p:cNvSpPr/>
          <p:nvPr/>
        </p:nvSpPr>
        <p:spPr>
          <a:xfrm>
            <a:off x="6505511" y="6222056"/>
            <a:ext cx="1186535" cy="297615"/>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ホスト</a:t>
            </a:r>
            <a:r>
              <a:rPr kumimoji="1" lang="en-US" altLang="ja-JP" sz="1600">
                <a:solidFill>
                  <a:schemeClr val="tx1"/>
                </a:solidFill>
              </a:rPr>
              <a:t>OS</a:t>
            </a:r>
            <a:endParaRPr kumimoji="1" lang="ja-JP" altLang="en-US" sz="1600">
              <a:solidFill>
                <a:schemeClr val="tx1"/>
              </a:solidFill>
            </a:endParaRPr>
          </a:p>
        </p:txBody>
      </p:sp>
      <p:sp>
        <p:nvSpPr>
          <p:cNvPr id="33" name="正方形/長方形 32">
            <a:extLst>
              <a:ext uri="{FF2B5EF4-FFF2-40B4-BE49-F238E27FC236}">
                <a16:creationId xmlns:a16="http://schemas.microsoft.com/office/drawing/2014/main" id="{9ED4E670-D40F-82A4-AAA6-A3C6A83B802F}"/>
              </a:ext>
            </a:extLst>
          </p:cNvPr>
          <p:cNvSpPr/>
          <p:nvPr/>
        </p:nvSpPr>
        <p:spPr>
          <a:xfrm>
            <a:off x="7852695" y="6229258"/>
            <a:ext cx="1497705" cy="292182"/>
          </a:xfrm>
          <a:prstGeom prst="rect">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a:solidFill>
                  <a:schemeClr val="tx1"/>
                </a:solidFill>
              </a:rPr>
              <a:t>ハイパーバイザ</a:t>
            </a:r>
            <a:r>
              <a:rPr kumimoji="1" lang="en-US" altLang="ja-JP" sz="1400">
                <a:solidFill>
                  <a:schemeClr val="tx1"/>
                </a:solidFill>
              </a:rPr>
              <a:t> </a:t>
            </a:r>
            <a:endParaRPr kumimoji="1" lang="ja-JP" altLang="en-US" sz="1400">
              <a:solidFill>
                <a:schemeClr val="tx1"/>
              </a:solidFill>
            </a:endParaRPr>
          </a:p>
        </p:txBody>
      </p:sp>
      <p:cxnSp>
        <p:nvCxnSpPr>
          <p:cNvPr id="40" name="直線矢印コネクタ 39">
            <a:extLst>
              <a:ext uri="{FF2B5EF4-FFF2-40B4-BE49-F238E27FC236}">
                <a16:creationId xmlns:a16="http://schemas.microsoft.com/office/drawing/2014/main" id="{1F3E47AB-AF07-DECB-AE7F-0453CBEC743C}"/>
              </a:ext>
            </a:extLst>
          </p:cNvPr>
          <p:cNvCxnSpPr>
            <a:stCxn id="23" idx="0"/>
            <a:endCxn id="22" idx="2"/>
          </p:cNvCxnSpPr>
          <p:nvPr/>
        </p:nvCxnSpPr>
        <p:spPr>
          <a:xfrm flipV="1">
            <a:off x="3755141" y="5836596"/>
            <a:ext cx="0" cy="383093"/>
          </a:xfrm>
          <a:prstGeom prst="straightConnector1">
            <a:avLst/>
          </a:prstGeom>
          <a:ln w="57150">
            <a:solidFill>
              <a:schemeClr val="tx1"/>
            </a:solidFill>
            <a:tailEnd type="triangle"/>
          </a:ln>
        </p:spPr>
        <p:style>
          <a:lnRef idx="2">
            <a:schemeClr val="dk1"/>
          </a:lnRef>
          <a:fillRef idx="0">
            <a:schemeClr val="dk1"/>
          </a:fillRef>
          <a:effectRef idx="1">
            <a:schemeClr val="dk1"/>
          </a:effectRef>
          <a:fontRef idx="minor">
            <a:schemeClr val="tx1"/>
          </a:fontRef>
        </p:style>
      </p:cxnSp>
      <p:sp>
        <p:nvSpPr>
          <p:cNvPr id="41" name="乗算記号 40">
            <a:extLst>
              <a:ext uri="{FF2B5EF4-FFF2-40B4-BE49-F238E27FC236}">
                <a16:creationId xmlns:a16="http://schemas.microsoft.com/office/drawing/2014/main" id="{F3780A72-6399-115E-5BA0-C44CD31FA90D}"/>
              </a:ext>
            </a:extLst>
          </p:cNvPr>
          <p:cNvSpPr/>
          <p:nvPr/>
        </p:nvSpPr>
        <p:spPr>
          <a:xfrm>
            <a:off x="3852954" y="5983909"/>
            <a:ext cx="237739" cy="237739"/>
          </a:xfrm>
          <a:prstGeom prst="mathMultiply">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3" name="直線矢印コネクタ 42">
            <a:extLst>
              <a:ext uri="{FF2B5EF4-FFF2-40B4-BE49-F238E27FC236}">
                <a16:creationId xmlns:a16="http://schemas.microsoft.com/office/drawing/2014/main" id="{115E1276-16A0-6C7E-2C1A-4B39A972F906}"/>
              </a:ext>
            </a:extLst>
          </p:cNvPr>
          <p:cNvCxnSpPr>
            <a:cxnSpLocks/>
          </p:cNvCxnSpPr>
          <p:nvPr/>
        </p:nvCxnSpPr>
        <p:spPr>
          <a:xfrm flipV="1">
            <a:off x="7119099" y="5868669"/>
            <a:ext cx="3061" cy="353387"/>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9" name="直線矢印コネクタ 48">
            <a:extLst>
              <a:ext uri="{FF2B5EF4-FFF2-40B4-BE49-F238E27FC236}">
                <a16:creationId xmlns:a16="http://schemas.microsoft.com/office/drawing/2014/main" id="{62B3CBE5-A878-53F2-206F-176B3C4A8C30}"/>
              </a:ext>
            </a:extLst>
          </p:cNvPr>
          <p:cNvCxnSpPr>
            <a:stCxn id="33" idx="0"/>
          </p:cNvCxnSpPr>
          <p:nvPr/>
        </p:nvCxnSpPr>
        <p:spPr>
          <a:xfrm flipV="1">
            <a:off x="8601548" y="5868669"/>
            <a:ext cx="3972" cy="360589"/>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53" name="乗算記号 52">
            <a:extLst>
              <a:ext uri="{FF2B5EF4-FFF2-40B4-BE49-F238E27FC236}">
                <a16:creationId xmlns:a16="http://schemas.microsoft.com/office/drawing/2014/main" id="{13AE4D1E-09CA-43B2-2433-9066CE62865A}"/>
              </a:ext>
            </a:extLst>
          </p:cNvPr>
          <p:cNvSpPr/>
          <p:nvPr/>
        </p:nvSpPr>
        <p:spPr>
          <a:xfrm>
            <a:off x="7224349" y="5983909"/>
            <a:ext cx="237739" cy="237739"/>
          </a:xfrm>
          <a:prstGeom prst="mathMultiply">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乗算記号 53">
            <a:extLst>
              <a:ext uri="{FF2B5EF4-FFF2-40B4-BE49-F238E27FC236}">
                <a16:creationId xmlns:a16="http://schemas.microsoft.com/office/drawing/2014/main" id="{7C6CB154-8E4E-D6B3-6C28-25FC3DBCE5D4}"/>
              </a:ext>
            </a:extLst>
          </p:cNvPr>
          <p:cNvSpPr/>
          <p:nvPr/>
        </p:nvSpPr>
        <p:spPr>
          <a:xfrm>
            <a:off x="8697702" y="5983909"/>
            <a:ext cx="237739" cy="237739"/>
          </a:xfrm>
          <a:prstGeom prst="mathMultiply">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6440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1FF4C-5FDE-B677-79E7-3591234A87D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FE3A11A-7CE5-516A-7FC5-30821C512870}"/>
              </a:ext>
            </a:extLst>
          </p:cNvPr>
          <p:cNvSpPr>
            <a:spLocks noGrp="1"/>
          </p:cNvSpPr>
          <p:nvPr>
            <p:ph type="title"/>
          </p:nvPr>
        </p:nvSpPr>
        <p:spPr/>
        <p:txBody>
          <a:bodyPr/>
          <a:lstStyle/>
          <a:p>
            <a:r>
              <a:rPr kumimoji="1" lang="en-US" altLang="ja-JP"/>
              <a:t>TEE</a:t>
            </a:r>
            <a:r>
              <a:rPr kumimoji="1" lang="ja-JP" altLang="en-US"/>
              <a:t>のマイグレーションの必要性</a:t>
            </a:r>
          </a:p>
        </p:txBody>
      </p:sp>
      <p:sp>
        <p:nvSpPr>
          <p:cNvPr id="3" name="コンテンツ プレースホルダー 2">
            <a:extLst>
              <a:ext uri="{FF2B5EF4-FFF2-40B4-BE49-F238E27FC236}">
                <a16:creationId xmlns:a16="http://schemas.microsoft.com/office/drawing/2014/main" id="{FFCA74AC-AD13-10DC-A616-80BBD9748770}"/>
              </a:ext>
            </a:extLst>
          </p:cNvPr>
          <p:cNvSpPr>
            <a:spLocks noGrp="1"/>
          </p:cNvSpPr>
          <p:nvPr>
            <p:ph idx="1"/>
          </p:nvPr>
        </p:nvSpPr>
        <p:spPr/>
        <p:txBody>
          <a:bodyPr/>
          <a:lstStyle/>
          <a:p>
            <a:r>
              <a:rPr lang="ja-JP" altLang="en-US"/>
              <a:t>実行中のアプリケーションや</a:t>
            </a:r>
            <a:r>
              <a:rPr lang="en" altLang="ja-JP"/>
              <a:t>VM</a:t>
            </a:r>
            <a:r>
              <a:rPr lang="ja-JP" altLang="en-US"/>
              <a:t>を移動させたい場合がある</a:t>
            </a:r>
            <a:endParaRPr lang="en-US" altLang="ja-JP"/>
          </a:p>
          <a:p>
            <a:pPr lvl="1"/>
            <a:r>
              <a:rPr lang="ja-JP" altLang="en-US"/>
              <a:t>ホストの保守作業や障害対応など</a:t>
            </a:r>
            <a:endParaRPr lang="en-US" altLang="ja-JP"/>
          </a:p>
          <a:p>
            <a:pPr lvl="1"/>
            <a:r>
              <a:rPr lang="ja-JP" altLang="en-US"/>
              <a:t>移送元で状態を保存して移送先に転送し、移送先で状態を復元可能</a:t>
            </a:r>
            <a:endParaRPr lang="en-US" altLang="ja-JP"/>
          </a:p>
          <a:p>
            <a:pPr lvl="1"/>
            <a:r>
              <a:rPr lang="ja-JP" altLang="en-US"/>
              <a:t>通常のアプリケーションや</a:t>
            </a:r>
            <a:r>
              <a:rPr lang="en-US" altLang="ja-JP"/>
              <a:t>VM</a:t>
            </a:r>
            <a:r>
              <a:rPr lang="ja-JP" altLang="en-US"/>
              <a:t>と同様に</a:t>
            </a:r>
            <a:r>
              <a:rPr lang="en-US" altLang="ja-JP"/>
              <a:t>TEE</a:t>
            </a:r>
            <a:r>
              <a:rPr lang="ja-JP" altLang="en-US"/>
              <a:t>でも必要</a:t>
            </a:r>
            <a:endParaRPr lang="en-US" altLang="ja-JP"/>
          </a:p>
          <a:p>
            <a:r>
              <a:rPr lang="en-US" altLang="ja-JP"/>
              <a:t>TEE</a:t>
            </a:r>
            <a:r>
              <a:rPr lang="ja-JP" altLang="en-US"/>
              <a:t>の内部状態は外部の移送ツールから保存・復元できない</a:t>
            </a:r>
            <a:endParaRPr lang="en-US" altLang="ja-JP"/>
          </a:p>
          <a:p>
            <a:pPr lvl="1"/>
            <a:r>
              <a:rPr lang="ja-JP" altLang="en-US"/>
              <a:t>メモリが暗号化されているためアクセス不可</a:t>
            </a:r>
            <a:endParaRPr lang="en-US" altLang="ja-JP"/>
          </a:p>
          <a:p>
            <a:pPr lvl="1"/>
            <a:endParaRPr lang="en-US" altLang="ja-JP"/>
          </a:p>
        </p:txBody>
      </p:sp>
      <p:sp>
        <p:nvSpPr>
          <p:cNvPr id="5" name="スライド番号プレースホルダー 4">
            <a:extLst>
              <a:ext uri="{FF2B5EF4-FFF2-40B4-BE49-F238E27FC236}">
                <a16:creationId xmlns:a16="http://schemas.microsoft.com/office/drawing/2014/main" id="{383ED776-8C3A-C7E9-D1D7-F3488DC3ED4C}"/>
              </a:ext>
            </a:extLst>
          </p:cNvPr>
          <p:cNvSpPr>
            <a:spLocks noGrp="1"/>
          </p:cNvSpPr>
          <p:nvPr>
            <p:ph type="sldNum" sz="quarter" idx="12"/>
          </p:nvPr>
        </p:nvSpPr>
        <p:spPr/>
        <p:txBody>
          <a:bodyPr/>
          <a:lstStyle/>
          <a:p>
            <a:fld id="{6D65651E-F332-A540-B31E-32D38D5BF5BF}" type="slidenum">
              <a:rPr kumimoji="1" lang="ja-JP" altLang="en-US" smtClean="0"/>
              <a:t>4</a:t>
            </a:fld>
            <a:endParaRPr kumimoji="1" lang="ja-JP" altLang="en-US"/>
          </a:p>
        </p:txBody>
      </p:sp>
      <p:sp>
        <p:nvSpPr>
          <p:cNvPr id="7" name="テキスト ボックス 6">
            <a:extLst>
              <a:ext uri="{FF2B5EF4-FFF2-40B4-BE49-F238E27FC236}">
                <a16:creationId xmlns:a16="http://schemas.microsoft.com/office/drawing/2014/main" id="{D9FF3F0C-B2AD-C5C1-A6EC-FE65BF874EAA}"/>
              </a:ext>
            </a:extLst>
          </p:cNvPr>
          <p:cNvSpPr txBox="1"/>
          <p:nvPr/>
        </p:nvSpPr>
        <p:spPr>
          <a:xfrm>
            <a:off x="3336138" y="3982303"/>
            <a:ext cx="1415772" cy="338554"/>
          </a:xfrm>
          <a:prstGeom prst="rect">
            <a:avLst/>
          </a:prstGeom>
          <a:noFill/>
        </p:spPr>
        <p:txBody>
          <a:bodyPr wrap="none" rtlCol="0">
            <a:spAutoFit/>
          </a:bodyPr>
          <a:lstStyle/>
          <a:p>
            <a:r>
              <a:rPr kumimoji="1" lang="ja-JP" altLang="en-US" sz="1600"/>
              <a:t>移送元ホスト</a:t>
            </a:r>
          </a:p>
        </p:txBody>
      </p:sp>
      <p:sp>
        <p:nvSpPr>
          <p:cNvPr id="23" name="正方形/長方形 22">
            <a:extLst>
              <a:ext uri="{FF2B5EF4-FFF2-40B4-BE49-F238E27FC236}">
                <a16:creationId xmlns:a16="http://schemas.microsoft.com/office/drawing/2014/main" id="{BCE8ECB0-4312-6AAA-D3D5-4E41EE370A87}"/>
              </a:ext>
            </a:extLst>
          </p:cNvPr>
          <p:cNvSpPr/>
          <p:nvPr/>
        </p:nvSpPr>
        <p:spPr>
          <a:xfrm>
            <a:off x="2732714" y="4350779"/>
            <a:ext cx="2622620" cy="2315276"/>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20B8D593-A2BF-4505-7DA6-042E0FF446A3}"/>
              </a:ext>
            </a:extLst>
          </p:cNvPr>
          <p:cNvSpPr/>
          <p:nvPr/>
        </p:nvSpPr>
        <p:spPr>
          <a:xfrm>
            <a:off x="2919445" y="4777159"/>
            <a:ext cx="2197941" cy="787168"/>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C0DCE9CA-8155-525E-2FCB-62CE693C27E3}"/>
              </a:ext>
            </a:extLst>
          </p:cNvPr>
          <p:cNvSpPr/>
          <p:nvPr/>
        </p:nvSpPr>
        <p:spPr>
          <a:xfrm>
            <a:off x="3108145" y="4931767"/>
            <a:ext cx="1820540" cy="469307"/>
          </a:xfrm>
          <a:prstGeom prst="rect">
            <a:avLst/>
          </a:prstGeom>
          <a:solidFill>
            <a:schemeClr val="accent5">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a:solidFill>
                  <a:schemeClr val="tx1"/>
                </a:solidFill>
              </a:rPr>
              <a:t>アプリケーション</a:t>
            </a:r>
            <a:endParaRPr kumimoji="1" lang="ja-JP" altLang="en-US" sz="1600">
              <a:solidFill>
                <a:schemeClr val="tx1"/>
              </a:solidFill>
            </a:endParaRPr>
          </a:p>
        </p:txBody>
      </p:sp>
      <p:sp>
        <p:nvSpPr>
          <p:cNvPr id="24" name="テキスト ボックス 23">
            <a:extLst>
              <a:ext uri="{FF2B5EF4-FFF2-40B4-BE49-F238E27FC236}">
                <a16:creationId xmlns:a16="http://schemas.microsoft.com/office/drawing/2014/main" id="{E39A5874-2F7B-5CAD-80A5-9D22E64A1880}"/>
              </a:ext>
            </a:extLst>
          </p:cNvPr>
          <p:cNvSpPr txBox="1"/>
          <p:nvPr/>
        </p:nvSpPr>
        <p:spPr>
          <a:xfrm>
            <a:off x="3751431" y="4421061"/>
            <a:ext cx="567784" cy="338554"/>
          </a:xfrm>
          <a:prstGeom prst="rect">
            <a:avLst/>
          </a:prstGeom>
          <a:noFill/>
        </p:spPr>
        <p:txBody>
          <a:bodyPr wrap="none" rtlCol="0">
            <a:spAutoFit/>
          </a:bodyPr>
          <a:lstStyle/>
          <a:p>
            <a:r>
              <a:rPr kumimoji="1" lang="en-US" altLang="ja-JP" sz="1600"/>
              <a:t>TEE</a:t>
            </a:r>
            <a:endParaRPr kumimoji="1" lang="ja-JP" altLang="en-US" sz="1600"/>
          </a:p>
        </p:txBody>
      </p:sp>
      <p:sp>
        <p:nvSpPr>
          <p:cNvPr id="29" name="テキスト ボックス 28">
            <a:extLst>
              <a:ext uri="{FF2B5EF4-FFF2-40B4-BE49-F238E27FC236}">
                <a16:creationId xmlns:a16="http://schemas.microsoft.com/office/drawing/2014/main" id="{912BBCE7-4B57-DA0F-F5CF-410CAD694032}"/>
              </a:ext>
            </a:extLst>
          </p:cNvPr>
          <p:cNvSpPr txBox="1"/>
          <p:nvPr/>
        </p:nvSpPr>
        <p:spPr>
          <a:xfrm>
            <a:off x="7520906" y="3982303"/>
            <a:ext cx="1415772" cy="338554"/>
          </a:xfrm>
          <a:prstGeom prst="rect">
            <a:avLst/>
          </a:prstGeom>
          <a:noFill/>
        </p:spPr>
        <p:txBody>
          <a:bodyPr wrap="none" rtlCol="0">
            <a:spAutoFit/>
          </a:bodyPr>
          <a:lstStyle/>
          <a:p>
            <a:r>
              <a:rPr kumimoji="1" lang="ja-JP" altLang="en-US" sz="1600"/>
              <a:t>移送先ホスト</a:t>
            </a:r>
          </a:p>
        </p:txBody>
      </p:sp>
      <p:sp>
        <p:nvSpPr>
          <p:cNvPr id="43" name="テキスト ボックス 42">
            <a:extLst>
              <a:ext uri="{FF2B5EF4-FFF2-40B4-BE49-F238E27FC236}">
                <a16:creationId xmlns:a16="http://schemas.microsoft.com/office/drawing/2014/main" id="{6BFBC34B-0A68-5FC5-7982-815B3B8A2A68}"/>
              </a:ext>
            </a:extLst>
          </p:cNvPr>
          <p:cNvSpPr txBox="1"/>
          <p:nvPr/>
        </p:nvSpPr>
        <p:spPr>
          <a:xfrm>
            <a:off x="5813280" y="5990707"/>
            <a:ext cx="595035" cy="338554"/>
          </a:xfrm>
          <a:prstGeom prst="rect">
            <a:avLst/>
          </a:prstGeom>
          <a:noFill/>
        </p:spPr>
        <p:txBody>
          <a:bodyPr wrap="none" rtlCol="0">
            <a:spAutoFit/>
          </a:bodyPr>
          <a:lstStyle/>
          <a:p>
            <a:r>
              <a:rPr kumimoji="1" lang="ja-JP" altLang="en-US" sz="1600"/>
              <a:t>転送</a:t>
            </a:r>
          </a:p>
        </p:txBody>
      </p:sp>
      <p:sp>
        <p:nvSpPr>
          <p:cNvPr id="21" name="正方形/長方形 20">
            <a:extLst>
              <a:ext uri="{FF2B5EF4-FFF2-40B4-BE49-F238E27FC236}">
                <a16:creationId xmlns:a16="http://schemas.microsoft.com/office/drawing/2014/main" id="{00EE1C6D-C6B7-011E-69BB-EE0AA67CA147}"/>
              </a:ext>
            </a:extLst>
          </p:cNvPr>
          <p:cNvSpPr/>
          <p:nvPr/>
        </p:nvSpPr>
        <p:spPr>
          <a:xfrm>
            <a:off x="2919444" y="6108839"/>
            <a:ext cx="2197941" cy="427630"/>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移送ツール</a:t>
            </a:r>
          </a:p>
        </p:txBody>
      </p:sp>
      <p:sp>
        <p:nvSpPr>
          <p:cNvPr id="37" name="テキスト ボックス 36">
            <a:extLst>
              <a:ext uri="{FF2B5EF4-FFF2-40B4-BE49-F238E27FC236}">
                <a16:creationId xmlns:a16="http://schemas.microsoft.com/office/drawing/2014/main" id="{7CBE9F6D-A00C-B6ED-22B2-1E3A5BAF85B1}"/>
              </a:ext>
            </a:extLst>
          </p:cNvPr>
          <p:cNvSpPr txBox="1"/>
          <p:nvPr/>
        </p:nvSpPr>
        <p:spPr>
          <a:xfrm>
            <a:off x="4105694" y="5667306"/>
            <a:ext cx="595035" cy="338554"/>
          </a:xfrm>
          <a:prstGeom prst="rect">
            <a:avLst/>
          </a:prstGeom>
          <a:noFill/>
        </p:spPr>
        <p:txBody>
          <a:bodyPr wrap="none" rtlCol="0">
            <a:spAutoFit/>
          </a:bodyPr>
          <a:lstStyle/>
          <a:p>
            <a:r>
              <a:rPr kumimoji="1" lang="ja-JP" altLang="en-US" sz="1600"/>
              <a:t>保存</a:t>
            </a:r>
          </a:p>
        </p:txBody>
      </p:sp>
      <p:sp>
        <p:nvSpPr>
          <p:cNvPr id="40" name="正方形/長方形 39">
            <a:extLst>
              <a:ext uri="{FF2B5EF4-FFF2-40B4-BE49-F238E27FC236}">
                <a16:creationId xmlns:a16="http://schemas.microsoft.com/office/drawing/2014/main" id="{6B1F2A54-11B9-95EC-794E-91BB2F777908}"/>
              </a:ext>
            </a:extLst>
          </p:cNvPr>
          <p:cNvSpPr/>
          <p:nvPr/>
        </p:nvSpPr>
        <p:spPr>
          <a:xfrm>
            <a:off x="6917482" y="4350779"/>
            <a:ext cx="2622620" cy="2315276"/>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正方形/長方形 40">
            <a:extLst>
              <a:ext uri="{FF2B5EF4-FFF2-40B4-BE49-F238E27FC236}">
                <a16:creationId xmlns:a16="http://schemas.microsoft.com/office/drawing/2014/main" id="{6199591A-D69F-C8B3-222F-9FBFF5EECA59}"/>
              </a:ext>
            </a:extLst>
          </p:cNvPr>
          <p:cNvSpPr/>
          <p:nvPr/>
        </p:nvSpPr>
        <p:spPr>
          <a:xfrm>
            <a:off x="7104213" y="4777159"/>
            <a:ext cx="2197941" cy="787168"/>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a:extLst>
              <a:ext uri="{FF2B5EF4-FFF2-40B4-BE49-F238E27FC236}">
                <a16:creationId xmlns:a16="http://schemas.microsoft.com/office/drawing/2014/main" id="{7D611AD1-CA5C-DB3E-F597-DE90623E503F}"/>
              </a:ext>
            </a:extLst>
          </p:cNvPr>
          <p:cNvSpPr/>
          <p:nvPr/>
        </p:nvSpPr>
        <p:spPr>
          <a:xfrm>
            <a:off x="7292913" y="4931767"/>
            <a:ext cx="1820540" cy="469307"/>
          </a:xfrm>
          <a:prstGeom prst="rect">
            <a:avLst/>
          </a:prstGeom>
          <a:solidFill>
            <a:schemeClr val="accent5">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a:solidFill>
                  <a:schemeClr val="tx1"/>
                </a:solidFill>
              </a:rPr>
              <a:t>アプリケーション</a:t>
            </a:r>
            <a:endParaRPr kumimoji="1" lang="ja-JP" altLang="en-US" sz="1600">
              <a:solidFill>
                <a:schemeClr val="tx1"/>
              </a:solidFill>
            </a:endParaRPr>
          </a:p>
        </p:txBody>
      </p:sp>
      <p:sp>
        <p:nvSpPr>
          <p:cNvPr id="44" name="テキスト ボックス 43">
            <a:extLst>
              <a:ext uri="{FF2B5EF4-FFF2-40B4-BE49-F238E27FC236}">
                <a16:creationId xmlns:a16="http://schemas.microsoft.com/office/drawing/2014/main" id="{DF8EBDA5-1C95-AF3A-94FD-DDE79F6CB05C}"/>
              </a:ext>
            </a:extLst>
          </p:cNvPr>
          <p:cNvSpPr txBox="1"/>
          <p:nvPr/>
        </p:nvSpPr>
        <p:spPr>
          <a:xfrm>
            <a:off x="7936199" y="4421061"/>
            <a:ext cx="567784" cy="338554"/>
          </a:xfrm>
          <a:prstGeom prst="rect">
            <a:avLst/>
          </a:prstGeom>
          <a:noFill/>
        </p:spPr>
        <p:txBody>
          <a:bodyPr wrap="none" rtlCol="0">
            <a:spAutoFit/>
          </a:bodyPr>
          <a:lstStyle/>
          <a:p>
            <a:r>
              <a:rPr kumimoji="1" lang="en-US" altLang="ja-JP" sz="1600"/>
              <a:t>TEE</a:t>
            </a:r>
            <a:endParaRPr kumimoji="1" lang="ja-JP" altLang="en-US" sz="1600"/>
          </a:p>
        </p:txBody>
      </p:sp>
      <p:sp>
        <p:nvSpPr>
          <p:cNvPr id="45" name="正方形/長方形 44">
            <a:extLst>
              <a:ext uri="{FF2B5EF4-FFF2-40B4-BE49-F238E27FC236}">
                <a16:creationId xmlns:a16="http://schemas.microsoft.com/office/drawing/2014/main" id="{FF69116C-26CA-0C7E-0FE5-81A01F554795}"/>
              </a:ext>
            </a:extLst>
          </p:cNvPr>
          <p:cNvSpPr/>
          <p:nvPr/>
        </p:nvSpPr>
        <p:spPr>
          <a:xfrm>
            <a:off x="7104212" y="6108839"/>
            <a:ext cx="2197941" cy="427630"/>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移送ツール</a:t>
            </a:r>
          </a:p>
        </p:txBody>
      </p:sp>
      <p:sp>
        <p:nvSpPr>
          <p:cNvPr id="51" name="テキスト ボックス 50">
            <a:extLst>
              <a:ext uri="{FF2B5EF4-FFF2-40B4-BE49-F238E27FC236}">
                <a16:creationId xmlns:a16="http://schemas.microsoft.com/office/drawing/2014/main" id="{438B8BE6-5B78-E9C2-BDD2-0F38263AD2D5}"/>
              </a:ext>
            </a:extLst>
          </p:cNvPr>
          <p:cNvSpPr txBox="1"/>
          <p:nvPr/>
        </p:nvSpPr>
        <p:spPr>
          <a:xfrm>
            <a:off x="8299995" y="5701217"/>
            <a:ext cx="595035" cy="338554"/>
          </a:xfrm>
          <a:prstGeom prst="rect">
            <a:avLst/>
          </a:prstGeom>
          <a:noFill/>
        </p:spPr>
        <p:txBody>
          <a:bodyPr wrap="none" rtlCol="0">
            <a:spAutoFit/>
          </a:bodyPr>
          <a:lstStyle/>
          <a:p>
            <a:r>
              <a:rPr lang="ja-JP" altLang="en-US" sz="1600"/>
              <a:t>復元</a:t>
            </a:r>
            <a:endParaRPr kumimoji="1" lang="ja-JP" altLang="en-US" sz="1600"/>
          </a:p>
        </p:txBody>
      </p:sp>
      <p:cxnSp>
        <p:nvCxnSpPr>
          <p:cNvPr id="53" name="直線矢印コネクタ 52">
            <a:extLst>
              <a:ext uri="{FF2B5EF4-FFF2-40B4-BE49-F238E27FC236}">
                <a16:creationId xmlns:a16="http://schemas.microsoft.com/office/drawing/2014/main" id="{C7891B57-B502-2EA7-A644-2A029A9490BC}"/>
              </a:ext>
            </a:extLst>
          </p:cNvPr>
          <p:cNvCxnSpPr>
            <a:cxnSpLocks/>
            <a:stCxn id="21" idx="3"/>
            <a:endCxn id="45" idx="1"/>
          </p:cNvCxnSpPr>
          <p:nvPr/>
        </p:nvCxnSpPr>
        <p:spPr>
          <a:xfrm>
            <a:off x="5117385" y="6322654"/>
            <a:ext cx="1986827" cy="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56" name="直線矢印コネクタ 55">
            <a:extLst>
              <a:ext uri="{FF2B5EF4-FFF2-40B4-BE49-F238E27FC236}">
                <a16:creationId xmlns:a16="http://schemas.microsoft.com/office/drawing/2014/main" id="{BB30CB35-5C9A-360E-5C9E-8E12CD0AC609}"/>
              </a:ext>
            </a:extLst>
          </p:cNvPr>
          <p:cNvCxnSpPr>
            <a:stCxn id="6" idx="2"/>
            <a:endCxn id="21" idx="0"/>
          </p:cNvCxnSpPr>
          <p:nvPr/>
        </p:nvCxnSpPr>
        <p:spPr>
          <a:xfrm flipH="1">
            <a:off x="4018415" y="5564327"/>
            <a:ext cx="1" cy="544512"/>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13" name="乗算記号 12">
            <a:extLst>
              <a:ext uri="{FF2B5EF4-FFF2-40B4-BE49-F238E27FC236}">
                <a16:creationId xmlns:a16="http://schemas.microsoft.com/office/drawing/2014/main" id="{5FA73E17-45FE-4D69-0B6D-3FFAF117994A}"/>
              </a:ext>
            </a:extLst>
          </p:cNvPr>
          <p:cNvSpPr/>
          <p:nvPr/>
        </p:nvSpPr>
        <p:spPr>
          <a:xfrm>
            <a:off x="3878292" y="5681197"/>
            <a:ext cx="284729" cy="284729"/>
          </a:xfrm>
          <a:prstGeom prst="mathMultiply">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8" name="直線矢印コネクタ 57">
            <a:extLst>
              <a:ext uri="{FF2B5EF4-FFF2-40B4-BE49-F238E27FC236}">
                <a16:creationId xmlns:a16="http://schemas.microsoft.com/office/drawing/2014/main" id="{19768578-2ED6-E7E1-C507-B3BB72645990}"/>
              </a:ext>
            </a:extLst>
          </p:cNvPr>
          <p:cNvCxnSpPr>
            <a:stCxn id="45" idx="0"/>
            <a:endCxn id="41" idx="2"/>
          </p:cNvCxnSpPr>
          <p:nvPr/>
        </p:nvCxnSpPr>
        <p:spPr>
          <a:xfrm flipV="1">
            <a:off x="8203183" y="5564327"/>
            <a:ext cx="1" cy="544512"/>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49" name="乗算記号 48">
            <a:extLst>
              <a:ext uri="{FF2B5EF4-FFF2-40B4-BE49-F238E27FC236}">
                <a16:creationId xmlns:a16="http://schemas.microsoft.com/office/drawing/2014/main" id="{63BC872A-788E-5E94-E6B1-A831BA6803FA}"/>
              </a:ext>
            </a:extLst>
          </p:cNvPr>
          <p:cNvSpPr/>
          <p:nvPr/>
        </p:nvSpPr>
        <p:spPr>
          <a:xfrm>
            <a:off x="8060817" y="5734126"/>
            <a:ext cx="284729" cy="284729"/>
          </a:xfrm>
          <a:prstGeom prst="mathMultiply">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00104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E3A711-CFA6-7449-619E-E30540DF7319}"/>
              </a:ext>
            </a:extLst>
          </p:cNvPr>
          <p:cNvSpPr>
            <a:spLocks noGrp="1"/>
          </p:cNvSpPr>
          <p:nvPr>
            <p:ph type="title"/>
          </p:nvPr>
        </p:nvSpPr>
        <p:spPr/>
        <p:txBody>
          <a:bodyPr/>
          <a:lstStyle/>
          <a:p>
            <a:r>
              <a:rPr lang="ja-JP" altLang="en-US"/>
              <a:t>同種</a:t>
            </a:r>
            <a:r>
              <a:rPr lang="en" altLang="ja-JP"/>
              <a:t>TEE</a:t>
            </a:r>
            <a:r>
              <a:rPr lang="ja-JP" altLang="en-US"/>
              <a:t>間のマイグレーション</a:t>
            </a:r>
            <a:endParaRPr kumimoji="1" lang="ja-JP" altLang="en-US"/>
          </a:p>
        </p:txBody>
      </p:sp>
      <p:sp>
        <p:nvSpPr>
          <p:cNvPr id="3" name="コンテンツ プレースホルダー 2">
            <a:extLst>
              <a:ext uri="{FF2B5EF4-FFF2-40B4-BE49-F238E27FC236}">
                <a16:creationId xmlns:a16="http://schemas.microsoft.com/office/drawing/2014/main" id="{4834B28D-38CA-53AE-D201-FED847D82969}"/>
              </a:ext>
            </a:extLst>
          </p:cNvPr>
          <p:cNvSpPr>
            <a:spLocks noGrp="1"/>
          </p:cNvSpPr>
          <p:nvPr>
            <p:ph idx="1"/>
          </p:nvPr>
        </p:nvSpPr>
        <p:spPr>
          <a:xfrm>
            <a:off x="838200" y="1351722"/>
            <a:ext cx="10515600" cy="5746486"/>
          </a:xfrm>
        </p:spPr>
        <p:txBody>
          <a:bodyPr/>
          <a:lstStyle/>
          <a:p>
            <a:r>
              <a:rPr lang="ja-JP" altLang="en-US"/>
              <a:t>同種の</a:t>
            </a:r>
            <a:r>
              <a:rPr lang="en-US" altLang="ja-JP"/>
              <a:t>TEE</a:t>
            </a:r>
            <a:r>
              <a:rPr lang="ja-JP" altLang="en-US"/>
              <a:t>間ではマイグレーション手法が提案されている</a:t>
            </a:r>
            <a:endParaRPr lang="en-US" altLang="ja-JP"/>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ja-JP" altLang="en-US"/>
              <a:t>例：</a:t>
            </a:r>
            <a:r>
              <a:rPr lang="ja-JP" altLang="ja-JP"/>
              <a:t>SGXのエンクレイヴ間のマイグレーション</a:t>
            </a:r>
            <a:r>
              <a:rPr lang="en-US" altLang="ja-JP"/>
              <a:t> </a:t>
            </a:r>
            <a:r>
              <a:rPr kumimoji="1" lang="en-US" altLang="ja-JP" sz="1800"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rPr>
              <a:t>[Gu+, DSN'17]</a:t>
            </a:r>
            <a:endParaRPr lang="en-US" altLang="ja-JP" sz="2800">
              <a:solidFill>
                <a:srgbClr val="FF0000"/>
              </a:solidFill>
            </a:endParaRPr>
          </a:p>
          <a:p>
            <a:pPr lvl="2"/>
            <a:r>
              <a:rPr lang="ja-JP" altLang="ja-JP"/>
              <a:t>移送元</a:t>
            </a:r>
            <a:r>
              <a:rPr lang="ja-JP" altLang="en-US"/>
              <a:t>の</a:t>
            </a:r>
            <a:r>
              <a:rPr lang="ja-JP" altLang="ja-JP"/>
              <a:t>エンクレイヴ</a:t>
            </a:r>
            <a:r>
              <a:rPr lang="ja-JP" altLang="en-US"/>
              <a:t>内で自身の</a:t>
            </a:r>
            <a:r>
              <a:rPr lang="ja-JP" altLang="ja-JP"/>
              <a:t>状態を暗号化</a:t>
            </a:r>
            <a:r>
              <a:rPr lang="ja-JP" altLang="en-US"/>
              <a:t>して保存</a:t>
            </a:r>
            <a:endParaRPr lang="en-US" altLang="ja-JP"/>
          </a:p>
          <a:p>
            <a:pPr lvl="2"/>
            <a:r>
              <a:rPr lang="ja-JP" altLang="ja-JP"/>
              <a:t>移送先</a:t>
            </a:r>
            <a:r>
              <a:rPr lang="ja-JP" altLang="en-US"/>
              <a:t>のエンクレイヴ内</a:t>
            </a:r>
            <a:r>
              <a:rPr lang="ja-JP" altLang="ja-JP"/>
              <a:t>で</a:t>
            </a:r>
            <a:r>
              <a:rPr lang="ja-JP" altLang="en-US"/>
              <a:t>状態を</a:t>
            </a:r>
            <a:r>
              <a:rPr lang="ja-JP" altLang="ja-JP"/>
              <a:t>復号・</a:t>
            </a:r>
            <a:r>
              <a:rPr lang="ja-JP" altLang="en-US"/>
              <a:t>上書きすることで</a:t>
            </a:r>
            <a:r>
              <a:rPr lang="ja-JP" altLang="ja-JP"/>
              <a:t>復元</a:t>
            </a:r>
            <a:endParaRPr lang="en-US" altLang="ja-JP"/>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ja-JP" altLang="en-US"/>
              <a:t>例：</a:t>
            </a:r>
            <a:r>
              <a:rPr lang="en-US" altLang="ja-JP"/>
              <a:t>TDX</a:t>
            </a:r>
            <a:r>
              <a:rPr lang="ja-JP" altLang="en-US"/>
              <a:t>を用いた機密</a:t>
            </a:r>
            <a:r>
              <a:rPr lang="en-US" altLang="ja-JP"/>
              <a:t>VM</a:t>
            </a:r>
            <a:r>
              <a:rPr lang="ja-JP" altLang="en-US"/>
              <a:t>間のマイグレーション</a:t>
            </a:r>
            <a:r>
              <a:rPr lang="en-US" altLang="ja-JP"/>
              <a:t> </a:t>
            </a:r>
            <a:r>
              <a:rPr kumimoji="1" lang="en-US" altLang="ja-JP" sz="1800"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rPr>
              <a:t>[Intel, 2023]</a:t>
            </a:r>
            <a:endParaRPr lang="en-US" altLang="ja-JP"/>
          </a:p>
          <a:p>
            <a:pPr lvl="2"/>
            <a:r>
              <a:rPr lang="ja-JP" altLang="en-US"/>
              <a:t>移送元の</a:t>
            </a:r>
            <a:r>
              <a:rPr lang="ja-JP" altLang="ja-JP"/>
              <a:t>TDXモジュール</a:t>
            </a:r>
            <a:r>
              <a:rPr lang="ja-JP" altLang="en-US"/>
              <a:t>が</a:t>
            </a:r>
            <a:r>
              <a:rPr lang="ja-JP" altLang="ja-JP"/>
              <a:t>機密VMの状態を暗号化</a:t>
            </a:r>
            <a:r>
              <a:rPr lang="ja-JP" altLang="en-US"/>
              <a:t>して保存</a:t>
            </a:r>
            <a:endParaRPr lang="en-US" altLang="ja-JP"/>
          </a:p>
          <a:p>
            <a:pPr lvl="2"/>
            <a:r>
              <a:rPr lang="ja-JP" altLang="ja-JP"/>
              <a:t>移送先</a:t>
            </a:r>
            <a:r>
              <a:rPr lang="ja-JP" altLang="en-US"/>
              <a:t>の</a:t>
            </a:r>
            <a:r>
              <a:rPr lang="en-US" altLang="ja-JP"/>
              <a:t>TDX</a:t>
            </a:r>
            <a:r>
              <a:rPr lang="ja-JP" altLang="en-US"/>
              <a:t>モジュールが機密</a:t>
            </a:r>
            <a:r>
              <a:rPr lang="en-US" altLang="ja-JP"/>
              <a:t>VM</a:t>
            </a:r>
            <a:r>
              <a:rPr lang="ja-JP" altLang="en-US"/>
              <a:t>の状態を</a:t>
            </a:r>
            <a:r>
              <a:rPr lang="ja-JP" altLang="ja-JP"/>
              <a:t>復号</a:t>
            </a:r>
            <a:r>
              <a:rPr lang="ja-JP" altLang="en-US"/>
              <a:t>して復元</a:t>
            </a:r>
            <a:endParaRPr lang="en-US" altLang="ja-JP"/>
          </a:p>
          <a:p>
            <a:pPr lvl="2"/>
            <a:endParaRPr lang="en-US" altLang="ja-JP"/>
          </a:p>
          <a:p>
            <a:pPr lvl="2"/>
            <a:endParaRPr lang="en-US" altLang="ja-JP"/>
          </a:p>
          <a:p>
            <a:pPr lvl="2"/>
            <a:endParaRPr lang="en-US" altLang="ja-JP"/>
          </a:p>
          <a:p>
            <a:endParaRPr lang="en-US" altLang="ja-JP"/>
          </a:p>
        </p:txBody>
      </p:sp>
      <p:sp>
        <p:nvSpPr>
          <p:cNvPr id="6" name="テキスト ボックス 5">
            <a:extLst>
              <a:ext uri="{FF2B5EF4-FFF2-40B4-BE49-F238E27FC236}">
                <a16:creationId xmlns:a16="http://schemas.microsoft.com/office/drawing/2014/main" id="{7EF0CE3E-ED82-742C-ABC5-F177AF1D7F69}"/>
              </a:ext>
            </a:extLst>
          </p:cNvPr>
          <p:cNvSpPr txBox="1"/>
          <p:nvPr/>
        </p:nvSpPr>
        <p:spPr>
          <a:xfrm>
            <a:off x="1104673" y="4149494"/>
            <a:ext cx="1437706" cy="338554"/>
          </a:xfrm>
          <a:prstGeom prst="rect">
            <a:avLst/>
          </a:prstGeom>
          <a:noFill/>
        </p:spPr>
        <p:txBody>
          <a:bodyPr wrap="square" rtlCol="0">
            <a:spAutoFit/>
          </a:bodyPr>
          <a:lstStyle/>
          <a:p>
            <a:r>
              <a:rPr lang="ja-JP" altLang="en-US" sz="1600"/>
              <a:t>移送元ホスト</a:t>
            </a:r>
            <a:endParaRPr kumimoji="1" lang="ja-JP" altLang="en-US" sz="1600"/>
          </a:p>
        </p:txBody>
      </p:sp>
      <p:sp>
        <p:nvSpPr>
          <p:cNvPr id="7" name="正方形/長方形 6">
            <a:extLst>
              <a:ext uri="{FF2B5EF4-FFF2-40B4-BE49-F238E27FC236}">
                <a16:creationId xmlns:a16="http://schemas.microsoft.com/office/drawing/2014/main" id="{6104E66F-9BED-D6BF-3350-5582E97B08DE}"/>
              </a:ext>
            </a:extLst>
          </p:cNvPr>
          <p:cNvSpPr/>
          <p:nvPr/>
        </p:nvSpPr>
        <p:spPr>
          <a:xfrm>
            <a:off x="711264" y="4485543"/>
            <a:ext cx="2232884" cy="2258902"/>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E7CF4537-E4E0-3A08-B492-4596EC9F1625}"/>
              </a:ext>
            </a:extLst>
          </p:cNvPr>
          <p:cNvSpPr/>
          <p:nvPr/>
        </p:nvSpPr>
        <p:spPr>
          <a:xfrm>
            <a:off x="897931" y="4825617"/>
            <a:ext cx="1851757" cy="1214185"/>
          </a:xfrm>
          <a:prstGeom prst="rect">
            <a:avLst/>
          </a:prstGeom>
          <a:solidFill>
            <a:schemeClr val="tx2">
              <a:lumMod val="10000"/>
              <a:lumOff val="9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角丸四角形 8">
            <a:extLst>
              <a:ext uri="{FF2B5EF4-FFF2-40B4-BE49-F238E27FC236}">
                <a16:creationId xmlns:a16="http://schemas.microsoft.com/office/drawing/2014/main" id="{EC600449-2D73-C938-069A-FF1EDE26D1EE}"/>
              </a:ext>
            </a:extLst>
          </p:cNvPr>
          <p:cNvSpPr/>
          <p:nvPr/>
        </p:nvSpPr>
        <p:spPr>
          <a:xfrm>
            <a:off x="1362013" y="5565978"/>
            <a:ext cx="917202" cy="329960"/>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a:solidFill>
                  <a:schemeClr val="tx1"/>
                </a:solidFill>
              </a:rPr>
              <a:t>状態</a:t>
            </a:r>
            <a:r>
              <a:rPr lang="en-US" altLang="ja-JP" sz="1600">
                <a:solidFill>
                  <a:schemeClr val="tx1"/>
                </a:solidFill>
              </a:rPr>
              <a:t> </a:t>
            </a:r>
            <a:endParaRPr lang="ja-JP" altLang="en-US" sz="1600">
              <a:solidFill>
                <a:schemeClr val="tx1"/>
              </a:solidFill>
            </a:endParaRPr>
          </a:p>
        </p:txBody>
      </p:sp>
      <p:sp>
        <p:nvSpPr>
          <p:cNvPr id="10" name="テキスト ボックス 9">
            <a:extLst>
              <a:ext uri="{FF2B5EF4-FFF2-40B4-BE49-F238E27FC236}">
                <a16:creationId xmlns:a16="http://schemas.microsoft.com/office/drawing/2014/main" id="{E811C30E-E963-B950-77B4-8B7A736C81BB}"/>
              </a:ext>
            </a:extLst>
          </p:cNvPr>
          <p:cNvSpPr txBox="1"/>
          <p:nvPr/>
        </p:nvSpPr>
        <p:spPr>
          <a:xfrm>
            <a:off x="1298822" y="4498967"/>
            <a:ext cx="1043585" cy="338554"/>
          </a:xfrm>
          <a:prstGeom prst="rect">
            <a:avLst/>
          </a:prstGeom>
          <a:noFill/>
        </p:spPr>
        <p:txBody>
          <a:bodyPr wrap="square" rtlCol="0">
            <a:spAutoFit/>
          </a:bodyPr>
          <a:lstStyle/>
          <a:p>
            <a:r>
              <a:rPr kumimoji="1" lang="ja-JP" altLang="en-US" sz="1600"/>
              <a:t>プロセス</a:t>
            </a:r>
          </a:p>
        </p:txBody>
      </p:sp>
      <p:sp>
        <p:nvSpPr>
          <p:cNvPr id="11" name="正方形/長方形 10">
            <a:extLst>
              <a:ext uri="{FF2B5EF4-FFF2-40B4-BE49-F238E27FC236}">
                <a16:creationId xmlns:a16="http://schemas.microsoft.com/office/drawing/2014/main" id="{B2DA1EB6-BC04-E0A5-4C8B-A4E60B868772}"/>
              </a:ext>
            </a:extLst>
          </p:cNvPr>
          <p:cNvSpPr/>
          <p:nvPr/>
        </p:nvSpPr>
        <p:spPr>
          <a:xfrm>
            <a:off x="1097471" y="4943587"/>
            <a:ext cx="1452673" cy="329959"/>
          </a:xfrm>
          <a:prstGeom prst="rect">
            <a:avLst/>
          </a:prstGeom>
          <a:solidFill>
            <a:schemeClr val="accent4">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エンクレイヴ</a:t>
            </a:r>
          </a:p>
        </p:txBody>
      </p:sp>
      <p:sp>
        <p:nvSpPr>
          <p:cNvPr id="13" name="テキスト ボックス 12">
            <a:extLst>
              <a:ext uri="{FF2B5EF4-FFF2-40B4-BE49-F238E27FC236}">
                <a16:creationId xmlns:a16="http://schemas.microsoft.com/office/drawing/2014/main" id="{22A77311-68B6-5699-3DBE-FB1BF73EB752}"/>
              </a:ext>
            </a:extLst>
          </p:cNvPr>
          <p:cNvSpPr txBox="1"/>
          <p:nvPr/>
        </p:nvSpPr>
        <p:spPr>
          <a:xfrm>
            <a:off x="1879348" y="6010212"/>
            <a:ext cx="609836" cy="338554"/>
          </a:xfrm>
          <a:prstGeom prst="rect">
            <a:avLst/>
          </a:prstGeom>
          <a:noFill/>
        </p:spPr>
        <p:txBody>
          <a:bodyPr wrap="square" rtlCol="0">
            <a:spAutoFit/>
          </a:bodyPr>
          <a:lstStyle/>
          <a:p>
            <a:r>
              <a:rPr kumimoji="1" lang="ja-JP" altLang="en-US" sz="1600"/>
              <a:t>保存</a:t>
            </a:r>
          </a:p>
        </p:txBody>
      </p:sp>
      <p:sp>
        <p:nvSpPr>
          <p:cNvPr id="14" name="テキスト ボックス 13">
            <a:extLst>
              <a:ext uri="{FF2B5EF4-FFF2-40B4-BE49-F238E27FC236}">
                <a16:creationId xmlns:a16="http://schemas.microsoft.com/office/drawing/2014/main" id="{BEBB125F-D5EE-215E-2E87-20D93B05A47E}"/>
              </a:ext>
            </a:extLst>
          </p:cNvPr>
          <p:cNvSpPr txBox="1"/>
          <p:nvPr/>
        </p:nvSpPr>
        <p:spPr>
          <a:xfrm>
            <a:off x="1879348" y="5250485"/>
            <a:ext cx="609836" cy="338554"/>
          </a:xfrm>
          <a:prstGeom prst="rect">
            <a:avLst/>
          </a:prstGeom>
          <a:noFill/>
        </p:spPr>
        <p:txBody>
          <a:bodyPr wrap="square" rtlCol="0">
            <a:spAutoFit/>
          </a:bodyPr>
          <a:lstStyle/>
          <a:p>
            <a:r>
              <a:rPr kumimoji="1" lang="ja-JP" altLang="en-US" sz="1600"/>
              <a:t>保存</a:t>
            </a:r>
          </a:p>
        </p:txBody>
      </p:sp>
      <p:sp>
        <p:nvSpPr>
          <p:cNvPr id="15" name="正方形/長方形 14">
            <a:extLst>
              <a:ext uri="{FF2B5EF4-FFF2-40B4-BE49-F238E27FC236}">
                <a16:creationId xmlns:a16="http://schemas.microsoft.com/office/drawing/2014/main" id="{431915A5-E692-AF9F-F1FE-3F2D0B4F64AC}"/>
              </a:ext>
            </a:extLst>
          </p:cNvPr>
          <p:cNvSpPr/>
          <p:nvPr/>
        </p:nvSpPr>
        <p:spPr>
          <a:xfrm>
            <a:off x="897931" y="6327531"/>
            <a:ext cx="1851757" cy="317615"/>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移送ツール</a:t>
            </a:r>
          </a:p>
        </p:txBody>
      </p:sp>
      <p:sp>
        <p:nvSpPr>
          <p:cNvPr id="17" name="テキスト ボックス 16">
            <a:extLst>
              <a:ext uri="{FF2B5EF4-FFF2-40B4-BE49-F238E27FC236}">
                <a16:creationId xmlns:a16="http://schemas.microsoft.com/office/drawing/2014/main" id="{9E5CD01F-3FFF-7B78-4A4B-093E431E13B7}"/>
              </a:ext>
            </a:extLst>
          </p:cNvPr>
          <p:cNvSpPr txBox="1"/>
          <p:nvPr/>
        </p:nvSpPr>
        <p:spPr>
          <a:xfrm>
            <a:off x="3986382" y="4151866"/>
            <a:ext cx="1437706" cy="338554"/>
          </a:xfrm>
          <a:prstGeom prst="rect">
            <a:avLst/>
          </a:prstGeom>
          <a:noFill/>
        </p:spPr>
        <p:txBody>
          <a:bodyPr wrap="square" rtlCol="0">
            <a:spAutoFit/>
          </a:bodyPr>
          <a:lstStyle/>
          <a:p>
            <a:r>
              <a:rPr lang="ja-JP" altLang="en-US" sz="1600"/>
              <a:t>移送先ホスト</a:t>
            </a:r>
            <a:endParaRPr kumimoji="1" lang="ja-JP" altLang="en-US" sz="1600"/>
          </a:p>
        </p:txBody>
      </p:sp>
      <p:sp>
        <p:nvSpPr>
          <p:cNvPr id="27" name="テキスト ボックス 26">
            <a:extLst>
              <a:ext uri="{FF2B5EF4-FFF2-40B4-BE49-F238E27FC236}">
                <a16:creationId xmlns:a16="http://schemas.microsoft.com/office/drawing/2014/main" id="{04693CC0-8BC7-897B-7D70-B8E9C0744772}"/>
              </a:ext>
            </a:extLst>
          </p:cNvPr>
          <p:cNvSpPr txBox="1"/>
          <p:nvPr/>
        </p:nvSpPr>
        <p:spPr>
          <a:xfrm>
            <a:off x="2966641" y="6179489"/>
            <a:ext cx="609836" cy="338554"/>
          </a:xfrm>
          <a:prstGeom prst="rect">
            <a:avLst/>
          </a:prstGeom>
          <a:noFill/>
        </p:spPr>
        <p:txBody>
          <a:bodyPr wrap="square" rtlCol="0">
            <a:spAutoFit/>
          </a:bodyPr>
          <a:lstStyle/>
          <a:p>
            <a:r>
              <a:rPr lang="ja-JP" altLang="en-US" sz="1600"/>
              <a:t>転送</a:t>
            </a:r>
            <a:endParaRPr kumimoji="1" lang="ja-JP" altLang="en-US" sz="1600"/>
          </a:p>
        </p:txBody>
      </p:sp>
      <p:sp>
        <p:nvSpPr>
          <p:cNvPr id="72" name="テキスト ボックス 71">
            <a:extLst>
              <a:ext uri="{FF2B5EF4-FFF2-40B4-BE49-F238E27FC236}">
                <a16:creationId xmlns:a16="http://schemas.microsoft.com/office/drawing/2014/main" id="{F9EB7324-8C36-B233-29C6-5629710A9E2A}"/>
              </a:ext>
            </a:extLst>
          </p:cNvPr>
          <p:cNvSpPr txBox="1"/>
          <p:nvPr/>
        </p:nvSpPr>
        <p:spPr>
          <a:xfrm>
            <a:off x="8685747" y="6068757"/>
            <a:ext cx="609836" cy="338554"/>
          </a:xfrm>
          <a:prstGeom prst="rect">
            <a:avLst/>
          </a:prstGeom>
          <a:noFill/>
        </p:spPr>
        <p:txBody>
          <a:bodyPr wrap="square" rtlCol="0">
            <a:spAutoFit/>
          </a:bodyPr>
          <a:lstStyle/>
          <a:p>
            <a:r>
              <a:rPr lang="ja-JP" altLang="en-US" sz="1600"/>
              <a:t>転送</a:t>
            </a:r>
            <a:endParaRPr kumimoji="1" lang="ja-JP" altLang="en-US" sz="1600"/>
          </a:p>
        </p:txBody>
      </p:sp>
      <p:sp>
        <p:nvSpPr>
          <p:cNvPr id="85" name="正方形/長方形 84">
            <a:extLst>
              <a:ext uri="{FF2B5EF4-FFF2-40B4-BE49-F238E27FC236}">
                <a16:creationId xmlns:a16="http://schemas.microsoft.com/office/drawing/2014/main" id="{203DC204-F682-3A04-B3E8-D53969674A73}"/>
              </a:ext>
            </a:extLst>
          </p:cNvPr>
          <p:cNvSpPr/>
          <p:nvPr/>
        </p:nvSpPr>
        <p:spPr>
          <a:xfrm>
            <a:off x="6585479" y="4488048"/>
            <a:ext cx="2111925" cy="2256396"/>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061F98A3-7F81-6FE9-5C94-07B639113AD6}"/>
              </a:ext>
            </a:extLst>
          </p:cNvPr>
          <p:cNvSpPr/>
          <p:nvPr/>
        </p:nvSpPr>
        <p:spPr>
          <a:xfrm>
            <a:off x="6820072" y="4684611"/>
            <a:ext cx="1626123" cy="588935"/>
          </a:xfrm>
          <a:prstGeom prst="rect">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機密</a:t>
            </a:r>
            <a:r>
              <a:rPr kumimoji="1" lang="en-US" altLang="ja-JP" sz="1600">
                <a:solidFill>
                  <a:schemeClr val="tx1"/>
                </a:solidFill>
              </a:rPr>
              <a:t>VM</a:t>
            </a:r>
            <a:endParaRPr kumimoji="1" lang="ja-JP" altLang="en-US" sz="1600">
              <a:solidFill>
                <a:schemeClr val="tx1"/>
              </a:solidFill>
            </a:endParaRPr>
          </a:p>
        </p:txBody>
      </p:sp>
      <p:sp>
        <p:nvSpPr>
          <p:cNvPr id="87" name="正方形/長方形 86">
            <a:extLst>
              <a:ext uri="{FF2B5EF4-FFF2-40B4-BE49-F238E27FC236}">
                <a16:creationId xmlns:a16="http://schemas.microsoft.com/office/drawing/2014/main" id="{F0CFDD47-D8E7-FF51-04E5-E865BA6D117E}"/>
              </a:ext>
            </a:extLst>
          </p:cNvPr>
          <p:cNvSpPr/>
          <p:nvPr/>
        </p:nvSpPr>
        <p:spPr>
          <a:xfrm>
            <a:off x="6820071" y="6225966"/>
            <a:ext cx="1626123" cy="317615"/>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移送ツール</a:t>
            </a:r>
          </a:p>
        </p:txBody>
      </p:sp>
      <p:sp>
        <p:nvSpPr>
          <p:cNvPr id="88" name="正方形/長方形 87">
            <a:extLst>
              <a:ext uri="{FF2B5EF4-FFF2-40B4-BE49-F238E27FC236}">
                <a16:creationId xmlns:a16="http://schemas.microsoft.com/office/drawing/2014/main" id="{C06265BB-87A1-961F-AE5B-D1A3D08C8FC0}"/>
              </a:ext>
            </a:extLst>
          </p:cNvPr>
          <p:cNvSpPr/>
          <p:nvPr/>
        </p:nvSpPr>
        <p:spPr>
          <a:xfrm>
            <a:off x="6820072" y="5593933"/>
            <a:ext cx="1626123" cy="317615"/>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a:solidFill>
                  <a:schemeClr val="tx1"/>
                </a:solidFill>
              </a:rPr>
              <a:t>TDX</a:t>
            </a:r>
            <a:r>
              <a:rPr lang="ja-JP" altLang="en-US" sz="1600">
                <a:solidFill>
                  <a:schemeClr val="tx1"/>
                </a:solidFill>
              </a:rPr>
              <a:t>モジュール</a:t>
            </a:r>
            <a:endParaRPr kumimoji="1" lang="ja-JP" altLang="en-US" sz="1600">
              <a:solidFill>
                <a:schemeClr val="tx1"/>
              </a:solidFill>
            </a:endParaRPr>
          </a:p>
        </p:txBody>
      </p:sp>
      <p:sp>
        <p:nvSpPr>
          <p:cNvPr id="96" name="正方形/長方形 95">
            <a:extLst>
              <a:ext uri="{FF2B5EF4-FFF2-40B4-BE49-F238E27FC236}">
                <a16:creationId xmlns:a16="http://schemas.microsoft.com/office/drawing/2014/main" id="{F3277DCE-72BD-7A33-CB89-91F469C04DA2}"/>
              </a:ext>
            </a:extLst>
          </p:cNvPr>
          <p:cNvSpPr/>
          <p:nvPr/>
        </p:nvSpPr>
        <p:spPr>
          <a:xfrm>
            <a:off x="9241875" y="4488048"/>
            <a:ext cx="2111925" cy="2256396"/>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D28BACB8-2243-B054-9FF4-FAA66B3DC41F}"/>
              </a:ext>
            </a:extLst>
          </p:cNvPr>
          <p:cNvSpPr/>
          <p:nvPr/>
        </p:nvSpPr>
        <p:spPr>
          <a:xfrm>
            <a:off x="9476468" y="4684611"/>
            <a:ext cx="1626123" cy="588935"/>
          </a:xfrm>
          <a:prstGeom prst="rect">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機密</a:t>
            </a:r>
            <a:r>
              <a:rPr kumimoji="1" lang="en-US" altLang="ja-JP" sz="1600">
                <a:solidFill>
                  <a:schemeClr val="tx1"/>
                </a:solidFill>
              </a:rPr>
              <a:t>VM</a:t>
            </a:r>
            <a:endParaRPr kumimoji="1" lang="ja-JP" altLang="en-US" sz="1600">
              <a:solidFill>
                <a:schemeClr val="tx1"/>
              </a:solidFill>
            </a:endParaRPr>
          </a:p>
        </p:txBody>
      </p:sp>
      <p:sp>
        <p:nvSpPr>
          <p:cNvPr id="98" name="正方形/長方形 97">
            <a:extLst>
              <a:ext uri="{FF2B5EF4-FFF2-40B4-BE49-F238E27FC236}">
                <a16:creationId xmlns:a16="http://schemas.microsoft.com/office/drawing/2014/main" id="{109C5307-23F3-5F8F-1877-E7CFB0F795FD}"/>
              </a:ext>
            </a:extLst>
          </p:cNvPr>
          <p:cNvSpPr/>
          <p:nvPr/>
        </p:nvSpPr>
        <p:spPr>
          <a:xfrm>
            <a:off x="9474686" y="6230036"/>
            <a:ext cx="1626123" cy="317615"/>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移送ツール</a:t>
            </a:r>
          </a:p>
        </p:txBody>
      </p:sp>
      <p:sp>
        <p:nvSpPr>
          <p:cNvPr id="99" name="正方形/長方形 98">
            <a:extLst>
              <a:ext uri="{FF2B5EF4-FFF2-40B4-BE49-F238E27FC236}">
                <a16:creationId xmlns:a16="http://schemas.microsoft.com/office/drawing/2014/main" id="{720DC74F-DFE6-7AAD-8226-F4606202B77F}"/>
              </a:ext>
            </a:extLst>
          </p:cNvPr>
          <p:cNvSpPr/>
          <p:nvPr/>
        </p:nvSpPr>
        <p:spPr>
          <a:xfrm>
            <a:off x="9474687" y="5593933"/>
            <a:ext cx="1626123" cy="317615"/>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a:solidFill>
                  <a:schemeClr val="tx1"/>
                </a:solidFill>
              </a:rPr>
              <a:t>TDX</a:t>
            </a:r>
            <a:r>
              <a:rPr lang="ja-JP" altLang="en-US" sz="1600">
                <a:solidFill>
                  <a:schemeClr val="tx1"/>
                </a:solidFill>
              </a:rPr>
              <a:t>モジュール</a:t>
            </a:r>
            <a:endParaRPr kumimoji="1" lang="ja-JP" altLang="en-US" sz="1600">
              <a:solidFill>
                <a:schemeClr val="tx1"/>
              </a:solidFill>
            </a:endParaRPr>
          </a:p>
        </p:txBody>
      </p:sp>
      <p:cxnSp>
        <p:nvCxnSpPr>
          <p:cNvPr id="101" name="直線矢印コネクタ 100">
            <a:extLst>
              <a:ext uri="{FF2B5EF4-FFF2-40B4-BE49-F238E27FC236}">
                <a16:creationId xmlns:a16="http://schemas.microsoft.com/office/drawing/2014/main" id="{FA6B24BC-7910-8388-13F1-B564ED1F50CD}"/>
              </a:ext>
            </a:extLst>
          </p:cNvPr>
          <p:cNvCxnSpPr>
            <a:cxnSpLocks/>
            <a:stCxn id="86" idx="2"/>
            <a:endCxn id="88" idx="0"/>
          </p:cNvCxnSpPr>
          <p:nvPr/>
        </p:nvCxnSpPr>
        <p:spPr>
          <a:xfrm>
            <a:off x="7633134" y="5273546"/>
            <a:ext cx="0" cy="320387"/>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103" name="直線矢印コネクタ 102">
            <a:extLst>
              <a:ext uri="{FF2B5EF4-FFF2-40B4-BE49-F238E27FC236}">
                <a16:creationId xmlns:a16="http://schemas.microsoft.com/office/drawing/2014/main" id="{A94438FE-2C08-C90A-1664-9C46C9A9FBD6}"/>
              </a:ext>
            </a:extLst>
          </p:cNvPr>
          <p:cNvCxnSpPr>
            <a:stCxn id="88" idx="2"/>
            <a:endCxn id="87" idx="0"/>
          </p:cNvCxnSpPr>
          <p:nvPr/>
        </p:nvCxnSpPr>
        <p:spPr>
          <a:xfrm flipH="1">
            <a:off x="7633133" y="5911548"/>
            <a:ext cx="1" cy="314418"/>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107" name="直線矢印コネクタ 106">
            <a:extLst>
              <a:ext uri="{FF2B5EF4-FFF2-40B4-BE49-F238E27FC236}">
                <a16:creationId xmlns:a16="http://schemas.microsoft.com/office/drawing/2014/main" id="{4F9B06BC-027A-51F1-79E7-533A135166B0}"/>
              </a:ext>
            </a:extLst>
          </p:cNvPr>
          <p:cNvCxnSpPr>
            <a:stCxn id="87" idx="3"/>
            <a:endCxn id="98" idx="1"/>
          </p:cNvCxnSpPr>
          <p:nvPr/>
        </p:nvCxnSpPr>
        <p:spPr>
          <a:xfrm>
            <a:off x="8446194" y="6384774"/>
            <a:ext cx="1028492" cy="407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109" name="直線矢印コネクタ 108">
            <a:extLst>
              <a:ext uri="{FF2B5EF4-FFF2-40B4-BE49-F238E27FC236}">
                <a16:creationId xmlns:a16="http://schemas.microsoft.com/office/drawing/2014/main" id="{BC70DBE4-D7E8-E9C6-63B9-1D1860D19F19}"/>
              </a:ext>
            </a:extLst>
          </p:cNvPr>
          <p:cNvCxnSpPr>
            <a:stCxn id="98" idx="0"/>
            <a:endCxn id="99" idx="2"/>
          </p:cNvCxnSpPr>
          <p:nvPr/>
        </p:nvCxnSpPr>
        <p:spPr>
          <a:xfrm flipV="1">
            <a:off x="10287748" y="5911548"/>
            <a:ext cx="1" cy="318488"/>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111" name="直線矢印コネクタ 110">
            <a:extLst>
              <a:ext uri="{FF2B5EF4-FFF2-40B4-BE49-F238E27FC236}">
                <a16:creationId xmlns:a16="http://schemas.microsoft.com/office/drawing/2014/main" id="{812B7657-0E06-A493-0256-D16D0C3A6386}"/>
              </a:ext>
            </a:extLst>
          </p:cNvPr>
          <p:cNvCxnSpPr>
            <a:cxnSpLocks/>
            <a:stCxn id="99" idx="0"/>
            <a:endCxn id="97" idx="2"/>
          </p:cNvCxnSpPr>
          <p:nvPr/>
        </p:nvCxnSpPr>
        <p:spPr>
          <a:xfrm flipV="1">
            <a:off x="10287749" y="5273546"/>
            <a:ext cx="1781" cy="320387"/>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112" name="テキスト ボックス 111">
            <a:extLst>
              <a:ext uri="{FF2B5EF4-FFF2-40B4-BE49-F238E27FC236}">
                <a16:creationId xmlns:a16="http://schemas.microsoft.com/office/drawing/2014/main" id="{54AA7E7F-811F-A7AE-60FB-D74A7D27CFFF}"/>
              </a:ext>
            </a:extLst>
          </p:cNvPr>
          <p:cNvSpPr txBox="1"/>
          <p:nvPr/>
        </p:nvSpPr>
        <p:spPr>
          <a:xfrm>
            <a:off x="7701718" y="5899480"/>
            <a:ext cx="609836" cy="338554"/>
          </a:xfrm>
          <a:prstGeom prst="rect">
            <a:avLst/>
          </a:prstGeom>
          <a:noFill/>
        </p:spPr>
        <p:txBody>
          <a:bodyPr wrap="square" rtlCol="0">
            <a:spAutoFit/>
          </a:bodyPr>
          <a:lstStyle/>
          <a:p>
            <a:r>
              <a:rPr kumimoji="1" lang="ja-JP" altLang="en-US" sz="1600"/>
              <a:t>保存</a:t>
            </a:r>
          </a:p>
        </p:txBody>
      </p:sp>
      <p:sp>
        <p:nvSpPr>
          <p:cNvPr id="113" name="テキスト ボックス 112">
            <a:extLst>
              <a:ext uri="{FF2B5EF4-FFF2-40B4-BE49-F238E27FC236}">
                <a16:creationId xmlns:a16="http://schemas.microsoft.com/office/drawing/2014/main" id="{948E99EE-6A71-C185-CE0A-0C906DCB4291}"/>
              </a:ext>
            </a:extLst>
          </p:cNvPr>
          <p:cNvSpPr txBox="1"/>
          <p:nvPr/>
        </p:nvSpPr>
        <p:spPr>
          <a:xfrm>
            <a:off x="7701718" y="5263295"/>
            <a:ext cx="609836" cy="338554"/>
          </a:xfrm>
          <a:prstGeom prst="rect">
            <a:avLst/>
          </a:prstGeom>
          <a:noFill/>
        </p:spPr>
        <p:txBody>
          <a:bodyPr wrap="square" rtlCol="0">
            <a:spAutoFit/>
          </a:bodyPr>
          <a:lstStyle/>
          <a:p>
            <a:r>
              <a:rPr kumimoji="1" lang="ja-JP" altLang="en-US" sz="1600"/>
              <a:t>保存</a:t>
            </a:r>
          </a:p>
        </p:txBody>
      </p:sp>
      <p:sp>
        <p:nvSpPr>
          <p:cNvPr id="114" name="テキスト ボックス 113">
            <a:extLst>
              <a:ext uri="{FF2B5EF4-FFF2-40B4-BE49-F238E27FC236}">
                <a16:creationId xmlns:a16="http://schemas.microsoft.com/office/drawing/2014/main" id="{3AE6D4A8-EF1B-6D5C-8A33-873ACD6C827F}"/>
              </a:ext>
            </a:extLst>
          </p:cNvPr>
          <p:cNvSpPr txBox="1"/>
          <p:nvPr/>
        </p:nvSpPr>
        <p:spPr>
          <a:xfrm>
            <a:off x="10355639" y="5901515"/>
            <a:ext cx="609836" cy="338554"/>
          </a:xfrm>
          <a:prstGeom prst="rect">
            <a:avLst/>
          </a:prstGeom>
          <a:noFill/>
        </p:spPr>
        <p:txBody>
          <a:bodyPr wrap="square" rtlCol="0">
            <a:spAutoFit/>
          </a:bodyPr>
          <a:lstStyle/>
          <a:p>
            <a:r>
              <a:rPr kumimoji="1" lang="ja-JP" altLang="en-US" sz="1600"/>
              <a:t>復元</a:t>
            </a:r>
          </a:p>
        </p:txBody>
      </p:sp>
      <p:sp>
        <p:nvSpPr>
          <p:cNvPr id="115" name="テキスト ボックス 114">
            <a:extLst>
              <a:ext uri="{FF2B5EF4-FFF2-40B4-BE49-F238E27FC236}">
                <a16:creationId xmlns:a16="http://schemas.microsoft.com/office/drawing/2014/main" id="{7A4CF4CC-5E92-B14C-64C5-3A0CBED7C410}"/>
              </a:ext>
            </a:extLst>
          </p:cNvPr>
          <p:cNvSpPr txBox="1"/>
          <p:nvPr/>
        </p:nvSpPr>
        <p:spPr>
          <a:xfrm>
            <a:off x="10355639" y="5277132"/>
            <a:ext cx="609836" cy="338554"/>
          </a:xfrm>
          <a:prstGeom prst="rect">
            <a:avLst/>
          </a:prstGeom>
          <a:noFill/>
        </p:spPr>
        <p:txBody>
          <a:bodyPr wrap="square" rtlCol="0">
            <a:spAutoFit/>
          </a:bodyPr>
          <a:lstStyle/>
          <a:p>
            <a:r>
              <a:rPr kumimoji="1" lang="ja-JP" altLang="en-US" sz="1600"/>
              <a:t>復元</a:t>
            </a:r>
          </a:p>
        </p:txBody>
      </p:sp>
      <p:sp>
        <p:nvSpPr>
          <p:cNvPr id="116" name="テキスト ボックス 115">
            <a:extLst>
              <a:ext uri="{FF2B5EF4-FFF2-40B4-BE49-F238E27FC236}">
                <a16:creationId xmlns:a16="http://schemas.microsoft.com/office/drawing/2014/main" id="{0E23FAD5-E1BE-8F3D-42D8-3A328FAB0C76}"/>
              </a:ext>
            </a:extLst>
          </p:cNvPr>
          <p:cNvSpPr txBox="1"/>
          <p:nvPr/>
        </p:nvSpPr>
        <p:spPr>
          <a:xfrm>
            <a:off x="6971441" y="4154620"/>
            <a:ext cx="1437706" cy="338554"/>
          </a:xfrm>
          <a:prstGeom prst="rect">
            <a:avLst/>
          </a:prstGeom>
          <a:noFill/>
        </p:spPr>
        <p:txBody>
          <a:bodyPr wrap="square" rtlCol="0">
            <a:spAutoFit/>
          </a:bodyPr>
          <a:lstStyle/>
          <a:p>
            <a:r>
              <a:rPr lang="ja-JP" altLang="en-US" sz="1600"/>
              <a:t>移送元ホスト</a:t>
            </a:r>
            <a:endParaRPr kumimoji="1" lang="ja-JP" altLang="en-US" sz="1600"/>
          </a:p>
        </p:txBody>
      </p:sp>
      <p:sp>
        <p:nvSpPr>
          <p:cNvPr id="117" name="テキスト ボックス 116">
            <a:extLst>
              <a:ext uri="{FF2B5EF4-FFF2-40B4-BE49-F238E27FC236}">
                <a16:creationId xmlns:a16="http://schemas.microsoft.com/office/drawing/2014/main" id="{F43A329A-3D02-CA01-0BE8-9662D7D8283A}"/>
              </a:ext>
            </a:extLst>
          </p:cNvPr>
          <p:cNvSpPr txBox="1"/>
          <p:nvPr/>
        </p:nvSpPr>
        <p:spPr>
          <a:xfrm>
            <a:off x="9636786" y="4155176"/>
            <a:ext cx="1437706" cy="338554"/>
          </a:xfrm>
          <a:prstGeom prst="rect">
            <a:avLst/>
          </a:prstGeom>
          <a:noFill/>
        </p:spPr>
        <p:txBody>
          <a:bodyPr wrap="square" rtlCol="0">
            <a:spAutoFit/>
          </a:bodyPr>
          <a:lstStyle/>
          <a:p>
            <a:r>
              <a:rPr lang="ja-JP" altLang="en-US" sz="1600"/>
              <a:t>移送先ホスト</a:t>
            </a:r>
            <a:endParaRPr kumimoji="1" lang="ja-JP" altLang="en-US" sz="1600"/>
          </a:p>
        </p:txBody>
      </p:sp>
      <p:sp>
        <p:nvSpPr>
          <p:cNvPr id="122" name="スライド番号プレースホルダー 121">
            <a:extLst>
              <a:ext uri="{FF2B5EF4-FFF2-40B4-BE49-F238E27FC236}">
                <a16:creationId xmlns:a16="http://schemas.microsoft.com/office/drawing/2014/main" id="{F938D03F-E2D6-29CC-CCE6-AEA7B471D17B}"/>
              </a:ext>
            </a:extLst>
          </p:cNvPr>
          <p:cNvSpPr>
            <a:spLocks noGrp="1"/>
          </p:cNvSpPr>
          <p:nvPr>
            <p:ph type="sldNum" sz="quarter" idx="12"/>
          </p:nvPr>
        </p:nvSpPr>
        <p:spPr>
          <a:xfrm>
            <a:off x="9085373" y="6379319"/>
            <a:ext cx="2743200" cy="365125"/>
          </a:xfrm>
        </p:spPr>
        <p:txBody>
          <a:bodyPr/>
          <a:lstStyle/>
          <a:p>
            <a:fld id="{6D65651E-F332-A540-B31E-32D38D5BF5BF}" type="slidenum">
              <a:rPr kumimoji="1" lang="ja-JP" altLang="en-US" smtClean="0"/>
              <a:t>5</a:t>
            </a:fld>
            <a:endParaRPr kumimoji="1" lang="ja-JP" altLang="en-US"/>
          </a:p>
        </p:txBody>
      </p:sp>
      <p:cxnSp>
        <p:nvCxnSpPr>
          <p:cNvPr id="125" name="直線矢印コネクタ 124">
            <a:extLst>
              <a:ext uri="{FF2B5EF4-FFF2-40B4-BE49-F238E27FC236}">
                <a16:creationId xmlns:a16="http://schemas.microsoft.com/office/drawing/2014/main" id="{4734EB62-F374-D30E-64C8-3E59A82654A3}"/>
              </a:ext>
            </a:extLst>
          </p:cNvPr>
          <p:cNvCxnSpPr>
            <a:stCxn id="8" idx="2"/>
            <a:endCxn id="15" idx="0"/>
          </p:cNvCxnSpPr>
          <p:nvPr/>
        </p:nvCxnSpPr>
        <p:spPr>
          <a:xfrm>
            <a:off x="1823810" y="6039802"/>
            <a:ext cx="0" cy="287729"/>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131" name="直線矢印コネクタ 130">
            <a:extLst>
              <a:ext uri="{FF2B5EF4-FFF2-40B4-BE49-F238E27FC236}">
                <a16:creationId xmlns:a16="http://schemas.microsoft.com/office/drawing/2014/main" id="{F4522799-6CE6-F11E-DEED-C305CB5C499E}"/>
              </a:ext>
            </a:extLst>
          </p:cNvPr>
          <p:cNvCxnSpPr>
            <a:stCxn id="11" idx="2"/>
            <a:endCxn id="9" idx="0"/>
          </p:cNvCxnSpPr>
          <p:nvPr/>
        </p:nvCxnSpPr>
        <p:spPr>
          <a:xfrm flipH="1">
            <a:off x="1820614" y="5273546"/>
            <a:ext cx="3194" cy="292432"/>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135" name="正方形/長方形 134">
            <a:extLst>
              <a:ext uri="{FF2B5EF4-FFF2-40B4-BE49-F238E27FC236}">
                <a16:creationId xmlns:a16="http://schemas.microsoft.com/office/drawing/2014/main" id="{C131FD89-54C9-E4F7-A87D-22B7F113CA82}"/>
              </a:ext>
            </a:extLst>
          </p:cNvPr>
          <p:cNvSpPr/>
          <p:nvPr/>
        </p:nvSpPr>
        <p:spPr>
          <a:xfrm>
            <a:off x="3589278" y="4488048"/>
            <a:ext cx="2231914" cy="2258902"/>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6" name="正方形/長方形 135">
            <a:extLst>
              <a:ext uri="{FF2B5EF4-FFF2-40B4-BE49-F238E27FC236}">
                <a16:creationId xmlns:a16="http://schemas.microsoft.com/office/drawing/2014/main" id="{327BC86C-917B-B59D-4840-A15A92EECE98}"/>
              </a:ext>
            </a:extLst>
          </p:cNvPr>
          <p:cNvSpPr/>
          <p:nvPr/>
        </p:nvSpPr>
        <p:spPr>
          <a:xfrm>
            <a:off x="3806095" y="4828122"/>
            <a:ext cx="1851757" cy="1214185"/>
          </a:xfrm>
          <a:prstGeom prst="rect">
            <a:avLst/>
          </a:prstGeom>
          <a:solidFill>
            <a:schemeClr val="tx2">
              <a:lumMod val="10000"/>
              <a:lumOff val="9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7" name="角丸四角形 136">
            <a:extLst>
              <a:ext uri="{FF2B5EF4-FFF2-40B4-BE49-F238E27FC236}">
                <a16:creationId xmlns:a16="http://schemas.microsoft.com/office/drawing/2014/main" id="{50E01BE6-271E-F357-6BF9-E22EEF162C4A}"/>
              </a:ext>
            </a:extLst>
          </p:cNvPr>
          <p:cNvSpPr/>
          <p:nvPr/>
        </p:nvSpPr>
        <p:spPr>
          <a:xfrm>
            <a:off x="4270177" y="5568483"/>
            <a:ext cx="917202" cy="329960"/>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a:solidFill>
                  <a:schemeClr val="tx1"/>
                </a:solidFill>
              </a:rPr>
              <a:t>状態</a:t>
            </a:r>
            <a:r>
              <a:rPr lang="en-US" altLang="ja-JP" sz="1600">
                <a:solidFill>
                  <a:schemeClr val="tx1"/>
                </a:solidFill>
              </a:rPr>
              <a:t> </a:t>
            </a:r>
            <a:endParaRPr lang="ja-JP" altLang="en-US" sz="1600">
              <a:solidFill>
                <a:schemeClr val="tx1"/>
              </a:solidFill>
            </a:endParaRPr>
          </a:p>
        </p:txBody>
      </p:sp>
      <p:sp>
        <p:nvSpPr>
          <p:cNvPr id="138" name="テキスト ボックス 137">
            <a:extLst>
              <a:ext uri="{FF2B5EF4-FFF2-40B4-BE49-F238E27FC236}">
                <a16:creationId xmlns:a16="http://schemas.microsoft.com/office/drawing/2014/main" id="{7D5ADA5D-DE8D-0894-2BFF-D6C71D7EBC9A}"/>
              </a:ext>
            </a:extLst>
          </p:cNvPr>
          <p:cNvSpPr txBox="1"/>
          <p:nvPr/>
        </p:nvSpPr>
        <p:spPr>
          <a:xfrm>
            <a:off x="4206986" y="4501472"/>
            <a:ext cx="1043585" cy="338554"/>
          </a:xfrm>
          <a:prstGeom prst="rect">
            <a:avLst/>
          </a:prstGeom>
          <a:noFill/>
        </p:spPr>
        <p:txBody>
          <a:bodyPr wrap="square" rtlCol="0">
            <a:spAutoFit/>
          </a:bodyPr>
          <a:lstStyle/>
          <a:p>
            <a:r>
              <a:rPr kumimoji="1" lang="ja-JP" altLang="en-US" sz="1600"/>
              <a:t>プロセス</a:t>
            </a:r>
          </a:p>
        </p:txBody>
      </p:sp>
      <p:sp>
        <p:nvSpPr>
          <p:cNvPr id="139" name="正方形/長方形 138">
            <a:extLst>
              <a:ext uri="{FF2B5EF4-FFF2-40B4-BE49-F238E27FC236}">
                <a16:creationId xmlns:a16="http://schemas.microsoft.com/office/drawing/2014/main" id="{AEB27935-256F-C7DE-5B64-22500095A592}"/>
              </a:ext>
            </a:extLst>
          </p:cNvPr>
          <p:cNvSpPr/>
          <p:nvPr/>
        </p:nvSpPr>
        <p:spPr>
          <a:xfrm>
            <a:off x="4005635" y="4946092"/>
            <a:ext cx="1452673" cy="329959"/>
          </a:xfrm>
          <a:prstGeom prst="rect">
            <a:avLst/>
          </a:prstGeom>
          <a:solidFill>
            <a:schemeClr val="accent4">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エンクレイヴ</a:t>
            </a:r>
          </a:p>
        </p:txBody>
      </p:sp>
      <p:sp>
        <p:nvSpPr>
          <p:cNvPr id="140" name="テキスト ボックス 139">
            <a:extLst>
              <a:ext uri="{FF2B5EF4-FFF2-40B4-BE49-F238E27FC236}">
                <a16:creationId xmlns:a16="http://schemas.microsoft.com/office/drawing/2014/main" id="{F54DEA57-75FB-F489-762C-34B2308E6A4E}"/>
              </a:ext>
            </a:extLst>
          </p:cNvPr>
          <p:cNvSpPr txBox="1"/>
          <p:nvPr/>
        </p:nvSpPr>
        <p:spPr>
          <a:xfrm>
            <a:off x="4787512" y="6012717"/>
            <a:ext cx="609836" cy="338554"/>
          </a:xfrm>
          <a:prstGeom prst="rect">
            <a:avLst/>
          </a:prstGeom>
          <a:noFill/>
        </p:spPr>
        <p:txBody>
          <a:bodyPr wrap="square" rtlCol="0">
            <a:spAutoFit/>
          </a:bodyPr>
          <a:lstStyle/>
          <a:p>
            <a:r>
              <a:rPr lang="ja-JP" altLang="en-US" sz="1600"/>
              <a:t>復元</a:t>
            </a:r>
            <a:endParaRPr kumimoji="1" lang="ja-JP" altLang="en-US" sz="1600"/>
          </a:p>
        </p:txBody>
      </p:sp>
      <p:sp>
        <p:nvSpPr>
          <p:cNvPr id="141" name="テキスト ボックス 140">
            <a:extLst>
              <a:ext uri="{FF2B5EF4-FFF2-40B4-BE49-F238E27FC236}">
                <a16:creationId xmlns:a16="http://schemas.microsoft.com/office/drawing/2014/main" id="{6A41F83A-7586-616C-7ECB-010615253873}"/>
              </a:ext>
            </a:extLst>
          </p:cNvPr>
          <p:cNvSpPr txBox="1"/>
          <p:nvPr/>
        </p:nvSpPr>
        <p:spPr>
          <a:xfrm>
            <a:off x="4787512" y="5252990"/>
            <a:ext cx="609836" cy="338554"/>
          </a:xfrm>
          <a:prstGeom prst="rect">
            <a:avLst/>
          </a:prstGeom>
          <a:noFill/>
        </p:spPr>
        <p:txBody>
          <a:bodyPr wrap="square" rtlCol="0">
            <a:spAutoFit/>
          </a:bodyPr>
          <a:lstStyle/>
          <a:p>
            <a:r>
              <a:rPr lang="ja-JP" altLang="en-US" sz="1600"/>
              <a:t>復元</a:t>
            </a:r>
            <a:endParaRPr kumimoji="1" lang="ja-JP" altLang="en-US" sz="1600"/>
          </a:p>
        </p:txBody>
      </p:sp>
      <p:sp>
        <p:nvSpPr>
          <p:cNvPr id="142" name="正方形/長方形 141">
            <a:extLst>
              <a:ext uri="{FF2B5EF4-FFF2-40B4-BE49-F238E27FC236}">
                <a16:creationId xmlns:a16="http://schemas.microsoft.com/office/drawing/2014/main" id="{5B88E6B4-BADF-F2CD-69B5-F4A48E010D37}"/>
              </a:ext>
            </a:extLst>
          </p:cNvPr>
          <p:cNvSpPr/>
          <p:nvPr/>
        </p:nvSpPr>
        <p:spPr>
          <a:xfrm>
            <a:off x="3806095" y="6330036"/>
            <a:ext cx="1851757" cy="317615"/>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移送ツール</a:t>
            </a:r>
          </a:p>
        </p:txBody>
      </p:sp>
      <p:cxnSp>
        <p:nvCxnSpPr>
          <p:cNvPr id="146" name="直線矢印コネクタ 145">
            <a:extLst>
              <a:ext uri="{FF2B5EF4-FFF2-40B4-BE49-F238E27FC236}">
                <a16:creationId xmlns:a16="http://schemas.microsoft.com/office/drawing/2014/main" id="{0A9CFF4B-3CFD-0727-C805-D87AF307D90F}"/>
              </a:ext>
            </a:extLst>
          </p:cNvPr>
          <p:cNvCxnSpPr>
            <a:cxnSpLocks/>
            <a:stCxn id="142" idx="0"/>
            <a:endCxn id="136" idx="2"/>
          </p:cNvCxnSpPr>
          <p:nvPr/>
        </p:nvCxnSpPr>
        <p:spPr>
          <a:xfrm flipV="1">
            <a:off x="4731974" y="6042307"/>
            <a:ext cx="0" cy="287729"/>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149" name="直線矢印コネクタ 148">
            <a:extLst>
              <a:ext uri="{FF2B5EF4-FFF2-40B4-BE49-F238E27FC236}">
                <a16:creationId xmlns:a16="http://schemas.microsoft.com/office/drawing/2014/main" id="{EA0102AD-A6B7-34A1-82AA-372A96127ECC}"/>
              </a:ext>
            </a:extLst>
          </p:cNvPr>
          <p:cNvCxnSpPr>
            <a:stCxn id="137" idx="0"/>
            <a:endCxn id="139" idx="2"/>
          </p:cNvCxnSpPr>
          <p:nvPr/>
        </p:nvCxnSpPr>
        <p:spPr>
          <a:xfrm flipV="1">
            <a:off x="4728778" y="5276051"/>
            <a:ext cx="3194" cy="292432"/>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151" name="直線矢印コネクタ 150">
            <a:extLst>
              <a:ext uri="{FF2B5EF4-FFF2-40B4-BE49-F238E27FC236}">
                <a16:creationId xmlns:a16="http://schemas.microsoft.com/office/drawing/2014/main" id="{3713385A-00B6-8E0A-FD03-8CAB99210307}"/>
              </a:ext>
            </a:extLst>
          </p:cNvPr>
          <p:cNvCxnSpPr>
            <a:stCxn id="15" idx="3"/>
            <a:endCxn id="142" idx="1"/>
          </p:cNvCxnSpPr>
          <p:nvPr/>
        </p:nvCxnSpPr>
        <p:spPr>
          <a:xfrm>
            <a:off x="2749688" y="6486339"/>
            <a:ext cx="1056407" cy="2505"/>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173" name="直線コネクタ 172">
            <a:extLst>
              <a:ext uri="{FF2B5EF4-FFF2-40B4-BE49-F238E27FC236}">
                <a16:creationId xmlns:a16="http://schemas.microsoft.com/office/drawing/2014/main" id="{EFA105AB-4D70-BACF-2591-2CD182BD8582}"/>
              </a:ext>
            </a:extLst>
          </p:cNvPr>
          <p:cNvCxnSpPr>
            <a:cxnSpLocks/>
          </p:cNvCxnSpPr>
          <p:nvPr/>
        </p:nvCxnSpPr>
        <p:spPr>
          <a:xfrm>
            <a:off x="6211957" y="4302689"/>
            <a:ext cx="0" cy="2510374"/>
          </a:xfrm>
          <a:prstGeom prst="line">
            <a:avLst/>
          </a:prstGeom>
          <a:ln w="38100"/>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148150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8F131-2766-DBFF-851A-BFB57224F4D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9FD8187-43F3-A0CA-C923-149AF2321239}"/>
              </a:ext>
            </a:extLst>
          </p:cNvPr>
          <p:cNvSpPr>
            <a:spLocks noGrp="1"/>
          </p:cNvSpPr>
          <p:nvPr>
            <p:ph type="title"/>
          </p:nvPr>
        </p:nvSpPr>
        <p:spPr/>
        <p:txBody>
          <a:bodyPr/>
          <a:lstStyle/>
          <a:p>
            <a:r>
              <a:rPr kumimoji="1" lang="ja-JP" altLang="en-US"/>
              <a:t>移送先で利用可能な</a:t>
            </a:r>
            <a:r>
              <a:rPr kumimoji="1" lang="en-US" altLang="ja-JP"/>
              <a:t>TEE</a:t>
            </a:r>
            <a:r>
              <a:rPr kumimoji="1" lang="ja-JP" altLang="en-US"/>
              <a:t>の制約</a:t>
            </a:r>
          </a:p>
        </p:txBody>
      </p:sp>
      <p:sp>
        <p:nvSpPr>
          <p:cNvPr id="3" name="コンテンツ プレースホルダー 2">
            <a:extLst>
              <a:ext uri="{FF2B5EF4-FFF2-40B4-BE49-F238E27FC236}">
                <a16:creationId xmlns:a16="http://schemas.microsoft.com/office/drawing/2014/main" id="{6676172B-A2D1-582E-F17F-1CCF10AA125E}"/>
              </a:ext>
            </a:extLst>
          </p:cNvPr>
          <p:cNvSpPr>
            <a:spLocks noGrp="1"/>
          </p:cNvSpPr>
          <p:nvPr>
            <p:ph idx="1"/>
          </p:nvPr>
        </p:nvSpPr>
        <p:spPr>
          <a:xfrm>
            <a:off x="838200" y="1351722"/>
            <a:ext cx="11015133" cy="5369753"/>
          </a:xfrm>
        </p:spPr>
        <p:txBody>
          <a:bodyPr/>
          <a:lstStyle/>
          <a:p>
            <a:r>
              <a:rPr lang="ja-JP" altLang="en-US"/>
              <a:t>移送先ホストで移送元と同種の</a:t>
            </a:r>
            <a:r>
              <a:rPr lang="en" altLang="ja-JP"/>
              <a:t>TEE</a:t>
            </a:r>
            <a:r>
              <a:rPr lang="ja-JP" altLang="en-US"/>
              <a:t>が利用できるとは限らない</a:t>
            </a:r>
            <a:endParaRPr lang="en-US" altLang="ja-JP"/>
          </a:p>
          <a:p>
            <a:pPr lvl="1"/>
            <a:r>
              <a:rPr lang="en-JP" altLang="ja-JP"/>
              <a:t>Intel</a:t>
            </a:r>
            <a:r>
              <a:rPr lang="ja-JP" altLang="en-JP"/>
              <a:t>サーバ</a:t>
            </a:r>
            <a:r>
              <a:rPr lang="ja-JP" altLang="en-US"/>
              <a:t>が</a:t>
            </a:r>
            <a:r>
              <a:rPr lang="en-US" altLang="ja-JP"/>
              <a:t>SGX</a:t>
            </a:r>
            <a:r>
              <a:rPr lang="ja-JP" altLang="en-US"/>
              <a:t>にしか対応していない場合、</a:t>
            </a:r>
            <a:r>
              <a:rPr lang="en-US" altLang="ja-JP"/>
              <a:t>TDX</a:t>
            </a:r>
            <a:r>
              <a:rPr lang="ja-JP" altLang="en-US"/>
              <a:t>を用いた機密</a:t>
            </a:r>
            <a:r>
              <a:rPr lang="en-US" altLang="ja-JP"/>
              <a:t>VM</a:t>
            </a:r>
            <a:r>
              <a:rPr lang="ja-JP" altLang="en-US"/>
              <a:t>は</a:t>
            </a:r>
            <a:br>
              <a:rPr lang="en-US" altLang="ja-JP"/>
            </a:br>
            <a:r>
              <a:rPr lang="ja-JP" altLang="en-US"/>
              <a:t>利用できない</a:t>
            </a:r>
            <a:endParaRPr lang="en-US" altLang="ja-JP"/>
          </a:p>
          <a:p>
            <a:pPr lvl="1"/>
            <a:r>
              <a:rPr lang="ja-JP" altLang="en-US"/>
              <a:t>サービスとして機密</a:t>
            </a:r>
            <a:r>
              <a:rPr lang="en-US" altLang="ja-JP"/>
              <a:t>VM</a:t>
            </a:r>
            <a:r>
              <a:rPr lang="ja-JP" altLang="en-US"/>
              <a:t>しか提供していない場合、</a:t>
            </a:r>
            <a:r>
              <a:rPr lang="en-US" altLang="ja-JP"/>
              <a:t>SGX</a:t>
            </a:r>
            <a:r>
              <a:rPr lang="ja-JP" altLang="en-US"/>
              <a:t>に対応していて</a:t>
            </a:r>
            <a:br>
              <a:rPr lang="en-US" altLang="ja-JP"/>
            </a:br>
            <a:r>
              <a:rPr lang="ja-JP" altLang="en-US"/>
              <a:t>もエンクレイヴは利用できない</a:t>
            </a:r>
            <a:endParaRPr lang="en-US" altLang="ja-JP"/>
          </a:p>
          <a:p>
            <a:pPr lvl="1"/>
            <a:r>
              <a:rPr lang="en-US" altLang="ja-JP"/>
              <a:t>AMD</a:t>
            </a:r>
            <a:r>
              <a:rPr lang="ja-JP" altLang="en-US"/>
              <a:t>サーバしか空いていない場合、</a:t>
            </a:r>
            <a:r>
              <a:rPr lang="en-US" altLang="ja-JP"/>
              <a:t>SEV</a:t>
            </a:r>
            <a:r>
              <a:rPr lang="ja-JP" altLang="en-US"/>
              <a:t>を用いた機密</a:t>
            </a:r>
            <a:r>
              <a:rPr lang="en-US" altLang="ja-JP"/>
              <a:t>VM</a:t>
            </a:r>
            <a:r>
              <a:rPr lang="ja-JP" altLang="en-US"/>
              <a:t>しか利用できない</a:t>
            </a:r>
            <a:endParaRPr lang="en-US" altLang="ja-JP"/>
          </a:p>
          <a:p>
            <a:pPr marL="0" indent="0">
              <a:buNone/>
            </a:pPr>
            <a:endParaRPr lang="en-US" altLang="ja-JP"/>
          </a:p>
          <a:p>
            <a:pPr marL="0" indent="0">
              <a:buNone/>
            </a:pPr>
            <a:endParaRPr lang="en-US" altLang="ja-JP"/>
          </a:p>
          <a:p>
            <a:pPr lvl="1"/>
            <a:endParaRPr kumimoji="1" lang="ja-JP" altLang="en-US"/>
          </a:p>
        </p:txBody>
      </p:sp>
      <p:sp>
        <p:nvSpPr>
          <p:cNvPr id="6" name="スライド番号プレースホルダー 5">
            <a:extLst>
              <a:ext uri="{FF2B5EF4-FFF2-40B4-BE49-F238E27FC236}">
                <a16:creationId xmlns:a16="http://schemas.microsoft.com/office/drawing/2014/main" id="{74395ED5-A808-BECC-B460-0A6EA27E0DF1}"/>
              </a:ext>
            </a:extLst>
          </p:cNvPr>
          <p:cNvSpPr>
            <a:spLocks noGrp="1"/>
          </p:cNvSpPr>
          <p:nvPr>
            <p:ph type="sldNum" sz="quarter" idx="12"/>
          </p:nvPr>
        </p:nvSpPr>
        <p:spPr>
          <a:xfrm>
            <a:off x="9282534" y="6373651"/>
            <a:ext cx="2743200" cy="365125"/>
          </a:xfrm>
        </p:spPr>
        <p:txBody>
          <a:bodyPr/>
          <a:lstStyle/>
          <a:p>
            <a:fld id="{6D65651E-F332-A540-B31E-32D38D5BF5BF}" type="slidenum">
              <a:rPr kumimoji="1" lang="ja-JP" altLang="en-US" smtClean="0"/>
              <a:t>6</a:t>
            </a:fld>
            <a:endParaRPr kumimoji="1" lang="ja-JP" altLang="en-US"/>
          </a:p>
        </p:txBody>
      </p:sp>
      <p:sp>
        <p:nvSpPr>
          <p:cNvPr id="27" name="正方形/長方形 26">
            <a:extLst>
              <a:ext uri="{FF2B5EF4-FFF2-40B4-BE49-F238E27FC236}">
                <a16:creationId xmlns:a16="http://schemas.microsoft.com/office/drawing/2014/main" id="{5B38080D-E32E-7119-5096-20032EFAEE20}"/>
              </a:ext>
            </a:extLst>
          </p:cNvPr>
          <p:cNvSpPr/>
          <p:nvPr/>
        </p:nvSpPr>
        <p:spPr>
          <a:xfrm>
            <a:off x="511190" y="4441411"/>
            <a:ext cx="2235200" cy="1472347"/>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3603C095-3033-469B-876C-D4D1531AA95B}"/>
              </a:ext>
            </a:extLst>
          </p:cNvPr>
          <p:cNvSpPr txBox="1"/>
          <p:nvPr/>
        </p:nvSpPr>
        <p:spPr>
          <a:xfrm>
            <a:off x="843023" y="4053435"/>
            <a:ext cx="1569660" cy="369332"/>
          </a:xfrm>
          <a:prstGeom prst="rect">
            <a:avLst/>
          </a:prstGeom>
          <a:noFill/>
        </p:spPr>
        <p:txBody>
          <a:bodyPr wrap="none" rtlCol="0">
            <a:spAutoFit/>
          </a:bodyPr>
          <a:lstStyle/>
          <a:p>
            <a:r>
              <a:rPr kumimoji="1" lang="ja-JP" altLang="en-US"/>
              <a:t>移送元ホスト</a:t>
            </a:r>
          </a:p>
        </p:txBody>
      </p:sp>
      <p:sp>
        <p:nvSpPr>
          <p:cNvPr id="29" name="テキスト ボックス 28">
            <a:extLst>
              <a:ext uri="{FF2B5EF4-FFF2-40B4-BE49-F238E27FC236}">
                <a16:creationId xmlns:a16="http://schemas.microsoft.com/office/drawing/2014/main" id="{8D011D59-6F2E-BE8E-5C14-9C9A08E66619}"/>
              </a:ext>
            </a:extLst>
          </p:cNvPr>
          <p:cNvSpPr txBox="1"/>
          <p:nvPr/>
        </p:nvSpPr>
        <p:spPr>
          <a:xfrm>
            <a:off x="3719644" y="4053435"/>
            <a:ext cx="1569660" cy="369332"/>
          </a:xfrm>
          <a:prstGeom prst="rect">
            <a:avLst/>
          </a:prstGeom>
          <a:noFill/>
        </p:spPr>
        <p:txBody>
          <a:bodyPr wrap="none" rtlCol="0">
            <a:spAutoFit/>
          </a:bodyPr>
          <a:lstStyle/>
          <a:p>
            <a:r>
              <a:rPr kumimoji="1" lang="ja-JP" altLang="en-US"/>
              <a:t>移送先ホスト</a:t>
            </a:r>
          </a:p>
        </p:txBody>
      </p:sp>
      <p:sp>
        <p:nvSpPr>
          <p:cNvPr id="30" name="正方形/長方形 29">
            <a:extLst>
              <a:ext uri="{FF2B5EF4-FFF2-40B4-BE49-F238E27FC236}">
                <a16:creationId xmlns:a16="http://schemas.microsoft.com/office/drawing/2014/main" id="{B34FAEF2-E0A1-5843-875A-67DFADA3A080}"/>
              </a:ext>
            </a:extLst>
          </p:cNvPr>
          <p:cNvSpPr/>
          <p:nvPr/>
        </p:nvSpPr>
        <p:spPr>
          <a:xfrm>
            <a:off x="687358" y="4681236"/>
            <a:ext cx="1880992" cy="994206"/>
          </a:xfrm>
          <a:prstGeom prst="rect">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31" name="正方形/長方形 30">
            <a:extLst>
              <a:ext uri="{FF2B5EF4-FFF2-40B4-BE49-F238E27FC236}">
                <a16:creationId xmlns:a16="http://schemas.microsoft.com/office/drawing/2014/main" id="{2671FA23-7C57-E0BD-3A96-9CCD4C0D8C38}"/>
              </a:ext>
            </a:extLst>
          </p:cNvPr>
          <p:cNvSpPr/>
          <p:nvPr/>
        </p:nvSpPr>
        <p:spPr>
          <a:xfrm>
            <a:off x="812868" y="5101466"/>
            <a:ext cx="1637050" cy="434267"/>
          </a:xfrm>
          <a:prstGeom prst="rect">
            <a:avLst/>
          </a:prstGeom>
          <a:solidFill>
            <a:schemeClr val="accent5">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a:solidFill>
                  <a:schemeClr val="tx1"/>
                </a:solidFill>
              </a:rPr>
              <a:t>アプリケーション</a:t>
            </a:r>
            <a:endParaRPr kumimoji="1" lang="ja-JP" altLang="en-US" sz="1400">
              <a:solidFill>
                <a:schemeClr val="tx1"/>
              </a:solidFill>
            </a:endParaRPr>
          </a:p>
        </p:txBody>
      </p:sp>
      <p:sp>
        <p:nvSpPr>
          <p:cNvPr id="33" name="テキスト ボックス 32">
            <a:extLst>
              <a:ext uri="{FF2B5EF4-FFF2-40B4-BE49-F238E27FC236}">
                <a16:creationId xmlns:a16="http://schemas.microsoft.com/office/drawing/2014/main" id="{DB2CA669-369E-4542-E878-5596CADA6F7E}"/>
              </a:ext>
            </a:extLst>
          </p:cNvPr>
          <p:cNvSpPr txBox="1"/>
          <p:nvPr/>
        </p:nvSpPr>
        <p:spPr>
          <a:xfrm>
            <a:off x="1169233" y="4713383"/>
            <a:ext cx="917239" cy="338554"/>
          </a:xfrm>
          <a:prstGeom prst="rect">
            <a:avLst/>
          </a:prstGeom>
          <a:noFill/>
        </p:spPr>
        <p:txBody>
          <a:bodyPr wrap="none" rtlCol="0">
            <a:spAutoFit/>
          </a:bodyPr>
          <a:lstStyle/>
          <a:p>
            <a:r>
              <a:rPr kumimoji="1" lang="ja-JP" altLang="en-US" sz="1600"/>
              <a:t>機密</a:t>
            </a:r>
            <a:r>
              <a:rPr kumimoji="1" lang="en-US" altLang="ja-JP" sz="1600"/>
              <a:t>VM</a:t>
            </a:r>
            <a:endParaRPr kumimoji="1" lang="ja-JP" altLang="en-US" sz="1600"/>
          </a:p>
        </p:txBody>
      </p:sp>
      <p:sp>
        <p:nvSpPr>
          <p:cNvPr id="34" name="正方形/長方形 33">
            <a:extLst>
              <a:ext uri="{FF2B5EF4-FFF2-40B4-BE49-F238E27FC236}">
                <a16:creationId xmlns:a16="http://schemas.microsoft.com/office/drawing/2014/main" id="{6B6B7D4F-6909-B324-8F69-199F594981F8}"/>
              </a:ext>
            </a:extLst>
          </p:cNvPr>
          <p:cNvSpPr/>
          <p:nvPr/>
        </p:nvSpPr>
        <p:spPr>
          <a:xfrm>
            <a:off x="3448427" y="4441411"/>
            <a:ext cx="2235200" cy="1472347"/>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4" name="直線コネクタ 43">
            <a:extLst>
              <a:ext uri="{FF2B5EF4-FFF2-40B4-BE49-F238E27FC236}">
                <a16:creationId xmlns:a16="http://schemas.microsoft.com/office/drawing/2014/main" id="{61D8210C-837F-142C-3CC8-F47C06790C17}"/>
              </a:ext>
            </a:extLst>
          </p:cNvPr>
          <p:cNvCxnSpPr>
            <a:cxnSpLocks/>
          </p:cNvCxnSpPr>
          <p:nvPr/>
        </p:nvCxnSpPr>
        <p:spPr>
          <a:xfrm>
            <a:off x="6077950" y="4101282"/>
            <a:ext cx="0" cy="2375253"/>
          </a:xfrm>
          <a:prstGeom prst="line">
            <a:avLst/>
          </a:prstGeom>
          <a:ln w="38100"/>
        </p:spPr>
        <p:style>
          <a:lnRef idx="2">
            <a:schemeClr val="dk1"/>
          </a:lnRef>
          <a:fillRef idx="0">
            <a:schemeClr val="dk1"/>
          </a:fillRef>
          <a:effectRef idx="1">
            <a:schemeClr val="dk1"/>
          </a:effectRef>
          <a:fontRef idx="minor">
            <a:schemeClr val="tx1"/>
          </a:fontRef>
        </p:style>
      </p:cxnSp>
      <p:sp>
        <p:nvSpPr>
          <p:cNvPr id="45" name="角丸四角形 36">
            <a:extLst>
              <a:ext uri="{FF2B5EF4-FFF2-40B4-BE49-F238E27FC236}">
                <a16:creationId xmlns:a16="http://schemas.microsoft.com/office/drawing/2014/main" id="{A4D3F7C6-9BE1-E721-703C-F6472C9786E7}"/>
              </a:ext>
            </a:extLst>
          </p:cNvPr>
          <p:cNvSpPr/>
          <p:nvPr/>
        </p:nvSpPr>
        <p:spPr>
          <a:xfrm>
            <a:off x="3607231" y="6012817"/>
            <a:ext cx="1880992" cy="412395"/>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600">
                <a:solidFill>
                  <a:schemeClr val="tx1"/>
                </a:solidFill>
              </a:rPr>
              <a:t>SGX</a:t>
            </a:r>
            <a:r>
              <a:rPr kumimoji="1" lang="ja-JP" altLang="en-US" sz="1600">
                <a:solidFill>
                  <a:schemeClr val="tx1"/>
                </a:solidFill>
              </a:rPr>
              <a:t>のみ</a:t>
            </a:r>
          </a:p>
        </p:txBody>
      </p:sp>
      <p:sp>
        <p:nvSpPr>
          <p:cNvPr id="46" name="角丸四角形 36">
            <a:extLst>
              <a:ext uri="{FF2B5EF4-FFF2-40B4-BE49-F238E27FC236}">
                <a16:creationId xmlns:a16="http://schemas.microsoft.com/office/drawing/2014/main" id="{33804356-F775-8082-794E-73BBEE3A116A}"/>
              </a:ext>
            </a:extLst>
          </p:cNvPr>
          <p:cNvSpPr/>
          <p:nvPr/>
        </p:nvSpPr>
        <p:spPr>
          <a:xfrm>
            <a:off x="687359" y="6012817"/>
            <a:ext cx="1880990" cy="412395"/>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JP" altLang="ja-JP" sz="1600">
                <a:solidFill>
                  <a:schemeClr val="tx1"/>
                </a:solidFill>
              </a:rPr>
              <a:t>SGX/TDX</a:t>
            </a:r>
            <a:endParaRPr kumimoji="1" lang="ja-JP" altLang="en-US" sz="1600">
              <a:solidFill>
                <a:schemeClr val="tx1"/>
              </a:solidFill>
            </a:endParaRPr>
          </a:p>
        </p:txBody>
      </p:sp>
      <p:sp>
        <p:nvSpPr>
          <p:cNvPr id="47" name="テキスト ボックス 18">
            <a:extLst>
              <a:ext uri="{FF2B5EF4-FFF2-40B4-BE49-F238E27FC236}">
                <a16:creationId xmlns:a16="http://schemas.microsoft.com/office/drawing/2014/main" id="{015E5898-65C1-1700-BF13-60CEED9F752A}"/>
              </a:ext>
            </a:extLst>
          </p:cNvPr>
          <p:cNvSpPr txBox="1"/>
          <p:nvPr/>
        </p:nvSpPr>
        <p:spPr>
          <a:xfrm>
            <a:off x="3814131" y="4714835"/>
            <a:ext cx="1415772" cy="338554"/>
          </a:xfrm>
          <a:prstGeom prst="rect">
            <a:avLst/>
          </a:prstGeom>
          <a:noFill/>
        </p:spPr>
        <p:txBody>
          <a:bodyPr wrap="none" rtlCol="0">
            <a:spAutoFit/>
          </a:bodyPr>
          <a:lstStyle/>
          <a:p>
            <a:r>
              <a:rPr kumimoji="1" lang="ja-JP" altLang="en-US" sz="1600"/>
              <a:t>エンクレイヴ</a:t>
            </a:r>
          </a:p>
        </p:txBody>
      </p:sp>
      <p:sp>
        <p:nvSpPr>
          <p:cNvPr id="49" name="正方形/長方形 9">
            <a:extLst>
              <a:ext uri="{FF2B5EF4-FFF2-40B4-BE49-F238E27FC236}">
                <a16:creationId xmlns:a16="http://schemas.microsoft.com/office/drawing/2014/main" id="{0C3C54EC-2F98-3A0A-AFD3-7DEDC1819D73}"/>
              </a:ext>
            </a:extLst>
          </p:cNvPr>
          <p:cNvSpPr/>
          <p:nvPr/>
        </p:nvSpPr>
        <p:spPr>
          <a:xfrm>
            <a:off x="3607231" y="4681236"/>
            <a:ext cx="1880992" cy="994206"/>
          </a:xfrm>
          <a:prstGeom prst="rect">
            <a:avLst/>
          </a:prstGeom>
          <a:solidFill>
            <a:schemeClr val="accent4">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51" name="テキスト ボックス 18">
            <a:extLst>
              <a:ext uri="{FF2B5EF4-FFF2-40B4-BE49-F238E27FC236}">
                <a16:creationId xmlns:a16="http://schemas.microsoft.com/office/drawing/2014/main" id="{E56109B7-845A-5FD4-E9C2-42DD4778A20C}"/>
              </a:ext>
            </a:extLst>
          </p:cNvPr>
          <p:cNvSpPr txBox="1"/>
          <p:nvPr/>
        </p:nvSpPr>
        <p:spPr>
          <a:xfrm>
            <a:off x="3858141" y="4729579"/>
            <a:ext cx="1415772" cy="338554"/>
          </a:xfrm>
          <a:prstGeom prst="rect">
            <a:avLst/>
          </a:prstGeom>
          <a:noFill/>
        </p:spPr>
        <p:txBody>
          <a:bodyPr wrap="none" rtlCol="0">
            <a:spAutoFit/>
          </a:bodyPr>
          <a:lstStyle/>
          <a:p>
            <a:r>
              <a:rPr kumimoji="1" lang="ja-JP" altLang="en-US" sz="1600"/>
              <a:t>エンクレイヴ</a:t>
            </a:r>
          </a:p>
        </p:txBody>
      </p:sp>
      <p:cxnSp>
        <p:nvCxnSpPr>
          <p:cNvPr id="57" name="直線矢印コネクタ 56">
            <a:extLst>
              <a:ext uri="{FF2B5EF4-FFF2-40B4-BE49-F238E27FC236}">
                <a16:creationId xmlns:a16="http://schemas.microsoft.com/office/drawing/2014/main" id="{31894ECD-1FD4-73E9-8490-1523E071BEEE}"/>
              </a:ext>
            </a:extLst>
          </p:cNvPr>
          <p:cNvCxnSpPr>
            <a:cxnSpLocks/>
            <a:stCxn id="31" idx="3"/>
          </p:cNvCxnSpPr>
          <p:nvPr/>
        </p:nvCxnSpPr>
        <p:spPr>
          <a:xfrm flipV="1">
            <a:off x="2449918" y="5316860"/>
            <a:ext cx="1279284" cy="174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38" name="乗算記号 37">
            <a:extLst>
              <a:ext uri="{FF2B5EF4-FFF2-40B4-BE49-F238E27FC236}">
                <a16:creationId xmlns:a16="http://schemas.microsoft.com/office/drawing/2014/main" id="{4C594CDB-CD65-860A-13E6-CE29AF5F7511}"/>
              </a:ext>
            </a:extLst>
          </p:cNvPr>
          <p:cNvSpPr/>
          <p:nvPr/>
        </p:nvSpPr>
        <p:spPr>
          <a:xfrm>
            <a:off x="2896801" y="5131228"/>
            <a:ext cx="371789" cy="371789"/>
          </a:xfrm>
          <a:prstGeom prst="mathMultiply">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正方形/長方形 64">
            <a:extLst>
              <a:ext uri="{FF2B5EF4-FFF2-40B4-BE49-F238E27FC236}">
                <a16:creationId xmlns:a16="http://schemas.microsoft.com/office/drawing/2014/main" id="{0BA28C3F-1197-1B94-73D3-76251E183531}"/>
              </a:ext>
            </a:extLst>
          </p:cNvPr>
          <p:cNvSpPr/>
          <p:nvPr/>
        </p:nvSpPr>
        <p:spPr>
          <a:xfrm>
            <a:off x="6419796" y="4441411"/>
            <a:ext cx="2235200" cy="1472347"/>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テキスト ボックス 65">
            <a:extLst>
              <a:ext uri="{FF2B5EF4-FFF2-40B4-BE49-F238E27FC236}">
                <a16:creationId xmlns:a16="http://schemas.microsoft.com/office/drawing/2014/main" id="{AF2E39C8-D336-7E01-F21C-5CAF33F39C59}"/>
              </a:ext>
            </a:extLst>
          </p:cNvPr>
          <p:cNvSpPr txBox="1"/>
          <p:nvPr/>
        </p:nvSpPr>
        <p:spPr>
          <a:xfrm>
            <a:off x="6751629" y="4053435"/>
            <a:ext cx="1569660" cy="369332"/>
          </a:xfrm>
          <a:prstGeom prst="rect">
            <a:avLst/>
          </a:prstGeom>
          <a:noFill/>
        </p:spPr>
        <p:txBody>
          <a:bodyPr wrap="none" rtlCol="0">
            <a:spAutoFit/>
          </a:bodyPr>
          <a:lstStyle/>
          <a:p>
            <a:r>
              <a:rPr kumimoji="1" lang="ja-JP" altLang="en-US"/>
              <a:t>移送元ホスト</a:t>
            </a:r>
          </a:p>
        </p:txBody>
      </p:sp>
      <p:sp>
        <p:nvSpPr>
          <p:cNvPr id="67" name="テキスト ボックス 66">
            <a:extLst>
              <a:ext uri="{FF2B5EF4-FFF2-40B4-BE49-F238E27FC236}">
                <a16:creationId xmlns:a16="http://schemas.microsoft.com/office/drawing/2014/main" id="{9433BE92-7123-4861-AADA-4D8BD324C62D}"/>
              </a:ext>
            </a:extLst>
          </p:cNvPr>
          <p:cNvSpPr txBox="1"/>
          <p:nvPr/>
        </p:nvSpPr>
        <p:spPr>
          <a:xfrm>
            <a:off x="9628250" y="4053435"/>
            <a:ext cx="1569660" cy="369332"/>
          </a:xfrm>
          <a:prstGeom prst="rect">
            <a:avLst/>
          </a:prstGeom>
          <a:noFill/>
        </p:spPr>
        <p:txBody>
          <a:bodyPr wrap="none" rtlCol="0">
            <a:spAutoFit/>
          </a:bodyPr>
          <a:lstStyle/>
          <a:p>
            <a:r>
              <a:rPr kumimoji="1" lang="ja-JP" altLang="en-US"/>
              <a:t>移送先ホスト</a:t>
            </a:r>
          </a:p>
        </p:txBody>
      </p:sp>
      <p:sp>
        <p:nvSpPr>
          <p:cNvPr id="68" name="正方形/長方形 67">
            <a:extLst>
              <a:ext uri="{FF2B5EF4-FFF2-40B4-BE49-F238E27FC236}">
                <a16:creationId xmlns:a16="http://schemas.microsoft.com/office/drawing/2014/main" id="{677AECF4-E583-5ACB-DF04-649922E081B5}"/>
              </a:ext>
            </a:extLst>
          </p:cNvPr>
          <p:cNvSpPr/>
          <p:nvPr/>
        </p:nvSpPr>
        <p:spPr>
          <a:xfrm>
            <a:off x="6595964" y="4681236"/>
            <a:ext cx="1880992" cy="994206"/>
          </a:xfrm>
          <a:prstGeom prst="rect">
            <a:avLst/>
          </a:prstGeom>
          <a:solidFill>
            <a:schemeClr val="accent4">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69" name="正方形/長方形 68">
            <a:extLst>
              <a:ext uri="{FF2B5EF4-FFF2-40B4-BE49-F238E27FC236}">
                <a16:creationId xmlns:a16="http://schemas.microsoft.com/office/drawing/2014/main" id="{F439BCE4-0472-B47F-0B32-9B5671AAD4C0}"/>
              </a:ext>
            </a:extLst>
          </p:cNvPr>
          <p:cNvSpPr/>
          <p:nvPr/>
        </p:nvSpPr>
        <p:spPr>
          <a:xfrm>
            <a:off x="6721474" y="5101466"/>
            <a:ext cx="1637050" cy="434267"/>
          </a:xfrm>
          <a:prstGeom prst="rect">
            <a:avLst/>
          </a:prstGeom>
          <a:solidFill>
            <a:schemeClr val="accent5">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a:solidFill>
                  <a:schemeClr val="tx1"/>
                </a:solidFill>
              </a:rPr>
              <a:t>アプリケーション</a:t>
            </a:r>
            <a:endParaRPr kumimoji="1" lang="ja-JP" altLang="en-US" sz="1400">
              <a:solidFill>
                <a:schemeClr val="tx1"/>
              </a:solidFill>
            </a:endParaRPr>
          </a:p>
        </p:txBody>
      </p:sp>
      <p:sp>
        <p:nvSpPr>
          <p:cNvPr id="70" name="テキスト ボックス 69">
            <a:extLst>
              <a:ext uri="{FF2B5EF4-FFF2-40B4-BE49-F238E27FC236}">
                <a16:creationId xmlns:a16="http://schemas.microsoft.com/office/drawing/2014/main" id="{8405F3B3-F020-57D7-B0BD-88CCC8C07564}"/>
              </a:ext>
            </a:extLst>
          </p:cNvPr>
          <p:cNvSpPr txBox="1"/>
          <p:nvPr/>
        </p:nvSpPr>
        <p:spPr>
          <a:xfrm>
            <a:off x="6828573" y="4713383"/>
            <a:ext cx="1415772" cy="338554"/>
          </a:xfrm>
          <a:prstGeom prst="rect">
            <a:avLst/>
          </a:prstGeom>
          <a:noFill/>
        </p:spPr>
        <p:txBody>
          <a:bodyPr wrap="none" rtlCol="0">
            <a:spAutoFit/>
          </a:bodyPr>
          <a:lstStyle/>
          <a:p>
            <a:r>
              <a:rPr lang="ja-JP" altLang="en-US" sz="1600"/>
              <a:t>エンクレイヴ</a:t>
            </a:r>
            <a:endParaRPr kumimoji="1" lang="ja-JP" altLang="en-US" sz="1600"/>
          </a:p>
        </p:txBody>
      </p:sp>
      <p:sp>
        <p:nvSpPr>
          <p:cNvPr id="71" name="正方形/長方形 70">
            <a:extLst>
              <a:ext uri="{FF2B5EF4-FFF2-40B4-BE49-F238E27FC236}">
                <a16:creationId xmlns:a16="http://schemas.microsoft.com/office/drawing/2014/main" id="{17367A81-7738-3CF7-D325-F2EFB64133D6}"/>
              </a:ext>
            </a:extLst>
          </p:cNvPr>
          <p:cNvSpPr/>
          <p:nvPr/>
        </p:nvSpPr>
        <p:spPr>
          <a:xfrm>
            <a:off x="9357033" y="4441411"/>
            <a:ext cx="2235200" cy="1472347"/>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角丸四角形 36">
            <a:extLst>
              <a:ext uri="{FF2B5EF4-FFF2-40B4-BE49-F238E27FC236}">
                <a16:creationId xmlns:a16="http://schemas.microsoft.com/office/drawing/2014/main" id="{74EA98BE-6CEB-4A5D-F532-A01782E109F1}"/>
              </a:ext>
            </a:extLst>
          </p:cNvPr>
          <p:cNvSpPr/>
          <p:nvPr/>
        </p:nvSpPr>
        <p:spPr>
          <a:xfrm>
            <a:off x="9515837" y="6012817"/>
            <a:ext cx="1880992" cy="412395"/>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600">
                <a:solidFill>
                  <a:schemeClr val="tx1"/>
                </a:solidFill>
              </a:rPr>
              <a:t>SGX</a:t>
            </a:r>
            <a:r>
              <a:rPr lang="en-US" altLang="ja-JP" sz="1600">
                <a:solidFill>
                  <a:schemeClr val="tx1"/>
                </a:solidFill>
              </a:rPr>
              <a:t>/TDX</a:t>
            </a:r>
            <a:endParaRPr kumimoji="1" lang="ja-JP" altLang="en-US" sz="1600">
              <a:solidFill>
                <a:schemeClr val="tx1"/>
              </a:solidFill>
            </a:endParaRPr>
          </a:p>
        </p:txBody>
      </p:sp>
      <p:sp>
        <p:nvSpPr>
          <p:cNvPr id="73" name="角丸四角形 36">
            <a:extLst>
              <a:ext uri="{FF2B5EF4-FFF2-40B4-BE49-F238E27FC236}">
                <a16:creationId xmlns:a16="http://schemas.microsoft.com/office/drawing/2014/main" id="{16EAF336-F7FB-1A51-954A-2EB64B64CEE1}"/>
              </a:ext>
            </a:extLst>
          </p:cNvPr>
          <p:cNvSpPr/>
          <p:nvPr/>
        </p:nvSpPr>
        <p:spPr>
          <a:xfrm>
            <a:off x="6595965" y="6012817"/>
            <a:ext cx="1880990" cy="412395"/>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a:solidFill>
                  <a:schemeClr val="tx1"/>
                </a:solidFill>
              </a:rPr>
              <a:t>SGX</a:t>
            </a:r>
            <a:r>
              <a:rPr lang="ja-JP" altLang="en-US" sz="1600">
                <a:solidFill>
                  <a:schemeClr val="tx1"/>
                </a:solidFill>
              </a:rPr>
              <a:t>のみ</a:t>
            </a:r>
            <a:endParaRPr kumimoji="1" lang="ja-JP" altLang="en-US" sz="1600">
              <a:solidFill>
                <a:schemeClr val="tx1"/>
              </a:solidFill>
            </a:endParaRPr>
          </a:p>
        </p:txBody>
      </p:sp>
      <p:sp>
        <p:nvSpPr>
          <p:cNvPr id="74" name="テキスト ボックス 18">
            <a:extLst>
              <a:ext uri="{FF2B5EF4-FFF2-40B4-BE49-F238E27FC236}">
                <a16:creationId xmlns:a16="http://schemas.microsoft.com/office/drawing/2014/main" id="{07B3C24C-DFA0-0CBA-012C-A71C0DEA6730}"/>
              </a:ext>
            </a:extLst>
          </p:cNvPr>
          <p:cNvSpPr txBox="1"/>
          <p:nvPr/>
        </p:nvSpPr>
        <p:spPr>
          <a:xfrm>
            <a:off x="9722737" y="4714835"/>
            <a:ext cx="1415772" cy="338554"/>
          </a:xfrm>
          <a:prstGeom prst="rect">
            <a:avLst/>
          </a:prstGeom>
          <a:noFill/>
        </p:spPr>
        <p:txBody>
          <a:bodyPr wrap="none" rtlCol="0">
            <a:spAutoFit/>
          </a:bodyPr>
          <a:lstStyle/>
          <a:p>
            <a:r>
              <a:rPr kumimoji="1" lang="ja-JP" altLang="en-US" sz="1600"/>
              <a:t>エンクレイヴ</a:t>
            </a:r>
          </a:p>
        </p:txBody>
      </p:sp>
      <p:sp>
        <p:nvSpPr>
          <p:cNvPr id="75" name="正方形/長方形 9">
            <a:extLst>
              <a:ext uri="{FF2B5EF4-FFF2-40B4-BE49-F238E27FC236}">
                <a16:creationId xmlns:a16="http://schemas.microsoft.com/office/drawing/2014/main" id="{A5DACD03-8E3D-1282-0E7D-AC20CAF97B52}"/>
              </a:ext>
            </a:extLst>
          </p:cNvPr>
          <p:cNvSpPr/>
          <p:nvPr/>
        </p:nvSpPr>
        <p:spPr>
          <a:xfrm>
            <a:off x="9515837" y="4681236"/>
            <a:ext cx="1880992" cy="994206"/>
          </a:xfrm>
          <a:prstGeom prst="rect">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76" name="テキスト ボックス 18">
            <a:extLst>
              <a:ext uri="{FF2B5EF4-FFF2-40B4-BE49-F238E27FC236}">
                <a16:creationId xmlns:a16="http://schemas.microsoft.com/office/drawing/2014/main" id="{C2E565E0-1026-102B-BF7F-B7A60656ED2B}"/>
              </a:ext>
            </a:extLst>
          </p:cNvPr>
          <p:cNvSpPr txBox="1"/>
          <p:nvPr/>
        </p:nvSpPr>
        <p:spPr>
          <a:xfrm>
            <a:off x="10011033" y="4713383"/>
            <a:ext cx="917239" cy="338554"/>
          </a:xfrm>
          <a:prstGeom prst="rect">
            <a:avLst/>
          </a:prstGeom>
          <a:noFill/>
        </p:spPr>
        <p:txBody>
          <a:bodyPr wrap="none" rtlCol="0">
            <a:spAutoFit/>
          </a:bodyPr>
          <a:lstStyle/>
          <a:p>
            <a:r>
              <a:rPr kumimoji="1" lang="ja-JP" altLang="en-US" sz="1600"/>
              <a:t>機密</a:t>
            </a:r>
            <a:r>
              <a:rPr kumimoji="1" lang="en-US" altLang="ja-JP" sz="1600"/>
              <a:t>VM</a:t>
            </a:r>
            <a:endParaRPr kumimoji="1" lang="ja-JP" altLang="en-US" sz="1600"/>
          </a:p>
        </p:txBody>
      </p:sp>
      <p:cxnSp>
        <p:nvCxnSpPr>
          <p:cNvPr id="78" name="直線矢印コネクタ 77">
            <a:extLst>
              <a:ext uri="{FF2B5EF4-FFF2-40B4-BE49-F238E27FC236}">
                <a16:creationId xmlns:a16="http://schemas.microsoft.com/office/drawing/2014/main" id="{E3B236F0-4032-E381-C493-0C54FF436C59}"/>
              </a:ext>
            </a:extLst>
          </p:cNvPr>
          <p:cNvCxnSpPr>
            <a:cxnSpLocks/>
            <a:stCxn id="69" idx="3"/>
          </p:cNvCxnSpPr>
          <p:nvPr/>
        </p:nvCxnSpPr>
        <p:spPr>
          <a:xfrm flipV="1">
            <a:off x="8358524" y="5316860"/>
            <a:ext cx="1268771" cy="174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79" name="乗算記号 78">
            <a:extLst>
              <a:ext uri="{FF2B5EF4-FFF2-40B4-BE49-F238E27FC236}">
                <a16:creationId xmlns:a16="http://schemas.microsoft.com/office/drawing/2014/main" id="{0E5AA4A8-2CEA-28F2-73D0-30B228CC83FB}"/>
              </a:ext>
            </a:extLst>
          </p:cNvPr>
          <p:cNvSpPr/>
          <p:nvPr/>
        </p:nvSpPr>
        <p:spPr>
          <a:xfrm>
            <a:off x="8805407" y="5131228"/>
            <a:ext cx="371789" cy="371789"/>
          </a:xfrm>
          <a:prstGeom prst="mathMultiply">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07973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ABC61-519B-C1BE-C24F-452E62B7602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13953FB-D0F7-2CD9-A743-E11966EB8684}"/>
              </a:ext>
            </a:extLst>
          </p:cNvPr>
          <p:cNvSpPr>
            <a:spLocks noGrp="1"/>
          </p:cNvSpPr>
          <p:nvPr>
            <p:ph type="title"/>
          </p:nvPr>
        </p:nvSpPr>
        <p:spPr/>
        <p:txBody>
          <a:bodyPr/>
          <a:lstStyle/>
          <a:p>
            <a:r>
              <a:rPr kumimoji="1" lang="ja-JP" altLang="en-US"/>
              <a:t>異種</a:t>
            </a:r>
            <a:r>
              <a:rPr kumimoji="1" lang="en-US" altLang="ja-JP"/>
              <a:t>TEE</a:t>
            </a:r>
            <a:r>
              <a:rPr kumimoji="1" lang="ja-JP" altLang="en-US"/>
              <a:t>間のマイグレーション</a:t>
            </a:r>
          </a:p>
        </p:txBody>
      </p:sp>
      <p:sp>
        <p:nvSpPr>
          <p:cNvPr id="3" name="コンテンツ プレースホルダー 2">
            <a:extLst>
              <a:ext uri="{FF2B5EF4-FFF2-40B4-BE49-F238E27FC236}">
                <a16:creationId xmlns:a16="http://schemas.microsoft.com/office/drawing/2014/main" id="{6851E997-A461-1F63-FB31-9E7CD78627E9}"/>
              </a:ext>
            </a:extLst>
          </p:cNvPr>
          <p:cNvSpPr>
            <a:spLocks noGrp="1"/>
          </p:cNvSpPr>
          <p:nvPr>
            <p:ph idx="1"/>
          </p:nvPr>
        </p:nvSpPr>
        <p:spPr/>
        <p:txBody>
          <a:bodyPr>
            <a:noAutofit/>
          </a:bodyPr>
          <a:lstStyle/>
          <a:p>
            <a:r>
              <a:rPr lang="ja-JP" altLang="en-US"/>
              <a:t>異種</a:t>
            </a:r>
            <a:r>
              <a:rPr lang="en" altLang="ja-JP"/>
              <a:t>TEE</a:t>
            </a:r>
            <a:r>
              <a:rPr lang="ja-JP" altLang="en-US"/>
              <a:t>間でマイグレーションを行うことは困難</a:t>
            </a:r>
            <a:endParaRPr lang="en-US" altLang="ja-JP"/>
          </a:p>
          <a:p>
            <a:pPr lvl="1"/>
            <a:r>
              <a:rPr lang="ja-JP" altLang="en-US"/>
              <a:t>例：</a:t>
            </a:r>
            <a:r>
              <a:rPr lang="en-US" altLang="ja-JP"/>
              <a:t>SGX</a:t>
            </a:r>
            <a:r>
              <a:rPr lang="ja-JP" altLang="en-US"/>
              <a:t>エンクレイヴを機密</a:t>
            </a:r>
            <a:r>
              <a:rPr lang="en-US" altLang="ja-JP"/>
              <a:t>VM</a:t>
            </a:r>
            <a:r>
              <a:rPr lang="ja-JP" altLang="en-US"/>
              <a:t>にマイグレーション</a:t>
            </a:r>
            <a:endParaRPr lang="en-US" altLang="ja-JP"/>
          </a:p>
          <a:p>
            <a:pPr lvl="2"/>
            <a:r>
              <a:rPr lang="ja-JP" altLang="ja-JP"/>
              <a:t>VM内で動かすには仮想SGXが必要だが、機密VM内では利用できない</a:t>
            </a:r>
            <a:endParaRPr lang="en-US" altLang="ja-JP"/>
          </a:p>
          <a:p>
            <a:pPr lvl="1"/>
            <a:r>
              <a:rPr lang="ja-JP" altLang="en-US"/>
              <a:t>例：機密</a:t>
            </a:r>
            <a:r>
              <a:rPr lang="en-US" altLang="ja-JP"/>
              <a:t>VM</a:t>
            </a:r>
            <a:r>
              <a:rPr lang="ja-JP" altLang="en-US"/>
              <a:t>内のアプリケーションをエンクレイヴにマイグレーション</a:t>
            </a:r>
            <a:endParaRPr lang="en-US" altLang="ja-JP"/>
          </a:p>
          <a:p>
            <a:pPr lvl="2"/>
            <a:r>
              <a:rPr lang="ja-JP" altLang="ja-JP"/>
              <a:t>SGXアプリケーションは専用のSDKで作成する必要があ</a:t>
            </a:r>
            <a:r>
              <a:rPr lang="ja-JP" altLang="en-US"/>
              <a:t>る</a:t>
            </a:r>
            <a:endParaRPr lang="en-US" altLang="ja-JP"/>
          </a:p>
          <a:p>
            <a:pPr lvl="1"/>
            <a:r>
              <a:rPr lang="ja-JP" altLang="en-US"/>
              <a:t>例：</a:t>
            </a:r>
            <a:r>
              <a:rPr lang="en-US" altLang="ja-JP"/>
              <a:t>TDX</a:t>
            </a:r>
            <a:r>
              <a:rPr lang="ja-JP" altLang="en-US"/>
              <a:t>を用いた機密</a:t>
            </a:r>
            <a:r>
              <a:rPr lang="en-US" altLang="ja-JP"/>
              <a:t>VM</a:t>
            </a:r>
            <a:r>
              <a:rPr lang="ja-JP" altLang="en-US"/>
              <a:t>を</a:t>
            </a:r>
            <a:r>
              <a:rPr lang="en-US" altLang="ja-JP"/>
              <a:t>SEV</a:t>
            </a:r>
            <a:r>
              <a:rPr lang="ja-JP" altLang="en-US"/>
              <a:t>を用いた機密</a:t>
            </a:r>
            <a:r>
              <a:rPr lang="en-US" altLang="ja-JP"/>
              <a:t>VM</a:t>
            </a:r>
            <a:r>
              <a:rPr lang="ja-JP" altLang="en-US"/>
              <a:t>にマイグレーション</a:t>
            </a:r>
            <a:endParaRPr lang="en-US" altLang="ja-JP"/>
          </a:p>
          <a:p>
            <a:pPr lvl="2"/>
            <a:r>
              <a:rPr lang="ja-JP" altLang="ja-JP"/>
              <a:t>同じ機密VM間でもTDXとSEVではマイグレーション手法が異なる</a:t>
            </a:r>
            <a:endParaRPr lang="en-US" altLang="ja-JP"/>
          </a:p>
          <a:p>
            <a:pPr marL="914400" lvl="2" indent="0">
              <a:buNone/>
            </a:pPr>
            <a:endParaRPr lang="en-US" altLang="ja-JP"/>
          </a:p>
        </p:txBody>
      </p:sp>
      <p:sp>
        <p:nvSpPr>
          <p:cNvPr id="4" name="スライド番号プレースホルダー 3">
            <a:extLst>
              <a:ext uri="{FF2B5EF4-FFF2-40B4-BE49-F238E27FC236}">
                <a16:creationId xmlns:a16="http://schemas.microsoft.com/office/drawing/2014/main" id="{255C0CD1-196D-E359-6F09-15F248D16FB7}"/>
              </a:ext>
            </a:extLst>
          </p:cNvPr>
          <p:cNvSpPr>
            <a:spLocks noGrp="1"/>
          </p:cNvSpPr>
          <p:nvPr>
            <p:ph type="sldNum" sz="quarter" idx="12"/>
          </p:nvPr>
        </p:nvSpPr>
        <p:spPr>
          <a:xfrm>
            <a:off x="9101912" y="6414113"/>
            <a:ext cx="2743200" cy="365125"/>
          </a:xfrm>
        </p:spPr>
        <p:txBody>
          <a:bodyPr/>
          <a:lstStyle/>
          <a:p>
            <a:fld id="{6D65651E-F332-A540-B31E-32D38D5BF5BF}" type="slidenum">
              <a:rPr kumimoji="1" lang="ja-JP" altLang="en-US" smtClean="0"/>
              <a:t>7</a:t>
            </a:fld>
            <a:endParaRPr kumimoji="1" lang="ja-JP" altLang="en-US"/>
          </a:p>
        </p:txBody>
      </p:sp>
      <p:sp>
        <p:nvSpPr>
          <p:cNvPr id="30" name="正方形/長方形 29">
            <a:extLst>
              <a:ext uri="{FF2B5EF4-FFF2-40B4-BE49-F238E27FC236}">
                <a16:creationId xmlns:a16="http://schemas.microsoft.com/office/drawing/2014/main" id="{834C70D9-9E1B-E062-99A8-E818C4AF182C}"/>
              </a:ext>
            </a:extLst>
          </p:cNvPr>
          <p:cNvSpPr/>
          <p:nvPr/>
        </p:nvSpPr>
        <p:spPr>
          <a:xfrm>
            <a:off x="694801" y="4584308"/>
            <a:ext cx="2235200" cy="1795675"/>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a:extLst>
              <a:ext uri="{FF2B5EF4-FFF2-40B4-BE49-F238E27FC236}">
                <a16:creationId xmlns:a16="http://schemas.microsoft.com/office/drawing/2014/main" id="{85F28CB0-83B8-032F-E76D-55ABB4319923}"/>
              </a:ext>
            </a:extLst>
          </p:cNvPr>
          <p:cNvSpPr txBox="1"/>
          <p:nvPr/>
        </p:nvSpPr>
        <p:spPr>
          <a:xfrm>
            <a:off x="719139" y="4187571"/>
            <a:ext cx="2210862" cy="369332"/>
          </a:xfrm>
          <a:prstGeom prst="rect">
            <a:avLst/>
          </a:prstGeom>
          <a:noFill/>
        </p:spPr>
        <p:txBody>
          <a:bodyPr wrap="none" rtlCol="0">
            <a:spAutoFit/>
          </a:bodyPr>
          <a:lstStyle/>
          <a:p>
            <a:r>
              <a:rPr kumimoji="1" lang="ja-JP" altLang="en-US"/>
              <a:t>移送元ホスト</a:t>
            </a:r>
            <a:r>
              <a:rPr kumimoji="1" lang="en-US" altLang="ja-JP"/>
              <a:t>(SGX)</a:t>
            </a:r>
            <a:endParaRPr kumimoji="1" lang="ja-JP" altLang="en-US"/>
          </a:p>
        </p:txBody>
      </p:sp>
      <p:sp>
        <p:nvSpPr>
          <p:cNvPr id="33" name="正方形/長方形 32">
            <a:extLst>
              <a:ext uri="{FF2B5EF4-FFF2-40B4-BE49-F238E27FC236}">
                <a16:creationId xmlns:a16="http://schemas.microsoft.com/office/drawing/2014/main" id="{C3C75B7F-4025-EE18-6A4E-4CEFDEB7D269}"/>
              </a:ext>
            </a:extLst>
          </p:cNvPr>
          <p:cNvSpPr/>
          <p:nvPr/>
        </p:nvSpPr>
        <p:spPr>
          <a:xfrm>
            <a:off x="870969" y="4788368"/>
            <a:ext cx="1880992" cy="1434731"/>
          </a:xfrm>
          <a:prstGeom prst="rect">
            <a:avLst/>
          </a:prstGeom>
          <a:solidFill>
            <a:schemeClr val="accent4">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34" name="正方形/長方形 33">
            <a:extLst>
              <a:ext uri="{FF2B5EF4-FFF2-40B4-BE49-F238E27FC236}">
                <a16:creationId xmlns:a16="http://schemas.microsoft.com/office/drawing/2014/main" id="{EE34E9E2-A822-DE3A-DFBF-DD67119180CE}"/>
              </a:ext>
            </a:extLst>
          </p:cNvPr>
          <p:cNvSpPr/>
          <p:nvPr/>
        </p:nvSpPr>
        <p:spPr>
          <a:xfrm>
            <a:off x="993517" y="5396645"/>
            <a:ext cx="1637050" cy="338554"/>
          </a:xfrm>
          <a:prstGeom prst="rect">
            <a:avLst/>
          </a:prstGeom>
          <a:solidFill>
            <a:schemeClr val="accent5">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a:solidFill>
                  <a:schemeClr val="tx1"/>
                </a:solidFill>
              </a:rPr>
              <a:t>アプリケーション</a:t>
            </a:r>
            <a:endParaRPr kumimoji="1" lang="ja-JP" altLang="en-US" sz="1400">
              <a:solidFill>
                <a:schemeClr val="tx1"/>
              </a:solidFill>
            </a:endParaRPr>
          </a:p>
        </p:txBody>
      </p:sp>
      <p:sp>
        <p:nvSpPr>
          <p:cNvPr id="36" name="テキスト ボックス 35">
            <a:extLst>
              <a:ext uri="{FF2B5EF4-FFF2-40B4-BE49-F238E27FC236}">
                <a16:creationId xmlns:a16="http://schemas.microsoft.com/office/drawing/2014/main" id="{87D62CC1-6BE0-74B6-EE17-CE66300AF248}"/>
              </a:ext>
            </a:extLst>
          </p:cNvPr>
          <p:cNvSpPr txBox="1"/>
          <p:nvPr/>
        </p:nvSpPr>
        <p:spPr>
          <a:xfrm>
            <a:off x="1103579" y="4823018"/>
            <a:ext cx="1415772" cy="338554"/>
          </a:xfrm>
          <a:prstGeom prst="rect">
            <a:avLst/>
          </a:prstGeom>
          <a:noFill/>
        </p:spPr>
        <p:txBody>
          <a:bodyPr wrap="none" rtlCol="0">
            <a:spAutoFit/>
          </a:bodyPr>
          <a:lstStyle/>
          <a:p>
            <a:r>
              <a:rPr lang="ja-JP" altLang="en-US" sz="1600"/>
              <a:t>エンクレイヴ</a:t>
            </a:r>
            <a:endParaRPr kumimoji="1" lang="ja-JP" altLang="en-US" sz="1600"/>
          </a:p>
        </p:txBody>
      </p:sp>
      <p:sp>
        <p:nvSpPr>
          <p:cNvPr id="37" name="テキスト ボックス 36">
            <a:extLst>
              <a:ext uri="{FF2B5EF4-FFF2-40B4-BE49-F238E27FC236}">
                <a16:creationId xmlns:a16="http://schemas.microsoft.com/office/drawing/2014/main" id="{B5F0E413-502F-7E98-0E80-713E384989D2}"/>
              </a:ext>
            </a:extLst>
          </p:cNvPr>
          <p:cNvSpPr txBox="1"/>
          <p:nvPr/>
        </p:nvSpPr>
        <p:spPr>
          <a:xfrm>
            <a:off x="3598098" y="4186632"/>
            <a:ext cx="2215671" cy="369332"/>
          </a:xfrm>
          <a:prstGeom prst="rect">
            <a:avLst/>
          </a:prstGeom>
          <a:noFill/>
        </p:spPr>
        <p:txBody>
          <a:bodyPr wrap="none" rtlCol="0">
            <a:spAutoFit/>
          </a:bodyPr>
          <a:lstStyle/>
          <a:p>
            <a:r>
              <a:rPr kumimoji="1" lang="ja-JP" altLang="en-US"/>
              <a:t>移送先ホスト</a:t>
            </a:r>
            <a:r>
              <a:rPr kumimoji="1" lang="en-US" altLang="ja-JP"/>
              <a:t>(TDX)</a:t>
            </a:r>
            <a:endParaRPr kumimoji="1" lang="ja-JP" altLang="en-US"/>
          </a:p>
        </p:txBody>
      </p:sp>
      <p:sp>
        <p:nvSpPr>
          <p:cNvPr id="38" name="正方形/長方形 37">
            <a:extLst>
              <a:ext uri="{FF2B5EF4-FFF2-40B4-BE49-F238E27FC236}">
                <a16:creationId xmlns:a16="http://schemas.microsoft.com/office/drawing/2014/main" id="{9328CC2E-DB13-638E-CC86-414D989BA6BA}"/>
              </a:ext>
            </a:extLst>
          </p:cNvPr>
          <p:cNvSpPr/>
          <p:nvPr/>
        </p:nvSpPr>
        <p:spPr>
          <a:xfrm>
            <a:off x="3476969" y="4584309"/>
            <a:ext cx="2385320" cy="1795676"/>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a:extLst>
              <a:ext uri="{FF2B5EF4-FFF2-40B4-BE49-F238E27FC236}">
                <a16:creationId xmlns:a16="http://schemas.microsoft.com/office/drawing/2014/main" id="{B7F211BC-3672-AEBE-8C2F-8B72CA5C85BD}"/>
              </a:ext>
            </a:extLst>
          </p:cNvPr>
          <p:cNvSpPr/>
          <p:nvPr/>
        </p:nvSpPr>
        <p:spPr>
          <a:xfrm>
            <a:off x="3593061" y="4788368"/>
            <a:ext cx="2156344" cy="1434731"/>
          </a:xfrm>
          <a:prstGeom prst="rect">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41" name="テキスト ボックス 40">
            <a:extLst>
              <a:ext uri="{FF2B5EF4-FFF2-40B4-BE49-F238E27FC236}">
                <a16:creationId xmlns:a16="http://schemas.microsoft.com/office/drawing/2014/main" id="{FB24708C-6051-7591-F0A2-083B36A1F871}"/>
              </a:ext>
            </a:extLst>
          </p:cNvPr>
          <p:cNvSpPr txBox="1"/>
          <p:nvPr/>
        </p:nvSpPr>
        <p:spPr>
          <a:xfrm>
            <a:off x="4198508" y="4825269"/>
            <a:ext cx="917239" cy="338554"/>
          </a:xfrm>
          <a:prstGeom prst="rect">
            <a:avLst/>
          </a:prstGeom>
          <a:noFill/>
        </p:spPr>
        <p:txBody>
          <a:bodyPr wrap="none" rtlCol="0">
            <a:spAutoFit/>
          </a:bodyPr>
          <a:lstStyle/>
          <a:p>
            <a:r>
              <a:rPr kumimoji="1" lang="ja-JP" altLang="en-US" sz="1600"/>
              <a:t>機密</a:t>
            </a:r>
            <a:r>
              <a:rPr kumimoji="1" lang="en-US" altLang="ja-JP" sz="1600"/>
              <a:t>VM</a:t>
            </a:r>
            <a:endParaRPr kumimoji="1" lang="ja-JP" altLang="en-US" sz="1600"/>
          </a:p>
        </p:txBody>
      </p:sp>
      <p:sp>
        <p:nvSpPr>
          <p:cNvPr id="42" name="正方形/長方形 41">
            <a:extLst>
              <a:ext uri="{FF2B5EF4-FFF2-40B4-BE49-F238E27FC236}">
                <a16:creationId xmlns:a16="http://schemas.microsoft.com/office/drawing/2014/main" id="{C6E7ABD7-9247-D0A4-D01C-14616A4695F1}"/>
              </a:ext>
            </a:extLst>
          </p:cNvPr>
          <p:cNvSpPr/>
          <p:nvPr/>
        </p:nvSpPr>
        <p:spPr>
          <a:xfrm>
            <a:off x="3709720" y="5658917"/>
            <a:ext cx="1663781" cy="484990"/>
          </a:xfrm>
          <a:prstGeom prst="rect">
            <a:avLst/>
          </a:prstGeom>
          <a:solidFill>
            <a:schemeClr val="bg1">
              <a:lumMod val="8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a:solidFill>
                  <a:schemeClr val="tx1"/>
                </a:solidFill>
              </a:rPr>
              <a:t>仮想</a:t>
            </a:r>
            <a:r>
              <a:rPr kumimoji="1" lang="en-US" altLang="ja-JP" sz="1400">
                <a:solidFill>
                  <a:schemeClr val="tx1"/>
                </a:solidFill>
              </a:rPr>
              <a:t>SGX</a:t>
            </a:r>
            <a:br>
              <a:rPr kumimoji="1" lang="en-US" altLang="ja-JP" sz="1400">
                <a:solidFill>
                  <a:schemeClr val="tx1"/>
                </a:solidFill>
              </a:rPr>
            </a:br>
            <a:r>
              <a:rPr kumimoji="1" lang="ja-JP" altLang="en-US" sz="1400">
                <a:solidFill>
                  <a:schemeClr val="tx1"/>
                </a:solidFill>
              </a:rPr>
              <a:t>（利用不可）</a:t>
            </a:r>
          </a:p>
        </p:txBody>
      </p:sp>
      <p:sp>
        <p:nvSpPr>
          <p:cNvPr id="43" name="乗算記号 42">
            <a:extLst>
              <a:ext uri="{FF2B5EF4-FFF2-40B4-BE49-F238E27FC236}">
                <a16:creationId xmlns:a16="http://schemas.microsoft.com/office/drawing/2014/main" id="{820D79F3-B649-0FB2-454D-E024D9B4C2BF}"/>
              </a:ext>
            </a:extLst>
          </p:cNvPr>
          <p:cNvSpPr/>
          <p:nvPr/>
        </p:nvSpPr>
        <p:spPr>
          <a:xfrm>
            <a:off x="5386652" y="5739690"/>
            <a:ext cx="338555" cy="338555"/>
          </a:xfrm>
          <a:prstGeom prst="mathMultiply">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45">
            <a:extLst>
              <a:ext uri="{FF2B5EF4-FFF2-40B4-BE49-F238E27FC236}">
                <a16:creationId xmlns:a16="http://schemas.microsoft.com/office/drawing/2014/main" id="{23BD2D82-78FA-B61E-DCCC-3CA9EDCF73CD}"/>
              </a:ext>
            </a:extLst>
          </p:cNvPr>
          <p:cNvSpPr/>
          <p:nvPr/>
        </p:nvSpPr>
        <p:spPr>
          <a:xfrm>
            <a:off x="6366074" y="4584306"/>
            <a:ext cx="2235200" cy="1795675"/>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テキスト ボックス 46">
            <a:extLst>
              <a:ext uri="{FF2B5EF4-FFF2-40B4-BE49-F238E27FC236}">
                <a16:creationId xmlns:a16="http://schemas.microsoft.com/office/drawing/2014/main" id="{1F1A5617-58EF-12FA-3E50-60CC5A020F63}"/>
              </a:ext>
            </a:extLst>
          </p:cNvPr>
          <p:cNvSpPr txBox="1"/>
          <p:nvPr/>
        </p:nvSpPr>
        <p:spPr>
          <a:xfrm>
            <a:off x="6390412" y="4187569"/>
            <a:ext cx="2215671" cy="369332"/>
          </a:xfrm>
          <a:prstGeom prst="rect">
            <a:avLst/>
          </a:prstGeom>
          <a:noFill/>
        </p:spPr>
        <p:txBody>
          <a:bodyPr wrap="none" rtlCol="0">
            <a:spAutoFit/>
          </a:bodyPr>
          <a:lstStyle/>
          <a:p>
            <a:r>
              <a:rPr kumimoji="1" lang="ja-JP" altLang="en-US"/>
              <a:t>移送元ホスト</a:t>
            </a:r>
            <a:r>
              <a:rPr kumimoji="1" lang="en-US" altLang="ja-JP"/>
              <a:t>(TDX)</a:t>
            </a:r>
            <a:endParaRPr kumimoji="1" lang="ja-JP" altLang="en-US"/>
          </a:p>
        </p:txBody>
      </p:sp>
      <p:sp>
        <p:nvSpPr>
          <p:cNvPr id="49" name="正方形/長方形 48">
            <a:extLst>
              <a:ext uri="{FF2B5EF4-FFF2-40B4-BE49-F238E27FC236}">
                <a16:creationId xmlns:a16="http://schemas.microsoft.com/office/drawing/2014/main" id="{6F5AD6CD-3014-AE8E-6874-499725F6102E}"/>
              </a:ext>
            </a:extLst>
          </p:cNvPr>
          <p:cNvSpPr/>
          <p:nvPr/>
        </p:nvSpPr>
        <p:spPr>
          <a:xfrm>
            <a:off x="6542242" y="4788366"/>
            <a:ext cx="1880992" cy="1434731"/>
          </a:xfrm>
          <a:prstGeom prst="rect">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51" name="正方形/長方形 50">
            <a:extLst>
              <a:ext uri="{FF2B5EF4-FFF2-40B4-BE49-F238E27FC236}">
                <a16:creationId xmlns:a16="http://schemas.microsoft.com/office/drawing/2014/main" id="{0C0917C9-091D-CC32-D495-A7BEA807F45B}"/>
              </a:ext>
            </a:extLst>
          </p:cNvPr>
          <p:cNvSpPr/>
          <p:nvPr/>
        </p:nvSpPr>
        <p:spPr>
          <a:xfrm>
            <a:off x="6679722" y="5235293"/>
            <a:ext cx="1637050" cy="338555"/>
          </a:xfrm>
          <a:prstGeom prst="rect">
            <a:avLst/>
          </a:prstGeom>
          <a:solidFill>
            <a:schemeClr val="accent5">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a:solidFill>
                  <a:schemeClr val="tx1"/>
                </a:solidFill>
              </a:rPr>
              <a:t>アプリケーション</a:t>
            </a:r>
            <a:endParaRPr kumimoji="1" lang="ja-JP" altLang="en-US" sz="1400">
              <a:solidFill>
                <a:schemeClr val="tx1"/>
              </a:solidFill>
            </a:endParaRPr>
          </a:p>
        </p:txBody>
      </p:sp>
      <p:sp>
        <p:nvSpPr>
          <p:cNvPr id="52" name="テキスト ボックス 51">
            <a:extLst>
              <a:ext uri="{FF2B5EF4-FFF2-40B4-BE49-F238E27FC236}">
                <a16:creationId xmlns:a16="http://schemas.microsoft.com/office/drawing/2014/main" id="{8F5BFAC5-CB83-DAEA-26AA-AE4FAB68A3A9}"/>
              </a:ext>
            </a:extLst>
          </p:cNvPr>
          <p:cNvSpPr txBox="1"/>
          <p:nvPr/>
        </p:nvSpPr>
        <p:spPr>
          <a:xfrm>
            <a:off x="7024118" y="4823018"/>
            <a:ext cx="917239" cy="338554"/>
          </a:xfrm>
          <a:prstGeom prst="rect">
            <a:avLst/>
          </a:prstGeom>
          <a:noFill/>
        </p:spPr>
        <p:txBody>
          <a:bodyPr wrap="none" rtlCol="0">
            <a:spAutoFit/>
          </a:bodyPr>
          <a:lstStyle/>
          <a:p>
            <a:r>
              <a:rPr kumimoji="1" lang="ja-JP" altLang="en-US" sz="1600"/>
              <a:t>機密</a:t>
            </a:r>
            <a:r>
              <a:rPr kumimoji="1" lang="en-US" altLang="ja-JP" sz="1600"/>
              <a:t>VM</a:t>
            </a:r>
            <a:endParaRPr kumimoji="1" lang="ja-JP" altLang="en-US" sz="1600"/>
          </a:p>
        </p:txBody>
      </p:sp>
      <p:sp>
        <p:nvSpPr>
          <p:cNvPr id="54" name="テキスト ボックス 53">
            <a:extLst>
              <a:ext uri="{FF2B5EF4-FFF2-40B4-BE49-F238E27FC236}">
                <a16:creationId xmlns:a16="http://schemas.microsoft.com/office/drawing/2014/main" id="{037ED32E-7E69-26B6-3C36-5DC08BC13F35}"/>
              </a:ext>
            </a:extLst>
          </p:cNvPr>
          <p:cNvSpPr txBox="1"/>
          <p:nvPr/>
        </p:nvSpPr>
        <p:spPr>
          <a:xfrm>
            <a:off x="9250723" y="4186632"/>
            <a:ext cx="2210862" cy="369332"/>
          </a:xfrm>
          <a:prstGeom prst="rect">
            <a:avLst/>
          </a:prstGeom>
          <a:noFill/>
        </p:spPr>
        <p:txBody>
          <a:bodyPr wrap="none" rtlCol="0">
            <a:spAutoFit/>
          </a:bodyPr>
          <a:lstStyle/>
          <a:p>
            <a:r>
              <a:rPr kumimoji="1" lang="ja-JP" altLang="en-US"/>
              <a:t>移送先ホスト</a:t>
            </a:r>
            <a:r>
              <a:rPr kumimoji="1" lang="en-US" altLang="ja-JP"/>
              <a:t>(SGX)</a:t>
            </a:r>
            <a:endParaRPr kumimoji="1" lang="ja-JP" altLang="en-US"/>
          </a:p>
        </p:txBody>
      </p:sp>
      <p:sp>
        <p:nvSpPr>
          <p:cNvPr id="55" name="正方形/長方形 54">
            <a:extLst>
              <a:ext uri="{FF2B5EF4-FFF2-40B4-BE49-F238E27FC236}">
                <a16:creationId xmlns:a16="http://schemas.microsoft.com/office/drawing/2014/main" id="{1A871C9C-2BD0-98A0-2C55-A22B5A429583}"/>
              </a:ext>
            </a:extLst>
          </p:cNvPr>
          <p:cNvSpPr/>
          <p:nvPr/>
        </p:nvSpPr>
        <p:spPr>
          <a:xfrm>
            <a:off x="9238554" y="4584307"/>
            <a:ext cx="2235200" cy="1795676"/>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正方形/長方形 55">
            <a:extLst>
              <a:ext uri="{FF2B5EF4-FFF2-40B4-BE49-F238E27FC236}">
                <a16:creationId xmlns:a16="http://schemas.microsoft.com/office/drawing/2014/main" id="{7EAC36CB-EAC3-AED2-E565-766C22DD2417}"/>
              </a:ext>
            </a:extLst>
          </p:cNvPr>
          <p:cNvSpPr/>
          <p:nvPr/>
        </p:nvSpPr>
        <p:spPr>
          <a:xfrm>
            <a:off x="9405446" y="4677153"/>
            <a:ext cx="1877485" cy="792517"/>
          </a:xfrm>
          <a:prstGeom prst="rect">
            <a:avLst/>
          </a:prstGeom>
          <a:solidFill>
            <a:schemeClr val="accent4">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57" name="テキスト ボックス 56">
            <a:extLst>
              <a:ext uri="{FF2B5EF4-FFF2-40B4-BE49-F238E27FC236}">
                <a16:creationId xmlns:a16="http://schemas.microsoft.com/office/drawing/2014/main" id="{4A8D721F-5564-9BA8-243A-5E4990ED1EE0}"/>
              </a:ext>
            </a:extLst>
          </p:cNvPr>
          <p:cNvSpPr txBox="1"/>
          <p:nvPr/>
        </p:nvSpPr>
        <p:spPr>
          <a:xfrm>
            <a:off x="9631010" y="4707179"/>
            <a:ext cx="1415772" cy="338554"/>
          </a:xfrm>
          <a:prstGeom prst="rect">
            <a:avLst/>
          </a:prstGeom>
          <a:noFill/>
        </p:spPr>
        <p:txBody>
          <a:bodyPr wrap="none" rtlCol="0">
            <a:spAutoFit/>
          </a:bodyPr>
          <a:lstStyle/>
          <a:p>
            <a:r>
              <a:rPr lang="ja-JP" altLang="en-US" sz="1600"/>
              <a:t>エンクレイヴ</a:t>
            </a:r>
            <a:endParaRPr kumimoji="1" lang="ja-JP" altLang="en-US" sz="1600"/>
          </a:p>
        </p:txBody>
      </p:sp>
      <p:cxnSp>
        <p:nvCxnSpPr>
          <p:cNvPr id="60" name="直線矢印コネクタ 59">
            <a:extLst>
              <a:ext uri="{FF2B5EF4-FFF2-40B4-BE49-F238E27FC236}">
                <a16:creationId xmlns:a16="http://schemas.microsoft.com/office/drawing/2014/main" id="{BE511481-A200-1AAF-C7E5-7D3D588D0532}"/>
              </a:ext>
            </a:extLst>
          </p:cNvPr>
          <p:cNvCxnSpPr>
            <a:cxnSpLocks/>
            <a:stCxn id="51" idx="3"/>
          </p:cNvCxnSpPr>
          <p:nvPr/>
        </p:nvCxnSpPr>
        <p:spPr>
          <a:xfrm flipV="1">
            <a:off x="8316772" y="5231296"/>
            <a:ext cx="1220857" cy="173275"/>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61" name="直線コネクタ 60">
            <a:extLst>
              <a:ext uri="{FF2B5EF4-FFF2-40B4-BE49-F238E27FC236}">
                <a16:creationId xmlns:a16="http://schemas.microsoft.com/office/drawing/2014/main" id="{5B53BEB6-427B-0BEB-2698-ED97DABBD36D}"/>
              </a:ext>
            </a:extLst>
          </p:cNvPr>
          <p:cNvCxnSpPr>
            <a:cxnSpLocks/>
          </p:cNvCxnSpPr>
          <p:nvPr/>
        </p:nvCxnSpPr>
        <p:spPr>
          <a:xfrm>
            <a:off x="6096000" y="4154883"/>
            <a:ext cx="0" cy="2375253"/>
          </a:xfrm>
          <a:prstGeom prst="line">
            <a:avLst/>
          </a:prstGeom>
          <a:ln w="38100"/>
        </p:spPr>
        <p:style>
          <a:lnRef idx="2">
            <a:schemeClr val="dk1"/>
          </a:lnRef>
          <a:fillRef idx="0">
            <a:schemeClr val="dk1"/>
          </a:fillRef>
          <a:effectRef idx="1">
            <a:schemeClr val="dk1"/>
          </a:effectRef>
          <a:fontRef idx="minor">
            <a:schemeClr val="tx1"/>
          </a:fontRef>
        </p:style>
      </p:cxnSp>
      <p:sp>
        <p:nvSpPr>
          <p:cNvPr id="62" name="正方形/長方形 24">
            <a:extLst>
              <a:ext uri="{FF2B5EF4-FFF2-40B4-BE49-F238E27FC236}">
                <a16:creationId xmlns:a16="http://schemas.microsoft.com/office/drawing/2014/main" id="{829CB47E-354A-C406-3B65-9D059915EF03}"/>
              </a:ext>
            </a:extLst>
          </p:cNvPr>
          <p:cNvSpPr/>
          <p:nvPr/>
        </p:nvSpPr>
        <p:spPr>
          <a:xfrm>
            <a:off x="6679722" y="5732134"/>
            <a:ext cx="1637050" cy="338555"/>
          </a:xfrm>
          <a:prstGeom prst="rect">
            <a:avLst/>
          </a:prstGeom>
          <a:solidFill>
            <a:schemeClr val="accent5">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a:solidFill>
                  <a:schemeClr val="tx1"/>
                </a:solidFill>
              </a:rPr>
              <a:t>アプリケーション</a:t>
            </a:r>
            <a:endParaRPr kumimoji="1" lang="ja-JP" altLang="en-US" sz="1400">
              <a:solidFill>
                <a:schemeClr val="tx1"/>
              </a:solidFill>
            </a:endParaRPr>
          </a:p>
        </p:txBody>
      </p:sp>
      <p:sp>
        <p:nvSpPr>
          <p:cNvPr id="63" name="正方形/長方形 28">
            <a:extLst>
              <a:ext uri="{FF2B5EF4-FFF2-40B4-BE49-F238E27FC236}">
                <a16:creationId xmlns:a16="http://schemas.microsoft.com/office/drawing/2014/main" id="{12103A0C-0155-B1EB-D480-7E4753F6E513}"/>
              </a:ext>
            </a:extLst>
          </p:cNvPr>
          <p:cNvSpPr/>
          <p:nvPr/>
        </p:nvSpPr>
        <p:spPr>
          <a:xfrm>
            <a:off x="9405446" y="5572390"/>
            <a:ext cx="1877485" cy="751658"/>
          </a:xfrm>
          <a:prstGeom prst="rect">
            <a:avLst/>
          </a:prstGeom>
          <a:solidFill>
            <a:schemeClr val="accent4">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65" name="テキスト ボックス 30">
            <a:extLst>
              <a:ext uri="{FF2B5EF4-FFF2-40B4-BE49-F238E27FC236}">
                <a16:creationId xmlns:a16="http://schemas.microsoft.com/office/drawing/2014/main" id="{CCE2A847-1AAF-9EDD-1615-F6D265E3F66E}"/>
              </a:ext>
            </a:extLst>
          </p:cNvPr>
          <p:cNvSpPr txBox="1"/>
          <p:nvPr/>
        </p:nvSpPr>
        <p:spPr>
          <a:xfrm>
            <a:off x="9631010" y="5585014"/>
            <a:ext cx="1415772" cy="338554"/>
          </a:xfrm>
          <a:prstGeom prst="rect">
            <a:avLst/>
          </a:prstGeom>
          <a:noFill/>
        </p:spPr>
        <p:txBody>
          <a:bodyPr wrap="none" rtlCol="0">
            <a:spAutoFit/>
          </a:bodyPr>
          <a:lstStyle/>
          <a:p>
            <a:r>
              <a:rPr lang="ja-JP" altLang="en-US" sz="1600"/>
              <a:t>エンクレイヴ</a:t>
            </a:r>
            <a:endParaRPr kumimoji="1" lang="ja-JP" altLang="en-US" sz="1600"/>
          </a:p>
        </p:txBody>
      </p:sp>
      <p:cxnSp>
        <p:nvCxnSpPr>
          <p:cNvPr id="66" name="直線矢印コネクタ 49">
            <a:extLst>
              <a:ext uri="{FF2B5EF4-FFF2-40B4-BE49-F238E27FC236}">
                <a16:creationId xmlns:a16="http://schemas.microsoft.com/office/drawing/2014/main" id="{636C4CC2-6E14-7AA5-0CB3-A376D55B6F7A}"/>
              </a:ext>
            </a:extLst>
          </p:cNvPr>
          <p:cNvCxnSpPr>
            <a:cxnSpLocks/>
            <a:stCxn id="62" idx="3"/>
          </p:cNvCxnSpPr>
          <p:nvPr/>
        </p:nvCxnSpPr>
        <p:spPr>
          <a:xfrm>
            <a:off x="8316772" y="5901412"/>
            <a:ext cx="1220857" cy="188325"/>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67" name="乗算記号 34">
            <a:extLst>
              <a:ext uri="{FF2B5EF4-FFF2-40B4-BE49-F238E27FC236}">
                <a16:creationId xmlns:a16="http://schemas.microsoft.com/office/drawing/2014/main" id="{575D945D-FC8F-50DD-5CB2-1616C6DD3F57}"/>
              </a:ext>
            </a:extLst>
          </p:cNvPr>
          <p:cNvSpPr/>
          <p:nvPr/>
        </p:nvSpPr>
        <p:spPr>
          <a:xfrm>
            <a:off x="8760697" y="5126306"/>
            <a:ext cx="356792" cy="356792"/>
          </a:xfrm>
          <a:prstGeom prst="mathMultiply">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9" name="直線矢印コネクタ 68">
            <a:extLst>
              <a:ext uri="{FF2B5EF4-FFF2-40B4-BE49-F238E27FC236}">
                <a16:creationId xmlns:a16="http://schemas.microsoft.com/office/drawing/2014/main" id="{91F978EF-688C-FA7B-C9A4-65564D652A1A}"/>
              </a:ext>
            </a:extLst>
          </p:cNvPr>
          <p:cNvCxnSpPr>
            <a:cxnSpLocks/>
            <a:stCxn id="34" idx="3"/>
          </p:cNvCxnSpPr>
          <p:nvPr/>
        </p:nvCxnSpPr>
        <p:spPr>
          <a:xfrm flipV="1">
            <a:off x="2630567" y="5342510"/>
            <a:ext cx="1079154" cy="223412"/>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45" name="乗算記号 44">
            <a:extLst>
              <a:ext uri="{FF2B5EF4-FFF2-40B4-BE49-F238E27FC236}">
                <a16:creationId xmlns:a16="http://schemas.microsoft.com/office/drawing/2014/main" id="{99846840-A510-047B-EDF0-4291E35CBF58}"/>
              </a:ext>
            </a:extLst>
          </p:cNvPr>
          <p:cNvSpPr/>
          <p:nvPr/>
        </p:nvSpPr>
        <p:spPr>
          <a:xfrm>
            <a:off x="2996888" y="5257931"/>
            <a:ext cx="356792" cy="356792"/>
          </a:xfrm>
          <a:prstGeom prst="mathMultiply">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乗算記号 57">
            <a:extLst>
              <a:ext uri="{FF2B5EF4-FFF2-40B4-BE49-F238E27FC236}">
                <a16:creationId xmlns:a16="http://schemas.microsoft.com/office/drawing/2014/main" id="{CD02DB76-34B5-8410-69ED-5BD27FEADB4E}"/>
              </a:ext>
            </a:extLst>
          </p:cNvPr>
          <p:cNvSpPr/>
          <p:nvPr/>
        </p:nvSpPr>
        <p:spPr>
          <a:xfrm>
            <a:off x="8760697" y="5818362"/>
            <a:ext cx="356792" cy="356792"/>
          </a:xfrm>
          <a:prstGeom prst="mathMultiply">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4252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35EA9-28EA-1E5D-5B45-D47495FB888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E7F9E54-9AC1-A706-08E0-F6D409CA24BA}"/>
              </a:ext>
            </a:extLst>
          </p:cNvPr>
          <p:cNvSpPr>
            <a:spLocks noGrp="1"/>
          </p:cNvSpPr>
          <p:nvPr>
            <p:ph type="title"/>
          </p:nvPr>
        </p:nvSpPr>
        <p:spPr/>
        <p:txBody>
          <a:bodyPr/>
          <a:lstStyle/>
          <a:p>
            <a:r>
              <a:rPr kumimoji="1" lang="ja-JP" altLang="en-US"/>
              <a:t>提案：</a:t>
            </a:r>
            <a:r>
              <a:rPr kumimoji="1" lang="en-US" altLang="ja-JP" err="1"/>
              <a:t>MigTEE</a:t>
            </a:r>
            <a:endParaRPr kumimoji="1" lang="ja-JP" altLang="en-US"/>
          </a:p>
        </p:txBody>
      </p:sp>
      <p:sp>
        <p:nvSpPr>
          <p:cNvPr id="3" name="コンテンツ プレースホルダー 2">
            <a:extLst>
              <a:ext uri="{FF2B5EF4-FFF2-40B4-BE49-F238E27FC236}">
                <a16:creationId xmlns:a16="http://schemas.microsoft.com/office/drawing/2014/main" id="{047C5F74-FE37-DC68-F200-D3E7D83CD895}"/>
              </a:ext>
            </a:extLst>
          </p:cNvPr>
          <p:cNvSpPr>
            <a:spLocks noGrp="1"/>
          </p:cNvSpPr>
          <p:nvPr>
            <p:ph idx="1"/>
          </p:nvPr>
        </p:nvSpPr>
        <p:spPr/>
        <p:txBody>
          <a:bodyPr/>
          <a:lstStyle/>
          <a:p>
            <a:r>
              <a:rPr lang="ja-JP" altLang="en-US"/>
              <a:t>共通のライブラリ</a:t>
            </a:r>
            <a:r>
              <a:rPr lang="en" altLang="ja-JP"/>
              <a:t>OS</a:t>
            </a:r>
            <a:r>
              <a:rPr lang="ja-JP" altLang="en-US"/>
              <a:t>を用いて異種</a:t>
            </a:r>
            <a:r>
              <a:rPr lang="en" altLang="ja-JP"/>
              <a:t>TEE</a:t>
            </a:r>
            <a:r>
              <a:rPr lang="ja-JP" altLang="en-US"/>
              <a:t>間でマイグレーション</a:t>
            </a:r>
            <a:endParaRPr lang="en-US" altLang="ja-JP"/>
          </a:p>
          <a:p>
            <a:pPr lvl="1"/>
            <a:r>
              <a:rPr lang="en" altLang="ja-JP"/>
              <a:t>OS</a:t>
            </a:r>
            <a:r>
              <a:rPr lang="ja-JP" altLang="en-US"/>
              <a:t>の機能をライブラリとしてアプリケーションに提供</a:t>
            </a:r>
            <a:endParaRPr lang="en-US" altLang="ja-JP"/>
          </a:p>
          <a:p>
            <a:pPr lvl="1"/>
            <a:r>
              <a:rPr lang="en-US" altLang="ja-JP"/>
              <a:t>TEE</a:t>
            </a:r>
            <a:r>
              <a:rPr lang="ja-JP" altLang="en-US"/>
              <a:t>全体の状態ではなく、ライブラリ</a:t>
            </a:r>
            <a:r>
              <a:rPr lang="en" altLang="ja-JP"/>
              <a:t>OS</a:t>
            </a:r>
            <a:r>
              <a:rPr lang="ja-JP" altLang="en-US"/>
              <a:t>の状態のみを保存・復元</a:t>
            </a:r>
            <a:endParaRPr lang="en-US" altLang="ja-JP"/>
          </a:p>
          <a:p>
            <a:r>
              <a:rPr lang="ja-JP" altLang="en-US"/>
              <a:t>ライブラリ</a:t>
            </a:r>
            <a:r>
              <a:rPr lang="en" altLang="ja-JP"/>
              <a:t>OS</a:t>
            </a:r>
            <a:r>
              <a:rPr lang="ja-JP" altLang="en-US"/>
              <a:t>は様々な</a:t>
            </a:r>
            <a:r>
              <a:rPr lang="en" altLang="ja-JP"/>
              <a:t>TEE</a:t>
            </a:r>
            <a:r>
              <a:rPr lang="ja-JP" altLang="en-US"/>
              <a:t>で利用可能</a:t>
            </a:r>
            <a:endParaRPr lang="en-US" altLang="ja-JP"/>
          </a:p>
          <a:p>
            <a:pPr lvl="1"/>
            <a:r>
              <a:rPr lang="ja-JP" altLang="en-US"/>
              <a:t>汎用</a:t>
            </a:r>
            <a:r>
              <a:rPr lang="en" altLang="ja-JP"/>
              <a:t>OS</a:t>
            </a:r>
            <a:r>
              <a:rPr lang="ja-JP" altLang="en-US"/>
              <a:t>を動作させることができないプロセスベースの</a:t>
            </a:r>
            <a:r>
              <a:rPr lang="en" altLang="ja-JP"/>
              <a:t>TEE</a:t>
            </a:r>
          </a:p>
          <a:p>
            <a:pPr lvl="1"/>
            <a:r>
              <a:rPr lang="ja-JP" altLang="en-US"/>
              <a:t>汎用</a:t>
            </a:r>
            <a:r>
              <a:rPr lang="en" altLang="ja-JP"/>
              <a:t>OS</a:t>
            </a:r>
            <a:r>
              <a:rPr lang="ja-JP" altLang="en-US"/>
              <a:t>を動作させることができる</a:t>
            </a:r>
            <a:r>
              <a:rPr lang="en" altLang="ja-JP"/>
              <a:t>VM</a:t>
            </a:r>
            <a:r>
              <a:rPr lang="ja-JP" altLang="en-US"/>
              <a:t>ベースの</a:t>
            </a:r>
            <a:r>
              <a:rPr lang="en" altLang="ja-JP"/>
              <a:t>TEE</a:t>
            </a:r>
            <a:endParaRPr kumimoji="1" lang="ja-JP" altLang="en-US"/>
          </a:p>
        </p:txBody>
      </p:sp>
      <p:sp>
        <p:nvSpPr>
          <p:cNvPr id="10" name="正方形/長方形 9">
            <a:extLst>
              <a:ext uri="{FF2B5EF4-FFF2-40B4-BE49-F238E27FC236}">
                <a16:creationId xmlns:a16="http://schemas.microsoft.com/office/drawing/2014/main" id="{D6215467-82E0-432B-CC2E-C93F16EFD3E8}"/>
              </a:ext>
            </a:extLst>
          </p:cNvPr>
          <p:cNvSpPr/>
          <p:nvPr/>
        </p:nvSpPr>
        <p:spPr>
          <a:xfrm>
            <a:off x="2850588" y="4456741"/>
            <a:ext cx="2528233" cy="2036134"/>
          </a:xfrm>
          <a:prstGeom prst="rect">
            <a:avLst/>
          </a:prstGeom>
          <a:solidFill>
            <a:schemeClr val="accent4">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solidFill>
                <a:schemeClr val="tx1"/>
              </a:solidFill>
            </a:endParaRPr>
          </a:p>
        </p:txBody>
      </p:sp>
      <p:sp>
        <p:nvSpPr>
          <p:cNvPr id="12" name="正方形/長方形 11">
            <a:extLst>
              <a:ext uri="{FF2B5EF4-FFF2-40B4-BE49-F238E27FC236}">
                <a16:creationId xmlns:a16="http://schemas.microsoft.com/office/drawing/2014/main" id="{9AA34E4F-AEC8-4E30-29D8-81B9348055AF}"/>
              </a:ext>
            </a:extLst>
          </p:cNvPr>
          <p:cNvSpPr/>
          <p:nvPr/>
        </p:nvSpPr>
        <p:spPr>
          <a:xfrm>
            <a:off x="3119716" y="4778637"/>
            <a:ext cx="1990164" cy="420742"/>
          </a:xfrm>
          <a:prstGeom prst="rect">
            <a:avLst/>
          </a:prstGeom>
          <a:solidFill>
            <a:schemeClr val="accent5">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a:solidFill>
                  <a:schemeClr val="tx1"/>
                </a:solidFill>
              </a:rPr>
              <a:t>アプリケーション</a:t>
            </a:r>
            <a:endParaRPr kumimoji="1" lang="ja-JP" altLang="en-US" sz="1400">
              <a:solidFill>
                <a:schemeClr val="tx1"/>
              </a:solidFill>
            </a:endParaRPr>
          </a:p>
        </p:txBody>
      </p:sp>
      <p:sp>
        <p:nvSpPr>
          <p:cNvPr id="13" name="正方形/長方形 12">
            <a:extLst>
              <a:ext uri="{FF2B5EF4-FFF2-40B4-BE49-F238E27FC236}">
                <a16:creationId xmlns:a16="http://schemas.microsoft.com/office/drawing/2014/main" id="{E6CBDC7E-41D2-2A71-69B9-F801645BF5FD}"/>
              </a:ext>
            </a:extLst>
          </p:cNvPr>
          <p:cNvSpPr/>
          <p:nvPr/>
        </p:nvSpPr>
        <p:spPr>
          <a:xfrm>
            <a:off x="3119716" y="5756221"/>
            <a:ext cx="1990163" cy="420742"/>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ライブラリ</a:t>
            </a:r>
            <a:r>
              <a:rPr lang="en-US" altLang="ja-JP" sz="1600">
                <a:solidFill>
                  <a:schemeClr val="tx1"/>
                </a:solidFill>
              </a:rPr>
              <a:t>OS</a:t>
            </a:r>
            <a:endParaRPr kumimoji="1" lang="ja-JP" altLang="en-US">
              <a:solidFill>
                <a:schemeClr val="tx1"/>
              </a:solidFill>
            </a:endParaRPr>
          </a:p>
        </p:txBody>
      </p:sp>
      <p:sp>
        <p:nvSpPr>
          <p:cNvPr id="14" name="テキスト ボックス 13">
            <a:extLst>
              <a:ext uri="{FF2B5EF4-FFF2-40B4-BE49-F238E27FC236}">
                <a16:creationId xmlns:a16="http://schemas.microsoft.com/office/drawing/2014/main" id="{5F3C31C4-4B3D-F303-0DEC-F6A000E821B0}"/>
              </a:ext>
            </a:extLst>
          </p:cNvPr>
          <p:cNvSpPr txBox="1"/>
          <p:nvPr/>
        </p:nvSpPr>
        <p:spPr>
          <a:xfrm>
            <a:off x="3372296" y="4128438"/>
            <a:ext cx="1484816" cy="338554"/>
          </a:xfrm>
          <a:prstGeom prst="rect">
            <a:avLst/>
          </a:prstGeom>
          <a:noFill/>
        </p:spPr>
        <p:txBody>
          <a:bodyPr wrap="square" rtlCol="0">
            <a:spAutoFit/>
          </a:bodyPr>
          <a:lstStyle/>
          <a:p>
            <a:r>
              <a:rPr kumimoji="1" lang="ja-JP" altLang="en-US" sz="1600"/>
              <a:t>エンクレイヴ</a:t>
            </a:r>
          </a:p>
        </p:txBody>
      </p:sp>
      <p:cxnSp>
        <p:nvCxnSpPr>
          <p:cNvPr id="42" name="直線矢印コネクタ 41">
            <a:extLst>
              <a:ext uri="{FF2B5EF4-FFF2-40B4-BE49-F238E27FC236}">
                <a16:creationId xmlns:a16="http://schemas.microsoft.com/office/drawing/2014/main" id="{8316D7EC-27E3-0197-5378-91ED22F46278}"/>
              </a:ext>
            </a:extLst>
          </p:cNvPr>
          <p:cNvCxnSpPr>
            <a:cxnSpLocks/>
          </p:cNvCxnSpPr>
          <p:nvPr/>
        </p:nvCxnSpPr>
        <p:spPr>
          <a:xfrm>
            <a:off x="3657598" y="5213472"/>
            <a:ext cx="0" cy="556842"/>
          </a:xfrm>
          <a:prstGeom prst="straightConnector1">
            <a:avLst/>
          </a:prstGeom>
          <a:ln w="38100">
            <a:solidFill>
              <a:schemeClr val="tx1"/>
            </a:solidFill>
            <a:tailEnd type="triangle"/>
          </a:ln>
        </p:spPr>
        <p:style>
          <a:lnRef idx="2">
            <a:schemeClr val="dk1"/>
          </a:lnRef>
          <a:fillRef idx="0">
            <a:schemeClr val="dk1"/>
          </a:fillRef>
          <a:effectRef idx="1">
            <a:schemeClr val="dk1"/>
          </a:effectRef>
          <a:fontRef idx="minor">
            <a:schemeClr val="tx1"/>
          </a:fontRef>
        </p:style>
      </p:cxnSp>
      <p:sp>
        <p:nvSpPr>
          <p:cNvPr id="51" name="テキスト ボックス 50">
            <a:extLst>
              <a:ext uri="{FF2B5EF4-FFF2-40B4-BE49-F238E27FC236}">
                <a16:creationId xmlns:a16="http://schemas.microsoft.com/office/drawing/2014/main" id="{79123C8C-AE38-F36A-030B-DB1BB956653F}"/>
              </a:ext>
            </a:extLst>
          </p:cNvPr>
          <p:cNvSpPr txBox="1"/>
          <p:nvPr/>
        </p:nvSpPr>
        <p:spPr>
          <a:xfrm>
            <a:off x="3054174" y="5322616"/>
            <a:ext cx="636244" cy="338554"/>
          </a:xfrm>
          <a:prstGeom prst="rect">
            <a:avLst/>
          </a:prstGeom>
          <a:noFill/>
        </p:spPr>
        <p:txBody>
          <a:bodyPr wrap="square" rtlCol="0">
            <a:spAutoFit/>
          </a:bodyPr>
          <a:lstStyle/>
          <a:p>
            <a:r>
              <a:rPr kumimoji="1" lang="ja-JP" altLang="en-US" sz="1600"/>
              <a:t>保存</a:t>
            </a:r>
          </a:p>
        </p:txBody>
      </p:sp>
      <p:sp>
        <p:nvSpPr>
          <p:cNvPr id="56" name="スライド番号プレースホルダー 55">
            <a:extLst>
              <a:ext uri="{FF2B5EF4-FFF2-40B4-BE49-F238E27FC236}">
                <a16:creationId xmlns:a16="http://schemas.microsoft.com/office/drawing/2014/main" id="{FECA2C08-4D75-7831-DDF2-D4E5EAB6315D}"/>
              </a:ext>
            </a:extLst>
          </p:cNvPr>
          <p:cNvSpPr>
            <a:spLocks noGrp="1"/>
          </p:cNvSpPr>
          <p:nvPr>
            <p:ph type="sldNum" sz="quarter" idx="12"/>
          </p:nvPr>
        </p:nvSpPr>
        <p:spPr/>
        <p:txBody>
          <a:bodyPr/>
          <a:lstStyle/>
          <a:p>
            <a:fld id="{6D65651E-F332-A540-B31E-32D38D5BF5BF}" type="slidenum">
              <a:rPr kumimoji="1" lang="ja-JP" altLang="en-US" smtClean="0"/>
              <a:t>8</a:t>
            </a:fld>
            <a:endParaRPr kumimoji="1" lang="ja-JP" altLang="en-US"/>
          </a:p>
        </p:txBody>
      </p:sp>
      <p:cxnSp>
        <p:nvCxnSpPr>
          <p:cNvPr id="19" name="直線矢印コネクタ 18">
            <a:extLst>
              <a:ext uri="{FF2B5EF4-FFF2-40B4-BE49-F238E27FC236}">
                <a16:creationId xmlns:a16="http://schemas.microsoft.com/office/drawing/2014/main" id="{C2458114-B2F3-43D4-DB94-82E2ACC95346}"/>
              </a:ext>
            </a:extLst>
          </p:cNvPr>
          <p:cNvCxnSpPr/>
          <p:nvPr/>
        </p:nvCxnSpPr>
        <p:spPr>
          <a:xfrm flipV="1">
            <a:off x="4625787" y="5199379"/>
            <a:ext cx="0" cy="556842"/>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20" name="正方形/長方形 19">
            <a:extLst>
              <a:ext uri="{FF2B5EF4-FFF2-40B4-BE49-F238E27FC236}">
                <a16:creationId xmlns:a16="http://schemas.microsoft.com/office/drawing/2014/main" id="{F24F307F-21C9-73DD-A05F-19FAF3962A5B}"/>
              </a:ext>
            </a:extLst>
          </p:cNvPr>
          <p:cNvSpPr/>
          <p:nvPr/>
        </p:nvSpPr>
        <p:spPr>
          <a:xfrm>
            <a:off x="6608558" y="4456741"/>
            <a:ext cx="2528233" cy="2036134"/>
          </a:xfrm>
          <a:prstGeom prst="rect">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solidFill>
                <a:schemeClr val="tx1"/>
              </a:solidFill>
            </a:endParaRPr>
          </a:p>
        </p:txBody>
      </p:sp>
      <p:sp>
        <p:nvSpPr>
          <p:cNvPr id="21" name="正方形/長方形 20">
            <a:extLst>
              <a:ext uri="{FF2B5EF4-FFF2-40B4-BE49-F238E27FC236}">
                <a16:creationId xmlns:a16="http://schemas.microsoft.com/office/drawing/2014/main" id="{91107072-C999-1E11-128B-CB7CED9D5D42}"/>
              </a:ext>
            </a:extLst>
          </p:cNvPr>
          <p:cNvSpPr/>
          <p:nvPr/>
        </p:nvSpPr>
        <p:spPr>
          <a:xfrm>
            <a:off x="6877686" y="4778637"/>
            <a:ext cx="1990164" cy="420742"/>
          </a:xfrm>
          <a:prstGeom prst="rect">
            <a:avLst/>
          </a:prstGeom>
          <a:solidFill>
            <a:schemeClr val="accent5">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a:solidFill>
                  <a:schemeClr val="tx1"/>
                </a:solidFill>
              </a:rPr>
              <a:t>アプリケーション</a:t>
            </a:r>
            <a:endParaRPr kumimoji="1" lang="ja-JP" altLang="en-US" sz="1400">
              <a:solidFill>
                <a:schemeClr val="tx1"/>
              </a:solidFill>
            </a:endParaRPr>
          </a:p>
        </p:txBody>
      </p:sp>
      <p:sp>
        <p:nvSpPr>
          <p:cNvPr id="22" name="正方形/長方形 21">
            <a:extLst>
              <a:ext uri="{FF2B5EF4-FFF2-40B4-BE49-F238E27FC236}">
                <a16:creationId xmlns:a16="http://schemas.microsoft.com/office/drawing/2014/main" id="{1D194357-A712-771A-7C78-81050A1C007E}"/>
              </a:ext>
            </a:extLst>
          </p:cNvPr>
          <p:cNvSpPr/>
          <p:nvPr/>
        </p:nvSpPr>
        <p:spPr>
          <a:xfrm>
            <a:off x="6877686" y="5756221"/>
            <a:ext cx="1990163" cy="420742"/>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ライブラリ</a:t>
            </a:r>
            <a:r>
              <a:rPr lang="en-US" altLang="ja-JP" sz="1600">
                <a:solidFill>
                  <a:schemeClr val="tx1"/>
                </a:solidFill>
              </a:rPr>
              <a:t>OS</a:t>
            </a:r>
            <a:endParaRPr kumimoji="1" lang="ja-JP" altLang="en-US">
              <a:solidFill>
                <a:schemeClr val="tx1"/>
              </a:solidFill>
            </a:endParaRPr>
          </a:p>
        </p:txBody>
      </p:sp>
      <p:sp>
        <p:nvSpPr>
          <p:cNvPr id="23" name="テキスト ボックス 22">
            <a:extLst>
              <a:ext uri="{FF2B5EF4-FFF2-40B4-BE49-F238E27FC236}">
                <a16:creationId xmlns:a16="http://schemas.microsoft.com/office/drawing/2014/main" id="{E40F77DA-E48F-888B-EF92-0DD422BBB590}"/>
              </a:ext>
            </a:extLst>
          </p:cNvPr>
          <p:cNvSpPr txBox="1"/>
          <p:nvPr/>
        </p:nvSpPr>
        <p:spPr>
          <a:xfrm>
            <a:off x="7410412" y="4128438"/>
            <a:ext cx="924524" cy="338554"/>
          </a:xfrm>
          <a:prstGeom prst="rect">
            <a:avLst/>
          </a:prstGeom>
          <a:noFill/>
        </p:spPr>
        <p:txBody>
          <a:bodyPr wrap="square" rtlCol="0">
            <a:spAutoFit/>
          </a:bodyPr>
          <a:lstStyle/>
          <a:p>
            <a:r>
              <a:rPr kumimoji="1" lang="ja-JP" altLang="en-US" sz="1600"/>
              <a:t>機密</a:t>
            </a:r>
            <a:r>
              <a:rPr kumimoji="1" lang="en-US" altLang="ja-JP" sz="1600"/>
              <a:t>VM</a:t>
            </a:r>
            <a:endParaRPr kumimoji="1" lang="ja-JP" altLang="en-US" sz="1600"/>
          </a:p>
        </p:txBody>
      </p:sp>
      <p:cxnSp>
        <p:nvCxnSpPr>
          <p:cNvPr id="24" name="直線矢印コネクタ 23">
            <a:extLst>
              <a:ext uri="{FF2B5EF4-FFF2-40B4-BE49-F238E27FC236}">
                <a16:creationId xmlns:a16="http://schemas.microsoft.com/office/drawing/2014/main" id="{65A93729-A0B7-5316-736A-587BCC355748}"/>
              </a:ext>
            </a:extLst>
          </p:cNvPr>
          <p:cNvCxnSpPr>
            <a:cxnSpLocks/>
          </p:cNvCxnSpPr>
          <p:nvPr/>
        </p:nvCxnSpPr>
        <p:spPr>
          <a:xfrm>
            <a:off x="7415568" y="5213472"/>
            <a:ext cx="0" cy="556842"/>
          </a:xfrm>
          <a:prstGeom prst="straightConnector1">
            <a:avLst/>
          </a:prstGeom>
          <a:ln w="38100">
            <a:solidFill>
              <a:schemeClr val="tx1"/>
            </a:solidFill>
            <a:tailEnd type="triangle"/>
          </a:ln>
        </p:spPr>
        <p:style>
          <a:lnRef idx="2">
            <a:schemeClr val="dk1"/>
          </a:lnRef>
          <a:fillRef idx="0">
            <a:schemeClr val="dk1"/>
          </a:fillRef>
          <a:effectRef idx="1">
            <a:schemeClr val="dk1"/>
          </a:effectRef>
          <a:fontRef idx="minor">
            <a:schemeClr val="tx1"/>
          </a:fontRef>
        </p:style>
      </p:cxnSp>
      <p:cxnSp>
        <p:nvCxnSpPr>
          <p:cNvPr id="25" name="直線矢印コネクタ 24">
            <a:extLst>
              <a:ext uri="{FF2B5EF4-FFF2-40B4-BE49-F238E27FC236}">
                <a16:creationId xmlns:a16="http://schemas.microsoft.com/office/drawing/2014/main" id="{57AD18AA-E323-6B94-217E-C65312D262A8}"/>
              </a:ext>
            </a:extLst>
          </p:cNvPr>
          <p:cNvCxnSpPr/>
          <p:nvPr/>
        </p:nvCxnSpPr>
        <p:spPr>
          <a:xfrm flipV="1">
            <a:off x="8383757" y="5199379"/>
            <a:ext cx="0" cy="556842"/>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26" name="テキスト ボックス 25">
            <a:extLst>
              <a:ext uri="{FF2B5EF4-FFF2-40B4-BE49-F238E27FC236}">
                <a16:creationId xmlns:a16="http://schemas.microsoft.com/office/drawing/2014/main" id="{A142CA17-75F0-5039-CC98-BBCB4B5662BF}"/>
              </a:ext>
            </a:extLst>
          </p:cNvPr>
          <p:cNvSpPr txBox="1"/>
          <p:nvPr/>
        </p:nvSpPr>
        <p:spPr>
          <a:xfrm>
            <a:off x="4658978" y="5328109"/>
            <a:ext cx="636244" cy="338554"/>
          </a:xfrm>
          <a:prstGeom prst="rect">
            <a:avLst/>
          </a:prstGeom>
          <a:noFill/>
        </p:spPr>
        <p:txBody>
          <a:bodyPr wrap="square" rtlCol="0">
            <a:spAutoFit/>
          </a:bodyPr>
          <a:lstStyle/>
          <a:p>
            <a:r>
              <a:rPr lang="ja-JP" altLang="en-US" sz="1600"/>
              <a:t>復元</a:t>
            </a:r>
            <a:endParaRPr kumimoji="1" lang="ja-JP" altLang="en-US" sz="1600"/>
          </a:p>
        </p:txBody>
      </p:sp>
      <p:sp>
        <p:nvSpPr>
          <p:cNvPr id="27" name="テキスト ボックス 26">
            <a:extLst>
              <a:ext uri="{FF2B5EF4-FFF2-40B4-BE49-F238E27FC236}">
                <a16:creationId xmlns:a16="http://schemas.microsoft.com/office/drawing/2014/main" id="{49C4EE12-51F4-D982-AE92-C6928D90F892}"/>
              </a:ext>
            </a:extLst>
          </p:cNvPr>
          <p:cNvSpPr txBox="1"/>
          <p:nvPr/>
        </p:nvSpPr>
        <p:spPr>
          <a:xfrm>
            <a:off x="6814523" y="5322616"/>
            <a:ext cx="636244" cy="338554"/>
          </a:xfrm>
          <a:prstGeom prst="rect">
            <a:avLst/>
          </a:prstGeom>
          <a:noFill/>
        </p:spPr>
        <p:txBody>
          <a:bodyPr wrap="square" rtlCol="0">
            <a:spAutoFit/>
          </a:bodyPr>
          <a:lstStyle/>
          <a:p>
            <a:r>
              <a:rPr kumimoji="1" lang="ja-JP" altLang="en-US" sz="1600"/>
              <a:t>保存</a:t>
            </a:r>
          </a:p>
        </p:txBody>
      </p:sp>
      <p:sp>
        <p:nvSpPr>
          <p:cNvPr id="28" name="テキスト ボックス 27">
            <a:extLst>
              <a:ext uri="{FF2B5EF4-FFF2-40B4-BE49-F238E27FC236}">
                <a16:creationId xmlns:a16="http://schemas.microsoft.com/office/drawing/2014/main" id="{25AF963F-49E8-822D-391A-6C21FE12EC5B}"/>
              </a:ext>
            </a:extLst>
          </p:cNvPr>
          <p:cNvSpPr txBox="1"/>
          <p:nvPr/>
        </p:nvSpPr>
        <p:spPr>
          <a:xfrm>
            <a:off x="8412339" y="5319590"/>
            <a:ext cx="636244" cy="338554"/>
          </a:xfrm>
          <a:prstGeom prst="rect">
            <a:avLst/>
          </a:prstGeom>
          <a:noFill/>
        </p:spPr>
        <p:txBody>
          <a:bodyPr wrap="square" rtlCol="0">
            <a:spAutoFit/>
          </a:bodyPr>
          <a:lstStyle/>
          <a:p>
            <a:r>
              <a:rPr lang="ja-JP" altLang="en-US" sz="1600"/>
              <a:t>復元</a:t>
            </a:r>
            <a:endParaRPr kumimoji="1" lang="ja-JP" altLang="en-US" sz="1600"/>
          </a:p>
        </p:txBody>
      </p:sp>
    </p:spTree>
    <p:extLst>
      <p:ext uri="{BB962C8B-B14F-4D97-AF65-F5344CB8AC3E}">
        <p14:creationId xmlns:p14="http://schemas.microsoft.com/office/powerpoint/2010/main" val="634110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CF9B5F-F213-CAF1-95CF-F612445DFFC1}"/>
              </a:ext>
            </a:extLst>
          </p:cNvPr>
          <p:cNvSpPr>
            <a:spLocks noGrp="1"/>
          </p:cNvSpPr>
          <p:nvPr>
            <p:ph type="title"/>
          </p:nvPr>
        </p:nvSpPr>
        <p:spPr/>
        <p:txBody>
          <a:bodyPr/>
          <a:lstStyle/>
          <a:p>
            <a:r>
              <a:rPr kumimoji="1" lang="en-US" altLang="ja-JP" err="1"/>
              <a:t>MigTEE</a:t>
            </a:r>
            <a:r>
              <a:rPr kumimoji="1" lang="ja-JP" altLang="en-US"/>
              <a:t>におけるマイグレーションの流れ</a:t>
            </a:r>
          </a:p>
        </p:txBody>
      </p:sp>
      <p:sp>
        <p:nvSpPr>
          <p:cNvPr id="3" name="コンテンツ プレースホルダー 2">
            <a:extLst>
              <a:ext uri="{FF2B5EF4-FFF2-40B4-BE49-F238E27FC236}">
                <a16:creationId xmlns:a16="http://schemas.microsoft.com/office/drawing/2014/main" id="{835F92E3-12E4-B832-DE4C-D5870F3B1F22}"/>
              </a:ext>
            </a:extLst>
          </p:cNvPr>
          <p:cNvSpPr>
            <a:spLocks noGrp="1"/>
          </p:cNvSpPr>
          <p:nvPr>
            <p:ph idx="1"/>
          </p:nvPr>
        </p:nvSpPr>
        <p:spPr/>
        <p:txBody>
          <a:bodyPr/>
          <a:lstStyle/>
          <a:p>
            <a:r>
              <a:rPr lang="ja-JP" altLang="en-US"/>
              <a:t>移送元</a:t>
            </a:r>
            <a:r>
              <a:rPr lang="en" altLang="ja-JP"/>
              <a:t>TEE</a:t>
            </a:r>
            <a:r>
              <a:rPr lang="ja-JP" altLang="en-US"/>
              <a:t>内のライブラリ</a:t>
            </a:r>
            <a:r>
              <a:rPr lang="en" altLang="ja-JP"/>
              <a:t>OS</a:t>
            </a:r>
            <a:r>
              <a:rPr lang="ja-JP" altLang="en-US"/>
              <a:t>が状態を保存</a:t>
            </a:r>
            <a:endParaRPr lang="en-US" altLang="ja-JP"/>
          </a:p>
          <a:p>
            <a:pPr lvl="1"/>
            <a:r>
              <a:rPr lang="ja-JP" altLang="en-US"/>
              <a:t>アプリケーションの状態、ライブラリ</a:t>
            </a:r>
            <a:r>
              <a:rPr lang="en" altLang="ja-JP"/>
              <a:t>OS</a:t>
            </a:r>
            <a:r>
              <a:rPr lang="ja-JP" altLang="en-US"/>
              <a:t>が管理する状態</a:t>
            </a:r>
            <a:endParaRPr lang="en-US" altLang="ja-JP"/>
          </a:p>
          <a:p>
            <a:pPr lvl="1"/>
            <a:r>
              <a:rPr lang="ja-JP" altLang="en-US"/>
              <a:t>保存した状態を暗号化して</a:t>
            </a:r>
            <a:r>
              <a:rPr lang="en-US" altLang="ja-JP"/>
              <a:t>TEE</a:t>
            </a:r>
            <a:r>
              <a:rPr lang="ja-JP" altLang="en-US"/>
              <a:t>外部に書き出し</a:t>
            </a:r>
            <a:endParaRPr lang="en-US" altLang="ja-JP"/>
          </a:p>
          <a:p>
            <a:pPr lvl="1"/>
            <a:r>
              <a:rPr lang="ja-JP" altLang="en-US"/>
              <a:t>移送ツールが暗号化された状態を移送先ホストに転送</a:t>
            </a:r>
            <a:endParaRPr lang="en-US" altLang="ja-JP"/>
          </a:p>
          <a:p>
            <a:r>
              <a:rPr lang="ja-JP" altLang="en-US"/>
              <a:t>移送先ホスト上に新たな</a:t>
            </a:r>
            <a:r>
              <a:rPr lang="en-US" altLang="ja-JP"/>
              <a:t>TEE</a:t>
            </a:r>
            <a:r>
              <a:rPr lang="ja-JP" altLang="en-US"/>
              <a:t>を作成し、ライブラリ</a:t>
            </a:r>
            <a:r>
              <a:rPr lang="en-US" altLang="ja-JP"/>
              <a:t>OS</a:t>
            </a:r>
            <a:r>
              <a:rPr lang="ja-JP" altLang="en-US"/>
              <a:t>を起動</a:t>
            </a:r>
            <a:endParaRPr lang="en-US" altLang="ja-JP"/>
          </a:p>
          <a:p>
            <a:pPr lvl="1"/>
            <a:r>
              <a:rPr lang="ja-JP" altLang="en-US"/>
              <a:t>ライブラリ</a:t>
            </a:r>
            <a:r>
              <a:rPr lang="en" altLang="ja-JP"/>
              <a:t>OS</a:t>
            </a:r>
            <a:r>
              <a:rPr lang="ja-JP" altLang="en-US"/>
              <a:t>が受け取った状態を復号し、保存時の状態を復元</a:t>
            </a:r>
            <a:endParaRPr kumimoji="1" lang="ja-JP" altLang="en-US"/>
          </a:p>
        </p:txBody>
      </p:sp>
      <p:sp>
        <p:nvSpPr>
          <p:cNvPr id="29" name="スライド番号プレースホルダー 28">
            <a:extLst>
              <a:ext uri="{FF2B5EF4-FFF2-40B4-BE49-F238E27FC236}">
                <a16:creationId xmlns:a16="http://schemas.microsoft.com/office/drawing/2014/main" id="{A6A7C754-5D7B-6E0F-F60B-FBF26CCB330D}"/>
              </a:ext>
            </a:extLst>
          </p:cNvPr>
          <p:cNvSpPr>
            <a:spLocks noGrp="1"/>
          </p:cNvSpPr>
          <p:nvPr>
            <p:ph type="sldNum" sz="quarter" idx="12"/>
          </p:nvPr>
        </p:nvSpPr>
        <p:spPr/>
        <p:txBody>
          <a:bodyPr/>
          <a:lstStyle/>
          <a:p>
            <a:fld id="{6D65651E-F332-A540-B31E-32D38D5BF5BF}" type="slidenum">
              <a:rPr kumimoji="1" lang="ja-JP" altLang="en-US" smtClean="0"/>
              <a:t>9</a:t>
            </a:fld>
            <a:endParaRPr kumimoji="1" lang="ja-JP" altLang="en-US"/>
          </a:p>
        </p:txBody>
      </p:sp>
      <p:sp>
        <p:nvSpPr>
          <p:cNvPr id="54" name="テキスト ボックス 53">
            <a:extLst>
              <a:ext uri="{FF2B5EF4-FFF2-40B4-BE49-F238E27FC236}">
                <a16:creationId xmlns:a16="http://schemas.microsoft.com/office/drawing/2014/main" id="{FD8ACDE0-ACDD-513B-D763-6D8D5C2844D6}"/>
              </a:ext>
            </a:extLst>
          </p:cNvPr>
          <p:cNvSpPr txBox="1"/>
          <p:nvPr/>
        </p:nvSpPr>
        <p:spPr>
          <a:xfrm>
            <a:off x="3226914" y="4040408"/>
            <a:ext cx="1437706" cy="338554"/>
          </a:xfrm>
          <a:prstGeom prst="rect">
            <a:avLst/>
          </a:prstGeom>
          <a:noFill/>
        </p:spPr>
        <p:txBody>
          <a:bodyPr wrap="square" rtlCol="0">
            <a:spAutoFit/>
          </a:bodyPr>
          <a:lstStyle/>
          <a:p>
            <a:r>
              <a:rPr lang="ja-JP" altLang="en-US" sz="1600"/>
              <a:t>移送元ホスト</a:t>
            </a:r>
            <a:endParaRPr kumimoji="1" lang="ja-JP" altLang="en-US" sz="1600"/>
          </a:p>
        </p:txBody>
      </p:sp>
      <p:sp>
        <p:nvSpPr>
          <p:cNvPr id="55" name="正方形/長方形 54">
            <a:extLst>
              <a:ext uri="{FF2B5EF4-FFF2-40B4-BE49-F238E27FC236}">
                <a16:creationId xmlns:a16="http://schemas.microsoft.com/office/drawing/2014/main" id="{61AC5D37-4BDF-411B-4E74-AA281BA375FB}"/>
              </a:ext>
            </a:extLst>
          </p:cNvPr>
          <p:cNvSpPr/>
          <p:nvPr/>
        </p:nvSpPr>
        <p:spPr>
          <a:xfrm>
            <a:off x="2545600" y="4398797"/>
            <a:ext cx="2800342" cy="235871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正方形/長方形 55">
            <a:extLst>
              <a:ext uri="{FF2B5EF4-FFF2-40B4-BE49-F238E27FC236}">
                <a16:creationId xmlns:a16="http://schemas.microsoft.com/office/drawing/2014/main" id="{ED4FCBBE-4ADF-47B2-1CA2-15B81DD9B402}"/>
              </a:ext>
            </a:extLst>
          </p:cNvPr>
          <p:cNvSpPr/>
          <p:nvPr/>
        </p:nvSpPr>
        <p:spPr>
          <a:xfrm>
            <a:off x="2883893" y="4777022"/>
            <a:ext cx="2123755" cy="1221843"/>
          </a:xfrm>
          <a:prstGeom prst="rect">
            <a:avLst/>
          </a:prstGeom>
          <a:solidFill>
            <a:schemeClr val="accent4">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solidFill>
                <a:schemeClr val="tx1"/>
              </a:solidFill>
            </a:endParaRPr>
          </a:p>
        </p:txBody>
      </p:sp>
      <p:sp>
        <p:nvSpPr>
          <p:cNvPr id="57" name="正方形/長方形 56">
            <a:extLst>
              <a:ext uri="{FF2B5EF4-FFF2-40B4-BE49-F238E27FC236}">
                <a16:creationId xmlns:a16="http://schemas.microsoft.com/office/drawing/2014/main" id="{4ADBE190-4515-04D4-10D2-4143651C9468}"/>
              </a:ext>
            </a:extLst>
          </p:cNvPr>
          <p:cNvSpPr/>
          <p:nvPr/>
        </p:nvSpPr>
        <p:spPr>
          <a:xfrm>
            <a:off x="2883890" y="6254241"/>
            <a:ext cx="2123755" cy="374900"/>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移送ツール</a:t>
            </a:r>
          </a:p>
        </p:txBody>
      </p:sp>
      <p:sp>
        <p:nvSpPr>
          <p:cNvPr id="58" name="正方形/長方形 57">
            <a:extLst>
              <a:ext uri="{FF2B5EF4-FFF2-40B4-BE49-F238E27FC236}">
                <a16:creationId xmlns:a16="http://schemas.microsoft.com/office/drawing/2014/main" id="{8607D872-EA3B-AF4B-5733-63FE0C7FB651}"/>
              </a:ext>
            </a:extLst>
          </p:cNvPr>
          <p:cNvSpPr/>
          <p:nvPr/>
        </p:nvSpPr>
        <p:spPr>
          <a:xfrm>
            <a:off x="3093549" y="4911545"/>
            <a:ext cx="1704441" cy="354560"/>
          </a:xfrm>
          <a:prstGeom prst="rect">
            <a:avLst/>
          </a:prstGeom>
          <a:solidFill>
            <a:schemeClr val="accent5">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a:solidFill>
                  <a:schemeClr val="tx1"/>
                </a:solidFill>
              </a:rPr>
              <a:t>アプリケーション</a:t>
            </a:r>
            <a:endParaRPr kumimoji="1" lang="ja-JP" altLang="en-US" sz="1400">
              <a:solidFill>
                <a:schemeClr val="tx1"/>
              </a:solidFill>
            </a:endParaRPr>
          </a:p>
        </p:txBody>
      </p:sp>
      <p:sp>
        <p:nvSpPr>
          <p:cNvPr id="59" name="正方形/長方形 58">
            <a:extLst>
              <a:ext uri="{FF2B5EF4-FFF2-40B4-BE49-F238E27FC236}">
                <a16:creationId xmlns:a16="http://schemas.microsoft.com/office/drawing/2014/main" id="{8439425F-ED2C-33D2-2226-4AE5690CB71E}"/>
              </a:ext>
            </a:extLst>
          </p:cNvPr>
          <p:cNvSpPr/>
          <p:nvPr/>
        </p:nvSpPr>
        <p:spPr>
          <a:xfrm>
            <a:off x="3093549" y="5540834"/>
            <a:ext cx="1704441" cy="354560"/>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ライブラリ</a:t>
            </a:r>
            <a:r>
              <a:rPr lang="en-US" altLang="ja-JP" sz="1600">
                <a:solidFill>
                  <a:schemeClr val="tx1"/>
                </a:solidFill>
              </a:rPr>
              <a:t>OS</a:t>
            </a:r>
            <a:endParaRPr kumimoji="1" lang="ja-JP" altLang="en-US">
              <a:solidFill>
                <a:schemeClr val="tx1"/>
              </a:solidFill>
            </a:endParaRPr>
          </a:p>
        </p:txBody>
      </p:sp>
      <p:sp>
        <p:nvSpPr>
          <p:cNvPr id="60" name="テキスト ボックス 59">
            <a:extLst>
              <a:ext uri="{FF2B5EF4-FFF2-40B4-BE49-F238E27FC236}">
                <a16:creationId xmlns:a16="http://schemas.microsoft.com/office/drawing/2014/main" id="{7EAB5BA6-D246-075D-0650-3134812B634A}"/>
              </a:ext>
            </a:extLst>
          </p:cNvPr>
          <p:cNvSpPr txBox="1"/>
          <p:nvPr/>
        </p:nvSpPr>
        <p:spPr>
          <a:xfrm>
            <a:off x="3234173" y="4430449"/>
            <a:ext cx="1423187" cy="338554"/>
          </a:xfrm>
          <a:prstGeom prst="rect">
            <a:avLst/>
          </a:prstGeom>
          <a:noFill/>
        </p:spPr>
        <p:txBody>
          <a:bodyPr wrap="square" rtlCol="0">
            <a:spAutoFit/>
          </a:bodyPr>
          <a:lstStyle/>
          <a:p>
            <a:r>
              <a:rPr kumimoji="1" lang="ja-JP" altLang="en-US" sz="1600"/>
              <a:t>エンクレイヴ</a:t>
            </a:r>
          </a:p>
        </p:txBody>
      </p:sp>
      <p:sp>
        <p:nvSpPr>
          <p:cNvPr id="61" name="テキスト ボックス 60">
            <a:extLst>
              <a:ext uri="{FF2B5EF4-FFF2-40B4-BE49-F238E27FC236}">
                <a16:creationId xmlns:a16="http://schemas.microsoft.com/office/drawing/2014/main" id="{91960EA0-DF0D-BE32-85E5-E544C9D5EAB6}"/>
              </a:ext>
            </a:extLst>
          </p:cNvPr>
          <p:cNvSpPr txBox="1"/>
          <p:nvPr/>
        </p:nvSpPr>
        <p:spPr>
          <a:xfrm>
            <a:off x="7227833" y="4040408"/>
            <a:ext cx="1437706" cy="338554"/>
          </a:xfrm>
          <a:prstGeom prst="rect">
            <a:avLst/>
          </a:prstGeom>
          <a:noFill/>
        </p:spPr>
        <p:txBody>
          <a:bodyPr wrap="square" rtlCol="0">
            <a:spAutoFit/>
          </a:bodyPr>
          <a:lstStyle/>
          <a:p>
            <a:r>
              <a:rPr lang="ja-JP" altLang="en-US" sz="1600"/>
              <a:t>移送先ホスト</a:t>
            </a:r>
            <a:endParaRPr kumimoji="1" lang="ja-JP" altLang="en-US" sz="1600"/>
          </a:p>
        </p:txBody>
      </p:sp>
      <p:sp>
        <p:nvSpPr>
          <p:cNvPr id="62" name="正方形/長方形 61">
            <a:extLst>
              <a:ext uri="{FF2B5EF4-FFF2-40B4-BE49-F238E27FC236}">
                <a16:creationId xmlns:a16="http://schemas.microsoft.com/office/drawing/2014/main" id="{E0706F91-48B2-B0B3-B327-CCAC6A10532D}"/>
              </a:ext>
            </a:extLst>
          </p:cNvPr>
          <p:cNvSpPr/>
          <p:nvPr/>
        </p:nvSpPr>
        <p:spPr>
          <a:xfrm>
            <a:off x="6546519" y="4398797"/>
            <a:ext cx="2800342" cy="235871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正方形/長方形 62">
            <a:extLst>
              <a:ext uri="{FF2B5EF4-FFF2-40B4-BE49-F238E27FC236}">
                <a16:creationId xmlns:a16="http://schemas.microsoft.com/office/drawing/2014/main" id="{176B8AE4-140A-02BC-5DF9-08FA6E175946}"/>
              </a:ext>
            </a:extLst>
          </p:cNvPr>
          <p:cNvSpPr/>
          <p:nvPr/>
        </p:nvSpPr>
        <p:spPr>
          <a:xfrm>
            <a:off x="6884812" y="4777022"/>
            <a:ext cx="2123755" cy="1221843"/>
          </a:xfrm>
          <a:prstGeom prst="rect">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solidFill>
                <a:schemeClr val="tx1"/>
              </a:solidFill>
            </a:endParaRPr>
          </a:p>
        </p:txBody>
      </p:sp>
      <p:sp>
        <p:nvSpPr>
          <p:cNvPr id="64" name="正方形/長方形 63">
            <a:extLst>
              <a:ext uri="{FF2B5EF4-FFF2-40B4-BE49-F238E27FC236}">
                <a16:creationId xmlns:a16="http://schemas.microsoft.com/office/drawing/2014/main" id="{F8535ACF-3219-EEC1-5823-679B341ED9F8}"/>
              </a:ext>
            </a:extLst>
          </p:cNvPr>
          <p:cNvSpPr/>
          <p:nvPr/>
        </p:nvSpPr>
        <p:spPr>
          <a:xfrm>
            <a:off x="6884809" y="6254241"/>
            <a:ext cx="2123755" cy="374900"/>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移送ツール</a:t>
            </a:r>
          </a:p>
        </p:txBody>
      </p:sp>
      <p:sp>
        <p:nvSpPr>
          <p:cNvPr id="65" name="正方形/長方形 64">
            <a:extLst>
              <a:ext uri="{FF2B5EF4-FFF2-40B4-BE49-F238E27FC236}">
                <a16:creationId xmlns:a16="http://schemas.microsoft.com/office/drawing/2014/main" id="{063D6268-CEA5-A04D-D7E9-358ADE102F48}"/>
              </a:ext>
            </a:extLst>
          </p:cNvPr>
          <p:cNvSpPr/>
          <p:nvPr/>
        </p:nvSpPr>
        <p:spPr>
          <a:xfrm>
            <a:off x="7094468" y="4911545"/>
            <a:ext cx="1704441" cy="354560"/>
          </a:xfrm>
          <a:prstGeom prst="rect">
            <a:avLst/>
          </a:prstGeom>
          <a:solidFill>
            <a:schemeClr val="accent5">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a:solidFill>
                  <a:schemeClr val="tx1"/>
                </a:solidFill>
              </a:rPr>
              <a:t>アプリケーション</a:t>
            </a:r>
            <a:endParaRPr kumimoji="1" lang="ja-JP" altLang="en-US" sz="1400">
              <a:solidFill>
                <a:schemeClr val="tx1"/>
              </a:solidFill>
            </a:endParaRPr>
          </a:p>
        </p:txBody>
      </p:sp>
      <p:sp>
        <p:nvSpPr>
          <p:cNvPr id="66" name="正方形/長方形 65">
            <a:extLst>
              <a:ext uri="{FF2B5EF4-FFF2-40B4-BE49-F238E27FC236}">
                <a16:creationId xmlns:a16="http://schemas.microsoft.com/office/drawing/2014/main" id="{24553EA6-BA34-8178-79D1-414288F6D034}"/>
              </a:ext>
            </a:extLst>
          </p:cNvPr>
          <p:cNvSpPr/>
          <p:nvPr/>
        </p:nvSpPr>
        <p:spPr>
          <a:xfrm>
            <a:off x="7094468" y="5540834"/>
            <a:ext cx="1704441" cy="354560"/>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ライブラリ</a:t>
            </a:r>
            <a:r>
              <a:rPr lang="en-US" altLang="ja-JP" sz="1600">
                <a:solidFill>
                  <a:schemeClr val="tx1"/>
                </a:solidFill>
              </a:rPr>
              <a:t>OS</a:t>
            </a:r>
            <a:endParaRPr kumimoji="1" lang="ja-JP" altLang="en-US">
              <a:solidFill>
                <a:schemeClr val="tx1"/>
              </a:solidFill>
            </a:endParaRPr>
          </a:p>
        </p:txBody>
      </p:sp>
      <p:sp>
        <p:nvSpPr>
          <p:cNvPr id="67" name="テキスト ボックス 66">
            <a:extLst>
              <a:ext uri="{FF2B5EF4-FFF2-40B4-BE49-F238E27FC236}">
                <a16:creationId xmlns:a16="http://schemas.microsoft.com/office/drawing/2014/main" id="{5E9B7FAD-C557-527C-780D-5B8EAC5EB4A5}"/>
              </a:ext>
            </a:extLst>
          </p:cNvPr>
          <p:cNvSpPr txBox="1"/>
          <p:nvPr/>
        </p:nvSpPr>
        <p:spPr>
          <a:xfrm>
            <a:off x="7478007" y="4419713"/>
            <a:ext cx="948183" cy="338554"/>
          </a:xfrm>
          <a:prstGeom prst="rect">
            <a:avLst/>
          </a:prstGeom>
          <a:noFill/>
        </p:spPr>
        <p:txBody>
          <a:bodyPr wrap="square" rtlCol="0">
            <a:spAutoFit/>
          </a:bodyPr>
          <a:lstStyle/>
          <a:p>
            <a:r>
              <a:rPr kumimoji="1" lang="ja-JP" altLang="en-US" sz="1600"/>
              <a:t>機密</a:t>
            </a:r>
            <a:r>
              <a:rPr kumimoji="1" lang="en-US" altLang="ja-JP" sz="1600"/>
              <a:t>VM</a:t>
            </a:r>
            <a:endParaRPr kumimoji="1" lang="ja-JP" altLang="en-US" sz="1600"/>
          </a:p>
        </p:txBody>
      </p:sp>
      <p:cxnSp>
        <p:nvCxnSpPr>
          <p:cNvPr id="68" name="直線矢印コネクタ 67">
            <a:extLst>
              <a:ext uri="{FF2B5EF4-FFF2-40B4-BE49-F238E27FC236}">
                <a16:creationId xmlns:a16="http://schemas.microsoft.com/office/drawing/2014/main" id="{EA7F0087-5714-F6E6-F3C5-E584599E3F37}"/>
              </a:ext>
            </a:extLst>
          </p:cNvPr>
          <p:cNvCxnSpPr>
            <a:stCxn id="58" idx="2"/>
            <a:endCxn id="59" idx="0"/>
          </p:cNvCxnSpPr>
          <p:nvPr/>
        </p:nvCxnSpPr>
        <p:spPr>
          <a:xfrm>
            <a:off x="3945770" y="5266105"/>
            <a:ext cx="0" cy="274729"/>
          </a:xfrm>
          <a:prstGeom prst="straightConnector1">
            <a:avLst/>
          </a:prstGeom>
          <a:ln w="38100">
            <a:solidFill>
              <a:schemeClr val="tx1"/>
            </a:solidFill>
            <a:tailEnd type="triangle"/>
          </a:ln>
        </p:spPr>
        <p:style>
          <a:lnRef idx="2">
            <a:schemeClr val="dk1"/>
          </a:lnRef>
          <a:fillRef idx="0">
            <a:schemeClr val="dk1"/>
          </a:fillRef>
          <a:effectRef idx="1">
            <a:schemeClr val="dk1"/>
          </a:effectRef>
          <a:fontRef idx="minor">
            <a:schemeClr val="tx1"/>
          </a:fontRef>
        </p:style>
      </p:cxnSp>
      <p:cxnSp>
        <p:nvCxnSpPr>
          <p:cNvPr id="69" name="直線矢印コネクタ 68">
            <a:extLst>
              <a:ext uri="{FF2B5EF4-FFF2-40B4-BE49-F238E27FC236}">
                <a16:creationId xmlns:a16="http://schemas.microsoft.com/office/drawing/2014/main" id="{31DCDE1C-02A7-6AA1-8728-ED534BC43E83}"/>
              </a:ext>
            </a:extLst>
          </p:cNvPr>
          <p:cNvCxnSpPr>
            <a:stCxn id="59" idx="2"/>
            <a:endCxn id="57" idx="0"/>
          </p:cNvCxnSpPr>
          <p:nvPr/>
        </p:nvCxnSpPr>
        <p:spPr>
          <a:xfrm flipH="1">
            <a:off x="3945768" y="5895394"/>
            <a:ext cx="2" cy="358847"/>
          </a:xfrm>
          <a:prstGeom prst="straightConnector1">
            <a:avLst/>
          </a:prstGeom>
          <a:ln w="38100">
            <a:solidFill>
              <a:schemeClr val="tx1"/>
            </a:solidFill>
            <a:tailEnd type="triangle"/>
          </a:ln>
        </p:spPr>
        <p:style>
          <a:lnRef idx="2">
            <a:schemeClr val="dk1"/>
          </a:lnRef>
          <a:fillRef idx="0">
            <a:schemeClr val="dk1"/>
          </a:fillRef>
          <a:effectRef idx="1">
            <a:schemeClr val="dk1"/>
          </a:effectRef>
          <a:fontRef idx="minor">
            <a:schemeClr val="tx1"/>
          </a:fontRef>
        </p:style>
      </p:cxnSp>
      <p:cxnSp>
        <p:nvCxnSpPr>
          <p:cNvPr id="70" name="直線矢印コネクタ 69">
            <a:extLst>
              <a:ext uri="{FF2B5EF4-FFF2-40B4-BE49-F238E27FC236}">
                <a16:creationId xmlns:a16="http://schemas.microsoft.com/office/drawing/2014/main" id="{4597D185-467C-110A-D208-DB25C74E9ACB}"/>
              </a:ext>
            </a:extLst>
          </p:cNvPr>
          <p:cNvCxnSpPr>
            <a:stCxn id="57" idx="3"/>
            <a:endCxn id="64" idx="1"/>
          </p:cNvCxnSpPr>
          <p:nvPr/>
        </p:nvCxnSpPr>
        <p:spPr>
          <a:xfrm>
            <a:off x="5007645" y="6441691"/>
            <a:ext cx="1877164" cy="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71" name="直線矢印コネクタ 70">
            <a:extLst>
              <a:ext uri="{FF2B5EF4-FFF2-40B4-BE49-F238E27FC236}">
                <a16:creationId xmlns:a16="http://schemas.microsoft.com/office/drawing/2014/main" id="{F32E88C1-02E9-6619-CFE1-6A53512980FE}"/>
              </a:ext>
            </a:extLst>
          </p:cNvPr>
          <p:cNvCxnSpPr>
            <a:stCxn id="64" idx="0"/>
            <a:endCxn id="66" idx="2"/>
          </p:cNvCxnSpPr>
          <p:nvPr/>
        </p:nvCxnSpPr>
        <p:spPr>
          <a:xfrm flipV="1">
            <a:off x="7946687" y="5895394"/>
            <a:ext cx="2" cy="358847"/>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72" name="直線矢印コネクタ 71">
            <a:extLst>
              <a:ext uri="{FF2B5EF4-FFF2-40B4-BE49-F238E27FC236}">
                <a16:creationId xmlns:a16="http://schemas.microsoft.com/office/drawing/2014/main" id="{1D4C46E2-03FC-A402-E44A-F34E5886E43C}"/>
              </a:ext>
            </a:extLst>
          </p:cNvPr>
          <p:cNvCxnSpPr>
            <a:stCxn id="66" idx="0"/>
            <a:endCxn id="65" idx="2"/>
          </p:cNvCxnSpPr>
          <p:nvPr/>
        </p:nvCxnSpPr>
        <p:spPr>
          <a:xfrm flipV="1">
            <a:off x="7946689" y="5266105"/>
            <a:ext cx="0" cy="274729"/>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73" name="テキスト ボックス 72">
            <a:extLst>
              <a:ext uri="{FF2B5EF4-FFF2-40B4-BE49-F238E27FC236}">
                <a16:creationId xmlns:a16="http://schemas.microsoft.com/office/drawing/2014/main" id="{F47DBB85-55F3-4E25-A604-35695C3C77A3}"/>
              </a:ext>
            </a:extLst>
          </p:cNvPr>
          <p:cNvSpPr txBox="1"/>
          <p:nvPr/>
        </p:nvSpPr>
        <p:spPr>
          <a:xfrm>
            <a:off x="4002402" y="5231351"/>
            <a:ext cx="609836" cy="338554"/>
          </a:xfrm>
          <a:prstGeom prst="rect">
            <a:avLst/>
          </a:prstGeom>
          <a:noFill/>
        </p:spPr>
        <p:txBody>
          <a:bodyPr wrap="square" rtlCol="0">
            <a:spAutoFit/>
          </a:bodyPr>
          <a:lstStyle/>
          <a:p>
            <a:r>
              <a:rPr kumimoji="1" lang="ja-JP" altLang="en-US" sz="1600"/>
              <a:t>保存</a:t>
            </a:r>
          </a:p>
        </p:txBody>
      </p:sp>
      <p:sp>
        <p:nvSpPr>
          <p:cNvPr id="74" name="テキスト ボックス 73">
            <a:extLst>
              <a:ext uri="{FF2B5EF4-FFF2-40B4-BE49-F238E27FC236}">
                <a16:creationId xmlns:a16="http://schemas.microsoft.com/office/drawing/2014/main" id="{A751AEF4-274F-4029-EE06-9D678DF1A0AF}"/>
              </a:ext>
            </a:extLst>
          </p:cNvPr>
          <p:cNvSpPr txBox="1"/>
          <p:nvPr/>
        </p:nvSpPr>
        <p:spPr>
          <a:xfrm>
            <a:off x="4002402" y="5956589"/>
            <a:ext cx="609836" cy="338554"/>
          </a:xfrm>
          <a:prstGeom prst="rect">
            <a:avLst/>
          </a:prstGeom>
          <a:noFill/>
        </p:spPr>
        <p:txBody>
          <a:bodyPr wrap="square" rtlCol="0">
            <a:spAutoFit/>
          </a:bodyPr>
          <a:lstStyle/>
          <a:p>
            <a:r>
              <a:rPr kumimoji="1" lang="ja-JP" altLang="en-US" sz="1600"/>
              <a:t>保存</a:t>
            </a:r>
          </a:p>
        </p:txBody>
      </p:sp>
      <p:sp>
        <p:nvSpPr>
          <p:cNvPr id="75" name="テキスト ボックス 74">
            <a:extLst>
              <a:ext uri="{FF2B5EF4-FFF2-40B4-BE49-F238E27FC236}">
                <a16:creationId xmlns:a16="http://schemas.microsoft.com/office/drawing/2014/main" id="{77A8B678-A5B3-DA15-E0A9-DD6BF6CB6702}"/>
              </a:ext>
            </a:extLst>
          </p:cNvPr>
          <p:cNvSpPr txBox="1"/>
          <p:nvPr/>
        </p:nvSpPr>
        <p:spPr>
          <a:xfrm>
            <a:off x="5641309" y="6079759"/>
            <a:ext cx="609836" cy="338554"/>
          </a:xfrm>
          <a:prstGeom prst="rect">
            <a:avLst/>
          </a:prstGeom>
          <a:noFill/>
        </p:spPr>
        <p:txBody>
          <a:bodyPr wrap="square" rtlCol="0">
            <a:spAutoFit/>
          </a:bodyPr>
          <a:lstStyle/>
          <a:p>
            <a:r>
              <a:rPr lang="ja-JP" altLang="en-US" sz="1600"/>
              <a:t>転送</a:t>
            </a:r>
            <a:endParaRPr kumimoji="1" lang="ja-JP" altLang="en-US" sz="1600"/>
          </a:p>
        </p:txBody>
      </p:sp>
      <p:sp>
        <p:nvSpPr>
          <p:cNvPr id="76" name="テキスト ボックス 75">
            <a:extLst>
              <a:ext uri="{FF2B5EF4-FFF2-40B4-BE49-F238E27FC236}">
                <a16:creationId xmlns:a16="http://schemas.microsoft.com/office/drawing/2014/main" id="{E4E33A22-DC09-31E8-BB5F-51E935AE3472}"/>
              </a:ext>
            </a:extLst>
          </p:cNvPr>
          <p:cNvSpPr txBox="1"/>
          <p:nvPr/>
        </p:nvSpPr>
        <p:spPr>
          <a:xfrm>
            <a:off x="8003321" y="5964442"/>
            <a:ext cx="609836" cy="338554"/>
          </a:xfrm>
          <a:prstGeom prst="rect">
            <a:avLst/>
          </a:prstGeom>
          <a:noFill/>
        </p:spPr>
        <p:txBody>
          <a:bodyPr wrap="square" rtlCol="0">
            <a:spAutoFit/>
          </a:bodyPr>
          <a:lstStyle/>
          <a:p>
            <a:r>
              <a:rPr kumimoji="1" lang="ja-JP" altLang="en-US" sz="1600"/>
              <a:t>復元</a:t>
            </a:r>
          </a:p>
        </p:txBody>
      </p:sp>
      <p:sp>
        <p:nvSpPr>
          <p:cNvPr id="77" name="テキスト ボックス 76">
            <a:extLst>
              <a:ext uri="{FF2B5EF4-FFF2-40B4-BE49-F238E27FC236}">
                <a16:creationId xmlns:a16="http://schemas.microsoft.com/office/drawing/2014/main" id="{51766036-5913-BEDC-132A-CB02962208D8}"/>
              </a:ext>
            </a:extLst>
          </p:cNvPr>
          <p:cNvSpPr txBox="1"/>
          <p:nvPr/>
        </p:nvSpPr>
        <p:spPr>
          <a:xfrm>
            <a:off x="7994994" y="5231351"/>
            <a:ext cx="609836" cy="338554"/>
          </a:xfrm>
          <a:prstGeom prst="rect">
            <a:avLst/>
          </a:prstGeom>
          <a:noFill/>
        </p:spPr>
        <p:txBody>
          <a:bodyPr wrap="square" rtlCol="0">
            <a:spAutoFit/>
          </a:bodyPr>
          <a:lstStyle/>
          <a:p>
            <a:r>
              <a:rPr kumimoji="1" lang="ja-JP" altLang="en-US" sz="1600"/>
              <a:t>復元</a:t>
            </a:r>
          </a:p>
        </p:txBody>
      </p:sp>
    </p:spTree>
    <p:extLst>
      <p:ext uri="{BB962C8B-B14F-4D97-AF65-F5344CB8AC3E}">
        <p14:creationId xmlns:p14="http://schemas.microsoft.com/office/powerpoint/2010/main" val="3317830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A95EE-B019-57EE-B895-92C425197A8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E28A664-BA98-1774-BF2E-60D6E4AFCED7}"/>
              </a:ext>
            </a:extLst>
          </p:cNvPr>
          <p:cNvSpPr>
            <a:spLocks noGrp="1"/>
          </p:cNvSpPr>
          <p:nvPr>
            <p:ph type="title"/>
          </p:nvPr>
        </p:nvSpPr>
        <p:spPr/>
        <p:txBody>
          <a:bodyPr/>
          <a:lstStyle/>
          <a:p>
            <a:r>
              <a:rPr kumimoji="1" lang="en-US" altLang="ja-JP"/>
              <a:t>Gramine</a:t>
            </a:r>
            <a:r>
              <a:rPr kumimoji="1" lang="ja-JP" altLang="en-US"/>
              <a:t>ライブラリ</a:t>
            </a:r>
            <a:r>
              <a:rPr kumimoji="1" lang="en-US" altLang="ja-JP"/>
              <a:t>OS</a:t>
            </a:r>
            <a:r>
              <a:rPr kumimoji="1" lang="ja-JP" altLang="en-US"/>
              <a:t>への実装</a:t>
            </a:r>
          </a:p>
        </p:txBody>
      </p:sp>
      <p:sp>
        <p:nvSpPr>
          <p:cNvPr id="3" name="コンテンツ プレースホルダー 2">
            <a:extLst>
              <a:ext uri="{FF2B5EF4-FFF2-40B4-BE49-F238E27FC236}">
                <a16:creationId xmlns:a16="http://schemas.microsoft.com/office/drawing/2014/main" id="{6D4990D3-C402-831E-4888-FE50F574295D}"/>
              </a:ext>
            </a:extLst>
          </p:cNvPr>
          <p:cNvSpPr>
            <a:spLocks noGrp="1"/>
          </p:cNvSpPr>
          <p:nvPr>
            <p:ph idx="1"/>
          </p:nvPr>
        </p:nvSpPr>
        <p:spPr>
          <a:xfrm>
            <a:off x="838200" y="1351722"/>
            <a:ext cx="10909852" cy="5506278"/>
          </a:xfrm>
        </p:spPr>
        <p:txBody>
          <a:bodyPr/>
          <a:lstStyle/>
          <a:p>
            <a:r>
              <a:rPr lang="ja-JP" altLang="en-US"/>
              <a:t>ライブラリ</a:t>
            </a:r>
            <a:r>
              <a:rPr lang="en-US" altLang="ja-JP"/>
              <a:t>OS</a:t>
            </a:r>
            <a:r>
              <a:rPr lang="ja-JP" altLang="en-US"/>
              <a:t>として</a:t>
            </a:r>
            <a:r>
              <a:rPr lang="en-US" altLang="ja-JP"/>
              <a:t>Gramine </a:t>
            </a:r>
            <a:r>
              <a:rPr kumimoji="1" lang="en-US" altLang="ja-JP" sz="2000"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rPr>
              <a:t>[Tsai+, EuroSys’14] </a:t>
            </a:r>
            <a:r>
              <a:rPr lang="ja-JP" altLang="en-US"/>
              <a:t>を利用</a:t>
            </a:r>
            <a:endParaRPr lang="en-US" altLang="ja-JP"/>
          </a:p>
          <a:p>
            <a:pPr lvl="1"/>
            <a:r>
              <a:rPr lang="ja-JP" altLang="en-US"/>
              <a:t>ライブラリ</a:t>
            </a:r>
            <a:r>
              <a:rPr lang="en-US" altLang="ja-JP"/>
              <a:t>OS</a:t>
            </a:r>
            <a:r>
              <a:rPr lang="ja-JP" altLang="en-US"/>
              <a:t>と</a:t>
            </a:r>
            <a:r>
              <a:rPr lang="en-US" altLang="ja-JP"/>
              <a:t>Platform Adaptation Layer (PAL)</a:t>
            </a:r>
            <a:r>
              <a:rPr lang="ja-JP" altLang="en-US"/>
              <a:t>で構成</a:t>
            </a:r>
            <a:endParaRPr lang="en-US" altLang="ja-JP"/>
          </a:p>
          <a:p>
            <a:pPr lvl="1"/>
            <a:r>
              <a:rPr lang="ja-JP" altLang="en-US"/>
              <a:t>ライブラリ</a:t>
            </a:r>
            <a:r>
              <a:rPr lang="en-US" altLang="ja-JP"/>
              <a:t>OS</a:t>
            </a:r>
            <a:r>
              <a:rPr lang="ja-JP" altLang="en-US"/>
              <a:t>はプロセス、スレッド、仮想メモリなどの状態を管理</a:t>
            </a:r>
            <a:endParaRPr lang="en-US" altLang="ja-JP"/>
          </a:p>
          <a:p>
            <a:pPr lvl="2"/>
            <a:r>
              <a:rPr lang="ja-JP" altLang="en-US"/>
              <a:t>アプリケーションが実行するシステムコールを処理</a:t>
            </a:r>
            <a:endParaRPr lang="en-US" altLang="ja-JP"/>
          </a:p>
          <a:p>
            <a:pPr lvl="1"/>
            <a:r>
              <a:rPr lang="en-US" altLang="ja-JP"/>
              <a:t>PAL</a:t>
            </a:r>
            <a:r>
              <a:rPr lang="ja-JP" altLang="en-US"/>
              <a:t>はライブラリ</a:t>
            </a:r>
            <a:r>
              <a:rPr lang="en-US" altLang="ja-JP"/>
              <a:t>OS</a:t>
            </a:r>
            <a:r>
              <a:rPr lang="ja-JP" altLang="en-US"/>
              <a:t>が利用する低レベル機能を実行環境に応じて提供</a:t>
            </a:r>
            <a:endParaRPr lang="en-US" altLang="ja-JP"/>
          </a:p>
          <a:p>
            <a:pPr lvl="2"/>
            <a:r>
              <a:rPr lang="ja-JP" altLang="en-US"/>
              <a:t>プロセス生成、メモリ管理、ファイルの操作</a:t>
            </a:r>
            <a:endParaRPr lang="en-US" altLang="ja-JP"/>
          </a:p>
          <a:p>
            <a:pPr lvl="2"/>
            <a:endParaRPr lang="en-US" altLang="ja-JP"/>
          </a:p>
        </p:txBody>
      </p:sp>
      <p:sp>
        <p:nvSpPr>
          <p:cNvPr id="5" name="スライド番号プレースホルダー 4">
            <a:extLst>
              <a:ext uri="{FF2B5EF4-FFF2-40B4-BE49-F238E27FC236}">
                <a16:creationId xmlns:a16="http://schemas.microsoft.com/office/drawing/2014/main" id="{807F921F-8268-D8C2-E737-AFDC3193D9CB}"/>
              </a:ext>
            </a:extLst>
          </p:cNvPr>
          <p:cNvSpPr>
            <a:spLocks noGrp="1"/>
          </p:cNvSpPr>
          <p:nvPr>
            <p:ph type="sldNum" sz="quarter" idx="12"/>
          </p:nvPr>
        </p:nvSpPr>
        <p:spPr/>
        <p:txBody>
          <a:bodyPr/>
          <a:lstStyle/>
          <a:p>
            <a:fld id="{6D65651E-F332-A540-B31E-32D38D5BF5BF}" type="slidenum">
              <a:rPr kumimoji="1" lang="ja-JP" altLang="en-US" smtClean="0"/>
              <a:t>10</a:t>
            </a:fld>
            <a:endParaRPr kumimoji="1" lang="ja-JP" altLang="en-US"/>
          </a:p>
        </p:txBody>
      </p:sp>
      <p:sp>
        <p:nvSpPr>
          <p:cNvPr id="4" name="正方形/長方形 3">
            <a:extLst>
              <a:ext uri="{FF2B5EF4-FFF2-40B4-BE49-F238E27FC236}">
                <a16:creationId xmlns:a16="http://schemas.microsoft.com/office/drawing/2014/main" id="{9F11A9B0-BE10-F773-BDEB-99B8E6FE827F}"/>
              </a:ext>
            </a:extLst>
          </p:cNvPr>
          <p:cNvSpPr/>
          <p:nvPr/>
        </p:nvSpPr>
        <p:spPr>
          <a:xfrm>
            <a:off x="3208516" y="3928279"/>
            <a:ext cx="1913664" cy="354560"/>
          </a:xfrm>
          <a:prstGeom prst="rect">
            <a:avLst/>
          </a:prstGeom>
          <a:solidFill>
            <a:schemeClr val="accent5">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a:solidFill>
                  <a:schemeClr val="tx1"/>
                </a:solidFill>
              </a:rPr>
              <a:t>アプリケーション</a:t>
            </a:r>
            <a:endParaRPr kumimoji="1" lang="ja-JP" altLang="en-US" sz="1400">
              <a:solidFill>
                <a:schemeClr val="tx1"/>
              </a:solidFill>
            </a:endParaRPr>
          </a:p>
        </p:txBody>
      </p:sp>
      <p:sp>
        <p:nvSpPr>
          <p:cNvPr id="6" name="正方形/長方形 5">
            <a:extLst>
              <a:ext uri="{FF2B5EF4-FFF2-40B4-BE49-F238E27FC236}">
                <a16:creationId xmlns:a16="http://schemas.microsoft.com/office/drawing/2014/main" id="{604D80B7-B151-9AA6-FF03-7F3ACC91E135}"/>
              </a:ext>
            </a:extLst>
          </p:cNvPr>
          <p:cNvSpPr/>
          <p:nvPr/>
        </p:nvSpPr>
        <p:spPr>
          <a:xfrm>
            <a:off x="3208516" y="4631834"/>
            <a:ext cx="1913664" cy="354560"/>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ライブラリ</a:t>
            </a:r>
            <a:r>
              <a:rPr lang="en-US" altLang="ja-JP" sz="1600">
                <a:solidFill>
                  <a:schemeClr val="tx1"/>
                </a:solidFill>
              </a:rPr>
              <a:t>OS</a:t>
            </a:r>
            <a:endParaRPr kumimoji="1" lang="ja-JP" altLang="en-US">
              <a:solidFill>
                <a:schemeClr val="tx1"/>
              </a:solidFill>
            </a:endParaRPr>
          </a:p>
        </p:txBody>
      </p:sp>
      <p:sp>
        <p:nvSpPr>
          <p:cNvPr id="7" name="正方形/長方形 6">
            <a:extLst>
              <a:ext uri="{FF2B5EF4-FFF2-40B4-BE49-F238E27FC236}">
                <a16:creationId xmlns:a16="http://schemas.microsoft.com/office/drawing/2014/main" id="{44CEBB1D-02E8-60B7-F1BB-BB24261123AC}"/>
              </a:ext>
            </a:extLst>
          </p:cNvPr>
          <p:cNvSpPr/>
          <p:nvPr/>
        </p:nvSpPr>
        <p:spPr>
          <a:xfrm>
            <a:off x="3205412" y="5326517"/>
            <a:ext cx="1913664" cy="354560"/>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a:solidFill>
                  <a:schemeClr val="tx1"/>
                </a:solidFill>
              </a:rPr>
              <a:t>PAL</a:t>
            </a:r>
            <a:endParaRPr kumimoji="1" lang="ja-JP" altLang="en-US">
              <a:solidFill>
                <a:schemeClr val="tx1"/>
              </a:solidFill>
            </a:endParaRPr>
          </a:p>
        </p:txBody>
      </p:sp>
      <p:sp>
        <p:nvSpPr>
          <p:cNvPr id="8" name="正方形/長方形 7">
            <a:extLst>
              <a:ext uri="{FF2B5EF4-FFF2-40B4-BE49-F238E27FC236}">
                <a16:creationId xmlns:a16="http://schemas.microsoft.com/office/drawing/2014/main" id="{532A16CB-7CBB-BF18-CB18-50F74AC8C29F}"/>
              </a:ext>
            </a:extLst>
          </p:cNvPr>
          <p:cNvSpPr/>
          <p:nvPr/>
        </p:nvSpPr>
        <p:spPr>
          <a:xfrm>
            <a:off x="3032851" y="6104322"/>
            <a:ext cx="2258787" cy="354560"/>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a:solidFill>
                  <a:schemeClr val="tx1"/>
                </a:solidFill>
              </a:rPr>
              <a:t>OS/</a:t>
            </a:r>
            <a:r>
              <a:rPr lang="ja-JP" altLang="en-US" sz="1600">
                <a:solidFill>
                  <a:schemeClr val="tx1"/>
                </a:solidFill>
              </a:rPr>
              <a:t>ハイパーバイザ</a:t>
            </a:r>
            <a:endParaRPr kumimoji="1" lang="ja-JP" altLang="en-US" sz="1600">
              <a:solidFill>
                <a:schemeClr val="tx1"/>
              </a:solidFill>
            </a:endParaRPr>
          </a:p>
        </p:txBody>
      </p:sp>
      <p:sp>
        <p:nvSpPr>
          <p:cNvPr id="9" name="角丸四角形 8">
            <a:extLst>
              <a:ext uri="{FF2B5EF4-FFF2-40B4-BE49-F238E27FC236}">
                <a16:creationId xmlns:a16="http://schemas.microsoft.com/office/drawing/2014/main" id="{7432395F-9359-2C53-126D-370E49945C71}"/>
              </a:ext>
            </a:extLst>
          </p:cNvPr>
          <p:cNvSpPr/>
          <p:nvPr/>
        </p:nvSpPr>
        <p:spPr>
          <a:xfrm>
            <a:off x="3032851" y="4508613"/>
            <a:ext cx="2258787" cy="1261856"/>
          </a:xfrm>
          <a:prstGeom prst="round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左中かっこ 9">
            <a:extLst>
              <a:ext uri="{FF2B5EF4-FFF2-40B4-BE49-F238E27FC236}">
                <a16:creationId xmlns:a16="http://schemas.microsoft.com/office/drawing/2014/main" id="{B66951E4-FB6B-829C-B16D-9D885CA0203C}"/>
              </a:ext>
            </a:extLst>
          </p:cNvPr>
          <p:cNvSpPr/>
          <p:nvPr/>
        </p:nvSpPr>
        <p:spPr>
          <a:xfrm>
            <a:off x="2693999" y="4508612"/>
            <a:ext cx="227380" cy="1261856"/>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51168BDB-1F7B-F261-776B-7342AB32F3C2}"/>
              </a:ext>
            </a:extLst>
          </p:cNvPr>
          <p:cNvSpPr txBox="1"/>
          <p:nvPr/>
        </p:nvSpPr>
        <p:spPr>
          <a:xfrm>
            <a:off x="1741022" y="4970263"/>
            <a:ext cx="986167" cy="338554"/>
          </a:xfrm>
          <a:prstGeom prst="rect">
            <a:avLst/>
          </a:prstGeom>
          <a:noFill/>
        </p:spPr>
        <p:txBody>
          <a:bodyPr wrap="none" rtlCol="0">
            <a:spAutoFit/>
          </a:bodyPr>
          <a:lstStyle/>
          <a:p>
            <a:r>
              <a:rPr kumimoji="1" lang="en-US" altLang="ja-JP" sz="1600"/>
              <a:t>Gramine</a:t>
            </a:r>
            <a:endParaRPr kumimoji="1" lang="ja-JP" altLang="en-US" sz="1600"/>
          </a:p>
        </p:txBody>
      </p:sp>
      <p:cxnSp>
        <p:nvCxnSpPr>
          <p:cNvPr id="13" name="直線コネクタ 12">
            <a:extLst>
              <a:ext uri="{FF2B5EF4-FFF2-40B4-BE49-F238E27FC236}">
                <a16:creationId xmlns:a16="http://schemas.microsoft.com/office/drawing/2014/main" id="{E0A95C11-F718-AF93-CC79-B9636293E211}"/>
              </a:ext>
            </a:extLst>
          </p:cNvPr>
          <p:cNvCxnSpPr>
            <a:stCxn id="6" idx="3"/>
          </p:cNvCxnSpPr>
          <p:nvPr/>
        </p:nvCxnSpPr>
        <p:spPr>
          <a:xfrm>
            <a:off x="5122180" y="4809114"/>
            <a:ext cx="963279" cy="0"/>
          </a:xfrm>
          <a:prstGeom prst="line">
            <a:avLst/>
          </a:prstGeom>
          <a:ln w="19050"/>
        </p:spPr>
        <p:style>
          <a:lnRef idx="1">
            <a:schemeClr val="dk1"/>
          </a:lnRef>
          <a:fillRef idx="0">
            <a:schemeClr val="dk1"/>
          </a:fillRef>
          <a:effectRef idx="0">
            <a:schemeClr val="dk1"/>
          </a:effectRef>
          <a:fontRef idx="minor">
            <a:schemeClr val="tx1"/>
          </a:fontRef>
        </p:style>
      </p:cxnSp>
      <p:sp>
        <p:nvSpPr>
          <p:cNvPr id="14" name="角丸四角形 13">
            <a:extLst>
              <a:ext uri="{FF2B5EF4-FFF2-40B4-BE49-F238E27FC236}">
                <a16:creationId xmlns:a16="http://schemas.microsoft.com/office/drawing/2014/main" id="{3465C7DF-1681-2F4F-BE94-17D8C3A474E9}"/>
              </a:ext>
            </a:extLst>
          </p:cNvPr>
          <p:cNvSpPr/>
          <p:nvPr/>
        </p:nvSpPr>
        <p:spPr>
          <a:xfrm>
            <a:off x="6085458" y="4219159"/>
            <a:ext cx="4310744" cy="1378041"/>
          </a:xfrm>
          <a:prstGeom prst="roundRect">
            <a:avLst/>
          </a:prstGeom>
          <a:solidFill>
            <a:schemeClr val="tx2">
              <a:lumMod val="10000"/>
              <a:lumOff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 14">
            <a:extLst>
              <a:ext uri="{FF2B5EF4-FFF2-40B4-BE49-F238E27FC236}">
                <a16:creationId xmlns:a16="http://schemas.microsoft.com/office/drawing/2014/main" id="{7D992172-0B38-9588-B851-0E4B25F3350B}"/>
              </a:ext>
            </a:extLst>
          </p:cNvPr>
          <p:cNvSpPr/>
          <p:nvPr/>
        </p:nvSpPr>
        <p:spPr>
          <a:xfrm>
            <a:off x="6301439" y="4801129"/>
            <a:ext cx="1055078" cy="580574"/>
          </a:xfrm>
          <a:prstGeom prst="roundRect">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プロセス</a:t>
            </a:r>
          </a:p>
        </p:txBody>
      </p:sp>
      <p:sp>
        <p:nvSpPr>
          <p:cNvPr id="16" name="角丸四角形 15">
            <a:extLst>
              <a:ext uri="{FF2B5EF4-FFF2-40B4-BE49-F238E27FC236}">
                <a16:creationId xmlns:a16="http://schemas.microsoft.com/office/drawing/2014/main" id="{ABDD3BF7-5284-C87E-3314-A6FE136E17DF}"/>
              </a:ext>
            </a:extLst>
          </p:cNvPr>
          <p:cNvSpPr/>
          <p:nvPr/>
        </p:nvSpPr>
        <p:spPr>
          <a:xfrm>
            <a:off x="7572497" y="4801129"/>
            <a:ext cx="1055078" cy="580574"/>
          </a:xfrm>
          <a:prstGeom prst="roundRect">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スレッド</a:t>
            </a:r>
          </a:p>
        </p:txBody>
      </p:sp>
      <p:sp>
        <p:nvSpPr>
          <p:cNvPr id="17" name="角丸四角形 16">
            <a:extLst>
              <a:ext uri="{FF2B5EF4-FFF2-40B4-BE49-F238E27FC236}">
                <a16:creationId xmlns:a16="http://schemas.microsoft.com/office/drawing/2014/main" id="{E5129A47-ABCA-6371-A8DE-35698E7DD5BD}"/>
              </a:ext>
            </a:extLst>
          </p:cNvPr>
          <p:cNvSpPr/>
          <p:nvPr/>
        </p:nvSpPr>
        <p:spPr>
          <a:xfrm>
            <a:off x="8844754" y="4801129"/>
            <a:ext cx="1306206" cy="580574"/>
          </a:xfrm>
          <a:prstGeom prst="roundRect">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a:solidFill>
                  <a:schemeClr val="tx1"/>
                </a:solidFill>
              </a:rPr>
              <a:t>仮想メモリ</a:t>
            </a:r>
            <a:endParaRPr kumimoji="1" lang="ja-JP" altLang="en-US" sz="1600">
              <a:solidFill>
                <a:schemeClr val="tx1"/>
              </a:solidFill>
            </a:endParaRPr>
          </a:p>
        </p:txBody>
      </p:sp>
      <p:sp>
        <p:nvSpPr>
          <p:cNvPr id="18" name="テキスト ボックス 17">
            <a:extLst>
              <a:ext uri="{FF2B5EF4-FFF2-40B4-BE49-F238E27FC236}">
                <a16:creationId xmlns:a16="http://schemas.microsoft.com/office/drawing/2014/main" id="{0CA9C894-F224-7991-D378-4098FA04F77F}"/>
              </a:ext>
            </a:extLst>
          </p:cNvPr>
          <p:cNvSpPr txBox="1"/>
          <p:nvPr/>
        </p:nvSpPr>
        <p:spPr>
          <a:xfrm>
            <a:off x="6647899" y="4271205"/>
            <a:ext cx="2928935" cy="348995"/>
          </a:xfrm>
          <a:prstGeom prst="rect">
            <a:avLst/>
          </a:prstGeom>
          <a:noFill/>
        </p:spPr>
        <p:txBody>
          <a:bodyPr wrap="square" rtlCol="0">
            <a:spAutoFit/>
          </a:bodyPr>
          <a:lstStyle/>
          <a:p>
            <a:r>
              <a:rPr kumimoji="1" lang="ja-JP" altLang="en-US" sz="1600"/>
              <a:t>ライブラリ</a:t>
            </a:r>
            <a:r>
              <a:rPr kumimoji="1" lang="en-US" altLang="ja-JP" sz="1600"/>
              <a:t>OS</a:t>
            </a:r>
            <a:r>
              <a:rPr kumimoji="1" lang="ja-JP" altLang="en-US" sz="1600"/>
              <a:t>が管理する情報</a:t>
            </a:r>
          </a:p>
        </p:txBody>
      </p:sp>
      <p:cxnSp>
        <p:nvCxnSpPr>
          <p:cNvPr id="20" name="直線矢印コネクタ 19">
            <a:extLst>
              <a:ext uri="{FF2B5EF4-FFF2-40B4-BE49-F238E27FC236}">
                <a16:creationId xmlns:a16="http://schemas.microsoft.com/office/drawing/2014/main" id="{DDC76BB5-E31A-AD46-48FA-3F71198EE111}"/>
              </a:ext>
            </a:extLst>
          </p:cNvPr>
          <p:cNvCxnSpPr>
            <a:stCxn id="4" idx="2"/>
            <a:endCxn id="6" idx="0"/>
          </p:cNvCxnSpPr>
          <p:nvPr/>
        </p:nvCxnSpPr>
        <p:spPr>
          <a:xfrm>
            <a:off x="4165348" y="4282839"/>
            <a:ext cx="0" cy="348995"/>
          </a:xfrm>
          <a:prstGeom prst="straightConnector1">
            <a:avLst/>
          </a:prstGeom>
          <a:ln w="19050">
            <a:headEnd type="triangle"/>
            <a:tailEnd type="triangle"/>
          </a:ln>
        </p:spPr>
        <p:style>
          <a:lnRef idx="2">
            <a:schemeClr val="dk1"/>
          </a:lnRef>
          <a:fillRef idx="0">
            <a:schemeClr val="dk1"/>
          </a:fillRef>
          <a:effectRef idx="1">
            <a:schemeClr val="dk1"/>
          </a:effectRef>
          <a:fontRef idx="minor">
            <a:schemeClr val="tx1"/>
          </a:fontRef>
        </p:style>
      </p:cxnSp>
      <p:cxnSp>
        <p:nvCxnSpPr>
          <p:cNvPr id="22" name="直線矢印コネクタ 21">
            <a:extLst>
              <a:ext uri="{FF2B5EF4-FFF2-40B4-BE49-F238E27FC236}">
                <a16:creationId xmlns:a16="http://schemas.microsoft.com/office/drawing/2014/main" id="{BD1A3F9C-5BD5-7304-B455-55061138E829}"/>
              </a:ext>
            </a:extLst>
          </p:cNvPr>
          <p:cNvCxnSpPr>
            <a:stCxn id="6" idx="2"/>
            <a:endCxn id="7" idx="0"/>
          </p:cNvCxnSpPr>
          <p:nvPr/>
        </p:nvCxnSpPr>
        <p:spPr>
          <a:xfrm flipH="1">
            <a:off x="4162244" y="4986394"/>
            <a:ext cx="3104" cy="340123"/>
          </a:xfrm>
          <a:prstGeom prst="straightConnector1">
            <a:avLst/>
          </a:prstGeom>
          <a:ln w="19050">
            <a:headEnd type="triangle"/>
            <a:tailEnd type="triangle"/>
          </a:ln>
        </p:spPr>
        <p:style>
          <a:lnRef idx="2">
            <a:schemeClr val="dk1"/>
          </a:lnRef>
          <a:fillRef idx="0">
            <a:schemeClr val="dk1"/>
          </a:fillRef>
          <a:effectRef idx="1">
            <a:schemeClr val="dk1"/>
          </a:effectRef>
          <a:fontRef idx="minor">
            <a:schemeClr val="tx1"/>
          </a:fontRef>
        </p:style>
      </p:cxnSp>
      <p:cxnSp>
        <p:nvCxnSpPr>
          <p:cNvPr id="25" name="直線矢印コネクタ 24">
            <a:extLst>
              <a:ext uri="{FF2B5EF4-FFF2-40B4-BE49-F238E27FC236}">
                <a16:creationId xmlns:a16="http://schemas.microsoft.com/office/drawing/2014/main" id="{51464E93-7A01-12BD-8395-D5BF83D49B51}"/>
              </a:ext>
            </a:extLst>
          </p:cNvPr>
          <p:cNvCxnSpPr>
            <a:cxnSpLocks/>
            <a:stCxn id="7" idx="2"/>
            <a:endCxn id="8" idx="0"/>
          </p:cNvCxnSpPr>
          <p:nvPr/>
        </p:nvCxnSpPr>
        <p:spPr>
          <a:xfrm>
            <a:off x="4162244" y="5681077"/>
            <a:ext cx="1" cy="423245"/>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766087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C6646E-5719-1666-495E-7C9DF7AAC425}"/>
              </a:ext>
            </a:extLst>
          </p:cNvPr>
          <p:cNvSpPr>
            <a:spLocks noGrp="1"/>
          </p:cNvSpPr>
          <p:nvPr>
            <p:ph type="title"/>
          </p:nvPr>
        </p:nvSpPr>
        <p:spPr/>
        <p:txBody>
          <a:bodyPr/>
          <a:lstStyle/>
          <a:p>
            <a:r>
              <a:rPr kumimoji="1" lang="ja-JP" altLang="en-US"/>
              <a:t>様々な</a:t>
            </a:r>
            <a:r>
              <a:rPr lang="en-US" altLang="ja-JP"/>
              <a:t>TEE</a:t>
            </a:r>
            <a:r>
              <a:rPr lang="ja-JP" altLang="en-US"/>
              <a:t>に対応</a:t>
            </a:r>
            <a:endParaRPr kumimoji="1" lang="ja-JP" altLang="en-US"/>
          </a:p>
        </p:txBody>
      </p:sp>
      <p:sp>
        <p:nvSpPr>
          <p:cNvPr id="3" name="コンテンツ プレースホルダー 2">
            <a:extLst>
              <a:ext uri="{FF2B5EF4-FFF2-40B4-BE49-F238E27FC236}">
                <a16:creationId xmlns:a16="http://schemas.microsoft.com/office/drawing/2014/main" id="{E4EC4524-2878-39F0-6A7D-D5F5BB482B2D}"/>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en-US" altLang="ja-JP" sz="2800"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rPr>
              <a:t>Gramine-SGX </a:t>
            </a:r>
            <a:r>
              <a:rPr kumimoji="1" lang="en-US" altLang="ja-JP" sz="2000"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rPr>
              <a:t>[Tsai+, ATC'17]</a:t>
            </a:r>
            <a:endParaRPr kumimoji="1" lang="en-US" altLang="ja-JP" sz="2800"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1" lang="ja-JP" altLang="en-US" sz="2400"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rPr>
              <a:t>エンクレイヴ内でライブラリ</a:t>
            </a:r>
            <a:r>
              <a:rPr kumimoji="1" lang="en-JP" altLang="ja-JP" sz="2400"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rPr>
              <a:t>OS</a:t>
            </a:r>
            <a:r>
              <a:rPr kumimoji="1" lang="ja-JP" altLang="en-JP" sz="2400"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rPr>
              <a:t>、</a:t>
            </a:r>
            <a:r>
              <a:rPr kumimoji="1" lang="ja-JP" altLang="en-US" sz="2400"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rPr>
              <a:t>外部で</a:t>
            </a:r>
            <a:r>
              <a:rPr kumimoji="1" lang="en-US" altLang="ja-JP" sz="2400"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rPr>
              <a:t>PAL</a:t>
            </a:r>
            <a:r>
              <a:rPr kumimoji="1" lang="ja-JP" altLang="en-US" sz="2400"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rPr>
              <a:t>が動作</a:t>
            </a:r>
            <a:endParaRPr kumimoji="1" lang="en-US" altLang="ja-JP" sz="2400"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endParaRPr>
          </a:p>
          <a:p>
            <a:r>
              <a:rPr kumimoji="1" lang="en-US" altLang="ja-JP" sz="2800"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rPr>
              <a:t>Gramine-TDX </a:t>
            </a:r>
            <a:r>
              <a:rPr kumimoji="1" lang="en-US" altLang="ja-JP" sz="2000"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rPr>
              <a:t>[</a:t>
            </a:r>
            <a:r>
              <a:rPr kumimoji="1" lang="en-US" altLang="ja-JP" sz="2000" b="0" i="0" u="none" strike="noStrike" kern="1200" cap="none" spc="0" normalizeH="0" baseline="0" noProof="0" err="1">
                <a:ln>
                  <a:noFill/>
                </a:ln>
                <a:effectLst/>
                <a:uLnTx/>
                <a:uFillTx/>
                <a:latin typeface="游ゴシック" panose="02110004020202020204"/>
                <a:ea typeface="游ゴシック" panose="020B0400000000000000" pitchFamily="34" charset="-128"/>
                <a:cs typeface="+mn-cs"/>
              </a:rPr>
              <a:t>Kuvaiskii</a:t>
            </a:r>
            <a:r>
              <a:rPr kumimoji="1" lang="en-US" altLang="ja-JP" sz="2000"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rPr>
              <a:t>+, CCS’24]</a:t>
            </a:r>
          </a:p>
          <a:p>
            <a:pPr lvl="1"/>
            <a:r>
              <a:rPr lang="ja-JP" altLang="en-US"/>
              <a:t>機密</a:t>
            </a:r>
            <a:r>
              <a:rPr lang="en-US" altLang="ja-JP"/>
              <a:t>VM</a:t>
            </a:r>
            <a:r>
              <a:rPr lang="ja-JP" altLang="en-US"/>
              <a:t>内でライブラリ</a:t>
            </a:r>
            <a:r>
              <a:rPr lang="en-US" altLang="ja-JP"/>
              <a:t>OS</a:t>
            </a:r>
            <a:r>
              <a:rPr lang="ja-JP" altLang="en-US"/>
              <a:t>と</a:t>
            </a:r>
            <a:r>
              <a:rPr lang="en-US" altLang="ja-JP"/>
              <a:t>PAL (</a:t>
            </a:r>
            <a:r>
              <a:rPr lang="ja-JP" altLang="en-US"/>
              <a:t>専用</a:t>
            </a:r>
            <a:r>
              <a:rPr lang="en-US" altLang="ja-JP"/>
              <a:t>BIOS</a:t>
            </a:r>
            <a:r>
              <a:rPr lang="ja-JP" altLang="en-US"/>
              <a:t>と専用</a:t>
            </a:r>
            <a:r>
              <a:rPr lang="en-US" altLang="ja-JP"/>
              <a:t>OS)</a:t>
            </a:r>
            <a:r>
              <a:rPr lang="ja-JP" altLang="en-US"/>
              <a:t>が動作</a:t>
            </a:r>
            <a:endParaRPr lang="en-US" altLang="ja-JP"/>
          </a:p>
          <a:p>
            <a:r>
              <a:rPr lang="en-US" altLang="ja-JP"/>
              <a:t>TDX</a:t>
            </a:r>
            <a:r>
              <a:rPr lang="ja-JP" altLang="en-US"/>
              <a:t>や</a:t>
            </a:r>
            <a:r>
              <a:rPr lang="en-US" altLang="ja-JP"/>
              <a:t>SEV</a:t>
            </a:r>
            <a:r>
              <a:rPr lang="ja-JP" altLang="en-US"/>
              <a:t>を用いた機密</a:t>
            </a:r>
            <a:r>
              <a:rPr lang="en-US" altLang="ja-JP"/>
              <a:t>VM</a:t>
            </a:r>
            <a:r>
              <a:rPr lang="ja-JP" altLang="en-US"/>
              <a:t>のゲスト</a:t>
            </a:r>
            <a:r>
              <a:rPr lang="en-US" altLang="ja-JP"/>
              <a:t>OS</a:t>
            </a:r>
            <a:r>
              <a:rPr lang="ja-JP" altLang="en-US"/>
              <a:t>上で</a:t>
            </a:r>
            <a:r>
              <a:rPr lang="en-US" altLang="ja-JP"/>
              <a:t>Gramine</a:t>
            </a:r>
            <a:r>
              <a:rPr lang="ja-JP" altLang="en-US"/>
              <a:t>を実行</a:t>
            </a:r>
            <a:endParaRPr lang="en-US" altLang="ja-JP"/>
          </a:p>
          <a:p>
            <a:pPr lvl="1"/>
            <a:r>
              <a:rPr lang="en-US" altLang="ja-JP" err="1"/>
              <a:t>MigTEE</a:t>
            </a:r>
            <a:r>
              <a:rPr lang="ja-JP" altLang="en-US"/>
              <a:t>において現在の実装では、この実行形態を想定</a:t>
            </a:r>
            <a:endParaRPr lang="en-US" altLang="ja-JP"/>
          </a:p>
          <a:p>
            <a:pPr lvl="1"/>
            <a:endParaRPr kumimoji="1" lang="ja-JP" altLang="en-US"/>
          </a:p>
        </p:txBody>
      </p:sp>
      <p:sp>
        <p:nvSpPr>
          <p:cNvPr id="4" name="スライド番号プレースホルダー 3">
            <a:extLst>
              <a:ext uri="{FF2B5EF4-FFF2-40B4-BE49-F238E27FC236}">
                <a16:creationId xmlns:a16="http://schemas.microsoft.com/office/drawing/2014/main" id="{17C83FFB-10CC-56F8-FDEC-5AB6A47CA99A}"/>
              </a:ext>
            </a:extLst>
          </p:cNvPr>
          <p:cNvSpPr>
            <a:spLocks noGrp="1"/>
          </p:cNvSpPr>
          <p:nvPr>
            <p:ph type="sldNum" sz="quarter" idx="12"/>
          </p:nvPr>
        </p:nvSpPr>
        <p:spPr/>
        <p:txBody>
          <a:bodyPr/>
          <a:lstStyle/>
          <a:p>
            <a:fld id="{6D65651E-F332-A540-B31E-32D38D5BF5BF}" type="slidenum">
              <a:rPr kumimoji="1" lang="ja-JP" altLang="en-US" smtClean="0"/>
              <a:t>11</a:t>
            </a:fld>
            <a:endParaRPr kumimoji="1" lang="ja-JP" altLang="en-US"/>
          </a:p>
        </p:txBody>
      </p:sp>
      <p:sp>
        <p:nvSpPr>
          <p:cNvPr id="5" name="正方形/長方形 4">
            <a:extLst>
              <a:ext uri="{FF2B5EF4-FFF2-40B4-BE49-F238E27FC236}">
                <a16:creationId xmlns:a16="http://schemas.microsoft.com/office/drawing/2014/main" id="{11F2D585-FD5A-3037-5D9F-2E29085949B6}"/>
              </a:ext>
            </a:extLst>
          </p:cNvPr>
          <p:cNvSpPr/>
          <p:nvPr/>
        </p:nvSpPr>
        <p:spPr>
          <a:xfrm>
            <a:off x="4413210" y="4442192"/>
            <a:ext cx="2399340" cy="2104382"/>
          </a:xfrm>
          <a:prstGeom prst="rect">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solidFill>
                <a:schemeClr val="tx1"/>
              </a:solidFill>
            </a:endParaRPr>
          </a:p>
        </p:txBody>
      </p:sp>
      <p:sp>
        <p:nvSpPr>
          <p:cNvPr id="6" name="正方形/長方形 5">
            <a:extLst>
              <a:ext uri="{FF2B5EF4-FFF2-40B4-BE49-F238E27FC236}">
                <a16:creationId xmlns:a16="http://schemas.microsoft.com/office/drawing/2014/main" id="{1DA03840-FC5C-1DFA-33A4-A9D770BA67E8}"/>
              </a:ext>
            </a:extLst>
          </p:cNvPr>
          <p:cNvSpPr/>
          <p:nvPr/>
        </p:nvSpPr>
        <p:spPr>
          <a:xfrm>
            <a:off x="4633960" y="4553350"/>
            <a:ext cx="1957833" cy="478510"/>
          </a:xfrm>
          <a:prstGeom prst="rect">
            <a:avLst/>
          </a:prstGeom>
          <a:solidFill>
            <a:schemeClr val="accent5">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a:solidFill>
                  <a:schemeClr val="tx1"/>
                </a:solidFill>
              </a:rPr>
              <a:t>アプリケーション</a:t>
            </a:r>
            <a:endParaRPr kumimoji="1" lang="ja-JP" altLang="en-US" sz="1400">
              <a:solidFill>
                <a:schemeClr val="tx1"/>
              </a:solidFill>
            </a:endParaRPr>
          </a:p>
        </p:txBody>
      </p:sp>
      <p:sp>
        <p:nvSpPr>
          <p:cNvPr id="7" name="正方形/長方形 6">
            <a:extLst>
              <a:ext uri="{FF2B5EF4-FFF2-40B4-BE49-F238E27FC236}">
                <a16:creationId xmlns:a16="http://schemas.microsoft.com/office/drawing/2014/main" id="{A2BB3918-8837-D1CB-9840-2B4312B1C235}"/>
              </a:ext>
            </a:extLst>
          </p:cNvPr>
          <p:cNvSpPr/>
          <p:nvPr/>
        </p:nvSpPr>
        <p:spPr>
          <a:xfrm>
            <a:off x="4633960" y="5273883"/>
            <a:ext cx="1957833" cy="47490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ライブラリ</a:t>
            </a:r>
            <a:r>
              <a:rPr lang="en-US" altLang="ja-JP" sz="1600">
                <a:solidFill>
                  <a:schemeClr val="tx1"/>
                </a:solidFill>
              </a:rPr>
              <a:t>OS</a:t>
            </a:r>
            <a:endParaRPr kumimoji="1" lang="ja-JP" altLang="en-US">
              <a:solidFill>
                <a:schemeClr val="tx1"/>
              </a:solidFill>
            </a:endParaRPr>
          </a:p>
        </p:txBody>
      </p:sp>
      <p:sp>
        <p:nvSpPr>
          <p:cNvPr id="8" name="テキスト ボックス 7">
            <a:extLst>
              <a:ext uri="{FF2B5EF4-FFF2-40B4-BE49-F238E27FC236}">
                <a16:creationId xmlns:a16="http://schemas.microsoft.com/office/drawing/2014/main" id="{2C0E81AB-2717-4362-6C0C-807D2F3C08A7}"/>
              </a:ext>
            </a:extLst>
          </p:cNvPr>
          <p:cNvSpPr txBox="1"/>
          <p:nvPr/>
        </p:nvSpPr>
        <p:spPr>
          <a:xfrm>
            <a:off x="5097684" y="4105437"/>
            <a:ext cx="1030387" cy="338554"/>
          </a:xfrm>
          <a:prstGeom prst="rect">
            <a:avLst/>
          </a:prstGeom>
          <a:noFill/>
        </p:spPr>
        <p:txBody>
          <a:bodyPr wrap="square" rtlCol="0">
            <a:spAutoFit/>
          </a:bodyPr>
          <a:lstStyle/>
          <a:p>
            <a:r>
              <a:rPr kumimoji="1" lang="ja-JP" altLang="en-US" sz="1600"/>
              <a:t>機密</a:t>
            </a:r>
            <a:r>
              <a:rPr kumimoji="1" lang="en-US" altLang="ja-JP" sz="1600"/>
              <a:t>VM</a:t>
            </a:r>
            <a:endParaRPr kumimoji="1" lang="ja-JP" altLang="en-US" sz="1600"/>
          </a:p>
        </p:txBody>
      </p:sp>
      <p:sp>
        <p:nvSpPr>
          <p:cNvPr id="9" name="正方形/長方形 8">
            <a:extLst>
              <a:ext uri="{FF2B5EF4-FFF2-40B4-BE49-F238E27FC236}">
                <a16:creationId xmlns:a16="http://schemas.microsoft.com/office/drawing/2014/main" id="{B1FFFDB8-89BF-9FFE-63CD-974D6E21BFE1}"/>
              </a:ext>
            </a:extLst>
          </p:cNvPr>
          <p:cNvSpPr/>
          <p:nvPr/>
        </p:nvSpPr>
        <p:spPr>
          <a:xfrm>
            <a:off x="7662715" y="4442192"/>
            <a:ext cx="2841193" cy="2104382"/>
          </a:xfrm>
          <a:prstGeom prst="rect">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solidFill>
                <a:schemeClr val="tx1"/>
              </a:solidFill>
            </a:endParaRPr>
          </a:p>
        </p:txBody>
      </p:sp>
      <p:sp>
        <p:nvSpPr>
          <p:cNvPr id="10" name="テキスト ボックス 9">
            <a:extLst>
              <a:ext uri="{FF2B5EF4-FFF2-40B4-BE49-F238E27FC236}">
                <a16:creationId xmlns:a16="http://schemas.microsoft.com/office/drawing/2014/main" id="{4233E730-C7E3-F1D5-F03A-B31594673637}"/>
              </a:ext>
            </a:extLst>
          </p:cNvPr>
          <p:cNvSpPr txBox="1"/>
          <p:nvPr/>
        </p:nvSpPr>
        <p:spPr>
          <a:xfrm>
            <a:off x="8613742" y="4119009"/>
            <a:ext cx="939137" cy="338554"/>
          </a:xfrm>
          <a:prstGeom prst="rect">
            <a:avLst/>
          </a:prstGeom>
          <a:noFill/>
        </p:spPr>
        <p:txBody>
          <a:bodyPr wrap="square" rtlCol="0">
            <a:spAutoFit/>
          </a:bodyPr>
          <a:lstStyle/>
          <a:p>
            <a:r>
              <a:rPr kumimoji="1" lang="ja-JP" altLang="en-US" sz="1600"/>
              <a:t>機密</a:t>
            </a:r>
            <a:r>
              <a:rPr kumimoji="1" lang="en-US" altLang="ja-JP" sz="1600"/>
              <a:t>VM</a:t>
            </a:r>
            <a:endParaRPr kumimoji="1" lang="ja-JP" altLang="en-US" sz="1600"/>
          </a:p>
        </p:txBody>
      </p:sp>
      <p:sp>
        <p:nvSpPr>
          <p:cNvPr id="11" name="正方形/長方形 6">
            <a:extLst>
              <a:ext uri="{FF2B5EF4-FFF2-40B4-BE49-F238E27FC236}">
                <a16:creationId xmlns:a16="http://schemas.microsoft.com/office/drawing/2014/main" id="{8814BBAB-9C23-AFD4-3FEE-302DDF96AA8D}"/>
              </a:ext>
            </a:extLst>
          </p:cNvPr>
          <p:cNvSpPr/>
          <p:nvPr/>
        </p:nvSpPr>
        <p:spPr>
          <a:xfrm>
            <a:off x="4633960" y="5994140"/>
            <a:ext cx="1957833" cy="474903"/>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a:solidFill>
                  <a:schemeClr val="tx1"/>
                </a:solidFill>
              </a:rPr>
              <a:t>PAL</a:t>
            </a:r>
            <a:endParaRPr kumimoji="1" lang="ja-JP" altLang="en-US">
              <a:solidFill>
                <a:schemeClr val="tx1"/>
              </a:solidFill>
            </a:endParaRPr>
          </a:p>
        </p:txBody>
      </p:sp>
      <p:sp>
        <p:nvSpPr>
          <p:cNvPr id="12" name="正方形/長方形 56">
            <a:extLst>
              <a:ext uri="{FF2B5EF4-FFF2-40B4-BE49-F238E27FC236}">
                <a16:creationId xmlns:a16="http://schemas.microsoft.com/office/drawing/2014/main" id="{98F2C9FE-AA10-EDEB-4832-9194341822C7}"/>
              </a:ext>
            </a:extLst>
          </p:cNvPr>
          <p:cNvSpPr/>
          <p:nvPr/>
        </p:nvSpPr>
        <p:spPr>
          <a:xfrm>
            <a:off x="7869822" y="4886394"/>
            <a:ext cx="1974209" cy="1569205"/>
          </a:xfrm>
          <a:prstGeom prst="rect">
            <a:avLst/>
          </a:prstGeom>
          <a:solidFill>
            <a:schemeClr val="bg1">
              <a:lumMod val="9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solidFill>
                <a:schemeClr val="tx1"/>
              </a:solidFill>
            </a:endParaRPr>
          </a:p>
        </p:txBody>
      </p:sp>
      <p:sp>
        <p:nvSpPr>
          <p:cNvPr id="13" name="正方形/長方形 12">
            <a:extLst>
              <a:ext uri="{FF2B5EF4-FFF2-40B4-BE49-F238E27FC236}">
                <a16:creationId xmlns:a16="http://schemas.microsoft.com/office/drawing/2014/main" id="{50278AA3-74EA-D38A-D780-6E21C9139693}"/>
              </a:ext>
            </a:extLst>
          </p:cNvPr>
          <p:cNvSpPr/>
          <p:nvPr/>
        </p:nvSpPr>
        <p:spPr>
          <a:xfrm>
            <a:off x="7982829" y="5015376"/>
            <a:ext cx="1704441" cy="354560"/>
          </a:xfrm>
          <a:prstGeom prst="rect">
            <a:avLst/>
          </a:prstGeom>
          <a:solidFill>
            <a:schemeClr val="accent5">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a:solidFill>
                  <a:schemeClr val="tx1"/>
                </a:solidFill>
              </a:rPr>
              <a:t>アプリケーション</a:t>
            </a:r>
            <a:endParaRPr kumimoji="1" lang="ja-JP" altLang="en-US" sz="1400">
              <a:solidFill>
                <a:schemeClr val="tx1"/>
              </a:solidFill>
            </a:endParaRPr>
          </a:p>
        </p:txBody>
      </p:sp>
      <p:sp>
        <p:nvSpPr>
          <p:cNvPr id="14" name="正方形/長方形 13">
            <a:extLst>
              <a:ext uri="{FF2B5EF4-FFF2-40B4-BE49-F238E27FC236}">
                <a16:creationId xmlns:a16="http://schemas.microsoft.com/office/drawing/2014/main" id="{4D46E689-708B-184F-0258-2E8E5C8030F4}"/>
              </a:ext>
            </a:extLst>
          </p:cNvPr>
          <p:cNvSpPr/>
          <p:nvPr/>
        </p:nvSpPr>
        <p:spPr>
          <a:xfrm>
            <a:off x="7982827" y="5506278"/>
            <a:ext cx="1704441" cy="354560"/>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ライブラリ</a:t>
            </a:r>
            <a:r>
              <a:rPr lang="en-US" altLang="ja-JP" sz="1600">
                <a:solidFill>
                  <a:schemeClr val="tx1"/>
                </a:solidFill>
              </a:rPr>
              <a:t>OS</a:t>
            </a:r>
            <a:endParaRPr kumimoji="1" lang="ja-JP" altLang="en-US">
              <a:solidFill>
                <a:schemeClr val="tx1"/>
              </a:solidFill>
            </a:endParaRPr>
          </a:p>
        </p:txBody>
      </p:sp>
      <p:sp>
        <p:nvSpPr>
          <p:cNvPr id="15" name="正方形/長方形 6">
            <a:extLst>
              <a:ext uri="{FF2B5EF4-FFF2-40B4-BE49-F238E27FC236}">
                <a16:creationId xmlns:a16="http://schemas.microsoft.com/office/drawing/2014/main" id="{A3C5E4CA-C166-440A-2428-5075306B8A31}"/>
              </a:ext>
            </a:extLst>
          </p:cNvPr>
          <p:cNvSpPr/>
          <p:nvPr/>
        </p:nvSpPr>
        <p:spPr>
          <a:xfrm>
            <a:off x="7982829" y="6007208"/>
            <a:ext cx="1704441" cy="354560"/>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a:solidFill>
                  <a:schemeClr val="tx1"/>
                </a:solidFill>
              </a:rPr>
              <a:t>PAL</a:t>
            </a:r>
            <a:endParaRPr kumimoji="1" lang="ja-JP" altLang="en-US">
              <a:solidFill>
                <a:schemeClr val="tx1"/>
              </a:solidFill>
            </a:endParaRPr>
          </a:p>
        </p:txBody>
      </p:sp>
      <p:sp>
        <p:nvSpPr>
          <p:cNvPr id="16" name="テキスト ボックス 65">
            <a:extLst>
              <a:ext uri="{FF2B5EF4-FFF2-40B4-BE49-F238E27FC236}">
                <a16:creationId xmlns:a16="http://schemas.microsoft.com/office/drawing/2014/main" id="{864137C4-FBCF-4F07-8DA3-C64E813C8042}"/>
              </a:ext>
            </a:extLst>
          </p:cNvPr>
          <p:cNvSpPr txBox="1"/>
          <p:nvPr/>
        </p:nvSpPr>
        <p:spPr>
          <a:xfrm>
            <a:off x="8319855" y="4508656"/>
            <a:ext cx="1030387" cy="338554"/>
          </a:xfrm>
          <a:prstGeom prst="rect">
            <a:avLst/>
          </a:prstGeom>
          <a:noFill/>
        </p:spPr>
        <p:txBody>
          <a:bodyPr wrap="square" rtlCol="0">
            <a:spAutoFit/>
          </a:bodyPr>
          <a:lstStyle/>
          <a:p>
            <a:r>
              <a:rPr kumimoji="1" lang="ja-JP" altLang="en-US" sz="1600"/>
              <a:t>プロセス</a:t>
            </a:r>
          </a:p>
        </p:txBody>
      </p:sp>
      <p:sp>
        <p:nvSpPr>
          <p:cNvPr id="17" name="正方形/長方形 56">
            <a:extLst>
              <a:ext uri="{FF2B5EF4-FFF2-40B4-BE49-F238E27FC236}">
                <a16:creationId xmlns:a16="http://schemas.microsoft.com/office/drawing/2014/main" id="{BC44918B-45CE-E70F-15BE-C9427930E067}"/>
              </a:ext>
            </a:extLst>
          </p:cNvPr>
          <p:cNvSpPr/>
          <p:nvPr/>
        </p:nvSpPr>
        <p:spPr>
          <a:xfrm>
            <a:off x="1108167" y="4442192"/>
            <a:ext cx="2399340" cy="2104382"/>
          </a:xfrm>
          <a:prstGeom prst="rect">
            <a:avLst/>
          </a:prstGeom>
          <a:solidFill>
            <a:schemeClr val="bg1">
              <a:lumMod val="9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solidFill>
                <a:schemeClr val="tx1"/>
              </a:solidFill>
            </a:endParaRPr>
          </a:p>
        </p:txBody>
      </p:sp>
      <p:sp>
        <p:nvSpPr>
          <p:cNvPr id="18" name="正方形/長方形 17">
            <a:extLst>
              <a:ext uri="{FF2B5EF4-FFF2-40B4-BE49-F238E27FC236}">
                <a16:creationId xmlns:a16="http://schemas.microsoft.com/office/drawing/2014/main" id="{0F492DDD-E194-A1BF-DE41-6BEB5C380707}"/>
              </a:ext>
            </a:extLst>
          </p:cNvPr>
          <p:cNvSpPr/>
          <p:nvPr/>
        </p:nvSpPr>
        <p:spPr>
          <a:xfrm>
            <a:off x="1240700" y="4886394"/>
            <a:ext cx="2123755" cy="1052465"/>
          </a:xfrm>
          <a:prstGeom prst="rect">
            <a:avLst/>
          </a:prstGeom>
          <a:solidFill>
            <a:schemeClr val="accent4">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solidFill>
                <a:schemeClr val="tx1"/>
              </a:solidFill>
            </a:endParaRPr>
          </a:p>
        </p:txBody>
      </p:sp>
      <p:sp>
        <p:nvSpPr>
          <p:cNvPr id="19" name="正方形/長方形 18">
            <a:extLst>
              <a:ext uri="{FF2B5EF4-FFF2-40B4-BE49-F238E27FC236}">
                <a16:creationId xmlns:a16="http://schemas.microsoft.com/office/drawing/2014/main" id="{BD0BAFFB-6F4E-34DB-3CCD-5B7AE1F09E17}"/>
              </a:ext>
            </a:extLst>
          </p:cNvPr>
          <p:cNvSpPr/>
          <p:nvPr/>
        </p:nvSpPr>
        <p:spPr>
          <a:xfrm>
            <a:off x="1450356" y="5020917"/>
            <a:ext cx="1704441" cy="354560"/>
          </a:xfrm>
          <a:prstGeom prst="rect">
            <a:avLst/>
          </a:prstGeom>
          <a:solidFill>
            <a:schemeClr val="accent5">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a:solidFill>
                  <a:schemeClr val="tx1"/>
                </a:solidFill>
              </a:rPr>
              <a:t>アプリケーション</a:t>
            </a:r>
            <a:endParaRPr kumimoji="1" lang="ja-JP" altLang="en-US" sz="1400">
              <a:solidFill>
                <a:schemeClr val="tx1"/>
              </a:solidFill>
            </a:endParaRPr>
          </a:p>
        </p:txBody>
      </p:sp>
      <p:sp>
        <p:nvSpPr>
          <p:cNvPr id="20" name="正方形/長方形 19">
            <a:extLst>
              <a:ext uri="{FF2B5EF4-FFF2-40B4-BE49-F238E27FC236}">
                <a16:creationId xmlns:a16="http://schemas.microsoft.com/office/drawing/2014/main" id="{7A93FAEC-12A0-E142-E0C1-84BB36C02117}"/>
              </a:ext>
            </a:extLst>
          </p:cNvPr>
          <p:cNvSpPr/>
          <p:nvPr/>
        </p:nvSpPr>
        <p:spPr>
          <a:xfrm>
            <a:off x="1450355" y="5466866"/>
            <a:ext cx="1704441" cy="354560"/>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ライブラリ</a:t>
            </a:r>
            <a:r>
              <a:rPr lang="en-US" altLang="ja-JP" sz="1600">
                <a:solidFill>
                  <a:schemeClr val="tx1"/>
                </a:solidFill>
              </a:rPr>
              <a:t>OS</a:t>
            </a:r>
            <a:endParaRPr kumimoji="1" lang="ja-JP" altLang="en-US">
              <a:solidFill>
                <a:schemeClr val="tx1"/>
              </a:solidFill>
            </a:endParaRPr>
          </a:p>
        </p:txBody>
      </p:sp>
      <p:sp>
        <p:nvSpPr>
          <p:cNvPr id="21" name="テキスト ボックス 20">
            <a:extLst>
              <a:ext uri="{FF2B5EF4-FFF2-40B4-BE49-F238E27FC236}">
                <a16:creationId xmlns:a16="http://schemas.microsoft.com/office/drawing/2014/main" id="{0E533D40-07B5-29E1-1AD0-56025A30626E}"/>
              </a:ext>
            </a:extLst>
          </p:cNvPr>
          <p:cNvSpPr txBox="1"/>
          <p:nvPr/>
        </p:nvSpPr>
        <p:spPr>
          <a:xfrm>
            <a:off x="1373437" y="4552905"/>
            <a:ext cx="1876581" cy="338554"/>
          </a:xfrm>
          <a:prstGeom prst="rect">
            <a:avLst/>
          </a:prstGeom>
          <a:noFill/>
        </p:spPr>
        <p:txBody>
          <a:bodyPr wrap="square" rtlCol="0">
            <a:spAutoFit/>
          </a:bodyPr>
          <a:lstStyle/>
          <a:p>
            <a:r>
              <a:rPr kumimoji="1" lang="en-US" altLang="ja-JP" sz="1600"/>
              <a:t>SGX</a:t>
            </a:r>
            <a:r>
              <a:rPr kumimoji="1" lang="ja-JP" altLang="en-US" sz="1600"/>
              <a:t>エンクレイヴ</a:t>
            </a:r>
          </a:p>
        </p:txBody>
      </p:sp>
      <p:sp>
        <p:nvSpPr>
          <p:cNvPr id="22" name="正方形/長方形 6">
            <a:extLst>
              <a:ext uri="{FF2B5EF4-FFF2-40B4-BE49-F238E27FC236}">
                <a16:creationId xmlns:a16="http://schemas.microsoft.com/office/drawing/2014/main" id="{19D4CA5E-2B62-9C09-5CFC-BF980723F5AC}"/>
              </a:ext>
            </a:extLst>
          </p:cNvPr>
          <p:cNvSpPr/>
          <p:nvPr/>
        </p:nvSpPr>
        <p:spPr>
          <a:xfrm>
            <a:off x="1240700" y="6054312"/>
            <a:ext cx="2123325" cy="354560"/>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a:solidFill>
                  <a:schemeClr val="tx1"/>
                </a:solidFill>
              </a:rPr>
              <a:t>PAL</a:t>
            </a:r>
            <a:endParaRPr kumimoji="1" lang="ja-JP" altLang="en-US">
              <a:solidFill>
                <a:schemeClr val="tx1"/>
              </a:solidFill>
            </a:endParaRPr>
          </a:p>
        </p:txBody>
      </p:sp>
      <p:sp>
        <p:nvSpPr>
          <p:cNvPr id="23" name="TextBox 19">
            <a:extLst>
              <a:ext uri="{FF2B5EF4-FFF2-40B4-BE49-F238E27FC236}">
                <a16:creationId xmlns:a16="http://schemas.microsoft.com/office/drawing/2014/main" id="{6576857A-77C3-B819-A6B6-433770A451C1}"/>
              </a:ext>
            </a:extLst>
          </p:cNvPr>
          <p:cNvSpPr txBox="1"/>
          <p:nvPr/>
        </p:nvSpPr>
        <p:spPr>
          <a:xfrm>
            <a:off x="9957039" y="5341021"/>
            <a:ext cx="425116" cy="461665"/>
          </a:xfrm>
          <a:prstGeom prst="rect">
            <a:avLst/>
          </a:prstGeom>
          <a:noFill/>
        </p:spPr>
        <p:txBody>
          <a:bodyPr wrap="none" rtlCol="0">
            <a:spAutoFit/>
          </a:bodyPr>
          <a:lstStyle/>
          <a:p>
            <a:r>
              <a:rPr lang="en-JP" sz="2400"/>
              <a:t>...</a:t>
            </a:r>
          </a:p>
        </p:txBody>
      </p:sp>
      <p:sp>
        <p:nvSpPr>
          <p:cNvPr id="24" name="テキスト ボックス 65">
            <a:extLst>
              <a:ext uri="{FF2B5EF4-FFF2-40B4-BE49-F238E27FC236}">
                <a16:creationId xmlns:a16="http://schemas.microsoft.com/office/drawing/2014/main" id="{2623AC7E-9047-E670-CF45-886DFD1082C5}"/>
              </a:ext>
            </a:extLst>
          </p:cNvPr>
          <p:cNvSpPr txBox="1"/>
          <p:nvPr/>
        </p:nvSpPr>
        <p:spPr>
          <a:xfrm>
            <a:off x="1796535" y="4122109"/>
            <a:ext cx="1030387" cy="338554"/>
          </a:xfrm>
          <a:prstGeom prst="rect">
            <a:avLst/>
          </a:prstGeom>
          <a:noFill/>
        </p:spPr>
        <p:txBody>
          <a:bodyPr wrap="square" rtlCol="0">
            <a:spAutoFit/>
          </a:bodyPr>
          <a:lstStyle/>
          <a:p>
            <a:r>
              <a:rPr kumimoji="1" lang="ja-JP" altLang="en-US" sz="1600"/>
              <a:t>プロセス</a:t>
            </a:r>
          </a:p>
        </p:txBody>
      </p:sp>
    </p:spTree>
    <p:extLst>
      <p:ext uri="{BB962C8B-B14F-4D97-AF65-F5344CB8AC3E}">
        <p14:creationId xmlns:p14="http://schemas.microsoft.com/office/powerpoint/2010/main" val="3863859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B4C3EA-378D-FF03-9300-C48CD42BAA64}"/>
              </a:ext>
            </a:extLst>
          </p:cNvPr>
          <p:cNvSpPr>
            <a:spLocks noGrp="1"/>
          </p:cNvSpPr>
          <p:nvPr>
            <p:ph type="title"/>
          </p:nvPr>
        </p:nvSpPr>
        <p:spPr/>
        <p:txBody>
          <a:bodyPr/>
          <a:lstStyle/>
          <a:p>
            <a:r>
              <a:rPr kumimoji="1" lang="ja-JP" altLang="en-US"/>
              <a:t>状態保存処理</a:t>
            </a:r>
          </a:p>
        </p:txBody>
      </p:sp>
      <p:sp>
        <p:nvSpPr>
          <p:cNvPr id="3" name="コンテンツ プレースホルダー 2">
            <a:extLst>
              <a:ext uri="{FF2B5EF4-FFF2-40B4-BE49-F238E27FC236}">
                <a16:creationId xmlns:a16="http://schemas.microsoft.com/office/drawing/2014/main" id="{F210D787-395D-5AD2-6AEE-B561350F921D}"/>
              </a:ext>
            </a:extLst>
          </p:cNvPr>
          <p:cNvSpPr>
            <a:spLocks noGrp="1"/>
          </p:cNvSpPr>
          <p:nvPr>
            <p:ph idx="1"/>
          </p:nvPr>
        </p:nvSpPr>
        <p:spPr/>
        <p:txBody>
          <a:bodyPr/>
          <a:lstStyle/>
          <a:p>
            <a:r>
              <a:rPr lang="ja-JP" altLang="ja-JP"/>
              <a:t>アプリケーションが</a:t>
            </a:r>
            <a:r>
              <a:rPr lang="ja-JP" altLang="en-US"/>
              <a:t>ライブラリ</a:t>
            </a:r>
            <a:r>
              <a:rPr lang="en-US" altLang="ja-JP"/>
              <a:t>OS</a:t>
            </a:r>
            <a:r>
              <a:rPr lang="ja-JP" altLang="en-US"/>
              <a:t>の</a:t>
            </a:r>
            <a:r>
              <a:rPr lang="ja-JP" altLang="ja-JP"/>
              <a:t>状態保存処理を呼び出す</a:t>
            </a:r>
            <a:endParaRPr lang="en-US" altLang="ja-JP"/>
          </a:p>
          <a:p>
            <a:pPr lvl="1"/>
            <a:r>
              <a:rPr lang="ja-JP" altLang="en-US"/>
              <a:t>現在の実装では</a:t>
            </a:r>
            <a:r>
              <a:rPr lang="ja-JP" altLang="ja-JP"/>
              <a:t>saveシステムコールを実行</a:t>
            </a:r>
            <a:endParaRPr lang="en-US" altLang="ja-JP"/>
          </a:p>
          <a:p>
            <a:pPr lvl="1"/>
            <a:r>
              <a:rPr lang="ja-JP" altLang="en-US"/>
              <a:t>外部からシグナルを送って状態を保存させることも考えられる</a:t>
            </a:r>
            <a:endParaRPr lang="en-US" altLang="ja-JP"/>
          </a:p>
          <a:p>
            <a:r>
              <a:rPr lang="ja-JP" altLang="ja-JP"/>
              <a:t>ライブラリOS</a:t>
            </a:r>
            <a:r>
              <a:rPr lang="ja-JP" altLang="en-US"/>
              <a:t>の内部状態をチェックポイントファイルに保存</a:t>
            </a:r>
            <a:endParaRPr lang="en-US" altLang="ja-JP"/>
          </a:p>
          <a:p>
            <a:pPr lvl="1"/>
            <a:r>
              <a:rPr lang="ja-JP" altLang="en-US"/>
              <a:t>プロセス情報、スレッド情報、メモリ情報、ファイルシステム情報等</a:t>
            </a:r>
            <a:endParaRPr lang="en-US" altLang="ja-JP"/>
          </a:p>
          <a:p>
            <a:pPr lvl="1"/>
            <a:r>
              <a:rPr lang="en-US" altLang="ja-JP"/>
              <a:t>fork</a:t>
            </a:r>
            <a:r>
              <a:rPr lang="ja-JP" altLang="en-US"/>
              <a:t>システムコールの親プロセス側の処理を基に実装</a:t>
            </a:r>
            <a:endParaRPr lang="en-US" altLang="ja-JP"/>
          </a:p>
        </p:txBody>
      </p:sp>
      <p:sp>
        <p:nvSpPr>
          <p:cNvPr id="5" name="スライド番号プレースホルダー 4">
            <a:extLst>
              <a:ext uri="{FF2B5EF4-FFF2-40B4-BE49-F238E27FC236}">
                <a16:creationId xmlns:a16="http://schemas.microsoft.com/office/drawing/2014/main" id="{45B72DF7-6FCA-6D05-BFC0-F42A312457C2}"/>
              </a:ext>
            </a:extLst>
          </p:cNvPr>
          <p:cNvSpPr>
            <a:spLocks noGrp="1"/>
          </p:cNvSpPr>
          <p:nvPr>
            <p:ph type="sldNum" sz="quarter" idx="12"/>
          </p:nvPr>
        </p:nvSpPr>
        <p:spPr/>
        <p:txBody>
          <a:bodyPr/>
          <a:lstStyle/>
          <a:p>
            <a:fld id="{6D65651E-F332-A540-B31E-32D38D5BF5BF}" type="slidenum">
              <a:rPr kumimoji="1" lang="ja-JP" altLang="en-US" smtClean="0"/>
              <a:t>12</a:t>
            </a:fld>
            <a:endParaRPr kumimoji="1" lang="ja-JP" altLang="en-US"/>
          </a:p>
        </p:txBody>
      </p:sp>
      <p:sp>
        <p:nvSpPr>
          <p:cNvPr id="6" name="正方形/長方形 5">
            <a:extLst>
              <a:ext uri="{FF2B5EF4-FFF2-40B4-BE49-F238E27FC236}">
                <a16:creationId xmlns:a16="http://schemas.microsoft.com/office/drawing/2014/main" id="{968DCA98-C14E-6FBC-4550-0E3D2C8827F5}"/>
              </a:ext>
            </a:extLst>
          </p:cNvPr>
          <p:cNvSpPr/>
          <p:nvPr/>
        </p:nvSpPr>
        <p:spPr>
          <a:xfrm>
            <a:off x="2519817" y="4091144"/>
            <a:ext cx="4681006" cy="2630331"/>
          </a:xfrm>
          <a:prstGeom prst="rect">
            <a:avLst/>
          </a:prstGeom>
          <a:solidFill>
            <a:schemeClr val="accent4">
              <a:lumMod val="40000"/>
              <a:lumOff val="6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solidFill>
                <a:schemeClr val="tx1"/>
              </a:solidFill>
            </a:endParaRPr>
          </a:p>
        </p:txBody>
      </p:sp>
      <p:sp>
        <p:nvSpPr>
          <p:cNvPr id="7" name="正方形/長方形 6">
            <a:extLst>
              <a:ext uri="{FF2B5EF4-FFF2-40B4-BE49-F238E27FC236}">
                <a16:creationId xmlns:a16="http://schemas.microsoft.com/office/drawing/2014/main" id="{4582EA74-2618-541C-0147-882CCEB40AC4}"/>
              </a:ext>
            </a:extLst>
          </p:cNvPr>
          <p:cNvSpPr/>
          <p:nvPr/>
        </p:nvSpPr>
        <p:spPr>
          <a:xfrm>
            <a:off x="2786740" y="5023303"/>
            <a:ext cx="4104637" cy="1016699"/>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テキスト ボックス 8">
            <a:extLst>
              <a:ext uri="{FF2B5EF4-FFF2-40B4-BE49-F238E27FC236}">
                <a16:creationId xmlns:a16="http://schemas.microsoft.com/office/drawing/2014/main" id="{F5D89F86-AE30-683C-FC78-C3B6F164481B}"/>
              </a:ext>
            </a:extLst>
          </p:cNvPr>
          <p:cNvSpPr txBox="1"/>
          <p:nvPr/>
        </p:nvSpPr>
        <p:spPr>
          <a:xfrm>
            <a:off x="4063739" y="4111680"/>
            <a:ext cx="1684319" cy="369332"/>
          </a:xfrm>
          <a:prstGeom prst="rect">
            <a:avLst/>
          </a:prstGeom>
          <a:noFill/>
        </p:spPr>
        <p:txBody>
          <a:bodyPr wrap="square" rtlCol="0">
            <a:spAutoFit/>
          </a:bodyPr>
          <a:lstStyle/>
          <a:p>
            <a:r>
              <a:rPr lang="ja-JP" altLang="en-US"/>
              <a:t>移送元</a:t>
            </a:r>
            <a:r>
              <a:rPr lang="ja-JP" altLang="en-US" sz="1600"/>
              <a:t>プロセス</a:t>
            </a:r>
            <a:endParaRPr kumimoji="1" lang="ja-JP" altLang="en-US"/>
          </a:p>
        </p:txBody>
      </p:sp>
      <p:sp>
        <p:nvSpPr>
          <p:cNvPr id="10" name="正方形/長方形 9">
            <a:extLst>
              <a:ext uri="{FF2B5EF4-FFF2-40B4-BE49-F238E27FC236}">
                <a16:creationId xmlns:a16="http://schemas.microsoft.com/office/drawing/2014/main" id="{008ECE9E-6236-3654-CB2A-2FF15718CE5A}"/>
              </a:ext>
            </a:extLst>
          </p:cNvPr>
          <p:cNvSpPr/>
          <p:nvPr/>
        </p:nvSpPr>
        <p:spPr>
          <a:xfrm>
            <a:off x="2786741" y="4487511"/>
            <a:ext cx="4104636" cy="274277"/>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a:solidFill>
                  <a:schemeClr val="tx1"/>
                </a:solidFill>
              </a:rPr>
              <a:t>アプリケーション</a:t>
            </a:r>
            <a:endParaRPr kumimoji="1" lang="ja-JP" altLang="en-US" sz="1600">
              <a:solidFill>
                <a:schemeClr val="tx1"/>
              </a:solidFill>
            </a:endParaRPr>
          </a:p>
        </p:txBody>
      </p:sp>
      <p:sp>
        <p:nvSpPr>
          <p:cNvPr id="11" name="テキスト ボックス 10">
            <a:extLst>
              <a:ext uri="{FF2B5EF4-FFF2-40B4-BE49-F238E27FC236}">
                <a16:creationId xmlns:a16="http://schemas.microsoft.com/office/drawing/2014/main" id="{81860768-43F7-DB8A-8B38-55B10B89C0EC}"/>
              </a:ext>
            </a:extLst>
          </p:cNvPr>
          <p:cNvSpPr txBox="1"/>
          <p:nvPr/>
        </p:nvSpPr>
        <p:spPr>
          <a:xfrm>
            <a:off x="4122975" y="5037720"/>
            <a:ext cx="1496281" cy="338554"/>
          </a:xfrm>
          <a:prstGeom prst="rect">
            <a:avLst/>
          </a:prstGeom>
          <a:noFill/>
        </p:spPr>
        <p:txBody>
          <a:bodyPr wrap="square" rtlCol="0">
            <a:spAutoFit/>
          </a:bodyPr>
          <a:lstStyle/>
          <a:p>
            <a:r>
              <a:rPr kumimoji="1" lang="ja-JP" altLang="en-US" sz="1600"/>
              <a:t>ライブラリ</a:t>
            </a:r>
            <a:r>
              <a:rPr kumimoji="1" lang="en-US" altLang="ja-JP" sz="1600"/>
              <a:t>OS</a:t>
            </a:r>
            <a:endParaRPr kumimoji="1" lang="ja-JP" altLang="en-US" sz="1600"/>
          </a:p>
        </p:txBody>
      </p:sp>
      <p:sp>
        <p:nvSpPr>
          <p:cNvPr id="12" name="角丸四角形 11">
            <a:extLst>
              <a:ext uri="{FF2B5EF4-FFF2-40B4-BE49-F238E27FC236}">
                <a16:creationId xmlns:a16="http://schemas.microsoft.com/office/drawing/2014/main" id="{C3709187-019D-AA7C-1B28-6BF65A9ACE35}"/>
              </a:ext>
            </a:extLst>
          </p:cNvPr>
          <p:cNvSpPr/>
          <p:nvPr/>
        </p:nvSpPr>
        <p:spPr>
          <a:xfrm>
            <a:off x="2979563" y="5425968"/>
            <a:ext cx="1119800" cy="543745"/>
          </a:xfrm>
          <a:prstGeom prst="roundRec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rgbClr val="000000"/>
                </a:solidFill>
              </a:rPr>
              <a:t>プロセス情報</a:t>
            </a:r>
          </a:p>
        </p:txBody>
      </p:sp>
      <p:sp>
        <p:nvSpPr>
          <p:cNvPr id="13" name="角丸四角形 12">
            <a:extLst>
              <a:ext uri="{FF2B5EF4-FFF2-40B4-BE49-F238E27FC236}">
                <a16:creationId xmlns:a16="http://schemas.microsoft.com/office/drawing/2014/main" id="{522E116F-9AB1-2ABA-707C-7465538E3AAB}"/>
              </a:ext>
            </a:extLst>
          </p:cNvPr>
          <p:cNvSpPr/>
          <p:nvPr/>
        </p:nvSpPr>
        <p:spPr>
          <a:xfrm>
            <a:off x="4292186" y="5422660"/>
            <a:ext cx="1119800" cy="543745"/>
          </a:xfrm>
          <a:prstGeom prst="roundRec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rgbClr val="000000"/>
                </a:solidFill>
              </a:rPr>
              <a:t>スレッド情報</a:t>
            </a:r>
          </a:p>
        </p:txBody>
      </p:sp>
      <p:sp>
        <p:nvSpPr>
          <p:cNvPr id="14" name="角丸四角形 13">
            <a:extLst>
              <a:ext uri="{FF2B5EF4-FFF2-40B4-BE49-F238E27FC236}">
                <a16:creationId xmlns:a16="http://schemas.microsoft.com/office/drawing/2014/main" id="{53348296-D6D9-2062-8635-D1644A220501}"/>
              </a:ext>
            </a:extLst>
          </p:cNvPr>
          <p:cNvSpPr/>
          <p:nvPr/>
        </p:nvSpPr>
        <p:spPr>
          <a:xfrm>
            <a:off x="5578754" y="5429147"/>
            <a:ext cx="1119800" cy="543745"/>
          </a:xfrm>
          <a:prstGeom prst="roundRec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rgbClr val="000000"/>
                </a:solidFill>
              </a:rPr>
              <a:t>メモリ</a:t>
            </a:r>
            <a:br>
              <a:rPr kumimoji="1" lang="en-US" altLang="ja-JP" sz="1600">
                <a:solidFill>
                  <a:srgbClr val="000000"/>
                </a:solidFill>
              </a:rPr>
            </a:br>
            <a:r>
              <a:rPr kumimoji="1" lang="ja-JP" altLang="en-US" sz="1600">
                <a:solidFill>
                  <a:srgbClr val="000000"/>
                </a:solidFill>
              </a:rPr>
              <a:t>情報</a:t>
            </a:r>
          </a:p>
        </p:txBody>
      </p:sp>
      <p:cxnSp>
        <p:nvCxnSpPr>
          <p:cNvPr id="15" name="直線矢印コネクタ 14">
            <a:extLst>
              <a:ext uri="{FF2B5EF4-FFF2-40B4-BE49-F238E27FC236}">
                <a16:creationId xmlns:a16="http://schemas.microsoft.com/office/drawing/2014/main" id="{D84B1A8C-4060-F848-F517-B266C1F4292A}"/>
              </a:ext>
            </a:extLst>
          </p:cNvPr>
          <p:cNvCxnSpPr>
            <a:cxnSpLocks/>
            <a:stCxn id="10" idx="2"/>
          </p:cNvCxnSpPr>
          <p:nvPr/>
        </p:nvCxnSpPr>
        <p:spPr>
          <a:xfrm>
            <a:off x="4839059" y="4761788"/>
            <a:ext cx="0" cy="261515"/>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16" name="テキスト ボックス 15">
            <a:extLst>
              <a:ext uri="{FF2B5EF4-FFF2-40B4-BE49-F238E27FC236}">
                <a16:creationId xmlns:a16="http://schemas.microsoft.com/office/drawing/2014/main" id="{D13DD2BD-497A-BA80-3A0D-B706F3160B96}"/>
              </a:ext>
            </a:extLst>
          </p:cNvPr>
          <p:cNvSpPr txBox="1"/>
          <p:nvPr/>
        </p:nvSpPr>
        <p:spPr>
          <a:xfrm>
            <a:off x="4931085" y="4716932"/>
            <a:ext cx="2078175" cy="338554"/>
          </a:xfrm>
          <a:prstGeom prst="rect">
            <a:avLst/>
          </a:prstGeom>
          <a:noFill/>
        </p:spPr>
        <p:txBody>
          <a:bodyPr wrap="square" rtlCol="0">
            <a:spAutoFit/>
          </a:bodyPr>
          <a:lstStyle/>
          <a:p>
            <a:r>
              <a:rPr lang="en-US" altLang="ja-JP" sz="1600"/>
              <a:t>s</a:t>
            </a:r>
            <a:r>
              <a:rPr kumimoji="1" lang="en-US" altLang="ja-JP" sz="1600"/>
              <a:t>ave</a:t>
            </a:r>
            <a:r>
              <a:rPr kumimoji="1" lang="ja-JP" altLang="en-US" sz="1600"/>
              <a:t>システムコール</a:t>
            </a:r>
          </a:p>
        </p:txBody>
      </p:sp>
      <p:sp>
        <p:nvSpPr>
          <p:cNvPr id="17" name="正方形/長方形 16">
            <a:extLst>
              <a:ext uri="{FF2B5EF4-FFF2-40B4-BE49-F238E27FC236}">
                <a16:creationId xmlns:a16="http://schemas.microsoft.com/office/drawing/2014/main" id="{0C5FD2C8-348A-AB7B-C361-7E803CCB2E6E}"/>
              </a:ext>
            </a:extLst>
          </p:cNvPr>
          <p:cNvSpPr/>
          <p:nvPr/>
        </p:nvSpPr>
        <p:spPr>
          <a:xfrm>
            <a:off x="2786740" y="6324565"/>
            <a:ext cx="4104636" cy="284563"/>
          </a:xfrm>
          <a:prstGeom prst="rect">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600">
                <a:solidFill>
                  <a:schemeClr val="tx1"/>
                </a:solidFill>
              </a:rPr>
              <a:t>PAL</a:t>
            </a:r>
            <a:endParaRPr kumimoji="1" lang="ja-JP" altLang="en-US" sz="1600">
              <a:solidFill>
                <a:schemeClr val="tx1"/>
              </a:solidFill>
            </a:endParaRPr>
          </a:p>
        </p:txBody>
      </p:sp>
      <p:cxnSp>
        <p:nvCxnSpPr>
          <p:cNvPr id="18" name="直線矢印コネクタ 17">
            <a:extLst>
              <a:ext uri="{FF2B5EF4-FFF2-40B4-BE49-F238E27FC236}">
                <a16:creationId xmlns:a16="http://schemas.microsoft.com/office/drawing/2014/main" id="{6CD5E259-CA37-F82D-6FA8-359081B34293}"/>
              </a:ext>
            </a:extLst>
          </p:cNvPr>
          <p:cNvCxnSpPr>
            <a:cxnSpLocks/>
          </p:cNvCxnSpPr>
          <p:nvPr/>
        </p:nvCxnSpPr>
        <p:spPr>
          <a:xfrm>
            <a:off x="4849475" y="6040002"/>
            <a:ext cx="0" cy="284563"/>
          </a:xfrm>
          <a:prstGeom prst="straightConnector1">
            <a:avLst/>
          </a:prstGeom>
          <a:ln w="38100">
            <a:headEnd type="none" w="med" len="med"/>
            <a:tailEnd type="none" w="med" len="med"/>
          </a:ln>
        </p:spPr>
        <p:style>
          <a:lnRef idx="2">
            <a:schemeClr val="dk1"/>
          </a:lnRef>
          <a:fillRef idx="0">
            <a:schemeClr val="dk1"/>
          </a:fillRef>
          <a:effectRef idx="1">
            <a:schemeClr val="dk1"/>
          </a:effectRef>
          <a:fontRef idx="minor">
            <a:schemeClr val="tx1"/>
          </a:fontRef>
        </p:style>
      </p:cxnSp>
      <p:pic>
        <p:nvPicPr>
          <p:cNvPr id="20" name="図 10" descr="モニター画面に映る文字&#10;&#10;AI 生成コンテンツは誤りを含む可能性があります。">
            <a:extLst>
              <a:ext uri="{FF2B5EF4-FFF2-40B4-BE49-F238E27FC236}">
                <a16:creationId xmlns:a16="http://schemas.microsoft.com/office/drawing/2014/main" id="{129B52B7-7A63-EA8B-4465-1D6C4701D6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8219" y="4912903"/>
            <a:ext cx="823355" cy="1237498"/>
          </a:xfrm>
          <a:prstGeom prst="rect">
            <a:avLst/>
          </a:prstGeom>
        </p:spPr>
      </p:pic>
      <p:cxnSp>
        <p:nvCxnSpPr>
          <p:cNvPr id="21" name="直線矢印コネクタ 20">
            <a:extLst>
              <a:ext uri="{FF2B5EF4-FFF2-40B4-BE49-F238E27FC236}">
                <a16:creationId xmlns:a16="http://schemas.microsoft.com/office/drawing/2014/main" id="{B772E070-F0A7-B11F-1695-F0A7C213AD08}"/>
              </a:ext>
            </a:extLst>
          </p:cNvPr>
          <p:cNvCxnSpPr>
            <a:cxnSpLocks/>
            <a:stCxn id="7" idx="3"/>
            <a:endCxn id="20" idx="1"/>
          </p:cNvCxnSpPr>
          <p:nvPr/>
        </p:nvCxnSpPr>
        <p:spPr>
          <a:xfrm flipV="1">
            <a:off x="6891377" y="5531652"/>
            <a:ext cx="1376842" cy="1"/>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52" name="テキスト ボックス 11">
            <a:extLst>
              <a:ext uri="{FF2B5EF4-FFF2-40B4-BE49-F238E27FC236}">
                <a16:creationId xmlns:a16="http://schemas.microsoft.com/office/drawing/2014/main" id="{A668FEEF-F4E0-5CE5-9FDA-54128B933B94}"/>
              </a:ext>
            </a:extLst>
          </p:cNvPr>
          <p:cNvSpPr txBox="1"/>
          <p:nvPr/>
        </p:nvSpPr>
        <p:spPr>
          <a:xfrm>
            <a:off x="7773531" y="6187073"/>
            <a:ext cx="1812729" cy="338554"/>
          </a:xfrm>
          <a:prstGeom prst="rect">
            <a:avLst/>
          </a:prstGeom>
          <a:noFill/>
        </p:spPr>
        <p:txBody>
          <a:bodyPr wrap="square" rtlCol="0">
            <a:spAutoFit/>
          </a:bodyPr>
          <a:lstStyle/>
          <a:p>
            <a:r>
              <a:rPr kumimoji="1" lang="ja-JP" altLang="en-US" sz="1600"/>
              <a:t>チェックポイント</a:t>
            </a:r>
          </a:p>
        </p:txBody>
      </p:sp>
      <p:sp>
        <p:nvSpPr>
          <p:cNvPr id="54" name="テキスト ボックス 53">
            <a:extLst>
              <a:ext uri="{FF2B5EF4-FFF2-40B4-BE49-F238E27FC236}">
                <a16:creationId xmlns:a16="http://schemas.microsoft.com/office/drawing/2014/main" id="{070ADCD0-DEE6-3A4C-D887-EE38E226E24A}"/>
              </a:ext>
            </a:extLst>
          </p:cNvPr>
          <p:cNvSpPr txBox="1"/>
          <p:nvPr/>
        </p:nvSpPr>
        <p:spPr>
          <a:xfrm>
            <a:off x="4905226" y="6010606"/>
            <a:ext cx="2078175" cy="338554"/>
          </a:xfrm>
          <a:prstGeom prst="rect">
            <a:avLst/>
          </a:prstGeom>
          <a:noFill/>
        </p:spPr>
        <p:txBody>
          <a:bodyPr wrap="square" rtlCol="0">
            <a:spAutoFit/>
          </a:bodyPr>
          <a:lstStyle/>
          <a:p>
            <a:r>
              <a:rPr kumimoji="1" lang="ja-JP" altLang="en-US" sz="1600"/>
              <a:t>メモリ領域の確保</a:t>
            </a:r>
          </a:p>
        </p:txBody>
      </p:sp>
      <p:sp>
        <p:nvSpPr>
          <p:cNvPr id="55" name="テキスト ボックス 54">
            <a:extLst>
              <a:ext uri="{FF2B5EF4-FFF2-40B4-BE49-F238E27FC236}">
                <a16:creationId xmlns:a16="http://schemas.microsoft.com/office/drawing/2014/main" id="{FB035164-54FE-8F05-B61A-F6D29D43D5F7}"/>
              </a:ext>
            </a:extLst>
          </p:cNvPr>
          <p:cNvSpPr txBox="1"/>
          <p:nvPr/>
        </p:nvSpPr>
        <p:spPr>
          <a:xfrm>
            <a:off x="7401499" y="5182988"/>
            <a:ext cx="666044" cy="338554"/>
          </a:xfrm>
          <a:prstGeom prst="rect">
            <a:avLst/>
          </a:prstGeom>
          <a:noFill/>
        </p:spPr>
        <p:txBody>
          <a:bodyPr wrap="square" rtlCol="0">
            <a:spAutoFit/>
          </a:bodyPr>
          <a:lstStyle/>
          <a:p>
            <a:r>
              <a:rPr kumimoji="1" lang="ja-JP" altLang="en-US" sz="1600"/>
              <a:t>保存</a:t>
            </a:r>
          </a:p>
        </p:txBody>
      </p:sp>
    </p:spTree>
    <p:extLst>
      <p:ext uri="{BB962C8B-B14F-4D97-AF65-F5344CB8AC3E}">
        <p14:creationId xmlns:p14="http://schemas.microsoft.com/office/powerpoint/2010/main" val="1823441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EBBA12-3C4A-32D2-7FB5-DC0621ABDAB4}"/>
              </a:ext>
            </a:extLst>
          </p:cNvPr>
          <p:cNvSpPr>
            <a:spLocks noGrp="1"/>
          </p:cNvSpPr>
          <p:nvPr>
            <p:ph type="title"/>
          </p:nvPr>
        </p:nvSpPr>
        <p:spPr/>
        <p:txBody>
          <a:bodyPr/>
          <a:lstStyle/>
          <a:p>
            <a:r>
              <a:rPr kumimoji="1" lang="ja-JP" altLang="en-US"/>
              <a:t>状態復元処理</a:t>
            </a:r>
          </a:p>
        </p:txBody>
      </p:sp>
      <p:sp>
        <p:nvSpPr>
          <p:cNvPr id="3" name="コンテンツ プレースホルダー 2">
            <a:extLst>
              <a:ext uri="{FF2B5EF4-FFF2-40B4-BE49-F238E27FC236}">
                <a16:creationId xmlns:a16="http://schemas.microsoft.com/office/drawing/2014/main" id="{3F3DA084-0320-5F07-C8FA-061F5D787050}"/>
              </a:ext>
            </a:extLst>
          </p:cNvPr>
          <p:cNvSpPr>
            <a:spLocks noGrp="1"/>
          </p:cNvSpPr>
          <p:nvPr>
            <p:ph idx="1"/>
          </p:nvPr>
        </p:nvSpPr>
        <p:spPr/>
        <p:txBody>
          <a:bodyPr/>
          <a:lstStyle/>
          <a:p>
            <a:r>
              <a:rPr lang="en" altLang="ja-JP"/>
              <a:t>PAL</a:t>
            </a:r>
            <a:r>
              <a:rPr lang="ja-JP" altLang="en-US"/>
              <a:t>を用いてライブラリ</a:t>
            </a:r>
            <a:r>
              <a:rPr lang="en" altLang="ja-JP"/>
              <a:t>OS</a:t>
            </a:r>
            <a:r>
              <a:rPr lang="ja-JP" altLang="en-US"/>
              <a:t>を状態復元モードで起動</a:t>
            </a:r>
            <a:endParaRPr lang="en-US" altLang="ja-JP"/>
          </a:p>
          <a:p>
            <a:pPr lvl="1"/>
            <a:r>
              <a:rPr lang="ja-JP" altLang="en-US"/>
              <a:t>新規実行モード、子プロセス実行モードとは異なるモードを追加</a:t>
            </a:r>
            <a:endParaRPr lang="en-US" altLang="ja-JP"/>
          </a:p>
          <a:p>
            <a:pPr lvl="1"/>
            <a:r>
              <a:rPr lang="ja-JP" altLang="en-US"/>
              <a:t>チェックポイントファイルから状態を読み込む</a:t>
            </a:r>
            <a:endParaRPr lang="en-US" altLang="ja-JP"/>
          </a:p>
          <a:p>
            <a:r>
              <a:rPr lang="ja-JP" altLang="en-US"/>
              <a:t>ライブラリ</a:t>
            </a:r>
            <a:r>
              <a:rPr lang="en-US" altLang="ja-JP"/>
              <a:t>OS</a:t>
            </a:r>
            <a:r>
              <a:rPr lang="ja-JP" altLang="en-US"/>
              <a:t>の内部状態を保存時の状態に復元</a:t>
            </a:r>
            <a:endParaRPr lang="en-US" altLang="ja-JP"/>
          </a:p>
          <a:p>
            <a:pPr lvl="1"/>
            <a:r>
              <a:rPr lang="en-US" altLang="ja-JP"/>
              <a:t>fork</a:t>
            </a:r>
            <a:r>
              <a:rPr lang="ja-JP" altLang="en-US"/>
              <a:t>システムコールの子プロセス側の処理を基に実装</a:t>
            </a:r>
            <a:endParaRPr lang="en-US" altLang="ja-JP"/>
          </a:p>
          <a:p>
            <a:pPr lvl="1"/>
            <a:r>
              <a:rPr lang="en-US" altLang="ja-JP"/>
              <a:t>save</a:t>
            </a:r>
            <a:r>
              <a:rPr lang="ja-JP" altLang="en-US"/>
              <a:t>システムコールから復帰する箇所から実行を再開</a:t>
            </a:r>
            <a:endParaRPr lang="en-US" altLang="ja-JP"/>
          </a:p>
          <a:p>
            <a:pPr lvl="1"/>
            <a:endParaRPr lang="en-US" altLang="ja-JP"/>
          </a:p>
          <a:p>
            <a:pPr lvl="1"/>
            <a:endParaRPr lang="en-US" altLang="ja-JP"/>
          </a:p>
          <a:p>
            <a:pPr lvl="1"/>
            <a:endParaRPr lang="en-US" altLang="ja-JP"/>
          </a:p>
          <a:p>
            <a:endParaRPr kumimoji="1" lang="ja-JP" altLang="en-US"/>
          </a:p>
        </p:txBody>
      </p:sp>
      <p:sp>
        <p:nvSpPr>
          <p:cNvPr id="5" name="スライド番号プレースホルダー 4">
            <a:extLst>
              <a:ext uri="{FF2B5EF4-FFF2-40B4-BE49-F238E27FC236}">
                <a16:creationId xmlns:a16="http://schemas.microsoft.com/office/drawing/2014/main" id="{9C1B8251-4B88-15CE-1774-49A3CBC6422D}"/>
              </a:ext>
            </a:extLst>
          </p:cNvPr>
          <p:cNvSpPr>
            <a:spLocks noGrp="1"/>
          </p:cNvSpPr>
          <p:nvPr>
            <p:ph type="sldNum" sz="quarter" idx="12"/>
          </p:nvPr>
        </p:nvSpPr>
        <p:spPr/>
        <p:txBody>
          <a:bodyPr/>
          <a:lstStyle/>
          <a:p>
            <a:fld id="{6D65651E-F332-A540-B31E-32D38D5BF5BF}" type="slidenum">
              <a:rPr kumimoji="1" lang="ja-JP" altLang="en-US" smtClean="0"/>
              <a:t>13</a:t>
            </a:fld>
            <a:endParaRPr kumimoji="1" lang="ja-JP" altLang="en-US"/>
          </a:p>
        </p:txBody>
      </p:sp>
      <p:sp>
        <p:nvSpPr>
          <p:cNvPr id="39" name="正方形/長方形 38">
            <a:extLst>
              <a:ext uri="{FF2B5EF4-FFF2-40B4-BE49-F238E27FC236}">
                <a16:creationId xmlns:a16="http://schemas.microsoft.com/office/drawing/2014/main" id="{7A8336FD-E63D-A5F8-71FB-9FB50EA0620B}"/>
              </a:ext>
            </a:extLst>
          </p:cNvPr>
          <p:cNvSpPr/>
          <p:nvPr/>
        </p:nvSpPr>
        <p:spPr>
          <a:xfrm>
            <a:off x="5463826" y="4224128"/>
            <a:ext cx="3718065" cy="2322883"/>
          </a:xfrm>
          <a:prstGeom prst="rect">
            <a:avLst/>
          </a:prstGeom>
          <a:solidFill>
            <a:schemeClr val="accent3">
              <a:lumMod val="40000"/>
              <a:lumOff val="6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pic>
        <p:nvPicPr>
          <p:cNvPr id="40" name="図 10" descr="モニター画面に映る文字&#10;&#10;AI 生成コンテンツは誤りを含む可能性があります。">
            <a:extLst>
              <a:ext uri="{FF2B5EF4-FFF2-40B4-BE49-F238E27FC236}">
                <a16:creationId xmlns:a16="http://schemas.microsoft.com/office/drawing/2014/main" id="{93FFE8D2-5DFD-D52E-7A81-E24587C0FA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1200" y="4766820"/>
            <a:ext cx="823355" cy="1237498"/>
          </a:xfrm>
          <a:prstGeom prst="rect">
            <a:avLst/>
          </a:prstGeom>
        </p:spPr>
      </p:pic>
      <p:sp>
        <p:nvSpPr>
          <p:cNvPr id="41" name="テキスト ボックス 11">
            <a:extLst>
              <a:ext uri="{FF2B5EF4-FFF2-40B4-BE49-F238E27FC236}">
                <a16:creationId xmlns:a16="http://schemas.microsoft.com/office/drawing/2014/main" id="{D5E26037-880C-4274-A562-31D8BC303445}"/>
              </a:ext>
            </a:extLst>
          </p:cNvPr>
          <p:cNvSpPr txBox="1"/>
          <p:nvPr/>
        </p:nvSpPr>
        <p:spPr>
          <a:xfrm>
            <a:off x="2129581" y="6043019"/>
            <a:ext cx="1827392" cy="338554"/>
          </a:xfrm>
          <a:prstGeom prst="rect">
            <a:avLst/>
          </a:prstGeom>
          <a:noFill/>
        </p:spPr>
        <p:txBody>
          <a:bodyPr wrap="square" rtlCol="0">
            <a:spAutoFit/>
          </a:bodyPr>
          <a:lstStyle/>
          <a:p>
            <a:r>
              <a:rPr kumimoji="1" lang="ja-JP" altLang="en-US" sz="1600"/>
              <a:t>チェックポイント</a:t>
            </a:r>
          </a:p>
        </p:txBody>
      </p:sp>
      <p:sp>
        <p:nvSpPr>
          <p:cNvPr id="42" name="テキスト ボックス 41">
            <a:extLst>
              <a:ext uri="{FF2B5EF4-FFF2-40B4-BE49-F238E27FC236}">
                <a16:creationId xmlns:a16="http://schemas.microsoft.com/office/drawing/2014/main" id="{06EEABB9-A3B5-A8DD-16D3-017B6F74E5C2}"/>
              </a:ext>
            </a:extLst>
          </p:cNvPr>
          <p:cNvSpPr txBox="1"/>
          <p:nvPr/>
        </p:nvSpPr>
        <p:spPr>
          <a:xfrm>
            <a:off x="3891951" y="5013472"/>
            <a:ext cx="1069457" cy="338554"/>
          </a:xfrm>
          <a:prstGeom prst="rect">
            <a:avLst/>
          </a:prstGeom>
          <a:noFill/>
        </p:spPr>
        <p:txBody>
          <a:bodyPr wrap="square" rtlCol="0">
            <a:spAutoFit/>
          </a:bodyPr>
          <a:lstStyle/>
          <a:p>
            <a:r>
              <a:rPr kumimoji="1" lang="ja-JP" altLang="en-US" sz="1600"/>
              <a:t>読み込み</a:t>
            </a:r>
          </a:p>
        </p:txBody>
      </p:sp>
      <p:sp>
        <p:nvSpPr>
          <p:cNvPr id="43" name="テキスト ボックス 42">
            <a:extLst>
              <a:ext uri="{FF2B5EF4-FFF2-40B4-BE49-F238E27FC236}">
                <a16:creationId xmlns:a16="http://schemas.microsoft.com/office/drawing/2014/main" id="{8207A772-E3F6-C19B-5E0F-7F2D7D6F2174}"/>
              </a:ext>
            </a:extLst>
          </p:cNvPr>
          <p:cNvSpPr txBox="1"/>
          <p:nvPr/>
        </p:nvSpPr>
        <p:spPr>
          <a:xfrm>
            <a:off x="6437978" y="4293487"/>
            <a:ext cx="1662410" cy="338554"/>
          </a:xfrm>
          <a:prstGeom prst="rect">
            <a:avLst/>
          </a:prstGeom>
          <a:noFill/>
        </p:spPr>
        <p:txBody>
          <a:bodyPr wrap="square" rtlCol="0">
            <a:spAutoFit/>
          </a:bodyPr>
          <a:lstStyle/>
          <a:p>
            <a:r>
              <a:rPr lang="ja-JP" altLang="en-US" sz="1600"/>
              <a:t>移送先プロセス</a:t>
            </a:r>
            <a:endParaRPr kumimoji="1" lang="ja-JP" altLang="en-US" sz="1600"/>
          </a:p>
        </p:txBody>
      </p:sp>
      <p:sp>
        <p:nvSpPr>
          <p:cNvPr id="44" name="テキスト ボックス 43">
            <a:extLst>
              <a:ext uri="{FF2B5EF4-FFF2-40B4-BE49-F238E27FC236}">
                <a16:creationId xmlns:a16="http://schemas.microsoft.com/office/drawing/2014/main" id="{FA9911D3-7CEB-5A79-A632-4C1C7F77D362}"/>
              </a:ext>
            </a:extLst>
          </p:cNvPr>
          <p:cNvSpPr txBox="1"/>
          <p:nvPr/>
        </p:nvSpPr>
        <p:spPr>
          <a:xfrm>
            <a:off x="7308953" y="5013472"/>
            <a:ext cx="1762516" cy="338554"/>
          </a:xfrm>
          <a:prstGeom prst="rect">
            <a:avLst/>
          </a:prstGeom>
          <a:noFill/>
        </p:spPr>
        <p:txBody>
          <a:bodyPr wrap="square" rtlCol="0">
            <a:spAutoFit/>
          </a:bodyPr>
          <a:lstStyle/>
          <a:p>
            <a:r>
              <a:rPr lang="ja-JP" altLang="en-US" sz="1600"/>
              <a:t>各種状態の復元</a:t>
            </a:r>
            <a:endParaRPr kumimoji="1" lang="ja-JP" altLang="en-US"/>
          </a:p>
        </p:txBody>
      </p:sp>
      <p:sp>
        <p:nvSpPr>
          <p:cNvPr id="45" name="正方形/長方形 44">
            <a:extLst>
              <a:ext uri="{FF2B5EF4-FFF2-40B4-BE49-F238E27FC236}">
                <a16:creationId xmlns:a16="http://schemas.microsoft.com/office/drawing/2014/main" id="{DF7863B8-4896-C5A2-19CA-705931F671E3}"/>
              </a:ext>
            </a:extLst>
          </p:cNvPr>
          <p:cNvSpPr/>
          <p:nvPr/>
        </p:nvSpPr>
        <p:spPr>
          <a:xfrm>
            <a:off x="5853855" y="4656505"/>
            <a:ext cx="2830655" cy="338553"/>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a:solidFill>
                  <a:schemeClr val="tx1"/>
                </a:solidFill>
              </a:rPr>
              <a:t>アプリケーション</a:t>
            </a:r>
            <a:endParaRPr kumimoji="1" lang="ja-JP" altLang="en-US" sz="1600">
              <a:solidFill>
                <a:schemeClr val="tx1"/>
              </a:solidFill>
            </a:endParaRPr>
          </a:p>
        </p:txBody>
      </p:sp>
      <p:sp>
        <p:nvSpPr>
          <p:cNvPr id="46" name="正方形/長方形 45">
            <a:extLst>
              <a:ext uri="{FF2B5EF4-FFF2-40B4-BE49-F238E27FC236}">
                <a16:creationId xmlns:a16="http://schemas.microsoft.com/office/drawing/2014/main" id="{DD646504-3C34-8A95-9FFB-0DD1A8C7F580}"/>
              </a:ext>
            </a:extLst>
          </p:cNvPr>
          <p:cNvSpPr/>
          <p:nvPr/>
        </p:nvSpPr>
        <p:spPr>
          <a:xfrm>
            <a:off x="5853855" y="5376685"/>
            <a:ext cx="2830656" cy="338553"/>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ライブラリ</a:t>
            </a:r>
            <a:r>
              <a:rPr kumimoji="1" lang="en-US" altLang="ja-JP" sz="1600">
                <a:solidFill>
                  <a:schemeClr val="tx1"/>
                </a:solidFill>
              </a:rPr>
              <a:t>OS</a:t>
            </a:r>
            <a:endParaRPr kumimoji="1" lang="ja-JP" altLang="en-US" sz="1600">
              <a:solidFill>
                <a:schemeClr val="tx1"/>
              </a:solidFill>
            </a:endParaRPr>
          </a:p>
        </p:txBody>
      </p:sp>
      <p:sp>
        <p:nvSpPr>
          <p:cNvPr id="47" name="正方形/長方形 46">
            <a:extLst>
              <a:ext uri="{FF2B5EF4-FFF2-40B4-BE49-F238E27FC236}">
                <a16:creationId xmlns:a16="http://schemas.microsoft.com/office/drawing/2014/main" id="{3151801A-FC44-102A-BF4C-ADBEAEFAB525}"/>
              </a:ext>
            </a:extLst>
          </p:cNvPr>
          <p:cNvSpPr/>
          <p:nvPr/>
        </p:nvSpPr>
        <p:spPr>
          <a:xfrm>
            <a:off x="5861768" y="6096669"/>
            <a:ext cx="2830656" cy="338552"/>
          </a:xfrm>
          <a:prstGeom prst="rect">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600">
                <a:solidFill>
                  <a:schemeClr val="tx1"/>
                </a:solidFill>
              </a:rPr>
              <a:t>PAL</a:t>
            </a:r>
            <a:endParaRPr kumimoji="1" lang="ja-JP" altLang="en-US" sz="1600">
              <a:solidFill>
                <a:schemeClr val="tx1"/>
              </a:solidFill>
            </a:endParaRPr>
          </a:p>
        </p:txBody>
      </p:sp>
      <p:sp>
        <p:nvSpPr>
          <p:cNvPr id="48" name="テキスト ボックス 47">
            <a:extLst>
              <a:ext uri="{FF2B5EF4-FFF2-40B4-BE49-F238E27FC236}">
                <a16:creationId xmlns:a16="http://schemas.microsoft.com/office/drawing/2014/main" id="{ED0C19B3-1D87-9FCE-30E1-9B83514F0489}"/>
              </a:ext>
            </a:extLst>
          </p:cNvPr>
          <p:cNvSpPr txBox="1"/>
          <p:nvPr/>
        </p:nvSpPr>
        <p:spPr>
          <a:xfrm>
            <a:off x="7277096" y="5741842"/>
            <a:ext cx="1882746" cy="338554"/>
          </a:xfrm>
          <a:prstGeom prst="rect">
            <a:avLst/>
          </a:prstGeom>
          <a:noFill/>
        </p:spPr>
        <p:txBody>
          <a:bodyPr wrap="square" rtlCol="0">
            <a:spAutoFit/>
          </a:bodyPr>
          <a:lstStyle/>
          <a:p>
            <a:r>
              <a:rPr kumimoji="1" lang="ja-JP" altLang="en-US" sz="1600"/>
              <a:t>ライブラリ</a:t>
            </a:r>
            <a:r>
              <a:rPr kumimoji="1" lang="en-US" altLang="ja-JP" sz="1600"/>
              <a:t>OS</a:t>
            </a:r>
            <a:r>
              <a:rPr kumimoji="1" lang="ja-JP" altLang="en-US" sz="1600"/>
              <a:t>起動</a:t>
            </a:r>
          </a:p>
        </p:txBody>
      </p:sp>
      <p:cxnSp>
        <p:nvCxnSpPr>
          <p:cNvPr id="49" name="直線矢印コネクタ 48">
            <a:extLst>
              <a:ext uri="{FF2B5EF4-FFF2-40B4-BE49-F238E27FC236}">
                <a16:creationId xmlns:a16="http://schemas.microsoft.com/office/drawing/2014/main" id="{600CB71D-C997-46FA-C077-35DA0F17527E}"/>
              </a:ext>
            </a:extLst>
          </p:cNvPr>
          <p:cNvCxnSpPr>
            <a:stCxn id="47" idx="0"/>
            <a:endCxn id="46" idx="2"/>
          </p:cNvCxnSpPr>
          <p:nvPr/>
        </p:nvCxnSpPr>
        <p:spPr>
          <a:xfrm flipH="1" flipV="1">
            <a:off x="7269183" y="5715238"/>
            <a:ext cx="7913" cy="381431"/>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50" name="直線矢印コネクタ 49">
            <a:extLst>
              <a:ext uri="{FF2B5EF4-FFF2-40B4-BE49-F238E27FC236}">
                <a16:creationId xmlns:a16="http://schemas.microsoft.com/office/drawing/2014/main" id="{0FBC88D7-5358-3EA6-E015-F8716BA642C8}"/>
              </a:ext>
            </a:extLst>
          </p:cNvPr>
          <p:cNvCxnSpPr>
            <a:stCxn id="46" idx="0"/>
            <a:endCxn id="45" idx="2"/>
          </p:cNvCxnSpPr>
          <p:nvPr/>
        </p:nvCxnSpPr>
        <p:spPr>
          <a:xfrm flipV="1">
            <a:off x="7269183" y="4995058"/>
            <a:ext cx="0" cy="381627"/>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51" name="直線矢印コネクタ 50">
            <a:extLst>
              <a:ext uri="{FF2B5EF4-FFF2-40B4-BE49-F238E27FC236}">
                <a16:creationId xmlns:a16="http://schemas.microsoft.com/office/drawing/2014/main" id="{2DB21F31-81DF-BF7E-884E-A2398E3CC80E}"/>
              </a:ext>
            </a:extLst>
          </p:cNvPr>
          <p:cNvCxnSpPr>
            <a:stCxn id="40" idx="3"/>
            <a:endCxn id="39" idx="1"/>
          </p:cNvCxnSpPr>
          <p:nvPr/>
        </p:nvCxnSpPr>
        <p:spPr>
          <a:xfrm>
            <a:off x="3454555" y="5385569"/>
            <a:ext cx="2009271" cy="1"/>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619345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380D6-8161-D13D-A99F-D31E1BE304B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695307E-9697-2C99-99E8-549C6AEEB241}"/>
              </a:ext>
            </a:extLst>
          </p:cNvPr>
          <p:cNvSpPr>
            <a:spLocks noGrp="1"/>
          </p:cNvSpPr>
          <p:nvPr>
            <p:ph type="title"/>
          </p:nvPr>
        </p:nvSpPr>
        <p:spPr/>
        <p:txBody>
          <a:bodyPr/>
          <a:lstStyle/>
          <a:p>
            <a:r>
              <a:rPr kumimoji="1" lang="ja-JP" altLang="en-US"/>
              <a:t>プロセスメモリの保存・復元</a:t>
            </a:r>
          </a:p>
        </p:txBody>
      </p:sp>
      <p:sp>
        <p:nvSpPr>
          <p:cNvPr id="3" name="コンテンツ プレースホルダー 2">
            <a:extLst>
              <a:ext uri="{FF2B5EF4-FFF2-40B4-BE49-F238E27FC236}">
                <a16:creationId xmlns:a16="http://schemas.microsoft.com/office/drawing/2014/main" id="{DC64D18E-4C41-C03B-2CBB-616E2C85728C}"/>
              </a:ext>
            </a:extLst>
          </p:cNvPr>
          <p:cNvSpPr>
            <a:spLocks noGrp="1"/>
          </p:cNvSpPr>
          <p:nvPr>
            <p:ph idx="1"/>
          </p:nvPr>
        </p:nvSpPr>
        <p:spPr/>
        <p:txBody>
          <a:bodyPr/>
          <a:lstStyle/>
          <a:p>
            <a:r>
              <a:rPr lang="ja-JP" altLang="en-US"/>
              <a:t>プロセスに割り当てられているメモリ領域の情報を保存</a:t>
            </a:r>
            <a:endParaRPr lang="en-US" altLang="ja-JP"/>
          </a:p>
          <a:p>
            <a:pPr lvl="1"/>
            <a:r>
              <a:rPr lang="ja-JP" altLang="en-US"/>
              <a:t>物理メモリが割り当てられているページはメモリデータも保存</a:t>
            </a:r>
            <a:endParaRPr lang="en-US" altLang="ja-JP"/>
          </a:p>
          <a:p>
            <a:pPr lvl="1"/>
            <a:r>
              <a:rPr lang="ja-JP" altLang="en-US"/>
              <a:t>読み取り不可のメモリ領域は</a:t>
            </a:r>
            <a:r>
              <a:rPr lang="en" altLang="ja-JP"/>
              <a:t>PAL</a:t>
            </a:r>
            <a:r>
              <a:rPr lang="ja-JP" altLang="en-US"/>
              <a:t>経由で一時的に読み取りを許可</a:t>
            </a:r>
            <a:endParaRPr lang="en-US" altLang="ja-JP"/>
          </a:p>
          <a:p>
            <a:r>
              <a:rPr lang="ja-JP" altLang="en-US"/>
              <a:t>移送先でプロセスにメモリ領域を割り当てることで復元</a:t>
            </a:r>
            <a:endParaRPr lang="en-US" altLang="ja-JP"/>
          </a:p>
          <a:p>
            <a:pPr lvl="1"/>
            <a:r>
              <a:rPr lang="ja-JP" altLang="en-US"/>
              <a:t>メモリデータが保存されているページはデータを書き込み</a:t>
            </a:r>
            <a:endParaRPr lang="en-US" altLang="ja-JP"/>
          </a:p>
          <a:p>
            <a:pPr lvl="1"/>
            <a:r>
              <a:rPr lang="ja-JP" altLang="en-US"/>
              <a:t>読み取り専用のメモリ領域は</a:t>
            </a:r>
            <a:r>
              <a:rPr lang="en-US" altLang="ja-JP"/>
              <a:t>PAL</a:t>
            </a:r>
            <a:r>
              <a:rPr lang="ja-JP" altLang="en-US"/>
              <a:t>経由で一時的に書き込みを許可</a:t>
            </a:r>
          </a:p>
          <a:p>
            <a:pPr lvl="1"/>
            <a:endParaRPr lang="en-US" altLang="ja-JP"/>
          </a:p>
          <a:p>
            <a:pPr marL="0" indent="0">
              <a:buNone/>
            </a:pPr>
            <a:endParaRPr lang="en-US" altLang="ja-JP"/>
          </a:p>
          <a:p>
            <a:pPr lvl="1"/>
            <a:endParaRPr lang="en-US" altLang="ja-JP"/>
          </a:p>
          <a:p>
            <a:endParaRPr kumimoji="1" lang="ja-JP" altLang="en-US"/>
          </a:p>
        </p:txBody>
      </p:sp>
      <p:sp>
        <p:nvSpPr>
          <p:cNvPr id="4" name="スライド番号プレースホルダー 3">
            <a:extLst>
              <a:ext uri="{FF2B5EF4-FFF2-40B4-BE49-F238E27FC236}">
                <a16:creationId xmlns:a16="http://schemas.microsoft.com/office/drawing/2014/main" id="{FC97855B-AA7F-0DAC-52EA-946A9DF20D52}"/>
              </a:ext>
            </a:extLst>
          </p:cNvPr>
          <p:cNvSpPr>
            <a:spLocks noGrp="1"/>
          </p:cNvSpPr>
          <p:nvPr>
            <p:ph type="sldNum" sz="quarter" idx="12"/>
          </p:nvPr>
        </p:nvSpPr>
        <p:spPr/>
        <p:txBody>
          <a:bodyPr/>
          <a:lstStyle/>
          <a:p>
            <a:fld id="{6D65651E-F332-A540-B31E-32D38D5BF5BF}" type="slidenum">
              <a:rPr kumimoji="1" lang="ja-JP" altLang="en-US" smtClean="0"/>
              <a:t>14</a:t>
            </a:fld>
            <a:endParaRPr kumimoji="1" lang="ja-JP" altLang="en-US"/>
          </a:p>
        </p:txBody>
      </p:sp>
      <p:sp>
        <p:nvSpPr>
          <p:cNvPr id="5" name="正方形/長方形 4">
            <a:extLst>
              <a:ext uri="{FF2B5EF4-FFF2-40B4-BE49-F238E27FC236}">
                <a16:creationId xmlns:a16="http://schemas.microsoft.com/office/drawing/2014/main" id="{1C3067FC-9812-2BCD-77C6-C1EED4477C2C}"/>
              </a:ext>
            </a:extLst>
          </p:cNvPr>
          <p:cNvSpPr/>
          <p:nvPr/>
        </p:nvSpPr>
        <p:spPr>
          <a:xfrm>
            <a:off x="2240151" y="4686343"/>
            <a:ext cx="7602558" cy="804937"/>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636E606C-0EB1-7FD9-A7FB-A9A5C3F04CCB}"/>
              </a:ext>
            </a:extLst>
          </p:cNvPr>
          <p:cNvSpPr/>
          <p:nvPr/>
        </p:nvSpPr>
        <p:spPr>
          <a:xfrm>
            <a:off x="6948958" y="4695870"/>
            <a:ext cx="928875" cy="796960"/>
          </a:xfrm>
          <a:prstGeom prst="rect">
            <a:avLst/>
          </a:prstGeom>
          <a:solidFill>
            <a:schemeClr val="accent2">
              <a:lumMod val="60000"/>
              <a:lumOff val="4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割当済</a:t>
            </a:r>
          </a:p>
        </p:txBody>
      </p:sp>
      <p:sp>
        <p:nvSpPr>
          <p:cNvPr id="19" name="正方形/長方形 9">
            <a:extLst>
              <a:ext uri="{FF2B5EF4-FFF2-40B4-BE49-F238E27FC236}">
                <a16:creationId xmlns:a16="http://schemas.microsoft.com/office/drawing/2014/main" id="{2EC18C42-ECEB-C48A-51E3-6D180FCEBF3F}"/>
              </a:ext>
            </a:extLst>
          </p:cNvPr>
          <p:cNvSpPr/>
          <p:nvPr/>
        </p:nvSpPr>
        <p:spPr>
          <a:xfrm>
            <a:off x="5114062" y="4695870"/>
            <a:ext cx="1264920" cy="796961"/>
          </a:xfrm>
          <a:prstGeom prst="rect">
            <a:avLst/>
          </a:prstGeom>
          <a:solidFill>
            <a:schemeClr val="tx2">
              <a:lumMod val="10000"/>
              <a:lumOff val="90000"/>
            </a:schemeClr>
          </a:solidFill>
          <a:ln>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未割当</a:t>
            </a:r>
          </a:p>
        </p:txBody>
      </p:sp>
      <p:sp>
        <p:nvSpPr>
          <p:cNvPr id="20" name="正方形/長方形 19">
            <a:extLst>
              <a:ext uri="{FF2B5EF4-FFF2-40B4-BE49-F238E27FC236}">
                <a16:creationId xmlns:a16="http://schemas.microsoft.com/office/drawing/2014/main" id="{38478E49-C004-B016-8803-ACBB35DCC902}"/>
              </a:ext>
            </a:extLst>
          </p:cNvPr>
          <p:cNvSpPr/>
          <p:nvPr/>
        </p:nvSpPr>
        <p:spPr>
          <a:xfrm>
            <a:off x="2752722" y="4695871"/>
            <a:ext cx="2361340" cy="795410"/>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a:solidFill>
                  <a:schemeClr val="tx1"/>
                </a:solidFill>
              </a:rPr>
              <a:t>割当済</a:t>
            </a:r>
            <a:r>
              <a:rPr lang="en-US" altLang="ja-JP" sz="1600">
                <a:solidFill>
                  <a:schemeClr val="tx1"/>
                </a:solidFill>
              </a:rPr>
              <a:t>(</a:t>
            </a:r>
            <a:r>
              <a:rPr lang="ja-JP" altLang="en-US" sz="1600">
                <a:solidFill>
                  <a:schemeClr val="tx1"/>
                </a:solidFill>
              </a:rPr>
              <a:t>読み取り不可</a:t>
            </a:r>
            <a:r>
              <a:rPr lang="en-US" altLang="ja-JP" sz="1600">
                <a:solidFill>
                  <a:schemeClr val="tx1"/>
                </a:solidFill>
              </a:rPr>
              <a:t>)</a:t>
            </a:r>
            <a:endParaRPr kumimoji="1" lang="ja-JP" altLang="en-US" sz="1600">
              <a:solidFill>
                <a:schemeClr val="tx1"/>
              </a:solidFill>
            </a:endParaRPr>
          </a:p>
        </p:txBody>
      </p:sp>
      <p:sp>
        <p:nvSpPr>
          <p:cNvPr id="21" name="TextBox 19">
            <a:extLst>
              <a:ext uri="{FF2B5EF4-FFF2-40B4-BE49-F238E27FC236}">
                <a16:creationId xmlns:a16="http://schemas.microsoft.com/office/drawing/2014/main" id="{C9BE5236-B2C8-CFCE-D5B2-DE6F88D33B74}"/>
              </a:ext>
            </a:extLst>
          </p:cNvPr>
          <p:cNvSpPr txBox="1"/>
          <p:nvPr/>
        </p:nvSpPr>
        <p:spPr>
          <a:xfrm>
            <a:off x="5141183" y="4247025"/>
            <a:ext cx="1800493" cy="369332"/>
          </a:xfrm>
          <a:prstGeom prst="rect">
            <a:avLst/>
          </a:prstGeom>
          <a:noFill/>
        </p:spPr>
        <p:txBody>
          <a:bodyPr wrap="none" rtlCol="0">
            <a:spAutoFit/>
          </a:bodyPr>
          <a:lstStyle/>
          <a:p>
            <a:r>
              <a:rPr lang="en-JP"/>
              <a:t>プロセスメモリ</a:t>
            </a:r>
          </a:p>
        </p:txBody>
      </p:sp>
    </p:spTree>
    <p:extLst>
      <p:ext uri="{BB962C8B-B14F-4D97-AF65-F5344CB8AC3E}">
        <p14:creationId xmlns:p14="http://schemas.microsoft.com/office/powerpoint/2010/main" val="146717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713A99B-9806-048D-20F1-DFCC477D7B5C}"/>
              </a:ext>
            </a:extLst>
          </p:cNvPr>
          <p:cNvSpPr>
            <a:spLocks noGrp="1"/>
          </p:cNvSpPr>
          <p:nvPr>
            <p:ph type="title"/>
          </p:nvPr>
        </p:nvSpPr>
        <p:spPr/>
        <p:txBody>
          <a:bodyPr/>
          <a:lstStyle/>
          <a:p>
            <a:r>
              <a:rPr kumimoji="1" lang="ja-JP" altLang="en-US"/>
              <a:t>システム情報の保存・復元</a:t>
            </a:r>
          </a:p>
        </p:txBody>
      </p:sp>
      <p:sp>
        <p:nvSpPr>
          <p:cNvPr id="3" name="コンテンツ プレースホルダー 2">
            <a:extLst>
              <a:ext uri="{FF2B5EF4-FFF2-40B4-BE49-F238E27FC236}">
                <a16:creationId xmlns:a16="http://schemas.microsoft.com/office/drawing/2014/main" id="{0CA12A5C-548E-AD43-B94E-BCD91D253054}"/>
              </a:ext>
            </a:extLst>
          </p:cNvPr>
          <p:cNvSpPr>
            <a:spLocks noGrp="1"/>
          </p:cNvSpPr>
          <p:nvPr>
            <p:ph idx="1"/>
          </p:nvPr>
        </p:nvSpPr>
        <p:spPr/>
        <p:txBody>
          <a:bodyPr/>
          <a:lstStyle/>
          <a:p>
            <a:r>
              <a:rPr lang="ja-JP" altLang="en-US"/>
              <a:t>システム情報は基本的に移送元では保存しない</a:t>
            </a:r>
            <a:endParaRPr lang="en-US" altLang="ja-JP"/>
          </a:p>
          <a:p>
            <a:pPr lvl="1"/>
            <a:r>
              <a:rPr lang="ja-JP" altLang="en-US"/>
              <a:t>移送元と移送先とで異なる情報が多い</a:t>
            </a:r>
            <a:endParaRPr lang="en-US" altLang="ja-JP"/>
          </a:p>
          <a:p>
            <a:pPr lvl="1"/>
            <a:r>
              <a:rPr lang="ja-JP" altLang="en-US"/>
              <a:t>例：</a:t>
            </a:r>
            <a:r>
              <a:rPr lang="en-US" altLang="ja-JP"/>
              <a:t>CPU</a:t>
            </a:r>
            <a:r>
              <a:rPr lang="ja-JP" altLang="en-US"/>
              <a:t>トポロジ情報</a:t>
            </a:r>
            <a:endParaRPr lang="en-US" altLang="ja-JP"/>
          </a:p>
          <a:p>
            <a:r>
              <a:rPr lang="ja-JP" altLang="en-US"/>
              <a:t>移送先でシステム情報を再取得</a:t>
            </a:r>
            <a:endParaRPr lang="en-US" altLang="ja-JP"/>
          </a:p>
          <a:p>
            <a:pPr lvl="1"/>
            <a:r>
              <a:rPr lang="ja-JP" altLang="en-US"/>
              <a:t>例：</a:t>
            </a:r>
            <a:r>
              <a:rPr lang="en-US" altLang="ja-JP"/>
              <a:t>CPU</a:t>
            </a:r>
            <a:r>
              <a:rPr lang="ja-JP" altLang="en-US"/>
              <a:t>トポロジ情報は</a:t>
            </a:r>
            <a:r>
              <a:rPr lang="en-US" altLang="ja-JP"/>
              <a:t>proc</a:t>
            </a:r>
            <a:r>
              <a:rPr lang="ja-JP" altLang="en-US"/>
              <a:t>ファイルシステムから取得</a:t>
            </a:r>
            <a:endParaRPr lang="en-US" altLang="ja-JP"/>
          </a:p>
          <a:p>
            <a:pPr lvl="1"/>
            <a:r>
              <a:rPr lang="ja-JP" altLang="en-US"/>
              <a:t>アプリケーションが移送元の情報に依存している場合の対処が課題</a:t>
            </a:r>
            <a:endParaRPr lang="en-US" altLang="ja-JP"/>
          </a:p>
          <a:p>
            <a:pPr marL="457200" lvl="1" indent="0">
              <a:buNone/>
            </a:pPr>
            <a:endParaRPr lang="en-US" altLang="ja-JP"/>
          </a:p>
          <a:p>
            <a:pPr lvl="1"/>
            <a:endParaRPr lang="en-US" altLang="ja-JP"/>
          </a:p>
          <a:p>
            <a:pPr lvl="1"/>
            <a:endParaRPr kumimoji="1" lang="ja-JP" altLang="en-US"/>
          </a:p>
        </p:txBody>
      </p:sp>
      <p:sp>
        <p:nvSpPr>
          <p:cNvPr id="4" name="スライド番号プレースホルダー 3">
            <a:extLst>
              <a:ext uri="{FF2B5EF4-FFF2-40B4-BE49-F238E27FC236}">
                <a16:creationId xmlns:a16="http://schemas.microsoft.com/office/drawing/2014/main" id="{91EAF43D-A9E6-EB1B-628D-176F6D8B5929}"/>
              </a:ext>
            </a:extLst>
          </p:cNvPr>
          <p:cNvSpPr>
            <a:spLocks noGrp="1"/>
          </p:cNvSpPr>
          <p:nvPr>
            <p:ph type="sldNum" sz="quarter" idx="12"/>
          </p:nvPr>
        </p:nvSpPr>
        <p:spPr/>
        <p:txBody>
          <a:bodyPr/>
          <a:lstStyle/>
          <a:p>
            <a:fld id="{6D65651E-F332-A540-B31E-32D38D5BF5BF}" type="slidenum">
              <a:rPr kumimoji="1" lang="ja-JP" altLang="en-US" smtClean="0"/>
              <a:t>15</a:t>
            </a:fld>
            <a:endParaRPr kumimoji="1" lang="ja-JP" altLang="en-US"/>
          </a:p>
        </p:txBody>
      </p:sp>
      <p:sp>
        <p:nvSpPr>
          <p:cNvPr id="5" name="テキスト ボックス 4">
            <a:extLst>
              <a:ext uri="{FF2B5EF4-FFF2-40B4-BE49-F238E27FC236}">
                <a16:creationId xmlns:a16="http://schemas.microsoft.com/office/drawing/2014/main" id="{8E83856A-693E-18DD-692F-3429460C2611}"/>
              </a:ext>
            </a:extLst>
          </p:cNvPr>
          <p:cNvSpPr txBox="1"/>
          <p:nvPr/>
        </p:nvSpPr>
        <p:spPr>
          <a:xfrm>
            <a:off x="2586834" y="4004020"/>
            <a:ext cx="1437706" cy="338554"/>
          </a:xfrm>
          <a:prstGeom prst="rect">
            <a:avLst/>
          </a:prstGeom>
          <a:noFill/>
        </p:spPr>
        <p:txBody>
          <a:bodyPr wrap="square" rtlCol="0">
            <a:spAutoFit/>
          </a:bodyPr>
          <a:lstStyle/>
          <a:p>
            <a:r>
              <a:rPr lang="ja-JP" altLang="en-US" sz="1600"/>
              <a:t>移送元ホスト</a:t>
            </a:r>
            <a:endParaRPr kumimoji="1" lang="ja-JP" altLang="en-US" sz="1600"/>
          </a:p>
        </p:txBody>
      </p:sp>
      <p:sp>
        <p:nvSpPr>
          <p:cNvPr id="6" name="正方形/長方形 5">
            <a:extLst>
              <a:ext uri="{FF2B5EF4-FFF2-40B4-BE49-F238E27FC236}">
                <a16:creationId xmlns:a16="http://schemas.microsoft.com/office/drawing/2014/main" id="{E301F0FA-0287-3E2B-F72B-A26BF42D0875}"/>
              </a:ext>
            </a:extLst>
          </p:cNvPr>
          <p:cNvSpPr/>
          <p:nvPr/>
        </p:nvSpPr>
        <p:spPr>
          <a:xfrm>
            <a:off x="1905520" y="4362410"/>
            <a:ext cx="2800342" cy="1937192"/>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ABA9F1F9-93BA-8990-8A4A-B21C5FEB2C55}"/>
              </a:ext>
            </a:extLst>
          </p:cNvPr>
          <p:cNvSpPr/>
          <p:nvPr/>
        </p:nvSpPr>
        <p:spPr>
          <a:xfrm>
            <a:off x="2204895" y="4762147"/>
            <a:ext cx="2246098" cy="1286989"/>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角丸四角形 15">
            <a:extLst>
              <a:ext uri="{FF2B5EF4-FFF2-40B4-BE49-F238E27FC236}">
                <a16:creationId xmlns:a16="http://schemas.microsoft.com/office/drawing/2014/main" id="{D0D35E10-2E67-86EF-81B1-2E3689968B09}"/>
              </a:ext>
            </a:extLst>
          </p:cNvPr>
          <p:cNvSpPr/>
          <p:nvPr/>
        </p:nvSpPr>
        <p:spPr>
          <a:xfrm>
            <a:off x="2370553" y="5113716"/>
            <a:ext cx="792480" cy="591121"/>
          </a:xfrm>
          <a:prstGeom prst="round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コア</a:t>
            </a:r>
          </a:p>
        </p:txBody>
      </p:sp>
      <p:sp>
        <p:nvSpPr>
          <p:cNvPr id="18" name="テキスト ボックス 17">
            <a:extLst>
              <a:ext uri="{FF2B5EF4-FFF2-40B4-BE49-F238E27FC236}">
                <a16:creationId xmlns:a16="http://schemas.microsoft.com/office/drawing/2014/main" id="{EAAAF229-3CA9-FEA1-A8CB-60F484DC2028}"/>
              </a:ext>
            </a:extLst>
          </p:cNvPr>
          <p:cNvSpPr txBox="1"/>
          <p:nvPr/>
        </p:nvSpPr>
        <p:spPr>
          <a:xfrm>
            <a:off x="2795507" y="4410160"/>
            <a:ext cx="1020355" cy="338554"/>
          </a:xfrm>
          <a:prstGeom prst="rect">
            <a:avLst/>
          </a:prstGeom>
          <a:noFill/>
        </p:spPr>
        <p:txBody>
          <a:bodyPr wrap="square" rtlCol="0">
            <a:spAutoFit/>
          </a:bodyPr>
          <a:lstStyle/>
          <a:p>
            <a:r>
              <a:rPr kumimoji="1" lang="ja-JP" altLang="en-US" sz="1600"/>
              <a:t>ソケット</a:t>
            </a:r>
          </a:p>
        </p:txBody>
      </p:sp>
      <p:sp>
        <p:nvSpPr>
          <p:cNvPr id="19" name="角丸四角形 18">
            <a:extLst>
              <a:ext uri="{FF2B5EF4-FFF2-40B4-BE49-F238E27FC236}">
                <a16:creationId xmlns:a16="http://schemas.microsoft.com/office/drawing/2014/main" id="{E426D765-C680-61C5-D132-BAE8BF794A04}"/>
              </a:ext>
            </a:extLst>
          </p:cNvPr>
          <p:cNvSpPr/>
          <p:nvPr/>
        </p:nvSpPr>
        <p:spPr>
          <a:xfrm>
            <a:off x="3462408" y="5113716"/>
            <a:ext cx="792480" cy="591121"/>
          </a:xfrm>
          <a:prstGeom prst="round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コア</a:t>
            </a:r>
          </a:p>
        </p:txBody>
      </p:sp>
      <p:sp>
        <p:nvSpPr>
          <p:cNvPr id="20" name="テキスト ボックス 19">
            <a:extLst>
              <a:ext uri="{FF2B5EF4-FFF2-40B4-BE49-F238E27FC236}">
                <a16:creationId xmlns:a16="http://schemas.microsoft.com/office/drawing/2014/main" id="{500A4F37-4A45-5A95-8943-FA82FB2DE9B2}"/>
              </a:ext>
            </a:extLst>
          </p:cNvPr>
          <p:cNvSpPr txBox="1"/>
          <p:nvPr/>
        </p:nvSpPr>
        <p:spPr>
          <a:xfrm>
            <a:off x="7681292" y="3967979"/>
            <a:ext cx="1437706" cy="338554"/>
          </a:xfrm>
          <a:prstGeom prst="rect">
            <a:avLst/>
          </a:prstGeom>
          <a:noFill/>
        </p:spPr>
        <p:txBody>
          <a:bodyPr wrap="square" rtlCol="0">
            <a:spAutoFit/>
          </a:bodyPr>
          <a:lstStyle/>
          <a:p>
            <a:r>
              <a:rPr lang="ja-JP" altLang="en-US" sz="1600"/>
              <a:t>移送先ホスト</a:t>
            </a:r>
            <a:endParaRPr kumimoji="1" lang="ja-JP" altLang="en-US" sz="1600"/>
          </a:p>
        </p:txBody>
      </p:sp>
      <p:sp>
        <p:nvSpPr>
          <p:cNvPr id="34" name="テキスト ボックス 33">
            <a:extLst>
              <a:ext uri="{FF2B5EF4-FFF2-40B4-BE49-F238E27FC236}">
                <a16:creationId xmlns:a16="http://schemas.microsoft.com/office/drawing/2014/main" id="{96531884-9193-7467-1E2F-D41B679709D4}"/>
              </a:ext>
            </a:extLst>
          </p:cNvPr>
          <p:cNvSpPr txBox="1"/>
          <p:nvPr/>
        </p:nvSpPr>
        <p:spPr>
          <a:xfrm>
            <a:off x="2381081" y="6382921"/>
            <a:ext cx="1893726" cy="338554"/>
          </a:xfrm>
          <a:prstGeom prst="rect">
            <a:avLst/>
          </a:prstGeom>
          <a:noFill/>
        </p:spPr>
        <p:txBody>
          <a:bodyPr wrap="square" rtlCol="0">
            <a:spAutoFit/>
          </a:bodyPr>
          <a:lstStyle/>
          <a:p>
            <a:r>
              <a:rPr kumimoji="1" lang="en-US" altLang="ja-JP" sz="1600"/>
              <a:t>1</a:t>
            </a:r>
            <a:r>
              <a:rPr kumimoji="1" lang="ja-JP" altLang="en-US" sz="1600"/>
              <a:t>ソケット</a:t>
            </a:r>
            <a:r>
              <a:rPr kumimoji="1" lang="en-US" altLang="ja-JP" sz="1600"/>
              <a:t> / 2</a:t>
            </a:r>
            <a:r>
              <a:rPr kumimoji="1" lang="ja-JP" altLang="en-US" sz="1600"/>
              <a:t>コア</a:t>
            </a:r>
          </a:p>
        </p:txBody>
      </p:sp>
      <p:sp>
        <p:nvSpPr>
          <p:cNvPr id="35" name="テキスト ボックス 34">
            <a:extLst>
              <a:ext uri="{FF2B5EF4-FFF2-40B4-BE49-F238E27FC236}">
                <a16:creationId xmlns:a16="http://schemas.microsoft.com/office/drawing/2014/main" id="{8F6533EF-7855-6609-B01F-7870820CC933}"/>
              </a:ext>
            </a:extLst>
          </p:cNvPr>
          <p:cNvSpPr txBox="1"/>
          <p:nvPr/>
        </p:nvSpPr>
        <p:spPr>
          <a:xfrm>
            <a:off x="7562421" y="6382921"/>
            <a:ext cx="1893726" cy="338554"/>
          </a:xfrm>
          <a:prstGeom prst="rect">
            <a:avLst/>
          </a:prstGeom>
          <a:noFill/>
        </p:spPr>
        <p:txBody>
          <a:bodyPr wrap="square" rtlCol="0">
            <a:spAutoFit/>
          </a:bodyPr>
          <a:lstStyle/>
          <a:p>
            <a:r>
              <a:rPr kumimoji="1" lang="en-US" altLang="ja-JP" sz="1600"/>
              <a:t>1</a:t>
            </a:r>
            <a:r>
              <a:rPr kumimoji="1" lang="ja-JP" altLang="en-US" sz="1600"/>
              <a:t>ソケット</a:t>
            </a:r>
            <a:r>
              <a:rPr kumimoji="1" lang="en-US" altLang="ja-JP" sz="1600"/>
              <a:t> / 4</a:t>
            </a:r>
            <a:r>
              <a:rPr kumimoji="1" lang="ja-JP" altLang="en-US" sz="1600"/>
              <a:t>コア</a:t>
            </a:r>
          </a:p>
        </p:txBody>
      </p:sp>
      <p:sp>
        <p:nvSpPr>
          <p:cNvPr id="36" name="正方形/長方形 35">
            <a:extLst>
              <a:ext uri="{FF2B5EF4-FFF2-40B4-BE49-F238E27FC236}">
                <a16:creationId xmlns:a16="http://schemas.microsoft.com/office/drawing/2014/main" id="{21F56A92-AEE6-C96C-4419-062DEA8FFA57}"/>
              </a:ext>
            </a:extLst>
          </p:cNvPr>
          <p:cNvSpPr/>
          <p:nvPr/>
        </p:nvSpPr>
        <p:spPr>
          <a:xfrm>
            <a:off x="7086860" y="4362410"/>
            <a:ext cx="2800342" cy="1937192"/>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0DE2DDC7-7581-9EA1-3D42-E2BD36970A6C}"/>
              </a:ext>
            </a:extLst>
          </p:cNvPr>
          <p:cNvSpPr/>
          <p:nvPr/>
        </p:nvSpPr>
        <p:spPr>
          <a:xfrm>
            <a:off x="7386235" y="4762147"/>
            <a:ext cx="2246098" cy="1286989"/>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角丸四角形 37">
            <a:extLst>
              <a:ext uri="{FF2B5EF4-FFF2-40B4-BE49-F238E27FC236}">
                <a16:creationId xmlns:a16="http://schemas.microsoft.com/office/drawing/2014/main" id="{3B49205F-AFE6-415F-6945-6E4BA93E59A1}"/>
              </a:ext>
            </a:extLst>
          </p:cNvPr>
          <p:cNvSpPr/>
          <p:nvPr/>
        </p:nvSpPr>
        <p:spPr>
          <a:xfrm>
            <a:off x="7551893" y="4943962"/>
            <a:ext cx="792480" cy="431358"/>
          </a:xfrm>
          <a:prstGeom prst="round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コア</a:t>
            </a:r>
          </a:p>
        </p:txBody>
      </p:sp>
      <p:sp>
        <p:nvSpPr>
          <p:cNvPr id="39" name="テキスト ボックス 38">
            <a:extLst>
              <a:ext uri="{FF2B5EF4-FFF2-40B4-BE49-F238E27FC236}">
                <a16:creationId xmlns:a16="http://schemas.microsoft.com/office/drawing/2014/main" id="{B9DC1037-3CF9-073F-DAA7-3067F80755ED}"/>
              </a:ext>
            </a:extLst>
          </p:cNvPr>
          <p:cNvSpPr txBox="1"/>
          <p:nvPr/>
        </p:nvSpPr>
        <p:spPr>
          <a:xfrm>
            <a:off x="7976847" y="4410160"/>
            <a:ext cx="1020355" cy="338554"/>
          </a:xfrm>
          <a:prstGeom prst="rect">
            <a:avLst/>
          </a:prstGeom>
          <a:noFill/>
        </p:spPr>
        <p:txBody>
          <a:bodyPr wrap="square" rtlCol="0">
            <a:spAutoFit/>
          </a:bodyPr>
          <a:lstStyle/>
          <a:p>
            <a:r>
              <a:rPr kumimoji="1" lang="ja-JP" altLang="en-US" sz="1600"/>
              <a:t>ソケット</a:t>
            </a:r>
          </a:p>
        </p:txBody>
      </p:sp>
      <p:sp>
        <p:nvSpPr>
          <p:cNvPr id="40" name="角丸四角形 39">
            <a:extLst>
              <a:ext uri="{FF2B5EF4-FFF2-40B4-BE49-F238E27FC236}">
                <a16:creationId xmlns:a16="http://schemas.microsoft.com/office/drawing/2014/main" id="{04C24574-5544-0378-666C-50761E079CF1}"/>
              </a:ext>
            </a:extLst>
          </p:cNvPr>
          <p:cNvSpPr/>
          <p:nvPr/>
        </p:nvSpPr>
        <p:spPr>
          <a:xfrm>
            <a:off x="8643748" y="4943962"/>
            <a:ext cx="792480" cy="431358"/>
          </a:xfrm>
          <a:prstGeom prst="round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コア</a:t>
            </a:r>
          </a:p>
        </p:txBody>
      </p:sp>
      <p:sp>
        <p:nvSpPr>
          <p:cNvPr id="41" name="角丸四角形 40">
            <a:extLst>
              <a:ext uri="{FF2B5EF4-FFF2-40B4-BE49-F238E27FC236}">
                <a16:creationId xmlns:a16="http://schemas.microsoft.com/office/drawing/2014/main" id="{27B9DDA8-E7EA-4188-6910-BA3E86FEB040}"/>
              </a:ext>
            </a:extLst>
          </p:cNvPr>
          <p:cNvSpPr/>
          <p:nvPr/>
        </p:nvSpPr>
        <p:spPr>
          <a:xfrm>
            <a:off x="7551893" y="5501159"/>
            <a:ext cx="792480" cy="431358"/>
          </a:xfrm>
          <a:prstGeom prst="round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コア</a:t>
            </a:r>
          </a:p>
        </p:txBody>
      </p:sp>
      <p:sp>
        <p:nvSpPr>
          <p:cNvPr id="42" name="角丸四角形 41">
            <a:extLst>
              <a:ext uri="{FF2B5EF4-FFF2-40B4-BE49-F238E27FC236}">
                <a16:creationId xmlns:a16="http://schemas.microsoft.com/office/drawing/2014/main" id="{6896124F-C351-E13B-1EDA-B15D0594DD8A}"/>
              </a:ext>
            </a:extLst>
          </p:cNvPr>
          <p:cNvSpPr/>
          <p:nvPr/>
        </p:nvSpPr>
        <p:spPr>
          <a:xfrm>
            <a:off x="8643748" y="5506222"/>
            <a:ext cx="792480" cy="431358"/>
          </a:xfrm>
          <a:prstGeom prst="round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コア</a:t>
            </a:r>
          </a:p>
        </p:txBody>
      </p:sp>
      <p:sp>
        <p:nvSpPr>
          <p:cNvPr id="44" name="テキスト ボックス 43">
            <a:extLst>
              <a:ext uri="{FF2B5EF4-FFF2-40B4-BE49-F238E27FC236}">
                <a16:creationId xmlns:a16="http://schemas.microsoft.com/office/drawing/2014/main" id="{96E44467-5ECA-2BBF-2B27-C669582E85F1}"/>
              </a:ext>
            </a:extLst>
          </p:cNvPr>
          <p:cNvSpPr txBox="1"/>
          <p:nvPr/>
        </p:nvSpPr>
        <p:spPr>
          <a:xfrm>
            <a:off x="4976287" y="4892591"/>
            <a:ext cx="1837627" cy="338554"/>
          </a:xfrm>
          <a:prstGeom prst="rect">
            <a:avLst/>
          </a:prstGeom>
          <a:noFill/>
        </p:spPr>
        <p:txBody>
          <a:bodyPr wrap="square" rtlCol="0">
            <a:spAutoFit/>
          </a:bodyPr>
          <a:lstStyle/>
          <a:p>
            <a:r>
              <a:rPr kumimoji="1" lang="ja-JP" altLang="en-US" sz="1600"/>
              <a:t>マイグレーション</a:t>
            </a:r>
          </a:p>
        </p:txBody>
      </p:sp>
      <p:cxnSp>
        <p:nvCxnSpPr>
          <p:cNvPr id="46" name="直線矢印コネクタ 45">
            <a:extLst>
              <a:ext uri="{FF2B5EF4-FFF2-40B4-BE49-F238E27FC236}">
                <a16:creationId xmlns:a16="http://schemas.microsoft.com/office/drawing/2014/main" id="{B72B4079-834D-428C-9459-39723FD75C2F}"/>
              </a:ext>
            </a:extLst>
          </p:cNvPr>
          <p:cNvCxnSpPr>
            <a:cxnSpLocks/>
            <a:stCxn id="6" idx="3"/>
            <a:endCxn id="36" idx="1"/>
          </p:cNvCxnSpPr>
          <p:nvPr/>
        </p:nvCxnSpPr>
        <p:spPr>
          <a:xfrm>
            <a:off x="4705862" y="5331006"/>
            <a:ext cx="2380998" cy="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758530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25160-415C-E104-08ED-D642B601D1A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40854C3-C9B0-F50F-C357-645BCCE3D75C}"/>
              </a:ext>
            </a:extLst>
          </p:cNvPr>
          <p:cNvSpPr>
            <a:spLocks noGrp="1"/>
          </p:cNvSpPr>
          <p:nvPr>
            <p:ph type="title"/>
          </p:nvPr>
        </p:nvSpPr>
        <p:spPr/>
        <p:txBody>
          <a:bodyPr/>
          <a:lstStyle/>
          <a:p>
            <a:r>
              <a:rPr kumimoji="1" lang="ja-JP" altLang="en-US"/>
              <a:t>ハンドルの保存・復元</a:t>
            </a:r>
          </a:p>
        </p:txBody>
      </p:sp>
      <p:sp>
        <p:nvSpPr>
          <p:cNvPr id="3" name="コンテンツ プレースホルダー 2">
            <a:extLst>
              <a:ext uri="{FF2B5EF4-FFF2-40B4-BE49-F238E27FC236}">
                <a16:creationId xmlns:a16="http://schemas.microsoft.com/office/drawing/2014/main" id="{162C3775-1A05-89D7-C9E0-42230BCE4C6A}"/>
              </a:ext>
            </a:extLst>
          </p:cNvPr>
          <p:cNvSpPr>
            <a:spLocks noGrp="1"/>
          </p:cNvSpPr>
          <p:nvPr>
            <p:ph idx="1"/>
          </p:nvPr>
        </p:nvSpPr>
        <p:spPr/>
        <p:txBody>
          <a:bodyPr/>
          <a:lstStyle/>
          <a:p>
            <a:r>
              <a:rPr lang="ja-JP" altLang="en-US"/>
              <a:t>ファイル等を操作するためのハンドルの情報を保存</a:t>
            </a:r>
            <a:endParaRPr lang="en-US" altLang="ja-JP"/>
          </a:p>
          <a:p>
            <a:pPr lvl="1"/>
            <a:r>
              <a:rPr lang="ja-JP" altLang="en-US"/>
              <a:t>実体はファイル記述子であるため、その値を保存しても利用できない</a:t>
            </a:r>
            <a:endParaRPr lang="en-US" altLang="ja-JP"/>
          </a:p>
          <a:p>
            <a:pPr lvl="1"/>
            <a:r>
              <a:rPr lang="ja-JP" altLang="en-US"/>
              <a:t>ハンドルの種類、アクセスモード、</a:t>
            </a:r>
            <a:r>
              <a:rPr lang="en" altLang="ja-JP"/>
              <a:t>URI</a:t>
            </a:r>
            <a:r>
              <a:rPr lang="ja-JP" altLang="en-US"/>
              <a:t>を保存</a:t>
            </a:r>
            <a:endParaRPr lang="en-US" altLang="ja-JP"/>
          </a:p>
          <a:p>
            <a:r>
              <a:rPr lang="ja-JP" altLang="en-US"/>
              <a:t>移送先でハンドルを再生成することで復元</a:t>
            </a:r>
            <a:endParaRPr lang="en-US" altLang="ja-JP"/>
          </a:p>
          <a:p>
            <a:pPr lvl="1"/>
            <a:r>
              <a:rPr lang="ja-JP" altLang="en-US"/>
              <a:t>ファイルの場合、共有ディスク上のファイルを再オープン</a:t>
            </a:r>
            <a:endParaRPr lang="en-US" altLang="ja-JP"/>
          </a:p>
          <a:p>
            <a:pPr lvl="1"/>
            <a:r>
              <a:rPr lang="ja-JP" altLang="en-US"/>
              <a:t>コンソールの場合、標準入出力のファイル記述子を用いて再生成</a:t>
            </a:r>
          </a:p>
        </p:txBody>
      </p:sp>
      <p:sp>
        <p:nvSpPr>
          <p:cNvPr id="5" name="スライド番号プレースホルダー 4">
            <a:extLst>
              <a:ext uri="{FF2B5EF4-FFF2-40B4-BE49-F238E27FC236}">
                <a16:creationId xmlns:a16="http://schemas.microsoft.com/office/drawing/2014/main" id="{58E5E529-5795-0DE1-44DE-B82BE80A64BD}"/>
              </a:ext>
            </a:extLst>
          </p:cNvPr>
          <p:cNvSpPr>
            <a:spLocks noGrp="1"/>
          </p:cNvSpPr>
          <p:nvPr>
            <p:ph type="sldNum" sz="quarter" idx="12"/>
          </p:nvPr>
        </p:nvSpPr>
        <p:spPr/>
        <p:txBody>
          <a:bodyPr/>
          <a:lstStyle/>
          <a:p>
            <a:fld id="{6D65651E-F332-A540-B31E-32D38D5BF5BF}" type="slidenum">
              <a:rPr kumimoji="1" lang="ja-JP" altLang="en-US" smtClean="0"/>
              <a:t>16</a:t>
            </a:fld>
            <a:endParaRPr kumimoji="1" lang="ja-JP" altLang="en-US"/>
          </a:p>
        </p:txBody>
      </p:sp>
      <p:sp>
        <p:nvSpPr>
          <p:cNvPr id="28" name="正方形/長方形 27">
            <a:extLst>
              <a:ext uri="{FF2B5EF4-FFF2-40B4-BE49-F238E27FC236}">
                <a16:creationId xmlns:a16="http://schemas.microsoft.com/office/drawing/2014/main" id="{6BF0B4CD-D0BE-E0BF-412A-27EAE1DA6E9F}"/>
              </a:ext>
            </a:extLst>
          </p:cNvPr>
          <p:cNvSpPr/>
          <p:nvPr/>
        </p:nvSpPr>
        <p:spPr>
          <a:xfrm>
            <a:off x="2168822" y="4511298"/>
            <a:ext cx="3227294" cy="1759506"/>
          </a:xfrm>
          <a:prstGeom prst="rect">
            <a:avLst/>
          </a:prstGeom>
          <a:solidFill>
            <a:schemeClr val="accent4">
              <a:lumMod val="20000"/>
              <a:lumOff val="8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29" name="テキスト ボックス 28">
            <a:extLst>
              <a:ext uri="{FF2B5EF4-FFF2-40B4-BE49-F238E27FC236}">
                <a16:creationId xmlns:a16="http://schemas.microsoft.com/office/drawing/2014/main" id="{A58EE68A-FC3C-DDA8-00AD-9B74BDBAC960}"/>
              </a:ext>
            </a:extLst>
          </p:cNvPr>
          <p:cNvSpPr txBox="1"/>
          <p:nvPr/>
        </p:nvSpPr>
        <p:spPr>
          <a:xfrm>
            <a:off x="3180371" y="4178370"/>
            <a:ext cx="1204195" cy="338554"/>
          </a:xfrm>
          <a:prstGeom prst="rect">
            <a:avLst/>
          </a:prstGeom>
          <a:noFill/>
        </p:spPr>
        <p:txBody>
          <a:bodyPr wrap="square" rtlCol="0">
            <a:spAutoFit/>
          </a:bodyPr>
          <a:lstStyle/>
          <a:p>
            <a:r>
              <a:rPr lang="ja-JP" altLang="en-US" sz="1600"/>
              <a:t>移送元</a:t>
            </a:r>
            <a:r>
              <a:rPr lang="en-US" altLang="ja-JP" sz="1600"/>
              <a:t>TEE</a:t>
            </a:r>
            <a:endParaRPr kumimoji="1" lang="ja-JP" altLang="en-US" sz="1600"/>
          </a:p>
        </p:txBody>
      </p:sp>
      <p:sp>
        <p:nvSpPr>
          <p:cNvPr id="32" name="正方形/長方形 31">
            <a:extLst>
              <a:ext uri="{FF2B5EF4-FFF2-40B4-BE49-F238E27FC236}">
                <a16:creationId xmlns:a16="http://schemas.microsoft.com/office/drawing/2014/main" id="{B35D3EB1-B162-6E65-B3A9-2D6301510C0F}"/>
              </a:ext>
            </a:extLst>
          </p:cNvPr>
          <p:cNvSpPr/>
          <p:nvPr/>
        </p:nvSpPr>
        <p:spPr>
          <a:xfrm>
            <a:off x="2546322" y="4954008"/>
            <a:ext cx="2472294" cy="1035720"/>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solidFill>
                <a:schemeClr val="tx1"/>
              </a:solidFill>
            </a:endParaRPr>
          </a:p>
        </p:txBody>
      </p:sp>
      <p:sp>
        <p:nvSpPr>
          <p:cNvPr id="33" name="テキスト ボックス 32">
            <a:extLst>
              <a:ext uri="{FF2B5EF4-FFF2-40B4-BE49-F238E27FC236}">
                <a16:creationId xmlns:a16="http://schemas.microsoft.com/office/drawing/2014/main" id="{1A3A3E54-A7C9-A015-0743-89AFCC8E7D4A}"/>
              </a:ext>
            </a:extLst>
          </p:cNvPr>
          <p:cNvSpPr txBox="1"/>
          <p:nvPr/>
        </p:nvSpPr>
        <p:spPr>
          <a:xfrm>
            <a:off x="3282259" y="4631687"/>
            <a:ext cx="1000420" cy="349469"/>
          </a:xfrm>
          <a:prstGeom prst="rect">
            <a:avLst/>
          </a:prstGeom>
          <a:noFill/>
        </p:spPr>
        <p:txBody>
          <a:bodyPr wrap="square" rtlCol="0">
            <a:spAutoFit/>
          </a:bodyPr>
          <a:lstStyle/>
          <a:p>
            <a:r>
              <a:rPr kumimoji="1" lang="ja-JP" altLang="en-US" sz="1600"/>
              <a:t>ハンドル</a:t>
            </a:r>
          </a:p>
        </p:txBody>
      </p:sp>
      <p:pic>
        <p:nvPicPr>
          <p:cNvPr id="45" name="図 44">
            <a:extLst>
              <a:ext uri="{FF2B5EF4-FFF2-40B4-BE49-F238E27FC236}">
                <a16:creationId xmlns:a16="http://schemas.microsoft.com/office/drawing/2014/main" id="{20C4A296-E814-FCF7-A136-215A587CE574}"/>
              </a:ext>
            </a:extLst>
          </p:cNvPr>
          <p:cNvPicPr>
            <a:picLocks noChangeAspect="1"/>
          </p:cNvPicPr>
          <p:nvPr/>
        </p:nvPicPr>
        <p:blipFill>
          <a:blip r:embed="rId3"/>
          <a:stretch>
            <a:fillRect/>
          </a:stretch>
        </p:blipFill>
        <p:spPr>
          <a:xfrm>
            <a:off x="2864028" y="5022951"/>
            <a:ext cx="655517" cy="655517"/>
          </a:xfrm>
          <a:prstGeom prst="rect">
            <a:avLst/>
          </a:prstGeom>
        </p:spPr>
      </p:pic>
      <p:pic>
        <p:nvPicPr>
          <p:cNvPr id="46" name="図 10" descr="モニター画面に映る文字&#10;&#10;AI 生成コンテンツは誤りを含む可能性があります。">
            <a:extLst>
              <a:ext uri="{FF2B5EF4-FFF2-40B4-BE49-F238E27FC236}">
                <a16:creationId xmlns:a16="http://schemas.microsoft.com/office/drawing/2014/main" id="{F0A4FB01-AB3E-BB0E-F057-3BE6D3EDA2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1532" y="5037597"/>
            <a:ext cx="483040" cy="595141"/>
          </a:xfrm>
          <a:prstGeom prst="rect">
            <a:avLst/>
          </a:prstGeom>
        </p:spPr>
      </p:pic>
      <p:sp>
        <p:nvSpPr>
          <p:cNvPr id="47" name="テキスト ボックス 46">
            <a:extLst>
              <a:ext uri="{FF2B5EF4-FFF2-40B4-BE49-F238E27FC236}">
                <a16:creationId xmlns:a16="http://schemas.microsoft.com/office/drawing/2014/main" id="{B71BDE9B-A9D1-1D35-856D-7DF83AD1F92F}"/>
              </a:ext>
            </a:extLst>
          </p:cNvPr>
          <p:cNvSpPr txBox="1"/>
          <p:nvPr/>
        </p:nvSpPr>
        <p:spPr>
          <a:xfrm>
            <a:off x="2592070" y="5667574"/>
            <a:ext cx="1297578" cy="338554"/>
          </a:xfrm>
          <a:prstGeom prst="rect">
            <a:avLst/>
          </a:prstGeom>
          <a:noFill/>
        </p:spPr>
        <p:txBody>
          <a:bodyPr wrap="square" rtlCol="0">
            <a:spAutoFit/>
          </a:bodyPr>
          <a:lstStyle/>
          <a:p>
            <a:r>
              <a:rPr lang="ja-JP" altLang="en-US" sz="1600"/>
              <a:t>コンソール</a:t>
            </a:r>
            <a:endParaRPr kumimoji="1" lang="ja-JP" altLang="en-US" sz="1600"/>
          </a:p>
        </p:txBody>
      </p:sp>
      <p:sp>
        <p:nvSpPr>
          <p:cNvPr id="48" name="テキスト ボックス 47">
            <a:extLst>
              <a:ext uri="{FF2B5EF4-FFF2-40B4-BE49-F238E27FC236}">
                <a16:creationId xmlns:a16="http://schemas.microsoft.com/office/drawing/2014/main" id="{FCAE3DA0-FD16-B518-4D95-29A6FBCBE77F}"/>
              </a:ext>
            </a:extLst>
          </p:cNvPr>
          <p:cNvSpPr txBox="1"/>
          <p:nvPr/>
        </p:nvSpPr>
        <p:spPr>
          <a:xfrm>
            <a:off x="3892842" y="5667574"/>
            <a:ext cx="1000420" cy="338554"/>
          </a:xfrm>
          <a:prstGeom prst="rect">
            <a:avLst/>
          </a:prstGeom>
          <a:noFill/>
        </p:spPr>
        <p:txBody>
          <a:bodyPr wrap="square" rtlCol="0">
            <a:spAutoFit/>
          </a:bodyPr>
          <a:lstStyle/>
          <a:p>
            <a:r>
              <a:rPr kumimoji="1" lang="ja-JP" altLang="en-US" sz="1600"/>
              <a:t>ファイル</a:t>
            </a:r>
          </a:p>
        </p:txBody>
      </p:sp>
      <p:sp>
        <p:nvSpPr>
          <p:cNvPr id="54" name="テキスト ボックス 53">
            <a:extLst>
              <a:ext uri="{FF2B5EF4-FFF2-40B4-BE49-F238E27FC236}">
                <a16:creationId xmlns:a16="http://schemas.microsoft.com/office/drawing/2014/main" id="{D9040E7D-B437-55EC-6426-D3253777DD7B}"/>
              </a:ext>
            </a:extLst>
          </p:cNvPr>
          <p:cNvSpPr txBox="1"/>
          <p:nvPr/>
        </p:nvSpPr>
        <p:spPr>
          <a:xfrm>
            <a:off x="5519610" y="5133315"/>
            <a:ext cx="1110723" cy="338553"/>
          </a:xfrm>
          <a:prstGeom prst="rect">
            <a:avLst/>
          </a:prstGeom>
          <a:noFill/>
        </p:spPr>
        <p:txBody>
          <a:bodyPr wrap="square" rtlCol="0">
            <a:spAutoFit/>
          </a:bodyPr>
          <a:lstStyle/>
          <a:p>
            <a:r>
              <a:rPr lang="ja-JP" altLang="en-US" sz="1600"/>
              <a:t>情報のみ</a:t>
            </a:r>
            <a:endParaRPr kumimoji="1" lang="ja-JP" altLang="en-US" sz="1600"/>
          </a:p>
        </p:txBody>
      </p:sp>
      <p:sp>
        <p:nvSpPr>
          <p:cNvPr id="57" name="正方形/長方形 56">
            <a:extLst>
              <a:ext uri="{FF2B5EF4-FFF2-40B4-BE49-F238E27FC236}">
                <a16:creationId xmlns:a16="http://schemas.microsoft.com/office/drawing/2014/main" id="{BBE017DC-9A5B-B18F-D265-07A572144A97}"/>
              </a:ext>
            </a:extLst>
          </p:cNvPr>
          <p:cNvSpPr/>
          <p:nvPr/>
        </p:nvSpPr>
        <p:spPr>
          <a:xfrm>
            <a:off x="6753828" y="4511298"/>
            <a:ext cx="3227294" cy="1759506"/>
          </a:xfrm>
          <a:prstGeom prst="rect">
            <a:avLst/>
          </a:prstGeom>
          <a:solidFill>
            <a:schemeClr val="accent3">
              <a:lumMod val="40000"/>
              <a:lumOff val="6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58" name="テキスト ボックス 57">
            <a:extLst>
              <a:ext uri="{FF2B5EF4-FFF2-40B4-BE49-F238E27FC236}">
                <a16:creationId xmlns:a16="http://schemas.microsoft.com/office/drawing/2014/main" id="{2C6C3366-B905-ADF6-D971-C034BC8B895E}"/>
              </a:ext>
            </a:extLst>
          </p:cNvPr>
          <p:cNvSpPr txBox="1"/>
          <p:nvPr/>
        </p:nvSpPr>
        <p:spPr>
          <a:xfrm>
            <a:off x="7765377" y="4178370"/>
            <a:ext cx="1204195" cy="338554"/>
          </a:xfrm>
          <a:prstGeom prst="rect">
            <a:avLst/>
          </a:prstGeom>
          <a:noFill/>
        </p:spPr>
        <p:txBody>
          <a:bodyPr wrap="square" rtlCol="0">
            <a:spAutoFit/>
          </a:bodyPr>
          <a:lstStyle/>
          <a:p>
            <a:r>
              <a:rPr lang="ja-JP" altLang="en-US" sz="1600"/>
              <a:t>移送先</a:t>
            </a:r>
            <a:r>
              <a:rPr lang="en-US" altLang="ja-JP" sz="1600"/>
              <a:t>TEE</a:t>
            </a:r>
            <a:endParaRPr kumimoji="1" lang="ja-JP" altLang="en-US" sz="1600"/>
          </a:p>
        </p:txBody>
      </p:sp>
      <p:sp>
        <p:nvSpPr>
          <p:cNvPr id="59" name="正方形/長方形 58">
            <a:extLst>
              <a:ext uri="{FF2B5EF4-FFF2-40B4-BE49-F238E27FC236}">
                <a16:creationId xmlns:a16="http://schemas.microsoft.com/office/drawing/2014/main" id="{9DF687A7-C2BC-52C8-1B09-0EECC6FEB9F3}"/>
              </a:ext>
            </a:extLst>
          </p:cNvPr>
          <p:cNvSpPr/>
          <p:nvPr/>
        </p:nvSpPr>
        <p:spPr>
          <a:xfrm>
            <a:off x="7131328" y="4954008"/>
            <a:ext cx="2472294" cy="1035720"/>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solidFill>
                <a:schemeClr val="tx1"/>
              </a:solidFill>
            </a:endParaRPr>
          </a:p>
        </p:txBody>
      </p:sp>
      <p:sp>
        <p:nvSpPr>
          <p:cNvPr id="60" name="テキスト ボックス 59">
            <a:extLst>
              <a:ext uri="{FF2B5EF4-FFF2-40B4-BE49-F238E27FC236}">
                <a16:creationId xmlns:a16="http://schemas.microsoft.com/office/drawing/2014/main" id="{00AC8C49-6641-569E-1443-745EAF482870}"/>
              </a:ext>
            </a:extLst>
          </p:cNvPr>
          <p:cNvSpPr txBox="1"/>
          <p:nvPr/>
        </p:nvSpPr>
        <p:spPr>
          <a:xfrm>
            <a:off x="7867265" y="4631687"/>
            <a:ext cx="1000420" cy="349469"/>
          </a:xfrm>
          <a:prstGeom prst="rect">
            <a:avLst/>
          </a:prstGeom>
          <a:noFill/>
        </p:spPr>
        <p:txBody>
          <a:bodyPr wrap="square" rtlCol="0">
            <a:spAutoFit/>
          </a:bodyPr>
          <a:lstStyle/>
          <a:p>
            <a:r>
              <a:rPr kumimoji="1" lang="ja-JP" altLang="en-US" sz="1600"/>
              <a:t>ハンドル</a:t>
            </a:r>
          </a:p>
        </p:txBody>
      </p:sp>
      <p:pic>
        <p:nvPicPr>
          <p:cNvPr id="61" name="図 60">
            <a:extLst>
              <a:ext uri="{FF2B5EF4-FFF2-40B4-BE49-F238E27FC236}">
                <a16:creationId xmlns:a16="http://schemas.microsoft.com/office/drawing/2014/main" id="{6BE37D46-D8AE-CC0F-C02D-A786E9CA3449}"/>
              </a:ext>
            </a:extLst>
          </p:cNvPr>
          <p:cNvPicPr>
            <a:picLocks noChangeAspect="1"/>
          </p:cNvPicPr>
          <p:nvPr/>
        </p:nvPicPr>
        <p:blipFill>
          <a:blip r:embed="rId3"/>
          <a:stretch>
            <a:fillRect/>
          </a:stretch>
        </p:blipFill>
        <p:spPr>
          <a:xfrm>
            <a:off x="7449034" y="5022951"/>
            <a:ext cx="655517" cy="655517"/>
          </a:xfrm>
          <a:prstGeom prst="rect">
            <a:avLst/>
          </a:prstGeom>
        </p:spPr>
      </p:pic>
      <p:pic>
        <p:nvPicPr>
          <p:cNvPr id="62" name="図 10" descr="モニター画面に映る文字&#10;&#10;AI 生成コンテンツは誤りを含む可能性があります。">
            <a:extLst>
              <a:ext uri="{FF2B5EF4-FFF2-40B4-BE49-F238E27FC236}">
                <a16:creationId xmlns:a16="http://schemas.microsoft.com/office/drawing/2014/main" id="{C630E031-1676-B9BA-BF8E-946F9FE87C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36538" y="5037597"/>
            <a:ext cx="483040" cy="595141"/>
          </a:xfrm>
          <a:prstGeom prst="rect">
            <a:avLst/>
          </a:prstGeom>
        </p:spPr>
      </p:pic>
      <p:sp>
        <p:nvSpPr>
          <p:cNvPr id="63" name="テキスト ボックス 62">
            <a:extLst>
              <a:ext uri="{FF2B5EF4-FFF2-40B4-BE49-F238E27FC236}">
                <a16:creationId xmlns:a16="http://schemas.microsoft.com/office/drawing/2014/main" id="{5622BDDE-FFB2-DBBC-82AD-339D886CAF84}"/>
              </a:ext>
            </a:extLst>
          </p:cNvPr>
          <p:cNvSpPr txBox="1"/>
          <p:nvPr/>
        </p:nvSpPr>
        <p:spPr>
          <a:xfrm>
            <a:off x="7177076" y="5667574"/>
            <a:ext cx="1297578" cy="338554"/>
          </a:xfrm>
          <a:prstGeom prst="rect">
            <a:avLst/>
          </a:prstGeom>
          <a:noFill/>
        </p:spPr>
        <p:txBody>
          <a:bodyPr wrap="square" rtlCol="0">
            <a:spAutoFit/>
          </a:bodyPr>
          <a:lstStyle/>
          <a:p>
            <a:r>
              <a:rPr lang="ja-JP" altLang="en-US" sz="1600"/>
              <a:t>コンソール</a:t>
            </a:r>
            <a:endParaRPr kumimoji="1" lang="ja-JP" altLang="en-US" sz="1600"/>
          </a:p>
        </p:txBody>
      </p:sp>
      <p:sp>
        <p:nvSpPr>
          <p:cNvPr id="64" name="テキスト ボックス 63">
            <a:extLst>
              <a:ext uri="{FF2B5EF4-FFF2-40B4-BE49-F238E27FC236}">
                <a16:creationId xmlns:a16="http://schemas.microsoft.com/office/drawing/2014/main" id="{2989E028-C4B1-F6DA-0737-1210DC0F716B}"/>
              </a:ext>
            </a:extLst>
          </p:cNvPr>
          <p:cNvSpPr txBox="1"/>
          <p:nvPr/>
        </p:nvSpPr>
        <p:spPr>
          <a:xfrm>
            <a:off x="8477848" y="5667574"/>
            <a:ext cx="1000420" cy="338554"/>
          </a:xfrm>
          <a:prstGeom prst="rect">
            <a:avLst/>
          </a:prstGeom>
          <a:noFill/>
        </p:spPr>
        <p:txBody>
          <a:bodyPr wrap="square" rtlCol="0">
            <a:spAutoFit/>
          </a:bodyPr>
          <a:lstStyle/>
          <a:p>
            <a:r>
              <a:rPr kumimoji="1" lang="ja-JP" altLang="en-US" sz="1600"/>
              <a:t>ファイル</a:t>
            </a:r>
          </a:p>
        </p:txBody>
      </p:sp>
      <p:cxnSp>
        <p:nvCxnSpPr>
          <p:cNvPr id="66" name="直線矢印コネクタ 65">
            <a:extLst>
              <a:ext uri="{FF2B5EF4-FFF2-40B4-BE49-F238E27FC236}">
                <a16:creationId xmlns:a16="http://schemas.microsoft.com/office/drawing/2014/main" id="{5D699663-7F3E-2519-CAEB-5DE0CF7BFA75}"/>
              </a:ext>
            </a:extLst>
          </p:cNvPr>
          <p:cNvCxnSpPr>
            <a:cxnSpLocks/>
            <a:stCxn id="32" idx="3"/>
            <a:endCxn id="59" idx="1"/>
          </p:cNvCxnSpPr>
          <p:nvPr/>
        </p:nvCxnSpPr>
        <p:spPr>
          <a:xfrm>
            <a:off x="5018616" y="5471868"/>
            <a:ext cx="2112712" cy="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73408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FC11B7-057F-02DC-B90B-25E58CAFBF2E}"/>
              </a:ext>
            </a:extLst>
          </p:cNvPr>
          <p:cNvSpPr>
            <a:spLocks noGrp="1"/>
          </p:cNvSpPr>
          <p:nvPr>
            <p:ph type="title"/>
          </p:nvPr>
        </p:nvSpPr>
        <p:spPr/>
        <p:txBody>
          <a:bodyPr/>
          <a:lstStyle/>
          <a:p>
            <a:r>
              <a:rPr kumimoji="1" lang="ja-JP" altLang="en-US"/>
              <a:t>実験</a:t>
            </a:r>
          </a:p>
        </p:txBody>
      </p:sp>
      <p:sp>
        <p:nvSpPr>
          <p:cNvPr id="3" name="コンテンツ プレースホルダー 2">
            <a:extLst>
              <a:ext uri="{FF2B5EF4-FFF2-40B4-BE49-F238E27FC236}">
                <a16:creationId xmlns:a16="http://schemas.microsoft.com/office/drawing/2014/main" id="{953A8641-B7AB-4313-7BA3-0C9AB581C6F8}"/>
              </a:ext>
            </a:extLst>
          </p:cNvPr>
          <p:cNvSpPr>
            <a:spLocks noGrp="1"/>
          </p:cNvSpPr>
          <p:nvPr>
            <p:ph idx="1"/>
          </p:nvPr>
        </p:nvSpPr>
        <p:spPr>
          <a:xfrm>
            <a:off x="838200" y="1351722"/>
            <a:ext cx="11208026" cy="4825241"/>
          </a:xfrm>
        </p:spPr>
        <p:txBody>
          <a:bodyPr/>
          <a:lstStyle/>
          <a:p>
            <a:r>
              <a:rPr lang="en" altLang="ja-JP" err="1"/>
              <a:t>MigTEE</a:t>
            </a:r>
            <a:r>
              <a:rPr lang="ja-JP" altLang="en-US"/>
              <a:t>の性能を確かめる実験を行った</a:t>
            </a:r>
            <a:endParaRPr lang="en-US" altLang="ja-JP"/>
          </a:p>
          <a:p>
            <a:pPr lvl="1"/>
            <a:r>
              <a:rPr lang="ja-JP" altLang="en-US"/>
              <a:t>アプリケーションの状態の保存・復元ができるかを確認</a:t>
            </a:r>
            <a:endParaRPr lang="en-US" altLang="ja-JP"/>
          </a:p>
          <a:p>
            <a:pPr lvl="1"/>
            <a:r>
              <a:rPr lang="ja-JP" altLang="en-US"/>
              <a:t>状態の保存・復元にかかる時間を測定</a:t>
            </a:r>
            <a:endParaRPr lang="en-US" altLang="ja-JP"/>
          </a:p>
          <a:p>
            <a:pPr lvl="1"/>
            <a:r>
              <a:rPr lang="ja-JP" altLang="en-US"/>
              <a:t>チェックポイントファイルのサイズを測定</a:t>
            </a:r>
            <a:endParaRPr lang="en-US" altLang="ja-JP"/>
          </a:p>
          <a:p>
            <a:r>
              <a:rPr lang="ja-JP" altLang="en-US"/>
              <a:t>ホスト</a:t>
            </a:r>
            <a:r>
              <a:rPr lang="en-US" altLang="ja-JP"/>
              <a:t>Linux</a:t>
            </a:r>
            <a:r>
              <a:rPr lang="ja-JP" altLang="en-US"/>
              <a:t>上で</a:t>
            </a:r>
            <a:r>
              <a:rPr lang="en-US" altLang="ja-JP"/>
              <a:t>Gramine</a:t>
            </a:r>
            <a:r>
              <a:rPr lang="ja-JP" altLang="en-US"/>
              <a:t>を用いてアプリケーションを実行</a:t>
            </a:r>
            <a:endParaRPr lang="en-US" altLang="ja-JP"/>
          </a:p>
          <a:p>
            <a:pPr lvl="1"/>
            <a:r>
              <a:rPr lang="en-US" altLang="ja-JP" err="1"/>
              <a:t>helloworld</a:t>
            </a:r>
            <a:r>
              <a:rPr lang="ja-JP" altLang="en-US"/>
              <a:t>、</a:t>
            </a:r>
            <a:r>
              <a:rPr lang="en-US" altLang="ja-JP" err="1"/>
              <a:t>lighttpd</a:t>
            </a:r>
            <a:r>
              <a:rPr lang="ja-JP" altLang="en-US"/>
              <a:t>、</a:t>
            </a:r>
            <a:r>
              <a:rPr lang="en-US" altLang="ja-JP"/>
              <a:t>nginx</a:t>
            </a:r>
            <a:r>
              <a:rPr lang="ja-JP" altLang="en-US"/>
              <a:t>、</a:t>
            </a:r>
            <a:r>
              <a:rPr lang="en-US" altLang="ja-JP" err="1"/>
              <a:t>memcached</a:t>
            </a:r>
            <a:r>
              <a:rPr lang="ja-JP" altLang="en-US"/>
              <a:t>を用いた</a:t>
            </a:r>
            <a:endParaRPr kumimoji="1" lang="ja-JP" altLang="en-US"/>
          </a:p>
        </p:txBody>
      </p:sp>
      <p:graphicFrame>
        <p:nvGraphicFramePr>
          <p:cNvPr id="7" name="表 6">
            <a:extLst>
              <a:ext uri="{FF2B5EF4-FFF2-40B4-BE49-F238E27FC236}">
                <a16:creationId xmlns:a16="http://schemas.microsoft.com/office/drawing/2014/main" id="{6E39BD9C-1659-019B-4B8F-7A3C2955A468}"/>
              </a:ext>
            </a:extLst>
          </p:cNvPr>
          <p:cNvGraphicFramePr>
            <a:graphicFrameLocks noGrp="1"/>
          </p:cNvGraphicFramePr>
          <p:nvPr>
            <p:extLst>
              <p:ext uri="{D42A27DB-BD31-4B8C-83A1-F6EECF244321}">
                <p14:modId xmlns:p14="http://schemas.microsoft.com/office/powerpoint/2010/main" val="1316894624"/>
              </p:ext>
            </p:extLst>
          </p:nvPr>
        </p:nvGraphicFramePr>
        <p:xfrm>
          <a:off x="3176706" y="4543412"/>
          <a:ext cx="5838588" cy="1584960"/>
        </p:xfrm>
        <a:graphic>
          <a:graphicData uri="http://schemas.openxmlformats.org/drawingml/2006/table">
            <a:tbl>
              <a:tblPr firstRow="1" bandRow="1">
                <a:tableStyleId>{5940675A-B579-460E-94D1-54222C63F5DA}</a:tableStyleId>
              </a:tblPr>
              <a:tblGrid>
                <a:gridCol w="2919294">
                  <a:extLst>
                    <a:ext uri="{9D8B030D-6E8A-4147-A177-3AD203B41FA5}">
                      <a16:colId xmlns:a16="http://schemas.microsoft.com/office/drawing/2014/main" val="859436382"/>
                    </a:ext>
                  </a:extLst>
                </a:gridCol>
                <a:gridCol w="2919294">
                  <a:extLst>
                    <a:ext uri="{9D8B030D-6E8A-4147-A177-3AD203B41FA5}">
                      <a16:colId xmlns:a16="http://schemas.microsoft.com/office/drawing/2014/main" val="3806552201"/>
                    </a:ext>
                  </a:extLst>
                </a:gridCol>
              </a:tblGrid>
              <a:tr h="362700">
                <a:tc>
                  <a:txBody>
                    <a:bodyPr/>
                    <a:lstStyle/>
                    <a:p>
                      <a:r>
                        <a:rPr kumimoji="1" lang="en-US" altLang="ja-JP" sz="2000"/>
                        <a:t>CPU</a:t>
                      </a:r>
                      <a:endParaRPr kumimoji="1" lang="ja-JP" altLang="en-US" sz="20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a:t>Intel Xeon Gold 6526Y</a:t>
                      </a:r>
                      <a:endParaRPr kumimoji="1" lang="ja-JP" altLang="en-US" sz="2000"/>
                    </a:p>
                  </a:txBody>
                  <a:tcPr/>
                </a:tc>
                <a:extLst>
                  <a:ext uri="{0D108BD9-81ED-4DB2-BD59-A6C34878D82A}">
                    <a16:rowId xmlns:a16="http://schemas.microsoft.com/office/drawing/2014/main" val="2511273152"/>
                  </a:ext>
                </a:extLst>
              </a:tr>
              <a:tr h="367737">
                <a:tc>
                  <a:txBody>
                    <a:bodyPr/>
                    <a:lstStyle/>
                    <a:p>
                      <a:r>
                        <a:rPr kumimoji="1" lang="ja-JP" altLang="en-US" sz="2000"/>
                        <a:t>メモリ</a:t>
                      </a:r>
                    </a:p>
                  </a:txBody>
                  <a:tcPr/>
                </a:tc>
                <a:tc>
                  <a:txBody>
                    <a:bodyPr/>
                    <a:lstStyle/>
                    <a:p>
                      <a:r>
                        <a:rPr kumimoji="1" lang="en-US" altLang="ja-JP" sz="2000"/>
                        <a:t>128GB</a:t>
                      </a:r>
                      <a:endParaRPr kumimoji="1" lang="ja-JP" altLang="en-US" sz="2000"/>
                    </a:p>
                  </a:txBody>
                  <a:tcPr/>
                </a:tc>
                <a:extLst>
                  <a:ext uri="{0D108BD9-81ED-4DB2-BD59-A6C34878D82A}">
                    <a16:rowId xmlns:a16="http://schemas.microsoft.com/office/drawing/2014/main" val="346624841"/>
                  </a:ext>
                </a:extLst>
              </a:tr>
              <a:tr h="367737">
                <a:tc>
                  <a:txBody>
                    <a:bodyPr/>
                    <a:lstStyle/>
                    <a:p>
                      <a:r>
                        <a:rPr kumimoji="1" lang="en-US" altLang="ja-JP" sz="2000"/>
                        <a:t>OS</a:t>
                      </a:r>
                      <a:endParaRPr kumimoji="1" lang="ja-JP" altLang="en-US" sz="20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a:t>Linux 6.8.0-rc5+</a:t>
                      </a:r>
                      <a:endParaRPr kumimoji="1" lang="ja-JP" altLang="en-US" sz="2000"/>
                    </a:p>
                  </a:txBody>
                  <a:tcPr/>
                </a:tc>
                <a:extLst>
                  <a:ext uri="{0D108BD9-81ED-4DB2-BD59-A6C34878D82A}">
                    <a16:rowId xmlns:a16="http://schemas.microsoft.com/office/drawing/2014/main" val="1443811628"/>
                  </a:ext>
                </a:extLst>
              </a:tr>
              <a:tr h="367737">
                <a:tc>
                  <a:txBody>
                    <a:bodyPr/>
                    <a:lstStyle/>
                    <a:p>
                      <a:r>
                        <a:rPr kumimoji="1" lang="ja-JP" altLang="en-US" sz="2000"/>
                        <a:t>ライブラリ</a:t>
                      </a:r>
                      <a:r>
                        <a:rPr kumimoji="1" lang="en-US" altLang="ja-JP" sz="2000"/>
                        <a:t>OS</a:t>
                      </a:r>
                      <a:endParaRPr kumimoji="1" lang="ja-JP" altLang="en-US" sz="2000"/>
                    </a:p>
                  </a:txBody>
                  <a:tcPr/>
                </a:tc>
                <a:tc>
                  <a:txBody>
                    <a:bodyPr/>
                    <a:lstStyle/>
                    <a:p>
                      <a:r>
                        <a:rPr kumimoji="1" lang="en-US" altLang="ja-JP" sz="2000"/>
                        <a:t>Gramine 1.9</a:t>
                      </a:r>
                      <a:endParaRPr kumimoji="1" lang="ja-JP" altLang="en-US" sz="2000"/>
                    </a:p>
                  </a:txBody>
                  <a:tcPr/>
                </a:tc>
                <a:extLst>
                  <a:ext uri="{0D108BD9-81ED-4DB2-BD59-A6C34878D82A}">
                    <a16:rowId xmlns:a16="http://schemas.microsoft.com/office/drawing/2014/main" val="1339812554"/>
                  </a:ext>
                </a:extLst>
              </a:tr>
            </a:tbl>
          </a:graphicData>
        </a:graphic>
      </p:graphicFrame>
      <p:graphicFrame>
        <p:nvGraphicFramePr>
          <p:cNvPr id="8" name="表 7">
            <a:extLst>
              <a:ext uri="{FF2B5EF4-FFF2-40B4-BE49-F238E27FC236}">
                <a16:creationId xmlns:a16="http://schemas.microsoft.com/office/drawing/2014/main" id="{9A7AEFF4-33F2-E7D7-8529-D75473F02046}"/>
              </a:ext>
            </a:extLst>
          </p:cNvPr>
          <p:cNvGraphicFramePr>
            <a:graphicFrameLocks noGrp="1"/>
          </p:cNvGraphicFramePr>
          <p:nvPr>
            <p:extLst>
              <p:ext uri="{D42A27DB-BD31-4B8C-83A1-F6EECF244321}">
                <p14:modId xmlns:p14="http://schemas.microsoft.com/office/powerpoint/2010/main" val="2064470719"/>
              </p:ext>
            </p:extLst>
          </p:nvPr>
        </p:nvGraphicFramePr>
        <p:xfrm>
          <a:off x="3176706" y="4177652"/>
          <a:ext cx="5838588" cy="365760"/>
        </p:xfrm>
        <a:graphic>
          <a:graphicData uri="http://schemas.openxmlformats.org/drawingml/2006/table">
            <a:tbl>
              <a:tblPr firstRow="1" bandRow="1">
                <a:tableStyleId>{D7AC3CCA-C797-4891-BE02-D94E43425B78}</a:tableStyleId>
              </a:tblPr>
              <a:tblGrid>
                <a:gridCol w="5838588">
                  <a:extLst>
                    <a:ext uri="{9D8B030D-6E8A-4147-A177-3AD203B41FA5}">
                      <a16:colId xmlns:a16="http://schemas.microsoft.com/office/drawing/2014/main" val="3681005064"/>
                    </a:ext>
                  </a:extLst>
                </a:gridCol>
              </a:tblGrid>
              <a:tr h="0">
                <a:tc>
                  <a:txBody>
                    <a:bodyPr/>
                    <a:lstStyle/>
                    <a:p>
                      <a:pPr algn="ctr"/>
                      <a:r>
                        <a:rPr kumimoji="1" lang="ja-JP" altLang="en-US"/>
                        <a:t>実験環境</a:t>
                      </a:r>
                    </a:p>
                  </a:txBody>
                  <a:tcPr/>
                </a:tc>
                <a:extLst>
                  <a:ext uri="{0D108BD9-81ED-4DB2-BD59-A6C34878D82A}">
                    <a16:rowId xmlns:a16="http://schemas.microsoft.com/office/drawing/2014/main" val="91689830"/>
                  </a:ext>
                </a:extLst>
              </a:tr>
            </a:tbl>
          </a:graphicData>
        </a:graphic>
      </p:graphicFrame>
      <p:sp>
        <p:nvSpPr>
          <p:cNvPr id="9" name="スライド番号プレースホルダー 8">
            <a:extLst>
              <a:ext uri="{FF2B5EF4-FFF2-40B4-BE49-F238E27FC236}">
                <a16:creationId xmlns:a16="http://schemas.microsoft.com/office/drawing/2014/main" id="{A89689E5-BD05-391F-1E35-78B9F9EDBB09}"/>
              </a:ext>
            </a:extLst>
          </p:cNvPr>
          <p:cNvSpPr>
            <a:spLocks noGrp="1"/>
          </p:cNvSpPr>
          <p:nvPr>
            <p:ph type="sldNum" sz="quarter" idx="12"/>
          </p:nvPr>
        </p:nvSpPr>
        <p:spPr/>
        <p:txBody>
          <a:bodyPr/>
          <a:lstStyle/>
          <a:p>
            <a:fld id="{6D65651E-F332-A540-B31E-32D38D5BF5BF}" type="slidenum">
              <a:rPr kumimoji="1" lang="ja-JP" altLang="en-US" smtClean="0"/>
              <a:t>17</a:t>
            </a:fld>
            <a:endParaRPr kumimoji="1" lang="ja-JP" altLang="en-US"/>
          </a:p>
        </p:txBody>
      </p:sp>
    </p:spTree>
    <p:extLst>
      <p:ext uri="{BB962C8B-B14F-4D97-AF65-F5344CB8AC3E}">
        <p14:creationId xmlns:p14="http://schemas.microsoft.com/office/powerpoint/2010/main" val="2701424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10244E-8D82-18C7-4CAA-51F36D9E9F1B}"/>
              </a:ext>
            </a:extLst>
          </p:cNvPr>
          <p:cNvSpPr>
            <a:spLocks noGrp="1"/>
          </p:cNvSpPr>
          <p:nvPr>
            <p:ph type="title"/>
          </p:nvPr>
        </p:nvSpPr>
        <p:spPr/>
        <p:txBody>
          <a:bodyPr/>
          <a:lstStyle/>
          <a:p>
            <a:r>
              <a:rPr kumimoji="1" lang="ja-JP" altLang="en-US"/>
              <a:t>実験</a:t>
            </a:r>
            <a:r>
              <a:rPr kumimoji="1" lang="en-US" altLang="ja-JP"/>
              <a:t>1</a:t>
            </a:r>
            <a:r>
              <a:rPr kumimoji="1" lang="ja-JP" altLang="en-US"/>
              <a:t>：状態の保存・復元の確認</a:t>
            </a:r>
          </a:p>
        </p:txBody>
      </p:sp>
      <p:sp>
        <p:nvSpPr>
          <p:cNvPr id="3" name="コンテンツ プレースホルダー 2">
            <a:extLst>
              <a:ext uri="{FF2B5EF4-FFF2-40B4-BE49-F238E27FC236}">
                <a16:creationId xmlns:a16="http://schemas.microsoft.com/office/drawing/2014/main" id="{853C9358-AF7F-C7F4-1392-B5A407B5AC79}"/>
              </a:ext>
            </a:extLst>
          </p:cNvPr>
          <p:cNvSpPr>
            <a:spLocks noGrp="1"/>
          </p:cNvSpPr>
          <p:nvPr>
            <p:ph idx="1"/>
          </p:nvPr>
        </p:nvSpPr>
        <p:spPr>
          <a:xfrm>
            <a:off x="838200" y="1351722"/>
            <a:ext cx="11068878" cy="5141153"/>
          </a:xfrm>
        </p:spPr>
        <p:txBody>
          <a:bodyPr/>
          <a:lstStyle/>
          <a:p>
            <a:r>
              <a:rPr lang="ja-JP" altLang="en-US"/>
              <a:t>アプリケーションの初期化完了後に</a:t>
            </a:r>
            <a:r>
              <a:rPr lang="en-US" altLang="ja-JP"/>
              <a:t>save</a:t>
            </a:r>
            <a:r>
              <a:rPr lang="ja-JP" altLang="en-US"/>
              <a:t>システムコールを実行</a:t>
            </a:r>
            <a:endParaRPr lang="en-US" altLang="ja-JP"/>
          </a:p>
          <a:p>
            <a:pPr lvl="1"/>
            <a:r>
              <a:rPr lang="ja-JP" altLang="en-US"/>
              <a:t>各状態がチェックポイントとしてファイルに保存された</a:t>
            </a:r>
            <a:endParaRPr lang="en-US" altLang="ja-JP"/>
          </a:p>
          <a:p>
            <a:r>
              <a:rPr lang="ja-JP" altLang="en-US"/>
              <a:t>チェックポイントファイルを指定して</a:t>
            </a:r>
            <a:r>
              <a:rPr lang="en-US" altLang="ja-JP"/>
              <a:t>Gramine</a:t>
            </a:r>
            <a:r>
              <a:rPr lang="ja-JP" altLang="en-US"/>
              <a:t>を実行</a:t>
            </a:r>
            <a:r>
              <a:rPr lang="en-US" altLang="ja-JP"/>
              <a:t>	</a:t>
            </a:r>
          </a:p>
          <a:p>
            <a:pPr lvl="1"/>
            <a:r>
              <a:rPr lang="ja-JP" altLang="en-US"/>
              <a:t>各状態が復元されたが、一部の状態は正常に復元されなかった</a:t>
            </a:r>
            <a:endParaRPr lang="en-US" altLang="ja-JP"/>
          </a:p>
          <a:p>
            <a:pPr lvl="2"/>
            <a:r>
              <a:rPr lang="en-US" altLang="ja-JP" err="1"/>
              <a:t>helloworld</a:t>
            </a:r>
            <a:r>
              <a:rPr lang="ja-JP" altLang="en-US"/>
              <a:t>：復元後のアプリケーションの終了後にエラーが発生</a:t>
            </a:r>
            <a:endParaRPr lang="en-US" altLang="ja-JP"/>
          </a:p>
          <a:p>
            <a:pPr lvl="2"/>
            <a:r>
              <a:rPr lang="en-US" altLang="ja-JP" err="1"/>
              <a:t>lighttpd</a:t>
            </a:r>
            <a:r>
              <a:rPr lang="ja-JP" altLang="en-US"/>
              <a:t>：復元処理の完了後に行われるソケット処理に失敗</a:t>
            </a:r>
            <a:endParaRPr lang="en-US" altLang="ja-JP"/>
          </a:p>
          <a:p>
            <a:pPr lvl="2"/>
            <a:r>
              <a:rPr lang="en-US" altLang="ja-JP"/>
              <a:t>nginx</a:t>
            </a:r>
            <a:r>
              <a:rPr lang="ja-JP" altLang="en-US"/>
              <a:t>：アプリケーションの実行再開直後に処理が停止</a:t>
            </a:r>
            <a:endParaRPr lang="en-US" altLang="ja-JP"/>
          </a:p>
          <a:p>
            <a:pPr lvl="2"/>
            <a:r>
              <a:rPr lang="en-US" altLang="ja-JP" err="1"/>
              <a:t>memcached</a:t>
            </a:r>
            <a:r>
              <a:rPr lang="ja-JP" altLang="en-US"/>
              <a:t>：パイプの復元処理に失敗</a:t>
            </a:r>
            <a:endParaRPr lang="en-US" altLang="ja-JP"/>
          </a:p>
          <a:p>
            <a:pPr marL="0" indent="0">
              <a:buNone/>
            </a:pPr>
            <a:endParaRPr lang="en-US" altLang="ja-JP"/>
          </a:p>
          <a:p>
            <a:endParaRPr kumimoji="1" lang="ja-JP" altLang="en-US"/>
          </a:p>
        </p:txBody>
      </p:sp>
      <p:sp>
        <p:nvSpPr>
          <p:cNvPr id="4" name="スライド番号プレースホルダー 3">
            <a:extLst>
              <a:ext uri="{FF2B5EF4-FFF2-40B4-BE49-F238E27FC236}">
                <a16:creationId xmlns:a16="http://schemas.microsoft.com/office/drawing/2014/main" id="{EE3A76A7-5C3D-1AE1-4571-2DE9AF34C0B4}"/>
              </a:ext>
            </a:extLst>
          </p:cNvPr>
          <p:cNvSpPr>
            <a:spLocks noGrp="1"/>
          </p:cNvSpPr>
          <p:nvPr>
            <p:ph type="sldNum" sz="quarter" idx="12"/>
          </p:nvPr>
        </p:nvSpPr>
        <p:spPr>
          <a:xfrm>
            <a:off x="9285798" y="6389825"/>
            <a:ext cx="2743200" cy="365125"/>
          </a:xfrm>
        </p:spPr>
        <p:txBody>
          <a:bodyPr/>
          <a:lstStyle/>
          <a:p>
            <a:fld id="{6D65651E-F332-A540-B31E-32D38D5BF5BF}" type="slidenum">
              <a:rPr kumimoji="1" lang="ja-JP" altLang="en-US" smtClean="0"/>
              <a:t>18</a:t>
            </a:fld>
            <a:endParaRPr kumimoji="1" lang="ja-JP" altLang="en-US"/>
          </a:p>
        </p:txBody>
      </p:sp>
      <p:pic>
        <p:nvPicPr>
          <p:cNvPr id="15" name="図 14">
            <a:extLst>
              <a:ext uri="{FF2B5EF4-FFF2-40B4-BE49-F238E27FC236}">
                <a16:creationId xmlns:a16="http://schemas.microsoft.com/office/drawing/2014/main" id="{F44437EA-8CAD-667C-68A5-D69B6479C922}"/>
              </a:ext>
            </a:extLst>
          </p:cNvPr>
          <p:cNvPicPr>
            <a:picLocks noChangeAspect="1"/>
          </p:cNvPicPr>
          <p:nvPr/>
        </p:nvPicPr>
        <p:blipFill>
          <a:blip r:embed="rId3"/>
          <a:stretch>
            <a:fillRect/>
          </a:stretch>
        </p:blipFill>
        <p:spPr>
          <a:xfrm>
            <a:off x="354197" y="5032763"/>
            <a:ext cx="5221934" cy="1309731"/>
          </a:xfrm>
          <a:prstGeom prst="rect">
            <a:avLst/>
          </a:prstGeom>
        </p:spPr>
      </p:pic>
      <p:sp>
        <p:nvSpPr>
          <p:cNvPr id="19" name="正方形/長方形 18">
            <a:extLst>
              <a:ext uri="{FF2B5EF4-FFF2-40B4-BE49-F238E27FC236}">
                <a16:creationId xmlns:a16="http://schemas.microsoft.com/office/drawing/2014/main" id="{BB0D330E-F957-7D21-E79B-D040366BB004}"/>
              </a:ext>
            </a:extLst>
          </p:cNvPr>
          <p:cNvSpPr/>
          <p:nvPr/>
        </p:nvSpPr>
        <p:spPr>
          <a:xfrm>
            <a:off x="232277" y="4968238"/>
            <a:ext cx="5503507" cy="1388111"/>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a:extLst>
              <a:ext uri="{FF2B5EF4-FFF2-40B4-BE49-F238E27FC236}">
                <a16:creationId xmlns:a16="http://schemas.microsoft.com/office/drawing/2014/main" id="{44BBFCFC-F2A1-0C1B-6261-BF9B5763D660}"/>
              </a:ext>
            </a:extLst>
          </p:cNvPr>
          <p:cNvSpPr/>
          <p:nvPr/>
        </p:nvSpPr>
        <p:spPr>
          <a:xfrm>
            <a:off x="6035040" y="4968238"/>
            <a:ext cx="5993958" cy="1388111"/>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4" name="図 23">
            <a:extLst>
              <a:ext uri="{FF2B5EF4-FFF2-40B4-BE49-F238E27FC236}">
                <a16:creationId xmlns:a16="http://schemas.microsoft.com/office/drawing/2014/main" id="{D7B6CF77-E643-E36D-4CB6-101A56A96829}"/>
              </a:ext>
            </a:extLst>
          </p:cNvPr>
          <p:cNvPicPr>
            <a:picLocks noChangeAspect="1"/>
          </p:cNvPicPr>
          <p:nvPr/>
        </p:nvPicPr>
        <p:blipFill>
          <a:blip r:embed="rId4"/>
          <a:stretch>
            <a:fillRect/>
          </a:stretch>
        </p:blipFill>
        <p:spPr>
          <a:xfrm>
            <a:off x="6096000" y="4990011"/>
            <a:ext cx="5811078" cy="1287960"/>
          </a:xfrm>
          <a:prstGeom prst="rect">
            <a:avLst/>
          </a:prstGeom>
        </p:spPr>
      </p:pic>
    </p:spTree>
    <p:extLst>
      <p:ext uri="{BB962C8B-B14F-4D97-AF65-F5344CB8AC3E}">
        <p14:creationId xmlns:p14="http://schemas.microsoft.com/office/powerpoint/2010/main" val="7028398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FFFE35-E5E3-0AA3-7735-1C12920F21EC}"/>
              </a:ext>
            </a:extLst>
          </p:cNvPr>
          <p:cNvSpPr>
            <a:spLocks noGrp="1"/>
          </p:cNvSpPr>
          <p:nvPr>
            <p:ph type="title"/>
          </p:nvPr>
        </p:nvSpPr>
        <p:spPr/>
        <p:txBody>
          <a:bodyPr/>
          <a:lstStyle/>
          <a:p>
            <a:r>
              <a:rPr kumimoji="1" lang="ja-JP" altLang="en-US"/>
              <a:t>実験</a:t>
            </a:r>
            <a:r>
              <a:rPr kumimoji="1" lang="en-US" altLang="ja-JP"/>
              <a:t>2</a:t>
            </a:r>
            <a:r>
              <a:rPr kumimoji="1" lang="ja-JP" altLang="en-US"/>
              <a:t>：状態保存性能</a:t>
            </a:r>
          </a:p>
        </p:txBody>
      </p:sp>
      <p:sp>
        <p:nvSpPr>
          <p:cNvPr id="3" name="コンテンツ プレースホルダー 2">
            <a:extLst>
              <a:ext uri="{FF2B5EF4-FFF2-40B4-BE49-F238E27FC236}">
                <a16:creationId xmlns:a16="http://schemas.microsoft.com/office/drawing/2014/main" id="{A7EBAC83-0941-38FA-C63A-A5E4186CBE34}"/>
              </a:ext>
            </a:extLst>
          </p:cNvPr>
          <p:cNvSpPr>
            <a:spLocks noGrp="1"/>
          </p:cNvSpPr>
          <p:nvPr>
            <p:ph idx="1"/>
          </p:nvPr>
        </p:nvSpPr>
        <p:spPr/>
        <p:txBody>
          <a:bodyPr/>
          <a:lstStyle/>
          <a:p>
            <a:r>
              <a:rPr lang="ja-JP" altLang="en-US"/>
              <a:t>アプリケーションの状態保存にかかる時間を測定</a:t>
            </a:r>
            <a:endParaRPr lang="en-US" altLang="ja-JP"/>
          </a:p>
          <a:p>
            <a:pPr lvl="1"/>
            <a:r>
              <a:rPr lang="ja-JP" altLang="en-US"/>
              <a:t>保存時間はアプリケーションごとに大きく異なっていた</a:t>
            </a:r>
            <a:endParaRPr lang="en-US" altLang="ja-JP"/>
          </a:p>
          <a:p>
            <a:pPr lvl="1"/>
            <a:r>
              <a:rPr lang="ja-JP" altLang="en-US"/>
              <a:t>保存対象のメモリ領域が大きいアプリケーションほど時間がかかった</a:t>
            </a:r>
            <a:endParaRPr lang="en-US" altLang="ja-JP"/>
          </a:p>
          <a:p>
            <a:r>
              <a:rPr lang="ja-JP" altLang="en-US"/>
              <a:t>チェックポイントファイルのサイズを測定</a:t>
            </a:r>
            <a:endParaRPr lang="en-US" altLang="ja-JP"/>
          </a:p>
          <a:p>
            <a:pPr lvl="1"/>
            <a:r>
              <a:rPr lang="ja-JP" altLang="en-US"/>
              <a:t>ファイルサイズもアプリケーションごとに大きく異なっていた</a:t>
            </a:r>
            <a:endParaRPr lang="en-US" altLang="ja-JP"/>
          </a:p>
          <a:p>
            <a:pPr lvl="1"/>
            <a:r>
              <a:rPr lang="ja-JP" altLang="en-US"/>
              <a:t>保存時間が長いアプリケーションほどファイルサイズも増加</a:t>
            </a:r>
            <a:endParaRPr lang="en-US" altLang="ja-JP"/>
          </a:p>
        </p:txBody>
      </p:sp>
      <p:sp>
        <p:nvSpPr>
          <p:cNvPr id="8" name="スライド番号プレースホルダー 7">
            <a:extLst>
              <a:ext uri="{FF2B5EF4-FFF2-40B4-BE49-F238E27FC236}">
                <a16:creationId xmlns:a16="http://schemas.microsoft.com/office/drawing/2014/main" id="{5269D17E-C45E-98F6-D7AC-EC8081FA5BC4}"/>
              </a:ext>
            </a:extLst>
          </p:cNvPr>
          <p:cNvSpPr>
            <a:spLocks noGrp="1"/>
          </p:cNvSpPr>
          <p:nvPr>
            <p:ph type="sldNum" sz="quarter" idx="12"/>
          </p:nvPr>
        </p:nvSpPr>
        <p:spPr>
          <a:xfrm>
            <a:off x="9347200" y="6334919"/>
            <a:ext cx="2743200" cy="365125"/>
          </a:xfrm>
        </p:spPr>
        <p:txBody>
          <a:bodyPr/>
          <a:lstStyle/>
          <a:p>
            <a:fld id="{6D65651E-F332-A540-B31E-32D38D5BF5BF}" type="slidenum">
              <a:rPr kumimoji="1" lang="ja-JP" altLang="en-US" smtClean="0"/>
              <a:t>19</a:t>
            </a:fld>
            <a:endParaRPr kumimoji="1" lang="ja-JP" altLang="en-US"/>
          </a:p>
        </p:txBody>
      </p:sp>
      <p:graphicFrame>
        <p:nvGraphicFramePr>
          <p:cNvPr id="13" name="グラフ 12">
            <a:extLst>
              <a:ext uri="{FF2B5EF4-FFF2-40B4-BE49-F238E27FC236}">
                <a16:creationId xmlns:a16="http://schemas.microsoft.com/office/drawing/2014/main" id="{3F7FF144-7841-C743-8C02-65B9EAAB5BD3}"/>
              </a:ext>
            </a:extLst>
          </p:cNvPr>
          <p:cNvGraphicFramePr>
            <a:graphicFrameLocks/>
          </p:cNvGraphicFramePr>
          <p:nvPr>
            <p:extLst>
              <p:ext uri="{D42A27DB-BD31-4B8C-83A1-F6EECF244321}">
                <p14:modId xmlns:p14="http://schemas.microsoft.com/office/powerpoint/2010/main" val="3047280507"/>
              </p:ext>
            </p:extLst>
          </p:nvPr>
        </p:nvGraphicFramePr>
        <p:xfrm>
          <a:off x="447122" y="3966198"/>
          <a:ext cx="5648877" cy="2891802"/>
        </p:xfrm>
        <a:graphic>
          <a:graphicData uri="http://schemas.openxmlformats.org/drawingml/2006/chart">
            <c:chart xmlns:c="http://schemas.openxmlformats.org/drawingml/2006/chart" xmlns:r="http://schemas.openxmlformats.org/officeDocument/2006/relationships" r:id="rId3"/>
          </a:graphicData>
        </a:graphic>
      </p:graphicFrame>
      <p:cxnSp>
        <p:nvCxnSpPr>
          <p:cNvPr id="16" name="直線コネクタ 15">
            <a:extLst>
              <a:ext uri="{FF2B5EF4-FFF2-40B4-BE49-F238E27FC236}">
                <a16:creationId xmlns:a16="http://schemas.microsoft.com/office/drawing/2014/main" id="{EA8613F0-3ABD-1D78-B115-B7E7E57E9BF4}"/>
              </a:ext>
            </a:extLst>
          </p:cNvPr>
          <p:cNvCxnSpPr>
            <a:cxnSpLocks/>
          </p:cNvCxnSpPr>
          <p:nvPr/>
        </p:nvCxnSpPr>
        <p:spPr>
          <a:xfrm>
            <a:off x="6203078" y="3966198"/>
            <a:ext cx="0" cy="2891802"/>
          </a:xfrm>
          <a:prstGeom prst="line">
            <a:avLst/>
          </a:prstGeom>
          <a:ln w="38100"/>
        </p:spPr>
        <p:style>
          <a:lnRef idx="2">
            <a:schemeClr val="dk1"/>
          </a:lnRef>
          <a:fillRef idx="0">
            <a:schemeClr val="dk1"/>
          </a:fillRef>
          <a:effectRef idx="1">
            <a:schemeClr val="dk1"/>
          </a:effectRef>
          <a:fontRef idx="minor">
            <a:schemeClr val="tx1"/>
          </a:fontRef>
        </p:style>
      </p:cxnSp>
      <p:graphicFrame>
        <p:nvGraphicFramePr>
          <p:cNvPr id="19" name="グラフ 18">
            <a:extLst>
              <a:ext uri="{FF2B5EF4-FFF2-40B4-BE49-F238E27FC236}">
                <a16:creationId xmlns:a16="http://schemas.microsoft.com/office/drawing/2014/main" id="{FA427A97-CC6E-8F41-97E9-0B92DB5F3F02}"/>
              </a:ext>
            </a:extLst>
          </p:cNvPr>
          <p:cNvGraphicFramePr>
            <a:graphicFrameLocks/>
          </p:cNvGraphicFramePr>
          <p:nvPr>
            <p:extLst>
              <p:ext uri="{D42A27DB-BD31-4B8C-83A1-F6EECF244321}">
                <p14:modId xmlns:p14="http://schemas.microsoft.com/office/powerpoint/2010/main" val="3205051999"/>
              </p:ext>
            </p:extLst>
          </p:nvPr>
        </p:nvGraphicFramePr>
        <p:xfrm>
          <a:off x="6228478" y="4016998"/>
          <a:ext cx="5505998" cy="275355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605581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1405B0-0DA5-D12E-C207-E035FD54335E}"/>
              </a:ext>
            </a:extLst>
          </p:cNvPr>
          <p:cNvSpPr>
            <a:spLocks noGrp="1"/>
          </p:cNvSpPr>
          <p:nvPr>
            <p:ph type="title"/>
          </p:nvPr>
        </p:nvSpPr>
        <p:spPr/>
        <p:txBody>
          <a:bodyPr/>
          <a:lstStyle/>
          <a:p>
            <a:r>
              <a:rPr kumimoji="1" lang="ja-JP" altLang="en-US"/>
              <a:t>実験</a:t>
            </a:r>
            <a:r>
              <a:rPr kumimoji="1" lang="en-US" altLang="ja-JP"/>
              <a:t>3</a:t>
            </a:r>
            <a:r>
              <a:rPr kumimoji="1" lang="ja-JP" altLang="en-US"/>
              <a:t>：状態復元性能</a:t>
            </a:r>
          </a:p>
        </p:txBody>
      </p:sp>
      <p:sp>
        <p:nvSpPr>
          <p:cNvPr id="3" name="コンテンツ プレースホルダー 2">
            <a:extLst>
              <a:ext uri="{FF2B5EF4-FFF2-40B4-BE49-F238E27FC236}">
                <a16:creationId xmlns:a16="http://schemas.microsoft.com/office/drawing/2014/main" id="{95583706-91F8-2B99-D86B-D02C8176F6D8}"/>
              </a:ext>
            </a:extLst>
          </p:cNvPr>
          <p:cNvSpPr>
            <a:spLocks noGrp="1"/>
          </p:cNvSpPr>
          <p:nvPr>
            <p:ph idx="1"/>
          </p:nvPr>
        </p:nvSpPr>
        <p:spPr/>
        <p:txBody>
          <a:bodyPr/>
          <a:lstStyle/>
          <a:p>
            <a:r>
              <a:rPr lang="ja-JP" altLang="en-US"/>
              <a:t>アプリケーションの状態復元にかかる時間を測定</a:t>
            </a:r>
            <a:endParaRPr lang="en-US" altLang="ja-JP"/>
          </a:p>
          <a:p>
            <a:pPr lvl="1"/>
            <a:r>
              <a:rPr lang="ja-JP" altLang="en-US"/>
              <a:t>保存時に呼び出した</a:t>
            </a:r>
            <a:r>
              <a:rPr lang="en-US" altLang="ja-JP"/>
              <a:t>save</a:t>
            </a:r>
            <a:r>
              <a:rPr lang="ja-JP" altLang="en-US"/>
              <a:t>システムコールからの復帰処理の直前まで</a:t>
            </a:r>
            <a:endParaRPr lang="en-US" altLang="ja-JP"/>
          </a:p>
          <a:p>
            <a:pPr lvl="1"/>
            <a:r>
              <a:rPr lang="ja-JP" altLang="en-US"/>
              <a:t>ここまでは３種類のアプリケーションが復元に成功</a:t>
            </a:r>
            <a:endParaRPr lang="en-US" altLang="ja-JP"/>
          </a:p>
          <a:p>
            <a:r>
              <a:rPr lang="ja-JP" altLang="en-US"/>
              <a:t>復元時間もアプリケーションごとに大きく異なっていた</a:t>
            </a:r>
            <a:endParaRPr lang="en-US" altLang="ja-JP"/>
          </a:p>
          <a:p>
            <a:pPr lvl="1"/>
            <a:r>
              <a:rPr lang="ja-JP" altLang="en-US"/>
              <a:t>復元対象のメモリデータ量が多いアプリケーションほど時間がかかる</a:t>
            </a:r>
            <a:endParaRPr lang="en-US" altLang="ja-JP"/>
          </a:p>
          <a:p>
            <a:pPr lvl="1"/>
            <a:r>
              <a:rPr lang="ja-JP" altLang="en-US"/>
              <a:t>いずれのアプリケーションも復元時間の方が保存時間を上回っていた</a:t>
            </a:r>
            <a:endParaRPr lang="en-US" altLang="ja-JP"/>
          </a:p>
          <a:p>
            <a:pPr lvl="1"/>
            <a:endParaRPr lang="en-US" altLang="ja-JP"/>
          </a:p>
        </p:txBody>
      </p:sp>
      <p:sp>
        <p:nvSpPr>
          <p:cNvPr id="6" name="スライド番号プレースホルダー 5">
            <a:extLst>
              <a:ext uri="{FF2B5EF4-FFF2-40B4-BE49-F238E27FC236}">
                <a16:creationId xmlns:a16="http://schemas.microsoft.com/office/drawing/2014/main" id="{18F4E6E8-890E-FEEF-AFDA-F09E23D638D3}"/>
              </a:ext>
            </a:extLst>
          </p:cNvPr>
          <p:cNvSpPr>
            <a:spLocks noGrp="1"/>
          </p:cNvSpPr>
          <p:nvPr>
            <p:ph type="sldNum" sz="quarter" idx="12"/>
          </p:nvPr>
        </p:nvSpPr>
        <p:spPr/>
        <p:txBody>
          <a:bodyPr/>
          <a:lstStyle/>
          <a:p>
            <a:fld id="{6D65651E-F332-A540-B31E-32D38D5BF5BF}" type="slidenum">
              <a:rPr kumimoji="1" lang="ja-JP" altLang="en-US" smtClean="0"/>
              <a:t>20</a:t>
            </a:fld>
            <a:endParaRPr kumimoji="1" lang="ja-JP" altLang="en-US"/>
          </a:p>
        </p:txBody>
      </p:sp>
      <p:graphicFrame>
        <p:nvGraphicFramePr>
          <p:cNvPr id="7" name="グラフ 6">
            <a:extLst>
              <a:ext uri="{FF2B5EF4-FFF2-40B4-BE49-F238E27FC236}">
                <a16:creationId xmlns:a16="http://schemas.microsoft.com/office/drawing/2014/main" id="{46810A9F-D8AE-FA4D-A9B7-08C799DA4F2B}"/>
              </a:ext>
            </a:extLst>
          </p:cNvPr>
          <p:cNvGraphicFramePr>
            <a:graphicFrameLocks/>
          </p:cNvGraphicFramePr>
          <p:nvPr>
            <p:extLst>
              <p:ext uri="{D42A27DB-BD31-4B8C-83A1-F6EECF244321}">
                <p14:modId xmlns:p14="http://schemas.microsoft.com/office/powerpoint/2010/main" val="3696615136"/>
              </p:ext>
            </p:extLst>
          </p:nvPr>
        </p:nvGraphicFramePr>
        <p:xfrm>
          <a:off x="3320178" y="4114800"/>
          <a:ext cx="5315821" cy="26066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804597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8486B-1B92-B7E8-C418-FE1524CDA903}"/>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C4A4738-7FE9-D5F7-C293-0AB62B9568A7}"/>
              </a:ext>
            </a:extLst>
          </p:cNvPr>
          <p:cNvSpPr>
            <a:spLocks noGrp="1"/>
          </p:cNvSpPr>
          <p:nvPr>
            <p:ph type="title"/>
          </p:nvPr>
        </p:nvSpPr>
        <p:spPr/>
        <p:txBody>
          <a:bodyPr/>
          <a:lstStyle/>
          <a:p>
            <a:r>
              <a:rPr kumimoji="1" lang="ja-JP" altLang="en-US"/>
              <a:t>関連研究</a:t>
            </a:r>
          </a:p>
        </p:txBody>
      </p:sp>
      <p:sp>
        <p:nvSpPr>
          <p:cNvPr id="3" name="コンテンツ プレースホルダー 2">
            <a:extLst>
              <a:ext uri="{FF2B5EF4-FFF2-40B4-BE49-F238E27FC236}">
                <a16:creationId xmlns:a16="http://schemas.microsoft.com/office/drawing/2014/main" id="{A84D3C99-3AEA-B4D7-55B0-CCC73DC0BE19}"/>
              </a:ext>
            </a:extLst>
          </p:cNvPr>
          <p:cNvSpPr>
            <a:spLocks noGrp="1"/>
          </p:cNvSpPr>
          <p:nvPr>
            <p:ph idx="1"/>
          </p:nvPr>
        </p:nvSpPr>
        <p:spPr>
          <a:xfrm>
            <a:off x="838200" y="1351722"/>
            <a:ext cx="10949609" cy="5369753"/>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 altLang="ja-JP"/>
              <a:t>FUTEE </a:t>
            </a:r>
            <a:r>
              <a:rPr kumimoji="1" lang="en" altLang="ja-JP" sz="24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34" charset="-128"/>
                <a:cs typeface="+mn-cs"/>
              </a:rPr>
              <a:t>[Prevost+, DSNW’26]</a:t>
            </a:r>
          </a:p>
          <a:p>
            <a:pPr lvl="1">
              <a:spcBef>
                <a:spcPts val="1000"/>
              </a:spcBef>
              <a:defRPr/>
            </a:pPr>
            <a:r>
              <a:rPr lang="ja-JP" altLang="en-US"/>
              <a:t>様々な</a:t>
            </a:r>
            <a:r>
              <a:rPr lang="en-US" altLang="ja-JP"/>
              <a:t>TEE</a:t>
            </a:r>
            <a:r>
              <a:rPr lang="ja-JP" altLang="en-US"/>
              <a:t>を横断的に扱う統一フレームワーク</a:t>
            </a:r>
            <a:endParaRPr lang="en-US" altLang="ja-JP"/>
          </a:p>
          <a:p>
            <a:pPr lvl="1">
              <a:spcBef>
                <a:spcPts val="1000"/>
              </a:spcBef>
              <a:defRPr/>
            </a:pPr>
            <a:r>
              <a:rPr lang="ja-JP" altLang="en-US"/>
              <a:t>プロセスベース</a:t>
            </a:r>
            <a:r>
              <a:rPr lang="en-US" altLang="ja-JP"/>
              <a:t>TEE</a:t>
            </a:r>
            <a:r>
              <a:rPr lang="ja-JP" altLang="en-US"/>
              <a:t>では専用ライブラリ</a:t>
            </a:r>
            <a:r>
              <a:rPr lang="en-US" altLang="ja-JP"/>
              <a:t>OS</a:t>
            </a:r>
            <a:r>
              <a:rPr lang="ja-JP" altLang="en-US"/>
              <a:t>が動作</a:t>
            </a:r>
            <a:endParaRPr lang="en-US" altLang="ja-JP"/>
          </a:p>
          <a:p>
            <a:pPr lvl="1">
              <a:spcBef>
                <a:spcPts val="1000"/>
              </a:spcBef>
              <a:defRPr/>
            </a:pPr>
            <a:r>
              <a:rPr lang="en-US" altLang="ja-JP"/>
              <a:t>VM</a:t>
            </a:r>
            <a:r>
              <a:rPr lang="ja-JP" altLang="en-US"/>
              <a:t>ベース</a:t>
            </a:r>
            <a:r>
              <a:rPr lang="en-US" altLang="ja-JP"/>
              <a:t>TEE</a:t>
            </a:r>
            <a:r>
              <a:rPr lang="ja-JP" altLang="en-US"/>
              <a:t>では専用カーネルモジュールを組み込んだ</a:t>
            </a:r>
            <a:r>
              <a:rPr lang="en-US" altLang="ja-JP"/>
              <a:t>OS</a:t>
            </a:r>
            <a:r>
              <a:rPr lang="ja-JP" altLang="en-US"/>
              <a:t>が動作</a:t>
            </a:r>
            <a:endParaRPr lang="en-US" altLang="ja-JP"/>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en-US" altLang="ja-JP"/>
              <a:t>Zap </a:t>
            </a:r>
            <a:r>
              <a:rPr kumimoji="1" lang="en-US" altLang="ja-JP" sz="2400"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rPr>
              <a:t>[Osman+, OSDI’02]</a:t>
            </a:r>
          </a:p>
          <a:p>
            <a:pPr lvl="1">
              <a:spcBef>
                <a:spcPts val="1000"/>
              </a:spcBef>
              <a:defRPr/>
            </a:pPr>
            <a:r>
              <a:rPr lang="en-US" altLang="ja-JP">
                <a:latin typeface="游ゴシック" panose="02110004020202020204"/>
                <a:ea typeface="游ゴシック" panose="020B0400000000000000" pitchFamily="34" charset="-128"/>
              </a:rPr>
              <a:t>OS</a:t>
            </a:r>
            <a:r>
              <a:rPr lang="ja-JP" altLang="en-US">
                <a:latin typeface="游ゴシック" panose="02110004020202020204"/>
                <a:ea typeface="游ゴシック" panose="020B0400000000000000" pitchFamily="34" charset="-128"/>
              </a:rPr>
              <a:t>が</a:t>
            </a:r>
            <a:r>
              <a:rPr lang="en-US" altLang="ja-JP">
                <a:latin typeface="游ゴシック" panose="02110004020202020204"/>
                <a:ea typeface="游ゴシック" panose="020B0400000000000000" pitchFamily="34" charset="-128"/>
              </a:rPr>
              <a:t>Pod</a:t>
            </a:r>
            <a:r>
              <a:rPr lang="ja-JP" altLang="en-US">
                <a:latin typeface="游ゴシック" panose="02110004020202020204"/>
                <a:ea typeface="游ゴシック" panose="020B0400000000000000" pitchFamily="34" charset="-128"/>
              </a:rPr>
              <a:t>と呼ばれる仮想環境を提供し、</a:t>
            </a:r>
            <a:r>
              <a:rPr lang="en-US" altLang="ja-JP">
                <a:latin typeface="游ゴシック" panose="02110004020202020204"/>
                <a:ea typeface="游ゴシック" panose="020B0400000000000000" pitchFamily="34" charset="-128"/>
              </a:rPr>
              <a:t>Pod</a:t>
            </a:r>
            <a:r>
              <a:rPr lang="ja-JP" altLang="en-US">
                <a:latin typeface="游ゴシック" panose="02110004020202020204"/>
                <a:ea typeface="游ゴシック" panose="020B0400000000000000" pitchFamily="34" charset="-128"/>
              </a:rPr>
              <a:t>単位でマイグレーション</a:t>
            </a:r>
            <a:endParaRPr lang="en-US" altLang="ja-JP">
              <a:latin typeface="游ゴシック" panose="02110004020202020204"/>
              <a:ea typeface="游ゴシック" panose="020B0400000000000000" pitchFamily="34" charset="-128"/>
            </a:endParaRPr>
          </a:p>
          <a:p>
            <a:pPr lvl="1">
              <a:spcBef>
                <a:spcPts val="1000"/>
              </a:spcBef>
              <a:defRPr/>
            </a:pPr>
            <a:r>
              <a:rPr kumimoji="1" lang="ja-JP" altLang="en-US"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rPr>
              <a:t>本研究ではライブラリ</a:t>
            </a:r>
            <a:r>
              <a:rPr kumimoji="1" lang="en-US" altLang="ja-JP"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rPr>
              <a:t>OS</a:t>
            </a:r>
            <a:r>
              <a:rPr kumimoji="1" lang="ja-JP" altLang="en-US"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rPr>
              <a:t>がマイグレーション可能な仮想環境を提供</a:t>
            </a:r>
            <a:endParaRPr kumimoji="1" lang="en-US" altLang="ja-JP"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ltLang="ja-JP" err="1">
                <a:latin typeface="游ゴシック" panose="02110004020202020204"/>
                <a:ea typeface="游ゴシック" panose="020B0400000000000000" pitchFamily="34" charset="-128"/>
              </a:rPr>
              <a:t>MirageManager</a:t>
            </a:r>
            <a:r>
              <a:rPr lang="en-US" altLang="ja-JP">
                <a:latin typeface="游ゴシック" panose="02110004020202020204"/>
                <a:ea typeface="游ゴシック" panose="020B0400000000000000" pitchFamily="34" charset="-128"/>
              </a:rPr>
              <a:t> </a:t>
            </a:r>
            <a:r>
              <a:rPr kumimoji="1" lang="en-US" altLang="ja-JP" sz="2400"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rPr>
              <a:t>[Cozzolino+, CCIoT’20]</a:t>
            </a:r>
          </a:p>
          <a:p>
            <a:pPr lvl="1">
              <a:spcBef>
                <a:spcPts val="1000"/>
              </a:spcBef>
              <a:defRPr/>
            </a:pPr>
            <a:r>
              <a:rPr lang="ja-JP" altLang="en-US">
                <a:latin typeface="游ゴシック" panose="02110004020202020204"/>
                <a:ea typeface="游ゴシック" panose="020B0400000000000000" pitchFamily="34" charset="-128"/>
              </a:rPr>
              <a:t>ライブラリ</a:t>
            </a:r>
            <a:r>
              <a:rPr lang="en-US" altLang="ja-JP">
                <a:latin typeface="游ゴシック" panose="02110004020202020204"/>
                <a:ea typeface="游ゴシック" panose="020B0400000000000000" pitchFamily="34" charset="-128"/>
              </a:rPr>
              <a:t>OS</a:t>
            </a:r>
            <a:r>
              <a:rPr lang="ja-JP" altLang="en-US">
                <a:latin typeface="游ゴシック" panose="02110004020202020204"/>
                <a:ea typeface="游ゴシック" panose="020B0400000000000000" pitchFamily="34" charset="-128"/>
              </a:rPr>
              <a:t>に似た</a:t>
            </a:r>
            <a:r>
              <a:rPr lang="en-US" altLang="ja-JP" err="1">
                <a:latin typeface="游ゴシック" panose="02110004020202020204"/>
                <a:ea typeface="游ゴシック" panose="020B0400000000000000" pitchFamily="34" charset="-128"/>
              </a:rPr>
              <a:t>Unikernel</a:t>
            </a:r>
            <a:r>
              <a:rPr lang="ja-JP" altLang="en-US">
                <a:latin typeface="游ゴシック" panose="02110004020202020204"/>
                <a:ea typeface="游ゴシック" panose="020B0400000000000000" pitchFamily="34" charset="-128"/>
              </a:rPr>
              <a:t>を軽量にマイグレーション</a:t>
            </a:r>
            <a:endParaRPr lang="en-US" altLang="ja-JP">
              <a:latin typeface="游ゴシック" panose="02110004020202020204"/>
              <a:ea typeface="游ゴシック" panose="020B0400000000000000" pitchFamily="34" charset="-128"/>
            </a:endParaRPr>
          </a:p>
          <a:p>
            <a:pPr lvl="1">
              <a:spcBef>
                <a:spcPts val="1000"/>
              </a:spcBef>
              <a:defRPr/>
            </a:pPr>
            <a:r>
              <a:rPr kumimoji="1" lang="ja-JP" altLang="en-US"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rPr>
              <a:t>アプリケーション自身がライブラリ経由で状態を保存・復元</a:t>
            </a:r>
            <a:endParaRPr kumimoji="1" lang="en-US" altLang="ja-JP"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endParaRPr>
          </a:p>
          <a:p>
            <a:pPr>
              <a:defRPr/>
            </a:pPr>
            <a:endParaRPr kumimoji="1" lang="en-US" altLang="ja-JP" b="0" i="0" u="none" strike="noStrike" kern="1200" cap="none" spc="0" normalizeH="0" baseline="0" noProof="0">
              <a:ln>
                <a:noFill/>
              </a:ln>
              <a:effectLst/>
              <a:uLnTx/>
              <a:uFillTx/>
              <a:latin typeface="游ゴシック" panose="02110004020202020204"/>
              <a:ea typeface="游ゴシック" panose="020B0400000000000000" pitchFamily="34" charset="-128"/>
              <a:cs typeface="+mn-cs"/>
            </a:endParaRPr>
          </a:p>
          <a:p>
            <a:pPr>
              <a:defRPr/>
            </a:pPr>
            <a:endParaRPr kumimoji="1" lang="ja-JP" altLang="en-US"/>
          </a:p>
        </p:txBody>
      </p:sp>
      <p:sp>
        <p:nvSpPr>
          <p:cNvPr id="4" name="スライド番号プレースホルダー 3">
            <a:extLst>
              <a:ext uri="{FF2B5EF4-FFF2-40B4-BE49-F238E27FC236}">
                <a16:creationId xmlns:a16="http://schemas.microsoft.com/office/drawing/2014/main" id="{9BE98AF0-914B-9855-1258-0DFD38FE5C63}"/>
              </a:ext>
            </a:extLst>
          </p:cNvPr>
          <p:cNvSpPr>
            <a:spLocks noGrp="1"/>
          </p:cNvSpPr>
          <p:nvPr>
            <p:ph type="sldNum" sz="quarter" idx="12"/>
          </p:nvPr>
        </p:nvSpPr>
        <p:spPr>
          <a:xfrm>
            <a:off x="9044609" y="6356350"/>
            <a:ext cx="2743200" cy="365125"/>
          </a:xfrm>
        </p:spPr>
        <p:txBody>
          <a:bodyPr/>
          <a:lstStyle/>
          <a:p>
            <a:fld id="{6D65651E-F332-A540-B31E-32D38D5BF5BF}" type="slidenum">
              <a:rPr kumimoji="1" lang="ja-JP" altLang="en-US" smtClean="0"/>
              <a:t>21</a:t>
            </a:fld>
            <a:endParaRPr kumimoji="1" lang="ja-JP" altLang="en-US"/>
          </a:p>
        </p:txBody>
      </p:sp>
    </p:spTree>
    <p:extLst>
      <p:ext uri="{BB962C8B-B14F-4D97-AF65-F5344CB8AC3E}">
        <p14:creationId xmlns:p14="http://schemas.microsoft.com/office/powerpoint/2010/main" val="12781282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FE040A-571D-F6AF-6E34-E76E7BA05857}"/>
              </a:ext>
            </a:extLst>
          </p:cNvPr>
          <p:cNvSpPr>
            <a:spLocks noGrp="1"/>
          </p:cNvSpPr>
          <p:nvPr>
            <p:ph type="title"/>
          </p:nvPr>
        </p:nvSpPr>
        <p:spPr/>
        <p:txBody>
          <a:bodyPr/>
          <a:lstStyle/>
          <a:p>
            <a:r>
              <a:rPr kumimoji="1" lang="ja-JP" altLang="en-US"/>
              <a:t>まとめ</a:t>
            </a:r>
          </a:p>
        </p:txBody>
      </p:sp>
      <p:sp>
        <p:nvSpPr>
          <p:cNvPr id="3" name="コンテンツ プレースホルダー 2">
            <a:extLst>
              <a:ext uri="{FF2B5EF4-FFF2-40B4-BE49-F238E27FC236}">
                <a16:creationId xmlns:a16="http://schemas.microsoft.com/office/drawing/2014/main" id="{257C36DA-8052-C6E6-2A64-EAFE5256A55C}"/>
              </a:ext>
            </a:extLst>
          </p:cNvPr>
          <p:cNvSpPr>
            <a:spLocks noGrp="1"/>
          </p:cNvSpPr>
          <p:nvPr>
            <p:ph idx="1"/>
          </p:nvPr>
        </p:nvSpPr>
        <p:spPr/>
        <p:txBody>
          <a:bodyPr/>
          <a:lstStyle/>
          <a:p>
            <a:r>
              <a:rPr lang="ja-JP" altLang="en-US"/>
              <a:t>共通のライブラリ</a:t>
            </a:r>
            <a:r>
              <a:rPr lang="en" altLang="ja-JP"/>
              <a:t>OS</a:t>
            </a:r>
            <a:r>
              <a:rPr lang="ja-JP" altLang="en-US"/>
              <a:t>を用いて異種</a:t>
            </a:r>
            <a:r>
              <a:rPr lang="en" altLang="ja-JP"/>
              <a:t>TEE</a:t>
            </a:r>
            <a:r>
              <a:rPr lang="ja-JP" altLang="en-US"/>
              <a:t>間のマイグレーションを可能にする</a:t>
            </a:r>
            <a:r>
              <a:rPr lang="en" altLang="ja-JP" err="1"/>
              <a:t>MigTEE</a:t>
            </a:r>
            <a:r>
              <a:rPr lang="ja-JP" altLang="en-US"/>
              <a:t>を提案</a:t>
            </a:r>
            <a:endParaRPr lang="en-US" altLang="ja-JP"/>
          </a:p>
          <a:p>
            <a:pPr lvl="1"/>
            <a:r>
              <a:rPr lang="ja-JP" altLang="en-US"/>
              <a:t>移送元</a:t>
            </a:r>
            <a:r>
              <a:rPr lang="en" altLang="ja-JP"/>
              <a:t>TEE</a:t>
            </a:r>
            <a:r>
              <a:rPr lang="ja-JP" altLang="en-US"/>
              <a:t>内のライブラリ</a:t>
            </a:r>
            <a:r>
              <a:rPr lang="en" altLang="ja-JP"/>
              <a:t>OS</a:t>
            </a:r>
            <a:r>
              <a:rPr lang="ja-JP" altLang="en-US"/>
              <a:t>がアプリケーションの実行状態を保存 </a:t>
            </a:r>
            <a:endParaRPr lang="en-US" altLang="ja-JP"/>
          </a:p>
          <a:p>
            <a:pPr lvl="1"/>
            <a:r>
              <a:rPr lang="ja-JP" altLang="en-US"/>
              <a:t>移送先</a:t>
            </a:r>
            <a:r>
              <a:rPr lang="en" altLang="ja-JP"/>
              <a:t>TEE</a:t>
            </a:r>
            <a:r>
              <a:rPr lang="ja-JP" altLang="en-US"/>
              <a:t>内でライブラリ</a:t>
            </a:r>
            <a:r>
              <a:rPr lang="en" altLang="ja-JP"/>
              <a:t>OS</a:t>
            </a:r>
            <a:r>
              <a:rPr lang="ja-JP" altLang="en-US"/>
              <a:t>が状態を復元</a:t>
            </a:r>
            <a:endParaRPr lang="en-US" altLang="ja-JP"/>
          </a:p>
          <a:p>
            <a:pPr lvl="1"/>
            <a:r>
              <a:rPr lang="en" altLang="ja-JP"/>
              <a:t>Gramine</a:t>
            </a:r>
            <a:r>
              <a:rPr lang="ja-JP" altLang="en-US"/>
              <a:t>を拡張して保存・復元処理を実装</a:t>
            </a:r>
            <a:endParaRPr lang="en-US" altLang="ja-JP"/>
          </a:p>
          <a:p>
            <a:pPr lvl="1"/>
            <a:r>
              <a:rPr lang="ja-JP" altLang="en-US"/>
              <a:t>状態の保存・復元の動作を確認し、保存・復元性能を測定</a:t>
            </a:r>
            <a:endParaRPr lang="en-US" altLang="ja-JP"/>
          </a:p>
          <a:p>
            <a:r>
              <a:rPr kumimoji="1" lang="ja-JP" altLang="en-US"/>
              <a:t>今後の課題</a:t>
            </a:r>
            <a:endParaRPr kumimoji="1" lang="en-US" altLang="ja-JP"/>
          </a:p>
          <a:p>
            <a:pPr lvl="1"/>
            <a:r>
              <a:rPr lang="ja-JP" altLang="en-US"/>
              <a:t>移送先</a:t>
            </a:r>
            <a:r>
              <a:rPr lang="en" altLang="ja-JP"/>
              <a:t>TEE</a:t>
            </a:r>
            <a:r>
              <a:rPr lang="ja-JP" altLang="en-US"/>
              <a:t>で様々なアプリケーションの状態を復元できるようにする</a:t>
            </a:r>
            <a:endParaRPr lang="en-US" altLang="ja-JP"/>
          </a:p>
          <a:p>
            <a:pPr lvl="2"/>
            <a:r>
              <a:rPr lang="ja-JP" altLang="en-US"/>
              <a:t>ハンドル情報を正常に復元できるようにする</a:t>
            </a:r>
            <a:endParaRPr lang="en-US" altLang="ja-JP"/>
          </a:p>
          <a:p>
            <a:pPr lvl="1"/>
            <a:r>
              <a:rPr lang="en-US" altLang="ja-JP"/>
              <a:t>SGX</a:t>
            </a:r>
            <a:r>
              <a:rPr lang="ja-JP" altLang="en-US"/>
              <a:t>や</a:t>
            </a:r>
            <a:r>
              <a:rPr lang="en-US" altLang="ja-JP"/>
              <a:t>TDX</a:t>
            </a:r>
            <a:r>
              <a:rPr lang="ja-JP" altLang="en-US"/>
              <a:t>などの</a:t>
            </a:r>
            <a:r>
              <a:rPr lang="en-US" altLang="ja-JP"/>
              <a:t>TEE</a:t>
            </a:r>
            <a:r>
              <a:rPr lang="ja-JP" altLang="en-US"/>
              <a:t>上で</a:t>
            </a:r>
            <a:r>
              <a:rPr lang="en-US" altLang="ja-JP" err="1"/>
              <a:t>MigTEE</a:t>
            </a:r>
            <a:r>
              <a:rPr lang="ja-JP" altLang="en-US"/>
              <a:t>を動作させられるようにする</a:t>
            </a:r>
            <a:endParaRPr kumimoji="1" lang="ja-JP" altLang="en-US"/>
          </a:p>
        </p:txBody>
      </p:sp>
      <p:sp>
        <p:nvSpPr>
          <p:cNvPr id="4" name="スライド番号プレースホルダー 3">
            <a:extLst>
              <a:ext uri="{FF2B5EF4-FFF2-40B4-BE49-F238E27FC236}">
                <a16:creationId xmlns:a16="http://schemas.microsoft.com/office/drawing/2014/main" id="{9B4732EF-5EB4-9C09-CB25-CAC99B6F618C}"/>
              </a:ext>
            </a:extLst>
          </p:cNvPr>
          <p:cNvSpPr>
            <a:spLocks noGrp="1"/>
          </p:cNvSpPr>
          <p:nvPr>
            <p:ph type="sldNum" sz="quarter" idx="12"/>
          </p:nvPr>
        </p:nvSpPr>
        <p:spPr/>
        <p:txBody>
          <a:bodyPr/>
          <a:lstStyle/>
          <a:p>
            <a:fld id="{6D65651E-F332-A540-B31E-32D38D5BF5BF}" type="slidenum">
              <a:rPr kumimoji="1" lang="ja-JP" altLang="en-US" smtClean="0"/>
              <a:t>22</a:t>
            </a:fld>
            <a:endParaRPr kumimoji="1" lang="ja-JP" altLang="en-US"/>
          </a:p>
        </p:txBody>
      </p:sp>
    </p:spTree>
    <p:extLst>
      <p:ext uri="{BB962C8B-B14F-4D97-AF65-F5344CB8AC3E}">
        <p14:creationId xmlns:p14="http://schemas.microsoft.com/office/powerpoint/2010/main" val="152020479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9464</Words>
  <Application>Microsoft Macintosh PowerPoint</Application>
  <PresentationFormat>ワイド画面</PresentationFormat>
  <Paragraphs>969</Paragraphs>
  <Slides>22</Slides>
  <Notes>22</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22</vt:i4>
      </vt:variant>
    </vt:vector>
  </HeadingPairs>
  <TitlesOfParts>
    <vt:vector size="26" baseType="lpstr">
      <vt:lpstr>游ゴシック</vt:lpstr>
      <vt:lpstr>游ゴシック</vt:lpstr>
      <vt:lpstr>Arial</vt:lpstr>
      <vt:lpstr>Office テーマ</vt:lpstr>
      <vt:lpstr>ライブラリOSを用いた異種TEE間での マイグレーションに向けて</vt:lpstr>
      <vt:lpstr>信頼できないクラウド</vt:lpstr>
      <vt:lpstr>様々なTEE</vt:lpstr>
      <vt:lpstr>TEEのマイグレーションの必要性</vt:lpstr>
      <vt:lpstr>同種TEE間のマイグレーション</vt:lpstr>
      <vt:lpstr>移送先で利用可能なTEEの制約</vt:lpstr>
      <vt:lpstr>異種TEE間のマイグレーション</vt:lpstr>
      <vt:lpstr>提案：MigTEE</vt:lpstr>
      <vt:lpstr>MigTEEにおけるマイグレーションの流れ</vt:lpstr>
      <vt:lpstr>GramineライブラリOSへの実装</vt:lpstr>
      <vt:lpstr>様々なTEEに対応</vt:lpstr>
      <vt:lpstr>状態保存処理</vt:lpstr>
      <vt:lpstr>状態復元処理</vt:lpstr>
      <vt:lpstr>プロセスメモリの保存・復元</vt:lpstr>
      <vt:lpstr>システム情報の保存・復元</vt:lpstr>
      <vt:lpstr>ハンドルの保存・復元</vt:lpstr>
      <vt:lpstr>実験</vt:lpstr>
      <vt:lpstr>実験1：状態の保存・復元の確認</vt:lpstr>
      <vt:lpstr>実験2：状態保存性能</vt:lpstr>
      <vt:lpstr>実験3：状態復元性能</vt:lpstr>
      <vt:lpstr>関連研究</vt:lpstr>
      <vt:lpstr>まとめ</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ライブラリOSを用いた異種TEE間での マイグレーションに向けて</dc:title>
  <dc:creator>KONDO Akira</dc:creator>
  <cp:lastModifiedBy>KONDO Akira</cp:lastModifiedBy>
  <cp:revision>2</cp:revision>
  <dcterms:created xsi:type="dcterms:W3CDTF">2026-09-05T15:58:59Z</dcterms:created>
  <dcterms:modified xsi:type="dcterms:W3CDTF">2026-09-28T02:45:09Z</dcterms:modified>
</cp:coreProperties>
</file>