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15"/>
  </p:notesMasterIdLst>
  <p:handoutMasterIdLst>
    <p:handoutMasterId r:id="rId16"/>
  </p:handoutMasterIdLst>
  <p:sldIdLst>
    <p:sldId id="256" r:id="rId5"/>
    <p:sldId id="300" r:id="rId6"/>
    <p:sldId id="311" r:id="rId7"/>
    <p:sldId id="312" r:id="rId8"/>
    <p:sldId id="313" r:id="rId9"/>
    <p:sldId id="304" r:id="rId10"/>
    <p:sldId id="305" r:id="rId11"/>
    <p:sldId id="306" r:id="rId12"/>
    <p:sldId id="309" r:id="rId13"/>
    <p:sldId id="308"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a:srgbClr val="3B6FB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24" autoAdjust="0"/>
    <p:restoredTop sz="44713" autoAdjust="0"/>
  </p:normalViewPr>
  <p:slideViewPr>
    <p:cSldViewPr snapToGrid="0">
      <p:cViewPr varScale="1">
        <p:scale>
          <a:sx n="92" d="100"/>
          <a:sy n="92" d="100"/>
        </p:scale>
        <p:origin x="184" y="800"/>
      </p:cViewPr>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102" d="100"/>
          <a:sy n="102" d="100"/>
        </p:scale>
        <p:origin x="385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70156497365753"/>
          <c:y val="5.0925925925925923E-2"/>
          <c:w val="0.75074277854195326"/>
          <c:h val="0.79251567512394283"/>
        </c:manualLayout>
      </c:layout>
      <c:barChart>
        <c:barDir val="col"/>
        <c:grouping val="stacked"/>
        <c:varyColors val="0"/>
        <c:ser>
          <c:idx val="0"/>
          <c:order val="0"/>
          <c:tx>
            <c:strRef>
              <c:f>'起動時間の比較(3回目)'!$B$71</c:f>
              <c:strCache>
                <c:ptCount val="1"/>
                <c:pt idx="0">
                  <c:v>VM作成</c:v>
                </c:pt>
              </c:strCache>
            </c:strRef>
          </c:tx>
          <c:spPr>
            <a:solidFill>
              <a:schemeClr val="accent1"/>
            </a:solidFill>
            <a:ln>
              <a:noFill/>
            </a:ln>
            <a:effectLst/>
          </c:spPr>
          <c:invertIfNegative val="0"/>
          <c:cat>
            <c:strRef>
              <c:f>'起動時間の比較(3回目)'!$C$70:$D$70</c:f>
              <c:strCache>
                <c:ptCount val="2"/>
                <c:pt idx="0">
                  <c:v>従来</c:v>
                </c:pt>
                <c:pt idx="1">
                  <c:v>SD-SEV</c:v>
                </c:pt>
              </c:strCache>
            </c:strRef>
          </c:cat>
          <c:val>
            <c:numRef>
              <c:f>'起動時間の比較(3回目)'!$C$71:$D$71</c:f>
              <c:numCache>
                <c:formatCode>General</c:formatCode>
                <c:ptCount val="2"/>
                <c:pt idx="0">
                  <c:v>1.2254245400000001</c:v>
                </c:pt>
                <c:pt idx="1">
                  <c:v>7.1027006600000009</c:v>
                </c:pt>
              </c:numCache>
            </c:numRef>
          </c:val>
          <c:extLst>
            <c:ext xmlns:c16="http://schemas.microsoft.com/office/drawing/2014/chart" uri="{C3380CC4-5D6E-409C-BE32-E72D297353CC}">
              <c16:uniqueId val="{00000000-39A1-41DA-B6CB-3E2927D45A28}"/>
            </c:ext>
          </c:extLst>
        </c:ser>
        <c:ser>
          <c:idx val="1"/>
          <c:order val="1"/>
          <c:tx>
            <c:strRef>
              <c:f>'起動時間の比較(3回目)'!$B$72</c:f>
              <c:strCache>
                <c:ptCount val="1"/>
                <c:pt idx="0">
                  <c:v>BIOS起動</c:v>
                </c:pt>
              </c:strCache>
            </c:strRef>
          </c:tx>
          <c:spPr>
            <a:solidFill>
              <a:schemeClr val="accent2"/>
            </a:solidFill>
            <a:ln>
              <a:noFill/>
            </a:ln>
            <a:effectLst/>
          </c:spPr>
          <c:invertIfNegative val="0"/>
          <c:cat>
            <c:strRef>
              <c:f>'起動時間の比較(3回目)'!$C$70:$D$70</c:f>
              <c:strCache>
                <c:ptCount val="2"/>
                <c:pt idx="0">
                  <c:v>従来</c:v>
                </c:pt>
                <c:pt idx="1">
                  <c:v>SD-SEV</c:v>
                </c:pt>
              </c:strCache>
            </c:strRef>
          </c:cat>
          <c:val>
            <c:numRef>
              <c:f>'起動時間の比較(3回目)'!$C$72:$D$72</c:f>
              <c:numCache>
                <c:formatCode>General</c:formatCode>
                <c:ptCount val="2"/>
                <c:pt idx="0">
                  <c:v>1.2844E-2</c:v>
                </c:pt>
                <c:pt idx="1">
                  <c:v>2.4127559999999999E-2</c:v>
                </c:pt>
              </c:numCache>
            </c:numRef>
          </c:val>
          <c:extLst>
            <c:ext xmlns:c16="http://schemas.microsoft.com/office/drawing/2014/chart" uri="{C3380CC4-5D6E-409C-BE32-E72D297353CC}">
              <c16:uniqueId val="{00000001-39A1-41DA-B6CB-3E2927D45A28}"/>
            </c:ext>
          </c:extLst>
        </c:ser>
        <c:ser>
          <c:idx val="2"/>
          <c:order val="2"/>
          <c:tx>
            <c:strRef>
              <c:f>'起動時間の比較(3回目)'!$B$73</c:f>
              <c:strCache>
                <c:ptCount val="1"/>
                <c:pt idx="0">
                  <c:v>OS起動</c:v>
                </c:pt>
              </c:strCache>
            </c:strRef>
          </c:tx>
          <c:spPr>
            <a:solidFill>
              <a:schemeClr val="accent3"/>
            </a:solidFill>
            <a:ln>
              <a:noFill/>
            </a:ln>
            <a:effectLst/>
          </c:spPr>
          <c:invertIfNegative val="0"/>
          <c:cat>
            <c:strRef>
              <c:f>'起動時間の比較(3回目)'!$C$70:$D$70</c:f>
              <c:strCache>
                <c:ptCount val="2"/>
                <c:pt idx="0">
                  <c:v>従来</c:v>
                </c:pt>
                <c:pt idx="1">
                  <c:v>SD-SEV</c:v>
                </c:pt>
              </c:strCache>
            </c:strRef>
          </c:cat>
          <c:val>
            <c:numRef>
              <c:f>'起動時間の比較(3回目)'!$C$73:$D$73</c:f>
              <c:numCache>
                <c:formatCode>General</c:formatCode>
                <c:ptCount val="2"/>
                <c:pt idx="0">
                  <c:v>1.1598018445791545</c:v>
                </c:pt>
                <c:pt idx="1">
                  <c:v>6.1446890142231521</c:v>
                </c:pt>
              </c:numCache>
            </c:numRef>
          </c:val>
          <c:extLst>
            <c:ext xmlns:c16="http://schemas.microsoft.com/office/drawing/2014/chart" uri="{C3380CC4-5D6E-409C-BE32-E72D297353CC}">
              <c16:uniqueId val="{00000002-39A1-41DA-B6CB-3E2927D45A28}"/>
            </c:ext>
          </c:extLst>
        </c:ser>
        <c:dLbls>
          <c:showLegendKey val="0"/>
          <c:showVal val="0"/>
          <c:showCatName val="0"/>
          <c:showSerName val="0"/>
          <c:showPercent val="0"/>
          <c:showBubbleSize val="0"/>
        </c:dLbls>
        <c:gapWidth val="150"/>
        <c:overlap val="100"/>
        <c:axId val="300239264"/>
        <c:axId val="300503104"/>
      </c:barChart>
      <c:catAx>
        <c:axId val="30023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1" i="0" u="none" strike="noStrike" kern="1200" baseline="0">
                <a:solidFill>
                  <a:schemeClr val="tx1"/>
                </a:solidFill>
                <a:latin typeface="+mn-lt"/>
                <a:ea typeface="+mn-ea"/>
                <a:cs typeface="+mn-cs"/>
              </a:defRPr>
            </a:pPr>
            <a:endParaRPr lang="ja-JP"/>
          </a:p>
        </c:txPr>
        <c:crossAx val="300503104"/>
        <c:crosses val="autoZero"/>
        <c:auto val="1"/>
        <c:lblAlgn val="ctr"/>
        <c:lblOffset val="100"/>
        <c:noMultiLvlLbl val="0"/>
      </c:catAx>
      <c:valAx>
        <c:axId val="300503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800" b="1" i="0" u="none" strike="noStrike" kern="1200" baseline="0">
                    <a:solidFill>
                      <a:schemeClr val="tx1"/>
                    </a:solidFill>
                    <a:latin typeface="+mn-lt"/>
                    <a:ea typeface="+mn-ea"/>
                    <a:cs typeface="+mn-cs"/>
                  </a:defRPr>
                </a:pPr>
                <a:r>
                  <a:rPr lang="ja-JP" altLang="en-US" sz="1800" b="1">
                    <a:solidFill>
                      <a:schemeClr val="tx1"/>
                    </a:solidFill>
                  </a:rPr>
                  <a:t>時間</a:t>
                </a:r>
                <a:r>
                  <a:rPr lang="en-US" altLang="ja-JP" sz="1800" b="1">
                    <a:solidFill>
                      <a:schemeClr val="tx1"/>
                    </a:solidFill>
                  </a:rPr>
                  <a:t> (s)</a:t>
                </a:r>
                <a:endParaRPr lang="ja-JP" altLang="en-US" sz="1800" b="1">
                  <a:solidFill>
                    <a:schemeClr val="tx1"/>
                  </a:solidFill>
                </a:endParaRPr>
              </a:p>
            </c:rich>
          </c:tx>
          <c:overlay val="0"/>
          <c:spPr>
            <a:noFill/>
            <a:ln>
              <a:noFill/>
            </a:ln>
            <a:effectLst/>
          </c:spPr>
          <c:txPr>
            <a:bodyPr rot="-5400000" spcFirstLastPara="1" vertOverflow="ellipsis" vert="horz" wrap="square" anchor="ctr" anchorCtr="1"/>
            <a:lstStyle/>
            <a:p>
              <a:pPr>
                <a:defRPr lang="ja-JP" sz="1800" b="1" i="0" u="none" strike="noStrike" kern="1200" baseline="0">
                  <a:solidFill>
                    <a:schemeClr val="tx1"/>
                  </a:solidFill>
                  <a:latin typeface="+mn-lt"/>
                  <a:ea typeface="+mn-ea"/>
                  <a:cs typeface="+mn-cs"/>
                </a:defRPr>
              </a:pPr>
              <a:endParaRPr lang="ja-JP" alt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ja-JP"/>
          </a:p>
        </c:txPr>
        <c:crossAx val="300239264"/>
        <c:crosses val="autoZero"/>
        <c:crossBetween val="between"/>
      </c:valAx>
      <c:spPr>
        <a:noFill/>
        <a:ln>
          <a:noFill/>
        </a:ln>
        <a:effectLst/>
      </c:spPr>
    </c:plotArea>
    <c:legend>
      <c:legendPos val="b"/>
      <c:layout>
        <c:manualLayout>
          <c:xMode val="edge"/>
          <c:yMode val="edge"/>
          <c:x val="0.20596924302743438"/>
          <c:y val="2.8279656600095689E-2"/>
          <c:w val="0.37486449374864494"/>
          <c:h val="0.30958442694663163"/>
        </c:manualLayout>
      </c:layout>
      <c:overlay val="0"/>
      <c:spPr>
        <a:noFill/>
        <a:ln>
          <a:noFill/>
        </a:ln>
        <a:effectLst/>
      </c:spPr>
      <c:txPr>
        <a:bodyPr rot="0" spcFirstLastPara="1" vertOverflow="ellipsis" vert="horz" wrap="square" anchor="ctr" anchorCtr="1"/>
        <a:lstStyle/>
        <a:p>
          <a:pPr>
            <a:defRPr lang="ja-JP" sz="1800" b="1"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bg1"/>
      </a:solid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54624395585155"/>
          <c:y val="0.10971152613765288"/>
          <c:w val="0.75331081450607229"/>
          <c:h val="0.72784909672917386"/>
        </c:manualLayout>
      </c:layout>
      <c:barChart>
        <c:barDir val="col"/>
        <c:grouping val="clustered"/>
        <c:varyColors val="0"/>
        <c:ser>
          <c:idx val="0"/>
          <c:order val="0"/>
          <c:tx>
            <c:strRef>
              <c:f>ベンチマーク結果５!$K$11</c:f>
              <c:strCache>
                <c:ptCount val="1"/>
                <c:pt idx="0">
                  <c:v>従来</c:v>
                </c:pt>
              </c:strCache>
            </c:strRef>
          </c:tx>
          <c:spPr>
            <a:solidFill>
              <a:schemeClr val="accent1"/>
            </a:solidFill>
            <a:ln>
              <a:noFill/>
            </a:ln>
            <a:effectLst/>
          </c:spPr>
          <c:invertIfNegative val="0"/>
          <c:cat>
            <c:strRef>
              <c:f>ベンチマーク結果５!$L$10:$M$10</c:f>
              <c:strCache>
                <c:ptCount val="2"/>
                <c:pt idx="0">
                  <c:v>read</c:v>
                </c:pt>
                <c:pt idx="1">
                  <c:v>write</c:v>
                </c:pt>
              </c:strCache>
            </c:strRef>
          </c:cat>
          <c:val>
            <c:numRef>
              <c:f>ベンチマーク結果５!$L$11:$M$11</c:f>
              <c:numCache>
                <c:formatCode>General</c:formatCode>
                <c:ptCount val="2"/>
                <c:pt idx="0">
                  <c:v>184.45000000000002</c:v>
                </c:pt>
                <c:pt idx="1">
                  <c:v>182.68666666666664</c:v>
                </c:pt>
              </c:numCache>
            </c:numRef>
          </c:val>
          <c:extLst>
            <c:ext xmlns:c16="http://schemas.microsoft.com/office/drawing/2014/chart" uri="{C3380CC4-5D6E-409C-BE32-E72D297353CC}">
              <c16:uniqueId val="{00000000-2B60-4A4F-A3AE-5C0C1E93A17D}"/>
            </c:ext>
          </c:extLst>
        </c:ser>
        <c:ser>
          <c:idx val="1"/>
          <c:order val="1"/>
          <c:tx>
            <c:strRef>
              <c:f>ベンチマーク結果５!$K$12</c:f>
              <c:strCache>
                <c:ptCount val="1"/>
                <c:pt idx="0">
                  <c:v>SD-SEV</c:v>
                </c:pt>
              </c:strCache>
            </c:strRef>
          </c:tx>
          <c:spPr>
            <a:solidFill>
              <a:schemeClr val="accent2"/>
            </a:solidFill>
            <a:ln>
              <a:noFill/>
            </a:ln>
            <a:effectLst/>
          </c:spPr>
          <c:invertIfNegative val="0"/>
          <c:cat>
            <c:strRef>
              <c:f>ベンチマーク結果５!$L$10:$M$10</c:f>
              <c:strCache>
                <c:ptCount val="2"/>
                <c:pt idx="0">
                  <c:v>read</c:v>
                </c:pt>
                <c:pt idx="1">
                  <c:v>write</c:v>
                </c:pt>
              </c:strCache>
            </c:strRef>
          </c:cat>
          <c:val>
            <c:numRef>
              <c:f>ベンチマーク結果５!$L$12:$M$12</c:f>
              <c:numCache>
                <c:formatCode>General</c:formatCode>
                <c:ptCount val="2"/>
                <c:pt idx="0">
                  <c:v>131.63</c:v>
                </c:pt>
                <c:pt idx="1">
                  <c:v>137.78</c:v>
                </c:pt>
              </c:numCache>
            </c:numRef>
          </c:val>
          <c:extLst>
            <c:ext xmlns:c16="http://schemas.microsoft.com/office/drawing/2014/chart" uri="{C3380CC4-5D6E-409C-BE32-E72D297353CC}">
              <c16:uniqueId val="{00000001-2B60-4A4F-A3AE-5C0C1E93A17D}"/>
            </c:ext>
          </c:extLst>
        </c:ser>
        <c:dLbls>
          <c:showLegendKey val="0"/>
          <c:showVal val="0"/>
          <c:showCatName val="0"/>
          <c:showSerName val="0"/>
          <c:showPercent val="0"/>
          <c:showBubbleSize val="0"/>
        </c:dLbls>
        <c:gapWidth val="219"/>
        <c:overlap val="-27"/>
        <c:axId val="1588993055"/>
        <c:axId val="1588763727"/>
      </c:barChart>
      <c:catAx>
        <c:axId val="158899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1" i="0" u="none" strike="noStrike" kern="1200" baseline="0">
                <a:solidFill>
                  <a:schemeClr val="tx1"/>
                </a:solidFill>
                <a:latin typeface="+mn-lt"/>
                <a:ea typeface="+mn-ea"/>
                <a:cs typeface="+mn-cs"/>
              </a:defRPr>
            </a:pPr>
            <a:endParaRPr lang="ja-JP"/>
          </a:p>
        </c:txPr>
        <c:crossAx val="1588763727"/>
        <c:crosses val="autoZero"/>
        <c:auto val="1"/>
        <c:lblAlgn val="ctr"/>
        <c:lblOffset val="100"/>
        <c:noMultiLvlLbl val="0"/>
      </c:catAx>
      <c:valAx>
        <c:axId val="15887637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2000" b="1" i="0" u="none" strike="noStrike" kern="1200" baseline="0">
                    <a:solidFill>
                      <a:schemeClr val="tx1"/>
                    </a:solidFill>
                    <a:latin typeface="+mn-lt"/>
                    <a:ea typeface="+mn-ea"/>
                    <a:cs typeface="+mn-cs"/>
                  </a:defRPr>
                </a:pPr>
                <a:r>
                  <a:rPr lang="ja-JP" sz="1800" b="1" dirty="0"/>
                  <a:t>アクセス性能 </a:t>
                </a:r>
                <a:r>
                  <a:rPr lang="en-US" sz="1800" b="1" dirty="0"/>
                  <a:t>(MiB/s)</a:t>
                </a:r>
                <a:endParaRPr lang="ja-JP" sz="1800" b="1" dirty="0"/>
              </a:p>
            </c:rich>
          </c:tx>
          <c:overlay val="0"/>
          <c:spPr>
            <a:noFill/>
            <a:ln>
              <a:noFill/>
            </a:ln>
            <a:effectLst/>
          </c:spPr>
          <c:txPr>
            <a:bodyPr rot="-5400000" spcFirstLastPara="1" vertOverflow="ellipsis" vert="horz" wrap="square" anchor="ctr" anchorCtr="1"/>
            <a:lstStyle/>
            <a:p>
              <a:pPr>
                <a:defRPr lang="ja-JP" sz="2000" b="1"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600" b="0" i="0" u="none" strike="noStrike" kern="1200" baseline="0">
                <a:solidFill>
                  <a:schemeClr val="tx1"/>
                </a:solidFill>
                <a:latin typeface="+mn-lt"/>
                <a:ea typeface="+mn-ea"/>
                <a:cs typeface="+mn-cs"/>
              </a:defRPr>
            </a:pPr>
            <a:endParaRPr lang="ja-JP"/>
          </a:p>
        </c:txPr>
        <c:crossAx val="1588993055"/>
        <c:crosses val="autoZero"/>
        <c:crossBetween val="between"/>
      </c:valAx>
      <c:spPr>
        <a:noFill/>
        <a:ln>
          <a:noFill/>
        </a:ln>
        <a:effectLst/>
      </c:spPr>
    </c:plotArea>
    <c:legend>
      <c:legendPos val="b"/>
      <c:layout>
        <c:manualLayout>
          <c:xMode val="edge"/>
          <c:yMode val="edge"/>
          <c:x val="0.490957364562709"/>
          <c:y val="4.4205063111457514E-4"/>
          <c:w val="0.45969244357534111"/>
          <c:h val="0.14455397958533961"/>
        </c:manualLayout>
      </c:layout>
      <c:overlay val="0"/>
      <c:spPr>
        <a:noFill/>
        <a:ln>
          <a:noFill/>
        </a:ln>
        <a:effectLst/>
      </c:spPr>
      <c:txPr>
        <a:bodyPr rot="0" spcFirstLastPara="1" vertOverflow="ellipsis" vert="horz" wrap="square" anchor="ctr" anchorCtr="1"/>
        <a:lstStyle/>
        <a:p>
          <a:pPr>
            <a:defRPr lang="ja-JP" sz="1800" b="1" i="0" u="none" strike="noStrike" kern="1200" baseline="0">
              <a:solidFill>
                <a:schemeClr val="tx1"/>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bg1"/>
      </a:solidFill>
      <a:round/>
    </a:ln>
    <a:effectLst/>
  </c:spPr>
  <c:txPr>
    <a:bodyPr/>
    <a:lstStyle/>
    <a:p>
      <a:pPr>
        <a:defRPr>
          <a:solidFill>
            <a:schemeClr val="tx1"/>
          </a:solidFill>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64B9691-87D6-48EF-9BFD-698344D045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86BE10E-3BBD-4023-B684-892AE173FF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02328F-004D-4D3A-9F80-6B7A705D1367}" type="datetimeFigureOut">
              <a:rPr kumimoji="1" lang="ja-JP" altLang="en-US" smtClean="0"/>
              <a:t>2026/2/22</a:t>
            </a:fld>
            <a:endParaRPr kumimoji="1" lang="ja-JP" altLang="en-US"/>
          </a:p>
        </p:txBody>
      </p:sp>
      <p:sp>
        <p:nvSpPr>
          <p:cNvPr id="4" name="フッター プレースホルダー 3">
            <a:extLst>
              <a:ext uri="{FF2B5EF4-FFF2-40B4-BE49-F238E27FC236}">
                <a16:creationId xmlns:a16="http://schemas.microsoft.com/office/drawing/2014/main" id="{F6367B9F-A0B4-4348-9C4B-89D15EDCB2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2CC2C2F-D89E-474B-9003-7069E7D90C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DCC25F-5D23-455B-B707-89EC30CA97BB}" type="slidenum">
              <a:rPr kumimoji="1" lang="ja-JP" altLang="en-US" smtClean="0"/>
              <a:t>‹#›</a:t>
            </a:fld>
            <a:endParaRPr kumimoji="1" lang="ja-JP" altLang="en-US"/>
          </a:p>
        </p:txBody>
      </p:sp>
    </p:spTree>
    <p:extLst>
      <p:ext uri="{BB962C8B-B14F-4D97-AF65-F5344CB8AC3E}">
        <p14:creationId xmlns:p14="http://schemas.microsoft.com/office/powerpoint/2010/main" val="3445749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0887C-0EF1-4AC1-9E9B-79863B12620D}" type="datetimeFigureOut">
              <a:rPr kumimoji="1" lang="ja-JP" altLang="en-US" smtClean="0"/>
              <a:t>2026/2/22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9A420A-BDF0-4775-9670-07D3BFB5E94B}" type="slidenum">
              <a:rPr kumimoji="1" lang="ja-JP" altLang="en-US" smtClean="0"/>
              <a:t>‹#›</a:t>
            </a:fld>
            <a:endParaRPr kumimoji="1" lang="ja-JP" altLang="en-US"/>
          </a:p>
        </p:txBody>
      </p:sp>
    </p:spTree>
    <p:extLst>
      <p:ext uri="{BB962C8B-B14F-4D97-AF65-F5344CB8AC3E}">
        <p14:creationId xmlns:p14="http://schemas.microsoft.com/office/powerpoint/2010/main" val="17996778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59A420A-BDF0-4775-9670-07D3BFB5E94B}" type="slidenum">
              <a:rPr kumimoji="1" lang="ja-JP" altLang="en-US" smtClean="0"/>
              <a:t>1</a:t>
            </a:fld>
            <a:endParaRPr kumimoji="1" lang="ja-JP" altLang="en-US"/>
          </a:p>
        </p:txBody>
      </p:sp>
    </p:spTree>
    <p:extLst>
      <p:ext uri="{BB962C8B-B14F-4D97-AF65-F5344CB8AC3E}">
        <p14:creationId xmlns:p14="http://schemas.microsoft.com/office/powerpoint/2010/main" val="2211442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9EF24-DB4D-050F-7CB7-BCF8AB0DC46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64A9E4-C8F2-1087-8531-1CF76268192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4FAF33-4DEE-F942-C9FA-251B707E9523}"/>
              </a:ext>
            </a:extLst>
          </p:cNvPr>
          <p:cNvSpPr>
            <a:spLocks noGrp="1"/>
          </p:cNvSpPr>
          <p:nvPr>
            <p:ph type="body" idx="1"/>
          </p:nvPr>
        </p:nvSpPr>
        <p:spPr/>
        <p:txBody>
          <a:bodyPr/>
          <a:lstStyle/>
          <a:p>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7C8CB4EA-E106-4284-1810-31288DB23805}"/>
              </a:ext>
            </a:extLst>
          </p:cNvPr>
          <p:cNvSpPr>
            <a:spLocks noGrp="1"/>
          </p:cNvSpPr>
          <p:nvPr>
            <p:ph type="sldNum" sz="quarter" idx="5"/>
          </p:nvPr>
        </p:nvSpPr>
        <p:spPr/>
        <p:txBody>
          <a:bodyPr/>
          <a:lstStyle/>
          <a:p>
            <a:fld id="{059A420A-BDF0-4775-9670-07D3BFB5E94B}" type="slidenum">
              <a:rPr kumimoji="1" lang="ja-JP" altLang="en-US" smtClean="0"/>
              <a:t>10</a:t>
            </a:fld>
            <a:endParaRPr kumimoji="1" lang="ja-JP" altLang="en-US"/>
          </a:p>
        </p:txBody>
      </p:sp>
    </p:spTree>
    <p:extLst>
      <p:ext uri="{BB962C8B-B14F-4D97-AF65-F5344CB8AC3E}">
        <p14:creationId xmlns:p14="http://schemas.microsoft.com/office/powerpoint/2010/main" val="227852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059A420A-BDF0-4775-9670-07D3BFB5E94B}" type="slidenum">
              <a:rPr kumimoji="1" lang="ja-JP" altLang="en-US" smtClean="0"/>
              <a:t>2</a:t>
            </a:fld>
            <a:endParaRPr kumimoji="1" lang="ja-JP" altLang="en-US"/>
          </a:p>
        </p:txBody>
      </p:sp>
    </p:spTree>
    <p:extLst>
      <p:ext uri="{BB962C8B-B14F-4D97-AF65-F5344CB8AC3E}">
        <p14:creationId xmlns:p14="http://schemas.microsoft.com/office/powerpoint/2010/main" val="9078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059A420A-BDF0-4775-9670-07D3BFB5E94B}" type="slidenum">
              <a:rPr kumimoji="1" lang="ja-JP" altLang="en-US" smtClean="0"/>
              <a:t>3</a:t>
            </a:fld>
            <a:endParaRPr kumimoji="1" lang="ja-JP" altLang="en-US"/>
          </a:p>
        </p:txBody>
      </p:sp>
    </p:spTree>
    <p:extLst>
      <p:ext uri="{BB962C8B-B14F-4D97-AF65-F5344CB8AC3E}">
        <p14:creationId xmlns:p14="http://schemas.microsoft.com/office/powerpoint/2010/main" val="2377049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5"/>
          </p:nvPr>
        </p:nvSpPr>
        <p:spPr/>
        <p:txBody>
          <a:bodyPr/>
          <a:lstStyle/>
          <a:p>
            <a:fld id="{059A420A-BDF0-4775-9670-07D3BFB5E94B}" type="slidenum">
              <a:rPr kumimoji="1" lang="ja-JP" altLang="en-US" smtClean="0"/>
              <a:t>4</a:t>
            </a:fld>
            <a:endParaRPr kumimoji="1" lang="ja-JP" altLang="en-US"/>
          </a:p>
        </p:txBody>
      </p:sp>
    </p:spTree>
    <p:extLst>
      <p:ext uri="{BB962C8B-B14F-4D97-AF65-F5344CB8AC3E}">
        <p14:creationId xmlns:p14="http://schemas.microsoft.com/office/powerpoint/2010/main" val="2780495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59A420A-BDF0-4775-9670-07D3BFB5E94B}" type="slidenum">
              <a:rPr kumimoji="1" lang="ja-JP" altLang="en-US" smtClean="0"/>
              <a:t>5</a:t>
            </a:fld>
            <a:endParaRPr kumimoji="1" lang="ja-JP" altLang="en-US"/>
          </a:p>
        </p:txBody>
      </p:sp>
    </p:spTree>
    <p:extLst>
      <p:ext uri="{BB962C8B-B14F-4D97-AF65-F5344CB8AC3E}">
        <p14:creationId xmlns:p14="http://schemas.microsoft.com/office/powerpoint/2010/main" val="424062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0CF54-5A13-741E-C78F-9CFE716A18D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2701EAF-3CCD-F955-99A4-F4D27A7BFA1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2747D1E-EA4E-41FC-82D0-30D1580CA1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a:extLst>
              <a:ext uri="{FF2B5EF4-FFF2-40B4-BE49-F238E27FC236}">
                <a16:creationId xmlns:a16="http://schemas.microsoft.com/office/drawing/2014/main" id="{7CCC246E-889C-E2EA-0542-8A9A15101775}"/>
              </a:ext>
            </a:extLst>
          </p:cNvPr>
          <p:cNvSpPr>
            <a:spLocks noGrp="1"/>
          </p:cNvSpPr>
          <p:nvPr>
            <p:ph type="sldNum" sz="quarter" idx="5"/>
          </p:nvPr>
        </p:nvSpPr>
        <p:spPr/>
        <p:txBody>
          <a:bodyPr/>
          <a:lstStyle/>
          <a:p>
            <a:fld id="{059A420A-BDF0-4775-9670-07D3BFB5E94B}" type="slidenum">
              <a:rPr kumimoji="1" lang="ja-JP" altLang="en-US" smtClean="0"/>
              <a:t>6</a:t>
            </a:fld>
            <a:endParaRPr kumimoji="1" lang="ja-JP" altLang="en-US"/>
          </a:p>
        </p:txBody>
      </p:sp>
    </p:spTree>
    <p:extLst>
      <p:ext uri="{BB962C8B-B14F-4D97-AF65-F5344CB8AC3E}">
        <p14:creationId xmlns:p14="http://schemas.microsoft.com/office/powerpoint/2010/main" val="332466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BFC6D-852B-8DD5-7EB4-B377B13CB3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EDA0E9B-395C-6B7B-3B30-13A33BC71FF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A8E8AF-C2E9-709E-9D05-B4D8A32066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0" dirty="0"/>
          </a:p>
        </p:txBody>
      </p:sp>
      <p:sp>
        <p:nvSpPr>
          <p:cNvPr id="4" name="スライド番号プレースホルダー 3">
            <a:extLst>
              <a:ext uri="{FF2B5EF4-FFF2-40B4-BE49-F238E27FC236}">
                <a16:creationId xmlns:a16="http://schemas.microsoft.com/office/drawing/2014/main" id="{A8C56625-4BF1-CFC5-C950-8B1B33AA0E76}"/>
              </a:ext>
            </a:extLst>
          </p:cNvPr>
          <p:cNvSpPr>
            <a:spLocks noGrp="1"/>
          </p:cNvSpPr>
          <p:nvPr>
            <p:ph type="sldNum" sz="quarter" idx="5"/>
          </p:nvPr>
        </p:nvSpPr>
        <p:spPr/>
        <p:txBody>
          <a:bodyPr/>
          <a:lstStyle/>
          <a:p>
            <a:fld id="{059A420A-BDF0-4775-9670-07D3BFB5E94B}" type="slidenum">
              <a:rPr kumimoji="1" lang="ja-JP" altLang="en-US" smtClean="0"/>
              <a:t>7</a:t>
            </a:fld>
            <a:endParaRPr kumimoji="1" lang="ja-JP" altLang="en-US"/>
          </a:p>
        </p:txBody>
      </p:sp>
    </p:spTree>
    <p:extLst>
      <p:ext uri="{BB962C8B-B14F-4D97-AF65-F5344CB8AC3E}">
        <p14:creationId xmlns:p14="http://schemas.microsoft.com/office/powerpoint/2010/main" val="3251256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9A42F-9779-28AC-B135-6C932B5F79B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C3AAA97-D4D5-BBC9-C439-9A637FCD1EB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7CB20E6-9C10-6D57-3F98-5A313210AB69}"/>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F8527BF8-8078-DCF3-E57B-36F157B75E55}"/>
              </a:ext>
            </a:extLst>
          </p:cNvPr>
          <p:cNvSpPr>
            <a:spLocks noGrp="1"/>
          </p:cNvSpPr>
          <p:nvPr>
            <p:ph type="sldNum" sz="quarter" idx="5"/>
          </p:nvPr>
        </p:nvSpPr>
        <p:spPr/>
        <p:txBody>
          <a:bodyPr/>
          <a:lstStyle/>
          <a:p>
            <a:fld id="{059A420A-BDF0-4775-9670-07D3BFB5E94B}" type="slidenum">
              <a:rPr kumimoji="1" lang="ja-JP" altLang="en-US" smtClean="0"/>
              <a:t>8</a:t>
            </a:fld>
            <a:endParaRPr kumimoji="1" lang="ja-JP" altLang="en-US"/>
          </a:p>
        </p:txBody>
      </p:sp>
    </p:spTree>
    <p:extLst>
      <p:ext uri="{BB962C8B-B14F-4D97-AF65-F5344CB8AC3E}">
        <p14:creationId xmlns:p14="http://schemas.microsoft.com/office/powerpoint/2010/main" val="311578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392B0-35FE-F430-E8E2-603E4668CE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CDA26F-D663-931E-3E58-2102B06A391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E6E93EC-BF5B-E517-7D70-625AB1CCCDCB}"/>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548FA6E1-28C3-E8E5-9A2F-B51413E38B99}"/>
              </a:ext>
            </a:extLst>
          </p:cNvPr>
          <p:cNvSpPr>
            <a:spLocks noGrp="1"/>
          </p:cNvSpPr>
          <p:nvPr>
            <p:ph type="sldNum" sz="quarter" idx="5"/>
          </p:nvPr>
        </p:nvSpPr>
        <p:spPr/>
        <p:txBody>
          <a:bodyPr/>
          <a:lstStyle/>
          <a:p>
            <a:fld id="{059A420A-BDF0-4775-9670-07D3BFB5E94B}" type="slidenum">
              <a:rPr kumimoji="1" lang="ja-JP" altLang="en-US" smtClean="0"/>
              <a:t>9</a:t>
            </a:fld>
            <a:endParaRPr kumimoji="1" lang="ja-JP" altLang="en-US"/>
          </a:p>
        </p:txBody>
      </p:sp>
    </p:spTree>
    <p:extLst>
      <p:ext uri="{BB962C8B-B14F-4D97-AF65-F5344CB8AC3E}">
        <p14:creationId xmlns:p14="http://schemas.microsoft.com/office/powerpoint/2010/main" val="176917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C9C53-30BE-F512-8A55-F2EAD29D855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24F02E4C-88A4-D3FB-2F2A-24A239F650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C9083D9-4730-6712-C696-BE3463520640}"/>
              </a:ext>
            </a:extLst>
          </p:cNvPr>
          <p:cNvSpPr>
            <a:spLocks noGrp="1"/>
          </p:cNvSpPr>
          <p:nvPr>
            <p:ph type="dt" sz="half" idx="10"/>
          </p:nvPr>
        </p:nvSpPr>
        <p:spPr/>
        <p:txBody>
          <a:bodyPr/>
          <a:lstStyle/>
          <a:p>
            <a:fld id="{3B586CE0-EB97-41AF-A44F-E2BE7419C329}" type="datetimeFigureOut">
              <a:rPr kumimoji="1" lang="ja-JP" altLang="en-US" smtClean="0"/>
              <a:t>2026/2/22</a:t>
            </a:fld>
            <a:endParaRPr kumimoji="1" lang="ja-JP" altLang="en-US"/>
          </a:p>
        </p:txBody>
      </p:sp>
      <p:sp>
        <p:nvSpPr>
          <p:cNvPr id="5" name="フッター プレースホルダー 4">
            <a:extLst>
              <a:ext uri="{FF2B5EF4-FFF2-40B4-BE49-F238E27FC236}">
                <a16:creationId xmlns:a16="http://schemas.microsoft.com/office/drawing/2014/main" id="{DFA4BADF-27C1-A96D-16DC-907B92E57E9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F51DD74-3A28-C2A9-76E4-6D99564C1250}"/>
              </a:ext>
            </a:extLst>
          </p:cNvPr>
          <p:cNvSpPr>
            <a:spLocks noGrp="1"/>
          </p:cNvSpPr>
          <p:nvPr>
            <p:ph type="sldNum" sz="quarter" idx="12"/>
          </p:nvPr>
        </p:nvSpPr>
        <p:spPr/>
        <p:txBody>
          <a:bodyPr/>
          <a:lstStyle/>
          <a:p>
            <a:fld id="{85B66D4A-B984-419A-8719-43D1913FFA0F}" type="slidenum">
              <a:rPr kumimoji="1" lang="ja-JP" altLang="en-US" smtClean="0"/>
              <a:t>‹#›</a:t>
            </a:fld>
            <a:endParaRPr kumimoji="1" lang="ja-JP" altLang="en-US"/>
          </a:p>
        </p:txBody>
      </p:sp>
    </p:spTree>
    <p:extLst>
      <p:ext uri="{BB962C8B-B14F-4D97-AF65-F5344CB8AC3E}">
        <p14:creationId xmlns:p14="http://schemas.microsoft.com/office/powerpoint/2010/main" val="385568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95A474-9FEC-AE53-CB6A-13A41D133BA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C9B3DF-6889-E1AE-48FC-BE88B7ABA14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71D41A-A374-295A-2531-DD2D81C284A1}"/>
              </a:ext>
            </a:extLst>
          </p:cNvPr>
          <p:cNvSpPr>
            <a:spLocks noGrp="1"/>
          </p:cNvSpPr>
          <p:nvPr>
            <p:ph type="dt" sz="half" idx="10"/>
          </p:nvPr>
        </p:nvSpPr>
        <p:spPr/>
        <p:txBody>
          <a:bodyPr/>
          <a:lstStyle/>
          <a:p>
            <a:fld id="{B7BAF030-86AC-4BA0-B9C6-3243C593BCFC}" type="datetimeFigureOut">
              <a:rPr kumimoji="1" lang="ja-JP" altLang="en-US" smtClean="0"/>
              <a:t>2026/2/22</a:t>
            </a:fld>
            <a:endParaRPr kumimoji="1" lang="ja-JP" altLang="en-US"/>
          </a:p>
        </p:txBody>
      </p:sp>
      <p:sp>
        <p:nvSpPr>
          <p:cNvPr id="5" name="フッター プレースホルダー 4">
            <a:extLst>
              <a:ext uri="{FF2B5EF4-FFF2-40B4-BE49-F238E27FC236}">
                <a16:creationId xmlns:a16="http://schemas.microsoft.com/office/drawing/2014/main" id="{6336ACE4-BD35-8BC6-712A-5E7BA9EFF58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6C5CB2-B3C9-F2FE-5A64-A0F4452EDC4C}"/>
              </a:ext>
            </a:extLst>
          </p:cNvPr>
          <p:cNvSpPr>
            <a:spLocks noGrp="1"/>
          </p:cNvSpPr>
          <p:nvPr>
            <p:ph type="sldNum" sz="quarter" idx="12"/>
          </p:nvPr>
        </p:nvSpPr>
        <p:spPr/>
        <p:txBody>
          <a:bodyPr/>
          <a:lstStyle/>
          <a:p>
            <a:fld id="{B71B92D0-3845-473E-8E13-C70357A36CF6}" type="slidenum">
              <a:rPr kumimoji="1" lang="ja-JP" altLang="en-US" smtClean="0"/>
              <a:t>‹#›</a:t>
            </a:fld>
            <a:endParaRPr kumimoji="1" lang="ja-JP" altLang="en-US"/>
          </a:p>
        </p:txBody>
      </p:sp>
    </p:spTree>
    <p:extLst>
      <p:ext uri="{BB962C8B-B14F-4D97-AF65-F5344CB8AC3E}">
        <p14:creationId xmlns:p14="http://schemas.microsoft.com/office/powerpoint/2010/main" val="168726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2946EF1-D861-91C3-9F6D-F6F21FBB3ED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496F0CA-6333-5A79-2759-1DECC388FE4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8CC6CC-9DC2-AADD-E32A-ACB23D19CD88}"/>
              </a:ext>
            </a:extLst>
          </p:cNvPr>
          <p:cNvSpPr>
            <a:spLocks noGrp="1"/>
          </p:cNvSpPr>
          <p:nvPr>
            <p:ph type="dt" sz="half" idx="10"/>
          </p:nvPr>
        </p:nvSpPr>
        <p:spPr/>
        <p:txBody>
          <a:bodyPr/>
          <a:lstStyle/>
          <a:p>
            <a:fld id="{B7BAF030-86AC-4BA0-B9C6-3243C593BCFC}" type="datetimeFigureOut">
              <a:rPr kumimoji="1" lang="ja-JP" altLang="en-US" smtClean="0"/>
              <a:t>2026/2/22</a:t>
            </a:fld>
            <a:endParaRPr kumimoji="1" lang="ja-JP" altLang="en-US"/>
          </a:p>
        </p:txBody>
      </p:sp>
      <p:sp>
        <p:nvSpPr>
          <p:cNvPr id="5" name="フッター プレースホルダー 4">
            <a:extLst>
              <a:ext uri="{FF2B5EF4-FFF2-40B4-BE49-F238E27FC236}">
                <a16:creationId xmlns:a16="http://schemas.microsoft.com/office/drawing/2014/main" id="{25F2A0EC-6ACB-F016-03AF-07B5D0C19F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0E18B0-FEEA-CF51-0031-BE588D12D829}"/>
              </a:ext>
            </a:extLst>
          </p:cNvPr>
          <p:cNvSpPr>
            <a:spLocks noGrp="1"/>
          </p:cNvSpPr>
          <p:nvPr>
            <p:ph type="sldNum" sz="quarter" idx="12"/>
          </p:nvPr>
        </p:nvSpPr>
        <p:spPr/>
        <p:txBody>
          <a:bodyPr/>
          <a:lstStyle/>
          <a:p>
            <a:fld id="{B71B92D0-3845-473E-8E13-C70357A36CF6}" type="slidenum">
              <a:rPr kumimoji="1" lang="ja-JP" altLang="en-US" smtClean="0"/>
              <a:t>‹#›</a:t>
            </a:fld>
            <a:endParaRPr kumimoji="1" lang="ja-JP" altLang="en-US"/>
          </a:p>
        </p:txBody>
      </p:sp>
    </p:spTree>
    <p:extLst>
      <p:ext uri="{BB962C8B-B14F-4D97-AF65-F5344CB8AC3E}">
        <p14:creationId xmlns:p14="http://schemas.microsoft.com/office/powerpoint/2010/main" val="23237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パラグラフ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67907" y="445476"/>
            <a:ext cx="11190693" cy="644769"/>
          </a:xfrm>
        </p:spPr>
        <p:txBody>
          <a:bodyPr>
            <a:noAutofit/>
          </a:bodyPr>
          <a:lstStyle>
            <a:lvl1pPr>
              <a:defRPr sz="3600" b="1">
                <a:solidFill>
                  <a:schemeClr val="tx1"/>
                </a:solidFill>
                <a:latin typeface="游ゴシック" panose="020B0400000000000000" pitchFamily="50" charset="-128"/>
                <a:ea typeface="游ゴシック" panose="020B0400000000000000" pitchFamily="50" charset="-128"/>
              </a:defRPr>
            </a:lvl1pPr>
          </a:lstStyle>
          <a:p>
            <a:r>
              <a:rPr kumimoji="1" lang="ja-JP" altLang="en-US"/>
              <a:t>話題</a:t>
            </a:r>
            <a:endParaRPr kumimoji="1" lang="ja-JP" altLang="en-US" dirty="0"/>
          </a:p>
        </p:txBody>
      </p:sp>
      <p:sp>
        <p:nvSpPr>
          <p:cNvPr id="3" name="コンテンツ プレースホルダー 2"/>
          <p:cNvSpPr>
            <a:spLocks noGrp="1"/>
          </p:cNvSpPr>
          <p:nvPr>
            <p:ph idx="1" hasCustomPrompt="1"/>
          </p:nvPr>
        </p:nvSpPr>
        <p:spPr>
          <a:xfrm>
            <a:off x="468923" y="1254369"/>
            <a:ext cx="11190693" cy="5330786"/>
          </a:xfrm>
        </p:spPr>
        <p:txBody>
          <a:bodyPr/>
          <a:lstStyle>
            <a:lvl1pPr marL="457200" indent="-457200">
              <a:buFont typeface="Wingdings" panose="05000000000000000000" pitchFamily="2" charset="2"/>
              <a:buChar char="l"/>
              <a:defRPr>
                <a:solidFill>
                  <a:schemeClr val="tx1"/>
                </a:solidFill>
                <a:latin typeface="Meiryo" panose="020B0604030504040204" pitchFamily="34" charset="-128"/>
                <a:ea typeface="Meiryo" panose="020B0604030504040204" pitchFamily="34" charset="-128"/>
              </a:defRPr>
            </a:lvl1pPr>
            <a:lvl2pPr marL="800100" marR="0" indent="-342900" algn="l" defTabSz="914400" rtl="0" eaLnBrk="1" fontAlgn="auto" latinLnBrk="0" hangingPunct="1">
              <a:lnSpc>
                <a:spcPct val="110000"/>
              </a:lnSpc>
              <a:spcBef>
                <a:spcPts val="0"/>
              </a:spcBef>
              <a:spcAft>
                <a:spcPts val="0"/>
              </a:spcAft>
              <a:buClr>
                <a:schemeClr val="tx1"/>
              </a:buClr>
              <a:buSzTx/>
              <a:buFont typeface="Wingdings" panose="05000000000000000000" pitchFamily="2" charset="2"/>
              <a:buChar char="l"/>
              <a:tabLst/>
              <a:defRPr b="0" i="0">
                <a:solidFill>
                  <a:schemeClr val="tx1"/>
                </a:solidFill>
                <a:latin typeface="Meiryo" panose="020B0604030504040204" pitchFamily="34" charset="-128"/>
                <a:ea typeface="Meiryo" panose="020B0604030504040204" pitchFamily="34" charset="-128"/>
              </a:defRPr>
            </a:lvl2pPr>
            <a:lvl3pPr>
              <a:buClr>
                <a:schemeClr val="tx1"/>
              </a:buClr>
              <a:defRPr sz="2400" b="0" i="0">
                <a:solidFill>
                  <a:schemeClr val="tx1"/>
                </a:solidFill>
                <a:latin typeface="Meiryo" panose="020B0604030504040204" pitchFamily="34" charset="-128"/>
                <a:ea typeface="Meiryo" panose="020B0604030504040204" pitchFamily="34" charset="-128"/>
              </a:defRPr>
            </a:lvl3pPr>
            <a:lvl4pPr marL="1371600" indent="0">
              <a:buClr>
                <a:schemeClr val="tx2"/>
              </a:buClr>
              <a:buNone/>
              <a:defRPr>
                <a:solidFill>
                  <a:schemeClr val="tx1"/>
                </a:solidFill>
                <a:latin typeface="+mn-ea"/>
                <a:ea typeface="+mn-ea"/>
              </a:defRPr>
            </a:lvl4pPr>
            <a:lvl5pPr>
              <a:buClr>
                <a:schemeClr val="tx2"/>
              </a:buClr>
              <a:defRPr>
                <a:solidFill>
                  <a:schemeClr val="tx1"/>
                </a:solidFill>
              </a:defRPr>
            </a:lvl5pPr>
          </a:lstStyle>
          <a:p>
            <a:pPr lvl="0"/>
            <a:r>
              <a:rPr kumimoji="1" lang="ja-JP" altLang="en-US" dirty="0"/>
              <a:t>補足説明（根拠／解説／具体例）</a:t>
            </a:r>
            <a:endParaRPr kumimoji="1" lang="en-US" altLang="ja-JP" dirty="0"/>
          </a:p>
          <a:p>
            <a:pPr lvl="1"/>
            <a:r>
              <a:rPr kumimoji="1" lang="ja-JP" altLang="en-US" dirty="0"/>
              <a:t>第２段</a:t>
            </a:r>
            <a:endParaRPr kumimoji="1" lang="en-US" altLang="ja-JP" dirty="0"/>
          </a:p>
          <a:p>
            <a:pPr lvl="2"/>
            <a:r>
              <a:rPr kumimoji="1" lang="ja-JP" altLang="en-US" dirty="0"/>
              <a:t>第３段</a:t>
            </a:r>
            <a:endParaRPr kumimoji="1" lang="en-US" altLang="ja-JP" dirty="0"/>
          </a:p>
          <a:p>
            <a:pPr lvl="3"/>
            <a:endParaRPr kumimoji="1" lang="en-US" altLang="ja-JP" dirty="0"/>
          </a:p>
          <a:p>
            <a:pPr lvl="1"/>
            <a:endParaRPr kumimoji="1" lang="en-US" altLang="ja-JP" dirty="0"/>
          </a:p>
          <a:p>
            <a:pPr lvl="0"/>
            <a:endParaRPr kumimoji="1" lang="en-US" altLang="ja-JP" dirty="0"/>
          </a:p>
          <a:p>
            <a:pPr lvl="0"/>
            <a:endParaRPr kumimoji="1" lang="en-US" altLang="ja-JP" dirty="0"/>
          </a:p>
          <a:p>
            <a:pPr lvl="1"/>
            <a:endParaRPr kumimoji="1" lang="en-US" altLang="ja-JP" dirty="0"/>
          </a:p>
        </p:txBody>
      </p:sp>
      <p:sp>
        <p:nvSpPr>
          <p:cNvPr id="23" name="テキスト ボックス 22"/>
          <p:cNvSpPr txBox="1"/>
          <p:nvPr userDrawn="1"/>
        </p:nvSpPr>
        <p:spPr>
          <a:xfrm>
            <a:off x="11507123" y="6304096"/>
            <a:ext cx="561372" cy="461665"/>
          </a:xfrm>
          <a:prstGeom prst="rect">
            <a:avLst/>
          </a:prstGeom>
          <a:noFill/>
        </p:spPr>
        <p:txBody>
          <a:bodyPr wrap="none" rtlCol="0">
            <a:spAutoFit/>
          </a:bodyPr>
          <a:lstStyle/>
          <a:p>
            <a:fld id="{86695743-78A6-41C5-8EC9-B94E39B9B94D}" type="slidenum">
              <a:rPr kumimoji="1" lang="ja-JP" altLang="en-US" sz="2400" smtClean="0">
                <a:solidFill>
                  <a:schemeClr val="tx1">
                    <a:lumMod val="60000"/>
                    <a:lumOff val="40000"/>
                  </a:schemeClr>
                </a:solidFill>
                <a:latin typeface="+mn-lt"/>
                <a:ea typeface="游ゴシック Medium" panose="020B0500000000000000" pitchFamily="50" charset="-128"/>
              </a:rPr>
              <a:t>‹#›</a:t>
            </a:fld>
            <a:endParaRPr kumimoji="1" lang="ja-JP" altLang="en-US" sz="2400" dirty="0">
              <a:solidFill>
                <a:schemeClr val="tx1">
                  <a:lumMod val="60000"/>
                  <a:lumOff val="40000"/>
                </a:schemeClr>
              </a:solidFill>
              <a:latin typeface="+mn-lt"/>
              <a:ea typeface="游ゴシック Medium" panose="020B0500000000000000" pitchFamily="50" charset="-128"/>
            </a:endParaRPr>
          </a:p>
        </p:txBody>
      </p:sp>
    </p:spTree>
    <p:extLst>
      <p:ext uri="{BB962C8B-B14F-4D97-AF65-F5344CB8AC3E}">
        <p14:creationId xmlns:p14="http://schemas.microsoft.com/office/powerpoint/2010/main" val="2597158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524000" y="1407319"/>
            <a:ext cx="9144000" cy="2387600"/>
          </a:xfrm>
        </p:spPr>
        <p:txBody>
          <a:bodyPr anchor="ctr">
            <a:noAutofit/>
          </a:bodyPr>
          <a:lstStyle>
            <a:lvl1pPr algn="ctr">
              <a:defRPr sz="4800" b="1">
                <a:solidFill>
                  <a:schemeClr val="tx1"/>
                </a:solidFill>
                <a:latin typeface="游ゴシック" panose="020B0400000000000000" pitchFamily="50" charset="-128"/>
                <a:ea typeface="游ゴシック" panose="020B0400000000000000" pitchFamily="50" charset="-128"/>
              </a:defRPr>
            </a:lvl1pPr>
          </a:lstStyle>
          <a:p>
            <a:r>
              <a:rPr kumimoji="1" lang="ja-JP" altLang="en-US"/>
              <a:t>発表題目</a:t>
            </a:r>
            <a:endParaRPr kumimoji="1" lang="ja-JP" altLang="en-US" dirty="0"/>
          </a:p>
        </p:txBody>
      </p:sp>
      <p:sp>
        <p:nvSpPr>
          <p:cNvPr id="3" name="サブタイトル 2"/>
          <p:cNvSpPr>
            <a:spLocks noGrp="1"/>
          </p:cNvSpPr>
          <p:nvPr>
            <p:ph type="subTitle" idx="1" hasCustomPrompt="1"/>
          </p:nvPr>
        </p:nvSpPr>
        <p:spPr>
          <a:xfrm>
            <a:off x="1524000" y="4232952"/>
            <a:ext cx="9144000" cy="1397285"/>
          </a:xfrm>
        </p:spPr>
        <p:txBody>
          <a:bodyPr>
            <a:noAutofit/>
          </a:bodyPr>
          <a:lstStyle>
            <a:lvl1pPr marL="0" indent="0" algn="ctr">
              <a:buNone/>
              <a:defRPr sz="2800">
                <a:latin typeface="游ゴシック" panose="020B0400000000000000" pitchFamily="50" charset="-128"/>
                <a:ea typeface="游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発表者</a:t>
            </a:r>
            <a:endParaRPr kumimoji="1" lang="en-US" altLang="ja-JP" dirty="0"/>
          </a:p>
        </p:txBody>
      </p:sp>
    </p:spTree>
    <p:extLst>
      <p:ext uri="{BB962C8B-B14F-4D97-AF65-F5344CB8AC3E}">
        <p14:creationId xmlns:p14="http://schemas.microsoft.com/office/powerpoint/2010/main" val="4212593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パラグラフスライド">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558800" y="1015999"/>
            <a:ext cx="11099800" cy="938159"/>
          </a:xfrm>
        </p:spPr>
        <p:txBody>
          <a:bodyPr>
            <a:noAutofit/>
          </a:bodyPr>
          <a:lstStyle>
            <a:lvl1pPr>
              <a:defRPr sz="3600" b="1">
                <a:solidFill>
                  <a:schemeClr val="tx1"/>
                </a:solidFill>
                <a:latin typeface="游ゴシック" panose="020B0400000000000000" pitchFamily="50" charset="-128"/>
                <a:ea typeface="游ゴシック" panose="020B0400000000000000" pitchFamily="50" charset="-128"/>
              </a:defRPr>
            </a:lvl1pPr>
          </a:lstStyle>
          <a:p>
            <a:r>
              <a:rPr kumimoji="1" lang="ja-JP" altLang="en-US" dirty="0"/>
              <a:t>話題について伝えるべきメッセージ（問いの答え）</a:t>
            </a:r>
          </a:p>
        </p:txBody>
      </p:sp>
      <p:sp>
        <p:nvSpPr>
          <p:cNvPr id="3" name="コンテンツ プレースホルダー 2"/>
          <p:cNvSpPr>
            <a:spLocks noGrp="1"/>
          </p:cNvSpPr>
          <p:nvPr>
            <p:ph idx="1" hasCustomPrompt="1"/>
          </p:nvPr>
        </p:nvSpPr>
        <p:spPr>
          <a:xfrm>
            <a:off x="558800" y="2013155"/>
            <a:ext cx="11099800" cy="4572000"/>
          </a:xfrm>
        </p:spPr>
        <p:txBody>
          <a:bodyPr/>
          <a:lstStyle>
            <a:lvl1pPr marL="457200" indent="-457200">
              <a:buFont typeface="Wingdings" panose="05000000000000000000" pitchFamily="2" charset="2"/>
              <a:buChar char="l"/>
              <a:defRPr>
                <a:solidFill>
                  <a:schemeClr val="tx1"/>
                </a:solidFill>
                <a:latin typeface="游ゴシック" panose="020B0400000000000000" pitchFamily="50" charset="-128"/>
                <a:ea typeface="游ゴシック" panose="020B0400000000000000" pitchFamily="50" charset="-128"/>
              </a:defRPr>
            </a:lvl1pPr>
            <a:lvl2pPr marL="800100" marR="0" indent="-342900" algn="l" defTabSz="914400" rtl="0" eaLnBrk="1" fontAlgn="auto" latinLnBrk="0" hangingPunct="1">
              <a:lnSpc>
                <a:spcPct val="110000"/>
              </a:lnSpc>
              <a:spcBef>
                <a:spcPts val="0"/>
              </a:spcBef>
              <a:spcAft>
                <a:spcPts val="0"/>
              </a:spcAft>
              <a:buClrTx/>
              <a:buSzTx/>
              <a:buFont typeface="Wingdings" panose="05000000000000000000" pitchFamily="2" charset="2"/>
              <a:buChar char="l"/>
              <a:tabLst/>
              <a:defRPr>
                <a:latin typeface="游ゴシック Medium" panose="020B0500000000000000" pitchFamily="50" charset="-128"/>
                <a:ea typeface="游ゴシック Medium" panose="020B0500000000000000" pitchFamily="50" charset="-128"/>
              </a:defRPr>
            </a:lvl2pPr>
          </a:lstStyle>
          <a:p>
            <a:pPr lvl="0"/>
            <a:r>
              <a:rPr kumimoji="1" lang="ja-JP" altLang="en-US" dirty="0"/>
              <a:t>メッセージの補足説明（根拠／解説／具体例）</a:t>
            </a:r>
            <a:endParaRPr kumimoji="1" lang="en-US" altLang="ja-JP" dirty="0"/>
          </a:p>
          <a:p>
            <a:pPr lvl="1"/>
            <a:r>
              <a:rPr kumimoji="1" lang="ja-JP" altLang="en-US" dirty="0"/>
              <a:t>第２段</a:t>
            </a:r>
            <a:endParaRPr kumimoji="1" lang="en-US" altLang="ja-JP" dirty="0"/>
          </a:p>
          <a:p>
            <a:pPr lvl="2"/>
            <a:r>
              <a:rPr kumimoji="1" lang="ja-JP" altLang="en-US" dirty="0"/>
              <a:t>第３段</a:t>
            </a:r>
            <a:endParaRPr kumimoji="1" lang="en-US" altLang="ja-JP" dirty="0"/>
          </a:p>
          <a:p>
            <a:pPr lvl="3"/>
            <a:r>
              <a:rPr kumimoji="1" lang="ja-JP" altLang="en-US" dirty="0"/>
              <a:t>第４段</a:t>
            </a:r>
            <a:endParaRPr kumimoji="1" lang="en-US" altLang="ja-JP" dirty="0"/>
          </a:p>
          <a:p>
            <a:pPr lvl="4"/>
            <a:r>
              <a:rPr kumimoji="1" lang="ja-JP" altLang="en-US"/>
              <a:t>第５段</a:t>
            </a:r>
            <a:endParaRPr kumimoji="1" lang="en-US" altLang="ja-JP" dirty="0"/>
          </a:p>
          <a:p>
            <a:pPr lvl="3"/>
            <a:endParaRPr kumimoji="1" lang="en-US" altLang="ja-JP" dirty="0"/>
          </a:p>
          <a:p>
            <a:pPr lvl="3"/>
            <a:endParaRPr kumimoji="1" lang="en-US" altLang="ja-JP" dirty="0"/>
          </a:p>
          <a:p>
            <a:pPr lvl="1"/>
            <a:endParaRPr kumimoji="1" lang="en-US" altLang="ja-JP" dirty="0"/>
          </a:p>
          <a:p>
            <a:pPr lvl="0"/>
            <a:endParaRPr kumimoji="1" lang="en-US" altLang="ja-JP" dirty="0"/>
          </a:p>
          <a:p>
            <a:pPr lvl="0"/>
            <a:endParaRPr kumimoji="1" lang="en-US" altLang="ja-JP" dirty="0"/>
          </a:p>
          <a:p>
            <a:pPr lvl="1"/>
            <a:endParaRPr kumimoji="1" lang="en-US" altLang="ja-JP" dirty="0"/>
          </a:p>
        </p:txBody>
      </p:sp>
      <p:sp>
        <p:nvSpPr>
          <p:cNvPr id="18" name="テキスト プレースホルダー 17"/>
          <p:cNvSpPr>
            <a:spLocks noGrp="1"/>
          </p:cNvSpPr>
          <p:nvPr>
            <p:ph type="body" sz="quarter" idx="11" hasCustomPrompt="1"/>
          </p:nvPr>
        </p:nvSpPr>
        <p:spPr>
          <a:xfrm>
            <a:off x="210574" y="348226"/>
            <a:ext cx="11455400" cy="469900"/>
          </a:xfrm>
        </p:spPr>
        <p:txBody>
          <a:bodyPr/>
          <a:lstStyle>
            <a:lvl1pPr marL="0" indent="0">
              <a:buNone/>
              <a:defRPr b="0">
                <a:latin typeface="游ゴシック Medium" panose="020B0500000000000000" pitchFamily="50" charset="-128"/>
                <a:ea typeface="游ゴシック Medium" panose="020B0500000000000000" pitchFamily="50" charset="-128"/>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スライドの話題＝問い</a:t>
            </a:r>
            <a:r>
              <a:rPr kumimoji="1" lang="en-US" altLang="ja-JP" dirty="0"/>
              <a:t>=</a:t>
            </a:r>
            <a:r>
              <a:rPr kumimoji="1" lang="ja-JP" altLang="en-US" dirty="0"/>
              <a:t>論点</a:t>
            </a:r>
            <a:endParaRPr kumimoji="1" lang="en-US" altLang="ja-JP" dirty="0"/>
          </a:p>
        </p:txBody>
      </p:sp>
      <p:sp>
        <p:nvSpPr>
          <p:cNvPr id="23" name="テキスト ボックス 22"/>
          <p:cNvSpPr txBox="1"/>
          <p:nvPr userDrawn="1"/>
        </p:nvSpPr>
        <p:spPr>
          <a:xfrm>
            <a:off x="11493500" y="315648"/>
            <a:ext cx="561372" cy="461665"/>
          </a:xfrm>
          <a:prstGeom prst="rect">
            <a:avLst/>
          </a:prstGeom>
          <a:noFill/>
        </p:spPr>
        <p:txBody>
          <a:bodyPr wrap="none" rtlCol="0">
            <a:spAutoFit/>
          </a:bodyPr>
          <a:lstStyle/>
          <a:p>
            <a:fld id="{86695743-78A6-41C5-8EC9-B94E39B9B94D}" type="slidenum">
              <a:rPr kumimoji="1" lang="ja-JP" altLang="en-US" sz="2400" smtClean="0">
                <a:solidFill>
                  <a:schemeClr val="tx1"/>
                </a:solidFill>
                <a:latin typeface="+mn-lt"/>
                <a:ea typeface="游ゴシック Medium" panose="020B0500000000000000" pitchFamily="50" charset="-128"/>
              </a:rPr>
              <a:t>‹#›</a:t>
            </a:fld>
            <a:endParaRPr kumimoji="1" lang="ja-JP" altLang="en-US" sz="2400" dirty="0">
              <a:solidFill>
                <a:schemeClr val="tx1"/>
              </a:solidFill>
              <a:latin typeface="+mn-lt"/>
              <a:ea typeface="游ゴシック Medium" panose="020B0500000000000000" pitchFamily="50" charset="-128"/>
            </a:endParaRPr>
          </a:p>
        </p:txBody>
      </p:sp>
      <p:cxnSp>
        <p:nvCxnSpPr>
          <p:cNvPr id="26" name="直線コネクタ 25"/>
          <p:cNvCxnSpPr/>
          <p:nvPr userDrawn="1"/>
        </p:nvCxnSpPr>
        <p:spPr>
          <a:xfrm>
            <a:off x="0" y="825500"/>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984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カー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63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45E525-9A4A-015C-228A-DAD15DEA65AE}"/>
              </a:ext>
            </a:extLst>
          </p:cNvPr>
          <p:cNvSpPr>
            <a:spLocks noGrp="1"/>
          </p:cNvSpPr>
          <p:nvPr>
            <p:ph type="title"/>
          </p:nvPr>
        </p:nvSpPr>
        <p:spPr>
          <a:xfrm>
            <a:off x="838200" y="365125"/>
            <a:ext cx="11100816" cy="1325563"/>
          </a:xfrm>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0C88ACC-366B-A7CB-FB5B-E24E4378443E}"/>
              </a:ext>
            </a:extLst>
          </p:cNvPr>
          <p:cNvSpPr>
            <a:spLocks noGrp="1"/>
          </p:cNvSpPr>
          <p:nvPr>
            <p:ph idx="1"/>
          </p:nvPr>
        </p:nvSpPr>
        <p:spPr>
          <a:xfrm>
            <a:off x="838200" y="1825625"/>
            <a:ext cx="11100816"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1FBD6F-7E09-4D14-8D27-6A2C19FF23DC}"/>
              </a:ext>
            </a:extLst>
          </p:cNvPr>
          <p:cNvSpPr>
            <a:spLocks noGrp="1"/>
          </p:cNvSpPr>
          <p:nvPr>
            <p:ph type="dt" sz="half" idx="10"/>
          </p:nvPr>
        </p:nvSpPr>
        <p:spPr/>
        <p:txBody>
          <a:bodyPr/>
          <a:lstStyle/>
          <a:p>
            <a:fld id="{B7BAF030-86AC-4BA0-B9C6-3243C593BCFC}" type="datetimeFigureOut">
              <a:rPr kumimoji="1" lang="ja-JP" altLang="en-US" smtClean="0"/>
              <a:t>2026/2/22</a:t>
            </a:fld>
            <a:endParaRPr kumimoji="1" lang="ja-JP" altLang="en-US"/>
          </a:p>
        </p:txBody>
      </p:sp>
      <p:sp>
        <p:nvSpPr>
          <p:cNvPr id="5" name="フッター プレースホルダー 4">
            <a:extLst>
              <a:ext uri="{FF2B5EF4-FFF2-40B4-BE49-F238E27FC236}">
                <a16:creationId xmlns:a16="http://schemas.microsoft.com/office/drawing/2014/main" id="{737DACD1-81ED-AACC-BCB2-34EF6A9750D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02AF585-9D10-63F0-D91F-87B62601FED2}"/>
              </a:ext>
            </a:extLst>
          </p:cNvPr>
          <p:cNvSpPr>
            <a:spLocks noGrp="1"/>
          </p:cNvSpPr>
          <p:nvPr>
            <p:ph type="sldNum" sz="quarter" idx="12"/>
          </p:nvPr>
        </p:nvSpPr>
        <p:spPr/>
        <p:txBody>
          <a:bodyPr/>
          <a:lstStyle/>
          <a:p>
            <a:fld id="{B71B92D0-3845-473E-8E13-C70357A36CF6}" type="slidenum">
              <a:rPr kumimoji="1" lang="ja-JP" altLang="en-US" smtClean="0"/>
              <a:t>‹#›</a:t>
            </a:fld>
            <a:endParaRPr kumimoji="1" lang="ja-JP" altLang="en-US"/>
          </a:p>
        </p:txBody>
      </p:sp>
    </p:spTree>
    <p:extLst>
      <p:ext uri="{BB962C8B-B14F-4D97-AF65-F5344CB8AC3E}">
        <p14:creationId xmlns:p14="http://schemas.microsoft.com/office/powerpoint/2010/main" val="70082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E6DA01-96E9-BCC6-5709-9A2F1885232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E4443E4-117E-EC8B-4522-39D61C6F56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2475C6A-3956-B473-6399-67F4918DDB1B}"/>
              </a:ext>
            </a:extLst>
          </p:cNvPr>
          <p:cNvSpPr>
            <a:spLocks noGrp="1"/>
          </p:cNvSpPr>
          <p:nvPr>
            <p:ph type="dt" sz="half" idx="10"/>
          </p:nvPr>
        </p:nvSpPr>
        <p:spPr/>
        <p:txBody>
          <a:bodyPr/>
          <a:lstStyle/>
          <a:p>
            <a:fld id="{B7BAF030-86AC-4BA0-B9C6-3243C593BCFC}" type="datetimeFigureOut">
              <a:rPr kumimoji="1" lang="ja-JP" altLang="en-US" smtClean="0"/>
              <a:t>2026/2/22</a:t>
            </a:fld>
            <a:endParaRPr kumimoji="1" lang="ja-JP" altLang="en-US"/>
          </a:p>
        </p:txBody>
      </p:sp>
      <p:sp>
        <p:nvSpPr>
          <p:cNvPr id="5" name="フッター プレースホルダー 4">
            <a:extLst>
              <a:ext uri="{FF2B5EF4-FFF2-40B4-BE49-F238E27FC236}">
                <a16:creationId xmlns:a16="http://schemas.microsoft.com/office/drawing/2014/main" id="{457E4736-42D4-C663-CBFB-C9888A7779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29693A-1EFF-E6F9-D834-0ECECA19BF6E}"/>
              </a:ext>
            </a:extLst>
          </p:cNvPr>
          <p:cNvSpPr>
            <a:spLocks noGrp="1"/>
          </p:cNvSpPr>
          <p:nvPr>
            <p:ph type="sldNum" sz="quarter" idx="12"/>
          </p:nvPr>
        </p:nvSpPr>
        <p:spPr/>
        <p:txBody>
          <a:bodyPr/>
          <a:lstStyle/>
          <a:p>
            <a:fld id="{B71B92D0-3845-473E-8E13-C70357A36CF6}" type="slidenum">
              <a:rPr kumimoji="1" lang="ja-JP" altLang="en-US" smtClean="0"/>
              <a:t>‹#›</a:t>
            </a:fld>
            <a:endParaRPr kumimoji="1" lang="ja-JP" altLang="en-US"/>
          </a:p>
        </p:txBody>
      </p:sp>
    </p:spTree>
    <p:extLst>
      <p:ext uri="{BB962C8B-B14F-4D97-AF65-F5344CB8AC3E}">
        <p14:creationId xmlns:p14="http://schemas.microsoft.com/office/powerpoint/2010/main" val="2364426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A5964C-C6ED-0E8D-56E2-8E7E392D9FE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235B684-D39C-D5D6-06F1-D1370696077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3D06F9B-176A-D2DB-BD9A-9F1036AB428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E0948B0-F1F0-1CC4-3361-C17D0D1CA94C}"/>
              </a:ext>
            </a:extLst>
          </p:cNvPr>
          <p:cNvSpPr>
            <a:spLocks noGrp="1"/>
          </p:cNvSpPr>
          <p:nvPr>
            <p:ph type="dt" sz="half" idx="10"/>
          </p:nvPr>
        </p:nvSpPr>
        <p:spPr/>
        <p:txBody>
          <a:bodyPr/>
          <a:lstStyle/>
          <a:p>
            <a:fld id="{B7BAF030-86AC-4BA0-B9C6-3243C593BCFC}" type="datetimeFigureOut">
              <a:rPr kumimoji="1" lang="ja-JP" altLang="en-US" smtClean="0"/>
              <a:t>2026/2/22</a:t>
            </a:fld>
            <a:endParaRPr kumimoji="1" lang="ja-JP" altLang="en-US"/>
          </a:p>
        </p:txBody>
      </p:sp>
      <p:sp>
        <p:nvSpPr>
          <p:cNvPr id="6" name="フッター プレースホルダー 5">
            <a:extLst>
              <a:ext uri="{FF2B5EF4-FFF2-40B4-BE49-F238E27FC236}">
                <a16:creationId xmlns:a16="http://schemas.microsoft.com/office/drawing/2014/main" id="{68804E20-26E8-1837-E68F-5433A0A5F5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352024A-E6FB-C88F-2E47-26903B2DF968}"/>
              </a:ext>
            </a:extLst>
          </p:cNvPr>
          <p:cNvSpPr>
            <a:spLocks noGrp="1"/>
          </p:cNvSpPr>
          <p:nvPr>
            <p:ph type="sldNum" sz="quarter" idx="12"/>
          </p:nvPr>
        </p:nvSpPr>
        <p:spPr/>
        <p:txBody>
          <a:bodyPr/>
          <a:lstStyle/>
          <a:p>
            <a:fld id="{B71B92D0-3845-473E-8E13-C70357A36CF6}" type="slidenum">
              <a:rPr kumimoji="1" lang="ja-JP" altLang="en-US" smtClean="0"/>
              <a:t>‹#›</a:t>
            </a:fld>
            <a:endParaRPr kumimoji="1" lang="ja-JP" altLang="en-US"/>
          </a:p>
        </p:txBody>
      </p:sp>
    </p:spTree>
    <p:extLst>
      <p:ext uri="{BB962C8B-B14F-4D97-AF65-F5344CB8AC3E}">
        <p14:creationId xmlns:p14="http://schemas.microsoft.com/office/powerpoint/2010/main" val="419247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76DEAC-F287-AA8F-F54B-FC619B51935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9C24C5-2059-6858-6C1A-AD4AE563C2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C63B525-3121-9B22-65D9-F0EF22B0AA0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F7CDC65-8493-E9DD-BBAC-33D1703BD3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600E279-1790-8379-A0F4-7FBE1EE2ED1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CC8D093-9BFD-FE46-6A33-28DD94B8D38F}"/>
              </a:ext>
            </a:extLst>
          </p:cNvPr>
          <p:cNvSpPr>
            <a:spLocks noGrp="1"/>
          </p:cNvSpPr>
          <p:nvPr>
            <p:ph type="dt" sz="half" idx="10"/>
          </p:nvPr>
        </p:nvSpPr>
        <p:spPr/>
        <p:txBody>
          <a:bodyPr/>
          <a:lstStyle/>
          <a:p>
            <a:fld id="{B7BAF030-86AC-4BA0-B9C6-3243C593BCFC}" type="datetimeFigureOut">
              <a:rPr kumimoji="1" lang="ja-JP" altLang="en-US" smtClean="0"/>
              <a:t>2026/2/22</a:t>
            </a:fld>
            <a:endParaRPr kumimoji="1" lang="ja-JP" altLang="en-US"/>
          </a:p>
        </p:txBody>
      </p:sp>
      <p:sp>
        <p:nvSpPr>
          <p:cNvPr id="8" name="フッター プレースホルダー 7">
            <a:extLst>
              <a:ext uri="{FF2B5EF4-FFF2-40B4-BE49-F238E27FC236}">
                <a16:creationId xmlns:a16="http://schemas.microsoft.com/office/drawing/2014/main" id="{9B47BD7E-82A2-79B5-EE52-B3717EB9724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9C4DF68-7609-9F11-118E-089181BFA9B5}"/>
              </a:ext>
            </a:extLst>
          </p:cNvPr>
          <p:cNvSpPr>
            <a:spLocks noGrp="1"/>
          </p:cNvSpPr>
          <p:nvPr>
            <p:ph type="sldNum" sz="quarter" idx="12"/>
          </p:nvPr>
        </p:nvSpPr>
        <p:spPr/>
        <p:txBody>
          <a:bodyPr/>
          <a:lstStyle/>
          <a:p>
            <a:fld id="{B71B92D0-3845-473E-8E13-C70357A36CF6}" type="slidenum">
              <a:rPr kumimoji="1" lang="ja-JP" altLang="en-US" smtClean="0"/>
              <a:t>‹#›</a:t>
            </a:fld>
            <a:endParaRPr kumimoji="1" lang="ja-JP" altLang="en-US"/>
          </a:p>
        </p:txBody>
      </p:sp>
    </p:spTree>
    <p:extLst>
      <p:ext uri="{BB962C8B-B14F-4D97-AF65-F5344CB8AC3E}">
        <p14:creationId xmlns:p14="http://schemas.microsoft.com/office/powerpoint/2010/main" val="133019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47A6E0-4C74-2E09-1A6A-4038E72617F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0FEF416-8775-42C2-5ABF-136023DC2B14}"/>
              </a:ext>
            </a:extLst>
          </p:cNvPr>
          <p:cNvSpPr>
            <a:spLocks noGrp="1"/>
          </p:cNvSpPr>
          <p:nvPr>
            <p:ph type="dt" sz="half" idx="10"/>
          </p:nvPr>
        </p:nvSpPr>
        <p:spPr/>
        <p:txBody>
          <a:bodyPr/>
          <a:lstStyle/>
          <a:p>
            <a:fld id="{B7BAF030-86AC-4BA0-B9C6-3243C593BCFC}" type="datetimeFigureOut">
              <a:rPr kumimoji="1" lang="ja-JP" altLang="en-US" smtClean="0"/>
              <a:t>2026/2/22</a:t>
            </a:fld>
            <a:endParaRPr kumimoji="1" lang="ja-JP" altLang="en-US"/>
          </a:p>
        </p:txBody>
      </p:sp>
      <p:sp>
        <p:nvSpPr>
          <p:cNvPr id="4" name="フッター プレースホルダー 3">
            <a:extLst>
              <a:ext uri="{FF2B5EF4-FFF2-40B4-BE49-F238E27FC236}">
                <a16:creationId xmlns:a16="http://schemas.microsoft.com/office/drawing/2014/main" id="{A3D1A687-F8DA-11D0-6875-E1169CCB3F7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E22F902-71C8-007E-8A94-EDB9611C7A29}"/>
              </a:ext>
            </a:extLst>
          </p:cNvPr>
          <p:cNvSpPr>
            <a:spLocks noGrp="1"/>
          </p:cNvSpPr>
          <p:nvPr>
            <p:ph type="sldNum" sz="quarter" idx="12"/>
          </p:nvPr>
        </p:nvSpPr>
        <p:spPr/>
        <p:txBody>
          <a:bodyPr/>
          <a:lstStyle/>
          <a:p>
            <a:fld id="{B71B92D0-3845-473E-8E13-C70357A36CF6}" type="slidenum">
              <a:rPr kumimoji="1" lang="ja-JP" altLang="en-US" smtClean="0"/>
              <a:t>‹#›</a:t>
            </a:fld>
            <a:endParaRPr kumimoji="1" lang="ja-JP" altLang="en-US"/>
          </a:p>
        </p:txBody>
      </p:sp>
    </p:spTree>
    <p:extLst>
      <p:ext uri="{BB962C8B-B14F-4D97-AF65-F5344CB8AC3E}">
        <p14:creationId xmlns:p14="http://schemas.microsoft.com/office/powerpoint/2010/main" val="28408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50839A-4E05-8089-FEBF-AF1E2E2E6A66}"/>
              </a:ext>
            </a:extLst>
          </p:cNvPr>
          <p:cNvSpPr>
            <a:spLocks noGrp="1"/>
          </p:cNvSpPr>
          <p:nvPr>
            <p:ph type="dt" sz="half" idx="10"/>
          </p:nvPr>
        </p:nvSpPr>
        <p:spPr/>
        <p:txBody>
          <a:bodyPr/>
          <a:lstStyle/>
          <a:p>
            <a:fld id="{B7BAF030-86AC-4BA0-B9C6-3243C593BCFC}" type="datetimeFigureOut">
              <a:rPr kumimoji="1" lang="ja-JP" altLang="en-US" smtClean="0"/>
              <a:t>2026/2/22</a:t>
            </a:fld>
            <a:endParaRPr kumimoji="1" lang="ja-JP" altLang="en-US"/>
          </a:p>
        </p:txBody>
      </p:sp>
      <p:sp>
        <p:nvSpPr>
          <p:cNvPr id="3" name="フッター プレースホルダー 2">
            <a:extLst>
              <a:ext uri="{FF2B5EF4-FFF2-40B4-BE49-F238E27FC236}">
                <a16:creationId xmlns:a16="http://schemas.microsoft.com/office/drawing/2014/main" id="{68E506F4-0E22-90F9-A6F2-F520B7A475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211B550-BE99-E3DB-9068-23F6F625EAE1}"/>
              </a:ext>
            </a:extLst>
          </p:cNvPr>
          <p:cNvSpPr>
            <a:spLocks noGrp="1"/>
          </p:cNvSpPr>
          <p:nvPr>
            <p:ph type="sldNum" sz="quarter" idx="12"/>
          </p:nvPr>
        </p:nvSpPr>
        <p:spPr/>
        <p:txBody>
          <a:bodyPr/>
          <a:lstStyle/>
          <a:p>
            <a:fld id="{B71B92D0-3845-473E-8E13-C70357A36CF6}" type="slidenum">
              <a:rPr kumimoji="1" lang="ja-JP" altLang="en-US" smtClean="0"/>
              <a:t>‹#›</a:t>
            </a:fld>
            <a:endParaRPr kumimoji="1" lang="ja-JP" altLang="en-US"/>
          </a:p>
        </p:txBody>
      </p:sp>
    </p:spTree>
    <p:extLst>
      <p:ext uri="{BB962C8B-B14F-4D97-AF65-F5344CB8AC3E}">
        <p14:creationId xmlns:p14="http://schemas.microsoft.com/office/powerpoint/2010/main" val="158559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60A0E3-8801-1822-03F1-6C1D388997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52987D7-9A8A-89D5-9749-093D59BAF9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E86F2F1-AA9A-530F-3436-5DC215FEC5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B4BEAF0-FBFF-1839-6C8E-EA2038654007}"/>
              </a:ext>
            </a:extLst>
          </p:cNvPr>
          <p:cNvSpPr>
            <a:spLocks noGrp="1"/>
          </p:cNvSpPr>
          <p:nvPr>
            <p:ph type="dt" sz="half" idx="10"/>
          </p:nvPr>
        </p:nvSpPr>
        <p:spPr/>
        <p:txBody>
          <a:bodyPr/>
          <a:lstStyle/>
          <a:p>
            <a:fld id="{B7BAF030-86AC-4BA0-B9C6-3243C593BCFC}" type="datetimeFigureOut">
              <a:rPr kumimoji="1" lang="ja-JP" altLang="en-US" smtClean="0"/>
              <a:t>2026/2/22</a:t>
            </a:fld>
            <a:endParaRPr kumimoji="1" lang="ja-JP" altLang="en-US"/>
          </a:p>
        </p:txBody>
      </p:sp>
      <p:sp>
        <p:nvSpPr>
          <p:cNvPr id="6" name="フッター プレースホルダー 5">
            <a:extLst>
              <a:ext uri="{FF2B5EF4-FFF2-40B4-BE49-F238E27FC236}">
                <a16:creationId xmlns:a16="http://schemas.microsoft.com/office/drawing/2014/main" id="{6A30251D-BA9C-8B0A-B346-E972B65FD84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36D58C-CA50-E104-0276-E5C5D81ADB69}"/>
              </a:ext>
            </a:extLst>
          </p:cNvPr>
          <p:cNvSpPr>
            <a:spLocks noGrp="1"/>
          </p:cNvSpPr>
          <p:nvPr>
            <p:ph type="sldNum" sz="quarter" idx="12"/>
          </p:nvPr>
        </p:nvSpPr>
        <p:spPr/>
        <p:txBody>
          <a:bodyPr/>
          <a:lstStyle/>
          <a:p>
            <a:fld id="{B71B92D0-3845-473E-8E13-C70357A36CF6}" type="slidenum">
              <a:rPr kumimoji="1" lang="ja-JP" altLang="en-US" smtClean="0"/>
              <a:t>‹#›</a:t>
            </a:fld>
            <a:endParaRPr kumimoji="1" lang="ja-JP" altLang="en-US"/>
          </a:p>
        </p:txBody>
      </p:sp>
    </p:spTree>
    <p:extLst>
      <p:ext uri="{BB962C8B-B14F-4D97-AF65-F5344CB8AC3E}">
        <p14:creationId xmlns:p14="http://schemas.microsoft.com/office/powerpoint/2010/main" val="2250550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CA0A20-BBC2-9E71-95C5-05A7B7098C8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21BD528-68FD-6424-B2CD-7557FC68C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61C84BB-7BBD-4B13-D009-45879C738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CCA7B63-7626-F40E-5B6A-BF12F7AC5C33}"/>
              </a:ext>
            </a:extLst>
          </p:cNvPr>
          <p:cNvSpPr>
            <a:spLocks noGrp="1"/>
          </p:cNvSpPr>
          <p:nvPr>
            <p:ph type="dt" sz="half" idx="10"/>
          </p:nvPr>
        </p:nvSpPr>
        <p:spPr/>
        <p:txBody>
          <a:bodyPr/>
          <a:lstStyle/>
          <a:p>
            <a:fld id="{B7BAF030-86AC-4BA0-B9C6-3243C593BCFC}" type="datetimeFigureOut">
              <a:rPr kumimoji="1" lang="ja-JP" altLang="en-US" smtClean="0"/>
              <a:t>2026/2/22</a:t>
            </a:fld>
            <a:endParaRPr kumimoji="1" lang="ja-JP" altLang="en-US"/>
          </a:p>
        </p:txBody>
      </p:sp>
      <p:sp>
        <p:nvSpPr>
          <p:cNvPr id="6" name="フッター プレースホルダー 5">
            <a:extLst>
              <a:ext uri="{FF2B5EF4-FFF2-40B4-BE49-F238E27FC236}">
                <a16:creationId xmlns:a16="http://schemas.microsoft.com/office/drawing/2014/main" id="{4CAD9E50-1F17-0F91-FFD6-3109C2F8EB2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25A230E-99FD-F899-9F89-C854BDC9B42F}"/>
              </a:ext>
            </a:extLst>
          </p:cNvPr>
          <p:cNvSpPr>
            <a:spLocks noGrp="1"/>
          </p:cNvSpPr>
          <p:nvPr>
            <p:ph type="sldNum" sz="quarter" idx="12"/>
          </p:nvPr>
        </p:nvSpPr>
        <p:spPr/>
        <p:txBody>
          <a:bodyPr/>
          <a:lstStyle/>
          <a:p>
            <a:fld id="{B71B92D0-3845-473E-8E13-C70357A36CF6}" type="slidenum">
              <a:rPr kumimoji="1" lang="ja-JP" altLang="en-US" smtClean="0"/>
              <a:t>‹#›</a:t>
            </a:fld>
            <a:endParaRPr kumimoji="1" lang="ja-JP" altLang="en-US"/>
          </a:p>
        </p:txBody>
      </p:sp>
    </p:spTree>
    <p:extLst>
      <p:ext uri="{BB962C8B-B14F-4D97-AF65-F5344CB8AC3E}">
        <p14:creationId xmlns:p14="http://schemas.microsoft.com/office/powerpoint/2010/main" val="54928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5D221B0-F74C-8862-1F39-CBF8CE7A6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A1C917-FF6C-06B4-979F-9277F180D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10624F-CD02-906D-25E8-6CB77E368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AF030-86AC-4BA0-B9C6-3243C593BCFC}" type="datetimeFigureOut">
              <a:rPr kumimoji="1" lang="ja-JP" altLang="en-US" smtClean="0"/>
              <a:t>2026/2/22</a:t>
            </a:fld>
            <a:endParaRPr kumimoji="1" lang="ja-JP" altLang="en-US"/>
          </a:p>
        </p:txBody>
      </p:sp>
      <p:sp>
        <p:nvSpPr>
          <p:cNvPr id="5" name="フッター プレースホルダー 4">
            <a:extLst>
              <a:ext uri="{FF2B5EF4-FFF2-40B4-BE49-F238E27FC236}">
                <a16:creationId xmlns:a16="http://schemas.microsoft.com/office/drawing/2014/main" id="{2ABDDA27-3413-9E33-A786-4D8E955CF5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109E73B-D138-E333-125F-1EC838F24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B92D0-3845-473E-8E13-C70357A36CF6}" type="slidenum">
              <a:rPr kumimoji="1" lang="ja-JP" altLang="en-US" smtClean="0"/>
              <a:t>‹#›</a:t>
            </a:fld>
            <a:endParaRPr kumimoji="1" lang="ja-JP" altLang="en-US"/>
          </a:p>
        </p:txBody>
      </p:sp>
    </p:spTree>
    <p:extLst>
      <p:ext uri="{BB962C8B-B14F-4D97-AF65-F5344CB8AC3E}">
        <p14:creationId xmlns:p14="http://schemas.microsoft.com/office/powerpoint/2010/main" val="1779168032"/>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49" r:id="rId13"/>
    <p:sldLayoutId id="2147483650" r:id="rId14"/>
    <p:sldLayoutId id="2147483651"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56A962AA-17F3-3832-7604-B9ABAF770A4D}"/>
              </a:ext>
            </a:extLst>
          </p:cNvPr>
          <p:cNvSpPr>
            <a:spLocks noGrp="1"/>
          </p:cNvSpPr>
          <p:nvPr>
            <p:ph type="subTitle" idx="1"/>
          </p:nvPr>
        </p:nvSpPr>
        <p:spPr>
          <a:xfrm>
            <a:off x="1524000" y="3986031"/>
            <a:ext cx="9144000" cy="2242339"/>
          </a:xfrm>
        </p:spPr>
        <p:txBody>
          <a:bodyPr lIns="90000" anchor="ctr">
            <a:normAutofit/>
          </a:bodyPr>
          <a:lstStyle/>
          <a:p>
            <a:pPr>
              <a:lnSpc>
                <a:spcPts val="2080"/>
              </a:lnSpc>
            </a:pPr>
            <a:r>
              <a:rPr lang="en-US" altLang="ja-JP" b="1" dirty="0"/>
              <a:t>2026/2/19</a:t>
            </a:r>
          </a:p>
          <a:p>
            <a:pPr>
              <a:lnSpc>
                <a:spcPts val="2080"/>
              </a:lnSpc>
            </a:pPr>
            <a:r>
              <a:rPr lang="ja-JP" altLang="en-US" b="1" dirty="0"/>
              <a:t>九州工業大学 情報工学部 情報・通信工学科</a:t>
            </a:r>
            <a:endParaRPr lang="en-US" altLang="ja-JP" b="1" dirty="0"/>
          </a:p>
          <a:p>
            <a:pPr>
              <a:lnSpc>
                <a:spcPts val="2080"/>
              </a:lnSpc>
            </a:pPr>
            <a:r>
              <a:rPr lang="ja-JP" altLang="en-US" b="1" dirty="0"/>
              <a:t>光来研究室</a:t>
            </a:r>
            <a:endParaRPr lang="en-US" altLang="ja-JP" b="1" dirty="0"/>
          </a:p>
          <a:p>
            <a:pPr>
              <a:lnSpc>
                <a:spcPts val="2080"/>
              </a:lnSpc>
            </a:pPr>
            <a:r>
              <a:rPr lang="en-US" altLang="ja-JP" b="1" dirty="0"/>
              <a:t>24222211 </a:t>
            </a:r>
            <a:r>
              <a:rPr lang="ja-JP" altLang="en-US" b="1" dirty="0"/>
              <a:t>松下 淳平</a:t>
            </a:r>
            <a:endParaRPr lang="en-US" altLang="ja-JP" b="1" dirty="0"/>
          </a:p>
        </p:txBody>
      </p:sp>
      <p:sp>
        <p:nvSpPr>
          <p:cNvPr id="4" name="字幕 2">
            <a:extLst>
              <a:ext uri="{FF2B5EF4-FFF2-40B4-BE49-F238E27FC236}">
                <a16:creationId xmlns:a16="http://schemas.microsoft.com/office/drawing/2014/main" id="{6443AA84-0A6C-137E-9BE4-02249D7DEA62}"/>
              </a:ext>
            </a:extLst>
          </p:cNvPr>
          <p:cNvSpPr txBox="1">
            <a:spLocks/>
          </p:cNvSpPr>
          <p:nvPr/>
        </p:nvSpPr>
        <p:spPr>
          <a:xfrm>
            <a:off x="696093" y="2252036"/>
            <a:ext cx="11005022" cy="1499617"/>
          </a:xfrm>
          <a:prstGeom prst="rect">
            <a:avLst/>
          </a:prstGeom>
        </p:spPr>
        <p:txBody>
          <a:bodyPr vert="horz" lIns="9000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ts val="2080"/>
              </a:lnSpc>
            </a:pPr>
            <a:r>
              <a:rPr lang="ja-JP" altLang="en-US" sz="4400" b="1" dirty="0"/>
              <a:t>ユニバーサル</a:t>
            </a:r>
            <a:r>
              <a:rPr lang="en-US" altLang="ja-JP" sz="4400" b="1" dirty="0"/>
              <a:t>TEE</a:t>
            </a:r>
            <a:r>
              <a:rPr lang="ja-JP" altLang="en-US" sz="4400" b="1" dirty="0"/>
              <a:t>アーキテクチャにおける</a:t>
            </a:r>
            <a:endParaRPr lang="en-US" altLang="ja-JP" sz="4400" b="1" dirty="0"/>
          </a:p>
          <a:p>
            <a:pPr>
              <a:lnSpc>
                <a:spcPts val="2080"/>
              </a:lnSpc>
            </a:pPr>
            <a:br>
              <a:rPr lang="ja-JP" altLang="en-US" sz="4400" b="1" dirty="0"/>
            </a:br>
            <a:r>
              <a:rPr lang="ja-JP" altLang="en-US" sz="4400" b="1" dirty="0"/>
              <a:t>ソフトウェア定義</a:t>
            </a:r>
            <a:r>
              <a:rPr lang="en-US" altLang="ja-JP" sz="4400" b="1" dirty="0"/>
              <a:t>SEV</a:t>
            </a:r>
            <a:r>
              <a:rPr lang="ja-JP" altLang="en-US" sz="4400" b="1" dirty="0"/>
              <a:t>の実現</a:t>
            </a:r>
            <a:endParaRPr lang="en-US" altLang="ja-JP" sz="4400" b="1" dirty="0"/>
          </a:p>
        </p:txBody>
      </p:sp>
    </p:spTree>
    <p:extLst>
      <p:ext uri="{BB962C8B-B14F-4D97-AF65-F5344CB8AC3E}">
        <p14:creationId xmlns:p14="http://schemas.microsoft.com/office/powerpoint/2010/main" val="1315397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F9B77-BD0A-FE16-F5F0-55A0D450AAF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0C7BE5F-B886-9A24-9CF7-E2987136F8D2}"/>
              </a:ext>
            </a:extLst>
          </p:cNvPr>
          <p:cNvSpPr>
            <a:spLocks noGrp="1"/>
          </p:cNvSpPr>
          <p:nvPr>
            <p:ph type="title"/>
          </p:nvPr>
        </p:nvSpPr>
        <p:spPr>
          <a:xfrm>
            <a:off x="467907" y="445476"/>
            <a:ext cx="11190693" cy="644769"/>
          </a:xfrm>
        </p:spPr>
        <p:txBody>
          <a:bodyPr/>
          <a:lstStyle/>
          <a:p>
            <a:r>
              <a:rPr lang="ja-JP" altLang="en-US" dirty="0"/>
              <a:t>まとめ</a:t>
            </a:r>
            <a:endParaRPr lang="en-US" altLang="ja-JP" dirty="0"/>
          </a:p>
        </p:txBody>
      </p:sp>
      <p:sp>
        <p:nvSpPr>
          <p:cNvPr id="3" name="コンテンツ プレースホルダー 2">
            <a:extLst>
              <a:ext uri="{FF2B5EF4-FFF2-40B4-BE49-F238E27FC236}">
                <a16:creationId xmlns:a16="http://schemas.microsoft.com/office/drawing/2014/main" id="{E083A67F-B825-87AE-0923-70B79E6176ED}"/>
              </a:ext>
            </a:extLst>
          </p:cNvPr>
          <p:cNvSpPr>
            <a:spLocks noGrp="1"/>
          </p:cNvSpPr>
          <p:nvPr>
            <p:ph idx="1"/>
          </p:nvPr>
        </p:nvSpPr>
        <p:spPr>
          <a:xfrm>
            <a:off x="468923" y="1254369"/>
            <a:ext cx="11190693" cy="5330786"/>
          </a:xfrm>
        </p:spPr>
        <p:txBody>
          <a:bodyPr>
            <a:normAutofit/>
          </a:bodyPr>
          <a:lstStyle/>
          <a:p>
            <a:r>
              <a:rPr lang="en-US" altLang="ja-JP" dirty="0"/>
              <a:t>AMD SEV</a:t>
            </a:r>
            <a:r>
              <a:rPr lang="ja-JP" altLang="en-US" dirty="0"/>
              <a:t>の機能を</a:t>
            </a:r>
            <a:r>
              <a:rPr lang="en-US" altLang="ja-JP" dirty="0"/>
              <a:t>UTA</a:t>
            </a:r>
            <a:r>
              <a:rPr lang="ja-JP" altLang="en-US" dirty="0"/>
              <a:t>のモジュールとして実現するソフトウェア定義</a:t>
            </a:r>
            <a:r>
              <a:rPr lang="en-US" altLang="ja-JP" dirty="0"/>
              <a:t>SEV (SD-SEV)</a:t>
            </a:r>
            <a:r>
              <a:rPr lang="ja-JP" altLang="en-US" dirty="0"/>
              <a:t>を提案</a:t>
            </a:r>
            <a:endParaRPr lang="en-US" altLang="ja-JP" dirty="0"/>
          </a:p>
          <a:p>
            <a:pPr lvl="1"/>
            <a:r>
              <a:rPr lang="ja-JP" altLang="en-US" dirty="0"/>
              <a:t>保護されたセキュリティモニタにおいて</a:t>
            </a:r>
            <a:r>
              <a:rPr lang="en-US" altLang="ja-JP" dirty="0"/>
              <a:t>SEV</a:t>
            </a:r>
            <a:r>
              <a:rPr lang="ja-JP" altLang="en-US" dirty="0"/>
              <a:t>をエミュレーション</a:t>
            </a:r>
            <a:endParaRPr lang="en-US" altLang="ja-JP" dirty="0"/>
          </a:p>
          <a:p>
            <a:pPr lvl="1"/>
            <a:r>
              <a:rPr lang="en-US" altLang="ja-JP" dirty="0" err="1"/>
              <a:t>VM</a:t>
            </a:r>
            <a:r>
              <a:rPr lang="ja-JP" altLang="en-US" dirty="0"/>
              <a:t>にロードされたソフトウェアの計測・検証</a:t>
            </a:r>
            <a:endParaRPr lang="en-US" altLang="ja-JP" dirty="0"/>
          </a:p>
          <a:p>
            <a:pPr lvl="1"/>
            <a:r>
              <a:rPr lang="en-US" altLang="ja-JP" dirty="0"/>
              <a:t>VM</a:t>
            </a:r>
            <a:r>
              <a:rPr lang="ja-JP" altLang="en-US" dirty="0"/>
              <a:t>へのメモリ割り当ての登録・有効化およびメモリアクセス時チェック</a:t>
            </a:r>
            <a:endParaRPr lang="en-US" altLang="ja-JP" dirty="0"/>
          </a:p>
          <a:p>
            <a:pPr lvl="1"/>
            <a:r>
              <a:rPr lang="ja-JP" altLang="en-US" dirty="0"/>
              <a:t>起動性能やメモリアクセス性能は従来システムと比較して低下</a:t>
            </a:r>
            <a:endParaRPr lang="en-US" altLang="ja-JP" dirty="0"/>
          </a:p>
          <a:p>
            <a:r>
              <a:rPr lang="ja-JP" altLang="en-US" dirty="0"/>
              <a:t>今後の課題</a:t>
            </a:r>
            <a:endParaRPr lang="en-US" altLang="ja-JP" dirty="0"/>
          </a:p>
          <a:p>
            <a:pPr lvl="1"/>
            <a:r>
              <a:rPr lang="ja-JP" altLang="en-US" dirty="0"/>
              <a:t>外部サーバで計測結果を検証するリモートアテステーションの実現</a:t>
            </a:r>
            <a:endParaRPr lang="en-US" altLang="ja-JP" dirty="0"/>
          </a:p>
          <a:p>
            <a:pPr lvl="1"/>
            <a:r>
              <a:rPr lang="ja-JP" altLang="en-US" dirty="0"/>
              <a:t>ソフトウェアの改ざん検知時に</a:t>
            </a:r>
            <a:r>
              <a:rPr lang="en-US" altLang="ja-JP" dirty="0" err="1"/>
              <a:t>VM</a:t>
            </a:r>
            <a:r>
              <a:rPr lang="ja-JP" altLang="en-US" dirty="0"/>
              <a:t>の起動を許可しない仕組みの実現</a:t>
            </a:r>
            <a:endParaRPr lang="en-US" altLang="ja-JP" dirty="0"/>
          </a:p>
          <a:p>
            <a:pPr lvl="1"/>
            <a:endParaRPr lang="en-US" altLang="ja-JP" dirty="0"/>
          </a:p>
          <a:p>
            <a:pPr lvl="1"/>
            <a:endParaRPr lang="en-US" altLang="ja-JP" dirty="0"/>
          </a:p>
          <a:p>
            <a:endParaRPr lang="en-US" altLang="ja-JP" dirty="0"/>
          </a:p>
          <a:p>
            <a:pPr lvl="1"/>
            <a:endParaRPr lang="en-US" altLang="ja-JP" dirty="0"/>
          </a:p>
        </p:txBody>
      </p:sp>
    </p:spTree>
    <p:extLst>
      <p:ext uri="{BB962C8B-B14F-4D97-AF65-F5344CB8AC3E}">
        <p14:creationId xmlns:p14="http://schemas.microsoft.com/office/powerpoint/2010/main" val="170858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92B4A6-6C2A-DAF3-87BD-FB845165C5EC}"/>
              </a:ext>
            </a:extLst>
          </p:cNvPr>
          <p:cNvSpPr>
            <a:spLocks noGrp="1"/>
          </p:cNvSpPr>
          <p:nvPr>
            <p:ph type="title"/>
          </p:nvPr>
        </p:nvSpPr>
        <p:spPr>
          <a:xfrm>
            <a:off x="467907" y="445476"/>
            <a:ext cx="11190693" cy="644769"/>
          </a:xfrm>
        </p:spPr>
        <p:txBody>
          <a:bodyPr/>
          <a:lstStyle/>
          <a:p>
            <a:r>
              <a:rPr lang="ja-JP" altLang="en-US"/>
              <a:t>機密情報の保護の必要性</a:t>
            </a:r>
            <a:endParaRPr lang="ja-JP" altLang="en-US" dirty="0"/>
          </a:p>
        </p:txBody>
      </p:sp>
      <p:sp>
        <p:nvSpPr>
          <p:cNvPr id="3" name="コンテンツ プレースホルダー 2">
            <a:extLst>
              <a:ext uri="{FF2B5EF4-FFF2-40B4-BE49-F238E27FC236}">
                <a16:creationId xmlns:a16="http://schemas.microsoft.com/office/drawing/2014/main" id="{6EC11EC4-03C8-229D-8410-D9787371B031}"/>
              </a:ext>
            </a:extLst>
          </p:cNvPr>
          <p:cNvSpPr>
            <a:spLocks noGrp="1"/>
          </p:cNvSpPr>
          <p:nvPr>
            <p:ph idx="1"/>
          </p:nvPr>
        </p:nvSpPr>
        <p:spPr>
          <a:xfrm>
            <a:off x="468923" y="1254369"/>
            <a:ext cx="11190693" cy="5330786"/>
          </a:xfrm>
        </p:spPr>
        <p:txBody>
          <a:bodyPr/>
          <a:lstStyle/>
          <a:p>
            <a:r>
              <a:rPr lang="ja-JP" altLang="en-US" dirty="0"/>
              <a:t>様々なプラットフォーム上で機密情報が流通</a:t>
            </a:r>
            <a:endParaRPr lang="en-US" altLang="ja-JP" dirty="0"/>
          </a:p>
          <a:p>
            <a:pPr lvl="1"/>
            <a:r>
              <a:rPr lang="ja-JP" altLang="en-US" dirty="0"/>
              <a:t>クラウド、</a:t>
            </a:r>
            <a:r>
              <a:rPr lang="en-US" altLang="ja-JP" dirty="0"/>
              <a:t>PC</a:t>
            </a:r>
            <a:r>
              <a:rPr lang="ja-JP" altLang="en-US" dirty="0"/>
              <a:t>、スマートフォン、</a:t>
            </a:r>
            <a:r>
              <a:rPr lang="en-US" altLang="ja-JP" dirty="0"/>
              <a:t>IoT</a:t>
            </a:r>
            <a:r>
              <a:rPr lang="ja-JP" altLang="en-US" dirty="0"/>
              <a:t>デバイスなど</a:t>
            </a:r>
            <a:endParaRPr lang="en-US" altLang="ja-JP" dirty="0"/>
          </a:p>
          <a:p>
            <a:pPr lvl="1"/>
            <a:r>
              <a:rPr lang="ja-JP" altLang="en-US" dirty="0"/>
              <a:t>様々な攻撃によって機密情報がセキュリティリスクにさらされている</a:t>
            </a:r>
            <a:endParaRPr lang="en-US" altLang="ja-JP" dirty="0"/>
          </a:p>
          <a:p>
            <a:r>
              <a:rPr lang="ja-JP" altLang="en-US" dirty="0"/>
              <a:t>内部犯により機密情報が盗聴・改ざんされる恐れ</a:t>
            </a:r>
            <a:endParaRPr lang="en-US" altLang="ja-JP" dirty="0"/>
          </a:p>
          <a:p>
            <a:pPr lvl="1"/>
            <a:r>
              <a:rPr lang="en-US" altLang="ja-JP" dirty="0"/>
              <a:t>OS</a:t>
            </a:r>
            <a:r>
              <a:rPr lang="ja-JP" altLang="en-US" dirty="0"/>
              <a:t>やハイパーバイザの特権を悪用し、プロセスや仮想マシン</a:t>
            </a:r>
            <a:r>
              <a:rPr lang="en-US" altLang="ja-JP" dirty="0"/>
              <a:t> (</a:t>
            </a:r>
            <a:r>
              <a:rPr lang="en-US" altLang="ja-JP" dirty="0" err="1"/>
              <a:t>VM</a:t>
            </a:r>
            <a:r>
              <a:rPr lang="en-US" altLang="ja-JP" dirty="0"/>
              <a:t>) </a:t>
            </a:r>
            <a:r>
              <a:rPr lang="ja-JP" altLang="en-US" dirty="0"/>
              <a:t>を攻撃</a:t>
            </a:r>
            <a:endParaRPr lang="en-US" altLang="ja-JP" dirty="0"/>
          </a:p>
          <a:p>
            <a:pPr lvl="1"/>
            <a:r>
              <a:rPr lang="ja-JP" altLang="en-US" dirty="0"/>
              <a:t>信頼できない</a:t>
            </a:r>
            <a:r>
              <a:rPr lang="en-US" altLang="ja-JP" dirty="0"/>
              <a:t>OS</a:t>
            </a:r>
            <a:r>
              <a:rPr lang="ja-JP" altLang="en-US" dirty="0"/>
              <a:t>やハイパーバイザから機密情報を保護する必要</a:t>
            </a:r>
          </a:p>
        </p:txBody>
      </p:sp>
      <p:sp>
        <p:nvSpPr>
          <p:cNvPr id="4" name="四角形: 角を丸くする 3">
            <a:extLst>
              <a:ext uri="{FF2B5EF4-FFF2-40B4-BE49-F238E27FC236}">
                <a16:creationId xmlns:a16="http://schemas.microsoft.com/office/drawing/2014/main" id="{479CCCE1-12A9-A953-7358-DB6876D36D97}"/>
              </a:ext>
            </a:extLst>
          </p:cNvPr>
          <p:cNvSpPr/>
          <p:nvPr/>
        </p:nvSpPr>
        <p:spPr>
          <a:xfrm>
            <a:off x="4968638" y="4003288"/>
            <a:ext cx="2700000" cy="1306061"/>
          </a:xfrm>
          <a:prstGeom prst="round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chemeClr val="tx1"/>
              </a:solidFill>
              <a:latin typeface="Meiryo" panose="020B0604030504040204" pitchFamily="34" charset="-128"/>
              <a:ea typeface="Meiryo" panose="020B0604030504040204" pitchFamily="34" charset="-128"/>
            </a:endParaRPr>
          </a:p>
        </p:txBody>
      </p:sp>
      <p:cxnSp>
        <p:nvCxnSpPr>
          <p:cNvPr id="9" name="コネクタ: カギ線 8">
            <a:extLst>
              <a:ext uri="{FF2B5EF4-FFF2-40B4-BE49-F238E27FC236}">
                <a16:creationId xmlns:a16="http://schemas.microsoft.com/office/drawing/2014/main" id="{CB889371-76A5-D647-EE52-4FC2B92A0A12}"/>
              </a:ext>
            </a:extLst>
          </p:cNvPr>
          <p:cNvCxnSpPr>
            <a:cxnSpLocks/>
            <a:endCxn id="12" idx="2"/>
          </p:cNvCxnSpPr>
          <p:nvPr/>
        </p:nvCxnSpPr>
        <p:spPr>
          <a:xfrm rot="10800000">
            <a:off x="6334323" y="5101575"/>
            <a:ext cx="2775810" cy="1078116"/>
          </a:xfrm>
          <a:prstGeom prst="bentConnector2">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四角形: 角を丸くする 4">
            <a:extLst>
              <a:ext uri="{FF2B5EF4-FFF2-40B4-BE49-F238E27FC236}">
                <a16:creationId xmlns:a16="http://schemas.microsoft.com/office/drawing/2014/main" id="{405F95F3-298C-928C-6044-1931364E70B8}"/>
              </a:ext>
            </a:extLst>
          </p:cNvPr>
          <p:cNvSpPr/>
          <p:nvPr/>
        </p:nvSpPr>
        <p:spPr>
          <a:xfrm>
            <a:off x="4968637" y="5513381"/>
            <a:ext cx="2700000" cy="522086"/>
          </a:xfrm>
          <a:prstGeom prst="roundRect">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a:solidFill>
                  <a:schemeClr val="tx1"/>
                </a:solidFill>
                <a:latin typeface="Meiryo" panose="020B0604030504040204" pitchFamily="34" charset="-128"/>
                <a:ea typeface="Meiryo" panose="020B0604030504040204" pitchFamily="34" charset="-128"/>
              </a:rPr>
              <a:t>ハイパーバイザ</a:t>
            </a:r>
            <a:endParaRPr lang="en-US" altLang="ja-JP" sz="2000" dirty="0">
              <a:solidFill>
                <a:schemeClr val="tx1"/>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D362EB08-C90F-5A61-45D6-63160441262B}"/>
              </a:ext>
            </a:extLst>
          </p:cNvPr>
          <p:cNvSpPr txBox="1"/>
          <p:nvPr/>
        </p:nvSpPr>
        <p:spPr>
          <a:xfrm>
            <a:off x="9936677" y="6006706"/>
            <a:ext cx="1354562" cy="461665"/>
          </a:xfrm>
          <a:prstGeom prst="rect">
            <a:avLst/>
          </a:prstGeom>
          <a:noFill/>
        </p:spPr>
        <p:txBody>
          <a:bodyPr wrap="square" rtlCol="0">
            <a:spAutoFit/>
          </a:bodyPr>
          <a:lstStyle/>
          <a:p>
            <a:r>
              <a:rPr kumimoji="1" lang="ja-JP" altLang="en-US" sz="2400" dirty="0">
                <a:latin typeface="Meiryo" panose="020B0604030504040204" pitchFamily="34" charset="-128"/>
                <a:ea typeface="Meiryo" panose="020B0604030504040204" pitchFamily="34" charset="-128"/>
              </a:rPr>
              <a:t>内部犯</a:t>
            </a:r>
            <a:endParaRPr kumimoji="1" lang="ja-JP" altLang="en-US" sz="1600" dirty="0">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C8210655-0608-59BD-EBD1-E246EE3FD04D}"/>
              </a:ext>
            </a:extLst>
          </p:cNvPr>
          <p:cNvSpPr txBox="1"/>
          <p:nvPr/>
        </p:nvSpPr>
        <p:spPr>
          <a:xfrm>
            <a:off x="7838148" y="5602334"/>
            <a:ext cx="2172761" cy="461665"/>
          </a:xfrm>
          <a:prstGeom prst="rect">
            <a:avLst/>
          </a:prstGeom>
          <a:noFill/>
        </p:spPr>
        <p:txBody>
          <a:bodyPr wrap="square" rtlCol="0">
            <a:spAutoFit/>
          </a:bodyPr>
          <a:lstStyle/>
          <a:p>
            <a:r>
              <a:rPr kumimoji="1" lang="ja-JP" altLang="en-US" sz="2400" dirty="0">
                <a:solidFill>
                  <a:srgbClr val="FF0000"/>
                </a:solidFill>
                <a:latin typeface="Meiryo" panose="020B0604030504040204" pitchFamily="34" charset="-128"/>
                <a:ea typeface="Meiryo" panose="020B0604030504040204" pitchFamily="34" charset="-128"/>
              </a:rPr>
              <a:t>盗聴・改ざん</a:t>
            </a:r>
          </a:p>
        </p:txBody>
      </p:sp>
      <p:grpSp>
        <p:nvGrpSpPr>
          <p:cNvPr id="30" name="グループ化 29">
            <a:extLst>
              <a:ext uri="{FF2B5EF4-FFF2-40B4-BE49-F238E27FC236}">
                <a16:creationId xmlns:a16="http://schemas.microsoft.com/office/drawing/2014/main" id="{85D82E30-43E1-0334-FF5F-3B3E78742A96}"/>
              </a:ext>
            </a:extLst>
          </p:cNvPr>
          <p:cNvGrpSpPr/>
          <p:nvPr/>
        </p:nvGrpSpPr>
        <p:grpSpPr>
          <a:xfrm>
            <a:off x="9571161" y="4355095"/>
            <a:ext cx="1902853" cy="1824597"/>
            <a:chOff x="8496457" y="4184548"/>
            <a:chExt cx="1918574" cy="1918574"/>
          </a:xfrm>
        </p:grpSpPr>
        <p:pic>
          <p:nvPicPr>
            <p:cNvPr id="17" name="グラフィックス 16" descr="ユーザー 単色塗りつぶし">
              <a:extLst>
                <a:ext uri="{FF2B5EF4-FFF2-40B4-BE49-F238E27FC236}">
                  <a16:creationId xmlns:a16="http://schemas.microsoft.com/office/drawing/2014/main" id="{1FBF60E0-EA89-955E-849E-8C25B98636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96457" y="4184548"/>
              <a:ext cx="1918574" cy="1918574"/>
            </a:xfrm>
            <a:prstGeom prst="rect">
              <a:avLst/>
            </a:prstGeom>
          </p:spPr>
        </p:pic>
        <p:sp>
          <p:nvSpPr>
            <p:cNvPr id="28" name="弦 27">
              <a:extLst>
                <a:ext uri="{FF2B5EF4-FFF2-40B4-BE49-F238E27FC236}">
                  <a16:creationId xmlns:a16="http://schemas.microsoft.com/office/drawing/2014/main" id="{55D54E0C-746C-7ECF-2592-486AB8D8158A}"/>
                </a:ext>
              </a:extLst>
            </p:cNvPr>
            <p:cNvSpPr/>
            <p:nvPr/>
          </p:nvSpPr>
          <p:spPr>
            <a:xfrm rot="18023169">
              <a:off x="9183888" y="4560239"/>
              <a:ext cx="333880" cy="217962"/>
            </a:xfrm>
            <a:prstGeom prst="chord">
              <a:avLst>
                <a:gd name="adj1" fmla="val 7633844"/>
                <a:gd name="adj2" fmla="val 147211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9" name="弦 28">
              <a:extLst>
                <a:ext uri="{FF2B5EF4-FFF2-40B4-BE49-F238E27FC236}">
                  <a16:creationId xmlns:a16="http://schemas.microsoft.com/office/drawing/2014/main" id="{C1B65FEA-48D8-F729-2D1A-F92EC2564037}"/>
                </a:ext>
              </a:extLst>
            </p:cNvPr>
            <p:cNvSpPr/>
            <p:nvPr/>
          </p:nvSpPr>
          <p:spPr>
            <a:xfrm rot="2757425" flipH="1" flipV="1">
              <a:off x="9358815" y="4558603"/>
              <a:ext cx="340935" cy="223224"/>
            </a:xfrm>
            <a:prstGeom prst="chord">
              <a:avLst>
                <a:gd name="adj1" fmla="val 7633844"/>
                <a:gd name="adj2" fmla="val 147211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8" name="四角形: 角を丸くする 3">
            <a:extLst>
              <a:ext uri="{FF2B5EF4-FFF2-40B4-BE49-F238E27FC236}">
                <a16:creationId xmlns:a16="http://schemas.microsoft.com/office/drawing/2014/main" id="{3FA6A9C7-5D38-73BB-F0CA-48D907C1ACF8}"/>
              </a:ext>
            </a:extLst>
          </p:cNvPr>
          <p:cNvSpPr/>
          <p:nvPr/>
        </p:nvSpPr>
        <p:spPr>
          <a:xfrm>
            <a:off x="1769819" y="4003944"/>
            <a:ext cx="2700000" cy="1306061"/>
          </a:xfrm>
          <a:prstGeom prst="roundRect">
            <a:avLst/>
          </a:prstGeom>
          <a:solidFill>
            <a:schemeClr val="accent6">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chemeClr val="tx1"/>
              </a:solidFill>
              <a:latin typeface="Meiryo" panose="020B0604030504040204" pitchFamily="34" charset="-128"/>
              <a:ea typeface="Meiryo" panose="020B0604030504040204" pitchFamily="34" charset="-128"/>
            </a:endParaRPr>
          </a:p>
        </p:txBody>
      </p:sp>
      <p:sp>
        <p:nvSpPr>
          <p:cNvPr id="7" name="四角形: 角を丸くする 3">
            <a:extLst>
              <a:ext uri="{FF2B5EF4-FFF2-40B4-BE49-F238E27FC236}">
                <a16:creationId xmlns:a16="http://schemas.microsoft.com/office/drawing/2014/main" id="{EEA9C4AB-A8B8-39EA-72BA-4D1F6C3546A0}"/>
              </a:ext>
            </a:extLst>
          </p:cNvPr>
          <p:cNvSpPr/>
          <p:nvPr/>
        </p:nvSpPr>
        <p:spPr>
          <a:xfrm>
            <a:off x="2073421" y="4583491"/>
            <a:ext cx="2041255" cy="52514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tx1"/>
                </a:solidFill>
                <a:latin typeface="Meiryo" panose="020B0604030504040204" pitchFamily="34" charset="-128"/>
                <a:ea typeface="Meiryo" panose="020B0604030504040204" pitchFamily="34" charset="-128"/>
              </a:rPr>
              <a:t>機密情報</a:t>
            </a:r>
          </a:p>
        </p:txBody>
      </p:sp>
      <p:sp>
        <p:nvSpPr>
          <p:cNvPr id="10" name="TextBox 9">
            <a:extLst>
              <a:ext uri="{FF2B5EF4-FFF2-40B4-BE49-F238E27FC236}">
                <a16:creationId xmlns:a16="http://schemas.microsoft.com/office/drawing/2014/main" id="{38923409-92AB-851C-916F-FEDCD3D9C8E6}"/>
              </a:ext>
            </a:extLst>
          </p:cNvPr>
          <p:cNvSpPr txBox="1"/>
          <p:nvPr/>
        </p:nvSpPr>
        <p:spPr>
          <a:xfrm>
            <a:off x="2488755" y="4060481"/>
            <a:ext cx="1210588" cy="400110"/>
          </a:xfrm>
          <a:prstGeom prst="rect">
            <a:avLst/>
          </a:prstGeom>
          <a:noFill/>
        </p:spPr>
        <p:txBody>
          <a:bodyPr wrap="none" rtlCol="0">
            <a:spAutoFit/>
          </a:bodyPr>
          <a:lstStyle/>
          <a:p>
            <a:r>
              <a:rPr lang="en-JP" sz="2000" dirty="0">
                <a:latin typeface="メイリオ" panose="020B0604030504040204" pitchFamily="50" charset="-128"/>
                <a:ea typeface="メイリオ" panose="020B0604030504040204" pitchFamily="50" charset="-128"/>
              </a:rPr>
              <a:t>プロセス</a:t>
            </a:r>
          </a:p>
        </p:txBody>
      </p:sp>
      <p:sp>
        <p:nvSpPr>
          <p:cNvPr id="11" name="TextBox 10">
            <a:extLst>
              <a:ext uri="{FF2B5EF4-FFF2-40B4-BE49-F238E27FC236}">
                <a16:creationId xmlns:a16="http://schemas.microsoft.com/office/drawing/2014/main" id="{E0608B8B-F1AF-B72B-4912-19EF38EAF6FB}"/>
              </a:ext>
            </a:extLst>
          </p:cNvPr>
          <p:cNvSpPr txBox="1"/>
          <p:nvPr/>
        </p:nvSpPr>
        <p:spPr>
          <a:xfrm>
            <a:off x="6025127" y="4089805"/>
            <a:ext cx="587020" cy="400110"/>
          </a:xfrm>
          <a:prstGeom prst="rect">
            <a:avLst/>
          </a:prstGeom>
          <a:noFill/>
        </p:spPr>
        <p:txBody>
          <a:bodyPr wrap="none" rtlCol="0">
            <a:spAutoFit/>
          </a:bodyPr>
          <a:lstStyle/>
          <a:p>
            <a:r>
              <a:rPr lang="en-JP" sz="2000" dirty="0">
                <a:latin typeface="メイリオ" panose="020B0604030504040204" pitchFamily="50" charset="-128"/>
                <a:ea typeface="メイリオ" panose="020B0604030504040204" pitchFamily="50" charset="-128"/>
              </a:rPr>
              <a:t>VM</a:t>
            </a:r>
            <a:endParaRPr lang="en-JP" dirty="0">
              <a:latin typeface="メイリオ" panose="020B0604030504040204" pitchFamily="50" charset="-128"/>
              <a:ea typeface="メイリオ" panose="020B0604030504040204" pitchFamily="50" charset="-128"/>
            </a:endParaRPr>
          </a:p>
        </p:txBody>
      </p:sp>
      <p:sp>
        <p:nvSpPr>
          <p:cNvPr id="12" name="四角形: 角を丸くする 3">
            <a:extLst>
              <a:ext uri="{FF2B5EF4-FFF2-40B4-BE49-F238E27FC236}">
                <a16:creationId xmlns:a16="http://schemas.microsoft.com/office/drawing/2014/main" id="{4B979AD2-976A-4078-6305-208D821E4755}"/>
              </a:ext>
            </a:extLst>
          </p:cNvPr>
          <p:cNvSpPr/>
          <p:nvPr/>
        </p:nvSpPr>
        <p:spPr>
          <a:xfrm>
            <a:off x="5313695" y="4576432"/>
            <a:ext cx="2041255" cy="52514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tx1"/>
                </a:solidFill>
                <a:latin typeface="Meiryo" panose="020B0604030504040204" pitchFamily="34" charset="-128"/>
                <a:ea typeface="Meiryo" panose="020B0604030504040204" pitchFamily="34" charset="-128"/>
              </a:rPr>
              <a:t>機密情報</a:t>
            </a:r>
          </a:p>
        </p:txBody>
      </p:sp>
      <p:cxnSp>
        <p:nvCxnSpPr>
          <p:cNvPr id="14" name="コネクタ: カギ線 8">
            <a:extLst>
              <a:ext uri="{FF2B5EF4-FFF2-40B4-BE49-F238E27FC236}">
                <a16:creationId xmlns:a16="http://schemas.microsoft.com/office/drawing/2014/main" id="{00E914D4-0A83-C50E-6129-C10C4553FDC2}"/>
              </a:ext>
            </a:extLst>
          </p:cNvPr>
          <p:cNvCxnSpPr>
            <a:cxnSpLocks/>
          </p:cNvCxnSpPr>
          <p:nvPr/>
        </p:nvCxnSpPr>
        <p:spPr>
          <a:xfrm rot="10800000">
            <a:off x="3094049" y="5094346"/>
            <a:ext cx="6489914" cy="1091228"/>
          </a:xfrm>
          <a:prstGeom prst="bentConnector2">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四角形: 角を丸くする 4">
            <a:extLst>
              <a:ext uri="{FF2B5EF4-FFF2-40B4-BE49-F238E27FC236}">
                <a16:creationId xmlns:a16="http://schemas.microsoft.com/office/drawing/2014/main" id="{F989CED4-DC91-F86E-A9FD-D20AA63B2868}"/>
              </a:ext>
            </a:extLst>
          </p:cNvPr>
          <p:cNvSpPr/>
          <p:nvPr/>
        </p:nvSpPr>
        <p:spPr>
          <a:xfrm>
            <a:off x="1769819" y="5518463"/>
            <a:ext cx="2700000" cy="522086"/>
          </a:xfrm>
          <a:prstGeom prst="roundRect">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chemeClr val="tx1"/>
                </a:solidFill>
                <a:latin typeface="Meiryo" panose="020B0604030504040204" pitchFamily="34" charset="-128"/>
                <a:ea typeface="Meiryo" panose="020B0604030504040204" pitchFamily="34" charset="-128"/>
              </a:rPr>
              <a:t>OS</a:t>
            </a:r>
          </a:p>
        </p:txBody>
      </p:sp>
    </p:spTree>
    <p:extLst>
      <p:ext uri="{BB962C8B-B14F-4D97-AF65-F5344CB8AC3E}">
        <p14:creationId xmlns:p14="http://schemas.microsoft.com/office/powerpoint/2010/main" val="3613855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92B4A6-6C2A-DAF3-87BD-FB845165C5EC}"/>
              </a:ext>
            </a:extLst>
          </p:cNvPr>
          <p:cNvSpPr>
            <a:spLocks noGrp="1"/>
          </p:cNvSpPr>
          <p:nvPr>
            <p:ph type="title"/>
          </p:nvPr>
        </p:nvSpPr>
        <p:spPr/>
        <p:txBody>
          <a:bodyPr/>
          <a:lstStyle/>
          <a:p>
            <a:r>
              <a:rPr lang="ja-JP" altLang="en-US" dirty="0"/>
              <a:t>隔離実行環境 </a:t>
            </a:r>
            <a:r>
              <a:rPr lang="en-US" altLang="ja-JP" dirty="0"/>
              <a:t>(TEE)</a:t>
            </a:r>
            <a:endParaRPr lang="ja-JP" altLang="en-US" dirty="0"/>
          </a:p>
        </p:txBody>
      </p:sp>
      <p:sp>
        <p:nvSpPr>
          <p:cNvPr id="3" name="コンテンツ プレースホルダー 2">
            <a:extLst>
              <a:ext uri="{FF2B5EF4-FFF2-40B4-BE49-F238E27FC236}">
                <a16:creationId xmlns:a16="http://schemas.microsoft.com/office/drawing/2014/main" id="{6EC11EC4-03C8-229D-8410-D9787371B031}"/>
              </a:ext>
            </a:extLst>
          </p:cNvPr>
          <p:cNvSpPr>
            <a:spLocks noGrp="1"/>
          </p:cNvSpPr>
          <p:nvPr>
            <p:ph idx="1"/>
          </p:nvPr>
        </p:nvSpPr>
        <p:spPr/>
        <p:txBody>
          <a:bodyPr/>
          <a:lstStyle/>
          <a:p>
            <a:r>
              <a:rPr lang="ja-JP" altLang="en-US" dirty="0"/>
              <a:t>論理的に隔離された安全で信頼できる実行環境を</a:t>
            </a:r>
            <a:r>
              <a:rPr lang="en-US" altLang="ja-JP" dirty="0"/>
              <a:t>CPU</a:t>
            </a:r>
            <a:r>
              <a:rPr lang="ja-JP" altLang="en-US" dirty="0"/>
              <a:t>が提供</a:t>
            </a:r>
          </a:p>
          <a:p>
            <a:pPr lvl="1"/>
            <a:r>
              <a:rPr lang="ja-JP" altLang="en-US" dirty="0"/>
              <a:t>暗号化や整合性検査、アクセス制御を用いてプロセスや</a:t>
            </a:r>
            <a:r>
              <a:rPr lang="en-US" altLang="ja-JP" dirty="0" err="1"/>
              <a:t>VM</a:t>
            </a:r>
            <a:r>
              <a:rPr lang="ja-JP" altLang="en-US" dirty="0"/>
              <a:t>などを保護</a:t>
            </a:r>
          </a:p>
          <a:p>
            <a:pPr lvl="1"/>
            <a:r>
              <a:rPr lang="ja-JP" altLang="en-US" dirty="0"/>
              <a:t>例：</a:t>
            </a:r>
            <a:r>
              <a:rPr lang="en-US" altLang="ja-JP" dirty="0"/>
              <a:t>Intel SGX, AMD SEV, Arm </a:t>
            </a:r>
            <a:r>
              <a:rPr lang="en-US" altLang="ja-JP" dirty="0" err="1"/>
              <a:t>TrustZone</a:t>
            </a:r>
            <a:r>
              <a:rPr lang="en-US" altLang="ja-JP" dirty="0"/>
              <a:t>, RISC-V Keystone</a:t>
            </a:r>
            <a:r>
              <a:rPr lang="ja-JP" altLang="en-US" dirty="0"/>
              <a:t>など</a:t>
            </a:r>
            <a:endParaRPr lang="en-US" altLang="ja-JP" dirty="0"/>
          </a:p>
          <a:p>
            <a:r>
              <a:rPr lang="ja-JP" altLang="en-US" dirty="0"/>
              <a:t>必要かつ十分な機能を持つ</a:t>
            </a:r>
            <a:r>
              <a:rPr lang="en-US" altLang="ja-JP" dirty="0"/>
              <a:t>TEE</a:t>
            </a:r>
            <a:r>
              <a:rPr lang="ja-JP" altLang="en-US" dirty="0"/>
              <a:t>を利用できるとは限らない</a:t>
            </a:r>
            <a:endParaRPr lang="en-US" altLang="ja-JP" dirty="0"/>
          </a:p>
          <a:p>
            <a:pPr lvl="1"/>
            <a:r>
              <a:rPr lang="en-US" altLang="ja-JP" dirty="0"/>
              <a:t>CPU</a:t>
            </a:r>
            <a:r>
              <a:rPr lang="ja-JP" altLang="en-US" dirty="0"/>
              <a:t>ベンダによって想定する保護モデルが異なる</a:t>
            </a:r>
            <a:endParaRPr lang="en-US" altLang="ja-JP" dirty="0"/>
          </a:p>
          <a:p>
            <a:pPr lvl="1"/>
            <a:r>
              <a:rPr lang="ja-JP" altLang="en-US" dirty="0"/>
              <a:t>現状はベンダごとに互換性のない様々な</a:t>
            </a:r>
            <a:r>
              <a:rPr lang="en-US" altLang="ja-JP" dirty="0"/>
              <a:t>TEE</a:t>
            </a:r>
            <a:r>
              <a:rPr lang="ja-JP" altLang="en-US" dirty="0"/>
              <a:t>が提供されている</a:t>
            </a:r>
            <a:endParaRPr lang="en-US" altLang="ja-JP" dirty="0"/>
          </a:p>
        </p:txBody>
      </p:sp>
      <p:sp>
        <p:nvSpPr>
          <p:cNvPr id="4" name="四角形: 角を丸くする 3">
            <a:extLst>
              <a:ext uri="{FF2B5EF4-FFF2-40B4-BE49-F238E27FC236}">
                <a16:creationId xmlns:a16="http://schemas.microsoft.com/office/drawing/2014/main" id="{BE5FC1C4-69A2-4512-DD65-A0BC10CE3BE9}"/>
              </a:ext>
            </a:extLst>
          </p:cNvPr>
          <p:cNvSpPr/>
          <p:nvPr/>
        </p:nvSpPr>
        <p:spPr>
          <a:xfrm>
            <a:off x="1242765" y="5597785"/>
            <a:ext cx="4163851" cy="671181"/>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panose="020B0604030504040204" pitchFamily="34" charset="-128"/>
                <a:ea typeface="Meiryo" panose="020B0604030504040204" pitchFamily="34" charset="-128"/>
              </a:rPr>
              <a:t>信頼できる</a:t>
            </a:r>
            <a:endParaRPr kumimoji="1" lang="en-US" altLang="ja-JP" sz="2000" dirty="0">
              <a:solidFill>
                <a:schemeClr val="tx1"/>
              </a:solidFill>
              <a:latin typeface="Meiryo" panose="020B0604030504040204" pitchFamily="34" charset="-128"/>
              <a:ea typeface="Meiryo" panose="020B0604030504040204" pitchFamily="34" charset="-128"/>
            </a:endParaRPr>
          </a:p>
          <a:p>
            <a:pPr algn="ctr"/>
            <a:r>
              <a:rPr kumimoji="1" lang="ja-JP" altLang="en-US" sz="2000" dirty="0">
                <a:solidFill>
                  <a:schemeClr val="tx1"/>
                </a:solidFill>
                <a:latin typeface="Meiryo" panose="020B0604030504040204" pitchFamily="34" charset="-128"/>
                <a:ea typeface="Meiryo" panose="020B0604030504040204" pitchFamily="34" charset="-128"/>
              </a:rPr>
              <a:t>ハードウェア</a:t>
            </a:r>
            <a:r>
              <a:rPr lang="ja-JP" altLang="en-US" sz="2000" dirty="0">
                <a:solidFill>
                  <a:schemeClr val="tx1"/>
                </a:solidFill>
                <a:latin typeface="Meiryo" panose="020B0604030504040204" pitchFamily="34" charset="-128"/>
                <a:ea typeface="Meiryo" panose="020B0604030504040204" pitchFamily="34" charset="-128"/>
              </a:rPr>
              <a:t>やファームウェア</a:t>
            </a:r>
            <a:endParaRPr lang="en-US" altLang="ja-JP" sz="2000" dirty="0">
              <a:solidFill>
                <a:schemeClr val="tx1"/>
              </a:solidFill>
              <a:latin typeface="Meiryo" panose="020B0604030504040204" pitchFamily="34" charset="-128"/>
              <a:ea typeface="Meiryo" panose="020B0604030504040204" pitchFamily="34" charset="-128"/>
            </a:endParaRPr>
          </a:p>
        </p:txBody>
      </p:sp>
      <p:sp>
        <p:nvSpPr>
          <p:cNvPr id="5" name="四角形: 角を丸くする 4">
            <a:extLst>
              <a:ext uri="{FF2B5EF4-FFF2-40B4-BE49-F238E27FC236}">
                <a16:creationId xmlns:a16="http://schemas.microsoft.com/office/drawing/2014/main" id="{A54EC796-D03F-4A23-9B78-6866C303898A}"/>
              </a:ext>
            </a:extLst>
          </p:cNvPr>
          <p:cNvSpPr/>
          <p:nvPr/>
        </p:nvSpPr>
        <p:spPr>
          <a:xfrm>
            <a:off x="1242765" y="5023185"/>
            <a:ext cx="4163851" cy="44336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panose="020B0604030504040204" pitchFamily="34" charset="-128"/>
                <a:ea typeface="Meiryo" panose="020B0604030504040204" pitchFamily="34" charset="-128"/>
              </a:rPr>
              <a:t>信頼</a:t>
            </a:r>
            <a:r>
              <a:rPr kumimoji="1" lang="ja-JP" altLang="en-US" sz="2000">
                <a:solidFill>
                  <a:schemeClr val="tx1"/>
                </a:solidFill>
                <a:latin typeface="Meiryo" panose="020B0604030504040204" pitchFamily="34" charset="-128"/>
                <a:ea typeface="Meiryo" panose="020B0604030504040204" pitchFamily="34" charset="-128"/>
              </a:rPr>
              <a:t>でき</a:t>
            </a:r>
            <a:r>
              <a:rPr lang="ja-JP" altLang="en-US" sz="2000">
                <a:solidFill>
                  <a:schemeClr val="tx1"/>
                </a:solidFill>
                <a:latin typeface="Meiryo" panose="020B0604030504040204" pitchFamily="34" charset="-128"/>
                <a:ea typeface="Meiryo" panose="020B0604030504040204" pitchFamily="34" charset="-128"/>
              </a:rPr>
              <a:t>ない</a:t>
            </a:r>
            <a:r>
              <a:rPr kumimoji="1" lang="en-US" altLang="ja-JP" sz="2000" dirty="0">
                <a:solidFill>
                  <a:schemeClr val="tx1"/>
                </a:solidFill>
                <a:latin typeface="Meiryo" panose="020B0604030504040204" pitchFamily="34" charset="-128"/>
                <a:ea typeface="Meiryo" panose="020B0604030504040204" pitchFamily="34" charset="-128"/>
              </a:rPr>
              <a:t>OS</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6" name="四角形: 角を丸くする 5">
            <a:extLst>
              <a:ext uri="{FF2B5EF4-FFF2-40B4-BE49-F238E27FC236}">
                <a16:creationId xmlns:a16="http://schemas.microsoft.com/office/drawing/2014/main" id="{6DFD2B1C-8A1B-726F-7E31-6D78FE6FF9F9}"/>
              </a:ext>
            </a:extLst>
          </p:cNvPr>
          <p:cNvSpPr/>
          <p:nvPr/>
        </p:nvSpPr>
        <p:spPr>
          <a:xfrm>
            <a:off x="1236415" y="4155299"/>
            <a:ext cx="2061517" cy="7620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Meiryo" panose="020B0604030504040204" pitchFamily="34" charset="-128"/>
                <a:ea typeface="Meiryo" panose="020B0604030504040204" pitchFamily="34" charset="-128"/>
              </a:rPr>
              <a:t>保護する</a:t>
            </a:r>
            <a:endParaRPr kumimoji="1" lang="en-US" altLang="ja-JP" sz="2000" dirty="0">
              <a:solidFill>
                <a:schemeClr val="tx1"/>
              </a:solidFill>
              <a:latin typeface="Meiryo" panose="020B0604030504040204" pitchFamily="34" charset="-128"/>
              <a:ea typeface="Meiryo" panose="020B0604030504040204" pitchFamily="34" charset="-128"/>
            </a:endParaRPr>
          </a:p>
          <a:p>
            <a:pPr algn="ctr"/>
            <a:r>
              <a:rPr kumimoji="1" lang="ja-JP" altLang="en-US" sz="2000">
                <a:solidFill>
                  <a:schemeClr val="tx1"/>
                </a:solidFill>
                <a:latin typeface="Meiryo" panose="020B0604030504040204" pitchFamily="34" charset="-128"/>
                <a:ea typeface="Meiryo" panose="020B0604030504040204" pitchFamily="34" charset="-128"/>
              </a:rPr>
              <a:t>プロセス</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7" name="四角形: 角を丸くする 6">
            <a:extLst>
              <a:ext uri="{FF2B5EF4-FFF2-40B4-BE49-F238E27FC236}">
                <a16:creationId xmlns:a16="http://schemas.microsoft.com/office/drawing/2014/main" id="{CDDBC034-5A53-AE6A-717A-AF27DF9517A7}"/>
              </a:ext>
            </a:extLst>
          </p:cNvPr>
          <p:cNvSpPr/>
          <p:nvPr/>
        </p:nvSpPr>
        <p:spPr>
          <a:xfrm>
            <a:off x="3412717" y="4155299"/>
            <a:ext cx="1993900" cy="7620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Meiryo" panose="020B0604030504040204" pitchFamily="34" charset="-128"/>
                <a:ea typeface="Meiryo" panose="020B0604030504040204" pitchFamily="34" charset="-128"/>
              </a:rPr>
              <a:t>その他の</a:t>
            </a:r>
            <a:endParaRPr kumimoji="1" lang="en-US" altLang="ja-JP" sz="2000" dirty="0">
              <a:solidFill>
                <a:schemeClr val="tx1"/>
              </a:solidFill>
              <a:latin typeface="Meiryo" panose="020B0604030504040204" pitchFamily="34" charset="-128"/>
              <a:ea typeface="Meiryo" panose="020B0604030504040204" pitchFamily="34" charset="-128"/>
            </a:endParaRPr>
          </a:p>
          <a:p>
            <a:pPr algn="ctr"/>
            <a:r>
              <a:rPr lang="ja-JP" altLang="en-US" sz="2000">
                <a:solidFill>
                  <a:schemeClr val="tx1"/>
                </a:solidFill>
                <a:latin typeface="Meiryo" panose="020B0604030504040204" pitchFamily="34" charset="-128"/>
                <a:ea typeface="Meiryo" panose="020B0604030504040204" pitchFamily="34" charset="-128"/>
              </a:rPr>
              <a:t>プロセス</a:t>
            </a:r>
            <a:endParaRPr kumimoji="1" lang="en-US" altLang="ja-JP" sz="2000" dirty="0">
              <a:solidFill>
                <a:schemeClr val="tx1"/>
              </a:solidFill>
              <a:latin typeface="Meiryo" panose="020B0604030504040204" pitchFamily="34" charset="-128"/>
              <a:ea typeface="Meiryo" panose="020B0604030504040204" pitchFamily="34" charset="-128"/>
            </a:endParaRPr>
          </a:p>
        </p:txBody>
      </p:sp>
      <p:sp>
        <p:nvSpPr>
          <p:cNvPr id="23" name="四角形: 角を丸くする 3">
            <a:extLst>
              <a:ext uri="{FF2B5EF4-FFF2-40B4-BE49-F238E27FC236}">
                <a16:creationId xmlns:a16="http://schemas.microsoft.com/office/drawing/2014/main" id="{408D0900-6B15-F631-8040-E108C1B06FA8}"/>
              </a:ext>
            </a:extLst>
          </p:cNvPr>
          <p:cNvSpPr/>
          <p:nvPr/>
        </p:nvSpPr>
        <p:spPr>
          <a:xfrm>
            <a:off x="6454650" y="5597785"/>
            <a:ext cx="4163851" cy="671181"/>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panose="020B0604030504040204" pitchFamily="34" charset="-128"/>
                <a:ea typeface="Meiryo" panose="020B0604030504040204" pitchFamily="34" charset="-128"/>
              </a:rPr>
              <a:t>信頼できる</a:t>
            </a:r>
            <a:endParaRPr kumimoji="1" lang="en-US" altLang="ja-JP" sz="2000" dirty="0">
              <a:solidFill>
                <a:schemeClr val="tx1"/>
              </a:solidFill>
              <a:latin typeface="Meiryo" panose="020B0604030504040204" pitchFamily="34" charset="-128"/>
              <a:ea typeface="Meiryo" panose="020B0604030504040204" pitchFamily="34" charset="-128"/>
            </a:endParaRPr>
          </a:p>
          <a:p>
            <a:pPr algn="ctr"/>
            <a:r>
              <a:rPr kumimoji="1" lang="ja-JP" altLang="en-US" sz="2000" dirty="0">
                <a:solidFill>
                  <a:schemeClr val="tx1"/>
                </a:solidFill>
                <a:latin typeface="Meiryo" panose="020B0604030504040204" pitchFamily="34" charset="-128"/>
                <a:ea typeface="Meiryo" panose="020B0604030504040204" pitchFamily="34" charset="-128"/>
              </a:rPr>
              <a:t>ハードウェア</a:t>
            </a:r>
            <a:r>
              <a:rPr lang="ja-JP" altLang="en-US" sz="2000" dirty="0">
                <a:solidFill>
                  <a:schemeClr val="tx1"/>
                </a:solidFill>
                <a:latin typeface="Meiryo" panose="020B0604030504040204" pitchFamily="34" charset="-128"/>
                <a:ea typeface="Meiryo" panose="020B0604030504040204" pitchFamily="34" charset="-128"/>
              </a:rPr>
              <a:t>やファームウェア</a:t>
            </a:r>
            <a:endParaRPr lang="en-US" altLang="ja-JP" sz="2000" dirty="0">
              <a:solidFill>
                <a:schemeClr val="tx1"/>
              </a:solidFill>
              <a:latin typeface="Meiryo" panose="020B0604030504040204" pitchFamily="34" charset="-128"/>
              <a:ea typeface="Meiryo" panose="020B0604030504040204" pitchFamily="34" charset="-128"/>
            </a:endParaRPr>
          </a:p>
        </p:txBody>
      </p:sp>
      <p:sp>
        <p:nvSpPr>
          <p:cNvPr id="24" name="四角形: 角を丸くする 4">
            <a:extLst>
              <a:ext uri="{FF2B5EF4-FFF2-40B4-BE49-F238E27FC236}">
                <a16:creationId xmlns:a16="http://schemas.microsoft.com/office/drawing/2014/main" id="{013494E1-747F-8587-69B0-176535A7D88D}"/>
              </a:ext>
            </a:extLst>
          </p:cNvPr>
          <p:cNvSpPr/>
          <p:nvPr/>
        </p:nvSpPr>
        <p:spPr>
          <a:xfrm>
            <a:off x="6454650" y="5023185"/>
            <a:ext cx="4163851" cy="44336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Meiryo" panose="020B0604030504040204" pitchFamily="34" charset="-128"/>
                <a:ea typeface="Meiryo" panose="020B0604030504040204" pitchFamily="34" charset="-128"/>
              </a:rPr>
              <a:t>信頼でき</a:t>
            </a:r>
            <a:r>
              <a:rPr lang="ja-JP" altLang="en-US" sz="2000">
                <a:solidFill>
                  <a:schemeClr val="tx1"/>
                </a:solidFill>
                <a:latin typeface="Meiryo" panose="020B0604030504040204" pitchFamily="34" charset="-128"/>
                <a:ea typeface="Meiryo" panose="020B0604030504040204" pitchFamily="34" charset="-128"/>
              </a:rPr>
              <a:t>ない</a:t>
            </a:r>
            <a:r>
              <a:rPr kumimoji="1" lang="ja-JP" altLang="en-US" sz="2000">
                <a:solidFill>
                  <a:schemeClr val="tx1"/>
                </a:solidFill>
                <a:latin typeface="Meiryo" panose="020B0604030504040204" pitchFamily="34" charset="-128"/>
                <a:ea typeface="Meiryo" panose="020B0604030504040204" pitchFamily="34" charset="-128"/>
              </a:rPr>
              <a:t>ハイパーバイザ</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25" name="四角形: 角を丸くする 5">
            <a:extLst>
              <a:ext uri="{FF2B5EF4-FFF2-40B4-BE49-F238E27FC236}">
                <a16:creationId xmlns:a16="http://schemas.microsoft.com/office/drawing/2014/main" id="{42B47EC2-B337-7515-AE98-82411DED2AFD}"/>
              </a:ext>
            </a:extLst>
          </p:cNvPr>
          <p:cNvSpPr/>
          <p:nvPr/>
        </p:nvSpPr>
        <p:spPr>
          <a:xfrm>
            <a:off x="6448300" y="4155299"/>
            <a:ext cx="2061517" cy="762000"/>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panose="020B0604030504040204" pitchFamily="34" charset="-128"/>
                <a:ea typeface="Meiryo" panose="020B0604030504040204" pitchFamily="34" charset="-128"/>
              </a:rPr>
              <a:t>保護する</a:t>
            </a:r>
            <a:r>
              <a:rPr kumimoji="1" lang="en-US" altLang="ja-JP" sz="2000" dirty="0" err="1">
                <a:solidFill>
                  <a:schemeClr val="tx1"/>
                </a:solidFill>
                <a:latin typeface="Meiryo" panose="020B0604030504040204" pitchFamily="34" charset="-128"/>
                <a:ea typeface="Meiryo" panose="020B0604030504040204" pitchFamily="34" charset="-128"/>
              </a:rPr>
              <a:t>VM</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26" name="四角形: 角を丸くする 6">
            <a:extLst>
              <a:ext uri="{FF2B5EF4-FFF2-40B4-BE49-F238E27FC236}">
                <a16:creationId xmlns:a16="http://schemas.microsoft.com/office/drawing/2014/main" id="{2CCD7AE2-23BF-78A6-F697-B621A60F57D9}"/>
              </a:ext>
            </a:extLst>
          </p:cNvPr>
          <p:cNvSpPr/>
          <p:nvPr/>
        </p:nvSpPr>
        <p:spPr>
          <a:xfrm>
            <a:off x="8624602" y="4155299"/>
            <a:ext cx="1993900" cy="7620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Meiryo" panose="020B0604030504040204" pitchFamily="34" charset="-128"/>
                <a:ea typeface="Meiryo" panose="020B0604030504040204" pitchFamily="34" charset="-128"/>
              </a:rPr>
              <a:t>その他の</a:t>
            </a:r>
            <a:r>
              <a:rPr kumimoji="1" lang="en-US" altLang="ja-JP" sz="2000" dirty="0" err="1">
                <a:solidFill>
                  <a:schemeClr val="tx1"/>
                </a:solidFill>
                <a:latin typeface="Meiryo" panose="020B0604030504040204" pitchFamily="34" charset="-128"/>
                <a:ea typeface="Meiryo" panose="020B0604030504040204" pitchFamily="34" charset="-128"/>
              </a:rPr>
              <a:t>VM</a:t>
            </a:r>
            <a:endParaRPr kumimoji="1" lang="ja-JP" altLang="en-US" sz="2000" dirty="0">
              <a:solidFill>
                <a:schemeClr val="tx1"/>
              </a:solidFill>
              <a:latin typeface="Meiryo" panose="020B0604030504040204" pitchFamily="34" charset="-128"/>
              <a:ea typeface="Meiryo" panose="020B0604030504040204" pitchFamily="34" charset="-128"/>
            </a:endParaRPr>
          </a:p>
        </p:txBody>
      </p:sp>
      <p:cxnSp>
        <p:nvCxnSpPr>
          <p:cNvPr id="28" name="Straight Connector 27">
            <a:extLst>
              <a:ext uri="{FF2B5EF4-FFF2-40B4-BE49-F238E27FC236}">
                <a16:creationId xmlns:a16="http://schemas.microsoft.com/office/drawing/2014/main" id="{6FB8D6A7-77E5-1E7F-BAE0-ADBC5B9A4421}"/>
              </a:ext>
            </a:extLst>
          </p:cNvPr>
          <p:cNvCxnSpPr/>
          <p:nvPr/>
        </p:nvCxnSpPr>
        <p:spPr>
          <a:xfrm>
            <a:off x="5908431" y="3938954"/>
            <a:ext cx="0" cy="26459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46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92B4A6-6C2A-DAF3-87BD-FB845165C5EC}"/>
              </a:ext>
            </a:extLst>
          </p:cNvPr>
          <p:cNvSpPr>
            <a:spLocks noGrp="1"/>
          </p:cNvSpPr>
          <p:nvPr>
            <p:ph type="title"/>
          </p:nvPr>
        </p:nvSpPr>
        <p:spPr>
          <a:xfrm>
            <a:off x="467907" y="445476"/>
            <a:ext cx="11190693" cy="644769"/>
          </a:xfrm>
        </p:spPr>
        <p:txBody>
          <a:bodyPr/>
          <a:lstStyle/>
          <a:p>
            <a:r>
              <a:rPr lang="ja-JP" altLang="en-US" dirty="0"/>
              <a:t>ユニバーサル</a:t>
            </a:r>
            <a:r>
              <a:rPr lang="en-US" altLang="ja-JP" dirty="0"/>
              <a:t>TEE</a:t>
            </a:r>
            <a:r>
              <a:rPr lang="ja-JP" altLang="en-US" dirty="0"/>
              <a:t>アーキテクチャ </a:t>
            </a:r>
            <a:r>
              <a:rPr lang="en-US" altLang="ja-JP" dirty="0"/>
              <a:t>(UTA) </a:t>
            </a:r>
            <a:r>
              <a:rPr lang="en-US" altLang="ja-JP" sz="2400" dirty="0"/>
              <a:t>[</a:t>
            </a:r>
            <a:r>
              <a:rPr lang="ja-JP" altLang="en-US" sz="2400" dirty="0"/>
              <a:t>石川</a:t>
            </a:r>
            <a:r>
              <a:rPr lang="en-US" altLang="ja-JP" sz="2400" dirty="0"/>
              <a:t>+, OS</a:t>
            </a:r>
            <a:r>
              <a:rPr lang="ja-JP" altLang="en-US" sz="2400" dirty="0"/>
              <a:t>研‘</a:t>
            </a:r>
            <a:r>
              <a:rPr lang="en-US" altLang="ja-JP" sz="2400" dirty="0"/>
              <a:t>25]</a:t>
            </a:r>
            <a:endParaRPr lang="en-US" altLang="ja-JP" dirty="0"/>
          </a:p>
        </p:txBody>
      </p:sp>
      <p:sp>
        <p:nvSpPr>
          <p:cNvPr id="3" name="コンテンツ プレースホルダー 2">
            <a:extLst>
              <a:ext uri="{FF2B5EF4-FFF2-40B4-BE49-F238E27FC236}">
                <a16:creationId xmlns:a16="http://schemas.microsoft.com/office/drawing/2014/main" id="{6EC11EC4-03C8-229D-8410-D9787371B031}"/>
              </a:ext>
            </a:extLst>
          </p:cNvPr>
          <p:cNvSpPr>
            <a:spLocks noGrp="1"/>
          </p:cNvSpPr>
          <p:nvPr>
            <p:ph idx="1"/>
          </p:nvPr>
        </p:nvSpPr>
        <p:spPr>
          <a:xfrm>
            <a:off x="489407" y="1254369"/>
            <a:ext cx="11190693" cy="5330786"/>
          </a:xfrm>
        </p:spPr>
        <p:txBody>
          <a:bodyPr>
            <a:normAutofit/>
          </a:bodyPr>
          <a:lstStyle/>
          <a:p>
            <a:r>
              <a:rPr lang="ja-JP" altLang="en-US" dirty="0"/>
              <a:t>様々な</a:t>
            </a:r>
            <a:r>
              <a:rPr lang="en-US" altLang="ja-JP" dirty="0"/>
              <a:t>TEE</a:t>
            </a:r>
            <a:r>
              <a:rPr lang="ja-JP" altLang="en-US" dirty="0"/>
              <a:t>を柔軟に</a:t>
            </a:r>
            <a:r>
              <a:rPr lang="ja-JP" altLang="en-US"/>
              <a:t>構成できる</a:t>
            </a:r>
            <a:r>
              <a:rPr lang="en-US" altLang="ja-JP" dirty="0"/>
              <a:t>TEE</a:t>
            </a:r>
            <a:r>
              <a:rPr lang="ja-JP" altLang="en-US" dirty="0"/>
              <a:t>アーキテクチャ</a:t>
            </a:r>
            <a:endParaRPr lang="en-US" altLang="ja-JP" dirty="0"/>
          </a:p>
          <a:p>
            <a:pPr lvl="1"/>
            <a:r>
              <a:rPr lang="ja-JP" altLang="en-US" dirty="0"/>
              <a:t>必要とされる保護モデルに応じて適切な</a:t>
            </a:r>
            <a:r>
              <a:rPr lang="en-US" altLang="ja-JP" dirty="0"/>
              <a:t>TEE</a:t>
            </a:r>
            <a:r>
              <a:rPr lang="ja-JP" altLang="en-US" dirty="0"/>
              <a:t>を提供</a:t>
            </a:r>
            <a:endParaRPr lang="en-US" altLang="ja-JP" dirty="0"/>
          </a:p>
          <a:p>
            <a:pPr lvl="1"/>
            <a:r>
              <a:rPr lang="ja-JP" altLang="en-US" dirty="0"/>
              <a:t>ソフトウェア定義</a:t>
            </a:r>
            <a:r>
              <a:rPr lang="en-US" altLang="ja-JP" dirty="0"/>
              <a:t>TEE</a:t>
            </a:r>
            <a:r>
              <a:rPr lang="ja-JP" altLang="en-US" dirty="0"/>
              <a:t>により多様な</a:t>
            </a:r>
            <a:r>
              <a:rPr lang="en-US" altLang="ja-JP" dirty="0"/>
              <a:t>TEE</a:t>
            </a:r>
            <a:r>
              <a:rPr lang="ja-JP" altLang="en-US" dirty="0"/>
              <a:t>をモジュールとして提供可能</a:t>
            </a:r>
            <a:endParaRPr lang="en-US" altLang="ja-JP" dirty="0">
              <a:solidFill>
                <a:srgbClr val="FF0000"/>
              </a:solidFill>
            </a:endParaRPr>
          </a:p>
          <a:p>
            <a:r>
              <a:rPr lang="en-US" altLang="ja-JP" dirty="0"/>
              <a:t>AMD </a:t>
            </a:r>
            <a:r>
              <a:rPr lang="en-JP" altLang="ja-JP" dirty="0"/>
              <a:t>SEVの機能がUTAのモジュールとして実現可能かは不明</a:t>
            </a:r>
            <a:endParaRPr lang="en-US" altLang="ja-JP" dirty="0"/>
          </a:p>
          <a:p>
            <a:pPr lvl="1"/>
            <a:r>
              <a:rPr lang="en-US" altLang="ja-JP" dirty="0"/>
              <a:t>VM</a:t>
            </a:r>
            <a:r>
              <a:rPr lang="ja-JP" altLang="en-US" dirty="0"/>
              <a:t>内で動作するソフトウェアの真正性を保証する必要</a:t>
            </a:r>
            <a:endParaRPr lang="en-US" altLang="ja-JP" dirty="0"/>
          </a:p>
          <a:p>
            <a:pPr lvl="1"/>
            <a:r>
              <a:rPr lang="en-US" altLang="ja-JP" dirty="0"/>
              <a:t>VM</a:t>
            </a:r>
            <a:r>
              <a:rPr lang="ja-JP" altLang="en-US" dirty="0"/>
              <a:t>へ</a:t>
            </a:r>
            <a:r>
              <a:rPr lang="ja-JP" altLang="en-US"/>
              <a:t>のメモリの</a:t>
            </a:r>
            <a:r>
              <a:rPr lang="ja-JP" altLang="en-US" dirty="0"/>
              <a:t>整合性を保証する必要</a:t>
            </a:r>
            <a:endParaRPr lang="en-US" altLang="ja-JP" dirty="0">
              <a:solidFill>
                <a:srgbClr val="FF0000"/>
              </a:solidFill>
            </a:endParaRPr>
          </a:p>
        </p:txBody>
      </p:sp>
      <p:sp>
        <p:nvSpPr>
          <p:cNvPr id="29" name="四角形: 角を丸くする 28">
            <a:extLst>
              <a:ext uri="{FF2B5EF4-FFF2-40B4-BE49-F238E27FC236}">
                <a16:creationId xmlns:a16="http://schemas.microsoft.com/office/drawing/2014/main" id="{2FBEE6DE-B4DE-534E-70EC-530E0A59DF6E}"/>
              </a:ext>
            </a:extLst>
          </p:cNvPr>
          <p:cNvSpPr/>
          <p:nvPr/>
        </p:nvSpPr>
        <p:spPr>
          <a:xfrm>
            <a:off x="1528024" y="5872443"/>
            <a:ext cx="8502940" cy="71271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30" name="四角形: 角を丸くする 29">
            <a:extLst>
              <a:ext uri="{FF2B5EF4-FFF2-40B4-BE49-F238E27FC236}">
                <a16:creationId xmlns:a16="http://schemas.microsoft.com/office/drawing/2014/main" id="{18EA68EF-8559-6EC3-BD08-7AEF890ED931}"/>
              </a:ext>
            </a:extLst>
          </p:cNvPr>
          <p:cNvSpPr/>
          <p:nvPr/>
        </p:nvSpPr>
        <p:spPr>
          <a:xfrm>
            <a:off x="1528025" y="4990152"/>
            <a:ext cx="8502940" cy="384381"/>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Meiryo" panose="020B0604030504040204" pitchFamily="34" charset="-128"/>
                <a:ea typeface="Meiryo" panose="020B0604030504040204" pitchFamily="34" charset="-128"/>
              </a:rPr>
              <a:t>CPU</a:t>
            </a:r>
            <a:r>
              <a:rPr lang="ja-JP" altLang="en-US" sz="2000" dirty="0">
                <a:solidFill>
                  <a:schemeClr val="tx1"/>
                </a:solidFill>
                <a:latin typeface="Meiryo" panose="020B0604030504040204" pitchFamily="34" charset="-128"/>
                <a:ea typeface="Meiryo" panose="020B0604030504040204" pitchFamily="34" charset="-128"/>
              </a:rPr>
              <a:t>機能抽象化レイヤ</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31" name="四角形: 角を丸くする 30">
            <a:extLst>
              <a:ext uri="{FF2B5EF4-FFF2-40B4-BE49-F238E27FC236}">
                <a16:creationId xmlns:a16="http://schemas.microsoft.com/office/drawing/2014/main" id="{E5D8E7C6-F1A2-4B23-2F49-D4B89394FCBF}"/>
              </a:ext>
            </a:extLst>
          </p:cNvPr>
          <p:cNvSpPr/>
          <p:nvPr/>
        </p:nvSpPr>
        <p:spPr>
          <a:xfrm>
            <a:off x="3281266" y="4112171"/>
            <a:ext cx="1725896" cy="802983"/>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a:solidFill>
                  <a:schemeClr val="tx1"/>
                </a:solidFill>
                <a:latin typeface="Meiryo" panose="020B0604030504040204" pitchFamily="34" charset="-128"/>
                <a:ea typeface="Meiryo" panose="020B0604030504040204" pitchFamily="34" charset="-128"/>
              </a:rPr>
              <a:t>TrustZone</a:t>
            </a:r>
            <a:endParaRPr lang="en-US" altLang="ja-JP" sz="2000" dirty="0">
              <a:solidFill>
                <a:schemeClr val="tx1"/>
              </a:solidFill>
              <a:latin typeface="Meiryo" panose="020B0604030504040204" pitchFamily="34" charset="-128"/>
              <a:ea typeface="Meiryo" panose="020B0604030504040204" pitchFamily="34" charset="-128"/>
            </a:endParaRPr>
          </a:p>
          <a:p>
            <a:pPr algn="ctr"/>
            <a:r>
              <a:rPr lang="ja-JP" altLang="en-US" sz="2000" dirty="0">
                <a:solidFill>
                  <a:schemeClr val="tx1"/>
                </a:solidFill>
                <a:latin typeface="Meiryo" panose="020B0604030504040204" pitchFamily="34" charset="-128"/>
                <a:ea typeface="Meiryo" panose="020B0604030504040204" pitchFamily="34" charset="-128"/>
              </a:rPr>
              <a:t>モジュール</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32" name="四角形: 角を丸くする 31">
            <a:extLst>
              <a:ext uri="{FF2B5EF4-FFF2-40B4-BE49-F238E27FC236}">
                <a16:creationId xmlns:a16="http://schemas.microsoft.com/office/drawing/2014/main" id="{BF34901E-3B09-025E-FF28-B6C2DA79C392}"/>
              </a:ext>
            </a:extLst>
          </p:cNvPr>
          <p:cNvSpPr/>
          <p:nvPr/>
        </p:nvSpPr>
        <p:spPr>
          <a:xfrm>
            <a:off x="5085447" y="4112171"/>
            <a:ext cx="1685594" cy="810164"/>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Meiryo" panose="020B0604030504040204" pitchFamily="34" charset="-128"/>
                <a:ea typeface="Meiryo" panose="020B0604030504040204" pitchFamily="34" charset="-128"/>
              </a:rPr>
              <a:t>SGX</a:t>
            </a:r>
          </a:p>
          <a:p>
            <a:pPr algn="ctr"/>
            <a:r>
              <a:rPr lang="ja-JP" altLang="en-US" sz="2000" dirty="0">
                <a:solidFill>
                  <a:schemeClr val="tx1"/>
                </a:solidFill>
                <a:latin typeface="Meiryo" panose="020B0604030504040204" pitchFamily="34" charset="-128"/>
                <a:ea typeface="Meiryo" panose="020B0604030504040204" pitchFamily="34" charset="-128"/>
              </a:rPr>
              <a:t>モジュール</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33" name="四角形: 角を丸くする 32">
            <a:extLst>
              <a:ext uri="{FF2B5EF4-FFF2-40B4-BE49-F238E27FC236}">
                <a16:creationId xmlns:a16="http://schemas.microsoft.com/office/drawing/2014/main" id="{EDEC1073-B0D9-A5CA-E887-C3E8FB9644E6}"/>
              </a:ext>
            </a:extLst>
          </p:cNvPr>
          <p:cNvSpPr/>
          <p:nvPr/>
        </p:nvSpPr>
        <p:spPr>
          <a:xfrm>
            <a:off x="6845488" y="4102644"/>
            <a:ext cx="1548189" cy="82296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Meiryo" panose="020B0604030504040204" pitchFamily="34" charset="-128"/>
                <a:ea typeface="Meiryo" panose="020B0604030504040204" pitchFamily="34" charset="-128"/>
              </a:rPr>
              <a:t>SEV </a:t>
            </a:r>
          </a:p>
          <a:p>
            <a:pPr algn="ctr"/>
            <a:r>
              <a:rPr lang="ja-JP" altLang="en-US" sz="2000" dirty="0">
                <a:solidFill>
                  <a:schemeClr val="tx1"/>
                </a:solidFill>
                <a:latin typeface="Meiryo" panose="020B0604030504040204" pitchFamily="34" charset="-128"/>
                <a:ea typeface="Meiryo" panose="020B0604030504040204" pitchFamily="34" charset="-128"/>
              </a:rPr>
              <a:t>モジュール</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34" name="四角形: 角を丸くする 33">
            <a:extLst>
              <a:ext uri="{FF2B5EF4-FFF2-40B4-BE49-F238E27FC236}">
                <a16:creationId xmlns:a16="http://schemas.microsoft.com/office/drawing/2014/main" id="{73A2D40A-BD78-C8AE-BEA9-68A996B8AD84}"/>
              </a:ext>
            </a:extLst>
          </p:cNvPr>
          <p:cNvSpPr/>
          <p:nvPr/>
        </p:nvSpPr>
        <p:spPr>
          <a:xfrm>
            <a:off x="8457674" y="4092194"/>
            <a:ext cx="1573291" cy="822960"/>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Meiryo" panose="020B0604030504040204" pitchFamily="34" charset="-128"/>
                <a:ea typeface="Meiryo" panose="020B0604030504040204" pitchFamily="34" charset="-128"/>
              </a:rPr>
              <a:t>Keystone </a:t>
            </a:r>
          </a:p>
          <a:p>
            <a:pPr algn="ctr"/>
            <a:r>
              <a:rPr lang="ja-JP" altLang="en-US" sz="2000" dirty="0">
                <a:solidFill>
                  <a:schemeClr val="tx1"/>
                </a:solidFill>
                <a:latin typeface="Meiryo" panose="020B0604030504040204" pitchFamily="34" charset="-128"/>
                <a:ea typeface="Meiryo" panose="020B0604030504040204" pitchFamily="34" charset="-128"/>
              </a:rPr>
              <a:t>モジュール</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35" name="テキスト ボックス 34">
            <a:extLst>
              <a:ext uri="{FF2B5EF4-FFF2-40B4-BE49-F238E27FC236}">
                <a16:creationId xmlns:a16="http://schemas.microsoft.com/office/drawing/2014/main" id="{038F67E1-24DC-5769-7E84-148EB2345A69}"/>
              </a:ext>
            </a:extLst>
          </p:cNvPr>
          <p:cNvSpPr txBox="1"/>
          <p:nvPr/>
        </p:nvSpPr>
        <p:spPr>
          <a:xfrm>
            <a:off x="1159572" y="4283634"/>
            <a:ext cx="2269209" cy="400110"/>
          </a:xfrm>
          <a:prstGeom prst="rect">
            <a:avLst/>
          </a:prstGeom>
          <a:noFill/>
        </p:spPr>
        <p:txBody>
          <a:bodyPr wrap="square" rtlCol="0">
            <a:spAutoFit/>
          </a:bodyPr>
          <a:lstStyle/>
          <a:p>
            <a:pPr algn="ctr"/>
            <a:r>
              <a:rPr kumimoji="1" lang="en-US" altLang="ja-JP" sz="2000" dirty="0">
                <a:latin typeface="Meiryo" panose="020B0604030504040204" pitchFamily="34" charset="-128"/>
                <a:ea typeface="Meiryo" panose="020B0604030504040204" pitchFamily="34" charset="-128"/>
              </a:rPr>
              <a:t>TEE</a:t>
            </a:r>
            <a:r>
              <a:rPr kumimoji="1" lang="ja-JP" altLang="en-US" sz="2000" dirty="0">
                <a:latin typeface="Meiryo" panose="020B0604030504040204" pitchFamily="34" charset="-128"/>
                <a:ea typeface="Meiryo" panose="020B0604030504040204" pitchFamily="34" charset="-128"/>
              </a:rPr>
              <a:t>実現レイヤ</a:t>
            </a:r>
          </a:p>
        </p:txBody>
      </p:sp>
      <p:sp>
        <p:nvSpPr>
          <p:cNvPr id="36" name="テキスト ボックス 35">
            <a:extLst>
              <a:ext uri="{FF2B5EF4-FFF2-40B4-BE49-F238E27FC236}">
                <a16:creationId xmlns:a16="http://schemas.microsoft.com/office/drawing/2014/main" id="{37FEB1EE-BA6B-509E-53E0-D15398B57C68}"/>
              </a:ext>
            </a:extLst>
          </p:cNvPr>
          <p:cNvSpPr txBox="1"/>
          <p:nvPr/>
        </p:nvSpPr>
        <p:spPr>
          <a:xfrm>
            <a:off x="1534993" y="6035756"/>
            <a:ext cx="3143253" cy="400110"/>
          </a:xfrm>
          <a:prstGeom prst="rect">
            <a:avLst/>
          </a:prstGeom>
          <a:noFill/>
        </p:spPr>
        <p:txBody>
          <a:bodyPr wrap="square">
            <a:spAutoFit/>
          </a:bodyPr>
          <a:lstStyle/>
          <a:p>
            <a:pPr algn="ctr"/>
            <a:r>
              <a:rPr kumimoji="1" lang="ja-JP" altLang="en-US" sz="2000" dirty="0">
                <a:solidFill>
                  <a:schemeClr val="tx1"/>
                </a:solidFill>
                <a:latin typeface="Meiryo" panose="020B0604030504040204" pitchFamily="34" charset="-128"/>
                <a:ea typeface="Meiryo" panose="020B0604030504040204" pitchFamily="34" charset="-128"/>
              </a:rPr>
              <a:t>新しい</a:t>
            </a:r>
            <a:r>
              <a:rPr kumimoji="1" lang="en-US" altLang="ja-JP" sz="2000" dirty="0">
                <a:solidFill>
                  <a:schemeClr val="tx1"/>
                </a:solidFill>
                <a:latin typeface="Meiryo" panose="020B0604030504040204" pitchFamily="34" charset="-128"/>
                <a:ea typeface="Meiryo" panose="020B0604030504040204" pitchFamily="34" charset="-128"/>
              </a:rPr>
              <a:t>TEE</a:t>
            </a:r>
            <a:r>
              <a:rPr kumimoji="1" lang="ja-JP" altLang="en-US" sz="2000" dirty="0">
                <a:solidFill>
                  <a:schemeClr val="tx1"/>
                </a:solidFill>
                <a:latin typeface="Meiryo" panose="020B0604030504040204" pitchFamily="34" charset="-128"/>
                <a:ea typeface="Meiryo" panose="020B0604030504040204" pitchFamily="34" charset="-128"/>
              </a:rPr>
              <a:t>ハードウェア</a:t>
            </a:r>
          </a:p>
        </p:txBody>
      </p:sp>
      <p:sp>
        <p:nvSpPr>
          <p:cNvPr id="37" name="正方形/長方形 36">
            <a:extLst>
              <a:ext uri="{FF2B5EF4-FFF2-40B4-BE49-F238E27FC236}">
                <a16:creationId xmlns:a16="http://schemas.microsoft.com/office/drawing/2014/main" id="{C42D0CAE-8466-B799-8ED0-CE042F5A143D}"/>
              </a:ext>
            </a:extLst>
          </p:cNvPr>
          <p:cNvSpPr/>
          <p:nvPr/>
        </p:nvSpPr>
        <p:spPr>
          <a:xfrm>
            <a:off x="6063253" y="6075552"/>
            <a:ext cx="1026817" cy="3502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panose="020B0604030504040204" pitchFamily="34" charset="-128"/>
                <a:ea typeface="Meiryo" panose="020B0604030504040204" pitchFamily="34" charset="-128"/>
              </a:rPr>
              <a:t>鍵管理</a:t>
            </a:r>
          </a:p>
        </p:txBody>
      </p:sp>
      <p:sp>
        <p:nvSpPr>
          <p:cNvPr id="38" name="正方形/長方形 37">
            <a:extLst>
              <a:ext uri="{FF2B5EF4-FFF2-40B4-BE49-F238E27FC236}">
                <a16:creationId xmlns:a16="http://schemas.microsoft.com/office/drawing/2014/main" id="{D5EAC339-3BD3-6625-0C4F-AB87507065C4}"/>
              </a:ext>
            </a:extLst>
          </p:cNvPr>
          <p:cNvSpPr/>
          <p:nvPr/>
        </p:nvSpPr>
        <p:spPr>
          <a:xfrm>
            <a:off x="4875886" y="6062282"/>
            <a:ext cx="1026817" cy="3502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Meiryo" panose="020B0604030504040204" pitchFamily="34" charset="-128"/>
                <a:ea typeface="Meiryo" panose="020B0604030504040204" pitchFamily="34" charset="-128"/>
              </a:rPr>
              <a:t>暗号化</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39" name="正方形/長方形 38">
            <a:extLst>
              <a:ext uri="{FF2B5EF4-FFF2-40B4-BE49-F238E27FC236}">
                <a16:creationId xmlns:a16="http://schemas.microsoft.com/office/drawing/2014/main" id="{A5410DC2-FC8E-C41A-E876-5FC1852D26AC}"/>
              </a:ext>
            </a:extLst>
          </p:cNvPr>
          <p:cNvSpPr/>
          <p:nvPr/>
        </p:nvSpPr>
        <p:spPr>
          <a:xfrm>
            <a:off x="7250620" y="6067373"/>
            <a:ext cx="1558174" cy="3502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panose="020B0604030504040204" pitchFamily="34" charset="-128"/>
                <a:ea typeface="Meiryo" panose="020B0604030504040204" pitchFamily="34" charset="-128"/>
              </a:rPr>
              <a:t>メモリ保護</a:t>
            </a:r>
          </a:p>
        </p:txBody>
      </p:sp>
      <p:sp>
        <p:nvSpPr>
          <p:cNvPr id="40" name="テキスト ボックス 39">
            <a:extLst>
              <a:ext uri="{FF2B5EF4-FFF2-40B4-BE49-F238E27FC236}">
                <a16:creationId xmlns:a16="http://schemas.microsoft.com/office/drawing/2014/main" id="{3A17BF9C-B713-9B19-5D82-7C37C662A28E}"/>
              </a:ext>
            </a:extLst>
          </p:cNvPr>
          <p:cNvSpPr txBox="1"/>
          <p:nvPr/>
        </p:nvSpPr>
        <p:spPr>
          <a:xfrm>
            <a:off x="8808794" y="6039725"/>
            <a:ext cx="1031937" cy="400110"/>
          </a:xfrm>
          <a:prstGeom prst="rect">
            <a:avLst/>
          </a:prstGeom>
          <a:noFill/>
          <a:ln>
            <a:noFill/>
          </a:ln>
        </p:spPr>
        <p:txBody>
          <a:bodyPr wrap="square">
            <a:spAutoFit/>
          </a:bodyPr>
          <a:lstStyle/>
          <a:p>
            <a:pPr algn="ctr"/>
            <a:r>
              <a:rPr lang="ja-JP" altLang="en-US" sz="2000" dirty="0">
                <a:latin typeface="Meiryo" panose="020B0604030504040204" pitchFamily="34" charset="-128"/>
                <a:ea typeface="Meiryo" panose="020B0604030504040204" pitchFamily="34" charset="-128"/>
              </a:rPr>
              <a:t>・・・</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41" name="矢印: 下 40">
            <a:extLst>
              <a:ext uri="{FF2B5EF4-FFF2-40B4-BE49-F238E27FC236}">
                <a16:creationId xmlns:a16="http://schemas.microsoft.com/office/drawing/2014/main" id="{419618F4-0100-6C27-3A8C-44A71B06994F}"/>
              </a:ext>
            </a:extLst>
          </p:cNvPr>
          <p:cNvSpPr/>
          <p:nvPr/>
        </p:nvSpPr>
        <p:spPr>
          <a:xfrm>
            <a:off x="2873962" y="5424630"/>
            <a:ext cx="232658" cy="34628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000">
              <a:latin typeface="Meiryo" panose="020B0604030504040204" pitchFamily="34" charset="-128"/>
              <a:ea typeface="Meiryo" panose="020B0604030504040204" pitchFamily="34" charset="-128"/>
            </a:endParaRPr>
          </a:p>
        </p:txBody>
      </p:sp>
      <p:sp>
        <p:nvSpPr>
          <p:cNvPr id="42" name="矢印: 下 41">
            <a:extLst>
              <a:ext uri="{FF2B5EF4-FFF2-40B4-BE49-F238E27FC236}">
                <a16:creationId xmlns:a16="http://schemas.microsoft.com/office/drawing/2014/main" id="{B842DAC1-FFD5-48AB-646F-54A1152338E0}"/>
              </a:ext>
            </a:extLst>
          </p:cNvPr>
          <p:cNvSpPr/>
          <p:nvPr/>
        </p:nvSpPr>
        <p:spPr>
          <a:xfrm>
            <a:off x="5332272" y="5446274"/>
            <a:ext cx="232658" cy="34628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000">
              <a:latin typeface="Meiryo" panose="020B0604030504040204" pitchFamily="34" charset="-128"/>
              <a:ea typeface="Meiryo" panose="020B0604030504040204" pitchFamily="34" charset="-128"/>
            </a:endParaRPr>
          </a:p>
        </p:txBody>
      </p:sp>
      <p:sp>
        <p:nvSpPr>
          <p:cNvPr id="43" name="テキスト ボックス 42">
            <a:extLst>
              <a:ext uri="{FF2B5EF4-FFF2-40B4-BE49-F238E27FC236}">
                <a16:creationId xmlns:a16="http://schemas.microsoft.com/office/drawing/2014/main" id="{F72DAB03-5D29-6B73-24C5-0D819DB6BBC9}"/>
              </a:ext>
            </a:extLst>
          </p:cNvPr>
          <p:cNvSpPr txBox="1"/>
          <p:nvPr/>
        </p:nvSpPr>
        <p:spPr>
          <a:xfrm>
            <a:off x="3106620" y="5420853"/>
            <a:ext cx="1278730" cy="400110"/>
          </a:xfrm>
          <a:prstGeom prst="rect">
            <a:avLst/>
          </a:prstGeom>
          <a:noFill/>
        </p:spPr>
        <p:txBody>
          <a:bodyPr wrap="square">
            <a:spAutoFit/>
          </a:bodyPr>
          <a:lstStyle/>
          <a:p>
            <a:pPr algn="ctr"/>
            <a:r>
              <a:rPr kumimoji="1" lang="ja-JP" altLang="en-US" sz="2000" dirty="0">
                <a:solidFill>
                  <a:schemeClr val="tx1"/>
                </a:solidFill>
                <a:latin typeface="Meiryo" panose="020B0604030504040204" pitchFamily="34" charset="-128"/>
                <a:ea typeface="Meiryo" panose="020B0604030504040204" pitchFamily="34" charset="-128"/>
              </a:rPr>
              <a:t>機能選択</a:t>
            </a:r>
          </a:p>
        </p:txBody>
      </p:sp>
      <p:sp>
        <p:nvSpPr>
          <p:cNvPr id="44" name="矢印: 下 43">
            <a:extLst>
              <a:ext uri="{FF2B5EF4-FFF2-40B4-BE49-F238E27FC236}">
                <a16:creationId xmlns:a16="http://schemas.microsoft.com/office/drawing/2014/main" id="{F1BC93C9-F77A-B66F-0305-110ED1A05E95}"/>
              </a:ext>
            </a:extLst>
          </p:cNvPr>
          <p:cNvSpPr/>
          <p:nvPr/>
        </p:nvSpPr>
        <p:spPr>
          <a:xfrm>
            <a:off x="7691432" y="5419660"/>
            <a:ext cx="232658" cy="34628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2000">
              <a:latin typeface="Meiryo" panose="020B0604030504040204" pitchFamily="34" charset="-128"/>
              <a:ea typeface="Meiryo" panose="020B0604030504040204" pitchFamily="34" charset="-128"/>
            </a:endParaRPr>
          </a:p>
        </p:txBody>
      </p:sp>
      <p:sp>
        <p:nvSpPr>
          <p:cNvPr id="45" name="テキスト ボックス 44">
            <a:extLst>
              <a:ext uri="{FF2B5EF4-FFF2-40B4-BE49-F238E27FC236}">
                <a16:creationId xmlns:a16="http://schemas.microsoft.com/office/drawing/2014/main" id="{A8A436BB-FDB3-B9CD-B4C7-6B088F9F6334}"/>
              </a:ext>
            </a:extLst>
          </p:cNvPr>
          <p:cNvSpPr txBox="1"/>
          <p:nvPr/>
        </p:nvSpPr>
        <p:spPr>
          <a:xfrm>
            <a:off x="5564930" y="5406053"/>
            <a:ext cx="946922" cy="400110"/>
          </a:xfrm>
          <a:prstGeom prst="rect">
            <a:avLst/>
          </a:prstGeom>
          <a:noFill/>
        </p:spPr>
        <p:txBody>
          <a:bodyPr wrap="square">
            <a:spAutoFit/>
          </a:bodyPr>
          <a:lstStyle/>
          <a:p>
            <a:pPr algn="ctr"/>
            <a:r>
              <a:rPr kumimoji="1" lang="ja-JP" altLang="en-US" sz="2000" dirty="0">
                <a:solidFill>
                  <a:schemeClr val="tx1"/>
                </a:solidFill>
                <a:latin typeface="Meiryo" panose="020B0604030504040204" pitchFamily="34" charset="-128"/>
                <a:ea typeface="Meiryo" panose="020B0604030504040204" pitchFamily="34" charset="-128"/>
              </a:rPr>
              <a:t>統合</a:t>
            </a:r>
          </a:p>
        </p:txBody>
      </p:sp>
      <p:sp>
        <p:nvSpPr>
          <p:cNvPr id="46" name="テキスト ボックス 45">
            <a:extLst>
              <a:ext uri="{FF2B5EF4-FFF2-40B4-BE49-F238E27FC236}">
                <a16:creationId xmlns:a16="http://schemas.microsoft.com/office/drawing/2014/main" id="{B3E7A184-349B-D872-3C15-A5B498B8AA25}"/>
              </a:ext>
            </a:extLst>
          </p:cNvPr>
          <p:cNvSpPr txBox="1"/>
          <p:nvPr/>
        </p:nvSpPr>
        <p:spPr>
          <a:xfrm>
            <a:off x="7920216" y="5424073"/>
            <a:ext cx="946922" cy="400110"/>
          </a:xfrm>
          <a:prstGeom prst="rect">
            <a:avLst/>
          </a:prstGeom>
          <a:noFill/>
        </p:spPr>
        <p:txBody>
          <a:bodyPr wrap="square">
            <a:spAutoFit/>
          </a:bodyPr>
          <a:lstStyle/>
          <a:p>
            <a:pPr algn="ctr"/>
            <a:r>
              <a:rPr kumimoji="1" lang="ja-JP" altLang="en-US" sz="2000" dirty="0">
                <a:solidFill>
                  <a:schemeClr val="tx1"/>
                </a:solidFill>
                <a:latin typeface="Meiryo" panose="020B0604030504040204" pitchFamily="34" charset="-128"/>
                <a:ea typeface="Meiryo" panose="020B0604030504040204" pitchFamily="34" charset="-128"/>
              </a:rPr>
              <a:t>制御</a:t>
            </a:r>
          </a:p>
        </p:txBody>
      </p:sp>
    </p:spTree>
    <p:extLst>
      <p:ext uri="{BB962C8B-B14F-4D97-AF65-F5344CB8AC3E}">
        <p14:creationId xmlns:p14="http://schemas.microsoft.com/office/powerpoint/2010/main" val="223374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591D-61A7-8230-1FD6-C241E822F62D}"/>
              </a:ext>
            </a:extLst>
          </p:cNvPr>
          <p:cNvSpPr>
            <a:spLocks noGrp="1"/>
          </p:cNvSpPr>
          <p:nvPr>
            <p:ph type="title"/>
          </p:nvPr>
        </p:nvSpPr>
        <p:spPr/>
        <p:txBody>
          <a:bodyPr/>
          <a:lstStyle/>
          <a:p>
            <a:r>
              <a:rPr lang="ja-JP" altLang="en-US" dirty="0"/>
              <a:t>提案：</a:t>
            </a:r>
            <a:r>
              <a:rPr lang="en-US" altLang="ja-JP" dirty="0"/>
              <a:t>Software Defined-SEV (SD-SEV)</a:t>
            </a:r>
            <a:endParaRPr lang="en-JP" dirty="0"/>
          </a:p>
        </p:txBody>
      </p:sp>
      <p:sp>
        <p:nvSpPr>
          <p:cNvPr id="3" name="Content Placeholder 2">
            <a:extLst>
              <a:ext uri="{FF2B5EF4-FFF2-40B4-BE49-F238E27FC236}">
                <a16:creationId xmlns:a16="http://schemas.microsoft.com/office/drawing/2014/main" id="{AD627F22-54BF-D2B4-1D0A-D3B4293E3D01}"/>
              </a:ext>
            </a:extLst>
          </p:cNvPr>
          <p:cNvSpPr>
            <a:spLocks noGrp="1"/>
          </p:cNvSpPr>
          <p:nvPr>
            <p:ph idx="1"/>
          </p:nvPr>
        </p:nvSpPr>
        <p:spPr/>
        <p:txBody>
          <a:bodyPr/>
          <a:lstStyle/>
          <a:p>
            <a:r>
              <a:rPr lang="en-US" altLang="ja-JP" dirty="0"/>
              <a:t>UTA</a:t>
            </a:r>
            <a:r>
              <a:rPr lang="ja-JP" altLang="en-US" dirty="0"/>
              <a:t>の</a:t>
            </a:r>
            <a:r>
              <a:rPr lang="en-US" altLang="ja-JP" dirty="0"/>
              <a:t>SEV</a:t>
            </a:r>
            <a:r>
              <a:rPr lang="ja-JP" altLang="en-US" dirty="0"/>
              <a:t>モジュールを</a:t>
            </a:r>
            <a:r>
              <a:rPr lang="en-US" altLang="ja-JP" dirty="0"/>
              <a:t>RISC-V</a:t>
            </a:r>
            <a:r>
              <a:rPr lang="ja-JP" altLang="en-US" dirty="0"/>
              <a:t>のセキュリティモニタとして実現</a:t>
            </a:r>
            <a:endParaRPr lang="en-US" altLang="ja-JP" dirty="0"/>
          </a:p>
          <a:p>
            <a:pPr lvl="1"/>
            <a:r>
              <a:rPr lang="ja-JP" altLang="en-US" dirty="0"/>
              <a:t>最も高い特権レベル</a:t>
            </a:r>
            <a:r>
              <a:rPr lang="ja-JP" altLang="en-US"/>
              <a:t>で動作させ、セキュリティモニタを隔離</a:t>
            </a:r>
            <a:endParaRPr lang="en-US" altLang="ja-JP" dirty="0"/>
          </a:p>
          <a:p>
            <a:pPr lvl="1"/>
            <a:r>
              <a:rPr lang="en-US" altLang="ja-JP" dirty="0"/>
              <a:t>CPU</a:t>
            </a:r>
            <a:r>
              <a:rPr lang="ja-JP" altLang="en-US" dirty="0"/>
              <a:t>の</a:t>
            </a:r>
            <a:r>
              <a:rPr lang="en-US" altLang="ja-JP" dirty="0"/>
              <a:t>SEV</a:t>
            </a:r>
            <a:r>
              <a:rPr lang="ja-JP" altLang="en-US" dirty="0"/>
              <a:t>の機能と</a:t>
            </a:r>
            <a:r>
              <a:rPr lang="en-US" altLang="ja-JP" dirty="0"/>
              <a:t>AMD</a:t>
            </a:r>
            <a:r>
              <a:rPr lang="ja-JP" altLang="en-US" dirty="0"/>
              <a:t>セキュアプロセッサの機能をエミュレーション</a:t>
            </a:r>
            <a:endParaRPr lang="en-US" altLang="ja-JP" dirty="0"/>
          </a:p>
          <a:p>
            <a:r>
              <a:rPr lang="ja-JP" altLang="en-US" dirty="0"/>
              <a:t>セキュリティモニタをハイパーバイザと</a:t>
            </a:r>
            <a:r>
              <a:rPr lang="en-US" altLang="ja-JP" dirty="0" err="1"/>
              <a:t>VM</a:t>
            </a:r>
            <a:r>
              <a:rPr lang="ja-JP" altLang="en-US" dirty="0"/>
              <a:t>から呼び出して利用</a:t>
            </a:r>
            <a:endParaRPr lang="en-US" altLang="ja-JP" dirty="0"/>
          </a:p>
          <a:p>
            <a:pPr lvl="1"/>
            <a:r>
              <a:rPr lang="ja-JP" altLang="en-US" dirty="0"/>
              <a:t>ハイパーバイザは</a:t>
            </a:r>
            <a:r>
              <a:rPr lang="en-US" altLang="ja-JP" dirty="0"/>
              <a:t>SBI</a:t>
            </a:r>
            <a:r>
              <a:rPr lang="ja-JP" altLang="en-US" dirty="0"/>
              <a:t>コールを用いて直接呼び出し</a:t>
            </a:r>
            <a:endParaRPr lang="en-US" altLang="ja-JP" dirty="0"/>
          </a:p>
          <a:p>
            <a:pPr lvl="1"/>
            <a:r>
              <a:rPr lang="en-US" altLang="ja-JP" dirty="0"/>
              <a:t>VM</a:t>
            </a:r>
            <a:r>
              <a:rPr lang="ja-JP" altLang="en-US"/>
              <a:t>は未定義命令</a:t>
            </a:r>
            <a:r>
              <a:rPr lang="ja-JP" altLang="en-US" dirty="0"/>
              <a:t>を実行してセキュリティモニタでトラップ</a:t>
            </a:r>
            <a:endParaRPr lang="en-US" altLang="ja-JP" dirty="0"/>
          </a:p>
        </p:txBody>
      </p:sp>
      <p:sp>
        <p:nvSpPr>
          <p:cNvPr id="4" name="四角形: 角を丸くする 18">
            <a:extLst>
              <a:ext uri="{FF2B5EF4-FFF2-40B4-BE49-F238E27FC236}">
                <a16:creationId xmlns:a16="http://schemas.microsoft.com/office/drawing/2014/main" id="{E54EBEF0-94D6-B8BC-90A6-2FEAE78E1784}"/>
              </a:ext>
            </a:extLst>
          </p:cNvPr>
          <p:cNvSpPr/>
          <p:nvPr/>
        </p:nvSpPr>
        <p:spPr>
          <a:xfrm>
            <a:off x="1022291" y="5534329"/>
            <a:ext cx="996612" cy="928487"/>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panose="020B0604030504040204" pitchFamily="34" charset="-128"/>
              <a:ea typeface="Meiryo" panose="020B0604030504040204" pitchFamily="34" charset="-128"/>
            </a:endParaRPr>
          </a:p>
        </p:txBody>
      </p:sp>
      <p:sp>
        <p:nvSpPr>
          <p:cNvPr id="5" name="四角形: 角を丸くする 20">
            <a:extLst>
              <a:ext uri="{FF2B5EF4-FFF2-40B4-BE49-F238E27FC236}">
                <a16:creationId xmlns:a16="http://schemas.microsoft.com/office/drawing/2014/main" id="{DBAF43A0-8645-82DB-726D-862BDBD56B84}"/>
              </a:ext>
            </a:extLst>
          </p:cNvPr>
          <p:cNvSpPr/>
          <p:nvPr/>
        </p:nvSpPr>
        <p:spPr>
          <a:xfrm>
            <a:off x="2120947" y="5568024"/>
            <a:ext cx="1411710" cy="8912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Meiryo" panose="020B0604030504040204" pitchFamily="34" charset="-128"/>
                <a:ea typeface="Meiryo" panose="020B0604030504040204" pitchFamily="34" charset="-128"/>
              </a:rPr>
              <a:t>AMD-SP</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6" name="四角形: 角を丸くする 21">
            <a:extLst>
              <a:ext uri="{FF2B5EF4-FFF2-40B4-BE49-F238E27FC236}">
                <a16:creationId xmlns:a16="http://schemas.microsoft.com/office/drawing/2014/main" id="{89089E3C-0C20-4009-B6CC-CA37BF7E0F30}"/>
              </a:ext>
            </a:extLst>
          </p:cNvPr>
          <p:cNvSpPr/>
          <p:nvPr/>
        </p:nvSpPr>
        <p:spPr>
          <a:xfrm>
            <a:off x="1045303" y="4155469"/>
            <a:ext cx="2414771" cy="685228"/>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Meiryo" panose="020B0604030504040204" pitchFamily="34" charset="-128"/>
                <a:ea typeface="Meiryo" panose="020B0604030504040204" pitchFamily="34" charset="-128"/>
              </a:rPr>
              <a:t>VM</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7" name="矢印: 右 22">
            <a:extLst>
              <a:ext uri="{FF2B5EF4-FFF2-40B4-BE49-F238E27FC236}">
                <a16:creationId xmlns:a16="http://schemas.microsoft.com/office/drawing/2014/main" id="{669D2259-8B0B-CDBB-DF57-85B1D92C150E}"/>
              </a:ext>
            </a:extLst>
          </p:cNvPr>
          <p:cNvSpPr/>
          <p:nvPr/>
        </p:nvSpPr>
        <p:spPr>
          <a:xfrm>
            <a:off x="3876363" y="5259791"/>
            <a:ext cx="971359" cy="42794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8" name="テキスト ボックス 23">
            <a:extLst>
              <a:ext uri="{FF2B5EF4-FFF2-40B4-BE49-F238E27FC236}">
                <a16:creationId xmlns:a16="http://schemas.microsoft.com/office/drawing/2014/main" id="{1F76438F-E171-F373-55D4-93E3EABEC798}"/>
              </a:ext>
            </a:extLst>
          </p:cNvPr>
          <p:cNvSpPr txBox="1"/>
          <p:nvPr/>
        </p:nvSpPr>
        <p:spPr>
          <a:xfrm>
            <a:off x="3472902" y="4877503"/>
            <a:ext cx="1742981" cy="400110"/>
          </a:xfrm>
          <a:prstGeom prst="rect">
            <a:avLst/>
          </a:prstGeom>
          <a:noFill/>
        </p:spPr>
        <p:txBody>
          <a:bodyPr wrap="square">
            <a:spAutoFit/>
          </a:bodyPr>
          <a:lstStyle/>
          <a:p>
            <a:pPr algn="ctr"/>
            <a:r>
              <a:rPr lang="en-US" altLang="ja-JP" sz="2000" dirty="0">
                <a:latin typeface="Meiryo" panose="020B0604030504040204" pitchFamily="34" charset="-128"/>
                <a:ea typeface="Meiryo" panose="020B0604030504040204" pitchFamily="34" charset="-128"/>
              </a:rPr>
              <a:t>UTA</a:t>
            </a:r>
            <a:r>
              <a:rPr lang="ja-JP" altLang="en-US" sz="2000" dirty="0">
                <a:latin typeface="Meiryo" panose="020B0604030504040204" pitchFamily="34" charset="-128"/>
                <a:ea typeface="Meiryo" panose="020B0604030504040204" pitchFamily="34" charset="-128"/>
              </a:rPr>
              <a:t>で実現</a:t>
            </a:r>
          </a:p>
        </p:txBody>
      </p:sp>
      <p:sp>
        <p:nvSpPr>
          <p:cNvPr id="9" name="四角形: 角を丸くする 24">
            <a:extLst>
              <a:ext uri="{FF2B5EF4-FFF2-40B4-BE49-F238E27FC236}">
                <a16:creationId xmlns:a16="http://schemas.microsoft.com/office/drawing/2014/main" id="{2D7AD287-5193-787A-A91A-B562D52F1E68}"/>
              </a:ext>
            </a:extLst>
          </p:cNvPr>
          <p:cNvSpPr/>
          <p:nvPr/>
        </p:nvSpPr>
        <p:spPr>
          <a:xfrm>
            <a:off x="1045303" y="4979054"/>
            <a:ext cx="2414771" cy="40011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panose="020B0604030504040204" pitchFamily="34" charset="-128"/>
                <a:ea typeface="Meiryo" panose="020B0604030504040204" pitchFamily="34" charset="-128"/>
              </a:rPr>
              <a:t>ハイパーバイザ</a:t>
            </a:r>
          </a:p>
        </p:txBody>
      </p:sp>
      <p:sp>
        <p:nvSpPr>
          <p:cNvPr id="10" name="四角形: 角を丸くする 26">
            <a:extLst>
              <a:ext uri="{FF2B5EF4-FFF2-40B4-BE49-F238E27FC236}">
                <a16:creationId xmlns:a16="http://schemas.microsoft.com/office/drawing/2014/main" id="{07B31712-FA94-1A45-B8EF-CC17730A0773}"/>
              </a:ext>
            </a:extLst>
          </p:cNvPr>
          <p:cNvSpPr/>
          <p:nvPr/>
        </p:nvSpPr>
        <p:spPr>
          <a:xfrm>
            <a:off x="7635338" y="5172333"/>
            <a:ext cx="2808128" cy="426708"/>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panose="020B0604030504040204" pitchFamily="34" charset="-128"/>
                <a:ea typeface="Meiryo" panose="020B0604030504040204" pitchFamily="34" charset="-128"/>
              </a:rPr>
              <a:t>ハイパーバイザ</a:t>
            </a:r>
          </a:p>
        </p:txBody>
      </p:sp>
      <p:sp>
        <p:nvSpPr>
          <p:cNvPr id="11" name="四角形: 角を丸くする 32">
            <a:extLst>
              <a:ext uri="{FF2B5EF4-FFF2-40B4-BE49-F238E27FC236}">
                <a16:creationId xmlns:a16="http://schemas.microsoft.com/office/drawing/2014/main" id="{F57A3C5C-6901-97ED-96B3-1332416201FB}"/>
              </a:ext>
            </a:extLst>
          </p:cNvPr>
          <p:cNvSpPr/>
          <p:nvPr/>
        </p:nvSpPr>
        <p:spPr>
          <a:xfrm>
            <a:off x="7635338" y="5775098"/>
            <a:ext cx="2808127" cy="938057"/>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12" name="四角形: 角を丸くする 35">
            <a:extLst>
              <a:ext uri="{FF2B5EF4-FFF2-40B4-BE49-F238E27FC236}">
                <a16:creationId xmlns:a16="http://schemas.microsoft.com/office/drawing/2014/main" id="{95FDF60B-093D-FDBC-3EC9-5CC6610C8FBF}"/>
              </a:ext>
            </a:extLst>
          </p:cNvPr>
          <p:cNvSpPr/>
          <p:nvPr/>
        </p:nvSpPr>
        <p:spPr>
          <a:xfrm>
            <a:off x="7635338" y="4040062"/>
            <a:ext cx="2808127" cy="963724"/>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Meiryo" panose="020B0604030504040204" pitchFamily="34" charset="-128"/>
                <a:ea typeface="Meiryo" panose="020B0604030504040204" pitchFamily="34" charset="-128"/>
              </a:rPr>
              <a:t>VM</a:t>
            </a:r>
            <a:endParaRPr kumimoji="1" lang="ja-JP" altLang="en-US" sz="2000" dirty="0">
              <a:solidFill>
                <a:schemeClr val="tx1"/>
              </a:solidFill>
              <a:latin typeface="Meiryo" panose="020B0604030504040204" pitchFamily="34" charset="-128"/>
              <a:ea typeface="Meiryo" panose="020B0604030504040204" pitchFamily="34" charset="-128"/>
            </a:endParaRPr>
          </a:p>
        </p:txBody>
      </p:sp>
      <p:cxnSp>
        <p:nvCxnSpPr>
          <p:cNvPr id="13" name="直線コネクタ 37">
            <a:extLst>
              <a:ext uri="{FF2B5EF4-FFF2-40B4-BE49-F238E27FC236}">
                <a16:creationId xmlns:a16="http://schemas.microsoft.com/office/drawing/2014/main" id="{CA60581D-E18A-6EA4-FD25-96ADCD80A564}"/>
              </a:ext>
            </a:extLst>
          </p:cNvPr>
          <p:cNvCxnSpPr>
            <a:cxnSpLocks/>
          </p:cNvCxnSpPr>
          <p:nvPr/>
        </p:nvCxnSpPr>
        <p:spPr>
          <a:xfrm>
            <a:off x="5210074" y="5687736"/>
            <a:ext cx="5281462" cy="0"/>
          </a:xfrm>
          <a:prstGeom prst="line">
            <a:avLst/>
          </a:prstGeom>
          <a:ln w="3810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14" name="テキスト ボックス 38">
            <a:extLst>
              <a:ext uri="{FF2B5EF4-FFF2-40B4-BE49-F238E27FC236}">
                <a16:creationId xmlns:a16="http://schemas.microsoft.com/office/drawing/2014/main" id="{44F7335C-3575-9AF4-66F6-ED75932CFAB7}"/>
              </a:ext>
            </a:extLst>
          </p:cNvPr>
          <p:cNvSpPr txBox="1"/>
          <p:nvPr/>
        </p:nvSpPr>
        <p:spPr>
          <a:xfrm>
            <a:off x="5330390" y="5949981"/>
            <a:ext cx="1238693" cy="400110"/>
          </a:xfrm>
          <a:prstGeom prst="rect">
            <a:avLst/>
          </a:prstGeom>
          <a:noFill/>
        </p:spPr>
        <p:txBody>
          <a:bodyPr wrap="square" rtlCol="0">
            <a:spAutoFit/>
          </a:bodyPr>
          <a:lstStyle/>
          <a:p>
            <a:r>
              <a:rPr kumimoji="1" lang="en-US" altLang="ja-JP" sz="2000" dirty="0">
                <a:latin typeface="Meiryo" panose="020B0604030504040204" pitchFamily="34" charset="-128"/>
                <a:ea typeface="Meiryo" panose="020B0604030504040204" pitchFamily="34" charset="-128"/>
              </a:rPr>
              <a:t>M</a:t>
            </a:r>
            <a:r>
              <a:rPr kumimoji="1" lang="ja-JP" altLang="en-US" sz="2000" dirty="0">
                <a:latin typeface="Meiryo" panose="020B0604030504040204" pitchFamily="34" charset="-128"/>
                <a:ea typeface="Meiryo" panose="020B0604030504040204" pitchFamily="34" charset="-128"/>
              </a:rPr>
              <a:t>モード</a:t>
            </a:r>
          </a:p>
        </p:txBody>
      </p:sp>
      <p:sp>
        <p:nvSpPr>
          <p:cNvPr id="15" name="テキスト ボックス 39">
            <a:extLst>
              <a:ext uri="{FF2B5EF4-FFF2-40B4-BE49-F238E27FC236}">
                <a16:creationId xmlns:a16="http://schemas.microsoft.com/office/drawing/2014/main" id="{2DA010E7-F77D-9467-6E6D-A0A36037ECAC}"/>
              </a:ext>
            </a:extLst>
          </p:cNvPr>
          <p:cNvSpPr txBox="1"/>
          <p:nvPr/>
        </p:nvSpPr>
        <p:spPr>
          <a:xfrm>
            <a:off x="5301942" y="5213687"/>
            <a:ext cx="1350427" cy="400110"/>
          </a:xfrm>
          <a:prstGeom prst="rect">
            <a:avLst/>
          </a:prstGeom>
          <a:noFill/>
        </p:spPr>
        <p:txBody>
          <a:bodyPr wrap="square" rtlCol="0">
            <a:spAutoFit/>
          </a:bodyPr>
          <a:lstStyle/>
          <a:p>
            <a:r>
              <a:rPr lang="en-US" altLang="ja-JP" sz="2000" dirty="0">
                <a:latin typeface="Meiryo" panose="020B0604030504040204" pitchFamily="34" charset="-128"/>
                <a:ea typeface="Meiryo" panose="020B0604030504040204" pitchFamily="34" charset="-128"/>
              </a:rPr>
              <a:t>HS</a:t>
            </a:r>
            <a:r>
              <a:rPr kumimoji="1" lang="ja-JP" altLang="en-US" sz="2000" dirty="0">
                <a:latin typeface="Meiryo" panose="020B0604030504040204" pitchFamily="34" charset="-128"/>
                <a:ea typeface="Meiryo" panose="020B0604030504040204" pitchFamily="34" charset="-128"/>
              </a:rPr>
              <a:t>モード</a:t>
            </a:r>
          </a:p>
        </p:txBody>
      </p:sp>
      <p:sp>
        <p:nvSpPr>
          <p:cNvPr id="16" name="テキスト ボックス 40">
            <a:extLst>
              <a:ext uri="{FF2B5EF4-FFF2-40B4-BE49-F238E27FC236}">
                <a16:creationId xmlns:a16="http://schemas.microsoft.com/office/drawing/2014/main" id="{A558BE2E-43F6-9CCE-180C-992C097E4019}"/>
              </a:ext>
            </a:extLst>
          </p:cNvPr>
          <p:cNvSpPr txBox="1"/>
          <p:nvPr/>
        </p:nvSpPr>
        <p:spPr>
          <a:xfrm>
            <a:off x="5330390" y="4531717"/>
            <a:ext cx="1280336" cy="400110"/>
          </a:xfrm>
          <a:prstGeom prst="rect">
            <a:avLst/>
          </a:prstGeom>
          <a:noFill/>
        </p:spPr>
        <p:txBody>
          <a:bodyPr wrap="square" rtlCol="0">
            <a:spAutoFit/>
          </a:bodyPr>
          <a:lstStyle/>
          <a:p>
            <a:r>
              <a:rPr kumimoji="1" lang="en-US" altLang="ja-JP" sz="2000" dirty="0">
                <a:latin typeface="Meiryo" panose="020B0604030504040204" pitchFamily="34" charset="-128"/>
                <a:ea typeface="Meiryo" panose="020B0604030504040204" pitchFamily="34" charset="-128"/>
              </a:rPr>
              <a:t>VS</a:t>
            </a:r>
            <a:r>
              <a:rPr kumimoji="1" lang="ja-JP" altLang="en-US" sz="2000" dirty="0">
                <a:latin typeface="Meiryo" panose="020B0604030504040204" pitchFamily="34" charset="-128"/>
                <a:ea typeface="Meiryo" panose="020B0604030504040204" pitchFamily="34" charset="-128"/>
              </a:rPr>
              <a:t>モード</a:t>
            </a:r>
          </a:p>
        </p:txBody>
      </p:sp>
      <p:sp>
        <p:nvSpPr>
          <p:cNvPr id="17" name="テキスト ボックス 41">
            <a:extLst>
              <a:ext uri="{FF2B5EF4-FFF2-40B4-BE49-F238E27FC236}">
                <a16:creationId xmlns:a16="http://schemas.microsoft.com/office/drawing/2014/main" id="{7ACF8073-C9F2-9946-760C-8C9F9B455ABB}"/>
              </a:ext>
            </a:extLst>
          </p:cNvPr>
          <p:cNvSpPr txBox="1"/>
          <p:nvPr/>
        </p:nvSpPr>
        <p:spPr>
          <a:xfrm>
            <a:off x="5320764" y="4131607"/>
            <a:ext cx="1398086" cy="400110"/>
          </a:xfrm>
          <a:prstGeom prst="rect">
            <a:avLst/>
          </a:prstGeom>
          <a:noFill/>
        </p:spPr>
        <p:txBody>
          <a:bodyPr wrap="square" rtlCol="0">
            <a:spAutoFit/>
          </a:bodyPr>
          <a:lstStyle/>
          <a:p>
            <a:r>
              <a:rPr kumimoji="1" lang="en-US" altLang="ja-JP" sz="2000" dirty="0">
                <a:latin typeface="Meiryo" panose="020B0604030504040204" pitchFamily="34" charset="-128"/>
                <a:ea typeface="Meiryo" panose="020B0604030504040204" pitchFamily="34" charset="-128"/>
              </a:rPr>
              <a:t>VU</a:t>
            </a:r>
            <a:r>
              <a:rPr kumimoji="1" lang="ja-JP" altLang="en-US" sz="2000" dirty="0">
                <a:latin typeface="Meiryo" panose="020B0604030504040204" pitchFamily="34" charset="-128"/>
                <a:ea typeface="Meiryo" panose="020B0604030504040204" pitchFamily="34" charset="-128"/>
              </a:rPr>
              <a:t>モード</a:t>
            </a:r>
          </a:p>
        </p:txBody>
      </p:sp>
      <p:cxnSp>
        <p:nvCxnSpPr>
          <p:cNvPr id="18" name="直線コネクタ 42">
            <a:extLst>
              <a:ext uri="{FF2B5EF4-FFF2-40B4-BE49-F238E27FC236}">
                <a16:creationId xmlns:a16="http://schemas.microsoft.com/office/drawing/2014/main" id="{660FBBE0-C6DD-38B8-E81A-926B6A09EC07}"/>
              </a:ext>
            </a:extLst>
          </p:cNvPr>
          <p:cNvCxnSpPr>
            <a:cxnSpLocks/>
            <a:stCxn id="8" idx="3"/>
          </p:cNvCxnSpPr>
          <p:nvPr/>
        </p:nvCxnSpPr>
        <p:spPr>
          <a:xfrm>
            <a:off x="5215883" y="5077558"/>
            <a:ext cx="5275653" cy="0"/>
          </a:xfrm>
          <a:prstGeom prst="line">
            <a:avLst/>
          </a:prstGeom>
          <a:ln w="38100">
            <a:prstDash val="sysDash"/>
          </a:ln>
        </p:spPr>
        <p:style>
          <a:lnRef idx="1">
            <a:schemeClr val="dk1"/>
          </a:lnRef>
          <a:fillRef idx="0">
            <a:schemeClr val="dk1"/>
          </a:fillRef>
          <a:effectRef idx="0">
            <a:schemeClr val="dk1"/>
          </a:effectRef>
          <a:fontRef idx="minor">
            <a:schemeClr val="tx1"/>
          </a:fontRef>
        </p:style>
      </p:cxnSp>
      <p:sp>
        <p:nvSpPr>
          <p:cNvPr id="19" name="四角形: 角を丸くする 43">
            <a:extLst>
              <a:ext uri="{FF2B5EF4-FFF2-40B4-BE49-F238E27FC236}">
                <a16:creationId xmlns:a16="http://schemas.microsoft.com/office/drawing/2014/main" id="{6118DBDF-1F57-DF23-8D68-A88A69155276}"/>
              </a:ext>
            </a:extLst>
          </p:cNvPr>
          <p:cNvSpPr/>
          <p:nvPr/>
        </p:nvSpPr>
        <p:spPr>
          <a:xfrm>
            <a:off x="8192886" y="5859720"/>
            <a:ext cx="1748523" cy="4324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Meiryo" panose="020B0604030504040204" pitchFamily="34" charset="-128"/>
                <a:ea typeface="Meiryo" panose="020B0604030504040204" pitchFamily="34" charset="-128"/>
              </a:rPr>
              <a:t>SD-SEV</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20" name="テキスト ボックス 44">
            <a:extLst>
              <a:ext uri="{FF2B5EF4-FFF2-40B4-BE49-F238E27FC236}">
                <a16:creationId xmlns:a16="http://schemas.microsoft.com/office/drawing/2014/main" id="{01CFD4BA-4598-B06A-22CD-DCFE7639EDC2}"/>
              </a:ext>
            </a:extLst>
          </p:cNvPr>
          <p:cNvSpPr txBox="1"/>
          <p:nvPr/>
        </p:nvSpPr>
        <p:spPr>
          <a:xfrm>
            <a:off x="7807327" y="6308078"/>
            <a:ext cx="2519639" cy="400110"/>
          </a:xfrm>
          <a:prstGeom prst="rect">
            <a:avLst/>
          </a:prstGeom>
          <a:noFill/>
        </p:spPr>
        <p:txBody>
          <a:bodyPr wrap="square" rtlCol="0">
            <a:spAutoFit/>
          </a:bodyPr>
          <a:lstStyle/>
          <a:p>
            <a:pPr algn="ctr"/>
            <a:r>
              <a:rPr lang="ja-JP" altLang="en-US" sz="2000" dirty="0">
                <a:latin typeface="Meiryo" panose="020B0604030504040204" pitchFamily="34" charset="-128"/>
                <a:ea typeface="Meiryo" panose="020B0604030504040204" pitchFamily="34" charset="-128"/>
              </a:rPr>
              <a:t>セキュリティモニタ</a:t>
            </a:r>
            <a:endParaRPr kumimoji="1" lang="en-US" altLang="ja-JP" sz="2000" dirty="0" err="1">
              <a:latin typeface="Meiryo" panose="020B0604030504040204" pitchFamily="34" charset="-128"/>
              <a:ea typeface="Meiryo" panose="020B0604030504040204" pitchFamily="34" charset="-128"/>
            </a:endParaRPr>
          </a:p>
        </p:txBody>
      </p:sp>
      <p:sp>
        <p:nvSpPr>
          <p:cNvPr id="21" name="四角形: 角を丸くする 31">
            <a:extLst>
              <a:ext uri="{FF2B5EF4-FFF2-40B4-BE49-F238E27FC236}">
                <a16:creationId xmlns:a16="http://schemas.microsoft.com/office/drawing/2014/main" id="{5E002EB6-36B3-812D-D8BE-B75C63B57937}"/>
              </a:ext>
            </a:extLst>
          </p:cNvPr>
          <p:cNvSpPr/>
          <p:nvPr/>
        </p:nvSpPr>
        <p:spPr>
          <a:xfrm>
            <a:off x="1130741" y="5924353"/>
            <a:ext cx="802060" cy="4125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latin typeface="Meiryo" panose="020B0604030504040204" pitchFamily="34" charset="-128"/>
                <a:ea typeface="Meiryo" panose="020B0604030504040204" pitchFamily="34" charset="-128"/>
              </a:rPr>
              <a:t>SEV</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22" name="TextBox 5">
            <a:extLst>
              <a:ext uri="{FF2B5EF4-FFF2-40B4-BE49-F238E27FC236}">
                <a16:creationId xmlns:a16="http://schemas.microsoft.com/office/drawing/2014/main" id="{AD7EC302-9A31-8120-FDC9-5002847727EA}"/>
              </a:ext>
            </a:extLst>
          </p:cNvPr>
          <p:cNvSpPr txBox="1"/>
          <p:nvPr/>
        </p:nvSpPr>
        <p:spPr>
          <a:xfrm>
            <a:off x="1212011" y="5568024"/>
            <a:ext cx="663964" cy="369332"/>
          </a:xfrm>
          <a:prstGeom prst="rect">
            <a:avLst/>
          </a:prstGeom>
          <a:noFill/>
        </p:spPr>
        <p:txBody>
          <a:bodyPr wrap="none" rtlCol="0">
            <a:spAutoFit/>
          </a:bodyPr>
          <a:lstStyle/>
          <a:p>
            <a:r>
              <a:rPr lang="en-JP" dirty="0">
                <a:latin typeface="Meiryo" panose="020B0604030504040204" pitchFamily="34" charset="-128"/>
                <a:ea typeface="Meiryo" panose="020B0604030504040204" pitchFamily="34" charset="-128"/>
              </a:rPr>
              <a:t>CPU</a:t>
            </a:r>
          </a:p>
        </p:txBody>
      </p:sp>
      <p:sp>
        <p:nvSpPr>
          <p:cNvPr id="25" name="矢印: 下カーブ 7">
            <a:extLst>
              <a:ext uri="{FF2B5EF4-FFF2-40B4-BE49-F238E27FC236}">
                <a16:creationId xmlns:a16="http://schemas.microsoft.com/office/drawing/2014/main" id="{980EC062-52DA-E825-8703-AFCF6EE9007A}"/>
              </a:ext>
            </a:extLst>
          </p:cNvPr>
          <p:cNvSpPr/>
          <p:nvPr/>
        </p:nvSpPr>
        <p:spPr>
          <a:xfrm rot="5400000">
            <a:off x="9922932" y="5243775"/>
            <a:ext cx="1631230" cy="4973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panose="020B0604030504040204" pitchFamily="34" charset="-128"/>
              <a:ea typeface="Meiryo" panose="020B0604030504040204" pitchFamily="34" charset="-128"/>
            </a:endParaRPr>
          </a:p>
        </p:txBody>
      </p:sp>
      <p:sp>
        <p:nvSpPr>
          <p:cNvPr id="34" name="矢印: 下カーブ 7">
            <a:extLst>
              <a:ext uri="{FF2B5EF4-FFF2-40B4-BE49-F238E27FC236}">
                <a16:creationId xmlns:a16="http://schemas.microsoft.com/office/drawing/2014/main" id="{25895464-1ABE-6D9A-C8F0-37BA0D212906}"/>
              </a:ext>
            </a:extLst>
          </p:cNvPr>
          <p:cNvSpPr/>
          <p:nvPr/>
        </p:nvSpPr>
        <p:spPr>
          <a:xfrm rot="5400000" flipV="1">
            <a:off x="6916305" y="5739883"/>
            <a:ext cx="988209" cy="35707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panose="020B0604030504040204" pitchFamily="34" charset="-128"/>
              <a:ea typeface="Meiryo" panose="020B0604030504040204" pitchFamily="34" charset="-128"/>
            </a:endParaRPr>
          </a:p>
        </p:txBody>
      </p:sp>
      <p:sp>
        <p:nvSpPr>
          <p:cNvPr id="35" name="テキスト ボックス 34">
            <a:extLst>
              <a:ext uri="{FF2B5EF4-FFF2-40B4-BE49-F238E27FC236}">
                <a16:creationId xmlns:a16="http://schemas.microsoft.com/office/drawing/2014/main" id="{1367F369-0E22-EF57-02A0-5D3A3F149ED3}"/>
              </a:ext>
            </a:extLst>
          </p:cNvPr>
          <p:cNvSpPr txBox="1"/>
          <p:nvPr/>
        </p:nvSpPr>
        <p:spPr>
          <a:xfrm>
            <a:off x="6697572" y="6072689"/>
            <a:ext cx="1068600" cy="707886"/>
          </a:xfrm>
          <a:prstGeom prst="rect">
            <a:avLst/>
          </a:prstGeom>
          <a:noFill/>
        </p:spPr>
        <p:txBody>
          <a:bodyPr wrap="square" rtlCol="0">
            <a:spAutoFit/>
          </a:bodyPr>
          <a:lstStyle/>
          <a:p>
            <a:r>
              <a:rPr kumimoji="1" lang="en-US" altLang="ja-JP" sz="2000" dirty="0">
                <a:latin typeface="Meiryo" panose="020B0604030504040204" pitchFamily="34" charset="-128"/>
                <a:ea typeface="Meiryo" panose="020B0604030504040204" pitchFamily="34" charset="-128"/>
              </a:rPr>
              <a:t>SBI</a:t>
            </a:r>
          </a:p>
          <a:p>
            <a:r>
              <a:rPr lang="ja-JP" altLang="en-US" sz="2000" dirty="0">
                <a:latin typeface="Meiryo" panose="020B0604030504040204" pitchFamily="34" charset="-128"/>
                <a:ea typeface="Meiryo" panose="020B0604030504040204" pitchFamily="34" charset="-128"/>
              </a:rPr>
              <a:t>コール</a:t>
            </a:r>
            <a:endParaRPr kumimoji="1" lang="ja-JP" altLang="en-US" sz="2000" dirty="0">
              <a:latin typeface="Meiryo" panose="020B0604030504040204" pitchFamily="34" charset="-128"/>
              <a:ea typeface="Meiryo" panose="020B0604030504040204" pitchFamily="34" charset="-128"/>
            </a:endParaRPr>
          </a:p>
        </p:txBody>
      </p:sp>
      <p:sp>
        <p:nvSpPr>
          <p:cNvPr id="36" name="テキスト ボックス 35">
            <a:extLst>
              <a:ext uri="{FF2B5EF4-FFF2-40B4-BE49-F238E27FC236}">
                <a16:creationId xmlns:a16="http://schemas.microsoft.com/office/drawing/2014/main" id="{80071908-8B17-0A6E-1C6B-D8178124DEB5}"/>
              </a:ext>
            </a:extLst>
          </p:cNvPr>
          <p:cNvSpPr txBox="1"/>
          <p:nvPr/>
        </p:nvSpPr>
        <p:spPr>
          <a:xfrm>
            <a:off x="10443465" y="4334790"/>
            <a:ext cx="1474417" cy="400110"/>
          </a:xfrm>
          <a:prstGeom prst="rect">
            <a:avLst/>
          </a:prstGeom>
          <a:noFill/>
        </p:spPr>
        <p:txBody>
          <a:bodyPr wrap="square" rtlCol="0">
            <a:spAutoFit/>
          </a:bodyPr>
          <a:lstStyle/>
          <a:p>
            <a:r>
              <a:rPr lang="ja-JP" altLang="en-US" sz="2000">
                <a:latin typeface="Meiryo" panose="020B0604030504040204" pitchFamily="34" charset="-128"/>
                <a:ea typeface="Meiryo" panose="020B0604030504040204" pitchFamily="34" charset="-128"/>
              </a:rPr>
              <a:t>未定義</a:t>
            </a:r>
            <a:r>
              <a:rPr kumimoji="1" lang="ja-JP" altLang="en-US" sz="2000">
                <a:latin typeface="Meiryo" panose="020B0604030504040204" pitchFamily="34" charset="-128"/>
                <a:ea typeface="Meiryo" panose="020B0604030504040204" pitchFamily="34" charset="-128"/>
              </a:rPr>
              <a:t>命令</a:t>
            </a:r>
            <a:endParaRPr kumimoji="1" lang="ja-JP" altLang="en-US" sz="20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213612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1E49E-A491-1351-B9D6-3AC6B6E345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6AC9167-61F4-B594-7161-B15232E149FC}"/>
              </a:ext>
            </a:extLst>
          </p:cNvPr>
          <p:cNvSpPr>
            <a:spLocks noGrp="1"/>
          </p:cNvSpPr>
          <p:nvPr>
            <p:ph type="title"/>
          </p:nvPr>
        </p:nvSpPr>
        <p:spPr/>
        <p:txBody>
          <a:bodyPr/>
          <a:lstStyle/>
          <a:p>
            <a:r>
              <a:rPr lang="en-US" altLang="ja-JP" dirty="0"/>
              <a:t>VM</a:t>
            </a:r>
            <a:r>
              <a:rPr lang="ja-JP" altLang="en-US" dirty="0"/>
              <a:t>起動時のソフトウェアの計測・検証</a:t>
            </a:r>
            <a:endParaRPr lang="en-US" altLang="ja-JP" dirty="0"/>
          </a:p>
        </p:txBody>
      </p:sp>
      <p:sp>
        <p:nvSpPr>
          <p:cNvPr id="3" name="コンテンツ プレースホルダー 2">
            <a:extLst>
              <a:ext uri="{FF2B5EF4-FFF2-40B4-BE49-F238E27FC236}">
                <a16:creationId xmlns:a16="http://schemas.microsoft.com/office/drawing/2014/main" id="{D11A5F52-1B53-27F0-9C87-4571893EBA15}"/>
              </a:ext>
            </a:extLst>
          </p:cNvPr>
          <p:cNvSpPr>
            <a:spLocks noGrp="1"/>
          </p:cNvSpPr>
          <p:nvPr>
            <p:ph idx="1"/>
          </p:nvPr>
        </p:nvSpPr>
        <p:spPr/>
        <p:txBody>
          <a:bodyPr/>
          <a:lstStyle/>
          <a:p>
            <a:r>
              <a:rPr lang="en-US" altLang="ja-JP" dirty="0"/>
              <a:t>VM</a:t>
            </a:r>
            <a:r>
              <a:rPr lang="ja-JP" altLang="en-US" dirty="0"/>
              <a:t>のメモリにロードされたソフトウェアの初期状態を計測</a:t>
            </a:r>
            <a:endParaRPr lang="en-US" altLang="ja-JP" dirty="0"/>
          </a:p>
          <a:p>
            <a:pPr lvl="1"/>
            <a:r>
              <a:rPr lang="en-US" altLang="ja-JP" dirty="0"/>
              <a:t>VM</a:t>
            </a:r>
            <a:r>
              <a:rPr lang="ja-JP" altLang="en-US"/>
              <a:t>内で動くソフトウェアが改ざんされていないこと</a:t>
            </a:r>
            <a:r>
              <a:rPr lang="ja-JP" altLang="en-US" dirty="0"/>
              <a:t>を保証するのに利用</a:t>
            </a:r>
            <a:endParaRPr lang="en-US" altLang="ja-JP" dirty="0"/>
          </a:p>
          <a:p>
            <a:pPr lvl="1"/>
            <a:r>
              <a:rPr lang="ja-JP" altLang="en-US" dirty="0"/>
              <a:t>メモリのページごとにハッシュ値を連鎖的に計算</a:t>
            </a:r>
            <a:endParaRPr lang="en-US" altLang="ja-JP" dirty="0"/>
          </a:p>
          <a:p>
            <a:r>
              <a:rPr lang="en-US" altLang="ja-JP" dirty="0"/>
              <a:t>VM</a:t>
            </a:r>
            <a:r>
              <a:rPr lang="ja-JP" altLang="en-US" dirty="0"/>
              <a:t>にロードされたソフトウェアが改ざんされていないか検証</a:t>
            </a:r>
            <a:endParaRPr lang="en-US" altLang="ja-JP" dirty="0"/>
          </a:p>
          <a:p>
            <a:pPr lvl="1"/>
            <a:r>
              <a:rPr lang="ja-JP" altLang="en-US" dirty="0"/>
              <a:t>事前に計測した署名付きハッシュ値と比較し、異なれば改ざんを検知</a:t>
            </a:r>
            <a:endParaRPr lang="en-US" altLang="ja-JP" dirty="0"/>
          </a:p>
          <a:p>
            <a:pPr lvl="1"/>
            <a:r>
              <a:rPr lang="ja-JP" altLang="en-US" dirty="0"/>
              <a:t>外部サーバでの検証用にハッシュ値を含むレポートを</a:t>
            </a:r>
            <a:r>
              <a:rPr lang="en-US" altLang="ja-JP" dirty="0" err="1"/>
              <a:t>VM</a:t>
            </a:r>
            <a:r>
              <a:rPr lang="ja-JP" altLang="en-US" dirty="0"/>
              <a:t>に提供</a:t>
            </a:r>
            <a:endParaRPr lang="en-US" altLang="ja-JP" dirty="0"/>
          </a:p>
          <a:p>
            <a:pPr lvl="1"/>
            <a:endParaRPr lang="en-US" altLang="ja-JP" dirty="0"/>
          </a:p>
        </p:txBody>
      </p:sp>
      <p:sp>
        <p:nvSpPr>
          <p:cNvPr id="4" name="四角形: 角を丸くする 3">
            <a:extLst>
              <a:ext uri="{FF2B5EF4-FFF2-40B4-BE49-F238E27FC236}">
                <a16:creationId xmlns:a16="http://schemas.microsoft.com/office/drawing/2014/main" id="{B2EE15AF-FF9F-53F6-8970-8DBEA8E5F252}"/>
              </a:ext>
            </a:extLst>
          </p:cNvPr>
          <p:cNvSpPr/>
          <p:nvPr/>
        </p:nvSpPr>
        <p:spPr>
          <a:xfrm>
            <a:off x="3821438" y="3973287"/>
            <a:ext cx="4633366" cy="2534586"/>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6" name="四角形: 角を丸くする 5">
            <a:extLst>
              <a:ext uri="{FF2B5EF4-FFF2-40B4-BE49-F238E27FC236}">
                <a16:creationId xmlns:a16="http://schemas.microsoft.com/office/drawing/2014/main" id="{FABCCE0A-6A28-C9FB-F059-D88DA2AFE657}"/>
              </a:ext>
            </a:extLst>
          </p:cNvPr>
          <p:cNvSpPr/>
          <p:nvPr/>
        </p:nvSpPr>
        <p:spPr>
          <a:xfrm>
            <a:off x="1632191" y="3973287"/>
            <a:ext cx="2049682" cy="2015353"/>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ECCEF513-97FD-8133-37ED-E5CA8A1A22F0}"/>
              </a:ext>
            </a:extLst>
          </p:cNvPr>
          <p:cNvSpPr txBox="1"/>
          <p:nvPr/>
        </p:nvSpPr>
        <p:spPr>
          <a:xfrm>
            <a:off x="5009490" y="6064102"/>
            <a:ext cx="2049682" cy="400110"/>
          </a:xfrm>
          <a:prstGeom prst="rect">
            <a:avLst/>
          </a:prstGeom>
          <a:noFill/>
        </p:spPr>
        <p:txBody>
          <a:bodyPr wrap="square" rtlCol="0">
            <a:spAutoFit/>
          </a:bodyPr>
          <a:lstStyle/>
          <a:p>
            <a:pPr algn="ctr"/>
            <a:r>
              <a:rPr kumimoji="1" lang="en-US" altLang="ja-JP" sz="2000" dirty="0">
                <a:solidFill>
                  <a:schemeClr val="tx1"/>
                </a:solidFill>
                <a:latin typeface="Meiryo" panose="020B0604030504040204" pitchFamily="34" charset="-128"/>
                <a:ea typeface="Meiryo" panose="020B0604030504040204" pitchFamily="34" charset="-128"/>
              </a:rPr>
              <a:t>SD-SEV</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8" name="矢印: 下 7">
            <a:extLst>
              <a:ext uri="{FF2B5EF4-FFF2-40B4-BE49-F238E27FC236}">
                <a16:creationId xmlns:a16="http://schemas.microsoft.com/office/drawing/2014/main" id="{72BADE2E-0122-4F46-4C21-A8A73A3F1907}"/>
              </a:ext>
            </a:extLst>
          </p:cNvPr>
          <p:cNvSpPr/>
          <p:nvPr/>
        </p:nvSpPr>
        <p:spPr>
          <a:xfrm rot="16200000">
            <a:off x="3727872" y="4101120"/>
            <a:ext cx="300785" cy="1071952"/>
          </a:xfrm>
          <a:prstGeom prst="downArrow">
            <a:avLst>
              <a:gd name="adj1" fmla="val 50000"/>
              <a:gd name="adj2" fmla="val 913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9" name="テキスト ボックス 8">
            <a:extLst>
              <a:ext uri="{FF2B5EF4-FFF2-40B4-BE49-F238E27FC236}">
                <a16:creationId xmlns:a16="http://schemas.microsoft.com/office/drawing/2014/main" id="{A1A60CE5-B5BB-FE83-923F-E12CB8C7EC5C}"/>
              </a:ext>
            </a:extLst>
          </p:cNvPr>
          <p:cNvSpPr txBox="1"/>
          <p:nvPr/>
        </p:nvSpPr>
        <p:spPr>
          <a:xfrm>
            <a:off x="3629271" y="4810886"/>
            <a:ext cx="984971" cy="400110"/>
          </a:xfrm>
          <a:prstGeom prst="rect">
            <a:avLst/>
          </a:prstGeom>
          <a:noFill/>
        </p:spPr>
        <p:txBody>
          <a:bodyPr wrap="square" rtlCol="0">
            <a:spAutoFit/>
          </a:bodyPr>
          <a:lstStyle/>
          <a:p>
            <a:pPr algn="ctr"/>
            <a:r>
              <a:rPr kumimoji="1" lang="ja-JP" altLang="en-US" sz="2000" dirty="0">
                <a:solidFill>
                  <a:schemeClr val="tx1"/>
                </a:solidFill>
                <a:latin typeface="Meiryo" panose="020B0604030504040204" pitchFamily="34" charset="-128"/>
                <a:ea typeface="Meiryo" panose="020B0604030504040204" pitchFamily="34" charset="-128"/>
              </a:rPr>
              <a:t>計測</a:t>
            </a:r>
          </a:p>
        </p:txBody>
      </p:sp>
      <p:sp>
        <p:nvSpPr>
          <p:cNvPr id="10" name="テキスト ボックス 9">
            <a:extLst>
              <a:ext uri="{FF2B5EF4-FFF2-40B4-BE49-F238E27FC236}">
                <a16:creationId xmlns:a16="http://schemas.microsoft.com/office/drawing/2014/main" id="{524BCED3-D838-0CAB-2476-2F107623C1AE}"/>
              </a:ext>
            </a:extLst>
          </p:cNvPr>
          <p:cNvSpPr txBox="1"/>
          <p:nvPr/>
        </p:nvSpPr>
        <p:spPr>
          <a:xfrm>
            <a:off x="2148395" y="5571034"/>
            <a:ext cx="984971" cy="400110"/>
          </a:xfrm>
          <a:prstGeom prst="rect">
            <a:avLst/>
          </a:prstGeom>
          <a:noFill/>
        </p:spPr>
        <p:txBody>
          <a:bodyPr wrap="square" rtlCol="0">
            <a:spAutoFit/>
          </a:bodyPr>
          <a:lstStyle/>
          <a:p>
            <a:pPr algn="ctr"/>
            <a:r>
              <a:rPr kumimoji="1" lang="en-US" altLang="ja-JP" sz="2000" dirty="0">
                <a:solidFill>
                  <a:schemeClr val="tx1"/>
                </a:solidFill>
                <a:latin typeface="Meiryo" panose="020B0604030504040204" pitchFamily="34" charset="-128"/>
                <a:ea typeface="Meiryo" panose="020B0604030504040204" pitchFamily="34" charset="-128"/>
              </a:rPr>
              <a:t>VM</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11" name="正方形/長方形 10">
            <a:extLst>
              <a:ext uri="{FF2B5EF4-FFF2-40B4-BE49-F238E27FC236}">
                <a16:creationId xmlns:a16="http://schemas.microsoft.com/office/drawing/2014/main" id="{AE18CB4A-9D82-0E8E-E238-A6761A7E97DA}"/>
              </a:ext>
            </a:extLst>
          </p:cNvPr>
          <p:cNvSpPr/>
          <p:nvPr/>
        </p:nvSpPr>
        <p:spPr>
          <a:xfrm>
            <a:off x="4511660" y="4356298"/>
            <a:ext cx="1522671" cy="6087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latin typeface="Meiryo" panose="020B0604030504040204" pitchFamily="34" charset="-128"/>
                <a:ea typeface="Meiryo" panose="020B0604030504040204" pitchFamily="34" charset="-128"/>
              </a:rPr>
              <a:t>ハッシュ値</a:t>
            </a:r>
            <a:endParaRPr kumimoji="1" lang="en-US" altLang="ja-JP" sz="2000" dirty="0">
              <a:latin typeface="Meiryo" panose="020B0604030504040204" pitchFamily="34" charset="-128"/>
              <a:ea typeface="Meiryo" panose="020B0604030504040204" pitchFamily="34" charset="-128"/>
            </a:endParaRPr>
          </a:p>
        </p:txBody>
      </p:sp>
      <p:sp>
        <p:nvSpPr>
          <p:cNvPr id="12" name="四角形: 角を丸くする 11">
            <a:extLst>
              <a:ext uri="{FF2B5EF4-FFF2-40B4-BE49-F238E27FC236}">
                <a16:creationId xmlns:a16="http://schemas.microsoft.com/office/drawing/2014/main" id="{D70DEF5A-962D-F419-20E0-2F247ECDFCDE}"/>
              </a:ext>
            </a:extLst>
          </p:cNvPr>
          <p:cNvSpPr/>
          <p:nvPr/>
        </p:nvSpPr>
        <p:spPr>
          <a:xfrm>
            <a:off x="1636797" y="6137949"/>
            <a:ext cx="2049682" cy="426708"/>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Meiryo" panose="020B0604030504040204" pitchFamily="34" charset="-128"/>
                <a:ea typeface="Meiryo" panose="020B0604030504040204" pitchFamily="34" charset="-128"/>
              </a:rPr>
              <a:t>ハイパーバイザ</a:t>
            </a:r>
          </a:p>
        </p:txBody>
      </p:sp>
      <p:sp>
        <p:nvSpPr>
          <p:cNvPr id="13" name="テキスト ボックス 12">
            <a:extLst>
              <a:ext uri="{FF2B5EF4-FFF2-40B4-BE49-F238E27FC236}">
                <a16:creationId xmlns:a16="http://schemas.microsoft.com/office/drawing/2014/main" id="{0EDE3D15-4212-FAAE-7FF1-6B233DA07D7C}"/>
              </a:ext>
            </a:extLst>
          </p:cNvPr>
          <p:cNvSpPr txBox="1"/>
          <p:nvPr/>
        </p:nvSpPr>
        <p:spPr>
          <a:xfrm>
            <a:off x="58449" y="5497452"/>
            <a:ext cx="984971" cy="400110"/>
          </a:xfrm>
          <a:prstGeom prst="rect">
            <a:avLst/>
          </a:prstGeom>
          <a:noFill/>
        </p:spPr>
        <p:txBody>
          <a:bodyPr wrap="square" rtlCol="0">
            <a:spAutoFit/>
          </a:bodyPr>
          <a:lstStyle/>
          <a:p>
            <a:pPr algn="ctr"/>
            <a:r>
              <a:rPr lang="ja-JP" altLang="en-US" sz="2000" dirty="0">
                <a:latin typeface="Meiryo" panose="020B0604030504040204" pitchFamily="34" charset="-128"/>
                <a:ea typeface="Meiryo" panose="020B0604030504040204" pitchFamily="34" charset="-128"/>
              </a:rPr>
              <a:t>ロード</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14" name="フリーフォーム: 図形 13">
            <a:extLst>
              <a:ext uri="{FF2B5EF4-FFF2-40B4-BE49-F238E27FC236}">
                <a16:creationId xmlns:a16="http://schemas.microsoft.com/office/drawing/2014/main" id="{9E3DFF4F-81A9-E85B-F330-1F6B3AAA4D42}"/>
              </a:ext>
            </a:extLst>
          </p:cNvPr>
          <p:cNvSpPr/>
          <p:nvPr/>
        </p:nvSpPr>
        <p:spPr>
          <a:xfrm>
            <a:off x="1061479" y="4787489"/>
            <a:ext cx="1055151" cy="1538264"/>
          </a:xfrm>
          <a:custGeom>
            <a:avLst/>
            <a:gdLst>
              <a:gd name="connsiteX0" fmla="*/ 700170 w 1661596"/>
              <a:gd name="connsiteY0" fmla="*/ 903949 h 914400"/>
              <a:gd name="connsiteX1" fmla="*/ 0 w 1661596"/>
              <a:gd name="connsiteY1" fmla="*/ 914400 h 914400"/>
              <a:gd name="connsiteX2" fmla="*/ 0 w 1661596"/>
              <a:gd name="connsiteY2" fmla="*/ 20900 h 914400"/>
              <a:gd name="connsiteX3" fmla="*/ 1661596 w 1661596"/>
              <a:gd name="connsiteY3" fmla="*/ 0 h 914400"/>
            </a:gdLst>
            <a:ahLst/>
            <a:cxnLst>
              <a:cxn ang="0">
                <a:pos x="connsiteX0" y="connsiteY0"/>
              </a:cxn>
              <a:cxn ang="0">
                <a:pos x="connsiteX1" y="connsiteY1"/>
              </a:cxn>
              <a:cxn ang="0">
                <a:pos x="connsiteX2" y="connsiteY2"/>
              </a:cxn>
              <a:cxn ang="0">
                <a:pos x="connsiteX3" y="connsiteY3"/>
              </a:cxn>
            </a:cxnLst>
            <a:rect l="l" t="t" r="r" b="b"/>
            <a:pathLst>
              <a:path w="1661596" h="914400">
                <a:moveTo>
                  <a:pt x="700170" y="903949"/>
                </a:moveTo>
                <a:lnTo>
                  <a:pt x="0" y="914400"/>
                </a:lnTo>
                <a:lnTo>
                  <a:pt x="0" y="20900"/>
                </a:lnTo>
                <a:lnTo>
                  <a:pt x="1661596" y="0"/>
                </a:lnTo>
              </a:path>
            </a:pathLst>
          </a:custGeom>
          <a:noFill/>
          <a:ln w="1270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9" name="グループ化 18">
            <a:extLst>
              <a:ext uri="{FF2B5EF4-FFF2-40B4-BE49-F238E27FC236}">
                <a16:creationId xmlns:a16="http://schemas.microsoft.com/office/drawing/2014/main" id="{D2F63BBB-5373-FAA3-EF54-D7F41D24958D}"/>
              </a:ext>
            </a:extLst>
          </p:cNvPr>
          <p:cNvGrpSpPr/>
          <p:nvPr/>
        </p:nvGrpSpPr>
        <p:grpSpPr>
          <a:xfrm>
            <a:off x="2192197" y="4430807"/>
            <a:ext cx="570580" cy="747658"/>
            <a:chOff x="8208412" y="4765772"/>
            <a:chExt cx="795888" cy="938160"/>
          </a:xfrm>
        </p:grpSpPr>
        <p:grpSp>
          <p:nvGrpSpPr>
            <p:cNvPr id="20" name="グループ化 19">
              <a:extLst>
                <a:ext uri="{FF2B5EF4-FFF2-40B4-BE49-F238E27FC236}">
                  <a16:creationId xmlns:a16="http://schemas.microsoft.com/office/drawing/2014/main" id="{E12A8626-73FB-8986-7F05-8D3EF286E224}"/>
                </a:ext>
              </a:extLst>
            </p:cNvPr>
            <p:cNvGrpSpPr/>
            <p:nvPr/>
          </p:nvGrpSpPr>
          <p:grpSpPr>
            <a:xfrm>
              <a:off x="8208412" y="4765772"/>
              <a:ext cx="795888" cy="938160"/>
              <a:chOff x="9956800" y="4457700"/>
              <a:chExt cx="933450" cy="1118812"/>
            </a:xfrm>
          </p:grpSpPr>
          <p:sp>
            <p:nvSpPr>
              <p:cNvPr id="22" name="四角形: 1 つの角を切り取る 21">
                <a:extLst>
                  <a:ext uri="{FF2B5EF4-FFF2-40B4-BE49-F238E27FC236}">
                    <a16:creationId xmlns:a16="http://schemas.microsoft.com/office/drawing/2014/main" id="{7708F06A-086B-F71D-9805-D7C58BBFFD94}"/>
                  </a:ext>
                </a:extLst>
              </p:cNvPr>
              <p:cNvSpPr/>
              <p:nvPr/>
            </p:nvSpPr>
            <p:spPr>
              <a:xfrm>
                <a:off x="9956800" y="4457700"/>
                <a:ext cx="933450" cy="1118812"/>
              </a:xfrm>
              <a:prstGeom prst="snip1Rect">
                <a:avLst>
                  <a:gd name="adj" fmla="val 3095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cxnSp>
            <p:nvCxnSpPr>
              <p:cNvPr id="23" name="直線コネクタ 22">
                <a:extLst>
                  <a:ext uri="{FF2B5EF4-FFF2-40B4-BE49-F238E27FC236}">
                    <a16:creationId xmlns:a16="http://schemas.microsoft.com/office/drawing/2014/main" id="{D6867FD4-88AA-070B-97DD-EB180237F470}"/>
                  </a:ext>
                </a:extLst>
              </p:cNvPr>
              <p:cNvCxnSpPr>
                <a:cxnSpLocks/>
              </p:cNvCxnSpPr>
              <p:nvPr/>
            </p:nvCxnSpPr>
            <p:spPr>
              <a:xfrm>
                <a:off x="10096499" y="4718050"/>
                <a:ext cx="4465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77E933C7-947A-B538-CF14-205D4A94D538}"/>
                  </a:ext>
                </a:extLst>
              </p:cNvPr>
              <p:cNvCxnSpPr/>
              <p:nvPr/>
            </p:nvCxnSpPr>
            <p:spPr>
              <a:xfrm>
                <a:off x="10096500" y="4921250"/>
                <a:ext cx="6032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71FD6F1-DA7B-BD30-AA2D-E5888A5E5AFF}"/>
                  </a:ext>
                </a:extLst>
              </p:cNvPr>
              <p:cNvCxnSpPr/>
              <p:nvPr/>
            </p:nvCxnSpPr>
            <p:spPr>
              <a:xfrm>
                <a:off x="10121900" y="5397500"/>
                <a:ext cx="6032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940379C-5B64-54C7-1B4A-6B9AAC98B7A2}"/>
                  </a:ext>
                </a:extLst>
              </p:cNvPr>
              <p:cNvCxnSpPr/>
              <p:nvPr/>
            </p:nvCxnSpPr>
            <p:spPr>
              <a:xfrm>
                <a:off x="10109200" y="5149850"/>
                <a:ext cx="603250"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1" name="二等辺三角形 20">
              <a:extLst>
                <a:ext uri="{FF2B5EF4-FFF2-40B4-BE49-F238E27FC236}">
                  <a16:creationId xmlns:a16="http://schemas.microsoft.com/office/drawing/2014/main" id="{7E52C4CD-86B9-6D71-975C-1BF87ACD5683}"/>
                </a:ext>
              </a:extLst>
            </p:cNvPr>
            <p:cNvSpPr/>
            <p:nvPr/>
          </p:nvSpPr>
          <p:spPr>
            <a:xfrm>
              <a:off x="8759824" y="4773614"/>
              <a:ext cx="236539" cy="236536"/>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27" name="グループ化 26">
            <a:extLst>
              <a:ext uri="{FF2B5EF4-FFF2-40B4-BE49-F238E27FC236}">
                <a16:creationId xmlns:a16="http://schemas.microsoft.com/office/drawing/2014/main" id="{669F5070-A6B6-A2BC-BC61-A57B2360EDEF}"/>
              </a:ext>
            </a:extLst>
          </p:cNvPr>
          <p:cNvGrpSpPr/>
          <p:nvPr/>
        </p:nvGrpSpPr>
        <p:grpSpPr>
          <a:xfrm>
            <a:off x="2340344" y="4519862"/>
            <a:ext cx="570580" cy="747658"/>
            <a:chOff x="8208412" y="4765772"/>
            <a:chExt cx="795888" cy="938160"/>
          </a:xfrm>
        </p:grpSpPr>
        <p:grpSp>
          <p:nvGrpSpPr>
            <p:cNvPr id="28" name="グループ化 27">
              <a:extLst>
                <a:ext uri="{FF2B5EF4-FFF2-40B4-BE49-F238E27FC236}">
                  <a16:creationId xmlns:a16="http://schemas.microsoft.com/office/drawing/2014/main" id="{8357D4C8-6C66-08A2-0643-EE97A3779C80}"/>
                </a:ext>
              </a:extLst>
            </p:cNvPr>
            <p:cNvGrpSpPr/>
            <p:nvPr/>
          </p:nvGrpSpPr>
          <p:grpSpPr>
            <a:xfrm>
              <a:off x="8208412" y="4765772"/>
              <a:ext cx="795888" cy="938160"/>
              <a:chOff x="9956800" y="4457700"/>
              <a:chExt cx="933450" cy="1118812"/>
            </a:xfrm>
          </p:grpSpPr>
          <p:sp>
            <p:nvSpPr>
              <p:cNvPr id="30" name="四角形: 1 つの角を切り取る 29">
                <a:extLst>
                  <a:ext uri="{FF2B5EF4-FFF2-40B4-BE49-F238E27FC236}">
                    <a16:creationId xmlns:a16="http://schemas.microsoft.com/office/drawing/2014/main" id="{B4A77345-FAE9-3E21-5398-7F9EF013FB62}"/>
                  </a:ext>
                </a:extLst>
              </p:cNvPr>
              <p:cNvSpPr/>
              <p:nvPr/>
            </p:nvSpPr>
            <p:spPr>
              <a:xfrm>
                <a:off x="9956800" y="4457700"/>
                <a:ext cx="933450" cy="1118812"/>
              </a:xfrm>
              <a:prstGeom prst="snip1Rect">
                <a:avLst>
                  <a:gd name="adj" fmla="val 3095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cxnSp>
            <p:nvCxnSpPr>
              <p:cNvPr id="31" name="直線コネクタ 30">
                <a:extLst>
                  <a:ext uri="{FF2B5EF4-FFF2-40B4-BE49-F238E27FC236}">
                    <a16:creationId xmlns:a16="http://schemas.microsoft.com/office/drawing/2014/main" id="{723D79BF-3559-3753-F91B-5778FEE0C521}"/>
                  </a:ext>
                </a:extLst>
              </p:cNvPr>
              <p:cNvCxnSpPr>
                <a:cxnSpLocks/>
              </p:cNvCxnSpPr>
              <p:nvPr/>
            </p:nvCxnSpPr>
            <p:spPr>
              <a:xfrm>
                <a:off x="10096499" y="4718050"/>
                <a:ext cx="4465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A9742975-79D1-DC02-98D1-084B9182E795}"/>
                  </a:ext>
                </a:extLst>
              </p:cNvPr>
              <p:cNvCxnSpPr/>
              <p:nvPr/>
            </p:nvCxnSpPr>
            <p:spPr>
              <a:xfrm>
                <a:off x="10096500" y="4921250"/>
                <a:ext cx="6032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4117F43A-EB1C-8C5C-0717-9572475795A2}"/>
                  </a:ext>
                </a:extLst>
              </p:cNvPr>
              <p:cNvCxnSpPr/>
              <p:nvPr/>
            </p:nvCxnSpPr>
            <p:spPr>
              <a:xfrm>
                <a:off x="10121900" y="5397500"/>
                <a:ext cx="6032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1BA9DCC-D456-98CA-9979-07640082C4C9}"/>
                  </a:ext>
                </a:extLst>
              </p:cNvPr>
              <p:cNvCxnSpPr/>
              <p:nvPr/>
            </p:nvCxnSpPr>
            <p:spPr>
              <a:xfrm>
                <a:off x="10109200" y="5149850"/>
                <a:ext cx="603250"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9" name="二等辺三角形 28">
              <a:extLst>
                <a:ext uri="{FF2B5EF4-FFF2-40B4-BE49-F238E27FC236}">
                  <a16:creationId xmlns:a16="http://schemas.microsoft.com/office/drawing/2014/main" id="{74D3D7B2-B02F-BADE-0389-32EAE18B2BC3}"/>
                </a:ext>
              </a:extLst>
            </p:cNvPr>
            <p:cNvSpPr/>
            <p:nvPr/>
          </p:nvSpPr>
          <p:spPr>
            <a:xfrm>
              <a:off x="8759824" y="4773614"/>
              <a:ext cx="236539" cy="236536"/>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35" name="グループ化 34">
            <a:extLst>
              <a:ext uri="{FF2B5EF4-FFF2-40B4-BE49-F238E27FC236}">
                <a16:creationId xmlns:a16="http://schemas.microsoft.com/office/drawing/2014/main" id="{FFD33565-44D8-3ADD-E208-E9DDEF87ECE5}"/>
              </a:ext>
            </a:extLst>
          </p:cNvPr>
          <p:cNvGrpSpPr/>
          <p:nvPr/>
        </p:nvGrpSpPr>
        <p:grpSpPr>
          <a:xfrm>
            <a:off x="2480791" y="4638125"/>
            <a:ext cx="570580" cy="747658"/>
            <a:chOff x="8208412" y="4765772"/>
            <a:chExt cx="795888" cy="938160"/>
          </a:xfrm>
        </p:grpSpPr>
        <p:grpSp>
          <p:nvGrpSpPr>
            <p:cNvPr id="36" name="グループ化 35">
              <a:extLst>
                <a:ext uri="{FF2B5EF4-FFF2-40B4-BE49-F238E27FC236}">
                  <a16:creationId xmlns:a16="http://schemas.microsoft.com/office/drawing/2014/main" id="{345B308B-BD17-BA18-C9D3-7C886A25489F}"/>
                </a:ext>
              </a:extLst>
            </p:cNvPr>
            <p:cNvGrpSpPr/>
            <p:nvPr/>
          </p:nvGrpSpPr>
          <p:grpSpPr>
            <a:xfrm>
              <a:off x="8208412" y="4765772"/>
              <a:ext cx="795888" cy="938160"/>
              <a:chOff x="9956800" y="4457700"/>
              <a:chExt cx="933450" cy="1118812"/>
            </a:xfrm>
          </p:grpSpPr>
          <p:sp>
            <p:nvSpPr>
              <p:cNvPr id="38" name="四角形: 1 つの角を切り取る 37">
                <a:extLst>
                  <a:ext uri="{FF2B5EF4-FFF2-40B4-BE49-F238E27FC236}">
                    <a16:creationId xmlns:a16="http://schemas.microsoft.com/office/drawing/2014/main" id="{DB5A39DC-8675-5E3F-13A3-9F90B64D2266}"/>
                  </a:ext>
                </a:extLst>
              </p:cNvPr>
              <p:cNvSpPr/>
              <p:nvPr/>
            </p:nvSpPr>
            <p:spPr>
              <a:xfrm>
                <a:off x="9956800" y="4457700"/>
                <a:ext cx="933450" cy="1118812"/>
              </a:xfrm>
              <a:prstGeom prst="snip1Rect">
                <a:avLst>
                  <a:gd name="adj" fmla="val 3095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cxnSp>
            <p:nvCxnSpPr>
              <p:cNvPr id="39" name="直線コネクタ 38">
                <a:extLst>
                  <a:ext uri="{FF2B5EF4-FFF2-40B4-BE49-F238E27FC236}">
                    <a16:creationId xmlns:a16="http://schemas.microsoft.com/office/drawing/2014/main" id="{47A96F9C-14DD-F436-1D06-7E58CC895016}"/>
                  </a:ext>
                </a:extLst>
              </p:cNvPr>
              <p:cNvCxnSpPr>
                <a:cxnSpLocks/>
              </p:cNvCxnSpPr>
              <p:nvPr/>
            </p:nvCxnSpPr>
            <p:spPr>
              <a:xfrm>
                <a:off x="10096499" y="4718050"/>
                <a:ext cx="4465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45DB9A92-33F5-75DC-9415-F28840F463C0}"/>
                  </a:ext>
                </a:extLst>
              </p:cNvPr>
              <p:cNvCxnSpPr/>
              <p:nvPr/>
            </p:nvCxnSpPr>
            <p:spPr>
              <a:xfrm>
                <a:off x="10096500" y="4921250"/>
                <a:ext cx="6032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1C3AE738-1690-FE35-770F-FD9305DDD7DA}"/>
                  </a:ext>
                </a:extLst>
              </p:cNvPr>
              <p:cNvCxnSpPr/>
              <p:nvPr/>
            </p:nvCxnSpPr>
            <p:spPr>
              <a:xfrm>
                <a:off x="10121900" y="5397500"/>
                <a:ext cx="6032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29780FB2-9EC8-1AA2-02CC-D62D1DAEA7D5}"/>
                  </a:ext>
                </a:extLst>
              </p:cNvPr>
              <p:cNvCxnSpPr/>
              <p:nvPr/>
            </p:nvCxnSpPr>
            <p:spPr>
              <a:xfrm>
                <a:off x="10109200" y="5149850"/>
                <a:ext cx="603250"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7" name="二等辺三角形 36">
              <a:extLst>
                <a:ext uri="{FF2B5EF4-FFF2-40B4-BE49-F238E27FC236}">
                  <a16:creationId xmlns:a16="http://schemas.microsoft.com/office/drawing/2014/main" id="{E617067D-8535-3BBB-45E2-4E3B4F8E58CE}"/>
                </a:ext>
              </a:extLst>
            </p:cNvPr>
            <p:cNvSpPr/>
            <p:nvPr/>
          </p:nvSpPr>
          <p:spPr>
            <a:xfrm>
              <a:off x="8759824" y="4773614"/>
              <a:ext cx="236539" cy="236536"/>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43" name="グループ化 42">
            <a:extLst>
              <a:ext uri="{FF2B5EF4-FFF2-40B4-BE49-F238E27FC236}">
                <a16:creationId xmlns:a16="http://schemas.microsoft.com/office/drawing/2014/main" id="{550EC815-6740-0BF4-2E9A-61F0CD17E656}"/>
              </a:ext>
            </a:extLst>
          </p:cNvPr>
          <p:cNvGrpSpPr/>
          <p:nvPr/>
        </p:nvGrpSpPr>
        <p:grpSpPr>
          <a:xfrm>
            <a:off x="2625619" y="4766536"/>
            <a:ext cx="575778" cy="747658"/>
            <a:chOff x="8208412" y="4765772"/>
            <a:chExt cx="803139" cy="938160"/>
          </a:xfrm>
        </p:grpSpPr>
        <p:grpSp>
          <p:nvGrpSpPr>
            <p:cNvPr id="44" name="グループ化 43">
              <a:extLst>
                <a:ext uri="{FF2B5EF4-FFF2-40B4-BE49-F238E27FC236}">
                  <a16:creationId xmlns:a16="http://schemas.microsoft.com/office/drawing/2014/main" id="{F854806D-15CD-BC89-66BA-D38912B7FC33}"/>
                </a:ext>
              </a:extLst>
            </p:cNvPr>
            <p:cNvGrpSpPr/>
            <p:nvPr/>
          </p:nvGrpSpPr>
          <p:grpSpPr>
            <a:xfrm>
              <a:off x="8208412" y="4765772"/>
              <a:ext cx="795888" cy="938160"/>
              <a:chOff x="9956800" y="4457700"/>
              <a:chExt cx="933450" cy="1118812"/>
            </a:xfrm>
          </p:grpSpPr>
          <p:sp>
            <p:nvSpPr>
              <p:cNvPr id="46" name="四角形: 1 つの角を切り取る 45">
                <a:extLst>
                  <a:ext uri="{FF2B5EF4-FFF2-40B4-BE49-F238E27FC236}">
                    <a16:creationId xmlns:a16="http://schemas.microsoft.com/office/drawing/2014/main" id="{46271BE7-C776-B00D-FB54-9BB5087E394A}"/>
                  </a:ext>
                </a:extLst>
              </p:cNvPr>
              <p:cNvSpPr/>
              <p:nvPr/>
            </p:nvSpPr>
            <p:spPr>
              <a:xfrm>
                <a:off x="9956800" y="4457700"/>
                <a:ext cx="933450" cy="1118812"/>
              </a:xfrm>
              <a:prstGeom prst="snip1Rect">
                <a:avLst>
                  <a:gd name="adj" fmla="val 30953"/>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cxnSp>
            <p:nvCxnSpPr>
              <p:cNvPr id="47" name="直線コネクタ 46">
                <a:extLst>
                  <a:ext uri="{FF2B5EF4-FFF2-40B4-BE49-F238E27FC236}">
                    <a16:creationId xmlns:a16="http://schemas.microsoft.com/office/drawing/2014/main" id="{7DDEB534-0A3B-FF9D-9CC5-F8A5C5FB003A}"/>
                  </a:ext>
                </a:extLst>
              </p:cNvPr>
              <p:cNvCxnSpPr>
                <a:cxnSpLocks/>
              </p:cNvCxnSpPr>
              <p:nvPr/>
            </p:nvCxnSpPr>
            <p:spPr>
              <a:xfrm>
                <a:off x="10096499" y="4718050"/>
                <a:ext cx="44650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7858E75F-F6DD-688B-FCC8-556F9676E675}"/>
                  </a:ext>
                </a:extLst>
              </p:cNvPr>
              <p:cNvCxnSpPr/>
              <p:nvPr/>
            </p:nvCxnSpPr>
            <p:spPr>
              <a:xfrm>
                <a:off x="10096500" y="4921250"/>
                <a:ext cx="6032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79B05566-B6CB-B08C-1F68-B3417EDEAB3F}"/>
                  </a:ext>
                </a:extLst>
              </p:cNvPr>
              <p:cNvCxnSpPr/>
              <p:nvPr/>
            </p:nvCxnSpPr>
            <p:spPr>
              <a:xfrm>
                <a:off x="10121900" y="5397500"/>
                <a:ext cx="60325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08DD938D-59AB-AAB9-D696-105CF336BDE1}"/>
                  </a:ext>
                </a:extLst>
              </p:cNvPr>
              <p:cNvCxnSpPr/>
              <p:nvPr/>
            </p:nvCxnSpPr>
            <p:spPr>
              <a:xfrm>
                <a:off x="10109200" y="5149850"/>
                <a:ext cx="603250"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5" name="二等辺三角形 44">
              <a:extLst>
                <a:ext uri="{FF2B5EF4-FFF2-40B4-BE49-F238E27FC236}">
                  <a16:creationId xmlns:a16="http://schemas.microsoft.com/office/drawing/2014/main" id="{CBBE4CAE-37E6-C32E-BCB7-C200B64D3F46}"/>
                </a:ext>
              </a:extLst>
            </p:cNvPr>
            <p:cNvSpPr/>
            <p:nvPr/>
          </p:nvSpPr>
          <p:spPr>
            <a:xfrm>
              <a:off x="8775012" y="4773614"/>
              <a:ext cx="236539" cy="236536"/>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51" name="正方形/長方形 50">
            <a:extLst>
              <a:ext uri="{FF2B5EF4-FFF2-40B4-BE49-F238E27FC236}">
                <a16:creationId xmlns:a16="http://schemas.microsoft.com/office/drawing/2014/main" id="{AE7DF839-193F-3A73-849D-0FF629916398}"/>
              </a:ext>
            </a:extLst>
          </p:cNvPr>
          <p:cNvSpPr/>
          <p:nvPr/>
        </p:nvSpPr>
        <p:spPr>
          <a:xfrm>
            <a:off x="8656730" y="4129549"/>
            <a:ext cx="1898473" cy="21506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latin typeface="Meiryo" panose="020B0604030504040204" pitchFamily="34" charset="-128"/>
              <a:ea typeface="Meiryo" panose="020B0604030504040204" pitchFamily="34" charset="-128"/>
            </a:endParaRPr>
          </a:p>
        </p:txBody>
      </p:sp>
      <p:sp>
        <p:nvSpPr>
          <p:cNvPr id="52" name="正方形/長方形 51">
            <a:extLst>
              <a:ext uri="{FF2B5EF4-FFF2-40B4-BE49-F238E27FC236}">
                <a16:creationId xmlns:a16="http://schemas.microsoft.com/office/drawing/2014/main" id="{8D51EA80-1DA7-CA60-0369-71D9AB47CEE1}"/>
              </a:ext>
            </a:extLst>
          </p:cNvPr>
          <p:cNvSpPr/>
          <p:nvPr/>
        </p:nvSpPr>
        <p:spPr>
          <a:xfrm>
            <a:off x="6500259" y="4379887"/>
            <a:ext cx="1762741" cy="5564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latin typeface="Meiryo" panose="020B0604030504040204" pitchFamily="34" charset="-128"/>
                <a:ea typeface="Meiryo" panose="020B0604030504040204" pitchFamily="34" charset="-128"/>
              </a:rPr>
              <a:t>一致するか？</a:t>
            </a:r>
            <a:endParaRPr kumimoji="1" lang="ja-JP" altLang="en-US" sz="2000" dirty="0">
              <a:latin typeface="Meiryo" panose="020B0604030504040204" pitchFamily="34" charset="-128"/>
              <a:ea typeface="Meiryo" panose="020B0604030504040204" pitchFamily="34" charset="-128"/>
            </a:endParaRPr>
          </a:p>
        </p:txBody>
      </p:sp>
      <p:sp>
        <p:nvSpPr>
          <p:cNvPr id="53" name="正方形/長方形 52">
            <a:extLst>
              <a:ext uri="{FF2B5EF4-FFF2-40B4-BE49-F238E27FC236}">
                <a16:creationId xmlns:a16="http://schemas.microsoft.com/office/drawing/2014/main" id="{31AA40C5-4FFB-998E-D166-028E97A0047B}"/>
              </a:ext>
            </a:extLst>
          </p:cNvPr>
          <p:cNvSpPr/>
          <p:nvPr/>
        </p:nvSpPr>
        <p:spPr>
          <a:xfrm>
            <a:off x="8743833" y="4298862"/>
            <a:ext cx="1713951" cy="7106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tx1"/>
                </a:solidFill>
                <a:latin typeface="Meiryo" panose="020B0604030504040204" pitchFamily="34" charset="-128"/>
                <a:ea typeface="Meiryo" panose="020B0604030504040204" pitchFamily="34" charset="-128"/>
              </a:rPr>
              <a:t>予め</a:t>
            </a:r>
            <a:r>
              <a:rPr lang="ja-JP" altLang="en-US" sz="2000" dirty="0">
                <a:solidFill>
                  <a:schemeClr val="tx1"/>
                </a:solidFill>
                <a:latin typeface="Meiryo" panose="020B0604030504040204" pitchFamily="34" charset="-128"/>
                <a:ea typeface="Meiryo" panose="020B0604030504040204" pitchFamily="34" charset="-128"/>
              </a:rPr>
              <a:t>計算</a:t>
            </a:r>
            <a:r>
              <a:rPr kumimoji="1" lang="ja-JP" altLang="en-US" sz="2000" dirty="0">
                <a:solidFill>
                  <a:schemeClr val="tx1"/>
                </a:solidFill>
                <a:latin typeface="Meiryo" panose="020B0604030504040204" pitchFamily="34" charset="-128"/>
                <a:ea typeface="Meiryo" panose="020B0604030504040204" pitchFamily="34" charset="-128"/>
              </a:rPr>
              <a:t>したハッシュ値</a:t>
            </a:r>
          </a:p>
        </p:txBody>
      </p:sp>
      <p:sp>
        <p:nvSpPr>
          <p:cNvPr id="54" name="正方形/長方形 53">
            <a:extLst>
              <a:ext uri="{FF2B5EF4-FFF2-40B4-BE49-F238E27FC236}">
                <a16:creationId xmlns:a16="http://schemas.microsoft.com/office/drawing/2014/main" id="{B840EE98-A27F-40B8-44EA-2BD7896D32F2}"/>
              </a:ext>
            </a:extLst>
          </p:cNvPr>
          <p:cNvSpPr/>
          <p:nvPr/>
        </p:nvSpPr>
        <p:spPr>
          <a:xfrm>
            <a:off x="8775183" y="5615590"/>
            <a:ext cx="1682601" cy="4028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latin typeface="Meiryo" panose="020B0604030504040204" pitchFamily="34" charset="-128"/>
                <a:ea typeface="Meiryo" panose="020B0604030504040204" pitchFamily="34" charset="-128"/>
              </a:rPr>
              <a:t>署名</a:t>
            </a:r>
          </a:p>
        </p:txBody>
      </p:sp>
      <p:cxnSp>
        <p:nvCxnSpPr>
          <p:cNvPr id="55" name="直線矢印コネクタ 54">
            <a:extLst>
              <a:ext uri="{FF2B5EF4-FFF2-40B4-BE49-F238E27FC236}">
                <a16:creationId xmlns:a16="http://schemas.microsoft.com/office/drawing/2014/main" id="{791387F8-E98B-9322-C239-BB25A45F7A9C}"/>
              </a:ext>
            </a:extLst>
          </p:cNvPr>
          <p:cNvCxnSpPr>
            <a:cxnSpLocks/>
            <a:stCxn id="53" idx="1"/>
            <a:endCxn id="52" idx="3"/>
          </p:cNvCxnSpPr>
          <p:nvPr/>
        </p:nvCxnSpPr>
        <p:spPr>
          <a:xfrm flipH="1">
            <a:off x="8263000" y="4654202"/>
            <a:ext cx="480833" cy="390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6" name="正方形/長方形 55">
            <a:extLst>
              <a:ext uri="{FF2B5EF4-FFF2-40B4-BE49-F238E27FC236}">
                <a16:creationId xmlns:a16="http://schemas.microsoft.com/office/drawing/2014/main" id="{D275FF08-A211-A0EA-F15F-E00C4ECC8FCE}"/>
              </a:ext>
            </a:extLst>
          </p:cNvPr>
          <p:cNvSpPr/>
          <p:nvPr/>
        </p:nvSpPr>
        <p:spPr>
          <a:xfrm>
            <a:off x="6500259" y="5589916"/>
            <a:ext cx="1706291" cy="4389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latin typeface="Meiryo" panose="020B0604030504040204" pitchFamily="34" charset="-128"/>
                <a:ea typeface="Meiryo" panose="020B0604030504040204" pitchFamily="34" charset="-128"/>
              </a:rPr>
              <a:t>有効か？</a:t>
            </a:r>
          </a:p>
        </p:txBody>
      </p:sp>
      <p:cxnSp>
        <p:nvCxnSpPr>
          <p:cNvPr id="57" name="直線矢印コネクタ 56">
            <a:extLst>
              <a:ext uri="{FF2B5EF4-FFF2-40B4-BE49-F238E27FC236}">
                <a16:creationId xmlns:a16="http://schemas.microsoft.com/office/drawing/2014/main" id="{93BA2D06-0272-40E0-8FC3-E728184A56F4}"/>
              </a:ext>
            </a:extLst>
          </p:cNvPr>
          <p:cNvCxnSpPr>
            <a:cxnSpLocks/>
            <a:stCxn id="54" idx="1"/>
            <a:endCxn id="56" idx="3"/>
          </p:cNvCxnSpPr>
          <p:nvPr/>
        </p:nvCxnSpPr>
        <p:spPr>
          <a:xfrm flipH="1" flipV="1">
            <a:off x="8206550" y="5809412"/>
            <a:ext cx="568633" cy="761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8" name="テキスト ボックス 57">
            <a:extLst>
              <a:ext uri="{FF2B5EF4-FFF2-40B4-BE49-F238E27FC236}">
                <a16:creationId xmlns:a16="http://schemas.microsoft.com/office/drawing/2014/main" id="{7997D1A6-E1ED-7F53-BDE8-15CD074A11B0}"/>
              </a:ext>
            </a:extLst>
          </p:cNvPr>
          <p:cNvSpPr txBox="1"/>
          <p:nvPr/>
        </p:nvSpPr>
        <p:spPr>
          <a:xfrm>
            <a:off x="10757770" y="5531656"/>
            <a:ext cx="1107347" cy="400110"/>
          </a:xfrm>
          <a:prstGeom prst="rect">
            <a:avLst/>
          </a:prstGeom>
          <a:noFill/>
        </p:spPr>
        <p:txBody>
          <a:bodyPr wrap="square" rtlCol="0">
            <a:spAutoFit/>
          </a:bodyPr>
          <a:lstStyle/>
          <a:p>
            <a:r>
              <a:rPr kumimoji="1" lang="ja-JP" altLang="en-US" sz="2000" dirty="0">
                <a:latin typeface="Meiryo" panose="020B0604030504040204" pitchFamily="34" charset="-128"/>
                <a:ea typeface="Meiryo" panose="020B0604030504040204" pitchFamily="34" charset="-128"/>
              </a:rPr>
              <a:t>ユーザ</a:t>
            </a:r>
          </a:p>
        </p:txBody>
      </p:sp>
      <p:pic>
        <p:nvPicPr>
          <p:cNvPr id="61" name="グラフィックス 60" descr="ユーザー 枠線">
            <a:extLst>
              <a:ext uri="{FF2B5EF4-FFF2-40B4-BE49-F238E27FC236}">
                <a16:creationId xmlns:a16="http://schemas.microsoft.com/office/drawing/2014/main" id="{6E8E1C92-94A8-7365-44FD-88ED3887A5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11057" y="4417386"/>
            <a:ext cx="1184829" cy="1184829"/>
          </a:xfrm>
          <a:prstGeom prst="rect">
            <a:avLst/>
          </a:prstGeom>
        </p:spPr>
      </p:pic>
      <p:cxnSp>
        <p:nvCxnSpPr>
          <p:cNvPr id="81" name="直線矢印コネクタ 80">
            <a:extLst>
              <a:ext uri="{FF2B5EF4-FFF2-40B4-BE49-F238E27FC236}">
                <a16:creationId xmlns:a16="http://schemas.microsoft.com/office/drawing/2014/main" id="{45BE88A9-0733-D8CC-D42C-751966E1E406}"/>
              </a:ext>
            </a:extLst>
          </p:cNvPr>
          <p:cNvCxnSpPr>
            <a:cxnSpLocks/>
            <a:stCxn id="11" idx="3"/>
            <a:endCxn id="52" idx="1"/>
          </p:cNvCxnSpPr>
          <p:nvPr/>
        </p:nvCxnSpPr>
        <p:spPr>
          <a:xfrm flipV="1">
            <a:off x="6034331" y="4658110"/>
            <a:ext cx="465928" cy="257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 name="テキスト ボックス 4">
            <a:extLst>
              <a:ext uri="{FF2B5EF4-FFF2-40B4-BE49-F238E27FC236}">
                <a16:creationId xmlns:a16="http://schemas.microsoft.com/office/drawing/2014/main" id="{F2578D0B-F564-C5FD-5C45-24C01BC07DDA}"/>
              </a:ext>
            </a:extLst>
          </p:cNvPr>
          <p:cNvSpPr txBox="1"/>
          <p:nvPr/>
        </p:nvSpPr>
        <p:spPr>
          <a:xfrm>
            <a:off x="6813471" y="4017276"/>
            <a:ext cx="984971" cy="400110"/>
          </a:xfrm>
          <a:prstGeom prst="rect">
            <a:avLst/>
          </a:prstGeom>
          <a:noFill/>
        </p:spPr>
        <p:txBody>
          <a:bodyPr wrap="square" rtlCol="0">
            <a:spAutoFit/>
          </a:bodyPr>
          <a:lstStyle/>
          <a:p>
            <a:pPr algn="ctr"/>
            <a:r>
              <a:rPr lang="ja-JP" altLang="en-US" sz="2000">
                <a:latin typeface="Meiryo" panose="020B0604030504040204" pitchFamily="34" charset="-128"/>
                <a:ea typeface="Meiryo" panose="020B0604030504040204" pitchFamily="34" charset="-128"/>
              </a:rPr>
              <a:t>検証</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0B95A87E-91C8-B6C8-8052-A8EDFBE68F30}"/>
              </a:ext>
            </a:extLst>
          </p:cNvPr>
          <p:cNvSpPr txBox="1"/>
          <p:nvPr/>
        </p:nvSpPr>
        <p:spPr>
          <a:xfrm>
            <a:off x="1644219" y="4047696"/>
            <a:ext cx="2019752" cy="400110"/>
          </a:xfrm>
          <a:prstGeom prst="rect">
            <a:avLst/>
          </a:prstGeom>
          <a:noFill/>
        </p:spPr>
        <p:txBody>
          <a:bodyPr wrap="square" rtlCol="0">
            <a:spAutoFit/>
          </a:bodyPr>
          <a:lstStyle/>
          <a:p>
            <a:pPr algn="ctr"/>
            <a:r>
              <a:rPr kumimoji="1" lang="ja-JP" altLang="en-US" sz="2000">
                <a:solidFill>
                  <a:schemeClr val="tx1"/>
                </a:solidFill>
                <a:latin typeface="Meiryo" panose="020B0604030504040204" pitchFamily="34" charset="-128"/>
                <a:ea typeface="Meiryo" panose="020B0604030504040204" pitchFamily="34" charset="-128"/>
              </a:rPr>
              <a:t>ソフトウェア</a:t>
            </a:r>
            <a:endParaRPr kumimoji="1" lang="ja-JP" altLang="en-US" sz="2000" dirty="0">
              <a:solidFill>
                <a:schemeClr val="tx1"/>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716147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A5198-3BB5-1078-C6D4-7A4B044E9CA1}"/>
            </a:ext>
          </a:extLst>
        </p:cNvPr>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4320A71F-C5B3-87D8-6087-7F4595340385}"/>
              </a:ext>
            </a:extLst>
          </p:cNvPr>
          <p:cNvSpPr/>
          <p:nvPr/>
        </p:nvSpPr>
        <p:spPr>
          <a:xfrm>
            <a:off x="5280448" y="4162720"/>
            <a:ext cx="4072904" cy="2422435"/>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26" name="四角形: 角を丸くする 25">
            <a:extLst>
              <a:ext uri="{FF2B5EF4-FFF2-40B4-BE49-F238E27FC236}">
                <a16:creationId xmlns:a16="http://schemas.microsoft.com/office/drawing/2014/main" id="{C40072D4-6C13-9FD3-BBE3-2DCAAFEC0FE6}"/>
              </a:ext>
            </a:extLst>
          </p:cNvPr>
          <p:cNvSpPr/>
          <p:nvPr/>
        </p:nvSpPr>
        <p:spPr>
          <a:xfrm>
            <a:off x="2826327" y="5473592"/>
            <a:ext cx="2173584" cy="1102867"/>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21" name="四角形: 角を丸くする 20">
            <a:extLst>
              <a:ext uri="{FF2B5EF4-FFF2-40B4-BE49-F238E27FC236}">
                <a16:creationId xmlns:a16="http://schemas.microsoft.com/office/drawing/2014/main" id="{581B440B-1B70-E1F9-89E9-6B5BCBE9F2F2}"/>
              </a:ext>
            </a:extLst>
          </p:cNvPr>
          <p:cNvSpPr/>
          <p:nvPr/>
        </p:nvSpPr>
        <p:spPr>
          <a:xfrm>
            <a:off x="2826327" y="4224904"/>
            <a:ext cx="2173584" cy="1102867"/>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2" name="タイトル 1">
            <a:extLst>
              <a:ext uri="{FF2B5EF4-FFF2-40B4-BE49-F238E27FC236}">
                <a16:creationId xmlns:a16="http://schemas.microsoft.com/office/drawing/2014/main" id="{2A400489-81E8-BF69-C69A-C2ACA4A7047B}"/>
              </a:ext>
            </a:extLst>
          </p:cNvPr>
          <p:cNvSpPr>
            <a:spLocks noGrp="1"/>
          </p:cNvSpPr>
          <p:nvPr>
            <p:ph type="title"/>
          </p:nvPr>
        </p:nvSpPr>
        <p:spPr>
          <a:xfrm>
            <a:off x="467907" y="445476"/>
            <a:ext cx="11190693" cy="644769"/>
          </a:xfrm>
        </p:spPr>
        <p:txBody>
          <a:bodyPr/>
          <a:lstStyle/>
          <a:p>
            <a:r>
              <a:rPr lang="ja-JP" altLang="en-US" dirty="0"/>
              <a:t>メモリ割り当ての整合性のチェック</a:t>
            </a:r>
            <a:endParaRPr lang="en-US" altLang="ja-JP" dirty="0"/>
          </a:p>
        </p:txBody>
      </p:sp>
      <p:sp>
        <p:nvSpPr>
          <p:cNvPr id="3" name="コンテンツ プレースホルダー 2">
            <a:extLst>
              <a:ext uri="{FF2B5EF4-FFF2-40B4-BE49-F238E27FC236}">
                <a16:creationId xmlns:a16="http://schemas.microsoft.com/office/drawing/2014/main" id="{D0BAB46E-D149-C174-B777-4BC9001A835D}"/>
              </a:ext>
            </a:extLst>
          </p:cNvPr>
          <p:cNvSpPr>
            <a:spLocks noGrp="1"/>
          </p:cNvSpPr>
          <p:nvPr>
            <p:ph idx="1"/>
          </p:nvPr>
        </p:nvSpPr>
        <p:spPr>
          <a:xfrm>
            <a:off x="468923" y="1254369"/>
            <a:ext cx="11190693" cy="5330786"/>
          </a:xfrm>
        </p:spPr>
        <p:txBody>
          <a:bodyPr>
            <a:normAutofit/>
          </a:bodyPr>
          <a:lstStyle/>
          <a:p>
            <a:r>
              <a:rPr lang="ja-JP" altLang="en-US" dirty="0"/>
              <a:t>リバースマップテーブル</a:t>
            </a:r>
            <a:r>
              <a:rPr lang="en-US" altLang="ja-JP" dirty="0"/>
              <a:t> (RMP)</a:t>
            </a:r>
            <a:r>
              <a:rPr lang="ja-JP" altLang="en-US" dirty="0"/>
              <a:t>へのメモリページの登録・有効化</a:t>
            </a:r>
            <a:endParaRPr lang="en-US" altLang="ja-JP" dirty="0"/>
          </a:p>
          <a:p>
            <a:pPr lvl="1"/>
            <a:r>
              <a:rPr lang="ja-JP" altLang="en-US" dirty="0"/>
              <a:t>ハイパーバイザが</a:t>
            </a:r>
            <a:r>
              <a:rPr lang="en-US" altLang="ja-JP" dirty="0"/>
              <a:t>VM</a:t>
            </a:r>
            <a:r>
              <a:rPr lang="ja-JP" altLang="en-US" dirty="0"/>
              <a:t>の作成時にメモリ割り当て情報を登録</a:t>
            </a:r>
            <a:endParaRPr lang="en-US" altLang="ja-JP" dirty="0"/>
          </a:p>
          <a:p>
            <a:pPr lvl="1"/>
            <a:r>
              <a:rPr lang="en-US" altLang="ja-JP" dirty="0" err="1"/>
              <a:t>VM</a:t>
            </a:r>
            <a:r>
              <a:rPr lang="ja-JP" altLang="en-US" dirty="0"/>
              <a:t>がメモリページを有効化することで割り当てを確定</a:t>
            </a:r>
            <a:endParaRPr lang="en-US" altLang="ja-JP" dirty="0"/>
          </a:p>
          <a:p>
            <a:r>
              <a:rPr lang="ja-JP" altLang="en-US" dirty="0"/>
              <a:t>メモリアクセス時に</a:t>
            </a:r>
            <a:r>
              <a:rPr lang="en-US" altLang="ja-JP" dirty="0"/>
              <a:t>RMP</a:t>
            </a:r>
            <a:r>
              <a:rPr lang="ja-JP" altLang="en-US" dirty="0"/>
              <a:t>の登録内容と整合しているかチェック</a:t>
            </a:r>
            <a:endParaRPr lang="en-US" altLang="ja-JP" dirty="0"/>
          </a:p>
          <a:p>
            <a:pPr lvl="1"/>
            <a:r>
              <a:rPr lang="en-US" altLang="ja-JP" dirty="0"/>
              <a:t>UTA</a:t>
            </a:r>
            <a:r>
              <a:rPr lang="ja-JP" altLang="en-US" dirty="0"/>
              <a:t>の機能を用いて例外を発生させ、セキュリティモニタで</a:t>
            </a:r>
            <a:r>
              <a:rPr lang="en-US" altLang="ja-JP" dirty="0"/>
              <a:t>RMP</a:t>
            </a:r>
            <a:r>
              <a:rPr lang="ja-JP" altLang="en-US" dirty="0"/>
              <a:t>チェック</a:t>
            </a:r>
            <a:endParaRPr lang="en-US" altLang="ja-JP" dirty="0"/>
          </a:p>
          <a:p>
            <a:pPr lvl="1"/>
            <a:r>
              <a:rPr lang="ja-JP" altLang="en-US" dirty="0"/>
              <a:t>メモリ割り当ての変更、所有者以外からのアクセスなどを検知</a:t>
            </a:r>
            <a:endParaRPr lang="en-US" altLang="ja-JP" dirty="0"/>
          </a:p>
        </p:txBody>
      </p:sp>
      <p:sp>
        <p:nvSpPr>
          <p:cNvPr id="11" name="正方形/長方形 10">
            <a:extLst>
              <a:ext uri="{FF2B5EF4-FFF2-40B4-BE49-F238E27FC236}">
                <a16:creationId xmlns:a16="http://schemas.microsoft.com/office/drawing/2014/main" id="{18E08BF4-F811-5913-5887-9FFB1B246CBD}"/>
              </a:ext>
            </a:extLst>
          </p:cNvPr>
          <p:cNvSpPr/>
          <p:nvPr/>
        </p:nvSpPr>
        <p:spPr>
          <a:xfrm>
            <a:off x="7042237" y="4658338"/>
            <a:ext cx="1854317" cy="17713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eiryo" panose="020B0604030504040204" pitchFamily="34" charset="-128"/>
              <a:ea typeface="Meiryo" panose="020B0604030504040204" pitchFamily="34" charset="-128"/>
            </a:endParaRPr>
          </a:p>
        </p:txBody>
      </p:sp>
      <p:sp>
        <p:nvSpPr>
          <p:cNvPr id="12" name="テキスト ボックス 11">
            <a:extLst>
              <a:ext uri="{FF2B5EF4-FFF2-40B4-BE49-F238E27FC236}">
                <a16:creationId xmlns:a16="http://schemas.microsoft.com/office/drawing/2014/main" id="{5D427BE4-DBA6-F2CD-722B-9009D3B035CF}"/>
              </a:ext>
            </a:extLst>
          </p:cNvPr>
          <p:cNvSpPr txBox="1"/>
          <p:nvPr/>
        </p:nvSpPr>
        <p:spPr>
          <a:xfrm>
            <a:off x="7528001" y="4315121"/>
            <a:ext cx="1177233" cy="400110"/>
          </a:xfrm>
          <a:prstGeom prst="rect">
            <a:avLst/>
          </a:prstGeom>
          <a:noFill/>
        </p:spPr>
        <p:txBody>
          <a:bodyPr wrap="square" rtlCol="0">
            <a:spAutoFit/>
          </a:bodyPr>
          <a:lstStyle/>
          <a:p>
            <a:r>
              <a:rPr kumimoji="1" lang="en-US" altLang="ja-JP" sz="2000" dirty="0">
                <a:latin typeface="Meiryo" panose="020B0604030504040204" pitchFamily="34" charset="-128"/>
                <a:ea typeface="Meiryo" panose="020B0604030504040204" pitchFamily="34" charset="-128"/>
              </a:rPr>
              <a:t>RMP</a:t>
            </a:r>
            <a:endParaRPr kumimoji="1" lang="ja-JP" altLang="en-US" sz="2000" dirty="0">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B23DD51C-7FBA-D5FE-2E9C-72D93AA2A3F9}"/>
              </a:ext>
            </a:extLst>
          </p:cNvPr>
          <p:cNvSpPr/>
          <p:nvPr/>
        </p:nvSpPr>
        <p:spPr>
          <a:xfrm>
            <a:off x="7042237" y="4890122"/>
            <a:ext cx="1854317" cy="66499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a:solidFill>
                  <a:schemeClr val="tx1"/>
                </a:solidFill>
                <a:latin typeface="Meiryo" panose="020B0604030504040204" pitchFamily="34" charset="-128"/>
                <a:ea typeface="Meiryo" panose="020B0604030504040204" pitchFamily="34" charset="-128"/>
              </a:rPr>
              <a:t>HPA</a:t>
            </a:r>
            <a:r>
              <a:rPr lang="ja-JP" altLang="en-US" sz="2000" dirty="0">
                <a:solidFill>
                  <a:schemeClr val="tx1"/>
                </a:solidFill>
                <a:latin typeface="Meiryo" panose="020B0604030504040204" pitchFamily="34" charset="-128"/>
                <a:ea typeface="Meiryo" panose="020B0604030504040204" pitchFamily="34" charset="-128"/>
              </a:rPr>
              <a:t>→</a:t>
            </a:r>
            <a:r>
              <a:rPr lang="en-US" altLang="ja-JP" sz="2000" dirty="0">
                <a:solidFill>
                  <a:schemeClr val="tx1"/>
                </a:solidFill>
                <a:latin typeface="Meiryo" panose="020B0604030504040204" pitchFamily="34" charset="-128"/>
                <a:ea typeface="Meiryo" panose="020B0604030504040204" pitchFamily="34" charset="-128"/>
              </a:rPr>
              <a:t>GPA</a:t>
            </a:r>
          </a:p>
          <a:p>
            <a:pPr algn="ctr"/>
            <a:r>
              <a:rPr lang="ja-JP" altLang="en-US" sz="2000" dirty="0">
                <a:solidFill>
                  <a:schemeClr val="tx1"/>
                </a:solidFill>
                <a:latin typeface="Meiryo" panose="020B0604030504040204" pitchFamily="34" charset="-128"/>
                <a:ea typeface="Meiryo" panose="020B0604030504040204" pitchFamily="34" charset="-128"/>
              </a:rPr>
              <a:t>所有者：</a:t>
            </a:r>
            <a:r>
              <a:rPr lang="en-US" altLang="ja-JP" sz="2000" dirty="0" err="1">
                <a:solidFill>
                  <a:schemeClr val="tx1"/>
                </a:solidFill>
                <a:latin typeface="Meiryo" panose="020B0604030504040204" pitchFamily="34" charset="-128"/>
                <a:ea typeface="Meiryo" panose="020B0604030504040204" pitchFamily="34" charset="-128"/>
              </a:rPr>
              <a:t>VM</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15" name="テキスト ボックス 14">
            <a:extLst>
              <a:ext uri="{FF2B5EF4-FFF2-40B4-BE49-F238E27FC236}">
                <a16:creationId xmlns:a16="http://schemas.microsoft.com/office/drawing/2014/main" id="{52AB0000-FE30-CBB4-B062-289527D170AF}"/>
              </a:ext>
            </a:extLst>
          </p:cNvPr>
          <p:cNvSpPr txBox="1"/>
          <p:nvPr/>
        </p:nvSpPr>
        <p:spPr>
          <a:xfrm>
            <a:off x="5618148" y="4199751"/>
            <a:ext cx="1572154" cy="400110"/>
          </a:xfrm>
          <a:prstGeom prst="rect">
            <a:avLst/>
          </a:prstGeom>
          <a:noFill/>
        </p:spPr>
        <p:txBody>
          <a:bodyPr wrap="square" rtlCol="0">
            <a:spAutoFit/>
          </a:bodyPr>
          <a:lstStyle/>
          <a:p>
            <a:r>
              <a:rPr kumimoji="1" lang="en-US" altLang="ja-JP" sz="2000" dirty="0">
                <a:latin typeface="Meiryo" panose="020B0604030504040204" pitchFamily="34" charset="-128"/>
                <a:ea typeface="Meiryo" panose="020B0604030504040204" pitchFamily="34" charset="-128"/>
              </a:rPr>
              <a:t>SD-SEV</a:t>
            </a:r>
            <a:endParaRPr kumimoji="1" lang="ja-JP" altLang="en-US" sz="2000" dirty="0">
              <a:latin typeface="Meiryo" panose="020B0604030504040204" pitchFamily="34" charset="-128"/>
              <a:ea typeface="Meiryo" panose="020B0604030504040204" pitchFamily="34" charset="-128"/>
            </a:endParaRPr>
          </a:p>
        </p:txBody>
      </p:sp>
      <p:sp>
        <p:nvSpPr>
          <p:cNvPr id="17" name="TextBox 5">
            <a:extLst>
              <a:ext uri="{FF2B5EF4-FFF2-40B4-BE49-F238E27FC236}">
                <a16:creationId xmlns:a16="http://schemas.microsoft.com/office/drawing/2014/main" id="{C0BE6276-8FD5-CB6E-31AF-8E86E8D718A2}"/>
              </a:ext>
            </a:extLst>
          </p:cNvPr>
          <p:cNvSpPr txBox="1"/>
          <p:nvPr/>
        </p:nvSpPr>
        <p:spPr>
          <a:xfrm>
            <a:off x="3563667" y="4238221"/>
            <a:ext cx="572593" cy="400110"/>
          </a:xfrm>
          <a:prstGeom prst="rect">
            <a:avLst/>
          </a:prstGeom>
          <a:noFill/>
        </p:spPr>
        <p:txBody>
          <a:bodyPr wrap="none" rtlCol="0">
            <a:spAutoFit/>
          </a:bodyPr>
          <a:lstStyle/>
          <a:p>
            <a:r>
              <a:rPr lang="en-JP" sz="2000" dirty="0">
                <a:latin typeface="Meiryo" panose="020B0604030504040204" pitchFamily="34" charset="-128"/>
                <a:ea typeface="Meiryo" panose="020B0604030504040204" pitchFamily="34" charset="-128"/>
              </a:rPr>
              <a:t>VM</a:t>
            </a:r>
          </a:p>
        </p:txBody>
      </p:sp>
      <p:sp>
        <p:nvSpPr>
          <p:cNvPr id="18" name="TextBox 6">
            <a:extLst>
              <a:ext uri="{FF2B5EF4-FFF2-40B4-BE49-F238E27FC236}">
                <a16:creationId xmlns:a16="http://schemas.microsoft.com/office/drawing/2014/main" id="{FBFE3494-C062-1D33-DA27-47F337D3706A}"/>
              </a:ext>
            </a:extLst>
          </p:cNvPr>
          <p:cNvSpPr txBox="1"/>
          <p:nvPr/>
        </p:nvSpPr>
        <p:spPr>
          <a:xfrm>
            <a:off x="2906179" y="5512437"/>
            <a:ext cx="1980029" cy="400110"/>
          </a:xfrm>
          <a:prstGeom prst="rect">
            <a:avLst/>
          </a:prstGeom>
          <a:noFill/>
        </p:spPr>
        <p:txBody>
          <a:bodyPr wrap="none" rtlCol="0">
            <a:spAutoFit/>
          </a:bodyPr>
          <a:lstStyle/>
          <a:p>
            <a:r>
              <a:rPr lang="en-JP" sz="2000" dirty="0">
                <a:latin typeface="Meiryo" panose="020B0604030504040204" pitchFamily="34" charset="-128"/>
                <a:ea typeface="Meiryo" panose="020B0604030504040204" pitchFamily="34" charset="-128"/>
              </a:rPr>
              <a:t>ハイパーバイザ</a:t>
            </a:r>
          </a:p>
        </p:txBody>
      </p:sp>
      <p:cxnSp>
        <p:nvCxnSpPr>
          <p:cNvPr id="19" name="直線矢印コネクタ 35">
            <a:extLst>
              <a:ext uri="{FF2B5EF4-FFF2-40B4-BE49-F238E27FC236}">
                <a16:creationId xmlns:a16="http://schemas.microsoft.com/office/drawing/2014/main" id="{68B2E234-5488-FB8D-0F17-C983355025AB}"/>
              </a:ext>
            </a:extLst>
          </p:cNvPr>
          <p:cNvCxnSpPr>
            <a:cxnSpLocks/>
            <a:stCxn id="36" idx="3"/>
          </p:cNvCxnSpPr>
          <p:nvPr/>
        </p:nvCxnSpPr>
        <p:spPr>
          <a:xfrm flipV="1">
            <a:off x="4349437" y="5347778"/>
            <a:ext cx="2692800" cy="8314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35">
            <a:extLst>
              <a:ext uri="{FF2B5EF4-FFF2-40B4-BE49-F238E27FC236}">
                <a16:creationId xmlns:a16="http://schemas.microsoft.com/office/drawing/2014/main" id="{FE4EFEB0-8360-304A-D9B9-908F290206DD}"/>
              </a:ext>
            </a:extLst>
          </p:cNvPr>
          <p:cNvCxnSpPr>
            <a:cxnSpLocks/>
            <a:stCxn id="35" idx="3"/>
            <a:endCxn id="13" idx="1"/>
          </p:cNvCxnSpPr>
          <p:nvPr/>
        </p:nvCxnSpPr>
        <p:spPr>
          <a:xfrm>
            <a:off x="4344001" y="4870115"/>
            <a:ext cx="2698236" cy="3525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17">
            <a:extLst>
              <a:ext uri="{FF2B5EF4-FFF2-40B4-BE49-F238E27FC236}">
                <a16:creationId xmlns:a16="http://schemas.microsoft.com/office/drawing/2014/main" id="{1A7C9636-0A38-BCD6-CE4D-A573E1A54BDD}"/>
              </a:ext>
            </a:extLst>
          </p:cNvPr>
          <p:cNvSpPr txBox="1"/>
          <p:nvPr/>
        </p:nvSpPr>
        <p:spPr>
          <a:xfrm>
            <a:off x="5734145" y="5790615"/>
            <a:ext cx="788876" cy="400110"/>
          </a:xfrm>
          <a:prstGeom prst="rect">
            <a:avLst/>
          </a:prstGeom>
          <a:noFill/>
        </p:spPr>
        <p:txBody>
          <a:bodyPr wrap="square" rtlCol="0">
            <a:spAutoFit/>
          </a:bodyPr>
          <a:lstStyle/>
          <a:p>
            <a:pPr algn="ctr"/>
            <a:r>
              <a:rPr lang="ja-JP" altLang="en-US" sz="2000" dirty="0">
                <a:latin typeface="Meiryo" panose="020B0604030504040204" pitchFamily="34" charset="-128"/>
                <a:ea typeface="Meiryo" panose="020B0604030504040204" pitchFamily="34" charset="-128"/>
              </a:rPr>
              <a:t>登録</a:t>
            </a:r>
            <a:endParaRPr lang="en-JP" sz="2000" dirty="0">
              <a:latin typeface="Meiryo" panose="020B0604030504040204" pitchFamily="34" charset="-128"/>
              <a:ea typeface="Meiryo" panose="020B0604030504040204" pitchFamily="34" charset="-128"/>
            </a:endParaRPr>
          </a:p>
        </p:txBody>
      </p:sp>
      <p:sp>
        <p:nvSpPr>
          <p:cNvPr id="40" name="TextBox 17">
            <a:extLst>
              <a:ext uri="{FF2B5EF4-FFF2-40B4-BE49-F238E27FC236}">
                <a16:creationId xmlns:a16="http://schemas.microsoft.com/office/drawing/2014/main" id="{A65D3ADC-ACB8-749E-5A7F-FAABF01FED13}"/>
              </a:ext>
            </a:extLst>
          </p:cNvPr>
          <p:cNvSpPr txBox="1"/>
          <p:nvPr/>
        </p:nvSpPr>
        <p:spPr>
          <a:xfrm>
            <a:off x="5655821" y="4679785"/>
            <a:ext cx="1004516" cy="400110"/>
          </a:xfrm>
          <a:prstGeom prst="rect">
            <a:avLst/>
          </a:prstGeom>
          <a:noFill/>
        </p:spPr>
        <p:txBody>
          <a:bodyPr wrap="square" rtlCol="0">
            <a:spAutoFit/>
          </a:bodyPr>
          <a:lstStyle/>
          <a:p>
            <a:pPr algn="ctr"/>
            <a:r>
              <a:rPr lang="ja-JP" altLang="en-US" sz="2000" dirty="0">
                <a:latin typeface="Meiryo" panose="020B0604030504040204" pitchFamily="34" charset="-128"/>
                <a:ea typeface="Meiryo" panose="020B0604030504040204" pitchFamily="34" charset="-128"/>
              </a:rPr>
              <a:t>有効化</a:t>
            </a:r>
            <a:endParaRPr lang="en-JP" sz="2000" dirty="0">
              <a:latin typeface="Meiryo" panose="020B0604030504040204" pitchFamily="34" charset="-128"/>
              <a:ea typeface="Meiryo" panose="020B0604030504040204" pitchFamily="34" charset="-128"/>
            </a:endParaRPr>
          </a:p>
        </p:txBody>
      </p:sp>
      <p:sp>
        <p:nvSpPr>
          <p:cNvPr id="35" name="Rectangle 34">
            <a:extLst>
              <a:ext uri="{FF2B5EF4-FFF2-40B4-BE49-F238E27FC236}">
                <a16:creationId xmlns:a16="http://schemas.microsoft.com/office/drawing/2014/main" id="{1DBFAD60-6EDA-28B9-4824-D8D0DA995186}"/>
              </a:ext>
            </a:extLst>
          </p:cNvPr>
          <p:cNvSpPr/>
          <p:nvPr/>
        </p:nvSpPr>
        <p:spPr>
          <a:xfrm>
            <a:off x="3482237" y="4658338"/>
            <a:ext cx="861764" cy="4235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2000" dirty="0">
                <a:solidFill>
                  <a:schemeClr val="tx1"/>
                </a:solidFill>
                <a:latin typeface="Meiryo" panose="020B0604030504040204" pitchFamily="34" charset="-128"/>
                <a:ea typeface="Meiryo" panose="020B0604030504040204" pitchFamily="34" charset="-128"/>
              </a:rPr>
              <a:t>GPA</a:t>
            </a:r>
          </a:p>
        </p:txBody>
      </p:sp>
      <p:sp>
        <p:nvSpPr>
          <p:cNvPr id="36" name="Rectangle 35">
            <a:extLst>
              <a:ext uri="{FF2B5EF4-FFF2-40B4-BE49-F238E27FC236}">
                <a16:creationId xmlns:a16="http://schemas.microsoft.com/office/drawing/2014/main" id="{5D90A130-28E9-BA95-EE03-26DA5391C356}"/>
              </a:ext>
            </a:extLst>
          </p:cNvPr>
          <p:cNvSpPr/>
          <p:nvPr/>
        </p:nvSpPr>
        <p:spPr>
          <a:xfrm>
            <a:off x="3487673" y="5967442"/>
            <a:ext cx="861764" cy="42355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JP" sz="2000" dirty="0">
                <a:solidFill>
                  <a:schemeClr val="tx1"/>
                </a:solidFill>
                <a:latin typeface="Meiryo" panose="020B0604030504040204" pitchFamily="34" charset="-128"/>
                <a:ea typeface="Meiryo" panose="020B0604030504040204" pitchFamily="34" charset="-128"/>
              </a:rPr>
              <a:t>HPA</a:t>
            </a:r>
          </a:p>
        </p:txBody>
      </p:sp>
    </p:spTree>
    <p:extLst>
      <p:ext uri="{BB962C8B-B14F-4D97-AF65-F5344CB8AC3E}">
        <p14:creationId xmlns:p14="http://schemas.microsoft.com/office/powerpoint/2010/main" val="123928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CE35A-8B2E-FC5F-091A-368FA50DBBC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DFFB0C3-725A-0960-9E35-E82293E57F60}"/>
              </a:ext>
            </a:extLst>
          </p:cNvPr>
          <p:cNvSpPr>
            <a:spLocks noGrp="1"/>
          </p:cNvSpPr>
          <p:nvPr>
            <p:ph type="title"/>
          </p:nvPr>
        </p:nvSpPr>
        <p:spPr>
          <a:xfrm>
            <a:off x="467907" y="445476"/>
            <a:ext cx="11190693" cy="644769"/>
          </a:xfrm>
        </p:spPr>
        <p:txBody>
          <a:bodyPr/>
          <a:lstStyle/>
          <a:p>
            <a:r>
              <a:rPr lang="ja-JP" altLang="en-US" dirty="0"/>
              <a:t>実験</a:t>
            </a:r>
            <a:r>
              <a:rPr lang="en-US" altLang="ja-JP" dirty="0"/>
              <a:t>1</a:t>
            </a:r>
            <a:r>
              <a:rPr lang="ja-JP" altLang="en-US"/>
              <a:t>：動作確認</a:t>
            </a:r>
            <a:endParaRPr lang="en-US" altLang="ja-JP" dirty="0"/>
          </a:p>
        </p:txBody>
      </p:sp>
      <p:sp>
        <p:nvSpPr>
          <p:cNvPr id="3" name="コンテンツ プレースホルダー 2">
            <a:extLst>
              <a:ext uri="{FF2B5EF4-FFF2-40B4-BE49-F238E27FC236}">
                <a16:creationId xmlns:a16="http://schemas.microsoft.com/office/drawing/2014/main" id="{26EBE99E-1CD4-7FC2-40B8-A589DB45945D}"/>
              </a:ext>
            </a:extLst>
          </p:cNvPr>
          <p:cNvSpPr>
            <a:spLocks noGrp="1"/>
          </p:cNvSpPr>
          <p:nvPr>
            <p:ph idx="1"/>
          </p:nvPr>
        </p:nvSpPr>
        <p:spPr>
          <a:xfrm>
            <a:off x="468923" y="1254369"/>
            <a:ext cx="11190693" cy="5330786"/>
          </a:xfrm>
        </p:spPr>
        <p:txBody>
          <a:bodyPr>
            <a:normAutofit/>
          </a:bodyPr>
          <a:lstStyle/>
          <a:p>
            <a:r>
              <a:rPr lang="en-US" altLang="ja-JP" dirty="0"/>
              <a:t>VM</a:t>
            </a:r>
            <a:r>
              <a:rPr lang="ja-JP" altLang="en-US" dirty="0"/>
              <a:t>起動時のメモリの真正性が保証されることを確認</a:t>
            </a:r>
            <a:endParaRPr lang="en-US" altLang="ja-JP" dirty="0"/>
          </a:p>
          <a:p>
            <a:pPr lvl="1"/>
            <a:r>
              <a:rPr lang="ja-JP" altLang="en-US" dirty="0"/>
              <a:t>改変した</a:t>
            </a:r>
            <a:r>
              <a:rPr lang="en-US" altLang="ja-JP" dirty="0"/>
              <a:t>OS</a:t>
            </a:r>
            <a:r>
              <a:rPr lang="ja-JP" altLang="en-US" dirty="0"/>
              <a:t>を</a:t>
            </a:r>
            <a:r>
              <a:rPr lang="en-US" altLang="ja-JP" dirty="0" err="1"/>
              <a:t>VM</a:t>
            </a:r>
            <a:r>
              <a:rPr lang="ja-JP" altLang="en-US" dirty="0"/>
              <a:t>にロードした際に、セキュリティモニタで改変を検知</a:t>
            </a:r>
            <a:endParaRPr lang="en-US" altLang="ja-JP" dirty="0"/>
          </a:p>
          <a:p>
            <a:r>
              <a:rPr lang="en-US" altLang="ja-JP" dirty="0" err="1"/>
              <a:t>VM</a:t>
            </a:r>
            <a:r>
              <a:rPr lang="ja-JP" altLang="en-US" dirty="0"/>
              <a:t>へのメモリ割り当ての整合性が保証されることを確認</a:t>
            </a:r>
            <a:endParaRPr lang="en-US" altLang="ja-JP" dirty="0"/>
          </a:p>
          <a:p>
            <a:pPr lvl="1"/>
            <a:r>
              <a:rPr lang="en-US" altLang="ja-JP" dirty="0" err="1"/>
              <a:t>VM</a:t>
            </a:r>
            <a:r>
              <a:rPr lang="ja-JP" altLang="en-US" dirty="0"/>
              <a:t>内でメモリ割り当てを変更すると、</a:t>
            </a:r>
            <a:r>
              <a:rPr lang="en-US" altLang="ja-JP" dirty="0" err="1"/>
              <a:t>RMP</a:t>
            </a:r>
            <a:r>
              <a:rPr lang="ja-JP" altLang="en-US" dirty="0"/>
              <a:t>と整合しないため不正を検知</a:t>
            </a:r>
            <a:endParaRPr lang="en-US" altLang="ja-JP" dirty="0"/>
          </a:p>
          <a:p>
            <a:pPr lvl="1"/>
            <a:r>
              <a:rPr lang="en-US" altLang="ja-JP" dirty="0"/>
              <a:t>2</a:t>
            </a:r>
            <a:r>
              <a:rPr lang="ja-JP" altLang="en-US" dirty="0"/>
              <a:t>つの</a:t>
            </a:r>
            <a:r>
              <a:rPr lang="en-US" altLang="ja-JP" dirty="0" err="1"/>
              <a:t>VM</a:t>
            </a:r>
            <a:r>
              <a:rPr lang="ja-JP" altLang="en-US" dirty="0"/>
              <a:t>間でメモリを入れ替えても、所有者が変わるためアクセスに失敗</a:t>
            </a:r>
            <a:endParaRPr lang="en-US" altLang="ja-JP" dirty="0"/>
          </a:p>
          <a:p>
            <a:pPr lvl="1"/>
            <a:endParaRPr lang="en-US" altLang="ja-JP" dirty="0"/>
          </a:p>
          <a:p>
            <a:pPr lvl="1"/>
            <a:endParaRPr lang="en-US" altLang="ja-JP" dirty="0"/>
          </a:p>
        </p:txBody>
      </p:sp>
      <p:graphicFrame>
        <p:nvGraphicFramePr>
          <p:cNvPr id="5" name="表 4">
            <a:extLst>
              <a:ext uri="{FF2B5EF4-FFF2-40B4-BE49-F238E27FC236}">
                <a16:creationId xmlns:a16="http://schemas.microsoft.com/office/drawing/2014/main" id="{2B0D8534-4D10-959D-428F-FDBF91AE44BF}"/>
              </a:ext>
            </a:extLst>
          </p:cNvPr>
          <p:cNvGraphicFramePr>
            <a:graphicFrameLocks noGrp="1"/>
          </p:cNvGraphicFramePr>
          <p:nvPr/>
        </p:nvGraphicFramePr>
        <p:xfrm>
          <a:off x="7726286" y="194992"/>
          <a:ext cx="4254277" cy="1005840"/>
        </p:xfrm>
        <a:graphic>
          <a:graphicData uri="http://schemas.openxmlformats.org/drawingml/2006/table">
            <a:tbl>
              <a:tblPr bandRow="1">
                <a:tableStyleId>{5C22544A-7EE6-4342-B048-85BDC9FD1C3A}</a:tableStyleId>
              </a:tblPr>
              <a:tblGrid>
                <a:gridCol w="2179714">
                  <a:extLst>
                    <a:ext uri="{9D8B030D-6E8A-4147-A177-3AD203B41FA5}">
                      <a16:colId xmlns:a16="http://schemas.microsoft.com/office/drawing/2014/main" val="640709331"/>
                    </a:ext>
                  </a:extLst>
                </a:gridCol>
                <a:gridCol w="2074563">
                  <a:extLst>
                    <a:ext uri="{9D8B030D-6E8A-4147-A177-3AD203B41FA5}">
                      <a16:colId xmlns:a16="http://schemas.microsoft.com/office/drawing/2014/main" val="2353622987"/>
                    </a:ext>
                  </a:extLst>
                </a:gridCol>
              </a:tblGrid>
              <a:tr h="330305">
                <a:tc>
                  <a:txBody>
                    <a:bodyPr/>
                    <a:lstStyle/>
                    <a:p>
                      <a:pPr algn="l"/>
                      <a:r>
                        <a:rPr lang="ja-JP" altLang="en-US" sz="1600">
                          <a:effectLst/>
                          <a:latin typeface="Meiryo" panose="020B0604030504040204" pitchFamily="34" charset="-128"/>
                          <a:ea typeface="Meiryo" panose="020B0604030504040204" pitchFamily="34" charset="-128"/>
                        </a:rPr>
                        <a:t>セキュリティモニタ</a:t>
                      </a:r>
                      <a:endParaRPr lang="ja-JP" altLang="en-US" sz="1600" dirty="0">
                        <a:effectLst/>
                        <a:latin typeface="Meiryo" panose="020B0604030504040204" pitchFamily="34" charset="-128"/>
                        <a:ea typeface="Meiryo" panose="020B0604030504040204" pitchFamily="34" charset="-128"/>
                      </a:endParaRPr>
                    </a:p>
                  </a:txBody>
                  <a:tcPr anchor="ctr"/>
                </a:tc>
                <a:tc>
                  <a:txBody>
                    <a:bodyPr/>
                    <a:lstStyle/>
                    <a:p>
                      <a:pPr algn="l"/>
                      <a:r>
                        <a:rPr lang="en-US" sz="1600" dirty="0" err="1">
                          <a:effectLst/>
                          <a:latin typeface="Meiryo" panose="020B0604030504040204" pitchFamily="34" charset="-128"/>
                          <a:ea typeface="Meiryo" panose="020B0604030504040204" pitchFamily="34" charset="-128"/>
                        </a:rPr>
                        <a:t>OpenSBI</a:t>
                      </a:r>
                      <a:r>
                        <a:rPr lang="en-US" sz="1600" dirty="0">
                          <a:effectLst/>
                          <a:latin typeface="Meiryo" panose="020B0604030504040204" pitchFamily="34" charset="-128"/>
                          <a:ea typeface="Meiryo" panose="020B0604030504040204" pitchFamily="34" charset="-128"/>
                        </a:rPr>
                        <a:t> 1.6 </a:t>
                      </a:r>
                    </a:p>
                  </a:txBody>
                  <a:tcPr anchor="ctr"/>
                </a:tc>
                <a:extLst>
                  <a:ext uri="{0D108BD9-81ED-4DB2-BD59-A6C34878D82A}">
                    <a16:rowId xmlns:a16="http://schemas.microsoft.com/office/drawing/2014/main" val="738806740"/>
                  </a:ext>
                </a:extLst>
              </a:tr>
              <a:tr h="330305">
                <a:tc>
                  <a:txBody>
                    <a:bodyPr/>
                    <a:lstStyle/>
                    <a:p>
                      <a:pPr algn="l"/>
                      <a:r>
                        <a:rPr lang="ja-JP" altLang="en-US" sz="1600" dirty="0">
                          <a:effectLst/>
                          <a:latin typeface="Meiryo" panose="020B0604030504040204" pitchFamily="34" charset="-128"/>
                          <a:ea typeface="Meiryo" panose="020B0604030504040204" pitchFamily="34" charset="-128"/>
                        </a:rPr>
                        <a:t>ハイパーバイザ </a:t>
                      </a:r>
                    </a:p>
                  </a:txBody>
                  <a:tcPr anchor="ctr"/>
                </a:tc>
                <a:tc>
                  <a:txBody>
                    <a:bodyPr/>
                    <a:lstStyle/>
                    <a:p>
                      <a:pPr algn="l"/>
                      <a:r>
                        <a:rPr lang="en-US" sz="1600" dirty="0" err="1">
                          <a:effectLst/>
                          <a:latin typeface="Meiryo" panose="020B0604030504040204" pitchFamily="34" charset="-128"/>
                          <a:ea typeface="Meiryo" panose="020B0604030504040204" pitchFamily="34" charset="-128"/>
                        </a:rPr>
                        <a:t>Xvisor</a:t>
                      </a:r>
                      <a:r>
                        <a:rPr lang="en-US" sz="1600" dirty="0">
                          <a:effectLst/>
                          <a:latin typeface="Meiryo" panose="020B0604030504040204" pitchFamily="34" charset="-128"/>
                          <a:ea typeface="Meiryo" panose="020B0604030504040204" pitchFamily="34" charset="-128"/>
                        </a:rPr>
                        <a:t> 0.3.2</a:t>
                      </a:r>
                    </a:p>
                  </a:txBody>
                  <a:tcPr anchor="ctr"/>
                </a:tc>
                <a:extLst>
                  <a:ext uri="{0D108BD9-81ED-4DB2-BD59-A6C34878D82A}">
                    <a16:rowId xmlns:a16="http://schemas.microsoft.com/office/drawing/2014/main" val="1736406805"/>
                  </a:ext>
                </a:extLst>
              </a:tr>
              <a:tr h="330305">
                <a:tc>
                  <a:txBody>
                    <a:bodyPr/>
                    <a:lstStyle/>
                    <a:p>
                      <a:pPr algn="l"/>
                      <a:r>
                        <a:rPr lang="en-US" sz="1600" dirty="0">
                          <a:effectLst/>
                          <a:latin typeface="Meiryo" panose="020B0604030504040204" pitchFamily="34" charset="-128"/>
                          <a:ea typeface="Meiryo" panose="020B0604030504040204" pitchFamily="34" charset="-128"/>
                        </a:rPr>
                        <a:t>OS</a:t>
                      </a:r>
                    </a:p>
                  </a:txBody>
                  <a:tcPr anchor="ctr"/>
                </a:tc>
                <a:tc>
                  <a:txBody>
                    <a:bodyPr/>
                    <a:lstStyle/>
                    <a:p>
                      <a:pPr algn="l"/>
                      <a:r>
                        <a:rPr lang="en-US" sz="1600" dirty="0">
                          <a:effectLst/>
                          <a:latin typeface="Meiryo" panose="020B0604030504040204" pitchFamily="34" charset="-128"/>
                          <a:ea typeface="Meiryo" panose="020B0604030504040204" pitchFamily="34" charset="-128"/>
                        </a:rPr>
                        <a:t>Linux 6.15</a:t>
                      </a:r>
                    </a:p>
                  </a:txBody>
                  <a:tcPr anchor="ctr"/>
                </a:tc>
                <a:extLst>
                  <a:ext uri="{0D108BD9-81ED-4DB2-BD59-A6C34878D82A}">
                    <a16:rowId xmlns:a16="http://schemas.microsoft.com/office/drawing/2014/main" val="2442184917"/>
                  </a:ext>
                </a:extLst>
              </a:tr>
            </a:tbl>
          </a:graphicData>
        </a:graphic>
      </p:graphicFrame>
      <p:pic>
        <p:nvPicPr>
          <p:cNvPr id="6" name="図 5" descr="テキスト&#10;&#10;自動的に生成された説明">
            <a:extLst>
              <a:ext uri="{FF2B5EF4-FFF2-40B4-BE49-F238E27FC236}">
                <a16:creationId xmlns:a16="http://schemas.microsoft.com/office/drawing/2014/main" id="{2CAE8A1C-F3A8-C46B-934C-1123282CC5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099" r="36179" b="17705"/>
          <a:stretch>
            <a:fillRect/>
          </a:stretch>
        </p:blipFill>
        <p:spPr>
          <a:xfrm>
            <a:off x="280745" y="3517911"/>
            <a:ext cx="4254277" cy="2860185"/>
          </a:xfrm>
          <a:prstGeom prst="rect">
            <a:avLst/>
          </a:prstGeom>
        </p:spPr>
      </p:pic>
      <p:sp>
        <p:nvSpPr>
          <p:cNvPr id="7" name="テキスト ボックス 6">
            <a:extLst>
              <a:ext uri="{FF2B5EF4-FFF2-40B4-BE49-F238E27FC236}">
                <a16:creationId xmlns:a16="http://schemas.microsoft.com/office/drawing/2014/main" id="{EA7ED4A1-FA69-9502-05D5-2E75F9672922}"/>
              </a:ext>
            </a:extLst>
          </p:cNvPr>
          <p:cNvSpPr txBox="1"/>
          <p:nvPr/>
        </p:nvSpPr>
        <p:spPr>
          <a:xfrm>
            <a:off x="1549531" y="6401337"/>
            <a:ext cx="1827494" cy="400110"/>
          </a:xfrm>
          <a:prstGeom prst="rect">
            <a:avLst/>
          </a:prstGeom>
          <a:noFill/>
        </p:spPr>
        <p:txBody>
          <a:bodyPr wrap="square">
            <a:spAutoFit/>
          </a:bodyPr>
          <a:lstStyle/>
          <a:p>
            <a:pPr>
              <a:buClr>
                <a:schemeClr val="tx1"/>
              </a:buClr>
            </a:pPr>
            <a:r>
              <a:rPr lang="en-US" altLang="ja-JP" sz="2000" dirty="0">
                <a:latin typeface="Meiryo" panose="020B0604030504040204" pitchFamily="34" charset="-128"/>
                <a:ea typeface="Meiryo" panose="020B0604030504040204" pitchFamily="34" charset="-128"/>
              </a:rPr>
              <a:t>OS</a:t>
            </a:r>
            <a:r>
              <a:rPr lang="ja-JP" altLang="en-US" sz="2000" dirty="0">
                <a:latin typeface="Meiryo" panose="020B0604030504040204" pitchFamily="34" charset="-128"/>
                <a:ea typeface="Meiryo" panose="020B0604030504040204" pitchFamily="34" charset="-128"/>
              </a:rPr>
              <a:t>改変の検知</a:t>
            </a:r>
            <a:endParaRPr lang="en-US" altLang="ja-JP" sz="2000" dirty="0">
              <a:latin typeface="Meiryo" panose="020B0604030504040204" pitchFamily="34" charset="-128"/>
              <a:ea typeface="Meiryo" panose="020B0604030504040204" pitchFamily="34" charset="-128"/>
            </a:endParaRPr>
          </a:p>
        </p:txBody>
      </p:sp>
      <p:sp>
        <p:nvSpPr>
          <p:cNvPr id="17" name="テキスト ボックス 8">
            <a:extLst>
              <a:ext uri="{FF2B5EF4-FFF2-40B4-BE49-F238E27FC236}">
                <a16:creationId xmlns:a16="http://schemas.microsoft.com/office/drawing/2014/main" id="{E8D8F0AB-FE46-304E-49C5-BBB809193CFF}"/>
              </a:ext>
            </a:extLst>
          </p:cNvPr>
          <p:cNvSpPr txBox="1"/>
          <p:nvPr/>
        </p:nvSpPr>
        <p:spPr>
          <a:xfrm>
            <a:off x="6322658" y="6308308"/>
            <a:ext cx="4943393" cy="400110"/>
          </a:xfrm>
          <a:prstGeom prst="rect">
            <a:avLst/>
          </a:prstGeom>
          <a:noFill/>
        </p:spPr>
        <p:txBody>
          <a:bodyPr wrap="square">
            <a:spAutoFit/>
          </a:bodyPr>
          <a:lstStyle/>
          <a:p>
            <a:pPr>
              <a:buClr>
                <a:schemeClr val="tx1"/>
              </a:buClr>
            </a:pPr>
            <a:r>
              <a:rPr lang="ja-JP" altLang="en-US" sz="2000">
                <a:latin typeface="Meiryo" panose="020B0604030504040204" pitchFamily="34" charset="-128"/>
                <a:ea typeface="Meiryo" panose="020B0604030504040204" pitchFamily="34" charset="-128"/>
              </a:rPr>
              <a:t>メモリ割り当てを変更する攻撃の例</a:t>
            </a:r>
            <a:endParaRPr lang="en-US" altLang="ja-JP" sz="2000" dirty="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E9AE90D3-0119-C4C5-51C3-DD1D55F2A213}"/>
              </a:ext>
            </a:extLst>
          </p:cNvPr>
          <p:cNvSpPr/>
          <p:nvPr/>
        </p:nvSpPr>
        <p:spPr>
          <a:xfrm>
            <a:off x="5312189" y="4202212"/>
            <a:ext cx="1482201" cy="14927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solidFill>
              <a:latin typeface="Meiryo" panose="020B0604030504040204" pitchFamily="34" charset="-128"/>
              <a:ea typeface="Meiryo" panose="020B0604030504040204" pitchFamily="34" charset="-128"/>
            </a:endParaRPr>
          </a:p>
        </p:txBody>
      </p:sp>
      <p:sp>
        <p:nvSpPr>
          <p:cNvPr id="8" name="正方形/長方形 7">
            <a:extLst>
              <a:ext uri="{FF2B5EF4-FFF2-40B4-BE49-F238E27FC236}">
                <a16:creationId xmlns:a16="http://schemas.microsoft.com/office/drawing/2014/main" id="{E062B612-7E13-99A7-2A10-16C3BDF4C986}"/>
              </a:ext>
            </a:extLst>
          </p:cNvPr>
          <p:cNvSpPr/>
          <p:nvPr/>
        </p:nvSpPr>
        <p:spPr>
          <a:xfrm>
            <a:off x="5307348" y="4420593"/>
            <a:ext cx="1482201" cy="32261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Meiryo" panose="020B0604030504040204" pitchFamily="34" charset="-128"/>
                <a:ea typeface="Meiryo" panose="020B0604030504040204" pitchFamily="34" charset="-128"/>
              </a:rPr>
              <a:t>GPA1</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BE4E6737-A818-ADBF-522B-0EF09966197C}"/>
              </a:ext>
            </a:extLst>
          </p:cNvPr>
          <p:cNvSpPr/>
          <p:nvPr/>
        </p:nvSpPr>
        <p:spPr>
          <a:xfrm>
            <a:off x="7633810" y="4242996"/>
            <a:ext cx="1482202" cy="14927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solidFill>
              <a:latin typeface="Meiryo" panose="020B0604030504040204" pitchFamily="34" charset="-128"/>
              <a:ea typeface="Meiryo" panose="020B0604030504040204" pitchFamily="34" charset="-128"/>
            </a:endParaRPr>
          </a:p>
        </p:txBody>
      </p:sp>
      <p:sp>
        <p:nvSpPr>
          <p:cNvPr id="10" name="正方形/長方形 9">
            <a:extLst>
              <a:ext uri="{FF2B5EF4-FFF2-40B4-BE49-F238E27FC236}">
                <a16:creationId xmlns:a16="http://schemas.microsoft.com/office/drawing/2014/main" id="{143CDD1F-40BB-C57B-7C9F-91F9D46B2705}"/>
              </a:ext>
            </a:extLst>
          </p:cNvPr>
          <p:cNvSpPr/>
          <p:nvPr/>
        </p:nvSpPr>
        <p:spPr>
          <a:xfrm>
            <a:off x="7633809" y="4397517"/>
            <a:ext cx="1482202" cy="36933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Meiryo" panose="020B0604030504040204" pitchFamily="34" charset="-128"/>
                <a:ea typeface="Meiryo" panose="020B0604030504040204" pitchFamily="34" charset="-128"/>
              </a:rPr>
              <a:t>H</a:t>
            </a:r>
            <a:r>
              <a:rPr kumimoji="1" lang="en-US" altLang="ja-JP" sz="2000" dirty="0">
                <a:solidFill>
                  <a:schemeClr val="tx1"/>
                </a:solidFill>
                <a:latin typeface="Meiryo" panose="020B0604030504040204" pitchFamily="34" charset="-128"/>
                <a:ea typeface="Meiryo" panose="020B0604030504040204" pitchFamily="34" charset="-128"/>
              </a:rPr>
              <a:t>PA1</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233BDF59-614F-243C-3214-0364AB17B207}"/>
              </a:ext>
            </a:extLst>
          </p:cNvPr>
          <p:cNvSpPr txBox="1"/>
          <p:nvPr/>
        </p:nvSpPr>
        <p:spPr>
          <a:xfrm>
            <a:off x="7069056" y="3604450"/>
            <a:ext cx="2826299" cy="707886"/>
          </a:xfrm>
          <a:prstGeom prst="rect">
            <a:avLst/>
          </a:prstGeom>
          <a:noFill/>
        </p:spPr>
        <p:txBody>
          <a:bodyPr wrap="square" rtlCol="0">
            <a:spAutoFit/>
          </a:bodyPr>
          <a:lstStyle/>
          <a:p>
            <a:pPr algn="ctr"/>
            <a:r>
              <a:rPr lang="ja-JP" altLang="en-US" sz="2000">
                <a:latin typeface="Meiryo" panose="020B0604030504040204" pitchFamily="34" charset="-128"/>
                <a:ea typeface="Meiryo" panose="020B0604030504040204" pitchFamily="34" charset="-128"/>
                <a:cs typeface="Calibri" panose="020F0502020204030204" pitchFamily="34" charset="0"/>
              </a:rPr>
              <a:t>ハイパーバイザ</a:t>
            </a:r>
            <a:r>
              <a:rPr kumimoji="1" lang="ja-JP" altLang="en-US" sz="2000">
                <a:latin typeface="Meiryo" panose="020B0604030504040204" pitchFamily="34" charset="-128"/>
                <a:ea typeface="Meiryo" panose="020B0604030504040204" pitchFamily="34" charset="-128"/>
                <a:cs typeface="Calibri" panose="020F0502020204030204" pitchFamily="34" charset="0"/>
              </a:rPr>
              <a:t>の</a:t>
            </a:r>
            <a:endParaRPr kumimoji="1" lang="en-US" altLang="ja-JP" sz="2000" dirty="0">
              <a:latin typeface="Meiryo" panose="020B0604030504040204" pitchFamily="34" charset="-128"/>
              <a:ea typeface="Meiryo" panose="020B0604030504040204" pitchFamily="34" charset="-128"/>
              <a:cs typeface="Calibri" panose="020F0502020204030204" pitchFamily="34" charset="0"/>
            </a:endParaRPr>
          </a:p>
          <a:p>
            <a:pPr algn="ctr"/>
            <a:r>
              <a:rPr kumimoji="1" lang="ja-JP" altLang="en-US" sz="2000">
                <a:latin typeface="Meiryo" panose="020B0604030504040204" pitchFamily="34" charset="-128"/>
                <a:ea typeface="Meiryo" panose="020B0604030504040204" pitchFamily="34" charset="-128"/>
                <a:cs typeface="Calibri" panose="020F0502020204030204" pitchFamily="34" charset="0"/>
              </a:rPr>
              <a:t>物理</a:t>
            </a:r>
            <a:r>
              <a:rPr kumimoji="1" lang="ja-JP" altLang="en-US" sz="2000" dirty="0">
                <a:latin typeface="Meiryo" panose="020B0604030504040204" pitchFamily="34" charset="-128"/>
                <a:ea typeface="Meiryo" panose="020B0604030504040204" pitchFamily="34" charset="-128"/>
                <a:cs typeface="Calibri" panose="020F0502020204030204" pitchFamily="34" charset="0"/>
              </a:rPr>
              <a:t>メモリ</a:t>
            </a:r>
          </a:p>
        </p:txBody>
      </p:sp>
      <p:sp>
        <p:nvSpPr>
          <p:cNvPr id="12" name="テキスト ボックス 11">
            <a:extLst>
              <a:ext uri="{FF2B5EF4-FFF2-40B4-BE49-F238E27FC236}">
                <a16:creationId xmlns:a16="http://schemas.microsoft.com/office/drawing/2014/main" id="{24FE942A-6861-A3F2-5377-6DB22EB5C3BD}"/>
              </a:ext>
            </a:extLst>
          </p:cNvPr>
          <p:cNvSpPr txBox="1"/>
          <p:nvPr/>
        </p:nvSpPr>
        <p:spPr>
          <a:xfrm>
            <a:off x="4946602" y="3724253"/>
            <a:ext cx="2589846" cy="400110"/>
          </a:xfrm>
          <a:prstGeom prst="rect">
            <a:avLst/>
          </a:prstGeom>
          <a:noFill/>
        </p:spPr>
        <p:txBody>
          <a:bodyPr wrap="square" rtlCol="0">
            <a:spAutoFit/>
          </a:bodyPr>
          <a:lstStyle/>
          <a:p>
            <a:r>
              <a:rPr kumimoji="1" lang="en-US" altLang="ja-JP" sz="2000" dirty="0">
                <a:latin typeface="Meiryo" panose="020B0604030504040204" pitchFamily="34" charset="-128"/>
                <a:ea typeface="Meiryo" panose="020B0604030504040204" pitchFamily="34" charset="-128"/>
              </a:rPr>
              <a:t>VM</a:t>
            </a:r>
            <a:r>
              <a:rPr kumimoji="1" lang="ja-JP" altLang="en-US" sz="2000">
                <a:latin typeface="Meiryo" panose="020B0604030504040204" pitchFamily="34" charset="-128"/>
                <a:ea typeface="Meiryo" panose="020B0604030504040204" pitchFamily="34" charset="-128"/>
              </a:rPr>
              <a:t>の物理メモリ</a:t>
            </a:r>
            <a:endParaRPr kumimoji="1" lang="ja-JP" altLang="en-US" sz="2000" dirty="0">
              <a:latin typeface="Meiryo" panose="020B0604030504040204" pitchFamily="34" charset="-128"/>
              <a:ea typeface="Meiryo" panose="020B0604030504040204" pitchFamily="34" charset="-128"/>
            </a:endParaRPr>
          </a:p>
        </p:txBody>
      </p:sp>
      <p:sp>
        <p:nvSpPr>
          <p:cNvPr id="13" name="正方形/長方形 12">
            <a:extLst>
              <a:ext uri="{FF2B5EF4-FFF2-40B4-BE49-F238E27FC236}">
                <a16:creationId xmlns:a16="http://schemas.microsoft.com/office/drawing/2014/main" id="{AA83DB22-9937-7AC7-ED26-9715C2EA8B04}"/>
              </a:ext>
            </a:extLst>
          </p:cNvPr>
          <p:cNvSpPr/>
          <p:nvPr/>
        </p:nvSpPr>
        <p:spPr>
          <a:xfrm>
            <a:off x="7633809" y="5063862"/>
            <a:ext cx="1482202" cy="36933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Meiryo" panose="020B0604030504040204" pitchFamily="34" charset="-128"/>
                <a:ea typeface="Meiryo" panose="020B0604030504040204" pitchFamily="34" charset="-128"/>
              </a:rPr>
              <a:t>H</a:t>
            </a:r>
            <a:r>
              <a:rPr kumimoji="1" lang="en-US" altLang="ja-JP" sz="2000" dirty="0">
                <a:solidFill>
                  <a:schemeClr val="tx1"/>
                </a:solidFill>
                <a:latin typeface="Meiryo" panose="020B0604030504040204" pitchFamily="34" charset="-128"/>
                <a:ea typeface="Meiryo" panose="020B0604030504040204" pitchFamily="34" charset="-128"/>
              </a:rPr>
              <a:t>PA2</a:t>
            </a:r>
            <a:endParaRPr kumimoji="1" lang="ja-JP" altLang="en-US" sz="2000" dirty="0">
              <a:solidFill>
                <a:schemeClr val="tx1"/>
              </a:solidFill>
              <a:latin typeface="Meiryo" panose="020B0604030504040204" pitchFamily="34" charset="-128"/>
              <a:ea typeface="Meiryo" panose="020B0604030504040204" pitchFamily="34" charset="-128"/>
            </a:endParaRPr>
          </a:p>
        </p:txBody>
      </p:sp>
      <p:cxnSp>
        <p:nvCxnSpPr>
          <p:cNvPr id="14" name="直線矢印コネクタ 13">
            <a:extLst>
              <a:ext uri="{FF2B5EF4-FFF2-40B4-BE49-F238E27FC236}">
                <a16:creationId xmlns:a16="http://schemas.microsoft.com/office/drawing/2014/main" id="{BD63DE36-CC0E-9E9E-F650-252541871744}"/>
              </a:ext>
            </a:extLst>
          </p:cNvPr>
          <p:cNvCxnSpPr>
            <a:cxnSpLocks/>
            <a:stCxn id="20" idx="3"/>
            <a:endCxn id="13" idx="1"/>
          </p:cNvCxnSpPr>
          <p:nvPr/>
        </p:nvCxnSpPr>
        <p:spPr>
          <a:xfrm flipV="1">
            <a:off x="6798691" y="5248528"/>
            <a:ext cx="835118" cy="2190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3">
            <a:extLst>
              <a:ext uri="{FF2B5EF4-FFF2-40B4-BE49-F238E27FC236}">
                <a16:creationId xmlns:a16="http://schemas.microsoft.com/office/drawing/2014/main" id="{CC0A0087-E928-21AB-0E71-A361692608E6}"/>
              </a:ext>
            </a:extLst>
          </p:cNvPr>
          <p:cNvSpPr txBox="1"/>
          <p:nvPr/>
        </p:nvSpPr>
        <p:spPr>
          <a:xfrm>
            <a:off x="6241525" y="5779227"/>
            <a:ext cx="1770608" cy="400110"/>
          </a:xfrm>
          <a:prstGeom prst="rect">
            <a:avLst/>
          </a:prstGeom>
          <a:noFill/>
        </p:spPr>
        <p:txBody>
          <a:bodyPr wrap="square" rtlCol="0">
            <a:spAutoFit/>
          </a:bodyPr>
          <a:lstStyle/>
          <a:p>
            <a:pPr algn="ctr"/>
            <a:r>
              <a:rPr lang="en-JP" sz="2000" dirty="0">
                <a:latin typeface="Meiryo" panose="020B0604030504040204" pitchFamily="34" charset="-128"/>
                <a:ea typeface="Meiryo" panose="020B0604030504040204" pitchFamily="34" charset="-128"/>
              </a:rPr>
              <a:t>アドレス変換</a:t>
            </a:r>
          </a:p>
        </p:txBody>
      </p:sp>
      <p:cxnSp>
        <p:nvCxnSpPr>
          <p:cNvPr id="18" name="直線矢印コネクタ 58">
            <a:extLst>
              <a:ext uri="{FF2B5EF4-FFF2-40B4-BE49-F238E27FC236}">
                <a16:creationId xmlns:a16="http://schemas.microsoft.com/office/drawing/2014/main" id="{34FF25A6-92AF-D22E-ABB9-235D761FDEDF}"/>
              </a:ext>
            </a:extLst>
          </p:cNvPr>
          <p:cNvCxnSpPr>
            <a:cxnSpLocks/>
            <a:stCxn id="20" idx="3"/>
            <a:endCxn id="10" idx="1"/>
          </p:cNvCxnSpPr>
          <p:nvPr/>
        </p:nvCxnSpPr>
        <p:spPr>
          <a:xfrm flipV="1">
            <a:off x="6798691" y="4582183"/>
            <a:ext cx="835118" cy="688247"/>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40F1E16E-201D-36DA-6627-5CCA101B6E31}"/>
              </a:ext>
            </a:extLst>
          </p:cNvPr>
          <p:cNvCxnSpPr>
            <a:cxnSpLocks/>
            <a:stCxn id="8" idx="3"/>
            <a:endCxn id="10" idx="1"/>
          </p:cNvCxnSpPr>
          <p:nvPr/>
        </p:nvCxnSpPr>
        <p:spPr>
          <a:xfrm>
            <a:off x="6789549" y="4581899"/>
            <a:ext cx="844260" cy="2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a:extLst>
              <a:ext uri="{FF2B5EF4-FFF2-40B4-BE49-F238E27FC236}">
                <a16:creationId xmlns:a16="http://schemas.microsoft.com/office/drawing/2014/main" id="{9C95544A-F644-D2F5-B696-AABB524BEEC1}"/>
              </a:ext>
            </a:extLst>
          </p:cNvPr>
          <p:cNvSpPr/>
          <p:nvPr/>
        </p:nvSpPr>
        <p:spPr>
          <a:xfrm>
            <a:off x="5316490" y="5109124"/>
            <a:ext cx="1482201" cy="32261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Meiryo" panose="020B0604030504040204" pitchFamily="34" charset="-128"/>
                <a:ea typeface="Meiryo" panose="020B0604030504040204" pitchFamily="34" charset="-128"/>
              </a:rPr>
              <a:t>GPA2</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23" name="正方形/長方形 22">
            <a:extLst>
              <a:ext uri="{FF2B5EF4-FFF2-40B4-BE49-F238E27FC236}">
                <a16:creationId xmlns:a16="http://schemas.microsoft.com/office/drawing/2014/main" id="{06CDFEC5-219F-AC80-56C7-8FCB9F255089}"/>
              </a:ext>
            </a:extLst>
          </p:cNvPr>
          <p:cNvSpPr/>
          <p:nvPr/>
        </p:nvSpPr>
        <p:spPr>
          <a:xfrm>
            <a:off x="9677711" y="4202212"/>
            <a:ext cx="1821977" cy="1574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solidFill>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766A87DC-1A22-2865-7E2E-EBAD0B9774F8}"/>
              </a:ext>
            </a:extLst>
          </p:cNvPr>
          <p:cNvSpPr/>
          <p:nvPr/>
        </p:nvSpPr>
        <p:spPr>
          <a:xfrm>
            <a:off x="9677710" y="5058385"/>
            <a:ext cx="1821977" cy="401132"/>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Meiryo" panose="020B0604030504040204" pitchFamily="34" charset="-128"/>
                <a:ea typeface="Meiryo" panose="020B0604030504040204" pitchFamily="34" charset="-128"/>
              </a:rPr>
              <a:t>HPA2</a:t>
            </a:r>
            <a:r>
              <a:rPr lang="ja-JP" altLang="en-US" sz="2000">
                <a:solidFill>
                  <a:schemeClr val="tx1"/>
                </a:solidFill>
                <a:latin typeface="Meiryo" panose="020B0604030504040204" pitchFamily="34" charset="-128"/>
                <a:ea typeface="Meiryo" panose="020B0604030504040204" pitchFamily="34" charset="-128"/>
              </a:rPr>
              <a:t>→</a:t>
            </a:r>
            <a:r>
              <a:rPr lang="en-US" altLang="ja-JP" sz="2000" dirty="0">
                <a:solidFill>
                  <a:schemeClr val="tx1"/>
                </a:solidFill>
                <a:latin typeface="Meiryo" panose="020B0604030504040204" pitchFamily="34" charset="-128"/>
                <a:ea typeface="Meiryo" panose="020B0604030504040204" pitchFamily="34" charset="-128"/>
              </a:rPr>
              <a:t>GPA2</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25" name="正方形/長方形 24">
            <a:extLst>
              <a:ext uri="{FF2B5EF4-FFF2-40B4-BE49-F238E27FC236}">
                <a16:creationId xmlns:a16="http://schemas.microsoft.com/office/drawing/2014/main" id="{312F9C04-83AA-011E-F477-EFAFB62BE272}"/>
              </a:ext>
            </a:extLst>
          </p:cNvPr>
          <p:cNvSpPr/>
          <p:nvPr/>
        </p:nvSpPr>
        <p:spPr>
          <a:xfrm>
            <a:off x="9677710" y="4441307"/>
            <a:ext cx="1821977" cy="36477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latin typeface="Meiryo" panose="020B0604030504040204" pitchFamily="34" charset="-128"/>
                <a:ea typeface="Meiryo" panose="020B0604030504040204" pitchFamily="34" charset="-128"/>
              </a:rPr>
              <a:t>HPA1</a:t>
            </a:r>
            <a:r>
              <a:rPr lang="ja-JP" altLang="en-US" sz="2000">
                <a:solidFill>
                  <a:schemeClr val="tx1"/>
                </a:solidFill>
                <a:latin typeface="Meiryo" panose="020B0604030504040204" pitchFamily="34" charset="-128"/>
                <a:ea typeface="Meiryo" panose="020B0604030504040204" pitchFamily="34" charset="-128"/>
              </a:rPr>
              <a:t>→</a:t>
            </a:r>
            <a:r>
              <a:rPr lang="en-US" altLang="ja-JP" sz="2000" dirty="0">
                <a:solidFill>
                  <a:schemeClr val="tx1"/>
                </a:solidFill>
                <a:latin typeface="Meiryo" panose="020B0604030504040204" pitchFamily="34" charset="-128"/>
                <a:ea typeface="Meiryo" panose="020B0604030504040204" pitchFamily="34" charset="-128"/>
              </a:rPr>
              <a:t>GPA1</a:t>
            </a:r>
            <a:endParaRPr kumimoji="1" lang="ja-JP" altLang="en-US" sz="2000" dirty="0">
              <a:solidFill>
                <a:schemeClr val="tx1"/>
              </a:solidFill>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61258D00-BD56-0068-B9E6-784AB3978347}"/>
              </a:ext>
            </a:extLst>
          </p:cNvPr>
          <p:cNvSpPr txBox="1"/>
          <p:nvPr/>
        </p:nvSpPr>
        <p:spPr>
          <a:xfrm>
            <a:off x="10095898" y="3826476"/>
            <a:ext cx="878529" cy="400110"/>
          </a:xfrm>
          <a:prstGeom prst="rect">
            <a:avLst/>
          </a:prstGeom>
          <a:noFill/>
        </p:spPr>
        <p:txBody>
          <a:bodyPr wrap="square" rtlCol="0">
            <a:spAutoFit/>
          </a:bodyPr>
          <a:lstStyle/>
          <a:p>
            <a:r>
              <a:rPr kumimoji="1" lang="en-US" altLang="ja-JP" sz="2000" dirty="0">
                <a:latin typeface="Meiryo" panose="020B0604030504040204" pitchFamily="34" charset="-128"/>
                <a:ea typeface="Meiryo" panose="020B0604030504040204" pitchFamily="34" charset="-128"/>
              </a:rPr>
              <a:t>RMP</a:t>
            </a:r>
            <a:endParaRPr kumimoji="1" lang="ja-JP" altLang="en-US" sz="2000"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81856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CFA76-E269-F641-A72F-EE71C41DBE60}"/>
            </a:ext>
          </a:extLst>
        </p:cNvPr>
        <p:cNvGrpSpPr/>
        <p:nvPr/>
      </p:nvGrpSpPr>
      <p:grpSpPr>
        <a:xfrm>
          <a:off x="0" y="0"/>
          <a:ext cx="0" cy="0"/>
          <a:chOff x="0" y="0"/>
          <a:chExt cx="0" cy="0"/>
        </a:xfrm>
      </p:grpSpPr>
      <p:graphicFrame>
        <p:nvGraphicFramePr>
          <p:cNvPr id="11" name="グラフ 10">
            <a:extLst>
              <a:ext uri="{FF2B5EF4-FFF2-40B4-BE49-F238E27FC236}">
                <a16:creationId xmlns:a16="http://schemas.microsoft.com/office/drawing/2014/main" id="{0F259925-BC07-6FC3-00F4-538726033DC7}"/>
              </a:ext>
            </a:extLst>
          </p:cNvPr>
          <p:cNvGraphicFramePr>
            <a:graphicFrameLocks/>
          </p:cNvGraphicFramePr>
          <p:nvPr/>
        </p:nvGraphicFramePr>
        <p:xfrm>
          <a:off x="1281459" y="3599175"/>
          <a:ext cx="3860523" cy="2805126"/>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a:extLst>
              <a:ext uri="{FF2B5EF4-FFF2-40B4-BE49-F238E27FC236}">
                <a16:creationId xmlns:a16="http://schemas.microsoft.com/office/drawing/2014/main" id="{17F4D5E9-BB05-1430-FE26-895CC0E44C22}"/>
              </a:ext>
            </a:extLst>
          </p:cNvPr>
          <p:cNvSpPr>
            <a:spLocks noGrp="1"/>
          </p:cNvSpPr>
          <p:nvPr>
            <p:ph type="title"/>
          </p:nvPr>
        </p:nvSpPr>
        <p:spPr/>
        <p:txBody>
          <a:bodyPr/>
          <a:lstStyle/>
          <a:p>
            <a:r>
              <a:rPr lang="ja-JP" altLang="en-US" dirty="0"/>
              <a:t>実験</a:t>
            </a:r>
            <a:r>
              <a:rPr lang="en-US" altLang="ja-JP" dirty="0"/>
              <a:t>2</a:t>
            </a:r>
            <a:r>
              <a:rPr lang="ja-JP" altLang="en-US" dirty="0"/>
              <a:t>：</a:t>
            </a:r>
            <a:r>
              <a:rPr lang="en-US" altLang="ja-JP" dirty="0" err="1"/>
              <a:t>VM</a:t>
            </a:r>
            <a:r>
              <a:rPr lang="ja-JP" altLang="en-US" dirty="0"/>
              <a:t>の性能への影響</a:t>
            </a:r>
            <a:endParaRPr lang="en-US" altLang="ja-JP" dirty="0"/>
          </a:p>
        </p:txBody>
      </p:sp>
      <p:sp>
        <p:nvSpPr>
          <p:cNvPr id="3" name="コンテンツ プレースホルダー 2">
            <a:extLst>
              <a:ext uri="{FF2B5EF4-FFF2-40B4-BE49-F238E27FC236}">
                <a16:creationId xmlns:a16="http://schemas.microsoft.com/office/drawing/2014/main" id="{C8D037A6-8703-9C60-A5A9-98B85EF7400C}"/>
              </a:ext>
            </a:extLst>
          </p:cNvPr>
          <p:cNvSpPr>
            <a:spLocks noGrp="1"/>
          </p:cNvSpPr>
          <p:nvPr>
            <p:ph idx="1"/>
          </p:nvPr>
        </p:nvSpPr>
        <p:spPr/>
        <p:txBody>
          <a:bodyPr/>
          <a:lstStyle/>
          <a:p>
            <a:r>
              <a:rPr lang="en-US" altLang="ja-JP" dirty="0"/>
              <a:t>VM</a:t>
            </a:r>
            <a:r>
              <a:rPr lang="ja-JP" altLang="en-US" dirty="0"/>
              <a:t>の作成から</a:t>
            </a:r>
            <a:r>
              <a:rPr lang="en-US" altLang="ja-JP" dirty="0"/>
              <a:t>OS</a:t>
            </a:r>
            <a:r>
              <a:rPr lang="ja-JP" altLang="en-US" dirty="0"/>
              <a:t>の起動までの時間が</a:t>
            </a:r>
            <a:r>
              <a:rPr lang="en-US" altLang="ja-JP" dirty="0"/>
              <a:t>5.5</a:t>
            </a:r>
            <a:r>
              <a:rPr lang="ja-JP" altLang="en-US" dirty="0"/>
              <a:t>倍に増加</a:t>
            </a:r>
            <a:endParaRPr lang="en-US" altLang="ja-JP" dirty="0"/>
          </a:p>
          <a:p>
            <a:pPr lvl="1"/>
            <a:r>
              <a:rPr lang="en-US" altLang="ja-JP" dirty="0"/>
              <a:t>RMP</a:t>
            </a:r>
            <a:r>
              <a:rPr lang="ja-JP" altLang="en-US" dirty="0"/>
              <a:t>へのページ登録、有効化、メモリアクセス時の</a:t>
            </a:r>
            <a:r>
              <a:rPr lang="en-US" altLang="ja-JP" dirty="0"/>
              <a:t>RMP</a:t>
            </a:r>
            <a:r>
              <a:rPr lang="ja-JP" altLang="en-US" dirty="0"/>
              <a:t>チェックの影響</a:t>
            </a:r>
            <a:endParaRPr lang="en-US" altLang="ja-JP" dirty="0"/>
          </a:p>
          <a:p>
            <a:r>
              <a:rPr lang="en-US" altLang="ja-JP" dirty="0" err="1"/>
              <a:t>Sysbench</a:t>
            </a:r>
            <a:r>
              <a:rPr lang="ja-JP" altLang="en-US" dirty="0"/>
              <a:t>を用いて</a:t>
            </a:r>
            <a:r>
              <a:rPr lang="en-US" altLang="ja-JP" dirty="0" err="1"/>
              <a:t>VM</a:t>
            </a:r>
            <a:r>
              <a:rPr lang="ja-JP" altLang="en-US" dirty="0"/>
              <a:t>のメモリアクセス性能を測定</a:t>
            </a:r>
            <a:endParaRPr lang="en-US" altLang="ja-JP" dirty="0"/>
          </a:p>
          <a:p>
            <a:pPr lvl="1"/>
            <a:r>
              <a:rPr lang="ja-JP" altLang="en-US" dirty="0"/>
              <a:t>読み込み性能が</a:t>
            </a:r>
            <a:r>
              <a:rPr lang="en-US" altLang="ja-JP" dirty="0"/>
              <a:t>29%</a:t>
            </a:r>
            <a:r>
              <a:rPr lang="ja-JP" altLang="en-US" dirty="0"/>
              <a:t>，書き込み性能が</a:t>
            </a:r>
            <a:r>
              <a:rPr lang="en-US" altLang="ja-JP" dirty="0"/>
              <a:t>25%</a:t>
            </a:r>
            <a:r>
              <a:rPr lang="ja-JP" altLang="en-US" dirty="0"/>
              <a:t>低下</a:t>
            </a:r>
            <a:endParaRPr lang="en-US" altLang="ja-JP" dirty="0"/>
          </a:p>
          <a:p>
            <a:pPr lvl="1"/>
            <a:r>
              <a:rPr lang="ja-JP" altLang="en-US" dirty="0"/>
              <a:t>メモリアクセス時の</a:t>
            </a:r>
            <a:r>
              <a:rPr lang="en-US" altLang="ja-JP" dirty="0" err="1"/>
              <a:t>RMP</a:t>
            </a:r>
            <a:r>
              <a:rPr lang="ja-JP" altLang="en-US" dirty="0"/>
              <a:t>チェックによるオーバヘッド</a:t>
            </a:r>
            <a:endParaRPr lang="en-US" altLang="ja-JP" dirty="0"/>
          </a:p>
          <a:p>
            <a:pPr lvl="1"/>
            <a:endParaRPr lang="en-US" altLang="ja-JP" dirty="0"/>
          </a:p>
        </p:txBody>
      </p:sp>
      <p:sp>
        <p:nvSpPr>
          <p:cNvPr id="9" name="テキスト ボックス 8">
            <a:extLst>
              <a:ext uri="{FF2B5EF4-FFF2-40B4-BE49-F238E27FC236}">
                <a16:creationId xmlns:a16="http://schemas.microsoft.com/office/drawing/2014/main" id="{BBB56FBB-F181-2C26-3F9D-F636FBCEB9CB}"/>
              </a:ext>
            </a:extLst>
          </p:cNvPr>
          <p:cNvSpPr txBox="1"/>
          <p:nvPr/>
        </p:nvSpPr>
        <p:spPr>
          <a:xfrm>
            <a:off x="2880356" y="6334874"/>
            <a:ext cx="1890202" cy="400110"/>
          </a:xfrm>
          <a:prstGeom prst="rect">
            <a:avLst/>
          </a:prstGeom>
          <a:noFill/>
        </p:spPr>
        <p:txBody>
          <a:bodyPr wrap="square">
            <a:spAutoFit/>
          </a:bodyPr>
          <a:lstStyle/>
          <a:p>
            <a:pPr>
              <a:buClr>
                <a:schemeClr val="tx1"/>
              </a:buClr>
            </a:pPr>
            <a:r>
              <a:rPr lang="ja-JP" altLang="en-US" sz="2000" b="1" dirty="0"/>
              <a:t>起動時間</a:t>
            </a:r>
            <a:endParaRPr lang="en-US" altLang="ja-JP" sz="2000" b="1" dirty="0"/>
          </a:p>
        </p:txBody>
      </p:sp>
      <p:cxnSp>
        <p:nvCxnSpPr>
          <p:cNvPr id="6" name="直線矢印コネクタ 5">
            <a:extLst>
              <a:ext uri="{FF2B5EF4-FFF2-40B4-BE49-F238E27FC236}">
                <a16:creationId xmlns:a16="http://schemas.microsoft.com/office/drawing/2014/main" id="{5C4151B7-C4B9-928C-411C-3E281178F24B}"/>
              </a:ext>
            </a:extLst>
          </p:cNvPr>
          <p:cNvCxnSpPr>
            <a:cxnSpLocks/>
          </p:cNvCxnSpPr>
          <p:nvPr/>
        </p:nvCxnSpPr>
        <p:spPr>
          <a:xfrm flipV="1">
            <a:off x="3114185" y="4065161"/>
            <a:ext cx="752421" cy="1416014"/>
          </a:xfrm>
          <a:prstGeom prst="straightConnector1">
            <a:avLst/>
          </a:prstGeom>
          <a:ln w="76200">
            <a:solidFill>
              <a:srgbClr val="FF0000"/>
            </a:solidFill>
            <a:tailEnd type="triangle"/>
          </a:ln>
        </p:spPr>
        <p:style>
          <a:lnRef idx="3">
            <a:schemeClr val="accent1"/>
          </a:lnRef>
          <a:fillRef idx="0">
            <a:schemeClr val="accent1"/>
          </a:fillRef>
          <a:effectRef idx="2">
            <a:schemeClr val="accent1"/>
          </a:effectRef>
          <a:fontRef idx="minor">
            <a:schemeClr val="tx1"/>
          </a:fontRef>
        </p:style>
      </p:cxnSp>
      <p:graphicFrame>
        <p:nvGraphicFramePr>
          <p:cNvPr id="15" name="グラフ 14">
            <a:extLst>
              <a:ext uri="{FF2B5EF4-FFF2-40B4-BE49-F238E27FC236}">
                <a16:creationId xmlns:a16="http://schemas.microsoft.com/office/drawing/2014/main" id="{5AEA732F-96F3-429D-8872-FD4A8D03843E}"/>
              </a:ext>
            </a:extLst>
          </p:cNvPr>
          <p:cNvGraphicFramePr>
            <a:graphicFrameLocks/>
          </p:cNvGraphicFramePr>
          <p:nvPr/>
        </p:nvGraphicFramePr>
        <p:xfrm>
          <a:off x="5596129" y="3434000"/>
          <a:ext cx="5430826" cy="3300984"/>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直線矢印コネクタ 15">
            <a:extLst>
              <a:ext uri="{FF2B5EF4-FFF2-40B4-BE49-F238E27FC236}">
                <a16:creationId xmlns:a16="http://schemas.microsoft.com/office/drawing/2014/main" id="{F1D4D6CB-91D3-42D1-AA78-51EF476BE074}"/>
              </a:ext>
            </a:extLst>
          </p:cNvPr>
          <p:cNvCxnSpPr>
            <a:cxnSpLocks/>
          </p:cNvCxnSpPr>
          <p:nvPr/>
        </p:nvCxnSpPr>
        <p:spPr>
          <a:xfrm>
            <a:off x="7968343" y="3986784"/>
            <a:ext cx="276932" cy="559090"/>
          </a:xfrm>
          <a:prstGeom prst="straightConnector1">
            <a:avLst/>
          </a:prstGeom>
          <a:ln w="76200">
            <a:solidFill>
              <a:schemeClr val="accent5"/>
            </a:solidFill>
            <a:tailEnd type="triangle"/>
          </a:ln>
        </p:spPr>
        <p:style>
          <a:lnRef idx="3">
            <a:schemeClr val="accent1"/>
          </a:lnRef>
          <a:fillRef idx="0">
            <a:schemeClr val="accent1"/>
          </a:fillRef>
          <a:effectRef idx="2">
            <a:schemeClr val="accent1"/>
          </a:effectRef>
          <a:fontRef idx="minor">
            <a:schemeClr val="tx1"/>
          </a:fontRef>
        </p:style>
      </p:cxnSp>
      <p:cxnSp>
        <p:nvCxnSpPr>
          <p:cNvPr id="21" name="直線矢印コネクタ 20">
            <a:extLst>
              <a:ext uri="{FF2B5EF4-FFF2-40B4-BE49-F238E27FC236}">
                <a16:creationId xmlns:a16="http://schemas.microsoft.com/office/drawing/2014/main" id="{1FCFC09D-1BE6-FB77-6544-E7B16BEBF8C5}"/>
              </a:ext>
            </a:extLst>
          </p:cNvPr>
          <p:cNvCxnSpPr>
            <a:cxnSpLocks/>
          </p:cNvCxnSpPr>
          <p:nvPr/>
        </p:nvCxnSpPr>
        <p:spPr>
          <a:xfrm>
            <a:off x="9974798" y="4065161"/>
            <a:ext cx="308283" cy="438912"/>
          </a:xfrm>
          <a:prstGeom prst="straightConnector1">
            <a:avLst/>
          </a:prstGeom>
          <a:ln w="76200">
            <a:solidFill>
              <a:schemeClr val="accent5"/>
            </a:solidFill>
            <a:tailEnd type="triangle"/>
          </a:ln>
        </p:spPr>
        <p:style>
          <a:lnRef idx="3">
            <a:schemeClr val="accent1"/>
          </a:lnRef>
          <a:fillRef idx="0">
            <a:schemeClr val="accent1"/>
          </a:fillRef>
          <a:effectRef idx="2">
            <a:schemeClr val="accent1"/>
          </a:effectRef>
          <a:fontRef idx="minor">
            <a:schemeClr val="tx1"/>
          </a:fontRef>
        </p:style>
      </p:cxnSp>
      <p:graphicFrame>
        <p:nvGraphicFramePr>
          <p:cNvPr id="10" name="表 5">
            <a:extLst>
              <a:ext uri="{FF2B5EF4-FFF2-40B4-BE49-F238E27FC236}">
                <a16:creationId xmlns:a16="http://schemas.microsoft.com/office/drawing/2014/main" id="{85CB5626-42AA-5024-BB97-EFD078473AD2}"/>
              </a:ext>
            </a:extLst>
          </p:cNvPr>
          <p:cNvGraphicFramePr>
            <a:graphicFrameLocks noGrp="1"/>
          </p:cNvGraphicFramePr>
          <p:nvPr/>
        </p:nvGraphicFramePr>
        <p:xfrm>
          <a:off x="8144673" y="123016"/>
          <a:ext cx="3968532" cy="1005840"/>
        </p:xfrm>
        <a:graphic>
          <a:graphicData uri="http://schemas.openxmlformats.org/drawingml/2006/table">
            <a:tbl>
              <a:tblPr bandRow="1">
                <a:tableStyleId>{5C22544A-7EE6-4342-B048-85BDC9FD1C3A}</a:tableStyleId>
              </a:tblPr>
              <a:tblGrid>
                <a:gridCol w="1740598">
                  <a:extLst>
                    <a:ext uri="{9D8B030D-6E8A-4147-A177-3AD203B41FA5}">
                      <a16:colId xmlns:a16="http://schemas.microsoft.com/office/drawing/2014/main" val="640709331"/>
                    </a:ext>
                  </a:extLst>
                </a:gridCol>
                <a:gridCol w="2227934">
                  <a:extLst>
                    <a:ext uri="{9D8B030D-6E8A-4147-A177-3AD203B41FA5}">
                      <a16:colId xmlns:a16="http://schemas.microsoft.com/office/drawing/2014/main" val="2353622987"/>
                    </a:ext>
                  </a:extLst>
                </a:gridCol>
              </a:tblGrid>
              <a:tr h="305217">
                <a:tc>
                  <a:txBody>
                    <a:bodyPr/>
                    <a:lstStyle/>
                    <a:p>
                      <a:pPr algn="l"/>
                      <a:r>
                        <a:rPr lang="en-US" sz="1600" dirty="0">
                          <a:effectLst/>
                          <a:latin typeface="Meiryo" panose="020B0604030504040204" pitchFamily="34" charset="-128"/>
                          <a:ea typeface="Meiryo" panose="020B0604030504040204" pitchFamily="34" charset="-128"/>
                        </a:rPr>
                        <a:t>CPU</a:t>
                      </a:r>
                    </a:p>
                  </a:txBody>
                  <a:tcPr anchor="ctr"/>
                </a:tc>
                <a:tc>
                  <a:txBody>
                    <a:bodyPr/>
                    <a:lstStyle/>
                    <a:p>
                      <a:pPr algn="l"/>
                      <a:r>
                        <a:rPr lang="en-US" sz="1600" dirty="0">
                          <a:solidFill>
                            <a:schemeClr val="tx1"/>
                          </a:solidFill>
                          <a:effectLst/>
                          <a:latin typeface="Meiryo" panose="020B0604030504040204" pitchFamily="34" charset="-128"/>
                          <a:ea typeface="Meiryo" panose="020B0604030504040204" pitchFamily="34" charset="-128"/>
                        </a:rPr>
                        <a:t>Intel Core i7-14700</a:t>
                      </a:r>
                    </a:p>
                  </a:txBody>
                  <a:tcPr anchor="ctr"/>
                </a:tc>
                <a:extLst>
                  <a:ext uri="{0D108BD9-81ED-4DB2-BD59-A6C34878D82A}">
                    <a16:rowId xmlns:a16="http://schemas.microsoft.com/office/drawing/2014/main" val="2793289904"/>
                  </a:ext>
                </a:extLst>
              </a:tr>
              <a:tr h="305217">
                <a:tc>
                  <a:txBody>
                    <a:bodyPr/>
                    <a:lstStyle/>
                    <a:p>
                      <a:pPr algn="l"/>
                      <a:r>
                        <a:rPr lang="ja-JP" altLang="en-US" sz="1600" dirty="0">
                          <a:effectLst/>
                          <a:latin typeface="Meiryo" panose="020B0604030504040204" pitchFamily="34" charset="-128"/>
                          <a:ea typeface="Meiryo" panose="020B0604030504040204" pitchFamily="34" charset="-128"/>
                        </a:rPr>
                        <a:t>メモリ</a:t>
                      </a:r>
                    </a:p>
                  </a:txBody>
                  <a:tcPr anchor="ctr"/>
                </a:tc>
                <a:tc>
                  <a:txBody>
                    <a:bodyPr/>
                    <a:lstStyle/>
                    <a:p>
                      <a:pPr algn="l"/>
                      <a:r>
                        <a:rPr lang="en-US" sz="1600" dirty="0">
                          <a:solidFill>
                            <a:schemeClr val="tx1"/>
                          </a:solidFill>
                          <a:effectLst/>
                          <a:latin typeface="Meiryo" panose="020B0604030504040204" pitchFamily="34" charset="-128"/>
                          <a:ea typeface="Meiryo" panose="020B0604030504040204" pitchFamily="34" charset="-128"/>
                        </a:rPr>
                        <a:t>32GB</a:t>
                      </a:r>
                    </a:p>
                  </a:txBody>
                  <a:tcPr anchor="ctr"/>
                </a:tc>
                <a:extLst>
                  <a:ext uri="{0D108BD9-81ED-4DB2-BD59-A6C34878D82A}">
                    <a16:rowId xmlns:a16="http://schemas.microsoft.com/office/drawing/2014/main" val="738806740"/>
                  </a:ext>
                </a:extLst>
              </a:tr>
              <a:tr h="305217">
                <a:tc>
                  <a:txBody>
                    <a:bodyPr/>
                    <a:lstStyle/>
                    <a:p>
                      <a:pPr algn="l"/>
                      <a:r>
                        <a:rPr lang="ja-JP" altLang="en-US" sz="1600" dirty="0">
                          <a:solidFill>
                            <a:schemeClr val="tx1"/>
                          </a:solidFill>
                          <a:effectLst/>
                          <a:latin typeface="Meiryo" panose="020B0604030504040204" pitchFamily="34" charset="-128"/>
                          <a:ea typeface="Meiryo" panose="020B0604030504040204" pitchFamily="34" charset="-128"/>
                        </a:rPr>
                        <a:t>エミュレータ</a:t>
                      </a:r>
                    </a:p>
                  </a:txBody>
                  <a:tcPr anchor="ctr"/>
                </a:tc>
                <a:tc>
                  <a:txBody>
                    <a:bodyPr/>
                    <a:lstStyle/>
                    <a:p>
                      <a:pPr algn="l"/>
                      <a:r>
                        <a:rPr lang="en-US" altLang="ja-JP" sz="1600" dirty="0" err="1">
                          <a:effectLst/>
                          <a:latin typeface="Meiryo" panose="020B0604030504040204" pitchFamily="34" charset="-128"/>
                          <a:ea typeface="Meiryo" panose="020B0604030504040204" pitchFamily="34" charset="-128"/>
                        </a:rPr>
                        <a:t>QEMU</a:t>
                      </a:r>
                      <a:r>
                        <a:rPr lang="en-US" altLang="ja-JP" sz="1600" dirty="0">
                          <a:effectLst/>
                          <a:latin typeface="Meiryo" panose="020B0604030504040204" pitchFamily="34" charset="-128"/>
                          <a:ea typeface="Meiryo" panose="020B0604030504040204" pitchFamily="34" charset="-128"/>
                        </a:rPr>
                        <a:t> 10.0.50</a:t>
                      </a:r>
                      <a:endParaRPr lang="en-US" sz="1600" dirty="0">
                        <a:effectLst/>
                        <a:latin typeface="Meiryo" panose="020B0604030504040204" pitchFamily="34" charset="-128"/>
                        <a:ea typeface="Meiryo" panose="020B0604030504040204" pitchFamily="34" charset="-128"/>
                      </a:endParaRPr>
                    </a:p>
                  </a:txBody>
                  <a:tcPr anchor="ctr"/>
                </a:tc>
                <a:extLst>
                  <a:ext uri="{0D108BD9-81ED-4DB2-BD59-A6C34878D82A}">
                    <a16:rowId xmlns:a16="http://schemas.microsoft.com/office/drawing/2014/main" val="2442184917"/>
                  </a:ext>
                </a:extLst>
              </a:tr>
            </a:tbl>
          </a:graphicData>
        </a:graphic>
      </p:graphicFrame>
    </p:spTree>
    <p:extLst>
      <p:ext uri="{BB962C8B-B14F-4D97-AF65-F5344CB8AC3E}">
        <p14:creationId xmlns:p14="http://schemas.microsoft.com/office/powerpoint/2010/main" val="340150252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rgbClr val="FF0000"/>
          </a:solidFill>
        </a:ln>
      </a:spPr>
      <a:bodyPr rtlCol="0" anchor="ctr"/>
      <a:lstStyle>
        <a:defPPr algn="ctr">
          <a:defRPr>
            <a:solidFill>
              <a:srgbClr val="FF0000"/>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0B4BBF1A33D9A42AAB2475EFD4F7745" ma:contentTypeVersion="5" ma:contentTypeDescription="新しいドキュメントを作成します。" ma:contentTypeScope="" ma:versionID="44ee2133273998ea3faa18ce34393745">
  <xsd:schema xmlns:xsd="http://www.w3.org/2001/XMLSchema" xmlns:xs="http://www.w3.org/2001/XMLSchema" xmlns:p="http://schemas.microsoft.com/office/2006/metadata/properties" xmlns:ns3="1a4645aa-f9ad-4597-961e-4d8401e94fca" targetNamespace="http://schemas.microsoft.com/office/2006/metadata/properties" ma:root="true" ma:fieldsID="6d21c20a1b7cb14e63625d31e0ed5185" ns3:_="">
    <xsd:import namespace="1a4645aa-f9ad-4597-961e-4d8401e94fca"/>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4645aa-f9ad-4597-961e-4d8401e94fca"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a4645aa-f9ad-4597-961e-4d8401e94f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0E1C39-1EEE-4737-91F5-196A9F2C96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4645aa-f9ad-4597-961e-4d8401e94f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33ED81-A378-482E-B710-0D21A32023B2}">
  <ds:schemaRefs>
    <ds:schemaRef ds:uri="http://purl.org/dc/dcmitype/"/>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infopath/2007/PartnerControls"/>
    <ds:schemaRef ds:uri="1a4645aa-f9ad-4597-961e-4d8401e94fca"/>
  </ds:schemaRefs>
</ds:datastoreItem>
</file>

<file path=customXml/itemProps3.xml><?xml version="1.0" encoding="utf-8"?>
<ds:datastoreItem xmlns:ds="http://schemas.openxmlformats.org/officeDocument/2006/customXml" ds:itemID="{0EFD21F3-24CC-4605-A5CE-D678D2531A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11467</TotalTime>
  <Words>948</Words>
  <Application>Microsoft Macintosh PowerPoint</Application>
  <PresentationFormat>Widescreen</PresentationFormat>
  <Paragraphs>187</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メイリオ</vt:lpstr>
      <vt:lpstr>メイリオ</vt:lpstr>
      <vt:lpstr>游ゴシック</vt:lpstr>
      <vt:lpstr>游ゴシック Light</vt:lpstr>
      <vt:lpstr>游ゴシック Medium</vt:lpstr>
      <vt:lpstr>Arial</vt:lpstr>
      <vt:lpstr>Wingdings</vt:lpstr>
      <vt:lpstr>Office テーマ</vt:lpstr>
      <vt:lpstr>PowerPoint Presentation</vt:lpstr>
      <vt:lpstr>機密情報の保護の必要性</vt:lpstr>
      <vt:lpstr>隔離実行環境 (TEE)</vt:lpstr>
      <vt:lpstr>ユニバーサルTEEアーキテクチャ (UTA) [石川+, OS研‘25]</vt:lpstr>
      <vt:lpstr>提案：Software Defined-SEV (SD-SEV)</vt:lpstr>
      <vt:lpstr>VM起動時のソフトウェアの計測・検証</vt:lpstr>
      <vt:lpstr>メモリ割り当ての整合性のチェック</vt:lpstr>
      <vt:lpstr>実験1：動作確認</vt:lpstr>
      <vt:lpstr>実験2：VMの性能への影響</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 Taiyo</dc:creator>
  <cp:lastModifiedBy>Kenichi Kourai</cp:lastModifiedBy>
  <cp:revision>940</cp:revision>
  <dcterms:created xsi:type="dcterms:W3CDTF">2023-12-12T06:38:37Z</dcterms:created>
  <dcterms:modified xsi:type="dcterms:W3CDTF">2026-02-22T14:02:38Z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0x01010020B4BBF1A33D9A42AAB2475EFD4F7745</vt:lpwstr>
  </property>
</Properties>
</file>