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2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notesSlides/notesSlide2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57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FFC0"/>
    <a:srgbClr val="31FCD6"/>
    <a:srgbClr val="73FB79"/>
    <a:srgbClr val="73FBA9"/>
    <a:srgbClr val="C4D69B"/>
    <a:srgbClr val="C23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6"/>
    <p:restoredTop sz="89193"/>
  </p:normalViewPr>
  <p:slideViewPr>
    <p:cSldViewPr snapToGrid="0" snapToObjects="1">
      <p:cViewPr varScale="1">
        <p:scale>
          <a:sx n="96" d="100"/>
          <a:sy n="96" d="100"/>
        </p:scale>
        <p:origin x="184" y="2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536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baseline (OpenSBI)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CoVE
(model 2)</c:v>
                </c:pt>
                <c:pt idx="1">
                  <c:v>CoVE
(model 3)</c:v>
                </c:pt>
                <c:pt idx="2">
                  <c:v>SD-SEV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0.11</c:v>
                </c:pt>
                <c:pt idx="1">
                  <c:v>0.25800000000000001</c:v>
                </c:pt>
                <c:pt idx="2">
                  <c:v>0.26100000000000001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8-504F-8103-25912B037E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TCB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CoVE
(model 2)</c:v>
                </c:pt>
                <c:pt idx="1">
                  <c:v>CoVE
(model 3)</c:v>
                </c:pt>
                <c:pt idx="2">
                  <c:v>SD-SEV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2.0699999999999998</c:v>
                </c:pt>
                <c:pt idx="1">
                  <c:v>0.51400000000000001</c:v>
                </c:pt>
                <c:pt idx="2">
                  <c:v>0.27100000000000002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48-504F-8103-25912B037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96503360"/>
        <c:axId val="2072762944"/>
      </c:barChart>
      <c:catAx>
        <c:axId val="209650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072762944"/>
        <c:crosses val="autoZero"/>
        <c:auto val="1"/>
        <c:lblAlgn val="ctr"/>
        <c:lblOffset val="100"/>
        <c:noMultiLvlLbl val="0"/>
      </c:catAx>
      <c:valAx>
        <c:axId val="2072762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size (MB)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09650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VM creation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no SEV</c:v>
                </c:pt>
                <c:pt idx="1">
                  <c:v>SD-SEV (no #PS)</c:v>
                </c:pt>
                <c:pt idx="2">
                  <c:v>SD-SEV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1.23</c:v>
                </c:pt>
                <c:pt idx="1">
                  <c:v>2.59</c:v>
                </c:pt>
                <c:pt idx="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DD-5647-8124-28E01F14E2D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 boot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no SEV</c:v>
                </c:pt>
                <c:pt idx="1">
                  <c:v>SD-SEV (no #PS)</c:v>
                </c:pt>
                <c:pt idx="2">
                  <c:v>SD-SEV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1.17</c:v>
                </c:pt>
                <c:pt idx="1">
                  <c:v>2.34</c:v>
                </c:pt>
                <c:pt idx="2">
                  <c:v>6.16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DD-5647-8124-28E01F14E2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12245888"/>
        <c:axId val="2012247600"/>
      </c:barChart>
      <c:catAx>
        <c:axId val="201224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012247600"/>
        <c:crosses val="autoZero"/>
        <c:auto val="1"/>
        <c:lblAlgn val="ctr"/>
        <c:lblOffset val="100"/>
        <c:noMultiLvlLbl val="0"/>
      </c:catAx>
      <c:valAx>
        <c:axId val="201224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201224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measurement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計測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9F-3148-9BF2-45135F7A52C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RMP update</c:v>
                </c:pt>
              </c:strCache>
            </c:strRef>
          </c:tx>
          <c:spPr>
            <a:solidFill>
              <a:srgbClr val="F5C20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計測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9F-3148-9BF2-45135F7A52C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page validation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計測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9F-3148-9BF2-45135F7A52C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RMP check</c:v>
                </c:pt>
              </c:strCache>
            </c:strRef>
          </c:tx>
          <c:spPr>
            <a:solidFill>
              <a:srgbClr val="D1282E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計測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8.34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9F-3148-9BF2-45135F7A5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1748112"/>
        <c:axId val="45635487"/>
      </c:barChart>
      <c:catAx>
        <c:axId val="1981748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5635487"/>
        <c:crosses val="autoZero"/>
        <c:auto val="1"/>
        <c:lblAlgn val="ctr"/>
        <c:lblOffset val="100"/>
        <c:noMultiLvlLbl val="0"/>
      </c:catAx>
      <c:valAx>
        <c:axId val="45635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81748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u="sng"/>
              <a:t>memory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SEV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read</c:v>
                </c:pt>
                <c:pt idx="1">
                  <c:v>write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184</c:v>
                </c:pt>
                <c:pt idx="1">
                  <c:v>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08-BC4F-A9C8-AEAC665720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SD-SEV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read</c:v>
                </c:pt>
                <c:pt idx="1">
                  <c:v>write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132</c:v>
                </c:pt>
                <c:pt idx="1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08-BC4F-A9C8-AEAC665720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6138320"/>
        <c:axId val="1896140032"/>
      </c:barChart>
      <c:catAx>
        <c:axId val="189613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96140032"/>
        <c:crosses val="autoZero"/>
        <c:auto val="1"/>
        <c:lblAlgn val="ctr"/>
        <c:lblOffset val="100"/>
        <c:noMultiLvlLbl val="0"/>
      </c:catAx>
      <c:valAx>
        <c:axId val="189614003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MB/s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9613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u="sng"/>
              <a:t>file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SEV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read</c:v>
                </c:pt>
                <c:pt idx="1">
                  <c:v>write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1063</c:v>
                </c:pt>
                <c:pt idx="1">
                  <c:v>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56-4140-9438-53653DD360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SD-SEV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read</c:v>
                </c:pt>
                <c:pt idx="1">
                  <c:v>write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638</c:v>
                </c:pt>
                <c:pt idx="1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56-4140-9438-53653DD360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6138320"/>
        <c:axId val="1896140032"/>
      </c:barChart>
      <c:catAx>
        <c:axId val="189613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96140032"/>
        <c:crosses val="autoZero"/>
        <c:auto val="1"/>
        <c:lblAlgn val="ctr"/>
        <c:lblOffset val="100"/>
        <c:noMultiLvlLbl val="0"/>
      </c:catAx>
      <c:valAx>
        <c:axId val="1896140032"/>
        <c:scaling>
          <c:orientation val="minMax"/>
          <c:max val="12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MB/s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9613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u="sng"/>
              <a:t>network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SEV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DC-DB4C-A583-23B140BC4C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SD-SEV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DC-DB4C-A583-23B140BC4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6138320"/>
        <c:axId val="1896140032"/>
      </c:barChart>
      <c:catAx>
        <c:axId val="1896138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96140032"/>
        <c:crosses val="autoZero"/>
        <c:auto val="1"/>
        <c:lblAlgn val="ctr"/>
        <c:lblOffset val="100"/>
        <c:noMultiLvlLbl val="0"/>
      </c:catAx>
      <c:valAx>
        <c:axId val="189614003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Mbps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96138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u="sng"/>
              <a:t>memory read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throughput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14</c:v>
                </c:pt>
                <c:pt idx="5">
                  <c:v>16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137</c:v>
                </c:pt>
                <c:pt idx="1">
                  <c:v>204</c:v>
                </c:pt>
                <c:pt idx="2">
                  <c:v>208</c:v>
                </c:pt>
                <c:pt idx="3">
                  <c:v>205</c:v>
                </c:pt>
                <c:pt idx="4">
                  <c:v>199</c:v>
                </c:pt>
                <c:pt idx="5">
                  <c:v>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28-3141-9DCA-D7ED9031F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5157359"/>
        <c:axId val="1905185855"/>
      </c:line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exceptions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14</c:v>
                </c:pt>
                <c:pt idx="5">
                  <c:v>16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12.7</c:v>
                </c:pt>
                <c:pt idx="1">
                  <c:v>1.85</c:v>
                </c:pt>
                <c:pt idx="2">
                  <c:v>1.71</c:v>
                </c:pt>
                <c:pt idx="3">
                  <c:v>1.67</c:v>
                </c:pt>
                <c:pt idx="4">
                  <c:v>1.67</c:v>
                </c:pt>
                <c:pt idx="5">
                  <c:v>1.63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28-3141-9DCA-D7ED9031F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119232"/>
        <c:axId val="171116096"/>
      </c:lineChart>
      <c:catAx>
        <c:axId val="19051573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minimum </a:t>
                </a:r>
                <a:r>
                  <a:rPr lang="en-US" dirty="0" err="1"/>
                  <a:t>TLB</a:t>
                </a:r>
                <a:r>
                  <a:rPr lang="en-US" dirty="0"/>
                  <a:t> size (</a:t>
                </a:r>
                <a:r>
                  <a:rPr lang="en-US" dirty="0" err="1"/>
                  <a:t>2</a:t>
                </a:r>
                <a:r>
                  <a:rPr lang="en-US" baseline="30000" dirty="0" err="1"/>
                  <a:t>n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05185855"/>
        <c:crosses val="autoZero"/>
        <c:auto val="1"/>
        <c:lblAlgn val="ctr"/>
        <c:lblOffset val="100"/>
        <c:noMultiLvlLbl val="0"/>
      </c:catAx>
      <c:valAx>
        <c:axId val="1905185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MB/s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05157359"/>
        <c:crosses val="autoZero"/>
        <c:crossBetween val="between"/>
      </c:valAx>
      <c:valAx>
        <c:axId val="17111609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71119232"/>
        <c:crosses val="max"/>
        <c:crossBetween val="between"/>
      </c:valAx>
      <c:catAx>
        <c:axId val="1711192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11160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u="sng"/>
              <a:t>file read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throughput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14</c:v>
                </c:pt>
                <c:pt idx="5">
                  <c:v>16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640</c:v>
                </c:pt>
                <c:pt idx="1">
                  <c:v>675</c:v>
                </c:pt>
                <c:pt idx="2">
                  <c:v>701</c:v>
                </c:pt>
                <c:pt idx="3">
                  <c:v>680</c:v>
                </c:pt>
                <c:pt idx="4">
                  <c:v>651</c:v>
                </c:pt>
                <c:pt idx="5">
                  <c:v>550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28-3141-9DCA-D7ED9031F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5157359"/>
        <c:axId val="1905185855"/>
      </c:line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exceptions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14</c:v>
                </c:pt>
                <c:pt idx="5">
                  <c:v>16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3.58</c:v>
                </c:pt>
                <c:pt idx="1">
                  <c:v>1.53</c:v>
                </c:pt>
                <c:pt idx="2">
                  <c:v>1.5</c:v>
                </c:pt>
                <c:pt idx="3">
                  <c:v>1.53</c:v>
                </c:pt>
                <c:pt idx="4">
                  <c:v>1.46</c:v>
                </c:pt>
                <c:pt idx="5">
                  <c:v>1.29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28-3141-9DCA-D7ED9031F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119232"/>
        <c:axId val="171116096"/>
      </c:lineChart>
      <c:catAx>
        <c:axId val="19051573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minimum </a:t>
                </a:r>
                <a:r>
                  <a:rPr lang="en-US" dirty="0" err="1"/>
                  <a:t>TLB</a:t>
                </a:r>
                <a:r>
                  <a:rPr lang="en-US" dirty="0"/>
                  <a:t> size (</a:t>
                </a:r>
                <a:r>
                  <a:rPr lang="en-US" dirty="0" err="1"/>
                  <a:t>2</a:t>
                </a:r>
                <a:r>
                  <a:rPr lang="en-US" baseline="30000" dirty="0" err="1"/>
                  <a:t>n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05185855"/>
        <c:crosses val="autoZero"/>
        <c:auto val="1"/>
        <c:lblAlgn val="ctr"/>
        <c:lblOffset val="100"/>
        <c:noMultiLvlLbl val="0"/>
      </c:catAx>
      <c:valAx>
        <c:axId val="1905185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MB/s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05157359"/>
        <c:crosses val="autoZero"/>
        <c:crossBetween val="between"/>
      </c:valAx>
      <c:valAx>
        <c:axId val="17111609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71119232"/>
        <c:crosses val="max"/>
        <c:crossBetween val="between"/>
      </c:valAx>
      <c:catAx>
        <c:axId val="1711192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11160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u="sng"/>
              <a:t>network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throughput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14</c:v>
                </c:pt>
                <c:pt idx="5">
                  <c:v>16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6.74</c:v>
                </c:pt>
                <c:pt idx="1">
                  <c:v>7.05</c:v>
                </c:pt>
                <c:pt idx="2">
                  <c:v>6.42</c:v>
                </c:pt>
                <c:pt idx="3">
                  <c:v>5.59</c:v>
                </c:pt>
                <c:pt idx="4">
                  <c:v>1.85</c:v>
                </c:pt>
                <c:pt idx="5">
                  <c:v>0.21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28-3141-9DCA-D7ED9031F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5157359"/>
        <c:axId val="1905185855"/>
      </c:line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exceptions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14</c:v>
                </c:pt>
                <c:pt idx="5">
                  <c:v>16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150</c:v>
                </c:pt>
                <c:pt idx="1">
                  <c:v>146</c:v>
                </c:pt>
                <c:pt idx="2">
                  <c:v>144</c:v>
                </c:pt>
                <c:pt idx="3">
                  <c:v>136</c:v>
                </c:pt>
                <c:pt idx="4">
                  <c:v>62</c:v>
                </c:pt>
                <c:pt idx="5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28-3141-9DCA-D7ED9031F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119232"/>
        <c:axId val="171116096"/>
      </c:lineChart>
      <c:catAx>
        <c:axId val="19051573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minimum </a:t>
                </a:r>
                <a:r>
                  <a:rPr lang="en-US" dirty="0" err="1"/>
                  <a:t>TLB</a:t>
                </a:r>
                <a:r>
                  <a:rPr lang="en-US" dirty="0"/>
                  <a:t> size (</a:t>
                </a:r>
                <a:r>
                  <a:rPr lang="en-US" dirty="0" err="1"/>
                  <a:t>2</a:t>
                </a:r>
                <a:r>
                  <a:rPr lang="en-US" baseline="30000" dirty="0" err="1"/>
                  <a:t>n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05185855"/>
        <c:crosses val="autoZero"/>
        <c:auto val="1"/>
        <c:lblAlgn val="ctr"/>
        <c:lblOffset val="100"/>
        <c:noMultiLvlLbl val="0"/>
      </c:catAx>
      <c:valAx>
        <c:axId val="1905185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Mbps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05157359"/>
        <c:crosses val="autoZero"/>
        <c:crossBetween val="between"/>
      </c:valAx>
      <c:valAx>
        <c:axId val="17111609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10</a:t>
                </a:r>
                <a:r>
                  <a:rPr lang="en-US" baseline="30000" dirty="0"/>
                  <a:t>4</a:t>
                </a:r>
                <a:r>
                  <a:rPr lang="en-US" dirty="0"/>
                  <a:t> exceptions/s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71119232"/>
        <c:crosses val="max"/>
        <c:crossBetween val="between"/>
      </c:valAx>
      <c:catAx>
        <c:axId val="1711192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11160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56EED-7446-B449-95F5-54A40F559C28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1FF87-A0FA-744E-99AC-2A2702910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4159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9D9B7-1707-9149-8299-9DC14D42B111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1B9D0-55A2-ED4B-88D2-EABFA36E43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61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I’m Kenichi Kourai from Kyushu Institute of Technology.</a:t>
            </a:r>
          </a:p>
          <a:p>
            <a:r>
              <a:rPr kumimoji="1" lang="en-US" altLang="ja-JP" dirty="0"/>
              <a:t>I’m </a:t>
            </a:r>
            <a:r>
              <a:rPr kumimoji="1" lang="en-US" altLang="ja-JP" dirty="0" err="1"/>
              <a:t>gonna</a:t>
            </a:r>
            <a:r>
              <a:rPr kumimoji="1" lang="en-US" altLang="ja-JP" dirty="0"/>
              <a:t> talk about </a:t>
            </a:r>
            <a:r>
              <a:rPr lang="en-US" dirty="0"/>
              <a:t>Software-defined SEV for Confidential </a:t>
            </a:r>
            <a:r>
              <a:rPr lang="en-US" dirty="0" err="1"/>
              <a:t>VMs</a:t>
            </a:r>
            <a:r>
              <a:rPr lang="en-US" dirty="0"/>
              <a:t> Based on the Delegation Architecture in RISC-V.</a:t>
            </a:r>
            <a:endParaRPr lang="en-US" sz="1200" dirty="0"/>
          </a:p>
          <a:p>
            <a:r>
              <a:rPr kumimoji="1" lang="en-US" altLang="ja-JP" dirty="0"/>
              <a:t>This is joint work with my student.</a:t>
            </a:r>
          </a:p>
          <a:p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590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hardware-based SEV, the co-processor called the AMD-SP provides the command to initialize the RMP.</a:t>
            </a:r>
            <a:endParaRPr lang="en-JP" dirty="0"/>
          </a:p>
          <a:p>
            <a:r>
              <a:rPr lang="en-US" dirty="0"/>
              <a:t>In SD-SEV, the SEV module provides an SBI call for this function.</a:t>
            </a:r>
            <a:endParaRPr lang="en-JP" dirty="0"/>
          </a:p>
          <a:p>
            <a:r>
              <a:rPr lang="en-US" dirty="0"/>
              <a:t>An SBI call is a mechanism to invoke the underlying software.</a:t>
            </a:r>
            <a:endParaRPr lang="en-JP" dirty="0"/>
          </a:p>
          <a:p>
            <a:r>
              <a:rPr lang="en-US" dirty="0"/>
              <a:t>The hypervisor allocates the memory region used for the RMP and invokes the SEV module with it.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To prevent the hypervisor from directly modifying the RMP, the SEV module protects the passed memory region using physical memory protection (PMP) in RISC-V.</a:t>
            </a:r>
            <a:endParaRPr lang="en-JP" dirty="0"/>
          </a:p>
          <a:p>
            <a:r>
              <a:rPr lang="en-US" dirty="0"/>
              <a:t>PMP is a hardware mechanism for configuring access control to physical memory regions in M-mode.</a:t>
            </a:r>
            <a:endParaRPr lang="en-JP" dirty="0"/>
          </a:p>
          <a:p>
            <a:r>
              <a:rPr lang="en-US" dirty="0"/>
              <a:t>The SEV module configures the physical memory region used for the RMP to be read-only for the hypervisor.</a:t>
            </a:r>
            <a:endParaRPr lang="en-JP" dirty="0"/>
          </a:p>
          <a:p>
            <a:r>
              <a:rPr lang="en-US" dirty="0"/>
              <a:t>Then, it creates entries for 4-KB physical pages in the RMP.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hardware-based SEV, the processor provides an instruction to update an RMP entry.</a:t>
            </a:r>
            <a:endParaRPr lang="en-JP" dirty="0"/>
          </a:p>
          <a:p>
            <a:r>
              <a:rPr lang="en-US" dirty="0"/>
              <a:t>In SD-SEV, the SEV module provides an SBI call for this function.</a:t>
            </a:r>
            <a:endParaRPr lang="en-JP" dirty="0"/>
          </a:p>
          <a:p>
            <a:r>
              <a:rPr lang="en-US" dirty="0"/>
              <a:t>The hypervisor issues this SBI call with the host physical address [HPA] of a page, the VM ID, and the assigned guest physical address [GPA].</a:t>
            </a:r>
            <a:endParaRPr lang="en-JP" dirty="0"/>
          </a:p>
          <a:p>
            <a:r>
              <a:rPr lang="en-US" dirty="0"/>
              <a:t>Then, the SEV module sets the VM ID and the guest physical address [GPA] to the RMP entry corresponding to the host physical address [HPA].</a:t>
            </a:r>
            <a:endParaRPr lang="en-JP" dirty="0"/>
          </a:p>
          <a:p>
            <a:r>
              <a:rPr lang="en-US" dirty="0"/>
              <a:t>At this time, it marks the RMP entry as unvalidated so that the Confidential VM can detect the illegal update of memory assignment.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When a Confidential VM shares a page to communicate with the hypervisor, it invokes the hypervisor, and then the hypervisor invokes the SEV module.</a:t>
            </a:r>
            <a:endParaRPr lang="en-JP" dirty="0"/>
          </a:p>
          <a:p>
            <a:r>
              <a:rPr lang="en-JP" dirty="0"/>
              <a:t>In this case, the SEV module marks the page as unassigned to a C</a:t>
            </a:r>
            <a:r>
              <a:rPr lang="en-US" dirty="0" err="1"/>
              <a:t>onfidential</a:t>
            </a:r>
            <a:r>
              <a:rPr lang="en-US" dirty="0"/>
              <a:t> </a:t>
            </a:r>
            <a:r>
              <a:rPr lang="en-JP" dirty="0"/>
              <a:t>VM.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382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hardware-based SEV, the processor provides an instruction to validate an RMP entry to a Confidential VM.</a:t>
            </a:r>
            <a:endParaRPr lang="en-JP" dirty="0"/>
          </a:p>
          <a:p>
            <a:r>
              <a:rPr lang="en-US" dirty="0"/>
              <a:t>SD-SEV uses an undefined instruction for this purpose.</a:t>
            </a:r>
            <a:endParaRPr lang="en-JP" dirty="0"/>
          </a:p>
          <a:p>
            <a:r>
              <a:rPr lang="en-US" dirty="0"/>
              <a:t>The guest OS in a Confidential VM executes the undefined instruction with a guest virtual address [GVA] to be validated.</a:t>
            </a:r>
            <a:endParaRPr lang="en-JP" dirty="0"/>
          </a:p>
          <a:p>
            <a:r>
              <a:rPr lang="en-US" dirty="0"/>
              <a:t>The SEV module directly traps the instruction as an exception.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It manually translates the specified guest virtual address [GVA] into a guest physical address [GPA] using the VS-stage page tables.</a:t>
            </a:r>
            <a:endParaRPr lang="en-JP" dirty="0"/>
          </a:p>
          <a:p>
            <a:r>
              <a:rPr lang="en-US" dirty="0"/>
              <a:t>Then, it manually translates the obtained guest physical address [GPA] into a host physical address [HPA] using the G-stage page tables.</a:t>
            </a:r>
            <a:endParaRPr lang="en-JP" dirty="0"/>
          </a:p>
          <a:p>
            <a:r>
              <a:rPr lang="en-US" dirty="0"/>
              <a:t>Finally, it marks the RMP entry corresponding to the host physical address [HPA] as validated if the VM ID and the obtained guest physical address [GPA] match the RMP entry.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3569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difficult for the SEV module to efficiently perform an RMP check on every memory access.</a:t>
            </a:r>
            <a:endParaRPr lang="en-JP" dirty="0"/>
          </a:p>
          <a:p>
            <a:r>
              <a:rPr lang="en-US" dirty="0"/>
              <a:t>So, SD-SEV uses a new exception added to RISC-V, called the page success exception.</a:t>
            </a:r>
            <a:endParaRPr lang="en-JP" dirty="0"/>
          </a:p>
          <a:p>
            <a:r>
              <a:rPr lang="en-US" dirty="0"/>
              <a:t>A #PS exception is raised when the processor succeeds in address translation after a TLB miss.</a:t>
            </a:r>
            <a:endParaRPr lang="en-JP" dirty="0"/>
          </a:p>
          <a:p>
            <a:r>
              <a:rPr lang="en-US" dirty="0"/>
              <a:t>It is the opposite of the page fault exception.</a:t>
            </a:r>
            <a:endParaRPr lang="en-JP" dirty="0"/>
          </a:p>
          <a:p>
            <a:r>
              <a:rPr lang="en-US" dirty="0"/>
              <a:t>Using this exception, the firmware can perform access control using the virtual address [VA] and physical address [PA] of the accessed memory.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We extended this mechanism to add support for two-stage address translation.</a:t>
            </a:r>
            <a:endParaRPr lang="en-JP" dirty="0"/>
          </a:p>
          <a:p>
            <a:r>
              <a:rPr lang="en-US" dirty="0"/>
              <a:t>A  #PS exception is raised when the processor succeeds in both the VS-stage and G-stage address translations.</a:t>
            </a:r>
            <a:endParaRPr lang="en-JP" dirty="0"/>
          </a:p>
          <a:p>
            <a:r>
              <a:rPr lang="en-US" dirty="0"/>
              <a:t>The SEV module can obtain the guest physical address [GPA] and host physical address [HPA] of the accessed memory.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0114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SEV module first finds the RMP entry corresponding to the host physical address [HPA].</a:t>
            </a:r>
            <a:endParaRPr lang="en-JP" dirty="0"/>
          </a:p>
          <a:p>
            <a:r>
              <a:rPr lang="en-US" dirty="0"/>
              <a:t>Then, it verifies page ownership.</a:t>
            </a:r>
            <a:endParaRPr lang="en-JP" dirty="0"/>
          </a:p>
          <a:p>
            <a:r>
              <a:rPr lang="en-US" dirty="0"/>
              <a:t>When the hypervisor accesses the page assigned to a Confidential VM, the RMP check fails.</a:t>
            </a:r>
            <a:endParaRPr lang="en-JP" dirty="0"/>
          </a:p>
          <a:p>
            <a:r>
              <a:rPr lang="en-US" dirty="0"/>
              <a:t>If the VM ID does not match the RMP entry, the RMP check also fails because the CVM owning that page is different.</a:t>
            </a:r>
            <a:endParaRPr lang="en-JP" dirty="0"/>
          </a:p>
          <a:p>
            <a:r>
              <a:rPr lang="en-US" dirty="0"/>
              <a:t>Next, the SEV module verifies mapping consistency.</a:t>
            </a:r>
            <a:endParaRPr lang="en-JP" dirty="0"/>
          </a:p>
          <a:p>
            <a:r>
              <a:rPr lang="en-US" dirty="0"/>
              <a:t>If the guest physical address [GPA] does not match the RMP entry, the RMP check fails because the reverse mapping is not consistent with the forward mapping.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Finally, the SEV module verifies validation status.</a:t>
            </a:r>
            <a:endParaRPr lang="en-JP" dirty="0"/>
          </a:p>
          <a:p>
            <a:r>
              <a:rPr lang="en-US" dirty="0"/>
              <a:t>If the Confidential VM accesses unvalidated page, the RMP check fails.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0113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hardware-based SEV, the AMD-SP measures the contents and metadata of the initial set of memory pages in a Confidential VM into a hash value called a launch digest.</a:t>
            </a:r>
            <a:endParaRPr lang="en-JP" dirty="0"/>
          </a:p>
          <a:p>
            <a:r>
              <a:rPr lang="en-US" dirty="0"/>
              <a:t>This launch digest is used to detect an illegal modification of the boot image by the hypervisor.</a:t>
            </a:r>
            <a:endParaRPr lang="en-JP" dirty="0"/>
          </a:p>
          <a:p>
            <a:r>
              <a:rPr lang="en-US" dirty="0"/>
              <a:t>In SEV-SD, the SEV module provides SBI calls for this function.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First, the hypervisor stores the boot image, such as the guest OS, in the memory of the Confidential VM.</a:t>
            </a:r>
            <a:endParaRPr lang="en-JP" dirty="0"/>
          </a:p>
          <a:p>
            <a:r>
              <a:rPr lang="en-US" dirty="0"/>
              <a:t>When the hypervisor issues an SBI call to measure each page, the SEV module computes the hash value of the specified page, its guest physical address [GPA], and the current value of the launch digest, and updates the launch digest.</a:t>
            </a:r>
            <a:endParaRPr lang="en-JP" dirty="0"/>
          </a:p>
          <a:p>
            <a:r>
              <a:rPr lang="en-US" dirty="0"/>
              <a:t>In addition, it marks the RMP entry corresponding to the page as validated to enable bootstrapping.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8988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JP" dirty="0"/>
              <a:t>Like hardware-based SEV, SD-SEV can optionally verify the launch digest when the measurement is finished.</a:t>
            </a:r>
          </a:p>
          <a:p>
            <a:r>
              <a:rPr lang="en-US" dirty="0"/>
              <a:t>The owner of the Confidential VM can pass an ID block to the SEV module via the hypervisor.</a:t>
            </a:r>
            <a:endParaRPr lang="en-JP" dirty="0"/>
          </a:p>
          <a:p>
            <a:r>
              <a:rPr lang="en-US" dirty="0"/>
              <a:t>An ID block contains the value of the launch digest pre-computed by the owner.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When the hypervisor registers an ID block, the SEV module compares the computed launch digest with the pre-computed one.</a:t>
            </a:r>
            <a:endParaRPr lang="en-JP" dirty="0"/>
          </a:p>
          <a:p>
            <a:r>
              <a:rPr lang="en-US" dirty="0"/>
              <a:t>If these two values are different, the SEV module detects the tampering of the boot image by the hypervisor.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2513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conducted several experiments to show the effectiveness of SD-SEV.</a:t>
            </a:r>
            <a:endParaRPr lang="en-JP" dirty="0"/>
          </a:p>
          <a:p>
            <a:r>
              <a:rPr lang="en-US" dirty="0"/>
              <a:t>First, we compared the TCB size of SD-SEV with those of </a:t>
            </a:r>
            <a:r>
              <a:rPr lang="en-US" dirty="0" err="1"/>
              <a:t>CoVE</a:t>
            </a:r>
            <a:r>
              <a:rPr lang="en-US" dirty="0"/>
              <a:t>, which is Confidential VM Extension in RISC-V.</a:t>
            </a:r>
            <a:endParaRPr lang="en-JP" dirty="0"/>
          </a:p>
          <a:p>
            <a:r>
              <a:rPr lang="en-US" dirty="0"/>
              <a:t>Next, we confirmed the integrity and authenticity of the memory of a Confidential VM using SD-SEV.</a:t>
            </a:r>
            <a:endParaRPr lang="en-JP" dirty="0"/>
          </a:p>
          <a:p>
            <a:r>
              <a:rPr lang="en-US" dirty="0"/>
              <a:t>Finally, we examined the overhead of SD-SEV during and after the boot of a Confidential VM and compared the performance with that of a non-confidential VM.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We used the QEMU that emulated RISC-V processors with the #PS exception because there was no hardware that supported the #PS exception yet.</a:t>
            </a:r>
            <a:endParaRPr lang="en-JP" dirty="0"/>
          </a:p>
          <a:p>
            <a:r>
              <a:rPr lang="en-US" dirty="0"/>
              <a:t>We ran a modified </a:t>
            </a:r>
            <a:r>
              <a:rPr lang="en-US" dirty="0" err="1"/>
              <a:t>OpenSBI</a:t>
            </a:r>
            <a:r>
              <a:rPr lang="en-US" dirty="0"/>
              <a:t> as the firmware and a modified </a:t>
            </a:r>
            <a:r>
              <a:rPr lang="en-US" dirty="0" err="1"/>
              <a:t>Xvisor</a:t>
            </a:r>
            <a:r>
              <a:rPr lang="en-US" dirty="0"/>
              <a:t> hypervisor.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6672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measured the binary sizes of the TCB in </a:t>
            </a:r>
            <a:r>
              <a:rPr lang="en-US" dirty="0" err="1"/>
              <a:t>CoVE</a:t>
            </a:r>
            <a:r>
              <a:rPr lang="en-US" dirty="0"/>
              <a:t> model 2, model 3, and SD-SEV.</a:t>
            </a:r>
            <a:endParaRPr lang="en-JP" dirty="0"/>
          </a:p>
          <a:p>
            <a:r>
              <a:rPr lang="en-US" dirty="0"/>
              <a:t>The implementation of </a:t>
            </a:r>
            <a:r>
              <a:rPr lang="en-US" dirty="0" err="1"/>
              <a:t>CoVE</a:t>
            </a:r>
            <a:r>
              <a:rPr lang="en-US" dirty="0"/>
              <a:t> model 1 does not exist yet.</a:t>
            </a:r>
            <a:endParaRPr lang="en-JP" dirty="0"/>
          </a:p>
          <a:p>
            <a:r>
              <a:rPr lang="en-US" dirty="0"/>
              <a:t>Then, we compared them with the original TCB, which is </a:t>
            </a:r>
            <a:r>
              <a:rPr lang="en-US" dirty="0" err="1"/>
              <a:t>OpenSBI</a:t>
            </a:r>
            <a:r>
              <a:rPr lang="en-US" dirty="0"/>
              <a:t> running in M-mode.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This figure shows the sizes of the original firmware and the TCB for Confidential VM support.</a:t>
            </a:r>
            <a:endParaRPr lang="en-JP" dirty="0"/>
          </a:p>
          <a:p>
            <a:r>
              <a:rPr lang="en-US" dirty="0"/>
              <a:t>The TCB of </a:t>
            </a:r>
            <a:r>
              <a:rPr lang="en-US" dirty="0" err="1"/>
              <a:t>CoVE</a:t>
            </a:r>
            <a:r>
              <a:rPr lang="en-US" dirty="0"/>
              <a:t> model 2 is 19x larger than the original firmware because it includes the hypervisor-like TSM to run Confidential VMs using nested virtualization.</a:t>
            </a:r>
            <a:endParaRPr lang="en-JP" dirty="0"/>
          </a:p>
          <a:p>
            <a:r>
              <a:rPr lang="en-US" dirty="0"/>
              <a:t>The TCB of </a:t>
            </a:r>
            <a:r>
              <a:rPr lang="en-US" dirty="0" err="1"/>
              <a:t>CoVE</a:t>
            </a:r>
            <a:r>
              <a:rPr lang="en-US" dirty="0"/>
              <a:t> model 3 is twice as large as the original firmware because the TSM in the firmware is written in Rust.</a:t>
            </a:r>
            <a:endParaRPr lang="en-JP" dirty="0"/>
          </a:p>
          <a:p>
            <a:r>
              <a:rPr lang="en-US" dirty="0"/>
              <a:t>In contrast, the TCB of SD-SEV is only 4% larger.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4419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examined whether SD-SEV could detect memory attacks by the hypervisor.</a:t>
            </a:r>
            <a:endParaRPr lang="en-JP" dirty="0"/>
          </a:p>
          <a:p>
            <a:r>
              <a:rPr lang="en-US" dirty="0"/>
              <a:t>First, we mounted the aliasing attack by mapping two different guest physical addresses [GPA] onto the same host physical address [HPA] in a Confidential VM.</a:t>
            </a:r>
            <a:endParaRPr lang="en-JP" dirty="0"/>
          </a:p>
          <a:p>
            <a:r>
              <a:rPr lang="en-US" dirty="0"/>
              <a:t>The SEV module could detect this attack because one of the guest physical addresses [GPAs] did not match the RMP entry.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Second, we mounted the remapping attack by exchanging physical pages between two Confidential VMs.</a:t>
            </a:r>
            <a:endParaRPr lang="en-JP" dirty="0"/>
          </a:p>
          <a:p>
            <a:r>
              <a:rPr lang="en-US" dirty="0"/>
              <a:t>When we accessed the exchanged physical pages in the Confidential VMs, the SEV module could detect the attack because each VM accessed the page that was not owned by itself.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Third, we examined whether SD-SEV could detect tampering when a modified OS was loaded into a Confidential VM.</a:t>
            </a:r>
            <a:endParaRPr lang="en-JP" dirty="0"/>
          </a:p>
          <a:p>
            <a:r>
              <a:rPr lang="en-US" dirty="0"/>
              <a:t>The SEV module could detect the modification of the boot image by using the ID block.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09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Recently, users handle sensitive information in virtual machines [VMs] provided by cloud providers.</a:t>
            </a:r>
            <a:endParaRPr lang="en-JP" dirty="0"/>
          </a:p>
          <a:p>
            <a:r>
              <a:rPr lang="en-US" dirty="0"/>
              <a:t>As a result, the threat of cloud insiders is increasing.</a:t>
            </a:r>
            <a:endParaRPr lang="en-JP" dirty="0"/>
          </a:p>
          <a:p>
            <a:r>
              <a:rPr lang="en-US" dirty="0"/>
              <a:t>They can eavesdrop on sensitive data stored in users' VMs.</a:t>
            </a:r>
            <a:endParaRPr lang="en-JP" dirty="0"/>
          </a:p>
          <a:p>
            <a:r>
              <a:rPr lang="en-US" dirty="0"/>
              <a:t>They can also tamper with sensitive data and the code that handles it.</a:t>
            </a:r>
            <a:endParaRPr lang="en-JP" dirty="0"/>
          </a:p>
          <a:p>
            <a:r>
              <a:rPr lang="en-JP" dirty="0"/>
              <a:t> </a:t>
            </a:r>
          </a:p>
          <a:p>
            <a:r>
              <a:rPr lang="en-US" dirty="0"/>
              <a:t>To protect such sensitive information, several clouds, such as Amazon Web Services, Google Cloud, and Microsoft Azure, offer confidential VMs [CVMs].</a:t>
            </a:r>
            <a:endParaRPr lang="en-JP" dirty="0"/>
          </a:p>
          <a:p>
            <a:r>
              <a:rPr lang="en-US" dirty="0"/>
              <a:t>Confidential VMs can prevent cloud insiders from eavesdropping on and tampering with sensitive data inside them.</a:t>
            </a:r>
            <a:endParaRPr lang="en-JP" dirty="0"/>
          </a:p>
          <a:p>
            <a:r>
              <a:rPr lang="en-US" dirty="0"/>
              <a:t>A Confidential VM is a VM whose memory is protected using a trusted execution environment (TEE), which is provided by hardware.</a:t>
            </a:r>
            <a:endParaRPr lang="en-JP" dirty="0"/>
          </a:p>
          <a:p>
            <a:r>
              <a:rPr lang="en-US" dirty="0"/>
              <a:t>A TEE is isolated even from the hypervisor.</a:t>
            </a:r>
            <a:endParaRPr lang="en-JP" dirty="0"/>
          </a:p>
          <a:p>
            <a:r>
              <a:rPr lang="en-US" dirty="0"/>
              <a:t>Examples of TEEs for Confidential VMs are AMD SEV-SNP, Intel TDX, and Arm CCA.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4744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measured the boot time of a Confidential VM.</a:t>
            </a:r>
            <a:endParaRPr lang="en-JP" dirty="0"/>
          </a:p>
          <a:p>
            <a:r>
              <a:rPr lang="en-US" dirty="0"/>
              <a:t>For comparison, we used a Confidential VM with the #PS exception disabled to examine the impact of #PS exceptions.</a:t>
            </a:r>
            <a:endParaRPr lang="en-JP" dirty="0"/>
          </a:p>
          <a:p>
            <a:r>
              <a:rPr lang="en-US" dirty="0"/>
              <a:t>In addition, we measured the boot time of a normal VM.</a:t>
            </a:r>
            <a:endParaRPr lang="en-JP" dirty="0"/>
          </a:p>
          <a:p>
            <a:r>
              <a:rPr lang="en-JP" dirty="0"/>
              <a:t> </a:t>
            </a:r>
          </a:p>
          <a:p>
            <a:r>
              <a:rPr lang="en-JP" dirty="0"/>
              <a:t>The left-hand side figure shows the boot time of VMs.</a:t>
            </a:r>
          </a:p>
          <a:p>
            <a:r>
              <a:rPr lang="en-US" dirty="0"/>
              <a:t>The boot time of the Confidential VM was 5.5x longer than that of the normal VM.</a:t>
            </a:r>
            <a:endParaRPr lang="en-JP" dirty="0"/>
          </a:p>
          <a:p>
            <a:r>
              <a:rPr lang="en-US" dirty="0"/>
              <a:t>The time of both the VM creation and the OS boot equally increased.</a:t>
            </a:r>
            <a:endParaRPr lang="en-JP" dirty="0"/>
          </a:p>
          <a:p>
            <a:r>
              <a:rPr lang="en-US" dirty="0"/>
              <a:t>When we disabled the #PS exception, the boot time decreased significantly.</a:t>
            </a:r>
            <a:endParaRPr lang="en-JP" dirty="0"/>
          </a:p>
          <a:p>
            <a:r>
              <a:rPr lang="en-US" dirty="0"/>
              <a:t>The right-hand side figure shows the breakdown of the boot time.</a:t>
            </a:r>
            <a:endParaRPr lang="en-JP" dirty="0"/>
          </a:p>
          <a:p>
            <a:r>
              <a:rPr lang="en-US" dirty="0"/>
              <a:t>It took only 0.85 us per RMP check, but due to too many #PS exceptions, RMP checks took much longer in total.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1355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examine the overhead of SD-SEV after the boot, we measured the performance of VMs.</a:t>
            </a:r>
            <a:endParaRPr lang="en-JP" dirty="0"/>
          </a:p>
          <a:p>
            <a:r>
              <a:rPr lang="en-US" dirty="0"/>
              <a:t>The left-hand side figure shows the memory access performance.</a:t>
            </a:r>
            <a:endParaRPr lang="en-JP" dirty="0"/>
          </a:p>
          <a:p>
            <a:r>
              <a:rPr lang="en-US" dirty="0"/>
              <a:t>The performance was degraded by 29% in reads and 25% in writes.</a:t>
            </a:r>
            <a:endParaRPr lang="en-JP" dirty="0"/>
          </a:p>
          <a:p>
            <a:r>
              <a:rPr lang="en-US" dirty="0"/>
              <a:t>RMP checks are the root cause of this relatively large overhead.</a:t>
            </a:r>
            <a:endParaRPr lang="en-JP" dirty="0"/>
          </a:p>
          <a:p>
            <a:r>
              <a:rPr lang="en-US" dirty="0"/>
              <a:t>This benchmark caused 50-75% of #PS exceptions inside the Confidential VM.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The middle figure shows the file access performance.</a:t>
            </a:r>
            <a:endParaRPr lang="en-JP" dirty="0"/>
          </a:p>
          <a:p>
            <a:r>
              <a:rPr lang="en-US" dirty="0"/>
              <a:t>The trend was similar to the memory access performance, but the overhead was larger: 40% in reads and 33% in writes.</a:t>
            </a:r>
            <a:endParaRPr lang="en-JP" dirty="0"/>
          </a:p>
          <a:p>
            <a:r>
              <a:rPr lang="en-US" dirty="0"/>
              <a:t>This is because the hypervisor emulated the virtual disk device and raised a larger number of #PS exceptions.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The right-hand side figure shows the network performance.</a:t>
            </a:r>
            <a:endParaRPr lang="en-JP" dirty="0"/>
          </a:p>
          <a:p>
            <a:r>
              <a:rPr lang="en-US" dirty="0"/>
              <a:t>The performance was significantly degraded by 90%.</a:t>
            </a:r>
            <a:endParaRPr lang="en-JP" dirty="0"/>
          </a:p>
          <a:p>
            <a:r>
              <a:rPr lang="en-US" dirty="0"/>
              <a:t>The reason is that too many #PS exceptions occurred inside the hypervisor to emulate two virtual network devices.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5685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examined whether the reduction of #PS exceptions could improve the performance.</a:t>
            </a:r>
            <a:endParaRPr lang="en-JP" dirty="0"/>
          </a:p>
          <a:p>
            <a:r>
              <a:rPr lang="en-US" dirty="0"/>
              <a:t>Since a #PS exception is raised by a TLB miss, we increased the minimum TLB size in QEMU to reduce TLB misses.</a:t>
            </a:r>
            <a:endParaRPr lang="en-JP" dirty="0"/>
          </a:p>
          <a:p>
            <a:r>
              <a:rPr lang="en-US" dirty="0"/>
              <a:t>As shown in the left-hand side figure, in memory reads, when we increased the minimum TLB size, the number of #PS exceptions was reduced, and the performance was increased by 50%.</a:t>
            </a:r>
            <a:endParaRPr lang="en-JP" dirty="0"/>
          </a:p>
          <a:p>
            <a:r>
              <a:rPr lang="en-JP" dirty="0"/>
              <a:t> </a:t>
            </a:r>
          </a:p>
          <a:p>
            <a:r>
              <a:rPr lang="en-JP" dirty="0"/>
              <a:t>In file reads, as shown in the middle figure, </a:t>
            </a:r>
            <a:r>
              <a:rPr lang="en-US" dirty="0"/>
              <a:t>the number of #PS exceptions was reduced, but the performance was increased only by 5%.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For network throughput, as shown in the right-hand side figure, the number of #PS exceptions was not reduced until the minimum TLB size became very large.</a:t>
            </a:r>
            <a:endParaRPr lang="en-JP" dirty="0"/>
          </a:p>
          <a:p>
            <a:r>
              <a:rPr lang="en-US" dirty="0"/>
              <a:t>Even when the number was reduced, the network performance was decreased.</a:t>
            </a:r>
          </a:p>
          <a:p>
            <a:r>
              <a:rPr lang="en-US" dirty="0"/>
              <a:t>This means that reducing #PS exceptions is not always effective.</a:t>
            </a:r>
            <a:endParaRPr lang="en-JP" dirty="0"/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2112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ACE is an implementation of </a:t>
            </a:r>
            <a:r>
              <a:rPr lang="en-US" dirty="0" err="1"/>
              <a:t>CoVE</a:t>
            </a:r>
            <a:r>
              <a:rPr lang="en-US" dirty="0"/>
              <a:t> model 3.</a:t>
            </a:r>
            <a:endParaRPr lang="en-JP" dirty="0"/>
          </a:p>
          <a:p>
            <a:r>
              <a:rPr lang="en-US" dirty="0"/>
              <a:t>The TSM is written in Rust, and using Rust's ownership mechanism, it is guaranteed that each physical page is assigned to only one Confidential VM.</a:t>
            </a:r>
            <a:endParaRPr lang="en-JP" dirty="0"/>
          </a:p>
          <a:p>
            <a:r>
              <a:rPr lang="en-US" dirty="0"/>
              <a:t>In addition, the memory safety of a core part of the implementation has formally been verified using </a:t>
            </a:r>
            <a:r>
              <a:rPr lang="en-US" dirty="0" err="1"/>
              <a:t>RefinedRust</a:t>
            </a:r>
            <a:r>
              <a:rPr lang="en-US" dirty="0"/>
              <a:t>.</a:t>
            </a:r>
            <a:endParaRPr lang="en-JP" dirty="0"/>
          </a:p>
          <a:p>
            <a:r>
              <a:rPr lang="en-JP" dirty="0"/>
              <a:t> </a:t>
            </a:r>
          </a:p>
          <a:p>
            <a:r>
              <a:rPr lang="en-JP" dirty="0"/>
              <a:t>Intel TDX uses the trusted TDX module and manages the secure extended page tables, which correspond to the G-stage page tables.</a:t>
            </a:r>
          </a:p>
          <a:p>
            <a:r>
              <a:rPr lang="en-JP" dirty="0"/>
              <a:t>Arm CCA also uses the trusted Realm management monitor and manages the Realm translation tables securely.</a:t>
            </a:r>
          </a:p>
          <a:p>
            <a:r>
              <a:rPr lang="en-JP" dirty="0"/>
              <a:t>These are based on the direct management architecture.</a:t>
            </a:r>
          </a:p>
          <a:p>
            <a:r>
              <a:rPr lang="en-JP" dirty="0"/>
              <a:t> </a:t>
            </a:r>
          </a:p>
          <a:p>
            <a:r>
              <a:rPr lang="en-JP" dirty="0"/>
              <a:t>AnyTEE is a software-defined TEE framework.</a:t>
            </a:r>
          </a:p>
          <a:p>
            <a:r>
              <a:rPr lang="en-JP" dirty="0"/>
              <a:t>It uses hardware virtualization to realize software-defined TEEs.</a:t>
            </a:r>
          </a:p>
          <a:p>
            <a:r>
              <a:rPr lang="en-JP" dirty="0"/>
              <a:t>It supports various types of TEEs, but the implementation of TEEs for C</a:t>
            </a:r>
            <a:r>
              <a:rPr lang="en-US" dirty="0" err="1"/>
              <a:t>onfidential</a:t>
            </a:r>
            <a:r>
              <a:rPr lang="en-US" dirty="0"/>
              <a:t> </a:t>
            </a:r>
            <a:r>
              <a:rPr lang="en-JP" dirty="0"/>
              <a:t>VMs is future work.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3065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JP" dirty="0"/>
              <a:t>In conclusion, we proposed </a:t>
            </a:r>
            <a:r>
              <a:rPr lang="en-US" dirty="0"/>
              <a:t>SD-SEV, which achieves the delegation architecture of SEV-SNP using a small, trusted software module and a minimal hardware extension.</a:t>
            </a:r>
            <a:endParaRPr lang="en-JP" dirty="0"/>
          </a:p>
          <a:p>
            <a:r>
              <a:rPr lang="en-US" dirty="0"/>
              <a:t>The SEV module maintains the RMP and checks the correctness of two-stage address translation using the #PS exception.</a:t>
            </a:r>
            <a:endParaRPr lang="en-JP" dirty="0"/>
          </a:p>
          <a:p>
            <a:r>
              <a:rPr lang="en-US" dirty="0"/>
              <a:t>We have implemented SD-SEV and confirmed that the memory integrity and authenticity of a Confidential VM were guaranteed.</a:t>
            </a:r>
            <a:endParaRPr lang="en-JP" dirty="0"/>
          </a:p>
          <a:p>
            <a:r>
              <a:rPr lang="en-US" dirty="0"/>
              <a:t>Also, we showed that the performance of a Confidential VM was significantly affected by SD-SEV.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One of our future directions is to improve the performance of SD-SEV.</a:t>
            </a:r>
            <a:endParaRPr lang="en-JP" dirty="0"/>
          </a:p>
          <a:p>
            <a:r>
              <a:rPr lang="en-US" dirty="0"/>
              <a:t>In particular, it is necessary to reduce the overhead of #PS exceptions.</a:t>
            </a:r>
            <a:endParaRPr lang="en-JP" dirty="0"/>
          </a:p>
          <a:p>
            <a:r>
              <a:rPr lang="en-US" dirty="0"/>
              <a:t>We are planning to extend RISC-V processors so as to perform RMP checks inside processors in a usual case.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566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RISC-V processors also provide Confidential VM Extension (</a:t>
            </a:r>
            <a:r>
              <a:rPr lang="en-US" dirty="0" err="1"/>
              <a:t>CoVE</a:t>
            </a:r>
            <a:r>
              <a:rPr lang="en-US" dirty="0"/>
              <a:t>) to run Confidential VMs.</a:t>
            </a:r>
            <a:endParaRPr lang="en-JP" dirty="0"/>
          </a:p>
          <a:p>
            <a:r>
              <a:rPr lang="en-US" dirty="0"/>
              <a:t>RISC-V is an open-source instruction set architecture that has recently gained attention.</a:t>
            </a:r>
            <a:endParaRPr lang="en-JP" dirty="0"/>
          </a:p>
          <a:p>
            <a:r>
              <a:rPr lang="en-US" dirty="0" err="1"/>
              <a:t>CoVE</a:t>
            </a:r>
            <a:r>
              <a:rPr lang="en-US" dirty="0"/>
              <a:t> uses the TEE security manager (TSM) as a part of the software TCB.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There are three deployment models in </a:t>
            </a:r>
            <a:r>
              <a:rPr lang="en-US" dirty="0" err="1"/>
              <a:t>CoVE</a:t>
            </a:r>
            <a:r>
              <a:rPr lang="en-US" dirty="0"/>
              <a:t>. </a:t>
            </a:r>
            <a:endParaRPr lang="en-JP" dirty="0"/>
          </a:p>
          <a:p>
            <a:r>
              <a:rPr lang="en-US" dirty="0"/>
              <a:t>Model 1 runs the TSM in parallel to an untrusted hypervisor.</a:t>
            </a:r>
            <a:endParaRPr lang="en-JP" dirty="0"/>
          </a:p>
          <a:p>
            <a:r>
              <a:rPr lang="en-US" dirty="0"/>
              <a:t>It divides physical memory into confidential memory assigned to Confidential VMs and non-confidential memory using additional hardware.</a:t>
            </a:r>
            <a:endParaRPr lang="en-JP" dirty="0"/>
          </a:p>
          <a:p>
            <a:r>
              <a:rPr lang="en-JP" dirty="0"/>
              <a:t>M</a:t>
            </a:r>
            <a:r>
              <a:rPr lang="en-US" dirty="0" err="1"/>
              <a:t>odel</a:t>
            </a:r>
            <a:r>
              <a:rPr lang="en-US" dirty="0"/>
              <a:t> 2 runs the hypervisor on top of the TSM using nested virtualization.</a:t>
            </a:r>
            <a:endParaRPr lang="en-JP" dirty="0"/>
          </a:p>
          <a:p>
            <a:r>
              <a:rPr lang="en-US" dirty="0"/>
              <a:t>It divides physical memory into confidential and non-confidential using memory virtualization.</a:t>
            </a:r>
            <a:endParaRPr lang="en-JP" dirty="0"/>
          </a:p>
          <a:p>
            <a:r>
              <a:rPr lang="en-US" dirty="0"/>
              <a:t>Model 3 runs the TSM inside the firmware in the most privileged mode called M-mode.</a:t>
            </a:r>
            <a:endParaRPr lang="en-JP" dirty="0"/>
          </a:p>
          <a:p>
            <a:r>
              <a:rPr lang="en-US" dirty="0"/>
              <a:t>The TSM protects the physical memory of Confidential VMs using RISC-V standard hardware.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54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Confidential VM is isolated by using the G-stage page tables to translate a guest physical address (GPA) into a host physical address (HPA).</a:t>
            </a:r>
            <a:endParaRPr lang="en-JP" dirty="0"/>
          </a:p>
          <a:p>
            <a:r>
              <a:rPr lang="en-US" dirty="0"/>
              <a:t>Address translation from a guest virtual address (GVA) into a guest physical address is performed using the VS-stage page tables in a Confidential VM.</a:t>
            </a:r>
            <a:endParaRPr lang="en-JP" dirty="0"/>
          </a:p>
          <a:p>
            <a:r>
              <a:rPr lang="en-JP" dirty="0"/>
              <a:t> </a:t>
            </a:r>
          </a:p>
          <a:p>
            <a:r>
              <a:rPr lang="en-US" dirty="0"/>
              <a:t>In </a:t>
            </a:r>
            <a:r>
              <a:rPr lang="en-US" dirty="0" err="1"/>
              <a:t>CoVE</a:t>
            </a:r>
            <a:r>
              <a:rPr lang="en-US" dirty="0"/>
              <a:t>, the correctness of this two-stage address translation is guaranteed because both the two page tables are protected.</a:t>
            </a:r>
            <a:endParaRPr lang="en-JP" dirty="0"/>
          </a:p>
          <a:p>
            <a:r>
              <a:rPr lang="en-US" dirty="0"/>
              <a:t>The VS-stage page tables are stored in the confidential memory of a Confidential VM.</a:t>
            </a:r>
            <a:endParaRPr lang="en-JP" dirty="0"/>
          </a:p>
          <a:p>
            <a:r>
              <a:rPr lang="en-US" dirty="0"/>
              <a:t>They are managed by the guest OS and cannot be accessed by an untrusted hypervisor.</a:t>
            </a:r>
            <a:endParaRPr lang="en-JP" dirty="0"/>
          </a:p>
          <a:p>
            <a:r>
              <a:rPr lang="en-JP" dirty="0"/>
              <a:t>T</a:t>
            </a:r>
            <a:r>
              <a:rPr lang="en-US" dirty="0"/>
              <a:t>he G-stage page tables are stored in the protected memory of the TSM.</a:t>
            </a:r>
            <a:endParaRPr lang="en-JP" dirty="0"/>
          </a:p>
          <a:p>
            <a:r>
              <a:rPr lang="en-US" dirty="0"/>
              <a:t>They are managed by the TSM and cannot be accessed by the hypervisor.</a:t>
            </a:r>
            <a:endParaRPr lang="en-JP" dirty="0"/>
          </a:p>
          <a:p>
            <a:r>
              <a:rPr lang="en-US" dirty="0"/>
              <a:t>This is called the direct management architecture.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902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the other hand, AMD SEV-SNP does not use such a trusted software component as the TSM.</a:t>
            </a:r>
            <a:endParaRPr lang="en-JP" dirty="0"/>
          </a:p>
          <a:p>
            <a:r>
              <a:rPr lang="en-US" dirty="0"/>
              <a:t>So, it could reduce the size of the software TCB.</a:t>
            </a:r>
            <a:endParaRPr lang="en-JP" dirty="0"/>
          </a:p>
          <a:p>
            <a:r>
              <a:rPr lang="en-US" dirty="0"/>
              <a:t>However, it cannot protect the nested page tables (NPT), which correspond to the G-stage page tables in RISC-V.</a:t>
            </a:r>
            <a:endParaRPr lang="en-JP" dirty="0"/>
          </a:p>
          <a:p>
            <a:r>
              <a:rPr lang="en-US" dirty="0"/>
              <a:t>Since the nested page tables are stored in the memory of an untrusted hypervisor, it can be tampered with.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This means that the correctness of two-stage address translation is not guaranteed.</a:t>
            </a:r>
            <a:endParaRPr lang="en-JP" dirty="0"/>
          </a:p>
          <a:p>
            <a:r>
              <a:rPr lang="en-US" dirty="0"/>
              <a:t>For example, the hypervisor can mount memory remapping attacks, which change the assignment of physical memory to a Confidential VM so that the Confidential VM uses arbitrary code and data.</a:t>
            </a:r>
            <a:endParaRPr lang="en-JP" dirty="0"/>
          </a:p>
          <a:p>
            <a:r>
              <a:rPr lang="en-US" dirty="0"/>
              <a:t>It can also mount memory aliasing attacks, which map the same physical memory to multiple locations in a Confidential VM so that the Confidential VM stores sensitive data in unintentional locations.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808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in this delegation architecture, to guarantee the correctness of two-stage address translation, SEV-SNP uses the hardware-protected reverse map table (RMP).</a:t>
            </a:r>
            <a:endParaRPr lang="en-JP" dirty="0"/>
          </a:p>
          <a:p>
            <a:r>
              <a:rPr lang="en-US" dirty="0"/>
              <a:t>The RMP maintains the reverse mapping from a host physical address [HPA] to a guest physical address [GPA], and a page owner, which Confidential VM or the hypervisor.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Upon memory access, it is used to verify the consistency between forward and reverse mappings.</a:t>
            </a:r>
            <a:endParaRPr lang="en-JP" dirty="0"/>
          </a:p>
          <a:p>
            <a:r>
              <a:rPr lang="en-US" dirty="0"/>
              <a:t>Specifically, the processor checks that, when a guest physical address [GPA] is translated into a host physical address [HPA] using the G-stage page tables, the obtained host physical address [HPA] can be translated back into the same guest physical address [GPA] using the RMP.</a:t>
            </a:r>
            <a:endParaRPr lang="en-JP" dirty="0"/>
          </a:p>
          <a:p>
            <a:r>
              <a:rPr lang="en-US" dirty="0"/>
              <a:t>The processor also verifies the correctness of page ownership.</a:t>
            </a:r>
            <a:endParaRPr lang="en-JP" dirty="0"/>
          </a:p>
          <a:p>
            <a:r>
              <a:rPr lang="en-US" dirty="0"/>
              <a:t>For example, the RMP check fails when the hypervisor accesses the memory of Confidential VMs.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053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However, it is unclear whether this delegation architecture of SEV-SNP is implementable in RISC-V.</a:t>
            </a:r>
            <a:endParaRPr lang="en-JP" dirty="0"/>
          </a:p>
          <a:p>
            <a:r>
              <a:rPr lang="en-US" dirty="0"/>
              <a:t>Our goals are to design the delegation architecture for RISC-V and to clarify the runtime overhead of its implementation.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235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propose software-defined SEV (SD-SEV), in contrast to hardware-based SEV in AMD processors.</a:t>
            </a:r>
            <a:endParaRPr lang="en-JP" dirty="0"/>
          </a:p>
          <a:p>
            <a:r>
              <a:rPr lang="en-US" dirty="0"/>
              <a:t>SD-SEV realizes the delegation architecture for Confidential VMs using a small, trusted software module called the SEV module and a minimal hardware extension.</a:t>
            </a:r>
            <a:endParaRPr lang="en-JP" dirty="0"/>
          </a:p>
          <a:p>
            <a:r>
              <a:rPr lang="en-JP" dirty="0"/>
              <a:t> </a:t>
            </a:r>
          </a:p>
          <a:p>
            <a:r>
              <a:rPr lang="en-US" dirty="0"/>
              <a:t>The SEV module runs inside the firmware, which runs in the most privileged M-mode on RISC-V processors.</a:t>
            </a:r>
            <a:endParaRPr lang="en-JP" dirty="0"/>
          </a:p>
          <a:p>
            <a:r>
              <a:rPr lang="en-US" dirty="0"/>
              <a:t>Therefore, the SEV module is isolated from an untrusted hypervisor running on top of the firmware and is securely executed.</a:t>
            </a:r>
            <a:endParaRPr lang="en-JP" dirty="0"/>
          </a:p>
          <a:p>
            <a:r>
              <a:rPr lang="en-US" dirty="0"/>
              <a:t>It emulates the SEV-SNP features of AMD processors.</a:t>
            </a:r>
            <a:endParaRPr lang="en-JP" dirty="0"/>
          </a:p>
          <a:p>
            <a:r>
              <a:rPr lang="en-US" dirty="0"/>
              <a:t>Currently, we focus on memory integrity and authenticity.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769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assume that software running in M-mode, including the SEV module, is trusted.</a:t>
            </a:r>
            <a:endParaRPr lang="en-JP" dirty="0"/>
          </a:p>
          <a:p>
            <a:r>
              <a:rPr lang="en-US" dirty="0"/>
              <a:t>We do not trust the hypervisor or the G-stage page tables it manages.</a:t>
            </a:r>
            <a:endParaRPr lang="en-JP" dirty="0"/>
          </a:p>
          <a:p>
            <a:r>
              <a:rPr lang="en-US" dirty="0"/>
              <a:t> </a:t>
            </a:r>
            <a:endParaRPr lang="en-JP" dirty="0"/>
          </a:p>
          <a:p>
            <a:r>
              <a:rPr lang="en-US" dirty="0"/>
              <a:t>We assume attacks against two-stage address translation by modifying the G-stage page tables, for example, memory remapping and aliasing attacks.</a:t>
            </a:r>
            <a:endParaRPr lang="en-JP" dirty="0"/>
          </a:p>
          <a:p>
            <a:r>
              <a:rPr lang="en-US" dirty="0"/>
              <a:t>Also, we assume that the hypervisor directly attacks the memory of Confidential VMs.</a:t>
            </a:r>
            <a:endParaRPr lang="en-JP" dirty="0"/>
          </a:p>
          <a:p>
            <a:r>
              <a:rPr lang="en-US" dirty="0"/>
              <a:t>In addition, we assume attacks against the boot images loaded into Confidential VMs by the hypervisor.</a:t>
            </a:r>
            <a:endParaRPr lang="en-JP" dirty="0"/>
          </a:p>
          <a:p>
            <a:r>
              <a:rPr lang="en-US" dirty="0"/>
              <a:t>However, we exclude physical attacks because it is difficult for a software-based approach to prevent such attacks.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07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228601"/>
            <a:ext cx="10993967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3600" cap="none" spc="-80" baseline="0">
                <a:solidFill>
                  <a:schemeClr val="tx1"/>
                </a:solidFill>
                <a:latin typeface="Tahoma" charset="0"/>
                <a:ea typeface="MS PGothic" charset="-128"/>
                <a:cs typeface="Tahoma" charset="0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10993965" cy="1371601"/>
          </a:xfrm>
        </p:spPr>
        <p:txBody>
          <a:bodyPr>
            <a:normAutofit/>
          </a:bodyPr>
          <a:lstStyle>
            <a:lvl1pPr marL="0" indent="0" algn="l">
              <a:buNone/>
              <a:defRPr sz="2400" b="0" cap="none" spc="120" baseline="0">
                <a:solidFill>
                  <a:srgbClr val="C00000"/>
                </a:solidFill>
                <a:latin typeface="Tahoma" charset="0"/>
                <a:ea typeface="MS PGothic" charset="-128"/>
                <a:cs typeface="Tahom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D39169-43CC-354D-B33E-6809D8D3D472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12054116" y="4846320"/>
            <a:ext cx="147600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54232" y="0"/>
            <a:ext cx="147600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26B80597-8588-E24B-8D6F-BA0818DFC19A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0327C5A-2C66-EB4C-938C-B2F6D2764303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5779"/>
            <a:ext cx="10992899" cy="902933"/>
          </a:xfrm>
        </p:spPr>
        <p:txBody>
          <a:bodyPr>
            <a:noAutofit/>
          </a:bodyPr>
          <a:lstStyle>
            <a:lvl1pPr>
              <a:defRPr sz="4000" b="0" cap="none" baseline="0">
                <a:solidFill>
                  <a:srgbClr val="C00000"/>
                </a:solidFill>
                <a:latin typeface="Tahoma" charset="0"/>
                <a:ea typeface="MS PGothic" charset="-128"/>
                <a:cs typeface="MS PGothic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0163"/>
            <a:ext cx="10992899" cy="5191074"/>
          </a:xfrm>
        </p:spPr>
        <p:txBody>
          <a:bodyPr lIns="108000" rIns="108000"/>
          <a:lstStyle>
            <a:lvl1pPr marL="276225" indent="-277813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30000"/>
              <a:buFont typeface="Arial"/>
              <a:buChar char="•"/>
              <a:defRPr sz="2800">
                <a:latin typeface="Tahoma" charset="0"/>
                <a:ea typeface="MS PGothic" charset="-128"/>
                <a:cs typeface="MS PGothic" charset="-128"/>
              </a:defRPr>
            </a:lvl1pPr>
            <a:lvl2pPr marL="622300" indent="-260350">
              <a:buClr>
                <a:schemeClr val="tx2"/>
              </a:buClr>
              <a:buSzPct val="130000"/>
              <a:buFont typeface="Arial"/>
              <a:buChar char="•"/>
              <a:defRPr sz="2600">
                <a:latin typeface="Tahoma" charset="0"/>
                <a:ea typeface="MS PGothic" charset="-128"/>
                <a:cs typeface="MS PGothic" charset="-128"/>
              </a:defRPr>
            </a:lvl2pPr>
            <a:lvl3pPr marL="984250" indent="-261938">
              <a:buClr>
                <a:schemeClr val="tx2"/>
              </a:buClr>
              <a:buSzPct val="130000"/>
              <a:buFont typeface="Arial"/>
              <a:buChar char="•"/>
              <a:defRPr sz="2400">
                <a:latin typeface="Tahoma" charset="0"/>
                <a:ea typeface="MS PGothic" charset="-128"/>
                <a:cs typeface="MS PGothic" charset="-128"/>
              </a:defRPr>
            </a:lvl3pPr>
            <a:lvl4pPr marL="1344613" indent="-247650">
              <a:buClr>
                <a:schemeClr val="tx2"/>
              </a:buClr>
              <a:buSzPct val="130000"/>
              <a:buFont typeface="Arial"/>
              <a:buChar char="•"/>
              <a:defRPr sz="2200">
                <a:latin typeface="Tahoma" charset="0"/>
                <a:ea typeface="MS PGothic" charset="-128"/>
                <a:cs typeface="MS PGothic" charset="-128"/>
              </a:defRPr>
            </a:lvl4pPr>
            <a:lvl5pPr marL="1792288" indent="-260350">
              <a:buClr>
                <a:schemeClr val="tx2"/>
              </a:buClr>
              <a:buSzPct val="130000"/>
              <a:buFont typeface="Arial"/>
              <a:buChar char="•"/>
              <a:tabLst>
                <a:tab pos="1792288" algn="l"/>
              </a:tabLst>
              <a:defRPr sz="2000">
                <a:latin typeface="Tahoma" charset="0"/>
                <a:ea typeface="MS PGothic" charset="-128"/>
                <a:cs typeface="MS PGothic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47801"/>
            <a:ext cx="10993967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="0" cap="none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5FE8C84-541C-3D44-B9FE-2AF890D7F35E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EAAF463E-FBB7-B04E-A671-4BEF2652EC21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AF0D4B2B-C88E-7444-A00C-F80CD9119F05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1709F7-5939-B84F-8A8E-17CF51F38FB0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7101A9B3-1295-5247-8BE8-AA52927A28E9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D1357784-8B35-DB4F-AB5D-63C2CCF9BD3F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1552B714-0073-CB4B-9192-BD9D6D8133DA}" type="datetime1">
              <a:rPr kumimoji="1" lang="en-US" altLang="ja-JP" smtClean="0"/>
              <a:t>6/22/26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152718"/>
            <a:ext cx="11100079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11100077" cy="4768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16162" y="66077"/>
            <a:ext cx="917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2"/>
                </a:solidFill>
              </a:defRPr>
            </a:lvl1pPr>
          </a:lstStyle>
          <a:p>
            <a:fld id="{D6F57A23-CB21-D340-80A0-623F78F268E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12057864" y="0"/>
            <a:ext cx="144000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57864" y="1371600"/>
            <a:ext cx="144000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Software-defined SEV for</a:t>
            </a:r>
            <a:br>
              <a:rPr lang="en-US" sz="4800" dirty="0"/>
            </a:br>
            <a:r>
              <a:rPr lang="en-US" sz="4800" dirty="0"/>
              <a:t>Confidential </a:t>
            </a:r>
            <a:r>
              <a:rPr lang="en-US" sz="4800" dirty="0" err="1"/>
              <a:t>VMs</a:t>
            </a:r>
            <a:r>
              <a:rPr lang="en-US" sz="4800" dirty="0"/>
              <a:t> Based on</a:t>
            </a:r>
            <a:br>
              <a:rPr lang="en-US" sz="4800" dirty="0"/>
            </a:br>
            <a:r>
              <a:rPr lang="en-US" sz="4800" dirty="0"/>
              <a:t>the Delegation Architecture in RISC-V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 Junpei Matsushita and </a:t>
            </a:r>
            <a:r>
              <a:rPr lang="en-US" altLang="ja-JP" u="sng" dirty="0">
                <a:solidFill>
                  <a:schemeClr val="tx1"/>
                </a:solidFill>
                <a:latin typeface="Tahoma"/>
                <a:cs typeface="Tahoma"/>
              </a:rPr>
              <a:t>Kenichi Kourai</a:t>
            </a:r>
          </a:p>
          <a:p>
            <a:pPr algn="r"/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Kyushu Institute of Technology, Japan</a:t>
            </a:r>
          </a:p>
        </p:txBody>
      </p:sp>
    </p:spTree>
    <p:extLst>
      <p:ext uri="{BB962C8B-B14F-4D97-AF65-F5344CB8AC3E}">
        <p14:creationId xmlns:p14="http://schemas.microsoft.com/office/powerpoint/2010/main" val="185599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08"/>
    </mc:Choice>
    <mc:Fallback xmlns="">
      <p:transition spd="slow" advTm="1130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22514-CCA7-9C88-14CC-0F5F2E351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RMP Initialization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E83AA-B9D2-EB69-FA3E-1699886F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hypervisor invokes the SEV module using an SBI call</a:t>
            </a:r>
          </a:p>
          <a:p>
            <a:pPr lvl="1"/>
            <a:r>
              <a:rPr lang="en-JP" dirty="0"/>
              <a:t>Instead of issuing a command of AMD Secure Processor (AMD-SP)</a:t>
            </a:r>
          </a:p>
          <a:p>
            <a:pPr lvl="1"/>
            <a:r>
              <a:rPr lang="en-JP" dirty="0"/>
              <a:t>Allocate and pass the memory region used for the RMP</a:t>
            </a:r>
          </a:p>
          <a:p>
            <a:r>
              <a:rPr lang="en-JP" dirty="0"/>
              <a:t>The SEV module protects the RMP using RISC-V PMP</a:t>
            </a:r>
          </a:p>
          <a:p>
            <a:pPr lvl="1"/>
            <a:r>
              <a:rPr lang="en-JP" dirty="0"/>
              <a:t>Configure the memory region to be read-only for the hypervisor</a:t>
            </a:r>
          </a:p>
          <a:p>
            <a:pPr lvl="1"/>
            <a:r>
              <a:rPr lang="en-JP" dirty="0"/>
              <a:t>Create entries for 4-KB physical pages in the RMP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529F3-271B-86EB-9BA9-3058E496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F03ACB-51DC-BC43-BE7E-588100A051FC}"/>
              </a:ext>
            </a:extLst>
          </p:cNvPr>
          <p:cNvSpPr/>
          <p:nvPr/>
        </p:nvSpPr>
        <p:spPr>
          <a:xfrm>
            <a:off x="3282215" y="4737889"/>
            <a:ext cx="3397715" cy="6063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  hypervisor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46BA79-B5D9-0894-751F-D5A751EB36B8}"/>
              </a:ext>
            </a:extLst>
          </p:cNvPr>
          <p:cNvSpPr/>
          <p:nvPr/>
        </p:nvSpPr>
        <p:spPr>
          <a:xfrm>
            <a:off x="3282215" y="5739208"/>
            <a:ext cx="3397713" cy="3609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SEV module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21EA8C-E0C6-CB09-41CE-44055AAC360E}"/>
              </a:ext>
            </a:extLst>
          </p:cNvPr>
          <p:cNvSpPr/>
          <p:nvPr/>
        </p:nvSpPr>
        <p:spPr>
          <a:xfrm>
            <a:off x="5440715" y="4852248"/>
            <a:ext cx="86065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RMP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396594D-281E-F08B-6B5F-CFB67B3E8249}"/>
              </a:ext>
            </a:extLst>
          </p:cNvPr>
          <p:cNvCxnSpPr>
            <a:cxnSpLocks/>
          </p:cNvCxnSpPr>
          <p:nvPr/>
        </p:nvCxnSpPr>
        <p:spPr>
          <a:xfrm>
            <a:off x="4186986" y="5344279"/>
            <a:ext cx="0" cy="394929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1ED3270-04D4-354A-0127-2DAC6BDA8F78}"/>
              </a:ext>
            </a:extLst>
          </p:cNvPr>
          <p:cNvSpPr txBox="1"/>
          <p:nvPr/>
        </p:nvSpPr>
        <p:spPr>
          <a:xfrm>
            <a:off x="3220055" y="5357077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SBI call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8E663B-2479-5B12-4694-EC03F3A49145}"/>
              </a:ext>
            </a:extLst>
          </p:cNvPr>
          <p:cNvSpPr/>
          <p:nvPr/>
        </p:nvSpPr>
        <p:spPr>
          <a:xfrm>
            <a:off x="7060126" y="5726409"/>
            <a:ext cx="1560897" cy="369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RISC-V PMP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448ECCA8-5280-22C4-56A7-A4C18927E76B}"/>
              </a:ext>
            </a:extLst>
          </p:cNvPr>
          <p:cNvCxnSpPr>
            <a:stCxn id="16" idx="0"/>
            <a:endCxn id="10" idx="3"/>
          </p:cNvCxnSpPr>
          <p:nvPr/>
        </p:nvCxnSpPr>
        <p:spPr>
          <a:xfrm rot="16200000" flipV="1">
            <a:off x="6726225" y="4612058"/>
            <a:ext cx="689495" cy="1539207"/>
          </a:xfrm>
          <a:prstGeom prst="bentConnector2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A8222C1-C9A8-D5FD-65D7-AF825A9C9C66}"/>
              </a:ext>
            </a:extLst>
          </p:cNvPr>
          <p:cNvSpPr txBox="1"/>
          <p:nvPr/>
        </p:nvSpPr>
        <p:spPr>
          <a:xfrm>
            <a:off x="7859824" y="5140363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protect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1D41273-D939-F9F6-A592-67FAE901F3AA}"/>
              </a:ext>
            </a:extLst>
          </p:cNvPr>
          <p:cNvCxnSpPr>
            <a:cxnSpLocks/>
            <a:endCxn id="10" idx="2"/>
          </p:cNvCxnSpPr>
          <p:nvPr/>
        </p:nvCxnSpPr>
        <p:spPr>
          <a:xfrm flipV="1">
            <a:off x="5871042" y="5221580"/>
            <a:ext cx="0" cy="517628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634BD2B1-A710-42F2-08D3-585A5FBB83A6}"/>
              </a:ext>
            </a:extLst>
          </p:cNvPr>
          <p:cNvSpPr txBox="1"/>
          <p:nvPr/>
        </p:nvSpPr>
        <p:spPr>
          <a:xfrm>
            <a:off x="5366779" y="535293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init</a:t>
            </a:r>
          </a:p>
        </p:txBody>
      </p:sp>
    </p:spTree>
    <p:extLst>
      <p:ext uri="{BB962C8B-B14F-4D97-AF65-F5344CB8AC3E}">
        <p14:creationId xmlns:p14="http://schemas.microsoft.com/office/powerpoint/2010/main" val="622848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0E3E2-9526-7C9F-4189-D8518ACD6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RMP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736C0-200C-ECBC-572A-9B429B392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hypervisor updates an RMP entry using an SBI call</a:t>
            </a:r>
          </a:p>
          <a:p>
            <a:pPr lvl="1"/>
            <a:r>
              <a:rPr lang="en-JP" dirty="0"/>
              <a:t>The SEV module sets the VM ID and the GPA in the RMP entry</a:t>
            </a:r>
          </a:p>
          <a:p>
            <a:pPr lvl="1"/>
            <a:r>
              <a:rPr lang="en-JP" dirty="0"/>
              <a:t>It marks the RMP entry as </a:t>
            </a:r>
            <a:r>
              <a:rPr lang="en-JP" dirty="0">
                <a:solidFill>
                  <a:srgbClr val="FF0000"/>
                </a:solidFill>
              </a:rPr>
              <a:t>unvalidated</a:t>
            </a:r>
            <a:r>
              <a:rPr lang="en-JP" dirty="0"/>
              <a:t> to delect illegal assignment</a:t>
            </a:r>
          </a:p>
          <a:p>
            <a:r>
              <a:rPr lang="en-JP" dirty="0"/>
              <a:t>A CVM updates an RMP entry via the hypervisor</a:t>
            </a:r>
          </a:p>
          <a:p>
            <a:pPr lvl="1"/>
            <a:r>
              <a:rPr lang="en-JP" dirty="0"/>
              <a:t>Mark a page as </a:t>
            </a:r>
            <a:r>
              <a:rPr lang="en-JP" dirty="0">
                <a:solidFill>
                  <a:srgbClr val="FF0000"/>
                </a:solidFill>
              </a:rPr>
              <a:t>unassigned</a:t>
            </a:r>
            <a:r>
              <a:rPr lang="en-JP" dirty="0"/>
              <a:t> to a CVM</a:t>
            </a:r>
          </a:p>
          <a:p>
            <a:pPr lvl="1"/>
            <a:r>
              <a:rPr lang="en-JP" dirty="0"/>
              <a:t>Share the memory accessed by virtual devices with the hypervisor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7B47C-8D18-39B5-FEFE-BBE915B9D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DE43E3-FF87-84D1-2161-435E9F2C6344}"/>
              </a:ext>
            </a:extLst>
          </p:cNvPr>
          <p:cNvSpPr/>
          <p:nvPr/>
        </p:nvSpPr>
        <p:spPr>
          <a:xfrm>
            <a:off x="2002054" y="5213910"/>
            <a:ext cx="3397715" cy="5923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  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34A745-9756-887D-C226-323FFD74E138}"/>
              </a:ext>
            </a:extLst>
          </p:cNvPr>
          <p:cNvSpPr/>
          <p:nvPr/>
        </p:nvSpPr>
        <p:spPr>
          <a:xfrm>
            <a:off x="2002055" y="4302495"/>
            <a:ext cx="1667771" cy="50051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01B9B7-EEA8-7A1D-5337-C9E21AF26356}"/>
              </a:ext>
            </a:extLst>
          </p:cNvPr>
          <p:cNvSpPr/>
          <p:nvPr/>
        </p:nvSpPr>
        <p:spPr>
          <a:xfrm>
            <a:off x="2002054" y="6201220"/>
            <a:ext cx="3397713" cy="3609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SEV module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9EFA31-80C4-0A14-B289-7F576C561ECA}"/>
              </a:ext>
            </a:extLst>
          </p:cNvPr>
          <p:cNvCxnSpPr>
            <a:cxnSpLocks/>
          </p:cNvCxnSpPr>
          <p:nvPr/>
        </p:nvCxnSpPr>
        <p:spPr>
          <a:xfrm>
            <a:off x="2906825" y="5806291"/>
            <a:ext cx="0" cy="394929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592BC6C-B2B3-A2E8-757E-531DF79F7DA7}"/>
              </a:ext>
            </a:extLst>
          </p:cNvPr>
          <p:cNvSpPr txBox="1"/>
          <p:nvPr/>
        </p:nvSpPr>
        <p:spPr>
          <a:xfrm>
            <a:off x="1939894" y="5819089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SBI call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EE409EB-6966-2B4E-FBAC-08036969D2C7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4594555" y="4803009"/>
            <a:ext cx="0" cy="41090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6A2F2CE-7CEF-1A98-A6A6-832EB347C36C}"/>
              </a:ext>
            </a:extLst>
          </p:cNvPr>
          <p:cNvSpPr txBox="1"/>
          <p:nvPr/>
        </p:nvSpPr>
        <p:spPr>
          <a:xfrm>
            <a:off x="3582426" y="4825432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SBI call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FC72AD-2A05-B408-4929-2110923FF5DD}"/>
              </a:ext>
            </a:extLst>
          </p:cNvPr>
          <p:cNvSpPr/>
          <p:nvPr/>
        </p:nvSpPr>
        <p:spPr>
          <a:xfrm>
            <a:off x="4160554" y="5325434"/>
            <a:ext cx="86065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RMP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8923F30-664E-9680-C645-75E7C7BCFB9E}"/>
              </a:ext>
            </a:extLst>
          </p:cNvPr>
          <p:cNvCxnSpPr>
            <a:cxnSpLocks/>
          </p:cNvCxnSpPr>
          <p:nvPr/>
        </p:nvCxnSpPr>
        <p:spPr>
          <a:xfrm flipV="1">
            <a:off x="4590881" y="5683592"/>
            <a:ext cx="0" cy="517628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D4B6799-8ECC-685A-DFC9-1186502A0644}"/>
              </a:ext>
            </a:extLst>
          </p:cNvPr>
          <p:cNvSpPr txBox="1"/>
          <p:nvPr/>
        </p:nvSpPr>
        <p:spPr>
          <a:xfrm>
            <a:off x="4612823" y="5818173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update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1C1D902-82E2-B800-5924-60955D8BF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031616"/>
              </p:ext>
            </p:extLst>
          </p:nvPr>
        </p:nvGraphicFramePr>
        <p:xfrm>
          <a:off x="6655876" y="4887463"/>
          <a:ext cx="449980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198">
                  <a:extLst>
                    <a:ext uri="{9D8B030D-6E8A-4147-A177-3AD203B41FA5}">
                      <a16:colId xmlns:a16="http://schemas.microsoft.com/office/drawing/2014/main" val="1359501687"/>
                    </a:ext>
                  </a:extLst>
                </a:gridCol>
                <a:gridCol w="827773">
                  <a:extLst>
                    <a:ext uri="{9D8B030D-6E8A-4147-A177-3AD203B41FA5}">
                      <a16:colId xmlns:a16="http://schemas.microsoft.com/office/drawing/2014/main" val="1538436059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3331280154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3586074234"/>
                    </a:ext>
                  </a:extLst>
                </a:gridCol>
                <a:gridCol w="1155032">
                  <a:extLst>
                    <a:ext uri="{9D8B030D-6E8A-4147-A177-3AD203B41FA5}">
                      <a16:colId xmlns:a16="http://schemas.microsoft.com/office/drawing/2014/main" val="3896838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VM ID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GPA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Assigned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Validated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01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50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09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51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339511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F7122E01-BC96-937E-7C2D-C825099898D7}"/>
              </a:ext>
            </a:extLst>
          </p:cNvPr>
          <p:cNvSpPr/>
          <p:nvPr/>
        </p:nvSpPr>
        <p:spPr>
          <a:xfrm>
            <a:off x="3789342" y="4302495"/>
            <a:ext cx="1610425" cy="50051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F4380B-5D7D-6EC1-799D-A4D2DC32566A}"/>
              </a:ext>
            </a:extLst>
          </p:cNvPr>
          <p:cNvSpPr txBox="1"/>
          <p:nvPr/>
        </p:nvSpPr>
        <p:spPr>
          <a:xfrm>
            <a:off x="8556963" y="448910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RMP</a:t>
            </a:r>
          </a:p>
        </p:txBody>
      </p:sp>
    </p:spTree>
    <p:extLst>
      <p:ext uri="{BB962C8B-B14F-4D97-AF65-F5344CB8AC3E}">
        <p14:creationId xmlns:p14="http://schemas.microsoft.com/office/powerpoint/2010/main" val="1012088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153CF-1221-453A-F168-31D65D017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Validation of an RMP Entry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BF294-4024-634B-9E19-C1E31DEE2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A CVM validates an RMP entry by specifying a GVA</a:t>
            </a:r>
          </a:p>
          <a:p>
            <a:pPr lvl="1"/>
            <a:r>
              <a:rPr lang="en-JP" dirty="0"/>
              <a:t>The SEV module traps an undefined instruction used for this purpose</a:t>
            </a:r>
          </a:p>
          <a:p>
            <a:pPr lvl="1"/>
            <a:r>
              <a:rPr lang="en-JP" dirty="0"/>
              <a:t>It marks the RMP entry as </a:t>
            </a:r>
            <a:r>
              <a:rPr lang="en-JP" dirty="0">
                <a:solidFill>
                  <a:srgbClr val="FF0000"/>
                </a:solidFill>
              </a:rPr>
              <a:t>validated</a:t>
            </a:r>
            <a:r>
              <a:rPr lang="en-JP" dirty="0"/>
              <a:t> to accept current assignment</a:t>
            </a:r>
          </a:p>
          <a:p>
            <a:r>
              <a:rPr lang="en-JP" dirty="0"/>
              <a:t>The SEV module finds the RMP entry from the GVA</a:t>
            </a:r>
          </a:p>
          <a:p>
            <a:pPr lvl="1"/>
            <a:r>
              <a:rPr lang="en-JP" dirty="0"/>
              <a:t>Translate the GVA into an GPA using the VS-stage PT manually</a:t>
            </a:r>
          </a:p>
          <a:p>
            <a:pPr lvl="1"/>
            <a:r>
              <a:rPr lang="en-JP" dirty="0"/>
              <a:t>Translate the GPA into an HPA using the G-state PT manually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64802-F411-A272-DA7F-B5CF4175A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DF083A-2588-5A12-A647-8FAE3367BAD5}"/>
              </a:ext>
            </a:extLst>
          </p:cNvPr>
          <p:cNvSpPr/>
          <p:nvPr/>
        </p:nvSpPr>
        <p:spPr>
          <a:xfrm>
            <a:off x="1284367" y="5157287"/>
            <a:ext cx="4408623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hypervisor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8237C0-88BF-1C28-6EF0-2EC1E1141069}"/>
              </a:ext>
            </a:extLst>
          </p:cNvPr>
          <p:cNvSpPr/>
          <p:nvPr/>
        </p:nvSpPr>
        <p:spPr>
          <a:xfrm>
            <a:off x="1284371" y="6181970"/>
            <a:ext cx="4408620" cy="3609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SEV module</a:t>
            </a:r>
          </a:p>
        </p:txBody>
      </p: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57996A74-A4B1-B285-91EB-F9583DA4C2E3}"/>
              </a:ext>
            </a:extLst>
          </p:cNvPr>
          <p:cNvCxnSpPr>
            <a:cxnSpLocks/>
            <a:stCxn id="30" idx="1"/>
            <a:endCxn id="7" idx="1"/>
          </p:cNvCxnSpPr>
          <p:nvPr/>
        </p:nvCxnSpPr>
        <p:spPr>
          <a:xfrm rot="10800000" flipH="1" flipV="1">
            <a:off x="1284369" y="4663152"/>
            <a:ext cx="1" cy="1699313"/>
          </a:xfrm>
          <a:prstGeom prst="bentConnector3">
            <a:avLst>
              <a:gd name="adj1" fmla="val -22860000000"/>
            </a:avLst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9C36B00-58BF-5764-6E49-758730922AA2}"/>
              </a:ext>
            </a:extLst>
          </p:cNvPr>
          <p:cNvSpPr txBox="1"/>
          <p:nvPr/>
        </p:nvSpPr>
        <p:spPr>
          <a:xfrm>
            <a:off x="459310" y="5256085"/>
            <a:ext cx="582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i="1" dirty="0"/>
              <a:t>trap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4BE736-820C-762B-823D-08730AF6705F}"/>
              </a:ext>
            </a:extLst>
          </p:cNvPr>
          <p:cNvSpPr/>
          <p:nvPr/>
        </p:nvSpPr>
        <p:spPr>
          <a:xfrm>
            <a:off x="2939244" y="5306095"/>
            <a:ext cx="86065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RMP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E567D43-B2E7-1BF8-7CA0-01D4460FA137}"/>
              </a:ext>
            </a:extLst>
          </p:cNvPr>
          <p:cNvCxnSpPr>
            <a:cxnSpLocks/>
          </p:cNvCxnSpPr>
          <p:nvPr/>
        </p:nvCxnSpPr>
        <p:spPr>
          <a:xfrm flipV="1">
            <a:off x="3370278" y="5664342"/>
            <a:ext cx="0" cy="517628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D5FB2A5-E9F7-2CDC-E387-C63BCE5DD6AA}"/>
              </a:ext>
            </a:extLst>
          </p:cNvPr>
          <p:cNvSpPr txBox="1"/>
          <p:nvPr/>
        </p:nvSpPr>
        <p:spPr>
          <a:xfrm>
            <a:off x="2469902" y="580814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update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62B55F10-6891-082F-A2CE-A896900F3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715219"/>
              </p:ext>
            </p:extLst>
          </p:nvPr>
        </p:nvGraphicFramePr>
        <p:xfrm>
          <a:off x="6996606" y="4852949"/>
          <a:ext cx="449980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198">
                  <a:extLst>
                    <a:ext uri="{9D8B030D-6E8A-4147-A177-3AD203B41FA5}">
                      <a16:colId xmlns:a16="http://schemas.microsoft.com/office/drawing/2014/main" val="1359501687"/>
                    </a:ext>
                  </a:extLst>
                </a:gridCol>
                <a:gridCol w="827773">
                  <a:extLst>
                    <a:ext uri="{9D8B030D-6E8A-4147-A177-3AD203B41FA5}">
                      <a16:colId xmlns:a16="http://schemas.microsoft.com/office/drawing/2014/main" val="1538436059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3331280154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3586074234"/>
                    </a:ext>
                  </a:extLst>
                </a:gridCol>
                <a:gridCol w="1155032">
                  <a:extLst>
                    <a:ext uri="{9D8B030D-6E8A-4147-A177-3AD203B41FA5}">
                      <a16:colId xmlns:a16="http://schemas.microsoft.com/office/drawing/2014/main" val="3896838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VM ID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GPA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Assigned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Validated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01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50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33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752735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88C3AFE7-A5A8-A6BA-28A1-89D535908231}"/>
              </a:ext>
            </a:extLst>
          </p:cNvPr>
          <p:cNvSpPr txBox="1"/>
          <p:nvPr/>
        </p:nvSpPr>
        <p:spPr>
          <a:xfrm>
            <a:off x="5738713" y="4302483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GVA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0052FFA-70D9-58FF-84B0-C387B669DC57}"/>
              </a:ext>
            </a:extLst>
          </p:cNvPr>
          <p:cNvSpPr txBox="1"/>
          <p:nvPr/>
        </p:nvSpPr>
        <p:spPr>
          <a:xfrm>
            <a:off x="5738713" y="4901040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199173-7017-6B01-30BB-EEF312C9CBE7}"/>
              </a:ext>
            </a:extLst>
          </p:cNvPr>
          <p:cNvSpPr txBox="1"/>
          <p:nvPr/>
        </p:nvSpPr>
        <p:spPr>
          <a:xfrm>
            <a:off x="5745125" y="5506777"/>
            <a:ext cx="64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</a:t>
            </a:r>
          </a:p>
        </p:txBody>
      </p:sp>
      <p:sp>
        <p:nvSpPr>
          <p:cNvPr id="27" name="Down Arrow 26">
            <a:extLst>
              <a:ext uri="{FF2B5EF4-FFF2-40B4-BE49-F238E27FC236}">
                <a16:creationId xmlns:a16="http://schemas.microsoft.com/office/drawing/2014/main" id="{39EDCE73-B7B3-5913-5887-CFFB7DB7A8DF}"/>
              </a:ext>
            </a:extLst>
          </p:cNvPr>
          <p:cNvSpPr/>
          <p:nvPr/>
        </p:nvSpPr>
        <p:spPr>
          <a:xfrm>
            <a:off x="5921291" y="4653842"/>
            <a:ext cx="301716" cy="222588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29" name="Down Arrow 28">
            <a:extLst>
              <a:ext uri="{FF2B5EF4-FFF2-40B4-BE49-F238E27FC236}">
                <a16:creationId xmlns:a16="http://schemas.microsoft.com/office/drawing/2014/main" id="{E3767575-9B7D-7167-9378-F039CA142389}"/>
              </a:ext>
            </a:extLst>
          </p:cNvPr>
          <p:cNvSpPr/>
          <p:nvPr/>
        </p:nvSpPr>
        <p:spPr>
          <a:xfrm>
            <a:off x="5919339" y="5272307"/>
            <a:ext cx="301716" cy="222588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089256A-23B8-8C91-62F8-27D54B7B7158}"/>
              </a:ext>
            </a:extLst>
          </p:cNvPr>
          <p:cNvSpPr/>
          <p:nvPr/>
        </p:nvSpPr>
        <p:spPr>
          <a:xfrm>
            <a:off x="1284370" y="4342340"/>
            <a:ext cx="4408619" cy="641625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CVM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5276D7-66CF-1BCE-D528-8850E84A25E4}"/>
              </a:ext>
            </a:extLst>
          </p:cNvPr>
          <p:cNvSpPr txBox="1"/>
          <p:nvPr/>
        </p:nvSpPr>
        <p:spPr>
          <a:xfrm>
            <a:off x="8897693" y="4446407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RMP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F434B1-FDED-8A3E-61A8-FDAF830137DC}"/>
              </a:ext>
            </a:extLst>
          </p:cNvPr>
          <p:cNvSpPr/>
          <p:nvPr/>
        </p:nvSpPr>
        <p:spPr>
          <a:xfrm>
            <a:off x="3979193" y="5306095"/>
            <a:ext cx="1488307" cy="36933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G-stage PT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20ED26-C17D-94FA-616D-A9CFE6C57590}"/>
              </a:ext>
            </a:extLst>
          </p:cNvPr>
          <p:cNvSpPr/>
          <p:nvPr/>
        </p:nvSpPr>
        <p:spPr>
          <a:xfrm>
            <a:off x="3989870" y="4464802"/>
            <a:ext cx="1488307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VS-stage PT</a:t>
            </a:r>
          </a:p>
        </p:txBody>
      </p:sp>
    </p:spTree>
    <p:extLst>
      <p:ext uri="{BB962C8B-B14F-4D97-AF65-F5344CB8AC3E}">
        <p14:creationId xmlns:p14="http://schemas.microsoft.com/office/powerpoint/2010/main" val="2165504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D5C37-529C-1012-1A33-151DA7197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5779"/>
            <a:ext cx="10992899" cy="902933"/>
          </a:xfrm>
        </p:spPr>
        <p:txBody>
          <a:bodyPr/>
          <a:lstStyle/>
          <a:p>
            <a:r>
              <a:rPr lang="en-JP" dirty="0"/>
              <a:t>Extention of Page Success Exception (#PS)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0C5D5-02A2-882A-E291-8FEEDE702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00163"/>
            <a:ext cx="10992899" cy="5191074"/>
          </a:xfrm>
        </p:spPr>
        <p:txBody>
          <a:bodyPr/>
          <a:lstStyle/>
          <a:p>
            <a:r>
              <a:rPr lang="en-JP" dirty="0"/>
              <a:t>#PS is a new exception added to RISC-V </a:t>
            </a:r>
            <a:r>
              <a:rPr lang="en-JP" sz="2400" dirty="0"/>
              <a:t>[Yamamoto+'25]</a:t>
            </a:r>
            <a:endParaRPr lang="en-JP" dirty="0"/>
          </a:p>
          <a:p>
            <a:pPr lvl="1"/>
            <a:r>
              <a:rPr lang="en-JP" dirty="0"/>
              <a:t>Raised when the success of address translation on a TLB miss</a:t>
            </a:r>
          </a:p>
          <a:p>
            <a:pPr lvl="2"/>
            <a:r>
              <a:rPr lang="en-JP" dirty="0"/>
              <a:t>Opposite of the page fault exception</a:t>
            </a:r>
          </a:p>
          <a:p>
            <a:pPr lvl="1"/>
            <a:r>
              <a:rPr lang="en-JP" dirty="0"/>
              <a:t>The firmware can perform access control using the VA and PA</a:t>
            </a:r>
          </a:p>
          <a:p>
            <a:r>
              <a:rPr lang="en-JP" dirty="0"/>
              <a:t>Add support for the two-stage address translation of VMs</a:t>
            </a:r>
          </a:p>
          <a:p>
            <a:pPr lvl="1"/>
            <a:r>
              <a:rPr lang="en-JP" dirty="0"/>
              <a:t>The SEV module performs an RMP check using the GPA and HPA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75058-D065-2DC6-420A-C32E5362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6162" y="66077"/>
            <a:ext cx="917852" cy="365125"/>
          </a:xfrm>
        </p:spPr>
        <p:txBody>
          <a:bodyPr/>
          <a:lstStyle/>
          <a:p>
            <a:fld id="{D6F57A23-CB21-D340-80A0-623F78F268E8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47D328-FF1C-16B1-FA4E-7B34999B570E}"/>
              </a:ext>
            </a:extLst>
          </p:cNvPr>
          <p:cNvSpPr/>
          <p:nvPr/>
        </p:nvSpPr>
        <p:spPr>
          <a:xfrm>
            <a:off x="1613005" y="5968116"/>
            <a:ext cx="2506978" cy="5770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firmware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4874DE-2B02-F587-FA97-9FE69DC9C69D}"/>
              </a:ext>
            </a:extLst>
          </p:cNvPr>
          <p:cNvSpPr/>
          <p:nvPr/>
        </p:nvSpPr>
        <p:spPr>
          <a:xfrm>
            <a:off x="1613005" y="5202251"/>
            <a:ext cx="2512908" cy="59441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    OS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70E8F6-7FFF-727B-7CB3-2EEC11E8924A}"/>
              </a:ext>
            </a:extLst>
          </p:cNvPr>
          <p:cNvSpPr/>
          <p:nvPr/>
        </p:nvSpPr>
        <p:spPr>
          <a:xfrm>
            <a:off x="1613005" y="4436386"/>
            <a:ext cx="2512908" cy="5944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DA41F3-19EE-D32B-7C7A-04D63A7A75D0}"/>
              </a:ext>
            </a:extLst>
          </p:cNvPr>
          <p:cNvSpPr/>
          <p:nvPr/>
        </p:nvSpPr>
        <p:spPr>
          <a:xfrm>
            <a:off x="3040051" y="5314792"/>
            <a:ext cx="860653" cy="36933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9DB933-3666-58A0-D93C-988D2F863DBF}"/>
              </a:ext>
            </a:extLst>
          </p:cNvPr>
          <p:cNvSpPr txBox="1"/>
          <p:nvPr/>
        </p:nvSpPr>
        <p:spPr>
          <a:xfrm>
            <a:off x="4204320" y="4486250"/>
            <a:ext cx="4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5C1B8F-6B64-1AC5-FA1A-00CE1483D247}"/>
              </a:ext>
            </a:extLst>
          </p:cNvPr>
          <p:cNvSpPr txBox="1"/>
          <p:nvPr/>
        </p:nvSpPr>
        <p:spPr>
          <a:xfrm>
            <a:off x="4195173" y="5515254"/>
            <a:ext cx="4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PA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731237FE-17A6-0C5C-2A7E-2BF5972394BC}"/>
              </a:ext>
            </a:extLst>
          </p:cNvPr>
          <p:cNvSpPr/>
          <p:nvPr/>
        </p:nvSpPr>
        <p:spPr>
          <a:xfrm>
            <a:off x="4291123" y="5000752"/>
            <a:ext cx="301716" cy="369331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D4FECE33-AA5A-A58D-F66E-28C8D0DD322C}"/>
              </a:ext>
            </a:extLst>
          </p:cNvPr>
          <p:cNvCxnSpPr>
            <a:cxnSpLocks/>
            <a:stCxn id="7" idx="1"/>
            <a:endCxn id="5" idx="1"/>
          </p:cNvCxnSpPr>
          <p:nvPr/>
        </p:nvCxnSpPr>
        <p:spPr>
          <a:xfrm rot="10800000" flipV="1">
            <a:off x="1613005" y="4733593"/>
            <a:ext cx="12700" cy="1523054"/>
          </a:xfrm>
          <a:prstGeom prst="bentConnector3">
            <a:avLst>
              <a:gd name="adj1" fmla="val 1800000"/>
            </a:avLst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4F44B22-B799-2CDA-2452-74199259C7D8}"/>
              </a:ext>
            </a:extLst>
          </p:cNvPr>
          <p:cNvSpPr txBox="1"/>
          <p:nvPr/>
        </p:nvSpPr>
        <p:spPr>
          <a:xfrm>
            <a:off x="761262" y="530709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#PS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ABAED4E-18B8-4E05-4788-7C461129F079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1400166" y="5499458"/>
            <a:ext cx="212839" cy="0"/>
          </a:xfrm>
          <a:prstGeom prst="line">
            <a:avLst/>
          </a:prstGeom>
          <a:ln w="1905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52D73514-9152-0E52-46A8-C1777C4F68A7}"/>
              </a:ext>
            </a:extLst>
          </p:cNvPr>
          <p:cNvSpPr/>
          <p:nvPr/>
        </p:nvSpPr>
        <p:spPr>
          <a:xfrm>
            <a:off x="7042208" y="5168004"/>
            <a:ext cx="344536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hypervisor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F6B6BB3-D691-AE72-474A-3DD164F5C05F}"/>
              </a:ext>
            </a:extLst>
          </p:cNvPr>
          <p:cNvSpPr/>
          <p:nvPr/>
        </p:nvSpPr>
        <p:spPr>
          <a:xfrm>
            <a:off x="7042212" y="4390212"/>
            <a:ext cx="3445354" cy="59441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CVM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0764E7-F449-DB89-4332-88BD136F6F7C}"/>
              </a:ext>
            </a:extLst>
          </p:cNvPr>
          <p:cNvSpPr/>
          <p:nvPr/>
        </p:nvSpPr>
        <p:spPr>
          <a:xfrm>
            <a:off x="7042211" y="5997713"/>
            <a:ext cx="3445354" cy="5559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firmware</a:t>
            </a:r>
          </a:p>
        </p:txBody>
      </p: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7D04821B-7CF5-E8D0-F0F7-98245114E407}"/>
              </a:ext>
            </a:extLst>
          </p:cNvPr>
          <p:cNvCxnSpPr>
            <a:cxnSpLocks/>
          </p:cNvCxnSpPr>
          <p:nvPr/>
        </p:nvCxnSpPr>
        <p:spPr>
          <a:xfrm rot="10800000" flipV="1">
            <a:off x="7042209" y="4640469"/>
            <a:ext cx="1" cy="1732714"/>
          </a:xfrm>
          <a:prstGeom prst="bentConnector3">
            <a:avLst>
              <a:gd name="adj1" fmla="val 22860100000"/>
            </a:avLst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D77B01A-2733-37F7-2C45-3C880F8C41B4}"/>
              </a:ext>
            </a:extLst>
          </p:cNvPr>
          <p:cNvSpPr txBox="1"/>
          <p:nvPr/>
        </p:nvSpPr>
        <p:spPr>
          <a:xfrm>
            <a:off x="6144670" y="5306503"/>
            <a:ext cx="620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i="1" dirty="0"/>
              <a:t>#PS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A0F428-D6DA-1E20-99D5-CF76A9171BD3}"/>
              </a:ext>
            </a:extLst>
          </p:cNvPr>
          <p:cNvSpPr txBox="1"/>
          <p:nvPr/>
        </p:nvSpPr>
        <p:spPr>
          <a:xfrm>
            <a:off x="10527894" y="4934617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EB738E-A089-856E-9D48-10825B6158A6}"/>
              </a:ext>
            </a:extLst>
          </p:cNvPr>
          <p:cNvSpPr txBox="1"/>
          <p:nvPr/>
        </p:nvSpPr>
        <p:spPr>
          <a:xfrm>
            <a:off x="10534306" y="5540354"/>
            <a:ext cx="64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</a:t>
            </a:r>
          </a:p>
        </p:txBody>
      </p:sp>
      <p:sp>
        <p:nvSpPr>
          <p:cNvPr id="38" name="Down Arrow 37">
            <a:extLst>
              <a:ext uri="{FF2B5EF4-FFF2-40B4-BE49-F238E27FC236}">
                <a16:creationId xmlns:a16="http://schemas.microsoft.com/office/drawing/2014/main" id="{AE487740-B2E8-8C56-035F-B92FC5C2F93B}"/>
              </a:ext>
            </a:extLst>
          </p:cNvPr>
          <p:cNvSpPr/>
          <p:nvPr/>
        </p:nvSpPr>
        <p:spPr>
          <a:xfrm>
            <a:off x="10708520" y="5305884"/>
            <a:ext cx="301716" cy="222588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AB781F0-7118-9633-EDC4-28BD0066A530}"/>
              </a:ext>
            </a:extLst>
          </p:cNvPr>
          <p:cNvCxnSpPr>
            <a:cxnSpLocks/>
            <a:stCxn id="28" idx="1"/>
          </p:cNvCxnSpPr>
          <p:nvPr/>
        </p:nvCxnSpPr>
        <p:spPr>
          <a:xfrm flipH="1">
            <a:off x="6814106" y="5491170"/>
            <a:ext cx="228102" cy="0"/>
          </a:xfrm>
          <a:prstGeom prst="line">
            <a:avLst/>
          </a:prstGeom>
          <a:ln w="1905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F037605E-2BE2-C058-3CBE-F25DBE45F215}"/>
              </a:ext>
            </a:extLst>
          </p:cNvPr>
          <p:cNvSpPr/>
          <p:nvPr/>
        </p:nvSpPr>
        <p:spPr>
          <a:xfrm>
            <a:off x="8745335" y="5316812"/>
            <a:ext cx="1488307" cy="36933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G-stage PT</a:t>
            </a:r>
          </a:p>
        </p:txBody>
      </p:sp>
      <p:sp>
        <p:nvSpPr>
          <p:cNvPr id="45" name="Right Arrow 44">
            <a:extLst>
              <a:ext uri="{FF2B5EF4-FFF2-40B4-BE49-F238E27FC236}">
                <a16:creationId xmlns:a16="http://schemas.microsoft.com/office/drawing/2014/main" id="{97A212F5-0B9D-2B4D-3D62-1236B83192EF}"/>
              </a:ext>
            </a:extLst>
          </p:cNvPr>
          <p:cNvSpPr/>
          <p:nvPr/>
        </p:nvSpPr>
        <p:spPr>
          <a:xfrm>
            <a:off x="5190793" y="4955426"/>
            <a:ext cx="539827" cy="1039494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6A9CA51-494F-7C5E-9762-F23DF8EF4A64}"/>
              </a:ext>
            </a:extLst>
          </p:cNvPr>
          <p:cNvSpPr/>
          <p:nvPr/>
        </p:nvSpPr>
        <p:spPr>
          <a:xfrm>
            <a:off x="8743454" y="4496765"/>
            <a:ext cx="1488307" cy="36933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VS-stage PT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F008C6B-16EA-6C41-0774-9237E79F59C0}"/>
              </a:ext>
            </a:extLst>
          </p:cNvPr>
          <p:cNvSpPr txBox="1"/>
          <p:nvPr/>
        </p:nvSpPr>
        <p:spPr>
          <a:xfrm>
            <a:off x="10527894" y="4328880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GVA</a:t>
            </a:r>
          </a:p>
        </p:txBody>
      </p:sp>
      <p:sp>
        <p:nvSpPr>
          <p:cNvPr id="49" name="Down Arrow 48">
            <a:extLst>
              <a:ext uri="{FF2B5EF4-FFF2-40B4-BE49-F238E27FC236}">
                <a16:creationId xmlns:a16="http://schemas.microsoft.com/office/drawing/2014/main" id="{3302BBEE-4066-E794-E3C7-F41B6DA441A2}"/>
              </a:ext>
            </a:extLst>
          </p:cNvPr>
          <p:cNvSpPr/>
          <p:nvPr/>
        </p:nvSpPr>
        <p:spPr>
          <a:xfrm>
            <a:off x="10708520" y="4700147"/>
            <a:ext cx="301716" cy="222588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055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9CF1A-6AE2-3431-6E7F-17B437696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RMP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776EE-4338-8CED-5DC4-B06FAAD47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Verify page ownership and mapping consistency</a:t>
            </a:r>
          </a:p>
          <a:p>
            <a:pPr lvl="1"/>
            <a:r>
              <a:rPr lang="en-JP" dirty="0"/>
              <a:t>Find the RMP entry corresponding to the HPA</a:t>
            </a:r>
          </a:p>
          <a:p>
            <a:pPr lvl="1"/>
            <a:r>
              <a:rPr lang="en-JP" dirty="0"/>
              <a:t>Fail if the hypervisor attempts to access the page assigned to a CVM</a:t>
            </a:r>
          </a:p>
          <a:p>
            <a:pPr lvl="1"/>
            <a:r>
              <a:rPr lang="en-JP" dirty="0"/>
              <a:t>Fail if the VM ID and the GPA do not match the RMP entry</a:t>
            </a:r>
          </a:p>
          <a:p>
            <a:r>
              <a:rPr lang="en-JP" dirty="0"/>
              <a:t>Verify page validation status</a:t>
            </a:r>
          </a:p>
          <a:p>
            <a:pPr lvl="1"/>
            <a:r>
              <a:rPr lang="en-JP" dirty="0"/>
              <a:t>Fail if a CVM attempts to access an unvalidated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33A6D-8FD9-7C0B-A7B9-B18B7BBA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3A5881-28B9-0814-F500-875FE35C3D90}"/>
              </a:ext>
            </a:extLst>
          </p:cNvPr>
          <p:cNvSpPr/>
          <p:nvPr/>
        </p:nvSpPr>
        <p:spPr>
          <a:xfrm>
            <a:off x="1381222" y="5157287"/>
            <a:ext cx="439612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F2DE1-2035-45F0-35DF-7D0EB0F2B36E}"/>
              </a:ext>
            </a:extLst>
          </p:cNvPr>
          <p:cNvSpPr/>
          <p:nvPr/>
        </p:nvSpPr>
        <p:spPr>
          <a:xfrm>
            <a:off x="1381226" y="4379495"/>
            <a:ext cx="4396106" cy="59441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DB76ED-8645-1669-C134-423DDFB46472}"/>
              </a:ext>
            </a:extLst>
          </p:cNvPr>
          <p:cNvSpPr/>
          <p:nvPr/>
        </p:nvSpPr>
        <p:spPr>
          <a:xfrm>
            <a:off x="1381225" y="6181970"/>
            <a:ext cx="4396106" cy="3609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SEV module</a:t>
            </a:r>
          </a:p>
        </p:txBody>
      </p: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27198054-824B-2D07-4C2A-495D390737A2}"/>
              </a:ext>
            </a:extLst>
          </p:cNvPr>
          <p:cNvCxnSpPr>
            <a:cxnSpLocks/>
          </p:cNvCxnSpPr>
          <p:nvPr/>
        </p:nvCxnSpPr>
        <p:spPr>
          <a:xfrm rot="10800000" flipV="1">
            <a:off x="1381223" y="4629752"/>
            <a:ext cx="1" cy="1732714"/>
          </a:xfrm>
          <a:prstGeom prst="bentConnector3">
            <a:avLst>
              <a:gd name="adj1" fmla="val 22860100000"/>
            </a:avLst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C8F1D8F-75E1-389F-F14D-5F7B3B15469D}"/>
              </a:ext>
            </a:extLst>
          </p:cNvPr>
          <p:cNvSpPr txBox="1"/>
          <p:nvPr/>
        </p:nvSpPr>
        <p:spPr>
          <a:xfrm>
            <a:off x="483684" y="5295786"/>
            <a:ext cx="620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i="1" dirty="0"/>
              <a:t>#PS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0E56C7-FBEA-F667-5298-F6CE6CE0949D}"/>
              </a:ext>
            </a:extLst>
          </p:cNvPr>
          <p:cNvSpPr/>
          <p:nvPr/>
        </p:nvSpPr>
        <p:spPr>
          <a:xfrm>
            <a:off x="3070388" y="5306095"/>
            <a:ext cx="86065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RMP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CDDE18D-F027-7A92-70E0-BC8A0EE71E31}"/>
              </a:ext>
            </a:extLst>
          </p:cNvPr>
          <p:cNvCxnSpPr>
            <a:cxnSpLocks/>
          </p:cNvCxnSpPr>
          <p:nvPr/>
        </p:nvCxnSpPr>
        <p:spPr>
          <a:xfrm flipV="1">
            <a:off x="3501422" y="5664342"/>
            <a:ext cx="0" cy="517628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993B9E6-54E2-DC71-078A-0C111CB13C1C}"/>
              </a:ext>
            </a:extLst>
          </p:cNvPr>
          <p:cNvSpPr txBox="1"/>
          <p:nvPr/>
        </p:nvSpPr>
        <p:spPr>
          <a:xfrm>
            <a:off x="2695940" y="580233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check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AE8C5A-8959-5C7E-0C9E-FFD749ACFE20}"/>
              </a:ext>
            </a:extLst>
          </p:cNvPr>
          <p:cNvSpPr txBox="1"/>
          <p:nvPr/>
        </p:nvSpPr>
        <p:spPr>
          <a:xfrm>
            <a:off x="5858427" y="4923900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F6545A-ECF9-9898-BAA5-599EBA442604}"/>
              </a:ext>
            </a:extLst>
          </p:cNvPr>
          <p:cNvSpPr txBox="1"/>
          <p:nvPr/>
        </p:nvSpPr>
        <p:spPr>
          <a:xfrm>
            <a:off x="5864839" y="5529637"/>
            <a:ext cx="64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</a:t>
            </a:r>
          </a:p>
        </p:txBody>
      </p:sp>
      <p:sp>
        <p:nvSpPr>
          <p:cNvPr id="17" name="Down Arrow 16">
            <a:extLst>
              <a:ext uri="{FF2B5EF4-FFF2-40B4-BE49-F238E27FC236}">
                <a16:creationId xmlns:a16="http://schemas.microsoft.com/office/drawing/2014/main" id="{3554ABCE-1F61-9456-7E5A-514AAF92A5C0}"/>
              </a:ext>
            </a:extLst>
          </p:cNvPr>
          <p:cNvSpPr/>
          <p:nvPr/>
        </p:nvSpPr>
        <p:spPr>
          <a:xfrm>
            <a:off x="6039053" y="5295167"/>
            <a:ext cx="301716" cy="222588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82E18D8-D620-B8CC-E73C-16B71BCD3EC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1153120" y="5480453"/>
            <a:ext cx="228102" cy="0"/>
          </a:xfrm>
          <a:prstGeom prst="line">
            <a:avLst/>
          </a:prstGeom>
          <a:ln w="1905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4B17968-6FDF-349B-A9CA-18C4DCD19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177402"/>
              </p:ext>
            </p:extLst>
          </p:nvPr>
        </p:nvGraphicFramePr>
        <p:xfrm>
          <a:off x="7027051" y="4804979"/>
          <a:ext cx="449980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198">
                  <a:extLst>
                    <a:ext uri="{9D8B030D-6E8A-4147-A177-3AD203B41FA5}">
                      <a16:colId xmlns:a16="http://schemas.microsoft.com/office/drawing/2014/main" val="1359501687"/>
                    </a:ext>
                  </a:extLst>
                </a:gridCol>
                <a:gridCol w="827773">
                  <a:extLst>
                    <a:ext uri="{9D8B030D-6E8A-4147-A177-3AD203B41FA5}">
                      <a16:colId xmlns:a16="http://schemas.microsoft.com/office/drawing/2014/main" val="1538436059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3331280154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3586074234"/>
                    </a:ext>
                  </a:extLst>
                </a:gridCol>
                <a:gridCol w="1155032">
                  <a:extLst>
                    <a:ext uri="{9D8B030D-6E8A-4147-A177-3AD203B41FA5}">
                      <a16:colId xmlns:a16="http://schemas.microsoft.com/office/drawing/2014/main" val="3896838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VM ID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GPA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Assigned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Validated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01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50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33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75273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248DCC3-39A1-3388-407C-5D7CFF760567}"/>
              </a:ext>
            </a:extLst>
          </p:cNvPr>
          <p:cNvSpPr txBox="1"/>
          <p:nvPr/>
        </p:nvSpPr>
        <p:spPr>
          <a:xfrm>
            <a:off x="8928138" y="4398437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RMP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42891A8-2411-1496-4EC2-AACFFBBCCFB7}"/>
              </a:ext>
            </a:extLst>
          </p:cNvPr>
          <p:cNvSpPr/>
          <p:nvPr/>
        </p:nvSpPr>
        <p:spPr>
          <a:xfrm>
            <a:off x="4097903" y="5306095"/>
            <a:ext cx="1488307" cy="36933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G-stage PT</a:t>
            </a:r>
          </a:p>
        </p:txBody>
      </p:sp>
    </p:spTree>
    <p:extLst>
      <p:ext uri="{BB962C8B-B14F-4D97-AF65-F5344CB8AC3E}">
        <p14:creationId xmlns:p14="http://schemas.microsoft.com/office/powerpoint/2010/main" val="3652767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CABD2-5C45-77FA-0FAA-B5F201E80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Measurement of a Boot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F4BCE-70BA-6930-412F-60D6DED9F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SD-SEV measures the initial memory pages of a CVM</a:t>
            </a:r>
          </a:p>
          <a:p>
            <a:pPr lvl="1"/>
            <a:r>
              <a:rPr lang="en-JP" dirty="0"/>
              <a:t>The target regions consist of a boot image including the OS</a:t>
            </a:r>
          </a:p>
          <a:p>
            <a:r>
              <a:rPr lang="en-JP" dirty="0"/>
              <a:t>The hypervisor measures each page using an SBI call</a:t>
            </a:r>
          </a:p>
          <a:p>
            <a:pPr lvl="1"/>
            <a:r>
              <a:rPr lang="en-JP" dirty="0"/>
              <a:t>The SEV module updates a launch digest (LD) of the CVM</a:t>
            </a:r>
          </a:p>
          <a:p>
            <a:pPr lvl="1"/>
            <a:r>
              <a:rPr lang="en-JP" dirty="0"/>
              <a:t>It computes a hash value of the page, its GPA, and the current LD</a:t>
            </a:r>
          </a:p>
          <a:p>
            <a:pPr lvl="1"/>
            <a:r>
              <a:rPr lang="en-JP" dirty="0"/>
              <a:t>It marks the corresponding RMP entry as </a:t>
            </a:r>
            <a:r>
              <a:rPr lang="en-JP" dirty="0">
                <a:solidFill>
                  <a:srgbClr val="FF0000"/>
                </a:solidFill>
              </a:rPr>
              <a:t>validated</a:t>
            </a:r>
            <a:r>
              <a:rPr lang="en-JP" dirty="0"/>
              <a:t> to bootstrap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E9EB8-1601-2E75-8E5F-08F96BEAC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E241E5-49EB-9180-ED61-19886257E171}"/>
              </a:ext>
            </a:extLst>
          </p:cNvPr>
          <p:cNvSpPr/>
          <p:nvPr/>
        </p:nvSpPr>
        <p:spPr>
          <a:xfrm>
            <a:off x="1838424" y="5227904"/>
            <a:ext cx="3397715" cy="4958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2833AA-0C5C-78B9-AC31-A11F8C27E675}"/>
              </a:ext>
            </a:extLst>
          </p:cNvPr>
          <p:cNvSpPr/>
          <p:nvPr/>
        </p:nvSpPr>
        <p:spPr>
          <a:xfrm>
            <a:off x="1838427" y="4346044"/>
            <a:ext cx="3397714" cy="498022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CVM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2E2E84-997C-B4A6-1422-8FDCD5750A6A}"/>
              </a:ext>
            </a:extLst>
          </p:cNvPr>
          <p:cNvSpPr/>
          <p:nvPr/>
        </p:nvSpPr>
        <p:spPr>
          <a:xfrm>
            <a:off x="1838426" y="6107544"/>
            <a:ext cx="3397713" cy="4958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SEV module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D96738-7F1A-676D-3A03-FFFF0B587542}"/>
              </a:ext>
            </a:extLst>
          </p:cNvPr>
          <p:cNvSpPr/>
          <p:nvPr/>
        </p:nvSpPr>
        <p:spPr>
          <a:xfrm>
            <a:off x="3960820" y="6211260"/>
            <a:ext cx="688184" cy="30126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LD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B14AE1B-BA5B-AB72-C266-9B2057FD9FA4}"/>
              </a:ext>
            </a:extLst>
          </p:cNvPr>
          <p:cNvCxnSpPr>
            <a:cxnSpLocks/>
          </p:cNvCxnSpPr>
          <p:nvPr/>
        </p:nvCxnSpPr>
        <p:spPr>
          <a:xfrm>
            <a:off x="2767260" y="5732770"/>
            <a:ext cx="1" cy="383838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593C4E2-6BAB-3CFF-F824-DC9D219114FB}"/>
              </a:ext>
            </a:extLst>
          </p:cNvPr>
          <p:cNvSpPr txBox="1"/>
          <p:nvPr/>
        </p:nvSpPr>
        <p:spPr>
          <a:xfrm>
            <a:off x="1781079" y="5730959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SBI call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637598-2539-5036-23EE-90E0A92728C8}"/>
              </a:ext>
            </a:extLst>
          </p:cNvPr>
          <p:cNvSpPr/>
          <p:nvPr/>
        </p:nvSpPr>
        <p:spPr>
          <a:xfrm>
            <a:off x="3419022" y="4429218"/>
            <a:ext cx="1412862" cy="327899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boot image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2400816-0B36-4930-8088-F151E6D19A7F}"/>
              </a:ext>
            </a:extLst>
          </p:cNvPr>
          <p:cNvCxnSpPr>
            <a:cxnSpLocks/>
          </p:cNvCxnSpPr>
          <p:nvPr/>
        </p:nvCxnSpPr>
        <p:spPr>
          <a:xfrm flipV="1">
            <a:off x="3782576" y="4757117"/>
            <a:ext cx="0" cy="470787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92D925E-FAD8-62BB-907B-0E088DFFC15F}"/>
              </a:ext>
            </a:extLst>
          </p:cNvPr>
          <p:cNvSpPr txBox="1"/>
          <p:nvPr/>
        </p:nvSpPr>
        <p:spPr>
          <a:xfrm>
            <a:off x="3136378" y="484991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load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BA833E2-DB4F-409C-4BF1-50242883EA5B}"/>
              </a:ext>
            </a:extLst>
          </p:cNvPr>
          <p:cNvSpPr/>
          <p:nvPr/>
        </p:nvSpPr>
        <p:spPr>
          <a:xfrm>
            <a:off x="4048341" y="5321221"/>
            <a:ext cx="860653" cy="32060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RMP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1416A8D-DFDB-B008-4BF3-19E55BA55D0C}"/>
              </a:ext>
            </a:extLst>
          </p:cNvPr>
          <p:cNvCxnSpPr>
            <a:cxnSpLocks/>
            <a:endCxn id="38" idx="2"/>
          </p:cNvCxnSpPr>
          <p:nvPr/>
        </p:nvCxnSpPr>
        <p:spPr>
          <a:xfrm flipV="1">
            <a:off x="4478667" y="5641824"/>
            <a:ext cx="1" cy="456656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2346B99C-7C9D-123D-399B-E06060DD30C4}"/>
              </a:ext>
            </a:extLst>
          </p:cNvPr>
          <p:cNvSpPr txBox="1"/>
          <p:nvPr/>
        </p:nvSpPr>
        <p:spPr>
          <a:xfrm>
            <a:off x="4498266" y="5729741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update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7B4798C6-8D35-DA6D-2952-E745A05A4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969542"/>
              </p:ext>
            </p:extLst>
          </p:nvPr>
        </p:nvGraphicFramePr>
        <p:xfrm>
          <a:off x="6463370" y="4860739"/>
          <a:ext cx="449980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198">
                  <a:extLst>
                    <a:ext uri="{9D8B030D-6E8A-4147-A177-3AD203B41FA5}">
                      <a16:colId xmlns:a16="http://schemas.microsoft.com/office/drawing/2014/main" val="1359501687"/>
                    </a:ext>
                  </a:extLst>
                </a:gridCol>
                <a:gridCol w="827773">
                  <a:extLst>
                    <a:ext uri="{9D8B030D-6E8A-4147-A177-3AD203B41FA5}">
                      <a16:colId xmlns:a16="http://schemas.microsoft.com/office/drawing/2014/main" val="1538436059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3331280154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3586074234"/>
                    </a:ext>
                  </a:extLst>
                </a:gridCol>
                <a:gridCol w="1155032">
                  <a:extLst>
                    <a:ext uri="{9D8B030D-6E8A-4147-A177-3AD203B41FA5}">
                      <a16:colId xmlns:a16="http://schemas.microsoft.com/office/drawing/2014/main" val="3896838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VM ID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GPA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Assigned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Validated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01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52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09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JP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33951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DF4E638-1B79-7B2C-0612-ABCC04357AEA}"/>
              </a:ext>
            </a:extLst>
          </p:cNvPr>
          <p:cNvSpPr txBox="1"/>
          <p:nvPr/>
        </p:nvSpPr>
        <p:spPr>
          <a:xfrm>
            <a:off x="8364457" y="4454137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RMP</a:t>
            </a:r>
          </a:p>
        </p:txBody>
      </p:sp>
    </p:spTree>
    <p:extLst>
      <p:ext uri="{BB962C8B-B14F-4D97-AF65-F5344CB8AC3E}">
        <p14:creationId xmlns:p14="http://schemas.microsoft.com/office/powerpoint/2010/main" val="2399834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1EDE-7A72-4951-31E9-B184F1704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LD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178FB-3EB4-1ACC-FB49-0159611AF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SD-SEV can verify the LD at the boot time of a CVM</a:t>
            </a:r>
          </a:p>
          <a:p>
            <a:pPr lvl="1"/>
            <a:r>
              <a:rPr lang="en-JP" dirty="0"/>
              <a:t>The VM owner can pass an ID block to the SEV module</a:t>
            </a:r>
          </a:p>
          <a:p>
            <a:pPr lvl="1"/>
            <a:r>
              <a:rPr lang="en-JP" dirty="0"/>
              <a:t>The ID block contains the pre-computed LD of the CVM</a:t>
            </a:r>
          </a:p>
          <a:p>
            <a:r>
              <a:rPr lang="en-JP" dirty="0"/>
              <a:t>The SEV module checks the LD on finishing measurement</a:t>
            </a:r>
          </a:p>
          <a:p>
            <a:pPr lvl="1"/>
            <a:r>
              <a:rPr lang="en-JP" dirty="0"/>
              <a:t>Fail if the computed LD does not match the ID block</a:t>
            </a:r>
          </a:p>
          <a:p>
            <a:pPr lvl="1"/>
            <a:r>
              <a:rPr lang="en-JP" dirty="0"/>
              <a:t>Detect the tampering of the boot image by the hypervisor</a:t>
            </a:r>
          </a:p>
          <a:p>
            <a:pPr lvl="1"/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A4BA7A-CBF3-5F24-C540-66C8EC8B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08E813-8FF2-4E82-941A-D2E12CF81D4C}"/>
              </a:ext>
            </a:extLst>
          </p:cNvPr>
          <p:cNvSpPr/>
          <p:nvPr/>
        </p:nvSpPr>
        <p:spPr>
          <a:xfrm>
            <a:off x="4177363" y="5151286"/>
            <a:ext cx="3397715" cy="5820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E64AB9-7DC0-1456-F5EC-A92DDE2806DA}"/>
              </a:ext>
            </a:extLst>
          </p:cNvPr>
          <p:cNvSpPr/>
          <p:nvPr/>
        </p:nvSpPr>
        <p:spPr>
          <a:xfrm>
            <a:off x="4177366" y="4355668"/>
            <a:ext cx="3397714" cy="624167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CVM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E396A9-EE61-CE7D-A49E-97582AA4E11D}"/>
              </a:ext>
            </a:extLst>
          </p:cNvPr>
          <p:cNvSpPr/>
          <p:nvPr/>
        </p:nvSpPr>
        <p:spPr>
          <a:xfrm>
            <a:off x="4177365" y="6117169"/>
            <a:ext cx="3397713" cy="4958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SEV module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3448B4-BEA2-D3C5-86BB-8A6A6AC24707}"/>
              </a:ext>
            </a:extLst>
          </p:cNvPr>
          <p:cNvSpPr/>
          <p:nvPr/>
        </p:nvSpPr>
        <p:spPr>
          <a:xfrm>
            <a:off x="6299759" y="6220885"/>
            <a:ext cx="688184" cy="30126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LD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CBAF32B-E20B-5989-1824-B2A88E6E8D28}"/>
              </a:ext>
            </a:extLst>
          </p:cNvPr>
          <p:cNvCxnSpPr>
            <a:cxnSpLocks/>
          </p:cNvCxnSpPr>
          <p:nvPr/>
        </p:nvCxnSpPr>
        <p:spPr>
          <a:xfrm>
            <a:off x="6623787" y="5619840"/>
            <a:ext cx="0" cy="497329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049A99F-AB3A-DF5F-919A-4A5D4DDA33C0}"/>
              </a:ext>
            </a:extLst>
          </p:cNvPr>
          <p:cNvSpPr txBox="1"/>
          <p:nvPr/>
        </p:nvSpPr>
        <p:spPr>
          <a:xfrm>
            <a:off x="6648857" y="5738212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/>
              <a:t>SBI call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A7767C-5448-2D2A-62AF-3AA67DA71DD9}"/>
              </a:ext>
            </a:extLst>
          </p:cNvPr>
          <p:cNvSpPr/>
          <p:nvPr/>
        </p:nvSpPr>
        <p:spPr>
          <a:xfrm>
            <a:off x="5757961" y="4505810"/>
            <a:ext cx="1412862" cy="327899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boot image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8A5E01-4729-EE16-0BE9-4B3E13B3D3D4}"/>
              </a:ext>
            </a:extLst>
          </p:cNvPr>
          <p:cNvSpPr/>
          <p:nvPr/>
        </p:nvSpPr>
        <p:spPr>
          <a:xfrm>
            <a:off x="6084770" y="5278358"/>
            <a:ext cx="1086053" cy="327899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ID block</a:t>
            </a:r>
          </a:p>
        </p:txBody>
      </p:sp>
      <p:sp>
        <p:nvSpPr>
          <p:cNvPr id="21" name="Explosion 2 20">
            <a:extLst>
              <a:ext uri="{FF2B5EF4-FFF2-40B4-BE49-F238E27FC236}">
                <a16:creationId xmlns:a16="http://schemas.microsoft.com/office/drawing/2014/main" id="{E1329AF2-04D7-B611-9460-97A7462777DA}"/>
              </a:ext>
            </a:extLst>
          </p:cNvPr>
          <p:cNvSpPr/>
          <p:nvPr/>
        </p:nvSpPr>
        <p:spPr>
          <a:xfrm>
            <a:off x="7015389" y="4383241"/>
            <a:ext cx="357562" cy="337763"/>
          </a:xfrm>
          <a:prstGeom prst="irregularSeal2">
            <a:avLst/>
          </a:prstGeom>
          <a:solidFill>
            <a:srgbClr val="FF000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088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CA8A4-9318-3B79-67D1-9342A9EB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1F7A5-7A74-59D3-2D62-42DF1E2F5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conducted several experiments</a:t>
            </a:r>
          </a:p>
          <a:p>
            <a:pPr lvl="1"/>
            <a:r>
              <a:rPr lang="en-JP" dirty="0"/>
              <a:t>Compare the TCB size with CoVE's</a:t>
            </a:r>
          </a:p>
          <a:p>
            <a:pPr lvl="1"/>
            <a:r>
              <a:rPr lang="en-JP" dirty="0"/>
              <a:t>Confirm the memory integrity and authenticity of a CVM</a:t>
            </a:r>
          </a:p>
          <a:p>
            <a:pPr lvl="1"/>
            <a:r>
              <a:rPr lang="en-JP" dirty="0"/>
              <a:t>Exmine the overhead of SD-SEV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DEDE3-C5A3-E8B7-EAA3-DC66CADE0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17</a:t>
            </a:fld>
            <a:endParaRPr kumimoji="1" lang="ja-JP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6AECAD7-C5BA-70F4-9454-BFE9AF29F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451102"/>
              </p:ext>
            </p:extLst>
          </p:nvPr>
        </p:nvGraphicFramePr>
        <p:xfrm>
          <a:off x="1401288" y="3692586"/>
          <a:ext cx="9120252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80063">
                  <a:extLst>
                    <a:ext uri="{9D8B030D-6E8A-4147-A177-3AD203B41FA5}">
                      <a16:colId xmlns:a16="http://schemas.microsoft.com/office/drawing/2014/main" val="583706792"/>
                    </a:ext>
                  </a:extLst>
                </a:gridCol>
                <a:gridCol w="2280063">
                  <a:extLst>
                    <a:ext uri="{9D8B030D-6E8A-4147-A177-3AD203B41FA5}">
                      <a16:colId xmlns:a16="http://schemas.microsoft.com/office/drawing/2014/main" val="625875756"/>
                    </a:ext>
                  </a:extLst>
                </a:gridCol>
                <a:gridCol w="2280063">
                  <a:extLst>
                    <a:ext uri="{9D8B030D-6E8A-4147-A177-3AD203B41FA5}">
                      <a16:colId xmlns:a16="http://schemas.microsoft.com/office/drawing/2014/main" val="4040878738"/>
                    </a:ext>
                  </a:extLst>
                </a:gridCol>
                <a:gridCol w="2280063">
                  <a:extLst>
                    <a:ext uri="{9D8B030D-6E8A-4147-A177-3AD203B41FA5}">
                      <a16:colId xmlns:a16="http://schemas.microsoft.com/office/drawing/2014/main" val="1554814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host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emulation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8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CPU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Intel Core i7-14700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327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32 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4 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1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912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Linux 6.14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Linux 6.15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567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hypervisor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Xvisor 0.3.2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08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firmware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OpenSBI 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Basic Firmware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594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emulator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QEMU 10.0.50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13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461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02A62-129C-239B-A985-CCED5FF16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TCB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0FDEB-B7C1-F5C3-5F1E-731B86B4D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measured the binary sizes of the TCB</a:t>
            </a:r>
          </a:p>
          <a:p>
            <a:pPr lvl="1"/>
            <a:r>
              <a:rPr lang="en-JP" dirty="0"/>
              <a:t>SD-SEV, CoVE (model 2), and CoVE (model 3)</a:t>
            </a:r>
          </a:p>
          <a:p>
            <a:pPr lvl="1"/>
            <a:r>
              <a:rPr lang="en-JP" dirty="0"/>
              <a:t>Compared with the original TCB (OpenSBI in M-mode)</a:t>
            </a:r>
          </a:p>
          <a:p>
            <a:r>
              <a:rPr lang="en-JP" dirty="0"/>
              <a:t>SD-SEV's TCB is only 4% larger than the baseline</a:t>
            </a:r>
          </a:p>
          <a:p>
            <a:pPr lvl="1"/>
            <a:r>
              <a:rPr lang="en-JP" dirty="0"/>
              <a:t>CoVE's TCB is 2-19x larger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4F5C81-921F-C8ED-88E7-3569A4524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18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B279E9B-6069-7F3E-F14E-5CE2A22C17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7986757"/>
              </p:ext>
            </p:extLst>
          </p:nvPr>
        </p:nvGraphicFramePr>
        <p:xfrm>
          <a:off x="6096000" y="3895700"/>
          <a:ext cx="5579331" cy="2736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E602194-E286-87D2-56B7-6E14D20FD50B}"/>
              </a:ext>
            </a:extLst>
          </p:cNvPr>
          <p:cNvSpPr txBox="1"/>
          <p:nvPr/>
        </p:nvSpPr>
        <p:spPr>
          <a:xfrm>
            <a:off x="7127455" y="4882447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FF0000"/>
                </a:solidFill>
              </a:rPr>
              <a:t>19x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0B1338-669A-155E-9301-6C4177D79D87}"/>
              </a:ext>
            </a:extLst>
          </p:cNvPr>
          <p:cNvSpPr txBox="1"/>
          <p:nvPr/>
        </p:nvSpPr>
        <p:spPr>
          <a:xfrm>
            <a:off x="8875942" y="517268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FF0000"/>
                </a:solidFill>
              </a:rPr>
              <a:t>2x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FF7952-773E-3A4D-F13B-81F7836E9D32}"/>
              </a:ext>
            </a:extLst>
          </p:cNvPr>
          <p:cNvSpPr txBox="1"/>
          <p:nvPr/>
        </p:nvSpPr>
        <p:spPr>
          <a:xfrm>
            <a:off x="10491783" y="524189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FF0000"/>
                </a:solidFill>
              </a:rPr>
              <a:t>4%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3FADE8A-D4AD-ADBE-3CC5-E44160C6BA59}"/>
              </a:ext>
            </a:extLst>
          </p:cNvPr>
          <p:cNvCxnSpPr>
            <a:cxnSpLocks/>
          </p:cNvCxnSpPr>
          <p:nvPr/>
        </p:nvCxnSpPr>
        <p:spPr>
          <a:xfrm flipV="1">
            <a:off x="7552304" y="4769429"/>
            <a:ext cx="226026" cy="9827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CA29C4F-1BEB-3173-36A8-831A9479CF09}"/>
              </a:ext>
            </a:extLst>
          </p:cNvPr>
          <p:cNvCxnSpPr>
            <a:cxnSpLocks/>
          </p:cNvCxnSpPr>
          <p:nvPr/>
        </p:nvCxnSpPr>
        <p:spPr>
          <a:xfrm flipV="1">
            <a:off x="8988563" y="5441071"/>
            <a:ext cx="555946" cy="232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DB495F1-4FF6-1E54-36AC-618B3287DA2F}"/>
              </a:ext>
            </a:extLst>
          </p:cNvPr>
          <p:cNvCxnSpPr>
            <a:cxnSpLocks/>
          </p:cNvCxnSpPr>
          <p:nvPr/>
        </p:nvCxnSpPr>
        <p:spPr>
          <a:xfrm flipV="1">
            <a:off x="10491783" y="5623040"/>
            <a:ext cx="541391" cy="50383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CB4DE076-C9B7-EC6C-BF6A-C69398E911B3}"/>
              </a:ext>
            </a:extLst>
          </p:cNvPr>
          <p:cNvSpPr/>
          <p:nvPr/>
        </p:nvSpPr>
        <p:spPr>
          <a:xfrm>
            <a:off x="739860" y="4538423"/>
            <a:ext cx="1826140" cy="4620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TSM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1088B-90CB-676F-C0A7-1DDBF17D073E}"/>
              </a:ext>
            </a:extLst>
          </p:cNvPr>
          <p:cNvSpPr/>
          <p:nvPr/>
        </p:nvSpPr>
        <p:spPr>
          <a:xfrm>
            <a:off x="3235722" y="4162694"/>
            <a:ext cx="2459958" cy="46201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OpenSBI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330CEA9-D3DE-5E29-2C06-B51C614E6FB3}"/>
              </a:ext>
            </a:extLst>
          </p:cNvPr>
          <p:cNvSpPr/>
          <p:nvPr/>
        </p:nvSpPr>
        <p:spPr>
          <a:xfrm>
            <a:off x="4631283" y="4237151"/>
            <a:ext cx="785426" cy="3130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TSM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C27F2A-8102-5AB0-3653-8118286EE3D4}"/>
              </a:ext>
            </a:extLst>
          </p:cNvPr>
          <p:cNvSpPr txBox="1"/>
          <p:nvPr/>
        </p:nvSpPr>
        <p:spPr>
          <a:xfrm>
            <a:off x="752094" y="5630714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CoVE (model 2)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92CF562-BFAF-205B-4B17-A6785652EBC5}"/>
              </a:ext>
            </a:extLst>
          </p:cNvPr>
          <p:cNvSpPr txBox="1"/>
          <p:nvPr/>
        </p:nvSpPr>
        <p:spPr>
          <a:xfrm>
            <a:off x="3552630" y="4699163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CoVE (model 3)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D110A5D-30BC-C1B0-CB52-826C03B330B2}"/>
              </a:ext>
            </a:extLst>
          </p:cNvPr>
          <p:cNvSpPr/>
          <p:nvPr/>
        </p:nvSpPr>
        <p:spPr>
          <a:xfrm>
            <a:off x="752094" y="5136403"/>
            <a:ext cx="1813905" cy="46201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OpenSBI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831181E-8556-9C43-8DB2-C14DCE8C1ACD}"/>
              </a:ext>
            </a:extLst>
          </p:cNvPr>
          <p:cNvSpPr/>
          <p:nvPr/>
        </p:nvSpPr>
        <p:spPr>
          <a:xfrm>
            <a:off x="3235722" y="5409043"/>
            <a:ext cx="2459958" cy="71286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OpenSBI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BE3079-DC36-F568-67D2-618B652BDAE1}"/>
              </a:ext>
            </a:extLst>
          </p:cNvPr>
          <p:cNvSpPr/>
          <p:nvPr/>
        </p:nvSpPr>
        <p:spPr>
          <a:xfrm>
            <a:off x="4530751" y="5486400"/>
            <a:ext cx="994112" cy="561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SEV module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994ECD6-E597-D12E-F5C1-74A40BB282E3}"/>
              </a:ext>
            </a:extLst>
          </p:cNvPr>
          <p:cNvSpPr txBox="1"/>
          <p:nvPr/>
        </p:nvSpPr>
        <p:spPr>
          <a:xfrm>
            <a:off x="3943762" y="6176345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SD-SEV</a:t>
            </a:r>
          </a:p>
        </p:txBody>
      </p:sp>
    </p:spTree>
    <p:extLst>
      <p:ext uri="{BB962C8B-B14F-4D97-AF65-F5344CB8AC3E}">
        <p14:creationId xmlns:p14="http://schemas.microsoft.com/office/powerpoint/2010/main" val="2151658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46B17-3BF4-BE27-FC9A-90914282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Attack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9F545-F71A-4D3C-B5D7-2CB223092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mapped two GPAs onto the same HPA in a CVM</a:t>
            </a:r>
          </a:p>
          <a:p>
            <a:pPr lvl="1"/>
            <a:r>
              <a:rPr lang="en-JP" dirty="0"/>
              <a:t>Detected this attack because one GPA did not match the RMP entry</a:t>
            </a:r>
          </a:p>
          <a:p>
            <a:r>
              <a:rPr lang="en-JP" dirty="0"/>
              <a:t>We exchanged physical pages between two CVMs</a:t>
            </a:r>
            <a:endParaRPr lang="en-JP" dirty="0">
              <a:solidFill>
                <a:srgbClr val="FF0000"/>
              </a:solidFill>
            </a:endParaRPr>
          </a:p>
          <a:p>
            <a:pPr lvl="1"/>
            <a:r>
              <a:rPr lang="en-JP" dirty="0"/>
              <a:t>Detected this remapping attack by verifying page ownership</a:t>
            </a:r>
          </a:p>
          <a:p>
            <a:r>
              <a:rPr lang="en-JP" dirty="0"/>
              <a:t>We loaded a modified OS into a CVM</a:t>
            </a:r>
          </a:p>
          <a:p>
            <a:pPr lvl="1"/>
            <a:r>
              <a:rPr lang="en-JP" dirty="0"/>
              <a:t>Detected this attack against the boot image by LD verification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D4A5E-9BE8-EDAD-3169-ED503D764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486D7D-AD31-F99E-9105-B6635349CB83}"/>
              </a:ext>
            </a:extLst>
          </p:cNvPr>
          <p:cNvSpPr/>
          <p:nvPr/>
        </p:nvSpPr>
        <p:spPr>
          <a:xfrm>
            <a:off x="743712" y="4766565"/>
            <a:ext cx="1024128" cy="169519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8677D1-4E7E-8697-D031-456D6905FCE0}"/>
              </a:ext>
            </a:extLst>
          </p:cNvPr>
          <p:cNvSpPr/>
          <p:nvPr/>
        </p:nvSpPr>
        <p:spPr>
          <a:xfrm>
            <a:off x="743712" y="5023105"/>
            <a:ext cx="1024128" cy="42062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GPA 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A3D592-0E02-7D24-7779-249555630709}"/>
              </a:ext>
            </a:extLst>
          </p:cNvPr>
          <p:cNvSpPr/>
          <p:nvPr/>
        </p:nvSpPr>
        <p:spPr>
          <a:xfrm>
            <a:off x="743712" y="5791201"/>
            <a:ext cx="1024128" cy="42062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GPA </a:t>
            </a:r>
            <a:r>
              <a:rPr lang="en-JP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F36B8F-DF6E-6BC0-4ECF-ABBAA29567E4}"/>
              </a:ext>
            </a:extLst>
          </p:cNvPr>
          <p:cNvSpPr/>
          <p:nvPr/>
        </p:nvSpPr>
        <p:spPr>
          <a:xfrm>
            <a:off x="2758348" y="4766565"/>
            <a:ext cx="853440" cy="169519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128A77-DAD1-D6B1-FF62-BD7DA8AD024E}"/>
              </a:ext>
            </a:extLst>
          </p:cNvPr>
          <p:cNvSpPr/>
          <p:nvPr/>
        </p:nvSpPr>
        <p:spPr>
          <a:xfrm>
            <a:off x="2758348" y="5023105"/>
            <a:ext cx="853440" cy="420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HPA 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8673DF-F3BB-6058-AF44-6B731F718667}"/>
              </a:ext>
            </a:extLst>
          </p:cNvPr>
          <p:cNvSpPr/>
          <p:nvPr/>
        </p:nvSpPr>
        <p:spPr>
          <a:xfrm>
            <a:off x="10436353" y="4757151"/>
            <a:ext cx="853440" cy="169519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25EEBA4-3B27-164A-52AD-92FF35B9EFA3}"/>
              </a:ext>
            </a:extLst>
          </p:cNvPr>
          <p:cNvSpPr/>
          <p:nvPr/>
        </p:nvSpPr>
        <p:spPr>
          <a:xfrm>
            <a:off x="10436353" y="5781787"/>
            <a:ext cx="853440" cy="420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HPA 3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91E1968F-94A7-376A-134B-353B2797C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491090"/>
              </p:ext>
            </p:extLst>
          </p:nvPr>
        </p:nvGraphicFramePr>
        <p:xfrm>
          <a:off x="4314020" y="4839717"/>
          <a:ext cx="337364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198">
                  <a:extLst>
                    <a:ext uri="{9D8B030D-6E8A-4147-A177-3AD203B41FA5}">
                      <a16:colId xmlns:a16="http://schemas.microsoft.com/office/drawing/2014/main" val="1359501687"/>
                    </a:ext>
                  </a:extLst>
                </a:gridCol>
                <a:gridCol w="827773">
                  <a:extLst>
                    <a:ext uri="{9D8B030D-6E8A-4147-A177-3AD203B41FA5}">
                      <a16:colId xmlns:a16="http://schemas.microsoft.com/office/drawing/2014/main" val="1538436059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3331280154"/>
                    </a:ext>
                  </a:extLst>
                </a:gridCol>
                <a:gridCol w="1155032">
                  <a:extLst>
                    <a:ext uri="{9D8B030D-6E8A-4147-A177-3AD203B41FA5}">
                      <a16:colId xmlns:a16="http://schemas.microsoft.com/office/drawing/2014/main" val="3896838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HPA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VM 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GPA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Validated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01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09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30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33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3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/>
                        <a:t>30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JP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17343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C3B08B9-E825-920B-C21D-C8A976F6A054}"/>
              </a:ext>
            </a:extLst>
          </p:cNvPr>
          <p:cNvSpPr txBox="1"/>
          <p:nvPr/>
        </p:nvSpPr>
        <p:spPr>
          <a:xfrm>
            <a:off x="5652029" y="4447621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RMP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E80D75-7CF9-9708-FF44-9C624B80D3DA}"/>
              </a:ext>
            </a:extLst>
          </p:cNvPr>
          <p:cNvSpPr txBox="1"/>
          <p:nvPr/>
        </p:nvSpPr>
        <p:spPr>
          <a:xfrm>
            <a:off x="896367" y="435912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3E1D1B6-8874-A3D8-940F-715A121B5AFA}"/>
              </a:ext>
            </a:extLst>
          </p:cNvPr>
          <p:cNvSpPr txBox="1"/>
          <p:nvPr/>
        </p:nvSpPr>
        <p:spPr>
          <a:xfrm>
            <a:off x="8560585" y="4288787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 </a:t>
            </a:r>
            <a:r>
              <a:rPr lang="en-JP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820EF3-603D-24BE-821C-BB18E386481E}"/>
              </a:ext>
            </a:extLst>
          </p:cNvPr>
          <p:cNvSpPr txBox="1"/>
          <p:nvPr/>
        </p:nvSpPr>
        <p:spPr>
          <a:xfrm>
            <a:off x="2874726" y="435912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host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2B6CD64-19E5-371A-51F5-8C551CA776BE}"/>
              </a:ext>
            </a:extLst>
          </p:cNvPr>
          <p:cNvSpPr txBox="1"/>
          <p:nvPr/>
        </p:nvSpPr>
        <p:spPr>
          <a:xfrm>
            <a:off x="10552731" y="436292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host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8F8A6A4-706C-A8B3-CF87-57AFDBCC169F}"/>
              </a:ext>
            </a:extLst>
          </p:cNvPr>
          <p:cNvCxnSpPr>
            <a:cxnSpLocks/>
            <a:stCxn id="6" idx="3"/>
            <a:endCxn id="9" idx="1"/>
          </p:cNvCxnSpPr>
          <p:nvPr/>
        </p:nvCxnSpPr>
        <p:spPr>
          <a:xfrm>
            <a:off x="1767840" y="5233417"/>
            <a:ext cx="990508" cy="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2377FD1-29A0-496B-8C0B-5261A176ECFC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1767840" y="5315523"/>
            <a:ext cx="990508" cy="685990"/>
          </a:xfrm>
          <a:prstGeom prst="straightConnector1">
            <a:avLst/>
          </a:prstGeom>
          <a:ln w="19050" cmpd="sng"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BC654C7-B83A-DE92-78E4-9A0CF00DA7CE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>
            <a:off x="9445844" y="5023389"/>
            <a:ext cx="990509" cy="968710"/>
          </a:xfrm>
          <a:prstGeom prst="straightConnector1">
            <a:avLst/>
          </a:prstGeom>
          <a:ln w="19050" cmpd="sng"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1C6FC677-441A-6502-33C1-662A43162BCE}"/>
              </a:ext>
            </a:extLst>
          </p:cNvPr>
          <p:cNvSpPr/>
          <p:nvPr/>
        </p:nvSpPr>
        <p:spPr>
          <a:xfrm>
            <a:off x="8404906" y="4676765"/>
            <a:ext cx="1040937" cy="68905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28AC50-3539-9694-971B-630C117EEA5E}"/>
              </a:ext>
            </a:extLst>
          </p:cNvPr>
          <p:cNvSpPr/>
          <p:nvPr/>
        </p:nvSpPr>
        <p:spPr>
          <a:xfrm>
            <a:off x="8412480" y="4832823"/>
            <a:ext cx="1033364" cy="381132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GPA 30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2ACBC5-5C55-6028-9398-24E4727D1A75}"/>
              </a:ext>
            </a:extLst>
          </p:cNvPr>
          <p:cNvSpPr/>
          <p:nvPr/>
        </p:nvSpPr>
        <p:spPr>
          <a:xfrm>
            <a:off x="10436353" y="5013691"/>
            <a:ext cx="853440" cy="420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HPA 2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9693BC0-061A-6FCD-BC5E-1CBA8622B5AD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9445844" y="5023389"/>
            <a:ext cx="990509" cy="81559"/>
          </a:xfrm>
          <a:prstGeom prst="straightConnector1">
            <a:avLst/>
          </a:prstGeom>
          <a:ln w="19050" cmpd="sng">
            <a:solidFill>
              <a:schemeClr val="tx1"/>
            </a:solidFill>
            <a:prstDash val="sysDash"/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D1D2C129-98B8-1484-A7A1-7DEC94ADBBAC}"/>
              </a:ext>
            </a:extLst>
          </p:cNvPr>
          <p:cNvSpPr txBox="1"/>
          <p:nvPr/>
        </p:nvSpPr>
        <p:spPr>
          <a:xfrm rot="19593211">
            <a:off x="1953283" y="571466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>
                <a:solidFill>
                  <a:srgbClr val="FF0000"/>
                </a:solidFill>
              </a:rPr>
              <a:t>alias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DC3CD4-7476-3D34-A91F-0DFBCE38107D}"/>
              </a:ext>
            </a:extLst>
          </p:cNvPr>
          <p:cNvSpPr txBox="1"/>
          <p:nvPr/>
        </p:nvSpPr>
        <p:spPr>
          <a:xfrm>
            <a:off x="8568159" y="551619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 </a:t>
            </a:r>
            <a:r>
              <a:rPr lang="en-JP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E415A4-48E7-28D3-F59D-B5E59D074FE9}"/>
              </a:ext>
            </a:extLst>
          </p:cNvPr>
          <p:cNvSpPr/>
          <p:nvPr/>
        </p:nvSpPr>
        <p:spPr>
          <a:xfrm>
            <a:off x="8412480" y="5904171"/>
            <a:ext cx="1040937" cy="68905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3CEAFA-1AD4-3665-7E60-B56DFE69EBA0}"/>
              </a:ext>
            </a:extLst>
          </p:cNvPr>
          <p:cNvSpPr/>
          <p:nvPr/>
        </p:nvSpPr>
        <p:spPr>
          <a:xfrm>
            <a:off x="8420054" y="6050181"/>
            <a:ext cx="1033364" cy="382070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GPA 30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5E0C8F8-77EE-3F8F-1138-57F22E6DA969}"/>
              </a:ext>
            </a:extLst>
          </p:cNvPr>
          <p:cNvCxnSpPr>
            <a:cxnSpLocks/>
            <a:stCxn id="13" idx="3"/>
            <a:endCxn id="15" idx="1"/>
          </p:cNvCxnSpPr>
          <p:nvPr/>
        </p:nvCxnSpPr>
        <p:spPr>
          <a:xfrm flipV="1">
            <a:off x="9453418" y="5224003"/>
            <a:ext cx="982935" cy="1017213"/>
          </a:xfrm>
          <a:prstGeom prst="straightConnector1">
            <a:avLst/>
          </a:prstGeom>
          <a:ln w="19050" cmpd="sng"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CA99A09-D268-A737-A0FE-D6A45C0D40E6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9453418" y="6107346"/>
            <a:ext cx="970742" cy="133870"/>
          </a:xfrm>
          <a:prstGeom prst="straightConnector1">
            <a:avLst/>
          </a:prstGeom>
          <a:ln w="19050" cmpd="sng">
            <a:solidFill>
              <a:schemeClr val="tx1"/>
            </a:solidFill>
            <a:prstDash val="sysDash"/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22AFF12D-E8C0-A6A0-2E00-678BAB765EC0}"/>
              </a:ext>
            </a:extLst>
          </p:cNvPr>
          <p:cNvSpPr txBox="1"/>
          <p:nvPr/>
        </p:nvSpPr>
        <p:spPr>
          <a:xfrm>
            <a:off x="9540576" y="6213843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i="1" dirty="0">
                <a:solidFill>
                  <a:srgbClr val="FF0000"/>
                </a:solidFill>
              </a:rPr>
              <a:t>remap</a:t>
            </a:r>
          </a:p>
        </p:txBody>
      </p:sp>
    </p:spTree>
    <p:extLst>
      <p:ext uri="{BB962C8B-B14F-4D97-AF65-F5344CB8AC3E}">
        <p14:creationId xmlns:p14="http://schemas.microsoft.com/office/powerpoint/2010/main" val="253431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23939-D07D-DA02-6FE0-B90DF68EA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Confidential VMs (CVMs)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FF391-26C0-2677-1B38-AB98C452D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Users handle sensitive information in clouds</a:t>
            </a:r>
          </a:p>
          <a:p>
            <a:pPr lvl="1"/>
            <a:r>
              <a:rPr lang="en-JP" dirty="0"/>
              <a:t>The threat of cloud insiders is increasing</a:t>
            </a:r>
          </a:p>
          <a:p>
            <a:pPr lvl="1"/>
            <a:r>
              <a:rPr lang="en-JP" dirty="0"/>
              <a:t>Eavesdrop on and tamper with sensitive information in users' VMs</a:t>
            </a:r>
          </a:p>
          <a:p>
            <a:r>
              <a:rPr lang="en-JP" dirty="0"/>
              <a:t>Recent clouds offer confidential VMs</a:t>
            </a:r>
          </a:p>
          <a:p>
            <a:pPr lvl="1"/>
            <a:r>
              <a:rPr lang="en-JP" dirty="0"/>
              <a:t>The memory is protected by trusted execution environments (TEEs)</a:t>
            </a:r>
          </a:p>
          <a:p>
            <a:pPr lvl="1"/>
            <a:r>
              <a:rPr lang="en-JP" dirty="0"/>
              <a:t>TEEs are isolated even from the hypervisor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2AEACD-20FA-9160-5F1A-B4EA20EEA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12F4228C-F4FB-8C7F-FC5F-E876D4144A9C}"/>
              </a:ext>
            </a:extLst>
          </p:cNvPr>
          <p:cNvSpPr/>
          <p:nvPr/>
        </p:nvSpPr>
        <p:spPr>
          <a:xfrm>
            <a:off x="2388870" y="5197454"/>
            <a:ext cx="7360920" cy="1322520"/>
          </a:xfrm>
          <a:prstGeom prst="cloud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F822DE-2077-62F5-AB01-FA095E25656B}"/>
              </a:ext>
            </a:extLst>
          </p:cNvPr>
          <p:cNvSpPr/>
          <p:nvPr/>
        </p:nvSpPr>
        <p:spPr>
          <a:xfrm>
            <a:off x="4701540" y="4745022"/>
            <a:ext cx="1779270" cy="1027127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AA9863A-5667-47CD-D0E6-3D89A5165FB6}"/>
              </a:ext>
            </a:extLst>
          </p:cNvPr>
          <p:cNvSpPr/>
          <p:nvPr/>
        </p:nvSpPr>
        <p:spPr>
          <a:xfrm>
            <a:off x="4888229" y="4978943"/>
            <a:ext cx="1405890" cy="620077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sensitive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information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F7D2D5-9328-9DF3-3FDA-7C1EFC5DB148}"/>
              </a:ext>
            </a:extLst>
          </p:cNvPr>
          <p:cNvSpPr txBox="1"/>
          <p:nvPr/>
        </p:nvSpPr>
        <p:spPr>
          <a:xfrm>
            <a:off x="5242360" y="438019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CVM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D68701-5112-81C8-046C-3C83BE01A294}"/>
              </a:ext>
            </a:extLst>
          </p:cNvPr>
          <p:cNvSpPr/>
          <p:nvPr/>
        </p:nvSpPr>
        <p:spPr>
          <a:xfrm>
            <a:off x="6671309" y="4745022"/>
            <a:ext cx="1779270" cy="1027128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0CB495-4AE9-9757-D56A-5F50778EAF48}"/>
              </a:ext>
            </a:extLst>
          </p:cNvPr>
          <p:cNvSpPr txBox="1"/>
          <p:nvPr/>
        </p:nvSpPr>
        <p:spPr>
          <a:xfrm>
            <a:off x="7212130" y="438019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CVM</a:t>
            </a:r>
          </a:p>
        </p:txBody>
      </p:sp>
      <p:grpSp>
        <p:nvGrpSpPr>
          <p:cNvPr id="12" name="グループ化 29">
            <a:extLst>
              <a:ext uri="{FF2B5EF4-FFF2-40B4-BE49-F238E27FC236}">
                <a16:creationId xmlns:a16="http://schemas.microsoft.com/office/drawing/2014/main" id="{C1768CE2-A7F8-3AD9-67CE-F69B1A547ED1}"/>
              </a:ext>
            </a:extLst>
          </p:cNvPr>
          <p:cNvGrpSpPr/>
          <p:nvPr/>
        </p:nvGrpSpPr>
        <p:grpSpPr>
          <a:xfrm>
            <a:off x="3177540" y="4929555"/>
            <a:ext cx="1152154" cy="1104772"/>
            <a:chOff x="8496457" y="4184548"/>
            <a:chExt cx="1918574" cy="1918574"/>
          </a:xfrm>
        </p:grpSpPr>
        <p:pic>
          <p:nvPicPr>
            <p:cNvPr id="13" name="グラフィックス 16" descr="ユーザー 単色塗りつぶし">
              <a:extLst>
                <a:ext uri="{FF2B5EF4-FFF2-40B4-BE49-F238E27FC236}">
                  <a16:creationId xmlns:a16="http://schemas.microsoft.com/office/drawing/2014/main" id="{F885BB14-50F3-36F3-9CE8-3890D7140D4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96457" y="4184548"/>
              <a:ext cx="1918574" cy="1918574"/>
            </a:xfrm>
            <a:prstGeom prst="rect">
              <a:avLst/>
            </a:prstGeom>
          </p:spPr>
        </p:pic>
        <p:sp>
          <p:nvSpPr>
            <p:cNvPr id="14" name="弦 27">
              <a:extLst>
                <a:ext uri="{FF2B5EF4-FFF2-40B4-BE49-F238E27FC236}">
                  <a16:creationId xmlns:a16="http://schemas.microsoft.com/office/drawing/2014/main" id="{F2C68AEA-34B8-8607-AA5F-97D7BCB3CF4E}"/>
                </a:ext>
              </a:extLst>
            </p:cNvPr>
            <p:cNvSpPr/>
            <p:nvPr/>
          </p:nvSpPr>
          <p:spPr>
            <a:xfrm rot="18023169">
              <a:off x="9183888" y="4560239"/>
              <a:ext cx="333880" cy="217962"/>
            </a:xfrm>
            <a:prstGeom prst="chord">
              <a:avLst>
                <a:gd name="adj1" fmla="val 7633844"/>
                <a:gd name="adj2" fmla="val 14721153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5" name="弦 28">
              <a:extLst>
                <a:ext uri="{FF2B5EF4-FFF2-40B4-BE49-F238E27FC236}">
                  <a16:creationId xmlns:a16="http://schemas.microsoft.com/office/drawing/2014/main" id="{690AA8EC-8FA9-C2CC-6574-0C8B2767DFDE}"/>
                </a:ext>
              </a:extLst>
            </p:cNvPr>
            <p:cNvSpPr/>
            <p:nvPr/>
          </p:nvSpPr>
          <p:spPr>
            <a:xfrm rot="2757425" flipH="1" flipV="1">
              <a:off x="9358815" y="4558603"/>
              <a:ext cx="340935" cy="223224"/>
            </a:xfrm>
            <a:prstGeom prst="chord">
              <a:avLst>
                <a:gd name="adj1" fmla="val 7633844"/>
                <a:gd name="adj2" fmla="val 14721153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8C161959-B2A6-58EA-E935-97832E0D96D2}"/>
              </a:ext>
            </a:extLst>
          </p:cNvPr>
          <p:cNvSpPr/>
          <p:nvPr/>
        </p:nvSpPr>
        <p:spPr>
          <a:xfrm>
            <a:off x="4701540" y="5897209"/>
            <a:ext cx="3749040" cy="462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hypervisor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C33929-43F2-8DC5-7A7F-D49D58834661}"/>
              </a:ext>
            </a:extLst>
          </p:cNvPr>
          <p:cNvSpPr txBox="1"/>
          <p:nvPr/>
        </p:nvSpPr>
        <p:spPr>
          <a:xfrm>
            <a:off x="3363523" y="5883506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insider</a:t>
            </a:r>
          </a:p>
        </p:txBody>
      </p:sp>
    </p:spTree>
    <p:extLst>
      <p:ext uri="{BB962C8B-B14F-4D97-AF65-F5344CB8AC3E}">
        <p14:creationId xmlns:p14="http://schemas.microsoft.com/office/powerpoint/2010/main" val="2066890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07476-9BEB-1149-6295-77F059849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Boot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3ED70-81B2-9152-0DD6-D161A103A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boot time of a CVM was 5.5x longer</a:t>
            </a:r>
          </a:p>
          <a:p>
            <a:pPr lvl="1"/>
            <a:r>
              <a:rPr lang="en-JP" dirty="0"/>
              <a:t>Increase the time of both the VM creation and the OS boot</a:t>
            </a:r>
          </a:p>
          <a:p>
            <a:pPr lvl="1"/>
            <a:r>
              <a:rPr lang="en-JP" dirty="0"/>
              <a:t>Enabling #PS increased the boot time significantly</a:t>
            </a:r>
          </a:p>
          <a:p>
            <a:r>
              <a:rPr lang="en-JP" dirty="0"/>
              <a:t>RMP checks took much longer due to too many #PS</a:t>
            </a:r>
          </a:p>
          <a:p>
            <a:pPr lvl="1"/>
            <a:r>
              <a:rPr lang="en-JP" dirty="0"/>
              <a:t>Only 0.85 us per RMP check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1BC0D-0E60-A78A-AD4B-FF39D05DE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20</a:t>
            </a:fld>
            <a:endParaRPr kumimoji="1" lang="ja-JP" altLang="en-US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BD80D4FE-B4A6-32B2-B581-E41E01EA99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7096450"/>
              </p:ext>
            </p:extLst>
          </p:nvPr>
        </p:nvGraphicFramePr>
        <p:xfrm>
          <a:off x="337457" y="3772719"/>
          <a:ext cx="6140346" cy="2948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AE314B1-9B02-996B-2E49-20AEFE1FA49F}"/>
              </a:ext>
            </a:extLst>
          </p:cNvPr>
          <p:cNvCxnSpPr>
            <a:cxnSpLocks/>
          </p:cNvCxnSpPr>
          <p:nvPr/>
        </p:nvCxnSpPr>
        <p:spPr>
          <a:xfrm flipV="1">
            <a:off x="2304115" y="4573240"/>
            <a:ext cx="2815794" cy="1218452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1BC2F0D-D960-6359-5F19-E35BC3742199}"/>
              </a:ext>
            </a:extLst>
          </p:cNvPr>
          <p:cNvSpPr txBox="1"/>
          <p:nvPr/>
        </p:nvSpPr>
        <p:spPr>
          <a:xfrm>
            <a:off x="3097288" y="479512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kumimoji="0" lang="en-JP" dirty="0">
                <a:solidFill>
                  <a:srgbClr val="FF0000"/>
                </a:solidFill>
                <a:latin typeface="Arial" panose="020B0604020202020204" pitchFamily="34" charset="0"/>
                <a:ea typeface="Yu Gothic Medium" panose="020B0400000000000000" pitchFamily="34" charset="-128"/>
                <a:cs typeface="Arial" panose="020B0604020202020204" pitchFamily="34" charset="0"/>
              </a:rPr>
              <a:t>5.5x</a:t>
            </a:r>
          </a:p>
        </p:txBody>
      </p:sp>
      <p:graphicFrame>
        <p:nvGraphicFramePr>
          <p:cNvPr id="22" name="Content Placeholder 7">
            <a:extLst>
              <a:ext uri="{FF2B5EF4-FFF2-40B4-BE49-F238E27FC236}">
                <a16:creationId xmlns:a16="http://schemas.microsoft.com/office/drawing/2014/main" id="{5D7ED3E5-96D3-D144-2BAD-4B53367F0E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206298"/>
              </p:ext>
            </p:extLst>
          </p:nvPr>
        </p:nvGraphicFramePr>
        <p:xfrm>
          <a:off x="6741830" y="3542482"/>
          <a:ext cx="4833258" cy="2948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28710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51593-F9A1-44CC-22E9-E1A2AD2E7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VM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19CF8-210F-29C3-E7C8-0EBBC3FBC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Memory access performance degraded by 25-28%</a:t>
            </a:r>
          </a:p>
          <a:p>
            <a:pPr lvl="1"/>
            <a:r>
              <a:rPr lang="en-JP" dirty="0"/>
              <a:t>The VM raised 50-75% of #PS</a:t>
            </a:r>
          </a:p>
          <a:p>
            <a:r>
              <a:rPr lang="en-JP" dirty="0"/>
              <a:t>File access performance degraded by 33-40%</a:t>
            </a:r>
          </a:p>
          <a:p>
            <a:pPr lvl="1"/>
            <a:r>
              <a:rPr lang="en-JP" dirty="0"/>
              <a:t>The virtual device in the hypervisor raised 70-90% of #PS</a:t>
            </a:r>
          </a:p>
          <a:p>
            <a:r>
              <a:rPr lang="en-JP" dirty="0"/>
              <a:t>Network throughput degraded by 90% due to 7x #PS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C574A7-AFEC-C77C-6557-2207EB8E0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21</a:t>
            </a:fld>
            <a:endParaRPr kumimoji="1" lang="ja-JP" alt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F06EF8B-CF67-A619-51E2-9466200E67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6555968"/>
              </p:ext>
            </p:extLst>
          </p:nvPr>
        </p:nvGraphicFramePr>
        <p:xfrm>
          <a:off x="121755" y="3900488"/>
          <a:ext cx="3955142" cy="2859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17B1C72-BBCD-6BBF-5AC8-9C939C11E418}"/>
              </a:ext>
            </a:extLst>
          </p:cNvPr>
          <p:cNvCxnSpPr>
            <a:cxnSpLocks/>
          </p:cNvCxnSpPr>
          <p:nvPr/>
        </p:nvCxnSpPr>
        <p:spPr>
          <a:xfrm>
            <a:off x="1903234" y="4619718"/>
            <a:ext cx="198279" cy="388519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1B37EDA-9D8C-EE75-5D60-A94826024ADB}"/>
              </a:ext>
            </a:extLst>
          </p:cNvPr>
          <p:cNvCxnSpPr>
            <a:cxnSpLocks/>
          </p:cNvCxnSpPr>
          <p:nvPr/>
        </p:nvCxnSpPr>
        <p:spPr>
          <a:xfrm>
            <a:off x="3310709" y="4591468"/>
            <a:ext cx="198279" cy="388520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418A362-0F61-C357-C8BE-179967BC8489}"/>
              </a:ext>
            </a:extLst>
          </p:cNvPr>
          <p:cNvSpPr txBox="1"/>
          <p:nvPr/>
        </p:nvSpPr>
        <p:spPr>
          <a:xfrm>
            <a:off x="1955890" y="4409901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kumimoji="0" lang="en-JP" dirty="0">
                <a:solidFill>
                  <a:srgbClr val="FF0000"/>
                </a:solidFill>
                <a:latin typeface="Arial" panose="020B0604020202020204" pitchFamily="34" charset="0"/>
                <a:ea typeface="Yu Gothic Medium" panose="020B0400000000000000" pitchFamily="34" charset="-128"/>
                <a:cs typeface="Arial" panose="020B0604020202020204" pitchFamily="34" charset="0"/>
              </a:rPr>
              <a:t>-28%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EB5FAA-A41D-611C-78EF-3868522484D5}"/>
              </a:ext>
            </a:extLst>
          </p:cNvPr>
          <p:cNvSpPr txBox="1"/>
          <p:nvPr/>
        </p:nvSpPr>
        <p:spPr>
          <a:xfrm>
            <a:off x="3350416" y="4389027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kumimoji="0" lang="en-JP" dirty="0">
                <a:solidFill>
                  <a:srgbClr val="FF0000"/>
                </a:solidFill>
                <a:latin typeface="Arial" panose="020B0604020202020204" pitchFamily="34" charset="0"/>
                <a:ea typeface="Yu Gothic Medium" panose="020B0400000000000000" pitchFamily="34" charset="-128"/>
                <a:cs typeface="Arial" panose="020B0604020202020204" pitchFamily="34" charset="0"/>
              </a:rPr>
              <a:t>-25%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2FBAC40-AC2A-49B2-0F6A-E7B89F3B94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1316783"/>
              </p:ext>
            </p:extLst>
          </p:nvPr>
        </p:nvGraphicFramePr>
        <p:xfrm>
          <a:off x="4018511" y="3900488"/>
          <a:ext cx="3976914" cy="2859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CB7F76E-74C9-12D7-0C77-DDEF3323E313}"/>
              </a:ext>
            </a:extLst>
          </p:cNvPr>
          <p:cNvCxnSpPr>
            <a:cxnSpLocks/>
          </p:cNvCxnSpPr>
          <p:nvPr/>
        </p:nvCxnSpPr>
        <p:spPr>
          <a:xfrm>
            <a:off x="5913801" y="4715220"/>
            <a:ext cx="250152" cy="483623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BA9A40C-FDDA-DAF2-6849-9866EBC50D3C}"/>
              </a:ext>
            </a:extLst>
          </p:cNvPr>
          <p:cNvCxnSpPr>
            <a:cxnSpLocks/>
          </p:cNvCxnSpPr>
          <p:nvPr/>
        </p:nvCxnSpPr>
        <p:spPr>
          <a:xfrm>
            <a:off x="7230328" y="5350333"/>
            <a:ext cx="292102" cy="261106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92B95A6-F5F8-4162-043C-9258E9D2D7DD}"/>
              </a:ext>
            </a:extLst>
          </p:cNvPr>
          <p:cNvSpPr txBox="1"/>
          <p:nvPr/>
        </p:nvSpPr>
        <p:spPr>
          <a:xfrm>
            <a:off x="5996731" y="4601062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kumimoji="0" lang="en-JP" dirty="0">
                <a:solidFill>
                  <a:srgbClr val="FF0000"/>
                </a:solidFill>
                <a:latin typeface="Arial" panose="020B0604020202020204" pitchFamily="34" charset="0"/>
                <a:ea typeface="Yu Gothic Medium" panose="020B0400000000000000" pitchFamily="34" charset="-128"/>
                <a:cs typeface="Arial" panose="020B0604020202020204" pitchFamily="34" charset="0"/>
              </a:rPr>
              <a:t>-40%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0EB25F-C819-A1C6-AFFA-272FD7105C8F}"/>
              </a:ext>
            </a:extLst>
          </p:cNvPr>
          <p:cNvSpPr txBox="1"/>
          <p:nvPr/>
        </p:nvSpPr>
        <p:spPr>
          <a:xfrm>
            <a:off x="7202734" y="5011196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kumimoji="0" lang="en-JP" dirty="0">
                <a:solidFill>
                  <a:srgbClr val="FF0000"/>
                </a:solidFill>
                <a:latin typeface="Arial" panose="020B0604020202020204" pitchFamily="34" charset="0"/>
                <a:ea typeface="Yu Gothic Medium" panose="020B0400000000000000" pitchFamily="34" charset="-128"/>
                <a:cs typeface="Arial" panose="020B0604020202020204" pitchFamily="34" charset="0"/>
              </a:rPr>
              <a:t>-33%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4DDAE6AD-3A7B-23A3-0B74-D80E3571F5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273874"/>
              </p:ext>
            </p:extLst>
          </p:nvPr>
        </p:nvGraphicFramePr>
        <p:xfrm>
          <a:off x="8048081" y="3900488"/>
          <a:ext cx="3673284" cy="2590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57365A9-9A40-3D80-3857-C47A3D3394A9}"/>
              </a:ext>
            </a:extLst>
          </p:cNvPr>
          <p:cNvCxnSpPr>
            <a:cxnSpLocks/>
          </p:cNvCxnSpPr>
          <p:nvPr/>
        </p:nvCxnSpPr>
        <p:spPr>
          <a:xfrm>
            <a:off x="9757498" y="4859355"/>
            <a:ext cx="291277" cy="1243062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4C495E4-1F35-52BA-CEDE-19A06D3F9106}"/>
              </a:ext>
            </a:extLst>
          </p:cNvPr>
          <p:cNvSpPr txBox="1"/>
          <p:nvPr/>
        </p:nvSpPr>
        <p:spPr>
          <a:xfrm>
            <a:off x="9757498" y="4618942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kumimoji="0" lang="en-JP" dirty="0">
                <a:solidFill>
                  <a:srgbClr val="FF0000"/>
                </a:solidFill>
                <a:latin typeface="Arial" panose="020B0604020202020204" pitchFamily="34" charset="0"/>
                <a:ea typeface="Yu Gothic Medium" panose="020B0400000000000000" pitchFamily="34" charset="-128"/>
                <a:cs typeface="Arial" panose="020B0604020202020204" pitchFamily="34" charset="0"/>
              </a:rPr>
              <a:t>-90%</a:t>
            </a:r>
          </a:p>
        </p:txBody>
      </p:sp>
    </p:spTree>
    <p:extLst>
      <p:ext uri="{BB962C8B-B14F-4D97-AF65-F5344CB8AC3E}">
        <p14:creationId xmlns:p14="http://schemas.microsoft.com/office/powerpoint/2010/main" val="1634219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BDA16-65D1-5FD6-4395-C66053B47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Impact of #PS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80922-E3F1-1349-7147-14A9D44A2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increased the minimum TLB size to reduce #PS</a:t>
            </a:r>
          </a:p>
          <a:p>
            <a:pPr lvl="1"/>
            <a:r>
              <a:rPr lang="en-JP" dirty="0"/>
              <a:t>Increased memory read performance by 50%</a:t>
            </a:r>
          </a:p>
          <a:p>
            <a:pPr lvl="1"/>
            <a:r>
              <a:rPr lang="en-JP" dirty="0"/>
              <a:t>Slightly increased file read performance by 5%</a:t>
            </a:r>
          </a:p>
          <a:p>
            <a:pPr lvl="1"/>
            <a:r>
              <a:rPr lang="en-JP" dirty="0"/>
              <a:t>Not effective for network throughput</a:t>
            </a:r>
          </a:p>
          <a:p>
            <a:pPr lvl="1"/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8530A-96B0-53EC-EA92-75ECDAB1E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22</a:t>
            </a:fld>
            <a:endParaRPr kumimoji="1" lang="ja-JP" alt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4B3299A-2798-1525-29A5-F1534B68A7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5534221"/>
              </p:ext>
            </p:extLst>
          </p:nvPr>
        </p:nvGraphicFramePr>
        <p:xfrm>
          <a:off x="178085" y="3320717"/>
          <a:ext cx="3903881" cy="302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612BB87-B7E5-238D-1238-3171852043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694487"/>
              </p:ext>
            </p:extLst>
          </p:nvPr>
        </p:nvGraphicFramePr>
        <p:xfrm>
          <a:off x="4081966" y="3320716"/>
          <a:ext cx="3903881" cy="3425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EAAB64A-1F6F-7E4A-5823-FD46130FBD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5259307"/>
              </p:ext>
            </p:extLst>
          </p:nvPr>
        </p:nvGraphicFramePr>
        <p:xfrm>
          <a:off x="7985847" y="3320716"/>
          <a:ext cx="4048167" cy="3022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Down Arrow 4">
            <a:extLst>
              <a:ext uri="{FF2B5EF4-FFF2-40B4-BE49-F238E27FC236}">
                <a16:creationId xmlns:a16="http://schemas.microsoft.com/office/drawing/2014/main" id="{2E98F3E1-3F4B-7326-7005-2B057CE0FA55}"/>
              </a:ext>
            </a:extLst>
          </p:cNvPr>
          <p:cNvSpPr/>
          <p:nvPr/>
        </p:nvSpPr>
        <p:spPr>
          <a:xfrm rot="20420572">
            <a:off x="1751798" y="4581619"/>
            <a:ext cx="240632" cy="423512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84CF0DF8-2D13-0898-434F-BED0C0963F19}"/>
              </a:ext>
            </a:extLst>
          </p:cNvPr>
          <p:cNvSpPr/>
          <p:nvPr/>
        </p:nvSpPr>
        <p:spPr>
          <a:xfrm rot="13300340">
            <a:off x="1567259" y="3801469"/>
            <a:ext cx="240632" cy="423512"/>
          </a:xfrm>
          <a:prstGeom prst="downArrow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22620121-E06D-E8D7-662D-96FA2576D59C}"/>
              </a:ext>
            </a:extLst>
          </p:cNvPr>
          <p:cNvSpPr/>
          <p:nvPr/>
        </p:nvSpPr>
        <p:spPr>
          <a:xfrm rot="19932280">
            <a:off x="5708412" y="4283065"/>
            <a:ext cx="240632" cy="423512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8397D542-E5E0-5EDF-6088-AE80268F55E7}"/>
              </a:ext>
            </a:extLst>
          </p:cNvPr>
          <p:cNvSpPr/>
          <p:nvPr/>
        </p:nvSpPr>
        <p:spPr>
          <a:xfrm rot="15585110">
            <a:off x="5540192" y="3745715"/>
            <a:ext cx="240632" cy="423512"/>
          </a:xfrm>
          <a:prstGeom prst="downArrow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D5FDE817-CB6A-7035-AA68-048346E4CED7}"/>
              </a:ext>
            </a:extLst>
          </p:cNvPr>
          <p:cNvSpPr/>
          <p:nvPr/>
        </p:nvSpPr>
        <p:spPr>
          <a:xfrm rot="20094655">
            <a:off x="9961087" y="4749795"/>
            <a:ext cx="240632" cy="423512"/>
          </a:xfrm>
          <a:prstGeom prst="downArrow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6" name="Down Arrow 15">
            <a:extLst>
              <a:ext uri="{FF2B5EF4-FFF2-40B4-BE49-F238E27FC236}">
                <a16:creationId xmlns:a16="http://schemas.microsoft.com/office/drawing/2014/main" id="{72B176E6-E33E-0E6A-8C30-F442CEF6647B}"/>
              </a:ext>
            </a:extLst>
          </p:cNvPr>
          <p:cNvSpPr/>
          <p:nvPr/>
        </p:nvSpPr>
        <p:spPr>
          <a:xfrm rot="19525161">
            <a:off x="10433169" y="4479103"/>
            <a:ext cx="240632" cy="423512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4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687A1-95C3-302E-49A8-C256E9FE0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Related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07AB1-4439-32D6-C5A7-CD2D6AF0A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ACE </a:t>
            </a:r>
            <a:r>
              <a:rPr lang="en-JP" sz="2400" dirty="0"/>
              <a:t>[Ozga+, HASP'23]</a:t>
            </a:r>
            <a:endParaRPr lang="en-JP" dirty="0"/>
          </a:p>
          <a:p>
            <a:pPr lvl="1"/>
            <a:r>
              <a:rPr lang="en-JP" dirty="0"/>
              <a:t>Guarantee exclusive memory assignment by Rust's ownership</a:t>
            </a:r>
          </a:p>
          <a:p>
            <a:pPr lvl="1"/>
            <a:r>
              <a:rPr lang="en-JP" dirty="0"/>
              <a:t>Fomally verify the memory safety of the core part with RefinedRust</a:t>
            </a:r>
          </a:p>
          <a:p>
            <a:r>
              <a:rPr lang="en-JP" dirty="0"/>
              <a:t>Other commercial TEEs for CVMs</a:t>
            </a:r>
          </a:p>
          <a:p>
            <a:pPr lvl="1"/>
            <a:r>
              <a:rPr lang="en-JP" dirty="0"/>
              <a:t>The secure EPT is managed by the trusted TDX module in Intel TDX</a:t>
            </a:r>
          </a:p>
          <a:p>
            <a:pPr lvl="1"/>
            <a:r>
              <a:rPr lang="en-JP" dirty="0"/>
              <a:t>The RTT is managed by the trusted RMM in Arm CCA</a:t>
            </a:r>
          </a:p>
          <a:p>
            <a:r>
              <a:rPr lang="en-JP" dirty="0"/>
              <a:t>AnyTEE </a:t>
            </a:r>
            <a:r>
              <a:rPr lang="en-JP" sz="2400" dirty="0"/>
              <a:t>[Cerdeira+, Access'25]</a:t>
            </a:r>
            <a:endParaRPr lang="en-JP" dirty="0"/>
          </a:p>
          <a:p>
            <a:pPr lvl="1"/>
            <a:r>
              <a:rPr lang="en-JP" dirty="0"/>
              <a:t>Software-defined TEE framework with hardware virtualization</a:t>
            </a:r>
          </a:p>
          <a:p>
            <a:pPr lvl="1"/>
            <a:r>
              <a:rPr lang="en-JP" dirty="0"/>
              <a:t>Implementing TEEs for CVMs is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9434D-76F6-9641-674E-BA10641A1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8202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4B037-653A-5B93-0BBF-A835EB09A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89F6F-67F0-6332-CF91-2D34A2757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proposed SD-SEV for CVMs based on the delegation architecture for RISC-V</a:t>
            </a:r>
          </a:p>
          <a:p>
            <a:pPr lvl="1"/>
            <a:r>
              <a:rPr lang="en-JP" dirty="0"/>
              <a:t>Run the small, trusted SEV module in M-mode</a:t>
            </a:r>
          </a:p>
          <a:p>
            <a:pPr lvl="1"/>
            <a:r>
              <a:rPr lang="en-JP" dirty="0"/>
              <a:t>Use a minimal hardware extension called a page success exception</a:t>
            </a:r>
          </a:p>
          <a:p>
            <a:pPr lvl="1"/>
            <a:r>
              <a:rPr lang="en-JP" dirty="0"/>
              <a:t>The SEV module performs RMP checks using #PS</a:t>
            </a:r>
          </a:p>
          <a:p>
            <a:pPr lvl="1"/>
            <a:r>
              <a:rPr lang="en-JP" dirty="0"/>
              <a:t>Showed that the performance of CVMs was significantly affected</a:t>
            </a:r>
          </a:p>
          <a:p>
            <a:r>
              <a:rPr lang="en-JP" dirty="0"/>
              <a:t>Future work</a:t>
            </a:r>
          </a:p>
          <a:p>
            <a:pPr lvl="1"/>
            <a:r>
              <a:rPr lang="en-JP" dirty="0"/>
              <a:t>Improve performance by reducing the overhead of #PS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8E71DC-14BE-9725-A4E8-6054914DB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007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E536F-E9ED-28AD-F22F-8958E4F8E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RISC-V CoVE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FCA40-86D6-32D7-55A1-1E5A0C1B6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Confidential VM Extension (CoVE) is provided in RISC-V</a:t>
            </a:r>
          </a:p>
          <a:p>
            <a:pPr lvl="1"/>
            <a:r>
              <a:rPr lang="en-JP" dirty="0"/>
              <a:t>Use the trusted TEE security manager (TSM) to run CVMs</a:t>
            </a:r>
          </a:p>
          <a:p>
            <a:r>
              <a:rPr lang="en-JP" dirty="0"/>
              <a:t>Three deployment models are defined</a:t>
            </a:r>
          </a:p>
          <a:p>
            <a:pPr lvl="1"/>
            <a:r>
              <a:rPr lang="en-JP" dirty="0"/>
              <a:t>Model 1: Run the TSM on confidential memory divided by hardware</a:t>
            </a:r>
          </a:p>
          <a:p>
            <a:pPr lvl="1"/>
            <a:r>
              <a:rPr lang="en-JP" dirty="0"/>
              <a:t>Model 2: Run the hypervisor on the TSM using nested virtualization</a:t>
            </a:r>
          </a:p>
          <a:p>
            <a:pPr lvl="1"/>
            <a:r>
              <a:rPr lang="en-JP" dirty="0"/>
              <a:t>Model 3: Run the TSM inside the firmware running in M-mode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5B115-1E35-55A1-7554-DD7D7BF9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DEF55E-8D50-1A7A-3C44-F9190D8FC23C}"/>
              </a:ext>
            </a:extLst>
          </p:cNvPr>
          <p:cNvSpPr/>
          <p:nvPr/>
        </p:nvSpPr>
        <p:spPr>
          <a:xfrm>
            <a:off x="721897" y="5245771"/>
            <a:ext cx="1376412" cy="462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55516-BEBC-8C1C-9DD0-9E5AA7E3B12E}"/>
              </a:ext>
            </a:extLst>
          </p:cNvPr>
          <p:cNvSpPr/>
          <p:nvPr/>
        </p:nvSpPr>
        <p:spPr>
          <a:xfrm>
            <a:off x="2346961" y="5245771"/>
            <a:ext cx="1376412" cy="4620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TSM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F6492-3355-49DC-B108-D141A557C227}"/>
              </a:ext>
            </a:extLst>
          </p:cNvPr>
          <p:cNvSpPr/>
          <p:nvPr/>
        </p:nvSpPr>
        <p:spPr>
          <a:xfrm>
            <a:off x="2346961" y="4321745"/>
            <a:ext cx="1376412" cy="764456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2A079A-EFE1-CD47-2109-DCB6956234D8}"/>
              </a:ext>
            </a:extLst>
          </p:cNvPr>
          <p:cNvSpPr/>
          <p:nvPr/>
        </p:nvSpPr>
        <p:spPr>
          <a:xfrm>
            <a:off x="4514249" y="5242863"/>
            <a:ext cx="3070033" cy="4620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TSM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711145-74FB-22B8-FD1D-E8A96A53D3AB}"/>
              </a:ext>
            </a:extLst>
          </p:cNvPr>
          <p:cNvSpPr/>
          <p:nvPr/>
        </p:nvSpPr>
        <p:spPr>
          <a:xfrm>
            <a:off x="6207872" y="4318837"/>
            <a:ext cx="1376412" cy="764456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C6DE46-542A-2C40-1216-A5A75967342B}"/>
              </a:ext>
            </a:extLst>
          </p:cNvPr>
          <p:cNvSpPr/>
          <p:nvPr/>
        </p:nvSpPr>
        <p:spPr>
          <a:xfrm>
            <a:off x="8340717" y="5242863"/>
            <a:ext cx="1376412" cy="462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hypervisor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94FF499-1081-29B8-98D6-B5A0A829A119}"/>
              </a:ext>
            </a:extLst>
          </p:cNvPr>
          <p:cNvSpPr/>
          <p:nvPr/>
        </p:nvSpPr>
        <p:spPr>
          <a:xfrm>
            <a:off x="8340716" y="5818925"/>
            <a:ext cx="3038373" cy="46201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  firmware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98B8B9-A4D6-7FA7-9BC9-134DE6D0E5C5}"/>
              </a:ext>
            </a:extLst>
          </p:cNvPr>
          <p:cNvSpPr/>
          <p:nvPr/>
        </p:nvSpPr>
        <p:spPr>
          <a:xfrm>
            <a:off x="10002680" y="4322770"/>
            <a:ext cx="1376412" cy="764456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2EC5FA-AA46-844E-9DD2-C99EA21BA53D}"/>
              </a:ext>
            </a:extLst>
          </p:cNvPr>
          <p:cNvSpPr/>
          <p:nvPr/>
        </p:nvSpPr>
        <p:spPr>
          <a:xfrm>
            <a:off x="10298173" y="5893382"/>
            <a:ext cx="785426" cy="3130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TSM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6CB096-FA05-70A1-7F23-6127A02E1D78}"/>
              </a:ext>
            </a:extLst>
          </p:cNvPr>
          <p:cNvSpPr txBox="1"/>
          <p:nvPr/>
        </p:nvSpPr>
        <p:spPr>
          <a:xfrm>
            <a:off x="1720733" y="6351305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model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89E97C-47F8-BD90-4FE4-A5EECC2BF344}"/>
              </a:ext>
            </a:extLst>
          </p:cNvPr>
          <p:cNvSpPr txBox="1"/>
          <p:nvPr/>
        </p:nvSpPr>
        <p:spPr>
          <a:xfrm>
            <a:off x="5584097" y="6351305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model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BB157A-E914-F974-A2C5-63817E634CD1}"/>
              </a:ext>
            </a:extLst>
          </p:cNvPr>
          <p:cNvSpPr txBox="1"/>
          <p:nvPr/>
        </p:nvSpPr>
        <p:spPr>
          <a:xfrm>
            <a:off x="9357200" y="6351305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model 3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01DD917-AD5F-6B70-23BC-5E6DD8F27182}"/>
              </a:ext>
            </a:extLst>
          </p:cNvPr>
          <p:cNvCxnSpPr>
            <a:cxnSpLocks/>
          </p:cNvCxnSpPr>
          <p:nvPr/>
        </p:nvCxnSpPr>
        <p:spPr>
          <a:xfrm>
            <a:off x="2223435" y="4318837"/>
            <a:ext cx="0" cy="1500088"/>
          </a:xfrm>
          <a:prstGeom prst="line">
            <a:avLst/>
          </a:prstGeom>
          <a:ln w="28575" cmpd="sng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DE587598-462E-36FF-649C-2B4863328B68}"/>
              </a:ext>
            </a:extLst>
          </p:cNvPr>
          <p:cNvSpPr/>
          <p:nvPr/>
        </p:nvSpPr>
        <p:spPr>
          <a:xfrm>
            <a:off x="4514250" y="4318837"/>
            <a:ext cx="1450630" cy="7644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C556A2-A928-1AE2-A0C2-8B1B91A16C61}"/>
              </a:ext>
            </a:extLst>
          </p:cNvPr>
          <p:cNvSpPr/>
          <p:nvPr/>
        </p:nvSpPr>
        <p:spPr>
          <a:xfrm>
            <a:off x="4617344" y="4701065"/>
            <a:ext cx="1244442" cy="29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hypervisor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2328CDC-7FEF-5812-09F7-A0E5FD8C1E81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>
            <a:off x="10690886" y="5087226"/>
            <a:ext cx="0" cy="806156"/>
          </a:xfrm>
          <a:prstGeom prst="straightConnector1">
            <a:avLst/>
          </a:prstGeom>
          <a:ln w="19050" cmpd="sng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0490031-140F-AAC4-48D1-3BD617F4E2AE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>
            <a:off x="9717129" y="5473869"/>
            <a:ext cx="581044" cy="576062"/>
          </a:xfrm>
          <a:prstGeom prst="straightConnector1">
            <a:avLst/>
          </a:prstGeom>
          <a:ln w="19050" cmpd="sng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113E697-93B1-252B-2582-74D2AC258FF3}"/>
              </a:ext>
            </a:extLst>
          </p:cNvPr>
          <p:cNvCxnSpPr>
            <a:cxnSpLocks/>
          </p:cNvCxnSpPr>
          <p:nvPr/>
        </p:nvCxnSpPr>
        <p:spPr>
          <a:xfrm>
            <a:off x="9859904" y="4282669"/>
            <a:ext cx="0" cy="1500088"/>
          </a:xfrm>
          <a:prstGeom prst="line">
            <a:avLst/>
          </a:prstGeom>
          <a:ln w="28575" cmpd="sng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7A8F0A-1FEC-3909-7C1D-C80D190E0E36}"/>
              </a:ext>
            </a:extLst>
          </p:cNvPr>
          <p:cNvCxnSpPr>
            <a:cxnSpLocks/>
          </p:cNvCxnSpPr>
          <p:nvPr/>
        </p:nvCxnSpPr>
        <p:spPr>
          <a:xfrm flipH="1">
            <a:off x="6086798" y="4282669"/>
            <a:ext cx="1" cy="866847"/>
          </a:xfrm>
          <a:prstGeom prst="line">
            <a:avLst/>
          </a:prstGeom>
          <a:ln w="28575" cmpd="sng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1113839-4D6C-9F7E-CB6F-4F96E77EA574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098309" y="5476777"/>
            <a:ext cx="248652" cy="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BB99CB8-5613-3EFB-7907-9D708A254CC3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5239565" y="4996524"/>
            <a:ext cx="0" cy="246339"/>
          </a:xfrm>
          <a:prstGeom prst="straightConnector1">
            <a:avLst/>
          </a:prstGeom>
          <a:ln w="19050" cmpd="sng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DBD89E6-F6B3-7DCF-B06E-9F2A9C606B74}"/>
              </a:ext>
            </a:extLst>
          </p:cNvPr>
          <p:cNvCxnSpPr>
            <a:cxnSpLocks/>
          </p:cNvCxnSpPr>
          <p:nvPr/>
        </p:nvCxnSpPr>
        <p:spPr>
          <a:xfrm>
            <a:off x="4124625" y="4318837"/>
            <a:ext cx="0" cy="2401800"/>
          </a:xfrm>
          <a:prstGeom prst="line">
            <a:avLst/>
          </a:prstGeom>
          <a:ln w="57150" cmpd="sng">
            <a:solidFill>
              <a:srgbClr val="00206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9E823DA-9828-D871-EC0B-3E2A6B136243}"/>
              </a:ext>
            </a:extLst>
          </p:cNvPr>
          <p:cNvCxnSpPr>
            <a:cxnSpLocks/>
          </p:cNvCxnSpPr>
          <p:nvPr/>
        </p:nvCxnSpPr>
        <p:spPr>
          <a:xfrm>
            <a:off x="7968915" y="4319140"/>
            <a:ext cx="0" cy="2401800"/>
          </a:xfrm>
          <a:prstGeom prst="line">
            <a:avLst/>
          </a:prstGeom>
          <a:ln w="57150" cmpd="sng">
            <a:solidFill>
              <a:srgbClr val="00206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15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BBB6-1B69-A4A1-4F03-D6E97817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Direct Management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A9E1A-4A6C-B28C-B201-80ABC5D9E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 two-stage address translation to isolate CVMs</a:t>
            </a:r>
          </a:p>
          <a:p>
            <a:pPr lvl="1"/>
            <a:r>
              <a:rPr lang="en-JP" dirty="0"/>
              <a:t>Translate a GVA into a GPA using the VS-stage page tables (PT) </a:t>
            </a:r>
          </a:p>
          <a:p>
            <a:pPr lvl="1"/>
            <a:r>
              <a:rPr lang="en-JP" dirty="0"/>
              <a:t>Translate the GPA into an HPA using the G-stage PT</a:t>
            </a:r>
          </a:p>
          <a:p>
            <a:r>
              <a:rPr lang="en-JP" dirty="0"/>
              <a:t>The two PTs are protected to guarantee its correctness</a:t>
            </a:r>
          </a:p>
          <a:p>
            <a:pPr lvl="1"/>
            <a:r>
              <a:rPr lang="en-JP" dirty="0"/>
              <a:t>The VS-stage PT is managed by the guest OS in a protected CVM</a:t>
            </a:r>
          </a:p>
          <a:p>
            <a:pPr lvl="1"/>
            <a:r>
              <a:rPr lang="en-JP" dirty="0"/>
              <a:t>The G-stage PT is managed by the trusted TSM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BCFB5-9F78-FDBB-5303-BFE6352E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512687-67FA-008C-FD4B-C93E755576ED}"/>
              </a:ext>
            </a:extLst>
          </p:cNvPr>
          <p:cNvSpPr/>
          <p:nvPr/>
        </p:nvSpPr>
        <p:spPr>
          <a:xfrm>
            <a:off x="2181325" y="5534526"/>
            <a:ext cx="1376412" cy="9569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untrusted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hypervisor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D5171C-1189-1910-60DA-758EA8560B18}"/>
              </a:ext>
            </a:extLst>
          </p:cNvPr>
          <p:cNvSpPr/>
          <p:nvPr/>
        </p:nvSpPr>
        <p:spPr>
          <a:xfrm>
            <a:off x="4820650" y="5534526"/>
            <a:ext cx="2080660" cy="9569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trusted TSM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3A8AB3-09BC-A60E-C531-66C49749A11C}"/>
              </a:ext>
            </a:extLst>
          </p:cNvPr>
          <p:cNvSpPr/>
          <p:nvPr/>
        </p:nvSpPr>
        <p:spPr>
          <a:xfrm>
            <a:off x="4820651" y="4417994"/>
            <a:ext cx="2080660" cy="956963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protected CVM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6C36D0-FE96-83DB-F1F3-5D7888EA37E2}"/>
              </a:ext>
            </a:extLst>
          </p:cNvPr>
          <p:cNvSpPr/>
          <p:nvPr/>
        </p:nvSpPr>
        <p:spPr>
          <a:xfrm>
            <a:off x="5120911" y="4829723"/>
            <a:ext cx="1488307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VS-stage PT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500ED0-684C-B796-0555-16772937967C}"/>
              </a:ext>
            </a:extLst>
          </p:cNvPr>
          <p:cNvSpPr/>
          <p:nvPr/>
        </p:nvSpPr>
        <p:spPr>
          <a:xfrm>
            <a:off x="5120911" y="5946443"/>
            <a:ext cx="1488307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G-stage PT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7064EA8-440A-9244-5B2C-4BC98737581A}"/>
              </a:ext>
            </a:extLst>
          </p:cNvPr>
          <p:cNvCxnSpPr>
            <a:cxnSpLocks/>
            <a:stCxn id="6" idx="3"/>
            <a:endCxn id="11" idx="1"/>
          </p:cNvCxnSpPr>
          <p:nvPr/>
        </p:nvCxnSpPr>
        <p:spPr>
          <a:xfrm flipV="1">
            <a:off x="3557737" y="5029009"/>
            <a:ext cx="1563174" cy="983999"/>
          </a:xfrm>
          <a:prstGeom prst="straightConnector1">
            <a:avLst/>
          </a:prstGeom>
          <a:ln w="19050" cmpd="sng"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224AE41-BC13-B9F5-6A22-175968426C59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>
          <a:xfrm>
            <a:off x="3557737" y="6013008"/>
            <a:ext cx="1563174" cy="132721"/>
          </a:xfrm>
          <a:prstGeom prst="straightConnector1">
            <a:avLst/>
          </a:prstGeom>
          <a:ln w="19050" cmpd="sng"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1159E6C-B35C-6212-0D99-B9647D49E1A6}"/>
              </a:ext>
            </a:extLst>
          </p:cNvPr>
          <p:cNvSpPr txBox="1"/>
          <p:nvPr/>
        </p:nvSpPr>
        <p:spPr>
          <a:xfrm>
            <a:off x="7071065" y="4417994"/>
            <a:ext cx="2988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GVA (guest virtual address)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F97A2C-4B84-C663-FE69-E33B229D8791}"/>
              </a:ext>
            </a:extLst>
          </p:cNvPr>
          <p:cNvSpPr txBox="1"/>
          <p:nvPr/>
        </p:nvSpPr>
        <p:spPr>
          <a:xfrm>
            <a:off x="7071064" y="5269949"/>
            <a:ext cx="3206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 (guest physical address)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21A617-0E11-6F2F-5C08-CD8E93703134}"/>
              </a:ext>
            </a:extLst>
          </p:cNvPr>
          <p:cNvSpPr txBox="1"/>
          <p:nvPr/>
        </p:nvSpPr>
        <p:spPr>
          <a:xfrm>
            <a:off x="7071063" y="6121904"/>
            <a:ext cx="3065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 (host physical address)</a:t>
            </a:r>
          </a:p>
        </p:txBody>
      </p:sp>
      <p:sp>
        <p:nvSpPr>
          <p:cNvPr id="30" name="Down Arrow 29">
            <a:extLst>
              <a:ext uri="{FF2B5EF4-FFF2-40B4-BE49-F238E27FC236}">
                <a16:creationId xmlns:a16="http://schemas.microsoft.com/office/drawing/2014/main" id="{5E3327E2-9CA0-0CBA-E8DF-256432CA6D90}"/>
              </a:ext>
            </a:extLst>
          </p:cNvPr>
          <p:cNvSpPr/>
          <p:nvPr/>
        </p:nvSpPr>
        <p:spPr>
          <a:xfrm>
            <a:off x="7247634" y="4843972"/>
            <a:ext cx="301716" cy="369332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31" name="Down Arrow 30">
            <a:extLst>
              <a:ext uri="{FF2B5EF4-FFF2-40B4-BE49-F238E27FC236}">
                <a16:creationId xmlns:a16="http://schemas.microsoft.com/office/drawing/2014/main" id="{C8CEAB93-DC11-A79F-BB9B-682F523F408D}"/>
              </a:ext>
            </a:extLst>
          </p:cNvPr>
          <p:cNvSpPr/>
          <p:nvPr/>
        </p:nvSpPr>
        <p:spPr>
          <a:xfrm>
            <a:off x="7251179" y="5695927"/>
            <a:ext cx="294625" cy="369332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38" name="Cross 37">
            <a:extLst>
              <a:ext uri="{FF2B5EF4-FFF2-40B4-BE49-F238E27FC236}">
                <a16:creationId xmlns:a16="http://schemas.microsoft.com/office/drawing/2014/main" id="{103EEBD2-0F52-B63F-98DD-590FB16BA59D}"/>
              </a:ext>
            </a:extLst>
          </p:cNvPr>
          <p:cNvSpPr/>
          <p:nvPr/>
        </p:nvSpPr>
        <p:spPr>
          <a:xfrm rot="2700000">
            <a:off x="4040417" y="5406202"/>
            <a:ext cx="356134" cy="356134"/>
          </a:xfrm>
          <a:prstGeom prst="plus">
            <a:avLst>
              <a:gd name="adj" fmla="val 35811"/>
            </a:avLst>
          </a:prstGeom>
          <a:solidFill>
            <a:srgbClr val="FF000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39" name="Cross 38">
            <a:extLst>
              <a:ext uri="{FF2B5EF4-FFF2-40B4-BE49-F238E27FC236}">
                <a16:creationId xmlns:a16="http://schemas.microsoft.com/office/drawing/2014/main" id="{97B95974-46E9-A544-F4E6-9136E01FDDA2}"/>
              </a:ext>
            </a:extLst>
          </p:cNvPr>
          <p:cNvSpPr/>
          <p:nvPr/>
        </p:nvSpPr>
        <p:spPr>
          <a:xfrm rot="2700000">
            <a:off x="4112468" y="5899051"/>
            <a:ext cx="356134" cy="356134"/>
          </a:xfrm>
          <a:prstGeom prst="plus">
            <a:avLst>
              <a:gd name="adj" fmla="val 35811"/>
            </a:avLst>
          </a:prstGeom>
          <a:solidFill>
            <a:srgbClr val="FF000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91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B82F1-3AC9-4334-2C39-B4DE244AD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AMD SEV-SNP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BD5C1-CF8F-078B-DDA7-AB954DA96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 no such trusted component as the TSM</a:t>
            </a:r>
          </a:p>
          <a:p>
            <a:pPr lvl="1"/>
            <a:r>
              <a:rPr lang="en-JP" dirty="0"/>
              <a:t>Could reduce the TCB size</a:t>
            </a:r>
          </a:p>
          <a:p>
            <a:pPr lvl="1"/>
            <a:r>
              <a:rPr lang="en-JP" dirty="0"/>
              <a:t>The NPT (= G-stage PT) is managed by an untrusted hypervisor</a:t>
            </a:r>
          </a:p>
          <a:p>
            <a:r>
              <a:rPr lang="en-JP" dirty="0"/>
              <a:t>Not guarantee the correctness of address translation</a:t>
            </a:r>
          </a:p>
          <a:p>
            <a:pPr lvl="1"/>
            <a:r>
              <a:rPr lang="en-JP" dirty="0"/>
              <a:t>Can change memory assignment to a CVM (</a:t>
            </a:r>
            <a:r>
              <a:rPr lang="en-JP" dirty="0">
                <a:solidFill>
                  <a:srgbClr val="FF0000"/>
                </a:solidFill>
              </a:rPr>
              <a:t>remapping</a:t>
            </a:r>
            <a:r>
              <a:rPr lang="en-JP" dirty="0"/>
              <a:t> attack)</a:t>
            </a:r>
          </a:p>
          <a:p>
            <a:pPr lvl="1"/>
            <a:r>
              <a:rPr lang="en-JP" dirty="0"/>
              <a:t>Can map the same memory to multiple locations (</a:t>
            </a:r>
            <a:r>
              <a:rPr lang="en-JP" dirty="0">
                <a:solidFill>
                  <a:srgbClr val="0070C0"/>
                </a:solidFill>
              </a:rPr>
              <a:t>aliasing</a:t>
            </a:r>
            <a:r>
              <a:rPr lang="en-JP" dirty="0"/>
              <a:t> attack)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D36A9-1384-B3C2-CB65-C10B9669E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6B2933-2278-1ECF-AB03-4E4277DC1077}"/>
              </a:ext>
            </a:extLst>
          </p:cNvPr>
          <p:cNvSpPr/>
          <p:nvPr/>
        </p:nvSpPr>
        <p:spPr>
          <a:xfrm>
            <a:off x="3728613" y="5534274"/>
            <a:ext cx="2377436" cy="9569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untrusted 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EC4FAA-51FD-37A2-C9BE-466B422A04DF}"/>
              </a:ext>
            </a:extLst>
          </p:cNvPr>
          <p:cNvSpPr/>
          <p:nvPr/>
        </p:nvSpPr>
        <p:spPr>
          <a:xfrm>
            <a:off x="3728612" y="4417742"/>
            <a:ext cx="2377437" cy="956963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protected CVM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EA8FB5-CFB5-D142-59C6-98C2CB628C7D}"/>
              </a:ext>
            </a:extLst>
          </p:cNvPr>
          <p:cNvSpPr/>
          <p:nvPr/>
        </p:nvSpPr>
        <p:spPr>
          <a:xfrm>
            <a:off x="4156533" y="4837692"/>
            <a:ext cx="1521594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guest PT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FB9FA7-8A2D-DCF8-99DC-7D0D9810285B}"/>
              </a:ext>
            </a:extLst>
          </p:cNvPr>
          <p:cNvSpPr/>
          <p:nvPr/>
        </p:nvSpPr>
        <p:spPr>
          <a:xfrm>
            <a:off x="4156533" y="5962348"/>
            <a:ext cx="1521594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NPT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48E8F3-3A74-5502-AD90-CE11D46EED08}"/>
              </a:ext>
            </a:extLst>
          </p:cNvPr>
          <p:cNvSpPr txBox="1"/>
          <p:nvPr/>
        </p:nvSpPr>
        <p:spPr>
          <a:xfrm>
            <a:off x="6262540" y="4417994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GVA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FB25C0-385E-47BF-9AD6-91BACBF8C5EA}"/>
              </a:ext>
            </a:extLst>
          </p:cNvPr>
          <p:cNvSpPr txBox="1"/>
          <p:nvPr/>
        </p:nvSpPr>
        <p:spPr>
          <a:xfrm>
            <a:off x="6262540" y="5269949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9821A1-8B08-36A3-CC02-454073E3BDD1}"/>
              </a:ext>
            </a:extLst>
          </p:cNvPr>
          <p:cNvSpPr txBox="1"/>
          <p:nvPr/>
        </p:nvSpPr>
        <p:spPr>
          <a:xfrm>
            <a:off x="6268952" y="6121904"/>
            <a:ext cx="64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2894BCCD-B5AF-7562-2908-0E928DF7FB4C}"/>
              </a:ext>
            </a:extLst>
          </p:cNvPr>
          <p:cNvSpPr/>
          <p:nvPr/>
        </p:nvSpPr>
        <p:spPr>
          <a:xfrm>
            <a:off x="6439110" y="4843972"/>
            <a:ext cx="301716" cy="369332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86EC9-AC54-BDB8-E47F-196836E39775}"/>
              </a:ext>
            </a:extLst>
          </p:cNvPr>
          <p:cNvSpPr txBox="1"/>
          <p:nvPr/>
        </p:nvSpPr>
        <p:spPr>
          <a:xfrm>
            <a:off x="7492971" y="5269949"/>
            <a:ext cx="6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GPA'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AEBC5A-1E63-29FF-4A89-758B9AE325C5}"/>
              </a:ext>
            </a:extLst>
          </p:cNvPr>
          <p:cNvSpPr txBox="1"/>
          <p:nvPr/>
        </p:nvSpPr>
        <p:spPr>
          <a:xfrm>
            <a:off x="7499383" y="6121904"/>
            <a:ext cx="6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HPA'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62AF5B-FE65-8FAD-5709-3D6B423EE9DC}"/>
              </a:ext>
            </a:extLst>
          </p:cNvPr>
          <p:cNvSpPr txBox="1"/>
          <p:nvPr/>
        </p:nvSpPr>
        <p:spPr>
          <a:xfrm>
            <a:off x="7492971" y="4417742"/>
            <a:ext cx="6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GVA'</a:t>
            </a:r>
          </a:p>
        </p:txBody>
      </p:sp>
      <p:sp>
        <p:nvSpPr>
          <p:cNvPr id="17" name="Down Arrow 16">
            <a:extLst>
              <a:ext uri="{FF2B5EF4-FFF2-40B4-BE49-F238E27FC236}">
                <a16:creationId xmlns:a16="http://schemas.microsoft.com/office/drawing/2014/main" id="{FCD10A94-B5DA-0725-534B-5D7FDF8492E5}"/>
              </a:ext>
            </a:extLst>
          </p:cNvPr>
          <p:cNvSpPr/>
          <p:nvPr/>
        </p:nvSpPr>
        <p:spPr>
          <a:xfrm>
            <a:off x="7691183" y="4843720"/>
            <a:ext cx="301716" cy="369332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9" name="Explosion 2 18">
            <a:extLst>
              <a:ext uri="{FF2B5EF4-FFF2-40B4-BE49-F238E27FC236}">
                <a16:creationId xmlns:a16="http://schemas.microsoft.com/office/drawing/2014/main" id="{B3C03949-5D7C-E4DF-9F8D-8204D1B6BDEC}"/>
              </a:ext>
            </a:extLst>
          </p:cNvPr>
          <p:cNvSpPr/>
          <p:nvPr/>
        </p:nvSpPr>
        <p:spPr>
          <a:xfrm>
            <a:off x="5477055" y="5892840"/>
            <a:ext cx="357562" cy="337763"/>
          </a:xfrm>
          <a:prstGeom prst="irregularSeal2">
            <a:avLst/>
          </a:prstGeom>
          <a:solidFill>
            <a:srgbClr val="FF000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4E4E672-8D94-6CAF-8B5D-5D0A3FF72876}"/>
              </a:ext>
            </a:extLst>
          </p:cNvPr>
          <p:cNvCxnSpPr>
            <a:cxnSpLocks/>
          </p:cNvCxnSpPr>
          <p:nvPr/>
        </p:nvCxnSpPr>
        <p:spPr>
          <a:xfrm>
            <a:off x="6904574" y="5639281"/>
            <a:ext cx="678485" cy="482371"/>
          </a:xfrm>
          <a:prstGeom prst="straightConnector1">
            <a:avLst/>
          </a:prstGeom>
          <a:ln w="19050" cmpd="sng"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34E78B7-F498-5694-6D7A-CBCB5529E1C8}"/>
              </a:ext>
            </a:extLst>
          </p:cNvPr>
          <p:cNvCxnSpPr>
            <a:cxnSpLocks/>
          </p:cNvCxnSpPr>
          <p:nvPr/>
        </p:nvCxnSpPr>
        <p:spPr>
          <a:xfrm flipH="1">
            <a:off x="6893169" y="5651654"/>
            <a:ext cx="678485" cy="482371"/>
          </a:xfrm>
          <a:prstGeom prst="straightConnector1">
            <a:avLst/>
          </a:prstGeom>
          <a:ln w="19050" cmpd="sng">
            <a:solidFill>
              <a:srgbClr val="0070C0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1C76A2E-B156-2EE4-0EEF-D1075C042074}"/>
              </a:ext>
            </a:extLst>
          </p:cNvPr>
          <p:cNvCxnSpPr>
            <a:cxnSpLocks/>
          </p:cNvCxnSpPr>
          <p:nvPr/>
        </p:nvCxnSpPr>
        <p:spPr>
          <a:xfrm>
            <a:off x="6600874" y="5627393"/>
            <a:ext cx="0" cy="503884"/>
          </a:xfrm>
          <a:prstGeom prst="straightConnector1">
            <a:avLst/>
          </a:prstGeom>
          <a:ln w="19050" cmpd="sng">
            <a:solidFill>
              <a:srgbClr val="FF0000"/>
            </a:solidFill>
            <a:prstDash val="sysDash"/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25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F7246-1D37-33DF-2157-BD1E9C4AC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Delegation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AED85-56F5-FFD0-10C7-64F1989F1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 the hardware-protected Reverse Map Table (RMP)</a:t>
            </a:r>
          </a:p>
          <a:p>
            <a:pPr lvl="1"/>
            <a:r>
              <a:rPr lang="en-JP" dirty="0"/>
              <a:t>Maintain a reverse mapping from an HPA to a GPA</a:t>
            </a:r>
          </a:p>
          <a:p>
            <a:pPr lvl="1"/>
            <a:r>
              <a:rPr lang="en-JP" dirty="0"/>
              <a:t>Maintain a page owner (CVM or the hypervisor)</a:t>
            </a:r>
          </a:p>
          <a:p>
            <a:r>
              <a:rPr lang="en-JP" dirty="0"/>
              <a:t>Perform an RMP check on every address translation</a:t>
            </a:r>
          </a:p>
          <a:p>
            <a:pPr lvl="1"/>
            <a:r>
              <a:rPr lang="en-JP" dirty="0"/>
              <a:t>Verify the consistency between forward and reverse mappings</a:t>
            </a:r>
          </a:p>
          <a:p>
            <a:pPr lvl="1"/>
            <a:r>
              <a:rPr lang="en-JP" dirty="0"/>
              <a:t>Verify the correctness of page ownership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C5F82-D317-7A1E-EE41-AAAE0AE33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12B075-9B26-4EF8-2CA5-201DD8DF0ECC}"/>
              </a:ext>
            </a:extLst>
          </p:cNvPr>
          <p:cNvSpPr/>
          <p:nvPr/>
        </p:nvSpPr>
        <p:spPr>
          <a:xfrm>
            <a:off x="4228702" y="5079883"/>
            <a:ext cx="3103718" cy="9569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untrusted 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DFBB4B-68E5-A497-D242-398C684A389A}"/>
              </a:ext>
            </a:extLst>
          </p:cNvPr>
          <p:cNvSpPr/>
          <p:nvPr/>
        </p:nvSpPr>
        <p:spPr>
          <a:xfrm>
            <a:off x="4238751" y="4369163"/>
            <a:ext cx="1478654" cy="56814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D73723-876B-5736-295E-A36521342F2F}"/>
              </a:ext>
            </a:extLst>
          </p:cNvPr>
          <p:cNvSpPr/>
          <p:nvPr/>
        </p:nvSpPr>
        <p:spPr>
          <a:xfrm>
            <a:off x="4510338" y="5495821"/>
            <a:ext cx="1120455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NPT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F1C095-31D3-6115-C4A2-BC6506381189}"/>
              </a:ext>
            </a:extLst>
          </p:cNvPr>
          <p:cNvSpPr/>
          <p:nvPr/>
        </p:nvSpPr>
        <p:spPr>
          <a:xfrm>
            <a:off x="2213362" y="6176261"/>
            <a:ext cx="152159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RMP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228775-F2B7-756D-A540-37B61B1609AB}"/>
              </a:ext>
            </a:extLst>
          </p:cNvPr>
          <p:cNvSpPr txBox="1"/>
          <p:nvPr/>
        </p:nvSpPr>
        <p:spPr>
          <a:xfrm>
            <a:off x="2668765" y="4895217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BC44FCC-53FD-3119-0271-50F91E763C8C}"/>
              </a:ext>
            </a:extLst>
          </p:cNvPr>
          <p:cNvSpPr txBox="1"/>
          <p:nvPr/>
        </p:nvSpPr>
        <p:spPr>
          <a:xfrm>
            <a:off x="2675177" y="5747172"/>
            <a:ext cx="64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58DEA0C-114E-7CE8-D06B-BA16672F8DCD}"/>
              </a:ext>
            </a:extLst>
          </p:cNvPr>
          <p:cNvCxnSpPr>
            <a:cxnSpLocks/>
          </p:cNvCxnSpPr>
          <p:nvPr/>
        </p:nvCxnSpPr>
        <p:spPr>
          <a:xfrm>
            <a:off x="2996194" y="5244471"/>
            <a:ext cx="0" cy="502701"/>
          </a:xfrm>
          <a:prstGeom prst="straightConnector1">
            <a:avLst/>
          </a:prstGeom>
          <a:ln w="19050" cmpd="sng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EE49803-2B99-4EC9-8978-5C484FC823DC}"/>
              </a:ext>
            </a:extLst>
          </p:cNvPr>
          <p:cNvSpPr txBox="1"/>
          <p:nvPr/>
        </p:nvSpPr>
        <p:spPr>
          <a:xfrm>
            <a:off x="7487351" y="4815088"/>
            <a:ext cx="65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43577F5-23B1-C229-16EA-6A30AFDACF2C}"/>
              </a:ext>
            </a:extLst>
          </p:cNvPr>
          <p:cNvSpPr txBox="1"/>
          <p:nvPr/>
        </p:nvSpPr>
        <p:spPr>
          <a:xfrm>
            <a:off x="7493763" y="5667043"/>
            <a:ext cx="64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DD7DEAB-9F81-468B-1349-81FD84211E6A}"/>
              </a:ext>
            </a:extLst>
          </p:cNvPr>
          <p:cNvSpPr txBox="1"/>
          <p:nvPr/>
        </p:nvSpPr>
        <p:spPr>
          <a:xfrm>
            <a:off x="8717782" y="4815088"/>
            <a:ext cx="6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GPA'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AF131B3-1361-0D1B-A3B4-74D1D7C61B34}"/>
              </a:ext>
            </a:extLst>
          </p:cNvPr>
          <p:cNvSpPr txBox="1"/>
          <p:nvPr/>
        </p:nvSpPr>
        <p:spPr>
          <a:xfrm>
            <a:off x="8724194" y="5667043"/>
            <a:ext cx="6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HPA'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8B423D2-ED45-01C4-EAE3-53FEC48C8404}"/>
              </a:ext>
            </a:extLst>
          </p:cNvPr>
          <p:cNvCxnSpPr>
            <a:cxnSpLocks/>
          </p:cNvCxnSpPr>
          <p:nvPr/>
        </p:nvCxnSpPr>
        <p:spPr>
          <a:xfrm>
            <a:off x="8129385" y="5184420"/>
            <a:ext cx="678485" cy="482371"/>
          </a:xfrm>
          <a:prstGeom prst="straightConnector1">
            <a:avLst/>
          </a:prstGeom>
          <a:ln w="19050" cmpd="sng"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6CA8B61-6EE7-D7DD-5D08-7BD84BD2C3E0}"/>
              </a:ext>
            </a:extLst>
          </p:cNvPr>
          <p:cNvCxnSpPr>
            <a:cxnSpLocks/>
          </p:cNvCxnSpPr>
          <p:nvPr/>
        </p:nvCxnSpPr>
        <p:spPr>
          <a:xfrm flipH="1">
            <a:off x="8117980" y="5196793"/>
            <a:ext cx="678485" cy="482371"/>
          </a:xfrm>
          <a:prstGeom prst="straightConnector1">
            <a:avLst/>
          </a:prstGeom>
          <a:ln w="19050" cmpd="sng">
            <a:solidFill>
              <a:srgbClr val="0070C0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BFC1BC0-004B-CD14-7417-F7B0F6BBF290}"/>
              </a:ext>
            </a:extLst>
          </p:cNvPr>
          <p:cNvCxnSpPr>
            <a:cxnSpLocks/>
          </p:cNvCxnSpPr>
          <p:nvPr/>
        </p:nvCxnSpPr>
        <p:spPr>
          <a:xfrm>
            <a:off x="7825685" y="5172532"/>
            <a:ext cx="0" cy="503884"/>
          </a:xfrm>
          <a:prstGeom prst="straightConnector1">
            <a:avLst/>
          </a:prstGeom>
          <a:ln w="19050" cmpd="sng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C9C9CA92-7487-96FB-9E1D-4606DE25D14B}"/>
              </a:ext>
            </a:extLst>
          </p:cNvPr>
          <p:cNvSpPr/>
          <p:nvPr/>
        </p:nvSpPr>
        <p:spPr>
          <a:xfrm>
            <a:off x="5841521" y="4369163"/>
            <a:ext cx="1478654" cy="568144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 2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55425FC-3D51-C4E7-2F58-77189CC09BE0}"/>
              </a:ext>
            </a:extLst>
          </p:cNvPr>
          <p:cNvSpPr/>
          <p:nvPr/>
        </p:nvSpPr>
        <p:spPr>
          <a:xfrm>
            <a:off x="5924991" y="5495821"/>
            <a:ext cx="1120455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NPT 2</a:t>
            </a:r>
          </a:p>
        </p:txBody>
      </p:sp>
    </p:spTree>
    <p:extLst>
      <p:ext uri="{BB962C8B-B14F-4D97-AF65-F5344CB8AC3E}">
        <p14:creationId xmlns:p14="http://schemas.microsoft.com/office/powerpoint/2010/main" val="60442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FA43D-C86F-4F43-0F30-A865D5C84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C0EEC-EC93-8D62-BD60-43FCFF8BB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It is unclear whether this delegation architecture of SEV-SNP is implementable in RISC-V</a:t>
            </a:r>
          </a:p>
          <a:p>
            <a:pPr lvl="1"/>
            <a:endParaRPr lang="en-JP" dirty="0"/>
          </a:p>
          <a:p>
            <a:r>
              <a:rPr lang="en-JP" dirty="0"/>
              <a:t>Goals</a:t>
            </a:r>
          </a:p>
          <a:p>
            <a:pPr lvl="1"/>
            <a:r>
              <a:rPr lang="en-JP" dirty="0"/>
              <a:t>Design the delegation architecture for RISC-V</a:t>
            </a:r>
          </a:p>
          <a:p>
            <a:pPr lvl="1"/>
            <a:r>
              <a:rPr lang="en-JP" dirty="0"/>
              <a:t>Clarify the runtime overhead of its implementation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8121A-9F64-89F4-178D-F6E64DD85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0E7FD5-CF00-92B9-8330-F934C67C249B}"/>
              </a:ext>
            </a:extLst>
          </p:cNvPr>
          <p:cNvSpPr/>
          <p:nvPr/>
        </p:nvSpPr>
        <p:spPr>
          <a:xfrm>
            <a:off x="7257453" y="5245661"/>
            <a:ext cx="1376407" cy="4790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hypervisor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32BF8C-200B-A606-5365-E53329829864}"/>
              </a:ext>
            </a:extLst>
          </p:cNvPr>
          <p:cNvSpPr txBox="1"/>
          <p:nvPr/>
        </p:nvSpPr>
        <p:spPr>
          <a:xfrm>
            <a:off x="1729665" y="6332292"/>
            <a:ext cx="3429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direct management architecture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43E7E7-FAFA-6320-7F78-7D3231D51993}"/>
              </a:ext>
            </a:extLst>
          </p:cNvPr>
          <p:cNvSpPr txBox="1"/>
          <p:nvPr/>
        </p:nvSpPr>
        <p:spPr>
          <a:xfrm>
            <a:off x="7257453" y="6332292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delegation architecture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4E7E07-856B-BCCE-945D-B0E17CF75CD0}"/>
              </a:ext>
            </a:extLst>
          </p:cNvPr>
          <p:cNvSpPr/>
          <p:nvPr/>
        </p:nvSpPr>
        <p:spPr>
          <a:xfrm>
            <a:off x="1942699" y="5245661"/>
            <a:ext cx="1376412" cy="462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hypervisor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26387-37B6-9EDE-92E4-B24FCFC9C9BB}"/>
              </a:ext>
            </a:extLst>
          </p:cNvPr>
          <p:cNvSpPr/>
          <p:nvPr/>
        </p:nvSpPr>
        <p:spPr>
          <a:xfrm>
            <a:off x="3567763" y="5245661"/>
            <a:ext cx="1376412" cy="4620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TSM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2907E7-7C96-44EA-DEA4-DB68302F1801}"/>
              </a:ext>
            </a:extLst>
          </p:cNvPr>
          <p:cNvSpPr/>
          <p:nvPr/>
        </p:nvSpPr>
        <p:spPr>
          <a:xfrm>
            <a:off x="3567763" y="4321635"/>
            <a:ext cx="1376412" cy="764456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CCE763D-4490-632F-27EB-3DA10C8A61D2}"/>
              </a:ext>
            </a:extLst>
          </p:cNvPr>
          <p:cNvCxnSpPr>
            <a:cxnSpLocks/>
          </p:cNvCxnSpPr>
          <p:nvPr/>
        </p:nvCxnSpPr>
        <p:spPr>
          <a:xfrm>
            <a:off x="3444237" y="4318727"/>
            <a:ext cx="0" cy="1448849"/>
          </a:xfrm>
          <a:prstGeom prst="line">
            <a:avLst/>
          </a:prstGeom>
          <a:ln w="28575" cmpd="sng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97F1DAE-CFC1-0CFA-B4E9-C67AAAF860CF}"/>
              </a:ext>
            </a:extLst>
          </p:cNvPr>
          <p:cNvSpPr/>
          <p:nvPr/>
        </p:nvSpPr>
        <p:spPr>
          <a:xfrm>
            <a:off x="7257453" y="4318727"/>
            <a:ext cx="1376412" cy="764456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CVM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DCE300-CADD-A59A-FEFF-64EB7E162B1D}"/>
              </a:ext>
            </a:extLst>
          </p:cNvPr>
          <p:cNvSpPr/>
          <p:nvPr/>
        </p:nvSpPr>
        <p:spPr>
          <a:xfrm>
            <a:off x="8915438" y="5355338"/>
            <a:ext cx="86065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RMP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71AA1B-B645-E73F-4D82-CFE60A38617B}"/>
              </a:ext>
            </a:extLst>
          </p:cNvPr>
          <p:cNvSpPr/>
          <p:nvPr/>
        </p:nvSpPr>
        <p:spPr>
          <a:xfrm>
            <a:off x="1942699" y="5861145"/>
            <a:ext cx="3001469" cy="369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RISC-V processors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1176B4C-B888-FE50-D345-919C684871A6}"/>
              </a:ext>
            </a:extLst>
          </p:cNvPr>
          <p:cNvSpPr/>
          <p:nvPr/>
        </p:nvSpPr>
        <p:spPr>
          <a:xfrm>
            <a:off x="7257454" y="5861144"/>
            <a:ext cx="2518638" cy="369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AMD processors</a:t>
            </a:r>
          </a:p>
        </p:txBody>
      </p:sp>
      <p:sp>
        <p:nvSpPr>
          <p:cNvPr id="6" name="Left-Right Arrow 5">
            <a:extLst>
              <a:ext uri="{FF2B5EF4-FFF2-40B4-BE49-F238E27FC236}">
                <a16:creationId xmlns:a16="http://schemas.microsoft.com/office/drawing/2014/main" id="{4E75588D-6F78-C889-36B3-285676D9B7C7}"/>
              </a:ext>
            </a:extLst>
          </p:cNvPr>
          <p:cNvSpPr/>
          <p:nvPr/>
        </p:nvSpPr>
        <p:spPr>
          <a:xfrm>
            <a:off x="5478780" y="4886177"/>
            <a:ext cx="1234440" cy="838493"/>
          </a:xfrm>
          <a:prstGeom prst="left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7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29E32-A3BB-3670-CED0-212DC3D67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Software-defined SEV (SD-SEV)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3810B-0F1A-0FE4-C117-7A4AD4D4D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Realize the delegation architecture mostly in software</a:t>
            </a:r>
          </a:p>
          <a:p>
            <a:pPr lvl="1"/>
            <a:r>
              <a:rPr lang="en-JP" dirty="0"/>
              <a:t>Use a small trusted software module (SEV module)</a:t>
            </a:r>
          </a:p>
          <a:p>
            <a:pPr lvl="1"/>
            <a:r>
              <a:rPr lang="en-JP" dirty="0"/>
              <a:t>Rely on a minimal hardware extension</a:t>
            </a:r>
          </a:p>
          <a:p>
            <a:r>
              <a:rPr lang="en-JP" dirty="0"/>
              <a:t>The SEV module runs inside the firmware in M-mode</a:t>
            </a:r>
          </a:p>
          <a:p>
            <a:pPr lvl="1"/>
            <a:r>
              <a:rPr lang="en-JP" dirty="0"/>
              <a:t>Isolated from an untrusted hypervisor running on the firmware</a:t>
            </a:r>
          </a:p>
          <a:p>
            <a:pPr lvl="1"/>
            <a:r>
              <a:rPr lang="en-JP" dirty="0"/>
              <a:t>Emulate SEV-SNP features, e.g., memory integrity and authenticity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81797-198F-CD9B-77B4-8D332833F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39F493-1CC8-60BD-C970-567089390AE1}"/>
              </a:ext>
            </a:extLst>
          </p:cNvPr>
          <p:cNvSpPr/>
          <p:nvPr/>
        </p:nvSpPr>
        <p:spPr>
          <a:xfrm>
            <a:off x="3898837" y="5186062"/>
            <a:ext cx="4445064" cy="6334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untrusted hypervisor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254659-2A6B-C333-6D0F-55F56AB6CF8C}"/>
              </a:ext>
            </a:extLst>
          </p:cNvPr>
          <p:cNvSpPr/>
          <p:nvPr/>
        </p:nvSpPr>
        <p:spPr>
          <a:xfrm>
            <a:off x="3898837" y="4381148"/>
            <a:ext cx="4445064" cy="633463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CVM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E889D2-C782-8EA5-39AA-DC0C5E060258}"/>
              </a:ext>
            </a:extLst>
          </p:cNvPr>
          <p:cNvSpPr/>
          <p:nvPr/>
        </p:nvSpPr>
        <p:spPr>
          <a:xfrm>
            <a:off x="3906855" y="5990976"/>
            <a:ext cx="4437045" cy="57706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firmware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C5717C-766F-3031-4972-5CDD0FBCFD90}"/>
              </a:ext>
            </a:extLst>
          </p:cNvPr>
          <p:cNvSpPr/>
          <p:nvPr/>
        </p:nvSpPr>
        <p:spPr>
          <a:xfrm>
            <a:off x="5799625" y="6122958"/>
            <a:ext cx="1581751" cy="3130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SEV module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A4F19B-7D22-7A5A-AA64-170B314490D6}"/>
              </a:ext>
            </a:extLst>
          </p:cNvPr>
          <p:cNvSpPr txBox="1"/>
          <p:nvPr/>
        </p:nvSpPr>
        <p:spPr>
          <a:xfrm>
            <a:off x="2782303" y="6094840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M-mode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1F9F9A-23CA-ADE5-1017-CF8BA5B3CE60}"/>
              </a:ext>
            </a:extLst>
          </p:cNvPr>
          <p:cNvSpPr/>
          <p:nvPr/>
        </p:nvSpPr>
        <p:spPr>
          <a:xfrm>
            <a:off x="6583951" y="5303508"/>
            <a:ext cx="1488307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G-stage PT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26989A-0EB9-6982-4725-891C17904FCC}"/>
              </a:ext>
            </a:extLst>
          </p:cNvPr>
          <p:cNvSpPr/>
          <p:nvPr/>
        </p:nvSpPr>
        <p:spPr>
          <a:xfrm>
            <a:off x="6583950" y="4498593"/>
            <a:ext cx="1488307" cy="39857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VS-stage PT</a:t>
            </a:r>
          </a:p>
        </p:txBody>
      </p:sp>
    </p:spTree>
    <p:extLst>
      <p:ext uri="{BB962C8B-B14F-4D97-AF65-F5344CB8AC3E}">
        <p14:creationId xmlns:p14="http://schemas.microsoft.com/office/powerpoint/2010/main" val="1644684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B0EC0-A062-7D4C-B451-82246D9CE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Threat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7B758-6F41-F434-14A6-33BE6FBC8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Trust assumptions</a:t>
            </a:r>
          </a:p>
          <a:p>
            <a:pPr lvl="1"/>
            <a:r>
              <a:rPr lang="en-JP" dirty="0"/>
              <a:t>Software in M-mode, including the SEV module, is trusted</a:t>
            </a:r>
          </a:p>
          <a:p>
            <a:pPr lvl="1"/>
            <a:r>
              <a:rPr lang="en-JP" dirty="0"/>
              <a:t>The hypervisor and the G-stage PT are untrusted</a:t>
            </a:r>
          </a:p>
          <a:p>
            <a:r>
              <a:rPr lang="en-JP" dirty="0"/>
              <a:t>Attacker model</a:t>
            </a:r>
          </a:p>
          <a:p>
            <a:pPr lvl="1"/>
            <a:r>
              <a:rPr lang="en-JP" dirty="0"/>
              <a:t>Remapping and aliasing attacks by modifying the G-stage PT</a:t>
            </a:r>
          </a:p>
          <a:p>
            <a:pPr lvl="1"/>
            <a:r>
              <a:rPr lang="en-JP" dirty="0"/>
              <a:t>Direct attacks against the memory of CVMs by the hypervisor</a:t>
            </a:r>
          </a:p>
          <a:p>
            <a:pPr lvl="1"/>
            <a:r>
              <a:rPr lang="en-JP" dirty="0"/>
              <a:t>Attacks against the boot images loaded into CVMs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7A300-4DC7-1438-E81B-DC2D58F9A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1ABAEC-F0C4-52B5-A922-4A2A29EE5238}"/>
              </a:ext>
            </a:extLst>
          </p:cNvPr>
          <p:cNvSpPr/>
          <p:nvPr/>
        </p:nvSpPr>
        <p:spPr>
          <a:xfrm>
            <a:off x="3898837" y="5515803"/>
            <a:ext cx="4445064" cy="5735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untrusted hypervisor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882BFB-7FBC-C325-B12D-1B825332D788}"/>
              </a:ext>
            </a:extLst>
          </p:cNvPr>
          <p:cNvSpPr/>
          <p:nvPr/>
        </p:nvSpPr>
        <p:spPr>
          <a:xfrm>
            <a:off x="3898837" y="4800600"/>
            <a:ext cx="4445064" cy="573541"/>
          </a:xfrm>
          <a:prstGeom prst="rect">
            <a:avLst/>
          </a:prstGeom>
          <a:solidFill>
            <a:srgbClr val="C0FFC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 dirty="0">
                <a:solidFill>
                  <a:schemeClr val="tx1"/>
                </a:solidFill>
              </a:rPr>
              <a:t>    CVM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92FAD7-0284-DBC5-FBB0-A312D8943DC2}"/>
              </a:ext>
            </a:extLst>
          </p:cNvPr>
          <p:cNvSpPr/>
          <p:nvPr/>
        </p:nvSpPr>
        <p:spPr>
          <a:xfrm>
            <a:off x="3906855" y="6231006"/>
            <a:ext cx="443704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trusted firmware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D4FF33-C163-FF25-E85A-AB6BA787EC83}"/>
              </a:ext>
            </a:extLst>
          </p:cNvPr>
          <p:cNvSpPr txBox="1"/>
          <p:nvPr/>
        </p:nvSpPr>
        <p:spPr>
          <a:xfrm>
            <a:off x="2793733" y="6231006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M-mode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F6F144-A30C-893A-C7EC-1D2F685E1C66}"/>
              </a:ext>
            </a:extLst>
          </p:cNvPr>
          <p:cNvSpPr/>
          <p:nvPr/>
        </p:nvSpPr>
        <p:spPr>
          <a:xfrm>
            <a:off x="6583951" y="5631780"/>
            <a:ext cx="1488307" cy="3414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G-stage PT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C2154BE-A7F7-9620-AA9B-3D63CD319589}"/>
              </a:ext>
            </a:extLst>
          </p:cNvPr>
          <p:cNvSpPr/>
          <p:nvPr/>
        </p:nvSpPr>
        <p:spPr>
          <a:xfrm>
            <a:off x="6583951" y="4913977"/>
            <a:ext cx="1488307" cy="34141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VS-stage PT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651FDAA-F00E-38C5-5245-ECC4E2F24D92}"/>
              </a:ext>
            </a:extLst>
          </p:cNvPr>
          <p:cNvSpPr/>
          <p:nvPr/>
        </p:nvSpPr>
        <p:spPr>
          <a:xfrm>
            <a:off x="5029200" y="4913977"/>
            <a:ext cx="1355227" cy="34271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boot image</a:t>
            </a:r>
          </a:p>
        </p:txBody>
      </p:sp>
    </p:spTree>
    <p:extLst>
      <p:ext uri="{BB962C8B-B14F-4D97-AF65-F5344CB8AC3E}">
        <p14:creationId xmlns:p14="http://schemas.microsoft.com/office/powerpoint/2010/main" val="2318736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ッセンシャル">
  <a:themeElements>
    <a:clrScheme name="エッセンシャル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エッセンシャル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spDef>
      <a:spPr>
        <a:solidFill>
          <a:schemeClr val="bg1"/>
        </a:solidFill>
        <a:ln w="19050"/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エッセンシャル.thmx</Template>
  <TotalTime>207207</TotalTime>
  <Words>4972</Words>
  <Application>Microsoft Macintosh PowerPoint</Application>
  <PresentationFormat>Widescreen</PresentationFormat>
  <Paragraphs>688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Meiryo</vt:lpstr>
      <vt:lpstr>Arial</vt:lpstr>
      <vt:lpstr>Arial Black</vt:lpstr>
      <vt:lpstr>Calibri</vt:lpstr>
      <vt:lpstr>Tahoma</vt:lpstr>
      <vt:lpstr>エッセンシャル</vt:lpstr>
      <vt:lpstr>Software-defined SEV for Confidential VMs Based on the Delegation Architecture in RISC-V</vt:lpstr>
      <vt:lpstr>Confidential VMs (CVMs)</vt:lpstr>
      <vt:lpstr>RISC-V CoVE</vt:lpstr>
      <vt:lpstr>Direct Management Architecture</vt:lpstr>
      <vt:lpstr>AMD SEV-SNP</vt:lpstr>
      <vt:lpstr>Delegation Architecture</vt:lpstr>
      <vt:lpstr>Research Question</vt:lpstr>
      <vt:lpstr>Software-defined SEV (SD-SEV)</vt:lpstr>
      <vt:lpstr>Threat Model</vt:lpstr>
      <vt:lpstr>RMP Initialization</vt:lpstr>
      <vt:lpstr>RMP Update</vt:lpstr>
      <vt:lpstr>Validation of an RMP Entry</vt:lpstr>
      <vt:lpstr>Extention of Page Success Exception (#PS)</vt:lpstr>
      <vt:lpstr>RMP Check</vt:lpstr>
      <vt:lpstr>Measurement of a Boot Image</vt:lpstr>
      <vt:lpstr>LD Verification</vt:lpstr>
      <vt:lpstr>Experiments</vt:lpstr>
      <vt:lpstr>TCB Size</vt:lpstr>
      <vt:lpstr>Attack Detection</vt:lpstr>
      <vt:lpstr>Boot Time</vt:lpstr>
      <vt:lpstr>VM Performance</vt:lpstr>
      <vt:lpstr>Impact of #PS</vt:lpstr>
      <vt:lpstr>Related Work</vt:lpstr>
      <vt:lpstr>Conclusion</vt:lpstr>
    </vt:vector>
  </TitlesOfParts>
  <Company>Kyushu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クラウドにおける 仮想マシン・セキュリティ</dc:title>
  <dc:creator>Kourai Kenichi</dc:creator>
  <cp:lastModifiedBy>Kenchi Kourai</cp:lastModifiedBy>
  <cp:revision>3286</cp:revision>
  <cp:lastPrinted>2019-08-17T14:50:09Z</cp:lastPrinted>
  <dcterms:created xsi:type="dcterms:W3CDTF">2014-07-04T01:06:17Z</dcterms:created>
  <dcterms:modified xsi:type="dcterms:W3CDTF">2026-06-22T17:49:25Z</dcterms:modified>
</cp:coreProperties>
</file>