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2"/>
  </p:notesMasterIdLst>
  <p:sldIdLst>
    <p:sldId id="287" r:id="rId2"/>
    <p:sldId id="257" r:id="rId3"/>
    <p:sldId id="280" r:id="rId4"/>
    <p:sldId id="283" r:id="rId5"/>
    <p:sldId id="284" r:id="rId6"/>
    <p:sldId id="259" r:id="rId7"/>
    <p:sldId id="274" r:id="rId8"/>
    <p:sldId id="288" r:id="rId9"/>
    <p:sldId id="258" r:id="rId10"/>
    <p:sldId id="285" r:id="rId11"/>
    <p:sldId id="278" r:id="rId12"/>
    <p:sldId id="289" r:id="rId13"/>
    <p:sldId id="267" r:id="rId14"/>
    <p:sldId id="268" r:id="rId15"/>
    <p:sldId id="269" r:id="rId16"/>
    <p:sldId id="270" r:id="rId17"/>
    <p:sldId id="271" r:id="rId18"/>
    <p:sldId id="261" r:id="rId19"/>
    <p:sldId id="266" r:id="rId20"/>
    <p:sldId id="286" r:id="rId2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6C876B-6DCE-E14D-9FE3-71CAF204C5C5}" v="16" dt="2026-03-16T13:49:25.3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19"/>
    <p:restoredTop sz="84247"/>
  </p:normalViewPr>
  <p:slideViewPr>
    <p:cSldViewPr snapToGrid="0">
      <p:cViewPr varScale="1">
        <p:scale>
          <a:sx n="106" d="100"/>
          <a:sy n="106" d="100"/>
        </p:scale>
        <p:origin x="824" y="1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notesViewPr>
    <p:cSldViewPr snapToGrid="0">
      <p:cViewPr varScale="1">
        <p:scale>
          <a:sx n="96" d="100"/>
          <a:sy n="96" d="100"/>
        </p:scale>
        <p:origin x="3976"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SHIMURA Yuuji" userId="73f8931d-2375-4ec5-bb32-7db183a5be74" providerId="ADAL" clId="{FEFF28DA-7262-5604-8DBA-251DB069D9CD}"/>
    <pc:docChg chg="undo custSel modSld">
      <pc:chgData name="NISHIMURA Yuuji" userId="73f8931d-2375-4ec5-bb32-7db183a5be74" providerId="ADAL" clId="{FEFF28DA-7262-5604-8DBA-251DB069D9CD}" dt="2026-03-16T23:23:07.004" v="718" actId="20577"/>
      <pc:docMkLst>
        <pc:docMk/>
      </pc:docMkLst>
      <pc:sldChg chg="modNotesTx">
        <pc:chgData name="NISHIMURA Yuuji" userId="73f8931d-2375-4ec5-bb32-7db183a5be74" providerId="ADAL" clId="{FEFF28DA-7262-5604-8DBA-251DB069D9CD}" dt="2026-03-16T21:42:37.804" v="565" actId="20577"/>
        <pc:sldMkLst>
          <pc:docMk/>
          <pc:sldMk cId="645775996" sldId="257"/>
        </pc:sldMkLst>
      </pc:sldChg>
      <pc:sldChg chg="modNotesTx">
        <pc:chgData name="NISHIMURA Yuuji" userId="73f8931d-2375-4ec5-bb32-7db183a5be74" providerId="ADAL" clId="{FEFF28DA-7262-5604-8DBA-251DB069D9CD}" dt="2026-03-16T23:23:07.004" v="718" actId="20577"/>
        <pc:sldMkLst>
          <pc:docMk/>
          <pc:sldMk cId="1689773437" sldId="258"/>
        </pc:sldMkLst>
      </pc:sldChg>
      <pc:sldChg chg="modNotesTx">
        <pc:chgData name="NISHIMURA Yuuji" userId="73f8931d-2375-4ec5-bb32-7db183a5be74" providerId="ADAL" clId="{FEFF28DA-7262-5604-8DBA-251DB069D9CD}" dt="2026-03-16T14:15:41.825" v="309" actId="20577"/>
        <pc:sldMkLst>
          <pc:docMk/>
          <pc:sldMk cId="684665837" sldId="259"/>
        </pc:sldMkLst>
      </pc:sldChg>
      <pc:sldChg chg="modSp mod modNotesTx">
        <pc:chgData name="NISHIMURA Yuuji" userId="73f8931d-2375-4ec5-bb32-7db183a5be74" providerId="ADAL" clId="{FEFF28DA-7262-5604-8DBA-251DB069D9CD}" dt="2026-03-16T23:20:52.275" v="608" actId="20577"/>
        <pc:sldMkLst>
          <pc:docMk/>
          <pc:sldMk cId="3850209918" sldId="268"/>
        </pc:sldMkLst>
        <pc:spChg chg="mod">
          <ac:chgData name="NISHIMURA Yuuji" userId="73f8931d-2375-4ec5-bb32-7db183a5be74" providerId="ADAL" clId="{FEFF28DA-7262-5604-8DBA-251DB069D9CD}" dt="2026-03-16T21:58:25.677" v="596" actId="20577"/>
          <ac:spMkLst>
            <pc:docMk/>
            <pc:sldMk cId="3850209918" sldId="268"/>
            <ac:spMk id="3" creationId="{C9620BF2-42BF-D936-49E8-893CA988124A}"/>
          </ac:spMkLst>
        </pc:spChg>
      </pc:sldChg>
      <pc:sldChg chg="addSp delSp modSp mod modNotesTx">
        <pc:chgData name="NISHIMURA Yuuji" userId="73f8931d-2375-4ec5-bb32-7db183a5be74" providerId="ADAL" clId="{FEFF28DA-7262-5604-8DBA-251DB069D9CD}" dt="2026-03-16T23:21:38.059" v="647" actId="20577"/>
        <pc:sldMkLst>
          <pc:docMk/>
          <pc:sldMk cId="1757005046" sldId="269"/>
        </pc:sldMkLst>
        <pc:spChg chg="mod">
          <ac:chgData name="NISHIMURA Yuuji" userId="73f8931d-2375-4ec5-bb32-7db183a5be74" providerId="ADAL" clId="{FEFF28DA-7262-5604-8DBA-251DB069D9CD}" dt="2026-03-11T06:32:06.858" v="119" actId="20577"/>
          <ac:spMkLst>
            <pc:docMk/>
            <pc:sldMk cId="1757005046" sldId="269"/>
            <ac:spMk id="3" creationId="{E3F5D862-2338-BDD9-05ED-64903185144D}"/>
          </ac:spMkLst>
        </pc:spChg>
        <pc:graphicFrameChg chg="add mod">
          <ac:chgData name="NISHIMURA Yuuji" userId="73f8931d-2375-4ec5-bb32-7db183a5be74" providerId="ADAL" clId="{FEFF28DA-7262-5604-8DBA-251DB069D9CD}" dt="2026-03-10T07:17:18.141" v="59" actId="14100"/>
          <ac:graphicFrameMkLst>
            <pc:docMk/>
            <pc:sldMk cId="1757005046" sldId="269"/>
            <ac:graphicFrameMk id="6" creationId="{F9BF8B43-F627-50D1-49EC-173B5096E56B}"/>
          </ac:graphicFrameMkLst>
        </pc:graphicFrameChg>
      </pc:sldChg>
      <pc:sldChg chg="modNotesTx">
        <pc:chgData name="NISHIMURA Yuuji" userId="73f8931d-2375-4ec5-bb32-7db183a5be74" providerId="ADAL" clId="{FEFF28DA-7262-5604-8DBA-251DB069D9CD}" dt="2026-03-16T21:58:15.471" v="589" actId="20577"/>
        <pc:sldMkLst>
          <pc:docMk/>
          <pc:sldMk cId="3970290791" sldId="270"/>
        </pc:sldMkLst>
      </pc:sldChg>
      <pc:sldChg chg="modNotesTx">
        <pc:chgData name="NISHIMURA Yuuji" userId="73f8931d-2375-4ec5-bb32-7db183a5be74" providerId="ADAL" clId="{FEFF28DA-7262-5604-8DBA-251DB069D9CD}" dt="2026-03-16T14:16:55.937" v="348" actId="20577"/>
        <pc:sldMkLst>
          <pc:docMk/>
          <pc:sldMk cId="1215509825" sldId="274"/>
        </pc:sldMkLst>
      </pc:sldChg>
      <pc:sldChg chg="modNotesTx">
        <pc:chgData name="NISHIMURA Yuuji" userId="73f8931d-2375-4ec5-bb32-7db183a5be74" providerId="ADAL" clId="{FEFF28DA-7262-5604-8DBA-251DB069D9CD}" dt="2026-03-16T23:22:09.923" v="675" actId="20577"/>
        <pc:sldMkLst>
          <pc:docMk/>
          <pc:sldMk cId="2198932720" sldId="278"/>
        </pc:sldMkLst>
      </pc:sldChg>
      <pc:sldChg chg="modNotesTx">
        <pc:chgData name="NISHIMURA Yuuji" userId="73f8931d-2375-4ec5-bb32-7db183a5be74" providerId="ADAL" clId="{FEFF28DA-7262-5604-8DBA-251DB069D9CD}" dt="2026-03-16T14:12:00.357" v="305" actId="20577"/>
        <pc:sldMkLst>
          <pc:docMk/>
          <pc:sldMk cId="1181906122" sldId="280"/>
        </pc:sldMkLst>
      </pc:sldChg>
      <pc:sldChg chg="modNotesTx">
        <pc:chgData name="NISHIMURA Yuuji" userId="73f8931d-2375-4ec5-bb32-7db183a5be74" providerId="ADAL" clId="{FEFF28DA-7262-5604-8DBA-251DB069D9CD}" dt="2026-03-16T23:22:24.573" v="680" actId="20577"/>
        <pc:sldMkLst>
          <pc:docMk/>
          <pc:sldMk cId="4193345068" sldId="285"/>
        </pc:sldMkLst>
      </pc:sldChg>
      <pc:sldChg chg="modSp mod modNotesTx">
        <pc:chgData name="NISHIMURA Yuuji" userId="73f8931d-2375-4ec5-bb32-7db183a5be74" providerId="ADAL" clId="{FEFF28DA-7262-5604-8DBA-251DB069D9CD}" dt="2026-03-16T13:37:32.557" v="159" actId="20577"/>
        <pc:sldMkLst>
          <pc:docMk/>
          <pc:sldMk cId="214357752" sldId="287"/>
        </pc:sldMkLst>
        <pc:spChg chg="mod">
          <ac:chgData name="NISHIMURA Yuuji" userId="73f8931d-2375-4ec5-bb32-7db183a5be74" providerId="ADAL" clId="{FEFF28DA-7262-5604-8DBA-251DB069D9CD}" dt="2026-03-10T07:21:28.235" v="104" actId="20577"/>
          <ac:spMkLst>
            <pc:docMk/>
            <pc:sldMk cId="214357752" sldId="287"/>
            <ac:spMk id="2" creationId="{90D58C7D-79EC-4ED1-E591-646BC5B91D7A}"/>
          </ac:spMkLst>
        </pc:spChg>
        <pc:spChg chg="mod">
          <ac:chgData name="NISHIMURA Yuuji" userId="73f8931d-2375-4ec5-bb32-7db183a5be74" providerId="ADAL" clId="{FEFF28DA-7262-5604-8DBA-251DB069D9CD}" dt="2026-03-10T07:11:49.638" v="9" actId="14100"/>
          <ac:spMkLst>
            <pc:docMk/>
            <pc:sldMk cId="214357752" sldId="287"/>
            <ac:spMk id="3" creationId="{7EB35C64-6334-E9F7-0C98-1C2F396860FB}"/>
          </ac:spMkLst>
        </pc:spChg>
      </pc:sldChg>
      <pc:sldChg chg="modNotesTx">
        <pc:chgData name="NISHIMURA Yuuji" userId="73f8931d-2375-4ec5-bb32-7db183a5be74" providerId="ADAL" clId="{FEFF28DA-7262-5604-8DBA-251DB069D9CD}" dt="2026-03-16T21:50:34.558" v="572" actId="20577"/>
        <pc:sldMkLst>
          <pc:docMk/>
          <pc:sldMk cId="42505122" sldId="288"/>
        </pc:sldMkLst>
      </pc:sldChg>
      <pc:sldChg chg="modNotesTx">
        <pc:chgData name="NISHIMURA Yuuji" userId="73f8931d-2375-4ec5-bb32-7db183a5be74" providerId="ADAL" clId="{FEFF28DA-7262-5604-8DBA-251DB069D9CD}" dt="2026-03-16T21:54:56.355" v="588" actId="20577"/>
        <pc:sldMkLst>
          <pc:docMk/>
          <pc:sldMk cId="165455357" sldId="289"/>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https://mailkyutechjp-my.sharepoint.com/personal/nisimura_yuuji282_mail_kyutech_jp/Documents/&#12489;&#12461;&#12517;&#12513;&#12531;&#12488;/&#30740;&#31350;/&#34920;.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https://mailkyutechjp-my.sharepoint.com/personal/nisimura_yuuji282_mail_kyutech_jp/Documents/&#12489;&#12461;&#12517;&#12513;&#12531;&#12488;/&#30740;&#31350;/&#34920;.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https://mailkyutechjp-my.sharepoint.com/personal/nisimura_yuuji282_mail_kyutech_jp/Documents/&#12489;&#12461;&#12517;&#12513;&#12531;&#12488;/&#30740;&#31350;/&#34920;.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https://mailkyutechjp-my.sharepoint.com/personal/nisimura_yuuji282_mail_kyutech_jp/Documents/&#12489;&#12461;&#12517;&#12513;&#12531;&#12488;/&#30740;&#31350;/&#34920;.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1"/>
          <c:order val="0"/>
          <c:tx>
            <c:strRef>
              <c:f>Sheet7!$Q$38</c:f>
              <c:strCache>
                <c:ptCount val="1"/>
                <c:pt idx="0">
                  <c:v>Unikernel内</c:v>
                </c:pt>
              </c:strCache>
            </c:strRef>
          </c:tx>
          <c:xVal>
            <c:numRef>
              <c:f>Sheet7!$P$40:$P$44</c:f>
              <c:numCache>
                <c:formatCode>General</c:formatCode>
                <c:ptCount val="5"/>
                <c:pt idx="0">
                  <c:v>0.95100000000000051</c:v>
                </c:pt>
                <c:pt idx="1">
                  <c:v>1.9510000000000005</c:v>
                </c:pt>
                <c:pt idx="2">
                  <c:v>2.9510000000000005</c:v>
                </c:pt>
                <c:pt idx="3">
                  <c:v>3.9519999999999982</c:v>
                </c:pt>
                <c:pt idx="4">
                  <c:v>4.9519999999999982</c:v>
                </c:pt>
              </c:numCache>
            </c:numRef>
          </c:xVal>
          <c:yVal>
            <c:numRef>
              <c:f>Sheet7!$R$40:$R$44</c:f>
              <c:numCache>
                <c:formatCode>General</c:formatCode>
                <c:ptCount val="5"/>
                <c:pt idx="0">
                  <c:v>1.944</c:v>
                </c:pt>
                <c:pt idx="1">
                  <c:v>1.506</c:v>
                </c:pt>
                <c:pt idx="2">
                  <c:v>1.95</c:v>
                </c:pt>
                <c:pt idx="3">
                  <c:v>1.659</c:v>
                </c:pt>
                <c:pt idx="4">
                  <c:v>1.9379999999999999</c:v>
                </c:pt>
              </c:numCache>
            </c:numRef>
          </c:yVal>
          <c:smooth val="0"/>
          <c:extLst>
            <c:ext xmlns:c16="http://schemas.microsoft.com/office/drawing/2014/chart" uri="{C3380CC4-5D6E-409C-BE32-E72D297353CC}">
              <c16:uniqueId val="{00000000-BB80-2144-AED9-7E28A58330A4}"/>
            </c:ext>
          </c:extLst>
        </c:ser>
        <c:ser>
          <c:idx val="0"/>
          <c:order val="1"/>
          <c:tx>
            <c:strRef>
              <c:f>Sheet7!$T$38</c:f>
              <c:strCache>
                <c:ptCount val="1"/>
                <c:pt idx="0">
                  <c:v>ShadowMonitor</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Sheet7!$S$40:$S$44</c:f>
              <c:numCache>
                <c:formatCode>General</c:formatCode>
                <c:ptCount val="5"/>
                <c:pt idx="0">
                  <c:v>0.79500000000000171</c:v>
                </c:pt>
                <c:pt idx="1">
                  <c:v>1.7950000000000017</c:v>
                </c:pt>
                <c:pt idx="2">
                  <c:v>2.7950000000000017</c:v>
                </c:pt>
                <c:pt idx="3">
                  <c:v>3.7950000000000017</c:v>
                </c:pt>
                <c:pt idx="4">
                  <c:v>4.7950000000000017</c:v>
                </c:pt>
              </c:numCache>
            </c:numRef>
          </c:xVal>
          <c:yVal>
            <c:numRef>
              <c:f>Sheet7!$U$40:$U$44</c:f>
              <c:numCache>
                <c:formatCode>General</c:formatCode>
                <c:ptCount val="5"/>
                <c:pt idx="0">
                  <c:v>1.944</c:v>
                </c:pt>
                <c:pt idx="1">
                  <c:v>1.51</c:v>
                </c:pt>
                <c:pt idx="2">
                  <c:v>1.9470000000000001</c:v>
                </c:pt>
                <c:pt idx="3">
                  <c:v>1.659</c:v>
                </c:pt>
                <c:pt idx="4">
                  <c:v>1.944</c:v>
                </c:pt>
              </c:numCache>
            </c:numRef>
          </c:yVal>
          <c:smooth val="0"/>
          <c:extLst>
            <c:ext xmlns:c16="http://schemas.microsoft.com/office/drawing/2014/chart" uri="{C3380CC4-5D6E-409C-BE32-E72D297353CC}">
              <c16:uniqueId val="{00000001-BB80-2144-AED9-7E28A58330A4}"/>
            </c:ext>
          </c:extLst>
        </c:ser>
        <c:dLbls>
          <c:showLegendKey val="0"/>
          <c:showVal val="0"/>
          <c:showCatName val="0"/>
          <c:showSerName val="0"/>
          <c:showPercent val="0"/>
          <c:showBubbleSize val="0"/>
        </c:dLbls>
        <c:axId val="318009680"/>
        <c:axId val="148256032"/>
      </c:scatterChart>
      <c:valAx>
        <c:axId val="318009680"/>
        <c:scaling>
          <c:orientation val="minMax"/>
        </c:scaling>
        <c:delete val="0"/>
        <c:axPos val="b"/>
        <c:majorGridlines>
          <c:spPr>
            <a:ln w="9525" cap="flat" cmpd="sng" algn="ctr">
              <a:solidFill>
                <a:schemeClr val="tx1">
                  <a:lumMod val="15000"/>
                  <a:lumOff val="85000"/>
                </a:schemeClr>
              </a:solidFill>
              <a:round/>
            </a:ln>
            <a:effectLst/>
          </c:spPr>
        </c:majorGridlines>
        <c:title>
          <c:tx>
            <c:rich>
              <a:bodyPr/>
              <a:lstStyle/>
              <a:p>
                <a:pPr>
                  <a:defRPr/>
                </a:pPr>
                <a:r>
                  <a:rPr lang="ja-JP"/>
                  <a:t>時刻</a:t>
                </a:r>
                <a:r>
                  <a:rPr lang="en-US"/>
                  <a:t>[s]</a:t>
                </a:r>
                <a:endParaRPr lang="ja-JP"/>
              </a:p>
            </c:rich>
          </c:tx>
          <c:overlay val="0"/>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148256032"/>
        <c:crosses val="autoZero"/>
        <c:crossBetween val="midCat"/>
      </c:valAx>
      <c:valAx>
        <c:axId val="148256032"/>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en"/>
                  <a:t>CPU</a:t>
                </a:r>
                <a:r>
                  <a:rPr lang="ja-JP"/>
                  <a:t>使用率</a:t>
                </a:r>
                <a:r>
                  <a:rPr lang="en-US"/>
                  <a:t>[%]</a:t>
                </a:r>
                <a:r>
                  <a:rPr lang="ja-JP"/>
                  <a:t> </a:t>
                </a:r>
              </a:p>
            </c:rich>
          </c:tx>
          <c:overlay val="0"/>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318009680"/>
        <c:crosses val="autoZero"/>
        <c:crossBetween val="midCat"/>
      </c:valAx>
    </c:plotArea>
    <c:legend>
      <c:legendPos val="b"/>
      <c:overlay val="0"/>
    </c:legend>
    <c:plotVisOnly val="1"/>
    <c:dispBlanksAs val="gap"/>
    <c:showDLblsOverMax val="0"/>
    <c:extLst/>
  </c:chart>
  <c:txPr>
    <a:bodyPr/>
    <a:lstStyle/>
    <a:p>
      <a:pPr>
        <a:defRPr sz="1600" b="1"/>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1"/>
          <c:order val="0"/>
          <c:tx>
            <c:v>Unikernel内</c:v>
          </c:tx>
          <c:xVal>
            <c:numRef>
              <c:f>Sheet7!$S$32:$S$36</c:f>
              <c:numCache>
                <c:formatCode>0</c:formatCode>
                <c:ptCount val="5"/>
                <c:pt idx="0">
                  <c:v>0.77199999999999847</c:v>
                </c:pt>
                <c:pt idx="1">
                  <c:v>1.7909999999999968</c:v>
                </c:pt>
                <c:pt idx="2">
                  <c:v>2.8239999999999981</c:v>
                </c:pt>
                <c:pt idx="3">
                  <c:v>3.8549999999999969</c:v>
                </c:pt>
                <c:pt idx="4">
                  <c:v>4.8870000000000005</c:v>
                </c:pt>
              </c:numCache>
            </c:numRef>
          </c:xVal>
          <c:yVal>
            <c:numRef>
              <c:f>Sheet7!$V$32:$V$36</c:f>
              <c:numCache>
                <c:formatCode>0</c:formatCode>
                <c:ptCount val="5"/>
                <c:pt idx="0">
                  <c:v>52.23046875</c:v>
                </c:pt>
                <c:pt idx="1">
                  <c:v>53.23046875</c:v>
                </c:pt>
                <c:pt idx="2">
                  <c:v>54.23046875</c:v>
                </c:pt>
                <c:pt idx="3">
                  <c:v>55.23046875</c:v>
                </c:pt>
                <c:pt idx="4">
                  <c:v>56.23046875</c:v>
                </c:pt>
              </c:numCache>
            </c:numRef>
          </c:yVal>
          <c:smooth val="0"/>
          <c:extLst>
            <c:ext xmlns:c16="http://schemas.microsoft.com/office/drawing/2014/chart" uri="{C3380CC4-5D6E-409C-BE32-E72D297353CC}">
              <c16:uniqueId val="{00000000-56B9-B54C-8AAD-2EFD6FD3303E}"/>
            </c:ext>
          </c:extLst>
        </c:ser>
        <c:ser>
          <c:idx val="0"/>
          <c:order val="1"/>
          <c:tx>
            <c:v>ShadowMonitor</c:v>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Sheet7!$W$32:$W$36</c:f>
              <c:numCache>
                <c:formatCode>0</c:formatCode>
                <c:ptCount val="5"/>
                <c:pt idx="0">
                  <c:v>0.14699999999999847</c:v>
                </c:pt>
                <c:pt idx="1">
                  <c:v>1.1499999999999986</c:v>
                </c:pt>
                <c:pt idx="2">
                  <c:v>2.1529999999999987</c:v>
                </c:pt>
                <c:pt idx="3">
                  <c:v>3.1559999999999988</c:v>
                </c:pt>
                <c:pt idx="4">
                  <c:v>4.1589999999999989</c:v>
                </c:pt>
              </c:numCache>
            </c:numRef>
          </c:xVal>
          <c:yVal>
            <c:numRef>
              <c:f>Sheet7!$Z$32:$Z$36</c:f>
              <c:numCache>
                <c:formatCode>0</c:formatCode>
                <c:ptCount val="5"/>
                <c:pt idx="0">
                  <c:v>51.23046875</c:v>
                </c:pt>
                <c:pt idx="1">
                  <c:v>52.23046875</c:v>
                </c:pt>
                <c:pt idx="2">
                  <c:v>53.23046875</c:v>
                </c:pt>
                <c:pt idx="3">
                  <c:v>54.23046875</c:v>
                </c:pt>
                <c:pt idx="4">
                  <c:v>55.23046875</c:v>
                </c:pt>
              </c:numCache>
            </c:numRef>
          </c:yVal>
          <c:smooth val="0"/>
          <c:extLst>
            <c:ext xmlns:c16="http://schemas.microsoft.com/office/drawing/2014/chart" uri="{C3380CC4-5D6E-409C-BE32-E72D297353CC}">
              <c16:uniqueId val="{00000001-56B9-B54C-8AAD-2EFD6FD3303E}"/>
            </c:ext>
          </c:extLst>
        </c:ser>
        <c:dLbls>
          <c:showLegendKey val="0"/>
          <c:showVal val="0"/>
          <c:showCatName val="0"/>
          <c:showSerName val="0"/>
          <c:showPercent val="0"/>
          <c:showBubbleSize val="0"/>
        </c:dLbls>
        <c:axId val="504903824"/>
        <c:axId val="591568832"/>
      </c:scatterChart>
      <c:valAx>
        <c:axId val="504903824"/>
        <c:scaling>
          <c:orientation val="minMax"/>
        </c:scaling>
        <c:delete val="0"/>
        <c:axPos val="b"/>
        <c:majorGridlines>
          <c:spPr>
            <a:ln w="9525" cap="flat" cmpd="sng" algn="ctr">
              <a:solidFill>
                <a:schemeClr val="tx1">
                  <a:lumMod val="15000"/>
                  <a:lumOff val="85000"/>
                </a:schemeClr>
              </a:solidFill>
              <a:round/>
            </a:ln>
            <a:effectLst/>
          </c:spPr>
        </c:majorGridlines>
        <c:title>
          <c:tx>
            <c:rich>
              <a:bodyPr/>
              <a:lstStyle/>
              <a:p>
                <a:pPr>
                  <a:defRPr/>
                </a:pPr>
                <a:r>
                  <a:rPr lang="ja-JP"/>
                  <a:t>時刻</a:t>
                </a:r>
                <a:r>
                  <a:rPr lang="en-US"/>
                  <a:t>[s]</a:t>
                </a:r>
                <a:endParaRPr lang="ja-JP"/>
              </a:p>
            </c:rich>
          </c:tx>
          <c:overlay val="0"/>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591568832"/>
        <c:crosses val="autoZero"/>
        <c:crossBetween val="midCat"/>
      </c:valAx>
      <c:valAx>
        <c:axId val="591568832"/>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ja-JP"/>
                  <a:t>メモリ使用量</a:t>
                </a:r>
                <a:r>
                  <a:rPr lang="en-US"/>
                  <a:t>[MB]</a:t>
                </a:r>
                <a:endParaRPr lang="ja-JP"/>
              </a:p>
            </c:rich>
          </c:tx>
          <c:overlay val="0"/>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504903824"/>
        <c:crosses val="autoZero"/>
        <c:crossBetween val="midCat"/>
      </c:valAx>
    </c:plotArea>
    <c:legend>
      <c:legendPos val="b"/>
      <c:overlay val="0"/>
    </c:legend>
    <c:plotVisOnly val="1"/>
    <c:dispBlanksAs val="gap"/>
    <c:showDLblsOverMax val="0"/>
    <c:extLst/>
  </c:chart>
  <c:txPr>
    <a:bodyPr/>
    <a:lstStyle/>
    <a:p>
      <a:pPr>
        <a:defRPr sz="1600" b="1"/>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Sheet7!$AK$48</c:f>
              <c:strCache>
                <c:ptCount val="1"/>
                <c:pt idx="0">
                  <c:v>従来</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Sheet7!$AK$46:$AM$46</c:f>
              <c:numCache>
                <c:formatCode>General</c:formatCode>
                <c:ptCount val="3"/>
                <c:pt idx="0">
                  <c:v>128</c:v>
                </c:pt>
                <c:pt idx="1">
                  <c:v>256</c:v>
                </c:pt>
                <c:pt idx="2">
                  <c:v>512</c:v>
                </c:pt>
              </c:numCache>
            </c:numRef>
          </c:xVal>
          <c:yVal>
            <c:numRef>
              <c:f>Sheet7!$AK$47:$AM$47</c:f>
              <c:numCache>
                <c:formatCode>0</c:formatCode>
                <c:ptCount val="3"/>
                <c:pt idx="0">
                  <c:v>89.512</c:v>
                </c:pt>
                <c:pt idx="1">
                  <c:v>87.991</c:v>
                </c:pt>
                <c:pt idx="2">
                  <c:v>89.325999999999993</c:v>
                </c:pt>
              </c:numCache>
            </c:numRef>
          </c:yVal>
          <c:smooth val="0"/>
          <c:extLst>
            <c:ext xmlns:c16="http://schemas.microsoft.com/office/drawing/2014/chart" uri="{C3380CC4-5D6E-409C-BE32-E72D297353CC}">
              <c16:uniqueId val="{00000000-05C4-3A4A-9F18-D43896332F4F}"/>
            </c:ext>
          </c:extLst>
        </c:ser>
        <c:ser>
          <c:idx val="1"/>
          <c:order val="1"/>
          <c:tx>
            <c:strRef>
              <c:f>Sheet7!$AB$48</c:f>
              <c:strCache>
                <c:ptCount val="1"/>
                <c:pt idx="0">
                  <c:v>ShadowMonitor</c:v>
                </c:pt>
              </c:strCache>
            </c:strRef>
          </c:tx>
          <c:xVal>
            <c:numRef>
              <c:f>Sheet7!$AD$46:$AF$46</c:f>
              <c:numCache>
                <c:formatCode>General</c:formatCode>
                <c:ptCount val="3"/>
                <c:pt idx="0">
                  <c:v>128</c:v>
                </c:pt>
                <c:pt idx="1">
                  <c:v>256</c:v>
                </c:pt>
                <c:pt idx="2">
                  <c:v>512</c:v>
                </c:pt>
              </c:numCache>
            </c:numRef>
          </c:xVal>
          <c:yVal>
            <c:numRef>
              <c:f>Sheet7!$AD$47:$AF$47</c:f>
              <c:numCache>
                <c:formatCode>0</c:formatCode>
                <c:ptCount val="3"/>
                <c:pt idx="0">
                  <c:v>86.274000000000001</c:v>
                </c:pt>
                <c:pt idx="1">
                  <c:v>88.111999999999995</c:v>
                </c:pt>
                <c:pt idx="2">
                  <c:v>89.512</c:v>
                </c:pt>
              </c:numCache>
            </c:numRef>
          </c:yVal>
          <c:smooth val="0"/>
          <c:extLst>
            <c:ext xmlns:c16="http://schemas.microsoft.com/office/drawing/2014/chart" uri="{C3380CC4-5D6E-409C-BE32-E72D297353CC}">
              <c16:uniqueId val="{00000001-05C4-3A4A-9F18-D43896332F4F}"/>
            </c:ext>
          </c:extLst>
        </c:ser>
        <c:dLbls>
          <c:showLegendKey val="0"/>
          <c:showVal val="0"/>
          <c:showCatName val="0"/>
          <c:showSerName val="0"/>
          <c:showPercent val="0"/>
          <c:showBubbleSize val="0"/>
        </c:dLbls>
        <c:axId val="610764752"/>
        <c:axId val="443684064"/>
      </c:scatterChart>
      <c:valAx>
        <c:axId val="610764752"/>
        <c:scaling>
          <c:orientation val="minMax"/>
        </c:scaling>
        <c:delete val="0"/>
        <c:axPos val="b"/>
        <c:majorGridlines>
          <c:spPr>
            <a:ln w="9525" cap="flat" cmpd="sng" algn="ctr">
              <a:solidFill>
                <a:schemeClr val="tx1">
                  <a:lumMod val="15000"/>
                  <a:lumOff val="85000"/>
                </a:schemeClr>
              </a:solidFill>
              <a:round/>
            </a:ln>
            <a:effectLst/>
          </c:spPr>
        </c:majorGridlines>
        <c:title>
          <c:tx>
            <c:rich>
              <a:bodyPr/>
              <a:lstStyle/>
              <a:p>
                <a:pPr>
                  <a:defRPr/>
                </a:pPr>
                <a:r>
                  <a:rPr lang="ja-JP"/>
                  <a:t>メモリ割り当て量</a:t>
                </a:r>
                <a:r>
                  <a:rPr lang="en-US"/>
                  <a:t>[MB]</a:t>
                </a:r>
                <a:endParaRPr lang="ja-JP"/>
              </a:p>
            </c:rich>
          </c:tx>
          <c:overlay val="0"/>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443684064"/>
        <c:crosses val="autoZero"/>
        <c:crossBetween val="midCat"/>
      </c:valAx>
      <c:valAx>
        <c:axId val="443684064"/>
        <c:scaling>
          <c:orientation val="minMax"/>
          <c:max val="120"/>
          <c:min val="0"/>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ja-JP"/>
                  <a:t>起動時間</a:t>
                </a:r>
                <a:r>
                  <a:rPr lang="en-US"/>
                  <a:t>[s]</a:t>
                </a:r>
                <a:endParaRPr lang="ja-JP"/>
              </a:p>
            </c:rich>
          </c:tx>
          <c:overlay val="0"/>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ja-JP"/>
          </a:p>
        </c:txPr>
        <c:crossAx val="610764752"/>
        <c:crosses val="autoZero"/>
        <c:crossBetween val="midCat"/>
        <c:majorUnit val="30"/>
        <c:minorUnit val="15"/>
      </c:valAx>
    </c:plotArea>
    <c:legend>
      <c:legendPos val="b"/>
      <c:overlay val="0"/>
    </c:legend>
    <c:plotVisOnly val="1"/>
    <c:dispBlanksAs val="gap"/>
    <c:showDLblsOverMax val="0"/>
    <c:extLst/>
  </c:chart>
  <c:txPr>
    <a:bodyPr/>
    <a:lstStyle/>
    <a:p>
      <a:pPr>
        <a:defRPr sz="1600" b="1"/>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Sheet7!$W$2</c:f>
              <c:strCache>
                <c:ptCount val="1"/>
                <c:pt idx="0">
                  <c:v>従来</c:v>
                </c:pt>
              </c:strCache>
            </c:strRef>
          </c:tx>
          <c:spPr>
            <a:ln w="38100" cap="rnd">
              <a:solidFill>
                <a:schemeClr val="accent1"/>
              </a:solidFill>
              <a:round/>
            </a:ln>
            <a:effectLst/>
          </c:spPr>
          <c:marker>
            <c:symbol val="circle"/>
            <c:size val="5"/>
            <c:spPr>
              <a:solidFill>
                <a:schemeClr val="accent1"/>
              </a:solidFill>
              <a:ln w="38100">
                <a:solidFill>
                  <a:schemeClr val="accent1"/>
                </a:solidFill>
              </a:ln>
              <a:effectLst/>
            </c:spPr>
          </c:marker>
          <c:xVal>
            <c:numRef>
              <c:f>Sheet7!$X$1:$Z$1</c:f>
              <c:numCache>
                <c:formatCode>General</c:formatCode>
                <c:ptCount val="3"/>
                <c:pt idx="0">
                  <c:v>51</c:v>
                </c:pt>
                <c:pt idx="1">
                  <c:v>148</c:v>
                </c:pt>
                <c:pt idx="2">
                  <c:v>350</c:v>
                </c:pt>
              </c:numCache>
            </c:numRef>
          </c:xVal>
          <c:yVal>
            <c:numRef>
              <c:f>Sheet7!$X$2:$Z$2</c:f>
              <c:numCache>
                <c:formatCode>0</c:formatCode>
                <c:ptCount val="3"/>
                <c:pt idx="0">
                  <c:v>1.7700000000000004E-2</c:v>
                </c:pt>
                <c:pt idx="1">
                  <c:v>0.86020000000000008</c:v>
                </c:pt>
                <c:pt idx="2">
                  <c:v>2.5668499999999996</c:v>
                </c:pt>
              </c:numCache>
            </c:numRef>
          </c:yVal>
          <c:smooth val="0"/>
          <c:extLst>
            <c:ext xmlns:c16="http://schemas.microsoft.com/office/drawing/2014/chart" uri="{C3380CC4-5D6E-409C-BE32-E72D297353CC}">
              <c16:uniqueId val="{00000000-2348-B44F-A21B-4745D5E462D3}"/>
            </c:ext>
          </c:extLst>
        </c:ser>
        <c:ser>
          <c:idx val="1"/>
          <c:order val="1"/>
          <c:tx>
            <c:strRef>
              <c:f>Sheet7!$W$3</c:f>
              <c:strCache>
                <c:ptCount val="1"/>
                <c:pt idx="0">
                  <c:v>ShadowMonitor</c:v>
                </c:pt>
              </c:strCache>
            </c:strRef>
          </c:tx>
          <c:spPr>
            <a:ln w="38100" cap="rnd">
              <a:solidFill>
                <a:schemeClr val="accent2"/>
              </a:solidFill>
              <a:round/>
            </a:ln>
            <a:effectLst/>
          </c:spPr>
          <c:marker>
            <c:symbol val="circle"/>
            <c:size val="5"/>
            <c:spPr>
              <a:solidFill>
                <a:schemeClr val="accent2"/>
              </a:solidFill>
              <a:ln w="38100">
                <a:solidFill>
                  <a:schemeClr val="accent2"/>
                </a:solidFill>
              </a:ln>
              <a:effectLst/>
            </c:spPr>
          </c:marker>
          <c:xVal>
            <c:numRef>
              <c:f>Sheet7!$X$1:$Z$1</c:f>
              <c:numCache>
                <c:formatCode>General</c:formatCode>
                <c:ptCount val="3"/>
                <c:pt idx="0">
                  <c:v>51</c:v>
                </c:pt>
                <c:pt idx="1">
                  <c:v>148</c:v>
                </c:pt>
                <c:pt idx="2">
                  <c:v>350</c:v>
                </c:pt>
              </c:numCache>
            </c:numRef>
          </c:xVal>
          <c:yVal>
            <c:numRef>
              <c:f>Sheet7!$X$3:$Z$3</c:f>
              <c:numCache>
                <c:formatCode>0</c:formatCode>
                <c:ptCount val="3"/>
                <c:pt idx="0">
                  <c:v>1.8700000000000001E-2</c:v>
                </c:pt>
                <c:pt idx="1">
                  <c:v>0.85570000000000002</c:v>
                </c:pt>
                <c:pt idx="2">
                  <c:v>2.5968499999999999</c:v>
                </c:pt>
              </c:numCache>
            </c:numRef>
          </c:yVal>
          <c:smooth val="0"/>
          <c:extLst>
            <c:ext xmlns:c16="http://schemas.microsoft.com/office/drawing/2014/chart" uri="{C3380CC4-5D6E-409C-BE32-E72D297353CC}">
              <c16:uniqueId val="{00000001-2348-B44F-A21B-4745D5E462D3}"/>
            </c:ext>
          </c:extLst>
        </c:ser>
        <c:dLbls>
          <c:showLegendKey val="0"/>
          <c:showVal val="0"/>
          <c:showCatName val="0"/>
          <c:showSerName val="0"/>
          <c:showPercent val="0"/>
          <c:showBubbleSize val="0"/>
        </c:dLbls>
        <c:axId val="720200784"/>
        <c:axId val="720225664"/>
      </c:scatterChart>
      <c:valAx>
        <c:axId val="72020078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ja-JP" altLang="en-US" sz="1600" b="1"/>
                  <a:t>メモリ使用量</a:t>
                </a:r>
                <a:r>
                  <a:rPr lang="en-US" altLang="ja-JP" sz="1600" b="1"/>
                  <a:t>[MB]</a:t>
                </a:r>
                <a:endParaRPr lang="ja-JP" altLang="en-US" sz="1600" b="1"/>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ja-JP" alt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ja-JP"/>
          </a:p>
        </c:txPr>
        <c:crossAx val="720225664"/>
        <c:crosses val="autoZero"/>
        <c:crossBetween val="midCat"/>
      </c:valAx>
      <c:valAx>
        <c:axId val="7202256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ja-JP" altLang="en-US" sz="1600" b="1"/>
                  <a:t>実行時間</a:t>
                </a:r>
                <a:r>
                  <a:rPr lang="en-US" altLang="ja-JP" sz="1600" b="1"/>
                  <a:t>[s]</a:t>
                </a:r>
                <a:endParaRPr lang="ja-JP" altLang="en-US" sz="1600" b="1"/>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lt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ja-JP"/>
          </a:p>
        </c:txPr>
        <c:crossAx val="720200784"/>
        <c:crosses val="autoZero"/>
        <c:crossBetween val="midCat"/>
      </c:valAx>
      <c:spPr>
        <a:noFill/>
        <a:ln>
          <a:noFill/>
        </a:ln>
        <a:effectLst/>
      </c:spPr>
    </c:plotArea>
    <c:legend>
      <c:legendPos val="b"/>
      <c:overlay val="0"/>
      <c:spPr>
        <a:noFill/>
        <a:ln w="38100">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0E75DA-3485-7D44-9A18-4C56C27C093B}" type="datetimeFigureOut">
              <a:t>2026/3/16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76E954-6E05-1F42-BD6B-D6248E9B765F}" type="slidenum">
              <a:t>‹#›</a:t>
            </a:fld>
            <a:endParaRPr kumimoji="1" lang="ja-JP" altLang="en-US"/>
          </a:p>
        </p:txBody>
      </p:sp>
    </p:spTree>
    <p:extLst>
      <p:ext uri="{BB962C8B-B14F-4D97-AF65-F5344CB8AC3E}">
        <p14:creationId xmlns:p14="http://schemas.microsoft.com/office/powerpoint/2010/main" val="24706417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r>
              <a:rPr kumimoji="1" lang="ja-JP" altLang="en-US" dirty="0"/>
              <a:t>タイトル</a:t>
            </a:r>
            <a:r>
              <a:rPr kumimoji="1" lang="en-US" altLang="ja-JP" dirty="0"/>
              <a:t>)</a:t>
            </a:r>
            <a:r>
              <a:rPr lang="ja-JP" altLang="en-US" sz="1200" dirty="0">
                <a:latin typeface="Yu Gothic" panose="020B0400000000000000" pitchFamily="34" charset="-128"/>
                <a:ea typeface="Yu Gothic" panose="020B0400000000000000" pitchFamily="34" charset="-128"/>
              </a:rPr>
              <a:t>と題しまして，九州工業大学</a:t>
            </a:r>
            <a:r>
              <a:rPr lang="ja-JP" altLang="en-US" dirty="0">
                <a:cs typeface="MS PGothic" charset="-128"/>
              </a:rPr>
              <a:t>の西村が発表いたします．</a:t>
            </a:r>
            <a:endParaRPr lang="en-US" altLang="ja-JP" dirty="0">
              <a:cs typeface="MS PGothic"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cs typeface="MS PGothic" charset="-128"/>
              </a:rPr>
              <a:t>よろしくお願いします．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A13D44-4D58-804B-A538-E860FF2264D7}" type="slidenum">
              <a:rPr kumimoji="1" sz="1200" b="0" i="0" u="none" strike="noStrike" kern="1200" cap="none" spc="0" normalizeH="0" baseline="0" noProof="0">
                <a:ln>
                  <a:noFill/>
                </a:ln>
                <a:solidFill>
                  <a:prstClr val="black"/>
                </a:solidFill>
                <a:effectLst/>
                <a:uLnTx/>
                <a:uFillTx/>
                <a:latin typeface="游ゴシック"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34" charset="-128"/>
              <a:cs typeface="+mn-cs"/>
            </a:endParaRPr>
          </a:p>
        </p:txBody>
      </p:sp>
    </p:spTree>
    <p:extLst>
      <p:ext uri="{BB962C8B-B14F-4D97-AF65-F5344CB8AC3E}">
        <p14:creationId xmlns:p14="http://schemas.microsoft.com/office/powerpoint/2010/main" val="2995760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監視機構が</a:t>
            </a:r>
            <a:r>
              <a:rPr kumimoji="1" lang="en-US" altLang="ja-JP" dirty="0"/>
              <a:t>①</a:t>
            </a:r>
            <a:r>
              <a:rPr kumimoji="1" lang="ja-JP" altLang="en-US" dirty="0"/>
              <a:t>が必要。</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PT</a:t>
            </a:r>
            <a:r>
              <a:rPr kumimoji="1" lang="ja-JP" altLang="en-US" dirty="0"/>
              <a:t>は</a:t>
            </a:r>
            <a:r>
              <a:rPr kumimoji="1" lang="en-US" altLang="ja-JP" dirty="0"/>
              <a:t>②</a:t>
            </a:r>
            <a:r>
              <a:rPr kumimoji="1" lang="ja-JP" altLang="en-US" dirty="0"/>
              <a:t>することもできる。</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そして、監視機構は変換して得られた</a:t>
            </a:r>
            <a:r>
              <a:rPr kumimoji="1" lang="en-US" altLang="ja-JP" dirty="0"/>
              <a:t>③</a:t>
            </a:r>
            <a:r>
              <a:rPr kumimoji="1" lang="ja-JP" altLang="en-US" dirty="0"/>
              <a:t>する。</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しかし、</a:t>
            </a:r>
            <a:r>
              <a:rPr kumimoji="1" lang="en-US" altLang="ja-JP" dirty="0"/>
              <a:t>④</a:t>
            </a:r>
            <a:r>
              <a:rPr lang="en-US" altLang="ja-JP" dirty="0"/>
              <a:t>()</a:t>
            </a:r>
            <a:r>
              <a:rPr lang="ja-JP" altLang="en-US" dirty="0"/>
              <a:t>。</a:t>
            </a:r>
            <a:r>
              <a:rPr lang="en-US" altLang="ja-JP" dirty="0"/>
              <a:t>⑥</a:t>
            </a:r>
            <a:r>
              <a:rPr lang="ja-JP" altLang="en-US" dirty="0"/>
              <a:t>ため、</a:t>
            </a:r>
            <a:r>
              <a:rPr kumimoji="1" lang="en-US" altLang="ja-JP" dirty="0"/>
              <a:t>⑤</a:t>
            </a:r>
            <a:r>
              <a:rPr kumimoji="1" lang="ja-JP" altLang="en-US" dirty="0"/>
              <a:t>てしまう。</a:t>
            </a:r>
            <a:endParaRPr kumimoji="1"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9</a:t>
            </a:fld>
            <a:endParaRPr kumimoji="1" lang="ja-JP" altLang="en-US"/>
          </a:p>
        </p:txBody>
      </p:sp>
    </p:spTree>
    <p:extLst>
      <p:ext uri="{BB962C8B-B14F-4D97-AF65-F5344CB8AC3E}">
        <p14:creationId xmlns:p14="http://schemas.microsoft.com/office/powerpoint/2010/main" val="4304511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r>
              <a:rPr lang="ja-JP" altLang="en-US" dirty="0" err="1"/>
              <a:t>そこで、</a:t>
            </a:r>
            <a:r>
              <a:rPr lang="en-US" altLang="ja-JP" dirty="0" err="1"/>
              <a:t>①</a:t>
            </a:r>
            <a:r>
              <a:rPr lang="ja-JP" altLang="en-US" dirty="0" err="1"/>
              <a:t>するようにする。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複製してできた</a:t>
            </a:r>
            <a:r>
              <a:rPr lang="en-US" altLang="ja-JP" dirty="0"/>
              <a:t>SPT</a:t>
            </a:r>
            <a:r>
              <a:rPr lang="ja-JP" altLang="en-US" dirty="0"/>
              <a:t>は</a:t>
            </a:r>
            <a:r>
              <a:rPr lang="en-US" altLang="ja-JP" dirty="0"/>
              <a:t>PT</a:t>
            </a:r>
            <a:r>
              <a:rPr lang="ja-JP" altLang="en-US" dirty="0"/>
              <a:t>と同じ内容を持つ</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この</a:t>
            </a:r>
            <a:r>
              <a:rPr lang="en-US" altLang="ja-JP" dirty="0"/>
              <a:t>SP</a:t>
            </a:r>
            <a:r>
              <a:rPr lang="ja-JP" altLang="en-US" dirty="0"/>
              <a:t>は暗号化しないようにする</a:t>
            </a:r>
            <a:r>
              <a:rPr lang="en-US" altLang="ja-JP" dirty="0"/>
              <a:t>()</a:t>
            </a:r>
            <a:r>
              <a:rPr lang="ja-JP" altLang="en-US" dirty="0"/>
              <a:t>。</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そして、</a:t>
            </a:r>
            <a:r>
              <a:rPr lang="en-US" altLang="ja-JP" dirty="0"/>
              <a:t>④</a:t>
            </a:r>
            <a:r>
              <a:rPr lang="ja-JP" altLang="en-US" dirty="0"/>
              <a:t>。</a:t>
            </a:r>
            <a:endParaRPr lang="en-US" altLang="ja-JP" dirty="0"/>
          </a:p>
          <a:p>
            <a:r>
              <a:rPr lang="en-US" altLang="ja-JP" dirty="0"/>
              <a:t>⑤</a:t>
            </a:r>
            <a:r>
              <a:rPr lang="ja-JP" altLang="en-US" dirty="0"/>
              <a:t>。ページテーブルに対して、</a:t>
            </a:r>
            <a:r>
              <a:rPr lang="en-US" altLang="ja-JP" dirty="0"/>
              <a:t>⑥</a:t>
            </a:r>
            <a:r>
              <a:rPr lang="ja-JP" altLang="en-US" dirty="0"/>
              <a:t>します。</a:t>
            </a:r>
            <a:endParaRPr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10</a:t>
            </a:fld>
            <a:endParaRPr kumimoji="1" lang="ja-JP" altLang="en-US"/>
          </a:p>
        </p:txBody>
      </p:sp>
    </p:spTree>
    <p:extLst>
      <p:ext uri="{BB962C8B-B14F-4D97-AF65-F5344CB8AC3E}">
        <p14:creationId xmlns:p14="http://schemas.microsoft.com/office/powerpoint/2010/main" val="2767351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クラウドは</a:t>
            </a:r>
            <a:r>
              <a:rPr kumimoji="1" lang="en-US" altLang="ja-JP"/>
              <a:t>①</a:t>
            </a:r>
            <a:r>
              <a:rPr kumimoji="1" lang="ja-JP" altLang="en-US"/>
              <a:t>の攻撃が可能</a:t>
            </a:r>
            <a:endParaRPr kumimoji="1" lang="en-US" altLang="ja-JP"/>
          </a:p>
          <a:p>
            <a:r>
              <a:rPr kumimoji="1" lang="ja-JP" altLang="en-US"/>
              <a:t>具体的には、</a:t>
            </a:r>
            <a:r>
              <a:rPr kumimoji="1" lang="en-US" altLang="ja-JP"/>
              <a:t>②</a:t>
            </a:r>
            <a:r>
              <a:rPr kumimoji="1" lang="ja-JP" altLang="en-US"/>
              <a:t>をされる恐れがある</a:t>
            </a:r>
            <a:endParaRPr kumimoji="1" lang="en-US" altLang="ja-JP"/>
          </a:p>
          <a:p>
            <a:r>
              <a:rPr kumimoji="1" lang="ja-JP" altLang="en-US"/>
              <a:t>そこで、</a:t>
            </a:r>
            <a:r>
              <a:rPr kumimoji="1" lang="en-US" altLang="ja-JP"/>
              <a:t>③()</a:t>
            </a:r>
            <a:r>
              <a:rPr kumimoji="1" lang="ja-JP" altLang="en-US"/>
              <a:t>。</a:t>
            </a:r>
            <a:r>
              <a:rPr kumimoji="1" lang="en-US" altLang="ja-JP"/>
              <a:t>④</a:t>
            </a:r>
            <a:r>
              <a:rPr kumimoji="1" lang="ja-JP" altLang="en-US"/>
              <a:t>。</a:t>
            </a:r>
            <a:r>
              <a:rPr kumimoji="1" lang="en-US" altLang="ja-JP"/>
              <a:t>⑤</a:t>
            </a:r>
            <a:r>
              <a:rPr kumimoji="1" lang="ja-JP" altLang="en-US"/>
              <a:t>。</a:t>
            </a:r>
            <a:endParaRPr kumimoji="1" lang="en-US" altLang="ja-JP"/>
          </a:p>
          <a:p>
            <a:r>
              <a:rPr kumimoji="1" lang="ja-JP" altLang="en-US"/>
              <a:t>これにより、</a:t>
            </a:r>
            <a:r>
              <a:rPr kumimoji="1" lang="en-US" altLang="ja-JP"/>
              <a:t>⑥</a:t>
            </a:r>
            <a:r>
              <a:rPr kumimoji="1" lang="ja-JP" altLang="en-US"/>
              <a:t>できる。</a:t>
            </a:r>
            <a:endParaRPr kumimoji="1" lang="en-US" altLang="ja-JP"/>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11</a:t>
            </a:fld>
            <a:endParaRPr kumimoji="1" lang="ja-JP" altLang="en-US"/>
          </a:p>
        </p:txBody>
      </p:sp>
    </p:spTree>
    <p:extLst>
      <p:ext uri="{BB962C8B-B14F-4D97-AF65-F5344CB8AC3E}">
        <p14:creationId xmlns:p14="http://schemas.microsoft.com/office/powerpoint/2010/main" val="21889696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err="1"/>
              <a:t>実験です</a:t>
            </a:r>
            <a:endParaRPr lang="en-US" altLang="ja-JP" dirty="0" err="1"/>
          </a:p>
          <a:p>
            <a:r>
              <a:rPr lang="en-US" altLang="ja-JP" dirty="0" err="1"/>
              <a:t>ShadowMonitor</a:t>
            </a:r>
            <a:r>
              <a:rPr lang="ja-JP" altLang="en-US"/>
              <a:t>を用いて</a:t>
            </a:r>
            <a:r>
              <a:rPr lang="en-US" altLang="ja-JP"/>
              <a:t>①</a:t>
            </a:r>
            <a:r>
              <a:rPr lang="ja-JP" altLang="en-US"/>
              <a:t>する実験をした</a:t>
            </a:r>
            <a:endParaRPr lang="en-US" altLang="ja-JP"/>
          </a:p>
          <a:p>
            <a:r>
              <a:rPr lang="en-US" altLang="ja-JP" dirty="0" err="1"/>
              <a:t>②</a:t>
            </a:r>
            <a:r>
              <a:rPr lang="ja-JP" altLang="en-US"/>
              <a:t>した、また</a:t>
            </a:r>
            <a:r>
              <a:rPr lang="en-US" altLang="ja-JP"/>
              <a:t>③</a:t>
            </a:r>
            <a:r>
              <a:rPr lang="ja-JP" altLang="en-US"/>
              <a:t>した。そして、</a:t>
            </a:r>
            <a:r>
              <a:rPr lang="en-US" altLang="ja-JP"/>
              <a:t>④</a:t>
            </a:r>
            <a:r>
              <a:rPr lang="ja-JP" altLang="en-US"/>
              <a:t>。</a:t>
            </a:r>
            <a:endParaRPr lang="en-US" altLang="ja-JP"/>
          </a:p>
          <a:p>
            <a:r>
              <a:rPr lang="ja-JP" altLang="en-US"/>
              <a:t>実験環境は下の表のよう</a:t>
            </a:r>
            <a:r>
              <a:rPr lang="en-US" altLang="ja-JP"/>
              <a:t>()</a:t>
            </a:r>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12</a:t>
            </a:fld>
            <a:endParaRPr kumimoji="1" lang="ja-JP" altLang="en-US"/>
          </a:p>
        </p:txBody>
      </p:sp>
    </p:spTree>
    <p:extLst>
      <p:ext uri="{BB962C8B-B14F-4D97-AF65-F5344CB8AC3E}">
        <p14:creationId xmlns:p14="http://schemas.microsoft.com/office/powerpoint/2010/main" val="19547898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まず、</a:t>
            </a:r>
            <a:r>
              <a:rPr kumimoji="1" lang="en-US" altLang="ja-JP" dirty="0" err="1"/>
              <a:t>Unikernel</a:t>
            </a:r>
            <a:r>
              <a:rPr kumimoji="1" lang="ja-JP" altLang="en-US"/>
              <a:t>の動作確認を行った。</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err="1"/>
              <a:t>その結果、</a:t>
            </a:r>
            <a:r>
              <a:rPr lang="en-US" altLang="ja-JP" dirty="0" err="1"/>
              <a:t>①</a:t>
            </a:r>
            <a:r>
              <a:rPr lang="ja-JP" altLang="en-US" dirty="0" err="1"/>
              <a:t>を確認。</a:t>
            </a:r>
            <a:endParaRPr lang="en-US" altLang="ja-JP" dirty="0" err="1"/>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err="1"/>
              <a:t>具体的には</a:t>
            </a:r>
            <a:r>
              <a:rPr lang="en-US" altLang="ja-JP" dirty="0" err="1"/>
              <a:t>②</a:t>
            </a:r>
            <a:r>
              <a:rPr lang="ja-JP" altLang="en-US" dirty="0" err="1"/>
              <a:t>。また、</a:t>
            </a:r>
            <a:r>
              <a:rPr lang="en-US" altLang="ja-JP" dirty="0" err="1"/>
              <a:t>③</a:t>
            </a:r>
            <a:r>
              <a:rPr lang="ja-JP" altLang="en-US" dirty="0" err="1"/>
              <a:t>。</a:t>
            </a:r>
            <a:endParaRPr lang="en-US" altLang="ja-JP" dirty="0" err="1"/>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そして</a:t>
            </a:r>
            <a:r>
              <a:rPr lang="en-US" altLang="ja-JP"/>
              <a:t>④</a:t>
            </a:r>
            <a:r>
              <a:rPr lang="ja-JP" altLang="en-US"/>
              <a:t>と、このように</a:t>
            </a:r>
            <a:r>
              <a:rPr lang="en-US" altLang="ja-JP"/>
              <a:t>⑤()</a:t>
            </a:r>
            <a:r>
              <a:rPr lang="ja-JP" altLang="en-US"/>
              <a:t>。</a:t>
            </a:r>
            <a:endParaRPr lang="en-US" altLang="ja-JP" dirty="0"/>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13</a:t>
            </a:fld>
            <a:endParaRPr kumimoji="1" lang="ja-JP" altLang="en-US"/>
          </a:p>
        </p:txBody>
      </p:sp>
    </p:spTree>
    <p:extLst>
      <p:ext uri="{BB962C8B-B14F-4D97-AF65-F5344CB8AC3E}">
        <p14:creationId xmlns:p14="http://schemas.microsoft.com/office/powerpoint/2010/main" val="24129800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また、</a:t>
            </a:r>
            <a:r>
              <a:rPr lang="en-US" altLang="ja-JP"/>
              <a:t>SM</a:t>
            </a:r>
            <a:r>
              <a:rPr lang="ja-JP" altLang="en-US"/>
              <a:t>の適用によるオーバヘッドを測定した</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まず、</a:t>
            </a:r>
            <a:r>
              <a:rPr lang="en-US" altLang="ja-JP"/>
              <a:t>①</a:t>
            </a:r>
            <a:r>
              <a:rPr lang="ja-JP" altLang="en-US"/>
              <a:t>ながら起動にかかる時間を測定。その結果</a:t>
            </a:r>
            <a:r>
              <a:rPr lang="en-US" altLang="ja-JP"/>
              <a:t>②()</a:t>
            </a:r>
            <a:r>
              <a:rPr lang="ja-JP" altLang="en-US"/>
              <a:t>。</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次に、</a:t>
            </a:r>
            <a:r>
              <a:rPr lang="en-US" altLang="ja-JP" dirty="0"/>
              <a:t>③</a:t>
            </a:r>
            <a:r>
              <a:rPr lang="ja-JP" altLang="en-US" dirty="0"/>
              <a:t>実行にかかる時間を測定。その結果、</a:t>
            </a:r>
            <a:r>
              <a:rPr lang="en-US" altLang="ja-JP" dirty="0"/>
              <a:t>④()</a:t>
            </a:r>
            <a:r>
              <a:rPr lang="ja-JP" altLang="en-US" dirty="0"/>
              <a:t>。</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以上より</a:t>
            </a:r>
            <a:r>
              <a:rPr lang="ja-JP" altLang="en-US"/>
              <a:t>シャドウページテーブルの作成や同期によるオーバーヘッドは十分に小さいといえる</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14</a:t>
            </a:fld>
            <a:endParaRPr kumimoji="1" lang="ja-JP" altLang="en-US"/>
          </a:p>
        </p:txBody>
      </p:sp>
    </p:spTree>
    <p:extLst>
      <p:ext uri="{BB962C8B-B14F-4D97-AF65-F5344CB8AC3E}">
        <p14:creationId xmlns:p14="http://schemas.microsoft.com/office/powerpoint/2010/main" val="5504158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まとめです、</a:t>
            </a:r>
            <a:r>
              <a:rPr kumimoji="1" lang="en-US" altLang="ja-JP"/>
              <a:t>①</a:t>
            </a:r>
            <a:r>
              <a:rPr kumimoji="1" lang="ja-JP" altLang="en-US"/>
              <a:t>。</a:t>
            </a:r>
            <a:r>
              <a:rPr lang="en-US" altLang="ja-JP"/>
              <a:t>ShadowMonitor</a:t>
            </a:r>
            <a:r>
              <a:rPr lang="ja-JP" altLang="en-US"/>
              <a:t>は</a:t>
            </a:r>
            <a:r>
              <a:rPr lang="en-US" altLang="ja-JP"/>
              <a:t>②</a:t>
            </a:r>
            <a:r>
              <a:rPr kumimoji="1" lang="ja-JP" altLang="en-US"/>
              <a:t>。</a:t>
            </a:r>
            <a:endParaRPr kumimoji="1" lang="en-US" altLang="ja-JP"/>
          </a:p>
          <a:p>
            <a:r>
              <a:rPr kumimoji="1" lang="ja-JP" altLang="en-US"/>
              <a:t>また、</a:t>
            </a:r>
            <a:r>
              <a:rPr lang="en-US" altLang="ja-JP"/>
              <a:t>③</a:t>
            </a:r>
            <a:r>
              <a:rPr lang="ja-JP" altLang="en-US"/>
              <a:t>。</a:t>
            </a:r>
            <a:r>
              <a:rPr kumimoji="1" lang="ja-JP" altLang="en-US" dirty="0"/>
              <a:t>そして、</a:t>
            </a:r>
            <a:r>
              <a:rPr kumimoji="1" lang="en-US" altLang="ja-JP" dirty="0"/>
              <a:t>④</a:t>
            </a:r>
            <a:r>
              <a:rPr kumimoji="1" lang="ja-JP" altLang="en-US" dirty="0"/>
              <a:t>。</a:t>
            </a:r>
            <a:endParaRPr kumimoji="1" lang="en-US" altLang="ja-JP" dirty="0"/>
          </a:p>
          <a:p>
            <a:r>
              <a:rPr kumimoji="1" lang="en-US" altLang="ja-JP"/>
              <a:t>⑥</a:t>
            </a:r>
            <a:r>
              <a:rPr kumimoji="1" lang="ja-JP" altLang="en-US"/>
              <a:t>は、</a:t>
            </a:r>
            <a:r>
              <a:rPr kumimoji="1" lang="en-US" altLang="ja-JP"/>
              <a:t>⑦</a:t>
            </a:r>
            <a:r>
              <a:rPr kumimoji="1" lang="ja-JP" altLang="en-US"/>
              <a:t>に取り組みたい。</a:t>
            </a:r>
            <a:endParaRPr kumimoji="1" lang="en-US" altLang="ja-JP"/>
          </a:p>
          <a:p>
            <a:r>
              <a:rPr kumimoji="1" lang="ja-JP" altLang="en-US"/>
              <a:t>以上で発表を終わります、ご清聴ありがとうございました</a:t>
            </a:r>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15</a:t>
            </a:fld>
            <a:endParaRPr kumimoji="1" lang="ja-JP" altLang="en-US"/>
          </a:p>
        </p:txBody>
      </p:sp>
    </p:spTree>
    <p:extLst>
      <p:ext uri="{BB962C8B-B14F-4D97-AF65-F5344CB8AC3E}">
        <p14:creationId xmlns:p14="http://schemas.microsoft.com/office/powerpoint/2010/main" val="15698607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次に、監視機構では</a:t>
            </a:r>
            <a:r>
              <a:rPr kumimoji="1" lang="en-US" altLang="ja-JP" dirty="0"/>
              <a:t>①</a:t>
            </a:r>
            <a:r>
              <a:rPr kumimoji="1" lang="ja-JP" altLang="en-US" dirty="0"/>
              <a:t>できるようにする必要がある。</a:t>
            </a:r>
            <a:br>
              <a:rPr kumimoji="1" lang="en-US" altLang="ja-JP" dirty="0"/>
            </a:br>
            <a:r>
              <a:rPr kumimoji="1" lang="en-US" altLang="ja-JP" dirty="0" err="1"/>
              <a:t>ptaddr</a:t>
            </a:r>
            <a:r>
              <a:rPr kumimoji="1" lang="ja-JP" altLang="en-US" dirty="0"/>
              <a:t>は</a:t>
            </a:r>
            <a:r>
              <a:rPr lang="en-US" altLang="ja-JP" dirty="0"/>
              <a:t>CPU</a:t>
            </a:r>
            <a:r>
              <a:rPr lang="ja-JP" altLang="en-US" dirty="0"/>
              <a:t>レジスタの値から</a:t>
            </a:r>
            <a:r>
              <a:rPr kumimoji="1" lang="ja-JP" altLang="en-US" dirty="0"/>
              <a:t>特定できるので、その隣にすることが考えられる</a:t>
            </a:r>
            <a:endParaRPr kumimoji="1" lang="en-US" altLang="ja-JP" dirty="0"/>
          </a:p>
          <a:p>
            <a:r>
              <a:rPr kumimoji="1" lang="ja-JP" altLang="en-US" dirty="0"/>
              <a:t>しかし、</a:t>
            </a:r>
            <a:r>
              <a:rPr kumimoji="1" lang="en-US" altLang="ja-JP" dirty="0"/>
              <a:t>③</a:t>
            </a:r>
            <a:r>
              <a:rPr kumimoji="1" lang="ja-JP" altLang="en-US" dirty="0"/>
              <a:t>しまう。</a:t>
            </a:r>
            <a:r>
              <a:rPr kumimoji="1" lang="en-US" altLang="ja-JP" dirty="0"/>
              <a:t>()</a:t>
            </a:r>
          </a:p>
          <a:p>
            <a:r>
              <a:rPr kumimoji="1" lang="ja-JP" altLang="en-US" dirty="0"/>
              <a:t>そこで、</a:t>
            </a:r>
            <a:r>
              <a:rPr kumimoji="1" lang="en-US" altLang="ja-JP" dirty="0"/>
              <a:t>④</a:t>
            </a:r>
            <a:r>
              <a:rPr kumimoji="1" lang="ja-JP" altLang="en-US" dirty="0"/>
              <a:t>します。</a:t>
            </a:r>
            <a:r>
              <a:rPr kumimoji="1" lang="en-US" altLang="ja-JP" dirty="0" err="1"/>
              <a:t>Unikernel</a:t>
            </a:r>
            <a:r>
              <a:rPr kumimoji="1" lang="ja-JP" altLang="en-US" dirty="0"/>
              <a:t>は</a:t>
            </a:r>
            <a:r>
              <a:rPr kumimoji="1" lang="en-US" altLang="ja-JP" dirty="0"/>
              <a:t>⑤</a:t>
            </a:r>
            <a:r>
              <a:rPr kumimoji="1" lang="ja-JP" altLang="en-US" dirty="0"/>
              <a:t>します。</a:t>
            </a:r>
            <a:r>
              <a:rPr kumimoji="1" lang="en-US" altLang="ja-JP" dirty="0"/>
              <a:t>()</a:t>
            </a:r>
          </a:p>
          <a:p>
            <a:r>
              <a:rPr kumimoji="1" lang="ja-JP" altLang="en-US" dirty="0"/>
              <a:t>そして、監視機構は</a:t>
            </a:r>
            <a:r>
              <a:rPr kumimoji="1" lang="en-US" altLang="ja-JP" dirty="0"/>
              <a:t>⑥</a:t>
            </a:r>
            <a:r>
              <a:rPr kumimoji="1" lang="ja-JP" altLang="en-US" dirty="0"/>
              <a:t>します。</a:t>
            </a:r>
            <a:r>
              <a:rPr kumimoji="1" lang="en-US" altLang="ja-JP" dirty="0"/>
              <a:t>()</a:t>
            </a:r>
            <a:endParaRPr kumimoji="1" lang="ja-JP" altLang="en-US" dirty="0"/>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17</a:t>
            </a:fld>
            <a:endParaRPr kumimoji="1" lang="ja-JP" altLang="en-US"/>
          </a:p>
        </p:txBody>
      </p:sp>
    </p:spTree>
    <p:extLst>
      <p:ext uri="{BB962C8B-B14F-4D97-AF65-F5344CB8AC3E}">
        <p14:creationId xmlns:p14="http://schemas.microsoft.com/office/powerpoint/2010/main" val="36361221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a:t>Unikernel</a:t>
            </a:r>
            <a:r>
              <a:rPr kumimoji="1" lang="ja-JP" altLang="en-US" dirty="0" err="1"/>
              <a:t>のページテーブルは保護する必要があります。</a:t>
            </a:r>
            <a:r>
              <a:rPr kumimoji="1" lang="en-US" altLang="ja-JP" dirty="0" err="1"/>
              <a:t>②</a:t>
            </a:r>
            <a:r>
              <a:rPr kumimoji="1" lang="ja-JP" altLang="en-US"/>
              <a:t>、</a:t>
            </a:r>
            <a:r>
              <a:rPr kumimoji="1" lang="en-US" altLang="ja-JP" dirty="0" err="1"/>
              <a:t>①</a:t>
            </a:r>
            <a:r>
              <a:rPr kumimoji="1" lang="ja-JP" altLang="en-US" dirty="0" err="1"/>
              <a:t>。</a:t>
            </a:r>
            <a:endParaRPr kumimoji="1" lang="en-US" altLang="ja-JP" dirty="0" err="1"/>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そして、</a:t>
            </a:r>
            <a:r>
              <a:rPr lang="en-US" altLang="ja-JP"/>
              <a:t>③</a:t>
            </a:r>
            <a:r>
              <a:rPr lang="ja-JP" altLang="en-US"/>
              <a:t>されてしまう。</a:t>
            </a:r>
            <a:r>
              <a:rPr kumimoji="1" lang="ja-JP" altLang="en-US"/>
              <a:t>そのため、</a:t>
            </a:r>
            <a:r>
              <a:rPr lang="en-US" altLang="ja-JP"/>
              <a:t>④</a:t>
            </a:r>
            <a:r>
              <a:rPr lang="ja-JP" altLang="en-US"/>
              <a:t>する必要</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Nanos</a:t>
            </a:r>
            <a:r>
              <a:rPr kumimoji="1" lang="ja-JP" altLang="en-US"/>
              <a:t>ではアプリをユーザモードで動作させて保護</a:t>
            </a:r>
            <a:r>
              <a:rPr kumimoji="1" lang="en-US" altLang="ja-JP"/>
              <a:t> ()</a:t>
            </a:r>
            <a:r>
              <a:rPr kumimoji="1" lang="ja-JP" altLang="en-US"/>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そのほかには</a:t>
            </a:r>
            <a:r>
              <a:rPr kumimoji="1" lang="en-US" altLang="ja-JP" dirty="0" err="1"/>
              <a:t>⑥</a:t>
            </a:r>
            <a:r>
              <a:rPr kumimoji="1" lang="ja-JP" altLang="en-US" dirty="0"/>
              <a:t>するという方法がある</a:t>
            </a:r>
            <a:r>
              <a:rPr kumimoji="1" lang="en-US" altLang="ja-JP" dirty="0"/>
              <a:t>()</a:t>
            </a:r>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18</a:t>
            </a:fld>
            <a:endParaRPr kumimoji="1" lang="ja-JP" altLang="en-US"/>
          </a:p>
        </p:txBody>
      </p:sp>
    </p:spTree>
    <p:extLst>
      <p:ext uri="{BB962C8B-B14F-4D97-AF65-F5344CB8AC3E}">
        <p14:creationId xmlns:p14="http://schemas.microsoft.com/office/powerpoint/2010/main" val="36002719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また、</a:t>
            </a:r>
            <a:r>
              <a:rPr lang="en-US" altLang="ja-JP" dirty="0"/>
              <a:t>①</a:t>
            </a:r>
            <a:r>
              <a:rPr lang="ja-JP" altLang="en-US" dirty="0"/>
              <a:t>必要がある。例えば</a:t>
            </a:r>
            <a:r>
              <a:rPr lang="en-US" altLang="ja-JP" dirty="0"/>
              <a:t>③</a:t>
            </a:r>
            <a:r>
              <a:rPr lang="ja-JP" altLang="en-US" dirty="0"/>
              <a:t>のときなど、</a:t>
            </a:r>
            <a:r>
              <a:rPr lang="en-US" altLang="ja-JP" dirty="0"/>
              <a:t>②</a:t>
            </a:r>
            <a:r>
              <a:rPr lang="ja-JP" altLang="en-US" dirty="0"/>
              <a:t>ためだ。</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そこで、</a:t>
            </a:r>
            <a:r>
              <a:rPr lang="en-US" altLang="ja-JP" dirty="0"/>
              <a:t>④</a:t>
            </a:r>
            <a:r>
              <a:rPr lang="ja-JP" altLang="en-US" dirty="0"/>
              <a:t>するように。</a:t>
            </a:r>
            <a:r>
              <a:rPr lang="en-US" altLang="ja-JP" dirty="0"/>
              <a:t>()⑤</a:t>
            </a:r>
            <a:r>
              <a:rPr lang="ja-JP" altLang="en-US" dirty="0"/>
              <a:t>し、</a:t>
            </a:r>
            <a:r>
              <a:rPr lang="en-US" altLang="ja-JP" dirty="0"/>
              <a:t>⑥</a:t>
            </a:r>
            <a:r>
              <a:rPr lang="ja-JP" altLang="en-US" dirty="0"/>
              <a:t>します。</a:t>
            </a:r>
            <a:endParaRPr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19</a:t>
            </a:fld>
            <a:endParaRPr kumimoji="1" lang="ja-JP" altLang="en-US"/>
          </a:p>
        </p:txBody>
      </p:sp>
    </p:spTree>
    <p:extLst>
      <p:ext uri="{BB962C8B-B14F-4D97-AF65-F5344CB8AC3E}">
        <p14:creationId xmlns:p14="http://schemas.microsoft.com/office/powerpoint/2010/main" val="2467649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まずは</a:t>
            </a:r>
            <a:r>
              <a:rPr lang="en-US" altLang="ja-JP" sz="1200" dirty="0" err="1">
                <a:latin typeface="Hiragino Sans W4" panose="020B0400000000000000" pitchFamily="34" charset="-128"/>
                <a:ea typeface="Hiragino Sans W4" panose="020B0400000000000000" pitchFamily="34" charset="-128"/>
              </a:rPr>
              <a:t>Unikernel</a:t>
            </a:r>
            <a:r>
              <a:rPr lang="ja-JP" altLang="en-US" sz="1200" dirty="0" err="1">
                <a:latin typeface="Hiragino Sans W4" panose="020B0400000000000000" pitchFamily="34" charset="-128"/>
                <a:ea typeface="Hiragino Sans W4" panose="020B0400000000000000" pitchFamily="34" charset="-128"/>
              </a:rPr>
              <a:t>について</a:t>
            </a:r>
            <a:endParaRPr lang="en-US" altLang="ja-JP" sz="1200" dirty="0" err="1">
              <a:latin typeface="Hiragino Sans W4" panose="020B0400000000000000" pitchFamily="34" charset="-128"/>
              <a:ea typeface="Hiragino Sans W4" panose="020B0400000000000000" pitchFamily="34" charset="-128"/>
            </a:endParaRPr>
          </a:p>
          <a:p>
            <a:r>
              <a:rPr kumimoji="1" lang="ja-JP" altLang="en-US" sz="1200" dirty="0">
                <a:latin typeface="Hiragino Sans W4" panose="020B0400000000000000" pitchFamily="34" charset="-128"/>
                <a:ea typeface="Hiragino Sans W4" panose="020B0400000000000000" pitchFamily="34" charset="-128"/>
              </a:rPr>
              <a:t>クラウド向けに</a:t>
            </a:r>
            <a:r>
              <a:rPr kumimoji="1" lang="en-US" altLang="ja-JP" sz="1200" dirty="0">
                <a:latin typeface="Hiragino Sans W4" panose="020B0400000000000000" pitchFamily="34" charset="-128"/>
                <a:ea typeface="Hiragino Sans W4" panose="020B0400000000000000" pitchFamily="34" charset="-128"/>
              </a:rPr>
              <a:t>①</a:t>
            </a:r>
            <a:r>
              <a:rPr kumimoji="1" lang="ja-JP" altLang="en-US" sz="1200" dirty="0">
                <a:latin typeface="Hiragino Sans W4" panose="020B0400000000000000" pitchFamily="34" charset="-128"/>
                <a:ea typeface="Hiragino Sans W4" panose="020B0400000000000000" pitchFamily="34" charset="-128"/>
              </a:rPr>
              <a:t>。</a:t>
            </a:r>
            <a:r>
              <a:rPr kumimoji="1" lang="en-US" altLang="ja-JP" sz="1200" dirty="0">
                <a:latin typeface="Hiragino Sans W4" panose="020B0400000000000000" pitchFamily="34" charset="-128"/>
                <a:ea typeface="Hiragino Sans W4" panose="020B0400000000000000" pitchFamily="34" charset="-128"/>
              </a:rPr>
              <a:t>Unikernel</a:t>
            </a:r>
            <a:r>
              <a:rPr kumimoji="1" lang="ja-JP" altLang="en-US" sz="1200" dirty="0">
                <a:latin typeface="Hiragino Sans W4" panose="020B0400000000000000" pitchFamily="34" charset="-128"/>
                <a:ea typeface="Hiragino Sans W4" panose="020B0400000000000000" pitchFamily="34" charset="-128"/>
              </a:rPr>
              <a:t>は</a:t>
            </a:r>
            <a:r>
              <a:rPr kumimoji="1" lang="en-US" altLang="ja-JP" sz="1200" dirty="0">
                <a:latin typeface="Hiragino Sans W4" panose="020B0400000000000000" pitchFamily="34" charset="-128"/>
                <a:ea typeface="Hiragino Sans W4" panose="020B0400000000000000" pitchFamily="34" charset="-128"/>
              </a:rPr>
              <a:t>②</a:t>
            </a:r>
            <a:r>
              <a:rPr kumimoji="1" lang="ja-JP" altLang="en-US" sz="1200" dirty="0">
                <a:latin typeface="Hiragino Sans W4" panose="020B0400000000000000" pitchFamily="34" charset="-128"/>
                <a:ea typeface="Hiragino Sans W4" panose="020B0400000000000000" pitchFamily="34" charset="-128"/>
              </a:rPr>
              <a:t>する。</a:t>
            </a:r>
            <a:endParaRPr kumimoji="1" lang="en-US" altLang="ja-JP" sz="1200" dirty="0">
              <a:latin typeface="Hiragino Sans W4" panose="020B0400000000000000" pitchFamily="34" charset="-128"/>
              <a:ea typeface="Hiragino Sans W4" panose="020B0400000000000000" pitchFamily="34" charset="-128"/>
            </a:endParaRPr>
          </a:p>
          <a:p>
            <a:r>
              <a:rPr kumimoji="1" lang="en-US" altLang="ja-JP" sz="1200" dirty="0">
                <a:latin typeface="Hiragino Sans W4" panose="020B0400000000000000" pitchFamily="34" charset="-128"/>
                <a:ea typeface="Hiragino Sans W4" panose="020B0400000000000000" pitchFamily="34" charset="-128"/>
              </a:rPr>
              <a:t>③</a:t>
            </a:r>
            <a:r>
              <a:rPr kumimoji="1" lang="ja-JP" altLang="en-US" dirty="0"/>
              <a:t>という利点がある。</a:t>
            </a:r>
            <a:endParaRPr kumimoji="1" lang="en-US" altLang="ja-JP" dirty="0"/>
          </a:p>
          <a:p>
            <a:r>
              <a:rPr kumimoji="1" lang="ja-JP" altLang="en-US" dirty="0"/>
              <a:t>また、</a:t>
            </a:r>
            <a:r>
              <a:rPr kumimoji="1" lang="en-US" altLang="ja-JP" dirty="0" err="1"/>
              <a:t>Unikernel</a:t>
            </a:r>
            <a:r>
              <a:rPr kumimoji="1" lang="ja-JP" altLang="en-US" dirty="0"/>
              <a:t>は</a:t>
            </a:r>
            <a:r>
              <a:rPr kumimoji="1" lang="en-US" altLang="ja-JP" dirty="0"/>
              <a:t>④</a:t>
            </a:r>
            <a:r>
              <a:rPr kumimoji="1" lang="ja-JP" altLang="en-US" dirty="0"/>
              <a:t>。</a:t>
            </a:r>
            <a:endParaRPr kumimoji="1" lang="en-US" altLang="ja-JP" dirty="0"/>
          </a:p>
          <a:p>
            <a:r>
              <a:rPr kumimoji="1" lang="ja-JP" altLang="en-US" dirty="0"/>
              <a:t>ここで</a:t>
            </a:r>
            <a:r>
              <a:rPr kumimoji="1" lang="en-US" altLang="ja-JP" dirty="0"/>
              <a:t>SEV</a:t>
            </a:r>
            <a:r>
              <a:rPr kumimoji="1" lang="ja-JP" altLang="en-US" dirty="0"/>
              <a:t>とは</a:t>
            </a:r>
            <a:r>
              <a:rPr kumimoji="1" lang="en-US" altLang="ja-JP" dirty="0"/>
              <a:t>SNP</a:t>
            </a:r>
          </a:p>
          <a:p>
            <a:r>
              <a:rPr kumimoji="1" lang="ja-JP" altLang="en-US" dirty="0"/>
              <a:t>これ以降</a:t>
            </a:r>
            <a:r>
              <a:rPr kumimoji="1" lang="en-US" altLang="ja-JP" dirty="0"/>
              <a:t>SNP</a:t>
            </a:r>
            <a:r>
              <a:rPr kumimoji="1" lang="ja-JP" altLang="en-US" dirty="0"/>
              <a:t>を単に</a:t>
            </a:r>
            <a:r>
              <a:rPr kumimoji="1" lang="en-US" altLang="ja-JP" dirty="0"/>
              <a:t>SEV</a:t>
            </a:r>
            <a:r>
              <a:rPr kumimoji="1" lang="ja-JP" altLang="en-US" dirty="0"/>
              <a:t>と呼ぶ</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dirty="0"/>
              <a:t>SEV</a:t>
            </a:r>
            <a:r>
              <a:rPr kumimoji="1" lang="ja-JP" altLang="en-US" dirty="0"/>
              <a:t>とは⑤セキュリティ機構です。</a:t>
            </a: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ただし、</a:t>
            </a:r>
            <a:r>
              <a:rPr kumimoji="1" lang="en-US" altLang="ja-JP" dirty="0"/>
              <a:t>Uni</a:t>
            </a:r>
            <a:r>
              <a:rPr kumimoji="1" lang="ja-JP" altLang="en-US" dirty="0"/>
              <a:t>では実行アプリが</a:t>
            </a:r>
            <a:r>
              <a:rPr kumimoji="1" lang="en-US" altLang="ja-JP" dirty="0"/>
              <a:t>1</a:t>
            </a:r>
            <a:r>
              <a:rPr kumimoji="1" lang="ja-JP" altLang="en-US" dirty="0"/>
              <a:t>つ→保護も</a:t>
            </a:r>
            <a:r>
              <a:rPr kumimoji="1" lang="en-US" altLang="ja-JP" dirty="0"/>
              <a:t>1</a:t>
            </a:r>
            <a:r>
              <a:rPr kumimoji="1" lang="ja-JP" altLang="en-US" dirty="0"/>
              <a:t>つ</a:t>
            </a:r>
            <a:r>
              <a:rPr kumimoji="1" lang="en-US" altLang="ja-JP" dirty="0"/>
              <a:t>()</a:t>
            </a:r>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1</a:t>
            </a:fld>
            <a:endParaRPr kumimoji="1" lang="ja-JP" altLang="en-US"/>
          </a:p>
        </p:txBody>
      </p:sp>
    </p:spTree>
    <p:extLst>
      <p:ext uri="{BB962C8B-B14F-4D97-AF65-F5344CB8AC3E}">
        <p14:creationId xmlns:p14="http://schemas.microsoft.com/office/powerpoint/2010/main" val="1005076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r>
              <a:rPr lang="ja-JP" altLang="en-US" dirty="0"/>
              <a:t>しかし、</a:t>
            </a:r>
            <a:r>
              <a:rPr lang="en-US" altLang="ja-JP" dirty="0"/>
              <a:t>①</a:t>
            </a:r>
            <a:r>
              <a:rPr lang="ja-JP" altLang="en-US" dirty="0"/>
              <a:t>。そして、</a:t>
            </a:r>
            <a:r>
              <a:rPr lang="en-US" altLang="ja-JP" dirty="0"/>
              <a:t>②</a:t>
            </a:r>
          </a:p>
          <a:p>
            <a:r>
              <a:rPr lang="ja-JP" altLang="en-US" dirty="0" err="1"/>
              <a:t>また、</a:t>
            </a:r>
            <a:r>
              <a:rPr lang="en-US" altLang="ja-JP" dirty="0" err="1"/>
              <a:t>③</a:t>
            </a:r>
            <a:r>
              <a:rPr lang="ja-JP" altLang="en-US" dirty="0" err="1"/>
              <a:t>という問題もあります</a:t>
            </a:r>
            <a:r>
              <a:rPr lang="ja-JP" altLang="en-US" dirty="0"/>
              <a:t>。</a:t>
            </a:r>
            <a:endParaRPr lang="en-US" altLang="ja-JP" dirty="0"/>
          </a:p>
          <a:p>
            <a:r>
              <a:rPr lang="en-US" altLang="ja-JP" dirty="0" err="1"/>
              <a:t>Unikernel</a:t>
            </a:r>
            <a:r>
              <a:rPr lang="ja-JP" altLang="en-US" dirty="0"/>
              <a:t>では</a:t>
            </a:r>
            <a:r>
              <a:rPr lang="en-US" altLang="ja-JP" dirty="0"/>
              <a:t>④</a:t>
            </a:r>
            <a:r>
              <a:rPr lang="ja-JP" altLang="en-US" dirty="0"/>
              <a:t>。</a:t>
            </a:r>
            <a:r>
              <a:rPr lang="en-US" altLang="ja-JP" dirty="0"/>
              <a:t>() </a:t>
            </a:r>
            <a:r>
              <a:rPr lang="ja-JP" altLang="en-US" dirty="0"/>
              <a:t>加えて、</a:t>
            </a:r>
            <a:r>
              <a:rPr lang="en-US" altLang="ja-JP" dirty="0"/>
              <a:t>⑤</a:t>
            </a:r>
            <a:r>
              <a:rPr lang="ja-JP" altLang="en-US" dirty="0"/>
              <a:t>。</a:t>
            </a:r>
            <a:endParaRPr lang="en-US" altLang="ja-JP" dirty="0"/>
          </a:p>
          <a:p>
            <a:r>
              <a:rPr lang="ja-JP" altLang="en-US" dirty="0"/>
              <a:t>この</a:t>
            </a:r>
            <a:r>
              <a:rPr lang="en-US" altLang="ja-JP" dirty="0"/>
              <a:t>2</a:t>
            </a:r>
            <a:r>
              <a:rPr lang="ja-JP" altLang="en-US" dirty="0"/>
              <a:t>点より、</a:t>
            </a:r>
            <a:r>
              <a:rPr lang="en-US" altLang="ja-JP" dirty="0"/>
              <a:t>DoS</a:t>
            </a:r>
            <a:r>
              <a:rPr lang="ja-JP" altLang="en-US" dirty="0"/>
              <a:t>やリソースの使いすぎによる異常終了が発生しやすい。</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従って、</a:t>
            </a:r>
            <a:r>
              <a:rPr lang="en-JP" altLang="ja-JP" dirty="0"/>
              <a:t>Unikernel</a:t>
            </a:r>
            <a:r>
              <a:rPr lang="ja-JP" altLang="en-US" dirty="0"/>
              <a:t>は状態を監視する必要。監視に使える手法は大きく分けて</a:t>
            </a:r>
            <a:r>
              <a:rPr lang="en-US" altLang="ja-JP" dirty="0"/>
              <a:t>2</a:t>
            </a:r>
            <a:r>
              <a:rPr lang="ja-JP" altLang="en-US" dirty="0"/>
              <a:t>つ</a:t>
            </a:r>
            <a:endParaRPr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2</a:t>
            </a:fld>
            <a:endParaRPr kumimoji="1" lang="ja-JP" altLang="en-US"/>
          </a:p>
        </p:txBody>
      </p:sp>
    </p:spTree>
    <p:extLst>
      <p:ext uri="{BB962C8B-B14F-4D97-AF65-F5344CB8AC3E}">
        <p14:creationId xmlns:p14="http://schemas.microsoft.com/office/powerpoint/2010/main" val="37646346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1</a:t>
            </a:r>
            <a:r>
              <a:rPr kumimoji="1" lang="ja-JP" altLang="en-US" dirty="0"/>
              <a:t>つ目：</a:t>
            </a:r>
            <a:r>
              <a:rPr kumimoji="1" lang="en-US" altLang="ja-JP" dirty="0" err="1"/>
              <a:t>Unikernel</a:t>
            </a:r>
            <a:r>
              <a:rPr kumimoji="1" lang="en-US" altLang="ja-JP" dirty="0"/>
              <a:t> OS</a:t>
            </a:r>
            <a:r>
              <a:rPr kumimoji="1" lang="ja-JP" altLang="en-US" dirty="0"/>
              <a:t>内での監視</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OS</a:t>
            </a:r>
            <a:r>
              <a:rPr kumimoji="1" lang="ja-JP" altLang="en-US" dirty="0"/>
              <a:t>中に監視機構を配置すれば</a:t>
            </a:r>
            <a:r>
              <a:rPr kumimoji="1" lang="en-US" altLang="ja-JP" dirty="0"/>
              <a:t>OS</a:t>
            </a:r>
            <a:r>
              <a:rPr kumimoji="1" lang="ja-JP" altLang="en-US" dirty="0"/>
              <a:t>データの取得は容易。</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しかし、</a:t>
            </a:r>
            <a:r>
              <a:rPr kumimoji="1" lang="en-US" altLang="ja-JP" dirty="0"/>
              <a:t>Uni OS</a:t>
            </a:r>
            <a:r>
              <a:rPr kumimoji="1" lang="ja-JP" altLang="en-US" dirty="0"/>
              <a:t>内で監視を動作させる</a:t>
            </a:r>
            <a:r>
              <a:rPr lang="ja-JP" altLang="en-US" dirty="0"/>
              <a:t>のは好ましくない。</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Uni OS</a:t>
            </a:r>
            <a:r>
              <a:rPr lang="ja-JP" altLang="en-US" dirty="0"/>
              <a:t>はアプリと一体で動作する。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そのため、異常が監視機構の動作に影響を与えてしまう。</a:t>
            </a:r>
            <a:r>
              <a:rPr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 </a:t>
            </a:r>
            <a:r>
              <a:rPr kumimoji="1" lang="ja-JP" altLang="en-US" dirty="0"/>
              <a:t>また、</a:t>
            </a:r>
            <a:r>
              <a:rPr lang="en-US" altLang="ja-JP" dirty="0"/>
              <a:t>④</a:t>
            </a:r>
            <a:r>
              <a:rPr lang="ja-JP" altLang="en-US" dirty="0"/>
              <a:t>。</a:t>
            </a:r>
            <a:r>
              <a:rPr lang="en-US" altLang="ja-JP" dirty="0" err="1"/>
              <a:t>⑤</a:t>
            </a:r>
            <a:r>
              <a:rPr lang="ja-JP" altLang="en-US" dirty="0"/>
              <a:t>いるが、監視機構を</a:t>
            </a:r>
            <a:r>
              <a:rPr lang="en-US" altLang="ja-JP" dirty="0"/>
              <a:t>OS</a:t>
            </a:r>
            <a:r>
              <a:rPr lang="ja-JP" altLang="en-US" dirty="0"/>
              <a:t>内に追加すると</a:t>
            </a:r>
            <a:r>
              <a:rPr lang="en-US" altLang="ja-JP" dirty="0" err="1"/>
              <a:t>⑥</a:t>
            </a:r>
            <a:r>
              <a:rPr lang="ja-JP" altLang="en-US" dirty="0" err="1"/>
              <a:t>。</a:t>
            </a:r>
            <a:endParaRPr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3</a:t>
            </a:fld>
            <a:endParaRPr kumimoji="1" lang="ja-JP" altLang="en-US"/>
          </a:p>
        </p:txBody>
      </p:sp>
    </p:spTree>
    <p:extLst>
      <p:ext uri="{BB962C8B-B14F-4D97-AF65-F5344CB8AC3E}">
        <p14:creationId xmlns:p14="http://schemas.microsoft.com/office/powerpoint/2010/main" val="2479191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2</a:t>
            </a:r>
            <a:r>
              <a:rPr kumimoji="1" lang="ja-JP" altLang="en-US" sz="12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つ目：</a:t>
            </a:r>
            <a:r>
              <a:rPr kumimoji="1" lang="en-JP" altLang="ja-JP" sz="12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Unikernel</a:t>
            </a:r>
            <a:r>
              <a:rPr kumimoji="1" lang="ja-JP" altLang="en-JP" sz="12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の</a:t>
            </a:r>
            <a:r>
              <a:rPr kumimoji="1" lang="ja-JP" altLang="en-US" sz="12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外からの</a:t>
            </a:r>
            <a:r>
              <a:rPr kumimoji="1" lang="ja-JP" altLang="en-US" dirty="0"/>
              <a:t>監視</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①。この手法では</a:t>
            </a:r>
            <a:r>
              <a:rPr lang="en-US" altLang="ja-JP" dirty="0"/>
              <a:t>②</a:t>
            </a:r>
            <a:r>
              <a:rPr lang="ja-JP" altLang="en-US" dirty="0"/>
              <a:t>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この手法は</a:t>
            </a:r>
            <a:r>
              <a:rPr lang="en-US" altLang="ja-JP" dirty="0"/>
              <a:t>③</a:t>
            </a:r>
            <a:r>
              <a:rPr lang="ja-JP" altLang="en-US" dirty="0"/>
              <a:t>。</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しかし、この手法は</a:t>
            </a:r>
            <a:r>
              <a:rPr lang="en-US" altLang="ja-JP" dirty="0"/>
              <a:t>④</a:t>
            </a:r>
            <a:r>
              <a:rPr lang="ja-JP" altLang="en-US" dirty="0"/>
              <a:t>。</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監視のためのメモリアクセスもクラウド内部犯による盗聴と同様に</a:t>
            </a:r>
            <a:r>
              <a:rPr lang="en-US" altLang="ja-JP" dirty="0"/>
              <a:t>SEV</a:t>
            </a:r>
            <a:r>
              <a:rPr lang="ja-JP" altLang="en-US" dirty="0"/>
              <a:t>に防がれてしまう</a:t>
            </a:r>
            <a:r>
              <a:rPr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そのため、⑤できません。</a:t>
            </a:r>
            <a:endParaRPr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4</a:t>
            </a:fld>
            <a:endParaRPr kumimoji="1" lang="ja-JP" altLang="en-US"/>
          </a:p>
        </p:txBody>
      </p:sp>
    </p:spTree>
    <p:extLst>
      <p:ext uri="{BB962C8B-B14F-4D97-AF65-F5344CB8AC3E}">
        <p14:creationId xmlns:p14="http://schemas.microsoft.com/office/powerpoint/2010/main" val="195361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そこで</a:t>
            </a:r>
            <a:r>
              <a:rPr kumimoji="1" lang="en-US" altLang="ja-JP" dirty="0"/>
              <a:t>①</a:t>
            </a:r>
            <a:r>
              <a:rPr lang="en" altLang="ja-JP" dirty="0">
                <a:effectLst/>
              </a:rPr>
              <a:t>ShadowMonitor</a:t>
            </a:r>
            <a:r>
              <a:rPr lang="ja-JP" altLang="en-US" dirty="0">
                <a:effectLst/>
              </a:rPr>
              <a:t>を提案</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 altLang="ja-JP" dirty="0">
                <a:effectLst/>
              </a:rPr>
              <a:t>ShadowMonitor</a:t>
            </a:r>
            <a:r>
              <a:rPr lang="ja-JP" altLang="en-US" dirty="0">
                <a:effectLst/>
              </a:rPr>
              <a:t>は</a:t>
            </a:r>
            <a:r>
              <a:rPr kumimoji="1" lang="en-US" altLang="ja-JP" dirty="0"/>
              <a:t>②()</a:t>
            </a:r>
            <a:r>
              <a:rPr kumimoji="1" lang="ja-JP" altLang="en-US" dirty="0"/>
              <a:t>。これにより、</a:t>
            </a:r>
            <a:r>
              <a:rPr kumimoji="1" lang="en-US" altLang="ja-JP" dirty="0"/>
              <a:t>③</a:t>
            </a:r>
            <a:r>
              <a:rPr kumimoji="1" lang="ja-JP" altLang="en-US" dirty="0"/>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メモリ暗号化の制御は</a:t>
            </a:r>
            <a:r>
              <a:rPr kumimoji="1" lang="en-US" altLang="ja-JP" dirty="0" err="1"/>
              <a:t>Unikernel</a:t>
            </a:r>
            <a:r>
              <a:rPr lang="ja-JP" altLang="en-US" dirty="0"/>
              <a:t>が</a:t>
            </a:r>
            <a:r>
              <a:rPr lang="ja-JP" altLang="en-US"/>
              <a:t>ページテーブルを用いて</a:t>
            </a:r>
            <a:r>
              <a:rPr lang="ja-JP" altLang="en-US" dirty="0"/>
              <a:t>行う</a:t>
            </a:r>
            <a:r>
              <a:rPr kumimoji="1" lang="ja-JP" altLang="en-US" dirty="0"/>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a:t>Unikernel</a:t>
            </a:r>
            <a:r>
              <a:rPr lang="ja-JP" altLang="en-US"/>
              <a:t>は</a:t>
            </a:r>
            <a:r>
              <a:rPr lang="en-US" altLang="ja-JP"/>
              <a:t>⑤</a:t>
            </a:r>
            <a:r>
              <a:rPr lang="ja-JP" altLang="en-US"/>
              <a:t>。</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a:t>SEV</a:t>
            </a:r>
            <a:r>
              <a:rPr lang="ja-JP" altLang="en-US"/>
              <a:t>はその設定に従ってメモリを暗号化</a:t>
            </a:r>
            <a:endParaRPr lang="en-US" altLang="ja-JP" dirty="0"/>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5</a:t>
            </a:fld>
            <a:endParaRPr kumimoji="1" lang="ja-JP" altLang="en-US"/>
          </a:p>
        </p:txBody>
      </p:sp>
    </p:spTree>
    <p:extLst>
      <p:ext uri="{BB962C8B-B14F-4D97-AF65-F5344CB8AC3E}">
        <p14:creationId xmlns:p14="http://schemas.microsoft.com/office/powerpoint/2010/main" val="835956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メモリ領域の</a:t>
            </a:r>
            <a:r>
              <a:rPr lang="ja-JP" altLang="en-US" dirty="0"/>
              <a:t>暗号化解除は</a:t>
            </a:r>
            <a:r>
              <a:rPr lang="ja-JP" altLang="en-US"/>
              <a:t>監視に必要かつ機密情報を含まない部分</a:t>
            </a:r>
            <a:r>
              <a:rPr lang="en-US" altLang="ja-JP"/>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例として、システム情報、アプリケーションの管理情報。</a:t>
            </a:r>
            <a:r>
              <a:rPr lang="en-US" altLang="ja-JP"/>
              <a:t>③()</a:t>
            </a:r>
            <a:br>
              <a:rPr lang="en-US" altLang="ja-JP"/>
            </a:br>
            <a:r>
              <a:rPr lang="en-US" altLang="ja-JP" noProof="0" dirty="0"/>
              <a:t>④</a:t>
            </a:r>
            <a:r>
              <a:rPr lang="ja-JP" altLang="en-US" noProof="0" dirty="0"/>
              <a:t>したい場合は、まず、</a:t>
            </a:r>
            <a:r>
              <a:rPr lang="en-US" altLang="ja-JP" noProof="0" dirty="0"/>
              <a:t>⑤</a:t>
            </a:r>
            <a:r>
              <a:rPr lang="ja-JP" altLang="en-US" noProof="0" dirty="0"/>
              <a:t>して</a:t>
            </a:r>
            <a:r>
              <a:rPr lang="en-US" altLang="ja-JP" noProof="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noProof="0" dirty="0"/>
              <a:t>続いて</a:t>
            </a:r>
            <a:r>
              <a:rPr lang="en-US" altLang="ja-JP" noProof="0" dirty="0"/>
              <a:t>⑥()</a:t>
            </a:r>
            <a:r>
              <a:rPr lang="ja-JP" altLang="en-US" noProof="0" dirty="0"/>
              <a:t>することで、監視することができるようになります</a:t>
            </a:r>
            <a:endParaRPr lang="en-US" altLang="ja-JP" dirty="0"/>
          </a:p>
          <a:p>
            <a:endParaRPr lang="en-US" altLang="ja-JP" dirty="0"/>
          </a:p>
        </p:txBody>
      </p:sp>
      <p:sp>
        <p:nvSpPr>
          <p:cNvPr id="4" name="スライド番号プレースホルダー 3"/>
          <p:cNvSpPr>
            <a:spLocks noGrp="1"/>
          </p:cNvSpPr>
          <p:nvPr>
            <p:ph type="sldNum" sz="quarter" idx="5"/>
          </p:nvPr>
        </p:nvSpPr>
        <p:spPr/>
        <p:txBody>
          <a:bodyPr/>
          <a:lstStyle/>
          <a:p>
            <a:fld id="{BDA13D44-4D58-804B-A538-E860FF2264D7}" type="slidenum">
              <a:rPr lang="en-US" altLang="ja-JP"/>
              <a:t>6</a:t>
            </a:fld>
            <a:endParaRPr kumimoji="1" lang="ja-JP" altLang="en-US"/>
          </a:p>
        </p:txBody>
      </p:sp>
    </p:spTree>
    <p:extLst>
      <p:ext uri="{BB962C8B-B14F-4D97-AF65-F5344CB8AC3E}">
        <p14:creationId xmlns:p14="http://schemas.microsoft.com/office/powerpoint/2010/main" val="1118044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ユーザによって公開してもいいと考えるデータは違う</a:t>
            </a:r>
            <a:endParaRPr kumimoji="1" lang="en-US" altLang="ja-JP"/>
          </a:p>
          <a:p>
            <a:r>
              <a:rPr lang="ja-JP" altLang="en-US"/>
              <a:t>そのため、</a:t>
            </a:r>
            <a:r>
              <a:rPr lang="en-US" altLang="ja-JP"/>
              <a:t>Unikernel</a:t>
            </a:r>
            <a:r>
              <a:rPr lang="ja-JP" altLang="en-US"/>
              <a:t>を実行する</a:t>
            </a:r>
            <a:r>
              <a:rPr lang="en-US" altLang="ja-JP"/>
              <a:t>①</a:t>
            </a:r>
            <a:r>
              <a:rPr lang="ja-JP" altLang="en-US"/>
              <a:t>できるように、</a:t>
            </a:r>
            <a:r>
              <a:rPr kumimoji="1" lang="ja-JP" altLang="en-US"/>
              <a:t>しかし、</a:t>
            </a:r>
            <a:r>
              <a:rPr kumimoji="1" lang="en-US" altLang="ja-JP"/>
              <a:t>③</a:t>
            </a:r>
            <a:endParaRPr lang="en-US" altLang="ja-JP"/>
          </a:p>
          <a:p>
            <a:r>
              <a:rPr kumimoji="1" lang="ja-JP" altLang="en-US"/>
              <a:t>そこで、</a:t>
            </a:r>
            <a:r>
              <a:rPr kumimoji="1" lang="en-US" altLang="ja-JP"/>
              <a:t>Uni OS</a:t>
            </a:r>
            <a:r>
              <a:rPr kumimoji="1" lang="ja-JP" altLang="en-US"/>
              <a:t>がポリシを選択肢として提示する</a:t>
            </a:r>
            <a:endParaRPr kumimoji="1" lang="en-US" altLang="ja-JP"/>
          </a:p>
          <a:p>
            <a:r>
              <a:rPr kumimoji="1" lang="ja-JP" altLang="en-US"/>
              <a:t>選択肢の例は</a:t>
            </a:r>
            <a:r>
              <a:rPr kumimoji="1" lang="en-US" altLang="ja-JP"/>
              <a:t>⑤</a:t>
            </a:r>
            <a:r>
              <a:rPr lang="ja-JP" altLang="en-US"/>
              <a:t>など</a:t>
            </a:r>
            <a:r>
              <a:rPr lang="en-US" altLang="ja-JP"/>
              <a:t>()</a:t>
            </a:r>
          </a:p>
          <a:p>
            <a:r>
              <a:rPr kumimoji="1" lang="ja-JP" altLang="en-US"/>
              <a:t>そして</a:t>
            </a:r>
            <a:r>
              <a:rPr kumimoji="1" lang="en-US" altLang="ja-JP"/>
              <a:t>⑥</a:t>
            </a:r>
            <a:r>
              <a:rPr lang="en-US" altLang="ja-JP"/>
              <a:t>()</a:t>
            </a:r>
            <a:endParaRPr kumimoji="1" lang="ja-JP" altLang="en-US"/>
          </a:p>
        </p:txBody>
      </p:sp>
      <p:sp>
        <p:nvSpPr>
          <p:cNvPr id="4" name="スライド番号プレースホルダー 3"/>
          <p:cNvSpPr>
            <a:spLocks noGrp="1"/>
          </p:cNvSpPr>
          <p:nvPr>
            <p:ph type="sldNum" sz="quarter" idx="5"/>
          </p:nvPr>
        </p:nvSpPr>
        <p:spPr/>
        <p:txBody>
          <a:bodyPr/>
          <a:lstStyle/>
          <a:p>
            <a:fld id="{E376E954-6E05-1F42-BD6B-D6248E9B765F}" type="slidenum">
              <a:rPr lang="en-US" altLang="ja-JP"/>
              <a:t>7</a:t>
            </a:fld>
            <a:endParaRPr kumimoji="1" lang="ja-JP" altLang="en-US"/>
          </a:p>
        </p:txBody>
      </p:sp>
    </p:spTree>
    <p:extLst>
      <p:ext uri="{BB962C8B-B14F-4D97-AF65-F5344CB8AC3E}">
        <p14:creationId xmlns:p14="http://schemas.microsoft.com/office/powerpoint/2010/main" val="406858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しかし、</a:t>
            </a:r>
            <a:r>
              <a:rPr lang="en-US" altLang="ja-JP"/>
              <a:t>①</a:t>
            </a:r>
            <a:r>
              <a:rPr lang="ja-JP" altLang="en-US"/>
              <a:t>がある。</a:t>
            </a:r>
            <a:r>
              <a:rPr kumimoji="1" lang="ja-JP" altLang="en-US"/>
              <a:t>また、</a:t>
            </a:r>
            <a:r>
              <a:rPr kumimoji="1" lang="en-US" altLang="ja-JP"/>
              <a:t>②</a:t>
            </a:r>
            <a:r>
              <a:rPr kumimoji="1" lang="ja-JP" altLang="en-US"/>
              <a:t>ません。</a:t>
            </a: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そのため、</a:t>
            </a:r>
            <a:r>
              <a:rPr kumimoji="1" lang="en-US" altLang="ja-JP"/>
              <a:t>③</a:t>
            </a:r>
            <a:r>
              <a:rPr kumimoji="1" lang="ja-JP" altLang="en-US"/>
              <a:t>アクセスできてしまうことが懸念され</a:t>
            </a:r>
            <a:r>
              <a:rPr kumimoji="1" lang="en-US" altLang="ja-JP"/>
              <a:t>()</a:t>
            </a:r>
            <a:r>
              <a:rPr kumimoji="1" lang="ja-JP" altLang="en-US"/>
              <a:t>、ポリシを</a:t>
            </a:r>
            <a:r>
              <a:rPr lang="ja-JP" altLang="en-US" dirty="0">
                <a:solidFill>
                  <a:prstClr val="black"/>
                </a:solidFill>
              </a:rPr>
              <a:t>考慮してメモリ割り当てを行う必要</a:t>
            </a: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そこで、それぞれの</a:t>
            </a:r>
            <a:r>
              <a:rPr kumimoji="1" lang="en-US" altLang="ja-JP"/>
              <a:t>④</a:t>
            </a:r>
            <a:r>
              <a:rPr kumimoji="1" lang="ja-JP" altLang="en-US"/>
              <a:t>するように</a:t>
            </a:r>
            <a:r>
              <a:rPr kumimoji="1" lang="en-US" altLang="ja-JP"/>
              <a:t>()</a:t>
            </a:r>
            <a:r>
              <a:rPr kumimoji="1" lang="ja-JP" altLang="en-US"/>
              <a:t>。</a:t>
            </a: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まず、</a:t>
            </a:r>
            <a:r>
              <a:rPr lang="en-US" altLang="ja-JP" dirty="0"/>
              <a:t>⑤</a:t>
            </a:r>
            <a:r>
              <a:rPr lang="ja-JP" altLang="en-US" dirty="0"/>
              <a:t>でメモリを割り当てるとき</a:t>
            </a:r>
            <a:r>
              <a:rPr lang="en-US" altLang="ja-JP" dirty="0"/>
              <a:t>...</a:t>
            </a:r>
            <a:r>
              <a:rPr lang="ja-JP" altLang="en-US" dirty="0"/>
              <a:t>。</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そして、</a:t>
            </a:r>
            <a:r>
              <a:rPr lang="en-US" altLang="ja-JP"/>
              <a:t>⑥</a:t>
            </a:r>
            <a:r>
              <a:rPr lang="ja-JP" altLang="en-US"/>
              <a:t>。</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err="1"/>
              <a:t>フリーリストとは使用可能なメモリページを一覧にしたものです</a:t>
            </a:r>
            <a:endParaRPr kumimoji="1" lang="ja-JP" altLang="en-US"/>
          </a:p>
        </p:txBody>
      </p:sp>
      <p:sp>
        <p:nvSpPr>
          <p:cNvPr id="4" name="スライド番号プレースホルダー 3"/>
          <p:cNvSpPr>
            <a:spLocks noGrp="1"/>
          </p:cNvSpPr>
          <p:nvPr>
            <p:ph type="sldNum" sz="quarter" idx="5"/>
          </p:nvPr>
        </p:nvSpPr>
        <p:spPr/>
        <p:txBody>
          <a:bodyPr/>
          <a:lstStyle/>
          <a:p>
            <a:fld id="{86EDF656-B231-684C-930E-5E6891716101}" type="slidenum">
              <a:rPr lang="en-US" altLang="ja-JP"/>
              <a:t>8</a:t>
            </a:fld>
            <a:endParaRPr kumimoji="1" lang="ja-JP" altLang="en-US"/>
          </a:p>
        </p:txBody>
      </p:sp>
    </p:spTree>
    <p:extLst>
      <p:ext uri="{BB962C8B-B14F-4D97-AF65-F5344CB8AC3E}">
        <p14:creationId xmlns:p14="http://schemas.microsoft.com/office/powerpoint/2010/main" val="3358222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292E66-9F8E-8D69-9DD2-482251CFDAF6}"/>
              </a:ext>
            </a:extLst>
          </p:cNvPr>
          <p:cNvSpPr>
            <a:spLocks noGrp="1"/>
          </p:cNvSpPr>
          <p:nvPr>
            <p:ph type="ctrTitle"/>
          </p:nvPr>
        </p:nvSpPr>
        <p:spPr>
          <a:xfrm>
            <a:off x="1524000" y="1122363"/>
            <a:ext cx="9144000" cy="2387600"/>
          </a:xfrm>
        </p:spPr>
        <p:txBody>
          <a:bodyPr anchor="b">
            <a:normAutofit/>
          </a:bodyPr>
          <a:lstStyle>
            <a:lvl1pPr algn="ctr">
              <a:defRPr sz="5400" b="1">
                <a:latin typeface="Hiragino Sans W4" panose="020B0400000000000000" pitchFamily="34" charset="-128"/>
                <a:ea typeface="Hiragino Sans W4" panose="020B0400000000000000" pitchFamily="34" charset="-128"/>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338F4D7-5D85-32C2-068D-8371B26005BE}"/>
              </a:ext>
            </a:extLst>
          </p:cNvPr>
          <p:cNvSpPr>
            <a:spLocks noGrp="1"/>
          </p:cNvSpPr>
          <p:nvPr>
            <p:ph type="subTitle" idx="1"/>
          </p:nvPr>
        </p:nvSpPr>
        <p:spPr>
          <a:xfrm>
            <a:off x="1524000" y="3602038"/>
            <a:ext cx="9144000" cy="1655762"/>
          </a:xfrm>
        </p:spPr>
        <p:txBody>
          <a:bodyPr>
            <a:normAutofit/>
          </a:bodyPr>
          <a:lstStyle>
            <a:lvl1pPr marL="0" indent="0" algn="ctr">
              <a:buNone/>
              <a:defRPr sz="3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C65D090-C60A-C15C-CCB2-9E8CC4457363}"/>
              </a:ext>
            </a:extLst>
          </p:cNvPr>
          <p:cNvSpPr>
            <a:spLocks noGrp="1"/>
          </p:cNvSpPr>
          <p:nvPr>
            <p:ph type="dt" sz="half" idx="10"/>
          </p:nvPr>
        </p:nvSpPr>
        <p:spPr/>
        <p:txBody>
          <a:bodyPr/>
          <a:lstStyle/>
          <a:p>
            <a:fld id="{5D2DDF7C-B1C7-7641-9E0A-51B2EA132528}" type="datetime1">
              <a:t>2026/3/16</a:t>
            </a:fld>
            <a:endParaRPr kumimoji="1" lang="ja-JP" altLang="en-US"/>
          </a:p>
        </p:txBody>
      </p:sp>
      <p:sp>
        <p:nvSpPr>
          <p:cNvPr id="5" name="フッター プレースホルダー 4">
            <a:extLst>
              <a:ext uri="{FF2B5EF4-FFF2-40B4-BE49-F238E27FC236}">
                <a16:creationId xmlns:a16="http://schemas.microsoft.com/office/drawing/2014/main" id="{0D22C872-602D-EB07-A762-9755BCC9F36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D0CB8CE-F38E-12B7-3498-4FF32172624E}"/>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3596039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7BC8DA-63B5-6EF6-1E9C-C4AB1C5DF0C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F8D32EF-7450-518A-0D98-5332B942FC6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1F0BF98-6085-8270-BA02-4CB06839F187}"/>
              </a:ext>
            </a:extLst>
          </p:cNvPr>
          <p:cNvSpPr>
            <a:spLocks noGrp="1"/>
          </p:cNvSpPr>
          <p:nvPr>
            <p:ph type="dt" sz="half" idx="10"/>
          </p:nvPr>
        </p:nvSpPr>
        <p:spPr/>
        <p:txBody>
          <a:bodyPr/>
          <a:lstStyle/>
          <a:p>
            <a:fld id="{7DF4A1FB-5643-A949-A0EF-FB7293653103}" type="datetime1">
              <a:t>2026/3/16</a:t>
            </a:fld>
            <a:endParaRPr kumimoji="1" lang="ja-JP" altLang="en-US"/>
          </a:p>
        </p:txBody>
      </p:sp>
      <p:sp>
        <p:nvSpPr>
          <p:cNvPr id="5" name="フッター プレースホルダー 4">
            <a:extLst>
              <a:ext uri="{FF2B5EF4-FFF2-40B4-BE49-F238E27FC236}">
                <a16:creationId xmlns:a16="http://schemas.microsoft.com/office/drawing/2014/main" id="{295A3A21-25C9-8FED-B081-42986E5BA99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1A94EEC-0FA8-1A48-E9EC-8AA5CE0DB21E}"/>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415452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8CA1CC3-A3B8-94B0-7FD3-0F9AF95B05A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B5B497E-7B6F-46FB-516F-353C0EA82C7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4A2FB60-CD9C-F3C5-A039-3C0F067E8712}"/>
              </a:ext>
            </a:extLst>
          </p:cNvPr>
          <p:cNvSpPr>
            <a:spLocks noGrp="1"/>
          </p:cNvSpPr>
          <p:nvPr>
            <p:ph type="dt" sz="half" idx="10"/>
          </p:nvPr>
        </p:nvSpPr>
        <p:spPr/>
        <p:txBody>
          <a:bodyPr/>
          <a:lstStyle/>
          <a:p>
            <a:fld id="{189452F8-9C07-2743-9E7F-C0BA50B4E663}" type="datetime1">
              <a:t>2026/3/16</a:t>
            </a:fld>
            <a:endParaRPr kumimoji="1" lang="ja-JP" altLang="en-US"/>
          </a:p>
        </p:txBody>
      </p:sp>
      <p:sp>
        <p:nvSpPr>
          <p:cNvPr id="5" name="フッター プレースホルダー 4">
            <a:extLst>
              <a:ext uri="{FF2B5EF4-FFF2-40B4-BE49-F238E27FC236}">
                <a16:creationId xmlns:a16="http://schemas.microsoft.com/office/drawing/2014/main" id="{F394D36F-A709-D3FD-8675-ABC75B19641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CD1CD52-55CC-269D-C807-0C8AC6577505}"/>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18980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6AF596-7CBD-C8AD-FA27-FAD71770AFF2}"/>
              </a:ext>
            </a:extLst>
          </p:cNvPr>
          <p:cNvSpPr>
            <a:spLocks noGrp="1"/>
          </p:cNvSpPr>
          <p:nvPr>
            <p:ph type="title"/>
          </p:nvPr>
        </p:nvSpPr>
        <p:spPr>
          <a:xfrm>
            <a:off x="838200" y="522288"/>
            <a:ext cx="10515600" cy="892175"/>
          </a:xfr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F64E516-4B14-846A-5969-8D1B026118D8}"/>
              </a:ext>
            </a:extLst>
          </p:cNvPr>
          <p:cNvSpPr>
            <a:spLocks noGrp="1"/>
          </p:cNvSpPr>
          <p:nvPr>
            <p:ph idx="1"/>
          </p:nvPr>
        </p:nvSpPr>
        <p:spPr>
          <a:xfrm>
            <a:off x="838200" y="1611313"/>
            <a:ext cx="10515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DA15003-3132-7E4F-87BA-9A5C99B084C3}"/>
              </a:ext>
            </a:extLst>
          </p:cNvPr>
          <p:cNvSpPr>
            <a:spLocks noGrp="1"/>
          </p:cNvSpPr>
          <p:nvPr>
            <p:ph type="dt" sz="half" idx="10"/>
          </p:nvPr>
        </p:nvSpPr>
        <p:spPr/>
        <p:txBody>
          <a:bodyPr/>
          <a:lstStyle/>
          <a:p>
            <a:fld id="{9E2E259C-6A1B-8547-AF10-F12C6EB1060E}" type="datetime1">
              <a:t>2026/3/16</a:t>
            </a:fld>
            <a:endParaRPr kumimoji="1" lang="ja-JP" altLang="en-US"/>
          </a:p>
        </p:txBody>
      </p:sp>
      <p:sp>
        <p:nvSpPr>
          <p:cNvPr id="5" name="フッター プレースホルダー 4">
            <a:extLst>
              <a:ext uri="{FF2B5EF4-FFF2-40B4-BE49-F238E27FC236}">
                <a16:creationId xmlns:a16="http://schemas.microsoft.com/office/drawing/2014/main" id="{56156DF9-8D17-6AAA-2A93-29007D2624E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6552E2A-666E-B743-6285-3F2FB2D966ED}"/>
              </a:ext>
            </a:extLst>
          </p:cNvPr>
          <p:cNvSpPr>
            <a:spLocks noGrp="1"/>
          </p:cNvSpPr>
          <p:nvPr>
            <p:ph type="sldNum" sz="quarter" idx="12"/>
          </p:nvPr>
        </p:nvSpPr>
        <p:spPr>
          <a:xfrm>
            <a:off x="8734425" y="712786"/>
            <a:ext cx="2743200" cy="365125"/>
          </a:xfrm>
        </p:spPr>
        <p:txBody>
          <a:bodyPr/>
          <a:lstStyle>
            <a:lvl1pPr>
              <a:defRPr sz="2000">
                <a:latin typeface="Hiragino Sans W4" panose="020B0400000000000000" pitchFamily="34" charset="-128"/>
                <a:ea typeface="Hiragino Sans W4" panose="020B0400000000000000" pitchFamily="34" charset="-128"/>
              </a:defRPr>
            </a:lvl1pPr>
          </a:lstStyle>
          <a:p>
            <a:fld id="{EBEF8748-B058-A54A-A7E9-E0E43024A750}" type="slidenum">
              <a:rPr lang="ja-JP" altLang="en-US"/>
              <a:pPr/>
              <a:t>‹#›</a:t>
            </a:fld>
            <a:endParaRPr lang="ja-JP" altLang="en-US"/>
          </a:p>
        </p:txBody>
      </p:sp>
      <p:sp>
        <p:nvSpPr>
          <p:cNvPr id="7" name="テキスト ボックス 6">
            <a:extLst>
              <a:ext uri="{FF2B5EF4-FFF2-40B4-BE49-F238E27FC236}">
                <a16:creationId xmlns:a16="http://schemas.microsoft.com/office/drawing/2014/main" id="{F1DE6362-5BE6-14C3-F8CE-7FE3B3326014}"/>
              </a:ext>
            </a:extLst>
          </p:cNvPr>
          <p:cNvSpPr txBox="1"/>
          <p:nvPr userDrawn="1"/>
        </p:nvSpPr>
        <p:spPr>
          <a:xfrm>
            <a:off x="11353800" y="712786"/>
            <a:ext cx="1028700" cy="400110"/>
          </a:xfrm>
          <a:prstGeom prst="rect">
            <a:avLst/>
          </a:prstGeom>
          <a:noFill/>
        </p:spPr>
        <p:txBody>
          <a:bodyPr wrap="square" rtlCol="0">
            <a:spAutoFit/>
          </a:bodyPr>
          <a:lstStyle/>
          <a:p>
            <a:r>
              <a:rPr kumimoji="1" lang="en-US" altLang="ja-JP" sz="2000" b="1">
                <a:latin typeface="Hiragino Sans W4" panose="020B0400000000000000" pitchFamily="34" charset="-128"/>
                <a:ea typeface="Hiragino Sans W4" panose="020B0400000000000000" pitchFamily="34" charset="-128"/>
              </a:rPr>
              <a:t>/15</a:t>
            </a:r>
            <a:endParaRPr kumimoji="1" lang="ja-JP" altLang="en-US" sz="2000" b="1">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494088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C57EF1-550E-E6A8-0C8D-DF61E83D2F2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F729E68-F024-CB67-C737-0EBF32603B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FBDB1A8-5530-86B2-4948-A16A6EED32F3}"/>
              </a:ext>
            </a:extLst>
          </p:cNvPr>
          <p:cNvSpPr>
            <a:spLocks noGrp="1"/>
          </p:cNvSpPr>
          <p:nvPr>
            <p:ph type="dt" sz="half" idx="10"/>
          </p:nvPr>
        </p:nvSpPr>
        <p:spPr/>
        <p:txBody>
          <a:bodyPr/>
          <a:lstStyle/>
          <a:p>
            <a:fld id="{83DA2D07-54EF-E646-9BB5-00FB54EA61F2}" type="datetime1">
              <a:t>2026/3/16</a:t>
            </a:fld>
            <a:endParaRPr kumimoji="1" lang="ja-JP" altLang="en-US"/>
          </a:p>
        </p:txBody>
      </p:sp>
      <p:sp>
        <p:nvSpPr>
          <p:cNvPr id="5" name="フッター プレースホルダー 4">
            <a:extLst>
              <a:ext uri="{FF2B5EF4-FFF2-40B4-BE49-F238E27FC236}">
                <a16:creationId xmlns:a16="http://schemas.microsoft.com/office/drawing/2014/main" id="{FA9FF35B-53F6-56B5-5221-C56608556E8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E535F8-7BAD-1AA8-92AF-F00755D47FF4}"/>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611921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2339B3-97B1-869C-6D09-9EDE0917B4D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7CCCF28-E2CB-66C2-40AF-E62B86E404A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EEAA8B2-0447-B1B3-5F75-947C98B355B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7CA9EC9-1588-855C-3AD8-B47AD52C9513}"/>
              </a:ext>
            </a:extLst>
          </p:cNvPr>
          <p:cNvSpPr>
            <a:spLocks noGrp="1"/>
          </p:cNvSpPr>
          <p:nvPr>
            <p:ph type="dt" sz="half" idx="10"/>
          </p:nvPr>
        </p:nvSpPr>
        <p:spPr/>
        <p:txBody>
          <a:bodyPr/>
          <a:lstStyle/>
          <a:p>
            <a:fld id="{D0E8E9E6-E278-7944-98BA-BF79EB1B3FDF}" type="datetime1">
              <a:t>2026/3/16</a:t>
            </a:fld>
            <a:endParaRPr kumimoji="1" lang="ja-JP" altLang="en-US"/>
          </a:p>
        </p:txBody>
      </p:sp>
      <p:sp>
        <p:nvSpPr>
          <p:cNvPr id="6" name="フッター プレースホルダー 5">
            <a:extLst>
              <a:ext uri="{FF2B5EF4-FFF2-40B4-BE49-F238E27FC236}">
                <a16:creationId xmlns:a16="http://schemas.microsoft.com/office/drawing/2014/main" id="{79D5DDA8-7D2B-91C2-70E7-EB35FEEA1E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E5B2901-27AE-82C9-CBB4-CA84E22B5629}"/>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357833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52425D-B244-0A54-46DC-B1FEA4A575A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25CCA0D-EC3F-8DA4-D02B-584F20A7AD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219BA28-A1BB-6FF6-C6F6-61D0311BE6C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F874B71-6110-78A1-92E5-EA51A0490B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6A613B7-1440-5AB1-CF34-D4B1DD7B07E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D0754A2-B928-31CD-EF7E-B25E05A00DDA}"/>
              </a:ext>
            </a:extLst>
          </p:cNvPr>
          <p:cNvSpPr>
            <a:spLocks noGrp="1"/>
          </p:cNvSpPr>
          <p:nvPr>
            <p:ph type="dt" sz="half" idx="10"/>
          </p:nvPr>
        </p:nvSpPr>
        <p:spPr/>
        <p:txBody>
          <a:bodyPr/>
          <a:lstStyle/>
          <a:p>
            <a:fld id="{CE09ED1E-1504-7740-B890-755EDD751CA9}" type="datetime1">
              <a:t>2026/3/16</a:t>
            </a:fld>
            <a:endParaRPr kumimoji="1" lang="ja-JP" altLang="en-US"/>
          </a:p>
        </p:txBody>
      </p:sp>
      <p:sp>
        <p:nvSpPr>
          <p:cNvPr id="8" name="フッター プレースホルダー 7">
            <a:extLst>
              <a:ext uri="{FF2B5EF4-FFF2-40B4-BE49-F238E27FC236}">
                <a16:creationId xmlns:a16="http://schemas.microsoft.com/office/drawing/2014/main" id="{544EE566-0F9F-67C4-C2D1-97E689872BC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B256C4A-2AD4-9DE0-F154-27F1BB6FDE62}"/>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4126510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692084-E92A-28FB-57BE-B4F2783D113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0CE8FC6-582A-9F51-7FE7-D97FBF4877B6}"/>
              </a:ext>
            </a:extLst>
          </p:cNvPr>
          <p:cNvSpPr>
            <a:spLocks noGrp="1"/>
          </p:cNvSpPr>
          <p:nvPr>
            <p:ph type="dt" sz="half" idx="10"/>
          </p:nvPr>
        </p:nvSpPr>
        <p:spPr/>
        <p:txBody>
          <a:bodyPr/>
          <a:lstStyle/>
          <a:p>
            <a:fld id="{6AB6C71A-B49A-8F43-B8AA-89319248E321}" type="datetime1">
              <a:t>2026/3/16</a:t>
            </a:fld>
            <a:endParaRPr kumimoji="1" lang="ja-JP" altLang="en-US"/>
          </a:p>
        </p:txBody>
      </p:sp>
      <p:sp>
        <p:nvSpPr>
          <p:cNvPr id="4" name="フッター プレースホルダー 3">
            <a:extLst>
              <a:ext uri="{FF2B5EF4-FFF2-40B4-BE49-F238E27FC236}">
                <a16:creationId xmlns:a16="http://schemas.microsoft.com/office/drawing/2014/main" id="{4AD23451-B73D-2C76-C2E2-7729A5C52FD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D3B74B8-EC8F-BC37-1321-A75F636A2AC5}"/>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3772451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66D9C41-776C-A5BF-D107-0D835DBD7DEF}"/>
              </a:ext>
            </a:extLst>
          </p:cNvPr>
          <p:cNvSpPr>
            <a:spLocks noGrp="1"/>
          </p:cNvSpPr>
          <p:nvPr>
            <p:ph type="dt" sz="half" idx="10"/>
          </p:nvPr>
        </p:nvSpPr>
        <p:spPr/>
        <p:txBody>
          <a:bodyPr/>
          <a:lstStyle/>
          <a:p>
            <a:fld id="{5FE55F48-AEC5-444A-B11B-DEB4BB0CBCB8}" type="datetime1">
              <a:t>2026/3/16</a:t>
            </a:fld>
            <a:endParaRPr kumimoji="1" lang="ja-JP" altLang="en-US"/>
          </a:p>
        </p:txBody>
      </p:sp>
      <p:sp>
        <p:nvSpPr>
          <p:cNvPr id="3" name="フッター プレースホルダー 2">
            <a:extLst>
              <a:ext uri="{FF2B5EF4-FFF2-40B4-BE49-F238E27FC236}">
                <a16:creationId xmlns:a16="http://schemas.microsoft.com/office/drawing/2014/main" id="{3C3BA736-2BAC-43B0-A907-E2650BAE05C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29CF928-4301-1E0A-3AD4-58D188D5340E}"/>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2851268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151306-B3B4-3302-7401-CAEA2D05CCC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611670D-01E4-2B9D-A107-3DC40B6854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ACC0DCF-067E-9607-8740-9514AC1DA7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A929F10-D281-454A-1687-7402635E7EE6}"/>
              </a:ext>
            </a:extLst>
          </p:cNvPr>
          <p:cNvSpPr>
            <a:spLocks noGrp="1"/>
          </p:cNvSpPr>
          <p:nvPr>
            <p:ph type="dt" sz="half" idx="10"/>
          </p:nvPr>
        </p:nvSpPr>
        <p:spPr/>
        <p:txBody>
          <a:bodyPr/>
          <a:lstStyle/>
          <a:p>
            <a:fld id="{DCE82B84-1305-1544-A7B4-6A260B76DB7E}" type="datetime1">
              <a:t>2026/3/16</a:t>
            </a:fld>
            <a:endParaRPr kumimoji="1" lang="ja-JP" altLang="en-US"/>
          </a:p>
        </p:txBody>
      </p:sp>
      <p:sp>
        <p:nvSpPr>
          <p:cNvPr id="6" name="フッター プレースホルダー 5">
            <a:extLst>
              <a:ext uri="{FF2B5EF4-FFF2-40B4-BE49-F238E27FC236}">
                <a16:creationId xmlns:a16="http://schemas.microsoft.com/office/drawing/2014/main" id="{ABF3D81B-ADC9-BC17-0594-98844298A40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A6B164E-6D74-59F1-F2C3-C7E007D1B488}"/>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181789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E5E9E1-CC80-3C49-495F-D6E0B710DCC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481F515-67DB-48F7-0C07-707CC79D61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55D17D0-70C2-7F29-E17D-6042CCA862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9B09441-FCDE-57FA-7A1B-06055261BA9A}"/>
              </a:ext>
            </a:extLst>
          </p:cNvPr>
          <p:cNvSpPr>
            <a:spLocks noGrp="1"/>
          </p:cNvSpPr>
          <p:nvPr>
            <p:ph type="dt" sz="half" idx="10"/>
          </p:nvPr>
        </p:nvSpPr>
        <p:spPr/>
        <p:txBody>
          <a:bodyPr/>
          <a:lstStyle/>
          <a:p>
            <a:fld id="{4AB0B931-1F44-AD45-8F7C-F89D5928AC3A}" type="datetime1">
              <a:t>2026/3/16</a:t>
            </a:fld>
            <a:endParaRPr kumimoji="1" lang="ja-JP" altLang="en-US"/>
          </a:p>
        </p:txBody>
      </p:sp>
      <p:sp>
        <p:nvSpPr>
          <p:cNvPr id="6" name="フッター プレースホルダー 5">
            <a:extLst>
              <a:ext uri="{FF2B5EF4-FFF2-40B4-BE49-F238E27FC236}">
                <a16:creationId xmlns:a16="http://schemas.microsoft.com/office/drawing/2014/main" id="{B7D6B9E1-82D7-CA5B-FAED-C88DAE06F4C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3E9E068-E954-C22B-2D74-59DF420C27A1}"/>
              </a:ext>
            </a:extLst>
          </p:cNvPr>
          <p:cNvSpPr>
            <a:spLocks noGrp="1"/>
          </p:cNvSpPr>
          <p:nvPr>
            <p:ph type="sldNum" sz="quarter" idx="12"/>
          </p:nvPr>
        </p:nvSpPr>
        <p:spPr/>
        <p:txBody>
          <a:bodyPr/>
          <a:lstStyle/>
          <a:p>
            <a:fld id="{EBEF8748-B058-A54A-A7E9-E0E43024A750}" type="slidenum">
              <a:t>‹#›</a:t>
            </a:fld>
            <a:endParaRPr kumimoji="1" lang="ja-JP" altLang="en-US"/>
          </a:p>
        </p:txBody>
      </p:sp>
    </p:spTree>
    <p:extLst>
      <p:ext uri="{BB962C8B-B14F-4D97-AF65-F5344CB8AC3E}">
        <p14:creationId xmlns:p14="http://schemas.microsoft.com/office/powerpoint/2010/main" val="3023103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4303840-36EF-9097-8502-501BD3A87C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353F185-FF4B-BF8E-CB84-A3FD811935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CC7F253-BA8A-0951-6FC2-DE50655C82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6E3E5C4-34D4-504A-AAF1-55C5DB312405}" type="datetime1">
              <a:t>2026/3/16</a:t>
            </a:fld>
            <a:endParaRPr kumimoji="1" lang="ja-JP" altLang="en-US"/>
          </a:p>
        </p:txBody>
      </p:sp>
      <p:sp>
        <p:nvSpPr>
          <p:cNvPr id="5" name="フッター プレースホルダー 4">
            <a:extLst>
              <a:ext uri="{FF2B5EF4-FFF2-40B4-BE49-F238E27FC236}">
                <a16:creationId xmlns:a16="http://schemas.microsoft.com/office/drawing/2014/main" id="{9BFA6655-685C-140B-008E-83683957BE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A2AA6FD-FB43-C745-3332-46C7F7D060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a:solidFill>
                  <a:schemeClr val="tx1"/>
                </a:solidFill>
              </a:defRPr>
            </a:lvl1pPr>
          </a:lstStyle>
          <a:p>
            <a:fld id="{EBEF8748-B058-A54A-A7E9-E0E43024A750}" type="slidenum">
              <a:rPr lang="ja-JP" altLang="en-US"/>
              <a:pPr/>
              <a:t>‹#›</a:t>
            </a:fld>
            <a:endParaRPr lang="ja-JP" altLang="en-US"/>
          </a:p>
        </p:txBody>
      </p:sp>
    </p:spTree>
    <p:extLst>
      <p:ext uri="{BB962C8B-B14F-4D97-AF65-F5344CB8AC3E}">
        <p14:creationId xmlns:p14="http://schemas.microsoft.com/office/powerpoint/2010/main" val="144550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Hiragino Sans W4" panose="020B0400000000000000" pitchFamily="34" charset="-128"/>
          <a:ea typeface="Hiragino Sans W4" panose="020B0400000000000000"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Hiragino Sans W4" panose="020B0400000000000000" pitchFamily="34" charset="-128"/>
          <a:ea typeface="Hiragino Sans W4" panose="020B0400000000000000" pitchFamily="34"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Hiragino Sans W4" panose="020B0400000000000000" pitchFamily="34" charset="-128"/>
          <a:ea typeface="Hiragino Sans W4" panose="020B0400000000000000"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Hiragino Sans W4" panose="020B0400000000000000" pitchFamily="34" charset="-128"/>
          <a:ea typeface="Hiragino Sans W4" panose="020B0400000000000000"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iragino Sans W4" panose="020B0400000000000000" pitchFamily="34" charset="-128"/>
          <a:ea typeface="Hiragino Sans W4" panose="020B0400000000000000"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iragino Sans W4" panose="020B0400000000000000" pitchFamily="34" charset="-128"/>
          <a:ea typeface="Hiragino Sans W4" panose="020B0400000000000000"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D58C7D-79EC-4ED1-E591-646BC5B91D7A}"/>
              </a:ext>
            </a:extLst>
          </p:cNvPr>
          <p:cNvSpPr>
            <a:spLocks noGrp="1"/>
          </p:cNvSpPr>
          <p:nvPr>
            <p:ph type="ctrTitle"/>
          </p:nvPr>
        </p:nvSpPr>
        <p:spPr>
          <a:xfrm>
            <a:off x="285750" y="665163"/>
            <a:ext cx="11620500" cy="2387600"/>
          </a:xfrm>
        </p:spPr>
        <p:txBody>
          <a:bodyPr>
            <a:normAutofit/>
          </a:bodyPr>
          <a:lstStyle/>
          <a:p>
            <a:r>
              <a:rPr lang="en" altLang="ja-JP"/>
              <a:t>AMD SEV-SNP</a:t>
            </a:r>
            <a:r>
              <a:rPr lang="ja-JP" altLang="en-US"/>
              <a:t>で保護された機密</a:t>
            </a:r>
            <a:r>
              <a:rPr lang="en" altLang="ja-JP"/>
              <a:t>VM</a:t>
            </a:r>
            <a:r>
              <a:rPr lang="ja-JP" altLang="en-US"/>
              <a:t>が制御可能なメモリ監視機構</a:t>
            </a:r>
          </a:p>
        </p:txBody>
      </p:sp>
      <p:sp>
        <p:nvSpPr>
          <p:cNvPr id="3" name="字幕 2">
            <a:extLst>
              <a:ext uri="{FF2B5EF4-FFF2-40B4-BE49-F238E27FC236}">
                <a16:creationId xmlns:a16="http://schemas.microsoft.com/office/drawing/2014/main" id="{7EB35C64-6334-E9F7-0C98-1C2F396860FB}"/>
              </a:ext>
            </a:extLst>
          </p:cNvPr>
          <p:cNvSpPr>
            <a:spLocks noGrp="1"/>
          </p:cNvSpPr>
          <p:nvPr>
            <p:ph type="subTitle" idx="1"/>
          </p:nvPr>
        </p:nvSpPr>
        <p:spPr>
          <a:xfrm>
            <a:off x="381000" y="3429000"/>
            <a:ext cx="11430000" cy="2117558"/>
          </a:xfrm>
        </p:spPr>
        <p:txBody>
          <a:bodyPr>
            <a:normAutofit/>
          </a:bodyPr>
          <a:lstStyle/>
          <a:p>
            <a:r>
              <a:rPr lang="en-US" altLang="ja-JP" sz="3900" dirty="0">
                <a:solidFill>
                  <a:prstClr val="black"/>
                </a:solidFill>
              </a:rPr>
              <a:t>2026/3/17 </a:t>
            </a:r>
          </a:p>
          <a:p>
            <a:r>
              <a:rPr lang="en-JP" altLang="ja-JP" sz="3900" dirty="0"/>
              <a:t>九州工業大学</a:t>
            </a:r>
            <a:endParaRPr lang="en-US" altLang="ja-JP" sz="3900" dirty="0"/>
          </a:p>
          <a:p>
            <a:pPr>
              <a:defRPr/>
            </a:pPr>
            <a:r>
              <a:rPr lang="ja-JP" altLang="en-US" sz="4000" dirty="0">
                <a:solidFill>
                  <a:prstClr val="black"/>
                </a:solidFill>
              </a:rPr>
              <a:t>西村 優志　瀧口和樹　光来健一</a:t>
            </a:r>
          </a:p>
        </p:txBody>
      </p:sp>
    </p:spTree>
    <p:extLst>
      <p:ext uri="{BB962C8B-B14F-4D97-AF65-F5344CB8AC3E}">
        <p14:creationId xmlns:p14="http://schemas.microsoft.com/office/powerpoint/2010/main" val="214357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891B0-0783-195F-0995-47F232752FB1}"/>
              </a:ext>
            </a:extLst>
          </p:cNvPr>
          <p:cNvSpPr>
            <a:spLocks noGrp="1"/>
          </p:cNvSpPr>
          <p:nvPr>
            <p:ph type="title"/>
          </p:nvPr>
        </p:nvSpPr>
        <p:spPr/>
        <p:txBody>
          <a:bodyPr/>
          <a:lstStyle/>
          <a:p>
            <a:r>
              <a:rPr kumimoji="1" lang="ja-JP" altLang="en-US"/>
              <a:t>監視機構によるページテーブルの参照</a:t>
            </a:r>
          </a:p>
        </p:txBody>
      </p:sp>
      <p:sp>
        <p:nvSpPr>
          <p:cNvPr id="3" name="コンテンツ プレースホルダー 2">
            <a:extLst>
              <a:ext uri="{FF2B5EF4-FFF2-40B4-BE49-F238E27FC236}">
                <a16:creationId xmlns:a16="http://schemas.microsoft.com/office/drawing/2014/main" id="{DB523DB3-CA91-E12E-4AB4-E6DC9442AFAB}"/>
              </a:ext>
            </a:extLst>
          </p:cNvPr>
          <p:cNvSpPr>
            <a:spLocks noGrp="1"/>
          </p:cNvSpPr>
          <p:nvPr>
            <p:ph idx="1"/>
          </p:nvPr>
        </p:nvSpPr>
        <p:spPr/>
        <p:txBody>
          <a:bodyPr/>
          <a:lstStyle/>
          <a:p>
            <a:r>
              <a:rPr lang="en-US" altLang="ja-JP" dirty="0"/>
              <a:t>VM</a:t>
            </a:r>
            <a:r>
              <a:rPr lang="ja-JP" altLang="en-US"/>
              <a:t>外から監視を行うには</a:t>
            </a:r>
            <a:r>
              <a:rPr lang="en-US" altLang="ja-JP"/>
              <a:t>Unikernel</a:t>
            </a:r>
            <a:r>
              <a:rPr lang="ja-JP" altLang="en-US"/>
              <a:t>の</a:t>
            </a:r>
            <a:r>
              <a:rPr kumimoji="1" lang="ja-JP" altLang="en-US"/>
              <a:t>ページテーブルが必要</a:t>
            </a:r>
            <a:endParaRPr kumimoji="1" lang="en-US" altLang="ja-JP" dirty="0"/>
          </a:p>
          <a:p>
            <a:pPr lvl="1"/>
            <a:r>
              <a:rPr kumimoji="1" lang="ja-JP" altLang="en-US"/>
              <a:t>監視する</a:t>
            </a:r>
            <a:r>
              <a:rPr kumimoji="1" lang="en-US" altLang="ja-JP"/>
              <a:t>OS</a:t>
            </a:r>
            <a:r>
              <a:rPr kumimoji="1" lang="ja-JP" altLang="en-JP"/>
              <a:t>データの</a:t>
            </a:r>
            <a:r>
              <a:rPr kumimoji="1" lang="ja-JP" altLang="en-US"/>
              <a:t>仮想アドレスを物理アドレスに変換</a:t>
            </a:r>
            <a:endParaRPr kumimoji="1" lang="en-US" altLang="ja-JP" dirty="0"/>
          </a:p>
          <a:p>
            <a:pPr lvl="1"/>
            <a:r>
              <a:rPr kumimoji="1" lang="ja-JP" altLang="en-US"/>
              <a:t>物理アドレスに基づいて</a:t>
            </a:r>
            <a:r>
              <a:rPr kumimoji="1" lang="en-US" altLang="ja-JP" dirty="0"/>
              <a:t>VM</a:t>
            </a:r>
            <a:r>
              <a:rPr kumimoji="1" lang="ja-JP" altLang="en-US"/>
              <a:t>のメモリにアクセス</a:t>
            </a:r>
            <a:endParaRPr kumimoji="1" lang="en-US" altLang="ja-JP" dirty="0"/>
          </a:p>
          <a:p>
            <a:r>
              <a:rPr lang="en-US" altLang="ja-JP" dirty="0"/>
              <a:t>VM</a:t>
            </a:r>
            <a:r>
              <a:rPr lang="ja-JP" altLang="en-US"/>
              <a:t>外の監視機構はページテーブルを参照することができない</a:t>
            </a:r>
            <a:endParaRPr kumimoji="1" lang="ja-JP" altLang="en-US"/>
          </a:p>
          <a:p>
            <a:pPr lvl="1"/>
            <a:r>
              <a:rPr kumimoji="1" lang="en-JP" altLang="ja-JP" dirty="0"/>
              <a:t>SEV</a:t>
            </a:r>
            <a:r>
              <a:rPr kumimoji="1" lang="ja-JP" altLang="en-US" dirty="0"/>
              <a:t>では</a:t>
            </a:r>
            <a:r>
              <a:rPr kumimoji="1" lang="en-JP" altLang="ja-JP" dirty="0"/>
              <a:t>VM</a:t>
            </a:r>
            <a:r>
              <a:rPr kumimoji="1" lang="ja-JP" altLang="en-US" dirty="0"/>
              <a:t>内のページテーブルは必ず暗号化される</a:t>
            </a:r>
            <a:endParaRPr kumimoji="1" lang="en-US" altLang="ja-JP" dirty="0"/>
          </a:p>
          <a:p>
            <a:pPr lvl="1"/>
            <a:r>
              <a:rPr lang="en-US" altLang="ja-JP" dirty="0"/>
              <a:t>VM</a:t>
            </a:r>
            <a:r>
              <a:rPr lang="ja-JP" altLang="en-US" dirty="0"/>
              <a:t>外</a:t>
            </a:r>
            <a:r>
              <a:rPr lang="ja-JP" altLang="en-US"/>
              <a:t>からの書き換えによるメモリ暗号化の解除</a:t>
            </a:r>
            <a:r>
              <a:rPr lang="ja-JP" altLang="en-US" dirty="0"/>
              <a:t>を</a:t>
            </a:r>
            <a:r>
              <a:rPr lang="ja-JP" altLang="en-US"/>
              <a:t>防ぐため</a:t>
            </a:r>
            <a:endParaRPr lang="en-US" altLang="ja-JP" dirty="0"/>
          </a:p>
        </p:txBody>
      </p:sp>
      <p:sp>
        <p:nvSpPr>
          <p:cNvPr id="5" name="角丸四角形 4">
            <a:extLst>
              <a:ext uri="{FF2B5EF4-FFF2-40B4-BE49-F238E27FC236}">
                <a16:creationId xmlns:a16="http://schemas.microsoft.com/office/drawing/2014/main" id="{97E65DD2-A3CF-89B0-AEC8-79DE9FBA7070}"/>
              </a:ext>
            </a:extLst>
          </p:cNvPr>
          <p:cNvSpPr/>
          <p:nvPr/>
        </p:nvSpPr>
        <p:spPr>
          <a:xfrm>
            <a:off x="5795702" y="4713813"/>
            <a:ext cx="2683893" cy="1922514"/>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0">
              <a:ln>
                <a:solidFill>
                  <a:sysClr val="windowText" lastClr="000000"/>
                </a:solidFill>
              </a:ln>
              <a:solidFill>
                <a:schemeClr val="tx1"/>
              </a:solidFill>
              <a:latin typeface="Hiragino Sans W4" panose="020B0400000000000000" pitchFamily="34" charset="-128"/>
              <a:ea typeface="Hiragino Sans W4" panose="020B0400000000000000" pitchFamily="34" charset="-128"/>
            </a:endParaRPr>
          </a:p>
        </p:txBody>
      </p:sp>
      <p:sp>
        <p:nvSpPr>
          <p:cNvPr id="9" name="テキスト ボックス 8">
            <a:extLst>
              <a:ext uri="{FF2B5EF4-FFF2-40B4-BE49-F238E27FC236}">
                <a16:creationId xmlns:a16="http://schemas.microsoft.com/office/drawing/2014/main" id="{47E022D4-B8BB-E49A-7AA8-59F0E0323265}"/>
              </a:ext>
            </a:extLst>
          </p:cNvPr>
          <p:cNvSpPr txBox="1"/>
          <p:nvPr/>
        </p:nvSpPr>
        <p:spPr>
          <a:xfrm>
            <a:off x="6027614" y="5451832"/>
            <a:ext cx="2255102" cy="400110"/>
          </a:xfrm>
          <a:prstGeom prst="rect">
            <a:avLst/>
          </a:prstGeom>
          <a:solidFill>
            <a:schemeClr val="tx1"/>
          </a:solidFill>
        </p:spPr>
        <p:txBody>
          <a:bodyPr wrap="square" rtlCol="0">
            <a:spAutoFit/>
          </a:bodyPr>
          <a:lstStyle/>
          <a:p>
            <a:pPr algn="ctr"/>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cxnSp>
        <p:nvCxnSpPr>
          <p:cNvPr id="10" name="直線矢印コネクタ 9">
            <a:extLst>
              <a:ext uri="{FF2B5EF4-FFF2-40B4-BE49-F238E27FC236}">
                <a16:creationId xmlns:a16="http://schemas.microsoft.com/office/drawing/2014/main" id="{7013B35C-1DC4-FC9D-D913-FAFC42A2507B}"/>
              </a:ext>
            </a:extLst>
          </p:cNvPr>
          <p:cNvCxnSpPr>
            <a:cxnSpLocks/>
            <a:stCxn id="15" idx="3"/>
            <a:endCxn id="9" idx="1"/>
          </p:cNvCxnSpPr>
          <p:nvPr/>
        </p:nvCxnSpPr>
        <p:spPr>
          <a:xfrm>
            <a:off x="4506713" y="5640684"/>
            <a:ext cx="1520901" cy="1120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7A75468D-408E-7B81-4E43-BDEEC1D337BC}"/>
              </a:ext>
            </a:extLst>
          </p:cNvPr>
          <p:cNvSpPr txBox="1"/>
          <p:nvPr/>
        </p:nvSpPr>
        <p:spPr>
          <a:xfrm>
            <a:off x="3285841" y="5440629"/>
            <a:ext cx="1220872"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sp>
        <p:nvSpPr>
          <p:cNvPr id="16" name="テキスト ボックス 15">
            <a:extLst>
              <a:ext uri="{FF2B5EF4-FFF2-40B4-BE49-F238E27FC236}">
                <a16:creationId xmlns:a16="http://schemas.microsoft.com/office/drawing/2014/main" id="{42C420CA-B076-9B53-3AF6-AA3BA7274248}"/>
              </a:ext>
            </a:extLst>
          </p:cNvPr>
          <p:cNvSpPr txBox="1"/>
          <p:nvPr/>
        </p:nvSpPr>
        <p:spPr>
          <a:xfrm>
            <a:off x="4574830" y="4839153"/>
            <a:ext cx="1220872"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参照不可</a:t>
            </a:r>
            <a:endParaRPr lang="en-US" altLang="ja-JP" sz="2000" dirty="0">
              <a:latin typeface="Hiragino Sans W4" panose="020B0400000000000000" pitchFamily="34" charset="-128"/>
              <a:ea typeface="Hiragino Sans W4" panose="020B0400000000000000" pitchFamily="34" charset="-128"/>
            </a:endParaRPr>
          </a:p>
        </p:txBody>
      </p:sp>
      <p:sp>
        <p:nvSpPr>
          <p:cNvPr id="17" name="乗算記号 16">
            <a:extLst>
              <a:ext uri="{FF2B5EF4-FFF2-40B4-BE49-F238E27FC236}">
                <a16:creationId xmlns:a16="http://schemas.microsoft.com/office/drawing/2014/main" id="{F7282177-CE84-328F-0655-50FF036C002C}"/>
              </a:ext>
            </a:extLst>
          </p:cNvPr>
          <p:cNvSpPr/>
          <p:nvPr/>
        </p:nvSpPr>
        <p:spPr>
          <a:xfrm>
            <a:off x="4717506" y="5176986"/>
            <a:ext cx="914400" cy="914400"/>
          </a:xfrm>
          <a:prstGeom prst="mathMultiply">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8" name="テキスト ボックス 17">
            <a:extLst>
              <a:ext uri="{FF2B5EF4-FFF2-40B4-BE49-F238E27FC236}">
                <a16:creationId xmlns:a16="http://schemas.microsoft.com/office/drawing/2014/main" id="{4EEFCD42-DB22-E60D-AF0E-C98CCC9F0C2F}"/>
              </a:ext>
            </a:extLst>
          </p:cNvPr>
          <p:cNvSpPr txBox="1"/>
          <p:nvPr/>
        </p:nvSpPr>
        <p:spPr>
          <a:xfrm>
            <a:off x="6386472" y="4259705"/>
            <a:ext cx="1502352" cy="400110"/>
          </a:xfrm>
          <a:prstGeom prst="rect">
            <a:avLst/>
          </a:prstGeom>
          <a:noFill/>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6" name="正方形/長方形 5">
            <a:extLst>
              <a:ext uri="{FF2B5EF4-FFF2-40B4-BE49-F238E27FC236}">
                <a16:creationId xmlns:a16="http://schemas.microsoft.com/office/drawing/2014/main" id="{C7646774-A01E-BB23-26B4-03BE89DCFEBD}"/>
              </a:ext>
            </a:extLst>
          </p:cNvPr>
          <p:cNvSpPr/>
          <p:nvPr/>
        </p:nvSpPr>
        <p:spPr>
          <a:xfrm>
            <a:off x="6025257" y="4843263"/>
            <a:ext cx="2255101" cy="396000"/>
          </a:xfrm>
          <a:prstGeom prst="rect">
            <a:avLst/>
          </a:prstGeom>
          <a:solidFill>
            <a:srgbClr val="FFFF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仮想アドレス</a:t>
            </a:r>
          </a:p>
        </p:txBody>
      </p:sp>
      <p:sp>
        <p:nvSpPr>
          <p:cNvPr id="7" name="正方形/長方形 6">
            <a:extLst>
              <a:ext uri="{FF2B5EF4-FFF2-40B4-BE49-F238E27FC236}">
                <a16:creationId xmlns:a16="http://schemas.microsoft.com/office/drawing/2014/main" id="{9A3D06D7-7041-99E1-AD6A-299D50F2F64A}"/>
              </a:ext>
            </a:extLst>
          </p:cNvPr>
          <p:cNvSpPr/>
          <p:nvPr/>
        </p:nvSpPr>
        <p:spPr>
          <a:xfrm>
            <a:off x="6025257" y="6118935"/>
            <a:ext cx="2255100" cy="396000"/>
          </a:xfrm>
          <a:prstGeom prst="rect">
            <a:avLst/>
          </a:prstGeom>
          <a:solidFill>
            <a:srgbClr val="00B0F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物理アドレス</a:t>
            </a:r>
          </a:p>
        </p:txBody>
      </p:sp>
      <p:cxnSp>
        <p:nvCxnSpPr>
          <p:cNvPr id="8" name="直線矢印コネクタ 7">
            <a:extLst>
              <a:ext uri="{FF2B5EF4-FFF2-40B4-BE49-F238E27FC236}">
                <a16:creationId xmlns:a16="http://schemas.microsoft.com/office/drawing/2014/main" id="{4B898A64-1E21-0571-A385-772FAB7B574D}"/>
              </a:ext>
            </a:extLst>
          </p:cNvPr>
          <p:cNvCxnSpPr>
            <a:cxnSpLocks/>
            <a:stCxn id="6" idx="2"/>
            <a:endCxn id="9" idx="0"/>
          </p:cNvCxnSpPr>
          <p:nvPr/>
        </p:nvCxnSpPr>
        <p:spPr>
          <a:xfrm>
            <a:off x="7152808" y="5239263"/>
            <a:ext cx="2357" cy="21256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E6942D11-98BD-C1E6-8993-A3BC4C553DC4}"/>
              </a:ext>
            </a:extLst>
          </p:cNvPr>
          <p:cNvCxnSpPr>
            <a:cxnSpLocks/>
            <a:stCxn id="9" idx="2"/>
            <a:endCxn id="7" idx="0"/>
          </p:cNvCxnSpPr>
          <p:nvPr/>
        </p:nvCxnSpPr>
        <p:spPr>
          <a:xfrm flipH="1">
            <a:off x="7152807" y="5851942"/>
            <a:ext cx="2358" cy="26699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1">
            <a:extLst>
              <a:ext uri="{FF2B5EF4-FFF2-40B4-BE49-F238E27FC236}">
                <a16:creationId xmlns:a16="http://schemas.microsoft.com/office/drawing/2014/main" id="{E1AE4452-F2E7-A4C4-576B-B30C84F13CCC}"/>
              </a:ext>
            </a:extLst>
          </p:cNvPr>
          <p:cNvSpPr>
            <a:spLocks noGrp="1"/>
          </p:cNvSpPr>
          <p:nvPr>
            <p:ph type="sldNum" sz="quarter" idx="12"/>
          </p:nvPr>
        </p:nvSpPr>
        <p:spPr/>
        <p:txBody>
          <a:bodyPr/>
          <a:lstStyle/>
          <a:p>
            <a:fld id="{EBEF8748-B058-A54A-A7E9-E0E43024A750}" type="slidenum">
              <a:rPr lang="ja-JP" altLang="en-US"/>
              <a:pPr/>
              <a:t>9</a:t>
            </a:fld>
            <a:endParaRPr lang="ja-JP" altLang="en-US"/>
          </a:p>
        </p:txBody>
      </p:sp>
    </p:spTree>
    <p:extLst>
      <p:ext uri="{BB962C8B-B14F-4D97-AF65-F5344CB8AC3E}">
        <p14:creationId xmlns:p14="http://schemas.microsoft.com/office/powerpoint/2010/main" val="4193345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BCD6CB-A06D-E297-E338-3E787E426C80}"/>
              </a:ext>
            </a:extLst>
          </p:cNvPr>
          <p:cNvSpPr>
            <a:spLocks noGrp="1"/>
          </p:cNvSpPr>
          <p:nvPr>
            <p:ph type="title"/>
          </p:nvPr>
        </p:nvSpPr>
        <p:spPr>
          <a:xfrm>
            <a:off x="838200" y="492773"/>
            <a:ext cx="11010900" cy="900000"/>
          </a:xfrm>
        </p:spPr>
        <p:txBody>
          <a:bodyPr/>
          <a:lstStyle/>
          <a:p>
            <a:r>
              <a:rPr kumimoji="1" lang="ja-JP" altLang="en-US"/>
              <a:t>シャドウページテーブル</a:t>
            </a:r>
          </a:p>
        </p:txBody>
      </p:sp>
      <p:sp>
        <p:nvSpPr>
          <p:cNvPr id="3" name="コンテンツ プレースホルダー 2">
            <a:extLst>
              <a:ext uri="{FF2B5EF4-FFF2-40B4-BE49-F238E27FC236}">
                <a16:creationId xmlns:a16="http://schemas.microsoft.com/office/drawing/2014/main" id="{F8DB165D-1BC0-017A-36B8-1E1760CF095B}"/>
              </a:ext>
            </a:extLst>
          </p:cNvPr>
          <p:cNvSpPr>
            <a:spLocks noGrp="1"/>
          </p:cNvSpPr>
          <p:nvPr>
            <p:ph idx="1"/>
          </p:nvPr>
        </p:nvSpPr>
        <p:spPr>
          <a:xfrm>
            <a:off x="838200" y="1492800"/>
            <a:ext cx="10795000" cy="3007647"/>
          </a:xfrm>
        </p:spPr>
        <p:txBody>
          <a:bodyPr/>
          <a:lstStyle/>
          <a:p>
            <a:r>
              <a:rPr lang="en-US" altLang="ja-JP" dirty="0" err="1"/>
              <a:t>Unikernel</a:t>
            </a:r>
            <a:r>
              <a:rPr lang="ja-JP" altLang="en-US"/>
              <a:t>がページテーブルを複製して</a:t>
            </a:r>
            <a:r>
              <a:rPr lang="en-US" altLang="ja-JP" dirty="0"/>
              <a:t>VM</a:t>
            </a:r>
            <a:r>
              <a:rPr lang="ja-JP" altLang="en-US"/>
              <a:t>外の監視機構に提供</a:t>
            </a:r>
            <a:endParaRPr lang="en-US" altLang="ja-JP" dirty="0"/>
          </a:p>
          <a:p>
            <a:pPr lvl="1"/>
            <a:r>
              <a:rPr lang="ja-JP" altLang="en-US"/>
              <a:t>ページテーブルと同じ内容を持つシャドウページテーブルを作成</a:t>
            </a:r>
            <a:endParaRPr lang="en-US" altLang="ja-JP" dirty="0"/>
          </a:p>
          <a:p>
            <a:pPr lvl="1"/>
            <a:r>
              <a:rPr lang="ja-JP" altLang="en-US"/>
              <a:t>シャドウページテーブルは暗号化しないようにする</a:t>
            </a:r>
            <a:endParaRPr lang="en-US" altLang="ja-JP"/>
          </a:p>
          <a:p>
            <a:pPr lvl="1"/>
            <a:r>
              <a:rPr lang="ja-JP" altLang="en-US"/>
              <a:t>ハイパーバイザ経由でシャドウページテーブルのアドレスを受け渡す</a:t>
            </a:r>
            <a:endParaRPr lang="en-US" altLang="ja-JP" dirty="0"/>
          </a:p>
          <a:p>
            <a:r>
              <a:rPr lang="ja-JP" altLang="en-US"/>
              <a:t>ページテーブルの更新時にシャドウページテーブルも更新</a:t>
            </a:r>
          </a:p>
          <a:p>
            <a:pPr lvl="1"/>
            <a:r>
              <a:rPr lang="ja-JP" altLang="en-US"/>
              <a:t>シャドウページテーブルの対応するエントリを探し、更新内容を反映</a:t>
            </a:r>
          </a:p>
        </p:txBody>
      </p:sp>
      <p:sp>
        <p:nvSpPr>
          <p:cNvPr id="22" name="テキスト ボックス 21">
            <a:extLst>
              <a:ext uri="{FF2B5EF4-FFF2-40B4-BE49-F238E27FC236}">
                <a16:creationId xmlns:a16="http://schemas.microsoft.com/office/drawing/2014/main" id="{CE5366D8-4F85-A602-77DD-DEDE9C2AA898}"/>
              </a:ext>
            </a:extLst>
          </p:cNvPr>
          <p:cNvSpPr txBox="1"/>
          <p:nvPr/>
        </p:nvSpPr>
        <p:spPr>
          <a:xfrm>
            <a:off x="1751595" y="6042985"/>
            <a:ext cx="1220872"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sp>
        <p:nvSpPr>
          <p:cNvPr id="23" name="角丸四角形 22">
            <a:extLst>
              <a:ext uri="{FF2B5EF4-FFF2-40B4-BE49-F238E27FC236}">
                <a16:creationId xmlns:a16="http://schemas.microsoft.com/office/drawing/2014/main" id="{7824C7E2-78B9-69BC-69B4-B4DA666C67D1}"/>
              </a:ext>
            </a:extLst>
          </p:cNvPr>
          <p:cNvSpPr/>
          <p:nvPr/>
        </p:nvSpPr>
        <p:spPr>
          <a:xfrm>
            <a:off x="3892506" y="4413957"/>
            <a:ext cx="6207421" cy="2359378"/>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0">
              <a:ln>
                <a:solidFill>
                  <a:sysClr val="windowText" lastClr="000000"/>
                </a:solidFill>
              </a:ln>
              <a:solidFill>
                <a:schemeClr val="tx1"/>
              </a:solidFill>
              <a:latin typeface="Hiragino Sans W4" panose="020B0400000000000000" pitchFamily="34" charset="-128"/>
              <a:ea typeface="Hiragino Sans W4" panose="020B0400000000000000" pitchFamily="34" charset="-128"/>
            </a:endParaRPr>
          </a:p>
        </p:txBody>
      </p:sp>
      <p:sp>
        <p:nvSpPr>
          <p:cNvPr id="4" name="テキスト ボックス 3">
            <a:extLst>
              <a:ext uri="{FF2B5EF4-FFF2-40B4-BE49-F238E27FC236}">
                <a16:creationId xmlns:a16="http://schemas.microsoft.com/office/drawing/2014/main" id="{8183A12A-F89D-AC37-440D-114ABF675E24}"/>
              </a:ext>
            </a:extLst>
          </p:cNvPr>
          <p:cNvSpPr txBox="1"/>
          <p:nvPr/>
        </p:nvSpPr>
        <p:spPr>
          <a:xfrm>
            <a:off x="4458272" y="5234249"/>
            <a:ext cx="2031861" cy="707886"/>
          </a:xfrm>
          <a:prstGeom prst="rect">
            <a:avLst/>
          </a:prstGeom>
          <a:solidFill>
            <a:schemeClr val="bg1"/>
          </a:solidFill>
          <a:ln w="38100">
            <a:solidFill>
              <a:schemeClr val="tx1"/>
            </a:solidFill>
          </a:ln>
        </p:spPr>
        <p:txBody>
          <a:bodyPr wrap="square" rtlCol="0">
            <a:spAutoFit/>
          </a:bodyPr>
          <a:lstStyle/>
          <a:p>
            <a:pPr algn="ctr"/>
            <a:r>
              <a:rPr kumimoji="1" lang="ja-JP" altLang="en-US" sz="2000">
                <a:latin typeface="Hiragino Sans W4" panose="020B0400000000000000" pitchFamily="34" charset="-128"/>
                <a:ea typeface="Hiragino Sans W4" panose="020B0400000000000000" pitchFamily="34" charset="-128"/>
              </a:rPr>
              <a:t>シャドウ</a:t>
            </a:r>
            <a:endParaRPr kumimoji="1" lang="en-US" altLang="ja-JP" sz="2000">
              <a:latin typeface="Hiragino Sans W4" panose="020B0400000000000000" pitchFamily="34" charset="-128"/>
              <a:ea typeface="Hiragino Sans W4" panose="020B0400000000000000" pitchFamily="34" charset="-128"/>
            </a:endParaRPr>
          </a:p>
          <a:p>
            <a:pPr algn="ctr"/>
            <a:r>
              <a:rPr kumimoji="1" lang="ja-JP" altLang="en-US" sz="2000">
                <a:latin typeface="Hiragino Sans W4" panose="020B0400000000000000" pitchFamily="34" charset="-128"/>
                <a:ea typeface="Hiragino Sans W4" panose="020B0400000000000000" pitchFamily="34" charset="-128"/>
              </a:rPr>
              <a:t>ページテーブル</a:t>
            </a:r>
          </a:p>
        </p:txBody>
      </p:sp>
      <p:sp>
        <p:nvSpPr>
          <p:cNvPr id="10" name="テキスト ボックス 9">
            <a:extLst>
              <a:ext uri="{FF2B5EF4-FFF2-40B4-BE49-F238E27FC236}">
                <a16:creationId xmlns:a16="http://schemas.microsoft.com/office/drawing/2014/main" id="{D7E954E1-23F7-320E-9909-90FB2E0C46DA}"/>
              </a:ext>
            </a:extLst>
          </p:cNvPr>
          <p:cNvSpPr txBox="1"/>
          <p:nvPr/>
        </p:nvSpPr>
        <p:spPr>
          <a:xfrm>
            <a:off x="6786879" y="5091669"/>
            <a:ext cx="73167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複製</a:t>
            </a:r>
            <a:endParaRPr lang="en-US" altLang="ja-JP" sz="2000">
              <a:latin typeface="Hiragino Sans W4" panose="020B0400000000000000" pitchFamily="34" charset="-128"/>
              <a:ea typeface="Hiragino Sans W4" panose="020B0400000000000000" pitchFamily="34" charset="-128"/>
            </a:endParaRPr>
          </a:p>
        </p:txBody>
      </p:sp>
      <p:cxnSp>
        <p:nvCxnSpPr>
          <p:cNvPr id="13" name="直線矢印コネクタ 12">
            <a:extLst>
              <a:ext uri="{FF2B5EF4-FFF2-40B4-BE49-F238E27FC236}">
                <a16:creationId xmlns:a16="http://schemas.microsoft.com/office/drawing/2014/main" id="{5E55B39E-A854-3EEA-237F-4C95D75BB2DF}"/>
              </a:ext>
            </a:extLst>
          </p:cNvPr>
          <p:cNvCxnSpPr>
            <a:cxnSpLocks/>
            <a:stCxn id="7" idx="1"/>
            <a:endCxn id="4" idx="3"/>
          </p:cNvCxnSpPr>
          <p:nvPr/>
        </p:nvCxnSpPr>
        <p:spPr>
          <a:xfrm flipH="1">
            <a:off x="6490133" y="5583928"/>
            <a:ext cx="1325162" cy="426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C3A82DBC-A249-1A7B-CE43-6680DBBBBB29}"/>
              </a:ext>
            </a:extLst>
          </p:cNvPr>
          <p:cNvSpPr txBox="1"/>
          <p:nvPr/>
        </p:nvSpPr>
        <p:spPr>
          <a:xfrm>
            <a:off x="3119823" y="5119475"/>
            <a:ext cx="73167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参照</a:t>
            </a:r>
            <a:endParaRPr lang="en-US" altLang="ja-JP" sz="200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EE3198B6-6962-F63C-044F-A991DF481E46}"/>
              </a:ext>
            </a:extLst>
          </p:cNvPr>
          <p:cNvSpPr txBox="1"/>
          <p:nvPr/>
        </p:nvSpPr>
        <p:spPr>
          <a:xfrm>
            <a:off x="2265052" y="4264572"/>
            <a:ext cx="1854527" cy="400110"/>
          </a:xfrm>
          <a:prstGeom prst="rect">
            <a:avLst/>
          </a:prstGeom>
          <a:noFill/>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7" name="正方形/長方形 6">
            <a:extLst>
              <a:ext uri="{FF2B5EF4-FFF2-40B4-BE49-F238E27FC236}">
                <a16:creationId xmlns:a16="http://schemas.microsoft.com/office/drawing/2014/main" id="{F7F58A82-4396-115E-F7FD-FB48085338B4}"/>
              </a:ext>
            </a:extLst>
          </p:cNvPr>
          <p:cNvSpPr/>
          <p:nvPr/>
        </p:nvSpPr>
        <p:spPr>
          <a:xfrm>
            <a:off x="7815295" y="5229987"/>
            <a:ext cx="2031861" cy="707881"/>
          </a:xfrm>
          <a:prstGeom prst="rect">
            <a:avLst/>
          </a:prstGeom>
          <a:solidFill>
            <a:schemeClr val="tx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B21B5534-C036-AC02-31AF-F95C85DF9788}"/>
              </a:ext>
            </a:extLst>
          </p:cNvPr>
          <p:cNvSpPr txBox="1"/>
          <p:nvPr/>
        </p:nvSpPr>
        <p:spPr>
          <a:xfrm>
            <a:off x="7870912" y="5383872"/>
            <a:ext cx="1997566" cy="400110"/>
          </a:xfrm>
          <a:prstGeom prst="rect">
            <a:avLst/>
          </a:prstGeom>
          <a:noFill/>
        </p:spPr>
        <p:txBody>
          <a:bodyPr wrap="square" rtlCol="0">
            <a:spAutoFit/>
          </a:bodyPr>
          <a:lstStyle/>
          <a:p>
            <a:pPr algn="l"/>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sp>
        <p:nvSpPr>
          <p:cNvPr id="9" name="スライド番号プレースホルダー 8">
            <a:extLst>
              <a:ext uri="{FF2B5EF4-FFF2-40B4-BE49-F238E27FC236}">
                <a16:creationId xmlns:a16="http://schemas.microsoft.com/office/drawing/2014/main" id="{1B971368-B28D-8E2A-A887-74231F743E55}"/>
              </a:ext>
            </a:extLst>
          </p:cNvPr>
          <p:cNvSpPr>
            <a:spLocks noGrp="1"/>
          </p:cNvSpPr>
          <p:nvPr>
            <p:ph type="sldNum" sz="quarter" idx="12"/>
          </p:nvPr>
        </p:nvSpPr>
        <p:spPr/>
        <p:txBody>
          <a:bodyPr/>
          <a:lstStyle/>
          <a:p>
            <a:fld id="{EBEF8748-B058-A54A-A7E9-E0E43024A750}" type="slidenum">
              <a:rPr lang="ja-JP" altLang="en-US"/>
              <a:pPr/>
              <a:t>10</a:t>
            </a:fld>
            <a:endParaRPr lang="ja-JP" altLang="en-US"/>
          </a:p>
        </p:txBody>
      </p:sp>
      <p:sp>
        <p:nvSpPr>
          <p:cNvPr id="11" name="正方形/長方形 10">
            <a:extLst>
              <a:ext uri="{FF2B5EF4-FFF2-40B4-BE49-F238E27FC236}">
                <a16:creationId xmlns:a16="http://schemas.microsoft.com/office/drawing/2014/main" id="{296F4FCE-60B5-38A7-1243-A3C70F71DF91}"/>
              </a:ext>
            </a:extLst>
          </p:cNvPr>
          <p:cNvSpPr/>
          <p:nvPr/>
        </p:nvSpPr>
        <p:spPr>
          <a:xfrm>
            <a:off x="4346652" y="4502502"/>
            <a:ext cx="2255101" cy="396000"/>
          </a:xfrm>
          <a:prstGeom prst="rect">
            <a:avLst/>
          </a:prstGeom>
          <a:solidFill>
            <a:srgbClr val="FFFF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仮想アドレス</a:t>
            </a:r>
          </a:p>
        </p:txBody>
      </p:sp>
      <p:sp>
        <p:nvSpPr>
          <p:cNvPr id="12" name="正方形/長方形 11">
            <a:extLst>
              <a:ext uri="{FF2B5EF4-FFF2-40B4-BE49-F238E27FC236}">
                <a16:creationId xmlns:a16="http://schemas.microsoft.com/office/drawing/2014/main" id="{4124A529-B01C-6725-A279-B1B75244E7CA}"/>
              </a:ext>
            </a:extLst>
          </p:cNvPr>
          <p:cNvSpPr/>
          <p:nvPr/>
        </p:nvSpPr>
        <p:spPr>
          <a:xfrm>
            <a:off x="4400849" y="6243040"/>
            <a:ext cx="2255100" cy="396000"/>
          </a:xfrm>
          <a:prstGeom prst="rect">
            <a:avLst/>
          </a:prstGeom>
          <a:solidFill>
            <a:srgbClr val="00B0F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物理アドレス</a:t>
            </a:r>
          </a:p>
        </p:txBody>
      </p:sp>
      <p:cxnSp>
        <p:nvCxnSpPr>
          <p:cNvPr id="14" name="直線矢印コネクタ 13">
            <a:extLst>
              <a:ext uri="{FF2B5EF4-FFF2-40B4-BE49-F238E27FC236}">
                <a16:creationId xmlns:a16="http://schemas.microsoft.com/office/drawing/2014/main" id="{81BFDFFC-C66F-5F52-F947-269BD30180E2}"/>
              </a:ext>
            </a:extLst>
          </p:cNvPr>
          <p:cNvCxnSpPr>
            <a:cxnSpLocks/>
            <a:stCxn id="11" idx="2"/>
            <a:endCxn id="4" idx="0"/>
          </p:cNvCxnSpPr>
          <p:nvPr/>
        </p:nvCxnSpPr>
        <p:spPr>
          <a:xfrm>
            <a:off x="5474203" y="4898502"/>
            <a:ext cx="0" cy="335747"/>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44DE33CA-0702-BC69-35C8-7D90FF597403}"/>
              </a:ext>
            </a:extLst>
          </p:cNvPr>
          <p:cNvCxnSpPr>
            <a:cxnSpLocks/>
          </p:cNvCxnSpPr>
          <p:nvPr/>
        </p:nvCxnSpPr>
        <p:spPr>
          <a:xfrm flipH="1">
            <a:off x="5528399" y="5976047"/>
            <a:ext cx="2358" cy="26699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カギ線コネクタ 20">
            <a:extLst>
              <a:ext uri="{FF2B5EF4-FFF2-40B4-BE49-F238E27FC236}">
                <a16:creationId xmlns:a16="http://schemas.microsoft.com/office/drawing/2014/main" id="{7E0E7006-3298-B7AF-090A-46DE2B917482}"/>
              </a:ext>
            </a:extLst>
          </p:cNvPr>
          <p:cNvCxnSpPr>
            <a:cxnSpLocks/>
            <a:stCxn id="22" idx="0"/>
            <a:endCxn id="4" idx="1"/>
          </p:cNvCxnSpPr>
          <p:nvPr/>
        </p:nvCxnSpPr>
        <p:spPr>
          <a:xfrm rot="5400000" flipH="1" flipV="1">
            <a:off x="3182755" y="4767469"/>
            <a:ext cx="454793" cy="2096241"/>
          </a:xfrm>
          <a:prstGeom prst="bentConnector2">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98932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25D1F1-2685-8DD2-6AD9-E5B7A02FEAE1}"/>
              </a:ext>
            </a:extLst>
          </p:cNvPr>
          <p:cNvSpPr>
            <a:spLocks noGrp="1"/>
          </p:cNvSpPr>
          <p:nvPr>
            <p:ph type="title"/>
          </p:nvPr>
        </p:nvSpPr>
        <p:spPr/>
        <p:txBody>
          <a:bodyPr/>
          <a:lstStyle/>
          <a:p>
            <a:r>
              <a:rPr lang="ja-JP" altLang="en-US"/>
              <a:t>監視機構と</a:t>
            </a:r>
            <a:r>
              <a:rPr lang="en-US" altLang="ja-JP" dirty="0" err="1"/>
              <a:t>Unikernel</a:t>
            </a:r>
            <a:r>
              <a:rPr lang="ja-JP" altLang="en-US"/>
              <a:t>内の情報の保護</a:t>
            </a:r>
            <a:endParaRPr kumimoji="1" lang="ja-JP" altLang="en-US"/>
          </a:p>
        </p:txBody>
      </p:sp>
      <p:sp>
        <p:nvSpPr>
          <p:cNvPr id="3" name="コンテンツ プレースホルダー 2">
            <a:extLst>
              <a:ext uri="{FF2B5EF4-FFF2-40B4-BE49-F238E27FC236}">
                <a16:creationId xmlns:a16="http://schemas.microsoft.com/office/drawing/2014/main" id="{35C9138B-C854-EDCA-EC4B-1252D61F2661}"/>
              </a:ext>
            </a:extLst>
          </p:cNvPr>
          <p:cNvSpPr>
            <a:spLocks noGrp="1"/>
          </p:cNvSpPr>
          <p:nvPr>
            <p:ph idx="1"/>
          </p:nvPr>
        </p:nvSpPr>
        <p:spPr>
          <a:xfrm>
            <a:off x="838200" y="1611313"/>
            <a:ext cx="10515600" cy="2763278"/>
          </a:xfrm>
        </p:spPr>
        <p:txBody>
          <a:bodyPr/>
          <a:lstStyle/>
          <a:p>
            <a:r>
              <a:rPr lang="ja-JP" altLang="en-US"/>
              <a:t>クラウドは監視機構や</a:t>
            </a:r>
            <a:r>
              <a:rPr lang="en-US" altLang="ja-JP" dirty="0" err="1"/>
              <a:t>Unikernel</a:t>
            </a:r>
            <a:r>
              <a:rPr lang="ja-JP" altLang="en-US"/>
              <a:t>内の情報への攻撃が可能</a:t>
            </a:r>
            <a:endParaRPr lang="en-US" altLang="ja-JP" dirty="0"/>
          </a:p>
          <a:p>
            <a:pPr lvl="1"/>
            <a:r>
              <a:rPr lang="ja-JP" altLang="en-US"/>
              <a:t>監視機構の停止や暗号化が解除された</a:t>
            </a:r>
            <a:r>
              <a:rPr lang="en-US" altLang="ja-JP" dirty="0"/>
              <a:t>OS</a:t>
            </a:r>
            <a:r>
              <a:rPr lang="ja-JP" altLang="en-US"/>
              <a:t>データの改ざんが行える</a:t>
            </a:r>
            <a:endParaRPr lang="en-US" altLang="ja-JP" dirty="0"/>
          </a:p>
          <a:p>
            <a:r>
              <a:rPr lang="ja-JP" altLang="en-US"/>
              <a:t>機密</a:t>
            </a:r>
            <a:r>
              <a:rPr lang="en-US" altLang="ja-JP" dirty="0"/>
              <a:t>VM</a:t>
            </a:r>
            <a:r>
              <a:rPr lang="ja-JP" altLang="en-US"/>
              <a:t>内で監視機構と</a:t>
            </a:r>
            <a:r>
              <a:rPr lang="en-US" altLang="ja-JP" dirty="0" err="1"/>
              <a:t>Unikernel</a:t>
            </a:r>
            <a:r>
              <a:rPr lang="ja-JP" altLang="en-US"/>
              <a:t>を実行</a:t>
            </a:r>
            <a:endParaRPr lang="en-US" altLang="ja-JP" dirty="0"/>
          </a:p>
          <a:p>
            <a:pPr lvl="1"/>
            <a:r>
              <a:rPr lang="ja-JP" altLang="en-US"/>
              <a:t>機密</a:t>
            </a:r>
            <a:r>
              <a:rPr lang="en-US" altLang="ja-JP" dirty="0"/>
              <a:t>VM</a:t>
            </a:r>
            <a:r>
              <a:rPr lang="ja-JP" altLang="en-US"/>
              <a:t>は</a:t>
            </a:r>
            <a:r>
              <a:rPr lang="en-US" altLang="ja-JP" dirty="0"/>
              <a:t>SEV</a:t>
            </a:r>
            <a:r>
              <a:rPr lang="ja-JP" altLang="en-US"/>
              <a:t>を用いてクラウドから保護された</a:t>
            </a:r>
            <a:r>
              <a:rPr lang="en-US" altLang="ja-JP" dirty="0"/>
              <a:t>VM</a:t>
            </a:r>
          </a:p>
          <a:p>
            <a:pPr lvl="1"/>
            <a:r>
              <a:rPr lang="en-US" altLang="ja-JP" dirty="0"/>
              <a:t>Nested SEV </a:t>
            </a:r>
            <a:r>
              <a:rPr lang="en-US" altLang="ja-JP" sz="2000" dirty="0"/>
              <a:t>[</a:t>
            </a:r>
            <a:r>
              <a:rPr lang="ja-JP" altLang="en-US" sz="2000"/>
              <a:t>瀧口ら</a:t>
            </a:r>
            <a:r>
              <a:rPr lang="en-US" altLang="ja-JP" sz="2000" dirty="0"/>
              <a:t>, OS</a:t>
            </a:r>
            <a:r>
              <a:rPr lang="ja-JP" altLang="en-US" sz="2000"/>
              <a:t>研</a:t>
            </a:r>
            <a:r>
              <a:rPr lang="en-US" altLang="ja-JP" sz="2000" dirty="0"/>
              <a:t>'25] </a:t>
            </a:r>
            <a:r>
              <a:rPr lang="ja-JP" altLang="en-US"/>
              <a:t>を用いて機密</a:t>
            </a:r>
            <a:r>
              <a:rPr lang="en-US" altLang="ja-JP" dirty="0"/>
              <a:t>VM</a:t>
            </a:r>
            <a:r>
              <a:rPr lang="ja-JP" altLang="en-US"/>
              <a:t>内で</a:t>
            </a:r>
            <a:r>
              <a:rPr lang="en-US" altLang="ja-JP" dirty="0"/>
              <a:t>VM</a:t>
            </a:r>
            <a:r>
              <a:rPr lang="ja-JP" altLang="en-US"/>
              <a:t>を実行</a:t>
            </a:r>
            <a:endParaRPr lang="en-US" altLang="ja-JP" dirty="0"/>
          </a:p>
          <a:p>
            <a:pPr lvl="1"/>
            <a:r>
              <a:rPr lang="ja-JP" altLang="en-US"/>
              <a:t>監視機構と</a:t>
            </a:r>
            <a:r>
              <a:rPr lang="en-US" altLang="ja-JP" dirty="0" err="1"/>
              <a:t>Unikernel</a:t>
            </a:r>
            <a:r>
              <a:rPr lang="ja-JP" altLang="en-US"/>
              <a:t>内の情報への攻撃を防ぐことができる</a:t>
            </a:r>
            <a:endParaRPr lang="en-US" altLang="ja-JP" dirty="0"/>
          </a:p>
        </p:txBody>
      </p:sp>
      <p:sp>
        <p:nvSpPr>
          <p:cNvPr id="4" name="スライド番号プレースホルダー 3">
            <a:extLst>
              <a:ext uri="{FF2B5EF4-FFF2-40B4-BE49-F238E27FC236}">
                <a16:creationId xmlns:a16="http://schemas.microsoft.com/office/drawing/2014/main" id="{2A672E21-4E0B-E249-DE0B-9B42C8D004C8}"/>
              </a:ext>
            </a:extLst>
          </p:cNvPr>
          <p:cNvSpPr>
            <a:spLocks noGrp="1"/>
          </p:cNvSpPr>
          <p:nvPr>
            <p:ph type="sldNum" sz="quarter" idx="12"/>
          </p:nvPr>
        </p:nvSpPr>
        <p:spPr/>
        <p:txBody>
          <a:bodyPr/>
          <a:lstStyle/>
          <a:p>
            <a:fld id="{EBEF8748-B058-A54A-A7E9-E0E43024A750}" type="slidenum">
              <a:rPr lang="ja-JP" altLang="en-US"/>
              <a:pPr/>
              <a:t>11</a:t>
            </a:fld>
            <a:endParaRPr lang="ja-JP" altLang="en-US"/>
          </a:p>
        </p:txBody>
      </p:sp>
      <p:cxnSp>
        <p:nvCxnSpPr>
          <p:cNvPr id="81" name="直線矢印コネクタ 80">
            <a:extLst>
              <a:ext uri="{FF2B5EF4-FFF2-40B4-BE49-F238E27FC236}">
                <a16:creationId xmlns:a16="http://schemas.microsoft.com/office/drawing/2014/main" id="{3987E312-2DF1-6D8F-0E7B-F36C3599AB28}"/>
              </a:ext>
            </a:extLst>
          </p:cNvPr>
          <p:cNvCxnSpPr>
            <a:cxnSpLocks/>
            <a:stCxn id="84" idx="6"/>
            <a:endCxn id="41" idx="1"/>
          </p:cNvCxnSpPr>
          <p:nvPr/>
        </p:nvCxnSpPr>
        <p:spPr>
          <a:xfrm>
            <a:off x="3438414" y="5441224"/>
            <a:ext cx="1201319" cy="1686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2" name="テキスト ボックス 81">
            <a:extLst>
              <a:ext uri="{FF2B5EF4-FFF2-40B4-BE49-F238E27FC236}">
                <a16:creationId xmlns:a16="http://schemas.microsoft.com/office/drawing/2014/main" id="{677C49E2-C2A5-7B34-2C35-4BC2194BC39C}"/>
              </a:ext>
            </a:extLst>
          </p:cNvPr>
          <p:cNvSpPr txBox="1"/>
          <p:nvPr/>
        </p:nvSpPr>
        <p:spPr>
          <a:xfrm>
            <a:off x="3497744" y="5803217"/>
            <a:ext cx="1082659"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改ざん</a:t>
            </a:r>
          </a:p>
        </p:txBody>
      </p:sp>
      <p:sp>
        <p:nvSpPr>
          <p:cNvPr id="83" name="テキスト ボックス 82">
            <a:extLst>
              <a:ext uri="{FF2B5EF4-FFF2-40B4-BE49-F238E27FC236}">
                <a16:creationId xmlns:a16="http://schemas.microsoft.com/office/drawing/2014/main" id="{FA12FFC0-1D7B-7374-A2B9-03295582E9F8}"/>
              </a:ext>
            </a:extLst>
          </p:cNvPr>
          <p:cNvSpPr txBox="1"/>
          <p:nvPr/>
        </p:nvSpPr>
        <p:spPr>
          <a:xfrm>
            <a:off x="2442464" y="5832238"/>
            <a:ext cx="99595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攻撃者</a:t>
            </a:r>
            <a:endParaRPr lang="en-US" altLang="ja-JP" sz="2000">
              <a:latin typeface="Hiragino Sans W4" panose="020B0400000000000000" pitchFamily="34" charset="-128"/>
              <a:ea typeface="Hiragino Sans W4" panose="020B0400000000000000" pitchFamily="34" charset="-128"/>
            </a:endParaRPr>
          </a:p>
        </p:txBody>
      </p:sp>
      <p:sp>
        <p:nvSpPr>
          <p:cNvPr id="84" name="スマイル 83">
            <a:extLst>
              <a:ext uri="{FF2B5EF4-FFF2-40B4-BE49-F238E27FC236}">
                <a16:creationId xmlns:a16="http://schemas.microsoft.com/office/drawing/2014/main" id="{5C73D433-0D5B-80B7-4577-61890020AE07}"/>
              </a:ext>
            </a:extLst>
          </p:cNvPr>
          <p:cNvSpPr/>
          <p:nvPr/>
        </p:nvSpPr>
        <p:spPr>
          <a:xfrm>
            <a:off x="2442463" y="5051534"/>
            <a:ext cx="995951" cy="779380"/>
          </a:xfrm>
          <a:prstGeom prst="smileyFace">
            <a:avLst>
              <a:gd name="adj" fmla="val 271"/>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乗算記号 4">
            <a:extLst>
              <a:ext uri="{FF2B5EF4-FFF2-40B4-BE49-F238E27FC236}">
                <a16:creationId xmlns:a16="http://schemas.microsoft.com/office/drawing/2014/main" id="{737482F6-FB0E-1BD8-A918-B8A6BC3149FB}"/>
              </a:ext>
            </a:extLst>
          </p:cNvPr>
          <p:cNvSpPr/>
          <p:nvPr/>
        </p:nvSpPr>
        <p:spPr>
          <a:xfrm>
            <a:off x="3603461" y="5029441"/>
            <a:ext cx="774700" cy="762103"/>
          </a:xfrm>
          <a:prstGeom prst="mathMultiply">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41" name="正方形/長方形 40">
            <a:extLst>
              <a:ext uri="{FF2B5EF4-FFF2-40B4-BE49-F238E27FC236}">
                <a16:creationId xmlns:a16="http://schemas.microsoft.com/office/drawing/2014/main" id="{02C2435C-4F0F-1084-F56D-644ED4C80A27}"/>
              </a:ext>
            </a:extLst>
          </p:cNvPr>
          <p:cNvSpPr/>
          <p:nvPr/>
        </p:nvSpPr>
        <p:spPr>
          <a:xfrm>
            <a:off x="4639733" y="4283517"/>
            <a:ext cx="5554133" cy="2349135"/>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CCB588B0-A129-8127-BDC0-875CF40C2B7D}"/>
              </a:ext>
            </a:extLst>
          </p:cNvPr>
          <p:cNvSpPr txBox="1"/>
          <p:nvPr/>
        </p:nvSpPr>
        <p:spPr>
          <a:xfrm>
            <a:off x="4863713" y="5258716"/>
            <a:ext cx="1220098"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cxnSp>
        <p:nvCxnSpPr>
          <p:cNvPr id="8" name="直線矢印コネクタ 7">
            <a:extLst>
              <a:ext uri="{FF2B5EF4-FFF2-40B4-BE49-F238E27FC236}">
                <a16:creationId xmlns:a16="http://schemas.microsoft.com/office/drawing/2014/main" id="{6FC21EC9-F757-29D3-B361-4B3FF512BFEC}"/>
              </a:ext>
            </a:extLst>
          </p:cNvPr>
          <p:cNvCxnSpPr>
            <a:cxnSpLocks/>
            <a:stCxn id="7" idx="3"/>
          </p:cNvCxnSpPr>
          <p:nvPr/>
        </p:nvCxnSpPr>
        <p:spPr>
          <a:xfrm>
            <a:off x="6083811" y="5458771"/>
            <a:ext cx="1230992" cy="0"/>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A237ADE1-2CF6-E165-FD8E-EF0E3C852866}"/>
              </a:ext>
            </a:extLst>
          </p:cNvPr>
          <p:cNvSpPr txBox="1"/>
          <p:nvPr/>
        </p:nvSpPr>
        <p:spPr>
          <a:xfrm>
            <a:off x="6134913" y="5029441"/>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a:t>
            </a:r>
          </a:p>
        </p:txBody>
      </p:sp>
      <p:sp>
        <p:nvSpPr>
          <p:cNvPr id="13" name="テキスト ボックス 49">
            <a:extLst>
              <a:ext uri="{FF2B5EF4-FFF2-40B4-BE49-F238E27FC236}">
                <a16:creationId xmlns:a16="http://schemas.microsoft.com/office/drawing/2014/main" id="{61ED2AD9-4666-697C-B994-9D00F1D99506}"/>
              </a:ext>
            </a:extLst>
          </p:cNvPr>
          <p:cNvSpPr txBox="1"/>
          <p:nvPr/>
        </p:nvSpPr>
        <p:spPr>
          <a:xfrm>
            <a:off x="7344943" y="5304323"/>
            <a:ext cx="2340732" cy="400110"/>
          </a:xfrm>
          <a:prstGeom prst="rect">
            <a:avLst/>
          </a:prstGeom>
          <a:solidFill>
            <a:srgbClr val="FFFF00"/>
          </a:solidFill>
          <a:ln w="38100">
            <a:solidFill>
              <a:schemeClr val="tx1"/>
            </a:solidFill>
          </a:ln>
        </p:spPr>
        <p:txBody>
          <a:bodyPr wrap="square" rtlCol="0">
            <a:spAutoFit/>
          </a:bodyPr>
          <a:lstStyle/>
          <a:p>
            <a:pPr algn="ctr"/>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14" name="テキスト ボックス 50">
            <a:extLst>
              <a:ext uri="{FF2B5EF4-FFF2-40B4-BE49-F238E27FC236}">
                <a16:creationId xmlns:a16="http://schemas.microsoft.com/office/drawing/2014/main" id="{5A724C16-0C32-9983-254D-276A4951199E}"/>
              </a:ext>
            </a:extLst>
          </p:cNvPr>
          <p:cNvSpPr txBox="1"/>
          <p:nvPr/>
        </p:nvSpPr>
        <p:spPr>
          <a:xfrm>
            <a:off x="7344942" y="4913548"/>
            <a:ext cx="2340732"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15" name="テキスト ボックス 52">
            <a:extLst>
              <a:ext uri="{FF2B5EF4-FFF2-40B4-BE49-F238E27FC236}">
                <a16:creationId xmlns:a16="http://schemas.microsoft.com/office/drawing/2014/main" id="{1026B050-9031-CBC2-B0EE-924A9C3EDE00}"/>
              </a:ext>
            </a:extLst>
          </p:cNvPr>
          <p:cNvSpPr txBox="1"/>
          <p:nvPr/>
        </p:nvSpPr>
        <p:spPr>
          <a:xfrm>
            <a:off x="7722922" y="4326693"/>
            <a:ext cx="1409870" cy="400110"/>
          </a:xfrm>
          <a:prstGeom prst="rect">
            <a:avLst/>
          </a:prstGeom>
          <a:noFill/>
        </p:spPr>
        <p:txBody>
          <a:bodyPr wrap="square" rtlCol="0">
            <a:spAutoFit/>
          </a:bodyPr>
          <a:lstStyle/>
          <a:p>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18" name="角丸四角形 69">
            <a:extLst>
              <a:ext uri="{FF2B5EF4-FFF2-40B4-BE49-F238E27FC236}">
                <a16:creationId xmlns:a16="http://schemas.microsoft.com/office/drawing/2014/main" id="{648B1D2B-978E-A522-353F-77942BCCBB98}"/>
              </a:ext>
            </a:extLst>
          </p:cNvPr>
          <p:cNvSpPr/>
          <p:nvPr/>
        </p:nvSpPr>
        <p:spPr>
          <a:xfrm>
            <a:off x="6956713" y="4701095"/>
            <a:ext cx="2942289" cy="1197324"/>
          </a:xfrm>
          <a:prstGeom prst="round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9173C2B8-D5F6-9197-ED06-77EC260BBF8C}"/>
              </a:ext>
            </a:extLst>
          </p:cNvPr>
          <p:cNvSpPr txBox="1"/>
          <p:nvPr/>
        </p:nvSpPr>
        <p:spPr>
          <a:xfrm>
            <a:off x="10309809" y="4705349"/>
            <a:ext cx="1409869"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機密</a:t>
            </a:r>
            <a:r>
              <a:rPr lang="en-US" altLang="ja-JP" sz="2000">
                <a:latin typeface="Hiragino Sans W4" panose="020B0400000000000000" pitchFamily="34" charset="-128"/>
                <a:ea typeface="Hiragino Sans W4" panose="020B0400000000000000" pitchFamily="34" charset="-128"/>
              </a:rPr>
              <a:t>VM</a:t>
            </a:r>
          </a:p>
        </p:txBody>
      </p:sp>
      <p:sp>
        <p:nvSpPr>
          <p:cNvPr id="29" name="正方形/長方形 28">
            <a:extLst>
              <a:ext uri="{FF2B5EF4-FFF2-40B4-BE49-F238E27FC236}">
                <a16:creationId xmlns:a16="http://schemas.microsoft.com/office/drawing/2014/main" id="{08809852-1420-2D8F-B999-A854BEBDE1B2}"/>
              </a:ext>
            </a:extLst>
          </p:cNvPr>
          <p:cNvSpPr/>
          <p:nvPr/>
        </p:nvSpPr>
        <p:spPr>
          <a:xfrm>
            <a:off x="4791547" y="6064054"/>
            <a:ext cx="5291900" cy="396000"/>
          </a:xfrm>
          <a:prstGeom prst="rect">
            <a:avLst/>
          </a:prstGeom>
          <a:solidFill>
            <a:srgbClr val="00B0F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ハイパーバイザ</a:t>
            </a:r>
          </a:p>
        </p:txBody>
      </p:sp>
    </p:spTree>
    <p:extLst>
      <p:ext uri="{BB962C8B-B14F-4D97-AF65-F5344CB8AC3E}">
        <p14:creationId xmlns:p14="http://schemas.microsoft.com/office/powerpoint/2010/main" val="165455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A9FAC5-9320-8BE5-57EB-F83F7BEE9E18}"/>
              </a:ext>
            </a:extLst>
          </p:cNvPr>
          <p:cNvSpPr>
            <a:spLocks noGrp="1"/>
          </p:cNvSpPr>
          <p:nvPr>
            <p:ph type="title"/>
          </p:nvPr>
        </p:nvSpPr>
        <p:spPr/>
        <p:txBody>
          <a:bodyPr/>
          <a:lstStyle/>
          <a:p>
            <a:r>
              <a:rPr kumimoji="1" lang="ja-JP" altLang="en-US"/>
              <a:t>実験</a:t>
            </a:r>
          </a:p>
        </p:txBody>
      </p:sp>
      <p:sp>
        <p:nvSpPr>
          <p:cNvPr id="3" name="コンテンツ プレースホルダー 2">
            <a:extLst>
              <a:ext uri="{FF2B5EF4-FFF2-40B4-BE49-F238E27FC236}">
                <a16:creationId xmlns:a16="http://schemas.microsoft.com/office/drawing/2014/main" id="{325E9401-F98C-FE94-E635-88713DCB7F0B}"/>
              </a:ext>
            </a:extLst>
          </p:cNvPr>
          <p:cNvSpPr>
            <a:spLocks noGrp="1"/>
          </p:cNvSpPr>
          <p:nvPr>
            <p:ph idx="1"/>
          </p:nvPr>
        </p:nvSpPr>
        <p:spPr>
          <a:xfrm>
            <a:off x="838200" y="1611313"/>
            <a:ext cx="10515600" cy="2244726"/>
          </a:xfrm>
        </p:spPr>
        <p:txBody>
          <a:bodyPr/>
          <a:lstStyle/>
          <a:p>
            <a:r>
              <a:rPr lang="en-US" altLang="ja-JP" dirty="0" err="1"/>
              <a:t>ShadowMonitor</a:t>
            </a:r>
            <a:r>
              <a:rPr lang="ja-JP" altLang="en-US"/>
              <a:t>を用いて</a:t>
            </a:r>
            <a:r>
              <a:rPr lang="en-US" altLang="ja-JP" dirty="0" err="1"/>
              <a:t>Unikernel</a:t>
            </a:r>
            <a:r>
              <a:rPr lang="ja-JP" altLang="en-US"/>
              <a:t>を実行</a:t>
            </a:r>
            <a:endParaRPr lang="en-US" altLang="ja-JP" dirty="0"/>
          </a:p>
          <a:p>
            <a:pPr lvl="1"/>
            <a:r>
              <a:rPr lang="ja-JP" altLang="en-US"/>
              <a:t>機密</a:t>
            </a:r>
            <a:r>
              <a:rPr lang="en-US" altLang="ja-JP" dirty="0"/>
              <a:t>VM</a:t>
            </a:r>
            <a:r>
              <a:rPr lang="ja-JP" altLang="en-US"/>
              <a:t>内で</a:t>
            </a:r>
            <a:r>
              <a:rPr lang="en-US" altLang="ja-JP" dirty="0" err="1"/>
              <a:t>Unikernel</a:t>
            </a:r>
            <a:r>
              <a:rPr lang="ja-JP" altLang="en-US"/>
              <a:t>と監視機構を実行</a:t>
            </a:r>
            <a:endParaRPr lang="en-US" altLang="ja-JP" dirty="0"/>
          </a:p>
          <a:p>
            <a:pPr lvl="1"/>
            <a:r>
              <a:rPr lang="en-US" altLang="ja-JP" dirty="0" err="1"/>
              <a:t>Unikernel</a:t>
            </a:r>
            <a:r>
              <a:rPr lang="ja-JP" altLang="en-US"/>
              <a:t>の外から異常が検知できることを確認</a:t>
            </a:r>
            <a:endParaRPr lang="en-US" altLang="ja-JP" dirty="0"/>
          </a:p>
          <a:p>
            <a:pPr lvl="1"/>
            <a:r>
              <a:rPr lang="en-US" altLang="ja-JP" dirty="0" err="1"/>
              <a:t>ShadowMonitor</a:t>
            </a:r>
            <a:r>
              <a:rPr lang="ja-JP" altLang="en-US" dirty="0" err="1"/>
              <a:t>による</a:t>
            </a:r>
            <a:r>
              <a:rPr lang="ja-JP" altLang="en-US"/>
              <a:t>オーバヘッドを測定</a:t>
            </a:r>
            <a:endParaRPr lang="en-US" altLang="ja-JP" dirty="0"/>
          </a:p>
          <a:p>
            <a:r>
              <a:rPr lang="ja-JP" altLang="en-US"/>
              <a:t>実験環境</a:t>
            </a:r>
            <a:endParaRPr lang="en-US" altLang="ja-JP" dirty="0"/>
          </a:p>
          <a:p>
            <a:endParaRPr kumimoji="1" lang="ja-JP" altLang="en-US"/>
          </a:p>
        </p:txBody>
      </p:sp>
      <p:graphicFrame>
        <p:nvGraphicFramePr>
          <p:cNvPr id="6" name="表 4">
            <a:extLst>
              <a:ext uri="{FF2B5EF4-FFF2-40B4-BE49-F238E27FC236}">
                <a16:creationId xmlns:a16="http://schemas.microsoft.com/office/drawing/2014/main" id="{A9B66F26-EB10-61F3-956B-CBB4E798106C}"/>
              </a:ext>
            </a:extLst>
          </p:cNvPr>
          <p:cNvGraphicFramePr>
            <a:graphicFrameLocks noGrp="1"/>
          </p:cNvGraphicFramePr>
          <p:nvPr>
            <p:extLst>
              <p:ext uri="{D42A27DB-BD31-4B8C-83A1-F6EECF244321}">
                <p14:modId xmlns:p14="http://schemas.microsoft.com/office/powerpoint/2010/main" val="4098849005"/>
              </p:ext>
            </p:extLst>
          </p:nvPr>
        </p:nvGraphicFramePr>
        <p:xfrm>
          <a:off x="7257364" y="4176479"/>
          <a:ext cx="3309100" cy="1226793"/>
        </p:xfrm>
        <a:graphic>
          <a:graphicData uri="http://schemas.openxmlformats.org/drawingml/2006/table">
            <a:tbl>
              <a:tblPr firstRow="1" bandRow="1">
                <a:tableStyleId>{2D5ABB26-0587-4C30-8999-92F81FD0307C}</a:tableStyleId>
              </a:tblPr>
              <a:tblGrid>
                <a:gridCol w="1341755">
                  <a:extLst>
                    <a:ext uri="{9D8B030D-6E8A-4147-A177-3AD203B41FA5}">
                      <a16:colId xmlns:a16="http://schemas.microsoft.com/office/drawing/2014/main" val="457493972"/>
                    </a:ext>
                  </a:extLst>
                </a:gridCol>
                <a:gridCol w="1967345">
                  <a:extLst>
                    <a:ext uri="{9D8B030D-6E8A-4147-A177-3AD203B41FA5}">
                      <a16:colId xmlns:a16="http://schemas.microsoft.com/office/drawing/2014/main" val="27752244"/>
                    </a:ext>
                  </a:extLst>
                </a:gridCol>
              </a:tblGrid>
              <a:tr h="408931">
                <a:tc>
                  <a:txBody>
                    <a:bodyP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仮想</a:t>
                      </a:r>
                      <a:r>
                        <a:rPr kumimoji="1" lang="en-US" altLang="ja-JP" sz="2000" dirty="0">
                          <a:solidFill>
                            <a:schemeClr val="tx1"/>
                          </a:solidFill>
                          <a:latin typeface="Hiragino Sans W4" panose="020B0400000000000000" pitchFamily="34" charset="-128"/>
                          <a:ea typeface="Hiragino Sans W4" panose="020B0400000000000000" pitchFamily="34" charset="-128"/>
                        </a:rPr>
                        <a:t>CPU</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 altLang="ja-JP" sz="2000" dirty="0">
                          <a:solidFill>
                            <a:schemeClr val="tx1"/>
                          </a:solidFill>
                          <a:latin typeface="Hiragino Sans W4" panose="020B0400000000000000" pitchFamily="34" charset="-128"/>
                          <a:ea typeface="Hiragino Sans W4" panose="020B0400000000000000" pitchFamily="34" charset="-128"/>
                        </a:rPr>
                        <a:t>1</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0941235"/>
                  </a:ext>
                </a:extLst>
              </a:tr>
              <a:tr h="408931">
                <a:tc>
                  <a:txBody>
                    <a:bodyP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メモリ</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solidFill>
                            <a:schemeClr val="tx1"/>
                          </a:solidFill>
                          <a:latin typeface="Hiragino Sans W4" panose="020B0400000000000000" pitchFamily="34" charset="-128"/>
                          <a:ea typeface="Hiragino Sans W4" panose="020B0400000000000000" pitchFamily="34" charset="-128"/>
                        </a:rPr>
                        <a:t>128MB〜2GB</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1445452"/>
                  </a:ext>
                </a:extLst>
              </a:tr>
              <a:tr h="408931">
                <a:tc>
                  <a:txBody>
                    <a:bodyPr/>
                    <a:lstStyle/>
                    <a:p>
                      <a:pPr algn="ctr"/>
                      <a:r>
                        <a:rPr kumimoji="1" lang="en-US" altLang="ja-JP" sz="2000" dirty="0" err="1">
                          <a:solidFill>
                            <a:schemeClr val="tx1"/>
                          </a:solidFill>
                          <a:latin typeface="Hiragino Sans W4" panose="020B0400000000000000" pitchFamily="34" charset="-128"/>
                          <a:ea typeface="Hiragino Sans W4" panose="020B0400000000000000" pitchFamily="34" charset="-128"/>
                        </a:rPr>
                        <a:t>OS</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solidFill>
                            <a:schemeClr val="tx1"/>
                          </a:solidFill>
                          <a:latin typeface="Hiragino Sans W4" panose="020B0400000000000000" pitchFamily="34" charset="-128"/>
                          <a:ea typeface="Hiragino Sans W4" panose="020B0400000000000000" pitchFamily="34" charset="-128"/>
                        </a:rPr>
                        <a:t>Nanos 0.1.46</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4522426"/>
                  </a:ext>
                </a:extLst>
              </a:tr>
            </a:tbl>
          </a:graphicData>
        </a:graphic>
      </p:graphicFrame>
      <p:graphicFrame>
        <p:nvGraphicFramePr>
          <p:cNvPr id="8" name="表 7">
            <a:extLst>
              <a:ext uri="{FF2B5EF4-FFF2-40B4-BE49-F238E27FC236}">
                <a16:creationId xmlns:a16="http://schemas.microsoft.com/office/drawing/2014/main" id="{584D6E43-C418-FDE8-02EF-AA76C3B0234E}"/>
              </a:ext>
            </a:extLst>
          </p:cNvPr>
          <p:cNvGraphicFramePr>
            <a:graphicFrameLocks noGrp="1"/>
          </p:cNvGraphicFramePr>
          <p:nvPr>
            <p:extLst>
              <p:ext uri="{D42A27DB-BD31-4B8C-83A1-F6EECF244321}">
                <p14:modId xmlns:p14="http://schemas.microsoft.com/office/powerpoint/2010/main" val="2356195143"/>
              </p:ext>
            </p:extLst>
          </p:nvPr>
        </p:nvGraphicFramePr>
        <p:xfrm>
          <a:off x="928015" y="4189759"/>
          <a:ext cx="5664696" cy="1584960"/>
        </p:xfrm>
        <a:graphic>
          <a:graphicData uri="http://schemas.openxmlformats.org/drawingml/2006/table">
            <a:tbl>
              <a:tblPr firstRow="1" bandRow="1">
                <a:tableStyleId>{2D5ABB26-0587-4C30-8999-92F81FD0307C}</a:tableStyleId>
              </a:tblPr>
              <a:tblGrid>
                <a:gridCol w="2832348">
                  <a:extLst>
                    <a:ext uri="{9D8B030D-6E8A-4147-A177-3AD203B41FA5}">
                      <a16:colId xmlns:a16="http://schemas.microsoft.com/office/drawing/2014/main" val="457493972"/>
                    </a:ext>
                  </a:extLst>
                </a:gridCol>
                <a:gridCol w="2832348">
                  <a:extLst>
                    <a:ext uri="{9D8B030D-6E8A-4147-A177-3AD203B41FA5}">
                      <a16:colId xmlns:a16="http://schemas.microsoft.com/office/drawing/2014/main" val="27752244"/>
                    </a:ext>
                  </a:extLst>
                </a:gridCol>
              </a:tblGrid>
              <a:tr h="367584">
                <a:tc>
                  <a:txBody>
                    <a:bodyPr/>
                    <a:lstStyle/>
                    <a:p>
                      <a:pPr algn="ctr"/>
                      <a:r>
                        <a:rPr kumimoji="1" lang="en-US" altLang="ja-JP" sz="2000" dirty="0">
                          <a:latin typeface="Hiragino Sans W4" panose="020B0400000000000000" pitchFamily="34" charset="-128"/>
                          <a:ea typeface="Hiragino Sans W4" panose="020B0400000000000000" pitchFamily="34" charset="-128"/>
                        </a:rPr>
                        <a:t>CPU</a:t>
                      </a:r>
                      <a:endParaRPr kumimoji="1" lang="ja-JP" altLang="en-US" sz="2000">
                        <a:latin typeface="Hiragino Sans W4" panose="020B0400000000000000" pitchFamily="34" charset="-128"/>
                        <a:ea typeface="Hiragino Sans W4" panose="020B0400000000000000" pitchFamily="34"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 altLang="ja-JP" sz="2000">
                          <a:latin typeface="Hiragino Sans W4" panose="020B0400000000000000" pitchFamily="34" charset="-128"/>
                          <a:ea typeface="Hiragino Sans W4" panose="020B0400000000000000" pitchFamily="34" charset="-128"/>
                        </a:rPr>
                        <a:t>AMD EPYC 7443P</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0941235"/>
                  </a:ext>
                </a:extLst>
              </a:tr>
              <a:tr h="367584">
                <a:tc>
                  <a:txBody>
                    <a:bodyPr/>
                    <a:lstStyle/>
                    <a:p>
                      <a:pPr algn="ctr"/>
                      <a:r>
                        <a:rPr kumimoji="1" lang="ja-JP" altLang="en-US" sz="2000">
                          <a:latin typeface="Hiragino Sans W4" panose="020B0400000000000000" pitchFamily="34" charset="-128"/>
                          <a:ea typeface="Hiragino Sans W4" panose="020B0400000000000000" pitchFamily="34" charset="-128"/>
                        </a:rPr>
                        <a:t>メモリ</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a:latin typeface="Hiragino Sans W4" panose="020B0400000000000000" pitchFamily="34" charset="-128"/>
                          <a:ea typeface="Hiragino Sans W4" panose="020B0400000000000000" pitchFamily="34" charset="-128"/>
                        </a:rPr>
                        <a:t>124GiB</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1445452"/>
                  </a:ext>
                </a:extLst>
              </a:tr>
              <a:tr h="367584">
                <a:tc>
                  <a:txBody>
                    <a:bodyPr/>
                    <a:lstStyle/>
                    <a:p>
                      <a:pPr algn="ctr"/>
                      <a:r>
                        <a:rPr kumimoji="1" lang="en-US" altLang="ja-JP" sz="2000" dirty="0">
                          <a:latin typeface="Hiragino Sans W4" panose="020B0400000000000000" pitchFamily="34" charset="-128"/>
                          <a:ea typeface="Hiragino Sans W4" panose="020B0400000000000000" pitchFamily="34" charset="-128"/>
                        </a:rPr>
                        <a:t>OS</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a:latin typeface="Hiragino Sans W4" panose="020B0400000000000000" pitchFamily="34" charset="-128"/>
                          <a:ea typeface="Hiragino Sans W4" panose="020B0400000000000000" pitchFamily="34" charset="-128"/>
                        </a:rPr>
                        <a:t>Linux 6.1.0-rc4-snp</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1603448"/>
                  </a:ext>
                </a:extLst>
              </a:tr>
              <a:tr h="367584">
                <a:tc>
                  <a:txBody>
                    <a:bodyPr/>
                    <a:lstStyle/>
                    <a:p>
                      <a:pPr algn="ctr"/>
                      <a:r>
                        <a:rPr kumimoji="1" lang="ja-JP" altLang="en-US" sz="2000">
                          <a:latin typeface="Hiragino Sans W4" panose="020B0400000000000000" pitchFamily="34" charset="-128"/>
                          <a:ea typeface="Hiragino Sans W4" panose="020B0400000000000000" pitchFamily="34" charset="-128"/>
                        </a:rPr>
                        <a:t>仮想化ソフトウェア</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latin typeface="Hiragino Sans W4" panose="020B0400000000000000" pitchFamily="34" charset="-128"/>
                          <a:ea typeface="Hiragino Sans W4" panose="020B0400000000000000" pitchFamily="34" charset="-128"/>
                        </a:rPr>
                        <a:t>QEMU-KVM 7.1.50</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7931054"/>
                  </a:ext>
                </a:extLst>
              </a:tr>
            </a:tbl>
          </a:graphicData>
        </a:graphic>
      </p:graphicFrame>
      <p:sp>
        <p:nvSpPr>
          <p:cNvPr id="5" name="スライド番号プレースホルダー 4">
            <a:extLst>
              <a:ext uri="{FF2B5EF4-FFF2-40B4-BE49-F238E27FC236}">
                <a16:creationId xmlns:a16="http://schemas.microsoft.com/office/drawing/2014/main" id="{E1F6A1CA-10C2-D322-FA0A-E2C0E545A443}"/>
              </a:ext>
            </a:extLst>
          </p:cNvPr>
          <p:cNvSpPr>
            <a:spLocks noGrp="1"/>
          </p:cNvSpPr>
          <p:nvPr>
            <p:ph type="sldNum" sz="quarter" idx="12"/>
          </p:nvPr>
        </p:nvSpPr>
        <p:spPr/>
        <p:txBody>
          <a:bodyPr/>
          <a:lstStyle/>
          <a:p>
            <a:fld id="{EBEF8748-B058-A54A-A7E9-E0E43024A750}" type="slidenum">
              <a:rPr lang="ja-JP" altLang="en-US"/>
              <a:pPr/>
              <a:t>12</a:t>
            </a:fld>
            <a:endParaRPr lang="ja-JP" altLang="en-US"/>
          </a:p>
        </p:txBody>
      </p:sp>
      <p:graphicFrame>
        <p:nvGraphicFramePr>
          <p:cNvPr id="4" name="表 3">
            <a:extLst>
              <a:ext uri="{FF2B5EF4-FFF2-40B4-BE49-F238E27FC236}">
                <a16:creationId xmlns:a16="http://schemas.microsoft.com/office/drawing/2014/main" id="{1C8A48F5-7CF6-7C94-D653-64390A6B3856}"/>
              </a:ext>
            </a:extLst>
          </p:cNvPr>
          <p:cNvGraphicFramePr>
            <a:graphicFrameLocks noGrp="1"/>
          </p:cNvGraphicFramePr>
          <p:nvPr>
            <p:extLst>
              <p:ext uri="{D42A27DB-BD31-4B8C-83A1-F6EECF244321}">
                <p14:modId xmlns:p14="http://schemas.microsoft.com/office/powerpoint/2010/main" val="1627056295"/>
              </p:ext>
            </p:extLst>
          </p:nvPr>
        </p:nvGraphicFramePr>
        <p:xfrm>
          <a:off x="838200" y="4127239"/>
          <a:ext cx="10777604" cy="1981200"/>
        </p:xfrm>
        <a:graphic>
          <a:graphicData uri="http://schemas.openxmlformats.org/drawingml/2006/table">
            <a:tbl>
              <a:tblPr firstRow="1" bandRow="1">
                <a:tableStyleId>{2D5ABB26-0587-4C30-8999-92F81FD0307C}</a:tableStyleId>
              </a:tblPr>
              <a:tblGrid>
                <a:gridCol w="2694401">
                  <a:extLst>
                    <a:ext uri="{9D8B030D-6E8A-4147-A177-3AD203B41FA5}">
                      <a16:colId xmlns:a16="http://schemas.microsoft.com/office/drawing/2014/main" val="457493972"/>
                    </a:ext>
                  </a:extLst>
                </a:gridCol>
                <a:gridCol w="2694401">
                  <a:extLst>
                    <a:ext uri="{9D8B030D-6E8A-4147-A177-3AD203B41FA5}">
                      <a16:colId xmlns:a16="http://schemas.microsoft.com/office/drawing/2014/main" val="27752244"/>
                    </a:ext>
                  </a:extLst>
                </a:gridCol>
                <a:gridCol w="2694401">
                  <a:extLst>
                    <a:ext uri="{9D8B030D-6E8A-4147-A177-3AD203B41FA5}">
                      <a16:colId xmlns:a16="http://schemas.microsoft.com/office/drawing/2014/main" val="3420472171"/>
                    </a:ext>
                  </a:extLst>
                </a:gridCol>
                <a:gridCol w="2694401">
                  <a:extLst>
                    <a:ext uri="{9D8B030D-6E8A-4147-A177-3AD203B41FA5}">
                      <a16:colId xmlns:a16="http://schemas.microsoft.com/office/drawing/2014/main" val="2215955033"/>
                    </a:ext>
                  </a:extLst>
                </a:gridCol>
              </a:tblGrid>
              <a:tr h="367584">
                <a:tc>
                  <a:txBody>
                    <a:bodyPr/>
                    <a:lstStyle/>
                    <a:p>
                      <a:pPr algn="ctr"/>
                      <a:endParaRPr kumimoji="1" lang="ja-JP" altLang="en-US" sz="2000">
                        <a:latin typeface="Hiragino Sans W4" panose="020B0400000000000000" pitchFamily="34" charset="-128"/>
                        <a:ea typeface="Hiragino Sans W4" panose="020B0400000000000000" pitchFamily="34"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2">
                        <a:lumMod val="25000"/>
                        <a:lumOff val="75000"/>
                      </a:schemeClr>
                    </a:solidFill>
                  </a:tcPr>
                </a:tc>
                <a:tc>
                  <a:txBody>
                    <a:bodyPr/>
                    <a:lstStyle/>
                    <a:p>
                      <a:pPr algn="ctr"/>
                      <a:r>
                        <a:rPr kumimoji="1" lang="ja-JP" altLang="en-US" sz="2000">
                          <a:latin typeface="Hiragino Sans W4" panose="020B0400000000000000" pitchFamily="34" charset="-128"/>
                          <a:ea typeface="Hiragino Sans W4" panose="020B0400000000000000" pitchFamily="34" charset="-128"/>
                        </a:rPr>
                        <a:t>ホスト</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2">
                        <a:lumMod val="25000"/>
                        <a:lumOff val="75000"/>
                      </a:schemeClr>
                    </a:solidFill>
                  </a:tcPr>
                </a:tc>
                <a:tc>
                  <a:txBody>
                    <a:bodyP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機密</a:t>
                      </a:r>
                      <a:r>
                        <a:rPr kumimoji="1" lang="en-US" altLang="ja-JP" sz="2000" dirty="0">
                          <a:solidFill>
                            <a:schemeClr val="tx1"/>
                          </a:solidFill>
                          <a:latin typeface="Hiragino Sans W4" panose="020B0400000000000000" pitchFamily="34" charset="-128"/>
                          <a:ea typeface="Hiragino Sans W4" panose="020B0400000000000000" pitchFamily="34" charset="-128"/>
                        </a:rPr>
                        <a:t>VM</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2">
                        <a:lumMod val="25000"/>
                        <a:lumOff val="75000"/>
                      </a:schemeClr>
                    </a:solidFill>
                  </a:tcPr>
                </a:tc>
                <a:tc>
                  <a:txBody>
                    <a:bodyPr/>
                    <a:lstStyle/>
                    <a:p>
                      <a:pPr algn="ctr"/>
                      <a:r>
                        <a:rPr kumimoji="1" lang="en-US" altLang="ja-JP" sz="2000" dirty="0" err="1">
                          <a:latin typeface="Hiragino Sans W4" panose="020B0400000000000000" pitchFamily="34" charset="-128"/>
                          <a:ea typeface="Hiragino Sans W4" panose="020B0400000000000000" pitchFamily="34" charset="-128"/>
                        </a:rPr>
                        <a:t>Unikernel</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2">
                        <a:lumMod val="25000"/>
                        <a:lumOff val="75000"/>
                      </a:schemeClr>
                    </a:solidFill>
                  </a:tcPr>
                </a:tc>
                <a:extLst>
                  <a:ext uri="{0D108BD9-81ED-4DB2-BD59-A6C34878D82A}">
                    <a16:rowId xmlns:a16="http://schemas.microsoft.com/office/drawing/2014/main" val="335343309"/>
                  </a:ext>
                </a:extLst>
              </a:tr>
              <a:tr h="367584">
                <a:tc>
                  <a:txBody>
                    <a:bodyPr/>
                    <a:lstStyle/>
                    <a:p>
                      <a:pPr algn="ctr"/>
                      <a:r>
                        <a:rPr kumimoji="1" lang="en-US" altLang="ja-JP" sz="2000" dirty="0">
                          <a:latin typeface="Hiragino Sans W4" panose="020B0400000000000000" pitchFamily="34" charset="-128"/>
                          <a:ea typeface="Hiragino Sans W4" panose="020B0400000000000000" pitchFamily="34" charset="-128"/>
                        </a:rPr>
                        <a:t>CPU</a:t>
                      </a:r>
                      <a:endParaRPr kumimoji="1" lang="ja-JP" altLang="en-US" sz="2000">
                        <a:latin typeface="Hiragino Sans W4" panose="020B0400000000000000" pitchFamily="34" charset="-128"/>
                        <a:ea typeface="Hiragino Sans W4" panose="020B0400000000000000" pitchFamily="34"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 altLang="ja-JP" sz="2000" dirty="0">
                          <a:latin typeface="Hiragino Sans W4" panose="020B0400000000000000" pitchFamily="34" charset="-128"/>
                          <a:ea typeface="Hiragino Sans W4" panose="020B0400000000000000" pitchFamily="34" charset="-128"/>
                        </a:rPr>
                        <a:t>AMD EPYC 7443P</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a:latin typeface="Hiragino Sans W4" panose="020B0400000000000000" pitchFamily="34" charset="-128"/>
                          <a:ea typeface="Hiragino Sans W4" panose="020B0400000000000000" pitchFamily="34" charset="-128"/>
                        </a:rPr>
                        <a:t>4</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 altLang="ja-JP" sz="2000" dirty="0">
                          <a:latin typeface="Hiragino Sans W4" panose="020B0400000000000000" pitchFamily="34" charset="-128"/>
                          <a:ea typeface="Hiragino Sans W4" panose="020B0400000000000000" pitchFamily="34" charset="-128"/>
                        </a:rPr>
                        <a:t>1</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0941235"/>
                  </a:ext>
                </a:extLst>
              </a:tr>
              <a:tr h="367584">
                <a:tc>
                  <a:txBody>
                    <a:bodyPr/>
                    <a:lstStyle/>
                    <a:p>
                      <a:pPr algn="ctr"/>
                      <a:r>
                        <a:rPr kumimoji="1" lang="ja-JP" altLang="en-US" sz="2000">
                          <a:latin typeface="Hiragino Sans W4" panose="020B0400000000000000" pitchFamily="34" charset="-128"/>
                          <a:ea typeface="Hiragino Sans W4" panose="020B0400000000000000" pitchFamily="34" charset="-128"/>
                        </a:rPr>
                        <a:t>メモリ</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latin typeface="Hiragino Sans W4" panose="020B0400000000000000" pitchFamily="34" charset="-128"/>
                          <a:ea typeface="Hiragino Sans W4" panose="020B0400000000000000" pitchFamily="34" charset="-128"/>
                        </a:rPr>
                        <a:t>12</a:t>
                      </a:r>
                      <a:r>
                        <a:rPr kumimoji="1" lang="en-US" altLang="ja-JP" sz="2000" dirty="0">
                          <a:solidFill>
                            <a:schemeClr val="tx1"/>
                          </a:solidFill>
                          <a:latin typeface="Hiragino Sans W4" panose="020B0400000000000000" pitchFamily="34" charset="-128"/>
                          <a:ea typeface="Hiragino Sans W4" panose="020B0400000000000000" pitchFamily="34" charset="-128"/>
                        </a:rPr>
                        <a:t>8</a:t>
                      </a:r>
                      <a:r>
                        <a:rPr kumimoji="1" lang="en-US" altLang="ja-JP" sz="2000" dirty="0">
                          <a:latin typeface="Hiragino Sans W4" panose="020B0400000000000000" pitchFamily="34" charset="-128"/>
                          <a:ea typeface="Hiragino Sans W4" panose="020B0400000000000000" pitchFamily="34" charset="-128"/>
                        </a:rPr>
                        <a:t>GiB</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a:latin typeface="Hiragino Sans W4" panose="020B0400000000000000" pitchFamily="34" charset="-128"/>
                          <a:ea typeface="Hiragino Sans W4" panose="020B0400000000000000" pitchFamily="34" charset="-128"/>
                        </a:rPr>
                        <a:t>2GiB</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solidFill>
                            <a:schemeClr val="tx1"/>
                          </a:solidFill>
                          <a:latin typeface="Hiragino Sans W4" panose="020B0400000000000000" pitchFamily="34" charset="-128"/>
                          <a:ea typeface="Hiragino Sans W4" panose="020B0400000000000000" pitchFamily="34" charset="-128"/>
                        </a:rPr>
                        <a:t>128MB〜512MB</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1445452"/>
                  </a:ext>
                </a:extLst>
              </a:tr>
              <a:tr h="367584">
                <a:tc>
                  <a:txBody>
                    <a:bodyPr/>
                    <a:lstStyle/>
                    <a:p>
                      <a:pPr algn="ctr"/>
                      <a:r>
                        <a:rPr kumimoji="1" lang="en-US" altLang="ja-JP" sz="2000" dirty="0">
                          <a:latin typeface="Hiragino Sans W4" panose="020B0400000000000000" pitchFamily="34" charset="-128"/>
                          <a:ea typeface="Hiragino Sans W4" panose="020B0400000000000000" pitchFamily="34" charset="-128"/>
                        </a:rPr>
                        <a:t>OS</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latin typeface="Hiragino Sans W4" panose="020B0400000000000000" pitchFamily="34" charset="-128"/>
                          <a:ea typeface="Hiragino Sans W4" panose="020B0400000000000000" pitchFamily="34" charset="-128"/>
                        </a:rPr>
                        <a:t>Linux 6.1.0-rc4-snp</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latin typeface="Hiragino Sans W4" panose="020B0400000000000000" pitchFamily="34" charset="-128"/>
                          <a:ea typeface="Hiragino Sans W4" panose="020B0400000000000000" pitchFamily="34" charset="-128"/>
                        </a:rPr>
                        <a:t>Linux 6.1.0-rc4-snp</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solidFill>
                            <a:schemeClr val="tx1"/>
                          </a:solidFill>
                          <a:latin typeface="Hiragino Sans W4" panose="020B0400000000000000" pitchFamily="34" charset="-128"/>
                          <a:ea typeface="Hiragino Sans W4" panose="020B0400000000000000" pitchFamily="34" charset="-128"/>
                        </a:rPr>
                        <a:t>Nanos 0.1.46</a:t>
                      </a:r>
                      <a:endParaRPr kumimoji="1" lang="ja-JP" altLang="en-US" sz="2000">
                        <a:solidFill>
                          <a:schemeClr val="tx1"/>
                        </a:solidFill>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1603448"/>
                  </a:ext>
                </a:extLst>
              </a:tr>
              <a:tr h="367584">
                <a:tc>
                  <a:txBody>
                    <a:bodyPr/>
                    <a:lstStyle/>
                    <a:p>
                      <a:pPr algn="ctr"/>
                      <a:r>
                        <a:rPr kumimoji="1" lang="ja-JP" altLang="en-US" sz="2000">
                          <a:latin typeface="Hiragino Sans W4" panose="020B0400000000000000" pitchFamily="34" charset="-128"/>
                          <a:ea typeface="Hiragino Sans W4" panose="020B0400000000000000" pitchFamily="34" charset="-128"/>
                        </a:rPr>
                        <a:t>仮想化ソフトウェア</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latin typeface="Hiragino Sans W4" panose="020B0400000000000000" pitchFamily="34" charset="-128"/>
                          <a:ea typeface="Hiragino Sans W4" panose="020B0400000000000000" pitchFamily="34" charset="-128"/>
                        </a:rPr>
                        <a:t>QEMU-KVM 7.1.50</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latin typeface="Hiragino Sans W4" panose="020B0400000000000000" pitchFamily="34" charset="-128"/>
                          <a:ea typeface="Hiragino Sans W4" panose="020B0400000000000000" pitchFamily="34" charset="-128"/>
                        </a:rPr>
                        <a:t>QEMU-KVM 7.1.50</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a:latin typeface="Hiragino Sans W4" panose="020B0400000000000000" pitchFamily="34" charset="-128"/>
                          <a:ea typeface="Hiragino Sans W4" panose="020B0400000000000000" pitchFamily="34" charset="-128"/>
                        </a:rPr>
                        <a:t>-</a:t>
                      </a:r>
                      <a:endParaRPr kumimoji="1" lang="ja-JP" altLang="en-US" sz="2000">
                        <a:latin typeface="Hiragino Sans W4" panose="020B0400000000000000" pitchFamily="34" charset="-128"/>
                        <a:ea typeface="Hiragino Sans W4" panose="020B0400000000000000" pitchFamily="34" charset="-128"/>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7931054"/>
                  </a:ext>
                </a:extLst>
              </a:tr>
            </a:tbl>
          </a:graphicData>
        </a:graphic>
      </p:graphicFrame>
    </p:spTree>
    <p:extLst>
      <p:ext uri="{BB962C8B-B14F-4D97-AF65-F5344CB8AC3E}">
        <p14:creationId xmlns:p14="http://schemas.microsoft.com/office/powerpoint/2010/main" val="706618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ABC13E-C9A1-E4CE-3C2F-9D0A1CC8E2A5}"/>
              </a:ext>
            </a:extLst>
          </p:cNvPr>
          <p:cNvSpPr>
            <a:spLocks noGrp="1"/>
          </p:cNvSpPr>
          <p:nvPr>
            <p:ph type="title"/>
          </p:nvPr>
        </p:nvSpPr>
        <p:spPr/>
        <p:txBody>
          <a:bodyPr/>
          <a:lstStyle/>
          <a:p>
            <a:r>
              <a:rPr kumimoji="1" lang="ja-JP" altLang="en-US"/>
              <a:t>実験</a:t>
            </a:r>
            <a:r>
              <a:rPr kumimoji="1" lang="en-US" altLang="ja-JP"/>
              <a:t>1</a:t>
            </a:r>
            <a:r>
              <a:rPr kumimoji="1" lang="ja-JP" altLang="en-US"/>
              <a:t>：動作確認</a:t>
            </a:r>
          </a:p>
        </p:txBody>
      </p:sp>
      <p:sp>
        <p:nvSpPr>
          <p:cNvPr id="3" name="コンテンツ プレースホルダー 2">
            <a:extLst>
              <a:ext uri="{FF2B5EF4-FFF2-40B4-BE49-F238E27FC236}">
                <a16:creationId xmlns:a16="http://schemas.microsoft.com/office/drawing/2014/main" id="{C9620BF2-42BF-D936-49E8-893CA988124A}"/>
              </a:ext>
            </a:extLst>
          </p:cNvPr>
          <p:cNvSpPr>
            <a:spLocks noGrp="1"/>
          </p:cNvSpPr>
          <p:nvPr>
            <p:ph idx="1"/>
          </p:nvPr>
        </p:nvSpPr>
        <p:spPr/>
        <p:txBody>
          <a:bodyPr/>
          <a:lstStyle/>
          <a:p>
            <a:r>
              <a:rPr lang="en" altLang="ja-JP" dirty="0" err="1"/>
              <a:t>Unikernel</a:t>
            </a:r>
            <a:r>
              <a:rPr lang="ja-JP" altLang="en-US"/>
              <a:t>の外から</a:t>
            </a:r>
            <a:r>
              <a:rPr lang="en-US" altLang="ja-JP" dirty="0"/>
              <a:t>OS</a:t>
            </a:r>
            <a:r>
              <a:rPr lang="ja-JP" altLang="en-US"/>
              <a:t>データが取得できることを確認</a:t>
            </a:r>
            <a:endParaRPr lang="en-US" altLang="ja-JP" dirty="0"/>
          </a:p>
          <a:p>
            <a:pPr lvl="1"/>
            <a:r>
              <a:rPr lang="ja-JP" altLang="en-US"/>
              <a:t>メモリ使用量、</a:t>
            </a:r>
            <a:r>
              <a:rPr lang="en-US" altLang="ja-JP" dirty="0"/>
              <a:t>CPU</a:t>
            </a:r>
            <a:r>
              <a:rPr lang="ja-JP" altLang="en-US"/>
              <a:t>使用率、</a:t>
            </a:r>
            <a:r>
              <a:rPr lang="en-US" altLang="ja-JP" dirty="0"/>
              <a:t>TCP</a:t>
            </a:r>
            <a:r>
              <a:rPr lang="ja-JP" altLang="en-US"/>
              <a:t>通信の情報が取得できた</a:t>
            </a:r>
            <a:endParaRPr lang="en-US" altLang="ja-JP" dirty="0"/>
          </a:p>
          <a:p>
            <a:pPr lvl="1"/>
            <a:r>
              <a:rPr lang="ja-JP" altLang="en-US"/>
              <a:t>ポリシでメモリ領域の暗号化を解除しなかった場合は異常終了した</a:t>
            </a:r>
            <a:endParaRPr lang="en-US" altLang="ja-JP" dirty="0"/>
          </a:p>
          <a:p>
            <a:r>
              <a:rPr lang="en" altLang="ja-JP" dirty="0" err="1"/>
              <a:t>Unikernel</a:t>
            </a:r>
            <a:r>
              <a:rPr lang="ja-JP" altLang="en-US"/>
              <a:t>内でシステムコールを用いて取得した値と比較</a:t>
            </a:r>
            <a:endParaRPr lang="en" altLang="ja-JP" dirty="0"/>
          </a:p>
          <a:p>
            <a:pPr lvl="1"/>
            <a:r>
              <a:rPr lang="ja-JP" altLang="en-US"/>
              <a:t>観測されるメモリ使用量と</a:t>
            </a:r>
            <a:r>
              <a:rPr lang="en" altLang="ja-JP" dirty="0"/>
              <a:t>CPU</a:t>
            </a:r>
            <a:r>
              <a:rPr lang="ja-JP" altLang="en-US"/>
              <a:t>使用率の変化がほぼ一致した</a:t>
            </a:r>
            <a:endParaRPr lang="en-US" altLang="ja-JP" dirty="0"/>
          </a:p>
        </p:txBody>
      </p:sp>
      <p:sp>
        <p:nvSpPr>
          <p:cNvPr id="6" name="スライド番号プレースホルダー 5">
            <a:extLst>
              <a:ext uri="{FF2B5EF4-FFF2-40B4-BE49-F238E27FC236}">
                <a16:creationId xmlns:a16="http://schemas.microsoft.com/office/drawing/2014/main" id="{E133A46E-8DA0-EF32-188A-90A5E7BC233B}"/>
              </a:ext>
            </a:extLst>
          </p:cNvPr>
          <p:cNvSpPr>
            <a:spLocks noGrp="1"/>
          </p:cNvSpPr>
          <p:nvPr>
            <p:ph type="sldNum" sz="quarter" idx="12"/>
          </p:nvPr>
        </p:nvSpPr>
        <p:spPr/>
        <p:txBody>
          <a:bodyPr/>
          <a:lstStyle/>
          <a:p>
            <a:fld id="{EBEF8748-B058-A54A-A7E9-E0E43024A750}" type="slidenum">
              <a:rPr lang="ja-JP" altLang="en-US"/>
              <a:pPr/>
              <a:t>13</a:t>
            </a:fld>
            <a:endParaRPr lang="ja-JP" altLang="en-US"/>
          </a:p>
        </p:txBody>
      </p:sp>
      <p:graphicFrame>
        <p:nvGraphicFramePr>
          <p:cNvPr id="4" name="グラフ 3">
            <a:extLst>
              <a:ext uri="{FF2B5EF4-FFF2-40B4-BE49-F238E27FC236}">
                <a16:creationId xmlns:a16="http://schemas.microsoft.com/office/drawing/2014/main" id="{8ADB7C9F-581B-5360-2649-59FFCBB91641}"/>
              </a:ext>
            </a:extLst>
          </p:cNvPr>
          <p:cNvGraphicFramePr>
            <a:graphicFrameLocks/>
          </p:cNvGraphicFramePr>
          <p:nvPr>
            <p:extLst>
              <p:ext uri="{D42A27DB-BD31-4B8C-83A1-F6EECF244321}">
                <p14:modId xmlns:p14="http://schemas.microsoft.com/office/powerpoint/2010/main" val="3401160485"/>
              </p:ext>
            </p:extLst>
          </p:nvPr>
        </p:nvGraphicFramePr>
        <p:xfrm>
          <a:off x="6359749" y="3916500"/>
          <a:ext cx="4575079" cy="2941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a:extLst>
              <a:ext uri="{FF2B5EF4-FFF2-40B4-BE49-F238E27FC236}">
                <a16:creationId xmlns:a16="http://schemas.microsoft.com/office/drawing/2014/main" id="{A2F58744-2B84-501F-0062-4A028005EB99}"/>
              </a:ext>
            </a:extLst>
          </p:cNvPr>
          <p:cNvGraphicFramePr>
            <a:graphicFrameLocks/>
          </p:cNvGraphicFramePr>
          <p:nvPr>
            <p:extLst>
              <p:ext uri="{D42A27DB-BD31-4B8C-83A1-F6EECF244321}">
                <p14:modId xmlns:p14="http://schemas.microsoft.com/office/powerpoint/2010/main" val="4112849279"/>
              </p:ext>
            </p:extLst>
          </p:nvPr>
        </p:nvGraphicFramePr>
        <p:xfrm>
          <a:off x="1099012" y="3916500"/>
          <a:ext cx="4597886" cy="2941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50209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FA250E-D0EF-49DF-3C73-CC899EBC52A7}"/>
              </a:ext>
            </a:extLst>
          </p:cNvPr>
          <p:cNvSpPr>
            <a:spLocks noGrp="1"/>
          </p:cNvSpPr>
          <p:nvPr>
            <p:ph type="title"/>
          </p:nvPr>
        </p:nvSpPr>
        <p:spPr/>
        <p:txBody>
          <a:bodyPr/>
          <a:lstStyle/>
          <a:p>
            <a:r>
              <a:rPr kumimoji="1" lang="ja-JP" altLang="en-US"/>
              <a:t>実験</a:t>
            </a:r>
            <a:r>
              <a:rPr kumimoji="1" lang="en-US" altLang="ja-JP"/>
              <a:t>2</a:t>
            </a:r>
            <a:r>
              <a:rPr kumimoji="1" lang="ja-JP" altLang="en-US"/>
              <a:t>：オーバヘッド</a:t>
            </a:r>
          </a:p>
        </p:txBody>
      </p:sp>
      <p:sp>
        <p:nvSpPr>
          <p:cNvPr id="3" name="コンテンツ プレースホルダー 2">
            <a:extLst>
              <a:ext uri="{FF2B5EF4-FFF2-40B4-BE49-F238E27FC236}">
                <a16:creationId xmlns:a16="http://schemas.microsoft.com/office/drawing/2014/main" id="{E3F5D862-2338-BDD9-05ED-64903185144D}"/>
              </a:ext>
            </a:extLst>
          </p:cNvPr>
          <p:cNvSpPr>
            <a:spLocks noGrp="1"/>
          </p:cNvSpPr>
          <p:nvPr>
            <p:ph idx="1"/>
          </p:nvPr>
        </p:nvSpPr>
        <p:spPr>
          <a:xfrm>
            <a:off x="838200" y="1611313"/>
            <a:ext cx="10515600" cy="1817687"/>
          </a:xfrm>
        </p:spPr>
        <p:txBody>
          <a:bodyPr>
            <a:normAutofit/>
          </a:bodyPr>
          <a:lstStyle/>
          <a:p>
            <a:r>
              <a:rPr lang="ja-JP" altLang="en-US"/>
              <a:t>メモリ割り当て量を変えながら</a:t>
            </a:r>
            <a:r>
              <a:rPr lang="en-US" altLang="ja-JP" dirty="0" err="1"/>
              <a:t>Unikernel</a:t>
            </a:r>
            <a:r>
              <a:rPr lang="ja-JP" altLang="en-US"/>
              <a:t>の起動時間を測定</a:t>
            </a:r>
            <a:endParaRPr lang="en-US" altLang="ja-JP" dirty="0"/>
          </a:p>
          <a:p>
            <a:pPr lvl="1"/>
            <a:r>
              <a:rPr lang="ja-JP" altLang="en-US"/>
              <a:t>シャドウページテーブルを作成するオーバヘッドは最大</a:t>
            </a:r>
            <a:r>
              <a:rPr lang="en-US" altLang="ja-JP"/>
              <a:t>0.2</a:t>
            </a:r>
            <a:r>
              <a:rPr lang="en-US" altLang="ja-JP" dirty="0"/>
              <a:t>%</a:t>
            </a:r>
          </a:p>
          <a:p>
            <a:r>
              <a:rPr lang="ja-JP" altLang="en-US"/>
              <a:t>メモリ使用量を変えながら</a:t>
            </a:r>
            <a:r>
              <a:rPr lang="en-US" altLang="ja-JP" dirty="0" err="1"/>
              <a:t>Unikernel</a:t>
            </a:r>
            <a:r>
              <a:rPr lang="ja-JP" altLang="en-US"/>
              <a:t>の実行時間を測定</a:t>
            </a:r>
            <a:endParaRPr lang="en-US" altLang="ja-JP" dirty="0"/>
          </a:p>
          <a:p>
            <a:pPr lvl="1"/>
            <a:r>
              <a:rPr lang="ja-JP" altLang="en-US"/>
              <a:t>シャドウページテーブルの同期をとるオーバヘッドは最大</a:t>
            </a:r>
            <a:r>
              <a:rPr lang="en-US" altLang="ja-JP"/>
              <a:t>5.6</a:t>
            </a:r>
            <a:r>
              <a:rPr lang="en-US" altLang="ja-JP" dirty="0"/>
              <a:t>%</a:t>
            </a:r>
          </a:p>
        </p:txBody>
      </p:sp>
      <p:sp>
        <p:nvSpPr>
          <p:cNvPr id="7" name="スライド番号プレースホルダー 6">
            <a:extLst>
              <a:ext uri="{FF2B5EF4-FFF2-40B4-BE49-F238E27FC236}">
                <a16:creationId xmlns:a16="http://schemas.microsoft.com/office/drawing/2014/main" id="{38F9D61A-556E-512D-E3BA-285C06680D1B}"/>
              </a:ext>
            </a:extLst>
          </p:cNvPr>
          <p:cNvSpPr>
            <a:spLocks noGrp="1"/>
          </p:cNvSpPr>
          <p:nvPr>
            <p:ph type="sldNum" sz="quarter" idx="12"/>
          </p:nvPr>
        </p:nvSpPr>
        <p:spPr/>
        <p:txBody>
          <a:bodyPr/>
          <a:lstStyle/>
          <a:p>
            <a:fld id="{EBEF8748-B058-A54A-A7E9-E0E43024A750}" type="slidenum">
              <a:rPr lang="ja-JP" altLang="en-US"/>
              <a:pPr/>
              <a:t>14</a:t>
            </a:fld>
            <a:endParaRPr lang="ja-JP" altLang="en-US"/>
          </a:p>
        </p:txBody>
      </p:sp>
      <p:graphicFrame>
        <p:nvGraphicFramePr>
          <p:cNvPr id="4" name="グラフ 3">
            <a:extLst>
              <a:ext uri="{FF2B5EF4-FFF2-40B4-BE49-F238E27FC236}">
                <a16:creationId xmlns:a16="http://schemas.microsoft.com/office/drawing/2014/main" id="{C4BA09CF-F911-30AD-F55B-D3AE19756D0A}"/>
              </a:ext>
            </a:extLst>
          </p:cNvPr>
          <p:cNvGraphicFramePr>
            <a:graphicFrameLocks/>
          </p:cNvGraphicFramePr>
          <p:nvPr>
            <p:extLst>
              <p:ext uri="{D42A27DB-BD31-4B8C-83A1-F6EECF244321}">
                <p14:modId xmlns:p14="http://schemas.microsoft.com/office/powerpoint/2010/main" val="22997221"/>
              </p:ext>
            </p:extLst>
          </p:nvPr>
        </p:nvGraphicFramePr>
        <p:xfrm>
          <a:off x="581570" y="3771900"/>
          <a:ext cx="4639348" cy="302392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グラフ 5">
            <a:extLst>
              <a:ext uri="{FF2B5EF4-FFF2-40B4-BE49-F238E27FC236}">
                <a16:creationId xmlns:a16="http://schemas.microsoft.com/office/drawing/2014/main" id="{F9BF8B43-F627-50D1-49EC-173B5096E56B}"/>
              </a:ext>
            </a:extLst>
          </p:cNvPr>
          <p:cNvGraphicFramePr>
            <a:graphicFrameLocks/>
          </p:cNvGraphicFramePr>
          <p:nvPr>
            <p:extLst>
              <p:ext uri="{D42A27DB-BD31-4B8C-83A1-F6EECF244321}">
                <p14:modId xmlns:p14="http://schemas.microsoft.com/office/powerpoint/2010/main" val="3845276919"/>
              </p:ext>
            </p:extLst>
          </p:nvPr>
        </p:nvGraphicFramePr>
        <p:xfrm>
          <a:off x="6019800" y="3771899"/>
          <a:ext cx="4639348" cy="289798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57005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9A3905-1B4A-197B-37A4-00EB4FD16CA3}"/>
              </a:ext>
            </a:extLst>
          </p:cNvPr>
          <p:cNvSpPr>
            <a:spLocks noGrp="1"/>
          </p:cNvSpPr>
          <p:nvPr>
            <p:ph type="title"/>
          </p:nvPr>
        </p:nvSpPr>
        <p:spPr/>
        <p:txBody>
          <a:bodyPr/>
          <a:lstStyle/>
          <a:p>
            <a:r>
              <a:rPr kumimoji="1" lang="ja-JP" altLang="en-US"/>
              <a:t>まとめ</a:t>
            </a:r>
          </a:p>
        </p:txBody>
      </p:sp>
      <p:sp>
        <p:nvSpPr>
          <p:cNvPr id="3" name="コンテンツ プレースホルダー 2">
            <a:extLst>
              <a:ext uri="{FF2B5EF4-FFF2-40B4-BE49-F238E27FC236}">
                <a16:creationId xmlns:a16="http://schemas.microsoft.com/office/drawing/2014/main" id="{3BC9E83A-ACD2-DACF-6618-739AC0472939}"/>
              </a:ext>
            </a:extLst>
          </p:cNvPr>
          <p:cNvSpPr>
            <a:spLocks noGrp="1"/>
          </p:cNvSpPr>
          <p:nvPr>
            <p:ph idx="1"/>
          </p:nvPr>
        </p:nvSpPr>
        <p:spPr>
          <a:xfrm>
            <a:off x="638528" y="1604961"/>
            <a:ext cx="10914944" cy="4351338"/>
          </a:xfrm>
        </p:spPr>
        <p:txBody>
          <a:bodyPr/>
          <a:lstStyle/>
          <a:p>
            <a:r>
              <a:rPr kumimoji="1" lang="en" altLang="ja-JP" dirty="0"/>
              <a:t>SEV</a:t>
            </a:r>
            <a:r>
              <a:rPr kumimoji="1" lang="ja-JP" altLang="en-US" dirty="0"/>
              <a:t>によるメモリ暗号化を選択的に解除することで</a:t>
            </a:r>
            <a:r>
              <a:rPr lang="en" altLang="ja-JP" dirty="0" err="1"/>
              <a:t>Unikernel</a:t>
            </a:r>
            <a:r>
              <a:rPr lang="ja-JP" altLang="en-US" dirty="0"/>
              <a:t>の</a:t>
            </a:r>
            <a:r>
              <a:rPr kumimoji="1" lang="ja-JP" altLang="en-US" dirty="0"/>
              <a:t>外からの監視を可能にする</a:t>
            </a:r>
            <a:r>
              <a:rPr kumimoji="1" lang="en-US" altLang="ja-JP" dirty="0" err="1"/>
              <a:t>ShadowMonitor</a:t>
            </a:r>
            <a:r>
              <a:rPr kumimoji="1" lang="ja-JP" altLang="en-US" dirty="0"/>
              <a:t>を提案</a:t>
            </a:r>
            <a:endParaRPr kumimoji="1" lang="en-US" altLang="ja-JP" dirty="0"/>
          </a:p>
          <a:p>
            <a:pPr lvl="1"/>
            <a:r>
              <a:rPr lang="ja-JP" altLang="en-US" dirty="0"/>
              <a:t>監視に必要な</a:t>
            </a:r>
            <a:r>
              <a:rPr kumimoji="1" lang="ja-JP" altLang="en-US" dirty="0"/>
              <a:t>メモリ領域は暗号化しないようにする</a:t>
            </a:r>
            <a:endParaRPr kumimoji="1" lang="en-US" altLang="ja-JP" dirty="0"/>
          </a:p>
          <a:p>
            <a:pPr lvl="1"/>
            <a:r>
              <a:rPr lang="ja-JP" altLang="en-US" dirty="0"/>
              <a:t>シャドウページテーブルを作成して監視機構から参照可能にする</a:t>
            </a:r>
            <a:endParaRPr kumimoji="1" lang="en-US" altLang="ja-JP" dirty="0"/>
          </a:p>
          <a:p>
            <a:pPr lvl="1"/>
            <a:r>
              <a:rPr kumimoji="1" lang="ja-JP" altLang="en-US" dirty="0"/>
              <a:t>監視機構が</a:t>
            </a:r>
            <a:r>
              <a:rPr kumimoji="1" lang="en-US" altLang="ja-JP" dirty="0" err="1"/>
              <a:t>Unikernel</a:t>
            </a:r>
            <a:r>
              <a:rPr kumimoji="1" lang="ja-JP" altLang="en-US" dirty="0"/>
              <a:t>の</a:t>
            </a:r>
            <a:r>
              <a:rPr lang="ja-JP" altLang="en-US" dirty="0"/>
              <a:t>メモリ</a:t>
            </a:r>
            <a:r>
              <a:rPr kumimoji="1" lang="ja-JP" altLang="en-US" dirty="0"/>
              <a:t>データを取得して解析</a:t>
            </a:r>
            <a:endParaRPr kumimoji="1" lang="en-US" altLang="ja-JP" dirty="0"/>
          </a:p>
          <a:p>
            <a:pPr lvl="1"/>
            <a:r>
              <a:rPr lang="en-US" altLang="ja-JP" dirty="0"/>
              <a:t>SEV</a:t>
            </a:r>
            <a:r>
              <a:rPr lang="ja-JP" altLang="en-US"/>
              <a:t>で保護された</a:t>
            </a:r>
            <a:r>
              <a:rPr lang="en-US" altLang="ja-JP" dirty="0" err="1"/>
              <a:t>VM</a:t>
            </a:r>
            <a:r>
              <a:rPr lang="ja-JP" altLang="en-US"/>
              <a:t>内で監視機構と</a:t>
            </a:r>
            <a:r>
              <a:rPr lang="en-US" altLang="ja-JP" dirty="0" err="1"/>
              <a:t>Unikernel</a:t>
            </a:r>
            <a:r>
              <a:rPr lang="ja-JP" altLang="en-US"/>
              <a:t>を実行</a:t>
            </a:r>
            <a:endParaRPr kumimoji="1" lang="en-US" altLang="ja-JP" dirty="0"/>
          </a:p>
          <a:p>
            <a:r>
              <a:rPr lang="ja-JP" altLang="en-US" dirty="0"/>
              <a:t>今後の計画</a:t>
            </a:r>
            <a:endParaRPr lang="en-US" altLang="ja-JP" dirty="0"/>
          </a:p>
          <a:p>
            <a:pPr lvl="1"/>
            <a:r>
              <a:rPr lang="ja-JP" altLang="en-US"/>
              <a:t>既存のアプリケーションを</a:t>
            </a:r>
            <a:r>
              <a:rPr lang="en-JP" altLang="ja-JP" dirty="0"/>
              <a:t>Unikernel</a:t>
            </a:r>
            <a:r>
              <a:rPr lang="ja-JP" altLang="en-JP"/>
              <a:t>として</a:t>
            </a:r>
            <a:r>
              <a:rPr lang="ja-JP" altLang="en-US"/>
              <a:t>実行して監視</a:t>
            </a:r>
            <a:endParaRPr lang="en-US" altLang="ja-JP" dirty="0"/>
          </a:p>
          <a:p>
            <a:pPr lvl="1"/>
            <a:r>
              <a:rPr lang="ja-JP" altLang="en-US"/>
              <a:t>アプリケーションの情報も監視</a:t>
            </a:r>
            <a:r>
              <a:rPr lang="ja-JP" altLang="en-US" dirty="0"/>
              <a:t>できるよう</a:t>
            </a:r>
            <a:r>
              <a:rPr lang="ja-JP" altLang="en-US"/>
              <a:t>にする</a:t>
            </a:r>
            <a:endParaRPr lang="en-US" altLang="ja-JP" dirty="0"/>
          </a:p>
        </p:txBody>
      </p:sp>
      <p:sp>
        <p:nvSpPr>
          <p:cNvPr id="5" name="スライド番号プレースホルダー 4">
            <a:extLst>
              <a:ext uri="{FF2B5EF4-FFF2-40B4-BE49-F238E27FC236}">
                <a16:creationId xmlns:a16="http://schemas.microsoft.com/office/drawing/2014/main" id="{75241E5E-910E-EDA8-D1E5-D085AB22C3CF}"/>
              </a:ext>
            </a:extLst>
          </p:cNvPr>
          <p:cNvSpPr>
            <a:spLocks noGrp="1"/>
          </p:cNvSpPr>
          <p:nvPr>
            <p:ph type="sldNum" sz="quarter" idx="12"/>
          </p:nvPr>
        </p:nvSpPr>
        <p:spPr/>
        <p:txBody>
          <a:bodyPr/>
          <a:lstStyle/>
          <a:p>
            <a:fld id="{EBEF8748-B058-A54A-A7E9-E0E43024A750}" type="slidenum">
              <a:rPr lang="ja-JP" altLang="en-US"/>
              <a:pPr/>
              <a:t>15</a:t>
            </a:fld>
            <a:endParaRPr lang="ja-JP" altLang="en-US"/>
          </a:p>
        </p:txBody>
      </p:sp>
    </p:spTree>
    <p:extLst>
      <p:ext uri="{BB962C8B-B14F-4D97-AF65-F5344CB8AC3E}">
        <p14:creationId xmlns:p14="http://schemas.microsoft.com/office/powerpoint/2010/main" val="39702907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7134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0878B6-9280-8B98-7E24-FC7555F4D665}"/>
              </a:ext>
            </a:extLst>
          </p:cNvPr>
          <p:cNvSpPr>
            <a:spLocks noGrp="1"/>
          </p:cNvSpPr>
          <p:nvPr>
            <p:ph type="title"/>
          </p:nvPr>
        </p:nvSpPr>
        <p:spPr>
          <a:xfrm>
            <a:off x="838200" y="493711"/>
            <a:ext cx="10515600" cy="892175"/>
          </a:xfrm>
        </p:spPr>
        <p:txBody>
          <a:bodyPr/>
          <a:lstStyle/>
          <a:p>
            <a:r>
              <a:rPr lang="ja-JP" altLang="en-US"/>
              <a:t>シャドウページテーブルの特定</a:t>
            </a:r>
            <a:endParaRPr kumimoji="1" lang="ja-JP" altLang="en-US"/>
          </a:p>
        </p:txBody>
      </p:sp>
      <p:sp>
        <p:nvSpPr>
          <p:cNvPr id="3" name="コンテンツ プレースホルダー 2">
            <a:extLst>
              <a:ext uri="{FF2B5EF4-FFF2-40B4-BE49-F238E27FC236}">
                <a16:creationId xmlns:a16="http://schemas.microsoft.com/office/drawing/2014/main" id="{17B1806D-C85E-A3BD-0FDD-BCA2D19E37D9}"/>
              </a:ext>
            </a:extLst>
          </p:cNvPr>
          <p:cNvSpPr>
            <a:spLocks noGrp="1"/>
          </p:cNvSpPr>
          <p:nvPr>
            <p:ph idx="1"/>
          </p:nvPr>
        </p:nvSpPr>
        <p:spPr>
          <a:xfrm>
            <a:off x="838200" y="1566863"/>
            <a:ext cx="10789920" cy="2639377"/>
          </a:xfrm>
        </p:spPr>
        <p:txBody>
          <a:bodyPr/>
          <a:lstStyle/>
          <a:p>
            <a:r>
              <a:rPr lang="ja-JP" altLang="en-US"/>
              <a:t>監視機構はシャドウページテーブルのアドレスを取得する必要</a:t>
            </a:r>
            <a:endParaRPr lang="en-US" altLang="ja-JP" dirty="0"/>
          </a:p>
          <a:p>
            <a:pPr lvl="1"/>
            <a:r>
              <a:rPr lang="ja-JP" altLang="en-US"/>
              <a:t>従来、ページテーブルのアドレスは</a:t>
            </a:r>
            <a:r>
              <a:rPr lang="en-JP" altLang="ja-JP" dirty="0"/>
              <a:t>VM</a:t>
            </a:r>
            <a:r>
              <a:rPr lang="ja-JP" altLang="en-JP"/>
              <a:t>の</a:t>
            </a:r>
            <a:r>
              <a:rPr lang="en-US" altLang="ja-JP" dirty="0"/>
              <a:t>CPU</a:t>
            </a:r>
            <a:r>
              <a:rPr lang="ja-JP" altLang="en-US"/>
              <a:t>レジスタから取得</a:t>
            </a:r>
            <a:endParaRPr lang="en-US" altLang="ja-JP" dirty="0"/>
          </a:p>
          <a:p>
            <a:pPr lvl="1"/>
            <a:r>
              <a:rPr lang="en-US" altLang="ja-JP" dirty="0"/>
              <a:t>SEV-SNP</a:t>
            </a:r>
            <a:r>
              <a:rPr lang="ja-JP" altLang="en-US"/>
              <a:t>では</a:t>
            </a:r>
            <a:r>
              <a:rPr lang="en-US" altLang="ja-JP" dirty="0"/>
              <a:t>CPU</a:t>
            </a:r>
            <a:r>
              <a:rPr lang="ja-JP" altLang="en-US"/>
              <a:t>レジスタも暗号化されるため利用不可</a:t>
            </a:r>
            <a:endParaRPr lang="en-US" altLang="ja-JP" dirty="0"/>
          </a:p>
          <a:p>
            <a:r>
              <a:rPr lang="en-US" altLang="ja-JP" dirty="0" err="1"/>
              <a:t>Unikernel</a:t>
            </a:r>
            <a:r>
              <a:rPr lang="ja-JP" altLang="en-US"/>
              <a:t>がシャドウページテーブルのアドレスを明示的に通知</a:t>
            </a:r>
            <a:endParaRPr lang="en-US" altLang="ja-JP" dirty="0"/>
          </a:p>
          <a:p>
            <a:pPr lvl="1"/>
            <a:r>
              <a:rPr lang="en-US" altLang="ja-JP" dirty="0" err="1"/>
              <a:t>VM</a:t>
            </a:r>
            <a:r>
              <a:rPr lang="ja-JP" altLang="en-US"/>
              <a:t>の下で動作するハイパーバイザにアドレスを登録</a:t>
            </a:r>
            <a:endParaRPr lang="en-US" altLang="ja-JP" dirty="0"/>
          </a:p>
          <a:p>
            <a:pPr lvl="1"/>
            <a:r>
              <a:rPr lang="ja-JP" altLang="en-US"/>
              <a:t>監視機構はハイパーバイザからそのアドレスを取得</a:t>
            </a:r>
            <a:endParaRPr lang="en-US" altLang="ja-JP" dirty="0"/>
          </a:p>
        </p:txBody>
      </p:sp>
      <p:sp>
        <p:nvSpPr>
          <p:cNvPr id="7" name="テキスト ボックス 6">
            <a:extLst>
              <a:ext uri="{FF2B5EF4-FFF2-40B4-BE49-F238E27FC236}">
                <a16:creationId xmlns:a16="http://schemas.microsoft.com/office/drawing/2014/main" id="{6D047C01-B0AA-3B21-4F69-256696755CCE}"/>
              </a:ext>
            </a:extLst>
          </p:cNvPr>
          <p:cNvSpPr txBox="1"/>
          <p:nvPr/>
        </p:nvSpPr>
        <p:spPr>
          <a:xfrm>
            <a:off x="1857459" y="4658479"/>
            <a:ext cx="1220098"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sp>
        <p:nvSpPr>
          <p:cNvPr id="8" name="テキスト ボックス 7">
            <a:extLst>
              <a:ext uri="{FF2B5EF4-FFF2-40B4-BE49-F238E27FC236}">
                <a16:creationId xmlns:a16="http://schemas.microsoft.com/office/drawing/2014/main" id="{13D970C0-9A14-7891-A13E-91B96D0BFFAC}"/>
              </a:ext>
            </a:extLst>
          </p:cNvPr>
          <p:cNvSpPr txBox="1"/>
          <p:nvPr/>
        </p:nvSpPr>
        <p:spPr>
          <a:xfrm>
            <a:off x="1574157" y="6057363"/>
            <a:ext cx="8089131" cy="400110"/>
          </a:xfrm>
          <a:prstGeom prst="rect">
            <a:avLst/>
          </a:prstGeom>
          <a:solidFill>
            <a:srgbClr val="FFFF00"/>
          </a:solidFill>
          <a:ln w="38100">
            <a:solidFill>
              <a:schemeClr val="tx1"/>
            </a:solidFill>
          </a:ln>
        </p:spPr>
        <p:txBody>
          <a:bodyPr wrap="square" rtlCol="0">
            <a:spAutoFit/>
          </a:bodyPr>
          <a:lstStyle/>
          <a:p>
            <a:pPr algn="ctr"/>
            <a:r>
              <a:rPr lang="ja-JP" altLang="en-US" sz="2000">
                <a:latin typeface="Hiragino Sans W4" panose="020B0400000000000000" pitchFamily="34" charset="-128"/>
                <a:ea typeface="Hiragino Sans W4" panose="020B0400000000000000" pitchFamily="34" charset="-128"/>
              </a:rPr>
              <a:t>ハイパーバイザ</a:t>
            </a:r>
            <a:endParaRPr lang="ja-JP" altLang="en-US" sz="2000" dirty="0">
              <a:latin typeface="Hiragino Sans W4" panose="020B0400000000000000" pitchFamily="34" charset="-128"/>
              <a:ea typeface="Hiragino Sans W4" panose="020B0400000000000000" pitchFamily="34" charset="-128"/>
            </a:endParaRPr>
          </a:p>
        </p:txBody>
      </p:sp>
      <p:cxnSp>
        <p:nvCxnSpPr>
          <p:cNvPr id="10" name="直線矢印コネクタ 9">
            <a:extLst>
              <a:ext uri="{FF2B5EF4-FFF2-40B4-BE49-F238E27FC236}">
                <a16:creationId xmlns:a16="http://schemas.microsoft.com/office/drawing/2014/main" id="{9C2ADE4D-0640-54C2-7DAA-08651988BC34}"/>
              </a:ext>
            </a:extLst>
          </p:cNvPr>
          <p:cNvCxnSpPr>
            <a:cxnSpLocks/>
            <a:stCxn id="7" idx="2"/>
          </p:cNvCxnSpPr>
          <p:nvPr/>
        </p:nvCxnSpPr>
        <p:spPr>
          <a:xfrm>
            <a:off x="2467508" y="5058589"/>
            <a:ext cx="0" cy="960245"/>
          </a:xfrm>
          <a:prstGeom prst="straightConnector1">
            <a:avLst/>
          </a:prstGeom>
          <a:ln w="3810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3B6A6EB0-3CB9-98E4-D356-DC35EEE0FE35}"/>
              </a:ext>
            </a:extLst>
          </p:cNvPr>
          <p:cNvCxnSpPr>
            <a:cxnSpLocks/>
            <a:stCxn id="14" idx="2"/>
          </p:cNvCxnSpPr>
          <p:nvPr/>
        </p:nvCxnSpPr>
        <p:spPr>
          <a:xfrm>
            <a:off x="8009977" y="5211140"/>
            <a:ext cx="0" cy="84241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39939E0B-BEBC-0E31-6D85-59EB697EAFE8}"/>
              </a:ext>
            </a:extLst>
          </p:cNvPr>
          <p:cNvSpPr txBox="1"/>
          <p:nvPr/>
        </p:nvSpPr>
        <p:spPr>
          <a:xfrm>
            <a:off x="1701390" y="5376918"/>
            <a:ext cx="73167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取得</a:t>
            </a:r>
            <a:endParaRPr lang="en-US" altLang="ja-JP" sz="2000" dirty="0">
              <a:latin typeface="Hiragino Sans W4" panose="020B0400000000000000" pitchFamily="34" charset="-128"/>
              <a:ea typeface="Hiragino Sans W4" panose="020B0400000000000000" pitchFamily="34" charset="-128"/>
            </a:endParaRPr>
          </a:p>
        </p:txBody>
      </p:sp>
      <p:sp>
        <p:nvSpPr>
          <p:cNvPr id="13" name="テキスト ボックス 12">
            <a:extLst>
              <a:ext uri="{FF2B5EF4-FFF2-40B4-BE49-F238E27FC236}">
                <a16:creationId xmlns:a16="http://schemas.microsoft.com/office/drawing/2014/main" id="{9466B8B9-4719-7465-0B15-C5ADA3039093}"/>
              </a:ext>
            </a:extLst>
          </p:cNvPr>
          <p:cNvSpPr txBox="1"/>
          <p:nvPr/>
        </p:nvSpPr>
        <p:spPr>
          <a:xfrm>
            <a:off x="8090144" y="5521876"/>
            <a:ext cx="73167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通知</a:t>
            </a:r>
            <a:endParaRPr lang="en-US" altLang="ja-JP" sz="2000" dirty="0">
              <a:latin typeface="Hiragino Sans W4" panose="020B0400000000000000" pitchFamily="34" charset="-128"/>
              <a:ea typeface="Hiragino Sans W4" panose="020B0400000000000000" pitchFamily="34" charset="-128"/>
            </a:endParaRPr>
          </a:p>
        </p:txBody>
      </p:sp>
      <p:sp>
        <p:nvSpPr>
          <p:cNvPr id="5" name="角丸四角形 22">
            <a:extLst>
              <a:ext uri="{FF2B5EF4-FFF2-40B4-BE49-F238E27FC236}">
                <a16:creationId xmlns:a16="http://schemas.microsoft.com/office/drawing/2014/main" id="{6470D2B3-2CA4-3F7A-D6A3-E6E449CA9374}"/>
              </a:ext>
            </a:extLst>
          </p:cNvPr>
          <p:cNvSpPr/>
          <p:nvPr/>
        </p:nvSpPr>
        <p:spPr>
          <a:xfrm>
            <a:off x="4479404" y="4301067"/>
            <a:ext cx="4791348" cy="1106311"/>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0">
              <a:ln>
                <a:solidFill>
                  <a:sysClr val="windowText" lastClr="000000"/>
                </a:solidFill>
              </a:ln>
              <a:solidFill>
                <a:schemeClr val="tx1"/>
              </a:solidFill>
              <a:latin typeface="Hiragino Sans W4" panose="020B0400000000000000" pitchFamily="34" charset="-128"/>
              <a:ea typeface="Hiragino Sans W4" panose="020B0400000000000000" pitchFamily="34" charset="-128"/>
            </a:endParaRPr>
          </a:p>
        </p:txBody>
      </p:sp>
      <p:sp>
        <p:nvSpPr>
          <p:cNvPr id="6" name="TextBox 31">
            <a:extLst>
              <a:ext uri="{FF2B5EF4-FFF2-40B4-BE49-F238E27FC236}">
                <a16:creationId xmlns:a16="http://schemas.microsoft.com/office/drawing/2014/main" id="{D4D5C90D-0BEA-4D4F-C6A2-2CE0493D68A8}"/>
              </a:ext>
            </a:extLst>
          </p:cNvPr>
          <p:cNvSpPr txBox="1"/>
          <p:nvPr/>
        </p:nvSpPr>
        <p:spPr>
          <a:xfrm>
            <a:off x="9358985" y="4619520"/>
            <a:ext cx="1435765" cy="400110"/>
          </a:xfrm>
          <a:prstGeom prst="rect">
            <a:avLst/>
          </a:prstGeom>
          <a:noFill/>
        </p:spPr>
        <p:txBody>
          <a:bodyPr wrap="square">
            <a:spAutoFit/>
          </a:bodyPr>
          <a:lstStyle/>
          <a:p>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14" name="テキスト ボックス 4">
            <a:extLst>
              <a:ext uri="{FF2B5EF4-FFF2-40B4-BE49-F238E27FC236}">
                <a16:creationId xmlns:a16="http://schemas.microsoft.com/office/drawing/2014/main" id="{E6B22571-EAE4-FF2E-3B52-F629095C8E4D}"/>
              </a:ext>
            </a:extLst>
          </p:cNvPr>
          <p:cNvSpPr txBox="1"/>
          <p:nvPr/>
        </p:nvSpPr>
        <p:spPr>
          <a:xfrm>
            <a:off x="6994046" y="4503254"/>
            <a:ext cx="2031861" cy="707886"/>
          </a:xfrm>
          <a:prstGeom prst="rect">
            <a:avLst/>
          </a:prstGeom>
          <a:solidFill>
            <a:schemeClr val="bg1"/>
          </a:solidFill>
          <a:ln w="38100">
            <a:solidFill>
              <a:schemeClr val="tx1"/>
            </a:solidFill>
          </a:ln>
        </p:spPr>
        <p:txBody>
          <a:bodyPr wrap="square" rtlCol="0">
            <a:spAutoFit/>
          </a:bodyPr>
          <a:lstStyle/>
          <a:p>
            <a:pPr algn="ctr"/>
            <a:r>
              <a:rPr kumimoji="1" lang="ja-JP" altLang="en-US" sz="2000">
                <a:latin typeface="Hiragino Sans W4" panose="020B0400000000000000" pitchFamily="34" charset="-128"/>
                <a:ea typeface="Hiragino Sans W4" panose="020B0400000000000000" pitchFamily="34" charset="-128"/>
              </a:rPr>
              <a:t>シャドウ</a:t>
            </a:r>
            <a:endParaRPr kumimoji="1" lang="en-US" altLang="ja-JP" sz="2000" dirty="0">
              <a:latin typeface="Hiragino Sans W4" panose="020B0400000000000000" pitchFamily="34" charset="-128"/>
              <a:ea typeface="Hiragino Sans W4" panose="020B0400000000000000" pitchFamily="34" charset="-128"/>
            </a:endParaRPr>
          </a:p>
          <a:p>
            <a:pPr algn="ctr"/>
            <a:r>
              <a:rPr kumimoji="1" lang="ja-JP" altLang="en-US" sz="2000">
                <a:latin typeface="Hiragino Sans W4" panose="020B0400000000000000" pitchFamily="34" charset="-128"/>
                <a:ea typeface="Hiragino Sans W4" panose="020B0400000000000000" pitchFamily="34" charset="-128"/>
              </a:rPr>
              <a:t>ページテーブル</a:t>
            </a:r>
          </a:p>
        </p:txBody>
      </p:sp>
      <p:sp>
        <p:nvSpPr>
          <p:cNvPr id="16" name="正方形/長方形 5">
            <a:extLst>
              <a:ext uri="{FF2B5EF4-FFF2-40B4-BE49-F238E27FC236}">
                <a16:creationId xmlns:a16="http://schemas.microsoft.com/office/drawing/2014/main" id="{7B28ABD8-E8C0-025A-BF29-0AF48A3EF0B8}"/>
              </a:ext>
            </a:extLst>
          </p:cNvPr>
          <p:cNvSpPr/>
          <p:nvPr/>
        </p:nvSpPr>
        <p:spPr>
          <a:xfrm>
            <a:off x="4782319" y="4606724"/>
            <a:ext cx="1745804" cy="515245"/>
          </a:xfrm>
          <a:prstGeom prst="rect">
            <a:avLst/>
          </a:prstGeom>
          <a:solidFill>
            <a:schemeClr val="tx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6">
            <a:extLst>
              <a:ext uri="{FF2B5EF4-FFF2-40B4-BE49-F238E27FC236}">
                <a16:creationId xmlns:a16="http://schemas.microsoft.com/office/drawing/2014/main" id="{1B204CAD-1599-8451-2EF1-0372A127A9AA}"/>
              </a:ext>
            </a:extLst>
          </p:cNvPr>
          <p:cNvSpPr txBox="1"/>
          <p:nvPr/>
        </p:nvSpPr>
        <p:spPr>
          <a:xfrm>
            <a:off x="4802925" y="4684291"/>
            <a:ext cx="1829369" cy="400110"/>
          </a:xfrm>
          <a:prstGeom prst="rect">
            <a:avLst/>
          </a:prstGeom>
          <a:noFill/>
        </p:spPr>
        <p:txBody>
          <a:bodyPr wrap="square" rtlCol="0">
            <a:spAutoFit/>
          </a:bodyPr>
          <a:lstStyle/>
          <a:p>
            <a:pPr algn="l"/>
            <a:r>
              <a:rPr kumimoji="1" lang="en-US" altLang="ja-JP" sz="2000" dirty="0">
                <a:solidFill>
                  <a:schemeClr val="bg1"/>
                </a:solidFill>
                <a:latin typeface="Hiragino Sans W4" panose="020B0400000000000000" pitchFamily="34" charset="-128"/>
                <a:ea typeface="Hiragino Sans W4" panose="020B0400000000000000" pitchFamily="34" charset="-128"/>
              </a:rPr>
              <a:t>CPU</a:t>
            </a:r>
            <a:r>
              <a:rPr kumimoji="1" lang="ja-JP" altLang="en-US" sz="2000">
                <a:solidFill>
                  <a:schemeClr val="bg1"/>
                </a:solidFill>
                <a:latin typeface="Hiragino Sans W4" panose="020B0400000000000000" pitchFamily="34" charset="-128"/>
                <a:ea typeface="Hiragino Sans W4" panose="020B0400000000000000" pitchFamily="34" charset="-128"/>
              </a:rPr>
              <a:t>レジスタ</a:t>
            </a:r>
          </a:p>
        </p:txBody>
      </p:sp>
      <p:cxnSp>
        <p:nvCxnSpPr>
          <p:cNvPr id="19" name="直線矢印コネクタ 9">
            <a:extLst>
              <a:ext uri="{FF2B5EF4-FFF2-40B4-BE49-F238E27FC236}">
                <a16:creationId xmlns:a16="http://schemas.microsoft.com/office/drawing/2014/main" id="{3926CD76-2C7B-AC1C-4B83-3F2417DAE7B6}"/>
              </a:ext>
            </a:extLst>
          </p:cNvPr>
          <p:cNvCxnSpPr>
            <a:cxnSpLocks/>
            <a:stCxn id="16" idx="1"/>
            <a:endCxn id="7" idx="3"/>
          </p:cNvCxnSpPr>
          <p:nvPr/>
        </p:nvCxnSpPr>
        <p:spPr>
          <a:xfrm flipH="1" flipV="1">
            <a:off x="3077557" y="4858534"/>
            <a:ext cx="1704762" cy="5813"/>
          </a:xfrm>
          <a:prstGeom prst="straightConnector1">
            <a:avLst/>
          </a:prstGeom>
          <a:ln w="3810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2" name="テキスト ボックス 12">
            <a:extLst>
              <a:ext uri="{FF2B5EF4-FFF2-40B4-BE49-F238E27FC236}">
                <a16:creationId xmlns:a16="http://schemas.microsoft.com/office/drawing/2014/main" id="{620D53F6-B5C1-3498-A321-577AD4A40B4B}"/>
              </a:ext>
            </a:extLst>
          </p:cNvPr>
          <p:cNvSpPr txBox="1"/>
          <p:nvPr/>
        </p:nvSpPr>
        <p:spPr>
          <a:xfrm>
            <a:off x="3312728" y="5264663"/>
            <a:ext cx="1220872"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参照不可</a:t>
            </a:r>
            <a:endParaRPr lang="en-US" altLang="ja-JP" sz="2000" dirty="0">
              <a:latin typeface="Hiragino Sans W4" panose="020B0400000000000000" pitchFamily="34" charset="-128"/>
              <a:ea typeface="Hiragino Sans W4" panose="020B0400000000000000" pitchFamily="34" charset="-128"/>
            </a:endParaRPr>
          </a:p>
        </p:txBody>
      </p:sp>
      <p:sp>
        <p:nvSpPr>
          <p:cNvPr id="23" name="乗算記号 13">
            <a:extLst>
              <a:ext uri="{FF2B5EF4-FFF2-40B4-BE49-F238E27FC236}">
                <a16:creationId xmlns:a16="http://schemas.microsoft.com/office/drawing/2014/main" id="{FFE17E9D-07B7-55E1-03B2-B0F0E7A0DDFB}"/>
              </a:ext>
            </a:extLst>
          </p:cNvPr>
          <p:cNvSpPr/>
          <p:nvPr/>
        </p:nvSpPr>
        <p:spPr>
          <a:xfrm>
            <a:off x="3411833" y="4390754"/>
            <a:ext cx="914400" cy="914400"/>
          </a:xfrm>
          <a:prstGeom prst="mathMultiply">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9" name="スライド番号プレースホルダー 8">
            <a:extLst>
              <a:ext uri="{FF2B5EF4-FFF2-40B4-BE49-F238E27FC236}">
                <a16:creationId xmlns:a16="http://schemas.microsoft.com/office/drawing/2014/main" id="{B2ED276A-8994-FAE2-419D-A20691721C38}"/>
              </a:ext>
            </a:extLst>
          </p:cNvPr>
          <p:cNvSpPr>
            <a:spLocks noGrp="1"/>
          </p:cNvSpPr>
          <p:nvPr>
            <p:ph type="sldNum" sz="quarter" idx="12"/>
          </p:nvPr>
        </p:nvSpPr>
        <p:spPr/>
        <p:txBody>
          <a:bodyPr/>
          <a:lstStyle/>
          <a:p>
            <a:fld id="{EBEF8748-B058-A54A-A7E9-E0E43024A750}" type="slidenum">
              <a:rPr lang="ja-JP" altLang="en-US"/>
              <a:pPr/>
              <a:t>17</a:t>
            </a:fld>
            <a:endParaRPr lang="ja-JP" altLang="en-US"/>
          </a:p>
        </p:txBody>
      </p:sp>
    </p:spTree>
    <p:extLst>
      <p:ext uri="{BB962C8B-B14F-4D97-AF65-F5344CB8AC3E}">
        <p14:creationId xmlns:p14="http://schemas.microsoft.com/office/powerpoint/2010/main" val="1954081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8FE4EF-2BDF-A916-CF09-18FC6FE2D048}"/>
              </a:ext>
            </a:extLst>
          </p:cNvPr>
          <p:cNvSpPr>
            <a:spLocks noGrp="1"/>
          </p:cNvSpPr>
          <p:nvPr>
            <p:ph type="title"/>
          </p:nvPr>
        </p:nvSpPr>
        <p:spPr/>
        <p:txBody>
          <a:bodyPr/>
          <a:lstStyle/>
          <a:p>
            <a:r>
              <a:rPr kumimoji="1" lang="ja-JP" altLang="en-US"/>
              <a:t>ページテーブルの保護</a:t>
            </a:r>
          </a:p>
        </p:txBody>
      </p:sp>
      <p:sp>
        <p:nvSpPr>
          <p:cNvPr id="3" name="コンテンツ プレースホルダー 2">
            <a:extLst>
              <a:ext uri="{FF2B5EF4-FFF2-40B4-BE49-F238E27FC236}">
                <a16:creationId xmlns:a16="http://schemas.microsoft.com/office/drawing/2014/main" id="{1D45F980-45E2-8A5B-6C43-606105C9BBEB}"/>
              </a:ext>
            </a:extLst>
          </p:cNvPr>
          <p:cNvSpPr>
            <a:spLocks noGrp="1"/>
          </p:cNvSpPr>
          <p:nvPr>
            <p:ph idx="1"/>
          </p:nvPr>
        </p:nvSpPr>
        <p:spPr>
          <a:xfrm>
            <a:off x="838200" y="1547716"/>
            <a:ext cx="10515600" cy="4351338"/>
          </a:xfrm>
        </p:spPr>
        <p:txBody>
          <a:bodyPr/>
          <a:lstStyle/>
          <a:p>
            <a:r>
              <a:rPr kumimoji="1" lang="en-US" altLang="ja-JP" dirty="0" err="1"/>
              <a:t>Unikernel</a:t>
            </a:r>
            <a:r>
              <a:rPr kumimoji="1" lang="ja-JP" altLang="en-US"/>
              <a:t>では侵入者が容易にページテーブルを改</a:t>
            </a:r>
            <a:r>
              <a:rPr lang="ja-JP" altLang="en-US"/>
              <a:t>ざんできる</a:t>
            </a:r>
            <a:endParaRPr kumimoji="1" lang="ja-JP" altLang="en-US"/>
          </a:p>
          <a:p>
            <a:pPr lvl="1"/>
            <a:r>
              <a:rPr kumimoji="1" lang="en-US" altLang="ja-JP" dirty="0" err="1"/>
              <a:t>Unikernel</a:t>
            </a:r>
            <a:r>
              <a:rPr kumimoji="1" lang="en-US" altLang="ja-JP" dirty="0"/>
              <a:t> OS</a:t>
            </a:r>
            <a:r>
              <a:rPr kumimoji="1" lang="ja-JP" altLang="en-US"/>
              <a:t>がアプリケーションと一体となっている</a:t>
            </a:r>
            <a:r>
              <a:rPr lang="ja-JP" altLang="en-US"/>
              <a:t>ため</a:t>
            </a:r>
            <a:endParaRPr kumimoji="1" lang="en-US" altLang="ja-JP" dirty="0"/>
          </a:p>
          <a:p>
            <a:pPr lvl="1"/>
            <a:r>
              <a:rPr lang="ja-JP" altLang="en-US"/>
              <a:t>ページテーブルを書き換えられるとメモリ暗号化を解除される</a:t>
            </a:r>
            <a:endParaRPr lang="en-US" altLang="ja-JP" dirty="0"/>
          </a:p>
          <a:p>
            <a:r>
              <a:rPr lang="ja-JP" altLang="en-US"/>
              <a:t>アプリケーションに対する攻撃から</a:t>
            </a:r>
            <a:r>
              <a:rPr lang="en-US" altLang="ja-JP" dirty="0" err="1"/>
              <a:t>Unikernel</a:t>
            </a:r>
            <a:r>
              <a:rPr lang="en-US" altLang="ja-JP" dirty="0"/>
              <a:t> OS</a:t>
            </a:r>
            <a:r>
              <a:rPr lang="ja-JP" altLang="en-US"/>
              <a:t>を保護</a:t>
            </a:r>
            <a:endParaRPr lang="en-US" altLang="ja-JP" dirty="0"/>
          </a:p>
          <a:p>
            <a:pPr lvl="1"/>
            <a:r>
              <a:rPr kumimoji="1" lang="ja-JP" altLang="en-US"/>
              <a:t>アプリケーションをユーザモードで動作させる</a:t>
            </a:r>
            <a:r>
              <a:rPr kumimoji="1" lang="en-US" altLang="ja-JP" dirty="0"/>
              <a:t> (Nanos)</a:t>
            </a:r>
            <a:endParaRPr kumimoji="1" lang="ja-JP" altLang="en-US"/>
          </a:p>
          <a:p>
            <a:pPr lvl="1"/>
            <a:r>
              <a:rPr kumimoji="1" lang="en" altLang="ja-JP" dirty="0" err="1"/>
              <a:t>WebAssembly (Wasm)</a:t>
            </a:r>
            <a:r>
              <a:rPr kumimoji="1" lang="ja-JP" altLang="en-US"/>
              <a:t>を用いてアプリケーションを安全に実行</a:t>
            </a:r>
          </a:p>
        </p:txBody>
      </p:sp>
      <p:grpSp>
        <p:nvGrpSpPr>
          <p:cNvPr id="5" name="グループ化 4">
            <a:extLst>
              <a:ext uri="{FF2B5EF4-FFF2-40B4-BE49-F238E27FC236}">
                <a16:creationId xmlns:a16="http://schemas.microsoft.com/office/drawing/2014/main" id="{D6A2B917-C8E1-C8B7-E2A9-203974FE925E}"/>
              </a:ext>
            </a:extLst>
          </p:cNvPr>
          <p:cNvGrpSpPr/>
          <p:nvPr/>
        </p:nvGrpSpPr>
        <p:grpSpPr>
          <a:xfrm>
            <a:off x="484745" y="4526363"/>
            <a:ext cx="10994072" cy="2225404"/>
            <a:chOff x="484745" y="4526363"/>
            <a:chExt cx="10994072" cy="2225404"/>
          </a:xfrm>
        </p:grpSpPr>
        <p:sp>
          <p:nvSpPr>
            <p:cNvPr id="6" name="角丸四角形 5">
              <a:extLst>
                <a:ext uri="{FF2B5EF4-FFF2-40B4-BE49-F238E27FC236}">
                  <a16:creationId xmlns:a16="http://schemas.microsoft.com/office/drawing/2014/main" id="{51276649-0864-EDE9-0200-80C493E886E6}"/>
                </a:ext>
              </a:extLst>
            </p:cNvPr>
            <p:cNvSpPr/>
            <p:nvPr/>
          </p:nvSpPr>
          <p:spPr>
            <a:xfrm>
              <a:off x="484745" y="4526363"/>
              <a:ext cx="5114905" cy="2225404"/>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7211F331-B64F-A9F0-5B3E-2B2D893281CE}"/>
                </a:ext>
              </a:extLst>
            </p:cNvPr>
            <p:cNvSpPr txBox="1"/>
            <p:nvPr/>
          </p:nvSpPr>
          <p:spPr>
            <a:xfrm>
              <a:off x="4151383" y="4658683"/>
              <a:ext cx="99595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侵入者</a:t>
              </a:r>
              <a:endParaRPr lang="en-US" altLang="ja-JP" sz="2000">
                <a:latin typeface="Hiragino Sans W4" panose="020B0400000000000000" pitchFamily="34" charset="-128"/>
                <a:ea typeface="Hiragino Sans W4" panose="020B0400000000000000" pitchFamily="34" charset="-128"/>
              </a:endParaRPr>
            </a:p>
          </p:txBody>
        </p:sp>
        <p:sp>
          <p:nvSpPr>
            <p:cNvPr id="8" name="テキスト ボックス 7">
              <a:extLst>
                <a:ext uri="{FF2B5EF4-FFF2-40B4-BE49-F238E27FC236}">
                  <a16:creationId xmlns:a16="http://schemas.microsoft.com/office/drawing/2014/main" id="{E1417727-F454-AFB6-1C94-99654A7552C5}"/>
                </a:ext>
              </a:extLst>
            </p:cNvPr>
            <p:cNvSpPr txBox="1"/>
            <p:nvPr/>
          </p:nvSpPr>
          <p:spPr>
            <a:xfrm>
              <a:off x="882673" y="5835586"/>
              <a:ext cx="2340732" cy="400110"/>
            </a:xfrm>
            <a:prstGeom prst="rect">
              <a:avLst/>
            </a:prstGeom>
            <a:solidFill>
              <a:srgbClr val="FFFF00"/>
            </a:solidFill>
            <a:ln w="38100">
              <a:solidFill>
                <a:schemeClr val="tx1"/>
              </a:solidFill>
            </a:ln>
          </p:spPr>
          <p:txBody>
            <a:bodyPr wrap="square" rtlCol="0">
              <a:spAutoFit/>
            </a:bodyPr>
            <a:lstStyle/>
            <a:p>
              <a:pPr algn="ctr"/>
              <a:r>
                <a:rPr lang="en-US" altLang="ja-JP" sz="2000" dirty="0">
                  <a:latin typeface="Hiragino Sans W4" panose="020B0400000000000000" pitchFamily="34" charset="-128"/>
                  <a:ea typeface="Hiragino Sans W4" panose="020B0400000000000000" pitchFamily="34" charset="-128"/>
                </a:rPr>
                <a:t>Nanos</a:t>
              </a:r>
              <a:endParaRPr lang="ja-JP" altLang="en-US" sz="2000" dirty="0">
                <a:latin typeface="Hiragino Sans W4" panose="020B0400000000000000" pitchFamily="34" charset="-128"/>
                <a:ea typeface="Hiragino Sans W4" panose="020B0400000000000000" pitchFamily="34" charset="-128"/>
              </a:endParaRPr>
            </a:p>
          </p:txBody>
        </p:sp>
        <p:sp>
          <p:nvSpPr>
            <p:cNvPr id="9" name="テキスト ボックス 8">
              <a:extLst>
                <a:ext uri="{FF2B5EF4-FFF2-40B4-BE49-F238E27FC236}">
                  <a16:creationId xmlns:a16="http://schemas.microsoft.com/office/drawing/2014/main" id="{7663CD79-1BE0-A9D7-24A7-7752035D39FA}"/>
                </a:ext>
              </a:extLst>
            </p:cNvPr>
            <p:cNvSpPr txBox="1"/>
            <p:nvPr/>
          </p:nvSpPr>
          <p:spPr>
            <a:xfrm>
              <a:off x="882672" y="5155021"/>
              <a:ext cx="2340732" cy="400110"/>
            </a:xfrm>
            <a:prstGeom prst="rect">
              <a:avLst/>
            </a:prstGeom>
            <a:solidFill>
              <a:srgbClr val="FFC000"/>
            </a:solidFill>
            <a:ln w="38100">
              <a:solidFill>
                <a:schemeClr val="tx1"/>
              </a:solidFill>
            </a:ln>
          </p:spPr>
          <p:txBody>
            <a:bodyPr wrap="square" rtlCol="0">
              <a:spAutoFit/>
            </a:bodyPr>
            <a:lstStyle/>
            <a:p>
              <a:pPr algn="ctr"/>
              <a:r>
                <a:rPr lang="ja-JP" altLang="en-US" sz="2000">
                  <a:latin typeface="Hiragino Sans W4" panose="020B0400000000000000" pitchFamily="34" charset="-128"/>
                  <a:ea typeface="Hiragino Sans W4" panose="020B0400000000000000" pitchFamily="34" charset="-128"/>
                </a:rPr>
                <a:t>アプリケーション</a:t>
              </a:r>
              <a:endParaRPr lang="ja-JP" altLang="en-US" sz="2000" dirty="0">
                <a:latin typeface="Hiragino Sans W4" panose="020B0400000000000000" pitchFamily="34" charset="-128"/>
                <a:ea typeface="Hiragino Sans W4" panose="020B0400000000000000" pitchFamily="34" charset="-128"/>
              </a:endParaRPr>
            </a:p>
          </p:txBody>
        </p:sp>
        <p:sp>
          <p:nvSpPr>
            <p:cNvPr id="10" name="テキスト ボックス 9">
              <a:extLst>
                <a:ext uri="{FF2B5EF4-FFF2-40B4-BE49-F238E27FC236}">
                  <a16:creationId xmlns:a16="http://schemas.microsoft.com/office/drawing/2014/main" id="{EC15EB86-689A-1904-C96E-B844A303E7A6}"/>
                </a:ext>
              </a:extLst>
            </p:cNvPr>
            <p:cNvSpPr txBox="1"/>
            <p:nvPr/>
          </p:nvSpPr>
          <p:spPr>
            <a:xfrm>
              <a:off x="882672" y="6244278"/>
              <a:ext cx="2340732" cy="400110"/>
            </a:xfrm>
            <a:prstGeom prst="rect">
              <a:avLst/>
            </a:prstGeom>
            <a:solidFill>
              <a:schemeClr val="tx1"/>
            </a:solidFill>
            <a:ln w="38100">
              <a:solidFill>
                <a:schemeClr val="tx1"/>
              </a:solidFill>
            </a:ln>
          </p:spPr>
          <p:txBody>
            <a:bodyPr wrap="square" rtlCol="0">
              <a:spAutoFit/>
            </a:bodyPr>
            <a:lstStyle/>
            <a:p>
              <a:pPr algn="ctr"/>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sp>
          <p:nvSpPr>
            <p:cNvPr id="11" name="角丸四角形 5">
              <a:extLst>
                <a:ext uri="{FF2B5EF4-FFF2-40B4-BE49-F238E27FC236}">
                  <a16:creationId xmlns:a16="http://schemas.microsoft.com/office/drawing/2014/main" id="{E95C24EA-A4D4-25F3-DBB9-82CBEF079607}"/>
                </a:ext>
              </a:extLst>
            </p:cNvPr>
            <p:cNvSpPr/>
            <p:nvPr/>
          </p:nvSpPr>
          <p:spPr>
            <a:xfrm>
              <a:off x="6431098" y="4587052"/>
              <a:ext cx="5047719" cy="2006376"/>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20">
              <a:extLst>
                <a:ext uri="{FF2B5EF4-FFF2-40B4-BE49-F238E27FC236}">
                  <a16:creationId xmlns:a16="http://schemas.microsoft.com/office/drawing/2014/main" id="{C6349533-5EB4-3455-E4EC-4B8E042757C9}"/>
                </a:ext>
              </a:extLst>
            </p:cNvPr>
            <p:cNvSpPr txBox="1"/>
            <p:nvPr/>
          </p:nvSpPr>
          <p:spPr>
            <a:xfrm>
              <a:off x="8015590" y="5602919"/>
              <a:ext cx="3095322" cy="400110"/>
            </a:xfrm>
            <a:prstGeom prst="rect">
              <a:avLst/>
            </a:prstGeom>
            <a:solidFill>
              <a:srgbClr val="FFFF00"/>
            </a:solidFill>
            <a:ln w="38100">
              <a:solidFill>
                <a:schemeClr val="tx1"/>
              </a:solidFill>
            </a:ln>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r>
                <a:rPr lang="en-US" altLang="ja-JP" sz="2000" dirty="0">
                  <a:latin typeface="Hiragino Sans W4" panose="020B0400000000000000" pitchFamily="34" charset="-128"/>
                  <a:ea typeface="Hiragino Sans W4" panose="020B0400000000000000" pitchFamily="34" charset="-128"/>
                </a:rPr>
                <a:t> OS</a:t>
              </a:r>
              <a:endParaRPr lang="ja-JP" altLang="en-US" sz="2000" dirty="0">
                <a:latin typeface="Hiragino Sans W4" panose="020B0400000000000000" pitchFamily="34" charset="-128"/>
                <a:ea typeface="Hiragino Sans W4" panose="020B0400000000000000" pitchFamily="34" charset="-128"/>
              </a:endParaRPr>
            </a:p>
          </p:txBody>
        </p:sp>
        <p:cxnSp>
          <p:nvCxnSpPr>
            <p:cNvPr id="13" name="直線矢印コネクタ 12">
              <a:extLst>
                <a:ext uri="{FF2B5EF4-FFF2-40B4-BE49-F238E27FC236}">
                  <a16:creationId xmlns:a16="http://schemas.microsoft.com/office/drawing/2014/main" id="{CC8133D1-24DC-558D-76C3-BCFAAA803823}"/>
                </a:ext>
              </a:extLst>
            </p:cNvPr>
            <p:cNvCxnSpPr>
              <a:cxnSpLocks/>
              <a:stCxn id="21" idx="6"/>
              <a:endCxn id="14" idx="1"/>
            </p:cNvCxnSpPr>
            <p:nvPr/>
          </p:nvCxnSpPr>
          <p:spPr>
            <a:xfrm flipV="1">
              <a:off x="7483061" y="5413284"/>
              <a:ext cx="532529" cy="338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21">
              <a:extLst>
                <a:ext uri="{FF2B5EF4-FFF2-40B4-BE49-F238E27FC236}">
                  <a16:creationId xmlns:a16="http://schemas.microsoft.com/office/drawing/2014/main" id="{3F4C51C9-359A-F108-1863-264F3D52BD17}"/>
                </a:ext>
              </a:extLst>
            </p:cNvPr>
            <p:cNvSpPr txBox="1"/>
            <p:nvPr/>
          </p:nvSpPr>
          <p:spPr>
            <a:xfrm>
              <a:off x="8015590" y="5213229"/>
              <a:ext cx="3095323" cy="400110"/>
            </a:xfrm>
            <a:prstGeom prst="rect">
              <a:avLst/>
            </a:prstGeom>
            <a:solidFill>
              <a:srgbClr val="FFC000"/>
            </a:solidFill>
            <a:ln w="38100">
              <a:solidFill>
                <a:schemeClr val="tx1"/>
              </a:solidFill>
            </a:ln>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Wasm</a:t>
              </a:r>
              <a:r>
                <a:rPr lang="ja-JP" altLang="en-US" sz="2000">
                  <a:latin typeface="Hiragino Sans W4" panose="020B0400000000000000" pitchFamily="34" charset="-128"/>
                  <a:ea typeface="Hiragino Sans W4" panose="020B0400000000000000" pitchFamily="34" charset="-128"/>
                </a:rPr>
                <a:t>アプリケーション</a:t>
              </a:r>
              <a:endParaRPr lang="ja-JP" altLang="en-US" sz="2000" dirty="0">
                <a:latin typeface="Hiragino Sans W4" panose="020B0400000000000000" pitchFamily="34" charset="-128"/>
                <a:ea typeface="Hiragino Sans W4" panose="020B0400000000000000" pitchFamily="34" charset="-128"/>
              </a:endParaRPr>
            </a:p>
          </p:txBody>
        </p:sp>
        <p:sp>
          <p:nvSpPr>
            <p:cNvPr id="15" name="スマイル 14">
              <a:extLst>
                <a:ext uri="{FF2B5EF4-FFF2-40B4-BE49-F238E27FC236}">
                  <a16:creationId xmlns:a16="http://schemas.microsoft.com/office/drawing/2014/main" id="{33F557D4-6A8B-A65C-DF2F-6B25B029A6B1}"/>
                </a:ext>
              </a:extLst>
            </p:cNvPr>
            <p:cNvSpPr/>
            <p:nvPr/>
          </p:nvSpPr>
          <p:spPr>
            <a:xfrm>
              <a:off x="4289358" y="5042900"/>
              <a:ext cx="720000" cy="612000"/>
            </a:xfrm>
            <a:prstGeom prst="smileyFace">
              <a:avLst>
                <a:gd name="adj" fmla="val 271"/>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テキスト ボックス 22">
              <a:extLst>
                <a:ext uri="{FF2B5EF4-FFF2-40B4-BE49-F238E27FC236}">
                  <a16:creationId xmlns:a16="http://schemas.microsoft.com/office/drawing/2014/main" id="{39E09A8D-16B1-7A0E-7CA8-647E633A9217}"/>
                </a:ext>
              </a:extLst>
            </p:cNvPr>
            <p:cNvSpPr txBox="1"/>
            <p:nvPr/>
          </p:nvSpPr>
          <p:spPr>
            <a:xfrm>
              <a:off x="8015590" y="6027101"/>
              <a:ext cx="3095322" cy="400110"/>
            </a:xfrm>
            <a:prstGeom prst="rect">
              <a:avLst/>
            </a:prstGeom>
            <a:solidFill>
              <a:schemeClr val="tx1"/>
            </a:solidFill>
            <a:ln w="38100">
              <a:solidFill>
                <a:schemeClr val="tx1"/>
              </a:solidFill>
            </a:ln>
          </p:spPr>
          <p:txBody>
            <a:bodyPr wrap="square" rtlCol="0">
              <a:spAutoFit/>
            </a:bodyPr>
            <a:lstStyle/>
            <a:p>
              <a:pPr algn="ctr"/>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cxnSp>
          <p:nvCxnSpPr>
            <p:cNvPr id="17" name="Straight Connector 28">
              <a:extLst>
                <a:ext uri="{FF2B5EF4-FFF2-40B4-BE49-F238E27FC236}">
                  <a16:creationId xmlns:a16="http://schemas.microsoft.com/office/drawing/2014/main" id="{4E6CC88A-6801-4F6C-00E8-97D583A81917}"/>
                </a:ext>
              </a:extLst>
            </p:cNvPr>
            <p:cNvCxnSpPr>
              <a:cxnSpLocks/>
            </p:cNvCxnSpPr>
            <p:nvPr/>
          </p:nvCxnSpPr>
          <p:spPr>
            <a:xfrm>
              <a:off x="662731" y="5702902"/>
              <a:ext cx="4868415"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C9F6978B-D3F5-550B-3B60-249E9C161A89}"/>
                </a:ext>
              </a:extLst>
            </p:cNvPr>
            <p:cNvCxnSpPr>
              <a:cxnSpLocks/>
              <a:stCxn id="15" idx="2"/>
              <a:endCxn id="9" idx="3"/>
            </p:cNvCxnSpPr>
            <p:nvPr/>
          </p:nvCxnSpPr>
          <p:spPr>
            <a:xfrm flipH="1">
              <a:off x="3223404" y="5348900"/>
              <a:ext cx="1065954" cy="617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スマイル 20">
              <a:extLst>
                <a:ext uri="{FF2B5EF4-FFF2-40B4-BE49-F238E27FC236}">
                  <a16:creationId xmlns:a16="http://schemas.microsoft.com/office/drawing/2014/main" id="{93A5F12B-B72F-9ED4-C159-9BF0D91DD9E1}"/>
                </a:ext>
              </a:extLst>
            </p:cNvPr>
            <p:cNvSpPr/>
            <p:nvPr/>
          </p:nvSpPr>
          <p:spPr>
            <a:xfrm>
              <a:off x="6638893" y="5058793"/>
              <a:ext cx="844168" cy="715753"/>
            </a:xfrm>
            <a:prstGeom prst="smileyFace">
              <a:avLst>
                <a:gd name="adj" fmla="val 271"/>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テキスト ボックス 21">
              <a:extLst>
                <a:ext uri="{FF2B5EF4-FFF2-40B4-BE49-F238E27FC236}">
                  <a16:creationId xmlns:a16="http://schemas.microsoft.com/office/drawing/2014/main" id="{2F1E6350-2DC5-6757-AE9F-416FB7F1697A}"/>
                </a:ext>
              </a:extLst>
            </p:cNvPr>
            <p:cNvSpPr txBox="1"/>
            <p:nvPr/>
          </p:nvSpPr>
          <p:spPr>
            <a:xfrm>
              <a:off x="6499440" y="4675775"/>
              <a:ext cx="99595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侵入者</a:t>
              </a:r>
              <a:endParaRPr lang="en-US" altLang="ja-JP" sz="2000">
                <a:latin typeface="Hiragino Sans W4" panose="020B0400000000000000" pitchFamily="34" charset="-128"/>
                <a:ea typeface="Hiragino Sans W4" panose="020B0400000000000000" pitchFamily="34" charset="-128"/>
              </a:endParaRPr>
            </a:p>
          </p:txBody>
        </p:sp>
      </p:grpSp>
      <p:sp>
        <p:nvSpPr>
          <p:cNvPr id="24" name="テキスト ボックス 23">
            <a:extLst>
              <a:ext uri="{FF2B5EF4-FFF2-40B4-BE49-F238E27FC236}">
                <a16:creationId xmlns:a16="http://schemas.microsoft.com/office/drawing/2014/main" id="{91B505B1-4274-0C35-B926-0080453A8EC6}"/>
              </a:ext>
            </a:extLst>
          </p:cNvPr>
          <p:cNvSpPr txBox="1"/>
          <p:nvPr/>
        </p:nvSpPr>
        <p:spPr>
          <a:xfrm>
            <a:off x="1855127" y="4155995"/>
            <a:ext cx="2434231"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監視対象</a:t>
            </a:r>
            <a:r>
              <a:rPr lang="en-US" altLang="ja-JP" sz="2000">
                <a:solidFill>
                  <a:prstClr val="black"/>
                </a:solidFill>
                <a:latin typeface="Hiragino Sans W4" panose="020B0400000000000000" pitchFamily="34" charset="-128"/>
                <a:ea typeface="Hiragino Sans W4" panose="020B0400000000000000" pitchFamily="34" charset="-128"/>
              </a:rPr>
              <a:t>Unikernel</a:t>
            </a:r>
            <a:endParaRPr lang="ja-JP" altLang="en-US" sz="2000">
              <a:solidFill>
                <a:prstClr val="black"/>
              </a:solidFill>
              <a:latin typeface="Hiragino Sans W4" panose="020B0400000000000000" pitchFamily="34" charset="-128"/>
              <a:ea typeface="Hiragino Sans W4" panose="020B0400000000000000" pitchFamily="34" charset="-128"/>
            </a:endParaRPr>
          </a:p>
        </p:txBody>
      </p:sp>
      <p:sp>
        <p:nvSpPr>
          <p:cNvPr id="25" name="テキスト ボックス 24">
            <a:extLst>
              <a:ext uri="{FF2B5EF4-FFF2-40B4-BE49-F238E27FC236}">
                <a16:creationId xmlns:a16="http://schemas.microsoft.com/office/drawing/2014/main" id="{7695BFB9-25B2-4473-F9AB-736E5AC164F9}"/>
              </a:ext>
            </a:extLst>
          </p:cNvPr>
          <p:cNvSpPr txBox="1"/>
          <p:nvPr/>
        </p:nvSpPr>
        <p:spPr>
          <a:xfrm>
            <a:off x="7737841" y="4150662"/>
            <a:ext cx="2434231"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監視対象</a:t>
            </a:r>
            <a:r>
              <a:rPr lang="en-US" altLang="ja-JP" sz="2000">
                <a:solidFill>
                  <a:prstClr val="black"/>
                </a:solidFill>
                <a:latin typeface="Hiragino Sans W4" panose="020B0400000000000000" pitchFamily="34" charset="-128"/>
                <a:ea typeface="Hiragino Sans W4" panose="020B0400000000000000" pitchFamily="34" charset="-128"/>
              </a:rPr>
              <a:t>Unikernel</a:t>
            </a:r>
            <a:endParaRPr lang="ja-JP" altLang="en-US" sz="2000">
              <a:solidFill>
                <a:prstClr val="black"/>
              </a:solidFill>
              <a:latin typeface="Hiragino Sans W4" panose="020B0400000000000000" pitchFamily="34" charset="-128"/>
              <a:ea typeface="Hiragino Sans W4" panose="020B0400000000000000" pitchFamily="34" charset="-128"/>
            </a:endParaRPr>
          </a:p>
        </p:txBody>
      </p:sp>
      <p:sp>
        <p:nvSpPr>
          <p:cNvPr id="18" name="スライド番号プレースホルダー 17">
            <a:extLst>
              <a:ext uri="{FF2B5EF4-FFF2-40B4-BE49-F238E27FC236}">
                <a16:creationId xmlns:a16="http://schemas.microsoft.com/office/drawing/2014/main" id="{3206951D-2A52-21D4-F49D-BAAA57DFC604}"/>
              </a:ext>
            </a:extLst>
          </p:cNvPr>
          <p:cNvSpPr>
            <a:spLocks noGrp="1"/>
          </p:cNvSpPr>
          <p:nvPr>
            <p:ph type="sldNum" sz="quarter" idx="12"/>
          </p:nvPr>
        </p:nvSpPr>
        <p:spPr/>
        <p:txBody>
          <a:bodyPr/>
          <a:lstStyle/>
          <a:p>
            <a:fld id="{EBEF8748-B058-A54A-A7E9-E0E43024A750}" type="slidenum">
              <a:rPr lang="ja-JP" altLang="en-US"/>
              <a:pPr/>
              <a:t>18</a:t>
            </a:fld>
            <a:endParaRPr lang="ja-JP" altLang="en-US"/>
          </a:p>
        </p:txBody>
      </p:sp>
    </p:spTree>
    <p:extLst>
      <p:ext uri="{BB962C8B-B14F-4D97-AF65-F5344CB8AC3E}">
        <p14:creationId xmlns:p14="http://schemas.microsoft.com/office/powerpoint/2010/main" val="1363858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24BD15-12CB-104C-7829-DBC940B12CAC}"/>
              </a:ext>
            </a:extLst>
          </p:cNvPr>
          <p:cNvSpPr>
            <a:spLocks noGrp="1"/>
          </p:cNvSpPr>
          <p:nvPr>
            <p:ph type="title"/>
          </p:nvPr>
        </p:nvSpPr>
        <p:spPr/>
        <p:txBody>
          <a:bodyPr/>
          <a:lstStyle/>
          <a:p>
            <a:r>
              <a:rPr kumimoji="1" lang="en" altLang="ja-JP"/>
              <a:t>Unikernel</a:t>
            </a:r>
            <a:endParaRPr kumimoji="1" lang="ja-JP" altLang="en-US"/>
          </a:p>
        </p:txBody>
      </p:sp>
      <p:sp>
        <p:nvSpPr>
          <p:cNvPr id="3" name="コンテンツ プレースホルダー 2">
            <a:extLst>
              <a:ext uri="{FF2B5EF4-FFF2-40B4-BE49-F238E27FC236}">
                <a16:creationId xmlns:a16="http://schemas.microsoft.com/office/drawing/2014/main" id="{30D570DF-AD49-D58C-B51C-F5159C9E4C22}"/>
              </a:ext>
            </a:extLst>
          </p:cNvPr>
          <p:cNvSpPr>
            <a:spLocks noGrp="1"/>
          </p:cNvSpPr>
          <p:nvPr>
            <p:ph idx="1"/>
          </p:nvPr>
        </p:nvSpPr>
        <p:spPr>
          <a:xfrm>
            <a:off x="829190" y="1591448"/>
            <a:ext cx="10703312" cy="4351338"/>
          </a:xfrm>
        </p:spPr>
        <p:txBody>
          <a:bodyPr/>
          <a:lstStyle/>
          <a:p>
            <a:r>
              <a:rPr kumimoji="1" lang="ja-JP" altLang="en-US"/>
              <a:t>クラウド向けに</a:t>
            </a:r>
            <a:r>
              <a:rPr kumimoji="1" lang="en" altLang="ja-JP"/>
              <a:t>Unikernel</a:t>
            </a:r>
            <a:r>
              <a:rPr kumimoji="1" lang="ja-JP" altLang="en-US"/>
              <a:t>が提案されている</a:t>
            </a:r>
          </a:p>
          <a:p>
            <a:pPr lvl="1"/>
            <a:r>
              <a:rPr kumimoji="1" lang="ja-JP" altLang="en-US"/>
              <a:t>仮想マシン </a:t>
            </a:r>
            <a:r>
              <a:rPr kumimoji="1" lang="en-US" altLang="ja-JP"/>
              <a:t>(</a:t>
            </a:r>
            <a:r>
              <a:rPr kumimoji="1" lang="en" altLang="ja-JP"/>
              <a:t>VM) </a:t>
            </a:r>
            <a:r>
              <a:rPr kumimoji="1" lang="ja-JP" altLang="en-US"/>
              <a:t>内で軽量</a:t>
            </a:r>
            <a:r>
              <a:rPr kumimoji="1" lang="en-US" altLang="ja-JP"/>
              <a:t>OS</a:t>
            </a:r>
            <a:r>
              <a:rPr kumimoji="1" lang="ja-JP" altLang="en-US"/>
              <a:t>を用いてアプリケーションを</a:t>
            </a:r>
            <a:r>
              <a:rPr kumimoji="1" lang="en-US" altLang="ja-JP"/>
              <a:t>1</a:t>
            </a:r>
            <a:r>
              <a:rPr kumimoji="1" lang="ja-JP" altLang="en-US"/>
              <a:t>つだけ</a:t>
            </a:r>
            <a:r>
              <a:rPr lang="ja-JP" altLang="en-US"/>
              <a:t>実行</a:t>
            </a:r>
            <a:endParaRPr lang="en-US" altLang="ja-JP"/>
          </a:p>
          <a:p>
            <a:pPr lvl="1"/>
            <a:r>
              <a:rPr kumimoji="1" lang="ja-JP" altLang="en-US"/>
              <a:t>高速に起動・実行を行うことができる</a:t>
            </a:r>
          </a:p>
          <a:p>
            <a:r>
              <a:rPr kumimoji="1" lang="en" altLang="ja-JP"/>
              <a:t>AMD SEV</a:t>
            </a:r>
            <a:r>
              <a:rPr kumimoji="1" lang="ja-JP" altLang="en-US"/>
              <a:t>を用いてクラウドから保護することができる</a:t>
            </a:r>
          </a:p>
          <a:p>
            <a:pPr lvl="1"/>
            <a:r>
              <a:rPr kumimoji="1" lang="ja-JP" altLang="en-US"/>
              <a:t>メモリを暗号化することでクラウドの内部犯による盗聴を防ぐ</a:t>
            </a:r>
          </a:p>
          <a:p>
            <a:pPr lvl="1"/>
            <a:r>
              <a:rPr kumimoji="1" lang="ja-JP" altLang="en-US"/>
              <a:t>通常の</a:t>
            </a:r>
            <a:r>
              <a:rPr kumimoji="1" lang="en" altLang="ja-JP"/>
              <a:t>VM</a:t>
            </a:r>
            <a:r>
              <a:rPr kumimoji="1" lang="ja-JP" altLang="en-US"/>
              <a:t>の場合と異なり、特定のアプリケーションだけを保護できる</a:t>
            </a:r>
          </a:p>
        </p:txBody>
      </p:sp>
      <p:sp>
        <p:nvSpPr>
          <p:cNvPr id="56" name="雲 55">
            <a:extLst>
              <a:ext uri="{FF2B5EF4-FFF2-40B4-BE49-F238E27FC236}">
                <a16:creationId xmlns:a16="http://schemas.microsoft.com/office/drawing/2014/main" id="{BEFE5A56-85F3-EDA9-BB9B-3CB16C216D2D}"/>
              </a:ext>
            </a:extLst>
          </p:cNvPr>
          <p:cNvSpPr/>
          <p:nvPr/>
        </p:nvSpPr>
        <p:spPr>
          <a:xfrm>
            <a:off x="1054101" y="4203926"/>
            <a:ext cx="10795000" cy="2456931"/>
          </a:xfrm>
          <a:prstGeom prst="cloud">
            <a:avLst/>
          </a:prstGeom>
          <a:solidFill>
            <a:srgbClr val="5B9BD5">
              <a:lumMod val="60000"/>
              <a:lumOff val="40000"/>
            </a:srgbClr>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57" name="角丸四角形 56">
            <a:extLst>
              <a:ext uri="{FF2B5EF4-FFF2-40B4-BE49-F238E27FC236}">
                <a16:creationId xmlns:a16="http://schemas.microsoft.com/office/drawing/2014/main" id="{14A28B6B-565B-8163-9D9C-A45677D21DB9}"/>
              </a:ext>
            </a:extLst>
          </p:cNvPr>
          <p:cNvSpPr/>
          <p:nvPr/>
        </p:nvSpPr>
        <p:spPr>
          <a:xfrm>
            <a:off x="6906658" y="4736534"/>
            <a:ext cx="4087258" cy="1098216"/>
          </a:xfrm>
          <a:prstGeom prst="roundRect">
            <a:avLst/>
          </a:prstGeom>
          <a:solidFill>
            <a:sysClr val="window" lastClr="FFFFFF"/>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58" name="角丸四角形 57">
            <a:extLst>
              <a:ext uri="{FF2B5EF4-FFF2-40B4-BE49-F238E27FC236}">
                <a16:creationId xmlns:a16="http://schemas.microsoft.com/office/drawing/2014/main" id="{BB85B112-E11E-A752-331D-48C58707689A}"/>
              </a:ext>
            </a:extLst>
          </p:cNvPr>
          <p:cNvSpPr/>
          <p:nvPr/>
        </p:nvSpPr>
        <p:spPr>
          <a:xfrm>
            <a:off x="4569274" y="4769371"/>
            <a:ext cx="2212526" cy="1074767"/>
          </a:xfrm>
          <a:prstGeom prst="roundRect">
            <a:avLst/>
          </a:prstGeom>
          <a:solidFill>
            <a:sysClr val="window" lastClr="FFFFFF"/>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59" name="スマイル 58">
            <a:extLst>
              <a:ext uri="{FF2B5EF4-FFF2-40B4-BE49-F238E27FC236}">
                <a16:creationId xmlns:a16="http://schemas.microsoft.com/office/drawing/2014/main" id="{6E252D03-F5C3-DC79-454E-224A43430AA7}"/>
              </a:ext>
            </a:extLst>
          </p:cNvPr>
          <p:cNvSpPr/>
          <p:nvPr/>
        </p:nvSpPr>
        <p:spPr>
          <a:xfrm>
            <a:off x="2170793" y="4761979"/>
            <a:ext cx="1440000" cy="1080000"/>
          </a:xfrm>
          <a:prstGeom prst="smileyFace">
            <a:avLst>
              <a:gd name="adj" fmla="val 271"/>
            </a:avLst>
          </a:prstGeom>
          <a:solidFill>
            <a:sysClr val="window" lastClr="FFFFFF"/>
          </a:solidFill>
          <a:ln w="381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cxnSp>
        <p:nvCxnSpPr>
          <p:cNvPr id="60" name="直線矢印コネクタ 59">
            <a:extLst>
              <a:ext uri="{FF2B5EF4-FFF2-40B4-BE49-F238E27FC236}">
                <a16:creationId xmlns:a16="http://schemas.microsoft.com/office/drawing/2014/main" id="{49E71E64-4A42-5D2B-3C9F-84C95D629120}"/>
              </a:ext>
            </a:extLst>
          </p:cNvPr>
          <p:cNvCxnSpPr>
            <a:cxnSpLocks/>
            <a:stCxn id="59" idx="6"/>
            <a:endCxn id="58" idx="1"/>
          </p:cNvCxnSpPr>
          <p:nvPr/>
        </p:nvCxnSpPr>
        <p:spPr>
          <a:xfrm>
            <a:off x="3610793" y="5301979"/>
            <a:ext cx="958481" cy="4776"/>
          </a:xfrm>
          <a:prstGeom prst="straightConnector1">
            <a:avLst/>
          </a:prstGeom>
          <a:noFill/>
          <a:ln w="38100" cap="flat" cmpd="sng" algn="ctr">
            <a:solidFill>
              <a:sysClr val="windowText" lastClr="000000"/>
            </a:solidFill>
            <a:prstDash val="solid"/>
            <a:miter lim="800000"/>
            <a:tailEnd type="triangle"/>
          </a:ln>
          <a:effectLst/>
        </p:spPr>
      </p:cxnSp>
      <p:sp>
        <p:nvSpPr>
          <p:cNvPr id="61" name="テキスト ボックス 60">
            <a:extLst>
              <a:ext uri="{FF2B5EF4-FFF2-40B4-BE49-F238E27FC236}">
                <a16:creationId xmlns:a16="http://schemas.microsoft.com/office/drawing/2014/main" id="{04722ECF-7C5E-C845-6208-C763BDC30F6C}"/>
              </a:ext>
            </a:extLst>
          </p:cNvPr>
          <p:cNvSpPr txBox="1"/>
          <p:nvPr/>
        </p:nvSpPr>
        <p:spPr>
          <a:xfrm>
            <a:off x="3711690" y="4626542"/>
            <a:ext cx="782718" cy="400110"/>
          </a:xfrm>
          <a:prstGeom prst="rect">
            <a:avLst/>
          </a:prstGeom>
          <a:noFill/>
        </p:spPr>
        <p:txBody>
          <a:bodyPr wrap="square" rtlCol="0">
            <a:spAutoFit/>
          </a:bodyPr>
          <a:lstStyle/>
          <a:p>
            <a:r>
              <a:rPr lang="ja-JP" altLang="en-US" sz="2000">
                <a:solidFill>
                  <a:prstClr val="black"/>
                </a:solidFill>
                <a:latin typeface="Hiragino Sans W4" panose="020B0400000000000000" pitchFamily="34" charset="-128"/>
                <a:ea typeface="Hiragino Sans W4" panose="020B0400000000000000" pitchFamily="34" charset="-128"/>
              </a:rPr>
              <a:t>盗聴</a:t>
            </a:r>
          </a:p>
        </p:txBody>
      </p:sp>
      <p:sp>
        <p:nvSpPr>
          <p:cNvPr id="62" name="乗算記号 61">
            <a:extLst>
              <a:ext uri="{FF2B5EF4-FFF2-40B4-BE49-F238E27FC236}">
                <a16:creationId xmlns:a16="http://schemas.microsoft.com/office/drawing/2014/main" id="{CEBCC954-54C7-0CB0-211E-CF34993B9612}"/>
              </a:ext>
            </a:extLst>
          </p:cNvPr>
          <p:cNvSpPr/>
          <p:nvPr/>
        </p:nvSpPr>
        <p:spPr>
          <a:xfrm>
            <a:off x="3683981" y="4925702"/>
            <a:ext cx="774700" cy="762103"/>
          </a:xfrm>
          <a:prstGeom prst="mathMultiply">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63" name="テキスト ボックス 62">
            <a:extLst>
              <a:ext uri="{FF2B5EF4-FFF2-40B4-BE49-F238E27FC236}">
                <a16:creationId xmlns:a16="http://schemas.microsoft.com/office/drawing/2014/main" id="{6176AD32-693C-1AA5-A54C-E9B9FAA43B33}"/>
              </a:ext>
            </a:extLst>
          </p:cNvPr>
          <p:cNvSpPr txBox="1"/>
          <p:nvPr/>
        </p:nvSpPr>
        <p:spPr>
          <a:xfrm>
            <a:off x="430511" y="4507761"/>
            <a:ext cx="1294730" cy="400110"/>
          </a:xfrm>
          <a:prstGeom prst="rect">
            <a:avLst/>
          </a:prstGeom>
          <a:noFill/>
        </p:spPr>
        <p:txBody>
          <a:bodyPr wrap="square" rtlCol="0">
            <a:spAutoFit/>
          </a:bodyPr>
          <a:lstStyle/>
          <a:p>
            <a:r>
              <a:rPr lang="ja-JP" altLang="en-US" sz="2000">
                <a:solidFill>
                  <a:prstClr val="black"/>
                </a:solidFill>
                <a:latin typeface="Hiragino Sans W4" panose="020B0400000000000000" pitchFamily="34" charset="-128"/>
                <a:ea typeface="Hiragino Sans W4" panose="020B0400000000000000" pitchFamily="34" charset="-128"/>
              </a:rPr>
              <a:t>クラウド</a:t>
            </a:r>
          </a:p>
        </p:txBody>
      </p:sp>
      <p:sp>
        <p:nvSpPr>
          <p:cNvPr id="64" name="テキスト ボックス 63">
            <a:extLst>
              <a:ext uri="{FF2B5EF4-FFF2-40B4-BE49-F238E27FC236}">
                <a16:creationId xmlns:a16="http://schemas.microsoft.com/office/drawing/2014/main" id="{1873403A-3B2D-C677-AF0B-78F8592B391B}"/>
              </a:ext>
            </a:extLst>
          </p:cNvPr>
          <p:cNvSpPr txBox="1"/>
          <p:nvPr/>
        </p:nvSpPr>
        <p:spPr>
          <a:xfrm>
            <a:off x="2442839" y="5844138"/>
            <a:ext cx="995950" cy="400110"/>
          </a:xfrm>
          <a:prstGeom prst="rect">
            <a:avLst/>
          </a:prstGeom>
          <a:noFill/>
        </p:spPr>
        <p:txBody>
          <a:bodyPr wrap="square" rtlCol="0">
            <a:spAutoFit/>
          </a:bodyPr>
          <a:lstStyle/>
          <a:p>
            <a:r>
              <a:rPr lang="ja-JP" altLang="en-US" sz="2000">
                <a:solidFill>
                  <a:prstClr val="black"/>
                </a:solidFill>
                <a:latin typeface="Hiragino Sans W4" panose="020B0400000000000000" pitchFamily="34" charset="-128"/>
                <a:ea typeface="Hiragino Sans W4" panose="020B0400000000000000" pitchFamily="34" charset="-128"/>
              </a:rPr>
              <a:t>内部犯</a:t>
            </a:r>
          </a:p>
        </p:txBody>
      </p:sp>
      <p:sp>
        <p:nvSpPr>
          <p:cNvPr id="65" name="テキスト ボックス 64">
            <a:extLst>
              <a:ext uri="{FF2B5EF4-FFF2-40B4-BE49-F238E27FC236}">
                <a16:creationId xmlns:a16="http://schemas.microsoft.com/office/drawing/2014/main" id="{F2C69D3A-C847-BCC5-5F6F-960059913943}"/>
              </a:ext>
            </a:extLst>
          </p:cNvPr>
          <p:cNvSpPr txBox="1"/>
          <p:nvPr/>
        </p:nvSpPr>
        <p:spPr>
          <a:xfrm>
            <a:off x="4676822" y="5285642"/>
            <a:ext cx="1976437" cy="400110"/>
          </a:xfrm>
          <a:prstGeom prst="rect">
            <a:avLst/>
          </a:prstGeom>
          <a:solidFill>
            <a:srgbClr val="FFFF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a:ln>
                  <a:noFill/>
                </a:ln>
                <a:solidFill>
                  <a:prstClr val="black"/>
                </a:solidFill>
                <a:effectLst/>
                <a:uLnTx/>
                <a:uFillTx/>
                <a:latin typeface="Hiragino Sans W4" panose="020B0400000000000000" pitchFamily="34" charset="-128"/>
                <a:ea typeface="Hiragino Sans W4" panose="020B0400000000000000" pitchFamily="34" charset="-128"/>
              </a:rPr>
              <a:t>Unikernel OS</a:t>
            </a:r>
            <a:endPar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endParaRPr>
          </a:p>
        </p:txBody>
      </p:sp>
      <p:sp>
        <p:nvSpPr>
          <p:cNvPr id="66" name="テキスト ボックス 65">
            <a:extLst>
              <a:ext uri="{FF2B5EF4-FFF2-40B4-BE49-F238E27FC236}">
                <a16:creationId xmlns:a16="http://schemas.microsoft.com/office/drawing/2014/main" id="{BF867362-72C2-2C1C-E64F-00F726275010}"/>
              </a:ext>
            </a:extLst>
          </p:cNvPr>
          <p:cNvSpPr txBox="1"/>
          <p:nvPr/>
        </p:nvSpPr>
        <p:spPr>
          <a:xfrm>
            <a:off x="4677677" y="4885532"/>
            <a:ext cx="1976437"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67" name="テキスト ボックス 66">
            <a:extLst>
              <a:ext uri="{FF2B5EF4-FFF2-40B4-BE49-F238E27FC236}">
                <a16:creationId xmlns:a16="http://schemas.microsoft.com/office/drawing/2014/main" id="{535B9FE1-1481-A9F6-616A-FA0A42F4DB86}"/>
              </a:ext>
            </a:extLst>
          </p:cNvPr>
          <p:cNvSpPr txBox="1"/>
          <p:nvPr/>
        </p:nvSpPr>
        <p:spPr>
          <a:xfrm>
            <a:off x="4968328" y="4355807"/>
            <a:ext cx="1464410" cy="400110"/>
          </a:xfrm>
          <a:prstGeom prst="rect">
            <a:avLst/>
          </a:prstGeom>
          <a:noFill/>
        </p:spPr>
        <p:txBody>
          <a:bodyPr wrap="square" rtlCol="0">
            <a:spAutoFit/>
          </a:bodyPr>
          <a:lstStyle/>
          <a:p>
            <a:r>
              <a:rPr lang="en-US" altLang="ja-JP" sz="2000">
                <a:solidFill>
                  <a:prstClr val="black"/>
                </a:solidFill>
                <a:latin typeface="Hiragino Sans W4" panose="020B0400000000000000" pitchFamily="34" charset="-128"/>
                <a:ea typeface="Hiragino Sans W4" panose="020B0400000000000000" pitchFamily="34" charset="-128"/>
              </a:rPr>
              <a:t>Unikernel</a:t>
            </a:r>
            <a:endParaRPr lang="ja-JP" altLang="en-US" sz="2000">
              <a:solidFill>
                <a:prstClr val="black"/>
              </a:solidFill>
              <a:latin typeface="Hiragino Sans W4" panose="020B0400000000000000" pitchFamily="34" charset="-128"/>
              <a:ea typeface="Hiragino Sans W4" panose="020B0400000000000000" pitchFamily="34" charset="-128"/>
            </a:endParaRPr>
          </a:p>
        </p:txBody>
      </p:sp>
      <p:sp>
        <p:nvSpPr>
          <p:cNvPr id="68" name="テキスト ボックス 67">
            <a:extLst>
              <a:ext uri="{FF2B5EF4-FFF2-40B4-BE49-F238E27FC236}">
                <a16:creationId xmlns:a16="http://schemas.microsoft.com/office/drawing/2014/main" id="{D75C9FC1-97A5-D274-E53B-04D03384DA87}"/>
              </a:ext>
            </a:extLst>
          </p:cNvPr>
          <p:cNvSpPr txBox="1"/>
          <p:nvPr/>
        </p:nvSpPr>
        <p:spPr>
          <a:xfrm>
            <a:off x="7016171" y="5258434"/>
            <a:ext cx="3868243" cy="400110"/>
          </a:xfrm>
          <a:prstGeom prst="rect">
            <a:avLst/>
          </a:prstGeom>
          <a:solidFill>
            <a:srgbClr val="FFFF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汎用</a:t>
            </a:r>
            <a:r>
              <a:rPr kumimoji="0" lang="en-US" altLang="ja-JP"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OS</a:t>
            </a:r>
            <a:endPar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endParaRPr>
          </a:p>
        </p:txBody>
      </p:sp>
      <p:sp>
        <p:nvSpPr>
          <p:cNvPr id="69" name="テキスト ボックス 68">
            <a:extLst>
              <a:ext uri="{FF2B5EF4-FFF2-40B4-BE49-F238E27FC236}">
                <a16:creationId xmlns:a16="http://schemas.microsoft.com/office/drawing/2014/main" id="{198B14B4-A6B5-5955-4858-2CA3E94AB082}"/>
              </a:ext>
            </a:extLst>
          </p:cNvPr>
          <p:cNvSpPr txBox="1"/>
          <p:nvPr/>
        </p:nvSpPr>
        <p:spPr>
          <a:xfrm>
            <a:off x="7016170" y="4862377"/>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70" name="テキスト ボックス 69">
            <a:extLst>
              <a:ext uri="{FF2B5EF4-FFF2-40B4-BE49-F238E27FC236}">
                <a16:creationId xmlns:a16="http://schemas.microsoft.com/office/drawing/2014/main" id="{62778D28-EE93-9418-55E7-483257584B7F}"/>
              </a:ext>
            </a:extLst>
          </p:cNvPr>
          <p:cNvSpPr txBox="1"/>
          <p:nvPr/>
        </p:nvSpPr>
        <p:spPr>
          <a:xfrm>
            <a:off x="8305583" y="4860266"/>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71" name="テキスト ボックス 70">
            <a:extLst>
              <a:ext uri="{FF2B5EF4-FFF2-40B4-BE49-F238E27FC236}">
                <a16:creationId xmlns:a16="http://schemas.microsoft.com/office/drawing/2014/main" id="{E2D82C4B-89FB-5C76-2615-82B9D858094D}"/>
              </a:ext>
            </a:extLst>
          </p:cNvPr>
          <p:cNvSpPr txBox="1"/>
          <p:nvPr/>
        </p:nvSpPr>
        <p:spPr>
          <a:xfrm>
            <a:off x="9594995" y="4860266"/>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72" name="テキスト ボックス 71">
            <a:extLst>
              <a:ext uri="{FF2B5EF4-FFF2-40B4-BE49-F238E27FC236}">
                <a16:creationId xmlns:a16="http://schemas.microsoft.com/office/drawing/2014/main" id="{0FC0EFD7-D9B9-0F38-A60D-13A59DC19E5A}"/>
              </a:ext>
            </a:extLst>
          </p:cNvPr>
          <p:cNvSpPr txBox="1"/>
          <p:nvPr/>
        </p:nvSpPr>
        <p:spPr>
          <a:xfrm>
            <a:off x="8546258" y="4340308"/>
            <a:ext cx="673673" cy="400110"/>
          </a:xfrm>
          <a:prstGeom prst="rect">
            <a:avLst/>
          </a:prstGeom>
          <a:noFill/>
        </p:spPr>
        <p:txBody>
          <a:bodyPr wrap="square" rtlCol="0">
            <a:spAutoFit/>
          </a:bodyPr>
          <a:lstStyle/>
          <a:p>
            <a:r>
              <a:rPr lang="en-US" altLang="ja-JP" sz="2000">
                <a:solidFill>
                  <a:prstClr val="black"/>
                </a:solidFill>
                <a:latin typeface="Hiragino Sans W4" panose="020B0400000000000000" pitchFamily="34" charset="-128"/>
                <a:ea typeface="Hiragino Sans W4" panose="020B0400000000000000" pitchFamily="34" charset="-128"/>
              </a:rPr>
              <a:t>VM</a:t>
            </a:r>
            <a:endParaRPr lang="ja-JP" altLang="en-US" sz="2000">
              <a:solidFill>
                <a:prstClr val="black"/>
              </a:solidFill>
              <a:latin typeface="Hiragino Sans W4" panose="020B0400000000000000" pitchFamily="34" charset="-128"/>
              <a:ea typeface="Hiragino Sans W4" panose="020B0400000000000000" pitchFamily="34" charset="-128"/>
            </a:endParaRPr>
          </a:p>
        </p:txBody>
      </p:sp>
      <p:sp>
        <p:nvSpPr>
          <p:cNvPr id="5" name="スライド番号プレースホルダー 4">
            <a:extLst>
              <a:ext uri="{FF2B5EF4-FFF2-40B4-BE49-F238E27FC236}">
                <a16:creationId xmlns:a16="http://schemas.microsoft.com/office/drawing/2014/main" id="{15E3938A-C8A9-B516-7190-EF1F973C1634}"/>
              </a:ext>
            </a:extLst>
          </p:cNvPr>
          <p:cNvSpPr>
            <a:spLocks noGrp="1"/>
          </p:cNvSpPr>
          <p:nvPr>
            <p:ph type="sldNum" sz="quarter" idx="12"/>
          </p:nvPr>
        </p:nvSpPr>
        <p:spPr/>
        <p:txBody>
          <a:bodyPr/>
          <a:lstStyle/>
          <a:p>
            <a:fld id="{EBEF8748-B058-A54A-A7E9-E0E43024A750}" type="slidenum">
              <a:rPr lang="ja-JP" altLang="en-US"/>
              <a:pPr/>
              <a:t>1</a:t>
            </a:fld>
            <a:endParaRPr lang="ja-JP" altLang="en-US"/>
          </a:p>
        </p:txBody>
      </p:sp>
    </p:spTree>
    <p:extLst>
      <p:ext uri="{BB962C8B-B14F-4D97-AF65-F5344CB8AC3E}">
        <p14:creationId xmlns:p14="http://schemas.microsoft.com/office/powerpoint/2010/main" val="6457759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EE8BB5-7E49-EEBE-11FE-AACBBF4AF9D3}"/>
              </a:ext>
            </a:extLst>
          </p:cNvPr>
          <p:cNvSpPr>
            <a:spLocks noGrp="1"/>
          </p:cNvSpPr>
          <p:nvPr>
            <p:ph type="title"/>
          </p:nvPr>
        </p:nvSpPr>
        <p:spPr/>
        <p:txBody>
          <a:bodyPr/>
          <a:lstStyle/>
          <a:p>
            <a:r>
              <a:rPr kumimoji="1" lang="ja-JP"/>
              <a:t>ページテーブルとの同期</a:t>
            </a:r>
          </a:p>
        </p:txBody>
      </p:sp>
      <p:sp>
        <p:nvSpPr>
          <p:cNvPr id="3" name="コンテンツ プレースホルダー 2">
            <a:extLst>
              <a:ext uri="{FF2B5EF4-FFF2-40B4-BE49-F238E27FC236}">
                <a16:creationId xmlns:a16="http://schemas.microsoft.com/office/drawing/2014/main" id="{C90D42D7-CEBF-0012-2FE5-0673868F8560}"/>
              </a:ext>
            </a:extLst>
          </p:cNvPr>
          <p:cNvSpPr>
            <a:spLocks noGrp="1"/>
          </p:cNvSpPr>
          <p:nvPr>
            <p:ph idx="1"/>
          </p:nvPr>
        </p:nvSpPr>
        <p:spPr/>
        <p:txBody>
          <a:bodyPr/>
          <a:lstStyle/>
          <a:p>
            <a:r>
              <a:rPr lang="ja-JP"/>
              <a:t>シャドウページテーブルはページテーブルと同期をとる必要</a:t>
            </a:r>
            <a:endParaRPr lang="ja-JP" dirty="0"/>
          </a:p>
          <a:p>
            <a:pPr lvl="1"/>
            <a:r>
              <a:rPr lang="ja-JP" dirty="0" err="1"/>
              <a:t>Unikernel</a:t>
            </a:r>
            <a:r>
              <a:rPr lang="ja-JP"/>
              <a:t>は実行中にページテーブルを更新することがある</a:t>
            </a:r>
            <a:endParaRPr lang="ja-JP" dirty="0"/>
          </a:p>
          <a:p>
            <a:pPr lvl="1"/>
            <a:r>
              <a:rPr lang="ja-JP"/>
              <a:t>例：メモリの割り当て、仮想アドレスと物理アドレスの対応の変更</a:t>
            </a:r>
            <a:endParaRPr lang="ja-JP" dirty="0"/>
          </a:p>
          <a:p>
            <a:r>
              <a:rPr lang="ja-JP"/>
              <a:t>ページテーブルの更新時にシャドウページテーブルも更新</a:t>
            </a:r>
            <a:endParaRPr lang="ja-JP" dirty="0"/>
          </a:p>
          <a:p>
            <a:pPr lvl="1"/>
            <a:r>
              <a:rPr kumimoji="1" lang="ja-JP"/>
              <a:t>仮想アドレスを基にシャドウページテーブルを</a:t>
            </a:r>
            <a:r>
              <a:rPr lang="ja-JP"/>
              <a:t>探索</a:t>
            </a:r>
            <a:endParaRPr kumimoji="1" lang="ja-JP" dirty="0"/>
          </a:p>
          <a:p>
            <a:pPr lvl="1"/>
            <a:r>
              <a:rPr lang="ja-JP"/>
              <a:t>対応するエントリに物理ページ番号とフラグをコピー</a:t>
            </a:r>
            <a:endParaRPr kumimoji="1" lang="ja-JP"/>
          </a:p>
        </p:txBody>
      </p:sp>
      <p:sp>
        <p:nvSpPr>
          <p:cNvPr id="22" name="角丸四角形 22">
            <a:extLst>
              <a:ext uri="{FF2B5EF4-FFF2-40B4-BE49-F238E27FC236}">
                <a16:creationId xmlns:a16="http://schemas.microsoft.com/office/drawing/2014/main" id="{4D4C9930-4540-35FA-D48D-933756992E74}"/>
              </a:ext>
            </a:extLst>
          </p:cNvPr>
          <p:cNvSpPr/>
          <p:nvPr/>
        </p:nvSpPr>
        <p:spPr>
          <a:xfrm>
            <a:off x="3003925" y="4548621"/>
            <a:ext cx="5730500" cy="2029636"/>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sz="2000">
              <a:ln>
                <a:solidFill>
                  <a:sysClr val="windowText" lastClr="000000"/>
                </a:solidFill>
              </a:ln>
              <a:solidFill>
                <a:schemeClr val="tx1"/>
              </a:solidFill>
              <a:latin typeface="Hiragino Sans W4" panose="020B0400000000000000" pitchFamily="34" charset="-128"/>
              <a:ea typeface="Hiragino Sans W4" panose="020B0400000000000000" pitchFamily="34" charset="-128"/>
            </a:endParaRPr>
          </a:p>
        </p:txBody>
      </p:sp>
      <p:sp>
        <p:nvSpPr>
          <p:cNvPr id="23" name="TextBox 31">
            <a:extLst>
              <a:ext uri="{FF2B5EF4-FFF2-40B4-BE49-F238E27FC236}">
                <a16:creationId xmlns:a16="http://schemas.microsoft.com/office/drawing/2014/main" id="{D42A27FF-FE9A-B193-FAB4-491A969B60F2}"/>
              </a:ext>
            </a:extLst>
          </p:cNvPr>
          <p:cNvSpPr txBox="1"/>
          <p:nvPr/>
        </p:nvSpPr>
        <p:spPr>
          <a:xfrm>
            <a:off x="5285057" y="4174007"/>
            <a:ext cx="3100389" cy="400110"/>
          </a:xfrm>
          <a:prstGeom prst="rect">
            <a:avLst/>
          </a:prstGeom>
          <a:noFill/>
        </p:spPr>
        <p:txBody>
          <a:bodyPr wrap="square">
            <a:spAutoFit/>
          </a:bodyPr>
          <a:lstStyle/>
          <a:p>
            <a:r>
              <a:rPr lang="ja-JP" sz="2000" dirty="0" err="1">
                <a:latin typeface="Hiragino Sans W4" panose="020B0400000000000000" pitchFamily="34" charset="-128"/>
                <a:ea typeface="Hiragino Sans W4" panose="020B0400000000000000" pitchFamily="34" charset="-128"/>
              </a:rPr>
              <a:t>Unikernel</a:t>
            </a:r>
            <a:endParaRPr lang="ja-JP" sz="2000">
              <a:latin typeface="Hiragino Sans W4" panose="020B0400000000000000" pitchFamily="34" charset="-128"/>
              <a:ea typeface="Hiragino Sans W4" panose="020B0400000000000000" pitchFamily="34" charset="-128"/>
            </a:endParaRPr>
          </a:p>
        </p:txBody>
      </p:sp>
      <p:sp>
        <p:nvSpPr>
          <p:cNvPr id="5" name="テキスト ボックス 4">
            <a:extLst>
              <a:ext uri="{FF2B5EF4-FFF2-40B4-BE49-F238E27FC236}">
                <a16:creationId xmlns:a16="http://schemas.microsoft.com/office/drawing/2014/main" id="{6E7B34BF-5670-27E9-D1CD-95C8BB138830}"/>
              </a:ext>
            </a:extLst>
          </p:cNvPr>
          <p:cNvSpPr txBox="1"/>
          <p:nvPr/>
        </p:nvSpPr>
        <p:spPr>
          <a:xfrm>
            <a:off x="3274255" y="5538665"/>
            <a:ext cx="2031861" cy="707886"/>
          </a:xfrm>
          <a:prstGeom prst="rect">
            <a:avLst/>
          </a:prstGeom>
          <a:solidFill>
            <a:schemeClr val="bg1"/>
          </a:solidFill>
          <a:ln w="38100">
            <a:solidFill>
              <a:schemeClr val="tx1"/>
            </a:solidFill>
          </a:ln>
        </p:spPr>
        <p:txBody>
          <a:bodyPr wrap="square" rtlCol="0">
            <a:spAutoFit/>
          </a:bodyPr>
          <a:lstStyle/>
          <a:p>
            <a:pPr algn="ctr"/>
            <a:r>
              <a:rPr kumimoji="1" lang="ja-JP" sz="2000">
                <a:latin typeface="Hiragino Sans W4" panose="020B0400000000000000" pitchFamily="34" charset="-128"/>
                <a:ea typeface="Hiragino Sans W4" panose="020B0400000000000000" pitchFamily="34" charset="-128"/>
              </a:rPr>
              <a:t>シャドウ</a:t>
            </a:r>
            <a:endParaRPr kumimoji="1" lang="ja-JP" sz="2000" dirty="0">
              <a:latin typeface="Hiragino Sans W4" panose="020B0400000000000000" pitchFamily="34" charset="-128"/>
              <a:ea typeface="Hiragino Sans W4" panose="020B0400000000000000" pitchFamily="34" charset="-128"/>
            </a:endParaRPr>
          </a:p>
          <a:p>
            <a:pPr algn="ctr"/>
            <a:r>
              <a:rPr kumimoji="1" lang="ja-JP" sz="2000">
                <a:latin typeface="Hiragino Sans W4" panose="020B0400000000000000" pitchFamily="34" charset="-128"/>
                <a:ea typeface="Hiragino Sans W4" panose="020B0400000000000000" pitchFamily="34" charset="-128"/>
              </a:rPr>
              <a:t>ページテーブル</a:t>
            </a:r>
          </a:p>
        </p:txBody>
      </p:sp>
      <p:sp>
        <p:nvSpPr>
          <p:cNvPr id="6" name="正方形/長方形 5">
            <a:extLst>
              <a:ext uri="{FF2B5EF4-FFF2-40B4-BE49-F238E27FC236}">
                <a16:creationId xmlns:a16="http://schemas.microsoft.com/office/drawing/2014/main" id="{F99F461E-9EE7-0643-5A4E-993D659365A4}"/>
              </a:ext>
            </a:extLst>
          </p:cNvPr>
          <p:cNvSpPr/>
          <p:nvPr/>
        </p:nvSpPr>
        <p:spPr>
          <a:xfrm>
            <a:off x="6353585" y="5538667"/>
            <a:ext cx="2031861" cy="707881"/>
          </a:xfrm>
          <a:prstGeom prst="rect">
            <a:avLst/>
          </a:prstGeom>
          <a:solidFill>
            <a:schemeClr val="tx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p>
        </p:txBody>
      </p:sp>
      <p:sp>
        <p:nvSpPr>
          <p:cNvPr id="7" name="テキスト ボックス 6">
            <a:extLst>
              <a:ext uri="{FF2B5EF4-FFF2-40B4-BE49-F238E27FC236}">
                <a16:creationId xmlns:a16="http://schemas.microsoft.com/office/drawing/2014/main" id="{8449CCFA-EFC1-A5AF-1F1E-541C6503AA2A}"/>
              </a:ext>
            </a:extLst>
          </p:cNvPr>
          <p:cNvSpPr txBox="1"/>
          <p:nvPr/>
        </p:nvSpPr>
        <p:spPr>
          <a:xfrm>
            <a:off x="6420491" y="5669974"/>
            <a:ext cx="1997566" cy="400110"/>
          </a:xfrm>
          <a:prstGeom prst="rect">
            <a:avLst/>
          </a:prstGeom>
          <a:noFill/>
        </p:spPr>
        <p:txBody>
          <a:bodyPr wrap="square" rtlCol="0">
            <a:spAutoFit/>
          </a:bodyPr>
          <a:lstStyle/>
          <a:p>
            <a:pPr algn="l"/>
            <a:r>
              <a:rPr kumimoji="1" lang="ja-JP" sz="2000">
                <a:solidFill>
                  <a:schemeClr val="bg1"/>
                </a:solidFill>
                <a:latin typeface="Hiragino Sans W4" panose="020B0400000000000000" pitchFamily="34" charset="-128"/>
                <a:ea typeface="Hiragino Sans W4" panose="020B0400000000000000" pitchFamily="34" charset="-128"/>
              </a:rPr>
              <a:t>ページテーブル</a:t>
            </a:r>
          </a:p>
        </p:txBody>
      </p:sp>
      <p:cxnSp>
        <p:nvCxnSpPr>
          <p:cNvPr id="8" name="直線矢印コネクタ 12">
            <a:extLst>
              <a:ext uri="{FF2B5EF4-FFF2-40B4-BE49-F238E27FC236}">
                <a16:creationId xmlns:a16="http://schemas.microsoft.com/office/drawing/2014/main" id="{E2B26582-943B-D58B-6AC9-BCE1C55FF12F}"/>
              </a:ext>
            </a:extLst>
          </p:cNvPr>
          <p:cNvCxnSpPr>
            <a:cxnSpLocks/>
            <a:stCxn id="9" idx="2"/>
          </p:cNvCxnSpPr>
          <p:nvPr/>
        </p:nvCxnSpPr>
        <p:spPr>
          <a:xfrm flipH="1">
            <a:off x="7366880" y="5143269"/>
            <a:ext cx="2636" cy="42228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2">
            <a:extLst>
              <a:ext uri="{FF2B5EF4-FFF2-40B4-BE49-F238E27FC236}">
                <a16:creationId xmlns:a16="http://schemas.microsoft.com/office/drawing/2014/main" id="{5F002CC9-81A9-CBD9-48E2-DE5E2D7DFFBD}"/>
              </a:ext>
            </a:extLst>
          </p:cNvPr>
          <p:cNvCxnSpPr>
            <a:cxnSpLocks/>
            <a:stCxn id="6" idx="1"/>
            <a:endCxn id="5" idx="3"/>
          </p:cNvCxnSpPr>
          <p:nvPr/>
        </p:nvCxnSpPr>
        <p:spPr>
          <a:xfrm flipH="1">
            <a:off x="5306116" y="5892608"/>
            <a:ext cx="1047469"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9">
            <a:extLst>
              <a:ext uri="{FF2B5EF4-FFF2-40B4-BE49-F238E27FC236}">
                <a16:creationId xmlns:a16="http://schemas.microsoft.com/office/drawing/2014/main" id="{283497AC-9C1C-DCEE-3E3C-531A3EB04A76}"/>
              </a:ext>
            </a:extLst>
          </p:cNvPr>
          <p:cNvSpPr txBox="1"/>
          <p:nvPr/>
        </p:nvSpPr>
        <p:spPr>
          <a:xfrm>
            <a:off x="5485481" y="5427169"/>
            <a:ext cx="731670" cy="400110"/>
          </a:xfrm>
          <a:prstGeom prst="rect">
            <a:avLst/>
          </a:prstGeom>
          <a:noFill/>
        </p:spPr>
        <p:txBody>
          <a:bodyPr wrap="square" rtlCol="0">
            <a:spAutoFit/>
          </a:bodyPr>
          <a:lstStyle/>
          <a:p>
            <a:r>
              <a:rPr lang="ja-JP" sz="2000">
                <a:latin typeface="Hiragino Sans W4" panose="020B0400000000000000" pitchFamily="34" charset="-128"/>
                <a:ea typeface="Hiragino Sans W4" panose="020B0400000000000000" pitchFamily="34" charset="-128"/>
              </a:rPr>
              <a:t>同期</a:t>
            </a:r>
            <a:endParaRPr lang="ja-JP" sz="2000" dirty="0">
              <a:latin typeface="Hiragino Sans W4" panose="020B0400000000000000" pitchFamily="34" charset="-128"/>
              <a:ea typeface="Hiragino Sans W4" panose="020B0400000000000000" pitchFamily="34" charset="-128"/>
            </a:endParaRPr>
          </a:p>
        </p:txBody>
      </p:sp>
      <p:sp>
        <p:nvSpPr>
          <p:cNvPr id="27" name="テキスト ボックス 9">
            <a:extLst>
              <a:ext uri="{FF2B5EF4-FFF2-40B4-BE49-F238E27FC236}">
                <a16:creationId xmlns:a16="http://schemas.microsoft.com/office/drawing/2014/main" id="{6C2AF0BD-8297-EB5E-4193-9684350DF405}"/>
              </a:ext>
            </a:extLst>
          </p:cNvPr>
          <p:cNvSpPr txBox="1"/>
          <p:nvPr/>
        </p:nvSpPr>
        <p:spPr>
          <a:xfrm>
            <a:off x="7476200" y="5128681"/>
            <a:ext cx="731670" cy="400110"/>
          </a:xfrm>
          <a:prstGeom prst="rect">
            <a:avLst/>
          </a:prstGeom>
          <a:noFill/>
        </p:spPr>
        <p:txBody>
          <a:bodyPr wrap="square" rtlCol="0">
            <a:spAutoFit/>
          </a:bodyPr>
          <a:lstStyle/>
          <a:p>
            <a:r>
              <a:rPr lang="ja-JP" sz="2000">
                <a:latin typeface="Hiragino Sans W4" panose="020B0400000000000000" pitchFamily="34" charset="-128"/>
                <a:ea typeface="Hiragino Sans W4" panose="020B0400000000000000" pitchFamily="34" charset="-128"/>
              </a:rPr>
              <a:t>更新</a:t>
            </a:r>
            <a:endParaRPr lang="ja-JP" sz="2000" dirty="0">
              <a:latin typeface="Hiragino Sans W4" panose="020B0400000000000000" pitchFamily="34" charset="-128"/>
              <a:ea typeface="Hiragino Sans W4" panose="020B0400000000000000" pitchFamily="34" charset="-128"/>
            </a:endParaRPr>
          </a:p>
        </p:txBody>
      </p:sp>
      <p:sp>
        <p:nvSpPr>
          <p:cNvPr id="9" name="テキスト ボックス 49">
            <a:extLst>
              <a:ext uri="{FF2B5EF4-FFF2-40B4-BE49-F238E27FC236}">
                <a16:creationId xmlns:a16="http://schemas.microsoft.com/office/drawing/2014/main" id="{2EB56DFD-1072-2413-E933-329CBCF51F11}"/>
              </a:ext>
            </a:extLst>
          </p:cNvPr>
          <p:cNvSpPr txBox="1"/>
          <p:nvPr/>
        </p:nvSpPr>
        <p:spPr>
          <a:xfrm>
            <a:off x="6353585" y="4743159"/>
            <a:ext cx="2031861" cy="400110"/>
          </a:xfrm>
          <a:prstGeom prst="rect">
            <a:avLst/>
          </a:prstGeom>
          <a:solidFill>
            <a:srgbClr val="FFFF00"/>
          </a:solidFill>
          <a:ln w="38100">
            <a:solidFill>
              <a:schemeClr val="tx1"/>
            </a:solidFill>
          </a:ln>
        </p:spPr>
        <p:txBody>
          <a:bodyPr wrap="square" rtlCol="0">
            <a:spAutoFit/>
          </a:bodyPr>
          <a:lstStyle/>
          <a:p>
            <a:pPr algn="ctr"/>
            <a:r>
              <a:rPr lang="ja-JP" sz="2000">
                <a:latin typeface="Hiragino Sans W4" panose="020B0400000000000000" pitchFamily="34" charset="-128"/>
                <a:ea typeface="Hiragino Sans W4" panose="020B0400000000000000" pitchFamily="34" charset="-128"/>
              </a:rPr>
              <a:t>Unikernel OS</a:t>
            </a:r>
            <a:endParaRPr lang="ja-JP" sz="2000" dirty="0">
              <a:latin typeface="Hiragino Sans W4" panose="020B0400000000000000" pitchFamily="34" charset="-128"/>
              <a:ea typeface="Hiragino Sans W4" panose="020B0400000000000000" pitchFamily="34" charset="-128"/>
            </a:endParaRPr>
          </a:p>
        </p:txBody>
      </p:sp>
      <p:sp>
        <p:nvSpPr>
          <p:cNvPr id="10" name="スライド番号プレースホルダー 9">
            <a:extLst>
              <a:ext uri="{FF2B5EF4-FFF2-40B4-BE49-F238E27FC236}">
                <a16:creationId xmlns:a16="http://schemas.microsoft.com/office/drawing/2014/main" id="{FC10C98A-9F86-04EF-BAE4-4336F737EBAB}"/>
              </a:ext>
            </a:extLst>
          </p:cNvPr>
          <p:cNvSpPr>
            <a:spLocks noGrp="1"/>
          </p:cNvSpPr>
          <p:nvPr>
            <p:ph type="sldNum" sz="quarter" idx="12"/>
          </p:nvPr>
        </p:nvSpPr>
        <p:spPr/>
        <p:txBody>
          <a:bodyPr/>
          <a:lstStyle/>
          <a:p>
            <a:fld id="{EBEF8748-B058-A54A-A7E9-E0E43024A750}" type="slidenum">
              <a:rPr lang="ja-JP" altLang="en-US"/>
              <a:pPr/>
              <a:t>19</a:t>
            </a:fld>
            <a:endParaRPr lang="ja-JP" altLang="en-US"/>
          </a:p>
        </p:txBody>
      </p:sp>
    </p:spTree>
    <p:extLst>
      <p:ext uri="{BB962C8B-B14F-4D97-AF65-F5344CB8AC3E}">
        <p14:creationId xmlns:p14="http://schemas.microsoft.com/office/powerpoint/2010/main" val="270088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B1EEEA0-24F6-D41F-61DB-95CFA1C7557C}"/>
              </a:ext>
            </a:extLst>
          </p:cNvPr>
          <p:cNvSpPr>
            <a:spLocks noGrp="1"/>
          </p:cNvSpPr>
          <p:nvPr>
            <p:ph idx="1"/>
          </p:nvPr>
        </p:nvSpPr>
        <p:spPr>
          <a:xfrm>
            <a:off x="719855" y="1623207"/>
            <a:ext cx="10936111" cy="4351338"/>
          </a:xfrm>
        </p:spPr>
        <p:txBody>
          <a:bodyPr/>
          <a:lstStyle/>
          <a:p>
            <a:r>
              <a:rPr lang="en-JP" altLang="ja-JP" dirty="0"/>
              <a:t>SEV</a:t>
            </a:r>
            <a:r>
              <a:rPr lang="ja-JP" altLang="en-JP"/>
              <a:t>に</a:t>
            </a:r>
            <a:r>
              <a:rPr lang="ja-JP" altLang="en-US"/>
              <a:t>よるメモリ暗号化では</a:t>
            </a:r>
            <a:r>
              <a:rPr lang="en-US" altLang="ja-JP" dirty="0"/>
              <a:t>Unikernel</a:t>
            </a:r>
            <a:r>
              <a:rPr lang="ja-JP" altLang="en-US"/>
              <a:t>内への侵入は防げない</a:t>
            </a:r>
            <a:endParaRPr lang="en-US" altLang="ja-JP"/>
          </a:p>
          <a:p>
            <a:pPr lvl="1"/>
            <a:r>
              <a:rPr lang="ja-JP" altLang="en-US"/>
              <a:t>侵入されると復号されたデータを盗まれる</a:t>
            </a:r>
            <a:endParaRPr lang="en-US" altLang="ja-JP" dirty="0"/>
          </a:p>
          <a:p>
            <a:r>
              <a:rPr lang="en-US" altLang="ja-JP" dirty="0" err="1"/>
              <a:t>Unikernel</a:t>
            </a:r>
            <a:r>
              <a:rPr lang="ja-JP" altLang="en-US"/>
              <a:t>には異常が発生しやすい</a:t>
            </a:r>
            <a:endParaRPr lang="en-US" altLang="ja-JP" dirty="0"/>
          </a:p>
          <a:p>
            <a:pPr lvl="1"/>
            <a:r>
              <a:rPr lang="ja-JP" altLang="en-US"/>
              <a:t>最小限のリソースしか割り当てないため、リソースが不足する可能性</a:t>
            </a:r>
            <a:endParaRPr lang="en-US" altLang="ja-JP" dirty="0"/>
          </a:p>
          <a:p>
            <a:pPr lvl="1"/>
            <a:r>
              <a:rPr lang="ja-JP" altLang="en-US" dirty="0"/>
              <a:t>通常の</a:t>
            </a:r>
            <a:r>
              <a:rPr lang="en-US" altLang="ja-JP" dirty="0"/>
              <a:t>VM</a:t>
            </a:r>
            <a:r>
              <a:rPr lang="ja-JP" altLang="en-US" dirty="0"/>
              <a:t>のように</a:t>
            </a:r>
            <a:r>
              <a:rPr lang="ja-JP" altLang="en-US"/>
              <a:t>アプリケーション間でリソースを融通し合えない</a:t>
            </a:r>
            <a:endParaRPr lang="en-US" altLang="ja-JP" dirty="0"/>
          </a:p>
          <a:p>
            <a:pPr lvl="1"/>
            <a:r>
              <a:rPr lang="en-US" altLang="ja-JP" dirty="0"/>
              <a:t>DoS</a:t>
            </a:r>
            <a:r>
              <a:rPr lang="ja-JP" altLang="en-US"/>
              <a:t>攻撃に対してより脆弱</a:t>
            </a:r>
            <a:endParaRPr lang="en-US" altLang="ja-JP" dirty="0"/>
          </a:p>
        </p:txBody>
      </p:sp>
      <p:sp>
        <p:nvSpPr>
          <p:cNvPr id="2" name="タイトル 1">
            <a:extLst>
              <a:ext uri="{FF2B5EF4-FFF2-40B4-BE49-F238E27FC236}">
                <a16:creationId xmlns:a16="http://schemas.microsoft.com/office/drawing/2014/main" id="{C751F37C-6A28-5F24-5D44-4BE1F478BC05}"/>
              </a:ext>
            </a:extLst>
          </p:cNvPr>
          <p:cNvSpPr>
            <a:spLocks noGrp="1"/>
          </p:cNvSpPr>
          <p:nvPr>
            <p:ph type="title"/>
          </p:nvPr>
        </p:nvSpPr>
        <p:spPr/>
        <p:txBody>
          <a:bodyPr/>
          <a:lstStyle/>
          <a:p>
            <a:r>
              <a:rPr lang="en" altLang="ja-JP"/>
              <a:t>Unikernel</a:t>
            </a:r>
            <a:r>
              <a:rPr lang="ja-JP" altLang="en-US"/>
              <a:t>の監視の必要性</a:t>
            </a:r>
            <a:endParaRPr kumimoji="1" lang="ja-JP" altLang="en-US"/>
          </a:p>
        </p:txBody>
      </p:sp>
      <p:sp>
        <p:nvSpPr>
          <p:cNvPr id="5" name="スライド番号プレースホルダー 4">
            <a:extLst>
              <a:ext uri="{FF2B5EF4-FFF2-40B4-BE49-F238E27FC236}">
                <a16:creationId xmlns:a16="http://schemas.microsoft.com/office/drawing/2014/main" id="{414012B0-6C52-E1FF-D098-8E3A718CD8DE}"/>
              </a:ext>
            </a:extLst>
          </p:cNvPr>
          <p:cNvSpPr>
            <a:spLocks noGrp="1"/>
          </p:cNvSpPr>
          <p:nvPr>
            <p:ph type="sldNum" sz="quarter" idx="12"/>
          </p:nvPr>
        </p:nvSpPr>
        <p:spPr/>
        <p:txBody>
          <a:bodyPr/>
          <a:lstStyle/>
          <a:p>
            <a:fld id="{EBEF8748-B058-A54A-A7E9-E0E43024A750}" type="slidenum">
              <a:rPr lang="ja-JP" altLang="en-US"/>
              <a:pPr/>
              <a:t>2</a:t>
            </a:fld>
            <a:endParaRPr lang="ja-JP" altLang="en-US"/>
          </a:p>
        </p:txBody>
      </p:sp>
      <p:sp>
        <p:nvSpPr>
          <p:cNvPr id="20" name="角丸四角形 19">
            <a:extLst>
              <a:ext uri="{FF2B5EF4-FFF2-40B4-BE49-F238E27FC236}">
                <a16:creationId xmlns:a16="http://schemas.microsoft.com/office/drawing/2014/main" id="{914B6040-08D6-C46F-2BBF-043DD3B35024}"/>
              </a:ext>
            </a:extLst>
          </p:cNvPr>
          <p:cNvSpPr/>
          <p:nvPr/>
        </p:nvSpPr>
        <p:spPr>
          <a:xfrm>
            <a:off x="3196279" y="4759016"/>
            <a:ext cx="2586168" cy="1123947"/>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矢印コネクタ 20">
            <a:extLst>
              <a:ext uri="{FF2B5EF4-FFF2-40B4-BE49-F238E27FC236}">
                <a16:creationId xmlns:a16="http://schemas.microsoft.com/office/drawing/2014/main" id="{3DBAACBC-0E6D-F407-F20A-62299F316EEE}"/>
              </a:ext>
            </a:extLst>
          </p:cNvPr>
          <p:cNvCxnSpPr>
            <a:cxnSpLocks/>
            <a:stCxn id="29" idx="6"/>
            <a:endCxn id="27" idx="1"/>
          </p:cNvCxnSpPr>
          <p:nvPr/>
        </p:nvCxnSpPr>
        <p:spPr>
          <a:xfrm flipV="1">
            <a:off x="1906867" y="5123657"/>
            <a:ext cx="1483186" cy="1215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9DFEFEC4-10C4-C28B-1309-A0016A637CF6}"/>
              </a:ext>
            </a:extLst>
          </p:cNvPr>
          <p:cNvSpPr txBox="1"/>
          <p:nvPr/>
        </p:nvSpPr>
        <p:spPr>
          <a:xfrm>
            <a:off x="2204689" y="5172774"/>
            <a:ext cx="739086"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侵入</a:t>
            </a:r>
          </a:p>
        </p:txBody>
      </p:sp>
      <p:sp>
        <p:nvSpPr>
          <p:cNvPr id="25" name="テキスト ボックス 24">
            <a:extLst>
              <a:ext uri="{FF2B5EF4-FFF2-40B4-BE49-F238E27FC236}">
                <a16:creationId xmlns:a16="http://schemas.microsoft.com/office/drawing/2014/main" id="{771FF564-43DD-F012-AB0E-282068F8D7A1}"/>
              </a:ext>
            </a:extLst>
          </p:cNvPr>
          <p:cNvSpPr txBox="1"/>
          <p:nvPr/>
        </p:nvSpPr>
        <p:spPr>
          <a:xfrm>
            <a:off x="910917" y="5526830"/>
            <a:ext cx="99595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攻撃者</a:t>
            </a:r>
            <a:endParaRPr lang="en-US" altLang="ja-JP" sz="2000">
              <a:latin typeface="Hiragino Sans W4" panose="020B0400000000000000" pitchFamily="34" charset="-128"/>
              <a:ea typeface="Hiragino Sans W4" panose="020B0400000000000000" pitchFamily="34" charset="-128"/>
            </a:endParaRPr>
          </a:p>
        </p:txBody>
      </p:sp>
      <p:sp>
        <p:nvSpPr>
          <p:cNvPr id="26" name="テキスト ボックス 25">
            <a:extLst>
              <a:ext uri="{FF2B5EF4-FFF2-40B4-BE49-F238E27FC236}">
                <a16:creationId xmlns:a16="http://schemas.microsoft.com/office/drawing/2014/main" id="{83844A34-7AF5-54C8-891F-5411B6691A63}"/>
              </a:ext>
            </a:extLst>
          </p:cNvPr>
          <p:cNvSpPr txBox="1"/>
          <p:nvPr/>
        </p:nvSpPr>
        <p:spPr>
          <a:xfrm>
            <a:off x="3390053" y="5323712"/>
            <a:ext cx="2265262" cy="400110"/>
          </a:xfrm>
          <a:prstGeom prst="rect">
            <a:avLst/>
          </a:prstGeom>
          <a:solidFill>
            <a:srgbClr val="FFFF00"/>
          </a:solidFill>
          <a:ln w="38100">
            <a:solidFill>
              <a:schemeClr val="tx1"/>
            </a:solidFill>
          </a:ln>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r>
              <a:rPr lang="en-US" altLang="ja-JP" sz="2000" dirty="0">
                <a:latin typeface="Hiragino Sans W4" panose="020B0400000000000000" pitchFamily="34" charset="-128"/>
                <a:ea typeface="Hiragino Sans W4" panose="020B0400000000000000" pitchFamily="34" charset="-128"/>
              </a:rPr>
              <a:t> OS</a:t>
            </a:r>
            <a:endParaRPr lang="ja-JP" altLang="en-US" sz="2000" dirty="0">
              <a:latin typeface="Hiragino Sans W4" panose="020B0400000000000000" pitchFamily="34" charset="-128"/>
              <a:ea typeface="Hiragino Sans W4" panose="020B0400000000000000" pitchFamily="34" charset="-128"/>
            </a:endParaRPr>
          </a:p>
        </p:txBody>
      </p:sp>
      <p:sp>
        <p:nvSpPr>
          <p:cNvPr id="27" name="テキスト ボックス 26">
            <a:extLst>
              <a:ext uri="{FF2B5EF4-FFF2-40B4-BE49-F238E27FC236}">
                <a16:creationId xmlns:a16="http://schemas.microsoft.com/office/drawing/2014/main" id="{3FD9AC02-8559-D7C0-F7B4-828F6CA3D62B}"/>
              </a:ext>
            </a:extLst>
          </p:cNvPr>
          <p:cNvSpPr txBox="1"/>
          <p:nvPr/>
        </p:nvSpPr>
        <p:spPr>
          <a:xfrm>
            <a:off x="3390053" y="4923602"/>
            <a:ext cx="2266118"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28" name="テキスト ボックス 27">
            <a:extLst>
              <a:ext uri="{FF2B5EF4-FFF2-40B4-BE49-F238E27FC236}">
                <a16:creationId xmlns:a16="http://schemas.microsoft.com/office/drawing/2014/main" id="{F2BEC054-44ED-A18B-1D54-B825CD196B31}"/>
              </a:ext>
            </a:extLst>
          </p:cNvPr>
          <p:cNvSpPr txBox="1"/>
          <p:nvPr/>
        </p:nvSpPr>
        <p:spPr>
          <a:xfrm>
            <a:off x="3737351" y="4288268"/>
            <a:ext cx="1480112" cy="400110"/>
          </a:xfrm>
          <a:prstGeom prst="rect">
            <a:avLst/>
          </a:prstGeom>
          <a:noFill/>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29" name="スマイル 28">
            <a:extLst>
              <a:ext uri="{FF2B5EF4-FFF2-40B4-BE49-F238E27FC236}">
                <a16:creationId xmlns:a16="http://schemas.microsoft.com/office/drawing/2014/main" id="{CF98831A-DBA0-A14C-5767-05F7BCF1766F}"/>
              </a:ext>
            </a:extLst>
          </p:cNvPr>
          <p:cNvSpPr/>
          <p:nvPr/>
        </p:nvSpPr>
        <p:spPr>
          <a:xfrm>
            <a:off x="910916" y="4746126"/>
            <a:ext cx="995951" cy="779380"/>
          </a:xfrm>
          <a:prstGeom prst="smileyFace">
            <a:avLst>
              <a:gd name="adj" fmla="val 271"/>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0" name="Explosion 1 14">
            <a:extLst>
              <a:ext uri="{FF2B5EF4-FFF2-40B4-BE49-F238E27FC236}">
                <a16:creationId xmlns:a16="http://schemas.microsoft.com/office/drawing/2014/main" id="{6E0A8573-900C-F54B-786D-818953CF02B6}"/>
              </a:ext>
            </a:extLst>
          </p:cNvPr>
          <p:cNvSpPr/>
          <p:nvPr/>
        </p:nvSpPr>
        <p:spPr>
          <a:xfrm>
            <a:off x="5434551" y="5049062"/>
            <a:ext cx="790221" cy="530578"/>
          </a:xfrm>
          <a:prstGeom prst="irregularSeal1">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JP">
              <a:solidFill>
                <a:srgbClr val="FF0000"/>
              </a:solidFill>
            </a:endParaRPr>
          </a:p>
        </p:txBody>
      </p:sp>
      <p:sp>
        <p:nvSpPr>
          <p:cNvPr id="31" name="角丸四角形 30">
            <a:extLst>
              <a:ext uri="{FF2B5EF4-FFF2-40B4-BE49-F238E27FC236}">
                <a16:creationId xmlns:a16="http://schemas.microsoft.com/office/drawing/2014/main" id="{84F133A2-DBFA-D64B-FC42-6B9B7AE1E288}"/>
              </a:ext>
            </a:extLst>
          </p:cNvPr>
          <p:cNvSpPr/>
          <p:nvPr/>
        </p:nvSpPr>
        <p:spPr>
          <a:xfrm>
            <a:off x="7605082" y="4767705"/>
            <a:ext cx="4087258" cy="1098216"/>
          </a:xfrm>
          <a:prstGeom prst="roundRect">
            <a:avLst/>
          </a:prstGeom>
          <a:solidFill>
            <a:sysClr val="window" lastClr="FFFFFF"/>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游ゴシック" panose="020F0502020204030204"/>
              <a:ea typeface="游ゴシック" panose="020B0400000000000000" pitchFamily="34" charset="-128"/>
              <a:cs typeface="+mn-cs"/>
            </a:endParaRPr>
          </a:p>
        </p:txBody>
      </p:sp>
      <p:sp>
        <p:nvSpPr>
          <p:cNvPr id="32" name="テキスト ボックス 31">
            <a:extLst>
              <a:ext uri="{FF2B5EF4-FFF2-40B4-BE49-F238E27FC236}">
                <a16:creationId xmlns:a16="http://schemas.microsoft.com/office/drawing/2014/main" id="{6BFC56ED-8312-5BC8-D95B-C260418FD21B}"/>
              </a:ext>
            </a:extLst>
          </p:cNvPr>
          <p:cNvSpPr txBox="1"/>
          <p:nvPr/>
        </p:nvSpPr>
        <p:spPr>
          <a:xfrm>
            <a:off x="7714595" y="5289605"/>
            <a:ext cx="3868243" cy="400110"/>
          </a:xfrm>
          <a:prstGeom prst="rect">
            <a:avLst/>
          </a:prstGeom>
          <a:solidFill>
            <a:srgbClr val="FFFF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汎用</a:t>
            </a:r>
            <a:r>
              <a:rPr kumimoji="0" lang="en-US" altLang="ja-JP"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OS</a:t>
            </a:r>
            <a:endPar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endParaRPr>
          </a:p>
        </p:txBody>
      </p:sp>
      <p:sp>
        <p:nvSpPr>
          <p:cNvPr id="33" name="テキスト ボックス 32">
            <a:extLst>
              <a:ext uri="{FF2B5EF4-FFF2-40B4-BE49-F238E27FC236}">
                <a16:creationId xmlns:a16="http://schemas.microsoft.com/office/drawing/2014/main" id="{A853FF61-0551-30CE-CB5B-9E9A9AA8A532}"/>
              </a:ext>
            </a:extLst>
          </p:cNvPr>
          <p:cNvSpPr txBox="1"/>
          <p:nvPr/>
        </p:nvSpPr>
        <p:spPr>
          <a:xfrm>
            <a:off x="7714594" y="4893548"/>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34" name="テキスト ボックス 33">
            <a:extLst>
              <a:ext uri="{FF2B5EF4-FFF2-40B4-BE49-F238E27FC236}">
                <a16:creationId xmlns:a16="http://schemas.microsoft.com/office/drawing/2014/main" id="{F45D6D30-CE98-D225-0232-72E6423114D3}"/>
              </a:ext>
            </a:extLst>
          </p:cNvPr>
          <p:cNvSpPr txBox="1"/>
          <p:nvPr/>
        </p:nvSpPr>
        <p:spPr>
          <a:xfrm>
            <a:off x="9004007" y="4891437"/>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35" name="テキスト ボックス 34">
            <a:extLst>
              <a:ext uri="{FF2B5EF4-FFF2-40B4-BE49-F238E27FC236}">
                <a16:creationId xmlns:a16="http://schemas.microsoft.com/office/drawing/2014/main" id="{4C863DC8-E925-FAE4-5E87-03F441B74AE9}"/>
              </a:ext>
            </a:extLst>
          </p:cNvPr>
          <p:cNvSpPr txBox="1"/>
          <p:nvPr/>
        </p:nvSpPr>
        <p:spPr>
          <a:xfrm>
            <a:off x="10293419" y="4891437"/>
            <a:ext cx="1289413" cy="400110"/>
          </a:xfrm>
          <a:prstGeom prst="rect">
            <a:avLst/>
          </a:prstGeom>
          <a:solidFill>
            <a:srgbClr val="FFC000"/>
          </a:solidFill>
          <a:ln w="38100">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iragino Sans W4" panose="020B0400000000000000" pitchFamily="34" charset="-128"/>
                <a:ea typeface="Hiragino Sans W4" panose="020B0400000000000000" pitchFamily="34" charset="-128"/>
              </a:rPr>
              <a:t>アプリ</a:t>
            </a:r>
          </a:p>
        </p:txBody>
      </p:sp>
      <p:sp>
        <p:nvSpPr>
          <p:cNvPr id="36" name="テキスト ボックス 35">
            <a:extLst>
              <a:ext uri="{FF2B5EF4-FFF2-40B4-BE49-F238E27FC236}">
                <a16:creationId xmlns:a16="http://schemas.microsoft.com/office/drawing/2014/main" id="{1A1E35DE-E37B-DF56-B11B-D47ACCFFAFB6}"/>
              </a:ext>
            </a:extLst>
          </p:cNvPr>
          <p:cNvSpPr txBox="1"/>
          <p:nvPr/>
        </p:nvSpPr>
        <p:spPr>
          <a:xfrm>
            <a:off x="9297604" y="4336006"/>
            <a:ext cx="673673" cy="400110"/>
          </a:xfrm>
          <a:prstGeom prst="rect">
            <a:avLst/>
          </a:prstGeom>
          <a:noFill/>
        </p:spPr>
        <p:txBody>
          <a:bodyPr wrap="square" rtlCol="0">
            <a:spAutoFit/>
          </a:bodyPr>
          <a:lstStyle/>
          <a:p>
            <a:r>
              <a:rPr lang="en-US" altLang="ja-JP" sz="2000" dirty="0" err="1">
                <a:solidFill>
                  <a:prstClr val="black"/>
                </a:solidFill>
                <a:latin typeface="Hiragino Sans W4" panose="020B0400000000000000" pitchFamily="34" charset="-128"/>
                <a:ea typeface="Hiragino Sans W4" panose="020B0400000000000000" pitchFamily="34" charset="-128"/>
              </a:rPr>
              <a:t>VM</a:t>
            </a:r>
            <a:endParaRPr lang="ja-JP" altLang="en-US" sz="2000">
              <a:solidFill>
                <a:prstClr val="black"/>
              </a:solidFill>
              <a:latin typeface="Hiragino Sans W4" panose="020B0400000000000000" pitchFamily="34" charset="-128"/>
              <a:ea typeface="Hiragino Sans W4" panose="020B0400000000000000" pitchFamily="34" charset="-128"/>
            </a:endParaRPr>
          </a:p>
        </p:txBody>
      </p:sp>
      <p:sp>
        <p:nvSpPr>
          <p:cNvPr id="37" name="角丸四角形 42">
            <a:extLst>
              <a:ext uri="{FF2B5EF4-FFF2-40B4-BE49-F238E27FC236}">
                <a16:creationId xmlns:a16="http://schemas.microsoft.com/office/drawing/2014/main" id="{707AD6A3-5DCA-40BE-44B9-18E998545E4C}"/>
              </a:ext>
            </a:extLst>
          </p:cNvPr>
          <p:cNvSpPr/>
          <p:nvPr/>
        </p:nvSpPr>
        <p:spPr>
          <a:xfrm>
            <a:off x="3390053" y="6015072"/>
            <a:ext cx="1034612" cy="44683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chemeClr val="tx1"/>
                </a:solidFill>
                <a:latin typeface="Hiragino Sans W4" panose="020B0400000000000000" pitchFamily="34" charset="-128"/>
                <a:ea typeface="Hiragino Sans W4" panose="020B0400000000000000" pitchFamily="34" charset="-128"/>
              </a:rPr>
              <a:t>CPU</a:t>
            </a:r>
            <a:endParaRPr kumimoji="1" lang="ja-JP" altLang="en-US" sz="2000">
              <a:solidFill>
                <a:schemeClr val="tx1"/>
              </a:solidFill>
              <a:latin typeface="Hiragino Sans W4" panose="020B0400000000000000" pitchFamily="34" charset="-128"/>
              <a:ea typeface="Hiragino Sans W4" panose="020B0400000000000000" pitchFamily="34" charset="-128"/>
            </a:endParaRPr>
          </a:p>
        </p:txBody>
      </p:sp>
      <p:sp>
        <p:nvSpPr>
          <p:cNvPr id="38" name="角丸四角形 42">
            <a:extLst>
              <a:ext uri="{FF2B5EF4-FFF2-40B4-BE49-F238E27FC236}">
                <a16:creationId xmlns:a16="http://schemas.microsoft.com/office/drawing/2014/main" id="{66C8D7FD-BB68-B2BF-EA98-D473B63CD543}"/>
              </a:ext>
            </a:extLst>
          </p:cNvPr>
          <p:cNvSpPr/>
          <p:nvPr/>
        </p:nvSpPr>
        <p:spPr>
          <a:xfrm>
            <a:off x="4620703" y="6015072"/>
            <a:ext cx="1034612" cy="44683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メモリ</a:t>
            </a:r>
          </a:p>
        </p:txBody>
      </p:sp>
      <p:sp>
        <p:nvSpPr>
          <p:cNvPr id="39" name="角丸四角形 42">
            <a:extLst>
              <a:ext uri="{FF2B5EF4-FFF2-40B4-BE49-F238E27FC236}">
                <a16:creationId xmlns:a16="http://schemas.microsoft.com/office/drawing/2014/main" id="{6C47BD28-C2AB-8ECF-44BD-5AD3CB597CB7}"/>
              </a:ext>
            </a:extLst>
          </p:cNvPr>
          <p:cNvSpPr/>
          <p:nvPr/>
        </p:nvSpPr>
        <p:spPr>
          <a:xfrm>
            <a:off x="7669996" y="6014837"/>
            <a:ext cx="1034612" cy="44683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chemeClr val="tx1"/>
                </a:solidFill>
                <a:latin typeface="Hiragino Sans W4" panose="020B0400000000000000" pitchFamily="34" charset="-128"/>
                <a:ea typeface="Hiragino Sans W4" panose="020B0400000000000000" pitchFamily="34" charset="-128"/>
              </a:rPr>
              <a:t>CPU</a:t>
            </a:r>
            <a:endParaRPr kumimoji="1" lang="ja-JP" altLang="en-US" sz="2000">
              <a:solidFill>
                <a:schemeClr val="tx1"/>
              </a:solidFill>
              <a:latin typeface="Hiragino Sans W4" panose="020B0400000000000000" pitchFamily="34" charset="-128"/>
              <a:ea typeface="Hiragino Sans W4" panose="020B0400000000000000" pitchFamily="34" charset="-128"/>
            </a:endParaRPr>
          </a:p>
        </p:txBody>
      </p:sp>
      <p:sp>
        <p:nvSpPr>
          <p:cNvPr id="40" name="角丸四角形 42">
            <a:extLst>
              <a:ext uri="{FF2B5EF4-FFF2-40B4-BE49-F238E27FC236}">
                <a16:creationId xmlns:a16="http://schemas.microsoft.com/office/drawing/2014/main" id="{67F543E5-8DC0-C490-41AE-355D8968F7BB}"/>
              </a:ext>
            </a:extLst>
          </p:cNvPr>
          <p:cNvSpPr/>
          <p:nvPr/>
        </p:nvSpPr>
        <p:spPr>
          <a:xfrm>
            <a:off x="8820636" y="6014837"/>
            <a:ext cx="1034612" cy="44683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chemeClr val="tx1"/>
                </a:solidFill>
                <a:latin typeface="Hiragino Sans W4" panose="020B0400000000000000" pitchFamily="34" charset="-128"/>
                <a:ea typeface="Hiragino Sans W4" panose="020B0400000000000000" pitchFamily="34" charset="-128"/>
              </a:rPr>
              <a:t>CPU</a:t>
            </a:r>
            <a:endParaRPr kumimoji="1" lang="ja-JP" altLang="en-US" sz="2000">
              <a:solidFill>
                <a:schemeClr val="tx1"/>
              </a:solidFill>
              <a:latin typeface="Hiragino Sans W4" panose="020B0400000000000000" pitchFamily="34" charset="-128"/>
              <a:ea typeface="Hiragino Sans W4" panose="020B0400000000000000" pitchFamily="34" charset="-128"/>
            </a:endParaRPr>
          </a:p>
        </p:txBody>
      </p:sp>
      <p:sp>
        <p:nvSpPr>
          <p:cNvPr id="41" name="角丸四角形 42">
            <a:extLst>
              <a:ext uri="{FF2B5EF4-FFF2-40B4-BE49-F238E27FC236}">
                <a16:creationId xmlns:a16="http://schemas.microsoft.com/office/drawing/2014/main" id="{CADCFF23-9546-9EA2-446E-F00212F8A7C7}"/>
              </a:ext>
            </a:extLst>
          </p:cNvPr>
          <p:cNvSpPr/>
          <p:nvPr/>
        </p:nvSpPr>
        <p:spPr>
          <a:xfrm>
            <a:off x="9971277" y="6014837"/>
            <a:ext cx="1611556" cy="44683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Hiragino Sans W4" panose="020B0400000000000000" pitchFamily="34" charset="-128"/>
                <a:ea typeface="Hiragino Sans W4" panose="020B0400000000000000" pitchFamily="34" charset="-128"/>
              </a:rPr>
              <a:t>メモリ</a:t>
            </a:r>
          </a:p>
        </p:txBody>
      </p:sp>
    </p:spTree>
    <p:extLst>
      <p:ext uri="{BB962C8B-B14F-4D97-AF65-F5344CB8AC3E}">
        <p14:creationId xmlns:p14="http://schemas.microsoft.com/office/powerpoint/2010/main" val="1181906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D60C80-BBE6-9B80-E5DF-E5FE3D9806BE}"/>
              </a:ext>
            </a:extLst>
          </p:cNvPr>
          <p:cNvSpPr>
            <a:spLocks noGrp="1"/>
          </p:cNvSpPr>
          <p:nvPr>
            <p:ph type="title"/>
          </p:nvPr>
        </p:nvSpPr>
        <p:spPr/>
        <p:txBody>
          <a:bodyPr/>
          <a:lstStyle/>
          <a:p>
            <a:r>
              <a:rPr kumimoji="1" lang="ja-JP" altLang="en-US"/>
              <a:t>手法</a:t>
            </a:r>
            <a:r>
              <a:rPr lang="ja-JP" altLang="en-US"/>
              <a:t>１</a:t>
            </a:r>
            <a:r>
              <a:rPr kumimoji="1" lang="ja-JP" altLang="en-US"/>
              <a:t>：</a:t>
            </a:r>
            <a:r>
              <a:rPr kumimoji="1" lang="en-US" altLang="ja-JP"/>
              <a:t>Unikernel OS</a:t>
            </a:r>
            <a:r>
              <a:rPr kumimoji="1" lang="ja-JP" altLang="en-US"/>
              <a:t>内で監視</a:t>
            </a:r>
          </a:p>
        </p:txBody>
      </p:sp>
      <p:sp>
        <p:nvSpPr>
          <p:cNvPr id="3" name="コンテンツ プレースホルダー 2">
            <a:extLst>
              <a:ext uri="{FF2B5EF4-FFF2-40B4-BE49-F238E27FC236}">
                <a16:creationId xmlns:a16="http://schemas.microsoft.com/office/drawing/2014/main" id="{CABB1A9D-0571-D23E-1BD7-983CB0C14F21}"/>
              </a:ext>
            </a:extLst>
          </p:cNvPr>
          <p:cNvSpPr>
            <a:spLocks noGrp="1"/>
          </p:cNvSpPr>
          <p:nvPr>
            <p:ph idx="1"/>
          </p:nvPr>
        </p:nvSpPr>
        <p:spPr/>
        <p:txBody>
          <a:bodyPr/>
          <a:lstStyle/>
          <a:p>
            <a:r>
              <a:rPr lang="en-US" altLang="ja-JP" dirty="0" err="1"/>
              <a:t>Unikernel</a:t>
            </a:r>
            <a:r>
              <a:rPr lang="en-US" altLang="ja-JP" dirty="0"/>
              <a:t> OS</a:t>
            </a:r>
            <a:r>
              <a:rPr lang="ja-JP" altLang="en-US"/>
              <a:t>内で監視機構を動作させるのは望ましくない</a:t>
            </a:r>
            <a:endParaRPr lang="en-US" altLang="ja-JP" dirty="0"/>
          </a:p>
          <a:p>
            <a:pPr lvl="1"/>
            <a:r>
              <a:rPr lang="en-US" altLang="ja-JP" dirty="0" err="1"/>
              <a:t>Unikernel</a:t>
            </a:r>
            <a:r>
              <a:rPr lang="en-US" altLang="ja-JP" dirty="0"/>
              <a:t> OS</a:t>
            </a:r>
            <a:r>
              <a:rPr lang="ja-JP" altLang="en-US"/>
              <a:t>はアプリケーションと一体として動作</a:t>
            </a:r>
            <a:endParaRPr lang="en-US" altLang="ja-JP" dirty="0"/>
          </a:p>
          <a:p>
            <a:pPr lvl="1"/>
            <a:r>
              <a:rPr lang="ja-JP" altLang="en-US"/>
              <a:t>アプリケーションの異常で監視機構が機能しなくなる</a:t>
            </a:r>
            <a:endParaRPr lang="en-US" altLang="ja-JP" dirty="0"/>
          </a:p>
          <a:p>
            <a:r>
              <a:rPr lang="ja-JP" altLang="en-US"/>
              <a:t>監視機構が</a:t>
            </a:r>
            <a:r>
              <a:rPr lang="en-US" altLang="ja-JP" dirty="0" err="1"/>
              <a:t>Unikernel</a:t>
            </a:r>
            <a:r>
              <a:rPr lang="en-US" altLang="ja-JP" dirty="0"/>
              <a:t> OS</a:t>
            </a:r>
            <a:r>
              <a:rPr lang="ja-JP" altLang="en-US"/>
              <a:t>を肥大化させる可能性</a:t>
            </a:r>
          </a:p>
          <a:p>
            <a:pPr lvl="1"/>
            <a:r>
              <a:rPr lang="en-US" altLang="ja-JP" dirty="0" err="1"/>
              <a:t>Unikernel</a:t>
            </a:r>
            <a:r>
              <a:rPr lang="en-US" altLang="ja-JP" dirty="0"/>
              <a:t> OS</a:t>
            </a:r>
            <a:r>
              <a:rPr lang="ja-JP" altLang="en-US"/>
              <a:t>は機能が最小限に抑えられている</a:t>
            </a:r>
            <a:endParaRPr lang="en-US" altLang="ja-JP" dirty="0"/>
          </a:p>
          <a:p>
            <a:pPr lvl="1"/>
            <a:r>
              <a:rPr lang="en-US" altLang="ja-JP" dirty="0" err="1"/>
              <a:t>Unikernel</a:t>
            </a:r>
            <a:r>
              <a:rPr lang="ja-JP" altLang="en-US"/>
              <a:t>の利点である軽量さが失われる恐れ</a:t>
            </a:r>
            <a:endParaRPr lang="en-US" altLang="ja-JP" dirty="0"/>
          </a:p>
        </p:txBody>
      </p:sp>
      <p:grpSp>
        <p:nvGrpSpPr>
          <p:cNvPr id="11" name="グループ化 10">
            <a:extLst>
              <a:ext uri="{FF2B5EF4-FFF2-40B4-BE49-F238E27FC236}">
                <a16:creationId xmlns:a16="http://schemas.microsoft.com/office/drawing/2014/main" id="{0403DD2E-658E-9291-4173-AFD7E672B111}"/>
              </a:ext>
            </a:extLst>
          </p:cNvPr>
          <p:cNvGrpSpPr/>
          <p:nvPr/>
        </p:nvGrpSpPr>
        <p:grpSpPr>
          <a:xfrm>
            <a:off x="4185188" y="4338209"/>
            <a:ext cx="4108405" cy="1666729"/>
            <a:chOff x="4185188" y="4338209"/>
            <a:chExt cx="4108405" cy="1666729"/>
          </a:xfrm>
        </p:grpSpPr>
        <p:sp>
          <p:nvSpPr>
            <p:cNvPr id="6" name="角丸四角形 5">
              <a:extLst>
                <a:ext uri="{FF2B5EF4-FFF2-40B4-BE49-F238E27FC236}">
                  <a16:creationId xmlns:a16="http://schemas.microsoft.com/office/drawing/2014/main" id="{DF494DC9-D688-CFDE-2C4A-28D054BC91E2}"/>
                </a:ext>
              </a:extLst>
            </p:cNvPr>
            <p:cNvSpPr/>
            <p:nvPr/>
          </p:nvSpPr>
          <p:spPr>
            <a:xfrm>
              <a:off x="4185188" y="4720986"/>
              <a:ext cx="3397010" cy="1283952"/>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550E1D76-BC90-0448-8FA2-EC74E2BB3A1E}"/>
                </a:ext>
              </a:extLst>
            </p:cNvPr>
            <p:cNvSpPr txBox="1"/>
            <p:nvPr/>
          </p:nvSpPr>
          <p:spPr>
            <a:xfrm>
              <a:off x="4354186" y="4925791"/>
              <a:ext cx="3094954" cy="400110"/>
            </a:xfrm>
            <a:prstGeom prst="rect">
              <a:avLst/>
            </a:prstGeom>
            <a:solidFill>
              <a:srgbClr val="FFC000"/>
            </a:solidFill>
            <a:ln w="38100">
              <a:solidFill>
                <a:schemeClr val="tx1"/>
              </a:solidFill>
            </a:ln>
          </p:spPr>
          <p:txBody>
            <a:bodyPr wrap="square" rtlCol="0">
              <a:spAutoFit/>
            </a:bodyPr>
            <a:lstStyle/>
            <a:p>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7" name="テキスト ボックス 6">
              <a:extLst>
                <a:ext uri="{FF2B5EF4-FFF2-40B4-BE49-F238E27FC236}">
                  <a16:creationId xmlns:a16="http://schemas.microsoft.com/office/drawing/2014/main" id="{A1A73D20-0B67-EC89-D1F4-1875235466C5}"/>
                </a:ext>
              </a:extLst>
            </p:cNvPr>
            <p:cNvSpPr txBox="1"/>
            <p:nvPr/>
          </p:nvSpPr>
          <p:spPr>
            <a:xfrm>
              <a:off x="5142599" y="4338209"/>
              <a:ext cx="1482187" cy="411726"/>
            </a:xfrm>
            <a:prstGeom prst="rect">
              <a:avLst/>
            </a:prstGeom>
            <a:noFill/>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10" name="テキスト ボックス 9">
              <a:extLst>
                <a:ext uri="{FF2B5EF4-FFF2-40B4-BE49-F238E27FC236}">
                  <a16:creationId xmlns:a16="http://schemas.microsoft.com/office/drawing/2014/main" id="{BEC99051-C3D5-1F63-4A0C-5B11A8062D24}"/>
                </a:ext>
              </a:extLst>
            </p:cNvPr>
            <p:cNvSpPr txBox="1"/>
            <p:nvPr/>
          </p:nvSpPr>
          <p:spPr>
            <a:xfrm>
              <a:off x="7578187" y="4822933"/>
              <a:ext cx="715406" cy="411725"/>
            </a:xfrm>
            <a:prstGeom prst="rect">
              <a:avLst/>
            </a:prstGeom>
            <a:noFill/>
          </p:spPr>
          <p:txBody>
            <a:bodyPr wrap="square" rtlCol="0">
              <a:spAutoFit/>
            </a:bodyPr>
            <a:lstStyle/>
            <a:p>
              <a:r>
                <a:rPr lang="ja-JP" altLang="en-US" sz="2000" dirty="0">
                  <a:latin typeface="Hiragino Sans W4" panose="020B0400000000000000" pitchFamily="34" charset="-128"/>
                  <a:ea typeface="Hiragino Sans W4" panose="020B0400000000000000" pitchFamily="34" charset="-128"/>
                </a:rPr>
                <a:t>異常</a:t>
              </a:r>
              <a:endParaRPr lang="ja-JP" altLang="en-US" sz="2000">
                <a:latin typeface="Hiragino Sans W4" panose="020B0400000000000000" pitchFamily="34" charset="-128"/>
                <a:ea typeface="Hiragino Sans W4" panose="020B0400000000000000" pitchFamily="34" charset="-128"/>
              </a:endParaRPr>
            </a:p>
          </p:txBody>
        </p:sp>
        <p:sp>
          <p:nvSpPr>
            <p:cNvPr id="5" name="正方形/長方形 4">
              <a:extLst>
                <a:ext uri="{FF2B5EF4-FFF2-40B4-BE49-F238E27FC236}">
                  <a16:creationId xmlns:a16="http://schemas.microsoft.com/office/drawing/2014/main" id="{3AFEB837-4555-47BD-A0BC-CE38EC975F8F}"/>
                </a:ext>
              </a:extLst>
            </p:cNvPr>
            <p:cNvSpPr/>
            <p:nvPr/>
          </p:nvSpPr>
          <p:spPr>
            <a:xfrm>
              <a:off x="4354185" y="5313559"/>
              <a:ext cx="3094955" cy="530578"/>
            </a:xfrm>
            <a:prstGeom prst="rect">
              <a:avLst/>
            </a:prstGeom>
            <a:solidFill>
              <a:srgbClr val="FFFF00"/>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テキスト ボックス 14">
              <a:extLst>
                <a:ext uri="{FF2B5EF4-FFF2-40B4-BE49-F238E27FC236}">
                  <a16:creationId xmlns:a16="http://schemas.microsoft.com/office/drawing/2014/main" id="{FBDEBCA3-EBA5-E0CF-3EE0-00359C152911}"/>
                </a:ext>
              </a:extLst>
            </p:cNvPr>
            <p:cNvSpPr txBox="1"/>
            <p:nvPr/>
          </p:nvSpPr>
          <p:spPr>
            <a:xfrm>
              <a:off x="6184234" y="5437868"/>
              <a:ext cx="1264920" cy="400110"/>
            </a:xfrm>
            <a:prstGeom prst="rect">
              <a:avLst/>
            </a:prstGeom>
            <a:solidFill>
              <a:srgbClr val="92D050"/>
            </a:solidFill>
            <a:ln w="38100">
              <a:solidFill>
                <a:schemeClr val="tx1"/>
              </a:solidFill>
            </a:ln>
          </p:spPr>
          <p:txBody>
            <a:bodyPr wrap="square" rtlCol="0">
              <a:spAutoFit/>
            </a:bodyPr>
            <a:lstStyle/>
            <a:p>
              <a:pPr algn="l"/>
              <a:r>
                <a:rPr kumimoji="1" lang="ja-JP" altLang="en-US" sz="2000">
                  <a:latin typeface="Hiragino Sans W4" panose="020B0400000000000000" pitchFamily="34" charset="-128"/>
                  <a:ea typeface="Hiragino Sans W4" panose="020B0400000000000000" pitchFamily="34" charset="-128"/>
                </a:rPr>
                <a:t>監視機構</a:t>
              </a:r>
            </a:p>
          </p:txBody>
        </p:sp>
        <p:sp>
          <p:nvSpPr>
            <p:cNvPr id="8" name="Down Arrow 1">
              <a:extLst>
                <a:ext uri="{FF2B5EF4-FFF2-40B4-BE49-F238E27FC236}">
                  <a16:creationId xmlns:a16="http://schemas.microsoft.com/office/drawing/2014/main" id="{8B5D3F5D-E0DE-B921-907E-5A9F931F800E}"/>
                </a:ext>
              </a:extLst>
            </p:cNvPr>
            <p:cNvSpPr/>
            <p:nvPr/>
          </p:nvSpPr>
          <p:spPr>
            <a:xfrm>
              <a:off x="6820198" y="4961846"/>
              <a:ext cx="468086" cy="42454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JP"/>
            </a:p>
          </p:txBody>
        </p:sp>
        <p:sp>
          <p:nvSpPr>
            <p:cNvPr id="16" name="テキスト ボックス 15">
              <a:extLst>
                <a:ext uri="{FF2B5EF4-FFF2-40B4-BE49-F238E27FC236}">
                  <a16:creationId xmlns:a16="http://schemas.microsoft.com/office/drawing/2014/main" id="{3E5B36BA-C70E-0CEF-23DE-F8BA50A8923B}"/>
                </a:ext>
              </a:extLst>
            </p:cNvPr>
            <p:cNvSpPr txBox="1"/>
            <p:nvPr/>
          </p:nvSpPr>
          <p:spPr>
            <a:xfrm>
              <a:off x="4354186" y="5393334"/>
              <a:ext cx="3094954" cy="400110"/>
            </a:xfrm>
            <a:prstGeom prst="rect">
              <a:avLst/>
            </a:prstGeom>
            <a:noFill/>
          </p:spPr>
          <p:txBody>
            <a:bodyPr wrap="square" rtlCol="0">
              <a:spAutoFit/>
            </a:bodyPr>
            <a:lstStyle/>
            <a:p>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19" name="Explosion 1 12">
              <a:extLst>
                <a:ext uri="{FF2B5EF4-FFF2-40B4-BE49-F238E27FC236}">
                  <a16:creationId xmlns:a16="http://schemas.microsoft.com/office/drawing/2014/main" id="{4A915EDD-1A1B-C1C6-B6EC-15841EA1986D}"/>
                </a:ext>
              </a:extLst>
            </p:cNvPr>
            <p:cNvSpPr/>
            <p:nvPr/>
          </p:nvSpPr>
          <p:spPr>
            <a:xfrm>
              <a:off x="7409189" y="5220124"/>
              <a:ext cx="790221" cy="530578"/>
            </a:xfrm>
            <a:prstGeom prst="irregularSeal1">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JP">
                <a:solidFill>
                  <a:srgbClr val="FF0000"/>
                </a:solidFill>
              </a:endParaRPr>
            </a:p>
          </p:txBody>
        </p:sp>
      </p:grpSp>
      <p:sp>
        <p:nvSpPr>
          <p:cNvPr id="9" name="スライド番号プレースホルダー 8">
            <a:extLst>
              <a:ext uri="{FF2B5EF4-FFF2-40B4-BE49-F238E27FC236}">
                <a16:creationId xmlns:a16="http://schemas.microsoft.com/office/drawing/2014/main" id="{80FAA7F5-6CAC-DA46-0CC0-750574B57024}"/>
              </a:ext>
            </a:extLst>
          </p:cNvPr>
          <p:cNvSpPr>
            <a:spLocks noGrp="1"/>
          </p:cNvSpPr>
          <p:nvPr>
            <p:ph type="sldNum" sz="quarter" idx="12"/>
          </p:nvPr>
        </p:nvSpPr>
        <p:spPr/>
        <p:txBody>
          <a:bodyPr/>
          <a:lstStyle/>
          <a:p>
            <a:fld id="{EBEF8748-B058-A54A-A7E9-E0E43024A750}" type="slidenum">
              <a:rPr lang="ja-JP" altLang="en-US"/>
              <a:pPr/>
              <a:t>3</a:t>
            </a:fld>
            <a:endParaRPr lang="ja-JP" altLang="en-US"/>
          </a:p>
        </p:txBody>
      </p:sp>
    </p:spTree>
    <p:extLst>
      <p:ext uri="{BB962C8B-B14F-4D97-AF65-F5344CB8AC3E}">
        <p14:creationId xmlns:p14="http://schemas.microsoft.com/office/powerpoint/2010/main" val="1734753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01C049-7A29-C5BE-1026-8E24DBDFF18A}"/>
              </a:ext>
            </a:extLst>
          </p:cNvPr>
          <p:cNvSpPr>
            <a:spLocks noGrp="1"/>
          </p:cNvSpPr>
          <p:nvPr>
            <p:ph type="title"/>
          </p:nvPr>
        </p:nvSpPr>
        <p:spPr/>
        <p:txBody>
          <a:bodyPr/>
          <a:lstStyle/>
          <a:p>
            <a:r>
              <a:rPr kumimoji="1" lang="ja-JP" altLang="en-US" sz="44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手法２：</a:t>
            </a:r>
            <a:r>
              <a:rPr kumimoji="1" lang="en-JP" altLang="ja-JP" sz="4400" b="0" i="0" u="none" strike="noStrike" kern="1200" cap="none" spc="0" normalizeH="0" baseline="0" noProof="0" dirty="0">
                <a:ln>
                  <a:noFill/>
                </a:ln>
                <a:effectLst/>
                <a:uLnTx/>
                <a:uFillTx/>
                <a:latin typeface="Hiragino Sans W4" panose="020B0400000000000000" pitchFamily="34" charset="-128"/>
                <a:ea typeface="Hiragino Sans W4" panose="020B0400000000000000" pitchFamily="34" charset="-128"/>
                <a:cs typeface="+mj-cs"/>
              </a:rPr>
              <a:t>Unikernel</a:t>
            </a:r>
            <a:r>
              <a:rPr kumimoji="1" lang="ja-JP" altLang="en-JP" sz="4400" b="0" i="0" u="none" strike="noStrike" kern="1200" cap="none" spc="0" normalizeH="0" baseline="0" noProof="0">
                <a:ln>
                  <a:noFill/>
                </a:ln>
                <a:effectLst/>
                <a:uLnTx/>
                <a:uFillTx/>
                <a:latin typeface="Hiragino Sans W4" panose="020B0400000000000000" pitchFamily="34" charset="-128"/>
                <a:ea typeface="Hiragino Sans W4" panose="020B0400000000000000" pitchFamily="34" charset="-128"/>
                <a:cs typeface="+mj-cs"/>
              </a:rPr>
              <a:t>の</a:t>
            </a:r>
            <a:r>
              <a:rPr kumimoji="1" lang="ja-JP" altLang="en-US" sz="4400" b="0" i="0" u="none" strike="noStrike" kern="1200" cap="none" spc="0" normalizeH="0" baseline="0" noProof="0">
                <a:ln>
                  <a:noFill/>
                </a:ln>
                <a:effectLst/>
                <a:uLnTx/>
                <a:uFillTx/>
                <a:latin typeface="Hiragino Sans W4" panose="020B0400000000000000" pitchFamily="34" charset="-128"/>
                <a:ea typeface="Hiragino Sans W4" panose="020B0400000000000000" pitchFamily="34" charset="-128"/>
                <a:cs typeface="+mj-cs"/>
              </a:rPr>
              <a:t>外から</a:t>
            </a:r>
            <a:r>
              <a:rPr kumimoji="1" lang="ja-JP" altLang="en-US"/>
              <a:t>監視</a:t>
            </a:r>
          </a:p>
        </p:txBody>
      </p:sp>
      <p:sp>
        <p:nvSpPr>
          <p:cNvPr id="3" name="コンテンツ プレースホルダー 2">
            <a:extLst>
              <a:ext uri="{FF2B5EF4-FFF2-40B4-BE49-F238E27FC236}">
                <a16:creationId xmlns:a16="http://schemas.microsoft.com/office/drawing/2014/main" id="{40E36F84-136C-2B33-01A0-A6EEFCAE980E}"/>
              </a:ext>
            </a:extLst>
          </p:cNvPr>
          <p:cNvSpPr>
            <a:spLocks noGrp="1"/>
          </p:cNvSpPr>
          <p:nvPr>
            <p:ph idx="1"/>
          </p:nvPr>
        </p:nvSpPr>
        <p:spPr>
          <a:xfrm>
            <a:off x="706966" y="1653600"/>
            <a:ext cx="10778067" cy="4351338"/>
          </a:xfrm>
        </p:spPr>
        <p:txBody>
          <a:bodyPr/>
          <a:lstStyle/>
          <a:p>
            <a:r>
              <a:rPr lang="en-US" altLang="ja-JP" dirty="0"/>
              <a:t>VM</a:t>
            </a:r>
            <a:r>
              <a:rPr lang="ja-JP" altLang="en-US"/>
              <a:t>外から</a:t>
            </a:r>
            <a:r>
              <a:rPr lang="en-US" altLang="ja-JP" dirty="0"/>
              <a:t>VM</a:t>
            </a:r>
            <a:r>
              <a:rPr lang="ja-JP" altLang="en-US" dirty="0"/>
              <a:t>内</a:t>
            </a:r>
            <a:r>
              <a:rPr lang="ja-JP" altLang="en-US"/>
              <a:t>のデータを監視する手法の利用が考えられる</a:t>
            </a:r>
            <a:endParaRPr lang="en-US" altLang="ja-JP" dirty="0"/>
          </a:p>
          <a:p>
            <a:pPr lvl="1"/>
            <a:r>
              <a:rPr lang="en-US" altLang="ja-JP" dirty="0"/>
              <a:t>VM</a:t>
            </a:r>
            <a:r>
              <a:rPr lang="ja-JP" altLang="en-US"/>
              <a:t>外の監視機構が</a:t>
            </a:r>
            <a:r>
              <a:rPr lang="en-US" altLang="ja-JP" dirty="0"/>
              <a:t>VM</a:t>
            </a:r>
            <a:r>
              <a:rPr lang="ja-JP" altLang="en-US"/>
              <a:t>のメモリを解析することで</a:t>
            </a:r>
            <a:r>
              <a:rPr lang="en-US" altLang="ja-JP" dirty="0"/>
              <a:t>OS</a:t>
            </a:r>
            <a:r>
              <a:rPr lang="ja-JP" altLang="en-US"/>
              <a:t>データを取得</a:t>
            </a:r>
            <a:endParaRPr lang="en-US" altLang="ja-JP" dirty="0"/>
          </a:p>
          <a:p>
            <a:pPr lvl="1"/>
            <a:r>
              <a:rPr lang="en-US" altLang="ja-JP" dirty="0"/>
              <a:t>VM</a:t>
            </a:r>
            <a:r>
              <a:rPr lang="ja-JP" altLang="en-US"/>
              <a:t>を用いて動作する</a:t>
            </a:r>
            <a:r>
              <a:rPr lang="en-US" altLang="ja-JP" dirty="0" err="1"/>
              <a:t>Unikernel</a:t>
            </a:r>
            <a:r>
              <a:rPr lang="ja-JP" altLang="en-US"/>
              <a:t>に対しても利用可能</a:t>
            </a:r>
            <a:endParaRPr lang="en-US" altLang="ja-JP" dirty="0"/>
          </a:p>
          <a:p>
            <a:r>
              <a:rPr lang="en-US" altLang="ja-JP" dirty="0"/>
              <a:t>SEV</a:t>
            </a:r>
            <a:r>
              <a:rPr lang="ja-JP" altLang="en-US"/>
              <a:t>で保護された</a:t>
            </a:r>
            <a:r>
              <a:rPr lang="en-US" altLang="ja-JP" dirty="0" err="1"/>
              <a:t>Unikernel</a:t>
            </a:r>
            <a:r>
              <a:rPr lang="ja-JP" altLang="en-US"/>
              <a:t>に対しては利用できない</a:t>
            </a:r>
            <a:endParaRPr lang="en-US" altLang="ja-JP" dirty="0"/>
          </a:p>
          <a:p>
            <a:pPr lvl="1"/>
            <a:r>
              <a:rPr lang="en-US" altLang="ja-JP" dirty="0"/>
              <a:t>SEV</a:t>
            </a:r>
            <a:r>
              <a:rPr lang="ja-JP" altLang="en-US"/>
              <a:t>で暗号化されていると</a:t>
            </a:r>
            <a:r>
              <a:rPr lang="en-US" altLang="ja-JP" dirty="0"/>
              <a:t>VM</a:t>
            </a:r>
            <a:r>
              <a:rPr lang="ja-JP" altLang="en-US"/>
              <a:t>のメモリを解析することができない</a:t>
            </a:r>
            <a:endParaRPr lang="en-US" altLang="ja-JP" dirty="0"/>
          </a:p>
          <a:p>
            <a:pPr lvl="1"/>
            <a:r>
              <a:rPr lang="ja-JP" altLang="en-US"/>
              <a:t>クラウドの内部犯による盗聴と区別できない</a:t>
            </a:r>
          </a:p>
        </p:txBody>
      </p:sp>
      <p:grpSp>
        <p:nvGrpSpPr>
          <p:cNvPr id="19" name="グループ化 18">
            <a:extLst>
              <a:ext uri="{FF2B5EF4-FFF2-40B4-BE49-F238E27FC236}">
                <a16:creationId xmlns:a16="http://schemas.microsoft.com/office/drawing/2014/main" id="{D1FFF05A-4216-C554-C4C6-202F8A230A9B}"/>
              </a:ext>
            </a:extLst>
          </p:cNvPr>
          <p:cNvGrpSpPr/>
          <p:nvPr/>
        </p:nvGrpSpPr>
        <p:grpSpPr>
          <a:xfrm>
            <a:off x="2543173" y="4500502"/>
            <a:ext cx="7208105" cy="1732506"/>
            <a:chOff x="2543173" y="4500502"/>
            <a:chExt cx="7208105" cy="1732506"/>
          </a:xfrm>
        </p:grpSpPr>
        <p:sp>
          <p:nvSpPr>
            <p:cNvPr id="6" name="角丸四角形 5">
              <a:extLst>
                <a:ext uri="{FF2B5EF4-FFF2-40B4-BE49-F238E27FC236}">
                  <a16:creationId xmlns:a16="http://schemas.microsoft.com/office/drawing/2014/main" id="{C41DA4C3-F0E0-E338-9F1C-10DACE5A2B60}"/>
                </a:ext>
              </a:extLst>
            </p:cNvPr>
            <p:cNvSpPr/>
            <p:nvPr/>
          </p:nvSpPr>
          <p:spPr>
            <a:xfrm>
              <a:off x="4866394" y="4983137"/>
              <a:ext cx="2459212" cy="1021801"/>
            </a:xfrm>
            <a:prstGeom prst="round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7BCBAB46-919F-A884-E409-606ED5832E7E}"/>
                </a:ext>
              </a:extLst>
            </p:cNvPr>
            <p:cNvSpPr txBox="1"/>
            <p:nvPr/>
          </p:nvSpPr>
          <p:spPr>
            <a:xfrm>
              <a:off x="4959743" y="5500777"/>
              <a:ext cx="2257679" cy="400110"/>
            </a:xfrm>
            <a:prstGeom prst="rect">
              <a:avLst/>
            </a:prstGeom>
            <a:solidFill>
              <a:srgbClr val="FFFF00"/>
            </a:solidFill>
            <a:ln w="38100">
              <a:solidFill>
                <a:schemeClr val="tx1"/>
              </a:solidFill>
            </a:ln>
          </p:spPr>
          <p:txBody>
            <a:bodyPr wrap="square" rtlCol="0">
              <a:spAutoFit/>
            </a:bodyPr>
            <a:lstStyle/>
            <a:p>
              <a:pPr algn="ctr"/>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8" name="テキスト ボックス 7">
              <a:extLst>
                <a:ext uri="{FF2B5EF4-FFF2-40B4-BE49-F238E27FC236}">
                  <a16:creationId xmlns:a16="http://schemas.microsoft.com/office/drawing/2014/main" id="{5DF85A83-5F6B-46AD-B3CD-25379336034E}"/>
                </a:ext>
              </a:extLst>
            </p:cNvPr>
            <p:cNvSpPr txBox="1"/>
            <p:nvPr/>
          </p:nvSpPr>
          <p:spPr>
            <a:xfrm>
              <a:off x="4960598" y="5100667"/>
              <a:ext cx="2257679"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10" name="テキスト ボックス 9">
              <a:extLst>
                <a:ext uri="{FF2B5EF4-FFF2-40B4-BE49-F238E27FC236}">
                  <a16:creationId xmlns:a16="http://schemas.microsoft.com/office/drawing/2014/main" id="{C023EE44-263B-318C-FEC8-F7D4B1DBCEA4}"/>
                </a:ext>
              </a:extLst>
            </p:cNvPr>
            <p:cNvSpPr txBox="1"/>
            <p:nvPr/>
          </p:nvSpPr>
          <p:spPr>
            <a:xfrm>
              <a:off x="2543173" y="5300722"/>
              <a:ext cx="1220098"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cxnSp>
          <p:nvCxnSpPr>
            <p:cNvPr id="11" name="直線矢印コネクタ 10">
              <a:extLst>
                <a:ext uri="{FF2B5EF4-FFF2-40B4-BE49-F238E27FC236}">
                  <a16:creationId xmlns:a16="http://schemas.microsoft.com/office/drawing/2014/main" id="{EF1B9E8F-1238-AE56-4A55-CA0A9786917D}"/>
                </a:ext>
              </a:extLst>
            </p:cNvPr>
            <p:cNvCxnSpPr>
              <a:cxnSpLocks/>
              <a:stCxn id="10" idx="3"/>
              <a:endCxn id="6" idx="1"/>
            </p:cNvCxnSpPr>
            <p:nvPr/>
          </p:nvCxnSpPr>
          <p:spPr>
            <a:xfrm flipV="1">
              <a:off x="3763271" y="5494038"/>
              <a:ext cx="1103123" cy="6739"/>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F3B7F480-EC73-5FDE-0577-22BE5B3BA16C}"/>
                </a:ext>
              </a:extLst>
            </p:cNvPr>
            <p:cNvSpPr txBox="1"/>
            <p:nvPr/>
          </p:nvSpPr>
          <p:spPr>
            <a:xfrm>
              <a:off x="3988355" y="5832898"/>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a:t>
              </a:r>
            </a:p>
          </p:txBody>
        </p:sp>
        <p:sp>
          <p:nvSpPr>
            <p:cNvPr id="14" name="乗算記号 13">
              <a:extLst>
                <a:ext uri="{FF2B5EF4-FFF2-40B4-BE49-F238E27FC236}">
                  <a16:creationId xmlns:a16="http://schemas.microsoft.com/office/drawing/2014/main" id="{EF7EB65D-2AF8-3BFB-791A-ECA33E678363}"/>
                </a:ext>
              </a:extLst>
            </p:cNvPr>
            <p:cNvSpPr/>
            <p:nvPr/>
          </p:nvSpPr>
          <p:spPr>
            <a:xfrm>
              <a:off x="3910427" y="5115341"/>
              <a:ext cx="774700" cy="762103"/>
            </a:xfrm>
            <a:prstGeom prst="mathMultiply">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テキスト ボックス 15">
              <a:extLst>
                <a:ext uri="{FF2B5EF4-FFF2-40B4-BE49-F238E27FC236}">
                  <a16:creationId xmlns:a16="http://schemas.microsoft.com/office/drawing/2014/main" id="{ED93AD68-CF2E-8959-2C41-BA85E811D7C4}"/>
                </a:ext>
              </a:extLst>
            </p:cNvPr>
            <p:cNvSpPr txBox="1"/>
            <p:nvPr/>
          </p:nvSpPr>
          <p:spPr>
            <a:xfrm>
              <a:off x="4851118" y="4500502"/>
              <a:ext cx="2489764" cy="400110"/>
            </a:xfrm>
            <a:prstGeom prst="rect">
              <a:avLst/>
            </a:prstGeom>
            <a:noFill/>
          </p:spPr>
          <p:txBody>
            <a:bodyPr wrap="square" rtlCol="0">
              <a:spAutoFit/>
            </a:bodyPr>
            <a:lstStyle/>
            <a:p>
              <a:pPr algn="ctr"/>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5" name="スマイル 32">
              <a:extLst>
                <a:ext uri="{FF2B5EF4-FFF2-40B4-BE49-F238E27FC236}">
                  <a16:creationId xmlns:a16="http://schemas.microsoft.com/office/drawing/2014/main" id="{6E8AD476-1958-AC3F-A35B-AEA4318D507E}"/>
                </a:ext>
              </a:extLst>
            </p:cNvPr>
            <p:cNvSpPr/>
            <p:nvPr/>
          </p:nvSpPr>
          <p:spPr>
            <a:xfrm>
              <a:off x="8641341" y="5024247"/>
              <a:ext cx="1092527" cy="920598"/>
            </a:xfrm>
            <a:prstGeom prst="smileyFace">
              <a:avLst>
                <a:gd name="adj" fmla="val 271"/>
              </a:avLst>
            </a:prstGeom>
            <a:solidFill>
              <a:schemeClr val="bg1"/>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9" name="直線矢印コネクタ 33">
              <a:extLst>
                <a:ext uri="{FF2B5EF4-FFF2-40B4-BE49-F238E27FC236}">
                  <a16:creationId xmlns:a16="http://schemas.microsoft.com/office/drawing/2014/main" id="{5E5CEF9F-916F-35C2-7726-4E8EE5ED295A}"/>
                </a:ext>
              </a:extLst>
            </p:cNvPr>
            <p:cNvCxnSpPr>
              <a:cxnSpLocks/>
              <a:stCxn id="5" idx="2"/>
              <a:endCxn id="6" idx="3"/>
            </p:cNvCxnSpPr>
            <p:nvPr/>
          </p:nvCxnSpPr>
          <p:spPr>
            <a:xfrm flipH="1">
              <a:off x="7325606" y="5484546"/>
              <a:ext cx="1315735" cy="949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34">
              <a:extLst>
                <a:ext uri="{FF2B5EF4-FFF2-40B4-BE49-F238E27FC236}">
                  <a16:creationId xmlns:a16="http://schemas.microsoft.com/office/drawing/2014/main" id="{671102E9-CC3D-7323-7650-D6AD8960DF72}"/>
                </a:ext>
              </a:extLst>
            </p:cNvPr>
            <p:cNvSpPr txBox="1"/>
            <p:nvPr/>
          </p:nvSpPr>
          <p:spPr>
            <a:xfrm>
              <a:off x="7701496" y="5818735"/>
              <a:ext cx="782718"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盗聴</a:t>
              </a:r>
            </a:p>
          </p:txBody>
        </p:sp>
        <p:sp>
          <p:nvSpPr>
            <p:cNvPr id="15" name="乗算記号 35">
              <a:extLst>
                <a:ext uri="{FF2B5EF4-FFF2-40B4-BE49-F238E27FC236}">
                  <a16:creationId xmlns:a16="http://schemas.microsoft.com/office/drawing/2014/main" id="{159386E0-3B73-7D95-A529-788163C435CD}"/>
                </a:ext>
              </a:extLst>
            </p:cNvPr>
            <p:cNvSpPr/>
            <p:nvPr/>
          </p:nvSpPr>
          <p:spPr>
            <a:xfrm>
              <a:off x="7650878" y="5108281"/>
              <a:ext cx="774700" cy="762103"/>
            </a:xfrm>
            <a:prstGeom prst="mathMultiply">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7" name="テキスト ボックス 37">
              <a:extLst>
                <a:ext uri="{FF2B5EF4-FFF2-40B4-BE49-F238E27FC236}">
                  <a16:creationId xmlns:a16="http://schemas.microsoft.com/office/drawing/2014/main" id="{77901A40-1327-0B41-1041-995E1A853959}"/>
                </a:ext>
              </a:extLst>
            </p:cNvPr>
            <p:cNvSpPr txBox="1"/>
            <p:nvPr/>
          </p:nvSpPr>
          <p:spPr>
            <a:xfrm>
              <a:off x="8755328" y="4630596"/>
              <a:ext cx="995950"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内部犯</a:t>
              </a:r>
            </a:p>
          </p:txBody>
        </p:sp>
      </p:grpSp>
      <p:sp>
        <p:nvSpPr>
          <p:cNvPr id="18" name="スライド番号プレースホルダー 17">
            <a:extLst>
              <a:ext uri="{FF2B5EF4-FFF2-40B4-BE49-F238E27FC236}">
                <a16:creationId xmlns:a16="http://schemas.microsoft.com/office/drawing/2014/main" id="{D4F63690-7414-8169-2B13-6EF54B5274CB}"/>
              </a:ext>
            </a:extLst>
          </p:cNvPr>
          <p:cNvSpPr>
            <a:spLocks noGrp="1"/>
          </p:cNvSpPr>
          <p:nvPr>
            <p:ph type="sldNum" sz="quarter" idx="12"/>
          </p:nvPr>
        </p:nvSpPr>
        <p:spPr/>
        <p:txBody>
          <a:bodyPr/>
          <a:lstStyle/>
          <a:p>
            <a:fld id="{EBEF8748-B058-A54A-A7E9-E0E43024A750}" type="slidenum">
              <a:rPr lang="ja-JP" altLang="en-US"/>
              <a:pPr/>
              <a:t>4</a:t>
            </a:fld>
            <a:endParaRPr lang="ja-JP" altLang="en-US"/>
          </a:p>
        </p:txBody>
      </p:sp>
    </p:spTree>
    <p:extLst>
      <p:ext uri="{BB962C8B-B14F-4D97-AF65-F5344CB8AC3E}">
        <p14:creationId xmlns:p14="http://schemas.microsoft.com/office/powerpoint/2010/main" val="3814601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76BAE2-88A5-45A1-B210-B1799FF6F95A}"/>
              </a:ext>
            </a:extLst>
          </p:cNvPr>
          <p:cNvSpPr>
            <a:spLocks noGrp="1"/>
          </p:cNvSpPr>
          <p:nvPr>
            <p:ph type="title"/>
          </p:nvPr>
        </p:nvSpPr>
        <p:spPr>
          <a:xfrm>
            <a:off x="864687" y="529706"/>
            <a:ext cx="10515600" cy="892175"/>
          </a:xfrm>
        </p:spPr>
        <p:txBody>
          <a:bodyPr/>
          <a:lstStyle/>
          <a:p>
            <a:r>
              <a:rPr kumimoji="1" lang="ja-JP" altLang="en-US"/>
              <a:t>提案：</a:t>
            </a:r>
            <a:r>
              <a:rPr lang="en" altLang="ja-JP">
                <a:effectLst/>
              </a:rPr>
              <a:t>ShadowMonitor</a:t>
            </a:r>
            <a:endParaRPr kumimoji="1" lang="ja-JP" altLang="en-US"/>
          </a:p>
        </p:txBody>
      </p:sp>
      <p:sp>
        <p:nvSpPr>
          <p:cNvPr id="3" name="コンテンツ プレースホルダー 2">
            <a:extLst>
              <a:ext uri="{FF2B5EF4-FFF2-40B4-BE49-F238E27FC236}">
                <a16:creationId xmlns:a16="http://schemas.microsoft.com/office/drawing/2014/main" id="{42B62615-9B51-12BF-4DE1-CEEF7A67BD83}"/>
              </a:ext>
            </a:extLst>
          </p:cNvPr>
          <p:cNvSpPr>
            <a:spLocks noGrp="1"/>
          </p:cNvSpPr>
          <p:nvPr>
            <p:ph idx="1"/>
          </p:nvPr>
        </p:nvSpPr>
        <p:spPr>
          <a:xfrm>
            <a:off x="838200" y="1611313"/>
            <a:ext cx="10515600" cy="2833864"/>
          </a:xfrm>
        </p:spPr>
        <p:txBody>
          <a:bodyPr>
            <a:normAutofit/>
          </a:bodyPr>
          <a:lstStyle/>
          <a:p>
            <a:r>
              <a:rPr kumimoji="1" lang="en" altLang="ja-JP"/>
              <a:t>SEV</a:t>
            </a:r>
            <a:r>
              <a:rPr kumimoji="1" lang="ja-JP" altLang="en-US"/>
              <a:t>によるメモリ暗号化を選択的に解除</a:t>
            </a:r>
            <a:endParaRPr kumimoji="1" lang="en-US" altLang="ja-JP"/>
          </a:p>
          <a:p>
            <a:pPr lvl="1"/>
            <a:r>
              <a:rPr lang="en-US" altLang="ja-JP" dirty="0" err="1"/>
              <a:t>Unikernel</a:t>
            </a:r>
            <a:r>
              <a:rPr lang="ja-JP" altLang="en-US"/>
              <a:t>自身が暗号化を解除するメモリ領域を指定</a:t>
            </a:r>
            <a:endParaRPr lang="en-US" altLang="ja-JP" dirty="0"/>
          </a:p>
          <a:p>
            <a:pPr lvl="1"/>
            <a:r>
              <a:rPr lang="en-US" altLang="ja-JP" dirty="0" err="1"/>
              <a:t>Unikernel</a:t>
            </a:r>
            <a:r>
              <a:rPr lang="ja-JP" altLang="en-US"/>
              <a:t>の外の監視機構による監視を可能にする</a:t>
            </a:r>
            <a:endParaRPr kumimoji="1" lang="en-US" altLang="ja-JP"/>
          </a:p>
          <a:p>
            <a:r>
              <a:rPr lang="en-US" altLang="ja-JP" dirty="0" err="1"/>
              <a:t>Unikernel</a:t>
            </a:r>
            <a:r>
              <a:rPr lang="ja-JP" altLang="en-US"/>
              <a:t>はページテーブルを用いてメモリ暗号化を制御</a:t>
            </a:r>
            <a:endParaRPr lang="en-US" altLang="ja-JP" dirty="0"/>
          </a:p>
          <a:p>
            <a:pPr lvl="1"/>
            <a:r>
              <a:rPr lang="ja-JP" altLang="en-US"/>
              <a:t>メモリページごとに暗号化するかどうかを設定</a:t>
            </a:r>
            <a:endParaRPr lang="en-US" altLang="ja-JP" dirty="0"/>
          </a:p>
          <a:p>
            <a:pPr lvl="1"/>
            <a:r>
              <a:rPr lang="en-US" altLang="ja-JP" dirty="0"/>
              <a:t>SEV</a:t>
            </a:r>
            <a:r>
              <a:rPr lang="ja-JP" altLang="en-US"/>
              <a:t>はページテーブルの設定に従ってメモリを暗号化</a:t>
            </a:r>
            <a:endParaRPr lang="en-US" altLang="ja-JP" dirty="0"/>
          </a:p>
          <a:p>
            <a:endParaRPr kumimoji="1" lang="ja-JP" altLang="en-US"/>
          </a:p>
        </p:txBody>
      </p:sp>
      <p:grpSp>
        <p:nvGrpSpPr>
          <p:cNvPr id="32" name="グループ化 31">
            <a:extLst>
              <a:ext uri="{FF2B5EF4-FFF2-40B4-BE49-F238E27FC236}">
                <a16:creationId xmlns:a16="http://schemas.microsoft.com/office/drawing/2014/main" id="{72EBD723-EA98-0F5C-EE89-98BE233DDA03}"/>
              </a:ext>
            </a:extLst>
          </p:cNvPr>
          <p:cNvGrpSpPr/>
          <p:nvPr/>
        </p:nvGrpSpPr>
        <p:grpSpPr>
          <a:xfrm>
            <a:off x="2249413" y="4112162"/>
            <a:ext cx="7693174" cy="2630293"/>
            <a:chOff x="2801683" y="4037939"/>
            <a:chExt cx="7693174" cy="2630293"/>
          </a:xfrm>
        </p:grpSpPr>
        <p:sp>
          <p:nvSpPr>
            <p:cNvPr id="10" name="テキスト ボックス 9">
              <a:extLst>
                <a:ext uri="{FF2B5EF4-FFF2-40B4-BE49-F238E27FC236}">
                  <a16:creationId xmlns:a16="http://schemas.microsoft.com/office/drawing/2014/main" id="{12072448-E2F2-1AC8-1467-A8331A277394}"/>
                </a:ext>
              </a:extLst>
            </p:cNvPr>
            <p:cNvSpPr txBox="1"/>
            <p:nvPr/>
          </p:nvSpPr>
          <p:spPr>
            <a:xfrm>
              <a:off x="2801683" y="6028529"/>
              <a:ext cx="1220098"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cxnSp>
          <p:nvCxnSpPr>
            <p:cNvPr id="11" name="直線矢印コネクタ 10">
              <a:extLst>
                <a:ext uri="{FF2B5EF4-FFF2-40B4-BE49-F238E27FC236}">
                  <a16:creationId xmlns:a16="http://schemas.microsoft.com/office/drawing/2014/main" id="{4BF6CC83-E592-8615-7B6A-EECAF836FECF}"/>
                </a:ext>
              </a:extLst>
            </p:cNvPr>
            <p:cNvCxnSpPr>
              <a:cxnSpLocks/>
              <a:stCxn id="10" idx="3"/>
            </p:cNvCxnSpPr>
            <p:nvPr/>
          </p:nvCxnSpPr>
          <p:spPr>
            <a:xfrm>
              <a:off x="4021781" y="6228584"/>
              <a:ext cx="1230992" cy="0"/>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C9BF6D9F-F7AF-4638-6725-C44DD8AEA1DE}"/>
                </a:ext>
              </a:extLst>
            </p:cNvPr>
            <p:cNvSpPr txBox="1"/>
            <p:nvPr/>
          </p:nvSpPr>
          <p:spPr>
            <a:xfrm>
              <a:off x="4072883" y="5799254"/>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a:t>
              </a:r>
            </a:p>
          </p:txBody>
        </p:sp>
        <p:sp>
          <p:nvSpPr>
            <p:cNvPr id="19" name="テキスト ボックス 43">
              <a:extLst>
                <a:ext uri="{FF2B5EF4-FFF2-40B4-BE49-F238E27FC236}">
                  <a16:creationId xmlns:a16="http://schemas.microsoft.com/office/drawing/2014/main" id="{DE578B20-F3C9-827C-26F9-9A7071E88560}"/>
                </a:ext>
              </a:extLst>
            </p:cNvPr>
            <p:cNvSpPr txBox="1"/>
            <p:nvPr/>
          </p:nvSpPr>
          <p:spPr>
            <a:xfrm>
              <a:off x="6513497" y="5305614"/>
              <a:ext cx="1288603"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暗号化</a:t>
              </a:r>
            </a:p>
          </p:txBody>
        </p:sp>
        <p:sp>
          <p:nvSpPr>
            <p:cNvPr id="20" name="テキスト ボックス 44">
              <a:extLst>
                <a:ext uri="{FF2B5EF4-FFF2-40B4-BE49-F238E27FC236}">
                  <a16:creationId xmlns:a16="http://schemas.microsoft.com/office/drawing/2014/main" id="{B926597A-A106-227B-F5B5-FC57AF8095EE}"/>
                </a:ext>
              </a:extLst>
            </p:cNvPr>
            <p:cNvSpPr txBox="1"/>
            <p:nvPr/>
          </p:nvSpPr>
          <p:spPr>
            <a:xfrm>
              <a:off x="6555874" y="6211695"/>
              <a:ext cx="1305343"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非暗号化</a:t>
              </a:r>
            </a:p>
          </p:txBody>
        </p:sp>
        <p:cxnSp>
          <p:nvCxnSpPr>
            <p:cNvPr id="21" name="直線矢印コネクタ 45">
              <a:extLst>
                <a:ext uri="{FF2B5EF4-FFF2-40B4-BE49-F238E27FC236}">
                  <a16:creationId xmlns:a16="http://schemas.microsoft.com/office/drawing/2014/main" id="{E6A70869-180B-F4AE-8B07-80CD5F2AAD08}"/>
                </a:ext>
              </a:extLst>
            </p:cNvPr>
            <p:cNvCxnSpPr>
              <a:cxnSpLocks/>
              <a:stCxn id="26" idx="1"/>
            </p:cNvCxnSpPr>
            <p:nvPr/>
          </p:nvCxnSpPr>
          <p:spPr>
            <a:xfrm flipH="1">
              <a:off x="6121124" y="6166248"/>
              <a:ext cx="1901993"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49">
              <a:extLst>
                <a:ext uri="{FF2B5EF4-FFF2-40B4-BE49-F238E27FC236}">
                  <a16:creationId xmlns:a16="http://schemas.microsoft.com/office/drawing/2014/main" id="{5D09A65C-608F-0805-25DB-ADF4B41FB3F3}"/>
                </a:ext>
              </a:extLst>
            </p:cNvPr>
            <p:cNvSpPr txBox="1"/>
            <p:nvPr/>
          </p:nvSpPr>
          <p:spPr>
            <a:xfrm>
              <a:off x="7861219" y="5120460"/>
              <a:ext cx="2340732" cy="400110"/>
            </a:xfrm>
            <a:prstGeom prst="rect">
              <a:avLst/>
            </a:prstGeom>
            <a:solidFill>
              <a:srgbClr val="FFFF00"/>
            </a:solidFill>
            <a:ln w="38100">
              <a:solidFill>
                <a:schemeClr val="tx1"/>
              </a:solidFill>
            </a:ln>
          </p:spPr>
          <p:txBody>
            <a:bodyPr wrap="square" rtlCol="0">
              <a:spAutoFit/>
            </a:bodyPr>
            <a:lstStyle/>
            <a:p>
              <a:pPr algn="ctr"/>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23" name="テキスト ボックス 50">
              <a:extLst>
                <a:ext uri="{FF2B5EF4-FFF2-40B4-BE49-F238E27FC236}">
                  <a16:creationId xmlns:a16="http://schemas.microsoft.com/office/drawing/2014/main" id="{0F85F190-9611-DF79-932A-2754FC000D92}"/>
                </a:ext>
              </a:extLst>
            </p:cNvPr>
            <p:cNvSpPr txBox="1"/>
            <p:nvPr/>
          </p:nvSpPr>
          <p:spPr>
            <a:xfrm>
              <a:off x="7861218" y="4729685"/>
              <a:ext cx="2340732"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24" name="テキスト ボックス 52">
              <a:extLst>
                <a:ext uri="{FF2B5EF4-FFF2-40B4-BE49-F238E27FC236}">
                  <a16:creationId xmlns:a16="http://schemas.microsoft.com/office/drawing/2014/main" id="{6199792C-E33E-0A75-D596-CEDD3D4815EA}"/>
                </a:ext>
              </a:extLst>
            </p:cNvPr>
            <p:cNvSpPr txBox="1"/>
            <p:nvPr/>
          </p:nvSpPr>
          <p:spPr>
            <a:xfrm>
              <a:off x="6871330" y="4037939"/>
              <a:ext cx="1409870" cy="400110"/>
            </a:xfrm>
            <a:prstGeom prst="rect">
              <a:avLst/>
            </a:prstGeom>
            <a:noFill/>
          </p:spPr>
          <p:txBody>
            <a:bodyPr wrap="square" rtlCol="0">
              <a:spAutoFit/>
            </a:bodyPr>
            <a:lstStyle/>
            <a:p>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25" name="テキスト ボックス 53">
              <a:extLst>
                <a:ext uri="{FF2B5EF4-FFF2-40B4-BE49-F238E27FC236}">
                  <a16:creationId xmlns:a16="http://schemas.microsoft.com/office/drawing/2014/main" id="{1AC475FC-0098-307E-5527-B96B3BFD7AD9}"/>
                </a:ext>
              </a:extLst>
            </p:cNvPr>
            <p:cNvSpPr txBox="1"/>
            <p:nvPr/>
          </p:nvSpPr>
          <p:spPr>
            <a:xfrm>
              <a:off x="6244196" y="4474583"/>
              <a:ext cx="955993"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メモリ</a:t>
              </a:r>
            </a:p>
          </p:txBody>
        </p:sp>
        <p:sp>
          <p:nvSpPr>
            <p:cNvPr id="26" name="テキスト ボックス 54">
              <a:extLst>
                <a:ext uri="{FF2B5EF4-FFF2-40B4-BE49-F238E27FC236}">
                  <a16:creationId xmlns:a16="http://schemas.microsoft.com/office/drawing/2014/main" id="{A1C4B0B9-EA3B-731E-48BA-C2E715FB3252}"/>
                </a:ext>
              </a:extLst>
            </p:cNvPr>
            <p:cNvSpPr txBox="1"/>
            <p:nvPr/>
          </p:nvSpPr>
          <p:spPr>
            <a:xfrm>
              <a:off x="8023117" y="5966193"/>
              <a:ext cx="2016934" cy="400110"/>
            </a:xfrm>
            <a:prstGeom prst="rect">
              <a:avLst/>
            </a:prstGeom>
            <a:solidFill>
              <a:schemeClr val="tx1"/>
            </a:solidFill>
          </p:spPr>
          <p:txBody>
            <a:bodyPr wrap="square" rtlCol="0">
              <a:spAutoFit/>
            </a:bodyPr>
            <a:lstStyle/>
            <a:p>
              <a:pPr algn="ctr"/>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sp>
          <p:nvSpPr>
            <p:cNvPr id="27" name="角丸四角形 69">
              <a:extLst>
                <a:ext uri="{FF2B5EF4-FFF2-40B4-BE49-F238E27FC236}">
                  <a16:creationId xmlns:a16="http://schemas.microsoft.com/office/drawing/2014/main" id="{06AAA12C-3050-D598-206C-D8F65E23B5C7}"/>
                </a:ext>
              </a:extLst>
            </p:cNvPr>
            <p:cNvSpPr/>
            <p:nvPr/>
          </p:nvSpPr>
          <p:spPr>
            <a:xfrm>
              <a:off x="4894683" y="4393225"/>
              <a:ext cx="5600174" cy="2275007"/>
            </a:xfrm>
            <a:prstGeom prst="round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カギ線コネクタ 71">
              <a:extLst>
                <a:ext uri="{FF2B5EF4-FFF2-40B4-BE49-F238E27FC236}">
                  <a16:creationId xmlns:a16="http://schemas.microsoft.com/office/drawing/2014/main" id="{31A5FE26-5909-92C3-5B3B-933AEE5865A9}"/>
                </a:ext>
              </a:extLst>
            </p:cNvPr>
            <p:cNvCxnSpPr>
              <a:cxnSpLocks/>
              <a:stCxn id="26" idx="1"/>
            </p:cNvCxnSpPr>
            <p:nvPr/>
          </p:nvCxnSpPr>
          <p:spPr>
            <a:xfrm rot="10800000">
              <a:off x="6121125" y="5742258"/>
              <a:ext cx="1901992" cy="423991"/>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74">
              <a:extLst>
                <a:ext uri="{FF2B5EF4-FFF2-40B4-BE49-F238E27FC236}">
                  <a16:creationId xmlns:a16="http://schemas.microsoft.com/office/drawing/2014/main" id="{0F332758-3D0E-86BC-DC53-0732EF697B45}"/>
                </a:ext>
              </a:extLst>
            </p:cNvPr>
            <p:cNvSpPr txBox="1"/>
            <p:nvPr/>
          </p:nvSpPr>
          <p:spPr>
            <a:xfrm>
              <a:off x="8098812" y="5578032"/>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設定</a:t>
              </a:r>
            </a:p>
          </p:txBody>
        </p:sp>
        <p:cxnSp>
          <p:nvCxnSpPr>
            <p:cNvPr id="30" name="直線矢印コネクタ 76">
              <a:extLst>
                <a:ext uri="{FF2B5EF4-FFF2-40B4-BE49-F238E27FC236}">
                  <a16:creationId xmlns:a16="http://schemas.microsoft.com/office/drawing/2014/main" id="{74237531-6F9A-7816-3F45-810D57FC8E00}"/>
                </a:ext>
              </a:extLst>
            </p:cNvPr>
            <p:cNvCxnSpPr>
              <a:stCxn id="22" idx="2"/>
              <a:endCxn id="26" idx="0"/>
            </p:cNvCxnSpPr>
            <p:nvPr/>
          </p:nvCxnSpPr>
          <p:spPr>
            <a:xfrm flipH="1">
              <a:off x="9031584" y="5520570"/>
              <a:ext cx="1" cy="44562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1" name="図 30">
              <a:extLst>
                <a:ext uri="{FF2B5EF4-FFF2-40B4-BE49-F238E27FC236}">
                  <a16:creationId xmlns:a16="http://schemas.microsoft.com/office/drawing/2014/main" id="{3A83CE2D-BDE7-6497-BD27-E842C0DF88E7}"/>
                </a:ext>
              </a:extLst>
            </p:cNvPr>
            <p:cNvPicPr>
              <a:picLocks noChangeAspect="1"/>
            </p:cNvPicPr>
            <p:nvPr/>
          </p:nvPicPr>
          <p:blipFill>
            <a:blip r:embed="rId3"/>
            <a:stretch>
              <a:fillRect/>
            </a:stretch>
          </p:blipFill>
          <p:spPr>
            <a:xfrm rot="16200000">
              <a:off x="4763210" y="5121955"/>
              <a:ext cx="1846330" cy="869500"/>
            </a:xfrm>
            <a:prstGeom prst="rect">
              <a:avLst/>
            </a:prstGeom>
          </p:spPr>
        </p:pic>
      </p:grpSp>
      <p:sp>
        <p:nvSpPr>
          <p:cNvPr id="5" name="スライド番号プレースホルダー 4">
            <a:extLst>
              <a:ext uri="{FF2B5EF4-FFF2-40B4-BE49-F238E27FC236}">
                <a16:creationId xmlns:a16="http://schemas.microsoft.com/office/drawing/2014/main" id="{0EB91C80-5272-557B-1532-54959B987DA1}"/>
              </a:ext>
            </a:extLst>
          </p:cNvPr>
          <p:cNvSpPr>
            <a:spLocks noGrp="1"/>
          </p:cNvSpPr>
          <p:nvPr>
            <p:ph type="sldNum" sz="quarter" idx="12"/>
          </p:nvPr>
        </p:nvSpPr>
        <p:spPr/>
        <p:txBody>
          <a:bodyPr/>
          <a:lstStyle/>
          <a:p>
            <a:fld id="{EBEF8748-B058-A54A-A7E9-E0E43024A750}" type="slidenum">
              <a:rPr lang="ja-JP" altLang="en-US"/>
              <a:pPr/>
              <a:t>5</a:t>
            </a:fld>
            <a:endParaRPr lang="ja-JP" altLang="en-US"/>
          </a:p>
        </p:txBody>
      </p:sp>
    </p:spTree>
    <p:extLst>
      <p:ext uri="{BB962C8B-B14F-4D97-AF65-F5344CB8AC3E}">
        <p14:creationId xmlns:p14="http://schemas.microsoft.com/office/powerpoint/2010/main" val="684665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B1EEEA0-24F6-D41F-61DB-95CFA1C7557C}"/>
              </a:ext>
            </a:extLst>
          </p:cNvPr>
          <p:cNvSpPr>
            <a:spLocks noGrp="1"/>
          </p:cNvSpPr>
          <p:nvPr>
            <p:ph idx="1"/>
          </p:nvPr>
        </p:nvSpPr>
        <p:spPr>
          <a:xfrm>
            <a:off x="838200" y="1498167"/>
            <a:ext cx="10515600" cy="2596665"/>
          </a:xfrm>
        </p:spPr>
        <p:txBody>
          <a:bodyPr/>
          <a:lstStyle/>
          <a:p>
            <a:r>
              <a:rPr lang="ja-JP" altLang="en-US"/>
              <a:t>監視に必要かつ機密情報を含まないメモリ領域の暗号化を解除</a:t>
            </a:r>
            <a:endParaRPr lang="en-US" altLang="ja-JP" dirty="0"/>
          </a:p>
          <a:p>
            <a:pPr lvl="1"/>
            <a:r>
              <a:rPr lang="ja-JP" altLang="en-US"/>
              <a:t>例：システム情報、アプリケーションの管理情報</a:t>
            </a:r>
            <a:endParaRPr lang="en-US" altLang="ja-JP" dirty="0"/>
          </a:p>
          <a:p>
            <a:pPr lvl="1"/>
            <a:r>
              <a:rPr lang="ja-JP" altLang="en-US"/>
              <a:t>それ以外のメモリ領域は暗号化したままにして保護</a:t>
            </a:r>
            <a:endParaRPr lang="en-US" altLang="ja-JP"/>
          </a:p>
          <a:p>
            <a:r>
              <a:rPr lang="en-US" altLang="ja-JP" noProof="0" dirty="0" err="1"/>
              <a:t>Unikernel</a:t>
            </a:r>
            <a:r>
              <a:rPr lang="ja-JP" altLang="en-US" noProof="0"/>
              <a:t>のメモリ管理に関する情報を監視可能にする場合</a:t>
            </a:r>
            <a:endParaRPr lang="en-US" altLang="ja-JP" noProof="0" dirty="0"/>
          </a:p>
          <a:p>
            <a:pPr lvl="1"/>
            <a:r>
              <a:rPr lang="ja-JP" altLang="en-US" noProof="0"/>
              <a:t>プロセス情報が格納されているグローバル変数の暗号化を解除</a:t>
            </a:r>
            <a:endParaRPr lang="en-US" altLang="ja-JP" noProof="0" dirty="0"/>
          </a:p>
          <a:p>
            <a:pPr lvl="1"/>
            <a:r>
              <a:rPr lang="ja-JP" altLang="en-US" noProof="0"/>
              <a:t>動的に確保されるプロセス構造体やメモリ構造体の暗号化を解除</a:t>
            </a:r>
            <a:endParaRPr lang="en-US" altLang="ja-JP" noProof="0" dirty="0"/>
          </a:p>
        </p:txBody>
      </p:sp>
      <p:sp>
        <p:nvSpPr>
          <p:cNvPr id="2" name="タイトル 1">
            <a:extLst>
              <a:ext uri="{FF2B5EF4-FFF2-40B4-BE49-F238E27FC236}">
                <a16:creationId xmlns:a16="http://schemas.microsoft.com/office/drawing/2014/main" id="{C751F37C-6A28-5F24-5D44-4BE1F478BC05}"/>
              </a:ext>
            </a:extLst>
          </p:cNvPr>
          <p:cNvSpPr>
            <a:spLocks noGrp="1"/>
          </p:cNvSpPr>
          <p:nvPr>
            <p:ph type="title"/>
          </p:nvPr>
        </p:nvSpPr>
        <p:spPr/>
        <p:txBody>
          <a:bodyPr/>
          <a:lstStyle/>
          <a:p>
            <a:r>
              <a:rPr lang="ja-JP" altLang="en-US"/>
              <a:t>メモリ領域の暗号化解除</a:t>
            </a:r>
            <a:endParaRPr kumimoji="1" lang="ja-JP" altLang="en-US"/>
          </a:p>
        </p:txBody>
      </p:sp>
      <p:sp>
        <p:nvSpPr>
          <p:cNvPr id="6" name="テキスト ボックス 43">
            <a:extLst>
              <a:ext uri="{FF2B5EF4-FFF2-40B4-BE49-F238E27FC236}">
                <a16:creationId xmlns:a16="http://schemas.microsoft.com/office/drawing/2014/main" id="{A0520B1B-4833-A6B4-4744-D2A7C454169D}"/>
              </a:ext>
            </a:extLst>
          </p:cNvPr>
          <p:cNvSpPr txBox="1"/>
          <p:nvPr/>
        </p:nvSpPr>
        <p:spPr>
          <a:xfrm>
            <a:off x="6129483" y="5130618"/>
            <a:ext cx="1046169"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暗号化</a:t>
            </a:r>
          </a:p>
        </p:txBody>
      </p:sp>
      <p:sp>
        <p:nvSpPr>
          <p:cNvPr id="22" name="テキスト ボックス 44">
            <a:extLst>
              <a:ext uri="{FF2B5EF4-FFF2-40B4-BE49-F238E27FC236}">
                <a16:creationId xmlns:a16="http://schemas.microsoft.com/office/drawing/2014/main" id="{6E5706F4-D7AD-F21F-86FF-3EAD90EA6E51}"/>
              </a:ext>
            </a:extLst>
          </p:cNvPr>
          <p:cNvSpPr txBox="1"/>
          <p:nvPr/>
        </p:nvSpPr>
        <p:spPr>
          <a:xfrm>
            <a:off x="6129483" y="6069974"/>
            <a:ext cx="1305343"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非暗号化</a:t>
            </a:r>
          </a:p>
        </p:txBody>
      </p:sp>
      <p:sp>
        <p:nvSpPr>
          <p:cNvPr id="24" name="テキスト ボックス 49">
            <a:extLst>
              <a:ext uri="{FF2B5EF4-FFF2-40B4-BE49-F238E27FC236}">
                <a16:creationId xmlns:a16="http://schemas.microsoft.com/office/drawing/2014/main" id="{BC74AEF1-0676-0622-C564-7C627807B6BE}"/>
              </a:ext>
            </a:extLst>
          </p:cNvPr>
          <p:cNvSpPr txBox="1"/>
          <p:nvPr/>
        </p:nvSpPr>
        <p:spPr>
          <a:xfrm>
            <a:off x="7861219" y="5120460"/>
            <a:ext cx="2340732" cy="400110"/>
          </a:xfrm>
          <a:prstGeom prst="rect">
            <a:avLst/>
          </a:prstGeom>
          <a:solidFill>
            <a:srgbClr val="FFFF00"/>
          </a:solidFill>
          <a:ln w="38100">
            <a:solidFill>
              <a:schemeClr val="tx1"/>
            </a:solidFill>
          </a:ln>
        </p:spPr>
        <p:txBody>
          <a:bodyPr wrap="square" rtlCol="0">
            <a:spAutoFit/>
          </a:bodyPr>
          <a:lstStyle/>
          <a:p>
            <a:pPr algn="ctr"/>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25" name="テキスト ボックス 50">
            <a:extLst>
              <a:ext uri="{FF2B5EF4-FFF2-40B4-BE49-F238E27FC236}">
                <a16:creationId xmlns:a16="http://schemas.microsoft.com/office/drawing/2014/main" id="{7480AAFF-7EFF-78BF-C837-A921BC845930}"/>
              </a:ext>
            </a:extLst>
          </p:cNvPr>
          <p:cNvSpPr txBox="1"/>
          <p:nvPr/>
        </p:nvSpPr>
        <p:spPr>
          <a:xfrm>
            <a:off x="7861218" y="4729685"/>
            <a:ext cx="2340732"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26" name="テキスト ボックス 52">
            <a:extLst>
              <a:ext uri="{FF2B5EF4-FFF2-40B4-BE49-F238E27FC236}">
                <a16:creationId xmlns:a16="http://schemas.microsoft.com/office/drawing/2014/main" id="{BC06F52F-0BC0-411E-5B0D-58FF999FB093}"/>
              </a:ext>
            </a:extLst>
          </p:cNvPr>
          <p:cNvSpPr txBox="1"/>
          <p:nvPr/>
        </p:nvSpPr>
        <p:spPr>
          <a:xfrm>
            <a:off x="6871330" y="4037939"/>
            <a:ext cx="1409870" cy="400110"/>
          </a:xfrm>
          <a:prstGeom prst="rect">
            <a:avLst/>
          </a:prstGeom>
          <a:noFill/>
        </p:spPr>
        <p:txBody>
          <a:bodyPr wrap="square" rtlCol="0">
            <a:spAutoFit/>
          </a:bodyPr>
          <a:lstStyle/>
          <a:p>
            <a:r>
              <a:rPr lang="en-US" altLang="ja-JP" sz="2000" dirty="0" err="1">
                <a:latin typeface="Hiragino Sans W4" panose="020B0400000000000000" pitchFamily="34" charset="-128"/>
                <a:ea typeface="Hiragino Sans W4" panose="020B0400000000000000" pitchFamily="34" charset="-128"/>
              </a:rPr>
              <a:t>Unikernel</a:t>
            </a:r>
            <a:endParaRPr lang="ja-JP" altLang="en-US" sz="2000">
              <a:latin typeface="Hiragino Sans W4" panose="020B0400000000000000" pitchFamily="34" charset="-128"/>
              <a:ea typeface="Hiragino Sans W4" panose="020B0400000000000000" pitchFamily="34" charset="-128"/>
            </a:endParaRPr>
          </a:p>
        </p:txBody>
      </p:sp>
      <p:sp>
        <p:nvSpPr>
          <p:cNvPr id="27" name="テキスト ボックス 53">
            <a:extLst>
              <a:ext uri="{FF2B5EF4-FFF2-40B4-BE49-F238E27FC236}">
                <a16:creationId xmlns:a16="http://schemas.microsoft.com/office/drawing/2014/main" id="{89B14296-B5C9-C320-AC00-5A3929E3BF59}"/>
              </a:ext>
            </a:extLst>
          </p:cNvPr>
          <p:cNvSpPr txBox="1"/>
          <p:nvPr/>
        </p:nvSpPr>
        <p:spPr>
          <a:xfrm>
            <a:off x="6244196" y="4474583"/>
            <a:ext cx="955993"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メモリ</a:t>
            </a:r>
          </a:p>
        </p:txBody>
      </p:sp>
      <p:sp>
        <p:nvSpPr>
          <p:cNvPr id="29" name="角丸四角形 69">
            <a:extLst>
              <a:ext uri="{FF2B5EF4-FFF2-40B4-BE49-F238E27FC236}">
                <a16:creationId xmlns:a16="http://schemas.microsoft.com/office/drawing/2014/main" id="{E30373A8-3E02-BF6B-3A96-F487584FC8AF}"/>
              </a:ext>
            </a:extLst>
          </p:cNvPr>
          <p:cNvSpPr/>
          <p:nvPr/>
        </p:nvSpPr>
        <p:spPr>
          <a:xfrm>
            <a:off x="4894683" y="4393225"/>
            <a:ext cx="5600174" cy="2275007"/>
          </a:xfrm>
          <a:prstGeom prst="round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a:extLst>
              <a:ext uri="{FF2B5EF4-FFF2-40B4-BE49-F238E27FC236}">
                <a16:creationId xmlns:a16="http://schemas.microsoft.com/office/drawing/2014/main" id="{04080CC4-4468-82A3-BB00-32209F51F2FA}"/>
              </a:ext>
            </a:extLst>
          </p:cNvPr>
          <p:cNvPicPr>
            <a:picLocks noChangeAspect="1"/>
          </p:cNvPicPr>
          <p:nvPr/>
        </p:nvPicPr>
        <p:blipFill>
          <a:blip r:embed="rId3"/>
          <a:stretch>
            <a:fillRect/>
          </a:stretch>
        </p:blipFill>
        <p:spPr>
          <a:xfrm rot="16200000">
            <a:off x="4763210" y="5121955"/>
            <a:ext cx="1846330" cy="869500"/>
          </a:xfrm>
          <a:prstGeom prst="rect">
            <a:avLst/>
          </a:prstGeom>
        </p:spPr>
      </p:pic>
      <p:sp>
        <p:nvSpPr>
          <p:cNvPr id="5" name="スライド番号プレースホルダー 4">
            <a:extLst>
              <a:ext uri="{FF2B5EF4-FFF2-40B4-BE49-F238E27FC236}">
                <a16:creationId xmlns:a16="http://schemas.microsoft.com/office/drawing/2014/main" id="{0CAAEFE5-4285-A01D-B7C7-3A18E691835A}"/>
              </a:ext>
            </a:extLst>
          </p:cNvPr>
          <p:cNvSpPr>
            <a:spLocks noGrp="1"/>
          </p:cNvSpPr>
          <p:nvPr>
            <p:ph type="sldNum" sz="quarter" idx="12"/>
          </p:nvPr>
        </p:nvSpPr>
        <p:spPr/>
        <p:txBody>
          <a:bodyPr/>
          <a:lstStyle/>
          <a:p>
            <a:fld id="{EBEF8748-B058-A54A-A7E9-E0E43024A750}" type="slidenum">
              <a:rPr lang="ja-JP" altLang="en-US"/>
              <a:pPr/>
              <a:t>6</a:t>
            </a:fld>
            <a:endParaRPr lang="ja-JP" altLang="en-US"/>
          </a:p>
        </p:txBody>
      </p:sp>
      <p:sp>
        <p:nvSpPr>
          <p:cNvPr id="33" name="Rounded Rectangular Callout 39">
            <a:extLst>
              <a:ext uri="{FF2B5EF4-FFF2-40B4-BE49-F238E27FC236}">
                <a16:creationId xmlns:a16="http://schemas.microsoft.com/office/drawing/2014/main" id="{5B4149F5-CFEE-2CBF-6331-B5C3827389CB}"/>
              </a:ext>
            </a:extLst>
          </p:cNvPr>
          <p:cNvSpPr/>
          <p:nvPr/>
        </p:nvSpPr>
        <p:spPr>
          <a:xfrm>
            <a:off x="877893" y="5520570"/>
            <a:ext cx="3420533" cy="1027289"/>
          </a:xfrm>
          <a:prstGeom prst="wedgeRoundRectCallout">
            <a:avLst>
              <a:gd name="adj1" fmla="val 75719"/>
              <a:gd name="adj2" fmla="val 18048"/>
              <a:gd name="adj3" fmla="val 16667"/>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JP">
              <a:solidFill>
                <a:srgbClr val="FF0000"/>
              </a:solidFill>
            </a:endParaRPr>
          </a:p>
        </p:txBody>
      </p:sp>
      <p:sp>
        <p:nvSpPr>
          <p:cNvPr id="34" name="Rectangle 6">
            <a:extLst>
              <a:ext uri="{FF2B5EF4-FFF2-40B4-BE49-F238E27FC236}">
                <a16:creationId xmlns:a16="http://schemas.microsoft.com/office/drawing/2014/main" id="{68E867E3-F15F-CFC0-C66A-549A6286358C}"/>
              </a:ext>
            </a:extLst>
          </p:cNvPr>
          <p:cNvSpPr/>
          <p:nvPr/>
        </p:nvSpPr>
        <p:spPr>
          <a:xfrm>
            <a:off x="1148827" y="5689903"/>
            <a:ext cx="1185332" cy="673546"/>
          </a:xfrm>
          <a:prstGeom prst="rect">
            <a:avLst/>
          </a:prstGeom>
          <a:solidFill>
            <a:schemeClr val="bg1"/>
          </a:solid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JP" dirty="0">
                <a:solidFill>
                  <a:schemeClr val="tx1"/>
                </a:solidFill>
                <a:latin typeface="Hiragino Sans W4" panose="020B0400000000000000" pitchFamily="34" charset="-128"/>
                <a:ea typeface="Hiragino Sans W4" panose="020B0400000000000000" pitchFamily="34" charset="-128"/>
              </a:rPr>
              <a:t>プロセス</a:t>
            </a:r>
          </a:p>
          <a:p>
            <a:pPr algn="ctr"/>
            <a:r>
              <a:rPr lang="en-JP" dirty="0">
                <a:solidFill>
                  <a:schemeClr val="tx1"/>
                </a:solidFill>
                <a:latin typeface="Hiragino Sans W4" panose="020B0400000000000000" pitchFamily="34" charset="-128"/>
                <a:ea typeface="Hiragino Sans W4" panose="020B0400000000000000" pitchFamily="34" charset="-128"/>
              </a:rPr>
              <a:t>構造体</a:t>
            </a:r>
            <a:endParaRPr kumimoji="1" lang="en-JP" dirty="0">
              <a:solidFill>
                <a:schemeClr val="tx1"/>
              </a:solidFill>
              <a:latin typeface="Hiragino Sans W4" panose="020B0400000000000000" pitchFamily="34" charset="-128"/>
              <a:ea typeface="Hiragino Sans W4" panose="020B0400000000000000" pitchFamily="34" charset="-128"/>
            </a:endParaRPr>
          </a:p>
        </p:txBody>
      </p:sp>
      <p:sp>
        <p:nvSpPr>
          <p:cNvPr id="35" name="Rectangle 7">
            <a:extLst>
              <a:ext uri="{FF2B5EF4-FFF2-40B4-BE49-F238E27FC236}">
                <a16:creationId xmlns:a16="http://schemas.microsoft.com/office/drawing/2014/main" id="{0786BC52-7C79-C2CA-E5A6-38BD25A5DE5A}"/>
              </a:ext>
            </a:extLst>
          </p:cNvPr>
          <p:cNvSpPr/>
          <p:nvPr/>
        </p:nvSpPr>
        <p:spPr>
          <a:xfrm>
            <a:off x="2797557" y="5709098"/>
            <a:ext cx="1229936" cy="635156"/>
          </a:xfrm>
          <a:prstGeom prst="rect">
            <a:avLst/>
          </a:prstGeom>
          <a:solidFill>
            <a:schemeClr val="bg1"/>
          </a:solid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JP" dirty="0">
                <a:solidFill>
                  <a:schemeClr val="tx1"/>
                </a:solidFill>
                <a:latin typeface="Hiragino Sans W4" panose="020B0400000000000000" pitchFamily="34" charset="-128"/>
                <a:ea typeface="Hiragino Sans W4" panose="020B0400000000000000" pitchFamily="34" charset="-128"/>
              </a:rPr>
              <a:t>プロセス</a:t>
            </a:r>
          </a:p>
          <a:p>
            <a:pPr algn="ctr"/>
            <a:r>
              <a:rPr lang="en-JP" dirty="0">
                <a:solidFill>
                  <a:schemeClr val="tx1"/>
                </a:solidFill>
                <a:latin typeface="Hiragino Sans W4" panose="020B0400000000000000" pitchFamily="34" charset="-128"/>
                <a:ea typeface="Hiragino Sans W4" panose="020B0400000000000000" pitchFamily="34" charset="-128"/>
              </a:rPr>
              <a:t>変数</a:t>
            </a:r>
            <a:endParaRPr kumimoji="1" lang="en-JP" dirty="0">
              <a:solidFill>
                <a:schemeClr val="tx1"/>
              </a:solidFill>
              <a:latin typeface="Hiragino Sans W4" panose="020B0400000000000000" pitchFamily="34" charset="-128"/>
              <a:ea typeface="Hiragino Sans W4" panose="020B0400000000000000" pitchFamily="34" charset="-128"/>
            </a:endParaRPr>
          </a:p>
        </p:txBody>
      </p:sp>
      <p:cxnSp>
        <p:nvCxnSpPr>
          <p:cNvPr id="36" name="Straight Arrow Connector 36">
            <a:extLst>
              <a:ext uri="{FF2B5EF4-FFF2-40B4-BE49-F238E27FC236}">
                <a16:creationId xmlns:a16="http://schemas.microsoft.com/office/drawing/2014/main" id="{7BCB6D6C-88AA-8AA1-3AA5-830D9055F9F1}"/>
              </a:ext>
            </a:extLst>
          </p:cNvPr>
          <p:cNvCxnSpPr>
            <a:cxnSpLocks/>
            <a:stCxn id="35" idx="1"/>
            <a:endCxn id="34" idx="3"/>
          </p:cNvCxnSpPr>
          <p:nvPr/>
        </p:nvCxnSpPr>
        <p:spPr>
          <a:xfrm flipH="1">
            <a:off x="2334159" y="6026676"/>
            <a:ext cx="463398" cy="0"/>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sp>
        <p:nvSpPr>
          <p:cNvPr id="4" name="テキスト ボックス 3">
            <a:extLst>
              <a:ext uri="{FF2B5EF4-FFF2-40B4-BE49-F238E27FC236}">
                <a16:creationId xmlns:a16="http://schemas.microsoft.com/office/drawing/2014/main" id="{A4B6E7E1-4986-4B63-EA1E-33CA42724DFC}"/>
              </a:ext>
            </a:extLst>
          </p:cNvPr>
          <p:cNvSpPr txBox="1"/>
          <p:nvPr/>
        </p:nvSpPr>
        <p:spPr>
          <a:xfrm>
            <a:off x="1955809" y="4586884"/>
            <a:ext cx="1220098" cy="400110"/>
          </a:xfrm>
          <a:prstGeom prst="rect">
            <a:avLst/>
          </a:prstGeom>
          <a:solidFill>
            <a:srgbClr val="92D050"/>
          </a:solidFill>
          <a:ln w="38100">
            <a:solidFill>
              <a:schemeClr val="tx1"/>
            </a:solidFill>
          </a:ln>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監視機構</a:t>
            </a:r>
          </a:p>
        </p:txBody>
      </p:sp>
      <p:cxnSp>
        <p:nvCxnSpPr>
          <p:cNvPr id="8" name="直線矢印コネクタ 7">
            <a:extLst>
              <a:ext uri="{FF2B5EF4-FFF2-40B4-BE49-F238E27FC236}">
                <a16:creationId xmlns:a16="http://schemas.microsoft.com/office/drawing/2014/main" id="{7919E032-7525-9D1A-9EE5-AED1BD556B63}"/>
              </a:ext>
            </a:extLst>
          </p:cNvPr>
          <p:cNvCxnSpPr>
            <a:cxnSpLocks/>
            <a:stCxn id="4" idx="2"/>
            <a:endCxn id="33" idx="0"/>
          </p:cNvCxnSpPr>
          <p:nvPr/>
        </p:nvCxnSpPr>
        <p:spPr>
          <a:xfrm>
            <a:off x="2565858" y="4986994"/>
            <a:ext cx="22302" cy="533576"/>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21348DF7-FB5A-E54B-1033-1757FC026480}"/>
              </a:ext>
            </a:extLst>
          </p:cNvPr>
          <p:cNvSpPr txBox="1"/>
          <p:nvPr/>
        </p:nvSpPr>
        <p:spPr>
          <a:xfrm>
            <a:off x="1699134" y="5039992"/>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監視</a:t>
            </a:r>
          </a:p>
        </p:txBody>
      </p:sp>
    </p:spTree>
    <p:extLst>
      <p:ext uri="{BB962C8B-B14F-4D97-AF65-F5344CB8AC3E}">
        <p14:creationId xmlns:p14="http://schemas.microsoft.com/office/powerpoint/2010/main" val="1215509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2524CE-0767-EFCD-2958-455A93DC8A62}"/>
              </a:ext>
            </a:extLst>
          </p:cNvPr>
          <p:cNvSpPr>
            <a:spLocks noGrp="1"/>
          </p:cNvSpPr>
          <p:nvPr>
            <p:ph type="title"/>
          </p:nvPr>
        </p:nvSpPr>
        <p:spPr/>
        <p:txBody>
          <a:bodyPr/>
          <a:lstStyle/>
          <a:p>
            <a:r>
              <a:rPr kumimoji="1" lang="ja-JP" altLang="en-US"/>
              <a:t>暗号化を解除するメモリ領域の指定</a:t>
            </a:r>
          </a:p>
        </p:txBody>
      </p:sp>
      <p:sp>
        <p:nvSpPr>
          <p:cNvPr id="3" name="コンテンツ プレースホルダー 2">
            <a:extLst>
              <a:ext uri="{FF2B5EF4-FFF2-40B4-BE49-F238E27FC236}">
                <a16:creationId xmlns:a16="http://schemas.microsoft.com/office/drawing/2014/main" id="{22F48F28-373B-24E6-A4A8-D1CE9D5D51BB}"/>
              </a:ext>
            </a:extLst>
          </p:cNvPr>
          <p:cNvSpPr>
            <a:spLocks noGrp="1"/>
          </p:cNvSpPr>
          <p:nvPr>
            <p:ph idx="1"/>
          </p:nvPr>
        </p:nvSpPr>
        <p:spPr>
          <a:xfrm>
            <a:off x="838200" y="1611313"/>
            <a:ext cx="10515600" cy="2751229"/>
          </a:xfrm>
        </p:spPr>
        <p:txBody>
          <a:bodyPr>
            <a:normAutofit/>
          </a:bodyPr>
          <a:lstStyle/>
          <a:p>
            <a:r>
              <a:rPr lang="en-US" altLang="ja-JP"/>
              <a:t>Unikernel</a:t>
            </a:r>
            <a:r>
              <a:rPr lang="ja-JP" altLang="en-US"/>
              <a:t>のユーザが暗号化を解除するメモリ領域を指定</a:t>
            </a:r>
            <a:endParaRPr lang="en-US" altLang="ja-JP" dirty="0"/>
          </a:p>
          <a:p>
            <a:pPr lvl="1"/>
            <a:r>
              <a:rPr lang="ja-JP" altLang="en-US"/>
              <a:t>監視のための情報開示の許容範囲には個人差があるため</a:t>
            </a:r>
            <a:endParaRPr lang="en-US" altLang="ja-JP" dirty="0"/>
          </a:p>
          <a:p>
            <a:pPr lvl="1"/>
            <a:r>
              <a:rPr lang="ja-JP" altLang="en-US"/>
              <a:t>しかし、監視を許可する</a:t>
            </a:r>
            <a:r>
              <a:rPr lang="en-US" altLang="ja-JP"/>
              <a:t>OS</a:t>
            </a:r>
            <a:r>
              <a:rPr lang="ja-JP" altLang="en-US"/>
              <a:t>データをユーザが指定するのは難しい</a:t>
            </a:r>
            <a:endParaRPr lang="en-US" altLang="ja-JP" dirty="0"/>
          </a:p>
          <a:p>
            <a:r>
              <a:rPr lang="ja-JP" altLang="en-US" dirty="0" err="1"/>
              <a:t>ユーザは</a:t>
            </a:r>
            <a:r>
              <a:rPr lang="en-US" altLang="ja-JP" dirty="0" err="1"/>
              <a:t>Unikernel</a:t>
            </a:r>
            <a:r>
              <a:rPr lang="en-US" altLang="ja-JP" dirty="0"/>
              <a:t> OS</a:t>
            </a:r>
            <a:r>
              <a:rPr lang="ja-JP" altLang="en-US"/>
              <a:t>が提供するいくつかのポリシから選択</a:t>
            </a:r>
            <a:endParaRPr lang="en-US" altLang="ja-JP" dirty="0"/>
          </a:p>
          <a:p>
            <a:pPr lvl="1"/>
            <a:r>
              <a:rPr lang="ja-JP" altLang="en-US"/>
              <a:t>例：メモリ管理情報、ネットワーク情報</a:t>
            </a:r>
            <a:endParaRPr lang="en-US" altLang="ja-JP" dirty="0"/>
          </a:p>
          <a:p>
            <a:pPr lvl="1"/>
            <a:r>
              <a:rPr lang="en-US" altLang="ja-JP" dirty="0" err="1"/>
              <a:t>Unikernel</a:t>
            </a:r>
            <a:r>
              <a:rPr lang="en-US" altLang="ja-JP" dirty="0"/>
              <a:t> OS</a:t>
            </a:r>
            <a:r>
              <a:rPr lang="ja-JP" altLang="en-US"/>
              <a:t>は選択されたポリシに従ってページテーブルを設定</a:t>
            </a:r>
            <a:endParaRPr lang="en-US" altLang="ja-JP" dirty="0"/>
          </a:p>
          <a:p>
            <a:pPr marL="457200" lvl="1" indent="0">
              <a:buNone/>
            </a:pPr>
            <a:endParaRPr kumimoji="1" lang="ja-JP" altLang="en-US"/>
          </a:p>
        </p:txBody>
      </p:sp>
      <p:sp>
        <p:nvSpPr>
          <p:cNvPr id="19" name="テキスト ボックス 49">
            <a:extLst>
              <a:ext uri="{FF2B5EF4-FFF2-40B4-BE49-F238E27FC236}">
                <a16:creationId xmlns:a16="http://schemas.microsoft.com/office/drawing/2014/main" id="{49653A37-891D-56B0-9E02-BE77EB4D0C64}"/>
              </a:ext>
            </a:extLst>
          </p:cNvPr>
          <p:cNvSpPr txBox="1"/>
          <p:nvPr/>
        </p:nvSpPr>
        <p:spPr>
          <a:xfrm>
            <a:off x="4400310" y="5229576"/>
            <a:ext cx="2340732" cy="400110"/>
          </a:xfrm>
          <a:prstGeom prst="rect">
            <a:avLst/>
          </a:prstGeom>
          <a:solidFill>
            <a:srgbClr val="FFFF00"/>
          </a:solidFill>
          <a:ln w="38100">
            <a:solidFill>
              <a:schemeClr val="tx1"/>
            </a:solidFill>
          </a:ln>
        </p:spPr>
        <p:txBody>
          <a:bodyPr wrap="square" rtlCol="0">
            <a:spAutoFit/>
          </a:bodyPr>
          <a:lstStyle/>
          <a:p>
            <a:pPr algn="ctr"/>
            <a:r>
              <a:rPr lang="en-US" altLang="ja-JP" sz="2000">
                <a:latin typeface="Hiragino Sans W4" panose="020B0400000000000000" pitchFamily="34" charset="-128"/>
                <a:ea typeface="Hiragino Sans W4" panose="020B0400000000000000" pitchFamily="34" charset="-128"/>
              </a:rPr>
              <a:t>Unikernel OS</a:t>
            </a:r>
            <a:endParaRPr lang="ja-JP" altLang="en-US" sz="2000" dirty="0">
              <a:latin typeface="Hiragino Sans W4" panose="020B0400000000000000" pitchFamily="34" charset="-128"/>
              <a:ea typeface="Hiragino Sans W4" panose="020B0400000000000000" pitchFamily="34" charset="-128"/>
            </a:endParaRPr>
          </a:p>
        </p:txBody>
      </p:sp>
      <p:sp>
        <p:nvSpPr>
          <p:cNvPr id="20" name="テキスト ボックス 50">
            <a:extLst>
              <a:ext uri="{FF2B5EF4-FFF2-40B4-BE49-F238E27FC236}">
                <a16:creationId xmlns:a16="http://schemas.microsoft.com/office/drawing/2014/main" id="{1D40BBCE-E613-0489-26B4-6DBD22AA3643}"/>
              </a:ext>
            </a:extLst>
          </p:cNvPr>
          <p:cNvSpPr txBox="1"/>
          <p:nvPr/>
        </p:nvSpPr>
        <p:spPr>
          <a:xfrm>
            <a:off x="4400309" y="4838801"/>
            <a:ext cx="2340732" cy="400110"/>
          </a:xfrm>
          <a:prstGeom prst="rect">
            <a:avLst/>
          </a:prstGeom>
          <a:solidFill>
            <a:srgbClr val="FFC000"/>
          </a:solidFill>
          <a:ln w="38100">
            <a:solidFill>
              <a:schemeClr val="tx1"/>
            </a:solidFill>
          </a:ln>
        </p:spPr>
        <p:txBody>
          <a:bodyPr wrap="square" rtlCol="0">
            <a:spAutoFit/>
          </a:bodyPr>
          <a:lstStyle/>
          <a:p>
            <a:pPr algn="ctr"/>
            <a:r>
              <a:rPr lang="ja-JP" altLang="en-US" sz="2000" dirty="0">
                <a:latin typeface="Hiragino Sans W4" panose="020B0400000000000000" pitchFamily="34" charset="-128"/>
                <a:ea typeface="Hiragino Sans W4" panose="020B0400000000000000" pitchFamily="34" charset="-128"/>
              </a:rPr>
              <a:t>アプリケーション</a:t>
            </a:r>
          </a:p>
        </p:txBody>
      </p:sp>
      <p:sp>
        <p:nvSpPr>
          <p:cNvPr id="21" name="テキスト ボックス 54">
            <a:extLst>
              <a:ext uri="{FF2B5EF4-FFF2-40B4-BE49-F238E27FC236}">
                <a16:creationId xmlns:a16="http://schemas.microsoft.com/office/drawing/2014/main" id="{744AF3C9-3287-8451-6DA3-DBB3E7ECF01D}"/>
              </a:ext>
            </a:extLst>
          </p:cNvPr>
          <p:cNvSpPr txBox="1"/>
          <p:nvPr/>
        </p:nvSpPr>
        <p:spPr>
          <a:xfrm>
            <a:off x="4552709" y="6135657"/>
            <a:ext cx="2016934" cy="400110"/>
          </a:xfrm>
          <a:prstGeom prst="rect">
            <a:avLst/>
          </a:prstGeom>
          <a:solidFill>
            <a:schemeClr val="tx1"/>
          </a:solidFill>
        </p:spPr>
        <p:txBody>
          <a:bodyPr wrap="square" rtlCol="0">
            <a:spAutoFit/>
          </a:bodyPr>
          <a:lstStyle/>
          <a:p>
            <a:pPr algn="ctr"/>
            <a:r>
              <a:rPr kumimoji="1" lang="ja-JP" altLang="en-US" sz="2000">
                <a:solidFill>
                  <a:schemeClr val="bg1"/>
                </a:solidFill>
                <a:latin typeface="Hiragino Sans W4" panose="020B0400000000000000" pitchFamily="34" charset="-128"/>
                <a:ea typeface="Hiragino Sans W4" panose="020B0400000000000000" pitchFamily="34" charset="-128"/>
              </a:rPr>
              <a:t>ページテーブル</a:t>
            </a:r>
          </a:p>
        </p:txBody>
      </p:sp>
      <p:sp>
        <p:nvSpPr>
          <p:cNvPr id="23" name="テキスト ボックス 74">
            <a:extLst>
              <a:ext uri="{FF2B5EF4-FFF2-40B4-BE49-F238E27FC236}">
                <a16:creationId xmlns:a16="http://schemas.microsoft.com/office/drawing/2014/main" id="{CB597E9F-7910-AF88-0B52-4FF8A8AEE5CD}"/>
              </a:ext>
            </a:extLst>
          </p:cNvPr>
          <p:cNvSpPr txBox="1"/>
          <p:nvPr/>
        </p:nvSpPr>
        <p:spPr>
          <a:xfrm>
            <a:off x="5738333" y="5687148"/>
            <a:ext cx="877875" cy="400110"/>
          </a:xfrm>
          <a:prstGeom prst="rect">
            <a:avLst/>
          </a:prstGeom>
          <a:noFill/>
        </p:spPr>
        <p:txBody>
          <a:bodyPr wrap="square" rtlCol="0">
            <a:spAutoFit/>
          </a:bodyPr>
          <a:lstStyle/>
          <a:p>
            <a:r>
              <a:rPr lang="ja-JP" altLang="en-US" sz="2000">
                <a:latin typeface="Hiragino Sans W4" panose="020B0400000000000000" pitchFamily="34" charset="-128"/>
                <a:ea typeface="Hiragino Sans W4" panose="020B0400000000000000" pitchFamily="34" charset="-128"/>
              </a:rPr>
              <a:t>設定</a:t>
            </a:r>
          </a:p>
        </p:txBody>
      </p:sp>
      <p:sp>
        <p:nvSpPr>
          <p:cNvPr id="30" name="右矢印 29">
            <a:extLst>
              <a:ext uri="{FF2B5EF4-FFF2-40B4-BE49-F238E27FC236}">
                <a16:creationId xmlns:a16="http://schemas.microsoft.com/office/drawing/2014/main" id="{8A91289F-6C11-29BA-4F54-03FDDEA4CEFC}"/>
              </a:ext>
            </a:extLst>
          </p:cNvPr>
          <p:cNvSpPr/>
          <p:nvPr/>
        </p:nvSpPr>
        <p:spPr>
          <a:xfrm rot="5400000">
            <a:off x="5243243" y="5653152"/>
            <a:ext cx="495157" cy="469857"/>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CAA729CA-3B8E-31CA-5B4C-2E2C5CD42D8C}"/>
              </a:ext>
            </a:extLst>
          </p:cNvPr>
          <p:cNvSpPr>
            <a:spLocks noGrp="1"/>
          </p:cNvSpPr>
          <p:nvPr>
            <p:ph type="sldNum" sz="quarter" idx="12"/>
          </p:nvPr>
        </p:nvSpPr>
        <p:spPr/>
        <p:txBody>
          <a:bodyPr/>
          <a:lstStyle/>
          <a:p>
            <a:fld id="{EBEF8748-B058-A54A-A7E9-E0E43024A750}" type="slidenum">
              <a:rPr lang="ja-JP" altLang="en-US"/>
              <a:pPr/>
              <a:t>7</a:t>
            </a:fld>
            <a:endParaRPr lang="ja-JP" altLang="en-US"/>
          </a:p>
        </p:txBody>
      </p:sp>
      <p:sp>
        <p:nvSpPr>
          <p:cNvPr id="4" name="円形吹き出し 3">
            <a:extLst>
              <a:ext uri="{FF2B5EF4-FFF2-40B4-BE49-F238E27FC236}">
                <a16:creationId xmlns:a16="http://schemas.microsoft.com/office/drawing/2014/main" id="{56A867D9-A5E9-F555-82F7-11E236009F69}"/>
              </a:ext>
            </a:extLst>
          </p:cNvPr>
          <p:cNvSpPr/>
          <p:nvPr/>
        </p:nvSpPr>
        <p:spPr>
          <a:xfrm>
            <a:off x="6872981" y="4609937"/>
            <a:ext cx="4612758" cy="819694"/>
          </a:xfrm>
          <a:prstGeom prst="wedgeEllipseCallout">
            <a:avLst>
              <a:gd name="adj1" fmla="val -48493"/>
              <a:gd name="adj2" fmla="val 85020"/>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ポリシ</a:t>
            </a:r>
            <a:r>
              <a:rPr lang="ja-JP" altLang="en-US" dirty="0">
                <a:solidFill>
                  <a:schemeClr val="tx1"/>
                </a:solidFill>
              </a:rPr>
              <a:t>１</a:t>
            </a:r>
            <a:r>
              <a:rPr lang="en-US" altLang="ja-JP" dirty="0">
                <a:solidFill>
                  <a:schemeClr val="tx1"/>
                </a:solidFill>
              </a:rPr>
              <a:t>：メモリ管理情報</a:t>
            </a:r>
            <a:endParaRPr lang="en-JP" altLang="ja-JP" dirty="0">
              <a:solidFill>
                <a:schemeClr val="tx1"/>
              </a:solidFill>
            </a:endParaRPr>
          </a:p>
          <a:p>
            <a:pPr algn="ctr"/>
            <a:r>
              <a:rPr lang="en-US" altLang="ja-JP" dirty="0">
                <a:solidFill>
                  <a:schemeClr val="tx1"/>
                </a:solidFill>
              </a:rPr>
              <a:t>ポリシ</a:t>
            </a:r>
            <a:r>
              <a:rPr lang="ja-JP" altLang="en-US" dirty="0">
                <a:solidFill>
                  <a:schemeClr val="tx1"/>
                </a:solidFill>
              </a:rPr>
              <a:t>２</a:t>
            </a:r>
            <a:r>
              <a:rPr lang="en-US" altLang="ja-JP" dirty="0">
                <a:solidFill>
                  <a:schemeClr val="tx1"/>
                </a:solidFill>
              </a:rPr>
              <a:t>：</a:t>
            </a:r>
            <a:r>
              <a:rPr lang="ja-JP" altLang="en-US" dirty="0">
                <a:solidFill>
                  <a:schemeClr val="tx1"/>
                </a:solidFill>
              </a:rPr>
              <a:t>ネットワーク情報</a:t>
            </a:r>
            <a:endParaRPr lang="en-US" altLang="ja-JP" dirty="0">
              <a:solidFill>
                <a:schemeClr val="tx1"/>
              </a:solidFill>
            </a:endParaRPr>
          </a:p>
        </p:txBody>
      </p:sp>
    </p:spTree>
    <p:extLst>
      <p:ext uri="{BB962C8B-B14F-4D97-AF65-F5344CB8AC3E}">
        <p14:creationId xmlns:p14="http://schemas.microsoft.com/office/powerpoint/2010/main" val="42505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710540-A11D-189A-B0C6-667B506EA3F0}"/>
              </a:ext>
            </a:extLst>
          </p:cNvPr>
          <p:cNvSpPr>
            <a:spLocks noGrp="1"/>
          </p:cNvSpPr>
          <p:nvPr>
            <p:ph type="title"/>
          </p:nvPr>
        </p:nvSpPr>
        <p:spPr/>
        <p:txBody>
          <a:bodyPr>
            <a:normAutofit/>
          </a:bodyPr>
          <a:lstStyle/>
          <a:p>
            <a:pPr>
              <a:spcBef>
                <a:spcPts val="500"/>
              </a:spcBef>
              <a:defRPr/>
            </a:pPr>
            <a:r>
              <a:rPr lang="ja-JP" altLang="en-US" dirty="0">
                <a:solidFill>
                  <a:prstClr val="black"/>
                </a:solidFill>
              </a:rPr>
              <a:t>ポリシを考慮したメモリ割り当て</a:t>
            </a:r>
            <a:endParaRPr lang="en-US" altLang="ja-JP" dirty="0">
              <a:solidFill>
                <a:prstClr val="black"/>
              </a:solidFill>
            </a:endParaRPr>
          </a:p>
        </p:txBody>
      </p:sp>
      <p:sp>
        <p:nvSpPr>
          <p:cNvPr id="3" name="コンテンツ プレースホルダー 2">
            <a:extLst>
              <a:ext uri="{FF2B5EF4-FFF2-40B4-BE49-F238E27FC236}">
                <a16:creationId xmlns:a16="http://schemas.microsoft.com/office/drawing/2014/main" id="{C93874B4-5D8C-3A44-0D43-63D2F97E67F1}"/>
              </a:ext>
            </a:extLst>
          </p:cNvPr>
          <p:cNvSpPr>
            <a:spLocks noGrp="1"/>
          </p:cNvSpPr>
          <p:nvPr>
            <p:ph idx="1"/>
          </p:nvPr>
        </p:nvSpPr>
        <p:spPr>
          <a:xfrm>
            <a:off x="838200" y="1611313"/>
            <a:ext cx="10021711" cy="2559580"/>
          </a:xfrm>
        </p:spPr>
        <p:txBody>
          <a:bodyPr/>
          <a:lstStyle/>
          <a:p>
            <a:r>
              <a:rPr lang="ja-JP" altLang="en-US"/>
              <a:t>ポリシの異なるデータが同じメモリページに含まれる可能性</a:t>
            </a:r>
            <a:endParaRPr lang="en-US" altLang="ja-JP"/>
          </a:p>
          <a:p>
            <a:pPr lvl="1"/>
            <a:r>
              <a:rPr lang="en" altLang="ja-JP"/>
              <a:t>SEV</a:t>
            </a:r>
            <a:r>
              <a:rPr lang="ja-JP" altLang="en-US"/>
              <a:t>はページ単位でしか暗号化の解除を設定できない</a:t>
            </a:r>
          </a:p>
          <a:p>
            <a:pPr lvl="1"/>
            <a:r>
              <a:rPr lang="ja-JP" altLang="en-US"/>
              <a:t>ポリシで許可していないデータにもアクセス可になる可能性</a:t>
            </a:r>
          </a:p>
          <a:p>
            <a:r>
              <a:rPr lang="ja-JP" altLang="en-US" dirty="0" err="1"/>
              <a:t>各ページには同じポリシのデータのみを格納</a:t>
            </a:r>
          </a:p>
          <a:p>
            <a:pPr lvl="1"/>
            <a:r>
              <a:rPr lang="en" altLang="ja-JP" dirty="0"/>
              <a:t>Unikernel OS</a:t>
            </a:r>
            <a:r>
              <a:rPr lang="ja-JP" altLang="en-US" dirty="0"/>
              <a:t>のメモリ割り当て時にポリシを指定</a:t>
            </a:r>
          </a:p>
          <a:p>
            <a:pPr lvl="1"/>
            <a:r>
              <a:rPr lang="ja-JP" altLang="en-US"/>
              <a:t>ポリシごとに用意したフリーリストからメモリを割り当て</a:t>
            </a:r>
            <a:endParaRPr lang="en-US" altLang="ja-JP" dirty="0"/>
          </a:p>
          <a:p>
            <a:pPr lvl="1"/>
            <a:endParaRPr kumimoji="1" lang="en-US" altLang="ja-JP" dirty="0"/>
          </a:p>
          <a:p>
            <a:pPr lvl="1"/>
            <a:endParaRPr kumimoji="1" lang="ja-JP" altLang="en-US"/>
          </a:p>
        </p:txBody>
      </p:sp>
      <p:sp>
        <p:nvSpPr>
          <p:cNvPr id="5" name="スライド番号プレースホルダー 4">
            <a:extLst>
              <a:ext uri="{FF2B5EF4-FFF2-40B4-BE49-F238E27FC236}">
                <a16:creationId xmlns:a16="http://schemas.microsoft.com/office/drawing/2014/main" id="{D3D7346E-0196-BF60-558F-13BD298E133A}"/>
              </a:ext>
            </a:extLst>
          </p:cNvPr>
          <p:cNvSpPr>
            <a:spLocks noGrp="1"/>
          </p:cNvSpPr>
          <p:nvPr>
            <p:ph type="sldNum" sz="quarter" idx="12"/>
          </p:nvPr>
        </p:nvSpPr>
        <p:spPr/>
        <p:txBody>
          <a:bodyPr/>
          <a:lstStyle/>
          <a:p>
            <a:fld id="{EBEF8748-B058-A54A-A7E9-E0E43024A750}" type="slidenum">
              <a:rPr lang="ja-JP" altLang="en-US"/>
              <a:pPr/>
              <a:t>8</a:t>
            </a:fld>
            <a:endParaRPr lang="ja-JP" altLang="en-US"/>
          </a:p>
        </p:txBody>
      </p:sp>
      <p:sp>
        <p:nvSpPr>
          <p:cNvPr id="55" name="Rectangle 13">
            <a:extLst>
              <a:ext uri="{FF2B5EF4-FFF2-40B4-BE49-F238E27FC236}">
                <a16:creationId xmlns:a16="http://schemas.microsoft.com/office/drawing/2014/main" id="{8CAD0322-612A-6D28-6D9E-DE97C6D9F640}"/>
              </a:ext>
            </a:extLst>
          </p:cNvPr>
          <p:cNvSpPr/>
          <p:nvPr/>
        </p:nvSpPr>
        <p:spPr>
          <a:xfrm>
            <a:off x="1382513" y="4577735"/>
            <a:ext cx="1250148" cy="1265462"/>
          </a:xfrm>
          <a:prstGeom prst="rect">
            <a:avLst/>
          </a:prstGeom>
          <a:solidFill>
            <a:schemeClr val="bg1"/>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56" name="Rectangle 5">
            <a:extLst>
              <a:ext uri="{FF2B5EF4-FFF2-40B4-BE49-F238E27FC236}">
                <a16:creationId xmlns:a16="http://schemas.microsoft.com/office/drawing/2014/main" id="{E64E5F64-6FA0-A795-23AB-68508DC566CB}"/>
              </a:ext>
            </a:extLst>
          </p:cNvPr>
          <p:cNvSpPr/>
          <p:nvPr/>
        </p:nvSpPr>
        <p:spPr>
          <a:xfrm>
            <a:off x="1531598" y="4710909"/>
            <a:ext cx="475989" cy="436692"/>
          </a:xfrm>
          <a:prstGeom prst="rect">
            <a:avLst/>
          </a:prstGeom>
          <a:solidFill>
            <a:srgbClr val="FFC00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57" name="Rectangle 14">
            <a:extLst>
              <a:ext uri="{FF2B5EF4-FFF2-40B4-BE49-F238E27FC236}">
                <a16:creationId xmlns:a16="http://schemas.microsoft.com/office/drawing/2014/main" id="{7A2D533D-98D0-553F-D996-EB90F3058BE7}"/>
              </a:ext>
            </a:extLst>
          </p:cNvPr>
          <p:cNvSpPr/>
          <p:nvPr/>
        </p:nvSpPr>
        <p:spPr>
          <a:xfrm>
            <a:off x="2007587" y="5255010"/>
            <a:ext cx="475989" cy="436692"/>
          </a:xfrm>
          <a:prstGeom prst="rect">
            <a:avLst/>
          </a:prstGeom>
          <a:solidFill>
            <a:srgbClr val="92D05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endParaRPr>
          </a:p>
        </p:txBody>
      </p:sp>
      <p:sp>
        <p:nvSpPr>
          <p:cNvPr id="58" name="Rectangle 31">
            <a:extLst>
              <a:ext uri="{FF2B5EF4-FFF2-40B4-BE49-F238E27FC236}">
                <a16:creationId xmlns:a16="http://schemas.microsoft.com/office/drawing/2014/main" id="{0BEDA2E0-BDD3-8085-BD44-5BCEA33846C8}"/>
              </a:ext>
            </a:extLst>
          </p:cNvPr>
          <p:cNvSpPr/>
          <p:nvPr/>
        </p:nvSpPr>
        <p:spPr>
          <a:xfrm>
            <a:off x="2883131" y="4577735"/>
            <a:ext cx="1250148" cy="1265462"/>
          </a:xfrm>
          <a:prstGeom prst="rect">
            <a:avLst/>
          </a:prstGeom>
          <a:solidFill>
            <a:schemeClr val="bg1"/>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59" name="Rectangle 14">
            <a:extLst>
              <a:ext uri="{FF2B5EF4-FFF2-40B4-BE49-F238E27FC236}">
                <a16:creationId xmlns:a16="http://schemas.microsoft.com/office/drawing/2014/main" id="{3B706B89-6697-983F-D724-B3AA40B6FA56}"/>
              </a:ext>
            </a:extLst>
          </p:cNvPr>
          <p:cNvSpPr/>
          <p:nvPr/>
        </p:nvSpPr>
        <p:spPr>
          <a:xfrm>
            <a:off x="3032216" y="4710909"/>
            <a:ext cx="475989" cy="436692"/>
          </a:xfrm>
          <a:prstGeom prst="rect">
            <a:avLst/>
          </a:prstGeom>
          <a:solidFill>
            <a:srgbClr val="92D05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endParaRPr>
          </a:p>
        </p:txBody>
      </p:sp>
      <p:sp>
        <p:nvSpPr>
          <p:cNvPr id="60" name="Rectangle 33">
            <a:extLst>
              <a:ext uri="{FF2B5EF4-FFF2-40B4-BE49-F238E27FC236}">
                <a16:creationId xmlns:a16="http://schemas.microsoft.com/office/drawing/2014/main" id="{50B5DB16-6C30-0D99-2AC3-5F24CA410E64}"/>
              </a:ext>
            </a:extLst>
          </p:cNvPr>
          <p:cNvSpPr/>
          <p:nvPr/>
        </p:nvSpPr>
        <p:spPr>
          <a:xfrm>
            <a:off x="3508205" y="5254193"/>
            <a:ext cx="475989" cy="436692"/>
          </a:xfrm>
          <a:prstGeom prst="rect">
            <a:avLst/>
          </a:prstGeom>
          <a:solidFill>
            <a:srgbClr val="FFFF0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62" name="Rectangle 5">
            <a:extLst>
              <a:ext uri="{FF2B5EF4-FFF2-40B4-BE49-F238E27FC236}">
                <a16:creationId xmlns:a16="http://schemas.microsoft.com/office/drawing/2014/main" id="{629E5B08-52F2-05E7-5A70-2134F96B3529}"/>
              </a:ext>
            </a:extLst>
          </p:cNvPr>
          <p:cNvSpPr/>
          <p:nvPr/>
        </p:nvSpPr>
        <p:spPr>
          <a:xfrm>
            <a:off x="6772460" y="4710909"/>
            <a:ext cx="475989" cy="436692"/>
          </a:xfrm>
          <a:prstGeom prst="rect">
            <a:avLst/>
          </a:prstGeom>
          <a:solidFill>
            <a:srgbClr val="FFC00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63" name="Rectangle 38">
            <a:extLst>
              <a:ext uri="{FF2B5EF4-FFF2-40B4-BE49-F238E27FC236}">
                <a16:creationId xmlns:a16="http://schemas.microsoft.com/office/drawing/2014/main" id="{AF9AD8FD-CA0A-2974-4246-CD1EB27CA0CF}"/>
              </a:ext>
            </a:extLst>
          </p:cNvPr>
          <p:cNvSpPr/>
          <p:nvPr/>
        </p:nvSpPr>
        <p:spPr>
          <a:xfrm>
            <a:off x="8167601" y="4577735"/>
            <a:ext cx="1250148" cy="1265462"/>
          </a:xfrm>
          <a:prstGeom prst="rect">
            <a:avLst/>
          </a:prstGeom>
          <a:solidFill>
            <a:schemeClr val="bg1"/>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64" name="Rectangle 14">
            <a:extLst>
              <a:ext uri="{FF2B5EF4-FFF2-40B4-BE49-F238E27FC236}">
                <a16:creationId xmlns:a16="http://schemas.microsoft.com/office/drawing/2014/main" id="{44912B6E-C458-8BED-155D-80614B3AF2CC}"/>
              </a:ext>
            </a:extLst>
          </p:cNvPr>
          <p:cNvSpPr/>
          <p:nvPr/>
        </p:nvSpPr>
        <p:spPr>
          <a:xfrm>
            <a:off x="8316686" y="4710909"/>
            <a:ext cx="475989" cy="436692"/>
          </a:xfrm>
          <a:prstGeom prst="rect">
            <a:avLst/>
          </a:prstGeom>
          <a:solidFill>
            <a:srgbClr val="92D05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endParaRPr>
          </a:p>
        </p:txBody>
      </p:sp>
      <p:sp>
        <p:nvSpPr>
          <p:cNvPr id="65" name="Rectangle 40">
            <a:extLst>
              <a:ext uri="{FF2B5EF4-FFF2-40B4-BE49-F238E27FC236}">
                <a16:creationId xmlns:a16="http://schemas.microsoft.com/office/drawing/2014/main" id="{FF96A8D3-0433-707E-3208-5DA39AFE0AEC}"/>
              </a:ext>
            </a:extLst>
          </p:cNvPr>
          <p:cNvSpPr/>
          <p:nvPr/>
        </p:nvSpPr>
        <p:spPr>
          <a:xfrm>
            <a:off x="8792675" y="5251611"/>
            <a:ext cx="475989" cy="436692"/>
          </a:xfrm>
          <a:prstGeom prst="rect">
            <a:avLst/>
          </a:prstGeom>
          <a:solidFill>
            <a:srgbClr val="92D05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endParaRPr>
          </a:p>
        </p:txBody>
      </p:sp>
      <p:sp>
        <p:nvSpPr>
          <p:cNvPr id="67" name="Rectangle 43">
            <a:extLst>
              <a:ext uri="{FF2B5EF4-FFF2-40B4-BE49-F238E27FC236}">
                <a16:creationId xmlns:a16="http://schemas.microsoft.com/office/drawing/2014/main" id="{4D6487F6-3BEA-9926-171A-578B5C02278F}"/>
              </a:ext>
            </a:extLst>
          </p:cNvPr>
          <p:cNvSpPr/>
          <p:nvPr/>
        </p:nvSpPr>
        <p:spPr>
          <a:xfrm>
            <a:off x="9883406" y="4710909"/>
            <a:ext cx="475989" cy="436692"/>
          </a:xfrm>
          <a:prstGeom prst="rect">
            <a:avLst/>
          </a:prstGeom>
          <a:solidFill>
            <a:srgbClr val="FFFF00"/>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ln>
                <a:solidFill>
                  <a:schemeClr val="tx1"/>
                </a:solidFill>
              </a:ln>
              <a:solidFill>
                <a:srgbClr val="FFC000"/>
              </a:solidFill>
            </a:endParaRPr>
          </a:p>
        </p:txBody>
      </p:sp>
      <p:sp>
        <p:nvSpPr>
          <p:cNvPr id="68" name="テキスト ボックス 13">
            <a:extLst>
              <a:ext uri="{FF2B5EF4-FFF2-40B4-BE49-F238E27FC236}">
                <a16:creationId xmlns:a16="http://schemas.microsoft.com/office/drawing/2014/main" id="{4A84D97C-3450-CF80-AC45-E434BA09F6E1}"/>
              </a:ext>
            </a:extLst>
          </p:cNvPr>
          <p:cNvSpPr txBox="1"/>
          <p:nvPr/>
        </p:nvSpPr>
        <p:spPr>
          <a:xfrm>
            <a:off x="1431994" y="5927746"/>
            <a:ext cx="1143517" cy="646331"/>
          </a:xfrm>
          <a:prstGeom prst="rect">
            <a:avLst/>
          </a:prstGeom>
          <a:noFill/>
        </p:spPr>
        <p:txBody>
          <a:bodyPr wrap="square" rtlCol="0">
            <a:spAutoFit/>
          </a:bodyPr>
          <a:lstStyle/>
          <a:p>
            <a:pPr algn="ctr"/>
            <a:r>
              <a:rPr kumimoji="1" lang="ja-JP" altLang="en-US">
                <a:latin typeface="Hiragino Sans W4" panose="020B0400000000000000" pitchFamily="34" charset="-128"/>
                <a:ea typeface="Hiragino Sans W4" panose="020B0400000000000000" pitchFamily="34" charset="-128"/>
              </a:rPr>
              <a:t>非暗号化</a:t>
            </a:r>
            <a:endParaRPr kumimoji="1" lang="en-US" altLang="ja-JP" dirty="0">
              <a:latin typeface="Hiragino Sans W4" panose="020B0400000000000000" pitchFamily="34" charset="-128"/>
              <a:ea typeface="Hiragino Sans W4" panose="020B0400000000000000" pitchFamily="34" charset="-128"/>
            </a:endParaRPr>
          </a:p>
          <a:p>
            <a:pPr algn="ctr"/>
            <a:r>
              <a:rPr kumimoji="1" lang="ja-JP" altLang="en-US">
                <a:latin typeface="Hiragino Sans W4" panose="020B0400000000000000" pitchFamily="34" charset="-128"/>
                <a:ea typeface="Hiragino Sans W4" panose="020B0400000000000000" pitchFamily="34" charset="-128"/>
              </a:rPr>
              <a:t>ページ</a:t>
            </a:r>
          </a:p>
        </p:txBody>
      </p:sp>
      <p:sp>
        <p:nvSpPr>
          <p:cNvPr id="69" name="テキスト ボックス 13">
            <a:extLst>
              <a:ext uri="{FF2B5EF4-FFF2-40B4-BE49-F238E27FC236}">
                <a16:creationId xmlns:a16="http://schemas.microsoft.com/office/drawing/2014/main" id="{A3475A0F-7EB8-A576-0698-69060597A41F}"/>
              </a:ext>
            </a:extLst>
          </p:cNvPr>
          <p:cNvSpPr txBox="1"/>
          <p:nvPr/>
        </p:nvSpPr>
        <p:spPr>
          <a:xfrm>
            <a:off x="2952135" y="5911972"/>
            <a:ext cx="1143517" cy="646331"/>
          </a:xfrm>
          <a:prstGeom prst="rect">
            <a:avLst/>
          </a:prstGeom>
          <a:noFill/>
        </p:spPr>
        <p:txBody>
          <a:bodyPr wrap="square" rtlCol="0">
            <a:spAutoFit/>
          </a:bodyPr>
          <a:lstStyle/>
          <a:p>
            <a:pPr algn="ctr"/>
            <a:r>
              <a:rPr kumimoji="1" lang="ja-JP" altLang="en-US">
                <a:latin typeface="Hiragino Sans W4" panose="020B0400000000000000" pitchFamily="34" charset="-128"/>
                <a:ea typeface="Hiragino Sans W4" panose="020B0400000000000000" pitchFamily="34" charset="-128"/>
              </a:rPr>
              <a:t>非暗号化</a:t>
            </a:r>
            <a:endParaRPr kumimoji="1" lang="en-US" altLang="ja-JP" dirty="0">
              <a:latin typeface="Hiragino Sans W4" panose="020B0400000000000000" pitchFamily="34" charset="-128"/>
              <a:ea typeface="Hiragino Sans W4" panose="020B0400000000000000" pitchFamily="34" charset="-128"/>
            </a:endParaRPr>
          </a:p>
          <a:p>
            <a:pPr algn="ctr"/>
            <a:r>
              <a:rPr kumimoji="1" lang="ja-JP" altLang="en-US">
                <a:latin typeface="Hiragino Sans W4" panose="020B0400000000000000" pitchFamily="34" charset="-128"/>
                <a:ea typeface="Hiragino Sans W4" panose="020B0400000000000000" pitchFamily="34" charset="-128"/>
              </a:rPr>
              <a:t>ページ</a:t>
            </a:r>
          </a:p>
        </p:txBody>
      </p:sp>
      <p:sp>
        <p:nvSpPr>
          <p:cNvPr id="70" name="テキスト ボックス 13">
            <a:extLst>
              <a:ext uri="{FF2B5EF4-FFF2-40B4-BE49-F238E27FC236}">
                <a16:creationId xmlns:a16="http://schemas.microsoft.com/office/drawing/2014/main" id="{EE11E8F7-0D38-E567-E6D1-3944F0D3665C}"/>
              </a:ext>
            </a:extLst>
          </p:cNvPr>
          <p:cNvSpPr txBox="1"/>
          <p:nvPr/>
        </p:nvSpPr>
        <p:spPr>
          <a:xfrm>
            <a:off x="6700775" y="5934832"/>
            <a:ext cx="1143517" cy="646331"/>
          </a:xfrm>
          <a:prstGeom prst="rect">
            <a:avLst/>
          </a:prstGeom>
          <a:noFill/>
        </p:spPr>
        <p:txBody>
          <a:bodyPr wrap="square" rtlCol="0">
            <a:spAutoFit/>
          </a:bodyPr>
          <a:lstStyle/>
          <a:p>
            <a:pPr algn="ctr"/>
            <a:r>
              <a:rPr kumimoji="1" lang="ja-JP" altLang="en-US">
                <a:latin typeface="Hiragino Sans W4" panose="020B0400000000000000" pitchFamily="34" charset="-128"/>
                <a:ea typeface="Hiragino Sans W4" panose="020B0400000000000000" pitchFamily="34" charset="-128"/>
              </a:rPr>
              <a:t>暗号化</a:t>
            </a:r>
            <a:endParaRPr kumimoji="1" lang="en-US" altLang="ja-JP" dirty="0">
              <a:latin typeface="Hiragino Sans W4" panose="020B0400000000000000" pitchFamily="34" charset="-128"/>
              <a:ea typeface="Hiragino Sans W4" panose="020B0400000000000000" pitchFamily="34" charset="-128"/>
            </a:endParaRPr>
          </a:p>
          <a:p>
            <a:pPr algn="ctr"/>
            <a:r>
              <a:rPr kumimoji="1" lang="ja-JP" altLang="en-US">
                <a:latin typeface="Hiragino Sans W4" panose="020B0400000000000000" pitchFamily="34" charset="-128"/>
                <a:ea typeface="Hiragino Sans W4" panose="020B0400000000000000" pitchFamily="34" charset="-128"/>
              </a:rPr>
              <a:t>ページ</a:t>
            </a:r>
          </a:p>
        </p:txBody>
      </p:sp>
      <p:sp>
        <p:nvSpPr>
          <p:cNvPr id="71" name="テキスト ボックス 13">
            <a:extLst>
              <a:ext uri="{FF2B5EF4-FFF2-40B4-BE49-F238E27FC236}">
                <a16:creationId xmlns:a16="http://schemas.microsoft.com/office/drawing/2014/main" id="{07D64D2F-B1CF-4762-CC27-A3298B415529}"/>
              </a:ext>
            </a:extLst>
          </p:cNvPr>
          <p:cNvSpPr txBox="1"/>
          <p:nvPr/>
        </p:nvSpPr>
        <p:spPr>
          <a:xfrm>
            <a:off x="8316686" y="5934832"/>
            <a:ext cx="1143517" cy="646331"/>
          </a:xfrm>
          <a:prstGeom prst="rect">
            <a:avLst/>
          </a:prstGeom>
          <a:noFill/>
        </p:spPr>
        <p:txBody>
          <a:bodyPr wrap="square" rtlCol="0">
            <a:spAutoFit/>
          </a:bodyPr>
          <a:lstStyle/>
          <a:p>
            <a:pPr algn="ctr"/>
            <a:r>
              <a:rPr kumimoji="1" lang="ja-JP" altLang="en-US">
                <a:latin typeface="Hiragino Sans W4" panose="020B0400000000000000" pitchFamily="34" charset="-128"/>
                <a:ea typeface="Hiragino Sans W4" panose="020B0400000000000000" pitchFamily="34" charset="-128"/>
              </a:rPr>
              <a:t>非暗号化</a:t>
            </a:r>
            <a:endParaRPr kumimoji="1" lang="en-US" altLang="ja-JP" dirty="0">
              <a:latin typeface="Hiragino Sans W4" panose="020B0400000000000000" pitchFamily="34" charset="-128"/>
              <a:ea typeface="Hiragino Sans W4" panose="020B0400000000000000" pitchFamily="34" charset="-128"/>
            </a:endParaRPr>
          </a:p>
          <a:p>
            <a:pPr algn="ctr"/>
            <a:r>
              <a:rPr kumimoji="1" lang="ja-JP" altLang="en-US">
                <a:latin typeface="Hiragino Sans W4" panose="020B0400000000000000" pitchFamily="34" charset="-128"/>
                <a:ea typeface="Hiragino Sans W4" panose="020B0400000000000000" pitchFamily="34" charset="-128"/>
              </a:rPr>
              <a:t>ページ</a:t>
            </a:r>
          </a:p>
        </p:txBody>
      </p:sp>
      <p:sp>
        <p:nvSpPr>
          <p:cNvPr id="72" name="テキスト ボックス 13">
            <a:extLst>
              <a:ext uri="{FF2B5EF4-FFF2-40B4-BE49-F238E27FC236}">
                <a16:creationId xmlns:a16="http://schemas.microsoft.com/office/drawing/2014/main" id="{EEB365D6-CD10-97E7-0AFC-50716D1D9C2A}"/>
              </a:ext>
            </a:extLst>
          </p:cNvPr>
          <p:cNvSpPr txBox="1"/>
          <p:nvPr/>
        </p:nvSpPr>
        <p:spPr>
          <a:xfrm>
            <a:off x="9765142" y="5934832"/>
            <a:ext cx="1143517" cy="646331"/>
          </a:xfrm>
          <a:prstGeom prst="rect">
            <a:avLst/>
          </a:prstGeom>
          <a:noFill/>
        </p:spPr>
        <p:txBody>
          <a:bodyPr wrap="square" rtlCol="0">
            <a:spAutoFit/>
          </a:bodyPr>
          <a:lstStyle/>
          <a:p>
            <a:pPr algn="ctr"/>
            <a:r>
              <a:rPr kumimoji="1" lang="ja-JP" altLang="en-US">
                <a:latin typeface="Hiragino Sans W4" panose="020B0400000000000000" pitchFamily="34" charset="-128"/>
                <a:ea typeface="Hiragino Sans W4" panose="020B0400000000000000" pitchFamily="34" charset="-128"/>
              </a:rPr>
              <a:t>暗号化</a:t>
            </a:r>
            <a:endParaRPr kumimoji="1" lang="en-US" altLang="ja-JP" dirty="0">
              <a:latin typeface="Hiragino Sans W4" panose="020B0400000000000000" pitchFamily="34" charset="-128"/>
              <a:ea typeface="Hiragino Sans W4" panose="020B0400000000000000" pitchFamily="34" charset="-128"/>
            </a:endParaRPr>
          </a:p>
          <a:p>
            <a:pPr algn="ctr"/>
            <a:r>
              <a:rPr kumimoji="1" lang="ja-JP" altLang="en-US">
                <a:latin typeface="Hiragino Sans W4" panose="020B0400000000000000" pitchFamily="34" charset="-128"/>
                <a:ea typeface="Hiragino Sans W4" panose="020B0400000000000000" pitchFamily="34" charset="-128"/>
              </a:rPr>
              <a:t>ページ</a:t>
            </a:r>
          </a:p>
        </p:txBody>
      </p:sp>
      <p:sp>
        <p:nvSpPr>
          <p:cNvPr id="73" name="Right Arrow 49">
            <a:extLst>
              <a:ext uri="{FF2B5EF4-FFF2-40B4-BE49-F238E27FC236}">
                <a16:creationId xmlns:a16="http://schemas.microsoft.com/office/drawing/2014/main" id="{C5BF2AA8-DE3B-7490-182C-E9A82F53A829}"/>
              </a:ext>
            </a:extLst>
          </p:cNvPr>
          <p:cNvSpPr/>
          <p:nvPr/>
        </p:nvSpPr>
        <p:spPr>
          <a:xfrm>
            <a:off x="5067724" y="4724691"/>
            <a:ext cx="731520" cy="845820"/>
          </a:xfrm>
          <a:prstGeom prst="right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JP"/>
          </a:p>
        </p:txBody>
      </p:sp>
      <p:sp>
        <p:nvSpPr>
          <p:cNvPr id="75" name="Explosion 1 12">
            <a:extLst>
              <a:ext uri="{FF2B5EF4-FFF2-40B4-BE49-F238E27FC236}">
                <a16:creationId xmlns:a16="http://schemas.microsoft.com/office/drawing/2014/main" id="{CDCC9144-3DCB-97F1-797B-FD2B1A5F8574}"/>
              </a:ext>
            </a:extLst>
          </p:cNvPr>
          <p:cNvSpPr/>
          <p:nvPr/>
        </p:nvSpPr>
        <p:spPr>
          <a:xfrm>
            <a:off x="1868395" y="4786543"/>
            <a:ext cx="339690" cy="259659"/>
          </a:xfrm>
          <a:prstGeom prst="irregularSeal1">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JP">
              <a:solidFill>
                <a:srgbClr val="FF0000"/>
              </a:solidFill>
            </a:endParaRPr>
          </a:p>
        </p:txBody>
      </p:sp>
      <p:sp>
        <p:nvSpPr>
          <p:cNvPr id="76" name="Explosion 1 12">
            <a:extLst>
              <a:ext uri="{FF2B5EF4-FFF2-40B4-BE49-F238E27FC236}">
                <a16:creationId xmlns:a16="http://schemas.microsoft.com/office/drawing/2014/main" id="{FBAC1050-EB17-D409-5061-009DDA6F6F7C}"/>
              </a:ext>
            </a:extLst>
          </p:cNvPr>
          <p:cNvSpPr/>
          <p:nvPr/>
        </p:nvSpPr>
        <p:spPr>
          <a:xfrm>
            <a:off x="3354048" y="5370243"/>
            <a:ext cx="339690" cy="259659"/>
          </a:xfrm>
          <a:prstGeom prst="irregularSeal1">
            <a:avLst/>
          </a:prstGeom>
          <a:solidFill>
            <a:srgbClr val="FF00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JP">
              <a:solidFill>
                <a:srgbClr val="FF0000"/>
              </a:solidFill>
            </a:endParaRPr>
          </a:p>
        </p:txBody>
      </p:sp>
      <p:pic>
        <p:nvPicPr>
          <p:cNvPr id="80" name="図 79">
            <a:extLst>
              <a:ext uri="{FF2B5EF4-FFF2-40B4-BE49-F238E27FC236}">
                <a16:creationId xmlns:a16="http://schemas.microsoft.com/office/drawing/2014/main" id="{D162D5C5-3311-8B30-EF72-9CFDE613EF23}"/>
              </a:ext>
            </a:extLst>
          </p:cNvPr>
          <p:cNvPicPr>
            <a:picLocks noChangeAspect="1"/>
          </p:cNvPicPr>
          <p:nvPr/>
        </p:nvPicPr>
        <p:blipFill>
          <a:blip r:embed="rId3"/>
          <a:stretch>
            <a:fillRect/>
          </a:stretch>
        </p:blipFill>
        <p:spPr>
          <a:xfrm rot="10800000">
            <a:off x="6612140" y="4562766"/>
            <a:ext cx="1232152" cy="1295400"/>
          </a:xfrm>
          <a:prstGeom prst="rect">
            <a:avLst/>
          </a:prstGeom>
        </p:spPr>
      </p:pic>
      <p:pic>
        <p:nvPicPr>
          <p:cNvPr id="81" name="図 80">
            <a:extLst>
              <a:ext uri="{FF2B5EF4-FFF2-40B4-BE49-F238E27FC236}">
                <a16:creationId xmlns:a16="http://schemas.microsoft.com/office/drawing/2014/main" id="{83ADFF4F-FFB6-69BC-4499-C3ACE66A935B}"/>
              </a:ext>
            </a:extLst>
          </p:cNvPr>
          <p:cNvPicPr>
            <a:picLocks noChangeAspect="1"/>
          </p:cNvPicPr>
          <p:nvPr/>
        </p:nvPicPr>
        <p:blipFill>
          <a:blip r:embed="rId3"/>
          <a:stretch>
            <a:fillRect/>
          </a:stretch>
        </p:blipFill>
        <p:spPr>
          <a:xfrm rot="10800000">
            <a:off x="9676507" y="4547797"/>
            <a:ext cx="1232152" cy="1295400"/>
          </a:xfrm>
          <a:prstGeom prst="rect">
            <a:avLst/>
          </a:prstGeom>
        </p:spPr>
      </p:pic>
    </p:spTree>
    <p:extLst>
      <p:ext uri="{BB962C8B-B14F-4D97-AF65-F5344CB8AC3E}">
        <p14:creationId xmlns:p14="http://schemas.microsoft.com/office/powerpoint/2010/main" val="16897734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18406</TotalTime>
  <Words>2487</Words>
  <Application>Microsoft Macintosh PowerPoint</Application>
  <PresentationFormat>ワイド画面</PresentationFormat>
  <Paragraphs>417</Paragraphs>
  <Slides>20</Slides>
  <Notes>19</Notes>
  <HiddenSlides>3</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20</vt:i4>
      </vt:variant>
    </vt:vector>
  </HeadingPairs>
  <TitlesOfParts>
    <vt:vector size="26" baseType="lpstr">
      <vt:lpstr>Hiragino Sans W4</vt:lpstr>
      <vt:lpstr>MS PGothic</vt:lpstr>
      <vt:lpstr>Yu Gothic</vt:lpstr>
      <vt:lpstr>Yu Gothic</vt:lpstr>
      <vt:lpstr>Arial</vt:lpstr>
      <vt:lpstr>Office テーマ</vt:lpstr>
      <vt:lpstr>AMD SEV-SNPで保護された機密VMが制御可能なメモリ監視機構</vt:lpstr>
      <vt:lpstr>Unikernel</vt:lpstr>
      <vt:lpstr>Unikernelの監視の必要性</vt:lpstr>
      <vt:lpstr>手法１：Unikernel OS内で監視</vt:lpstr>
      <vt:lpstr>手法２：Unikernelの外から監視</vt:lpstr>
      <vt:lpstr>提案：ShadowMonitor</vt:lpstr>
      <vt:lpstr>メモリ領域の暗号化解除</vt:lpstr>
      <vt:lpstr>暗号化を解除するメモリ領域の指定</vt:lpstr>
      <vt:lpstr>ポリシを考慮したメモリ割り当て</vt:lpstr>
      <vt:lpstr>監視機構によるページテーブルの参照</vt:lpstr>
      <vt:lpstr>シャドウページテーブル</vt:lpstr>
      <vt:lpstr>監視機構とUnikernel内の情報の保護</vt:lpstr>
      <vt:lpstr>実験</vt:lpstr>
      <vt:lpstr>実験1：動作確認</vt:lpstr>
      <vt:lpstr>実験2：オーバヘッド</vt:lpstr>
      <vt:lpstr>まとめ</vt:lpstr>
      <vt:lpstr>PowerPoint プレゼンテーション</vt:lpstr>
      <vt:lpstr>シャドウページテーブルの特定</vt:lpstr>
      <vt:lpstr>ページテーブルの保護</vt:lpstr>
      <vt:lpstr>ページテーブルとの同期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NISIMURA Yuuji</dc:creator>
  <cp:lastModifiedBy>NISHIMURA Yuuji</cp:lastModifiedBy>
  <cp:revision>59</cp:revision>
  <dcterms:created xsi:type="dcterms:W3CDTF">2025-01-10T05:07:06Z</dcterms:created>
  <dcterms:modified xsi:type="dcterms:W3CDTF">2026-03-16T23:23:09Z</dcterms:modified>
</cp:coreProperties>
</file>