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2"/>
  </p:notesMasterIdLst>
  <p:sldIdLst>
    <p:sldId id="256" r:id="rId2"/>
    <p:sldId id="260" r:id="rId3"/>
    <p:sldId id="276" r:id="rId4"/>
    <p:sldId id="261" r:id="rId5"/>
    <p:sldId id="277" r:id="rId6"/>
    <p:sldId id="266" r:id="rId7"/>
    <p:sldId id="274" r:id="rId8"/>
    <p:sldId id="278" r:id="rId9"/>
    <p:sldId id="279" r:id="rId10"/>
    <p:sldId id="269" r:id="rId11"/>
  </p:sldIdLst>
  <p:sldSz cx="12192000" cy="6858000"/>
  <p:notesSz cx="6858000" cy="9144000"/>
  <p:embeddedFontLst>
    <p:embeddedFont>
      <p:font typeface="Average" panose="020B0600070205080204" charset="-128"/>
      <p:regular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747775"/>
          </p15:clr>
        </p15:guide>
        <p15:guide id="2" pos="3840"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6B24"/>
    <a:srgbClr val="E971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89"/>
    <p:restoredTop sz="77225" autoAdjust="0"/>
  </p:normalViewPr>
  <p:slideViewPr>
    <p:cSldViewPr snapToGrid="0">
      <p:cViewPr varScale="1">
        <p:scale>
          <a:sx n="63" d="100"/>
          <a:sy n="63" d="100"/>
        </p:scale>
        <p:origin x="1483" y="67"/>
      </p:cViewPr>
      <p:guideLst>
        <p:guide orient="horz" pos="2160"/>
        <p:guide pos="3840"/>
      </p:guideLst>
    </p:cSldViewPr>
  </p:slideViewPr>
  <p:notesTextViewPr>
    <p:cViewPr>
      <p:scale>
        <a:sx n="1" d="1"/>
        <a:sy n="1" d="1"/>
      </p:scale>
      <p:origin x="0" y="0"/>
    </p:cViewPr>
  </p:notesTextViewPr>
  <p:sorterViewPr>
    <p:cViewPr>
      <p:scale>
        <a:sx n="110" d="100"/>
        <a:sy n="11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ja-JP" sz="1600" b="0" i="0" u="none" strike="noStrike" kern="1200" spc="0" baseline="0">
                <a:solidFill>
                  <a:schemeClr val="tx1"/>
                </a:solidFill>
                <a:latin typeface="+mn-lt"/>
                <a:ea typeface="+mn-ea"/>
                <a:cs typeface="+mn-cs"/>
              </a:defRPr>
            </a:pPr>
            <a:r>
              <a:rPr lang="ja-JP" altLang="en-US" sz="1600">
                <a:solidFill>
                  <a:schemeClr val="tx1"/>
                </a:solidFill>
              </a:rPr>
              <a:t>ユーザ</a:t>
            </a:r>
            <a:r>
              <a:rPr lang="en-US" altLang="ja-JP" sz="1600">
                <a:solidFill>
                  <a:schemeClr val="tx1"/>
                </a:solidFill>
              </a:rPr>
              <a:t>VM</a:t>
            </a:r>
            <a:r>
              <a:rPr lang="ja-JP" altLang="en-US" sz="1600">
                <a:solidFill>
                  <a:schemeClr val="tx1"/>
                </a:solidFill>
              </a:rPr>
              <a:t>の性能</a:t>
            </a:r>
          </a:p>
        </c:rich>
      </c:tx>
      <c:overlay val="0"/>
      <c:spPr>
        <a:noFill/>
        <a:ln>
          <a:noFill/>
        </a:ln>
        <a:effectLst/>
      </c:spPr>
      <c:txPr>
        <a:bodyPr rot="0" spcFirstLastPara="1" vertOverflow="ellipsis" vert="horz" wrap="square" anchor="ctr" anchorCtr="1"/>
        <a:lstStyle/>
        <a:p>
          <a:pPr>
            <a:defRPr lang="ja-JP" sz="1600" b="0" i="0" u="none" strike="noStrike" kern="1200" spc="0" baseline="0">
              <a:solidFill>
                <a:schemeClr val="tx1"/>
              </a:solidFill>
              <a:latin typeface="+mn-lt"/>
              <a:ea typeface="+mn-ea"/>
              <a:cs typeface="+mn-cs"/>
            </a:defRPr>
          </a:pPr>
          <a:endParaRPr lang="ja-JP"/>
        </a:p>
      </c:txPr>
    </c:title>
    <c:autoTitleDeleted val="0"/>
    <c:plotArea>
      <c:layout/>
      <c:barChart>
        <c:barDir val="col"/>
        <c:grouping val="clustered"/>
        <c:varyColors val="0"/>
        <c:ser>
          <c:idx val="0"/>
          <c:order val="0"/>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CB9F-4CB1-85E0-F8EBA68C3D54}"/>
              </c:ext>
            </c:extLst>
          </c:dPt>
          <c:cat>
            <c:strRef>
              <c:f>Sheet2!$A$2:$A$3</c:f>
              <c:strCache>
                <c:ptCount val="2"/>
                <c:pt idx="0">
                  <c:v>通常VM</c:v>
                </c:pt>
                <c:pt idx="1">
                  <c:v>ユーザVM</c:v>
                </c:pt>
              </c:strCache>
            </c:strRef>
          </c:cat>
          <c:val>
            <c:numRef>
              <c:f>Sheet2!$B$2:$B$3</c:f>
              <c:numCache>
                <c:formatCode>General</c:formatCode>
                <c:ptCount val="2"/>
                <c:pt idx="0">
                  <c:v>63.7</c:v>
                </c:pt>
                <c:pt idx="1">
                  <c:v>30.2</c:v>
                </c:pt>
              </c:numCache>
            </c:numRef>
          </c:val>
          <c:extLst>
            <c:ext xmlns:c16="http://schemas.microsoft.com/office/drawing/2014/chart" uri="{C3380CC4-5D6E-409C-BE32-E72D297353CC}">
              <c16:uniqueId val="{00000002-CB9F-4CB1-85E0-F8EBA68C3D54}"/>
            </c:ext>
          </c:extLst>
        </c:ser>
        <c:dLbls>
          <c:showLegendKey val="0"/>
          <c:showVal val="0"/>
          <c:showCatName val="0"/>
          <c:showSerName val="0"/>
          <c:showPercent val="0"/>
          <c:showBubbleSize val="0"/>
        </c:dLbls>
        <c:gapWidth val="219"/>
        <c:overlap val="-27"/>
        <c:axId val="1549467968"/>
        <c:axId val="1549468448"/>
      </c:barChart>
      <c:catAx>
        <c:axId val="1549467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crossAx val="1549468448"/>
        <c:crosses val="autoZero"/>
        <c:auto val="1"/>
        <c:lblAlgn val="ctr"/>
        <c:lblOffset val="100"/>
        <c:noMultiLvlLbl val="0"/>
      </c:catAx>
      <c:valAx>
        <c:axId val="15494684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en-US" altLang="ja-JP" sz="1600">
                    <a:solidFill>
                      <a:schemeClr val="tx1"/>
                    </a:solidFill>
                  </a:rPr>
                  <a:t>req/s</a:t>
                </a:r>
                <a:endParaRPr lang="ja-JP" altLang="en-US" sz="1600">
                  <a:solidFill>
                    <a:schemeClr val="tx1"/>
                  </a:solidFill>
                </a:endParaRPr>
              </a:p>
            </c:rich>
          </c:tx>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crossAx val="15494679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ja-JP" sz="1600" b="0" i="0" u="none" strike="noStrike" kern="1200" spc="0" baseline="0">
                <a:solidFill>
                  <a:schemeClr val="tx1">
                    <a:lumMod val="65000"/>
                    <a:lumOff val="35000"/>
                  </a:schemeClr>
                </a:solidFill>
                <a:latin typeface="+mn-lt"/>
                <a:ea typeface="+mn-ea"/>
                <a:cs typeface="+mn-cs"/>
              </a:defRPr>
            </a:pPr>
            <a:r>
              <a:rPr lang="ja-JP" altLang="en-US" sz="1600">
                <a:solidFill>
                  <a:schemeClr val="tx1"/>
                </a:solidFill>
              </a:rPr>
              <a:t>通信追跡の影響</a:t>
            </a:r>
          </a:p>
        </c:rich>
      </c:tx>
      <c:overlay val="0"/>
      <c:spPr>
        <a:noFill/>
        <a:ln>
          <a:noFill/>
        </a:ln>
        <a:effectLst/>
      </c:spPr>
      <c:txPr>
        <a:bodyPr rot="0" spcFirstLastPara="1" vertOverflow="ellipsis" vert="horz" wrap="square" anchor="ctr" anchorCtr="1"/>
        <a:lstStyle/>
        <a:p>
          <a:pPr>
            <a:defRPr lang="ja-JP" sz="16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EA77-4D47-9F2F-F875F008FB69}"/>
              </c:ext>
            </c:extLst>
          </c:dPt>
          <c:cat>
            <c:strRef>
              <c:f>Sheet2!$A$5:$A$6</c:f>
              <c:strCache>
                <c:ptCount val="2"/>
                <c:pt idx="0">
                  <c:v>追跡なし</c:v>
                </c:pt>
                <c:pt idx="1">
                  <c:v>追跡あり</c:v>
                </c:pt>
              </c:strCache>
            </c:strRef>
          </c:cat>
          <c:val>
            <c:numRef>
              <c:f>Sheet2!$B$5:$B$6</c:f>
              <c:numCache>
                <c:formatCode>General</c:formatCode>
                <c:ptCount val="2"/>
                <c:pt idx="0">
                  <c:v>234</c:v>
                </c:pt>
                <c:pt idx="1">
                  <c:v>213</c:v>
                </c:pt>
              </c:numCache>
            </c:numRef>
          </c:val>
          <c:extLst>
            <c:ext xmlns:c16="http://schemas.microsoft.com/office/drawing/2014/chart" uri="{C3380CC4-5D6E-409C-BE32-E72D297353CC}">
              <c16:uniqueId val="{00000002-EA77-4D47-9F2F-F875F008FB69}"/>
            </c:ext>
          </c:extLst>
        </c:ser>
        <c:dLbls>
          <c:showLegendKey val="0"/>
          <c:showVal val="0"/>
          <c:showCatName val="0"/>
          <c:showSerName val="0"/>
          <c:showPercent val="0"/>
          <c:showBubbleSize val="0"/>
        </c:dLbls>
        <c:gapWidth val="219"/>
        <c:overlap val="-27"/>
        <c:axId val="1601020000"/>
        <c:axId val="1601013760"/>
      </c:barChart>
      <c:catAx>
        <c:axId val="1601020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crossAx val="1601013760"/>
        <c:crosses val="autoZero"/>
        <c:auto val="1"/>
        <c:lblAlgn val="ctr"/>
        <c:lblOffset val="100"/>
        <c:noMultiLvlLbl val="0"/>
      </c:catAx>
      <c:valAx>
        <c:axId val="1601013760"/>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en-US" altLang="ja-JP" sz="1600">
                    <a:solidFill>
                      <a:schemeClr val="tx1"/>
                    </a:solidFill>
                  </a:rPr>
                  <a:t>req/s</a:t>
                </a:r>
                <a:endParaRPr lang="ja-JP" altLang="en-US" sz="1600">
                  <a:solidFill>
                    <a:schemeClr val="tx1"/>
                  </a:solidFill>
                </a:endParaRPr>
              </a:p>
            </c:rich>
          </c:tx>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crossAx val="16010200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ja-JP" sz="1600" b="0" i="0" u="none" strike="noStrike" kern="1200" spc="0" baseline="0">
                <a:solidFill>
                  <a:sysClr val="windowText" lastClr="000000"/>
                </a:solidFill>
                <a:latin typeface="+mn-lt"/>
                <a:ea typeface="+mn-ea"/>
                <a:cs typeface="+mn-cs"/>
              </a:defRPr>
            </a:pPr>
            <a:r>
              <a:rPr lang="en-US" sz="1600">
                <a:solidFill>
                  <a:sysClr val="windowText" lastClr="000000"/>
                </a:solidFill>
              </a:rPr>
              <a:t>CPU</a:t>
            </a:r>
            <a:r>
              <a:rPr lang="ja-JP" sz="1600">
                <a:solidFill>
                  <a:sysClr val="windowText" lastClr="000000"/>
                </a:solidFill>
              </a:rPr>
              <a:t>性能</a:t>
            </a:r>
            <a:endParaRPr lang="en-US" sz="1600">
              <a:solidFill>
                <a:sysClr val="windowText" lastClr="000000"/>
              </a:solidFill>
            </a:endParaRPr>
          </a:p>
        </c:rich>
      </c:tx>
      <c:overlay val="0"/>
      <c:spPr>
        <a:noFill/>
        <a:ln>
          <a:noFill/>
        </a:ln>
        <a:effectLst/>
      </c:spPr>
      <c:txPr>
        <a:bodyPr rot="0" spcFirstLastPara="1" vertOverflow="ellipsis" vert="horz" wrap="square" anchor="ctr" anchorCtr="1"/>
        <a:lstStyle/>
        <a:p>
          <a:pPr>
            <a:defRPr lang="ja-JP" sz="1600" b="0" i="0" u="none" strike="noStrike" kern="1200" spc="0" baseline="0">
              <a:solidFill>
                <a:sysClr val="windowText" lastClr="000000"/>
              </a:solidFill>
              <a:latin typeface="+mn-lt"/>
              <a:ea typeface="+mn-ea"/>
              <a:cs typeface="+mn-cs"/>
            </a:defRPr>
          </a:pPr>
          <a:endParaRPr lang="en-US" altLang="ja-JP"/>
        </a:p>
      </c:txPr>
    </c:title>
    <c:autoTitleDeleted val="0"/>
    <c:plotArea>
      <c:layout>
        <c:manualLayout>
          <c:layoutTarget val="inner"/>
          <c:xMode val="edge"/>
          <c:yMode val="edge"/>
          <c:x val="0.33411433326931689"/>
          <c:y val="0.18732323232323234"/>
          <c:w val="0.6329627495750022"/>
          <c:h val="0.69591783981547761"/>
        </c:manualLayout>
      </c:layout>
      <c:barChart>
        <c:barDir val="col"/>
        <c:grouping val="clustered"/>
        <c:varyColors val="0"/>
        <c:ser>
          <c:idx val="0"/>
          <c:order val="0"/>
          <c:tx>
            <c:strRef>
              <c:f>Sheet1!$A$2</c:f>
              <c:strCache>
                <c:ptCount val="1"/>
                <c:pt idx="0">
                  <c:v>Normal VM</c:v>
                </c:pt>
              </c:strCache>
            </c:strRef>
          </c:tx>
          <c:spPr>
            <a:solidFill>
              <a:schemeClr val="accent1"/>
            </a:solidFill>
            <a:ln>
              <a:noFill/>
            </a:ln>
            <a:effectLst/>
          </c:spPr>
          <c:invertIfNegative val="0"/>
          <c:dPt>
            <c:idx val="1"/>
            <c:invertIfNegative val="0"/>
            <c:bubble3D val="0"/>
            <c:extLst>
              <c:ext xmlns:c16="http://schemas.microsoft.com/office/drawing/2014/chart" uri="{C3380CC4-5D6E-409C-BE32-E72D297353CC}">
                <c16:uniqueId val="{00000000-ED51-4BB8-9C14-638F5370F3E3}"/>
              </c:ext>
            </c:extLst>
          </c:dPt>
          <c:dPt>
            <c:idx val="2"/>
            <c:invertIfNegative val="0"/>
            <c:bubble3D val="0"/>
            <c:extLst>
              <c:ext xmlns:c16="http://schemas.microsoft.com/office/drawing/2014/chart" uri="{C3380CC4-5D6E-409C-BE32-E72D297353CC}">
                <c16:uniqueId val="{00000001-ED51-4BB8-9C14-638F5370F3E3}"/>
              </c:ext>
            </c:extLst>
          </c:dPt>
          <c:cat>
            <c:strRef>
              <c:f>Sheet1!$B$1</c:f>
              <c:strCache>
                <c:ptCount val="1"/>
                <c:pt idx="0">
                  <c:v>Median</c:v>
                </c:pt>
              </c:strCache>
            </c:strRef>
          </c:cat>
          <c:val>
            <c:numRef>
              <c:f>Sheet1!$B$2</c:f>
              <c:numCache>
                <c:formatCode>General</c:formatCode>
                <c:ptCount val="1"/>
                <c:pt idx="0">
                  <c:v>1140.3800000000001</c:v>
                </c:pt>
              </c:numCache>
            </c:numRef>
          </c:val>
          <c:extLst>
            <c:ext xmlns:c16="http://schemas.microsoft.com/office/drawing/2014/chart" uri="{C3380CC4-5D6E-409C-BE32-E72D297353CC}">
              <c16:uniqueId val="{00000002-ED51-4BB8-9C14-638F5370F3E3}"/>
            </c:ext>
          </c:extLst>
        </c:ser>
        <c:ser>
          <c:idx val="1"/>
          <c:order val="1"/>
          <c:tx>
            <c:strRef>
              <c:f>Sheet1!$A$3</c:f>
              <c:strCache>
                <c:ptCount val="1"/>
                <c:pt idx="0">
                  <c:v>SVSM</c:v>
                </c:pt>
              </c:strCache>
            </c:strRef>
          </c:tx>
          <c:spPr>
            <a:solidFill>
              <a:schemeClr val="accent3"/>
            </a:solidFill>
            <a:ln>
              <a:noFill/>
            </a:ln>
            <a:effectLst/>
          </c:spPr>
          <c:invertIfNegative val="0"/>
          <c:dPt>
            <c:idx val="0"/>
            <c:invertIfNegative val="0"/>
            <c:bubble3D val="0"/>
            <c:spPr>
              <a:solidFill>
                <a:srgbClr val="E97132"/>
              </a:solidFill>
              <a:ln>
                <a:noFill/>
              </a:ln>
              <a:effectLst/>
            </c:spPr>
            <c:extLst>
              <c:ext xmlns:c16="http://schemas.microsoft.com/office/drawing/2014/chart" uri="{C3380CC4-5D6E-409C-BE32-E72D297353CC}">
                <c16:uniqueId val="{00000002-708E-47F0-AD8E-06B8FF109710}"/>
              </c:ext>
            </c:extLst>
          </c:dPt>
          <c:cat>
            <c:strRef>
              <c:f>Sheet1!$B$1</c:f>
              <c:strCache>
                <c:ptCount val="1"/>
                <c:pt idx="0">
                  <c:v>Median</c:v>
                </c:pt>
              </c:strCache>
            </c:strRef>
          </c:cat>
          <c:val>
            <c:numRef>
              <c:f>Sheet1!$B$3</c:f>
              <c:numCache>
                <c:formatCode>General</c:formatCode>
                <c:ptCount val="1"/>
                <c:pt idx="0">
                  <c:v>1065.1199999999999</c:v>
                </c:pt>
              </c:numCache>
            </c:numRef>
          </c:val>
          <c:extLst>
            <c:ext xmlns:c16="http://schemas.microsoft.com/office/drawing/2014/chart" uri="{C3380CC4-5D6E-409C-BE32-E72D297353CC}">
              <c16:uniqueId val="{00000003-ED51-4BB8-9C14-638F5370F3E3}"/>
            </c:ext>
          </c:extLst>
        </c:ser>
        <c:ser>
          <c:idx val="2"/>
          <c:order val="2"/>
          <c:tx>
            <c:strRef>
              <c:f>Sheet1!$A$4</c:f>
              <c:strCache>
                <c:ptCount val="1"/>
                <c:pt idx="0">
                  <c:v>TDX-Tracker</c:v>
                </c:pt>
              </c:strCache>
            </c:strRef>
          </c:tx>
          <c:spPr>
            <a:solidFill>
              <a:srgbClr val="196B24"/>
            </a:solidFill>
            <a:ln>
              <a:noFill/>
            </a:ln>
            <a:effectLst/>
          </c:spPr>
          <c:invertIfNegative val="0"/>
          <c:cat>
            <c:strRef>
              <c:f>Sheet1!$B$1</c:f>
              <c:strCache>
                <c:ptCount val="1"/>
                <c:pt idx="0">
                  <c:v>Median</c:v>
                </c:pt>
              </c:strCache>
            </c:strRef>
          </c:cat>
          <c:val>
            <c:numRef>
              <c:f>Sheet1!$B$4</c:f>
              <c:numCache>
                <c:formatCode>General</c:formatCode>
                <c:ptCount val="1"/>
                <c:pt idx="0">
                  <c:v>1068.04</c:v>
                </c:pt>
              </c:numCache>
            </c:numRef>
          </c:val>
          <c:extLst>
            <c:ext xmlns:c16="http://schemas.microsoft.com/office/drawing/2014/chart" uri="{C3380CC4-5D6E-409C-BE32-E72D297353CC}">
              <c16:uniqueId val="{00000004-ED51-4BB8-9C14-638F5370F3E3}"/>
            </c:ext>
          </c:extLst>
        </c:ser>
        <c:dLbls>
          <c:showLegendKey val="0"/>
          <c:showVal val="0"/>
          <c:showCatName val="0"/>
          <c:showSerName val="0"/>
          <c:showPercent val="0"/>
          <c:showBubbleSize val="0"/>
        </c:dLbls>
        <c:gapWidth val="219"/>
        <c:overlap val="-27"/>
        <c:axId val="1785276944"/>
        <c:axId val="1785279344"/>
      </c:barChart>
      <c:catAx>
        <c:axId val="1785276944"/>
        <c:scaling>
          <c:orientation val="minMax"/>
        </c:scaling>
        <c:delete val="1"/>
        <c:axPos val="b"/>
        <c:numFmt formatCode="General" sourceLinked="1"/>
        <c:majorTickMark val="none"/>
        <c:minorTickMark val="none"/>
        <c:tickLblPos val="nextTo"/>
        <c:crossAx val="1785279344"/>
        <c:crosses val="autoZero"/>
        <c:auto val="1"/>
        <c:lblAlgn val="ctr"/>
        <c:lblOffset val="100"/>
        <c:noMultiLvlLbl val="0"/>
      </c:catAx>
      <c:valAx>
        <c:axId val="1785279344"/>
        <c:scaling>
          <c:orientation val="minMax"/>
          <c:max val="12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ysClr val="windowText" lastClr="000000"/>
                    </a:solidFill>
                    <a:latin typeface="+mn-lt"/>
                    <a:ea typeface="+mn-ea"/>
                    <a:cs typeface="+mn-cs"/>
                  </a:defRPr>
                </a:pPr>
                <a:r>
                  <a:rPr lang="en-US" sz="1600">
                    <a:solidFill>
                      <a:sysClr val="windowText" lastClr="000000"/>
                    </a:solidFill>
                  </a:rPr>
                  <a:t>event/s</a:t>
                </a:r>
                <a:endParaRPr lang="ja-JP" sz="1600">
                  <a:solidFill>
                    <a:sysClr val="windowText" lastClr="000000"/>
                  </a:solidFill>
                </a:endParaRPr>
              </a:p>
            </c:rich>
          </c:tx>
          <c:overlay val="0"/>
          <c:spPr>
            <a:noFill/>
            <a:ln>
              <a:noFill/>
            </a:ln>
            <a:effectLst/>
          </c:spPr>
          <c:txPr>
            <a:bodyPr rot="-5400000" spcFirstLastPara="1" vertOverflow="ellipsis" vert="horz" wrap="square" anchor="ctr" anchorCtr="1"/>
            <a:lstStyle/>
            <a:p>
              <a:pPr>
                <a:defRPr lang="ja-JP" sz="1600" b="0" i="0" u="none" strike="noStrike" kern="1200" baseline="0">
                  <a:solidFill>
                    <a:sysClr val="windowText" lastClr="000000"/>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ysClr val="windowText" lastClr="000000"/>
                </a:solidFill>
                <a:latin typeface="+mn-lt"/>
                <a:ea typeface="+mn-ea"/>
                <a:cs typeface="+mn-cs"/>
              </a:defRPr>
            </a:pPr>
            <a:endParaRPr lang="ja-JP"/>
          </a:p>
        </c:txPr>
        <c:crossAx val="178527694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ja-JP" sz="1600" b="0" i="0" u="none" strike="noStrike" kern="1200" spc="0" baseline="0">
                <a:solidFill>
                  <a:schemeClr val="tx1"/>
                </a:solidFill>
                <a:latin typeface="+mn-lt"/>
                <a:ea typeface="+mn-ea"/>
                <a:cs typeface="+mn-cs"/>
              </a:defRPr>
            </a:pPr>
            <a:r>
              <a:rPr lang="ja-JP" altLang="en-US" sz="1600">
                <a:solidFill>
                  <a:schemeClr val="tx1"/>
                </a:solidFill>
              </a:rPr>
              <a:t>メモリ性能 </a:t>
            </a:r>
            <a:r>
              <a:rPr lang="en-US" altLang="ja-JP" sz="1600">
                <a:solidFill>
                  <a:schemeClr val="tx1"/>
                </a:solidFill>
              </a:rPr>
              <a:t>(Read)</a:t>
            </a:r>
            <a:endParaRPr lang="ja-JP" altLang="en-US" sz="1600">
              <a:solidFill>
                <a:schemeClr val="tx1"/>
              </a:solidFill>
            </a:endParaRPr>
          </a:p>
        </c:rich>
      </c:tx>
      <c:overlay val="0"/>
      <c:spPr>
        <a:noFill/>
        <a:ln>
          <a:noFill/>
        </a:ln>
        <a:effectLst/>
      </c:spPr>
      <c:txPr>
        <a:bodyPr rot="0" spcFirstLastPara="1" vertOverflow="ellipsis" vert="horz" wrap="square" anchor="ctr" anchorCtr="1"/>
        <a:lstStyle/>
        <a:p>
          <a:pPr>
            <a:defRPr lang="ja-JP" sz="1600" b="0" i="0" u="none" strike="noStrike" kern="1200" spc="0" baseline="0">
              <a:solidFill>
                <a:schemeClr val="tx1"/>
              </a:solidFill>
              <a:latin typeface="+mn-lt"/>
              <a:ea typeface="+mn-ea"/>
              <a:cs typeface="+mn-cs"/>
            </a:defRPr>
          </a:pPr>
          <a:endParaRPr lang="ja-JP" altLang="en-US"/>
        </a:p>
      </c:txPr>
    </c:title>
    <c:autoTitleDeleted val="0"/>
    <c:plotArea>
      <c:layout>
        <c:manualLayout>
          <c:layoutTarget val="inner"/>
          <c:xMode val="edge"/>
          <c:yMode val="edge"/>
          <c:x val="0.16089129483814524"/>
          <c:y val="0.24559047466005524"/>
          <c:w val="0.8085531496062992"/>
          <c:h val="0.50374494004575954"/>
        </c:manualLayout>
      </c:layout>
      <c:barChart>
        <c:barDir val="col"/>
        <c:grouping val="clustered"/>
        <c:varyColors val="0"/>
        <c:ser>
          <c:idx val="0"/>
          <c:order val="0"/>
          <c:tx>
            <c:strRef>
              <c:f>Sheet1!$B$7</c:f>
              <c:strCache>
                <c:ptCount val="1"/>
                <c:pt idx="0">
                  <c:v>Normal VM</c:v>
                </c:pt>
              </c:strCache>
            </c:strRef>
          </c:tx>
          <c:spPr>
            <a:solidFill>
              <a:schemeClr val="accent1"/>
            </a:solidFill>
            <a:ln>
              <a:noFill/>
            </a:ln>
            <a:effectLst/>
          </c:spPr>
          <c:invertIfNegative val="0"/>
          <c:cat>
            <c:strRef>
              <c:f>Sheet1!$A$9:$A$10</c:f>
              <c:strCache>
                <c:ptCount val="2"/>
                <c:pt idx="0">
                  <c:v>4KB</c:v>
                </c:pt>
                <c:pt idx="1">
                  <c:v>1MB</c:v>
                </c:pt>
              </c:strCache>
              <c:extLst/>
            </c:strRef>
          </c:cat>
          <c:val>
            <c:numRef>
              <c:f>Sheet1!$B$9:$B$10</c:f>
              <c:numCache>
                <c:formatCode>General</c:formatCode>
                <c:ptCount val="2"/>
                <c:pt idx="0">
                  <c:v>2.152145</c:v>
                </c:pt>
                <c:pt idx="1">
                  <c:v>4.0279280000000002</c:v>
                </c:pt>
              </c:numCache>
              <c:extLst/>
            </c:numRef>
          </c:val>
          <c:extLst>
            <c:ext xmlns:c16="http://schemas.microsoft.com/office/drawing/2014/chart" uri="{C3380CC4-5D6E-409C-BE32-E72D297353CC}">
              <c16:uniqueId val="{00000000-1C38-43BE-B2C5-52D168178334}"/>
            </c:ext>
          </c:extLst>
        </c:ser>
        <c:ser>
          <c:idx val="2"/>
          <c:order val="2"/>
          <c:tx>
            <c:strRef>
              <c:f>Sheet1!$H$7</c:f>
              <c:strCache>
                <c:ptCount val="1"/>
                <c:pt idx="0">
                  <c:v>SVSM</c:v>
                </c:pt>
              </c:strCache>
            </c:strRef>
          </c:tx>
          <c:spPr>
            <a:solidFill>
              <a:srgbClr val="E97132"/>
            </a:solidFill>
            <a:ln>
              <a:noFill/>
            </a:ln>
            <a:effectLst/>
          </c:spPr>
          <c:invertIfNegative val="0"/>
          <c:cat>
            <c:strRef>
              <c:f>Sheet1!$A$9:$A$10</c:f>
              <c:strCache>
                <c:ptCount val="2"/>
                <c:pt idx="0">
                  <c:v>4KB</c:v>
                </c:pt>
                <c:pt idx="1">
                  <c:v>1MB</c:v>
                </c:pt>
              </c:strCache>
              <c:extLst/>
            </c:strRef>
          </c:cat>
          <c:val>
            <c:numRef>
              <c:f>Sheet1!$H$9:$H$10</c:f>
              <c:numCache>
                <c:formatCode>General</c:formatCode>
                <c:ptCount val="2"/>
                <c:pt idx="0">
                  <c:v>2.1104970000000001</c:v>
                </c:pt>
                <c:pt idx="1">
                  <c:v>3.666677</c:v>
                </c:pt>
              </c:numCache>
              <c:extLst/>
            </c:numRef>
          </c:val>
          <c:extLst>
            <c:ext xmlns:c16="http://schemas.microsoft.com/office/drawing/2014/chart" uri="{C3380CC4-5D6E-409C-BE32-E72D297353CC}">
              <c16:uniqueId val="{00000001-1C38-43BE-B2C5-52D168178334}"/>
            </c:ext>
          </c:extLst>
        </c:ser>
        <c:ser>
          <c:idx val="3"/>
          <c:order val="3"/>
          <c:tx>
            <c:strRef>
              <c:f>Sheet1!$K$7</c:f>
              <c:strCache>
                <c:ptCount val="1"/>
                <c:pt idx="0">
                  <c:v>TDX-Tracker</c:v>
                </c:pt>
              </c:strCache>
            </c:strRef>
          </c:tx>
          <c:spPr>
            <a:solidFill>
              <a:srgbClr val="196B24"/>
            </a:solidFill>
            <a:ln>
              <a:noFill/>
            </a:ln>
            <a:effectLst/>
          </c:spPr>
          <c:invertIfNegative val="0"/>
          <c:cat>
            <c:strRef>
              <c:f>Sheet1!$A$9:$A$10</c:f>
              <c:strCache>
                <c:ptCount val="2"/>
                <c:pt idx="0">
                  <c:v>4KB</c:v>
                </c:pt>
                <c:pt idx="1">
                  <c:v>1MB</c:v>
                </c:pt>
              </c:strCache>
              <c:extLst/>
            </c:strRef>
          </c:cat>
          <c:val>
            <c:numRef>
              <c:f>Sheet1!$K$9:$K$10</c:f>
              <c:numCache>
                <c:formatCode>General</c:formatCode>
                <c:ptCount val="2"/>
                <c:pt idx="0">
                  <c:v>2.1153369999999998</c:v>
                </c:pt>
                <c:pt idx="1">
                  <c:v>3.6630319999999998</c:v>
                </c:pt>
              </c:numCache>
              <c:extLst/>
            </c:numRef>
          </c:val>
          <c:extLst>
            <c:ext xmlns:c16="http://schemas.microsoft.com/office/drawing/2014/chart" uri="{C3380CC4-5D6E-409C-BE32-E72D297353CC}">
              <c16:uniqueId val="{00000002-1C38-43BE-B2C5-52D168178334}"/>
            </c:ext>
          </c:extLst>
        </c:ser>
        <c:dLbls>
          <c:showLegendKey val="0"/>
          <c:showVal val="0"/>
          <c:showCatName val="0"/>
          <c:showSerName val="0"/>
          <c:showPercent val="0"/>
          <c:showBubbleSize val="0"/>
        </c:dLbls>
        <c:gapWidth val="219"/>
        <c:overlap val="-27"/>
        <c:axId val="1780560208"/>
        <c:axId val="1780560688"/>
        <c:extLst>
          <c:ext xmlns:c15="http://schemas.microsoft.com/office/drawing/2012/chart" uri="{02D57815-91ED-43cb-92C2-25804820EDAC}">
            <c15:filteredBarSeries>
              <c15:ser>
                <c:idx val="1"/>
                <c:order val="1"/>
                <c:tx>
                  <c:strRef>
                    <c:extLst>
                      <c:ext uri="{02D57815-91ED-43cb-92C2-25804820EDAC}">
                        <c15:formulaRef>
                          <c15:sqref>Sheet1!$E$7</c15:sqref>
                        </c15:formulaRef>
                      </c:ext>
                    </c:extLst>
                    <c:strCache>
                      <c:ptCount val="1"/>
                      <c:pt idx="0">
                        <c:v>Confidential VM</c:v>
                      </c:pt>
                    </c:strCache>
                  </c:strRef>
                </c:tx>
                <c:spPr>
                  <a:solidFill>
                    <a:schemeClr val="accent2"/>
                  </a:solidFill>
                  <a:ln>
                    <a:noFill/>
                  </a:ln>
                  <a:effectLst/>
                </c:spPr>
                <c:invertIfNegative val="0"/>
                <c:cat>
                  <c:strRef>
                    <c:extLst>
                      <c:ext uri="{02D57815-91ED-43cb-92C2-25804820EDAC}">
                        <c15:formulaRef>
                          <c15:sqref>Sheet1!$A$9:$A$10</c15:sqref>
                        </c15:formulaRef>
                      </c:ext>
                    </c:extLst>
                    <c:strCache>
                      <c:ptCount val="2"/>
                      <c:pt idx="0">
                        <c:v>4KB</c:v>
                      </c:pt>
                      <c:pt idx="1">
                        <c:v>1MB</c:v>
                      </c:pt>
                    </c:strCache>
                  </c:strRef>
                </c:cat>
                <c:val>
                  <c:numRef>
                    <c:extLst>
                      <c:ext uri="{02D57815-91ED-43cb-92C2-25804820EDAC}">
                        <c15:formulaRef>
                          <c15:sqref>Sheet1!$E$9:$E$10</c15:sqref>
                        </c15:formulaRef>
                      </c:ext>
                    </c:extLst>
                    <c:numCache>
                      <c:formatCode>General</c:formatCode>
                      <c:ptCount val="2"/>
                      <c:pt idx="0">
                        <c:v>22249.15</c:v>
                      </c:pt>
                      <c:pt idx="1">
                        <c:v>40825.089999999997</c:v>
                      </c:pt>
                    </c:numCache>
                  </c:numRef>
                </c:val>
                <c:extLst>
                  <c:ext xmlns:c16="http://schemas.microsoft.com/office/drawing/2014/chart" uri="{C3380CC4-5D6E-409C-BE32-E72D297353CC}">
                    <c16:uniqueId val="{00000003-1C38-43BE-B2C5-52D168178334}"/>
                  </c:ext>
                </c:extLst>
              </c15:ser>
            </c15:filteredBarSeries>
          </c:ext>
        </c:extLst>
      </c:barChart>
      <c:catAx>
        <c:axId val="1780560208"/>
        <c:scaling>
          <c:orientation val="minMax"/>
        </c:scaling>
        <c:delete val="0"/>
        <c:axPos val="b"/>
        <c:title>
          <c:tx>
            <c:rich>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en-US" altLang="ja-JP" sz="1600" dirty="0">
                    <a:solidFill>
                      <a:schemeClr val="tx1"/>
                    </a:solidFill>
                  </a:rPr>
                  <a:t>Block</a:t>
                </a:r>
                <a:r>
                  <a:rPr lang="en-US" altLang="ja-JP" sz="1600" baseline="0" dirty="0">
                    <a:solidFill>
                      <a:schemeClr val="tx1"/>
                    </a:solidFill>
                  </a:rPr>
                  <a:t> Size</a:t>
                </a:r>
                <a:endParaRPr lang="ja-JP" altLang="en-US" sz="1600" dirty="0">
                  <a:solidFill>
                    <a:schemeClr val="tx1"/>
                  </a:solidFill>
                </a:endParaRPr>
              </a:p>
            </c:rich>
          </c:tx>
          <c:overlay val="0"/>
          <c:spPr>
            <a:no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crossAx val="1780560688"/>
        <c:crosses val="autoZero"/>
        <c:auto val="1"/>
        <c:lblAlgn val="ctr"/>
        <c:lblOffset val="100"/>
        <c:noMultiLvlLbl val="0"/>
      </c:catAx>
      <c:valAx>
        <c:axId val="1780560688"/>
        <c:scaling>
          <c:orientation val="minMax"/>
          <c:max val="4"/>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en-US" altLang="ja-JP" sz="1600">
                    <a:solidFill>
                      <a:schemeClr val="tx1"/>
                    </a:solidFill>
                  </a:rPr>
                  <a:t>GIB/s</a:t>
                </a:r>
                <a:endParaRPr lang="ja-JP" altLang="en-US" sz="1600">
                  <a:solidFill>
                    <a:schemeClr val="tx1"/>
                  </a:solidFill>
                </a:endParaRPr>
              </a:p>
            </c:rich>
          </c:tx>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crossAx val="178056020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ja-JP" sz="1600" b="0" i="0" u="none" strike="noStrike" kern="1200" spc="0" baseline="0">
                <a:solidFill>
                  <a:schemeClr val="tx1"/>
                </a:solidFill>
                <a:latin typeface="+mn-lt"/>
                <a:ea typeface="+mn-ea"/>
                <a:cs typeface="+mn-cs"/>
              </a:defRPr>
            </a:pPr>
            <a:r>
              <a:rPr lang="en-US" altLang="ja-JP" sz="1600">
                <a:solidFill>
                  <a:schemeClr val="tx1"/>
                </a:solidFill>
              </a:rPr>
              <a:t>HTTP</a:t>
            </a:r>
            <a:r>
              <a:rPr lang="ja-JP" altLang="en-US" sz="1600">
                <a:solidFill>
                  <a:schemeClr val="tx1"/>
                </a:solidFill>
              </a:rPr>
              <a:t>性能 </a:t>
            </a:r>
            <a:r>
              <a:rPr lang="en-US" altLang="ja-JP" sz="1600">
                <a:solidFill>
                  <a:schemeClr val="tx1"/>
                </a:solidFill>
              </a:rPr>
              <a:t>(</a:t>
            </a:r>
            <a:r>
              <a:rPr lang="ja-JP" altLang="en-US" sz="1600">
                <a:solidFill>
                  <a:schemeClr val="tx1"/>
                </a:solidFill>
              </a:rPr>
              <a:t>スループット</a:t>
            </a:r>
            <a:r>
              <a:rPr lang="en-US" altLang="ja-JP" sz="1600">
                <a:solidFill>
                  <a:schemeClr val="tx1"/>
                </a:solidFill>
              </a:rPr>
              <a:t>)</a:t>
            </a:r>
          </a:p>
        </c:rich>
      </c:tx>
      <c:overlay val="0"/>
      <c:spPr>
        <a:noFill/>
        <a:ln>
          <a:noFill/>
        </a:ln>
        <a:effectLst/>
      </c:spPr>
      <c:txPr>
        <a:bodyPr rot="0" spcFirstLastPara="1" vertOverflow="ellipsis" vert="horz" wrap="square" anchor="ctr" anchorCtr="1"/>
        <a:lstStyle/>
        <a:p>
          <a:pPr>
            <a:defRPr lang="ja-JP" sz="1600" b="0" i="0" u="none" strike="noStrike" kern="1200" spc="0" baseline="0">
              <a:solidFill>
                <a:schemeClr val="tx1"/>
              </a:solidFill>
              <a:latin typeface="+mn-lt"/>
              <a:ea typeface="+mn-ea"/>
              <a:cs typeface="+mn-cs"/>
            </a:defRPr>
          </a:pPr>
          <a:endParaRPr lang="ja-JP" altLang="en-US"/>
        </a:p>
      </c:txPr>
    </c:title>
    <c:autoTitleDeleted val="0"/>
    <c:plotArea>
      <c:layout>
        <c:manualLayout>
          <c:layoutTarget val="inner"/>
          <c:xMode val="edge"/>
          <c:yMode val="edge"/>
          <c:x val="0.18411143204484159"/>
          <c:y val="0.17171296296296296"/>
          <c:w val="0.60082843824483645"/>
          <c:h val="0.59067913385826776"/>
        </c:manualLayout>
      </c:layout>
      <c:barChart>
        <c:barDir val="col"/>
        <c:grouping val="clustered"/>
        <c:varyColors val="0"/>
        <c:ser>
          <c:idx val="0"/>
          <c:order val="0"/>
          <c:tx>
            <c:strRef>
              <c:f>Sheet1!$B$14</c:f>
              <c:strCache>
                <c:ptCount val="1"/>
                <c:pt idx="0">
                  <c:v>通常VM</c:v>
                </c:pt>
              </c:strCache>
            </c:strRef>
          </c:tx>
          <c:spPr>
            <a:solidFill>
              <a:schemeClr val="accent1"/>
            </a:solidFill>
            <a:ln>
              <a:noFill/>
            </a:ln>
            <a:effectLst/>
          </c:spPr>
          <c:invertIfNegative val="0"/>
          <c:cat>
            <c:numRef>
              <c:f>Sheet1!$A$15:$A$18</c:f>
              <c:numCache>
                <c:formatCode>General</c:formatCode>
                <c:ptCount val="4"/>
                <c:pt idx="0">
                  <c:v>1</c:v>
                </c:pt>
                <c:pt idx="1">
                  <c:v>4</c:v>
                </c:pt>
                <c:pt idx="2">
                  <c:v>8</c:v>
                </c:pt>
                <c:pt idx="3">
                  <c:v>16</c:v>
                </c:pt>
              </c:numCache>
            </c:numRef>
          </c:cat>
          <c:val>
            <c:numRef>
              <c:f>Sheet1!$B$15:$B$18</c:f>
              <c:numCache>
                <c:formatCode>General</c:formatCode>
                <c:ptCount val="4"/>
                <c:pt idx="0">
                  <c:v>1004.2</c:v>
                </c:pt>
                <c:pt idx="1">
                  <c:v>1257.58</c:v>
                </c:pt>
                <c:pt idx="2">
                  <c:v>1215.08</c:v>
                </c:pt>
                <c:pt idx="3">
                  <c:v>1286.49</c:v>
                </c:pt>
              </c:numCache>
            </c:numRef>
          </c:val>
          <c:extLst>
            <c:ext xmlns:c16="http://schemas.microsoft.com/office/drawing/2014/chart" uri="{C3380CC4-5D6E-409C-BE32-E72D297353CC}">
              <c16:uniqueId val="{00000000-C5DB-4441-8A64-E5E3D2A63625}"/>
            </c:ext>
          </c:extLst>
        </c:ser>
        <c:ser>
          <c:idx val="2"/>
          <c:order val="2"/>
          <c:tx>
            <c:strRef>
              <c:f>Sheet1!$H$14</c:f>
              <c:strCache>
                <c:ptCount val="1"/>
                <c:pt idx="0">
                  <c:v>SVSM</c:v>
                </c:pt>
              </c:strCache>
            </c:strRef>
          </c:tx>
          <c:spPr>
            <a:solidFill>
              <a:srgbClr val="E97132"/>
            </a:solidFill>
            <a:ln>
              <a:noFill/>
            </a:ln>
            <a:effectLst/>
          </c:spPr>
          <c:invertIfNegative val="0"/>
          <c:cat>
            <c:numRef>
              <c:f>Sheet1!$A$15:$A$18</c:f>
              <c:numCache>
                <c:formatCode>General</c:formatCode>
                <c:ptCount val="4"/>
                <c:pt idx="0">
                  <c:v>1</c:v>
                </c:pt>
                <c:pt idx="1">
                  <c:v>4</c:v>
                </c:pt>
                <c:pt idx="2">
                  <c:v>8</c:v>
                </c:pt>
                <c:pt idx="3">
                  <c:v>16</c:v>
                </c:pt>
              </c:numCache>
            </c:numRef>
          </c:cat>
          <c:val>
            <c:numRef>
              <c:f>Sheet1!$H$15:$H$18</c:f>
              <c:numCache>
                <c:formatCode>General</c:formatCode>
                <c:ptCount val="4"/>
                <c:pt idx="0">
                  <c:v>1539.79</c:v>
                </c:pt>
                <c:pt idx="1">
                  <c:v>1579.11</c:v>
                </c:pt>
                <c:pt idx="2">
                  <c:v>823.14</c:v>
                </c:pt>
                <c:pt idx="3">
                  <c:v>816.01</c:v>
                </c:pt>
              </c:numCache>
            </c:numRef>
          </c:val>
          <c:extLst>
            <c:ext xmlns:c16="http://schemas.microsoft.com/office/drawing/2014/chart" uri="{C3380CC4-5D6E-409C-BE32-E72D297353CC}">
              <c16:uniqueId val="{00000001-C5DB-4441-8A64-E5E3D2A63625}"/>
            </c:ext>
          </c:extLst>
        </c:ser>
        <c:ser>
          <c:idx val="3"/>
          <c:order val="3"/>
          <c:tx>
            <c:strRef>
              <c:f>Sheet1!$K$14</c:f>
              <c:strCache>
                <c:ptCount val="1"/>
                <c:pt idx="0">
                  <c:v>TDX-Tracker</c:v>
                </c:pt>
              </c:strCache>
            </c:strRef>
          </c:tx>
          <c:spPr>
            <a:solidFill>
              <a:srgbClr val="196B24"/>
            </a:solidFill>
            <a:ln>
              <a:noFill/>
            </a:ln>
            <a:effectLst/>
          </c:spPr>
          <c:invertIfNegative val="0"/>
          <c:cat>
            <c:numRef>
              <c:f>Sheet1!$A$15:$A$18</c:f>
              <c:numCache>
                <c:formatCode>General</c:formatCode>
                <c:ptCount val="4"/>
                <c:pt idx="0">
                  <c:v>1</c:v>
                </c:pt>
                <c:pt idx="1">
                  <c:v>4</c:v>
                </c:pt>
                <c:pt idx="2">
                  <c:v>8</c:v>
                </c:pt>
                <c:pt idx="3">
                  <c:v>16</c:v>
                </c:pt>
              </c:numCache>
            </c:numRef>
          </c:cat>
          <c:val>
            <c:numRef>
              <c:f>Sheet1!$K$15:$K$18</c:f>
              <c:numCache>
                <c:formatCode>General</c:formatCode>
                <c:ptCount val="4"/>
                <c:pt idx="0">
                  <c:v>1349.38</c:v>
                </c:pt>
                <c:pt idx="1">
                  <c:v>1368.6</c:v>
                </c:pt>
                <c:pt idx="2">
                  <c:v>824.06</c:v>
                </c:pt>
                <c:pt idx="3">
                  <c:v>810.88</c:v>
                </c:pt>
              </c:numCache>
            </c:numRef>
          </c:val>
          <c:extLst>
            <c:ext xmlns:c16="http://schemas.microsoft.com/office/drawing/2014/chart" uri="{C3380CC4-5D6E-409C-BE32-E72D297353CC}">
              <c16:uniqueId val="{00000002-C5DB-4441-8A64-E5E3D2A63625}"/>
            </c:ext>
          </c:extLst>
        </c:ser>
        <c:dLbls>
          <c:showLegendKey val="0"/>
          <c:showVal val="0"/>
          <c:showCatName val="0"/>
          <c:showSerName val="0"/>
          <c:showPercent val="0"/>
          <c:showBubbleSize val="0"/>
        </c:dLbls>
        <c:gapWidth val="219"/>
        <c:overlap val="-27"/>
        <c:axId val="1864625152"/>
        <c:axId val="1789618080"/>
        <c:extLst>
          <c:ext xmlns:c15="http://schemas.microsoft.com/office/drawing/2012/chart" uri="{02D57815-91ED-43cb-92C2-25804820EDAC}">
            <c15:filteredBarSeries>
              <c15:ser>
                <c:idx val="1"/>
                <c:order val="1"/>
                <c:tx>
                  <c:strRef>
                    <c:extLst>
                      <c:ext uri="{02D57815-91ED-43cb-92C2-25804820EDAC}">
                        <c15:formulaRef>
                          <c15:sqref>Sheet1!$E$14</c15:sqref>
                        </c15:formulaRef>
                      </c:ext>
                    </c:extLst>
                    <c:strCache>
                      <c:ptCount val="1"/>
                      <c:pt idx="0">
                        <c:v>Confidential VM</c:v>
                      </c:pt>
                    </c:strCache>
                  </c:strRef>
                </c:tx>
                <c:spPr>
                  <a:solidFill>
                    <a:schemeClr val="accent2"/>
                  </a:solidFill>
                  <a:ln>
                    <a:noFill/>
                  </a:ln>
                  <a:effectLst/>
                </c:spPr>
                <c:invertIfNegative val="0"/>
                <c:cat>
                  <c:numRef>
                    <c:extLst>
                      <c:ext uri="{02D57815-91ED-43cb-92C2-25804820EDAC}">
                        <c15:formulaRef>
                          <c15:sqref>Sheet1!$A$15:$A$18</c15:sqref>
                        </c15:formulaRef>
                      </c:ext>
                    </c:extLst>
                    <c:numCache>
                      <c:formatCode>General</c:formatCode>
                      <c:ptCount val="4"/>
                      <c:pt idx="0">
                        <c:v>1</c:v>
                      </c:pt>
                      <c:pt idx="1">
                        <c:v>4</c:v>
                      </c:pt>
                      <c:pt idx="2">
                        <c:v>8</c:v>
                      </c:pt>
                      <c:pt idx="3">
                        <c:v>16</c:v>
                      </c:pt>
                    </c:numCache>
                  </c:numRef>
                </c:cat>
                <c:val>
                  <c:numRef>
                    <c:extLst>
                      <c:ext uri="{02D57815-91ED-43cb-92C2-25804820EDAC}">
                        <c15:formulaRef>
                          <c15:sqref>Sheet1!$E$15:$E$18</c15:sqref>
                        </c15:formulaRef>
                      </c:ext>
                    </c:extLst>
                    <c:numCache>
                      <c:formatCode>General</c:formatCode>
                      <c:ptCount val="4"/>
                      <c:pt idx="0">
                        <c:v>778.1</c:v>
                      </c:pt>
                      <c:pt idx="1">
                        <c:v>856.2</c:v>
                      </c:pt>
                      <c:pt idx="2">
                        <c:v>660.99</c:v>
                      </c:pt>
                      <c:pt idx="3">
                        <c:v>669.92</c:v>
                      </c:pt>
                    </c:numCache>
                  </c:numRef>
                </c:val>
                <c:extLst>
                  <c:ext xmlns:c16="http://schemas.microsoft.com/office/drawing/2014/chart" uri="{C3380CC4-5D6E-409C-BE32-E72D297353CC}">
                    <c16:uniqueId val="{00000003-C5DB-4441-8A64-E5E3D2A63625}"/>
                  </c:ext>
                </c:extLst>
              </c15:ser>
            </c15:filteredBarSeries>
          </c:ext>
        </c:extLst>
      </c:barChart>
      <c:catAx>
        <c:axId val="1864625152"/>
        <c:scaling>
          <c:orientation val="minMax"/>
        </c:scaling>
        <c:delete val="0"/>
        <c:axPos val="b"/>
        <c:title>
          <c:tx>
            <c:rich>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en-US" altLang="ja-JP" sz="1600">
                    <a:solidFill>
                      <a:schemeClr val="tx1"/>
                    </a:solidFill>
                  </a:rPr>
                  <a:t>concurrency</a:t>
                </a:r>
                <a:endParaRPr lang="ja-JP" altLang="en-US" sz="1600">
                  <a:solidFill>
                    <a:schemeClr val="tx1"/>
                  </a:solidFill>
                </a:endParaRPr>
              </a:p>
            </c:rich>
          </c:tx>
          <c:overlay val="0"/>
          <c:spPr>
            <a:no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crossAx val="1789618080"/>
        <c:crosses val="autoZero"/>
        <c:auto val="1"/>
        <c:lblAlgn val="ctr"/>
        <c:lblOffset val="100"/>
        <c:noMultiLvlLbl val="0"/>
      </c:catAx>
      <c:valAx>
        <c:axId val="17896180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en-US" altLang="ja-JP" sz="1600">
                    <a:solidFill>
                      <a:schemeClr val="tx1"/>
                    </a:solidFill>
                  </a:rPr>
                  <a:t>req/s</a:t>
                </a:r>
                <a:endParaRPr lang="ja-JP" altLang="en-US" sz="1600">
                  <a:solidFill>
                    <a:schemeClr val="tx1"/>
                  </a:solidFill>
                </a:endParaRPr>
              </a:p>
            </c:rich>
          </c:tx>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crossAx val="1864625152"/>
        <c:crosses val="autoZero"/>
        <c:crossBetween val="between"/>
      </c:valAx>
      <c:spPr>
        <a:noFill/>
        <a:ln>
          <a:noFill/>
        </a:ln>
        <a:effectLst/>
      </c:spPr>
    </c:plotArea>
    <c:legend>
      <c:legendPos val="l"/>
      <c:layout>
        <c:manualLayout>
          <c:xMode val="edge"/>
          <c:yMode val="edge"/>
          <c:x val="0.77825910720955671"/>
          <c:y val="0.23024205307669871"/>
          <c:w val="0.21961368581320442"/>
          <c:h val="0.52604330708661418"/>
        </c:manualLayout>
      </c:layout>
      <c:overlay val="1"/>
      <c:spPr>
        <a:solidFill>
          <a:schemeClr val="bg1"/>
        </a:solid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0.5883</cdr:x>
      <cdr:y>0.34864</cdr:y>
    </cdr:from>
    <cdr:to>
      <cdr:x>0.89336</cdr:x>
      <cdr:y>0.47137</cdr:y>
    </cdr:to>
    <cdr:sp macro="" textlink="">
      <cdr:nvSpPr>
        <cdr:cNvPr id="3" name="テキスト ボックス 1">
          <a:extLst xmlns:a="http://schemas.openxmlformats.org/drawingml/2006/main">
            <a:ext uri="{FF2B5EF4-FFF2-40B4-BE49-F238E27FC236}">
              <a16:creationId xmlns:a16="http://schemas.microsoft.com/office/drawing/2014/main" id="{EC879504-1039-5E37-0085-AE3155BCBC9D}"/>
            </a:ext>
          </a:extLst>
        </cdr:cNvPr>
        <cdr:cNvSpPr txBox="1"/>
      </cdr:nvSpPr>
      <cdr:spPr>
        <a:xfrm xmlns:a="http://schemas.openxmlformats.org/drawingml/2006/main">
          <a:off x="2005703" y="943379"/>
          <a:ext cx="1040060" cy="3320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altLang="ja-JP" sz="1600" kern="1200" dirty="0">
              <a:solidFill>
                <a:srgbClr val="FF0000"/>
              </a:solidFill>
            </a:rPr>
            <a:t>53%</a:t>
          </a:r>
          <a:r>
            <a:rPr lang="ja-JP" altLang="en-US" sz="1600" kern="1200" dirty="0">
              <a:solidFill>
                <a:srgbClr val="FF0000"/>
              </a:solidFill>
            </a:rPr>
            <a:t>低下</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8212d4ce53_0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38212d4ce53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JP" altLang="en-US" dirty="0"/>
              <a:t>まとめになります</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38212d4ce53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38212d4ce53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FontTx/>
              <a:buNone/>
            </a:pPr>
            <a:r>
              <a:rPr lang="ja-JP" altLang="en-US" dirty="0"/>
              <a:t>近年、クラウドの普及によって、ユーザのデータが広く流通するようになりました</a:t>
            </a:r>
            <a:endParaRPr lang="en-US" altLang="ja-JP" dirty="0">
              <a:solidFill>
                <a:srgbClr val="000000"/>
              </a:solidFill>
            </a:endParaRPr>
          </a:p>
          <a:p>
            <a:pPr marL="0" lvl="0" indent="0" algn="l" rtl="0">
              <a:spcBef>
                <a:spcPts val="0"/>
              </a:spcBef>
              <a:spcAft>
                <a:spcPts val="0"/>
              </a:spcAft>
              <a:buFontTx/>
              <a:buNone/>
            </a:pPr>
            <a:r>
              <a:rPr lang="ja-JP" altLang="en-US" dirty="0">
                <a:solidFill>
                  <a:schemeClr val="accent1"/>
                </a:solidFill>
              </a:rPr>
              <a:t>これまでオンプレミス環境では物理的にデータの流通範囲に制約がありましたが、</a:t>
            </a:r>
            <a:endParaRPr lang="en-US" altLang="ja-JP" dirty="0"/>
          </a:p>
          <a:p>
            <a:pPr marL="0" lvl="0" indent="0" algn="l" rtl="0">
              <a:spcBef>
                <a:spcPts val="0"/>
              </a:spcBef>
              <a:spcAft>
                <a:spcPts val="0"/>
              </a:spcAft>
              <a:buFontTx/>
              <a:buNone/>
            </a:pPr>
            <a:r>
              <a:rPr lang="ja-JP" altLang="en-US" dirty="0"/>
              <a:t>クラウド内に保管されているデータが、クラウド基盤側によって学習など他の目的に利用される可能性があります</a:t>
            </a:r>
            <a:endParaRPr lang="en-US" altLang="ja-JP" dirty="0"/>
          </a:p>
          <a:p>
            <a:pPr marL="0" lvl="0" indent="0" algn="l" rtl="0">
              <a:spcBef>
                <a:spcPts val="0"/>
              </a:spcBef>
              <a:spcAft>
                <a:spcPts val="0"/>
              </a:spcAft>
              <a:buFontTx/>
              <a:buNone/>
            </a:pPr>
            <a:endParaRPr lang="en-US" altLang="ja-JP" dirty="0">
              <a:solidFill>
                <a:schemeClr val="accent1"/>
              </a:solidFill>
            </a:endParaRPr>
          </a:p>
          <a:p>
            <a:pPr marL="0" lvl="0" indent="0" algn="l" rtl="0">
              <a:spcBef>
                <a:spcPts val="0"/>
              </a:spcBef>
              <a:spcAft>
                <a:spcPts val="0"/>
              </a:spcAft>
              <a:buFontTx/>
              <a:buNone/>
            </a:pPr>
            <a:r>
              <a:rPr lang="ja-JP" altLang="en-US" dirty="0">
                <a:solidFill>
                  <a:schemeClr val="accent1"/>
                </a:solidFill>
              </a:rPr>
              <a:t>また、マイクロサービスアーキテクチャを用いた大規模なサービスが増加</a:t>
            </a:r>
            <a:endParaRPr lang="en-US" altLang="ja-JP" dirty="0">
              <a:solidFill>
                <a:schemeClr val="accent1"/>
              </a:solidFill>
            </a:endParaRPr>
          </a:p>
          <a:p>
            <a:pPr marL="0" lvl="0" indent="0" algn="l" rtl="0">
              <a:spcBef>
                <a:spcPts val="0"/>
              </a:spcBef>
              <a:spcAft>
                <a:spcPts val="0"/>
              </a:spcAft>
              <a:buFontTx/>
              <a:buNone/>
            </a:pPr>
            <a:r>
              <a:rPr lang="ja-JP" altLang="en-US" dirty="0">
                <a:solidFill>
                  <a:schemeClr val="accent1"/>
                </a:solidFill>
              </a:rPr>
              <a:t>サービスごとに異なる複雑なセキュリティ設定を持っていると、設定漏れや誤設定から</a:t>
            </a:r>
            <a:r>
              <a:rPr lang="ja-JP" altLang="en-US" dirty="0"/>
              <a:t>インターネットへの漏洩リスクの増加も懸念される</a:t>
            </a:r>
            <a:endParaRPr lang="en-US" altLang="ja-JP" dirty="0"/>
          </a:p>
          <a:p>
            <a:pPr marL="0" lvl="0" indent="0" algn="l" rtl="0">
              <a:spcBef>
                <a:spcPts val="0"/>
              </a:spcBef>
              <a:spcAft>
                <a:spcPts val="0"/>
              </a:spcAft>
              <a:buFontTx/>
              <a:buNone/>
            </a:pPr>
            <a:endParaRPr lang="en-US" altLang="ja-JP"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F45E0B42-BED5-81C0-2A07-36A18BA3DC31}"/>
            </a:ext>
          </a:extLst>
        </p:cNvPr>
        <p:cNvGrpSpPr/>
        <p:nvPr/>
      </p:nvGrpSpPr>
      <p:grpSpPr>
        <a:xfrm>
          <a:off x="0" y="0"/>
          <a:ext cx="0" cy="0"/>
          <a:chOff x="0" y="0"/>
          <a:chExt cx="0" cy="0"/>
        </a:xfrm>
      </p:grpSpPr>
      <p:sp>
        <p:nvSpPr>
          <p:cNvPr id="83" name="Google Shape;83;g38212d4ce53_0_20:notes">
            <a:extLst>
              <a:ext uri="{FF2B5EF4-FFF2-40B4-BE49-F238E27FC236}">
                <a16:creationId xmlns:a16="http://schemas.microsoft.com/office/drawing/2014/main" id="{F75542FC-73E2-4AAE-4E02-B8414597565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38212d4ce53_0_20:notes">
            <a:extLst>
              <a:ext uri="{FF2B5EF4-FFF2-40B4-BE49-F238E27FC236}">
                <a16:creationId xmlns:a16="http://schemas.microsoft.com/office/drawing/2014/main" id="{55DE30EF-81DF-4BAC-75A2-2D3D0EEDADB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JP" altLang="en-US" dirty="0"/>
              <a:t>さらに、クラウドサービス内のデータの流れは基本的に非公開であり、</a:t>
            </a:r>
            <a:br>
              <a:rPr lang="en-US" altLang="ja-JP" dirty="0"/>
            </a:br>
            <a:r>
              <a:rPr lang="ja-JP" altLang="en-US" dirty="0"/>
              <a:t>内部でこの図のように別のサービスにデータが送られていても、</a:t>
            </a:r>
            <a:endParaRPr lang="en-US" altLang="ja-JP" dirty="0"/>
          </a:p>
          <a:p>
            <a:pPr marL="0" lvl="0" indent="0" algn="l" rtl="0">
              <a:spcBef>
                <a:spcPts val="0"/>
              </a:spcBef>
              <a:spcAft>
                <a:spcPts val="0"/>
              </a:spcAft>
              <a:buNone/>
            </a:pPr>
            <a:r>
              <a:rPr lang="ja-JP" altLang="en-US" dirty="0"/>
              <a:t>どのサービスに送られているのか、世界各地のデータセンタのどこに保存されているのかはユーザからは見えず、どこで何を経由しているのかが不透明</a:t>
            </a:r>
            <a:endParaRPr lang="en-US" altLang="ja-JP" dirty="0"/>
          </a:p>
          <a:p>
            <a:pPr marL="0" lvl="0" indent="0" algn="l" rtl="0">
              <a:spcBef>
                <a:spcPts val="0"/>
              </a:spcBef>
              <a:spcAft>
                <a:spcPts val="0"/>
              </a:spcAft>
              <a:buNone/>
            </a:pPr>
            <a:endParaRPr lang="en-US" altLang="ja-JP" dirty="0"/>
          </a:p>
          <a:p>
            <a:pPr marL="0" lvl="0" indent="0" algn="l" rtl="0">
              <a:spcBef>
                <a:spcPts val="0"/>
              </a:spcBef>
              <a:spcAft>
                <a:spcPts val="0"/>
              </a:spcAft>
              <a:buNone/>
            </a:pPr>
            <a:r>
              <a:rPr lang="ja-JP" altLang="en-US" dirty="0"/>
              <a:t>それらをユーザが把握するための機構として、プライバシ制御機構というものがあります</a:t>
            </a:r>
            <a:endParaRPr lang="en-US" altLang="ja-JP" dirty="0"/>
          </a:p>
          <a:p>
            <a:pPr marL="0" lvl="0" indent="0" algn="l" rtl="0">
              <a:spcBef>
                <a:spcPts val="0"/>
              </a:spcBef>
              <a:spcAft>
                <a:spcPts val="0"/>
              </a:spcAft>
              <a:buNone/>
            </a:pPr>
            <a:r>
              <a:rPr lang="ja-JP" altLang="en-US" dirty="0"/>
              <a:t>これはクラウド基盤側によって提供されていることが多いですが、クラウドを信頼しないとおいた場合、本当にデータの正しい流通範囲を見せてくれるのかという疑念が残ります</a:t>
            </a:r>
            <a:endParaRPr lang="en-US" altLang="ja-JP" dirty="0"/>
          </a:p>
        </p:txBody>
      </p:sp>
    </p:spTree>
    <p:extLst>
      <p:ext uri="{BB962C8B-B14F-4D97-AF65-F5344CB8AC3E}">
        <p14:creationId xmlns:p14="http://schemas.microsoft.com/office/powerpoint/2010/main" val="2403828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38212d4ce53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38212d4ce53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JP" altLang="en-US" dirty="0"/>
              <a:t>そこで、先行研究として、</a:t>
            </a:r>
            <a:r>
              <a:rPr lang="en-US" altLang="ja-JP" dirty="0"/>
              <a:t>SEV-tracker</a:t>
            </a:r>
            <a:r>
              <a:rPr lang="ja-JP" altLang="en-US" dirty="0"/>
              <a:t>というシステムがあります</a:t>
            </a:r>
            <a:endParaRPr lang="en-US" altLang="ja-JP" dirty="0"/>
          </a:p>
          <a:p>
            <a:pPr marL="0" lvl="0" indent="0" algn="l" rtl="0">
              <a:spcBef>
                <a:spcPts val="0"/>
              </a:spcBef>
              <a:spcAft>
                <a:spcPts val="0"/>
              </a:spcAft>
              <a:buNone/>
            </a:pPr>
            <a:r>
              <a:rPr lang="ja-JP" altLang="en-US" dirty="0"/>
              <a:t>クラウド内にユーザー・ハイパーバイザを送り込み、ハイパーバイザ内でパケットをキャプチャすることで通信を監視し、</a:t>
            </a:r>
            <a:endParaRPr lang="en-US" altLang="ja-JP" dirty="0"/>
          </a:p>
          <a:p>
            <a:pPr marL="0" lvl="0" indent="0" algn="l" rtl="0">
              <a:spcBef>
                <a:spcPts val="0"/>
              </a:spcBef>
              <a:spcAft>
                <a:spcPts val="0"/>
              </a:spcAft>
              <a:buNone/>
            </a:pPr>
            <a:r>
              <a:rPr lang="en-US" altLang="ja-JP" dirty="0"/>
              <a:t>AMD SEV</a:t>
            </a:r>
            <a:r>
              <a:rPr lang="ja-JP" altLang="en-US" dirty="0"/>
              <a:t>という</a:t>
            </a:r>
            <a:r>
              <a:rPr lang="en-US" altLang="ja-JP" dirty="0"/>
              <a:t>TEE</a:t>
            </a:r>
            <a:r>
              <a:rPr lang="ja-JP" altLang="en-US" dirty="0"/>
              <a:t>技術を用いて</a:t>
            </a:r>
            <a:r>
              <a:rPr lang="en-US" altLang="ja-JP" dirty="0"/>
              <a:t>VM</a:t>
            </a:r>
            <a:r>
              <a:rPr lang="ja-JP" altLang="en-US" dirty="0"/>
              <a:t>を暗号化し、クラウド側から中身を見えないように</a:t>
            </a:r>
            <a:endParaRPr lang="en-US" altLang="ja-JP" dirty="0"/>
          </a:p>
          <a:p>
            <a:pPr marL="0" lvl="0" indent="0" algn="l" rtl="0">
              <a:spcBef>
                <a:spcPts val="0"/>
              </a:spcBef>
              <a:spcAft>
                <a:spcPts val="0"/>
              </a:spcAft>
              <a:buNone/>
            </a:pPr>
            <a:endParaRPr lang="en-US" altLang="ja-JP" dirty="0"/>
          </a:p>
          <a:p>
            <a:pPr marL="0" lvl="0" indent="0" algn="l" rtl="0">
              <a:spcBef>
                <a:spcPts val="0"/>
              </a:spcBef>
              <a:spcAft>
                <a:spcPts val="0"/>
              </a:spcAft>
              <a:buNone/>
            </a:pPr>
            <a:r>
              <a:rPr lang="ja-JP" altLang="en-US" dirty="0"/>
              <a:t>このシステムはユーザ</a:t>
            </a:r>
            <a:r>
              <a:rPr lang="en-US" altLang="ja-JP" dirty="0"/>
              <a:t>VM</a:t>
            </a:r>
            <a:r>
              <a:rPr lang="ja-JP" altLang="en-US" dirty="0"/>
              <a:t>への影響が大きく、</a:t>
            </a:r>
            <a:endParaRPr lang="en-US" altLang="ja-JP" dirty="0"/>
          </a:p>
          <a:p>
            <a:pPr marL="0" lvl="0" indent="0" algn="l" rtl="0">
              <a:spcBef>
                <a:spcPts val="0"/>
              </a:spcBef>
              <a:spcAft>
                <a:spcPts val="0"/>
              </a:spcAft>
              <a:buNone/>
            </a:pPr>
            <a:r>
              <a:rPr lang="ja-JP" altLang="en-US" dirty="0"/>
              <a:t>機密</a:t>
            </a:r>
            <a:r>
              <a:rPr lang="en-US" altLang="ja-JP" dirty="0"/>
              <a:t>VM</a:t>
            </a:r>
            <a:r>
              <a:rPr lang="ja-JP" altLang="en-US" dirty="0"/>
              <a:t>内でユーザ</a:t>
            </a:r>
            <a:r>
              <a:rPr lang="en-US" altLang="ja-JP" dirty="0"/>
              <a:t>VM</a:t>
            </a:r>
            <a:r>
              <a:rPr lang="ja-JP" altLang="en-US" dirty="0"/>
              <a:t>を動かすというネストした構造になっており、ユーザが利用する</a:t>
            </a:r>
            <a:r>
              <a:rPr lang="en-US" altLang="ja-JP" dirty="0"/>
              <a:t>VM</a:t>
            </a:r>
            <a:r>
              <a:rPr lang="ja-JP" altLang="en-US" dirty="0"/>
              <a:t>の性能が</a:t>
            </a:r>
            <a:r>
              <a:rPr lang="en-US" altLang="ja-JP" dirty="0"/>
              <a:t>53%</a:t>
            </a:r>
            <a:r>
              <a:rPr lang="ja-JP" altLang="en-US" dirty="0"/>
              <a:t>低下</a:t>
            </a:r>
            <a:endParaRPr lang="en-US" altLang="ja-JP" dirty="0"/>
          </a:p>
          <a:p>
            <a:pPr marL="0" lvl="0" indent="0" algn="l" rtl="0">
              <a:spcBef>
                <a:spcPts val="0"/>
              </a:spcBef>
              <a:spcAft>
                <a:spcPts val="0"/>
              </a:spcAft>
              <a:buNone/>
            </a:pPr>
            <a:r>
              <a:rPr lang="ja-JP" altLang="en-US" dirty="0"/>
              <a:t>また、パケットをキャプチャする通信追跡そのものの影響で</a:t>
            </a:r>
            <a:r>
              <a:rPr lang="en-US" altLang="ja-JP" dirty="0"/>
              <a:t>9%</a:t>
            </a:r>
            <a:r>
              <a:rPr lang="ja-JP" altLang="en-US" dirty="0"/>
              <a:t>低下</a:t>
            </a:r>
            <a:endParaRPr lang="en-US" altLang="ja-JP" dirty="0"/>
          </a:p>
          <a:p>
            <a:pPr marL="0" lvl="0" indent="0" algn="l" rtl="0">
              <a:spcBef>
                <a:spcPts val="0"/>
              </a:spcBef>
              <a:spcAft>
                <a:spcPts val="0"/>
              </a:spcAft>
              <a:buNone/>
            </a:pPr>
            <a:r>
              <a:rPr lang="ja-JP" altLang="en-US" dirty="0"/>
              <a:t>という実験データが得られている</a:t>
            </a:r>
            <a:endParaRPr lang="en-US" altLang="ja-JP"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a:extLst>
            <a:ext uri="{FF2B5EF4-FFF2-40B4-BE49-F238E27FC236}">
              <a16:creationId xmlns:a16="http://schemas.microsoft.com/office/drawing/2014/main" id="{0D295FEF-15D1-D652-93DC-33A359F0C5D2}"/>
            </a:ext>
          </a:extLst>
        </p:cNvPr>
        <p:cNvGrpSpPr/>
        <p:nvPr/>
      </p:nvGrpSpPr>
      <p:grpSpPr>
        <a:xfrm>
          <a:off x="0" y="0"/>
          <a:ext cx="0" cy="0"/>
          <a:chOff x="0" y="0"/>
          <a:chExt cx="0" cy="0"/>
        </a:xfrm>
      </p:grpSpPr>
      <p:sp>
        <p:nvSpPr>
          <p:cNvPr id="105" name="Google Shape;105;g38212d4ce53_0_46:notes">
            <a:extLst>
              <a:ext uri="{FF2B5EF4-FFF2-40B4-BE49-F238E27FC236}">
                <a16:creationId xmlns:a16="http://schemas.microsoft.com/office/drawing/2014/main" id="{8AE2FDB6-C5A9-9663-892B-E84A28C8D8A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8212d4ce53_0_46:notes">
            <a:extLst>
              <a:ext uri="{FF2B5EF4-FFF2-40B4-BE49-F238E27FC236}">
                <a16:creationId xmlns:a16="http://schemas.microsoft.com/office/drawing/2014/main" id="{C198C081-C6CE-13B8-20DE-3F3FEDE81CE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JP" altLang="en-US" dirty="0"/>
              <a:t>本研究では、</a:t>
            </a:r>
            <a:r>
              <a:rPr lang="en-US" altLang="ja-JP" dirty="0"/>
              <a:t>TDX-Tracker</a:t>
            </a:r>
            <a:r>
              <a:rPr lang="ja-JP" altLang="en-US" dirty="0"/>
              <a:t>を提案いたします</a:t>
            </a:r>
            <a:endParaRPr lang="en-US" altLang="ja-JP" dirty="0"/>
          </a:p>
          <a:p>
            <a:pPr marL="0" lvl="0" indent="0" algn="l" rtl="0">
              <a:spcBef>
                <a:spcPts val="0"/>
              </a:spcBef>
              <a:spcAft>
                <a:spcPts val="0"/>
              </a:spcAft>
              <a:buNone/>
            </a:pPr>
            <a:r>
              <a:rPr lang="ja-JP" altLang="en-US" dirty="0"/>
              <a:t>これは機密</a:t>
            </a:r>
            <a:r>
              <a:rPr lang="en-US" altLang="ja-JP" dirty="0"/>
              <a:t>VM</a:t>
            </a:r>
            <a:r>
              <a:rPr lang="ja-JP" altLang="en-US" dirty="0"/>
              <a:t>内でハイパーバイザを実行する、</a:t>
            </a:r>
            <a:r>
              <a:rPr lang="en-US" altLang="ja-JP" dirty="0"/>
              <a:t>Intel TDX</a:t>
            </a:r>
            <a:r>
              <a:rPr lang="ja-JP" altLang="en-US" dirty="0"/>
              <a:t>の</a:t>
            </a:r>
            <a:r>
              <a:rPr lang="en-US" altLang="ja-JP" dirty="0"/>
              <a:t>TD</a:t>
            </a:r>
            <a:r>
              <a:rPr lang="ja-JP" altLang="en-US" dirty="0"/>
              <a:t>パーティショニングという機能を用いており、ユーザー</a:t>
            </a:r>
            <a:r>
              <a:rPr lang="en-US" altLang="ja-JP" dirty="0"/>
              <a:t>VM</a:t>
            </a:r>
            <a:r>
              <a:rPr lang="ja-JP" altLang="en-US" dirty="0"/>
              <a:t>のメモリが仮想化されないため、オーバーヘッドを削減できることが期待できます</a:t>
            </a:r>
            <a:endParaRPr lang="en-US" altLang="ja-JP" dirty="0"/>
          </a:p>
          <a:p>
            <a:pPr marL="0" lvl="0" indent="0" algn="l" rtl="0">
              <a:spcBef>
                <a:spcPts val="0"/>
              </a:spcBef>
              <a:spcAft>
                <a:spcPts val="0"/>
              </a:spcAft>
              <a:buNone/>
            </a:pPr>
            <a:r>
              <a:rPr lang="ja-JP" altLang="en-US" dirty="0"/>
              <a:t>さらに、通常のハイパーバイザの代わりに</a:t>
            </a:r>
            <a:r>
              <a:rPr lang="en-US" altLang="ja-JP" dirty="0"/>
              <a:t>SVSM</a:t>
            </a:r>
            <a:r>
              <a:rPr lang="ja-JP" altLang="en-US" dirty="0"/>
              <a:t>という特権サービスを提供する実行基盤を用いることで、さらなるオーバヘッドの削減を期待しています</a:t>
            </a:r>
            <a:endParaRPr lang="en-US" altLang="ja-JP" dirty="0"/>
          </a:p>
          <a:p>
            <a:pPr marL="0" lvl="0" indent="0" algn="l" rtl="0">
              <a:spcBef>
                <a:spcPts val="0"/>
              </a:spcBef>
              <a:spcAft>
                <a:spcPts val="0"/>
              </a:spcAft>
              <a:buNone/>
            </a:pPr>
            <a:r>
              <a:rPr lang="ja-JP" altLang="en-US" dirty="0"/>
              <a:t>また、パケットを直接キャプチャするのではなく、</a:t>
            </a:r>
            <a:r>
              <a:rPr lang="en-US" altLang="ja-JP" dirty="0"/>
              <a:t>SVSM</a:t>
            </a:r>
            <a:r>
              <a:rPr lang="ja-JP" altLang="en-US" dirty="0"/>
              <a:t>からユーザ</a:t>
            </a:r>
            <a:r>
              <a:rPr lang="en-US" altLang="ja-JP" dirty="0"/>
              <a:t>VM</a:t>
            </a:r>
            <a:r>
              <a:rPr lang="ja-JP" altLang="en-US" dirty="0"/>
              <a:t>の通信情報を保持しているメモリを読むことで通信を監視を行うことで、監視部分のオーバヘッドの削減も狙います</a:t>
            </a:r>
            <a:endParaRPr lang="en-US" altLang="ja-JP" dirty="0"/>
          </a:p>
          <a:p>
            <a:pPr marL="0" lvl="0" indent="0" algn="l" rtl="0">
              <a:spcBef>
                <a:spcPts val="0"/>
              </a:spcBef>
              <a:spcAft>
                <a:spcPts val="0"/>
              </a:spcAft>
              <a:buNone/>
            </a:pPr>
            <a:endParaRPr lang="en-US" altLang="ja-JP" dirty="0"/>
          </a:p>
        </p:txBody>
      </p:sp>
    </p:spTree>
    <p:extLst>
      <p:ext uri="{BB962C8B-B14F-4D97-AF65-F5344CB8AC3E}">
        <p14:creationId xmlns:p14="http://schemas.microsoft.com/office/powerpoint/2010/main" val="1430120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8212d4ce53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8212d4ce53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ja-JP" dirty="0"/>
              <a:t>TDX-Tracker</a:t>
            </a:r>
            <a:r>
              <a:rPr lang="ja-JP" altLang="en-US" dirty="0"/>
              <a:t>では、</a:t>
            </a:r>
            <a:r>
              <a:rPr lang="en-US" altLang="ja-JP" dirty="0"/>
              <a:t>SVSM</a:t>
            </a:r>
            <a:r>
              <a:rPr lang="ja-JP" altLang="en-US" dirty="0"/>
              <a:t>からユーザ</a:t>
            </a:r>
            <a:r>
              <a:rPr lang="en-US" altLang="ja-JP" dirty="0"/>
              <a:t>VM</a:t>
            </a:r>
            <a:r>
              <a:rPr lang="ja-JP" altLang="en-US" dirty="0"/>
              <a:t>の</a:t>
            </a:r>
            <a:r>
              <a:rPr lang="en-US" altLang="ja-JP" dirty="0"/>
              <a:t>OS</a:t>
            </a:r>
            <a:r>
              <a:rPr lang="ja-JP" altLang="en-US" dirty="0"/>
              <a:t>カーネル領域のメモリ上にある</a:t>
            </a:r>
            <a:r>
              <a:rPr lang="en-US" altLang="ja-JP" dirty="0"/>
              <a:t>TCP</a:t>
            </a:r>
            <a:r>
              <a:rPr lang="ja-JP" altLang="en-US" dirty="0"/>
              <a:t>通信情報を保持しているメモリを直接取得することでオーバーヘッドを削減しています</a:t>
            </a:r>
            <a:endParaRPr lang="en-US" altLang="ja-JP" dirty="0"/>
          </a:p>
          <a:p>
            <a:pPr marL="0" lvl="0" indent="0" algn="l" rtl="0">
              <a:spcBef>
                <a:spcPts val="0"/>
              </a:spcBef>
              <a:spcAft>
                <a:spcPts val="0"/>
              </a:spcAft>
              <a:buNone/>
            </a:pPr>
            <a:endParaRPr lang="en-US" dirty="0"/>
          </a:p>
          <a:p>
            <a:pPr marL="0" lvl="0" indent="0" algn="l" rtl="0">
              <a:spcBef>
                <a:spcPts val="0"/>
              </a:spcBef>
              <a:spcAft>
                <a:spcPts val="0"/>
              </a:spcAft>
              <a:buNone/>
            </a:pPr>
            <a:r>
              <a:rPr lang="ja-JP" altLang="en-US" dirty="0"/>
              <a:t>具体的には、</a:t>
            </a:r>
            <a:r>
              <a:rPr lang="en-US" altLang="ja-JP" dirty="0"/>
              <a:t>SVSM</a:t>
            </a:r>
            <a:r>
              <a:rPr lang="ja-JP" altLang="en-US" dirty="0"/>
              <a:t>起動時にハッシュテーブルのアドレスを取得</a:t>
            </a:r>
            <a:endParaRPr lang="en-US" altLang="ja-JP" dirty="0"/>
          </a:p>
          <a:p>
            <a:pPr marL="0" lvl="0" indent="0" algn="l" rtl="0">
              <a:spcBef>
                <a:spcPts val="0"/>
              </a:spcBef>
              <a:spcAft>
                <a:spcPts val="0"/>
              </a:spcAft>
              <a:buNone/>
            </a:pPr>
            <a:r>
              <a:rPr lang="ja-JP" altLang="en-US" dirty="0"/>
              <a:t>ハッシュテーブルからバケットの連結リストを辿ってソケット構造体の実体を取得</a:t>
            </a:r>
            <a:br>
              <a:rPr lang="en-US" dirty="0"/>
            </a:br>
            <a:r>
              <a:rPr lang="ja-JP" altLang="en-US" dirty="0"/>
              <a:t>ユーザ</a:t>
            </a:r>
            <a:r>
              <a:rPr lang="en-US" altLang="ja-JP" dirty="0"/>
              <a:t>VM</a:t>
            </a:r>
            <a:r>
              <a:rPr lang="ja-JP" altLang="en-US" dirty="0"/>
              <a:t>のアドレスがランダマイズされていても起動時に解決し、オフセットからアドレスを特定</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79D674E1-A9AE-8FD4-6337-0CCD3E168111}"/>
            </a:ext>
          </a:extLst>
        </p:cNvPr>
        <p:cNvGrpSpPr/>
        <p:nvPr/>
      </p:nvGrpSpPr>
      <p:grpSpPr>
        <a:xfrm>
          <a:off x="0" y="0"/>
          <a:ext cx="0" cy="0"/>
          <a:chOff x="0" y="0"/>
          <a:chExt cx="0" cy="0"/>
        </a:xfrm>
      </p:grpSpPr>
      <p:sp>
        <p:nvSpPr>
          <p:cNvPr id="142" name="Google Shape;142;g38212d4ce53_0_87:notes">
            <a:extLst>
              <a:ext uri="{FF2B5EF4-FFF2-40B4-BE49-F238E27FC236}">
                <a16:creationId xmlns:a16="http://schemas.microsoft.com/office/drawing/2014/main" id="{119F266A-8B74-8CCE-92DB-DF61EB2ACA4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38212d4ce53_0_87:notes">
            <a:extLst>
              <a:ext uri="{FF2B5EF4-FFF2-40B4-BE49-F238E27FC236}">
                <a16:creationId xmlns:a16="http://schemas.microsoft.com/office/drawing/2014/main" id="{E371814F-4244-390B-15C3-965B583F625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ja-JP" dirty="0"/>
              <a:t>TDX-Tracker</a:t>
            </a:r>
            <a:r>
              <a:rPr lang="ja-JP" altLang="en-US" dirty="0"/>
              <a:t>では常にリアルタイムで監視を行っているわけではなく、一連の処理を一定時間ごとに実行している</a:t>
            </a:r>
            <a:endParaRPr lang="en-US" altLang="ja-JP" dirty="0"/>
          </a:p>
          <a:p>
            <a:pPr marL="0" lvl="0" indent="0" algn="l" rtl="0">
              <a:spcBef>
                <a:spcPts val="0"/>
              </a:spcBef>
              <a:spcAft>
                <a:spcPts val="0"/>
              </a:spcAft>
              <a:buNone/>
            </a:pPr>
            <a:r>
              <a:rPr lang="en-US" altLang="ja-JP" dirty="0"/>
              <a:t>TCP</a:t>
            </a:r>
            <a:r>
              <a:rPr lang="ja-JP" altLang="en-US" dirty="0"/>
              <a:t>ソケットのバッファそのものは通信が終わると消えてしまうのですが、接続情報は切断後も一定時間保持されているのでそれらも取得することで見逃しを防ぎます</a:t>
            </a:r>
            <a:endParaRPr lang="en-US" altLang="ja-JP" dirty="0"/>
          </a:p>
          <a:p>
            <a:pPr marL="0" lvl="0" indent="0" algn="l" rtl="0">
              <a:spcBef>
                <a:spcPts val="0"/>
              </a:spcBef>
              <a:spcAft>
                <a:spcPts val="0"/>
              </a:spcAft>
              <a:buNone/>
            </a:pPr>
            <a:endParaRPr lang="en-US" altLang="ja-JP" dirty="0"/>
          </a:p>
          <a:p>
            <a:pPr marL="0" lvl="0" indent="0" algn="l" rtl="0">
              <a:spcBef>
                <a:spcPts val="0"/>
              </a:spcBef>
              <a:spcAft>
                <a:spcPts val="0"/>
              </a:spcAft>
              <a:buNone/>
            </a:pPr>
            <a:r>
              <a:rPr lang="en-US" altLang="ja-JP" dirty="0"/>
              <a:t>SVSM</a:t>
            </a:r>
            <a:r>
              <a:rPr lang="ja-JP" altLang="en-US" dirty="0"/>
              <a:t>は</a:t>
            </a:r>
            <a:r>
              <a:rPr lang="en-US" altLang="ja-JP" dirty="0"/>
              <a:t>OS</a:t>
            </a:r>
            <a:r>
              <a:rPr lang="ja-JP" altLang="en-US" dirty="0"/>
              <a:t>に依存する時刻ライブラリなどが使えない</a:t>
            </a:r>
            <a:endParaRPr lang="en-US" altLang="ja-JP" dirty="0"/>
          </a:p>
          <a:p>
            <a:pPr marL="0" lvl="0" indent="0" algn="l" rtl="0">
              <a:spcBef>
                <a:spcPts val="0"/>
              </a:spcBef>
              <a:spcAft>
                <a:spcPts val="0"/>
              </a:spcAft>
              <a:buNone/>
            </a:pPr>
            <a:r>
              <a:rPr lang="ja-JP" altLang="en-US" dirty="0"/>
              <a:t>イベント発生時に</a:t>
            </a:r>
            <a:r>
              <a:rPr lang="en-US" altLang="ja-JP" dirty="0"/>
              <a:t>CPU</a:t>
            </a:r>
            <a:r>
              <a:rPr lang="ja-JP" altLang="en-US" dirty="0"/>
              <a:t>のタイムスタンプカウンタを取得し、前回の実行から一定時間が経過していれば監視を行うという形で定期的な処理を実行</a:t>
            </a:r>
            <a:endParaRPr lang="en-US" altLang="ja-JP" dirty="0"/>
          </a:p>
        </p:txBody>
      </p:sp>
    </p:spTree>
    <p:extLst>
      <p:ext uri="{BB962C8B-B14F-4D97-AF65-F5344CB8AC3E}">
        <p14:creationId xmlns:p14="http://schemas.microsoft.com/office/powerpoint/2010/main" val="3777650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EEB1D208-2F30-D899-3BF1-8BCFD52F2BC5}"/>
            </a:ext>
          </a:extLst>
        </p:cNvPr>
        <p:cNvGrpSpPr/>
        <p:nvPr/>
      </p:nvGrpSpPr>
      <p:grpSpPr>
        <a:xfrm>
          <a:off x="0" y="0"/>
          <a:ext cx="0" cy="0"/>
          <a:chOff x="0" y="0"/>
          <a:chExt cx="0" cy="0"/>
        </a:xfrm>
      </p:grpSpPr>
      <p:sp>
        <p:nvSpPr>
          <p:cNvPr id="142" name="Google Shape;142;g38212d4ce53_0_87:notes">
            <a:extLst>
              <a:ext uri="{FF2B5EF4-FFF2-40B4-BE49-F238E27FC236}">
                <a16:creationId xmlns:a16="http://schemas.microsoft.com/office/drawing/2014/main" id="{1603BEC0-631D-E857-8392-6144F3ACA20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38212d4ce53_0_87:notes">
            <a:extLst>
              <a:ext uri="{FF2B5EF4-FFF2-40B4-BE49-F238E27FC236}">
                <a16:creationId xmlns:a16="http://schemas.microsoft.com/office/drawing/2014/main" id="{2507A831-AE61-D7C5-5901-A49A5328B4C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JP" altLang="en-US" dirty="0"/>
              <a:t>まず、</a:t>
            </a:r>
            <a:r>
              <a:rPr lang="en-US" altLang="ja-JP" dirty="0"/>
              <a:t>TDX-Tracker</a:t>
            </a:r>
            <a:r>
              <a:rPr lang="ja-JP" altLang="en-US" dirty="0"/>
              <a:t>を用いて通信をどの程度追跡できるかの実験を行った</a:t>
            </a:r>
            <a:endParaRPr lang="en-US" altLang="ja-JP" dirty="0"/>
          </a:p>
          <a:p>
            <a:pPr marL="0" lvl="0" indent="0" algn="l" rtl="0">
              <a:spcBef>
                <a:spcPts val="0"/>
              </a:spcBef>
              <a:spcAft>
                <a:spcPts val="0"/>
              </a:spcAft>
              <a:buNone/>
            </a:pPr>
            <a:r>
              <a:rPr lang="en-US" altLang="ja-JP" dirty="0"/>
              <a:t>SVSM</a:t>
            </a:r>
            <a:r>
              <a:rPr lang="ja-JP" altLang="en-US" dirty="0"/>
              <a:t>側のログで送信元と送信先の</a:t>
            </a:r>
            <a:r>
              <a:rPr lang="en-US" altLang="ja-JP" dirty="0" err="1"/>
              <a:t>IP,Port</a:t>
            </a:r>
            <a:r>
              <a:rPr lang="ja-JP" altLang="en-US" dirty="0"/>
              <a:t>が出力されることを確認</a:t>
            </a:r>
            <a:endParaRPr lang="en-US" altLang="ja-JP" dirty="0"/>
          </a:p>
          <a:p>
            <a:pPr marL="0" lvl="0" indent="0" algn="l" rtl="0">
              <a:spcBef>
                <a:spcPts val="0"/>
              </a:spcBef>
              <a:spcAft>
                <a:spcPts val="0"/>
              </a:spcAft>
              <a:buNone/>
            </a:pPr>
            <a:r>
              <a:rPr lang="ja-JP" altLang="en-US" dirty="0"/>
              <a:t>また、</a:t>
            </a:r>
            <a:r>
              <a:rPr lang="en-US" altLang="ja-JP" dirty="0"/>
              <a:t>localhost</a:t>
            </a:r>
            <a:r>
              <a:rPr lang="ja-JP" altLang="en-US" dirty="0"/>
              <a:t>への通信が追跡できることを確認</a:t>
            </a:r>
            <a:endParaRPr lang="en-US" altLang="ja-JP" dirty="0"/>
          </a:p>
          <a:p>
            <a:pPr marL="0" lvl="0" indent="0" algn="l" rtl="0">
              <a:spcBef>
                <a:spcPts val="0"/>
              </a:spcBef>
              <a:spcAft>
                <a:spcPts val="0"/>
              </a:spcAft>
              <a:buNone/>
            </a:pPr>
            <a:endParaRPr lang="en-US" altLang="ja-JP" dirty="0"/>
          </a:p>
          <a:p>
            <a:pPr marL="0" lvl="0" indent="0" algn="l" rtl="0">
              <a:spcBef>
                <a:spcPts val="0"/>
              </a:spcBef>
              <a:spcAft>
                <a:spcPts val="0"/>
              </a:spcAft>
              <a:buNone/>
            </a:pPr>
            <a:r>
              <a:rPr lang="ja-JP" altLang="en-US" dirty="0"/>
              <a:t>その後、</a:t>
            </a:r>
            <a:r>
              <a:rPr lang="en-US" altLang="ja-JP" dirty="0"/>
              <a:t>localhost</a:t>
            </a:r>
            <a:r>
              <a:rPr lang="ja-JP" altLang="en-US" dirty="0"/>
              <a:t>と外部ホストに対してそれぞれ</a:t>
            </a:r>
            <a:r>
              <a:rPr lang="en-US" altLang="ja-JP" dirty="0"/>
              <a:t>1000</a:t>
            </a:r>
            <a:r>
              <a:rPr lang="ja-JP" altLang="en-US" dirty="0"/>
              <a:t>回の</a:t>
            </a:r>
            <a:r>
              <a:rPr lang="en-US" altLang="ja-JP" dirty="0"/>
              <a:t>http</a:t>
            </a:r>
            <a:r>
              <a:rPr lang="ja-JP" altLang="en-US" dirty="0"/>
              <a:t>通信を実行</a:t>
            </a:r>
            <a:endParaRPr lang="en-US" altLang="ja-JP" dirty="0"/>
          </a:p>
          <a:p>
            <a:pPr marL="0" lvl="0" indent="0" algn="l" rtl="0">
              <a:spcBef>
                <a:spcPts val="0"/>
              </a:spcBef>
              <a:spcAft>
                <a:spcPts val="0"/>
              </a:spcAft>
              <a:buNone/>
            </a:pPr>
            <a:r>
              <a:rPr lang="en-US" altLang="ja-JP" dirty="0"/>
              <a:t>TDX-Tracker</a:t>
            </a:r>
            <a:r>
              <a:rPr lang="ja-JP" altLang="en-US" dirty="0"/>
              <a:t>による監視処理自体は</a:t>
            </a:r>
            <a:r>
              <a:rPr lang="en-US" altLang="ja-JP" dirty="0"/>
              <a:t>10</a:t>
            </a:r>
            <a:r>
              <a:rPr lang="ja-JP" altLang="en-US" dirty="0"/>
              <a:t>秒間隔で実行しましたが、</a:t>
            </a:r>
            <a:r>
              <a:rPr lang="en-US" altLang="ja-JP" dirty="0"/>
              <a:t>SVSM</a:t>
            </a:r>
            <a:r>
              <a:rPr lang="ja-JP" altLang="en-US" dirty="0"/>
              <a:t>側で</a:t>
            </a:r>
            <a:r>
              <a:rPr lang="en-US" altLang="ja-JP" dirty="0"/>
              <a:t>1000</a:t>
            </a:r>
            <a:r>
              <a:rPr lang="ja-JP" altLang="en-US" dirty="0"/>
              <a:t>回全ての</a:t>
            </a:r>
            <a:r>
              <a:rPr lang="en-US" altLang="ja-JP" dirty="0"/>
              <a:t>TCP</a:t>
            </a:r>
            <a:r>
              <a:rPr lang="ja-JP" altLang="en-US" dirty="0"/>
              <a:t>通信のログを確認</a:t>
            </a:r>
            <a:endParaRPr lang="en-US" altLang="ja-JP" dirty="0"/>
          </a:p>
          <a:p>
            <a:pPr marL="0" lvl="0" indent="0" algn="l" rtl="0">
              <a:spcBef>
                <a:spcPts val="0"/>
              </a:spcBef>
              <a:spcAft>
                <a:spcPts val="0"/>
              </a:spcAft>
              <a:buNone/>
            </a:pPr>
            <a:r>
              <a:rPr lang="ja-JP" altLang="en-US" dirty="0"/>
              <a:t>実験を行った環境はこちらの表のとおりになります</a:t>
            </a:r>
            <a:endParaRPr lang="en-US" altLang="ja-JP" dirty="0"/>
          </a:p>
        </p:txBody>
      </p:sp>
    </p:spTree>
    <p:extLst>
      <p:ext uri="{BB962C8B-B14F-4D97-AF65-F5344CB8AC3E}">
        <p14:creationId xmlns:p14="http://schemas.microsoft.com/office/powerpoint/2010/main" val="2997903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A36853D2-1CB4-2380-7ECC-95CE921DF6E5}"/>
            </a:ext>
          </a:extLst>
        </p:cNvPr>
        <p:cNvGrpSpPr/>
        <p:nvPr/>
      </p:nvGrpSpPr>
      <p:grpSpPr>
        <a:xfrm>
          <a:off x="0" y="0"/>
          <a:ext cx="0" cy="0"/>
          <a:chOff x="0" y="0"/>
          <a:chExt cx="0" cy="0"/>
        </a:xfrm>
      </p:grpSpPr>
      <p:sp>
        <p:nvSpPr>
          <p:cNvPr id="142" name="Google Shape;142;g38212d4ce53_0_87:notes">
            <a:extLst>
              <a:ext uri="{FF2B5EF4-FFF2-40B4-BE49-F238E27FC236}">
                <a16:creationId xmlns:a16="http://schemas.microsoft.com/office/drawing/2014/main" id="{7DD8A2B1-145A-8337-E84E-1819A507780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38212d4ce53_0_87:notes">
            <a:extLst>
              <a:ext uri="{FF2B5EF4-FFF2-40B4-BE49-F238E27FC236}">
                <a16:creationId xmlns:a16="http://schemas.microsoft.com/office/drawing/2014/main" id="{EB74C6C4-5EE5-7558-D179-D402603E07B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dirty="0"/>
              <a:t>続いて、ユーザ</a:t>
            </a:r>
            <a:r>
              <a:rPr lang="en-US" altLang="ja-JP" dirty="0"/>
              <a:t>VM</a:t>
            </a:r>
            <a:r>
              <a:rPr lang="ja-JP" altLang="en-US" dirty="0"/>
              <a:t>の性能測定を行った</a:t>
            </a:r>
            <a:endParaRPr lang="en-US" altLang="ja-JP" dirty="0">
              <a:solidFill>
                <a:srgbClr val="000000"/>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dirty="0">
                <a:solidFill>
                  <a:schemeClr val="accent1"/>
                </a:solidFill>
              </a:rPr>
              <a:t>ユーザ</a:t>
            </a:r>
            <a:r>
              <a:rPr lang="en-US" altLang="ja-JP" dirty="0">
                <a:solidFill>
                  <a:schemeClr val="accent1"/>
                </a:solidFill>
              </a:rPr>
              <a:t>VM</a:t>
            </a:r>
            <a:r>
              <a:rPr lang="ja-JP" altLang="en-US" dirty="0">
                <a:solidFill>
                  <a:schemeClr val="accent1"/>
                </a:solidFill>
              </a:rPr>
              <a:t>の</a:t>
            </a:r>
            <a:r>
              <a:rPr lang="en-US" altLang="ja-JP" dirty="0">
                <a:solidFill>
                  <a:schemeClr val="accent1"/>
                </a:solidFill>
              </a:rPr>
              <a:t>CPU</a:t>
            </a:r>
            <a:r>
              <a:rPr lang="ja-JP" altLang="en-US" dirty="0">
                <a:solidFill>
                  <a:schemeClr val="accent1"/>
                </a:solidFill>
              </a:rPr>
              <a:t>性能、メモリアクセス性能、</a:t>
            </a:r>
            <a:r>
              <a:rPr lang="en-US" altLang="ja-JP" dirty="0">
                <a:solidFill>
                  <a:schemeClr val="accent1"/>
                </a:solidFill>
              </a:rPr>
              <a:t>HTTP</a:t>
            </a:r>
            <a:r>
              <a:rPr lang="ja-JP" altLang="en-US" dirty="0">
                <a:solidFill>
                  <a:schemeClr val="accent1"/>
                </a:solidFill>
              </a:rPr>
              <a:t>通信性能を、通常</a:t>
            </a:r>
            <a:r>
              <a:rPr lang="en-US" altLang="ja-JP" dirty="0">
                <a:solidFill>
                  <a:schemeClr val="accent1"/>
                </a:solidFill>
              </a:rPr>
              <a:t>VM</a:t>
            </a:r>
            <a:r>
              <a:rPr lang="ja-JP" altLang="en-US" dirty="0">
                <a:solidFill>
                  <a:schemeClr val="accent1"/>
                </a:solidFill>
              </a:rPr>
              <a:t>、監視機能の無い</a:t>
            </a:r>
            <a:r>
              <a:rPr lang="en-US" altLang="ja-JP" dirty="0">
                <a:solidFill>
                  <a:schemeClr val="accent1"/>
                </a:solidFill>
              </a:rPr>
              <a:t>SVSM</a:t>
            </a:r>
            <a:r>
              <a:rPr lang="ja-JP" altLang="en-US" dirty="0">
                <a:solidFill>
                  <a:schemeClr val="accent1"/>
                </a:solidFill>
              </a:rPr>
              <a:t>を動作させた機密</a:t>
            </a:r>
            <a:r>
              <a:rPr lang="en-US" altLang="ja-JP" dirty="0">
                <a:solidFill>
                  <a:schemeClr val="accent1"/>
                </a:solidFill>
              </a:rPr>
              <a:t>VM</a:t>
            </a:r>
            <a:r>
              <a:rPr lang="ja-JP" altLang="en-US" dirty="0">
                <a:solidFill>
                  <a:schemeClr val="accent1"/>
                </a:solidFill>
              </a:rPr>
              <a:t>と、</a:t>
            </a:r>
            <a:r>
              <a:rPr lang="en-US" altLang="ja-JP" dirty="0">
                <a:solidFill>
                  <a:schemeClr val="accent1"/>
                </a:solidFill>
              </a:rPr>
              <a:t>TDX-Tracker</a:t>
            </a:r>
            <a:r>
              <a:rPr lang="ja-JP" altLang="en-US" dirty="0">
                <a:solidFill>
                  <a:schemeClr val="accent1"/>
                </a:solidFill>
              </a:rPr>
              <a:t>で測定し、比較を行いました</a:t>
            </a:r>
            <a:br>
              <a:rPr lang="en-US" altLang="ja-JP" dirty="0">
                <a:solidFill>
                  <a:schemeClr val="accent1"/>
                </a:solidFill>
              </a:rPr>
            </a:br>
            <a:r>
              <a:rPr lang="ja-JP" altLang="en-US" dirty="0">
                <a:solidFill>
                  <a:schemeClr val="accent1"/>
                </a:solidFill>
              </a:rPr>
              <a:t>結果は</a:t>
            </a:r>
            <a:r>
              <a:rPr lang="en-US" altLang="ja-JP" dirty="0">
                <a:solidFill>
                  <a:schemeClr val="accent1"/>
                </a:solidFill>
              </a:rPr>
              <a:t>SVSM</a:t>
            </a:r>
            <a:r>
              <a:rPr lang="ja-JP" altLang="en-US" dirty="0">
                <a:solidFill>
                  <a:schemeClr val="accent1"/>
                </a:solidFill>
              </a:rPr>
              <a:t>と通信追跡により通信性能が大きな影響を受けた</a:t>
            </a:r>
            <a:endParaRPr lang="en-US" altLang="ja-JP" dirty="0">
              <a:solidFill>
                <a:schemeClr val="accent1"/>
              </a:solidFill>
            </a:endParaRPr>
          </a:p>
          <a:p>
            <a:pPr lvl="1"/>
            <a:r>
              <a:rPr lang="en-US" altLang="ja-JP" dirty="0">
                <a:solidFill>
                  <a:schemeClr val="accent1"/>
                </a:solidFill>
              </a:rPr>
              <a:t>SVSM</a:t>
            </a:r>
            <a:r>
              <a:rPr lang="ja-JP" altLang="en-US" dirty="0">
                <a:solidFill>
                  <a:schemeClr val="accent1"/>
                </a:solidFill>
              </a:rPr>
              <a:t>により、</a:t>
            </a:r>
            <a:r>
              <a:rPr lang="en-US" altLang="ja-JP" dirty="0">
                <a:solidFill>
                  <a:schemeClr val="accent1"/>
                </a:solidFill>
              </a:rPr>
              <a:t>CPU</a:t>
            </a:r>
            <a:r>
              <a:rPr lang="ja-JP" altLang="en-US" dirty="0">
                <a:solidFill>
                  <a:schemeClr val="accent1"/>
                </a:solidFill>
              </a:rPr>
              <a:t>・メモリ性能は</a:t>
            </a:r>
            <a:r>
              <a:rPr lang="en-US" altLang="ja-JP" dirty="0">
                <a:solidFill>
                  <a:schemeClr val="accent1"/>
                </a:solidFill>
              </a:rPr>
              <a:t>90〜94%</a:t>
            </a:r>
            <a:r>
              <a:rPr lang="ja-JP" altLang="en-US" dirty="0">
                <a:solidFill>
                  <a:schemeClr val="accent1"/>
                </a:solidFill>
              </a:rPr>
              <a:t>に、通信性能は</a:t>
            </a:r>
            <a:r>
              <a:rPr lang="en-US" altLang="ja-JP" dirty="0">
                <a:solidFill>
                  <a:schemeClr val="accent1"/>
                </a:solidFill>
              </a:rPr>
              <a:t>63〜153%</a:t>
            </a:r>
            <a:r>
              <a:rPr lang="ja-JP" altLang="en-US" dirty="0">
                <a:solidFill>
                  <a:schemeClr val="accent1"/>
                </a:solidFill>
              </a:rPr>
              <a:t>になった</a:t>
            </a:r>
            <a:endParaRPr lang="en-US" altLang="ja-JP" dirty="0">
              <a:solidFill>
                <a:schemeClr val="accent1"/>
              </a:solidFill>
            </a:endParaRPr>
          </a:p>
          <a:p>
            <a:pPr lvl="1"/>
            <a:r>
              <a:rPr lang="ja-JP" altLang="en-US" dirty="0">
                <a:solidFill>
                  <a:schemeClr val="accent1"/>
                </a:solidFill>
              </a:rPr>
              <a:t>通信追跡により、</a:t>
            </a:r>
            <a:r>
              <a:rPr lang="en-US" altLang="ja-JP" dirty="0">
                <a:solidFill>
                  <a:schemeClr val="accent1"/>
                </a:solidFill>
              </a:rPr>
              <a:t>CPU</a:t>
            </a:r>
            <a:r>
              <a:rPr lang="ja-JP" altLang="en-US" dirty="0">
                <a:solidFill>
                  <a:schemeClr val="accent1"/>
                </a:solidFill>
              </a:rPr>
              <a:t>・メモリ性能は</a:t>
            </a:r>
            <a:r>
              <a:rPr lang="en-US" altLang="ja-JP" dirty="0">
                <a:solidFill>
                  <a:schemeClr val="accent1"/>
                </a:solidFill>
              </a:rPr>
              <a:t>0〜3%</a:t>
            </a:r>
            <a:r>
              <a:rPr lang="ja-JP" altLang="en-US" dirty="0">
                <a:solidFill>
                  <a:schemeClr val="accent1"/>
                </a:solidFill>
              </a:rPr>
              <a:t>低下、通信性能は</a:t>
            </a:r>
            <a:r>
              <a:rPr lang="en-US" altLang="ja-JP" dirty="0">
                <a:solidFill>
                  <a:schemeClr val="accent1"/>
                </a:solidFill>
              </a:rPr>
              <a:t>0〜15%</a:t>
            </a:r>
            <a:r>
              <a:rPr lang="ja-JP" altLang="en-US" dirty="0">
                <a:solidFill>
                  <a:schemeClr val="accent1"/>
                </a:solidFill>
              </a:rPr>
              <a:t>低下</a:t>
            </a:r>
            <a:endParaRPr lang="en-US" altLang="ja-JP" dirty="0">
              <a:solidFill>
                <a:schemeClr val="accent1"/>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altLang="ja-JP" dirty="0"/>
          </a:p>
        </p:txBody>
      </p:sp>
    </p:spTree>
    <p:extLst>
      <p:ext uri="{BB962C8B-B14F-4D97-AF65-F5344CB8AC3E}">
        <p14:creationId xmlns:p14="http://schemas.microsoft.com/office/powerpoint/2010/main" val="1886449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FFFFFF"/>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5800374" y="3807169"/>
            <a:ext cx="591452" cy="140843"/>
            <a:chOff x="4137525" y="2915950"/>
            <a:chExt cx="869100" cy="207000"/>
          </a:xfrm>
        </p:grpSpPr>
        <p:sp>
          <p:nvSpPr>
            <p:cNvPr id="11" name="Google Shape;11;p2"/>
            <p:cNvSpPr/>
            <p:nvPr/>
          </p:nvSpPr>
          <p:spPr>
            <a:xfrm>
              <a:off x="4468575" y="2915950"/>
              <a:ext cx="207000" cy="20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89"/>
            </a:p>
          </p:txBody>
        </p:sp>
        <p:sp>
          <p:nvSpPr>
            <p:cNvPr id="12" name="Google Shape;12;p2"/>
            <p:cNvSpPr/>
            <p:nvPr/>
          </p:nvSpPr>
          <p:spPr>
            <a:xfrm>
              <a:off x="4799625" y="2915950"/>
              <a:ext cx="207000" cy="20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89"/>
            </a:p>
          </p:txBody>
        </p:sp>
        <p:sp>
          <p:nvSpPr>
            <p:cNvPr id="13" name="Google Shape;13;p2"/>
            <p:cNvSpPr/>
            <p:nvPr/>
          </p:nvSpPr>
          <p:spPr>
            <a:xfrm>
              <a:off x="4137525" y="2915950"/>
              <a:ext cx="207000" cy="20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89"/>
            </a:p>
          </p:txBody>
        </p:sp>
      </p:grpSp>
      <p:sp>
        <p:nvSpPr>
          <p:cNvPr id="14" name="Google Shape;14;p2"/>
          <p:cNvSpPr txBox="1">
            <a:spLocks noGrp="1"/>
          </p:cNvSpPr>
          <p:nvPr>
            <p:ph type="ctrTitle"/>
          </p:nvPr>
        </p:nvSpPr>
        <p:spPr>
          <a:xfrm>
            <a:off x="895011" y="1321067"/>
            <a:ext cx="10402000" cy="23068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6400"/>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sp>
        <p:nvSpPr>
          <p:cNvPr id="15" name="Google Shape;15;p2"/>
          <p:cNvSpPr txBox="1">
            <a:spLocks noGrp="1"/>
          </p:cNvSpPr>
          <p:nvPr>
            <p:ph type="subTitle" idx="1"/>
          </p:nvPr>
        </p:nvSpPr>
        <p:spPr>
          <a:xfrm>
            <a:off x="895000" y="4233168"/>
            <a:ext cx="10402000" cy="105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16" name="Google Shape;16;p2"/>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415600" y="1673700"/>
            <a:ext cx="11360800" cy="25208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51" name="Google Shape;51;p11"/>
          <p:cNvSpPr txBox="1">
            <a:spLocks noGrp="1"/>
          </p:cNvSpPr>
          <p:nvPr>
            <p:ph type="body" idx="1"/>
          </p:nvPr>
        </p:nvSpPr>
        <p:spPr>
          <a:xfrm>
            <a:off x="415600" y="4304567"/>
            <a:ext cx="11360800" cy="1734400"/>
          </a:xfrm>
          <a:prstGeom prst="rect">
            <a:avLst/>
          </a:prstGeom>
        </p:spPr>
        <p:txBody>
          <a:bodyPr spcFirstLastPara="1" wrap="square" lIns="91425" tIns="91425" rIns="91425" bIns="91425" anchor="t" anchorCtr="0">
            <a:normAutofit/>
          </a:bodyPr>
          <a:lstStyle>
            <a:lvl1pPr marL="609570" lvl="0" indent="-491042" algn="ctr">
              <a:spcBef>
                <a:spcPts val="0"/>
              </a:spcBef>
              <a:spcAft>
                <a:spcPts val="0"/>
              </a:spcAft>
              <a:buSzPts val="2200"/>
              <a:buChar char="●"/>
              <a:defRPr/>
            </a:lvl1pPr>
            <a:lvl2pPr marL="1219140" lvl="1" indent="-457178" algn="ctr">
              <a:spcBef>
                <a:spcPts val="0"/>
              </a:spcBef>
              <a:spcAft>
                <a:spcPts val="0"/>
              </a:spcAft>
              <a:buSzPts val="1800"/>
              <a:buChar char="○"/>
              <a:defRPr/>
            </a:lvl2pPr>
            <a:lvl3pPr marL="1828709" lvl="2" indent="-423312" algn="ctr">
              <a:spcBef>
                <a:spcPts val="0"/>
              </a:spcBef>
              <a:spcAft>
                <a:spcPts val="0"/>
              </a:spcAft>
              <a:buSzPts val="1400"/>
              <a:buChar char="■"/>
              <a:defRPr/>
            </a:lvl3pPr>
            <a:lvl4pPr marL="2438278" lvl="3" indent="-423312" algn="ctr">
              <a:spcBef>
                <a:spcPts val="0"/>
              </a:spcBef>
              <a:spcAft>
                <a:spcPts val="0"/>
              </a:spcAft>
              <a:buSzPts val="1400"/>
              <a:buChar char="●"/>
              <a:defRPr/>
            </a:lvl4pPr>
            <a:lvl5pPr marL="3047848" lvl="4" indent="-423312" algn="ctr">
              <a:spcBef>
                <a:spcPts val="0"/>
              </a:spcBef>
              <a:spcAft>
                <a:spcPts val="0"/>
              </a:spcAft>
              <a:buSzPts val="1400"/>
              <a:buChar char="○"/>
              <a:defRPr/>
            </a:lvl5pPr>
            <a:lvl6pPr marL="3657418" lvl="5" indent="-423312" algn="ctr">
              <a:spcBef>
                <a:spcPts val="0"/>
              </a:spcBef>
              <a:spcAft>
                <a:spcPts val="0"/>
              </a:spcAft>
              <a:buSzPts val="1400"/>
              <a:buChar char="■"/>
              <a:defRPr/>
            </a:lvl6pPr>
            <a:lvl7pPr marL="4266987" lvl="6" indent="-423312" algn="ctr">
              <a:spcBef>
                <a:spcPts val="0"/>
              </a:spcBef>
              <a:spcAft>
                <a:spcPts val="0"/>
              </a:spcAft>
              <a:buSzPts val="1400"/>
              <a:buChar char="●"/>
              <a:defRPr/>
            </a:lvl7pPr>
            <a:lvl8pPr marL="4876557" lvl="7" indent="-423312" algn="ctr">
              <a:spcBef>
                <a:spcPts val="0"/>
              </a:spcBef>
              <a:spcAft>
                <a:spcPts val="0"/>
              </a:spcAft>
              <a:buSzPts val="1400"/>
              <a:buChar char="○"/>
              <a:defRPr/>
            </a:lvl8pPr>
            <a:lvl9pPr marL="5486126" lvl="8" indent="-423312" algn="ctr">
              <a:spcBef>
                <a:spcPts val="0"/>
              </a:spcBef>
              <a:spcAft>
                <a:spcPts val="0"/>
              </a:spcAft>
              <a:buSzPts val="1400"/>
              <a:buChar char="■"/>
              <a:defRPr/>
            </a:lvl9pPr>
          </a:lstStyle>
          <a:p>
            <a:endParaRPr/>
          </a:p>
        </p:txBody>
      </p:sp>
      <p:sp>
        <p:nvSpPr>
          <p:cNvPr id="52" name="Google Shape;52;p11"/>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95000" y="2855000"/>
            <a:ext cx="10469600" cy="11480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9" name="Google Shape;19;p3"/>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415600" y="297712"/>
            <a:ext cx="11360800" cy="797441"/>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44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dirty="0"/>
          </a:p>
        </p:txBody>
      </p:sp>
      <p:sp>
        <p:nvSpPr>
          <p:cNvPr id="22" name="Google Shape;22;p4"/>
          <p:cNvSpPr txBox="1">
            <a:spLocks noGrp="1"/>
          </p:cNvSpPr>
          <p:nvPr>
            <p:ph type="body" idx="1" hasCustomPrompt="1"/>
          </p:nvPr>
        </p:nvSpPr>
        <p:spPr>
          <a:xfrm>
            <a:off x="415600" y="1095153"/>
            <a:ext cx="11360800" cy="4996680"/>
          </a:xfrm>
          <a:prstGeom prst="rect">
            <a:avLst/>
          </a:prstGeom>
        </p:spPr>
        <p:txBody>
          <a:bodyPr spcFirstLastPara="1" wrap="square" lIns="91425" tIns="91425" rIns="91425" bIns="91425" anchor="t" anchorCtr="0">
            <a:normAutofit/>
          </a:bodyPr>
          <a:lstStyle>
            <a:lvl1pPr marL="461428" lvl="0" indent="-342900">
              <a:lnSpc>
                <a:spcPct val="125000"/>
              </a:lnSpc>
              <a:spcBef>
                <a:spcPts val="0"/>
              </a:spcBef>
              <a:spcAft>
                <a:spcPts val="0"/>
              </a:spcAft>
              <a:buSzPts val="2200"/>
              <a:buFont typeface="Wingdings" panose="05000000000000000000" pitchFamily="2" charset="2"/>
              <a:buChar char="u"/>
              <a:defRPr sz="2800"/>
            </a:lvl1pPr>
            <a:lvl2pPr marL="1219140" lvl="1" indent="-457178">
              <a:lnSpc>
                <a:spcPct val="125000"/>
              </a:lnSpc>
              <a:spcBef>
                <a:spcPts val="0"/>
              </a:spcBef>
              <a:spcAft>
                <a:spcPts val="0"/>
              </a:spcAft>
              <a:buSzPts val="1800"/>
              <a:buChar char="○"/>
              <a:defRPr sz="2400"/>
            </a:lvl2pPr>
            <a:lvl3pPr marL="1828709" lvl="2" indent="-440245">
              <a:lnSpc>
                <a:spcPct val="125000"/>
              </a:lnSpc>
              <a:spcBef>
                <a:spcPts val="0"/>
              </a:spcBef>
              <a:spcAft>
                <a:spcPts val="0"/>
              </a:spcAft>
              <a:buSzPts val="1600"/>
              <a:buChar char="■"/>
              <a:defRPr sz="2200"/>
            </a:lvl3pPr>
            <a:lvl4pPr marL="2438278" lvl="3" indent="-423312">
              <a:lnSpc>
                <a:spcPct val="150000"/>
              </a:lnSpc>
              <a:spcBef>
                <a:spcPts val="0"/>
              </a:spcBef>
              <a:spcAft>
                <a:spcPts val="0"/>
              </a:spcAft>
              <a:buSzPts val="1400"/>
              <a:buChar char="●"/>
              <a:defRPr/>
            </a:lvl4pPr>
            <a:lvl5pPr marL="3047848" lvl="4" indent="-423312">
              <a:lnSpc>
                <a:spcPct val="150000"/>
              </a:lnSpc>
              <a:spcBef>
                <a:spcPts val="0"/>
              </a:spcBef>
              <a:spcAft>
                <a:spcPts val="0"/>
              </a:spcAft>
              <a:buSzPts val="1400"/>
              <a:buChar char="○"/>
              <a:defRPr/>
            </a:lvl5pPr>
            <a:lvl6pPr marL="3657418" lvl="5" indent="-423312">
              <a:lnSpc>
                <a:spcPct val="150000"/>
              </a:lnSpc>
              <a:spcBef>
                <a:spcPts val="0"/>
              </a:spcBef>
              <a:spcAft>
                <a:spcPts val="0"/>
              </a:spcAft>
              <a:buSzPts val="1400"/>
              <a:buChar char="■"/>
              <a:defRPr/>
            </a:lvl6pPr>
            <a:lvl7pPr marL="4266987" lvl="6" indent="-423312">
              <a:lnSpc>
                <a:spcPct val="150000"/>
              </a:lnSpc>
              <a:spcBef>
                <a:spcPts val="0"/>
              </a:spcBef>
              <a:spcAft>
                <a:spcPts val="0"/>
              </a:spcAft>
              <a:buSzPts val="1400"/>
              <a:buChar char="●"/>
              <a:defRPr/>
            </a:lvl7pPr>
            <a:lvl8pPr marL="4876557" lvl="7" indent="-423312">
              <a:lnSpc>
                <a:spcPct val="150000"/>
              </a:lnSpc>
              <a:spcBef>
                <a:spcPts val="0"/>
              </a:spcBef>
              <a:spcAft>
                <a:spcPts val="0"/>
              </a:spcAft>
              <a:buSzPts val="1400"/>
              <a:buChar char="○"/>
              <a:defRPr/>
            </a:lvl8pPr>
            <a:lvl9pPr marL="5486126" lvl="8" indent="-423312">
              <a:lnSpc>
                <a:spcPct val="150000"/>
              </a:lnSpc>
              <a:spcBef>
                <a:spcPts val="0"/>
              </a:spcBef>
              <a:spcAft>
                <a:spcPts val="0"/>
              </a:spcAft>
              <a:buSzPts val="1400"/>
              <a:buChar char="■"/>
              <a:defRPr/>
            </a:lvl9pPr>
          </a:lstStyle>
          <a:p>
            <a:r>
              <a:rPr lang="ja-JP" altLang="en-US" dirty="0"/>
              <a:t>あ</a:t>
            </a:r>
          </a:p>
          <a:p>
            <a:pPr lvl="1"/>
            <a:r>
              <a:rPr lang="ja-JP" altLang="en-US" dirty="0"/>
              <a:t>あ</a:t>
            </a:r>
          </a:p>
          <a:p>
            <a:pPr lvl="2"/>
            <a:r>
              <a:rPr lang="ja-JP" altLang="en-US" dirty="0"/>
              <a:t>あ</a:t>
            </a:r>
          </a:p>
        </p:txBody>
      </p:sp>
      <p:sp>
        <p:nvSpPr>
          <p:cNvPr id="23" name="Google Shape;23;p4"/>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rmAutofit/>
          </a:bodyPr>
          <a:lstStyle>
            <a:lvl1pPr marL="609570" lvl="0" indent="-423312">
              <a:spcBef>
                <a:spcPts val="0"/>
              </a:spcBef>
              <a:spcAft>
                <a:spcPts val="0"/>
              </a:spcAft>
              <a:buSzPts val="1400"/>
              <a:buChar char="●"/>
              <a:defRPr sz="1867"/>
            </a:lvl1pPr>
            <a:lvl2pPr marL="1219140" lvl="1" indent="-406381">
              <a:spcBef>
                <a:spcPts val="0"/>
              </a:spcBef>
              <a:spcAft>
                <a:spcPts val="0"/>
              </a:spcAft>
              <a:buSzPts val="1200"/>
              <a:buChar char="○"/>
              <a:defRPr sz="1600"/>
            </a:lvl2pPr>
            <a:lvl3pPr marL="1828709" lvl="2" indent="-406381">
              <a:spcBef>
                <a:spcPts val="0"/>
              </a:spcBef>
              <a:spcAft>
                <a:spcPts val="0"/>
              </a:spcAft>
              <a:buSzPts val="1200"/>
              <a:buChar char="■"/>
              <a:defRPr sz="1600"/>
            </a:lvl3pPr>
            <a:lvl4pPr marL="2438278" lvl="3" indent="-406381">
              <a:spcBef>
                <a:spcPts val="0"/>
              </a:spcBef>
              <a:spcAft>
                <a:spcPts val="0"/>
              </a:spcAft>
              <a:buSzPts val="1200"/>
              <a:buChar char="●"/>
              <a:defRPr sz="1600"/>
            </a:lvl4pPr>
            <a:lvl5pPr marL="3047848" lvl="4" indent="-406381">
              <a:spcBef>
                <a:spcPts val="0"/>
              </a:spcBef>
              <a:spcAft>
                <a:spcPts val="0"/>
              </a:spcAft>
              <a:buSzPts val="1200"/>
              <a:buChar char="○"/>
              <a:defRPr sz="1600"/>
            </a:lvl5pPr>
            <a:lvl6pPr marL="3657418" lvl="5" indent="-406381">
              <a:spcBef>
                <a:spcPts val="0"/>
              </a:spcBef>
              <a:spcAft>
                <a:spcPts val="0"/>
              </a:spcAft>
              <a:buSzPts val="1200"/>
              <a:buChar char="■"/>
              <a:defRPr sz="1600"/>
            </a:lvl6pPr>
            <a:lvl7pPr marL="4266987" lvl="6" indent="-406381">
              <a:spcBef>
                <a:spcPts val="0"/>
              </a:spcBef>
              <a:spcAft>
                <a:spcPts val="0"/>
              </a:spcAft>
              <a:buSzPts val="1200"/>
              <a:buChar char="●"/>
              <a:defRPr sz="1600"/>
            </a:lvl7pPr>
            <a:lvl8pPr marL="4876557" lvl="7" indent="-406381">
              <a:spcBef>
                <a:spcPts val="0"/>
              </a:spcBef>
              <a:spcAft>
                <a:spcPts val="0"/>
              </a:spcAft>
              <a:buSzPts val="1200"/>
              <a:buChar char="○"/>
              <a:defRPr sz="1600"/>
            </a:lvl8pPr>
            <a:lvl9pPr marL="5486126" lvl="8" indent="-406381">
              <a:spcBef>
                <a:spcPts val="0"/>
              </a:spcBef>
              <a:spcAft>
                <a:spcPts val="0"/>
              </a:spcAft>
              <a:buSzPts val="1200"/>
              <a:buChar char="■"/>
              <a:defRPr sz="1600"/>
            </a:lvl9pPr>
          </a:lstStyle>
          <a:p>
            <a:endParaRPr/>
          </a:p>
        </p:txBody>
      </p:sp>
      <p:sp>
        <p:nvSpPr>
          <p:cNvPr id="27" name="Google Shape;27;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rmAutofit/>
          </a:bodyPr>
          <a:lstStyle>
            <a:lvl1pPr marL="609570" lvl="0" indent="-423312">
              <a:spcBef>
                <a:spcPts val="0"/>
              </a:spcBef>
              <a:spcAft>
                <a:spcPts val="0"/>
              </a:spcAft>
              <a:buSzPts val="1400"/>
              <a:buChar char="●"/>
              <a:defRPr sz="1867"/>
            </a:lvl1pPr>
            <a:lvl2pPr marL="1219140" lvl="1" indent="-406381">
              <a:spcBef>
                <a:spcPts val="0"/>
              </a:spcBef>
              <a:spcAft>
                <a:spcPts val="0"/>
              </a:spcAft>
              <a:buSzPts val="1200"/>
              <a:buChar char="○"/>
              <a:defRPr sz="1600"/>
            </a:lvl2pPr>
            <a:lvl3pPr marL="1828709" lvl="2" indent="-406381">
              <a:spcBef>
                <a:spcPts val="0"/>
              </a:spcBef>
              <a:spcAft>
                <a:spcPts val="0"/>
              </a:spcAft>
              <a:buSzPts val="1200"/>
              <a:buChar char="■"/>
              <a:defRPr sz="1600"/>
            </a:lvl3pPr>
            <a:lvl4pPr marL="2438278" lvl="3" indent="-406381">
              <a:spcBef>
                <a:spcPts val="0"/>
              </a:spcBef>
              <a:spcAft>
                <a:spcPts val="0"/>
              </a:spcAft>
              <a:buSzPts val="1200"/>
              <a:buChar char="●"/>
              <a:defRPr sz="1600"/>
            </a:lvl4pPr>
            <a:lvl5pPr marL="3047848" lvl="4" indent="-406381">
              <a:spcBef>
                <a:spcPts val="0"/>
              </a:spcBef>
              <a:spcAft>
                <a:spcPts val="0"/>
              </a:spcAft>
              <a:buSzPts val="1200"/>
              <a:buChar char="○"/>
              <a:defRPr sz="1600"/>
            </a:lvl5pPr>
            <a:lvl6pPr marL="3657418" lvl="5" indent="-406381">
              <a:spcBef>
                <a:spcPts val="0"/>
              </a:spcBef>
              <a:spcAft>
                <a:spcPts val="0"/>
              </a:spcAft>
              <a:buSzPts val="1200"/>
              <a:buChar char="■"/>
              <a:defRPr sz="1600"/>
            </a:lvl6pPr>
            <a:lvl7pPr marL="4266987" lvl="6" indent="-406381">
              <a:spcBef>
                <a:spcPts val="0"/>
              </a:spcBef>
              <a:spcAft>
                <a:spcPts val="0"/>
              </a:spcAft>
              <a:buSzPts val="1200"/>
              <a:buChar char="●"/>
              <a:defRPr sz="1600"/>
            </a:lvl7pPr>
            <a:lvl8pPr marL="4876557" lvl="7" indent="-406381">
              <a:spcBef>
                <a:spcPts val="0"/>
              </a:spcBef>
              <a:spcAft>
                <a:spcPts val="0"/>
              </a:spcAft>
              <a:buSzPts val="1200"/>
              <a:buChar char="○"/>
              <a:defRPr sz="1600"/>
            </a:lvl8pPr>
            <a:lvl9pPr marL="5486126" lvl="8" indent="-406381">
              <a:spcBef>
                <a:spcPts val="0"/>
              </a:spcBef>
              <a:spcAft>
                <a:spcPts val="0"/>
              </a:spcAft>
              <a:buSzPts val="1200"/>
              <a:buChar char="■"/>
              <a:defRPr sz="1600"/>
            </a:lvl9pPr>
          </a:lstStyle>
          <a:p>
            <a:endParaRPr/>
          </a:p>
        </p:txBody>
      </p:sp>
      <p:sp>
        <p:nvSpPr>
          <p:cNvPr id="28" name="Google Shape;28;p5"/>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34" name="Google Shape;34;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rmAutofit/>
          </a:bodyPr>
          <a:lstStyle>
            <a:lvl1pPr marL="609570" lvl="0" indent="-406381">
              <a:spcBef>
                <a:spcPts val="0"/>
              </a:spcBef>
              <a:spcAft>
                <a:spcPts val="0"/>
              </a:spcAft>
              <a:buSzPts val="1200"/>
              <a:buChar char="●"/>
              <a:defRPr sz="1600"/>
            </a:lvl1pPr>
            <a:lvl2pPr marL="1219140" lvl="1" indent="-406381">
              <a:spcBef>
                <a:spcPts val="0"/>
              </a:spcBef>
              <a:spcAft>
                <a:spcPts val="0"/>
              </a:spcAft>
              <a:buSzPts val="1200"/>
              <a:buChar char="○"/>
              <a:defRPr sz="1600"/>
            </a:lvl2pPr>
            <a:lvl3pPr marL="1828709" lvl="2" indent="-406381">
              <a:spcBef>
                <a:spcPts val="0"/>
              </a:spcBef>
              <a:spcAft>
                <a:spcPts val="0"/>
              </a:spcAft>
              <a:buSzPts val="1200"/>
              <a:buChar char="■"/>
              <a:defRPr sz="1600"/>
            </a:lvl3pPr>
            <a:lvl4pPr marL="2438278" lvl="3" indent="-406381">
              <a:spcBef>
                <a:spcPts val="0"/>
              </a:spcBef>
              <a:spcAft>
                <a:spcPts val="0"/>
              </a:spcAft>
              <a:buSzPts val="1200"/>
              <a:buChar char="●"/>
              <a:defRPr sz="1600"/>
            </a:lvl4pPr>
            <a:lvl5pPr marL="3047848" lvl="4" indent="-406381">
              <a:spcBef>
                <a:spcPts val="0"/>
              </a:spcBef>
              <a:spcAft>
                <a:spcPts val="0"/>
              </a:spcAft>
              <a:buSzPts val="1200"/>
              <a:buChar char="○"/>
              <a:defRPr sz="1600"/>
            </a:lvl5pPr>
            <a:lvl6pPr marL="3657418" lvl="5" indent="-406381">
              <a:spcBef>
                <a:spcPts val="0"/>
              </a:spcBef>
              <a:spcAft>
                <a:spcPts val="0"/>
              </a:spcAft>
              <a:buSzPts val="1200"/>
              <a:buChar char="■"/>
              <a:defRPr sz="1600"/>
            </a:lvl6pPr>
            <a:lvl7pPr marL="4266987" lvl="6" indent="-406381">
              <a:spcBef>
                <a:spcPts val="0"/>
              </a:spcBef>
              <a:spcAft>
                <a:spcPts val="0"/>
              </a:spcAft>
              <a:buSzPts val="1200"/>
              <a:buChar char="●"/>
              <a:defRPr sz="1600"/>
            </a:lvl7pPr>
            <a:lvl8pPr marL="4876557" lvl="7" indent="-406381">
              <a:spcBef>
                <a:spcPts val="0"/>
              </a:spcBef>
              <a:spcAft>
                <a:spcPts val="0"/>
              </a:spcAft>
              <a:buSzPts val="1200"/>
              <a:buChar char="○"/>
              <a:defRPr sz="1600"/>
            </a:lvl8pPr>
            <a:lvl9pPr marL="5486126" lvl="8" indent="-406381">
              <a:spcBef>
                <a:spcPts val="0"/>
              </a:spcBef>
              <a:spcAft>
                <a:spcPts val="0"/>
              </a:spcAft>
              <a:buSzPts val="1200"/>
              <a:buChar char="■"/>
              <a:defRPr sz="1600"/>
            </a:lvl9pPr>
          </a:lstStyle>
          <a:p>
            <a:endParaRPr/>
          </a:p>
        </p:txBody>
      </p:sp>
      <p:sp>
        <p:nvSpPr>
          <p:cNvPr id="35" name="Google Shape;35;p7"/>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653667" y="701800"/>
            <a:ext cx="8302800" cy="54544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6400">
                <a:solidFill>
                  <a:schemeClr val="lt1"/>
                </a:solidFill>
              </a:defRPr>
            </a:lvl1pPr>
            <a:lvl2pPr lvl="1">
              <a:spcBef>
                <a:spcPts val="0"/>
              </a:spcBef>
              <a:spcAft>
                <a:spcPts val="0"/>
              </a:spcAft>
              <a:buClr>
                <a:schemeClr val="lt1"/>
              </a:buClr>
              <a:buSzPts val="4800"/>
              <a:buNone/>
              <a:defRPr sz="6400">
                <a:solidFill>
                  <a:schemeClr val="lt1"/>
                </a:solidFill>
              </a:defRPr>
            </a:lvl2pPr>
            <a:lvl3pPr lvl="2">
              <a:spcBef>
                <a:spcPts val="0"/>
              </a:spcBef>
              <a:spcAft>
                <a:spcPts val="0"/>
              </a:spcAft>
              <a:buClr>
                <a:schemeClr val="lt1"/>
              </a:buClr>
              <a:buSzPts val="4800"/>
              <a:buNone/>
              <a:defRPr sz="6400">
                <a:solidFill>
                  <a:schemeClr val="lt1"/>
                </a:solidFill>
              </a:defRPr>
            </a:lvl3pPr>
            <a:lvl4pPr lvl="3">
              <a:spcBef>
                <a:spcPts val="0"/>
              </a:spcBef>
              <a:spcAft>
                <a:spcPts val="0"/>
              </a:spcAft>
              <a:buClr>
                <a:schemeClr val="lt1"/>
              </a:buClr>
              <a:buSzPts val="4800"/>
              <a:buNone/>
              <a:defRPr sz="6400">
                <a:solidFill>
                  <a:schemeClr val="lt1"/>
                </a:solidFill>
              </a:defRPr>
            </a:lvl4pPr>
            <a:lvl5pPr lvl="4">
              <a:spcBef>
                <a:spcPts val="0"/>
              </a:spcBef>
              <a:spcAft>
                <a:spcPts val="0"/>
              </a:spcAft>
              <a:buClr>
                <a:schemeClr val="lt1"/>
              </a:buClr>
              <a:buSzPts val="4800"/>
              <a:buNone/>
              <a:defRPr sz="6400">
                <a:solidFill>
                  <a:schemeClr val="lt1"/>
                </a:solidFill>
              </a:defRPr>
            </a:lvl5pPr>
            <a:lvl6pPr lvl="5">
              <a:spcBef>
                <a:spcPts val="0"/>
              </a:spcBef>
              <a:spcAft>
                <a:spcPts val="0"/>
              </a:spcAft>
              <a:buClr>
                <a:schemeClr val="lt1"/>
              </a:buClr>
              <a:buSzPts val="4800"/>
              <a:buNone/>
              <a:defRPr sz="6400">
                <a:solidFill>
                  <a:schemeClr val="lt1"/>
                </a:solidFill>
              </a:defRPr>
            </a:lvl6pPr>
            <a:lvl7pPr lvl="6">
              <a:spcBef>
                <a:spcPts val="0"/>
              </a:spcBef>
              <a:spcAft>
                <a:spcPts val="0"/>
              </a:spcAft>
              <a:buClr>
                <a:schemeClr val="lt1"/>
              </a:buClr>
              <a:buSzPts val="4800"/>
              <a:buNone/>
              <a:defRPr sz="6400">
                <a:solidFill>
                  <a:schemeClr val="lt1"/>
                </a:solidFill>
              </a:defRPr>
            </a:lvl7pPr>
            <a:lvl8pPr lvl="7">
              <a:spcBef>
                <a:spcPts val="0"/>
              </a:spcBef>
              <a:spcAft>
                <a:spcPts val="0"/>
              </a:spcAft>
              <a:buClr>
                <a:schemeClr val="lt1"/>
              </a:buClr>
              <a:buSzPts val="4800"/>
              <a:buNone/>
              <a:defRPr sz="6400">
                <a:solidFill>
                  <a:schemeClr val="lt1"/>
                </a:solidFill>
              </a:defRPr>
            </a:lvl8pPr>
            <a:lvl9pPr lvl="8">
              <a:spcBef>
                <a:spcPts val="0"/>
              </a:spcBef>
              <a:spcAft>
                <a:spcPts val="0"/>
              </a:spcAft>
              <a:buClr>
                <a:schemeClr val="lt1"/>
              </a:buClr>
              <a:buSzPts val="4800"/>
              <a:buNone/>
              <a:defRPr sz="6400">
                <a:solidFill>
                  <a:schemeClr val="lt1"/>
                </a:solidFill>
              </a:defRPr>
            </a:lvl9pPr>
          </a:lstStyle>
          <a:p>
            <a:endParaRPr/>
          </a:p>
        </p:txBody>
      </p:sp>
      <p:sp>
        <p:nvSpPr>
          <p:cNvPr id="38" name="Google Shape;38;p8"/>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6096000" y="0"/>
            <a:ext cx="6096000" cy="68580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a:p>
        </p:txBody>
      </p:sp>
      <p:cxnSp>
        <p:nvCxnSpPr>
          <p:cNvPr id="41" name="Google Shape;41;p9"/>
          <p:cNvCxnSpPr/>
          <p:nvPr/>
        </p:nvCxnSpPr>
        <p:spPr>
          <a:xfrm>
            <a:off x="6706233" y="5994000"/>
            <a:ext cx="624400" cy="0"/>
          </a:xfrm>
          <a:prstGeom prst="straightConnector1">
            <a:avLst/>
          </a:prstGeom>
          <a:noFill/>
          <a:ln w="19050" cap="flat" cmpd="sng">
            <a:solidFill>
              <a:schemeClr val="lt1"/>
            </a:solidFill>
            <a:prstDash val="solid"/>
            <a:round/>
            <a:headEnd type="none" w="sm" len="sm"/>
            <a:tailEnd type="none" w="sm" len="sm"/>
          </a:ln>
        </p:spPr>
      </p:cxnSp>
      <p:sp>
        <p:nvSpPr>
          <p:cNvPr id="42" name="Google Shape;42;p9"/>
          <p:cNvSpPr txBox="1">
            <a:spLocks noGrp="1"/>
          </p:cNvSpPr>
          <p:nvPr>
            <p:ph type="title"/>
          </p:nvPr>
        </p:nvSpPr>
        <p:spPr>
          <a:xfrm>
            <a:off x="354000" y="1441867"/>
            <a:ext cx="5393600" cy="2280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43" name="Google Shape;43;p9"/>
          <p:cNvSpPr txBox="1">
            <a:spLocks noGrp="1"/>
          </p:cNvSpPr>
          <p:nvPr>
            <p:ph type="subTitle" idx="1"/>
          </p:nvPr>
        </p:nvSpPr>
        <p:spPr>
          <a:xfrm>
            <a:off x="354000" y="3793601"/>
            <a:ext cx="5393600" cy="1794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2"/>
              </a:buClr>
              <a:buSzPts val="2100"/>
              <a:buNone/>
              <a:defRPr sz="2800">
                <a:solidFill>
                  <a:schemeClr val="accent2"/>
                </a:solidFill>
              </a:defRPr>
            </a:lvl1pPr>
            <a:lvl2pPr lvl="1" algn="ctr">
              <a:lnSpc>
                <a:spcPct val="100000"/>
              </a:lnSpc>
              <a:spcBef>
                <a:spcPts val="0"/>
              </a:spcBef>
              <a:spcAft>
                <a:spcPts val="0"/>
              </a:spcAft>
              <a:buClr>
                <a:schemeClr val="accent2"/>
              </a:buClr>
              <a:buSzPts val="2100"/>
              <a:buNone/>
              <a:defRPr sz="2800">
                <a:solidFill>
                  <a:schemeClr val="accent2"/>
                </a:solidFill>
              </a:defRPr>
            </a:lvl2pPr>
            <a:lvl3pPr lvl="2" algn="ctr">
              <a:lnSpc>
                <a:spcPct val="100000"/>
              </a:lnSpc>
              <a:spcBef>
                <a:spcPts val="0"/>
              </a:spcBef>
              <a:spcAft>
                <a:spcPts val="0"/>
              </a:spcAft>
              <a:buClr>
                <a:schemeClr val="accent2"/>
              </a:buClr>
              <a:buSzPts val="2100"/>
              <a:buNone/>
              <a:defRPr sz="2800">
                <a:solidFill>
                  <a:schemeClr val="accent2"/>
                </a:solidFill>
              </a:defRPr>
            </a:lvl3pPr>
            <a:lvl4pPr lvl="3" algn="ctr">
              <a:lnSpc>
                <a:spcPct val="100000"/>
              </a:lnSpc>
              <a:spcBef>
                <a:spcPts val="0"/>
              </a:spcBef>
              <a:spcAft>
                <a:spcPts val="0"/>
              </a:spcAft>
              <a:buClr>
                <a:schemeClr val="accent2"/>
              </a:buClr>
              <a:buSzPts val="2100"/>
              <a:buNone/>
              <a:defRPr sz="2800">
                <a:solidFill>
                  <a:schemeClr val="accent2"/>
                </a:solidFill>
              </a:defRPr>
            </a:lvl4pPr>
            <a:lvl5pPr lvl="4" algn="ctr">
              <a:lnSpc>
                <a:spcPct val="100000"/>
              </a:lnSpc>
              <a:spcBef>
                <a:spcPts val="0"/>
              </a:spcBef>
              <a:spcAft>
                <a:spcPts val="0"/>
              </a:spcAft>
              <a:buClr>
                <a:schemeClr val="accent2"/>
              </a:buClr>
              <a:buSzPts val="2100"/>
              <a:buNone/>
              <a:defRPr sz="2800">
                <a:solidFill>
                  <a:schemeClr val="accent2"/>
                </a:solidFill>
              </a:defRPr>
            </a:lvl5pPr>
            <a:lvl6pPr lvl="5" algn="ctr">
              <a:lnSpc>
                <a:spcPct val="100000"/>
              </a:lnSpc>
              <a:spcBef>
                <a:spcPts val="0"/>
              </a:spcBef>
              <a:spcAft>
                <a:spcPts val="0"/>
              </a:spcAft>
              <a:buClr>
                <a:schemeClr val="accent2"/>
              </a:buClr>
              <a:buSzPts val="2100"/>
              <a:buNone/>
              <a:defRPr sz="2800">
                <a:solidFill>
                  <a:schemeClr val="accent2"/>
                </a:solidFill>
              </a:defRPr>
            </a:lvl6pPr>
            <a:lvl7pPr lvl="6" algn="ctr">
              <a:lnSpc>
                <a:spcPct val="100000"/>
              </a:lnSpc>
              <a:spcBef>
                <a:spcPts val="0"/>
              </a:spcBef>
              <a:spcAft>
                <a:spcPts val="0"/>
              </a:spcAft>
              <a:buClr>
                <a:schemeClr val="accent2"/>
              </a:buClr>
              <a:buSzPts val="2100"/>
              <a:buNone/>
              <a:defRPr sz="2800">
                <a:solidFill>
                  <a:schemeClr val="accent2"/>
                </a:solidFill>
              </a:defRPr>
            </a:lvl7pPr>
            <a:lvl8pPr lvl="7" algn="ctr">
              <a:lnSpc>
                <a:spcPct val="100000"/>
              </a:lnSpc>
              <a:spcBef>
                <a:spcPts val="0"/>
              </a:spcBef>
              <a:spcAft>
                <a:spcPts val="0"/>
              </a:spcAft>
              <a:buClr>
                <a:schemeClr val="accent2"/>
              </a:buClr>
              <a:buSzPts val="2100"/>
              <a:buNone/>
              <a:defRPr sz="2800">
                <a:solidFill>
                  <a:schemeClr val="accent2"/>
                </a:solidFill>
              </a:defRPr>
            </a:lvl8pPr>
            <a:lvl9pPr lvl="8" algn="ctr">
              <a:lnSpc>
                <a:spcPct val="100000"/>
              </a:lnSpc>
              <a:spcBef>
                <a:spcPts val="0"/>
              </a:spcBef>
              <a:spcAft>
                <a:spcPts val="0"/>
              </a:spcAft>
              <a:buClr>
                <a:schemeClr val="accent2"/>
              </a:buClr>
              <a:buSzPts val="2100"/>
              <a:buNone/>
              <a:defRPr sz="2800">
                <a:solidFill>
                  <a:schemeClr val="accent2"/>
                </a:solidFill>
              </a:defRPr>
            </a:lvl9pPr>
          </a:lstStyle>
          <a:p>
            <a:endParaRPr/>
          </a:p>
        </p:txBody>
      </p:sp>
      <p:sp>
        <p:nvSpPr>
          <p:cNvPr id="44" name="Google Shape;44;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normAutofit/>
          </a:bodyPr>
          <a:lstStyle>
            <a:lvl1pPr marL="609570" lvl="0" indent="-491042">
              <a:spcBef>
                <a:spcPts val="0"/>
              </a:spcBef>
              <a:spcAft>
                <a:spcPts val="0"/>
              </a:spcAft>
              <a:buClr>
                <a:schemeClr val="lt1"/>
              </a:buClr>
              <a:buSzPts val="2200"/>
              <a:buChar char="●"/>
              <a:defRPr>
                <a:solidFill>
                  <a:schemeClr val="lt1"/>
                </a:solidFill>
              </a:defRPr>
            </a:lvl1pPr>
            <a:lvl2pPr marL="1219140" lvl="1" indent="-457178">
              <a:spcBef>
                <a:spcPts val="0"/>
              </a:spcBef>
              <a:spcAft>
                <a:spcPts val="0"/>
              </a:spcAft>
              <a:buClr>
                <a:schemeClr val="lt1"/>
              </a:buClr>
              <a:buSzPts val="1800"/>
              <a:buChar char="○"/>
              <a:defRPr>
                <a:solidFill>
                  <a:schemeClr val="lt1"/>
                </a:solidFill>
              </a:defRPr>
            </a:lvl2pPr>
            <a:lvl3pPr marL="1828709" lvl="2" indent="-423312">
              <a:spcBef>
                <a:spcPts val="0"/>
              </a:spcBef>
              <a:spcAft>
                <a:spcPts val="0"/>
              </a:spcAft>
              <a:buClr>
                <a:schemeClr val="lt1"/>
              </a:buClr>
              <a:buSzPts val="1400"/>
              <a:buChar char="■"/>
              <a:defRPr>
                <a:solidFill>
                  <a:schemeClr val="lt1"/>
                </a:solidFill>
              </a:defRPr>
            </a:lvl3pPr>
            <a:lvl4pPr marL="2438278" lvl="3" indent="-423312">
              <a:spcBef>
                <a:spcPts val="0"/>
              </a:spcBef>
              <a:spcAft>
                <a:spcPts val="0"/>
              </a:spcAft>
              <a:buClr>
                <a:schemeClr val="lt1"/>
              </a:buClr>
              <a:buSzPts val="1400"/>
              <a:buChar char="●"/>
              <a:defRPr>
                <a:solidFill>
                  <a:schemeClr val="lt1"/>
                </a:solidFill>
              </a:defRPr>
            </a:lvl4pPr>
            <a:lvl5pPr marL="3047848" lvl="4" indent="-423312">
              <a:spcBef>
                <a:spcPts val="0"/>
              </a:spcBef>
              <a:spcAft>
                <a:spcPts val="0"/>
              </a:spcAft>
              <a:buClr>
                <a:schemeClr val="lt1"/>
              </a:buClr>
              <a:buSzPts val="1400"/>
              <a:buChar char="○"/>
              <a:defRPr>
                <a:solidFill>
                  <a:schemeClr val="lt1"/>
                </a:solidFill>
              </a:defRPr>
            </a:lvl5pPr>
            <a:lvl6pPr marL="3657418" lvl="5" indent="-423312">
              <a:spcBef>
                <a:spcPts val="0"/>
              </a:spcBef>
              <a:spcAft>
                <a:spcPts val="0"/>
              </a:spcAft>
              <a:buClr>
                <a:schemeClr val="lt1"/>
              </a:buClr>
              <a:buSzPts val="1400"/>
              <a:buChar char="■"/>
              <a:defRPr>
                <a:solidFill>
                  <a:schemeClr val="lt1"/>
                </a:solidFill>
              </a:defRPr>
            </a:lvl6pPr>
            <a:lvl7pPr marL="4266987" lvl="6" indent="-423312">
              <a:spcBef>
                <a:spcPts val="0"/>
              </a:spcBef>
              <a:spcAft>
                <a:spcPts val="0"/>
              </a:spcAft>
              <a:buClr>
                <a:schemeClr val="lt1"/>
              </a:buClr>
              <a:buSzPts val="1400"/>
              <a:buChar char="●"/>
              <a:defRPr>
                <a:solidFill>
                  <a:schemeClr val="lt1"/>
                </a:solidFill>
              </a:defRPr>
            </a:lvl7pPr>
            <a:lvl8pPr marL="4876557" lvl="7" indent="-423312">
              <a:spcBef>
                <a:spcPts val="0"/>
              </a:spcBef>
              <a:spcAft>
                <a:spcPts val="0"/>
              </a:spcAft>
              <a:buClr>
                <a:schemeClr val="lt1"/>
              </a:buClr>
              <a:buSzPts val="1400"/>
              <a:buChar char="○"/>
              <a:defRPr>
                <a:solidFill>
                  <a:schemeClr val="lt1"/>
                </a:solidFill>
              </a:defRPr>
            </a:lvl8pPr>
            <a:lvl9pPr marL="5486126" lvl="8" indent="-423312">
              <a:spcBef>
                <a:spcPts val="0"/>
              </a:spcBef>
              <a:spcAft>
                <a:spcPts val="0"/>
              </a:spcAft>
              <a:buClr>
                <a:schemeClr val="lt1"/>
              </a:buClr>
              <a:buSzPts val="1400"/>
              <a:buChar char="■"/>
              <a:defRPr>
                <a:solidFill>
                  <a:schemeClr val="lt1"/>
                </a:solidFill>
              </a:defRPr>
            </a:lvl9pPr>
          </a:lstStyle>
          <a:p>
            <a:endParaRPr/>
          </a:p>
        </p:txBody>
      </p:sp>
      <p:sp>
        <p:nvSpPr>
          <p:cNvPr id="45" name="Google Shape;45;p9"/>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US" altLang="ja" smtClean="0"/>
              <a:pPr/>
              <a:t>‹#›</a:t>
            </a:fld>
            <a:endParaRPr lang="ja"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rmAutofit/>
          </a:bodyPr>
          <a:lstStyle>
            <a:lvl1pPr marL="609570" lvl="0" indent="-304784">
              <a:lnSpc>
                <a:spcPct val="100000"/>
              </a:lnSpc>
              <a:spcBef>
                <a:spcPts val="0"/>
              </a:spcBef>
              <a:spcAft>
                <a:spcPts val="0"/>
              </a:spcAft>
              <a:buClr>
                <a:schemeClr val="accent2"/>
              </a:buClr>
              <a:buSzPts val="2100"/>
              <a:buNone/>
              <a:defRPr sz="2800">
                <a:solidFill>
                  <a:schemeClr val="accent2"/>
                </a:solidFill>
              </a:defRPr>
            </a:lvl1pPr>
          </a:lstStyle>
          <a:p>
            <a:endParaRPr/>
          </a:p>
        </p:txBody>
      </p:sp>
      <p:sp>
        <p:nvSpPr>
          <p:cNvPr id="48" name="Google Shape;48;p10"/>
          <p:cNvSpPr txBox="1">
            <a:spLocks noGrp="1"/>
          </p:cNvSpPr>
          <p:nvPr>
            <p:ph type="sldNum" idx="12"/>
          </p:nvPr>
        </p:nvSpPr>
        <p:spPr>
          <a:xfrm>
            <a:off x="11320333" y="6241345"/>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ate">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3000"/>
              <a:buFont typeface="MS PGothic"/>
              <a:buNone/>
              <a:defRPr sz="3000">
                <a:solidFill>
                  <a:schemeClr val="lt1"/>
                </a:solidFill>
                <a:latin typeface="MS PGothic"/>
                <a:ea typeface="MS PGothic"/>
                <a:cs typeface="MS PGothic"/>
                <a:sym typeface="MS PGothic"/>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lvl="0" indent="-368300">
              <a:lnSpc>
                <a:spcPct val="115000"/>
              </a:lnSpc>
              <a:spcBef>
                <a:spcPts val="0"/>
              </a:spcBef>
              <a:spcAft>
                <a:spcPts val="0"/>
              </a:spcAft>
              <a:buClr>
                <a:srgbClr val="666666"/>
              </a:buClr>
              <a:buSzPts val="2200"/>
              <a:buFont typeface="MS PGothic"/>
              <a:buChar char="●"/>
              <a:defRPr sz="2200">
                <a:solidFill>
                  <a:srgbClr val="666666"/>
                </a:solidFill>
                <a:latin typeface="MS PGothic"/>
                <a:ea typeface="MS PGothic"/>
                <a:cs typeface="MS PGothic"/>
                <a:sym typeface="MS PGothic"/>
              </a:defRPr>
            </a:lvl1pPr>
            <a:lvl2pPr marL="914400" lvl="1" indent="-342900">
              <a:lnSpc>
                <a:spcPct val="115000"/>
              </a:lnSpc>
              <a:spcBef>
                <a:spcPts val="0"/>
              </a:spcBef>
              <a:spcAft>
                <a:spcPts val="0"/>
              </a:spcAft>
              <a:buClr>
                <a:srgbClr val="666666"/>
              </a:buClr>
              <a:buSzPts val="1800"/>
              <a:buFont typeface="MS PGothic"/>
              <a:buChar char="○"/>
              <a:defRPr sz="1800">
                <a:solidFill>
                  <a:srgbClr val="666666"/>
                </a:solidFill>
                <a:latin typeface="MS PGothic"/>
                <a:ea typeface="MS PGothic"/>
                <a:cs typeface="MS PGothic"/>
                <a:sym typeface="MS PGothic"/>
              </a:defRPr>
            </a:lvl2pPr>
            <a:lvl3pPr marL="1371600" lvl="2" indent="-317500">
              <a:lnSpc>
                <a:spcPct val="115000"/>
              </a:lnSpc>
              <a:spcBef>
                <a:spcPts val="0"/>
              </a:spcBef>
              <a:spcAft>
                <a:spcPts val="0"/>
              </a:spcAft>
              <a:buClr>
                <a:srgbClr val="666666"/>
              </a:buClr>
              <a:buSzPts val="1400"/>
              <a:buFont typeface="MS PGothic"/>
              <a:buChar char="■"/>
              <a:defRPr>
                <a:solidFill>
                  <a:srgbClr val="666666"/>
                </a:solidFill>
                <a:latin typeface="MS PGothic"/>
                <a:ea typeface="MS PGothic"/>
                <a:cs typeface="MS PGothic"/>
                <a:sym typeface="MS PGothic"/>
              </a:defRPr>
            </a:lvl3pPr>
            <a:lvl4pPr marL="1828800" lvl="3" indent="-317500">
              <a:lnSpc>
                <a:spcPct val="115000"/>
              </a:lnSpc>
              <a:spcBef>
                <a:spcPts val="0"/>
              </a:spcBef>
              <a:spcAft>
                <a:spcPts val="0"/>
              </a:spcAft>
              <a:buClr>
                <a:srgbClr val="666666"/>
              </a:buClr>
              <a:buSzPts val="1400"/>
              <a:buFont typeface="MS PGothic"/>
              <a:buChar char="●"/>
              <a:defRPr>
                <a:solidFill>
                  <a:srgbClr val="666666"/>
                </a:solidFill>
                <a:latin typeface="MS PGothic"/>
                <a:ea typeface="MS PGothic"/>
                <a:cs typeface="MS PGothic"/>
                <a:sym typeface="MS PGothic"/>
              </a:defRPr>
            </a:lvl4pPr>
            <a:lvl5pPr marL="2286000" lvl="4" indent="-317500">
              <a:lnSpc>
                <a:spcPct val="115000"/>
              </a:lnSpc>
              <a:spcBef>
                <a:spcPts val="0"/>
              </a:spcBef>
              <a:spcAft>
                <a:spcPts val="0"/>
              </a:spcAft>
              <a:buClr>
                <a:srgbClr val="666666"/>
              </a:buClr>
              <a:buSzPts val="1400"/>
              <a:buFont typeface="MS PGothic"/>
              <a:buChar char="○"/>
              <a:defRPr>
                <a:solidFill>
                  <a:srgbClr val="666666"/>
                </a:solidFill>
                <a:latin typeface="MS PGothic"/>
                <a:ea typeface="MS PGothic"/>
                <a:cs typeface="MS PGothic"/>
                <a:sym typeface="MS PGothic"/>
              </a:defRPr>
            </a:lvl5pPr>
            <a:lvl6pPr marL="2743200" lvl="5" indent="-317500">
              <a:lnSpc>
                <a:spcPct val="115000"/>
              </a:lnSpc>
              <a:spcBef>
                <a:spcPts val="0"/>
              </a:spcBef>
              <a:spcAft>
                <a:spcPts val="0"/>
              </a:spcAft>
              <a:buClr>
                <a:srgbClr val="666666"/>
              </a:buClr>
              <a:buSzPts val="1400"/>
              <a:buFont typeface="MS PGothic"/>
              <a:buChar char="■"/>
              <a:defRPr>
                <a:solidFill>
                  <a:srgbClr val="666666"/>
                </a:solidFill>
                <a:latin typeface="MS PGothic"/>
                <a:ea typeface="MS PGothic"/>
                <a:cs typeface="MS PGothic"/>
                <a:sym typeface="MS PGothic"/>
              </a:defRPr>
            </a:lvl6pPr>
            <a:lvl7pPr marL="3200400" lvl="6" indent="-317500">
              <a:lnSpc>
                <a:spcPct val="115000"/>
              </a:lnSpc>
              <a:spcBef>
                <a:spcPts val="0"/>
              </a:spcBef>
              <a:spcAft>
                <a:spcPts val="0"/>
              </a:spcAft>
              <a:buClr>
                <a:srgbClr val="666666"/>
              </a:buClr>
              <a:buSzPts val="1400"/>
              <a:buFont typeface="MS PGothic"/>
              <a:buChar char="●"/>
              <a:defRPr>
                <a:solidFill>
                  <a:srgbClr val="666666"/>
                </a:solidFill>
                <a:latin typeface="MS PGothic"/>
                <a:ea typeface="MS PGothic"/>
                <a:cs typeface="MS PGothic"/>
                <a:sym typeface="MS PGothic"/>
              </a:defRPr>
            </a:lvl7pPr>
            <a:lvl8pPr marL="3657600" lvl="7" indent="-317500">
              <a:lnSpc>
                <a:spcPct val="115000"/>
              </a:lnSpc>
              <a:spcBef>
                <a:spcPts val="0"/>
              </a:spcBef>
              <a:spcAft>
                <a:spcPts val="0"/>
              </a:spcAft>
              <a:buClr>
                <a:srgbClr val="666666"/>
              </a:buClr>
              <a:buSzPts val="1400"/>
              <a:buFont typeface="MS PGothic"/>
              <a:buChar char="○"/>
              <a:defRPr>
                <a:solidFill>
                  <a:srgbClr val="666666"/>
                </a:solidFill>
                <a:latin typeface="MS PGothic"/>
                <a:ea typeface="MS PGothic"/>
                <a:cs typeface="MS PGothic"/>
                <a:sym typeface="MS PGothic"/>
              </a:defRPr>
            </a:lvl8pPr>
            <a:lvl9pPr marL="4114800" lvl="8" indent="-317500">
              <a:lnSpc>
                <a:spcPct val="115000"/>
              </a:lnSpc>
              <a:spcBef>
                <a:spcPts val="0"/>
              </a:spcBef>
              <a:spcAft>
                <a:spcPts val="0"/>
              </a:spcAft>
              <a:buClr>
                <a:srgbClr val="666666"/>
              </a:buClr>
              <a:buSzPts val="1400"/>
              <a:buFont typeface="MS PGothic"/>
              <a:buChar char="■"/>
              <a:defRPr>
                <a:solidFill>
                  <a:srgbClr val="666666"/>
                </a:solidFill>
                <a:latin typeface="MS PGothic"/>
                <a:ea typeface="MS PGothic"/>
                <a:cs typeface="MS PGothic"/>
                <a:sym typeface="MS PGothic"/>
              </a:defRPr>
            </a:lvl9pPr>
          </a:lstStyle>
          <a:p>
            <a:endParaRPr lang="en-US" dirty="0"/>
          </a:p>
          <a:p>
            <a:pPr lvl="0"/>
            <a:endParaRPr dirty="0"/>
          </a:p>
        </p:txBody>
      </p:sp>
      <p:sp>
        <p:nvSpPr>
          <p:cNvPr id="8" name="Google Shape;8;p1"/>
          <p:cNvSpPr txBox="1">
            <a:spLocks noGrp="1"/>
          </p:cNvSpPr>
          <p:nvPr>
            <p:ph type="sldNum" idx="12"/>
          </p:nvPr>
        </p:nvSpPr>
        <p:spPr>
          <a:xfrm>
            <a:off x="11320333" y="6241345"/>
            <a:ext cx="731600" cy="524800"/>
          </a:xfrm>
          <a:prstGeom prst="rect">
            <a:avLst/>
          </a:prstGeom>
          <a:noFill/>
          <a:ln>
            <a:noFill/>
          </a:ln>
        </p:spPr>
        <p:txBody>
          <a:bodyPr spcFirstLastPara="1" wrap="square" lIns="91425" tIns="91425" rIns="91425" bIns="91425" anchor="ctr" anchorCtr="0">
            <a:normAutofit/>
          </a:bodyPr>
          <a:lstStyle>
            <a:lvl1pPr lvl="0" algn="r">
              <a:buNone/>
              <a:defRPr sz="1333">
                <a:solidFill>
                  <a:schemeClr val="accent3"/>
                </a:solidFill>
                <a:latin typeface="Average"/>
                <a:ea typeface="Average"/>
                <a:cs typeface="Average"/>
                <a:sym typeface="Average"/>
              </a:defRPr>
            </a:lvl1pPr>
            <a:lvl2pPr lvl="1" algn="r">
              <a:buNone/>
              <a:defRPr sz="1333">
                <a:solidFill>
                  <a:schemeClr val="accent3"/>
                </a:solidFill>
                <a:latin typeface="Average"/>
                <a:ea typeface="Average"/>
                <a:cs typeface="Average"/>
                <a:sym typeface="Average"/>
              </a:defRPr>
            </a:lvl2pPr>
            <a:lvl3pPr lvl="2" algn="r">
              <a:buNone/>
              <a:defRPr sz="1333">
                <a:solidFill>
                  <a:schemeClr val="accent3"/>
                </a:solidFill>
                <a:latin typeface="Average"/>
                <a:ea typeface="Average"/>
                <a:cs typeface="Average"/>
                <a:sym typeface="Average"/>
              </a:defRPr>
            </a:lvl3pPr>
            <a:lvl4pPr lvl="3" algn="r">
              <a:buNone/>
              <a:defRPr sz="1333">
                <a:solidFill>
                  <a:schemeClr val="accent3"/>
                </a:solidFill>
                <a:latin typeface="Average"/>
                <a:ea typeface="Average"/>
                <a:cs typeface="Average"/>
                <a:sym typeface="Average"/>
              </a:defRPr>
            </a:lvl4pPr>
            <a:lvl5pPr lvl="4" algn="r">
              <a:buNone/>
              <a:defRPr sz="1333">
                <a:solidFill>
                  <a:schemeClr val="accent3"/>
                </a:solidFill>
                <a:latin typeface="Average"/>
                <a:ea typeface="Average"/>
                <a:cs typeface="Average"/>
                <a:sym typeface="Average"/>
              </a:defRPr>
            </a:lvl5pPr>
            <a:lvl6pPr lvl="5" algn="r">
              <a:buNone/>
              <a:defRPr sz="1333">
                <a:solidFill>
                  <a:schemeClr val="accent3"/>
                </a:solidFill>
                <a:latin typeface="Average"/>
                <a:ea typeface="Average"/>
                <a:cs typeface="Average"/>
                <a:sym typeface="Average"/>
              </a:defRPr>
            </a:lvl6pPr>
            <a:lvl7pPr lvl="6" algn="r">
              <a:buNone/>
              <a:defRPr sz="1333">
                <a:solidFill>
                  <a:schemeClr val="accent3"/>
                </a:solidFill>
                <a:latin typeface="Average"/>
                <a:ea typeface="Average"/>
                <a:cs typeface="Average"/>
                <a:sym typeface="Average"/>
              </a:defRPr>
            </a:lvl7pPr>
            <a:lvl8pPr lvl="7" algn="r">
              <a:buNone/>
              <a:defRPr sz="1333">
                <a:solidFill>
                  <a:schemeClr val="accent3"/>
                </a:solidFill>
                <a:latin typeface="Average"/>
                <a:ea typeface="Average"/>
                <a:cs typeface="Average"/>
                <a:sym typeface="Average"/>
              </a:defRPr>
            </a:lvl8pPr>
            <a:lvl9pPr lvl="8" algn="r">
              <a:buNone/>
              <a:defRPr sz="1333">
                <a:solidFill>
                  <a:schemeClr val="accent3"/>
                </a:solidFill>
                <a:latin typeface="Average"/>
                <a:ea typeface="Average"/>
                <a:cs typeface="Average"/>
                <a:sym typeface="Average"/>
              </a:defRPr>
            </a:lvl9pPr>
          </a:lstStyle>
          <a:p>
            <a:fld id="{00000000-1234-1234-1234-123412341234}" type="slidenum">
              <a:rPr lang="en-US" altLang="ja" smtClean="0"/>
              <a:pPr/>
              <a:t>‹#›</a:t>
            </a:fld>
            <a:endParaRPr lang="ja" alt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118528" marR="0" lvl="0" indent="0" algn="l" rtl="0">
        <a:lnSpc>
          <a:spcPct val="100000"/>
        </a:lnSpc>
        <a:spcBef>
          <a:spcPts val="0"/>
        </a:spcBef>
        <a:spcAft>
          <a:spcPts val="0"/>
        </a:spcAft>
        <a:buClr>
          <a:srgbClr val="000000"/>
        </a:buClr>
        <a:buFont typeface="Arial"/>
        <a:buNone/>
        <a:defRPr sz="1867" b="0" i="0" u="none" strike="noStrike" cap="none">
          <a:solidFill>
            <a:srgbClr val="000000"/>
          </a:solidFill>
          <a:latin typeface="Arial"/>
          <a:ea typeface="Arial"/>
          <a:cs typeface="Arial"/>
          <a:sym typeface="Arial"/>
        </a:defRPr>
      </a:lvl1pPr>
      <a:lvl2pPr marL="761962" marR="0" lvl="1" indent="0" algn="l" rtl="0">
        <a:lnSpc>
          <a:spcPct val="100000"/>
        </a:lnSpc>
        <a:spcBef>
          <a:spcPts val="0"/>
        </a:spcBef>
        <a:spcAft>
          <a:spcPts val="0"/>
        </a:spcAft>
        <a:buClr>
          <a:srgbClr val="000000"/>
        </a:buClr>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chart" Target="../charts/char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prstGeom prst="rect">
            <a:avLst/>
          </a:prstGeom>
        </p:spPr>
        <p:txBody>
          <a:bodyPr spcFirstLastPara="1" wrap="square" lIns="121900" tIns="121900" rIns="121900" bIns="121900" anchor="b" anchorCtr="0">
            <a:normAutofit/>
          </a:bodyPr>
          <a:lstStyle/>
          <a:p>
            <a:pPr lvl="0"/>
            <a:r>
              <a:rPr lang="en-US" altLang="ja-JP" sz="5333" dirty="0">
                <a:solidFill>
                  <a:schemeClr val="bg1"/>
                </a:solidFill>
              </a:rPr>
              <a:t>Intel TDX</a:t>
            </a:r>
            <a:r>
              <a:rPr lang="ja-JP" altLang="en-US" sz="5333" dirty="0">
                <a:solidFill>
                  <a:schemeClr val="bg1"/>
                </a:solidFill>
              </a:rPr>
              <a:t>と機密</a:t>
            </a:r>
            <a:r>
              <a:rPr lang="en-US" altLang="ja-JP" sz="5333" dirty="0">
                <a:solidFill>
                  <a:schemeClr val="bg1"/>
                </a:solidFill>
              </a:rPr>
              <a:t>VM</a:t>
            </a:r>
            <a:r>
              <a:rPr lang="ja-JP" altLang="en-US" sz="5333" dirty="0">
                <a:solidFill>
                  <a:schemeClr val="bg1"/>
                </a:solidFill>
              </a:rPr>
              <a:t>を用いた</a:t>
            </a:r>
            <a:br>
              <a:rPr lang="ja-JP" altLang="en-US" sz="5333" dirty="0">
                <a:solidFill>
                  <a:schemeClr val="bg1"/>
                </a:solidFill>
              </a:rPr>
            </a:br>
            <a:r>
              <a:rPr lang="ja-JP" altLang="en-US" sz="5333" dirty="0">
                <a:solidFill>
                  <a:schemeClr val="bg1"/>
                </a:solidFill>
              </a:rPr>
              <a:t>通信の安全かつ軽量な追跡</a:t>
            </a:r>
          </a:p>
        </p:txBody>
      </p:sp>
      <p:sp>
        <p:nvSpPr>
          <p:cNvPr id="60" name="Google Shape;60;p13"/>
          <p:cNvSpPr txBox="1">
            <a:spLocks noGrp="1"/>
          </p:cNvSpPr>
          <p:nvPr>
            <p:ph type="subTitle" idx="1"/>
          </p:nvPr>
        </p:nvSpPr>
        <p:spPr>
          <a:xfrm>
            <a:off x="895000" y="4233167"/>
            <a:ext cx="10402000" cy="2059478"/>
          </a:xfrm>
          <a:prstGeom prst="rect">
            <a:avLst/>
          </a:prstGeom>
        </p:spPr>
        <p:txBody>
          <a:bodyPr spcFirstLastPara="1" wrap="square" lIns="121900" tIns="121900" rIns="121900" bIns="121900" anchor="t" anchorCtr="0">
            <a:normAutofit/>
          </a:bodyPr>
          <a:lstStyle/>
          <a:p>
            <a:pPr marL="0" indent="0"/>
            <a:r>
              <a:rPr lang="ja-JP" altLang="en-US" dirty="0"/>
              <a:t>九州工業大学 情報工学部</a:t>
            </a:r>
          </a:p>
          <a:p>
            <a:pPr marL="0" indent="0"/>
            <a:r>
              <a:rPr lang="ja-JP" altLang="en-US" dirty="0"/>
              <a:t>情報・通信工学科 光來研究室</a:t>
            </a:r>
            <a:endParaRPr lang="en-US" altLang="zh-CN" dirty="0"/>
          </a:p>
          <a:p>
            <a:pPr marL="0" indent="0"/>
            <a:r>
              <a:rPr lang="en-US" altLang="zh-CN" dirty="0"/>
              <a:t>222C3055</a:t>
            </a:r>
            <a:r>
              <a:rPr lang="zh-CN" altLang="en-US" dirty="0"/>
              <a:t> 新矢将宗</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6"/>
          <p:cNvSpPr txBox="1">
            <a:spLocks noGrp="1"/>
          </p:cNvSpPr>
          <p:nvPr>
            <p:ph type="title"/>
          </p:nvPr>
        </p:nvSpPr>
        <p:spPr>
          <a:xfrm>
            <a:off x="415600" y="297712"/>
            <a:ext cx="11360800" cy="797441"/>
          </a:xfrm>
        </p:spPr>
        <p:txBody>
          <a:bodyPr spcFirstLastPara="1" wrap="square" lIns="121900" tIns="121900" rIns="121900" bIns="121900" anchor="t" anchorCtr="0">
            <a:normAutofit fontScale="90000"/>
          </a:bodyPr>
          <a:lstStyle/>
          <a:p>
            <a:r>
              <a:rPr lang="ja-JP" altLang="en-US"/>
              <a:t>まとめ</a:t>
            </a:r>
          </a:p>
        </p:txBody>
      </p:sp>
      <p:sp>
        <p:nvSpPr>
          <p:cNvPr id="153" name="Google Shape;153;p26"/>
          <p:cNvSpPr txBox="1">
            <a:spLocks noGrp="1"/>
          </p:cNvSpPr>
          <p:nvPr>
            <p:ph type="body" idx="1"/>
          </p:nvPr>
        </p:nvSpPr>
        <p:spPr>
          <a:xfrm>
            <a:off x="415600" y="1095153"/>
            <a:ext cx="11360800" cy="4996680"/>
          </a:xfrm>
        </p:spPr>
        <p:txBody>
          <a:bodyPr spcFirstLastPara="1" wrap="square" lIns="121900" tIns="121900" rIns="121900" bIns="121900" anchor="t" anchorCtr="0">
            <a:normAutofit/>
          </a:bodyPr>
          <a:lstStyle/>
          <a:p>
            <a:r>
              <a:rPr lang="en-US" altLang="ja" dirty="0">
                <a:solidFill>
                  <a:schemeClr val="accent1"/>
                </a:solidFill>
              </a:rPr>
              <a:t>Intel TDX</a:t>
            </a:r>
            <a:r>
              <a:rPr lang="ja-JP" altLang="en-US" dirty="0">
                <a:solidFill>
                  <a:schemeClr val="accent1"/>
                </a:solidFill>
              </a:rPr>
              <a:t>と機密</a:t>
            </a:r>
            <a:r>
              <a:rPr lang="en-US" altLang="ja-JP" dirty="0">
                <a:solidFill>
                  <a:schemeClr val="accent1"/>
                </a:solidFill>
              </a:rPr>
              <a:t>VM</a:t>
            </a:r>
            <a:r>
              <a:rPr lang="ja-JP" altLang="en-US" dirty="0">
                <a:solidFill>
                  <a:schemeClr val="accent1"/>
                </a:solidFill>
              </a:rPr>
              <a:t>を用いて安全かつ軽量に通信の追跡を行う</a:t>
            </a:r>
            <a:br>
              <a:rPr lang="en-US" altLang="ja-JP" dirty="0">
                <a:solidFill>
                  <a:schemeClr val="accent1"/>
                </a:solidFill>
              </a:rPr>
            </a:br>
            <a:r>
              <a:rPr lang="en-US" altLang="ja-JP" dirty="0">
                <a:solidFill>
                  <a:schemeClr val="accent1"/>
                </a:solidFill>
              </a:rPr>
              <a:t>TDX-Tracker</a:t>
            </a:r>
            <a:r>
              <a:rPr lang="ja-JP" altLang="en-US" dirty="0">
                <a:solidFill>
                  <a:schemeClr val="accent1"/>
                </a:solidFill>
              </a:rPr>
              <a:t>を提案</a:t>
            </a:r>
          </a:p>
          <a:p>
            <a:pPr lvl="1"/>
            <a:r>
              <a:rPr lang="en-US" altLang="ja" dirty="0">
                <a:solidFill>
                  <a:schemeClr val="accent1"/>
                </a:solidFill>
              </a:rPr>
              <a:t>TD</a:t>
            </a:r>
            <a:r>
              <a:rPr lang="ja" altLang="en-US" dirty="0">
                <a:solidFill>
                  <a:schemeClr val="accent1"/>
                </a:solidFill>
              </a:rPr>
              <a:t>パーティショニング機能</a:t>
            </a:r>
            <a:r>
              <a:rPr lang="ja-JP" altLang="en-US" dirty="0">
                <a:solidFill>
                  <a:schemeClr val="accent1"/>
                </a:solidFill>
              </a:rPr>
              <a:t>を用いて機密</a:t>
            </a:r>
            <a:r>
              <a:rPr lang="en-US" altLang="ja-JP" dirty="0">
                <a:solidFill>
                  <a:schemeClr val="accent1"/>
                </a:solidFill>
              </a:rPr>
              <a:t>VM</a:t>
            </a:r>
            <a:r>
              <a:rPr lang="ja-JP" altLang="en-US" dirty="0">
                <a:solidFill>
                  <a:schemeClr val="accent1"/>
                </a:solidFill>
              </a:rPr>
              <a:t>内により軽量なユーザ</a:t>
            </a:r>
            <a:r>
              <a:rPr lang="en-US" altLang="ja" dirty="0">
                <a:solidFill>
                  <a:schemeClr val="accent1"/>
                </a:solidFill>
              </a:rPr>
              <a:t>VM</a:t>
            </a:r>
            <a:r>
              <a:rPr lang="ja-JP" altLang="en-US" dirty="0">
                <a:solidFill>
                  <a:schemeClr val="accent1"/>
                </a:solidFill>
              </a:rPr>
              <a:t>を作成</a:t>
            </a:r>
          </a:p>
          <a:p>
            <a:pPr lvl="1"/>
            <a:r>
              <a:rPr lang="ja-JP" altLang="en-US" dirty="0">
                <a:solidFill>
                  <a:schemeClr val="accent1"/>
                </a:solidFill>
              </a:rPr>
              <a:t>通常のハイパーバイザの代わりに</a:t>
            </a:r>
            <a:r>
              <a:rPr lang="en-US" dirty="0">
                <a:solidFill>
                  <a:schemeClr val="accent1"/>
                </a:solidFill>
              </a:rPr>
              <a:t>SVSM</a:t>
            </a:r>
            <a:r>
              <a:rPr lang="ja-JP" altLang="en-US" dirty="0">
                <a:solidFill>
                  <a:schemeClr val="accent1"/>
                </a:solidFill>
              </a:rPr>
              <a:t>を用いることでさらに軽量化</a:t>
            </a:r>
          </a:p>
          <a:p>
            <a:pPr lvl="1"/>
            <a:r>
              <a:rPr lang="ja-JP" altLang="en-US" dirty="0">
                <a:solidFill>
                  <a:schemeClr val="accent1"/>
                </a:solidFill>
              </a:rPr>
              <a:t>ユーザ</a:t>
            </a:r>
            <a:r>
              <a:rPr lang="en-US" altLang="ja" dirty="0">
                <a:solidFill>
                  <a:schemeClr val="accent1"/>
                </a:solidFill>
              </a:rPr>
              <a:t>VM</a:t>
            </a:r>
            <a:r>
              <a:rPr lang="ja-JP" altLang="en-US" dirty="0">
                <a:solidFill>
                  <a:schemeClr val="accent1"/>
                </a:solidFill>
              </a:rPr>
              <a:t>のメモリ上にある</a:t>
            </a:r>
            <a:r>
              <a:rPr lang="en-US" altLang="ja-JP" dirty="0">
                <a:solidFill>
                  <a:schemeClr val="accent1"/>
                </a:solidFill>
              </a:rPr>
              <a:t>TCP</a:t>
            </a:r>
            <a:r>
              <a:rPr lang="ja-JP" altLang="en-US" dirty="0">
                <a:solidFill>
                  <a:schemeClr val="accent1"/>
                </a:solidFill>
              </a:rPr>
              <a:t>通信情報を取得することで軽量に追跡</a:t>
            </a:r>
          </a:p>
          <a:p>
            <a:pPr lvl="1"/>
            <a:r>
              <a:rPr lang="ja-JP" altLang="en-US" dirty="0">
                <a:solidFill>
                  <a:schemeClr val="accent1"/>
                </a:solidFill>
              </a:rPr>
              <a:t>通信追跡率とユーザ</a:t>
            </a:r>
            <a:r>
              <a:rPr lang="en-US" altLang="ja-JP" dirty="0">
                <a:solidFill>
                  <a:schemeClr val="accent1"/>
                </a:solidFill>
              </a:rPr>
              <a:t>VM</a:t>
            </a:r>
            <a:r>
              <a:rPr lang="ja-JP" altLang="en-US" dirty="0">
                <a:solidFill>
                  <a:schemeClr val="accent1"/>
                </a:solidFill>
              </a:rPr>
              <a:t>の性能を測定した</a:t>
            </a:r>
          </a:p>
          <a:p>
            <a:r>
              <a:rPr lang="ja-JP" altLang="en-US" dirty="0">
                <a:solidFill>
                  <a:schemeClr val="accent1"/>
                </a:solidFill>
              </a:rPr>
              <a:t>今後の課題</a:t>
            </a:r>
          </a:p>
          <a:p>
            <a:pPr lvl="1"/>
            <a:r>
              <a:rPr lang="ja-JP" altLang="en-US" dirty="0">
                <a:solidFill>
                  <a:schemeClr val="accent1"/>
                </a:solidFill>
              </a:rPr>
              <a:t>ユーザが利用できるように追跡ログを共有メモリ経由でログサーバに送信</a:t>
            </a:r>
          </a:p>
          <a:p>
            <a:pPr lvl="1"/>
            <a:r>
              <a:rPr lang="ja-JP" altLang="en-US" dirty="0">
                <a:solidFill>
                  <a:schemeClr val="accent1"/>
                </a:solidFill>
              </a:rPr>
              <a:t>機密コンテナに応用し、コンテナオーケストレーションツールに統合</a:t>
            </a:r>
          </a:p>
        </p:txBody>
      </p:sp>
      <p:sp>
        <p:nvSpPr>
          <p:cNvPr id="154" name="Google Shape;154;p26"/>
          <p:cNvSpPr txBox="1">
            <a:spLocks noGrp="1"/>
          </p:cNvSpPr>
          <p:nvPr>
            <p:ph type="sldNum" idx="12"/>
          </p:nvPr>
        </p:nvSpPr>
        <p:spPr>
          <a:xfrm>
            <a:off x="11320333" y="6241345"/>
            <a:ext cx="731600" cy="524800"/>
          </a:xfrm>
        </p:spPr>
        <p:txBody>
          <a:bodyPr spcFirstLastPara="1" wrap="square" lIns="121900" tIns="121900" rIns="121900" bIns="121900" anchor="ctr" anchorCtr="0">
            <a:normAutofit/>
          </a:bodyPr>
          <a:lstStyle/>
          <a:p>
            <a:fld id="{00000000-1234-1234-1234-123412341234}" type="slidenum">
              <a:rPr lang="en-US" altLang="ja"/>
              <a:pPr/>
              <a:t>10</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ja-JP" altLang="en-US" dirty="0">
                <a:solidFill>
                  <a:schemeClr val="bg1"/>
                </a:solidFill>
              </a:rPr>
              <a:t>クラウドからの情報漏洩</a:t>
            </a:r>
            <a:endParaRPr dirty="0">
              <a:solidFill>
                <a:schemeClr val="bg1"/>
              </a:solidFill>
            </a:endParaRPr>
          </a:p>
        </p:txBody>
      </p:sp>
      <p:sp>
        <p:nvSpPr>
          <p:cNvPr id="87" name="Google Shape;87;p17"/>
          <p:cNvSpPr txBox="1">
            <a:spLocks noGrp="1"/>
          </p:cNvSpPr>
          <p:nvPr>
            <p:ph type="body" idx="1"/>
          </p:nvPr>
        </p:nvSpPr>
        <p:spPr>
          <a:prstGeom prst="rect">
            <a:avLst/>
          </a:prstGeom>
        </p:spPr>
        <p:txBody>
          <a:bodyPr spcFirstLastPara="1" wrap="square" lIns="121900" tIns="121900" rIns="121900" bIns="121900" anchor="t" anchorCtr="0">
            <a:normAutofit/>
          </a:bodyPr>
          <a:lstStyle/>
          <a:p>
            <a:r>
              <a:rPr lang="ja-JP" altLang="en-US" dirty="0">
                <a:solidFill>
                  <a:schemeClr val="accent1"/>
                </a:solidFill>
              </a:rPr>
              <a:t>クラウドの普及により，ユーザのデータが広く流通</a:t>
            </a:r>
          </a:p>
          <a:p>
            <a:pPr lvl="1"/>
            <a:r>
              <a:rPr lang="ja-JP" altLang="en-US" dirty="0">
                <a:solidFill>
                  <a:schemeClr val="accent1"/>
                </a:solidFill>
              </a:rPr>
              <a:t>オンプレミス環境では物理的にデータの流通範囲に制約があった</a:t>
            </a:r>
          </a:p>
          <a:p>
            <a:pPr lvl="1"/>
            <a:r>
              <a:rPr lang="ja-JP" altLang="en-US" dirty="0">
                <a:solidFill>
                  <a:schemeClr val="accent1"/>
                </a:solidFill>
              </a:rPr>
              <a:t>クラウドではデータが学習など、他の目的に利用される可能性がある</a:t>
            </a:r>
            <a:endParaRPr lang="en-US" altLang="ja-JP" dirty="0">
              <a:solidFill>
                <a:schemeClr val="accent1"/>
              </a:solidFill>
            </a:endParaRPr>
          </a:p>
          <a:p>
            <a:r>
              <a:rPr lang="ja-JP" altLang="en-US" dirty="0">
                <a:solidFill>
                  <a:schemeClr val="accent1"/>
                </a:solidFill>
              </a:rPr>
              <a:t>クラウドサービスの複雑化が情報漏洩を増加させている</a:t>
            </a:r>
          </a:p>
          <a:p>
            <a:pPr lvl="1"/>
            <a:r>
              <a:rPr lang="ja-JP" altLang="en-US" dirty="0">
                <a:solidFill>
                  <a:schemeClr val="accent1"/>
                </a:solidFill>
              </a:rPr>
              <a:t>マイクロサービスを用いた大規模サービスが増加</a:t>
            </a:r>
            <a:endParaRPr lang="en-US" altLang="ja-JP" dirty="0">
              <a:solidFill>
                <a:schemeClr val="accent1"/>
              </a:solidFill>
            </a:endParaRPr>
          </a:p>
          <a:p>
            <a:pPr lvl="1"/>
            <a:r>
              <a:rPr lang="ja-JP" altLang="en-US" dirty="0">
                <a:solidFill>
                  <a:schemeClr val="accent1"/>
                </a:solidFill>
              </a:rPr>
              <a:t>サービスごとにセキュリティ設定が異なり、設定漏れや誤設定が生じやすい</a:t>
            </a:r>
            <a:endParaRPr lang="en-US" altLang="ja" dirty="0">
              <a:solidFill>
                <a:schemeClr val="accent1"/>
              </a:solidFill>
            </a:endParaRPr>
          </a:p>
          <a:p>
            <a:pPr lvl="1"/>
            <a:endParaRPr lang="en-US" altLang="ja-JP" dirty="0">
              <a:solidFill>
                <a:schemeClr val="accent1"/>
              </a:solidFill>
            </a:endParaRPr>
          </a:p>
        </p:txBody>
      </p:sp>
      <p:sp>
        <p:nvSpPr>
          <p:cNvPr id="88" name="Google Shape;88;p17"/>
          <p:cNvSpPr txBox="1">
            <a:spLocks noGrp="1"/>
          </p:cNvSpPr>
          <p:nvPr>
            <p:ph type="sldNum" idx="12"/>
          </p:nvPr>
        </p:nvSpPr>
        <p:spPr>
          <a:prstGeom prst="rect">
            <a:avLst/>
          </a:prstGeom>
        </p:spPr>
        <p:txBody>
          <a:bodyPr spcFirstLastPara="1" wrap="square" lIns="121900" tIns="121900" rIns="121900" bIns="121900" anchor="ctr" anchorCtr="0">
            <a:normAutofit/>
          </a:bodyPr>
          <a:lstStyle/>
          <a:p>
            <a:fld id="{00000000-1234-1234-1234-123412341234}" type="slidenum">
              <a:rPr lang="en-US" altLang="ja"/>
              <a:pPr/>
              <a:t>2</a:t>
            </a:fld>
            <a:endParaRPr/>
          </a:p>
        </p:txBody>
      </p:sp>
      <p:grpSp>
        <p:nvGrpSpPr>
          <p:cNvPr id="2" name="グラフィックス 3">
            <a:extLst>
              <a:ext uri="{FF2B5EF4-FFF2-40B4-BE49-F238E27FC236}">
                <a16:creationId xmlns:a16="http://schemas.microsoft.com/office/drawing/2014/main" id="{28423536-A51D-D4AA-787B-37720005E2EA}"/>
              </a:ext>
            </a:extLst>
          </p:cNvPr>
          <p:cNvGrpSpPr/>
          <p:nvPr/>
        </p:nvGrpSpPr>
        <p:grpSpPr>
          <a:xfrm>
            <a:off x="2505643" y="4339938"/>
            <a:ext cx="7019371" cy="2508230"/>
            <a:chOff x="2902992" y="4022165"/>
            <a:chExt cx="6274621" cy="2181415"/>
          </a:xfrm>
        </p:grpSpPr>
        <p:sp>
          <p:nvSpPr>
            <p:cNvPr id="3" name="正方形/長方形 2">
              <a:extLst>
                <a:ext uri="{FF2B5EF4-FFF2-40B4-BE49-F238E27FC236}">
                  <a16:creationId xmlns:a16="http://schemas.microsoft.com/office/drawing/2014/main" id="{6221328E-9477-F94A-B2BA-AB758DC6BCF2}"/>
                </a:ext>
              </a:extLst>
            </p:cNvPr>
            <p:cNvSpPr/>
            <p:nvPr/>
          </p:nvSpPr>
          <p:spPr>
            <a:xfrm>
              <a:off x="4591749" y="4071063"/>
              <a:ext cx="2857500" cy="1047750"/>
            </a:xfrm>
            <a:prstGeom prst="rect">
              <a:avLst/>
            </a:prstGeom>
            <a:solidFill>
              <a:srgbClr val="FFF2CC"/>
            </a:solidFill>
            <a:ln w="9525" cap="flat">
              <a:solidFill>
                <a:srgbClr val="D6B656"/>
              </a:solidFill>
              <a:prstDash val="solid"/>
              <a:miter/>
            </a:ln>
          </p:spPr>
          <p:txBody>
            <a:bodyPr/>
            <a:lstStyle/>
            <a:p>
              <a:endParaRPr lang="ja-JP" altLang="en-US" sz="1600">
                <a:solidFill>
                  <a:schemeClr val="bg1">
                    <a:lumMod val="50000"/>
                  </a:schemeClr>
                </a:solidFill>
                <a:latin typeface="+mn-ea"/>
                <a:ea typeface="+mn-ea"/>
              </a:endParaRPr>
            </a:p>
          </p:txBody>
        </p:sp>
        <p:sp>
          <p:nvSpPr>
            <p:cNvPr id="4" name="テキスト ボックス 3">
              <a:extLst>
                <a:ext uri="{FF2B5EF4-FFF2-40B4-BE49-F238E27FC236}">
                  <a16:creationId xmlns:a16="http://schemas.microsoft.com/office/drawing/2014/main" id="{067D6156-9E3A-7C42-54A9-5D5768767631}"/>
                </a:ext>
              </a:extLst>
            </p:cNvPr>
            <p:cNvSpPr txBox="1"/>
            <p:nvPr/>
          </p:nvSpPr>
          <p:spPr>
            <a:xfrm>
              <a:off x="5637763" y="4121636"/>
              <a:ext cx="765470" cy="294441"/>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クラウド</a:t>
              </a:r>
              <a:endParaRPr lang="ja-JP" altLang="en-US" sz="1600" strike="sngStrike" spc="0" baseline="0" dirty="0">
                <a:ln/>
                <a:solidFill>
                  <a:schemeClr val="accent6">
                    <a:lumMod val="10000"/>
                  </a:schemeClr>
                </a:solidFill>
                <a:latin typeface="+mn-ea"/>
                <a:ea typeface="+mn-ea"/>
                <a:cs typeface="Helvetica"/>
                <a:sym typeface="Helvetica"/>
                <a:rtl val="0"/>
              </a:endParaRPr>
            </a:p>
          </p:txBody>
        </p:sp>
        <p:sp>
          <p:nvSpPr>
            <p:cNvPr id="5" name="正方形/長方形 4">
              <a:extLst>
                <a:ext uri="{FF2B5EF4-FFF2-40B4-BE49-F238E27FC236}">
                  <a16:creationId xmlns:a16="http://schemas.microsoft.com/office/drawing/2014/main" id="{4ABC6F23-6F98-74FE-B5E7-8700E1FDC1B4}"/>
                </a:ext>
              </a:extLst>
            </p:cNvPr>
            <p:cNvSpPr/>
            <p:nvPr/>
          </p:nvSpPr>
          <p:spPr>
            <a:xfrm>
              <a:off x="6306249" y="4452063"/>
              <a:ext cx="952500" cy="571500"/>
            </a:xfrm>
            <a:prstGeom prst="rect">
              <a:avLst/>
            </a:prstGeom>
            <a:solidFill>
              <a:srgbClr val="DAE8FC"/>
            </a:solidFill>
            <a:ln w="9525" cap="flat">
              <a:solidFill>
                <a:srgbClr val="6C8EBF"/>
              </a:solidFill>
              <a:prstDash val="solid"/>
              <a:miter/>
            </a:ln>
          </p:spPr>
          <p:txBody>
            <a:bodyPr/>
            <a:lstStyle/>
            <a:p>
              <a:endParaRPr lang="ja-JP" altLang="en-US" sz="1600">
                <a:solidFill>
                  <a:schemeClr val="bg1">
                    <a:lumMod val="50000"/>
                  </a:schemeClr>
                </a:solidFill>
                <a:latin typeface="+mn-ea"/>
                <a:ea typeface="+mn-ea"/>
              </a:endParaRPr>
            </a:p>
          </p:txBody>
        </p:sp>
        <p:sp>
          <p:nvSpPr>
            <p:cNvPr id="31" name="テキスト ボックス 30">
              <a:extLst>
                <a:ext uri="{FF2B5EF4-FFF2-40B4-BE49-F238E27FC236}">
                  <a16:creationId xmlns:a16="http://schemas.microsoft.com/office/drawing/2014/main" id="{D895AAD8-CA67-8B9D-9103-704CF7F74273}"/>
                </a:ext>
              </a:extLst>
            </p:cNvPr>
            <p:cNvSpPr txBox="1"/>
            <p:nvPr/>
          </p:nvSpPr>
          <p:spPr>
            <a:xfrm>
              <a:off x="6344616" y="4467179"/>
              <a:ext cx="850011" cy="508581"/>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マイクロ</a:t>
              </a:r>
              <a:br>
                <a:rPr lang="en-US" altLang="ja-JP" sz="1600" spc="0" baseline="0" dirty="0">
                  <a:ln/>
                  <a:solidFill>
                    <a:schemeClr val="accent6">
                      <a:lumMod val="10000"/>
                    </a:schemeClr>
                  </a:solidFill>
                  <a:latin typeface="+mn-ea"/>
                  <a:ea typeface="+mn-ea"/>
                  <a:sym typeface="ＭＳ ゴシック"/>
                  <a:rtl val="0"/>
                </a:rPr>
              </a:br>
              <a:r>
                <a:rPr lang="ja-JP" altLang="en-US" sz="1600" spc="0" baseline="0" dirty="0">
                  <a:ln/>
                  <a:solidFill>
                    <a:schemeClr val="accent6">
                      <a:lumMod val="10000"/>
                    </a:schemeClr>
                  </a:solidFill>
                  <a:latin typeface="+mn-ea"/>
                  <a:ea typeface="+mn-ea"/>
                  <a:sym typeface="ＭＳ ゴシック"/>
                  <a:rtl val="0"/>
                </a:rPr>
                <a:t>サービス</a:t>
              </a:r>
            </a:p>
          </p:txBody>
        </p:sp>
        <p:sp>
          <p:nvSpPr>
            <p:cNvPr id="32" name="フリーフォーム: 図形 31">
              <a:extLst>
                <a:ext uri="{FF2B5EF4-FFF2-40B4-BE49-F238E27FC236}">
                  <a16:creationId xmlns:a16="http://schemas.microsoft.com/office/drawing/2014/main" id="{D44A0CC7-8145-5EA0-F5A0-7F5F3DC3AB1C}"/>
                </a:ext>
              </a:extLst>
            </p:cNvPr>
            <p:cNvSpPr/>
            <p:nvPr/>
          </p:nvSpPr>
          <p:spPr>
            <a:xfrm>
              <a:off x="8627403" y="4452063"/>
              <a:ext cx="381000" cy="571500"/>
            </a:xfrm>
            <a:custGeom>
              <a:avLst/>
              <a:gdLst>
                <a:gd name="csX0" fmla="*/ 0 w 381000"/>
                <a:gd name="csY0" fmla="*/ 571500 h 571500"/>
                <a:gd name="csX1" fmla="*/ 190500 w 381000"/>
                <a:gd name="csY1" fmla="*/ 228600 h 571500"/>
                <a:gd name="csX2" fmla="*/ 190500 w 381000"/>
                <a:gd name="csY2" fmla="*/ 0 h 571500"/>
                <a:gd name="csX3" fmla="*/ 190500 w 381000"/>
                <a:gd name="csY3" fmla="*/ 228600 h 571500"/>
                <a:gd name="csX4" fmla="*/ 381000 w 381000"/>
                <a:gd name="csY4" fmla="*/ 571500 h 571500"/>
              </a:gdLst>
              <a:ahLst/>
              <a:cxnLst>
                <a:cxn ang="0">
                  <a:pos x="csX0" y="csY0"/>
                </a:cxn>
                <a:cxn ang="0">
                  <a:pos x="csX1" y="csY1"/>
                </a:cxn>
                <a:cxn ang="0">
                  <a:pos x="csX2" y="csY2"/>
                </a:cxn>
                <a:cxn ang="0">
                  <a:pos x="csX3" y="csY3"/>
                </a:cxn>
                <a:cxn ang="0">
                  <a:pos x="csX4" y="csY4"/>
                </a:cxn>
              </a:cxnLst>
              <a:rect l="l" t="t" r="r" b="b"/>
              <a:pathLst>
                <a:path w="381000" h="571500">
                  <a:moveTo>
                    <a:pt x="0" y="571500"/>
                  </a:moveTo>
                  <a:cubicBezTo>
                    <a:pt x="0" y="342900"/>
                    <a:pt x="0" y="228600"/>
                    <a:pt x="190500" y="228600"/>
                  </a:cubicBezTo>
                  <a:cubicBezTo>
                    <a:pt x="63532" y="228600"/>
                    <a:pt x="63532" y="0"/>
                    <a:pt x="190500" y="0"/>
                  </a:cubicBezTo>
                  <a:cubicBezTo>
                    <a:pt x="317468" y="0"/>
                    <a:pt x="317468" y="228600"/>
                    <a:pt x="190500" y="228600"/>
                  </a:cubicBezTo>
                  <a:cubicBezTo>
                    <a:pt x="381000" y="228600"/>
                    <a:pt x="381000" y="342900"/>
                    <a:pt x="381000" y="571500"/>
                  </a:cubicBezTo>
                  <a:close/>
                </a:path>
              </a:pathLst>
            </a:custGeom>
            <a:solidFill>
              <a:srgbClr val="F5F5F5"/>
            </a:solidFill>
            <a:ln w="9525" cap="flat">
              <a:solidFill>
                <a:srgbClr val="666666"/>
              </a:solidFill>
              <a:prstDash val="solid"/>
              <a:miter/>
            </a:ln>
          </p:spPr>
          <p:txBody>
            <a:bodyPr/>
            <a:lstStyle/>
            <a:p>
              <a:endParaRPr lang="ja-JP" altLang="en-US" sz="1600">
                <a:solidFill>
                  <a:schemeClr val="bg1">
                    <a:lumMod val="50000"/>
                  </a:schemeClr>
                </a:solidFill>
                <a:latin typeface="+mn-ea"/>
                <a:ea typeface="+mn-ea"/>
              </a:endParaRPr>
            </a:p>
          </p:txBody>
        </p:sp>
        <p:sp>
          <p:nvSpPr>
            <p:cNvPr id="33" name="フリーフォーム: 図形 32">
              <a:extLst>
                <a:ext uri="{FF2B5EF4-FFF2-40B4-BE49-F238E27FC236}">
                  <a16:creationId xmlns:a16="http://schemas.microsoft.com/office/drawing/2014/main" id="{506B716A-1AD0-FF70-AC03-89DC5DEF590C}"/>
                </a:ext>
              </a:extLst>
            </p:cNvPr>
            <p:cNvSpPr/>
            <p:nvPr/>
          </p:nvSpPr>
          <p:spPr>
            <a:xfrm>
              <a:off x="7263511" y="4558457"/>
              <a:ext cx="1328737" cy="168211"/>
            </a:xfrm>
            <a:custGeom>
              <a:avLst/>
              <a:gdLst>
                <a:gd name="csX0" fmla="*/ 0 w 1228725"/>
                <a:gd name="csY0" fmla="*/ 131731 h 168211"/>
                <a:gd name="csX1" fmla="*/ 0 w 1228725"/>
                <a:gd name="csY1" fmla="*/ 36481 h 168211"/>
                <a:gd name="csX2" fmla="*/ 1084231 w 1228725"/>
                <a:gd name="csY2" fmla="*/ 36481 h 168211"/>
                <a:gd name="csX3" fmla="*/ 1084231 w 1228725"/>
                <a:gd name="csY3" fmla="*/ 0 h 168211"/>
                <a:gd name="csX4" fmla="*/ 1228725 w 1228725"/>
                <a:gd name="csY4" fmla="*/ 84106 h 168211"/>
                <a:gd name="csX5" fmla="*/ 1084231 w 1228725"/>
                <a:gd name="csY5" fmla="*/ 168212 h 168211"/>
                <a:gd name="csX6" fmla="*/ 1084231 w 1228725"/>
                <a:gd name="csY6" fmla="*/ 131731 h 16821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228725" h="168211">
                  <a:moveTo>
                    <a:pt x="0" y="131731"/>
                  </a:moveTo>
                  <a:lnTo>
                    <a:pt x="0" y="36481"/>
                  </a:lnTo>
                  <a:lnTo>
                    <a:pt x="1084231" y="36481"/>
                  </a:lnTo>
                  <a:lnTo>
                    <a:pt x="1084231" y="0"/>
                  </a:lnTo>
                  <a:lnTo>
                    <a:pt x="1228725" y="84106"/>
                  </a:lnTo>
                  <a:lnTo>
                    <a:pt x="1084231" y="168212"/>
                  </a:lnTo>
                  <a:lnTo>
                    <a:pt x="1084231" y="131731"/>
                  </a:lnTo>
                  <a:close/>
                </a:path>
              </a:pathLst>
            </a:custGeom>
            <a:solidFill>
              <a:srgbClr val="E51400"/>
            </a:solidFill>
            <a:ln w="9525" cap="flat">
              <a:solidFill>
                <a:srgbClr val="B20000"/>
              </a:solidFill>
              <a:prstDash val="solid"/>
              <a:round/>
            </a:ln>
          </p:spPr>
          <p:txBody>
            <a:bodyPr/>
            <a:lstStyle/>
            <a:p>
              <a:endParaRPr lang="ja-JP" altLang="en-US" sz="1600">
                <a:solidFill>
                  <a:schemeClr val="bg1">
                    <a:lumMod val="50000"/>
                  </a:schemeClr>
                </a:solidFill>
                <a:latin typeface="+mn-ea"/>
                <a:ea typeface="+mn-ea"/>
              </a:endParaRPr>
            </a:p>
          </p:txBody>
        </p:sp>
        <p:sp>
          <p:nvSpPr>
            <p:cNvPr id="34" name="フリーフォーム: 図形 33">
              <a:extLst>
                <a:ext uri="{FF2B5EF4-FFF2-40B4-BE49-F238E27FC236}">
                  <a16:creationId xmlns:a16="http://schemas.microsoft.com/office/drawing/2014/main" id="{4499FBA3-35B4-86DB-E889-0A4F454D96C3}"/>
                </a:ext>
              </a:extLst>
            </p:cNvPr>
            <p:cNvSpPr/>
            <p:nvPr/>
          </p:nvSpPr>
          <p:spPr>
            <a:xfrm>
              <a:off x="7263510" y="4773341"/>
              <a:ext cx="1328738" cy="168211"/>
            </a:xfrm>
            <a:custGeom>
              <a:avLst/>
              <a:gdLst>
                <a:gd name="csX0" fmla="*/ 1228916 w 1228915"/>
                <a:gd name="csY0" fmla="*/ 40672 h 168211"/>
                <a:gd name="csX1" fmla="*/ 1228534 w 1228915"/>
                <a:gd name="csY1" fmla="*/ 135922 h 168211"/>
                <a:gd name="csX2" fmla="*/ 144304 w 1228915"/>
                <a:gd name="csY2" fmla="*/ 131731 h 168211"/>
                <a:gd name="csX3" fmla="*/ 144113 w 1228915"/>
                <a:gd name="csY3" fmla="*/ 168212 h 168211"/>
                <a:gd name="csX4" fmla="*/ 0 w 1228915"/>
                <a:gd name="csY4" fmla="*/ 83534 h 168211"/>
                <a:gd name="csX5" fmla="*/ 144780 w 1228915"/>
                <a:gd name="csY5" fmla="*/ 0 h 168211"/>
                <a:gd name="csX6" fmla="*/ 144685 w 1228915"/>
                <a:gd name="csY6" fmla="*/ 36481 h 16821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228915" h="168211">
                  <a:moveTo>
                    <a:pt x="1228916" y="40672"/>
                  </a:moveTo>
                  <a:lnTo>
                    <a:pt x="1228534" y="135922"/>
                  </a:lnTo>
                  <a:lnTo>
                    <a:pt x="144304" y="131731"/>
                  </a:lnTo>
                  <a:lnTo>
                    <a:pt x="144113" y="168212"/>
                  </a:lnTo>
                  <a:lnTo>
                    <a:pt x="0" y="83534"/>
                  </a:lnTo>
                  <a:lnTo>
                    <a:pt x="144780" y="0"/>
                  </a:lnTo>
                  <a:lnTo>
                    <a:pt x="144685" y="36481"/>
                  </a:lnTo>
                  <a:close/>
                </a:path>
              </a:pathLst>
            </a:custGeom>
            <a:solidFill>
              <a:srgbClr val="E51400"/>
            </a:solidFill>
            <a:ln w="9525" cap="flat">
              <a:solidFill>
                <a:srgbClr val="B20000"/>
              </a:solidFill>
              <a:prstDash val="solid"/>
              <a:round/>
            </a:ln>
          </p:spPr>
          <p:txBody>
            <a:bodyPr/>
            <a:lstStyle/>
            <a:p>
              <a:endParaRPr lang="ja-JP" altLang="en-US" sz="1600">
                <a:solidFill>
                  <a:schemeClr val="bg1">
                    <a:lumMod val="50000"/>
                  </a:schemeClr>
                </a:solidFill>
                <a:latin typeface="+mn-ea"/>
                <a:ea typeface="+mn-ea"/>
              </a:endParaRPr>
            </a:p>
          </p:txBody>
        </p:sp>
        <p:sp>
          <p:nvSpPr>
            <p:cNvPr id="35" name="正方形/長方形 34">
              <a:extLst>
                <a:ext uri="{FF2B5EF4-FFF2-40B4-BE49-F238E27FC236}">
                  <a16:creationId xmlns:a16="http://schemas.microsoft.com/office/drawing/2014/main" id="{67AA6786-6B50-5148-69EC-BAC18ED04BAE}"/>
                </a:ext>
              </a:extLst>
            </p:cNvPr>
            <p:cNvSpPr/>
            <p:nvPr/>
          </p:nvSpPr>
          <p:spPr>
            <a:xfrm>
              <a:off x="8496999" y="5023563"/>
              <a:ext cx="571500" cy="190500"/>
            </a:xfrm>
            <a:prstGeom prst="rect">
              <a:avLst/>
            </a:prstGeom>
            <a:noFill/>
            <a:ln w="9525" cap="flat">
              <a:noFill/>
              <a:prstDash val="solid"/>
              <a:miter/>
            </a:ln>
          </p:spPr>
          <p:txBody>
            <a:bodyPr/>
            <a:lstStyle/>
            <a:p>
              <a:endParaRPr lang="ja-JP" altLang="en-US" sz="1600">
                <a:solidFill>
                  <a:schemeClr val="bg1">
                    <a:lumMod val="50000"/>
                  </a:schemeClr>
                </a:solidFill>
                <a:latin typeface="+mn-ea"/>
                <a:ea typeface="+mn-ea"/>
              </a:endParaRPr>
            </a:p>
          </p:txBody>
        </p:sp>
        <p:sp>
          <p:nvSpPr>
            <p:cNvPr id="36" name="テキスト ボックス 35">
              <a:extLst>
                <a:ext uri="{FF2B5EF4-FFF2-40B4-BE49-F238E27FC236}">
                  <a16:creationId xmlns:a16="http://schemas.microsoft.com/office/drawing/2014/main" id="{D8F375F1-F520-3A90-CC58-82660BAD16F9}"/>
                </a:ext>
              </a:extLst>
            </p:cNvPr>
            <p:cNvSpPr txBox="1"/>
            <p:nvPr/>
          </p:nvSpPr>
          <p:spPr>
            <a:xfrm>
              <a:off x="8462297" y="5008203"/>
              <a:ext cx="715316" cy="294441"/>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攻撃者</a:t>
              </a:r>
            </a:p>
          </p:txBody>
        </p:sp>
        <p:sp>
          <p:nvSpPr>
            <p:cNvPr id="37" name="正方形/長方形 36">
              <a:extLst>
                <a:ext uri="{FF2B5EF4-FFF2-40B4-BE49-F238E27FC236}">
                  <a16:creationId xmlns:a16="http://schemas.microsoft.com/office/drawing/2014/main" id="{63F4E795-CB4A-ED49-E4BE-2E3202CD77BE}"/>
                </a:ext>
              </a:extLst>
            </p:cNvPr>
            <p:cNvSpPr/>
            <p:nvPr/>
          </p:nvSpPr>
          <p:spPr>
            <a:xfrm>
              <a:off x="7639749" y="4356813"/>
              <a:ext cx="571500" cy="190500"/>
            </a:xfrm>
            <a:prstGeom prst="rect">
              <a:avLst/>
            </a:prstGeom>
            <a:noFill/>
            <a:ln w="9525" cap="flat">
              <a:noFill/>
              <a:prstDash val="solid"/>
              <a:miter/>
            </a:ln>
          </p:spPr>
          <p:txBody>
            <a:bodyPr/>
            <a:lstStyle/>
            <a:p>
              <a:endParaRPr lang="ja-JP" altLang="en-US" sz="1600">
                <a:solidFill>
                  <a:schemeClr val="bg1">
                    <a:lumMod val="50000"/>
                  </a:schemeClr>
                </a:solidFill>
                <a:latin typeface="+mn-ea"/>
                <a:ea typeface="+mn-ea"/>
              </a:endParaRPr>
            </a:p>
          </p:txBody>
        </p:sp>
        <p:sp>
          <p:nvSpPr>
            <p:cNvPr id="38" name="テキスト ボックス 37">
              <a:extLst>
                <a:ext uri="{FF2B5EF4-FFF2-40B4-BE49-F238E27FC236}">
                  <a16:creationId xmlns:a16="http://schemas.microsoft.com/office/drawing/2014/main" id="{3462DE21-B7D9-FDE9-2ACD-4F1B607F7E06}"/>
                </a:ext>
              </a:extLst>
            </p:cNvPr>
            <p:cNvSpPr txBox="1"/>
            <p:nvPr/>
          </p:nvSpPr>
          <p:spPr>
            <a:xfrm>
              <a:off x="7501787" y="4308092"/>
              <a:ext cx="898731" cy="294441"/>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機密情報</a:t>
              </a:r>
            </a:p>
          </p:txBody>
        </p:sp>
        <p:sp>
          <p:nvSpPr>
            <p:cNvPr id="39" name="正方形/長方形 38">
              <a:extLst>
                <a:ext uri="{FF2B5EF4-FFF2-40B4-BE49-F238E27FC236}">
                  <a16:creationId xmlns:a16="http://schemas.microsoft.com/office/drawing/2014/main" id="{4CB1A3B2-EE07-C908-0A85-E0FC8F8016AA}"/>
                </a:ext>
              </a:extLst>
            </p:cNvPr>
            <p:cNvSpPr/>
            <p:nvPr/>
          </p:nvSpPr>
          <p:spPr>
            <a:xfrm>
              <a:off x="7544499" y="4928313"/>
              <a:ext cx="762000" cy="190500"/>
            </a:xfrm>
            <a:prstGeom prst="rect">
              <a:avLst/>
            </a:prstGeom>
            <a:noFill/>
            <a:ln w="9525" cap="flat">
              <a:noFill/>
              <a:prstDash val="solid"/>
              <a:miter/>
            </a:ln>
          </p:spPr>
          <p:txBody>
            <a:bodyPr/>
            <a:lstStyle/>
            <a:p>
              <a:endParaRPr lang="ja-JP" altLang="en-US" sz="1600">
                <a:solidFill>
                  <a:schemeClr val="bg1">
                    <a:lumMod val="50000"/>
                  </a:schemeClr>
                </a:solidFill>
                <a:latin typeface="+mn-ea"/>
                <a:ea typeface="+mn-ea"/>
              </a:endParaRPr>
            </a:p>
          </p:txBody>
        </p:sp>
        <p:sp>
          <p:nvSpPr>
            <p:cNvPr id="40" name="テキスト ボックス 39">
              <a:extLst>
                <a:ext uri="{FF2B5EF4-FFF2-40B4-BE49-F238E27FC236}">
                  <a16:creationId xmlns:a16="http://schemas.microsoft.com/office/drawing/2014/main" id="{38F2FC2C-B060-C45B-6327-4A84639F5B79}"/>
                </a:ext>
              </a:extLst>
            </p:cNvPr>
            <p:cNvSpPr txBox="1"/>
            <p:nvPr/>
          </p:nvSpPr>
          <p:spPr>
            <a:xfrm>
              <a:off x="7374758" y="4874530"/>
              <a:ext cx="1178152" cy="294441"/>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不正アクセス</a:t>
              </a:r>
            </a:p>
          </p:txBody>
        </p:sp>
        <p:sp>
          <p:nvSpPr>
            <p:cNvPr id="41" name="フリーフォーム: 図形 40">
              <a:extLst>
                <a:ext uri="{FF2B5EF4-FFF2-40B4-BE49-F238E27FC236}">
                  <a16:creationId xmlns:a16="http://schemas.microsoft.com/office/drawing/2014/main" id="{717A3E51-BEE0-A449-A6F8-CD238E3C6F15}"/>
                </a:ext>
              </a:extLst>
            </p:cNvPr>
            <p:cNvSpPr/>
            <p:nvPr/>
          </p:nvSpPr>
          <p:spPr>
            <a:xfrm>
              <a:off x="3067749" y="4463969"/>
              <a:ext cx="381000" cy="571500"/>
            </a:xfrm>
            <a:custGeom>
              <a:avLst/>
              <a:gdLst>
                <a:gd name="csX0" fmla="*/ 0 w 381000"/>
                <a:gd name="csY0" fmla="*/ 571500 h 571500"/>
                <a:gd name="csX1" fmla="*/ 190500 w 381000"/>
                <a:gd name="csY1" fmla="*/ 228600 h 571500"/>
                <a:gd name="csX2" fmla="*/ 190500 w 381000"/>
                <a:gd name="csY2" fmla="*/ 0 h 571500"/>
                <a:gd name="csX3" fmla="*/ 190500 w 381000"/>
                <a:gd name="csY3" fmla="*/ 228600 h 571500"/>
                <a:gd name="csX4" fmla="*/ 381000 w 381000"/>
                <a:gd name="csY4" fmla="*/ 571500 h 571500"/>
              </a:gdLst>
              <a:ahLst/>
              <a:cxnLst>
                <a:cxn ang="0">
                  <a:pos x="csX0" y="csY0"/>
                </a:cxn>
                <a:cxn ang="0">
                  <a:pos x="csX1" y="csY1"/>
                </a:cxn>
                <a:cxn ang="0">
                  <a:pos x="csX2" y="csY2"/>
                </a:cxn>
                <a:cxn ang="0">
                  <a:pos x="csX3" y="csY3"/>
                </a:cxn>
                <a:cxn ang="0">
                  <a:pos x="csX4" y="csY4"/>
                </a:cxn>
              </a:cxnLst>
              <a:rect l="l" t="t" r="r" b="b"/>
              <a:pathLst>
                <a:path w="381000" h="571500">
                  <a:moveTo>
                    <a:pt x="0" y="571500"/>
                  </a:moveTo>
                  <a:cubicBezTo>
                    <a:pt x="0" y="342900"/>
                    <a:pt x="0" y="228600"/>
                    <a:pt x="190500" y="228600"/>
                  </a:cubicBezTo>
                  <a:cubicBezTo>
                    <a:pt x="63532" y="228600"/>
                    <a:pt x="63532" y="0"/>
                    <a:pt x="190500" y="0"/>
                  </a:cubicBezTo>
                  <a:cubicBezTo>
                    <a:pt x="317468" y="0"/>
                    <a:pt x="317468" y="228600"/>
                    <a:pt x="190500" y="228600"/>
                  </a:cubicBezTo>
                  <a:cubicBezTo>
                    <a:pt x="381000" y="228600"/>
                    <a:pt x="381000" y="342900"/>
                    <a:pt x="381000" y="571500"/>
                  </a:cubicBezTo>
                  <a:close/>
                </a:path>
              </a:pathLst>
            </a:custGeom>
            <a:solidFill>
              <a:srgbClr val="F5F5F5"/>
            </a:solidFill>
            <a:ln w="9525" cap="flat">
              <a:solidFill>
                <a:srgbClr val="666666"/>
              </a:solidFill>
              <a:prstDash val="solid"/>
              <a:miter/>
            </a:ln>
          </p:spPr>
          <p:txBody>
            <a:bodyPr/>
            <a:lstStyle/>
            <a:p>
              <a:endParaRPr lang="ja-JP" altLang="en-US" sz="1600">
                <a:solidFill>
                  <a:schemeClr val="bg1">
                    <a:lumMod val="50000"/>
                  </a:schemeClr>
                </a:solidFill>
                <a:latin typeface="+mn-ea"/>
                <a:ea typeface="+mn-ea"/>
              </a:endParaRPr>
            </a:p>
          </p:txBody>
        </p:sp>
        <p:sp>
          <p:nvSpPr>
            <p:cNvPr id="42" name="正方形/長方形 41">
              <a:extLst>
                <a:ext uri="{FF2B5EF4-FFF2-40B4-BE49-F238E27FC236}">
                  <a16:creationId xmlns:a16="http://schemas.microsoft.com/office/drawing/2014/main" id="{D640E777-B985-D4C6-AF93-2927F96D6F1E}"/>
                </a:ext>
              </a:extLst>
            </p:cNvPr>
            <p:cNvSpPr/>
            <p:nvPr/>
          </p:nvSpPr>
          <p:spPr>
            <a:xfrm>
              <a:off x="2972499" y="5023563"/>
              <a:ext cx="571500" cy="190500"/>
            </a:xfrm>
            <a:prstGeom prst="rect">
              <a:avLst/>
            </a:prstGeom>
            <a:noFill/>
            <a:ln w="9525" cap="flat">
              <a:noFill/>
              <a:prstDash val="solid"/>
              <a:miter/>
            </a:ln>
          </p:spPr>
          <p:txBody>
            <a:bodyPr/>
            <a:lstStyle/>
            <a:p>
              <a:endParaRPr lang="ja-JP" altLang="en-US" sz="1600">
                <a:solidFill>
                  <a:schemeClr val="bg1">
                    <a:lumMod val="50000"/>
                  </a:schemeClr>
                </a:solidFill>
                <a:latin typeface="+mn-ea"/>
                <a:ea typeface="+mn-ea"/>
              </a:endParaRPr>
            </a:p>
          </p:txBody>
        </p:sp>
        <p:sp>
          <p:nvSpPr>
            <p:cNvPr id="43" name="テキスト ボックス 42">
              <a:extLst>
                <a:ext uri="{FF2B5EF4-FFF2-40B4-BE49-F238E27FC236}">
                  <a16:creationId xmlns:a16="http://schemas.microsoft.com/office/drawing/2014/main" id="{09112AE2-D1EC-25F0-1CFA-4F1D6FB1D199}"/>
                </a:ext>
              </a:extLst>
            </p:cNvPr>
            <p:cNvSpPr txBox="1"/>
            <p:nvPr/>
          </p:nvSpPr>
          <p:spPr>
            <a:xfrm>
              <a:off x="2902992" y="5008203"/>
              <a:ext cx="700987" cy="294441"/>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ユーザ</a:t>
              </a:r>
            </a:p>
          </p:txBody>
        </p:sp>
        <p:sp>
          <p:nvSpPr>
            <p:cNvPr id="44" name="正方形/長方形 43">
              <a:extLst>
                <a:ext uri="{FF2B5EF4-FFF2-40B4-BE49-F238E27FC236}">
                  <a16:creationId xmlns:a16="http://schemas.microsoft.com/office/drawing/2014/main" id="{C0818874-68CF-E636-DAA6-74A67852A3F8}"/>
                </a:ext>
              </a:extLst>
            </p:cNvPr>
            <p:cNvSpPr/>
            <p:nvPr/>
          </p:nvSpPr>
          <p:spPr>
            <a:xfrm>
              <a:off x="3829749" y="4844969"/>
              <a:ext cx="571500" cy="190500"/>
            </a:xfrm>
            <a:prstGeom prst="rect">
              <a:avLst/>
            </a:prstGeom>
            <a:noFill/>
            <a:ln w="9525" cap="flat">
              <a:noFill/>
              <a:prstDash val="solid"/>
              <a:miter/>
            </a:ln>
          </p:spPr>
          <p:txBody>
            <a:bodyPr/>
            <a:lstStyle/>
            <a:p>
              <a:endParaRPr lang="ja-JP" altLang="en-US" sz="1600">
                <a:solidFill>
                  <a:schemeClr val="bg1">
                    <a:lumMod val="50000"/>
                  </a:schemeClr>
                </a:solidFill>
                <a:latin typeface="+mn-ea"/>
                <a:ea typeface="+mn-ea"/>
              </a:endParaRPr>
            </a:p>
          </p:txBody>
        </p:sp>
        <p:sp>
          <p:nvSpPr>
            <p:cNvPr id="45" name="テキスト ボックス 44">
              <a:extLst>
                <a:ext uri="{FF2B5EF4-FFF2-40B4-BE49-F238E27FC236}">
                  <a16:creationId xmlns:a16="http://schemas.microsoft.com/office/drawing/2014/main" id="{D35E83B3-2205-23C6-30F7-12BF4213DBEF}"/>
                </a:ext>
              </a:extLst>
            </p:cNvPr>
            <p:cNvSpPr txBox="1"/>
            <p:nvPr/>
          </p:nvSpPr>
          <p:spPr>
            <a:xfrm>
              <a:off x="3775146" y="4793717"/>
              <a:ext cx="811323" cy="294441"/>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アクセス</a:t>
              </a:r>
            </a:p>
          </p:txBody>
        </p:sp>
        <p:sp>
          <p:nvSpPr>
            <p:cNvPr id="46" name="フリーフォーム: 図形 45">
              <a:extLst>
                <a:ext uri="{FF2B5EF4-FFF2-40B4-BE49-F238E27FC236}">
                  <a16:creationId xmlns:a16="http://schemas.microsoft.com/office/drawing/2014/main" id="{EE8F1F82-0823-C4C3-2EFB-6591FAD64538}"/>
                </a:ext>
              </a:extLst>
            </p:cNvPr>
            <p:cNvSpPr/>
            <p:nvPr/>
          </p:nvSpPr>
          <p:spPr>
            <a:xfrm>
              <a:off x="3543999" y="4630656"/>
              <a:ext cx="1238250" cy="214312"/>
            </a:xfrm>
            <a:custGeom>
              <a:avLst/>
              <a:gdLst>
                <a:gd name="csX0" fmla="*/ 0 w 1238250"/>
                <a:gd name="csY0" fmla="*/ 107156 h 214312"/>
                <a:gd name="csX1" fmla="*/ 125730 w 1238250"/>
                <a:gd name="csY1" fmla="*/ 0 h 214312"/>
                <a:gd name="csX2" fmla="*/ 125730 w 1238250"/>
                <a:gd name="csY2" fmla="*/ 60960 h 214312"/>
                <a:gd name="csX3" fmla="*/ 1112520 w 1238250"/>
                <a:gd name="csY3" fmla="*/ 60960 h 214312"/>
                <a:gd name="csX4" fmla="*/ 1112520 w 1238250"/>
                <a:gd name="csY4" fmla="*/ 0 h 214312"/>
                <a:gd name="csX5" fmla="*/ 1238250 w 1238250"/>
                <a:gd name="csY5" fmla="*/ 107156 h 214312"/>
                <a:gd name="csX6" fmla="*/ 1112520 w 1238250"/>
                <a:gd name="csY6" fmla="*/ 214313 h 214312"/>
                <a:gd name="csX7" fmla="*/ 1112520 w 1238250"/>
                <a:gd name="csY7" fmla="*/ 153353 h 214312"/>
                <a:gd name="csX8" fmla="*/ 125730 w 1238250"/>
                <a:gd name="csY8" fmla="*/ 153353 h 214312"/>
                <a:gd name="csX9" fmla="*/ 125730 w 1238250"/>
                <a:gd name="csY9" fmla="*/ 214313 h 2143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238250" h="214312">
                  <a:moveTo>
                    <a:pt x="0" y="107156"/>
                  </a:moveTo>
                  <a:lnTo>
                    <a:pt x="125730" y="0"/>
                  </a:lnTo>
                  <a:lnTo>
                    <a:pt x="125730" y="60960"/>
                  </a:lnTo>
                  <a:lnTo>
                    <a:pt x="1112520" y="60960"/>
                  </a:lnTo>
                  <a:lnTo>
                    <a:pt x="1112520" y="0"/>
                  </a:lnTo>
                  <a:lnTo>
                    <a:pt x="1238250" y="107156"/>
                  </a:lnTo>
                  <a:lnTo>
                    <a:pt x="1112520" y="214313"/>
                  </a:lnTo>
                  <a:lnTo>
                    <a:pt x="1112520" y="153353"/>
                  </a:lnTo>
                  <a:lnTo>
                    <a:pt x="125730" y="153353"/>
                  </a:lnTo>
                  <a:lnTo>
                    <a:pt x="125730" y="214313"/>
                  </a:lnTo>
                  <a:close/>
                </a:path>
              </a:pathLst>
            </a:custGeom>
            <a:solidFill>
              <a:srgbClr val="E1D5E7"/>
            </a:solidFill>
            <a:ln w="9525" cap="flat">
              <a:solidFill>
                <a:srgbClr val="9673A6"/>
              </a:solidFill>
              <a:prstDash val="solid"/>
              <a:miter/>
            </a:ln>
          </p:spPr>
          <p:txBody>
            <a:bodyPr/>
            <a:lstStyle/>
            <a:p>
              <a:endParaRPr lang="ja-JP" altLang="en-US" sz="1600">
                <a:solidFill>
                  <a:schemeClr val="accent6">
                    <a:lumMod val="10000"/>
                  </a:schemeClr>
                </a:solidFill>
                <a:latin typeface="+mn-ea"/>
                <a:ea typeface="+mn-ea"/>
              </a:endParaRPr>
            </a:p>
          </p:txBody>
        </p:sp>
        <p:sp>
          <p:nvSpPr>
            <p:cNvPr id="47" name="正方形/長方形 46">
              <a:extLst>
                <a:ext uri="{FF2B5EF4-FFF2-40B4-BE49-F238E27FC236}">
                  <a16:creationId xmlns:a16="http://schemas.microsoft.com/office/drawing/2014/main" id="{948374DE-552A-DAF9-41C8-C1AE20F190D0}"/>
                </a:ext>
              </a:extLst>
            </p:cNvPr>
            <p:cNvSpPr/>
            <p:nvPr/>
          </p:nvSpPr>
          <p:spPr>
            <a:xfrm>
              <a:off x="4782249" y="4452063"/>
              <a:ext cx="952500" cy="571500"/>
            </a:xfrm>
            <a:prstGeom prst="rect">
              <a:avLst/>
            </a:prstGeom>
            <a:solidFill>
              <a:srgbClr val="DAE8FC"/>
            </a:solidFill>
            <a:ln w="9525" cap="flat">
              <a:solidFill>
                <a:srgbClr val="6C8EBF"/>
              </a:solidFill>
              <a:prstDash val="solid"/>
              <a:miter/>
            </a:ln>
          </p:spPr>
          <p:txBody>
            <a:bodyPr/>
            <a:lstStyle/>
            <a:p>
              <a:endParaRPr lang="ja-JP" altLang="en-US" sz="1600">
                <a:solidFill>
                  <a:schemeClr val="bg1">
                    <a:lumMod val="50000"/>
                  </a:schemeClr>
                </a:solidFill>
                <a:latin typeface="+mn-ea"/>
                <a:ea typeface="+mn-ea"/>
              </a:endParaRPr>
            </a:p>
          </p:txBody>
        </p:sp>
        <p:sp>
          <p:nvSpPr>
            <p:cNvPr id="48" name="テキスト ボックス 47">
              <a:extLst>
                <a:ext uri="{FF2B5EF4-FFF2-40B4-BE49-F238E27FC236}">
                  <a16:creationId xmlns:a16="http://schemas.microsoft.com/office/drawing/2014/main" id="{514D7F6E-0BF0-1723-FFD7-5D841759E211}"/>
                </a:ext>
              </a:extLst>
            </p:cNvPr>
            <p:cNvSpPr txBox="1"/>
            <p:nvPr/>
          </p:nvSpPr>
          <p:spPr>
            <a:xfrm>
              <a:off x="4827823" y="4491958"/>
              <a:ext cx="850011" cy="508581"/>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マイクロ</a:t>
              </a:r>
              <a:br>
                <a:rPr lang="en-US" altLang="ja-JP" sz="1600" spc="0" baseline="0" dirty="0">
                  <a:ln/>
                  <a:solidFill>
                    <a:schemeClr val="accent6">
                      <a:lumMod val="10000"/>
                    </a:schemeClr>
                  </a:solidFill>
                  <a:latin typeface="+mn-ea"/>
                  <a:ea typeface="+mn-ea"/>
                  <a:sym typeface="ＭＳ ゴシック"/>
                  <a:rtl val="0"/>
                </a:rPr>
              </a:br>
              <a:r>
                <a:rPr lang="ja-JP" altLang="en-US" sz="1600" spc="0" baseline="0" dirty="0">
                  <a:ln/>
                  <a:solidFill>
                    <a:schemeClr val="accent6">
                      <a:lumMod val="10000"/>
                    </a:schemeClr>
                  </a:solidFill>
                  <a:latin typeface="+mn-ea"/>
                  <a:ea typeface="+mn-ea"/>
                  <a:sym typeface="ＭＳ ゴシック"/>
                  <a:rtl val="0"/>
                </a:rPr>
                <a:t>サービス</a:t>
              </a:r>
            </a:p>
          </p:txBody>
        </p:sp>
        <p:sp>
          <p:nvSpPr>
            <p:cNvPr id="49" name="フリーフォーム: 図形 48">
              <a:extLst>
                <a:ext uri="{FF2B5EF4-FFF2-40B4-BE49-F238E27FC236}">
                  <a16:creationId xmlns:a16="http://schemas.microsoft.com/office/drawing/2014/main" id="{2D920480-84EF-05BA-0886-F8A72AD55CF7}"/>
                </a:ext>
              </a:extLst>
            </p:cNvPr>
            <p:cNvSpPr/>
            <p:nvPr/>
          </p:nvSpPr>
          <p:spPr>
            <a:xfrm>
              <a:off x="5734749" y="4630656"/>
              <a:ext cx="571500" cy="214312"/>
            </a:xfrm>
            <a:custGeom>
              <a:avLst/>
              <a:gdLst>
                <a:gd name="csX0" fmla="*/ 0 w 571500"/>
                <a:gd name="csY0" fmla="*/ 107156 h 214312"/>
                <a:gd name="csX1" fmla="*/ 152400 w 571500"/>
                <a:gd name="csY1" fmla="*/ 0 h 214312"/>
                <a:gd name="csX2" fmla="*/ 152400 w 571500"/>
                <a:gd name="csY2" fmla="*/ 57626 h 214312"/>
                <a:gd name="csX3" fmla="*/ 419100 w 571500"/>
                <a:gd name="csY3" fmla="*/ 57626 h 214312"/>
                <a:gd name="csX4" fmla="*/ 419100 w 571500"/>
                <a:gd name="csY4" fmla="*/ 0 h 214312"/>
                <a:gd name="csX5" fmla="*/ 571500 w 571500"/>
                <a:gd name="csY5" fmla="*/ 107156 h 214312"/>
                <a:gd name="csX6" fmla="*/ 419100 w 571500"/>
                <a:gd name="csY6" fmla="*/ 214313 h 214312"/>
                <a:gd name="csX7" fmla="*/ 419100 w 571500"/>
                <a:gd name="csY7" fmla="*/ 156686 h 214312"/>
                <a:gd name="csX8" fmla="*/ 152400 w 571500"/>
                <a:gd name="csY8" fmla="*/ 156686 h 214312"/>
                <a:gd name="csX9" fmla="*/ 152400 w 571500"/>
                <a:gd name="csY9" fmla="*/ 214313 h 2143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571500" h="214312">
                  <a:moveTo>
                    <a:pt x="0" y="107156"/>
                  </a:moveTo>
                  <a:lnTo>
                    <a:pt x="152400" y="0"/>
                  </a:lnTo>
                  <a:lnTo>
                    <a:pt x="152400" y="57626"/>
                  </a:lnTo>
                  <a:lnTo>
                    <a:pt x="419100" y="57626"/>
                  </a:lnTo>
                  <a:lnTo>
                    <a:pt x="419100" y="0"/>
                  </a:lnTo>
                  <a:lnTo>
                    <a:pt x="571500" y="107156"/>
                  </a:lnTo>
                  <a:lnTo>
                    <a:pt x="419100" y="214313"/>
                  </a:lnTo>
                  <a:lnTo>
                    <a:pt x="419100" y="156686"/>
                  </a:lnTo>
                  <a:lnTo>
                    <a:pt x="152400" y="156686"/>
                  </a:lnTo>
                  <a:lnTo>
                    <a:pt x="152400" y="214313"/>
                  </a:lnTo>
                  <a:close/>
                </a:path>
              </a:pathLst>
            </a:custGeom>
            <a:solidFill>
              <a:srgbClr val="E1D5E7"/>
            </a:solidFill>
            <a:ln w="9525" cap="flat">
              <a:solidFill>
                <a:srgbClr val="9673A6"/>
              </a:solidFill>
              <a:prstDash val="solid"/>
              <a:miter/>
            </a:ln>
          </p:spPr>
          <p:txBody>
            <a:bodyPr/>
            <a:lstStyle/>
            <a:p>
              <a:endParaRPr lang="ja-JP" altLang="en-US" sz="1600">
                <a:solidFill>
                  <a:schemeClr val="bg1">
                    <a:lumMod val="50000"/>
                  </a:schemeClr>
                </a:solidFill>
                <a:latin typeface="+mn-ea"/>
                <a:ea typeface="+mn-ea"/>
              </a:endParaRPr>
            </a:p>
          </p:txBody>
        </p:sp>
        <p:sp>
          <p:nvSpPr>
            <p:cNvPr id="50" name="フリーフォーム: 図形 49">
              <a:extLst>
                <a:ext uri="{FF2B5EF4-FFF2-40B4-BE49-F238E27FC236}">
                  <a16:creationId xmlns:a16="http://schemas.microsoft.com/office/drawing/2014/main" id="{522BC1C4-EFC0-E551-9AAC-61582A5921D8}"/>
                </a:ext>
              </a:extLst>
            </p:cNvPr>
            <p:cNvSpPr/>
            <p:nvPr/>
          </p:nvSpPr>
          <p:spPr>
            <a:xfrm rot="-8100000">
              <a:off x="5841748" y="3975826"/>
              <a:ext cx="2181415" cy="2274093"/>
            </a:xfrm>
            <a:custGeom>
              <a:avLst/>
              <a:gdLst>
                <a:gd name="csX0" fmla="*/ 1979390 w 2181415"/>
                <a:gd name="csY0" fmla="*/ 0 h 2274093"/>
                <a:gd name="csX1" fmla="*/ 2181416 w 2181415"/>
                <a:gd name="csY1" fmla="*/ 142875 h 2274093"/>
                <a:gd name="csX2" fmla="*/ 1979390 w 2181415"/>
                <a:gd name="csY2" fmla="*/ 285750 h 2274093"/>
                <a:gd name="csX3" fmla="*/ 1979390 w 2181415"/>
                <a:gd name="csY3" fmla="*/ 207931 h 2274093"/>
                <a:gd name="csX4" fmla="*/ 0 w 2181415"/>
                <a:gd name="csY4" fmla="*/ 2274094 h 2274093"/>
                <a:gd name="csX5" fmla="*/ 1979390 w 2181415"/>
                <a:gd name="csY5" fmla="*/ 77819 h 2274093"/>
              </a:gdLst>
              <a:ahLst/>
              <a:cxnLst>
                <a:cxn ang="0">
                  <a:pos x="csX0" y="csY0"/>
                </a:cxn>
                <a:cxn ang="0">
                  <a:pos x="csX1" y="csY1"/>
                </a:cxn>
                <a:cxn ang="0">
                  <a:pos x="csX2" y="csY2"/>
                </a:cxn>
                <a:cxn ang="0">
                  <a:pos x="csX3" y="csY3"/>
                </a:cxn>
                <a:cxn ang="0">
                  <a:pos x="csX4" y="csY4"/>
                </a:cxn>
                <a:cxn ang="0">
                  <a:pos x="csX5" y="csY5"/>
                </a:cxn>
              </a:cxnLst>
              <a:rect l="l" t="t" r="r" b="b"/>
              <a:pathLst>
                <a:path w="2181415" h="2274093">
                  <a:moveTo>
                    <a:pt x="1979390" y="0"/>
                  </a:moveTo>
                  <a:lnTo>
                    <a:pt x="2181416" y="142875"/>
                  </a:lnTo>
                  <a:lnTo>
                    <a:pt x="1979390" y="285750"/>
                  </a:lnTo>
                  <a:lnTo>
                    <a:pt x="1979390" y="207931"/>
                  </a:lnTo>
                  <a:cubicBezTo>
                    <a:pt x="886206" y="207931"/>
                    <a:pt x="0" y="1132999"/>
                    <a:pt x="0" y="2274094"/>
                  </a:cubicBezTo>
                  <a:cubicBezTo>
                    <a:pt x="0" y="1061085"/>
                    <a:pt x="886206" y="77819"/>
                    <a:pt x="1979390" y="77819"/>
                  </a:cubicBezTo>
                  <a:close/>
                </a:path>
              </a:pathLst>
            </a:custGeom>
            <a:solidFill>
              <a:srgbClr val="E1D5E7"/>
            </a:solidFill>
            <a:ln w="9525" cap="flat">
              <a:solidFill>
                <a:srgbClr val="9673A6"/>
              </a:solidFill>
              <a:prstDash val="solid"/>
              <a:miter/>
            </a:ln>
          </p:spPr>
          <p:txBody>
            <a:bodyPr/>
            <a:lstStyle/>
            <a:p>
              <a:endParaRPr lang="ja-JP" altLang="en-US" sz="1600">
                <a:solidFill>
                  <a:schemeClr val="bg1">
                    <a:lumMod val="50000"/>
                  </a:schemeClr>
                </a:solidFill>
                <a:latin typeface="+mn-ea"/>
                <a:ea typeface="+mn-ea"/>
              </a:endParaRPr>
            </a:p>
          </p:txBody>
        </p:sp>
        <p:sp>
          <p:nvSpPr>
            <p:cNvPr id="51" name="フリーフォーム: 図形 50">
              <a:extLst>
                <a:ext uri="{FF2B5EF4-FFF2-40B4-BE49-F238E27FC236}">
                  <a16:creationId xmlns:a16="http://schemas.microsoft.com/office/drawing/2014/main" id="{EE8FEC4F-5817-45A9-E00E-28680DA4B415}"/>
                </a:ext>
              </a:extLst>
            </p:cNvPr>
            <p:cNvSpPr/>
            <p:nvPr/>
          </p:nvSpPr>
          <p:spPr>
            <a:xfrm rot="2700000">
              <a:off x="6782499" y="5499813"/>
              <a:ext cx="476250" cy="476250"/>
            </a:xfrm>
            <a:custGeom>
              <a:avLst/>
              <a:gdLst>
                <a:gd name="csX0" fmla="*/ 0 w 476250"/>
                <a:gd name="csY0" fmla="*/ 190500 h 476250"/>
                <a:gd name="csX1" fmla="*/ 190500 w 476250"/>
                <a:gd name="csY1" fmla="*/ 190500 h 476250"/>
                <a:gd name="csX2" fmla="*/ 190500 w 476250"/>
                <a:gd name="csY2" fmla="*/ 0 h 476250"/>
                <a:gd name="csX3" fmla="*/ 285750 w 476250"/>
                <a:gd name="csY3" fmla="*/ 0 h 476250"/>
                <a:gd name="csX4" fmla="*/ 285750 w 476250"/>
                <a:gd name="csY4" fmla="*/ 190500 h 476250"/>
                <a:gd name="csX5" fmla="*/ 476250 w 476250"/>
                <a:gd name="csY5" fmla="*/ 190500 h 476250"/>
                <a:gd name="csX6" fmla="*/ 476250 w 476250"/>
                <a:gd name="csY6" fmla="*/ 285750 h 476250"/>
                <a:gd name="csX7" fmla="*/ 285750 w 476250"/>
                <a:gd name="csY7" fmla="*/ 285750 h 476250"/>
                <a:gd name="csX8" fmla="*/ 285750 w 476250"/>
                <a:gd name="csY8" fmla="*/ 476250 h 476250"/>
                <a:gd name="csX9" fmla="*/ 190500 w 476250"/>
                <a:gd name="csY9" fmla="*/ 476250 h 476250"/>
                <a:gd name="csX10" fmla="*/ 190500 w 476250"/>
                <a:gd name="csY10" fmla="*/ 285750 h 476250"/>
                <a:gd name="csX11" fmla="*/ 0 w 476250"/>
                <a:gd name="csY11" fmla="*/ 285750 h 4762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476250" h="476250">
                  <a:moveTo>
                    <a:pt x="0" y="190500"/>
                  </a:moveTo>
                  <a:lnTo>
                    <a:pt x="190500" y="190500"/>
                  </a:lnTo>
                  <a:lnTo>
                    <a:pt x="190500" y="0"/>
                  </a:lnTo>
                  <a:lnTo>
                    <a:pt x="285750" y="0"/>
                  </a:lnTo>
                  <a:lnTo>
                    <a:pt x="285750" y="190500"/>
                  </a:lnTo>
                  <a:lnTo>
                    <a:pt x="476250" y="190500"/>
                  </a:lnTo>
                  <a:lnTo>
                    <a:pt x="476250" y="285750"/>
                  </a:lnTo>
                  <a:lnTo>
                    <a:pt x="285750" y="285750"/>
                  </a:lnTo>
                  <a:lnTo>
                    <a:pt x="285750" y="476250"/>
                  </a:lnTo>
                  <a:lnTo>
                    <a:pt x="190500" y="476250"/>
                  </a:lnTo>
                  <a:lnTo>
                    <a:pt x="190500" y="285750"/>
                  </a:lnTo>
                  <a:lnTo>
                    <a:pt x="0" y="285750"/>
                  </a:lnTo>
                  <a:close/>
                </a:path>
              </a:pathLst>
            </a:custGeom>
            <a:solidFill>
              <a:srgbClr val="E51400"/>
            </a:solidFill>
            <a:ln w="9525" cap="flat">
              <a:solidFill>
                <a:srgbClr val="B20000"/>
              </a:solidFill>
              <a:prstDash val="solid"/>
              <a:miter/>
            </a:ln>
          </p:spPr>
          <p:txBody>
            <a:bodyPr/>
            <a:lstStyle/>
            <a:p>
              <a:endParaRPr lang="ja-JP" altLang="en-US" sz="1600">
                <a:solidFill>
                  <a:schemeClr val="bg1">
                    <a:lumMod val="50000"/>
                  </a:schemeClr>
                </a:solidFill>
                <a:latin typeface="+mn-ea"/>
                <a:ea typeface="+mn-ea"/>
              </a:endParaRPr>
            </a:p>
          </p:txBody>
        </p:sp>
        <p:sp>
          <p:nvSpPr>
            <p:cNvPr id="52" name="正方形/長方形 51">
              <a:extLst>
                <a:ext uri="{FF2B5EF4-FFF2-40B4-BE49-F238E27FC236}">
                  <a16:creationId xmlns:a16="http://schemas.microsoft.com/office/drawing/2014/main" id="{B133DCD8-5C28-916F-1559-B0689CF01AD7}"/>
                </a:ext>
              </a:extLst>
            </p:cNvPr>
            <p:cNvSpPr/>
            <p:nvPr/>
          </p:nvSpPr>
          <p:spPr>
            <a:xfrm>
              <a:off x="6639624" y="5337888"/>
              <a:ext cx="762000" cy="190500"/>
            </a:xfrm>
            <a:prstGeom prst="rect">
              <a:avLst/>
            </a:prstGeom>
            <a:noFill/>
            <a:ln w="9525" cap="flat">
              <a:noFill/>
              <a:prstDash val="solid"/>
              <a:miter/>
            </a:ln>
          </p:spPr>
          <p:txBody>
            <a:bodyPr/>
            <a:lstStyle/>
            <a:p>
              <a:endParaRPr lang="ja-JP" altLang="en-US" sz="1600">
                <a:solidFill>
                  <a:schemeClr val="bg1">
                    <a:lumMod val="50000"/>
                  </a:schemeClr>
                </a:solidFill>
                <a:latin typeface="+mn-ea"/>
                <a:ea typeface="+mn-ea"/>
              </a:endParaRPr>
            </a:p>
          </p:txBody>
        </p:sp>
        <p:sp>
          <p:nvSpPr>
            <p:cNvPr id="53" name="テキスト ボックス 52">
              <a:extLst>
                <a:ext uri="{FF2B5EF4-FFF2-40B4-BE49-F238E27FC236}">
                  <a16:creationId xmlns:a16="http://schemas.microsoft.com/office/drawing/2014/main" id="{17FDDCF0-53EE-72B1-3073-A60C8BA0F301}"/>
                </a:ext>
              </a:extLst>
            </p:cNvPr>
            <p:cNvSpPr txBox="1"/>
            <p:nvPr/>
          </p:nvSpPr>
          <p:spPr>
            <a:xfrm>
              <a:off x="6432376" y="5219130"/>
              <a:ext cx="1178152" cy="294441"/>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アクセス不可</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B8A0F0A9-4BDC-A700-2701-44CC203A762B}"/>
            </a:ext>
          </a:extLst>
        </p:cNvPr>
        <p:cNvGrpSpPr/>
        <p:nvPr/>
      </p:nvGrpSpPr>
      <p:grpSpPr>
        <a:xfrm>
          <a:off x="0" y="0"/>
          <a:ext cx="0" cy="0"/>
          <a:chOff x="0" y="0"/>
          <a:chExt cx="0" cy="0"/>
        </a:xfrm>
      </p:grpSpPr>
      <p:sp>
        <p:nvSpPr>
          <p:cNvPr id="86" name="Google Shape;86;p17">
            <a:extLst>
              <a:ext uri="{FF2B5EF4-FFF2-40B4-BE49-F238E27FC236}">
                <a16:creationId xmlns:a16="http://schemas.microsoft.com/office/drawing/2014/main" id="{2F16810C-D46E-1D07-0686-471EB731B581}"/>
              </a:ext>
            </a:extLst>
          </p:cNvPr>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ja"/>
              <a:t>プライバシ制御機構の必要性</a:t>
            </a:r>
            <a:endParaRPr/>
          </a:p>
        </p:txBody>
      </p:sp>
      <p:sp>
        <p:nvSpPr>
          <p:cNvPr id="87" name="Google Shape;87;p17">
            <a:extLst>
              <a:ext uri="{FF2B5EF4-FFF2-40B4-BE49-F238E27FC236}">
                <a16:creationId xmlns:a16="http://schemas.microsoft.com/office/drawing/2014/main" id="{BCEC5FA3-C191-FA8E-C1ED-D2B747BCE8CD}"/>
              </a:ext>
            </a:extLst>
          </p:cNvPr>
          <p:cNvSpPr txBox="1">
            <a:spLocks noGrp="1"/>
          </p:cNvSpPr>
          <p:nvPr>
            <p:ph type="body" idx="1"/>
          </p:nvPr>
        </p:nvSpPr>
        <p:spPr>
          <a:prstGeom prst="rect">
            <a:avLst/>
          </a:prstGeom>
        </p:spPr>
        <p:txBody>
          <a:bodyPr spcFirstLastPara="1" wrap="square" lIns="121900" tIns="121900" rIns="121900" bIns="121900" anchor="t" anchorCtr="0">
            <a:normAutofit/>
          </a:bodyPr>
          <a:lstStyle/>
          <a:p>
            <a:r>
              <a:rPr lang="ja-JP" altLang="en-US" dirty="0">
                <a:solidFill>
                  <a:schemeClr val="accent1"/>
                </a:solidFill>
              </a:rPr>
              <a:t>クラウドサービスが扱うデータの流れは基本的に非公開 </a:t>
            </a:r>
          </a:p>
          <a:p>
            <a:pPr lvl="1"/>
            <a:r>
              <a:rPr lang="ja-JP" altLang="en-US" dirty="0">
                <a:solidFill>
                  <a:schemeClr val="accent1"/>
                </a:solidFill>
              </a:rPr>
              <a:t>ユーザがアクセスしたサービスからどのサービスに送られているか </a:t>
            </a:r>
          </a:p>
          <a:p>
            <a:pPr lvl="1"/>
            <a:r>
              <a:rPr lang="ja-JP" altLang="en-US" dirty="0">
                <a:solidFill>
                  <a:schemeClr val="accent1"/>
                </a:solidFill>
              </a:rPr>
              <a:t>世界各地にあるデータセンタのどこに保存されているか </a:t>
            </a:r>
          </a:p>
          <a:p>
            <a:r>
              <a:rPr lang="ja" dirty="0">
                <a:solidFill>
                  <a:schemeClr val="accent1"/>
                </a:solidFill>
              </a:rPr>
              <a:t>クラウド内にプライバシ制御機構が必要</a:t>
            </a:r>
            <a:endParaRPr dirty="0">
              <a:solidFill>
                <a:schemeClr val="accent1"/>
              </a:solidFill>
            </a:endParaRPr>
          </a:p>
          <a:p>
            <a:pPr lvl="1"/>
            <a:r>
              <a:rPr lang="ja" dirty="0">
                <a:solidFill>
                  <a:schemeClr val="accent1"/>
                </a:solidFill>
              </a:rPr>
              <a:t>ユーザが自分のデータの流通範囲を把握できる</a:t>
            </a:r>
            <a:endParaRPr dirty="0">
              <a:solidFill>
                <a:schemeClr val="accent1"/>
              </a:solidFill>
            </a:endParaRPr>
          </a:p>
          <a:p>
            <a:pPr lvl="1"/>
            <a:r>
              <a:rPr lang="ja" altLang="en-US" dirty="0">
                <a:solidFill>
                  <a:schemeClr val="accent1"/>
                </a:solidFill>
              </a:rPr>
              <a:t>しかし、</a:t>
            </a:r>
            <a:r>
              <a:rPr lang="ja" dirty="0">
                <a:solidFill>
                  <a:schemeClr val="accent1"/>
                </a:solidFill>
              </a:rPr>
              <a:t>クラウドが提供するプライバシ機構は信頼</a:t>
            </a:r>
            <a:r>
              <a:rPr lang="ja" altLang="en-US" dirty="0">
                <a:solidFill>
                  <a:schemeClr val="accent1"/>
                </a:solidFill>
              </a:rPr>
              <a:t>でき</a:t>
            </a:r>
            <a:r>
              <a:rPr lang="ja" dirty="0">
                <a:solidFill>
                  <a:schemeClr val="accent1"/>
                </a:solidFill>
              </a:rPr>
              <a:t>ない</a:t>
            </a:r>
            <a:endParaRPr dirty="0">
              <a:solidFill>
                <a:schemeClr val="accent1"/>
              </a:solidFill>
            </a:endParaRPr>
          </a:p>
        </p:txBody>
      </p:sp>
      <p:sp>
        <p:nvSpPr>
          <p:cNvPr id="88" name="Google Shape;88;p17">
            <a:extLst>
              <a:ext uri="{FF2B5EF4-FFF2-40B4-BE49-F238E27FC236}">
                <a16:creationId xmlns:a16="http://schemas.microsoft.com/office/drawing/2014/main" id="{2089040E-6087-12F4-F92F-0867DCCC20B1}"/>
              </a:ext>
            </a:extLst>
          </p:cNvPr>
          <p:cNvSpPr txBox="1">
            <a:spLocks noGrp="1"/>
          </p:cNvSpPr>
          <p:nvPr>
            <p:ph type="sldNum" idx="12"/>
          </p:nvPr>
        </p:nvSpPr>
        <p:spPr>
          <a:prstGeom prst="rect">
            <a:avLst/>
          </a:prstGeom>
        </p:spPr>
        <p:txBody>
          <a:bodyPr spcFirstLastPara="1" wrap="square" lIns="121900" tIns="121900" rIns="121900" bIns="121900" anchor="ctr" anchorCtr="0">
            <a:normAutofit/>
          </a:bodyPr>
          <a:lstStyle/>
          <a:p>
            <a:fld id="{00000000-1234-1234-1234-123412341234}" type="slidenum">
              <a:rPr lang="en-US" altLang="ja"/>
              <a:pPr/>
              <a:t>3</a:t>
            </a:fld>
            <a:endParaRPr/>
          </a:p>
        </p:txBody>
      </p:sp>
      <p:grpSp>
        <p:nvGrpSpPr>
          <p:cNvPr id="6" name="グラフィックス 3">
            <a:extLst>
              <a:ext uri="{FF2B5EF4-FFF2-40B4-BE49-F238E27FC236}">
                <a16:creationId xmlns:a16="http://schemas.microsoft.com/office/drawing/2014/main" id="{AA550AAB-C851-A325-4E36-248E415EF7AC}"/>
              </a:ext>
            </a:extLst>
          </p:cNvPr>
          <p:cNvGrpSpPr/>
          <p:nvPr/>
        </p:nvGrpSpPr>
        <p:grpSpPr>
          <a:xfrm>
            <a:off x="1835291" y="4404851"/>
            <a:ext cx="8521418" cy="1988674"/>
            <a:chOff x="2579585" y="4476443"/>
            <a:chExt cx="6000750" cy="1524000"/>
          </a:xfrm>
        </p:grpSpPr>
        <p:sp>
          <p:nvSpPr>
            <p:cNvPr id="7" name="正方形/長方形 6">
              <a:extLst>
                <a:ext uri="{FF2B5EF4-FFF2-40B4-BE49-F238E27FC236}">
                  <a16:creationId xmlns:a16="http://schemas.microsoft.com/office/drawing/2014/main" id="{5B09DBAC-325C-8B9D-A091-9AA1305A957D}"/>
                </a:ext>
              </a:extLst>
            </p:cNvPr>
            <p:cNvSpPr/>
            <p:nvPr/>
          </p:nvSpPr>
          <p:spPr>
            <a:xfrm>
              <a:off x="4198835" y="4476443"/>
              <a:ext cx="4381500" cy="1524000"/>
            </a:xfrm>
            <a:prstGeom prst="rect">
              <a:avLst/>
            </a:prstGeom>
            <a:solidFill>
              <a:srgbClr val="FFF2CC"/>
            </a:solidFill>
            <a:ln w="9525" cap="flat">
              <a:solidFill>
                <a:srgbClr val="D6B656"/>
              </a:solidFill>
              <a:prstDash val="solid"/>
              <a:miter/>
            </a:ln>
          </p:spPr>
          <p:txBody>
            <a:bodyPr/>
            <a:lstStyle/>
            <a:p>
              <a:endParaRPr lang="ja-JP" altLang="en-US" sz="1600">
                <a:solidFill>
                  <a:schemeClr val="accent6">
                    <a:lumMod val="10000"/>
                  </a:schemeClr>
                </a:solidFill>
                <a:latin typeface="+mn-ea"/>
                <a:ea typeface="+mn-ea"/>
              </a:endParaRPr>
            </a:p>
          </p:txBody>
        </p:sp>
        <p:sp>
          <p:nvSpPr>
            <p:cNvPr id="8" name="テキスト ボックス 7">
              <a:extLst>
                <a:ext uri="{FF2B5EF4-FFF2-40B4-BE49-F238E27FC236}">
                  <a16:creationId xmlns:a16="http://schemas.microsoft.com/office/drawing/2014/main" id="{9AAA1D19-0DBA-565A-6EF5-FCD3C5B38918}"/>
                </a:ext>
              </a:extLst>
            </p:cNvPr>
            <p:cNvSpPr txBox="1"/>
            <p:nvPr/>
          </p:nvSpPr>
          <p:spPr>
            <a:xfrm>
              <a:off x="6074947" y="4513492"/>
              <a:ext cx="603021" cy="259447"/>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クラウド</a:t>
              </a:r>
              <a:endParaRPr lang="ja-JP" altLang="en-US" sz="1600" strike="sngStrike" spc="0" baseline="0" dirty="0">
                <a:ln/>
                <a:solidFill>
                  <a:schemeClr val="accent6">
                    <a:lumMod val="10000"/>
                  </a:schemeClr>
                </a:solidFill>
                <a:latin typeface="+mn-ea"/>
                <a:ea typeface="+mn-ea"/>
                <a:cs typeface="Helvetica"/>
                <a:sym typeface="Helvetica"/>
                <a:rtl val="0"/>
              </a:endParaRPr>
            </a:p>
          </p:txBody>
        </p:sp>
        <p:sp>
          <p:nvSpPr>
            <p:cNvPr id="9" name="正方形/長方形 8">
              <a:extLst>
                <a:ext uri="{FF2B5EF4-FFF2-40B4-BE49-F238E27FC236}">
                  <a16:creationId xmlns:a16="http://schemas.microsoft.com/office/drawing/2014/main" id="{C316BD27-2C94-4334-EFB6-8A5FEA203570}"/>
                </a:ext>
              </a:extLst>
            </p:cNvPr>
            <p:cNvSpPr/>
            <p:nvPr/>
          </p:nvSpPr>
          <p:spPr>
            <a:xfrm>
              <a:off x="5913335" y="4863443"/>
              <a:ext cx="952500" cy="380999"/>
            </a:xfrm>
            <a:prstGeom prst="rect">
              <a:avLst/>
            </a:prstGeom>
            <a:solidFill>
              <a:srgbClr val="DAE8FC"/>
            </a:solidFill>
            <a:ln w="9525" cap="flat">
              <a:solidFill>
                <a:srgbClr val="6C8EBF"/>
              </a:solidFill>
              <a:prstDash val="solid"/>
              <a:miter/>
            </a:ln>
          </p:spPr>
          <p:txBody>
            <a:bodyPr/>
            <a:lstStyle/>
            <a:p>
              <a:endParaRPr lang="ja-JP" altLang="en-US" sz="1600">
                <a:solidFill>
                  <a:schemeClr val="accent6">
                    <a:lumMod val="10000"/>
                  </a:schemeClr>
                </a:solidFill>
                <a:latin typeface="+mn-ea"/>
                <a:ea typeface="+mn-ea"/>
              </a:endParaRPr>
            </a:p>
          </p:txBody>
        </p:sp>
        <p:sp>
          <p:nvSpPr>
            <p:cNvPr id="10" name="テキスト ボックス 9">
              <a:extLst>
                <a:ext uri="{FF2B5EF4-FFF2-40B4-BE49-F238E27FC236}">
                  <a16:creationId xmlns:a16="http://schemas.microsoft.com/office/drawing/2014/main" id="{D404466E-DD6C-C8E2-8FFA-A50868C99C6F}"/>
                </a:ext>
              </a:extLst>
            </p:cNvPr>
            <p:cNvSpPr txBox="1"/>
            <p:nvPr/>
          </p:nvSpPr>
          <p:spPr>
            <a:xfrm>
              <a:off x="6221593" y="4932087"/>
              <a:ext cx="326457" cy="259447"/>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cs typeface="Helvetica"/>
                  <a:sym typeface="Helvetica"/>
                  <a:rtl val="0"/>
                </a:rPr>
                <a:t>???</a:t>
              </a:r>
            </a:p>
          </p:txBody>
        </p:sp>
        <p:sp>
          <p:nvSpPr>
            <p:cNvPr id="11" name="正方形/長方形 10">
              <a:extLst>
                <a:ext uri="{FF2B5EF4-FFF2-40B4-BE49-F238E27FC236}">
                  <a16:creationId xmlns:a16="http://schemas.microsoft.com/office/drawing/2014/main" id="{88335732-A4C8-DD2A-3D8F-C4CEF161518B}"/>
                </a:ext>
              </a:extLst>
            </p:cNvPr>
            <p:cNvSpPr/>
            <p:nvPr/>
          </p:nvSpPr>
          <p:spPr>
            <a:xfrm>
              <a:off x="4389335" y="4857443"/>
              <a:ext cx="952500" cy="381000"/>
            </a:xfrm>
            <a:prstGeom prst="rect">
              <a:avLst/>
            </a:prstGeom>
            <a:solidFill>
              <a:srgbClr val="DAE8FC"/>
            </a:solidFill>
            <a:ln w="9525" cap="flat">
              <a:solidFill>
                <a:srgbClr val="6C8EBF"/>
              </a:solidFill>
              <a:prstDash val="solid"/>
              <a:miter/>
            </a:ln>
          </p:spPr>
          <p:txBody>
            <a:bodyPr/>
            <a:lstStyle/>
            <a:p>
              <a:endParaRPr lang="ja-JP" altLang="en-US" sz="1600">
                <a:latin typeface="+mn-ea"/>
                <a:ea typeface="+mn-ea"/>
              </a:endParaRPr>
            </a:p>
          </p:txBody>
        </p:sp>
        <p:sp>
          <p:nvSpPr>
            <p:cNvPr id="12" name="テキスト ボックス 11">
              <a:extLst>
                <a:ext uri="{FF2B5EF4-FFF2-40B4-BE49-F238E27FC236}">
                  <a16:creationId xmlns:a16="http://schemas.microsoft.com/office/drawing/2014/main" id="{C117356F-0DD8-52A1-4B1D-4A91EDB4D359}"/>
                </a:ext>
              </a:extLst>
            </p:cNvPr>
            <p:cNvSpPr txBox="1"/>
            <p:nvPr/>
          </p:nvSpPr>
          <p:spPr>
            <a:xfrm>
              <a:off x="4529218" y="4921632"/>
              <a:ext cx="669622" cy="259447"/>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サービス</a:t>
              </a:r>
            </a:p>
          </p:txBody>
        </p:sp>
        <p:sp>
          <p:nvSpPr>
            <p:cNvPr id="13" name="フリーフォーム: 図形 12">
              <a:extLst>
                <a:ext uri="{FF2B5EF4-FFF2-40B4-BE49-F238E27FC236}">
                  <a16:creationId xmlns:a16="http://schemas.microsoft.com/office/drawing/2014/main" id="{3D959D16-CE9E-E777-7138-5F16C70C363C}"/>
                </a:ext>
              </a:extLst>
            </p:cNvPr>
            <p:cNvSpPr/>
            <p:nvPr/>
          </p:nvSpPr>
          <p:spPr>
            <a:xfrm>
              <a:off x="5341835" y="4940786"/>
              <a:ext cx="571500" cy="214312"/>
            </a:xfrm>
            <a:custGeom>
              <a:avLst/>
              <a:gdLst>
                <a:gd name="csX0" fmla="*/ 0 w 571500"/>
                <a:gd name="csY0" fmla="*/ 107156 h 214312"/>
                <a:gd name="csX1" fmla="*/ 152400 w 571500"/>
                <a:gd name="csY1" fmla="*/ 0 h 214312"/>
                <a:gd name="csX2" fmla="*/ 152400 w 571500"/>
                <a:gd name="csY2" fmla="*/ 57626 h 214312"/>
                <a:gd name="csX3" fmla="*/ 419100 w 571500"/>
                <a:gd name="csY3" fmla="*/ 57626 h 214312"/>
                <a:gd name="csX4" fmla="*/ 419100 w 571500"/>
                <a:gd name="csY4" fmla="*/ 0 h 214312"/>
                <a:gd name="csX5" fmla="*/ 571500 w 571500"/>
                <a:gd name="csY5" fmla="*/ 107156 h 214312"/>
                <a:gd name="csX6" fmla="*/ 419100 w 571500"/>
                <a:gd name="csY6" fmla="*/ 214313 h 214312"/>
                <a:gd name="csX7" fmla="*/ 419100 w 571500"/>
                <a:gd name="csY7" fmla="*/ 156686 h 214312"/>
                <a:gd name="csX8" fmla="*/ 152400 w 571500"/>
                <a:gd name="csY8" fmla="*/ 156686 h 214312"/>
                <a:gd name="csX9" fmla="*/ 152400 w 571500"/>
                <a:gd name="csY9" fmla="*/ 214313 h 2143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571500" h="214312">
                  <a:moveTo>
                    <a:pt x="0" y="107156"/>
                  </a:moveTo>
                  <a:lnTo>
                    <a:pt x="152400" y="0"/>
                  </a:lnTo>
                  <a:lnTo>
                    <a:pt x="152400" y="57626"/>
                  </a:lnTo>
                  <a:lnTo>
                    <a:pt x="419100" y="57626"/>
                  </a:lnTo>
                  <a:lnTo>
                    <a:pt x="419100" y="0"/>
                  </a:lnTo>
                  <a:lnTo>
                    <a:pt x="571500" y="107156"/>
                  </a:lnTo>
                  <a:lnTo>
                    <a:pt x="419100" y="214313"/>
                  </a:lnTo>
                  <a:lnTo>
                    <a:pt x="419100" y="156686"/>
                  </a:lnTo>
                  <a:lnTo>
                    <a:pt x="152400" y="156686"/>
                  </a:lnTo>
                  <a:lnTo>
                    <a:pt x="152400" y="214313"/>
                  </a:lnTo>
                  <a:close/>
                </a:path>
              </a:pathLst>
            </a:custGeom>
            <a:solidFill>
              <a:srgbClr val="E1D5E7"/>
            </a:solidFill>
            <a:ln w="9525" cap="flat">
              <a:solidFill>
                <a:srgbClr val="9673A6"/>
              </a:solidFill>
              <a:prstDash val="solid"/>
              <a:miter/>
            </a:ln>
          </p:spPr>
          <p:txBody>
            <a:bodyPr/>
            <a:lstStyle/>
            <a:p>
              <a:endParaRPr lang="ja-JP" altLang="en-US" sz="1600">
                <a:latin typeface="+mn-ea"/>
                <a:ea typeface="+mn-ea"/>
              </a:endParaRPr>
            </a:p>
          </p:txBody>
        </p:sp>
        <p:sp>
          <p:nvSpPr>
            <p:cNvPr id="14" name="正方形/長方形 13">
              <a:extLst>
                <a:ext uri="{FF2B5EF4-FFF2-40B4-BE49-F238E27FC236}">
                  <a16:creationId xmlns:a16="http://schemas.microsoft.com/office/drawing/2014/main" id="{D93E9FD2-91D1-72AA-F133-8E9E2E86BDBD}"/>
                </a:ext>
              </a:extLst>
            </p:cNvPr>
            <p:cNvSpPr/>
            <p:nvPr/>
          </p:nvSpPr>
          <p:spPr>
            <a:xfrm>
              <a:off x="7437335" y="4672943"/>
              <a:ext cx="952500" cy="381000"/>
            </a:xfrm>
            <a:prstGeom prst="rect">
              <a:avLst/>
            </a:prstGeom>
            <a:solidFill>
              <a:srgbClr val="DAE8FC"/>
            </a:solidFill>
            <a:ln w="9525" cap="flat">
              <a:solidFill>
                <a:srgbClr val="6C8EBF"/>
              </a:solidFill>
              <a:prstDash val="solid"/>
              <a:miter/>
            </a:ln>
          </p:spPr>
          <p:txBody>
            <a:bodyPr/>
            <a:lstStyle/>
            <a:p>
              <a:endParaRPr lang="ja-JP" altLang="en-US" sz="1600" dirty="0">
                <a:solidFill>
                  <a:schemeClr val="accent6">
                    <a:lumMod val="10000"/>
                  </a:schemeClr>
                </a:solidFill>
                <a:latin typeface="+mn-ea"/>
                <a:ea typeface="+mn-ea"/>
              </a:endParaRPr>
            </a:p>
          </p:txBody>
        </p:sp>
        <p:sp>
          <p:nvSpPr>
            <p:cNvPr id="15" name="テキスト ボックス 14">
              <a:extLst>
                <a:ext uri="{FF2B5EF4-FFF2-40B4-BE49-F238E27FC236}">
                  <a16:creationId xmlns:a16="http://schemas.microsoft.com/office/drawing/2014/main" id="{A9390538-6D62-911A-1CE8-DBDF1B024264}"/>
                </a:ext>
              </a:extLst>
            </p:cNvPr>
            <p:cNvSpPr txBox="1"/>
            <p:nvPr/>
          </p:nvSpPr>
          <p:spPr>
            <a:xfrm>
              <a:off x="7470406" y="4737359"/>
              <a:ext cx="886356" cy="259447"/>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データセンタ</a:t>
              </a:r>
            </a:p>
          </p:txBody>
        </p:sp>
        <p:sp>
          <p:nvSpPr>
            <p:cNvPr id="16" name="フリーフォーム: 図形 15">
              <a:extLst>
                <a:ext uri="{FF2B5EF4-FFF2-40B4-BE49-F238E27FC236}">
                  <a16:creationId xmlns:a16="http://schemas.microsoft.com/office/drawing/2014/main" id="{8287D6B4-841F-116F-C36C-048D637959D7}"/>
                </a:ext>
              </a:extLst>
            </p:cNvPr>
            <p:cNvSpPr/>
            <p:nvPr/>
          </p:nvSpPr>
          <p:spPr>
            <a:xfrm rot="-900000">
              <a:off x="6865835" y="4839631"/>
              <a:ext cx="571500" cy="214312"/>
            </a:xfrm>
            <a:custGeom>
              <a:avLst/>
              <a:gdLst>
                <a:gd name="csX0" fmla="*/ 0 w 571500"/>
                <a:gd name="csY0" fmla="*/ 107156 h 214312"/>
                <a:gd name="csX1" fmla="*/ 152400 w 571500"/>
                <a:gd name="csY1" fmla="*/ 0 h 214312"/>
                <a:gd name="csX2" fmla="*/ 152400 w 571500"/>
                <a:gd name="csY2" fmla="*/ 57626 h 214312"/>
                <a:gd name="csX3" fmla="*/ 419100 w 571500"/>
                <a:gd name="csY3" fmla="*/ 57626 h 214312"/>
                <a:gd name="csX4" fmla="*/ 419100 w 571500"/>
                <a:gd name="csY4" fmla="*/ 0 h 214312"/>
                <a:gd name="csX5" fmla="*/ 571500 w 571500"/>
                <a:gd name="csY5" fmla="*/ 107156 h 214312"/>
                <a:gd name="csX6" fmla="*/ 419100 w 571500"/>
                <a:gd name="csY6" fmla="*/ 214313 h 214312"/>
                <a:gd name="csX7" fmla="*/ 419100 w 571500"/>
                <a:gd name="csY7" fmla="*/ 156686 h 214312"/>
                <a:gd name="csX8" fmla="*/ 152400 w 571500"/>
                <a:gd name="csY8" fmla="*/ 156686 h 214312"/>
                <a:gd name="csX9" fmla="*/ 152400 w 571500"/>
                <a:gd name="csY9" fmla="*/ 214313 h 2143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571500" h="214312">
                  <a:moveTo>
                    <a:pt x="0" y="107156"/>
                  </a:moveTo>
                  <a:lnTo>
                    <a:pt x="152400" y="0"/>
                  </a:lnTo>
                  <a:lnTo>
                    <a:pt x="152400" y="57626"/>
                  </a:lnTo>
                  <a:lnTo>
                    <a:pt x="419100" y="57626"/>
                  </a:lnTo>
                  <a:lnTo>
                    <a:pt x="419100" y="0"/>
                  </a:lnTo>
                  <a:lnTo>
                    <a:pt x="571500" y="107156"/>
                  </a:lnTo>
                  <a:lnTo>
                    <a:pt x="419100" y="214313"/>
                  </a:lnTo>
                  <a:lnTo>
                    <a:pt x="419100" y="156686"/>
                  </a:lnTo>
                  <a:lnTo>
                    <a:pt x="152400" y="156686"/>
                  </a:lnTo>
                  <a:lnTo>
                    <a:pt x="152400" y="214313"/>
                  </a:lnTo>
                  <a:close/>
                </a:path>
              </a:pathLst>
            </a:custGeom>
            <a:solidFill>
              <a:srgbClr val="E1D5E7"/>
            </a:solidFill>
            <a:ln w="9525" cap="flat">
              <a:solidFill>
                <a:srgbClr val="9673A6"/>
              </a:solidFill>
              <a:prstDash val="solid"/>
              <a:miter/>
            </a:ln>
          </p:spPr>
          <p:txBody>
            <a:bodyPr/>
            <a:lstStyle/>
            <a:p>
              <a:endParaRPr lang="ja-JP" altLang="en-US" sz="1600">
                <a:latin typeface="+mn-ea"/>
                <a:ea typeface="+mn-ea"/>
              </a:endParaRPr>
            </a:p>
          </p:txBody>
        </p:sp>
        <p:sp>
          <p:nvSpPr>
            <p:cNvPr id="17" name="フリーフォーム: 図形 16">
              <a:extLst>
                <a:ext uri="{FF2B5EF4-FFF2-40B4-BE49-F238E27FC236}">
                  <a16:creationId xmlns:a16="http://schemas.microsoft.com/office/drawing/2014/main" id="{547FE70C-61D9-F2CF-B3F4-D7CB38C832BA}"/>
                </a:ext>
              </a:extLst>
            </p:cNvPr>
            <p:cNvSpPr/>
            <p:nvPr/>
          </p:nvSpPr>
          <p:spPr>
            <a:xfrm>
              <a:off x="2674835" y="4672943"/>
              <a:ext cx="381000" cy="571499"/>
            </a:xfrm>
            <a:custGeom>
              <a:avLst/>
              <a:gdLst>
                <a:gd name="csX0" fmla="*/ 0 w 381000"/>
                <a:gd name="csY0" fmla="*/ 571500 h 571499"/>
                <a:gd name="csX1" fmla="*/ 190500 w 381000"/>
                <a:gd name="csY1" fmla="*/ 228600 h 571499"/>
                <a:gd name="csX2" fmla="*/ 190500 w 381000"/>
                <a:gd name="csY2" fmla="*/ 0 h 571499"/>
                <a:gd name="csX3" fmla="*/ 190500 w 381000"/>
                <a:gd name="csY3" fmla="*/ 228600 h 571499"/>
                <a:gd name="csX4" fmla="*/ 381000 w 381000"/>
                <a:gd name="csY4" fmla="*/ 571500 h 571499"/>
              </a:gdLst>
              <a:ahLst/>
              <a:cxnLst>
                <a:cxn ang="0">
                  <a:pos x="csX0" y="csY0"/>
                </a:cxn>
                <a:cxn ang="0">
                  <a:pos x="csX1" y="csY1"/>
                </a:cxn>
                <a:cxn ang="0">
                  <a:pos x="csX2" y="csY2"/>
                </a:cxn>
                <a:cxn ang="0">
                  <a:pos x="csX3" y="csY3"/>
                </a:cxn>
                <a:cxn ang="0">
                  <a:pos x="csX4" y="csY4"/>
                </a:cxn>
              </a:cxnLst>
              <a:rect l="l" t="t" r="r" b="b"/>
              <a:pathLst>
                <a:path w="381000" h="571499">
                  <a:moveTo>
                    <a:pt x="0" y="571500"/>
                  </a:moveTo>
                  <a:cubicBezTo>
                    <a:pt x="0" y="342900"/>
                    <a:pt x="0" y="228600"/>
                    <a:pt x="190500" y="228600"/>
                  </a:cubicBezTo>
                  <a:cubicBezTo>
                    <a:pt x="63532" y="228600"/>
                    <a:pt x="63532" y="0"/>
                    <a:pt x="190500" y="0"/>
                  </a:cubicBezTo>
                  <a:cubicBezTo>
                    <a:pt x="317468" y="0"/>
                    <a:pt x="317468" y="228600"/>
                    <a:pt x="190500" y="228600"/>
                  </a:cubicBezTo>
                  <a:cubicBezTo>
                    <a:pt x="381000" y="228600"/>
                    <a:pt x="381000" y="342900"/>
                    <a:pt x="381000" y="571500"/>
                  </a:cubicBezTo>
                  <a:close/>
                </a:path>
              </a:pathLst>
            </a:custGeom>
            <a:solidFill>
              <a:srgbClr val="F5F5F5"/>
            </a:solidFill>
            <a:ln w="9525" cap="flat">
              <a:solidFill>
                <a:srgbClr val="666666"/>
              </a:solidFill>
              <a:prstDash val="solid"/>
              <a:miter/>
            </a:ln>
          </p:spPr>
          <p:txBody>
            <a:bodyPr/>
            <a:lstStyle/>
            <a:p>
              <a:endParaRPr lang="ja-JP" altLang="en-US" sz="1600">
                <a:latin typeface="+mn-ea"/>
                <a:ea typeface="+mn-ea"/>
              </a:endParaRPr>
            </a:p>
          </p:txBody>
        </p:sp>
        <p:sp>
          <p:nvSpPr>
            <p:cNvPr id="18" name="正方形/長方形 17">
              <a:extLst>
                <a:ext uri="{FF2B5EF4-FFF2-40B4-BE49-F238E27FC236}">
                  <a16:creationId xmlns:a16="http://schemas.microsoft.com/office/drawing/2014/main" id="{8EBDD248-FAFE-D6F3-C25F-EEB53AB46F69}"/>
                </a:ext>
              </a:extLst>
            </p:cNvPr>
            <p:cNvSpPr/>
            <p:nvPr/>
          </p:nvSpPr>
          <p:spPr>
            <a:xfrm>
              <a:off x="2579585" y="5232537"/>
              <a:ext cx="571500" cy="190500"/>
            </a:xfrm>
            <a:prstGeom prst="rect">
              <a:avLst/>
            </a:prstGeom>
            <a:noFill/>
            <a:ln w="9525" cap="flat">
              <a:noFill/>
              <a:prstDash val="solid"/>
              <a:miter/>
            </a:ln>
          </p:spPr>
          <p:txBody>
            <a:bodyPr/>
            <a:lstStyle/>
            <a:p>
              <a:endParaRPr lang="ja-JP" altLang="en-US" sz="1600">
                <a:latin typeface="+mn-ea"/>
                <a:ea typeface="+mn-ea"/>
              </a:endParaRPr>
            </a:p>
          </p:txBody>
        </p:sp>
        <p:sp>
          <p:nvSpPr>
            <p:cNvPr id="19" name="テキスト ボックス 18">
              <a:extLst>
                <a:ext uri="{FF2B5EF4-FFF2-40B4-BE49-F238E27FC236}">
                  <a16:creationId xmlns:a16="http://schemas.microsoft.com/office/drawing/2014/main" id="{F22EFE30-C6C2-7303-75DD-CE398AE2F667}"/>
                </a:ext>
              </a:extLst>
            </p:cNvPr>
            <p:cNvSpPr txBox="1"/>
            <p:nvPr/>
          </p:nvSpPr>
          <p:spPr>
            <a:xfrm>
              <a:off x="2584462" y="5213558"/>
              <a:ext cx="552223" cy="259447"/>
            </a:xfrm>
            <a:prstGeom prst="rect">
              <a:avLst/>
            </a:prstGeom>
            <a:noFill/>
          </p:spPr>
          <p:txBody>
            <a:bodyPr wrap="none" rtlCol="0">
              <a:spAutoFit/>
            </a:bodyPr>
            <a:lstStyle/>
            <a:p>
              <a:pPr algn="ctr"/>
              <a:r>
                <a:rPr lang="ja-JP" altLang="en-US" sz="1600" spc="0" baseline="0">
                  <a:ln/>
                  <a:solidFill>
                    <a:schemeClr val="accent6">
                      <a:lumMod val="10000"/>
                    </a:schemeClr>
                  </a:solidFill>
                  <a:latin typeface="+mn-ea"/>
                  <a:ea typeface="+mn-ea"/>
                  <a:sym typeface="ＭＳ ゴシック"/>
                  <a:rtl val="0"/>
                </a:rPr>
                <a:t>ユーザ</a:t>
              </a:r>
            </a:p>
          </p:txBody>
        </p:sp>
        <p:sp>
          <p:nvSpPr>
            <p:cNvPr id="20" name="正方形/長方形 19">
              <a:extLst>
                <a:ext uri="{FF2B5EF4-FFF2-40B4-BE49-F238E27FC236}">
                  <a16:creationId xmlns:a16="http://schemas.microsoft.com/office/drawing/2014/main" id="{D4B15E8C-13AE-3B93-23E2-3FD9902228BC}"/>
                </a:ext>
              </a:extLst>
            </p:cNvPr>
            <p:cNvSpPr/>
            <p:nvPr/>
          </p:nvSpPr>
          <p:spPr>
            <a:xfrm>
              <a:off x="3436835" y="5113475"/>
              <a:ext cx="571500" cy="190500"/>
            </a:xfrm>
            <a:prstGeom prst="rect">
              <a:avLst/>
            </a:prstGeom>
            <a:noFill/>
            <a:ln w="9525" cap="flat">
              <a:noFill/>
              <a:prstDash val="solid"/>
              <a:miter/>
            </a:ln>
          </p:spPr>
          <p:txBody>
            <a:bodyPr/>
            <a:lstStyle/>
            <a:p>
              <a:endParaRPr lang="ja-JP" altLang="en-US" sz="1600">
                <a:latin typeface="+mn-ea"/>
                <a:ea typeface="+mn-ea"/>
              </a:endParaRPr>
            </a:p>
          </p:txBody>
        </p:sp>
        <p:sp>
          <p:nvSpPr>
            <p:cNvPr id="21" name="テキスト ボックス 20">
              <a:extLst>
                <a:ext uri="{FF2B5EF4-FFF2-40B4-BE49-F238E27FC236}">
                  <a16:creationId xmlns:a16="http://schemas.microsoft.com/office/drawing/2014/main" id="{97715383-AA24-66F1-91BF-B909DF5F7109}"/>
                </a:ext>
              </a:extLst>
            </p:cNvPr>
            <p:cNvSpPr txBox="1"/>
            <p:nvPr/>
          </p:nvSpPr>
          <p:spPr>
            <a:xfrm>
              <a:off x="3398252" y="5089733"/>
              <a:ext cx="639143" cy="259447"/>
            </a:xfrm>
            <a:prstGeom prst="rect">
              <a:avLst/>
            </a:prstGeom>
            <a:noFill/>
          </p:spPr>
          <p:txBody>
            <a:bodyPr wrap="none" rtlCol="0">
              <a:spAutoFit/>
            </a:bodyPr>
            <a:lstStyle/>
            <a:p>
              <a:pPr algn="ctr"/>
              <a:r>
                <a:rPr lang="ja-JP" altLang="en-US" sz="1600" spc="0" baseline="0">
                  <a:ln/>
                  <a:solidFill>
                    <a:schemeClr val="accent6">
                      <a:lumMod val="10000"/>
                    </a:schemeClr>
                  </a:solidFill>
                  <a:latin typeface="+mn-ea"/>
                  <a:ea typeface="+mn-ea"/>
                  <a:sym typeface="ＭＳ ゴシック"/>
                  <a:rtl val="0"/>
                </a:rPr>
                <a:t>アクセス</a:t>
              </a:r>
            </a:p>
          </p:txBody>
        </p:sp>
        <p:sp>
          <p:nvSpPr>
            <p:cNvPr id="22" name="フリーフォーム: 図形 21">
              <a:extLst>
                <a:ext uri="{FF2B5EF4-FFF2-40B4-BE49-F238E27FC236}">
                  <a16:creationId xmlns:a16="http://schemas.microsoft.com/office/drawing/2014/main" id="{F76D7DC8-7277-6642-D6BC-6B71BE0A069A}"/>
                </a:ext>
              </a:extLst>
            </p:cNvPr>
            <p:cNvSpPr/>
            <p:nvPr/>
          </p:nvSpPr>
          <p:spPr>
            <a:xfrm>
              <a:off x="3151085" y="4940786"/>
              <a:ext cx="1238250" cy="214312"/>
            </a:xfrm>
            <a:custGeom>
              <a:avLst/>
              <a:gdLst>
                <a:gd name="csX0" fmla="*/ 0 w 1238250"/>
                <a:gd name="csY0" fmla="*/ 107156 h 214312"/>
                <a:gd name="csX1" fmla="*/ 125730 w 1238250"/>
                <a:gd name="csY1" fmla="*/ 0 h 214312"/>
                <a:gd name="csX2" fmla="*/ 125730 w 1238250"/>
                <a:gd name="csY2" fmla="*/ 60960 h 214312"/>
                <a:gd name="csX3" fmla="*/ 1112520 w 1238250"/>
                <a:gd name="csY3" fmla="*/ 60960 h 214312"/>
                <a:gd name="csX4" fmla="*/ 1112520 w 1238250"/>
                <a:gd name="csY4" fmla="*/ 0 h 214312"/>
                <a:gd name="csX5" fmla="*/ 1238250 w 1238250"/>
                <a:gd name="csY5" fmla="*/ 107156 h 214312"/>
                <a:gd name="csX6" fmla="*/ 1112520 w 1238250"/>
                <a:gd name="csY6" fmla="*/ 214313 h 214312"/>
                <a:gd name="csX7" fmla="*/ 1112520 w 1238250"/>
                <a:gd name="csY7" fmla="*/ 153352 h 214312"/>
                <a:gd name="csX8" fmla="*/ 125730 w 1238250"/>
                <a:gd name="csY8" fmla="*/ 153352 h 214312"/>
                <a:gd name="csX9" fmla="*/ 125730 w 1238250"/>
                <a:gd name="csY9" fmla="*/ 214313 h 2143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238250" h="214312">
                  <a:moveTo>
                    <a:pt x="0" y="107156"/>
                  </a:moveTo>
                  <a:lnTo>
                    <a:pt x="125730" y="0"/>
                  </a:lnTo>
                  <a:lnTo>
                    <a:pt x="125730" y="60960"/>
                  </a:lnTo>
                  <a:lnTo>
                    <a:pt x="1112520" y="60960"/>
                  </a:lnTo>
                  <a:lnTo>
                    <a:pt x="1112520" y="0"/>
                  </a:lnTo>
                  <a:lnTo>
                    <a:pt x="1238250" y="107156"/>
                  </a:lnTo>
                  <a:lnTo>
                    <a:pt x="1112520" y="214313"/>
                  </a:lnTo>
                  <a:lnTo>
                    <a:pt x="1112520" y="153352"/>
                  </a:lnTo>
                  <a:lnTo>
                    <a:pt x="125730" y="153352"/>
                  </a:lnTo>
                  <a:lnTo>
                    <a:pt x="125730" y="214313"/>
                  </a:lnTo>
                  <a:close/>
                </a:path>
              </a:pathLst>
            </a:custGeom>
            <a:solidFill>
              <a:srgbClr val="E1D5E7"/>
            </a:solidFill>
            <a:ln w="9525" cap="flat">
              <a:solidFill>
                <a:srgbClr val="9673A6"/>
              </a:solidFill>
              <a:prstDash val="solid"/>
              <a:miter/>
            </a:ln>
          </p:spPr>
          <p:txBody>
            <a:bodyPr/>
            <a:lstStyle/>
            <a:p>
              <a:endParaRPr lang="ja-JP" altLang="en-US" sz="1600">
                <a:latin typeface="+mn-ea"/>
                <a:ea typeface="+mn-ea"/>
              </a:endParaRPr>
            </a:p>
          </p:txBody>
        </p:sp>
        <p:sp>
          <p:nvSpPr>
            <p:cNvPr id="23" name="正方形/長方形 22">
              <a:extLst>
                <a:ext uri="{FF2B5EF4-FFF2-40B4-BE49-F238E27FC236}">
                  <a16:creationId xmlns:a16="http://schemas.microsoft.com/office/drawing/2014/main" id="{946FDD2A-E928-883D-9345-8F1E0DC8D692}"/>
                </a:ext>
              </a:extLst>
            </p:cNvPr>
            <p:cNvSpPr/>
            <p:nvPr/>
          </p:nvSpPr>
          <p:spPr>
            <a:xfrm>
              <a:off x="7437335" y="5137287"/>
              <a:ext cx="952500" cy="381000"/>
            </a:xfrm>
            <a:prstGeom prst="rect">
              <a:avLst/>
            </a:prstGeom>
            <a:solidFill>
              <a:srgbClr val="DAE8FC"/>
            </a:solidFill>
            <a:ln w="9525" cap="flat">
              <a:solidFill>
                <a:srgbClr val="6C8EBF"/>
              </a:solidFill>
              <a:prstDash val="solid"/>
              <a:miter/>
            </a:ln>
          </p:spPr>
          <p:txBody>
            <a:bodyPr/>
            <a:lstStyle/>
            <a:p>
              <a:endParaRPr lang="ja-JP" altLang="en-US" sz="1600" dirty="0">
                <a:latin typeface="+mn-ea"/>
                <a:ea typeface="+mn-ea"/>
              </a:endParaRPr>
            </a:p>
          </p:txBody>
        </p:sp>
        <p:sp>
          <p:nvSpPr>
            <p:cNvPr id="24" name="テキスト ボックス 23">
              <a:extLst>
                <a:ext uri="{FF2B5EF4-FFF2-40B4-BE49-F238E27FC236}">
                  <a16:creationId xmlns:a16="http://schemas.microsoft.com/office/drawing/2014/main" id="{BF040082-29F7-ADE7-891E-E2E36B695257}"/>
                </a:ext>
              </a:extLst>
            </p:cNvPr>
            <p:cNvSpPr txBox="1"/>
            <p:nvPr/>
          </p:nvSpPr>
          <p:spPr>
            <a:xfrm>
              <a:off x="7580594" y="5199068"/>
              <a:ext cx="669622" cy="259447"/>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サービス</a:t>
              </a:r>
            </a:p>
          </p:txBody>
        </p:sp>
        <p:sp>
          <p:nvSpPr>
            <p:cNvPr id="25" name="フリーフォーム: 図形 24">
              <a:extLst>
                <a:ext uri="{FF2B5EF4-FFF2-40B4-BE49-F238E27FC236}">
                  <a16:creationId xmlns:a16="http://schemas.microsoft.com/office/drawing/2014/main" id="{E84067BD-21D4-A329-773E-72DCB9A0467B}"/>
                </a:ext>
              </a:extLst>
            </p:cNvPr>
            <p:cNvSpPr/>
            <p:nvPr/>
          </p:nvSpPr>
          <p:spPr>
            <a:xfrm rot="1200000">
              <a:off x="6865835" y="5155099"/>
              <a:ext cx="571500" cy="214312"/>
            </a:xfrm>
            <a:custGeom>
              <a:avLst/>
              <a:gdLst>
                <a:gd name="csX0" fmla="*/ 0 w 571500"/>
                <a:gd name="csY0" fmla="*/ 107156 h 214312"/>
                <a:gd name="csX1" fmla="*/ 152400 w 571500"/>
                <a:gd name="csY1" fmla="*/ 0 h 214312"/>
                <a:gd name="csX2" fmla="*/ 152400 w 571500"/>
                <a:gd name="csY2" fmla="*/ 57626 h 214312"/>
                <a:gd name="csX3" fmla="*/ 419100 w 571500"/>
                <a:gd name="csY3" fmla="*/ 57626 h 214312"/>
                <a:gd name="csX4" fmla="*/ 419100 w 571500"/>
                <a:gd name="csY4" fmla="*/ 0 h 214312"/>
                <a:gd name="csX5" fmla="*/ 571500 w 571500"/>
                <a:gd name="csY5" fmla="*/ 107156 h 214312"/>
                <a:gd name="csX6" fmla="*/ 419100 w 571500"/>
                <a:gd name="csY6" fmla="*/ 214313 h 214312"/>
                <a:gd name="csX7" fmla="*/ 419100 w 571500"/>
                <a:gd name="csY7" fmla="*/ 156686 h 214312"/>
                <a:gd name="csX8" fmla="*/ 152400 w 571500"/>
                <a:gd name="csY8" fmla="*/ 156686 h 214312"/>
                <a:gd name="csX9" fmla="*/ 152400 w 571500"/>
                <a:gd name="csY9" fmla="*/ 214313 h 2143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571500" h="214312">
                  <a:moveTo>
                    <a:pt x="0" y="107156"/>
                  </a:moveTo>
                  <a:lnTo>
                    <a:pt x="152400" y="0"/>
                  </a:lnTo>
                  <a:lnTo>
                    <a:pt x="152400" y="57626"/>
                  </a:lnTo>
                  <a:lnTo>
                    <a:pt x="419100" y="57626"/>
                  </a:lnTo>
                  <a:lnTo>
                    <a:pt x="419100" y="0"/>
                  </a:lnTo>
                  <a:lnTo>
                    <a:pt x="571500" y="107156"/>
                  </a:lnTo>
                  <a:lnTo>
                    <a:pt x="419100" y="214313"/>
                  </a:lnTo>
                  <a:lnTo>
                    <a:pt x="419100" y="156686"/>
                  </a:lnTo>
                  <a:lnTo>
                    <a:pt x="152400" y="156686"/>
                  </a:lnTo>
                  <a:lnTo>
                    <a:pt x="152400" y="214313"/>
                  </a:lnTo>
                  <a:close/>
                </a:path>
              </a:pathLst>
            </a:custGeom>
            <a:solidFill>
              <a:srgbClr val="E1D5E7"/>
            </a:solidFill>
            <a:ln w="9525" cap="flat">
              <a:solidFill>
                <a:srgbClr val="9673A6"/>
              </a:solidFill>
              <a:prstDash val="solid"/>
              <a:miter/>
            </a:ln>
          </p:spPr>
          <p:txBody>
            <a:bodyPr/>
            <a:lstStyle/>
            <a:p>
              <a:endParaRPr lang="ja-JP" altLang="en-US" sz="1600">
                <a:latin typeface="+mn-ea"/>
                <a:ea typeface="+mn-ea"/>
              </a:endParaRPr>
            </a:p>
          </p:txBody>
        </p:sp>
        <p:sp>
          <p:nvSpPr>
            <p:cNvPr id="26" name="正方形/長方形 25">
              <a:extLst>
                <a:ext uri="{FF2B5EF4-FFF2-40B4-BE49-F238E27FC236}">
                  <a16:creationId xmlns:a16="http://schemas.microsoft.com/office/drawing/2014/main" id="{9985EBDB-76AE-3DBA-EF92-8F00AC301FEA}"/>
                </a:ext>
              </a:extLst>
            </p:cNvPr>
            <p:cNvSpPr/>
            <p:nvPr/>
          </p:nvSpPr>
          <p:spPr>
            <a:xfrm>
              <a:off x="5413272" y="5619443"/>
              <a:ext cx="1952625" cy="291655"/>
            </a:xfrm>
            <a:prstGeom prst="rect">
              <a:avLst/>
            </a:prstGeom>
            <a:solidFill>
              <a:srgbClr val="D5E8D4"/>
            </a:solidFill>
            <a:ln w="9525" cap="flat">
              <a:solidFill>
                <a:srgbClr val="82B366"/>
              </a:solidFill>
              <a:prstDash val="solid"/>
              <a:miter/>
            </a:ln>
          </p:spPr>
          <p:txBody>
            <a:bodyPr/>
            <a:lstStyle/>
            <a:p>
              <a:endParaRPr lang="ja-JP" altLang="en-US" sz="1600">
                <a:solidFill>
                  <a:schemeClr val="accent6">
                    <a:lumMod val="10000"/>
                  </a:schemeClr>
                </a:solidFill>
                <a:latin typeface="+mn-ea"/>
                <a:ea typeface="+mn-ea"/>
              </a:endParaRPr>
            </a:p>
          </p:txBody>
        </p:sp>
        <p:sp>
          <p:nvSpPr>
            <p:cNvPr id="27" name="テキスト ボックス 26">
              <a:extLst>
                <a:ext uri="{FF2B5EF4-FFF2-40B4-BE49-F238E27FC236}">
                  <a16:creationId xmlns:a16="http://schemas.microsoft.com/office/drawing/2014/main" id="{EA04629A-213D-4BF1-0391-05B984F3BE93}"/>
                </a:ext>
              </a:extLst>
            </p:cNvPr>
            <p:cNvSpPr txBox="1"/>
            <p:nvPr/>
          </p:nvSpPr>
          <p:spPr>
            <a:xfrm>
              <a:off x="5711362" y="5636639"/>
              <a:ext cx="1346918" cy="259447"/>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プライバシ制御機構</a:t>
              </a:r>
            </a:p>
          </p:txBody>
        </p:sp>
        <p:sp>
          <p:nvSpPr>
            <p:cNvPr id="28" name="フリーフォーム: 図形 27">
              <a:extLst>
                <a:ext uri="{FF2B5EF4-FFF2-40B4-BE49-F238E27FC236}">
                  <a16:creationId xmlns:a16="http://schemas.microsoft.com/office/drawing/2014/main" id="{55B7AAC0-41C7-ED44-B6F8-0E21A20099AD}"/>
                </a:ext>
              </a:extLst>
            </p:cNvPr>
            <p:cNvSpPr/>
            <p:nvPr/>
          </p:nvSpPr>
          <p:spPr>
            <a:xfrm rot="-5400000">
              <a:off x="6199084" y="5327787"/>
              <a:ext cx="381000" cy="214312"/>
            </a:xfrm>
            <a:custGeom>
              <a:avLst/>
              <a:gdLst>
                <a:gd name="csX0" fmla="*/ 0 w 381000"/>
                <a:gd name="csY0" fmla="*/ 107156 h 214312"/>
                <a:gd name="csX1" fmla="*/ 119729 w 381000"/>
                <a:gd name="csY1" fmla="*/ 0 h 214312"/>
                <a:gd name="csX2" fmla="*/ 119729 w 381000"/>
                <a:gd name="csY2" fmla="*/ 62770 h 214312"/>
                <a:gd name="csX3" fmla="*/ 261271 w 381000"/>
                <a:gd name="csY3" fmla="*/ 62770 h 214312"/>
                <a:gd name="csX4" fmla="*/ 261271 w 381000"/>
                <a:gd name="csY4" fmla="*/ 0 h 214312"/>
                <a:gd name="csX5" fmla="*/ 381000 w 381000"/>
                <a:gd name="csY5" fmla="*/ 107156 h 214312"/>
                <a:gd name="csX6" fmla="*/ 261271 w 381000"/>
                <a:gd name="csY6" fmla="*/ 214313 h 214312"/>
                <a:gd name="csX7" fmla="*/ 261271 w 381000"/>
                <a:gd name="csY7" fmla="*/ 151543 h 214312"/>
                <a:gd name="csX8" fmla="*/ 119729 w 381000"/>
                <a:gd name="csY8" fmla="*/ 151543 h 214312"/>
                <a:gd name="csX9" fmla="*/ 119729 w 381000"/>
                <a:gd name="csY9" fmla="*/ 214313 h 2143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381000" h="214312">
                  <a:moveTo>
                    <a:pt x="0" y="107156"/>
                  </a:moveTo>
                  <a:lnTo>
                    <a:pt x="119729" y="0"/>
                  </a:lnTo>
                  <a:lnTo>
                    <a:pt x="119729" y="62770"/>
                  </a:lnTo>
                  <a:lnTo>
                    <a:pt x="261271" y="62770"/>
                  </a:lnTo>
                  <a:lnTo>
                    <a:pt x="261271" y="0"/>
                  </a:lnTo>
                  <a:lnTo>
                    <a:pt x="381000" y="107156"/>
                  </a:lnTo>
                  <a:lnTo>
                    <a:pt x="261271" y="214313"/>
                  </a:lnTo>
                  <a:lnTo>
                    <a:pt x="261271" y="151543"/>
                  </a:lnTo>
                  <a:lnTo>
                    <a:pt x="119729" y="151543"/>
                  </a:lnTo>
                  <a:lnTo>
                    <a:pt x="119729" y="214313"/>
                  </a:lnTo>
                  <a:close/>
                </a:path>
              </a:pathLst>
            </a:custGeom>
            <a:solidFill>
              <a:srgbClr val="6D8764"/>
            </a:solidFill>
            <a:ln w="9525" cap="flat">
              <a:solidFill>
                <a:srgbClr val="3A5431"/>
              </a:solidFill>
              <a:prstDash val="solid"/>
              <a:miter/>
            </a:ln>
          </p:spPr>
          <p:txBody>
            <a:bodyPr/>
            <a:lstStyle/>
            <a:p>
              <a:endParaRPr lang="ja-JP" altLang="en-US" sz="1600">
                <a:latin typeface="+mn-ea"/>
                <a:ea typeface="+mn-ea"/>
              </a:endParaRPr>
            </a:p>
          </p:txBody>
        </p:sp>
        <p:sp>
          <p:nvSpPr>
            <p:cNvPr id="29" name="正方形/長方形 28">
              <a:extLst>
                <a:ext uri="{FF2B5EF4-FFF2-40B4-BE49-F238E27FC236}">
                  <a16:creationId xmlns:a16="http://schemas.microsoft.com/office/drawing/2014/main" id="{6DD15BAF-B25A-D76B-C942-0C8CC81172B0}"/>
                </a:ext>
              </a:extLst>
            </p:cNvPr>
            <p:cNvSpPr/>
            <p:nvPr/>
          </p:nvSpPr>
          <p:spPr>
            <a:xfrm>
              <a:off x="5627585" y="5339693"/>
              <a:ext cx="666750" cy="190500"/>
            </a:xfrm>
            <a:prstGeom prst="rect">
              <a:avLst/>
            </a:prstGeom>
            <a:noFill/>
            <a:ln w="9525" cap="flat">
              <a:noFill/>
              <a:prstDash val="solid"/>
              <a:miter/>
            </a:ln>
          </p:spPr>
          <p:txBody>
            <a:bodyPr/>
            <a:lstStyle/>
            <a:p>
              <a:endParaRPr lang="ja-JP" altLang="en-US" sz="1600">
                <a:latin typeface="+mn-ea"/>
                <a:ea typeface="+mn-ea"/>
              </a:endParaRPr>
            </a:p>
          </p:txBody>
        </p:sp>
        <p:sp>
          <p:nvSpPr>
            <p:cNvPr id="30" name="テキスト ボックス 29">
              <a:extLst>
                <a:ext uri="{FF2B5EF4-FFF2-40B4-BE49-F238E27FC236}">
                  <a16:creationId xmlns:a16="http://schemas.microsoft.com/office/drawing/2014/main" id="{EFDFA706-ED99-2388-3958-52B3ED232973}"/>
                </a:ext>
              </a:extLst>
            </p:cNvPr>
            <p:cNvSpPr txBox="1"/>
            <p:nvPr/>
          </p:nvSpPr>
          <p:spPr>
            <a:xfrm>
              <a:off x="5545304" y="5303265"/>
              <a:ext cx="780247" cy="259447"/>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追跡・制御</a:t>
              </a:r>
            </a:p>
          </p:txBody>
        </p:sp>
      </p:grpSp>
    </p:spTree>
    <p:extLst>
      <p:ext uri="{BB962C8B-B14F-4D97-AF65-F5344CB8AC3E}">
        <p14:creationId xmlns:p14="http://schemas.microsoft.com/office/powerpoint/2010/main" val="3839445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8"/>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ja" dirty="0">
                <a:solidFill>
                  <a:schemeClr val="bg1"/>
                </a:solidFill>
              </a:rPr>
              <a:t>先行研究：</a:t>
            </a:r>
            <a:r>
              <a:rPr lang="en-US" altLang="ja" dirty="0">
                <a:solidFill>
                  <a:schemeClr val="bg1"/>
                </a:solidFill>
              </a:rPr>
              <a:t>SEV-t</a:t>
            </a:r>
            <a:r>
              <a:rPr lang="en-US" altLang="ja-JP" dirty="0">
                <a:solidFill>
                  <a:schemeClr val="bg1"/>
                </a:solidFill>
              </a:rPr>
              <a:t>racker </a:t>
            </a:r>
            <a:r>
              <a:rPr lang="ja" sz="3600" dirty="0">
                <a:solidFill>
                  <a:schemeClr val="bg1"/>
                </a:solidFill>
              </a:rPr>
              <a:t>[</a:t>
            </a:r>
            <a:r>
              <a:rPr lang="en-US" altLang="ja" sz="3600" dirty="0">
                <a:solidFill>
                  <a:schemeClr val="bg1"/>
                </a:solidFill>
              </a:rPr>
              <a:t>Ando+, COMPSAC'25]</a:t>
            </a:r>
            <a:br>
              <a:rPr lang="en-US" altLang="ja" sz="3600" dirty="0">
                <a:solidFill>
                  <a:srgbClr val="FF0000"/>
                </a:solidFill>
              </a:rPr>
            </a:br>
            <a:endParaRPr dirty="0">
              <a:solidFill>
                <a:srgbClr val="FF0000"/>
              </a:solidFill>
            </a:endParaRPr>
          </a:p>
        </p:txBody>
      </p:sp>
      <p:sp>
        <p:nvSpPr>
          <p:cNvPr id="94" name="Google Shape;94;p18"/>
          <p:cNvSpPr txBox="1">
            <a:spLocks noGrp="1"/>
          </p:cNvSpPr>
          <p:nvPr>
            <p:ph type="body" idx="1"/>
          </p:nvPr>
        </p:nvSpPr>
        <p:spPr>
          <a:prstGeom prst="rect">
            <a:avLst/>
          </a:prstGeom>
        </p:spPr>
        <p:txBody>
          <a:bodyPr spcFirstLastPara="1" wrap="square" lIns="121900" tIns="121900" rIns="121900" bIns="121900" anchor="t" anchorCtr="0">
            <a:normAutofit/>
          </a:bodyPr>
          <a:lstStyle/>
          <a:p>
            <a:r>
              <a:rPr lang="ja-JP" altLang="en-US" dirty="0">
                <a:solidFill>
                  <a:schemeClr val="accent1"/>
                </a:solidFill>
              </a:rPr>
              <a:t>クラウドにユーザのハイパーバイザを送り込んでサービスの通信を監視</a:t>
            </a:r>
            <a:endParaRPr lang="en-US" altLang="ja-JP" dirty="0">
              <a:solidFill>
                <a:schemeClr val="accent1"/>
              </a:solidFill>
            </a:endParaRPr>
          </a:p>
          <a:p>
            <a:pPr lvl="1"/>
            <a:r>
              <a:rPr lang="ja-JP" altLang="en-US" dirty="0">
                <a:solidFill>
                  <a:schemeClr val="accent1"/>
                </a:solidFill>
              </a:rPr>
              <a:t>サービスをユーザ</a:t>
            </a:r>
            <a:r>
              <a:rPr lang="en-US" altLang="ja-JP" dirty="0">
                <a:solidFill>
                  <a:schemeClr val="accent1"/>
                </a:solidFill>
              </a:rPr>
              <a:t>VM</a:t>
            </a:r>
            <a:r>
              <a:rPr lang="ja-JP" altLang="en-US" dirty="0">
                <a:solidFill>
                  <a:schemeClr val="accent1"/>
                </a:solidFill>
              </a:rPr>
              <a:t>内で実行し、ハイパーバイザにおいて通信ログを取得</a:t>
            </a:r>
            <a:endParaRPr lang="en-US" altLang="ja-JP" dirty="0">
              <a:solidFill>
                <a:schemeClr val="accent1"/>
              </a:solidFill>
            </a:endParaRPr>
          </a:p>
          <a:p>
            <a:pPr lvl="1"/>
            <a:r>
              <a:rPr lang="en-US" altLang="ja-JP" dirty="0">
                <a:solidFill>
                  <a:schemeClr val="accent1"/>
                </a:solidFill>
              </a:rPr>
              <a:t>AMD SEV</a:t>
            </a:r>
            <a:r>
              <a:rPr lang="ja-JP" altLang="en-US" dirty="0">
                <a:solidFill>
                  <a:schemeClr val="accent1"/>
                </a:solidFill>
              </a:rPr>
              <a:t>で保護された機密</a:t>
            </a:r>
            <a:r>
              <a:rPr lang="en-US" altLang="ja-JP" dirty="0">
                <a:solidFill>
                  <a:schemeClr val="accent1"/>
                </a:solidFill>
              </a:rPr>
              <a:t>VM</a:t>
            </a:r>
            <a:r>
              <a:rPr lang="ja-JP" altLang="en-US" dirty="0">
                <a:solidFill>
                  <a:schemeClr val="accent1"/>
                </a:solidFill>
              </a:rPr>
              <a:t>を用いてクラウドからハイパーバイザを保護</a:t>
            </a:r>
            <a:endParaRPr lang="en-US" altLang="ja-JP" dirty="0">
              <a:solidFill>
                <a:schemeClr val="accent1"/>
              </a:solidFill>
            </a:endParaRPr>
          </a:p>
          <a:p>
            <a:r>
              <a:rPr lang="ja-JP" altLang="en-US" dirty="0">
                <a:solidFill>
                  <a:schemeClr val="accent1"/>
                </a:solidFill>
              </a:rPr>
              <a:t>クラウドサービスの性能への影響が大きい</a:t>
            </a:r>
            <a:endParaRPr lang="en-US" altLang="ja-JP" dirty="0">
              <a:solidFill>
                <a:schemeClr val="accent1"/>
              </a:solidFill>
            </a:endParaRPr>
          </a:p>
          <a:p>
            <a:pPr lvl="1"/>
            <a:r>
              <a:rPr lang="ja-JP" altLang="en-US" dirty="0">
                <a:solidFill>
                  <a:schemeClr val="accent1"/>
                </a:solidFill>
              </a:rPr>
              <a:t>機密</a:t>
            </a:r>
            <a:r>
              <a:rPr lang="en-US" altLang="ja-JP" dirty="0">
                <a:solidFill>
                  <a:schemeClr val="accent1"/>
                </a:solidFill>
              </a:rPr>
              <a:t>VM</a:t>
            </a:r>
            <a:r>
              <a:rPr lang="ja-JP" altLang="en-US" dirty="0">
                <a:solidFill>
                  <a:schemeClr val="accent1"/>
                </a:solidFill>
              </a:rPr>
              <a:t>内でユーザ</a:t>
            </a:r>
            <a:r>
              <a:rPr lang="en-US" altLang="ja-JP" dirty="0">
                <a:solidFill>
                  <a:schemeClr val="accent1"/>
                </a:solidFill>
              </a:rPr>
              <a:t>VM</a:t>
            </a:r>
            <a:r>
              <a:rPr lang="ja-JP" altLang="en-US" dirty="0">
                <a:solidFill>
                  <a:schemeClr val="accent1"/>
                </a:solidFill>
              </a:rPr>
              <a:t>を動かすオーバヘッドが大きい</a:t>
            </a:r>
            <a:endParaRPr lang="en-US" altLang="ja-JP" dirty="0">
              <a:solidFill>
                <a:schemeClr val="accent1"/>
              </a:solidFill>
            </a:endParaRPr>
          </a:p>
          <a:p>
            <a:pPr lvl="1"/>
            <a:r>
              <a:rPr lang="ja-JP" altLang="en-US" dirty="0">
                <a:solidFill>
                  <a:schemeClr val="accent1"/>
                </a:solidFill>
              </a:rPr>
              <a:t>サービスが送受信する全パケットをキャプチャするオーバヘッドが大きい</a:t>
            </a:r>
            <a:endParaRPr lang="en-US" altLang="ja-JP" dirty="0">
              <a:solidFill>
                <a:schemeClr val="accent1"/>
              </a:solidFill>
            </a:endParaRPr>
          </a:p>
        </p:txBody>
      </p:sp>
      <p:sp>
        <p:nvSpPr>
          <p:cNvPr id="95" name="Google Shape;95;p18"/>
          <p:cNvSpPr txBox="1">
            <a:spLocks noGrp="1"/>
          </p:cNvSpPr>
          <p:nvPr>
            <p:ph type="sldNum" idx="12"/>
          </p:nvPr>
        </p:nvSpPr>
        <p:spPr>
          <a:prstGeom prst="rect">
            <a:avLst/>
          </a:prstGeom>
        </p:spPr>
        <p:txBody>
          <a:bodyPr spcFirstLastPara="1" wrap="square" lIns="121900" tIns="121900" rIns="121900" bIns="121900" anchor="ctr" anchorCtr="0">
            <a:normAutofit/>
          </a:bodyPr>
          <a:lstStyle/>
          <a:p>
            <a:fld id="{00000000-1234-1234-1234-123412341234}" type="slidenum">
              <a:rPr lang="en-US" altLang="ja"/>
              <a:pPr/>
              <a:t>4</a:t>
            </a:fld>
            <a:endParaRPr/>
          </a:p>
        </p:txBody>
      </p:sp>
      <p:grpSp>
        <p:nvGrpSpPr>
          <p:cNvPr id="31" name="グループ化 30">
            <a:extLst>
              <a:ext uri="{FF2B5EF4-FFF2-40B4-BE49-F238E27FC236}">
                <a16:creationId xmlns:a16="http://schemas.microsoft.com/office/drawing/2014/main" id="{4E10D38C-0B77-8A76-832A-3AA34AE7EC3B}"/>
              </a:ext>
            </a:extLst>
          </p:cNvPr>
          <p:cNvGrpSpPr/>
          <p:nvPr/>
        </p:nvGrpSpPr>
        <p:grpSpPr>
          <a:xfrm>
            <a:off x="326571" y="4214144"/>
            <a:ext cx="4545304" cy="2577401"/>
            <a:chOff x="4713471" y="3775046"/>
            <a:chExt cx="4191435" cy="2683819"/>
          </a:xfrm>
        </p:grpSpPr>
        <p:grpSp>
          <p:nvGrpSpPr>
            <p:cNvPr id="8" name="グラフィックス 5">
              <a:extLst>
                <a:ext uri="{FF2B5EF4-FFF2-40B4-BE49-F238E27FC236}">
                  <a16:creationId xmlns:a16="http://schemas.microsoft.com/office/drawing/2014/main" id="{5A93361B-C4EA-60F8-B465-EF7EE4DD54F6}"/>
                </a:ext>
              </a:extLst>
            </p:cNvPr>
            <p:cNvGrpSpPr/>
            <p:nvPr/>
          </p:nvGrpSpPr>
          <p:grpSpPr>
            <a:xfrm>
              <a:off x="4713471" y="3775046"/>
              <a:ext cx="4191435" cy="2683819"/>
              <a:chOff x="2586943" y="2301633"/>
              <a:chExt cx="3558823" cy="2127192"/>
            </a:xfrm>
          </p:grpSpPr>
          <p:sp>
            <p:nvSpPr>
              <p:cNvPr id="9" name="正方形/長方形 8">
                <a:extLst>
                  <a:ext uri="{FF2B5EF4-FFF2-40B4-BE49-F238E27FC236}">
                    <a16:creationId xmlns:a16="http://schemas.microsoft.com/office/drawing/2014/main" id="{2F0E7340-0F53-4F09-F98B-8958FA5E3470}"/>
                  </a:ext>
                </a:extLst>
              </p:cNvPr>
              <p:cNvSpPr/>
              <p:nvPr/>
            </p:nvSpPr>
            <p:spPr>
              <a:xfrm>
                <a:off x="3669266" y="2301633"/>
                <a:ext cx="2476500" cy="1619250"/>
              </a:xfrm>
              <a:prstGeom prst="rect">
                <a:avLst/>
              </a:prstGeom>
              <a:solidFill>
                <a:srgbClr val="FFE6CC"/>
              </a:solidFill>
              <a:ln w="9525" cap="flat">
                <a:solidFill>
                  <a:srgbClr val="D79B00"/>
                </a:solidFill>
                <a:prstDash val="solid"/>
                <a:miter/>
              </a:ln>
            </p:spPr>
            <p:txBody>
              <a:bodyPr/>
              <a:lstStyle/>
              <a:p>
                <a:endParaRPr lang="ja-JP" altLang="en-US" sz="1600">
                  <a:latin typeface="+mn-ea"/>
                  <a:ea typeface="+mn-ea"/>
                </a:endParaRPr>
              </a:p>
            </p:txBody>
          </p:sp>
          <p:sp>
            <p:nvSpPr>
              <p:cNvPr id="10" name="テキスト ボックス 9">
                <a:extLst>
                  <a:ext uri="{FF2B5EF4-FFF2-40B4-BE49-F238E27FC236}">
                    <a16:creationId xmlns:a16="http://schemas.microsoft.com/office/drawing/2014/main" id="{F12F812D-1121-5677-7EFD-FF7A1903EA77}"/>
                  </a:ext>
                </a:extLst>
              </p:cNvPr>
              <p:cNvSpPr txBox="1"/>
              <p:nvPr/>
            </p:nvSpPr>
            <p:spPr>
              <a:xfrm>
                <a:off x="4420779" y="2995402"/>
                <a:ext cx="1159228" cy="252827"/>
              </a:xfrm>
              <a:prstGeom prst="rect">
                <a:avLst/>
              </a:prstGeom>
              <a:noFill/>
            </p:spPr>
            <p:txBody>
              <a:bodyPr wrap="none" rtlCol="0">
                <a:spAutoFit/>
              </a:bodyPr>
              <a:lstStyle/>
              <a:p>
                <a:pPr algn="l"/>
                <a:r>
                  <a:rPr lang="ja-JP" altLang="en-US" sz="1600" spc="0" baseline="0">
                    <a:ln/>
                    <a:solidFill>
                      <a:srgbClr val="000000"/>
                    </a:solidFill>
                    <a:latin typeface="+mn-ea"/>
                    <a:ea typeface="+mn-ea"/>
                    <a:sym typeface="ＭＳ ゴシック"/>
                    <a:rtl val="0"/>
                  </a:rPr>
                  <a:t>機密コンテナ</a:t>
                </a:r>
                <a:r>
                  <a:rPr lang="ja-JP" altLang="en-US" sz="1600" spc="0" baseline="0">
                    <a:ln/>
                    <a:solidFill>
                      <a:srgbClr val="000000"/>
                    </a:solidFill>
                    <a:latin typeface="+mn-ea"/>
                    <a:ea typeface="+mn-ea"/>
                    <a:cs typeface="Helvetica"/>
                    <a:sym typeface="Helvetica"/>
                    <a:rtl val="0"/>
                  </a:rPr>
                  <a:t>...</a:t>
                </a:r>
              </a:p>
            </p:txBody>
          </p:sp>
          <p:sp>
            <p:nvSpPr>
              <p:cNvPr id="11" name="正方形/長方形 10">
                <a:extLst>
                  <a:ext uri="{FF2B5EF4-FFF2-40B4-BE49-F238E27FC236}">
                    <a16:creationId xmlns:a16="http://schemas.microsoft.com/office/drawing/2014/main" id="{231F0C40-487E-4196-8EC2-1A9133A9FFF4}"/>
                  </a:ext>
                </a:extLst>
              </p:cNvPr>
              <p:cNvSpPr/>
              <p:nvPr/>
            </p:nvSpPr>
            <p:spPr>
              <a:xfrm>
                <a:off x="3764516" y="2587383"/>
                <a:ext cx="2286000" cy="857250"/>
              </a:xfrm>
              <a:prstGeom prst="rect">
                <a:avLst/>
              </a:prstGeom>
              <a:solidFill>
                <a:srgbClr val="FFF2CC"/>
              </a:solidFill>
              <a:ln w="9525" cap="flat">
                <a:solidFill>
                  <a:srgbClr val="D6B656"/>
                </a:solidFill>
                <a:prstDash val="solid"/>
                <a:miter/>
              </a:ln>
            </p:spPr>
            <p:txBody>
              <a:bodyPr/>
              <a:lstStyle/>
              <a:p>
                <a:endParaRPr lang="ja-JP" altLang="en-US" sz="1600">
                  <a:solidFill>
                    <a:schemeClr val="accent6">
                      <a:lumMod val="10000"/>
                    </a:schemeClr>
                  </a:solidFill>
                  <a:latin typeface="+mn-ea"/>
                  <a:ea typeface="+mn-ea"/>
                </a:endParaRPr>
              </a:p>
            </p:txBody>
          </p:sp>
          <p:sp>
            <p:nvSpPr>
              <p:cNvPr id="12" name="テキスト ボックス 11">
                <a:extLst>
                  <a:ext uri="{FF2B5EF4-FFF2-40B4-BE49-F238E27FC236}">
                    <a16:creationId xmlns:a16="http://schemas.microsoft.com/office/drawing/2014/main" id="{AA059AE4-1C57-FA73-04D8-D1325C1F7A61}"/>
                  </a:ext>
                </a:extLst>
              </p:cNvPr>
              <p:cNvSpPr txBox="1"/>
              <p:nvPr/>
            </p:nvSpPr>
            <p:spPr>
              <a:xfrm>
                <a:off x="5318572" y="2881834"/>
                <a:ext cx="600412" cy="279417"/>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ユーザ</a:t>
                </a:r>
                <a:r>
                  <a:rPr lang="ja-JP" altLang="en-US" sz="1600" spc="0" baseline="0" dirty="0">
                    <a:ln/>
                    <a:solidFill>
                      <a:schemeClr val="accent6">
                        <a:lumMod val="10000"/>
                      </a:schemeClr>
                    </a:solidFill>
                    <a:latin typeface="+mn-ea"/>
                    <a:ea typeface="+mn-ea"/>
                    <a:cs typeface="Helvetica"/>
                    <a:sym typeface="Helvetica"/>
                    <a:rtl val="0"/>
                  </a:rPr>
                  <a:t>VM</a:t>
                </a:r>
              </a:p>
            </p:txBody>
          </p:sp>
          <p:sp>
            <p:nvSpPr>
              <p:cNvPr id="13" name="正方形/長方形 12">
                <a:extLst>
                  <a:ext uri="{FF2B5EF4-FFF2-40B4-BE49-F238E27FC236}">
                    <a16:creationId xmlns:a16="http://schemas.microsoft.com/office/drawing/2014/main" id="{7BAFADA7-A4C7-56D8-9B40-006F5DD7CE4E}"/>
                  </a:ext>
                </a:extLst>
              </p:cNvPr>
              <p:cNvSpPr/>
              <p:nvPr/>
            </p:nvSpPr>
            <p:spPr>
              <a:xfrm>
                <a:off x="3859766" y="2682633"/>
                <a:ext cx="1327275" cy="285750"/>
              </a:xfrm>
              <a:prstGeom prst="rect">
                <a:avLst/>
              </a:prstGeom>
              <a:solidFill>
                <a:srgbClr val="DAE8FC"/>
              </a:solidFill>
              <a:ln w="9525" cap="flat">
                <a:solidFill>
                  <a:srgbClr val="6C8EBF"/>
                </a:solidFill>
                <a:prstDash val="solid"/>
                <a:miter/>
              </a:ln>
            </p:spPr>
            <p:txBody>
              <a:bodyPr/>
              <a:lstStyle/>
              <a:p>
                <a:endParaRPr lang="ja-JP" altLang="en-US" sz="1600">
                  <a:latin typeface="+mn-ea"/>
                  <a:ea typeface="+mn-ea"/>
                </a:endParaRPr>
              </a:p>
            </p:txBody>
          </p:sp>
          <p:sp>
            <p:nvSpPr>
              <p:cNvPr id="14" name="テキスト ボックス 13">
                <a:extLst>
                  <a:ext uri="{FF2B5EF4-FFF2-40B4-BE49-F238E27FC236}">
                    <a16:creationId xmlns:a16="http://schemas.microsoft.com/office/drawing/2014/main" id="{55FE86E7-3007-13F9-0D09-AF5F8E418D34}"/>
                  </a:ext>
                </a:extLst>
              </p:cNvPr>
              <p:cNvSpPr txBox="1"/>
              <p:nvPr/>
            </p:nvSpPr>
            <p:spPr>
              <a:xfrm>
                <a:off x="4255691" y="2681871"/>
                <a:ext cx="535424" cy="279417"/>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サービス</a:t>
                </a:r>
              </a:p>
            </p:txBody>
          </p:sp>
          <p:sp>
            <p:nvSpPr>
              <p:cNvPr id="15" name="正方形/長方形 14">
                <a:extLst>
                  <a:ext uri="{FF2B5EF4-FFF2-40B4-BE49-F238E27FC236}">
                    <a16:creationId xmlns:a16="http://schemas.microsoft.com/office/drawing/2014/main" id="{8A864507-4209-88C6-2201-2FB15E3370A1}"/>
                  </a:ext>
                </a:extLst>
              </p:cNvPr>
              <p:cNvSpPr/>
              <p:nvPr/>
            </p:nvSpPr>
            <p:spPr>
              <a:xfrm>
                <a:off x="3859766" y="3063633"/>
                <a:ext cx="1327275" cy="285750"/>
              </a:xfrm>
              <a:prstGeom prst="rect">
                <a:avLst/>
              </a:prstGeom>
              <a:solidFill>
                <a:srgbClr val="D5E8D4"/>
              </a:solidFill>
              <a:ln w="9525" cap="flat">
                <a:solidFill>
                  <a:srgbClr val="82B366"/>
                </a:solidFill>
                <a:prstDash val="solid"/>
                <a:miter/>
              </a:ln>
            </p:spPr>
            <p:txBody>
              <a:bodyPr/>
              <a:lstStyle/>
              <a:p>
                <a:endParaRPr lang="ja-JP" altLang="en-US" sz="1600" dirty="0">
                  <a:latin typeface="+mn-ea"/>
                  <a:ea typeface="+mn-ea"/>
                </a:endParaRPr>
              </a:p>
            </p:txBody>
          </p:sp>
          <p:sp>
            <p:nvSpPr>
              <p:cNvPr id="16" name="テキスト ボックス 15">
                <a:extLst>
                  <a:ext uri="{FF2B5EF4-FFF2-40B4-BE49-F238E27FC236}">
                    <a16:creationId xmlns:a16="http://schemas.microsoft.com/office/drawing/2014/main" id="{4E50B3BF-0789-4F5D-043F-144EA042C83A}"/>
                  </a:ext>
                </a:extLst>
              </p:cNvPr>
              <p:cNvSpPr txBox="1"/>
              <p:nvPr/>
            </p:nvSpPr>
            <p:spPr>
              <a:xfrm>
                <a:off x="4387684" y="3057107"/>
                <a:ext cx="255617" cy="279417"/>
              </a:xfrm>
              <a:prstGeom prst="rect">
                <a:avLst/>
              </a:prstGeom>
              <a:noFill/>
            </p:spPr>
            <p:txBody>
              <a:bodyPr wrap="none" rtlCol="0">
                <a:spAutoFit/>
              </a:bodyPr>
              <a:lstStyle/>
              <a:p>
                <a:pPr algn="ctr"/>
                <a:r>
                  <a:rPr lang="en-US" altLang="ja-JP" sz="1600" spc="0" baseline="0" dirty="0">
                    <a:ln/>
                    <a:solidFill>
                      <a:schemeClr val="accent6">
                        <a:lumMod val="10000"/>
                      </a:schemeClr>
                    </a:solidFill>
                    <a:latin typeface="+mn-ea"/>
                    <a:ea typeface="+mn-ea"/>
                    <a:cs typeface="Helvetica"/>
                    <a:sym typeface="ＭＳ ゴシック"/>
                    <a:rtl val="0"/>
                  </a:rPr>
                  <a:t>OS</a:t>
                </a:r>
                <a:endParaRPr lang="ja-JP" altLang="en-US" sz="1600" spc="0" baseline="0" dirty="0">
                  <a:ln/>
                  <a:solidFill>
                    <a:schemeClr val="accent6">
                      <a:lumMod val="10000"/>
                    </a:schemeClr>
                  </a:solidFill>
                  <a:latin typeface="+mn-ea"/>
                  <a:ea typeface="+mn-ea"/>
                  <a:cs typeface="Helvetica"/>
                  <a:sym typeface="Helvetica"/>
                  <a:rtl val="0"/>
                </a:endParaRPr>
              </a:p>
            </p:txBody>
          </p:sp>
          <p:sp>
            <p:nvSpPr>
              <p:cNvPr id="17" name="正方形/長方形 16">
                <a:extLst>
                  <a:ext uri="{FF2B5EF4-FFF2-40B4-BE49-F238E27FC236}">
                    <a16:creationId xmlns:a16="http://schemas.microsoft.com/office/drawing/2014/main" id="{5C16D3C1-AFFB-8328-E983-F95B74C0082A}"/>
                  </a:ext>
                </a:extLst>
              </p:cNvPr>
              <p:cNvSpPr/>
              <p:nvPr/>
            </p:nvSpPr>
            <p:spPr>
              <a:xfrm>
                <a:off x="3859766" y="3539883"/>
                <a:ext cx="2095500" cy="285750"/>
              </a:xfrm>
              <a:prstGeom prst="rect">
                <a:avLst/>
              </a:prstGeom>
              <a:solidFill>
                <a:srgbClr val="D5E8D4"/>
              </a:solidFill>
              <a:ln w="9525" cap="flat">
                <a:solidFill>
                  <a:srgbClr val="82B366"/>
                </a:solidFill>
                <a:prstDash val="solid"/>
                <a:miter/>
              </a:ln>
            </p:spPr>
            <p:txBody>
              <a:bodyPr/>
              <a:lstStyle/>
              <a:p>
                <a:endParaRPr lang="ja-JP" altLang="en-US" sz="1600">
                  <a:latin typeface="+mn-ea"/>
                  <a:ea typeface="+mn-ea"/>
                </a:endParaRPr>
              </a:p>
            </p:txBody>
          </p:sp>
          <p:sp>
            <p:nvSpPr>
              <p:cNvPr id="18" name="テキスト ボックス 17">
                <a:extLst>
                  <a:ext uri="{FF2B5EF4-FFF2-40B4-BE49-F238E27FC236}">
                    <a16:creationId xmlns:a16="http://schemas.microsoft.com/office/drawing/2014/main" id="{49E1D5B8-2363-646C-0167-A1B81B5961C6}"/>
                  </a:ext>
                </a:extLst>
              </p:cNvPr>
              <p:cNvSpPr txBox="1"/>
              <p:nvPr/>
            </p:nvSpPr>
            <p:spPr>
              <a:xfrm>
                <a:off x="4196021" y="3549382"/>
                <a:ext cx="1414498" cy="279417"/>
              </a:xfrm>
              <a:prstGeom prst="rect">
                <a:avLst/>
              </a:prstGeom>
              <a:noFill/>
            </p:spPr>
            <p:txBody>
              <a:bodyPr wrap="square" rtlCol="0">
                <a:spAutoFit/>
              </a:bodyPr>
              <a:lstStyle/>
              <a:p>
                <a:pPr algn="ctr"/>
                <a:r>
                  <a:rPr lang="ja-JP" altLang="en-US" sz="1600" spc="0" baseline="0" dirty="0">
                    <a:ln/>
                    <a:solidFill>
                      <a:schemeClr val="accent6">
                        <a:lumMod val="10000"/>
                      </a:schemeClr>
                    </a:solidFill>
                    <a:latin typeface="+mn-ea"/>
                    <a:ea typeface="+mn-ea"/>
                    <a:sym typeface="ＭＳ ゴシック"/>
                    <a:rtl val="0"/>
                  </a:rPr>
                  <a:t>ハイパーバイザ</a:t>
                </a:r>
              </a:p>
            </p:txBody>
          </p:sp>
          <p:sp>
            <p:nvSpPr>
              <p:cNvPr id="23" name="フリーフォーム: 図形 22">
                <a:extLst>
                  <a:ext uri="{FF2B5EF4-FFF2-40B4-BE49-F238E27FC236}">
                    <a16:creationId xmlns:a16="http://schemas.microsoft.com/office/drawing/2014/main" id="{4E8471C5-679B-495B-51FC-CF406E51F044}"/>
                  </a:ext>
                </a:extLst>
              </p:cNvPr>
              <p:cNvSpPr/>
              <p:nvPr/>
            </p:nvSpPr>
            <p:spPr>
              <a:xfrm>
                <a:off x="4063982" y="2973145"/>
                <a:ext cx="163067" cy="1228725"/>
              </a:xfrm>
              <a:custGeom>
                <a:avLst/>
                <a:gdLst>
                  <a:gd name="csX0" fmla="*/ 129159 w 163067"/>
                  <a:gd name="csY0" fmla="*/ 1097661 h 1228725"/>
                  <a:gd name="csX1" fmla="*/ 163068 w 163067"/>
                  <a:gd name="csY1" fmla="*/ 1097661 h 1228725"/>
                  <a:gd name="csX2" fmla="*/ 81534 w 163067"/>
                  <a:gd name="csY2" fmla="*/ 1228725 h 1228725"/>
                  <a:gd name="csX3" fmla="*/ 0 w 163067"/>
                  <a:gd name="csY3" fmla="*/ 1097661 h 1228725"/>
                  <a:gd name="csX4" fmla="*/ 33909 w 163067"/>
                  <a:gd name="csY4" fmla="*/ 1097661 h 1228725"/>
                  <a:gd name="csX5" fmla="*/ 33909 w 163067"/>
                  <a:gd name="csY5" fmla="*/ 131064 h 1228725"/>
                  <a:gd name="csX6" fmla="*/ 0 w 163067"/>
                  <a:gd name="csY6" fmla="*/ 131064 h 1228725"/>
                  <a:gd name="csX7" fmla="*/ 81534 w 163067"/>
                  <a:gd name="csY7" fmla="*/ 0 h 1228725"/>
                  <a:gd name="csX8" fmla="*/ 163068 w 163067"/>
                  <a:gd name="csY8" fmla="*/ 131064 h 1228725"/>
                  <a:gd name="csX9" fmla="*/ 129159 w 163067"/>
                  <a:gd name="csY9" fmla="*/ 131064 h 122872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63067" h="1228725">
                    <a:moveTo>
                      <a:pt x="129159" y="1097661"/>
                    </a:moveTo>
                    <a:lnTo>
                      <a:pt x="163068" y="1097661"/>
                    </a:lnTo>
                    <a:lnTo>
                      <a:pt x="81534" y="1228725"/>
                    </a:lnTo>
                    <a:lnTo>
                      <a:pt x="0" y="1097661"/>
                    </a:lnTo>
                    <a:lnTo>
                      <a:pt x="33909" y="1097661"/>
                    </a:lnTo>
                    <a:lnTo>
                      <a:pt x="33909" y="131064"/>
                    </a:lnTo>
                    <a:lnTo>
                      <a:pt x="0" y="131064"/>
                    </a:lnTo>
                    <a:lnTo>
                      <a:pt x="81534" y="0"/>
                    </a:lnTo>
                    <a:lnTo>
                      <a:pt x="163068" y="131064"/>
                    </a:lnTo>
                    <a:lnTo>
                      <a:pt x="129159" y="131064"/>
                    </a:lnTo>
                    <a:close/>
                  </a:path>
                </a:pathLst>
              </a:custGeom>
              <a:solidFill>
                <a:srgbClr val="E1D5E7"/>
              </a:solidFill>
              <a:ln w="9525" cap="flat">
                <a:solidFill>
                  <a:srgbClr val="9673A6"/>
                </a:solidFill>
                <a:prstDash val="solid"/>
                <a:round/>
              </a:ln>
            </p:spPr>
            <p:txBody>
              <a:bodyPr/>
              <a:lstStyle/>
              <a:p>
                <a:endParaRPr lang="ja-JP" altLang="en-US" sz="1600">
                  <a:latin typeface="+mn-ea"/>
                  <a:ea typeface="+mn-ea"/>
                </a:endParaRPr>
              </a:p>
            </p:txBody>
          </p:sp>
          <p:sp>
            <p:nvSpPr>
              <p:cNvPr id="24" name="フリーフォーム: 図形 23">
                <a:extLst>
                  <a:ext uri="{FF2B5EF4-FFF2-40B4-BE49-F238E27FC236}">
                    <a16:creationId xmlns:a16="http://schemas.microsoft.com/office/drawing/2014/main" id="{BF1DB6B8-25F5-EF80-A214-6A0D0D3EF6D4}"/>
                  </a:ext>
                </a:extLst>
              </p:cNvPr>
              <p:cNvSpPr/>
              <p:nvPr/>
            </p:nvSpPr>
            <p:spPr>
              <a:xfrm>
                <a:off x="2586943" y="3598652"/>
                <a:ext cx="1270276" cy="168211"/>
              </a:xfrm>
              <a:custGeom>
                <a:avLst/>
                <a:gdLst>
                  <a:gd name="csX0" fmla="*/ 1228725 w 1228725"/>
                  <a:gd name="csY0" fmla="*/ 36481 h 168211"/>
                  <a:gd name="csX1" fmla="*/ 1228725 w 1228725"/>
                  <a:gd name="csY1" fmla="*/ 131731 h 168211"/>
                  <a:gd name="csX2" fmla="*/ 144494 w 1228725"/>
                  <a:gd name="csY2" fmla="*/ 131731 h 168211"/>
                  <a:gd name="csX3" fmla="*/ 144494 w 1228725"/>
                  <a:gd name="csY3" fmla="*/ 168212 h 168211"/>
                  <a:gd name="csX4" fmla="*/ 0 w 1228725"/>
                  <a:gd name="csY4" fmla="*/ 84106 h 168211"/>
                  <a:gd name="csX5" fmla="*/ 144494 w 1228725"/>
                  <a:gd name="csY5" fmla="*/ 0 h 168211"/>
                  <a:gd name="csX6" fmla="*/ 144494 w 1228725"/>
                  <a:gd name="csY6" fmla="*/ 36481 h 16821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228725" h="168211">
                    <a:moveTo>
                      <a:pt x="1228725" y="36481"/>
                    </a:moveTo>
                    <a:lnTo>
                      <a:pt x="1228725" y="131731"/>
                    </a:lnTo>
                    <a:lnTo>
                      <a:pt x="144494" y="131731"/>
                    </a:lnTo>
                    <a:lnTo>
                      <a:pt x="144494" y="168212"/>
                    </a:lnTo>
                    <a:lnTo>
                      <a:pt x="0" y="84106"/>
                    </a:lnTo>
                    <a:lnTo>
                      <a:pt x="144494" y="0"/>
                    </a:lnTo>
                    <a:lnTo>
                      <a:pt x="144494" y="36481"/>
                    </a:lnTo>
                    <a:close/>
                  </a:path>
                </a:pathLst>
              </a:custGeom>
              <a:solidFill>
                <a:srgbClr val="E1D5E7"/>
              </a:solidFill>
              <a:ln w="9525" cap="flat">
                <a:solidFill>
                  <a:srgbClr val="9673A6"/>
                </a:solidFill>
                <a:prstDash val="solid"/>
                <a:round/>
              </a:ln>
            </p:spPr>
            <p:txBody>
              <a:bodyPr/>
              <a:lstStyle/>
              <a:p>
                <a:endParaRPr lang="ja-JP" altLang="en-US" sz="1600">
                  <a:latin typeface="+mn-ea"/>
                  <a:ea typeface="+mn-ea"/>
                </a:endParaRPr>
              </a:p>
            </p:txBody>
          </p:sp>
          <p:sp>
            <p:nvSpPr>
              <p:cNvPr id="25" name="正方形/長方形 24">
                <a:extLst>
                  <a:ext uri="{FF2B5EF4-FFF2-40B4-BE49-F238E27FC236}">
                    <a16:creationId xmlns:a16="http://schemas.microsoft.com/office/drawing/2014/main" id="{F08C2DE2-D2FB-93F9-0D96-484B0B173C39}"/>
                  </a:ext>
                </a:extLst>
              </p:cNvPr>
              <p:cNvSpPr/>
              <p:nvPr/>
            </p:nvSpPr>
            <p:spPr>
              <a:xfrm>
                <a:off x="3859766" y="4206633"/>
                <a:ext cx="571500" cy="190500"/>
              </a:xfrm>
              <a:prstGeom prst="rect">
                <a:avLst/>
              </a:prstGeom>
              <a:noFill/>
              <a:ln w="9525" cap="flat">
                <a:noFill/>
                <a:prstDash val="solid"/>
                <a:miter/>
              </a:ln>
            </p:spPr>
            <p:txBody>
              <a:bodyPr/>
              <a:lstStyle/>
              <a:p>
                <a:endParaRPr lang="ja-JP" altLang="en-US" sz="1600">
                  <a:latin typeface="+mn-ea"/>
                  <a:ea typeface="+mn-ea"/>
                </a:endParaRPr>
              </a:p>
            </p:txBody>
          </p:sp>
          <p:sp>
            <p:nvSpPr>
              <p:cNvPr id="26" name="テキスト ボックス 25">
                <a:extLst>
                  <a:ext uri="{FF2B5EF4-FFF2-40B4-BE49-F238E27FC236}">
                    <a16:creationId xmlns:a16="http://schemas.microsoft.com/office/drawing/2014/main" id="{7846FFA7-48D4-3F27-0571-DC4BDE073BBE}"/>
                  </a:ext>
                </a:extLst>
              </p:cNvPr>
              <p:cNvSpPr txBox="1"/>
              <p:nvPr/>
            </p:nvSpPr>
            <p:spPr>
              <a:xfrm>
                <a:off x="3631795" y="4175998"/>
                <a:ext cx="1027440" cy="252827"/>
              </a:xfrm>
              <a:prstGeom prst="rect">
                <a:avLst/>
              </a:prstGeom>
              <a:noFill/>
            </p:spPr>
            <p:txBody>
              <a:bodyPr wrap="none" rtlCol="0">
                <a:spAutoFit/>
              </a:bodyPr>
              <a:lstStyle/>
              <a:p>
                <a:pPr algn="ctr"/>
                <a:r>
                  <a:rPr lang="ja-JP" altLang="en-US" sz="1600" dirty="0">
                    <a:ln/>
                    <a:latin typeface="+mn-ea"/>
                    <a:ea typeface="+mn-ea"/>
                    <a:sym typeface="ＭＳ ゴシック"/>
                    <a:rtl val="0"/>
                  </a:rPr>
                  <a:t>通信</a:t>
                </a:r>
                <a:r>
                  <a:rPr lang="ja-JP" altLang="en-US" sz="1600" spc="0" baseline="0" dirty="0">
                    <a:ln/>
                    <a:solidFill>
                      <a:srgbClr val="000000"/>
                    </a:solidFill>
                    <a:latin typeface="+mn-ea"/>
                    <a:ea typeface="+mn-ea"/>
                    <a:sym typeface="ＭＳ ゴシック"/>
                    <a:rtl val="0"/>
                  </a:rPr>
                  <a:t>パケット</a:t>
                </a:r>
              </a:p>
            </p:txBody>
          </p:sp>
          <p:sp>
            <p:nvSpPr>
              <p:cNvPr id="27" name="正方形/長方形 26">
                <a:extLst>
                  <a:ext uri="{FF2B5EF4-FFF2-40B4-BE49-F238E27FC236}">
                    <a16:creationId xmlns:a16="http://schemas.microsoft.com/office/drawing/2014/main" id="{FE597E6C-5117-FC6B-13B3-650EBAD7F395}"/>
                  </a:ext>
                </a:extLst>
              </p:cNvPr>
              <p:cNvSpPr/>
              <p:nvPr/>
            </p:nvSpPr>
            <p:spPr>
              <a:xfrm>
                <a:off x="2907266" y="3444633"/>
                <a:ext cx="571500" cy="190500"/>
              </a:xfrm>
              <a:prstGeom prst="rect">
                <a:avLst/>
              </a:prstGeom>
              <a:noFill/>
              <a:ln w="9525" cap="flat">
                <a:noFill/>
                <a:prstDash val="solid"/>
                <a:miter/>
              </a:ln>
            </p:spPr>
            <p:txBody>
              <a:bodyPr/>
              <a:lstStyle/>
              <a:p>
                <a:endParaRPr lang="ja-JP" altLang="en-US" sz="1600">
                  <a:latin typeface="+mn-ea"/>
                  <a:ea typeface="+mn-ea"/>
                </a:endParaRPr>
              </a:p>
            </p:txBody>
          </p:sp>
          <p:sp>
            <p:nvSpPr>
              <p:cNvPr id="28" name="テキスト ボックス 27">
                <a:extLst>
                  <a:ext uri="{FF2B5EF4-FFF2-40B4-BE49-F238E27FC236}">
                    <a16:creationId xmlns:a16="http://schemas.microsoft.com/office/drawing/2014/main" id="{1E99AE06-34FA-676B-0A55-6BC6D6CA89B6}"/>
                  </a:ext>
                </a:extLst>
              </p:cNvPr>
              <p:cNvSpPr txBox="1"/>
              <p:nvPr/>
            </p:nvSpPr>
            <p:spPr>
              <a:xfrm>
                <a:off x="2816657" y="3382305"/>
                <a:ext cx="810375" cy="252827"/>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通信情報</a:t>
                </a:r>
              </a:p>
            </p:txBody>
          </p:sp>
        </p:grpSp>
        <p:sp>
          <p:nvSpPr>
            <p:cNvPr id="30" name="テキスト ボックス 29">
              <a:extLst>
                <a:ext uri="{FF2B5EF4-FFF2-40B4-BE49-F238E27FC236}">
                  <a16:creationId xmlns:a16="http://schemas.microsoft.com/office/drawing/2014/main" id="{73BABA56-665D-C3BD-9DE6-6C6A14F28429}"/>
                </a:ext>
              </a:extLst>
            </p:cNvPr>
            <p:cNvSpPr txBox="1"/>
            <p:nvPr/>
          </p:nvSpPr>
          <p:spPr>
            <a:xfrm>
              <a:off x="6985201" y="3776678"/>
              <a:ext cx="915216" cy="352532"/>
            </a:xfrm>
            <a:prstGeom prst="rect">
              <a:avLst/>
            </a:prstGeom>
            <a:noFill/>
          </p:spPr>
          <p:txBody>
            <a:bodyPr wrap="square" rtlCol="0">
              <a:spAutoFit/>
            </a:bodyPr>
            <a:lstStyle/>
            <a:p>
              <a:pPr algn="ctr"/>
              <a:r>
                <a:rPr lang="ja-JP" altLang="en-US" sz="1600" dirty="0">
                  <a:ln/>
                  <a:solidFill>
                    <a:schemeClr val="accent6">
                      <a:lumMod val="10000"/>
                    </a:schemeClr>
                  </a:solidFill>
                  <a:latin typeface="+mn-ea"/>
                  <a:ea typeface="+mn-ea"/>
                  <a:cs typeface="Helvetica"/>
                  <a:sym typeface="ＭＳ ゴシック"/>
                  <a:rtl val="0"/>
                </a:rPr>
                <a:t>機密</a:t>
              </a:r>
              <a:r>
                <a:rPr lang="en-US" altLang="ja-JP" sz="1600" dirty="0">
                  <a:ln/>
                  <a:solidFill>
                    <a:schemeClr val="accent6">
                      <a:lumMod val="10000"/>
                    </a:schemeClr>
                  </a:solidFill>
                  <a:latin typeface="+mn-ea"/>
                  <a:ea typeface="+mn-ea"/>
                  <a:cs typeface="Helvetica"/>
                  <a:sym typeface="ＭＳ ゴシック"/>
                  <a:rtl val="0"/>
                </a:rPr>
                <a:t>VM</a:t>
              </a:r>
              <a:endParaRPr lang="ja-JP" altLang="en-US" sz="1600" spc="0" baseline="0" dirty="0">
                <a:ln/>
                <a:solidFill>
                  <a:schemeClr val="accent6">
                    <a:lumMod val="10000"/>
                  </a:schemeClr>
                </a:solidFill>
                <a:latin typeface="+mn-ea"/>
                <a:ea typeface="+mn-ea"/>
                <a:cs typeface="Helvetica"/>
                <a:sym typeface="Helvetica"/>
                <a:rtl val="0"/>
              </a:endParaRPr>
            </a:p>
          </p:txBody>
        </p:sp>
      </p:grpSp>
      <p:sp>
        <p:nvSpPr>
          <p:cNvPr id="4" name="Rounded Rectangular Callout 3">
            <a:extLst>
              <a:ext uri="{FF2B5EF4-FFF2-40B4-BE49-F238E27FC236}">
                <a16:creationId xmlns:a16="http://schemas.microsoft.com/office/drawing/2014/main" id="{774D4031-B34A-70F1-62C5-04B57B88AF5E}"/>
              </a:ext>
            </a:extLst>
          </p:cNvPr>
          <p:cNvSpPr/>
          <p:nvPr/>
        </p:nvSpPr>
        <p:spPr>
          <a:xfrm>
            <a:off x="12557296" y="3875563"/>
            <a:ext cx="1974282" cy="1895291"/>
          </a:xfrm>
          <a:prstGeom prst="wedgeRoundRectCallout">
            <a:avLst/>
          </a:prstGeom>
          <a:solidFill>
            <a:schemeClr val="accent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sz="1600" dirty="0">
                <a:solidFill>
                  <a:srgbClr val="FF0000"/>
                </a:solidFill>
              </a:rPr>
              <a:t>ログ取得オーバヘッドのグラフ（未取得：234 req/s、ログ取得・送信：213 req/s、9%）</a:t>
            </a:r>
          </a:p>
        </p:txBody>
      </p:sp>
      <p:sp>
        <p:nvSpPr>
          <p:cNvPr id="5" name="Rounded Rectangular Callout 4">
            <a:extLst>
              <a:ext uri="{FF2B5EF4-FFF2-40B4-BE49-F238E27FC236}">
                <a16:creationId xmlns:a16="http://schemas.microsoft.com/office/drawing/2014/main" id="{AEC534C0-A6E8-7FDB-F816-518220FF83D3}"/>
              </a:ext>
            </a:extLst>
          </p:cNvPr>
          <p:cNvSpPr/>
          <p:nvPr/>
        </p:nvSpPr>
        <p:spPr>
          <a:xfrm>
            <a:off x="12393666" y="776080"/>
            <a:ext cx="2137912" cy="1895291"/>
          </a:xfrm>
          <a:prstGeom prst="wedgeRoundRectCallout">
            <a:avLst/>
          </a:prstGeom>
          <a:solidFill>
            <a:schemeClr val="accent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sz="1600" dirty="0">
                <a:solidFill>
                  <a:srgbClr val="FF0000"/>
                </a:solidFill>
              </a:rPr>
              <a:t>ネストのオーバヘッドのグラフ（通常VM：63.7 req/s，機密VM+ネスト：30.2 req/s，53%）</a:t>
            </a:r>
          </a:p>
        </p:txBody>
      </p:sp>
      <p:grpSp>
        <p:nvGrpSpPr>
          <p:cNvPr id="43" name="グループ化 42">
            <a:extLst>
              <a:ext uri="{FF2B5EF4-FFF2-40B4-BE49-F238E27FC236}">
                <a16:creationId xmlns:a16="http://schemas.microsoft.com/office/drawing/2014/main" id="{1C06CA27-324E-1470-7E11-DB8AF761A498}"/>
              </a:ext>
            </a:extLst>
          </p:cNvPr>
          <p:cNvGrpSpPr/>
          <p:nvPr/>
        </p:nvGrpSpPr>
        <p:grpSpPr>
          <a:xfrm>
            <a:off x="4905496" y="4131388"/>
            <a:ext cx="6818680" cy="2705877"/>
            <a:chOff x="3871610" y="3625008"/>
            <a:chExt cx="9144000" cy="2743200"/>
          </a:xfrm>
        </p:grpSpPr>
        <p:graphicFrame>
          <p:nvGraphicFramePr>
            <p:cNvPr id="40" name="グラフ 39">
              <a:extLst>
                <a:ext uri="{FF2B5EF4-FFF2-40B4-BE49-F238E27FC236}">
                  <a16:creationId xmlns:a16="http://schemas.microsoft.com/office/drawing/2014/main" id="{F5586087-746B-369F-1C25-EF7461FFF7D5}"/>
                </a:ext>
              </a:extLst>
            </p:cNvPr>
            <p:cNvGraphicFramePr>
              <a:graphicFrameLocks/>
            </p:cNvGraphicFramePr>
            <p:nvPr>
              <p:extLst>
                <p:ext uri="{D42A27DB-BD31-4B8C-83A1-F6EECF244321}">
                  <p14:modId xmlns:p14="http://schemas.microsoft.com/office/powerpoint/2010/main" val="1387063866"/>
                </p:ext>
              </p:extLst>
            </p:nvPr>
          </p:nvGraphicFramePr>
          <p:xfrm>
            <a:off x="3871610" y="3625008"/>
            <a:ext cx="4572001"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2" name="グラフ 41">
              <a:extLst>
                <a:ext uri="{FF2B5EF4-FFF2-40B4-BE49-F238E27FC236}">
                  <a16:creationId xmlns:a16="http://schemas.microsoft.com/office/drawing/2014/main" id="{D79AB5DD-B36D-254F-A4FA-A41B40DCEF4E}"/>
                </a:ext>
              </a:extLst>
            </p:cNvPr>
            <p:cNvGraphicFramePr>
              <a:graphicFrameLocks/>
            </p:cNvGraphicFramePr>
            <p:nvPr>
              <p:extLst>
                <p:ext uri="{D42A27DB-BD31-4B8C-83A1-F6EECF244321}">
                  <p14:modId xmlns:p14="http://schemas.microsoft.com/office/powerpoint/2010/main" val="994634066"/>
                </p:ext>
              </p:extLst>
            </p:nvPr>
          </p:nvGraphicFramePr>
          <p:xfrm>
            <a:off x="8443610" y="3625008"/>
            <a:ext cx="4572000" cy="2743200"/>
          </p:xfrm>
          <a:graphic>
            <a:graphicData uri="http://schemas.openxmlformats.org/drawingml/2006/chart">
              <c:chart xmlns:c="http://schemas.openxmlformats.org/drawingml/2006/chart" xmlns:r="http://schemas.openxmlformats.org/officeDocument/2006/relationships" r:id="rId4"/>
            </a:graphicData>
          </a:graphic>
        </p:graphicFrame>
      </p:grpSp>
      <p:cxnSp>
        <p:nvCxnSpPr>
          <p:cNvPr id="44" name="直線矢印コネクタ 43">
            <a:extLst>
              <a:ext uri="{FF2B5EF4-FFF2-40B4-BE49-F238E27FC236}">
                <a16:creationId xmlns:a16="http://schemas.microsoft.com/office/drawing/2014/main" id="{E63EFC7D-A514-B6D0-0083-2B0A18A90245}"/>
              </a:ext>
            </a:extLst>
          </p:cNvPr>
          <p:cNvCxnSpPr>
            <a:cxnSpLocks/>
          </p:cNvCxnSpPr>
          <p:nvPr/>
        </p:nvCxnSpPr>
        <p:spPr>
          <a:xfrm>
            <a:off x="6653573" y="5044555"/>
            <a:ext cx="672015" cy="539258"/>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直線矢印コネクタ 45">
            <a:extLst>
              <a:ext uri="{FF2B5EF4-FFF2-40B4-BE49-F238E27FC236}">
                <a16:creationId xmlns:a16="http://schemas.microsoft.com/office/drawing/2014/main" id="{737EA8E1-3657-5DE0-A243-990F7ED2D19D}"/>
              </a:ext>
            </a:extLst>
          </p:cNvPr>
          <p:cNvCxnSpPr>
            <a:cxnSpLocks/>
          </p:cNvCxnSpPr>
          <p:nvPr/>
        </p:nvCxnSpPr>
        <p:spPr>
          <a:xfrm>
            <a:off x="10093394" y="4782180"/>
            <a:ext cx="705636" cy="119721"/>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0" name="テキスト ボックス 1">
            <a:extLst>
              <a:ext uri="{FF2B5EF4-FFF2-40B4-BE49-F238E27FC236}">
                <a16:creationId xmlns:a16="http://schemas.microsoft.com/office/drawing/2014/main" id="{EC496D1A-B366-6C27-9B3D-137C7C28D5EB}"/>
              </a:ext>
            </a:extLst>
          </p:cNvPr>
          <p:cNvSpPr txBox="1"/>
          <p:nvPr/>
        </p:nvSpPr>
        <p:spPr>
          <a:xfrm>
            <a:off x="10442879" y="4490181"/>
            <a:ext cx="1040060" cy="33209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altLang="ja-JP" sz="1600" kern="1200" dirty="0">
                <a:solidFill>
                  <a:srgbClr val="FF0000"/>
                </a:solidFill>
              </a:rPr>
              <a:t>9%</a:t>
            </a:r>
            <a:r>
              <a:rPr lang="ja-JP" altLang="en-US" sz="1600" kern="1200" dirty="0">
                <a:solidFill>
                  <a:srgbClr val="FF0000"/>
                </a:solidFill>
              </a:rPr>
              <a:t>低下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A2D6599F-9EDA-91A1-CA4B-2851FC1BA3EB}"/>
            </a:ext>
          </a:extLst>
        </p:cNvPr>
        <p:cNvGrpSpPr/>
        <p:nvPr/>
      </p:nvGrpSpPr>
      <p:grpSpPr>
        <a:xfrm>
          <a:off x="0" y="0"/>
          <a:ext cx="0" cy="0"/>
          <a:chOff x="0" y="0"/>
          <a:chExt cx="0" cy="0"/>
        </a:xfrm>
      </p:grpSpPr>
      <p:sp>
        <p:nvSpPr>
          <p:cNvPr id="108" name="Google Shape;108;p20">
            <a:extLst>
              <a:ext uri="{FF2B5EF4-FFF2-40B4-BE49-F238E27FC236}">
                <a16:creationId xmlns:a16="http://schemas.microsoft.com/office/drawing/2014/main" id="{1C7B4D89-B402-8FCD-B196-1164347E1F75}"/>
              </a:ext>
            </a:extLst>
          </p:cNvPr>
          <p:cNvSpPr txBox="1">
            <a:spLocks noGrp="1"/>
          </p:cNvSpPr>
          <p:nvPr>
            <p:ph type="title"/>
          </p:nvPr>
        </p:nvSpPr>
        <p:spPr>
          <a:xfrm>
            <a:off x="415600" y="297712"/>
            <a:ext cx="11360800" cy="797441"/>
          </a:xfrm>
        </p:spPr>
        <p:txBody>
          <a:bodyPr spcFirstLastPara="1" wrap="square" lIns="121900" tIns="121900" rIns="121900" bIns="121900" anchor="t" anchorCtr="0">
            <a:normAutofit fontScale="90000"/>
          </a:bodyPr>
          <a:lstStyle/>
          <a:p>
            <a:r>
              <a:rPr lang="ja-JP" altLang="en-US" dirty="0"/>
              <a:t>提案</a:t>
            </a:r>
            <a:r>
              <a:rPr lang="en-US" altLang="ja-JP" dirty="0"/>
              <a:t>: TDX-Tracker</a:t>
            </a:r>
            <a:endParaRPr lang="ja-JP" altLang="en-US" dirty="0"/>
          </a:p>
        </p:txBody>
      </p:sp>
      <p:sp>
        <p:nvSpPr>
          <p:cNvPr id="109" name="Google Shape;109;p20">
            <a:extLst>
              <a:ext uri="{FF2B5EF4-FFF2-40B4-BE49-F238E27FC236}">
                <a16:creationId xmlns:a16="http://schemas.microsoft.com/office/drawing/2014/main" id="{F8872D1C-0090-4E99-4CB9-E114AE1798F4}"/>
              </a:ext>
            </a:extLst>
          </p:cNvPr>
          <p:cNvSpPr txBox="1">
            <a:spLocks noGrp="1"/>
          </p:cNvSpPr>
          <p:nvPr>
            <p:ph type="body" idx="1"/>
          </p:nvPr>
        </p:nvSpPr>
        <p:spPr>
          <a:xfrm>
            <a:off x="415600" y="1095153"/>
            <a:ext cx="11360800" cy="4996680"/>
          </a:xfrm>
        </p:spPr>
        <p:txBody>
          <a:bodyPr spcFirstLastPara="1" wrap="square" lIns="121900" tIns="121900" rIns="121900" bIns="121900" anchor="t" anchorCtr="0">
            <a:normAutofit/>
          </a:bodyPr>
          <a:lstStyle/>
          <a:p>
            <a:r>
              <a:rPr lang="en-US" altLang="ja" dirty="0">
                <a:solidFill>
                  <a:schemeClr val="accent1"/>
                </a:solidFill>
              </a:rPr>
              <a:t>Intel TDX</a:t>
            </a:r>
            <a:r>
              <a:rPr lang="ja" altLang="en-US" dirty="0">
                <a:solidFill>
                  <a:schemeClr val="accent1"/>
                </a:solidFill>
              </a:rPr>
              <a:t>で保護された機密</a:t>
            </a:r>
            <a:r>
              <a:rPr lang="en-US" altLang="ja" dirty="0">
                <a:solidFill>
                  <a:schemeClr val="accent1"/>
                </a:solidFill>
              </a:rPr>
              <a:t>VM</a:t>
            </a:r>
            <a:r>
              <a:rPr lang="ja" altLang="en-US" dirty="0">
                <a:solidFill>
                  <a:schemeClr val="accent1"/>
                </a:solidFill>
              </a:rPr>
              <a:t>内でより軽量にユーザ</a:t>
            </a:r>
            <a:r>
              <a:rPr lang="en-US" altLang="ja" dirty="0">
                <a:solidFill>
                  <a:schemeClr val="accent1"/>
                </a:solidFill>
              </a:rPr>
              <a:t>VM</a:t>
            </a:r>
            <a:r>
              <a:rPr lang="ja" altLang="en-US" dirty="0">
                <a:solidFill>
                  <a:schemeClr val="accent1"/>
                </a:solidFill>
              </a:rPr>
              <a:t>を実行</a:t>
            </a:r>
            <a:endParaRPr lang="ja-JP" altLang="en-US" dirty="0">
              <a:solidFill>
                <a:schemeClr val="accent1"/>
              </a:solidFill>
            </a:endParaRPr>
          </a:p>
          <a:p>
            <a:pPr lvl="1"/>
            <a:r>
              <a:rPr lang="en-US" altLang="ja" dirty="0">
                <a:solidFill>
                  <a:schemeClr val="accent1"/>
                </a:solidFill>
              </a:rPr>
              <a:t>TD</a:t>
            </a:r>
            <a:r>
              <a:rPr lang="ja" altLang="en-US" dirty="0">
                <a:solidFill>
                  <a:schemeClr val="accent1"/>
                </a:solidFill>
              </a:rPr>
              <a:t>パーティショニング機能を用いて機密</a:t>
            </a:r>
            <a:r>
              <a:rPr lang="en-US" altLang="ja" dirty="0">
                <a:solidFill>
                  <a:schemeClr val="accent1"/>
                </a:solidFill>
              </a:rPr>
              <a:t>VM</a:t>
            </a:r>
            <a:r>
              <a:rPr lang="ja" altLang="en-US" dirty="0">
                <a:solidFill>
                  <a:schemeClr val="accent1"/>
                </a:solidFill>
              </a:rPr>
              <a:t>内でハイパーバイザを実行</a:t>
            </a:r>
            <a:endParaRPr lang="en-US" altLang="ja" dirty="0">
              <a:solidFill>
                <a:schemeClr val="accent1"/>
              </a:solidFill>
            </a:endParaRPr>
          </a:p>
          <a:p>
            <a:pPr lvl="1"/>
            <a:r>
              <a:rPr lang="ja" altLang="en-US" dirty="0">
                <a:solidFill>
                  <a:schemeClr val="accent1"/>
                </a:solidFill>
              </a:rPr>
              <a:t>ユーザ</a:t>
            </a:r>
            <a:r>
              <a:rPr lang="en-US" altLang="ja" dirty="0">
                <a:solidFill>
                  <a:schemeClr val="accent1"/>
                </a:solidFill>
              </a:rPr>
              <a:t>VM</a:t>
            </a:r>
            <a:r>
              <a:rPr lang="ja" altLang="en-US" dirty="0">
                <a:solidFill>
                  <a:schemeClr val="accent1"/>
                </a:solidFill>
              </a:rPr>
              <a:t>のメモリは仮想化されないため</a:t>
            </a:r>
            <a:r>
              <a:rPr lang="ja-JP" altLang="en-US" dirty="0">
                <a:solidFill>
                  <a:schemeClr val="accent1"/>
                </a:solidFill>
              </a:rPr>
              <a:t>、</a:t>
            </a:r>
            <a:r>
              <a:rPr lang="ja" altLang="en-US" dirty="0">
                <a:solidFill>
                  <a:schemeClr val="accent1"/>
                </a:solidFill>
              </a:rPr>
              <a:t>仮想化のオーバヘッドを削減</a:t>
            </a:r>
            <a:endParaRPr lang="en-US" altLang="ja" dirty="0">
              <a:solidFill>
                <a:schemeClr val="accent1"/>
              </a:solidFill>
            </a:endParaRPr>
          </a:p>
          <a:p>
            <a:r>
              <a:rPr lang="ja" altLang="en-US" dirty="0">
                <a:solidFill>
                  <a:schemeClr val="accent1"/>
                </a:solidFill>
              </a:rPr>
              <a:t>通常のハイパーバイザの代わりに</a:t>
            </a:r>
            <a:r>
              <a:rPr lang="en-US" altLang="ja" dirty="0">
                <a:solidFill>
                  <a:schemeClr val="accent1"/>
                </a:solidFill>
              </a:rPr>
              <a:t>SVSM [Fang+, LPC'24] </a:t>
            </a:r>
            <a:r>
              <a:rPr lang="ja" altLang="en-US" dirty="0">
                <a:solidFill>
                  <a:schemeClr val="accent1"/>
                </a:solidFill>
              </a:rPr>
              <a:t>を用いる</a:t>
            </a:r>
            <a:endParaRPr lang="en-US" altLang="ja" dirty="0">
              <a:solidFill>
                <a:schemeClr val="accent1"/>
              </a:solidFill>
            </a:endParaRPr>
          </a:p>
          <a:p>
            <a:pPr lvl="1"/>
            <a:r>
              <a:rPr lang="ja" altLang="en-US" dirty="0">
                <a:solidFill>
                  <a:schemeClr val="accent1"/>
                </a:solidFill>
              </a:rPr>
              <a:t>最小限の機能のみを持つため</a:t>
            </a:r>
            <a:r>
              <a:rPr lang="ja-JP" altLang="en-US" dirty="0">
                <a:solidFill>
                  <a:schemeClr val="accent1"/>
                </a:solidFill>
              </a:rPr>
              <a:t>、</a:t>
            </a:r>
            <a:r>
              <a:rPr lang="ja" altLang="en-US" dirty="0">
                <a:solidFill>
                  <a:schemeClr val="accent1"/>
                </a:solidFill>
              </a:rPr>
              <a:t>ハイパーバイザのオーバヘッドを削減</a:t>
            </a:r>
          </a:p>
          <a:p>
            <a:pPr lvl="1"/>
            <a:r>
              <a:rPr lang="en-US" altLang="ja" dirty="0">
                <a:solidFill>
                  <a:schemeClr val="accent1"/>
                </a:solidFill>
              </a:rPr>
              <a:t>SVSM</a:t>
            </a:r>
            <a:r>
              <a:rPr lang="ja" altLang="en-US" dirty="0">
                <a:solidFill>
                  <a:schemeClr val="accent1"/>
                </a:solidFill>
              </a:rPr>
              <a:t>においてユーザ</a:t>
            </a:r>
            <a:r>
              <a:rPr lang="en-US" altLang="ja" dirty="0">
                <a:solidFill>
                  <a:schemeClr val="accent1"/>
                </a:solidFill>
              </a:rPr>
              <a:t>VM</a:t>
            </a:r>
            <a:r>
              <a:rPr lang="ja" altLang="en-US" dirty="0">
                <a:solidFill>
                  <a:schemeClr val="accent1"/>
                </a:solidFill>
              </a:rPr>
              <a:t>のパケットをキャプチャせずに通信を監視</a:t>
            </a:r>
            <a:endParaRPr lang="en-US" altLang="ja" dirty="0">
              <a:solidFill>
                <a:schemeClr val="accent1"/>
              </a:solidFill>
            </a:endParaRPr>
          </a:p>
        </p:txBody>
      </p:sp>
      <p:sp>
        <p:nvSpPr>
          <p:cNvPr id="110" name="Google Shape;110;p20">
            <a:extLst>
              <a:ext uri="{FF2B5EF4-FFF2-40B4-BE49-F238E27FC236}">
                <a16:creationId xmlns:a16="http://schemas.microsoft.com/office/drawing/2014/main" id="{D4158E48-ACF1-6116-FAEB-68EE8329C2FC}"/>
              </a:ext>
            </a:extLst>
          </p:cNvPr>
          <p:cNvSpPr txBox="1">
            <a:spLocks noGrp="1"/>
          </p:cNvSpPr>
          <p:nvPr>
            <p:ph type="sldNum" idx="12"/>
          </p:nvPr>
        </p:nvSpPr>
        <p:spPr>
          <a:xfrm>
            <a:off x="11320333" y="6241345"/>
            <a:ext cx="731600" cy="524800"/>
          </a:xfrm>
        </p:spPr>
        <p:txBody>
          <a:bodyPr spcFirstLastPara="1" wrap="square" lIns="121900" tIns="121900" rIns="121900" bIns="121900" anchor="ctr" anchorCtr="0">
            <a:normAutofit/>
          </a:bodyPr>
          <a:lstStyle/>
          <a:p>
            <a:fld id="{00000000-1234-1234-1234-123412341234}" type="slidenum">
              <a:rPr lang="en-US" altLang="ja" smtClean="0"/>
              <a:pPr/>
              <a:t>5</a:t>
            </a:fld>
            <a:endParaRPr lang="en-US"/>
          </a:p>
        </p:txBody>
      </p:sp>
      <p:grpSp>
        <p:nvGrpSpPr>
          <p:cNvPr id="2" name="グループ化 1">
            <a:extLst>
              <a:ext uri="{FF2B5EF4-FFF2-40B4-BE49-F238E27FC236}">
                <a16:creationId xmlns:a16="http://schemas.microsoft.com/office/drawing/2014/main" id="{7E451AE7-580A-1FB3-6D92-945F8656D95F}"/>
              </a:ext>
            </a:extLst>
          </p:cNvPr>
          <p:cNvGrpSpPr/>
          <p:nvPr/>
        </p:nvGrpSpPr>
        <p:grpSpPr>
          <a:xfrm>
            <a:off x="2978461" y="4287958"/>
            <a:ext cx="6269168" cy="2519691"/>
            <a:chOff x="3396297" y="2966720"/>
            <a:chExt cx="5111375" cy="2673940"/>
          </a:xfrm>
        </p:grpSpPr>
        <p:grpSp>
          <p:nvGrpSpPr>
            <p:cNvPr id="3" name="グラフィックス 2">
              <a:extLst>
                <a:ext uri="{FF2B5EF4-FFF2-40B4-BE49-F238E27FC236}">
                  <a16:creationId xmlns:a16="http://schemas.microsoft.com/office/drawing/2014/main" id="{9EE07A18-55CB-F704-28A8-0E187BD2E589}"/>
                </a:ext>
              </a:extLst>
            </p:cNvPr>
            <p:cNvGrpSpPr/>
            <p:nvPr/>
          </p:nvGrpSpPr>
          <p:grpSpPr>
            <a:xfrm>
              <a:off x="3396297" y="2966720"/>
              <a:ext cx="5111375" cy="2673940"/>
              <a:chOff x="3396297" y="2966720"/>
              <a:chExt cx="5111375" cy="2673940"/>
            </a:xfrm>
          </p:grpSpPr>
          <p:sp>
            <p:nvSpPr>
              <p:cNvPr id="6" name="正方形/長方形 5">
                <a:extLst>
                  <a:ext uri="{FF2B5EF4-FFF2-40B4-BE49-F238E27FC236}">
                    <a16:creationId xmlns:a16="http://schemas.microsoft.com/office/drawing/2014/main" id="{B0F29E1F-98F4-297A-EDAD-CD7C50930B7D}"/>
                  </a:ext>
                </a:extLst>
              </p:cNvPr>
              <p:cNvSpPr/>
              <p:nvPr/>
            </p:nvSpPr>
            <p:spPr>
              <a:xfrm>
                <a:off x="5487314" y="2966720"/>
                <a:ext cx="3020358" cy="1974850"/>
              </a:xfrm>
              <a:prstGeom prst="rect">
                <a:avLst/>
              </a:prstGeom>
              <a:solidFill>
                <a:srgbClr val="FFE6CC"/>
              </a:solidFill>
              <a:ln w="11598" cap="flat">
                <a:solidFill>
                  <a:srgbClr val="D79B00"/>
                </a:solidFill>
                <a:prstDash val="solid"/>
                <a:miter/>
              </a:ln>
            </p:spPr>
            <p:txBody>
              <a:bodyPr/>
              <a:lstStyle/>
              <a:p>
                <a:pPr algn="ctr"/>
                <a:endParaRPr lang="ja-JP" altLang="en-US" sz="1600">
                  <a:latin typeface="+mn-ea"/>
                  <a:ea typeface="+mn-ea"/>
                </a:endParaRPr>
              </a:p>
            </p:txBody>
          </p:sp>
          <p:sp>
            <p:nvSpPr>
              <p:cNvPr id="7" name="テキスト ボックス 6">
                <a:extLst>
                  <a:ext uri="{FF2B5EF4-FFF2-40B4-BE49-F238E27FC236}">
                    <a16:creationId xmlns:a16="http://schemas.microsoft.com/office/drawing/2014/main" id="{3F379DE5-A24F-AB11-6632-07AB13063313}"/>
                  </a:ext>
                </a:extLst>
              </p:cNvPr>
              <p:cNvSpPr txBox="1"/>
              <p:nvPr/>
            </p:nvSpPr>
            <p:spPr>
              <a:xfrm>
                <a:off x="6518198" y="3822887"/>
                <a:ext cx="946971" cy="315234"/>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機密</a:t>
                </a:r>
                <a:r>
                  <a:rPr lang="ja-JP" altLang="en-US" sz="1600" spc="0" baseline="0" dirty="0">
                    <a:ln/>
                    <a:solidFill>
                      <a:srgbClr val="000000"/>
                    </a:solidFill>
                    <a:latin typeface="+mn-ea"/>
                    <a:ea typeface="+mn-ea"/>
                    <a:cs typeface="Arial"/>
                    <a:sym typeface="Arial"/>
                    <a:rtl val="0"/>
                  </a:rPr>
                  <a:t>VM...</a:t>
                </a:r>
              </a:p>
            </p:txBody>
          </p:sp>
          <p:sp>
            <p:nvSpPr>
              <p:cNvPr id="31" name="正方形/長方形 30">
                <a:extLst>
                  <a:ext uri="{FF2B5EF4-FFF2-40B4-BE49-F238E27FC236}">
                    <a16:creationId xmlns:a16="http://schemas.microsoft.com/office/drawing/2014/main" id="{CCD14AE8-1D6D-5EE1-15E9-8F5F07E37DA7}"/>
                  </a:ext>
                </a:extLst>
              </p:cNvPr>
              <p:cNvSpPr/>
              <p:nvPr/>
            </p:nvSpPr>
            <p:spPr>
              <a:xfrm>
                <a:off x="5603482" y="3315222"/>
                <a:ext cx="2788023" cy="1045508"/>
              </a:xfrm>
              <a:prstGeom prst="rect">
                <a:avLst/>
              </a:prstGeom>
              <a:solidFill>
                <a:srgbClr val="FFF2CC"/>
              </a:solidFill>
              <a:ln w="11598" cap="flat">
                <a:solidFill>
                  <a:srgbClr val="D6B656"/>
                </a:solidFill>
                <a:prstDash val="solid"/>
                <a:miter/>
              </a:ln>
            </p:spPr>
            <p:txBody>
              <a:bodyPr/>
              <a:lstStyle/>
              <a:p>
                <a:pPr algn="ctr"/>
                <a:endParaRPr lang="ja-JP" altLang="en-US" sz="1600">
                  <a:latin typeface="+mn-ea"/>
                  <a:ea typeface="+mn-ea"/>
                </a:endParaRPr>
              </a:p>
            </p:txBody>
          </p:sp>
          <p:sp>
            <p:nvSpPr>
              <p:cNvPr id="32" name="テキスト ボックス 31">
                <a:extLst>
                  <a:ext uri="{FF2B5EF4-FFF2-40B4-BE49-F238E27FC236}">
                    <a16:creationId xmlns:a16="http://schemas.microsoft.com/office/drawing/2014/main" id="{77662283-2AAF-BD3A-EFA9-2308B78ECB2A}"/>
                  </a:ext>
                </a:extLst>
              </p:cNvPr>
              <p:cNvSpPr txBox="1"/>
              <p:nvPr/>
            </p:nvSpPr>
            <p:spPr>
              <a:xfrm>
                <a:off x="7329125" y="3437430"/>
                <a:ext cx="869391" cy="359279"/>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ユーザ</a:t>
                </a:r>
                <a:r>
                  <a:rPr lang="ja-JP" altLang="en-US" sz="1600" spc="0" baseline="0" dirty="0">
                    <a:ln/>
                    <a:solidFill>
                      <a:srgbClr val="000000"/>
                    </a:solidFill>
                    <a:latin typeface="+mn-ea"/>
                    <a:ea typeface="+mn-ea"/>
                    <a:cs typeface="Arial"/>
                    <a:sym typeface="Arial"/>
                    <a:rtl val="0"/>
                  </a:rPr>
                  <a:t>VM</a:t>
                </a:r>
              </a:p>
            </p:txBody>
          </p:sp>
          <p:sp>
            <p:nvSpPr>
              <p:cNvPr id="33" name="正方形/長方形 32">
                <a:extLst>
                  <a:ext uri="{FF2B5EF4-FFF2-40B4-BE49-F238E27FC236}">
                    <a16:creationId xmlns:a16="http://schemas.microsoft.com/office/drawing/2014/main" id="{D0CE1460-3876-9709-D063-15F5C90194C6}"/>
                  </a:ext>
                </a:extLst>
              </p:cNvPr>
              <p:cNvSpPr/>
              <p:nvPr/>
            </p:nvSpPr>
            <p:spPr>
              <a:xfrm>
                <a:off x="5719649" y="3431390"/>
                <a:ext cx="1394011" cy="348502"/>
              </a:xfrm>
              <a:prstGeom prst="rect">
                <a:avLst/>
              </a:prstGeom>
              <a:solidFill>
                <a:srgbClr val="DAE8FC"/>
              </a:solidFill>
              <a:ln w="11598" cap="flat">
                <a:solidFill>
                  <a:srgbClr val="6C8EBF"/>
                </a:solidFill>
                <a:prstDash val="solid"/>
                <a:miter/>
              </a:ln>
            </p:spPr>
            <p:txBody>
              <a:bodyPr/>
              <a:lstStyle/>
              <a:p>
                <a:pPr algn="ctr"/>
                <a:endParaRPr lang="ja-JP" altLang="en-US" sz="1600">
                  <a:latin typeface="+mn-ea"/>
                  <a:ea typeface="+mn-ea"/>
                </a:endParaRPr>
              </a:p>
            </p:txBody>
          </p:sp>
          <p:sp>
            <p:nvSpPr>
              <p:cNvPr id="34" name="テキスト ボックス 33">
                <a:extLst>
                  <a:ext uri="{FF2B5EF4-FFF2-40B4-BE49-F238E27FC236}">
                    <a16:creationId xmlns:a16="http://schemas.microsoft.com/office/drawing/2014/main" id="{27934DAB-8A15-22DA-4DD1-24B767B07A0B}"/>
                  </a:ext>
                </a:extLst>
              </p:cNvPr>
              <p:cNvSpPr txBox="1"/>
              <p:nvPr/>
            </p:nvSpPr>
            <p:spPr>
              <a:xfrm>
                <a:off x="6045392" y="3432305"/>
                <a:ext cx="775288" cy="359279"/>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サービス</a:t>
                </a:r>
              </a:p>
            </p:txBody>
          </p:sp>
          <p:sp>
            <p:nvSpPr>
              <p:cNvPr id="35" name="正方形/長方形 34">
                <a:extLst>
                  <a:ext uri="{FF2B5EF4-FFF2-40B4-BE49-F238E27FC236}">
                    <a16:creationId xmlns:a16="http://schemas.microsoft.com/office/drawing/2014/main" id="{EEB47FEA-2566-5719-A1AF-E372983A21A3}"/>
                  </a:ext>
                </a:extLst>
              </p:cNvPr>
              <p:cNvSpPr/>
              <p:nvPr/>
            </p:nvSpPr>
            <p:spPr>
              <a:xfrm>
                <a:off x="5719649" y="3896061"/>
                <a:ext cx="2555688" cy="348502"/>
              </a:xfrm>
              <a:prstGeom prst="rect">
                <a:avLst/>
              </a:prstGeom>
              <a:solidFill>
                <a:srgbClr val="D5E8D4"/>
              </a:solidFill>
              <a:ln w="11598" cap="flat">
                <a:solidFill>
                  <a:srgbClr val="82B366"/>
                </a:solidFill>
                <a:prstDash val="solid"/>
                <a:miter/>
              </a:ln>
            </p:spPr>
            <p:txBody>
              <a:bodyPr/>
              <a:lstStyle/>
              <a:p>
                <a:pPr algn="ctr"/>
                <a:endParaRPr lang="ja-JP" altLang="en-US" sz="1600">
                  <a:latin typeface="+mn-ea"/>
                  <a:ea typeface="+mn-ea"/>
                </a:endParaRPr>
              </a:p>
            </p:txBody>
          </p:sp>
          <p:sp>
            <p:nvSpPr>
              <p:cNvPr id="36" name="テキスト ボックス 35">
                <a:extLst>
                  <a:ext uri="{FF2B5EF4-FFF2-40B4-BE49-F238E27FC236}">
                    <a16:creationId xmlns:a16="http://schemas.microsoft.com/office/drawing/2014/main" id="{3639A56B-A23A-C130-4FA4-F4BE230CCEDE}"/>
                  </a:ext>
                </a:extLst>
              </p:cNvPr>
              <p:cNvSpPr txBox="1"/>
              <p:nvPr/>
            </p:nvSpPr>
            <p:spPr>
              <a:xfrm>
                <a:off x="6777209" y="3897320"/>
                <a:ext cx="428955" cy="315234"/>
              </a:xfrm>
              <a:prstGeom prst="rect">
                <a:avLst/>
              </a:prstGeom>
              <a:noFill/>
            </p:spPr>
            <p:txBody>
              <a:bodyPr wrap="none" rtlCol="0">
                <a:spAutoFit/>
              </a:bodyPr>
              <a:lstStyle/>
              <a:p>
                <a:pPr algn="ctr"/>
                <a:r>
                  <a:rPr lang="ja-JP" altLang="en-US" sz="1600" spc="0" baseline="0" dirty="0">
                    <a:ln/>
                    <a:solidFill>
                      <a:srgbClr val="000000"/>
                    </a:solidFill>
                    <a:latin typeface="+mn-ea"/>
                    <a:ea typeface="+mn-ea"/>
                    <a:cs typeface="Arial"/>
                    <a:sym typeface="Arial"/>
                    <a:rtl val="0"/>
                  </a:rPr>
                  <a:t>OS</a:t>
                </a:r>
              </a:p>
            </p:txBody>
          </p:sp>
          <p:sp>
            <p:nvSpPr>
              <p:cNvPr id="37" name="正方形/長方形 36">
                <a:extLst>
                  <a:ext uri="{FF2B5EF4-FFF2-40B4-BE49-F238E27FC236}">
                    <a16:creationId xmlns:a16="http://schemas.microsoft.com/office/drawing/2014/main" id="{5314D8E9-1787-4628-DE45-D763206D91C8}"/>
                  </a:ext>
                </a:extLst>
              </p:cNvPr>
              <p:cNvSpPr/>
              <p:nvPr/>
            </p:nvSpPr>
            <p:spPr>
              <a:xfrm>
                <a:off x="5719649" y="4476899"/>
                <a:ext cx="2555688" cy="348502"/>
              </a:xfrm>
              <a:prstGeom prst="rect">
                <a:avLst/>
              </a:prstGeom>
              <a:solidFill>
                <a:srgbClr val="D5E8D4"/>
              </a:solidFill>
              <a:ln w="11598" cap="flat">
                <a:solidFill>
                  <a:srgbClr val="82B366"/>
                </a:solidFill>
                <a:prstDash val="solid"/>
                <a:miter/>
              </a:ln>
            </p:spPr>
            <p:txBody>
              <a:bodyPr/>
              <a:lstStyle/>
              <a:p>
                <a:pPr algn="ctr"/>
                <a:endParaRPr lang="ja-JP" altLang="en-US" sz="1600">
                  <a:latin typeface="+mn-ea"/>
                  <a:ea typeface="+mn-ea"/>
                </a:endParaRPr>
              </a:p>
            </p:txBody>
          </p:sp>
          <p:sp>
            <p:nvSpPr>
              <p:cNvPr id="38" name="テキスト ボックス 37">
                <a:extLst>
                  <a:ext uri="{FF2B5EF4-FFF2-40B4-BE49-F238E27FC236}">
                    <a16:creationId xmlns:a16="http://schemas.microsoft.com/office/drawing/2014/main" id="{1463924E-6828-5442-C35C-35B86BDDEB66}"/>
                  </a:ext>
                </a:extLst>
              </p:cNvPr>
              <p:cNvSpPr txBox="1"/>
              <p:nvPr/>
            </p:nvSpPr>
            <p:spPr>
              <a:xfrm>
                <a:off x="6700754" y="4480368"/>
                <a:ext cx="581858" cy="359279"/>
              </a:xfrm>
              <a:prstGeom prst="rect">
                <a:avLst/>
              </a:prstGeom>
              <a:noFill/>
            </p:spPr>
            <p:txBody>
              <a:bodyPr wrap="none" rtlCol="0">
                <a:spAutoFit/>
              </a:bodyPr>
              <a:lstStyle/>
              <a:p>
                <a:pPr algn="ctr"/>
                <a:r>
                  <a:rPr lang="ja-JP" altLang="en-US" sz="1600" spc="0" baseline="0" dirty="0">
                    <a:ln/>
                    <a:solidFill>
                      <a:srgbClr val="000000"/>
                    </a:solidFill>
                    <a:latin typeface="+mn-ea"/>
                    <a:ea typeface="+mn-ea"/>
                    <a:cs typeface="Arial"/>
                    <a:sym typeface="Arial"/>
                    <a:rtl val="0"/>
                  </a:rPr>
                  <a:t>SVSM</a:t>
                </a:r>
                <a:endParaRPr lang="ja-JP" altLang="en-US" sz="1600" strike="sngStrike" spc="0" baseline="0" dirty="0">
                  <a:ln/>
                  <a:solidFill>
                    <a:srgbClr val="FF0000"/>
                  </a:solidFill>
                  <a:latin typeface="+mn-ea"/>
                  <a:ea typeface="+mn-ea"/>
                  <a:cs typeface="Arial"/>
                  <a:sym typeface="Arial"/>
                  <a:rtl val="0"/>
                </a:endParaRPr>
              </a:p>
            </p:txBody>
          </p:sp>
          <p:sp>
            <p:nvSpPr>
              <p:cNvPr id="39" name="フリーフォーム: 図形 38">
                <a:extLst>
                  <a:ext uri="{FF2B5EF4-FFF2-40B4-BE49-F238E27FC236}">
                    <a16:creationId xmlns:a16="http://schemas.microsoft.com/office/drawing/2014/main" id="{6331BBE0-EEB6-51EF-5D34-8FF51EA99D35}"/>
                  </a:ext>
                </a:extLst>
              </p:cNvPr>
              <p:cNvSpPr/>
              <p:nvPr/>
            </p:nvSpPr>
            <p:spPr>
              <a:xfrm>
                <a:off x="5968713" y="3785701"/>
                <a:ext cx="198878" cy="1498562"/>
              </a:xfrm>
              <a:custGeom>
                <a:avLst/>
                <a:gdLst>
                  <a:gd name="csX0" fmla="*/ 157523 w 198878"/>
                  <a:gd name="csY0" fmla="*/ 1338716 h 1498562"/>
                  <a:gd name="csX1" fmla="*/ 198879 w 198878"/>
                  <a:gd name="csY1" fmla="*/ 1338716 h 1498562"/>
                  <a:gd name="csX2" fmla="*/ 99439 w 198878"/>
                  <a:gd name="csY2" fmla="*/ 1498563 h 1498562"/>
                  <a:gd name="csX3" fmla="*/ 0 w 198878"/>
                  <a:gd name="csY3" fmla="*/ 1338716 h 1498562"/>
                  <a:gd name="csX4" fmla="*/ 41356 w 198878"/>
                  <a:gd name="csY4" fmla="*/ 1338716 h 1498562"/>
                  <a:gd name="csX5" fmla="*/ 41356 w 198878"/>
                  <a:gd name="csY5" fmla="*/ 159847 h 1498562"/>
                  <a:gd name="csX6" fmla="*/ 0 w 198878"/>
                  <a:gd name="csY6" fmla="*/ 159847 h 1498562"/>
                  <a:gd name="csX7" fmla="*/ 99439 w 198878"/>
                  <a:gd name="csY7" fmla="*/ 0 h 1498562"/>
                  <a:gd name="csX8" fmla="*/ 198879 w 198878"/>
                  <a:gd name="csY8" fmla="*/ 159847 h 1498562"/>
                  <a:gd name="csX9" fmla="*/ 157523 w 198878"/>
                  <a:gd name="csY9" fmla="*/ 159847 h 149856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98878" h="1498562">
                    <a:moveTo>
                      <a:pt x="157523" y="1338716"/>
                    </a:moveTo>
                    <a:lnTo>
                      <a:pt x="198879" y="1338716"/>
                    </a:lnTo>
                    <a:lnTo>
                      <a:pt x="99439" y="1498563"/>
                    </a:lnTo>
                    <a:lnTo>
                      <a:pt x="0" y="1338716"/>
                    </a:lnTo>
                    <a:lnTo>
                      <a:pt x="41356" y="1338716"/>
                    </a:lnTo>
                    <a:lnTo>
                      <a:pt x="41356" y="159847"/>
                    </a:lnTo>
                    <a:lnTo>
                      <a:pt x="0" y="159847"/>
                    </a:lnTo>
                    <a:lnTo>
                      <a:pt x="99439" y="0"/>
                    </a:lnTo>
                    <a:lnTo>
                      <a:pt x="198879" y="159847"/>
                    </a:lnTo>
                    <a:lnTo>
                      <a:pt x="157523" y="159847"/>
                    </a:lnTo>
                    <a:close/>
                  </a:path>
                </a:pathLst>
              </a:custGeom>
              <a:solidFill>
                <a:srgbClr val="E1D5E7"/>
              </a:solidFill>
              <a:ln w="11598" cap="flat">
                <a:solidFill>
                  <a:srgbClr val="9673A6"/>
                </a:solidFill>
                <a:prstDash val="solid"/>
                <a:round/>
              </a:ln>
            </p:spPr>
            <p:txBody>
              <a:bodyPr/>
              <a:lstStyle/>
              <a:p>
                <a:pPr algn="ctr"/>
                <a:endParaRPr lang="ja-JP" altLang="en-US" sz="1600">
                  <a:latin typeface="+mn-ea"/>
                  <a:ea typeface="+mn-ea"/>
                </a:endParaRPr>
              </a:p>
            </p:txBody>
          </p:sp>
          <p:sp>
            <p:nvSpPr>
              <p:cNvPr id="40" name="フリーフォーム: 図形 39">
                <a:extLst>
                  <a:ext uri="{FF2B5EF4-FFF2-40B4-BE49-F238E27FC236}">
                    <a16:creationId xmlns:a16="http://schemas.microsoft.com/office/drawing/2014/main" id="{5302FCA7-8113-5BAD-D776-35E569BE31AE}"/>
                  </a:ext>
                </a:extLst>
              </p:cNvPr>
              <p:cNvSpPr/>
              <p:nvPr/>
            </p:nvSpPr>
            <p:spPr>
              <a:xfrm>
                <a:off x="4215278" y="4548574"/>
                <a:ext cx="1498562" cy="205152"/>
              </a:xfrm>
              <a:custGeom>
                <a:avLst/>
                <a:gdLst>
                  <a:gd name="csX0" fmla="*/ 1498563 w 1498562"/>
                  <a:gd name="csY0" fmla="*/ 44492 h 205152"/>
                  <a:gd name="csX1" fmla="*/ 1498563 w 1498562"/>
                  <a:gd name="csY1" fmla="*/ 160660 h 205152"/>
                  <a:gd name="csX2" fmla="*/ 176226 w 1498562"/>
                  <a:gd name="csY2" fmla="*/ 160660 h 205152"/>
                  <a:gd name="csX3" fmla="*/ 176226 w 1498562"/>
                  <a:gd name="csY3" fmla="*/ 205152 h 205152"/>
                  <a:gd name="csX4" fmla="*/ 0 w 1498562"/>
                  <a:gd name="csY4" fmla="*/ 102576 h 205152"/>
                  <a:gd name="csX5" fmla="*/ 176226 w 1498562"/>
                  <a:gd name="csY5" fmla="*/ 0 h 205152"/>
                  <a:gd name="csX6" fmla="*/ 176226 w 1498562"/>
                  <a:gd name="csY6" fmla="*/ 44492 h 20515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498562" h="205152">
                    <a:moveTo>
                      <a:pt x="1498563" y="44492"/>
                    </a:moveTo>
                    <a:lnTo>
                      <a:pt x="1498563" y="160660"/>
                    </a:lnTo>
                    <a:lnTo>
                      <a:pt x="176226" y="160660"/>
                    </a:lnTo>
                    <a:lnTo>
                      <a:pt x="176226" y="205152"/>
                    </a:lnTo>
                    <a:lnTo>
                      <a:pt x="0" y="102576"/>
                    </a:lnTo>
                    <a:lnTo>
                      <a:pt x="176226" y="0"/>
                    </a:lnTo>
                    <a:lnTo>
                      <a:pt x="176226" y="44492"/>
                    </a:lnTo>
                    <a:close/>
                  </a:path>
                </a:pathLst>
              </a:custGeom>
              <a:solidFill>
                <a:srgbClr val="E1D5E7"/>
              </a:solidFill>
              <a:ln w="11598" cap="flat">
                <a:solidFill>
                  <a:srgbClr val="9673A6"/>
                </a:solidFill>
                <a:prstDash val="solid"/>
                <a:round/>
              </a:ln>
            </p:spPr>
            <p:txBody>
              <a:bodyPr/>
              <a:lstStyle/>
              <a:p>
                <a:pPr algn="ctr"/>
                <a:endParaRPr lang="ja-JP" altLang="en-US" sz="1600">
                  <a:latin typeface="+mn-ea"/>
                  <a:ea typeface="+mn-ea"/>
                </a:endParaRPr>
              </a:p>
            </p:txBody>
          </p:sp>
          <p:sp>
            <p:nvSpPr>
              <p:cNvPr id="41" name="正方形/長方形 40">
                <a:extLst>
                  <a:ext uri="{FF2B5EF4-FFF2-40B4-BE49-F238E27FC236}">
                    <a16:creationId xmlns:a16="http://schemas.microsoft.com/office/drawing/2014/main" id="{C693A0EF-D090-C7D7-E190-EC701C138A5C}"/>
                  </a:ext>
                </a:extLst>
              </p:cNvPr>
              <p:cNvSpPr/>
              <p:nvPr/>
            </p:nvSpPr>
            <p:spPr>
              <a:xfrm>
                <a:off x="5603482" y="5290072"/>
                <a:ext cx="929341" cy="232335"/>
              </a:xfrm>
              <a:prstGeom prst="rect">
                <a:avLst/>
              </a:prstGeom>
              <a:noFill/>
              <a:ln w="11598" cap="flat">
                <a:noFill/>
                <a:prstDash val="solid"/>
                <a:miter/>
              </a:ln>
            </p:spPr>
            <p:txBody>
              <a:bodyPr/>
              <a:lstStyle/>
              <a:p>
                <a:pPr algn="ctr"/>
                <a:endParaRPr lang="ja-JP" altLang="en-US" sz="1600">
                  <a:latin typeface="+mn-ea"/>
                  <a:ea typeface="+mn-ea"/>
                </a:endParaRPr>
              </a:p>
            </p:txBody>
          </p:sp>
          <p:sp>
            <p:nvSpPr>
              <p:cNvPr id="42" name="テキスト ボックス 41">
                <a:extLst>
                  <a:ext uri="{FF2B5EF4-FFF2-40B4-BE49-F238E27FC236}">
                    <a16:creationId xmlns:a16="http://schemas.microsoft.com/office/drawing/2014/main" id="{448741F4-E76A-289C-C4A3-60EC7F24708A}"/>
                  </a:ext>
                </a:extLst>
              </p:cNvPr>
              <p:cNvSpPr txBox="1"/>
              <p:nvPr/>
            </p:nvSpPr>
            <p:spPr>
              <a:xfrm>
                <a:off x="5819774" y="5281381"/>
                <a:ext cx="485144" cy="359279"/>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通信</a:t>
                </a:r>
                <a:endParaRPr lang="ja-JP" altLang="en-US" sz="1600" strike="sngStrike" spc="0" baseline="0" dirty="0">
                  <a:ln/>
                  <a:solidFill>
                    <a:srgbClr val="FF0000"/>
                  </a:solidFill>
                  <a:latin typeface="+mn-ea"/>
                  <a:ea typeface="+mn-ea"/>
                  <a:sym typeface="ＭＳ ゴシック"/>
                  <a:rtl val="0"/>
                </a:endParaRPr>
              </a:p>
            </p:txBody>
          </p:sp>
          <p:sp>
            <p:nvSpPr>
              <p:cNvPr id="43" name="正方形/長方形 42">
                <a:extLst>
                  <a:ext uri="{FF2B5EF4-FFF2-40B4-BE49-F238E27FC236}">
                    <a16:creationId xmlns:a16="http://schemas.microsoft.com/office/drawing/2014/main" id="{D3A68658-A537-CD7A-B77B-64B98C58DF51}"/>
                  </a:ext>
                </a:extLst>
              </p:cNvPr>
              <p:cNvSpPr/>
              <p:nvPr/>
            </p:nvSpPr>
            <p:spPr>
              <a:xfrm>
                <a:off x="4557973" y="4360731"/>
                <a:ext cx="697005" cy="232335"/>
              </a:xfrm>
              <a:prstGeom prst="rect">
                <a:avLst/>
              </a:prstGeom>
              <a:noFill/>
              <a:ln w="11598" cap="flat">
                <a:noFill/>
                <a:prstDash val="solid"/>
                <a:miter/>
              </a:ln>
            </p:spPr>
            <p:txBody>
              <a:bodyPr/>
              <a:lstStyle/>
              <a:p>
                <a:pPr algn="ctr"/>
                <a:endParaRPr lang="ja-JP" altLang="en-US" sz="1600">
                  <a:latin typeface="+mn-ea"/>
                  <a:ea typeface="+mn-ea"/>
                </a:endParaRPr>
              </a:p>
            </p:txBody>
          </p:sp>
          <p:sp>
            <p:nvSpPr>
              <p:cNvPr id="44" name="テキスト ボックス 43">
                <a:extLst>
                  <a:ext uri="{FF2B5EF4-FFF2-40B4-BE49-F238E27FC236}">
                    <a16:creationId xmlns:a16="http://schemas.microsoft.com/office/drawing/2014/main" id="{DFFD6800-2798-3A7A-1906-1D6A77D13B86}"/>
                  </a:ext>
                </a:extLst>
              </p:cNvPr>
              <p:cNvSpPr txBox="1"/>
              <p:nvPr/>
            </p:nvSpPr>
            <p:spPr>
              <a:xfrm>
                <a:off x="4443842" y="4255375"/>
                <a:ext cx="913648" cy="315234"/>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通信ログ</a:t>
                </a:r>
              </a:p>
            </p:txBody>
          </p:sp>
          <p:sp>
            <p:nvSpPr>
              <p:cNvPr id="45" name="フリーフォーム: 図形 44">
                <a:extLst>
                  <a:ext uri="{FF2B5EF4-FFF2-40B4-BE49-F238E27FC236}">
                    <a16:creationId xmlns:a16="http://schemas.microsoft.com/office/drawing/2014/main" id="{EEA72E72-762D-CF14-8D9C-6153FD7550A2}"/>
                  </a:ext>
                </a:extLst>
              </p:cNvPr>
              <p:cNvSpPr/>
              <p:nvPr/>
            </p:nvSpPr>
            <p:spPr>
              <a:xfrm>
                <a:off x="4209469" y="3500848"/>
                <a:ext cx="1498563" cy="205152"/>
              </a:xfrm>
              <a:custGeom>
                <a:avLst/>
                <a:gdLst>
                  <a:gd name="csX0" fmla="*/ 0 w 1382394"/>
                  <a:gd name="csY0" fmla="*/ 160660 h 205152"/>
                  <a:gd name="csX1" fmla="*/ 0 w 1382394"/>
                  <a:gd name="csY1" fmla="*/ 44492 h 205152"/>
                  <a:gd name="csX2" fmla="*/ 1206169 w 1382394"/>
                  <a:gd name="csY2" fmla="*/ 44492 h 205152"/>
                  <a:gd name="csX3" fmla="*/ 1206169 w 1382394"/>
                  <a:gd name="csY3" fmla="*/ 0 h 205152"/>
                  <a:gd name="csX4" fmla="*/ 1382395 w 1382394"/>
                  <a:gd name="csY4" fmla="*/ 102576 h 205152"/>
                  <a:gd name="csX5" fmla="*/ 1206169 w 1382394"/>
                  <a:gd name="csY5" fmla="*/ 205152 h 205152"/>
                  <a:gd name="csX6" fmla="*/ 1206169 w 1382394"/>
                  <a:gd name="csY6" fmla="*/ 160660 h 20515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382394" h="205152">
                    <a:moveTo>
                      <a:pt x="0" y="160660"/>
                    </a:moveTo>
                    <a:lnTo>
                      <a:pt x="0" y="44492"/>
                    </a:lnTo>
                    <a:lnTo>
                      <a:pt x="1206169" y="44492"/>
                    </a:lnTo>
                    <a:lnTo>
                      <a:pt x="1206169" y="0"/>
                    </a:lnTo>
                    <a:lnTo>
                      <a:pt x="1382395" y="102576"/>
                    </a:lnTo>
                    <a:lnTo>
                      <a:pt x="1206169" y="205152"/>
                    </a:lnTo>
                    <a:lnTo>
                      <a:pt x="1206169" y="160660"/>
                    </a:lnTo>
                    <a:close/>
                  </a:path>
                </a:pathLst>
              </a:custGeom>
              <a:solidFill>
                <a:srgbClr val="E1D5E7"/>
              </a:solidFill>
              <a:ln w="11598" cap="flat">
                <a:solidFill>
                  <a:srgbClr val="9673A6"/>
                </a:solidFill>
                <a:prstDash val="solid"/>
                <a:round/>
              </a:ln>
            </p:spPr>
            <p:txBody>
              <a:bodyPr/>
              <a:lstStyle/>
              <a:p>
                <a:pPr algn="ctr"/>
                <a:endParaRPr lang="ja-JP" altLang="en-US" sz="1600" dirty="0">
                  <a:latin typeface="+mn-ea"/>
                  <a:ea typeface="+mn-ea"/>
                </a:endParaRPr>
              </a:p>
            </p:txBody>
          </p:sp>
          <p:sp>
            <p:nvSpPr>
              <p:cNvPr id="46" name="正方形/長方形 45">
                <a:extLst>
                  <a:ext uri="{FF2B5EF4-FFF2-40B4-BE49-F238E27FC236}">
                    <a16:creationId xmlns:a16="http://schemas.microsoft.com/office/drawing/2014/main" id="{E78508C2-08B1-BBD5-A14B-B4447572A105}"/>
                  </a:ext>
                </a:extLst>
              </p:cNvPr>
              <p:cNvSpPr/>
              <p:nvPr/>
            </p:nvSpPr>
            <p:spPr>
              <a:xfrm>
                <a:off x="4557973" y="3547558"/>
                <a:ext cx="697005" cy="232335"/>
              </a:xfrm>
              <a:prstGeom prst="rect">
                <a:avLst/>
              </a:prstGeom>
              <a:noFill/>
              <a:ln w="11598" cap="flat">
                <a:noFill/>
                <a:prstDash val="solid"/>
                <a:miter/>
              </a:ln>
            </p:spPr>
            <p:txBody>
              <a:bodyPr/>
              <a:lstStyle/>
              <a:p>
                <a:pPr algn="ctr"/>
                <a:endParaRPr lang="ja-JP" altLang="en-US" sz="1600">
                  <a:latin typeface="+mn-ea"/>
                  <a:ea typeface="+mn-ea"/>
                </a:endParaRPr>
              </a:p>
            </p:txBody>
          </p:sp>
          <p:sp>
            <p:nvSpPr>
              <p:cNvPr id="47" name="テキスト ボックス 46">
                <a:extLst>
                  <a:ext uri="{FF2B5EF4-FFF2-40B4-BE49-F238E27FC236}">
                    <a16:creationId xmlns:a16="http://schemas.microsoft.com/office/drawing/2014/main" id="{57DD2B70-5387-8A53-B7DA-70860F6477AC}"/>
                  </a:ext>
                </a:extLst>
              </p:cNvPr>
              <p:cNvSpPr txBox="1"/>
              <p:nvPr/>
            </p:nvSpPr>
            <p:spPr>
              <a:xfrm>
                <a:off x="4530664" y="3187944"/>
                <a:ext cx="740001" cy="359279"/>
              </a:xfrm>
              <a:prstGeom prst="rect">
                <a:avLst/>
              </a:prstGeom>
              <a:noFill/>
            </p:spPr>
            <p:txBody>
              <a:bodyPr wrap="none" rtlCol="0">
                <a:spAutoFit/>
              </a:bodyPr>
              <a:lstStyle/>
              <a:p>
                <a:pPr algn="ctr"/>
                <a:r>
                  <a:rPr lang="ja-JP" altLang="en-US" sz="1600">
                    <a:ln/>
                    <a:latin typeface="+mn-ea"/>
                    <a:ea typeface="+mn-ea"/>
                    <a:sym typeface="ＭＳ ゴシック"/>
                    <a:rtl val="0"/>
                  </a:rPr>
                  <a:t>アクセス</a:t>
                </a:r>
                <a:endParaRPr lang="ja-JP" altLang="en-US" sz="1600" spc="0" baseline="0" dirty="0">
                  <a:ln/>
                  <a:solidFill>
                    <a:srgbClr val="000000"/>
                  </a:solidFill>
                  <a:latin typeface="+mn-ea"/>
                  <a:ea typeface="+mn-ea"/>
                  <a:sym typeface="ＭＳ ゴシック"/>
                  <a:rtl val="0"/>
                </a:endParaRPr>
              </a:p>
            </p:txBody>
          </p:sp>
          <p:sp>
            <p:nvSpPr>
              <p:cNvPr id="48" name="フリーフォーム: 図形 47">
                <a:extLst>
                  <a:ext uri="{FF2B5EF4-FFF2-40B4-BE49-F238E27FC236}">
                    <a16:creationId xmlns:a16="http://schemas.microsoft.com/office/drawing/2014/main" id="{94BC180E-8CF3-8D76-897C-CA9349DE1ADF}"/>
                  </a:ext>
                </a:extLst>
              </p:cNvPr>
              <p:cNvSpPr/>
              <p:nvPr/>
            </p:nvSpPr>
            <p:spPr>
              <a:xfrm>
                <a:off x="3488800" y="3605642"/>
                <a:ext cx="604502" cy="1045508"/>
              </a:xfrm>
              <a:custGeom>
                <a:avLst/>
                <a:gdLst>
                  <a:gd name="csX0" fmla="*/ 0 w 697005"/>
                  <a:gd name="csY0" fmla="*/ 1045509 h 1045508"/>
                  <a:gd name="csX1" fmla="*/ 348503 w 697005"/>
                  <a:gd name="csY1" fmla="*/ 418204 h 1045508"/>
                  <a:gd name="csX2" fmla="*/ 348503 w 697005"/>
                  <a:gd name="csY2" fmla="*/ 0 h 1045508"/>
                  <a:gd name="csX3" fmla="*/ 348503 w 697005"/>
                  <a:gd name="csY3" fmla="*/ 418204 h 1045508"/>
                  <a:gd name="csX4" fmla="*/ 697006 w 697005"/>
                  <a:gd name="csY4" fmla="*/ 1045509 h 1045508"/>
                </a:gdLst>
                <a:ahLst/>
                <a:cxnLst>
                  <a:cxn ang="0">
                    <a:pos x="csX0" y="csY0"/>
                  </a:cxn>
                  <a:cxn ang="0">
                    <a:pos x="csX1" y="csY1"/>
                  </a:cxn>
                  <a:cxn ang="0">
                    <a:pos x="csX2" y="csY2"/>
                  </a:cxn>
                  <a:cxn ang="0">
                    <a:pos x="csX3" y="csY3"/>
                  </a:cxn>
                  <a:cxn ang="0">
                    <a:pos x="csX4" y="csY4"/>
                  </a:cxn>
                </a:cxnLst>
                <a:rect l="l" t="t" r="r" b="b"/>
                <a:pathLst>
                  <a:path w="697005" h="1045508">
                    <a:moveTo>
                      <a:pt x="0" y="1045509"/>
                    </a:moveTo>
                    <a:cubicBezTo>
                      <a:pt x="0" y="627305"/>
                      <a:pt x="0" y="418204"/>
                      <a:pt x="348503" y="418204"/>
                    </a:cubicBezTo>
                    <a:cubicBezTo>
                      <a:pt x="116168" y="418204"/>
                      <a:pt x="116168" y="0"/>
                      <a:pt x="348503" y="0"/>
                    </a:cubicBezTo>
                    <a:cubicBezTo>
                      <a:pt x="580838" y="0"/>
                      <a:pt x="580838" y="418204"/>
                      <a:pt x="348503" y="418204"/>
                    </a:cubicBezTo>
                    <a:cubicBezTo>
                      <a:pt x="697006" y="418204"/>
                      <a:pt x="697006" y="627305"/>
                      <a:pt x="697006" y="1045509"/>
                    </a:cubicBezTo>
                    <a:close/>
                  </a:path>
                </a:pathLst>
              </a:custGeom>
              <a:solidFill>
                <a:srgbClr val="F5F5F5"/>
              </a:solidFill>
              <a:ln w="11598" cap="flat">
                <a:solidFill>
                  <a:srgbClr val="666666"/>
                </a:solidFill>
                <a:prstDash val="solid"/>
                <a:miter/>
              </a:ln>
            </p:spPr>
            <p:txBody>
              <a:bodyPr/>
              <a:lstStyle/>
              <a:p>
                <a:pPr algn="ctr"/>
                <a:endParaRPr lang="ja-JP" altLang="en-US" sz="1600">
                  <a:latin typeface="+mn-ea"/>
                  <a:ea typeface="+mn-ea"/>
                </a:endParaRPr>
              </a:p>
            </p:txBody>
          </p:sp>
          <p:sp>
            <p:nvSpPr>
              <p:cNvPr id="49" name="正方形/長方形 48">
                <a:extLst>
                  <a:ext uri="{FF2B5EF4-FFF2-40B4-BE49-F238E27FC236}">
                    <a16:creationId xmlns:a16="http://schemas.microsoft.com/office/drawing/2014/main" id="{65B4B872-69E7-9153-6E7F-49AC9A958185}"/>
                  </a:ext>
                </a:extLst>
              </p:cNvPr>
              <p:cNvSpPr/>
              <p:nvPr/>
            </p:nvSpPr>
            <p:spPr>
              <a:xfrm>
                <a:off x="3396297" y="4709234"/>
                <a:ext cx="697005" cy="232335"/>
              </a:xfrm>
              <a:prstGeom prst="rect">
                <a:avLst/>
              </a:prstGeom>
              <a:noFill/>
              <a:ln w="11598" cap="flat">
                <a:noFill/>
                <a:prstDash val="solid"/>
                <a:miter/>
              </a:ln>
            </p:spPr>
            <p:txBody>
              <a:bodyPr/>
              <a:lstStyle/>
              <a:p>
                <a:pPr algn="ctr"/>
                <a:endParaRPr lang="ja-JP" altLang="en-US" sz="1600">
                  <a:latin typeface="+mn-ea"/>
                  <a:ea typeface="+mn-ea"/>
                </a:endParaRPr>
              </a:p>
            </p:txBody>
          </p:sp>
          <p:sp>
            <p:nvSpPr>
              <p:cNvPr id="50" name="テキスト ボックス 49">
                <a:extLst>
                  <a:ext uri="{FF2B5EF4-FFF2-40B4-BE49-F238E27FC236}">
                    <a16:creationId xmlns:a16="http://schemas.microsoft.com/office/drawing/2014/main" id="{561DBFDA-4E29-E6D3-4D00-36A699A32E48}"/>
                  </a:ext>
                </a:extLst>
              </p:cNvPr>
              <p:cNvSpPr txBox="1"/>
              <p:nvPr/>
            </p:nvSpPr>
            <p:spPr>
              <a:xfrm>
                <a:off x="3425558" y="4698842"/>
                <a:ext cx="740976" cy="315234"/>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ユーザ</a:t>
                </a:r>
              </a:p>
            </p:txBody>
          </p:sp>
        </p:grpSp>
        <p:sp>
          <p:nvSpPr>
            <p:cNvPr id="29" name="テキスト ボックス 28">
              <a:extLst>
                <a:ext uri="{FF2B5EF4-FFF2-40B4-BE49-F238E27FC236}">
                  <a16:creationId xmlns:a16="http://schemas.microsoft.com/office/drawing/2014/main" id="{1029B13D-F381-2DF2-C889-FD4C085E559F}"/>
                </a:ext>
              </a:extLst>
            </p:cNvPr>
            <p:cNvSpPr txBox="1"/>
            <p:nvPr/>
          </p:nvSpPr>
          <p:spPr>
            <a:xfrm>
              <a:off x="6577270" y="2966788"/>
              <a:ext cx="828827" cy="315234"/>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機密</a:t>
              </a:r>
              <a:r>
                <a:rPr lang="ja-JP" altLang="en-US" sz="1600" spc="0" baseline="0" dirty="0">
                  <a:ln/>
                  <a:solidFill>
                    <a:srgbClr val="000000"/>
                  </a:solidFill>
                  <a:latin typeface="+mn-ea"/>
                  <a:ea typeface="+mn-ea"/>
                  <a:cs typeface="Arial"/>
                  <a:sym typeface="Arial"/>
                  <a:rtl val="0"/>
                </a:rPr>
                <a:t>VM</a:t>
              </a:r>
            </a:p>
          </p:txBody>
        </p:sp>
      </p:grpSp>
    </p:spTree>
    <p:extLst>
      <p:ext uri="{BB962C8B-B14F-4D97-AF65-F5344CB8AC3E}">
        <p14:creationId xmlns:p14="http://schemas.microsoft.com/office/powerpoint/2010/main" val="467506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3"/>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ja-JP" altLang="en-US" dirty="0">
                <a:solidFill>
                  <a:schemeClr val="bg1"/>
                </a:solidFill>
              </a:rPr>
              <a:t>メモリ上の通信</a:t>
            </a:r>
            <a:r>
              <a:rPr lang="ja" altLang="en-US" dirty="0">
                <a:solidFill>
                  <a:schemeClr val="bg1"/>
                </a:solidFill>
              </a:rPr>
              <a:t>情報</a:t>
            </a:r>
            <a:r>
              <a:rPr lang="ja-JP" altLang="en-US" dirty="0">
                <a:solidFill>
                  <a:schemeClr val="bg1"/>
                </a:solidFill>
              </a:rPr>
              <a:t>の</a:t>
            </a:r>
            <a:r>
              <a:rPr lang="ja" altLang="en-US" dirty="0">
                <a:solidFill>
                  <a:schemeClr val="bg1"/>
                </a:solidFill>
              </a:rPr>
              <a:t>取得</a:t>
            </a:r>
            <a:endParaRPr dirty="0">
              <a:solidFill>
                <a:schemeClr val="bg1"/>
              </a:solidFill>
            </a:endParaRPr>
          </a:p>
        </p:txBody>
      </p:sp>
      <p:sp>
        <p:nvSpPr>
          <p:cNvPr id="132" name="Google Shape;132;p23"/>
          <p:cNvSpPr txBox="1">
            <a:spLocks noGrp="1"/>
          </p:cNvSpPr>
          <p:nvPr>
            <p:ph type="body" idx="1"/>
          </p:nvPr>
        </p:nvSpPr>
        <p:spPr>
          <a:prstGeom prst="rect">
            <a:avLst/>
          </a:prstGeom>
        </p:spPr>
        <p:txBody>
          <a:bodyPr spcFirstLastPara="1" wrap="square" lIns="121900" tIns="121900" rIns="121900" bIns="121900" anchor="t" anchorCtr="0">
            <a:normAutofit/>
          </a:bodyPr>
          <a:lstStyle/>
          <a:p>
            <a:r>
              <a:rPr lang="en-US" altLang="ja" dirty="0">
                <a:solidFill>
                  <a:schemeClr val="accent1"/>
                </a:solidFill>
              </a:rPr>
              <a:t>SVSM</a:t>
            </a:r>
            <a:r>
              <a:rPr lang="ja" altLang="en-US" dirty="0">
                <a:solidFill>
                  <a:schemeClr val="accent1"/>
                </a:solidFill>
              </a:rPr>
              <a:t>がユーザ</a:t>
            </a:r>
            <a:r>
              <a:rPr lang="en-US" altLang="ja" dirty="0">
                <a:solidFill>
                  <a:schemeClr val="accent1"/>
                </a:solidFill>
              </a:rPr>
              <a:t>VM</a:t>
            </a:r>
            <a:r>
              <a:rPr lang="ja" altLang="en-US" dirty="0">
                <a:solidFill>
                  <a:schemeClr val="accent1"/>
                </a:solidFill>
              </a:rPr>
              <a:t>のメモリ上の情報を</a:t>
            </a:r>
            <a:r>
              <a:rPr lang="ja-JP" altLang="en-US" dirty="0">
                <a:solidFill>
                  <a:schemeClr val="accent1"/>
                </a:solidFill>
              </a:rPr>
              <a:t>参照して軽量に</a:t>
            </a:r>
            <a:r>
              <a:rPr lang="ja" altLang="en-US" dirty="0">
                <a:solidFill>
                  <a:schemeClr val="accent1"/>
                </a:solidFill>
              </a:rPr>
              <a:t>通信を追跡</a:t>
            </a:r>
            <a:endParaRPr lang="en-US" altLang="ja" dirty="0">
              <a:solidFill>
                <a:schemeClr val="accent1"/>
              </a:solidFill>
            </a:endParaRPr>
          </a:p>
          <a:p>
            <a:pPr lvl="1"/>
            <a:r>
              <a:rPr lang="en-US" altLang="ja" dirty="0">
                <a:solidFill>
                  <a:schemeClr val="accent1"/>
                </a:solidFill>
              </a:rPr>
              <a:t>OS</a:t>
            </a:r>
            <a:r>
              <a:rPr lang="ja" altLang="en-US" dirty="0">
                <a:solidFill>
                  <a:schemeClr val="accent1"/>
                </a:solidFill>
              </a:rPr>
              <a:t>の</a:t>
            </a:r>
            <a:r>
              <a:rPr lang="ja-JP" altLang="en-US" dirty="0">
                <a:solidFill>
                  <a:schemeClr val="accent1"/>
                </a:solidFill>
              </a:rPr>
              <a:t>メモリを解析することで</a:t>
            </a:r>
            <a:r>
              <a:rPr lang="en-US" altLang="ja" dirty="0">
                <a:solidFill>
                  <a:schemeClr val="accent1"/>
                </a:solidFill>
              </a:rPr>
              <a:t>TCP</a:t>
            </a:r>
            <a:r>
              <a:rPr lang="ja" altLang="en-US" dirty="0">
                <a:solidFill>
                  <a:schemeClr val="accent1"/>
                </a:solidFill>
              </a:rPr>
              <a:t>接続情報を取得</a:t>
            </a:r>
            <a:endParaRPr lang="en-US" altLang="ja" dirty="0">
              <a:solidFill>
                <a:schemeClr val="accent1"/>
              </a:solidFill>
            </a:endParaRPr>
          </a:p>
          <a:p>
            <a:pPr lvl="1"/>
            <a:r>
              <a:rPr lang="ja" altLang="en-US" dirty="0">
                <a:solidFill>
                  <a:schemeClr val="accent1"/>
                </a:solidFill>
              </a:rPr>
              <a:t>全パケットをキャプチャして通信情報を取得</a:t>
            </a:r>
            <a:r>
              <a:rPr lang="ja" altLang="en-JP" dirty="0">
                <a:solidFill>
                  <a:schemeClr val="accent1"/>
                </a:solidFill>
              </a:rPr>
              <a:t>す</a:t>
            </a:r>
            <a:r>
              <a:rPr lang="ja-JP" altLang="en-US" dirty="0">
                <a:solidFill>
                  <a:schemeClr val="accent1"/>
                </a:solidFill>
              </a:rPr>
              <a:t>る</a:t>
            </a:r>
            <a:r>
              <a:rPr lang="ja" altLang="en-US" dirty="0">
                <a:solidFill>
                  <a:schemeClr val="accent1"/>
                </a:solidFill>
              </a:rPr>
              <a:t>オーバヘッドを削減</a:t>
            </a:r>
            <a:endParaRPr lang="en-US" altLang="ja-JP" dirty="0">
              <a:solidFill>
                <a:schemeClr val="accent1"/>
              </a:solidFill>
            </a:endParaRPr>
          </a:p>
          <a:p>
            <a:r>
              <a:rPr lang="en-US" altLang="ja-JP" dirty="0">
                <a:solidFill>
                  <a:schemeClr val="accent1"/>
                </a:solidFill>
              </a:rPr>
              <a:t>OS</a:t>
            </a:r>
            <a:r>
              <a:rPr lang="ja-JP" altLang="en-US" dirty="0">
                <a:solidFill>
                  <a:schemeClr val="accent1"/>
                </a:solidFill>
              </a:rPr>
              <a:t>の</a:t>
            </a:r>
            <a:r>
              <a:rPr lang="en-US" altLang="ja-JP" dirty="0">
                <a:solidFill>
                  <a:schemeClr val="accent1"/>
                </a:solidFill>
              </a:rPr>
              <a:t>TCP</a:t>
            </a:r>
            <a:r>
              <a:rPr lang="ja-JP" altLang="en-US" dirty="0">
                <a:solidFill>
                  <a:schemeClr val="accent1"/>
                </a:solidFill>
              </a:rPr>
              <a:t>ハッシュテーブルからすべての</a:t>
            </a:r>
            <a:r>
              <a:rPr lang="en-US" altLang="ja-JP" dirty="0">
                <a:solidFill>
                  <a:schemeClr val="accent1"/>
                </a:solidFill>
              </a:rPr>
              <a:t>TCP</a:t>
            </a:r>
            <a:r>
              <a:rPr lang="ja-JP" altLang="en-US" dirty="0">
                <a:solidFill>
                  <a:schemeClr val="accent1"/>
                </a:solidFill>
              </a:rPr>
              <a:t>ソケットを取得</a:t>
            </a:r>
            <a:endParaRPr lang="en-US" altLang="ja-JP" dirty="0">
              <a:solidFill>
                <a:schemeClr val="accent1"/>
              </a:solidFill>
            </a:endParaRPr>
          </a:p>
          <a:p>
            <a:pPr lvl="1"/>
            <a:r>
              <a:rPr lang="en-US" altLang="ja-JP" dirty="0">
                <a:solidFill>
                  <a:schemeClr val="accent1"/>
                </a:solidFill>
              </a:rPr>
              <a:t>TCP</a:t>
            </a:r>
            <a:r>
              <a:rPr lang="ja-JP" altLang="en-US" dirty="0">
                <a:solidFill>
                  <a:schemeClr val="accent1"/>
                </a:solidFill>
              </a:rPr>
              <a:t>接続ごとに送信元と宛先の</a:t>
            </a:r>
            <a:r>
              <a:rPr lang="en-US" altLang="ja-JP" dirty="0">
                <a:solidFill>
                  <a:schemeClr val="accent1"/>
                </a:solidFill>
              </a:rPr>
              <a:t>IP</a:t>
            </a:r>
            <a:r>
              <a:rPr lang="ja-JP" altLang="en-US" dirty="0">
                <a:solidFill>
                  <a:schemeClr val="accent1"/>
                </a:solidFill>
              </a:rPr>
              <a:t>アドレスとポート番号の組を取得</a:t>
            </a:r>
            <a:endParaRPr lang="en-US" altLang="ja-JP" dirty="0">
              <a:solidFill>
                <a:schemeClr val="accent1"/>
              </a:solidFill>
            </a:endParaRPr>
          </a:p>
          <a:p>
            <a:pPr lvl="1"/>
            <a:r>
              <a:rPr lang="ja-JP" altLang="en-US" dirty="0">
                <a:solidFill>
                  <a:schemeClr val="accent1"/>
                </a:solidFill>
              </a:rPr>
              <a:t>アドレスがランダム化されている場合、既知の文字列からオフセットを特定</a:t>
            </a:r>
            <a:endParaRPr lang="en-US" altLang="ja-JP" dirty="0">
              <a:solidFill>
                <a:schemeClr val="accent1"/>
              </a:solidFill>
            </a:endParaRPr>
          </a:p>
        </p:txBody>
      </p:sp>
      <p:sp>
        <p:nvSpPr>
          <p:cNvPr id="133" name="Google Shape;133;p23"/>
          <p:cNvSpPr txBox="1">
            <a:spLocks noGrp="1"/>
          </p:cNvSpPr>
          <p:nvPr>
            <p:ph type="sldNum" idx="12"/>
          </p:nvPr>
        </p:nvSpPr>
        <p:spPr>
          <a:prstGeom prst="rect">
            <a:avLst/>
          </a:prstGeom>
        </p:spPr>
        <p:txBody>
          <a:bodyPr spcFirstLastPara="1" wrap="square" lIns="121900" tIns="121900" rIns="121900" bIns="121900" anchor="ctr" anchorCtr="0">
            <a:normAutofit/>
          </a:bodyPr>
          <a:lstStyle/>
          <a:p>
            <a:fld id="{00000000-1234-1234-1234-123412341234}" type="slidenum">
              <a:rPr lang="en-US" altLang="ja"/>
              <a:pPr/>
              <a:t>6</a:t>
            </a:fld>
            <a:endParaRPr/>
          </a:p>
        </p:txBody>
      </p:sp>
      <p:grpSp>
        <p:nvGrpSpPr>
          <p:cNvPr id="4" name="グループ化 3">
            <a:extLst>
              <a:ext uri="{FF2B5EF4-FFF2-40B4-BE49-F238E27FC236}">
                <a16:creationId xmlns:a16="http://schemas.microsoft.com/office/drawing/2014/main" id="{5D9A003F-A000-071B-7F27-1DB4FA6C1614}"/>
              </a:ext>
            </a:extLst>
          </p:cNvPr>
          <p:cNvGrpSpPr/>
          <p:nvPr/>
        </p:nvGrpSpPr>
        <p:grpSpPr>
          <a:xfrm>
            <a:off x="3279404" y="4257368"/>
            <a:ext cx="6281041" cy="2379652"/>
            <a:chOff x="3343609" y="4210157"/>
            <a:chExt cx="2949853" cy="1870697"/>
          </a:xfrm>
        </p:grpSpPr>
        <p:sp>
          <p:nvSpPr>
            <p:cNvPr id="6" name="正方形/長方形 5">
              <a:extLst>
                <a:ext uri="{FF2B5EF4-FFF2-40B4-BE49-F238E27FC236}">
                  <a16:creationId xmlns:a16="http://schemas.microsoft.com/office/drawing/2014/main" id="{87E530B2-F64F-3C80-8D17-5214C5B01041}"/>
                </a:ext>
              </a:extLst>
            </p:cNvPr>
            <p:cNvSpPr/>
            <p:nvPr/>
          </p:nvSpPr>
          <p:spPr>
            <a:xfrm>
              <a:off x="3343609" y="4219925"/>
              <a:ext cx="2949853" cy="1860929"/>
            </a:xfrm>
            <a:prstGeom prst="rect">
              <a:avLst/>
            </a:prstGeom>
            <a:solidFill>
              <a:srgbClr val="FFE6CC"/>
            </a:solidFill>
            <a:ln w="11598" cap="flat">
              <a:solidFill>
                <a:srgbClr val="D79B00"/>
              </a:solidFill>
              <a:prstDash val="solid"/>
              <a:miter/>
            </a:ln>
          </p:spPr>
          <p:txBody>
            <a:bodyPr/>
            <a:lstStyle/>
            <a:p>
              <a:pPr algn="ctr"/>
              <a:endParaRPr lang="ja-JP" altLang="en-US" sz="1600">
                <a:latin typeface="+mn-ea"/>
                <a:ea typeface="+mn-ea"/>
              </a:endParaRPr>
            </a:p>
          </p:txBody>
        </p:sp>
        <p:sp>
          <p:nvSpPr>
            <p:cNvPr id="7" name="テキスト ボックス 6">
              <a:extLst>
                <a:ext uri="{FF2B5EF4-FFF2-40B4-BE49-F238E27FC236}">
                  <a16:creationId xmlns:a16="http://schemas.microsoft.com/office/drawing/2014/main" id="{D7D6BB97-1DBA-0B89-C4E3-40901357B789}"/>
                </a:ext>
              </a:extLst>
            </p:cNvPr>
            <p:cNvSpPr txBox="1"/>
            <p:nvPr/>
          </p:nvSpPr>
          <p:spPr>
            <a:xfrm>
              <a:off x="4350429" y="5026703"/>
              <a:ext cx="924866" cy="297049"/>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機密</a:t>
              </a:r>
              <a:r>
                <a:rPr lang="ja-JP" altLang="en-US" sz="1600" spc="0" baseline="0" dirty="0">
                  <a:ln/>
                  <a:solidFill>
                    <a:srgbClr val="000000"/>
                  </a:solidFill>
                  <a:latin typeface="+mn-ea"/>
                  <a:ea typeface="+mn-ea"/>
                  <a:cs typeface="Arial"/>
                  <a:sym typeface="Arial"/>
                  <a:rtl val="0"/>
                </a:rPr>
                <a:t>VM...</a:t>
              </a:r>
            </a:p>
          </p:txBody>
        </p:sp>
        <p:sp>
          <p:nvSpPr>
            <p:cNvPr id="8" name="正方形/長方形 7">
              <a:extLst>
                <a:ext uri="{FF2B5EF4-FFF2-40B4-BE49-F238E27FC236}">
                  <a16:creationId xmlns:a16="http://schemas.microsoft.com/office/drawing/2014/main" id="{815C5A85-1D42-A0D5-2657-D042623E5B00}"/>
                </a:ext>
              </a:extLst>
            </p:cNvPr>
            <p:cNvSpPr/>
            <p:nvPr/>
          </p:nvSpPr>
          <p:spPr>
            <a:xfrm>
              <a:off x="3457065" y="4548323"/>
              <a:ext cx="2722942" cy="1065689"/>
            </a:xfrm>
            <a:prstGeom prst="rect">
              <a:avLst/>
            </a:prstGeom>
            <a:solidFill>
              <a:srgbClr val="FFF2CC"/>
            </a:solidFill>
            <a:ln w="11598" cap="flat">
              <a:solidFill>
                <a:srgbClr val="D6B656"/>
              </a:solidFill>
              <a:prstDash val="solid"/>
              <a:miter/>
            </a:ln>
          </p:spPr>
          <p:txBody>
            <a:bodyPr/>
            <a:lstStyle/>
            <a:p>
              <a:pPr algn="ctr"/>
              <a:endParaRPr lang="ja-JP" altLang="en-US" sz="1600">
                <a:latin typeface="+mn-ea"/>
                <a:ea typeface="+mn-ea"/>
              </a:endParaRPr>
            </a:p>
          </p:txBody>
        </p:sp>
        <p:sp>
          <p:nvSpPr>
            <p:cNvPr id="9" name="テキスト ボックス 8">
              <a:extLst>
                <a:ext uri="{FF2B5EF4-FFF2-40B4-BE49-F238E27FC236}">
                  <a16:creationId xmlns:a16="http://schemas.microsoft.com/office/drawing/2014/main" id="{37E7CB3B-C5B7-EC37-6E88-D612260CC440}"/>
                </a:ext>
              </a:extLst>
            </p:cNvPr>
            <p:cNvSpPr txBox="1"/>
            <p:nvPr/>
          </p:nvSpPr>
          <p:spPr>
            <a:xfrm>
              <a:off x="4393987" y="4576094"/>
              <a:ext cx="849097" cy="338554"/>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ユーザ</a:t>
              </a:r>
              <a:r>
                <a:rPr lang="ja-JP" altLang="en-US" sz="1600" spc="0" baseline="0" dirty="0">
                  <a:ln/>
                  <a:solidFill>
                    <a:srgbClr val="000000"/>
                  </a:solidFill>
                  <a:latin typeface="+mn-ea"/>
                  <a:ea typeface="+mn-ea"/>
                  <a:cs typeface="Arial"/>
                  <a:sym typeface="Arial"/>
                  <a:rtl val="0"/>
                </a:rPr>
                <a:t>VM</a:t>
              </a:r>
            </a:p>
          </p:txBody>
        </p:sp>
        <p:sp>
          <p:nvSpPr>
            <p:cNvPr id="10" name="正方形/長方形 9">
              <a:extLst>
                <a:ext uri="{FF2B5EF4-FFF2-40B4-BE49-F238E27FC236}">
                  <a16:creationId xmlns:a16="http://schemas.microsoft.com/office/drawing/2014/main" id="{7D4F261B-DBA7-936C-831B-7A027DC5EBC4}"/>
                </a:ext>
              </a:extLst>
            </p:cNvPr>
            <p:cNvSpPr/>
            <p:nvPr/>
          </p:nvSpPr>
          <p:spPr>
            <a:xfrm>
              <a:off x="3570520" y="4875887"/>
              <a:ext cx="2496030" cy="692002"/>
            </a:xfrm>
            <a:prstGeom prst="rect">
              <a:avLst/>
            </a:prstGeom>
            <a:solidFill>
              <a:srgbClr val="D5E8D4"/>
            </a:solidFill>
            <a:ln w="11598" cap="flat">
              <a:solidFill>
                <a:srgbClr val="82B366"/>
              </a:solidFill>
              <a:prstDash val="solid"/>
              <a:miter/>
            </a:ln>
          </p:spPr>
          <p:txBody>
            <a:bodyPr/>
            <a:lstStyle/>
            <a:p>
              <a:pPr algn="ctr"/>
              <a:endParaRPr lang="ja-JP" altLang="en-US" sz="1600" dirty="0">
                <a:latin typeface="+mn-ea"/>
                <a:ea typeface="+mn-ea"/>
              </a:endParaRPr>
            </a:p>
          </p:txBody>
        </p:sp>
        <p:sp>
          <p:nvSpPr>
            <p:cNvPr id="11" name="テキスト ボックス 10">
              <a:extLst>
                <a:ext uri="{FF2B5EF4-FFF2-40B4-BE49-F238E27FC236}">
                  <a16:creationId xmlns:a16="http://schemas.microsoft.com/office/drawing/2014/main" id="{22A85BC3-B416-925A-596B-5D4F3F58682A}"/>
                </a:ext>
              </a:extLst>
            </p:cNvPr>
            <p:cNvSpPr txBox="1"/>
            <p:nvPr/>
          </p:nvSpPr>
          <p:spPr>
            <a:xfrm>
              <a:off x="4599248" y="4914145"/>
              <a:ext cx="418942" cy="297049"/>
            </a:xfrm>
            <a:prstGeom prst="rect">
              <a:avLst/>
            </a:prstGeom>
            <a:noFill/>
          </p:spPr>
          <p:txBody>
            <a:bodyPr wrap="none" rtlCol="0">
              <a:spAutoFit/>
            </a:bodyPr>
            <a:lstStyle/>
            <a:p>
              <a:pPr algn="ctr"/>
              <a:r>
                <a:rPr lang="ja-JP" altLang="en-US" sz="1600" spc="0" baseline="0" dirty="0">
                  <a:ln/>
                  <a:solidFill>
                    <a:srgbClr val="000000"/>
                  </a:solidFill>
                  <a:latin typeface="+mn-ea"/>
                  <a:ea typeface="+mn-ea"/>
                  <a:cs typeface="Arial"/>
                  <a:sym typeface="Arial"/>
                  <a:rtl val="0"/>
                </a:rPr>
                <a:t>OS</a:t>
              </a:r>
            </a:p>
          </p:txBody>
        </p:sp>
        <p:sp>
          <p:nvSpPr>
            <p:cNvPr id="12" name="正方形/長方形 11">
              <a:extLst>
                <a:ext uri="{FF2B5EF4-FFF2-40B4-BE49-F238E27FC236}">
                  <a16:creationId xmlns:a16="http://schemas.microsoft.com/office/drawing/2014/main" id="{1F40D9C4-8D7E-B4D0-FFBB-DB9C16C46CCC}"/>
                </a:ext>
              </a:extLst>
            </p:cNvPr>
            <p:cNvSpPr/>
            <p:nvPr/>
          </p:nvSpPr>
          <p:spPr>
            <a:xfrm>
              <a:off x="3570520" y="5754097"/>
              <a:ext cx="2496030" cy="278183"/>
            </a:xfrm>
            <a:prstGeom prst="rect">
              <a:avLst/>
            </a:prstGeom>
            <a:solidFill>
              <a:srgbClr val="D5E8D4"/>
            </a:solidFill>
            <a:ln w="11598" cap="flat">
              <a:solidFill>
                <a:srgbClr val="82B366"/>
              </a:solidFill>
              <a:prstDash val="solid"/>
              <a:miter/>
            </a:ln>
          </p:spPr>
          <p:txBody>
            <a:bodyPr/>
            <a:lstStyle/>
            <a:p>
              <a:pPr algn="ctr"/>
              <a:endParaRPr lang="ja-JP" altLang="en-US" sz="1600" dirty="0">
                <a:latin typeface="+mn-ea"/>
                <a:ea typeface="+mn-ea"/>
              </a:endParaRPr>
            </a:p>
          </p:txBody>
        </p:sp>
        <p:sp>
          <p:nvSpPr>
            <p:cNvPr id="13" name="テキスト ボックス 12">
              <a:extLst>
                <a:ext uri="{FF2B5EF4-FFF2-40B4-BE49-F238E27FC236}">
                  <a16:creationId xmlns:a16="http://schemas.microsoft.com/office/drawing/2014/main" id="{D7263469-DD9A-42D6-EDC4-184D59D4A834}"/>
                </a:ext>
              </a:extLst>
            </p:cNvPr>
            <p:cNvSpPr txBox="1"/>
            <p:nvPr/>
          </p:nvSpPr>
          <p:spPr>
            <a:xfrm>
              <a:off x="4479424" y="5749926"/>
              <a:ext cx="658590" cy="297049"/>
            </a:xfrm>
            <a:prstGeom prst="rect">
              <a:avLst/>
            </a:prstGeom>
            <a:noFill/>
          </p:spPr>
          <p:txBody>
            <a:bodyPr wrap="none" rtlCol="0">
              <a:spAutoFit/>
            </a:bodyPr>
            <a:lstStyle/>
            <a:p>
              <a:pPr algn="ctr"/>
              <a:r>
                <a:rPr lang="ja-JP" altLang="en-US" sz="1600" spc="0" baseline="0" dirty="0">
                  <a:ln/>
                  <a:solidFill>
                    <a:srgbClr val="000000"/>
                  </a:solidFill>
                  <a:latin typeface="+mn-ea"/>
                  <a:ea typeface="+mn-ea"/>
                  <a:cs typeface="Arial"/>
                  <a:sym typeface="Arial"/>
                  <a:rtl val="0"/>
                </a:rPr>
                <a:t>SVSM</a:t>
              </a:r>
            </a:p>
          </p:txBody>
        </p:sp>
        <p:sp>
          <p:nvSpPr>
            <p:cNvPr id="15" name="テキスト ボックス 14">
              <a:extLst>
                <a:ext uri="{FF2B5EF4-FFF2-40B4-BE49-F238E27FC236}">
                  <a16:creationId xmlns:a16="http://schemas.microsoft.com/office/drawing/2014/main" id="{E9DE6CDE-1D5B-440F-5945-DDB5F0A7BBCD}"/>
                </a:ext>
              </a:extLst>
            </p:cNvPr>
            <p:cNvSpPr txBox="1"/>
            <p:nvPr/>
          </p:nvSpPr>
          <p:spPr>
            <a:xfrm>
              <a:off x="4408122" y="4210157"/>
              <a:ext cx="809480" cy="297049"/>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機密</a:t>
              </a:r>
              <a:r>
                <a:rPr lang="ja-JP" altLang="en-US" sz="1600" spc="0" baseline="0" dirty="0">
                  <a:ln/>
                  <a:solidFill>
                    <a:srgbClr val="000000"/>
                  </a:solidFill>
                  <a:latin typeface="+mn-ea"/>
                  <a:ea typeface="+mn-ea"/>
                  <a:cs typeface="Arial"/>
                  <a:sym typeface="Arial"/>
                  <a:rtl val="0"/>
                </a:rPr>
                <a:t>VM</a:t>
              </a:r>
            </a:p>
          </p:txBody>
        </p:sp>
      </p:grpSp>
      <p:sp>
        <p:nvSpPr>
          <p:cNvPr id="18" name="正方形/長方形 17">
            <a:extLst>
              <a:ext uri="{FF2B5EF4-FFF2-40B4-BE49-F238E27FC236}">
                <a16:creationId xmlns:a16="http://schemas.microsoft.com/office/drawing/2014/main" id="{4D6D5C2A-A4A3-28ED-1DA7-B882216C43C0}"/>
              </a:ext>
            </a:extLst>
          </p:cNvPr>
          <p:cNvSpPr/>
          <p:nvPr/>
        </p:nvSpPr>
        <p:spPr>
          <a:xfrm>
            <a:off x="3888790" y="5532334"/>
            <a:ext cx="1670215" cy="380171"/>
          </a:xfrm>
          <a:prstGeom prst="rect">
            <a:avLst/>
          </a:prstGeom>
          <a:solidFill>
            <a:schemeClr val="accent2">
              <a:lumMod val="20000"/>
              <a:lumOff val="80000"/>
            </a:schemeClr>
          </a:solidFill>
          <a:ln w="11598" cap="flat">
            <a:solidFill>
              <a:schemeClr val="accent2">
                <a:lumMod val="60000"/>
                <a:lumOff val="40000"/>
              </a:schemeClr>
            </a:solidFill>
            <a:prstDash val="solid"/>
            <a:miter/>
          </a:ln>
        </p:spPr>
        <p:txBody>
          <a:bodyPr/>
          <a:lstStyle/>
          <a:p>
            <a:pPr algn="ctr"/>
            <a:r>
              <a:rPr lang="ja-JP" altLang="en-US" sz="1600" dirty="0">
                <a:latin typeface="+mn-ea"/>
                <a:ea typeface="+mn-ea"/>
              </a:rPr>
              <a:t>ハッシュテーブル</a:t>
            </a:r>
          </a:p>
        </p:txBody>
      </p:sp>
      <p:sp>
        <p:nvSpPr>
          <p:cNvPr id="19" name="正方形/長方形 18">
            <a:extLst>
              <a:ext uri="{FF2B5EF4-FFF2-40B4-BE49-F238E27FC236}">
                <a16:creationId xmlns:a16="http://schemas.microsoft.com/office/drawing/2014/main" id="{21D5BAAF-C28C-3422-8A43-0EFC81F479BF}"/>
              </a:ext>
            </a:extLst>
          </p:cNvPr>
          <p:cNvSpPr/>
          <p:nvPr/>
        </p:nvSpPr>
        <p:spPr>
          <a:xfrm>
            <a:off x="5921247" y="5537349"/>
            <a:ext cx="1309924" cy="380171"/>
          </a:xfrm>
          <a:prstGeom prst="rect">
            <a:avLst/>
          </a:prstGeom>
          <a:solidFill>
            <a:schemeClr val="accent2">
              <a:lumMod val="20000"/>
              <a:lumOff val="80000"/>
            </a:schemeClr>
          </a:solidFill>
          <a:ln w="11598" cap="flat">
            <a:solidFill>
              <a:schemeClr val="accent2">
                <a:lumMod val="60000"/>
                <a:lumOff val="40000"/>
              </a:schemeClr>
            </a:solidFill>
            <a:prstDash val="solid"/>
            <a:miter/>
          </a:ln>
        </p:spPr>
        <p:txBody>
          <a:bodyPr/>
          <a:lstStyle/>
          <a:p>
            <a:pPr algn="ctr"/>
            <a:r>
              <a:rPr lang="ja-JP" altLang="en-US" sz="1600" dirty="0">
                <a:latin typeface="+mn-ea"/>
                <a:ea typeface="+mn-ea"/>
              </a:rPr>
              <a:t>連結リスト</a:t>
            </a:r>
          </a:p>
        </p:txBody>
      </p:sp>
      <p:sp>
        <p:nvSpPr>
          <p:cNvPr id="20" name="正方形/長方形 19">
            <a:extLst>
              <a:ext uri="{FF2B5EF4-FFF2-40B4-BE49-F238E27FC236}">
                <a16:creationId xmlns:a16="http://schemas.microsoft.com/office/drawing/2014/main" id="{D5AB8374-4125-844A-DF72-D9F5AF3CBA0B}"/>
              </a:ext>
            </a:extLst>
          </p:cNvPr>
          <p:cNvSpPr/>
          <p:nvPr/>
        </p:nvSpPr>
        <p:spPr>
          <a:xfrm>
            <a:off x="7599509" y="5546134"/>
            <a:ext cx="1309924" cy="380171"/>
          </a:xfrm>
          <a:prstGeom prst="rect">
            <a:avLst/>
          </a:prstGeom>
          <a:solidFill>
            <a:schemeClr val="accent2">
              <a:lumMod val="20000"/>
              <a:lumOff val="80000"/>
            </a:schemeClr>
          </a:solidFill>
          <a:ln w="11598" cap="flat">
            <a:solidFill>
              <a:schemeClr val="accent2">
                <a:lumMod val="60000"/>
                <a:lumOff val="40000"/>
              </a:schemeClr>
            </a:solidFill>
            <a:prstDash val="solid"/>
            <a:miter/>
          </a:ln>
        </p:spPr>
        <p:txBody>
          <a:bodyPr/>
          <a:lstStyle/>
          <a:p>
            <a:pPr algn="ctr"/>
            <a:r>
              <a:rPr lang="ja-JP" altLang="en-US" sz="1600" dirty="0">
                <a:latin typeface="+mn-ea"/>
                <a:ea typeface="+mn-ea"/>
              </a:rPr>
              <a:t>ソケット</a:t>
            </a:r>
          </a:p>
        </p:txBody>
      </p:sp>
      <p:sp>
        <p:nvSpPr>
          <p:cNvPr id="21" name="フリーフォーム: 図形 20">
            <a:extLst>
              <a:ext uri="{FF2B5EF4-FFF2-40B4-BE49-F238E27FC236}">
                <a16:creationId xmlns:a16="http://schemas.microsoft.com/office/drawing/2014/main" id="{01E86827-B36A-0E69-473B-6BBD539C2B13}"/>
              </a:ext>
            </a:extLst>
          </p:cNvPr>
          <p:cNvSpPr/>
          <p:nvPr/>
        </p:nvSpPr>
        <p:spPr>
          <a:xfrm rot="16200000">
            <a:off x="4558949" y="5967622"/>
            <a:ext cx="303552" cy="193318"/>
          </a:xfrm>
          <a:custGeom>
            <a:avLst/>
            <a:gdLst>
              <a:gd name="csX0" fmla="*/ 0 w 1382394"/>
              <a:gd name="csY0" fmla="*/ 160660 h 205152"/>
              <a:gd name="csX1" fmla="*/ 0 w 1382394"/>
              <a:gd name="csY1" fmla="*/ 44492 h 205152"/>
              <a:gd name="csX2" fmla="*/ 1206169 w 1382394"/>
              <a:gd name="csY2" fmla="*/ 44492 h 205152"/>
              <a:gd name="csX3" fmla="*/ 1206169 w 1382394"/>
              <a:gd name="csY3" fmla="*/ 0 h 205152"/>
              <a:gd name="csX4" fmla="*/ 1382395 w 1382394"/>
              <a:gd name="csY4" fmla="*/ 102576 h 205152"/>
              <a:gd name="csX5" fmla="*/ 1206169 w 1382394"/>
              <a:gd name="csY5" fmla="*/ 205152 h 205152"/>
              <a:gd name="csX6" fmla="*/ 1206169 w 1382394"/>
              <a:gd name="csY6" fmla="*/ 160660 h 20515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382394" h="205152">
                <a:moveTo>
                  <a:pt x="0" y="160660"/>
                </a:moveTo>
                <a:lnTo>
                  <a:pt x="0" y="44492"/>
                </a:lnTo>
                <a:lnTo>
                  <a:pt x="1206169" y="44492"/>
                </a:lnTo>
                <a:lnTo>
                  <a:pt x="1206169" y="0"/>
                </a:lnTo>
                <a:lnTo>
                  <a:pt x="1382395" y="102576"/>
                </a:lnTo>
                <a:lnTo>
                  <a:pt x="1206169" y="205152"/>
                </a:lnTo>
                <a:lnTo>
                  <a:pt x="1206169" y="160660"/>
                </a:lnTo>
                <a:close/>
              </a:path>
            </a:pathLst>
          </a:custGeom>
          <a:solidFill>
            <a:srgbClr val="E1D5E7"/>
          </a:solidFill>
          <a:ln w="11598" cap="flat">
            <a:solidFill>
              <a:srgbClr val="9673A6"/>
            </a:solidFill>
            <a:prstDash val="solid"/>
            <a:round/>
          </a:ln>
        </p:spPr>
        <p:txBody>
          <a:bodyPr/>
          <a:lstStyle/>
          <a:p>
            <a:pPr algn="ctr"/>
            <a:endParaRPr lang="ja-JP" altLang="en-US" sz="1600" dirty="0">
              <a:latin typeface="+mn-ea"/>
              <a:ea typeface="+mn-ea"/>
            </a:endParaRPr>
          </a:p>
        </p:txBody>
      </p:sp>
      <p:sp>
        <p:nvSpPr>
          <p:cNvPr id="22" name="フリーフォーム: 図形 21">
            <a:extLst>
              <a:ext uri="{FF2B5EF4-FFF2-40B4-BE49-F238E27FC236}">
                <a16:creationId xmlns:a16="http://schemas.microsoft.com/office/drawing/2014/main" id="{53B75435-F23F-F12D-ECAC-F3FB3D7074FE}"/>
              </a:ext>
            </a:extLst>
          </p:cNvPr>
          <p:cNvSpPr/>
          <p:nvPr/>
        </p:nvSpPr>
        <p:spPr>
          <a:xfrm>
            <a:off x="5560082" y="5641077"/>
            <a:ext cx="361165" cy="193318"/>
          </a:xfrm>
          <a:custGeom>
            <a:avLst/>
            <a:gdLst>
              <a:gd name="csX0" fmla="*/ 0 w 1382394"/>
              <a:gd name="csY0" fmla="*/ 160660 h 205152"/>
              <a:gd name="csX1" fmla="*/ 0 w 1382394"/>
              <a:gd name="csY1" fmla="*/ 44492 h 205152"/>
              <a:gd name="csX2" fmla="*/ 1206169 w 1382394"/>
              <a:gd name="csY2" fmla="*/ 44492 h 205152"/>
              <a:gd name="csX3" fmla="*/ 1206169 w 1382394"/>
              <a:gd name="csY3" fmla="*/ 0 h 205152"/>
              <a:gd name="csX4" fmla="*/ 1382395 w 1382394"/>
              <a:gd name="csY4" fmla="*/ 102576 h 205152"/>
              <a:gd name="csX5" fmla="*/ 1206169 w 1382394"/>
              <a:gd name="csY5" fmla="*/ 205152 h 205152"/>
              <a:gd name="csX6" fmla="*/ 1206169 w 1382394"/>
              <a:gd name="csY6" fmla="*/ 160660 h 20515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382394" h="205152">
                <a:moveTo>
                  <a:pt x="0" y="160660"/>
                </a:moveTo>
                <a:lnTo>
                  <a:pt x="0" y="44492"/>
                </a:lnTo>
                <a:lnTo>
                  <a:pt x="1206169" y="44492"/>
                </a:lnTo>
                <a:lnTo>
                  <a:pt x="1206169" y="0"/>
                </a:lnTo>
                <a:lnTo>
                  <a:pt x="1382395" y="102576"/>
                </a:lnTo>
                <a:lnTo>
                  <a:pt x="1206169" y="205152"/>
                </a:lnTo>
                <a:lnTo>
                  <a:pt x="1206169" y="160660"/>
                </a:lnTo>
                <a:close/>
              </a:path>
            </a:pathLst>
          </a:custGeom>
          <a:solidFill>
            <a:srgbClr val="E1D5E7"/>
          </a:solidFill>
          <a:ln w="11598" cap="flat">
            <a:solidFill>
              <a:srgbClr val="9673A6"/>
            </a:solidFill>
            <a:prstDash val="solid"/>
            <a:round/>
          </a:ln>
        </p:spPr>
        <p:txBody>
          <a:bodyPr/>
          <a:lstStyle/>
          <a:p>
            <a:pPr algn="ctr"/>
            <a:endParaRPr lang="ja-JP" altLang="en-US" sz="1600" dirty="0">
              <a:latin typeface="+mn-ea"/>
              <a:ea typeface="+mn-ea"/>
            </a:endParaRPr>
          </a:p>
        </p:txBody>
      </p:sp>
      <p:sp>
        <p:nvSpPr>
          <p:cNvPr id="23" name="フリーフォーム: 図形 22">
            <a:extLst>
              <a:ext uri="{FF2B5EF4-FFF2-40B4-BE49-F238E27FC236}">
                <a16:creationId xmlns:a16="http://schemas.microsoft.com/office/drawing/2014/main" id="{A32750A0-2C3F-AF35-E351-EFC2C5958ADF}"/>
              </a:ext>
            </a:extLst>
          </p:cNvPr>
          <p:cNvSpPr/>
          <p:nvPr/>
        </p:nvSpPr>
        <p:spPr>
          <a:xfrm>
            <a:off x="7238880" y="5641077"/>
            <a:ext cx="361165" cy="193318"/>
          </a:xfrm>
          <a:custGeom>
            <a:avLst/>
            <a:gdLst>
              <a:gd name="csX0" fmla="*/ 0 w 1382394"/>
              <a:gd name="csY0" fmla="*/ 160660 h 205152"/>
              <a:gd name="csX1" fmla="*/ 0 w 1382394"/>
              <a:gd name="csY1" fmla="*/ 44492 h 205152"/>
              <a:gd name="csX2" fmla="*/ 1206169 w 1382394"/>
              <a:gd name="csY2" fmla="*/ 44492 h 205152"/>
              <a:gd name="csX3" fmla="*/ 1206169 w 1382394"/>
              <a:gd name="csY3" fmla="*/ 0 h 205152"/>
              <a:gd name="csX4" fmla="*/ 1382395 w 1382394"/>
              <a:gd name="csY4" fmla="*/ 102576 h 205152"/>
              <a:gd name="csX5" fmla="*/ 1206169 w 1382394"/>
              <a:gd name="csY5" fmla="*/ 205152 h 205152"/>
              <a:gd name="csX6" fmla="*/ 1206169 w 1382394"/>
              <a:gd name="csY6" fmla="*/ 160660 h 20515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382394" h="205152">
                <a:moveTo>
                  <a:pt x="0" y="160660"/>
                </a:moveTo>
                <a:lnTo>
                  <a:pt x="0" y="44492"/>
                </a:lnTo>
                <a:lnTo>
                  <a:pt x="1206169" y="44492"/>
                </a:lnTo>
                <a:lnTo>
                  <a:pt x="1206169" y="0"/>
                </a:lnTo>
                <a:lnTo>
                  <a:pt x="1382395" y="102576"/>
                </a:lnTo>
                <a:lnTo>
                  <a:pt x="1206169" y="205152"/>
                </a:lnTo>
                <a:lnTo>
                  <a:pt x="1206169" y="160660"/>
                </a:lnTo>
                <a:close/>
              </a:path>
            </a:pathLst>
          </a:custGeom>
          <a:solidFill>
            <a:srgbClr val="E1D5E7"/>
          </a:solidFill>
          <a:ln w="11598" cap="flat">
            <a:solidFill>
              <a:srgbClr val="9673A6"/>
            </a:solidFill>
            <a:prstDash val="solid"/>
            <a:round/>
          </a:ln>
        </p:spPr>
        <p:txBody>
          <a:bodyPr/>
          <a:lstStyle/>
          <a:p>
            <a:pPr algn="ctr"/>
            <a:endParaRPr lang="ja-JP" altLang="en-US" sz="1600" dirty="0">
              <a:latin typeface="+mn-ea"/>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65C1815E-DA3F-D991-BA58-4BAF04203A01}"/>
            </a:ext>
          </a:extLst>
        </p:cNvPr>
        <p:cNvGrpSpPr/>
        <p:nvPr/>
      </p:nvGrpSpPr>
      <p:grpSpPr>
        <a:xfrm>
          <a:off x="0" y="0"/>
          <a:ext cx="0" cy="0"/>
          <a:chOff x="0" y="0"/>
          <a:chExt cx="0" cy="0"/>
        </a:xfrm>
      </p:grpSpPr>
      <p:sp>
        <p:nvSpPr>
          <p:cNvPr id="145" name="Google Shape;145;p25">
            <a:extLst>
              <a:ext uri="{FF2B5EF4-FFF2-40B4-BE49-F238E27FC236}">
                <a16:creationId xmlns:a16="http://schemas.microsoft.com/office/drawing/2014/main" id="{4986962F-BA54-5A4E-9506-C64C7976904F}"/>
              </a:ext>
            </a:extLst>
          </p:cNvPr>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en-JP" dirty="0">
                <a:solidFill>
                  <a:schemeClr val="bg1"/>
                </a:solidFill>
              </a:rPr>
              <a:t>定期的な監視</a:t>
            </a:r>
            <a:endParaRPr dirty="0">
              <a:solidFill>
                <a:schemeClr val="bg1"/>
              </a:solidFill>
            </a:endParaRPr>
          </a:p>
        </p:txBody>
      </p:sp>
      <p:sp>
        <p:nvSpPr>
          <p:cNvPr id="146" name="Google Shape;146;p25">
            <a:extLst>
              <a:ext uri="{FF2B5EF4-FFF2-40B4-BE49-F238E27FC236}">
                <a16:creationId xmlns:a16="http://schemas.microsoft.com/office/drawing/2014/main" id="{D15BECBC-8DF0-B6D9-BA4C-0DA7768F8957}"/>
              </a:ext>
            </a:extLst>
          </p:cNvPr>
          <p:cNvSpPr txBox="1">
            <a:spLocks noGrp="1"/>
          </p:cNvSpPr>
          <p:nvPr>
            <p:ph type="body" idx="1"/>
          </p:nvPr>
        </p:nvSpPr>
        <p:spPr>
          <a:prstGeom prst="rect">
            <a:avLst/>
          </a:prstGeom>
          <a:ln w="12700"/>
        </p:spPr>
        <p:txBody>
          <a:bodyPr spcFirstLastPara="1" wrap="square" lIns="121900" tIns="121900" rIns="121900" bIns="121900" anchor="t" anchorCtr="0">
            <a:normAutofit/>
          </a:bodyPr>
          <a:lstStyle/>
          <a:p>
            <a:r>
              <a:rPr lang="ja-JP" altLang="en-US" dirty="0">
                <a:solidFill>
                  <a:schemeClr val="accent1"/>
                </a:solidFill>
              </a:rPr>
              <a:t>定期的な監視による見逃しを防ぐために切断後の</a:t>
            </a:r>
            <a:r>
              <a:rPr lang="en-US" altLang="ja-JP" dirty="0">
                <a:solidFill>
                  <a:schemeClr val="accent1"/>
                </a:solidFill>
              </a:rPr>
              <a:t>TCP</a:t>
            </a:r>
            <a:r>
              <a:rPr lang="ja-JP" altLang="en-US" dirty="0">
                <a:solidFill>
                  <a:schemeClr val="accent1"/>
                </a:solidFill>
              </a:rPr>
              <a:t>接続情報も取得</a:t>
            </a:r>
            <a:endParaRPr lang="en-US" altLang="ja-JP" dirty="0">
              <a:solidFill>
                <a:schemeClr val="accent1"/>
              </a:solidFill>
            </a:endParaRPr>
          </a:p>
          <a:p>
            <a:pPr lvl="1"/>
            <a:r>
              <a:rPr lang="en-US" dirty="0">
                <a:solidFill>
                  <a:schemeClr val="accent1"/>
                </a:solidFill>
              </a:rPr>
              <a:t>切断後もTCP接続情報は一定時間保持されている（Linuxでは60秒）</a:t>
            </a:r>
          </a:p>
          <a:p>
            <a:pPr lvl="1"/>
            <a:r>
              <a:rPr lang="ja-JP" altLang="en-US" dirty="0">
                <a:solidFill>
                  <a:schemeClr val="accent1"/>
                </a:solidFill>
              </a:rPr>
              <a:t>監視を行うタイミングで</a:t>
            </a:r>
            <a:r>
              <a:rPr lang="ja-JP" altLang="en-JP" dirty="0">
                <a:solidFill>
                  <a:schemeClr val="accent1"/>
                </a:solidFill>
              </a:rPr>
              <a:t>使用</a:t>
            </a:r>
            <a:r>
              <a:rPr lang="ja-JP" altLang="en-US" dirty="0">
                <a:solidFill>
                  <a:schemeClr val="accent1"/>
                </a:solidFill>
              </a:rPr>
              <a:t>中ではない</a:t>
            </a:r>
            <a:r>
              <a:rPr lang="en-US" altLang="ja-JP" dirty="0">
                <a:solidFill>
                  <a:schemeClr val="accent1"/>
                </a:solidFill>
              </a:rPr>
              <a:t>TCP</a:t>
            </a:r>
            <a:r>
              <a:rPr lang="ja-JP" altLang="en-US" dirty="0">
                <a:solidFill>
                  <a:schemeClr val="accent1"/>
                </a:solidFill>
              </a:rPr>
              <a:t>接続も監視できる</a:t>
            </a:r>
            <a:endParaRPr lang="en-US" altLang="ja-JP" dirty="0">
              <a:solidFill>
                <a:schemeClr val="accent1"/>
              </a:solidFill>
            </a:endParaRPr>
          </a:p>
          <a:p>
            <a:r>
              <a:rPr lang="en-US" altLang="ja-JP" dirty="0">
                <a:solidFill>
                  <a:schemeClr val="accent1"/>
                </a:solidFill>
              </a:rPr>
              <a:t>CPU</a:t>
            </a:r>
            <a:r>
              <a:rPr lang="ja-JP" altLang="en-US" dirty="0">
                <a:solidFill>
                  <a:schemeClr val="accent1"/>
                </a:solidFill>
              </a:rPr>
              <a:t>のタイムスタンプカウンタを用いて定期的に監視</a:t>
            </a:r>
            <a:endParaRPr lang="en-US" altLang="ja-JP" dirty="0">
              <a:solidFill>
                <a:schemeClr val="accent1"/>
              </a:solidFill>
            </a:endParaRPr>
          </a:p>
          <a:p>
            <a:pPr lvl="1"/>
            <a:r>
              <a:rPr lang="ja-JP" altLang="en-US" dirty="0">
                <a:solidFill>
                  <a:schemeClr val="accent1"/>
                </a:solidFill>
              </a:rPr>
              <a:t>ユーザ</a:t>
            </a:r>
            <a:r>
              <a:rPr lang="en-US" altLang="ja-JP" dirty="0">
                <a:solidFill>
                  <a:schemeClr val="accent1"/>
                </a:solidFill>
              </a:rPr>
              <a:t>VM</a:t>
            </a:r>
            <a:r>
              <a:rPr lang="ja-JP" altLang="en-US" dirty="0">
                <a:solidFill>
                  <a:schemeClr val="accent1"/>
                </a:solidFill>
              </a:rPr>
              <a:t>は様々なイベント発生時に</a:t>
            </a:r>
            <a:r>
              <a:rPr lang="en-US" altLang="ja-JP" dirty="0">
                <a:solidFill>
                  <a:schemeClr val="accent1"/>
                </a:solidFill>
              </a:rPr>
              <a:t>SVSM</a:t>
            </a:r>
            <a:r>
              <a:rPr lang="ja-JP" altLang="en-US" dirty="0">
                <a:solidFill>
                  <a:schemeClr val="accent1"/>
                </a:solidFill>
              </a:rPr>
              <a:t>に遷移</a:t>
            </a:r>
            <a:endParaRPr lang="en-US" altLang="ja-JP" dirty="0">
              <a:solidFill>
                <a:schemeClr val="accent1"/>
              </a:solidFill>
            </a:endParaRPr>
          </a:p>
          <a:p>
            <a:pPr lvl="1"/>
            <a:r>
              <a:rPr lang="ja-JP" altLang="en-US" dirty="0">
                <a:solidFill>
                  <a:schemeClr val="accent1"/>
                </a:solidFill>
              </a:rPr>
              <a:t>前回の監視から一定時間が経過していたら監視を行う</a:t>
            </a:r>
            <a:endParaRPr lang="en-US" altLang="ja-JP" dirty="0">
              <a:solidFill>
                <a:schemeClr val="accent1"/>
              </a:solidFill>
            </a:endParaRPr>
          </a:p>
        </p:txBody>
      </p:sp>
      <p:sp>
        <p:nvSpPr>
          <p:cNvPr id="147" name="Google Shape;147;p25">
            <a:extLst>
              <a:ext uri="{FF2B5EF4-FFF2-40B4-BE49-F238E27FC236}">
                <a16:creationId xmlns:a16="http://schemas.microsoft.com/office/drawing/2014/main" id="{1B41ECA4-5D64-D7A0-B486-7519604E0353}"/>
              </a:ext>
            </a:extLst>
          </p:cNvPr>
          <p:cNvSpPr txBox="1">
            <a:spLocks noGrp="1"/>
          </p:cNvSpPr>
          <p:nvPr>
            <p:ph type="sldNum" idx="12"/>
          </p:nvPr>
        </p:nvSpPr>
        <p:spPr>
          <a:prstGeom prst="rect">
            <a:avLst/>
          </a:prstGeom>
        </p:spPr>
        <p:txBody>
          <a:bodyPr spcFirstLastPara="1" wrap="square" lIns="121900" tIns="121900" rIns="121900" bIns="121900" anchor="ctr" anchorCtr="0">
            <a:normAutofit/>
          </a:bodyPr>
          <a:lstStyle/>
          <a:p>
            <a:fld id="{00000000-1234-1234-1234-123412341234}" type="slidenum">
              <a:rPr lang="en-US" altLang="ja"/>
              <a:pPr/>
              <a:t>7</a:t>
            </a:fld>
            <a:endParaRPr/>
          </a:p>
        </p:txBody>
      </p:sp>
      <p:sp>
        <p:nvSpPr>
          <p:cNvPr id="36" name="正方形/長方形 35">
            <a:extLst>
              <a:ext uri="{FF2B5EF4-FFF2-40B4-BE49-F238E27FC236}">
                <a16:creationId xmlns:a16="http://schemas.microsoft.com/office/drawing/2014/main" id="{0DEC484B-8542-8B93-85E7-1BDC75AD19DF}"/>
              </a:ext>
            </a:extLst>
          </p:cNvPr>
          <p:cNvSpPr/>
          <p:nvPr/>
        </p:nvSpPr>
        <p:spPr>
          <a:xfrm>
            <a:off x="5035608" y="6408704"/>
            <a:ext cx="907647" cy="218933"/>
          </a:xfrm>
          <a:prstGeom prst="rect">
            <a:avLst/>
          </a:prstGeom>
          <a:noFill/>
          <a:ln w="11598" cap="flat">
            <a:noFill/>
            <a:prstDash val="solid"/>
            <a:miter/>
          </a:ln>
        </p:spPr>
        <p:txBody>
          <a:bodyPr/>
          <a:lstStyle/>
          <a:p>
            <a:pPr algn="ctr"/>
            <a:endParaRPr lang="ja-JP" altLang="en-US" sz="1600">
              <a:latin typeface="+mn-ea"/>
              <a:ea typeface="+mn-ea"/>
            </a:endParaRPr>
          </a:p>
        </p:txBody>
      </p:sp>
      <p:sp>
        <p:nvSpPr>
          <p:cNvPr id="44" name="正方形/長方形 43">
            <a:extLst>
              <a:ext uri="{FF2B5EF4-FFF2-40B4-BE49-F238E27FC236}">
                <a16:creationId xmlns:a16="http://schemas.microsoft.com/office/drawing/2014/main" id="{C2E1ACD1-0E11-FDDB-916C-D3546EDFCEB3}"/>
              </a:ext>
            </a:extLst>
          </p:cNvPr>
          <p:cNvSpPr/>
          <p:nvPr/>
        </p:nvSpPr>
        <p:spPr>
          <a:xfrm>
            <a:off x="1301403" y="5861921"/>
            <a:ext cx="680735" cy="218933"/>
          </a:xfrm>
          <a:prstGeom prst="rect">
            <a:avLst/>
          </a:prstGeom>
          <a:noFill/>
          <a:ln w="11598" cap="flat">
            <a:noFill/>
            <a:prstDash val="solid"/>
            <a:miter/>
          </a:ln>
        </p:spPr>
        <p:txBody>
          <a:bodyPr/>
          <a:lstStyle/>
          <a:p>
            <a:pPr algn="ctr"/>
            <a:endParaRPr lang="ja-JP" altLang="en-US" sz="1600">
              <a:latin typeface="+mn-ea"/>
              <a:ea typeface="+mn-ea"/>
            </a:endParaRPr>
          </a:p>
        </p:txBody>
      </p:sp>
      <p:grpSp>
        <p:nvGrpSpPr>
          <p:cNvPr id="48" name="グループ化 47">
            <a:extLst>
              <a:ext uri="{FF2B5EF4-FFF2-40B4-BE49-F238E27FC236}">
                <a16:creationId xmlns:a16="http://schemas.microsoft.com/office/drawing/2014/main" id="{EE1315E6-FE1F-CE63-E3AC-6CA340E7394D}"/>
              </a:ext>
            </a:extLst>
          </p:cNvPr>
          <p:cNvGrpSpPr/>
          <p:nvPr/>
        </p:nvGrpSpPr>
        <p:grpSpPr>
          <a:xfrm>
            <a:off x="4446484" y="4398889"/>
            <a:ext cx="3613392" cy="1935055"/>
            <a:chOff x="3343609" y="4210157"/>
            <a:chExt cx="2949853" cy="1870697"/>
          </a:xfrm>
        </p:grpSpPr>
        <p:sp>
          <p:nvSpPr>
            <p:cNvPr id="24" name="正方形/長方形 23">
              <a:extLst>
                <a:ext uri="{FF2B5EF4-FFF2-40B4-BE49-F238E27FC236}">
                  <a16:creationId xmlns:a16="http://schemas.microsoft.com/office/drawing/2014/main" id="{217FD35F-6A0D-1BD3-DBBF-26F13C2C0253}"/>
                </a:ext>
              </a:extLst>
            </p:cNvPr>
            <p:cNvSpPr/>
            <p:nvPr/>
          </p:nvSpPr>
          <p:spPr>
            <a:xfrm>
              <a:off x="3343609" y="4219925"/>
              <a:ext cx="2949853" cy="1860929"/>
            </a:xfrm>
            <a:prstGeom prst="rect">
              <a:avLst/>
            </a:prstGeom>
            <a:solidFill>
              <a:srgbClr val="FFE6CC"/>
            </a:solidFill>
            <a:ln w="11598" cap="flat">
              <a:solidFill>
                <a:srgbClr val="D79B00"/>
              </a:solidFill>
              <a:prstDash val="solid"/>
              <a:miter/>
            </a:ln>
          </p:spPr>
          <p:txBody>
            <a:bodyPr/>
            <a:lstStyle/>
            <a:p>
              <a:pPr algn="ctr"/>
              <a:endParaRPr lang="ja-JP" altLang="en-US" sz="1600">
                <a:latin typeface="+mn-ea"/>
                <a:ea typeface="+mn-ea"/>
              </a:endParaRPr>
            </a:p>
          </p:txBody>
        </p:sp>
        <p:sp>
          <p:nvSpPr>
            <p:cNvPr id="26" name="正方形/長方形 25">
              <a:extLst>
                <a:ext uri="{FF2B5EF4-FFF2-40B4-BE49-F238E27FC236}">
                  <a16:creationId xmlns:a16="http://schemas.microsoft.com/office/drawing/2014/main" id="{EBA1F66D-2D3A-9259-3890-40B855361983}"/>
                </a:ext>
              </a:extLst>
            </p:cNvPr>
            <p:cNvSpPr/>
            <p:nvPr/>
          </p:nvSpPr>
          <p:spPr>
            <a:xfrm>
              <a:off x="3457065" y="4548323"/>
              <a:ext cx="2722942" cy="565852"/>
            </a:xfrm>
            <a:prstGeom prst="rect">
              <a:avLst/>
            </a:prstGeom>
            <a:solidFill>
              <a:srgbClr val="FFF2CC"/>
            </a:solidFill>
            <a:ln w="11598" cap="flat">
              <a:solidFill>
                <a:srgbClr val="D6B656"/>
              </a:solidFill>
              <a:prstDash val="solid"/>
              <a:miter/>
            </a:ln>
          </p:spPr>
          <p:txBody>
            <a:bodyPr/>
            <a:lstStyle/>
            <a:p>
              <a:pPr algn="ctr"/>
              <a:endParaRPr lang="ja-JP" altLang="en-US" sz="1600">
                <a:latin typeface="+mn-ea"/>
                <a:ea typeface="+mn-ea"/>
              </a:endParaRPr>
            </a:p>
          </p:txBody>
        </p:sp>
        <p:sp>
          <p:nvSpPr>
            <p:cNvPr id="27" name="テキスト ボックス 26">
              <a:extLst>
                <a:ext uri="{FF2B5EF4-FFF2-40B4-BE49-F238E27FC236}">
                  <a16:creationId xmlns:a16="http://schemas.microsoft.com/office/drawing/2014/main" id="{B5F9D29B-D812-AB53-C8D3-EFCA052452F0}"/>
                </a:ext>
              </a:extLst>
            </p:cNvPr>
            <p:cNvSpPr txBox="1"/>
            <p:nvPr/>
          </p:nvSpPr>
          <p:spPr>
            <a:xfrm>
              <a:off x="4393985" y="4648455"/>
              <a:ext cx="849097" cy="338554"/>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ユーザ</a:t>
              </a:r>
              <a:r>
                <a:rPr lang="ja-JP" altLang="en-US" sz="1600" spc="0" baseline="0" dirty="0">
                  <a:ln/>
                  <a:solidFill>
                    <a:srgbClr val="000000"/>
                  </a:solidFill>
                  <a:latin typeface="+mn-ea"/>
                  <a:ea typeface="+mn-ea"/>
                  <a:cs typeface="Arial"/>
                  <a:sym typeface="Arial"/>
                  <a:rtl val="0"/>
                </a:rPr>
                <a:t>VM</a:t>
              </a:r>
            </a:p>
          </p:txBody>
        </p:sp>
        <p:sp>
          <p:nvSpPr>
            <p:cNvPr id="32" name="正方形/長方形 31">
              <a:extLst>
                <a:ext uri="{FF2B5EF4-FFF2-40B4-BE49-F238E27FC236}">
                  <a16:creationId xmlns:a16="http://schemas.microsoft.com/office/drawing/2014/main" id="{CCB33FEC-7351-37F9-BCE9-5D30B668DEE2}"/>
                </a:ext>
              </a:extLst>
            </p:cNvPr>
            <p:cNvSpPr/>
            <p:nvPr/>
          </p:nvSpPr>
          <p:spPr>
            <a:xfrm>
              <a:off x="3570520" y="5642988"/>
              <a:ext cx="2496030" cy="328398"/>
            </a:xfrm>
            <a:prstGeom prst="rect">
              <a:avLst/>
            </a:prstGeom>
            <a:solidFill>
              <a:srgbClr val="D5E8D4"/>
            </a:solidFill>
            <a:ln w="11598" cap="flat">
              <a:solidFill>
                <a:srgbClr val="82B366"/>
              </a:solidFill>
              <a:prstDash val="solid"/>
              <a:miter/>
            </a:ln>
          </p:spPr>
          <p:txBody>
            <a:bodyPr/>
            <a:lstStyle/>
            <a:p>
              <a:pPr algn="ctr"/>
              <a:endParaRPr lang="ja-JP" altLang="en-US" sz="1600">
                <a:latin typeface="+mn-ea"/>
                <a:ea typeface="+mn-ea"/>
              </a:endParaRPr>
            </a:p>
          </p:txBody>
        </p:sp>
        <p:sp>
          <p:nvSpPr>
            <p:cNvPr id="33" name="テキスト ボックス 32">
              <a:extLst>
                <a:ext uri="{FF2B5EF4-FFF2-40B4-BE49-F238E27FC236}">
                  <a16:creationId xmlns:a16="http://schemas.microsoft.com/office/drawing/2014/main" id="{635D6522-FFB0-1311-AC05-999AB6C8DC5D}"/>
                </a:ext>
              </a:extLst>
            </p:cNvPr>
            <p:cNvSpPr txBox="1"/>
            <p:nvPr/>
          </p:nvSpPr>
          <p:spPr>
            <a:xfrm>
              <a:off x="4483569" y="5644174"/>
              <a:ext cx="658590" cy="297049"/>
            </a:xfrm>
            <a:prstGeom prst="rect">
              <a:avLst/>
            </a:prstGeom>
            <a:noFill/>
          </p:spPr>
          <p:txBody>
            <a:bodyPr wrap="none" rtlCol="0">
              <a:spAutoFit/>
            </a:bodyPr>
            <a:lstStyle/>
            <a:p>
              <a:pPr algn="ctr"/>
              <a:r>
                <a:rPr lang="ja-JP" altLang="en-US" sz="1600" spc="0" baseline="0" dirty="0">
                  <a:ln/>
                  <a:solidFill>
                    <a:srgbClr val="000000"/>
                  </a:solidFill>
                  <a:latin typeface="+mn-ea"/>
                  <a:ea typeface="+mn-ea"/>
                  <a:cs typeface="Arial"/>
                  <a:sym typeface="Arial"/>
                  <a:rtl val="0"/>
                </a:rPr>
                <a:t>SVSM</a:t>
              </a:r>
            </a:p>
          </p:txBody>
        </p:sp>
        <p:sp>
          <p:nvSpPr>
            <p:cNvPr id="37" name="テキスト ボックス 36">
              <a:extLst>
                <a:ext uri="{FF2B5EF4-FFF2-40B4-BE49-F238E27FC236}">
                  <a16:creationId xmlns:a16="http://schemas.microsoft.com/office/drawing/2014/main" id="{52976EFA-F4FD-0708-B9E1-AD4662167C23}"/>
                </a:ext>
              </a:extLst>
            </p:cNvPr>
            <p:cNvSpPr txBox="1"/>
            <p:nvPr/>
          </p:nvSpPr>
          <p:spPr>
            <a:xfrm>
              <a:off x="4968763" y="5206226"/>
              <a:ext cx="701692" cy="327294"/>
            </a:xfrm>
            <a:prstGeom prst="rect">
              <a:avLst/>
            </a:prstGeom>
            <a:noFill/>
          </p:spPr>
          <p:txBody>
            <a:bodyPr wrap="none" rtlCol="0">
              <a:spAutoFit/>
            </a:bodyPr>
            <a:lstStyle/>
            <a:p>
              <a:pPr algn="ctr"/>
              <a:r>
                <a:rPr lang="ja-JP" altLang="en-US" sz="1600" spc="0" baseline="0" dirty="0">
                  <a:ln/>
                  <a:solidFill>
                    <a:schemeClr val="accent6">
                      <a:lumMod val="10000"/>
                    </a:schemeClr>
                  </a:solidFill>
                  <a:latin typeface="+mn-ea"/>
                  <a:ea typeface="+mn-ea"/>
                  <a:sym typeface="ＭＳ ゴシック"/>
                  <a:rtl val="0"/>
                </a:rPr>
                <a:t>イベント</a:t>
              </a:r>
            </a:p>
          </p:txBody>
        </p:sp>
        <p:sp>
          <p:nvSpPr>
            <p:cNvPr id="23" name="テキスト ボックス 22">
              <a:extLst>
                <a:ext uri="{FF2B5EF4-FFF2-40B4-BE49-F238E27FC236}">
                  <a16:creationId xmlns:a16="http://schemas.microsoft.com/office/drawing/2014/main" id="{377461D5-AA27-4510-81F2-3E55BC7450F7}"/>
                </a:ext>
              </a:extLst>
            </p:cNvPr>
            <p:cNvSpPr txBox="1"/>
            <p:nvPr/>
          </p:nvSpPr>
          <p:spPr>
            <a:xfrm>
              <a:off x="4408122" y="4210157"/>
              <a:ext cx="809480" cy="297049"/>
            </a:xfrm>
            <a:prstGeom prst="rect">
              <a:avLst/>
            </a:prstGeom>
            <a:noFill/>
          </p:spPr>
          <p:txBody>
            <a:bodyPr wrap="none" rtlCol="0">
              <a:spAutoFit/>
            </a:bodyPr>
            <a:lstStyle/>
            <a:p>
              <a:pPr algn="ctr"/>
              <a:r>
                <a:rPr lang="ja-JP" altLang="en-US" sz="1600" spc="0" baseline="0" dirty="0">
                  <a:ln/>
                  <a:solidFill>
                    <a:srgbClr val="000000"/>
                  </a:solidFill>
                  <a:latin typeface="+mn-ea"/>
                  <a:ea typeface="+mn-ea"/>
                  <a:sym typeface="ＭＳ ゴシック"/>
                  <a:rtl val="0"/>
                </a:rPr>
                <a:t>機密</a:t>
              </a:r>
              <a:r>
                <a:rPr lang="ja-JP" altLang="en-US" sz="1600" spc="0" baseline="0" dirty="0">
                  <a:ln/>
                  <a:solidFill>
                    <a:srgbClr val="000000"/>
                  </a:solidFill>
                  <a:latin typeface="+mn-ea"/>
                  <a:ea typeface="+mn-ea"/>
                  <a:cs typeface="Arial"/>
                  <a:sym typeface="Arial"/>
                  <a:rtl val="0"/>
                </a:rPr>
                <a:t>VM</a:t>
              </a:r>
            </a:p>
          </p:txBody>
        </p:sp>
        <p:sp>
          <p:nvSpPr>
            <p:cNvPr id="46" name="フリーフォーム: 図形 45">
              <a:extLst>
                <a:ext uri="{FF2B5EF4-FFF2-40B4-BE49-F238E27FC236}">
                  <a16:creationId xmlns:a16="http://schemas.microsoft.com/office/drawing/2014/main" id="{B48F550E-36C9-08F7-299F-9B12FCF13F6B}"/>
                </a:ext>
              </a:extLst>
            </p:cNvPr>
            <p:cNvSpPr/>
            <p:nvPr/>
          </p:nvSpPr>
          <p:spPr>
            <a:xfrm rot="16200000">
              <a:off x="4579376" y="5228353"/>
              <a:ext cx="478317" cy="300457"/>
            </a:xfrm>
            <a:custGeom>
              <a:avLst/>
              <a:gdLst>
                <a:gd name="csX0" fmla="*/ 2371725 w 2371725"/>
                <a:gd name="csY0" fmla="*/ 46673 h 251269"/>
                <a:gd name="csX1" fmla="*/ 2371725 w 2371725"/>
                <a:gd name="csY1" fmla="*/ 204597 h 251269"/>
                <a:gd name="csX2" fmla="*/ 213931 w 2371725"/>
                <a:gd name="csY2" fmla="*/ 204597 h 251269"/>
                <a:gd name="csX3" fmla="*/ 213931 w 2371725"/>
                <a:gd name="csY3" fmla="*/ 251270 h 251269"/>
                <a:gd name="csX4" fmla="*/ 0 w 2371725"/>
                <a:gd name="csY4" fmla="*/ 125635 h 251269"/>
                <a:gd name="csX5" fmla="*/ 213931 w 2371725"/>
                <a:gd name="csY5" fmla="*/ 0 h 251269"/>
                <a:gd name="csX6" fmla="*/ 213931 w 2371725"/>
                <a:gd name="csY6" fmla="*/ 46673 h 251269"/>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371725" h="251269">
                  <a:moveTo>
                    <a:pt x="2371725" y="46673"/>
                  </a:moveTo>
                  <a:lnTo>
                    <a:pt x="2371725" y="204597"/>
                  </a:lnTo>
                  <a:lnTo>
                    <a:pt x="213931" y="204597"/>
                  </a:lnTo>
                  <a:lnTo>
                    <a:pt x="213931" y="251270"/>
                  </a:lnTo>
                  <a:lnTo>
                    <a:pt x="0" y="125635"/>
                  </a:lnTo>
                  <a:lnTo>
                    <a:pt x="213931" y="0"/>
                  </a:lnTo>
                  <a:lnTo>
                    <a:pt x="213931" y="46673"/>
                  </a:lnTo>
                  <a:close/>
                </a:path>
              </a:pathLst>
            </a:custGeom>
            <a:solidFill>
              <a:srgbClr val="E1D5E7"/>
            </a:solidFill>
            <a:ln w="9525" cap="flat">
              <a:solidFill>
                <a:srgbClr val="9673A6"/>
              </a:solidFill>
              <a:prstDash val="solid"/>
              <a:round/>
            </a:ln>
          </p:spPr>
          <p:txBody>
            <a:bodyPr/>
            <a:lstStyle/>
            <a:p>
              <a:endParaRPr lang="ja-JP" altLang="en-US" sz="1600" dirty="0">
                <a:latin typeface="+mn-ea"/>
                <a:ea typeface="+mn-ea"/>
              </a:endParaRPr>
            </a:p>
          </p:txBody>
        </p:sp>
      </p:grpSp>
    </p:spTree>
    <p:extLst>
      <p:ext uri="{BB962C8B-B14F-4D97-AF65-F5344CB8AC3E}">
        <p14:creationId xmlns:p14="http://schemas.microsoft.com/office/powerpoint/2010/main" val="3318509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90BB0F82-F685-8DD6-5E47-6EB93728BE1B}"/>
            </a:ext>
          </a:extLst>
        </p:cNvPr>
        <p:cNvGrpSpPr/>
        <p:nvPr/>
      </p:nvGrpSpPr>
      <p:grpSpPr>
        <a:xfrm>
          <a:off x="0" y="0"/>
          <a:ext cx="0" cy="0"/>
          <a:chOff x="0" y="0"/>
          <a:chExt cx="0" cy="0"/>
        </a:xfrm>
      </p:grpSpPr>
      <p:sp>
        <p:nvSpPr>
          <p:cNvPr id="145" name="Google Shape;145;p25">
            <a:extLst>
              <a:ext uri="{FF2B5EF4-FFF2-40B4-BE49-F238E27FC236}">
                <a16:creationId xmlns:a16="http://schemas.microsoft.com/office/drawing/2014/main" id="{D5783953-5314-63BB-D9A8-A6C774188881}"/>
              </a:ext>
            </a:extLst>
          </p:cNvPr>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ja-JP" altLang="en-US" dirty="0">
                <a:solidFill>
                  <a:schemeClr val="bg1"/>
                </a:solidFill>
              </a:rPr>
              <a:t>実験</a:t>
            </a:r>
            <a:r>
              <a:rPr lang="en-US" altLang="ja-JP" dirty="0">
                <a:solidFill>
                  <a:schemeClr val="bg1"/>
                </a:solidFill>
              </a:rPr>
              <a:t>1: </a:t>
            </a:r>
            <a:r>
              <a:rPr lang="ja-JP" altLang="en-US" dirty="0">
                <a:solidFill>
                  <a:schemeClr val="bg1"/>
                </a:solidFill>
              </a:rPr>
              <a:t>通信追跡率</a:t>
            </a:r>
            <a:endParaRPr dirty="0">
              <a:solidFill>
                <a:schemeClr val="bg1"/>
              </a:solidFill>
            </a:endParaRPr>
          </a:p>
        </p:txBody>
      </p:sp>
      <p:sp>
        <p:nvSpPr>
          <p:cNvPr id="146" name="Google Shape;146;p25">
            <a:extLst>
              <a:ext uri="{FF2B5EF4-FFF2-40B4-BE49-F238E27FC236}">
                <a16:creationId xmlns:a16="http://schemas.microsoft.com/office/drawing/2014/main" id="{A8D42D78-1858-9235-0A7B-5D91C8F0FD14}"/>
              </a:ext>
            </a:extLst>
          </p:cNvPr>
          <p:cNvSpPr txBox="1">
            <a:spLocks noGrp="1"/>
          </p:cNvSpPr>
          <p:nvPr>
            <p:ph type="body" idx="1"/>
          </p:nvPr>
        </p:nvSpPr>
        <p:spPr>
          <a:prstGeom prst="rect">
            <a:avLst/>
          </a:prstGeom>
        </p:spPr>
        <p:txBody>
          <a:bodyPr spcFirstLastPara="1" wrap="square" lIns="121900" tIns="121900" rIns="121900" bIns="121900" anchor="t" anchorCtr="0">
            <a:normAutofit/>
          </a:bodyPr>
          <a:lstStyle/>
          <a:p>
            <a:r>
              <a:rPr lang="ja-JP" altLang="en-US" dirty="0">
                <a:solidFill>
                  <a:schemeClr val="accent1"/>
                </a:solidFill>
              </a:rPr>
              <a:t>ユーザ</a:t>
            </a:r>
            <a:r>
              <a:rPr lang="en-US" altLang="ja-JP" dirty="0">
                <a:solidFill>
                  <a:schemeClr val="accent1"/>
                </a:solidFill>
              </a:rPr>
              <a:t>VM</a:t>
            </a:r>
            <a:r>
              <a:rPr lang="ja-JP" altLang="en-US" dirty="0">
                <a:solidFill>
                  <a:schemeClr val="accent1"/>
                </a:solidFill>
              </a:rPr>
              <a:t>内で様々なホストに対して</a:t>
            </a:r>
            <a:r>
              <a:rPr lang="en-US" altLang="ja-JP" dirty="0">
                <a:solidFill>
                  <a:schemeClr val="accent1"/>
                </a:solidFill>
              </a:rPr>
              <a:t>HTTP</a:t>
            </a:r>
            <a:r>
              <a:rPr lang="ja-JP" altLang="en-US" dirty="0">
                <a:solidFill>
                  <a:schemeClr val="accent1"/>
                </a:solidFill>
              </a:rPr>
              <a:t>通信を実行</a:t>
            </a:r>
            <a:endParaRPr lang="en-US" altLang="ja-JP" dirty="0">
              <a:solidFill>
                <a:schemeClr val="accent1"/>
              </a:solidFill>
            </a:endParaRPr>
          </a:p>
          <a:p>
            <a:pPr lvl="1"/>
            <a:r>
              <a:rPr lang="en-US" altLang="ja-JP" dirty="0">
                <a:solidFill>
                  <a:schemeClr val="accent1"/>
                </a:solidFill>
              </a:rPr>
              <a:t>SVSM</a:t>
            </a:r>
            <a:r>
              <a:rPr lang="ja-JP" altLang="en-US" dirty="0">
                <a:solidFill>
                  <a:schemeClr val="accent1"/>
                </a:solidFill>
              </a:rPr>
              <a:t>において</a:t>
            </a:r>
            <a:r>
              <a:rPr lang="en-US" altLang="ja-JP" dirty="0">
                <a:solidFill>
                  <a:schemeClr val="accent1"/>
                </a:solidFill>
              </a:rPr>
              <a:t>TCP</a:t>
            </a:r>
            <a:r>
              <a:rPr lang="ja-JP" altLang="en-US" dirty="0">
                <a:solidFill>
                  <a:schemeClr val="accent1"/>
                </a:solidFill>
              </a:rPr>
              <a:t>接続のログが出力されることを確認</a:t>
            </a:r>
            <a:endParaRPr lang="en-US" altLang="ja-JP" dirty="0">
              <a:solidFill>
                <a:schemeClr val="accent1"/>
              </a:solidFill>
            </a:endParaRPr>
          </a:p>
          <a:p>
            <a:pPr lvl="1"/>
            <a:r>
              <a:rPr lang="ja-JP" altLang="en-US" dirty="0">
                <a:solidFill>
                  <a:schemeClr val="accent1"/>
                </a:solidFill>
              </a:rPr>
              <a:t>ユーザ</a:t>
            </a:r>
            <a:r>
              <a:rPr lang="en-US" altLang="ja-JP" dirty="0">
                <a:solidFill>
                  <a:schemeClr val="accent1"/>
                </a:solidFill>
              </a:rPr>
              <a:t>VM</a:t>
            </a:r>
            <a:r>
              <a:rPr lang="ja-JP" altLang="en-US" dirty="0">
                <a:solidFill>
                  <a:schemeClr val="accent1"/>
                </a:solidFill>
              </a:rPr>
              <a:t>内のサーバとの通信も追跡できた</a:t>
            </a:r>
            <a:endParaRPr lang="en-US" altLang="ja-JP" dirty="0">
              <a:solidFill>
                <a:schemeClr val="accent1"/>
              </a:solidFill>
            </a:endParaRPr>
          </a:p>
          <a:p>
            <a:r>
              <a:rPr lang="ja-JP" altLang="en-US" dirty="0">
                <a:solidFill>
                  <a:schemeClr val="accent1"/>
                </a:solidFill>
              </a:rPr>
              <a:t>ローカルホストと外部ホストへそれぞれ</a:t>
            </a:r>
            <a:r>
              <a:rPr lang="en-US" altLang="ja-JP" dirty="0">
                <a:solidFill>
                  <a:schemeClr val="accent1"/>
                </a:solidFill>
              </a:rPr>
              <a:t>1000</a:t>
            </a:r>
            <a:r>
              <a:rPr lang="ja-JP" altLang="en-US" dirty="0">
                <a:solidFill>
                  <a:schemeClr val="accent1"/>
                </a:solidFill>
              </a:rPr>
              <a:t>回のＨＴＴＰ通信を実行</a:t>
            </a:r>
            <a:endParaRPr lang="en-US" altLang="ja-JP" dirty="0">
              <a:solidFill>
                <a:schemeClr val="accent1"/>
              </a:solidFill>
            </a:endParaRPr>
          </a:p>
          <a:p>
            <a:pPr lvl="1"/>
            <a:r>
              <a:rPr lang="en-US" altLang="ja-JP" dirty="0">
                <a:solidFill>
                  <a:schemeClr val="accent1"/>
                </a:solidFill>
              </a:rPr>
              <a:t>TDX-Tracker</a:t>
            </a:r>
            <a:r>
              <a:rPr lang="ja-JP" altLang="en-US" dirty="0">
                <a:solidFill>
                  <a:schemeClr val="accent1"/>
                </a:solidFill>
              </a:rPr>
              <a:t>による監視は</a:t>
            </a:r>
            <a:r>
              <a:rPr lang="en-US" altLang="ja-JP" dirty="0">
                <a:solidFill>
                  <a:schemeClr val="accent1"/>
                </a:solidFill>
              </a:rPr>
              <a:t>10</a:t>
            </a:r>
            <a:r>
              <a:rPr lang="ja-JP" altLang="en-US" dirty="0">
                <a:solidFill>
                  <a:schemeClr val="accent1"/>
                </a:solidFill>
              </a:rPr>
              <a:t>秒間隔で実行した</a:t>
            </a:r>
            <a:endParaRPr lang="en-US" altLang="ja-JP" dirty="0">
              <a:solidFill>
                <a:schemeClr val="accent1"/>
              </a:solidFill>
            </a:endParaRPr>
          </a:p>
          <a:p>
            <a:pPr lvl="1"/>
            <a:r>
              <a:rPr lang="ja-JP" altLang="en-US" dirty="0">
                <a:solidFill>
                  <a:schemeClr val="accent1"/>
                </a:solidFill>
              </a:rPr>
              <a:t>すべての</a:t>
            </a:r>
            <a:r>
              <a:rPr lang="en-US" altLang="ja-JP" dirty="0">
                <a:solidFill>
                  <a:schemeClr val="accent1"/>
                </a:solidFill>
              </a:rPr>
              <a:t>TCP</a:t>
            </a:r>
            <a:r>
              <a:rPr lang="ja-JP" altLang="en-US" dirty="0">
                <a:solidFill>
                  <a:schemeClr val="accent1"/>
                </a:solidFill>
              </a:rPr>
              <a:t>接続のログを確認（追跡率は</a:t>
            </a:r>
            <a:r>
              <a:rPr lang="en-US" altLang="ja-JP" dirty="0">
                <a:solidFill>
                  <a:schemeClr val="accent1"/>
                </a:solidFill>
              </a:rPr>
              <a:t>100%</a:t>
            </a:r>
            <a:r>
              <a:rPr lang="ja-JP" altLang="en-US" dirty="0">
                <a:solidFill>
                  <a:schemeClr val="accent1"/>
                </a:solidFill>
              </a:rPr>
              <a:t>）</a:t>
            </a:r>
            <a:endParaRPr lang="en-US" altLang="ja-JP" dirty="0">
              <a:solidFill>
                <a:schemeClr val="accent1"/>
              </a:solidFill>
            </a:endParaRPr>
          </a:p>
        </p:txBody>
      </p:sp>
      <p:sp>
        <p:nvSpPr>
          <p:cNvPr id="147" name="Google Shape;147;p25">
            <a:extLst>
              <a:ext uri="{FF2B5EF4-FFF2-40B4-BE49-F238E27FC236}">
                <a16:creationId xmlns:a16="http://schemas.microsoft.com/office/drawing/2014/main" id="{8B612F9F-16DD-6B6C-5DC4-0D78F26FBA23}"/>
              </a:ext>
            </a:extLst>
          </p:cNvPr>
          <p:cNvSpPr txBox="1">
            <a:spLocks noGrp="1"/>
          </p:cNvSpPr>
          <p:nvPr>
            <p:ph type="sldNum" idx="12"/>
          </p:nvPr>
        </p:nvSpPr>
        <p:spPr>
          <a:prstGeom prst="rect">
            <a:avLst/>
          </a:prstGeom>
        </p:spPr>
        <p:txBody>
          <a:bodyPr spcFirstLastPara="1" wrap="square" lIns="121900" tIns="121900" rIns="121900" bIns="121900" anchor="ctr" anchorCtr="0">
            <a:normAutofit/>
          </a:bodyPr>
          <a:lstStyle/>
          <a:p>
            <a:fld id="{00000000-1234-1234-1234-123412341234}" type="slidenum">
              <a:rPr lang="en-US" altLang="ja"/>
              <a:pPr/>
              <a:t>8</a:t>
            </a:fld>
            <a:endParaRPr/>
          </a:p>
        </p:txBody>
      </p:sp>
      <p:pic>
        <p:nvPicPr>
          <p:cNvPr id="13" name="図 5" descr="テキスト&#10;&#10;AI 生成コンテンツは誤りを含む可能性があります。">
            <a:extLst>
              <a:ext uri="{FF2B5EF4-FFF2-40B4-BE49-F238E27FC236}">
                <a16:creationId xmlns:a16="http://schemas.microsoft.com/office/drawing/2014/main" id="{0397DCC6-89B9-2E7C-0C5B-C25F1138436A}"/>
              </a:ext>
            </a:extLst>
          </p:cNvPr>
          <p:cNvPicPr>
            <a:picLocks noChangeAspect="1"/>
          </p:cNvPicPr>
          <p:nvPr/>
        </p:nvPicPr>
        <p:blipFill>
          <a:blip r:embed="rId3"/>
          <a:srcRect l="66415" t="9790" r="1218"/>
          <a:stretch>
            <a:fillRect/>
          </a:stretch>
        </p:blipFill>
        <p:spPr>
          <a:xfrm>
            <a:off x="7928662" y="4697781"/>
            <a:ext cx="3676850" cy="1604214"/>
          </a:xfrm>
          <a:prstGeom prst="rect">
            <a:avLst/>
          </a:prstGeom>
        </p:spPr>
      </p:pic>
      <p:graphicFrame>
        <p:nvGraphicFramePr>
          <p:cNvPr id="2" name="Table 1">
            <a:extLst>
              <a:ext uri="{FF2B5EF4-FFF2-40B4-BE49-F238E27FC236}">
                <a16:creationId xmlns:a16="http://schemas.microsoft.com/office/drawing/2014/main" id="{FF104361-B09B-0249-1821-2783C40EF37D}"/>
              </a:ext>
            </a:extLst>
          </p:cNvPr>
          <p:cNvGraphicFramePr>
            <a:graphicFrameLocks noGrp="1"/>
          </p:cNvGraphicFramePr>
          <p:nvPr>
            <p:extLst>
              <p:ext uri="{D42A27DB-BD31-4B8C-83A1-F6EECF244321}">
                <p14:modId xmlns:p14="http://schemas.microsoft.com/office/powerpoint/2010/main" val="2103400121"/>
              </p:ext>
            </p:extLst>
          </p:nvPr>
        </p:nvGraphicFramePr>
        <p:xfrm>
          <a:off x="533702" y="4717413"/>
          <a:ext cx="3676850" cy="1660572"/>
        </p:xfrm>
        <a:graphic>
          <a:graphicData uri="http://schemas.openxmlformats.org/drawingml/2006/table">
            <a:tbl>
              <a:tblPr bandRow="1">
                <a:tableStyleId>{21E4AEA4-8DFA-4A89-87EB-49C32662AFE0}</a:tableStyleId>
              </a:tblPr>
              <a:tblGrid>
                <a:gridCol w="1660859">
                  <a:extLst>
                    <a:ext uri="{9D8B030D-6E8A-4147-A177-3AD203B41FA5}">
                      <a16:colId xmlns:a16="http://schemas.microsoft.com/office/drawing/2014/main" val="2612915228"/>
                    </a:ext>
                  </a:extLst>
                </a:gridCol>
                <a:gridCol w="2015991">
                  <a:extLst>
                    <a:ext uri="{9D8B030D-6E8A-4147-A177-3AD203B41FA5}">
                      <a16:colId xmlns:a16="http://schemas.microsoft.com/office/drawing/2014/main" val="4039770786"/>
                    </a:ext>
                  </a:extLst>
                </a:gridCol>
              </a:tblGrid>
              <a:tr h="360484">
                <a:tc>
                  <a:txBody>
                    <a:bodyPr/>
                    <a:lstStyle/>
                    <a:p>
                      <a:r>
                        <a:rPr lang="en-JP" sz="1600" dirty="0">
                          <a:solidFill>
                            <a:schemeClr val="bg1"/>
                          </a:solidFill>
                        </a:rPr>
                        <a:t>CPU</a:t>
                      </a:r>
                    </a:p>
                  </a:txBody>
                  <a:tcPr/>
                </a:tc>
                <a:tc>
                  <a:txBody>
                    <a:bodyPr/>
                    <a:lstStyle/>
                    <a:p>
                      <a:r>
                        <a:rPr lang="pt-BR" sz="1600" dirty="0">
                          <a:solidFill>
                            <a:schemeClr val="bg1"/>
                          </a:solidFill>
                        </a:rPr>
                        <a:t>INTEL(R) XEON(R) GOLD 6526Y</a:t>
                      </a:r>
                      <a:endParaRPr lang="en-JP" sz="1600" dirty="0">
                        <a:solidFill>
                          <a:schemeClr val="bg1"/>
                        </a:solidFill>
                      </a:endParaRPr>
                    </a:p>
                  </a:txBody>
                  <a:tcPr/>
                </a:tc>
                <a:extLst>
                  <a:ext uri="{0D108BD9-81ED-4DB2-BD59-A6C34878D82A}">
                    <a16:rowId xmlns:a16="http://schemas.microsoft.com/office/drawing/2014/main" val="4094753503"/>
                  </a:ext>
                </a:extLst>
              </a:tr>
              <a:tr h="360484">
                <a:tc>
                  <a:txBody>
                    <a:bodyPr/>
                    <a:lstStyle/>
                    <a:p>
                      <a:r>
                        <a:rPr lang="en-JP" sz="1600" dirty="0">
                          <a:solidFill>
                            <a:schemeClr val="bg1"/>
                          </a:solidFill>
                        </a:rPr>
                        <a:t>メモリ</a:t>
                      </a:r>
                    </a:p>
                  </a:txBody>
                  <a:tcPr/>
                </a:tc>
                <a:tc>
                  <a:txBody>
                    <a:bodyPr/>
                    <a:lstStyle/>
                    <a:p>
                      <a:r>
                        <a:rPr lang="en-US" sz="1600" dirty="0">
                          <a:solidFill>
                            <a:schemeClr val="bg1"/>
                          </a:solidFill>
                        </a:rPr>
                        <a:t>128</a:t>
                      </a:r>
                      <a:r>
                        <a:rPr lang="en-JP" sz="1600" dirty="0">
                          <a:solidFill>
                            <a:schemeClr val="bg1"/>
                          </a:solidFill>
                        </a:rPr>
                        <a:t>GB</a:t>
                      </a:r>
                    </a:p>
                  </a:txBody>
                  <a:tcPr/>
                </a:tc>
                <a:extLst>
                  <a:ext uri="{0D108BD9-81ED-4DB2-BD59-A6C34878D82A}">
                    <a16:rowId xmlns:a16="http://schemas.microsoft.com/office/drawing/2014/main" val="3807619209"/>
                  </a:ext>
                </a:extLst>
              </a:tr>
              <a:tr h="360484">
                <a:tc>
                  <a:txBody>
                    <a:bodyPr/>
                    <a:lstStyle/>
                    <a:p>
                      <a:r>
                        <a:rPr lang="en-JP" sz="1600" dirty="0">
                          <a:solidFill>
                            <a:schemeClr val="bg1"/>
                          </a:solidFill>
                        </a:rPr>
                        <a:t>OS</a:t>
                      </a:r>
                    </a:p>
                  </a:txBody>
                  <a:tcPr/>
                </a:tc>
                <a:tc>
                  <a:txBody>
                    <a:bodyPr/>
                    <a:lstStyle/>
                    <a:p>
                      <a:r>
                        <a:rPr lang="en-JP" sz="1600" dirty="0">
                          <a:solidFill>
                            <a:schemeClr val="bg1"/>
                          </a:solidFill>
                        </a:rPr>
                        <a:t>Linux 6.8</a:t>
                      </a:r>
                    </a:p>
                  </a:txBody>
                  <a:tcPr/>
                </a:tc>
                <a:extLst>
                  <a:ext uri="{0D108BD9-81ED-4DB2-BD59-A6C34878D82A}">
                    <a16:rowId xmlns:a16="http://schemas.microsoft.com/office/drawing/2014/main" val="807962957"/>
                  </a:ext>
                </a:extLst>
              </a:tr>
              <a:tr h="360484">
                <a:tc>
                  <a:txBody>
                    <a:bodyPr/>
                    <a:lstStyle/>
                    <a:p>
                      <a:r>
                        <a:rPr lang="en-JP" sz="1600" dirty="0">
                          <a:solidFill>
                            <a:schemeClr val="bg1"/>
                          </a:solidFill>
                        </a:rPr>
                        <a:t>ハイパーバイザ</a:t>
                      </a:r>
                    </a:p>
                  </a:txBody>
                  <a:tcPr/>
                </a:tc>
                <a:tc>
                  <a:txBody>
                    <a:bodyPr/>
                    <a:lstStyle/>
                    <a:p>
                      <a:r>
                        <a:rPr lang="en-JP" sz="1600" dirty="0">
                          <a:solidFill>
                            <a:schemeClr val="bg1"/>
                          </a:solidFill>
                        </a:rPr>
                        <a:t>QEMU 8.2</a:t>
                      </a:r>
                    </a:p>
                  </a:txBody>
                  <a:tcPr/>
                </a:tc>
                <a:extLst>
                  <a:ext uri="{0D108BD9-81ED-4DB2-BD59-A6C34878D82A}">
                    <a16:rowId xmlns:a16="http://schemas.microsoft.com/office/drawing/2014/main" val="1003914517"/>
                  </a:ext>
                </a:extLst>
              </a:tr>
            </a:tbl>
          </a:graphicData>
        </a:graphic>
      </p:graphicFrame>
      <p:sp>
        <p:nvSpPr>
          <p:cNvPr id="3" name="TextBox 2">
            <a:extLst>
              <a:ext uri="{FF2B5EF4-FFF2-40B4-BE49-F238E27FC236}">
                <a16:creationId xmlns:a16="http://schemas.microsoft.com/office/drawing/2014/main" id="{EA5D0628-2951-D38D-68E2-A19B3469744D}"/>
              </a:ext>
            </a:extLst>
          </p:cNvPr>
          <p:cNvSpPr txBox="1"/>
          <p:nvPr/>
        </p:nvSpPr>
        <p:spPr>
          <a:xfrm>
            <a:off x="1972017" y="4359609"/>
            <a:ext cx="800219" cy="338554"/>
          </a:xfrm>
          <a:prstGeom prst="rect">
            <a:avLst/>
          </a:prstGeom>
          <a:noFill/>
        </p:spPr>
        <p:txBody>
          <a:bodyPr wrap="none" rtlCol="0">
            <a:spAutoFit/>
          </a:bodyPr>
          <a:lstStyle/>
          <a:p>
            <a:r>
              <a:rPr lang="en-JP" sz="1600" dirty="0"/>
              <a:t>ホスト</a:t>
            </a:r>
          </a:p>
        </p:txBody>
      </p:sp>
      <p:graphicFrame>
        <p:nvGraphicFramePr>
          <p:cNvPr id="4" name="Table 3">
            <a:extLst>
              <a:ext uri="{FF2B5EF4-FFF2-40B4-BE49-F238E27FC236}">
                <a16:creationId xmlns:a16="http://schemas.microsoft.com/office/drawing/2014/main" id="{19F219E5-E18A-4B9D-D843-10912E0D482C}"/>
              </a:ext>
            </a:extLst>
          </p:cNvPr>
          <p:cNvGraphicFramePr>
            <a:graphicFrameLocks noGrp="1"/>
          </p:cNvGraphicFramePr>
          <p:nvPr>
            <p:extLst>
              <p:ext uri="{D42A27DB-BD31-4B8C-83A1-F6EECF244321}">
                <p14:modId xmlns:p14="http://schemas.microsoft.com/office/powerpoint/2010/main" val="911799466"/>
              </p:ext>
            </p:extLst>
          </p:nvPr>
        </p:nvGraphicFramePr>
        <p:xfrm>
          <a:off x="4588288" y="4717413"/>
          <a:ext cx="2611163" cy="1081452"/>
        </p:xfrm>
        <a:graphic>
          <a:graphicData uri="http://schemas.openxmlformats.org/drawingml/2006/table">
            <a:tbl>
              <a:tblPr bandRow="1">
                <a:tableStyleId>{21E4AEA4-8DFA-4A89-87EB-49C32662AFE0}</a:tableStyleId>
              </a:tblPr>
              <a:tblGrid>
                <a:gridCol w="1176999">
                  <a:extLst>
                    <a:ext uri="{9D8B030D-6E8A-4147-A177-3AD203B41FA5}">
                      <a16:colId xmlns:a16="http://schemas.microsoft.com/office/drawing/2014/main" val="2612915228"/>
                    </a:ext>
                  </a:extLst>
                </a:gridCol>
                <a:gridCol w="1434164">
                  <a:extLst>
                    <a:ext uri="{9D8B030D-6E8A-4147-A177-3AD203B41FA5}">
                      <a16:colId xmlns:a16="http://schemas.microsoft.com/office/drawing/2014/main" val="4039770786"/>
                    </a:ext>
                  </a:extLst>
                </a:gridCol>
              </a:tblGrid>
              <a:tr h="360484">
                <a:tc>
                  <a:txBody>
                    <a:bodyPr/>
                    <a:lstStyle/>
                    <a:p>
                      <a:r>
                        <a:rPr lang="en-JP" sz="1600" dirty="0">
                          <a:solidFill>
                            <a:schemeClr val="bg1"/>
                          </a:solidFill>
                        </a:rPr>
                        <a:t>仮想CPU</a:t>
                      </a:r>
                    </a:p>
                  </a:txBody>
                  <a:tcPr/>
                </a:tc>
                <a:tc>
                  <a:txBody>
                    <a:bodyPr/>
                    <a:lstStyle/>
                    <a:p>
                      <a:r>
                        <a:rPr lang="en-JP" sz="1600" dirty="0">
                          <a:solidFill>
                            <a:schemeClr val="bg1"/>
                          </a:solidFill>
                        </a:rPr>
                        <a:t>16</a:t>
                      </a:r>
                    </a:p>
                  </a:txBody>
                  <a:tcPr/>
                </a:tc>
                <a:extLst>
                  <a:ext uri="{0D108BD9-81ED-4DB2-BD59-A6C34878D82A}">
                    <a16:rowId xmlns:a16="http://schemas.microsoft.com/office/drawing/2014/main" val="4094753503"/>
                  </a:ext>
                </a:extLst>
              </a:tr>
              <a:tr h="360484">
                <a:tc>
                  <a:txBody>
                    <a:bodyPr/>
                    <a:lstStyle/>
                    <a:p>
                      <a:r>
                        <a:rPr lang="en-JP" sz="1600" dirty="0">
                          <a:solidFill>
                            <a:schemeClr val="bg1"/>
                          </a:solidFill>
                        </a:rPr>
                        <a:t>メモリ</a:t>
                      </a:r>
                    </a:p>
                  </a:txBody>
                  <a:tcPr/>
                </a:tc>
                <a:tc>
                  <a:txBody>
                    <a:bodyPr/>
                    <a:lstStyle/>
                    <a:p>
                      <a:r>
                        <a:rPr lang="en-JP" sz="1600" dirty="0">
                          <a:solidFill>
                            <a:schemeClr val="bg1"/>
                          </a:solidFill>
                        </a:rPr>
                        <a:t>2GB</a:t>
                      </a:r>
                    </a:p>
                  </a:txBody>
                  <a:tcPr/>
                </a:tc>
                <a:extLst>
                  <a:ext uri="{0D108BD9-81ED-4DB2-BD59-A6C34878D82A}">
                    <a16:rowId xmlns:a16="http://schemas.microsoft.com/office/drawing/2014/main" val="3807619209"/>
                  </a:ext>
                </a:extLst>
              </a:tr>
              <a:tr h="360484">
                <a:tc>
                  <a:txBody>
                    <a:bodyPr/>
                    <a:lstStyle/>
                    <a:p>
                      <a:r>
                        <a:rPr lang="en-JP" sz="1600" dirty="0">
                          <a:solidFill>
                            <a:schemeClr val="bg1"/>
                          </a:solidFill>
                        </a:rPr>
                        <a:t>OS</a:t>
                      </a:r>
                    </a:p>
                  </a:txBody>
                  <a:tcPr/>
                </a:tc>
                <a:tc>
                  <a:txBody>
                    <a:bodyPr/>
                    <a:lstStyle/>
                    <a:p>
                      <a:r>
                        <a:rPr lang="en-JP" sz="1600" dirty="0">
                          <a:solidFill>
                            <a:schemeClr val="bg1"/>
                          </a:solidFill>
                        </a:rPr>
                        <a:t>Linux 5.14</a:t>
                      </a:r>
                    </a:p>
                  </a:txBody>
                  <a:tcPr/>
                </a:tc>
                <a:extLst>
                  <a:ext uri="{0D108BD9-81ED-4DB2-BD59-A6C34878D82A}">
                    <a16:rowId xmlns:a16="http://schemas.microsoft.com/office/drawing/2014/main" val="807962957"/>
                  </a:ext>
                </a:extLst>
              </a:tr>
            </a:tbl>
          </a:graphicData>
        </a:graphic>
      </p:graphicFrame>
      <p:sp>
        <p:nvSpPr>
          <p:cNvPr id="5" name="TextBox 4">
            <a:extLst>
              <a:ext uri="{FF2B5EF4-FFF2-40B4-BE49-F238E27FC236}">
                <a16:creationId xmlns:a16="http://schemas.microsoft.com/office/drawing/2014/main" id="{FA008035-B161-51B3-6376-6D720B4C63DC}"/>
              </a:ext>
            </a:extLst>
          </p:cNvPr>
          <p:cNvSpPr txBox="1"/>
          <p:nvPr/>
        </p:nvSpPr>
        <p:spPr>
          <a:xfrm>
            <a:off x="5339872" y="4359227"/>
            <a:ext cx="1107996" cy="338554"/>
          </a:xfrm>
          <a:prstGeom prst="rect">
            <a:avLst/>
          </a:prstGeom>
          <a:noFill/>
        </p:spPr>
        <p:txBody>
          <a:bodyPr wrap="none" rtlCol="0">
            <a:spAutoFit/>
          </a:bodyPr>
          <a:lstStyle/>
          <a:p>
            <a:r>
              <a:rPr lang="en-JP" sz="1600" dirty="0"/>
              <a:t>ユーザVM</a:t>
            </a:r>
          </a:p>
        </p:txBody>
      </p:sp>
      <p:sp>
        <p:nvSpPr>
          <p:cNvPr id="7" name="TextBox 4">
            <a:extLst>
              <a:ext uri="{FF2B5EF4-FFF2-40B4-BE49-F238E27FC236}">
                <a16:creationId xmlns:a16="http://schemas.microsoft.com/office/drawing/2014/main" id="{65CFADC6-3EB0-5E2A-5273-0041048DB78E}"/>
              </a:ext>
            </a:extLst>
          </p:cNvPr>
          <p:cNvSpPr txBox="1"/>
          <p:nvPr/>
        </p:nvSpPr>
        <p:spPr>
          <a:xfrm>
            <a:off x="8751424" y="4359227"/>
            <a:ext cx="2031325" cy="338554"/>
          </a:xfrm>
          <a:prstGeom prst="rect">
            <a:avLst/>
          </a:prstGeom>
          <a:noFill/>
        </p:spPr>
        <p:txBody>
          <a:bodyPr wrap="none" rtlCol="0">
            <a:spAutoFit/>
          </a:bodyPr>
          <a:lstStyle/>
          <a:p>
            <a:r>
              <a:rPr lang="ja-JP" altLang="en-US" sz="1600" dirty="0"/>
              <a:t>実際に取得したログ</a:t>
            </a:r>
            <a:endParaRPr lang="en-JP" sz="1600" dirty="0"/>
          </a:p>
        </p:txBody>
      </p:sp>
    </p:spTree>
    <p:extLst>
      <p:ext uri="{BB962C8B-B14F-4D97-AF65-F5344CB8AC3E}">
        <p14:creationId xmlns:p14="http://schemas.microsoft.com/office/powerpoint/2010/main" val="3541114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C0BC1252-E0B9-8837-6F71-A407B5BE0157}"/>
            </a:ext>
          </a:extLst>
        </p:cNvPr>
        <p:cNvGrpSpPr/>
        <p:nvPr/>
      </p:nvGrpSpPr>
      <p:grpSpPr>
        <a:xfrm>
          <a:off x="0" y="0"/>
          <a:ext cx="0" cy="0"/>
          <a:chOff x="0" y="0"/>
          <a:chExt cx="0" cy="0"/>
        </a:xfrm>
      </p:grpSpPr>
      <p:sp>
        <p:nvSpPr>
          <p:cNvPr id="145" name="Google Shape;145;p25">
            <a:extLst>
              <a:ext uri="{FF2B5EF4-FFF2-40B4-BE49-F238E27FC236}">
                <a16:creationId xmlns:a16="http://schemas.microsoft.com/office/drawing/2014/main" id="{5D4A9B01-863C-8BFF-46A2-C9E3736998C6}"/>
              </a:ext>
            </a:extLst>
          </p:cNvPr>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ja-JP" altLang="en-US" dirty="0">
                <a:solidFill>
                  <a:schemeClr val="bg1"/>
                </a:solidFill>
              </a:rPr>
              <a:t>実験</a:t>
            </a:r>
            <a:r>
              <a:rPr lang="en-US" altLang="ja-JP" dirty="0">
                <a:solidFill>
                  <a:schemeClr val="bg1"/>
                </a:solidFill>
              </a:rPr>
              <a:t>2: </a:t>
            </a:r>
            <a:r>
              <a:rPr lang="ja-JP" altLang="en-US" dirty="0">
                <a:solidFill>
                  <a:schemeClr val="bg1"/>
                </a:solidFill>
              </a:rPr>
              <a:t>ユーザ</a:t>
            </a:r>
            <a:r>
              <a:rPr lang="en-US" altLang="ja-JP" dirty="0">
                <a:solidFill>
                  <a:schemeClr val="bg1"/>
                </a:solidFill>
              </a:rPr>
              <a:t>VM</a:t>
            </a:r>
            <a:r>
              <a:rPr lang="ja-JP" altLang="en-US" dirty="0">
                <a:solidFill>
                  <a:schemeClr val="bg1"/>
                </a:solidFill>
              </a:rPr>
              <a:t>の性能</a:t>
            </a:r>
            <a:endParaRPr dirty="0">
              <a:solidFill>
                <a:schemeClr val="bg1"/>
              </a:solidFill>
            </a:endParaRPr>
          </a:p>
        </p:txBody>
      </p:sp>
      <p:sp>
        <p:nvSpPr>
          <p:cNvPr id="146" name="Google Shape;146;p25">
            <a:extLst>
              <a:ext uri="{FF2B5EF4-FFF2-40B4-BE49-F238E27FC236}">
                <a16:creationId xmlns:a16="http://schemas.microsoft.com/office/drawing/2014/main" id="{9BF44D4C-1FDC-E768-1066-BFAB676A28B0}"/>
              </a:ext>
            </a:extLst>
          </p:cNvPr>
          <p:cNvSpPr txBox="1">
            <a:spLocks noGrp="1"/>
          </p:cNvSpPr>
          <p:nvPr>
            <p:ph type="body" idx="1"/>
          </p:nvPr>
        </p:nvSpPr>
        <p:spPr>
          <a:prstGeom prst="rect">
            <a:avLst/>
          </a:prstGeom>
        </p:spPr>
        <p:txBody>
          <a:bodyPr spcFirstLastPara="1" wrap="square" lIns="121900" tIns="121900" rIns="121900" bIns="121900" anchor="t" anchorCtr="0">
            <a:normAutofit/>
          </a:bodyPr>
          <a:lstStyle/>
          <a:p>
            <a:r>
              <a:rPr lang="ja-JP" altLang="en-US" dirty="0">
                <a:solidFill>
                  <a:schemeClr val="accent1"/>
                </a:solidFill>
              </a:rPr>
              <a:t>ユーザ</a:t>
            </a:r>
            <a:r>
              <a:rPr lang="en-US" altLang="ja-JP" dirty="0">
                <a:solidFill>
                  <a:schemeClr val="accent1"/>
                </a:solidFill>
              </a:rPr>
              <a:t>VM</a:t>
            </a:r>
            <a:r>
              <a:rPr lang="ja-JP" altLang="en-US" dirty="0">
                <a:solidFill>
                  <a:schemeClr val="accent1"/>
                </a:solidFill>
              </a:rPr>
              <a:t>の</a:t>
            </a:r>
            <a:r>
              <a:rPr lang="en-US" altLang="ja-JP" dirty="0">
                <a:solidFill>
                  <a:schemeClr val="accent1"/>
                </a:solidFill>
              </a:rPr>
              <a:t>CPU</a:t>
            </a:r>
            <a:r>
              <a:rPr lang="ja-JP" altLang="en-US" dirty="0">
                <a:solidFill>
                  <a:schemeClr val="accent1"/>
                </a:solidFill>
              </a:rPr>
              <a:t>性能、メモリアクセス性能、</a:t>
            </a:r>
            <a:r>
              <a:rPr lang="en-US" altLang="ja-JP" dirty="0">
                <a:solidFill>
                  <a:schemeClr val="accent1"/>
                </a:solidFill>
              </a:rPr>
              <a:t>HTTP</a:t>
            </a:r>
            <a:r>
              <a:rPr lang="ja-JP" altLang="en-US" dirty="0">
                <a:solidFill>
                  <a:schemeClr val="accent1"/>
                </a:solidFill>
              </a:rPr>
              <a:t>通信性能を測定</a:t>
            </a:r>
            <a:endParaRPr lang="en-US" altLang="ja-JP" dirty="0">
              <a:solidFill>
                <a:schemeClr val="accent1"/>
              </a:solidFill>
            </a:endParaRPr>
          </a:p>
          <a:p>
            <a:pPr lvl="1"/>
            <a:r>
              <a:rPr lang="ja-JP" altLang="en-US" dirty="0">
                <a:solidFill>
                  <a:schemeClr val="accent1"/>
                </a:solidFill>
              </a:rPr>
              <a:t>通常</a:t>
            </a:r>
            <a:r>
              <a:rPr lang="en-US" altLang="ja-JP" dirty="0">
                <a:solidFill>
                  <a:schemeClr val="accent1"/>
                </a:solidFill>
              </a:rPr>
              <a:t>VM</a:t>
            </a:r>
            <a:r>
              <a:rPr lang="ja-JP" altLang="en-US" dirty="0">
                <a:solidFill>
                  <a:schemeClr val="accent1"/>
                </a:solidFill>
              </a:rPr>
              <a:t>および、</a:t>
            </a:r>
            <a:r>
              <a:rPr lang="en-US" altLang="ja-JP" dirty="0">
                <a:solidFill>
                  <a:schemeClr val="accent1"/>
                </a:solidFill>
              </a:rPr>
              <a:t>SVSM</a:t>
            </a:r>
            <a:r>
              <a:rPr lang="ja-JP" altLang="en-US" dirty="0">
                <a:solidFill>
                  <a:schemeClr val="accent1"/>
                </a:solidFill>
              </a:rPr>
              <a:t>を動作させた機密</a:t>
            </a:r>
            <a:r>
              <a:rPr lang="en-US" altLang="ja-JP" dirty="0">
                <a:solidFill>
                  <a:schemeClr val="accent1"/>
                </a:solidFill>
              </a:rPr>
              <a:t>VM</a:t>
            </a:r>
            <a:r>
              <a:rPr lang="ja-JP" altLang="en-US" dirty="0">
                <a:solidFill>
                  <a:schemeClr val="accent1"/>
                </a:solidFill>
              </a:rPr>
              <a:t>と比較</a:t>
            </a:r>
            <a:endParaRPr lang="en-US" altLang="ja-JP" dirty="0">
              <a:solidFill>
                <a:schemeClr val="accent1"/>
              </a:solidFill>
            </a:endParaRPr>
          </a:p>
          <a:p>
            <a:r>
              <a:rPr lang="en-US" altLang="ja-JP" dirty="0">
                <a:solidFill>
                  <a:schemeClr val="accent1"/>
                </a:solidFill>
              </a:rPr>
              <a:t>SVSM</a:t>
            </a:r>
            <a:r>
              <a:rPr lang="ja-JP" altLang="en-US" dirty="0">
                <a:solidFill>
                  <a:schemeClr val="accent1"/>
                </a:solidFill>
              </a:rPr>
              <a:t>と通信追跡により通信性能が大きな影響を受けた</a:t>
            </a:r>
            <a:endParaRPr lang="en-US" altLang="ja-JP" dirty="0">
              <a:solidFill>
                <a:schemeClr val="accent1"/>
              </a:solidFill>
            </a:endParaRPr>
          </a:p>
          <a:p>
            <a:pPr lvl="1"/>
            <a:r>
              <a:rPr lang="en-US" altLang="ja-JP" dirty="0">
                <a:solidFill>
                  <a:schemeClr val="accent1"/>
                </a:solidFill>
              </a:rPr>
              <a:t>SVSM</a:t>
            </a:r>
            <a:r>
              <a:rPr lang="ja-JP" altLang="en-US" dirty="0">
                <a:solidFill>
                  <a:schemeClr val="accent1"/>
                </a:solidFill>
              </a:rPr>
              <a:t>により、</a:t>
            </a:r>
            <a:r>
              <a:rPr lang="en-US" altLang="ja-JP" dirty="0">
                <a:solidFill>
                  <a:schemeClr val="accent1"/>
                </a:solidFill>
              </a:rPr>
              <a:t>CPU</a:t>
            </a:r>
            <a:r>
              <a:rPr lang="ja-JP" altLang="en-US" dirty="0">
                <a:solidFill>
                  <a:schemeClr val="accent1"/>
                </a:solidFill>
              </a:rPr>
              <a:t>・メモリ性能は</a:t>
            </a:r>
            <a:r>
              <a:rPr lang="en-US" altLang="ja-JP" dirty="0">
                <a:solidFill>
                  <a:schemeClr val="accent1"/>
                </a:solidFill>
              </a:rPr>
              <a:t>90〜94%</a:t>
            </a:r>
            <a:r>
              <a:rPr lang="ja-JP" altLang="en-US" dirty="0">
                <a:solidFill>
                  <a:schemeClr val="accent1"/>
                </a:solidFill>
              </a:rPr>
              <a:t>に、通信性能は</a:t>
            </a:r>
            <a:r>
              <a:rPr lang="en-US" altLang="ja-JP" dirty="0">
                <a:solidFill>
                  <a:schemeClr val="accent1"/>
                </a:solidFill>
              </a:rPr>
              <a:t>63〜153%</a:t>
            </a:r>
            <a:r>
              <a:rPr lang="ja-JP" altLang="en-US" dirty="0">
                <a:solidFill>
                  <a:schemeClr val="accent1"/>
                </a:solidFill>
              </a:rPr>
              <a:t>になった</a:t>
            </a:r>
            <a:endParaRPr lang="en-US" altLang="ja-JP" dirty="0">
              <a:solidFill>
                <a:schemeClr val="accent1"/>
              </a:solidFill>
            </a:endParaRPr>
          </a:p>
          <a:p>
            <a:pPr lvl="1"/>
            <a:r>
              <a:rPr lang="ja-JP" altLang="en-US" dirty="0">
                <a:solidFill>
                  <a:schemeClr val="accent1"/>
                </a:solidFill>
              </a:rPr>
              <a:t>通信追跡により、</a:t>
            </a:r>
            <a:r>
              <a:rPr lang="en-US" altLang="ja-JP" dirty="0">
                <a:solidFill>
                  <a:schemeClr val="accent1"/>
                </a:solidFill>
              </a:rPr>
              <a:t>CPU</a:t>
            </a:r>
            <a:r>
              <a:rPr lang="ja-JP" altLang="en-US" dirty="0">
                <a:solidFill>
                  <a:schemeClr val="accent1"/>
                </a:solidFill>
              </a:rPr>
              <a:t>・メモリ性能は</a:t>
            </a:r>
            <a:r>
              <a:rPr lang="en-US" altLang="ja-JP" dirty="0">
                <a:solidFill>
                  <a:schemeClr val="accent1"/>
                </a:solidFill>
              </a:rPr>
              <a:t>0〜3%</a:t>
            </a:r>
            <a:r>
              <a:rPr lang="ja-JP" altLang="en-US" dirty="0">
                <a:solidFill>
                  <a:schemeClr val="accent1"/>
                </a:solidFill>
              </a:rPr>
              <a:t>低下、通信性能は</a:t>
            </a:r>
            <a:r>
              <a:rPr lang="en-US" altLang="ja-JP" dirty="0">
                <a:solidFill>
                  <a:schemeClr val="accent1"/>
                </a:solidFill>
              </a:rPr>
              <a:t>0〜15%</a:t>
            </a:r>
            <a:r>
              <a:rPr lang="ja-JP" altLang="en-US" dirty="0">
                <a:solidFill>
                  <a:schemeClr val="accent1"/>
                </a:solidFill>
              </a:rPr>
              <a:t>低下</a:t>
            </a:r>
            <a:endParaRPr lang="en-US" altLang="ja-JP" dirty="0">
              <a:solidFill>
                <a:schemeClr val="accent1"/>
              </a:solidFill>
            </a:endParaRPr>
          </a:p>
        </p:txBody>
      </p:sp>
      <p:sp>
        <p:nvSpPr>
          <p:cNvPr id="147" name="Google Shape;147;p25">
            <a:extLst>
              <a:ext uri="{FF2B5EF4-FFF2-40B4-BE49-F238E27FC236}">
                <a16:creationId xmlns:a16="http://schemas.microsoft.com/office/drawing/2014/main" id="{F36877DA-2710-45D2-F8EE-7A0E3D7AE2A4}"/>
              </a:ext>
            </a:extLst>
          </p:cNvPr>
          <p:cNvSpPr txBox="1">
            <a:spLocks noGrp="1"/>
          </p:cNvSpPr>
          <p:nvPr>
            <p:ph type="sldNum" idx="12"/>
          </p:nvPr>
        </p:nvSpPr>
        <p:spPr>
          <a:prstGeom prst="rect">
            <a:avLst/>
          </a:prstGeom>
        </p:spPr>
        <p:txBody>
          <a:bodyPr spcFirstLastPara="1" wrap="square" lIns="121900" tIns="121900" rIns="121900" bIns="121900" anchor="ctr" anchorCtr="0">
            <a:normAutofit/>
          </a:bodyPr>
          <a:lstStyle/>
          <a:p>
            <a:fld id="{00000000-1234-1234-1234-123412341234}" type="slidenum">
              <a:rPr lang="en-US" altLang="ja"/>
              <a:pPr/>
              <a:t>9</a:t>
            </a:fld>
            <a:endParaRPr/>
          </a:p>
        </p:txBody>
      </p:sp>
      <p:grpSp>
        <p:nvGrpSpPr>
          <p:cNvPr id="31" name="グループ化 30">
            <a:extLst>
              <a:ext uri="{FF2B5EF4-FFF2-40B4-BE49-F238E27FC236}">
                <a16:creationId xmlns:a16="http://schemas.microsoft.com/office/drawing/2014/main" id="{9CF87389-C54C-974C-FF61-69B7266268B0}"/>
              </a:ext>
            </a:extLst>
          </p:cNvPr>
          <p:cNvGrpSpPr/>
          <p:nvPr/>
        </p:nvGrpSpPr>
        <p:grpSpPr>
          <a:xfrm>
            <a:off x="70033" y="3611301"/>
            <a:ext cx="12051933" cy="3154844"/>
            <a:chOff x="140067" y="3919697"/>
            <a:chExt cx="13342126" cy="2993731"/>
          </a:xfrm>
        </p:grpSpPr>
        <p:graphicFrame>
          <p:nvGraphicFramePr>
            <p:cNvPr id="21" name="グラフ 20">
              <a:extLst>
                <a:ext uri="{FF2B5EF4-FFF2-40B4-BE49-F238E27FC236}">
                  <a16:creationId xmlns:a16="http://schemas.microsoft.com/office/drawing/2014/main" id="{BE63662F-B283-A33E-667E-AC6DE4F23498}"/>
                </a:ext>
              </a:extLst>
            </p:cNvPr>
            <p:cNvGraphicFramePr>
              <a:graphicFrameLocks/>
            </p:cNvGraphicFramePr>
            <p:nvPr>
              <p:extLst>
                <p:ext uri="{D42A27DB-BD31-4B8C-83A1-F6EECF244321}">
                  <p14:modId xmlns:p14="http://schemas.microsoft.com/office/powerpoint/2010/main" val="1426495415"/>
                </p:ext>
              </p:extLst>
            </p:nvPr>
          </p:nvGraphicFramePr>
          <p:xfrm>
            <a:off x="140067" y="3960317"/>
            <a:ext cx="2811780" cy="2514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4" name="グラフ 23">
              <a:extLst>
                <a:ext uri="{FF2B5EF4-FFF2-40B4-BE49-F238E27FC236}">
                  <a16:creationId xmlns:a16="http://schemas.microsoft.com/office/drawing/2014/main" id="{6FECA33B-948B-FFB9-45A3-91959A119050}"/>
                </a:ext>
              </a:extLst>
            </p:cNvPr>
            <p:cNvGraphicFramePr>
              <a:graphicFrameLocks/>
            </p:cNvGraphicFramePr>
            <p:nvPr>
              <p:extLst>
                <p:ext uri="{D42A27DB-BD31-4B8C-83A1-F6EECF244321}">
                  <p14:modId xmlns:p14="http://schemas.microsoft.com/office/powerpoint/2010/main" val="716496575"/>
                </p:ext>
              </p:extLst>
            </p:nvPr>
          </p:nvGraphicFramePr>
          <p:xfrm>
            <a:off x="2972577" y="3961581"/>
            <a:ext cx="4572000" cy="295184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8" name="グラフ 27">
              <a:extLst>
                <a:ext uri="{FF2B5EF4-FFF2-40B4-BE49-F238E27FC236}">
                  <a16:creationId xmlns:a16="http://schemas.microsoft.com/office/drawing/2014/main" id="{50927FF8-F2A0-35A1-5396-3A92D6FBC5CF}"/>
                </a:ext>
              </a:extLst>
            </p:cNvPr>
            <p:cNvGraphicFramePr>
              <a:graphicFrameLocks/>
            </p:cNvGraphicFramePr>
            <p:nvPr>
              <p:extLst>
                <p:ext uri="{D42A27DB-BD31-4B8C-83A1-F6EECF244321}">
                  <p14:modId xmlns:p14="http://schemas.microsoft.com/office/powerpoint/2010/main" val="1172992122"/>
                </p:ext>
              </p:extLst>
            </p:nvPr>
          </p:nvGraphicFramePr>
          <p:xfrm>
            <a:off x="7511924" y="3919697"/>
            <a:ext cx="5970269" cy="2938304"/>
          </p:xfrm>
          <a:graphic>
            <a:graphicData uri="http://schemas.openxmlformats.org/drawingml/2006/chart">
              <c:chart xmlns:c="http://schemas.openxmlformats.org/drawingml/2006/chart" xmlns:r="http://schemas.openxmlformats.org/officeDocument/2006/relationships" r:id="rId5"/>
            </a:graphicData>
          </a:graphic>
        </p:graphicFrame>
      </p:grpSp>
      <p:cxnSp>
        <p:nvCxnSpPr>
          <p:cNvPr id="32" name="直線矢印コネクタ 31">
            <a:extLst>
              <a:ext uri="{FF2B5EF4-FFF2-40B4-BE49-F238E27FC236}">
                <a16:creationId xmlns:a16="http://schemas.microsoft.com/office/drawing/2014/main" id="{270E7FA2-1B24-1C6C-FBDF-361C1C154308}"/>
              </a:ext>
            </a:extLst>
          </p:cNvPr>
          <p:cNvCxnSpPr>
            <a:cxnSpLocks/>
          </p:cNvCxnSpPr>
          <p:nvPr/>
        </p:nvCxnSpPr>
        <p:spPr>
          <a:xfrm>
            <a:off x="1495000" y="4162242"/>
            <a:ext cx="508790" cy="108815"/>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a:extLst>
              <a:ext uri="{FF2B5EF4-FFF2-40B4-BE49-F238E27FC236}">
                <a16:creationId xmlns:a16="http://schemas.microsoft.com/office/drawing/2014/main" id="{1608C36F-7FF6-B104-E3BE-B742039B7654}"/>
              </a:ext>
            </a:extLst>
          </p:cNvPr>
          <p:cNvCxnSpPr>
            <a:cxnSpLocks/>
          </p:cNvCxnSpPr>
          <p:nvPr/>
        </p:nvCxnSpPr>
        <p:spPr>
          <a:xfrm>
            <a:off x="5568439" y="4384091"/>
            <a:ext cx="508790" cy="108815"/>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8298C935-0983-6539-C3C2-4CD2720E676D}"/>
              </a:ext>
            </a:extLst>
          </p:cNvPr>
          <p:cNvCxnSpPr>
            <a:cxnSpLocks/>
          </p:cNvCxnSpPr>
          <p:nvPr/>
        </p:nvCxnSpPr>
        <p:spPr>
          <a:xfrm>
            <a:off x="8229600" y="4492906"/>
            <a:ext cx="176980" cy="226578"/>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38B96BA9-B5C9-67C2-00FF-969B01D8C7EE}"/>
              </a:ext>
            </a:extLst>
          </p:cNvPr>
          <p:cNvCxnSpPr>
            <a:cxnSpLocks/>
          </p:cNvCxnSpPr>
          <p:nvPr/>
        </p:nvCxnSpPr>
        <p:spPr>
          <a:xfrm>
            <a:off x="9074594" y="4492906"/>
            <a:ext cx="183539" cy="226578"/>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9B299C96-168F-0C35-68C7-9E6F770FB69E}"/>
              </a:ext>
            </a:extLst>
          </p:cNvPr>
          <p:cNvCxnSpPr>
            <a:cxnSpLocks/>
          </p:cNvCxnSpPr>
          <p:nvPr/>
        </p:nvCxnSpPr>
        <p:spPr>
          <a:xfrm>
            <a:off x="9686544" y="4882896"/>
            <a:ext cx="254312" cy="296157"/>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a:extLst>
              <a:ext uri="{FF2B5EF4-FFF2-40B4-BE49-F238E27FC236}">
                <a16:creationId xmlns:a16="http://schemas.microsoft.com/office/drawing/2014/main" id="{306E3E45-B930-7F7F-91BF-2C90240CFA92}"/>
              </a:ext>
            </a:extLst>
          </p:cNvPr>
          <p:cNvCxnSpPr>
            <a:cxnSpLocks/>
          </p:cNvCxnSpPr>
          <p:nvPr/>
        </p:nvCxnSpPr>
        <p:spPr>
          <a:xfrm>
            <a:off x="10492545" y="4855376"/>
            <a:ext cx="297375" cy="341965"/>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a:extLst>
              <a:ext uri="{FF2B5EF4-FFF2-40B4-BE49-F238E27FC236}">
                <a16:creationId xmlns:a16="http://schemas.microsoft.com/office/drawing/2014/main" id="{4B0AB119-D743-842D-3BD6-F865C939D8E2}"/>
              </a:ext>
            </a:extLst>
          </p:cNvPr>
          <p:cNvCxnSpPr>
            <a:cxnSpLocks/>
          </p:cNvCxnSpPr>
          <p:nvPr/>
        </p:nvCxnSpPr>
        <p:spPr>
          <a:xfrm>
            <a:off x="3847599" y="5026358"/>
            <a:ext cx="483153" cy="79390"/>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55">
            <a:extLst>
              <a:ext uri="{FF2B5EF4-FFF2-40B4-BE49-F238E27FC236}">
                <a16:creationId xmlns:a16="http://schemas.microsoft.com/office/drawing/2014/main" id="{9F7184C5-C0B1-0E52-35CC-C490A9C95D81}"/>
              </a:ext>
            </a:extLst>
          </p:cNvPr>
          <p:cNvCxnSpPr>
            <a:cxnSpLocks/>
          </p:cNvCxnSpPr>
          <p:nvPr/>
        </p:nvCxnSpPr>
        <p:spPr>
          <a:xfrm flipV="1">
            <a:off x="7833360" y="4809849"/>
            <a:ext cx="189069" cy="207322"/>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直線矢印コネクタ 58">
            <a:extLst>
              <a:ext uri="{FF2B5EF4-FFF2-40B4-BE49-F238E27FC236}">
                <a16:creationId xmlns:a16="http://schemas.microsoft.com/office/drawing/2014/main" id="{5335337D-C39F-ABE8-BA41-A6A9270FB61B}"/>
              </a:ext>
            </a:extLst>
          </p:cNvPr>
          <p:cNvCxnSpPr>
            <a:cxnSpLocks/>
          </p:cNvCxnSpPr>
          <p:nvPr/>
        </p:nvCxnSpPr>
        <p:spPr>
          <a:xfrm flipV="1">
            <a:off x="8646052" y="4635518"/>
            <a:ext cx="177510" cy="136231"/>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7053709"/>
      </p:ext>
    </p:extLst>
  </p:cSld>
  <p:clrMapOvr>
    <a:masterClrMapping/>
  </p:clrMapOvr>
</p:sld>
</file>

<file path=ppt/theme/theme1.xml><?xml version="1.0" encoding="utf-8"?>
<a:theme xmlns:a="http://schemas.openxmlformats.org/drawingml/2006/main" name="Slate">
  <a:themeElements>
    <a:clrScheme name="Slate">
      <a:dk1>
        <a:srgbClr val="FFF2CC"/>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solidFill>
        <a:ln>
          <a:solidFill>
            <a:srgbClr val="FF0000"/>
          </a:solidFill>
        </a:ln>
      </a:spPr>
      <a:bodyPr rtlCol="0" anchor="ctr"/>
      <a:lstStyle>
        <a:defPPr algn="ctr">
          <a:defRPr sz="1600" dirty="0" smtClean="0">
            <a:solidFill>
              <a:srgbClr val="FF0000"/>
            </a:solidFill>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2963</TotalTime>
  <Words>1854</Words>
  <Application>Microsoft Office PowerPoint</Application>
  <PresentationFormat>ワイド画面</PresentationFormat>
  <Paragraphs>202</Paragraphs>
  <Slides>10</Slides>
  <Notes>10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MS PGothic</vt:lpstr>
      <vt:lpstr>Arial</vt:lpstr>
      <vt:lpstr>Wingdings</vt:lpstr>
      <vt:lpstr>Average</vt:lpstr>
      <vt:lpstr>Slate</vt:lpstr>
      <vt:lpstr>Intel TDXと機密VMを用いた 通信の安全かつ軽量な追跡</vt:lpstr>
      <vt:lpstr>クラウドからの情報漏洩</vt:lpstr>
      <vt:lpstr>プライバシ制御機構の必要性</vt:lpstr>
      <vt:lpstr>先行研究：SEV-tracker [Ando+, COMPSAC'25] </vt:lpstr>
      <vt:lpstr>提案: TDX-Tracker</vt:lpstr>
      <vt:lpstr>メモリ上の通信情報の取得</vt:lpstr>
      <vt:lpstr>定期的な監視</vt:lpstr>
      <vt:lpstr>実験1: 通信追跡率</vt:lpstr>
      <vt:lpstr>実験2: ユーザVMの性能</vt:lpstr>
      <vt:lpstr>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SHINYA Masamune</cp:lastModifiedBy>
  <cp:revision>628</cp:revision>
  <dcterms:modified xsi:type="dcterms:W3CDTF">2026-02-19T04:08:49Z</dcterms:modified>
</cp:coreProperties>
</file>