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5.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18"/>
  </p:notesMasterIdLst>
  <p:sldIdLst>
    <p:sldId id="256" r:id="rId2"/>
    <p:sldId id="260" r:id="rId3"/>
    <p:sldId id="276" r:id="rId4"/>
    <p:sldId id="261" r:id="rId5"/>
    <p:sldId id="277" r:id="rId6"/>
    <p:sldId id="287" r:id="rId7"/>
    <p:sldId id="282" r:id="rId8"/>
    <p:sldId id="286" r:id="rId9"/>
    <p:sldId id="281" r:id="rId10"/>
    <p:sldId id="274" r:id="rId11"/>
    <p:sldId id="266" r:id="rId12"/>
    <p:sldId id="278" r:id="rId13"/>
    <p:sldId id="283" r:id="rId14"/>
    <p:sldId id="279" r:id="rId15"/>
    <p:sldId id="284" r:id="rId16"/>
    <p:sldId id="269" r:id="rId17"/>
  </p:sldIdLst>
  <p:sldSz cx="12192000" cy="6858000"/>
  <p:notesSz cx="6858000" cy="9144000"/>
  <p:embeddedFontLst>
    <p:embeddedFont>
      <p:font typeface="Average" panose="020B0609070205080204" pitchFamily="49" charset="-128"/>
      <p:regular r:id="rId19"/>
    </p:embeddedFont>
    <p:embeddedFont>
      <p:font typeface="ＭＳ ゴシック" panose="020B0609070205080204" pitchFamily="49" charset="-128"/>
      <p:regular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747775"/>
          </p15:clr>
        </p15:guide>
        <p15:guide id="2" pos="384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87782"/>
    <a:srgbClr val="000000"/>
    <a:srgbClr val="E1D5E7"/>
    <a:srgbClr val="9673A6"/>
    <a:srgbClr val="196B24"/>
    <a:srgbClr val="E971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67299" autoAdjust="0"/>
  </p:normalViewPr>
  <p:slideViewPr>
    <p:cSldViewPr snapToGrid="0">
      <p:cViewPr varScale="1">
        <p:scale>
          <a:sx n="67" d="100"/>
          <a:sy n="67" d="100"/>
        </p:scale>
        <p:origin x="272" y="168"/>
      </p:cViewPr>
      <p:guideLst>
        <p:guide orient="horz" pos="2160"/>
        <p:guide pos="3840"/>
      </p:guideLst>
    </p:cSldViewPr>
  </p:slideViewPr>
  <p:notesTextViewPr>
    <p:cViewPr>
      <p:scale>
        <a:sx n="100" d="100"/>
        <a:sy n="100" d="100"/>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Users/shinya/workspace/ksl/publication/css_2026_slide/graph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Users/shinya/workspace/ksl/publication/css_2026_slide/graph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Users/shinya/workspace/ksl/publication/css_2026_slide/graph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Users/shinya/workspace/ksl/publication/css_2026_slide/graph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Users/shinya/workspace/ksl/publication/css_2026_slide/graph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Users/shinya/workspace/ksl/publication/css_2026_slide/graph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Users/shinya/workspace/ksl/publication/css_2026_slide/graph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Users/shinya/workspace/ksl/publication/css_2026_slide/graph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Users/shinya/workspace/ksl/publication/css_2026_slide/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sz="1400" b="0">
                <a:solidFill>
                  <a:srgbClr val="000000"/>
                </a:solidFill>
                <a:latin typeface="Arial"/>
                <a:ea typeface="Yu Gothic"/>
              </a:defRPr>
            </a:pPr>
            <a:r>
              <a:rPr lang="en" sz="1400" b="0" dirty="0">
                <a:solidFill>
                  <a:srgbClr val="000000"/>
                </a:solidFill>
                <a:latin typeface="Arial"/>
                <a:ea typeface="Yu Gothic"/>
              </a:rPr>
              <a:t>VM nesting (45 B)</a:t>
            </a:r>
          </a:p>
        </c:rich>
      </c:tx>
      <c:overlay val="0"/>
    </c:title>
    <c:autoTitleDeleted val="0"/>
    <c:plotArea>
      <c:layout>
        <c:manualLayout>
          <c:layoutTarget val="inner"/>
          <c:xMode val="edge"/>
          <c:yMode val="edge"/>
          <c:x val="0.25"/>
          <c:y val="0.18"/>
          <c:w val="0.73"/>
          <c:h val="0.48"/>
        </c:manualLayout>
      </c:layout>
      <c:barChart>
        <c:barDir val="col"/>
        <c:grouping val="clustered"/>
        <c:varyColors val="1"/>
        <c:ser>
          <c:idx val="0"/>
          <c:order val="0"/>
          <c:tx>
            <c:strRef>
              <c:f>先行研究_VMネスト!$B$4</c:f>
              <c:strCache>
                <c:ptCount val="1"/>
                <c:pt idx="0">
                  <c:v>Throughput</c:v>
                </c:pt>
              </c:strCache>
            </c:strRef>
          </c:tx>
          <c:spPr>
            <a:solidFill>
              <a:srgbClr val="0C4A6E"/>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先行研究_VMネスト!$A$5:$A$7</c:f>
              <c:strCache>
                <c:ptCount val="3"/>
                <c:pt idx="0">
                  <c:v>Normal
no SEV</c:v>
                </c:pt>
                <c:pt idx="1">
                  <c:v>Nested
no SEV</c:v>
                </c:pt>
                <c:pt idx="2">
                  <c:v>Nested
SEV‑SNP</c:v>
                </c:pt>
              </c:strCache>
            </c:strRef>
          </c:cat>
          <c:val>
            <c:numRef>
              <c:f>先行研究_VMネスト!$B$5:$B$7</c:f>
              <c:numCache>
                <c:formatCode>0.000</c:formatCode>
                <c:ptCount val="3"/>
                <c:pt idx="0">
                  <c:v>68.599999999999994</c:v>
                </c:pt>
                <c:pt idx="1">
                  <c:v>37.299999999999997</c:v>
                </c:pt>
                <c:pt idx="2">
                  <c:v>21.4</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0-DE68-7243-9629-E9F0A2572E88}"/>
            </c:ext>
          </c:extLst>
        </c:ser>
        <c:dLbls>
          <c:showLegendKey val="0"/>
          <c:showVal val="0"/>
          <c:showCatName val="0"/>
          <c:showSerName val="0"/>
          <c:showPercent val="0"/>
          <c:showBubbleSize val="1"/>
        </c:dLbls>
        <c:gapWidth val="90"/>
        <c:axId val="10"/>
        <c:axId val="100"/>
      </c:barChart>
      <c:catAx>
        <c:axId val="10"/>
        <c:scaling>
          <c:orientation val="minMax"/>
        </c:scaling>
        <c:delete val="0"/>
        <c:axPos val="b"/>
        <c:numFmt formatCode="General" sourceLinked="0"/>
        <c:majorTickMark val="none"/>
        <c:minorTickMark val="none"/>
        <c:tickLblPos val="low"/>
        <c:spPr>
          <a:ln w="9525">
            <a:solidFill>
              <a:srgbClr val="444444"/>
            </a:solidFill>
            <a:prstDash val="solid"/>
          </a:ln>
        </c:spPr>
        <c:txPr>
          <a:bodyPr rot="0" anchor="ctr"/>
          <a:lstStyle/>
          <a:p>
            <a:pPr>
              <a:defRPr lang="ja-JP" sz="1200" b="0">
                <a:solidFill>
                  <a:srgbClr val="000000"/>
                </a:solidFill>
                <a:latin typeface="Arial"/>
                <a:ea typeface="Yu Gothic"/>
              </a:defRPr>
            </a:pPr>
            <a:endParaRPr lang="ja-JP"/>
          </a:p>
        </c:txPr>
        <c:crossAx val="100"/>
        <c:crosses val="autoZero"/>
        <c:auto val="1"/>
        <c:lblAlgn val="ctr"/>
        <c:lblOffset val="100"/>
        <c:tickLblSkip val="1"/>
        <c:noMultiLvlLbl val="1"/>
      </c:catAx>
      <c:valAx>
        <c:axId val="100"/>
        <c:scaling>
          <c:orientation val="minMax"/>
          <c:max val="80"/>
          <c:min val="0"/>
        </c:scaling>
        <c:delete val="0"/>
        <c:axPos val="l"/>
        <c:majorGridlines>
          <c:spPr>
            <a:ln w="6350">
              <a:solidFill>
                <a:srgbClr val="D9DDE3"/>
              </a:solidFill>
              <a:prstDash val="solid"/>
            </a:ln>
          </c:spPr>
        </c:majorGridlines>
        <c:title>
          <c:tx>
            <c:rich>
              <a:bodyPr rot="-5400000" wrap="square" anchor="ctr"/>
              <a:lstStyle/>
              <a:p>
                <a:pPr>
                  <a:defRPr lang="ja-JP" sz="1400" b="0">
                    <a:solidFill>
                      <a:srgbClr val="000000"/>
                    </a:solidFill>
                    <a:latin typeface="Arial"/>
                    <a:ea typeface="Yu Gothic"/>
                  </a:defRPr>
                </a:pPr>
                <a:r>
                  <a:rPr lang="en" sz="1400" b="0" baseline="0" dirty="0">
                    <a:solidFill>
                      <a:srgbClr val="000000"/>
                    </a:solidFill>
                    <a:latin typeface="Arial"/>
                    <a:ea typeface="Yu Gothic"/>
                  </a:rPr>
                  <a:t>k req</a:t>
                </a:r>
                <a:r>
                  <a:rPr lang="en" sz="1400" b="0" dirty="0">
                    <a:solidFill>
                      <a:srgbClr val="000000"/>
                    </a:solidFill>
                    <a:latin typeface="Arial"/>
                    <a:ea typeface="Yu Gothic"/>
                  </a:rPr>
                  <a:t>/s</a:t>
                </a:r>
              </a:p>
            </c:rich>
          </c:tx>
          <c:layout>
            <c:manualLayout>
              <c:xMode val="edge"/>
              <c:yMode val="edge"/>
              <c:x val="3.0000000000000001E-3"/>
              <c:y val="0.36"/>
              <c:w val="0.08"/>
              <c:h val="0.26"/>
            </c:manualLayout>
          </c:layout>
          <c:overlay val="0"/>
        </c:title>
        <c:numFmt formatCode="#,##0" sourceLinked="0"/>
        <c:majorTickMark val="none"/>
        <c:minorTickMark val="none"/>
        <c:tickLblPos val="nextTo"/>
        <c:spPr>
          <a:ln w="9525">
            <a:solidFill>
              <a:srgbClr val="444444"/>
            </a:solidFill>
            <a:prstDash val="solid"/>
          </a:ln>
        </c:spPr>
        <c:txPr>
          <a:bodyPr/>
          <a:lstStyle/>
          <a:p>
            <a:pPr>
              <a:defRPr lang="ja-JP" sz="1400" b="0">
                <a:solidFill>
                  <a:srgbClr val="000000"/>
                </a:solidFill>
                <a:latin typeface="Arial"/>
                <a:ea typeface="Yu Gothic"/>
              </a:defRPr>
            </a:pPr>
            <a:endParaRPr lang="ja-JP"/>
          </a:p>
        </c:txPr>
        <c:crossAx val="10"/>
        <c:crosses val="min"/>
        <c:crossBetween val="between"/>
        <c:majorUnit val="20"/>
      </c:valAx>
      <c:spPr>
        <a:solidFill>
          <a:srgbClr val="FFFFFF"/>
        </a:solidFill>
        <a:ln>
          <a:noFill/>
          <a:prstDash val="solid"/>
        </a:ln>
      </c:spPr>
    </c:plotArea>
    <c:plotVisOnly val="1"/>
    <c:dispBlanksAs val="gap"/>
    <c:showDLblsOverMax val="1"/>
  </c:chart>
  <c:spPr>
    <a:solidFill>
      <a:srgbClr val="FFFFFF"/>
    </a:solidFill>
    <a:ln>
      <a:noFill/>
      <a:prstDash val="solid"/>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VM nesting (~100 KB)</a:t>
            </a:r>
          </a:p>
        </c:rich>
      </c:tx>
      <c:overlay val="0"/>
    </c:title>
    <c:autoTitleDeleted val="0"/>
    <c:plotArea>
      <c:layout>
        <c:manualLayout>
          <c:layoutTarget val="inner"/>
          <c:xMode val="edge"/>
          <c:yMode val="edge"/>
          <c:x val="0.25"/>
          <c:y val="0.18"/>
          <c:w val="0.73"/>
          <c:h val="0.48"/>
        </c:manualLayout>
      </c:layout>
      <c:barChart>
        <c:barDir val="col"/>
        <c:grouping val="clustered"/>
        <c:varyColors val="1"/>
        <c:ser>
          <c:idx val="0"/>
          <c:order val="0"/>
          <c:tx>
            <c:strRef>
              <c:f>先行研究_VMネスト!$B$11</c:f>
              <c:strCache>
                <c:ptCount val="1"/>
                <c:pt idx="0">
                  <c:v>Throughput</c:v>
                </c:pt>
              </c:strCache>
            </c:strRef>
          </c:tx>
          <c:spPr>
            <a:solidFill>
              <a:srgbClr val="0C4A6E"/>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先行研究_VMネスト!$A$12:$A$14</c:f>
              <c:strCache>
                <c:ptCount val="3"/>
                <c:pt idx="0">
                  <c:v>Normal
no SEV</c:v>
                </c:pt>
                <c:pt idx="1">
                  <c:v>Nested
no SEV</c:v>
                </c:pt>
                <c:pt idx="2">
                  <c:v>Nested
SEV‑SNP</c:v>
                </c:pt>
              </c:strCache>
            </c:strRef>
          </c:cat>
          <c:val>
            <c:numRef>
              <c:f>先行研究_VMネスト!$B$12:$B$14</c:f>
              <c:numCache>
                <c:formatCode>0.000</c:formatCode>
                <c:ptCount val="3"/>
                <c:pt idx="0">
                  <c:v>9.6999999999999993</c:v>
                </c:pt>
                <c:pt idx="1">
                  <c:v>9.6999999999999993</c:v>
                </c:pt>
                <c:pt idx="2">
                  <c:v>9.3000000000000007</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0-4FB4-2546-9756-8E64C23FB7FA}"/>
            </c:ext>
          </c:extLst>
        </c:ser>
        <c:dLbls>
          <c:showLegendKey val="0"/>
          <c:showVal val="0"/>
          <c:showCatName val="0"/>
          <c:showSerName val="0"/>
          <c:showPercent val="0"/>
          <c:showBubbleSize val="1"/>
        </c:dLbls>
        <c:gapWidth val="90"/>
        <c:axId val="10"/>
        <c:axId val="100"/>
      </c:barChart>
      <c:catAx>
        <c:axId val="10"/>
        <c:scaling>
          <c:orientation val="minMax"/>
        </c:scaling>
        <c:delete val="0"/>
        <c:axPos val="b"/>
        <c:numFmt formatCode="General" sourceLinked="0"/>
        <c:majorTickMark val="none"/>
        <c:minorTickMark val="none"/>
        <c:tickLblPos val="low"/>
        <c:spPr>
          <a:ln w="9525">
            <a:solidFill>
              <a:srgbClr val="444444"/>
            </a:solidFill>
            <a:prstDash val="solid"/>
          </a:ln>
        </c:spPr>
        <c:txPr>
          <a:bodyPr rot="0" anchor="ctr"/>
          <a:lstStyle/>
          <a:p>
            <a:pPr>
              <a:defRPr lang="ja-JP" sz="1200" b="0">
                <a:solidFill>
                  <a:srgbClr val="000000"/>
                </a:solidFill>
                <a:latin typeface="Arial"/>
                <a:ea typeface="Yu Gothic"/>
              </a:defRPr>
            </a:pPr>
            <a:endParaRPr lang="ja-JP"/>
          </a:p>
        </c:txPr>
        <c:crossAx val="100"/>
        <c:crosses val="autoZero"/>
        <c:auto val="1"/>
        <c:lblAlgn val="ctr"/>
        <c:lblOffset val="100"/>
        <c:tickLblSkip val="1"/>
        <c:noMultiLvlLbl val="1"/>
      </c:catAx>
      <c:valAx>
        <c:axId val="100"/>
        <c:scaling>
          <c:orientation val="minMax"/>
          <c:max val="12"/>
          <c:min val="0"/>
        </c:scaling>
        <c:delete val="0"/>
        <c:axPos val="l"/>
        <c:majorGridlines>
          <c:spPr>
            <a:ln w="6350">
              <a:solidFill>
                <a:srgbClr val="D9DDE3"/>
              </a:solidFill>
              <a:prstDash val="solid"/>
            </a:ln>
          </c:spPr>
        </c:majorGridlines>
        <c:title>
          <c:tx>
            <c:rich>
              <a:bodyPr rot="-5400000" wrap="square" anchor="ctr"/>
              <a:lstStyle/>
              <a:p>
                <a:pPr>
                  <a:defRPr lang="ja-JP" sz="1400" b="0">
                    <a:solidFill>
                      <a:srgbClr val="000000"/>
                    </a:solidFill>
                    <a:latin typeface="Arial"/>
                    <a:ea typeface="Yu Gothic"/>
                  </a:defRPr>
                </a:pPr>
                <a:r>
                  <a:rPr lang="en" sz="1400" b="0" dirty="0">
                    <a:solidFill>
                      <a:srgbClr val="000000"/>
                    </a:solidFill>
                    <a:latin typeface="Arial"/>
                    <a:ea typeface="Yu Gothic"/>
                  </a:rPr>
                  <a:t>k</a:t>
                </a:r>
                <a:r>
                  <a:rPr lang="en" sz="1400" b="0" baseline="0" dirty="0">
                    <a:solidFill>
                      <a:srgbClr val="000000"/>
                    </a:solidFill>
                    <a:latin typeface="Arial"/>
                    <a:ea typeface="Yu Gothic"/>
                  </a:rPr>
                  <a:t> req</a:t>
                </a:r>
                <a:r>
                  <a:rPr lang="en" sz="1400" b="0" dirty="0">
                    <a:solidFill>
                      <a:srgbClr val="000000"/>
                    </a:solidFill>
                    <a:latin typeface="Arial"/>
                    <a:ea typeface="Yu Gothic"/>
                  </a:rPr>
                  <a:t>/s</a:t>
                </a:r>
              </a:p>
            </c:rich>
          </c:tx>
          <c:layout>
            <c:manualLayout>
              <c:xMode val="edge"/>
              <c:yMode val="edge"/>
              <c:x val="3.0000000000000001E-3"/>
              <c:y val="0.36"/>
              <c:w val="0.08"/>
              <c:h val="0.26"/>
            </c:manualLayout>
          </c:layout>
          <c:overlay val="0"/>
        </c:title>
        <c:numFmt formatCode="#,##0" sourceLinked="0"/>
        <c:majorTickMark val="none"/>
        <c:minorTickMark val="none"/>
        <c:tickLblPos val="nextTo"/>
        <c:spPr>
          <a:ln w="9525">
            <a:solidFill>
              <a:srgbClr val="444444"/>
            </a:solidFill>
            <a:prstDash val="solid"/>
          </a:ln>
        </c:spPr>
        <c:txPr>
          <a:bodyPr/>
          <a:lstStyle/>
          <a:p>
            <a:pPr>
              <a:defRPr lang="ja-JP" sz="1400" b="0">
                <a:solidFill>
                  <a:srgbClr val="000000"/>
                </a:solidFill>
                <a:latin typeface="Arial"/>
                <a:ea typeface="Yu Gothic"/>
              </a:defRPr>
            </a:pPr>
            <a:endParaRPr lang="ja-JP"/>
          </a:p>
        </c:txPr>
        <c:crossAx val="10"/>
        <c:crosses val="min"/>
        <c:crossBetween val="between"/>
        <c:majorUnit val="2"/>
      </c:valAx>
      <c:spPr>
        <a:solidFill>
          <a:srgbClr val="FFFFFF"/>
        </a:solidFill>
        <a:ln>
          <a:noFill/>
          <a:prstDash val="solid"/>
        </a:ln>
      </c:spPr>
    </c:plotArea>
    <c:plotVisOnly val="1"/>
    <c:dispBlanksAs val="gap"/>
    <c:showDLblsOverMax val="1"/>
  </c:chart>
  <c:spPr>
    <a:solidFill>
      <a:srgbClr val="FFFFFF"/>
    </a:solidFill>
    <a:ln>
      <a:noFill/>
      <a:prstDash val="solid"/>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HTTP (SEV-tracker)</a:t>
            </a:r>
          </a:p>
        </c:rich>
      </c:tx>
      <c:overlay val="0"/>
    </c:title>
    <c:autoTitleDeleted val="0"/>
    <c:plotArea>
      <c:layout>
        <c:manualLayout>
          <c:layoutTarget val="inner"/>
          <c:xMode val="edge"/>
          <c:yMode val="edge"/>
          <c:x val="0.25"/>
          <c:y val="0.18"/>
          <c:w val="0.71"/>
          <c:h val="0.57999999999999996"/>
        </c:manualLayout>
      </c:layout>
      <c:barChart>
        <c:barDir val="col"/>
        <c:grouping val="clustered"/>
        <c:varyColors val="1"/>
        <c:ser>
          <c:idx val="0"/>
          <c:order val="0"/>
          <c:tx>
            <c:strRef>
              <c:f>'先行研究_SEV-tracker'!$B$4</c:f>
              <c:strCache>
                <c:ptCount val="1"/>
                <c:pt idx="0">
                  <c:v>Throughput</c:v>
                </c:pt>
              </c:strCache>
            </c:strRef>
          </c:tx>
          <c:spPr>
            <a:solidFill>
              <a:srgbClr val="0369A1"/>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'先行研究_SEV-tracker'!$A$5:$A$6</c:f>
              <c:strCache>
                <c:ptCount val="2"/>
                <c:pt idx="0">
                  <c:v>No tracking</c:v>
                </c:pt>
                <c:pt idx="1">
                  <c:v>Tracking</c:v>
                </c:pt>
              </c:strCache>
            </c:strRef>
          </c:cat>
          <c:val>
            <c:numRef>
              <c:f>'先行研究_SEV-tracker'!$B$5:$B$6</c:f>
              <c:numCache>
                <c:formatCode>0.000</c:formatCode>
                <c:ptCount val="2"/>
                <c:pt idx="0">
                  <c:v>0.234372</c:v>
                </c:pt>
                <c:pt idx="1">
                  <c:v>0.21279200000000001</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0-F7D6-874A-B2D6-EFEE594F33FB}"/>
            </c:ext>
          </c:extLst>
        </c:ser>
        <c:dLbls>
          <c:showLegendKey val="0"/>
          <c:showVal val="0"/>
          <c:showCatName val="0"/>
          <c:showSerName val="0"/>
          <c:showPercent val="0"/>
          <c:showBubbleSize val="1"/>
        </c:dLbls>
        <c:gapWidth val="230"/>
        <c:axId val="10"/>
        <c:axId val="100"/>
      </c:barChart>
      <c:catAx>
        <c:axId val="10"/>
        <c:scaling>
          <c:orientation val="minMax"/>
        </c:scaling>
        <c:delete val="0"/>
        <c:axPos val="b"/>
        <c:numFmt formatCode="General" sourceLinked="0"/>
        <c:majorTickMark val="none"/>
        <c:minorTickMark val="none"/>
        <c:tickLblPos val="low"/>
        <c:spPr>
          <a:ln w="9525">
            <a:solidFill>
              <a:srgbClr val="444444"/>
            </a:solidFill>
            <a:prstDash val="solid"/>
          </a:ln>
        </c:spPr>
        <c:txPr>
          <a:bodyPr rot="0" anchor="ctr"/>
          <a:lstStyle/>
          <a:p>
            <a:pPr>
              <a:defRPr lang="ja-JP" sz="1400" b="0">
                <a:solidFill>
                  <a:srgbClr val="000000"/>
                </a:solidFill>
                <a:latin typeface="Arial"/>
                <a:ea typeface="Yu Gothic"/>
              </a:defRPr>
            </a:pPr>
            <a:endParaRPr lang="ja-JP"/>
          </a:p>
        </c:txPr>
        <c:crossAx val="100"/>
        <c:crosses val="autoZero"/>
        <c:auto val="1"/>
        <c:lblAlgn val="ctr"/>
        <c:lblOffset val="100"/>
        <c:tickLblSkip val="1"/>
        <c:noMultiLvlLbl val="1"/>
      </c:catAx>
      <c:valAx>
        <c:axId val="100"/>
        <c:scaling>
          <c:orientation val="minMax"/>
          <c:max val="0.26"/>
          <c:min val="0"/>
        </c:scaling>
        <c:delete val="0"/>
        <c:axPos val="l"/>
        <c:majorGridlines>
          <c:spPr>
            <a:ln w="6350">
              <a:solidFill>
                <a:srgbClr val="D9DDE3"/>
              </a:solidFill>
              <a:prstDash val="solid"/>
            </a:ln>
          </c:spPr>
        </c:majorGridlines>
        <c:title>
          <c:tx>
            <c:rich>
              <a:bodyPr rot="-5400000" wrap="square" anchor="ctr"/>
              <a:lstStyle/>
              <a:p>
                <a:pPr>
                  <a:defRPr lang="ja-JP" sz="1400" b="0">
                    <a:solidFill>
                      <a:srgbClr val="000000"/>
                    </a:solidFill>
                    <a:latin typeface="Arial"/>
                    <a:ea typeface="Yu Gothic"/>
                  </a:defRPr>
                </a:pPr>
                <a:r>
                  <a:rPr lang="en" sz="1400" b="0" dirty="0">
                    <a:solidFill>
                      <a:srgbClr val="000000"/>
                    </a:solidFill>
                    <a:latin typeface="Arial"/>
                    <a:ea typeface="Yu Gothic"/>
                  </a:rPr>
                  <a:t>k</a:t>
                </a:r>
                <a:r>
                  <a:rPr lang="en" sz="1400" b="0" baseline="0" dirty="0">
                    <a:solidFill>
                      <a:srgbClr val="000000"/>
                    </a:solidFill>
                    <a:latin typeface="Arial"/>
                    <a:ea typeface="Yu Gothic"/>
                  </a:rPr>
                  <a:t> r</a:t>
                </a:r>
                <a:r>
                  <a:rPr lang="en" sz="1400" b="0" dirty="0">
                    <a:solidFill>
                      <a:srgbClr val="000000"/>
                    </a:solidFill>
                    <a:latin typeface="Arial"/>
                    <a:ea typeface="Yu Gothic"/>
                  </a:rPr>
                  <a:t>eq/s</a:t>
                </a:r>
              </a:p>
            </c:rich>
          </c:tx>
          <c:layout>
            <c:manualLayout>
              <c:xMode val="edge"/>
              <c:yMode val="edge"/>
              <c:x val="1.4999999999999999E-2"/>
              <c:y val="0.36"/>
              <c:w val="0.08"/>
              <c:h val="0.26"/>
            </c:manualLayout>
          </c:layout>
          <c:overlay val="0"/>
        </c:title>
        <c:numFmt formatCode="0.00" sourceLinked="0"/>
        <c:majorTickMark val="none"/>
        <c:minorTickMark val="none"/>
        <c:tickLblPos val="nextTo"/>
        <c:spPr>
          <a:ln w="9525">
            <a:solidFill>
              <a:srgbClr val="444444"/>
            </a:solidFill>
            <a:prstDash val="solid"/>
          </a:ln>
        </c:spPr>
        <c:txPr>
          <a:bodyPr/>
          <a:lstStyle/>
          <a:p>
            <a:pPr>
              <a:defRPr lang="ja-JP" sz="1400" b="0">
                <a:solidFill>
                  <a:srgbClr val="000000"/>
                </a:solidFill>
                <a:latin typeface="Arial"/>
                <a:ea typeface="Yu Gothic"/>
              </a:defRPr>
            </a:pPr>
            <a:endParaRPr lang="ja-JP"/>
          </a:p>
        </c:txPr>
        <c:crossAx val="10"/>
        <c:crosses val="min"/>
        <c:crossBetween val="between"/>
        <c:majorUnit val="0.05"/>
      </c:valAx>
      <c:spPr>
        <a:solidFill>
          <a:srgbClr val="FFFFFF"/>
        </a:solidFill>
        <a:ln>
          <a:noFill/>
          <a:prstDash val="solid"/>
        </a:ln>
      </c:spPr>
    </c:plotArea>
    <c:plotVisOnly val="1"/>
    <c:dispBlanksAs val="gap"/>
    <c:showDLblsOverMax val="1"/>
  </c:chart>
  <c:spPr>
    <a:solidFill>
      <a:srgbClr val="FFFFFF"/>
    </a:solidFill>
    <a:ln>
      <a:noFill/>
      <a:prstDash val="solid"/>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Memory Read</a:t>
            </a:r>
          </a:p>
          <a:p>
            <a:pPr>
              <a:defRPr lang="ja-JP" sz="1400" b="0">
                <a:solidFill>
                  <a:srgbClr val="000000"/>
                </a:solidFill>
                <a:latin typeface="Arial"/>
                <a:ea typeface="Yu Gothic"/>
              </a:defRPr>
            </a:pPr>
            <a:r>
              <a:rPr lang="en" sz="1400" b="0">
                <a:solidFill>
                  <a:srgbClr val="000000"/>
                </a:solidFill>
                <a:latin typeface="Arial"/>
                <a:ea typeface="Yu Gothic"/>
              </a:rPr>
              <a:t>(SEV-SNP)</a:t>
            </a:r>
          </a:p>
        </c:rich>
      </c:tx>
      <c:overlay val="0"/>
    </c:title>
    <c:autoTitleDeleted val="0"/>
    <c:plotArea>
      <c:layout>
        <c:manualLayout>
          <c:layoutTarget val="inner"/>
          <c:xMode val="edge"/>
          <c:yMode val="edge"/>
          <c:x val="0.25"/>
          <c:y val="0.23"/>
          <c:w val="0.71"/>
          <c:h val="0.43"/>
        </c:manualLayout>
      </c:layout>
      <c:barChart>
        <c:barDir val="col"/>
        <c:grouping val="clustered"/>
        <c:varyColors val="1"/>
        <c:ser>
          <c:idx val="0"/>
          <c:order val="0"/>
          <c:tx>
            <c:strRef>
              <c:f>SEV_メモリ!$B$4</c:f>
              <c:strCache>
                <c:ptCount val="1"/>
                <c:pt idx="0">
                  <c:v>Native</c:v>
                </c:pt>
              </c:strCache>
            </c:strRef>
          </c:tx>
          <c:spPr>
            <a:solidFill>
              <a:srgbClr val="0C4A6E"/>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SEV_メモリ!$A$5:$A$7</c:f>
              <c:strCache>
                <c:ptCount val="3"/>
                <c:pt idx="0">
                  <c:v>1</c:v>
                </c:pt>
                <c:pt idx="1">
                  <c:v>4</c:v>
                </c:pt>
                <c:pt idx="2">
                  <c:v>8</c:v>
                </c:pt>
              </c:strCache>
            </c:strRef>
          </c:cat>
          <c:val>
            <c:numRef>
              <c:f>SEV_メモリ!$B$5:$B$7</c:f>
              <c:numCache>
                <c:formatCode>0.000</c:formatCode>
                <c:ptCount val="3"/>
                <c:pt idx="0">
                  <c:v>18.05</c:v>
                </c:pt>
                <c:pt idx="1">
                  <c:v>57.705761718749997</c:v>
                </c:pt>
                <c:pt idx="2">
                  <c:v>62.267871093750003</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0-0CE0-394E-920B-B4A4FE191E30}"/>
            </c:ext>
          </c:extLst>
        </c:ser>
        <c:ser>
          <c:idx val="1"/>
          <c:order val="1"/>
          <c:tx>
            <c:strRef>
              <c:f>SEV_メモリ!$C$4</c:f>
              <c:strCache>
                <c:ptCount val="1"/>
                <c:pt idx="0">
                  <c:v>SVSM</c:v>
                </c:pt>
              </c:strCache>
            </c:strRef>
          </c:tx>
          <c:spPr>
            <a:solidFill>
              <a:srgbClr val="0369A1"/>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SEV_メモリ!$A$5:$A$7</c:f>
              <c:strCache>
                <c:ptCount val="3"/>
                <c:pt idx="0">
                  <c:v>1</c:v>
                </c:pt>
                <c:pt idx="1">
                  <c:v>4</c:v>
                </c:pt>
                <c:pt idx="2">
                  <c:v>8</c:v>
                </c:pt>
              </c:strCache>
            </c:strRef>
          </c:cat>
          <c:val>
            <c:numRef>
              <c:f>SEV_メモリ!$C$5:$C$7</c:f>
              <c:numCache>
                <c:formatCode>0.000</c:formatCode>
                <c:ptCount val="3"/>
                <c:pt idx="0">
                  <c:v>18.132617187499999</c:v>
                </c:pt>
                <c:pt idx="1">
                  <c:v>60.909082031250001</c:v>
                </c:pt>
                <c:pt idx="2">
                  <c:v>61.016796874999997</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1-0CE0-394E-920B-B4A4FE191E30}"/>
            </c:ext>
          </c:extLst>
        </c:ser>
        <c:ser>
          <c:idx val="2"/>
          <c:order val="2"/>
          <c:tx>
            <c:strRef>
              <c:f>SEV_メモリ!$D$4</c:f>
              <c:strCache>
                <c:ptCount val="1"/>
                <c:pt idx="0">
                  <c:v>SockTrawl</c:v>
                </c:pt>
              </c:strCache>
            </c:strRef>
          </c:tx>
          <c:spPr>
            <a:solidFill>
              <a:srgbClr val="7DD3FC"/>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SEV_メモリ!$A$5:$A$7</c:f>
              <c:strCache>
                <c:ptCount val="3"/>
                <c:pt idx="0">
                  <c:v>1</c:v>
                </c:pt>
                <c:pt idx="1">
                  <c:v>4</c:v>
                </c:pt>
                <c:pt idx="2">
                  <c:v>8</c:v>
                </c:pt>
              </c:strCache>
            </c:strRef>
          </c:cat>
          <c:val>
            <c:numRef>
              <c:f>SEV_メモリ!$D$5:$D$7</c:f>
              <c:numCache>
                <c:formatCode>0.000</c:formatCode>
                <c:ptCount val="3"/>
                <c:pt idx="0">
                  <c:v>19.084863281250001</c:v>
                </c:pt>
                <c:pt idx="1">
                  <c:v>61.214062499999997</c:v>
                </c:pt>
                <c:pt idx="2">
                  <c:v>61.337011718749999</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2-0CE0-394E-920B-B4A4FE191E30}"/>
            </c:ext>
          </c:extLst>
        </c:ser>
        <c:dLbls>
          <c:showLegendKey val="0"/>
          <c:showVal val="0"/>
          <c:showCatName val="0"/>
          <c:showSerName val="0"/>
          <c:showPercent val="0"/>
          <c:showBubbleSize val="1"/>
        </c:dLbls>
        <c:gapWidth val="90"/>
        <c:axId val="10"/>
        <c:axId val="100"/>
      </c:barChart>
      <c:catAx>
        <c:axId val="10"/>
        <c:scaling>
          <c:orientation val="minMax"/>
        </c:scaling>
        <c:delete val="0"/>
        <c:axPos val="b"/>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Threads</a:t>
                </a:r>
              </a:p>
            </c:rich>
          </c:tx>
          <c:overlay val="0"/>
        </c:title>
        <c:numFmt formatCode="General" sourceLinked="0"/>
        <c:majorTickMark val="none"/>
        <c:minorTickMark val="none"/>
        <c:tickLblPos val="low"/>
        <c:spPr>
          <a:ln w="9525">
            <a:solidFill>
              <a:srgbClr val="444444"/>
            </a:solidFill>
            <a:prstDash val="solid"/>
          </a:ln>
        </c:spPr>
        <c:txPr>
          <a:bodyPr rot="0" anchor="ctr"/>
          <a:lstStyle/>
          <a:p>
            <a:pPr>
              <a:defRPr lang="ja-JP" sz="1400" b="0">
                <a:solidFill>
                  <a:srgbClr val="000000"/>
                </a:solidFill>
                <a:latin typeface="Arial"/>
                <a:ea typeface="Yu Gothic"/>
              </a:defRPr>
            </a:pPr>
            <a:endParaRPr lang="ja-JP"/>
          </a:p>
        </c:txPr>
        <c:crossAx val="100"/>
        <c:crosses val="autoZero"/>
        <c:auto val="1"/>
        <c:lblAlgn val="ctr"/>
        <c:lblOffset val="100"/>
        <c:tickLblSkip val="1"/>
        <c:noMultiLvlLbl val="1"/>
      </c:catAx>
      <c:valAx>
        <c:axId val="100"/>
        <c:scaling>
          <c:orientation val="minMax"/>
          <c:max val="100"/>
          <c:min val="0"/>
        </c:scaling>
        <c:delete val="0"/>
        <c:axPos val="l"/>
        <c:majorGridlines>
          <c:spPr>
            <a:ln w="6350">
              <a:solidFill>
                <a:srgbClr val="D9DDE3"/>
              </a:solidFill>
              <a:prstDash val="solid"/>
            </a:ln>
          </c:spPr>
        </c:majorGridlines>
        <c:title>
          <c:tx>
            <c:rich>
              <a:bodyPr rot="-5400000" wrap="square" anchor="ctr"/>
              <a:lstStyle/>
              <a:p>
                <a:pPr>
                  <a:defRPr lang="ja-JP" sz="1400" b="0">
                    <a:solidFill>
                      <a:srgbClr val="000000"/>
                    </a:solidFill>
                    <a:latin typeface="Arial"/>
                    <a:ea typeface="Yu Gothic"/>
                  </a:defRPr>
                </a:pPr>
                <a:r>
                  <a:rPr lang="en" sz="1400" b="0">
                    <a:solidFill>
                      <a:srgbClr val="000000"/>
                    </a:solidFill>
                    <a:latin typeface="Arial"/>
                    <a:ea typeface="Yu Gothic"/>
                  </a:rPr>
                  <a:t>GiB/s</a:t>
                </a:r>
              </a:p>
            </c:rich>
          </c:tx>
          <c:layout>
            <c:manualLayout>
              <c:xMode val="edge"/>
              <c:yMode val="edge"/>
              <c:x val="1.4999999999999999E-2"/>
              <c:y val="0.36"/>
              <c:w val="0.08"/>
              <c:h val="0.26"/>
            </c:manualLayout>
          </c:layout>
          <c:overlay val="0"/>
        </c:title>
        <c:numFmt formatCode="#,##0" sourceLinked="0"/>
        <c:majorTickMark val="none"/>
        <c:minorTickMark val="none"/>
        <c:tickLblPos val="nextTo"/>
        <c:spPr>
          <a:ln w="9525">
            <a:solidFill>
              <a:srgbClr val="444444"/>
            </a:solidFill>
            <a:prstDash val="solid"/>
          </a:ln>
        </c:spPr>
        <c:txPr>
          <a:bodyPr/>
          <a:lstStyle/>
          <a:p>
            <a:pPr>
              <a:defRPr lang="ja-JP" sz="1400" b="0">
                <a:solidFill>
                  <a:srgbClr val="000000"/>
                </a:solidFill>
                <a:latin typeface="Arial"/>
                <a:ea typeface="Yu Gothic"/>
              </a:defRPr>
            </a:pPr>
            <a:endParaRPr lang="ja-JP"/>
          </a:p>
        </c:txPr>
        <c:crossAx val="10"/>
        <c:crosses val="min"/>
        <c:crossBetween val="between"/>
        <c:majorUnit val="20"/>
      </c:valAx>
      <c:spPr>
        <a:solidFill>
          <a:srgbClr val="FFFFFF"/>
        </a:solidFill>
        <a:ln>
          <a:noFill/>
          <a:prstDash val="solid"/>
        </a:ln>
      </c:spPr>
    </c:plotArea>
    <c:legend>
      <c:legendPos val="b"/>
      <c:layout>
        <c:manualLayout>
          <c:xMode val="edge"/>
          <c:yMode val="edge"/>
          <c:x val="0.04"/>
          <c:y val="0.87"/>
          <c:w val="0.92"/>
          <c:h val="0.1"/>
        </c:manualLayout>
      </c:layout>
      <c:overlay val="1"/>
      <c:txPr>
        <a:bodyPr/>
        <a:lstStyle/>
        <a:p>
          <a:pPr>
            <a:defRPr lang="ja-JP" sz="1200" b="0">
              <a:solidFill>
                <a:srgbClr val="000000"/>
              </a:solidFill>
              <a:latin typeface="Arial"/>
              <a:ea typeface="Yu Gothic"/>
            </a:defRPr>
          </a:pPr>
          <a:endParaRPr lang="ja-JP"/>
        </a:p>
      </c:txPr>
    </c:legend>
    <c:plotVisOnly val="1"/>
    <c:dispBlanksAs val="gap"/>
    <c:showDLblsOverMax val="1"/>
  </c:chart>
  <c:spPr>
    <a:solidFill>
      <a:srgbClr val="FFFFFF"/>
    </a:solidFill>
    <a:ln>
      <a:noFill/>
      <a:prstDash val="solid"/>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Memory Write</a:t>
            </a:r>
          </a:p>
          <a:p>
            <a:pPr>
              <a:defRPr lang="ja-JP" sz="1400" b="0">
                <a:solidFill>
                  <a:srgbClr val="000000"/>
                </a:solidFill>
                <a:latin typeface="Arial"/>
                <a:ea typeface="Yu Gothic"/>
              </a:defRPr>
            </a:pPr>
            <a:r>
              <a:rPr lang="en" sz="1400" b="0">
                <a:solidFill>
                  <a:srgbClr val="000000"/>
                </a:solidFill>
                <a:latin typeface="Arial"/>
                <a:ea typeface="Yu Gothic"/>
              </a:rPr>
              <a:t>(SEV-SNP)</a:t>
            </a:r>
          </a:p>
        </c:rich>
      </c:tx>
      <c:overlay val="0"/>
    </c:title>
    <c:autoTitleDeleted val="0"/>
    <c:plotArea>
      <c:layout>
        <c:manualLayout>
          <c:layoutTarget val="inner"/>
          <c:xMode val="edge"/>
          <c:yMode val="edge"/>
          <c:x val="0.25"/>
          <c:y val="0.23"/>
          <c:w val="0.71"/>
          <c:h val="0.43"/>
        </c:manualLayout>
      </c:layout>
      <c:barChart>
        <c:barDir val="col"/>
        <c:grouping val="clustered"/>
        <c:varyColors val="1"/>
        <c:ser>
          <c:idx val="0"/>
          <c:order val="0"/>
          <c:tx>
            <c:strRef>
              <c:f>SEV_メモリ!$B$11</c:f>
              <c:strCache>
                <c:ptCount val="1"/>
                <c:pt idx="0">
                  <c:v>Native</c:v>
                </c:pt>
              </c:strCache>
            </c:strRef>
          </c:tx>
          <c:spPr>
            <a:solidFill>
              <a:srgbClr val="0C4A6E"/>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SEV_メモリ!$A$12:$A$14</c:f>
              <c:strCache>
                <c:ptCount val="3"/>
                <c:pt idx="0">
                  <c:v>1</c:v>
                </c:pt>
                <c:pt idx="1">
                  <c:v>4</c:v>
                </c:pt>
                <c:pt idx="2">
                  <c:v>8</c:v>
                </c:pt>
              </c:strCache>
            </c:strRef>
          </c:cat>
          <c:val>
            <c:numRef>
              <c:f>SEV_メモリ!$B$12:$B$14</c:f>
              <c:numCache>
                <c:formatCode>0.000</c:formatCode>
                <c:ptCount val="3"/>
                <c:pt idx="0">
                  <c:v>16.119531250000001</c:v>
                </c:pt>
                <c:pt idx="1">
                  <c:v>30.371191406249999</c:v>
                </c:pt>
                <c:pt idx="2">
                  <c:v>28.31005859375</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0-5429-DD42-A29C-026B151AA4C6}"/>
            </c:ext>
          </c:extLst>
        </c:ser>
        <c:ser>
          <c:idx val="1"/>
          <c:order val="1"/>
          <c:tx>
            <c:strRef>
              <c:f>SEV_メモリ!$C$11</c:f>
              <c:strCache>
                <c:ptCount val="1"/>
                <c:pt idx="0">
                  <c:v>SVSM</c:v>
                </c:pt>
              </c:strCache>
            </c:strRef>
          </c:tx>
          <c:spPr>
            <a:solidFill>
              <a:srgbClr val="0369A1"/>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SEV_メモリ!$A$12:$A$14</c:f>
              <c:strCache>
                <c:ptCount val="3"/>
                <c:pt idx="0">
                  <c:v>1</c:v>
                </c:pt>
                <c:pt idx="1">
                  <c:v>4</c:v>
                </c:pt>
                <c:pt idx="2">
                  <c:v>8</c:v>
                </c:pt>
              </c:strCache>
            </c:strRef>
          </c:cat>
          <c:val>
            <c:numRef>
              <c:f>SEV_メモリ!$C$12:$C$14</c:f>
              <c:numCache>
                <c:formatCode>0.000</c:formatCode>
                <c:ptCount val="3"/>
                <c:pt idx="0">
                  <c:v>16.44580078125</c:v>
                </c:pt>
                <c:pt idx="1">
                  <c:v>30.600976562500001</c:v>
                </c:pt>
                <c:pt idx="2">
                  <c:v>29.77880859375</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1-5429-DD42-A29C-026B151AA4C6}"/>
            </c:ext>
          </c:extLst>
        </c:ser>
        <c:ser>
          <c:idx val="2"/>
          <c:order val="2"/>
          <c:tx>
            <c:strRef>
              <c:f>SEV_メモリ!$D$11</c:f>
              <c:strCache>
                <c:ptCount val="1"/>
                <c:pt idx="0">
                  <c:v>SockTrawl</c:v>
                </c:pt>
              </c:strCache>
            </c:strRef>
          </c:tx>
          <c:spPr>
            <a:solidFill>
              <a:srgbClr val="7DD3FC"/>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SEV_メモリ!$A$12:$A$14</c:f>
              <c:strCache>
                <c:ptCount val="3"/>
                <c:pt idx="0">
                  <c:v>1</c:v>
                </c:pt>
                <c:pt idx="1">
                  <c:v>4</c:v>
                </c:pt>
                <c:pt idx="2">
                  <c:v>8</c:v>
                </c:pt>
              </c:strCache>
            </c:strRef>
          </c:cat>
          <c:val>
            <c:numRef>
              <c:f>SEV_メモリ!$D$12:$D$14</c:f>
              <c:numCache>
                <c:formatCode>0.000</c:formatCode>
                <c:ptCount val="3"/>
                <c:pt idx="0">
                  <c:v>16.604785156249999</c:v>
                </c:pt>
                <c:pt idx="1">
                  <c:v>30.635839843749999</c:v>
                </c:pt>
                <c:pt idx="2">
                  <c:v>28.319726562500001</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2-5429-DD42-A29C-026B151AA4C6}"/>
            </c:ext>
          </c:extLst>
        </c:ser>
        <c:dLbls>
          <c:showLegendKey val="0"/>
          <c:showVal val="0"/>
          <c:showCatName val="0"/>
          <c:showSerName val="0"/>
          <c:showPercent val="0"/>
          <c:showBubbleSize val="1"/>
        </c:dLbls>
        <c:gapWidth val="90"/>
        <c:axId val="10"/>
        <c:axId val="100"/>
      </c:barChart>
      <c:catAx>
        <c:axId val="10"/>
        <c:scaling>
          <c:orientation val="minMax"/>
        </c:scaling>
        <c:delete val="0"/>
        <c:axPos val="b"/>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Threads</a:t>
                </a:r>
              </a:p>
            </c:rich>
          </c:tx>
          <c:overlay val="0"/>
        </c:title>
        <c:numFmt formatCode="General" sourceLinked="0"/>
        <c:majorTickMark val="none"/>
        <c:minorTickMark val="none"/>
        <c:tickLblPos val="low"/>
        <c:spPr>
          <a:ln w="9525">
            <a:solidFill>
              <a:srgbClr val="444444"/>
            </a:solidFill>
            <a:prstDash val="solid"/>
          </a:ln>
        </c:spPr>
        <c:txPr>
          <a:bodyPr rot="0" anchor="ctr"/>
          <a:lstStyle/>
          <a:p>
            <a:pPr>
              <a:defRPr lang="ja-JP" sz="1400" b="0">
                <a:solidFill>
                  <a:srgbClr val="000000"/>
                </a:solidFill>
                <a:latin typeface="Arial"/>
                <a:ea typeface="Yu Gothic"/>
              </a:defRPr>
            </a:pPr>
            <a:endParaRPr lang="ja-JP"/>
          </a:p>
        </c:txPr>
        <c:crossAx val="100"/>
        <c:crosses val="autoZero"/>
        <c:auto val="1"/>
        <c:lblAlgn val="ctr"/>
        <c:lblOffset val="100"/>
        <c:tickLblSkip val="1"/>
        <c:noMultiLvlLbl val="1"/>
      </c:catAx>
      <c:valAx>
        <c:axId val="100"/>
        <c:scaling>
          <c:orientation val="minMax"/>
          <c:max val="100"/>
          <c:min val="0"/>
        </c:scaling>
        <c:delete val="0"/>
        <c:axPos val="l"/>
        <c:majorGridlines>
          <c:spPr>
            <a:ln w="6350">
              <a:solidFill>
                <a:srgbClr val="D9DDE3"/>
              </a:solidFill>
              <a:prstDash val="solid"/>
            </a:ln>
          </c:spPr>
        </c:majorGridlines>
        <c:title>
          <c:tx>
            <c:rich>
              <a:bodyPr rot="-5400000" wrap="square" anchor="ctr"/>
              <a:lstStyle/>
              <a:p>
                <a:pPr>
                  <a:defRPr lang="ja-JP" sz="1400" b="0">
                    <a:solidFill>
                      <a:srgbClr val="000000"/>
                    </a:solidFill>
                    <a:latin typeface="Arial"/>
                    <a:ea typeface="Yu Gothic"/>
                  </a:defRPr>
                </a:pPr>
                <a:r>
                  <a:rPr lang="en" sz="1400" b="0">
                    <a:solidFill>
                      <a:srgbClr val="000000"/>
                    </a:solidFill>
                    <a:latin typeface="Arial"/>
                    <a:ea typeface="Yu Gothic"/>
                  </a:rPr>
                  <a:t>GiB/s</a:t>
                </a:r>
              </a:p>
            </c:rich>
          </c:tx>
          <c:layout>
            <c:manualLayout>
              <c:xMode val="edge"/>
              <c:yMode val="edge"/>
              <c:x val="1.4999999999999999E-2"/>
              <c:y val="0.36"/>
              <c:w val="0.08"/>
              <c:h val="0.26"/>
            </c:manualLayout>
          </c:layout>
          <c:overlay val="0"/>
        </c:title>
        <c:numFmt formatCode="#,##0" sourceLinked="0"/>
        <c:majorTickMark val="none"/>
        <c:minorTickMark val="none"/>
        <c:tickLblPos val="nextTo"/>
        <c:spPr>
          <a:ln w="9525">
            <a:solidFill>
              <a:srgbClr val="444444"/>
            </a:solidFill>
            <a:prstDash val="solid"/>
          </a:ln>
        </c:spPr>
        <c:txPr>
          <a:bodyPr/>
          <a:lstStyle/>
          <a:p>
            <a:pPr>
              <a:defRPr lang="ja-JP" sz="1400" b="0">
                <a:solidFill>
                  <a:srgbClr val="000000"/>
                </a:solidFill>
                <a:latin typeface="Arial"/>
                <a:ea typeface="Yu Gothic"/>
              </a:defRPr>
            </a:pPr>
            <a:endParaRPr lang="ja-JP"/>
          </a:p>
        </c:txPr>
        <c:crossAx val="10"/>
        <c:crosses val="min"/>
        <c:crossBetween val="between"/>
        <c:majorUnit val="20"/>
      </c:valAx>
      <c:spPr>
        <a:solidFill>
          <a:srgbClr val="FFFFFF"/>
        </a:solidFill>
        <a:ln>
          <a:noFill/>
          <a:prstDash val="solid"/>
        </a:ln>
      </c:spPr>
    </c:plotArea>
    <c:plotVisOnly val="1"/>
    <c:dispBlanksAs val="gap"/>
    <c:showDLblsOverMax val="1"/>
  </c:chart>
  <c:spPr>
    <a:solidFill>
      <a:srgbClr val="FFFFFF"/>
    </a:solidFill>
    <a:ln>
      <a:noFill/>
      <a:prstDash val="solid"/>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Memory Read</a:t>
            </a:r>
          </a:p>
          <a:p>
            <a:pPr>
              <a:defRPr lang="ja-JP" sz="1400" b="0">
                <a:solidFill>
                  <a:srgbClr val="000000"/>
                </a:solidFill>
                <a:latin typeface="Arial"/>
                <a:ea typeface="Yu Gothic"/>
              </a:defRPr>
            </a:pPr>
            <a:r>
              <a:rPr lang="en" sz="1400" b="0">
                <a:solidFill>
                  <a:srgbClr val="000000"/>
                </a:solidFill>
                <a:latin typeface="Arial"/>
                <a:ea typeface="Yu Gothic"/>
              </a:rPr>
              <a:t>(TDX)</a:t>
            </a:r>
          </a:p>
        </c:rich>
      </c:tx>
      <c:overlay val="0"/>
    </c:title>
    <c:autoTitleDeleted val="0"/>
    <c:plotArea>
      <c:layout>
        <c:manualLayout>
          <c:layoutTarget val="inner"/>
          <c:xMode val="edge"/>
          <c:yMode val="edge"/>
          <c:x val="0.25"/>
          <c:y val="0.23"/>
          <c:w val="0.71"/>
          <c:h val="0.43"/>
        </c:manualLayout>
      </c:layout>
      <c:barChart>
        <c:barDir val="col"/>
        <c:grouping val="clustered"/>
        <c:varyColors val="1"/>
        <c:ser>
          <c:idx val="0"/>
          <c:order val="0"/>
          <c:tx>
            <c:strRef>
              <c:f>TDX_メモリ!$B$4</c:f>
              <c:strCache>
                <c:ptCount val="1"/>
                <c:pt idx="0">
                  <c:v>Native</c:v>
                </c:pt>
              </c:strCache>
            </c:strRef>
          </c:tx>
          <c:spPr>
            <a:solidFill>
              <a:srgbClr val="7F1D1D"/>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TDX_メモリ!$A$5:$A$7</c:f>
              <c:strCache>
                <c:ptCount val="3"/>
                <c:pt idx="0">
                  <c:v>1</c:v>
                </c:pt>
                <c:pt idx="1">
                  <c:v>4</c:v>
                </c:pt>
                <c:pt idx="2">
                  <c:v>8</c:v>
                </c:pt>
              </c:strCache>
            </c:strRef>
          </c:cat>
          <c:val>
            <c:numRef>
              <c:f>TDX_メモリ!$B$5:$B$7</c:f>
              <c:numCache>
                <c:formatCode>0.000</c:formatCode>
                <c:ptCount val="3"/>
                <c:pt idx="0">
                  <c:v>13.43076171875</c:v>
                </c:pt>
                <c:pt idx="1">
                  <c:v>44.458789062500003</c:v>
                </c:pt>
                <c:pt idx="2">
                  <c:v>83.331738281249997</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0-391A-E946-AC75-078809379E54}"/>
            </c:ext>
          </c:extLst>
        </c:ser>
        <c:ser>
          <c:idx val="1"/>
          <c:order val="1"/>
          <c:tx>
            <c:strRef>
              <c:f>TDX_メモリ!$C$4</c:f>
              <c:strCache>
                <c:ptCount val="1"/>
                <c:pt idx="0">
                  <c:v>SVSM</c:v>
                </c:pt>
              </c:strCache>
            </c:strRef>
          </c:tx>
          <c:spPr>
            <a:solidFill>
              <a:srgbClr val="B91C1C"/>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TDX_メモリ!$A$5:$A$7</c:f>
              <c:strCache>
                <c:ptCount val="3"/>
                <c:pt idx="0">
                  <c:v>1</c:v>
                </c:pt>
                <c:pt idx="1">
                  <c:v>4</c:v>
                </c:pt>
                <c:pt idx="2">
                  <c:v>8</c:v>
                </c:pt>
              </c:strCache>
            </c:strRef>
          </c:cat>
          <c:val>
            <c:numRef>
              <c:f>TDX_メモリ!$C$5:$C$7</c:f>
              <c:numCache>
                <c:formatCode>0.000</c:formatCode>
                <c:ptCount val="3"/>
                <c:pt idx="0">
                  <c:v>12.2294921875</c:v>
                </c:pt>
                <c:pt idx="1">
                  <c:v>40.713183593750003</c:v>
                </c:pt>
                <c:pt idx="2">
                  <c:v>75.946484374999997</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1-391A-E946-AC75-078809379E54}"/>
            </c:ext>
          </c:extLst>
        </c:ser>
        <c:ser>
          <c:idx val="2"/>
          <c:order val="2"/>
          <c:tx>
            <c:strRef>
              <c:f>TDX_メモリ!$D$4</c:f>
              <c:strCache>
                <c:ptCount val="1"/>
                <c:pt idx="0">
                  <c:v>SockTrawl</c:v>
                </c:pt>
              </c:strCache>
            </c:strRef>
          </c:tx>
          <c:spPr>
            <a:solidFill>
              <a:srgbClr val="FCA5A5"/>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TDX_メモリ!$A$5:$A$7</c:f>
              <c:strCache>
                <c:ptCount val="3"/>
                <c:pt idx="0">
                  <c:v>1</c:v>
                </c:pt>
                <c:pt idx="1">
                  <c:v>4</c:v>
                </c:pt>
                <c:pt idx="2">
                  <c:v>8</c:v>
                </c:pt>
              </c:strCache>
            </c:strRef>
          </c:cat>
          <c:val>
            <c:numRef>
              <c:f>TDX_メモリ!$D$5:$D$7</c:f>
              <c:numCache>
                <c:formatCode>0.000</c:formatCode>
                <c:ptCount val="3"/>
                <c:pt idx="0">
                  <c:v>12.120410156249999</c:v>
                </c:pt>
                <c:pt idx="1">
                  <c:v>40.708398437500001</c:v>
                </c:pt>
                <c:pt idx="2">
                  <c:v>75.916796875000003</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2-391A-E946-AC75-078809379E54}"/>
            </c:ext>
          </c:extLst>
        </c:ser>
        <c:dLbls>
          <c:showLegendKey val="0"/>
          <c:showVal val="0"/>
          <c:showCatName val="0"/>
          <c:showSerName val="0"/>
          <c:showPercent val="0"/>
          <c:showBubbleSize val="1"/>
        </c:dLbls>
        <c:gapWidth val="90"/>
        <c:axId val="10"/>
        <c:axId val="100"/>
      </c:barChart>
      <c:catAx>
        <c:axId val="10"/>
        <c:scaling>
          <c:orientation val="minMax"/>
        </c:scaling>
        <c:delete val="0"/>
        <c:axPos val="b"/>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Threads</a:t>
                </a:r>
              </a:p>
            </c:rich>
          </c:tx>
          <c:overlay val="0"/>
        </c:title>
        <c:numFmt formatCode="General" sourceLinked="0"/>
        <c:majorTickMark val="none"/>
        <c:minorTickMark val="none"/>
        <c:tickLblPos val="low"/>
        <c:spPr>
          <a:ln w="9525">
            <a:solidFill>
              <a:srgbClr val="444444"/>
            </a:solidFill>
            <a:prstDash val="solid"/>
          </a:ln>
        </c:spPr>
        <c:txPr>
          <a:bodyPr rot="0" anchor="ctr"/>
          <a:lstStyle/>
          <a:p>
            <a:pPr>
              <a:defRPr lang="ja-JP" sz="1400" b="0">
                <a:solidFill>
                  <a:srgbClr val="000000"/>
                </a:solidFill>
                <a:latin typeface="Arial"/>
                <a:ea typeface="Yu Gothic"/>
              </a:defRPr>
            </a:pPr>
            <a:endParaRPr lang="ja-JP"/>
          </a:p>
        </c:txPr>
        <c:crossAx val="100"/>
        <c:crosses val="autoZero"/>
        <c:auto val="1"/>
        <c:lblAlgn val="ctr"/>
        <c:lblOffset val="100"/>
        <c:tickLblSkip val="1"/>
        <c:noMultiLvlLbl val="1"/>
      </c:catAx>
      <c:valAx>
        <c:axId val="100"/>
        <c:scaling>
          <c:orientation val="minMax"/>
          <c:max val="100"/>
          <c:min val="0"/>
        </c:scaling>
        <c:delete val="0"/>
        <c:axPos val="l"/>
        <c:majorGridlines>
          <c:spPr>
            <a:ln w="6350">
              <a:solidFill>
                <a:srgbClr val="D9DDE3"/>
              </a:solidFill>
              <a:prstDash val="solid"/>
            </a:ln>
          </c:spPr>
        </c:majorGridlines>
        <c:title>
          <c:tx>
            <c:rich>
              <a:bodyPr rot="-5400000" wrap="square" anchor="ctr"/>
              <a:lstStyle/>
              <a:p>
                <a:pPr>
                  <a:defRPr lang="ja-JP" sz="1400" b="0">
                    <a:solidFill>
                      <a:srgbClr val="000000"/>
                    </a:solidFill>
                    <a:latin typeface="Arial"/>
                    <a:ea typeface="Yu Gothic"/>
                  </a:defRPr>
                </a:pPr>
                <a:r>
                  <a:rPr lang="en" sz="1400" b="0">
                    <a:solidFill>
                      <a:srgbClr val="000000"/>
                    </a:solidFill>
                    <a:latin typeface="Arial"/>
                    <a:ea typeface="Yu Gothic"/>
                  </a:rPr>
                  <a:t>GiB/s</a:t>
                </a:r>
              </a:p>
            </c:rich>
          </c:tx>
          <c:layout>
            <c:manualLayout>
              <c:xMode val="edge"/>
              <c:yMode val="edge"/>
              <c:x val="1.4999999999999999E-2"/>
              <c:y val="0.36"/>
              <c:w val="0.08"/>
              <c:h val="0.26"/>
            </c:manualLayout>
          </c:layout>
          <c:overlay val="0"/>
        </c:title>
        <c:numFmt formatCode="#,##0" sourceLinked="0"/>
        <c:majorTickMark val="none"/>
        <c:minorTickMark val="none"/>
        <c:tickLblPos val="nextTo"/>
        <c:spPr>
          <a:ln w="9525">
            <a:solidFill>
              <a:srgbClr val="444444"/>
            </a:solidFill>
            <a:prstDash val="solid"/>
          </a:ln>
        </c:spPr>
        <c:txPr>
          <a:bodyPr/>
          <a:lstStyle/>
          <a:p>
            <a:pPr>
              <a:defRPr lang="ja-JP" sz="1400" b="0">
                <a:solidFill>
                  <a:srgbClr val="000000"/>
                </a:solidFill>
                <a:latin typeface="Arial"/>
                <a:ea typeface="Yu Gothic"/>
              </a:defRPr>
            </a:pPr>
            <a:endParaRPr lang="ja-JP"/>
          </a:p>
        </c:txPr>
        <c:crossAx val="10"/>
        <c:crosses val="min"/>
        <c:crossBetween val="between"/>
        <c:majorUnit val="20"/>
      </c:valAx>
      <c:spPr>
        <a:solidFill>
          <a:srgbClr val="FFFFFF"/>
        </a:solidFill>
        <a:ln>
          <a:noFill/>
          <a:prstDash val="solid"/>
        </a:ln>
      </c:spPr>
    </c:plotArea>
    <c:legend>
      <c:legendPos val="b"/>
      <c:layout>
        <c:manualLayout>
          <c:xMode val="edge"/>
          <c:yMode val="edge"/>
          <c:x val="0.04"/>
          <c:y val="0.87"/>
          <c:w val="0.92"/>
          <c:h val="0.1"/>
        </c:manualLayout>
      </c:layout>
      <c:overlay val="1"/>
      <c:txPr>
        <a:bodyPr/>
        <a:lstStyle/>
        <a:p>
          <a:pPr>
            <a:defRPr lang="ja-JP" sz="1200" b="0">
              <a:solidFill>
                <a:srgbClr val="000000"/>
              </a:solidFill>
              <a:latin typeface="Arial"/>
              <a:ea typeface="Yu Gothic"/>
            </a:defRPr>
          </a:pPr>
          <a:endParaRPr lang="ja-JP"/>
        </a:p>
      </c:txPr>
    </c:legend>
    <c:plotVisOnly val="1"/>
    <c:dispBlanksAs val="gap"/>
    <c:showDLblsOverMax val="1"/>
  </c:chart>
  <c:spPr>
    <a:solidFill>
      <a:srgbClr val="FFFFFF"/>
    </a:solidFill>
    <a:ln>
      <a:noFill/>
      <a:prstDash val="solid"/>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Memory Write</a:t>
            </a:r>
          </a:p>
          <a:p>
            <a:pPr>
              <a:defRPr lang="ja-JP" sz="1400" b="0">
                <a:solidFill>
                  <a:srgbClr val="000000"/>
                </a:solidFill>
                <a:latin typeface="Arial"/>
                <a:ea typeface="Yu Gothic"/>
              </a:defRPr>
            </a:pPr>
            <a:r>
              <a:rPr lang="en" sz="1400" b="0">
                <a:solidFill>
                  <a:srgbClr val="000000"/>
                </a:solidFill>
                <a:latin typeface="Arial"/>
                <a:ea typeface="Yu Gothic"/>
              </a:rPr>
              <a:t>(TDX)</a:t>
            </a:r>
          </a:p>
        </c:rich>
      </c:tx>
      <c:overlay val="0"/>
    </c:title>
    <c:autoTitleDeleted val="0"/>
    <c:plotArea>
      <c:layout>
        <c:manualLayout>
          <c:layoutTarget val="inner"/>
          <c:xMode val="edge"/>
          <c:yMode val="edge"/>
          <c:x val="0.25"/>
          <c:y val="0.23"/>
          <c:w val="0.71"/>
          <c:h val="0.43"/>
        </c:manualLayout>
      </c:layout>
      <c:barChart>
        <c:barDir val="col"/>
        <c:grouping val="clustered"/>
        <c:varyColors val="1"/>
        <c:ser>
          <c:idx val="0"/>
          <c:order val="0"/>
          <c:tx>
            <c:strRef>
              <c:f>TDX_メモリ!$B$11</c:f>
              <c:strCache>
                <c:ptCount val="1"/>
                <c:pt idx="0">
                  <c:v>Native</c:v>
                </c:pt>
              </c:strCache>
            </c:strRef>
          </c:tx>
          <c:spPr>
            <a:solidFill>
              <a:srgbClr val="7F1D1D"/>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TDX_メモリ!$A$12:$A$14</c:f>
              <c:strCache>
                <c:ptCount val="3"/>
                <c:pt idx="0">
                  <c:v>1</c:v>
                </c:pt>
                <c:pt idx="1">
                  <c:v>4</c:v>
                </c:pt>
                <c:pt idx="2">
                  <c:v>8</c:v>
                </c:pt>
              </c:strCache>
            </c:strRef>
          </c:cat>
          <c:val>
            <c:numRef>
              <c:f>TDX_メモリ!$B$12:$B$14</c:f>
              <c:numCache>
                <c:formatCode>0.000</c:formatCode>
                <c:ptCount val="3"/>
                <c:pt idx="0">
                  <c:v>18.315527343749999</c:v>
                </c:pt>
                <c:pt idx="1">
                  <c:v>50.938281250000003</c:v>
                </c:pt>
                <c:pt idx="2">
                  <c:v>74.199414062499997</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0-A44F-4D43-931E-FC2A0CED3CB7}"/>
            </c:ext>
          </c:extLst>
        </c:ser>
        <c:ser>
          <c:idx val="1"/>
          <c:order val="1"/>
          <c:tx>
            <c:strRef>
              <c:f>TDX_メモリ!$C$11</c:f>
              <c:strCache>
                <c:ptCount val="1"/>
                <c:pt idx="0">
                  <c:v>SVSM</c:v>
                </c:pt>
              </c:strCache>
            </c:strRef>
          </c:tx>
          <c:spPr>
            <a:solidFill>
              <a:srgbClr val="B91C1C"/>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TDX_メモリ!$A$12:$A$14</c:f>
              <c:strCache>
                <c:ptCount val="3"/>
                <c:pt idx="0">
                  <c:v>1</c:v>
                </c:pt>
                <c:pt idx="1">
                  <c:v>4</c:v>
                </c:pt>
                <c:pt idx="2">
                  <c:v>8</c:v>
                </c:pt>
              </c:strCache>
            </c:strRef>
          </c:cat>
          <c:val>
            <c:numRef>
              <c:f>TDX_メモリ!$C$12:$C$14</c:f>
              <c:numCache>
                <c:formatCode>0.000</c:formatCode>
                <c:ptCount val="3"/>
                <c:pt idx="0">
                  <c:v>16.908398437500001</c:v>
                </c:pt>
                <c:pt idx="1">
                  <c:v>46.076074218750001</c:v>
                </c:pt>
                <c:pt idx="2">
                  <c:v>67.398242187500003</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1-A44F-4D43-931E-FC2A0CED3CB7}"/>
            </c:ext>
          </c:extLst>
        </c:ser>
        <c:ser>
          <c:idx val="2"/>
          <c:order val="2"/>
          <c:tx>
            <c:strRef>
              <c:f>TDX_メモリ!$D$11</c:f>
              <c:strCache>
                <c:ptCount val="1"/>
                <c:pt idx="0">
                  <c:v>SockTrawl</c:v>
                </c:pt>
              </c:strCache>
            </c:strRef>
          </c:tx>
          <c:spPr>
            <a:solidFill>
              <a:srgbClr val="FCA5A5"/>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TDX_メモリ!$A$12:$A$14</c:f>
              <c:strCache>
                <c:ptCount val="3"/>
                <c:pt idx="0">
                  <c:v>1</c:v>
                </c:pt>
                <c:pt idx="1">
                  <c:v>4</c:v>
                </c:pt>
                <c:pt idx="2">
                  <c:v>8</c:v>
                </c:pt>
              </c:strCache>
            </c:strRef>
          </c:cat>
          <c:val>
            <c:numRef>
              <c:f>TDX_メモリ!$D$12:$D$14</c:f>
              <c:numCache>
                <c:formatCode>0.000</c:formatCode>
                <c:ptCount val="3"/>
                <c:pt idx="0">
                  <c:v>16.588085937500001</c:v>
                </c:pt>
                <c:pt idx="1">
                  <c:v>46.317480468749999</c:v>
                </c:pt>
                <c:pt idx="2">
                  <c:v>67.846777343750006</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2-A44F-4D43-931E-FC2A0CED3CB7}"/>
            </c:ext>
          </c:extLst>
        </c:ser>
        <c:dLbls>
          <c:showLegendKey val="0"/>
          <c:showVal val="0"/>
          <c:showCatName val="0"/>
          <c:showSerName val="0"/>
          <c:showPercent val="0"/>
          <c:showBubbleSize val="1"/>
        </c:dLbls>
        <c:gapWidth val="90"/>
        <c:axId val="10"/>
        <c:axId val="100"/>
      </c:barChart>
      <c:catAx>
        <c:axId val="10"/>
        <c:scaling>
          <c:orientation val="minMax"/>
        </c:scaling>
        <c:delete val="0"/>
        <c:axPos val="b"/>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Threads</a:t>
                </a:r>
              </a:p>
            </c:rich>
          </c:tx>
          <c:overlay val="0"/>
        </c:title>
        <c:numFmt formatCode="General" sourceLinked="0"/>
        <c:majorTickMark val="none"/>
        <c:minorTickMark val="none"/>
        <c:tickLblPos val="low"/>
        <c:spPr>
          <a:ln w="9525">
            <a:solidFill>
              <a:srgbClr val="444444"/>
            </a:solidFill>
            <a:prstDash val="solid"/>
          </a:ln>
        </c:spPr>
        <c:txPr>
          <a:bodyPr rot="0" anchor="ctr"/>
          <a:lstStyle/>
          <a:p>
            <a:pPr>
              <a:defRPr lang="ja-JP" sz="1400" b="0">
                <a:solidFill>
                  <a:srgbClr val="000000"/>
                </a:solidFill>
                <a:latin typeface="Arial"/>
                <a:ea typeface="Yu Gothic"/>
              </a:defRPr>
            </a:pPr>
            <a:endParaRPr lang="ja-JP"/>
          </a:p>
        </c:txPr>
        <c:crossAx val="100"/>
        <c:crosses val="autoZero"/>
        <c:auto val="1"/>
        <c:lblAlgn val="ctr"/>
        <c:lblOffset val="100"/>
        <c:tickLblSkip val="1"/>
        <c:noMultiLvlLbl val="1"/>
      </c:catAx>
      <c:valAx>
        <c:axId val="100"/>
        <c:scaling>
          <c:orientation val="minMax"/>
          <c:max val="100"/>
          <c:min val="0"/>
        </c:scaling>
        <c:delete val="0"/>
        <c:axPos val="l"/>
        <c:majorGridlines>
          <c:spPr>
            <a:ln w="6350">
              <a:solidFill>
                <a:srgbClr val="D9DDE3"/>
              </a:solidFill>
              <a:prstDash val="solid"/>
            </a:ln>
          </c:spPr>
        </c:majorGridlines>
        <c:title>
          <c:tx>
            <c:rich>
              <a:bodyPr rot="-5400000" wrap="square" anchor="ctr"/>
              <a:lstStyle/>
              <a:p>
                <a:pPr>
                  <a:defRPr lang="ja-JP" sz="1400" b="0">
                    <a:solidFill>
                      <a:srgbClr val="000000"/>
                    </a:solidFill>
                    <a:latin typeface="Arial"/>
                    <a:ea typeface="Yu Gothic"/>
                  </a:defRPr>
                </a:pPr>
                <a:r>
                  <a:rPr lang="en" sz="1400" b="0">
                    <a:solidFill>
                      <a:srgbClr val="000000"/>
                    </a:solidFill>
                    <a:latin typeface="Arial"/>
                    <a:ea typeface="Yu Gothic"/>
                  </a:rPr>
                  <a:t>GiB/s</a:t>
                </a:r>
              </a:p>
            </c:rich>
          </c:tx>
          <c:layout>
            <c:manualLayout>
              <c:xMode val="edge"/>
              <c:yMode val="edge"/>
              <c:x val="1.4999999999999999E-2"/>
              <c:y val="0.36"/>
              <c:w val="0.08"/>
              <c:h val="0.26"/>
            </c:manualLayout>
          </c:layout>
          <c:overlay val="0"/>
        </c:title>
        <c:numFmt formatCode="#,##0" sourceLinked="0"/>
        <c:majorTickMark val="none"/>
        <c:minorTickMark val="none"/>
        <c:tickLblPos val="nextTo"/>
        <c:spPr>
          <a:ln w="9525">
            <a:solidFill>
              <a:srgbClr val="444444"/>
            </a:solidFill>
            <a:prstDash val="solid"/>
          </a:ln>
        </c:spPr>
        <c:txPr>
          <a:bodyPr/>
          <a:lstStyle/>
          <a:p>
            <a:pPr>
              <a:defRPr lang="ja-JP" sz="1400" b="0">
                <a:solidFill>
                  <a:srgbClr val="000000"/>
                </a:solidFill>
                <a:latin typeface="Arial"/>
                <a:ea typeface="Yu Gothic"/>
              </a:defRPr>
            </a:pPr>
            <a:endParaRPr lang="ja-JP"/>
          </a:p>
        </c:txPr>
        <c:crossAx val="10"/>
        <c:crosses val="min"/>
        <c:crossBetween val="between"/>
        <c:majorUnit val="20"/>
      </c:valAx>
      <c:spPr>
        <a:solidFill>
          <a:srgbClr val="FFFFFF"/>
        </a:solidFill>
        <a:ln>
          <a:noFill/>
          <a:prstDash val="solid"/>
        </a:ln>
      </c:spPr>
    </c:plotArea>
    <c:plotVisOnly val="1"/>
    <c:dispBlanksAs val="gap"/>
    <c:showDLblsOverMax val="1"/>
  </c:chart>
  <c:spPr>
    <a:solidFill>
      <a:srgbClr val="FFFFFF"/>
    </a:solidFill>
    <a:ln>
      <a:noFill/>
      <a:prstDash val="solid"/>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HTTP (TDX)</a:t>
            </a:r>
          </a:p>
        </c:rich>
      </c:tx>
      <c:overlay val="0"/>
    </c:title>
    <c:autoTitleDeleted val="0"/>
    <c:plotArea>
      <c:layout>
        <c:manualLayout>
          <c:layoutTarget val="inner"/>
          <c:xMode val="edge"/>
          <c:yMode val="edge"/>
          <c:x val="0.17"/>
          <c:y val="0.18"/>
          <c:w val="0.6"/>
          <c:h val="0.57999999999999996"/>
        </c:manualLayout>
      </c:layout>
      <c:barChart>
        <c:barDir val="col"/>
        <c:grouping val="clustered"/>
        <c:varyColors val="1"/>
        <c:ser>
          <c:idx val="0"/>
          <c:order val="0"/>
          <c:tx>
            <c:strRef>
              <c:f>TDX_HTTP!$B$4</c:f>
              <c:strCache>
                <c:ptCount val="1"/>
                <c:pt idx="0">
                  <c:v>Native</c:v>
                </c:pt>
              </c:strCache>
            </c:strRef>
          </c:tx>
          <c:spPr>
            <a:solidFill>
              <a:srgbClr val="7F1D1D"/>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TDX_HTTP!$A$5:$A$7</c:f>
              <c:strCache>
                <c:ptCount val="3"/>
                <c:pt idx="0">
                  <c:v>1</c:v>
                </c:pt>
                <c:pt idx="1">
                  <c:v>32</c:v>
                </c:pt>
                <c:pt idx="2">
                  <c:v>128</c:v>
                </c:pt>
              </c:strCache>
            </c:strRef>
          </c:cat>
          <c:val>
            <c:numRef>
              <c:f>TDX_HTTP!$B$5:$B$7</c:f>
              <c:numCache>
                <c:formatCode>0.000</c:formatCode>
                <c:ptCount val="3"/>
                <c:pt idx="0">
                  <c:v>5.556</c:v>
                </c:pt>
                <c:pt idx="1">
                  <c:v>68.252399999999994</c:v>
                </c:pt>
                <c:pt idx="2">
                  <c:v>75.966499999999996</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0-EEFE-FC44-8EDC-B4F45D8A1F09}"/>
            </c:ext>
          </c:extLst>
        </c:ser>
        <c:ser>
          <c:idx val="1"/>
          <c:order val="1"/>
          <c:tx>
            <c:strRef>
              <c:f>TDX_HTTP!$C$4</c:f>
              <c:strCache>
                <c:ptCount val="1"/>
                <c:pt idx="0">
                  <c:v>SVSM</c:v>
                </c:pt>
              </c:strCache>
            </c:strRef>
          </c:tx>
          <c:spPr>
            <a:solidFill>
              <a:srgbClr val="B91C1C"/>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TDX_HTTP!$A$5:$A$7</c:f>
              <c:strCache>
                <c:ptCount val="3"/>
                <c:pt idx="0">
                  <c:v>1</c:v>
                </c:pt>
                <c:pt idx="1">
                  <c:v>32</c:v>
                </c:pt>
                <c:pt idx="2">
                  <c:v>128</c:v>
                </c:pt>
              </c:strCache>
            </c:strRef>
          </c:cat>
          <c:val>
            <c:numRef>
              <c:f>TDX_HTTP!$C$5:$C$7</c:f>
              <c:numCache>
                <c:formatCode>0.000</c:formatCode>
                <c:ptCount val="3"/>
                <c:pt idx="0">
                  <c:v>3.2908499999999998</c:v>
                </c:pt>
                <c:pt idx="1">
                  <c:v>54.697800000000001</c:v>
                </c:pt>
                <c:pt idx="2">
                  <c:v>75.641100000000009</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1-EEFE-FC44-8EDC-B4F45D8A1F09}"/>
            </c:ext>
          </c:extLst>
        </c:ser>
        <c:ser>
          <c:idx val="2"/>
          <c:order val="2"/>
          <c:tx>
            <c:strRef>
              <c:f>TDX_HTTP!$D$4</c:f>
              <c:strCache>
                <c:ptCount val="1"/>
                <c:pt idx="0">
                  <c:v>SockTrawl</c:v>
                </c:pt>
              </c:strCache>
            </c:strRef>
          </c:tx>
          <c:spPr>
            <a:solidFill>
              <a:srgbClr val="FCA5A5"/>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TDX_HTTP!$A$5:$A$7</c:f>
              <c:strCache>
                <c:ptCount val="3"/>
                <c:pt idx="0">
                  <c:v>1</c:v>
                </c:pt>
                <c:pt idx="1">
                  <c:v>32</c:v>
                </c:pt>
                <c:pt idx="2">
                  <c:v>128</c:v>
                </c:pt>
              </c:strCache>
            </c:strRef>
          </c:cat>
          <c:val>
            <c:numRef>
              <c:f>TDX_HTTP!$D$5:$D$7</c:f>
              <c:numCache>
                <c:formatCode>0.000</c:formatCode>
                <c:ptCount val="3"/>
                <c:pt idx="0">
                  <c:v>3.3212600000000001</c:v>
                </c:pt>
                <c:pt idx="1">
                  <c:v>55.162799999999997</c:v>
                </c:pt>
                <c:pt idx="2">
                  <c:v>77.684100000000001</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2-EEFE-FC44-8EDC-B4F45D8A1F09}"/>
            </c:ext>
          </c:extLst>
        </c:ser>
        <c:dLbls>
          <c:showLegendKey val="0"/>
          <c:showVal val="0"/>
          <c:showCatName val="0"/>
          <c:showSerName val="0"/>
          <c:showPercent val="0"/>
          <c:showBubbleSize val="1"/>
        </c:dLbls>
        <c:gapWidth val="90"/>
        <c:axId val="10"/>
        <c:axId val="100"/>
      </c:barChart>
      <c:catAx>
        <c:axId val="10"/>
        <c:scaling>
          <c:orientation val="minMax"/>
        </c:scaling>
        <c:delete val="0"/>
        <c:axPos val="b"/>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Connections</a:t>
                </a:r>
              </a:p>
            </c:rich>
          </c:tx>
          <c:overlay val="0"/>
        </c:title>
        <c:numFmt formatCode="General" sourceLinked="0"/>
        <c:majorTickMark val="none"/>
        <c:minorTickMark val="none"/>
        <c:tickLblPos val="low"/>
        <c:spPr>
          <a:ln w="9525">
            <a:solidFill>
              <a:srgbClr val="444444"/>
            </a:solidFill>
            <a:prstDash val="solid"/>
          </a:ln>
        </c:spPr>
        <c:txPr>
          <a:bodyPr rot="0" anchor="ctr"/>
          <a:lstStyle/>
          <a:p>
            <a:pPr>
              <a:defRPr lang="ja-JP" sz="1400" b="0">
                <a:solidFill>
                  <a:srgbClr val="000000"/>
                </a:solidFill>
                <a:latin typeface="Arial"/>
                <a:ea typeface="Yu Gothic"/>
              </a:defRPr>
            </a:pPr>
            <a:endParaRPr lang="ja-JP"/>
          </a:p>
        </c:txPr>
        <c:crossAx val="100"/>
        <c:crosses val="autoZero"/>
        <c:auto val="1"/>
        <c:lblAlgn val="ctr"/>
        <c:lblOffset val="100"/>
        <c:tickLblSkip val="1"/>
        <c:noMultiLvlLbl val="1"/>
      </c:catAx>
      <c:valAx>
        <c:axId val="100"/>
        <c:scaling>
          <c:orientation val="minMax"/>
          <c:max val="90"/>
          <c:min val="0"/>
        </c:scaling>
        <c:delete val="0"/>
        <c:axPos val="l"/>
        <c:majorGridlines>
          <c:spPr>
            <a:ln w="6350">
              <a:solidFill>
                <a:srgbClr val="D9DDE3"/>
              </a:solidFill>
              <a:prstDash val="solid"/>
            </a:ln>
          </c:spPr>
        </c:majorGridlines>
        <c:title>
          <c:tx>
            <c:rich>
              <a:bodyPr rot="-5400000" wrap="square" anchor="ctr"/>
              <a:lstStyle/>
              <a:p>
                <a:pPr>
                  <a:defRPr lang="ja-JP" sz="1400" b="0">
                    <a:solidFill>
                      <a:srgbClr val="000000"/>
                    </a:solidFill>
                    <a:latin typeface="Arial"/>
                    <a:ea typeface="Yu Gothic"/>
                  </a:defRPr>
                </a:pPr>
                <a:r>
                  <a:rPr lang="en" sz="1400" b="0" dirty="0">
                    <a:solidFill>
                      <a:srgbClr val="000000"/>
                    </a:solidFill>
                    <a:latin typeface="Arial"/>
                    <a:ea typeface="Yu Gothic"/>
                  </a:rPr>
                  <a:t>k req/s</a:t>
                </a:r>
              </a:p>
            </c:rich>
          </c:tx>
          <c:overlay val="0"/>
        </c:title>
        <c:numFmt formatCode="#,##0" sourceLinked="0"/>
        <c:majorTickMark val="none"/>
        <c:minorTickMark val="none"/>
        <c:tickLblPos val="nextTo"/>
        <c:spPr>
          <a:ln w="9525">
            <a:solidFill>
              <a:srgbClr val="444444"/>
            </a:solidFill>
            <a:prstDash val="solid"/>
          </a:ln>
        </c:spPr>
        <c:txPr>
          <a:bodyPr/>
          <a:lstStyle/>
          <a:p>
            <a:pPr>
              <a:defRPr lang="ja-JP" sz="1400" b="0">
                <a:solidFill>
                  <a:srgbClr val="000000"/>
                </a:solidFill>
                <a:latin typeface="Arial"/>
                <a:ea typeface="Yu Gothic"/>
              </a:defRPr>
            </a:pPr>
            <a:endParaRPr lang="ja-JP"/>
          </a:p>
        </c:txPr>
        <c:crossAx val="10"/>
        <c:crosses val="min"/>
        <c:crossBetween val="between"/>
        <c:majorUnit val="20"/>
      </c:valAx>
      <c:spPr>
        <a:solidFill>
          <a:srgbClr val="FFFFFF"/>
        </a:solidFill>
        <a:ln>
          <a:noFill/>
          <a:prstDash val="solid"/>
        </a:ln>
      </c:spPr>
    </c:plotArea>
    <c:legend>
      <c:legendPos val="r"/>
      <c:layout>
        <c:manualLayout>
          <c:xMode val="edge"/>
          <c:yMode val="edge"/>
          <c:x val="0.8"/>
          <c:y val="0.3"/>
          <c:w val="0.19"/>
          <c:h val="0.35"/>
        </c:manualLayout>
      </c:layout>
      <c:overlay val="1"/>
      <c:txPr>
        <a:bodyPr/>
        <a:lstStyle/>
        <a:p>
          <a:pPr>
            <a:defRPr lang="ja-JP" sz="1400" b="0">
              <a:solidFill>
                <a:srgbClr val="000000"/>
              </a:solidFill>
              <a:latin typeface="Arial"/>
              <a:ea typeface="Yu Gothic"/>
            </a:defRPr>
          </a:pPr>
          <a:endParaRPr lang="ja-JP"/>
        </a:p>
      </c:txPr>
    </c:legend>
    <c:plotVisOnly val="1"/>
    <c:dispBlanksAs val="gap"/>
    <c:showDLblsOverMax val="1"/>
  </c:chart>
  <c:spPr>
    <a:solidFill>
      <a:srgbClr val="FFFFFF"/>
    </a:solidFill>
    <a:ln>
      <a:noFill/>
      <a:prstDash val="solid"/>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HTTP (SEV-SNP)</a:t>
            </a:r>
          </a:p>
        </c:rich>
      </c:tx>
      <c:overlay val="0"/>
    </c:title>
    <c:autoTitleDeleted val="0"/>
    <c:plotArea>
      <c:layout>
        <c:manualLayout>
          <c:layoutTarget val="inner"/>
          <c:xMode val="edge"/>
          <c:yMode val="edge"/>
          <c:x val="0.17"/>
          <c:y val="0.18"/>
          <c:w val="0.6"/>
          <c:h val="0.57999999999999996"/>
        </c:manualLayout>
      </c:layout>
      <c:barChart>
        <c:barDir val="col"/>
        <c:grouping val="clustered"/>
        <c:varyColors val="1"/>
        <c:ser>
          <c:idx val="0"/>
          <c:order val="0"/>
          <c:tx>
            <c:strRef>
              <c:f>SEV_HTTP!$B$4</c:f>
              <c:strCache>
                <c:ptCount val="1"/>
                <c:pt idx="0">
                  <c:v>Native</c:v>
                </c:pt>
              </c:strCache>
            </c:strRef>
          </c:tx>
          <c:spPr>
            <a:solidFill>
              <a:srgbClr val="0C4A6E"/>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SEV_HTTP!$A$5:$A$7</c:f>
              <c:strCache>
                <c:ptCount val="3"/>
                <c:pt idx="0">
                  <c:v>1</c:v>
                </c:pt>
                <c:pt idx="1">
                  <c:v>32</c:v>
                </c:pt>
                <c:pt idx="2">
                  <c:v>128</c:v>
                </c:pt>
              </c:strCache>
            </c:strRef>
          </c:cat>
          <c:val>
            <c:numRef>
              <c:f>SEV_HTTP!$B$5:$B$7</c:f>
              <c:numCache>
                <c:formatCode>0.000</c:formatCode>
                <c:ptCount val="3"/>
                <c:pt idx="0">
                  <c:v>6.29976</c:v>
                </c:pt>
                <c:pt idx="1">
                  <c:v>49.856999999999999</c:v>
                </c:pt>
                <c:pt idx="2">
                  <c:v>54.428899999999999</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0-2B60-8F4C-A4B9-1835288A6F27}"/>
            </c:ext>
          </c:extLst>
        </c:ser>
        <c:ser>
          <c:idx val="1"/>
          <c:order val="1"/>
          <c:tx>
            <c:strRef>
              <c:f>SEV_HTTP!$C$4</c:f>
              <c:strCache>
                <c:ptCount val="1"/>
                <c:pt idx="0">
                  <c:v>SVSM</c:v>
                </c:pt>
              </c:strCache>
            </c:strRef>
          </c:tx>
          <c:spPr>
            <a:solidFill>
              <a:srgbClr val="0369A1"/>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SEV_HTTP!$A$5:$A$7</c:f>
              <c:strCache>
                <c:ptCount val="3"/>
                <c:pt idx="0">
                  <c:v>1</c:v>
                </c:pt>
                <c:pt idx="1">
                  <c:v>32</c:v>
                </c:pt>
                <c:pt idx="2">
                  <c:v>128</c:v>
                </c:pt>
              </c:strCache>
            </c:strRef>
          </c:cat>
          <c:val>
            <c:numRef>
              <c:f>SEV_HTTP!$C$5:$C$7</c:f>
              <c:numCache>
                <c:formatCode>0.000</c:formatCode>
                <c:ptCount val="3"/>
                <c:pt idx="0">
                  <c:v>6.34666</c:v>
                </c:pt>
                <c:pt idx="1">
                  <c:v>51.846699999999998</c:v>
                </c:pt>
                <c:pt idx="2">
                  <c:v>54.7502</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1-2B60-8F4C-A4B9-1835288A6F27}"/>
            </c:ext>
          </c:extLst>
        </c:ser>
        <c:ser>
          <c:idx val="2"/>
          <c:order val="2"/>
          <c:tx>
            <c:strRef>
              <c:f>SEV_HTTP!$D$4</c:f>
              <c:strCache>
                <c:ptCount val="1"/>
                <c:pt idx="0">
                  <c:v>SockTrawl</c:v>
                </c:pt>
              </c:strCache>
            </c:strRef>
          </c:tx>
          <c:spPr>
            <a:solidFill>
              <a:srgbClr val="7DD3FC"/>
            </a:solidFill>
            <a:ln>
              <a:noFill/>
              <a:prstDash val="solid"/>
            </a:ln>
          </c:spPr>
          <c:invertIfNegative val="1"/>
          <c:dLbls>
            <c:spPr>
              <a:noFill/>
              <a:ln>
                <a:noFill/>
              </a:ln>
              <a:effectLst/>
            </c:spPr>
            <c:txPr>
              <a:bodyPr wrap="square" lIns="38100" tIns="19050" rIns="38100" bIns="19050" anchor="ctr">
                <a:spAutoFit/>
              </a:bodyPr>
              <a:lstStyle/>
              <a:p>
                <a:pPr>
                  <a:defRPr lang="ja-JP"/>
                </a:pPr>
                <a:endParaRPr lang="en-JP"/>
              </a:p>
            </c:txP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SEV_HTTP!$A$5:$A$7</c:f>
              <c:strCache>
                <c:ptCount val="3"/>
                <c:pt idx="0">
                  <c:v>1</c:v>
                </c:pt>
                <c:pt idx="1">
                  <c:v>32</c:v>
                </c:pt>
                <c:pt idx="2">
                  <c:v>128</c:v>
                </c:pt>
              </c:strCache>
            </c:strRef>
          </c:cat>
          <c:val>
            <c:numRef>
              <c:f>SEV_HTTP!$D$5:$D$7</c:f>
              <c:numCache>
                <c:formatCode>0.000</c:formatCode>
                <c:ptCount val="3"/>
                <c:pt idx="0">
                  <c:v>6.3510099999999996</c:v>
                </c:pt>
                <c:pt idx="1">
                  <c:v>52.990199999999987</c:v>
                </c:pt>
                <c:pt idx="2">
                  <c:v>55.340300000000013</c:v>
                </c:pt>
              </c:numCache>
            </c:numRef>
          </c:val>
          <c:extLst>
            <c:ext xmlns:c14="http://schemas.microsoft.com/office/drawing/2007/8/2/chart" uri="{6F2FDCE9-48DA-4B69-8628-5D25D57E5C99}">
              <c14:invertSolidFillFmt>
                <c14:spPr xmlns:c14="http://schemas.microsoft.com/office/drawing/2007/8/2/chart">
                  <a:solidFill>
                    <a:srgbClr val="FFFFFF"/>
                  </a:solidFill>
                  <a:ln>
                    <a:noFill/>
                    <a:prstDash val="solid"/>
                  </a:ln>
                </c14:spPr>
              </c14:invertSolidFillFmt>
            </c:ext>
            <c:ext xmlns:c16="http://schemas.microsoft.com/office/drawing/2014/chart" uri="{C3380CC4-5D6E-409C-BE32-E72D297353CC}">
              <c16:uniqueId val="{00000002-2B60-8F4C-A4B9-1835288A6F27}"/>
            </c:ext>
          </c:extLst>
        </c:ser>
        <c:dLbls>
          <c:showLegendKey val="0"/>
          <c:showVal val="0"/>
          <c:showCatName val="0"/>
          <c:showSerName val="0"/>
          <c:showPercent val="0"/>
          <c:showBubbleSize val="1"/>
        </c:dLbls>
        <c:gapWidth val="90"/>
        <c:axId val="10"/>
        <c:axId val="100"/>
      </c:barChart>
      <c:catAx>
        <c:axId val="10"/>
        <c:scaling>
          <c:orientation val="minMax"/>
        </c:scaling>
        <c:delete val="0"/>
        <c:axPos val="b"/>
        <c:title>
          <c:tx>
            <c:rich>
              <a:bodyPr/>
              <a:lstStyle/>
              <a:p>
                <a:pPr>
                  <a:defRPr lang="ja-JP" sz="1400" b="0">
                    <a:solidFill>
                      <a:srgbClr val="000000"/>
                    </a:solidFill>
                    <a:latin typeface="Arial"/>
                    <a:ea typeface="Yu Gothic"/>
                  </a:defRPr>
                </a:pPr>
                <a:r>
                  <a:rPr lang="en" sz="1400" b="0">
                    <a:solidFill>
                      <a:srgbClr val="000000"/>
                    </a:solidFill>
                    <a:latin typeface="Arial"/>
                    <a:ea typeface="Yu Gothic"/>
                  </a:rPr>
                  <a:t>Connections</a:t>
                </a:r>
              </a:p>
            </c:rich>
          </c:tx>
          <c:overlay val="0"/>
        </c:title>
        <c:numFmt formatCode="General" sourceLinked="0"/>
        <c:majorTickMark val="none"/>
        <c:minorTickMark val="none"/>
        <c:tickLblPos val="low"/>
        <c:spPr>
          <a:ln w="9525">
            <a:solidFill>
              <a:srgbClr val="444444"/>
            </a:solidFill>
            <a:prstDash val="solid"/>
          </a:ln>
        </c:spPr>
        <c:txPr>
          <a:bodyPr rot="0" anchor="ctr"/>
          <a:lstStyle/>
          <a:p>
            <a:pPr>
              <a:defRPr lang="ja-JP" sz="1400" b="0">
                <a:solidFill>
                  <a:srgbClr val="000000"/>
                </a:solidFill>
                <a:latin typeface="Arial"/>
                <a:ea typeface="Yu Gothic"/>
              </a:defRPr>
            </a:pPr>
            <a:endParaRPr lang="ja-JP"/>
          </a:p>
        </c:txPr>
        <c:crossAx val="100"/>
        <c:crosses val="autoZero"/>
        <c:auto val="1"/>
        <c:lblAlgn val="ctr"/>
        <c:lblOffset val="100"/>
        <c:tickLblSkip val="1"/>
        <c:noMultiLvlLbl val="1"/>
      </c:catAx>
      <c:valAx>
        <c:axId val="100"/>
        <c:scaling>
          <c:orientation val="minMax"/>
          <c:max val="90"/>
          <c:min val="0"/>
        </c:scaling>
        <c:delete val="0"/>
        <c:axPos val="l"/>
        <c:majorGridlines>
          <c:spPr>
            <a:ln w="6350">
              <a:solidFill>
                <a:srgbClr val="D9DDE3"/>
              </a:solidFill>
              <a:prstDash val="solid"/>
            </a:ln>
          </c:spPr>
        </c:majorGridlines>
        <c:title>
          <c:tx>
            <c:rich>
              <a:bodyPr rot="-5400000" wrap="square" anchor="ctr"/>
              <a:lstStyle/>
              <a:p>
                <a:pPr>
                  <a:defRPr lang="ja-JP" sz="1400" b="0">
                    <a:solidFill>
                      <a:srgbClr val="000000"/>
                    </a:solidFill>
                    <a:latin typeface="Arial"/>
                    <a:ea typeface="Yu Gothic"/>
                  </a:defRPr>
                </a:pPr>
                <a:r>
                  <a:rPr lang="en" sz="1400" b="0" dirty="0">
                    <a:solidFill>
                      <a:srgbClr val="000000"/>
                    </a:solidFill>
                    <a:latin typeface="Arial"/>
                    <a:ea typeface="Yu Gothic"/>
                  </a:rPr>
                  <a:t>k</a:t>
                </a:r>
                <a:r>
                  <a:rPr lang="en" sz="1400" b="0" baseline="0" dirty="0">
                    <a:solidFill>
                      <a:srgbClr val="000000"/>
                    </a:solidFill>
                    <a:latin typeface="Arial"/>
                    <a:ea typeface="Yu Gothic"/>
                  </a:rPr>
                  <a:t> r</a:t>
                </a:r>
                <a:r>
                  <a:rPr lang="en" sz="1400" b="0" dirty="0">
                    <a:solidFill>
                      <a:srgbClr val="000000"/>
                    </a:solidFill>
                    <a:latin typeface="Arial"/>
                    <a:ea typeface="Yu Gothic"/>
                  </a:rPr>
                  <a:t>eq/s</a:t>
                </a:r>
              </a:p>
            </c:rich>
          </c:tx>
          <c:overlay val="0"/>
        </c:title>
        <c:numFmt formatCode="#,##0" sourceLinked="0"/>
        <c:majorTickMark val="none"/>
        <c:minorTickMark val="none"/>
        <c:tickLblPos val="nextTo"/>
        <c:spPr>
          <a:ln w="9525">
            <a:solidFill>
              <a:srgbClr val="444444"/>
            </a:solidFill>
            <a:prstDash val="solid"/>
          </a:ln>
        </c:spPr>
        <c:txPr>
          <a:bodyPr/>
          <a:lstStyle/>
          <a:p>
            <a:pPr>
              <a:defRPr lang="ja-JP" sz="1400" b="0">
                <a:solidFill>
                  <a:srgbClr val="000000"/>
                </a:solidFill>
                <a:latin typeface="Arial"/>
                <a:ea typeface="Yu Gothic"/>
              </a:defRPr>
            </a:pPr>
            <a:endParaRPr lang="ja-JP"/>
          </a:p>
        </c:txPr>
        <c:crossAx val="10"/>
        <c:crosses val="min"/>
        <c:crossBetween val="between"/>
        <c:majorUnit val="20"/>
      </c:valAx>
      <c:spPr>
        <a:solidFill>
          <a:srgbClr val="FFFFFF"/>
        </a:solidFill>
        <a:ln>
          <a:noFill/>
          <a:prstDash val="solid"/>
        </a:ln>
      </c:spPr>
    </c:plotArea>
    <c:legend>
      <c:legendPos val="r"/>
      <c:layout>
        <c:manualLayout>
          <c:xMode val="edge"/>
          <c:yMode val="edge"/>
          <c:x val="0.8"/>
          <c:y val="0.3"/>
          <c:w val="0.19"/>
          <c:h val="0.35"/>
        </c:manualLayout>
      </c:layout>
      <c:overlay val="1"/>
      <c:txPr>
        <a:bodyPr/>
        <a:lstStyle/>
        <a:p>
          <a:pPr>
            <a:defRPr lang="ja-JP" sz="1400" b="0">
              <a:solidFill>
                <a:srgbClr val="000000"/>
              </a:solidFill>
              <a:latin typeface="Arial"/>
              <a:ea typeface="Yu Gothic"/>
            </a:defRPr>
          </a:pPr>
          <a:endParaRPr lang="ja-JP"/>
        </a:p>
      </c:txPr>
    </c:legend>
    <c:plotVisOnly val="1"/>
    <c:dispBlanksAs val="gap"/>
    <c:showDLblsOverMax val="1"/>
  </c:chart>
  <c:spPr>
    <a:solidFill>
      <a:srgbClr val="FFFFFF"/>
    </a:solidFill>
    <a:ln>
      <a:noFill/>
      <a:prstDash val="solid"/>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ja-JP" altLang="en-US"/>
              <a:t>それでは、</a:t>
            </a:r>
            <a:r>
              <a:rPr lang="ja-JP" altLang="en-US" sz="1100" b="0" i="0" u="none" strike="noStrike" cap="none">
                <a:solidFill>
                  <a:srgbClr val="000000"/>
                </a:solidFill>
                <a:effectLst/>
                <a:latin typeface="Arial"/>
                <a:ea typeface="Arial"/>
                <a:cs typeface="Arial"/>
                <a:sym typeface="Arial"/>
              </a:rPr>
              <a:t>「機密</a:t>
            </a:r>
            <a:r>
              <a:rPr lang="en" altLang="ja-JP" sz="1100" b="0" i="0" u="none" strike="noStrike" cap="none" dirty="0">
                <a:solidFill>
                  <a:srgbClr val="000000"/>
                </a:solidFill>
                <a:effectLst/>
                <a:latin typeface="Arial"/>
                <a:ea typeface="Arial"/>
                <a:cs typeface="Arial"/>
                <a:sym typeface="Arial"/>
              </a:rPr>
              <a:t>VM</a:t>
            </a:r>
            <a:r>
              <a:rPr lang="ja-JP" altLang="en-US" sz="1100" b="0" i="0" u="none" strike="noStrike" cap="none">
                <a:solidFill>
                  <a:srgbClr val="000000"/>
                </a:solidFill>
                <a:effectLst/>
                <a:latin typeface="Arial"/>
                <a:ea typeface="Arial"/>
                <a:cs typeface="Arial"/>
                <a:sym typeface="Arial"/>
              </a:rPr>
              <a:t>内の隔離環境でのカーネルメモリ解析による通信の安全かつ軽量な追跡」と題しまして、九州工業大学の新矢が発表いたします。</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8212d4ce53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8212d4ce5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FontTx/>
              <a:buNone/>
            </a:pPr>
            <a:r>
              <a:rPr lang="ja-JP" altLang="en-US"/>
              <a:t>近年、様々な</a:t>
            </a:r>
            <a:r>
              <a:rPr lang="en" altLang="ja-JP" dirty="0"/>
              <a:t>IT</a:t>
            </a:r>
            <a:r>
              <a:rPr lang="ja-JP" altLang="en-US"/>
              <a:t>サービスがクラウド上で動作しており、顧客情報などの機密データもクラウドに集約されています。</a:t>
            </a:r>
            <a:endParaRPr lang="en-US" altLang="ja-JP" dirty="0"/>
          </a:p>
          <a:p>
            <a:pPr marL="0" lvl="0" indent="0" algn="l" rtl="0">
              <a:spcBef>
                <a:spcPts val="0"/>
              </a:spcBef>
              <a:spcAft>
                <a:spcPts val="0"/>
              </a:spcAft>
              <a:buFontTx/>
              <a:buNone/>
            </a:pPr>
            <a:r>
              <a:rPr lang="ja-JP" altLang="en-US"/>
              <a:t>一方で、クラウドの不適切な設定や脆弱性を狙った攻撃も発生しており、保管された情報が漏洩するリスクがあります。</a:t>
            </a:r>
            <a:endParaRPr lang="en-US" altLang="ja-JP" dirty="0"/>
          </a:p>
          <a:p>
            <a:pPr marL="0" lvl="0" indent="0" algn="l" rtl="0">
              <a:spcBef>
                <a:spcPts val="0"/>
              </a:spcBef>
              <a:spcAft>
                <a:spcPts val="0"/>
              </a:spcAft>
              <a:buFontTx/>
              <a:buNone/>
            </a:pPr>
            <a:endParaRPr lang="ja-JP" altLang="en-US"/>
          </a:p>
          <a:p>
            <a:pPr marL="0" lvl="0" indent="0" algn="l" rtl="0">
              <a:spcBef>
                <a:spcPts val="0"/>
              </a:spcBef>
              <a:spcAft>
                <a:spcPts val="0"/>
              </a:spcAft>
              <a:buFontTx/>
              <a:buNone/>
            </a:pPr>
            <a:r>
              <a:rPr lang="ja-JP" altLang="en-US"/>
              <a:t>さらに、クラウドではマイクロサービスのように、多数のサービスを連携させて、一つのサービスを提供することが一般的です。</a:t>
            </a:r>
            <a:endParaRPr lang="en-US" altLang="ja-JP" dirty="0"/>
          </a:p>
          <a:p>
            <a:pPr marL="0" lvl="0" indent="0" algn="l" rtl="0">
              <a:spcBef>
                <a:spcPts val="0"/>
              </a:spcBef>
              <a:spcAft>
                <a:spcPts val="0"/>
              </a:spcAft>
              <a:buFontTx/>
              <a:buNone/>
            </a:pPr>
            <a:r>
              <a:rPr lang="ja-JP" altLang="en-US"/>
              <a:t>このようなサービスでは、ユーザが一つのサービスにアクセスしていても、その内部では別のサービスとの通信が行われています。</a:t>
            </a:r>
            <a:endParaRPr lang="en-US" altLang="ja-JP" dirty="0"/>
          </a:p>
          <a:p>
            <a:pPr marL="0" lvl="0" indent="0" algn="l" rtl="0">
              <a:spcBef>
                <a:spcPts val="0"/>
              </a:spcBef>
              <a:spcAft>
                <a:spcPts val="0"/>
              </a:spcAft>
              <a:buFontTx/>
              <a:buNone/>
            </a:pPr>
            <a:r>
              <a:rPr lang="ja-JP" altLang="en-US"/>
              <a:t>このようなサービス間通信によって、データの流れは複雑になっています。</a:t>
            </a:r>
            <a:br>
              <a:rPr lang="ja-JP" altLang="en-US"/>
            </a:br>
            <a:endParaRPr lang="ja-JP" altLang="en-US"/>
          </a:p>
          <a:p>
            <a:pPr marL="0" lvl="0" indent="0" algn="l" rtl="0">
              <a:spcBef>
                <a:spcPts val="0"/>
              </a:spcBef>
              <a:spcAft>
                <a:spcPts val="0"/>
              </a:spcAft>
              <a:buFontTx/>
              <a:buNone/>
            </a:pPr>
            <a:r>
              <a:rPr lang="ja-JP" altLang="en-US"/>
              <a:t>また、それぞれのサービスが異なるセキュリティ設定を持つと、設定漏れや誤設定が生じる可能性も高まります。</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ja-JP" altLang="en-US"/>
              <a:t>例えばこの図のように、ユーザから送られた情報が、サービス間の通信を通じて別のサービスへ渡ることがあります。</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ja-JP" altLang="en-US"/>
              <a:t>最初にアクセスしたサービスに問題がない場合でも、データを転送した先のサービスに問題があれば、そこから情報が漏洩する恐れがあります。</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a:extLst>
            <a:ext uri="{FF2B5EF4-FFF2-40B4-BE49-F238E27FC236}">
              <a16:creationId xmlns:a16="http://schemas.microsoft.com/office/drawing/2014/main" id="{F45E0B42-BED5-81C0-2A07-36A18BA3DC31}"/>
            </a:ext>
          </a:extLst>
        </p:cNvPr>
        <p:cNvGrpSpPr/>
        <p:nvPr/>
      </p:nvGrpSpPr>
      <p:grpSpPr>
        <a:xfrm>
          <a:off x="0" y="0"/>
          <a:ext cx="0" cy="0"/>
          <a:chOff x="0" y="0"/>
          <a:chExt cx="0" cy="0"/>
        </a:xfrm>
      </p:grpSpPr>
      <p:sp>
        <p:nvSpPr>
          <p:cNvPr id="83" name="Google Shape;83;g38212d4ce53_0_20:notes">
            <a:extLst>
              <a:ext uri="{FF2B5EF4-FFF2-40B4-BE49-F238E27FC236}">
                <a16:creationId xmlns:a16="http://schemas.microsoft.com/office/drawing/2014/main" id="{F75542FC-73E2-4AAE-4E02-B841459756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8212d4ce53_0_20:notes">
            <a:extLst>
              <a:ext uri="{FF2B5EF4-FFF2-40B4-BE49-F238E27FC236}">
                <a16:creationId xmlns:a16="http://schemas.microsoft.com/office/drawing/2014/main" id="{55DE30EF-81DF-4BAC-75A2-2D3D0EEDAD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a:t>そこで、ユーザがクラウド内でどのサービスからどのサービスへ通信が行われたか、あるいは意図せず通信が外部へ流れていないかといった、通信の流れを追跡できる仕組みが必要になります。</a:t>
            </a:r>
          </a:p>
          <a:p>
            <a:pPr marL="0" lvl="0" indent="0" algn="l" rtl="0">
              <a:spcBef>
                <a:spcPts val="0"/>
              </a:spcBef>
              <a:spcAft>
                <a:spcPts val="0"/>
              </a:spcAft>
              <a:buNone/>
            </a:pPr>
            <a:endParaRPr lang="en-US" altLang="ja-JP" dirty="0"/>
          </a:p>
          <a:p>
            <a:pPr marL="0" lvl="0" indent="0" algn="l" rtl="0">
              <a:spcBef>
                <a:spcPts val="0"/>
              </a:spcBef>
              <a:spcAft>
                <a:spcPts val="0"/>
              </a:spcAft>
              <a:buNone/>
            </a:pPr>
            <a:r>
              <a:rPr lang="ja-JP" altLang="en-US"/>
              <a:t>しかし、クラウドが提供する追跡機構から得られる情報は、完全には信頼できません。</a:t>
            </a:r>
            <a:endParaRPr lang="en-US" altLang="ja-JP" dirty="0"/>
          </a:p>
          <a:p>
            <a:pPr marL="0" lvl="0" indent="0" algn="l" rtl="0">
              <a:spcBef>
                <a:spcPts val="0"/>
              </a:spcBef>
              <a:spcAft>
                <a:spcPts val="0"/>
              </a:spcAft>
              <a:buNone/>
            </a:pPr>
            <a:r>
              <a:rPr lang="ja-JP" altLang="en-US"/>
              <a:t>クラウドの管理者や、クラウドに侵入した攻撃者が、その機構を無効化したり、記録した情報を改ざんしたりする可能性があるためです。</a:t>
            </a:r>
          </a:p>
          <a:p>
            <a:pPr marL="0" lvl="0" indent="0" algn="l" rtl="0">
              <a:spcBef>
                <a:spcPts val="0"/>
              </a:spcBef>
              <a:spcAft>
                <a:spcPts val="0"/>
              </a:spcAft>
              <a:buNone/>
            </a:pPr>
            <a:r>
              <a:rPr lang="ja-JP" altLang="en-US"/>
              <a:t>ユーザは通信の記録を確認できても、それが正しく取得された情報であると信じるには、クラウド側の追跡機構が正しく動作しており、改竄されていないものだと信頼する必要があります。</a:t>
            </a:r>
            <a:br>
              <a:rPr lang="ja-JP" altLang="en-US"/>
            </a:br>
            <a:endParaRPr lang="ja-JP" altLang="en-US"/>
          </a:p>
          <a:p>
            <a:pPr marL="0" lvl="0" indent="0" algn="l" rtl="0">
              <a:spcBef>
                <a:spcPts val="0"/>
              </a:spcBef>
              <a:spcAft>
                <a:spcPts val="0"/>
              </a:spcAft>
              <a:buNone/>
            </a:pPr>
            <a:r>
              <a:rPr lang="ja-JP" altLang="en-US"/>
              <a:t>また、ユーザ自身が追跡機構を用意してクラウド内で動かしても、その実行環境がクラウド側からアクセスできる場合は、同様の懸念があります。</a:t>
            </a:r>
            <a:endParaRPr lang="en-US" altLang="ja-JP" dirty="0"/>
          </a:p>
          <a:p>
            <a:pPr marL="0" lvl="0" indent="0" algn="l" rtl="0">
              <a:spcBef>
                <a:spcPts val="0"/>
              </a:spcBef>
              <a:spcAft>
                <a:spcPts val="0"/>
              </a:spcAft>
              <a:buNone/>
            </a:pPr>
            <a:r>
              <a:rPr lang="ja-JP" altLang="en-US"/>
              <a:t>そのため、ユーザの追跡機構そのものを保護し、クラウド側を信頼できない環境でも実行できるようにする必要があります。これを安全な追跡と呼ぶことにします。</a:t>
            </a:r>
          </a:p>
        </p:txBody>
      </p:sp>
    </p:spTree>
    <p:extLst>
      <p:ext uri="{BB962C8B-B14F-4D97-AF65-F5344CB8AC3E}">
        <p14:creationId xmlns:p14="http://schemas.microsoft.com/office/powerpoint/2010/main" val="2403828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8212d4ce53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8212d4ce53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a:t>このような通信の安全な追跡を実現する先行研究として、</a:t>
            </a:r>
            <a:r>
              <a:rPr lang="en-US" altLang="ja-JP" dirty="0"/>
              <a:t>SEV-tracker</a:t>
            </a:r>
            <a:r>
              <a:rPr lang="ja-JP" altLang="en-US"/>
              <a:t>があります。</a:t>
            </a:r>
            <a:r>
              <a:rPr lang="en-US" altLang="ja-JP" dirty="0"/>
              <a:t>SEV-tracker</a:t>
            </a:r>
            <a:r>
              <a:rPr lang="ja-JP" altLang="en-US"/>
              <a:t>では、機密</a:t>
            </a:r>
            <a:r>
              <a:rPr lang="en-US" altLang="ja-JP" dirty="0"/>
              <a:t>VM</a:t>
            </a:r>
            <a:r>
              <a:rPr lang="ja-JP" altLang="en-US"/>
              <a:t>を用いて、クラウド内でユーザによる安全な追跡を実現します。</a:t>
            </a:r>
          </a:p>
          <a:p>
            <a:pPr marL="0" lvl="0" indent="0" algn="l" rtl="0">
              <a:spcBef>
                <a:spcPts val="0"/>
              </a:spcBef>
              <a:spcAft>
                <a:spcPts val="0"/>
              </a:spcAft>
              <a:buNone/>
            </a:pPr>
            <a:endParaRPr lang="ja-JP" altLang="en-US"/>
          </a:p>
          <a:p>
            <a:pPr marL="0" lvl="0" indent="0" algn="l" rtl="0">
              <a:spcBef>
                <a:spcPts val="0"/>
              </a:spcBef>
              <a:spcAft>
                <a:spcPts val="0"/>
              </a:spcAft>
              <a:buNone/>
            </a:pPr>
            <a:r>
              <a:rPr lang="ja-JP" altLang="en-US"/>
              <a:t>機密</a:t>
            </a:r>
            <a:r>
              <a:rPr lang="en-US" altLang="ja-JP" dirty="0"/>
              <a:t>VM</a:t>
            </a:r>
            <a:r>
              <a:rPr lang="ja-JP" altLang="en-US"/>
              <a:t>は、</a:t>
            </a:r>
            <a:r>
              <a:rPr lang="en-US" altLang="ja-JP" dirty="0"/>
              <a:t>CPU</a:t>
            </a:r>
            <a:r>
              <a:rPr lang="ja-JP" altLang="en-US"/>
              <a:t>のセキュリティ機能によって、ホスト</a:t>
            </a:r>
            <a:r>
              <a:rPr lang="en-US" altLang="ja-JP" dirty="0"/>
              <a:t>OS</a:t>
            </a:r>
            <a:r>
              <a:rPr lang="ja-JP" altLang="en-US"/>
              <a:t>やハイパーバイザから内部のメモリなどを保護する</a:t>
            </a:r>
            <a:r>
              <a:rPr lang="en-US" altLang="ja-JP" dirty="0"/>
              <a:t>VM</a:t>
            </a:r>
            <a:r>
              <a:rPr lang="ja-JP" altLang="en-US"/>
              <a:t>です。</a:t>
            </a:r>
            <a:endParaRPr lang="en-US" altLang="ja-JP" dirty="0"/>
          </a:p>
          <a:p>
            <a:pPr marL="0" lvl="0" indent="0" algn="l" rtl="0">
              <a:spcBef>
                <a:spcPts val="0"/>
              </a:spcBef>
              <a:spcAft>
                <a:spcPts val="0"/>
              </a:spcAft>
              <a:buNone/>
            </a:pPr>
            <a:r>
              <a:rPr lang="en-US" altLang="ja-JP" dirty="0"/>
              <a:t>SEV-tracker</a:t>
            </a:r>
            <a:r>
              <a:rPr lang="ja-JP" altLang="en-US"/>
              <a:t>では</a:t>
            </a:r>
            <a:r>
              <a:rPr lang="en-US" altLang="ja-JP" dirty="0"/>
              <a:t>AMD SEV</a:t>
            </a:r>
            <a:r>
              <a:rPr lang="ja-JP" altLang="en-US"/>
              <a:t>を利用することで、クラウド側から追跡機構へアクセスされることを防いでいます。</a:t>
            </a:r>
            <a:endParaRPr lang="en-US" altLang="ja-JP" dirty="0"/>
          </a:p>
          <a:p>
            <a:pPr marL="0" lvl="0" indent="0" algn="l" rtl="0">
              <a:spcBef>
                <a:spcPts val="0"/>
              </a:spcBef>
              <a:spcAft>
                <a:spcPts val="0"/>
              </a:spcAft>
              <a:buNone/>
            </a:pPr>
            <a:r>
              <a:rPr lang="ja-JP" altLang="en-US"/>
              <a:t>さらに、</a:t>
            </a:r>
            <a:r>
              <a:rPr lang="en-US" altLang="ja-JP" dirty="0"/>
              <a:t>Nested SEV</a:t>
            </a:r>
            <a:r>
              <a:rPr lang="ja-JP" altLang="en-US"/>
              <a:t>を用いて機密</a:t>
            </a:r>
            <a:r>
              <a:rPr lang="en-US" altLang="ja-JP" dirty="0"/>
              <a:t>VM</a:t>
            </a:r>
            <a:r>
              <a:rPr lang="ja-JP" altLang="en-US"/>
              <a:t>の中でユーザ・ハイパーバイザを動かし、その上に作成したユーザ</a:t>
            </a:r>
            <a:r>
              <a:rPr lang="en-US" altLang="ja-JP" dirty="0"/>
              <a:t>VM</a:t>
            </a:r>
            <a:r>
              <a:rPr lang="ja-JP" altLang="en-US"/>
              <a:t>でクラウドサービスを実行することで、追跡機構をクラウドサービスからも隔離して保護します。</a:t>
            </a:r>
            <a:endParaRPr lang="en-US" altLang="ja-JP" dirty="0"/>
          </a:p>
          <a:p>
            <a:pPr marL="0" lvl="0" indent="0" algn="l" rtl="0">
              <a:spcBef>
                <a:spcPts val="0"/>
              </a:spcBef>
              <a:spcAft>
                <a:spcPts val="0"/>
              </a:spcAft>
              <a:buNone/>
            </a:pPr>
            <a:r>
              <a:rPr lang="ja-JP" altLang="en-US"/>
              <a:t>追跡機構はユーザ・ハイパーバイザ側に置かれるため、サービスとは実行領域が分かれます。</a:t>
            </a:r>
          </a:p>
          <a:p>
            <a:pPr marL="0" lvl="0" indent="0" algn="l" rtl="0">
              <a:spcBef>
                <a:spcPts val="0"/>
              </a:spcBef>
              <a:spcAft>
                <a:spcPts val="0"/>
              </a:spcAft>
              <a:buNone/>
            </a:pPr>
            <a:endParaRPr lang="ja-JP" altLang="en-US"/>
          </a:p>
          <a:p>
            <a:pPr marL="0" lvl="0" indent="0" algn="l" rtl="0">
              <a:spcBef>
                <a:spcPts val="0"/>
              </a:spcBef>
              <a:spcAft>
                <a:spcPts val="0"/>
              </a:spcAft>
              <a:buNone/>
            </a:pPr>
            <a:r>
              <a:rPr lang="en-US" altLang="ja-JP" dirty="0"/>
              <a:t>SEV-tracker</a:t>
            </a:r>
            <a:r>
              <a:rPr lang="ja-JP" altLang="en-US"/>
              <a:t>では、サービスで通信が行われると、ユーザ・ハイパーバイザがユーザ</a:t>
            </a:r>
            <a:r>
              <a:rPr lang="en-US" altLang="ja-JP" dirty="0"/>
              <a:t>VM</a:t>
            </a:r>
            <a:r>
              <a:rPr lang="ja-JP" altLang="en-US"/>
              <a:t>のパケットをキャプチャし、その内容から通信情報を取得します。</a:t>
            </a:r>
            <a:endParaRPr lang="en-US" altLang="ja-JP" dirty="0"/>
          </a:p>
          <a:p>
            <a:pPr marL="0" lvl="0" indent="0" algn="l" rtl="0">
              <a:spcBef>
                <a:spcPts val="0"/>
              </a:spcBef>
              <a:spcAft>
                <a:spcPts val="0"/>
              </a:spcAft>
              <a:buNone/>
            </a:pPr>
            <a:r>
              <a:rPr lang="ja-JP" altLang="en-US"/>
              <a:t>この構成によって、クラウド側とクラウドサービスの両方から、追跡機構を保護しています。</a:t>
            </a:r>
            <a:br>
              <a:rPr lang="en-US" altLang="ja-JP" dirty="0"/>
            </a:br>
            <a:br>
              <a:rPr lang="en-US" altLang="ja-JP" dirty="0"/>
            </a:br>
            <a:r>
              <a:rPr lang="en-US" altLang="ja-JP" dirty="0"/>
              <a:t>// </a:t>
            </a:r>
            <a:r>
              <a:rPr lang="ja-JP" altLang="en-US"/>
              <a:t>追跡機構がどこにあるか、どのような攻撃があるのか（追跡機構に対する攻撃）</a:t>
            </a:r>
            <a:br>
              <a:rPr lang="en-US" altLang="ja-JP" dirty="0"/>
            </a:br>
            <a:r>
              <a:rPr lang="en-US" altLang="ja-JP" dirty="0"/>
              <a:t>// </a:t>
            </a:r>
            <a:r>
              <a:rPr lang="ja-JP" altLang="en-US"/>
              <a:t>ゲスト</a:t>
            </a:r>
            <a:r>
              <a:rPr lang="en-US" altLang="ja-JP" dirty="0"/>
              <a:t>OS</a:t>
            </a:r>
            <a:r>
              <a:rPr lang="ja-JP" altLang="en-US"/>
              <a:t>で動かせば良い？→ゲスト</a:t>
            </a:r>
            <a:r>
              <a:rPr lang="en-US" altLang="ja-JP" dirty="0"/>
              <a:t>OS</a:t>
            </a:r>
            <a:r>
              <a:rPr lang="ja-JP" altLang="en-US"/>
              <a:t>内の機構を止めるより通信情報メモリを改竄する方が難しい</a:t>
            </a:r>
          </a:p>
          <a:p>
            <a:pPr marL="0" lvl="0" indent="0" algn="l" rtl="0">
              <a:spcBef>
                <a:spcPts val="0"/>
              </a:spcBef>
              <a:spcAft>
                <a:spcPts val="0"/>
              </a:spcAft>
              <a:buNone/>
            </a:pPr>
            <a:endParaRPr lang="en-US" altLang="ja-JP"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0D295FEF-15D1-D652-93DC-33A359F0C5D2}"/>
            </a:ext>
          </a:extLst>
        </p:cNvPr>
        <p:cNvGrpSpPr/>
        <p:nvPr/>
      </p:nvGrpSpPr>
      <p:grpSpPr>
        <a:xfrm>
          <a:off x="0" y="0"/>
          <a:ext cx="0" cy="0"/>
          <a:chOff x="0" y="0"/>
          <a:chExt cx="0" cy="0"/>
        </a:xfrm>
      </p:grpSpPr>
      <p:sp>
        <p:nvSpPr>
          <p:cNvPr id="105" name="Google Shape;105;g38212d4ce53_0_46:notes">
            <a:extLst>
              <a:ext uri="{FF2B5EF4-FFF2-40B4-BE49-F238E27FC236}">
                <a16:creationId xmlns:a16="http://schemas.microsoft.com/office/drawing/2014/main" id="{8AE2FDB6-C5A9-9663-892B-E84A28C8D8A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8212d4ce53_0_46:notes">
            <a:extLst>
              <a:ext uri="{FF2B5EF4-FFF2-40B4-BE49-F238E27FC236}">
                <a16:creationId xmlns:a16="http://schemas.microsoft.com/office/drawing/2014/main" id="{C198C081-C6CE-13B8-20DE-3F3FEDE81CE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a:t>しかし、</a:t>
            </a:r>
            <a:r>
              <a:rPr lang="en-US" altLang="ja-JP" dirty="0"/>
              <a:t>SEV-tracker</a:t>
            </a:r>
            <a:r>
              <a:rPr lang="ja-JP" altLang="en-US"/>
              <a:t>には</a:t>
            </a:r>
            <a:r>
              <a:rPr lang="en-US" altLang="ja-JP" dirty="0"/>
              <a:t>2</a:t>
            </a:r>
            <a:r>
              <a:rPr lang="ja-JP" altLang="en-US"/>
              <a:t>つの要因からなるオーバヘッドがあります。</a:t>
            </a:r>
          </a:p>
          <a:p>
            <a:pPr marL="0" lvl="0" indent="0" algn="l" rtl="0">
              <a:spcBef>
                <a:spcPts val="0"/>
              </a:spcBef>
              <a:spcAft>
                <a:spcPts val="0"/>
              </a:spcAft>
              <a:buNone/>
            </a:pPr>
            <a:endParaRPr lang="ja-JP" altLang="en-US"/>
          </a:p>
          <a:p>
            <a:pPr marL="0" lvl="0" indent="0" algn="l" rtl="0">
              <a:spcBef>
                <a:spcPts val="0"/>
              </a:spcBef>
              <a:spcAft>
                <a:spcPts val="0"/>
              </a:spcAft>
              <a:buNone/>
            </a:pPr>
            <a:r>
              <a:rPr lang="ja-JP" altLang="en-US"/>
              <a:t>一つは、機密</a:t>
            </a:r>
            <a:r>
              <a:rPr lang="en" altLang="ja-JP" dirty="0"/>
              <a:t>VM</a:t>
            </a:r>
            <a:r>
              <a:rPr lang="ja-JP" altLang="en-US"/>
              <a:t>の中で、さらにユーザ</a:t>
            </a:r>
            <a:r>
              <a:rPr lang="en" altLang="ja-JP" dirty="0"/>
              <a:t>VM</a:t>
            </a:r>
            <a:r>
              <a:rPr lang="ja-JP" altLang="en-US"/>
              <a:t>を動かすための、ネストした仮想化の処理によるオーバヘッドです。</a:t>
            </a:r>
            <a:endParaRPr lang="en-US" altLang="ja-JP" dirty="0"/>
          </a:p>
          <a:p>
            <a:pPr marL="0" lvl="0" indent="0" algn="l" rtl="0">
              <a:spcBef>
                <a:spcPts val="0"/>
              </a:spcBef>
              <a:spcAft>
                <a:spcPts val="0"/>
              </a:spcAft>
              <a:buNone/>
            </a:pPr>
            <a:r>
              <a:rPr lang="ja-JP" altLang="en-US"/>
              <a:t>一般的な</a:t>
            </a:r>
            <a:r>
              <a:rPr lang="en-US" altLang="ja-JP" dirty="0"/>
              <a:t>Web</a:t>
            </a:r>
            <a:r>
              <a:rPr lang="ja-JP" altLang="en-US"/>
              <a:t>サーバーを</a:t>
            </a:r>
            <a:r>
              <a:rPr lang="en-US" altLang="ja-JP" dirty="0"/>
              <a:t>VM</a:t>
            </a:r>
            <a:r>
              <a:rPr lang="ja-JP" altLang="en-US"/>
              <a:t>内で動かした場合、暗号化しない構成でも、</a:t>
            </a:r>
            <a:r>
              <a:rPr lang="en" altLang="ja-JP" dirty="0"/>
              <a:t>VM</a:t>
            </a:r>
            <a:r>
              <a:rPr lang="ja-JP" altLang="en-US"/>
              <a:t>の中で</a:t>
            </a:r>
            <a:r>
              <a:rPr lang="en" altLang="ja-JP" dirty="0"/>
              <a:t>VM</a:t>
            </a:r>
            <a:r>
              <a:rPr lang="ja-JP" altLang="en-US"/>
              <a:t>を動かすだけで、</a:t>
            </a:r>
            <a:r>
              <a:rPr lang="en" altLang="ja-JP" dirty="0"/>
              <a:t>Web</a:t>
            </a:r>
            <a:r>
              <a:rPr lang="ja-JP" altLang="en-US"/>
              <a:t>サーバの性能が通常の</a:t>
            </a:r>
            <a:r>
              <a:rPr lang="en" altLang="ja-JP" dirty="0"/>
              <a:t>VM</a:t>
            </a:r>
            <a:r>
              <a:rPr lang="ja-JP" altLang="en-US"/>
              <a:t>を基準にして最大</a:t>
            </a:r>
            <a:r>
              <a:rPr lang="en-US" altLang="ja-JP" dirty="0"/>
              <a:t>46</a:t>
            </a:r>
            <a:r>
              <a:rPr lang="ja-JP" altLang="en-US"/>
              <a:t>パーセント低下します。</a:t>
            </a:r>
            <a:endParaRPr lang="en-US" altLang="ja-JP" dirty="0"/>
          </a:p>
          <a:p>
            <a:pPr marL="0" lvl="0" indent="0" algn="l" rtl="0">
              <a:spcBef>
                <a:spcPts val="0"/>
              </a:spcBef>
              <a:spcAft>
                <a:spcPts val="0"/>
              </a:spcAft>
              <a:buNone/>
            </a:pPr>
            <a:r>
              <a:rPr lang="ja-JP" altLang="en-US"/>
              <a:t>さらに、機密</a:t>
            </a:r>
            <a:r>
              <a:rPr lang="en" altLang="ja-JP" dirty="0"/>
              <a:t>VM</a:t>
            </a:r>
            <a:r>
              <a:rPr lang="ja-JP" altLang="en-US"/>
              <a:t>内で</a:t>
            </a:r>
            <a:r>
              <a:rPr lang="en" altLang="ja-JP" dirty="0"/>
              <a:t>VM</a:t>
            </a:r>
            <a:r>
              <a:rPr lang="ja-JP" altLang="en-US"/>
              <a:t>を動かす構成では、最大</a:t>
            </a:r>
            <a:r>
              <a:rPr lang="en-US" altLang="ja-JP" dirty="0"/>
              <a:t>69</a:t>
            </a:r>
            <a:r>
              <a:rPr lang="ja-JP" altLang="en-US"/>
              <a:t>パーセントの低下になります。</a:t>
            </a:r>
            <a:br>
              <a:rPr lang="ja-JP" altLang="en-US"/>
            </a:br>
            <a:endParaRPr lang="ja-JP" altLang="en-US"/>
          </a:p>
          <a:p>
            <a:pPr marL="0" lvl="0" indent="0" algn="l" rtl="0">
              <a:spcBef>
                <a:spcPts val="0"/>
              </a:spcBef>
              <a:spcAft>
                <a:spcPts val="0"/>
              </a:spcAft>
              <a:buNone/>
            </a:pPr>
            <a:r>
              <a:rPr lang="ja-JP" altLang="en-US"/>
              <a:t>もう一つは、全パケットをキャプチャすることによるオーバヘッドです。</a:t>
            </a:r>
            <a:endParaRPr lang="en-US" altLang="ja-JP" dirty="0"/>
          </a:p>
          <a:p>
            <a:pPr marL="0" lvl="0" indent="0" algn="l" rtl="0">
              <a:spcBef>
                <a:spcPts val="0"/>
              </a:spcBef>
              <a:spcAft>
                <a:spcPts val="0"/>
              </a:spcAft>
              <a:buNone/>
            </a:pPr>
            <a:r>
              <a:rPr lang="en-US" altLang="ja-JP" dirty="0"/>
              <a:t>SEV–tracker</a:t>
            </a:r>
            <a:r>
              <a:rPr lang="ja-JP" altLang="en-US"/>
              <a:t>では、通信の情報を得るために、ユーザ</a:t>
            </a:r>
            <a:r>
              <a:rPr lang="en" altLang="ja-JP" dirty="0"/>
              <a:t>VM</a:t>
            </a:r>
            <a:r>
              <a:rPr lang="ja-JP" altLang="en-US"/>
              <a:t>が送受信するパケットを、ハイパーバイザがキャプチャして解析しています。</a:t>
            </a:r>
            <a:endParaRPr lang="en-US" altLang="ja-JP" dirty="0"/>
          </a:p>
          <a:p>
            <a:pPr marL="0" lvl="0" indent="0" algn="l" rtl="0">
              <a:spcBef>
                <a:spcPts val="0"/>
              </a:spcBef>
              <a:spcAft>
                <a:spcPts val="0"/>
              </a:spcAft>
              <a:buNone/>
            </a:pPr>
            <a:r>
              <a:rPr lang="ja-JP" altLang="en-US"/>
              <a:t>ここで</a:t>
            </a:r>
            <a:r>
              <a:rPr lang="en" altLang="ja-JP" dirty="0"/>
              <a:t>NIC</a:t>
            </a:r>
            <a:r>
              <a:rPr lang="ja-JP" altLang="en-US"/>
              <a:t>に直接アクセスできる方式を用いても、追跡によって約</a:t>
            </a:r>
            <a:r>
              <a:rPr lang="en-US" altLang="ja-JP" dirty="0"/>
              <a:t>10</a:t>
            </a:r>
            <a:r>
              <a:rPr lang="ja-JP" altLang="en-US"/>
              <a:t>パーセントの性能低下が生じています。</a:t>
            </a:r>
            <a:br>
              <a:rPr lang="ja-JP" altLang="en-US"/>
            </a:br>
            <a:endParaRPr lang="en-US" altLang="ja-JP" dirty="0"/>
          </a:p>
          <a:p>
            <a:pPr marL="0" lvl="0" indent="0" algn="l" rtl="0">
              <a:spcBef>
                <a:spcPts val="0"/>
              </a:spcBef>
              <a:spcAft>
                <a:spcPts val="0"/>
              </a:spcAft>
              <a:buNone/>
            </a:pPr>
            <a:r>
              <a:rPr lang="en-US" altLang="ja-JP" dirty="0"/>
              <a:t>// 45B, 100kB</a:t>
            </a:r>
            <a:r>
              <a:rPr lang="ja-JP" altLang="en-US"/>
              <a:t>で取ってるから</a:t>
            </a:r>
            <a:r>
              <a:rPr lang="en-US" altLang="ja-JP" dirty="0"/>
              <a:t>1kiB</a:t>
            </a:r>
            <a:r>
              <a:rPr lang="ja-JP" altLang="en-US"/>
              <a:t>と比較できないのでは？</a:t>
            </a:r>
            <a:br>
              <a:rPr lang="en-US" altLang="ja-JP" dirty="0"/>
            </a:br>
            <a:r>
              <a:rPr lang="en-US" altLang="ja-JP" dirty="0"/>
              <a:t>// </a:t>
            </a:r>
            <a:r>
              <a:rPr lang="ja-JP" altLang="en-US"/>
              <a:t>ベンチの条件を揃えて取るのは今後の課題</a:t>
            </a:r>
          </a:p>
        </p:txBody>
      </p:sp>
    </p:spTree>
    <p:extLst>
      <p:ext uri="{BB962C8B-B14F-4D97-AF65-F5344CB8AC3E}">
        <p14:creationId xmlns:p14="http://schemas.microsoft.com/office/powerpoint/2010/main" val="1430120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FABFB0AE-C8A8-787A-3941-4A2769E9B682}"/>
            </a:ext>
          </a:extLst>
        </p:cNvPr>
        <p:cNvGrpSpPr/>
        <p:nvPr/>
      </p:nvGrpSpPr>
      <p:grpSpPr>
        <a:xfrm>
          <a:off x="0" y="0"/>
          <a:ext cx="0" cy="0"/>
          <a:chOff x="0" y="0"/>
          <a:chExt cx="0" cy="0"/>
        </a:xfrm>
      </p:grpSpPr>
      <p:sp>
        <p:nvSpPr>
          <p:cNvPr id="105" name="Google Shape;105;g38212d4ce53_0_46:notes">
            <a:extLst>
              <a:ext uri="{FF2B5EF4-FFF2-40B4-BE49-F238E27FC236}">
                <a16:creationId xmlns:a16="http://schemas.microsoft.com/office/drawing/2014/main" id="{F0227612-E0E7-079B-FA42-A118E97DE52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8212d4ce53_0_46:notes">
            <a:extLst>
              <a:ext uri="{FF2B5EF4-FFF2-40B4-BE49-F238E27FC236}">
                <a16:creationId xmlns:a16="http://schemas.microsoft.com/office/drawing/2014/main" id="{8B53DF1F-4547-13A4-2CCB-31C00E913D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a:t>そこで本研究では、機密</a:t>
            </a:r>
            <a:r>
              <a:rPr lang="en" altLang="ja-JP" dirty="0"/>
              <a:t>VM</a:t>
            </a:r>
            <a:r>
              <a:rPr lang="ja-JP" altLang="en-US"/>
              <a:t>内でクラウドサービスの通信を安全かつ軽量に追跡する、</a:t>
            </a:r>
            <a:r>
              <a:rPr lang="en" altLang="ja-JP" dirty="0" err="1"/>
              <a:t>SockTrawl</a:t>
            </a:r>
            <a:r>
              <a:rPr lang="ja-JP" altLang="en-US"/>
              <a:t>を提案します。</a:t>
            </a:r>
            <a:br>
              <a:rPr lang="ja-JP" altLang="en-US"/>
            </a:br>
            <a:endParaRPr lang="ja-JP" altLang="en-US"/>
          </a:p>
          <a:p>
            <a:pPr marL="0" lvl="0" indent="0" algn="l" rtl="0">
              <a:spcBef>
                <a:spcPts val="0"/>
              </a:spcBef>
              <a:spcAft>
                <a:spcPts val="0"/>
              </a:spcAft>
              <a:buNone/>
            </a:pPr>
            <a:r>
              <a:rPr lang="ja-JP" altLang="en-US"/>
              <a:t>本提案では、</a:t>
            </a:r>
            <a:r>
              <a:rPr lang="en-US" altLang="ja-JP" dirty="0"/>
              <a:t>Nested SEV</a:t>
            </a:r>
            <a:r>
              <a:rPr lang="ja-JP" altLang="en-US"/>
              <a:t>を用いずに機密</a:t>
            </a:r>
            <a:r>
              <a:rPr lang="en-US" altLang="ja-JP" dirty="0"/>
              <a:t>VM</a:t>
            </a:r>
            <a:r>
              <a:rPr lang="ja-JP" altLang="en-US"/>
              <a:t>内に軽量な隔離環境を作成し、この隔離環境の中にユーザの追跡機構を配置します。</a:t>
            </a:r>
          </a:p>
          <a:p>
            <a:pPr marL="0" lvl="0" indent="0" algn="l" rtl="0">
              <a:spcBef>
                <a:spcPts val="0"/>
              </a:spcBef>
              <a:spcAft>
                <a:spcPts val="0"/>
              </a:spcAft>
              <a:buNone/>
            </a:pPr>
            <a:r>
              <a:rPr lang="ja-JP" altLang="en-US"/>
              <a:t>機密</a:t>
            </a:r>
            <a:r>
              <a:rPr lang="en" altLang="ja-JP" dirty="0"/>
              <a:t>VM</a:t>
            </a:r>
            <a:r>
              <a:rPr lang="ja-JP" altLang="en-US"/>
              <a:t>によってクラウド側から追跡機構を保護し、機密</a:t>
            </a:r>
            <a:r>
              <a:rPr lang="en" altLang="ja-JP" dirty="0"/>
              <a:t>VM</a:t>
            </a:r>
            <a:r>
              <a:rPr lang="ja-JP" altLang="en-US"/>
              <a:t>内の隔離によってクラウドサービスからも保護するという考え方は先行研究と同様ですが、</a:t>
            </a:r>
            <a:endParaRPr lang="en-US" altLang="ja-JP" dirty="0"/>
          </a:p>
          <a:p>
            <a:pPr marL="0" lvl="0" indent="0" algn="l" rtl="0">
              <a:spcBef>
                <a:spcPts val="0"/>
              </a:spcBef>
              <a:spcAft>
                <a:spcPts val="0"/>
              </a:spcAft>
              <a:buNone/>
            </a:pPr>
            <a:r>
              <a:rPr lang="ja-JP" altLang="en-US"/>
              <a:t>隔離に使う仕組みを軽量化することにより、</a:t>
            </a:r>
            <a:r>
              <a:rPr lang="en" altLang="ja-JP" dirty="0"/>
              <a:t>Nested SEV</a:t>
            </a:r>
            <a:r>
              <a:rPr lang="ja-JP" altLang="en-US"/>
              <a:t>でユーザ</a:t>
            </a:r>
            <a:r>
              <a:rPr lang="en" altLang="ja-JP" dirty="0"/>
              <a:t>VM</a:t>
            </a:r>
            <a:r>
              <a:rPr lang="ja-JP" altLang="en-US"/>
              <a:t>を動かすことによって生じていたオーバヘッドを削減します。</a:t>
            </a:r>
            <a:endParaRPr lang="en-US" altLang="ja-JP" dirty="0"/>
          </a:p>
          <a:p>
            <a:pPr marL="0" lvl="0" indent="0" algn="l" rtl="0">
              <a:spcBef>
                <a:spcPts val="0"/>
              </a:spcBef>
              <a:spcAft>
                <a:spcPts val="0"/>
              </a:spcAft>
              <a:buNone/>
            </a:pPr>
            <a:r>
              <a:rPr lang="ja-JP" altLang="en-US"/>
              <a:t>また、本研究では、</a:t>
            </a:r>
            <a:r>
              <a:rPr lang="en-US" altLang="ja-JP" dirty="0"/>
              <a:t>AMD SEV-SNP</a:t>
            </a:r>
            <a:r>
              <a:rPr lang="ja-JP" altLang="en-US"/>
              <a:t>と</a:t>
            </a:r>
            <a:r>
              <a:rPr lang="en-US" altLang="ja-JP" dirty="0"/>
              <a:t>Intel TDX</a:t>
            </a:r>
            <a:r>
              <a:rPr lang="ja-JP" altLang="en-US"/>
              <a:t>の二つの機密</a:t>
            </a:r>
            <a:r>
              <a:rPr lang="en-US" altLang="ja-JP" dirty="0"/>
              <a:t>VM</a:t>
            </a:r>
            <a:r>
              <a:rPr lang="ja-JP" altLang="en-US"/>
              <a:t>環境で、それぞれが提供する隔離環境を用いて通信の安全な追跡を実現します。</a:t>
            </a:r>
            <a:br>
              <a:rPr lang="ja-JP" altLang="en-US"/>
            </a:br>
            <a:endParaRPr lang="ja-JP" altLang="en-US"/>
          </a:p>
          <a:p>
            <a:pPr marL="0" lvl="0" indent="0" algn="l" rtl="0">
              <a:spcBef>
                <a:spcPts val="0"/>
              </a:spcBef>
              <a:spcAft>
                <a:spcPts val="0"/>
              </a:spcAft>
              <a:buNone/>
            </a:pPr>
            <a:r>
              <a:rPr lang="ja-JP" altLang="en-US"/>
              <a:t>そして、通信情報の取得方法についても、通信をすべてキャプチャするのではなく、追跡機構からゲスト</a:t>
            </a:r>
            <a:r>
              <a:rPr lang="en" altLang="ja-JP" dirty="0"/>
              <a:t>OS</a:t>
            </a:r>
            <a:r>
              <a:rPr lang="ja-JP" altLang="en-US"/>
              <a:t>のカーネルメモリを読み取り、メモリ上に保持されている</a:t>
            </a:r>
            <a:r>
              <a:rPr lang="en-US" altLang="ja-JP" dirty="0"/>
              <a:t>TCP</a:t>
            </a:r>
            <a:r>
              <a:rPr lang="ja-JP" altLang="en-US"/>
              <a:t>通信情報を取得するようにします。</a:t>
            </a:r>
          </a:p>
          <a:p>
            <a:pPr marL="0" lvl="0" indent="0" algn="l" rtl="0">
              <a:spcBef>
                <a:spcPts val="0"/>
              </a:spcBef>
              <a:spcAft>
                <a:spcPts val="0"/>
              </a:spcAft>
              <a:buNone/>
            </a:pPr>
            <a:r>
              <a:rPr lang="ja-JP" altLang="en-US"/>
              <a:t>これにより、必要な情報のみを取得し、通信追跡のオーバヘッドを小さくします。</a:t>
            </a:r>
          </a:p>
        </p:txBody>
      </p:sp>
    </p:spTree>
    <p:extLst>
      <p:ext uri="{BB962C8B-B14F-4D97-AF65-F5344CB8AC3E}">
        <p14:creationId xmlns:p14="http://schemas.microsoft.com/office/powerpoint/2010/main" val="3263100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A53A605F-6EC1-A1AC-A50B-6D4C39F3B116}"/>
            </a:ext>
          </a:extLst>
        </p:cNvPr>
        <p:cNvGrpSpPr/>
        <p:nvPr/>
      </p:nvGrpSpPr>
      <p:grpSpPr>
        <a:xfrm>
          <a:off x="0" y="0"/>
          <a:ext cx="0" cy="0"/>
          <a:chOff x="0" y="0"/>
          <a:chExt cx="0" cy="0"/>
        </a:xfrm>
      </p:grpSpPr>
      <p:sp>
        <p:nvSpPr>
          <p:cNvPr id="105" name="Google Shape;105;g38212d4ce53_0_46:notes">
            <a:extLst>
              <a:ext uri="{FF2B5EF4-FFF2-40B4-BE49-F238E27FC236}">
                <a16:creationId xmlns:a16="http://schemas.microsoft.com/office/drawing/2014/main" id="{0C813446-90B0-33FE-3F48-23955112AC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8212d4ce53_0_46:notes">
            <a:extLst>
              <a:ext uri="{FF2B5EF4-FFF2-40B4-BE49-F238E27FC236}">
                <a16:creationId xmlns:a16="http://schemas.microsoft.com/office/drawing/2014/main" id="{274F6808-27CD-0807-1182-48C38DDA078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a:t>まず、</a:t>
            </a:r>
            <a:r>
              <a:rPr lang="en" altLang="ja-JP" dirty="0"/>
              <a:t>Intel TDX</a:t>
            </a:r>
            <a:r>
              <a:rPr lang="ja-JP" altLang="en-US"/>
              <a:t>を用いる場合は、</a:t>
            </a:r>
            <a:r>
              <a:rPr lang="en" altLang="ja-JP" dirty="0"/>
              <a:t>TD Partitioning</a:t>
            </a:r>
            <a:r>
              <a:rPr lang="ja-JP" altLang="en-US"/>
              <a:t>という機構で隔離環境を作成します。</a:t>
            </a:r>
            <a:endParaRPr lang="en-US" altLang="ja-JP" dirty="0"/>
          </a:p>
          <a:p>
            <a:pPr marL="0" lvl="0" indent="0" algn="l" rtl="0">
              <a:spcBef>
                <a:spcPts val="0"/>
              </a:spcBef>
              <a:spcAft>
                <a:spcPts val="0"/>
              </a:spcAft>
              <a:buNone/>
            </a:pPr>
            <a:r>
              <a:rPr lang="en-US" altLang="ja-JP" dirty="0"/>
              <a:t>TD Partitioning</a:t>
            </a:r>
            <a:r>
              <a:rPr lang="ja-JP" altLang="en-US"/>
              <a:t>では、機密</a:t>
            </a:r>
            <a:r>
              <a:rPr lang="en" altLang="ja-JP" dirty="0"/>
              <a:t>VM</a:t>
            </a:r>
            <a:r>
              <a:rPr lang="ja-JP" altLang="en-US"/>
              <a:t>の内部を、</a:t>
            </a:r>
            <a:r>
              <a:rPr lang="en" altLang="ja-JP" dirty="0"/>
              <a:t>L1 VM</a:t>
            </a:r>
            <a:r>
              <a:rPr lang="ja-JP" altLang="en-US"/>
              <a:t>と</a:t>
            </a:r>
            <a:r>
              <a:rPr lang="en" altLang="ja-JP" dirty="0"/>
              <a:t>L2 VM</a:t>
            </a:r>
            <a:r>
              <a:rPr lang="ja-JP" altLang="en-US"/>
              <a:t>と呼ばれるパーティションに分割できます。</a:t>
            </a:r>
          </a:p>
          <a:p>
            <a:pPr marL="0" lvl="0" indent="0" algn="l" rtl="0">
              <a:spcBef>
                <a:spcPts val="0"/>
              </a:spcBef>
              <a:spcAft>
                <a:spcPts val="0"/>
              </a:spcAft>
              <a:buNone/>
            </a:pPr>
            <a:endParaRPr lang="ja-JP" altLang="en-US"/>
          </a:p>
          <a:p>
            <a:pPr marL="0" lvl="0" indent="0" algn="l" rtl="0">
              <a:spcBef>
                <a:spcPts val="0"/>
              </a:spcBef>
              <a:spcAft>
                <a:spcPts val="0"/>
              </a:spcAft>
              <a:buNone/>
            </a:pPr>
            <a:r>
              <a:rPr lang="ja-JP" altLang="en-US"/>
              <a:t>本研究では、図に示すように、高い権限を持つ</a:t>
            </a:r>
            <a:r>
              <a:rPr lang="en" altLang="ja-JP" dirty="0"/>
              <a:t>L1 VM</a:t>
            </a:r>
            <a:r>
              <a:rPr lang="ja-JP" altLang="en-US"/>
              <a:t>で、ユーザ・ハイパーバイザと追跡機構を、</a:t>
            </a:r>
            <a:r>
              <a:rPr lang="en" altLang="ja-JP" dirty="0"/>
              <a:t>L2 VM</a:t>
            </a:r>
            <a:r>
              <a:rPr lang="ja-JP" altLang="en-US"/>
              <a:t>ではクラウドサービスを動かします。</a:t>
            </a:r>
            <a:endParaRPr lang="en-US" altLang="ja-JP" dirty="0"/>
          </a:p>
          <a:p>
            <a:pPr marL="0" lvl="0" indent="0" algn="l" rtl="0">
              <a:spcBef>
                <a:spcPts val="0"/>
              </a:spcBef>
              <a:spcAft>
                <a:spcPts val="0"/>
              </a:spcAft>
              <a:buNone/>
            </a:pPr>
            <a:r>
              <a:rPr lang="en-US" altLang="ja-JP" dirty="0"/>
              <a:t>L1 VM</a:t>
            </a:r>
            <a:r>
              <a:rPr lang="ja-JP" altLang="en-US"/>
              <a:t>から</a:t>
            </a:r>
            <a:r>
              <a:rPr lang="en-US" altLang="ja-JP" dirty="0"/>
              <a:t>L2 VM</a:t>
            </a:r>
            <a:r>
              <a:rPr lang="ja-JP" altLang="en-US"/>
              <a:t>のメモリアクセスは可能ですが、その逆はできないため、追跡機構をクラウドサービスから隔離できます。</a:t>
            </a:r>
            <a:br>
              <a:rPr lang="ja-JP" altLang="en-US"/>
            </a:br>
            <a:endParaRPr lang="en-US" altLang="ja-JP" dirty="0"/>
          </a:p>
          <a:p>
            <a:pPr marL="0" lvl="0" indent="0" algn="l" rtl="0">
              <a:spcBef>
                <a:spcPts val="0"/>
              </a:spcBef>
              <a:spcAft>
                <a:spcPts val="0"/>
              </a:spcAft>
              <a:buNone/>
            </a:pPr>
            <a:r>
              <a:rPr lang="en" altLang="ja-JP" dirty="0"/>
              <a:t>TD Partitioning</a:t>
            </a:r>
            <a:r>
              <a:rPr lang="ja-JP" altLang="en-US"/>
              <a:t>では、機密</a:t>
            </a:r>
            <a:r>
              <a:rPr lang="en" altLang="ja-JP" dirty="0"/>
              <a:t>VM</a:t>
            </a:r>
            <a:r>
              <a:rPr lang="ja-JP" altLang="en-US"/>
              <a:t>のメモリを分割して</a:t>
            </a:r>
            <a:r>
              <a:rPr lang="en" altLang="ja-JP" dirty="0"/>
              <a:t>L2 VM</a:t>
            </a:r>
            <a:r>
              <a:rPr lang="ja-JP" altLang="en-US"/>
              <a:t>へ割り当てるため、内側の</a:t>
            </a:r>
            <a:r>
              <a:rPr lang="en" altLang="ja-JP" dirty="0"/>
              <a:t>VM</a:t>
            </a:r>
            <a:r>
              <a:rPr lang="ja-JP" altLang="en-US"/>
              <a:t>のためのメモリ仮想化を省けます。</a:t>
            </a:r>
          </a:p>
          <a:p>
            <a:pPr marL="0" lvl="0" indent="0" algn="l" rtl="0">
              <a:spcBef>
                <a:spcPts val="0"/>
              </a:spcBef>
              <a:spcAft>
                <a:spcPts val="0"/>
              </a:spcAft>
              <a:buNone/>
            </a:pPr>
            <a:r>
              <a:rPr lang="ja-JP" altLang="en-US"/>
              <a:t>また、</a:t>
            </a:r>
            <a:r>
              <a:rPr lang="en-US" altLang="ja-JP" dirty="0"/>
              <a:t>L1</a:t>
            </a:r>
            <a:r>
              <a:rPr lang="ja-JP" altLang="en-US"/>
              <a:t>と</a:t>
            </a:r>
            <a:r>
              <a:rPr lang="en-US" altLang="ja-JP" dirty="0"/>
              <a:t>L2</a:t>
            </a:r>
            <a:r>
              <a:rPr lang="ja-JP" altLang="en-US"/>
              <a:t>の間を遷移する際にホストを経由する頻度が小さいため、ネストした仮想化によるオーバヘッドを削減できます。</a:t>
            </a:r>
            <a:br>
              <a:rPr lang="en-US" altLang="ja-JP" dirty="0"/>
            </a:br>
            <a:br>
              <a:rPr lang="en-US" altLang="ja-JP" dirty="0"/>
            </a:br>
            <a:r>
              <a:rPr lang="en-US" altLang="ja-JP" dirty="0"/>
              <a:t>// add: </a:t>
            </a:r>
            <a:r>
              <a:rPr lang="ja-JP" altLang="en-US"/>
              <a:t>追跡機構を</a:t>
            </a:r>
            <a:r>
              <a:rPr lang="en-US" altLang="ja-JP" dirty="0"/>
              <a:t>HV</a:t>
            </a:r>
            <a:r>
              <a:rPr lang="ja-JP" altLang="en-US"/>
              <a:t>の中に入れる、遷移高速の話</a:t>
            </a:r>
            <a:br>
              <a:rPr lang="en-US" altLang="ja-JP" dirty="0"/>
            </a:br>
            <a:r>
              <a:rPr lang="en-US" altLang="ja-JP" dirty="0"/>
              <a:t>// </a:t>
            </a:r>
            <a:r>
              <a:rPr lang="ja-JP" altLang="en-US"/>
              <a:t>周期処理の話はそのスライドまで言わない</a:t>
            </a:r>
            <a:endParaRPr lang="en-US" altLang="ja-JP" dirty="0"/>
          </a:p>
          <a:p>
            <a:pPr marL="0" lvl="0" indent="0" algn="l" rtl="0">
              <a:spcBef>
                <a:spcPts val="0"/>
              </a:spcBef>
              <a:spcAft>
                <a:spcPts val="0"/>
              </a:spcAft>
              <a:buNone/>
            </a:pPr>
            <a:endParaRPr lang="ja-JP" altLang="en-US"/>
          </a:p>
        </p:txBody>
      </p:sp>
    </p:spTree>
    <p:extLst>
      <p:ext uri="{BB962C8B-B14F-4D97-AF65-F5344CB8AC3E}">
        <p14:creationId xmlns:p14="http://schemas.microsoft.com/office/powerpoint/2010/main" val="950683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C52C32CC-67F9-E72A-1FC3-B0779EA57D0B}"/>
            </a:ext>
          </a:extLst>
        </p:cNvPr>
        <p:cNvGrpSpPr/>
        <p:nvPr/>
      </p:nvGrpSpPr>
      <p:grpSpPr>
        <a:xfrm>
          <a:off x="0" y="0"/>
          <a:ext cx="0" cy="0"/>
          <a:chOff x="0" y="0"/>
          <a:chExt cx="0" cy="0"/>
        </a:xfrm>
      </p:grpSpPr>
      <p:sp>
        <p:nvSpPr>
          <p:cNvPr id="105" name="Google Shape;105;g38212d4ce53_0_46:notes">
            <a:extLst>
              <a:ext uri="{FF2B5EF4-FFF2-40B4-BE49-F238E27FC236}">
                <a16:creationId xmlns:a16="http://schemas.microsoft.com/office/drawing/2014/main" id="{4A30635A-24AC-E201-D041-F88A95E2BF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8212d4ce53_0_46:notes">
            <a:extLst>
              <a:ext uri="{FF2B5EF4-FFF2-40B4-BE49-F238E27FC236}">
                <a16:creationId xmlns:a16="http://schemas.microsoft.com/office/drawing/2014/main" id="{FEEF1ADD-42B8-6D73-0CDE-A625387FABA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a:t>そして、</a:t>
            </a:r>
            <a:r>
              <a:rPr lang="en" altLang="ja-JP" dirty="0"/>
              <a:t>AMD SEV-SNP</a:t>
            </a:r>
            <a:r>
              <a:rPr lang="ja-JP" altLang="en-US"/>
              <a:t>では、</a:t>
            </a:r>
            <a:r>
              <a:rPr lang="en" altLang="ja-JP" dirty="0"/>
              <a:t>VMPL</a:t>
            </a:r>
            <a:r>
              <a:rPr lang="ja-JP" altLang="en-US"/>
              <a:t>という機構を利用します。</a:t>
            </a:r>
            <a:endParaRPr lang="en-US" altLang="ja-JP" dirty="0"/>
          </a:p>
          <a:p>
            <a:pPr marL="0" lvl="0" indent="0" algn="l" rtl="0">
              <a:spcBef>
                <a:spcPts val="0"/>
              </a:spcBef>
              <a:spcAft>
                <a:spcPts val="0"/>
              </a:spcAft>
              <a:buNone/>
            </a:pPr>
            <a:r>
              <a:rPr lang="en" altLang="ja-JP" dirty="0"/>
              <a:t>VMPL</a:t>
            </a:r>
            <a:r>
              <a:rPr lang="ja-JP" altLang="en-US"/>
              <a:t>は、機密</a:t>
            </a:r>
            <a:r>
              <a:rPr lang="en" altLang="ja-JP" dirty="0"/>
              <a:t>VM</a:t>
            </a:r>
            <a:r>
              <a:rPr lang="ja-JP" altLang="en-US"/>
              <a:t>の中に四段階の特権レベルを設ける仕組みです。</a:t>
            </a:r>
            <a:endParaRPr lang="en-US" altLang="ja-JP" dirty="0"/>
          </a:p>
          <a:p>
            <a:pPr marL="0" lvl="0" indent="0" algn="l" rtl="0">
              <a:spcBef>
                <a:spcPts val="0"/>
              </a:spcBef>
              <a:spcAft>
                <a:spcPts val="0"/>
              </a:spcAft>
              <a:buNone/>
            </a:pPr>
            <a:endParaRPr lang="ja-JP" altLang="en-US"/>
          </a:p>
          <a:p>
            <a:pPr marL="0" lvl="0" indent="0" algn="l" rtl="0">
              <a:spcBef>
                <a:spcPts val="0"/>
              </a:spcBef>
              <a:spcAft>
                <a:spcPts val="0"/>
              </a:spcAft>
              <a:buNone/>
            </a:pPr>
            <a:r>
              <a:rPr lang="ja-JP" altLang="en-US"/>
              <a:t>本研究では、最も高い権限を持つ</a:t>
            </a:r>
            <a:r>
              <a:rPr lang="en" altLang="ja-JP" dirty="0"/>
              <a:t>VMPL0</a:t>
            </a:r>
            <a:r>
              <a:rPr lang="ja-JP" altLang="en-US"/>
              <a:t>で追跡機構を実行し、それより低い権限の</a:t>
            </a:r>
            <a:r>
              <a:rPr lang="en" altLang="ja-JP" dirty="0"/>
              <a:t>VMPL2</a:t>
            </a:r>
            <a:r>
              <a:rPr lang="ja-JP" altLang="en-US"/>
              <a:t>でクラウドサービスとゲスト</a:t>
            </a:r>
            <a:r>
              <a:rPr lang="en" altLang="ja-JP" dirty="0"/>
              <a:t>OS</a:t>
            </a:r>
            <a:r>
              <a:rPr lang="ja-JP" altLang="en-US"/>
              <a:t>を実行します。</a:t>
            </a:r>
          </a:p>
          <a:p>
            <a:pPr marL="0" lvl="0" indent="0" algn="l" rtl="0">
              <a:spcBef>
                <a:spcPts val="0"/>
              </a:spcBef>
              <a:spcAft>
                <a:spcPts val="0"/>
              </a:spcAft>
              <a:buNone/>
            </a:pPr>
            <a:r>
              <a:rPr lang="ja-JP" altLang="en-US"/>
              <a:t>追跡機構からはより低い</a:t>
            </a:r>
            <a:r>
              <a:rPr lang="en-US" altLang="ja-JP" dirty="0"/>
              <a:t>VMPL</a:t>
            </a:r>
            <a:r>
              <a:rPr lang="ja-JP" altLang="en-US"/>
              <a:t>へアクセス可能なので、ゲスト</a:t>
            </a:r>
            <a:r>
              <a:rPr lang="en" altLang="ja-JP" dirty="0"/>
              <a:t>OS</a:t>
            </a:r>
            <a:r>
              <a:rPr lang="ja-JP" altLang="en-US"/>
              <a:t>が管理するメモリを読み取ることができます。</a:t>
            </a:r>
            <a:endParaRPr lang="en-US" altLang="ja-JP" dirty="0"/>
          </a:p>
          <a:p>
            <a:pPr marL="0" lvl="0" indent="0" algn="l" rtl="0">
              <a:spcBef>
                <a:spcPts val="0"/>
              </a:spcBef>
              <a:spcAft>
                <a:spcPts val="0"/>
              </a:spcAft>
              <a:buNone/>
            </a:pPr>
            <a:r>
              <a:rPr lang="ja-JP" altLang="en-US"/>
              <a:t>一方、より高いレベルへのアクセスは制限されているため、追跡機構は保護されています。</a:t>
            </a:r>
          </a:p>
          <a:p>
            <a:pPr marL="0" lvl="0" indent="0" algn="l" rtl="0">
              <a:spcBef>
                <a:spcPts val="0"/>
              </a:spcBef>
              <a:spcAft>
                <a:spcPts val="0"/>
              </a:spcAft>
              <a:buNone/>
            </a:pPr>
            <a:endParaRPr lang="ja-JP" altLang="en-US"/>
          </a:p>
          <a:p>
            <a:pPr marL="0" lvl="0" indent="0" algn="l" rtl="0">
              <a:spcBef>
                <a:spcPts val="0"/>
              </a:spcBef>
              <a:spcAft>
                <a:spcPts val="0"/>
              </a:spcAft>
              <a:buNone/>
            </a:pPr>
            <a:r>
              <a:rPr lang="ja-JP" altLang="en-US"/>
              <a:t>この方法では、機密</a:t>
            </a:r>
            <a:r>
              <a:rPr lang="en" altLang="ja-JP" dirty="0"/>
              <a:t>VM</a:t>
            </a:r>
            <a:r>
              <a:rPr lang="ja-JP" altLang="en-US"/>
              <a:t>内を</a:t>
            </a:r>
            <a:r>
              <a:rPr lang="en-US" altLang="ja-JP" dirty="0"/>
              <a:t>VMPL</a:t>
            </a:r>
            <a:r>
              <a:rPr lang="ja-JP" altLang="en-US"/>
              <a:t>によって隔離しており、サービスを動かすためにさらに</a:t>
            </a:r>
            <a:r>
              <a:rPr lang="en" altLang="ja-JP" dirty="0"/>
              <a:t>VM</a:t>
            </a:r>
            <a:r>
              <a:rPr lang="ja-JP" altLang="en-US"/>
              <a:t>を作る必要がないため、ネストした仮想化のオーバヘッドは発生しません。</a:t>
            </a:r>
          </a:p>
          <a:p>
            <a:pPr marL="0" lvl="0" indent="0" algn="l" rtl="0">
              <a:spcBef>
                <a:spcPts val="0"/>
              </a:spcBef>
              <a:spcAft>
                <a:spcPts val="0"/>
              </a:spcAft>
              <a:buNone/>
            </a:pPr>
            <a:r>
              <a:rPr lang="en" altLang="ja-JP" dirty="0"/>
              <a:t>TDX</a:t>
            </a:r>
            <a:r>
              <a:rPr lang="ja-JP" altLang="en-US"/>
              <a:t>と</a:t>
            </a:r>
            <a:r>
              <a:rPr lang="en" altLang="ja-JP" dirty="0"/>
              <a:t>SEV-SNP</a:t>
            </a:r>
            <a:r>
              <a:rPr lang="ja-JP" altLang="en-US"/>
              <a:t>では隔離の仕組みは異なりますが、どちらも、追跡機構を隔離したまま、サービス側のメモリを参照できる構成になります。</a:t>
            </a:r>
          </a:p>
        </p:txBody>
      </p:sp>
    </p:spTree>
    <p:extLst>
      <p:ext uri="{BB962C8B-B14F-4D97-AF65-F5344CB8AC3E}">
        <p14:creationId xmlns:p14="http://schemas.microsoft.com/office/powerpoint/2010/main" val="2413342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78854DF1-3256-2828-361A-42D9469701C7}"/>
            </a:ext>
          </a:extLst>
        </p:cNvPr>
        <p:cNvGrpSpPr/>
        <p:nvPr/>
      </p:nvGrpSpPr>
      <p:grpSpPr>
        <a:xfrm>
          <a:off x="0" y="0"/>
          <a:ext cx="0" cy="0"/>
          <a:chOff x="0" y="0"/>
          <a:chExt cx="0" cy="0"/>
        </a:xfrm>
      </p:grpSpPr>
      <p:sp>
        <p:nvSpPr>
          <p:cNvPr id="105" name="Google Shape;105;g38212d4ce53_0_46:notes">
            <a:extLst>
              <a:ext uri="{FF2B5EF4-FFF2-40B4-BE49-F238E27FC236}">
                <a16:creationId xmlns:a16="http://schemas.microsoft.com/office/drawing/2014/main" id="{DFF854DF-A1FB-9397-5A18-E6409C41A2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8212d4ce53_0_46:notes">
            <a:extLst>
              <a:ext uri="{FF2B5EF4-FFF2-40B4-BE49-F238E27FC236}">
                <a16:creationId xmlns:a16="http://schemas.microsoft.com/office/drawing/2014/main" id="{41E9C283-7F5E-576C-F147-20DD26529A9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a:t>本研究では、これらの隔離環境で追跡機構を実行するために、</a:t>
            </a:r>
            <a:r>
              <a:rPr lang="en" altLang="ja-JP" dirty="0"/>
              <a:t>SVSM</a:t>
            </a:r>
            <a:r>
              <a:rPr lang="ja-JP" altLang="en-US"/>
              <a:t>を利用します。</a:t>
            </a:r>
            <a:r>
              <a:rPr lang="en" altLang="ja-JP" dirty="0"/>
              <a:t>SVSM</a:t>
            </a:r>
            <a:r>
              <a:rPr lang="ja-JP" altLang="en-US"/>
              <a:t>は、ゲスト</a:t>
            </a:r>
            <a:r>
              <a:rPr lang="en" altLang="ja-JP" dirty="0"/>
              <a:t>OS</a:t>
            </a:r>
            <a:r>
              <a:rPr lang="ja-JP" altLang="en-US"/>
              <a:t>に対してセキュリティ機能やデバイス機能を提供する特権モジュールです。</a:t>
            </a:r>
          </a:p>
          <a:p>
            <a:pPr marL="0" lvl="0" indent="0" algn="l" rtl="0">
              <a:spcBef>
                <a:spcPts val="0"/>
              </a:spcBef>
              <a:spcAft>
                <a:spcPts val="0"/>
              </a:spcAft>
              <a:buNone/>
            </a:pPr>
            <a:endParaRPr lang="ja-JP" altLang="en-US"/>
          </a:p>
          <a:p>
            <a:pPr marL="0" lvl="0" indent="0" algn="l" rtl="0">
              <a:spcBef>
                <a:spcPts val="0"/>
              </a:spcBef>
              <a:spcAft>
                <a:spcPts val="0"/>
              </a:spcAft>
              <a:buNone/>
            </a:pPr>
            <a:r>
              <a:rPr lang="ja-JP" altLang="en-US"/>
              <a:t>図のように、</a:t>
            </a:r>
            <a:r>
              <a:rPr lang="en" altLang="ja-JP" dirty="0"/>
              <a:t>SVSM</a:t>
            </a:r>
            <a:r>
              <a:rPr lang="ja-JP" altLang="en-US"/>
              <a:t>を隔離環境の中で動かし、</a:t>
            </a:r>
            <a:r>
              <a:rPr lang="en-US" altLang="ja-JP" dirty="0"/>
              <a:t>SVSM</a:t>
            </a:r>
            <a:r>
              <a:rPr lang="ja-JP" altLang="en-US"/>
              <a:t>の一機能として通信の追跡機構を実装しました。</a:t>
            </a:r>
            <a:endParaRPr lang="en-US" altLang="ja-JP" dirty="0"/>
          </a:p>
          <a:p>
            <a:pPr marL="0" lvl="0" indent="0" algn="l" rtl="0">
              <a:spcBef>
                <a:spcPts val="0"/>
              </a:spcBef>
              <a:spcAft>
                <a:spcPts val="0"/>
              </a:spcAft>
              <a:buNone/>
            </a:pPr>
            <a:r>
              <a:rPr lang="en-US" altLang="ja-JP" dirty="0"/>
              <a:t>SVSM</a:t>
            </a:r>
            <a:r>
              <a:rPr lang="ja-JP" altLang="en-US"/>
              <a:t>の高い権限上で、通信情報を格納しているメモリを読み取る処理を実行しています。</a:t>
            </a:r>
            <a:r>
              <a:rPr lang="en-US" altLang="ja-JP" dirty="0"/>
              <a:t>SVSM</a:t>
            </a:r>
            <a:r>
              <a:rPr lang="ja-JP" altLang="en-US"/>
              <a:t>および追跡機構は、メモリ安全な</a:t>
            </a:r>
            <a:r>
              <a:rPr lang="en" altLang="ja-JP" dirty="0"/>
              <a:t>Rust</a:t>
            </a:r>
            <a:r>
              <a:rPr lang="ja-JP" altLang="en-US"/>
              <a:t>言語で実装されています。</a:t>
            </a:r>
            <a:br>
              <a:rPr lang="ja-JP" altLang="en-US"/>
            </a:br>
            <a:endParaRPr lang="ja-JP" altLang="en-US"/>
          </a:p>
          <a:p>
            <a:pPr marL="0" lvl="0" indent="0" algn="l" rtl="0">
              <a:spcBef>
                <a:spcPts val="0"/>
              </a:spcBef>
              <a:spcAft>
                <a:spcPts val="0"/>
              </a:spcAft>
              <a:buNone/>
            </a:pPr>
            <a:r>
              <a:rPr lang="ja-JP" altLang="en-US"/>
              <a:t>また、</a:t>
            </a:r>
            <a:r>
              <a:rPr lang="en" altLang="ja-JP" dirty="0"/>
              <a:t>SVSM</a:t>
            </a:r>
            <a:r>
              <a:rPr lang="ja-JP" altLang="en-US"/>
              <a:t>を利用することには、二つの隔離環境で、ほぼ同じ追跡機構を使えるという利点があります。</a:t>
            </a:r>
            <a:endParaRPr lang="en-US" altLang="ja-JP" dirty="0"/>
          </a:p>
          <a:p>
            <a:pPr marL="0" lvl="0" indent="0" algn="l" rtl="0">
              <a:spcBef>
                <a:spcPts val="0"/>
              </a:spcBef>
              <a:spcAft>
                <a:spcPts val="0"/>
              </a:spcAft>
              <a:buNone/>
            </a:pPr>
            <a:r>
              <a:rPr lang="ja-JP" altLang="en-US"/>
              <a:t>具体的には、</a:t>
            </a:r>
            <a:r>
              <a:rPr lang="en" altLang="ja-JP" dirty="0"/>
              <a:t>SEV-SNP</a:t>
            </a:r>
            <a:r>
              <a:rPr lang="ja-JP" altLang="en-US"/>
              <a:t>では</a:t>
            </a:r>
            <a:r>
              <a:rPr lang="en" altLang="ja-JP" dirty="0"/>
              <a:t>COCONUT SVSM</a:t>
            </a:r>
            <a:r>
              <a:rPr lang="ja-JP" altLang="en-US"/>
              <a:t>を、</a:t>
            </a:r>
            <a:r>
              <a:rPr lang="en" altLang="ja-JP" dirty="0"/>
              <a:t>TDX</a:t>
            </a:r>
            <a:r>
              <a:rPr lang="ja-JP" altLang="en-US"/>
              <a:t>では</a:t>
            </a:r>
            <a:r>
              <a:rPr lang="en" altLang="ja-JP" dirty="0"/>
              <a:t>TD Partitioning</a:t>
            </a:r>
            <a:r>
              <a:rPr lang="ja-JP" altLang="en-US"/>
              <a:t>に対応した</a:t>
            </a:r>
            <a:r>
              <a:rPr lang="en" altLang="ja-JP" dirty="0"/>
              <a:t>SVSM</a:t>
            </a:r>
            <a:r>
              <a:rPr lang="ja-JP" altLang="en-US"/>
              <a:t>を利用しています。これらを基盤として、共通の追跡処理を動かしています。</a:t>
            </a:r>
          </a:p>
        </p:txBody>
      </p:sp>
    </p:spTree>
    <p:extLst>
      <p:ext uri="{BB962C8B-B14F-4D97-AF65-F5344CB8AC3E}">
        <p14:creationId xmlns:p14="http://schemas.microsoft.com/office/powerpoint/2010/main" val="3295793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a:extLst>
            <a:ext uri="{FF2B5EF4-FFF2-40B4-BE49-F238E27FC236}">
              <a16:creationId xmlns:a16="http://schemas.microsoft.com/office/drawing/2014/main" id="{79D674E1-A9AE-8FD4-6337-0CCD3E168111}"/>
            </a:ext>
          </a:extLst>
        </p:cNvPr>
        <p:cNvGrpSpPr/>
        <p:nvPr/>
      </p:nvGrpSpPr>
      <p:grpSpPr>
        <a:xfrm>
          <a:off x="0" y="0"/>
          <a:ext cx="0" cy="0"/>
          <a:chOff x="0" y="0"/>
          <a:chExt cx="0" cy="0"/>
        </a:xfrm>
      </p:grpSpPr>
      <p:sp>
        <p:nvSpPr>
          <p:cNvPr id="142" name="Google Shape;142;g38212d4ce53_0_87:notes">
            <a:extLst>
              <a:ext uri="{FF2B5EF4-FFF2-40B4-BE49-F238E27FC236}">
                <a16:creationId xmlns:a16="http://schemas.microsoft.com/office/drawing/2014/main" id="{119F266A-8B74-8CCE-92DB-DF61EB2ACA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8212d4ce53_0_87:notes">
            <a:extLst>
              <a:ext uri="{FF2B5EF4-FFF2-40B4-BE49-F238E27FC236}">
                <a16:creationId xmlns:a16="http://schemas.microsoft.com/office/drawing/2014/main" id="{E371814F-4244-390B-15C3-965B583F62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a:t>続いて、追跡処理の実行方法について、</a:t>
            </a:r>
            <a:endParaRPr lang="en-US" altLang="ja-JP" dirty="0"/>
          </a:p>
          <a:p>
            <a:pPr marL="0" lvl="0" indent="0" algn="l" rtl="0">
              <a:spcBef>
                <a:spcPts val="0"/>
              </a:spcBef>
              <a:spcAft>
                <a:spcPts val="0"/>
              </a:spcAft>
              <a:buNone/>
            </a:pPr>
            <a:r>
              <a:rPr lang="en-US" altLang="ja-JP" dirty="0"/>
              <a:t>SVSM</a:t>
            </a:r>
            <a:r>
              <a:rPr lang="ja-JP" altLang="en-US"/>
              <a:t>の実行環境は</a:t>
            </a:r>
            <a:r>
              <a:rPr lang="en-US" altLang="ja-JP" dirty="0"/>
              <a:t>OS</a:t>
            </a:r>
            <a:r>
              <a:rPr lang="ja-JP" altLang="en-US"/>
              <a:t>に依存する</a:t>
            </a:r>
            <a:r>
              <a:rPr lang="en-US" altLang="ja-JP" dirty="0"/>
              <a:t>Rust</a:t>
            </a:r>
            <a:r>
              <a:rPr lang="ja-JP" altLang="en-US"/>
              <a:t>の</a:t>
            </a:r>
            <a:r>
              <a:rPr lang="en-US" altLang="ja-JP" dirty="0"/>
              <a:t>time</a:t>
            </a:r>
            <a:r>
              <a:rPr lang="ja-JP" altLang="en-US"/>
              <a:t>パッケージなどが利用できないため、本研究では、</a:t>
            </a:r>
            <a:r>
              <a:rPr lang="en-US" altLang="ja-JP" dirty="0"/>
              <a:t>CPU</a:t>
            </a:r>
            <a:r>
              <a:rPr lang="ja-JP" altLang="en-US"/>
              <a:t>のタイムスタンプカウンタを使って時間を測定し、追跡機構を周期的に実行しています。</a:t>
            </a:r>
          </a:p>
          <a:p>
            <a:pPr marL="0" lvl="0" indent="0" algn="l" rtl="0">
              <a:spcBef>
                <a:spcPts val="0"/>
              </a:spcBef>
              <a:spcAft>
                <a:spcPts val="0"/>
              </a:spcAft>
              <a:buNone/>
            </a:pPr>
            <a:endParaRPr lang="ja-JP" altLang="en-US"/>
          </a:p>
          <a:p>
            <a:pPr marL="0" lvl="0" indent="0" algn="l" rtl="0">
              <a:spcBef>
                <a:spcPts val="0"/>
              </a:spcBef>
              <a:spcAft>
                <a:spcPts val="0"/>
              </a:spcAft>
              <a:buNone/>
            </a:pPr>
            <a:r>
              <a:rPr lang="ja-JP" altLang="en-US"/>
              <a:t>実装では、</a:t>
            </a:r>
            <a:r>
              <a:rPr lang="en-US" altLang="ja-JP" dirty="0" err="1"/>
              <a:t>GuestExit</a:t>
            </a:r>
            <a:r>
              <a:rPr lang="ja-JP" altLang="en-US"/>
              <a:t>によって</a:t>
            </a:r>
            <a:r>
              <a:rPr lang="en-US" altLang="ja-JP" dirty="0"/>
              <a:t>SVSM</a:t>
            </a:r>
            <a:r>
              <a:rPr lang="ja-JP" altLang="en-US"/>
              <a:t>へ遷移するごとにタイムスタンプカウンタの値をレジスタから取得し、</a:t>
            </a:r>
            <a:endParaRPr lang="en-US" altLang="ja-JP" dirty="0"/>
          </a:p>
          <a:p>
            <a:pPr marL="0" lvl="0" indent="0" algn="l" rtl="0">
              <a:spcBef>
                <a:spcPts val="0"/>
              </a:spcBef>
              <a:spcAft>
                <a:spcPts val="0"/>
              </a:spcAft>
              <a:buNone/>
            </a:pPr>
            <a:r>
              <a:rPr lang="ja-JP" altLang="en-US"/>
              <a:t>その値の差分から一定時間が経過していると分かれば、実際にカーネルメモリを解析して通信情報を取得する処理を呼び出しています。</a:t>
            </a:r>
            <a:br>
              <a:rPr lang="ja-JP" altLang="en-US"/>
            </a:br>
            <a:endParaRPr lang="ja-JP" altLang="en-US"/>
          </a:p>
          <a:p>
            <a:pPr marL="0" lvl="0" indent="0" algn="l" rtl="0">
              <a:spcBef>
                <a:spcPts val="0"/>
              </a:spcBef>
              <a:spcAft>
                <a:spcPts val="0"/>
              </a:spcAft>
              <a:buNone/>
            </a:pPr>
            <a:r>
              <a:rPr lang="ja-JP" altLang="en-US"/>
              <a:t>ただし、周期的に調べる場合、短い通信では、接続が確立している間に一度も追跡処理が動かず、見逃してしまうかもしれないという問題があります。</a:t>
            </a:r>
            <a:endParaRPr lang="en-US" altLang="ja-JP" dirty="0"/>
          </a:p>
          <a:p>
            <a:pPr marL="0" lvl="0" indent="0" algn="l" rtl="0">
              <a:spcBef>
                <a:spcPts val="0"/>
              </a:spcBef>
              <a:spcAft>
                <a:spcPts val="0"/>
              </a:spcAft>
              <a:buNone/>
            </a:pPr>
            <a:endParaRPr lang="ja-JP" altLang="en-US"/>
          </a:p>
          <a:p>
            <a:pPr marL="0" lvl="0" indent="0" algn="l" rtl="0">
              <a:spcBef>
                <a:spcPts val="0"/>
              </a:spcBef>
              <a:spcAft>
                <a:spcPts val="0"/>
              </a:spcAft>
              <a:buNone/>
            </a:pPr>
            <a:r>
              <a:rPr lang="ja-JP" altLang="en-US"/>
              <a:t>そこで本研究では、確立状態の</a:t>
            </a:r>
            <a:r>
              <a:rPr lang="en-US" altLang="ja-JP" dirty="0"/>
              <a:t>TCP</a:t>
            </a:r>
            <a:r>
              <a:rPr lang="ja-JP" altLang="en-US"/>
              <a:t>接続情報に加えて、メモリ上に残っている切断後の接続情報も取得しています。</a:t>
            </a:r>
            <a:endParaRPr lang="en-US" altLang="ja-JP" dirty="0"/>
          </a:p>
          <a:p>
            <a:pPr marL="0" lvl="0" indent="0" algn="l" rtl="0">
              <a:spcBef>
                <a:spcPts val="0"/>
              </a:spcBef>
              <a:spcAft>
                <a:spcPts val="0"/>
              </a:spcAft>
              <a:buNone/>
            </a:pPr>
            <a:r>
              <a:rPr lang="en-US" altLang="ja-JP" dirty="0"/>
              <a:t>Linux</a:t>
            </a:r>
            <a:r>
              <a:rPr lang="ja-JP" altLang="en-US"/>
              <a:t>ではこの情報が通常</a:t>
            </a:r>
            <a:r>
              <a:rPr lang="en-US" altLang="ja-JP" dirty="0"/>
              <a:t>60</a:t>
            </a:r>
            <a:r>
              <a:rPr lang="ja-JP" altLang="en-US"/>
              <a:t>秒間保持されているため、それまでにメモリを解析すれば、通信を追跡することができます。</a:t>
            </a:r>
            <a:br>
              <a:rPr lang="ja-JP" altLang="en-US"/>
            </a:br>
            <a:endParaRPr lang="ja-JP" altLang="en-US"/>
          </a:p>
        </p:txBody>
      </p:sp>
    </p:spTree>
    <p:extLst>
      <p:ext uri="{BB962C8B-B14F-4D97-AF65-F5344CB8AC3E}">
        <p14:creationId xmlns:p14="http://schemas.microsoft.com/office/powerpoint/2010/main" val="3777650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8212d4ce53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8212d4ce53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a:t>そして、カーネルメモリ解析による</a:t>
            </a:r>
            <a:r>
              <a:rPr lang="en-US" altLang="ja-JP" dirty="0"/>
              <a:t>TCP</a:t>
            </a:r>
            <a:r>
              <a:rPr lang="ja-JP" altLang="en-US"/>
              <a:t>通信情報の取得方法について、</a:t>
            </a:r>
          </a:p>
          <a:p>
            <a:pPr marL="0" lvl="0" indent="0" algn="l" rtl="0">
              <a:spcBef>
                <a:spcPts val="0"/>
              </a:spcBef>
              <a:spcAft>
                <a:spcPts val="0"/>
              </a:spcAft>
              <a:buNone/>
            </a:pPr>
            <a:r>
              <a:rPr lang="en-US" altLang="ja-JP" dirty="0"/>
              <a:t>Linux</a:t>
            </a:r>
            <a:r>
              <a:rPr lang="ja-JP" altLang="en-US"/>
              <a:t>では、ハッシュテーブルから</a:t>
            </a:r>
            <a:r>
              <a:rPr lang="en-US" altLang="ja-JP" dirty="0"/>
              <a:t>TCP</a:t>
            </a:r>
            <a:r>
              <a:rPr lang="ja-JP" altLang="en-US"/>
              <a:t>ソケットがつながった連結リストをたどると、個々の接続情報を保持している</a:t>
            </a:r>
            <a:r>
              <a:rPr lang="en-US" altLang="ja-JP" dirty="0"/>
              <a:t>sock</a:t>
            </a:r>
            <a:r>
              <a:rPr lang="ja-JP" altLang="en-US"/>
              <a:t>構造体に到達できます。</a:t>
            </a:r>
          </a:p>
          <a:p>
            <a:pPr marL="0" lvl="0" indent="0" algn="l" rtl="0">
              <a:spcBef>
                <a:spcPts val="0"/>
              </a:spcBef>
              <a:spcAft>
                <a:spcPts val="0"/>
              </a:spcAft>
              <a:buNone/>
            </a:pPr>
            <a:r>
              <a:rPr lang="ja-JP" altLang="en-US"/>
              <a:t>実装では、それぞれの接続についてのメタデータ、すなわち送信元と宛先の</a:t>
            </a:r>
            <a:r>
              <a:rPr lang="en-US" altLang="ja-JP" dirty="0"/>
              <a:t>IP</a:t>
            </a:r>
            <a:r>
              <a:rPr lang="ja-JP" altLang="en-US"/>
              <a:t>アドレス、およびポート番号の組を取得しています。</a:t>
            </a:r>
            <a:br>
              <a:rPr lang="ja-JP" altLang="en-US"/>
            </a:br>
            <a:endParaRPr lang="ja-JP" altLang="en-US"/>
          </a:p>
          <a:p>
            <a:pPr marL="0" lvl="0" indent="0" algn="l" rtl="0">
              <a:spcBef>
                <a:spcPts val="0"/>
              </a:spcBef>
              <a:spcAft>
                <a:spcPts val="0"/>
              </a:spcAft>
              <a:buNone/>
            </a:pPr>
            <a:r>
              <a:rPr lang="ja-JP" altLang="en-US"/>
              <a:t>ここで、メモリを解析するには</a:t>
            </a:r>
            <a:r>
              <a:rPr lang="en-US" altLang="ja-JP" dirty="0"/>
              <a:t>TCP</a:t>
            </a:r>
            <a:r>
              <a:rPr lang="ja-JP" altLang="en-US"/>
              <a:t>ハッシュテーブルの位置を特定する必要があります。</a:t>
            </a:r>
            <a:endParaRPr lang="en-US" altLang="ja-JP" dirty="0"/>
          </a:p>
          <a:p>
            <a:pPr marL="0" lvl="0" indent="0" algn="l" rtl="0">
              <a:spcBef>
                <a:spcPts val="0"/>
              </a:spcBef>
              <a:spcAft>
                <a:spcPts val="0"/>
              </a:spcAft>
              <a:buNone/>
            </a:pPr>
            <a:r>
              <a:rPr lang="ja-JP" altLang="en-US"/>
              <a:t>実装では、</a:t>
            </a:r>
            <a:r>
              <a:rPr lang="en-US" altLang="ja-JP" dirty="0"/>
              <a:t>Linux</a:t>
            </a:r>
            <a:r>
              <a:rPr lang="ja-JP" altLang="en-US"/>
              <a:t>のバナー文字列から、</a:t>
            </a:r>
            <a:r>
              <a:rPr lang="en-US" altLang="ja-JP" dirty="0"/>
              <a:t>TCP</a:t>
            </a:r>
            <a:r>
              <a:rPr lang="ja-JP" altLang="en-US"/>
              <a:t>ハッシュテーブルまでの相対オフセットを事前に求めています。</a:t>
            </a:r>
            <a:endParaRPr lang="en-US" altLang="ja-JP" dirty="0"/>
          </a:p>
          <a:p>
            <a:pPr marL="0" lvl="0" indent="0" algn="l" rtl="0">
              <a:spcBef>
                <a:spcPts val="0"/>
              </a:spcBef>
              <a:spcAft>
                <a:spcPts val="0"/>
              </a:spcAft>
              <a:buNone/>
            </a:pPr>
            <a:endParaRPr lang="en-US" altLang="ja-JP" dirty="0"/>
          </a:p>
          <a:p>
            <a:pPr marL="0" lvl="0" indent="0" algn="l" rtl="0">
              <a:spcBef>
                <a:spcPts val="0"/>
              </a:spcBef>
              <a:spcAft>
                <a:spcPts val="0"/>
              </a:spcAft>
              <a:buNone/>
            </a:pPr>
            <a:r>
              <a:rPr lang="ja-JP" altLang="en-US"/>
              <a:t>そして、バナー文字列は</a:t>
            </a:r>
            <a:r>
              <a:rPr lang="en-US" altLang="ja-JP" dirty="0"/>
              <a:t>ASCII</a:t>
            </a:r>
            <a:r>
              <a:rPr lang="ja-JP" altLang="en-US"/>
              <a:t>文字列から構成されているため、探索空間がそこまで広くなければ見つけることは比較的容易です。</a:t>
            </a:r>
            <a:endParaRPr lang="en-US" altLang="ja-JP" dirty="0"/>
          </a:p>
          <a:p>
            <a:pPr marL="0" lvl="0" indent="0" algn="l" rtl="0">
              <a:spcBef>
                <a:spcPts val="0"/>
              </a:spcBef>
              <a:spcAft>
                <a:spcPts val="0"/>
              </a:spcAft>
              <a:buNone/>
            </a:pPr>
            <a:r>
              <a:rPr lang="ja-JP" altLang="en-US"/>
              <a:t>そのため、ゲスト</a:t>
            </a:r>
            <a:r>
              <a:rPr lang="en-US" altLang="ja-JP" dirty="0"/>
              <a:t>OS</a:t>
            </a:r>
            <a:r>
              <a:rPr lang="ja-JP" altLang="en-US"/>
              <a:t>起動時にバナー文字列を探索し、</a:t>
            </a:r>
            <a:r>
              <a:rPr lang="en-US" altLang="ja-JP" dirty="0"/>
              <a:t>TCP</a:t>
            </a:r>
            <a:r>
              <a:rPr lang="ja-JP" altLang="en-US"/>
              <a:t>ハッシュテーブルのアドレスを特定、追跡機構内で保持しています。</a:t>
            </a:r>
            <a:endParaRPr lang="en-US" altLang="ja-JP" dirty="0"/>
          </a:p>
          <a:p>
            <a:pPr marL="0" lvl="0" indent="0" algn="l" rtl="0">
              <a:spcBef>
                <a:spcPts val="0"/>
              </a:spcBef>
              <a:spcAft>
                <a:spcPts val="0"/>
              </a:spcAft>
              <a:buNone/>
            </a:pPr>
            <a:endParaRPr lang="en-US" altLang="ja-JP"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a:extLst>
            <a:ext uri="{FF2B5EF4-FFF2-40B4-BE49-F238E27FC236}">
              <a16:creationId xmlns:a16="http://schemas.microsoft.com/office/drawing/2014/main" id="{EEB1D208-2F30-D899-3BF1-8BCFD52F2BC5}"/>
            </a:ext>
          </a:extLst>
        </p:cNvPr>
        <p:cNvGrpSpPr/>
        <p:nvPr/>
      </p:nvGrpSpPr>
      <p:grpSpPr>
        <a:xfrm>
          <a:off x="0" y="0"/>
          <a:ext cx="0" cy="0"/>
          <a:chOff x="0" y="0"/>
          <a:chExt cx="0" cy="0"/>
        </a:xfrm>
      </p:grpSpPr>
      <p:sp>
        <p:nvSpPr>
          <p:cNvPr id="142" name="Google Shape;142;g38212d4ce53_0_87:notes">
            <a:extLst>
              <a:ext uri="{FF2B5EF4-FFF2-40B4-BE49-F238E27FC236}">
                <a16:creationId xmlns:a16="http://schemas.microsoft.com/office/drawing/2014/main" id="{1603BEC0-631D-E857-8392-6144F3ACA2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8212d4ce53_0_87:notes">
            <a:extLst>
              <a:ext uri="{FF2B5EF4-FFF2-40B4-BE49-F238E27FC236}">
                <a16:creationId xmlns:a16="http://schemas.microsoft.com/office/drawing/2014/main" id="{2507A831-AE61-D7C5-5901-A49A5328B4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a:t>最後に、</a:t>
            </a:r>
            <a:r>
              <a:rPr lang="en" altLang="ja-JP" dirty="0" err="1"/>
              <a:t>SockTrawl</a:t>
            </a:r>
            <a:r>
              <a:rPr lang="ja-JP" altLang="en-US"/>
              <a:t>の評価のため、通信の追跡能力と、導入によるオーバヘッドを測定する実験を行いました。</a:t>
            </a:r>
            <a:endParaRPr lang="en-US" altLang="ja-JP" dirty="0"/>
          </a:p>
          <a:p>
            <a:pPr marL="0" lvl="0" indent="0" algn="l" rtl="0">
              <a:spcBef>
                <a:spcPts val="0"/>
              </a:spcBef>
              <a:spcAft>
                <a:spcPts val="0"/>
              </a:spcAft>
              <a:buNone/>
            </a:pPr>
            <a:endParaRPr lang="en-US" altLang="ja-JP" dirty="0"/>
          </a:p>
          <a:p>
            <a:pPr marL="0" lvl="0" indent="0" algn="l" rtl="0">
              <a:spcBef>
                <a:spcPts val="0"/>
              </a:spcBef>
              <a:spcAft>
                <a:spcPts val="0"/>
              </a:spcAft>
              <a:buNone/>
            </a:pPr>
            <a:r>
              <a:rPr lang="ja-JP" altLang="en-US"/>
              <a:t>追跡能力については、機密</a:t>
            </a:r>
            <a:r>
              <a:rPr lang="en" altLang="ja-JP" dirty="0"/>
              <a:t>VM</a:t>
            </a:r>
            <a:r>
              <a:rPr lang="ja-JP" altLang="en-US"/>
              <a:t>と外部の間の通信に加えて、</a:t>
            </a:r>
            <a:r>
              <a:rPr lang="en-US" altLang="ja-JP" dirty="0"/>
              <a:t>Localhost</a:t>
            </a:r>
            <a:r>
              <a:rPr lang="ja-JP" altLang="en-US"/>
              <a:t>で完結する通信を取得できるか、</a:t>
            </a:r>
            <a:endParaRPr lang="en-US" altLang="ja-JP" dirty="0"/>
          </a:p>
          <a:p>
            <a:pPr marL="0" lvl="0" indent="0" algn="l" rtl="0">
              <a:spcBef>
                <a:spcPts val="0"/>
              </a:spcBef>
              <a:spcAft>
                <a:spcPts val="0"/>
              </a:spcAft>
              <a:buNone/>
            </a:pPr>
            <a:r>
              <a:rPr lang="ja-JP" altLang="en-US"/>
              <a:t>性能については、隔離環境と追跡機構を導入したときに、それぞれ</a:t>
            </a:r>
            <a:r>
              <a:rPr lang="en" altLang="ja-JP" dirty="0"/>
              <a:t>CPU</a:t>
            </a:r>
            <a:r>
              <a:rPr lang="ja-JP" altLang="en-US"/>
              <a:t>性能、メモリ性能、</a:t>
            </a:r>
            <a:r>
              <a:rPr lang="en-US" altLang="ja-JP" dirty="0"/>
              <a:t>HTTP</a:t>
            </a:r>
            <a:r>
              <a:rPr lang="ja-JP" altLang="en-US"/>
              <a:t>通信性能がどの程度変化するかを測定しました。</a:t>
            </a:r>
          </a:p>
          <a:p>
            <a:pPr marL="0" lvl="0" indent="0" algn="l" rtl="0">
              <a:spcBef>
                <a:spcPts val="0"/>
              </a:spcBef>
              <a:spcAft>
                <a:spcPts val="0"/>
              </a:spcAft>
              <a:buNone/>
            </a:pPr>
            <a:endParaRPr lang="ja-JP" altLang="en-US"/>
          </a:p>
          <a:p>
            <a:pPr marL="0" lvl="0" indent="0" algn="l" rtl="0">
              <a:spcBef>
                <a:spcPts val="0"/>
              </a:spcBef>
              <a:spcAft>
                <a:spcPts val="0"/>
              </a:spcAft>
              <a:buNone/>
            </a:pPr>
            <a:r>
              <a:rPr lang="ja-JP" altLang="en-US"/>
              <a:t>実験では、表に示す二台のサーバを使用しました。</a:t>
            </a:r>
            <a:endParaRPr lang="en-US" altLang="ja-JP" dirty="0"/>
          </a:p>
          <a:p>
            <a:pPr marL="0" lvl="0" indent="0" algn="l" rtl="0">
              <a:spcBef>
                <a:spcPts val="0"/>
              </a:spcBef>
              <a:spcAft>
                <a:spcPts val="0"/>
              </a:spcAft>
              <a:buNone/>
            </a:pPr>
            <a:r>
              <a:rPr lang="en" altLang="ja-JP" dirty="0"/>
              <a:t>CPU</a:t>
            </a:r>
            <a:r>
              <a:rPr lang="ja-JP" altLang="en-US"/>
              <a:t>や</a:t>
            </a:r>
            <a:r>
              <a:rPr lang="en" altLang="ja-JP" dirty="0"/>
              <a:t>OS</a:t>
            </a:r>
            <a:r>
              <a:rPr lang="ja-JP" altLang="en-US"/>
              <a:t>の条件が異なるため、二台の性能の大小をそのまま比較することはせず、</a:t>
            </a:r>
            <a:r>
              <a:rPr lang="en" altLang="ja-JP" dirty="0"/>
              <a:t>TDX</a:t>
            </a:r>
            <a:r>
              <a:rPr lang="ja-JP" altLang="en-US"/>
              <a:t>と</a:t>
            </a:r>
            <a:r>
              <a:rPr lang="en" altLang="ja-JP" dirty="0"/>
              <a:t>SEV-SNP</a:t>
            </a:r>
            <a:r>
              <a:rPr lang="ja-JP" altLang="en-US"/>
              <a:t>それぞれの環境で、別々に隔離環境や追跡機構を追加した際の性能の変化を比較します。</a:t>
            </a:r>
          </a:p>
        </p:txBody>
      </p:sp>
    </p:spTree>
    <p:extLst>
      <p:ext uri="{BB962C8B-B14F-4D97-AF65-F5344CB8AC3E}">
        <p14:creationId xmlns:p14="http://schemas.microsoft.com/office/powerpoint/2010/main" val="2997903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a:extLst>
            <a:ext uri="{FF2B5EF4-FFF2-40B4-BE49-F238E27FC236}">
              <a16:creationId xmlns:a16="http://schemas.microsoft.com/office/drawing/2014/main" id="{DE49897A-9243-7570-5AFA-BBDF23DD6D8A}"/>
            </a:ext>
          </a:extLst>
        </p:cNvPr>
        <p:cNvGrpSpPr/>
        <p:nvPr/>
      </p:nvGrpSpPr>
      <p:grpSpPr>
        <a:xfrm>
          <a:off x="0" y="0"/>
          <a:ext cx="0" cy="0"/>
          <a:chOff x="0" y="0"/>
          <a:chExt cx="0" cy="0"/>
        </a:xfrm>
      </p:grpSpPr>
      <p:sp>
        <p:nvSpPr>
          <p:cNvPr id="142" name="Google Shape;142;g38212d4ce53_0_87:notes">
            <a:extLst>
              <a:ext uri="{FF2B5EF4-FFF2-40B4-BE49-F238E27FC236}">
                <a16:creationId xmlns:a16="http://schemas.microsoft.com/office/drawing/2014/main" id="{069BD285-4F65-229B-F04E-EBA21FD5AF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8212d4ce53_0_87:notes">
            <a:extLst>
              <a:ext uri="{FF2B5EF4-FFF2-40B4-BE49-F238E27FC236}">
                <a16:creationId xmlns:a16="http://schemas.microsoft.com/office/drawing/2014/main" id="{132D7D19-F3ED-5F76-52EC-4A449D6511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a:t>まず、通信の追跡能力についてです。機密</a:t>
            </a:r>
            <a:r>
              <a:rPr lang="en" altLang="ja-JP" dirty="0"/>
              <a:t>VM</a:t>
            </a:r>
            <a:r>
              <a:rPr lang="ja-JP" altLang="en-US"/>
              <a:t>内のクライアントから、</a:t>
            </a:r>
            <a:r>
              <a:rPr lang="en-US" altLang="ja-JP" dirty="0"/>
              <a:t>Localhost</a:t>
            </a:r>
            <a:r>
              <a:rPr lang="ja-JP" altLang="en-US"/>
              <a:t>のサーバと、</a:t>
            </a:r>
            <a:r>
              <a:rPr lang="en" altLang="ja-JP" dirty="0"/>
              <a:t>VM</a:t>
            </a:r>
            <a:r>
              <a:rPr lang="ja-JP" altLang="en-US"/>
              <a:t>外のサーバに</a:t>
            </a:r>
            <a:r>
              <a:rPr lang="en" altLang="ja-JP" dirty="0"/>
              <a:t>TCP</a:t>
            </a:r>
            <a:r>
              <a:rPr lang="ja-JP" altLang="en-US"/>
              <a:t>接続を確立し、接続情報を取得しました。</a:t>
            </a:r>
          </a:p>
          <a:p>
            <a:pPr marL="0" lvl="0" indent="0" algn="l" rtl="0">
              <a:spcBef>
                <a:spcPts val="0"/>
              </a:spcBef>
              <a:spcAft>
                <a:spcPts val="0"/>
              </a:spcAft>
              <a:buNone/>
            </a:pPr>
            <a:endParaRPr lang="en-US" altLang="ja-JP" dirty="0"/>
          </a:p>
          <a:p>
            <a:pPr marL="0" lvl="0" indent="0" algn="l" rtl="0">
              <a:spcBef>
                <a:spcPts val="0"/>
              </a:spcBef>
              <a:spcAft>
                <a:spcPts val="0"/>
              </a:spcAft>
              <a:buNone/>
            </a:pPr>
            <a:r>
              <a:rPr lang="ja-JP" altLang="en-US"/>
              <a:t>画像の通り、</a:t>
            </a:r>
            <a:r>
              <a:rPr lang="en-US" altLang="ja-JP" dirty="0"/>
              <a:t>Localhost</a:t>
            </a:r>
            <a:r>
              <a:rPr lang="ja-JP" altLang="en-US"/>
              <a:t>へのサーバへの接続と、外部サーバへの接続の両方について、通信の相手を確認できました。</a:t>
            </a:r>
          </a:p>
          <a:p>
            <a:pPr marL="0" lvl="0" indent="0" algn="l" rtl="0">
              <a:spcBef>
                <a:spcPts val="0"/>
              </a:spcBef>
              <a:spcAft>
                <a:spcPts val="0"/>
              </a:spcAft>
              <a:buNone/>
            </a:pPr>
            <a:r>
              <a:rPr lang="ja-JP" altLang="en-US"/>
              <a:t>先行研究のように</a:t>
            </a:r>
            <a:r>
              <a:rPr lang="en" altLang="ja-JP" dirty="0"/>
              <a:t>VM</a:t>
            </a:r>
            <a:r>
              <a:rPr lang="ja-JP" altLang="en-US"/>
              <a:t>の外へ出るパケットを捕捉する方式では、</a:t>
            </a:r>
            <a:r>
              <a:rPr lang="en-US" altLang="ja-JP" dirty="0"/>
              <a:t>Localhost</a:t>
            </a:r>
            <a:r>
              <a:rPr lang="ja-JP" altLang="en-US"/>
              <a:t>の通信は追跡できませんが、本提案ではメモリ上の</a:t>
            </a:r>
            <a:r>
              <a:rPr lang="en" altLang="ja-JP" dirty="0"/>
              <a:t>OS</a:t>
            </a:r>
            <a:r>
              <a:rPr lang="ja-JP" altLang="en-US"/>
              <a:t>が管理する接続情報を読み取るため、追跡できます。</a:t>
            </a:r>
          </a:p>
          <a:p>
            <a:pPr marL="0" lvl="0" indent="0" algn="l" rtl="0">
              <a:spcBef>
                <a:spcPts val="0"/>
              </a:spcBef>
              <a:spcAft>
                <a:spcPts val="0"/>
              </a:spcAft>
              <a:buNone/>
            </a:pPr>
            <a:endParaRPr lang="ja-JP" alt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ja-JP" altLang="en-US"/>
              <a:t>次に、短い通信が多数発生した場合に追跡できるかを調べるため、追跡周期は</a:t>
            </a:r>
            <a:r>
              <a:rPr lang="en-US" altLang="ja-JP" dirty="0"/>
              <a:t>30</a:t>
            </a:r>
            <a:r>
              <a:rPr lang="ja-JP" altLang="en-US"/>
              <a:t>秒に設定し、機密</a:t>
            </a:r>
            <a:r>
              <a:rPr lang="en" altLang="ja-JP" dirty="0"/>
              <a:t>VM</a:t>
            </a:r>
            <a:r>
              <a:rPr lang="ja-JP" altLang="en-US"/>
              <a:t>内のクライアントから</a:t>
            </a:r>
            <a:r>
              <a:rPr lang="en-US" altLang="ja-JP" dirty="0"/>
              <a:t>Localhost</a:t>
            </a:r>
            <a:r>
              <a:rPr lang="ja-JP" altLang="en-US"/>
              <a:t>サーバと</a:t>
            </a:r>
            <a:r>
              <a:rPr lang="en" altLang="ja-JP" dirty="0"/>
              <a:t>VM</a:t>
            </a:r>
            <a:r>
              <a:rPr lang="ja-JP" altLang="en-US"/>
              <a:t>外のサーバへ、それぞれ</a:t>
            </a:r>
            <a:r>
              <a:rPr lang="en-US" altLang="ja-JP" dirty="0"/>
              <a:t>1000</a:t>
            </a:r>
            <a:r>
              <a:rPr lang="ja-JP" altLang="en-US"/>
              <a:t>回の</a:t>
            </a:r>
            <a:r>
              <a:rPr lang="en" altLang="ja-JP" dirty="0"/>
              <a:t>HTTP</a:t>
            </a:r>
            <a:r>
              <a:rPr lang="ja-JP" altLang="en-US"/>
              <a:t>通信を行いました。</a:t>
            </a:r>
            <a:br>
              <a:rPr lang="en-US" altLang="ja-JP" dirty="0"/>
            </a:br>
            <a:r>
              <a:rPr lang="ja-JP" altLang="en-US"/>
              <a:t>その結果、</a:t>
            </a:r>
            <a:r>
              <a:rPr lang="en" altLang="ja-JP" dirty="0"/>
              <a:t>TDX</a:t>
            </a:r>
            <a:r>
              <a:rPr lang="ja-JP" altLang="en-US"/>
              <a:t>と</a:t>
            </a:r>
            <a:r>
              <a:rPr lang="en" altLang="ja-JP" dirty="0"/>
              <a:t>SEV-SNP</a:t>
            </a:r>
            <a:r>
              <a:rPr lang="ja-JP" altLang="en-US"/>
              <a:t>のどちらでも、</a:t>
            </a:r>
            <a:r>
              <a:rPr lang="en-US" altLang="ja-JP" dirty="0"/>
              <a:t>1000</a:t>
            </a:r>
            <a:r>
              <a:rPr lang="ja-JP" altLang="en-US"/>
              <a:t>接続すべての情報を取得できました。</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ja-JP" altLang="en-US"/>
          </a:p>
          <a:p>
            <a:pPr marL="0" lvl="0" indent="0" algn="l" rtl="0">
              <a:spcBef>
                <a:spcPts val="0"/>
              </a:spcBef>
              <a:spcAft>
                <a:spcPts val="0"/>
              </a:spcAft>
              <a:buNone/>
            </a:pPr>
            <a:r>
              <a:rPr lang="ja-JP" altLang="en-US"/>
              <a:t>以上より、今回の評価では、</a:t>
            </a:r>
            <a:r>
              <a:rPr lang="en" altLang="ja-JP" dirty="0"/>
              <a:t>VM</a:t>
            </a:r>
            <a:r>
              <a:rPr lang="ja-JP" altLang="en-US"/>
              <a:t>内で完結する通信と</a:t>
            </a:r>
            <a:r>
              <a:rPr lang="en" altLang="ja-JP" dirty="0"/>
              <a:t>VM</a:t>
            </a:r>
            <a:r>
              <a:rPr lang="ja-JP" altLang="en-US"/>
              <a:t>外との通信の両方を、切断後の接続も含めて追跡できることを確認しました。</a:t>
            </a:r>
          </a:p>
        </p:txBody>
      </p:sp>
    </p:spTree>
    <p:extLst>
      <p:ext uri="{BB962C8B-B14F-4D97-AF65-F5344CB8AC3E}">
        <p14:creationId xmlns:p14="http://schemas.microsoft.com/office/powerpoint/2010/main" val="2204557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a:extLst>
            <a:ext uri="{FF2B5EF4-FFF2-40B4-BE49-F238E27FC236}">
              <a16:creationId xmlns:a16="http://schemas.microsoft.com/office/drawing/2014/main" id="{A36853D2-1CB4-2380-7ECC-95CE921DF6E5}"/>
            </a:ext>
          </a:extLst>
        </p:cNvPr>
        <p:cNvGrpSpPr/>
        <p:nvPr/>
      </p:nvGrpSpPr>
      <p:grpSpPr>
        <a:xfrm>
          <a:off x="0" y="0"/>
          <a:ext cx="0" cy="0"/>
          <a:chOff x="0" y="0"/>
          <a:chExt cx="0" cy="0"/>
        </a:xfrm>
      </p:grpSpPr>
      <p:sp>
        <p:nvSpPr>
          <p:cNvPr id="142" name="Google Shape;142;g38212d4ce53_0_87:notes">
            <a:extLst>
              <a:ext uri="{FF2B5EF4-FFF2-40B4-BE49-F238E27FC236}">
                <a16:creationId xmlns:a16="http://schemas.microsoft.com/office/drawing/2014/main" id="{7DD8A2B1-145A-8337-E84E-1819A50778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8212d4ce53_0_87:notes">
            <a:extLst>
              <a:ext uri="{FF2B5EF4-FFF2-40B4-BE49-F238E27FC236}">
                <a16:creationId xmlns:a16="http://schemas.microsoft.com/office/drawing/2014/main" id="{EB74C6C4-5EE5-7558-D179-D402603E07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ja-JP" altLang="en-US"/>
              <a:t>次に、</a:t>
            </a:r>
            <a:r>
              <a:rPr lang="en-US" altLang="ja-JP" dirty="0"/>
              <a:t>CPU</a:t>
            </a:r>
            <a:r>
              <a:rPr lang="ja-JP" altLang="en-US"/>
              <a:t>とメモリの性能についてです。機密</a:t>
            </a:r>
            <a:r>
              <a:rPr lang="en-US" altLang="ja-JP" dirty="0"/>
              <a:t>VM</a:t>
            </a:r>
            <a:r>
              <a:rPr lang="ja-JP" altLang="en-US"/>
              <a:t>内で</a:t>
            </a:r>
            <a:r>
              <a:rPr lang="en-US" altLang="ja-JP" dirty="0" err="1"/>
              <a:t>sysbench</a:t>
            </a:r>
            <a:r>
              <a:rPr lang="ja-JP" altLang="en-US"/>
              <a:t>を実行し、通常の機密</a:t>
            </a:r>
            <a:r>
              <a:rPr lang="en-US" altLang="ja-JP" dirty="0"/>
              <a:t>VM</a:t>
            </a:r>
            <a:r>
              <a:rPr lang="ja-JP" altLang="en-US"/>
              <a:t>環境、隔離環境のみを適用した環境、さらに追跡を有効にした環境で性能の変化を調べました。</a:t>
            </a:r>
            <a:br>
              <a:rPr lang="ja-JP" altLang="en-US"/>
            </a:br>
            <a:endParaRPr lang="ja-JP" alt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ja-JP" altLang="en-US"/>
              <a:t>実験の結果、</a:t>
            </a:r>
            <a:r>
              <a:rPr lang="en-US" altLang="ja-JP" dirty="0"/>
              <a:t>TDX</a:t>
            </a:r>
            <a:r>
              <a:rPr lang="ja-JP" altLang="en-US"/>
              <a:t>では、隔離環境の導入によって、</a:t>
            </a:r>
            <a:r>
              <a:rPr lang="en-US" altLang="ja-JP" dirty="0"/>
              <a:t>CPU</a:t>
            </a:r>
            <a:r>
              <a:rPr lang="ja-JP" altLang="en-US"/>
              <a:t>性能が約</a:t>
            </a:r>
            <a:r>
              <a:rPr lang="en-US" altLang="ja-JP" dirty="0"/>
              <a:t>12</a:t>
            </a:r>
            <a:r>
              <a:rPr lang="ja-JP" altLang="en-US"/>
              <a:t>パーセント、メモリ性能が約</a:t>
            </a:r>
            <a:r>
              <a:rPr lang="en-US" altLang="ja-JP" dirty="0"/>
              <a:t>7</a:t>
            </a:r>
            <a:r>
              <a:rPr lang="ja-JP" altLang="en-US"/>
              <a:t>から</a:t>
            </a:r>
            <a:r>
              <a:rPr lang="en-US" altLang="ja-JP" dirty="0"/>
              <a:t>10</a:t>
            </a:r>
            <a:r>
              <a:rPr lang="ja-JP" altLang="en-US"/>
              <a:t>パーセント低下しました。</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ja-JP" altLang="en-US"/>
              <a:t>一方、</a:t>
            </a:r>
            <a:r>
              <a:rPr lang="en-US" altLang="ja-JP" dirty="0"/>
              <a:t>TDX</a:t>
            </a:r>
            <a:r>
              <a:rPr lang="ja-JP" altLang="en-US"/>
              <a:t>で追跡機構の導入前後では、近い値になっています。隔離環境を用意した時点では性能が下がりますが、そこに通信追跡の処理を追加したことによる影響は、ほぼありませんでした。</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ja-JP" alt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SEV-SNP</a:t>
            </a:r>
            <a:r>
              <a:rPr lang="ja-JP" altLang="en-US"/>
              <a:t>では、追跡機構によるメモリ性能の変化は、およそプラスマイナス</a:t>
            </a:r>
            <a:r>
              <a:rPr lang="en-US" altLang="ja-JP" dirty="0"/>
              <a:t>5</a:t>
            </a:r>
            <a:r>
              <a:rPr lang="ja-JP" altLang="en-US"/>
              <a:t>パーセントの範囲でした。増減はあるものの、追跡の有無で大きく性能が変わる傾向は見られませんでした。</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br>
              <a:rPr lang="ja-JP" altLang="en-US"/>
            </a:br>
            <a:r>
              <a:rPr lang="ja-JP" altLang="en-US"/>
              <a:t>以上より、</a:t>
            </a:r>
            <a:r>
              <a:rPr lang="en-US" altLang="ja-JP" dirty="0"/>
              <a:t>TDX</a:t>
            </a:r>
            <a:r>
              <a:rPr lang="ja-JP" altLang="en-US"/>
              <a:t>で隔離環境自体のオーバヘッドがある一方、追跡処理そのものを追加したときの性能低下は小さい、という結果が得られました。</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ltLang="ja-JP" dirty="0"/>
          </a:p>
        </p:txBody>
      </p:sp>
    </p:spTree>
    <p:extLst>
      <p:ext uri="{BB962C8B-B14F-4D97-AF65-F5344CB8AC3E}">
        <p14:creationId xmlns:p14="http://schemas.microsoft.com/office/powerpoint/2010/main" val="1886449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a:extLst>
            <a:ext uri="{FF2B5EF4-FFF2-40B4-BE49-F238E27FC236}">
              <a16:creationId xmlns:a16="http://schemas.microsoft.com/office/drawing/2014/main" id="{94263BE7-621A-AD27-C1E3-F4DFD3B8286F}"/>
            </a:ext>
          </a:extLst>
        </p:cNvPr>
        <p:cNvGrpSpPr/>
        <p:nvPr/>
      </p:nvGrpSpPr>
      <p:grpSpPr>
        <a:xfrm>
          <a:off x="0" y="0"/>
          <a:ext cx="0" cy="0"/>
          <a:chOff x="0" y="0"/>
          <a:chExt cx="0" cy="0"/>
        </a:xfrm>
      </p:grpSpPr>
      <p:sp>
        <p:nvSpPr>
          <p:cNvPr id="142" name="Google Shape;142;g38212d4ce53_0_87:notes">
            <a:extLst>
              <a:ext uri="{FF2B5EF4-FFF2-40B4-BE49-F238E27FC236}">
                <a16:creationId xmlns:a16="http://schemas.microsoft.com/office/drawing/2014/main" id="{CC9DE0FA-6196-4EAA-710D-FC986AF3EFE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8212d4ce53_0_87:notes">
            <a:extLst>
              <a:ext uri="{FF2B5EF4-FFF2-40B4-BE49-F238E27FC236}">
                <a16:creationId xmlns:a16="http://schemas.microsoft.com/office/drawing/2014/main" id="{93CE811C-A0C2-99A5-1C93-1F3659A9956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ja-JP" altLang="en-US"/>
              <a:t>最後に、通信性能についてです。機密</a:t>
            </a:r>
            <a:r>
              <a:rPr lang="en" altLang="ja-JP" dirty="0"/>
              <a:t>VM</a:t>
            </a:r>
            <a:r>
              <a:rPr lang="ja-JP" altLang="en-US"/>
              <a:t>内で</a:t>
            </a:r>
            <a:r>
              <a:rPr lang="en" altLang="ja-JP" dirty="0"/>
              <a:t>nginx</a:t>
            </a:r>
            <a:r>
              <a:rPr lang="ja-JP" altLang="en-US"/>
              <a:t>を動作させ、</a:t>
            </a:r>
            <a:r>
              <a:rPr lang="en-US" altLang="ja-JP" dirty="0"/>
              <a:t>1KiB</a:t>
            </a:r>
            <a:r>
              <a:rPr lang="ja-JP" altLang="en-US"/>
              <a:t>のファイルを配信し、外部ホストのクライアントから</a:t>
            </a:r>
            <a:r>
              <a:rPr lang="en" altLang="ja-JP" dirty="0"/>
              <a:t>HTTP</a:t>
            </a:r>
            <a:r>
              <a:rPr lang="ja-JP" altLang="en-US"/>
              <a:t>リクエストを送り、処理できたリクエスト数を測定しました。</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ja-JP" altLang="en-US"/>
              <a:t>こちらでも、同様の条件で三つの環境を比較しました。</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 altLang="ja-JP" dirty="0"/>
              <a:t>TDX</a:t>
            </a:r>
            <a:r>
              <a:rPr lang="ja-JP" altLang="en-US"/>
              <a:t>では、同時接続数が小さめの条件で、隔離環境の導入によって</a:t>
            </a:r>
            <a:r>
              <a:rPr lang="en-US" altLang="ja-JP" dirty="0"/>
              <a:t>19</a:t>
            </a:r>
            <a:r>
              <a:rPr lang="ja-JP" altLang="en-US"/>
              <a:t>から</a:t>
            </a:r>
            <a:r>
              <a:rPr lang="en-US" altLang="ja-JP" dirty="0"/>
              <a:t>41</a:t>
            </a:r>
            <a:r>
              <a:rPr lang="ja-JP" altLang="en-US"/>
              <a:t>パーセントの性能低下が見られました。</a:t>
            </a:r>
            <a:br>
              <a:rPr lang="ja-JP" altLang="en-US"/>
            </a:br>
            <a:r>
              <a:rPr lang="ja-JP" altLang="en-US"/>
              <a:t>そして、追跡機構を追加したことによる性能変化は、</a:t>
            </a:r>
            <a:r>
              <a:rPr lang="en" altLang="ja-JP" dirty="0"/>
              <a:t>TDX</a:t>
            </a:r>
            <a:r>
              <a:rPr lang="ja-JP" altLang="en-US"/>
              <a:t>で約</a:t>
            </a:r>
            <a:r>
              <a:rPr lang="en-US" altLang="ja-JP" dirty="0"/>
              <a:t>4</a:t>
            </a:r>
            <a:r>
              <a:rPr lang="ja-JP" altLang="en-US"/>
              <a:t>パーセントの低下から</a:t>
            </a:r>
            <a:r>
              <a:rPr lang="en-US" altLang="ja-JP" dirty="0"/>
              <a:t>3</a:t>
            </a:r>
            <a:r>
              <a:rPr lang="ja-JP" altLang="en-US"/>
              <a:t>パーセントの向上、</a:t>
            </a:r>
            <a:r>
              <a:rPr lang="en" altLang="ja-JP" dirty="0"/>
              <a:t>SEV-SNP</a:t>
            </a:r>
            <a:r>
              <a:rPr lang="ja-JP" altLang="en-US"/>
              <a:t>で約</a:t>
            </a:r>
            <a:r>
              <a:rPr lang="en-US" altLang="ja-JP" dirty="0"/>
              <a:t>2</a:t>
            </a:r>
            <a:r>
              <a:rPr lang="ja-JP" altLang="en-US"/>
              <a:t>パーセントの低下から</a:t>
            </a:r>
            <a:r>
              <a:rPr lang="en-US" altLang="ja-JP" dirty="0"/>
              <a:t>17</a:t>
            </a:r>
            <a:r>
              <a:rPr lang="ja-JP" altLang="en-US"/>
              <a:t>パーセントの向上が見られました。</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br>
              <a:rPr lang="en-US" altLang="ja-JP" dirty="0"/>
            </a:br>
            <a:r>
              <a:rPr lang="ja-JP" altLang="en-US"/>
              <a:t>一方、同時接続数が大きい場合には差が小さくなっていますが、これは実験環境のマシン自体のキャパシティなどによる頭打ちだと考えています。</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ja-JP" alt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TDX</a:t>
            </a:r>
            <a:r>
              <a:rPr lang="ja-JP" altLang="en-US"/>
              <a:t>環境の</a:t>
            </a:r>
            <a:r>
              <a:rPr lang="en-US" altLang="ja-JP" dirty="0"/>
              <a:t>SVSM</a:t>
            </a:r>
            <a:r>
              <a:rPr lang="ja-JP" altLang="en-US"/>
              <a:t>導入による性能低下には、</a:t>
            </a:r>
            <a:r>
              <a:rPr lang="en" altLang="ja-JP" dirty="0"/>
              <a:t>TDX</a:t>
            </a:r>
            <a:r>
              <a:rPr lang="ja-JP" altLang="en-US"/>
              <a:t>で</a:t>
            </a:r>
            <a:r>
              <a:rPr lang="en" altLang="ja-JP" dirty="0"/>
              <a:t>SVSM</a:t>
            </a:r>
            <a:r>
              <a:rPr lang="ja-JP" altLang="en-US"/>
              <a:t>への遷移が高い頻度で発生することが一因として考えられます。</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ja-JP" altLang="en-US"/>
              <a:t>通信追跡自体については、測定条件によって増減があったものの、今回の評価では、追跡処理の追加による性能低下は小さいことが分かりました。</a:t>
            </a:r>
          </a:p>
        </p:txBody>
      </p:sp>
    </p:spTree>
    <p:extLst>
      <p:ext uri="{BB962C8B-B14F-4D97-AF65-F5344CB8AC3E}">
        <p14:creationId xmlns:p14="http://schemas.microsoft.com/office/powerpoint/2010/main" val="62473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8212d4ce53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8212d4ce53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a:t>まとめになります。本研究では、機密</a:t>
            </a:r>
            <a:r>
              <a:rPr lang="en" altLang="ja-JP" dirty="0"/>
              <a:t>VM</a:t>
            </a:r>
            <a:r>
              <a:rPr lang="ja-JP" altLang="en-US"/>
              <a:t>内の軽量な隔離環境から、カーネルメモリを解析して通信を追跡する</a:t>
            </a:r>
            <a:r>
              <a:rPr lang="en" altLang="ja-JP" dirty="0" err="1"/>
              <a:t>SockTrawl</a:t>
            </a:r>
            <a:r>
              <a:rPr lang="ja-JP" altLang="en-US"/>
              <a:t>を提案しました。</a:t>
            </a:r>
          </a:p>
          <a:p>
            <a:pPr marL="0" lvl="0" indent="0" algn="l" rtl="0">
              <a:spcBef>
                <a:spcPts val="0"/>
              </a:spcBef>
              <a:spcAft>
                <a:spcPts val="0"/>
              </a:spcAft>
              <a:buNone/>
            </a:pPr>
            <a:endParaRPr lang="ja-JP" altLang="en-US"/>
          </a:p>
          <a:p>
            <a:pPr marL="0" lvl="0" indent="0" algn="l" rtl="0">
              <a:spcBef>
                <a:spcPts val="0"/>
              </a:spcBef>
              <a:spcAft>
                <a:spcPts val="0"/>
              </a:spcAft>
              <a:buNone/>
            </a:pPr>
            <a:r>
              <a:rPr lang="en" altLang="ja-JP" dirty="0"/>
              <a:t>TD Partitioning</a:t>
            </a:r>
            <a:r>
              <a:rPr lang="ja-JP" altLang="en-US"/>
              <a:t>と</a:t>
            </a:r>
            <a:r>
              <a:rPr lang="en" altLang="ja-JP" dirty="0"/>
              <a:t>VMPL</a:t>
            </a:r>
            <a:r>
              <a:rPr lang="ja-JP" altLang="en-US"/>
              <a:t>によって追跡機構を隔離し、ゲスト</a:t>
            </a:r>
            <a:r>
              <a:rPr lang="en" altLang="ja-JP" dirty="0"/>
              <a:t>OS</a:t>
            </a:r>
            <a:r>
              <a:rPr lang="ja-JP" altLang="en-US"/>
              <a:t>の</a:t>
            </a:r>
            <a:r>
              <a:rPr lang="en" altLang="ja-JP" dirty="0"/>
              <a:t>TCP</a:t>
            </a:r>
            <a:r>
              <a:rPr lang="ja-JP" altLang="en-US"/>
              <a:t>接続情報を取得するという方式で通信の安全な追跡を実現しました。</a:t>
            </a:r>
            <a:endParaRPr lang="en-US" altLang="ja-JP" dirty="0"/>
          </a:p>
          <a:p>
            <a:pPr marL="0" lvl="0" indent="0" algn="l" rtl="0">
              <a:spcBef>
                <a:spcPts val="0"/>
              </a:spcBef>
              <a:spcAft>
                <a:spcPts val="0"/>
              </a:spcAft>
              <a:buNone/>
            </a:pPr>
            <a:r>
              <a:rPr lang="ja-JP" altLang="en-US"/>
              <a:t>実験では、今回の条件で</a:t>
            </a:r>
            <a:r>
              <a:rPr lang="en" altLang="ja-JP" dirty="0"/>
              <a:t>TCP</a:t>
            </a:r>
            <a:r>
              <a:rPr lang="ja-JP" altLang="en-US"/>
              <a:t>接続を</a:t>
            </a:r>
            <a:r>
              <a:rPr lang="en-US" altLang="ja-JP" dirty="0"/>
              <a:t>100</a:t>
            </a:r>
            <a:r>
              <a:rPr lang="ja-JP" altLang="en-US"/>
              <a:t>パーセント追跡でき、追跡機構そのもののオーバヘッドは小さいことを確認しました。</a:t>
            </a:r>
          </a:p>
          <a:p>
            <a:pPr marL="0" lvl="0" indent="0" algn="l" rtl="0">
              <a:spcBef>
                <a:spcPts val="0"/>
              </a:spcBef>
              <a:spcAft>
                <a:spcPts val="0"/>
              </a:spcAft>
              <a:buNone/>
            </a:pPr>
            <a:endParaRPr lang="ja-JP" altLang="en-US"/>
          </a:p>
          <a:p>
            <a:pPr marL="0" lvl="0" indent="0" algn="l" rtl="0">
              <a:spcBef>
                <a:spcPts val="0"/>
              </a:spcBef>
              <a:spcAft>
                <a:spcPts val="0"/>
              </a:spcAft>
              <a:buNone/>
            </a:pPr>
            <a:r>
              <a:rPr lang="ja-JP" altLang="en-US"/>
              <a:t>今後は、追跡の安定性と軽量性をさらに改善するとともに、取得した通信ログをユーザへ安全に提供する仕組みの実現に取り組んでいく予定です。</a:t>
            </a:r>
            <a:endParaRPr lang="en-US" altLang="ja-JP" dirty="0"/>
          </a:p>
          <a:p>
            <a:pPr marL="0" lvl="0" indent="0" algn="l" rtl="0">
              <a:spcBef>
                <a:spcPts val="0"/>
              </a:spcBef>
              <a:spcAft>
                <a:spcPts val="0"/>
              </a:spcAft>
              <a:buNone/>
            </a:pPr>
            <a:endParaRPr lang="en-US" altLang="ja-JP" dirty="0"/>
          </a:p>
          <a:p>
            <a:pPr marL="0" lvl="0" indent="0" algn="l" rtl="0">
              <a:spcBef>
                <a:spcPts val="0"/>
              </a:spcBef>
              <a:spcAft>
                <a:spcPts val="0"/>
              </a:spcAft>
              <a:buNone/>
            </a:pPr>
            <a:r>
              <a:rPr lang="ja-JP" altLang="en-US"/>
              <a:t>以上で発表を終わります。ご清聴ありがとうございました。</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FFFFFF"/>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5800374" y="3807169"/>
            <a:ext cx="591452" cy="140843"/>
            <a:chOff x="4137525" y="2915950"/>
            <a:chExt cx="869100" cy="207000"/>
          </a:xfrm>
        </p:grpSpPr>
        <p:sp>
          <p:nvSpPr>
            <p:cNvPr id="11" name="Google Shape;11;p2"/>
            <p:cNvSpPr/>
            <p:nvPr/>
          </p:nvSpPr>
          <p:spPr>
            <a:xfrm>
              <a:off x="4468575" y="2915950"/>
              <a:ext cx="207000" cy="20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2" name="Google Shape;12;p2"/>
            <p:cNvSpPr/>
            <p:nvPr/>
          </p:nvSpPr>
          <p:spPr>
            <a:xfrm>
              <a:off x="4799625" y="2915950"/>
              <a:ext cx="207000" cy="20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 name="Google Shape;13;p2"/>
            <p:cNvSpPr/>
            <p:nvPr/>
          </p:nvSpPr>
          <p:spPr>
            <a:xfrm>
              <a:off x="4137525" y="2915950"/>
              <a:ext cx="207000" cy="20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sp>
        <p:nvSpPr>
          <p:cNvPr id="14" name="Google Shape;14;p2"/>
          <p:cNvSpPr txBox="1">
            <a:spLocks noGrp="1"/>
          </p:cNvSpPr>
          <p:nvPr>
            <p:ph type="ctrTitle"/>
          </p:nvPr>
        </p:nvSpPr>
        <p:spPr>
          <a:xfrm>
            <a:off x="895011" y="1321067"/>
            <a:ext cx="10402000" cy="230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6400"/>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a:p>
        </p:txBody>
      </p:sp>
      <p:sp>
        <p:nvSpPr>
          <p:cNvPr id="15" name="Google Shape;15;p2"/>
          <p:cNvSpPr txBox="1">
            <a:spLocks noGrp="1"/>
          </p:cNvSpPr>
          <p:nvPr>
            <p:ph type="subTitle" idx="1"/>
          </p:nvPr>
        </p:nvSpPr>
        <p:spPr>
          <a:xfrm>
            <a:off x="895000" y="4233168"/>
            <a:ext cx="104020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16" name="Google Shape;16;p2"/>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95000" y="2855000"/>
            <a:ext cx="10469600" cy="1148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9" name="Google Shape;19;p3"/>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415600" y="297712"/>
            <a:ext cx="11360800" cy="797441"/>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4400">
                <a:solidFill>
                  <a:schemeClr val="bg1"/>
                </a:solidFill>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dirty="0"/>
          </a:p>
        </p:txBody>
      </p:sp>
      <p:sp>
        <p:nvSpPr>
          <p:cNvPr id="22" name="Google Shape;22;p4"/>
          <p:cNvSpPr txBox="1">
            <a:spLocks noGrp="1"/>
          </p:cNvSpPr>
          <p:nvPr>
            <p:ph type="body" idx="1" hasCustomPrompt="1"/>
          </p:nvPr>
        </p:nvSpPr>
        <p:spPr>
          <a:xfrm>
            <a:off x="415600" y="1095153"/>
            <a:ext cx="11360800" cy="4996680"/>
          </a:xfrm>
          <a:prstGeom prst="rect">
            <a:avLst/>
          </a:prstGeom>
        </p:spPr>
        <p:txBody>
          <a:bodyPr spcFirstLastPara="1" wrap="square" lIns="91425" tIns="91425" rIns="91425" bIns="91425" anchor="t" anchorCtr="0">
            <a:normAutofit/>
          </a:bodyPr>
          <a:lstStyle>
            <a:lvl1pPr marL="461428" lvl="0" indent="-342900">
              <a:lnSpc>
                <a:spcPct val="125000"/>
              </a:lnSpc>
              <a:spcBef>
                <a:spcPts val="0"/>
              </a:spcBef>
              <a:spcAft>
                <a:spcPts val="0"/>
              </a:spcAft>
              <a:buSzPts val="2200"/>
              <a:buFont typeface="Wingdings" panose="05000000000000000000" pitchFamily="2" charset="2"/>
              <a:buChar char="u"/>
              <a:defRPr sz="2800">
                <a:solidFill>
                  <a:schemeClr val="accent1"/>
                </a:solidFill>
              </a:defRPr>
            </a:lvl1pPr>
            <a:lvl2pPr marL="1219140" lvl="1" indent="-457178">
              <a:lnSpc>
                <a:spcPct val="125000"/>
              </a:lnSpc>
              <a:spcBef>
                <a:spcPts val="0"/>
              </a:spcBef>
              <a:spcAft>
                <a:spcPts val="0"/>
              </a:spcAft>
              <a:buSzPts val="1800"/>
              <a:buChar char="○"/>
              <a:defRPr sz="2400">
                <a:solidFill>
                  <a:schemeClr val="accent1"/>
                </a:solidFill>
              </a:defRPr>
            </a:lvl2pPr>
            <a:lvl3pPr marL="1828709" lvl="2" indent="-440245">
              <a:lnSpc>
                <a:spcPct val="125000"/>
              </a:lnSpc>
              <a:spcBef>
                <a:spcPts val="0"/>
              </a:spcBef>
              <a:spcAft>
                <a:spcPts val="0"/>
              </a:spcAft>
              <a:buSzPts val="1600"/>
              <a:buChar char="■"/>
              <a:defRPr sz="2200">
                <a:solidFill>
                  <a:schemeClr val="accent1"/>
                </a:solidFill>
              </a:defRPr>
            </a:lvl3pPr>
            <a:lvl4pPr marL="2438278" lvl="3" indent="-423312">
              <a:lnSpc>
                <a:spcPct val="150000"/>
              </a:lnSpc>
              <a:spcBef>
                <a:spcPts val="0"/>
              </a:spcBef>
              <a:spcAft>
                <a:spcPts val="0"/>
              </a:spcAft>
              <a:buSzPts val="1400"/>
              <a:buChar char="●"/>
              <a:defRPr/>
            </a:lvl4pPr>
            <a:lvl5pPr marL="3047848" lvl="4" indent="-423312">
              <a:lnSpc>
                <a:spcPct val="150000"/>
              </a:lnSpc>
              <a:spcBef>
                <a:spcPts val="0"/>
              </a:spcBef>
              <a:spcAft>
                <a:spcPts val="0"/>
              </a:spcAft>
              <a:buSzPts val="1400"/>
              <a:buChar char="○"/>
              <a:defRPr/>
            </a:lvl5pPr>
            <a:lvl6pPr marL="3657418" lvl="5" indent="-423312">
              <a:lnSpc>
                <a:spcPct val="150000"/>
              </a:lnSpc>
              <a:spcBef>
                <a:spcPts val="0"/>
              </a:spcBef>
              <a:spcAft>
                <a:spcPts val="0"/>
              </a:spcAft>
              <a:buSzPts val="1400"/>
              <a:buChar char="■"/>
              <a:defRPr/>
            </a:lvl6pPr>
            <a:lvl7pPr marL="4266987" lvl="6" indent="-423312">
              <a:lnSpc>
                <a:spcPct val="150000"/>
              </a:lnSpc>
              <a:spcBef>
                <a:spcPts val="0"/>
              </a:spcBef>
              <a:spcAft>
                <a:spcPts val="0"/>
              </a:spcAft>
              <a:buSzPts val="1400"/>
              <a:buChar char="●"/>
              <a:defRPr/>
            </a:lvl7pPr>
            <a:lvl8pPr marL="4876557" lvl="7" indent="-423312">
              <a:lnSpc>
                <a:spcPct val="150000"/>
              </a:lnSpc>
              <a:spcBef>
                <a:spcPts val="0"/>
              </a:spcBef>
              <a:spcAft>
                <a:spcPts val="0"/>
              </a:spcAft>
              <a:buSzPts val="1400"/>
              <a:buChar char="○"/>
              <a:defRPr/>
            </a:lvl8pPr>
            <a:lvl9pPr marL="5486126" lvl="8" indent="-423312">
              <a:lnSpc>
                <a:spcPct val="150000"/>
              </a:lnSpc>
              <a:spcBef>
                <a:spcPts val="0"/>
              </a:spcBef>
              <a:spcAft>
                <a:spcPts val="0"/>
              </a:spcAft>
              <a:buSzPts val="1400"/>
              <a:buChar char="■"/>
              <a:defRPr/>
            </a:lvl9pPr>
          </a:lstStyle>
          <a:p>
            <a:r>
              <a:rPr lang="ja-JP" altLang="en-US" dirty="0"/>
              <a:t>あ</a:t>
            </a:r>
          </a:p>
          <a:p>
            <a:pPr lvl="1"/>
            <a:r>
              <a:rPr lang="ja-JP" altLang="en-US" dirty="0"/>
              <a:t>あ</a:t>
            </a:r>
          </a:p>
          <a:p>
            <a:pPr lvl="2"/>
            <a:r>
              <a:rPr lang="ja-JP" altLang="en-US" dirty="0"/>
              <a:t>あ</a:t>
            </a:r>
          </a:p>
        </p:txBody>
      </p:sp>
      <p:sp>
        <p:nvSpPr>
          <p:cNvPr id="23" name="Google Shape;23;p4"/>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70" lvl="0" indent="-423312">
              <a:spcBef>
                <a:spcPts val="0"/>
              </a:spcBef>
              <a:spcAft>
                <a:spcPts val="0"/>
              </a:spcAft>
              <a:buSzPts val="1400"/>
              <a:buChar char="●"/>
              <a:defRPr sz="1867"/>
            </a:lvl1pPr>
            <a:lvl2pPr marL="1219140" lvl="1" indent="-406381">
              <a:spcBef>
                <a:spcPts val="0"/>
              </a:spcBef>
              <a:spcAft>
                <a:spcPts val="0"/>
              </a:spcAft>
              <a:buSzPts val="1200"/>
              <a:buChar char="○"/>
              <a:defRPr sz="1600"/>
            </a:lvl2pPr>
            <a:lvl3pPr marL="1828709" lvl="2" indent="-406381">
              <a:spcBef>
                <a:spcPts val="0"/>
              </a:spcBef>
              <a:spcAft>
                <a:spcPts val="0"/>
              </a:spcAft>
              <a:buSzPts val="1200"/>
              <a:buChar char="■"/>
              <a:defRPr sz="1600"/>
            </a:lvl3pPr>
            <a:lvl4pPr marL="2438278" lvl="3" indent="-406381">
              <a:spcBef>
                <a:spcPts val="0"/>
              </a:spcBef>
              <a:spcAft>
                <a:spcPts val="0"/>
              </a:spcAft>
              <a:buSzPts val="1200"/>
              <a:buChar char="●"/>
              <a:defRPr sz="1600"/>
            </a:lvl4pPr>
            <a:lvl5pPr marL="3047848" lvl="4" indent="-406381">
              <a:spcBef>
                <a:spcPts val="0"/>
              </a:spcBef>
              <a:spcAft>
                <a:spcPts val="0"/>
              </a:spcAft>
              <a:buSzPts val="1200"/>
              <a:buChar char="○"/>
              <a:defRPr sz="1600"/>
            </a:lvl5pPr>
            <a:lvl6pPr marL="3657418" lvl="5" indent="-406381">
              <a:spcBef>
                <a:spcPts val="0"/>
              </a:spcBef>
              <a:spcAft>
                <a:spcPts val="0"/>
              </a:spcAft>
              <a:buSzPts val="1200"/>
              <a:buChar char="■"/>
              <a:defRPr sz="1600"/>
            </a:lvl6pPr>
            <a:lvl7pPr marL="4266987" lvl="6" indent="-406381">
              <a:spcBef>
                <a:spcPts val="0"/>
              </a:spcBef>
              <a:spcAft>
                <a:spcPts val="0"/>
              </a:spcAft>
              <a:buSzPts val="1200"/>
              <a:buChar char="●"/>
              <a:defRPr sz="1600"/>
            </a:lvl7pPr>
            <a:lvl8pPr marL="4876557" lvl="7" indent="-406381">
              <a:spcBef>
                <a:spcPts val="0"/>
              </a:spcBef>
              <a:spcAft>
                <a:spcPts val="0"/>
              </a:spcAft>
              <a:buSzPts val="1200"/>
              <a:buChar char="○"/>
              <a:defRPr sz="1600"/>
            </a:lvl8pPr>
            <a:lvl9pPr marL="5486126" lvl="8" indent="-406381">
              <a:spcBef>
                <a:spcPts val="0"/>
              </a:spcBef>
              <a:spcAft>
                <a:spcPts val="0"/>
              </a:spcAft>
              <a:buSzPts val="1200"/>
              <a:buChar char="■"/>
              <a:defRPr sz="1600"/>
            </a:lvl9pPr>
          </a:lstStyle>
          <a:p>
            <a:endParaRPr/>
          </a:p>
        </p:txBody>
      </p:sp>
      <p:sp>
        <p:nvSpPr>
          <p:cNvPr id="27" name="Google Shape;27;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70" lvl="0" indent="-423312">
              <a:spcBef>
                <a:spcPts val="0"/>
              </a:spcBef>
              <a:spcAft>
                <a:spcPts val="0"/>
              </a:spcAft>
              <a:buSzPts val="1400"/>
              <a:buChar char="●"/>
              <a:defRPr sz="1867"/>
            </a:lvl1pPr>
            <a:lvl2pPr marL="1219140" lvl="1" indent="-406381">
              <a:spcBef>
                <a:spcPts val="0"/>
              </a:spcBef>
              <a:spcAft>
                <a:spcPts val="0"/>
              </a:spcAft>
              <a:buSzPts val="1200"/>
              <a:buChar char="○"/>
              <a:defRPr sz="1600"/>
            </a:lvl2pPr>
            <a:lvl3pPr marL="1828709" lvl="2" indent="-406381">
              <a:spcBef>
                <a:spcPts val="0"/>
              </a:spcBef>
              <a:spcAft>
                <a:spcPts val="0"/>
              </a:spcAft>
              <a:buSzPts val="1200"/>
              <a:buChar char="■"/>
              <a:defRPr sz="1600"/>
            </a:lvl3pPr>
            <a:lvl4pPr marL="2438278" lvl="3" indent="-406381">
              <a:spcBef>
                <a:spcPts val="0"/>
              </a:spcBef>
              <a:spcAft>
                <a:spcPts val="0"/>
              </a:spcAft>
              <a:buSzPts val="1200"/>
              <a:buChar char="●"/>
              <a:defRPr sz="1600"/>
            </a:lvl4pPr>
            <a:lvl5pPr marL="3047848" lvl="4" indent="-406381">
              <a:spcBef>
                <a:spcPts val="0"/>
              </a:spcBef>
              <a:spcAft>
                <a:spcPts val="0"/>
              </a:spcAft>
              <a:buSzPts val="1200"/>
              <a:buChar char="○"/>
              <a:defRPr sz="1600"/>
            </a:lvl5pPr>
            <a:lvl6pPr marL="3657418" lvl="5" indent="-406381">
              <a:spcBef>
                <a:spcPts val="0"/>
              </a:spcBef>
              <a:spcAft>
                <a:spcPts val="0"/>
              </a:spcAft>
              <a:buSzPts val="1200"/>
              <a:buChar char="■"/>
              <a:defRPr sz="1600"/>
            </a:lvl6pPr>
            <a:lvl7pPr marL="4266987" lvl="6" indent="-406381">
              <a:spcBef>
                <a:spcPts val="0"/>
              </a:spcBef>
              <a:spcAft>
                <a:spcPts val="0"/>
              </a:spcAft>
              <a:buSzPts val="1200"/>
              <a:buChar char="●"/>
              <a:defRPr sz="1600"/>
            </a:lvl7pPr>
            <a:lvl8pPr marL="4876557" lvl="7" indent="-406381">
              <a:spcBef>
                <a:spcPts val="0"/>
              </a:spcBef>
              <a:spcAft>
                <a:spcPts val="0"/>
              </a:spcAft>
              <a:buSzPts val="1200"/>
              <a:buChar char="○"/>
              <a:defRPr sz="1600"/>
            </a:lvl8pPr>
            <a:lvl9pPr marL="5486126" lvl="8" indent="-406381">
              <a:spcBef>
                <a:spcPts val="0"/>
              </a:spcBef>
              <a:spcAft>
                <a:spcPts val="0"/>
              </a:spcAft>
              <a:buSzPts val="1200"/>
              <a:buChar char="■"/>
              <a:defRPr sz="1600"/>
            </a:lvl9pPr>
          </a:lstStyle>
          <a:p>
            <a:endParaRPr/>
          </a:p>
        </p:txBody>
      </p:sp>
      <p:sp>
        <p:nvSpPr>
          <p:cNvPr id="28" name="Google Shape;28;p5"/>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4" name="Google Shape;34;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70" lvl="0" indent="-406381">
              <a:spcBef>
                <a:spcPts val="0"/>
              </a:spcBef>
              <a:spcAft>
                <a:spcPts val="0"/>
              </a:spcAft>
              <a:buSzPts val="1200"/>
              <a:buChar char="●"/>
              <a:defRPr sz="1600"/>
            </a:lvl1pPr>
            <a:lvl2pPr marL="1219140" lvl="1" indent="-406381">
              <a:spcBef>
                <a:spcPts val="0"/>
              </a:spcBef>
              <a:spcAft>
                <a:spcPts val="0"/>
              </a:spcAft>
              <a:buSzPts val="1200"/>
              <a:buChar char="○"/>
              <a:defRPr sz="1600"/>
            </a:lvl2pPr>
            <a:lvl3pPr marL="1828709" lvl="2" indent="-406381">
              <a:spcBef>
                <a:spcPts val="0"/>
              </a:spcBef>
              <a:spcAft>
                <a:spcPts val="0"/>
              </a:spcAft>
              <a:buSzPts val="1200"/>
              <a:buChar char="■"/>
              <a:defRPr sz="1600"/>
            </a:lvl3pPr>
            <a:lvl4pPr marL="2438278" lvl="3" indent="-406381">
              <a:spcBef>
                <a:spcPts val="0"/>
              </a:spcBef>
              <a:spcAft>
                <a:spcPts val="0"/>
              </a:spcAft>
              <a:buSzPts val="1200"/>
              <a:buChar char="●"/>
              <a:defRPr sz="1600"/>
            </a:lvl4pPr>
            <a:lvl5pPr marL="3047848" lvl="4" indent="-406381">
              <a:spcBef>
                <a:spcPts val="0"/>
              </a:spcBef>
              <a:spcAft>
                <a:spcPts val="0"/>
              </a:spcAft>
              <a:buSzPts val="1200"/>
              <a:buChar char="○"/>
              <a:defRPr sz="1600"/>
            </a:lvl5pPr>
            <a:lvl6pPr marL="3657418" lvl="5" indent="-406381">
              <a:spcBef>
                <a:spcPts val="0"/>
              </a:spcBef>
              <a:spcAft>
                <a:spcPts val="0"/>
              </a:spcAft>
              <a:buSzPts val="1200"/>
              <a:buChar char="■"/>
              <a:defRPr sz="1600"/>
            </a:lvl6pPr>
            <a:lvl7pPr marL="4266987" lvl="6" indent="-406381">
              <a:spcBef>
                <a:spcPts val="0"/>
              </a:spcBef>
              <a:spcAft>
                <a:spcPts val="0"/>
              </a:spcAft>
              <a:buSzPts val="1200"/>
              <a:buChar char="●"/>
              <a:defRPr sz="1600"/>
            </a:lvl7pPr>
            <a:lvl8pPr marL="4876557" lvl="7" indent="-406381">
              <a:spcBef>
                <a:spcPts val="0"/>
              </a:spcBef>
              <a:spcAft>
                <a:spcPts val="0"/>
              </a:spcAft>
              <a:buSzPts val="1200"/>
              <a:buChar char="○"/>
              <a:defRPr sz="1600"/>
            </a:lvl8pPr>
            <a:lvl9pPr marL="5486126" lvl="8" indent="-406381">
              <a:spcBef>
                <a:spcPts val="0"/>
              </a:spcBef>
              <a:spcAft>
                <a:spcPts val="0"/>
              </a:spcAft>
              <a:buSzPts val="1200"/>
              <a:buChar char="■"/>
              <a:defRPr sz="1600"/>
            </a:lvl9pPr>
          </a:lstStyle>
          <a:p>
            <a:endParaRPr/>
          </a:p>
        </p:txBody>
      </p:sp>
      <p:sp>
        <p:nvSpPr>
          <p:cNvPr id="35" name="Google Shape;35;p7"/>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653667" y="701800"/>
            <a:ext cx="8302800" cy="54544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6400">
                <a:solidFill>
                  <a:schemeClr val="lt1"/>
                </a:solidFill>
              </a:defRPr>
            </a:lvl1pPr>
            <a:lvl2pPr lvl="1">
              <a:spcBef>
                <a:spcPts val="0"/>
              </a:spcBef>
              <a:spcAft>
                <a:spcPts val="0"/>
              </a:spcAft>
              <a:buClr>
                <a:schemeClr val="lt1"/>
              </a:buClr>
              <a:buSzPts val="4800"/>
              <a:buNone/>
              <a:defRPr sz="6400">
                <a:solidFill>
                  <a:schemeClr val="lt1"/>
                </a:solidFill>
              </a:defRPr>
            </a:lvl2pPr>
            <a:lvl3pPr lvl="2">
              <a:spcBef>
                <a:spcPts val="0"/>
              </a:spcBef>
              <a:spcAft>
                <a:spcPts val="0"/>
              </a:spcAft>
              <a:buClr>
                <a:schemeClr val="lt1"/>
              </a:buClr>
              <a:buSzPts val="4800"/>
              <a:buNone/>
              <a:defRPr sz="6400">
                <a:solidFill>
                  <a:schemeClr val="lt1"/>
                </a:solidFill>
              </a:defRPr>
            </a:lvl3pPr>
            <a:lvl4pPr lvl="3">
              <a:spcBef>
                <a:spcPts val="0"/>
              </a:spcBef>
              <a:spcAft>
                <a:spcPts val="0"/>
              </a:spcAft>
              <a:buClr>
                <a:schemeClr val="lt1"/>
              </a:buClr>
              <a:buSzPts val="4800"/>
              <a:buNone/>
              <a:defRPr sz="6400">
                <a:solidFill>
                  <a:schemeClr val="lt1"/>
                </a:solidFill>
              </a:defRPr>
            </a:lvl4pPr>
            <a:lvl5pPr lvl="4">
              <a:spcBef>
                <a:spcPts val="0"/>
              </a:spcBef>
              <a:spcAft>
                <a:spcPts val="0"/>
              </a:spcAft>
              <a:buClr>
                <a:schemeClr val="lt1"/>
              </a:buClr>
              <a:buSzPts val="4800"/>
              <a:buNone/>
              <a:defRPr sz="6400">
                <a:solidFill>
                  <a:schemeClr val="lt1"/>
                </a:solidFill>
              </a:defRPr>
            </a:lvl5pPr>
            <a:lvl6pPr lvl="5">
              <a:spcBef>
                <a:spcPts val="0"/>
              </a:spcBef>
              <a:spcAft>
                <a:spcPts val="0"/>
              </a:spcAft>
              <a:buClr>
                <a:schemeClr val="lt1"/>
              </a:buClr>
              <a:buSzPts val="4800"/>
              <a:buNone/>
              <a:defRPr sz="6400">
                <a:solidFill>
                  <a:schemeClr val="lt1"/>
                </a:solidFill>
              </a:defRPr>
            </a:lvl6pPr>
            <a:lvl7pPr lvl="6">
              <a:spcBef>
                <a:spcPts val="0"/>
              </a:spcBef>
              <a:spcAft>
                <a:spcPts val="0"/>
              </a:spcAft>
              <a:buClr>
                <a:schemeClr val="lt1"/>
              </a:buClr>
              <a:buSzPts val="4800"/>
              <a:buNone/>
              <a:defRPr sz="6400">
                <a:solidFill>
                  <a:schemeClr val="lt1"/>
                </a:solidFill>
              </a:defRPr>
            </a:lvl7pPr>
            <a:lvl8pPr lvl="7">
              <a:spcBef>
                <a:spcPts val="0"/>
              </a:spcBef>
              <a:spcAft>
                <a:spcPts val="0"/>
              </a:spcAft>
              <a:buClr>
                <a:schemeClr val="lt1"/>
              </a:buClr>
              <a:buSzPts val="4800"/>
              <a:buNone/>
              <a:defRPr sz="6400">
                <a:solidFill>
                  <a:schemeClr val="lt1"/>
                </a:solidFill>
              </a:defRPr>
            </a:lvl8pPr>
            <a:lvl9pPr lvl="8">
              <a:spcBef>
                <a:spcPts val="0"/>
              </a:spcBef>
              <a:spcAft>
                <a:spcPts val="0"/>
              </a:spcAft>
              <a:buClr>
                <a:schemeClr val="lt1"/>
              </a:buClr>
              <a:buSzPts val="4800"/>
              <a:buNone/>
              <a:defRPr sz="6400">
                <a:solidFill>
                  <a:schemeClr val="lt1"/>
                </a:solidFill>
              </a:defRPr>
            </a:lvl9pPr>
          </a:lstStyle>
          <a:p>
            <a:endParaRPr/>
          </a:p>
        </p:txBody>
      </p:sp>
      <p:sp>
        <p:nvSpPr>
          <p:cNvPr id="38" name="Google Shape;38;p8"/>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US" altLang="ja" smtClean="0"/>
              <a:pPr/>
              <a:t>‹#›</a:t>
            </a:fld>
            <a:endParaRPr lang="ja"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6096000" y="0"/>
            <a:ext cx="6096000" cy="68580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cxnSp>
        <p:nvCxnSpPr>
          <p:cNvPr id="41" name="Google Shape;41;p9"/>
          <p:cNvCxnSpPr/>
          <p:nvPr/>
        </p:nvCxnSpPr>
        <p:spPr>
          <a:xfrm>
            <a:off x="6706233" y="5994000"/>
            <a:ext cx="6244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354000" y="1441867"/>
            <a:ext cx="5393600" cy="2280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43" name="Google Shape;43;p9"/>
          <p:cNvSpPr txBox="1">
            <a:spLocks noGrp="1"/>
          </p:cNvSpPr>
          <p:nvPr>
            <p:ph type="subTitle" idx="1"/>
          </p:nvPr>
        </p:nvSpPr>
        <p:spPr>
          <a:xfrm>
            <a:off x="354000" y="3793601"/>
            <a:ext cx="5393600" cy="1794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2"/>
              </a:buClr>
              <a:buSzPts val="2100"/>
              <a:buNone/>
              <a:defRPr sz="2800">
                <a:solidFill>
                  <a:schemeClr val="accent2"/>
                </a:solidFill>
              </a:defRPr>
            </a:lvl1pPr>
            <a:lvl2pPr lvl="1" algn="ctr">
              <a:lnSpc>
                <a:spcPct val="100000"/>
              </a:lnSpc>
              <a:spcBef>
                <a:spcPts val="0"/>
              </a:spcBef>
              <a:spcAft>
                <a:spcPts val="0"/>
              </a:spcAft>
              <a:buClr>
                <a:schemeClr val="accent2"/>
              </a:buClr>
              <a:buSzPts val="2100"/>
              <a:buNone/>
              <a:defRPr sz="2800">
                <a:solidFill>
                  <a:schemeClr val="accent2"/>
                </a:solidFill>
              </a:defRPr>
            </a:lvl2pPr>
            <a:lvl3pPr lvl="2" algn="ctr">
              <a:lnSpc>
                <a:spcPct val="100000"/>
              </a:lnSpc>
              <a:spcBef>
                <a:spcPts val="0"/>
              </a:spcBef>
              <a:spcAft>
                <a:spcPts val="0"/>
              </a:spcAft>
              <a:buClr>
                <a:schemeClr val="accent2"/>
              </a:buClr>
              <a:buSzPts val="2100"/>
              <a:buNone/>
              <a:defRPr sz="2800">
                <a:solidFill>
                  <a:schemeClr val="accent2"/>
                </a:solidFill>
              </a:defRPr>
            </a:lvl3pPr>
            <a:lvl4pPr lvl="3" algn="ctr">
              <a:lnSpc>
                <a:spcPct val="100000"/>
              </a:lnSpc>
              <a:spcBef>
                <a:spcPts val="0"/>
              </a:spcBef>
              <a:spcAft>
                <a:spcPts val="0"/>
              </a:spcAft>
              <a:buClr>
                <a:schemeClr val="accent2"/>
              </a:buClr>
              <a:buSzPts val="2100"/>
              <a:buNone/>
              <a:defRPr sz="2800">
                <a:solidFill>
                  <a:schemeClr val="accent2"/>
                </a:solidFill>
              </a:defRPr>
            </a:lvl4pPr>
            <a:lvl5pPr lvl="4" algn="ctr">
              <a:lnSpc>
                <a:spcPct val="100000"/>
              </a:lnSpc>
              <a:spcBef>
                <a:spcPts val="0"/>
              </a:spcBef>
              <a:spcAft>
                <a:spcPts val="0"/>
              </a:spcAft>
              <a:buClr>
                <a:schemeClr val="accent2"/>
              </a:buClr>
              <a:buSzPts val="2100"/>
              <a:buNone/>
              <a:defRPr sz="2800">
                <a:solidFill>
                  <a:schemeClr val="accent2"/>
                </a:solidFill>
              </a:defRPr>
            </a:lvl5pPr>
            <a:lvl6pPr lvl="5" algn="ctr">
              <a:lnSpc>
                <a:spcPct val="100000"/>
              </a:lnSpc>
              <a:spcBef>
                <a:spcPts val="0"/>
              </a:spcBef>
              <a:spcAft>
                <a:spcPts val="0"/>
              </a:spcAft>
              <a:buClr>
                <a:schemeClr val="accent2"/>
              </a:buClr>
              <a:buSzPts val="2100"/>
              <a:buNone/>
              <a:defRPr sz="2800">
                <a:solidFill>
                  <a:schemeClr val="accent2"/>
                </a:solidFill>
              </a:defRPr>
            </a:lvl6pPr>
            <a:lvl7pPr lvl="6" algn="ctr">
              <a:lnSpc>
                <a:spcPct val="100000"/>
              </a:lnSpc>
              <a:spcBef>
                <a:spcPts val="0"/>
              </a:spcBef>
              <a:spcAft>
                <a:spcPts val="0"/>
              </a:spcAft>
              <a:buClr>
                <a:schemeClr val="accent2"/>
              </a:buClr>
              <a:buSzPts val="2100"/>
              <a:buNone/>
              <a:defRPr sz="2800">
                <a:solidFill>
                  <a:schemeClr val="accent2"/>
                </a:solidFill>
              </a:defRPr>
            </a:lvl7pPr>
            <a:lvl8pPr lvl="7" algn="ctr">
              <a:lnSpc>
                <a:spcPct val="100000"/>
              </a:lnSpc>
              <a:spcBef>
                <a:spcPts val="0"/>
              </a:spcBef>
              <a:spcAft>
                <a:spcPts val="0"/>
              </a:spcAft>
              <a:buClr>
                <a:schemeClr val="accent2"/>
              </a:buClr>
              <a:buSzPts val="2100"/>
              <a:buNone/>
              <a:defRPr sz="2800">
                <a:solidFill>
                  <a:schemeClr val="accent2"/>
                </a:solidFill>
              </a:defRPr>
            </a:lvl8pPr>
            <a:lvl9pPr lvl="8" algn="ctr">
              <a:lnSpc>
                <a:spcPct val="100000"/>
              </a:lnSpc>
              <a:spcBef>
                <a:spcPts val="0"/>
              </a:spcBef>
              <a:spcAft>
                <a:spcPts val="0"/>
              </a:spcAft>
              <a:buClr>
                <a:schemeClr val="accent2"/>
              </a:buClr>
              <a:buSzPts val="2100"/>
              <a:buNone/>
              <a:defRPr sz="2800">
                <a:solidFill>
                  <a:schemeClr val="accent2"/>
                </a:solidFill>
              </a:defRPr>
            </a:lvl9pPr>
          </a:lstStyle>
          <a:p>
            <a:endParaRPr/>
          </a:p>
        </p:txBody>
      </p:sp>
      <p:sp>
        <p:nvSpPr>
          <p:cNvPr id="44" name="Google Shape;44;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70" lvl="0" indent="-491042">
              <a:spcBef>
                <a:spcPts val="0"/>
              </a:spcBef>
              <a:spcAft>
                <a:spcPts val="0"/>
              </a:spcAft>
              <a:buClr>
                <a:schemeClr val="lt1"/>
              </a:buClr>
              <a:buSzPts val="2200"/>
              <a:buChar char="●"/>
              <a:defRPr>
                <a:solidFill>
                  <a:schemeClr val="lt1"/>
                </a:solidFill>
              </a:defRPr>
            </a:lvl1pPr>
            <a:lvl2pPr marL="1219140" lvl="1" indent="-457178">
              <a:spcBef>
                <a:spcPts val="0"/>
              </a:spcBef>
              <a:spcAft>
                <a:spcPts val="0"/>
              </a:spcAft>
              <a:buClr>
                <a:schemeClr val="lt1"/>
              </a:buClr>
              <a:buSzPts val="1800"/>
              <a:buChar char="○"/>
              <a:defRPr>
                <a:solidFill>
                  <a:schemeClr val="lt1"/>
                </a:solidFill>
              </a:defRPr>
            </a:lvl2pPr>
            <a:lvl3pPr marL="1828709" lvl="2" indent="-423312">
              <a:spcBef>
                <a:spcPts val="0"/>
              </a:spcBef>
              <a:spcAft>
                <a:spcPts val="0"/>
              </a:spcAft>
              <a:buClr>
                <a:schemeClr val="lt1"/>
              </a:buClr>
              <a:buSzPts val="1400"/>
              <a:buChar char="■"/>
              <a:defRPr>
                <a:solidFill>
                  <a:schemeClr val="lt1"/>
                </a:solidFill>
              </a:defRPr>
            </a:lvl3pPr>
            <a:lvl4pPr marL="2438278" lvl="3" indent="-423312">
              <a:spcBef>
                <a:spcPts val="0"/>
              </a:spcBef>
              <a:spcAft>
                <a:spcPts val="0"/>
              </a:spcAft>
              <a:buClr>
                <a:schemeClr val="lt1"/>
              </a:buClr>
              <a:buSzPts val="1400"/>
              <a:buChar char="●"/>
              <a:defRPr>
                <a:solidFill>
                  <a:schemeClr val="lt1"/>
                </a:solidFill>
              </a:defRPr>
            </a:lvl4pPr>
            <a:lvl5pPr marL="3047848" lvl="4" indent="-423312">
              <a:spcBef>
                <a:spcPts val="0"/>
              </a:spcBef>
              <a:spcAft>
                <a:spcPts val="0"/>
              </a:spcAft>
              <a:buClr>
                <a:schemeClr val="lt1"/>
              </a:buClr>
              <a:buSzPts val="1400"/>
              <a:buChar char="○"/>
              <a:defRPr>
                <a:solidFill>
                  <a:schemeClr val="lt1"/>
                </a:solidFill>
              </a:defRPr>
            </a:lvl5pPr>
            <a:lvl6pPr marL="3657418" lvl="5" indent="-423312">
              <a:spcBef>
                <a:spcPts val="0"/>
              </a:spcBef>
              <a:spcAft>
                <a:spcPts val="0"/>
              </a:spcAft>
              <a:buClr>
                <a:schemeClr val="lt1"/>
              </a:buClr>
              <a:buSzPts val="1400"/>
              <a:buChar char="■"/>
              <a:defRPr>
                <a:solidFill>
                  <a:schemeClr val="lt1"/>
                </a:solidFill>
              </a:defRPr>
            </a:lvl6pPr>
            <a:lvl7pPr marL="4266987" lvl="6" indent="-423312">
              <a:spcBef>
                <a:spcPts val="0"/>
              </a:spcBef>
              <a:spcAft>
                <a:spcPts val="0"/>
              </a:spcAft>
              <a:buClr>
                <a:schemeClr val="lt1"/>
              </a:buClr>
              <a:buSzPts val="1400"/>
              <a:buChar char="●"/>
              <a:defRPr>
                <a:solidFill>
                  <a:schemeClr val="lt1"/>
                </a:solidFill>
              </a:defRPr>
            </a:lvl7pPr>
            <a:lvl8pPr marL="4876557" lvl="7" indent="-423312">
              <a:spcBef>
                <a:spcPts val="0"/>
              </a:spcBef>
              <a:spcAft>
                <a:spcPts val="0"/>
              </a:spcAft>
              <a:buClr>
                <a:schemeClr val="lt1"/>
              </a:buClr>
              <a:buSzPts val="1400"/>
              <a:buChar char="○"/>
              <a:defRPr>
                <a:solidFill>
                  <a:schemeClr val="lt1"/>
                </a:solidFill>
              </a:defRPr>
            </a:lvl8pPr>
            <a:lvl9pPr marL="5486126" lvl="8" indent="-423312">
              <a:spcBef>
                <a:spcPts val="0"/>
              </a:spcBef>
              <a:spcAft>
                <a:spcPts val="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US" altLang="ja" smtClean="0"/>
              <a:pPr/>
              <a:t>‹#›</a:t>
            </a:fld>
            <a:endParaRPr lang="ja"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70" lvl="0" indent="-304784">
              <a:lnSpc>
                <a:spcPct val="100000"/>
              </a:lnSpc>
              <a:spcBef>
                <a:spcPts val="0"/>
              </a:spcBef>
              <a:spcAft>
                <a:spcPts val="0"/>
              </a:spcAft>
              <a:buClr>
                <a:schemeClr val="accent2"/>
              </a:buClr>
              <a:buSzPts val="2100"/>
              <a:buNone/>
              <a:defRPr sz="2800">
                <a:solidFill>
                  <a:schemeClr val="accent2"/>
                </a:solidFill>
              </a:defRPr>
            </a:lvl1pPr>
          </a:lstStyle>
          <a:p>
            <a:endParaRPr/>
          </a:p>
        </p:txBody>
      </p:sp>
      <p:sp>
        <p:nvSpPr>
          <p:cNvPr id="48" name="Google Shape;48;p10"/>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415600" y="1673700"/>
            <a:ext cx="11360800" cy="25208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51" name="Google Shape;51;p11"/>
          <p:cNvSpPr txBox="1">
            <a:spLocks noGrp="1"/>
          </p:cNvSpPr>
          <p:nvPr>
            <p:ph type="body" idx="1"/>
          </p:nvPr>
        </p:nvSpPr>
        <p:spPr>
          <a:xfrm>
            <a:off x="415600" y="4304567"/>
            <a:ext cx="11360800" cy="1734400"/>
          </a:xfrm>
          <a:prstGeom prst="rect">
            <a:avLst/>
          </a:prstGeom>
        </p:spPr>
        <p:txBody>
          <a:bodyPr spcFirstLastPara="1" wrap="square" lIns="91425" tIns="91425" rIns="91425" bIns="91425" anchor="t" anchorCtr="0">
            <a:normAutofit/>
          </a:bodyPr>
          <a:lstStyle>
            <a:lvl1pPr marL="609570" lvl="0" indent="-491042" algn="ctr">
              <a:spcBef>
                <a:spcPts val="0"/>
              </a:spcBef>
              <a:spcAft>
                <a:spcPts val="0"/>
              </a:spcAft>
              <a:buSzPts val="2200"/>
              <a:buChar char="●"/>
              <a:defRPr/>
            </a:lvl1pPr>
            <a:lvl2pPr marL="1219140" lvl="1" indent="-457178" algn="ctr">
              <a:spcBef>
                <a:spcPts val="0"/>
              </a:spcBef>
              <a:spcAft>
                <a:spcPts val="0"/>
              </a:spcAft>
              <a:buSzPts val="1800"/>
              <a:buChar char="○"/>
              <a:defRPr/>
            </a:lvl2pPr>
            <a:lvl3pPr marL="1828709" lvl="2" indent="-423312" algn="ctr">
              <a:spcBef>
                <a:spcPts val="0"/>
              </a:spcBef>
              <a:spcAft>
                <a:spcPts val="0"/>
              </a:spcAft>
              <a:buSzPts val="1400"/>
              <a:buChar char="■"/>
              <a:defRPr/>
            </a:lvl3pPr>
            <a:lvl4pPr marL="2438278" lvl="3" indent="-423312" algn="ctr">
              <a:spcBef>
                <a:spcPts val="0"/>
              </a:spcBef>
              <a:spcAft>
                <a:spcPts val="0"/>
              </a:spcAft>
              <a:buSzPts val="1400"/>
              <a:buChar char="●"/>
              <a:defRPr/>
            </a:lvl4pPr>
            <a:lvl5pPr marL="3047848" lvl="4" indent="-423312" algn="ctr">
              <a:spcBef>
                <a:spcPts val="0"/>
              </a:spcBef>
              <a:spcAft>
                <a:spcPts val="0"/>
              </a:spcAft>
              <a:buSzPts val="1400"/>
              <a:buChar char="○"/>
              <a:defRPr/>
            </a:lvl5pPr>
            <a:lvl6pPr marL="3657418" lvl="5" indent="-423312" algn="ctr">
              <a:spcBef>
                <a:spcPts val="0"/>
              </a:spcBef>
              <a:spcAft>
                <a:spcPts val="0"/>
              </a:spcAft>
              <a:buSzPts val="1400"/>
              <a:buChar char="■"/>
              <a:defRPr/>
            </a:lvl6pPr>
            <a:lvl7pPr marL="4266987" lvl="6" indent="-423312" algn="ctr">
              <a:spcBef>
                <a:spcPts val="0"/>
              </a:spcBef>
              <a:spcAft>
                <a:spcPts val="0"/>
              </a:spcAft>
              <a:buSzPts val="1400"/>
              <a:buChar char="●"/>
              <a:defRPr/>
            </a:lvl7pPr>
            <a:lvl8pPr marL="4876557" lvl="7" indent="-423312" algn="ctr">
              <a:spcBef>
                <a:spcPts val="0"/>
              </a:spcBef>
              <a:spcAft>
                <a:spcPts val="0"/>
              </a:spcAft>
              <a:buSzPts val="1400"/>
              <a:buChar char="○"/>
              <a:defRPr/>
            </a:lvl8pPr>
            <a:lvl9pPr marL="5486126" lvl="8" indent="-423312"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3000"/>
              <a:buFont typeface="MS PGothic"/>
              <a:buNone/>
              <a:defRPr sz="3000">
                <a:solidFill>
                  <a:schemeClr val="lt1"/>
                </a:solidFill>
                <a:latin typeface="MS PGothic"/>
                <a:ea typeface="MS PGothic"/>
                <a:cs typeface="MS PGothic"/>
                <a:sym typeface="MS PGothic"/>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68300">
              <a:lnSpc>
                <a:spcPct val="115000"/>
              </a:lnSpc>
              <a:spcBef>
                <a:spcPts val="0"/>
              </a:spcBef>
              <a:spcAft>
                <a:spcPts val="0"/>
              </a:spcAft>
              <a:buClr>
                <a:srgbClr val="666666"/>
              </a:buClr>
              <a:buSzPts val="2200"/>
              <a:buFont typeface="MS PGothic"/>
              <a:buChar char="●"/>
              <a:defRPr sz="2200">
                <a:solidFill>
                  <a:srgbClr val="666666"/>
                </a:solidFill>
                <a:latin typeface="MS PGothic"/>
                <a:ea typeface="MS PGothic"/>
                <a:cs typeface="MS PGothic"/>
                <a:sym typeface="MS PGothic"/>
              </a:defRPr>
            </a:lvl1pPr>
            <a:lvl2pPr marL="914400" lvl="1" indent="-342900">
              <a:lnSpc>
                <a:spcPct val="115000"/>
              </a:lnSpc>
              <a:spcBef>
                <a:spcPts val="0"/>
              </a:spcBef>
              <a:spcAft>
                <a:spcPts val="0"/>
              </a:spcAft>
              <a:buClr>
                <a:srgbClr val="666666"/>
              </a:buClr>
              <a:buSzPts val="1800"/>
              <a:buFont typeface="MS PGothic"/>
              <a:buChar char="○"/>
              <a:defRPr sz="1800">
                <a:solidFill>
                  <a:srgbClr val="666666"/>
                </a:solidFill>
                <a:latin typeface="MS PGothic"/>
                <a:ea typeface="MS PGothic"/>
                <a:cs typeface="MS PGothic"/>
                <a:sym typeface="MS PGothic"/>
              </a:defRPr>
            </a:lvl2pPr>
            <a:lvl3pPr marL="1371600" lvl="2" indent="-317500">
              <a:lnSpc>
                <a:spcPct val="115000"/>
              </a:lnSpc>
              <a:spcBef>
                <a:spcPts val="0"/>
              </a:spcBef>
              <a:spcAft>
                <a:spcPts val="0"/>
              </a:spcAft>
              <a:buClr>
                <a:srgbClr val="666666"/>
              </a:buClr>
              <a:buSzPts val="1400"/>
              <a:buFont typeface="MS PGothic"/>
              <a:buChar char="■"/>
              <a:defRPr>
                <a:solidFill>
                  <a:srgbClr val="666666"/>
                </a:solidFill>
                <a:latin typeface="MS PGothic"/>
                <a:ea typeface="MS PGothic"/>
                <a:cs typeface="MS PGothic"/>
                <a:sym typeface="MS PGothic"/>
              </a:defRPr>
            </a:lvl3pPr>
            <a:lvl4pPr marL="1828800" lvl="3" indent="-317500">
              <a:lnSpc>
                <a:spcPct val="115000"/>
              </a:lnSpc>
              <a:spcBef>
                <a:spcPts val="0"/>
              </a:spcBef>
              <a:spcAft>
                <a:spcPts val="0"/>
              </a:spcAft>
              <a:buClr>
                <a:srgbClr val="666666"/>
              </a:buClr>
              <a:buSzPts val="1400"/>
              <a:buFont typeface="MS PGothic"/>
              <a:buChar char="●"/>
              <a:defRPr>
                <a:solidFill>
                  <a:srgbClr val="666666"/>
                </a:solidFill>
                <a:latin typeface="MS PGothic"/>
                <a:ea typeface="MS PGothic"/>
                <a:cs typeface="MS PGothic"/>
                <a:sym typeface="MS PGothic"/>
              </a:defRPr>
            </a:lvl4pPr>
            <a:lvl5pPr marL="2286000" lvl="4" indent="-317500">
              <a:lnSpc>
                <a:spcPct val="115000"/>
              </a:lnSpc>
              <a:spcBef>
                <a:spcPts val="0"/>
              </a:spcBef>
              <a:spcAft>
                <a:spcPts val="0"/>
              </a:spcAft>
              <a:buClr>
                <a:srgbClr val="666666"/>
              </a:buClr>
              <a:buSzPts val="1400"/>
              <a:buFont typeface="MS PGothic"/>
              <a:buChar char="○"/>
              <a:defRPr>
                <a:solidFill>
                  <a:srgbClr val="666666"/>
                </a:solidFill>
                <a:latin typeface="MS PGothic"/>
                <a:ea typeface="MS PGothic"/>
                <a:cs typeface="MS PGothic"/>
                <a:sym typeface="MS PGothic"/>
              </a:defRPr>
            </a:lvl5pPr>
            <a:lvl6pPr marL="2743200" lvl="5" indent="-317500">
              <a:lnSpc>
                <a:spcPct val="115000"/>
              </a:lnSpc>
              <a:spcBef>
                <a:spcPts val="0"/>
              </a:spcBef>
              <a:spcAft>
                <a:spcPts val="0"/>
              </a:spcAft>
              <a:buClr>
                <a:srgbClr val="666666"/>
              </a:buClr>
              <a:buSzPts val="1400"/>
              <a:buFont typeface="MS PGothic"/>
              <a:buChar char="■"/>
              <a:defRPr>
                <a:solidFill>
                  <a:srgbClr val="666666"/>
                </a:solidFill>
                <a:latin typeface="MS PGothic"/>
                <a:ea typeface="MS PGothic"/>
                <a:cs typeface="MS PGothic"/>
                <a:sym typeface="MS PGothic"/>
              </a:defRPr>
            </a:lvl6pPr>
            <a:lvl7pPr marL="3200400" lvl="6" indent="-317500">
              <a:lnSpc>
                <a:spcPct val="115000"/>
              </a:lnSpc>
              <a:spcBef>
                <a:spcPts val="0"/>
              </a:spcBef>
              <a:spcAft>
                <a:spcPts val="0"/>
              </a:spcAft>
              <a:buClr>
                <a:srgbClr val="666666"/>
              </a:buClr>
              <a:buSzPts val="1400"/>
              <a:buFont typeface="MS PGothic"/>
              <a:buChar char="●"/>
              <a:defRPr>
                <a:solidFill>
                  <a:srgbClr val="666666"/>
                </a:solidFill>
                <a:latin typeface="MS PGothic"/>
                <a:ea typeface="MS PGothic"/>
                <a:cs typeface="MS PGothic"/>
                <a:sym typeface="MS PGothic"/>
              </a:defRPr>
            </a:lvl7pPr>
            <a:lvl8pPr marL="3657600" lvl="7" indent="-317500">
              <a:lnSpc>
                <a:spcPct val="115000"/>
              </a:lnSpc>
              <a:spcBef>
                <a:spcPts val="0"/>
              </a:spcBef>
              <a:spcAft>
                <a:spcPts val="0"/>
              </a:spcAft>
              <a:buClr>
                <a:srgbClr val="666666"/>
              </a:buClr>
              <a:buSzPts val="1400"/>
              <a:buFont typeface="MS PGothic"/>
              <a:buChar char="○"/>
              <a:defRPr>
                <a:solidFill>
                  <a:srgbClr val="666666"/>
                </a:solidFill>
                <a:latin typeface="MS PGothic"/>
                <a:ea typeface="MS PGothic"/>
                <a:cs typeface="MS PGothic"/>
                <a:sym typeface="MS PGothic"/>
              </a:defRPr>
            </a:lvl8pPr>
            <a:lvl9pPr marL="4114800" lvl="8" indent="-317500">
              <a:lnSpc>
                <a:spcPct val="115000"/>
              </a:lnSpc>
              <a:spcBef>
                <a:spcPts val="0"/>
              </a:spcBef>
              <a:spcAft>
                <a:spcPts val="0"/>
              </a:spcAft>
              <a:buClr>
                <a:srgbClr val="666666"/>
              </a:buClr>
              <a:buSzPts val="1400"/>
              <a:buFont typeface="MS PGothic"/>
              <a:buChar char="■"/>
              <a:defRPr>
                <a:solidFill>
                  <a:srgbClr val="666666"/>
                </a:solidFill>
                <a:latin typeface="MS PGothic"/>
                <a:ea typeface="MS PGothic"/>
                <a:cs typeface="MS PGothic"/>
                <a:sym typeface="MS PGothic"/>
              </a:defRPr>
            </a:lvl9pPr>
          </a:lstStyle>
          <a:p>
            <a:endParaRPr lang="en-US" dirty="0"/>
          </a:p>
          <a:p>
            <a:pPr lvl="0"/>
            <a:endParaRPr dirty="0"/>
          </a:p>
        </p:txBody>
      </p:sp>
      <p:sp>
        <p:nvSpPr>
          <p:cNvPr id="8" name="Google Shape;8;p1"/>
          <p:cNvSpPr txBox="1">
            <a:spLocks noGrp="1"/>
          </p:cNvSpPr>
          <p:nvPr>
            <p:ph type="sldNum" idx="12"/>
          </p:nvPr>
        </p:nvSpPr>
        <p:spPr>
          <a:xfrm>
            <a:off x="11320333" y="6241345"/>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accent3"/>
                </a:solidFill>
                <a:latin typeface="Average"/>
                <a:ea typeface="Average"/>
                <a:cs typeface="Average"/>
                <a:sym typeface="Average"/>
              </a:defRPr>
            </a:lvl1pPr>
            <a:lvl2pPr lvl="1" algn="r">
              <a:buNone/>
              <a:defRPr sz="1333">
                <a:solidFill>
                  <a:schemeClr val="accent3"/>
                </a:solidFill>
                <a:latin typeface="Average"/>
                <a:ea typeface="Average"/>
                <a:cs typeface="Average"/>
                <a:sym typeface="Average"/>
              </a:defRPr>
            </a:lvl2pPr>
            <a:lvl3pPr lvl="2" algn="r">
              <a:buNone/>
              <a:defRPr sz="1333">
                <a:solidFill>
                  <a:schemeClr val="accent3"/>
                </a:solidFill>
                <a:latin typeface="Average"/>
                <a:ea typeface="Average"/>
                <a:cs typeface="Average"/>
                <a:sym typeface="Average"/>
              </a:defRPr>
            </a:lvl3pPr>
            <a:lvl4pPr lvl="3" algn="r">
              <a:buNone/>
              <a:defRPr sz="1333">
                <a:solidFill>
                  <a:schemeClr val="accent3"/>
                </a:solidFill>
                <a:latin typeface="Average"/>
                <a:ea typeface="Average"/>
                <a:cs typeface="Average"/>
                <a:sym typeface="Average"/>
              </a:defRPr>
            </a:lvl4pPr>
            <a:lvl5pPr lvl="4" algn="r">
              <a:buNone/>
              <a:defRPr sz="1333">
                <a:solidFill>
                  <a:schemeClr val="accent3"/>
                </a:solidFill>
                <a:latin typeface="Average"/>
                <a:ea typeface="Average"/>
                <a:cs typeface="Average"/>
                <a:sym typeface="Average"/>
              </a:defRPr>
            </a:lvl5pPr>
            <a:lvl6pPr lvl="5" algn="r">
              <a:buNone/>
              <a:defRPr sz="1333">
                <a:solidFill>
                  <a:schemeClr val="accent3"/>
                </a:solidFill>
                <a:latin typeface="Average"/>
                <a:ea typeface="Average"/>
                <a:cs typeface="Average"/>
                <a:sym typeface="Average"/>
              </a:defRPr>
            </a:lvl6pPr>
            <a:lvl7pPr lvl="6" algn="r">
              <a:buNone/>
              <a:defRPr sz="1333">
                <a:solidFill>
                  <a:schemeClr val="accent3"/>
                </a:solidFill>
                <a:latin typeface="Average"/>
                <a:ea typeface="Average"/>
                <a:cs typeface="Average"/>
                <a:sym typeface="Average"/>
              </a:defRPr>
            </a:lvl7pPr>
            <a:lvl8pPr lvl="7" algn="r">
              <a:buNone/>
              <a:defRPr sz="1333">
                <a:solidFill>
                  <a:schemeClr val="accent3"/>
                </a:solidFill>
                <a:latin typeface="Average"/>
                <a:ea typeface="Average"/>
                <a:cs typeface="Average"/>
                <a:sym typeface="Average"/>
              </a:defRPr>
            </a:lvl8pPr>
            <a:lvl9pPr lvl="8" algn="r">
              <a:buNone/>
              <a:defRPr sz="1333">
                <a:solidFill>
                  <a:schemeClr val="accent3"/>
                </a:solidFill>
                <a:latin typeface="Average"/>
                <a:ea typeface="Average"/>
                <a:cs typeface="Average"/>
                <a:sym typeface="Average"/>
              </a:defRPr>
            </a:lvl9pPr>
          </a:lstStyle>
          <a:p>
            <a:fld id="{00000000-1234-1234-1234-123412341234}" type="slidenum">
              <a:rPr lang="en-US" altLang="ja" smtClean="0"/>
              <a:pPr/>
              <a:t>‹#›</a:t>
            </a:fld>
            <a:endParaRPr lang="ja" alt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118528" marR="0" lvl="0"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L="761962" marR="0" lvl="1"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chart" Target="../charts/char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prstGeom prst="rect">
            <a:avLst/>
          </a:prstGeom>
        </p:spPr>
        <p:txBody>
          <a:bodyPr spcFirstLastPara="1" wrap="square" lIns="121900" tIns="121900" rIns="121900" bIns="121900" anchor="b" anchorCtr="0">
            <a:normAutofit/>
          </a:bodyPr>
          <a:lstStyle/>
          <a:p>
            <a:r>
              <a:rPr lang="ja-JP" altLang="en-US" sz="3600"/>
              <a:t>機密</a:t>
            </a:r>
            <a:r>
              <a:rPr lang="en" altLang="ja-JP" sz="3600" dirty="0"/>
              <a:t>VM</a:t>
            </a:r>
            <a:r>
              <a:rPr lang="ja-JP" altLang="en-US" sz="3600"/>
              <a:t>内の隔離環境でのカーネルメモリ解析による</a:t>
            </a:r>
            <a:br>
              <a:rPr lang="en-US" altLang="ja-JP" sz="3600" dirty="0"/>
            </a:br>
            <a:r>
              <a:rPr lang="ja-JP" altLang="en-US" sz="3600"/>
              <a:t>通信の安全かつ軽量な追跡</a:t>
            </a:r>
          </a:p>
        </p:txBody>
      </p:sp>
      <p:sp>
        <p:nvSpPr>
          <p:cNvPr id="60" name="Google Shape;60;p13"/>
          <p:cNvSpPr txBox="1">
            <a:spLocks noGrp="1"/>
          </p:cNvSpPr>
          <p:nvPr>
            <p:ph type="subTitle" idx="1"/>
          </p:nvPr>
        </p:nvSpPr>
        <p:spPr>
          <a:xfrm>
            <a:off x="895000" y="4233167"/>
            <a:ext cx="10402000" cy="2059478"/>
          </a:xfrm>
          <a:prstGeom prst="rect">
            <a:avLst/>
          </a:prstGeom>
        </p:spPr>
        <p:txBody>
          <a:bodyPr spcFirstLastPara="1" wrap="square" lIns="121900" tIns="121900" rIns="121900" bIns="121900" anchor="t" anchorCtr="0">
            <a:normAutofit/>
          </a:bodyPr>
          <a:lstStyle/>
          <a:p>
            <a:pPr marL="0" indent="0"/>
            <a:r>
              <a:rPr lang="ja-JP" altLang="en-US" dirty="0"/>
              <a:t>九州</a:t>
            </a:r>
            <a:r>
              <a:rPr lang="ja-JP" altLang="en-US"/>
              <a:t>工業大学</a:t>
            </a:r>
            <a:endParaRPr lang="en-US" altLang="ja-JP" dirty="0"/>
          </a:p>
          <a:p>
            <a:pPr marL="0" indent="0"/>
            <a:r>
              <a:rPr lang="zh-CN" altLang="en-US" dirty="0"/>
              <a:t>新矢将宗</a:t>
            </a:r>
            <a:r>
              <a:rPr lang="ja-JP" altLang="en-US"/>
              <a:t>　</a:t>
            </a:r>
            <a:r>
              <a:rPr lang="zh-CN" altLang="en-US" dirty="0"/>
              <a:t>光来健一</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prstGeom prst="rect">
            <a:avLst/>
          </a:prstGeom>
        </p:spPr>
        <p:txBody>
          <a:bodyPr spcFirstLastPara="1" wrap="square" lIns="121900" tIns="121900" rIns="121900" bIns="121900" anchor="t" anchorCtr="0">
            <a:normAutofit fontScale="90000"/>
          </a:bodyPr>
          <a:lstStyle/>
          <a:p>
            <a:r>
              <a:rPr lang="ja-JP" altLang="en-US" dirty="0"/>
              <a:t>クラウドからの情報漏洩</a:t>
            </a:r>
            <a:endParaRPr dirty="0"/>
          </a:p>
        </p:txBody>
      </p:sp>
      <p:sp>
        <p:nvSpPr>
          <p:cNvPr id="87" name="Google Shape;87;p17"/>
          <p:cNvSpPr txBox="1">
            <a:spLocks noGrp="1"/>
          </p:cNvSpPr>
          <p:nvPr>
            <p:ph type="body" idx="1"/>
          </p:nvPr>
        </p:nvSpPr>
        <p:spPr>
          <a:prstGeom prst="rect">
            <a:avLst/>
          </a:prstGeom>
        </p:spPr>
        <p:txBody>
          <a:bodyPr spcFirstLastPara="1" wrap="square" lIns="121900" tIns="121900" rIns="121900" bIns="121900" anchor="t" anchorCtr="0">
            <a:normAutofit/>
          </a:bodyPr>
          <a:lstStyle/>
          <a:p>
            <a:r>
              <a:rPr lang="en-US" altLang="ja-JP" dirty="0">
                <a:solidFill>
                  <a:schemeClr val="accent1"/>
                </a:solidFill>
              </a:rPr>
              <a:t>IT</a:t>
            </a:r>
            <a:r>
              <a:rPr lang="ja-JP" altLang="en-US">
                <a:solidFill>
                  <a:schemeClr val="accent1"/>
                </a:solidFill>
              </a:rPr>
              <a:t>サービスのクラウド化に伴って機密データもクラウドに集約</a:t>
            </a:r>
            <a:endParaRPr lang="en-US" altLang="ja-JP" dirty="0">
              <a:solidFill>
                <a:schemeClr val="accent1"/>
              </a:solidFill>
            </a:endParaRPr>
          </a:p>
          <a:p>
            <a:pPr lvl="1"/>
            <a:r>
              <a:rPr lang="ja-JP" altLang="en-US"/>
              <a:t>クラウドの不適切な設定や脆弱性を狙った攻撃が発生</a:t>
            </a:r>
            <a:endParaRPr lang="en-US" altLang="ja-JP" dirty="0"/>
          </a:p>
          <a:p>
            <a:r>
              <a:rPr lang="ja-JP" altLang="en-US"/>
              <a:t>クラウドでは多数のサービスを連携させるのが一般的</a:t>
            </a:r>
            <a:endParaRPr lang="en-US" altLang="ja-JP" dirty="0"/>
          </a:p>
          <a:p>
            <a:pPr lvl="1"/>
            <a:r>
              <a:rPr lang="ja-JP" altLang="en-US"/>
              <a:t>サービス間通信が増加し、データフローが複雑化</a:t>
            </a:r>
            <a:endParaRPr lang="en-US" altLang="ja-JP" dirty="0"/>
          </a:p>
          <a:p>
            <a:pPr lvl="1"/>
            <a:r>
              <a:rPr lang="ja-JP" altLang="en-US"/>
              <a:t>設定漏れや誤設定に起因する脆弱性の発生リスクが増大</a:t>
            </a:r>
            <a:endParaRPr lang="en-US" altLang="ja-JP" dirty="0"/>
          </a:p>
          <a:p>
            <a:pPr lvl="1"/>
            <a:r>
              <a:rPr lang="ja-JP" altLang="en-US"/>
              <a:t>機密データが様々なサービスに転送されることにより情報が漏洩</a:t>
            </a:r>
            <a:endParaRPr lang="en-US" altLang="ja-JP" dirty="0"/>
          </a:p>
        </p:txBody>
      </p:sp>
      <p:sp>
        <p:nvSpPr>
          <p:cNvPr id="88" name="Google Shape;88;p17"/>
          <p:cNvSpPr txBox="1">
            <a:spLocks noGrp="1"/>
          </p:cNvSpPr>
          <p:nvPr>
            <p:ph type="sldNum" idx="12"/>
          </p:nvPr>
        </p:nvSpPr>
        <p:spPr>
          <a:prstGeom prst="rect">
            <a:avLst/>
          </a:prstGeom>
        </p:spPr>
        <p:txBody>
          <a:bodyPr spcFirstLastPara="1" wrap="square" lIns="121900" tIns="121900" rIns="121900" bIns="121900" anchor="ctr" anchorCtr="0">
            <a:normAutofit/>
          </a:bodyPr>
          <a:lstStyle/>
          <a:p>
            <a:fld id="{00000000-1234-1234-1234-123412341234}" type="slidenum">
              <a:rPr lang="en-US" altLang="ja"/>
              <a:pPr/>
              <a:t>2</a:t>
            </a:fld>
            <a:endParaRPr/>
          </a:p>
        </p:txBody>
      </p:sp>
      <p:grpSp>
        <p:nvGrpSpPr>
          <p:cNvPr id="65" name="グラフィックス 62">
            <a:extLst>
              <a:ext uri="{FF2B5EF4-FFF2-40B4-BE49-F238E27FC236}">
                <a16:creationId xmlns:a16="http://schemas.microsoft.com/office/drawing/2014/main" id="{BD6160A9-F353-AFDF-9824-A49A17FC590F}"/>
              </a:ext>
            </a:extLst>
          </p:cNvPr>
          <p:cNvGrpSpPr/>
          <p:nvPr/>
        </p:nvGrpSpPr>
        <p:grpSpPr>
          <a:xfrm>
            <a:off x="2410594" y="4608117"/>
            <a:ext cx="7975428" cy="1428645"/>
            <a:chOff x="2396107" y="3960624"/>
            <a:chExt cx="7975428" cy="1428645"/>
          </a:xfrm>
        </p:grpSpPr>
        <p:sp>
          <p:nvSpPr>
            <p:cNvPr id="66" name="正方形/長方形 65">
              <a:extLst>
                <a:ext uri="{FF2B5EF4-FFF2-40B4-BE49-F238E27FC236}">
                  <a16:creationId xmlns:a16="http://schemas.microsoft.com/office/drawing/2014/main" id="{6C74F526-2A50-EA69-F312-1E50B2342EB7}"/>
                </a:ext>
              </a:extLst>
            </p:cNvPr>
            <p:cNvSpPr/>
            <p:nvPr/>
          </p:nvSpPr>
          <p:spPr>
            <a:xfrm>
              <a:off x="3923064" y="3960624"/>
              <a:ext cx="4403815" cy="1428645"/>
            </a:xfrm>
            <a:prstGeom prst="rect">
              <a:avLst/>
            </a:prstGeom>
            <a:solidFill>
              <a:srgbClr val="FFFFFF"/>
            </a:solidFill>
            <a:ln w="18347" cap="flat">
              <a:solidFill>
                <a:srgbClr val="4F5D69"/>
              </a:solidFill>
              <a:prstDash val="solid"/>
              <a:miter/>
            </a:ln>
          </p:spPr>
          <p:txBody>
            <a:bodyPr/>
            <a:lstStyle/>
            <a:p>
              <a:endParaRPr lang="ja-JP" altLang="en-US" sz="1600">
                <a:solidFill>
                  <a:schemeClr val="tx2">
                    <a:lumMod val="10000"/>
                  </a:schemeClr>
                </a:solidFill>
              </a:endParaRPr>
            </a:p>
          </p:txBody>
        </p:sp>
        <p:sp>
          <p:nvSpPr>
            <p:cNvPr id="67" name="正方形/長方形 66">
              <a:extLst>
                <a:ext uri="{FF2B5EF4-FFF2-40B4-BE49-F238E27FC236}">
                  <a16:creationId xmlns:a16="http://schemas.microsoft.com/office/drawing/2014/main" id="{0346254E-3CD5-E439-FCE5-00B1C361A3B1}"/>
                </a:ext>
              </a:extLst>
            </p:cNvPr>
            <p:cNvSpPr/>
            <p:nvPr/>
          </p:nvSpPr>
          <p:spPr>
            <a:xfrm>
              <a:off x="4241761" y="4481886"/>
              <a:ext cx="1641773" cy="559874"/>
            </a:xfrm>
            <a:prstGeom prst="rect">
              <a:avLst/>
            </a:prstGeom>
            <a:solidFill>
              <a:srgbClr val="DEEDDE"/>
            </a:solidFill>
            <a:ln w="14485" cap="flat">
              <a:solidFill>
                <a:srgbClr val="7CA483"/>
              </a:solidFill>
              <a:prstDash val="solid"/>
              <a:miter/>
            </a:ln>
          </p:spPr>
          <p:txBody>
            <a:bodyPr/>
            <a:lstStyle/>
            <a:p>
              <a:endParaRPr lang="ja-JP" altLang="en-US" sz="1600">
                <a:solidFill>
                  <a:schemeClr val="tx2">
                    <a:lumMod val="10000"/>
                  </a:schemeClr>
                </a:solidFill>
              </a:endParaRPr>
            </a:p>
          </p:txBody>
        </p:sp>
        <p:sp>
          <p:nvSpPr>
            <p:cNvPr id="68" name="正方形/長方形 67">
              <a:extLst>
                <a:ext uri="{FF2B5EF4-FFF2-40B4-BE49-F238E27FC236}">
                  <a16:creationId xmlns:a16="http://schemas.microsoft.com/office/drawing/2014/main" id="{CA258A2B-CA6A-1EBD-8CFA-99FDFB08DE6D}"/>
                </a:ext>
              </a:extLst>
            </p:cNvPr>
            <p:cNvSpPr/>
            <p:nvPr/>
          </p:nvSpPr>
          <p:spPr>
            <a:xfrm>
              <a:off x="6385724" y="4481886"/>
              <a:ext cx="1641773" cy="559874"/>
            </a:xfrm>
            <a:prstGeom prst="rect">
              <a:avLst/>
            </a:prstGeom>
            <a:solidFill>
              <a:srgbClr val="DEEDDE"/>
            </a:solidFill>
            <a:ln w="14485" cap="flat">
              <a:solidFill>
                <a:srgbClr val="7CA483"/>
              </a:solidFill>
              <a:prstDash val="solid"/>
              <a:miter/>
            </a:ln>
          </p:spPr>
          <p:txBody>
            <a:bodyPr/>
            <a:lstStyle/>
            <a:p>
              <a:endParaRPr lang="ja-JP" altLang="en-US" sz="1600">
                <a:solidFill>
                  <a:schemeClr val="tx2">
                    <a:lumMod val="10000"/>
                  </a:schemeClr>
                </a:solidFill>
              </a:endParaRPr>
            </a:p>
          </p:txBody>
        </p:sp>
        <p:sp>
          <p:nvSpPr>
            <p:cNvPr id="69" name="円/楕円 68">
              <a:extLst>
                <a:ext uri="{FF2B5EF4-FFF2-40B4-BE49-F238E27FC236}">
                  <a16:creationId xmlns:a16="http://schemas.microsoft.com/office/drawing/2014/main" id="{80090301-07BC-ADF7-C820-AD2C5852B96D}"/>
                </a:ext>
              </a:extLst>
            </p:cNvPr>
            <p:cNvSpPr/>
            <p:nvPr/>
          </p:nvSpPr>
          <p:spPr>
            <a:xfrm>
              <a:off x="2493755" y="4433621"/>
              <a:ext cx="251094" cy="270284"/>
            </a:xfrm>
            <a:prstGeom prst="ellipse">
              <a:avLst/>
            </a:prstGeom>
            <a:solidFill>
              <a:srgbClr val="F7F9FA"/>
            </a:solidFill>
            <a:ln w="14485" cap="flat">
              <a:solidFill>
                <a:srgbClr val="4F5D69"/>
              </a:solidFill>
              <a:prstDash val="solid"/>
              <a:miter/>
            </a:ln>
          </p:spPr>
          <p:txBody>
            <a:bodyPr/>
            <a:lstStyle/>
            <a:p>
              <a:endParaRPr lang="ja-JP" altLang="en-US" sz="1600">
                <a:solidFill>
                  <a:schemeClr val="tx2">
                    <a:lumMod val="10000"/>
                  </a:schemeClr>
                </a:solidFill>
              </a:endParaRPr>
            </a:p>
          </p:txBody>
        </p:sp>
        <p:sp>
          <p:nvSpPr>
            <p:cNvPr id="70" name="フリーフォーム 69">
              <a:extLst>
                <a:ext uri="{FF2B5EF4-FFF2-40B4-BE49-F238E27FC236}">
                  <a16:creationId xmlns:a16="http://schemas.microsoft.com/office/drawing/2014/main" id="{3048C5E6-507C-DC1C-313F-6B271FCE27F7}"/>
                </a:ext>
              </a:extLst>
            </p:cNvPr>
            <p:cNvSpPr/>
            <p:nvPr/>
          </p:nvSpPr>
          <p:spPr>
            <a:xfrm>
              <a:off x="2396107" y="4752170"/>
              <a:ext cx="446390" cy="279937"/>
            </a:xfrm>
            <a:custGeom>
              <a:avLst/>
              <a:gdLst>
                <a:gd name="csX0" fmla="*/ 68675 w 446390"/>
                <a:gd name="csY0" fmla="*/ 0 h 279937"/>
                <a:gd name="csX1" fmla="*/ 1073 w 446390"/>
                <a:gd name="csY1" fmla="*/ 279937 h 279937"/>
                <a:gd name="csX2" fmla="*/ 445318 w 446390"/>
                <a:gd name="csY2" fmla="*/ 279937 h 279937"/>
                <a:gd name="csX3" fmla="*/ 377715 w 446390"/>
                <a:gd name="csY3" fmla="*/ 0 h 279937"/>
              </a:gdLst>
              <a:ahLst/>
              <a:cxnLst>
                <a:cxn ang="0">
                  <a:pos x="csX0" y="csY0"/>
                </a:cxn>
                <a:cxn ang="0">
                  <a:pos x="csX1" y="csY1"/>
                </a:cxn>
                <a:cxn ang="0">
                  <a:pos x="csX2" y="csY2"/>
                </a:cxn>
                <a:cxn ang="0">
                  <a:pos x="csX3" y="csY3"/>
                </a:cxn>
              </a:cxnLst>
              <a:rect l="l" t="t" r="r" b="b"/>
              <a:pathLst>
                <a:path w="446390" h="279937">
                  <a:moveTo>
                    <a:pt x="68675" y="0"/>
                  </a:moveTo>
                  <a:cubicBezTo>
                    <a:pt x="17169" y="57918"/>
                    <a:pt x="-5365" y="151230"/>
                    <a:pt x="1073" y="279937"/>
                  </a:cubicBezTo>
                  <a:lnTo>
                    <a:pt x="445318" y="279937"/>
                  </a:lnTo>
                  <a:cubicBezTo>
                    <a:pt x="451756" y="151230"/>
                    <a:pt x="429222" y="57918"/>
                    <a:pt x="377715" y="0"/>
                  </a:cubicBezTo>
                  <a:close/>
                </a:path>
              </a:pathLst>
            </a:custGeom>
            <a:solidFill>
              <a:srgbClr val="F7F9FA"/>
            </a:solidFill>
            <a:ln w="14485" cap="flat">
              <a:solidFill>
                <a:srgbClr val="4F5D69"/>
              </a:solidFill>
              <a:prstDash val="solid"/>
              <a:miter/>
            </a:ln>
          </p:spPr>
          <p:txBody>
            <a:bodyPr/>
            <a:lstStyle/>
            <a:p>
              <a:endParaRPr lang="ja-JP" altLang="en-US" sz="1600">
                <a:solidFill>
                  <a:schemeClr val="tx2">
                    <a:lumMod val="10000"/>
                  </a:schemeClr>
                </a:solidFill>
              </a:endParaRPr>
            </a:p>
          </p:txBody>
        </p:sp>
        <p:sp>
          <p:nvSpPr>
            <p:cNvPr id="71" name="円/楕円 70">
              <a:extLst>
                <a:ext uri="{FF2B5EF4-FFF2-40B4-BE49-F238E27FC236}">
                  <a16:creationId xmlns:a16="http://schemas.microsoft.com/office/drawing/2014/main" id="{E05F41FE-F9B4-9E9F-2F90-5BE735B4B1FA}"/>
                </a:ext>
              </a:extLst>
            </p:cNvPr>
            <p:cNvSpPr/>
            <p:nvPr/>
          </p:nvSpPr>
          <p:spPr>
            <a:xfrm>
              <a:off x="10022793" y="4424765"/>
              <a:ext cx="251094" cy="270284"/>
            </a:xfrm>
            <a:prstGeom prst="ellipse">
              <a:avLst/>
            </a:prstGeom>
            <a:solidFill>
              <a:srgbClr val="F7F9FA"/>
            </a:solidFill>
            <a:ln w="14485" cap="flat">
              <a:solidFill>
                <a:srgbClr val="4F5D69"/>
              </a:solidFill>
              <a:prstDash val="solid"/>
              <a:miter/>
            </a:ln>
          </p:spPr>
          <p:txBody>
            <a:bodyPr/>
            <a:lstStyle/>
            <a:p>
              <a:endParaRPr lang="ja-JP" altLang="en-US" sz="1600">
                <a:solidFill>
                  <a:schemeClr val="tx2">
                    <a:lumMod val="10000"/>
                  </a:schemeClr>
                </a:solidFill>
              </a:endParaRPr>
            </a:p>
          </p:txBody>
        </p:sp>
        <p:sp>
          <p:nvSpPr>
            <p:cNvPr id="72" name="フリーフォーム 71">
              <a:extLst>
                <a:ext uri="{FF2B5EF4-FFF2-40B4-BE49-F238E27FC236}">
                  <a16:creationId xmlns:a16="http://schemas.microsoft.com/office/drawing/2014/main" id="{42F2C60D-542F-8891-2752-810D833BDC48}"/>
                </a:ext>
              </a:extLst>
            </p:cNvPr>
            <p:cNvSpPr/>
            <p:nvPr/>
          </p:nvSpPr>
          <p:spPr>
            <a:xfrm>
              <a:off x="9925145" y="4743314"/>
              <a:ext cx="446390" cy="279937"/>
            </a:xfrm>
            <a:custGeom>
              <a:avLst/>
              <a:gdLst>
                <a:gd name="csX0" fmla="*/ 68676 w 446390"/>
                <a:gd name="csY0" fmla="*/ 0 h 279937"/>
                <a:gd name="csX1" fmla="*/ 1073 w 446390"/>
                <a:gd name="csY1" fmla="*/ 279937 h 279937"/>
                <a:gd name="csX2" fmla="*/ 445318 w 446390"/>
                <a:gd name="csY2" fmla="*/ 279937 h 279937"/>
                <a:gd name="csX3" fmla="*/ 377715 w 446390"/>
                <a:gd name="csY3" fmla="*/ 0 h 279937"/>
              </a:gdLst>
              <a:ahLst/>
              <a:cxnLst>
                <a:cxn ang="0">
                  <a:pos x="csX0" y="csY0"/>
                </a:cxn>
                <a:cxn ang="0">
                  <a:pos x="csX1" y="csY1"/>
                </a:cxn>
                <a:cxn ang="0">
                  <a:pos x="csX2" y="csY2"/>
                </a:cxn>
                <a:cxn ang="0">
                  <a:pos x="csX3" y="csY3"/>
                </a:cxn>
              </a:cxnLst>
              <a:rect l="l" t="t" r="r" b="b"/>
              <a:pathLst>
                <a:path w="446390" h="279937">
                  <a:moveTo>
                    <a:pt x="68676" y="0"/>
                  </a:moveTo>
                  <a:cubicBezTo>
                    <a:pt x="17169" y="57918"/>
                    <a:pt x="-5365" y="151230"/>
                    <a:pt x="1073" y="279937"/>
                  </a:cubicBezTo>
                  <a:lnTo>
                    <a:pt x="445318" y="279937"/>
                  </a:lnTo>
                  <a:cubicBezTo>
                    <a:pt x="451756" y="151230"/>
                    <a:pt x="429222" y="57918"/>
                    <a:pt x="377715" y="0"/>
                  </a:cubicBezTo>
                  <a:close/>
                </a:path>
              </a:pathLst>
            </a:custGeom>
            <a:solidFill>
              <a:srgbClr val="F7F9FA"/>
            </a:solidFill>
            <a:ln w="14485" cap="flat">
              <a:solidFill>
                <a:srgbClr val="4F5D69"/>
              </a:solidFill>
              <a:prstDash val="solid"/>
              <a:miter/>
            </a:ln>
          </p:spPr>
          <p:txBody>
            <a:bodyPr/>
            <a:lstStyle/>
            <a:p>
              <a:endParaRPr lang="ja-JP" altLang="en-US" sz="1600">
                <a:solidFill>
                  <a:schemeClr val="tx2">
                    <a:lumMod val="10000"/>
                  </a:schemeClr>
                </a:solidFill>
              </a:endParaRPr>
            </a:p>
          </p:txBody>
        </p:sp>
      </p:grpSp>
      <p:grpSp>
        <p:nvGrpSpPr>
          <p:cNvPr id="73" name="グラフィックス 62">
            <a:extLst>
              <a:ext uri="{FF2B5EF4-FFF2-40B4-BE49-F238E27FC236}">
                <a16:creationId xmlns:a16="http://schemas.microsoft.com/office/drawing/2014/main" id="{9D5465AA-67A8-3D45-5544-A85DFCD3DF40}"/>
              </a:ext>
            </a:extLst>
          </p:cNvPr>
          <p:cNvGrpSpPr/>
          <p:nvPr/>
        </p:nvGrpSpPr>
        <p:grpSpPr>
          <a:xfrm>
            <a:off x="2946353" y="5228054"/>
            <a:ext cx="6936455" cy="430309"/>
            <a:chOff x="2931866" y="4580561"/>
            <a:chExt cx="6936455" cy="430309"/>
          </a:xfrm>
        </p:grpSpPr>
        <p:grpSp>
          <p:nvGrpSpPr>
            <p:cNvPr id="74" name="グラフィックス 62">
              <a:extLst>
                <a:ext uri="{FF2B5EF4-FFF2-40B4-BE49-F238E27FC236}">
                  <a16:creationId xmlns:a16="http://schemas.microsoft.com/office/drawing/2014/main" id="{81BD36A9-F508-5B32-CC27-1312D70BDDCE}"/>
                </a:ext>
              </a:extLst>
            </p:cNvPr>
            <p:cNvGrpSpPr/>
            <p:nvPr/>
          </p:nvGrpSpPr>
          <p:grpSpPr>
            <a:xfrm>
              <a:off x="2931866" y="4725142"/>
              <a:ext cx="1309894" cy="94319"/>
              <a:chOff x="2931866" y="4725142"/>
              <a:chExt cx="1309894" cy="94319"/>
            </a:xfrm>
          </p:grpSpPr>
          <p:sp>
            <p:nvSpPr>
              <p:cNvPr id="75" name="フリーフォーム 74">
                <a:extLst>
                  <a:ext uri="{FF2B5EF4-FFF2-40B4-BE49-F238E27FC236}">
                    <a16:creationId xmlns:a16="http://schemas.microsoft.com/office/drawing/2014/main" id="{7E14711C-0B85-3ECF-7A23-F3227F540539}"/>
                  </a:ext>
                </a:extLst>
              </p:cNvPr>
              <p:cNvSpPr/>
              <p:nvPr/>
            </p:nvSpPr>
            <p:spPr>
              <a:xfrm flipV="1">
                <a:off x="3015342" y="4727154"/>
                <a:ext cx="1125015" cy="45719"/>
              </a:xfrm>
              <a:custGeom>
                <a:avLst/>
                <a:gdLst>
                  <a:gd name="csX0" fmla="*/ 0 w 888489"/>
                  <a:gd name="csY0" fmla="*/ 0 h 9653"/>
                  <a:gd name="csX1" fmla="*/ 888489 w 888489"/>
                  <a:gd name="csY1" fmla="*/ 0 h 9653"/>
                </a:gdLst>
                <a:ahLst/>
                <a:cxnLst>
                  <a:cxn ang="0">
                    <a:pos x="csX0" y="csY0"/>
                  </a:cxn>
                  <a:cxn ang="0">
                    <a:pos x="csX1" y="csY1"/>
                  </a:cxn>
                </a:cxnLst>
                <a:rect l="l" t="t" r="r" b="b"/>
                <a:pathLst>
                  <a:path w="888489" h="9653">
                    <a:moveTo>
                      <a:pt x="0" y="0"/>
                    </a:moveTo>
                    <a:lnTo>
                      <a:pt x="888489" y="0"/>
                    </a:lnTo>
                  </a:path>
                </a:pathLst>
              </a:custGeom>
              <a:noFill/>
              <a:ln w="29935" cap="flat">
                <a:solidFill>
                  <a:srgbClr val="9476AE"/>
                </a:solidFill>
                <a:prstDash val="solid"/>
                <a:round/>
              </a:ln>
            </p:spPr>
            <p:txBody>
              <a:bodyPr/>
              <a:lstStyle/>
              <a:p>
                <a:endParaRPr lang="ja-JP" altLang="en-US" sz="1600">
                  <a:solidFill>
                    <a:schemeClr val="tx2">
                      <a:lumMod val="10000"/>
                    </a:schemeClr>
                  </a:solidFill>
                </a:endParaRPr>
              </a:p>
            </p:txBody>
          </p:sp>
          <p:sp>
            <p:nvSpPr>
              <p:cNvPr id="76" name="フリーフォーム 75">
                <a:extLst>
                  <a:ext uri="{FF2B5EF4-FFF2-40B4-BE49-F238E27FC236}">
                    <a16:creationId xmlns:a16="http://schemas.microsoft.com/office/drawing/2014/main" id="{F9B0AE28-EB69-FBDD-F816-790A18E1D049}"/>
                  </a:ext>
                </a:extLst>
              </p:cNvPr>
              <p:cNvSpPr/>
              <p:nvPr/>
            </p:nvSpPr>
            <p:spPr>
              <a:xfrm>
                <a:off x="2931866" y="4726793"/>
                <a:ext cx="101403" cy="92668"/>
              </a:xfrm>
              <a:custGeom>
                <a:avLst/>
                <a:gdLst>
                  <a:gd name="csX0" fmla="*/ 0 w 101403"/>
                  <a:gd name="csY0" fmla="*/ 46334 h 92668"/>
                  <a:gd name="csX1" fmla="*/ 101404 w 101403"/>
                  <a:gd name="csY1" fmla="*/ 0 h 92668"/>
                  <a:gd name="csX2" fmla="*/ 101404 w 101403"/>
                  <a:gd name="csY2" fmla="*/ 92669 h 92668"/>
                </a:gdLst>
                <a:ahLst/>
                <a:cxnLst>
                  <a:cxn ang="0">
                    <a:pos x="csX0" y="csY0"/>
                  </a:cxn>
                  <a:cxn ang="0">
                    <a:pos x="csX1" y="csY1"/>
                  </a:cxn>
                  <a:cxn ang="0">
                    <a:pos x="csX2" y="csY2"/>
                  </a:cxn>
                </a:cxnLst>
                <a:rect l="l" t="t" r="r" b="b"/>
                <a:pathLst>
                  <a:path w="101403" h="92668">
                    <a:moveTo>
                      <a:pt x="0" y="46334"/>
                    </a:moveTo>
                    <a:lnTo>
                      <a:pt x="101404" y="0"/>
                    </a:lnTo>
                    <a:lnTo>
                      <a:pt x="101404" y="92669"/>
                    </a:lnTo>
                    <a:close/>
                  </a:path>
                </a:pathLst>
              </a:custGeom>
              <a:solidFill>
                <a:srgbClr val="9476AE"/>
              </a:solidFill>
              <a:ln w="9656" cap="flat">
                <a:noFill/>
                <a:prstDash val="solid"/>
                <a:miter/>
              </a:ln>
            </p:spPr>
            <p:txBody>
              <a:bodyPr/>
              <a:lstStyle/>
              <a:p>
                <a:endParaRPr lang="ja-JP" altLang="en-US" sz="1600">
                  <a:solidFill>
                    <a:schemeClr val="tx2">
                      <a:lumMod val="10000"/>
                    </a:schemeClr>
                  </a:solidFill>
                </a:endParaRPr>
              </a:p>
            </p:txBody>
          </p:sp>
          <p:sp>
            <p:nvSpPr>
              <p:cNvPr id="77" name="フリーフォーム 76">
                <a:extLst>
                  <a:ext uri="{FF2B5EF4-FFF2-40B4-BE49-F238E27FC236}">
                    <a16:creationId xmlns:a16="http://schemas.microsoft.com/office/drawing/2014/main" id="{00FED2C0-9420-E920-67A0-ECF0A4B38E48}"/>
                  </a:ext>
                </a:extLst>
              </p:cNvPr>
              <p:cNvSpPr/>
              <p:nvPr/>
            </p:nvSpPr>
            <p:spPr>
              <a:xfrm>
                <a:off x="4140357" y="4725142"/>
                <a:ext cx="101403" cy="92668"/>
              </a:xfrm>
              <a:custGeom>
                <a:avLst/>
                <a:gdLst>
                  <a:gd name="csX0" fmla="*/ 101404 w 101403"/>
                  <a:gd name="csY0" fmla="*/ 46334 h 92668"/>
                  <a:gd name="csX1" fmla="*/ 0 w 101403"/>
                  <a:gd name="csY1" fmla="*/ 92669 h 92668"/>
                  <a:gd name="csX2" fmla="*/ 0 w 101403"/>
                  <a:gd name="csY2" fmla="*/ 0 h 92668"/>
                </a:gdLst>
                <a:ahLst/>
                <a:cxnLst>
                  <a:cxn ang="0">
                    <a:pos x="csX0" y="csY0"/>
                  </a:cxn>
                  <a:cxn ang="0">
                    <a:pos x="csX1" y="csY1"/>
                  </a:cxn>
                  <a:cxn ang="0">
                    <a:pos x="csX2" y="csY2"/>
                  </a:cxn>
                </a:cxnLst>
                <a:rect l="l" t="t" r="r" b="b"/>
                <a:pathLst>
                  <a:path w="101403" h="92668">
                    <a:moveTo>
                      <a:pt x="101404" y="46334"/>
                    </a:moveTo>
                    <a:lnTo>
                      <a:pt x="0" y="92669"/>
                    </a:lnTo>
                    <a:lnTo>
                      <a:pt x="0" y="0"/>
                    </a:lnTo>
                    <a:close/>
                  </a:path>
                </a:pathLst>
              </a:custGeom>
              <a:solidFill>
                <a:srgbClr val="9476AE"/>
              </a:solidFill>
              <a:ln w="9656" cap="flat">
                <a:noFill/>
                <a:prstDash val="solid"/>
                <a:miter/>
              </a:ln>
            </p:spPr>
            <p:txBody>
              <a:bodyPr/>
              <a:lstStyle/>
              <a:p>
                <a:endParaRPr lang="ja-JP" altLang="en-US" sz="1600">
                  <a:solidFill>
                    <a:schemeClr val="tx2">
                      <a:lumMod val="10000"/>
                    </a:schemeClr>
                  </a:solidFill>
                </a:endParaRPr>
              </a:p>
            </p:txBody>
          </p:sp>
        </p:grpSp>
        <p:grpSp>
          <p:nvGrpSpPr>
            <p:cNvPr id="78" name="グラフィックス 62">
              <a:extLst>
                <a:ext uri="{FF2B5EF4-FFF2-40B4-BE49-F238E27FC236}">
                  <a16:creationId xmlns:a16="http://schemas.microsoft.com/office/drawing/2014/main" id="{2B11C865-DFE0-006A-9FE2-2880BDF6B092}"/>
                </a:ext>
              </a:extLst>
            </p:cNvPr>
            <p:cNvGrpSpPr/>
            <p:nvPr/>
          </p:nvGrpSpPr>
          <p:grpSpPr>
            <a:xfrm>
              <a:off x="5883534" y="4725142"/>
              <a:ext cx="502189" cy="92668"/>
              <a:chOff x="5883534" y="4725142"/>
              <a:chExt cx="502189" cy="92668"/>
            </a:xfrm>
          </p:grpSpPr>
          <p:sp>
            <p:nvSpPr>
              <p:cNvPr id="79" name="フリーフォーム 78">
                <a:extLst>
                  <a:ext uri="{FF2B5EF4-FFF2-40B4-BE49-F238E27FC236}">
                    <a16:creationId xmlns:a16="http://schemas.microsoft.com/office/drawing/2014/main" id="{74C4DCC7-1B6E-845F-9EDA-3A1B0D9A1869}"/>
                  </a:ext>
                </a:extLst>
              </p:cNvPr>
              <p:cNvSpPr/>
              <p:nvPr/>
            </p:nvSpPr>
            <p:spPr>
              <a:xfrm>
                <a:off x="5984938" y="4771476"/>
                <a:ext cx="299382" cy="9653"/>
              </a:xfrm>
              <a:custGeom>
                <a:avLst/>
                <a:gdLst>
                  <a:gd name="csX0" fmla="*/ 0 w 299382"/>
                  <a:gd name="csY0" fmla="*/ 0 h 9653"/>
                  <a:gd name="csX1" fmla="*/ 299382 w 299382"/>
                  <a:gd name="csY1" fmla="*/ 0 h 9653"/>
                </a:gdLst>
                <a:ahLst/>
                <a:cxnLst>
                  <a:cxn ang="0">
                    <a:pos x="csX0" y="csY0"/>
                  </a:cxn>
                  <a:cxn ang="0">
                    <a:pos x="csX1" y="csY1"/>
                  </a:cxn>
                </a:cxnLst>
                <a:rect l="l" t="t" r="r" b="b"/>
                <a:pathLst>
                  <a:path w="299382" h="9653">
                    <a:moveTo>
                      <a:pt x="0" y="0"/>
                    </a:moveTo>
                    <a:lnTo>
                      <a:pt x="299382" y="0"/>
                    </a:lnTo>
                  </a:path>
                </a:pathLst>
              </a:custGeom>
              <a:noFill/>
              <a:ln w="29935" cap="flat">
                <a:solidFill>
                  <a:srgbClr val="9476AE"/>
                </a:solidFill>
                <a:prstDash val="solid"/>
                <a:round/>
              </a:ln>
            </p:spPr>
            <p:txBody>
              <a:bodyPr/>
              <a:lstStyle/>
              <a:p>
                <a:endParaRPr lang="ja-JP" altLang="en-US" sz="1600">
                  <a:solidFill>
                    <a:schemeClr val="tx2">
                      <a:lumMod val="10000"/>
                    </a:schemeClr>
                  </a:solidFill>
                </a:endParaRPr>
              </a:p>
            </p:txBody>
          </p:sp>
          <p:sp>
            <p:nvSpPr>
              <p:cNvPr id="80" name="フリーフォーム 79">
                <a:extLst>
                  <a:ext uri="{FF2B5EF4-FFF2-40B4-BE49-F238E27FC236}">
                    <a16:creationId xmlns:a16="http://schemas.microsoft.com/office/drawing/2014/main" id="{C2F7EAC5-6CA8-AFA2-E962-F18CAB8ECE5B}"/>
                  </a:ext>
                </a:extLst>
              </p:cNvPr>
              <p:cNvSpPr/>
              <p:nvPr/>
            </p:nvSpPr>
            <p:spPr>
              <a:xfrm>
                <a:off x="5883534" y="4725142"/>
                <a:ext cx="101403" cy="92668"/>
              </a:xfrm>
              <a:custGeom>
                <a:avLst/>
                <a:gdLst>
                  <a:gd name="csX0" fmla="*/ 0 w 101403"/>
                  <a:gd name="csY0" fmla="*/ 46334 h 92668"/>
                  <a:gd name="csX1" fmla="*/ 101404 w 101403"/>
                  <a:gd name="csY1" fmla="*/ 0 h 92668"/>
                  <a:gd name="csX2" fmla="*/ 101404 w 101403"/>
                  <a:gd name="csY2" fmla="*/ 92669 h 92668"/>
                </a:gdLst>
                <a:ahLst/>
                <a:cxnLst>
                  <a:cxn ang="0">
                    <a:pos x="csX0" y="csY0"/>
                  </a:cxn>
                  <a:cxn ang="0">
                    <a:pos x="csX1" y="csY1"/>
                  </a:cxn>
                  <a:cxn ang="0">
                    <a:pos x="csX2" y="csY2"/>
                  </a:cxn>
                </a:cxnLst>
                <a:rect l="l" t="t" r="r" b="b"/>
                <a:pathLst>
                  <a:path w="101403" h="92668">
                    <a:moveTo>
                      <a:pt x="0" y="46334"/>
                    </a:moveTo>
                    <a:lnTo>
                      <a:pt x="101404" y="0"/>
                    </a:lnTo>
                    <a:lnTo>
                      <a:pt x="101404" y="92669"/>
                    </a:lnTo>
                    <a:close/>
                  </a:path>
                </a:pathLst>
              </a:custGeom>
              <a:solidFill>
                <a:srgbClr val="9476AE"/>
              </a:solidFill>
              <a:ln w="9656" cap="flat">
                <a:noFill/>
                <a:prstDash val="solid"/>
                <a:miter/>
              </a:ln>
            </p:spPr>
            <p:txBody>
              <a:bodyPr/>
              <a:lstStyle/>
              <a:p>
                <a:endParaRPr lang="ja-JP" altLang="en-US" sz="1600">
                  <a:solidFill>
                    <a:schemeClr val="tx2">
                      <a:lumMod val="10000"/>
                    </a:schemeClr>
                  </a:solidFill>
                </a:endParaRPr>
              </a:p>
            </p:txBody>
          </p:sp>
          <p:sp>
            <p:nvSpPr>
              <p:cNvPr id="81" name="フリーフォーム 80">
                <a:extLst>
                  <a:ext uri="{FF2B5EF4-FFF2-40B4-BE49-F238E27FC236}">
                    <a16:creationId xmlns:a16="http://schemas.microsoft.com/office/drawing/2014/main" id="{15AC4009-DB7F-D44A-1E7B-6EA734669448}"/>
                  </a:ext>
                </a:extLst>
              </p:cNvPr>
              <p:cNvSpPr/>
              <p:nvPr/>
            </p:nvSpPr>
            <p:spPr>
              <a:xfrm>
                <a:off x="6284320" y="4725142"/>
                <a:ext cx="101403" cy="92668"/>
              </a:xfrm>
              <a:custGeom>
                <a:avLst/>
                <a:gdLst>
                  <a:gd name="csX0" fmla="*/ 101404 w 101403"/>
                  <a:gd name="csY0" fmla="*/ 46334 h 92668"/>
                  <a:gd name="csX1" fmla="*/ 0 w 101403"/>
                  <a:gd name="csY1" fmla="*/ 92669 h 92668"/>
                  <a:gd name="csX2" fmla="*/ 0 w 101403"/>
                  <a:gd name="csY2" fmla="*/ 0 h 92668"/>
                </a:gdLst>
                <a:ahLst/>
                <a:cxnLst>
                  <a:cxn ang="0">
                    <a:pos x="csX0" y="csY0"/>
                  </a:cxn>
                  <a:cxn ang="0">
                    <a:pos x="csX1" y="csY1"/>
                  </a:cxn>
                  <a:cxn ang="0">
                    <a:pos x="csX2" y="csY2"/>
                  </a:cxn>
                </a:cxnLst>
                <a:rect l="l" t="t" r="r" b="b"/>
                <a:pathLst>
                  <a:path w="101403" h="92668">
                    <a:moveTo>
                      <a:pt x="101404" y="46334"/>
                    </a:moveTo>
                    <a:lnTo>
                      <a:pt x="0" y="92669"/>
                    </a:lnTo>
                    <a:lnTo>
                      <a:pt x="0" y="0"/>
                    </a:lnTo>
                    <a:close/>
                  </a:path>
                </a:pathLst>
              </a:custGeom>
              <a:solidFill>
                <a:srgbClr val="9476AE"/>
              </a:solidFill>
              <a:ln w="9656" cap="flat">
                <a:noFill/>
                <a:prstDash val="solid"/>
                <a:miter/>
              </a:ln>
            </p:spPr>
            <p:txBody>
              <a:bodyPr/>
              <a:lstStyle/>
              <a:p>
                <a:endParaRPr lang="ja-JP" altLang="en-US" sz="1600">
                  <a:solidFill>
                    <a:schemeClr val="tx2">
                      <a:lumMod val="10000"/>
                    </a:schemeClr>
                  </a:solidFill>
                </a:endParaRPr>
              </a:p>
            </p:txBody>
          </p:sp>
        </p:grpSp>
        <p:grpSp>
          <p:nvGrpSpPr>
            <p:cNvPr id="82" name="グラフィックス 62">
              <a:extLst>
                <a:ext uri="{FF2B5EF4-FFF2-40B4-BE49-F238E27FC236}">
                  <a16:creationId xmlns:a16="http://schemas.microsoft.com/office/drawing/2014/main" id="{82E807B6-C303-EE82-B742-CF19E7B74312}"/>
                </a:ext>
              </a:extLst>
            </p:cNvPr>
            <p:cNvGrpSpPr/>
            <p:nvPr/>
          </p:nvGrpSpPr>
          <p:grpSpPr>
            <a:xfrm>
              <a:off x="8027496" y="4580561"/>
              <a:ext cx="1840825" cy="92668"/>
              <a:chOff x="8027496" y="4580561"/>
              <a:chExt cx="1840825" cy="92668"/>
            </a:xfrm>
          </p:grpSpPr>
          <p:sp>
            <p:nvSpPr>
              <p:cNvPr id="83" name="フリーフォーム 82">
                <a:extLst>
                  <a:ext uri="{FF2B5EF4-FFF2-40B4-BE49-F238E27FC236}">
                    <a16:creationId xmlns:a16="http://schemas.microsoft.com/office/drawing/2014/main" id="{C1891B5D-AD27-EBA5-EB32-394DFBEFFDB9}"/>
                  </a:ext>
                </a:extLst>
              </p:cNvPr>
              <p:cNvSpPr/>
              <p:nvPr/>
            </p:nvSpPr>
            <p:spPr>
              <a:xfrm>
                <a:off x="8027496" y="4626681"/>
                <a:ext cx="1796875" cy="45719"/>
              </a:xfrm>
              <a:custGeom>
                <a:avLst/>
                <a:gdLst>
                  <a:gd name="csX0" fmla="*/ 0 w 1115440"/>
                  <a:gd name="csY0" fmla="*/ 0 h 9653"/>
                  <a:gd name="csX1" fmla="*/ 1115440 w 1115440"/>
                  <a:gd name="csY1" fmla="*/ 0 h 9653"/>
                </a:gdLst>
                <a:ahLst/>
                <a:cxnLst>
                  <a:cxn ang="0">
                    <a:pos x="csX0" y="csY0"/>
                  </a:cxn>
                  <a:cxn ang="0">
                    <a:pos x="csX1" y="csY1"/>
                  </a:cxn>
                </a:cxnLst>
                <a:rect l="l" t="t" r="r" b="b"/>
                <a:pathLst>
                  <a:path w="1115440" h="9653">
                    <a:moveTo>
                      <a:pt x="0" y="0"/>
                    </a:moveTo>
                    <a:lnTo>
                      <a:pt x="1115440" y="0"/>
                    </a:lnTo>
                  </a:path>
                </a:pathLst>
              </a:custGeom>
              <a:noFill/>
              <a:ln w="29935" cap="flat">
                <a:solidFill>
                  <a:srgbClr val="F01505"/>
                </a:solidFill>
                <a:prstDash val="solid"/>
                <a:round/>
              </a:ln>
            </p:spPr>
            <p:txBody>
              <a:bodyPr/>
              <a:lstStyle/>
              <a:p>
                <a:endParaRPr lang="ja-JP" altLang="en-US" sz="1600">
                  <a:solidFill>
                    <a:schemeClr val="tx2">
                      <a:lumMod val="10000"/>
                    </a:schemeClr>
                  </a:solidFill>
                </a:endParaRPr>
              </a:p>
            </p:txBody>
          </p:sp>
          <p:sp>
            <p:nvSpPr>
              <p:cNvPr id="84" name="フリーフォーム 83">
                <a:extLst>
                  <a:ext uri="{FF2B5EF4-FFF2-40B4-BE49-F238E27FC236}">
                    <a16:creationId xmlns:a16="http://schemas.microsoft.com/office/drawing/2014/main" id="{0829E240-84F8-3BD6-EFAE-F158D5E4624F}"/>
                  </a:ext>
                </a:extLst>
              </p:cNvPr>
              <p:cNvSpPr/>
              <p:nvPr/>
            </p:nvSpPr>
            <p:spPr>
              <a:xfrm>
                <a:off x="9766918" y="4580561"/>
                <a:ext cx="101403" cy="92668"/>
              </a:xfrm>
              <a:custGeom>
                <a:avLst/>
                <a:gdLst>
                  <a:gd name="csX0" fmla="*/ 101404 w 101403"/>
                  <a:gd name="csY0" fmla="*/ 46334 h 92668"/>
                  <a:gd name="csX1" fmla="*/ 0 w 101403"/>
                  <a:gd name="csY1" fmla="*/ 92669 h 92668"/>
                  <a:gd name="csX2" fmla="*/ 0 w 101403"/>
                  <a:gd name="csY2" fmla="*/ 0 h 92668"/>
                </a:gdLst>
                <a:ahLst/>
                <a:cxnLst>
                  <a:cxn ang="0">
                    <a:pos x="csX0" y="csY0"/>
                  </a:cxn>
                  <a:cxn ang="0">
                    <a:pos x="csX1" y="csY1"/>
                  </a:cxn>
                  <a:cxn ang="0">
                    <a:pos x="csX2" y="csY2"/>
                  </a:cxn>
                </a:cxnLst>
                <a:rect l="l" t="t" r="r" b="b"/>
                <a:pathLst>
                  <a:path w="101403" h="92668">
                    <a:moveTo>
                      <a:pt x="101404" y="46334"/>
                    </a:moveTo>
                    <a:lnTo>
                      <a:pt x="0" y="92669"/>
                    </a:lnTo>
                    <a:lnTo>
                      <a:pt x="0" y="0"/>
                    </a:lnTo>
                    <a:close/>
                  </a:path>
                </a:pathLst>
              </a:custGeom>
              <a:solidFill>
                <a:srgbClr val="F01505"/>
              </a:solidFill>
              <a:ln w="9656" cap="flat">
                <a:noFill/>
                <a:prstDash val="solid"/>
                <a:miter/>
              </a:ln>
            </p:spPr>
            <p:txBody>
              <a:bodyPr/>
              <a:lstStyle/>
              <a:p>
                <a:endParaRPr lang="ja-JP" altLang="en-US" sz="1600">
                  <a:solidFill>
                    <a:schemeClr val="tx2">
                      <a:lumMod val="10000"/>
                    </a:schemeClr>
                  </a:solidFill>
                </a:endParaRPr>
              </a:p>
            </p:txBody>
          </p:sp>
        </p:grpSp>
        <p:grpSp>
          <p:nvGrpSpPr>
            <p:cNvPr id="85" name="グラフィックス 62">
              <a:extLst>
                <a:ext uri="{FF2B5EF4-FFF2-40B4-BE49-F238E27FC236}">
                  <a16:creationId xmlns:a16="http://schemas.microsoft.com/office/drawing/2014/main" id="{84E89A54-BD16-C042-4385-80373EADCB5C}"/>
                </a:ext>
              </a:extLst>
            </p:cNvPr>
            <p:cNvGrpSpPr/>
            <p:nvPr/>
          </p:nvGrpSpPr>
          <p:grpSpPr>
            <a:xfrm>
              <a:off x="8027497" y="4918202"/>
              <a:ext cx="1815838" cy="92668"/>
              <a:chOff x="8027497" y="4918202"/>
              <a:chExt cx="1815838" cy="92668"/>
            </a:xfrm>
          </p:grpSpPr>
          <p:sp>
            <p:nvSpPr>
              <p:cNvPr id="89" name="フリーフォーム 88">
                <a:extLst>
                  <a:ext uri="{FF2B5EF4-FFF2-40B4-BE49-F238E27FC236}">
                    <a16:creationId xmlns:a16="http://schemas.microsoft.com/office/drawing/2014/main" id="{FCFAF8E2-1D79-7923-558A-2FC6A1379C37}"/>
                  </a:ext>
                </a:extLst>
              </p:cNvPr>
              <p:cNvSpPr/>
              <p:nvPr/>
            </p:nvSpPr>
            <p:spPr>
              <a:xfrm>
                <a:off x="8128901" y="4964536"/>
                <a:ext cx="1714434" cy="45719"/>
              </a:xfrm>
              <a:custGeom>
                <a:avLst/>
                <a:gdLst>
                  <a:gd name="csX0" fmla="*/ 1115440 w 1115440"/>
                  <a:gd name="csY0" fmla="*/ 0 h 9653"/>
                  <a:gd name="csX1" fmla="*/ 0 w 1115440"/>
                  <a:gd name="csY1" fmla="*/ 0 h 9653"/>
                </a:gdLst>
                <a:ahLst/>
                <a:cxnLst>
                  <a:cxn ang="0">
                    <a:pos x="csX0" y="csY0"/>
                  </a:cxn>
                  <a:cxn ang="0">
                    <a:pos x="csX1" y="csY1"/>
                  </a:cxn>
                </a:cxnLst>
                <a:rect l="l" t="t" r="r" b="b"/>
                <a:pathLst>
                  <a:path w="1115440" h="9653">
                    <a:moveTo>
                      <a:pt x="1115440" y="0"/>
                    </a:moveTo>
                    <a:lnTo>
                      <a:pt x="0" y="0"/>
                    </a:lnTo>
                  </a:path>
                </a:pathLst>
              </a:custGeom>
              <a:noFill/>
              <a:ln w="29935" cap="flat">
                <a:solidFill>
                  <a:srgbClr val="F01505"/>
                </a:solidFill>
                <a:prstDash val="solid"/>
                <a:round/>
              </a:ln>
            </p:spPr>
            <p:txBody>
              <a:bodyPr/>
              <a:lstStyle/>
              <a:p>
                <a:endParaRPr lang="ja-JP" altLang="en-US" sz="1600">
                  <a:solidFill>
                    <a:schemeClr val="tx2">
                      <a:lumMod val="10000"/>
                    </a:schemeClr>
                  </a:solidFill>
                </a:endParaRPr>
              </a:p>
            </p:txBody>
          </p:sp>
          <p:sp>
            <p:nvSpPr>
              <p:cNvPr id="90" name="フリーフォーム 89">
                <a:extLst>
                  <a:ext uri="{FF2B5EF4-FFF2-40B4-BE49-F238E27FC236}">
                    <a16:creationId xmlns:a16="http://schemas.microsoft.com/office/drawing/2014/main" id="{9E2C26B7-9247-2634-25D7-B5AEAD4682E0}"/>
                  </a:ext>
                </a:extLst>
              </p:cNvPr>
              <p:cNvSpPr/>
              <p:nvPr/>
            </p:nvSpPr>
            <p:spPr>
              <a:xfrm>
                <a:off x="8027497" y="4918202"/>
                <a:ext cx="101403" cy="92668"/>
              </a:xfrm>
              <a:custGeom>
                <a:avLst/>
                <a:gdLst>
                  <a:gd name="csX0" fmla="*/ 0 w 101403"/>
                  <a:gd name="csY0" fmla="*/ 46334 h 92668"/>
                  <a:gd name="csX1" fmla="*/ 101404 w 101403"/>
                  <a:gd name="csY1" fmla="*/ 0 h 92668"/>
                  <a:gd name="csX2" fmla="*/ 101404 w 101403"/>
                  <a:gd name="csY2" fmla="*/ 92669 h 92668"/>
                </a:gdLst>
                <a:ahLst/>
                <a:cxnLst>
                  <a:cxn ang="0">
                    <a:pos x="csX0" y="csY0"/>
                  </a:cxn>
                  <a:cxn ang="0">
                    <a:pos x="csX1" y="csY1"/>
                  </a:cxn>
                  <a:cxn ang="0">
                    <a:pos x="csX2" y="csY2"/>
                  </a:cxn>
                </a:cxnLst>
                <a:rect l="l" t="t" r="r" b="b"/>
                <a:pathLst>
                  <a:path w="101403" h="92668">
                    <a:moveTo>
                      <a:pt x="0" y="46334"/>
                    </a:moveTo>
                    <a:lnTo>
                      <a:pt x="101404" y="0"/>
                    </a:lnTo>
                    <a:lnTo>
                      <a:pt x="101404" y="92669"/>
                    </a:lnTo>
                    <a:close/>
                  </a:path>
                </a:pathLst>
              </a:custGeom>
              <a:solidFill>
                <a:srgbClr val="F01505"/>
              </a:solidFill>
              <a:ln w="9656" cap="flat">
                <a:noFill/>
                <a:prstDash val="solid"/>
                <a:miter/>
              </a:ln>
            </p:spPr>
            <p:txBody>
              <a:bodyPr/>
              <a:lstStyle/>
              <a:p>
                <a:endParaRPr lang="ja-JP" altLang="en-US" sz="1600">
                  <a:solidFill>
                    <a:schemeClr val="tx2">
                      <a:lumMod val="10000"/>
                    </a:schemeClr>
                  </a:solidFill>
                </a:endParaRPr>
              </a:p>
            </p:txBody>
          </p:sp>
        </p:grpSp>
      </p:grpSp>
      <p:grpSp>
        <p:nvGrpSpPr>
          <p:cNvPr id="97" name="グラフィックス 62">
            <a:extLst>
              <a:ext uri="{FF2B5EF4-FFF2-40B4-BE49-F238E27FC236}">
                <a16:creationId xmlns:a16="http://schemas.microsoft.com/office/drawing/2014/main" id="{87BC5810-53CF-3D9B-3712-571EE82696B6}"/>
              </a:ext>
            </a:extLst>
          </p:cNvPr>
          <p:cNvGrpSpPr/>
          <p:nvPr/>
        </p:nvGrpSpPr>
        <p:grpSpPr>
          <a:xfrm>
            <a:off x="2229610" y="4645919"/>
            <a:ext cx="8333326" cy="1445914"/>
            <a:chOff x="2215123" y="3998426"/>
            <a:chExt cx="8333326" cy="1445914"/>
          </a:xfrm>
          <a:solidFill>
            <a:srgbClr val="24323D"/>
          </a:solidFill>
        </p:grpSpPr>
        <p:sp>
          <p:nvSpPr>
            <p:cNvPr id="98" name="テキスト ボックス 97">
              <a:extLst>
                <a:ext uri="{FF2B5EF4-FFF2-40B4-BE49-F238E27FC236}">
                  <a16:creationId xmlns:a16="http://schemas.microsoft.com/office/drawing/2014/main" id="{3C1DD07D-143A-7035-15E6-BAD505372557}"/>
                </a:ext>
              </a:extLst>
            </p:cNvPr>
            <p:cNvSpPr txBox="1"/>
            <p:nvPr/>
          </p:nvSpPr>
          <p:spPr>
            <a:xfrm>
              <a:off x="5627917" y="3998426"/>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クラウド</a:t>
              </a:r>
            </a:p>
          </p:txBody>
        </p:sp>
        <p:sp>
          <p:nvSpPr>
            <p:cNvPr id="99" name="テキスト ボックス 98">
              <a:extLst>
                <a:ext uri="{FF2B5EF4-FFF2-40B4-BE49-F238E27FC236}">
                  <a16:creationId xmlns:a16="http://schemas.microsoft.com/office/drawing/2014/main" id="{8FBA273A-8CC4-CAD0-F057-B9419E7A5A52}"/>
                </a:ext>
              </a:extLst>
            </p:cNvPr>
            <p:cNvSpPr txBox="1"/>
            <p:nvPr/>
          </p:nvSpPr>
          <p:spPr>
            <a:xfrm>
              <a:off x="4568080" y="4574931"/>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サービス</a:t>
              </a:r>
            </a:p>
          </p:txBody>
        </p:sp>
        <p:sp>
          <p:nvSpPr>
            <p:cNvPr id="100" name="テキスト ボックス 99">
              <a:extLst>
                <a:ext uri="{FF2B5EF4-FFF2-40B4-BE49-F238E27FC236}">
                  <a16:creationId xmlns:a16="http://schemas.microsoft.com/office/drawing/2014/main" id="{BB4BC4E1-D941-1BB2-70D2-B21343D41C2F}"/>
                </a:ext>
              </a:extLst>
            </p:cNvPr>
            <p:cNvSpPr txBox="1"/>
            <p:nvPr/>
          </p:nvSpPr>
          <p:spPr>
            <a:xfrm>
              <a:off x="6736710" y="4574037"/>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サービス</a:t>
              </a:r>
            </a:p>
          </p:txBody>
        </p:sp>
        <p:sp>
          <p:nvSpPr>
            <p:cNvPr id="101" name="テキスト ボックス 100">
              <a:extLst>
                <a:ext uri="{FF2B5EF4-FFF2-40B4-BE49-F238E27FC236}">
                  <a16:creationId xmlns:a16="http://schemas.microsoft.com/office/drawing/2014/main" id="{31E7C5B7-7237-83EA-BAFF-69CFF445826F}"/>
                </a:ext>
              </a:extLst>
            </p:cNvPr>
            <p:cNvSpPr txBox="1"/>
            <p:nvPr/>
          </p:nvSpPr>
          <p:spPr>
            <a:xfrm>
              <a:off x="2215123" y="5105786"/>
              <a:ext cx="800219"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ユーザ</a:t>
              </a:r>
            </a:p>
          </p:txBody>
        </p:sp>
        <p:sp>
          <p:nvSpPr>
            <p:cNvPr id="102" name="テキスト ボックス 101">
              <a:extLst>
                <a:ext uri="{FF2B5EF4-FFF2-40B4-BE49-F238E27FC236}">
                  <a16:creationId xmlns:a16="http://schemas.microsoft.com/office/drawing/2014/main" id="{54C06F81-38B9-5B9C-5317-2E64966B1FA6}"/>
                </a:ext>
              </a:extLst>
            </p:cNvPr>
            <p:cNvSpPr txBox="1"/>
            <p:nvPr/>
          </p:nvSpPr>
          <p:spPr>
            <a:xfrm>
              <a:off x="9748230" y="5086205"/>
              <a:ext cx="800219"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攻撃者</a:t>
              </a:r>
            </a:p>
          </p:txBody>
        </p:sp>
        <p:sp>
          <p:nvSpPr>
            <p:cNvPr id="103" name="テキスト ボックス 102">
              <a:extLst>
                <a:ext uri="{FF2B5EF4-FFF2-40B4-BE49-F238E27FC236}">
                  <a16:creationId xmlns:a16="http://schemas.microsoft.com/office/drawing/2014/main" id="{C96930C2-8A79-DF8B-EF96-F30D3441E9DF}"/>
                </a:ext>
              </a:extLst>
            </p:cNvPr>
            <p:cNvSpPr txBox="1"/>
            <p:nvPr/>
          </p:nvSpPr>
          <p:spPr>
            <a:xfrm>
              <a:off x="2999523" y="4394204"/>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アクセス</a:t>
              </a:r>
            </a:p>
          </p:txBody>
        </p:sp>
        <p:sp>
          <p:nvSpPr>
            <p:cNvPr id="104" name="テキスト ボックス 103">
              <a:extLst>
                <a:ext uri="{FF2B5EF4-FFF2-40B4-BE49-F238E27FC236}">
                  <a16:creationId xmlns:a16="http://schemas.microsoft.com/office/drawing/2014/main" id="{56181002-3C48-06BB-B3E3-0CE61A3B09BB}"/>
                </a:ext>
              </a:extLst>
            </p:cNvPr>
            <p:cNvSpPr txBox="1"/>
            <p:nvPr/>
          </p:nvSpPr>
          <p:spPr>
            <a:xfrm>
              <a:off x="8462133" y="4286116"/>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機密情報</a:t>
              </a:r>
            </a:p>
          </p:txBody>
        </p:sp>
        <p:sp>
          <p:nvSpPr>
            <p:cNvPr id="105" name="テキスト ボックス 104">
              <a:extLst>
                <a:ext uri="{FF2B5EF4-FFF2-40B4-BE49-F238E27FC236}">
                  <a16:creationId xmlns:a16="http://schemas.microsoft.com/office/drawing/2014/main" id="{42BE57B7-E72B-6C85-F5F0-4385AACD2AF0}"/>
                </a:ext>
              </a:extLst>
            </p:cNvPr>
            <p:cNvSpPr txBox="1"/>
            <p:nvPr/>
          </p:nvSpPr>
          <p:spPr>
            <a:xfrm>
              <a:off x="8326879" y="4637393"/>
              <a:ext cx="1415772"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不正アクセス</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a:extLst>
            <a:ext uri="{FF2B5EF4-FFF2-40B4-BE49-F238E27FC236}">
              <a16:creationId xmlns:a16="http://schemas.microsoft.com/office/drawing/2014/main" id="{B8A0F0A9-4BDC-A700-2701-44CC203A762B}"/>
            </a:ext>
          </a:extLst>
        </p:cNvPr>
        <p:cNvGrpSpPr/>
        <p:nvPr/>
      </p:nvGrpSpPr>
      <p:grpSpPr>
        <a:xfrm>
          <a:off x="0" y="0"/>
          <a:ext cx="0" cy="0"/>
          <a:chOff x="0" y="0"/>
          <a:chExt cx="0" cy="0"/>
        </a:xfrm>
      </p:grpSpPr>
      <p:sp>
        <p:nvSpPr>
          <p:cNvPr id="86" name="Google Shape;86;p17">
            <a:extLst>
              <a:ext uri="{FF2B5EF4-FFF2-40B4-BE49-F238E27FC236}">
                <a16:creationId xmlns:a16="http://schemas.microsoft.com/office/drawing/2014/main" id="{2F16810C-D46E-1D07-0686-471EB731B581}"/>
              </a:ext>
            </a:extLst>
          </p:cNvPr>
          <p:cNvSpPr txBox="1">
            <a:spLocks noGrp="1"/>
          </p:cNvSpPr>
          <p:nvPr>
            <p:ph type="title"/>
          </p:nvPr>
        </p:nvSpPr>
        <p:spPr>
          <a:prstGeom prst="rect">
            <a:avLst/>
          </a:prstGeom>
        </p:spPr>
        <p:txBody>
          <a:bodyPr spcFirstLastPara="1" wrap="square" lIns="121900" tIns="121900" rIns="121900" bIns="121900" anchor="t" anchorCtr="0">
            <a:normAutofit fontScale="90000"/>
          </a:bodyPr>
          <a:lstStyle/>
          <a:p>
            <a:r>
              <a:rPr lang="ja" altLang="en-US" dirty="0"/>
              <a:t>通信の安全な追跡</a:t>
            </a:r>
            <a:r>
              <a:rPr lang="ja" dirty="0"/>
              <a:t>機構の必要性</a:t>
            </a:r>
            <a:endParaRPr dirty="0"/>
          </a:p>
        </p:txBody>
      </p:sp>
      <p:sp>
        <p:nvSpPr>
          <p:cNvPr id="87" name="Google Shape;87;p17">
            <a:extLst>
              <a:ext uri="{FF2B5EF4-FFF2-40B4-BE49-F238E27FC236}">
                <a16:creationId xmlns:a16="http://schemas.microsoft.com/office/drawing/2014/main" id="{BCEC5FA3-C191-FA8E-C1ED-D2B747BCE8CD}"/>
              </a:ext>
            </a:extLst>
          </p:cNvPr>
          <p:cNvSpPr txBox="1">
            <a:spLocks noGrp="1"/>
          </p:cNvSpPr>
          <p:nvPr>
            <p:ph type="body" idx="1"/>
          </p:nvPr>
        </p:nvSpPr>
        <p:spPr>
          <a:prstGeom prst="rect">
            <a:avLst/>
          </a:prstGeom>
        </p:spPr>
        <p:txBody>
          <a:bodyPr spcFirstLastPara="1" wrap="square" lIns="121900" tIns="121900" rIns="121900" bIns="121900" anchor="t" anchorCtr="0">
            <a:normAutofit/>
          </a:bodyPr>
          <a:lstStyle/>
          <a:p>
            <a:r>
              <a:rPr lang="ja-JP" altLang="en-US"/>
              <a:t>クラウドにおける通信の流れをユーザが追跡できることが重要</a:t>
            </a:r>
            <a:endParaRPr lang="en-US" altLang="ja-JP" dirty="0"/>
          </a:p>
          <a:p>
            <a:pPr lvl="1"/>
            <a:r>
              <a:rPr lang="ja" altLang="en-US" dirty="0"/>
              <a:t>クラウドが提供する追跡機構の情報は完全には信頼できない</a:t>
            </a:r>
            <a:endParaRPr lang="ja-JP" altLang="en-US"/>
          </a:p>
          <a:p>
            <a:pPr lvl="2"/>
            <a:r>
              <a:rPr lang="ja-JP" altLang="en-US"/>
              <a:t>クラウドの管理者や侵入者によって無効化・改ざんされる可能性がある</a:t>
            </a:r>
            <a:endParaRPr lang="en-US" altLang="ja-JP" dirty="0"/>
          </a:p>
          <a:p>
            <a:pPr lvl="2"/>
            <a:r>
              <a:rPr lang="ja-JP" altLang="en-US"/>
              <a:t>クラウドを無条件に信頼することが前提となっている</a:t>
            </a:r>
            <a:endParaRPr lang="en-US" altLang="ja-JP" dirty="0"/>
          </a:p>
          <a:p>
            <a:pPr lvl="1"/>
            <a:r>
              <a:rPr lang="ja-JP" altLang="en-US"/>
              <a:t>ユーザの追跡機構を動かしてもクラウドからの攻撃を受ける恐れ</a:t>
            </a:r>
            <a:endParaRPr lang="en-US" altLang="ja-JP" dirty="0"/>
          </a:p>
          <a:p>
            <a:pPr lvl="1"/>
            <a:r>
              <a:rPr lang="ja-JP" altLang="en-US"/>
              <a:t>クラウド側を信頼せずに実行できる追跡機構が必要</a:t>
            </a:r>
            <a:endParaRPr lang="en-US" altLang="ja-JP" dirty="0"/>
          </a:p>
        </p:txBody>
      </p:sp>
      <p:sp>
        <p:nvSpPr>
          <p:cNvPr id="88" name="Google Shape;88;p17">
            <a:extLst>
              <a:ext uri="{FF2B5EF4-FFF2-40B4-BE49-F238E27FC236}">
                <a16:creationId xmlns:a16="http://schemas.microsoft.com/office/drawing/2014/main" id="{2089040E-6087-12F4-F92F-0867DCCC20B1}"/>
              </a:ext>
            </a:extLst>
          </p:cNvPr>
          <p:cNvSpPr txBox="1">
            <a:spLocks noGrp="1"/>
          </p:cNvSpPr>
          <p:nvPr>
            <p:ph type="sldNum" idx="12"/>
          </p:nvPr>
        </p:nvSpPr>
        <p:spPr>
          <a:prstGeom prst="rect">
            <a:avLst/>
          </a:prstGeom>
        </p:spPr>
        <p:txBody>
          <a:bodyPr spcFirstLastPara="1" wrap="square" lIns="121900" tIns="121900" rIns="121900" bIns="121900" anchor="ctr" anchorCtr="0">
            <a:normAutofit/>
          </a:bodyPr>
          <a:lstStyle/>
          <a:p>
            <a:fld id="{00000000-1234-1234-1234-123412341234}" type="slidenum">
              <a:rPr lang="en-US" altLang="ja"/>
              <a:pPr/>
              <a:t>3</a:t>
            </a:fld>
            <a:endParaRPr/>
          </a:p>
        </p:txBody>
      </p:sp>
      <p:grpSp>
        <p:nvGrpSpPr>
          <p:cNvPr id="31" name="グラフィックス 3">
            <a:extLst>
              <a:ext uri="{FF2B5EF4-FFF2-40B4-BE49-F238E27FC236}">
                <a16:creationId xmlns:a16="http://schemas.microsoft.com/office/drawing/2014/main" id="{97E5AF25-21CF-30CC-5FBA-7A15B49395A9}"/>
              </a:ext>
            </a:extLst>
          </p:cNvPr>
          <p:cNvGrpSpPr/>
          <p:nvPr/>
        </p:nvGrpSpPr>
        <p:grpSpPr>
          <a:xfrm>
            <a:off x="2534680" y="4512902"/>
            <a:ext cx="7348552" cy="1745268"/>
            <a:chOff x="2534680" y="4512902"/>
            <a:chExt cx="7348552" cy="1745268"/>
          </a:xfrm>
        </p:grpSpPr>
        <p:sp>
          <p:nvSpPr>
            <p:cNvPr id="32" name="正方形/長方形 31">
              <a:extLst>
                <a:ext uri="{FF2B5EF4-FFF2-40B4-BE49-F238E27FC236}">
                  <a16:creationId xmlns:a16="http://schemas.microsoft.com/office/drawing/2014/main" id="{9FA5D596-B7DC-5C06-7F1D-A2FAD6ECC6B5}"/>
                </a:ext>
              </a:extLst>
            </p:cNvPr>
            <p:cNvSpPr/>
            <p:nvPr/>
          </p:nvSpPr>
          <p:spPr>
            <a:xfrm>
              <a:off x="4237287" y="4512902"/>
              <a:ext cx="5645945" cy="1745268"/>
            </a:xfrm>
            <a:prstGeom prst="rect">
              <a:avLst/>
            </a:prstGeom>
            <a:solidFill>
              <a:srgbClr val="FFFFFF"/>
            </a:solidFill>
            <a:ln w="16569" cap="flat">
              <a:solidFill>
                <a:srgbClr val="4F5D69"/>
              </a:solidFill>
              <a:prstDash val="solid"/>
              <a:miter/>
            </a:ln>
          </p:spPr>
          <p:txBody>
            <a:bodyPr/>
            <a:lstStyle/>
            <a:p>
              <a:endParaRPr lang="ja-JP" altLang="en-US" sz="1600">
                <a:solidFill>
                  <a:schemeClr val="tx2">
                    <a:lumMod val="10000"/>
                  </a:schemeClr>
                </a:solidFill>
              </a:endParaRPr>
            </a:p>
          </p:txBody>
        </p:sp>
        <p:sp>
          <p:nvSpPr>
            <p:cNvPr id="33" name="円/楕円 32">
              <a:extLst>
                <a:ext uri="{FF2B5EF4-FFF2-40B4-BE49-F238E27FC236}">
                  <a16:creationId xmlns:a16="http://schemas.microsoft.com/office/drawing/2014/main" id="{BE6F155B-FCCC-72C7-BDF7-CFA2A2B03724}"/>
                </a:ext>
              </a:extLst>
            </p:cNvPr>
            <p:cNvSpPr/>
            <p:nvPr/>
          </p:nvSpPr>
          <p:spPr>
            <a:xfrm>
              <a:off x="2622913" y="4995783"/>
              <a:ext cx="226884" cy="244337"/>
            </a:xfrm>
            <a:prstGeom prst="ellipse">
              <a:avLst/>
            </a:prstGeom>
            <a:solidFill>
              <a:srgbClr val="F7F9FA"/>
            </a:solidFill>
            <a:ln w="13081" cap="flat">
              <a:solidFill>
                <a:srgbClr val="4F5D69"/>
              </a:solidFill>
              <a:prstDash val="solid"/>
              <a:miter/>
            </a:ln>
          </p:spPr>
          <p:txBody>
            <a:bodyPr/>
            <a:lstStyle/>
            <a:p>
              <a:endParaRPr lang="ja-JP" altLang="en-US" sz="1600">
                <a:solidFill>
                  <a:schemeClr val="tx2">
                    <a:lumMod val="10000"/>
                  </a:schemeClr>
                </a:solidFill>
              </a:endParaRPr>
            </a:p>
          </p:txBody>
        </p:sp>
        <p:sp>
          <p:nvSpPr>
            <p:cNvPr id="34" name="フリーフォーム 33">
              <a:extLst>
                <a:ext uri="{FF2B5EF4-FFF2-40B4-BE49-F238E27FC236}">
                  <a16:creationId xmlns:a16="http://schemas.microsoft.com/office/drawing/2014/main" id="{A4A03063-7DDE-5599-D14C-86737EF83440}"/>
                </a:ext>
              </a:extLst>
            </p:cNvPr>
            <p:cNvSpPr/>
            <p:nvPr/>
          </p:nvSpPr>
          <p:spPr>
            <a:xfrm>
              <a:off x="2534680" y="5283752"/>
              <a:ext cx="403351" cy="253063"/>
            </a:xfrm>
            <a:custGeom>
              <a:avLst/>
              <a:gdLst>
                <a:gd name="csX0" fmla="*/ 62054 w 403351"/>
                <a:gd name="csY0" fmla="*/ 0 h 253063"/>
                <a:gd name="csX1" fmla="*/ 970 w 403351"/>
                <a:gd name="csY1" fmla="*/ 253064 h 253063"/>
                <a:gd name="csX2" fmla="*/ 402382 w 403351"/>
                <a:gd name="csY2" fmla="*/ 253064 h 253063"/>
                <a:gd name="csX3" fmla="*/ 341297 w 403351"/>
                <a:gd name="csY3" fmla="*/ 0 h 253063"/>
              </a:gdLst>
              <a:ahLst/>
              <a:cxnLst>
                <a:cxn ang="0">
                  <a:pos x="csX0" y="csY0"/>
                </a:cxn>
                <a:cxn ang="0">
                  <a:pos x="csX1" y="csY1"/>
                </a:cxn>
                <a:cxn ang="0">
                  <a:pos x="csX2" y="csY2"/>
                </a:cxn>
                <a:cxn ang="0">
                  <a:pos x="csX3" y="csY3"/>
                </a:cxn>
              </a:cxnLst>
              <a:rect l="l" t="t" r="r" b="b"/>
              <a:pathLst>
                <a:path w="403351" h="253063">
                  <a:moveTo>
                    <a:pt x="62054" y="0"/>
                  </a:moveTo>
                  <a:cubicBezTo>
                    <a:pt x="15514" y="52358"/>
                    <a:pt x="-4848" y="136713"/>
                    <a:pt x="970" y="253064"/>
                  </a:cubicBezTo>
                  <a:lnTo>
                    <a:pt x="402382" y="253064"/>
                  </a:lnTo>
                  <a:cubicBezTo>
                    <a:pt x="408199" y="136713"/>
                    <a:pt x="387838" y="52358"/>
                    <a:pt x="341297" y="0"/>
                  </a:cubicBezTo>
                  <a:close/>
                </a:path>
              </a:pathLst>
            </a:custGeom>
            <a:solidFill>
              <a:srgbClr val="F7F9FA"/>
            </a:solidFill>
            <a:ln w="13081" cap="flat">
              <a:solidFill>
                <a:srgbClr val="4F5D69"/>
              </a:solidFill>
              <a:prstDash val="solid"/>
              <a:miter/>
            </a:ln>
          </p:spPr>
          <p:txBody>
            <a:bodyPr/>
            <a:lstStyle/>
            <a:p>
              <a:endParaRPr lang="ja-JP" altLang="en-US" sz="1600">
                <a:solidFill>
                  <a:schemeClr val="tx2">
                    <a:lumMod val="10000"/>
                  </a:schemeClr>
                </a:solidFill>
              </a:endParaRPr>
            </a:p>
          </p:txBody>
        </p:sp>
        <p:sp>
          <p:nvSpPr>
            <p:cNvPr id="35" name="正方形/長方形 34">
              <a:extLst>
                <a:ext uri="{FF2B5EF4-FFF2-40B4-BE49-F238E27FC236}">
                  <a16:creationId xmlns:a16="http://schemas.microsoft.com/office/drawing/2014/main" id="{7C6ED76D-D8E5-06C6-CD4D-FC8835492FE3}"/>
                </a:ext>
              </a:extLst>
            </p:cNvPr>
            <p:cNvSpPr/>
            <p:nvPr/>
          </p:nvSpPr>
          <p:spPr>
            <a:xfrm>
              <a:off x="4612520" y="5117951"/>
              <a:ext cx="1151877" cy="506127"/>
            </a:xfrm>
            <a:prstGeom prst="rect">
              <a:avLst/>
            </a:prstGeom>
            <a:solidFill>
              <a:srgbClr val="DEEDDE"/>
            </a:solidFill>
            <a:ln w="13081" cap="flat">
              <a:solidFill>
                <a:srgbClr val="7CA483"/>
              </a:solidFill>
              <a:prstDash val="solid"/>
              <a:miter/>
            </a:ln>
          </p:spPr>
          <p:txBody>
            <a:bodyPr/>
            <a:lstStyle/>
            <a:p>
              <a:endParaRPr lang="ja-JP" altLang="en-US" sz="1600">
                <a:solidFill>
                  <a:schemeClr val="tx2">
                    <a:lumMod val="10000"/>
                  </a:schemeClr>
                </a:solidFill>
              </a:endParaRPr>
            </a:p>
          </p:txBody>
        </p:sp>
        <p:sp>
          <p:nvSpPr>
            <p:cNvPr id="36" name="正方形/長方形 35">
              <a:extLst>
                <a:ext uri="{FF2B5EF4-FFF2-40B4-BE49-F238E27FC236}">
                  <a16:creationId xmlns:a16="http://schemas.microsoft.com/office/drawing/2014/main" id="{1AE017F1-1409-AA65-B17B-70F889BF62F6}"/>
                </a:ext>
              </a:extLst>
            </p:cNvPr>
            <p:cNvSpPr/>
            <p:nvPr/>
          </p:nvSpPr>
          <p:spPr>
            <a:xfrm>
              <a:off x="6462506" y="5117951"/>
              <a:ext cx="994803" cy="506127"/>
            </a:xfrm>
            <a:prstGeom prst="rect">
              <a:avLst/>
            </a:prstGeom>
            <a:solidFill>
              <a:srgbClr val="FFFFFF"/>
            </a:solidFill>
            <a:ln w="13081" cap="flat">
              <a:solidFill>
                <a:srgbClr val="4F5D69"/>
              </a:solidFill>
              <a:prstDash val="solid"/>
              <a:miter/>
            </a:ln>
          </p:spPr>
          <p:txBody>
            <a:bodyPr/>
            <a:lstStyle/>
            <a:p>
              <a:endParaRPr lang="ja-JP" altLang="en-US" sz="1600">
                <a:solidFill>
                  <a:schemeClr val="tx2">
                    <a:lumMod val="10000"/>
                  </a:schemeClr>
                </a:solidFill>
              </a:endParaRPr>
            </a:p>
          </p:txBody>
        </p:sp>
        <p:sp>
          <p:nvSpPr>
            <p:cNvPr id="37" name="正方形/長方形 36">
              <a:extLst>
                <a:ext uri="{FF2B5EF4-FFF2-40B4-BE49-F238E27FC236}">
                  <a16:creationId xmlns:a16="http://schemas.microsoft.com/office/drawing/2014/main" id="{E8169F87-FD72-603B-F8A3-E5A8F57F9D23}"/>
                </a:ext>
              </a:extLst>
            </p:cNvPr>
            <p:cNvSpPr/>
            <p:nvPr/>
          </p:nvSpPr>
          <p:spPr>
            <a:xfrm>
              <a:off x="8399754" y="4891066"/>
              <a:ext cx="1296980" cy="471222"/>
            </a:xfrm>
            <a:prstGeom prst="rect">
              <a:avLst/>
            </a:prstGeom>
            <a:solidFill>
              <a:srgbClr val="DEEDDE"/>
            </a:solidFill>
            <a:ln w="13081" cap="flat">
              <a:solidFill>
                <a:srgbClr val="7CA483"/>
              </a:solidFill>
              <a:prstDash val="solid"/>
              <a:miter/>
            </a:ln>
          </p:spPr>
          <p:txBody>
            <a:bodyPr/>
            <a:lstStyle/>
            <a:p>
              <a:endParaRPr lang="ja-JP" altLang="en-US" sz="1600">
                <a:solidFill>
                  <a:schemeClr val="tx2">
                    <a:lumMod val="10000"/>
                  </a:schemeClr>
                </a:solidFill>
              </a:endParaRPr>
            </a:p>
          </p:txBody>
        </p:sp>
        <p:sp>
          <p:nvSpPr>
            <p:cNvPr id="38" name="正方形/長方形 37">
              <a:extLst>
                <a:ext uri="{FF2B5EF4-FFF2-40B4-BE49-F238E27FC236}">
                  <a16:creationId xmlns:a16="http://schemas.microsoft.com/office/drawing/2014/main" id="{5AEAD482-B212-4E8F-4E56-A90DFCD3D0E5}"/>
                </a:ext>
              </a:extLst>
            </p:cNvPr>
            <p:cNvSpPr/>
            <p:nvPr/>
          </p:nvSpPr>
          <p:spPr>
            <a:xfrm>
              <a:off x="8399754" y="5510637"/>
              <a:ext cx="1296980" cy="471222"/>
            </a:xfrm>
            <a:prstGeom prst="rect">
              <a:avLst/>
            </a:prstGeom>
            <a:solidFill>
              <a:srgbClr val="DEEDDE"/>
            </a:solidFill>
            <a:ln w="13081" cap="flat">
              <a:solidFill>
                <a:srgbClr val="7CA483"/>
              </a:solidFill>
              <a:prstDash val="solid"/>
              <a:miter/>
            </a:ln>
          </p:spPr>
          <p:txBody>
            <a:bodyPr/>
            <a:lstStyle/>
            <a:p>
              <a:endParaRPr lang="ja-JP" altLang="en-US" sz="1600">
                <a:solidFill>
                  <a:schemeClr val="tx2">
                    <a:lumMod val="10000"/>
                  </a:schemeClr>
                </a:solidFill>
              </a:endParaRPr>
            </a:p>
          </p:txBody>
        </p:sp>
      </p:grpSp>
      <p:grpSp>
        <p:nvGrpSpPr>
          <p:cNvPr id="40" name="グラフィックス 3">
            <a:extLst>
              <a:ext uri="{FF2B5EF4-FFF2-40B4-BE49-F238E27FC236}">
                <a16:creationId xmlns:a16="http://schemas.microsoft.com/office/drawing/2014/main" id="{B8767B08-B25E-3A8D-F503-657C9F9DB35A}"/>
              </a:ext>
            </a:extLst>
          </p:cNvPr>
          <p:cNvGrpSpPr/>
          <p:nvPr/>
        </p:nvGrpSpPr>
        <p:grpSpPr>
          <a:xfrm>
            <a:off x="3125982" y="5099548"/>
            <a:ext cx="5273772" cy="768868"/>
            <a:chOff x="3125982" y="5099548"/>
            <a:chExt cx="5273772" cy="768868"/>
          </a:xfrm>
        </p:grpSpPr>
        <p:grpSp>
          <p:nvGrpSpPr>
            <p:cNvPr id="41" name="グラフィックス 3">
              <a:extLst>
                <a:ext uri="{FF2B5EF4-FFF2-40B4-BE49-F238E27FC236}">
                  <a16:creationId xmlns:a16="http://schemas.microsoft.com/office/drawing/2014/main" id="{5CC296B4-6B31-3334-2B35-075ADF3F70A0}"/>
                </a:ext>
              </a:extLst>
            </p:cNvPr>
            <p:cNvGrpSpPr/>
            <p:nvPr/>
          </p:nvGrpSpPr>
          <p:grpSpPr>
            <a:xfrm>
              <a:off x="3125982" y="5329129"/>
              <a:ext cx="1486538" cy="86172"/>
              <a:chOff x="3125982" y="5329129"/>
              <a:chExt cx="1486538" cy="86172"/>
            </a:xfrm>
          </p:grpSpPr>
          <p:sp>
            <p:nvSpPr>
              <p:cNvPr id="42" name="フリーフォーム 41">
                <a:extLst>
                  <a:ext uri="{FF2B5EF4-FFF2-40B4-BE49-F238E27FC236}">
                    <a16:creationId xmlns:a16="http://schemas.microsoft.com/office/drawing/2014/main" id="{E1041584-DFFC-1F3E-8C83-95CD3E2B37C2}"/>
                  </a:ext>
                </a:extLst>
              </p:cNvPr>
              <p:cNvSpPr/>
              <p:nvPr/>
            </p:nvSpPr>
            <p:spPr>
              <a:xfrm>
                <a:off x="3171665" y="5367368"/>
                <a:ext cx="1349228" cy="47933"/>
              </a:xfrm>
              <a:custGeom>
                <a:avLst/>
                <a:gdLst>
                  <a:gd name="csX0" fmla="*/ 0 w 1178056"/>
                  <a:gd name="csY0" fmla="*/ 0 h 8726"/>
                  <a:gd name="csX1" fmla="*/ 1178057 w 1178056"/>
                  <a:gd name="csY1" fmla="*/ 0 h 8726"/>
                </a:gdLst>
                <a:ahLst/>
                <a:cxnLst>
                  <a:cxn ang="0">
                    <a:pos x="csX0" y="csY0"/>
                  </a:cxn>
                  <a:cxn ang="0">
                    <a:pos x="csX1" y="csY1"/>
                  </a:cxn>
                </a:cxnLst>
                <a:rect l="l" t="t" r="r" b="b"/>
                <a:pathLst>
                  <a:path w="1178056" h="8726">
                    <a:moveTo>
                      <a:pt x="0" y="0"/>
                    </a:moveTo>
                    <a:lnTo>
                      <a:pt x="1178057" y="0"/>
                    </a:lnTo>
                  </a:path>
                </a:pathLst>
              </a:custGeom>
              <a:noFill/>
              <a:ln w="27034" cap="flat">
                <a:solidFill>
                  <a:srgbClr val="9476AE"/>
                </a:solidFill>
                <a:prstDash val="solid"/>
                <a:round/>
              </a:ln>
            </p:spPr>
            <p:txBody>
              <a:bodyPr/>
              <a:lstStyle/>
              <a:p>
                <a:endParaRPr lang="ja-JP" altLang="en-US" sz="1600">
                  <a:solidFill>
                    <a:schemeClr val="tx2">
                      <a:lumMod val="10000"/>
                    </a:schemeClr>
                  </a:solidFill>
                </a:endParaRPr>
              </a:p>
            </p:txBody>
          </p:sp>
          <p:sp>
            <p:nvSpPr>
              <p:cNvPr id="43" name="フリーフォーム 42">
                <a:extLst>
                  <a:ext uri="{FF2B5EF4-FFF2-40B4-BE49-F238E27FC236}">
                    <a16:creationId xmlns:a16="http://schemas.microsoft.com/office/drawing/2014/main" id="{59BDABEE-21F6-4F65-A5C9-5ADC2409CEB9}"/>
                  </a:ext>
                </a:extLst>
              </p:cNvPr>
              <p:cNvSpPr/>
              <p:nvPr/>
            </p:nvSpPr>
            <p:spPr>
              <a:xfrm>
                <a:off x="3125982" y="5329129"/>
                <a:ext cx="91626" cy="83772"/>
              </a:xfrm>
              <a:custGeom>
                <a:avLst/>
                <a:gdLst>
                  <a:gd name="csX0" fmla="*/ 0 w 91626"/>
                  <a:gd name="csY0" fmla="*/ 41886 h 83772"/>
                  <a:gd name="csX1" fmla="*/ 91627 w 91626"/>
                  <a:gd name="csY1" fmla="*/ 0 h 83772"/>
                  <a:gd name="csX2" fmla="*/ 91627 w 91626"/>
                  <a:gd name="csY2" fmla="*/ 83773 h 83772"/>
                </a:gdLst>
                <a:ahLst/>
                <a:cxnLst>
                  <a:cxn ang="0">
                    <a:pos x="csX0" y="csY0"/>
                  </a:cxn>
                  <a:cxn ang="0">
                    <a:pos x="csX1" y="csY1"/>
                  </a:cxn>
                  <a:cxn ang="0">
                    <a:pos x="csX2" y="csY2"/>
                  </a:cxn>
                </a:cxnLst>
                <a:rect l="l" t="t" r="r" b="b"/>
                <a:pathLst>
                  <a:path w="91626" h="83772">
                    <a:moveTo>
                      <a:pt x="0" y="41886"/>
                    </a:moveTo>
                    <a:lnTo>
                      <a:pt x="91627" y="0"/>
                    </a:lnTo>
                    <a:lnTo>
                      <a:pt x="91627" y="83773"/>
                    </a:lnTo>
                    <a:close/>
                  </a:path>
                </a:pathLst>
              </a:custGeom>
              <a:solidFill>
                <a:srgbClr val="9476AE"/>
              </a:solidFill>
              <a:ln w="8721" cap="flat">
                <a:noFill/>
                <a:prstDash val="solid"/>
                <a:miter/>
              </a:ln>
            </p:spPr>
            <p:txBody>
              <a:bodyPr/>
              <a:lstStyle/>
              <a:p>
                <a:endParaRPr lang="ja-JP" altLang="en-US" sz="1600">
                  <a:solidFill>
                    <a:schemeClr val="tx2">
                      <a:lumMod val="10000"/>
                    </a:schemeClr>
                  </a:solidFill>
                </a:endParaRPr>
              </a:p>
            </p:txBody>
          </p:sp>
          <p:sp>
            <p:nvSpPr>
              <p:cNvPr id="44" name="フリーフォーム 43">
                <a:extLst>
                  <a:ext uri="{FF2B5EF4-FFF2-40B4-BE49-F238E27FC236}">
                    <a16:creationId xmlns:a16="http://schemas.microsoft.com/office/drawing/2014/main" id="{A5E43F88-7978-BDAA-2326-F528E30329BA}"/>
                  </a:ext>
                </a:extLst>
              </p:cNvPr>
              <p:cNvSpPr/>
              <p:nvPr/>
            </p:nvSpPr>
            <p:spPr>
              <a:xfrm>
                <a:off x="4520894" y="5329129"/>
                <a:ext cx="91626" cy="83772"/>
              </a:xfrm>
              <a:custGeom>
                <a:avLst/>
                <a:gdLst>
                  <a:gd name="csX0" fmla="*/ 91627 w 91626"/>
                  <a:gd name="csY0" fmla="*/ 41886 h 83772"/>
                  <a:gd name="csX1" fmla="*/ 0 w 91626"/>
                  <a:gd name="csY1" fmla="*/ 83773 h 83772"/>
                  <a:gd name="csX2" fmla="*/ 0 w 91626"/>
                  <a:gd name="csY2" fmla="*/ 0 h 83772"/>
                </a:gdLst>
                <a:ahLst/>
                <a:cxnLst>
                  <a:cxn ang="0">
                    <a:pos x="csX0" y="csY0"/>
                  </a:cxn>
                  <a:cxn ang="0">
                    <a:pos x="csX1" y="csY1"/>
                  </a:cxn>
                  <a:cxn ang="0">
                    <a:pos x="csX2" y="csY2"/>
                  </a:cxn>
                </a:cxnLst>
                <a:rect l="l" t="t" r="r" b="b"/>
                <a:pathLst>
                  <a:path w="91626" h="83772">
                    <a:moveTo>
                      <a:pt x="91627" y="41886"/>
                    </a:moveTo>
                    <a:lnTo>
                      <a:pt x="0" y="83773"/>
                    </a:lnTo>
                    <a:lnTo>
                      <a:pt x="0" y="0"/>
                    </a:lnTo>
                    <a:close/>
                  </a:path>
                </a:pathLst>
              </a:custGeom>
              <a:solidFill>
                <a:srgbClr val="9476AE"/>
              </a:solidFill>
              <a:ln w="8721" cap="flat">
                <a:noFill/>
                <a:prstDash val="solid"/>
                <a:miter/>
              </a:ln>
            </p:spPr>
            <p:txBody>
              <a:bodyPr/>
              <a:lstStyle/>
              <a:p>
                <a:endParaRPr lang="ja-JP" altLang="en-US" sz="1600">
                  <a:solidFill>
                    <a:schemeClr val="tx2">
                      <a:lumMod val="10000"/>
                    </a:schemeClr>
                  </a:solidFill>
                </a:endParaRPr>
              </a:p>
            </p:txBody>
          </p:sp>
        </p:grpSp>
        <p:grpSp>
          <p:nvGrpSpPr>
            <p:cNvPr id="45" name="グラフィックス 3">
              <a:extLst>
                <a:ext uri="{FF2B5EF4-FFF2-40B4-BE49-F238E27FC236}">
                  <a16:creationId xmlns:a16="http://schemas.microsoft.com/office/drawing/2014/main" id="{4EB39389-0D9E-76E6-B8FE-7A456978304A}"/>
                </a:ext>
              </a:extLst>
            </p:cNvPr>
            <p:cNvGrpSpPr/>
            <p:nvPr/>
          </p:nvGrpSpPr>
          <p:grpSpPr>
            <a:xfrm>
              <a:off x="5764398" y="5329129"/>
              <a:ext cx="698107" cy="83772"/>
              <a:chOff x="5764398" y="5329129"/>
              <a:chExt cx="698107" cy="83772"/>
            </a:xfrm>
          </p:grpSpPr>
          <p:sp>
            <p:nvSpPr>
              <p:cNvPr id="46" name="フリーフォーム 45">
                <a:extLst>
                  <a:ext uri="{FF2B5EF4-FFF2-40B4-BE49-F238E27FC236}">
                    <a16:creationId xmlns:a16="http://schemas.microsoft.com/office/drawing/2014/main" id="{B891E433-23EA-7E18-1098-AE2D8DB0AA4A}"/>
                  </a:ext>
                </a:extLst>
              </p:cNvPr>
              <p:cNvSpPr/>
              <p:nvPr/>
            </p:nvSpPr>
            <p:spPr>
              <a:xfrm>
                <a:off x="5856024" y="5371015"/>
                <a:ext cx="514854" cy="8726"/>
              </a:xfrm>
              <a:custGeom>
                <a:avLst/>
                <a:gdLst>
                  <a:gd name="csX0" fmla="*/ 0 w 514854"/>
                  <a:gd name="csY0" fmla="*/ 0 h 8726"/>
                  <a:gd name="csX1" fmla="*/ 514854 w 514854"/>
                  <a:gd name="csY1" fmla="*/ 0 h 8726"/>
                </a:gdLst>
                <a:ahLst/>
                <a:cxnLst>
                  <a:cxn ang="0">
                    <a:pos x="csX0" y="csY0"/>
                  </a:cxn>
                  <a:cxn ang="0">
                    <a:pos x="csX1" y="csY1"/>
                  </a:cxn>
                </a:cxnLst>
                <a:rect l="l" t="t" r="r" b="b"/>
                <a:pathLst>
                  <a:path w="514854" h="8726">
                    <a:moveTo>
                      <a:pt x="0" y="0"/>
                    </a:moveTo>
                    <a:lnTo>
                      <a:pt x="514854" y="0"/>
                    </a:lnTo>
                  </a:path>
                </a:pathLst>
              </a:custGeom>
              <a:noFill/>
              <a:ln w="27034" cap="flat">
                <a:solidFill>
                  <a:srgbClr val="9476AE"/>
                </a:solidFill>
                <a:prstDash val="solid"/>
                <a:round/>
              </a:ln>
            </p:spPr>
            <p:txBody>
              <a:bodyPr/>
              <a:lstStyle/>
              <a:p>
                <a:endParaRPr lang="ja-JP" altLang="en-US" sz="1600">
                  <a:solidFill>
                    <a:schemeClr val="tx2">
                      <a:lumMod val="10000"/>
                    </a:schemeClr>
                  </a:solidFill>
                </a:endParaRPr>
              </a:p>
            </p:txBody>
          </p:sp>
          <p:sp>
            <p:nvSpPr>
              <p:cNvPr id="47" name="フリーフォーム 46">
                <a:extLst>
                  <a:ext uri="{FF2B5EF4-FFF2-40B4-BE49-F238E27FC236}">
                    <a16:creationId xmlns:a16="http://schemas.microsoft.com/office/drawing/2014/main" id="{DE3C449B-3238-785A-B622-CF8A053C258B}"/>
                  </a:ext>
                </a:extLst>
              </p:cNvPr>
              <p:cNvSpPr/>
              <p:nvPr/>
            </p:nvSpPr>
            <p:spPr>
              <a:xfrm>
                <a:off x="5764398" y="5329129"/>
                <a:ext cx="91626" cy="83772"/>
              </a:xfrm>
              <a:custGeom>
                <a:avLst/>
                <a:gdLst>
                  <a:gd name="csX0" fmla="*/ 0 w 91626"/>
                  <a:gd name="csY0" fmla="*/ 41886 h 83772"/>
                  <a:gd name="csX1" fmla="*/ 91627 w 91626"/>
                  <a:gd name="csY1" fmla="*/ 0 h 83772"/>
                  <a:gd name="csX2" fmla="*/ 91627 w 91626"/>
                  <a:gd name="csY2" fmla="*/ 83773 h 83772"/>
                </a:gdLst>
                <a:ahLst/>
                <a:cxnLst>
                  <a:cxn ang="0">
                    <a:pos x="csX0" y="csY0"/>
                  </a:cxn>
                  <a:cxn ang="0">
                    <a:pos x="csX1" y="csY1"/>
                  </a:cxn>
                  <a:cxn ang="0">
                    <a:pos x="csX2" y="csY2"/>
                  </a:cxn>
                </a:cxnLst>
                <a:rect l="l" t="t" r="r" b="b"/>
                <a:pathLst>
                  <a:path w="91626" h="83772">
                    <a:moveTo>
                      <a:pt x="0" y="41886"/>
                    </a:moveTo>
                    <a:lnTo>
                      <a:pt x="91627" y="0"/>
                    </a:lnTo>
                    <a:lnTo>
                      <a:pt x="91627" y="83773"/>
                    </a:lnTo>
                    <a:close/>
                  </a:path>
                </a:pathLst>
              </a:custGeom>
              <a:solidFill>
                <a:srgbClr val="9476AE"/>
              </a:solidFill>
              <a:ln w="8721" cap="flat">
                <a:noFill/>
                <a:prstDash val="solid"/>
                <a:miter/>
              </a:ln>
            </p:spPr>
            <p:txBody>
              <a:bodyPr/>
              <a:lstStyle/>
              <a:p>
                <a:endParaRPr lang="ja-JP" altLang="en-US" sz="1600">
                  <a:solidFill>
                    <a:schemeClr val="tx2">
                      <a:lumMod val="10000"/>
                    </a:schemeClr>
                  </a:solidFill>
                </a:endParaRPr>
              </a:p>
            </p:txBody>
          </p:sp>
          <p:sp>
            <p:nvSpPr>
              <p:cNvPr id="48" name="フリーフォーム 47">
                <a:extLst>
                  <a:ext uri="{FF2B5EF4-FFF2-40B4-BE49-F238E27FC236}">
                    <a16:creationId xmlns:a16="http://schemas.microsoft.com/office/drawing/2014/main" id="{D32B3E6A-3D61-D259-D785-C86CF0B553B4}"/>
                  </a:ext>
                </a:extLst>
              </p:cNvPr>
              <p:cNvSpPr/>
              <p:nvPr/>
            </p:nvSpPr>
            <p:spPr>
              <a:xfrm>
                <a:off x="6370879" y="5329129"/>
                <a:ext cx="91626" cy="83772"/>
              </a:xfrm>
              <a:custGeom>
                <a:avLst/>
                <a:gdLst>
                  <a:gd name="csX0" fmla="*/ 91627 w 91626"/>
                  <a:gd name="csY0" fmla="*/ 41886 h 83772"/>
                  <a:gd name="csX1" fmla="*/ 0 w 91626"/>
                  <a:gd name="csY1" fmla="*/ 83773 h 83772"/>
                  <a:gd name="csX2" fmla="*/ 0 w 91626"/>
                  <a:gd name="csY2" fmla="*/ 0 h 83772"/>
                </a:gdLst>
                <a:ahLst/>
                <a:cxnLst>
                  <a:cxn ang="0">
                    <a:pos x="csX0" y="csY0"/>
                  </a:cxn>
                  <a:cxn ang="0">
                    <a:pos x="csX1" y="csY1"/>
                  </a:cxn>
                  <a:cxn ang="0">
                    <a:pos x="csX2" y="csY2"/>
                  </a:cxn>
                </a:cxnLst>
                <a:rect l="l" t="t" r="r" b="b"/>
                <a:pathLst>
                  <a:path w="91626" h="83772">
                    <a:moveTo>
                      <a:pt x="91627" y="41886"/>
                    </a:moveTo>
                    <a:lnTo>
                      <a:pt x="0" y="83773"/>
                    </a:lnTo>
                    <a:lnTo>
                      <a:pt x="0" y="0"/>
                    </a:lnTo>
                    <a:close/>
                  </a:path>
                </a:pathLst>
              </a:custGeom>
              <a:solidFill>
                <a:srgbClr val="9476AE"/>
              </a:solidFill>
              <a:ln w="8721" cap="flat">
                <a:noFill/>
                <a:prstDash val="solid"/>
                <a:miter/>
              </a:ln>
            </p:spPr>
            <p:txBody>
              <a:bodyPr/>
              <a:lstStyle/>
              <a:p>
                <a:endParaRPr lang="ja-JP" altLang="en-US" sz="1600">
                  <a:solidFill>
                    <a:schemeClr val="tx2">
                      <a:lumMod val="10000"/>
                    </a:schemeClr>
                  </a:solidFill>
                </a:endParaRPr>
              </a:p>
            </p:txBody>
          </p:sp>
        </p:grpSp>
        <p:grpSp>
          <p:nvGrpSpPr>
            <p:cNvPr id="49" name="グラフィックス 3">
              <a:extLst>
                <a:ext uri="{FF2B5EF4-FFF2-40B4-BE49-F238E27FC236}">
                  <a16:creationId xmlns:a16="http://schemas.microsoft.com/office/drawing/2014/main" id="{AFCC30E2-F36D-FD07-72D2-EC5DD36C0706}"/>
                </a:ext>
              </a:extLst>
            </p:cNvPr>
            <p:cNvGrpSpPr/>
            <p:nvPr/>
          </p:nvGrpSpPr>
          <p:grpSpPr>
            <a:xfrm>
              <a:off x="7457309" y="5099548"/>
              <a:ext cx="942445" cy="202608"/>
              <a:chOff x="7457309" y="5099548"/>
              <a:chExt cx="942445" cy="202608"/>
            </a:xfrm>
          </p:grpSpPr>
          <p:sp>
            <p:nvSpPr>
              <p:cNvPr id="50" name="フリーフォーム 49">
                <a:extLst>
                  <a:ext uri="{FF2B5EF4-FFF2-40B4-BE49-F238E27FC236}">
                    <a16:creationId xmlns:a16="http://schemas.microsoft.com/office/drawing/2014/main" id="{9F55A10E-1CFF-A8A6-BEB5-43B84B157809}"/>
                  </a:ext>
                </a:extLst>
              </p:cNvPr>
              <p:cNvSpPr/>
              <p:nvPr/>
            </p:nvSpPr>
            <p:spPr>
              <a:xfrm>
                <a:off x="7547819" y="5140928"/>
                <a:ext cx="761425" cy="119847"/>
              </a:xfrm>
              <a:custGeom>
                <a:avLst/>
                <a:gdLst>
                  <a:gd name="csX0" fmla="*/ 0 w 761425"/>
                  <a:gd name="csY0" fmla="*/ 119848 h 119847"/>
                  <a:gd name="csX1" fmla="*/ 761426 w 761425"/>
                  <a:gd name="csY1" fmla="*/ 0 h 119847"/>
                </a:gdLst>
                <a:ahLst/>
                <a:cxnLst>
                  <a:cxn ang="0">
                    <a:pos x="csX0" y="csY0"/>
                  </a:cxn>
                  <a:cxn ang="0">
                    <a:pos x="csX1" y="csY1"/>
                  </a:cxn>
                </a:cxnLst>
                <a:rect l="l" t="t" r="r" b="b"/>
                <a:pathLst>
                  <a:path w="761425" h="119847">
                    <a:moveTo>
                      <a:pt x="0" y="119848"/>
                    </a:moveTo>
                    <a:lnTo>
                      <a:pt x="761426" y="0"/>
                    </a:lnTo>
                  </a:path>
                </a:pathLst>
              </a:custGeom>
              <a:noFill/>
              <a:ln w="27034" cap="flat">
                <a:solidFill>
                  <a:srgbClr val="9476AE"/>
                </a:solidFill>
                <a:prstDash val="solid"/>
                <a:round/>
              </a:ln>
            </p:spPr>
            <p:txBody>
              <a:bodyPr/>
              <a:lstStyle/>
              <a:p>
                <a:endParaRPr lang="ja-JP" altLang="en-US" sz="1600">
                  <a:solidFill>
                    <a:schemeClr val="tx2">
                      <a:lumMod val="10000"/>
                    </a:schemeClr>
                  </a:solidFill>
                </a:endParaRPr>
              </a:p>
            </p:txBody>
          </p:sp>
          <p:sp>
            <p:nvSpPr>
              <p:cNvPr id="51" name="フリーフォーム 50">
                <a:extLst>
                  <a:ext uri="{FF2B5EF4-FFF2-40B4-BE49-F238E27FC236}">
                    <a16:creationId xmlns:a16="http://schemas.microsoft.com/office/drawing/2014/main" id="{1A2BE1ED-A621-DCAF-669E-C6B45C2714D8}"/>
                  </a:ext>
                </a:extLst>
              </p:cNvPr>
              <p:cNvSpPr/>
              <p:nvPr/>
            </p:nvSpPr>
            <p:spPr>
              <a:xfrm>
                <a:off x="7457309" y="5219404"/>
                <a:ext cx="97028" cy="82751"/>
              </a:xfrm>
              <a:custGeom>
                <a:avLst/>
                <a:gdLst>
                  <a:gd name="csX0" fmla="*/ 0 w 97028"/>
                  <a:gd name="csY0" fmla="*/ 55622 h 82751"/>
                  <a:gd name="csX1" fmla="*/ 84000 w 97028"/>
                  <a:gd name="csY1" fmla="*/ 0 h 82751"/>
                  <a:gd name="csX2" fmla="*/ 97028 w 97028"/>
                  <a:gd name="csY2" fmla="*/ 82752 h 82751"/>
                </a:gdLst>
                <a:ahLst/>
                <a:cxnLst>
                  <a:cxn ang="0">
                    <a:pos x="csX0" y="csY0"/>
                  </a:cxn>
                  <a:cxn ang="0">
                    <a:pos x="csX1" y="csY1"/>
                  </a:cxn>
                  <a:cxn ang="0">
                    <a:pos x="csX2" y="csY2"/>
                  </a:cxn>
                </a:cxnLst>
                <a:rect l="l" t="t" r="r" b="b"/>
                <a:pathLst>
                  <a:path w="97028" h="82751">
                    <a:moveTo>
                      <a:pt x="0" y="55622"/>
                    </a:moveTo>
                    <a:lnTo>
                      <a:pt x="84000" y="0"/>
                    </a:lnTo>
                    <a:lnTo>
                      <a:pt x="97028" y="82752"/>
                    </a:lnTo>
                    <a:close/>
                  </a:path>
                </a:pathLst>
              </a:custGeom>
              <a:solidFill>
                <a:srgbClr val="9476AE"/>
              </a:solidFill>
              <a:ln w="8721" cap="flat">
                <a:noFill/>
                <a:prstDash val="solid"/>
                <a:miter/>
              </a:ln>
            </p:spPr>
            <p:txBody>
              <a:bodyPr/>
              <a:lstStyle/>
              <a:p>
                <a:endParaRPr lang="ja-JP" altLang="en-US" sz="1600">
                  <a:solidFill>
                    <a:schemeClr val="tx2">
                      <a:lumMod val="10000"/>
                    </a:schemeClr>
                  </a:solidFill>
                </a:endParaRPr>
              </a:p>
            </p:txBody>
          </p:sp>
          <p:sp>
            <p:nvSpPr>
              <p:cNvPr id="52" name="フリーフォーム 51">
                <a:extLst>
                  <a:ext uri="{FF2B5EF4-FFF2-40B4-BE49-F238E27FC236}">
                    <a16:creationId xmlns:a16="http://schemas.microsoft.com/office/drawing/2014/main" id="{3478A021-A78D-2563-209C-CD0945B59F82}"/>
                  </a:ext>
                </a:extLst>
              </p:cNvPr>
              <p:cNvSpPr/>
              <p:nvPr/>
            </p:nvSpPr>
            <p:spPr>
              <a:xfrm>
                <a:off x="8302726" y="5099548"/>
                <a:ext cx="97028" cy="82751"/>
              </a:xfrm>
              <a:custGeom>
                <a:avLst/>
                <a:gdLst>
                  <a:gd name="csX0" fmla="*/ 97028 w 97028"/>
                  <a:gd name="csY0" fmla="*/ 27130 h 82751"/>
                  <a:gd name="csX1" fmla="*/ 13029 w 97028"/>
                  <a:gd name="csY1" fmla="*/ 82752 h 82751"/>
                  <a:gd name="csX2" fmla="*/ 0 w 97028"/>
                  <a:gd name="csY2" fmla="*/ 0 h 82751"/>
                </a:gdLst>
                <a:ahLst/>
                <a:cxnLst>
                  <a:cxn ang="0">
                    <a:pos x="csX0" y="csY0"/>
                  </a:cxn>
                  <a:cxn ang="0">
                    <a:pos x="csX1" y="csY1"/>
                  </a:cxn>
                  <a:cxn ang="0">
                    <a:pos x="csX2" y="csY2"/>
                  </a:cxn>
                </a:cxnLst>
                <a:rect l="l" t="t" r="r" b="b"/>
                <a:pathLst>
                  <a:path w="97028" h="82751">
                    <a:moveTo>
                      <a:pt x="97028" y="27130"/>
                    </a:moveTo>
                    <a:lnTo>
                      <a:pt x="13029" y="82752"/>
                    </a:lnTo>
                    <a:lnTo>
                      <a:pt x="0" y="0"/>
                    </a:lnTo>
                    <a:close/>
                  </a:path>
                </a:pathLst>
              </a:custGeom>
              <a:solidFill>
                <a:srgbClr val="9476AE"/>
              </a:solidFill>
              <a:ln w="8721" cap="flat">
                <a:noFill/>
                <a:prstDash val="solid"/>
                <a:miter/>
              </a:ln>
            </p:spPr>
            <p:txBody>
              <a:bodyPr/>
              <a:lstStyle/>
              <a:p>
                <a:endParaRPr lang="ja-JP" altLang="en-US" sz="1600">
                  <a:solidFill>
                    <a:schemeClr val="tx2">
                      <a:lumMod val="10000"/>
                    </a:schemeClr>
                  </a:solidFill>
                </a:endParaRPr>
              </a:p>
            </p:txBody>
          </p:sp>
        </p:grpSp>
        <p:grpSp>
          <p:nvGrpSpPr>
            <p:cNvPr id="53" name="グラフィックス 3">
              <a:extLst>
                <a:ext uri="{FF2B5EF4-FFF2-40B4-BE49-F238E27FC236}">
                  <a16:creationId xmlns:a16="http://schemas.microsoft.com/office/drawing/2014/main" id="{7D3B9379-16EF-E688-ED30-15804DE208DF}"/>
                </a:ext>
              </a:extLst>
            </p:cNvPr>
            <p:cNvGrpSpPr/>
            <p:nvPr/>
          </p:nvGrpSpPr>
          <p:grpSpPr>
            <a:xfrm>
              <a:off x="7457309" y="5437117"/>
              <a:ext cx="942445" cy="321565"/>
              <a:chOff x="7457309" y="5437117"/>
              <a:chExt cx="942445" cy="321565"/>
            </a:xfrm>
          </p:grpSpPr>
          <p:sp>
            <p:nvSpPr>
              <p:cNvPr id="54" name="フリーフォーム 53">
                <a:extLst>
                  <a:ext uri="{FF2B5EF4-FFF2-40B4-BE49-F238E27FC236}">
                    <a16:creationId xmlns:a16="http://schemas.microsoft.com/office/drawing/2014/main" id="{8E470D83-8926-A048-247F-4C79267A708A}"/>
                  </a:ext>
                </a:extLst>
              </p:cNvPr>
              <p:cNvSpPr/>
              <p:nvPr/>
            </p:nvSpPr>
            <p:spPr>
              <a:xfrm>
                <a:off x="7544703" y="5477067"/>
                <a:ext cx="767656" cy="241667"/>
              </a:xfrm>
              <a:custGeom>
                <a:avLst/>
                <a:gdLst>
                  <a:gd name="csX0" fmla="*/ 0 w 767656"/>
                  <a:gd name="csY0" fmla="*/ 0 h 241667"/>
                  <a:gd name="csX1" fmla="*/ 767656 w 767656"/>
                  <a:gd name="csY1" fmla="*/ 241667 h 241667"/>
                </a:gdLst>
                <a:ahLst/>
                <a:cxnLst>
                  <a:cxn ang="0">
                    <a:pos x="csX0" y="csY0"/>
                  </a:cxn>
                  <a:cxn ang="0">
                    <a:pos x="csX1" y="csY1"/>
                  </a:cxn>
                </a:cxnLst>
                <a:rect l="l" t="t" r="r" b="b"/>
                <a:pathLst>
                  <a:path w="767656" h="241667">
                    <a:moveTo>
                      <a:pt x="0" y="0"/>
                    </a:moveTo>
                    <a:lnTo>
                      <a:pt x="767656" y="241667"/>
                    </a:lnTo>
                  </a:path>
                </a:pathLst>
              </a:custGeom>
              <a:noFill/>
              <a:ln w="27034" cap="flat">
                <a:solidFill>
                  <a:srgbClr val="9476AE"/>
                </a:solidFill>
                <a:prstDash val="solid"/>
                <a:round/>
              </a:ln>
            </p:spPr>
            <p:txBody>
              <a:bodyPr/>
              <a:lstStyle/>
              <a:p>
                <a:endParaRPr lang="ja-JP" altLang="en-US" sz="1600">
                  <a:solidFill>
                    <a:schemeClr val="tx2">
                      <a:lumMod val="10000"/>
                    </a:schemeClr>
                  </a:solidFill>
                </a:endParaRPr>
              </a:p>
            </p:txBody>
          </p:sp>
          <p:sp>
            <p:nvSpPr>
              <p:cNvPr id="55" name="フリーフォーム 54">
                <a:extLst>
                  <a:ext uri="{FF2B5EF4-FFF2-40B4-BE49-F238E27FC236}">
                    <a16:creationId xmlns:a16="http://schemas.microsoft.com/office/drawing/2014/main" id="{C37B0A10-17D5-8B71-B964-404B2B4A108E}"/>
                  </a:ext>
                </a:extLst>
              </p:cNvPr>
              <p:cNvSpPr/>
              <p:nvPr/>
            </p:nvSpPr>
            <p:spPr>
              <a:xfrm>
                <a:off x="7457309" y="5437117"/>
                <a:ext cx="99977" cy="79898"/>
              </a:xfrm>
              <a:custGeom>
                <a:avLst/>
                <a:gdLst>
                  <a:gd name="csX0" fmla="*/ 0 w 99977"/>
                  <a:gd name="csY0" fmla="*/ 12435 h 79898"/>
                  <a:gd name="csX1" fmla="*/ 99977 w 99977"/>
                  <a:gd name="csY1" fmla="*/ 0 h 79898"/>
                  <a:gd name="csX2" fmla="*/ 74819 w 99977"/>
                  <a:gd name="csY2" fmla="*/ 79898 h 79898"/>
                </a:gdLst>
                <a:ahLst/>
                <a:cxnLst>
                  <a:cxn ang="0">
                    <a:pos x="csX0" y="csY0"/>
                  </a:cxn>
                  <a:cxn ang="0">
                    <a:pos x="csX1" y="csY1"/>
                  </a:cxn>
                  <a:cxn ang="0">
                    <a:pos x="csX2" y="csY2"/>
                  </a:cxn>
                </a:cxnLst>
                <a:rect l="l" t="t" r="r" b="b"/>
                <a:pathLst>
                  <a:path w="99977" h="79898">
                    <a:moveTo>
                      <a:pt x="0" y="12435"/>
                    </a:moveTo>
                    <a:lnTo>
                      <a:pt x="99977" y="0"/>
                    </a:lnTo>
                    <a:lnTo>
                      <a:pt x="74819" y="79898"/>
                    </a:lnTo>
                    <a:close/>
                  </a:path>
                </a:pathLst>
              </a:custGeom>
              <a:solidFill>
                <a:srgbClr val="9476AE"/>
              </a:solidFill>
              <a:ln w="8721" cap="flat">
                <a:noFill/>
                <a:prstDash val="solid"/>
                <a:miter/>
              </a:ln>
            </p:spPr>
            <p:txBody>
              <a:bodyPr/>
              <a:lstStyle/>
              <a:p>
                <a:endParaRPr lang="ja-JP" altLang="en-US" sz="1600">
                  <a:solidFill>
                    <a:schemeClr val="tx2">
                      <a:lumMod val="10000"/>
                    </a:schemeClr>
                  </a:solidFill>
                </a:endParaRPr>
              </a:p>
            </p:txBody>
          </p:sp>
          <p:sp>
            <p:nvSpPr>
              <p:cNvPr id="56" name="フリーフォーム 55">
                <a:extLst>
                  <a:ext uri="{FF2B5EF4-FFF2-40B4-BE49-F238E27FC236}">
                    <a16:creationId xmlns:a16="http://schemas.microsoft.com/office/drawing/2014/main" id="{4A5DB6AD-FA81-9C7B-C63F-74B371BA9ED9}"/>
                  </a:ext>
                </a:extLst>
              </p:cNvPr>
              <p:cNvSpPr/>
              <p:nvPr/>
            </p:nvSpPr>
            <p:spPr>
              <a:xfrm>
                <a:off x="8299777" y="5678785"/>
                <a:ext cx="99977" cy="79898"/>
              </a:xfrm>
              <a:custGeom>
                <a:avLst/>
                <a:gdLst>
                  <a:gd name="csX0" fmla="*/ 99977 w 99977"/>
                  <a:gd name="csY0" fmla="*/ 67463 h 79898"/>
                  <a:gd name="csX1" fmla="*/ 0 w 99977"/>
                  <a:gd name="csY1" fmla="*/ 79898 h 79898"/>
                  <a:gd name="csX2" fmla="*/ 25158 w 99977"/>
                  <a:gd name="csY2" fmla="*/ 0 h 79898"/>
                </a:gdLst>
                <a:ahLst/>
                <a:cxnLst>
                  <a:cxn ang="0">
                    <a:pos x="csX0" y="csY0"/>
                  </a:cxn>
                  <a:cxn ang="0">
                    <a:pos x="csX1" y="csY1"/>
                  </a:cxn>
                  <a:cxn ang="0">
                    <a:pos x="csX2" y="csY2"/>
                  </a:cxn>
                </a:cxnLst>
                <a:rect l="l" t="t" r="r" b="b"/>
                <a:pathLst>
                  <a:path w="99977" h="79898">
                    <a:moveTo>
                      <a:pt x="99977" y="67463"/>
                    </a:moveTo>
                    <a:lnTo>
                      <a:pt x="0" y="79898"/>
                    </a:lnTo>
                    <a:lnTo>
                      <a:pt x="25158" y="0"/>
                    </a:lnTo>
                    <a:close/>
                  </a:path>
                </a:pathLst>
              </a:custGeom>
              <a:solidFill>
                <a:srgbClr val="9476AE"/>
              </a:solidFill>
              <a:ln w="8721" cap="flat">
                <a:noFill/>
                <a:prstDash val="solid"/>
                <a:miter/>
              </a:ln>
            </p:spPr>
            <p:txBody>
              <a:bodyPr/>
              <a:lstStyle/>
              <a:p>
                <a:endParaRPr lang="ja-JP" altLang="en-US" sz="1600">
                  <a:solidFill>
                    <a:schemeClr val="tx2">
                      <a:lumMod val="10000"/>
                    </a:schemeClr>
                  </a:solidFill>
                </a:endParaRPr>
              </a:p>
            </p:txBody>
          </p:sp>
        </p:grpSp>
        <p:grpSp>
          <p:nvGrpSpPr>
            <p:cNvPr id="57" name="グラフィックス 3">
              <a:extLst>
                <a:ext uri="{FF2B5EF4-FFF2-40B4-BE49-F238E27FC236}">
                  <a16:creationId xmlns:a16="http://schemas.microsoft.com/office/drawing/2014/main" id="{572B1994-6578-A226-ACC9-CBFF080697C2}"/>
                </a:ext>
              </a:extLst>
            </p:cNvPr>
            <p:cNvGrpSpPr/>
            <p:nvPr/>
          </p:nvGrpSpPr>
          <p:grpSpPr>
            <a:xfrm>
              <a:off x="6918021" y="5624079"/>
              <a:ext cx="83772" cy="244337"/>
              <a:chOff x="6918021" y="5624079"/>
              <a:chExt cx="83772" cy="244337"/>
            </a:xfrm>
          </p:grpSpPr>
          <p:sp>
            <p:nvSpPr>
              <p:cNvPr id="58" name="フリーフォーム 57">
                <a:extLst>
                  <a:ext uri="{FF2B5EF4-FFF2-40B4-BE49-F238E27FC236}">
                    <a16:creationId xmlns:a16="http://schemas.microsoft.com/office/drawing/2014/main" id="{A4E01E78-7239-1299-6914-DF57E4F4B602}"/>
                  </a:ext>
                </a:extLst>
              </p:cNvPr>
              <p:cNvSpPr/>
              <p:nvPr/>
            </p:nvSpPr>
            <p:spPr>
              <a:xfrm>
                <a:off x="6959907" y="5715706"/>
                <a:ext cx="8726" cy="61084"/>
              </a:xfrm>
              <a:custGeom>
                <a:avLst/>
                <a:gdLst>
                  <a:gd name="csX0" fmla="*/ 0 w 8726"/>
                  <a:gd name="csY0" fmla="*/ 0 h 61084"/>
                  <a:gd name="csX1" fmla="*/ 0 w 8726"/>
                  <a:gd name="csY1" fmla="*/ 61084 h 61084"/>
                </a:gdLst>
                <a:ahLst/>
                <a:cxnLst>
                  <a:cxn ang="0">
                    <a:pos x="csX0" y="csY0"/>
                  </a:cxn>
                  <a:cxn ang="0">
                    <a:pos x="csX1" y="csY1"/>
                  </a:cxn>
                </a:cxnLst>
                <a:rect l="l" t="t" r="r" b="b"/>
                <a:pathLst>
                  <a:path w="8726" h="61084">
                    <a:moveTo>
                      <a:pt x="0" y="0"/>
                    </a:moveTo>
                    <a:lnTo>
                      <a:pt x="0" y="61084"/>
                    </a:lnTo>
                  </a:path>
                </a:pathLst>
              </a:custGeom>
              <a:noFill/>
              <a:ln w="27034" cap="flat">
                <a:solidFill>
                  <a:srgbClr val="687782"/>
                </a:solidFill>
                <a:prstDash val="solid"/>
                <a:round/>
              </a:ln>
            </p:spPr>
            <p:txBody>
              <a:bodyPr/>
              <a:lstStyle/>
              <a:p>
                <a:endParaRPr lang="ja-JP" altLang="en-US" sz="1600">
                  <a:solidFill>
                    <a:schemeClr val="tx2">
                      <a:lumMod val="10000"/>
                    </a:schemeClr>
                  </a:solidFill>
                </a:endParaRPr>
              </a:p>
            </p:txBody>
          </p:sp>
          <p:sp>
            <p:nvSpPr>
              <p:cNvPr id="59" name="フリーフォーム 58">
                <a:extLst>
                  <a:ext uri="{FF2B5EF4-FFF2-40B4-BE49-F238E27FC236}">
                    <a16:creationId xmlns:a16="http://schemas.microsoft.com/office/drawing/2014/main" id="{8D4E9783-1F5D-CDDF-E0D0-CD2F4E84D393}"/>
                  </a:ext>
                </a:extLst>
              </p:cNvPr>
              <p:cNvSpPr/>
              <p:nvPr/>
            </p:nvSpPr>
            <p:spPr>
              <a:xfrm>
                <a:off x="6918021" y="5624079"/>
                <a:ext cx="83772" cy="91626"/>
              </a:xfrm>
              <a:custGeom>
                <a:avLst/>
                <a:gdLst>
                  <a:gd name="csX0" fmla="*/ 41886 w 83772"/>
                  <a:gd name="csY0" fmla="*/ 0 h 91626"/>
                  <a:gd name="csX1" fmla="*/ 83773 w 83772"/>
                  <a:gd name="csY1" fmla="*/ 91627 h 91626"/>
                  <a:gd name="csX2" fmla="*/ 0 w 83772"/>
                  <a:gd name="csY2" fmla="*/ 91627 h 91626"/>
                </a:gdLst>
                <a:ahLst/>
                <a:cxnLst>
                  <a:cxn ang="0">
                    <a:pos x="csX0" y="csY0"/>
                  </a:cxn>
                  <a:cxn ang="0">
                    <a:pos x="csX1" y="csY1"/>
                  </a:cxn>
                  <a:cxn ang="0">
                    <a:pos x="csX2" y="csY2"/>
                  </a:cxn>
                </a:cxnLst>
                <a:rect l="l" t="t" r="r" b="b"/>
                <a:pathLst>
                  <a:path w="83772" h="91626">
                    <a:moveTo>
                      <a:pt x="41886" y="0"/>
                    </a:moveTo>
                    <a:lnTo>
                      <a:pt x="83773" y="91627"/>
                    </a:lnTo>
                    <a:lnTo>
                      <a:pt x="0" y="91627"/>
                    </a:lnTo>
                    <a:close/>
                  </a:path>
                </a:pathLst>
              </a:custGeom>
              <a:solidFill>
                <a:srgbClr val="687782"/>
              </a:solidFill>
              <a:ln w="8721" cap="flat">
                <a:noFill/>
                <a:prstDash val="solid"/>
                <a:miter/>
              </a:ln>
            </p:spPr>
            <p:txBody>
              <a:bodyPr/>
              <a:lstStyle/>
              <a:p>
                <a:endParaRPr lang="ja-JP" altLang="en-US" sz="1600">
                  <a:solidFill>
                    <a:schemeClr val="tx2">
                      <a:lumMod val="10000"/>
                    </a:schemeClr>
                  </a:solidFill>
                </a:endParaRPr>
              </a:p>
            </p:txBody>
          </p:sp>
          <p:sp>
            <p:nvSpPr>
              <p:cNvPr id="60" name="フリーフォーム 59">
                <a:extLst>
                  <a:ext uri="{FF2B5EF4-FFF2-40B4-BE49-F238E27FC236}">
                    <a16:creationId xmlns:a16="http://schemas.microsoft.com/office/drawing/2014/main" id="{7C2EE4DC-D6E0-5621-687E-E44ACD879FF9}"/>
                  </a:ext>
                </a:extLst>
              </p:cNvPr>
              <p:cNvSpPr/>
              <p:nvPr/>
            </p:nvSpPr>
            <p:spPr>
              <a:xfrm>
                <a:off x="6918021" y="5776790"/>
                <a:ext cx="83772" cy="91626"/>
              </a:xfrm>
              <a:custGeom>
                <a:avLst/>
                <a:gdLst>
                  <a:gd name="csX0" fmla="*/ 41886 w 83772"/>
                  <a:gd name="csY0" fmla="*/ 91627 h 91626"/>
                  <a:gd name="csX1" fmla="*/ 0 w 83772"/>
                  <a:gd name="csY1" fmla="*/ 0 h 91626"/>
                  <a:gd name="csX2" fmla="*/ 83773 w 83772"/>
                  <a:gd name="csY2" fmla="*/ 0 h 91626"/>
                </a:gdLst>
                <a:ahLst/>
                <a:cxnLst>
                  <a:cxn ang="0">
                    <a:pos x="csX0" y="csY0"/>
                  </a:cxn>
                  <a:cxn ang="0">
                    <a:pos x="csX1" y="csY1"/>
                  </a:cxn>
                  <a:cxn ang="0">
                    <a:pos x="csX2" y="csY2"/>
                  </a:cxn>
                </a:cxnLst>
                <a:rect l="l" t="t" r="r" b="b"/>
                <a:pathLst>
                  <a:path w="83772" h="91626">
                    <a:moveTo>
                      <a:pt x="41886" y="91627"/>
                    </a:moveTo>
                    <a:lnTo>
                      <a:pt x="0" y="0"/>
                    </a:lnTo>
                    <a:lnTo>
                      <a:pt x="83773" y="0"/>
                    </a:lnTo>
                    <a:close/>
                  </a:path>
                </a:pathLst>
              </a:custGeom>
              <a:solidFill>
                <a:srgbClr val="687782"/>
              </a:solidFill>
              <a:ln w="8721" cap="flat">
                <a:noFill/>
                <a:prstDash val="solid"/>
                <a:miter/>
              </a:ln>
            </p:spPr>
            <p:txBody>
              <a:bodyPr/>
              <a:lstStyle/>
              <a:p>
                <a:endParaRPr lang="ja-JP" altLang="en-US" sz="1600">
                  <a:solidFill>
                    <a:schemeClr val="tx2">
                      <a:lumMod val="10000"/>
                    </a:schemeClr>
                  </a:solidFill>
                </a:endParaRPr>
              </a:p>
            </p:txBody>
          </p:sp>
        </p:grpSp>
      </p:grpSp>
      <p:sp>
        <p:nvSpPr>
          <p:cNvPr id="71" name="正方形/長方形 70">
            <a:extLst>
              <a:ext uri="{FF2B5EF4-FFF2-40B4-BE49-F238E27FC236}">
                <a16:creationId xmlns:a16="http://schemas.microsoft.com/office/drawing/2014/main" id="{8C50D71D-26D0-21BC-E8B9-637FE08D41EB}"/>
              </a:ext>
            </a:extLst>
          </p:cNvPr>
          <p:cNvSpPr/>
          <p:nvPr/>
        </p:nvSpPr>
        <p:spPr>
          <a:xfrm>
            <a:off x="6462504" y="5882902"/>
            <a:ext cx="994805" cy="296213"/>
          </a:xfrm>
          <a:prstGeom prst="rect">
            <a:avLst/>
          </a:prstGeom>
          <a:solidFill>
            <a:srgbClr val="F7DCDC"/>
          </a:solidFill>
          <a:ln w="14318" cap="flat">
            <a:solidFill>
              <a:srgbClr val="BB6868"/>
            </a:solidFill>
            <a:prstDash val="solid"/>
            <a:miter/>
          </a:ln>
        </p:spPr>
        <p:txBody>
          <a:bodyPr/>
          <a:lstStyle/>
          <a:p>
            <a:endParaRPr lang="ja-JP" altLang="en-US" sz="1600">
              <a:solidFill>
                <a:schemeClr val="tx2">
                  <a:lumMod val="10000"/>
                </a:schemeClr>
              </a:solidFill>
            </a:endParaRPr>
          </a:p>
        </p:txBody>
      </p:sp>
      <p:grpSp>
        <p:nvGrpSpPr>
          <p:cNvPr id="61" name="グラフィックス 3">
            <a:extLst>
              <a:ext uri="{FF2B5EF4-FFF2-40B4-BE49-F238E27FC236}">
                <a16:creationId xmlns:a16="http://schemas.microsoft.com/office/drawing/2014/main" id="{C6C706A6-B742-A515-E98B-E36A81278FCC}"/>
              </a:ext>
            </a:extLst>
          </p:cNvPr>
          <p:cNvGrpSpPr/>
          <p:nvPr/>
        </p:nvGrpSpPr>
        <p:grpSpPr>
          <a:xfrm>
            <a:off x="2422394" y="4527615"/>
            <a:ext cx="7349643" cy="1662092"/>
            <a:chOff x="2422394" y="4527615"/>
            <a:chExt cx="7349643" cy="1662092"/>
          </a:xfrm>
          <a:solidFill>
            <a:srgbClr val="24323D"/>
          </a:solidFill>
        </p:grpSpPr>
        <p:sp>
          <p:nvSpPr>
            <p:cNvPr id="62" name="テキスト ボックス 61">
              <a:extLst>
                <a:ext uri="{FF2B5EF4-FFF2-40B4-BE49-F238E27FC236}">
                  <a16:creationId xmlns:a16="http://schemas.microsoft.com/office/drawing/2014/main" id="{610F2A93-3C8B-919A-F743-2E07BEB02598}"/>
                </a:ext>
              </a:extLst>
            </p:cNvPr>
            <p:cNvSpPr txBox="1"/>
            <p:nvPr/>
          </p:nvSpPr>
          <p:spPr>
            <a:xfrm>
              <a:off x="6458517" y="4527615"/>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クラウド</a:t>
              </a:r>
            </a:p>
          </p:txBody>
        </p:sp>
        <p:sp>
          <p:nvSpPr>
            <p:cNvPr id="63" name="テキスト ボックス 62">
              <a:extLst>
                <a:ext uri="{FF2B5EF4-FFF2-40B4-BE49-F238E27FC236}">
                  <a16:creationId xmlns:a16="http://schemas.microsoft.com/office/drawing/2014/main" id="{32378ABD-BB9B-3083-643E-31421C68EC4F}"/>
                </a:ext>
              </a:extLst>
            </p:cNvPr>
            <p:cNvSpPr txBox="1"/>
            <p:nvPr/>
          </p:nvSpPr>
          <p:spPr>
            <a:xfrm>
              <a:off x="2422394" y="5596603"/>
              <a:ext cx="800219"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ユーザ</a:t>
              </a:r>
            </a:p>
          </p:txBody>
        </p:sp>
        <p:sp>
          <p:nvSpPr>
            <p:cNvPr id="64" name="テキスト ボックス 63">
              <a:extLst>
                <a:ext uri="{FF2B5EF4-FFF2-40B4-BE49-F238E27FC236}">
                  <a16:creationId xmlns:a16="http://schemas.microsoft.com/office/drawing/2014/main" id="{6ED44793-B25F-6FA1-9C71-E66B450251DD}"/>
                </a:ext>
              </a:extLst>
            </p:cNvPr>
            <p:cNvSpPr txBox="1"/>
            <p:nvPr/>
          </p:nvSpPr>
          <p:spPr>
            <a:xfrm>
              <a:off x="4699914" y="5198261"/>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サービス</a:t>
              </a:r>
            </a:p>
          </p:txBody>
        </p:sp>
        <p:sp>
          <p:nvSpPr>
            <p:cNvPr id="65" name="テキスト ボックス 64">
              <a:extLst>
                <a:ext uri="{FF2B5EF4-FFF2-40B4-BE49-F238E27FC236}">
                  <a16:creationId xmlns:a16="http://schemas.microsoft.com/office/drawing/2014/main" id="{183AF03A-6381-402F-1915-4BBD24099BAE}"/>
                </a:ext>
              </a:extLst>
            </p:cNvPr>
            <p:cNvSpPr txBox="1"/>
            <p:nvPr/>
          </p:nvSpPr>
          <p:spPr>
            <a:xfrm>
              <a:off x="6696140" y="5209256"/>
              <a:ext cx="526106"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Arial"/>
                  <a:cs typeface="Arial"/>
                  <a:sym typeface="Arial"/>
                  <a:rtl val="0"/>
                </a:rPr>
                <a:t>???</a:t>
              </a:r>
            </a:p>
          </p:txBody>
        </p:sp>
        <p:sp>
          <p:nvSpPr>
            <p:cNvPr id="66" name="テキスト ボックス 65">
              <a:extLst>
                <a:ext uri="{FF2B5EF4-FFF2-40B4-BE49-F238E27FC236}">
                  <a16:creationId xmlns:a16="http://schemas.microsoft.com/office/drawing/2014/main" id="{92AAAB45-9B02-DF03-E936-F8B813DF9D6F}"/>
                </a:ext>
              </a:extLst>
            </p:cNvPr>
            <p:cNvSpPr txBox="1"/>
            <p:nvPr/>
          </p:nvSpPr>
          <p:spPr>
            <a:xfrm>
              <a:off x="8356265" y="4956225"/>
              <a:ext cx="1415772"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データセンタ</a:t>
              </a:r>
            </a:p>
          </p:txBody>
        </p:sp>
        <p:sp>
          <p:nvSpPr>
            <p:cNvPr id="67" name="テキスト ボックス 66">
              <a:extLst>
                <a:ext uri="{FF2B5EF4-FFF2-40B4-BE49-F238E27FC236}">
                  <a16:creationId xmlns:a16="http://schemas.microsoft.com/office/drawing/2014/main" id="{0B7D28DA-FCC3-4D76-B8DA-C755EA79F8C2}"/>
                </a:ext>
              </a:extLst>
            </p:cNvPr>
            <p:cNvSpPr txBox="1"/>
            <p:nvPr/>
          </p:nvSpPr>
          <p:spPr>
            <a:xfrm>
              <a:off x="8561449" y="5570127"/>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サービス</a:t>
              </a:r>
            </a:p>
          </p:txBody>
        </p:sp>
        <p:sp>
          <p:nvSpPr>
            <p:cNvPr id="68" name="テキスト ボックス 67">
              <a:extLst>
                <a:ext uri="{FF2B5EF4-FFF2-40B4-BE49-F238E27FC236}">
                  <a16:creationId xmlns:a16="http://schemas.microsoft.com/office/drawing/2014/main" id="{F9EF4549-82F9-0E42-D849-5F26597405C2}"/>
                </a:ext>
              </a:extLst>
            </p:cNvPr>
            <p:cNvSpPr txBox="1"/>
            <p:nvPr/>
          </p:nvSpPr>
          <p:spPr>
            <a:xfrm>
              <a:off x="6458517" y="5851153"/>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追跡機構</a:t>
              </a:r>
            </a:p>
          </p:txBody>
        </p:sp>
        <p:sp>
          <p:nvSpPr>
            <p:cNvPr id="69" name="テキスト ボックス 68">
              <a:extLst>
                <a:ext uri="{FF2B5EF4-FFF2-40B4-BE49-F238E27FC236}">
                  <a16:creationId xmlns:a16="http://schemas.microsoft.com/office/drawing/2014/main" id="{5D039270-0332-B6D2-5E95-B9CF8C1CD954}"/>
                </a:ext>
              </a:extLst>
            </p:cNvPr>
            <p:cNvSpPr txBox="1"/>
            <p:nvPr/>
          </p:nvSpPr>
          <p:spPr>
            <a:xfrm>
              <a:off x="3254767" y="5016789"/>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アクセス</a:t>
              </a:r>
            </a:p>
          </p:txBody>
        </p:sp>
      </p:grpSp>
    </p:spTree>
    <p:extLst>
      <p:ext uri="{BB962C8B-B14F-4D97-AF65-F5344CB8AC3E}">
        <p14:creationId xmlns:p14="http://schemas.microsoft.com/office/powerpoint/2010/main" val="3839445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prstGeom prst="rect">
            <a:avLst/>
          </a:prstGeom>
        </p:spPr>
        <p:txBody>
          <a:bodyPr spcFirstLastPara="1" wrap="square" lIns="121900" tIns="121900" rIns="121900" bIns="121900" anchor="t" anchorCtr="0">
            <a:normAutofit fontScale="90000"/>
          </a:bodyPr>
          <a:lstStyle/>
          <a:p>
            <a:r>
              <a:rPr lang="ja" dirty="0">
                <a:solidFill>
                  <a:schemeClr val="bg1"/>
                </a:solidFill>
              </a:rPr>
              <a:t>先行研究：</a:t>
            </a:r>
            <a:r>
              <a:rPr lang="en-US" altLang="ja" dirty="0">
                <a:solidFill>
                  <a:schemeClr val="bg1"/>
                </a:solidFill>
              </a:rPr>
              <a:t>SEV-t</a:t>
            </a:r>
            <a:r>
              <a:rPr lang="en-US" altLang="ja-JP" dirty="0">
                <a:solidFill>
                  <a:schemeClr val="bg1"/>
                </a:solidFill>
              </a:rPr>
              <a:t>racker </a:t>
            </a:r>
            <a:r>
              <a:rPr lang="ja" sz="3600" dirty="0">
                <a:solidFill>
                  <a:schemeClr val="bg1"/>
                </a:solidFill>
              </a:rPr>
              <a:t>[</a:t>
            </a:r>
            <a:r>
              <a:rPr lang="en-US" altLang="ja" sz="3600" dirty="0">
                <a:solidFill>
                  <a:schemeClr val="bg1"/>
                </a:solidFill>
              </a:rPr>
              <a:t>Ando+, COMPSAC'25]</a:t>
            </a:r>
            <a:br>
              <a:rPr lang="en-US" altLang="ja" sz="3600" dirty="0">
                <a:solidFill>
                  <a:srgbClr val="FF0000"/>
                </a:solidFill>
              </a:rPr>
            </a:br>
            <a:endParaRPr dirty="0">
              <a:solidFill>
                <a:srgbClr val="FF0000"/>
              </a:solidFill>
            </a:endParaRPr>
          </a:p>
        </p:txBody>
      </p:sp>
      <p:sp>
        <p:nvSpPr>
          <p:cNvPr id="94" name="Google Shape;94;p18"/>
          <p:cNvSpPr txBox="1">
            <a:spLocks noGrp="1"/>
          </p:cNvSpPr>
          <p:nvPr>
            <p:ph type="body" idx="1"/>
          </p:nvPr>
        </p:nvSpPr>
        <p:spPr>
          <a:prstGeom prst="rect">
            <a:avLst/>
          </a:prstGeom>
        </p:spPr>
        <p:txBody>
          <a:bodyPr spcFirstLastPara="1" wrap="square" lIns="121900" tIns="121900" rIns="121900" bIns="121900" anchor="t" anchorCtr="0">
            <a:normAutofit/>
          </a:bodyPr>
          <a:lstStyle/>
          <a:p>
            <a:r>
              <a:rPr lang="ja-JP" altLang="en-US">
                <a:solidFill>
                  <a:schemeClr val="accent1"/>
                </a:solidFill>
              </a:rPr>
              <a:t>クラウド内で機密</a:t>
            </a:r>
            <a:r>
              <a:rPr lang="en-US" altLang="ja-JP" dirty="0">
                <a:solidFill>
                  <a:schemeClr val="accent1"/>
                </a:solidFill>
              </a:rPr>
              <a:t>VM</a:t>
            </a:r>
            <a:r>
              <a:rPr lang="ja-JP" altLang="en-US">
                <a:solidFill>
                  <a:schemeClr val="accent1"/>
                </a:solidFill>
              </a:rPr>
              <a:t>を用いてユーザの追跡機構を安全に実行</a:t>
            </a:r>
            <a:endParaRPr lang="en-US" altLang="ja-JP" dirty="0">
              <a:solidFill>
                <a:schemeClr val="accent1"/>
              </a:solidFill>
            </a:endParaRPr>
          </a:p>
          <a:p>
            <a:pPr lvl="1"/>
            <a:r>
              <a:rPr lang="en-US" altLang="ja-JP" dirty="0">
                <a:solidFill>
                  <a:schemeClr val="accent1"/>
                </a:solidFill>
              </a:rPr>
              <a:t>AMD SEV</a:t>
            </a:r>
            <a:r>
              <a:rPr lang="ja-JP" altLang="en-US">
                <a:solidFill>
                  <a:schemeClr val="accent1"/>
                </a:solidFill>
              </a:rPr>
              <a:t>を用いて</a:t>
            </a:r>
            <a:r>
              <a:rPr lang="en-US" altLang="ja-JP" dirty="0">
                <a:solidFill>
                  <a:schemeClr val="accent1"/>
                </a:solidFill>
              </a:rPr>
              <a:t>VM</a:t>
            </a:r>
            <a:r>
              <a:rPr lang="ja-JP" altLang="en-US">
                <a:solidFill>
                  <a:schemeClr val="accent1"/>
                </a:solidFill>
              </a:rPr>
              <a:t>を保護することによりクラウドからの攻撃を防ぐ</a:t>
            </a:r>
            <a:endParaRPr lang="en-US" altLang="ja-JP" dirty="0">
              <a:solidFill>
                <a:schemeClr val="accent1"/>
              </a:solidFill>
            </a:endParaRPr>
          </a:p>
          <a:p>
            <a:pPr lvl="1"/>
            <a:r>
              <a:rPr lang="ja-JP" altLang="en-US">
                <a:solidFill>
                  <a:schemeClr val="accent1"/>
                </a:solidFill>
              </a:rPr>
              <a:t>同じ機密</a:t>
            </a:r>
            <a:r>
              <a:rPr lang="en-US" altLang="ja-JP" dirty="0">
                <a:solidFill>
                  <a:schemeClr val="accent1"/>
                </a:solidFill>
              </a:rPr>
              <a:t>VM</a:t>
            </a:r>
            <a:r>
              <a:rPr lang="ja-JP" altLang="en-US">
                <a:solidFill>
                  <a:schemeClr val="accent1"/>
                </a:solidFill>
              </a:rPr>
              <a:t>内に配置されたクラウドサービスの通信を追跡</a:t>
            </a:r>
            <a:endParaRPr lang="en-US" altLang="ja-JP" dirty="0">
              <a:solidFill>
                <a:schemeClr val="accent1"/>
              </a:solidFill>
            </a:endParaRPr>
          </a:p>
          <a:p>
            <a:r>
              <a:rPr lang="ja-JP" altLang="en-US">
                <a:solidFill>
                  <a:schemeClr val="accent1"/>
                </a:solidFill>
              </a:rPr>
              <a:t>ユーザの追跡機構をクラウドサービスからも隔離して保護</a:t>
            </a:r>
            <a:endParaRPr lang="en-US" altLang="ja-JP" dirty="0">
              <a:solidFill>
                <a:schemeClr val="accent1"/>
              </a:solidFill>
            </a:endParaRPr>
          </a:p>
          <a:p>
            <a:pPr lvl="1"/>
            <a:r>
              <a:rPr lang="en-US" altLang="ja-JP" dirty="0">
                <a:solidFill>
                  <a:schemeClr val="accent1"/>
                </a:solidFill>
              </a:rPr>
              <a:t>Nested SEV </a:t>
            </a:r>
            <a:r>
              <a:rPr lang="en-US" altLang="ja-JP" sz="2000" dirty="0">
                <a:solidFill>
                  <a:schemeClr val="accent1"/>
                </a:solidFill>
              </a:rPr>
              <a:t>[Takiguchi+, OSDI'26]</a:t>
            </a:r>
            <a:r>
              <a:rPr lang="en-US" altLang="ja-JP" dirty="0">
                <a:solidFill>
                  <a:schemeClr val="accent1"/>
                </a:solidFill>
              </a:rPr>
              <a:t> </a:t>
            </a:r>
            <a:r>
              <a:rPr lang="ja-JP" altLang="en-US">
                <a:solidFill>
                  <a:schemeClr val="accent1"/>
                </a:solidFill>
              </a:rPr>
              <a:t>を用いてユーザ・ハイパーバイザを動作させる</a:t>
            </a:r>
            <a:endParaRPr lang="en-US" altLang="ja-JP" dirty="0">
              <a:solidFill>
                <a:schemeClr val="accent1"/>
              </a:solidFill>
            </a:endParaRPr>
          </a:p>
          <a:p>
            <a:pPr lvl="1"/>
            <a:r>
              <a:rPr lang="ja-JP" altLang="en-US">
                <a:solidFill>
                  <a:schemeClr val="accent1"/>
                </a:solidFill>
              </a:rPr>
              <a:t>その上のユーザ</a:t>
            </a:r>
            <a:r>
              <a:rPr lang="en-US" altLang="ja-JP" dirty="0">
                <a:solidFill>
                  <a:schemeClr val="accent1"/>
                </a:solidFill>
              </a:rPr>
              <a:t>VM</a:t>
            </a:r>
            <a:r>
              <a:rPr lang="ja-JP" altLang="en-US">
                <a:solidFill>
                  <a:schemeClr val="accent1"/>
                </a:solidFill>
              </a:rPr>
              <a:t>でクラウドサービスを実行してパケットをキャプチャ</a:t>
            </a:r>
            <a:endParaRPr lang="en-US" altLang="ja-JP" dirty="0">
              <a:solidFill>
                <a:schemeClr val="accent1"/>
              </a:solidFill>
            </a:endParaRPr>
          </a:p>
        </p:txBody>
      </p:sp>
      <p:sp>
        <p:nvSpPr>
          <p:cNvPr id="50" name="正方形/長方形 49">
            <a:extLst>
              <a:ext uri="{FF2B5EF4-FFF2-40B4-BE49-F238E27FC236}">
                <a16:creationId xmlns:a16="http://schemas.microsoft.com/office/drawing/2014/main" id="{947429A0-7EF5-F5EF-E374-867804650743}"/>
              </a:ext>
            </a:extLst>
          </p:cNvPr>
          <p:cNvSpPr/>
          <p:nvPr/>
        </p:nvSpPr>
        <p:spPr>
          <a:xfrm>
            <a:off x="4287544" y="4277242"/>
            <a:ext cx="5059250" cy="2078111"/>
          </a:xfrm>
          <a:prstGeom prst="rect">
            <a:avLst/>
          </a:prstGeom>
          <a:solidFill>
            <a:srgbClr val="FFFFFF"/>
          </a:solidFill>
          <a:ln w="18673" cap="flat">
            <a:solidFill>
              <a:srgbClr val="4F5D69"/>
            </a:solidFill>
            <a:prstDash val="solid"/>
            <a:miter/>
          </a:ln>
        </p:spPr>
        <p:txBody>
          <a:bodyPr/>
          <a:lstStyle/>
          <a:p>
            <a:endParaRPr lang="ja-JP" altLang="en-US" sz="1600">
              <a:solidFill>
                <a:schemeClr val="tx2">
                  <a:lumMod val="10000"/>
                </a:schemeClr>
              </a:solidFill>
            </a:endParaRPr>
          </a:p>
        </p:txBody>
      </p:sp>
      <p:sp>
        <p:nvSpPr>
          <p:cNvPr id="51" name="正方形/長方形 50">
            <a:extLst>
              <a:ext uri="{FF2B5EF4-FFF2-40B4-BE49-F238E27FC236}">
                <a16:creationId xmlns:a16="http://schemas.microsoft.com/office/drawing/2014/main" id="{9569DE52-B6E2-01D1-ADE0-4C3D4E84AA0F}"/>
              </a:ext>
            </a:extLst>
          </p:cNvPr>
          <p:cNvSpPr/>
          <p:nvPr/>
        </p:nvSpPr>
        <p:spPr>
          <a:xfrm>
            <a:off x="4504074" y="4635772"/>
            <a:ext cx="4618394" cy="1097397"/>
          </a:xfrm>
          <a:prstGeom prst="rect">
            <a:avLst/>
          </a:prstGeom>
          <a:solidFill>
            <a:schemeClr val="tx2"/>
          </a:solidFill>
          <a:ln w="14740" cap="flat">
            <a:solidFill>
              <a:srgbClr val="4F5D69"/>
            </a:solidFill>
            <a:prstDash val="solid"/>
            <a:miter/>
          </a:ln>
        </p:spPr>
        <p:txBody>
          <a:bodyPr/>
          <a:lstStyle/>
          <a:p>
            <a:endParaRPr lang="ja-JP" altLang="en-US" sz="1600">
              <a:solidFill>
                <a:schemeClr val="tx2">
                  <a:lumMod val="10000"/>
                </a:schemeClr>
              </a:solidFill>
            </a:endParaRPr>
          </a:p>
        </p:txBody>
      </p:sp>
      <p:sp>
        <p:nvSpPr>
          <p:cNvPr id="52" name="正方形/長方形 51">
            <a:extLst>
              <a:ext uri="{FF2B5EF4-FFF2-40B4-BE49-F238E27FC236}">
                <a16:creationId xmlns:a16="http://schemas.microsoft.com/office/drawing/2014/main" id="{D62D3847-8E6A-124D-4C47-3A19F89AD9A2}"/>
              </a:ext>
            </a:extLst>
          </p:cNvPr>
          <p:cNvSpPr/>
          <p:nvPr/>
        </p:nvSpPr>
        <p:spPr>
          <a:xfrm>
            <a:off x="4700096" y="4978709"/>
            <a:ext cx="4239491" cy="293945"/>
          </a:xfrm>
          <a:prstGeom prst="rect">
            <a:avLst/>
          </a:prstGeom>
          <a:solidFill>
            <a:srgbClr val="DEEDDE"/>
          </a:solidFill>
          <a:ln w="14741" cap="flat">
            <a:solidFill>
              <a:srgbClr val="7CA483"/>
            </a:solidFill>
            <a:prstDash val="solid"/>
            <a:miter/>
          </a:ln>
        </p:spPr>
        <p:txBody>
          <a:bodyPr/>
          <a:lstStyle/>
          <a:p>
            <a:endParaRPr lang="ja-JP" altLang="en-US" sz="1600">
              <a:solidFill>
                <a:schemeClr val="tx2">
                  <a:lumMod val="10000"/>
                </a:schemeClr>
              </a:solidFill>
            </a:endParaRPr>
          </a:p>
        </p:txBody>
      </p:sp>
      <p:sp>
        <p:nvSpPr>
          <p:cNvPr id="53" name="正方形/長方形 52">
            <a:extLst>
              <a:ext uri="{FF2B5EF4-FFF2-40B4-BE49-F238E27FC236}">
                <a16:creationId xmlns:a16="http://schemas.microsoft.com/office/drawing/2014/main" id="{DA15B948-13FB-467B-583B-D7FEBCF3D2A6}"/>
              </a:ext>
            </a:extLst>
          </p:cNvPr>
          <p:cNvSpPr/>
          <p:nvPr/>
        </p:nvSpPr>
        <p:spPr>
          <a:xfrm>
            <a:off x="4700097" y="5360838"/>
            <a:ext cx="4239489" cy="293945"/>
          </a:xfrm>
          <a:prstGeom prst="rect">
            <a:avLst/>
          </a:prstGeom>
          <a:solidFill>
            <a:srgbClr val="FFFFFF"/>
          </a:solidFill>
          <a:ln w="14741" cap="flat">
            <a:solidFill>
              <a:srgbClr val="4F5D69"/>
            </a:solidFill>
            <a:prstDash val="solid"/>
            <a:miter/>
          </a:ln>
        </p:spPr>
        <p:txBody>
          <a:bodyPr/>
          <a:lstStyle/>
          <a:p>
            <a:endParaRPr lang="ja-JP" altLang="en-US" sz="1600">
              <a:solidFill>
                <a:schemeClr val="tx2">
                  <a:lumMod val="10000"/>
                </a:schemeClr>
              </a:solidFill>
            </a:endParaRPr>
          </a:p>
        </p:txBody>
      </p:sp>
      <p:sp>
        <p:nvSpPr>
          <p:cNvPr id="54" name="正方形/長方形 53">
            <a:extLst>
              <a:ext uri="{FF2B5EF4-FFF2-40B4-BE49-F238E27FC236}">
                <a16:creationId xmlns:a16="http://schemas.microsoft.com/office/drawing/2014/main" id="{EF63C458-A5F1-DF5C-41A4-BD40D41869FA}"/>
              </a:ext>
            </a:extLst>
          </p:cNvPr>
          <p:cNvSpPr/>
          <p:nvPr/>
        </p:nvSpPr>
        <p:spPr>
          <a:xfrm>
            <a:off x="4504074" y="5860545"/>
            <a:ext cx="4618394" cy="400877"/>
          </a:xfrm>
          <a:prstGeom prst="rect">
            <a:avLst/>
          </a:prstGeom>
          <a:solidFill>
            <a:srgbClr val="FFFFFF"/>
          </a:solidFill>
          <a:ln w="14741" cap="flat">
            <a:solidFill>
              <a:srgbClr val="4F5D69"/>
            </a:solidFill>
            <a:prstDash val="solid"/>
            <a:miter/>
          </a:ln>
        </p:spPr>
        <p:txBody>
          <a:bodyPr/>
          <a:lstStyle/>
          <a:p>
            <a:endParaRPr lang="ja-JP" altLang="en-US" sz="1600">
              <a:solidFill>
                <a:schemeClr val="tx2">
                  <a:lumMod val="10000"/>
                </a:schemeClr>
              </a:solidFill>
            </a:endParaRPr>
          </a:p>
        </p:txBody>
      </p:sp>
      <p:grpSp>
        <p:nvGrpSpPr>
          <p:cNvPr id="55" name="グラフィックス 3">
            <a:extLst>
              <a:ext uri="{FF2B5EF4-FFF2-40B4-BE49-F238E27FC236}">
                <a16:creationId xmlns:a16="http://schemas.microsoft.com/office/drawing/2014/main" id="{0C60E7F8-B0E1-BBDD-1BEA-C8E58D7CA1E1}"/>
              </a:ext>
            </a:extLst>
          </p:cNvPr>
          <p:cNvGrpSpPr/>
          <p:nvPr/>
        </p:nvGrpSpPr>
        <p:grpSpPr>
          <a:xfrm>
            <a:off x="2845206" y="5257957"/>
            <a:ext cx="2981404" cy="1226603"/>
            <a:chOff x="3463177" y="5262027"/>
            <a:chExt cx="2981404" cy="1226603"/>
          </a:xfrm>
        </p:grpSpPr>
        <p:grpSp>
          <p:nvGrpSpPr>
            <p:cNvPr id="56" name="グラフィックス 3">
              <a:extLst>
                <a:ext uri="{FF2B5EF4-FFF2-40B4-BE49-F238E27FC236}">
                  <a16:creationId xmlns:a16="http://schemas.microsoft.com/office/drawing/2014/main" id="{F145FD6A-1567-4880-B152-E08622C3F455}"/>
                </a:ext>
              </a:extLst>
            </p:cNvPr>
            <p:cNvGrpSpPr/>
            <p:nvPr/>
          </p:nvGrpSpPr>
          <p:grpSpPr>
            <a:xfrm>
              <a:off x="3463177" y="6012456"/>
              <a:ext cx="1969235" cy="94062"/>
              <a:chOff x="3463177" y="6012456"/>
              <a:chExt cx="1969235" cy="94062"/>
            </a:xfrm>
          </p:grpSpPr>
          <p:sp>
            <p:nvSpPr>
              <p:cNvPr id="57" name="フリーフォーム 56">
                <a:extLst>
                  <a:ext uri="{FF2B5EF4-FFF2-40B4-BE49-F238E27FC236}">
                    <a16:creationId xmlns:a16="http://schemas.microsoft.com/office/drawing/2014/main" id="{670ECA76-E00E-337F-ED0E-63E73A136C69}"/>
                  </a:ext>
                </a:extLst>
              </p:cNvPr>
              <p:cNvSpPr/>
              <p:nvPr/>
            </p:nvSpPr>
            <p:spPr>
              <a:xfrm>
                <a:off x="3486677" y="6060798"/>
                <a:ext cx="1945735" cy="45719"/>
              </a:xfrm>
              <a:custGeom>
                <a:avLst/>
                <a:gdLst>
                  <a:gd name="csX0" fmla="*/ 1882625 w 1882625"/>
                  <a:gd name="csY0" fmla="*/ 0 h 9798"/>
                  <a:gd name="csX1" fmla="*/ 0 w 1882625"/>
                  <a:gd name="csY1" fmla="*/ 0 h 9798"/>
                </a:gdLst>
                <a:ahLst/>
                <a:cxnLst>
                  <a:cxn ang="0">
                    <a:pos x="csX0" y="csY0"/>
                  </a:cxn>
                  <a:cxn ang="0">
                    <a:pos x="csX1" y="csY1"/>
                  </a:cxn>
                </a:cxnLst>
                <a:rect l="l" t="t" r="r" b="b"/>
                <a:pathLst>
                  <a:path w="1882625" h="9798">
                    <a:moveTo>
                      <a:pt x="1882625" y="0"/>
                    </a:moveTo>
                    <a:lnTo>
                      <a:pt x="0" y="0"/>
                    </a:lnTo>
                  </a:path>
                </a:pathLst>
              </a:custGeom>
              <a:noFill/>
              <a:ln w="30466" cap="flat">
                <a:solidFill>
                  <a:srgbClr val="9476AE"/>
                </a:solidFill>
                <a:prstDash val="solid"/>
                <a:round/>
              </a:ln>
            </p:spPr>
            <p:txBody>
              <a:bodyPr/>
              <a:lstStyle/>
              <a:p>
                <a:endParaRPr lang="ja-JP" altLang="en-US" sz="1600">
                  <a:solidFill>
                    <a:schemeClr val="tx2">
                      <a:lumMod val="10000"/>
                    </a:schemeClr>
                  </a:solidFill>
                </a:endParaRPr>
              </a:p>
            </p:txBody>
          </p:sp>
          <p:sp>
            <p:nvSpPr>
              <p:cNvPr id="58" name="フリーフォーム 57">
                <a:extLst>
                  <a:ext uri="{FF2B5EF4-FFF2-40B4-BE49-F238E27FC236}">
                    <a16:creationId xmlns:a16="http://schemas.microsoft.com/office/drawing/2014/main" id="{3792EE5A-5756-EE23-F208-A6314758F5AC}"/>
                  </a:ext>
                </a:extLst>
              </p:cNvPr>
              <p:cNvSpPr/>
              <p:nvPr/>
            </p:nvSpPr>
            <p:spPr>
              <a:xfrm>
                <a:off x="3463177" y="6012456"/>
                <a:ext cx="103224" cy="94062"/>
              </a:xfrm>
              <a:custGeom>
                <a:avLst/>
                <a:gdLst>
                  <a:gd name="csX0" fmla="*/ 0 w 103224"/>
                  <a:gd name="csY0" fmla="*/ 47031 h 94062"/>
                  <a:gd name="csX1" fmla="*/ 103225 w 103224"/>
                  <a:gd name="csY1" fmla="*/ 0 h 94062"/>
                  <a:gd name="csX2" fmla="*/ 103225 w 103224"/>
                  <a:gd name="csY2" fmla="*/ 94063 h 94062"/>
                </a:gdLst>
                <a:ahLst/>
                <a:cxnLst>
                  <a:cxn ang="0">
                    <a:pos x="csX0" y="csY0"/>
                  </a:cxn>
                  <a:cxn ang="0">
                    <a:pos x="csX1" y="csY1"/>
                  </a:cxn>
                  <a:cxn ang="0">
                    <a:pos x="csX2" y="csY2"/>
                  </a:cxn>
                </a:cxnLst>
                <a:rect l="l" t="t" r="r" b="b"/>
                <a:pathLst>
                  <a:path w="103224" h="94062">
                    <a:moveTo>
                      <a:pt x="0" y="47031"/>
                    </a:moveTo>
                    <a:lnTo>
                      <a:pt x="103225" y="0"/>
                    </a:lnTo>
                    <a:lnTo>
                      <a:pt x="103225" y="94063"/>
                    </a:lnTo>
                    <a:close/>
                  </a:path>
                </a:pathLst>
              </a:custGeom>
              <a:solidFill>
                <a:srgbClr val="9476AE"/>
              </a:solidFill>
              <a:ln w="9828" cap="flat">
                <a:noFill/>
                <a:prstDash val="solid"/>
                <a:miter/>
              </a:ln>
            </p:spPr>
            <p:txBody>
              <a:bodyPr/>
              <a:lstStyle/>
              <a:p>
                <a:endParaRPr lang="ja-JP" altLang="en-US" sz="1600">
                  <a:solidFill>
                    <a:schemeClr val="tx2">
                      <a:lumMod val="10000"/>
                    </a:schemeClr>
                  </a:solidFill>
                </a:endParaRPr>
              </a:p>
            </p:txBody>
          </p:sp>
        </p:grpSp>
        <p:grpSp>
          <p:nvGrpSpPr>
            <p:cNvPr id="59" name="グラフィックス 3">
              <a:extLst>
                <a:ext uri="{FF2B5EF4-FFF2-40B4-BE49-F238E27FC236}">
                  <a16:creationId xmlns:a16="http://schemas.microsoft.com/office/drawing/2014/main" id="{75B90F24-3FCD-F257-5481-086F2A919A55}"/>
                </a:ext>
              </a:extLst>
            </p:cNvPr>
            <p:cNvGrpSpPr/>
            <p:nvPr/>
          </p:nvGrpSpPr>
          <p:grpSpPr>
            <a:xfrm>
              <a:off x="6350205" y="5262027"/>
              <a:ext cx="94376" cy="1226603"/>
              <a:chOff x="6350205" y="5262027"/>
              <a:chExt cx="94376" cy="1226603"/>
            </a:xfrm>
          </p:grpSpPr>
          <p:sp>
            <p:nvSpPr>
              <p:cNvPr id="60" name="フリーフォーム 59">
                <a:extLst>
                  <a:ext uri="{FF2B5EF4-FFF2-40B4-BE49-F238E27FC236}">
                    <a16:creationId xmlns:a16="http://schemas.microsoft.com/office/drawing/2014/main" id="{ABB22E5B-D7BC-6987-EED6-7B06025B690C}"/>
                  </a:ext>
                </a:extLst>
              </p:cNvPr>
              <p:cNvSpPr/>
              <p:nvPr/>
            </p:nvSpPr>
            <p:spPr>
              <a:xfrm>
                <a:off x="6397393" y="5364908"/>
                <a:ext cx="45719" cy="1037761"/>
              </a:xfrm>
              <a:custGeom>
                <a:avLst/>
                <a:gdLst>
                  <a:gd name="csX0" fmla="*/ 0 w 9830"/>
                  <a:gd name="csY0" fmla="*/ 0 h 891635"/>
                  <a:gd name="csX1" fmla="*/ 0 w 9830"/>
                  <a:gd name="csY1" fmla="*/ 891635 h 891635"/>
                </a:gdLst>
                <a:ahLst/>
                <a:cxnLst>
                  <a:cxn ang="0">
                    <a:pos x="csX0" y="csY0"/>
                  </a:cxn>
                  <a:cxn ang="0">
                    <a:pos x="csX1" y="csY1"/>
                  </a:cxn>
                </a:cxnLst>
                <a:rect l="l" t="t" r="r" b="b"/>
                <a:pathLst>
                  <a:path w="9830" h="891635">
                    <a:moveTo>
                      <a:pt x="0" y="0"/>
                    </a:moveTo>
                    <a:lnTo>
                      <a:pt x="0" y="891635"/>
                    </a:lnTo>
                  </a:path>
                </a:pathLst>
              </a:custGeom>
              <a:noFill/>
              <a:ln w="30466" cap="flat">
                <a:solidFill>
                  <a:srgbClr val="9476AE"/>
                </a:solidFill>
                <a:prstDash val="solid"/>
                <a:round/>
              </a:ln>
            </p:spPr>
            <p:txBody>
              <a:bodyPr/>
              <a:lstStyle/>
              <a:p>
                <a:endParaRPr lang="ja-JP" altLang="en-US" sz="1600">
                  <a:solidFill>
                    <a:schemeClr val="tx2">
                      <a:lumMod val="10000"/>
                    </a:schemeClr>
                  </a:solidFill>
                </a:endParaRPr>
              </a:p>
            </p:txBody>
          </p:sp>
          <p:sp>
            <p:nvSpPr>
              <p:cNvPr id="61" name="フリーフォーム 60">
                <a:extLst>
                  <a:ext uri="{FF2B5EF4-FFF2-40B4-BE49-F238E27FC236}">
                    <a16:creationId xmlns:a16="http://schemas.microsoft.com/office/drawing/2014/main" id="{5AAFEFA0-2C42-FF92-7F15-5DA18C9944AF}"/>
                  </a:ext>
                </a:extLst>
              </p:cNvPr>
              <p:cNvSpPr/>
              <p:nvPr/>
            </p:nvSpPr>
            <p:spPr>
              <a:xfrm>
                <a:off x="6350205" y="5262027"/>
                <a:ext cx="94376" cy="102880"/>
              </a:xfrm>
              <a:custGeom>
                <a:avLst/>
                <a:gdLst>
                  <a:gd name="csX0" fmla="*/ 47188 w 94376"/>
                  <a:gd name="csY0" fmla="*/ 0 h 102880"/>
                  <a:gd name="csX1" fmla="*/ 94377 w 94376"/>
                  <a:gd name="csY1" fmla="*/ 102881 h 102880"/>
                  <a:gd name="csX2" fmla="*/ 0 w 94376"/>
                  <a:gd name="csY2" fmla="*/ 102881 h 102880"/>
                </a:gdLst>
                <a:ahLst/>
                <a:cxnLst>
                  <a:cxn ang="0">
                    <a:pos x="csX0" y="csY0"/>
                  </a:cxn>
                  <a:cxn ang="0">
                    <a:pos x="csX1" y="csY1"/>
                  </a:cxn>
                  <a:cxn ang="0">
                    <a:pos x="csX2" y="csY2"/>
                  </a:cxn>
                </a:cxnLst>
                <a:rect l="l" t="t" r="r" b="b"/>
                <a:pathLst>
                  <a:path w="94376" h="102880">
                    <a:moveTo>
                      <a:pt x="47188" y="0"/>
                    </a:moveTo>
                    <a:lnTo>
                      <a:pt x="94377" y="102881"/>
                    </a:lnTo>
                    <a:lnTo>
                      <a:pt x="0" y="102881"/>
                    </a:lnTo>
                    <a:close/>
                  </a:path>
                </a:pathLst>
              </a:custGeom>
              <a:solidFill>
                <a:srgbClr val="9476AE"/>
              </a:solidFill>
              <a:ln w="9828" cap="flat">
                <a:noFill/>
                <a:prstDash val="solid"/>
                <a:miter/>
              </a:ln>
            </p:spPr>
            <p:txBody>
              <a:bodyPr/>
              <a:lstStyle/>
              <a:p>
                <a:endParaRPr lang="ja-JP" altLang="en-US" sz="1600">
                  <a:solidFill>
                    <a:schemeClr val="tx2">
                      <a:lumMod val="10000"/>
                    </a:schemeClr>
                  </a:solidFill>
                </a:endParaRPr>
              </a:p>
            </p:txBody>
          </p:sp>
          <p:sp>
            <p:nvSpPr>
              <p:cNvPr id="62" name="フリーフォーム 61">
                <a:extLst>
                  <a:ext uri="{FF2B5EF4-FFF2-40B4-BE49-F238E27FC236}">
                    <a16:creationId xmlns:a16="http://schemas.microsoft.com/office/drawing/2014/main" id="{5275B29F-5FA8-26BE-7DCC-1254D8AEC0B8}"/>
                  </a:ext>
                </a:extLst>
              </p:cNvPr>
              <p:cNvSpPr/>
              <p:nvPr/>
            </p:nvSpPr>
            <p:spPr>
              <a:xfrm>
                <a:off x="6350205" y="6385750"/>
                <a:ext cx="94376" cy="102880"/>
              </a:xfrm>
              <a:custGeom>
                <a:avLst/>
                <a:gdLst>
                  <a:gd name="csX0" fmla="*/ 47188 w 94376"/>
                  <a:gd name="csY0" fmla="*/ 102881 h 102880"/>
                  <a:gd name="csX1" fmla="*/ 0 w 94376"/>
                  <a:gd name="csY1" fmla="*/ 0 h 102880"/>
                  <a:gd name="csX2" fmla="*/ 94377 w 94376"/>
                  <a:gd name="csY2" fmla="*/ 0 h 102880"/>
                </a:gdLst>
                <a:ahLst/>
                <a:cxnLst>
                  <a:cxn ang="0">
                    <a:pos x="csX0" y="csY0"/>
                  </a:cxn>
                  <a:cxn ang="0">
                    <a:pos x="csX1" y="csY1"/>
                  </a:cxn>
                  <a:cxn ang="0">
                    <a:pos x="csX2" y="csY2"/>
                  </a:cxn>
                </a:cxnLst>
                <a:rect l="l" t="t" r="r" b="b"/>
                <a:pathLst>
                  <a:path w="94376" h="102880">
                    <a:moveTo>
                      <a:pt x="47188" y="102881"/>
                    </a:moveTo>
                    <a:lnTo>
                      <a:pt x="0" y="0"/>
                    </a:lnTo>
                    <a:lnTo>
                      <a:pt x="94377" y="0"/>
                    </a:lnTo>
                    <a:close/>
                  </a:path>
                </a:pathLst>
              </a:custGeom>
              <a:solidFill>
                <a:srgbClr val="9476AE"/>
              </a:solidFill>
              <a:ln w="9828" cap="flat">
                <a:noFill/>
                <a:prstDash val="solid"/>
                <a:miter/>
              </a:ln>
            </p:spPr>
            <p:txBody>
              <a:bodyPr/>
              <a:lstStyle/>
              <a:p>
                <a:endParaRPr lang="ja-JP" altLang="en-US" sz="1600">
                  <a:solidFill>
                    <a:schemeClr val="tx2">
                      <a:lumMod val="10000"/>
                    </a:schemeClr>
                  </a:solidFill>
                </a:endParaRPr>
              </a:p>
            </p:txBody>
          </p:sp>
        </p:grpSp>
      </p:grpSp>
      <p:grpSp>
        <p:nvGrpSpPr>
          <p:cNvPr id="63" name="グラフィックス 3">
            <a:extLst>
              <a:ext uri="{FF2B5EF4-FFF2-40B4-BE49-F238E27FC236}">
                <a16:creationId xmlns:a16="http://schemas.microsoft.com/office/drawing/2014/main" id="{64A6AF0E-1EFD-EF2A-9765-BA777B39ADE2}"/>
              </a:ext>
            </a:extLst>
          </p:cNvPr>
          <p:cNvGrpSpPr/>
          <p:nvPr/>
        </p:nvGrpSpPr>
        <p:grpSpPr>
          <a:xfrm>
            <a:off x="3104568" y="4277242"/>
            <a:ext cx="5572139" cy="2486238"/>
            <a:chOff x="3190104" y="4281312"/>
            <a:chExt cx="5572139" cy="2486238"/>
          </a:xfrm>
          <a:solidFill>
            <a:srgbClr val="24323D"/>
          </a:solidFill>
        </p:grpSpPr>
        <p:sp>
          <p:nvSpPr>
            <p:cNvPr id="64" name="テキスト ボックス 63">
              <a:extLst>
                <a:ext uri="{FF2B5EF4-FFF2-40B4-BE49-F238E27FC236}">
                  <a16:creationId xmlns:a16="http://schemas.microsoft.com/office/drawing/2014/main" id="{687A77B9-FFE3-0DED-8898-A551AB10D9CE}"/>
                </a:ext>
              </a:extLst>
            </p:cNvPr>
            <p:cNvSpPr txBox="1"/>
            <p:nvPr/>
          </p:nvSpPr>
          <p:spPr>
            <a:xfrm>
              <a:off x="6516090" y="4281312"/>
              <a:ext cx="90281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機密</a:t>
              </a:r>
              <a:r>
                <a:rPr lang="ja-JP" altLang="en-US" sz="1600" spc="0" baseline="0">
                  <a:ln/>
                  <a:solidFill>
                    <a:schemeClr val="tx2">
                      <a:lumMod val="10000"/>
                    </a:schemeClr>
                  </a:solidFill>
                  <a:latin typeface="Arial"/>
                  <a:ea typeface="ＭＳ ゴシック"/>
                  <a:cs typeface="Arial"/>
                  <a:sym typeface="Arial"/>
                  <a:rtl val="0"/>
                </a:rPr>
                <a:t>VM</a:t>
              </a:r>
            </a:p>
          </p:txBody>
        </p:sp>
        <p:sp>
          <p:nvSpPr>
            <p:cNvPr id="66" name="テキスト ボックス 65">
              <a:extLst>
                <a:ext uri="{FF2B5EF4-FFF2-40B4-BE49-F238E27FC236}">
                  <a16:creationId xmlns:a16="http://schemas.microsoft.com/office/drawing/2014/main" id="{5D7B2E0D-7DBF-46FA-B12E-B3D18CED15D2}"/>
                </a:ext>
              </a:extLst>
            </p:cNvPr>
            <p:cNvSpPr txBox="1"/>
            <p:nvPr/>
          </p:nvSpPr>
          <p:spPr>
            <a:xfrm>
              <a:off x="6103164" y="4947604"/>
              <a:ext cx="182614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クラウドサービス</a:t>
              </a:r>
            </a:p>
          </p:txBody>
        </p:sp>
        <p:sp>
          <p:nvSpPr>
            <p:cNvPr id="67" name="テキスト ボックス 66">
              <a:extLst>
                <a:ext uri="{FF2B5EF4-FFF2-40B4-BE49-F238E27FC236}">
                  <a16:creationId xmlns:a16="http://schemas.microsoft.com/office/drawing/2014/main" id="{F4D57A31-7DF2-ABE6-52D7-EF2968F18842}"/>
                </a:ext>
              </a:extLst>
            </p:cNvPr>
            <p:cNvSpPr txBox="1"/>
            <p:nvPr/>
          </p:nvSpPr>
          <p:spPr>
            <a:xfrm>
              <a:off x="6419107" y="5342603"/>
              <a:ext cx="1096775"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Arial"/>
                  <a:cs typeface="Arial"/>
                  <a:sym typeface="Arial"/>
                  <a:rtl val="0"/>
                </a:rPr>
                <a:t>ゲストOS</a:t>
              </a:r>
            </a:p>
          </p:txBody>
        </p:sp>
        <p:sp>
          <p:nvSpPr>
            <p:cNvPr id="68" name="テキスト ボックス 67">
              <a:extLst>
                <a:ext uri="{FF2B5EF4-FFF2-40B4-BE49-F238E27FC236}">
                  <a16:creationId xmlns:a16="http://schemas.microsoft.com/office/drawing/2014/main" id="{8562F8A2-A2DD-E67F-9E41-0EF31EE4CA28}"/>
                </a:ext>
              </a:extLst>
            </p:cNvPr>
            <p:cNvSpPr txBox="1"/>
            <p:nvPr/>
          </p:nvSpPr>
          <p:spPr>
            <a:xfrm>
              <a:off x="6366858" y="4648792"/>
              <a:ext cx="1107996"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ユーザ</a:t>
              </a:r>
              <a:r>
                <a:rPr lang="ja-JP" altLang="en-US" sz="1600" spc="0" baseline="0">
                  <a:ln/>
                  <a:solidFill>
                    <a:schemeClr val="tx2">
                      <a:lumMod val="10000"/>
                    </a:schemeClr>
                  </a:solidFill>
                  <a:latin typeface="Arial"/>
                  <a:ea typeface="ＭＳ ゴシック"/>
                  <a:cs typeface="Arial"/>
                  <a:sym typeface="Arial"/>
                  <a:rtl val="0"/>
                </a:rPr>
                <a:t>VM</a:t>
              </a:r>
            </a:p>
          </p:txBody>
        </p:sp>
        <p:sp>
          <p:nvSpPr>
            <p:cNvPr id="69" name="テキスト ボックス 68">
              <a:extLst>
                <a:ext uri="{FF2B5EF4-FFF2-40B4-BE49-F238E27FC236}">
                  <a16:creationId xmlns:a16="http://schemas.microsoft.com/office/drawing/2014/main" id="{78350EFA-9C11-1118-42E4-DE5C1A9C7E06}"/>
                </a:ext>
              </a:extLst>
            </p:cNvPr>
            <p:cNvSpPr txBox="1"/>
            <p:nvPr/>
          </p:nvSpPr>
          <p:spPr>
            <a:xfrm>
              <a:off x="6320549" y="5900858"/>
              <a:ext cx="2441694"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ユーザ・ハイパーバイザ</a:t>
              </a:r>
            </a:p>
          </p:txBody>
        </p:sp>
        <p:sp>
          <p:nvSpPr>
            <p:cNvPr id="70" name="テキスト ボックス 69">
              <a:extLst>
                <a:ext uri="{FF2B5EF4-FFF2-40B4-BE49-F238E27FC236}">
                  <a16:creationId xmlns:a16="http://schemas.microsoft.com/office/drawing/2014/main" id="{8B824214-A787-EFD8-5AB4-BEBBFFC6A2B4}"/>
                </a:ext>
              </a:extLst>
            </p:cNvPr>
            <p:cNvSpPr txBox="1"/>
            <p:nvPr/>
          </p:nvSpPr>
          <p:spPr>
            <a:xfrm>
              <a:off x="3190104" y="5695005"/>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通信情報</a:t>
              </a:r>
            </a:p>
          </p:txBody>
        </p:sp>
        <p:sp>
          <p:nvSpPr>
            <p:cNvPr id="71" name="テキスト ボックス 70">
              <a:extLst>
                <a:ext uri="{FF2B5EF4-FFF2-40B4-BE49-F238E27FC236}">
                  <a16:creationId xmlns:a16="http://schemas.microsoft.com/office/drawing/2014/main" id="{21AC3028-60CB-26FB-49FC-91B0155E7C71}"/>
                </a:ext>
              </a:extLst>
            </p:cNvPr>
            <p:cNvSpPr txBox="1"/>
            <p:nvPr/>
          </p:nvSpPr>
          <p:spPr>
            <a:xfrm>
              <a:off x="5157072" y="6428996"/>
              <a:ext cx="1415772"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通信パケット</a:t>
              </a:r>
            </a:p>
          </p:txBody>
        </p:sp>
      </p:grpSp>
      <p:sp>
        <p:nvSpPr>
          <p:cNvPr id="2" name="Google Shape;88;p17">
            <a:extLst>
              <a:ext uri="{FF2B5EF4-FFF2-40B4-BE49-F238E27FC236}">
                <a16:creationId xmlns:a16="http://schemas.microsoft.com/office/drawing/2014/main" id="{6CCB36A0-4B74-4F4C-FF07-7B1DE0D0EEF8}"/>
              </a:ext>
            </a:extLst>
          </p:cNvPr>
          <p:cNvSpPr txBox="1">
            <a:spLocks noGrp="1"/>
          </p:cNvSpPr>
          <p:nvPr>
            <p:ph type="sldNum" idx="12"/>
          </p:nvPr>
        </p:nvSpPr>
        <p:spPr>
          <a:xfrm>
            <a:off x="11320333" y="6241345"/>
            <a:ext cx="731600" cy="524800"/>
          </a:xfrm>
          <a:prstGeom prst="rect">
            <a:avLst/>
          </a:prstGeom>
        </p:spPr>
        <p:txBody>
          <a:bodyPr spcFirstLastPara="1" wrap="square" lIns="121900" tIns="121900" rIns="121900" bIns="121900" anchor="ctr" anchorCtr="0">
            <a:normAutofit/>
          </a:bodyPr>
          <a:lstStyle/>
          <a:p>
            <a:fld id="{00000000-1234-1234-1234-123412341234}" type="slidenum">
              <a:rPr lang="en-US" altLang="ja"/>
              <a:pPr/>
              <a:t>4</a:t>
            </a:fld>
            <a:endParaRPr/>
          </a:p>
        </p:txBody>
      </p:sp>
      <p:sp>
        <p:nvSpPr>
          <p:cNvPr id="3" name="正方形/長方形 35">
            <a:extLst>
              <a:ext uri="{FF2B5EF4-FFF2-40B4-BE49-F238E27FC236}">
                <a16:creationId xmlns:a16="http://schemas.microsoft.com/office/drawing/2014/main" id="{EA86746D-6C4E-F635-F63C-FB01F7186F9D}"/>
              </a:ext>
            </a:extLst>
          </p:cNvPr>
          <p:cNvSpPr/>
          <p:nvPr/>
        </p:nvSpPr>
        <p:spPr>
          <a:xfrm>
            <a:off x="4793749" y="5920645"/>
            <a:ext cx="1148725" cy="313542"/>
          </a:xfrm>
          <a:prstGeom prst="rect">
            <a:avLst/>
          </a:prstGeom>
          <a:solidFill>
            <a:srgbClr val="F7DCDC"/>
          </a:solidFill>
          <a:ln w="14288" cap="flat">
            <a:solidFill>
              <a:srgbClr val="BB6868"/>
            </a:solidFill>
            <a:prstDash val="solid"/>
            <a:miter/>
          </a:ln>
        </p:spPr>
        <p:txBody>
          <a:bodyPr/>
          <a:lstStyle/>
          <a:p>
            <a:pPr algn="ctr"/>
            <a:r>
              <a:rPr lang="ja-JP" altLang="en-US" sz="1600">
                <a:solidFill>
                  <a:schemeClr val="tx2">
                    <a:lumMod val="10000"/>
                  </a:schemeClr>
                </a:solidFill>
              </a:rPr>
              <a:t>追跡機構</a:t>
            </a:r>
          </a:p>
        </p:txBody>
      </p:sp>
      <p:sp>
        <p:nvSpPr>
          <p:cNvPr id="4" name="フリーフォーム 3">
            <a:extLst>
              <a:ext uri="{FF2B5EF4-FFF2-40B4-BE49-F238E27FC236}">
                <a16:creationId xmlns:a16="http://schemas.microsoft.com/office/drawing/2014/main" id="{0D981A57-9972-F66C-FD13-C3CADC6B7F6E}"/>
              </a:ext>
            </a:extLst>
          </p:cNvPr>
          <p:cNvSpPr/>
          <p:nvPr/>
        </p:nvSpPr>
        <p:spPr>
          <a:xfrm>
            <a:off x="2893758" y="5179967"/>
            <a:ext cx="1355248" cy="45719"/>
          </a:xfrm>
          <a:custGeom>
            <a:avLst/>
            <a:gdLst>
              <a:gd name="csX0" fmla="*/ 1115440 w 1115440"/>
              <a:gd name="csY0" fmla="*/ 0 h 9653"/>
              <a:gd name="csX1" fmla="*/ 0 w 1115440"/>
              <a:gd name="csY1" fmla="*/ 0 h 9653"/>
            </a:gdLst>
            <a:ahLst/>
            <a:cxnLst>
              <a:cxn ang="0">
                <a:pos x="csX0" y="csY0"/>
              </a:cxn>
              <a:cxn ang="0">
                <a:pos x="csX1" y="csY1"/>
              </a:cxn>
            </a:cxnLst>
            <a:rect l="l" t="t" r="r" b="b"/>
            <a:pathLst>
              <a:path w="1115440" h="9653">
                <a:moveTo>
                  <a:pt x="1115440" y="0"/>
                </a:moveTo>
                <a:lnTo>
                  <a:pt x="0" y="0"/>
                </a:lnTo>
              </a:path>
            </a:pathLst>
          </a:custGeom>
          <a:noFill/>
          <a:ln w="29935" cap="flat">
            <a:solidFill>
              <a:srgbClr val="F01505"/>
            </a:solidFill>
            <a:prstDash val="solid"/>
            <a:round/>
          </a:ln>
        </p:spPr>
        <p:txBody>
          <a:bodyPr/>
          <a:lstStyle/>
          <a:p>
            <a:endParaRPr lang="ja-JP" altLang="en-US" sz="1600">
              <a:solidFill>
                <a:schemeClr val="tx2">
                  <a:lumMod val="10000"/>
                </a:schemeClr>
              </a:solidFill>
            </a:endParaRPr>
          </a:p>
        </p:txBody>
      </p:sp>
      <p:sp>
        <p:nvSpPr>
          <p:cNvPr id="5" name="フリーフォーム 4">
            <a:extLst>
              <a:ext uri="{FF2B5EF4-FFF2-40B4-BE49-F238E27FC236}">
                <a16:creationId xmlns:a16="http://schemas.microsoft.com/office/drawing/2014/main" id="{65240E00-3C9C-171E-CF2B-2DF6ECDC7FFB}"/>
              </a:ext>
            </a:extLst>
          </p:cNvPr>
          <p:cNvSpPr/>
          <p:nvPr/>
        </p:nvSpPr>
        <p:spPr>
          <a:xfrm rot="10800000">
            <a:off x="4194636" y="5133633"/>
            <a:ext cx="101403" cy="92668"/>
          </a:xfrm>
          <a:custGeom>
            <a:avLst/>
            <a:gdLst>
              <a:gd name="csX0" fmla="*/ 0 w 101403"/>
              <a:gd name="csY0" fmla="*/ 46334 h 92668"/>
              <a:gd name="csX1" fmla="*/ 101404 w 101403"/>
              <a:gd name="csY1" fmla="*/ 0 h 92668"/>
              <a:gd name="csX2" fmla="*/ 101404 w 101403"/>
              <a:gd name="csY2" fmla="*/ 92669 h 92668"/>
            </a:gdLst>
            <a:ahLst/>
            <a:cxnLst>
              <a:cxn ang="0">
                <a:pos x="csX0" y="csY0"/>
              </a:cxn>
              <a:cxn ang="0">
                <a:pos x="csX1" y="csY1"/>
              </a:cxn>
              <a:cxn ang="0">
                <a:pos x="csX2" y="csY2"/>
              </a:cxn>
            </a:cxnLst>
            <a:rect l="l" t="t" r="r" b="b"/>
            <a:pathLst>
              <a:path w="101403" h="92668">
                <a:moveTo>
                  <a:pt x="0" y="46334"/>
                </a:moveTo>
                <a:lnTo>
                  <a:pt x="101404" y="0"/>
                </a:lnTo>
                <a:lnTo>
                  <a:pt x="101404" y="92669"/>
                </a:lnTo>
                <a:close/>
              </a:path>
            </a:pathLst>
          </a:custGeom>
          <a:solidFill>
            <a:srgbClr val="F01505"/>
          </a:solidFill>
          <a:ln w="9656" cap="flat">
            <a:noFill/>
            <a:prstDash val="solid"/>
            <a:miter/>
          </a:ln>
        </p:spPr>
        <p:txBody>
          <a:bodyPr/>
          <a:lstStyle/>
          <a:p>
            <a:endParaRPr lang="ja-JP" altLang="en-US" sz="1600">
              <a:solidFill>
                <a:schemeClr val="tx2">
                  <a:lumMod val="10000"/>
                </a:schemeClr>
              </a:solidFill>
            </a:endParaRPr>
          </a:p>
        </p:txBody>
      </p:sp>
      <p:sp>
        <p:nvSpPr>
          <p:cNvPr id="6" name="テキスト ボックス 5">
            <a:extLst>
              <a:ext uri="{FF2B5EF4-FFF2-40B4-BE49-F238E27FC236}">
                <a16:creationId xmlns:a16="http://schemas.microsoft.com/office/drawing/2014/main" id="{D8CC237A-B647-CBAE-E4B6-AD368B7F39A6}"/>
              </a:ext>
            </a:extLst>
          </p:cNvPr>
          <p:cNvSpPr txBox="1"/>
          <p:nvPr/>
        </p:nvSpPr>
        <p:spPr>
          <a:xfrm>
            <a:off x="3249782" y="4728706"/>
            <a:ext cx="595035"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隔離</a:t>
            </a:r>
          </a:p>
        </p:txBody>
      </p:sp>
      <p:sp>
        <p:nvSpPr>
          <p:cNvPr id="11" name="乗算記号 10">
            <a:extLst>
              <a:ext uri="{FF2B5EF4-FFF2-40B4-BE49-F238E27FC236}">
                <a16:creationId xmlns:a16="http://schemas.microsoft.com/office/drawing/2014/main" id="{1FDB2B9C-508D-F9CF-00C0-8CFD05117349}"/>
              </a:ext>
            </a:extLst>
          </p:cNvPr>
          <p:cNvSpPr/>
          <p:nvPr/>
        </p:nvSpPr>
        <p:spPr>
          <a:xfrm>
            <a:off x="3396495" y="5024953"/>
            <a:ext cx="310027" cy="310027"/>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A2D6599F-9EDA-91A1-CA4B-2851FC1BA3EB}"/>
            </a:ext>
          </a:extLst>
        </p:cNvPr>
        <p:cNvGrpSpPr/>
        <p:nvPr/>
      </p:nvGrpSpPr>
      <p:grpSpPr>
        <a:xfrm>
          <a:off x="0" y="0"/>
          <a:ext cx="0" cy="0"/>
          <a:chOff x="0" y="0"/>
          <a:chExt cx="0" cy="0"/>
        </a:xfrm>
      </p:grpSpPr>
      <p:sp>
        <p:nvSpPr>
          <p:cNvPr id="108" name="Google Shape;108;p20">
            <a:extLst>
              <a:ext uri="{FF2B5EF4-FFF2-40B4-BE49-F238E27FC236}">
                <a16:creationId xmlns:a16="http://schemas.microsoft.com/office/drawing/2014/main" id="{1C7B4D89-B402-8FCD-B196-1164347E1F75}"/>
              </a:ext>
            </a:extLst>
          </p:cNvPr>
          <p:cNvSpPr txBox="1">
            <a:spLocks noGrp="1"/>
          </p:cNvSpPr>
          <p:nvPr>
            <p:ph type="title"/>
          </p:nvPr>
        </p:nvSpPr>
        <p:spPr>
          <a:xfrm>
            <a:off x="415600" y="297712"/>
            <a:ext cx="11360800" cy="797441"/>
          </a:xfrm>
        </p:spPr>
        <p:txBody>
          <a:bodyPr spcFirstLastPara="1" wrap="square" lIns="121900" tIns="121900" rIns="121900" bIns="121900" anchor="t" anchorCtr="0">
            <a:normAutofit fontScale="90000"/>
          </a:bodyPr>
          <a:lstStyle/>
          <a:p>
            <a:r>
              <a:rPr lang="ja-JP" altLang="en-US"/>
              <a:t>先行研究の問題点</a:t>
            </a:r>
            <a:endParaRPr lang="ja-JP" altLang="en-US" dirty="0"/>
          </a:p>
        </p:txBody>
      </p:sp>
      <p:sp>
        <p:nvSpPr>
          <p:cNvPr id="109" name="Google Shape;109;p20">
            <a:extLst>
              <a:ext uri="{FF2B5EF4-FFF2-40B4-BE49-F238E27FC236}">
                <a16:creationId xmlns:a16="http://schemas.microsoft.com/office/drawing/2014/main" id="{F8872D1C-0090-4E99-4CB9-E114AE1798F4}"/>
              </a:ext>
            </a:extLst>
          </p:cNvPr>
          <p:cNvSpPr txBox="1">
            <a:spLocks noGrp="1"/>
          </p:cNvSpPr>
          <p:nvPr>
            <p:ph type="body" idx="1"/>
          </p:nvPr>
        </p:nvSpPr>
        <p:spPr>
          <a:xfrm>
            <a:off x="415600" y="1095153"/>
            <a:ext cx="11360800" cy="4996680"/>
          </a:xfrm>
        </p:spPr>
        <p:txBody>
          <a:bodyPr spcFirstLastPara="1" wrap="square" lIns="121900" tIns="121900" rIns="121900" bIns="121900" anchor="t" anchorCtr="0">
            <a:normAutofit/>
          </a:bodyPr>
          <a:lstStyle/>
          <a:p>
            <a:r>
              <a:rPr lang="ja-JP" altLang="en-US"/>
              <a:t>機密</a:t>
            </a:r>
            <a:r>
              <a:rPr lang="en-US" altLang="ja-JP" dirty="0"/>
              <a:t>VM</a:t>
            </a:r>
            <a:r>
              <a:rPr lang="ja-JP" altLang="en-US"/>
              <a:t>内でユーザ</a:t>
            </a:r>
            <a:r>
              <a:rPr lang="en-US" altLang="ja-JP" dirty="0"/>
              <a:t>VM</a:t>
            </a:r>
            <a:r>
              <a:rPr lang="ja-JP" altLang="en-US"/>
              <a:t>を動かすオーバヘッドが大きい</a:t>
            </a:r>
            <a:endParaRPr lang="en-US" altLang="ja-JP" dirty="0"/>
          </a:p>
          <a:p>
            <a:pPr lvl="1"/>
            <a:r>
              <a:rPr lang="ja-JP" altLang="en-US"/>
              <a:t>通常</a:t>
            </a:r>
            <a:r>
              <a:rPr lang="en-US" altLang="ja-JP" dirty="0"/>
              <a:t>VM</a:t>
            </a:r>
            <a:r>
              <a:rPr lang="ja-JP" altLang="en-US"/>
              <a:t>内で</a:t>
            </a:r>
            <a:r>
              <a:rPr lang="en-US" altLang="ja-JP" dirty="0"/>
              <a:t>VM</a:t>
            </a:r>
            <a:r>
              <a:rPr lang="ja-JP" altLang="en-US"/>
              <a:t>を動作させるだけでも</a:t>
            </a:r>
            <a:r>
              <a:rPr lang="en-US" altLang="ja-JP" dirty="0"/>
              <a:t>Web</a:t>
            </a:r>
            <a:r>
              <a:rPr lang="ja-JP" altLang="en-US"/>
              <a:t>サーバの性能が</a:t>
            </a:r>
            <a:r>
              <a:rPr lang="en-US" altLang="ja-JP" dirty="0"/>
              <a:t>0〜46%</a:t>
            </a:r>
            <a:r>
              <a:rPr lang="ja-JP" altLang="en-US"/>
              <a:t>低下</a:t>
            </a:r>
            <a:endParaRPr lang="en-US" altLang="ja-JP" dirty="0"/>
          </a:p>
          <a:p>
            <a:pPr lvl="1"/>
            <a:r>
              <a:rPr lang="ja-JP" altLang="en-US"/>
              <a:t>機密</a:t>
            </a:r>
            <a:r>
              <a:rPr lang="en-US" altLang="ja-JP" dirty="0"/>
              <a:t>VM</a:t>
            </a:r>
            <a:r>
              <a:rPr lang="ja-JP" altLang="en-US"/>
              <a:t>内で</a:t>
            </a:r>
            <a:r>
              <a:rPr lang="en-US" altLang="ja-JP" dirty="0"/>
              <a:t>VM</a:t>
            </a:r>
            <a:r>
              <a:rPr lang="ja-JP" altLang="en-US"/>
              <a:t>を動作させると性能が</a:t>
            </a:r>
            <a:r>
              <a:rPr lang="en-US" altLang="ja-JP" dirty="0"/>
              <a:t>4〜69%</a:t>
            </a:r>
            <a:r>
              <a:rPr lang="ja-JP" altLang="en-US"/>
              <a:t>低下</a:t>
            </a:r>
            <a:endParaRPr lang="en-US" altLang="ja-JP" dirty="0"/>
          </a:p>
          <a:p>
            <a:r>
              <a:rPr lang="ja-JP" altLang="en-US"/>
              <a:t>ユーザ</a:t>
            </a:r>
            <a:r>
              <a:rPr lang="en-US" altLang="ja-JP" dirty="0"/>
              <a:t>VM</a:t>
            </a:r>
            <a:r>
              <a:rPr lang="ja-JP" altLang="en-US"/>
              <a:t>の全パケットをキャプチャするオーバヘッドが大きい</a:t>
            </a:r>
            <a:endParaRPr lang="en-US" altLang="ja-JP" dirty="0"/>
          </a:p>
          <a:p>
            <a:pPr lvl="1"/>
            <a:r>
              <a:rPr lang="ja-JP" altLang="en-US"/>
              <a:t>ユーザ</a:t>
            </a:r>
            <a:r>
              <a:rPr lang="en-US" altLang="ja-JP" dirty="0"/>
              <a:t>VM</a:t>
            </a:r>
            <a:r>
              <a:rPr lang="ja-JP" altLang="en-US"/>
              <a:t>が</a:t>
            </a:r>
            <a:r>
              <a:rPr lang="en-US" altLang="ja-JP" dirty="0"/>
              <a:t>NIC</a:t>
            </a:r>
            <a:r>
              <a:rPr lang="ja-JP" altLang="en-US"/>
              <a:t>に直接アクセスできる方式を用いても性能が</a:t>
            </a:r>
            <a:r>
              <a:rPr lang="en-US" altLang="ja-JP" dirty="0"/>
              <a:t>10%</a:t>
            </a:r>
            <a:r>
              <a:rPr lang="ja-JP" altLang="en-US"/>
              <a:t>低下</a:t>
            </a:r>
            <a:endParaRPr lang="en-US" altLang="ja-JP" dirty="0"/>
          </a:p>
        </p:txBody>
      </p:sp>
      <p:sp>
        <p:nvSpPr>
          <p:cNvPr id="110" name="Google Shape;110;p20">
            <a:extLst>
              <a:ext uri="{FF2B5EF4-FFF2-40B4-BE49-F238E27FC236}">
                <a16:creationId xmlns:a16="http://schemas.microsoft.com/office/drawing/2014/main" id="{D4158E48-ACF1-6116-FAEB-68EE8329C2FC}"/>
              </a:ext>
            </a:extLst>
          </p:cNvPr>
          <p:cNvSpPr txBox="1">
            <a:spLocks noGrp="1"/>
          </p:cNvSpPr>
          <p:nvPr>
            <p:ph type="sldNum" idx="12"/>
          </p:nvPr>
        </p:nvSpPr>
        <p:spPr>
          <a:xfrm>
            <a:off x="11320333" y="6241345"/>
            <a:ext cx="731600" cy="524800"/>
          </a:xfrm>
        </p:spPr>
        <p:txBody>
          <a:bodyPr spcFirstLastPara="1" wrap="square" lIns="121900" tIns="121900" rIns="121900" bIns="121900" anchor="ctr" anchorCtr="0">
            <a:normAutofit/>
          </a:bodyPr>
          <a:lstStyle/>
          <a:p>
            <a:fld id="{00000000-1234-1234-1234-123412341234}" type="slidenum">
              <a:rPr lang="en-US" altLang="ja" smtClean="0"/>
              <a:pPr/>
              <a:t>5</a:t>
            </a:fld>
            <a:endParaRPr lang="en-US"/>
          </a:p>
        </p:txBody>
      </p:sp>
      <p:graphicFrame>
        <p:nvGraphicFramePr>
          <p:cNvPr id="4" name="Chart 1">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291930989"/>
              </p:ext>
            </p:extLst>
          </p:nvPr>
        </p:nvGraphicFramePr>
        <p:xfrm>
          <a:off x="984736" y="3840964"/>
          <a:ext cx="2900289" cy="30170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3881100662"/>
              </p:ext>
            </p:extLst>
          </p:nvPr>
        </p:nvGraphicFramePr>
        <p:xfrm>
          <a:off x="3969131" y="3840964"/>
          <a:ext cx="2900289" cy="301703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1">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413166661"/>
              </p:ext>
            </p:extLst>
          </p:nvPr>
        </p:nvGraphicFramePr>
        <p:xfrm>
          <a:off x="7173994" y="3883168"/>
          <a:ext cx="3976998" cy="2719324"/>
        </p:xfrm>
        <a:graphic>
          <a:graphicData uri="http://schemas.openxmlformats.org/drawingml/2006/chart">
            <c:chart xmlns:c="http://schemas.openxmlformats.org/drawingml/2006/chart" xmlns:r="http://schemas.openxmlformats.org/officeDocument/2006/relationships" r:id="rId5"/>
          </a:graphicData>
        </a:graphic>
      </p:graphicFrame>
      <p:cxnSp>
        <p:nvCxnSpPr>
          <p:cNvPr id="9" name="直線矢印コネクタ 8">
            <a:extLst>
              <a:ext uri="{FF2B5EF4-FFF2-40B4-BE49-F238E27FC236}">
                <a16:creationId xmlns:a16="http://schemas.microsoft.com/office/drawing/2014/main" id="{681061CD-C07D-E34B-A910-C6C3E859C6AD}"/>
              </a:ext>
            </a:extLst>
          </p:cNvPr>
          <p:cNvCxnSpPr>
            <a:cxnSpLocks/>
          </p:cNvCxnSpPr>
          <p:nvPr/>
        </p:nvCxnSpPr>
        <p:spPr>
          <a:xfrm>
            <a:off x="9280237" y="4505748"/>
            <a:ext cx="637486" cy="150658"/>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62E43524-ED90-8D4B-0897-E36688F21E64}"/>
              </a:ext>
            </a:extLst>
          </p:cNvPr>
          <p:cNvCxnSpPr>
            <a:cxnSpLocks/>
          </p:cNvCxnSpPr>
          <p:nvPr/>
        </p:nvCxnSpPr>
        <p:spPr>
          <a:xfrm>
            <a:off x="5889531" y="4531989"/>
            <a:ext cx="500196" cy="84406"/>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920D7002-0537-2D9A-D14D-479B4392885F}"/>
              </a:ext>
            </a:extLst>
          </p:cNvPr>
          <p:cNvCxnSpPr>
            <a:cxnSpLocks/>
          </p:cNvCxnSpPr>
          <p:nvPr/>
        </p:nvCxnSpPr>
        <p:spPr>
          <a:xfrm>
            <a:off x="2355912" y="4614203"/>
            <a:ext cx="259001" cy="436098"/>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953DE5AA-A8C3-8E4D-077A-CE2C98792ED1}"/>
              </a:ext>
            </a:extLst>
          </p:cNvPr>
          <p:cNvCxnSpPr>
            <a:cxnSpLocks/>
          </p:cNvCxnSpPr>
          <p:nvPr/>
        </p:nvCxnSpPr>
        <p:spPr>
          <a:xfrm>
            <a:off x="2485412" y="4614203"/>
            <a:ext cx="858311" cy="73527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7506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5DF9BF66-BBA6-68AD-22E9-42EEA8C97514}"/>
            </a:ext>
          </a:extLst>
        </p:cNvPr>
        <p:cNvGrpSpPr/>
        <p:nvPr/>
      </p:nvGrpSpPr>
      <p:grpSpPr>
        <a:xfrm>
          <a:off x="0" y="0"/>
          <a:ext cx="0" cy="0"/>
          <a:chOff x="0" y="0"/>
          <a:chExt cx="0" cy="0"/>
        </a:xfrm>
      </p:grpSpPr>
      <p:sp>
        <p:nvSpPr>
          <p:cNvPr id="108" name="Google Shape;108;p20">
            <a:extLst>
              <a:ext uri="{FF2B5EF4-FFF2-40B4-BE49-F238E27FC236}">
                <a16:creationId xmlns:a16="http://schemas.microsoft.com/office/drawing/2014/main" id="{9841274B-FF78-7E1C-CA50-646CFADCD26D}"/>
              </a:ext>
            </a:extLst>
          </p:cNvPr>
          <p:cNvSpPr txBox="1">
            <a:spLocks noGrp="1"/>
          </p:cNvSpPr>
          <p:nvPr>
            <p:ph type="title"/>
          </p:nvPr>
        </p:nvSpPr>
        <p:spPr>
          <a:xfrm>
            <a:off x="415600" y="297712"/>
            <a:ext cx="11360800" cy="797441"/>
          </a:xfrm>
        </p:spPr>
        <p:txBody>
          <a:bodyPr spcFirstLastPara="1" wrap="square" lIns="121900" tIns="121900" rIns="121900" bIns="121900" anchor="t" anchorCtr="0">
            <a:normAutofit fontScale="90000"/>
          </a:bodyPr>
          <a:lstStyle/>
          <a:p>
            <a:r>
              <a:rPr lang="ja-JP" altLang="en-US" dirty="0"/>
              <a:t>提案</a:t>
            </a:r>
            <a:r>
              <a:rPr lang="en-US" altLang="ja-JP" dirty="0"/>
              <a:t>: </a:t>
            </a:r>
            <a:r>
              <a:rPr lang="en-US" altLang="ja-JP" dirty="0" err="1"/>
              <a:t>SockTrawl</a:t>
            </a:r>
            <a:endParaRPr lang="ja-JP" altLang="en-US" dirty="0"/>
          </a:p>
        </p:txBody>
      </p:sp>
      <p:sp>
        <p:nvSpPr>
          <p:cNvPr id="109" name="Google Shape;109;p20">
            <a:extLst>
              <a:ext uri="{FF2B5EF4-FFF2-40B4-BE49-F238E27FC236}">
                <a16:creationId xmlns:a16="http://schemas.microsoft.com/office/drawing/2014/main" id="{DE738739-DF8C-29DE-554D-76FEF4D49820}"/>
              </a:ext>
            </a:extLst>
          </p:cNvPr>
          <p:cNvSpPr txBox="1">
            <a:spLocks noGrp="1"/>
          </p:cNvSpPr>
          <p:nvPr>
            <p:ph type="body" idx="1"/>
          </p:nvPr>
        </p:nvSpPr>
        <p:spPr>
          <a:xfrm>
            <a:off x="415600" y="1095153"/>
            <a:ext cx="11360800" cy="4996680"/>
          </a:xfrm>
        </p:spPr>
        <p:txBody>
          <a:bodyPr spcFirstLastPara="1" wrap="square" lIns="121900" tIns="121900" rIns="121900" bIns="121900" anchor="t" anchorCtr="0">
            <a:normAutofit/>
          </a:bodyPr>
          <a:lstStyle/>
          <a:p>
            <a:r>
              <a:rPr lang="ja" altLang="en-US" dirty="0">
                <a:solidFill>
                  <a:schemeClr val="accent1"/>
                </a:solidFill>
              </a:rPr>
              <a:t>機密</a:t>
            </a:r>
            <a:r>
              <a:rPr lang="en-US" altLang="ja" dirty="0">
                <a:solidFill>
                  <a:schemeClr val="accent1"/>
                </a:solidFill>
              </a:rPr>
              <a:t>VM</a:t>
            </a:r>
            <a:r>
              <a:rPr lang="ja" altLang="en-US" dirty="0">
                <a:solidFill>
                  <a:schemeClr val="accent1"/>
                </a:solidFill>
              </a:rPr>
              <a:t>内でクラウドサービスの通信を安全かつ軽量に追跡</a:t>
            </a:r>
            <a:endParaRPr lang="en-US" altLang="ja" dirty="0">
              <a:solidFill>
                <a:schemeClr val="accent1"/>
              </a:solidFill>
            </a:endParaRPr>
          </a:p>
          <a:p>
            <a:pPr lvl="1"/>
            <a:r>
              <a:rPr lang="ja" altLang="en-US" dirty="0">
                <a:solidFill>
                  <a:schemeClr val="accent1"/>
                </a:solidFill>
              </a:rPr>
              <a:t>機密</a:t>
            </a:r>
            <a:r>
              <a:rPr lang="en-US" altLang="ja" dirty="0">
                <a:solidFill>
                  <a:schemeClr val="accent1"/>
                </a:solidFill>
              </a:rPr>
              <a:t>VM</a:t>
            </a:r>
            <a:r>
              <a:rPr lang="ja" altLang="en-US" dirty="0">
                <a:solidFill>
                  <a:schemeClr val="accent1"/>
                </a:solidFill>
              </a:rPr>
              <a:t>内に</a:t>
            </a:r>
            <a:r>
              <a:rPr lang="ja-JP" altLang="en-US">
                <a:solidFill>
                  <a:schemeClr val="accent1"/>
                </a:solidFill>
              </a:rPr>
              <a:t>軽量な隔離環境を作成してユーザの追跡機構を動作させる</a:t>
            </a:r>
            <a:endParaRPr lang="en-US" altLang="ja-JP" dirty="0">
              <a:solidFill>
                <a:schemeClr val="accent1"/>
              </a:solidFill>
            </a:endParaRPr>
          </a:p>
          <a:p>
            <a:pPr lvl="2"/>
            <a:r>
              <a:rPr lang="en-US" altLang="ja" dirty="0">
                <a:solidFill>
                  <a:schemeClr val="accent1"/>
                </a:solidFill>
              </a:rPr>
              <a:t>Nested SEV</a:t>
            </a:r>
            <a:r>
              <a:rPr lang="ja" altLang="en-US" dirty="0">
                <a:solidFill>
                  <a:schemeClr val="accent1"/>
                </a:solidFill>
              </a:rPr>
              <a:t>を用いて機密</a:t>
            </a:r>
            <a:r>
              <a:rPr lang="en-US" altLang="ja" dirty="0">
                <a:solidFill>
                  <a:schemeClr val="accent1"/>
                </a:solidFill>
              </a:rPr>
              <a:t>VM</a:t>
            </a:r>
            <a:r>
              <a:rPr lang="ja" altLang="en-US" dirty="0">
                <a:solidFill>
                  <a:schemeClr val="accent1"/>
                </a:solidFill>
              </a:rPr>
              <a:t>内でユーザ</a:t>
            </a:r>
            <a:r>
              <a:rPr lang="en-US" altLang="ja" dirty="0">
                <a:solidFill>
                  <a:schemeClr val="accent1"/>
                </a:solidFill>
              </a:rPr>
              <a:t>VM</a:t>
            </a:r>
            <a:r>
              <a:rPr lang="ja" altLang="en-US" dirty="0">
                <a:solidFill>
                  <a:schemeClr val="accent1"/>
                </a:solidFill>
              </a:rPr>
              <a:t>を動作させるオーバヘッドを</a:t>
            </a:r>
            <a:r>
              <a:rPr lang="ja" altLang="en-US" dirty="0"/>
              <a:t>削減</a:t>
            </a:r>
            <a:endParaRPr lang="en-US" altLang="ja" dirty="0">
              <a:solidFill>
                <a:schemeClr val="accent1"/>
              </a:solidFill>
            </a:endParaRPr>
          </a:p>
          <a:p>
            <a:pPr lvl="2"/>
            <a:r>
              <a:rPr lang="en-US" altLang="ja" dirty="0">
                <a:solidFill>
                  <a:schemeClr val="accent1"/>
                </a:solidFill>
              </a:rPr>
              <a:t>AMD SEV-SNP</a:t>
            </a:r>
            <a:r>
              <a:rPr lang="ja" altLang="en-US" dirty="0">
                <a:solidFill>
                  <a:schemeClr val="accent1"/>
                </a:solidFill>
              </a:rPr>
              <a:t>と</a:t>
            </a:r>
            <a:r>
              <a:rPr lang="en-US" altLang="ja" dirty="0">
                <a:solidFill>
                  <a:schemeClr val="accent1"/>
                </a:solidFill>
              </a:rPr>
              <a:t>Intel TDX</a:t>
            </a:r>
            <a:r>
              <a:rPr lang="ja" altLang="en-US" dirty="0">
                <a:solidFill>
                  <a:schemeClr val="accent1"/>
                </a:solidFill>
              </a:rPr>
              <a:t>それぞれの隔離環境を用いる</a:t>
            </a:r>
            <a:endParaRPr lang="en-US" altLang="ja" strike="sngStrike" dirty="0">
              <a:solidFill>
                <a:schemeClr val="accent1"/>
              </a:solidFill>
            </a:endParaRPr>
          </a:p>
          <a:p>
            <a:pPr lvl="1"/>
            <a:r>
              <a:rPr lang="ja" altLang="en-US" dirty="0">
                <a:solidFill>
                  <a:schemeClr val="accent1"/>
                </a:solidFill>
              </a:rPr>
              <a:t>ゲスト</a:t>
            </a:r>
            <a:r>
              <a:rPr lang="en-US" altLang="ja" dirty="0">
                <a:solidFill>
                  <a:schemeClr val="accent1"/>
                </a:solidFill>
              </a:rPr>
              <a:t>OS</a:t>
            </a:r>
            <a:r>
              <a:rPr lang="ja" altLang="en-US" dirty="0">
                <a:solidFill>
                  <a:schemeClr val="accent1"/>
                </a:solidFill>
              </a:rPr>
              <a:t>のカーネルメモリを解析することで通信情報を取得</a:t>
            </a:r>
            <a:endParaRPr lang="en-US" altLang="ja" dirty="0">
              <a:solidFill>
                <a:schemeClr val="accent1"/>
              </a:solidFill>
            </a:endParaRPr>
          </a:p>
          <a:p>
            <a:pPr lvl="2"/>
            <a:r>
              <a:rPr lang="ja" altLang="en-US" dirty="0">
                <a:solidFill>
                  <a:schemeClr val="accent1"/>
                </a:solidFill>
              </a:rPr>
              <a:t>全パケットをキャプチャするよりも小さいオーバヘッドで通信を追跡</a:t>
            </a:r>
            <a:endParaRPr lang="en-US" altLang="ja" dirty="0">
              <a:solidFill>
                <a:schemeClr val="accent1"/>
              </a:solidFill>
            </a:endParaRPr>
          </a:p>
        </p:txBody>
      </p:sp>
      <p:sp>
        <p:nvSpPr>
          <p:cNvPr id="110" name="Google Shape;110;p20">
            <a:extLst>
              <a:ext uri="{FF2B5EF4-FFF2-40B4-BE49-F238E27FC236}">
                <a16:creationId xmlns:a16="http://schemas.microsoft.com/office/drawing/2014/main" id="{34AED7E4-A62F-BFF2-EBE6-061183F0DB4D}"/>
              </a:ext>
            </a:extLst>
          </p:cNvPr>
          <p:cNvSpPr txBox="1">
            <a:spLocks noGrp="1"/>
          </p:cNvSpPr>
          <p:nvPr>
            <p:ph type="sldNum" idx="12"/>
          </p:nvPr>
        </p:nvSpPr>
        <p:spPr>
          <a:xfrm>
            <a:off x="11320333" y="6241345"/>
            <a:ext cx="731600" cy="524800"/>
          </a:xfrm>
        </p:spPr>
        <p:txBody>
          <a:bodyPr spcFirstLastPara="1" wrap="square" lIns="121900" tIns="121900" rIns="121900" bIns="121900" anchor="ctr" anchorCtr="0">
            <a:normAutofit/>
          </a:bodyPr>
          <a:lstStyle/>
          <a:p>
            <a:fld id="{00000000-1234-1234-1234-123412341234}" type="slidenum">
              <a:rPr lang="en-US" altLang="ja" smtClean="0"/>
              <a:pPr/>
              <a:t>6</a:t>
            </a:fld>
            <a:endParaRPr lang="en-US"/>
          </a:p>
        </p:txBody>
      </p:sp>
      <p:sp>
        <p:nvSpPr>
          <p:cNvPr id="7" name="円/楕円 6">
            <a:extLst>
              <a:ext uri="{FF2B5EF4-FFF2-40B4-BE49-F238E27FC236}">
                <a16:creationId xmlns:a16="http://schemas.microsoft.com/office/drawing/2014/main" id="{D895C6C4-B9F3-7AB0-B379-197EA7FE555F}"/>
              </a:ext>
            </a:extLst>
          </p:cNvPr>
          <p:cNvSpPr/>
          <p:nvPr/>
        </p:nvSpPr>
        <p:spPr>
          <a:xfrm>
            <a:off x="2898227" y="5074774"/>
            <a:ext cx="248437" cy="267548"/>
          </a:xfrm>
          <a:prstGeom prst="ellipse">
            <a:avLst/>
          </a:prstGeom>
          <a:solidFill>
            <a:srgbClr val="F7F9FA"/>
          </a:solidFill>
          <a:ln w="14319" cap="flat">
            <a:solidFill>
              <a:srgbClr val="4F5D69"/>
            </a:solidFill>
            <a:prstDash val="solid"/>
            <a:miter/>
          </a:ln>
        </p:spPr>
        <p:txBody>
          <a:bodyPr/>
          <a:lstStyle/>
          <a:p>
            <a:endParaRPr lang="ja-JP" altLang="en-US" sz="1600">
              <a:solidFill>
                <a:schemeClr val="tx2">
                  <a:lumMod val="10000"/>
                </a:schemeClr>
              </a:solidFill>
            </a:endParaRPr>
          </a:p>
        </p:txBody>
      </p:sp>
      <p:sp>
        <p:nvSpPr>
          <p:cNvPr id="8" name="フリーフォーム 7">
            <a:extLst>
              <a:ext uri="{FF2B5EF4-FFF2-40B4-BE49-F238E27FC236}">
                <a16:creationId xmlns:a16="http://schemas.microsoft.com/office/drawing/2014/main" id="{11C5F782-4761-2F37-8B89-AB956CA8C466}"/>
              </a:ext>
            </a:extLst>
          </p:cNvPr>
          <p:cNvSpPr/>
          <p:nvPr/>
        </p:nvSpPr>
        <p:spPr>
          <a:xfrm>
            <a:off x="2801612" y="5390099"/>
            <a:ext cx="441666" cy="277103"/>
          </a:xfrm>
          <a:custGeom>
            <a:avLst/>
            <a:gdLst>
              <a:gd name="csX0" fmla="*/ 67949 w 441666"/>
              <a:gd name="csY0" fmla="*/ 0 h 277103"/>
              <a:gd name="csX1" fmla="*/ 1062 w 441666"/>
              <a:gd name="csY1" fmla="*/ 277103 h 277103"/>
              <a:gd name="csX2" fmla="*/ 440605 w 441666"/>
              <a:gd name="csY2" fmla="*/ 277103 h 277103"/>
              <a:gd name="csX3" fmla="*/ 373718 w 441666"/>
              <a:gd name="csY3" fmla="*/ 0 h 277103"/>
            </a:gdLst>
            <a:ahLst/>
            <a:cxnLst>
              <a:cxn ang="0">
                <a:pos x="csX0" y="csY0"/>
              </a:cxn>
              <a:cxn ang="0">
                <a:pos x="csX1" y="csY1"/>
              </a:cxn>
              <a:cxn ang="0">
                <a:pos x="csX2" y="csY2"/>
              </a:cxn>
              <a:cxn ang="0">
                <a:pos x="csX3" y="csY3"/>
              </a:cxn>
            </a:cxnLst>
            <a:rect l="l" t="t" r="r" b="b"/>
            <a:pathLst>
              <a:path w="441666" h="277103">
                <a:moveTo>
                  <a:pt x="67949" y="0"/>
                </a:moveTo>
                <a:cubicBezTo>
                  <a:pt x="16987" y="57332"/>
                  <a:pt x="-5308" y="149700"/>
                  <a:pt x="1062" y="277103"/>
                </a:cubicBezTo>
                <a:lnTo>
                  <a:pt x="440605" y="277103"/>
                </a:lnTo>
                <a:cubicBezTo>
                  <a:pt x="446975" y="149700"/>
                  <a:pt x="424679" y="57332"/>
                  <a:pt x="373718" y="0"/>
                </a:cubicBezTo>
                <a:close/>
              </a:path>
            </a:pathLst>
          </a:custGeom>
          <a:solidFill>
            <a:srgbClr val="F7F9FA"/>
          </a:solidFill>
          <a:ln w="14319" cap="flat">
            <a:solidFill>
              <a:srgbClr val="4F5D69"/>
            </a:solidFill>
            <a:prstDash val="solid"/>
            <a:miter/>
          </a:ln>
        </p:spPr>
        <p:txBody>
          <a:bodyPr/>
          <a:lstStyle/>
          <a:p>
            <a:endParaRPr lang="ja-JP" altLang="en-US" sz="1600">
              <a:solidFill>
                <a:schemeClr val="tx2">
                  <a:lumMod val="10000"/>
                </a:schemeClr>
              </a:solidFill>
            </a:endParaRPr>
          </a:p>
        </p:txBody>
      </p:sp>
      <p:sp>
        <p:nvSpPr>
          <p:cNvPr id="9" name="正方形/長方形 8">
            <a:extLst>
              <a:ext uri="{FF2B5EF4-FFF2-40B4-BE49-F238E27FC236}">
                <a16:creationId xmlns:a16="http://schemas.microsoft.com/office/drawing/2014/main" id="{DDF8497D-BC76-137C-F9D5-7CDFBFC34F88}"/>
              </a:ext>
            </a:extLst>
          </p:cNvPr>
          <p:cNvSpPr/>
          <p:nvPr/>
        </p:nvSpPr>
        <p:spPr>
          <a:xfrm>
            <a:off x="5522682" y="4074623"/>
            <a:ext cx="3867706" cy="2522595"/>
          </a:xfrm>
          <a:prstGeom prst="rect">
            <a:avLst/>
          </a:prstGeom>
          <a:solidFill>
            <a:srgbClr val="FFFFFF"/>
          </a:solidFill>
          <a:ln w="18138" cap="flat">
            <a:solidFill>
              <a:srgbClr val="4F5D69"/>
            </a:solidFill>
            <a:prstDash val="solid"/>
            <a:miter/>
          </a:ln>
        </p:spPr>
        <p:txBody>
          <a:bodyPr/>
          <a:lstStyle/>
          <a:p>
            <a:endParaRPr lang="ja-JP" altLang="en-US" sz="1600">
              <a:solidFill>
                <a:schemeClr val="tx2">
                  <a:lumMod val="10000"/>
                </a:schemeClr>
              </a:solidFill>
            </a:endParaRPr>
          </a:p>
        </p:txBody>
      </p:sp>
      <p:sp>
        <p:nvSpPr>
          <p:cNvPr id="4" name="正方形/長方形 3">
            <a:extLst>
              <a:ext uri="{FF2B5EF4-FFF2-40B4-BE49-F238E27FC236}">
                <a16:creationId xmlns:a16="http://schemas.microsoft.com/office/drawing/2014/main" id="{29A9B803-CF46-F19D-4E74-F0EC267063C6}"/>
              </a:ext>
            </a:extLst>
          </p:cNvPr>
          <p:cNvSpPr/>
          <p:nvPr/>
        </p:nvSpPr>
        <p:spPr>
          <a:xfrm>
            <a:off x="5771120" y="4479584"/>
            <a:ext cx="3382571" cy="1162936"/>
          </a:xfrm>
          <a:prstGeom prst="rect">
            <a:avLst/>
          </a:prstGeom>
          <a:solidFill>
            <a:schemeClr val="tx2"/>
          </a:solidFill>
          <a:ln w="18138" cap="flat">
            <a:solidFill>
              <a:srgbClr val="4F5D69"/>
            </a:solidFill>
            <a:prstDash val="solid"/>
            <a:miter/>
          </a:ln>
        </p:spPr>
        <p:txBody>
          <a:bodyPr/>
          <a:lstStyle/>
          <a:p>
            <a:endParaRPr lang="ja-JP" altLang="en-US" sz="1600">
              <a:solidFill>
                <a:schemeClr val="tx2">
                  <a:lumMod val="10000"/>
                </a:schemeClr>
              </a:solidFill>
            </a:endParaRPr>
          </a:p>
        </p:txBody>
      </p:sp>
      <p:sp>
        <p:nvSpPr>
          <p:cNvPr id="11" name="正方形/長方形 10">
            <a:extLst>
              <a:ext uri="{FF2B5EF4-FFF2-40B4-BE49-F238E27FC236}">
                <a16:creationId xmlns:a16="http://schemas.microsoft.com/office/drawing/2014/main" id="{84DA2660-11A7-691B-D74A-102628AB36F2}"/>
              </a:ext>
            </a:extLst>
          </p:cNvPr>
          <p:cNvSpPr/>
          <p:nvPr/>
        </p:nvSpPr>
        <p:spPr>
          <a:xfrm>
            <a:off x="6153331" y="4600163"/>
            <a:ext cx="2623024" cy="353545"/>
          </a:xfrm>
          <a:prstGeom prst="rect">
            <a:avLst/>
          </a:prstGeom>
          <a:solidFill>
            <a:srgbClr val="DEEDDE"/>
          </a:solidFill>
          <a:ln w="14319" cap="flat">
            <a:solidFill>
              <a:srgbClr val="7CA483"/>
            </a:solidFill>
            <a:prstDash val="solid"/>
            <a:miter/>
          </a:ln>
        </p:spPr>
        <p:txBody>
          <a:bodyPr/>
          <a:lstStyle/>
          <a:p>
            <a:endParaRPr lang="ja-JP" altLang="en-US" sz="1600">
              <a:solidFill>
                <a:schemeClr val="tx2">
                  <a:lumMod val="10000"/>
                </a:schemeClr>
              </a:solidFill>
            </a:endParaRPr>
          </a:p>
        </p:txBody>
      </p:sp>
      <p:sp>
        <p:nvSpPr>
          <p:cNvPr id="5" name="正方形/長方形 4">
            <a:extLst>
              <a:ext uri="{FF2B5EF4-FFF2-40B4-BE49-F238E27FC236}">
                <a16:creationId xmlns:a16="http://schemas.microsoft.com/office/drawing/2014/main" id="{8EDD9894-7B33-9D1F-DF9E-77F362809491}"/>
              </a:ext>
            </a:extLst>
          </p:cNvPr>
          <p:cNvSpPr/>
          <p:nvPr/>
        </p:nvSpPr>
        <p:spPr>
          <a:xfrm>
            <a:off x="5911203" y="5043768"/>
            <a:ext cx="3090286" cy="504811"/>
          </a:xfrm>
          <a:prstGeom prst="rect">
            <a:avLst/>
          </a:prstGeom>
          <a:solidFill>
            <a:srgbClr val="FFFFFF"/>
          </a:solidFill>
          <a:ln w="18138" cap="flat">
            <a:solidFill>
              <a:srgbClr val="4F5D69"/>
            </a:solidFill>
            <a:prstDash val="solid"/>
            <a:miter/>
          </a:ln>
        </p:spPr>
        <p:txBody>
          <a:bodyPr/>
          <a:lstStyle/>
          <a:p>
            <a:endParaRPr lang="ja-JP" altLang="en-US" sz="1600">
              <a:solidFill>
                <a:schemeClr val="tx2">
                  <a:lumMod val="10000"/>
                </a:schemeClr>
              </a:solidFill>
            </a:endParaRPr>
          </a:p>
        </p:txBody>
      </p:sp>
      <p:sp>
        <p:nvSpPr>
          <p:cNvPr id="13" name="正方形/長方形 12">
            <a:extLst>
              <a:ext uri="{FF2B5EF4-FFF2-40B4-BE49-F238E27FC236}">
                <a16:creationId xmlns:a16="http://schemas.microsoft.com/office/drawing/2014/main" id="{63CE29A3-624A-8235-A175-AB0E67577689}"/>
              </a:ext>
            </a:extLst>
          </p:cNvPr>
          <p:cNvSpPr/>
          <p:nvPr/>
        </p:nvSpPr>
        <p:spPr>
          <a:xfrm>
            <a:off x="6287105" y="5135259"/>
            <a:ext cx="1643509" cy="305769"/>
          </a:xfrm>
          <a:prstGeom prst="rect">
            <a:avLst/>
          </a:prstGeom>
          <a:solidFill>
            <a:srgbClr val="DCE9FC"/>
          </a:solidFill>
          <a:ln w="14319" cap="flat">
            <a:solidFill>
              <a:srgbClr val="7299C8"/>
            </a:solidFill>
            <a:prstDash val="solid"/>
            <a:miter/>
          </a:ln>
        </p:spPr>
        <p:txBody>
          <a:bodyPr/>
          <a:lstStyle/>
          <a:p>
            <a:endParaRPr lang="ja-JP" altLang="en-US" sz="1600">
              <a:solidFill>
                <a:schemeClr val="tx2">
                  <a:lumMod val="10000"/>
                </a:schemeClr>
              </a:solidFill>
            </a:endParaRPr>
          </a:p>
        </p:txBody>
      </p:sp>
      <p:sp>
        <p:nvSpPr>
          <p:cNvPr id="15" name="正方形/長方形 14">
            <a:extLst>
              <a:ext uri="{FF2B5EF4-FFF2-40B4-BE49-F238E27FC236}">
                <a16:creationId xmlns:a16="http://schemas.microsoft.com/office/drawing/2014/main" id="{D92CAE19-B39A-26F5-C595-7D3108380740}"/>
              </a:ext>
            </a:extLst>
          </p:cNvPr>
          <p:cNvSpPr/>
          <p:nvPr/>
        </p:nvSpPr>
        <p:spPr>
          <a:xfrm>
            <a:off x="6287105" y="6071678"/>
            <a:ext cx="1643509" cy="296213"/>
          </a:xfrm>
          <a:prstGeom prst="rect">
            <a:avLst/>
          </a:prstGeom>
          <a:solidFill>
            <a:srgbClr val="F7DCDC"/>
          </a:solidFill>
          <a:ln w="14319" cap="flat">
            <a:solidFill>
              <a:srgbClr val="BB6868"/>
            </a:solidFill>
            <a:prstDash val="solid"/>
            <a:miter/>
          </a:ln>
        </p:spPr>
        <p:txBody>
          <a:bodyPr/>
          <a:lstStyle/>
          <a:p>
            <a:endParaRPr lang="ja-JP" altLang="en-US" sz="1600">
              <a:solidFill>
                <a:schemeClr val="tx2">
                  <a:lumMod val="10000"/>
                </a:schemeClr>
              </a:solidFill>
            </a:endParaRPr>
          </a:p>
        </p:txBody>
      </p:sp>
      <p:grpSp>
        <p:nvGrpSpPr>
          <p:cNvPr id="16" name="グラフィックス 3">
            <a:extLst>
              <a:ext uri="{FF2B5EF4-FFF2-40B4-BE49-F238E27FC236}">
                <a16:creationId xmlns:a16="http://schemas.microsoft.com/office/drawing/2014/main" id="{D78DF9E4-E41E-FFFB-9E1E-8401D2548BF9}"/>
              </a:ext>
            </a:extLst>
          </p:cNvPr>
          <p:cNvGrpSpPr/>
          <p:nvPr/>
        </p:nvGrpSpPr>
        <p:grpSpPr>
          <a:xfrm>
            <a:off x="3458740" y="4716738"/>
            <a:ext cx="3768478" cy="1355863"/>
            <a:chOff x="3458740" y="4451269"/>
            <a:chExt cx="3768478" cy="1355863"/>
          </a:xfrm>
        </p:grpSpPr>
        <p:grpSp>
          <p:nvGrpSpPr>
            <p:cNvPr id="18" name="グラフィックス 3">
              <a:extLst>
                <a:ext uri="{FF2B5EF4-FFF2-40B4-BE49-F238E27FC236}">
                  <a16:creationId xmlns:a16="http://schemas.microsoft.com/office/drawing/2014/main" id="{2493B2DD-176D-0602-0F3A-80A9CD2FDE23}"/>
                </a:ext>
              </a:extLst>
            </p:cNvPr>
            <p:cNvGrpSpPr/>
            <p:nvPr/>
          </p:nvGrpSpPr>
          <p:grpSpPr>
            <a:xfrm>
              <a:off x="3458740" y="4451269"/>
              <a:ext cx="2694590" cy="91730"/>
              <a:chOff x="3458740" y="4451269"/>
              <a:chExt cx="2694590" cy="91730"/>
            </a:xfrm>
          </p:grpSpPr>
          <p:sp>
            <p:nvSpPr>
              <p:cNvPr id="19" name="フリーフォーム 18">
                <a:extLst>
                  <a:ext uri="{FF2B5EF4-FFF2-40B4-BE49-F238E27FC236}">
                    <a16:creationId xmlns:a16="http://schemas.microsoft.com/office/drawing/2014/main" id="{14FA900A-79C3-D0AC-AEC8-0974EA8D6268}"/>
                  </a:ext>
                </a:extLst>
              </p:cNvPr>
              <p:cNvSpPr/>
              <p:nvPr/>
            </p:nvSpPr>
            <p:spPr>
              <a:xfrm>
                <a:off x="3458740" y="4497134"/>
                <a:ext cx="2594260" cy="9555"/>
              </a:xfrm>
              <a:custGeom>
                <a:avLst/>
                <a:gdLst>
                  <a:gd name="csX0" fmla="*/ 0 w 2594260"/>
                  <a:gd name="csY0" fmla="*/ 0 h 9555"/>
                  <a:gd name="csX1" fmla="*/ 2594260 w 2594260"/>
                  <a:gd name="csY1" fmla="*/ 0 h 9555"/>
                </a:gdLst>
                <a:ahLst/>
                <a:cxnLst>
                  <a:cxn ang="0">
                    <a:pos x="csX0" y="csY0"/>
                  </a:cxn>
                  <a:cxn ang="0">
                    <a:pos x="csX1" y="csY1"/>
                  </a:cxn>
                </a:cxnLst>
                <a:rect l="l" t="t" r="r" b="b"/>
                <a:pathLst>
                  <a:path w="2594260" h="9555">
                    <a:moveTo>
                      <a:pt x="0" y="0"/>
                    </a:moveTo>
                    <a:lnTo>
                      <a:pt x="2594260" y="0"/>
                    </a:lnTo>
                  </a:path>
                </a:pathLst>
              </a:custGeom>
              <a:noFill/>
              <a:ln w="29593" cap="flat">
                <a:solidFill>
                  <a:srgbClr val="9476AE"/>
                </a:solidFill>
                <a:prstDash val="solid"/>
                <a:round/>
              </a:ln>
            </p:spPr>
            <p:txBody>
              <a:bodyPr/>
              <a:lstStyle/>
              <a:p>
                <a:endParaRPr lang="ja-JP" altLang="en-US" sz="1600">
                  <a:solidFill>
                    <a:schemeClr val="tx2">
                      <a:lumMod val="10000"/>
                    </a:schemeClr>
                  </a:solidFill>
                </a:endParaRPr>
              </a:p>
            </p:txBody>
          </p:sp>
          <p:sp>
            <p:nvSpPr>
              <p:cNvPr id="20" name="フリーフォーム 19">
                <a:extLst>
                  <a:ext uri="{FF2B5EF4-FFF2-40B4-BE49-F238E27FC236}">
                    <a16:creationId xmlns:a16="http://schemas.microsoft.com/office/drawing/2014/main" id="{4712A9C3-6154-F35D-66C5-8EB0CAC5D929}"/>
                  </a:ext>
                </a:extLst>
              </p:cNvPr>
              <p:cNvSpPr/>
              <p:nvPr/>
            </p:nvSpPr>
            <p:spPr>
              <a:xfrm>
                <a:off x="6053001" y="4451269"/>
                <a:ext cx="100330" cy="91730"/>
              </a:xfrm>
              <a:custGeom>
                <a:avLst/>
                <a:gdLst>
                  <a:gd name="csX0" fmla="*/ 100331 w 100330"/>
                  <a:gd name="csY0" fmla="*/ 45865 h 91730"/>
                  <a:gd name="csX1" fmla="*/ 0 w 100330"/>
                  <a:gd name="csY1" fmla="*/ 91731 h 91730"/>
                  <a:gd name="csX2" fmla="*/ 0 w 100330"/>
                  <a:gd name="csY2" fmla="*/ 0 h 91730"/>
                </a:gdLst>
                <a:ahLst/>
                <a:cxnLst>
                  <a:cxn ang="0">
                    <a:pos x="csX0" y="csY0"/>
                  </a:cxn>
                  <a:cxn ang="0">
                    <a:pos x="csX1" y="csY1"/>
                  </a:cxn>
                  <a:cxn ang="0">
                    <a:pos x="csX2" y="csY2"/>
                  </a:cxn>
                </a:cxnLst>
                <a:rect l="l" t="t" r="r" b="b"/>
                <a:pathLst>
                  <a:path w="100330" h="91730">
                    <a:moveTo>
                      <a:pt x="100331" y="45865"/>
                    </a:moveTo>
                    <a:lnTo>
                      <a:pt x="0" y="91731"/>
                    </a:lnTo>
                    <a:lnTo>
                      <a:pt x="0" y="0"/>
                    </a:lnTo>
                    <a:close/>
                  </a:path>
                </a:pathLst>
              </a:custGeom>
              <a:solidFill>
                <a:srgbClr val="9476AE"/>
              </a:solidFill>
              <a:ln w="9546" cap="flat">
                <a:noFill/>
                <a:prstDash val="solid"/>
                <a:miter/>
              </a:ln>
            </p:spPr>
            <p:txBody>
              <a:bodyPr/>
              <a:lstStyle/>
              <a:p>
                <a:endParaRPr lang="ja-JP" altLang="en-US" sz="1600">
                  <a:solidFill>
                    <a:schemeClr val="tx2">
                      <a:lumMod val="10000"/>
                    </a:schemeClr>
                  </a:solidFill>
                </a:endParaRPr>
              </a:p>
            </p:txBody>
          </p:sp>
        </p:grpSp>
        <p:grpSp>
          <p:nvGrpSpPr>
            <p:cNvPr id="25" name="グラフィックス 3">
              <a:extLst>
                <a:ext uri="{FF2B5EF4-FFF2-40B4-BE49-F238E27FC236}">
                  <a16:creationId xmlns:a16="http://schemas.microsoft.com/office/drawing/2014/main" id="{3B61DCF1-D203-B3D4-5611-A1200794806C}"/>
                </a:ext>
              </a:extLst>
            </p:cNvPr>
            <p:cNvGrpSpPr/>
            <p:nvPr/>
          </p:nvGrpSpPr>
          <p:grpSpPr>
            <a:xfrm>
              <a:off x="7135488" y="5180640"/>
              <a:ext cx="91730" cy="626492"/>
              <a:chOff x="7135488" y="5180640"/>
              <a:chExt cx="91730" cy="626492"/>
            </a:xfrm>
          </p:grpSpPr>
          <p:sp>
            <p:nvSpPr>
              <p:cNvPr id="26" name="フリーフォーム 25">
                <a:extLst>
                  <a:ext uri="{FF2B5EF4-FFF2-40B4-BE49-F238E27FC236}">
                    <a16:creationId xmlns:a16="http://schemas.microsoft.com/office/drawing/2014/main" id="{3D1ECA09-8A8B-8CD8-5A0D-8D36DB879AF9}"/>
                  </a:ext>
                </a:extLst>
              </p:cNvPr>
              <p:cNvSpPr/>
              <p:nvPr/>
            </p:nvSpPr>
            <p:spPr>
              <a:xfrm>
                <a:off x="7175747" y="5180640"/>
                <a:ext cx="9555" cy="530318"/>
              </a:xfrm>
              <a:custGeom>
                <a:avLst/>
                <a:gdLst>
                  <a:gd name="csX0" fmla="*/ 0 w 9555"/>
                  <a:gd name="csY0" fmla="*/ 530318 h 530318"/>
                  <a:gd name="csX1" fmla="*/ 0 w 9555"/>
                  <a:gd name="csY1" fmla="*/ 0 h 530318"/>
                </a:gdLst>
                <a:ahLst/>
                <a:cxnLst>
                  <a:cxn ang="0">
                    <a:pos x="csX0" y="csY0"/>
                  </a:cxn>
                  <a:cxn ang="0">
                    <a:pos x="csX1" y="csY1"/>
                  </a:cxn>
                </a:cxnLst>
                <a:rect l="l" t="t" r="r" b="b"/>
                <a:pathLst>
                  <a:path w="9555" h="530318">
                    <a:moveTo>
                      <a:pt x="0" y="530318"/>
                    </a:moveTo>
                    <a:lnTo>
                      <a:pt x="0" y="0"/>
                    </a:lnTo>
                  </a:path>
                </a:pathLst>
              </a:custGeom>
              <a:noFill/>
              <a:ln w="29593" cap="flat">
                <a:solidFill>
                  <a:srgbClr val="687782"/>
                </a:solidFill>
                <a:prstDash val="solid"/>
                <a:round/>
              </a:ln>
            </p:spPr>
            <p:txBody>
              <a:bodyPr/>
              <a:lstStyle/>
              <a:p>
                <a:endParaRPr lang="ja-JP" altLang="en-US" sz="1600">
                  <a:solidFill>
                    <a:schemeClr val="tx2">
                      <a:lumMod val="10000"/>
                    </a:schemeClr>
                  </a:solidFill>
                </a:endParaRPr>
              </a:p>
            </p:txBody>
          </p:sp>
          <p:sp>
            <p:nvSpPr>
              <p:cNvPr id="27" name="フリーフォーム 26">
                <a:extLst>
                  <a:ext uri="{FF2B5EF4-FFF2-40B4-BE49-F238E27FC236}">
                    <a16:creationId xmlns:a16="http://schemas.microsoft.com/office/drawing/2014/main" id="{F67960CA-CCAA-9C84-8840-B0A56355B823}"/>
                  </a:ext>
                </a:extLst>
              </p:cNvPr>
              <p:cNvSpPr/>
              <p:nvPr/>
            </p:nvSpPr>
            <p:spPr>
              <a:xfrm rot="10800000">
                <a:off x="7135488" y="5706802"/>
                <a:ext cx="91730" cy="100330"/>
              </a:xfrm>
              <a:custGeom>
                <a:avLst/>
                <a:gdLst>
                  <a:gd name="csX0" fmla="*/ 45865 w 91730"/>
                  <a:gd name="csY0" fmla="*/ 0 h 100330"/>
                  <a:gd name="csX1" fmla="*/ 91731 w 91730"/>
                  <a:gd name="csY1" fmla="*/ 100331 h 100330"/>
                  <a:gd name="csX2" fmla="*/ 0 w 91730"/>
                  <a:gd name="csY2" fmla="*/ 100331 h 100330"/>
                </a:gdLst>
                <a:ahLst/>
                <a:cxnLst>
                  <a:cxn ang="0">
                    <a:pos x="csX0" y="csY0"/>
                  </a:cxn>
                  <a:cxn ang="0">
                    <a:pos x="csX1" y="csY1"/>
                  </a:cxn>
                  <a:cxn ang="0">
                    <a:pos x="csX2" y="csY2"/>
                  </a:cxn>
                </a:cxnLst>
                <a:rect l="l" t="t" r="r" b="b"/>
                <a:pathLst>
                  <a:path w="91730" h="100330">
                    <a:moveTo>
                      <a:pt x="45865" y="0"/>
                    </a:moveTo>
                    <a:lnTo>
                      <a:pt x="91731" y="100331"/>
                    </a:lnTo>
                    <a:lnTo>
                      <a:pt x="0" y="100331"/>
                    </a:lnTo>
                    <a:close/>
                  </a:path>
                </a:pathLst>
              </a:custGeom>
              <a:solidFill>
                <a:srgbClr val="687782"/>
              </a:solidFill>
              <a:ln w="9546" cap="flat">
                <a:noFill/>
                <a:prstDash val="solid"/>
                <a:miter/>
              </a:ln>
            </p:spPr>
            <p:txBody>
              <a:bodyPr/>
              <a:lstStyle/>
              <a:p>
                <a:endParaRPr lang="ja-JP" altLang="en-US" sz="1600">
                  <a:solidFill>
                    <a:schemeClr val="tx2">
                      <a:lumMod val="10000"/>
                    </a:schemeClr>
                  </a:solidFill>
                </a:endParaRPr>
              </a:p>
            </p:txBody>
          </p:sp>
        </p:grpSp>
      </p:grpSp>
      <p:grpSp>
        <p:nvGrpSpPr>
          <p:cNvPr id="31" name="グラフィックス 3">
            <a:extLst>
              <a:ext uri="{FF2B5EF4-FFF2-40B4-BE49-F238E27FC236}">
                <a16:creationId xmlns:a16="http://schemas.microsoft.com/office/drawing/2014/main" id="{B13D7396-A149-E5B9-ABCA-F8C0375FFFF0}"/>
              </a:ext>
            </a:extLst>
          </p:cNvPr>
          <p:cNvGrpSpPr/>
          <p:nvPr/>
        </p:nvGrpSpPr>
        <p:grpSpPr>
          <a:xfrm>
            <a:off x="2673013" y="4141029"/>
            <a:ext cx="6387223" cy="2245006"/>
            <a:chOff x="2673013" y="3875560"/>
            <a:chExt cx="6387223" cy="2245006"/>
          </a:xfrm>
          <a:solidFill>
            <a:srgbClr val="24323D"/>
          </a:solidFill>
        </p:grpSpPr>
        <p:sp>
          <p:nvSpPr>
            <p:cNvPr id="32" name="テキスト ボックス 31">
              <a:extLst>
                <a:ext uri="{FF2B5EF4-FFF2-40B4-BE49-F238E27FC236}">
                  <a16:creationId xmlns:a16="http://schemas.microsoft.com/office/drawing/2014/main" id="{B32CF308-B1F4-8B1D-46BA-7AED8AAD7C0E}"/>
                </a:ext>
              </a:extLst>
            </p:cNvPr>
            <p:cNvSpPr txBox="1"/>
            <p:nvPr/>
          </p:nvSpPr>
          <p:spPr>
            <a:xfrm>
              <a:off x="2673013" y="5463331"/>
              <a:ext cx="800219"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ユーザ</a:t>
              </a:r>
            </a:p>
          </p:txBody>
        </p:sp>
        <p:sp>
          <p:nvSpPr>
            <p:cNvPr id="33" name="テキスト ボックス 32">
              <a:extLst>
                <a:ext uri="{FF2B5EF4-FFF2-40B4-BE49-F238E27FC236}">
                  <a16:creationId xmlns:a16="http://schemas.microsoft.com/office/drawing/2014/main" id="{9DE22CBA-AB7F-C5E3-D0C9-484E13063583}"/>
                </a:ext>
              </a:extLst>
            </p:cNvPr>
            <p:cNvSpPr txBox="1"/>
            <p:nvPr/>
          </p:nvSpPr>
          <p:spPr>
            <a:xfrm>
              <a:off x="7065196" y="3875560"/>
              <a:ext cx="90281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機密</a:t>
              </a:r>
              <a:r>
                <a:rPr lang="ja-JP" altLang="en-US" sz="1600" spc="0" baseline="0">
                  <a:ln/>
                  <a:solidFill>
                    <a:schemeClr val="tx2">
                      <a:lumMod val="10000"/>
                    </a:schemeClr>
                  </a:solidFill>
                  <a:latin typeface="Arial"/>
                  <a:ea typeface="ＭＳ ゴシック"/>
                  <a:cs typeface="Arial"/>
                  <a:sym typeface="Arial"/>
                  <a:rtl val="0"/>
                </a:rPr>
                <a:t>VM</a:t>
              </a:r>
            </a:p>
          </p:txBody>
        </p:sp>
        <p:sp>
          <p:nvSpPr>
            <p:cNvPr id="34" name="テキスト ボックス 33">
              <a:extLst>
                <a:ext uri="{FF2B5EF4-FFF2-40B4-BE49-F238E27FC236}">
                  <a16:creationId xmlns:a16="http://schemas.microsoft.com/office/drawing/2014/main" id="{83C7CABE-C425-6E3F-BD26-D51257D005B5}"/>
                </a:ext>
              </a:extLst>
            </p:cNvPr>
            <p:cNvSpPr txBox="1"/>
            <p:nvPr/>
          </p:nvSpPr>
          <p:spPr>
            <a:xfrm>
              <a:off x="6591055" y="4337411"/>
              <a:ext cx="182614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クラウドサービス</a:t>
              </a:r>
            </a:p>
          </p:txBody>
        </p:sp>
        <p:sp>
          <p:nvSpPr>
            <p:cNvPr id="35" name="テキスト ボックス 34">
              <a:extLst>
                <a:ext uri="{FF2B5EF4-FFF2-40B4-BE49-F238E27FC236}">
                  <a16:creationId xmlns:a16="http://schemas.microsoft.com/office/drawing/2014/main" id="{2E604BC1-0715-785D-3FE0-8161F29C986D}"/>
                </a:ext>
              </a:extLst>
            </p:cNvPr>
            <p:cNvSpPr txBox="1"/>
            <p:nvPr/>
          </p:nvSpPr>
          <p:spPr>
            <a:xfrm>
              <a:off x="6632785" y="4863743"/>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cs typeface="Arial"/>
                  <a:sym typeface="ＭＳ ゴシック"/>
                  <a:rtl val="0"/>
                </a:rPr>
                <a:t>通信情報</a:t>
              </a:r>
            </a:p>
          </p:txBody>
        </p:sp>
        <p:sp>
          <p:nvSpPr>
            <p:cNvPr id="36" name="テキスト ボックス 35">
              <a:extLst>
                <a:ext uri="{FF2B5EF4-FFF2-40B4-BE49-F238E27FC236}">
                  <a16:creationId xmlns:a16="http://schemas.microsoft.com/office/drawing/2014/main" id="{12829297-6BA5-7999-7AD5-EAAE8E8EB408}"/>
                </a:ext>
              </a:extLst>
            </p:cNvPr>
            <p:cNvSpPr txBox="1"/>
            <p:nvPr/>
          </p:nvSpPr>
          <p:spPr>
            <a:xfrm>
              <a:off x="7904713" y="4855190"/>
              <a:ext cx="1096775" cy="338554"/>
            </a:xfrm>
            <a:prstGeom prst="rect">
              <a:avLst/>
            </a:prstGeom>
            <a:noFill/>
          </p:spPr>
          <p:txBody>
            <a:bodyPr wrap="squar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ゲスト</a:t>
              </a:r>
              <a:r>
                <a:rPr lang="ja-JP" altLang="en-US" sz="1600" spc="0" baseline="0">
                  <a:ln/>
                  <a:solidFill>
                    <a:schemeClr val="tx2">
                      <a:lumMod val="10000"/>
                    </a:schemeClr>
                  </a:solidFill>
                  <a:latin typeface="Arial"/>
                  <a:ea typeface="ＭＳ ゴシック"/>
                  <a:cs typeface="Arial"/>
                  <a:sym typeface="Arial"/>
                  <a:rtl val="0"/>
                </a:rPr>
                <a:t>OS</a:t>
              </a:r>
            </a:p>
          </p:txBody>
        </p:sp>
        <p:sp>
          <p:nvSpPr>
            <p:cNvPr id="37" name="テキスト ボックス 36">
              <a:extLst>
                <a:ext uri="{FF2B5EF4-FFF2-40B4-BE49-F238E27FC236}">
                  <a16:creationId xmlns:a16="http://schemas.microsoft.com/office/drawing/2014/main" id="{79017513-D410-CB88-C577-B942A981784D}"/>
                </a:ext>
              </a:extLst>
            </p:cNvPr>
            <p:cNvSpPr txBox="1"/>
            <p:nvPr/>
          </p:nvSpPr>
          <p:spPr>
            <a:xfrm>
              <a:off x="6628425" y="5782012"/>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Arial"/>
                  <a:cs typeface="Arial"/>
                  <a:sym typeface="Arial"/>
                  <a:rtl val="0"/>
                </a:rPr>
                <a:t>追跡機構</a:t>
              </a:r>
            </a:p>
          </p:txBody>
        </p:sp>
        <p:sp>
          <p:nvSpPr>
            <p:cNvPr id="52" name="テキスト ボックス 51">
              <a:extLst>
                <a:ext uri="{FF2B5EF4-FFF2-40B4-BE49-F238E27FC236}">
                  <a16:creationId xmlns:a16="http://schemas.microsoft.com/office/drawing/2014/main" id="{3588B90E-E373-593D-23A7-3AEC8075695C}"/>
                </a:ext>
              </a:extLst>
            </p:cNvPr>
            <p:cNvSpPr txBox="1"/>
            <p:nvPr/>
          </p:nvSpPr>
          <p:spPr>
            <a:xfrm>
              <a:off x="8054833" y="5760032"/>
              <a:ext cx="1005403" cy="338554"/>
            </a:xfrm>
            <a:prstGeom prst="rect">
              <a:avLst/>
            </a:prstGeom>
            <a:noFill/>
          </p:spPr>
          <p:txBody>
            <a:bodyPr wrap="none" rtlCol="0">
              <a:spAutoFit/>
            </a:bodyPr>
            <a:lstStyle/>
            <a:p>
              <a:pPr algn="l"/>
              <a:r>
                <a:rPr lang="ja-JP" altLang="en-US" sz="1600">
                  <a:ln/>
                  <a:solidFill>
                    <a:schemeClr val="tx2">
                      <a:lumMod val="10000"/>
                    </a:schemeClr>
                  </a:solidFill>
                  <a:ea typeface="ＭＳ ゴシック"/>
                  <a:rtl val="0"/>
                </a:rPr>
                <a:t>隔離環境</a:t>
              </a:r>
              <a:endParaRPr lang="ja-JP" altLang="en-US" sz="1600" spc="0" baseline="0">
                <a:ln/>
                <a:solidFill>
                  <a:schemeClr val="tx2">
                    <a:lumMod val="10000"/>
                  </a:schemeClr>
                </a:solidFill>
                <a:latin typeface="ＭＳ ゴシック"/>
                <a:ea typeface="ＭＳ ゴシック"/>
                <a:cs typeface="Arial"/>
                <a:sym typeface="ＭＳ ゴシック"/>
                <a:rtl val="0"/>
              </a:endParaRPr>
            </a:p>
          </p:txBody>
        </p:sp>
        <p:sp>
          <p:nvSpPr>
            <p:cNvPr id="53" name="テキスト ボックス 52">
              <a:extLst>
                <a:ext uri="{FF2B5EF4-FFF2-40B4-BE49-F238E27FC236}">
                  <a16:creationId xmlns:a16="http://schemas.microsoft.com/office/drawing/2014/main" id="{D6138CE0-716F-172A-5B78-383380F7EDCE}"/>
                </a:ext>
              </a:extLst>
            </p:cNvPr>
            <p:cNvSpPr txBox="1"/>
            <p:nvPr/>
          </p:nvSpPr>
          <p:spPr>
            <a:xfrm>
              <a:off x="4007505" y="4157410"/>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アクセス</a:t>
              </a:r>
            </a:p>
          </p:txBody>
        </p:sp>
        <p:sp>
          <p:nvSpPr>
            <p:cNvPr id="55" name="テキスト ボックス 54">
              <a:extLst>
                <a:ext uri="{FF2B5EF4-FFF2-40B4-BE49-F238E27FC236}">
                  <a16:creationId xmlns:a16="http://schemas.microsoft.com/office/drawing/2014/main" id="{067C0F56-3767-5F41-0195-1A2FB32A75A9}"/>
                </a:ext>
              </a:extLst>
            </p:cNvPr>
            <p:cNvSpPr txBox="1"/>
            <p:nvPr/>
          </p:nvSpPr>
          <p:spPr>
            <a:xfrm>
              <a:off x="7185302" y="5324318"/>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読み取り</a:t>
              </a:r>
            </a:p>
          </p:txBody>
        </p:sp>
        <p:sp>
          <p:nvSpPr>
            <p:cNvPr id="56" name="テキスト ボックス 55">
              <a:extLst>
                <a:ext uri="{FF2B5EF4-FFF2-40B4-BE49-F238E27FC236}">
                  <a16:creationId xmlns:a16="http://schemas.microsoft.com/office/drawing/2014/main" id="{55E98AB0-155B-D83F-4F93-1B6A3F9A226D}"/>
                </a:ext>
              </a:extLst>
            </p:cNvPr>
            <p:cNvSpPr txBox="1"/>
            <p:nvPr/>
          </p:nvSpPr>
          <p:spPr>
            <a:xfrm>
              <a:off x="4018389" y="5602681"/>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通信ログ</a:t>
              </a:r>
            </a:p>
          </p:txBody>
        </p:sp>
      </p:grpSp>
      <p:sp>
        <p:nvSpPr>
          <p:cNvPr id="57" name="フリーフォーム 56">
            <a:extLst>
              <a:ext uri="{FF2B5EF4-FFF2-40B4-BE49-F238E27FC236}">
                <a16:creationId xmlns:a16="http://schemas.microsoft.com/office/drawing/2014/main" id="{ECEB1BE5-BEE2-030B-BB84-B4DE1245725C}"/>
              </a:ext>
            </a:extLst>
          </p:cNvPr>
          <p:cNvSpPr/>
          <p:nvPr/>
        </p:nvSpPr>
        <p:spPr>
          <a:xfrm>
            <a:off x="3458739" y="6218296"/>
            <a:ext cx="2828365" cy="78363"/>
          </a:xfrm>
          <a:custGeom>
            <a:avLst/>
            <a:gdLst>
              <a:gd name="csX0" fmla="*/ 0 w 2594260"/>
              <a:gd name="csY0" fmla="*/ 0 h 9555"/>
              <a:gd name="csX1" fmla="*/ 2594260 w 2594260"/>
              <a:gd name="csY1" fmla="*/ 0 h 9555"/>
            </a:gdLst>
            <a:ahLst/>
            <a:cxnLst>
              <a:cxn ang="0">
                <a:pos x="csX0" y="csY0"/>
              </a:cxn>
              <a:cxn ang="0">
                <a:pos x="csX1" y="csY1"/>
              </a:cxn>
            </a:cxnLst>
            <a:rect l="l" t="t" r="r" b="b"/>
            <a:pathLst>
              <a:path w="2594260" h="9555">
                <a:moveTo>
                  <a:pt x="0" y="0"/>
                </a:moveTo>
                <a:lnTo>
                  <a:pt x="2594260" y="0"/>
                </a:lnTo>
              </a:path>
            </a:pathLst>
          </a:custGeom>
          <a:noFill/>
          <a:ln w="29593" cap="flat">
            <a:solidFill>
              <a:srgbClr val="9476AE"/>
            </a:solidFill>
            <a:prstDash val="solid"/>
            <a:round/>
          </a:ln>
        </p:spPr>
        <p:txBody>
          <a:bodyPr/>
          <a:lstStyle/>
          <a:p>
            <a:endParaRPr lang="ja-JP" altLang="en-US" sz="1600">
              <a:solidFill>
                <a:schemeClr val="tx2">
                  <a:lumMod val="10000"/>
                </a:schemeClr>
              </a:solidFill>
            </a:endParaRPr>
          </a:p>
        </p:txBody>
      </p:sp>
      <p:sp>
        <p:nvSpPr>
          <p:cNvPr id="58" name="フリーフォーム 57">
            <a:extLst>
              <a:ext uri="{FF2B5EF4-FFF2-40B4-BE49-F238E27FC236}">
                <a16:creationId xmlns:a16="http://schemas.microsoft.com/office/drawing/2014/main" id="{BF6728C8-886E-5C92-8669-3F05B277655A}"/>
              </a:ext>
            </a:extLst>
          </p:cNvPr>
          <p:cNvSpPr/>
          <p:nvPr/>
        </p:nvSpPr>
        <p:spPr>
          <a:xfrm rot="10800000">
            <a:off x="3428008" y="6170960"/>
            <a:ext cx="100330" cy="91730"/>
          </a:xfrm>
          <a:custGeom>
            <a:avLst/>
            <a:gdLst>
              <a:gd name="csX0" fmla="*/ 100331 w 100330"/>
              <a:gd name="csY0" fmla="*/ 45865 h 91730"/>
              <a:gd name="csX1" fmla="*/ 0 w 100330"/>
              <a:gd name="csY1" fmla="*/ 91731 h 91730"/>
              <a:gd name="csX2" fmla="*/ 0 w 100330"/>
              <a:gd name="csY2" fmla="*/ 0 h 91730"/>
            </a:gdLst>
            <a:ahLst/>
            <a:cxnLst>
              <a:cxn ang="0">
                <a:pos x="csX0" y="csY0"/>
              </a:cxn>
              <a:cxn ang="0">
                <a:pos x="csX1" y="csY1"/>
              </a:cxn>
              <a:cxn ang="0">
                <a:pos x="csX2" y="csY2"/>
              </a:cxn>
            </a:cxnLst>
            <a:rect l="l" t="t" r="r" b="b"/>
            <a:pathLst>
              <a:path w="100330" h="91730">
                <a:moveTo>
                  <a:pt x="100331" y="45865"/>
                </a:moveTo>
                <a:lnTo>
                  <a:pt x="0" y="91731"/>
                </a:lnTo>
                <a:lnTo>
                  <a:pt x="0" y="0"/>
                </a:lnTo>
                <a:close/>
              </a:path>
            </a:pathLst>
          </a:custGeom>
          <a:solidFill>
            <a:srgbClr val="9476AE"/>
          </a:solidFill>
          <a:ln w="9546" cap="flat">
            <a:noFill/>
            <a:prstDash val="solid"/>
            <a:miter/>
          </a:ln>
        </p:spPr>
        <p:txBody>
          <a:bodyPr/>
          <a:lstStyle/>
          <a:p>
            <a:endParaRPr lang="ja-JP" altLang="en-US" sz="1600">
              <a:solidFill>
                <a:schemeClr val="tx2">
                  <a:lumMod val="10000"/>
                </a:schemeClr>
              </a:solidFill>
            </a:endParaRPr>
          </a:p>
        </p:txBody>
      </p:sp>
      <p:sp>
        <p:nvSpPr>
          <p:cNvPr id="2" name="Rectangle 1">
            <a:extLst>
              <a:ext uri="{FF2B5EF4-FFF2-40B4-BE49-F238E27FC236}">
                <a16:creationId xmlns:a16="http://schemas.microsoft.com/office/drawing/2014/main" id="{08895FAA-E5AB-D0E5-01D9-BAD7A09DB483}"/>
              </a:ext>
            </a:extLst>
          </p:cNvPr>
          <p:cNvSpPr/>
          <p:nvPr/>
        </p:nvSpPr>
        <p:spPr>
          <a:xfrm>
            <a:off x="5771120" y="5935094"/>
            <a:ext cx="3382571" cy="570205"/>
          </a:xfrm>
          <a:prstGeom prst="rect">
            <a:avLst/>
          </a:prstGeom>
          <a:noFill/>
          <a:ln>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1600" dirty="0">
              <a:solidFill>
                <a:schemeClr val="tx2">
                  <a:lumMod val="10000"/>
                </a:schemeClr>
              </a:solidFill>
            </a:endParaRPr>
          </a:p>
        </p:txBody>
      </p:sp>
    </p:spTree>
    <p:extLst>
      <p:ext uri="{BB962C8B-B14F-4D97-AF65-F5344CB8AC3E}">
        <p14:creationId xmlns:p14="http://schemas.microsoft.com/office/powerpoint/2010/main" val="493001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7FBE3A0D-1FD2-DAAB-1DED-6F8F7FB8F937}"/>
            </a:ext>
          </a:extLst>
        </p:cNvPr>
        <p:cNvGrpSpPr/>
        <p:nvPr/>
      </p:nvGrpSpPr>
      <p:grpSpPr>
        <a:xfrm>
          <a:off x="0" y="0"/>
          <a:ext cx="0" cy="0"/>
          <a:chOff x="0" y="0"/>
          <a:chExt cx="0" cy="0"/>
        </a:xfrm>
      </p:grpSpPr>
      <p:sp>
        <p:nvSpPr>
          <p:cNvPr id="108" name="Google Shape;108;p20">
            <a:extLst>
              <a:ext uri="{FF2B5EF4-FFF2-40B4-BE49-F238E27FC236}">
                <a16:creationId xmlns:a16="http://schemas.microsoft.com/office/drawing/2014/main" id="{4720CCA5-C5A7-3589-B9B9-896B3BBF81EE}"/>
              </a:ext>
            </a:extLst>
          </p:cNvPr>
          <p:cNvSpPr txBox="1">
            <a:spLocks noGrp="1"/>
          </p:cNvSpPr>
          <p:nvPr>
            <p:ph type="title"/>
          </p:nvPr>
        </p:nvSpPr>
        <p:spPr>
          <a:xfrm>
            <a:off x="415600" y="297712"/>
            <a:ext cx="11360800" cy="797441"/>
          </a:xfrm>
        </p:spPr>
        <p:txBody>
          <a:bodyPr spcFirstLastPara="1" wrap="square" lIns="121900" tIns="121900" rIns="121900" bIns="121900" anchor="t" anchorCtr="0">
            <a:normAutofit fontScale="90000"/>
          </a:bodyPr>
          <a:lstStyle/>
          <a:p>
            <a:r>
              <a:rPr lang="en-US" altLang="ja-JP" dirty="0">
                <a:solidFill>
                  <a:schemeClr val="bg1"/>
                </a:solidFill>
              </a:rPr>
              <a:t>Intel TDX</a:t>
            </a:r>
            <a:r>
              <a:rPr lang="ja-JP" altLang="en-US">
                <a:solidFill>
                  <a:schemeClr val="bg1"/>
                </a:solidFill>
              </a:rPr>
              <a:t>を用いた軽量な隔離環境</a:t>
            </a:r>
            <a:endParaRPr lang="ja-JP" altLang="en-US" dirty="0">
              <a:solidFill>
                <a:schemeClr val="bg1"/>
              </a:solidFill>
            </a:endParaRPr>
          </a:p>
        </p:txBody>
      </p:sp>
      <p:sp>
        <p:nvSpPr>
          <p:cNvPr id="109" name="Google Shape;109;p20">
            <a:extLst>
              <a:ext uri="{FF2B5EF4-FFF2-40B4-BE49-F238E27FC236}">
                <a16:creationId xmlns:a16="http://schemas.microsoft.com/office/drawing/2014/main" id="{1E27D54E-444F-5254-81F8-583DCED21036}"/>
              </a:ext>
            </a:extLst>
          </p:cNvPr>
          <p:cNvSpPr txBox="1">
            <a:spLocks noGrp="1"/>
          </p:cNvSpPr>
          <p:nvPr>
            <p:ph type="body" idx="1"/>
          </p:nvPr>
        </p:nvSpPr>
        <p:spPr>
          <a:xfrm>
            <a:off x="415600" y="1095153"/>
            <a:ext cx="11360800" cy="4996680"/>
          </a:xfrm>
          <a:ln>
            <a:noFill/>
          </a:ln>
        </p:spPr>
        <p:txBody>
          <a:bodyPr spcFirstLastPara="1" wrap="square" lIns="121900" tIns="121900" rIns="121900" bIns="121900" anchor="t" anchorCtr="0">
            <a:normAutofit/>
          </a:bodyPr>
          <a:lstStyle/>
          <a:p>
            <a:r>
              <a:rPr lang="en-US" altLang="ja" dirty="0">
                <a:solidFill>
                  <a:schemeClr val="accent1"/>
                </a:solidFill>
              </a:rPr>
              <a:t>TD Partitioning</a:t>
            </a:r>
            <a:r>
              <a:rPr lang="ja" altLang="en-US" dirty="0">
                <a:solidFill>
                  <a:schemeClr val="accent1"/>
                </a:solidFill>
              </a:rPr>
              <a:t>機構を用いて隔離環境を作成</a:t>
            </a:r>
            <a:endParaRPr lang="en-US" altLang="ja" dirty="0">
              <a:solidFill>
                <a:schemeClr val="accent1"/>
              </a:solidFill>
            </a:endParaRPr>
          </a:p>
          <a:p>
            <a:pPr lvl="1"/>
            <a:r>
              <a:rPr lang="ja" altLang="en-US" dirty="0">
                <a:solidFill>
                  <a:schemeClr val="accent1"/>
                </a:solidFill>
              </a:rPr>
              <a:t>機密</a:t>
            </a:r>
            <a:r>
              <a:rPr lang="en-US" altLang="ja" dirty="0">
                <a:solidFill>
                  <a:schemeClr val="accent1"/>
                </a:solidFill>
              </a:rPr>
              <a:t>VM</a:t>
            </a:r>
            <a:r>
              <a:rPr lang="ja" altLang="en-US" dirty="0">
                <a:solidFill>
                  <a:schemeClr val="accent1"/>
                </a:solidFill>
              </a:rPr>
              <a:t>内を</a:t>
            </a:r>
            <a:r>
              <a:rPr lang="en-US" altLang="ja" dirty="0">
                <a:solidFill>
                  <a:schemeClr val="accent1"/>
                </a:solidFill>
              </a:rPr>
              <a:t>L1 VM, L2 VM</a:t>
            </a:r>
            <a:r>
              <a:rPr lang="ja" altLang="en-US" dirty="0">
                <a:solidFill>
                  <a:schemeClr val="accent1"/>
                </a:solidFill>
              </a:rPr>
              <a:t>と呼ばれる</a:t>
            </a:r>
            <a:r>
              <a:rPr lang="ja-JP" altLang="en-US">
                <a:solidFill>
                  <a:schemeClr val="accent1"/>
                </a:solidFill>
              </a:rPr>
              <a:t>パーティションに分割</a:t>
            </a:r>
            <a:endParaRPr lang="en-US" altLang="ja-JP" dirty="0">
              <a:solidFill>
                <a:schemeClr val="accent1"/>
              </a:solidFill>
            </a:endParaRPr>
          </a:p>
          <a:p>
            <a:pPr lvl="1"/>
            <a:r>
              <a:rPr lang="ja" altLang="en-US" dirty="0">
                <a:solidFill>
                  <a:schemeClr val="accent1"/>
                </a:solidFill>
              </a:rPr>
              <a:t>高い権限を持つ</a:t>
            </a:r>
            <a:r>
              <a:rPr lang="en-US" altLang="ja" dirty="0">
                <a:solidFill>
                  <a:schemeClr val="accent1"/>
                </a:solidFill>
              </a:rPr>
              <a:t>L1 VM</a:t>
            </a:r>
            <a:r>
              <a:rPr lang="ja" altLang="en-US" dirty="0">
                <a:solidFill>
                  <a:schemeClr val="accent1"/>
                </a:solidFill>
              </a:rPr>
              <a:t>内でユーザ・ハイパーバイザと追跡機構を実行</a:t>
            </a:r>
            <a:endParaRPr lang="en-US" altLang="ja" dirty="0">
              <a:solidFill>
                <a:schemeClr val="accent1"/>
              </a:solidFill>
            </a:endParaRPr>
          </a:p>
          <a:p>
            <a:pPr lvl="1"/>
            <a:r>
              <a:rPr lang="ja" altLang="en-US" dirty="0">
                <a:solidFill>
                  <a:schemeClr val="accent1"/>
                </a:solidFill>
              </a:rPr>
              <a:t>その上で動作する</a:t>
            </a:r>
            <a:r>
              <a:rPr lang="en-US" altLang="ja" dirty="0">
                <a:solidFill>
                  <a:schemeClr val="accent1"/>
                </a:solidFill>
              </a:rPr>
              <a:t>L2 VM</a:t>
            </a:r>
            <a:r>
              <a:rPr lang="ja" altLang="en-US" dirty="0">
                <a:solidFill>
                  <a:schemeClr val="accent1"/>
                </a:solidFill>
              </a:rPr>
              <a:t>内でクラウドサービスを実行</a:t>
            </a:r>
            <a:endParaRPr lang="en-US" altLang="ja" dirty="0">
              <a:solidFill>
                <a:schemeClr val="accent1"/>
              </a:solidFill>
            </a:endParaRPr>
          </a:p>
          <a:p>
            <a:r>
              <a:rPr lang="en-US" altLang="ja" dirty="0">
                <a:solidFill>
                  <a:schemeClr val="accent1"/>
                </a:solidFill>
              </a:rPr>
              <a:t>Nested SEV</a:t>
            </a:r>
            <a:r>
              <a:rPr lang="ja" altLang="en-US" dirty="0">
                <a:solidFill>
                  <a:schemeClr val="accent1"/>
                </a:solidFill>
              </a:rPr>
              <a:t>に似ているが、ネストした仮想化のオーバヘッドを削減</a:t>
            </a:r>
            <a:endParaRPr lang="en-US" altLang="ja" dirty="0">
              <a:solidFill>
                <a:schemeClr val="accent1"/>
              </a:solidFill>
            </a:endParaRPr>
          </a:p>
          <a:p>
            <a:pPr lvl="1"/>
            <a:r>
              <a:rPr lang="en-US" altLang="ja" dirty="0">
                <a:solidFill>
                  <a:schemeClr val="accent1"/>
                </a:solidFill>
              </a:rPr>
              <a:t>L2 VM</a:t>
            </a:r>
            <a:r>
              <a:rPr lang="ja" altLang="en-US" dirty="0">
                <a:solidFill>
                  <a:schemeClr val="accent1"/>
                </a:solidFill>
              </a:rPr>
              <a:t>のメモリは仮想化されず、</a:t>
            </a:r>
            <a:r>
              <a:rPr lang="en-US" altLang="ja" dirty="0">
                <a:solidFill>
                  <a:schemeClr val="accent1"/>
                </a:solidFill>
              </a:rPr>
              <a:t>L1 VM</a:t>
            </a:r>
            <a:r>
              <a:rPr lang="ja" altLang="en-US" dirty="0">
                <a:solidFill>
                  <a:schemeClr val="accent1"/>
                </a:solidFill>
              </a:rPr>
              <a:t>と</a:t>
            </a:r>
            <a:r>
              <a:rPr lang="en-US" altLang="ja" dirty="0">
                <a:solidFill>
                  <a:schemeClr val="accent1"/>
                </a:solidFill>
              </a:rPr>
              <a:t>L2 VM</a:t>
            </a:r>
            <a:r>
              <a:rPr lang="ja" altLang="en-US" dirty="0">
                <a:solidFill>
                  <a:schemeClr val="accent1"/>
                </a:solidFill>
              </a:rPr>
              <a:t>間の遷移は高速に行える</a:t>
            </a:r>
            <a:endParaRPr lang="en-US" altLang="ja" dirty="0">
              <a:solidFill>
                <a:schemeClr val="accent1"/>
              </a:solidFill>
            </a:endParaRPr>
          </a:p>
        </p:txBody>
      </p:sp>
      <p:sp>
        <p:nvSpPr>
          <p:cNvPr id="110" name="Google Shape;110;p20">
            <a:extLst>
              <a:ext uri="{FF2B5EF4-FFF2-40B4-BE49-F238E27FC236}">
                <a16:creationId xmlns:a16="http://schemas.microsoft.com/office/drawing/2014/main" id="{E874A406-355E-4E8C-60C0-731D16425A77}"/>
              </a:ext>
            </a:extLst>
          </p:cNvPr>
          <p:cNvSpPr txBox="1">
            <a:spLocks noGrp="1"/>
          </p:cNvSpPr>
          <p:nvPr>
            <p:ph type="sldNum" idx="12"/>
          </p:nvPr>
        </p:nvSpPr>
        <p:spPr>
          <a:xfrm>
            <a:off x="11320333" y="6241345"/>
            <a:ext cx="731600" cy="524800"/>
          </a:xfrm>
        </p:spPr>
        <p:txBody>
          <a:bodyPr spcFirstLastPara="1" wrap="square" lIns="121900" tIns="121900" rIns="121900" bIns="121900" anchor="ctr" anchorCtr="0">
            <a:normAutofit/>
          </a:bodyPr>
          <a:lstStyle/>
          <a:p>
            <a:fld id="{00000000-1234-1234-1234-123412341234}" type="slidenum">
              <a:rPr lang="en-US" altLang="ja" smtClean="0"/>
              <a:pPr/>
              <a:t>7</a:t>
            </a:fld>
            <a:endParaRPr lang="en-US"/>
          </a:p>
        </p:txBody>
      </p:sp>
      <p:sp>
        <p:nvSpPr>
          <p:cNvPr id="16" name="テキスト ボックス 15">
            <a:extLst>
              <a:ext uri="{FF2B5EF4-FFF2-40B4-BE49-F238E27FC236}">
                <a16:creationId xmlns:a16="http://schemas.microsoft.com/office/drawing/2014/main" id="{7B2D6D1E-D0AA-D543-5990-3A517631E3E7}"/>
              </a:ext>
            </a:extLst>
          </p:cNvPr>
          <p:cNvSpPr txBox="1"/>
          <p:nvPr/>
        </p:nvSpPr>
        <p:spPr>
          <a:xfrm>
            <a:off x="5705315" y="4248709"/>
            <a:ext cx="90281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機密</a:t>
            </a:r>
            <a:r>
              <a:rPr lang="ja-JP" altLang="en-US" sz="1600" spc="0" baseline="0">
                <a:ln/>
                <a:solidFill>
                  <a:schemeClr val="tx2">
                    <a:lumMod val="10000"/>
                  </a:schemeClr>
                </a:solidFill>
                <a:latin typeface="Arial"/>
                <a:ea typeface="ＭＳ ゴシック"/>
                <a:cs typeface="Arial"/>
                <a:sym typeface="Arial"/>
                <a:rtl val="0"/>
              </a:rPr>
              <a:t>VM</a:t>
            </a:r>
          </a:p>
        </p:txBody>
      </p:sp>
      <p:sp>
        <p:nvSpPr>
          <p:cNvPr id="35" name="正方形/長方形 34">
            <a:extLst>
              <a:ext uri="{FF2B5EF4-FFF2-40B4-BE49-F238E27FC236}">
                <a16:creationId xmlns:a16="http://schemas.microsoft.com/office/drawing/2014/main" id="{9C8FF11C-912B-78CA-E117-342C7BB67F92}"/>
              </a:ext>
            </a:extLst>
          </p:cNvPr>
          <p:cNvSpPr/>
          <p:nvPr/>
        </p:nvSpPr>
        <p:spPr>
          <a:xfrm>
            <a:off x="3493908" y="4585408"/>
            <a:ext cx="5204184" cy="1910828"/>
          </a:xfrm>
          <a:prstGeom prst="rect">
            <a:avLst/>
          </a:prstGeom>
          <a:solidFill>
            <a:schemeClr val="accent6"/>
          </a:solidFill>
          <a:ln w="18098" cap="flat">
            <a:solidFill>
              <a:srgbClr val="4F5D69"/>
            </a:solidFill>
            <a:prstDash val="solid"/>
            <a:miter/>
          </a:ln>
        </p:spPr>
        <p:txBody>
          <a:bodyPr/>
          <a:lstStyle/>
          <a:p>
            <a:endParaRPr lang="ja-JP" altLang="en-US" sz="1600">
              <a:solidFill>
                <a:schemeClr val="tx2">
                  <a:lumMod val="10000"/>
                </a:schemeClr>
              </a:solidFill>
            </a:endParaRPr>
          </a:p>
        </p:txBody>
      </p:sp>
      <p:sp>
        <p:nvSpPr>
          <p:cNvPr id="37" name="正方形/長方形 36">
            <a:extLst>
              <a:ext uri="{FF2B5EF4-FFF2-40B4-BE49-F238E27FC236}">
                <a16:creationId xmlns:a16="http://schemas.microsoft.com/office/drawing/2014/main" id="{FB0064FC-3212-2F3D-B905-1E5B3F952284}"/>
              </a:ext>
            </a:extLst>
          </p:cNvPr>
          <p:cNvSpPr/>
          <p:nvPr/>
        </p:nvSpPr>
        <p:spPr>
          <a:xfrm>
            <a:off x="3260035" y="4246854"/>
            <a:ext cx="5645426" cy="2408663"/>
          </a:xfrm>
          <a:prstGeom prst="rect">
            <a:avLst/>
          </a:prstGeom>
          <a:noFill/>
          <a:ln w="18098" cap="flat">
            <a:solidFill>
              <a:srgbClr val="4F5D69"/>
            </a:solidFill>
            <a:prstDash val="solid"/>
            <a:miter/>
          </a:ln>
        </p:spPr>
        <p:txBody>
          <a:bodyPr/>
          <a:lstStyle/>
          <a:p>
            <a:endParaRPr lang="ja-JP" altLang="en-US" sz="1600">
              <a:solidFill>
                <a:schemeClr val="tx2">
                  <a:lumMod val="10000"/>
                </a:schemeClr>
              </a:solidFill>
            </a:endParaRPr>
          </a:p>
        </p:txBody>
      </p:sp>
      <p:sp>
        <p:nvSpPr>
          <p:cNvPr id="4" name="Rounded Rectangular Callout 3">
            <a:extLst>
              <a:ext uri="{FF2B5EF4-FFF2-40B4-BE49-F238E27FC236}">
                <a16:creationId xmlns:a16="http://schemas.microsoft.com/office/drawing/2014/main" id="{299B1342-3897-A02E-4120-5AB77A7A3215}"/>
              </a:ext>
            </a:extLst>
          </p:cNvPr>
          <p:cNvSpPr/>
          <p:nvPr/>
        </p:nvSpPr>
        <p:spPr>
          <a:xfrm>
            <a:off x="14078536" y="4647449"/>
            <a:ext cx="1553028" cy="1069268"/>
          </a:xfrm>
          <a:prstGeom prst="wedgeRoundRectCallout">
            <a:avLst>
              <a:gd name="adj1" fmla="val -134852"/>
              <a:gd name="adj2" fmla="val -21660"/>
              <a:gd name="adj3" fmla="val 16667"/>
            </a:avLst>
          </a:prstGeom>
          <a:solidFill>
            <a:srgbClr val="FFFFFF"/>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1600" dirty="0">
                <a:solidFill>
                  <a:srgbClr val="FF0000"/>
                </a:solidFill>
              </a:rPr>
              <a:t>線が多くてわかりにくいので、L1 VMに色をつける</a:t>
            </a:r>
          </a:p>
        </p:txBody>
      </p:sp>
      <p:sp>
        <p:nvSpPr>
          <p:cNvPr id="5" name="TextBox 4">
            <a:extLst>
              <a:ext uri="{FF2B5EF4-FFF2-40B4-BE49-F238E27FC236}">
                <a16:creationId xmlns:a16="http://schemas.microsoft.com/office/drawing/2014/main" id="{93DCEB85-28C7-387C-8329-5646B711D65B}"/>
              </a:ext>
            </a:extLst>
          </p:cNvPr>
          <p:cNvSpPr txBox="1"/>
          <p:nvPr/>
        </p:nvSpPr>
        <p:spPr>
          <a:xfrm>
            <a:off x="7544742" y="5994607"/>
            <a:ext cx="777777" cy="338554"/>
          </a:xfrm>
          <a:prstGeom prst="rect">
            <a:avLst/>
          </a:prstGeom>
          <a:noFill/>
        </p:spPr>
        <p:txBody>
          <a:bodyPr wrap="none" rtlCol="0">
            <a:spAutoFit/>
          </a:bodyPr>
          <a:lstStyle/>
          <a:p>
            <a:r>
              <a:rPr lang="en-JP" sz="1600" dirty="0">
                <a:solidFill>
                  <a:schemeClr val="tx2">
                    <a:lumMod val="10000"/>
                  </a:schemeClr>
                </a:solidFill>
              </a:rPr>
              <a:t>L1 VM</a:t>
            </a:r>
          </a:p>
        </p:txBody>
      </p:sp>
      <p:sp>
        <p:nvSpPr>
          <p:cNvPr id="36" name="正方形/長方形 35">
            <a:extLst>
              <a:ext uri="{FF2B5EF4-FFF2-40B4-BE49-F238E27FC236}">
                <a16:creationId xmlns:a16="http://schemas.microsoft.com/office/drawing/2014/main" id="{AB8C73D1-6FAB-C49B-8A82-19CC87B723BE}"/>
              </a:ext>
            </a:extLst>
          </p:cNvPr>
          <p:cNvSpPr/>
          <p:nvPr/>
        </p:nvSpPr>
        <p:spPr>
          <a:xfrm>
            <a:off x="3708711" y="5946283"/>
            <a:ext cx="3739376" cy="459898"/>
          </a:xfrm>
          <a:prstGeom prst="rect">
            <a:avLst/>
          </a:prstGeom>
          <a:solidFill>
            <a:srgbClr val="FFFFFF"/>
          </a:solidFill>
          <a:ln w="14288" cap="flat">
            <a:solidFill>
              <a:srgbClr val="4F5D69"/>
            </a:solidFill>
            <a:prstDash val="solid"/>
            <a:miter/>
          </a:ln>
        </p:spPr>
        <p:txBody>
          <a:bodyPr/>
          <a:lstStyle/>
          <a:p>
            <a:endParaRPr lang="ja-JP" altLang="en-US" sz="1600">
              <a:solidFill>
                <a:schemeClr val="tx2">
                  <a:lumMod val="10000"/>
                </a:schemeClr>
              </a:solidFill>
            </a:endParaRPr>
          </a:p>
        </p:txBody>
      </p:sp>
      <p:sp>
        <p:nvSpPr>
          <p:cNvPr id="10" name="正方形/長方形 35">
            <a:extLst>
              <a:ext uri="{FF2B5EF4-FFF2-40B4-BE49-F238E27FC236}">
                <a16:creationId xmlns:a16="http://schemas.microsoft.com/office/drawing/2014/main" id="{1E129095-78AA-8A71-FF81-0AE44354A192}"/>
              </a:ext>
            </a:extLst>
          </p:cNvPr>
          <p:cNvSpPr/>
          <p:nvPr/>
        </p:nvSpPr>
        <p:spPr>
          <a:xfrm>
            <a:off x="3866885" y="6008970"/>
            <a:ext cx="998469" cy="338554"/>
          </a:xfrm>
          <a:prstGeom prst="rect">
            <a:avLst/>
          </a:prstGeom>
          <a:solidFill>
            <a:srgbClr val="F7DCDC"/>
          </a:solidFill>
          <a:ln w="14288" cap="flat">
            <a:solidFill>
              <a:srgbClr val="BB6868"/>
            </a:solidFill>
            <a:prstDash val="solid"/>
            <a:miter/>
          </a:ln>
        </p:spPr>
        <p:txBody>
          <a:bodyPr/>
          <a:lstStyle/>
          <a:p>
            <a:r>
              <a:rPr lang="ja-JP" altLang="en-US" sz="1600">
                <a:solidFill>
                  <a:schemeClr val="tx2">
                    <a:lumMod val="10000"/>
                  </a:schemeClr>
                </a:solidFill>
              </a:rPr>
              <a:t>追跡機構</a:t>
            </a:r>
          </a:p>
        </p:txBody>
      </p:sp>
      <p:sp>
        <p:nvSpPr>
          <p:cNvPr id="8" name="正方形/長方形 7">
            <a:extLst>
              <a:ext uri="{FF2B5EF4-FFF2-40B4-BE49-F238E27FC236}">
                <a16:creationId xmlns:a16="http://schemas.microsoft.com/office/drawing/2014/main" id="{9B31DD13-0764-AB0C-F6FF-166F174117F9}"/>
              </a:ext>
            </a:extLst>
          </p:cNvPr>
          <p:cNvSpPr/>
          <p:nvPr/>
        </p:nvSpPr>
        <p:spPr>
          <a:xfrm>
            <a:off x="3708710" y="4725139"/>
            <a:ext cx="4770629" cy="1116805"/>
          </a:xfrm>
          <a:prstGeom prst="rect">
            <a:avLst/>
          </a:prstGeom>
          <a:solidFill>
            <a:schemeClr val="tx2"/>
          </a:solidFill>
          <a:ln w="18098" cap="flat">
            <a:solidFill>
              <a:srgbClr val="4F5D69"/>
            </a:solidFill>
            <a:prstDash val="solid"/>
            <a:miter/>
          </a:ln>
        </p:spPr>
        <p:txBody>
          <a:bodyPr/>
          <a:lstStyle/>
          <a:p>
            <a:endParaRPr lang="ja-JP" altLang="en-US" sz="1600">
              <a:solidFill>
                <a:schemeClr val="tx2">
                  <a:lumMod val="10000"/>
                </a:schemeClr>
              </a:solidFill>
            </a:endParaRPr>
          </a:p>
        </p:txBody>
      </p:sp>
      <p:sp>
        <p:nvSpPr>
          <p:cNvPr id="20" name="テキスト ボックス 19">
            <a:extLst>
              <a:ext uri="{FF2B5EF4-FFF2-40B4-BE49-F238E27FC236}">
                <a16:creationId xmlns:a16="http://schemas.microsoft.com/office/drawing/2014/main" id="{39CA8A09-A911-DD14-0E25-B15C60FCA55C}"/>
              </a:ext>
            </a:extLst>
          </p:cNvPr>
          <p:cNvSpPr txBox="1"/>
          <p:nvPr/>
        </p:nvSpPr>
        <p:spPr>
          <a:xfrm>
            <a:off x="4899515" y="6008970"/>
            <a:ext cx="2609246" cy="338554"/>
          </a:xfrm>
          <a:prstGeom prst="rect">
            <a:avLst/>
          </a:prstGeom>
          <a:noFill/>
        </p:spPr>
        <p:txBody>
          <a:bodyPr wrap="squar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ユーザ・ハイパーバイザ</a:t>
            </a:r>
          </a:p>
        </p:txBody>
      </p:sp>
      <p:sp>
        <p:nvSpPr>
          <p:cNvPr id="11" name="正方形/長方形 10">
            <a:extLst>
              <a:ext uri="{FF2B5EF4-FFF2-40B4-BE49-F238E27FC236}">
                <a16:creationId xmlns:a16="http://schemas.microsoft.com/office/drawing/2014/main" id="{57190130-653D-B666-21F9-40933E8F3A5C}"/>
              </a:ext>
            </a:extLst>
          </p:cNvPr>
          <p:cNvSpPr/>
          <p:nvPr/>
        </p:nvSpPr>
        <p:spPr>
          <a:xfrm>
            <a:off x="3866885" y="4851829"/>
            <a:ext cx="3581202" cy="413342"/>
          </a:xfrm>
          <a:prstGeom prst="rect">
            <a:avLst/>
          </a:prstGeom>
          <a:solidFill>
            <a:srgbClr val="DEEDDE"/>
          </a:solidFill>
          <a:ln w="14288" cap="flat">
            <a:solidFill>
              <a:srgbClr val="7CA483"/>
            </a:solidFill>
            <a:prstDash val="solid"/>
            <a:miter/>
          </a:ln>
        </p:spPr>
        <p:txBody>
          <a:bodyPr/>
          <a:lstStyle/>
          <a:p>
            <a:endParaRPr lang="ja-JP" altLang="en-US" sz="1600">
              <a:solidFill>
                <a:schemeClr val="tx2">
                  <a:lumMod val="10000"/>
                </a:schemeClr>
              </a:solidFill>
            </a:endParaRPr>
          </a:p>
        </p:txBody>
      </p:sp>
      <p:sp>
        <p:nvSpPr>
          <p:cNvPr id="12" name="正方形/長方形 11">
            <a:extLst>
              <a:ext uri="{FF2B5EF4-FFF2-40B4-BE49-F238E27FC236}">
                <a16:creationId xmlns:a16="http://schemas.microsoft.com/office/drawing/2014/main" id="{EBFB72B6-1347-E976-999C-94A61DCCFEC7}"/>
              </a:ext>
            </a:extLst>
          </p:cNvPr>
          <p:cNvSpPr/>
          <p:nvPr/>
        </p:nvSpPr>
        <p:spPr>
          <a:xfrm>
            <a:off x="3866885" y="5347807"/>
            <a:ext cx="3581202" cy="368238"/>
          </a:xfrm>
          <a:prstGeom prst="rect">
            <a:avLst/>
          </a:prstGeom>
          <a:solidFill>
            <a:srgbClr val="FFFFFF"/>
          </a:solidFill>
          <a:ln w="14288" cap="flat">
            <a:solidFill>
              <a:srgbClr val="4F5D69"/>
            </a:solidFill>
            <a:prstDash val="solid"/>
            <a:miter/>
          </a:ln>
        </p:spPr>
        <p:txBody>
          <a:bodyPr/>
          <a:lstStyle/>
          <a:p>
            <a:endParaRPr lang="ja-JP" altLang="en-US" sz="1600">
              <a:solidFill>
                <a:schemeClr val="tx2">
                  <a:lumMod val="10000"/>
                </a:schemeClr>
              </a:solidFill>
            </a:endParaRPr>
          </a:p>
        </p:txBody>
      </p:sp>
      <p:sp>
        <p:nvSpPr>
          <p:cNvPr id="6" name="TextBox 5">
            <a:extLst>
              <a:ext uri="{FF2B5EF4-FFF2-40B4-BE49-F238E27FC236}">
                <a16:creationId xmlns:a16="http://schemas.microsoft.com/office/drawing/2014/main" id="{57EFB2C5-FD22-47E0-E85E-F24A22237FD9}"/>
              </a:ext>
            </a:extLst>
          </p:cNvPr>
          <p:cNvSpPr txBox="1"/>
          <p:nvPr/>
        </p:nvSpPr>
        <p:spPr>
          <a:xfrm>
            <a:off x="7544741" y="5379431"/>
            <a:ext cx="777777" cy="338554"/>
          </a:xfrm>
          <a:prstGeom prst="rect">
            <a:avLst/>
          </a:prstGeom>
          <a:noFill/>
        </p:spPr>
        <p:txBody>
          <a:bodyPr wrap="none" rtlCol="0">
            <a:spAutoFit/>
          </a:bodyPr>
          <a:lstStyle/>
          <a:p>
            <a:r>
              <a:rPr lang="en-JP" sz="1600" dirty="0">
                <a:solidFill>
                  <a:schemeClr val="tx2">
                    <a:lumMod val="10000"/>
                  </a:schemeClr>
                </a:solidFill>
              </a:rPr>
              <a:t>L2 VM</a:t>
            </a:r>
          </a:p>
        </p:txBody>
      </p:sp>
      <p:sp>
        <p:nvSpPr>
          <p:cNvPr id="19" name="テキスト ボックス 18">
            <a:extLst>
              <a:ext uri="{FF2B5EF4-FFF2-40B4-BE49-F238E27FC236}">
                <a16:creationId xmlns:a16="http://schemas.microsoft.com/office/drawing/2014/main" id="{F96EBA79-69AA-5528-DBA9-A7C6CE64344E}"/>
              </a:ext>
            </a:extLst>
          </p:cNvPr>
          <p:cNvSpPr txBox="1"/>
          <p:nvPr/>
        </p:nvSpPr>
        <p:spPr>
          <a:xfrm>
            <a:off x="5165684" y="5379431"/>
            <a:ext cx="1096775"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ゲスト</a:t>
            </a:r>
            <a:r>
              <a:rPr lang="ja-JP" altLang="en-US" sz="1600" spc="0" baseline="0">
                <a:ln/>
                <a:solidFill>
                  <a:schemeClr val="tx2">
                    <a:lumMod val="10000"/>
                  </a:schemeClr>
                </a:solidFill>
                <a:latin typeface="Arial"/>
                <a:ea typeface="ＭＳ ゴシック"/>
                <a:cs typeface="Arial"/>
                <a:sym typeface="Arial"/>
                <a:rtl val="0"/>
              </a:rPr>
              <a:t>OS</a:t>
            </a:r>
          </a:p>
        </p:txBody>
      </p:sp>
      <p:sp>
        <p:nvSpPr>
          <p:cNvPr id="18" name="テキスト ボックス 17">
            <a:extLst>
              <a:ext uri="{FF2B5EF4-FFF2-40B4-BE49-F238E27FC236}">
                <a16:creationId xmlns:a16="http://schemas.microsoft.com/office/drawing/2014/main" id="{E3A18CE7-7234-F9BE-A912-F8F73E399890}"/>
              </a:ext>
            </a:extLst>
          </p:cNvPr>
          <p:cNvSpPr txBox="1"/>
          <p:nvPr/>
        </p:nvSpPr>
        <p:spPr>
          <a:xfrm>
            <a:off x="4801000" y="4887254"/>
            <a:ext cx="1826141" cy="338554"/>
          </a:xfrm>
          <a:prstGeom prst="rect">
            <a:avLst/>
          </a:prstGeom>
          <a:noFill/>
        </p:spPr>
        <p:txBody>
          <a:bodyPr wrap="squar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クラウドサービス</a:t>
            </a:r>
          </a:p>
        </p:txBody>
      </p:sp>
    </p:spTree>
    <p:extLst>
      <p:ext uri="{BB962C8B-B14F-4D97-AF65-F5344CB8AC3E}">
        <p14:creationId xmlns:p14="http://schemas.microsoft.com/office/powerpoint/2010/main" val="3293814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D756674A-8372-8B4E-495D-510223DF53EF}"/>
            </a:ext>
          </a:extLst>
        </p:cNvPr>
        <p:cNvGrpSpPr/>
        <p:nvPr/>
      </p:nvGrpSpPr>
      <p:grpSpPr>
        <a:xfrm>
          <a:off x="0" y="0"/>
          <a:ext cx="0" cy="0"/>
          <a:chOff x="0" y="0"/>
          <a:chExt cx="0" cy="0"/>
        </a:xfrm>
      </p:grpSpPr>
      <p:sp>
        <p:nvSpPr>
          <p:cNvPr id="108" name="Google Shape;108;p20">
            <a:extLst>
              <a:ext uri="{FF2B5EF4-FFF2-40B4-BE49-F238E27FC236}">
                <a16:creationId xmlns:a16="http://schemas.microsoft.com/office/drawing/2014/main" id="{FBC40851-ED3F-A0B8-4039-2D5F67BDF3BC}"/>
              </a:ext>
            </a:extLst>
          </p:cNvPr>
          <p:cNvSpPr txBox="1">
            <a:spLocks noGrp="1"/>
          </p:cNvSpPr>
          <p:nvPr>
            <p:ph type="title"/>
          </p:nvPr>
        </p:nvSpPr>
        <p:spPr>
          <a:xfrm>
            <a:off x="415600" y="297712"/>
            <a:ext cx="11360800" cy="797441"/>
          </a:xfrm>
        </p:spPr>
        <p:txBody>
          <a:bodyPr spcFirstLastPara="1" wrap="square" lIns="121900" tIns="121900" rIns="121900" bIns="121900" anchor="t" anchorCtr="0">
            <a:normAutofit fontScale="90000"/>
          </a:bodyPr>
          <a:lstStyle/>
          <a:p>
            <a:r>
              <a:rPr lang="en-US" altLang="ja-JP" dirty="0">
                <a:solidFill>
                  <a:schemeClr val="bg1"/>
                </a:solidFill>
              </a:rPr>
              <a:t>AMD SEV-SNP</a:t>
            </a:r>
            <a:r>
              <a:rPr lang="ja-JP" altLang="en-US">
                <a:solidFill>
                  <a:schemeClr val="bg1"/>
                </a:solidFill>
              </a:rPr>
              <a:t>を用いた軽量な隔離環境</a:t>
            </a:r>
            <a:endParaRPr lang="ja-JP" altLang="en-US" dirty="0">
              <a:solidFill>
                <a:schemeClr val="bg1"/>
              </a:solidFill>
            </a:endParaRPr>
          </a:p>
        </p:txBody>
      </p:sp>
      <p:sp>
        <p:nvSpPr>
          <p:cNvPr id="109" name="Google Shape;109;p20">
            <a:extLst>
              <a:ext uri="{FF2B5EF4-FFF2-40B4-BE49-F238E27FC236}">
                <a16:creationId xmlns:a16="http://schemas.microsoft.com/office/drawing/2014/main" id="{0D8D4095-99CF-0C38-C614-33EE3A7BD3D4}"/>
              </a:ext>
            </a:extLst>
          </p:cNvPr>
          <p:cNvSpPr txBox="1">
            <a:spLocks noGrp="1"/>
          </p:cNvSpPr>
          <p:nvPr>
            <p:ph type="body" idx="1"/>
          </p:nvPr>
        </p:nvSpPr>
        <p:spPr>
          <a:xfrm>
            <a:off x="415600" y="1095153"/>
            <a:ext cx="11360800" cy="4996680"/>
          </a:xfrm>
        </p:spPr>
        <p:txBody>
          <a:bodyPr spcFirstLastPara="1" wrap="square" lIns="121900" tIns="121900" rIns="121900" bIns="121900" anchor="t" anchorCtr="0">
            <a:normAutofit/>
          </a:bodyPr>
          <a:lstStyle/>
          <a:p>
            <a:r>
              <a:rPr lang="en-US" altLang="ja" dirty="0">
                <a:solidFill>
                  <a:schemeClr val="accent1"/>
                </a:solidFill>
              </a:rPr>
              <a:t>VM Privilege Level (VMPL) </a:t>
            </a:r>
            <a:r>
              <a:rPr lang="ja" altLang="en-US" dirty="0">
                <a:solidFill>
                  <a:schemeClr val="accent1"/>
                </a:solidFill>
              </a:rPr>
              <a:t>機構を用いて隔離環境を作成</a:t>
            </a:r>
            <a:endParaRPr lang="en-US" altLang="ja" dirty="0">
              <a:solidFill>
                <a:schemeClr val="accent1"/>
              </a:solidFill>
            </a:endParaRPr>
          </a:p>
          <a:p>
            <a:pPr lvl="1"/>
            <a:r>
              <a:rPr lang="ja" altLang="en-US" dirty="0">
                <a:solidFill>
                  <a:schemeClr val="accent1"/>
                </a:solidFill>
              </a:rPr>
              <a:t>機密</a:t>
            </a:r>
            <a:r>
              <a:rPr lang="en-US" altLang="ja" dirty="0">
                <a:solidFill>
                  <a:schemeClr val="accent1"/>
                </a:solidFill>
              </a:rPr>
              <a:t>VM</a:t>
            </a:r>
            <a:r>
              <a:rPr lang="ja" altLang="en-US" dirty="0">
                <a:solidFill>
                  <a:schemeClr val="accent1"/>
                </a:solidFill>
              </a:rPr>
              <a:t>内に</a:t>
            </a:r>
            <a:r>
              <a:rPr lang="en-US" altLang="ja" dirty="0">
                <a:solidFill>
                  <a:schemeClr val="accent1"/>
                </a:solidFill>
              </a:rPr>
              <a:t>4</a:t>
            </a:r>
            <a:r>
              <a:rPr lang="ja" altLang="en-US" dirty="0">
                <a:solidFill>
                  <a:schemeClr val="accent1"/>
                </a:solidFill>
              </a:rPr>
              <a:t>つの特権レベルを設ける</a:t>
            </a:r>
            <a:endParaRPr lang="en-US" altLang="ja" dirty="0">
              <a:solidFill>
                <a:schemeClr val="accent1"/>
              </a:solidFill>
            </a:endParaRPr>
          </a:p>
          <a:p>
            <a:pPr lvl="1"/>
            <a:r>
              <a:rPr lang="ja" altLang="en-US" dirty="0">
                <a:solidFill>
                  <a:schemeClr val="accent1"/>
                </a:solidFill>
              </a:rPr>
              <a:t>最も高い特権レベル</a:t>
            </a:r>
            <a:r>
              <a:rPr lang="en-US" altLang="ja" dirty="0">
                <a:solidFill>
                  <a:schemeClr val="accent1"/>
                </a:solidFill>
              </a:rPr>
              <a:t> (VMPL0) </a:t>
            </a:r>
            <a:r>
              <a:rPr lang="ja" altLang="en-US" dirty="0">
                <a:solidFill>
                  <a:schemeClr val="accent1"/>
                </a:solidFill>
              </a:rPr>
              <a:t>で追跡機構を実行</a:t>
            </a:r>
            <a:endParaRPr lang="en-US" altLang="ja" dirty="0">
              <a:solidFill>
                <a:schemeClr val="accent1"/>
              </a:solidFill>
            </a:endParaRPr>
          </a:p>
          <a:p>
            <a:pPr lvl="1"/>
            <a:r>
              <a:rPr lang="ja" altLang="en-US" dirty="0">
                <a:solidFill>
                  <a:schemeClr val="accent1"/>
                </a:solidFill>
              </a:rPr>
              <a:t>低い特権レベル</a:t>
            </a:r>
            <a:r>
              <a:rPr lang="en-US" altLang="ja" dirty="0">
                <a:solidFill>
                  <a:schemeClr val="accent1"/>
                </a:solidFill>
              </a:rPr>
              <a:t> (VMPL2) </a:t>
            </a:r>
            <a:r>
              <a:rPr lang="ja" altLang="en-US" dirty="0">
                <a:solidFill>
                  <a:schemeClr val="accent1"/>
                </a:solidFill>
              </a:rPr>
              <a:t>でクラウドサービスを実行</a:t>
            </a:r>
            <a:endParaRPr lang="en-US" altLang="ja" dirty="0">
              <a:solidFill>
                <a:schemeClr val="accent1"/>
              </a:solidFill>
            </a:endParaRPr>
          </a:p>
          <a:p>
            <a:r>
              <a:rPr lang="ja" altLang="en-US" dirty="0">
                <a:solidFill>
                  <a:schemeClr val="accent1"/>
                </a:solidFill>
              </a:rPr>
              <a:t>ネストした仮想化のオーバヘッドはない</a:t>
            </a:r>
            <a:endParaRPr lang="en-US" altLang="ja" dirty="0">
              <a:solidFill>
                <a:schemeClr val="accent1"/>
              </a:solidFill>
            </a:endParaRPr>
          </a:p>
          <a:p>
            <a:pPr lvl="1"/>
            <a:r>
              <a:rPr lang="en-US" altLang="ja" dirty="0">
                <a:solidFill>
                  <a:schemeClr val="accent1"/>
                </a:solidFill>
              </a:rPr>
              <a:t>VMPL</a:t>
            </a:r>
            <a:r>
              <a:rPr lang="ja" altLang="en-US" dirty="0">
                <a:solidFill>
                  <a:schemeClr val="accent1"/>
                </a:solidFill>
              </a:rPr>
              <a:t>は新たな特権レベルを導入するだけ</a:t>
            </a:r>
            <a:endParaRPr lang="en-US" altLang="ja" dirty="0">
              <a:solidFill>
                <a:schemeClr val="accent1"/>
              </a:solidFill>
            </a:endParaRPr>
          </a:p>
        </p:txBody>
      </p:sp>
      <p:sp>
        <p:nvSpPr>
          <p:cNvPr id="110" name="Google Shape;110;p20">
            <a:extLst>
              <a:ext uri="{FF2B5EF4-FFF2-40B4-BE49-F238E27FC236}">
                <a16:creationId xmlns:a16="http://schemas.microsoft.com/office/drawing/2014/main" id="{07EF429B-0846-EC43-D64E-92D212E2896F}"/>
              </a:ext>
            </a:extLst>
          </p:cNvPr>
          <p:cNvSpPr txBox="1">
            <a:spLocks noGrp="1"/>
          </p:cNvSpPr>
          <p:nvPr>
            <p:ph type="sldNum" idx="12"/>
          </p:nvPr>
        </p:nvSpPr>
        <p:spPr>
          <a:xfrm>
            <a:off x="11320333" y="6241345"/>
            <a:ext cx="731600" cy="524800"/>
          </a:xfrm>
        </p:spPr>
        <p:txBody>
          <a:bodyPr spcFirstLastPara="1" wrap="square" lIns="121900" tIns="121900" rIns="121900" bIns="121900" anchor="ctr" anchorCtr="0">
            <a:normAutofit/>
          </a:bodyPr>
          <a:lstStyle/>
          <a:p>
            <a:fld id="{00000000-1234-1234-1234-123412341234}" type="slidenum">
              <a:rPr lang="en-US" altLang="ja" smtClean="0"/>
              <a:pPr/>
              <a:t>8</a:t>
            </a:fld>
            <a:endParaRPr lang="en-US"/>
          </a:p>
        </p:txBody>
      </p:sp>
      <p:sp>
        <p:nvSpPr>
          <p:cNvPr id="3" name="Rounded Rectangular Callout 2">
            <a:extLst>
              <a:ext uri="{FF2B5EF4-FFF2-40B4-BE49-F238E27FC236}">
                <a16:creationId xmlns:a16="http://schemas.microsoft.com/office/drawing/2014/main" id="{5BEB9B65-862D-00E3-790B-E2656EF01FFB}"/>
              </a:ext>
            </a:extLst>
          </p:cNvPr>
          <p:cNvSpPr/>
          <p:nvPr/>
        </p:nvSpPr>
        <p:spPr>
          <a:xfrm>
            <a:off x="12550980" y="845748"/>
            <a:ext cx="2173814" cy="797441"/>
          </a:xfrm>
          <a:prstGeom prst="wedgeRoundRectCallout">
            <a:avLst>
              <a:gd name="adj1" fmla="val -33928"/>
              <a:gd name="adj2" fmla="val 75563"/>
              <a:gd name="adj3" fmla="val 16667"/>
            </a:avLst>
          </a:prstGeom>
          <a:solidFill>
            <a:schemeClr val="accent6"/>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1600" dirty="0">
                <a:solidFill>
                  <a:srgbClr val="FF0000"/>
                </a:solidFill>
              </a:rPr>
              <a:t>３章の第３段落に合わせる</a:t>
            </a:r>
          </a:p>
        </p:txBody>
      </p:sp>
      <p:grpSp>
        <p:nvGrpSpPr>
          <p:cNvPr id="32" name="グラフィックス 4">
            <a:extLst>
              <a:ext uri="{FF2B5EF4-FFF2-40B4-BE49-F238E27FC236}">
                <a16:creationId xmlns:a16="http://schemas.microsoft.com/office/drawing/2014/main" id="{F02C8463-001F-C96A-565D-A81EA15460D6}"/>
              </a:ext>
            </a:extLst>
          </p:cNvPr>
          <p:cNvGrpSpPr/>
          <p:nvPr/>
        </p:nvGrpSpPr>
        <p:grpSpPr>
          <a:xfrm>
            <a:off x="4343400" y="4308895"/>
            <a:ext cx="3352800" cy="2182225"/>
            <a:chOff x="4343400" y="4308895"/>
            <a:chExt cx="3352800" cy="2182225"/>
          </a:xfrm>
        </p:grpSpPr>
        <p:sp>
          <p:nvSpPr>
            <p:cNvPr id="33" name="正方形/長方形 32">
              <a:extLst>
                <a:ext uri="{FF2B5EF4-FFF2-40B4-BE49-F238E27FC236}">
                  <a16:creationId xmlns:a16="http://schemas.microsoft.com/office/drawing/2014/main" id="{7E749BEA-8D05-3249-AD6A-EF6DE08204F4}"/>
                </a:ext>
              </a:extLst>
            </p:cNvPr>
            <p:cNvSpPr/>
            <p:nvPr/>
          </p:nvSpPr>
          <p:spPr>
            <a:xfrm>
              <a:off x="4343400" y="4308895"/>
              <a:ext cx="3352800" cy="2182225"/>
            </a:xfrm>
            <a:prstGeom prst="rect">
              <a:avLst/>
            </a:prstGeom>
            <a:solidFill>
              <a:srgbClr val="FFFFFF"/>
            </a:solidFill>
            <a:ln w="18098" cap="flat">
              <a:solidFill>
                <a:srgbClr val="4F5D69"/>
              </a:solidFill>
              <a:prstDash val="solid"/>
              <a:miter/>
            </a:ln>
          </p:spPr>
          <p:txBody>
            <a:bodyPr/>
            <a:lstStyle/>
            <a:p>
              <a:endParaRPr lang="ja-JP" altLang="en-US" sz="1600">
                <a:solidFill>
                  <a:schemeClr val="tx2">
                    <a:lumMod val="10000"/>
                  </a:schemeClr>
                </a:solidFill>
              </a:endParaRPr>
            </a:p>
          </p:txBody>
        </p:sp>
        <p:sp>
          <p:nvSpPr>
            <p:cNvPr id="34" name="正方形/長方形 33">
              <a:extLst>
                <a:ext uri="{FF2B5EF4-FFF2-40B4-BE49-F238E27FC236}">
                  <a16:creationId xmlns:a16="http://schemas.microsoft.com/office/drawing/2014/main" id="{98F74CE1-933F-88F4-6624-ADC58B148C6D}"/>
                </a:ext>
              </a:extLst>
            </p:cNvPr>
            <p:cNvSpPr/>
            <p:nvPr/>
          </p:nvSpPr>
          <p:spPr>
            <a:xfrm>
              <a:off x="4572000" y="4783292"/>
              <a:ext cx="2895600" cy="493372"/>
            </a:xfrm>
            <a:prstGeom prst="rect">
              <a:avLst/>
            </a:prstGeom>
            <a:solidFill>
              <a:srgbClr val="DEEDDE"/>
            </a:solidFill>
            <a:ln w="14288" cap="flat">
              <a:solidFill>
                <a:srgbClr val="7CA483"/>
              </a:solidFill>
              <a:prstDash val="solid"/>
              <a:miter/>
            </a:ln>
          </p:spPr>
          <p:txBody>
            <a:bodyPr/>
            <a:lstStyle/>
            <a:p>
              <a:endParaRPr lang="ja-JP" altLang="en-US" sz="1600">
                <a:solidFill>
                  <a:schemeClr val="tx2">
                    <a:lumMod val="10000"/>
                  </a:schemeClr>
                </a:solidFill>
              </a:endParaRPr>
            </a:p>
          </p:txBody>
        </p:sp>
        <p:sp>
          <p:nvSpPr>
            <p:cNvPr id="35" name="正方形/長方形 34">
              <a:extLst>
                <a:ext uri="{FF2B5EF4-FFF2-40B4-BE49-F238E27FC236}">
                  <a16:creationId xmlns:a16="http://schemas.microsoft.com/office/drawing/2014/main" id="{65D3FA84-A679-3536-E1D0-43655B2AF050}"/>
                </a:ext>
              </a:extLst>
            </p:cNvPr>
            <p:cNvSpPr/>
            <p:nvPr/>
          </p:nvSpPr>
          <p:spPr>
            <a:xfrm>
              <a:off x="4572000" y="5390520"/>
              <a:ext cx="2895600" cy="417469"/>
            </a:xfrm>
            <a:prstGeom prst="rect">
              <a:avLst/>
            </a:prstGeom>
            <a:solidFill>
              <a:srgbClr val="FFFFFF"/>
            </a:solidFill>
            <a:ln w="14288" cap="flat">
              <a:solidFill>
                <a:srgbClr val="4F5D69"/>
              </a:solidFill>
              <a:prstDash val="solid"/>
              <a:miter/>
            </a:ln>
          </p:spPr>
          <p:txBody>
            <a:bodyPr/>
            <a:lstStyle/>
            <a:p>
              <a:endParaRPr lang="ja-JP" altLang="en-US" sz="1600">
                <a:solidFill>
                  <a:schemeClr val="tx2">
                    <a:lumMod val="10000"/>
                  </a:schemeClr>
                </a:solidFill>
              </a:endParaRPr>
            </a:p>
          </p:txBody>
        </p:sp>
        <p:sp>
          <p:nvSpPr>
            <p:cNvPr id="36" name="正方形/長方形 35">
              <a:extLst>
                <a:ext uri="{FF2B5EF4-FFF2-40B4-BE49-F238E27FC236}">
                  <a16:creationId xmlns:a16="http://schemas.microsoft.com/office/drawing/2014/main" id="{28B530D7-1DE8-3B71-5250-69CAADFB256B}"/>
                </a:ext>
              </a:extLst>
            </p:cNvPr>
            <p:cNvSpPr/>
            <p:nvPr/>
          </p:nvSpPr>
          <p:spPr>
            <a:xfrm>
              <a:off x="4572000" y="6092627"/>
              <a:ext cx="2895600" cy="303614"/>
            </a:xfrm>
            <a:prstGeom prst="rect">
              <a:avLst/>
            </a:prstGeom>
            <a:solidFill>
              <a:srgbClr val="F7DCDC"/>
            </a:solidFill>
            <a:ln w="14288" cap="flat">
              <a:solidFill>
                <a:srgbClr val="BB6868"/>
              </a:solidFill>
              <a:prstDash val="solid"/>
              <a:miter/>
            </a:ln>
          </p:spPr>
          <p:txBody>
            <a:bodyPr/>
            <a:lstStyle/>
            <a:p>
              <a:endParaRPr lang="ja-JP" altLang="en-US" sz="1600">
                <a:solidFill>
                  <a:schemeClr val="tx2">
                    <a:lumMod val="10000"/>
                  </a:schemeClr>
                </a:solidFill>
              </a:endParaRPr>
            </a:p>
          </p:txBody>
        </p:sp>
      </p:grpSp>
      <p:sp>
        <p:nvSpPr>
          <p:cNvPr id="37" name="フリーフォーム 36">
            <a:extLst>
              <a:ext uri="{FF2B5EF4-FFF2-40B4-BE49-F238E27FC236}">
                <a16:creationId xmlns:a16="http://schemas.microsoft.com/office/drawing/2014/main" id="{C45EBD20-7BC6-2326-18E6-6447BB727ECC}"/>
              </a:ext>
            </a:extLst>
          </p:cNvPr>
          <p:cNvSpPr/>
          <p:nvPr/>
        </p:nvSpPr>
        <p:spPr>
          <a:xfrm>
            <a:off x="3933825" y="5940820"/>
            <a:ext cx="4314825" cy="9487"/>
          </a:xfrm>
          <a:custGeom>
            <a:avLst/>
            <a:gdLst>
              <a:gd name="csX0" fmla="*/ 0 w 4314825"/>
              <a:gd name="csY0" fmla="*/ 0 h 9487"/>
              <a:gd name="csX1" fmla="*/ 4314825 w 4314825"/>
              <a:gd name="csY1" fmla="*/ 0 h 9487"/>
            </a:gdLst>
            <a:ahLst/>
            <a:cxnLst>
              <a:cxn ang="0">
                <a:pos x="csX0" y="csY0"/>
              </a:cxn>
              <a:cxn ang="0">
                <a:pos x="csX1" y="csY1"/>
              </a:cxn>
            </a:cxnLst>
            <a:rect l="l" t="t" r="r" b="b"/>
            <a:pathLst>
              <a:path w="4314825" h="9487">
                <a:moveTo>
                  <a:pt x="0" y="0"/>
                </a:moveTo>
                <a:lnTo>
                  <a:pt x="4314825" y="0"/>
                </a:lnTo>
              </a:path>
            </a:pathLst>
          </a:custGeom>
          <a:ln w="19050" cap="flat">
            <a:solidFill>
              <a:srgbClr val="4F5D69"/>
            </a:solidFill>
            <a:custDash>
              <a:ds d="675000" sp="525000"/>
            </a:custDash>
            <a:miter/>
          </a:ln>
        </p:spPr>
        <p:txBody>
          <a:bodyPr/>
          <a:lstStyle/>
          <a:p>
            <a:endParaRPr lang="ja-JP" altLang="en-US" sz="1600">
              <a:solidFill>
                <a:schemeClr val="tx2">
                  <a:lumMod val="10000"/>
                </a:schemeClr>
              </a:solidFill>
            </a:endParaRPr>
          </a:p>
        </p:txBody>
      </p:sp>
      <p:grpSp>
        <p:nvGrpSpPr>
          <p:cNvPr id="38" name="グラフィックス 4">
            <a:extLst>
              <a:ext uri="{FF2B5EF4-FFF2-40B4-BE49-F238E27FC236}">
                <a16:creationId xmlns:a16="http://schemas.microsoft.com/office/drawing/2014/main" id="{4687016B-9366-D7F8-4D9E-A9359C031F8B}"/>
              </a:ext>
            </a:extLst>
          </p:cNvPr>
          <p:cNvGrpSpPr/>
          <p:nvPr/>
        </p:nvGrpSpPr>
        <p:grpSpPr>
          <a:xfrm>
            <a:off x="5115679" y="4356658"/>
            <a:ext cx="3597146" cy="2065034"/>
            <a:chOff x="5115679" y="4356658"/>
            <a:chExt cx="3597146" cy="2065034"/>
          </a:xfrm>
          <a:solidFill>
            <a:srgbClr val="24323D"/>
          </a:solidFill>
        </p:grpSpPr>
        <p:sp>
          <p:nvSpPr>
            <p:cNvPr id="39" name="テキスト ボックス 38">
              <a:extLst>
                <a:ext uri="{FF2B5EF4-FFF2-40B4-BE49-F238E27FC236}">
                  <a16:creationId xmlns:a16="http://schemas.microsoft.com/office/drawing/2014/main" id="{213D9657-95F1-709F-6BFE-DA3C2EC65720}"/>
                </a:ext>
              </a:extLst>
            </p:cNvPr>
            <p:cNvSpPr txBox="1"/>
            <p:nvPr/>
          </p:nvSpPr>
          <p:spPr>
            <a:xfrm>
              <a:off x="5577343" y="4356658"/>
              <a:ext cx="90281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機密</a:t>
              </a:r>
              <a:r>
                <a:rPr lang="ja-JP" altLang="en-US" sz="1600" spc="0" baseline="0">
                  <a:ln/>
                  <a:solidFill>
                    <a:schemeClr val="tx2">
                      <a:lumMod val="10000"/>
                    </a:schemeClr>
                  </a:solidFill>
                  <a:latin typeface="Arial"/>
                  <a:ea typeface="ＭＳ ゴシック"/>
                  <a:cs typeface="Arial"/>
                  <a:sym typeface="Arial"/>
                  <a:rtl val="0"/>
                </a:rPr>
                <a:t>VM</a:t>
              </a:r>
            </a:p>
          </p:txBody>
        </p:sp>
        <p:sp>
          <p:nvSpPr>
            <p:cNvPr id="40" name="テキスト ボックス 39">
              <a:extLst>
                <a:ext uri="{FF2B5EF4-FFF2-40B4-BE49-F238E27FC236}">
                  <a16:creationId xmlns:a16="http://schemas.microsoft.com/office/drawing/2014/main" id="{9A754552-2482-F6C1-882F-94F098C27C7A}"/>
                </a:ext>
              </a:extLst>
            </p:cNvPr>
            <p:cNvSpPr txBox="1"/>
            <p:nvPr/>
          </p:nvSpPr>
          <p:spPr>
            <a:xfrm>
              <a:off x="5115679" y="4850030"/>
              <a:ext cx="182614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クラウドサービス</a:t>
              </a:r>
            </a:p>
          </p:txBody>
        </p:sp>
        <p:sp>
          <p:nvSpPr>
            <p:cNvPr id="41" name="テキスト ボックス 40">
              <a:extLst>
                <a:ext uri="{FF2B5EF4-FFF2-40B4-BE49-F238E27FC236}">
                  <a16:creationId xmlns:a16="http://schemas.microsoft.com/office/drawing/2014/main" id="{0036207A-0654-AB78-5603-FA072D734408}"/>
                </a:ext>
              </a:extLst>
            </p:cNvPr>
            <p:cNvSpPr txBox="1"/>
            <p:nvPr/>
          </p:nvSpPr>
          <p:spPr>
            <a:xfrm>
              <a:off x="5471412" y="5442873"/>
              <a:ext cx="1096775"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ゲスト</a:t>
              </a:r>
              <a:r>
                <a:rPr lang="ja-JP" altLang="en-US" sz="1600" spc="0" baseline="0">
                  <a:ln/>
                  <a:solidFill>
                    <a:schemeClr val="tx2">
                      <a:lumMod val="10000"/>
                    </a:schemeClr>
                  </a:solidFill>
                  <a:latin typeface="Arial"/>
                  <a:ea typeface="ＭＳ ゴシック"/>
                  <a:cs typeface="Arial"/>
                  <a:sym typeface="Arial"/>
                  <a:rtl val="0"/>
                </a:rPr>
                <a:t>OS</a:t>
              </a:r>
            </a:p>
          </p:txBody>
        </p:sp>
        <p:sp>
          <p:nvSpPr>
            <p:cNvPr id="42" name="テキスト ボックス 41">
              <a:extLst>
                <a:ext uri="{FF2B5EF4-FFF2-40B4-BE49-F238E27FC236}">
                  <a16:creationId xmlns:a16="http://schemas.microsoft.com/office/drawing/2014/main" id="{2E79B558-CF80-F188-61B3-E2832BF6D329}"/>
                </a:ext>
              </a:extLst>
            </p:cNvPr>
            <p:cNvSpPr txBox="1"/>
            <p:nvPr/>
          </p:nvSpPr>
          <p:spPr>
            <a:xfrm>
              <a:off x="5517097" y="6083138"/>
              <a:ext cx="1005403" cy="338554"/>
            </a:xfrm>
            <a:prstGeom prst="rect">
              <a:avLst/>
            </a:prstGeom>
            <a:noFill/>
          </p:spPr>
          <p:txBody>
            <a:bodyPr wrap="none" rtlCol="0">
              <a:spAutoFit/>
            </a:bodyPr>
            <a:lstStyle/>
            <a:p>
              <a:pPr algn="l"/>
              <a:r>
                <a:rPr lang="ja-JP" altLang="en-US" sz="1600">
                  <a:ln/>
                  <a:solidFill>
                    <a:schemeClr val="tx2">
                      <a:lumMod val="10000"/>
                    </a:schemeClr>
                  </a:solidFill>
                  <a:latin typeface="ＭＳ ゴシック"/>
                  <a:ea typeface="ＭＳ ゴシック"/>
                  <a:sym typeface="ＭＳ ゴシック"/>
                  <a:rtl val="0"/>
                </a:rPr>
                <a:t>追跡機構</a:t>
              </a:r>
              <a:endParaRPr lang="ja-JP" altLang="en-US" sz="1600" spc="0" baseline="0">
                <a:ln/>
                <a:solidFill>
                  <a:schemeClr val="tx2">
                    <a:lumMod val="10000"/>
                  </a:schemeClr>
                </a:solidFill>
                <a:latin typeface="ＭＳ ゴシック"/>
                <a:ea typeface="ＭＳ ゴシック"/>
                <a:sym typeface="ＭＳ ゴシック"/>
                <a:rtl val="0"/>
              </a:endParaRPr>
            </a:p>
          </p:txBody>
        </p:sp>
        <p:sp>
          <p:nvSpPr>
            <p:cNvPr id="43" name="テキスト ボックス 42">
              <a:extLst>
                <a:ext uri="{FF2B5EF4-FFF2-40B4-BE49-F238E27FC236}">
                  <a16:creationId xmlns:a16="http://schemas.microsoft.com/office/drawing/2014/main" id="{90874A80-4825-C3A6-2594-C575188192CE}"/>
                </a:ext>
              </a:extLst>
            </p:cNvPr>
            <p:cNvSpPr txBox="1"/>
            <p:nvPr/>
          </p:nvSpPr>
          <p:spPr>
            <a:xfrm>
              <a:off x="7696200" y="5579453"/>
              <a:ext cx="1016625" cy="338554"/>
            </a:xfrm>
            <a:prstGeom prst="rect">
              <a:avLst/>
            </a:prstGeom>
            <a:noFill/>
          </p:spPr>
          <p:txBody>
            <a:bodyPr wrap="none" rtlCol="0">
              <a:spAutoFit/>
            </a:bodyPr>
            <a:lstStyle/>
            <a:p>
              <a:pPr algn="l"/>
              <a:r>
                <a:rPr lang="ja-JP" altLang="en-US" sz="1600">
                  <a:ln/>
                  <a:solidFill>
                    <a:schemeClr val="tx2">
                      <a:lumMod val="10000"/>
                    </a:schemeClr>
                  </a:solidFill>
                  <a:rtl val="0"/>
                </a:rPr>
                <a:t>↑</a:t>
              </a:r>
              <a:r>
                <a:rPr lang="en-US" altLang="ja-JP" sz="1600" dirty="0">
                  <a:ln/>
                  <a:solidFill>
                    <a:schemeClr val="tx2">
                      <a:lumMod val="10000"/>
                    </a:schemeClr>
                  </a:solidFill>
                  <a:rtl val="0"/>
                </a:rPr>
                <a:t> VMPL2</a:t>
              </a:r>
              <a:endParaRPr lang="ja-JP" altLang="en-US" sz="1600" spc="0" baseline="0">
                <a:ln/>
                <a:solidFill>
                  <a:schemeClr val="tx2">
                    <a:lumMod val="10000"/>
                  </a:schemeClr>
                </a:solidFill>
                <a:latin typeface="Arial"/>
                <a:cs typeface="Arial"/>
                <a:sym typeface="Arial"/>
                <a:rtl val="0"/>
              </a:endParaRPr>
            </a:p>
          </p:txBody>
        </p:sp>
        <p:sp>
          <p:nvSpPr>
            <p:cNvPr id="44" name="テキスト ボックス 43">
              <a:extLst>
                <a:ext uri="{FF2B5EF4-FFF2-40B4-BE49-F238E27FC236}">
                  <a16:creationId xmlns:a16="http://schemas.microsoft.com/office/drawing/2014/main" id="{A49EB335-CC7D-03FF-284B-238CBCCDC006}"/>
                </a:ext>
              </a:extLst>
            </p:cNvPr>
            <p:cNvSpPr txBox="1"/>
            <p:nvPr/>
          </p:nvSpPr>
          <p:spPr>
            <a:xfrm>
              <a:off x="7696199" y="5955215"/>
              <a:ext cx="1016625" cy="338554"/>
            </a:xfrm>
            <a:prstGeom prst="rect">
              <a:avLst/>
            </a:prstGeom>
            <a:noFill/>
          </p:spPr>
          <p:txBody>
            <a:bodyPr wrap="none" rtlCol="0">
              <a:spAutoFit/>
            </a:bodyPr>
            <a:lstStyle/>
            <a:p>
              <a:pPr algn="l"/>
              <a:r>
                <a:rPr lang="ja-JP" altLang="en-US" sz="1600">
                  <a:ln/>
                  <a:solidFill>
                    <a:schemeClr val="tx2">
                      <a:lumMod val="10000"/>
                    </a:schemeClr>
                  </a:solidFill>
                  <a:rtl val="0"/>
                </a:rPr>
                <a:t>↓</a:t>
              </a:r>
              <a:r>
                <a:rPr lang="en-US" altLang="ja-JP" sz="1600" dirty="0">
                  <a:ln/>
                  <a:solidFill>
                    <a:schemeClr val="tx2">
                      <a:lumMod val="10000"/>
                    </a:schemeClr>
                  </a:solidFill>
                  <a:rtl val="0"/>
                </a:rPr>
                <a:t> VMPL0</a:t>
              </a:r>
              <a:endParaRPr lang="ja-JP" altLang="en-US" sz="1600" spc="0" baseline="0">
                <a:ln/>
                <a:solidFill>
                  <a:schemeClr val="tx2">
                    <a:lumMod val="10000"/>
                  </a:schemeClr>
                </a:solidFill>
                <a:latin typeface="Arial"/>
                <a:cs typeface="Arial"/>
                <a:sym typeface="Arial"/>
                <a:rtl val="0"/>
              </a:endParaRPr>
            </a:p>
          </p:txBody>
        </p:sp>
      </p:grpSp>
    </p:spTree>
    <p:extLst>
      <p:ext uri="{BB962C8B-B14F-4D97-AF65-F5344CB8AC3E}">
        <p14:creationId xmlns:p14="http://schemas.microsoft.com/office/powerpoint/2010/main" val="2580611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0EF6E059-7BC1-22C9-0008-FA2DD2C27437}"/>
            </a:ext>
          </a:extLst>
        </p:cNvPr>
        <p:cNvGrpSpPr/>
        <p:nvPr/>
      </p:nvGrpSpPr>
      <p:grpSpPr>
        <a:xfrm>
          <a:off x="0" y="0"/>
          <a:ext cx="0" cy="0"/>
          <a:chOff x="0" y="0"/>
          <a:chExt cx="0" cy="0"/>
        </a:xfrm>
      </p:grpSpPr>
      <p:sp>
        <p:nvSpPr>
          <p:cNvPr id="108" name="Google Shape;108;p20">
            <a:extLst>
              <a:ext uri="{FF2B5EF4-FFF2-40B4-BE49-F238E27FC236}">
                <a16:creationId xmlns:a16="http://schemas.microsoft.com/office/drawing/2014/main" id="{3171F851-1F26-C17D-9E93-DEED4D14A138}"/>
              </a:ext>
            </a:extLst>
          </p:cNvPr>
          <p:cNvSpPr txBox="1">
            <a:spLocks noGrp="1"/>
          </p:cNvSpPr>
          <p:nvPr>
            <p:ph type="title"/>
          </p:nvPr>
        </p:nvSpPr>
        <p:spPr>
          <a:xfrm>
            <a:off x="415600" y="297712"/>
            <a:ext cx="11360800" cy="797441"/>
          </a:xfrm>
        </p:spPr>
        <p:txBody>
          <a:bodyPr spcFirstLastPara="1" wrap="square" lIns="121900" tIns="121900" rIns="121900" bIns="121900" anchor="t" anchorCtr="0">
            <a:normAutofit fontScale="90000"/>
          </a:bodyPr>
          <a:lstStyle/>
          <a:p>
            <a:r>
              <a:rPr lang="en-US" altLang="ja-JP" dirty="0"/>
              <a:t>SVSM</a:t>
            </a:r>
            <a:r>
              <a:rPr lang="ja-JP" altLang="en-US"/>
              <a:t>を用いた追跡機構の実行</a:t>
            </a:r>
            <a:endParaRPr lang="ja-JP" altLang="en-US" dirty="0"/>
          </a:p>
        </p:txBody>
      </p:sp>
      <p:sp>
        <p:nvSpPr>
          <p:cNvPr id="109" name="Google Shape;109;p20">
            <a:extLst>
              <a:ext uri="{FF2B5EF4-FFF2-40B4-BE49-F238E27FC236}">
                <a16:creationId xmlns:a16="http://schemas.microsoft.com/office/drawing/2014/main" id="{F8C8A479-46CA-7876-1333-EB094FEC2A60}"/>
              </a:ext>
            </a:extLst>
          </p:cNvPr>
          <p:cNvSpPr txBox="1">
            <a:spLocks noGrp="1"/>
          </p:cNvSpPr>
          <p:nvPr>
            <p:ph type="body" idx="1"/>
          </p:nvPr>
        </p:nvSpPr>
        <p:spPr>
          <a:xfrm>
            <a:off x="415600" y="1095153"/>
            <a:ext cx="11360800" cy="4996680"/>
          </a:xfrm>
        </p:spPr>
        <p:txBody>
          <a:bodyPr spcFirstLastPara="1" wrap="square" lIns="121900" tIns="121900" rIns="121900" bIns="121900" anchor="t" anchorCtr="0">
            <a:normAutofit/>
          </a:bodyPr>
          <a:lstStyle/>
          <a:p>
            <a:r>
              <a:rPr lang="ja" altLang="en-US" dirty="0">
                <a:solidFill>
                  <a:schemeClr val="accent1"/>
                </a:solidFill>
              </a:rPr>
              <a:t>隔離環境で</a:t>
            </a:r>
            <a:r>
              <a:rPr lang="en-US" altLang="ja" dirty="0">
                <a:solidFill>
                  <a:schemeClr val="accent1"/>
                </a:solidFill>
              </a:rPr>
              <a:t>Secure VM Service Module (SVSM) </a:t>
            </a:r>
            <a:r>
              <a:rPr lang="ja" altLang="en-US" dirty="0">
                <a:solidFill>
                  <a:schemeClr val="accent1"/>
                </a:solidFill>
              </a:rPr>
              <a:t>を実行</a:t>
            </a:r>
            <a:endParaRPr lang="en-US" altLang="ja" dirty="0">
              <a:solidFill>
                <a:schemeClr val="accent1"/>
              </a:solidFill>
            </a:endParaRPr>
          </a:p>
          <a:p>
            <a:pPr lvl="1"/>
            <a:r>
              <a:rPr lang="ja" altLang="en-US" dirty="0">
                <a:solidFill>
                  <a:schemeClr val="accent1"/>
                </a:solidFill>
              </a:rPr>
              <a:t>ゲスト</a:t>
            </a:r>
            <a:r>
              <a:rPr lang="en-US" altLang="ja" dirty="0">
                <a:solidFill>
                  <a:schemeClr val="accent1"/>
                </a:solidFill>
              </a:rPr>
              <a:t>OS</a:t>
            </a:r>
            <a:r>
              <a:rPr lang="ja" altLang="en-US" dirty="0">
                <a:solidFill>
                  <a:schemeClr val="accent1"/>
                </a:solidFill>
              </a:rPr>
              <a:t>に対してセキュリティ機能やデバイス機能を提供する特権モジュール</a:t>
            </a:r>
            <a:endParaRPr lang="en-US" altLang="ja" dirty="0">
              <a:solidFill>
                <a:schemeClr val="accent1"/>
              </a:solidFill>
            </a:endParaRPr>
          </a:p>
          <a:p>
            <a:pPr lvl="1"/>
            <a:r>
              <a:rPr lang="ja" altLang="en-US" dirty="0">
                <a:solidFill>
                  <a:schemeClr val="accent1"/>
                </a:solidFill>
              </a:rPr>
              <a:t>その一機能として追跡機構をメモリ</a:t>
            </a:r>
            <a:r>
              <a:rPr lang="ja" altLang="en-US" dirty="0"/>
              <a:t>安全な</a:t>
            </a:r>
            <a:r>
              <a:rPr lang="en-US" altLang="ja" dirty="0"/>
              <a:t>Rust</a:t>
            </a:r>
            <a:r>
              <a:rPr lang="ja" altLang="en-US" dirty="0"/>
              <a:t>言語で実装</a:t>
            </a:r>
            <a:endParaRPr lang="en-US" altLang="ja" dirty="0"/>
          </a:p>
          <a:p>
            <a:r>
              <a:rPr lang="ja" altLang="en-US" dirty="0"/>
              <a:t>２種類の隔離環境でほぼ同じ追跡機構を用いることが可能</a:t>
            </a:r>
            <a:endParaRPr lang="en-US" altLang="ja" dirty="0"/>
          </a:p>
          <a:p>
            <a:pPr lvl="1"/>
            <a:r>
              <a:rPr lang="en-US" altLang="ja" dirty="0"/>
              <a:t>SVSM</a:t>
            </a:r>
            <a:r>
              <a:rPr lang="ja" altLang="en-US" dirty="0"/>
              <a:t>が</a:t>
            </a:r>
            <a:r>
              <a:rPr lang="en-US" altLang="ja" dirty="0"/>
              <a:t>TDX</a:t>
            </a:r>
            <a:r>
              <a:rPr lang="ja" altLang="en-US" dirty="0"/>
              <a:t>と</a:t>
            </a:r>
            <a:r>
              <a:rPr lang="en-US" altLang="ja" dirty="0"/>
              <a:t>SEV-SNP</a:t>
            </a:r>
            <a:r>
              <a:rPr lang="ja" altLang="en-US" dirty="0"/>
              <a:t>における隔離環境の違いを吸収</a:t>
            </a:r>
            <a:endParaRPr lang="en-US" altLang="ja" dirty="0"/>
          </a:p>
          <a:p>
            <a:pPr lvl="1"/>
            <a:r>
              <a:rPr lang="en-JP" altLang="ja" dirty="0"/>
              <a:t>SEV-SNP</a:t>
            </a:r>
            <a:r>
              <a:rPr lang="ja" altLang="en-US" dirty="0"/>
              <a:t>用の</a:t>
            </a:r>
            <a:r>
              <a:rPr lang="en-US" altLang="ja" dirty="0"/>
              <a:t>COCONUT SVSM</a:t>
            </a:r>
            <a:r>
              <a:rPr lang="ja" altLang="en-US" dirty="0"/>
              <a:t>と</a:t>
            </a:r>
            <a:r>
              <a:rPr lang="en-US" altLang="ja" dirty="0"/>
              <a:t>TDX</a:t>
            </a:r>
            <a:r>
              <a:rPr lang="ja" altLang="en-US" dirty="0"/>
              <a:t>用の</a:t>
            </a:r>
            <a:r>
              <a:rPr lang="en-US" altLang="ja" dirty="0"/>
              <a:t>SVSM [Fang+, LPC'24] </a:t>
            </a:r>
            <a:r>
              <a:rPr lang="ja" altLang="en-US" dirty="0"/>
              <a:t>を利用</a:t>
            </a:r>
            <a:endParaRPr lang="en-US" altLang="ja" dirty="0"/>
          </a:p>
        </p:txBody>
      </p:sp>
      <p:sp>
        <p:nvSpPr>
          <p:cNvPr id="110" name="Google Shape;110;p20">
            <a:extLst>
              <a:ext uri="{FF2B5EF4-FFF2-40B4-BE49-F238E27FC236}">
                <a16:creationId xmlns:a16="http://schemas.microsoft.com/office/drawing/2014/main" id="{450B3333-4021-0EFC-4607-7052192B8D0A}"/>
              </a:ext>
            </a:extLst>
          </p:cNvPr>
          <p:cNvSpPr txBox="1">
            <a:spLocks noGrp="1"/>
          </p:cNvSpPr>
          <p:nvPr>
            <p:ph type="sldNum" idx="12"/>
          </p:nvPr>
        </p:nvSpPr>
        <p:spPr>
          <a:xfrm>
            <a:off x="11320333" y="6241345"/>
            <a:ext cx="731600" cy="524800"/>
          </a:xfrm>
        </p:spPr>
        <p:txBody>
          <a:bodyPr spcFirstLastPara="1" wrap="square" lIns="121900" tIns="121900" rIns="121900" bIns="121900" anchor="ctr" anchorCtr="0">
            <a:normAutofit/>
          </a:bodyPr>
          <a:lstStyle/>
          <a:p>
            <a:fld id="{00000000-1234-1234-1234-123412341234}" type="slidenum">
              <a:rPr lang="en-US" altLang="ja" smtClean="0"/>
              <a:pPr/>
              <a:t>9</a:t>
            </a:fld>
            <a:endParaRPr lang="en-US"/>
          </a:p>
        </p:txBody>
      </p:sp>
      <p:grpSp>
        <p:nvGrpSpPr>
          <p:cNvPr id="41" name="グラフィックス 14">
            <a:extLst>
              <a:ext uri="{FF2B5EF4-FFF2-40B4-BE49-F238E27FC236}">
                <a16:creationId xmlns:a16="http://schemas.microsoft.com/office/drawing/2014/main" id="{4B22E7CA-8D10-CC34-629C-56FB7E242F96}"/>
              </a:ext>
            </a:extLst>
          </p:cNvPr>
          <p:cNvGrpSpPr/>
          <p:nvPr/>
        </p:nvGrpSpPr>
        <p:grpSpPr>
          <a:xfrm>
            <a:off x="4238625" y="4324128"/>
            <a:ext cx="3590925" cy="2347147"/>
            <a:chOff x="4238625" y="4324128"/>
            <a:chExt cx="3590925" cy="2347147"/>
          </a:xfrm>
        </p:grpSpPr>
        <p:sp>
          <p:nvSpPr>
            <p:cNvPr id="42" name="正方形/長方形 41">
              <a:extLst>
                <a:ext uri="{FF2B5EF4-FFF2-40B4-BE49-F238E27FC236}">
                  <a16:creationId xmlns:a16="http://schemas.microsoft.com/office/drawing/2014/main" id="{AAC447F5-A70E-CA0B-1AAD-10A3FC1F0316}"/>
                </a:ext>
              </a:extLst>
            </p:cNvPr>
            <p:cNvSpPr/>
            <p:nvPr/>
          </p:nvSpPr>
          <p:spPr>
            <a:xfrm>
              <a:off x="4238625" y="4324128"/>
              <a:ext cx="3590925" cy="2347147"/>
            </a:xfrm>
            <a:prstGeom prst="rect">
              <a:avLst/>
            </a:prstGeom>
            <a:solidFill>
              <a:srgbClr val="FFFFFF"/>
            </a:solidFill>
            <a:ln w="18098" cap="flat">
              <a:solidFill>
                <a:srgbClr val="4F5D69"/>
              </a:solidFill>
              <a:prstDash val="solid"/>
              <a:miter/>
            </a:ln>
          </p:spPr>
          <p:txBody>
            <a:bodyPr/>
            <a:lstStyle/>
            <a:p>
              <a:endParaRPr lang="ja-JP" altLang="en-US" sz="1600">
                <a:solidFill>
                  <a:schemeClr val="tx2">
                    <a:lumMod val="10000"/>
                  </a:schemeClr>
                </a:solidFill>
              </a:endParaRPr>
            </a:p>
          </p:txBody>
        </p:sp>
        <p:sp>
          <p:nvSpPr>
            <p:cNvPr id="44" name="正方形/長方形 43">
              <a:extLst>
                <a:ext uri="{FF2B5EF4-FFF2-40B4-BE49-F238E27FC236}">
                  <a16:creationId xmlns:a16="http://schemas.microsoft.com/office/drawing/2014/main" id="{A5155CC2-D0EE-6ADB-D2E5-CC83805EB424}"/>
                </a:ext>
              </a:extLst>
            </p:cNvPr>
            <p:cNvSpPr/>
            <p:nvPr/>
          </p:nvSpPr>
          <p:spPr>
            <a:xfrm>
              <a:off x="4473124" y="4808013"/>
              <a:ext cx="3146876" cy="445933"/>
            </a:xfrm>
            <a:prstGeom prst="rect">
              <a:avLst/>
            </a:prstGeom>
            <a:solidFill>
              <a:srgbClr val="DEEDDE"/>
            </a:solidFill>
            <a:ln w="14288" cap="flat">
              <a:solidFill>
                <a:srgbClr val="7CA483"/>
              </a:solidFill>
              <a:prstDash val="solid"/>
              <a:miter/>
            </a:ln>
          </p:spPr>
          <p:txBody>
            <a:bodyPr/>
            <a:lstStyle/>
            <a:p>
              <a:endParaRPr lang="ja-JP" altLang="en-US" sz="1600">
                <a:solidFill>
                  <a:schemeClr val="tx2">
                    <a:lumMod val="10000"/>
                  </a:schemeClr>
                </a:solidFill>
              </a:endParaRPr>
            </a:p>
          </p:txBody>
        </p:sp>
        <p:sp>
          <p:nvSpPr>
            <p:cNvPr id="45" name="正方形/長方形 44">
              <a:extLst>
                <a:ext uri="{FF2B5EF4-FFF2-40B4-BE49-F238E27FC236}">
                  <a16:creationId xmlns:a16="http://schemas.microsoft.com/office/drawing/2014/main" id="{7D5E1EB5-7655-D9DE-A483-EE94EE7DCFE4}"/>
                </a:ext>
              </a:extLst>
            </p:cNvPr>
            <p:cNvSpPr/>
            <p:nvPr/>
          </p:nvSpPr>
          <p:spPr>
            <a:xfrm>
              <a:off x="4473124" y="5375343"/>
              <a:ext cx="3146876" cy="445933"/>
            </a:xfrm>
            <a:prstGeom prst="rect">
              <a:avLst/>
            </a:prstGeom>
            <a:solidFill>
              <a:srgbClr val="FFFFFF"/>
            </a:solidFill>
            <a:ln w="14288" cap="flat">
              <a:solidFill>
                <a:srgbClr val="4F5D69"/>
              </a:solidFill>
              <a:prstDash val="solid"/>
              <a:miter/>
            </a:ln>
          </p:spPr>
          <p:txBody>
            <a:bodyPr/>
            <a:lstStyle/>
            <a:p>
              <a:endParaRPr lang="ja-JP" altLang="en-US" sz="1600">
                <a:solidFill>
                  <a:schemeClr val="tx2">
                    <a:lumMod val="10000"/>
                  </a:schemeClr>
                </a:solidFill>
              </a:endParaRPr>
            </a:p>
          </p:txBody>
        </p:sp>
        <p:sp>
          <p:nvSpPr>
            <p:cNvPr id="47" name="正方形/長方形 46">
              <a:extLst>
                <a:ext uri="{FF2B5EF4-FFF2-40B4-BE49-F238E27FC236}">
                  <a16:creationId xmlns:a16="http://schemas.microsoft.com/office/drawing/2014/main" id="{F50F1201-E51D-C8E4-3DD3-464B374551F1}"/>
                </a:ext>
              </a:extLst>
            </p:cNvPr>
            <p:cNvSpPr/>
            <p:nvPr/>
          </p:nvSpPr>
          <p:spPr>
            <a:xfrm>
              <a:off x="4438650" y="6100492"/>
              <a:ext cx="3181350" cy="451176"/>
            </a:xfrm>
            <a:prstGeom prst="rect">
              <a:avLst/>
            </a:prstGeom>
            <a:solidFill>
              <a:srgbClr val="FFFFFF"/>
            </a:solidFill>
            <a:ln w="14288" cap="flat">
              <a:solidFill>
                <a:srgbClr val="4F5D69"/>
              </a:solidFill>
              <a:prstDash val="solid"/>
              <a:miter/>
            </a:ln>
          </p:spPr>
          <p:txBody>
            <a:bodyPr/>
            <a:lstStyle/>
            <a:p>
              <a:endParaRPr lang="ja-JP" altLang="en-US" sz="1600">
                <a:solidFill>
                  <a:schemeClr val="tx2">
                    <a:lumMod val="10000"/>
                  </a:schemeClr>
                </a:solidFill>
              </a:endParaRPr>
            </a:p>
          </p:txBody>
        </p:sp>
        <p:sp>
          <p:nvSpPr>
            <p:cNvPr id="48" name="正方形/長方形 47">
              <a:extLst>
                <a:ext uri="{FF2B5EF4-FFF2-40B4-BE49-F238E27FC236}">
                  <a16:creationId xmlns:a16="http://schemas.microsoft.com/office/drawing/2014/main" id="{D2500D29-2DFD-DC2A-8D5E-D426D59C5273}"/>
                </a:ext>
              </a:extLst>
            </p:cNvPr>
            <p:cNvSpPr/>
            <p:nvPr/>
          </p:nvSpPr>
          <p:spPr>
            <a:xfrm>
              <a:off x="4566733" y="6183262"/>
              <a:ext cx="1762125" cy="294126"/>
            </a:xfrm>
            <a:prstGeom prst="rect">
              <a:avLst/>
            </a:prstGeom>
            <a:solidFill>
              <a:srgbClr val="F7DCDC"/>
            </a:solidFill>
            <a:ln w="14288" cap="flat">
              <a:solidFill>
                <a:srgbClr val="BB6868"/>
              </a:solidFill>
              <a:prstDash val="solid"/>
              <a:miter/>
            </a:ln>
          </p:spPr>
          <p:txBody>
            <a:bodyPr/>
            <a:lstStyle/>
            <a:p>
              <a:endParaRPr lang="ja-JP" altLang="en-US" sz="1600">
                <a:solidFill>
                  <a:schemeClr val="tx2">
                    <a:lumMod val="10000"/>
                  </a:schemeClr>
                </a:solidFill>
              </a:endParaRPr>
            </a:p>
          </p:txBody>
        </p:sp>
      </p:grpSp>
      <p:sp>
        <p:nvSpPr>
          <p:cNvPr id="50" name="フリーフォーム 49">
            <a:extLst>
              <a:ext uri="{FF2B5EF4-FFF2-40B4-BE49-F238E27FC236}">
                <a16:creationId xmlns:a16="http://schemas.microsoft.com/office/drawing/2014/main" id="{A9A9AB42-8CB0-BF09-67F0-1BE79752E20B}"/>
              </a:ext>
            </a:extLst>
          </p:cNvPr>
          <p:cNvSpPr/>
          <p:nvPr/>
        </p:nvSpPr>
        <p:spPr>
          <a:xfrm>
            <a:off x="3905249" y="5947887"/>
            <a:ext cx="4381500" cy="9487"/>
          </a:xfrm>
          <a:custGeom>
            <a:avLst/>
            <a:gdLst>
              <a:gd name="csX0" fmla="*/ 0 w 4381500"/>
              <a:gd name="csY0" fmla="*/ 0 h 9487"/>
              <a:gd name="csX1" fmla="*/ 4381500 w 4381500"/>
              <a:gd name="csY1" fmla="*/ 0 h 9487"/>
            </a:gdLst>
            <a:ahLst/>
            <a:cxnLst>
              <a:cxn ang="0">
                <a:pos x="csX0" y="csY0"/>
              </a:cxn>
              <a:cxn ang="0">
                <a:pos x="csX1" y="csY1"/>
              </a:cxn>
            </a:cxnLst>
            <a:rect l="l" t="t" r="r" b="b"/>
            <a:pathLst>
              <a:path w="4381500" h="9487">
                <a:moveTo>
                  <a:pt x="0" y="0"/>
                </a:moveTo>
                <a:lnTo>
                  <a:pt x="4381500" y="0"/>
                </a:lnTo>
              </a:path>
            </a:pathLst>
          </a:custGeom>
          <a:ln w="19050" cap="flat">
            <a:solidFill>
              <a:srgbClr val="4F5D69"/>
            </a:solidFill>
            <a:custDash>
              <a:ds d="675000" sp="525000"/>
            </a:custDash>
            <a:miter/>
          </a:ln>
        </p:spPr>
        <p:txBody>
          <a:bodyPr/>
          <a:lstStyle/>
          <a:p>
            <a:endParaRPr lang="ja-JP" altLang="en-US" sz="1600">
              <a:solidFill>
                <a:schemeClr val="tx2">
                  <a:lumMod val="10000"/>
                </a:schemeClr>
              </a:solidFill>
            </a:endParaRPr>
          </a:p>
        </p:txBody>
      </p:sp>
      <p:grpSp>
        <p:nvGrpSpPr>
          <p:cNvPr id="54" name="グラフィックス 14">
            <a:extLst>
              <a:ext uri="{FF2B5EF4-FFF2-40B4-BE49-F238E27FC236}">
                <a16:creationId xmlns:a16="http://schemas.microsoft.com/office/drawing/2014/main" id="{F567E1FE-788E-D553-0B71-1415DE8463F0}"/>
              </a:ext>
            </a:extLst>
          </p:cNvPr>
          <p:cNvGrpSpPr/>
          <p:nvPr/>
        </p:nvGrpSpPr>
        <p:grpSpPr>
          <a:xfrm>
            <a:off x="4934018" y="4373535"/>
            <a:ext cx="3804136" cy="2130476"/>
            <a:chOff x="4934018" y="4373535"/>
            <a:chExt cx="3804136" cy="2130476"/>
          </a:xfrm>
          <a:solidFill>
            <a:srgbClr val="24323D"/>
          </a:solidFill>
        </p:grpSpPr>
        <p:sp>
          <p:nvSpPr>
            <p:cNvPr id="55" name="テキスト ボックス 54">
              <a:extLst>
                <a:ext uri="{FF2B5EF4-FFF2-40B4-BE49-F238E27FC236}">
                  <a16:creationId xmlns:a16="http://schemas.microsoft.com/office/drawing/2014/main" id="{002FC5C0-307A-D8CB-8058-44C5D2C14B1C}"/>
                </a:ext>
              </a:extLst>
            </p:cNvPr>
            <p:cNvSpPr txBox="1"/>
            <p:nvPr/>
          </p:nvSpPr>
          <p:spPr>
            <a:xfrm>
              <a:off x="5533700" y="4373535"/>
              <a:ext cx="90281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機密</a:t>
              </a:r>
              <a:r>
                <a:rPr lang="ja-JP" altLang="en-US" sz="1600" spc="0" baseline="0">
                  <a:ln/>
                  <a:solidFill>
                    <a:schemeClr val="tx2">
                      <a:lumMod val="10000"/>
                    </a:schemeClr>
                  </a:solidFill>
                  <a:latin typeface="Arial"/>
                  <a:ea typeface="ＭＳ ゴシック"/>
                  <a:cs typeface="Arial"/>
                  <a:sym typeface="Arial"/>
                  <a:rtl val="0"/>
                </a:rPr>
                <a:t>VM</a:t>
              </a:r>
            </a:p>
          </p:txBody>
        </p:sp>
        <p:sp>
          <p:nvSpPr>
            <p:cNvPr id="56" name="テキスト ボックス 55">
              <a:extLst>
                <a:ext uri="{FF2B5EF4-FFF2-40B4-BE49-F238E27FC236}">
                  <a16:creationId xmlns:a16="http://schemas.microsoft.com/office/drawing/2014/main" id="{0AB51F06-DAFF-3F5A-0EE2-09CE8E6C43B6}"/>
                </a:ext>
              </a:extLst>
            </p:cNvPr>
            <p:cNvSpPr txBox="1"/>
            <p:nvPr/>
          </p:nvSpPr>
          <p:spPr>
            <a:xfrm>
              <a:off x="5148287" y="4861601"/>
              <a:ext cx="182614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クラウドサービス</a:t>
              </a:r>
            </a:p>
          </p:txBody>
        </p:sp>
        <p:sp>
          <p:nvSpPr>
            <p:cNvPr id="58" name="テキスト ボックス 57">
              <a:extLst>
                <a:ext uri="{FF2B5EF4-FFF2-40B4-BE49-F238E27FC236}">
                  <a16:creationId xmlns:a16="http://schemas.microsoft.com/office/drawing/2014/main" id="{4403AD65-5046-60B2-7567-E4F38C1AB702}"/>
                </a:ext>
              </a:extLst>
            </p:cNvPr>
            <p:cNvSpPr txBox="1"/>
            <p:nvPr/>
          </p:nvSpPr>
          <p:spPr>
            <a:xfrm>
              <a:off x="5480937" y="5435727"/>
              <a:ext cx="1096775"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ゲスト</a:t>
              </a:r>
              <a:r>
                <a:rPr lang="ja-JP" altLang="en-US" sz="1600" spc="0" baseline="0">
                  <a:ln/>
                  <a:solidFill>
                    <a:schemeClr val="tx2">
                      <a:lumMod val="10000"/>
                    </a:schemeClr>
                  </a:solidFill>
                  <a:latin typeface="Arial"/>
                  <a:ea typeface="ＭＳ ゴシック"/>
                  <a:cs typeface="Arial"/>
                  <a:sym typeface="Arial"/>
                  <a:rtl val="0"/>
                </a:rPr>
                <a:t>OS</a:t>
              </a:r>
            </a:p>
          </p:txBody>
        </p:sp>
        <p:sp>
          <p:nvSpPr>
            <p:cNvPr id="59" name="テキスト ボックス 58">
              <a:extLst>
                <a:ext uri="{FF2B5EF4-FFF2-40B4-BE49-F238E27FC236}">
                  <a16:creationId xmlns:a16="http://schemas.microsoft.com/office/drawing/2014/main" id="{0B94643A-7BAE-F6D4-2DAD-061E7C20060C}"/>
                </a:ext>
              </a:extLst>
            </p:cNvPr>
            <p:cNvSpPr txBox="1"/>
            <p:nvPr/>
          </p:nvSpPr>
          <p:spPr>
            <a:xfrm>
              <a:off x="4934018" y="6159042"/>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追跡機構</a:t>
              </a:r>
            </a:p>
          </p:txBody>
        </p:sp>
        <p:sp>
          <p:nvSpPr>
            <p:cNvPr id="60" name="テキスト ボックス 59">
              <a:extLst>
                <a:ext uri="{FF2B5EF4-FFF2-40B4-BE49-F238E27FC236}">
                  <a16:creationId xmlns:a16="http://schemas.microsoft.com/office/drawing/2014/main" id="{376A4620-A63B-E28E-F07F-7068EEBAEAF3}"/>
                </a:ext>
              </a:extLst>
            </p:cNvPr>
            <p:cNvSpPr txBox="1"/>
            <p:nvPr/>
          </p:nvSpPr>
          <p:spPr>
            <a:xfrm>
              <a:off x="6591952" y="6165457"/>
              <a:ext cx="76495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Arial"/>
                  <a:cs typeface="Arial"/>
                  <a:sym typeface="Arial"/>
                  <a:rtl val="0"/>
                </a:rPr>
                <a:t>SVSM</a:t>
              </a:r>
            </a:p>
          </p:txBody>
        </p:sp>
        <p:sp>
          <p:nvSpPr>
            <p:cNvPr id="62" name="テキスト ボックス 61">
              <a:extLst>
                <a:ext uri="{FF2B5EF4-FFF2-40B4-BE49-F238E27FC236}">
                  <a16:creationId xmlns:a16="http://schemas.microsoft.com/office/drawing/2014/main" id="{99C23DD9-C075-8399-193B-7FEE037C2D93}"/>
                </a:ext>
              </a:extLst>
            </p:cNvPr>
            <p:cNvSpPr txBox="1"/>
            <p:nvPr/>
          </p:nvSpPr>
          <p:spPr>
            <a:xfrm>
              <a:off x="7835343" y="5570208"/>
              <a:ext cx="90281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Arial"/>
                  <a:cs typeface="Arial"/>
                  <a:sym typeface="Arial"/>
                  <a:rtl val="0"/>
                </a:rPr>
                <a:t>↑</a:t>
              </a:r>
              <a:r>
                <a:rPr lang="ja-JP" altLang="en-US" sz="1600" spc="0" baseline="0">
                  <a:ln/>
                  <a:solidFill>
                    <a:schemeClr val="tx2">
                      <a:lumMod val="10000"/>
                    </a:schemeClr>
                  </a:solidFill>
                  <a:latin typeface="ＭＳ ゴシック"/>
                  <a:ea typeface="ＭＳ ゴシック"/>
                  <a:cs typeface="Arial"/>
                  <a:sym typeface="ＭＳ ゴシック"/>
                  <a:rtl val="0"/>
                </a:rPr>
                <a:t>低権限</a:t>
              </a:r>
            </a:p>
          </p:txBody>
        </p:sp>
        <p:sp>
          <p:nvSpPr>
            <p:cNvPr id="63" name="テキスト ボックス 62">
              <a:extLst>
                <a:ext uri="{FF2B5EF4-FFF2-40B4-BE49-F238E27FC236}">
                  <a16:creationId xmlns:a16="http://schemas.microsoft.com/office/drawing/2014/main" id="{C5FEADEB-BB65-F20B-D0B5-377EF510C13C}"/>
                </a:ext>
              </a:extLst>
            </p:cNvPr>
            <p:cNvSpPr txBox="1"/>
            <p:nvPr/>
          </p:nvSpPr>
          <p:spPr>
            <a:xfrm>
              <a:off x="7829550" y="5970559"/>
              <a:ext cx="90281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Arial"/>
                  <a:cs typeface="Arial"/>
                  <a:sym typeface="Arial"/>
                  <a:rtl val="0"/>
                </a:rPr>
                <a:t>↓</a:t>
              </a:r>
              <a:r>
                <a:rPr lang="ja-JP" altLang="en-US" sz="1600" spc="0" baseline="0">
                  <a:ln/>
                  <a:solidFill>
                    <a:schemeClr val="tx2">
                      <a:lumMod val="10000"/>
                    </a:schemeClr>
                  </a:solidFill>
                  <a:latin typeface="ＭＳ ゴシック"/>
                  <a:ea typeface="ＭＳ ゴシック"/>
                  <a:cs typeface="Arial"/>
                  <a:sym typeface="ＭＳ ゴシック"/>
                  <a:rtl val="0"/>
                </a:rPr>
                <a:t>高権限</a:t>
              </a:r>
            </a:p>
          </p:txBody>
        </p:sp>
      </p:grpSp>
    </p:spTree>
    <p:extLst>
      <p:ext uri="{BB962C8B-B14F-4D97-AF65-F5344CB8AC3E}">
        <p14:creationId xmlns:p14="http://schemas.microsoft.com/office/powerpoint/2010/main" val="1800652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4">
          <a:extLst>
            <a:ext uri="{FF2B5EF4-FFF2-40B4-BE49-F238E27FC236}">
              <a16:creationId xmlns:a16="http://schemas.microsoft.com/office/drawing/2014/main" id="{65C1815E-DA3F-D991-BA58-4BAF04203A01}"/>
            </a:ext>
          </a:extLst>
        </p:cNvPr>
        <p:cNvGrpSpPr/>
        <p:nvPr/>
      </p:nvGrpSpPr>
      <p:grpSpPr>
        <a:xfrm>
          <a:off x="0" y="0"/>
          <a:ext cx="0" cy="0"/>
          <a:chOff x="0" y="0"/>
          <a:chExt cx="0" cy="0"/>
        </a:xfrm>
      </p:grpSpPr>
      <p:sp>
        <p:nvSpPr>
          <p:cNvPr id="145" name="Google Shape;145;p25">
            <a:extLst>
              <a:ext uri="{FF2B5EF4-FFF2-40B4-BE49-F238E27FC236}">
                <a16:creationId xmlns:a16="http://schemas.microsoft.com/office/drawing/2014/main" id="{4986962F-BA54-5A4E-9506-C64C7976904F}"/>
              </a:ext>
            </a:extLst>
          </p:cNvPr>
          <p:cNvSpPr txBox="1">
            <a:spLocks noGrp="1"/>
          </p:cNvSpPr>
          <p:nvPr>
            <p:ph type="title"/>
          </p:nvPr>
        </p:nvSpPr>
        <p:spPr>
          <a:prstGeom prst="rect">
            <a:avLst/>
          </a:prstGeom>
        </p:spPr>
        <p:txBody>
          <a:bodyPr spcFirstLastPara="1" wrap="square" lIns="121900" tIns="121900" rIns="121900" bIns="121900" anchor="t" anchorCtr="0">
            <a:normAutofit fontScale="90000"/>
          </a:bodyPr>
          <a:lstStyle/>
          <a:p>
            <a:r>
              <a:rPr lang="en-JP" dirty="0">
                <a:solidFill>
                  <a:schemeClr val="bg1"/>
                </a:solidFill>
              </a:rPr>
              <a:t>追跡機構の周期実行</a:t>
            </a:r>
            <a:endParaRPr dirty="0">
              <a:solidFill>
                <a:schemeClr val="bg1"/>
              </a:solidFill>
            </a:endParaRPr>
          </a:p>
        </p:txBody>
      </p:sp>
      <p:sp>
        <p:nvSpPr>
          <p:cNvPr id="146" name="Google Shape;146;p25">
            <a:extLst>
              <a:ext uri="{FF2B5EF4-FFF2-40B4-BE49-F238E27FC236}">
                <a16:creationId xmlns:a16="http://schemas.microsoft.com/office/drawing/2014/main" id="{D15BECBC-8DF0-B6D9-BA4C-0DA7768F8957}"/>
              </a:ext>
            </a:extLst>
          </p:cNvPr>
          <p:cNvSpPr txBox="1">
            <a:spLocks noGrp="1"/>
          </p:cNvSpPr>
          <p:nvPr>
            <p:ph type="body" idx="1"/>
          </p:nvPr>
        </p:nvSpPr>
        <p:spPr>
          <a:prstGeom prst="rect">
            <a:avLst/>
          </a:prstGeom>
          <a:ln w="12700"/>
        </p:spPr>
        <p:txBody>
          <a:bodyPr spcFirstLastPara="1" wrap="square" lIns="121900" tIns="121900" rIns="121900" bIns="121900" anchor="t" anchorCtr="0">
            <a:normAutofit/>
          </a:bodyPr>
          <a:lstStyle/>
          <a:p>
            <a:r>
              <a:rPr lang="en-US" altLang="ja-JP" dirty="0">
                <a:solidFill>
                  <a:schemeClr val="accent1"/>
                </a:solidFill>
              </a:rPr>
              <a:t>CPU</a:t>
            </a:r>
            <a:r>
              <a:rPr lang="ja-JP" altLang="en-US">
                <a:solidFill>
                  <a:schemeClr val="accent1"/>
                </a:solidFill>
              </a:rPr>
              <a:t>のタイムスタンプカウンタを用いて定期的に追跡機構を実行</a:t>
            </a:r>
            <a:endParaRPr lang="en-US" altLang="ja-JP" dirty="0">
              <a:solidFill>
                <a:schemeClr val="accent1"/>
              </a:solidFill>
            </a:endParaRPr>
          </a:p>
          <a:p>
            <a:pPr lvl="1"/>
            <a:r>
              <a:rPr lang="en-US" altLang="ja-JP" dirty="0">
                <a:solidFill>
                  <a:schemeClr val="accent1"/>
                </a:solidFill>
              </a:rPr>
              <a:t>SVSM</a:t>
            </a:r>
            <a:r>
              <a:rPr lang="ja-JP" altLang="en-US">
                <a:solidFill>
                  <a:schemeClr val="accent1"/>
                </a:solidFill>
              </a:rPr>
              <a:t>が呼び出される度に前回の実行から一定時間が経過したかを確認</a:t>
            </a:r>
            <a:endParaRPr lang="en-US" altLang="ja-JP" dirty="0">
              <a:solidFill>
                <a:schemeClr val="accent1"/>
              </a:solidFill>
            </a:endParaRPr>
          </a:p>
          <a:p>
            <a:pPr lvl="1"/>
            <a:r>
              <a:rPr lang="ja-JP" altLang="en-US">
                <a:solidFill>
                  <a:schemeClr val="accent1"/>
                </a:solidFill>
              </a:rPr>
              <a:t>全パケットのキャプチャとは異なり、追跡オーバヘッドを調整可能</a:t>
            </a:r>
            <a:endParaRPr lang="en-US" altLang="ja-JP" dirty="0">
              <a:solidFill>
                <a:schemeClr val="accent1"/>
              </a:solidFill>
            </a:endParaRPr>
          </a:p>
          <a:p>
            <a:r>
              <a:rPr lang="ja-JP" altLang="en-US">
                <a:solidFill>
                  <a:schemeClr val="accent1"/>
                </a:solidFill>
              </a:rPr>
              <a:t>周期実行に</a:t>
            </a:r>
            <a:r>
              <a:rPr lang="ja-JP" altLang="en-US" dirty="0">
                <a:solidFill>
                  <a:schemeClr val="accent1"/>
                </a:solidFill>
              </a:rPr>
              <a:t>よる見逃しを防ぐ</a:t>
            </a:r>
            <a:r>
              <a:rPr lang="ja-JP" altLang="en-US">
                <a:solidFill>
                  <a:schemeClr val="accent1"/>
                </a:solidFill>
              </a:rPr>
              <a:t>ために切断後の</a:t>
            </a:r>
            <a:r>
              <a:rPr lang="en-US" altLang="ja-JP" dirty="0">
                <a:solidFill>
                  <a:schemeClr val="accent1"/>
                </a:solidFill>
              </a:rPr>
              <a:t>TCP</a:t>
            </a:r>
            <a:r>
              <a:rPr lang="ja-JP" altLang="en-US">
                <a:solidFill>
                  <a:schemeClr val="accent1"/>
                </a:solidFill>
              </a:rPr>
              <a:t>接続情報も取得</a:t>
            </a:r>
            <a:endParaRPr lang="en-US" altLang="ja-JP" dirty="0">
              <a:solidFill>
                <a:schemeClr val="accent1"/>
              </a:solidFill>
            </a:endParaRPr>
          </a:p>
          <a:p>
            <a:pPr lvl="1"/>
            <a:r>
              <a:rPr lang="en-US" dirty="0">
                <a:solidFill>
                  <a:schemeClr val="accent1"/>
                </a:solidFill>
              </a:rPr>
              <a:t>切断後もTCP接続情報は一定時間保持されている（Linuxでは60秒）</a:t>
            </a:r>
          </a:p>
          <a:p>
            <a:pPr lvl="1"/>
            <a:r>
              <a:rPr lang="ja-JP" altLang="en-US">
                <a:solidFill>
                  <a:schemeClr val="accent1"/>
                </a:solidFill>
              </a:rPr>
              <a:t>接続が確立されている間に追跡機構が実行されなくても通信を追跡可能</a:t>
            </a:r>
            <a:endParaRPr lang="en-US" altLang="ja-JP" dirty="0">
              <a:solidFill>
                <a:schemeClr val="accent1"/>
              </a:solidFill>
            </a:endParaRPr>
          </a:p>
        </p:txBody>
      </p:sp>
      <p:sp>
        <p:nvSpPr>
          <p:cNvPr id="147" name="Google Shape;147;p25">
            <a:extLst>
              <a:ext uri="{FF2B5EF4-FFF2-40B4-BE49-F238E27FC236}">
                <a16:creationId xmlns:a16="http://schemas.microsoft.com/office/drawing/2014/main" id="{1B41ECA4-5D64-D7A0-B486-7519604E0353}"/>
              </a:ext>
            </a:extLst>
          </p:cNvPr>
          <p:cNvSpPr txBox="1">
            <a:spLocks noGrp="1"/>
          </p:cNvSpPr>
          <p:nvPr>
            <p:ph type="sldNum" idx="12"/>
          </p:nvPr>
        </p:nvSpPr>
        <p:spPr>
          <a:prstGeom prst="rect">
            <a:avLst/>
          </a:prstGeom>
        </p:spPr>
        <p:txBody>
          <a:bodyPr spcFirstLastPara="1" wrap="square" lIns="121900" tIns="121900" rIns="121900" bIns="121900" anchor="ctr" anchorCtr="0">
            <a:normAutofit/>
          </a:bodyPr>
          <a:lstStyle/>
          <a:p>
            <a:fld id="{00000000-1234-1234-1234-123412341234}" type="slidenum">
              <a:rPr lang="en-US" altLang="ja"/>
              <a:pPr/>
              <a:t>10</a:t>
            </a:fld>
            <a:endParaRPr dirty="0"/>
          </a:p>
        </p:txBody>
      </p:sp>
      <p:sp>
        <p:nvSpPr>
          <p:cNvPr id="4" name="正方形/長方形 3">
            <a:extLst>
              <a:ext uri="{FF2B5EF4-FFF2-40B4-BE49-F238E27FC236}">
                <a16:creationId xmlns:a16="http://schemas.microsoft.com/office/drawing/2014/main" id="{4A493F9A-4CB1-0F17-8425-347E9672A817}"/>
              </a:ext>
            </a:extLst>
          </p:cNvPr>
          <p:cNvSpPr/>
          <p:nvPr/>
        </p:nvSpPr>
        <p:spPr>
          <a:xfrm>
            <a:off x="2953199" y="4324128"/>
            <a:ext cx="6678287" cy="2315473"/>
          </a:xfrm>
          <a:prstGeom prst="rect">
            <a:avLst/>
          </a:prstGeom>
          <a:solidFill>
            <a:srgbClr val="FFFFFF"/>
          </a:solidFill>
          <a:ln w="18098" cap="flat">
            <a:solidFill>
              <a:srgbClr val="4F5D69"/>
            </a:solidFill>
            <a:prstDash val="solid"/>
            <a:miter/>
          </a:ln>
        </p:spPr>
        <p:txBody>
          <a:bodyPr/>
          <a:lstStyle/>
          <a:p>
            <a:endParaRPr lang="ja-JP" altLang="en-US" sz="1600">
              <a:solidFill>
                <a:schemeClr val="tx2">
                  <a:lumMod val="10000"/>
                </a:schemeClr>
              </a:solidFill>
            </a:endParaRPr>
          </a:p>
        </p:txBody>
      </p:sp>
      <p:sp>
        <p:nvSpPr>
          <p:cNvPr id="5" name="正方形/長方形 4">
            <a:extLst>
              <a:ext uri="{FF2B5EF4-FFF2-40B4-BE49-F238E27FC236}">
                <a16:creationId xmlns:a16="http://schemas.microsoft.com/office/drawing/2014/main" id="{97C58DDA-996D-2EBC-F0D8-C67804C180E3}"/>
              </a:ext>
            </a:extLst>
          </p:cNvPr>
          <p:cNvSpPr/>
          <p:nvPr/>
        </p:nvSpPr>
        <p:spPr>
          <a:xfrm>
            <a:off x="3218743" y="4808013"/>
            <a:ext cx="6196807" cy="332077"/>
          </a:xfrm>
          <a:prstGeom prst="rect">
            <a:avLst/>
          </a:prstGeom>
          <a:solidFill>
            <a:srgbClr val="DEEDDE"/>
          </a:solidFill>
          <a:ln w="14288" cap="flat">
            <a:solidFill>
              <a:srgbClr val="7CA483"/>
            </a:solidFill>
            <a:prstDash val="solid"/>
            <a:miter/>
          </a:ln>
        </p:spPr>
        <p:txBody>
          <a:bodyPr/>
          <a:lstStyle/>
          <a:p>
            <a:endParaRPr lang="ja-JP" altLang="en-US" sz="1600">
              <a:solidFill>
                <a:schemeClr val="tx2">
                  <a:lumMod val="10000"/>
                </a:schemeClr>
              </a:solidFill>
            </a:endParaRPr>
          </a:p>
        </p:txBody>
      </p:sp>
      <p:sp>
        <p:nvSpPr>
          <p:cNvPr id="6" name="正方形/長方形 5">
            <a:extLst>
              <a:ext uri="{FF2B5EF4-FFF2-40B4-BE49-F238E27FC236}">
                <a16:creationId xmlns:a16="http://schemas.microsoft.com/office/drawing/2014/main" id="{78363203-9EAE-82D0-27FC-B0B6CAE60125}"/>
              </a:ext>
            </a:extLst>
          </p:cNvPr>
          <p:cNvSpPr/>
          <p:nvPr/>
        </p:nvSpPr>
        <p:spPr>
          <a:xfrm>
            <a:off x="3218743" y="5234970"/>
            <a:ext cx="6196807" cy="445933"/>
          </a:xfrm>
          <a:prstGeom prst="rect">
            <a:avLst/>
          </a:prstGeom>
          <a:solidFill>
            <a:srgbClr val="FFFFFF"/>
          </a:solidFill>
          <a:ln w="14288" cap="flat">
            <a:solidFill>
              <a:srgbClr val="4F5D69"/>
            </a:solidFill>
            <a:prstDash val="solid"/>
            <a:miter/>
          </a:ln>
        </p:spPr>
        <p:txBody>
          <a:bodyPr/>
          <a:lstStyle/>
          <a:p>
            <a:endParaRPr lang="ja-JP" altLang="en-US" sz="1600">
              <a:solidFill>
                <a:schemeClr val="tx2">
                  <a:lumMod val="10000"/>
                </a:schemeClr>
              </a:solidFill>
            </a:endParaRPr>
          </a:p>
        </p:txBody>
      </p:sp>
      <p:sp>
        <p:nvSpPr>
          <p:cNvPr id="7" name="正方形/長方形 6">
            <a:extLst>
              <a:ext uri="{FF2B5EF4-FFF2-40B4-BE49-F238E27FC236}">
                <a16:creationId xmlns:a16="http://schemas.microsoft.com/office/drawing/2014/main" id="{AEA67195-9A8A-3CCB-9ABB-A9D773CBDB63}"/>
              </a:ext>
            </a:extLst>
          </p:cNvPr>
          <p:cNvSpPr/>
          <p:nvPr/>
        </p:nvSpPr>
        <p:spPr>
          <a:xfrm>
            <a:off x="5879520" y="5309882"/>
            <a:ext cx="2133918" cy="294126"/>
          </a:xfrm>
          <a:prstGeom prst="rect">
            <a:avLst/>
          </a:prstGeom>
          <a:solidFill>
            <a:srgbClr val="DCE9FC"/>
          </a:solidFill>
          <a:ln w="14288" cap="flat">
            <a:solidFill>
              <a:srgbClr val="7299C8"/>
            </a:solidFill>
            <a:prstDash val="solid"/>
            <a:miter/>
          </a:ln>
        </p:spPr>
        <p:txBody>
          <a:bodyPr/>
          <a:lstStyle/>
          <a:p>
            <a:endParaRPr lang="ja-JP" altLang="en-US" sz="1600">
              <a:solidFill>
                <a:schemeClr val="tx2">
                  <a:lumMod val="10000"/>
                </a:schemeClr>
              </a:solidFill>
            </a:endParaRPr>
          </a:p>
        </p:txBody>
      </p:sp>
      <p:sp>
        <p:nvSpPr>
          <p:cNvPr id="8" name="正方形/長方形 7">
            <a:extLst>
              <a:ext uri="{FF2B5EF4-FFF2-40B4-BE49-F238E27FC236}">
                <a16:creationId xmlns:a16="http://schemas.microsoft.com/office/drawing/2014/main" id="{E8062C05-CA0F-07F5-CDF1-F5D910D3BFCF}"/>
              </a:ext>
            </a:extLst>
          </p:cNvPr>
          <p:cNvSpPr/>
          <p:nvPr/>
        </p:nvSpPr>
        <p:spPr>
          <a:xfrm>
            <a:off x="3231018" y="6191126"/>
            <a:ext cx="5686262" cy="360541"/>
          </a:xfrm>
          <a:prstGeom prst="rect">
            <a:avLst/>
          </a:prstGeom>
          <a:solidFill>
            <a:srgbClr val="FFFFFF"/>
          </a:solidFill>
          <a:ln w="14288" cap="flat">
            <a:solidFill>
              <a:srgbClr val="4F5D69"/>
            </a:solidFill>
            <a:prstDash val="solid"/>
            <a:miter/>
          </a:ln>
        </p:spPr>
        <p:txBody>
          <a:bodyPr/>
          <a:lstStyle/>
          <a:p>
            <a:endParaRPr lang="ja-JP" altLang="en-US" sz="1600">
              <a:solidFill>
                <a:schemeClr val="tx2">
                  <a:lumMod val="10000"/>
                </a:schemeClr>
              </a:solidFill>
            </a:endParaRPr>
          </a:p>
        </p:txBody>
      </p:sp>
      <p:sp>
        <p:nvSpPr>
          <p:cNvPr id="9" name="正方形/長方形 8">
            <a:extLst>
              <a:ext uri="{FF2B5EF4-FFF2-40B4-BE49-F238E27FC236}">
                <a16:creationId xmlns:a16="http://schemas.microsoft.com/office/drawing/2014/main" id="{F4060945-1DEF-D4CE-B192-8EFA422EBF8E}"/>
              </a:ext>
            </a:extLst>
          </p:cNvPr>
          <p:cNvSpPr/>
          <p:nvPr/>
        </p:nvSpPr>
        <p:spPr>
          <a:xfrm>
            <a:off x="4806086" y="6229077"/>
            <a:ext cx="2145066" cy="294126"/>
          </a:xfrm>
          <a:prstGeom prst="rect">
            <a:avLst/>
          </a:prstGeom>
          <a:solidFill>
            <a:srgbClr val="F7DCDC"/>
          </a:solidFill>
          <a:ln w="14288" cap="flat">
            <a:solidFill>
              <a:srgbClr val="BB6868"/>
            </a:solidFill>
            <a:prstDash val="solid"/>
            <a:miter/>
          </a:ln>
        </p:spPr>
        <p:txBody>
          <a:bodyPr/>
          <a:lstStyle/>
          <a:p>
            <a:endParaRPr lang="ja-JP" altLang="en-US" sz="1600">
              <a:solidFill>
                <a:schemeClr val="tx2">
                  <a:lumMod val="10000"/>
                </a:schemeClr>
              </a:solidFill>
            </a:endParaRPr>
          </a:p>
        </p:txBody>
      </p:sp>
      <p:sp>
        <p:nvSpPr>
          <p:cNvPr id="10" name="テキスト ボックス 9">
            <a:extLst>
              <a:ext uri="{FF2B5EF4-FFF2-40B4-BE49-F238E27FC236}">
                <a16:creationId xmlns:a16="http://schemas.microsoft.com/office/drawing/2014/main" id="{FEC8FE9E-BD2A-B6AD-A8E8-5184515C597B}"/>
              </a:ext>
            </a:extLst>
          </p:cNvPr>
          <p:cNvSpPr txBox="1"/>
          <p:nvPr/>
        </p:nvSpPr>
        <p:spPr>
          <a:xfrm>
            <a:off x="5919784" y="4374579"/>
            <a:ext cx="90281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機密</a:t>
            </a:r>
            <a:r>
              <a:rPr lang="ja-JP" altLang="en-US" sz="1600" spc="0" baseline="0">
                <a:ln/>
                <a:solidFill>
                  <a:schemeClr val="tx2">
                    <a:lumMod val="10000"/>
                  </a:schemeClr>
                </a:solidFill>
                <a:latin typeface="Arial"/>
                <a:ea typeface="ＭＳ ゴシック"/>
                <a:cs typeface="Arial"/>
                <a:sym typeface="Arial"/>
                <a:rtl val="0"/>
              </a:rPr>
              <a:t>VM</a:t>
            </a:r>
          </a:p>
        </p:txBody>
      </p:sp>
      <p:sp>
        <p:nvSpPr>
          <p:cNvPr id="11" name="テキスト ボックス 10">
            <a:extLst>
              <a:ext uri="{FF2B5EF4-FFF2-40B4-BE49-F238E27FC236}">
                <a16:creationId xmlns:a16="http://schemas.microsoft.com/office/drawing/2014/main" id="{159504AE-2028-E7FF-35B8-14FA57B9D21E}"/>
              </a:ext>
            </a:extLst>
          </p:cNvPr>
          <p:cNvSpPr txBox="1"/>
          <p:nvPr/>
        </p:nvSpPr>
        <p:spPr>
          <a:xfrm>
            <a:off x="5435338" y="4796757"/>
            <a:ext cx="182614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クラウドサービス</a:t>
            </a:r>
          </a:p>
        </p:txBody>
      </p:sp>
      <p:sp>
        <p:nvSpPr>
          <p:cNvPr id="12" name="テキスト ボックス 11">
            <a:extLst>
              <a:ext uri="{FF2B5EF4-FFF2-40B4-BE49-F238E27FC236}">
                <a16:creationId xmlns:a16="http://schemas.microsoft.com/office/drawing/2014/main" id="{DF28D181-F083-8245-730C-0E41D49C615B}"/>
              </a:ext>
            </a:extLst>
          </p:cNvPr>
          <p:cNvSpPr txBox="1"/>
          <p:nvPr/>
        </p:nvSpPr>
        <p:spPr>
          <a:xfrm>
            <a:off x="5919784" y="5290526"/>
            <a:ext cx="2133918" cy="338554"/>
          </a:xfrm>
          <a:prstGeom prst="rect">
            <a:avLst/>
          </a:prstGeom>
          <a:noFill/>
        </p:spPr>
        <p:txBody>
          <a:bodyPr wrap="none" rtlCol="0">
            <a:spAutoFit/>
          </a:bodyPr>
          <a:lstStyle/>
          <a:p>
            <a:pPr algn="l"/>
            <a:r>
              <a:rPr lang="en-US" altLang="ja-JP" sz="1600" spc="0" baseline="0" dirty="0">
                <a:ln/>
                <a:solidFill>
                  <a:schemeClr val="tx2">
                    <a:lumMod val="10000"/>
                  </a:schemeClr>
                </a:solidFill>
                <a:latin typeface="ＭＳ ゴシック"/>
                <a:ea typeface="ＭＳ ゴシック"/>
                <a:sym typeface="ＭＳ ゴシック"/>
                <a:rtl val="0"/>
              </a:rPr>
              <a:t>TCP</a:t>
            </a:r>
            <a:r>
              <a:rPr lang="ja-JP" altLang="en-US" sz="1600">
                <a:ln/>
                <a:solidFill>
                  <a:schemeClr val="tx2">
                    <a:lumMod val="10000"/>
                  </a:schemeClr>
                </a:solidFill>
                <a:latin typeface="ＭＳ ゴシック"/>
                <a:ea typeface="ＭＳ ゴシック"/>
                <a:sym typeface="ＭＳ ゴシック"/>
                <a:rtl val="0"/>
              </a:rPr>
              <a:t>接続情報</a:t>
            </a:r>
            <a:r>
              <a:rPr lang="en-US" altLang="ja-JP" sz="1600" dirty="0">
                <a:ln/>
                <a:solidFill>
                  <a:schemeClr val="tx2">
                    <a:lumMod val="10000"/>
                  </a:schemeClr>
                </a:solidFill>
                <a:latin typeface="ＭＳ ゴシック"/>
                <a:ea typeface="ＭＳ ゴシック"/>
                <a:sym typeface="ＭＳ ゴシック"/>
                <a:rtl val="0"/>
              </a:rPr>
              <a:t>(</a:t>
            </a:r>
            <a:r>
              <a:rPr lang="ja-JP" altLang="en-US" sz="1600">
                <a:ln/>
                <a:solidFill>
                  <a:schemeClr val="tx2">
                    <a:lumMod val="10000"/>
                  </a:schemeClr>
                </a:solidFill>
                <a:latin typeface="ＭＳ ゴシック"/>
                <a:ea typeface="ＭＳ ゴシック"/>
                <a:sym typeface="ＭＳ ゴシック"/>
                <a:rtl val="0"/>
              </a:rPr>
              <a:t>切断後</a:t>
            </a:r>
            <a:r>
              <a:rPr lang="en-US" altLang="ja-JP" sz="1600" dirty="0">
                <a:ln/>
                <a:solidFill>
                  <a:schemeClr val="tx2">
                    <a:lumMod val="10000"/>
                  </a:schemeClr>
                </a:solidFill>
                <a:latin typeface="ＭＳ ゴシック"/>
                <a:ea typeface="ＭＳ ゴシック"/>
                <a:sym typeface="ＭＳ ゴシック"/>
                <a:rtl val="0"/>
              </a:rPr>
              <a:t>)</a:t>
            </a:r>
            <a:endParaRPr lang="ja-JP" altLang="en-US" sz="1600" spc="0" baseline="0">
              <a:ln/>
              <a:solidFill>
                <a:schemeClr val="tx2">
                  <a:lumMod val="10000"/>
                </a:schemeClr>
              </a:solidFill>
              <a:latin typeface="ＭＳ ゴシック"/>
              <a:ea typeface="ＭＳ ゴシック"/>
              <a:sym typeface="ＭＳ ゴシック"/>
              <a:rtl val="0"/>
            </a:endParaRPr>
          </a:p>
        </p:txBody>
      </p:sp>
      <p:sp>
        <p:nvSpPr>
          <p:cNvPr id="13" name="テキスト ボックス 12">
            <a:extLst>
              <a:ext uri="{FF2B5EF4-FFF2-40B4-BE49-F238E27FC236}">
                <a16:creationId xmlns:a16="http://schemas.microsoft.com/office/drawing/2014/main" id="{FC5325CB-E471-E2D1-97DE-1A5DCF746731}"/>
              </a:ext>
            </a:extLst>
          </p:cNvPr>
          <p:cNvSpPr txBox="1"/>
          <p:nvPr/>
        </p:nvSpPr>
        <p:spPr>
          <a:xfrm>
            <a:off x="8142025" y="5286906"/>
            <a:ext cx="1096775"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ゲスト</a:t>
            </a:r>
            <a:r>
              <a:rPr lang="ja-JP" altLang="en-US" sz="1600" spc="0" baseline="0">
                <a:ln/>
                <a:solidFill>
                  <a:schemeClr val="tx2">
                    <a:lumMod val="10000"/>
                  </a:schemeClr>
                </a:solidFill>
                <a:latin typeface="Arial"/>
                <a:ea typeface="ＭＳ ゴシック"/>
                <a:cs typeface="Arial"/>
                <a:sym typeface="Arial"/>
                <a:rtl val="0"/>
              </a:rPr>
              <a:t>OS</a:t>
            </a:r>
          </a:p>
        </p:txBody>
      </p:sp>
      <p:sp>
        <p:nvSpPr>
          <p:cNvPr id="14" name="テキスト ボックス 13">
            <a:extLst>
              <a:ext uri="{FF2B5EF4-FFF2-40B4-BE49-F238E27FC236}">
                <a16:creationId xmlns:a16="http://schemas.microsoft.com/office/drawing/2014/main" id="{92AEFFAC-7BFD-A3A2-BA84-E71BB0437B9B}"/>
              </a:ext>
            </a:extLst>
          </p:cNvPr>
          <p:cNvSpPr txBox="1"/>
          <p:nvPr/>
        </p:nvSpPr>
        <p:spPr>
          <a:xfrm>
            <a:off x="5411635" y="6196218"/>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追跡機構</a:t>
            </a:r>
          </a:p>
        </p:txBody>
      </p:sp>
      <p:sp>
        <p:nvSpPr>
          <p:cNvPr id="15" name="テキスト ボックス 14">
            <a:extLst>
              <a:ext uri="{FF2B5EF4-FFF2-40B4-BE49-F238E27FC236}">
                <a16:creationId xmlns:a16="http://schemas.microsoft.com/office/drawing/2014/main" id="{14117F7E-6502-61AD-9A2D-6C66FBCEB463}"/>
              </a:ext>
            </a:extLst>
          </p:cNvPr>
          <p:cNvSpPr txBox="1"/>
          <p:nvPr/>
        </p:nvSpPr>
        <p:spPr>
          <a:xfrm>
            <a:off x="7680287" y="6214227"/>
            <a:ext cx="76495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Arial"/>
                <a:cs typeface="Arial"/>
                <a:sym typeface="Arial"/>
                <a:rtl val="0"/>
              </a:rPr>
              <a:t>SVSM</a:t>
            </a:r>
          </a:p>
        </p:txBody>
      </p:sp>
      <p:sp>
        <p:nvSpPr>
          <p:cNvPr id="16" name="テキスト ボックス 15">
            <a:extLst>
              <a:ext uri="{FF2B5EF4-FFF2-40B4-BE49-F238E27FC236}">
                <a16:creationId xmlns:a16="http://schemas.microsoft.com/office/drawing/2014/main" id="{5D423671-B348-F6DB-13FF-0E9561EE7CFA}"/>
              </a:ext>
            </a:extLst>
          </p:cNvPr>
          <p:cNvSpPr txBox="1"/>
          <p:nvPr/>
        </p:nvSpPr>
        <p:spPr>
          <a:xfrm>
            <a:off x="5417082" y="5717091"/>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読み取り</a:t>
            </a:r>
          </a:p>
        </p:txBody>
      </p:sp>
      <p:sp>
        <p:nvSpPr>
          <p:cNvPr id="17" name="テキスト ボックス 16">
            <a:extLst>
              <a:ext uri="{FF2B5EF4-FFF2-40B4-BE49-F238E27FC236}">
                <a16:creationId xmlns:a16="http://schemas.microsoft.com/office/drawing/2014/main" id="{CC4814AF-E283-78A5-41CA-9CBBBD7A288C}"/>
              </a:ext>
            </a:extLst>
          </p:cNvPr>
          <p:cNvSpPr txBox="1"/>
          <p:nvPr/>
        </p:nvSpPr>
        <p:spPr>
          <a:xfrm>
            <a:off x="9742331" y="5747622"/>
            <a:ext cx="90281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Arial"/>
                <a:cs typeface="Arial"/>
                <a:sym typeface="Arial"/>
                <a:rtl val="0"/>
              </a:rPr>
              <a:t>↑</a:t>
            </a:r>
            <a:r>
              <a:rPr lang="ja-JP" altLang="en-US" sz="1600" spc="0" baseline="0">
                <a:ln/>
                <a:solidFill>
                  <a:schemeClr val="tx2">
                    <a:lumMod val="10000"/>
                  </a:schemeClr>
                </a:solidFill>
                <a:latin typeface="ＭＳ ゴシック"/>
                <a:ea typeface="ＭＳ ゴシック"/>
                <a:cs typeface="Arial"/>
                <a:sym typeface="ＭＳ ゴシック"/>
                <a:rtl val="0"/>
              </a:rPr>
              <a:t>低権限</a:t>
            </a:r>
          </a:p>
        </p:txBody>
      </p:sp>
      <p:sp>
        <p:nvSpPr>
          <p:cNvPr id="18" name="テキスト ボックス 17">
            <a:extLst>
              <a:ext uri="{FF2B5EF4-FFF2-40B4-BE49-F238E27FC236}">
                <a16:creationId xmlns:a16="http://schemas.microsoft.com/office/drawing/2014/main" id="{C772480E-B743-CA23-48A0-9AA1028A849E}"/>
              </a:ext>
            </a:extLst>
          </p:cNvPr>
          <p:cNvSpPr txBox="1"/>
          <p:nvPr/>
        </p:nvSpPr>
        <p:spPr>
          <a:xfrm>
            <a:off x="9742331" y="6084385"/>
            <a:ext cx="90281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Arial"/>
                <a:cs typeface="Arial"/>
                <a:sym typeface="Arial"/>
                <a:rtl val="0"/>
              </a:rPr>
              <a:t>↓</a:t>
            </a:r>
            <a:r>
              <a:rPr lang="ja-JP" altLang="en-US" sz="1600" spc="0" baseline="0">
                <a:ln/>
                <a:solidFill>
                  <a:schemeClr val="tx2">
                    <a:lumMod val="10000"/>
                  </a:schemeClr>
                </a:solidFill>
                <a:latin typeface="ＭＳ ゴシック"/>
                <a:ea typeface="ＭＳ ゴシック"/>
                <a:cs typeface="Arial"/>
                <a:sym typeface="ＭＳ ゴシック"/>
                <a:rtl val="0"/>
              </a:rPr>
              <a:t>高権限</a:t>
            </a:r>
          </a:p>
        </p:txBody>
      </p:sp>
      <p:sp>
        <p:nvSpPr>
          <p:cNvPr id="37" name="フリーフォーム 36">
            <a:extLst>
              <a:ext uri="{FF2B5EF4-FFF2-40B4-BE49-F238E27FC236}">
                <a16:creationId xmlns:a16="http://schemas.microsoft.com/office/drawing/2014/main" id="{14A6583A-CF7C-BF27-CBDE-4B246B907C7F}"/>
              </a:ext>
            </a:extLst>
          </p:cNvPr>
          <p:cNvSpPr/>
          <p:nvPr/>
        </p:nvSpPr>
        <p:spPr>
          <a:xfrm>
            <a:off x="2026508" y="6100545"/>
            <a:ext cx="8140749" cy="45719"/>
          </a:xfrm>
          <a:custGeom>
            <a:avLst/>
            <a:gdLst>
              <a:gd name="csX0" fmla="*/ 0 w 4381500"/>
              <a:gd name="csY0" fmla="*/ 0 h 9487"/>
              <a:gd name="csX1" fmla="*/ 4381500 w 4381500"/>
              <a:gd name="csY1" fmla="*/ 0 h 9487"/>
            </a:gdLst>
            <a:ahLst/>
            <a:cxnLst>
              <a:cxn ang="0">
                <a:pos x="csX0" y="csY0"/>
              </a:cxn>
              <a:cxn ang="0">
                <a:pos x="csX1" y="csY1"/>
              </a:cxn>
            </a:cxnLst>
            <a:rect l="l" t="t" r="r" b="b"/>
            <a:pathLst>
              <a:path w="4381500" h="9487">
                <a:moveTo>
                  <a:pt x="0" y="0"/>
                </a:moveTo>
                <a:lnTo>
                  <a:pt x="4381500" y="0"/>
                </a:lnTo>
              </a:path>
            </a:pathLst>
          </a:custGeom>
          <a:ln w="19050" cap="flat">
            <a:solidFill>
              <a:srgbClr val="4F5D69"/>
            </a:solidFill>
            <a:custDash>
              <a:ds d="675000" sp="525000"/>
            </a:custDash>
            <a:miter/>
          </a:ln>
        </p:spPr>
        <p:txBody>
          <a:bodyPr/>
          <a:lstStyle/>
          <a:p>
            <a:endParaRPr lang="ja-JP" altLang="en-US" sz="1600">
              <a:solidFill>
                <a:schemeClr val="tx2">
                  <a:lumMod val="10000"/>
                </a:schemeClr>
              </a:solidFill>
            </a:endParaRPr>
          </a:p>
        </p:txBody>
      </p:sp>
      <p:sp>
        <p:nvSpPr>
          <p:cNvPr id="38" name="フリーフォーム 37">
            <a:extLst>
              <a:ext uri="{FF2B5EF4-FFF2-40B4-BE49-F238E27FC236}">
                <a16:creationId xmlns:a16="http://schemas.microsoft.com/office/drawing/2014/main" id="{E4572ACE-DEC2-24DA-2633-AE1E6B257F34}"/>
              </a:ext>
            </a:extLst>
          </p:cNvPr>
          <p:cNvSpPr/>
          <p:nvPr/>
        </p:nvSpPr>
        <p:spPr>
          <a:xfrm>
            <a:off x="6449206" y="5609217"/>
            <a:ext cx="172402" cy="533942"/>
          </a:xfrm>
          <a:custGeom>
            <a:avLst/>
            <a:gdLst>
              <a:gd name="csX0" fmla="*/ 0 w 9525"/>
              <a:gd name="csY0" fmla="*/ 555044 h 555044"/>
              <a:gd name="csX1" fmla="*/ 0 w 9525"/>
              <a:gd name="csY1" fmla="*/ 0 h 555044"/>
            </a:gdLst>
            <a:ahLst/>
            <a:cxnLst>
              <a:cxn ang="0">
                <a:pos x="csX0" y="csY0"/>
              </a:cxn>
              <a:cxn ang="0">
                <a:pos x="csX1" y="csY1"/>
              </a:cxn>
            </a:cxnLst>
            <a:rect l="l" t="t" r="r" b="b"/>
            <a:pathLst>
              <a:path w="9525" h="555044">
                <a:moveTo>
                  <a:pt x="0" y="555044"/>
                </a:moveTo>
                <a:lnTo>
                  <a:pt x="0" y="0"/>
                </a:lnTo>
              </a:path>
            </a:pathLst>
          </a:custGeom>
          <a:noFill/>
          <a:ln w="29528" cap="flat">
            <a:solidFill>
              <a:srgbClr val="687782"/>
            </a:solidFill>
            <a:prstDash val="solid"/>
            <a:round/>
          </a:ln>
        </p:spPr>
        <p:txBody>
          <a:bodyPr/>
          <a:lstStyle/>
          <a:p>
            <a:endParaRPr lang="ja-JP" altLang="en-US" sz="1600">
              <a:solidFill>
                <a:schemeClr val="tx2">
                  <a:lumMod val="10000"/>
                </a:schemeClr>
              </a:solidFill>
            </a:endParaRPr>
          </a:p>
        </p:txBody>
      </p:sp>
      <p:sp>
        <p:nvSpPr>
          <p:cNvPr id="39" name="フリーフォーム 38">
            <a:extLst>
              <a:ext uri="{FF2B5EF4-FFF2-40B4-BE49-F238E27FC236}">
                <a16:creationId xmlns:a16="http://schemas.microsoft.com/office/drawing/2014/main" id="{1A4388BD-41C4-C2FF-D0FE-0594B3F639BB}"/>
              </a:ext>
            </a:extLst>
          </p:cNvPr>
          <p:cNvSpPr/>
          <p:nvPr/>
        </p:nvSpPr>
        <p:spPr>
          <a:xfrm rot="10800000">
            <a:off x="6402603" y="6141314"/>
            <a:ext cx="91439" cy="99623"/>
          </a:xfrm>
          <a:custGeom>
            <a:avLst/>
            <a:gdLst>
              <a:gd name="csX0" fmla="*/ 45720 w 91439"/>
              <a:gd name="csY0" fmla="*/ 0 h 99623"/>
              <a:gd name="csX1" fmla="*/ 91440 w 91439"/>
              <a:gd name="csY1" fmla="*/ 99623 h 99623"/>
              <a:gd name="csX2" fmla="*/ 0 w 91439"/>
              <a:gd name="csY2" fmla="*/ 99623 h 99623"/>
            </a:gdLst>
            <a:ahLst/>
            <a:cxnLst>
              <a:cxn ang="0">
                <a:pos x="csX0" y="csY0"/>
              </a:cxn>
              <a:cxn ang="0">
                <a:pos x="csX1" y="csY1"/>
              </a:cxn>
              <a:cxn ang="0">
                <a:pos x="csX2" y="csY2"/>
              </a:cxn>
            </a:cxnLst>
            <a:rect l="l" t="t" r="r" b="b"/>
            <a:pathLst>
              <a:path w="91439" h="99623">
                <a:moveTo>
                  <a:pt x="45720" y="0"/>
                </a:moveTo>
                <a:lnTo>
                  <a:pt x="91440" y="99623"/>
                </a:lnTo>
                <a:lnTo>
                  <a:pt x="0" y="99623"/>
                </a:lnTo>
                <a:close/>
              </a:path>
            </a:pathLst>
          </a:custGeom>
          <a:solidFill>
            <a:srgbClr val="687782"/>
          </a:solidFill>
          <a:ln w="9525" cap="flat">
            <a:noFill/>
            <a:prstDash val="solid"/>
            <a:miter/>
          </a:ln>
        </p:spPr>
        <p:txBody>
          <a:bodyPr/>
          <a:lstStyle/>
          <a:p>
            <a:endParaRPr lang="ja-JP" altLang="en-US" sz="1600">
              <a:solidFill>
                <a:schemeClr val="tx2">
                  <a:lumMod val="10000"/>
                </a:schemeClr>
              </a:solidFill>
            </a:endParaRPr>
          </a:p>
        </p:txBody>
      </p:sp>
      <p:sp>
        <p:nvSpPr>
          <p:cNvPr id="40" name="フリーフォーム 39">
            <a:extLst>
              <a:ext uri="{FF2B5EF4-FFF2-40B4-BE49-F238E27FC236}">
                <a16:creationId xmlns:a16="http://schemas.microsoft.com/office/drawing/2014/main" id="{792BAC92-9FD5-FC53-181C-9CED12B0CB9A}"/>
              </a:ext>
            </a:extLst>
          </p:cNvPr>
          <p:cNvSpPr/>
          <p:nvPr/>
        </p:nvSpPr>
        <p:spPr>
          <a:xfrm rot="16200000">
            <a:off x="3576619" y="5235980"/>
            <a:ext cx="172402" cy="2145066"/>
          </a:xfrm>
          <a:custGeom>
            <a:avLst/>
            <a:gdLst>
              <a:gd name="csX0" fmla="*/ 0 w 9525"/>
              <a:gd name="csY0" fmla="*/ 555044 h 555044"/>
              <a:gd name="csX1" fmla="*/ 0 w 9525"/>
              <a:gd name="csY1" fmla="*/ 0 h 555044"/>
            </a:gdLst>
            <a:ahLst/>
            <a:cxnLst>
              <a:cxn ang="0">
                <a:pos x="csX0" y="csY0"/>
              </a:cxn>
              <a:cxn ang="0">
                <a:pos x="csX1" y="csY1"/>
              </a:cxn>
            </a:cxnLst>
            <a:rect l="l" t="t" r="r" b="b"/>
            <a:pathLst>
              <a:path w="9525" h="555044">
                <a:moveTo>
                  <a:pt x="0" y="555044"/>
                </a:moveTo>
                <a:lnTo>
                  <a:pt x="0" y="0"/>
                </a:lnTo>
              </a:path>
            </a:pathLst>
          </a:custGeom>
          <a:noFill/>
          <a:ln w="29528" cap="flat">
            <a:solidFill>
              <a:srgbClr val="687782"/>
            </a:solidFill>
            <a:prstDash val="solid"/>
            <a:round/>
          </a:ln>
        </p:spPr>
        <p:txBody>
          <a:bodyPr/>
          <a:lstStyle/>
          <a:p>
            <a:endParaRPr lang="ja-JP" altLang="en-US" sz="1600">
              <a:solidFill>
                <a:schemeClr val="tx2">
                  <a:lumMod val="10000"/>
                </a:schemeClr>
              </a:solidFill>
            </a:endParaRPr>
          </a:p>
        </p:txBody>
      </p:sp>
      <p:sp>
        <p:nvSpPr>
          <p:cNvPr id="41" name="フリーフォーム 40">
            <a:extLst>
              <a:ext uri="{FF2B5EF4-FFF2-40B4-BE49-F238E27FC236}">
                <a16:creationId xmlns:a16="http://schemas.microsoft.com/office/drawing/2014/main" id="{85EF7DE2-01AA-87F7-AE56-97F7B429B92E}"/>
              </a:ext>
            </a:extLst>
          </p:cNvPr>
          <p:cNvSpPr/>
          <p:nvPr/>
        </p:nvSpPr>
        <p:spPr>
          <a:xfrm rot="5400000">
            <a:off x="4705736" y="6343120"/>
            <a:ext cx="91439" cy="99623"/>
          </a:xfrm>
          <a:custGeom>
            <a:avLst/>
            <a:gdLst>
              <a:gd name="csX0" fmla="*/ 45720 w 91439"/>
              <a:gd name="csY0" fmla="*/ 0 h 99623"/>
              <a:gd name="csX1" fmla="*/ 91440 w 91439"/>
              <a:gd name="csY1" fmla="*/ 99623 h 99623"/>
              <a:gd name="csX2" fmla="*/ 0 w 91439"/>
              <a:gd name="csY2" fmla="*/ 99623 h 99623"/>
            </a:gdLst>
            <a:ahLst/>
            <a:cxnLst>
              <a:cxn ang="0">
                <a:pos x="csX0" y="csY0"/>
              </a:cxn>
              <a:cxn ang="0">
                <a:pos x="csX1" y="csY1"/>
              </a:cxn>
              <a:cxn ang="0">
                <a:pos x="csX2" y="csY2"/>
              </a:cxn>
            </a:cxnLst>
            <a:rect l="l" t="t" r="r" b="b"/>
            <a:pathLst>
              <a:path w="91439" h="99623">
                <a:moveTo>
                  <a:pt x="45720" y="0"/>
                </a:moveTo>
                <a:lnTo>
                  <a:pt x="91440" y="99623"/>
                </a:lnTo>
                <a:lnTo>
                  <a:pt x="0" y="99623"/>
                </a:lnTo>
                <a:close/>
              </a:path>
            </a:pathLst>
          </a:custGeom>
          <a:solidFill>
            <a:srgbClr val="687782"/>
          </a:solidFill>
          <a:ln w="9525" cap="flat">
            <a:noFill/>
            <a:prstDash val="solid"/>
            <a:miter/>
          </a:ln>
        </p:spPr>
        <p:txBody>
          <a:bodyPr/>
          <a:lstStyle/>
          <a:p>
            <a:endParaRPr lang="ja-JP" altLang="en-US" sz="1600">
              <a:solidFill>
                <a:schemeClr val="tx2">
                  <a:lumMod val="10000"/>
                </a:schemeClr>
              </a:solidFill>
            </a:endParaRPr>
          </a:p>
        </p:txBody>
      </p:sp>
      <p:sp>
        <p:nvSpPr>
          <p:cNvPr id="42" name="テキスト ボックス 41">
            <a:extLst>
              <a:ext uri="{FF2B5EF4-FFF2-40B4-BE49-F238E27FC236}">
                <a16:creationId xmlns:a16="http://schemas.microsoft.com/office/drawing/2014/main" id="{DB4F3EAA-30A3-03DF-468E-02FE4B6A5BF0}"/>
              </a:ext>
            </a:extLst>
          </p:cNvPr>
          <p:cNvSpPr txBox="1"/>
          <p:nvPr/>
        </p:nvSpPr>
        <p:spPr>
          <a:xfrm>
            <a:off x="977094" y="6146264"/>
            <a:ext cx="1620958" cy="584775"/>
          </a:xfrm>
          <a:prstGeom prst="rect">
            <a:avLst/>
          </a:prstGeom>
          <a:noFill/>
        </p:spPr>
        <p:txBody>
          <a:bodyPr wrap="none" rtlCol="0">
            <a:spAutoFit/>
          </a:bodyPr>
          <a:lstStyle/>
          <a:p>
            <a:pPr algn="ctr"/>
            <a:r>
              <a:rPr lang="ja-JP" altLang="en-US" sz="1600">
                <a:ln/>
                <a:solidFill>
                  <a:schemeClr val="tx2">
                    <a:lumMod val="10000"/>
                  </a:schemeClr>
                </a:solidFill>
                <a:latin typeface="ＭＳ ゴシック"/>
                <a:ea typeface="ＭＳ ゴシック"/>
                <a:sym typeface="ＭＳ ゴシック"/>
                <a:rtl val="0"/>
              </a:rPr>
              <a:t>タイムスタンプ</a:t>
            </a:r>
            <a:endParaRPr lang="en-US" altLang="ja-JP" sz="1600" dirty="0">
              <a:ln/>
              <a:solidFill>
                <a:schemeClr val="tx2">
                  <a:lumMod val="10000"/>
                </a:schemeClr>
              </a:solidFill>
              <a:latin typeface="ＭＳ ゴシック"/>
              <a:ea typeface="ＭＳ ゴシック"/>
              <a:sym typeface="ＭＳ ゴシック"/>
              <a:rtl val="0"/>
            </a:endParaRPr>
          </a:p>
          <a:p>
            <a:pPr algn="ctr"/>
            <a:r>
              <a:rPr lang="ja-JP" altLang="en-US" sz="1600" spc="0" baseline="0">
                <a:ln/>
                <a:solidFill>
                  <a:schemeClr val="tx2">
                    <a:lumMod val="10000"/>
                  </a:schemeClr>
                </a:solidFill>
                <a:latin typeface="ＭＳ ゴシック"/>
                <a:ea typeface="ＭＳ ゴシック"/>
                <a:sym typeface="ＭＳ ゴシック"/>
                <a:rtl val="0"/>
              </a:rPr>
              <a:t>カウンタ取得</a:t>
            </a:r>
          </a:p>
        </p:txBody>
      </p:sp>
      <p:sp>
        <p:nvSpPr>
          <p:cNvPr id="3" name="正方形/長方形 2">
            <a:extLst>
              <a:ext uri="{FF2B5EF4-FFF2-40B4-BE49-F238E27FC236}">
                <a16:creationId xmlns:a16="http://schemas.microsoft.com/office/drawing/2014/main" id="{657F1E0B-CE17-8B1C-8E3C-36889C197D87}"/>
              </a:ext>
            </a:extLst>
          </p:cNvPr>
          <p:cNvSpPr/>
          <p:nvPr/>
        </p:nvSpPr>
        <p:spPr>
          <a:xfrm>
            <a:off x="3540440" y="5310890"/>
            <a:ext cx="2133918" cy="294126"/>
          </a:xfrm>
          <a:prstGeom prst="rect">
            <a:avLst/>
          </a:prstGeom>
          <a:solidFill>
            <a:srgbClr val="DCE9FC"/>
          </a:solidFill>
          <a:ln w="14288" cap="flat">
            <a:solidFill>
              <a:srgbClr val="7299C8"/>
            </a:solidFill>
            <a:prstDash val="solid"/>
            <a:miter/>
          </a:ln>
        </p:spPr>
        <p:txBody>
          <a:bodyPr/>
          <a:lstStyle/>
          <a:p>
            <a:endParaRPr lang="ja-JP" altLang="en-US" sz="1600">
              <a:solidFill>
                <a:schemeClr val="tx2">
                  <a:lumMod val="10000"/>
                </a:schemeClr>
              </a:solidFill>
            </a:endParaRPr>
          </a:p>
        </p:txBody>
      </p:sp>
      <p:sp>
        <p:nvSpPr>
          <p:cNvPr id="21" name="テキスト ボックス 20">
            <a:extLst>
              <a:ext uri="{FF2B5EF4-FFF2-40B4-BE49-F238E27FC236}">
                <a16:creationId xmlns:a16="http://schemas.microsoft.com/office/drawing/2014/main" id="{9DAF8390-019E-87B8-283E-A6280EAFD6DF}"/>
              </a:ext>
            </a:extLst>
          </p:cNvPr>
          <p:cNvSpPr txBox="1"/>
          <p:nvPr/>
        </p:nvSpPr>
        <p:spPr>
          <a:xfrm>
            <a:off x="3580704" y="5286906"/>
            <a:ext cx="2133918" cy="338554"/>
          </a:xfrm>
          <a:prstGeom prst="rect">
            <a:avLst/>
          </a:prstGeom>
          <a:noFill/>
        </p:spPr>
        <p:txBody>
          <a:bodyPr wrap="none" rtlCol="0">
            <a:spAutoFit/>
          </a:bodyPr>
          <a:lstStyle/>
          <a:p>
            <a:pPr algn="l"/>
            <a:r>
              <a:rPr lang="en-US" altLang="ja-JP" sz="1600" spc="0" baseline="0" dirty="0">
                <a:ln/>
                <a:solidFill>
                  <a:schemeClr val="tx2">
                    <a:lumMod val="10000"/>
                  </a:schemeClr>
                </a:solidFill>
                <a:latin typeface="ＭＳ ゴシック"/>
                <a:ea typeface="ＭＳ ゴシック"/>
                <a:sym typeface="ＭＳ ゴシック"/>
                <a:rtl val="0"/>
              </a:rPr>
              <a:t>TCP</a:t>
            </a:r>
            <a:r>
              <a:rPr lang="ja-JP" altLang="en-US" sz="1600">
                <a:ln/>
                <a:solidFill>
                  <a:schemeClr val="tx2">
                    <a:lumMod val="10000"/>
                  </a:schemeClr>
                </a:solidFill>
                <a:latin typeface="ＭＳ ゴシック"/>
                <a:ea typeface="ＭＳ ゴシック"/>
                <a:sym typeface="ＭＳ ゴシック"/>
                <a:rtl val="0"/>
              </a:rPr>
              <a:t>接続情報</a:t>
            </a:r>
            <a:r>
              <a:rPr lang="en-US" altLang="ja-JP" sz="1600" dirty="0">
                <a:ln/>
                <a:solidFill>
                  <a:schemeClr val="tx2">
                    <a:lumMod val="10000"/>
                  </a:schemeClr>
                </a:solidFill>
                <a:latin typeface="ＭＳ ゴシック"/>
                <a:ea typeface="ＭＳ ゴシック"/>
                <a:sym typeface="ＭＳ ゴシック"/>
                <a:rtl val="0"/>
              </a:rPr>
              <a:t>(</a:t>
            </a:r>
            <a:r>
              <a:rPr lang="ja-JP" altLang="en-US" sz="1600">
                <a:ln/>
                <a:solidFill>
                  <a:schemeClr val="tx2">
                    <a:lumMod val="10000"/>
                  </a:schemeClr>
                </a:solidFill>
                <a:latin typeface="ＭＳ ゴシック"/>
                <a:ea typeface="ＭＳ ゴシック"/>
                <a:sym typeface="ＭＳ ゴシック"/>
                <a:rtl val="0"/>
              </a:rPr>
              <a:t>確立中</a:t>
            </a:r>
            <a:r>
              <a:rPr lang="en-US" altLang="ja-JP" sz="1600" dirty="0">
                <a:ln/>
                <a:solidFill>
                  <a:schemeClr val="tx2">
                    <a:lumMod val="10000"/>
                  </a:schemeClr>
                </a:solidFill>
                <a:latin typeface="ＭＳ ゴシック"/>
                <a:ea typeface="ＭＳ ゴシック"/>
                <a:sym typeface="ＭＳ ゴシック"/>
                <a:rtl val="0"/>
              </a:rPr>
              <a:t>)</a:t>
            </a:r>
            <a:endParaRPr lang="ja-JP" altLang="en-US" sz="1600" spc="0" baseline="0">
              <a:ln/>
              <a:solidFill>
                <a:schemeClr val="tx2">
                  <a:lumMod val="10000"/>
                </a:schemeClr>
              </a:solidFill>
              <a:latin typeface="ＭＳ ゴシック"/>
              <a:ea typeface="ＭＳ ゴシック"/>
              <a:sym typeface="ＭＳ ゴシック"/>
              <a:rtl val="0"/>
            </a:endParaRPr>
          </a:p>
        </p:txBody>
      </p:sp>
      <p:sp>
        <p:nvSpPr>
          <p:cNvPr id="23" name="フリーフォーム 22">
            <a:extLst>
              <a:ext uri="{FF2B5EF4-FFF2-40B4-BE49-F238E27FC236}">
                <a16:creationId xmlns:a16="http://schemas.microsoft.com/office/drawing/2014/main" id="{E15B1A58-7138-4291-1C58-BED862DADFB6}"/>
              </a:ext>
            </a:extLst>
          </p:cNvPr>
          <p:cNvSpPr/>
          <p:nvPr/>
        </p:nvSpPr>
        <p:spPr>
          <a:xfrm>
            <a:off x="5329182" y="5609332"/>
            <a:ext cx="172402" cy="533942"/>
          </a:xfrm>
          <a:custGeom>
            <a:avLst/>
            <a:gdLst>
              <a:gd name="csX0" fmla="*/ 0 w 9525"/>
              <a:gd name="csY0" fmla="*/ 555044 h 555044"/>
              <a:gd name="csX1" fmla="*/ 0 w 9525"/>
              <a:gd name="csY1" fmla="*/ 0 h 555044"/>
            </a:gdLst>
            <a:ahLst/>
            <a:cxnLst>
              <a:cxn ang="0">
                <a:pos x="csX0" y="csY0"/>
              </a:cxn>
              <a:cxn ang="0">
                <a:pos x="csX1" y="csY1"/>
              </a:cxn>
            </a:cxnLst>
            <a:rect l="l" t="t" r="r" b="b"/>
            <a:pathLst>
              <a:path w="9525" h="555044">
                <a:moveTo>
                  <a:pt x="0" y="555044"/>
                </a:moveTo>
                <a:lnTo>
                  <a:pt x="0" y="0"/>
                </a:lnTo>
              </a:path>
            </a:pathLst>
          </a:custGeom>
          <a:noFill/>
          <a:ln w="29528" cap="flat">
            <a:solidFill>
              <a:srgbClr val="687782"/>
            </a:solidFill>
            <a:prstDash val="solid"/>
            <a:round/>
          </a:ln>
        </p:spPr>
        <p:txBody>
          <a:bodyPr/>
          <a:lstStyle/>
          <a:p>
            <a:endParaRPr lang="ja-JP" altLang="en-US" sz="1600">
              <a:solidFill>
                <a:schemeClr val="tx2">
                  <a:lumMod val="10000"/>
                </a:schemeClr>
              </a:solidFill>
            </a:endParaRPr>
          </a:p>
        </p:txBody>
      </p:sp>
      <p:sp>
        <p:nvSpPr>
          <p:cNvPr id="24" name="フリーフォーム 23">
            <a:extLst>
              <a:ext uri="{FF2B5EF4-FFF2-40B4-BE49-F238E27FC236}">
                <a16:creationId xmlns:a16="http://schemas.microsoft.com/office/drawing/2014/main" id="{C5DB22AA-505D-8771-5A89-75BC225D7429}"/>
              </a:ext>
            </a:extLst>
          </p:cNvPr>
          <p:cNvSpPr/>
          <p:nvPr/>
        </p:nvSpPr>
        <p:spPr>
          <a:xfrm rot="10800000">
            <a:off x="5282579" y="6141429"/>
            <a:ext cx="91439" cy="99623"/>
          </a:xfrm>
          <a:custGeom>
            <a:avLst/>
            <a:gdLst>
              <a:gd name="csX0" fmla="*/ 45720 w 91439"/>
              <a:gd name="csY0" fmla="*/ 0 h 99623"/>
              <a:gd name="csX1" fmla="*/ 91440 w 91439"/>
              <a:gd name="csY1" fmla="*/ 99623 h 99623"/>
              <a:gd name="csX2" fmla="*/ 0 w 91439"/>
              <a:gd name="csY2" fmla="*/ 99623 h 99623"/>
            </a:gdLst>
            <a:ahLst/>
            <a:cxnLst>
              <a:cxn ang="0">
                <a:pos x="csX0" y="csY0"/>
              </a:cxn>
              <a:cxn ang="0">
                <a:pos x="csX1" y="csY1"/>
              </a:cxn>
              <a:cxn ang="0">
                <a:pos x="csX2" y="csY2"/>
              </a:cxn>
            </a:cxnLst>
            <a:rect l="l" t="t" r="r" b="b"/>
            <a:pathLst>
              <a:path w="91439" h="99623">
                <a:moveTo>
                  <a:pt x="45720" y="0"/>
                </a:moveTo>
                <a:lnTo>
                  <a:pt x="91440" y="99623"/>
                </a:lnTo>
                <a:lnTo>
                  <a:pt x="0" y="99623"/>
                </a:lnTo>
                <a:close/>
              </a:path>
            </a:pathLst>
          </a:custGeom>
          <a:solidFill>
            <a:srgbClr val="687782"/>
          </a:solidFill>
          <a:ln w="9525" cap="flat">
            <a:noFill/>
            <a:prstDash val="solid"/>
            <a:miter/>
          </a:ln>
        </p:spPr>
        <p:txBody>
          <a:bodyPr/>
          <a:lstStyle/>
          <a:p>
            <a:endParaRPr lang="ja-JP" altLang="en-US" sz="1600">
              <a:solidFill>
                <a:schemeClr val="tx2">
                  <a:lumMod val="10000"/>
                </a:schemeClr>
              </a:solidFill>
            </a:endParaRPr>
          </a:p>
        </p:txBody>
      </p:sp>
    </p:spTree>
    <p:extLst>
      <p:ext uri="{BB962C8B-B14F-4D97-AF65-F5344CB8AC3E}">
        <p14:creationId xmlns:p14="http://schemas.microsoft.com/office/powerpoint/2010/main" val="3318509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3"/>
          <p:cNvSpPr txBox="1">
            <a:spLocks noGrp="1"/>
          </p:cNvSpPr>
          <p:nvPr>
            <p:ph type="title"/>
          </p:nvPr>
        </p:nvSpPr>
        <p:spPr>
          <a:prstGeom prst="rect">
            <a:avLst/>
          </a:prstGeom>
        </p:spPr>
        <p:txBody>
          <a:bodyPr spcFirstLastPara="1" wrap="square" lIns="121900" tIns="121900" rIns="121900" bIns="121900" anchor="t" anchorCtr="0">
            <a:normAutofit fontScale="90000"/>
          </a:bodyPr>
          <a:lstStyle/>
          <a:p>
            <a:r>
              <a:rPr lang="ja-JP" altLang="en-US">
                <a:solidFill>
                  <a:schemeClr val="bg1"/>
                </a:solidFill>
              </a:rPr>
              <a:t>カーネルメモリ上の通信</a:t>
            </a:r>
            <a:r>
              <a:rPr lang="ja" altLang="en-US" dirty="0">
                <a:solidFill>
                  <a:schemeClr val="bg1"/>
                </a:solidFill>
              </a:rPr>
              <a:t>情報</a:t>
            </a:r>
            <a:r>
              <a:rPr lang="ja-JP" altLang="en-US" dirty="0">
                <a:solidFill>
                  <a:schemeClr val="bg1"/>
                </a:solidFill>
              </a:rPr>
              <a:t>の</a:t>
            </a:r>
            <a:r>
              <a:rPr lang="ja" altLang="en-US" dirty="0">
                <a:solidFill>
                  <a:schemeClr val="bg1"/>
                </a:solidFill>
              </a:rPr>
              <a:t>取得</a:t>
            </a:r>
            <a:endParaRPr dirty="0">
              <a:solidFill>
                <a:schemeClr val="bg1"/>
              </a:solidFill>
            </a:endParaRPr>
          </a:p>
        </p:txBody>
      </p:sp>
      <p:sp>
        <p:nvSpPr>
          <p:cNvPr id="132" name="Google Shape;132;p23"/>
          <p:cNvSpPr txBox="1">
            <a:spLocks noGrp="1"/>
          </p:cNvSpPr>
          <p:nvPr>
            <p:ph type="body" idx="1"/>
          </p:nvPr>
        </p:nvSpPr>
        <p:spPr>
          <a:prstGeom prst="rect">
            <a:avLst/>
          </a:prstGeom>
          <a:ln>
            <a:noFill/>
          </a:ln>
        </p:spPr>
        <p:txBody>
          <a:bodyPr spcFirstLastPara="1" wrap="square" lIns="121900" tIns="121900" rIns="121900" bIns="121900" anchor="t" anchorCtr="0">
            <a:normAutofit/>
          </a:bodyPr>
          <a:lstStyle/>
          <a:p>
            <a:r>
              <a:rPr lang="ja" altLang="en-US" dirty="0"/>
              <a:t>ゲスト</a:t>
            </a:r>
            <a:r>
              <a:rPr lang="en-US" altLang="ja" dirty="0"/>
              <a:t>OS</a:t>
            </a:r>
            <a:r>
              <a:rPr lang="ja" altLang="en-US" dirty="0"/>
              <a:t>のカーネルメモリを解析することで</a:t>
            </a:r>
            <a:r>
              <a:rPr lang="en-US" altLang="ja" dirty="0"/>
              <a:t>TCP</a:t>
            </a:r>
            <a:r>
              <a:rPr lang="ja" altLang="en-US" dirty="0"/>
              <a:t>接続情報を取得</a:t>
            </a:r>
            <a:endParaRPr lang="en-US" altLang="ja" dirty="0"/>
          </a:p>
          <a:p>
            <a:pPr lvl="1"/>
            <a:r>
              <a:rPr lang="en-US" altLang="ja-JP" dirty="0"/>
              <a:t>TCP</a:t>
            </a:r>
            <a:r>
              <a:rPr lang="ja-JP" altLang="en-US" dirty="0"/>
              <a:t>ハッシュテーブルからすべての</a:t>
            </a:r>
            <a:r>
              <a:rPr lang="en-US" altLang="ja-JP" dirty="0"/>
              <a:t>TCP</a:t>
            </a:r>
            <a:r>
              <a:rPr lang="ja-JP" altLang="en-US" dirty="0"/>
              <a:t>ソケットを取得</a:t>
            </a:r>
            <a:endParaRPr lang="en-US" altLang="ja-JP" dirty="0"/>
          </a:p>
          <a:p>
            <a:pPr lvl="1"/>
            <a:r>
              <a:rPr lang="en-US" altLang="ja-JP" dirty="0"/>
              <a:t>TCP</a:t>
            </a:r>
            <a:r>
              <a:rPr lang="ja-JP" altLang="en-US" dirty="0"/>
              <a:t>接続ごと</a:t>
            </a:r>
            <a:r>
              <a:rPr lang="ja-JP" altLang="en-US"/>
              <a:t>に送信元</a:t>
            </a:r>
            <a:r>
              <a:rPr lang="ja-JP" altLang="en-US" dirty="0"/>
              <a:t>と宛先の</a:t>
            </a:r>
            <a:r>
              <a:rPr lang="en-US" altLang="ja-JP" dirty="0"/>
              <a:t>IP</a:t>
            </a:r>
            <a:r>
              <a:rPr lang="ja-JP" altLang="en-US" dirty="0"/>
              <a:t>アドレスとポート番号の組を取得</a:t>
            </a:r>
            <a:endParaRPr lang="en-US" altLang="ja-JP" dirty="0"/>
          </a:p>
          <a:p>
            <a:r>
              <a:rPr lang="ja-JP" altLang="en-US"/>
              <a:t>ゲスト</a:t>
            </a:r>
            <a:r>
              <a:rPr lang="en-US" altLang="ja-JP" dirty="0"/>
              <a:t>OS</a:t>
            </a:r>
            <a:r>
              <a:rPr lang="ja-JP" altLang="en-US"/>
              <a:t>によるアドレスのランダム化（</a:t>
            </a:r>
            <a:r>
              <a:rPr lang="en-US" altLang="ja-JP" dirty="0"/>
              <a:t>KASLR</a:t>
            </a:r>
            <a:r>
              <a:rPr lang="ja-JP" altLang="en-US"/>
              <a:t>）を考慮して解析</a:t>
            </a:r>
            <a:endParaRPr lang="en-US" altLang="ja-JP" dirty="0"/>
          </a:p>
          <a:p>
            <a:pPr lvl="1"/>
            <a:r>
              <a:rPr lang="ja-JP" altLang="en-US"/>
              <a:t>バナー文字列から</a:t>
            </a:r>
            <a:r>
              <a:rPr lang="en-US" altLang="ja-JP" dirty="0"/>
              <a:t>TCP</a:t>
            </a:r>
            <a:r>
              <a:rPr lang="ja-JP" altLang="en-US"/>
              <a:t>ハッシュテーブルへの相対オフセットを事前に計算</a:t>
            </a:r>
            <a:endParaRPr lang="en-US" altLang="ja-JP" dirty="0"/>
          </a:p>
          <a:p>
            <a:pPr lvl="1"/>
            <a:r>
              <a:rPr lang="ja-JP" altLang="en-US"/>
              <a:t>起動時にバナー文字列を探索し、そのアドレスに相対オフセットを加えて保持</a:t>
            </a:r>
            <a:endParaRPr lang="en-US" altLang="ja-JP" dirty="0"/>
          </a:p>
        </p:txBody>
      </p:sp>
      <p:sp>
        <p:nvSpPr>
          <p:cNvPr id="133" name="Google Shape;133;p23"/>
          <p:cNvSpPr txBox="1">
            <a:spLocks noGrp="1"/>
          </p:cNvSpPr>
          <p:nvPr>
            <p:ph type="sldNum" idx="12"/>
          </p:nvPr>
        </p:nvSpPr>
        <p:spPr>
          <a:prstGeom prst="rect">
            <a:avLst/>
          </a:prstGeom>
        </p:spPr>
        <p:txBody>
          <a:bodyPr spcFirstLastPara="1" wrap="square" lIns="121900" tIns="121900" rIns="121900" bIns="121900" anchor="ctr" anchorCtr="0">
            <a:normAutofit/>
          </a:bodyPr>
          <a:lstStyle/>
          <a:p>
            <a:fld id="{00000000-1234-1234-1234-123412341234}" type="slidenum">
              <a:rPr lang="en-US" altLang="ja"/>
              <a:pPr/>
              <a:t>11</a:t>
            </a:fld>
            <a:endParaRPr/>
          </a:p>
        </p:txBody>
      </p:sp>
      <p:grpSp>
        <p:nvGrpSpPr>
          <p:cNvPr id="24" name="グラフィックス 15">
            <a:extLst>
              <a:ext uri="{FF2B5EF4-FFF2-40B4-BE49-F238E27FC236}">
                <a16:creationId xmlns:a16="http://schemas.microsoft.com/office/drawing/2014/main" id="{C28DD362-D354-5D91-BD4E-685C633E6A2F}"/>
              </a:ext>
            </a:extLst>
          </p:cNvPr>
          <p:cNvGrpSpPr/>
          <p:nvPr/>
        </p:nvGrpSpPr>
        <p:grpSpPr>
          <a:xfrm>
            <a:off x="2216075" y="4380408"/>
            <a:ext cx="7745506" cy="2006455"/>
            <a:chOff x="2216075" y="4380408"/>
            <a:chExt cx="7745506" cy="2006455"/>
          </a:xfrm>
        </p:grpSpPr>
        <p:sp>
          <p:nvSpPr>
            <p:cNvPr id="25" name="正方形/長方形 24">
              <a:extLst>
                <a:ext uri="{FF2B5EF4-FFF2-40B4-BE49-F238E27FC236}">
                  <a16:creationId xmlns:a16="http://schemas.microsoft.com/office/drawing/2014/main" id="{0C1615A0-607C-B8E5-E6B1-38E91607B876}"/>
                </a:ext>
              </a:extLst>
            </p:cNvPr>
            <p:cNvSpPr/>
            <p:nvPr/>
          </p:nvSpPr>
          <p:spPr>
            <a:xfrm>
              <a:off x="2216075" y="4380408"/>
              <a:ext cx="7745506" cy="2006455"/>
            </a:xfrm>
            <a:prstGeom prst="rect">
              <a:avLst/>
            </a:prstGeom>
            <a:solidFill>
              <a:srgbClr val="FFFFFF"/>
            </a:solidFill>
            <a:ln w="18545" cap="flat">
              <a:solidFill>
                <a:srgbClr val="4F5D69"/>
              </a:solidFill>
              <a:prstDash val="solid"/>
              <a:miter/>
            </a:ln>
          </p:spPr>
          <p:txBody>
            <a:bodyPr/>
            <a:lstStyle/>
            <a:p>
              <a:endParaRPr lang="ja-JP" altLang="en-US" sz="1600">
                <a:solidFill>
                  <a:schemeClr val="tx2">
                    <a:lumMod val="10000"/>
                  </a:schemeClr>
                </a:solidFill>
              </a:endParaRPr>
            </a:p>
          </p:txBody>
        </p:sp>
        <p:sp>
          <p:nvSpPr>
            <p:cNvPr id="28" name="正方形/長方形 27">
              <a:extLst>
                <a:ext uri="{FF2B5EF4-FFF2-40B4-BE49-F238E27FC236}">
                  <a16:creationId xmlns:a16="http://schemas.microsoft.com/office/drawing/2014/main" id="{B67ABCFC-47A9-6DFA-7A7E-A10611F3955A}"/>
                </a:ext>
              </a:extLst>
            </p:cNvPr>
            <p:cNvSpPr/>
            <p:nvPr/>
          </p:nvSpPr>
          <p:spPr>
            <a:xfrm>
              <a:off x="2640580" y="5383636"/>
              <a:ext cx="1581293" cy="321422"/>
            </a:xfrm>
            <a:prstGeom prst="rect">
              <a:avLst/>
            </a:prstGeom>
            <a:solidFill>
              <a:srgbClr val="FFFFFF"/>
            </a:solidFill>
            <a:ln w="14641" cap="flat">
              <a:solidFill>
                <a:srgbClr val="4F5D69"/>
              </a:solidFill>
              <a:prstDash val="solid"/>
              <a:miter/>
            </a:ln>
          </p:spPr>
          <p:txBody>
            <a:bodyPr/>
            <a:lstStyle/>
            <a:p>
              <a:endParaRPr lang="ja-JP" altLang="en-US" sz="1600">
                <a:solidFill>
                  <a:schemeClr val="tx2">
                    <a:lumMod val="10000"/>
                  </a:schemeClr>
                </a:solidFill>
              </a:endParaRPr>
            </a:p>
          </p:txBody>
        </p:sp>
        <p:sp>
          <p:nvSpPr>
            <p:cNvPr id="29" name="正方形/長方形 28">
              <a:extLst>
                <a:ext uri="{FF2B5EF4-FFF2-40B4-BE49-F238E27FC236}">
                  <a16:creationId xmlns:a16="http://schemas.microsoft.com/office/drawing/2014/main" id="{8CD7B8C3-074B-3614-2EB4-CE3CB39BCE11}"/>
                </a:ext>
              </a:extLst>
            </p:cNvPr>
            <p:cNvSpPr/>
            <p:nvPr/>
          </p:nvSpPr>
          <p:spPr>
            <a:xfrm>
              <a:off x="4543989" y="5383636"/>
              <a:ext cx="1737470" cy="321422"/>
            </a:xfrm>
            <a:prstGeom prst="rect">
              <a:avLst/>
            </a:prstGeom>
            <a:solidFill>
              <a:srgbClr val="FFFFFF"/>
            </a:solidFill>
            <a:ln w="14641" cap="flat">
              <a:solidFill>
                <a:srgbClr val="4F5D69"/>
              </a:solidFill>
              <a:prstDash val="solid"/>
              <a:miter/>
            </a:ln>
          </p:spPr>
          <p:txBody>
            <a:bodyPr/>
            <a:lstStyle/>
            <a:p>
              <a:endParaRPr lang="ja-JP" altLang="en-US" sz="1600">
                <a:solidFill>
                  <a:schemeClr val="tx2">
                    <a:lumMod val="10000"/>
                  </a:schemeClr>
                </a:solidFill>
              </a:endParaRPr>
            </a:p>
          </p:txBody>
        </p:sp>
        <p:sp>
          <p:nvSpPr>
            <p:cNvPr id="30" name="正方形/長方形 29">
              <a:extLst>
                <a:ext uri="{FF2B5EF4-FFF2-40B4-BE49-F238E27FC236}">
                  <a16:creationId xmlns:a16="http://schemas.microsoft.com/office/drawing/2014/main" id="{98E8F016-F072-224A-51B0-43699C838AB5}"/>
                </a:ext>
              </a:extLst>
            </p:cNvPr>
            <p:cNvSpPr/>
            <p:nvPr/>
          </p:nvSpPr>
          <p:spPr>
            <a:xfrm>
              <a:off x="6691424" y="5383636"/>
              <a:ext cx="1356788" cy="321422"/>
            </a:xfrm>
            <a:prstGeom prst="rect">
              <a:avLst/>
            </a:prstGeom>
            <a:solidFill>
              <a:srgbClr val="FFFFFF"/>
            </a:solidFill>
            <a:ln w="14641" cap="flat">
              <a:solidFill>
                <a:srgbClr val="4F5D69"/>
              </a:solidFill>
              <a:prstDash val="solid"/>
              <a:miter/>
            </a:ln>
          </p:spPr>
          <p:txBody>
            <a:bodyPr/>
            <a:lstStyle/>
            <a:p>
              <a:endParaRPr lang="ja-JP" altLang="en-US" sz="1600">
                <a:solidFill>
                  <a:schemeClr val="tx2">
                    <a:lumMod val="10000"/>
                  </a:schemeClr>
                </a:solidFill>
              </a:endParaRPr>
            </a:p>
          </p:txBody>
        </p:sp>
        <p:sp>
          <p:nvSpPr>
            <p:cNvPr id="31" name="正方形/長方形 30">
              <a:extLst>
                <a:ext uri="{FF2B5EF4-FFF2-40B4-BE49-F238E27FC236}">
                  <a16:creationId xmlns:a16="http://schemas.microsoft.com/office/drawing/2014/main" id="{C23DF8D4-7DE2-0C1E-1141-80CA39879FB5}"/>
                </a:ext>
              </a:extLst>
            </p:cNvPr>
            <p:cNvSpPr/>
            <p:nvPr/>
          </p:nvSpPr>
          <p:spPr>
            <a:xfrm>
              <a:off x="8428895" y="5383636"/>
              <a:ext cx="1122523" cy="321422"/>
            </a:xfrm>
            <a:prstGeom prst="rect">
              <a:avLst/>
            </a:prstGeom>
            <a:solidFill>
              <a:srgbClr val="DCE9FC"/>
            </a:solidFill>
            <a:ln w="14641" cap="flat">
              <a:solidFill>
                <a:srgbClr val="7299C8"/>
              </a:solidFill>
              <a:prstDash val="solid"/>
              <a:miter/>
            </a:ln>
          </p:spPr>
          <p:txBody>
            <a:bodyPr/>
            <a:lstStyle/>
            <a:p>
              <a:endParaRPr lang="ja-JP" altLang="en-US" sz="1600">
                <a:solidFill>
                  <a:schemeClr val="tx2">
                    <a:lumMod val="10000"/>
                  </a:schemeClr>
                </a:solidFill>
              </a:endParaRPr>
            </a:p>
          </p:txBody>
        </p:sp>
        <p:sp>
          <p:nvSpPr>
            <p:cNvPr id="32" name="正方形/長方形 31">
              <a:extLst>
                <a:ext uri="{FF2B5EF4-FFF2-40B4-BE49-F238E27FC236}">
                  <a16:creationId xmlns:a16="http://schemas.microsoft.com/office/drawing/2014/main" id="{0382CC7D-FDEE-394D-EF0A-CC3B7C3FD665}"/>
                </a:ext>
              </a:extLst>
            </p:cNvPr>
            <p:cNvSpPr/>
            <p:nvPr/>
          </p:nvSpPr>
          <p:spPr>
            <a:xfrm>
              <a:off x="2445359" y="5994339"/>
              <a:ext cx="7301280" cy="314604"/>
            </a:xfrm>
            <a:prstGeom prst="rect">
              <a:avLst/>
            </a:prstGeom>
            <a:solidFill>
              <a:srgbClr val="FFFFFF"/>
            </a:solidFill>
            <a:ln w="14641" cap="flat">
              <a:solidFill>
                <a:srgbClr val="4F5D69"/>
              </a:solidFill>
              <a:prstDash val="solid"/>
              <a:miter/>
            </a:ln>
          </p:spPr>
          <p:txBody>
            <a:bodyPr/>
            <a:lstStyle/>
            <a:p>
              <a:endParaRPr lang="ja-JP" altLang="en-US" sz="1600">
                <a:solidFill>
                  <a:schemeClr val="tx2">
                    <a:lumMod val="10000"/>
                  </a:schemeClr>
                </a:solidFill>
              </a:endParaRPr>
            </a:p>
          </p:txBody>
        </p:sp>
      </p:grpSp>
      <p:grpSp>
        <p:nvGrpSpPr>
          <p:cNvPr id="34" name="グラフィックス 15">
            <a:extLst>
              <a:ext uri="{FF2B5EF4-FFF2-40B4-BE49-F238E27FC236}">
                <a16:creationId xmlns:a16="http://schemas.microsoft.com/office/drawing/2014/main" id="{8B9FB889-B5A5-FA98-802B-F2E2D402BD13}"/>
              </a:ext>
            </a:extLst>
          </p:cNvPr>
          <p:cNvGrpSpPr/>
          <p:nvPr/>
        </p:nvGrpSpPr>
        <p:grpSpPr>
          <a:xfrm>
            <a:off x="3431227" y="5166525"/>
            <a:ext cx="1169963" cy="206353"/>
            <a:chOff x="3431227" y="5166525"/>
            <a:chExt cx="1169963" cy="206353"/>
          </a:xfrm>
        </p:grpSpPr>
        <p:sp>
          <p:nvSpPr>
            <p:cNvPr id="35" name="フリーフォーム 34">
              <a:extLst>
                <a:ext uri="{FF2B5EF4-FFF2-40B4-BE49-F238E27FC236}">
                  <a16:creationId xmlns:a16="http://schemas.microsoft.com/office/drawing/2014/main" id="{2D6618A3-20BB-EC32-05C0-5CAD2C538FA1}"/>
                </a:ext>
              </a:extLst>
            </p:cNvPr>
            <p:cNvSpPr/>
            <p:nvPr/>
          </p:nvSpPr>
          <p:spPr>
            <a:xfrm>
              <a:off x="3431227" y="5166525"/>
              <a:ext cx="1112762" cy="205891"/>
            </a:xfrm>
            <a:custGeom>
              <a:avLst/>
              <a:gdLst>
                <a:gd name="csX0" fmla="*/ 0 w 1902628"/>
                <a:gd name="csY0" fmla="*/ 326339 h 326338"/>
                <a:gd name="csX1" fmla="*/ 1902628 w 1902628"/>
                <a:gd name="csY1" fmla="*/ 261031 h 326338"/>
              </a:gdLst>
              <a:ahLst/>
              <a:cxnLst>
                <a:cxn ang="0">
                  <a:pos x="csX0" y="csY0"/>
                </a:cxn>
                <a:cxn ang="0">
                  <a:pos x="csX1" y="csY1"/>
                </a:cxn>
              </a:cxnLst>
              <a:rect l="l" t="t" r="r" b="b"/>
              <a:pathLst>
                <a:path w="1902628" h="326338">
                  <a:moveTo>
                    <a:pt x="0" y="326339"/>
                  </a:moveTo>
                  <a:cubicBezTo>
                    <a:pt x="478292" y="-73004"/>
                    <a:pt x="1443858" y="-118832"/>
                    <a:pt x="1902628" y="261031"/>
                  </a:cubicBezTo>
                </a:path>
              </a:pathLst>
            </a:custGeom>
            <a:noFill/>
            <a:ln w="30257" cap="flat">
              <a:solidFill>
                <a:srgbClr val="687782"/>
              </a:solidFill>
              <a:prstDash val="sysDash"/>
              <a:round/>
            </a:ln>
          </p:spPr>
          <p:txBody>
            <a:bodyPr/>
            <a:lstStyle/>
            <a:p>
              <a:endParaRPr lang="ja-JP" altLang="en-US" sz="1600">
                <a:solidFill>
                  <a:schemeClr val="bg1"/>
                </a:solidFill>
              </a:endParaRPr>
            </a:p>
          </p:txBody>
        </p:sp>
        <p:sp>
          <p:nvSpPr>
            <p:cNvPr id="36" name="フリーフォーム 35">
              <a:extLst>
                <a:ext uri="{FF2B5EF4-FFF2-40B4-BE49-F238E27FC236}">
                  <a16:creationId xmlns:a16="http://schemas.microsoft.com/office/drawing/2014/main" id="{799E11DF-E94F-C847-B0D6-5CBD58A34524}"/>
                </a:ext>
              </a:extLst>
            </p:cNvPr>
            <p:cNvSpPr/>
            <p:nvPr/>
          </p:nvSpPr>
          <p:spPr>
            <a:xfrm rot="21070512">
              <a:off x="4492394" y="5271591"/>
              <a:ext cx="108796" cy="101287"/>
            </a:xfrm>
            <a:custGeom>
              <a:avLst/>
              <a:gdLst>
                <a:gd name="csX0" fmla="*/ 108797 w 108796"/>
                <a:gd name="csY0" fmla="*/ 101287 h 101287"/>
                <a:gd name="csX1" fmla="*/ 0 w 108796"/>
                <a:gd name="csY1" fmla="*/ 71960 h 101287"/>
                <a:gd name="csX2" fmla="*/ 59845 w 108796"/>
                <a:gd name="csY2" fmla="*/ 0 h 101287"/>
              </a:gdLst>
              <a:ahLst/>
              <a:cxnLst>
                <a:cxn ang="0">
                  <a:pos x="csX0" y="csY0"/>
                </a:cxn>
                <a:cxn ang="0">
                  <a:pos x="csX1" y="csY1"/>
                </a:cxn>
                <a:cxn ang="0">
                  <a:pos x="csX2" y="csY2"/>
                </a:cxn>
              </a:cxnLst>
              <a:rect l="l" t="t" r="r" b="b"/>
              <a:pathLst>
                <a:path w="108796" h="101287">
                  <a:moveTo>
                    <a:pt x="108797" y="101287"/>
                  </a:moveTo>
                  <a:lnTo>
                    <a:pt x="0" y="71960"/>
                  </a:lnTo>
                  <a:lnTo>
                    <a:pt x="59845" y="0"/>
                  </a:lnTo>
                  <a:close/>
                </a:path>
              </a:pathLst>
            </a:custGeom>
            <a:solidFill>
              <a:srgbClr val="687782"/>
            </a:solidFill>
            <a:ln w="9760" cap="flat">
              <a:solidFill>
                <a:srgbClr val="687782"/>
              </a:solidFill>
              <a:prstDash val="solid"/>
              <a:miter/>
            </a:ln>
          </p:spPr>
          <p:txBody>
            <a:bodyPr/>
            <a:lstStyle/>
            <a:p>
              <a:endParaRPr lang="ja-JP" altLang="en-US" sz="1600">
                <a:solidFill>
                  <a:schemeClr val="bg1"/>
                </a:solidFill>
              </a:endParaRPr>
            </a:p>
          </p:txBody>
        </p:sp>
      </p:grpSp>
      <p:grpSp>
        <p:nvGrpSpPr>
          <p:cNvPr id="37" name="グラフィックス 15">
            <a:extLst>
              <a:ext uri="{FF2B5EF4-FFF2-40B4-BE49-F238E27FC236}">
                <a16:creationId xmlns:a16="http://schemas.microsoft.com/office/drawing/2014/main" id="{9E36C335-0187-8016-3531-248CE5C0A1A5}"/>
              </a:ext>
            </a:extLst>
          </p:cNvPr>
          <p:cNvGrpSpPr/>
          <p:nvPr/>
        </p:nvGrpSpPr>
        <p:grpSpPr>
          <a:xfrm>
            <a:off x="6281459" y="5497595"/>
            <a:ext cx="409964" cy="93504"/>
            <a:chOff x="6281459" y="5497595"/>
            <a:chExt cx="409964" cy="93504"/>
          </a:xfrm>
        </p:grpSpPr>
        <p:sp>
          <p:nvSpPr>
            <p:cNvPr id="38" name="フリーフォーム 37">
              <a:extLst>
                <a:ext uri="{FF2B5EF4-FFF2-40B4-BE49-F238E27FC236}">
                  <a16:creationId xmlns:a16="http://schemas.microsoft.com/office/drawing/2014/main" id="{DF3CB82B-17F0-1CEC-829A-5A7CA48973A8}"/>
                </a:ext>
              </a:extLst>
            </p:cNvPr>
            <p:cNvSpPr/>
            <p:nvPr/>
          </p:nvSpPr>
          <p:spPr>
            <a:xfrm>
              <a:off x="6281459" y="5544347"/>
              <a:ext cx="307473" cy="9740"/>
            </a:xfrm>
            <a:custGeom>
              <a:avLst/>
              <a:gdLst>
                <a:gd name="csX0" fmla="*/ 0 w 307473"/>
                <a:gd name="csY0" fmla="*/ 0 h 9740"/>
                <a:gd name="csX1" fmla="*/ 307474 w 307473"/>
                <a:gd name="csY1" fmla="*/ 0 h 9740"/>
              </a:gdLst>
              <a:ahLst/>
              <a:cxnLst>
                <a:cxn ang="0">
                  <a:pos x="csX0" y="csY0"/>
                </a:cxn>
                <a:cxn ang="0">
                  <a:pos x="csX1" y="csY1"/>
                </a:cxn>
              </a:cxnLst>
              <a:rect l="l" t="t" r="r" b="b"/>
              <a:pathLst>
                <a:path w="307473" h="9740">
                  <a:moveTo>
                    <a:pt x="0" y="0"/>
                  </a:moveTo>
                  <a:lnTo>
                    <a:pt x="307474" y="0"/>
                  </a:lnTo>
                </a:path>
              </a:pathLst>
            </a:custGeom>
            <a:noFill/>
            <a:ln w="30257" cap="flat">
              <a:solidFill>
                <a:srgbClr val="687782"/>
              </a:solidFill>
              <a:prstDash val="solid"/>
              <a:round/>
            </a:ln>
          </p:spPr>
          <p:txBody>
            <a:bodyPr/>
            <a:lstStyle/>
            <a:p>
              <a:endParaRPr lang="ja-JP" altLang="en-US" sz="1600">
                <a:solidFill>
                  <a:schemeClr val="tx2">
                    <a:lumMod val="10000"/>
                  </a:schemeClr>
                </a:solidFill>
              </a:endParaRPr>
            </a:p>
          </p:txBody>
        </p:sp>
        <p:sp>
          <p:nvSpPr>
            <p:cNvPr id="39" name="フリーフォーム 38">
              <a:extLst>
                <a:ext uri="{FF2B5EF4-FFF2-40B4-BE49-F238E27FC236}">
                  <a16:creationId xmlns:a16="http://schemas.microsoft.com/office/drawing/2014/main" id="{13025596-EE56-259B-A5A7-EE285DA65DB0}"/>
                </a:ext>
              </a:extLst>
            </p:cNvPr>
            <p:cNvSpPr/>
            <p:nvPr/>
          </p:nvSpPr>
          <p:spPr>
            <a:xfrm>
              <a:off x="6588933" y="5497595"/>
              <a:ext cx="102491" cy="93504"/>
            </a:xfrm>
            <a:custGeom>
              <a:avLst/>
              <a:gdLst>
                <a:gd name="csX0" fmla="*/ 102491 w 102491"/>
                <a:gd name="csY0" fmla="*/ 46752 h 93504"/>
                <a:gd name="csX1" fmla="*/ 0 w 102491"/>
                <a:gd name="csY1" fmla="*/ 93505 h 93504"/>
                <a:gd name="csX2" fmla="*/ 0 w 102491"/>
                <a:gd name="csY2" fmla="*/ 0 h 93504"/>
              </a:gdLst>
              <a:ahLst/>
              <a:cxnLst>
                <a:cxn ang="0">
                  <a:pos x="csX0" y="csY0"/>
                </a:cxn>
                <a:cxn ang="0">
                  <a:pos x="csX1" y="csY1"/>
                </a:cxn>
                <a:cxn ang="0">
                  <a:pos x="csX2" y="csY2"/>
                </a:cxn>
              </a:cxnLst>
              <a:rect l="l" t="t" r="r" b="b"/>
              <a:pathLst>
                <a:path w="102491" h="93504">
                  <a:moveTo>
                    <a:pt x="102491" y="46752"/>
                  </a:moveTo>
                  <a:lnTo>
                    <a:pt x="0" y="93505"/>
                  </a:lnTo>
                  <a:lnTo>
                    <a:pt x="0" y="0"/>
                  </a:lnTo>
                  <a:close/>
                </a:path>
              </a:pathLst>
            </a:custGeom>
            <a:solidFill>
              <a:srgbClr val="687782"/>
            </a:solidFill>
            <a:ln w="9760" cap="flat">
              <a:noFill/>
              <a:prstDash val="solid"/>
              <a:miter/>
            </a:ln>
          </p:spPr>
          <p:txBody>
            <a:bodyPr/>
            <a:lstStyle/>
            <a:p>
              <a:endParaRPr lang="ja-JP" altLang="en-US" sz="1600">
                <a:solidFill>
                  <a:schemeClr val="tx2">
                    <a:lumMod val="10000"/>
                  </a:schemeClr>
                </a:solidFill>
              </a:endParaRPr>
            </a:p>
          </p:txBody>
        </p:sp>
      </p:grpSp>
      <p:grpSp>
        <p:nvGrpSpPr>
          <p:cNvPr id="40" name="グラフィックス 15">
            <a:extLst>
              <a:ext uri="{FF2B5EF4-FFF2-40B4-BE49-F238E27FC236}">
                <a16:creationId xmlns:a16="http://schemas.microsoft.com/office/drawing/2014/main" id="{56F1FA06-9213-79FC-D09E-8D691212F53F}"/>
              </a:ext>
            </a:extLst>
          </p:cNvPr>
          <p:cNvGrpSpPr/>
          <p:nvPr/>
        </p:nvGrpSpPr>
        <p:grpSpPr>
          <a:xfrm>
            <a:off x="8048213" y="5497595"/>
            <a:ext cx="380681" cy="93504"/>
            <a:chOff x="8048213" y="5497595"/>
            <a:chExt cx="380681" cy="93504"/>
          </a:xfrm>
        </p:grpSpPr>
        <p:sp>
          <p:nvSpPr>
            <p:cNvPr id="41" name="フリーフォーム 40">
              <a:extLst>
                <a:ext uri="{FF2B5EF4-FFF2-40B4-BE49-F238E27FC236}">
                  <a16:creationId xmlns:a16="http://schemas.microsoft.com/office/drawing/2014/main" id="{C7287F34-F191-CBE6-0B03-6C3BCCB71472}"/>
                </a:ext>
              </a:extLst>
            </p:cNvPr>
            <p:cNvSpPr/>
            <p:nvPr/>
          </p:nvSpPr>
          <p:spPr>
            <a:xfrm>
              <a:off x="8048213" y="5544347"/>
              <a:ext cx="278190" cy="9740"/>
            </a:xfrm>
            <a:custGeom>
              <a:avLst/>
              <a:gdLst>
                <a:gd name="csX0" fmla="*/ 0 w 278190"/>
                <a:gd name="csY0" fmla="*/ 0 h 9740"/>
                <a:gd name="csX1" fmla="*/ 278191 w 278190"/>
                <a:gd name="csY1" fmla="*/ 0 h 9740"/>
              </a:gdLst>
              <a:ahLst/>
              <a:cxnLst>
                <a:cxn ang="0">
                  <a:pos x="csX0" y="csY0"/>
                </a:cxn>
                <a:cxn ang="0">
                  <a:pos x="csX1" y="csY1"/>
                </a:cxn>
              </a:cxnLst>
              <a:rect l="l" t="t" r="r" b="b"/>
              <a:pathLst>
                <a:path w="278190" h="9740">
                  <a:moveTo>
                    <a:pt x="0" y="0"/>
                  </a:moveTo>
                  <a:lnTo>
                    <a:pt x="278191" y="0"/>
                  </a:lnTo>
                </a:path>
              </a:pathLst>
            </a:custGeom>
            <a:noFill/>
            <a:ln w="30257" cap="flat">
              <a:solidFill>
                <a:srgbClr val="687782"/>
              </a:solidFill>
              <a:prstDash val="solid"/>
              <a:round/>
            </a:ln>
          </p:spPr>
          <p:txBody>
            <a:bodyPr/>
            <a:lstStyle/>
            <a:p>
              <a:endParaRPr lang="ja-JP" altLang="en-US" sz="1600">
                <a:solidFill>
                  <a:schemeClr val="tx2">
                    <a:lumMod val="10000"/>
                  </a:schemeClr>
                </a:solidFill>
              </a:endParaRPr>
            </a:p>
          </p:txBody>
        </p:sp>
        <p:sp>
          <p:nvSpPr>
            <p:cNvPr id="42" name="フリーフォーム 41">
              <a:extLst>
                <a:ext uri="{FF2B5EF4-FFF2-40B4-BE49-F238E27FC236}">
                  <a16:creationId xmlns:a16="http://schemas.microsoft.com/office/drawing/2014/main" id="{11934DD9-073F-79BA-B18A-164F9881FF24}"/>
                </a:ext>
              </a:extLst>
            </p:cNvPr>
            <p:cNvSpPr/>
            <p:nvPr/>
          </p:nvSpPr>
          <p:spPr>
            <a:xfrm>
              <a:off x="8326404" y="5497595"/>
              <a:ext cx="102491" cy="93504"/>
            </a:xfrm>
            <a:custGeom>
              <a:avLst/>
              <a:gdLst>
                <a:gd name="csX0" fmla="*/ 102491 w 102491"/>
                <a:gd name="csY0" fmla="*/ 46752 h 93504"/>
                <a:gd name="csX1" fmla="*/ 0 w 102491"/>
                <a:gd name="csY1" fmla="*/ 93505 h 93504"/>
                <a:gd name="csX2" fmla="*/ 0 w 102491"/>
                <a:gd name="csY2" fmla="*/ 0 h 93504"/>
              </a:gdLst>
              <a:ahLst/>
              <a:cxnLst>
                <a:cxn ang="0">
                  <a:pos x="csX0" y="csY0"/>
                </a:cxn>
                <a:cxn ang="0">
                  <a:pos x="csX1" y="csY1"/>
                </a:cxn>
                <a:cxn ang="0">
                  <a:pos x="csX2" y="csY2"/>
                </a:cxn>
              </a:cxnLst>
              <a:rect l="l" t="t" r="r" b="b"/>
              <a:pathLst>
                <a:path w="102491" h="93504">
                  <a:moveTo>
                    <a:pt x="102491" y="46752"/>
                  </a:moveTo>
                  <a:lnTo>
                    <a:pt x="0" y="93505"/>
                  </a:lnTo>
                  <a:lnTo>
                    <a:pt x="0" y="0"/>
                  </a:lnTo>
                  <a:close/>
                </a:path>
              </a:pathLst>
            </a:custGeom>
            <a:solidFill>
              <a:srgbClr val="687782"/>
            </a:solidFill>
            <a:ln w="9760" cap="flat">
              <a:noFill/>
              <a:prstDash val="solid"/>
              <a:miter/>
            </a:ln>
          </p:spPr>
          <p:txBody>
            <a:bodyPr/>
            <a:lstStyle/>
            <a:p>
              <a:endParaRPr lang="ja-JP" altLang="en-US" sz="1600">
                <a:solidFill>
                  <a:schemeClr val="tx2">
                    <a:lumMod val="10000"/>
                  </a:schemeClr>
                </a:solidFill>
              </a:endParaRPr>
            </a:p>
          </p:txBody>
        </p:sp>
      </p:grpSp>
      <p:grpSp>
        <p:nvGrpSpPr>
          <p:cNvPr id="43" name="グラフィックス 15">
            <a:extLst>
              <a:ext uri="{FF2B5EF4-FFF2-40B4-BE49-F238E27FC236}">
                <a16:creationId xmlns:a16="http://schemas.microsoft.com/office/drawing/2014/main" id="{FE194FC5-B1BD-3E7A-C5CF-70A0FBD0D428}"/>
              </a:ext>
            </a:extLst>
          </p:cNvPr>
          <p:cNvGrpSpPr/>
          <p:nvPr/>
        </p:nvGrpSpPr>
        <p:grpSpPr>
          <a:xfrm>
            <a:off x="5357779" y="5705058"/>
            <a:ext cx="93706" cy="340902"/>
            <a:chOff x="5357779" y="5705058"/>
            <a:chExt cx="93706" cy="340902"/>
          </a:xfrm>
        </p:grpSpPr>
        <p:sp>
          <p:nvSpPr>
            <p:cNvPr id="44" name="フリーフォーム 43">
              <a:extLst>
                <a:ext uri="{FF2B5EF4-FFF2-40B4-BE49-F238E27FC236}">
                  <a16:creationId xmlns:a16="http://schemas.microsoft.com/office/drawing/2014/main" id="{23846C84-3849-F1E6-A2B2-27A6A42904B1}"/>
                </a:ext>
              </a:extLst>
            </p:cNvPr>
            <p:cNvSpPr/>
            <p:nvPr/>
          </p:nvSpPr>
          <p:spPr>
            <a:xfrm>
              <a:off x="5404632" y="5807329"/>
              <a:ext cx="9761" cy="238631"/>
            </a:xfrm>
            <a:custGeom>
              <a:avLst/>
              <a:gdLst>
                <a:gd name="csX0" fmla="*/ 0 w 9761"/>
                <a:gd name="csY0" fmla="*/ 238632 h 238631"/>
                <a:gd name="csX1" fmla="*/ 0 w 9761"/>
                <a:gd name="csY1" fmla="*/ 0 h 238631"/>
              </a:gdLst>
              <a:ahLst/>
              <a:cxnLst>
                <a:cxn ang="0">
                  <a:pos x="csX0" y="csY0"/>
                </a:cxn>
                <a:cxn ang="0">
                  <a:pos x="csX1" y="csY1"/>
                </a:cxn>
              </a:cxnLst>
              <a:rect l="l" t="t" r="r" b="b"/>
              <a:pathLst>
                <a:path w="9761" h="238631">
                  <a:moveTo>
                    <a:pt x="0" y="238632"/>
                  </a:moveTo>
                  <a:lnTo>
                    <a:pt x="0" y="0"/>
                  </a:lnTo>
                </a:path>
              </a:pathLst>
            </a:custGeom>
            <a:noFill/>
            <a:ln w="30257" cap="flat">
              <a:solidFill>
                <a:srgbClr val="687782"/>
              </a:solidFill>
              <a:prstDash val="solid"/>
              <a:round/>
            </a:ln>
          </p:spPr>
          <p:txBody>
            <a:bodyPr/>
            <a:lstStyle/>
            <a:p>
              <a:endParaRPr lang="ja-JP" altLang="en-US" sz="1600">
                <a:solidFill>
                  <a:schemeClr val="tx2">
                    <a:lumMod val="10000"/>
                  </a:schemeClr>
                </a:solidFill>
              </a:endParaRPr>
            </a:p>
          </p:txBody>
        </p:sp>
        <p:sp>
          <p:nvSpPr>
            <p:cNvPr id="45" name="フリーフォーム 44">
              <a:extLst>
                <a:ext uri="{FF2B5EF4-FFF2-40B4-BE49-F238E27FC236}">
                  <a16:creationId xmlns:a16="http://schemas.microsoft.com/office/drawing/2014/main" id="{626DD074-D6EE-756F-0807-D4D0E724C5B1}"/>
                </a:ext>
              </a:extLst>
            </p:cNvPr>
            <p:cNvSpPr/>
            <p:nvPr/>
          </p:nvSpPr>
          <p:spPr>
            <a:xfrm>
              <a:off x="5357779" y="5705058"/>
              <a:ext cx="93706" cy="102270"/>
            </a:xfrm>
            <a:custGeom>
              <a:avLst/>
              <a:gdLst>
                <a:gd name="csX0" fmla="*/ 46853 w 93706"/>
                <a:gd name="csY0" fmla="*/ 0 h 102270"/>
                <a:gd name="csX1" fmla="*/ 93706 w 93706"/>
                <a:gd name="csY1" fmla="*/ 102271 h 102270"/>
                <a:gd name="csX2" fmla="*/ 0 w 93706"/>
                <a:gd name="csY2" fmla="*/ 102271 h 102270"/>
              </a:gdLst>
              <a:ahLst/>
              <a:cxnLst>
                <a:cxn ang="0">
                  <a:pos x="csX0" y="csY0"/>
                </a:cxn>
                <a:cxn ang="0">
                  <a:pos x="csX1" y="csY1"/>
                </a:cxn>
                <a:cxn ang="0">
                  <a:pos x="csX2" y="csY2"/>
                </a:cxn>
              </a:cxnLst>
              <a:rect l="l" t="t" r="r" b="b"/>
              <a:pathLst>
                <a:path w="93706" h="102270">
                  <a:moveTo>
                    <a:pt x="46853" y="0"/>
                  </a:moveTo>
                  <a:lnTo>
                    <a:pt x="93706" y="102271"/>
                  </a:lnTo>
                  <a:lnTo>
                    <a:pt x="0" y="102271"/>
                  </a:lnTo>
                  <a:close/>
                </a:path>
              </a:pathLst>
            </a:custGeom>
            <a:solidFill>
              <a:srgbClr val="687782"/>
            </a:solidFill>
            <a:ln w="9760" cap="flat">
              <a:noFill/>
              <a:prstDash val="solid"/>
              <a:miter/>
            </a:ln>
          </p:spPr>
          <p:txBody>
            <a:bodyPr/>
            <a:lstStyle/>
            <a:p>
              <a:endParaRPr lang="ja-JP" altLang="en-US" sz="1600">
                <a:solidFill>
                  <a:schemeClr val="tx2">
                    <a:lumMod val="10000"/>
                  </a:schemeClr>
                </a:solidFill>
              </a:endParaRPr>
            </a:p>
          </p:txBody>
        </p:sp>
      </p:grpSp>
      <p:grpSp>
        <p:nvGrpSpPr>
          <p:cNvPr id="46" name="グラフィックス 15">
            <a:extLst>
              <a:ext uri="{FF2B5EF4-FFF2-40B4-BE49-F238E27FC236}">
                <a16:creationId xmlns:a16="http://schemas.microsoft.com/office/drawing/2014/main" id="{08FE9894-4C8F-4BB5-5867-D6278B79CBB8}"/>
              </a:ext>
            </a:extLst>
          </p:cNvPr>
          <p:cNvGrpSpPr/>
          <p:nvPr/>
        </p:nvGrpSpPr>
        <p:grpSpPr>
          <a:xfrm>
            <a:off x="2723340" y="4454243"/>
            <a:ext cx="6788488" cy="1889801"/>
            <a:chOff x="2723340" y="4454243"/>
            <a:chExt cx="6788488" cy="1889801"/>
          </a:xfrm>
          <a:solidFill>
            <a:srgbClr val="24323D"/>
          </a:solidFill>
        </p:grpSpPr>
        <p:sp>
          <p:nvSpPr>
            <p:cNvPr id="47" name="テキスト ボックス 46">
              <a:extLst>
                <a:ext uri="{FF2B5EF4-FFF2-40B4-BE49-F238E27FC236}">
                  <a16:creationId xmlns:a16="http://schemas.microsoft.com/office/drawing/2014/main" id="{D41B2F39-A607-42AF-F092-3CB0F581E06F}"/>
                </a:ext>
              </a:extLst>
            </p:cNvPr>
            <p:cNvSpPr txBox="1"/>
            <p:nvPr/>
          </p:nvSpPr>
          <p:spPr>
            <a:xfrm>
              <a:off x="5653160" y="4454243"/>
              <a:ext cx="90281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機密</a:t>
              </a:r>
              <a:r>
                <a:rPr lang="ja-JP" altLang="en-US" sz="1600" spc="0" baseline="0">
                  <a:ln/>
                  <a:solidFill>
                    <a:schemeClr val="tx2">
                      <a:lumMod val="10000"/>
                    </a:schemeClr>
                  </a:solidFill>
                  <a:latin typeface="Arial"/>
                  <a:ea typeface="ＭＳ ゴシック"/>
                  <a:cs typeface="Arial"/>
                  <a:sym typeface="Arial"/>
                  <a:rtl val="0"/>
                </a:rPr>
                <a:t>VM</a:t>
              </a:r>
            </a:p>
          </p:txBody>
        </p:sp>
        <p:sp>
          <p:nvSpPr>
            <p:cNvPr id="49" name="テキスト ボックス 48">
              <a:extLst>
                <a:ext uri="{FF2B5EF4-FFF2-40B4-BE49-F238E27FC236}">
                  <a16:creationId xmlns:a16="http://schemas.microsoft.com/office/drawing/2014/main" id="{9CAC0E70-60CC-3519-9989-751B09B76788}"/>
                </a:ext>
              </a:extLst>
            </p:cNvPr>
            <p:cNvSpPr txBox="1"/>
            <p:nvPr/>
          </p:nvSpPr>
          <p:spPr>
            <a:xfrm>
              <a:off x="5543403" y="4975179"/>
              <a:ext cx="1096775"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Arial"/>
                  <a:cs typeface="Arial"/>
                  <a:sym typeface="Arial"/>
                  <a:rtl val="0"/>
                </a:rPr>
                <a:t>ゲストOS</a:t>
              </a:r>
            </a:p>
          </p:txBody>
        </p:sp>
        <p:sp>
          <p:nvSpPr>
            <p:cNvPr id="50" name="テキスト ボックス 49">
              <a:extLst>
                <a:ext uri="{FF2B5EF4-FFF2-40B4-BE49-F238E27FC236}">
                  <a16:creationId xmlns:a16="http://schemas.microsoft.com/office/drawing/2014/main" id="{FC1761CC-B850-94CF-7980-FC20AA818CDF}"/>
                </a:ext>
              </a:extLst>
            </p:cNvPr>
            <p:cNvSpPr txBox="1"/>
            <p:nvPr/>
          </p:nvSpPr>
          <p:spPr>
            <a:xfrm>
              <a:off x="2723340" y="5379884"/>
              <a:ext cx="1415772"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バナー文字列</a:t>
              </a:r>
            </a:p>
          </p:txBody>
        </p:sp>
        <p:sp>
          <p:nvSpPr>
            <p:cNvPr id="51" name="テキスト ボックス 50">
              <a:extLst>
                <a:ext uri="{FF2B5EF4-FFF2-40B4-BE49-F238E27FC236}">
                  <a16:creationId xmlns:a16="http://schemas.microsoft.com/office/drawing/2014/main" id="{00E22CAE-7A61-3BE4-8B09-D9C4FB766F9E}"/>
                </a:ext>
              </a:extLst>
            </p:cNvPr>
            <p:cNvSpPr txBox="1"/>
            <p:nvPr/>
          </p:nvSpPr>
          <p:spPr>
            <a:xfrm>
              <a:off x="4496441" y="5381401"/>
              <a:ext cx="1826141"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ハッシュテーブル</a:t>
              </a:r>
            </a:p>
          </p:txBody>
        </p:sp>
        <p:sp>
          <p:nvSpPr>
            <p:cNvPr id="52" name="テキスト ボックス 51">
              <a:extLst>
                <a:ext uri="{FF2B5EF4-FFF2-40B4-BE49-F238E27FC236}">
                  <a16:creationId xmlns:a16="http://schemas.microsoft.com/office/drawing/2014/main" id="{CD66FAAC-289B-CC62-1BF9-56D00C8176D6}"/>
                </a:ext>
              </a:extLst>
            </p:cNvPr>
            <p:cNvSpPr txBox="1"/>
            <p:nvPr/>
          </p:nvSpPr>
          <p:spPr>
            <a:xfrm>
              <a:off x="6768653" y="5372143"/>
              <a:ext cx="1210588"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連結リスト</a:t>
              </a:r>
            </a:p>
          </p:txBody>
        </p:sp>
        <p:sp>
          <p:nvSpPr>
            <p:cNvPr id="53" name="テキスト ボックス 52">
              <a:extLst>
                <a:ext uri="{FF2B5EF4-FFF2-40B4-BE49-F238E27FC236}">
                  <a16:creationId xmlns:a16="http://schemas.microsoft.com/office/drawing/2014/main" id="{3A4E1883-D3D4-89DB-2DC5-CC348C560E3C}"/>
                </a:ext>
              </a:extLst>
            </p:cNvPr>
            <p:cNvSpPr txBox="1"/>
            <p:nvPr/>
          </p:nvSpPr>
          <p:spPr>
            <a:xfrm>
              <a:off x="8506425" y="5379884"/>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ＭＳ ゴシック"/>
                  <a:ea typeface="ＭＳ ゴシック"/>
                  <a:sym typeface="ＭＳ ゴシック"/>
                  <a:rtl val="0"/>
                </a:rPr>
                <a:t>ソケット</a:t>
              </a:r>
            </a:p>
          </p:txBody>
        </p:sp>
        <p:sp>
          <p:nvSpPr>
            <p:cNvPr id="54" name="テキスト ボックス 53">
              <a:extLst>
                <a:ext uri="{FF2B5EF4-FFF2-40B4-BE49-F238E27FC236}">
                  <a16:creationId xmlns:a16="http://schemas.microsoft.com/office/drawing/2014/main" id="{99A4A8C1-5D34-C095-C95A-D677B21FB7A0}"/>
                </a:ext>
              </a:extLst>
            </p:cNvPr>
            <p:cNvSpPr txBox="1"/>
            <p:nvPr/>
          </p:nvSpPr>
          <p:spPr>
            <a:xfrm>
              <a:off x="6263820" y="6005490"/>
              <a:ext cx="76495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Arial"/>
                  <a:cs typeface="Arial"/>
                  <a:sym typeface="Arial"/>
                  <a:rtl val="0"/>
                </a:rPr>
                <a:t>SVSM</a:t>
              </a:r>
            </a:p>
          </p:txBody>
        </p:sp>
      </p:grpSp>
      <p:sp>
        <p:nvSpPr>
          <p:cNvPr id="55" name="正方形/長方形 54">
            <a:extLst>
              <a:ext uri="{FF2B5EF4-FFF2-40B4-BE49-F238E27FC236}">
                <a16:creationId xmlns:a16="http://schemas.microsoft.com/office/drawing/2014/main" id="{E5CCECA5-BB6B-AB8F-E973-217CC406CFEF}"/>
              </a:ext>
            </a:extLst>
          </p:cNvPr>
          <p:cNvSpPr/>
          <p:nvPr/>
        </p:nvSpPr>
        <p:spPr>
          <a:xfrm>
            <a:off x="3859400" y="6030999"/>
            <a:ext cx="1777283" cy="255635"/>
          </a:xfrm>
          <a:prstGeom prst="rect">
            <a:avLst/>
          </a:prstGeom>
          <a:solidFill>
            <a:srgbClr val="F7DCDC"/>
          </a:solidFill>
          <a:ln w="14319" cap="flat">
            <a:solidFill>
              <a:srgbClr val="BB6868"/>
            </a:solidFill>
            <a:prstDash val="solid"/>
            <a:miter/>
          </a:ln>
        </p:spPr>
        <p:txBody>
          <a:bodyPr/>
          <a:lstStyle/>
          <a:p>
            <a:endParaRPr lang="ja-JP" altLang="en-US" sz="1600">
              <a:solidFill>
                <a:schemeClr val="tx2">
                  <a:lumMod val="10000"/>
                </a:schemeClr>
              </a:solidFill>
            </a:endParaRPr>
          </a:p>
        </p:txBody>
      </p:sp>
      <p:sp>
        <p:nvSpPr>
          <p:cNvPr id="56" name="テキスト ボックス 55">
            <a:extLst>
              <a:ext uri="{FF2B5EF4-FFF2-40B4-BE49-F238E27FC236}">
                <a16:creationId xmlns:a16="http://schemas.microsoft.com/office/drawing/2014/main" id="{1C150BCE-B446-89C9-6CA3-F853DF04ED46}"/>
              </a:ext>
            </a:extLst>
          </p:cNvPr>
          <p:cNvSpPr txBox="1"/>
          <p:nvPr/>
        </p:nvSpPr>
        <p:spPr>
          <a:xfrm>
            <a:off x="4239724" y="5993271"/>
            <a:ext cx="1005403" cy="338554"/>
          </a:xfrm>
          <a:prstGeom prst="rect">
            <a:avLst/>
          </a:prstGeom>
          <a:noFill/>
        </p:spPr>
        <p:txBody>
          <a:bodyPr wrap="none" rtlCol="0">
            <a:spAutoFit/>
          </a:bodyPr>
          <a:lstStyle/>
          <a:p>
            <a:pPr algn="l"/>
            <a:r>
              <a:rPr lang="ja-JP" altLang="en-US" sz="1600" spc="0" baseline="0">
                <a:ln/>
                <a:solidFill>
                  <a:schemeClr val="tx2">
                    <a:lumMod val="10000"/>
                  </a:schemeClr>
                </a:solidFill>
                <a:latin typeface="Arial"/>
                <a:cs typeface="Arial"/>
                <a:sym typeface="Arial"/>
                <a:rtl val="0"/>
              </a:rPr>
              <a:t>追跡機構</a:t>
            </a:r>
          </a:p>
        </p:txBody>
      </p:sp>
      <p:sp>
        <p:nvSpPr>
          <p:cNvPr id="4" name="フリーフォーム 36">
            <a:extLst>
              <a:ext uri="{FF2B5EF4-FFF2-40B4-BE49-F238E27FC236}">
                <a16:creationId xmlns:a16="http://schemas.microsoft.com/office/drawing/2014/main" id="{F908AEEC-8C27-F6FD-CA8B-1AC2318422DF}"/>
              </a:ext>
            </a:extLst>
          </p:cNvPr>
          <p:cNvSpPr/>
          <p:nvPr/>
        </p:nvSpPr>
        <p:spPr>
          <a:xfrm>
            <a:off x="1930178" y="5909187"/>
            <a:ext cx="8382603" cy="45719"/>
          </a:xfrm>
          <a:custGeom>
            <a:avLst/>
            <a:gdLst>
              <a:gd name="csX0" fmla="*/ 0 w 4381500"/>
              <a:gd name="csY0" fmla="*/ 0 h 9487"/>
              <a:gd name="csX1" fmla="*/ 4381500 w 4381500"/>
              <a:gd name="csY1" fmla="*/ 0 h 9487"/>
            </a:gdLst>
            <a:ahLst/>
            <a:cxnLst>
              <a:cxn ang="0">
                <a:pos x="csX0" y="csY0"/>
              </a:cxn>
              <a:cxn ang="0">
                <a:pos x="csX1" y="csY1"/>
              </a:cxn>
            </a:cxnLst>
            <a:rect l="l" t="t" r="r" b="b"/>
            <a:pathLst>
              <a:path w="4381500" h="9487">
                <a:moveTo>
                  <a:pt x="0" y="0"/>
                </a:moveTo>
                <a:lnTo>
                  <a:pt x="4381500" y="0"/>
                </a:lnTo>
              </a:path>
            </a:pathLst>
          </a:custGeom>
          <a:ln w="19050" cap="flat">
            <a:solidFill>
              <a:srgbClr val="4F5D69"/>
            </a:solidFill>
            <a:custDash>
              <a:ds d="675000" sp="525000"/>
            </a:custDash>
            <a:miter/>
          </a:ln>
        </p:spPr>
        <p:txBody>
          <a:bodyPr/>
          <a:lstStyle/>
          <a:p>
            <a:endParaRPr lang="ja-JP" altLang="en-US" sz="1600">
              <a:solidFill>
                <a:schemeClr val="tx2">
                  <a:lumMod val="10000"/>
                </a:schemeClr>
              </a:solidFill>
            </a:endParaRPr>
          </a:p>
        </p:txBody>
      </p:sp>
      <p:sp>
        <p:nvSpPr>
          <p:cNvPr id="5" name="TextBox 4">
            <a:extLst>
              <a:ext uri="{FF2B5EF4-FFF2-40B4-BE49-F238E27FC236}">
                <a16:creationId xmlns:a16="http://schemas.microsoft.com/office/drawing/2014/main" id="{1E59CD78-3837-E3AE-AB6A-B9CBB9D7D58E}"/>
              </a:ext>
            </a:extLst>
          </p:cNvPr>
          <p:cNvSpPr txBox="1"/>
          <p:nvPr/>
        </p:nvSpPr>
        <p:spPr>
          <a:xfrm>
            <a:off x="3147211" y="4625308"/>
            <a:ext cx="1826141" cy="338554"/>
          </a:xfrm>
          <a:prstGeom prst="rect">
            <a:avLst/>
          </a:prstGeom>
          <a:noFill/>
        </p:spPr>
        <p:txBody>
          <a:bodyPr wrap="none" rtlCol="0">
            <a:spAutoFit/>
          </a:bodyPr>
          <a:lstStyle/>
          <a:p>
            <a:r>
              <a:rPr lang="en-JP" sz="1600" dirty="0">
                <a:solidFill>
                  <a:schemeClr val="tx2">
                    <a:lumMod val="10000"/>
                  </a:schemeClr>
                </a:solidFill>
              </a:rPr>
              <a:t>一定のオフセット</a:t>
            </a:r>
          </a:p>
        </p:txBody>
      </p:sp>
      <p:sp>
        <p:nvSpPr>
          <p:cNvPr id="7" name="正方形/長方形 6">
            <a:extLst>
              <a:ext uri="{FF2B5EF4-FFF2-40B4-BE49-F238E27FC236}">
                <a16:creationId xmlns:a16="http://schemas.microsoft.com/office/drawing/2014/main" id="{C94076FC-1D20-58ED-FE4D-58B293F95557}"/>
              </a:ext>
            </a:extLst>
          </p:cNvPr>
          <p:cNvSpPr/>
          <p:nvPr/>
        </p:nvSpPr>
        <p:spPr>
          <a:xfrm>
            <a:off x="2445357" y="4957289"/>
            <a:ext cx="7301281" cy="875712"/>
          </a:xfrm>
          <a:prstGeom prst="rect">
            <a:avLst/>
          </a:prstGeom>
          <a:noFill/>
          <a:ln w="14641" cap="flat">
            <a:solidFill>
              <a:srgbClr val="4F5D69"/>
            </a:solidFill>
            <a:prstDash val="solid"/>
            <a:miter/>
          </a:ln>
        </p:spPr>
        <p:txBody>
          <a:bodyPr/>
          <a:lstStyle/>
          <a:p>
            <a:endParaRPr lang="ja-JP" altLang="en-US" sz="1600">
              <a:solidFill>
                <a:schemeClr val="tx2">
                  <a:lumMod val="10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4">
          <a:extLst>
            <a:ext uri="{FF2B5EF4-FFF2-40B4-BE49-F238E27FC236}">
              <a16:creationId xmlns:a16="http://schemas.microsoft.com/office/drawing/2014/main" id="{90BB0F82-F685-8DD6-5E47-6EB93728BE1B}"/>
            </a:ext>
          </a:extLst>
        </p:cNvPr>
        <p:cNvGrpSpPr/>
        <p:nvPr/>
      </p:nvGrpSpPr>
      <p:grpSpPr>
        <a:xfrm>
          <a:off x="0" y="0"/>
          <a:ext cx="0" cy="0"/>
          <a:chOff x="0" y="0"/>
          <a:chExt cx="0" cy="0"/>
        </a:xfrm>
      </p:grpSpPr>
      <p:sp>
        <p:nvSpPr>
          <p:cNvPr id="145" name="Google Shape;145;p25">
            <a:extLst>
              <a:ext uri="{FF2B5EF4-FFF2-40B4-BE49-F238E27FC236}">
                <a16:creationId xmlns:a16="http://schemas.microsoft.com/office/drawing/2014/main" id="{D5783953-5314-63BB-D9A8-A6C774188881}"/>
              </a:ext>
            </a:extLst>
          </p:cNvPr>
          <p:cNvSpPr txBox="1">
            <a:spLocks noGrp="1"/>
          </p:cNvSpPr>
          <p:nvPr>
            <p:ph type="title"/>
          </p:nvPr>
        </p:nvSpPr>
        <p:spPr>
          <a:prstGeom prst="rect">
            <a:avLst/>
          </a:prstGeom>
        </p:spPr>
        <p:txBody>
          <a:bodyPr spcFirstLastPara="1" wrap="square" lIns="121900" tIns="121900" rIns="121900" bIns="121900" anchor="t" anchorCtr="0">
            <a:normAutofit fontScale="90000"/>
          </a:bodyPr>
          <a:lstStyle/>
          <a:p>
            <a:r>
              <a:rPr lang="ja-JP" altLang="en-US">
                <a:solidFill>
                  <a:schemeClr val="bg1"/>
                </a:solidFill>
              </a:rPr>
              <a:t>実験</a:t>
            </a:r>
            <a:endParaRPr dirty="0">
              <a:solidFill>
                <a:schemeClr val="bg1"/>
              </a:solidFill>
            </a:endParaRPr>
          </a:p>
        </p:txBody>
      </p:sp>
      <p:sp>
        <p:nvSpPr>
          <p:cNvPr id="146" name="Google Shape;146;p25">
            <a:extLst>
              <a:ext uri="{FF2B5EF4-FFF2-40B4-BE49-F238E27FC236}">
                <a16:creationId xmlns:a16="http://schemas.microsoft.com/office/drawing/2014/main" id="{A8D42D78-1858-9235-0A7B-5D91C8F0FD14}"/>
              </a:ext>
            </a:extLst>
          </p:cNvPr>
          <p:cNvSpPr txBox="1">
            <a:spLocks noGrp="1"/>
          </p:cNvSpPr>
          <p:nvPr>
            <p:ph type="body" idx="1"/>
          </p:nvPr>
        </p:nvSpPr>
        <p:spPr>
          <a:prstGeom prst="rect">
            <a:avLst/>
          </a:prstGeom>
        </p:spPr>
        <p:txBody>
          <a:bodyPr spcFirstLastPara="1" wrap="square" lIns="121900" tIns="121900" rIns="121900" bIns="121900" anchor="t" anchorCtr="0">
            <a:normAutofit/>
          </a:bodyPr>
          <a:lstStyle/>
          <a:p>
            <a:r>
              <a:rPr lang="en-US" altLang="ja-JP" dirty="0" err="1">
                <a:solidFill>
                  <a:schemeClr val="accent1"/>
                </a:solidFill>
              </a:rPr>
              <a:t>SockTrawl</a:t>
            </a:r>
            <a:r>
              <a:rPr lang="ja-JP" altLang="en-US">
                <a:solidFill>
                  <a:schemeClr val="accent1"/>
                </a:solidFill>
              </a:rPr>
              <a:t>による通信の追跡能力を確認</a:t>
            </a:r>
            <a:endParaRPr lang="en-US" altLang="ja-JP" dirty="0">
              <a:solidFill>
                <a:schemeClr val="accent1"/>
              </a:solidFill>
            </a:endParaRPr>
          </a:p>
          <a:p>
            <a:pPr lvl="1"/>
            <a:r>
              <a:rPr lang="ja-JP" altLang="en-US">
                <a:solidFill>
                  <a:schemeClr val="accent1"/>
                </a:solidFill>
              </a:rPr>
              <a:t>機密</a:t>
            </a:r>
            <a:r>
              <a:rPr lang="en-US" altLang="ja-JP" dirty="0" err="1">
                <a:solidFill>
                  <a:schemeClr val="accent1"/>
                </a:solidFill>
              </a:rPr>
              <a:t>VM</a:t>
            </a:r>
            <a:r>
              <a:rPr lang="ja-JP" altLang="en-US">
                <a:solidFill>
                  <a:schemeClr val="accent1"/>
                </a:solidFill>
              </a:rPr>
              <a:t>内外および機密</a:t>
            </a:r>
            <a:r>
              <a:rPr lang="en-US" altLang="ja-JP" dirty="0" err="1">
                <a:solidFill>
                  <a:schemeClr val="accent1"/>
                </a:solidFill>
              </a:rPr>
              <a:t>VM</a:t>
            </a:r>
            <a:r>
              <a:rPr lang="ja-JP" altLang="en-US">
                <a:solidFill>
                  <a:schemeClr val="accent1"/>
                </a:solidFill>
              </a:rPr>
              <a:t>内で</a:t>
            </a:r>
            <a:r>
              <a:rPr lang="en-US" altLang="ja-JP" dirty="0">
                <a:solidFill>
                  <a:schemeClr val="accent1"/>
                </a:solidFill>
              </a:rPr>
              <a:t>TCP</a:t>
            </a:r>
            <a:r>
              <a:rPr lang="ja-JP" altLang="en-US">
                <a:solidFill>
                  <a:schemeClr val="accent1"/>
                </a:solidFill>
              </a:rPr>
              <a:t>通信を実行</a:t>
            </a:r>
            <a:endParaRPr lang="en-US" altLang="ja-JP" dirty="0">
              <a:solidFill>
                <a:schemeClr val="accent1"/>
              </a:solidFill>
            </a:endParaRPr>
          </a:p>
          <a:p>
            <a:r>
              <a:rPr lang="ja-JP" altLang="en-US">
                <a:solidFill>
                  <a:schemeClr val="accent1"/>
                </a:solidFill>
              </a:rPr>
              <a:t>隔離環境と追跡機構を導入することによるオーバヘッドを測定</a:t>
            </a:r>
            <a:endParaRPr lang="en-US" altLang="ja-JP" dirty="0">
              <a:solidFill>
                <a:schemeClr val="accent1"/>
              </a:solidFill>
            </a:endParaRPr>
          </a:p>
          <a:p>
            <a:pPr lvl="1"/>
            <a:r>
              <a:rPr lang="ja-JP" altLang="en-US">
                <a:solidFill>
                  <a:schemeClr val="accent1"/>
                </a:solidFill>
              </a:rPr>
              <a:t>機密</a:t>
            </a:r>
            <a:r>
              <a:rPr lang="en-US" altLang="ja-JP" dirty="0" err="1">
                <a:solidFill>
                  <a:schemeClr val="accent1"/>
                </a:solidFill>
              </a:rPr>
              <a:t>VM</a:t>
            </a:r>
            <a:r>
              <a:rPr lang="ja-JP" altLang="en-US">
                <a:solidFill>
                  <a:schemeClr val="accent1"/>
                </a:solidFill>
              </a:rPr>
              <a:t>の</a:t>
            </a:r>
            <a:r>
              <a:rPr lang="en-US" altLang="ja-JP" dirty="0">
                <a:solidFill>
                  <a:schemeClr val="accent1"/>
                </a:solidFill>
              </a:rPr>
              <a:t>CPU</a:t>
            </a:r>
            <a:r>
              <a:rPr lang="ja-JP" altLang="en-US">
                <a:solidFill>
                  <a:schemeClr val="accent1"/>
                </a:solidFill>
              </a:rPr>
              <a:t>性能、メモリ性能、通信性能</a:t>
            </a:r>
            <a:endParaRPr lang="en-US" altLang="ja-JP" dirty="0">
              <a:solidFill>
                <a:schemeClr val="accent1"/>
              </a:solidFill>
            </a:endParaRPr>
          </a:p>
          <a:p>
            <a:pPr lvl="1"/>
            <a:r>
              <a:rPr lang="en-US" altLang="ja-JP" dirty="0" err="1">
                <a:solidFill>
                  <a:schemeClr val="accent1"/>
                </a:solidFill>
              </a:rPr>
              <a:t>TDX</a:t>
            </a:r>
            <a:r>
              <a:rPr lang="ja-JP" altLang="en-US">
                <a:solidFill>
                  <a:schemeClr val="accent1"/>
                </a:solidFill>
              </a:rPr>
              <a:t>環境と</a:t>
            </a:r>
            <a:r>
              <a:rPr lang="en-US" altLang="ja-JP" dirty="0">
                <a:solidFill>
                  <a:schemeClr val="accent1"/>
                </a:solidFill>
              </a:rPr>
              <a:t>SEV-SNP</a:t>
            </a:r>
            <a:r>
              <a:rPr lang="ja-JP" altLang="en-US">
                <a:solidFill>
                  <a:schemeClr val="accent1"/>
                </a:solidFill>
              </a:rPr>
              <a:t>環境それぞれで比較</a:t>
            </a:r>
            <a:endParaRPr lang="en-US" altLang="ja-JP" dirty="0">
              <a:solidFill>
                <a:schemeClr val="accent1"/>
              </a:solidFill>
            </a:endParaRPr>
          </a:p>
        </p:txBody>
      </p:sp>
      <p:sp>
        <p:nvSpPr>
          <p:cNvPr id="147" name="Google Shape;147;p25">
            <a:extLst>
              <a:ext uri="{FF2B5EF4-FFF2-40B4-BE49-F238E27FC236}">
                <a16:creationId xmlns:a16="http://schemas.microsoft.com/office/drawing/2014/main" id="{8B612F9F-16DD-6B6C-5DC4-0D78F26FBA23}"/>
              </a:ext>
            </a:extLst>
          </p:cNvPr>
          <p:cNvSpPr txBox="1">
            <a:spLocks noGrp="1"/>
          </p:cNvSpPr>
          <p:nvPr>
            <p:ph type="sldNum" idx="12"/>
          </p:nvPr>
        </p:nvSpPr>
        <p:spPr>
          <a:prstGeom prst="rect">
            <a:avLst/>
          </a:prstGeom>
        </p:spPr>
        <p:txBody>
          <a:bodyPr spcFirstLastPara="1" wrap="square" lIns="121900" tIns="121900" rIns="121900" bIns="121900" anchor="ctr" anchorCtr="0">
            <a:normAutofit/>
          </a:bodyPr>
          <a:lstStyle/>
          <a:p>
            <a:fld id="{00000000-1234-1234-1234-123412341234}" type="slidenum">
              <a:rPr lang="en-US" altLang="ja"/>
              <a:pPr/>
              <a:t>12</a:t>
            </a:fld>
            <a:endParaRPr/>
          </a:p>
        </p:txBody>
      </p:sp>
      <p:graphicFrame>
        <p:nvGraphicFramePr>
          <p:cNvPr id="8" name="表 7">
            <a:extLst>
              <a:ext uri="{FF2B5EF4-FFF2-40B4-BE49-F238E27FC236}">
                <a16:creationId xmlns:a16="http://schemas.microsoft.com/office/drawing/2014/main" id="{EBC71A06-4272-C574-D4D6-2C75C78FFE5E}"/>
              </a:ext>
            </a:extLst>
          </p:cNvPr>
          <p:cNvGraphicFramePr>
            <a:graphicFrameLocks noGrp="1"/>
          </p:cNvGraphicFramePr>
          <p:nvPr>
            <p:extLst>
              <p:ext uri="{D42A27DB-BD31-4B8C-83A1-F6EECF244321}">
                <p14:modId xmlns:p14="http://schemas.microsoft.com/office/powerpoint/2010/main" val="466410714"/>
              </p:ext>
            </p:extLst>
          </p:nvPr>
        </p:nvGraphicFramePr>
        <p:xfrm>
          <a:off x="988540" y="3959903"/>
          <a:ext cx="9994642" cy="2449006"/>
        </p:xfrm>
        <a:graphic>
          <a:graphicData uri="http://schemas.openxmlformats.org/drawingml/2006/table">
            <a:tbl>
              <a:tblPr firstRow="1" bandRow="1">
                <a:tableStyleId>{BC89EF96-8CEA-46FF-86C4-4CE0E7609802}</a:tableStyleId>
              </a:tblPr>
              <a:tblGrid>
                <a:gridCol w="1943327">
                  <a:extLst>
                    <a:ext uri="{9D8B030D-6E8A-4147-A177-3AD203B41FA5}">
                      <a16:colId xmlns:a16="http://schemas.microsoft.com/office/drawing/2014/main" val="3621854144"/>
                    </a:ext>
                  </a:extLst>
                </a:gridCol>
                <a:gridCol w="1943327">
                  <a:extLst>
                    <a:ext uri="{9D8B030D-6E8A-4147-A177-3AD203B41FA5}">
                      <a16:colId xmlns:a16="http://schemas.microsoft.com/office/drawing/2014/main" val="1033597605"/>
                    </a:ext>
                  </a:extLst>
                </a:gridCol>
                <a:gridCol w="2379418">
                  <a:extLst>
                    <a:ext uri="{9D8B030D-6E8A-4147-A177-3AD203B41FA5}">
                      <a16:colId xmlns:a16="http://schemas.microsoft.com/office/drawing/2014/main" val="3670883629"/>
                    </a:ext>
                  </a:extLst>
                </a:gridCol>
                <a:gridCol w="2333082">
                  <a:extLst>
                    <a:ext uri="{9D8B030D-6E8A-4147-A177-3AD203B41FA5}">
                      <a16:colId xmlns:a16="http://schemas.microsoft.com/office/drawing/2014/main" val="3723743741"/>
                    </a:ext>
                  </a:extLst>
                </a:gridCol>
                <a:gridCol w="1395488">
                  <a:extLst>
                    <a:ext uri="{9D8B030D-6E8A-4147-A177-3AD203B41FA5}">
                      <a16:colId xmlns:a16="http://schemas.microsoft.com/office/drawing/2014/main" val="1033657890"/>
                    </a:ext>
                  </a:extLst>
                </a:gridCol>
              </a:tblGrid>
              <a:tr h="326620">
                <a:tc>
                  <a:txBody>
                    <a:bodyPr/>
                    <a:lstStyle/>
                    <a:p>
                      <a:pPr algn="ctr"/>
                      <a:endParaRPr kumimoji="1" lang="ja-JP" altLang="en-US" b="0">
                        <a:solidFill>
                          <a:schemeClr val="accent1"/>
                        </a:solidFill>
                      </a:endParaRPr>
                    </a:p>
                  </a:txBody>
                  <a:tcPr anchor="ctr"/>
                </a:tc>
                <a:tc>
                  <a:txBody>
                    <a:bodyPr/>
                    <a:lstStyle/>
                    <a:p>
                      <a:pPr algn="ctr"/>
                      <a:endParaRPr kumimoji="1" lang="ja-JP" altLang="en-US" b="0">
                        <a:solidFill>
                          <a:schemeClr val="accent1"/>
                        </a:solidFill>
                      </a:endParaRPr>
                    </a:p>
                  </a:txBody>
                  <a:tcPr anchor="ctr"/>
                </a:tc>
                <a:tc>
                  <a:txBody>
                    <a:bodyPr/>
                    <a:lstStyle/>
                    <a:p>
                      <a:pPr algn="ctr"/>
                      <a:r>
                        <a:rPr kumimoji="1" lang="en-US" altLang="ja-JP" b="0" dirty="0">
                          <a:solidFill>
                            <a:schemeClr val="accent1"/>
                          </a:solidFill>
                        </a:rPr>
                        <a:t>CPU</a:t>
                      </a:r>
                      <a:endParaRPr kumimoji="1" lang="ja-JP" altLang="en-US" b="0">
                        <a:solidFill>
                          <a:schemeClr val="accent1"/>
                        </a:solidFill>
                      </a:endParaRPr>
                    </a:p>
                  </a:txBody>
                  <a:tcPr anchor="ctr"/>
                </a:tc>
                <a:tc>
                  <a:txBody>
                    <a:bodyPr/>
                    <a:lstStyle/>
                    <a:p>
                      <a:pPr algn="ctr"/>
                      <a:r>
                        <a:rPr kumimoji="1" lang="en-US" altLang="ja-JP" b="0" dirty="0">
                          <a:solidFill>
                            <a:schemeClr val="accent1"/>
                          </a:solidFill>
                        </a:rPr>
                        <a:t>NIC</a:t>
                      </a:r>
                      <a:endParaRPr kumimoji="1" lang="ja-JP" altLang="en-US" b="0">
                        <a:solidFill>
                          <a:schemeClr val="accent1"/>
                        </a:solidFill>
                      </a:endParaRPr>
                    </a:p>
                  </a:txBody>
                  <a:tcPr anchor="ctr"/>
                </a:tc>
                <a:tc>
                  <a:txBody>
                    <a:bodyPr/>
                    <a:lstStyle/>
                    <a:p>
                      <a:pPr algn="ctr"/>
                      <a:r>
                        <a:rPr kumimoji="1" lang="en-US" altLang="ja-JP" b="0" dirty="0">
                          <a:solidFill>
                            <a:schemeClr val="accent1"/>
                          </a:solidFill>
                        </a:rPr>
                        <a:t>OS</a:t>
                      </a:r>
                      <a:endParaRPr kumimoji="1" lang="ja-JP" altLang="en-US" b="0">
                        <a:solidFill>
                          <a:schemeClr val="accent1"/>
                        </a:solidFill>
                      </a:endParaRPr>
                    </a:p>
                  </a:txBody>
                  <a:tcPr anchor="ctr"/>
                </a:tc>
                <a:extLst>
                  <a:ext uri="{0D108BD9-81ED-4DB2-BD59-A6C34878D82A}">
                    <a16:rowId xmlns:a16="http://schemas.microsoft.com/office/drawing/2014/main" val="2581146024"/>
                  </a:ext>
                </a:extLst>
              </a:tr>
              <a:tr h="399096">
                <a:tc rowSpan="2">
                  <a:txBody>
                    <a:bodyPr/>
                    <a:lstStyle/>
                    <a:p>
                      <a:pPr algn="ctr"/>
                      <a:r>
                        <a:rPr kumimoji="1" lang="en-US" altLang="ja-JP" b="0" dirty="0" err="1">
                          <a:solidFill>
                            <a:schemeClr val="accent1"/>
                          </a:solidFill>
                        </a:rPr>
                        <a:t>TDX</a:t>
                      </a:r>
                      <a:r>
                        <a:rPr kumimoji="1" lang="ja-JP" altLang="en-US" b="0">
                          <a:solidFill>
                            <a:schemeClr val="accent1"/>
                          </a:solidFill>
                        </a:rPr>
                        <a:t>環境</a:t>
                      </a:r>
                    </a:p>
                  </a:txBody>
                  <a:tcPr anchor="ctr"/>
                </a:tc>
                <a:tc>
                  <a:txBody>
                    <a:bodyPr/>
                    <a:lstStyle/>
                    <a:p>
                      <a:pPr algn="ctr"/>
                      <a:r>
                        <a:rPr kumimoji="1" lang="ja-JP" altLang="en-US" b="0">
                          <a:solidFill>
                            <a:schemeClr val="accent1"/>
                          </a:solidFill>
                        </a:rPr>
                        <a:t>ホスト</a:t>
                      </a:r>
                    </a:p>
                  </a:txBody>
                  <a:tcPr anchor="ctr"/>
                </a:tc>
                <a:tc>
                  <a:txBody>
                    <a:bodyPr/>
                    <a:lstStyle/>
                    <a:p>
                      <a:pPr algn="ctr"/>
                      <a:r>
                        <a:rPr lang="en" altLang="ja-JP" dirty="0">
                          <a:solidFill>
                            <a:schemeClr val="accent1"/>
                          </a:solidFill>
                        </a:rPr>
                        <a:t>Intel Xeon Gold 6526Y</a:t>
                      </a:r>
                      <a:endParaRPr kumimoji="1" lang="ja-JP" altLang="en-US">
                        <a:solidFill>
                          <a:schemeClr val="accent1"/>
                        </a:solidFill>
                      </a:endParaRPr>
                    </a:p>
                  </a:txBody>
                  <a:tcPr anchor="ctr"/>
                </a:tc>
                <a:tc>
                  <a:txBody>
                    <a:bodyPr/>
                    <a:lstStyle/>
                    <a:p>
                      <a:pPr algn="ctr"/>
                      <a:r>
                        <a:rPr lang="en" altLang="ja-JP" dirty="0">
                          <a:solidFill>
                            <a:schemeClr val="accent1"/>
                          </a:solidFill>
                        </a:rPr>
                        <a:t>Broadcom BCM57416</a:t>
                      </a:r>
                      <a:endParaRPr kumimoji="1" lang="ja-JP" altLang="en-US">
                        <a:solidFill>
                          <a:schemeClr val="accent1"/>
                        </a:solidFill>
                      </a:endParaRPr>
                    </a:p>
                  </a:txBody>
                  <a:tcPr anchor="ctr"/>
                </a:tc>
                <a:tc>
                  <a:txBody>
                    <a:bodyPr/>
                    <a:lstStyle/>
                    <a:p>
                      <a:pPr algn="ctr"/>
                      <a:r>
                        <a:rPr lang="en" altLang="ja-JP" dirty="0">
                          <a:solidFill>
                            <a:schemeClr val="accent1"/>
                          </a:solidFill>
                        </a:rPr>
                        <a:t>Linux 6.8</a:t>
                      </a:r>
                      <a:endParaRPr kumimoji="1" lang="ja-JP" altLang="en-US">
                        <a:solidFill>
                          <a:schemeClr val="accent1"/>
                        </a:solidFill>
                      </a:endParaRPr>
                    </a:p>
                  </a:txBody>
                  <a:tcPr anchor="ctr"/>
                </a:tc>
                <a:extLst>
                  <a:ext uri="{0D108BD9-81ED-4DB2-BD59-A6C34878D82A}">
                    <a16:rowId xmlns:a16="http://schemas.microsoft.com/office/drawing/2014/main" val="660565697"/>
                  </a:ext>
                </a:extLst>
              </a:tr>
              <a:tr h="326620">
                <a:tc vMerge="1">
                  <a:txBody>
                    <a:bodyPr/>
                    <a:lstStyle/>
                    <a:p>
                      <a:pPr algn="ctr"/>
                      <a:endParaRPr kumimoji="1" lang="ja-JP" altLang="en-US" b="0">
                        <a:solidFill>
                          <a:schemeClr val="accent1"/>
                        </a:solidFill>
                      </a:endParaRPr>
                    </a:p>
                  </a:txBody>
                  <a:tcPr anchor="ctr"/>
                </a:tc>
                <a:tc>
                  <a:txBody>
                    <a:bodyPr/>
                    <a:lstStyle/>
                    <a:p>
                      <a:pPr algn="ctr"/>
                      <a:r>
                        <a:rPr kumimoji="1" lang="ja-JP" altLang="en-US" b="0">
                          <a:solidFill>
                            <a:schemeClr val="accent1"/>
                          </a:solidFill>
                        </a:rPr>
                        <a:t>ゲスト</a:t>
                      </a:r>
                    </a:p>
                  </a:txBody>
                  <a:tcPr anchor="ctr"/>
                </a:tc>
                <a:tc>
                  <a:txBody>
                    <a:bodyPr/>
                    <a:lstStyle/>
                    <a:p>
                      <a:pPr algn="ctr"/>
                      <a:r>
                        <a:rPr kumimoji="1" lang="en-US" altLang="ja-JP" dirty="0">
                          <a:solidFill>
                            <a:schemeClr val="accent1"/>
                          </a:solidFill>
                        </a:rPr>
                        <a:t>16</a:t>
                      </a:r>
                      <a:endParaRPr kumimoji="1" lang="ja-JP" altLang="en-US">
                        <a:solidFill>
                          <a:schemeClr val="accent1"/>
                        </a:solidFill>
                      </a:endParaRPr>
                    </a:p>
                  </a:txBody>
                  <a:tcPr anchor="ctr"/>
                </a:tc>
                <a:tc>
                  <a:txBody>
                    <a:bodyPr/>
                    <a:lstStyle/>
                    <a:p>
                      <a:pPr algn="ctr"/>
                      <a:r>
                        <a:rPr lang="en" altLang="ja-JP" dirty="0" err="1">
                          <a:solidFill>
                            <a:schemeClr val="accent1"/>
                          </a:solidFill>
                        </a:rPr>
                        <a:t>virtio</a:t>
                      </a:r>
                      <a:r>
                        <a:rPr lang="en" altLang="ja-JP" dirty="0">
                          <a:solidFill>
                            <a:schemeClr val="accent1"/>
                          </a:solidFill>
                        </a:rPr>
                        <a:t>-net</a:t>
                      </a:r>
                      <a:endParaRPr kumimoji="1" lang="ja-JP" altLang="en-US">
                        <a:solidFill>
                          <a:schemeClr val="accent1"/>
                        </a:solidFill>
                      </a:endParaRPr>
                    </a:p>
                  </a:txBody>
                  <a:tcPr anchor="ctr"/>
                </a:tc>
                <a:tc>
                  <a:txBody>
                    <a:bodyPr/>
                    <a:lstStyle/>
                    <a:p>
                      <a:pPr algn="ctr"/>
                      <a:r>
                        <a:rPr lang="en" altLang="ja-JP" dirty="0">
                          <a:solidFill>
                            <a:schemeClr val="accent1"/>
                          </a:solidFill>
                        </a:rPr>
                        <a:t>Linux 6.12</a:t>
                      </a:r>
                      <a:endParaRPr kumimoji="1" lang="ja-JP" altLang="en-US">
                        <a:solidFill>
                          <a:schemeClr val="accent1"/>
                        </a:solidFill>
                      </a:endParaRPr>
                    </a:p>
                  </a:txBody>
                  <a:tcPr anchor="ctr"/>
                </a:tc>
                <a:extLst>
                  <a:ext uri="{0D108BD9-81ED-4DB2-BD59-A6C34878D82A}">
                    <a16:rowId xmlns:a16="http://schemas.microsoft.com/office/drawing/2014/main" val="3052397547"/>
                  </a:ext>
                </a:extLst>
              </a:tr>
              <a:tr h="396048">
                <a:tc rowSpan="2">
                  <a:txBody>
                    <a:bodyPr/>
                    <a:lstStyle/>
                    <a:p>
                      <a:pPr algn="ctr"/>
                      <a:r>
                        <a:rPr kumimoji="1" lang="en-US" altLang="ja-JP" b="0" dirty="0">
                          <a:solidFill>
                            <a:schemeClr val="accent1"/>
                          </a:solidFill>
                        </a:rPr>
                        <a:t>SEV-SNP</a:t>
                      </a:r>
                      <a:r>
                        <a:rPr kumimoji="1" lang="ja-JP" altLang="en-US" b="0">
                          <a:solidFill>
                            <a:schemeClr val="accent1"/>
                          </a:solidFill>
                        </a:rPr>
                        <a:t>環境</a:t>
                      </a:r>
                    </a:p>
                  </a:txBody>
                  <a:tcPr anchor="ctr"/>
                </a:tc>
                <a:tc>
                  <a:txBody>
                    <a:bodyPr/>
                    <a:lstStyle/>
                    <a:p>
                      <a:pPr algn="ctr"/>
                      <a:r>
                        <a:rPr kumimoji="1" lang="ja-JP" altLang="en-US" b="0">
                          <a:solidFill>
                            <a:schemeClr val="accent1"/>
                          </a:solidFill>
                        </a:rPr>
                        <a:t>ホスト</a:t>
                      </a:r>
                    </a:p>
                  </a:txBody>
                  <a:tcPr anchor="ctr"/>
                </a:tc>
                <a:tc>
                  <a:txBody>
                    <a:bodyPr/>
                    <a:lstStyle/>
                    <a:p>
                      <a:pPr algn="ctr"/>
                      <a:r>
                        <a:rPr lang="en" altLang="ja-JP" dirty="0">
                          <a:solidFill>
                            <a:schemeClr val="accent1"/>
                          </a:solidFill>
                        </a:rPr>
                        <a:t>AMD EPYC 9654</a:t>
                      </a:r>
                      <a:endParaRPr kumimoji="1" lang="ja-JP" altLang="en-US">
                        <a:solidFill>
                          <a:schemeClr val="accent1"/>
                        </a:solidFill>
                      </a:endParaRPr>
                    </a:p>
                  </a:txBody>
                  <a:tcPr anchor="ctr"/>
                </a:tc>
                <a:tc>
                  <a:txBody>
                    <a:bodyPr/>
                    <a:lstStyle/>
                    <a:p>
                      <a:pPr algn="ctr"/>
                      <a:r>
                        <a:rPr lang="en" altLang="ja-JP" dirty="0">
                          <a:solidFill>
                            <a:schemeClr val="accent1"/>
                          </a:solidFill>
                        </a:rPr>
                        <a:t>Broadcom BCM57416</a:t>
                      </a:r>
                      <a:endParaRPr kumimoji="1" lang="ja-JP" altLang="en-US">
                        <a:solidFill>
                          <a:schemeClr val="accent1"/>
                        </a:solidFill>
                      </a:endParaRPr>
                    </a:p>
                  </a:txBody>
                  <a:tcPr anchor="ctr"/>
                </a:tc>
                <a:tc>
                  <a:txBody>
                    <a:bodyPr/>
                    <a:lstStyle/>
                    <a:p>
                      <a:pPr algn="ctr"/>
                      <a:r>
                        <a:rPr lang="en" altLang="ja-JP" dirty="0">
                          <a:solidFill>
                            <a:schemeClr val="accent1"/>
                          </a:solidFill>
                        </a:rPr>
                        <a:t>Linux 6.11</a:t>
                      </a:r>
                      <a:endParaRPr kumimoji="1" lang="ja-JP" altLang="en-US">
                        <a:solidFill>
                          <a:schemeClr val="accent1"/>
                        </a:solidFill>
                      </a:endParaRPr>
                    </a:p>
                  </a:txBody>
                  <a:tcPr anchor="ctr"/>
                </a:tc>
                <a:extLst>
                  <a:ext uri="{0D108BD9-81ED-4DB2-BD59-A6C34878D82A}">
                    <a16:rowId xmlns:a16="http://schemas.microsoft.com/office/drawing/2014/main" val="3504777291"/>
                  </a:ext>
                </a:extLst>
              </a:tr>
              <a:tr h="326620">
                <a:tc vMerge="1">
                  <a:txBody>
                    <a:bodyPr/>
                    <a:lstStyle/>
                    <a:p>
                      <a:pPr algn="ctr"/>
                      <a:endParaRPr kumimoji="1" lang="ja-JP" altLang="en-US" b="0">
                        <a:solidFill>
                          <a:schemeClr val="accent1"/>
                        </a:solidFill>
                      </a:endParaRPr>
                    </a:p>
                  </a:txBody>
                  <a:tcPr anchor="ctr"/>
                </a:tc>
                <a:tc>
                  <a:txBody>
                    <a:bodyPr/>
                    <a:lstStyle/>
                    <a:p>
                      <a:pPr algn="ctr"/>
                      <a:r>
                        <a:rPr kumimoji="1" lang="ja-JP" altLang="en-US" b="0">
                          <a:solidFill>
                            <a:schemeClr val="accent1"/>
                          </a:solidFill>
                        </a:rPr>
                        <a:t>ゲスト</a:t>
                      </a:r>
                    </a:p>
                  </a:txBody>
                  <a:tcPr anchor="ctr"/>
                </a:tc>
                <a:tc>
                  <a:txBody>
                    <a:bodyPr/>
                    <a:lstStyle/>
                    <a:p>
                      <a:pPr algn="ctr"/>
                      <a:r>
                        <a:rPr kumimoji="1" lang="en-US" altLang="ja-JP" dirty="0">
                          <a:solidFill>
                            <a:schemeClr val="accent1"/>
                          </a:solidFill>
                        </a:rPr>
                        <a:t>16</a:t>
                      </a:r>
                      <a:endParaRPr kumimoji="1" lang="ja-JP" altLang="en-US">
                        <a:solidFill>
                          <a:schemeClr val="accent1"/>
                        </a:solidFill>
                      </a:endParaRPr>
                    </a:p>
                  </a:txBody>
                  <a:tcPr anchor="ctr"/>
                </a:tc>
                <a:tc>
                  <a:txBody>
                    <a:bodyPr/>
                    <a:lstStyle/>
                    <a:p>
                      <a:pPr algn="ctr"/>
                      <a:r>
                        <a:rPr lang="en" altLang="ja-JP" dirty="0" err="1">
                          <a:solidFill>
                            <a:schemeClr val="accent1"/>
                          </a:solidFill>
                        </a:rPr>
                        <a:t>virtio</a:t>
                      </a:r>
                      <a:r>
                        <a:rPr lang="en" altLang="ja-JP" dirty="0">
                          <a:solidFill>
                            <a:schemeClr val="accent1"/>
                          </a:solidFill>
                        </a:rPr>
                        <a:t>-net</a:t>
                      </a:r>
                      <a:endParaRPr kumimoji="1" lang="ja-JP" altLang="en-US">
                        <a:solidFill>
                          <a:schemeClr val="accent1"/>
                        </a:solidFill>
                      </a:endParaRPr>
                    </a:p>
                  </a:txBody>
                  <a:tcPr anchor="ctr"/>
                </a:tc>
                <a:tc>
                  <a:txBody>
                    <a:bodyPr/>
                    <a:lstStyle/>
                    <a:p>
                      <a:pPr algn="ctr"/>
                      <a:r>
                        <a:rPr lang="en" altLang="ja-JP" dirty="0">
                          <a:solidFill>
                            <a:schemeClr val="accent1"/>
                          </a:solidFill>
                        </a:rPr>
                        <a:t>Linux 6.11</a:t>
                      </a:r>
                      <a:endParaRPr kumimoji="1" lang="ja-JP" altLang="en-US">
                        <a:solidFill>
                          <a:schemeClr val="accent1"/>
                        </a:solidFill>
                      </a:endParaRPr>
                    </a:p>
                  </a:txBody>
                  <a:tcPr anchor="ctr"/>
                </a:tc>
                <a:extLst>
                  <a:ext uri="{0D108BD9-81ED-4DB2-BD59-A6C34878D82A}">
                    <a16:rowId xmlns:a16="http://schemas.microsoft.com/office/drawing/2014/main" val="1041566070"/>
                  </a:ext>
                </a:extLst>
              </a:tr>
            </a:tbl>
          </a:graphicData>
        </a:graphic>
      </p:graphicFrame>
    </p:spTree>
    <p:extLst>
      <p:ext uri="{BB962C8B-B14F-4D97-AF65-F5344CB8AC3E}">
        <p14:creationId xmlns:p14="http://schemas.microsoft.com/office/powerpoint/2010/main" val="3541114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4">
          <a:extLst>
            <a:ext uri="{FF2B5EF4-FFF2-40B4-BE49-F238E27FC236}">
              <a16:creationId xmlns:a16="http://schemas.microsoft.com/office/drawing/2014/main" id="{0939E749-C172-144B-C612-945E55AC663B}"/>
            </a:ext>
          </a:extLst>
        </p:cNvPr>
        <p:cNvGrpSpPr/>
        <p:nvPr/>
      </p:nvGrpSpPr>
      <p:grpSpPr>
        <a:xfrm>
          <a:off x="0" y="0"/>
          <a:ext cx="0" cy="0"/>
          <a:chOff x="0" y="0"/>
          <a:chExt cx="0" cy="0"/>
        </a:xfrm>
      </p:grpSpPr>
      <p:sp>
        <p:nvSpPr>
          <p:cNvPr id="145" name="Google Shape;145;p25">
            <a:extLst>
              <a:ext uri="{FF2B5EF4-FFF2-40B4-BE49-F238E27FC236}">
                <a16:creationId xmlns:a16="http://schemas.microsoft.com/office/drawing/2014/main" id="{830F416B-63F6-FAB4-397A-C1330A054D77}"/>
              </a:ext>
            </a:extLst>
          </p:cNvPr>
          <p:cNvSpPr txBox="1">
            <a:spLocks noGrp="1"/>
          </p:cNvSpPr>
          <p:nvPr>
            <p:ph type="title"/>
          </p:nvPr>
        </p:nvSpPr>
        <p:spPr>
          <a:prstGeom prst="rect">
            <a:avLst/>
          </a:prstGeom>
        </p:spPr>
        <p:txBody>
          <a:bodyPr spcFirstLastPara="1" wrap="square" lIns="121900" tIns="121900" rIns="121900" bIns="121900" anchor="t" anchorCtr="0">
            <a:normAutofit fontScale="90000"/>
          </a:bodyPr>
          <a:lstStyle/>
          <a:p>
            <a:r>
              <a:rPr lang="ja-JP" altLang="en-US">
                <a:solidFill>
                  <a:schemeClr val="bg1"/>
                </a:solidFill>
              </a:rPr>
              <a:t>実験</a:t>
            </a:r>
            <a:r>
              <a:rPr lang="en-US" altLang="ja-JP" dirty="0">
                <a:solidFill>
                  <a:schemeClr val="bg1"/>
                </a:solidFill>
              </a:rPr>
              <a:t>1: </a:t>
            </a:r>
            <a:r>
              <a:rPr lang="ja-JP" altLang="en-US">
                <a:solidFill>
                  <a:schemeClr val="bg1"/>
                </a:solidFill>
              </a:rPr>
              <a:t>通信の追跡能力</a:t>
            </a:r>
            <a:endParaRPr dirty="0">
              <a:solidFill>
                <a:schemeClr val="bg1"/>
              </a:solidFill>
            </a:endParaRPr>
          </a:p>
        </p:txBody>
      </p:sp>
      <p:sp>
        <p:nvSpPr>
          <p:cNvPr id="146" name="Google Shape;146;p25">
            <a:extLst>
              <a:ext uri="{FF2B5EF4-FFF2-40B4-BE49-F238E27FC236}">
                <a16:creationId xmlns:a16="http://schemas.microsoft.com/office/drawing/2014/main" id="{293F04B4-3FAD-2A2C-9550-62EEC7EECC50}"/>
              </a:ext>
            </a:extLst>
          </p:cNvPr>
          <p:cNvSpPr txBox="1">
            <a:spLocks noGrp="1"/>
          </p:cNvSpPr>
          <p:nvPr>
            <p:ph type="body" idx="1"/>
          </p:nvPr>
        </p:nvSpPr>
        <p:spPr>
          <a:prstGeom prst="rect">
            <a:avLst/>
          </a:prstGeom>
        </p:spPr>
        <p:txBody>
          <a:bodyPr spcFirstLastPara="1" wrap="square" lIns="121900" tIns="121900" rIns="121900" bIns="121900" anchor="t" anchorCtr="0">
            <a:normAutofit/>
          </a:bodyPr>
          <a:lstStyle/>
          <a:p>
            <a:r>
              <a:rPr lang="ja-JP" altLang="en-US">
                <a:solidFill>
                  <a:schemeClr val="accent1"/>
                </a:solidFill>
              </a:rPr>
              <a:t>機密</a:t>
            </a:r>
            <a:r>
              <a:rPr lang="en-US" altLang="ja-JP" dirty="0">
                <a:solidFill>
                  <a:schemeClr val="accent1"/>
                </a:solidFill>
              </a:rPr>
              <a:t>VM</a:t>
            </a:r>
            <a:r>
              <a:rPr lang="ja-JP" altLang="en-US">
                <a:solidFill>
                  <a:schemeClr val="accent1"/>
                </a:solidFill>
              </a:rPr>
              <a:t>内のクライアントと</a:t>
            </a:r>
            <a:r>
              <a:rPr lang="en-US" altLang="ja-JP" dirty="0" err="1">
                <a:solidFill>
                  <a:schemeClr val="accent1"/>
                </a:solidFill>
              </a:rPr>
              <a:t>VM</a:t>
            </a:r>
            <a:r>
              <a:rPr lang="ja-JP" altLang="en-US">
                <a:solidFill>
                  <a:schemeClr val="accent1"/>
                </a:solidFill>
              </a:rPr>
              <a:t>内外のサーバ間で</a:t>
            </a:r>
            <a:r>
              <a:rPr lang="en-US" altLang="ja-JP" dirty="0">
                <a:solidFill>
                  <a:schemeClr val="accent1"/>
                </a:solidFill>
              </a:rPr>
              <a:t>TCP</a:t>
            </a:r>
            <a:r>
              <a:rPr lang="ja-JP" altLang="en-US">
                <a:solidFill>
                  <a:schemeClr val="accent1"/>
                </a:solidFill>
              </a:rPr>
              <a:t>接続を確立</a:t>
            </a:r>
            <a:endParaRPr lang="en-US" altLang="ja-JP" dirty="0">
              <a:solidFill>
                <a:schemeClr val="accent1"/>
              </a:solidFill>
            </a:endParaRPr>
          </a:p>
          <a:p>
            <a:pPr lvl="1"/>
            <a:r>
              <a:rPr lang="en-US" altLang="ja-JP" dirty="0">
                <a:solidFill>
                  <a:schemeClr val="accent1"/>
                </a:solidFill>
              </a:rPr>
              <a:t>VM</a:t>
            </a:r>
            <a:r>
              <a:rPr lang="ja-JP" altLang="en-US">
                <a:solidFill>
                  <a:schemeClr val="accent1"/>
                </a:solidFill>
              </a:rPr>
              <a:t>外にパケットが送信されていなくても</a:t>
            </a:r>
            <a:r>
              <a:rPr lang="en-JP" altLang="ja-JP" dirty="0">
                <a:solidFill>
                  <a:schemeClr val="accent1"/>
                </a:solidFill>
              </a:rPr>
              <a:t>TCP</a:t>
            </a:r>
            <a:r>
              <a:rPr lang="ja-JP" altLang="en-JP">
                <a:solidFill>
                  <a:schemeClr val="accent1"/>
                </a:solidFill>
              </a:rPr>
              <a:t>接続</a:t>
            </a:r>
            <a:r>
              <a:rPr lang="ja-JP" altLang="en-US">
                <a:solidFill>
                  <a:schemeClr val="accent1"/>
                </a:solidFill>
              </a:rPr>
              <a:t>の追跡が可能</a:t>
            </a:r>
            <a:endParaRPr lang="en-US" altLang="ja-JP" dirty="0">
              <a:solidFill>
                <a:schemeClr val="accent1"/>
              </a:solidFill>
            </a:endParaRPr>
          </a:p>
          <a:p>
            <a:r>
              <a:rPr lang="ja-JP" altLang="en-US">
                <a:solidFill>
                  <a:schemeClr val="accent1"/>
                </a:solidFill>
              </a:rPr>
              <a:t>機密</a:t>
            </a:r>
            <a:r>
              <a:rPr lang="en-US" altLang="ja-JP" dirty="0" err="1">
                <a:solidFill>
                  <a:schemeClr val="accent1"/>
                </a:solidFill>
              </a:rPr>
              <a:t>VM</a:t>
            </a:r>
            <a:r>
              <a:rPr lang="ja-JP" altLang="en-US">
                <a:solidFill>
                  <a:schemeClr val="accent1"/>
                </a:solidFill>
              </a:rPr>
              <a:t>内のクライアントから</a:t>
            </a:r>
            <a:r>
              <a:rPr lang="en-US" altLang="ja-JP" dirty="0" err="1">
                <a:solidFill>
                  <a:schemeClr val="accent1"/>
                </a:solidFill>
              </a:rPr>
              <a:t>VM</a:t>
            </a:r>
            <a:r>
              <a:rPr lang="ja-JP" altLang="en-US">
                <a:solidFill>
                  <a:schemeClr val="accent1"/>
                </a:solidFill>
              </a:rPr>
              <a:t>内外のサーバに</a:t>
            </a:r>
            <a:r>
              <a:rPr lang="en-US" altLang="ja-JP" dirty="0">
                <a:solidFill>
                  <a:schemeClr val="accent1"/>
                </a:solidFill>
              </a:rPr>
              <a:t>1000</a:t>
            </a:r>
            <a:r>
              <a:rPr lang="ja-JP" altLang="en-US">
                <a:solidFill>
                  <a:schemeClr val="accent1"/>
                </a:solidFill>
              </a:rPr>
              <a:t>回の</a:t>
            </a:r>
            <a:r>
              <a:rPr lang="en-US" altLang="ja-JP" dirty="0">
                <a:solidFill>
                  <a:schemeClr val="accent1"/>
                </a:solidFill>
              </a:rPr>
              <a:t>HTTP</a:t>
            </a:r>
            <a:r>
              <a:rPr lang="ja-JP" altLang="en-US">
                <a:solidFill>
                  <a:schemeClr val="accent1"/>
                </a:solidFill>
              </a:rPr>
              <a:t>通信</a:t>
            </a:r>
            <a:endParaRPr lang="en-US" altLang="ja-JP" dirty="0">
              <a:solidFill>
                <a:schemeClr val="accent1"/>
              </a:solidFill>
            </a:endParaRPr>
          </a:p>
          <a:p>
            <a:pPr lvl="1"/>
            <a:r>
              <a:rPr lang="en-US" altLang="ja-JP" dirty="0" err="1">
                <a:solidFill>
                  <a:schemeClr val="accent1"/>
                </a:solidFill>
              </a:rPr>
              <a:t>SockTrawl</a:t>
            </a:r>
            <a:r>
              <a:rPr lang="ja-JP" altLang="en-US">
                <a:solidFill>
                  <a:schemeClr val="accent1"/>
                </a:solidFill>
              </a:rPr>
              <a:t>による追跡を</a:t>
            </a:r>
            <a:r>
              <a:rPr lang="en-US" altLang="ja-JP" dirty="0">
                <a:solidFill>
                  <a:schemeClr val="accent1"/>
                </a:solidFill>
              </a:rPr>
              <a:t>30</a:t>
            </a:r>
            <a:r>
              <a:rPr lang="ja-JP" altLang="en-US">
                <a:solidFill>
                  <a:schemeClr val="accent1"/>
                </a:solidFill>
              </a:rPr>
              <a:t>秒周期で実行</a:t>
            </a:r>
            <a:endParaRPr lang="en-US" altLang="ja-JP" dirty="0">
              <a:solidFill>
                <a:schemeClr val="accent1"/>
              </a:solidFill>
            </a:endParaRPr>
          </a:p>
          <a:p>
            <a:pPr lvl="1"/>
            <a:r>
              <a:rPr lang="ja-JP" altLang="en-US">
                <a:solidFill>
                  <a:schemeClr val="accent1"/>
                </a:solidFill>
              </a:rPr>
              <a:t>切断後の</a:t>
            </a:r>
            <a:r>
              <a:rPr lang="en-US" altLang="ja-JP" dirty="0">
                <a:solidFill>
                  <a:schemeClr val="accent1"/>
                </a:solidFill>
              </a:rPr>
              <a:t>TCP</a:t>
            </a:r>
            <a:r>
              <a:rPr lang="ja-JP" altLang="en-US">
                <a:solidFill>
                  <a:schemeClr val="accent1"/>
                </a:solidFill>
              </a:rPr>
              <a:t>接続を含め、すべての通信を追跡できた</a:t>
            </a:r>
            <a:endParaRPr lang="en-US" altLang="ja-JP" dirty="0">
              <a:solidFill>
                <a:schemeClr val="accent1"/>
              </a:solidFill>
            </a:endParaRPr>
          </a:p>
        </p:txBody>
      </p:sp>
      <p:sp>
        <p:nvSpPr>
          <p:cNvPr id="147" name="Google Shape;147;p25">
            <a:extLst>
              <a:ext uri="{FF2B5EF4-FFF2-40B4-BE49-F238E27FC236}">
                <a16:creationId xmlns:a16="http://schemas.microsoft.com/office/drawing/2014/main" id="{A25DF8CE-9B98-1FA6-AF61-6075605A8A41}"/>
              </a:ext>
            </a:extLst>
          </p:cNvPr>
          <p:cNvSpPr txBox="1">
            <a:spLocks noGrp="1"/>
          </p:cNvSpPr>
          <p:nvPr>
            <p:ph type="sldNum" idx="12"/>
          </p:nvPr>
        </p:nvSpPr>
        <p:spPr>
          <a:prstGeom prst="rect">
            <a:avLst/>
          </a:prstGeom>
        </p:spPr>
        <p:txBody>
          <a:bodyPr spcFirstLastPara="1" wrap="square" lIns="121900" tIns="121900" rIns="121900" bIns="121900" anchor="ctr" anchorCtr="0">
            <a:normAutofit/>
          </a:bodyPr>
          <a:lstStyle/>
          <a:p>
            <a:fld id="{00000000-1234-1234-1234-123412341234}" type="slidenum">
              <a:rPr lang="en-US" altLang="ja"/>
              <a:pPr/>
              <a:t>13</a:t>
            </a:fld>
            <a:endParaRPr/>
          </a:p>
        </p:txBody>
      </p:sp>
      <p:sp>
        <p:nvSpPr>
          <p:cNvPr id="2" name="Rounded Rectangular Callout 1">
            <a:extLst>
              <a:ext uri="{FF2B5EF4-FFF2-40B4-BE49-F238E27FC236}">
                <a16:creationId xmlns:a16="http://schemas.microsoft.com/office/drawing/2014/main" id="{4938225F-972F-940F-25E3-D61BA864F206}"/>
              </a:ext>
            </a:extLst>
          </p:cNvPr>
          <p:cNvSpPr/>
          <p:nvPr/>
        </p:nvSpPr>
        <p:spPr>
          <a:xfrm>
            <a:off x="12837974" y="3892378"/>
            <a:ext cx="2731253" cy="1210962"/>
          </a:xfrm>
          <a:prstGeom prst="wedgeRoundRectCallout">
            <a:avLst>
              <a:gd name="adj1" fmla="val -45264"/>
              <a:gd name="adj2" fmla="val 74745"/>
              <a:gd name="adj3" fmla="val 16667"/>
            </a:avLst>
          </a:prstGeom>
          <a:solidFill>
            <a:schemeClr val="accent6"/>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1600" dirty="0">
                <a:solidFill>
                  <a:srgbClr val="FF0000"/>
                </a:solidFill>
              </a:rPr>
              <a:t>図4のlocalhostへの通信とexample.comへの通信を分けて載せる</a:t>
            </a:r>
          </a:p>
        </p:txBody>
      </p:sp>
      <p:pic>
        <p:nvPicPr>
          <p:cNvPr id="3" name="図 2">
            <a:extLst>
              <a:ext uri="{FF2B5EF4-FFF2-40B4-BE49-F238E27FC236}">
                <a16:creationId xmlns:a16="http://schemas.microsoft.com/office/drawing/2014/main" id="{2A81CB33-8F20-B106-2985-C9687B255DC8}"/>
              </a:ext>
            </a:extLst>
          </p:cNvPr>
          <p:cNvPicPr>
            <a:picLocks noChangeAspect="1"/>
          </p:cNvPicPr>
          <p:nvPr/>
        </p:nvPicPr>
        <p:blipFill>
          <a:blip r:embed="rId3"/>
          <a:srcRect t="49401"/>
          <a:stretch>
            <a:fillRect/>
          </a:stretch>
        </p:blipFill>
        <p:spPr>
          <a:xfrm>
            <a:off x="415600" y="4139514"/>
            <a:ext cx="11425269" cy="907453"/>
          </a:xfrm>
          <a:prstGeom prst="rect">
            <a:avLst/>
          </a:prstGeom>
        </p:spPr>
      </p:pic>
      <p:pic>
        <p:nvPicPr>
          <p:cNvPr id="4" name="図 3">
            <a:extLst>
              <a:ext uri="{FF2B5EF4-FFF2-40B4-BE49-F238E27FC236}">
                <a16:creationId xmlns:a16="http://schemas.microsoft.com/office/drawing/2014/main" id="{35B8A5D4-E0E0-0CA9-7CE0-AB14AE99ADBF}"/>
              </a:ext>
            </a:extLst>
          </p:cNvPr>
          <p:cNvPicPr>
            <a:picLocks noChangeAspect="1"/>
          </p:cNvPicPr>
          <p:nvPr/>
        </p:nvPicPr>
        <p:blipFill>
          <a:blip r:embed="rId4"/>
          <a:srcRect b="25395"/>
          <a:stretch>
            <a:fillRect/>
          </a:stretch>
        </p:blipFill>
        <p:spPr>
          <a:xfrm>
            <a:off x="415600" y="5411126"/>
            <a:ext cx="11425269" cy="524801"/>
          </a:xfrm>
          <a:prstGeom prst="rect">
            <a:avLst/>
          </a:prstGeom>
        </p:spPr>
      </p:pic>
      <p:sp>
        <p:nvSpPr>
          <p:cNvPr id="5" name="Rounded Rectangular Callout 4">
            <a:extLst>
              <a:ext uri="{FF2B5EF4-FFF2-40B4-BE49-F238E27FC236}">
                <a16:creationId xmlns:a16="http://schemas.microsoft.com/office/drawing/2014/main" id="{30CC6D29-463D-9CFD-B9A7-EB93A29E87AB}"/>
              </a:ext>
            </a:extLst>
          </p:cNvPr>
          <p:cNvSpPr/>
          <p:nvPr/>
        </p:nvSpPr>
        <p:spPr>
          <a:xfrm>
            <a:off x="12837974" y="2324992"/>
            <a:ext cx="1779373" cy="815546"/>
          </a:xfrm>
          <a:prstGeom prst="wedgeRoundRectCallout">
            <a:avLst>
              <a:gd name="adj1" fmla="val -31944"/>
              <a:gd name="adj2" fmla="val 88258"/>
              <a:gd name="adj3" fmla="val 16667"/>
            </a:avLst>
          </a:prstGeom>
          <a:solidFill>
            <a:schemeClr val="accent6"/>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1600" dirty="0">
                <a:solidFill>
                  <a:srgbClr val="FF0000"/>
                </a:solidFill>
              </a:rPr>
              <a:t>こうです</a:t>
            </a:r>
          </a:p>
        </p:txBody>
      </p:sp>
    </p:spTree>
    <p:extLst>
      <p:ext uri="{BB962C8B-B14F-4D97-AF65-F5344CB8AC3E}">
        <p14:creationId xmlns:p14="http://schemas.microsoft.com/office/powerpoint/2010/main" val="3161552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4">
          <a:extLst>
            <a:ext uri="{FF2B5EF4-FFF2-40B4-BE49-F238E27FC236}">
              <a16:creationId xmlns:a16="http://schemas.microsoft.com/office/drawing/2014/main" id="{C0BC1252-E0B9-8837-6F71-A407B5BE0157}"/>
            </a:ext>
          </a:extLst>
        </p:cNvPr>
        <p:cNvGrpSpPr/>
        <p:nvPr/>
      </p:nvGrpSpPr>
      <p:grpSpPr>
        <a:xfrm>
          <a:off x="0" y="0"/>
          <a:ext cx="0" cy="0"/>
          <a:chOff x="0" y="0"/>
          <a:chExt cx="0" cy="0"/>
        </a:xfrm>
      </p:grpSpPr>
      <p:sp>
        <p:nvSpPr>
          <p:cNvPr id="145" name="Google Shape;145;p25">
            <a:extLst>
              <a:ext uri="{FF2B5EF4-FFF2-40B4-BE49-F238E27FC236}">
                <a16:creationId xmlns:a16="http://schemas.microsoft.com/office/drawing/2014/main" id="{5D4A9B01-863C-8BFF-46A2-C9E3736998C6}"/>
              </a:ext>
            </a:extLst>
          </p:cNvPr>
          <p:cNvSpPr txBox="1">
            <a:spLocks noGrp="1"/>
          </p:cNvSpPr>
          <p:nvPr>
            <p:ph type="title"/>
          </p:nvPr>
        </p:nvSpPr>
        <p:spPr>
          <a:prstGeom prst="rect">
            <a:avLst/>
          </a:prstGeom>
        </p:spPr>
        <p:txBody>
          <a:bodyPr spcFirstLastPara="1" wrap="square" lIns="121900" tIns="121900" rIns="121900" bIns="121900" anchor="t" anchorCtr="0">
            <a:normAutofit fontScale="90000"/>
          </a:bodyPr>
          <a:lstStyle/>
          <a:p>
            <a:r>
              <a:rPr lang="ja-JP" altLang="en-US">
                <a:solidFill>
                  <a:schemeClr val="bg1"/>
                </a:solidFill>
              </a:rPr>
              <a:t>実験</a:t>
            </a:r>
            <a:r>
              <a:rPr lang="en-US" altLang="ja-JP" dirty="0">
                <a:solidFill>
                  <a:schemeClr val="bg1"/>
                </a:solidFill>
              </a:rPr>
              <a:t>2: CPU</a:t>
            </a:r>
            <a:r>
              <a:rPr lang="ja-JP" altLang="en-US">
                <a:solidFill>
                  <a:schemeClr val="bg1"/>
                </a:solidFill>
              </a:rPr>
              <a:t>・メモリ性能</a:t>
            </a:r>
            <a:endParaRPr dirty="0">
              <a:solidFill>
                <a:schemeClr val="bg1"/>
              </a:solidFill>
            </a:endParaRPr>
          </a:p>
        </p:txBody>
      </p:sp>
      <p:sp>
        <p:nvSpPr>
          <p:cNvPr id="146" name="Google Shape;146;p25">
            <a:extLst>
              <a:ext uri="{FF2B5EF4-FFF2-40B4-BE49-F238E27FC236}">
                <a16:creationId xmlns:a16="http://schemas.microsoft.com/office/drawing/2014/main" id="{9BF44D4C-1FDC-E768-1066-BFAB676A28B0}"/>
              </a:ext>
            </a:extLst>
          </p:cNvPr>
          <p:cNvSpPr txBox="1">
            <a:spLocks noGrp="1"/>
          </p:cNvSpPr>
          <p:nvPr>
            <p:ph type="body" idx="1"/>
          </p:nvPr>
        </p:nvSpPr>
        <p:spPr>
          <a:prstGeom prst="rect">
            <a:avLst/>
          </a:prstGeom>
        </p:spPr>
        <p:txBody>
          <a:bodyPr spcFirstLastPara="1" wrap="square" lIns="121900" tIns="121900" rIns="121900" bIns="121900" anchor="t" anchorCtr="0">
            <a:normAutofit/>
          </a:bodyPr>
          <a:lstStyle/>
          <a:p>
            <a:r>
              <a:rPr lang="ja-JP" altLang="en-US">
                <a:solidFill>
                  <a:schemeClr val="accent1"/>
                </a:solidFill>
              </a:rPr>
              <a:t>機密</a:t>
            </a:r>
            <a:r>
              <a:rPr lang="en-US" altLang="ja-JP" dirty="0" err="1">
                <a:solidFill>
                  <a:schemeClr val="accent1"/>
                </a:solidFill>
              </a:rPr>
              <a:t>VM</a:t>
            </a:r>
            <a:r>
              <a:rPr lang="ja-JP" altLang="en-US">
                <a:solidFill>
                  <a:schemeClr val="accent1"/>
                </a:solidFill>
              </a:rPr>
              <a:t>内で</a:t>
            </a:r>
            <a:r>
              <a:rPr lang="en-US" altLang="ja-JP" dirty="0" err="1"/>
              <a:t>sysbench</a:t>
            </a:r>
            <a:r>
              <a:rPr lang="ja-JP" altLang="en-US"/>
              <a:t>を実行して</a:t>
            </a:r>
            <a:r>
              <a:rPr lang="en-US" altLang="ja-JP" dirty="0"/>
              <a:t>CPU</a:t>
            </a:r>
            <a:r>
              <a:rPr lang="ja-JP" altLang="en-US"/>
              <a:t>性能とメモリ性能を測定</a:t>
            </a:r>
            <a:endParaRPr lang="en-US" altLang="ja-JP" dirty="0"/>
          </a:p>
          <a:p>
            <a:pPr lvl="1"/>
            <a:r>
              <a:rPr lang="ja-JP" altLang="en-US"/>
              <a:t>隔離環境なし</a:t>
            </a:r>
            <a:r>
              <a:rPr lang="en-US" altLang="ja-JP" dirty="0"/>
              <a:t> (Native)</a:t>
            </a:r>
            <a:r>
              <a:rPr lang="ja-JP" altLang="en-US"/>
              <a:t>、隔離環境のみあり</a:t>
            </a:r>
            <a:r>
              <a:rPr lang="en-US" altLang="ja-JP" dirty="0"/>
              <a:t> (SVSM)</a:t>
            </a:r>
            <a:r>
              <a:rPr lang="ja-JP" altLang="en-US"/>
              <a:t>、</a:t>
            </a:r>
            <a:r>
              <a:rPr lang="en-US" altLang="ja-JP" dirty="0" err="1"/>
              <a:t>SockTrawl</a:t>
            </a:r>
            <a:r>
              <a:rPr lang="ja-JP" altLang="en-US"/>
              <a:t>を比較</a:t>
            </a:r>
            <a:endParaRPr lang="en-US" altLang="ja-JP" dirty="0"/>
          </a:p>
          <a:p>
            <a:r>
              <a:rPr lang="en-US" altLang="ja-JP" dirty="0" err="1"/>
              <a:t>TDX</a:t>
            </a:r>
            <a:r>
              <a:rPr lang="ja-JP" altLang="en-US"/>
              <a:t>環境では隔離環境の導入による性能低下が見られた</a:t>
            </a:r>
            <a:endParaRPr lang="en-US" altLang="ja-JP" dirty="0"/>
          </a:p>
          <a:p>
            <a:pPr lvl="1"/>
            <a:r>
              <a:rPr lang="en-US" altLang="ja-JP" dirty="0"/>
              <a:t>CPU</a:t>
            </a:r>
            <a:r>
              <a:rPr lang="ja-JP" altLang="en-US"/>
              <a:t>性能が</a:t>
            </a:r>
            <a:r>
              <a:rPr lang="en-US" altLang="ja-JP" dirty="0"/>
              <a:t>12%</a:t>
            </a:r>
            <a:r>
              <a:rPr lang="ja-JP" altLang="en-US"/>
              <a:t>、メモリ性能が</a:t>
            </a:r>
            <a:r>
              <a:rPr lang="en-US" altLang="ja-JP" dirty="0"/>
              <a:t>7〜10%</a:t>
            </a:r>
            <a:r>
              <a:rPr lang="ja-JP" altLang="en-US"/>
              <a:t>低下</a:t>
            </a:r>
            <a:endParaRPr lang="en-US" altLang="ja-JP" dirty="0"/>
          </a:p>
          <a:p>
            <a:pPr lvl="1"/>
            <a:r>
              <a:rPr lang="ja-JP" altLang="en-US"/>
              <a:t>追跡機構の影響は</a:t>
            </a:r>
            <a:r>
              <a:rPr lang="en-US" altLang="ja-JP" dirty="0"/>
              <a:t>TDX</a:t>
            </a:r>
            <a:r>
              <a:rPr lang="ja-JP" altLang="en-US"/>
              <a:t>環境ではほぼ</a:t>
            </a:r>
            <a:r>
              <a:rPr lang="en-US" altLang="ja-JP" dirty="0"/>
              <a:t>0</a:t>
            </a:r>
            <a:r>
              <a:rPr lang="ja-JP" altLang="en-US"/>
              <a:t>、</a:t>
            </a:r>
            <a:r>
              <a:rPr lang="en-US" altLang="ja-JP" dirty="0"/>
              <a:t>SEV-SNP</a:t>
            </a:r>
            <a:r>
              <a:rPr lang="ja-JP" altLang="en-US"/>
              <a:t>環境では</a:t>
            </a:r>
            <a:r>
              <a:rPr lang="en-JP" altLang="ja-JP" dirty="0"/>
              <a:t>±5%</a:t>
            </a:r>
            <a:endParaRPr lang="en-US" altLang="ja-JP" dirty="0"/>
          </a:p>
        </p:txBody>
      </p:sp>
      <p:sp>
        <p:nvSpPr>
          <p:cNvPr id="147" name="Google Shape;147;p25">
            <a:extLst>
              <a:ext uri="{FF2B5EF4-FFF2-40B4-BE49-F238E27FC236}">
                <a16:creationId xmlns:a16="http://schemas.microsoft.com/office/drawing/2014/main" id="{F36877DA-2710-45D2-F8EE-7A0E3D7AE2A4}"/>
              </a:ext>
            </a:extLst>
          </p:cNvPr>
          <p:cNvSpPr txBox="1">
            <a:spLocks noGrp="1"/>
          </p:cNvSpPr>
          <p:nvPr>
            <p:ph type="sldNum" idx="12"/>
          </p:nvPr>
        </p:nvSpPr>
        <p:spPr>
          <a:prstGeom prst="rect">
            <a:avLst/>
          </a:prstGeom>
        </p:spPr>
        <p:txBody>
          <a:bodyPr spcFirstLastPara="1" wrap="square" lIns="121900" tIns="121900" rIns="121900" bIns="121900" anchor="ctr" anchorCtr="0">
            <a:normAutofit/>
          </a:bodyPr>
          <a:lstStyle/>
          <a:p>
            <a:fld id="{00000000-1234-1234-1234-123412341234}" type="slidenum">
              <a:rPr lang="en-US" altLang="ja"/>
              <a:pPr/>
              <a:t>14</a:t>
            </a:fld>
            <a:endParaRPr/>
          </a:p>
        </p:txBody>
      </p:sp>
      <p:sp>
        <p:nvSpPr>
          <p:cNvPr id="2" name="Rounded Rectangular Callout 1">
            <a:extLst>
              <a:ext uri="{FF2B5EF4-FFF2-40B4-BE49-F238E27FC236}">
                <a16:creationId xmlns:a16="http://schemas.microsoft.com/office/drawing/2014/main" id="{F98D2567-1A4C-30F8-AC44-498CD9A740A6}"/>
              </a:ext>
            </a:extLst>
          </p:cNvPr>
          <p:cNvSpPr/>
          <p:nvPr/>
        </p:nvSpPr>
        <p:spPr>
          <a:xfrm>
            <a:off x="14316974" y="2547764"/>
            <a:ext cx="1989849" cy="1266575"/>
          </a:xfrm>
          <a:prstGeom prst="wedgeRoundRectCallout">
            <a:avLst>
              <a:gd name="adj1" fmla="val -133232"/>
              <a:gd name="adj2" fmla="val 8842"/>
              <a:gd name="adj3" fmla="val 16667"/>
            </a:avLst>
          </a:prstGeom>
          <a:solidFill>
            <a:srgbClr val="FFFFFF"/>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1600" dirty="0">
                <a:solidFill>
                  <a:srgbClr val="FF0000"/>
                </a:solidFill>
              </a:rPr>
              <a:t>スケールしないのはサーバの特性なので、オーバヘッドとは関係がない</a:t>
            </a:r>
          </a:p>
        </p:txBody>
      </p:sp>
      <p:graphicFrame>
        <p:nvGraphicFramePr>
          <p:cNvPr id="3" name="Chart 1">
            <a:extLst>
              <a:ext uri="{FF2B5EF4-FFF2-40B4-BE49-F238E27FC236}">
                <a16:creationId xmlns:a16="http://schemas.microsoft.com/office/drawing/2014/main" id="{00000000-0008-0000-0300-000002000000}"/>
              </a:ext>
            </a:extLst>
          </p:cNvPr>
          <p:cNvGraphicFramePr>
            <a:graphicFrameLocks/>
          </p:cNvGraphicFramePr>
          <p:nvPr>
            <p:extLst>
              <p:ext uri="{D42A27DB-BD31-4B8C-83A1-F6EECF244321}">
                <p14:modId xmlns:p14="http://schemas.microsoft.com/office/powerpoint/2010/main" val="2016960625"/>
              </p:ext>
            </p:extLst>
          </p:nvPr>
        </p:nvGraphicFramePr>
        <p:xfrm>
          <a:off x="6096000" y="3814339"/>
          <a:ext cx="2674063" cy="28523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2">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305841936"/>
              </p:ext>
            </p:extLst>
          </p:nvPr>
        </p:nvGraphicFramePr>
        <p:xfrm>
          <a:off x="8770063" y="3830401"/>
          <a:ext cx="2674063" cy="285233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1">
            <a:extLst>
              <a:ext uri="{FF2B5EF4-FFF2-40B4-BE49-F238E27FC236}">
                <a16:creationId xmlns:a16="http://schemas.microsoft.com/office/drawing/2014/main" id="{00000000-0008-0000-0500-000002000000}"/>
              </a:ext>
            </a:extLst>
          </p:cNvPr>
          <p:cNvGraphicFramePr>
            <a:graphicFrameLocks/>
          </p:cNvGraphicFramePr>
          <p:nvPr>
            <p:extLst>
              <p:ext uri="{D42A27DB-BD31-4B8C-83A1-F6EECF244321}">
                <p14:modId xmlns:p14="http://schemas.microsoft.com/office/powerpoint/2010/main" val="2772903299"/>
              </p:ext>
            </p:extLst>
          </p:nvPr>
        </p:nvGraphicFramePr>
        <p:xfrm>
          <a:off x="747872" y="3830401"/>
          <a:ext cx="2674063" cy="285233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hart 2">
            <a:extLst>
              <a:ext uri="{FF2B5EF4-FFF2-40B4-BE49-F238E27FC236}">
                <a16:creationId xmlns:a16="http://schemas.microsoft.com/office/drawing/2014/main" id="{00000000-0008-0000-0500-000003000000}"/>
              </a:ext>
            </a:extLst>
          </p:cNvPr>
          <p:cNvGraphicFramePr>
            <a:graphicFrameLocks/>
          </p:cNvGraphicFramePr>
          <p:nvPr>
            <p:extLst>
              <p:ext uri="{D42A27DB-BD31-4B8C-83A1-F6EECF244321}">
                <p14:modId xmlns:p14="http://schemas.microsoft.com/office/powerpoint/2010/main" val="1121225606"/>
              </p:ext>
            </p:extLst>
          </p:nvPr>
        </p:nvGraphicFramePr>
        <p:xfrm>
          <a:off x="3421935" y="3830401"/>
          <a:ext cx="2674063" cy="2852334"/>
        </p:xfrm>
        <a:graphic>
          <a:graphicData uri="http://schemas.openxmlformats.org/drawingml/2006/chart">
            <c:chart xmlns:c="http://schemas.openxmlformats.org/drawingml/2006/chart" xmlns:r="http://schemas.openxmlformats.org/officeDocument/2006/relationships" r:id="rId6"/>
          </a:graphicData>
        </a:graphic>
      </p:graphicFrame>
      <p:cxnSp>
        <p:nvCxnSpPr>
          <p:cNvPr id="19" name="直線矢印コネクタ 18">
            <a:extLst>
              <a:ext uri="{FF2B5EF4-FFF2-40B4-BE49-F238E27FC236}">
                <a16:creationId xmlns:a16="http://schemas.microsoft.com/office/drawing/2014/main" id="{35CAC99B-DCA4-E504-6D7E-F390DD0666A8}"/>
              </a:ext>
            </a:extLst>
          </p:cNvPr>
          <p:cNvCxnSpPr>
            <a:cxnSpLocks/>
          </p:cNvCxnSpPr>
          <p:nvPr/>
        </p:nvCxnSpPr>
        <p:spPr>
          <a:xfrm>
            <a:off x="1564105" y="5414211"/>
            <a:ext cx="328147" cy="8021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395CEDFC-175C-1A23-86C1-390732DCA168}"/>
              </a:ext>
            </a:extLst>
          </p:cNvPr>
          <p:cNvCxnSpPr>
            <a:cxnSpLocks/>
          </p:cNvCxnSpPr>
          <p:nvPr/>
        </p:nvCxnSpPr>
        <p:spPr>
          <a:xfrm>
            <a:off x="2164873" y="5045242"/>
            <a:ext cx="328147" cy="8021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089D244D-27CB-BC2D-AB91-47433FFCB994}"/>
              </a:ext>
            </a:extLst>
          </p:cNvPr>
          <p:cNvCxnSpPr>
            <a:cxnSpLocks/>
          </p:cNvCxnSpPr>
          <p:nvPr/>
        </p:nvCxnSpPr>
        <p:spPr>
          <a:xfrm>
            <a:off x="2848835" y="4588042"/>
            <a:ext cx="311460" cy="11229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矢印コネクタ 24">
            <a:extLst>
              <a:ext uri="{FF2B5EF4-FFF2-40B4-BE49-F238E27FC236}">
                <a16:creationId xmlns:a16="http://schemas.microsoft.com/office/drawing/2014/main" id="{5791AEAD-5718-EE3D-4F03-6A5E7BC151A5}"/>
              </a:ext>
            </a:extLst>
          </p:cNvPr>
          <p:cNvCxnSpPr>
            <a:cxnSpLocks/>
          </p:cNvCxnSpPr>
          <p:nvPr/>
        </p:nvCxnSpPr>
        <p:spPr>
          <a:xfrm>
            <a:off x="4237452" y="5374106"/>
            <a:ext cx="328147" cy="8021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00D66532-338B-7068-1F94-981BA119005A}"/>
              </a:ext>
            </a:extLst>
          </p:cNvPr>
          <p:cNvCxnSpPr>
            <a:cxnSpLocks/>
          </p:cNvCxnSpPr>
          <p:nvPr/>
        </p:nvCxnSpPr>
        <p:spPr>
          <a:xfrm>
            <a:off x="4845430" y="4975812"/>
            <a:ext cx="328147" cy="8021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A8BACC8F-EAF6-509F-C099-FF2EBE756650}"/>
              </a:ext>
            </a:extLst>
          </p:cNvPr>
          <p:cNvCxnSpPr>
            <a:cxnSpLocks/>
          </p:cNvCxnSpPr>
          <p:nvPr/>
        </p:nvCxnSpPr>
        <p:spPr>
          <a:xfrm>
            <a:off x="5554982" y="4700337"/>
            <a:ext cx="311460" cy="11229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09E65B0D-C30D-E462-0BCE-2CB6C0EA414C}"/>
              </a:ext>
            </a:extLst>
          </p:cNvPr>
          <p:cNvCxnSpPr>
            <a:cxnSpLocks/>
          </p:cNvCxnSpPr>
          <p:nvPr/>
        </p:nvCxnSpPr>
        <p:spPr>
          <a:xfrm>
            <a:off x="6899095" y="5382126"/>
            <a:ext cx="378204" cy="0"/>
          </a:xfrm>
          <a:prstGeom prst="straightConnector1">
            <a:avLst/>
          </a:prstGeom>
          <a:ln w="508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0267BD0B-CCF2-4117-2845-A8D0505495F4}"/>
              </a:ext>
            </a:extLst>
          </p:cNvPr>
          <p:cNvCxnSpPr>
            <a:cxnSpLocks/>
          </p:cNvCxnSpPr>
          <p:nvPr/>
        </p:nvCxnSpPr>
        <p:spPr>
          <a:xfrm>
            <a:off x="7544554" y="4821597"/>
            <a:ext cx="378204" cy="0"/>
          </a:xfrm>
          <a:prstGeom prst="straightConnector1">
            <a:avLst/>
          </a:prstGeom>
          <a:ln w="508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B94BBB71-74DB-5D06-3739-4CB2F4141561}"/>
              </a:ext>
            </a:extLst>
          </p:cNvPr>
          <p:cNvCxnSpPr>
            <a:cxnSpLocks/>
          </p:cNvCxnSpPr>
          <p:nvPr/>
        </p:nvCxnSpPr>
        <p:spPr>
          <a:xfrm>
            <a:off x="8145189" y="4824899"/>
            <a:ext cx="378204" cy="0"/>
          </a:xfrm>
          <a:prstGeom prst="straightConnector1">
            <a:avLst/>
          </a:prstGeom>
          <a:ln w="508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EAEA3DF9-BBC1-C9FA-C739-BE675B3F8E2C}"/>
              </a:ext>
            </a:extLst>
          </p:cNvPr>
          <p:cNvCxnSpPr>
            <a:cxnSpLocks/>
          </p:cNvCxnSpPr>
          <p:nvPr/>
        </p:nvCxnSpPr>
        <p:spPr>
          <a:xfrm>
            <a:off x="9579542" y="5408549"/>
            <a:ext cx="378204" cy="0"/>
          </a:xfrm>
          <a:prstGeom prst="straightConnector1">
            <a:avLst/>
          </a:prstGeom>
          <a:ln w="508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矢印コネクタ 32">
            <a:extLst>
              <a:ext uri="{FF2B5EF4-FFF2-40B4-BE49-F238E27FC236}">
                <a16:creationId xmlns:a16="http://schemas.microsoft.com/office/drawing/2014/main" id="{9E205BA6-F362-3C7D-0EA6-6598193C7828}"/>
              </a:ext>
            </a:extLst>
          </p:cNvPr>
          <p:cNvCxnSpPr>
            <a:cxnSpLocks/>
          </p:cNvCxnSpPr>
          <p:nvPr/>
        </p:nvCxnSpPr>
        <p:spPr>
          <a:xfrm>
            <a:off x="10198106" y="5222576"/>
            <a:ext cx="378204" cy="0"/>
          </a:xfrm>
          <a:prstGeom prst="straightConnector1">
            <a:avLst/>
          </a:prstGeom>
          <a:ln w="508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a:extLst>
              <a:ext uri="{FF2B5EF4-FFF2-40B4-BE49-F238E27FC236}">
                <a16:creationId xmlns:a16="http://schemas.microsoft.com/office/drawing/2014/main" id="{E1984A33-B297-B655-6413-A8E3F140B9DD}"/>
              </a:ext>
            </a:extLst>
          </p:cNvPr>
          <p:cNvCxnSpPr>
            <a:cxnSpLocks/>
          </p:cNvCxnSpPr>
          <p:nvPr/>
        </p:nvCxnSpPr>
        <p:spPr>
          <a:xfrm>
            <a:off x="10852530" y="5222576"/>
            <a:ext cx="378204" cy="0"/>
          </a:xfrm>
          <a:prstGeom prst="straightConnector1">
            <a:avLst/>
          </a:prstGeom>
          <a:ln w="508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 name="Rounded Rectangular Callout 3">
            <a:extLst>
              <a:ext uri="{FF2B5EF4-FFF2-40B4-BE49-F238E27FC236}">
                <a16:creationId xmlns:a16="http://schemas.microsoft.com/office/drawing/2014/main" id="{94057021-27C7-0977-205B-D0537648BEB8}"/>
              </a:ext>
            </a:extLst>
          </p:cNvPr>
          <p:cNvSpPr/>
          <p:nvPr/>
        </p:nvSpPr>
        <p:spPr>
          <a:xfrm>
            <a:off x="14828744" y="4589882"/>
            <a:ext cx="1578294" cy="1071139"/>
          </a:xfrm>
          <a:prstGeom prst="wedgeRoundRectCallout">
            <a:avLst>
              <a:gd name="adj1" fmla="val -71412"/>
              <a:gd name="adj2" fmla="val 34044"/>
              <a:gd name="adj3" fmla="val 16667"/>
            </a:avLst>
          </a:prstGeom>
          <a:solidFill>
            <a:srgbClr val="FFFFFF"/>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1600" dirty="0">
                <a:solidFill>
                  <a:srgbClr val="FF0000"/>
                </a:solidFill>
              </a:rPr>
              <a:t>背景で10%を問題にしているので正確に書く</a:t>
            </a:r>
          </a:p>
        </p:txBody>
      </p:sp>
    </p:spTree>
    <p:extLst>
      <p:ext uri="{BB962C8B-B14F-4D97-AF65-F5344CB8AC3E}">
        <p14:creationId xmlns:p14="http://schemas.microsoft.com/office/powerpoint/2010/main" val="3137053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4">
          <a:extLst>
            <a:ext uri="{FF2B5EF4-FFF2-40B4-BE49-F238E27FC236}">
              <a16:creationId xmlns:a16="http://schemas.microsoft.com/office/drawing/2014/main" id="{878721D4-85B3-5450-BB4C-73A8208A4A1C}"/>
            </a:ext>
          </a:extLst>
        </p:cNvPr>
        <p:cNvGrpSpPr/>
        <p:nvPr/>
      </p:nvGrpSpPr>
      <p:grpSpPr>
        <a:xfrm>
          <a:off x="0" y="0"/>
          <a:ext cx="0" cy="0"/>
          <a:chOff x="0" y="0"/>
          <a:chExt cx="0" cy="0"/>
        </a:xfrm>
      </p:grpSpPr>
      <p:sp>
        <p:nvSpPr>
          <p:cNvPr id="145" name="Google Shape;145;p25">
            <a:extLst>
              <a:ext uri="{FF2B5EF4-FFF2-40B4-BE49-F238E27FC236}">
                <a16:creationId xmlns:a16="http://schemas.microsoft.com/office/drawing/2014/main" id="{BC79666A-5303-1797-3906-92D085973589}"/>
              </a:ext>
            </a:extLst>
          </p:cNvPr>
          <p:cNvSpPr txBox="1">
            <a:spLocks noGrp="1"/>
          </p:cNvSpPr>
          <p:nvPr>
            <p:ph type="title"/>
          </p:nvPr>
        </p:nvSpPr>
        <p:spPr>
          <a:prstGeom prst="rect">
            <a:avLst/>
          </a:prstGeom>
        </p:spPr>
        <p:txBody>
          <a:bodyPr spcFirstLastPara="1" wrap="square" lIns="121900" tIns="121900" rIns="121900" bIns="121900" anchor="t" anchorCtr="0">
            <a:normAutofit fontScale="90000"/>
          </a:bodyPr>
          <a:lstStyle/>
          <a:p>
            <a:r>
              <a:rPr lang="ja-JP" altLang="en-US">
                <a:solidFill>
                  <a:schemeClr val="bg1"/>
                </a:solidFill>
              </a:rPr>
              <a:t>実験</a:t>
            </a:r>
            <a:r>
              <a:rPr lang="en-US" altLang="ja-JP" dirty="0">
                <a:solidFill>
                  <a:schemeClr val="bg1"/>
                </a:solidFill>
              </a:rPr>
              <a:t>3: </a:t>
            </a:r>
            <a:r>
              <a:rPr lang="ja-JP" altLang="en-US">
                <a:solidFill>
                  <a:schemeClr val="bg1"/>
                </a:solidFill>
              </a:rPr>
              <a:t>通信性能</a:t>
            </a:r>
            <a:endParaRPr dirty="0">
              <a:solidFill>
                <a:schemeClr val="bg1"/>
              </a:solidFill>
            </a:endParaRPr>
          </a:p>
        </p:txBody>
      </p:sp>
      <p:sp>
        <p:nvSpPr>
          <p:cNvPr id="146" name="Google Shape;146;p25">
            <a:extLst>
              <a:ext uri="{FF2B5EF4-FFF2-40B4-BE49-F238E27FC236}">
                <a16:creationId xmlns:a16="http://schemas.microsoft.com/office/drawing/2014/main" id="{E17BA541-769F-3735-9540-9E95EE87856B}"/>
              </a:ext>
            </a:extLst>
          </p:cNvPr>
          <p:cNvSpPr txBox="1">
            <a:spLocks noGrp="1"/>
          </p:cNvSpPr>
          <p:nvPr>
            <p:ph type="body" idx="1"/>
          </p:nvPr>
        </p:nvSpPr>
        <p:spPr>
          <a:prstGeom prst="rect">
            <a:avLst/>
          </a:prstGeom>
        </p:spPr>
        <p:txBody>
          <a:bodyPr spcFirstLastPara="1" wrap="square" lIns="121900" tIns="121900" rIns="121900" bIns="121900" anchor="t" anchorCtr="0">
            <a:normAutofit/>
          </a:bodyPr>
          <a:lstStyle/>
          <a:p>
            <a:r>
              <a:rPr lang="ja-JP" altLang="en-US">
                <a:solidFill>
                  <a:schemeClr val="accent1"/>
                </a:solidFill>
              </a:rPr>
              <a:t>外部ホストで</a:t>
            </a:r>
            <a:r>
              <a:rPr lang="en-US" altLang="ja-JP" dirty="0" err="1">
                <a:solidFill>
                  <a:schemeClr val="accent1"/>
                </a:solidFill>
              </a:rPr>
              <a:t>wrk</a:t>
            </a:r>
            <a:r>
              <a:rPr lang="ja-JP" altLang="en-US">
                <a:solidFill>
                  <a:schemeClr val="accent1"/>
                </a:solidFill>
              </a:rPr>
              <a:t>を実行して</a:t>
            </a:r>
            <a:r>
              <a:rPr lang="en-US" altLang="ja-JP" dirty="0">
                <a:solidFill>
                  <a:schemeClr val="accent1"/>
                </a:solidFill>
              </a:rPr>
              <a:t>HTTP</a:t>
            </a:r>
            <a:r>
              <a:rPr lang="ja-JP" altLang="en-US" dirty="0">
                <a:solidFill>
                  <a:schemeClr val="accent1"/>
                </a:solidFill>
              </a:rPr>
              <a:t>通信性能を測定</a:t>
            </a:r>
            <a:endParaRPr lang="en-US" altLang="ja-JP" dirty="0">
              <a:solidFill>
                <a:schemeClr val="accent1"/>
              </a:solidFill>
            </a:endParaRPr>
          </a:p>
          <a:p>
            <a:pPr lvl="1"/>
            <a:r>
              <a:rPr lang="ja-JP" altLang="en-US"/>
              <a:t>機密</a:t>
            </a:r>
            <a:r>
              <a:rPr lang="en-US" altLang="ja-JP" dirty="0" err="1"/>
              <a:t>VM</a:t>
            </a:r>
            <a:r>
              <a:rPr lang="ja-JP" altLang="en-US"/>
              <a:t>内で</a:t>
            </a:r>
            <a:r>
              <a:rPr lang="en-US" altLang="ja-JP" dirty="0"/>
              <a:t>nginx</a:t>
            </a:r>
            <a:r>
              <a:rPr lang="ja-JP" altLang="en-US"/>
              <a:t>を動作させ、</a:t>
            </a:r>
            <a:r>
              <a:rPr lang="en-US" altLang="ja-JP" dirty="0" err="1"/>
              <a:t>1KiB</a:t>
            </a:r>
            <a:r>
              <a:rPr lang="ja-JP" altLang="en-US"/>
              <a:t>のファイルを配信</a:t>
            </a:r>
            <a:endParaRPr lang="en-US" altLang="ja-JP" dirty="0"/>
          </a:p>
          <a:p>
            <a:r>
              <a:rPr lang="en-US" altLang="ja-JP" dirty="0" err="1"/>
              <a:t>TDX</a:t>
            </a:r>
            <a:r>
              <a:rPr lang="ja-JP" altLang="en-US"/>
              <a:t>環境では同時接続数が小さいと隔離環境により通信性能が低下</a:t>
            </a:r>
            <a:endParaRPr lang="en-US" altLang="ja-JP" dirty="0"/>
          </a:p>
          <a:p>
            <a:pPr lvl="1"/>
            <a:r>
              <a:rPr lang="en-US" altLang="ja-JP" dirty="0"/>
              <a:t>19〜41%</a:t>
            </a:r>
            <a:r>
              <a:rPr lang="ja-JP" altLang="en-US"/>
              <a:t>低下（高い頻度で隔離環境内の</a:t>
            </a:r>
            <a:r>
              <a:rPr lang="en-US" altLang="ja-JP" dirty="0"/>
              <a:t>SVSM</a:t>
            </a:r>
            <a:r>
              <a:rPr lang="ja-JP" altLang="en-US"/>
              <a:t>に遷移したため）</a:t>
            </a:r>
            <a:endParaRPr lang="en-US" altLang="ja-JP" dirty="0"/>
          </a:p>
          <a:p>
            <a:pPr lvl="1"/>
            <a:r>
              <a:rPr lang="ja-JP" altLang="en-US"/>
              <a:t>追跡機構の影響は</a:t>
            </a:r>
            <a:r>
              <a:rPr lang="en-US" altLang="ja-JP" dirty="0"/>
              <a:t>TDX</a:t>
            </a:r>
            <a:r>
              <a:rPr lang="ja-JP" altLang="en-US"/>
              <a:t>環境で</a:t>
            </a:r>
            <a:r>
              <a:rPr lang="en-US" altLang="ja-JP" dirty="0"/>
              <a:t>-4</a:t>
            </a:r>
            <a:r>
              <a:rPr lang="en-JP" altLang="ja-JP" dirty="0"/>
              <a:t>〜+</a:t>
            </a:r>
            <a:r>
              <a:rPr lang="en-US" altLang="ja-JP" dirty="0"/>
              <a:t>3%</a:t>
            </a:r>
            <a:r>
              <a:rPr lang="ja-JP" altLang="en-US"/>
              <a:t>、</a:t>
            </a:r>
            <a:r>
              <a:rPr lang="en-US" altLang="ja-JP" dirty="0"/>
              <a:t>SEV-SNP</a:t>
            </a:r>
            <a:r>
              <a:rPr lang="ja-JP" altLang="en-US"/>
              <a:t>環境で</a:t>
            </a:r>
            <a:r>
              <a:rPr lang="en-US" altLang="ja-JP" dirty="0"/>
              <a:t>-2〜+17%</a:t>
            </a:r>
          </a:p>
        </p:txBody>
      </p:sp>
      <p:sp>
        <p:nvSpPr>
          <p:cNvPr id="147" name="Google Shape;147;p25">
            <a:extLst>
              <a:ext uri="{FF2B5EF4-FFF2-40B4-BE49-F238E27FC236}">
                <a16:creationId xmlns:a16="http://schemas.microsoft.com/office/drawing/2014/main" id="{A341B46A-EF1D-C734-E88D-72A896E1DBD7}"/>
              </a:ext>
            </a:extLst>
          </p:cNvPr>
          <p:cNvSpPr txBox="1">
            <a:spLocks noGrp="1"/>
          </p:cNvSpPr>
          <p:nvPr>
            <p:ph type="sldNum" idx="12"/>
          </p:nvPr>
        </p:nvSpPr>
        <p:spPr>
          <a:prstGeom prst="rect">
            <a:avLst/>
          </a:prstGeom>
        </p:spPr>
        <p:txBody>
          <a:bodyPr spcFirstLastPara="1" wrap="square" lIns="121900" tIns="121900" rIns="121900" bIns="121900" anchor="ctr" anchorCtr="0">
            <a:normAutofit/>
          </a:bodyPr>
          <a:lstStyle/>
          <a:p>
            <a:fld id="{00000000-1234-1234-1234-123412341234}" type="slidenum">
              <a:rPr lang="en-US" altLang="ja"/>
              <a:pPr/>
              <a:t>15</a:t>
            </a:fld>
            <a:endParaRPr/>
          </a:p>
        </p:txBody>
      </p:sp>
      <p:graphicFrame>
        <p:nvGraphicFramePr>
          <p:cNvPr id="3" name="Chart 1">
            <a:extLst>
              <a:ext uri="{FF2B5EF4-FFF2-40B4-BE49-F238E27FC236}">
                <a16:creationId xmlns:a16="http://schemas.microsoft.com/office/drawing/2014/main" id="{00000000-0008-0000-0600-000002000000}"/>
              </a:ext>
            </a:extLst>
          </p:cNvPr>
          <p:cNvGraphicFramePr>
            <a:graphicFrameLocks/>
          </p:cNvGraphicFramePr>
          <p:nvPr>
            <p:extLst>
              <p:ext uri="{D42A27DB-BD31-4B8C-83A1-F6EECF244321}">
                <p14:modId xmlns:p14="http://schemas.microsoft.com/office/powerpoint/2010/main" val="2909451837"/>
              </p:ext>
            </p:extLst>
          </p:nvPr>
        </p:nvGraphicFramePr>
        <p:xfrm>
          <a:off x="549693" y="3868334"/>
          <a:ext cx="5475587" cy="29203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1">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1628714730"/>
              </p:ext>
            </p:extLst>
          </p:nvPr>
        </p:nvGraphicFramePr>
        <p:xfrm>
          <a:off x="6025280" y="3868334"/>
          <a:ext cx="5475587" cy="2920313"/>
        </p:xfrm>
        <a:graphic>
          <a:graphicData uri="http://schemas.openxmlformats.org/drawingml/2006/chart">
            <c:chart xmlns:c="http://schemas.openxmlformats.org/drawingml/2006/chart" xmlns:r="http://schemas.openxmlformats.org/officeDocument/2006/relationships" r:id="rId4"/>
          </a:graphicData>
        </a:graphic>
      </p:graphicFrame>
      <p:cxnSp>
        <p:nvCxnSpPr>
          <p:cNvPr id="9" name="直線矢印コネクタ 8">
            <a:extLst>
              <a:ext uri="{FF2B5EF4-FFF2-40B4-BE49-F238E27FC236}">
                <a16:creationId xmlns:a16="http://schemas.microsoft.com/office/drawing/2014/main" id="{29DE6237-B743-D46C-851A-D21D4525DAC4}"/>
              </a:ext>
            </a:extLst>
          </p:cNvPr>
          <p:cNvCxnSpPr>
            <a:cxnSpLocks/>
          </p:cNvCxnSpPr>
          <p:nvPr/>
        </p:nvCxnSpPr>
        <p:spPr>
          <a:xfrm>
            <a:off x="2964426" y="4660490"/>
            <a:ext cx="339213" cy="309716"/>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E6F09B32-E14E-AAA5-9A05-91D1A45AEF92}"/>
              </a:ext>
            </a:extLst>
          </p:cNvPr>
          <p:cNvCxnSpPr>
            <a:cxnSpLocks/>
          </p:cNvCxnSpPr>
          <p:nvPr/>
        </p:nvCxnSpPr>
        <p:spPr>
          <a:xfrm>
            <a:off x="1740310" y="5806075"/>
            <a:ext cx="457200" cy="12175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009D26C7-80FD-25A2-1BFE-9812A5A1F659}"/>
              </a:ext>
            </a:extLst>
          </p:cNvPr>
          <p:cNvCxnSpPr>
            <a:cxnSpLocks/>
          </p:cNvCxnSpPr>
          <p:nvPr/>
        </p:nvCxnSpPr>
        <p:spPr>
          <a:xfrm>
            <a:off x="7231764" y="5821841"/>
            <a:ext cx="569211" cy="0"/>
          </a:xfrm>
          <a:prstGeom prst="straightConnector1">
            <a:avLst/>
          </a:prstGeom>
          <a:ln w="508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04A3DEFD-3D96-473B-F30E-6DDC6B8BE8B6}"/>
              </a:ext>
            </a:extLst>
          </p:cNvPr>
          <p:cNvCxnSpPr>
            <a:cxnSpLocks/>
          </p:cNvCxnSpPr>
          <p:nvPr/>
        </p:nvCxnSpPr>
        <p:spPr>
          <a:xfrm flipV="1">
            <a:off x="8327140" y="4922846"/>
            <a:ext cx="599146" cy="66670"/>
          </a:xfrm>
          <a:prstGeom prst="straightConnector1">
            <a:avLst/>
          </a:prstGeom>
          <a:ln w="508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 name="Rounded Rectangular Callout 4">
            <a:extLst>
              <a:ext uri="{FF2B5EF4-FFF2-40B4-BE49-F238E27FC236}">
                <a16:creationId xmlns:a16="http://schemas.microsoft.com/office/drawing/2014/main" id="{CC1BE3CB-A492-4C93-BC2E-EE7FECDEEEC9}"/>
              </a:ext>
            </a:extLst>
          </p:cNvPr>
          <p:cNvSpPr/>
          <p:nvPr/>
        </p:nvSpPr>
        <p:spPr>
          <a:xfrm>
            <a:off x="13194737" y="3593493"/>
            <a:ext cx="1798962" cy="792156"/>
          </a:xfrm>
          <a:prstGeom prst="wedgeRoundRectCallout">
            <a:avLst>
              <a:gd name="adj1" fmla="val -81344"/>
              <a:gd name="adj2" fmla="val 58836"/>
              <a:gd name="adj3" fmla="val 16667"/>
            </a:avLst>
          </a:prstGeom>
          <a:solidFill>
            <a:srgbClr val="FFFFFF"/>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1600" dirty="0">
                <a:solidFill>
                  <a:srgbClr val="FF0000"/>
                </a:solidFill>
              </a:rPr>
              <a:t>少し右上がりに</a:t>
            </a:r>
          </a:p>
        </p:txBody>
      </p:sp>
    </p:spTree>
    <p:extLst>
      <p:ext uri="{BB962C8B-B14F-4D97-AF65-F5344CB8AC3E}">
        <p14:creationId xmlns:p14="http://schemas.microsoft.com/office/powerpoint/2010/main" val="257276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6"/>
          <p:cNvSpPr txBox="1">
            <a:spLocks noGrp="1"/>
          </p:cNvSpPr>
          <p:nvPr>
            <p:ph type="title"/>
          </p:nvPr>
        </p:nvSpPr>
        <p:spPr>
          <a:xfrm>
            <a:off x="415600" y="297712"/>
            <a:ext cx="11360800" cy="797441"/>
          </a:xfrm>
        </p:spPr>
        <p:txBody>
          <a:bodyPr spcFirstLastPara="1" wrap="square" lIns="121900" tIns="121900" rIns="121900" bIns="121900" anchor="t" anchorCtr="0">
            <a:normAutofit fontScale="90000"/>
          </a:bodyPr>
          <a:lstStyle/>
          <a:p>
            <a:r>
              <a:rPr lang="ja-JP" altLang="en-US"/>
              <a:t>まとめ</a:t>
            </a:r>
          </a:p>
        </p:txBody>
      </p:sp>
      <p:sp>
        <p:nvSpPr>
          <p:cNvPr id="153" name="Google Shape;153;p26"/>
          <p:cNvSpPr txBox="1">
            <a:spLocks noGrp="1"/>
          </p:cNvSpPr>
          <p:nvPr>
            <p:ph type="body" idx="1"/>
          </p:nvPr>
        </p:nvSpPr>
        <p:spPr>
          <a:xfrm>
            <a:off x="415600" y="1095153"/>
            <a:ext cx="11360800" cy="4996680"/>
          </a:xfrm>
        </p:spPr>
        <p:txBody>
          <a:bodyPr spcFirstLastPara="1" wrap="square" lIns="121900" tIns="121900" rIns="121900" bIns="121900" anchor="t" anchorCtr="0">
            <a:normAutofit/>
          </a:bodyPr>
          <a:lstStyle/>
          <a:p>
            <a:r>
              <a:rPr lang="ja-JP" altLang="en-US"/>
              <a:t>機密</a:t>
            </a:r>
            <a:r>
              <a:rPr lang="en" altLang="ja-JP" dirty="0"/>
              <a:t>VM</a:t>
            </a:r>
            <a:r>
              <a:rPr lang="ja-JP" altLang="en-US"/>
              <a:t>内の軽量な隔離環境において</a:t>
            </a:r>
            <a:r>
              <a:rPr lang="ja-JP" altLang="en-US">
                <a:solidFill>
                  <a:schemeClr val="accent1"/>
                </a:solidFill>
              </a:rPr>
              <a:t>カーネルメモリ解析により通信の安全かつ軽量な追跡を行う</a:t>
            </a:r>
            <a:r>
              <a:rPr lang="en-US" altLang="ja-JP" dirty="0" err="1">
                <a:solidFill>
                  <a:schemeClr val="accent1"/>
                </a:solidFill>
              </a:rPr>
              <a:t>SockTrawl</a:t>
            </a:r>
            <a:r>
              <a:rPr lang="ja-JP" altLang="en-US">
                <a:solidFill>
                  <a:schemeClr val="accent1"/>
                </a:solidFill>
              </a:rPr>
              <a:t>を</a:t>
            </a:r>
            <a:r>
              <a:rPr lang="ja-JP" altLang="en-US" dirty="0">
                <a:solidFill>
                  <a:schemeClr val="accent1"/>
                </a:solidFill>
              </a:rPr>
              <a:t>提案</a:t>
            </a:r>
          </a:p>
          <a:p>
            <a:pPr lvl="1"/>
            <a:r>
              <a:rPr lang="en-US" altLang="ja" dirty="0">
                <a:solidFill>
                  <a:schemeClr val="accent1"/>
                </a:solidFill>
              </a:rPr>
              <a:t>TD Partitioning</a:t>
            </a:r>
            <a:r>
              <a:rPr lang="ja" altLang="en-US" dirty="0">
                <a:solidFill>
                  <a:schemeClr val="accent1"/>
                </a:solidFill>
              </a:rPr>
              <a:t>、</a:t>
            </a:r>
            <a:r>
              <a:rPr lang="en-US" altLang="ja" dirty="0" err="1">
                <a:solidFill>
                  <a:schemeClr val="accent1"/>
                </a:solidFill>
              </a:rPr>
              <a:t>VMPL</a:t>
            </a:r>
            <a:r>
              <a:rPr lang="ja" altLang="en-US" dirty="0">
                <a:solidFill>
                  <a:schemeClr val="accent1"/>
                </a:solidFill>
              </a:rPr>
              <a:t>機構</a:t>
            </a:r>
            <a:r>
              <a:rPr lang="ja-JP" altLang="en-US">
                <a:solidFill>
                  <a:schemeClr val="accent1"/>
                </a:solidFill>
              </a:rPr>
              <a:t>を</a:t>
            </a:r>
            <a:r>
              <a:rPr lang="ja-JP" altLang="en-US" dirty="0">
                <a:solidFill>
                  <a:schemeClr val="accent1"/>
                </a:solidFill>
              </a:rPr>
              <a:t>用いて機密</a:t>
            </a:r>
            <a:r>
              <a:rPr lang="en-US" altLang="ja-JP" dirty="0">
                <a:solidFill>
                  <a:schemeClr val="accent1"/>
                </a:solidFill>
              </a:rPr>
              <a:t>VM</a:t>
            </a:r>
            <a:r>
              <a:rPr lang="ja-JP" altLang="en-US">
                <a:solidFill>
                  <a:schemeClr val="accent1"/>
                </a:solidFill>
              </a:rPr>
              <a:t>内の追跡機構を隔離</a:t>
            </a:r>
            <a:endParaRPr lang="en-US" altLang="ja-JP" dirty="0">
              <a:solidFill>
                <a:schemeClr val="accent1"/>
              </a:solidFill>
            </a:endParaRPr>
          </a:p>
          <a:p>
            <a:pPr lvl="1"/>
            <a:r>
              <a:rPr lang="ja-JP" altLang="en-US">
                <a:solidFill>
                  <a:schemeClr val="accent1"/>
                </a:solidFill>
              </a:rPr>
              <a:t>ゲスト</a:t>
            </a:r>
            <a:r>
              <a:rPr lang="en-US" altLang="ja-JP" dirty="0">
                <a:solidFill>
                  <a:schemeClr val="accent1"/>
                </a:solidFill>
              </a:rPr>
              <a:t>OS</a:t>
            </a:r>
            <a:r>
              <a:rPr lang="ja-JP" altLang="en-US">
                <a:solidFill>
                  <a:schemeClr val="accent1"/>
                </a:solidFill>
              </a:rPr>
              <a:t>の</a:t>
            </a:r>
            <a:r>
              <a:rPr lang="ja-JP" altLang="en-US" dirty="0">
                <a:solidFill>
                  <a:schemeClr val="accent1"/>
                </a:solidFill>
              </a:rPr>
              <a:t>メモリ上に</a:t>
            </a:r>
            <a:r>
              <a:rPr lang="ja-JP" altLang="en-US">
                <a:solidFill>
                  <a:schemeClr val="accent1"/>
                </a:solidFill>
              </a:rPr>
              <a:t>ある</a:t>
            </a:r>
            <a:r>
              <a:rPr lang="en-US" altLang="ja-JP" dirty="0">
                <a:solidFill>
                  <a:schemeClr val="accent1"/>
                </a:solidFill>
              </a:rPr>
              <a:t>TCP</a:t>
            </a:r>
            <a:r>
              <a:rPr lang="ja-JP" altLang="en-US">
                <a:solidFill>
                  <a:schemeClr val="accent1"/>
                </a:solidFill>
              </a:rPr>
              <a:t>接続情報</a:t>
            </a:r>
            <a:r>
              <a:rPr lang="ja-JP" altLang="en-US" dirty="0">
                <a:solidFill>
                  <a:schemeClr val="accent1"/>
                </a:solidFill>
              </a:rPr>
              <a:t>を取得する</a:t>
            </a:r>
            <a:r>
              <a:rPr lang="ja-JP" altLang="en-US">
                <a:solidFill>
                  <a:schemeClr val="accent1"/>
                </a:solidFill>
              </a:rPr>
              <a:t>ことで通信を追跡</a:t>
            </a:r>
            <a:endParaRPr lang="ja-JP" altLang="en-US" dirty="0">
              <a:solidFill>
                <a:schemeClr val="accent1"/>
              </a:solidFill>
            </a:endParaRPr>
          </a:p>
          <a:p>
            <a:pPr lvl="1"/>
            <a:r>
              <a:rPr lang="en-US" altLang="ja-JP" dirty="0">
                <a:solidFill>
                  <a:schemeClr val="accent1"/>
                </a:solidFill>
              </a:rPr>
              <a:t>TCP</a:t>
            </a:r>
            <a:r>
              <a:rPr lang="ja-JP" altLang="en-US">
                <a:solidFill>
                  <a:schemeClr val="accent1"/>
                </a:solidFill>
              </a:rPr>
              <a:t>接続を</a:t>
            </a:r>
            <a:r>
              <a:rPr lang="en-US" altLang="ja-JP" dirty="0">
                <a:solidFill>
                  <a:schemeClr val="accent1"/>
                </a:solidFill>
              </a:rPr>
              <a:t>100%</a:t>
            </a:r>
            <a:r>
              <a:rPr lang="ja-JP" altLang="en-US">
                <a:solidFill>
                  <a:schemeClr val="accent1"/>
                </a:solidFill>
              </a:rPr>
              <a:t>追跡できることを確認</a:t>
            </a:r>
            <a:endParaRPr lang="en-US" altLang="ja-JP" dirty="0">
              <a:solidFill>
                <a:schemeClr val="accent1"/>
              </a:solidFill>
            </a:endParaRPr>
          </a:p>
          <a:p>
            <a:pPr lvl="1"/>
            <a:r>
              <a:rPr lang="ja-JP" altLang="en-US">
                <a:solidFill>
                  <a:schemeClr val="accent1"/>
                </a:solidFill>
              </a:rPr>
              <a:t>追跡機構そのもののオーバヘッドは小さいことを確認</a:t>
            </a:r>
            <a:endParaRPr lang="en-US" altLang="ja-JP" dirty="0">
              <a:solidFill>
                <a:schemeClr val="accent1"/>
              </a:solidFill>
            </a:endParaRPr>
          </a:p>
          <a:p>
            <a:r>
              <a:rPr lang="ja-JP" altLang="en-US">
                <a:solidFill>
                  <a:schemeClr val="accent1"/>
                </a:solidFill>
              </a:rPr>
              <a:t>今後</a:t>
            </a:r>
            <a:r>
              <a:rPr lang="ja-JP" altLang="en-US" dirty="0">
                <a:solidFill>
                  <a:schemeClr val="accent1"/>
                </a:solidFill>
              </a:rPr>
              <a:t>の課題</a:t>
            </a:r>
          </a:p>
          <a:p>
            <a:pPr lvl="1"/>
            <a:r>
              <a:rPr lang="ja-JP" altLang="en-US">
                <a:solidFill>
                  <a:schemeClr val="accent1"/>
                </a:solidFill>
              </a:rPr>
              <a:t>より安定かつ軽量な追跡の実現</a:t>
            </a:r>
            <a:endParaRPr lang="en-US" altLang="ja-JP" dirty="0">
              <a:solidFill>
                <a:schemeClr val="accent1"/>
              </a:solidFill>
            </a:endParaRPr>
          </a:p>
          <a:p>
            <a:pPr lvl="1"/>
            <a:r>
              <a:rPr lang="ja-JP" altLang="en-US">
                <a:solidFill>
                  <a:schemeClr val="accent1"/>
                </a:solidFill>
              </a:rPr>
              <a:t>取得した通信ログのユーザへの安全な提供</a:t>
            </a:r>
            <a:endParaRPr lang="ja-JP" altLang="en-US" dirty="0">
              <a:solidFill>
                <a:schemeClr val="accent1"/>
              </a:solidFill>
            </a:endParaRPr>
          </a:p>
        </p:txBody>
      </p:sp>
      <p:sp>
        <p:nvSpPr>
          <p:cNvPr id="154" name="Google Shape;154;p26"/>
          <p:cNvSpPr txBox="1">
            <a:spLocks noGrp="1"/>
          </p:cNvSpPr>
          <p:nvPr>
            <p:ph type="sldNum" idx="12"/>
          </p:nvPr>
        </p:nvSpPr>
        <p:spPr>
          <a:xfrm>
            <a:off x="11320333" y="6241345"/>
            <a:ext cx="731600" cy="524800"/>
          </a:xfrm>
        </p:spPr>
        <p:txBody>
          <a:bodyPr spcFirstLastPara="1" wrap="square" lIns="121900" tIns="121900" rIns="121900" bIns="121900" anchor="ctr" anchorCtr="0">
            <a:normAutofit/>
          </a:bodyPr>
          <a:lstStyle/>
          <a:p>
            <a:fld id="{00000000-1234-1234-1234-123412341234}" type="slidenum">
              <a:rPr lang="en-US" altLang="ja"/>
              <a:pPr/>
              <a:t>16</a:t>
            </a:fld>
            <a:endParaRPr lang="en-US"/>
          </a:p>
        </p:txBody>
      </p:sp>
    </p:spTree>
  </p:cSld>
  <p:clrMapOvr>
    <a:masterClrMapping/>
  </p:clrMapOvr>
</p:sld>
</file>

<file path=ppt/theme/theme1.xml><?xml version="1.0" encoding="utf-8"?>
<a:theme xmlns:a="http://schemas.openxmlformats.org/drawingml/2006/main" name="Slate">
  <a:themeElements>
    <a:clrScheme name="Slate">
      <a:dk1>
        <a:srgbClr val="FFF2CC"/>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a:solidFill>
            <a:srgbClr val="FF0000"/>
          </a:solidFill>
        </a:ln>
      </a:spPr>
      <a:bodyPr rtlCol="0" anchor="ctr"/>
      <a:lstStyle>
        <a:defPPr algn="ctr">
          <a:defRPr sz="1600" dirty="0" smtClean="0">
            <a:solidFill>
              <a:srgbClr val="FF0000"/>
            </a:solidFill>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7825</TotalTime>
  <Words>4582</Words>
  <Application>Microsoft Macintosh PowerPoint</Application>
  <PresentationFormat>Widescreen</PresentationFormat>
  <Paragraphs>370</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ＭＳ ゴシック</vt:lpstr>
      <vt:lpstr>Arial</vt:lpstr>
      <vt:lpstr>MS PGothic</vt:lpstr>
      <vt:lpstr>Average</vt:lpstr>
      <vt:lpstr>Wingdings</vt:lpstr>
      <vt:lpstr>Slate</vt:lpstr>
      <vt:lpstr>機密VM内の隔離環境でのカーネルメモリ解析による 通信の安全かつ軽量な追跡</vt:lpstr>
      <vt:lpstr>クラウドからの情報漏洩</vt:lpstr>
      <vt:lpstr>通信の安全な追跡機構の必要性</vt:lpstr>
      <vt:lpstr>先行研究：SEV-tracker [Ando+, COMPSAC'25] </vt:lpstr>
      <vt:lpstr>先行研究の問題点</vt:lpstr>
      <vt:lpstr>提案: SockTrawl</vt:lpstr>
      <vt:lpstr>Intel TDXを用いた軽量な隔離環境</vt:lpstr>
      <vt:lpstr>AMD SEV-SNPを用いた軽量な隔離環境</vt:lpstr>
      <vt:lpstr>SVSMを用いた追跡機構の実行</vt:lpstr>
      <vt:lpstr>追跡機構の周期実行</vt:lpstr>
      <vt:lpstr>カーネルメモリ上の通信情報の取得</vt:lpstr>
      <vt:lpstr>実験</vt:lpstr>
      <vt:lpstr>実験1: 通信の追跡能力</vt:lpstr>
      <vt:lpstr>実験2: CPU・メモリ性能</vt:lpstr>
      <vt:lpstr>実験3: 通信性能</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KORAI Kenichi</cp:lastModifiedBy>
  <cp:revision>1490</cp:revision>
  <dcterms:modified xsi:type="dcterms:W3CDTF">2026-10-23T06:08:59Z</dcterms:modified>
</cp:coreProperties>
</file>