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272" r:id="rId5"/>
    <p:sldId id="257" r:id="rId6"/>
    <p:sldId id="258" r:id="rId7"/>
    <p:sldId id="259" r:id="rId8"/>
    <p:sldId id="260" r:id="rId9"/>
    <p:sldId id="276" r:id="rId10"/>
    <p:sldId id="283" r:id="rId11"/>
    <p:sldId id="264" r:id="rId12"/>
    <p:sldId id="284" r:id="rId13"/>
    <p:sldId id="285" r:id="rId14"/>
    <p:sldId id="267" r:id="rId15"/>
    <p:sldId id="268" r:id="rId16"/>
    <p:sldId id="279" r:id="rId17"/>
    <p:sldId id="278" r:id="rId18"/>
    <p:sldId id="270" r:id="rId19"/>
    <p:sldId id="271" r:id="rId2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5FF"/>
    <a:srgbClr val="FFFFFF"/>
    <a:srgbClr val="F8F8F8"/>
    <a:srgbClr val="3B6FBB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47" autoAdjust="0"/>
    <p:restoredTop sz="96281"/>
  </p:normalViewPr>
  <p:slideViewPr>
    <p:cSldViewPr snapToGrid="0">
      <p:cViewPr varScale="1">
        <p:scale>
          <a:sx n="122" d="100"/>
          <a:sy n="122" d="100"/>
        </p:scale>
        <p:origin x="464" y="200"/>
      </p:cViewPr>
      <p:guideLst/>
    </p:cSldViewPr>
  </p:slideViewPr>
  <p:notesTextViewPr>
    <p:cViewPr>
      <p:scale>
        <a:sx n="140" d="100"/>
        <a:sy n="14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102" d="100"/>
          <a:sy n="102" d="100"/>
        </p:scale>
        <p:origin x="3856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taiyo/Library/Mobile%20Documents/com~apple~CloudDocs/kyutech/M2/&#20462;&#35542;/slides/slide_graph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taiyo/Library/Mobile%20Documents/com~apple~CloudDocs/kyutech/M2/&#20462;&#35542;/slides/slide_graph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taiyo/Library/Mobile%20Documents/com~apple~CloudDocs/kyutech/M2/&#20462;&#35542;/slides/slide_graph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taiyo/Library/Mobile%20Documents/com~apple~CloudDocs/kyutech/M2/&#20462;&#35542;/slides/slide_graph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従来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Sheet1!$C$2:$G$2</c:f>
              <c:strCache>
                <c:ptCount val="5"/>
                <c:pt idx="0">
                  <c:v>パイプ</c:v>
                </c:pt>
                <c:pt idx="1">
                  <c:v>TCPソケット</c:v>
                </c:pt>
                <c:pt idx="2">
                  <c:v>UNIXドメインソケット</c:v>
                </c:pt>
                <c:pt idx="3">
                  <c:v>共有メモリ</c:v>
                </c:pt>
                <c:pt idx="4">
                  <c:v>シグナル</c:v>
                </c:pt>
              </c:strCache>
            </c:strRef>
          </c:cat>
          <c:val>
            <c:numRef>
              <c:f>Sheet1!$C$3:$G$3</c:f>
              <c:numCache>
                <c:formatCode>General</c:formatCode>
                <c:ptCount val="5"/>
                <c:pt idx="0">
                  <c:v>51.551000000000002</c:v>
                </c:pt>
                <c:pt idx="1">
                  <c:v>46.530999999999999</c:v>
                </c:pt>
                <c:pt idx="2">
                  <c:v>35.058</c:v>
                </c:pt>
                <c:pt idx="3">
                  <c:v>3.9569999999999999</c:v>
                </c:pt>
                <c:pt idx="4">
                  <c:v>42.094000000000001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B7-5544-BDA5-49ADD4B2D2B9}"/>
            </c:ext>
          </c:extLst>
        </c:ser>
        <c:ser>
          <c:idx val="1"/>
          <c:order val="1"/>
          <c:tx>
            <c:strRef>
              <c:f>Sheet1!$B$4</c:f>
              <c:strCache>
                <c:ptCount val="1"/>
                <c:pt idx="0">
                  <c:v>CA-TA (ポーリング)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Sheet1!$C$2:$G$2</c:f>
              <c:strCache>
                <c:ptCount val="5"/>
                <c:pt idx="0">
                  <c:v>パイプ</c:v>
                </c:pt>
                <c:pt idx="1">
                  <c:v>TCPソケット</c:v>
                </c:pt>
                <c:pt idx="2">
                  <c:v>UNIXドメインソケット</c:v>
                </c:pt>
                <c:pt idx="3">
                  <c:v>共有メモリ</c:v>
                </c:pt>
                <c:pt idx="4">
                  <c:v>シグナル</c:v>
                </c:pt>
              </c:strCache>
            </c:strRef>
          </c:cat>
          <c:val>
            <c:numRef>
              <c:f>Sheet1!$C$4:$G$4</c:f>
              <c:numCache>
                <c:formatCode>General</c:formatCode>
                <c:ptCount val="5"/>
                <c:pt idx="0">
                  <c:v>51.988</c:v>
                </c:pt>
                <c:pt idx="1">
                  <c:v>48.912999999999997</c:v>
                </c:pt>
                <c:pt idx="2">
                  <c:v>37.165999999999997</c:v>
                </c:pt>
                <c:pt idx="3">
                  <c:v>9.8930000000000007</c:v>
                </c:pt>
                <c:pt idx="4">
                  <c:v>41.966000000000001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B7-5544-BDA5-49ADD4B2D2B9}"/>
            </c:ext>
          </c:extLst>
        </c:ser>
        <c:ser>
          <c:idx val="2"/>
          <c:order val="2"/>
          <c:tx>
            <c:strRef>
              <c:f>Sheet1!$B$5</c:f>
              <c:strCache>
                <c:ptCount val="1"/>
                <c:pt idx="0">
                  <c:v>CA-TA (軽量RPC)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Sheet1!$C$2:$G$2</c:f>
              <c:strCache>
                <c:ptCount val="5"/>
                <c:pt idx="0">
                  <c:v>パイプ</c:v>
                </c:pt>
                <c:pt idx="1">
                  <c:v>TCPソケット</c:v>
                </c:pt>
                <c:pt idx="2">
                  <c:v>UNIXドメインソケット</c:v>
                </c:pt>
                <c:pt idx="3">
                  <c:v>共有メモリ</c:v>
                </c:pt>
                <c:pt idx="4">
                  <c:v>シグナル</c:v>
                </c:pt>
              </c:strCache>
            </c:strRef>
          </c:cat>
          <c:val>
            <c:numRef>
              <c:f>Sheet1!$C$5:$G$5</c:f>
              <c:numCache>
                <c:formatCode>General</c:formatCode>
                <c:ptCount val="5"/>
                <c:pt idx="0">
                  <c:v>100.25</c:v>
                </c:pt>
                <c:pt idx="1">
                  <c:v>72.882000000000005</c:v>
                </c:pt>
                <c:pt idx="2">
                  <c:v>62.222999999999999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DB7-5544-BDA5-49ADD4B2D2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70530303"/>
        <c:axId val="1812966335"/>
      </c:barChart>
      <c:catAx>
        <c:axId val="18705303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812966335"/>
        <c:crosses val="autoZero"/>
        <c:auto val="1"/>
        <c:lblAlgn val="ctr"/>
        <c:lblOffset val="100"/>
        <c:noMultiLvlLbl val="0"/>
      </c:catAx>
      <c:valAx>
        <c:axId val="18129663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ja-JP"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 sz="1600">
                    <a:solidFill>
                      <a:schemeClr val="tx1"/>
                    </a:solidFill>
                  </a:rPr>
                  <a:t>レイテンシ</a:t>
                </a:r>
                <a:r>
                  <a:rPr lang="en-US" altLang="ja-JP" sz="1600">
                    <a:solidFill>
                      <a:schemeClr val="tx1"/>
                    </a:solidFill>
                  </a:rPr>
                  <a:t> (μs)</a:t>
                </a:r>
                <a:endParaRPr lang="ja-JP" altLang="en-US" sz="160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5.8083252662149082E-3"/>
              <c:y val="0.2394830854476523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ja-JP"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ja-JP" alt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870530303"/>
        <c:crosses val="autoZero"/>
        <c:crossBetween val="between"/>
        <c:majorUnit val="25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3433461584213786"/>
          <c:y val="3.2292733202693262E-2"/>
          <c:w val="0.53133076831572423"/>
          <c:h val="0.1833540707490558"/>
        </c:manualLayout>
      </c:layout>
      <c:overlay val="0"/>
      <c:spPr>
        <a:solidFill>
          <a:schemeClr val="tx2">
            <a:lumMod val="20000"/>
            <a:lumOff val="8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790619751422571"/>
          <c:y val="0.28695063197651949"/>
          <c:w val="0.78415139385014987"/>
          <c:h val="0.47902174703336486"/>
        </c:manualLayout>
      </c:layout>
      <c:lineChart>
        <c:grouping val="standard"/>
        <c:varyColors val="0"/>
        <c:ser>
          <c:idx val="0"/>
          <c:order val="0"/>
          <c:tx>
            <c:strRef>
              <c:f>Sheet2!$B$25</c:f>
              <c:strCache>
                <c:ptCount val="1"/>
                <c:pt idx="0">
                  <c:v>ポーリング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Sheet2!$C$24:$F$24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Sheet2!$C$25:$F$25</c:f>
              <c:numCache>
                <c:formatCode>General</c:formatCode>
                <c:ptCount val="4"/>
                <c:pt idx="0">
                  <c:v>41.500999999999998</c:v>
                </c:pt>
                <c:pt idx="1">
                  <c:v>37.061999999999998</c:v>
                </c:pt>
                <c:pt idx="2">
                  <c:v>99.143000000000001</c:v>
                </c:pt>
                <c:pt idx="3">
                  <c:v>120.90774999999999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51E-BA45-97E2-066E01B34132}"/>
            </c:ext>
          </c:extLst>
        </c:ser>
        <c:ser>
          <c:idx val="1"/>
          <c:order val="1"/>
          <c:tx>
            <c:strRef>
              <c:f>Sheet2!$B$26</c:f>
              <c:strCache>
                <c:ptCount val="1"/>
                <c:pt idx="0">
                  <c:v>軽量RPC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Sheet2!$C$24:$F$24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Sheet2!$C$26:$F$26</c:f>
              <c:numCache>
                <c:formatCode>General</c:formatCode>
                <c:ptCount val="4"/>
                <c:pt idx="0">
                  <c:v>60.42</c:v>
                </c:pt>
                <c:pt idx="1">
                  <c:v>81.299000000000007</c:v>
                </c:pt>
                <c:pt idx="2">
                  <c:v>90.204999999999998</c:v>
                </c:pt>
                <c:pt idx="3">
                  <c:v>92.622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51E-BA45-97E2-066E01B341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46081727"/>
        <c:axId val="946084863"/>
      </c:lineChart>
      <c:catAx>
        <c:axId val="94608172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lang="ja-JP"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 sz="1400">
                    <a:solidFill>
                      <a:schemeClr val="tx1"/>
                    </a:solidFill>
                  </a:rPr>
                  <a:t>アプリケーション数</a:t>
                </a:r>
              </a:p>
            </c:rich>
          </c:tx>
          <c:layout>
            <c:manualLayout>
              <c:xMode val="edge"/>
              <c:yMode val="edge"/>
              <c:x val="0.4123273426169336"/>
              <c:y val="0.8635829988175550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lang="ja-JP" sz="1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946084863"/>
        <c:crosses val="autoZero"/>
        <c:auto val="1"/>
        <c:lblAlgn val="ctr"/>
        <c:lblOffset val="100"/>
        <c:noMultiLvlLbl val="0"/>
      </c:catAx>
      <c:valAx>
        <c:axId val="9460848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ja-JP"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 sz="1600">
                    <a:solidFill>
                      <a:schemeClr val="tx1"/>
                    </a:solidFill>
                  </a:rPr>
                  <a:t>平均レイテンシ</a:t>
                </a:r>
                <a:r>
                  <a:rPr lang="en-US" altLang="ja-JP" sz="1600">
                    <a:solidFill>
                      <a:schemeClr val="tx1"/>
                    </a:solidFill>
                  </a:rPr>
                  <a:t> (μs)</a:t>
                </a:r>
                <a:endParaRPr lang="ja-JP" altLang="en-US" sz="160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1.5241313801249668E-2"/>
              <c:y val="0.1654534809412106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ja-JP"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ja-JP" alt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946081727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6614474167673252"/>
          <c:y val="0.11177737895248409"/>
          <c:w val="0.60996257877429039"/>
          <c:h val="0.15584315196136581"/>
        </c:manualLayout>
      </c:layout>
      <c:overlay val="0"/>
      <c:spPr>
        <a:solidFill>
          <a:schemeClr val="tx2">
            <a:lumMod val="20000"/>
            <a:lumOff val="8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75459646219667"/>
          <c:y val="0.32582959562319597"/>
          <c:w val="0.79639743753783987"/>
          <c:h val="0.504147547614428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Sheet2!$B$39</c:f>
              <c:strCache>
                <c:ptCount val="1"/>
                <c:pt idx="0">
                  <c:v>従来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Sheet2!$C$38:$F$38</c:f>
              <c:strCache>
                <c:ptCount val="4"/>
                <c:pt idx="0">
                  <c:v>パイプ</c:v>
                </c:pt>
                <c:pt idx="1">
                  <c:v>TCPソケット</c:v>
                </c:pt>
                <c:pt idx="2">
                  <c:v>共有メモリ</c:v>
                </c:pt>
                <c:pt idx="3">
                  <c:v>シグナル</c:v>
                </c:pt>
              </c:strCache>
            </c:strRef>
          </c:cat>
          <c:val>
            <c:numRef>
              <c:f>Sheet2!$C$39:$F$39</c:f>
              <c:numCache>
                <c:formatCode>General</c:formatCode>
                <c:ptCount val="4"/>
                <c:pt idx="0">
                  <c:v>2229.3000000000002</c:v>
                </c:pt>
                <c:pt idx="1">
                  <c:v>2233.81</c:v>
                </c:pt>
                <c:pt idx="2">
                  <c:v>1515.79</c:v>
                </c:pt>
                <c:pt idx="3">
                  <c:v>2748.29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A5-2947-B30B-001C5988F166}"/>
            </c:ext>
          </c:extLst>
        </c:ser>
        <c:ser>
          <c:idx val="1"/>
          <c:order val="1"/>
          <c:tx>
            <c:strRef>
              <c:f>Sheet2!$B$40</c:f>
              <c:strCache>
                <c:ptCount val="1"/>
                <c:pt idx="0">
                  <c:v>CA-TA (ポーリング)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Sheet2!$C$38:$F$38</c:f>
              <c:strCache>
                <c:ptCount val="4"/>
                <c:pt idx="0">
                  <c:v>パイプ</c:v>
                </c:pt>
                <c:pt idx="1">
                  <c:v>TCPソケット</c:v>
                </c:pt>
                <c:pt idx="2">
                  <c:v>共有メモリ</c:v>
                </c:pt>
                <c:pt idx="3">
                  <c:v>シグナル</c:v>
                </c:pt>
              </c:strCache>
            </c:strRef>
          </c:cat>
          <c:val>
            <c:numRef>
              <c:f>Sheet2!$C$40:$F$40</c:f>
              <c:numCache>
                <c:formatCode>General</c:formatCode>
                <c:ptCount val="4"/>
                <c:pt idx="0">
                  <c:v>1461.98</c:v>
                </c:pt>
                <c:pt idx="1">
                  <c:v>1438.38</c:v>
                </c:pt>
                <c:pt idx="2">
                  <c:v>1544.67</c:v>
                </c:pt>
                <c:pt idx="3">
                  <c:v>1998.45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A5-2947-B30B-001C5988F166}"/>
            </c:ext>
          </c:extLst>
        </c:ser>
        <c:ser>
          <c:idx val="2"/>
          <c:order val="2"/>
          <c:tx>
            <c:strRef>
              <c:f>Sheet2!$B$41</c:f>
              <c:strCache>
                <c:ptCount val="1"/>
                <c:pt idx="0">
                  <c:v>CA-TA (軽量RPC)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Sheet2!$C$38:$F$38</c:f>
              <c:strCache>
                <c:ptCount val="4"/>
                <c:pt idx="0">
                  <c:v>パイプ</c:v>
                </c:pt>
                <c:pt idx="1">
                  <c:v>TCPソケット</c:v>
                </c:pt>
                <c:pt idx="2">
                  <c:v>共有メモリ</c:v>
                </c:pt>
                <c:pt idx="3">
                  <c:v>シグナル</c:v>
                </c:pt>
              </c:strCache>
            </c:strRef>
          </c:cat>
          <c:val>
            <c:numRef>
              <c:f>Sheet2!$C$41:$F$41</c:f>
              <c:numCache>
                <c:formatCode>General</c:formatCode>
                <c:ptCount val="4"/>
                <c:pt idx="0">
                  <c:v>2022.73</c:v>
                </c:pt>
                <c:pt idx="1">
                  <c:v>2041.46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7A5-2947-B30B-001C5988F1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81436351"/>
        <c:axId val="681432319"/>
      </c:barChart>
      <c:catAx>
        <c:axId val="6814363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81432319"/>
        <c:crosses val="autoZero"/>
        <c:auto val="1"/>
        <c:lblAlgn val="ctr"/>
        <c:lblOffset val="100"/>
        <c:noMultiLvlLbl val="0"/>
      </c:catAx>
      <c:valAx>
        <c:axId val="6814323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ja-JP" sz="1600" b="0" i="0" u="none" strike="noStrike" kern="1200" baseline="0">
                    <a:solidFill>
                      <a:schemeClr val="tx1"/>
                    </a:solidFill>
                  </a:rPr>
                  <a:t>CPU speed (event/sec)</a:t>
                </a:r>
                <a:endParaRPr lang="ja-JP" altLang="en-US" sz="1600" b="0" i="0" u="none" strike="noStrike" kern="1200" baseline="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9.4751264873430587E-3"/>
              <c:y val="0.1148846007107676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ja-JP" alt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81436351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9.7375576481243897E-2"/>
          <c:y val="0.11177733617885292"/>
          <c:w val="0.89999992539270479"/>
          <c:h val="0.15098320814348215"/>
        </c:manualLayout>
      </c:layout>
      <c:overlay val="0"/>
      <c:spPr>
        <a:solidFill>
          <a:schemeClr val="tx2">
            <a:lumMod val="20000"/>
            <a:lumOff val="8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97299300315703"/>
          <c:y val="0.24317171709415819"/>
          <c:w val="0.8159156797015088"/>
          <c:h val="0.68759440624470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Sheet3!$B$3</c:f>
              <c:strCache>
                <c:ptCount val="1"/>
                <c:pt idx="0">
                  <c:v>専用API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val>
            <c:numRef>
              <c:f>Sheet3!$B$4</c:f>
              <c:numCache>
                <c:formatCode>General</c:formatCode>
                <c:ptCount val="1"/>
                <c:pt idx="0">
                  <c:v>3.06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C1-A144-B3CA-0200A217A4E5}"/>
            </c:ext>
          </c:extLst>
        </c:ser>
        <c:ser>
          <c:idx val="1"/>
          <c:order val="1"/>
          <c:tx>
            <c:strRef>
              <c:f>Sheet3!$C$3</c:f>
              <c:strCache>
                <c:ptCount val="1"/>
                <c:pt idx="0">
                  <c:v>共有メモリ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val>
            <c:numRef>
              <c:f>Sheet3!$C$4</c:f>
              <c:numCache>
                <c:formatCode>General</c:formatCode>
                <c:ptCount val="1"/>
                <c:pt idx="0">
                  <c:v>3.15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EC1-A144-B3CA-0200A217A4E5}"/>
            </c:ext>
          </c:extLst>
        </c:ser>
        <c:ser>
          <c:idx val="2"/>
          <c:order val="2"/>
          <c:tx>
            <c:strRef>
              <c:f>Sheet3!$D$3</c:f>
              <c:strCache>
                <c:ptCount val="1"/>
                <c:pt idx="0">
                  <c:v>ポーリング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Sheet3!$D$4</c:f>
              <c:numCache>
                <c:formatCode>General</c:formatCode>
                <c:ptCount val="1"/>
                <c:pt idx="0">
                  <c:v>3.48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EC1-A144-B3CA-0200A217A4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9299904"/>
        <c:axId val="169303040"/>
      </c:barChart>
      <c:catAx>
        <c:axId val="16929990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69303040"/>
        <c:crosses val="autoZero"/>
        <c:auto val="1"/>
        <c:lblAlgn val="ctr"/>
        <c:lblOffset val="100"/>
        <c:noMultiLvlLbl val="0"/>
      </c:catAx>
      <c:valAx>
        <c:axId val="16930304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ja-JP"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 sz="1600">
                    <a:solidFill>
                      <a:schemeClr val="tx1"/>
                    </a:solidFill>
                  </a:rPr>
                  <a:t>推論時間</a:t>
                </a:r>
                <a:r>
                  <a:rPr lang="en-US" altLang="ja-JP" sz="1600">
                    <a:solidFill>
                      <a:schemeClr val="tx1"/>
                    </a:solidFill>
                  </a:rPr>
                  <a:t> (ms)</a:t>
                </a:r>
                <a:endParaRPr lang="ja-JP" altLang="en-US" sz="160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2.5555752086667402E-3"/>
              <c:y val="0.2685633566637503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ja-JP"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ja-JP" alt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9299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5.1111504173334807E-2"/>
          <c:y val="5.3349307320155071E-3"/>
          <c:w val="0.94888845135486977"/>
          <c:h val="0.17943766469498265"/>
        </c:manualLayout>
      </c:layout>
      <c:overlay val="0"/>
      <c:spPr>
        <a:solidFill>
          <a:schemeClr val="tx2">
            <a:lumMod val="20000"/>
            <a:lumOff val="8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064B9691-87D6-48EF-9BFD-698344D045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86BE10E-3BBD-4023-B684-892AE173FF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02328F-004D-4D3A-9F80-6B7A705D1367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6367B9F-A0B4-4348-9C4B-89D15EDCB27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2CC2C2F-D89E-474B-9003-7069E7D90C0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DCC25F-5D23-455B-B707-89EC30CA97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57490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00887C-0EF1-4AC1-9E9B-79863B12620D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9A420A-BDF0-4775-9670-07D3BFB5E9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677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9A420A-BDF0-4775-9670-07D3BFB5E94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69301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9A420A-BDF0-4775-9670-07D3BFB5E94B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83517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9A420A-BDF0-4775-9670-07D3BFB5E94B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15706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9A420A-BDF0-4775-9670-07D3BFB5E94B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1988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EBE37D-FF33-F193-AB91-0092421AA7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FE359B8-A60E-5C94-082D-8D8050D9E8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2CC737A-0494-A7F1-3F5B-D3433D236B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en-US">
              <a:latin typeface="+mn-lt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DE80487-EF80-BA78-D029-4283440225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9A420A-BDF0-4775-9670-07D3BFB5E94B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20103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39220-0850-8E9E-F589-D81E6647F4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7C98A0F-2E53-0ECC-75A9-D645567CA0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40C2157-4F19-D5C9-B269-152E38EDD6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BC7E9B7-A0F8-CF11-D318-3B945F06CC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9A420A-BDF0-4775-9670-07D3BFB5E94B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79217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9A420A-BDF0-4775-9670-07D3BFB5E94B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10815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altLang="ja-JP" sz="12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9A420A-BDF0-4775-9670-07D3BFB5E94B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407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en-US" sz="1200" kern="100">
              <a:effectLst/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9A420A-BDF0-4775-9670-07D3BFB5E94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57098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9A420A-BDF0-4775-9670-07D3BFB5E94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69322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2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9A420A-BDF0-4775-9670-07D3BFB5E94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70722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sz="12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9A420A-BDF0-4775-9670-07D3BFB5E94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4524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2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9A420A-BDF0-4775-9670-07D3BFB5E94B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8983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58C620-8D55-73F1-9467-AF1A612AF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48C8235-C664-C839-0078-DC41E5911B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DF8D31C-9C5A-019A-7D59-AF7088DEDA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E99736E-357A-DF76-0125-433001EA9B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9A420A-BDF0-4775-9670-07D3BFB5E94B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23358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ja-JP" sz="120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9A420A-BDF0-4775-9670-07D3BFB5E94B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4647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A7CD1-23F5-2DDF-8A96-A030FB9A7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26F07D0-4CE9-69A8-FFD1-82F8FFB450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4215C91-F3F0-1947-3263-57DF317103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07098C0-8CFF-09F7-CC6A-3442B78437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9A420A-BDF0-4775-9670-07D3BFB5E94B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2200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1524000" y="1407319"/>
            <a:ext cx="9144000" cy="2387600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kumimoji="1" lang="ja-JP" altLang="en-US"/>
              <a:t>発表題目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1524000" y="4232952"/>
            <a:ext cx="9144000" cy="1397285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年</a:t>
            </a:r>
            <a:r>
              <a:rPr kumimoji="1" lang="en-US" altLang="ja-JP" dirty="0"/>
              <a:t>/</a:t>
            </a:r>
            <a:r>
              <a:rPr kumimoji="1" lang="ja-JP" altLang="en-US"/>
              <a:t>月</a:t>
            </a:r>
            <a:r>
              <a:rPr kumimoji="1" lang="en-US" altLang="ja-JP" dirty="0"/>
              <a:t>/</a:t>
            </a:r>
            <a:r>
              <a:rPr kumimoji="1" lang="ja-JP" altLang="en-US"/>
              <a:t>日</a:t>
            </a:r>
            <a:r>
              <a:rPr kumimoji="1" lang="en-US" altLang="ja-JP" dirty="0"/>
              <a:t> (</a:t>
            </a:r>
            <a:r>
              <a:rPr kumimoji="1" lang="ja-JP" altLang="en-US"/>
              <a:t>曜日</a:t>
            </a:r>
            <a:r>
              <a:rPr kumimoji="1" lang="en-US" altLang="ja-JP" dirty="0"/>
              <a:t>)</a:t>
            </a:r>
            <a:r>
              <a:rPr kumimoji="1" lang="ja-JP" altLang="en-US"/>
              <a:t> 時間</a:t>
            </a:r>
            <a:endParaRPr kumimoji="1" lang="en-US" altLang="ja-JP" dirty="0"/>
          </a:p>
          <a:p>
            <a:r>
              <a:rPr kumimoji="1" lang="ja-JP" altLang="en-US"/>
              <a:t>発表者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125938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パラグラフ_メイ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558800" y="323071"/>
            <a:ext cx="11099800" cy="938159"/>
          </a:xfrm>
        </p:spPr>
        <p:txBody>
          <a:bodyPr>
            <a:noAutofit/>
          </a:bodyPr>
          <a:lstStyle>
            <a:lvl1pPr>
              <a:defRPr sz="3600" b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kumimoji="1" lang="ja-JP" altLang="en-US"/>
              <a:t>スライドタイトル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 hasCustomPrompt="1"/>
          </p:nvPr>
        </p:nvSpPr>
        <p:spPr>
          <a:xfrm>
            <a:off x="558800" y="1376737"/>
            <a:ext cx="11099800" cy="5208418"/>
          </a:xfrm>
        </p:spPr>
        <p:txBody>
          <a:bodyPr/>
          <a:lstStyle>
            <a:lvl1pPr marL="457200" indent="-457200"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  <a:lvl2pPr marL="800100" marR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l"/>
              <a:tabLst/>
              <a:defRPr b="0" i="0">
                <a:solidFill>
                  <a:schemeClr val="tx1"/>
                </a:solidFill>
                <a:latin typeface="+mn-ea"/>
                <a:ea typeface="+mn-ea"/>
              </a:defRPr>
            </a:lvl2pPr>
            <a:lvl3pPr>
              <a:buClr>
                <a:schemeClr val="tx2"/>
              </a:buClr>
              <a:defRPr sz="2400" b="0" i="0">
                <a:solidFill>
                  <a:schemeClr val="tx1"/>
                </a:solidFill>
                <a:latin typeface="+mn-ea"/>
                <a:ea typeface="+mn-ea"/>
              </a:defRPr>
            </a:lvl3pPr>
            <a:lvl4pPr marL="1371600" indent="0">
              <a:buClr>
                <a:schemeClr val="tx2"/>
              </a:buClr>
              <a:buNone/>
              <a:defRPr>
                <a:solidFill>
                  <a:schemeClr val="tx1"/>
                </a:solidFill>
                <a:latin typeface="+mn-ea"/>
                <a:ea typeface="+mn-ea"/>
              </a:defRPr>
            </a:lvl4pPr>
            <a:lvl5pPr>
              <a:buClr>
                <a:schemeClr val="tx2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kumimoji="1" lang="ja-JP" altLang="en-US"/>
              <a:t>第１レベル</a:t>
            </a:r>
            <a:endParaRPr kumimoji="1" lang="en-US" altLang="ja-JP" dirty="0"/>
          </a:p>
          <a:p>
            <a:pPr lvl="1"/>
            <a:r>
              <a:rPr kumimoji="1" lang="ja-JP" altLang="en-US"/>
              <a:t>第２レベル</a:t>
            </a:r>
            <a:endParaRPr kumimoji="1" lang="en-US" altLang="ja-JP" dirty="0"/>
          </a:p>
          <a:p>
            <a:pPr lvl="2"/>
            <a:r>
              <a:rPr kumimoji="1" lang="ja-JP" altLang="en-US"/>
              <a:t>第３レベル</a:t>
            </a:r>
            <a:endParaRPr kumimoji="1" lang="en-US" altLang="ja-JP" dirty="0"/>
          </a:p>
        </p:txBody>
      </p:sp>
      <p:sp>
        <p:nvSpPr>
          <p:cNvPr id="23" name="テキスト ボックス 22"/>
          <p:cNvSpPr txBox="1"/>
          <p:nvPr userDrawn="1"/>
        </p:nvSpPr>
        <p:spPr>
          <a:xfrm>
            <a:off x="11507123" y="6304096"/>
            <a:ext cx="5613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86695743-78A6-41C5-8EC9-B94E39B9B94D}" type="slidenum">
              <a:rPr kumimoji="1" lang="ja-JP" altLang="en-US" sz="2400" smtClean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  <a:ea typeface="游ゴシック Medium" panose="020B0500000000000000" pitchFamily="50" charset="-128"/>
              </a:rPr>
              <a:t>‹#›</a:t>
            </a:fld>
            <a:endParaRPr kumimoji="1" lang="ja-JP" altLang="en-US" sz="2400" dirty="0">
              <a:solidFill>
                <a:schemeClr val="tx1">
                  <a:lumMod val="60000"/>
                  <a:lumOff val="40000"/>
                </a:schemeClr>
              </a:solidFill>
              <a:latin typeface="+mn-lt"/>
              <a:ea typeface="游ゴシック Medium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11462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パラグラフ_補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4729D06-59B6-E68A-976D-25543BCE1E79}"/>
              </a:ext>
            </a:extLst>
          </p:cNvPr>
          <p:cNvSpPr/>
          <p:nvPr userDrawn="1"/>
        </p:nvSpPr>
        <p:spPr>
          <a:xfrm>
            <a:off x="0" y="0"/>
            <a:ext cx="12192000" cy="126123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558800" y="323071"/>
            <a:ext cx="11099800" cy="938159"/>
          </a:xfrm>
        </p:spPr>
        <p:txBody>
          <a:bodyPr>
            <a:noAutofit/>
          </a:bodyPr>
          <a:lstStyle>
            <a:lvl1pPr>
              <a:defRPr sz="3600" b="1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kumimoji="1" lang="ja-JP" altLang="en-US"/>
              <a:t>スライドタイトル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 hasCustomPrompt="1"/>
          </p:nvPr>
        </p:nvSpPr>
        <p:spPr>
          <a:xfrm>
            <a:off x="558800" y="1376737"/>
            <a:ext cx="11099800" cy="5208418"/>
          </a:xfrm>
        </p:spPr>
        <p:txBody>
          <a:bodyPr/>
          <a:lstStyle>
            <a:lvl1pPr marL="457200" indent="-457200"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  <a:lvl2pPr marL="800100" marR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l"/>
              <a:tabLst/>
              <a:defRPr b="0" i="0">
                <a:solidFill>
                  <a:schemeClr val="tx1"/>
                </a:solidFill>
                <a:latin typeface="+mn-ea"/>
                <a:ea typeface="+mn-ea"/>
              </a:defRPr>
            </a:lvl2pPr>
            <a:lvl3pPr>
              <a:buClr>
                <a:schemeClr val="tx2"/>
              </a:buClr>
              <a:defRPr sz="2400" b="0" i="0">
                <a:solidFill>
                  <a:schemeClr val="tx1"/>
                </a:solidFill>
                <a:latin typeface="+mn-ea"/>
                <a:ea typeface="+mn-ea"/>
              </a:defRPr>
            </a:lvl3pPr>
            <a:lvl4pPr marL="1371600" indent="0">
              <a:buClr>
                <a:schemeClr val="tx2"/>
              </a:buClr>
              <a:buNone/>
              <a:defRPr>
                <a:solidFill>
                  <a:schemeClr val="tx1"/>
                </a:solidFill>
                <a:latin typeface="+mn-ea"/>
                <a:ea typeface="+mn-ea"/>
              </a:defRPr>
            </a:lvl4pPr>
            <a:lvl5pPr>
              <a:buClr>
                <a:schemeClr val="tx2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kumimoji="1" lang="ja-JP" altLang="en-US"/>
              <a:t>第１レベル</a:t>
            </a:r>
            <a:endParaRPr kumimoji="1" lang="en-US" altLang="ja-JP" dirty="0"/>
          </a:p>
          <a:p>
            <a:pPr lvl="1"/>
            <a:r>
              <a:rPr kumimoji="1" lang="ja-JP" altLang="en-US"/>
              <a:t>第２レベル</a:t>
            </a:r>
            <a:endParaRPr kumimoji="1" lang="en-US" altLang="ja-JP" dirty="0"/>
          </a:p>
          <a:p>
            <a:pPr lvl="2"/>
            <a:r>
              <a:rPr kumimoji="1" lang="ja-JP" altLang="en-US"/>
              <a:t>第３レベル</a:t>
            </a:r>
            <a:endParaRPr kumimoji="1" lang="en-US" altLang="ja-JP" dirty="0"/>
          </a:p>
        </p:txBody>
      </p:sp>
      <p:sp>
        <p:nvSpPr>
          <p:cNvPr id="23" name="テキスト ボックス 22"/>
          <p:cNvSpPr txBox="1"/>
          <p:nvPr userDrawn="1"/>
        </p:nvSpPr>
        <p:spPr>
          <a:xfrm>
            <a:off x="11507123" y="6304096"/>
            <a:ext cx="5613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86695743-78A6-41C5-8EC9-B94E39B9B94D}" type="slidenum">
              <a:rPr kumimoji="1" lang="ja-JP" altLang="en-US" sz="2400" smtClean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  <a:ea typeface="游ゴシック Medium" panose="020B0500000000000000" pitchFamily="50" charset="-128"/>
              </a:rPr>
              <a:t>‹#›</a:t>
            </a:fld>
            <a:endParaRPr kumimoji="1" lang="ja-JP" altLang="en-US" sz="2400" dirty="0">
              <a:solidFill>
                <a:schemeClr val="tx1">
                  <a:lumMod val="60000"/>
                  <a:lumOff val="40000"/>
                </a:schemeClr>
              </a:solidFill>
              <a:latin typeface="+mn-lt"/>
              <a:ea typeface="游ゴシック Medium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9370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パラグラフ_概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558800" y="323071"/>
            <a:ext cx="11099800" cy="938159"/>
          </a:xfrm>
        </p:spPr>
        <p:txBody>
          <a:bodyPr>
            <a:noAutofit/>
          </a:bodyPr>
          <a:lstStyle>
            <a:lvl1pPr algn="ctr">
              <a:defRPr sz="3600" b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kumimoji="1" lang="ja-JP" altLang="en-US"/>
              <a:t>はじめに</a:t>
            </a:r>
            <a:r>
              <a:rPr kumimoji="1" lang="en-US" altLang="ja-JP" dirty="0"/>
              <a:t> (</a:t>
            </a:r>
            <a:r>
              <a:rPr kumimoji="1" lang="ja-JP" altLang="en-US"/>
              <a:t>概要など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 hasCustomPrompt="1"/>
          </p:nvPr>
        </p:nvSpPr>
        <p:spPr>
          <a:xfrm>
            <a:off x="558800" y="1376737"/>
            <a:ext cx="11099800" cy="5208418"/>
          </a:xfrm>
        </p:spPr>
        <p:txBody>
          <a:bodyPr/>
          <a:lstStyle>
            <a:lvl1pPr marL="457200" indent="-457200"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  <a:lvl2pPr marL="800100" marR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l"/>
              <a:tabLst/>
              <a:defRPr b="0" i="0">
                <a:solidFill>
                  <a:schemeClr val="tx1"/>
                </a:solidFill>
                <a:latin typeface="+mn-ea"/>
                <a:ea typeface="+mn-ea"/>
              </a:defRPr>
            </a:lvl2pPr>
            <a:lvl3pPr>
              <a:buClr>
                <a:schemeClr val="tx2"/>
              </a:buClr>
              <a:defRPr sz="2400" b="0" i="0">
                <a:solidFill>
                  <a:schemeClr val="tx1"/>
                </a:solidFill>
                <a:latin typeface="+mn-ea"/>
                <a:ea typeface="+mn-ea"/>
              </a:defRPr>
            </a:lvl3pPr>
            <a:lvl4pPr marL="1371600" indent="0">
              <a:buClr>
                <a:schemeClr val="tx2"/>
              </a:buClr>
              <a:buNone/>
              <a:defRPr>
                <a:solidFill>
                  <a:schemeClr val="tx1"/>
                </a:solidFill>
                <a:latin typeface="+mn-ea"/>
                <a:ea typeface="+mn-ea"/>
              </a:defRPr>
            </a:lvl4pPr>
            <a:lvl5pPr>
              <a:buClr>
                <a:schemeClr val="tx2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kumimoji="1" lang="ja-JP" altLang="en-US"/>
              <a:t>第１レベル</a:t>
            </a:r>
            <a:endParaRPr kumimoji="1" lang="en-US" altLang="ja-JP" dirty="0"/>
          </a:p>
          <a:p>
            <a:pPr lvl="1"/>
            <a:r>
              <a:rPr kumimoji="1" lang="ja-JP" altLang="en-US"/>
              <a:t>第２レベル</a:t>
            </a:r>
            <a:endParaRPr kumimoji="1" lang="en-US" altLang="ja-JP" dirty="0"/>
          </a:p>
          <a:p>
            <a:pPr lvl="2"/>
            <a:r>
              <a:rPr kumimoji="1" lang="ja-JP" altLang="en-US"/>
              <a:t>第３レベル</a:t>
            </a:r>
            <a:endParaRPr kumimoji="1" lang="en-US" altLang="ja-JP" dirty="0"/>
          </a:p>
          <a:p>
            <a:pPr lvl="3"/>
            <a:endParaRPr kumimoji="1" lang="en-US" altLang="ja-JP" dirty="0"/>
          </a:p>
          <a:p>
            <a:pPr lvl="1"/>
            <a:endParaRPr kumimoji="1" lang="en-US" altLang="ja-JP" dirty="0"/>
          </a:p>
          <a:p>
            <a:pPr lvl="0"/>
            <a:endParaRPr kumimoji="1" lang="en-US" altLang="ja-JP" dirty="0"/>
          </a:p>
          <a:p>
            <a:pPr lvl="0"/>
            <a:endParaRPr kumimoji="1" lang="en-US" altLang="ja-JP" dirty="0"/>
          </a:p>
          <a:p>
            <a:pPr lvl="1"/>
            <a:endParaRPr kumimoji="1" lang="en-US" altLang="ja-JP" dirty="0"/>
          </a:p>
        </p:txBody>
      </p:sp>
      <p:sp>
        <p:nvSpPr>
          <p:cNvPr id="23" name="テキスト ボックス 22"/>
          <p:cNvSpPr txBox="1"/>
          <p:nvPr userDrawn="1"/>
        </p:nvSpPr>
        <p:spPr>
          <a:xfrm>
            <a:off x="11507123" y="6304096"/>
            <a:ext cx="5613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86695743-78A6-41C5-8EC9-B94E39B9B94D}" type="slidenum">
              <a:rPr kumimoji="1" lang="ja-JP" altLang="en-US" sz="2400" smtClean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  <a:ea typeface="游ゴシック Medium" panose="020B0500000000000000" pitchFamily="50" charset="-128"/>
              </a:rPr>
              <a:t>‹#›</a:t>
            </a:fld>
            <a:endParaRPr kumimoji="1" lang="ja-JP" altLang="en-US" sz="2400" dirty="0">
              <a:solidFill>
                <a:schemeClr val="tx1">
                  <a:lumMod val="60000"/>
                  <a:lumOff val="40000"/>
                </a:schemeClr>
              </a:solidFill>
              <a:latin typeface="+mn-lt"/>
              <a:ea typeface="游ゴシック Medium" panose="020B0500000000000000" pitchFamily="50" charset="-128"/>
            </a:endParaRPr>
          </a:p>
        </p:txBody>
      </p:sp>
      <p:sp>
        <p:nvSpPr>
          <p:cNvPr id="4" name="フレーム 3">
            <a:extLst>
              <a:ext uri="{FF2B5EF4-FFF2-40B4-BE49-F238E27FC236}">
                <a16:creationId xmlns:a16="http://schemas.microsoft.com/office/drawing/2014/main" id="{E0DCFCB3-9C82-557E-E04F-436AFDEC4E1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2461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9137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2517291" y="794944"/>
            <a:ext cx="8989832" cy="938159"/>
          </a:xfrm>
        </p:spPr>
        <p:txBody>
          <a:bodyPr>
            <a:noAutofit/>
          </a:bodyPr>
          <a:lstStyle>
            <a:lvl1pPr>
              <a:defRPr sz="2800" b="1">
                <a:solidFill>
                  <a:schemeClr val="accent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kumimoji="1" lang="en-US" altLang="ja-JP" dirty="0"/>
              <a:t>(</a:t>
            </a:r>
            <a:r>
              <a:rPr kumimoji="1" lang="ja-JP" altLang="en-US"/>
              <a:t>発表題目に対応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 hasCustomPrompt="1"/>
          </p:nvPr>
        </p:nvSpPr>
        <p:spPr>
          <a:xfrm>
            <a:off x="2517289" y="2000922"/>
            <a:ext cx="8989834" cy="4303174"/>
          </a:xfrm>
        </p:spPr>
        <p:txBody>
          <a:bodyPr>
            <a:normAutofit/>
          </a:bodyPr>
          <a:lstStyle>
            <a:lvl1pPr marL="514350" indent="-514350">
              <a:buFont typeface="+mj-lt"/>
              <a:buAutoNum type="arabicPeriod"/>
              <a:defRPr sz="280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  <a:lvl2pPr marL="800100" marR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l"/>
              <a:tabLst/>
              <a:defRPr sz="2400" b="0" i="0">
                <a:solidFill>
                  <a:schemeClr val="tx1"/>
                </a:solidFill>
                <a:latin typeface="+mn-ea"/>
                <a:ea typeface="+mn-ea"/>
              </a:defRPr>
            </a:lvl2pPr>
            <a:lvl3pPr>
              <a:buClr>
                <a:schemeClr val="tx2"/>
              </a:buClr>
              <a:defRPr sz="2400" b="0" i="0">
                <a:solidFill>
                  <a:schemeClr val="tx1"/>
                </a:solidFill>
                <a:latin typeface="+mn-ea"/>
                <a:ea typeface="+mn-ea"/>
              </a:defRPr>
            </a:lvl3pPr>
            <a:lvl4pPr marL="1371600" indent="0">
              <a:buClr>
                <a:schemeClr val="tx2"/>
              </a:buClr>
              <a:buNone/>
              <a:defRPr>
                <a:solidFill>
                  <a:schemeClr val="tx1"/>
                </a:solidFill>
                <a:latin typeface="+mn-ea"/>
                <a:ea typeface="+mn-ea"/>
              </a:defRPr>
            </a:lvl4pPr>
            <a:lvl5pPr>
              <a:buClr>
                <a:schemeClr val="tx2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kumimoji="1" lang="en-US" altLang="ja-JP" dirty="0"/>
              <a:t>(</a:t>
            </a:r>
            <a:r>
              <a:rPr kumimoji="1" lang="ja-JP" altLang="en-US"/>
              <a:t>チャプタータイトルに対応</a:t>
            </a:r>
            <a:r>
              <a:rPr kumimoji="1" lang="en-US" altLang="ja-JP" dirty="0"/>
              <a:t>)</a:t>
            </a:r>
          </a:p>
          <a:p>
            <a:pPr lvl="1"/>
            <a:r>
              <a:rPr kumimoji="1" lang="ja-JP" altLang="en-US"/>
              <a:t>必要に応じて詳細コンテンツを記述</a:t>
            </a:r>
            <a:endParaRPr kumimoji="1" lang="en-US" altLang="ja-JP" dirty="0"/>
          </a:p>
          <a:p>
            <a:pPr lvl="1"/>
            <a:endParaRPr kumimoji="1" lang="en-US" altLang="ja-JP" dirty="0"/>
          </a:p>
        </p:txBody>
      </p:sp>
      <p:sp>
        <p:nvSpPr>
          <p:cNvPr id="23" name="テキスト ボックス 22"/>
          <p:cNvSpPr txBox="1"/>
          <p:nvPr userDrawn="1"/>
        </p:nvSpPr>
        <p:spPr>
          <a:xfrm>
            <a:off x="11507123" y="6304096"/>
            <a:ext cx="5613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86695743-78A6-41C5-8EC9-B94E39B9B94D}" type="slidenum">
              <a:rPr kumimoji="1" lang="ja-JP" altLang="en-US" sz="2400" smtClean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  <a:ea typeface="游ゴシック Medium" panose="020B0500000000000000" pitchFamily="50" charset="-128"/>
              </a:rPr>
              <a:t>‹#›</a:t>
            </a:fld>
            <a:endParaRPr kumimoji="1" lang="ja-JP" altLang="en-US" sz="2400" dirty="0">
              <a:solidFill>
                <a:schemeClr val="tx1">
                  <a:lumMod val="60000"/>
                  <a:lumOff val="40000"/>
                </a:schemeClr>
              </a:solidFill>
              <a:latin typeface="+mn-lt"/>
              <a:ea typeface="游ゴシック Medium" panose="020B0500000000000000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8572AA1-E7F7-2D54-1DF5-57C0090D1D36}"/>
              </a:ext>
            </a:extLst>
          </p:cNvPr>
          <p:cNvSpPr/>
          <p:nvPr userDrawn="1"/>
        </p:nvSpPr>
        <p:spPr>
          <a:xfrm>
            <a:off x="0" y="0"/>
            <a:ext cx="178576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8430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扉"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3338512" y="2959920"/>
            <a:ext cx="8307388" cy="938159"/>
          </a:xfrm>
        </p:spPr>
        <p:txBody>
          <a:bodyPr>
            <a:noAutofit/>
          </a:bodyPr>
          <a:lstStyle>
            <a:lvl1pPr algn="l">
              <a:defRPr sz="3600" b="1">
                <a:solidFill>
                  <a:schemeClr val="accent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kumimoji="1" lang="ja-JP" altLang="en-US"/>
              <a:t>チャプタータイトル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 userDrawn="1"/>
        </p:nvSpPr>
        <p:spPr>
          <a:xfrm>
            <a:off x="11507123" y="6304096"/>
            <a:ext cx="5613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86695743-78A6-41C5-8EC9-B94E39B9B94D}" type="slidenum">
              <a:rPr kumimoji="1" lang="ja-JP" altLang="en-US" sz="2400" smtClean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  <a:ea typeface="游ゴシック Medium" panose="020B0500000000000000" pitchFamily="50" charset="-128"/>
              </a:rPr>
              <a:t>‹#›</a:t>
            </a:fld>
            <a:endParaRPr kumimoji="1" lang="ja-JP" altLang="en-US" sz="2400" dirty="0">
              <a:solidFill>
                <a:schemeClr val="tx1">
                  <a:lumMod val="60000"/>
                  <a:lumOff val="40000"/>
                </a:schemeClr>
              </a:solidFill>
              <a:latin typeface="+mn-lt"/>
              <a:ea typeface="游ゴシック Medium" panose="020B0500000000000000" pitchFamily="50" charset="-128"/>
            </a:endParaRPr>
          </a:p>
        </p:txBody>
      </p: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C70A94A5-070F-B111-1160-FB25FCF902C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137569"/>
            <a:ext cx="3338512" cy="2582862"/>
          </a:xfrm>
        </p:spPr>
        <p:txBody>
          <a:bodyPr anchor="ctr">
            <a:noAutofit/>
          </a:bodyPr>
          <a:lstStyle>
            <a:lvl1pPr marL="0" indent="0" algn="ctr">
              <a:buNone/>
              <a:defRPr sz="19900">
                <a:solidFill>
                  <a:schemeClr val="accent1">
                    <a:alpha val="3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/>
              <a:t>01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74588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表紙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1524000" y="1407319"/>
            <a:ext cx="9144000" cy="2387600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kumimoji="1" lang="ja-JP" altLang="en-US"/>
              <a:t>発表題目に対応</a:t>
            </a:r>
            <a:endParaRPr kumimoji="1" lang="ja-JP" altLang="en-US" dirty="0"/>
          </a:p>
        </p:txBody>
      </p:sp>
      <p:sp>
        <p:nvSpPr>
          <p:cNvPr id="5" name="直角三角形 4">
            <a:extLst>
              <a:ext uri="{FF2B5EF4-FFF2-40B4-BE49-F238E27FC236}">
                <a16:creationId xmlns:a16="http://schemas.microsoft.com/office/drawing/2014/main" id="{2A45476F-2C68-F757-F962-A86C739D3F93}"/>
              </a:ext>
            </a:extLst>
          </p:cNvPr>
          <p:cNvSpPr/>
          <p:nvPr userDrawn="1"/>
        </p:nvSpPr>
        <p:spPr>
          <a:xfrm rot="5400000">
            <a:off x="0" y="0"/>
            <a:ext cx="1083733" cy="1083733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6" name="直角三角形 5">
            <a:extLst>
              <a:ext uri="{FF2B5EF4-FFF2-40B4-BE49-F238E27FC236}">
                <a16:creationId xmlns:a16="http://schemas.microsoft.com/office/drawing/2014/main" id="{F6435C1B-4C73-A3DC-3A4F-E7708826DC3D}"/>
              </a:ext>
            </a:extLst>
          </p:cNvPr>
          <p:cNvSpPr/>
          <p:nvPr userDrawn="1"/>
        </p:nvSpPr>
        <p:spPr>
          <a:xfrm rot="16200000">
            <a:off x="11108267" y="5774267"/>
            <a:ext cx="1083733" cy="1083733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8330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4638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AF030-86AC-4BA0-B9C6-3243C593BCF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B92D0-3845-473E-8E13-C70357A36C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9340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6" r:id="rId3"/>
    <p:sldLayoutId id="2147483655" r:id="rId4"/>
    <p:sldLayoutId id="2147483654" r:id="rId5"/>
    <p:sldLayoutId id="2147483653" r:id="rId6"/>
    <p:sldLayoutId id="2147483657" r:id="rId7"/>
    <p:sldLayoutId id="2147483651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6088" indent="-446088" algn="l" defTabSz="914400" rtl="0" eaLnBrk="1" latinLnBrk="0" hangingPunct="1">
        <a:lnSpc>
          <a:spcPct val="110000"/>
        </a:lnSpc>
        <a:spcBef>
          <a:spcPts val="1800"/>
        </a:spcBef>
        <a:buClr>
          <a:schemeClr val="accent1"/>
        </a:buClr>
        <a:buFont typeface="Wingdings" panose="05000000000000000000" pitchFamily="2" charset="2"/>
        <a:buChar char="l"/>
        <a:defRPr kumimoji="1" sz="2800" b="1" kern="1200">
          <a:solidFill>
            <a:schemeClr val="tx1"/>
          </a:solidFill>
          <a:latin typeface="游ゴシック" panose="020B0400000000000000" pitchFamily="50" charset="-128"/>
          <a:ea typeface="游ゴシック" panose="020B0400000000000000" pitchFamily="50" charset="-128"/>
          <a:cs typeface="+mn-cs"/>
        </a:defRPr>
      </a:lvl1pPr>
      <a:lvl2pPr marL="898525" indent="-441325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l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252538" indent="-338138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l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706563" indent="-334963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l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151063" indent="-322263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l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armadillo.atmark-techno.com/news/notices/202301_armadillo-x2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1.png"/><Relationship Id="rId7" Type="http://schemas.openxmlformats.org/officeDocument/2006/relationships/image" Target="../media/image1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12.svg"/><Relationship Id="rId9" Type="http://schemas.openxmlformats.org/officeDocument/2006/relationships/image" Target="../media/image1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7" Type="http://schemas.openxmlformats.org/officeDocument/2006/relationships/image" Target="../media/image15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C75D14-92F6-0EDA-B762-D6DAE7A56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C07A6E-58DF-7F73-A613-88FCE1B892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6884" y="1470454"/>
            <a:ext cx="11518232" cy="2627744"/>
          </a:xfrm>
        </p:spPr>
        <p:txBody>
          <a:bodyPr/>
          <a:lstStyle/>
          <a:p>
            <a:pPr>
              <a:lnSpc>
                <a:spcPts val="5280"/>
              </a:lnSpc>
            </a:pPr>
            <a:r>
              <a:rPr lang="en" altLang="ja-JP" sz="4400" dirty="0"/>
              <a:t>Arm TrustZone</a:t>
            </a:r>
            <a:r>
              <a:rPr lang="ja-JP" altLang="en-US" sz="4400"/>
              <a:t>を用いた</a:t>
            </a:r>
            <a:br>
              <a:rPr lang="en-US" altLang="ja-JP" sz="4400" dirty="0"/>
            </a:br>
            <a:r>
              <a:rPr lang="ja-JP" altLang="en-US" sz="4400"/>
              <a:t>クラウドアプリケーションの</a:t>
            </a:r>
            <a:br>
              <a:rPr lang="en-US" altLang="ja-JP" sz="4400" dirty="0"/>
            </a:br>
            <a:r>
              <a:rPr lang="ja-JP" altLang="en-US" sz="4400"/>
              <a:t>安全かつ柔軟な協調実行</a:t>
            </a:r>
            <a:endParaRPr kumimoji="1" lang="ja-JP" altLang="en-US" sz="400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29610FF-D3CA-2414-B870-1C6E33D0F4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73693"/>
            <a:ext cx="9144000" cy="1720671"/>
          </a:xfrm>
        </p:spPr>
        <p:txBody>
          <a:bodyPr anchor="ctr"/>
          <a:lstStyle/>
          <a:p>
            <a:pPr>
              <a:lnSpc>
                <a:spcPts val="2500"/>
              </a:lnSpc>
            </a:pPr>
            <a:r>
              <a:rPr kumimoji="1" lang="ja-JP" altLang="en-US"/>
              <a:t>九州工業大学大学院 情報工学府 情報創成工学専攻</a:t>
            </a:r>
            <a:endParaRPr kumimoji="1" lang="en-US" altLang="ja-JP" dirty="0"/>
          </a:p>
          <a:p>
            <a:pPr>
              <a:lnSpc>
                <a:spcPts val="2500"/>
              </a:lnSpc>
            </a:pPr>
            <a:r>
              <a:rPr kumimoji="1" lang="ja-JP" altLang="en-US"/>
              <a:t>光来研究室</a:t>
            </a:r>
            <a:endParaRPr kumimoji="1" lang="en-US" altLang="ja-JP" dirty="0"/>
          </a:p>
          <a:p>
            <a:pPr>
              <a:lnSpc>
                <a:spcPts val="2500"/>
              </a:lnSpc>
            </a:pPr>
            <a:r>
              <a:rPr lang="en-US" altLang="ja-JP" dirty="0"/>
              <a:t>246E0120</a:t>
            </a:r>
            <a:r>
              <a:rPr lang="ja-JP" altLang="en-US"/>
              <a:t>　</a:t>
            </a:r>
            <a:r>
              <a:rPr kumimoji="1" lang="ja-JP" altLang="en-US"/>
              <a:t>佐藤 太陽</a:t>
            </a:r>
          </a:p>
        </p:txBody>
      </p:sp>
    </p:spTree>
    <p:extLst>
      <p:ext uri="{BB962C8B-B14F-4D97-AF65-F5344CB8AC3E}">
        <p14:creationId xmlns:p14="http://schemas.microsoft.com/office/powerpoint/2010/main" val="3958986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C70FD-4765-6476-9AE7-8C098DE76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POSIX API</a:t>
            </a:r>
            <a:r>
              <a:rPr lang="ja-JP" altLang="en-US"/>
              <a:t>を用いた</a:t>
            </a:r>
            <a:r>
              <a:rPr lang="en-US" altLang="ja-JP" dirty="0"/>
              <a:t>TA</a:t>
            </a:r>
            <a:r>
              <a:rPr lang="ja-JP" altLang="en-US"/>
              <a:t>の生成</a:t>
            </a:r>
            <a:endParaRPr lang="en-JP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B6607-668D-F78A-7ACA-0EB8B5881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CA</a:t>
            </a:r>
            <a:r>
              <a:rPr lang="ja-JP" altLang="en-US"/>
              <a:t>は</a:t>
            </a:r>
            <a:r>
              <a:rPr lang="en-JP" altLang="ja-JP" dirty="0"/>
              <a:t>posix_spawn</a:t>
            </a:r>
            <a:r>
              <a:rPr lang="ja-JP" altLang="en-US"/>
              <a:t>関数を用いて子プロセスのように</a:t>
            </a:r>
            <a:r>
              <a:rPr lang="en-US" altLang="ja-JP" dirty="0"/>
              <a:t>TA</a:t>
            </a:r>
            <a:r>
              <a:rPr lang="ja-JP" altLang="en-US"/>
              <a:t>を生成</a:t>
            </a:r>
            <a:endParaRPr lang="en-US" altLang="ja-JP" dirty="0"/>
          </a:p>
          <a:p>
            <a:pPr lvl="1"/>
            <a:r>
              <a:rPr lang="en-US" altLang="ja-JP" dirty="0"/>
              <a:t>CA</a:t>
            </a:r>
            <a:r>
              <a:rPr lang="ja-JP" altLang="en-US"/>
              <a:t>に提供される</a:t>
            </a:r>
            <a:r>
              <a:rPr lang="en-US" altLang="ja-JP" dirty="0" err="1"/>
              <a:t>TZm</a:t>
            </a:r>
            <a:r>
              <a:rPr lang="en-US" altLang="ja-JP" dirty="0"/>
              <a:t>-CA</a:t>
            </a:r>
            <a:r>
              <a:rPr lang="ja-JP" altLang="en-US"/>
              <a:t>ライブラリ内に</a:t>
            </a:r>
            <a:r>
              <a:rPr lang="en-US" altLang="ja-JP" dirty="0"/>
              <a:t>TA</a:t>
            </a:r>
            <a:r>
              <a:rPr lang="ja-JP" altLang="en-US"/>
              <a:t>の複雑な起動処理を隠蔽</a:t>
            </a:r>
            <a:endParaRPr lang="en-US" altLang="ja-JP" dirty="0"/>
          </a:p>
          <a:p>
            <a:pPr lvl="1"/>
            <a:r>
              <a:rPr lang="ja-JP" altLang="en-US"/>
              <a:t>シャドウプロセスを作成し、サブスレッドを用いて</a:t>
            </a:r>
            <a:r>
              <a:rPr lang="en-US" altLang="ja-JP" dirty="0"/>
              <a:t>TA</a:t>
            </a:r>
            <a:r>
              <a:rPr lang="ja-JP" altLang="en-US"/>
              <a:t>を並列に実行</a:t>
            </a:r>
            <a:endParaRPr lang="en-US" altLang="ja-JP" dirty="0"/>
          </a:p>
          <a:p>
            <a:r>
              <a:rPr lang="en-US" altLang="ja-JP" dirty="0"/>
              <a:t>TA</a:t>
            </a:r>
            <a:r>
              <a:rPr lang="ja-JP" altLang="en-US"/>
              <a:t>も同様にして別の</a:t>
            </a:r>
            <a:r>
              <a:rPr lang="en-US" altLang="ja-JP" dirty="0"/>
              <a:t>TA</a:t>
            </a:r>
            <a:r>
              <a:rPr lang="ja-JP" altLang="en-US"/>
              <a:t>を生成可能</a:t>
            </a:r>
            <a:endParaRPr lang="en-US" altLang="ja-JP" dirty="0"/>
          </a:p>
          <a:p>
            <a:pPr lvl="1"/>
            <a:r>
              <a:rPr lang="en-US" altLang="ja-JP" dirty="0"/>
              <a:t>TA</a:t>
            </a:r>
            <a:r>
              <a:rPr lang="ja-JP" altLang="en-US"/>
              <a:t>に対応するシャドウプロセスが</a:t>
            </a:r>
            <a:r>
              <a:rPr lang="en-JP" altLang="ja-JP" dirty="0"/>
              <a:t>CA</a:t>
            </a:r>
            <a:r>
              <a:rPr lang="ja-JP" altLang="en-JP"/>
              <a:t>と</a:t>
            </a:r>
            <a:r>
              <a:rPr lang="ja-JP" altLang="en-US"/>
              <a:t>同様にして新しい</a:t>
            </a:r>
            <a:r>
              <a:rPr lang="en-US" altLang="ja-JP" dirty="0"/>
              <a:t>TA</a:t>
            </a:r>
            <a:r>
              <a:rPr lang="ja-JP" altLang="en-US"/>
              <a:t>を生成</a:t>
            </a:r>
            <a:endParaRPr lang="en-US" altLang="ja-JP" dirty="0"/>
          </a:p>
          <a:p>
            <a:pPr lvl="1"/>
            <a:r>
              <a:rPr lang="en-US" altLang="ja-JP" dirty="0"/>
              <a:t>TA</a:t>
            </a:r>
            <a:r>
              <a:rPr lang="ja-JP" altLang="en-US"/>
              <a:t>同士はそれぞれのシャドウプロセス経由で通信</a:t>
            </a:r>
            <a:endParaRPr lang="en-US" altLang="ja-JP" dirty="0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1E86F9E9-D7EF-1098-035D-BC7F1DE15967}"/>
              </a:ext>
            </a:extLst>
          </p:cNvPr>
          <p:cNvSpPr/>
          <p:nvPr/>
        </p:nvSpPr>
        <p:spPr>
          <a:xfrm>
            <a:off x="7471566" y="4425694"/>
            <a:ext cx="4161633" cy="23413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6200">
            <a:noFill/>
          </a:ln>
          <a:effectLst>
            <a:softEdge rad="1270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180000" rtlCol="0" anchor="t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2C6569A5-FE4F-4D8A-793E-32BD4DB738D2}"/>
              </a:ext>
            </a:extLst>
          </p:cNvPr>
          <p:cNvSpPr/>
          <p:nvPr/>
        </p:nvSpPr>
        <p:spPr>
          <a:xfrm>
            <a:off x="558799" y="4430959"/>
            <a:ext cx="6511827" cy="23413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noFill/>
          </a:ln>
          <a:effectLst>
            <a:softEdge rad="1270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180000" rtlCol="0" anchor="t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テキスト ボックス 24">
            <a:extLst>
              <a:ext uri="{FF2B5EF4-FFF2-40B4-BE49-F238E27FC236}">
                <a16:creationId xmlns:a16="http://schemas.microsoft.com/office/drawing/2014/main" id="{4364207B-DE47-34EA-7699-66B2A7E33D00}"/>
              </a:ext>
            </a:extLst>
          </p:cNvPr>
          <p:cNvSpPr txBox="1"/>
          <p:nvPr/>
        </p:nvSpPr>
        <p:spPr>
          <a:xfrm>
            <a:off x="558799" y="4202926"/>
            <a:ext cx="6511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/>
              <a:t>ノーマルワールド</a:t>
            </a:r>
          </a:p>
        </p:txBody>
      </p:sp>
      <p:sp>
        <p:nvSpPr>
          <p:cNvPr id="7" name="テキスト ボックス 25">
            <a:extLst>
              <a:ext uri="{FF2B5EF4-FFF2-40B4-BE49-F238E27FC236}">
                <a16:creationId xmlns:a16="http://schemas.microsoft.com/office/drawing/2014/main" id="{8521390D-2432-568F-CD97-54FF97A570C2}"/>
              </a:ext>
            </a:extLst>
          </p:cNvPr>
          <p:cNvSpPr txBox="1"/>
          <p:nvPr/>
        </p:nvSpPr>
        <p:spPr>
          <a:xfrm>
            <a:off x="7499716" y="4221519"/>
            <a:ext cx="41317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/>
              <a:t>セキュアワールド</a:t>
            </a:r>
            <a:endParaRPr kumimoji="1" lang="ja-JP" altLang="en-US"/>
          </a:p>
        </p:txBody>
      </p:sp>
      <p:sp>
        <p:nvSpPr>
          <p:cNvPr id="8" name="角丸四角形 26">
            <a:extLst>
              <a:ext uri="{FF2B5EF4-FFF2-40B4-BE49-F238E27FC236}">
                <a16:creationId xmlns:a16="http://schemas.microsoft.com/office/drawing/2014/main" id="{C7883A7D-B9F5-01BC-73F3-56D855D02B59}"/>
              </a:ext>
            </a:extLst>
          </p:cNvPr>
          <p:cNvSpPr/>
          <p:nvPr/>
        </p:nvSpPr>
        <p:spPr>
          <a:xfrm>
            <a:off x="875713" y="4661951"/>
            <a:ext cx="1324583" cy="360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  App (CA)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9" name="角丸四角形 27">
            <a:extLst>
              <a:ext uri="{FF2B5EF4-FFF2-40B4-BE49-F238E27FC236}">
                <a16:creationId xmlns:a16="http://schemas.microsoft.com/office/drawing/2014/main" id="{1604913D-541B-ED53-5813-7159F9BBFD0E}"/>
              </a:ext>
            </a:extLst>
          </p:cNvPr>
          <p:cNvSpPr/>
          <p:nvPr/>
        </p:nvSpPr>
        <p:spPr>
          <a:xfrm>
            <a:off x="875713" y="6099369"/>
            <a:ext cx="5855568" cy="3600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solidFill>
                  <a:schemeClr val="bg1"/>
                </a:solidFill>
              </a:rPr>
              <a:t>専用ライブラリ</a:t>
            </a:r>
          </a:p>
        </p:txBody>
      </p:sp>
      <p:sp>
        <p:nvSpPr>
          <p:cNvPr id="10" name="角丸四角形 28">
            <a:extLst>
              <a:ext uri="{FF2B5EF4-FFF2-40B4-BE49-F238E27FC236}">
                <a16:creationId xmlns:a16="http://schemas.microsoft.com/office/drawing/2014/main" id="{FCCCC9FC-33E6-C46A-BC3F-ED4FA98FA8AA}"/>
              </a:ext>
            </a:extLst>
          </p:cNvPr>
          <p:cNvSpPr/>
          <p:nvPr/>
        </p:nvSpPr>
        <p:spPr>
          <a:xfrm>
            <a:off x="7900655" y="6099369"/>
            <a:ext cx="3415632" cy="3600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solidFill>
                  <a:schemeClr val="bg1"/>
                </a:solidFill>
              </a:rPr>
              <a:t>専用ライブラリ</a:t>
            </a:r>
          </a:p>
        </p:txBody>
      </p:sp>
      <p:sp>
        <p:nvSpPr>
          <p:cNvPr id="11" name="角丸四角形 29">
            <a:extLst>
              <a:ext uri="{FF2B5EF4-FFF2-40B4-BE49-F238E27FC236}">
                <a16:creationId xmlns:a16="http://schemas.microsoft.com/office/drawing/2014/main" id="{0CB71C3F-2FB8-57EE-881F-A43AC9591466}"/>
              </a:ext>
            </a:extLst>
          </p:cNvPr>
          <p:cNvSpPr/>
          <p:nvPr/>
        </p:nvSpPr>
        <p:spPr>
          <a:xfrm>
            <a:off x="7900655" y="4727904"/>
            <a:ext cx="1570703" cy="360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App (TA2)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2" name="角丸四角形 7">
            <a:extLst>
              <a:ext uri="{FF2B5EF4-FFF2-40B4-BE49-F238E27FC236}">
                <a16:creationId xmlns:a16="http://schemas.microsoft.com/office/drawing/2014/main" id="{56C107A1-DDE5-4FBA-E6FC-81D5A1235574}"/>
              </a:ext>
            </a:extLst>
          </p:cNvPr>
          <p:cNvSpPr/>
          <p:nvPr/>
        </p:nvSpPr>
        <p:spPr>
          <a:xfrm>
            <a:off x="7900655" y="5418520"/>
            <a:ext cx="3415632" cy="360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>
                <a:solidFill>
                  <a:schemeClr val="bg1"/>
                </a:solidFill>
              </a:rPr>
              <a:t>TZm</a:t>
            </a:r>
            <a:r>
              <a:rPr lang="en-US" altLang="ja-JP" dirty="0">
                <a:solidFill>
                  <a:schemeClr val="bg1"/>
                </a:solidFill>
              </a:rPr>
              <a:t>-TA</a:t>
            </a:r>
            <a:r>
              <a:rPr lang="ja-JP" altLang="en-US">
                <a:solidFill>
                  <a:schemeClr val="bg1"/>
                </a:solidFill>
              </a:rPr>
              <a:t>ライブラリ</a:t>
            </a:r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13" name="角丸四角形 7">
            <a:extLst>
              <a:ext uri="{FF2B5EF4-FFF2-40B4-BE49-F238E27FC236}">
                <a16:creationId xmlns:a16="http://schemas.microsoft.com/office/drawing/2014/main" id="{318EE18B-1CA0-C35D-BC09-28C892DA77F8}"/>
              </a:ext>
            </a:extLst>
          </p:cNvPr>
          <p:cNvSpPr/>
          <p:nvPr/>
        </p:nvSpPr>
        <p:spPr>
          <a:xfrm>
            <a:off x="875713" y="5422489"/>
            <a:ext cx="5870263" cy="3600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>
                <a:solidFill>
                  <a:schemeClr val="bg1"/>
                </a:solidFill>
              </a:rPr>
              <a:t>TZm</a:t>
            </a:r>
            <a:r>
              <a:rPr lang="en-US" altLang="ja-JP" dirty="0">
                <a:solidFill>
                  <a:schemeClr val="bg1"/>
                </a:solidFill>
              </a:rPr>
              <a:t>-CA</a:t>
            </a:r>
            <a:r>
              <a:rPr lang="ja-JP" altLang="en-US">
                <a:solidFill>
                  <a:schemeClr val="bg1"/>
                </a:solidFill>
              </a:rPr>
              <a:t>ライブラリ</a:t>
            </a:r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14" name="角丸四角形 13">
            <a:extLst>
              <a:ext uri="{FF2B5EF4-FFF2-40B4-BE49-F238E27FC236}">
                <a16:creationId xmlns:a16="http://schemas.microsoft.com/office/drawing/2014/main" id="{7CDCE4AF-C4B9-5161-9535-EA935577928D}"/>
              </a:ext>
            </a:extLst>
          </p:cNvPr>
          <p:cNvSpPr/>
          <p:nvPr/>
        </p:nvSpPr>
        <p:spPr>
          <a:xfrm>
            <a:off x="2320340" y="4670255"/>
            <a:ext cx="2144947" cy="3600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>
                <a:solidFill>
                  <a:schemeClr val="tx1"/>
                </a:solidFill>
              </a:rPr>
              <a:t>シャドウプロセス</a:t>
            </a:r>
            <a:r>
              <a:rPr kumimoji="1" lang="en-US" altLang="ja-JP" dirty="0">
                <a:solidFill>
                  <a:schemeClr val="tx1"/>
                </a:solidFill>
              </a:rPr>
              <a:t>2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D790021-6FE9-8613-B38C-FEE093306198}"/>
              </a:ext>
            </a:extLst>
          </p:cNvPr>
          <p:cNvSpPr txBox="1"/>
          <p:nvPr/>
        </p:nvSpPr>
        <p:spPr>
          <a:xfrm>
            <a:off x="1598243" y="5004578"/>
            <a:ext cx="15938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/>
              <a:t>posix_spawn</a:t>
            </a:r>
            <a:r>
              <a:rPr lang="en-US" altLang="ja-JP" dirty="0"/>
              <a:t>()</a:t>
            </a:r>
            <a:endParaRPr kumimoji="1" lang="ja-JP" altLang="en-US"/>
          </a:p>
        </p:txBody>
      </p: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E666092E-305B-B1CD-3E43-47AE959DB2B4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1538005" y="5021951"/>
            <a:ext cx="0" cy="39587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B63D7336-7F65-9B67-20F7-B7178DF12AFB}"/>
              </a:ext>
            </a:extLst>
          </p:cNvPr>
          <p:cNvCxnSpPr>
            <a:cxnSpLocks/>
          </p:cNvCxnSpPr>
          <p:nvPr/>
        </p:nvCxnSpPr>
        <p:spPr>
          <a:xfrm>
            <a:off x="1538004" y="5788917"/>
            <a:ext cx="0" cy="310452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EFF93024-B6C2-1753-E269-9414447D8032}"/>
              </a:ext>
            </a:extLst>
          </p:cNvPr>
          <p:cNvCxnSpPr>
            <a:cxnSpLocks/>
            <a:stCxn id="9" idx="3"/>
          </p:cNvCxnSpPr>
          <p:nvPr/>
        </p:nvCxnSpPr>
        <p:spPr>
          <a:xfrm>
            <a:off x="6731281" y="6279369"/>
            <a:ext cx="1169374" cy="0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E23DEAEE-12A1-04E5-87DD-2282E649C1AA}"/>
              </a:ext>
            </a:extLst>
          </p:cNvPr>
          <p:cNvCxnSpPr>
            <a:cxnSpLocks/>
          </p:cNvCxnSpPr>
          <p:nvPr/>
        </p:nvCxnSpPr>
        <p:spPr>
          <a:xfrm flipV="1">
            <a:off x="10461961" y="5778520"/>
            <a:ext cx="0" cy="320849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1C5B9E9F-AE8B-B0B0-E3B1-6EB25C8164D5}"/>
              </a:ext>
            </a:extLst>
          </p:cNvPr>
          <p:cNvCxnSpPr>
            <a:cxnSpLocks/>
            <a:endCxn id="5" idx="2"/>
          </p:cNvCxnSpPr>
          <p:nvPr/>
        </p:nvCxnSpPr>
        <p:spPr>
          <a:xfrm flipV="1">
            <a:off x="10407611" y="5087904"/>
            <a:ext cx="0" cy="34373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EBD7509-E66E-F483-A2D5-B312781D9A63}"/>
              </a:ext>
            </a:extLst>
          </p:cNvPr>
          <p:cNvSpPr txBox="1"/>
          <p:nvPr/>
        </p:nvSpPr>
        <p:spPr>
          <a:xfrm>
            <a:off x="9565582" y="5062306"/>
            <a:ext cx="82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main()</a:t>
            </a:r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860F5C5C-B153-043C-4F11-A6E9BBFA2CDD}"/>
              </a:ext>
            </a:extLst>
          </p:cNvPr>
          <p:cNvSpPr txBox="1"/>
          <p:nvPr/>
        </p:nvSpPr>
        <p:spPr>
          <a:xfrm>
            <a:off x="1598243" y="5766144"/>
            <a:ext cx="1039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>
                <a:latin typeface="Yu Gothic" panose="020B0400000000000000" pitchFamily="34" charset="-128"/>
                <a:ea typeface="Yu Gothic" panose="020B0400000000000000" pitchFamily="34" charset="-128"/>
              </a:rPr>
              <a:t>専用</a:t>
            </a:r>
            <a:r>
              <a:rPr lang="en-US" altLang="ja-JP" b="1" dirty="0">
                <a:latin typeface="Yu Gothic" panose="020B0400000000000000" pitchFamily="34" charset="-128"/>
                <a:ea typeface="Yu Gothic" panose="020B0400000000000000" pitchFamily="34" charset="-128"/>
              </a:rPr>
              <a:t>API</a:t>
            </a:r>
            <a:endParaRPr kumimoji="1" lang="ja-JP" altLang="en-US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25CA5CA-4206-02EB-8B73-78F1818EFE8D}"/>
              </a:ext>
            </a:extLst>
          </p:cNvPr>
          <p:cNvSpPr txBox="1"/>
          <p:nvPr/>
        </p:nvSpPr>
        <p:spPr>
          <a:xfrm>
            <a:off x="9362656" y="5777140"/>
            <a:ext cx="1039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>
                <a:latin typeface="Yu Gothic" panose="020B0400000000000000" pitchFamily="34" charset="-128"/>
                <a:ea typeface="Yu Gothic" panose="020B0400000000000000" pitchFamily="34" charset="-128"/>
              </a:rPr>
              <a:t>専用</a:t>
            </a:r>
            <a:r>
              <a:rPr lang="en-US" altLang="ja-JP" b="1" dirty="0">
                <a:latin typeface="Yu Gothic" panose="020B0400000000000000" pitchFamily="34" charset="-128"/>
                <a:ea typeface="Yu Gothic" panose="020B0400000000000000" pitchFamily="34" charset="-128"/>
              </a:rPr>
              <a:t>API</a:t>
            </a:r>
            <a:endParaRPr kumimoji="1" lang="ja-JP" altLang="en-US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9" name="テキスト ボックス 24">
            <a:extLst>
              <a:ext uri="{FF2B5EF4-FFF2-40B4-BE49-F238E27FC236}">
                <a16:creationId xmlns:a16="http://schemas.microsoft.com/office/drawing/2014/main" id="{7244EF1F-CEF6-6680-4D44-22C5EF0080CC}"/>
              </a:ext>
            </a:extLst>
          </p:cNvPr>
          <p:cNvSpPr txBox="1"/>
          <p:nvPr/>
        </p:nvSpPr>
        <p:spPr>
          <a:xfrm>
            <a:off x="6767258" y="6337702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呼び出し</a:t>
            </a:r>
          </a:p>
        </p:txBody>
      </p:sp>
      <p:sp>
        <p:nvSpPr>
          <p:cNvPr id="5" name="角丸四角形 29">
            <a:extLst>
              <a:ext uri="{FF2B5EF4-FFF2-40B4-BE49-F238E27FC236}">
                <a16:creationId xmlns:a16="http://schemas.microsoft.com/office/drawing/2014/main" id="{14292B09-E3A6-A76E-D8E5-3FFF306BE069}"/>
              </a:ext>
            </a:extLst>
          </p:cNvPr>
          <p:cNvSpPr/>
          <p:nvPr/>
        </p:nvSpPr>
        <p:spPr>
          <a:xfrm>
            <a:off x="9622259" y="4727904"/>
            <a:ext cx="1570703" cy="360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App (TA)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7" name="角丸四角形 13">
            <a:extLst>
              <a:ext uri="{FF2B5EF4-FFF2-40B4-BE49-F238E27FC236}">
                <a16:creationId xmlns:a16="http://schemas.microsoft.com/office/drawing/2014/main" id="{3104C0FB-4857-0A6C-9533-E81E35464158}"/>
              </a:ext>
            </a:extLst>
          </p:cNvPr>
          <p:cNvSpPr/>
          <p:nvPr/>
        </p:nvSpPr>
        <p:spPr>
          <a:xfrm>
            <a:off x="4601029" y="4661951"/>
            <a:ext cx="2144947" cy="3600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kumimoji="1" lang="ja-JP" altLang="en-US">
                <a:solidFill>
                  <a:schemeClr val="tx1"/>
                </a:solidFill>
              </a:rPr>
              <a:t>シャドウプロセス</a:t>
            </a:r>
          </a:p>
        </p:txBody>
      </p:sp>
      <p:cxnSp>
        <p:nvCxnSpPr>
          <p:cNvPr id="42" name="直線矢印コネクタ 20">
            <a:extLst>
              <a:ext uri="{FF2B5EF4-FFF2-40B4-BE49-F238E27FC236}">
                <a16:creationId xmlns:a16="http://schemas.microsoft.com/office/drawing/2014/main" id="{15B80CF5-3897-363F-0A2B-3889AEE15BD8}"/>
              </a:ext>
            </a:extLst>
          </p:cNvPr>
          <p:cNvCxnSpPr>
            <a:cxnSpLocks/>
            <a:stCxn id="12" idx="1"/>
            <a:endCxn id="37" idx="3"/>
          </p:cNvCxnSpPr>
          <p:nvPr/>
        </p:nvCxnSpPr>
        <p:spPr>
          <a:xfrm flipH="1" flipV="1">
            <a:off x="6745976" y="4841951"/>
            <a:ext cx="1154679" cy="75656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24">
            <a:extLst>
              <a:ext uri="{FF2B5EF4-FFF2-40B4-BE49-F238E27FC236}">
                <a16:creationId xmlns:a16="http://schemas.microsoft.com/office/drawing/2014/main" id="{671CFD84-208E-7AD3-EAE3-F224B5899271}"/>
              </a:ext>
            </a:extLst>
          </p:cNvPr>
          <p:cNvSpPr txBox="1"/>
          <p:nvPr/>
        </p:nvSpPr>
        <p:spPr>
          <a:xfrm>
            <a:off x="6992802" y="4746609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作成</a:t>
            </a:r>
          </a:p>
        </p:txBody>
      </p:sp>
    </p:spTree>
    <p:extLst>
      <p:ext uri="{BB962C8B-B14F-4D97-AF65-F5344CB8AC3E}">
        <p14:creationId xmlns:p14="http://schemas.microsoft.com/office/powerpoint/2010/main" val="3632469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15" grpId="0"/>
      <p:bldP spid="22" grpId="0"/>
      <p:bldP spid="23" grpId="0"/>
      <p:bldP spid="28" grpId="0"/>
      <p:bldP spid="29" grpId="0"/>
      <p:bldP spid="5" grpId="0" animBg="1"/>
      <p:bldP spid="37" grpId="0" animBg="1"/>
      <p:bldP spid="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3722BE-D751-1743-DEFE-253239DA6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/>
              <a:t>WebAssembly</a:t>
            </a:r>
            <a:r>
              <a:rPr lang="en-US" altLang="ja-JP" dirty="0"/>
              <a:t> (</a:t>
            </a:r>
            <a:r>
              <a:rPr lang="en-US" altLang="ja-JP" dirty="0" err="1"/>
              <a:t>Wasm</a:t>
            </a:r>
            <a:r>
              <a:rPr lang="en-US" altLang="ja-JP" dirty="0"/>
              <a:t>)</a:t>
            </a:r>
            <a:r>
              <a:rPr lang="ja-JP" altLang="en-US"/>
              <a:t>を用いた安全な実行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D95934-07C0-D0D0-C500-20EEDDDB9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altLang="ja-JP" dirty="0"/>
              <a:t>TA</a:t>
            </a:r>
            <a:r>
              <a:rPr lang="ja-JP" altLang="en-US"/>
              <a:t>として</a:t>
            </a:r>
            <a:r>
              <a:rPr lang="en" altLang="ja-JP" dirty="0" err="1"/>
              <a:t>Wasm</a:t>
            </a:r>
            <a:r>
              <a:rPr lang="ja-JP" altLang="en-US"/>
              <a:t>アプリケーションも実行可能</a:t>
            </a:r>
            <a:r>
              <a:rPr lang="en-US" altLang="ja-JP" dirty="0"/>
              <a:t> </a:t>
            </a:r>
            <a:r>
              <a:rPr lang="en" altLang="ja-JP" sz="2000" dirty="0"/>
              <a:t>[</a:t>
            </a:r>
            <a:r>
              <a:rPr lang="en" altLang="ja-JP" sz="2000" dirty="0" err="1"/>
              <a:t>Ménétrey</a:t>
            </a:r>
            <a:r>
              <a:rPr lang="en" altLang="ja-JP" sz="2000" dirty="0"/>
              <a:t>+, ICDCS’22]</a:t>
            </a:r>
            <a:endParaRPr lang="en" altLang="ja-JP" dirty="0"/>
          </a:p>
          <a:p>
            <a:pPr lvl="1"/>
            <a:r>
              <a:rPr lang="en" altLang="ja-JP" dirty="0" err="1"/>
              <a:t>Wasm</a:t>
            </a:r>
            <a:r>
              <a:rPr lang="ja-JP" altLang="en-US"/>
              <a:t>はサンドボックス内でアプリケーションを安全に実行</a:t>
            </a:r>
            <a:endParaRPr lang="en-US" altLang="ja-JP" dirty="0"/>
          </a:p>
          <a:p>
            <a:pPr lvl="1"/>
            <a:r>
              <a:rPr lang="en-US" altLang="ja-JP" dirty="0"/>
              <a:t>TA</a:t>
            </a:r>
            <a:r>
              <a:rPr lang="ja-JP" altLang="en-US"/>
              <a:t>の脆弱性からセキュアワールドを守れるが、</a:t>
            </a:r>
            <a:r>
              <a:rPr lang="en-US" altLang="ja-JP" dirty="0"/>
              <a:t>TA</a:t>
            </a:r>
            <a:r>
              <a:rPr lang="ja-JP" altLang="en-US"/>
              <a:t>の性能は低下</a:t>
            </a:r>
            <a:endParaRPr lang="en-US" altLang="ja-JP" dirty="0"/>
          </a:p>
          <a:p>
            <a:r>
              <a:rPr lang="en-US" altLang="ja-JP" dirty="0" err="1"/>
              <a:t>Wasm</a:t>
            </a:r>
            <a:r>
              <a:rPr lang="ja-JP" altLang="en-US"/>
              <a:t>アプリケーションに通信用の</a:t>
            </a:r>
            <a:r>
              <a:rPr lang="en-US" altLang="ja-JP" dirty="0"/>
              <a:t>POSIX API</a:t>
            </a:r>
            <a:r>
              <a:rPr lang="ja-JP" altLang="en-US"/>
              <a:t>を提供</a:t>
            </a:r>
            <a:endParaRPr lang="en-US" altLang="ja-JP" dirty="0"/>
          </a:p>
          <a:p>
            <a:pPr lvl="1"/>
            <a:r>
              <a:rPr lang="en-US" altLang="ja-JP" dirty="0" err="1"/>
              <a:t>WebAssembly</a:t>
            </a:r>
            <a:r>
              <a:rPr lang="en-US" altLang="ja-JP" dirty="0"/>
              <a:t> System Interface (WASI)</a:t>
            </a:r>
            <a:r>
              <a:rPr lang="ja-JP" altLang="en-US"/>
              <a:t>を拡張</a:t>
            </a:r>
            <a:endParaRPr lang="en-US" altLang="ja-JP" dirty="0"/>
          </a:p>
          <a:p>
            <a:pPr lvl="1"/>
            <a:r>
              <a:rPr lang="en-US" altLang="ja-JP" dirty="0" err="1"/>
              <a:t>Wasm</a:t>
            </a:r>
            <a:r>
              <a:rPr lang="ja-JP" altLang="en-US"/>
              <a:t>ランタイムが</a:t>
            </a:r>
            <a:r>
              <a:rPr lang="en-US" altLang="ja-JP" dirty="0" err="1"/>
              <a:t>TZm</a:t>
            </a:r>
            <a:r>
              <a:rPr lang="en-US" altLang="ja-JP" dirty="0"/>
              <a:t>-TA</a:t>
            </a:r>
            <a:r>
              <a:rPr lang="ja-JP" altLang="en-US"/>
              <a:t>ライブラリ経由でシャドウプロセスを呼ぶ</a:t>
            </a:r>
            <a:endParaRPr lang="en-US" altLang="ja-JP" dirty="0"/>
          </a:p>
        </p:txBody>
      </p:sp>
      <p:sp>
        <p:nvSpPr>
          <p:cNvPr id="11" name="正方形/長方形 3">
            <a:extLst>
              <a:ext uri="{FF2B5EF4-FFF2-40B4-BE49-F238E27FC236}">
                <a16:creationId xmlns:a16="http://schemas.microsoft.com/office/drawing/2014/main" id="{A6B5B18E-C907-C031-E3D6-D5F79BDEB5F6}"/>
              </a:ext>
            </a:extLst>
          </p:cNvPr>
          <p:cNvSpPr/>
          <p:nvPr/>
        </p:nvSpPr>
        <p:spPr>
          <a:xfrm>
            <a:off x="5107733" y="4515437"/>
            <a:ext cx="5781550" cy="21852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6200">
            <a:noFill/>
          </a:ln>
          <a:effectLst>
            <a:softEdge rad="1270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180000" rtlCol="0" anchor="t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正方形/長方形 4">
            <a:extLst>
              <a:ext uri="{FF2B5EF4-FFF2-40B4-BE49-F238E27FC236}">
                <a16:creationId xmlns:a16="http://schemas.microsoft.com/office/drawing/2014/main" id="{CDBC4D44-0E10-54C4-A42C-B058D239A9AC}"/>
              </a:ext>
            </a:extLst>
          </p:cNvPr>
          <p:cNvSpPr/>
          <p:nvPr/>
        </p:nvSpPr>
        <p:spPr>
          <a:xfrm>
            <a:off x="1302716" y="4515438"/>
            <a:ext cx="3707597" cy="218522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noFill/>
          </a:ln>
          <a:effectLst>
            <a:softEdge rad="1270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180000" rtlCol="0" anchor="t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623B408-CEE5-090C-5EEA-318C9AFE0C00}"/>
              </a:ext>
            </a:extLst>
          </p:cNvPr>
          <p:cNvSpPr txBox="1"/>
          <p:nvPr/>
        </p:nvSpPr>
        <p:spPr>
          <a:xfrm>
            <a:off x="1700185" y="4258970"/>
            <a:ext cx="2912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/>
              <a:t>ノーマルワールド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1D61E0C-0095-AD87-AD08-A884ACF0E6F0}"/>
              </a:ext>
            </a:extLst>
          </p:cNvPr>
          <p:cNvSpPr txBox="1"/>
          <p:nvPr/>
        </p:nvSpPr>
        <p:spPr>
          <a:xfrm>
            <a:off x="5353267" y="4258970"/>
            <a:ext cx="5298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/>
              <a:t>セキュアワールド</a:t>
            </a:r>
            <a:endParaRPr kumimoji="1" lang="ja-JP" altLang="en-US"/>
          </a:p>
        </p:txBody>
      </p:sp>
      <p:sp>
        <p:nvSpPr>
          <p:cNvPr id="8" name="角丸四角形 7">
            <a:extLst>
              <a:ext uri="{FF2B5EF4-FFF2-40B4-BE49-F238E27FC236}">
                <a16:creationId xmlns:a16="http://schemas.microsoft.com/office/drawing/2014/main" id="{DC818D9F-2292-7845-B5AD-2E2AF008805E}"/>
              </a:ext>
            </a:extLst>
          </p:cNvPr>
          <p:cNvSpPr/>
          <p:nvPr/>
        </p:nvSpPr>
        <p:spPr>
          <a:xfrm>
            <a:off x="5507858" y="5607341"/>
            <a:ext cx="2162882" cy="327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>
                <a:solidFill>
                  <a:schemeClr val="bg1"/>
                </a:solidFill>
              </a:rPr>
              <a:t>TZm</a:t>
            </a:r>
            <a:r>
              <a:rPr lang="en-US" altLang="ja-JP" dirty="0">
                <a:solidFill>
                  <a:schemeClr val="bg1"/>
                </a:solidFill>
              </a:rPr>
              <a:t>-TA</a:t>
            </a:r>
            <a:r>
              <a:rPr kumimoji="1" lang="ja-JP" altLang="en-US">
                <a:solidFill>
                  <a:schemeClr val="bg1"/>
                </a:solidFill>
              </a:rPr>
              <a:t>ライブラリ</a:t>
            </a:r>
          </a:p>
        </p:txBody>
      </p:sp>
      <p:sp>
        <p:nvSpPr>
          <p:cNvPr id="9" name="角丸四角形 8">
            <a:extLst>
              <a:ext uri="{FF2B5EF4-FFF2-40B4-BE49-F238E27FC236}">
                <a16:creationId xmlns:a16="http://schemas.microsoft.com/office/drawing/2014/main" id="{209259B2-9574-1DBD-6928-852FC703F6C8}"/>
              </a:ext>
            </a:extLst>
          </p:cNvPr>
          <p:cNvSpPr/>
          <p:nvPr/>
        </p:nvSpPr>
        <p:spPr>
          <a:xfrm>
            <a:off x="1874628" y="4752688"/>
            <a:ext cx="2607828" cy="32744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>
                <a:solidFill>
                  <a:schemeClr val="tx1"/>
                </a:solidFill>
              </a:rPr>
              <a:t>シャドウプロセス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3" name="角丸四角形 12">
            <a:extLst>
              <a:ext uri="{FF2B5EF4-FFF2-40B4-BE49-F238E27FC236}">
                <a16:creationId xmlns:a16="http://schemas.microsoft.com/office/drawing/2014/main" id="{87D38644-8C7F-E158-EB63-F22692FFFEFF}"/>
              </a:ext>
            </a:extLst>
          </p:cNvPr>
          <p:cNvSpPr/>
          <p:nvPr/>
        </p:nvSpPr>
        <p:spPr>
          <a:xfrm>
            <a:off x="1874627" y="6139456"/>
            <a:ext cx="2607829" cy="32744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</a:rPr>
              <a:t>Linux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2" name="角丸四角形 21">
            <a:extLst>
              <a:ext uri="{FF2B5EF4-FFF2-40B4-BE49-F238E27FC236}">
                <a16:creationId xmlns:a16="http://schemas.microsoft.com/office/drawing/2014/main" id="{632EA5F7-AAB5-5992-CD4D-74D944C863B0}"/>
              </a:ext>
            </a:extLst>
          </p:cNvPr>
          <p:cNvSpPr/>
          <p:nvPr/>
        </p:nvSpPr>
        <p:spPr>
          <a:xfrm>
            <a:off x="8446610" y="4750728"/>
            <a:ext cx="2070652" cy="39115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  </a:t>
            </a:r>
            <a:r>
              <a:rPr kumimoji="1" lang="en-US" altLang="ja-JP" dirty="0" err="1">
                <a:solidFill>
                  <a:schemeClr val="tx1"/>
                </a:solidFill>
              </a:rPr>
              <a:t>Wasm</a:t>
            </a:r>
            <a:r>
              <a:rPr kumimoji="1" lang="en-US" altLang="ja-JP" dirty="0">
                <a:solidFill>
                  <a:schemeClr val="tx1"/>
                </a:solidFill>
              </a:rPr>
              <a:t> App (TA)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DB22FFB3-3FB7-44D9-F60B-099A35F0F3FB}"/>
              </a:ext>
            </a:extLst>
          </p:cNvPr>
          <p:cNvSpPr txBox="1"/>
          <p:nvPr/>
        </p:nvSpPr>
        <p:spPr>
          <a:xfrm>
            <a:off x="8081698" y="5189946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>
                <a:latin typeface="Yu Gothic" panose="020B0400000000000000" pitchFamily="34" charset="-128"/>
                <a:ea typeface="Yu Gothic" panose="020B0400000000000000" pitchFamily="34" charset="-128"/>
              </a:rPr>
              <a:t>POSIX API</a:t>
            </a:r>
            <a:endParaRPr kumimoji="1" lang="ja-JP" altLang="en-US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0" name="角丸四角形 7">
            <a:extLst>
              <a:ext uri="{FF2B5EF4-FFF2-40B4-BE49-F238E27FC236}">
                <a16:creationId xmlns:a16="http://schemas.microsoft.com/office/drawing/2014/main" id="{97C16196-2D9A-AAB1-4202-C61382DEF54F}"/>
              </a:ext>
            </a:extLst>
          </p:cNvPr>
          <p:cNvSpPr/>
          <p:nvPr/>
        </p:nvSpPr>
        <p:spPr>
          <a:xfrm>
            <a:off x="8453719" y="5607340"/>
            <a:ext cx="2070651" cy="3276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JP" altLang="ja-JP" dirty="0">
                <a:solidFill>
                  <a:schemeClr val="tx1"/>
                </a:solidFill>
              </a:rPr>
              <a:t>Wasm</a:t>
            </a:r>
            <a:r>
              <a:rPr kumimoji="1" lang="ja-JP" altLang="en-US">
                <a:solidFill>
                  <a:schemeClr val="tx1"/>
                </a:solidFill>
              </a:rPr>
              <a:t>ランタイム</a:t>
            </a:r>
          </a:p>
        </p:txBody>
      </p: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24AD375E-0A52-E3DB-C602-F7BF63543C9A}"/>
              </a:ext>
            </a:extLst>
          </p:cNvPr>
          <p:cNvCxnSpPr>
            <a:cxnSpLocks/>
            <a:stCxn id="22" idx="2"/>
            <a:endCxn id="10" idx="0"/>
          </p:cNvCxnSpPr>
          <p:nvPr/>
        </p:nvCxnSpPr>
        <p:spPr>
          <a:xfrm>
            <a:off x="9481936" y="5141885"/>
            <a:ext cx="7109" cy="465455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931805D5-75EF-F96F-6242-EBAD06441802}"/>
              </a:ext>
            </a:extLst>
          </p:cNvPr>
          <p:cNvCxnSpPr>
            <a:cxnSpLocks/>
            <a:stCxn id="10" idx="1"/>
          </p:cNvCxnSpPr>
          <p:nvPr/>
        </p:nvCxnSpPr>
        <p:spPr>
          <a:xfrm flipH="1" flipV="1">
            <a:off x="7670740" y="5759306"/>
            <a:ext cx="782979" cy="1183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角丸四角形 7">
            <a:extLst>
              <a:ext uri="{FF2B5EF4-FFF2-40B4-BE49-F238E27FC236}">
                <a16:creationId xmlns:a16="http://schemas.microsoft.com/office/drawing/2014/main" id="{9DBE0819-477A-34E0-11FE-BEE52E40938D}"/>
              </a:ext>
            </a:extLst>
          </p:cNvPr>
          <p:cNvSpPr/>
          <p:nvPr/>
        </p:nvSpPr>
        <p:spPr>
          <a:xfrm>
            <a:off x="1874626" y="5498501"/>
            <a:ext cx="2607829" cy="3276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solidFill>
                  <a:schemeClr val="bg1"/>
                </a:solidFill>
              </a:rPr>
              <a:t>標準ライブラリ</a:t>
            </a:r>
          </a:p>
        </p:txBody>
      </p: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5617DD52-703E-47E8-BE97-590843901B2E}"/>
              </a:ext>
            </a:extLst>
          </p:cNvPr>
          <p:cNvCxnSpPr>
            <a:cxnSpLocks/>
            <a:stCxn id="8" idx="1"/>
            <a:endCxn id="9" idx="3"/>
          </p:cNvCxnSpPr>
          <p:nvPr/>
        </p:nvCxnSpPr>
        <p:spPr>
          <a:xfrm flipH="1" flipV="1">
            <a:off x="4482456" y="4916412"/>
            <a:ext cx="1025402" cy="85472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矢印コネクタ 51">
            <a:extLst>
              <a:ext uri="{FF2B5EF4-FFF2-40B4-BE49-F238E27FC236}">
                <a16:creationId xmlns:a16="http://schemas.microsoft.com/office/drawing/2014/main" id="{762DC907-C237-D8A4-9162-FB233FF82E9D}"/>
              </a:ext>
            </a:extLst>
          </p:cNvPr>
          <p:cNvCxnSpPr>
            <a:cxnSpLocks/>
            <a:stCxn id="9" idx="2"/>
            <a:endCxn id="49" idx="0"/>
          </p:cNvCxnSpPr>
          <p:nvPr/>
        </p:nvCxnSpPr>
        <p:spPr>
          <a:xfrm flipH="1">
            <a:off x="3178541" y="5080136"/>
            <a:ext cx="1" cy="418365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>
            <a:extLst>
              <a:ext uri="{FF2B5EF4-FFF2-40B4-BE49-F238E27FC236}">
                <a16:creationId xmlns:a16="http://schemas.microsoft.com/office/drawing/2014/main" id="{353A27EA-2745-6F4E-1C0E-877A0CD48F35}"/>
              </a:ext>
            </a:extLst>
          </p:cNvPr>
          <p:cNvCxnSpPr>
            <a:cxnSpLocks/>
            <a:stCxn id="49" idx="2"/>
            <a:endCxn id="13" idx="0"/>
          </p:cNvCxnSpPr>
          <p:nvPr/>
        </p:nvCxnSpPr>
        <p:spPr>
          <a:xfrm>
            <a:off x="3178541" y="5826101"/>
            <a:ext cx="1" cy="313355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A3D4E96-424E-D683-991A-0B8B3E5933E7}"/>
              </a:ext>
            </a:extLst>
          </p:cNvPr>
          <p:cNvSpPr txBox="1"/>
          <p:nvPr/>
        </p:nvSpPr>
        <p:spPr>
          <a:xfrm>
            <a:off x="1765355" y="5104652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b="1" dirty="0">
                <a:latin typeface="Yu Gothic" panose="020B0400000000000000" pitchFamily="34" charset="-128"/>
                <a:ea typeface="Yu Gothic" panose="020B0400000000000000" pitchFamily="34" charset="-128"/>
              </a:rPr>
              <a:t>POSIX API</a:t>
            </a:r>
            <a:endParaRPr kumimoji="1" lang="ja-JP" altLang="en-US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88414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8A1AA2-609F-E2DC-2000-A8D32A397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実験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CEBA266-97A1-1055-A7FF-6C3E3F4E9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CA</a:t>
            </a:r>
            <a:r>
              <a:rPr lang="ja-JP" altLang="en-US"/>
              <a:t>と</a:t>
            </a:r>
            <a:r>
              <a:rPr lang="en-US" altLang="ja-JP" dirty="0"/>
              <a:t>TA</a:t>
            </a:r>
            <a:r>
              <a:rPr lang="ja-JP" altLang="en-US"/>
              <a:t>の間で</a:t>
            </a:r>
            <a:r>
              <a:rPr lang="en-US" altLang="ja-JP" dirty="0"/>
              <a:t>POSIX API</a:t>
            </a:r>
            <a:r>
              <a:rPr lang="ja-JP" altLang="en-US"/>
              <a:t>を用いて通信</a:t>
            </a:r>
            <a:endParaRPr lang="en-US" altLang="ja-JP" dirty="0"/>
          </a:p>
          <a:p>
            <a:pPr lvl="1"/>
            <a:r>
              <a:rPr lang="ja-JP" altLang="en-US"/>
              <a:t>パイプ、ソケット、共有メモリ、シグナル</a:t>
            </a:r>
            <a:endParaRPr lang="en-US" altLang="ja-JP" dirty="0"/>
          </a:p>
          <a:p>
            <a:pPr lvl="1"/>
            <a:r>
              <a:rPr lang="en-US" altLang="ja-JP" dirty="0"/>
              <a:t>IPC-Bench</a:t>
            </a:r>
            <a:r>
              <a:rPr lang="ja-JP" altLang="en-US"/>
              <a:t>を用いて通信性能とシステム性能への影響を測定</a:t>
            </a:r>
            <a:endParaRPr lang="en-US" altLang="ja-JP" dirty="0"/>
          </a:p>
          <a:p>
            <a:pPr lvl="1"/>
            <a:r>
              <a:rPr lang="ja-JP" altLang="en-US"/>
              <a:t>実アプリケーションの実行性能を測定</a:t>
            </a:r>
            <a:endParaRPr lang="en-US" altLang="ja-JP" dirty="0"/>
          </a:p>
          <a:p>
            <a:r>
              <a:rPr lang="en-US" altLang="ja-JP" dirty="0" err="1"/>
              <a:t>TZmediator</a:t>
            </a:r>
            <a:r>
              <a:rPr lang="ja-JP" altLang="en-US"/>
              <a:t>を</a:t>
            </a:r>
            <a:r>
              <a:rPr lang="en-US" altLang="ja-JP" dirty="0"/>
              <a:t>OP-TEE 3.15.0</a:t>
            </a:r>
            <a:r>
              <a:rPr lang="ja-JP" altLang="en-US"/>
              <a:t>を用いて実装</a:t>
            </a:r>
            <a:endParaRPr lang="en-US" altLang="ja-JP" dirty="0"/>
          </a:p>
          <a:p>
            <a:pPr lvl="1"/>
            <a:r>
              <a:rPr lang="en-US" altLang="ja-JP" dirty="0"/>
              <a:t>ARM CPU</a:t>
            </a:r>
            <a:r>
              <a:rPr lang="ja-JP" altLang="en-US"/>
              <a:t>を搭載した</a:t>
            </a:r>
            <a:r>
              <a:rPr lang="en-US" altLang="ja-JP" dirty="0"/>
              <a:t>Armadillo-X2</a:t>
            </a:r>
            <a:r>
              <a:rPr lang="ja-JP" altLang="en-US"/>
              <a:t>を用いて実験</a:t>
            </a:r>
            <a:endParaRPr lang="en-US" altLang="ja-JP" strike="sngStrike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5A1FBCFE-AA9D-FBA6-3BF6-F86BC11C45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612912"/>
              </p:ext>
            </p:extLst>
          </p:nvPr>
        </p:nvGraphicFramePr>
        <p:xfrm>
          <a:off x="1615101" y="4617589"/>
          <a:ext cx="4480899" cy="1463040"/>
        </p:xfrm>
        <a:graphic>
          <a:graphicData uri="http://schemas.openxmlformats.org/drawingml/2006/table">
            <a:tbl>
              <a:tblPr/>
              <a:tblGrid>
                <a:gridCol w="1276260">
                  <a:extLst>
                    <a:ext uri="{9D8B030D-6E8A-4147-A177-3AD203B41FA5}">
                      <a16:colId xmlns:a16="http://schemas.microsoft.com/office/drawing/2014/main" val="2741908768"/>
                    </a:ext>
                  </a:extLst>
                </a:gridCol>
                <a:gridCol w="3204639">
                  <a:extLst>
                    <a:ext uri="{9D8B030D-6E8A-4147-A177-3AD203B41FA5}">
                      <a16:colId xmlns:a16="http://schemas.microsoft.com/office/drawing/2014/main" val="42895678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" b="0" dirty="0">
                          <a:solidFill>
                            <a:schemeClr val="tx1"/>
                          </a:solidFill>
                        </a:rPr>
                        <a:t>Armadillo-X2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94854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" b="0" dirty="0">
                          <a:solidFill>
                            <a:schemeClr val="tx1"/>
                          </a:solidFill>
                        </a:rPr>
                        <a:t>CPU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" dirty="0">
                          <a:solidFill>
                            <a:schemeClr val="tx1"/>
                          </a:solidFill>
                        </a:rPr>
                        <a:t>ARM Cortex-A53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059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ja-JP" altLang="en-US" b="0">
                          <a:solidFill>
                            <a:schemeClr val="tx1"/>
                          </a:solidFill>
                        </a:rPr>
                        <a:t>メモリ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" dirty="0">
                          <a:solidFill>
                            <a:schemeClr val="tx1"/>
                          </a:solidFill>
                        </a:rPr>
                        <a:t> GB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82131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" b="0" dirty="0">
                          <a:solidFill>
                            <a:schemeClr val="tx1"/>
                          </a:solidFill>
                        </a:rPr>
                        <a:t>OS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" dirty="0">
                          <a:solidFill>
                            <a:schemeClr val="tx1"/>
                          </a:solidFill>
                        </a:rPr>
                        <a:t>Linux 5.10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6986434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059B2D4-08F4-A3B6-817C-5198A6D11C37}"/>
              </a:ext>
            </a:extLst>
          </p:cNvPr>
          <p:cNvSpPr txBox="1"/>
          <p:nvPr/>
        </p:nvSpPr>
        <p:spPr>
          <a:xfrm>
            <a:off x="6652171" y="6123411"/>
            <a:ext cx="445025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/>
              <a:t>画像引用：</a:t>
            </a:r>
            <a:r>
              <a:rPr kumimoji="1" lang="en" altLang="ja-JP" sz="900" dirty="0">
                <a:hlinkClick r:id="rId3"/>
              </a:rPr>
              <a:t>https://armadillo.atmark-techno.com/news/notices/202301_armadillo-x2</a:t>
            </a:r>
            <a:endParaRPr kumimoji="1" lang="en" altLang="ja-JP" sz="900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2BD79936-00A5-3E2E-F8D4-258CCD45112B}"/>
              </a:ext>
            </a:extLst>
          </p:cNvPr>
          <p:cNvGrpSpPr/>
          <p:nvPr/>
        </p:nvGrpSpPr>
        <p:grpSpPr>
          <a:xfrm>
            <a:off x="6652171" y="4343974"/>
            <a:ext cx="4450257" cy="2010269"/>
            <a:chOff x="6883705" y="4367096"/>
            <a:chExt cx="4450257" cy="2010269"/>
          </a:xfrm>
        </p:grpSpPr>
        <p:pic>
          <p:nvPicPr>
            <p:cNvPr id="7" name="Picture 2" descr="Armadillo-X2シリーズ 発売日(2023年1月30日)のお知らせ | Armadilloサイト">
              <a:extLst>
                <a:ext uri="{FF2B5EF4-FFF2-40B4-BE49-F238E27FC236}">
                  <a16:creationId xmlns:a16="http://schemas.microsoft.com/office/drawing/2014/main" id="{0E79B339-BB25-FB2D-FCFB-71AD9086130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9443" y="4367096"/>
              <a:ext cx="2838782" cy="1987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3D3F158-E6BB-3CE7-3C5D-59D37D7CADD7}"/>
                </a:ext>
              </a:extLst>
            </p:cNvPr>
            <p:cNvSpPr txBox="1"/>
            <p:nvPr/>
          </p:nvSpPr>
          <p:spPr>
            <a:xfrm>
              <a:off x="6883705" y="6146533"/>
              <a:ext cx="445025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>
                  <a:solidFill>
                    <a:schemeClr val="tx2"/>
                  </a:solidFill>
                </a:rPr>
                <a:t>画像引用：</a:t>
              </a:r>
              <a:r>
                <a:rPr kumimoji="1" lang="en" altLang="ja-JP" sz="900" dirty="0">
                  <a:hlinkClick r:id="rId3"/>
                </a:rPr>
                <a:t>https://armadillo.atmark-techno.com/news/notices/202301_armadillo-x2</a:t>
              </a:r>
              <a:endParaRPr kumimoji="1" lang="en" altLang="ja-JP" sz="9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408490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8A03E1-516F-FAB1-DAB0-0477223FF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7A10BF-9BBE-FFA3-6236-D91F7B3D0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実験</a:t>
            </a:r>
            <a:r>
              <a:rPr lang="en-US" altLang="ja-JP" dirty="0"/>
              <a:t>1</a:t>
            </a:r>
            <a:r>
              <a:rPr lang="ja-JP" altLang="en-US"/>
              <a:t>：ワールド間の通信性能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9D5E5A5-3536-1289-AA73-335FBBB1AB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CA-TA</a:t>
            </a:r>
            <a:r>
              <a:rPr lang="ja-JP" altLang="en-US"/>
              <a:t>間の通信レイテンシを測定</a:t>
            </a:r>
            <a:endParaRPr lang="en-JP" altLang="ja-JP" dirty="0"/>
          </a:p>
          <a:p>
            <a:pPr lvl="1"/>
            <a:r>
              <a:rPr lang="ja-JP" altLang="en-US"/>
              <a:t>ノーマルワールド内の通常のアプリケーション同士の従来通信と比較</a:t>
            </a:r>
            <a:endParaRPr lang="en-US" altLang="ja-JP" dirty="0"/>
          </a:p>
          <a:p>
            <a:pPr lvl="1"/>
            <a:r>
              <a:rPr lang="en-US" altLang="ja-JP" dirty="0"/>
              <a:t>POSIX API</a:t>
            </a:r>
            <a:r>
              <a:rPr lang="ja-JP" altLang="en-US"/>
              <a:t>の転送方式として軽量</a:t>
            </a:r>
            <a:r>
              <a:rPr lang="en-US" altLang="ja-JP" dirty="0"/>
              <a:t>RPC</a:t>
            </a:r>
            <a:r>
              <a:rPr lang="ja-JP" altLang="en-US"/>
              <a:t>とポーリング方式を比較</a:t>
            </a:r>
            <a:endParaRPr lang="en-US" altLang="ja-JP" dirty="0"/>
          </a:p>
          <a:p>
            <a:r>
              <a:rPr lang="ja-JP" altLang="en-US"/>
              <a:t>従来通信と比較すると性能が低下</a:t>
            </a:r>
            <a:endParaRPr lang="en-US" altLang="ja-JP" dirty="0"/>
          </a:p>
          <a:p>
            <a:pPr lvl="1"/>
            <a:r>
              <a:rPr lang="ja-JP" altLang="en-US"/>
              <a:t>ポーリング方式で</a:t>
            </a:r>
            <a:r>
              <a:rPr lang="en-US" altLang="ja-JP" dirty="0"/>
              <a:t>1.0〜2.5</a:t>
            </a:r>
            <a:r>
              <a:rPr lang="ja-JP" altLang="en-US"/>
              <a:t>倍、軽量</a:t>
            </a:r>
            <a:r>
              <a:rPr lang="en-US" altLang="ja-JP" dirty="0"/>
              <a:t>RPC</a:t>
            </a:r>
            <a:r>
              <a:rPr lang="ja-JP" altLang="en-US"/>
              <a:t>で</a:t>
            </a:r>
            <a:r>
              <a:rPr lang="en-US" altLang="ja-JP" dirty="0"/>
              <a:t>1.6〜1.9</a:t>
            </a:r>
            <a:r>
              <a:rPr lang="ja-JP" altLang="en-US"/>
              <a:t>倍に増加</a:t>
            </a:r>
            <a:endParaRPr lang="en-US" altLang="ja-JP" dirty="0"/>
          </a:p>
          <a:p>
            <a:pPr lvl="1"/>
            <a:r>
              <a:rPr lang="ja-JP" altLang="en-US"/>
              <a:t>共有メモリ通信を除くと、ポーリング方式での性能低下は最大</a:t>
            </a:r>
            <a:r>
              <a:rPr lang="en-US" altLang="ja-JP" dirty="0"/>
              <a:t>6%</a:t>
            </a: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23A53723-7033-A961-1C07-54B2C92983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8394403"/>
              </p:ext>
            </p:extLst>
          </p:nvPr>
        </p:nvGraphicFramePr>
        <p:xfrm>
          <a:off x="917608" y="4225491"/>
          <a:ext cx="10356784" cy="2359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FADE319-063D-CDA0-EF6F-8152925E3BBA}"/>
              </a:ext>
            </a:extLst>
          </p:cNvPr>
          <p:cNvSpPr txBox="1"/>
          <p:nvPr/>
        </p:nvSpPr>
        <p:spPr>
          <a:xfrm>
            <a:off x="8497651" y="5829772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N/A</a:t>
            </a:r>
            <a:endParaRPr kumimoji="1" lang="ja-JP" altLang="en-US" sz="120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930263D-B329-595D-06DD-EA04BD68225B}"/>
              </a:ext>
            </a:extLst>
          </p:cNvPr>
          <p:cNvSpPr txBox="1"/>
          <p:nvPr/>
        </p:nvSpPr>
        <p:spPr>
          <a:xfrm>
            <a:off x="10367932" y="5829772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N/A</a:t>
            </a:r>
            <a:endParaRPr kumimoji="1" lang="ja-JP" altLang="en-US" sz="1200"/>
          </a:p>
        </p:txBody>
      </p: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A90C551E-AFC2-CF63-69C4-EC248BD9764F}"/>
              </a:ext>
            </a:extLst>
          </p:cNvPr>
          <p:cNvCxnSpPr>
            <a:cxnSpLocks/>
          </p:cNvCxnSpPr>
          <p:nvPr/>
        </p:nvCxnSpPr>
        <p:spPr>
          <a:xfrm flipV="1">
            <a:off x="2369639" y="5111015"/>
            <a:ext cx="402437" cy="294308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3383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DA44A-0A26-B928-7675-32F6A580EA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29E0D4-AFB9-9785-83A8-345AA7487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実験</a:t>
            </a:r>
            <a:r>
              <a:rPr lang="en-US" altLang="ja-JP" dirty="0"/>
              <a:t>2</a:t>
            </a:r>
            <a:r>
              <a:rPr lang="ja-JP" altLang="en-US"/>
              <a:t>：スケーラビリティとシステム性能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361121-BD99-EC88-315C-D974423A8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同時に実行するアプリケーション数を増やしてレイテンシを測定</a:t>
            </a:r>
            <a:endParaRPr kumimoji="1" lang="en-US" altLang="ja-JP" dirty="0"/>
          </a:p>
          <a:p>
            <a:pPr lvl="1"/>
            <a:r>
              <a:rPr kumimoji="1" lang="ja-JP" altLang="en-US"/>
              <a:t>ポーリング方式の場合は</a:t>
            </a:r>
            <a:r>
              <a:rPr kumimoji="1" lang="en-US" altLang="ja-JP" dirty="0"/>
              <a:t>4</a:t>
            </a:r>
            <a:r>
              <a:rPr lang="ja-JP" altLang="en-US"/>
              <a:t>並列で実行すると</a:t>
            </a:r>
            <a:r>
              <a:rPr kumimoji="1" lang="en-US" altLang="ja-JP" dirty="0"/>
              <a:t>2.9</a:t>
            </a:r>
            <a:r>
              <a:rPr kumimoji="1" lang="ja-JP" altLang="en-US"/>
              <a:t>倍</a:t>
            </a:r>
            <a:r>
              <a:rPr lang="ja-JP" altLang="en-US"/>
              <a:t>に増加</a:t>
            </a:r>
            <a:endParaRPr kumimoji="1" lang="en-US" altLang="ja-JP" dirty="0"/>
          </a:p>
          <a:p>
            <a:pPr lvl="1"/>
            <a:r>
              <a:rPr kumimoji="1" lang="ja-JP" altLang="en-US"/>
              <a:t>軽量</a:t>
            </a:r>
            <a:r>
              <a:rPr kumimoji="1" lang="en-US" altLang="ja-JP" dirty="0"/>
              <a:t>RPC</a:t>
            </a:r>
            <a:r>
              <a:rPr lang="ja-JP" altLang="en-US"/>
              <a:t>は</a:t>
            </a:r>
            <a:r>
              <a:rPr lang="en-US" altLang="ja-JP" dirty="0"/>
              <a:t>1.5</a:t>
            </a:r>
            <a:r>
              <a:rPr lang="ja-JP" altLang="en-US"/>
              <a:t>倍の増加にとどまり、</a:t>
            </a:r>
            <a:r>
              <a:rPr kumimoji="1" lang="ja-JP" altLang="en-US"/>
              <a:t>スケーラビリティに優れている</a:t>
            </a:r>
            <a:endParaRPr kumimoji="1" lang="en-US" altLang="ja-JP" dirty="0"/>
          </a:p>
          <a:p>
            <a:r>
              <a:rPr lang="en-US" altLang="ja-JP" dirty="0" err="1"/>
              <a:t>sysbench</a:t>
            </a:r>
            <a:r>
              <a:rPr lang="ja-JP" altLang="en-US"/>
              <a:t>を用いて通信中のノーマルワールドの</a:t>
            </a:r>
            <a:r>
              <a:rPr lang="en-US" altLang="ja-JP" dirty="0"/>
              <a:t>CPU</a:t>
            </a:r>
            <a:r>
              <a:rPr lang="ja-JP" altLang="en-US"/>
              <a:t>性能を測定</a:t>
            </a:r>
            <a:endParaRPr lang="en-US" altLang="ja-JP" dirty="0"/>
          </a:p>
          <a:p>
            <a:pPr lvl="1"/>
            <a:r>
              <a:rPr lang="ja-JP" altLang="en-US"/>
              <a:t>従来通信と比較してポーリング方式で約</a:t>
            </a:r>
            <a:r>
              <a:rPr lang="en-US" altLang="ja-JP" dirty="0"/>
              <a:t>32%</a:t>
            </a:r>
            <a:r>
              <a:rPr lang="ja-JP" altLang="en-US"/>
              <a:t>、軽量</a:t>
            </a:r>
            <a:r>
              <a:rPr lang="en-US" altLang="ja-JP" dirty="0"/>
              <a:t>RPC</a:t>
            </a:r>
            <a:r>
              <a:rPr lang="ja-JP" altLang="en-US"/>
              <a:t>で約</a:t>
            </a:r>
            <a:r>
              <a:rPr lang="en-US" altLang="ja-JP" dirty="0"/>
              <a:t>9%</a:t>
            </a:r>
            <a:r>
              <a:rPr lang="ja-JP" altLang="en-US"/>
              <a:t>低下</a:t>
            </a:r>
            <a:endParaRPr kumimoji="1" lang="en-US" altLang="ja-JP" dirty="0"/>
          </a:p>
          <a:p>
            <a:pPr lvl="1"/>
            <a:r>
              <a:rPr lang="ja-JP" altLang="en-US"/>
              <a:t>これら</a:t>
            </a:r>
            <a:r>
              <a:rPr lang="en-US" altLang="ja-JP" dirty="0"/>
              <a:t>2</a:t>
            </a:r>
            <a:r>
              <a:rPr lang="ja-JP" altLang="en-US"/>
              <a:t>つの転送方式には通信性能と</a:t>
            </a:r>
            <a:r>
              <a:rPr kumimoji="1" lang="ja-JP" altLang="en-US"/>
              <a:t>システム性能のトレードオフあり</a:t>
            </a:r>
            <a:endParaRPr kumimoji="1" lang="en-US" altLang="ja-JP" dirty="0"/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FA2CC12B-E8F6-D66C-9AB2-D22F019D91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3308444"/>
              </p:ext>
            </p:extLst>
          </p:nvPr>
        </p:nvGraphicFramePr>
        <p:xfrm>
          <a:off x="920639" y="3980946"/>
          <a:ext cx="4999569" cy="2613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690F6DDB-E98D-D1F5-8BF5-0C599E84BD96}"/>
              </a:ext>
            </a:extLst>
          </p:cNvPr>
          <p:cNvCxnSpPr>
            <a:cxnSpLocks/>
          </p:cNvCxnSpPr>
          <p:nvPr/>
        </p:nvCxnSpPr>
        <p:spPr>
          <a:xfrm flipV="1">
            <a:off x="2648196" y="4885265"/>
            <a:ext cx="947857" cy="267435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グラフ 6">
            <a:extLst>
              <a:ext uri="{FF2B5EF4-FFF2-40B4-BE49-F238E27FC236}">
                <a16:creationId xmlns:a16="http://schemas.microsoft.com/office/drawing/2014/main" id="{21308207-CC4F-9562-7D13-E31E576A21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725615"/>
              </p:ext>
            </p:extLst>
          </p:nvPr>
        </p:nvGraphicFramePr>
        <p:xfrm>
          <a:off x="6271794" y="3971923"/>
          <a:ext cx="5361406" cy="2613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E7DE6A20-1AB3-64A4-535D-7CA522E94A92}"/>
              </a:ext>
            </a:extLst>
          </p:cNvPr>
          <p:cNvCxnSpPr>
            <a:cxnSpLocks/>
          </p:cNvCxnSpPr>
          <p:nvPr/>
        </p:nvCxnSpPr>
        <p:spPr>
          <a:xfrm>
            <a:off x="7509164" y="5001188"/>
            <a:ext cx="478972" cy="115985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9524382-6FB7-7C61-F7B1-CC4E92BF6CD3}"/>
              </a:ext>
            </a:extLst>
          </p:cNvPr>
          <p:cNvSpPr txBox="1"/>
          <p:nvPr/>
        </p:nvSpPr>
        <p:spPr>
          <a:xfrm rot="16200000">
            <a:off x="9891680" y="5839421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N/A</a:t>
            </a:r>
            <a:endParaRPr kumimoji="1" lang="ja-JP" altLang="en-US" sz="120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ADB0065-C222-AD68-8655-C92846C0602C}"/>
              </a:ext>
            </a:extLst>
          </p:cNvPr>
          <p:cNvSpPr txBox="1"/>
          <p:nvPr/>
        </p:nvSpPr>
        <p:spPr>
          <a:xfrm rot="16200000">
            <a:off x="10957131" y="5839421"/>
            <a:ext cx="4587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N/A</a:t>
            </a:r>
            <a:endParaRPr kumimoji="1" lang="ja-JP" altLang="en-US" sz="1200"/>
          </a:p>
        </p:txBody>
      </p:sp>
    </p:spTree>
    <p:extLst>
      <p:ext uri="{BB962C8B-B14F-4D97-AF65-F5344CB8AC3E}">
        <p14:creationId xmlns:p14="http://schemas.microsoft.com/office/powerpoint/2010/main" val="31369439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EADD39-89B0-631E-CCF4-CC314D002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実験</a:t>
            </a:r>
            <a:r>
              <a:rPr lang="en-US" altLang="ja-JP" dirty="0"/>
              <a:t>3</a:t>
            </a:r>
            <a:r>
              <a:rPr lang="ja-JP" altLang="en-US"/>
              <a:t>：実アプリケーションの実行性能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B7F57F-F259-6705-5FA1-112DC0907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/>
              <a:t>TZmediator</a:t>
            </a:r>
            <a:r>
              <a:rPr lang="ja-JP" altLang="en-US"/>
              <a:t>を用いるように</a:t>
            </a:r>
            <a:r>
              <a:rPr lang="en-US" altLang="ja-JP" dirty="0" err="1"/>
              <a:t>DarkneTZ</a:t>
            </a:r>
            <a:r>
              <a:rPr lang="en-US" altLang="ja-JP" sz="2000" dirty="0"/>
              <a:t> </a:t>
            </a:r>
            <a:r>
              <a:rPr lang="en" altLang="ja-JP" sz="2000" dirty="0"/>
              <a:t>[Fan+</a:t>
            </a:r>
            <a:r>
              <a:rPr lang="ja-JP" altLang="en" sz="2000"/>
              <a:t>，</a:t>
            </a:r>
            <a:r>
              <a:rPr lang="en-US" altLang="ja-JP" sz="2000" dirty="0" err="1"/>
              <a:t>MobiSys</a:t>
            </a:r>
            <a:r>
              <a:rPr lang="en" altLang="ja-JP" sz="2000" dirty="0"/>
              <a:t>’20] </a:t>
            </a:r>
            <a:r>
              <a:rPr lang="ja-JP" altLang="en-US"/>
              <a:t>を修正</a:t>
            </a:r>
            <a:endParaRPr lang="en-US" altLang="ja-JP" dirty="0"/>
          </a:p>
          <a:p>
            <a:pPr lvl="1"/>
            <a:r>
              <a:rPr lang="ja-JP" altLang="en-US"/>
              <a:t>ディープニューラルネットワーク</a:t>
            </a:r>
            <a:r>
              <a:rPr lang="en-US" altLang="ja-JP" dirty="0"/>
              <a:t> (DNN)</a:t>
            </a:r>
            <a:r>
              <a:rPr lang="ja-JP" altLang="en-US"/>
              <a:t>の推論を行うアプリケーション</a:t>
            </a:r>
            <a:endParaRPr lang="en-US" altLang="ja-JP" dirty="0"/>
          </a:p>
          <a:p>
            <a:pPr lvl="1"/>
            <a:r>
              <a:rPr lang="ja-JP" altLang="en-US"/>
              <a:t>攻撃対象になりやすい層のみを</a:t>
            </a:r>
            <a:r>
              <a:rPr lang="en-US" altLang="ja-JP" dirty="0"/>
              <a:t>TA</a:t>
            </a:r>
            <a:r>
              <a:rPr lang="ja-JP" altLang="en-US"/>
              <a:t>で実行し、それ以外を</a:t>
            </a:r>
            <a:r>
              <a:rPr lang="en-US" altLang="ja-JP" dirty="0"/>
              <a:t>CA</a:t>
            </a:r>
            <a:r>
              <a:rPr lang="ja-JP" altLang="en-US"/>
              <a:t>で実行</a:t>
            </a:r>
            <a:endParaRPr lang="en-US" altLang="ja-JP" dirty="0"/>
          </a:p>
          <a:p>
            <a:pPr lvl="1"/>
            <a:r>
              <a:rPr lang="en-US" altLang="ja-JP" dirty="0"/>
              <a:t>CA</a:t>
            </a:r>
            <a:r>
              <a:rPr lang="ja-JP" altLang="en-US"/>
              <a:t>と</a:t>
            </a:r>
            <a:r>
              <a:rPr lang="en-US" altLang="ja-JP" dirty="0"/>
              <a:t>TA</a:t>
            </a:r>
            <a:r>
              <a:rPr lang="ja-JP" altLang="en-US"/>
              <a:t>間の通信に用いられる専用</a:t>
            </a:r>
            <a:r>
              <a:rPr lang="en-US" altLang="ja-JP" dirty="0"/>
              <a:t>API</a:t>
            </a:r>
            <a:r>
              <a:rPr lang="ja-JP" altLang="en-US"/>
              <a:t>を</a:t>
            </a:r>
            <a:r>
              <a:rPr lang="en-US" altLang="ja-JP" dirty="0"/>
              <a:t>POSIX API</a:t>
            </a:r>
            <a:r>
              <a:rPr lang="ja-JP" altLang="en-US"/>
              <a:t>に変更</a:t>
            </a:r>
            <a:endParaRPr lang="en-US" altLang="ja-JP" dirty="0"/>
          </a:p>
          <a:p>
            <a:r>
              <a:rPr lang="ja-JP" altLang="en-US"/>
              <a:t>手書き数字画像</a:t>
            </a:r>
            <a:r>
              <a:rPr lang="en-US" altLang="ja-JP" dirty="0"/>
              <a:t> (MNIST)</a:t>
            </a:r>
            <a:r>
              <a:rPr lang="ja-JP" altLang="en-US"/>
              <a:t>の学習済みモデルを用いて推論を実行</a:t>
            </a:r>
            <a:endParaRPr lang="en-US" altLang="ja-JP" dirty="0"/>
          </a:p>
          <a:p>
            <a:pPr lvl="1"/>
            <a:r>
              <a:rPr lang="ja-JP" altLang="en-US"/>
              <a:t>専用</a:t>
            </a:r>
            <a:r>
              <a:rPr lang="en-US" altLang="ja-JP" dirty="0"/>
              <a:t>API</a:t>
            </a:r>
            <a:r>
              <a:rPr lang="ja-JP" altLang="en-US"/>
              <a:t>を用いる場合と比較して、実行時間が</a:t>
            </a:r>
            <a:r>
              <a:rPr lang="en-US" altLang="ja-JP" dirty="0"/>
              <a:t>2.9〜14%</a:t>
            </a:r>
            <a:r>
              <a:rPr lang="ja-JP" altLang="en-US"/>
              <a:t>増加</a:t>
            </a:r>
            <a:endParaRPr lang="en-US" altLang="ja-JP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21C198D-7EDC-F1FC-E33E-9D91B562FD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6400" y="4624433"/>
            <a:ext cx="3865529" cy="1614715"/>
          </a:xfrm>
          <a:prstGeom prst="rect">
            <a:avLst/>
          </a:prstGeom>
          <a:ln w="12700">
            <a:solidFill>
              <a:schemeClr val="tx1"/>
            </a:solidFill>
            <a:prstDash val="solid"/>
          </a:ln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94D129D6-404C-7197-6AC1-D1B77260B8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2400" y="5089152"/>
            <a:ext cx="685278" cy="685278"/>
          </a:xfrm>
          <a:prstGeom prst="rect">
            <a:avLst/>
          </a:prstGeom>
        </p:spPr>
      </p:pic>
      <p:graphicFrame>
        <p:nvGraphicFramePr>
          <p:cNvPr id="9" name="グラフ 8">
            <a:extLst>
              <a:ext uri="{FF2B5EF4-FFF2-40B4-BE49-F238E27FC236}">
                <a16:creationId xmlns:a16="http://schemas.microsoft.com/office/drawing/2014/main" id="{D81C91B3-C290-E64D-A043-DBC4CD8AFB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0448849"/>
              </p:ext>
            </p:extLst>
          </p:nvPr>
        </p:nvGraphicFramePr>
        <p:xfrm>
          <a:off x="6340073" y="4290646"/>
          <a:ext cx="4861327" cy="2344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41B5291D-2FD9-8B14-DA48-0B2428AE2A1D}"/>
              </a:ext>
            </a:extLst>
          </p:cNvPr>
          <p:cNvCxnSpPr>
            <a:cxnSpLocks/>
          </p:cNvCxnSpPr>
          <p:nvPr/>
        </p:nvCxnSpPr>
        <p:spPr>
          <a:xfrm flipV="1">
            <a:off x="8178800" y="4957011"/>
            <a:ext cx="868670" cy="132141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F572F07-4E83-2E66-D5D8-7E9FD407366A}"/>
              </a:ext>
            </a:extLst>
          </p:cNvPr>
          <p:cNvCxnSpPr>
            <a:cxnSpLocks/>
          </p:cNvCxnSpPr>
          <p:nvPr/>
        </p:nvCxnSpPr>
        <p:spPr>
          <a:xfrm>
            <a:off x="1986400" y="5298127"/>
            <a:ext cx="1266754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228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8D870D-3AD2-AA01-67E3-784F18C8A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まとめ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AFAF510-3B8E-24B1-E5CB-E432220603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2</a:t>
            </a:r>
            <a:r>
              <a:rPr lang="ja-JP" altLang="en-US"/>
              <a:t>つのワールドに分割されたクラウドアプリケーションを</a:t>
            </a:r>
            <a:r>
              <a:rPr lang="en-US" altLang="ja-JP" dirty="0"/>
              <a:t>POSIX API</a:t>
            </a:r>
            <a:r>
              <a:rPr lang="ja-JP" altLang="en-US"/>
              <a:t>を用いて協調実行可能にする</a:t>
            </a:r>
            <a:r>
              <a:rPr lang="en-US" altLang="ja-JP" dirty="0"/>
              <a:t>TZmediator</a:t>
            </a:r>
            <a:r>
              <a:rPr lang="ja-JP" altLang="en-US"/>
              <a:t>を提案</a:t>
            </a:r>
          </a:p>
          <a:p>
            <a:pPr lvl="1"/>
            <a:r>
              <a:rPr lang="ja-JP" altLang="en-US"/>
              <a:t>ノーマルワールド内に</a:t>
            </a:r>
            <a:r>
              <a:rPr lang="en-US" altLang="ja-JP" dirty="0"/>
              <a:t>TA</a:t>
            </a:r>
            <a:r>
              <a:rPr lang="ja-JP" altLang="en-US"/>
              <a:t>に対応するシャドウプロセスを作成</a:t>
            </a:r>
          </a:p>
          <a:p>
            <a:pPr lvl="1"/>
            <a:r>
              <a:rPr lang="en-JP" altLang="ja-JP" dirty="0"/>
              <a:t>CA</a:t>
            </a:r>
            <a:r>
              <a:rPr lang="ja-JP" altLang="en-JP"/>
              <a:t>と</a:t>
            </a:r>
            <a:r>
              <a:rPr lang="en-US" altLang="ja-JP" dirty="0"/>
              <a:t>TA</a:t>
            </a:r>
            <a:r>
              <a:rPr lang="ja-JP" altLang="en-US"/>
              <a:t>はシャドウプロセスを介してシームレスに通信</a:t>
            </a:r>
            <a:endParaRPr lang="en-US" altLang="ja-JP" dirty="0"/>
          </a:p>
          <a:p>
            <a:pPr lvl="1"/>
            <a:r>
              <a:rPr lang="en-US" altLang="ja-JP" dirty="0"/>
              <a:t>POSIX API</a:t>
            </a:r>
            <a:r>
              <a:rPr lang="ja-JP" altLang="en-US"/>
              <a:t>を用いた通信の動作と性能を確認</a:t>
            </a:r>
            <a:endParaRPr lang="en-US" altLang="ja-JP" dirty="0"/>
          </a:p>
          <a:p>
            <a:pPr lvl="2"/>
            <a:r>
              <a:rPr lang="en-US" altLang="ja-JP" dirty="0" err="1"/>
              <a:t>WebAssembly</a:t>
            </a:r>
            <a:r>
              <a:rPr lang="ja-JP" altLang="en-US"/>
              <a:t>を用いると性能は低下したが同様の傾向</a:t>
            </a:r>
            <a:endParaRPr lang="en-US" altLang="ja-JP" dirty="0"/>
          </a:p>
          <a:p>
            <a:r>
              <a:rPr lang="ja-JP" altLang="en-US"/>
              <a:t>今後の課題</a:t>
            </a:r>
            <a:endParaRPr lang="en-US" altLang="ja-JP" dirty="0"/>
          </a:p>
          <a:p>
            <a:pPr lvl="1"/>
            <a:r>
              <a:rPr lang="en-US" altLang="ja-JP" dirty="0" err="1"/>
              <a:t>TZmediator</a:t>
            </a:r>
            <a:r>
              <a:rPr lang="ja-JP" altLang="en-US"/>
              <a:t>を活用した様々なクラウドアプリケーションの開発</a:t>
            </a:r>
          </a:p>
        </p:txBody>
      </p:sp>
    </p:spTree>
    <p:extLst>
      <p:ext uri="{BB962C8B-B14F-4D97-AF65-F5344CB8AC3E}">
        <p14:creationId xmlns:p14="http://schemas.microsoft.com/office/powerpoint/2010/main" val="3427000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E9E50C-BDED-DD1E-C29B-C15075AA9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エッジコンピューティング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9E8DA3-A3BD-C6A6-1149-3CEBDA6C5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クラウドのアプリケーションをユーザの近くで実行</a:t>
            </a:r>
            <a:endParaRPr lang="en-US" altLang="ja-JP" dirty="0"/>
          </a:p>
          <a:p>
            <a:pPr lvl="1"/>
            <a:r>
              <a:rPr lang="ja-JP" altLang="en-US"/>
              <a:t>スマートフォン、</a:t>
            </a:r>
            <a:r>
              <a:rPr lang="en-US" altLang="ja-JP" dirty="0"/>
              <a:t>IoT</a:t>
            </a:r>
            <a:r>
              <a:rPr lang="ja-JP" altLang="en-US"/>
              <a:t>機器、エッジサーバ、</a:t>
            </a:r>
            <a:r>
              <a:rPr lang="en-US" altLang="ja-JP" dirty="0"/>
              <a:t>...</a:t>
            </a:r>
          </a:p>
          <a:p>
            <a:pPr lvl="1"/>
            <a:r>
              <a:rPr lang="ja-JP" altLang="en-US"/>
              <a:t>クラウドでの実行に比べて、低遅延・高速・リアルタイム処理が可能</a:t>
            </a:r>
            <a:endParaRPr lang="en-US" altLang="ja-JP" dirty="0"/>
          </a:p>
          <a:p>
            <a:pPr lvl="1"/>
            <a:r>
              <a:rPr lang="ja-JP" altLang="en-US"/>
              <a:t>クラウドにデータを置かないため、データガバナンスを強化できる</a:t>
            </a:r>
          </a:p>
          <a:p>
            <a:r>
              <a:rPr lang="ja-JP" altLang="en-US"/>
              <a:t>クラウドアプリケーションがユーザからの攻撃を受ける可能性</a:t>
            </a:r>
            <a:endParaRPr lang="en-US" altLang="ja-JP" dirty="0"/>
          </a:p>
          <a:p>
            <a:pPr lvl="1"/>
            <a:r>
              <a:rPr lang="ja-JP" altLang="en-US"/>
              <a:t>クラウドの管理外のエッジデバイスでは</a:t>
            </a:r>
            <a:r>
              <a:rPr lang="en-US" altLang="ja-JP" dirty="0"/>
              <a:t>OS</a:t>
            </a:r>
            <a:r>
              <a:rPr lang="ja-JP" altLang="en-US"/>
              <a:t>すら信頼できない</a:t>
            </a:r>
            <a:endParaRPr lang="en-US" altLang="ja-JP" dirty="0"/>
          </a:p>
          <a:p>
            <a:pPr lvl="1"/>
            <a:r>
              <a:rPr lang="ja-JP" altLang="en-US"/>
              <a:t>リソースが限定的であるため、強力なセキュリティ機能の実装が困難</a:t>
            </a:r>
            <a:endParaRPr lang="en-US" altLang="ja-JP" dirty="0"/>
          </a:p>
        </p:txBody>
      </p:sp>
      <p:pic>
        <p:nvPicPr>
          <p:cNvPr id="5" name="グラフィックス 4" descr="雲 枠線">
            <a:extLst>
              <a:ext uri="{FF2B5EF4-FFF2-40B4-BE49-F238E27FC236}">
                <a16:creationId xmlns:a16="http://schemas.microsoft.com/office/drawing/2014/main" id="{5821838F-F859-E644-0958-BFBF32BC9E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25763" y="4675120"/>
            <a:ext cx="1701325" cy="1701325"/>
          </a:xfrm>
          <a:prstGeom prst="rect">
            <a:avLst/>
          </a:prstGeom>
        </p:spPr>
      </p:pic>
      <p:pic>
        <p:nvPicPr>
          <p:cNvPr id="6" name="グラフィックス 5" descr="世界 枠線">
            <a:extLst>
              <a:ext uri="{FF2B5EF4-FFF2-40B4-BE49-F238E27FC236}">
                <a16:creationId xmlns:a16="http://schemas.microsoft.com/office/drawing/2014/main" id="{AF611807-D43D-0548-A1A3-1E1A8C68F23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562826" y="5173791"/>
            <a:ext cx="967188" cy="967188"/>
          </a:xfrm>
          <a:prstGeom prst="rect">
            <a:avLst/>
          </a:prstGeom>
        </p:spPr>
      </p:pic>
      <p:pic>
        <p:nvPicPr>
          <p:cNvPr id="7" name="グラフィックス 6" descr="データベース 枠線">
            <a:extLst>
              <a:ext uri="{FF2B5EF4-FFF2-40B4-BE49-F238E27FC236}">
                <a16:creationId xmlns:a16="http://schemas.microsoft.com/office/drawing/2014/main" id="{C5690D3D-72C2-13CB-CFB0-4B0B7ECF992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903496" y="5173791"/>
            <a:ext cx="967188" cy="967188"/>
          </a:xfrm>
          <a:prstGeom prst="rect">
            <a:avLst/>
          </a:prstGeom>
        </p:spPr>
      </p:pic>
      <p:pic>
        <p:nvPicPr>
          <p:cNvPr id="8" name="グラフィックス 7" descr="スマート フォン 枠線">
            <a:extLst>
              <a:ext uri="{FF2B5EF4-FFF2-40B4-BE49-F238E27FC236}">
                <a16:creationId xmlns:a16="http://schemas.microsoft.com/office/drawing/2014/main" id="{3716CA00-BA60-3580-8448-4EC5F68BF2D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452300" y="5173791"/>
            <a:ext cx="967188" cy="967188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A3F69A3-5AF5-F450-E43B-EF2FC018290D}"/>
              </a:ext>
            </a:extLst>
          </p:cNvPr>
          <p:cNvSpPr txBox="1"/>
          <p:nvPr/>
        </p:nvSpPr>
        <p:spPr>
          <a:xfrm>
            <a:off x="9822428" y="6140979"/>
            <a:ext cx="1107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クラウド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8C00746-C393-46BA-D477-9EE04C0BB178}"/>
              </a:ext>
            </a:extLst>
          </p:cNvPr>
          <p:cNvSpPr txBox="1"/>
          <p:nvPr/>
        </p:nvSpPr>
        <p:spPr>
          <a:xfrm>
            <a:off x="7327025" y="6134966"/>
            <a:ext cx="1569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ネットワーク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0F620B7-5FB3-17C9-ED75-EF1AB56E9D7A}"/>
              </a:ext>
            </a:extLst>
          </p:cNvPr>
          <p:cNvSpPr txBox="1"/>
          <p:nvPr/>
        </p:nvSpPr>
        <p:spPr>
          <a:xfrm>
            <a:off x="3667695" y="6140979"/>
            <a:ext cx="1569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エッジサーバ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B254105-EFF3-F30E-1499-7BC711DD1EF6}"/>
              </a:ext>
            </a:extLst>
          </p:cNvPr>
          <p:cNvSpPr txBox="1"/>
          <p:nvPr/>
        </p:nvSpPr>
        <p:spPr>
          <a:xfrm>
            <a:off x="1105642" y="6140979"/>
            <a:ext cx="1793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エッジデバイス</a:t>
            </a:r>
          </a:p>
        </p:txBody>
      </p:sp>
      <p:sp>
        <p:nvSpPr>
          <p:cNvPr id="13" name="左右矢印 12">
            <a:extLst>
              <a:ext uri="{FF2B5EF4-FFF2-40B4-BE49-F238E27FC236}">
                <a16:creationId xmlns:a16="http://schemas.microsoft.com/office/drawing/2014/main" id="{04933936-7841-E765-512A-E2E7D5052C82}"/>
              </a:ext>
            </a:extLst>
          </p:cNvPr>
          <p:cNvSpPr/>
          <p:nvPr/>
        </p:nvSpPr>
        <p:spPr>
          <a:xfrm>
            <a:off x="8687130" y="5522910"/>
            <a:ext cx="787154" cy="423166"/>
          </a:xfrm>
          <a:prstGeom prst="leftRightArrow">
            <a:avLst/>
          </a:prstGeom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左右矢印 13">
            <a:extLst>
              <a:ext uri="{FF2B5EF4-FFF2-40B4-BE49-F238E27FC236}">
                <a16:creationId xmlns:a16="http://schemas.microsoft.com/office/drawing/2014/main" id="{55620299-DFDB-5853-CFC1-8E03715C0BA7}"/>
              </a:ext>
            </a:extLst>
          </p:cNvPr>
          <p:cNvSpPr/>
          <p:nvPr/>
        </p:nvSpPr>
        <p:spPr>
          <a:xfrm>
            <a:off x="3036657" y="5522910"/>
            <a:ext cx="787154" cy="423166"/>
          </a:xfrm>
          <a:prstGeom prst="leftRightArrow">
            <a:avLst/>
          </a:prstGeom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左右矢印 14">
            <a:extLst>
              <a:ext uri="{FF2B5EF4-FFF2-40B4-BE49-F238E27FC236}">
                <a16:creationId xmlns:a16="http://schemas.microsoft.com/office/drawing/2014/main" id="{1FF578D8-C989-F5D2-8984-573D4BD20463}"/>
              </a:ext>
            </a:extLst>
          </p:cNvPr>
          <p:cNvSpPr/>
          <p:nvPr/>
        </p:nvSpPr>
        <p:spPr>
          <a:xfrm>
            <a:off x="5152654" y="5522910"/>
            <a:ext cx="2209176" cy="423166"/>
          </a:xfrm>
          <a:prstGeom prst="leftRightArrow">
            <a:avLst/>
          </a:prstGeom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フレーム 15">
            <a:extLst>
              <a:ext uri="{FF2B5EF4-FFF2-40B4-BE49-F238E27FC236}">
                <a16:creationId xmlns:a16="http://schemas.microsoft.com/office/drawing/2014/main" id="{D7CED39D-AC15-69E1-B82A-326739CB4C18}"/>
              </a:ext>
            </a:extLst>
          </p:cNvPr>
          <p:cNvSpPr/>
          <p:nvPr/>
        </p:nvSpPr>
        <p:spPr>
          <a:xfrm>
            <a:off x="990312" y="4883830"/>
            <a:ext cx="4686661" cy="1701325"/>
          </a:xfrm>
          <a:prstGeom prst="frame">
            <a:avLst>
              <a:gd name="adj1" fmla="val 2634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7" name="角丸四角形 16">
            <a:extLst>
              <a:ext uri="{FF2B5EF4-FFF2-40B4-BE49-F238E27FC236}">
                <a16:creationId xmlns:a16="http://schemas.microsoft.com/office/drawing/2014/main" id="{94366BDF-0246-5B26-408D-A8EBA8AFFD16}"/>
              </a:ext>
            </a:extLst>
          </p:cNvPr>
          <p:cNvSpPr/>
          <p:nvPr/>
        </p:nvSpPr>
        <p:spPr>
          <a:xfrm>
            <a:off x="10307673" y="5684313"/>
            <a:ext cx="672574" cy="36933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</a:rPr>
              <a:t>App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8" name="角丸四角形 17">
            <a:extLst>
              <a:ext uri="{FF2B5EF4-FFF2-40B4-BE49-F238E27FC236}">
                <a16:creationId xmlns:a16="http://schemas.microsoft.com/office/drawing/2014/main" id="{05B23019-39BE-0B1F-E57A-B7304A7A9129}"/>
              </a:ext>
            </a:extLst>
          </p:cNvPr>
          <p:cNvSpPr/>
          <p:nvPr/>
        </p:nvSpPr>
        <p:spPr>
          <a:xfrm>
            <a:off x="1994556" y="5684313"/>
            <a:ext cx="672574" cy="36933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</a:rPr>
              <a:t>App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19" name="グラフィックス 18" descr="細菌 単色塗りつぶし">
            <a:extLst>
              <a:ext uri="{FF2B5EF4-FFF2-40B4-BE49-F238E27FC236}">
                <a16:creationId xmlns:a16="http://schemas.microsoft.com/office/drawing/2014/main" id="{99C89BF0-4FA9-B9B3-DD4A-AD79B353C0D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295184" y="5032350"/>
            <a:ext cx="625035" cy="625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619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5">
            <a:extLst>
              <a:ext uri="{FF2B5EF4-FFF2-40B4-BE49-F238E27FC236}">
                <a16:creationId xmlns:a16="http://schemas.microsoft.com/office/drawing/2014/main" id="{B9620924-3137-DB8D-3B6C-18B3A93EA79D}"/>
              </a:ext>
            </a:extLst>
          </p:cNvPr>
          <p:cNvSpPr/>
          <p:nvPr/>
        </p:nvSpPr>
        <p:spPr>
          <a:xfrm>
            <a:off x="2647795" y="4295954"/>
            <a:ext cx="4035552" cy="204010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tx1"/>
              </a:solidFill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9618019-38E6-3BD7-2E5E-1EFFE5386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隔離実行環境を用いた保護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7CEC95B-14BC-FC9C-4456-A3423042F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隔離実行環境を用いてクラウドアプリケーションを保護</a:t>
            </a:r>
            <a:endParaRPr lang="en-US" altLang="ja-JP" dirty="0"/>
          </a:p>
          <a:p>
            <a:pPr lvl="1"/>
            <a:r>
              <a:rPr lang="ja-JP" altLang="en-US"/>
              <a:t>論理的に隔離したメモリ上で安全に処理を実行する</a:t>
            </a:r>
            <a:r>
              <a:rPr lang="en-US" altLang="ja-JP" dirty="0"/>
              <a:t>CPU</a:t>
            </a:r>
            <a:r>
              <a:rPr lang="ja-JP" altLang="en-US"/>
              <a:t>の機能</a:t>
            </a:r>
            <a:endParaRPr lang="en-US" altLang="ja-JP" dirty="0"/>
          </a:p>
          <a:p>
            <a:pPr lvl="1"/>
            <a:r>
              <a:rPr lang="ja-JP" altLang="en-US"/>
              <a:t>例：</a:t>
            </a:r>
            <a:r>
              <a:rPr lang="en-US" altLang="ja-JP" dirty="0"/>
              <a:t>Intel SGX</a:t>
            </a:r>
            <a:r>
              <a:rPr lang="ja-JP" altLang="en-US"/>
              <a:t>、</a:t>
            </a:r>
            <a:r>
              <a:rPr lang="en-US" altLang="ja-JP" dirty="0"/>
              <a:t>AMD SEV</a:t>
            </a:r>
            <a:r>
              <a:rPr lang="ja-JP" altLang="en-US"/>
              <a:t>、</a:t>
            </a:r>
            <a:r>
              <a:rPr lang="en-US" altLang="ja-JP" dirty="0"/>
              <a:t>Arm </a:t>
            </a:r>
            <a:r>
              <a:rPr lang="en-US" altLang="ja-JP" dirty="0" err="1"/>
              <a:t>TrustZone</a:t>
            </a:r>
            <a:r>
              <a:rPr lang="ja-JP" altLang="en-US"/>
              <a:t>、</a:t>
            </a:r>
            <a:r>
              <a:rPr lang="en-US" altLang="ja-JP" dirty="0"/>
              <a:t>RISC-V Keystone</a:t>
            </a:r>
          </a:p>
          <a:p>
            <a:r>
              <a:rPr lang="ja-JP" altLang="en-US"/>
              <a:t>エッジデバイスでもクラウドアプリケーションを安全に実行可能</a:t>
            </a:r>
            <a:endParaRPr lang="en-US" altLang="ja-JP" dirty="0"/>
          </a:p>
          <a:p>
            <a:pPr lvl="1"/>
            <a:r>
              <a:rPr lang="ja-JP" altLang="en-US"/>
              <a:t>信頼できない</a:t>
            </a:r>
            <a:r>
              <a:rPr lang="en-US" altLang="ja-JP" dirty="0"/>
              <a:t>OS</a:t>
            </a:r>
            <a:r>
              <a:rPr lang="ja-JP" altLang="en-US"/>
              <a:t>による機密情報の盗聴や改ざんを防ぐことができる</a:t>
            </a:r>
            <a:endParaRPr lang="en-US" altLang="ja-JP" dirty="0"/>
          </a:p>
          <a:p>
            <a:pPr lvl="1"/>
            <a:r>
              <a:rPr lang="ja-JP" altLang="en-US"/>
              <a:t>隔離したメモリが暗号化される場合、物理的に盗聴することもできない</a:t>
            </a:r>
            <a:endParaRPr lang="en-US" altLang="ja-JP" dirty="0"/>
          </a:p>
        </p:txBody>
      </p:sp>
      <p:sp>
        <p:nvSpPr>
          <p:cNvPr id="4" name="角丸四角形 3">
            <a:extLst>
              <a:ext uri="{FF2B5EF4-FFF2-40B4-BE49-F238E27FC236}">
                <a16:creationId xmlns:a16="http://schemas.microsoft.com/office/drawing/2014/main" id="{4DECC8CB-A423-218A-C6BB-9A05E8255BBC}"/>
              </a:ext>
            </a:extLst>
          </p:cNvPr>
          <p:cNvSpPr/>
          <p:nvPr/>
        </p:nvSpPr>
        <p:spPr>
          <a:xfrm>
            <a:off x="3003032" y="5868915"/>
            <a:ext cx="3325079" cy="357834"/>
          </a:xfrm>
          <a:prstGeom prst="roundRect">
            <a:avLst>
              <a:gd name="adj" fmla="val 17274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solidFill>
                  <a:schemeClr val="tx1"/>
                </a:solidFill>
                <a:latin typeface="+mn-ea"/>
              </a:rPr>
              <a:t>信頼できる</a:t>
            </a:r>
            <a:r>
              <a:rPr kumimoji="1" lang="en-US" altLang="ja-JP" dirty="0">
                <a:solidFill>
                  <a:schemeClr val="tx1"/>
                </a:solidFill>
                <a:latin typeface="+mn-ea"/>
              </a:rPr>
              <a:t>CPU</a:t>
            </a:r>
            <a:endParaRPr kumimoji="1" lang="ja-JP" altLang="en-US">
              <a:solidFill>
                <a:schemeClr val="tx1"/>
              </a:solidFill>
              <a:latin typeface="+mn-ea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632426A-B418-B60E-846F-E7ABDB9E4B39}"/>
              </a:ext>
            </a:extLst>
          </p:cNvPr>
          <p:cNvSpPr/>
          <p:nvPr/>
        </p:nvSpPr>
        <p:spPr>
          <a:xfrm>
            <a:off x="4446938" y="4463436"/>
            <a:ext cx="1881174" cy="8528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tx1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4694AF3-08F0-A2CD-64F8-30BA4FB94824}"/>
              </a:ext>
            </a:extLst>
          </p:cNvPr>
          <p:cNvSpPr txBox="1"/>
          <p:nvPr/>
        </p:nvSpPr>
        <p:spPr>
          <a:xfrm>
            <a:off x="4446938" y="4946921"/>
            <a:ext cx="1881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/>
              <a:t>隔離実行環境</a:t>
            </a:r>
            <a:endParaRPr kumimoji="1" lang="ja-JP" altLang="en-US"/>
          </a:p>
        </p:txBody>
      </p:sp>
      <p:sp>
        <p:nvSpPr>
          <p:cNvPr id="18" name="角丸四角形 4">
            <a:extLst>
              <a:ext uri="{FF2B5EF4-FFF2-40B4-BE49-F238E27FC236}">
                <a16:creationId xmlns:a16="http://schemas.microsoft.com/office/drawing/2014/main" id="{551C70F4-5BF9-9129-4E72-A4A6E6FB85A1}"/>
              </a:ext>
            </a:extLst>
          </p:cNvPr>
          <p:cNvSpPr/>
          <p:nvPr/>
        </p:nvSpPr>
        <p:spPr>
          <a:xfrm>
            <a:off x="3003032" y="5412383"/>
            <a:ext cx="3325079" cy="357834"/>
          </a:xfrm>
          <a:prstGeom prst="roundRect">
            <a:avLst>
              <a:gd name="adj" fmla="val 17274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solidFill>
                  <a:schemeClr val="tx1"/>
                </a:solidFill>
                <a:latin typeface="+mn-ea"/>
              </a:rPr>
              <a:t>信頼できない</a:t>
            </a:r>
            <a:r>
              <a:rPr kumimoji="1" lang="en-US" altLang="ja-JP" dirty="0">
                <a:solidFill>
                  <a:schemeClr val="tx1"/>
                </a:solidFill>
                <a:latin typeface="+mn-ea"/>
              </a:rPr>
              <a:t>OS</a:t>
            </a:r>
            <a:endParaRPr kumimoji="1" lang="ja-JP" altLang="en-US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21" name="グラフィックス 20" descr="中世の甲冑 単色塗りつぶし">
            <a:extLst>
              <a:ext uri="{FF2B5EF4-FFF2-40B4-BE49-F238E27FC236}">
                <a16:creationId xmlns:a16="http://schemas.microsoft.com/office/drawing/2014/main" id="{598E68F1-F9D7-65FD-FEE7-7ABFA08C6A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092079" y="4379406"/>
            <a:ext cx="573492" cy="573492"/>
          </a:xfrm>
          <a:prstGeom prst="rect">
            <a:avLst/>
          </a:prstGeom>
        </p:spPr>
      </p:pic>
      <p:sp>
        <p:nvSpPr>
          <p:cNvPr id="5" name="角丸四角形 4">
            <a:extLst>
              <a:ext uri="{FF2B5EF4-FFF2-40B4-BE49-F238E27FC236}">
                <a16:creationId xmlns:a16="http://schemas.microsoft.com/office/drawing/2014/main" id="{B9667E8E-6C84-DADA-5DDF-6681FA375ABB}"/>
              </a:ext>
            </a:extLst>
          </p:cNvPr>
          <p:cNvSpPr/>
          <p:nvPr/>
        </p:nvSpPr>
        <p:spPr>
          <a:xfrm>
            <a:off x="4962165" y="4562322"/>
            <a:ext cx="947862" cy="369333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</a:rPr>
              <a:t>App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8" name="グラフィックス 7" descr="雲 枠線">
            <a:extLst>
              <a:ext uri="{FF2B5EF4-FFF2-40B4-BE49-F238E27FC236}">
                <a16:creationId xmlns:a16="http://schemas.microsoft.com/office/drawing/2014/main" id="{5D620027-0A6D-2EFB-5395-75D775FAB72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475678" y="4514499"/>
            <a:ext cx="1701325" cy="1701325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E7148B5-E0A8-8DAA-55D6-4D69C52BD984}"/>
              </a:ext>
            </a:extLst>
          </p:cNvPr>
          <p:cNvSpPr txBox="1"/>
          <p:nvPr/>
        </p:nvSpPr>
        <p:spPr>
          <a:xfrm>
            <a:off x="8772342" y="5846493"/>
            <a:ext cx="1107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/>
              <a:t>クラウド</a:t>
            </a:r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9DD84CCB-CA23-FBC5-EFE8-2668CC803C13}"/>
              </a:ext>
            </a:extLst>
          </p:cNvPr>
          <p:cNvCxnSpPr>
            <a:cxnSpLocks/>
            <a:stCxn id="8" idx="1"/>
            <a:endCxn id="5" idx="3"/>
          </p:cNvCxnSpPr>
          <p:nvPr/>
        </p:nvCxnSpPr>
        <p:spPr>
          <a:xfrm flipH="1" flipV="1">
            <a:off x="5910027" y="4746989"/>
            <a:ext cx="2565651" cy="61817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97C9304-91F1-32EA-58BE-F3EAD69D823C}"/>
              </a:ext>
            </a:extLst>
          </p:cNvPr>
          <p:cNvSpPr txBox="1"/>
          <p:nvPr/>
        </p:nvSpPr>
        <p:spPr>
          <a:xfrm>
            <a:off x="3497212" y="6377791"/>
            <a:ext cx="2336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/>
              <a:t>エッジデバイス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6C4A0D65-5310-CBFA-43F9-C9C67B86F5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99732" y="4458772"/>
            <a:ext cx="852817" cy="852817"/>
          </a:xfrm>
          <a:prstGeom prst="rect">
            <a:avLst/>
          </a:prstGeom>
        </p:spPr>
      </p:pic>
      <p:pic>
        <p:nvPicPr>
          <p:cNvPr id="17" name="グラフィックス 16" descr="戻る 単色塗りつぶし">
            <a:extLst>
              <a:ext uri="{FF2B5EF4-FFF2-40B4-BE49-F238E27FC236}">
                <a16:creationId xmlns:a16="http://schemas.microsoft.com/office/drawing/2014/main" id="{1F8AB914-A958-7FFC-568D-C112DFC67D1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70973" flipH="1">
            <a:off x="3446793" y="4467330"/>
            <a:ext cx="762010" cy="536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46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3">
            <a:extLst>
              <a:ext uri="{FF2B5EF4-FFF2-40B4-BE49-F238E27FC236}">
                <a16:creationId xmlns:a16="http://schemas.microsoft.com/office/drawing/2014/main" id="{447EFD69-6A66-8D51-BC3F-8F69E582DC21}"/>
              </a:ext>
            </a:extLst>
          </p:cNvPr>
          <p:cNvSpPr/>
          <p:nvPr/>
        </p:nvSpPr>
        <p:spPr>
          <a:xfrm>
            <a:off x="6428114" y="4765585"/>
            <a:ext cx="3376964" cy="17693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6200">
            <a:noFill/>
          </a:ln>
          <a:effectLst>
            <a:softEdge rad="1270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180000" rtlCol="0" anchor="t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9" name="正方形/長方形 4">
            <a:extLst>
              <a:ext uri="{FF2B5EF4-FFF2-40B4-BE49-F238E27FC236}">
                <a16:creationId xmlns:a16="http://schemas.microsoft.com/office/drawing/2014/main" id="{4A1F2FEF-02F7-38DD-79A5-2CE2199E4C90}"/>
              </a:ext>
            </a:extLst>
          </p:cNvPr>
          <p:cNvSpPr/>
          <p:nvPr/>
        </p:nvSpPr>
        <p:spPr>
          <a:xfrm>
            <a:off x="2655277" y="4843333"/>
            <a:ext cx="3376966" cy="17693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noFill/>
          </a:ln>
          <a:effectLst>
            <a:softEdge rad="1270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180000" rtlCol="0" anchor="t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B1A2FEB-2BA0-1710-5F26-56B136A6F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Arm </a:t>
            </a:r>
            <a:r>
              <a:rPr lang="en-US" altLang="ja-JP" dirty="0" err="1"/>
              <a:t>TrustZone</a:t>
            </a:r>
            <a:r>
              <a:rPr lang="ja-JP" altLang="en-US"/>
              <a:t>を用いた隔離実行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BA9FA16-93EB-0DCD-C116-669CAA01CF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エッジデバイス向けの</a:t>
            </a:r>
            <a:r>
              <a:rPr lang="en-US" altLang="ja-JP" dirty="0"/>
              <a:t>Arm </a:t>
            </a:r>
            <a:r>
              <a:rPr lang="en-US" altLang="ja-JP" dirty="0" err="1"/>
              <a:t>TrustZone</a:t>
            </a:r>
            <a:r>
              <a:rPr lang="ja-JP" altLang="en-US"/>
              <a:t>は２つのワールドを提供</a:t>
            </a:r>
            <a:endParaRPr lang="en-US" altLang="ja-JP" dirty="0"/>
          </a:p>
          <a:p>
            <a:pPr lvl="1"/>
            <a:r>
              <a:rPr lang="ja-JP" altLang="en-US"/>
              <a:t>セキュアワールドで隔離実行するアプリケーション</a:t>
            </a:r>
            <a:r>
              <a:rPr lang="en-US" altLang="ja-JP" dirty="0"/>
              <a:t> (TA) </a:t>
            </a:r>
            <a:r>
              <a:rPr lang="ja-JP" altLang="en-US"/>
              <a:t>を実行</a:t>
            </a:r>
            <a:endParaRPr lang="en-US" altLang="ja-JP" dirty="0"/>
          </a:p>
          <a:p>
            <a:pPr lvl="1"/>
            <a:r>
              <a:rPr lang="ja-JP" altLang="en-US"/>
              <a:t>ノーマルワールドで通常のアプリケーションや</a:t>
            </a:r>
            <a:r>
              <a:rPr lang="en-US" altLang="ja-JP" dirty="0"/>
              <a:t>OS</a:t>
            </a:r>
            <a:r>
              <a:rPr lang="ja-JP" altLang="en-US"/>
              <a:t>を実行</a:t>
            </a:r>
            <a:endParaRPr lang="en-US" altLang="ja-JP" dirty="0"/>
          </a:p>
          <a:p>
            <a:r>
              <a:rPr lang="ja-JP" altLang="en-US"/>
              <a:t>セキュアワールドを用いてクラウドアプリケーションを保護可能</a:t>
            </a:r>
            <a:endParaRPr lang="en-US" altLang="ja-JP" dirty="0"/>
          </a:p>
          <a:p>
            <a:pPr lvl="1"/>
            <a:r>
              <a:rPr lang="ja-JP" altLang="en-US"/>
              <a:t>一方で、必要とする以上に高い権限で動作することになる</a:t>
            </a:r>
            <a:endParaRPr lang="en-US" altLang="ja-JP" dirty="0"/>
          </a:p>
          <a:p>
            <a:pPr lvl="1"/>
            <a:r>
              <a:rPr lang="ja-JP" altLang="en-US"/>
              <a:t>脆弱性があるとノーマルワールド内の攻撃者に全権限を奪われる恐れ</a:t>
            </a:r>
            <a:endParaRPr lang="en-US" altLang="ja-JP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66A723D-EBC2-3791-99CD-8B7D153F45A9}"/>
              </a:ext>
            </a:extLst>
          </p:cNvPr>
          <p:cNvSpPr txBox="1"/>
          <p:nvPr/>
        </p:nvSpPr>
        <p:spPr>
          <a:xfrm>
            <a:off x="2655274" y="4499353"/>
            <a:ext cx="3376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/>
              <a:t>ノーマルワールド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6F33874-7A9D-DAB9-2A68-0193CC68FD55}"/>
              </a:ext>
            </a:extLst>
          </p:cNvPr>
          <p:cNvSpPr txBox="1"/>
          <p:nvPr/>
        </p:nvSpPr>
        <p:spPr>
          <a:xfrm>
            <a:off x="6428112" y="4506884"/>
            <a:ext cx="3376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/>
              <a:t>セキュアワールド</a:t>
            </a:r>
            <a:endParaRPr kumimoji="1" lang="ja-JP" altLang="en-US"/>
          </a:p>
        </p:txBody>
      </p:sp>
      <p:sp>
        <p:nvSpPr>
          <p:cNvPr id="9" name="角丸四角形 8">
            <a:extLst>
              <a:ext uri="{FF2B5EF4-FFF2-40B4-BE49-F238E27FC236}">
                <a16:creationId xmlns:a16="http://schemas.microsoft.com/office/drawing/2014/main" id="{4EC717CA-8FE7-655D-D1EA-AAE1C125E7F1}"/>
              </a:ext>
            </a:extLst>
          </p:cNvPr>
          <p:cNvSpPr/>
          <p:nvPr/>
        </p:nvSpPr>
        <p:spPr>
          <a:xfrm>
            <a:off x="3179175" y="5825386"/>
            <a:ext cx="2369319" cy="43058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Linux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2" name="角丸四角形 11">
            <a:extLst>
              <a:ext uri="{FF2B5EF4-FFF2-40B4-BE49-F238E27FC236}">
                <a16:creationId xmlns:a16="http://schemas.microsoft.com/office/drawing/2014/main" id="{6C628F88-319D-8D3D-F328-C0C2C186AE00}"/>
              </a:ext>
            </a:extLst>
          </p:cNvPr>
          <p:cNvSpPr/>
          <p:nvPr/>
        </p:nvSpPr>
        <p:spPr>
          <a:xfrm>
            <a:off x="6966041" y="5105637"/>
            <a:ext cx="1307291" cy="80814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App (TA)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8" name="角丸四角形 11">
            <a:extLst>
              <a:ext uri="{FF2B5EF4-FFF2-40B4-BE49-F238E27FC236}">
                <a16:creationId xmlns:a16="http://schemas.microsoft.com/office/drawing/2014/main" id="{98F26FE7-04B7-00FE-032A-97E3CD0B6DDC}"/>
              </a:ext>
            </a:extLst>
          </p:cNvPr>
          <p:cNvSpPr/>
          <p:nvPr/>
        </p:nvSpPr>
        <p:spPr>
          <a:xfrm>
            <a:off x="3201156" y="5105638"/>
            <a:ext cx="1162678" cy="5357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>
                <a:solidFill>
                  <a:schemeClr val="tx1"/>
                </a:solidFill>
              </a:rPr>
              <a:t>通常</a:t>
            </a:r>
            <a:r>
              <a:rPr lang="en-US" altLang="ja-JP" dirty="0">
                <a:solidFill>
                  <a:schemeClr val="tx1"/>
                </a:solidFill>
              </a:rPr>
              <a:t>App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7C64C74A-1927-701A-AA62-EBF98FD93A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949" y="4889515"/>
            <a:ext cx="852817" cy="852817"/>
          </a:xfrm>
          <a:prstGeom prst="rect">
            <a:avLst/>
          </a:prstGeom>
        </p:spPr>
      </p:pic>
      <p:pic>
        <p:nvPicPr>
          <p:cNvPr id="10" name="グラフィックス 9" descr="中世の甲冑 単色塗りつぶし">
            <a:extLst>
              <a:ext uri="{FF2B5EF4-FFF2-40B4-BE49-F238E27FC236}">
                <a16:creationId xmlns:a16="http://schemas.microsoft.com/office/drawing/2014/main" id="{D182EBB9-CAFD-DEF1-29D6-876AC64664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97939" y="4938294"/>
            <a:ext cx="573492" cy="573492"/>
          </a:xfrm>
          <a:prstGeom prst="rect">
            <a:avLst/>
          </a:prstGeom>
        </p:spPr>
      </p:pic>
      <p:pic>
        <p:nvPicPr>
          <p:cNvPr id="14" name="グラフィックス 13" descr="戻る 単色塗りつぶし">
            <a:extLst>
              <a:ext uri="{FF2B5EF4-FFF2-40B4-BE49-F238E27FC236}">
                <a16:creationId xmlns:a16="http://schemas.microsoft.com/office/drawing/2014/main" id="{A788181C-CEDD-47CD-9000-0DD68CA6FCC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70973" flipH="1">
            <a:off x="5441850" y="4867037"/>
            <a:ext cx="966961" cy="536328"/>
          </a:xfrm>
          <a:prstGeom prst="rect">
            <a:avLst/>
          </a:prstGeom>
        </p:spPr>
      </p:pic>
      <p:sp>
        <p:nvSpPr>
          <p:cNvPr id="11" name="Explosion 1 10">
            <a:extLst>
              <a:ext uri="{FF2B5EF4-FFF2-40B4-BE49-F238E27FC236}">
                <a16:creationId xmlns:a16="http://schemas.microsoft.com/office/drawing/2014/main" id="{A3478A69-4481-5A72-1DF6-3ADCA9E39DF3}"/>
              </a:ext>
            </a:extLst>
          </p:cNvPr>
          <p:cNvSpPr/>
          <p:nvPr/>
        </p:nvSpPr>
        <p:spPr>
          <a:xfrm>
            <a:off x="6763624" y="5632445"/>
            <a:ext cx="1307291" cy="623525"/>
          </a:xfrm>
          <a:prstGeom prst="irregularSeal1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JP" dirty="0">
                <a:solidFill>
                  <a:schemeClr val="bg1"/>
                </a:solidFill>
              </a:rPr>
              <a:t>脆弱性</a:t>
            </a:r>
          </a:p>
        </p:txBody>
      </p:sp>
      <p:pic>
        <p:nvPicPr>
          <p:cNvPr id="13" name="グラフィックス 13" descr="戻る 単色塗りつぶし">
            <a:extLst>
              <a:ext uri="{FF2B5EF4-FFF2-40B4-BE49-F238E27FC236}">
                <a16:creationId xmlns:a16="http://schemas.microsoft.com/office/drawing/2014/main" id="{DF771DB1-E248-5FFB-E529-4BC5B8D7538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81980" flipH="1" flipV="1">
            <a:off x="5394960" y="5546641"/>
            <a:ext cx="1532959" cy="536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422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D81F36-3A82-D3E2-E54B-7D2158846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altLang="ja-JP" dirty="0"/>
              <a:t>CA</a:t>
            </a:r>
            <a:r>
              <a:rPr lang="ja-JP" altLang="en-JP"/>
              <a:t>と</a:t>
            </a:r>
            <a:r>
              <a:rPr lang="en-US" altLang="ja-JP" dirty="0"/>
              <a:t>TA</a:t>
            </a:r>
            <a:r>
              <a:rPr lang="ja-JP" altLang="en-US"/>
              <a:t>の協調実行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B9DD464-60DC-5751-B7EF-FA5DADBCA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セキュリティのために</a:t>
            </a:r>
            <a:r>
              <a:rPr lang="en-US" altLang="ja-JP" dirty="0"/>
              <a:t>TA</a:t>
            </a:r>
            <a:r>
              <a:rPr lang="ja-JP" altLang="en-US"/>
              <a:t>はできるだけ小さくするべき</a:t>
            </a:r>
            <a:endParaRPr lang="en-US" altLang="ja-JP" dirty="0"/>
          </a:p>
          <a:p>
            <a:pPr lvl="1"/>
            <a:r>
              <a:rPr lang="ja-JP" altLang="en-US"/>
              <a:t>機密情報やそれを扱うプログラムのみを含める</a:t>
            </a:r>
            <a:endParaRPr lang="en-US" altLang="ja-JP" dirty="0"/>
          </a:p>
          <a:p>
            <a:pPr lvl="1"/>
            <a:r>
              <a:rPr lang="ja-JP" altLang="en-US"/>
              <a:t>それ以外の部分はノーマルワールドのアプリケーション</a:t>
            </a:r>
            <a:r>
              <a:rPr lang="en-US" altLang="ja-JP" dirty="0"/>
              <a:t> (CA) </a:t>
            </a:r>
            <a:r>
              <a:rPr lang="ja-JP" altLang="en-US"/>
              <a:t>として実行</a:t>
            </a:r>
            <a:endParaRPr lang="en-US" altLang="ja-JP" dirty="0"/>
          </a:p>
          <a:p>
            <a:r>
              <a:rPr lang="en-US" altLang="ja-JP" dirty="0"/>
              <a:t>CA</a:t>
            </a:r>
            <a:r>
              <a:rPr lang="ja-JP" altLang="en-US"/>
              <a:t>と</a:t>
            </a:r>
            <a:r>
              <a:rPr lang="en-US" altLang="ja-JP" dirty="0"/>
              <a:t>TA</a:t>
            </a:r>
            <a:r>
              <a:rPr lang="ja-JP" altLang="en-US"/>
              <a:t>を協調実行させるには専用</a:t>
            </a:r>
            <a:r>
              <a:rPr lang="en-US" altLang="ja-JP" dirty="0"/>
              <a:t>API</a:t>
            </a:r>
            <a:r>
              <a:rPr lang="ja-JP" altLang="en-US"/>
              <a:t>を用いる必要</a:t>
            </a:r>
            <a:endParaRPr lang="en-US" altLang="ja-JP" dirty="0"/>
          </a:p>
          <a:p>
            <a:pPr lvl="1"/>
            <a:r>
              <a:rPr lang="ja-JP" altLang="en-US"/>
              <a:t>通常のアプリケーションが用いる</a:t>
            </a:r>
            <a:r>
              <a:rPr lang="en-US" altLang="ja-JP" dirty="0"/>
              <a:t>API</a:t>
            </a:r>
            <a:r>
              <a:rPr lang="ja-JP" altLang="en-US"/>
              <a:t>とは大きく異なる</a:t>
            </a:r>
            <a:endParaRPr lang="en-US" altLang="ja-JP" dirty="0"/>
          </a:p>
          <a:p>
            <a:pPr lvl="1"/>
            <a:r>
              <a:rPr lang="en-US" altLang="ja-JP" dirty="0"/>
              <a:t>TA</a:t>
            </a:r>
            <a:r>
              <a:rPr lang="ja-JP" altLang="en-US"/>
              <a:t>の機能を呼び出している間は</a:t>
            </a:r>
            <a:r>
              <a:rPr lang="en-US" altLang="ja-JP" dirty="0"/>
              <a:t>CA</a:t>
            </a:r>
            <a:r>
              <a:rPr lang="ja-JP" altLang="en-US"/>
              <a:t>が停止するため、柔軟な協調が難しい</a:t>
            </a:r>
          </a:p>
        </p:txBody>
      </p:sp>
      <p:sp>
        <p:nvSpPr>
          <p:cNvPr id="23" name="正方形/長方形 3">
            <a:extLst>
              <a:ext uri="{FF2B5EF4-FFF2-40B4-BE49-F238E27FC236}">
                <a16:creationId xmlns:a16="http://schemas.microsoft.com/office/drawing/2014/main" id="{C36EBF32-510E-2FA4-E946-A3B98F52A847}"/>
              </a:ext>
            </a:extLst>
          </p:cNvPr>
          <p:cNvSpPr/>
          <p:nvPr/>
        </p:nvSpPr>
        <p:spPr>
          <a:xfrm>
            <a:off x="6668852" y="4515437"/>
            <a:ext cx="3443019" cy="21852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6200">
            <a:noFill/>
          </a:ln>
          <a:effectLst>
            <a:softEdge rad="1270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180000" rtlCol="0" anchor="t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4" name="正方形/長方形 4">
            <a:extLst>
              <a:ext uri="{FF2B5EF4-FFF2-40B4-BE49-F238E27FC236}">
                <a16:creationId xmlns:a16="http://schemas.microsoft.com/office/drawing/2014/main" id="{63DF752E-D2F7-32AA-0757-BE2E61B7CA3E}"/>
              </a:ext>
            </a:extLst>
          </p:cNvPr>
          <p:cNvSpPr/>
          <p:nvPr/>
        </p:nvSpPr>
        <p:spPr>
          <a:xfrm>
            <a:off x="2080129" y="4515439"/>
            <a:ext cx="3443020" cy="217914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noFill/>
          </a:ln>
          <a:effectLst>
            <a:softEdge rad="1270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180000" rtlCol="0" anchor="t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B27F6E4-9371-5C20-E711-18BC216A78C8}"/>
              </a:ext>
            </a:extLst>
          </p:cNvPr>
          <p:cNvSpPr txBox="1"/>
          <p:nvPr/>
        </p:nvSpPr>
        <p:spPr>
          <a:xfrm>
            <a:off x="2080128" y="4259434"/>
            <a:ext cx="3471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/>
              <a:t>ノーマルワールド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CDF47A1-9230-FD58-1B69-C53A83A42FC8}"/>
              </a:ext>
            </a:extLst>
          </p:cNvPr>
          <p:cNvSpPr txBox="1"/>
          <p:nvPr/>
        </p:nvSpPr>
        <p:spPr>
          <a:xfrm>
            <a:off x="6659898" y="4266965"/>
            <a:ext cx="3443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/>
              <a:t>セキュアワールド</a:t>
            </a:r>
            <a:endParaRPr kumimoji="1" lang="ja-JP" altLang="en-US"/>
          </a:p>
        </p:txBody>
      </p:sp>
      <p:sp>
        <p:nvSpPr>
          <p:cNvPr id="10" name="角丸四角形 9">
            <a:extLst>
              <a:ext uri="{FF2B5EF4-FFF2-40B4-BE49-F238E27FC236}">
                <a16:creationId xmlns:a16="http://schemas.microsoft.com/office/drawing/2014/main" id="{7D50A291-7E63-3BD8-5879-573C4683C566}"/>
              </a:ext>
            </a:extLst>
          </p:cNvPr>
          <p:cNvSpPr/>
          <p:nvPr/>
        </p:nvSpPr>
        <p:spPr>
          <a:xfrm>
            <a:off x="2407672" y="4757299"/>
            <a:ext cx="1444392" cy="360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App (CA)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FCCD126-E165-F670-CFF3-54EF665B23D6}"/>
              </a:ext>
            </a:extLst>
          </p:cNvPr>
          <p:cNvSpPr txBox="1"/>
          <p:nvPr/>
        </p:nvSpPr>
        <p:spPr>
          <a:xfrm>
            <a:off x="3225832" y="5124830"/>
            <a:ext cx="1032655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ja-JP" altLang="en-US" b="1">
                <a:latin typeface="Yu Gothic" panose="020B0400000000000000" pitchFamily="34" charset="-128"/>
                <a:ea typeface="Yu Gothic" panose="020B0400000000000000" pitchFamily="34" charset="-128"/>
              </a:rPr>
              <a:t>専用</a:t>
            </a:r>
            <a:r>
              <a:rPr lang="en-US" altLang="ja-JP" b="1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API</a:t>
            </a:r>
            <a:endParaRPr kumimoji="1" lang="ja-JP" altLang="en-US" b="1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CE3EFAF6-61E8-7020-0D43-6DC512C40191}"/>
              </a:ext>
            </a:extLst>
          </p:cNvPr>
          <p:cNvSpPr txBox="1"/>
          <p:nvPr/>
        </p:nvSpPr>
        <p:spPr>
          <a:xfrm>
            <a:off x="5551902" y="529280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solidFill>
                  <a:schemeClr val="tx1"/>
                </a:solidFill>
                <a:latin typeface="+mj-ea"/>
                <a:ea typeface="+mj-ea"/>
              </a:rPr>
              <a:t>呼び出し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976330B-F4BA-ACD2-038A-4372F08B8E3E}"/>
              </a:ext>
            </a:extLst>
          </p:cNvPr>
          <p:cNvSpPr txBox="1"/>
          <p:nvPr/>
        </p:nvSpPr>
        <p:spPr>
          <a:xfrm>
            <a:off x="7773003" y="5138094"/>
            <a:ext cx="1032655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ja-JP" altLang="en-US" b="1">
                <a:latin typeface="Yu Gothic" panose="020B0400000000000000" pitchFamily="34" charset="-128"/>
                <a:ea typeface="Yu Gothic" panose="020B0400000000000000" pitchFamily="34" charset="-128"/>
              </a:rPr>
              <a:t>専用</a:t>
            </a:r>
            <a:r>
              <a:rPr lang="en-US" altLang="ja-JP" b="1" dirty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API</a:t>
            </a:r>
            <a:endParaRPr kumimoji="1" lang="ja-JP" altLang="en-US" b="1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2" name="角丸四角形 21">
            <a:extLst>
              <a:ext uri="{FF2B5EF4-FFF2-40B4-BE49-F238E27FC236}">
                <a16:creationId xmlns:a16="http://schemas.microsoft.com/office/drawing/2014/main" id="{AC269463-05B8-88AF-8C98-672F03B4BC51}"/>
              </a:ext>
            </a:extLst>
          </p:cNvPr>
          <p:cNvSpPr/>
          <p:nvPr/>
        </p:nvSpPr>
        <p:spPr>
          <a:xfrm>
            <a:off x="7024811" y="4752802"/>
            <a:ext cx="1365551" cy="360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App (TA)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EECE4DA2-A2C2-B2D3-3EB9-C3A08194F2A8}"/>
              </a:ext>
            </a:extLst>
          </p:cNvPr>
          <p:cNvCxnSpPr>
            <a:cxnSpLocks/>
            <a:stCxn id="10" idx="2"/>
          </p:cNvCxnSpPr>
          <p:nvPr/>
        </p:nvCxnSpPr>
        <p:spPr>
          <a:xfrm>
            <a:off x="3129868" y="5117299"/>
            <a:ext cx="0" cy="366383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8B66D2B0-5A3B-2ADF-3585-51A1F874A49D}"/>
              </a:ext>
            </a:extLst>
          </p:cNvPr>
          <p:cNvCxnSpPr>
            <a:cxnSpLocks/>
            <a:endCxn id="22" idx="2"/>
          </p:cNvCxnSpPr>
          <p:nvPr/>
        </p:nvCxnSpPr>
        <p:spPr>
          <a:xfrm flipV="1">
            <a:off x="7707587" y="5112802"/>
            <a:ext cx="0" cy="370880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F9E1E353-2EE1-BE0B-EC10-76236487753A}"/>
              </a:ext>
            </a:extLst>
          </p:cNvPr>
          <p:cNvCxnSpPr>
            <a:cxnSpLocks/>
            <a:stCxn id="11" idx="3"/>
            <a:endCxn id="12" idx="1"/>
          </p:cNvCxnSpPr>
          <p:nvPr/>
        </p:nvCxnSpPr>
        <p:spPr>
          <a:xfrm>
            <a:off x="5186990" y="5662135"/>
            <a:ext cx="1837821" cy="3041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角丸四角形 7">
            <a:extLst>
              <a:ext uri="{FF2B5EF4-FFF2-40B4-BE49-F238E27FC236}">
                <a16:creationId xmlns:a16="http://schemas.microsoft.com/office/drawing/2014/main" id="{1DAEBDFC-1E75-18F9-34EA-E3DA3EC61E09}"/>
              </a:ext>
            </a:extLst>
          </p:cNvPr>
          <p:cNvSpPr/>
          <p:nvPr/>
        </p:nvSpPr>
        <p:spPr>
          <a:xfrm>
            <a:off x="2407672" y="5486546"/>
            <a:ext cx="2779318" cy="351178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solidFill>
                  <a:schemeClr val="bg1"/>
                </a:solidFill>
              </a:rPr>
              <a:t>専用ライブラリ</a:t>
            </a:r>
          </a:p>
        </p:txBody>
      </p:sp>
      <p:sp>
        <p:nvSpPr>
          <p:cNvPr id="12" name="角丸四角形 7">
            <a:extLst>
              <a:ext uri="{FF2B5EF4-FFF2-40B4-BE49-F238E27FC236}">
                <a16:creationId xmlns:a16="http://schemas.microsoft.com/office/drawing/2014/main" id="{648AC970-55B6-91BD-8AF4-2F47F3A1394E}"/>
              </a:ext>
            </a:extLst>
          </p:cNvPr>
          <p:cNvSpPr/>
          <p:nvPr/>
        </p:nvSpPr>
        <p:spPr>
          <a:xfrm>
            <a:off x="7024811" y="5489587"/>
            <a:ext cx="2735088" cy="351178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solidFill>
                  <a:schemeClr val="bg1"/>
                </a:solidFill>
              </a:rPr>
              <a:t>専用ライブラリ</a:t>
            </a:r>
          </a:p>
        </p:txBody>
      </p:sp>
      <p:sp>
        <p:nvSpPr>
          <p:cNvPr id="13" name="角丸四角形 8">
            <a:extLst>
              <a:ext uri="{FF2B5EF4-FFF2-40B4-BE49-F238E27FC236}">
                <a16:creationId xmlns:a16="http://schemas.microsoft.com/office/drawing/2014/main" id="{1A110AFE-69D2-3380-DE3B-2379297D4558}"/>
              </a:ext>
            </a:extLst>
          </p:cNvPr>
          <p:cNvSpPr/>
          <p:nvPr/>
        </p:nvSpPr>
        <p:spPr>
          <a:xfrm>
            <a:off x="2407672" y="6105865"/>
            <a:ext cx="2779318" cy="360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Linux</a:t>
            </a:r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315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99E594-9021-D537-2F37-202FF5B2B5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3">
            <a:extLst>
              <a:ext uri="{FF2B5EF4-FFF2-40B4-BE49-F238E27FC236}">
                <a16:creationId xmlns:a16="http://schemas.microsoft.com/office/drawing/2014/main" id="{C970CD59-2531-8A0F-1FC0-572F1B975FA5}"/>
              </a:ext>
            </a:extLst>
          </p:cNvPr>
          <p:cNvSpPr/>
          <p:nvPr/>
        </p:nvSpPr>
        <p:spPr>
          <a:xfrm>
            <a:off x="7511035" y="4515437"/>
            <a:ext cx="3244949" cy="22546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6200">
            <a:noFill/>
          </a:ln>
          <a:effectLst>
            <a:softEdge rad="1270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180000" rtlCol="0" anchor="t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" name="正方形/長方形 4">
            <a:extLst>
              <a:ext uri="{FF2B5EF4-FFF2-40B4-BE49-F238E27FC236}">
                <a16:creationId xmlns:a16="http://schemas.microsoft.com/office/drawing/2014/main" id="{96347673-9D79-5E18-9FF0-AA499C3F10B4}"/>
              </a:ext>
            </a:extLst>
          </p:cNvPr>
          <p:cNvSpPr/>
          <p:nvPr/>
        </p:nvSpPr>
        <p:spPr>
          <a:xfrm>
            <a:off x="1801415" y="4515438"/>
            <a:ext cx="5174420" cy="22546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noFill/>
          </a:ln>
          <a:effectLst>
            <a:softEdge rad="1270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180000" rtlCol="0" anchor="t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4425353-27F3-BCEB-9F5C-6E908EB7F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提案：</a:t>
            </a:r>
            <a:r>
              <a:rPr lang="en-US" altLang="ja-JP" dirty="0" err="1"/>
              <a:t>TZmediator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CB37D3E-9121-792A-DFFF-5124F9551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ワールド間にまたがって</a:t>
            </a:r>
            <a:r>
              <a:rPr lang="en-US" altLang="ja-JP" dirty="0"/>
              <a:t>OS</a:t>
            </a:r>
            <a:r>
              <a:rPr lang="ja-JP" altLang="en-US"/>
              <a:t>標準の</a:t>
            </a:r>
            <a:r>
              <a:rPr lang="en-US" altLang="ja-JP" dirty="0"/>
              <a:t>POSIX API</a:t>
            </a:r>
            <a:r>
              <a:rPr lang="ja-JP" altLang="en-US"/>
              <a:t>を用いて協調実行</a:t>
            </a:r>
            <a:endParaRPr lang="en-US" altLang="ja-JP" dirty="0"/>
          </a:p>
          <a:p>
            <a:pPr lvl="1"/>
            <a:r>
              <a:rPr lang="ja-JP" altLang="en-US"/>
              <a:t>クラウドアプリケーションを</a:t>
            </a:r>
            <a:r>
              <a:rPr lang="en-US" altLang="ja-JP" dirty="0"/>
              <a:t>CA</a:t>
            </a:r>
            <a:r>
              <a:rPr lang="ja-JP" altLang="en-US"/>
              <a:t>と</a:t>
            </a:r>
            <a:r>
              <a:rPr lang="en-US" altLang="ja-JP" dirty="0"/>
              <a:t>TA</a:t>
            </a:r>
            <a:r>
              <a:rPr lang="ja-JP" altLang="en-US"/>
              <a:t>に分割して</a:t>
            </a:r>
            <a:r>
              <a:rPr lang="en-US" altLang="ja-JP" dirty="0"/>
              <a:t>2</a:t>
            </a:r>
            <a:r>
              <a:rPr lang="ja-JP" altLang="en-US"/>
              <a:t>つのワールドで実行</a:t>
            </a:r>
            <a:endParaRPr lang="en-US" altLang="ja-JP" dirty="0"/>
          </a:p>
          <a:p>
            <a:pPr lvl="1"/>
            <a:r>
              <a:rPr lang="en-US" altLang="ja-JP" dirty="0"/>
              <a:t>POSIX API</a:t>
            </a:r>
            <a:r>
              <a:rPr lang="ja-JP" altLang="en-US"/>
              <a:t>のパイプやソケット等を使って通信しながら並列に処理を実行</a:t>
            </a:r>
            <a:endParaRPr lang="en-US" altLang="ja-JP" dirty="0"/>
          </a:p>
          <a:p>
            <a:r>
              <a:rPr lang="ja-JP" altLang="en-US"/>
              <a:t>ノーマルワールドに</a:t>
            </a:r>
            <a:r>
              <a:rPr lang="en-US" altLang="ja-JP" dirty="0"/>
              <a:t>TA</a:t>
            </a:r>
            <a:r>
              <a:rPr lang="ja-JP" altLang="en-US"/>
              <a:t>に対応するシャドウプロセスを作成</a:t>
            </a:r>
            <a:endParaRPr lang="en-US" altLang="ja-JP" dirty="0"/>
          </a:p>
          <a:p>
            <a:pPr lvl="1"/>
            <a:r>
              <a:rPr kumimoji="1" lang="en-US" altLang="ja-JP" dirty="0"/>
              <a:t>CA</a:t>
            </a:r>
            <a:r>
              <a:rPr lang="ja-JP" altLang="en-US"/>
              <a:t>と</a:t>
            </a:r>
            <a:r>
              <a:rPr lang="en-US" altLang="ja-JP" dirty="0"/>
              <a:t>TA</a:t>
            </a:r>
            <a:r>
              <a:rPr lang="ja-JP" altLang="en-US"/>
              <a:t>は</a:t>
            </a:r>
            <a:r>
              <a:rPr kumimoji="1" lang="ja-JP" altLang="en-US"/>
              <a:t>シャドウプロセスを介してシームレスに通信を行う</a:t>
            </a:r>
            <a:endParaRPr kumimoji="1" lang="en-US" altLang="ja-JP" dirty="0"/>
          </a:p>
          <a:p>
            <a:pPr lvl="1"/>
            <a:r>
              <a:rPr lang="ja-JP" altLang="en-US"/>
              <a:t>双方とも標準ライブラリを経由するため、</a:t>
            </a:r>
            <a:r>
              <a:rPr kumimoji="1" lang="ja-JP" altLang="en-US"/>
              <a:t>高い</a:t>
            </a:r>
            <a:r>
              <a:rPr kumimoji="1" lang="en-US" altLang="ja-JP" dirty="0"/>
              <a:t>POSIX</a:t>
            </a:r>
            <a:r>
              <a:rPr kumimoji="1" lang="ja-JP" altLang="en-US"/>
              <a:t>互換性を実現</a:t>
            </a:r>
          </a:p>
        </p:txBody>
      </p:sp>
      <p:sp>
        <p:nvSpPr>
          <p:cNvPr id="17" name="テキスト ボックス 39">
            <a:extLst>
              <a:ext uri="{FF2B5EF4-FFF2-40B4-BE49-F238E27FC236}">
                <a16:creationId xmlns:a16="http://schemas.microsoft.com/office/drawing/2014/main" id="{5B949006-0017-4A69-7A4A-3ADC75C57E21}"/>
              </a:ext>
            </a:extLst>
          </p:cNvPr>
          <p:cNvSpPr txBox="1"/>
          <p:nvPr/>
        </p:nvSpPr>
        <p:spPr>
          <a:xfrm>
            <a:off x="1977927" y="4229708"/>
            <a:ext cx="4793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/>
              <a:t>ノーマルワールド</a:t>
            </a:r>
          </a:p>
        </p:txBody>
      </p:sp>
      <p:sp>
        <p:nvSpPr>
          <p:cNvPr id="18" name="テキスト ボックス 40">
            <a:extLst>
              <a:ext uri="{FF2B5EF4-FFF2-40B4-BE49-F238E27FC236}">
                <a16:creationId xmlns:a16="http://schemas.microsoft.com/office/drawing/2014/main" id="{ACC5F628-B41D-2ED3-0B59-25A807A6D5A6}"/>
              </a:ext>
            </a:extLst>
          </p:cNvPr>
          <p:cNvSpPr txBox="1"/>
          <p:nvPr/>
        </p:nvSpPr>
        <p:spPr>
          <a:xfrm>
            <a:off x="7658707" y="4222988"/>
            <a:ext cx="2909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/>
              <a:t>セキュアワールド</a:t>
            </a:r>
            <a:endParaRPr kumimoji="1" lang="ja-JP" altLang="en-US"/>
          </a:p>
        </p:txBody>
      </p:sp>
      <p:sp>
        <p:nvSpPr>
          <p:cNvPr id="19" name="角丸四角形 41">
            <a:extLst>
              <a:ext uri="{FF2B5EF4-FFF2-40B4-BE49-F238E27FC236}">
                <a16:creationId xmlns:a16="http://schemas.microsoft.com/office/drawing/2014/main" id="{5D359858-D2DD-DCBA-9335-C0B75D1C7EB8}"/>
              </a:ext>
            </a:extLst>
          </p:cNvPr>
          <p:cNvSpPr/>
          <p:nvPr/>
        </p:nvSpPr>
        <p:spPr>
          <a:xfrm>
            <a:off x="2102783" y="4727879"/>
            <a:ext cx="2158451" cy="35117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App (CA)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0" name="角丸四角形 42">
            <a:extLst>
              <a:ext uri="{FF2B5EF4-FFF2-40B4-BE49-F238E27FC236}">
                <a16:creationId xmlns:a16="http://schemas.microsoft.com/office/drawing/2014/main" id="{B46178B3-738D-6FC6-3B1E-8A5FF7A086B7}"/>
              </a:ext>
            </a:extLst>
          </p:cNvPr>
          <p:cNvSpPr/>
          <p:nvPr/>
        </p:nvSpPr>
        <p:spPr>
          <a:xfrm>
            <a:off x="2102783" y="6122808"/>
            <a:ext cx="4517089" cy="35117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</a:rPr>
              <a:t>Linux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2" name="角丸四角形 44">
            <a:extLst>
              <a:ext uri="{FF2B5EF4-FFF2-40B4-BE49-F238E27FC236}">
                <a16:creationId xmlns:a16="http://schemas.microsoft.com/office/drawing/2014/main" id="{4F9E2541-1A54-E1CD-EF50-BA376DDD17C7}"/>
              </a:ext>
            </a:extLst>
          </p:cNvPr>
          <p:cNvSpPr/>
          <p:nvPr/>
        </p:nvSpPr>
        <p:spPr>
          <a:xfrm>
            <a:off x="7847937" y="4727879"/>
            <a:ext cx="2492932" cy="35117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App (TA)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角丸四角形 50">
            <a:extLst>
              <a:ext uri="{FF2B5EF4-FFF2-40B4-BE49-F238E27FC236}">
                <a16:creationId xmlns:a16="http://schemas.microsoft.com/office/drawing/2014/main" id="{4114CF53-5F7D-C2D8-11D9-D1B4F5500BE5}"/>
              </a:ext>
            </a:extLst>
          </p:cNvPr>
          <p:cNvSpPr/>
          <p:nvPr/>
        </p:nvSpPr>
        <p:spPr>
          <a:xfrm>
            <a:off x="4570833" y="4727880"/>
            <a:ext cx="2049039" cy="35117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>
                <a:solidFill>
                  <a:schemeClr val="tx1"/>
                </a:solidFill>
              </a:rPr>
              <a:t>シャドウプロセス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1827053-5F2D-B3E0-D912-63B1DBA2FCE3}"/>
              </a:ext>
            </a:extLst>
          </p:cNvPr>
          <p:cNvSpPr txBox="1"/>
          <p:nvPr/>
        </p:nvSpPr>
        <p:spPr>
          <a:xfrm>
            <a:off x="3676194" y="5096850"/>
            <a:ext cx="1364476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kumimoji="1" lang="en-US" altLang="ja-JP" b="1" dirty="0">
                <a:latin typeface="Yu Gothic" panose="020B0400000000000000" pitchFamily="34" charset="-128"/>
                <a:ea typeface="Yu Gothic" panose="020B0400000000000000" pitchFamily="34" charset="-128"/>
              </a:rPr>
              <a:t>POSIX API</a:t>
            </a:r>
            <a:endParaRPr kumimoji="1" lang="ja-JP" altLang="en-US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7" name="テキスト ボックス 24">
            <a:extLst>
              <a:ext uri="{FF2B5EF4-FFF2-40B4-BE49-F238E27FC236}">
                <a16:creationId xmlns:a16="http://schemas.microsoft.com/office/drawing/2014/main" id="{ACF170B3-0789-769D-FB1C-6F607776D2A8}"/>
              </a:ext>
            </a:extLst>
          </p:cNvPr>
          <p:cNvSpPr txBox="1"/>
          <p:nvPr/>
        </p:nvSpPr>
        <p:spPr>
          <a:xfrm>
            <a:off x="9204114" y="5073797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latin typeface="Yu Gothic" panose="020B0400000000000000" pitchFamily="34" charset="-128"/>
                <a:ea typeface="Yu Gothic" panose="020B0400000000000000" pitchFamily="34" charset="-128"/>
              </a:rPr>
              <a:t>POSIX API</a:t>
            </a:r>
            <a:endParaRPr kumimoji="1" lang="ja-JP" altLang="en-US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9" name="角丸四角形 7">
            <a:extLst>
              <a:ext uri="{FF2B5EF4-FFF2-40B4-BE49-F238E27FC236}">
                <a16:creationId xmlns:a16="http://schemas.microsoft.com/office/drawing/2014/main" id="{8D292620-8DD8-A7A8-06FF-D8633FB5A0EF}"/>
              </a:ext>
            </a:extLst>
          </p:cNvPr>
          <p:cNvSpPr/>
          <p:nvPr/>
        </p:nvSpPr>
        <p:spPr>
          <a:xfrm>
            <a:off x="7847938" y="5434240"/>
            <a:ext cx="2492932" cy="35117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>
                <a:solidFill>
                  <a:schemeClr val="bg1"/>
                </a:solidFill>
              </a:rPr>
              <a:t>TZm</a:t>
            </a:r>
            <a:r>
              <a:rPr kumimoji="1" lang="en-US" altLang="ja-JP" dirty="0">
                <a:solidFill>
                  <a:schemeClr val="bg1"/>
                </a:solidFill>
              </a:rPr>
              <a:t>-TA</a:t>
            </a:r>
            <a:r>
              <a:rPr kumimoji="1" lang="ja-JP" altLang="en-US">
                <a:solidFill>
                  <a:schemeClr val="bg1"/>
                </a:solidFill>
              </a:rPr>
              <a:t>ライブラリ</a:t>
            </a:r>
          </a:p>
        </p:txBody>
      </p:sp>
      <p:sp>
        <p:nvSpPr>
          <p:cNvPr id="30" name="角丸四角形 7">
            <a:extLst>
              <a:ext uri="{FF2B5EF4-FFF2-40B4-BE49-F238E27FC236}">
                <a16:creationId xmlns:a16="http://schemas.microsoft.com/office/drawing/2014/main" id="{89317F20-BA01-D744-373C-8C74ABECE286}"/>
              </a:ext>
            </a:extLst>
          </p:cNvPr>
          <p:cNvSpPr/>
          <p:nvPr/>
        </p:nvSpPr>
        <p:spPr>
          <a:xfrm>
            <a:off x="2099888" y="5434240"/>
            <a:ext cx="4517088" cy="351178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>
                <a:solidFill>
                  <a:schemeClr val="bg1"/>
                </a:solidFill>
              </a:rPr>
              <a:t>標準</a:t>
            </a:r>
            <a:r>
              <a:rPr kumimoji="1" lang="ja-JP" altLang="en-US">
                <a:solidFill>
                  <a:schemeClr val="bg1"/>
                </a:solidFill>
              </a:rPr>
              <a:t>ライブラリ</a:t>
            </a:r>
          </a:p>
        </p:txBody>
      </p: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EBBF7841-7E17-E067-E1B6-444129BA6EEE}"/>
              </a:ext>
            </a:extLst>
          </p:cNvPr>
          <p:cNvCxnSpPr>
            <a:cxnSpLocks/>
            <a:stCxn id="19" idx="2"/>
          </p:cNvCxnSpPr>
          <p:nvPr/>
        </p:nvCxnSpPr>
        <p:spPr>
          <a:xfrm>
            <a:off x="3182009" y="5079058"/>
            <a:ext cx="0" cy="354896"/>
          </a:xfrm>
          <a:prstGeom prst="straightConnector1">
            <a:avLst/>
          </a:prstGeom>
          <a:ln w="38100">
            <a:solidFill>
              <a:schemeClr val="accent4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矢印コネクタ 41">
            <a:extLst>
              <a:ext uri="{FF2B5EF4-FFF2-40B4-BE49-F238E27FC236}">
                <a16:creationId xmlns:a16="http://schemas.microsoft.com/office/drawing/2014/main" id="{2B9AA630-210E-7EC6-3C0B-48B505E2ACF5}"/>
              </a:ext>
            </a:extLst>
          </p:cNvPr>
          <p:cNvCxnSpPr>
            <a:cxnSpLocks/>
            <a:stCxn id="30" idx="2"/>
          </p:cNvCxnSpPr>
          <p:nvPr/>
        </p:nvCxnSpPr>
        <p:spPr>
          <a:xfrm>
            <a:off x="4358432" y="5785418"/>
            <a:ext cx="0" cy="344823"/>
          </a:xfrm>
          <a:prstGeom prst="straightConnector1">
            <a:avLst/>
          </a:prstGeom>
          <a:ln w="38100">
            <a:solidFill>
              <a:schemeClr val="accent4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BE711F12-6A28-BA95-C4C7-8728C824A781}"/>
              </a:ext>
            </a:extLst>
          </p:cNvPr>
          <p:cNvCxnSpPr>
            <a:cxnSpLocks/>
            <a:stCxn id="23" idx="2"/>
          </p:cNvCxnSpPr>
          <p:nvPr/>
        </p:nvCxnSpPr>
        <p:spPr>
          <a:xfrm>
            <a:off x="5595353" y="5079059"/>
            <a:ext cx="0" cy="364070"/>
          </a:xfrm>
          <a:prstGeom prst="straightConnector1">
            <a:avLst/>
          </a:prstGeom>
          <a:ln w="38100">
            <a:solidFill>
              <a:schemeClr val="accent4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>
            <a:extLst>
              <a:ext uri="{FF2B5EF4-FFF2-40B4-BE49-F238E27FC236}">
                <a16:creationId xmlns:a16="http://schemas.microsoft.com/office/drawing/2014/main" id="{F942337B-D635-367F-84B2-D74C9AE16741}"/>
              </a:ext>
            </a:extLst>
          </p:cNvPr>
          <p:cNvCxnSpPr>
            <a:cxnSpLocks/>
            <a:stCxn id="22" idx="2"/>
            <a:endCxn id="29" idx="0"/>
          </p:cNvCxnSpPr>
          <p:nvPr/>
        </p:nvCxnSpPr>
        <p:spPr>
          <a:xfrm>
            <a:off x="9094403" y="5079058"/>
            <a:ext cx="1" cy="355182"/>
          </a:xfrm>
          <a:prstGeom prst="straightConnector1">
            <a:avLst/>
          </a:prstGeom>
          <a:ln w="38100">
            <a:solidFill>
              <a:schemeClr val="accent4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矢印コネクタ 65">
            <a:extLst>
              <a:ext uri="{FF2B5EF4-FFF2-40B4-BE49-F238E27FC236}">
                <a16:creationId xmlns:a16="http://schemas.microsoft.com/office/drawing/2014/main" id="{D1917B05-6B8C-0485-3CF1-CC8FB05699D7}"/>
              </a:ext>
            </a:extLst>
          </p:cNvPr>
          <p:cNvCxnSpPr>
            <a:cxnSpLocks/>
            <a:stCxn id="23" idx="3"/>
            <a:endCxn id="29" idx="1"/>
          </p:cNvCxnSpPr>
          <p:nvPr/>
        </p:nvCxnSpPr>
        <p:spPr>
          <a:xfrm>
            <a:off x="6619872" y="4903470"/>
            <a:ext cx="1228066" cy="706359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5899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BF6029-A2E1-FE73-AA10-6CB1ACAE92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DB3C4F-FC11-58F2-B9B2-7B08E5606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Yu Gothic" panose="020B0400000000000000" pitchFamily="34" charset="-128"/>
                <a:ea typeface="Yu Gothic" panose="020B0400000000000000" pitchFamily="34" charset="-128"/>
              </a:rPr>
              <a:t>POSIX API</a:t>
            </a:r>
            <a:r>
              <a:rPr kumimoji="1" lang="ja-JP" altLang="en-US">
                <a:latin typeface="Yu Gothic" panose="020B0400000000000000" pitchFamily="34" charset="-128"/>
                <a:ea typeface="Yu Gothic" panose="020B0400000000000000" pitchFamily="34" charset="-128"/>
              </a:rPr>
              <a:t>のエミュレーション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0F7357A-C0DB-DE1E-63DE-C0C124AE0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/>
              <a:t>TA</a:t>
            </a:r>
            <a:r>
              <a:rPr kumimoji="1" lang="ja-JP" altLang="en-US"/>
              <a:t>は</a:t>
            </a:r>
            <a:r>
              <a:rPr kumimoji="1" lang="en-US" altLang="ja-JP" dirty="0" err="1"/>
              <a:t>TZm</a:t>
            </a:r>
            <a:r>
              <a:rPr kumimoji="1" lang="en-US" altLang="ja-JP" dirty="0"/>
              <a:t>-TA</a:t>
            </a:r>
            <a:r>
              <a:rPr kumimoji="1" lang="ja-JP" altLang="en-US"/>
              <a:t>ライブラリによって提供される</a:t>
            </a:r>
            <a:r>
              <a:rPr kumimoji="1" lang="en-US" altLang="ja-JP" dirty="0"/>
              <a:t>POSIX API</a:t>
            </a:r>
            <a:r>
              <a:rPr kumimoji="1" lang="ja-JP" altLang="en-US"/>
              <a:t>を実行</a:t>
            </a:r>
            <a:endParaRPr kumimoji="1" lang="en-US" altLang="ja-JP" dirty="0"/>
          </a:p>
          <a:p>
            <a:pPr lvl="1"/>
            <a:r>
              <a:rPr kumimoji="1" lang="ja-JP" altLang="en-US"/>
              <a:t>ノーマルワールド内の対応するシャドウプロセス</a:t>
            </a:r>
            <a:r>
              <a:rPr lang="ja-JP" altLang="en-US"/>
              <a:t>に転送</a:t>
            </a:r>
            <a:endParaRPr kumimoji="1" lang="en-US" altLang="ja-JP" dirty="0"/>
          </a:p>
          <a:p>
            <a:pPr lvl="1"/>
            <a:r>
              <a:rPr lang="ja-JP" altLang="en-US"/>
              <a:t>シャドウプロセスが標準ライブラリを用いて代理で</a:t>
            </a:r>
            <a:r>
              <a:rPr lang="en-US" altLang="ja-JP" dirty="0"/>
              <a:t>POSIX API</a:t>
            </a:r>
            <a:r>
              <a:rPr lang="ja-JP" altLang="en-US"/>
              <a:t>を実行</a:t>
            </a:r>
            <a:endParaRPr lang="en-US" altLang="ja-JP" dirty="0"/>
          </a:p>
          <a:p>
            <a:r>
              <a:rPr lang="en-US" altLang="ja-JP" dirty="0"/>
              <a:t>CA</a:t>
            </a:r>
            <a:r>
              <a:rPr lang="ja-JP" altLang="en-US"/>
              <a:t>は標準ライブラリによって提供される</a:t>
            </a:r>
            <a:r>
              <a:rPr lang="en-US" altLang="ja-JP" dirty="0"/>
              <a:t>POSIX API</a:t>
            </a:r>
            <a:r>
              <a:rPr lang="ja-JP" altLang="en-US"/>
              <a:t>を実行</a:t>
            </a:r>
            <a:endParaRPr lang="en-US" altLang="ja-JP" dirty="0"/>
          </a:p>
          <a:p>
            <a:pPr lvl="1"/>
            <a:r>
              <a:rPr lang="ja-JP" altLang="en-US"/>
              <a:t>ノーマルワールドの通常の</a:t>
            </a:r>
            <a:r>
              <a:rPr lang="en-US" altLang="ja-JP" dirty="0"/>
              <a:t>OS</a:t>
            </a:r>
            <a:r>
              <a:rPr lang="ja-JP" altLang="en-US"/>
              <a:t>を介して</a:t>
            </a:r>
            <a:r>
              <a:rPr kumimoji="1" lang="ja-JP" altLang="en-US"/>
              <a:t>シャドウプロセスと通信</a:t>
            </a:r>
            <a:endParaRPr kumimoji="1" lang="en-US" altLang="ja-JP" dirty="0"/>
          </a:p>
          <a:p>
            <a:pPr lvl="1"/>
            <a:r>
              <a:rPr lang="ja-JP" altLang="en-US"/>
              <a:t>シャドウプロセスはワールドをまたいで</a:t>
            </a:r>
            <a:r>
              <a:rPr lang="en-US" altLang="ja-JP" dirty="0"/>
              <a:t>TA</a:t>
            </a:r>
            <a:r>
              <a:rPr lang="ja-JP" altLang="en-US"/>
              <a:t>とデータをやり取り</a:t>
            </a:r>
            <a:endParaRPr kumimoji="1" lang="en-US" altLang="ja-JP" dirty="0"/>
          </a:p>
        </p:txBody>
      </p:sp>
      <p:sp>
        <p:nvSpPr>
          <p:cNvPr id="10" name="正方形/長方形 3">
            <a:extLst>
              <a:ext uri="{FF2B5EF4-FFF2-40B4-BE49-F238E27FC236}">
                <a16:creationId xmlns:a16="http://schemas.microsoft.com/office/drawing/2014/main" id="{4526CCD2-7813-07C1-5BB6-93E7E9F1405E}"/>
              </a:ext>
            </a:extLst>
          </p:cNvPr>
          <p:cNvSpPr/>
          <p:nvPr/>
        </p:nvSpPr>
        <p:spPr>
          <a:xfrm>
            <a:off x="7385346" y="4515437"/>
            <a:ext cx="3244949" cy="21852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6200">
            <a:noFill/>
          </a:ln>
          <a:effectLst>
            <a:softEdge rad="1270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180000" rtlCol="0" anchor="t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9" name="正方形/長方形 4">
            <a:extLst>
              <a:ext uri="{FF2B5EF4-FFF2-40B4-BE49-F238E27FC236}">
                <a16:creationId xmlns:a16="http://schemas.microsoft.com/office/drawing/2014/main" id="{02CCCB72-F679-B473-188E-D98BB098D54C}"/>
              </a:ext>
            </a:extLst>
          </p:cNvPr>
          <p:cNvSpPr/>
          <p:nvPr/>
        </p:nvSpPr>
        <p:spPr>
          <a:xfrm>
            <a:off x="1561704" y="4515438"/>
            <a:ext cx="5174420" cy="218522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noFill/>
          </a:ln>
          <a:effectLst>
            <a:softEdge rad="1270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180000" rtlCol="0" anchor="t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テキスト ボックス 39">
            <a:extLst>
              <a:ext uri="{FF2B5EF4-FFF2-40B4-BE49-F238E27FC236}">
                <a16:creationId xmlns:a16="http://schemas.microsoft.com/office/drawing/2014/main" id="{7266F611-F10B-7B1C-D2FC-0742601D6ED6}"/>
              </a:ext>
            </a:extLst>
          </p:cNvPr>
          <p:cNvSpPr txBox="1"/>
          <p:nvPr/>
        </p:nvSpPr>
        <p:spPr>
          <a:xfrm>
            <a:off x="2091542" y="4229708"/>
            <a:ext cx="4120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/>
              <a:t>ノーマルワールド</a:t>
            </a:r>
          </a:p>
        </p:txBody>
      </p:sp>
      <p:sp>
        <p:nvSpPr>
          <p:cNvPr id="7" name="テキスト ボックス 40">
            <a:extLst>
              <a:ext uri="{FF2B5EF4-FFF2-40B4-BE49-F238E27FC236}">
                <a16:creationId xmlns:a16="http://schemas.microsoft.com/office/drawing/2014/main" id="{F475BFC3-D7AC-A696-2955-3FEFDF5735A0}"/>
              </a:ext>
            </a:extLst>
          </p:cNvPr>
          <p:cNvSpPr txBox="1"/>
          <p:nvPr/>
        </p:nvSpPr>
        <p:spPr>
          <a:xfrm>
            <a:off x="7568527" y="4222988"/>
            <a:ext cx="2888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/>
              <a:t>セキュアワールド</a:t>
            </a:r>
          </a:p>
        </p:txBody>
      </p:sp>
      <p:sp>
        <p:nvSpPr>
          <p:cNvPr id="8" name="角丸四角形 41">
            <a:extLst>
              <a:ext uri="{FF2B5EF4-FFF2-40B4-BE49-F238E27FC236}">
                <a16:creationId xmlns:a16="http://schemas.microsoft.com/office/drawing/2014/main" id="{A302CAAA-0432-8A8D-0D32-93D8340624F8}"/>
              </a:ext>
            </a:extLst>
          </p:cNvPr>
          <p:cNvSpPr/>
          <p:nvPr/>
        </p:nvSpPr>
        <p:spPr>
          <a:xfrm>
            <a:off x="2247094" y="4727879"/>
            <a:ext cx="1454239" cy="35117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CA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9" name="角丸四角形 42">
            <a:extLst>
              <a:ext uri="{FF2B5EF4-FFF2-40B4-BE49-F238E27FC236}">
                <a16:creationId xmlns:a16="http://schemas.microsoft.com/office/drawing/2014/main" id="{760C3DB1-8707-9E1A-A7DA-B354D7BB7CD8}"/>
              </a:ext>
            </a:extLst>
          </p:cNvPr>
          <p:cNvSpPr/>
          <p:nvPr/>
        </p:nvSpPr>
        <p:spPr>
          <a:xfrm>
            <a:off x="2247094" y="6086229"/>
            <a:ext cx="3812878" cy="35117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</a:rPr>
              <a:t>Linux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1" name="角丸四角形 44">
            <a:extLst>
              <a:ext uri="{FF2B5EF4-FFF2-40B4-BE49-F238E27FC236}">
                <a16:creationId xmlns:a16="http://schemas.microsoft.com/office/drawing/2014/main" id="{6EBD3E40-1DD0-66D5-76F9-71C9A6D8120A}"/>
              </a:ext>
            </a:extLst>
          </p:cNvPr>
          <p:cNvSpPr/>
          <p:nvPr/>
        </p:nvSpPr>
        <p:spPr>
          <a:xfrm>
            <a:off x="7751457" y="4727879"/>
            <a:ext cx="2553334" cy="35117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TA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2" name="角丸四角形 50">
            <a:extLst>
              <a:ext uri="{FF2B5EF4-FFF2-40B4-BE49-F238E27FC236}">
                <a16:creationId xmlns:a16="http://schemas.microsoft.com/office/drawing/2014/main" id="{CD420A7F-4B0C-4898-3EDA-0ED88941B14A}"/>
              </a:ext>
            </a:extLst>
          </p:cNvPr>
          <p:cNvSpPr/>
          <p:nvPr/>
        </p:nvSpPr>
        <p:spPr>
          <a:xfrm>
            <a:off x="3880835" y="4727880"/>
            <a:ext cx="2179138" cy="35117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>
                <a:solidFill>
                  <a:schemeClr val="tx1"/>
                </a:solidFill>
              </a:rPr>
              <a:t>シャドウプロセス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BFF6590-0363-729F-741B-C51967E2E3D7}"/>
              </a:ext>
            </a:extLst>
          </p:cNvPr>
          <p:cNvSpPr txBox="1"/>
          <p:nvPr/>
        </p:nvSpPr>
        <p:spPr>
          <a:xfrm>
            <a:off x="3198597" y="5110135"/>
            <a:ext cx="1364476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kumimoji="1" lang="en-US" altLang="ja-JP" b="1" dirty="0">
                <a:latin typeface="Yu Gothic" panose="020B0400000000000000" pitchFamily="34" charset="-128"/>
                <a:ea typeface="Yu Gothic" panose="020B0400000000000000" pitchFamily="34" charset="-128"/>
              </a:rPr>
              <a:t>POSIX API</a:t>
            </a:r>
            <a:endParaRPr kumimoji="1" lang="ja-JP" altLang="en-US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4" name="テキスト ボックス 24">
            <a:extLst>
              <a:ext uri="{FF2B5EF4-FFF2-40B4-BE49-F238E27FC236}">
                <a16:creationId xmlns:a16="http://schemas.microsoft.com/office/drawing/2014/main" id="{AF1428D7-D1DC-89CE-ABD9-CEBBD4D54741}"/>
              </a:ext>
            </a:extLst>
          </p:cNvPr>
          <p:cNvSpPr txBox="1"/>
          <p:nvPr/>
        </p:nvSpPr>
        <p:spPr>
          <a:xfrm>
            <a:off x="9092988" y="5110135"/>
            <a:ext cx="1364476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kumimoji="1" lang="en-US" altLang="ja-JP" b="1" dirty="0">
                <a:latin typeface="Yu Gothic" panose="020B0400000000000000" pitchFamily="34" charset="-128"/>
                <a:ea typeface="Yu Gothic" panose="020B0400000000000000" pitchFamily="34" charset="-128"/>
              </a:rPr>
              <a:t>POSIX API</a:t>
            </a:r>
            <a:endParaRPr kumimoji="1" lang="ja-JP" altLang="en-US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6" name="角丸四角形 7">
            <a:extLst>
              <a:ext uri="{FF2B5EF4-FFF2-40B4-BE49-F238E27FC236}">
                <a16:creationId xmlns:a16="http://schemas.microsoft.com/office/drawing/2014/main" id="{B72FF044-5B8C-7530-C6A5-687F8BE020E4}"/>
              </a:ext>
            </a:extLst>
          </p:cNvPr>
          <p:cNvSpPr/>
          <p:nvPr/>
        </p:nvSpPr>
        <p:spPr>
          <a:xfrm>
            <a:off x="7764056" y="5450311"/>
            <a:ext cx="2540682" cy="35117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>
                <a:solidFill>
                  <a:schemeClr val="bg1"/>
                </a:solidFill>
              </a:rPr>
              <a:t>TZm</a:t>
            </a:r>
            <a:r>
              <a:rPr kumimoji="1" lang="en-US" altLang="ja-JP" dirty="0">
                <a:solidFill>
                  <a:schemeClr val="bg1"/>
                </a:solidFill>
              </a:rPr>
              <a:t>-TA</a:t>
            </a:r>
            <a:r>
              <a:rPr kumimoji="1" lang="ja-JP" altLang="en-US">
                <a:solidFill>
                  <a:schemeClr val="bg1"/>
                </a:solidFill>
              </a:rPr>
              <a:t>ライブラリ</a:t>
            </a:r>
          </a:p>
        </p:txBody>
      </p:sp>
      <p:sp>
        <p:nvSpPr>
          <p:cNvPr id="17" name="角丸四角形 7">
            <a:extLst>
              <a:ext uri="{FF2B5EF4-FFF2-40B4-BE49-F238E27FC236}">
                <a16:creationId xmlns:a16="http://schemas.microsoft.com/office/drawing/2014/main" id="{4773D2A7-BBC8-9F63-DA11-F4E0EDDC82CA}"/>
              </a:ext>
            </a:extLst>
          </p:cNvPr>
          <p:cNvSpPr/>
          <p:nvPr/>
        </p:nvSpPr>
        <p:spPr>
          <a:xfrm>
            <a:off x="2247094" y="5450311"/>
            <a:ext cx="3809981" cy="351178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solidFill>
                  <a:schemeClr val="bg1"/>
                </a:solidFill>
              </a:rPr>
              <a:t>標準ライブラリ</a:t>
            </a:r>
          </a:p>
        </p:txBody>
      </p: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06D965A1-8FB0-4ACA-020B-5472D40595EF}"/>
              </a:ext>
            </a:extLst>
          </p:cNvPr>
          <p:cNvCxnSpPr>
            <a:cxnSpLocks/>
            <a:stCxn id="11" idx="2"/>
            <a:endCxn id="16" idx="0"/>
          </p:cNvCxnSpPr>
          <p:nvPr/>
        </p:nvCxnSpPr>
        <p:spPr>
          <a:xfrm>
            <a:off x="9028124" y="5079058"/>
            <a:ext cx="6273" cy="371253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C22DCEC1-04E8-C6CE-A902-8454814B8ECE}"/>
              </a:ext>
            </a:extLst>
          </p:cNvPr>
          <p:cNvCxnSpPr>
            <a:cxnSpLocks/>
            <a:stCxn id="16" idx="1"/>
            <a:endCxn id="12" idx="3"/>
          </p:cNvCxnSpPr>
          <p:nvPr/>
        </p:nvCxnSpPr>
        <p:spPr>
          <a:xfrm flipH="1" flipV="1">
            <a:off x="6059973" y="4903470"/>
            <a:ext cx="1704083" cy="722430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F65745A8-DB1D-5809-0859-E2A36B197453}"/>
              </a:ext>
            </a:extLst>
          </p:cNvPr>
          <p:cNvCxnSpPr>
            <a:cxnSpLocks/>
            <a:stCxn id="12" idx="2"/>
          </p:cNvCxnSpPr>
          <p:nvPr/>
        </p:nvCxnSpPr>
        <p:spPr>
          <a:xfrm>
            <a:off x="4970404" y="5079059"/>
            <a:ext cx="0" cy="369331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52E95133-EB2F-25BB-BA33-9F0D0A17BE4B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2974214" y="5079058"/>
            <a:ext cx="0" cy="371252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0E4B3BAC-E03F-787A-0DDC-C76605B9B531}"/>
              </a:ext>
            </a:extLst>
          </p:cNvPr>
          <p:cNvCxnSpPr>
            <a:cxnSpLocks/>
          </p:cNvCxnSpPr>
          <p:nvPr/>
        </p:nvCxnSpPr>
        <p:spPr>
          <a:xfrm>
            <a:off x="4971262" y="5801489"/>
            <a:ext cx="0" cy="298727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6CF0989D-C82C-D0D4-A79D-2AA4DDC2E401}"/>
              </a:ext>
            </a:extLst>
          </p:cNvPr>
          <p:cNvCxnSpPr>
            <a:cxnSpLocks/>
          </p:cNvCxnSpPr>
          <p:nvPr/>
        </p:nvCxnSpPr>
        <p:spPr>
          <a:xfrm flipH="1">
            <a:off x="2967913" y="5801489"/>
            <a:ext cx="6301" cy="298727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9E4B847C-ACC5-8868-4EF1-C9D2593A535E}"/>
              </a:ext>
            </a:extLst>
          </p:cNvPr>
          <p:cNvSpPr txBox="1"/>
          <p:nvPr/>
        </p:nvSpPr>
        <p:spPr>
          <a:xfrm>
            <a:off x="6736676" y="486531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転送</a:t>
            </a:r>
          </a:p>
        </p:txBody>
      </p:sp>
    </p:spTree>
    <p:extLst>
      <p:ext uri="{BB962C8B-B14F-4D97-AF65-F5344CB8AC3E}">
        <p14:creationId xmlns:p14="http://schemas.microsoft.com/office/powerpoint/2010/main" val="3480378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CF3863-FA74-28A1-8611-FD0896074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パイプを用いたワールド間通信の例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26011CB-C2B6-243E-1ADF-605C43AB34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CA</a:t>
            </a:r>
            <a:r>
              <a:rPr lang="ja-JP" altLang="en-US"/>
              <a:t>は</a:t>
            </a:r>
            <a:r>
              <a:rPr lang="en-US" altLang="ja-JP" dirty="0" err="1"/>
              <a:t>mkfifo</a:t>
            </a:r>
            <a:r>
              <a:rPr lang="ja-JP" altLang="en-US"/>
              <a:t>関数を用いてノーマルワールド内にパイプを作成</a:t>
            </a:r>
            <a:endParaRPr lang="en-US" altLang="ja-JP" dirty="0"/>
          </a:p>
          <a:p>
            <a:pPr lvl="1"/>
            <a:r>
              <a:rPr lang="en-US" altLang="ja-JP" dirty="0"/>
              <a:t>CA</a:t>
            </a:r>
            <a:r>
              <a:rPr lang="ja-JP" altLang="en-US"/>
              <a:t>と</a:t>
            </a:r>
            <a:r>
              <a:rPr lang="en-US" altLang="ja-JP" dirty="0"/>
              <a:t>TA</a:t>
            </a:r>
            <a:r>
              <a:rPr lang="ja-JP" altLang="en-US"/>
              <a:t>は</a:t>
            </a:r>
            <a:r>
              <a:rPr lang="en-US" altLang="ja-JP" dirty="0"/>
              <a:t>open</a:t>
            </a:r>
            <a:r>
              <a:rPr lang="ja-JP" altLang="en-US"/>
              <a:t>関数を用いて作成されたパイプをオープンする</a:t>
            </a:r>
            <a:endParaRPr lang="en-US" altLang="ja-JP" dirty="0"/>
          </a:p>
          <a:p>
            <a:r>
              <a:rPr lang="en-US" altLang="ja-JP" dirty="0"/>
              <a:t>TA</a:t>
            </a:r>
            <a:r>
              <a:rPr lang="ja-JP" altLang="en-US"/>
              <a:t>はシャドウプロセスに要求を送って</a:t>
            </a:r>
            <a:r>
              <a:rPr lang="en-US" altLang="ja-JP" dirty="0"/>
              <a:t>read/write</a:t>
            </a:r>
            <a:r>
              <a:rPr lang="ja-JP" altLang="en-US"/>
              <a:t>関数を実行</a:t>
            </a:r>
            <a:endParaRPr lang="en-US" altLang="ja-JP" dirty="0"/>
          </a:p>
          <a:p>
            <a:pPr lvl="1"/>
            <a:r>
              <a:rPr lang="ja-JP" altLang="en-US"/>
              <a:t>パイプに書き込むデータをシャドウプロセスへ送る</a:t>
            </a:r>
            <a:endParaRPr lang="en-US" altLang="ja-JP" dirty="0"/>
          </a:p>
          <a:p>
            <a:pPr lvl="1"/>
            <a:r>
              <a:rPr lang="en-US" altLang="ja-JP" dirty="0"/>
              <a:t>TA</a:t>
            </a:r>
            <a:r>
              <a:rPr lang="ja-JP" altLang="en-US"/>
              <a:t>から受け取ったデータをパイプに書き込み、それを</a:t>
            </a:r>
            <a:r>
              <a:rPr lang="en-US" altLang="ja-JP" dirty="0"/>
              <a:t>CA</a:t>
            </a:r>
            <a:r>
              <a:rPr lang="ja-JP" altLang="en-US"/>
              <a:t>が読み込む</a:t>
            </a:r>
            <a:endParaRPr lang="en-US" altLang="ja-JP" dirty="0"/>
          </a:p>
          <a:p>
            <a:pPr lvl="1"/>
            <a:r>
              <a:rPr lang="en-US" altLang="ja-JP" dirty="0"/>
              <a:t>CA</a:t>
            </a:r>
            <a:r>
              <a:rPr lang="ja-JP" altLang="en-US"/>
              <a:t>がパイプに書き込んだデータを読み込み、それを</a:t>
            </a:r>
            <a:r>
              <a:rPr lang="en-US" altLang="ja-JP" dirty="0"/>
              <a:t>TA</a:t>
            </a:r>
            <a:r>
              <a:rPr lang="ja-JP" altLang="en-US"/>
              <a:t>に返す</a:t>
            </a:r>
            <a:endParaRPr lang="en-US" altLang="ja-JP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50D8681-5DA3-6B65-7F19-A07E964F7FA4}"/>
              </a:ext>
            </a:extLst>
          </p:cNvPr>
          <p:cNvSpPr/>
          <p:nvPr/>
        </p:nvSpPr>
        <p:spPr>
          <a:xfrm>
            <a:off x="8212992" y="4648001"/>
            <a:ext cx="3326190" cy="19371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6200">
            <a:noFill/>
          </a:ln>
          <a:effectLst>
            <a:softEdge rad="1270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180000" rtlCol="0" anchor="t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9941E90-C335-E3B9-AAC8-8BC2FF7800BD}"/>
              </a:ext>
            </a:extLst>
          </p:cNvPr>
          <p:cNvSpPr/>
          <p:nvPr/>
        </p:nvSpPr>
        <p:spPr>
          <a:xfrm>
            <a:off x="1091168" y="4648001"/>
            <a:ext cx="7229487" cy="19371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noFill/>
          </a:ln>
          <a:effectLst>
            <a:softEdge rad="1270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180000" rtlCol="0" anchor="t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Can 3">
            <a:extLst>
              <a:ext uri="{FF2B5EF4-FFF2-40B4-BE49-F238E27FC236}">
                <a16:creationId xmlns:a16="http://schemas.microsoft.com/office/drawing/2014/main" id="{3D5067A9-5618-31E5-56AE-39F2B34DF7D6}"/>
              </a:ext>
            </a:extLst>
          </p:cNvPr>
          <p:cNvSpPr/>
          <p:nvPr/>
        </p:nvSpPr>
        <p:spPr>
          <a:xfrm rot="16200000">
            <a:off x="3931631" y="5527967"/>
            <a:ext cx="308759" cy="1015800"/>
          </a:xfrm>
          <a:prstGeom prst="can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rgbClr val="FF0000"/>
              </a:solidFill>
            </a:endParaRPr>
          </a:p>
        </p:txBody>
      </p:sp>
      <p:sp>
        <p:nvSpPr>
          <p:cNvPr id="7" name="角丸四角形 63">
            <a:extLst>
              <a:ext uri="{FF2B5EF4-FFF2-40B4-BE49-F238E27FC236}">
                <a16:creationId xmlns:a16="http://schemas.microsoft.com/office/drawing/2014/main" id="{924FFE02-96ED-4D56-11CA-572D5C292CBC}"/>
              </a:ext>
            </a:extLst>
          </p:cNvPr>
          <p:cNvSpPr/>
          <p:nvPr/>
        </p:nvSpPr>
        <p:spPr>
          <a:xfrm>
            <a:off x="1654434" y="5385251"/>
            <a:ext cx="881525" cy="564879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/>
              <a:t>CA</a:t>
            </a:r>
            <a:endParaRPr kumimoji="1" lang="ja-JP" altLang="en-US" sz="1600"/>
          </a:p>
        </p:txBody>
      </p:sp>
      <p:sp>
        <p:nvSpPr>
          <p:cNvPr id="8" name="角丸四角形 63">
            <a:extLst>
              <a:ext uri="{FF2B5EF4-FFF2-40B4-BE49-F238E27FC236}">
                <a16:creationId xmlns:a16="http://schemas.microsoft.com/office/drawing/2014/main" id="{84610179-6335-23C4-79F0-8078A9FFDE37}"/>
              </a:ext>
            </a:extLst>
          </p:cNvPr>
          <p:cNvSpPr/>
          <p:nvPr/>
        </p:nvSpPr>
        <p:spPr>
          <a:xfrm>
            <a:off x="5655304" y="5360310"/>
            <a:ext cx="2188957" cy="56487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/>
              <a:t>シャドウ</a:t>
            </a:r>
            <a:r>
              <a:rPr kumimoji="1" lang="ja-JP" altLang="en-US" sz="1600"/>
              <a:t>プロセス</a:t>
            </a:r>
          </a:p>
        </p:txBody>
      </p:sp>
      <p:sp>
        <p:nvSpPr>
          <p:cNvPr id="9" name="角丸四角形 63">
            <a:extLst>
              <a:ext uri="{FF2B5EF4-FFF2-40B4-BE49-F238E27FC236}">
                <a16:creationId xmlns:a16="http://schemas.microsoft.com/office/drawing/2014/main" id="{E8843173-654E-AC6A-3DB6-14217EAE4FC0}"/>
              </a:ext>
            </a:extLst>
          </p:cNvPr>
          <p:cNvSpPr/>
          <p:nvPr/>
        </p:nvSpPr>
        <p:spPr>
          <a:xfrm>
            <a:off x="9745877" y="5360311"/>
            <a:ext cx="965917" cy="564879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/>
              <a:t>TA</a:t>
            </a:r>
            <a:endParaRPr kumimoji="1" lang="ja-JP" altLang="en-US" sz="1600"/>
          </a:p>
        </p:txBody>
      </p:sp>
      <p:cxnSp>
        <p:nvCxnSpPr>
          <p:cNvPr id="10" name="Straight Arrow Connector 8">
            <a:extLst>
              <a:ext uri="{FF2B5EF4-FFF2-40B4-BE49-F238E27FC236}">
                <a16:creationId xmlns:a16="http://schemas.microsoft.com/office/drawing/2014/main" id="{40735C4F-5630-44CA-1D9A-DE0ED74A1424}"/>
              </a:ext>
            </a:extLst>
          </p:cNvPr>
          <p:cNvCxnSpPr>
            <a:cxnSpLocks/>
          </p:cNvCxnSpPr>
          <p:nvPr/>
        </p:nvCxnSpPr>
        <p:spPr>
          <a:xfrm flipH="1">
            <a:off x="7962256" y="5494070"/>
            <a:ext cx="1592766" cy="0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TextBox 9">
            <a:extLst>
              <a:ext uri="{FF2B5EF4-FFF2-40B4-BE49-F238E27FC236}">
                <a16:creationId xmlns:a16="http://schemas.microsoft.com/office/drawing/2014/main" id="{ED19BF1F-94F0-4329-7545-C14F152B7550}"/>
              </a:ext>
            </a:extLst>
          </p:cNvPr>
          <p:cNvSpPr txBox="1"/>
          <p:nvPr/>
        </p:nvSpPr>
        <p:spPr>
          <a:xfrm>
            <a:off x="7979323" y="5878753"/>
            <a:ext cx="1789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/>
              <a:t>read</a:t>
            </a:r>
            <a:r>
              <a:rPr lang="ja-JP" altLang="en-US"/>
              <a:t>リクエスト</a:t>
            </a:r>
            <a:endParaRPr lang="en-JP" dirty="0"/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id="{49C4196A-453F-46F3-352D-D38284D2C984}"/>
              </a:ext>
            </a:extLst>
          </p:cNvPr>
          <p:cNvSpPr txBox="1"/>
          <p:nvPr/>
        </p:nvSpPr>
        <p:spPr>
          <a:xfrm>
            <a:off x="3647428" y="4787725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/>
              <a:t>パイプ</a:t>
            </a:r>
          </a:p>
        </p:txBody>
      </p:sp>
      <p:sp>
        <p:nvSpPr>
          <p:cNvPr id="13" name="Can 11">
            <a:extLst>
              <a:ext uri="{FF2B5EF4-FFF2-40B4-BE49-F238E27FC236}">
                <a16:creationId xmlns:a16="http://schemas.microsoft.com/office/drawing/2014/main" id="{09389B03-FEFE-1BEB-2E99-502C929217A4}"/>
              </a:ext>
            </a:extLst>
          </p:cNvPr>
          <p:cNvSpPr/>
          <p:nvPr/>
        </p:nvSpPr>
        <p:spPr>
          <a:xfrm rot="16200000">
            <a:off x="3935700" y="4818983"/>
            <a:ext cx="308759" cy="1015800"/>
          </a:xfrm>
          <a:prstGeom prst="can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 dirty="0">
              <a:solidFill>
                <a:srgbClr val="FF0000"/>
              </a:solidFill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23A070F-4CA5-9C27-1A01-E6253D128400}"/>
              </a:ext>
            </a:extLst>
          </p:cNvPr>
          <p:cNvCxnSpPr>
            <a:cxnSpLocks/>
          </p:cNvCxnSpPr>
          <p:nvPr/>
        </p:nvCxnSpPr>
        <p:spPr>
          <a:xfrm flipH="1">
            <a:off x="2609809" y="5322269"/>
            <a:ext cx="893586" cy="221753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6">
            <a:extLst>
              <a:ext uri="{FF2B5EF4-FFF2-40B4-BE49-F238E27FC236}">
                <a16:creationId xmlns:a16="http://schemas.microsoft.com/office/drawing/2014/main" id="{91D75CFB-F032-EC9B-F170-FAD2B681693C}"/>
              </a:ext>
            </a:extLst>
          </p:cNvPr>
          <p:cNvCxnSpPr>
            <a:cxnSpLocks/>
          </p:cNvCxnSpPr>
          <p:nvPr/>
        </p:nvCxnSpPr>
        <p:spPr>
          <a:xfrm flipH="1" flipV="1">
            <a:off x="4672871" y="5336005"/>
            <a:ext cx="895172" cy="197785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8">
            <a:extLst>
              <a:ext uri="{FF2B5EF4-FFF2-40B4-BE49-F238E27FC236}">
                <a16:creationId xmlns:a16="http://schemas.microsoft.com/office/drawing/2014/main" id="{2F6211DD-323D-8D43-D6EF-D53C67083DE4}"/>
              </a:ext>
            </a:extLst>
          </p:cNvPr>
          <p:cNvCxnSpPr>
            <a:cxnSpLocks/>
          </p:cNvCxnSpPr>
          <p:nvPr/>
        </p:nvCxnSpPr>
        <p:spPr>
          <a:xfrm>
            <a:off x="2608232" y="5799851"/>
            <a:ext cx="878543" cy="236016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21">
            <a:extLst>
              <a:ext uri="{FF2B5EF4-FFF2-40B4-BE49-F238E27FC236}">
                <a16:creationId xmlns:a16="http://schemas.microsoft.com/office/drawing/2014/main" id="{C7AEAACC-8EF6-C2A0-DFF3-D2407429CAEE}"/>
              </a:ext>
            </a:extLst>
          </p:cNvPr>
          <p:cNvCxnSpPr>
            <a:cxnSpLocks/>
          </p:cNvCxnSpPr>
          <p:nvPr/>
        </p:nvCxnSpPr>
        <p:spPr>
          <a:xfrm flipV="1">
            <a:off x="4672871" y="5767553"/>
            <a:ext cx="919912" cy="275016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23">
            <a:extLst>
              <a:ext uri="{FF2B5EF4-FFF2-40B4-BE49-F238E27FC236}">
                <a16:creationId xmlns:a16="http://schemas.microsoft.com/office/drawing/2014/main" id="{C97FDD8E-4FC5-F7D0-651D-8E6ECB4701E1}"/>
              </a:ext>
            </a:extLst>
          </p:cNvPr>
          <p:cNvCxnSpPr>
            <a:cxnSpLocks/>
          </p:cNvCxnSpPr>
          <p:nvPr/>
        </p:nvCxnSpPr>
        <p:spPr>
          <a:xfrm flipH="1">
            <a:off x="7988064" y="5767553"/>
            <a:ext cx="1566958" cy="0"/>
          </a:xfrm>
          <a:prstGeom prst="straightConnector1">
            <a:avLst/>
          </a:prstGeom>
          <a:ln w="57150">
            <a:solidFill>
              <a:schemeClr val="accent4"/>
            </a:solidFill>
            <a:headEnd type="triangl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TextBox 24">
            <a:extLst>
              <a:ext uri="{FF2B5EF4-FFF2-40B4-BE49-F238E27FC236}">
                <a16:creationId xmlns:a16="http://schemas.microsoft.com/office/drawing/2014/main" id="{34563C01-1927-7A4C-9373-649CBF867A91}"/>
              </a:ext>
            </a:extLst>
          </p:cNvPr>
          <p:cNvSpPr txBox="1"/>
          <p:nvPr/>
        </p:nvSpPr>
        <p:spPr>
          <a:xfrm>
            <a:off x="7847934" y="5068106"/>
            <a:ext cx="183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/>
              <a:t>write</a:t>
            </a:r>
            <a:r>
              <a:rPr lang="ja-JP" altLang="en-US"/>
              <a:t>リクエスト</a:t>
            </a:r>
            <a:endParaRPr lang="en-JP" dirty="0"/>
          </a:p>
        </p:txBody>
      </p:sp>
      <p:sp>
        <p:nvSpPr>
          <p:cNvPr id="20" name="TextBox 25">
            <a:extLst>
              <a:ext uri="{FF2B5EF4-FFF2-40B4-BE49-F238E27FC236}">
                <a16:creationId xmlns:a16="http://schemas.microsoft.com/office/drawing/2014/main" id="{E8D06A56-D1A9-9949-DAC6-007D35BD3CCE}"/>
              </a:ext>
            </a:extLst>
          </p:cNvPr>
          <p:cNvSpPr txBox="1"/>
          <p:nvPr/>
        </p:nvSpPr>
        <p:spPr>
          <a:xfrm>
            <a:off x="2638023" y="6006231"/>
            <a:ext cx="822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/>
              <a:t>write</a:t>
            </a:r>
            <a:r>
              <a:rPr lang="en-US" dirty="0"/>
              <a:t>()</a:t>
            </a:r>
            <a:endParaRPr lang="en-JP" dirty="0"/>
          </a:p>
        </p:txBody>
      </p:sp>
      <p:sp>
        <p:nvSpPr>
          <p:cNvPr id="21" name="TextBox 26">
            <a:extLst>
              <a:ext uri="{FF2B5EF4-FFF2-40B4-BE49-F238E27FC236}">
                <a16:creationId xmlns:a16="http://schemas.microsoft.com/office/drawing/2014/main" id="{AC15E735-E02E-580B-4D8A-72E3D6FDD354}"/>
              </a:ext>
            </a:extLst>
          </p:cNvPr>
          <p:cNvSpPr txBox="1"/>
          <p:nvPr/>
        </p:nvSpPr>
        <p:spPr>
          <a:xfrm>
            <a:off x="4792422" y="5935068"/>
            <a:ext cx="773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/>
              <a:t>read</a:t>
            </a:r>
            <a:r>
              <a:rPr lang="en-US" dirty="0"/>
              <a:t>()</a:t>
            </a:r>
            <a:endParaRPr lang="en-JP" dirty="0"/>
          </a:p>
        </p:txBody>
      </p:sp>
      <p:sp>
        <p:nvSpPr>
          <p:cNvPr id="22" name="TextBox 27">
            <a:extLst>
              <a:ext uri="{FF2B5EF4-FFF2-40B4-BE49-F238E27FC236}">
                <a16:creationId xmlns:a16="http://schemas.microsoft.com/office/drawing/2014/main" id="{D68E4CDF-5367-112E-AF2F-92D3EB9BAEF0}"/>
              </a:ext>
            </a:extLst>
          </p:cNvPr>
          <p:cNvSpPr txBox="1"/>
          <p:nvPr/>
        </p:nvSpPr>
        <p:spPr>
          <a:xfrm>
            <a:off x="4726398" y="4963011"/>
            <a:ext cx="822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/>
              <a:t>write</a:t>
            </a:r>
            <a:r>
              <a:rPr lang="en-US" dirty="0"/>
              <a:t>()</a:t>
            </a:r>
            <a:endParaRPr lang="en-JP" dirty="0"/>
          </a:p>
        </p:txBody>
      </p:sp>
      <p:sp>
        <p:nvSpPr>
          <p:cNvPr id="23" name="TextBox 28">
            <a:extLst>
              <a:ext uri="{FF2B5EF4-FFF2-40B4-BE49-F238E27FC236}">
                <a16:creationId xmlns:a16="http://schemas.microsoft.com/office/drawing/2014/main" id="{BB28AB8A-751D-5489-6278-A2B8CE06910F}"/>
              </a:ext>
            </a:extLst>
          </p:cNvPr>
          <p:cNvSpPr txBox="1"/>
          <p:nvPr/>
        </p:nvSpPr>
        <p:spPr>
          <a:xfrm>
            <a:off x="2687332" y="4966673"/>
            <a:ext cx="773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/>
              <a:t>read</a:t>
            </a:r>
            <a:r>
              <a:rPr lang="en-US" dirty="0"/>
              <a:t>()</a:t>
            </a:r>
            <a:endParaRPr lang="en-JP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9F33AEF1-F149-D6C8-AEB1-18DEC296A9D9}"/>
              </a:ext>
            </a:extLst>
          </p:cNvPr>
          <p:cNvSpPr txBox="1"/>
          <p:nvPr/>
        </p:nvSpPr>
        <p:spPr>
          <a:xfrm>
            <a:off x="1091168" y="4343742"/>
            <a:ext cx="7121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/>
              <a:t>ノーマルワールド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D8E4AD4-EA06-3522-1B4C-1587C3FFABA2}"/>
              </a:ext>
            </a:extLst>
          </p:cNvPr>
          <p:cNvSpPr txBox="1"/>
          <p:nvPr/>
        </p:nvSpPr>
        <p:spPr>
          <a:xfrm>
            <a:off x="8320654" y="4377597"/>
            <a:ext cx="32021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/>
              <a:t>セキュアワールド</a:t>
            </a: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B1EE67A7-FFB6-72CA-3D98-087BD56B9D07}"/>
              </a:ext>
            </a:extLst>
          </p:cNvPr>
          <p:cNvGrpSpPr/>
          <p:nvPr/>
        </p:nvGrpSpPr>
        <p:grpSpPr>
          <a:xfrm>
            <a:off x="10325696" y="4927675"/>
            <a:ext cx="636834" cy="636834"/>
            <a:chOff x="9153914" y="4692732"/>
            <a:chExt cx="914400" cy="914400"/>
          </a:xfrm>
        </p:grpSpPr>
        <p:sp>
          <p:nvSpPr>
            <p:cNvPr id="29" name="1 つの角を切り取った四角形 28">
              <a:extLst>
                <a:ext uri="{FF2B5EF4-FFF2-40B4-BE49-F238E27FC236}">
                  <a16:creationId xmlns:a16="http://schemas.microsoft.com/office/drawing/2014/main" id="{5B6B45A4-388B-FDAE-4672-3CD9E4C67B16}"/>
                </a:ext>
              </a:extLst>
            </p:cNvPr>
            <p:cNvSpPr/>
            <p:nvPr/>
          </p:nvSpPr>
          <p:spPr>
            <a:xfrm>
              <a:off x="9323833" y="4779178"/>
              <a:ext cx="570295" cy="741508"/>
            </a:xfrm>
            <a:prstGeom prst="snip1Rect">
              <a:avLst>
                <a:gd name="adj" fmla="val 3469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pic>
          <p:nvPicPr>
            <p:cNvPr id="30" name="グラフィックス 29" descr="ドキュメント 枠線">
              <a:extLst>
                <a:ext uri="{FF2B5EF4-FFF2-40B4-BE49-F238E27FC236}">
                  <a16:creationId xmlns:a16="http://schemas.microsoft.com/office/drawing/2014/main" id="{92988D04-D364-9061-E61E-4A1191B92AF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153914" y="4692732"/>
              <a:ext cx="914400" cy="914400"/>
            </a:xfrm>
            <a:prstGeom prst="rect">
              <a:avLst/>
            </a:prstGeom>
          </p:spPr>
        </p:pic>
      </p:grpSp>
      <p:cxnSp>
        <p:nvCxnSpPr>
          <p:cNvPr id="32" name="Straight Arrow Connector 8">
            <a:extLst>
              <a:ext uri="{FF2B5EF4-FFF2-40B4-BE49-F238E27FC236}">
                <a16:creationId xmlns:a16="http://schemas.microsoft.com/office/drawing/2014/main" id="{82E11AD0-46CA-C5F2-8A1A-2DD1473D6F47}"/>
              </a:ext>
            </a:extLst>
          </p:cNvPr>
          <p:cNvCxnSpPr>
            <a:cxnSpLocks/>
          </p:cNvCxnSpPr>
          <p:nvPr/>
        </p:nvCxnSpPr>
        <p:spPr>
          <a:xfrm flipH="1">
            <a:off x="7962256" y="5767553"/>
            <a:ext cx="1592766" cy="0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3" name="TextBox 9">
            <a:extLst>
              <a:ext uri="{FF2B5EF4-FFF2-40B4-BE49-F238E27FC236}">
                <a16:creationId xmlns:a16="http://schemas.microsoft.com/office/drawing/2014/main" id="{3E2E6003-CDD0-A5A6-1AE3-31ECC70C5954}"/>
              </a:ext>
            </a:extLst>
          </p:cNvPr>
          <p:cNvSpPr txBox="1"/>
          <p:nvPr/>
        </p:nvSpPr>
        <p:spPr>
          <a:xfrm>
            <a:off x="7979323" y="5877265"/>
            <a:ext cx="1789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/>
              <a:t>read</a:t>
            </a:r>
            <a:r>
              <a:rPr lang="ja-JP" altLang="en-US"/>
              <a:t>レスポンス</a:t>
            </a:r>
            <a:endParaRPr lang="en-JP" dirty="0"/>
          </a:p>
        </p:txBody>
      </p: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F1D7586F-F22A-368D-5D61-F6583495EDFA}"/>
              </a:ext>
            </a:extLst>
          </p:cNvPr>
          <p:cNvGrpSpPr/>
          <p:nvPr/>
        </p:nvGrpSpPr>
        <p:grpSpPr>
          <a:xfrm>
            <a:off x="1391661" y="5724152"/>
            <a:ext cx="636834" cy="636834"/>
            <a:chOff x="9153914" y="4692732"/>
            <a:chExt cx="914400" cy="914400"/>
          </a:xfrm>
        </p:grpSpPr>
        <p:sp>
          <p:nvSpPr>
            <p:cNvPr id="36" name="1 つの角を切り取った四角形 35">
              <a:extLst>
                <a:ext uri="{FF2B5EF4-FFF2-40B4-BE49-F238E27FC236}">
                  <a16:creationId xmlns:a16="http://schemas.microsoft.com/office/drawing/2014/main" id="{9DAE453B-021A-2D8F-B563-DCBB8519578F}"/>
                </a:ext>
              </a:extLst>
            </p:cNvPr>
            <p:cNvSpPr/>
            <p:nvPr/>
          </p:nvSpPr>
          <p:spPr>
            <a:xfrm>
              <a:off x="9323833" y="4779178"/>
              <a:ext cx="570295" cy="741508"/>
            </a:xfrm>
            <a:prstGeom prst="snip1Rect">
              <a:avLst>
                <a:gd name="adj" fmla="val 3469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pic>
          <p:nvPicPr>
            <p:cNvPr id="37" name="グラフィックス 36" descr="ドキュメント 枠線">
              <a:extLst>
                <a:ext uri="{FF2B5EF4-FFF2-40B4-BE49-F238E27FC236}">
                  <a16:creationId xmlns:a16="http://schemas.microsoft.com/office/drawing/2014/main" id="{D660A1F8-5103-B2F7-0E12-58AC41E2D5F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153914" y="4692732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07287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6 0.00024 L -0.32943 0.00024 " pathEditMode="relative" ptsTypes="AA">
                                      <p:cBhvr>
                                        <p:cTn id="1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2943 0.00024 L -0.50196 -0.0381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33" y="-1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0196 -0.03819 L -0.73737 0.00394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71" y="2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55 1.48148E-6 L 0.15899 0.04861 " pathEditMode="relative" ptsTypes="AA">
                                      <p:cBhvr>
                                        <p:cTn id="4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899 0.04861 L 0.36068 1.48148E-6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78" y="-2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068 1.48148E-6 L 0.69076 -0.00533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97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9" grpId="0"/>
      <p:bldP spid="20" grpId="0"/>
      <p:bldP spid="21" grpId="0"/>
      <p:bldP spid="22" grpId="0"/>
      <p:bldP spid="23" grpId="0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21248-725C-096A-F1E9-F2C65CDDA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536BD0-C286-C90E-A908-227DE2240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シャドウプロセスへの</a:t>
            </a:r>
            <a:r>
              <a:rPr lang="en-US" altLang="ja-JP" dirty="0"/>
              <a:t>POSIX API</a:t>
            </a:r>
            <a:r>
              <a:rPr lang="ja-JP" altLang="en-US"/>
              <a:t>の高速な転送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023B132-DA41-5CF6-F706-875EE99DB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標準の遠隔手続き呼び出し</a:t>
            </a:r>
            <a:r>
              <a:rPr lang="en-US" altLang="ja-JP" dirty="0"/>
              <a:t> (RPC)</a:t>
            </a:r>
            <a:r>
              <a:rPr lang="ja-JP" altLang="en-US"/>
              <a:t>を転送に用いると性能が低下</a:t>
            </a:r>
            <a:endParaRPr lang="en-US" altLang="ja-JP" dirty="0"/>
          </a:p>
          <a:p>
            <a:pPr lvl="1"/>
            <a:r>
              <a:rPr lang="en-US" altLang="ja-JP" dirty="0"/>
              <a:t>RPC</a:t>
            </a:r>
            <a:r>
              <a:rPr lang="ja-JP" altLang="en-US"/>
              <a:t>は</a:t>
            </a:r>
            <a:r>
              <a:rPr lang="en-US" altLang="ja-JP" dirty="0"/>
              <a:t>TA</a:t>
            </a:r>
            <a:r>
              <a:rPr lang="ja-JP" altLang="en-US"/>
              <a:t>がノーマルワールド内の処理を呼び出すために用いられる</a:t>
            </a:r>
            <a:endParaRPr lang="en-US" altLang="ja-JP" dirty="0"/>
          </a:p>
          <a:p>
            <a:pPr lvl="1"/>
            <a:r>
              <a:rPr lang="ja-JP" altLang="en-US"/>
              <a:t>標準の</a:t>
            </a:r>
            <a:r>
              <a:rPr lang="en-US" altLang="ja-JP" dirty="0"/>
              <a:t>RPC</a:t>
            </a:r>
            <a:r>
              <a:rPr lang="ja-JP" altLang="en-US"/>
              <a:t>は</a:t>
            </a:r>
            <a:r>
              <a:rPr lang="en-US" altLang="ja-JP" dirty="0"/>
              <a:t>6</a:t>
            </a:r>
            <a:r>
              <a:rPr lang="ja-JP" altLang="en-US"/>
              <a:t>回ものワールド切り替えが必要</a:t>
            </a:r>
            <a:endParaRPr lang="en-US" altLang="ja-JP" dirty="0"/>
          </a:p>
          <a:p>
            <a:r>
              <a:rPr lang="ja-JP" altLang="en-US"/>
              <a:t>事前に確保した共有メモリを用いることで転送を高速化</a:t>
            </a:r>
            <a:endParaRPr lang="en-US" altLang="ja-JP" dirty="0"/>
          </a:p>
          <a:p>
            <a:pPr lvl="1"/>
            <a:r>
              <a:rPr lang="ja-JP" altLang="en-US"/>
              <a:t>軽量</a:t>
            </a:r>
            <a:r>
              <a:rPr lang="en-US" altLang="ja-JP" dirty="0"/>
              <a:t>RPC</a:t>
            </a:r>
            <a:r>
              <a:rPr lang="ja-JP" altLang="en-US"/>
              <a:t>：共有メモリへの書き込み通知時にのみワールド切り替え</a:t>
            </a:r>
            <a:r>
              <a:rPr lang="en-US" altLang="ja-JP" dirty="0"/>
              <a:t> (2</a:t>
            </a:r>
            <a:r>
              <a:rPr lang="ja-JP" altLang="en-US"/>
              <a:t>回</a:t>
            </a:r>
            <a:r>
              <a:rPr lang="en-US" altLang="ja-JP" dirty="0"/>
              <a:t>)</a:t>
            </a:r>
          </a:p>
          <a:p>
            <a:pPr lvl="1"/>
            <a:r>
              <a:rPr lang="ja-JP" altLang="en-US"/>
              <a:t>ポーリング方式：ワールド切り替えを行わずに書き込みを検知</a:t>
            </a:r>
            <a:endParaRPr lang="en-US" altLang="ja-JP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1F8146F-9F67-E645-D06E-21427DDAF47C}"/>
              </a:ext>
            </a:extLst>
          </p:cNvPr>
          <p:cNvSpPr/>
          <p:nvPr/>
        </p:nvSpPr>
        <p:spPr>
          <a:xfrm>
            <a:off x="6159263" y="4427145"/>
            <a:ext cx="4441620" cy="23398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6200">
            <a:noFill/>
          </a:ln>
          <a:effectLst>
            <a:softEdge rad="1270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180000" rtlCol="0" anchor="t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6C33EB9-5CF1-C29F-A953-F6402E0FE000}"/>
              </a:ext>
            </a:extLst>
          </p:cNvPr>
          <p:cNvSpPr/>
          <p:nvPr/>
        </p:nvSpPr>
        <p:spPr>
          <a:xfrm>
            <a:off x="1591117" y="4432410"/>
            <a:ext cx="4568146" cy="23398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noFill/>
          </a:ln>
          <a:effectLst>
            <a:softEdge rad="1270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180000" rtlCol="0" anchor="t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47D0CF7-9411-CC3B-48BB-D49FDCFFC3C2}"/>
              </a:ext>
            </a:extLst>
          </p:cNvPr>
          <p:cNvSpPr txBox="1"/>
          <p:nvPr/>
        </p:nvSpPr>
        <p:spPr>
          <a:xfrm>
            <a:off x="1637683" y="4184153"/>
            <a:ext cx="4400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/>
              <a:t>ノーマルワールド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BC43A69-3A2B-9D63-B2CC-89031B122580}"/>
              </a:ext>
            </a:extLst>
          </p:cNvPr>
          <p:cNvSpPr txBox="1"/>
          <p:nvPr/>
        </p:nvSpPr>
        <p:spPr>
          <a:xfrm>
            <a:off x="6201571" y="4178710"/>
            <a:ext cx="42481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/>
              <a:t>セキュアワールド</a:t>
            </a:r>
          </a:p>
        </p:txBody>
      </p:sp>
      <p:sp>
        <p:nvSpPr>
          <p:cNvPr id="30" name="角丸四角形 29">
            <a:extLst>
              <a:ext uri="{FF2B5EF4-FFF2-40B4-BE49-F238E27FC236}">
                <a16:creationId xmlns:a16="http://schemas.microsoft.com/office/drawing/2014/main" id="{AE2412A1-BE01-3EBA-EC9E-CFCF32E1ABDE}"/>
              </a:ext>
            </a:extLst>
          </p:cNvPr>
          <p:cNvSpPr/>
          <p:nvPr/>
        </p:nvSpPr>
        <p:spPr>
          <a:xfrm>
            <a:off x="7113859" y="4701311"/>
            <a:ext cx="2532426" cy="32031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</a:rPr>
              <a:t>TA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25938505-F640-F9F8-2819-427250F5D366}"/>
              </a:ext>
            </a:extLst>
          </p:cNvPr>
          <p:cNvCxnSpPr>
            <a:cxnSpLocks/>
          </p:cNvCxnSpPr>
          <p:nvPr/>
        </p:nvCxnSpPr>
        <p:spPr>
          <a:xfrm>
            <a:off x="8064359" y="5021624"/>
            <a:ext cx="0" cy="34713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メモ 32">
            <a:extLst>
              <a:ext uri="{FF2B5EF4-FFF2-40B4-BE49-F238E27FC236}">
                <a16:creationId xmlns:a16="http://schemas.microsoft.com/office/drawing/2014/main" id="{0B599FE5-547C-124F-35FE-FDA905B3922E}"/>
              </a:ext>
            </a:extLst>
          </p:cNvPr>
          <p:cNvSpPr/>
          <p:nvPr/>
        </p:nvSpPr>
        <p:spPr>
          <a:xfrm>
            <a:off x="2383945" y="6237959"/>
            <a:ext cx="7738072" cy="336040"/>
          </a:xfrm>
          <a:prstGeom prst="foldedCorner">
            <a:avLst>
              <a:gd name="adj" fmla="val 2875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ja-JP" altLang="en-US">
                <a:solidFill>
                  <a:schemeClr val="bg1"/>
                </a:solidFill>
              </a:rPr>
              <a:t>共有メモリ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89D1C40C-865E-529B-653E-778541FA37D8}"/>
              </a:ext>
            </a:extLst>
          </p:cNvPr>
          <p:cNvSpPr txBox="1"/>
          <p:nvPr/>
        </p:nvSpPr>
        <p:spPr>
          <a:xfrm>
            <a:off x="7392908" y="5786806"/>
            <a:ext cx="651394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/>
              <a:t>引数</a:t>
            </a:r>
            <a:endParaRPr lang="en-US" altLang="ja-JP" dirty="0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EA1C1E21-EA4C-53BA-486C-C4448DC85E8F}"/>
              </a:ext>
            </a:extLst>
          </p:cNvPr>
          <p:cNvSpPr txBox="1"/>
          <p:nvPr/>
        </p:nvSpPr>
        <p:spPr>
          <a:xfrm>
            <a:off x="9340125" y="5778168"/>
            <a:ext cx="1460187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b="1">
                <a:latin typeface="Yu Gothic" panose="020B0400000000000000" pitchFamily="34" charset="-128"/>
                <a:ea typeface="Yu Gothic" panose="020B0400000000000000" pitchFamily="34" charset="-128"/>
              </a:rPr>
              <a:t>ポーリング</a:t>
            </a:r>
            <a:endParaRPr lang="en-US" altLang="ja-JP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84FDACE2-FC66-EDCD-572F-37F6227916CC}"/>
              </a:ext>
            </a:extLst>
          </p:cNvPr>
          <p:cNvSpPr txBox="1"/>
          <p:nvPr/>
        </p:nvSpPr>
        <p:spPr>
          <a:xfrm>
            <a:off x="4401046" y="5786806"/>
            <a:ext cx="1338828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ja-JP" altLang="en-US" b="1">
                <a:latin typeface="Yu Gothic" panose="020B0400000000000000" pitchFamily="34" charset="-128"/>
                <a:ea typeface="Yu Gothic" panose="020B0400000000000000" pitchFamily="34" charset="-128"/>
              </a:rPr>
              <a:t>ポーリング</a:t>
            </a:r>
            <a:endParaRPr lang="en-US" altLang="ja-JP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155A1B17-0432-8F48-B65F-29727A32112F}"/>
              </a:ext>
            </a:extLst>
          </p:cNvPr>
          <p:cNvSpPr txBox="1"/>
          <p:nvPr/>
        </p:nvSpPr>
        <p:spPr>
          <a:xfrm>
            <a:off x="2706501" y="5786806"/>
            <a:ext cx="646331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ja-JP" altLang="en-US"/>
              <a:t>結果</a:t>
            </a:r>
            <a:endParaRPr lang="en-US" altLang="ja-JP" dirty="0"/>
          </a:p>
        </p:txBody>
      </p: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7C38FEFF-46B3-655E-5C2B-8458E49ED254}"/>
              </a:ext>
            </a:extLst>
          </p:cNvPr>
          <p:cNvCxnSpPr>
            <a:cxnSpLocks/>
          </p:cNvCxnSpPr>
          <p:nvPr/>
        </p:nvCxnSpPr>
        <p:spPr>
          <a:xfrm>
            <a:off x="8064359" y="5704110"/>
            <a:ext cx="0" cy="53384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DBCD3C23-7B40-BC22-B1B7-D98786C0A963}"/>
              </a:ext>
            </a:extLst>
          </p:cNvPr>
          <p:cNvSpPr txBox="1"/>
          <p:nvPr/>
        </p:nvSpPr>
        <p:spPr>
          <a:xfrm>
            <a:off x="6806948" y="5001916"/>
            <a:ext cx="1237354" cy="36933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kumimoji="1" lang="en-US" altLang="ja-JP" dirty="0"/>
              <a:t>POSIX API</a:t>
            </a:r>
            <a:endParaRPr lang="ja-JP" altLang="en-US"/>
          </a:p>
        </p:txBody>
      </p:sp>
      <p:sp>
        <p:nvSpPr>
          <p:cNvPr id="41" name="下矢印 40">
            <a:extLst>
              <a:ext uri="{FF2B5EF4-FFF2-40B4-BE49-F238E27FC236}">
                <a16:creationId xmlns:a16="http://schemas.microsoft.com/office/drawing/2014/main" id="{8EB03886-3868-E94F-F16D-764835A9475C}"/>
              </a:ext>
            </a:extLst>
          </p:cNvPr>
          <p:cNvSpPr/>
          <p:nvPr/>
        </p:nvSpPr>
        <p:spPr>
          <a:xfrm rot="5400000">
            <a:off x="5935233" y="4515467"/>
            <a:ext cx="259375" cy="2057948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752A1377-49D1-F293-25DC-3ABEE1B81992}"/>
              </a:ext>
            </a:extLst>
          </p:cNvPr>
          <p:cNvSpPr txBox="1"/>
          <p:nvPr/>
        </p:nvSpPr>
        <p:spPr>
          <a:xfrm>
            <a:off x="5506076" y="5105870"/>
            <a:ext cx="1302665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b="1">
                <a:latin typeface="Yu Gothic" panose="020B0400000000000000" pitchFamily="34" charset="-128"/>
                <a:ea typeface="Yu Gothic" panose="020B0400000000000000" pitchFamily="34" charset="-128"/>
              </a:rPr>
              <a:t>軽量</a:t>
            </a:r>
            <a:r>
              <a:rPr kumimoji="1" lang="en-US" altLang="ja-JP" b="1" dirty="0">
                <a:latin typeface="Yu Gothic" panose="020B0400000000000000" pitchFamily="34" charset="-128"/>
                <a:ea typeface="Yu Gothic" panose="020B0400000000000000" pitchFamily="34" charset="-128"/>
              </a:rPr>
              <a:t>RPC</a:t>
            </a:r>
            <a:endParaRPr kumimoji="1" lang="ja-JP" altLang="en-US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4" name="U ターン矢印 43">
            <a:extLst>
              <a:ext uri="{FF2B5EF4-FFF2-40B4-BE49-F238E27FC236}">
                <a16:creationId xmlns:a16="http://schemas.microsoft.com/office/drawing/2014/main" id="{B4167903-F52D-3291-E8AB-3CA0EDFAE874}"/>
              </a:ext>
            </a:extLst>
          </p:cNvPr>
          <p:cNvSpPr/>
          <p:nvPr/>
        </p:nvSpPr>
        <p:spPr>
          <a:xfrm rot="10800000">
            <a:off x="3881273" y="5694403"/>
            <a:ext cx="519772" cy="633825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10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45" name="U ターン矢印 44">
            <a:extLst>
              <a:ext uri="{FF2B5EF4-FFF2-40B4-BE49-F238E27FC236}">
                <a16:creationId xmlns:a16="http://schemas.microsoft.com/office/drawing/2014/main" id="{AC671D15-2704-1890-66A1-F611A22B08A1}"/>
              </a:ext>
            </a:extLst>
          </p:cNvPr>
          <p:cNvSpPr/>
          <p:nvPr/>
        </p:nvSpPr>
        <p:spPr>
          <a:xfrm rot="10800000">
            <a:off x="8880785" y="5712542"/>
            <a:ext cx="519772" cy="625425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100000"/>
            </a:avLst>
          </a:prstGeom>
          <a:solidFill>
            <a:schemeClr val="accent4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D1F01040-6767-F471-904F-41AFA2A6B166}"/>
              </a:ext>
            </a:extLst>
          </p:cNvPr>
          <p:cNvCxnSpPr>
            <a:cxnSpLocks/>
          </p:cNvCxnSpPr>
          <p:nvPr/>
        </p:nvCxnSpPr>
        <p:spPr>
          <a:xfrm>
            <a:off x="3381325" y="5694405"/>
            <a:ext cx="0" cy="54355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角丸四角形 46">
            <a:extLst>
              <a:ext uri="{FF2B5EF4-FFF2-40B4-BE49-F238E27FC236}">
                <a16:creationId xmlns:a16="http://schemas.microsoft.com/office/drawing/2014/main" id="{DBBEC7C6-D7CE-4EA6-0528-55BB5CE11F87}"/>
              </a:ext>
            </a:extLst>
          </p:cNvPr>
          <p:cNvSpPr/>
          <p:nvPr/>
        </p:nvSpPr>
        <p:spPr>
          <a:xfrm>
            <a:off x="2484489" y="5371867"/>
            <a:ext cx="2532426" cy="336040"/>
          </a:xfrm>
          <a:prstGeom prst="roundRect">
            <a:avLst/>
          </a:prstGeom>
          <a:solidFill>
            <a:schemeClr val="bg1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solidFill>
                  <a:schemeClr val="tx1"/>
                </a:solidFill>
              </a:rPr>
              <a:t>シャドウプロセス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D685084A-0813-8A53-BF51-1C7BF65C8F18}"/>
              </a:ext>
            </a:extLst>
          </p:cNvPr>
          <p:cNvCxnSpPr>
            <a:cxnSpLocks/>
          </p:cNvCxnSpPr>
          <p:nvPr/>
        </p:nvCxnSpPr>
        <p:spPr>
          <a:xfrm flipV="1">
            <a:off x="8584255" y="5021624"/>
            <a:ext cx="0" cy="121633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7682804-238B-3913-85B7-CF4CEE91AC9B}"/>
              </a:ext>
            </a:extLst>
          </p:cNvPr>
          <p:cNvSpPr txBox="1"/>
          <p:nvPr/>
        </p:nvSpPr>
        <p:spPr>
          <a:xfrm>
            <a:off x="8615505" y="5029181"/>
            <a:ext cx="671239" cy="36933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ja-JP" altLang="en-US"/>
              <a:t>結果</a:t>
            </a: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40F9B699-712E-A5D8-0407-8A134131FD8A}"/>
              </a:ext>
            </a:extLst>
          </p:cNvPr>
          <p:cNvSpPr/>
          <p:nvPr/>
        </p:nvSpPr>
        <p:spPr>
          <a:xfrm>
            <a:off x="7113859" y="5384672"/>
            <a:ext cx="2532426" cy="320313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>
                <a:solidFill>
                  <a:schemeClr val="bg1"/>
                </a:solidFill>
              </a:rPr>
              <a:t>TZm</a:t>
            </a:r>
            <a:r>
              <a:rPr lang="en-US" altLang="ja-JP" dirty="0">
                <a:solidFill>
                  <a:schemeClr val="bg1"/>
                </a:solidFill>
              </a:rPr>
              <a:t>-TA</a:t>
            </a:r>
            <a:r>
              <a:rPr lang="ja-JP" altLang="en-US">
                <a:solidFill>
                  <a:schemeClr val="bg1"/>
                </a:solidFill>
              </a:rPr>
              <a:t>ライブラリ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4" name="下矢印 13">
            <a:extLst>
              <a:ext uri="{FF2B5EF4-FFF2-40B4-BE49-F238E27FC236}">
                <a16:creationId xmlns:a16="http://schemas.microsoft.com/office/drawing/2014/main" id="{8153AC18-E80B-C84C-3134-F2DC65979897}"/>
              </a:ext>
            </a:extLst>
          </p:cNvPr>
          <p:cNvSpPr/>
          <p:nvPr/>
        </p:nvSpPr>
        <p:spPr>
          <a:xfrm rot="16200000">
            <a:off x="5945216" y="4520732"/>
            <a:ext cx="259375" cy="2057948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137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4" grpId="1"/>
      <p:bldP spid="34" grpId="2"/>
      <p:bldP spid="35" grpId="1"/>
      <p:bldP spid="36" grpId="1"/>
      <p:bldP spid="37" grpId="0"/>
      <p:bldP spid="37" grpId="1"/>
      <p:bldP spid="37" grpId="2"/>
      <p:bldP spid="40" grpId="0"/>
      <p:bldP spid="40" grpId="1"/>
      <p:bldP spid="40" grpId="2"/>
      <p:bldP spid="41" grpId="0" animBg="1"/>
      <p:bldP spid="41" grpId="2" animBg="1"/>
      <p:bldP spid="42" grpId="0"/>
      <p:bldP spid="42" grpId="1"/>
      <p:bldP spid="44" grpId="1" animBg="1"/>
      <p:bldP spid="45" grpId="1" animBg="1"/>
      <p:bldP spid="12" grpId="0"/>
      <p:bldP spid="12" grpId="1"/>
      <p:bldP spid="12" grpId="2"/>
      <p:bldP spid="14" grpId="0" animBg="1"/>
      <p:bldP spid="14" grpId="1" animBg="1"/>
    </p:bldLst>
  </p:timing>
</p:sld>
</file>

<file path=ppt/theme/theme1.xml><?xml version="1.0" encoding="utf-8"?>
<a:theme xmlns:a="http://schemas.openxmlformats.org/drawingml/2006/main" name="研究発表スライドマスタ">
  <a:themeElements>
    <a:clrScheme name="ユーザー定義 8">
      <a:dk1>
        <a:srgbClr val="4D4D4D"/>
      </a:dk1>
      <a:lt1>
        <a:srgbClr val="F8F8F8"/>
      </a:lt1>
      <a:dk2>
        <a:srgbClr val="7F7F7F"/>
      </a:dk2>
      <a:lt2>
        <a:srgbClr val="B2B2B2"/>
      </a:lt2>
      <a:accent1>
        <a:srgbClr val="2E5B96"/>
      </a:accent1>
      <a:accent2>
        <a:srgbClr val="C03936"/>
      </a:accent2>
      <a:accent3>
        <a:srgbClr val="ED7D31"/>
      </a:accent3>
      <a:accent4>
        <a:srgbClr val="3E9288"/>
      </a:accent4>
      <a:accent5>
        <a:srgbClr val="4747C1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2">
      <a:majorFont>
        <a:latin typeface="Segoe UI"/>
        <a:ea typeface="游ゴシック Medium"/>
        <a:cs typeface=""/>
      </a:majorFont>
      <a:minorFont>
        <a:latin typeface="Segoe UI"/>
        <a:ea typeface="游ゴシック Mediu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solidFill>
            <a:srgbClr val="FF0000"/>
          </a:solidFill>
        </a:ln>
      </a:spPr>
      <a:bodyPr rtlCol="0" anchor="ctr"/>
      <a:lstStyle>
        <a:defPPr algn="ctr">
          <a:defRPr dirty="0">
            <a:solidFill>
              <a:srgbClr val="FF0000"/>
            </a:solidFill>
          </a:defRPr>
        </a:defPPr>
      </a:lstStyle>
      <a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研究発表用テンプレート2022版.potx" id="{6306135A-614C-4776-A803-91994B10B76C}" vid="{3B8C9F31-E626-4709-A765-E9EDF381CB2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7783413B678BA4F83764129A5DB4607" ma:contentTypeVersion="0" ma:contentTypeDescription="新しいドキュメントを作成します。" ma:contentTypeScope="" ma:versionID="36bbfa3e05015206d9e02241ed477da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fa5fc393d419cfd9816b88a984ff78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EFD21F3-24CC-4605-A5CE-D678D2531AF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E74453E-F96D-478A-A3EE-1788D5BEB2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B33ED81-A378-482E-B710-0D21A32023B2}">
  <ds:schemaRefs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dcmitype/"/>
    <ds:schemaRef ds:uri="http://purl.org/dc/elements/1.1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研究発表スライドマスタ</Template>
  <TotalTime>14052</TotalTime>
  <Words>1487</Words>
  <Application>Microsoft Macintosh PowerPoint</Application>
  <PresentationFormat>ワイド画面</PresentationFormat>
  <Paragraphs>247</Paragraphs>
  <Slides>16</Slides>
  <Notes>16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3" baseType="lpstr">
      <vt:lpstr>Yu Gothic</vt:lpstr>
      <vt:lpstr>Yu Gothic</vt:lpstr>
      <vt:lpstr>游明朝</vt:lpstr>
      <vt:lpstr>Arial</vt:lpstr>
      <vt:lpstr>Segoe UI</vt:lpstr>
      <vt:lpstr>Wingdings</vt:lpstr>
      <vt:lpstr>研究発表スライドマスタ</vt:lpstr>
      <vt:lpstr>Arm TrustZoneを用いた クラウドアプリケーションの 安全かつ柔軟な協調実行</vt:lpstr>
      <vt:lpstr>エッジコンピューティング</vt:lpstr>
      <vt:lpstr>隔離実行環境を用いた保護</vt:lpstr>
      <vt:lpstr>Arm TrustZoneを用いた隔離実行</vt:lpstr>
      <vt:lpstr>CAとTAの協調実行</vt:lpstr>
      <vt:lpstr>提案：TZmediator</vt:lpstr>
      <vt:lpstr>POSIX APIのエミュレーション</vt:lpstr>
      <vt:lpstr>パイプを用いたワールド間通信の例</vt:lpstr>
      <vt:lpstr>シャドウプロセスへのPOSIX APIの高速な転送</vt:lpstr>
      <vt:lpstr>POSIX APIを用いたTAの生成</vt:lpstr>
      <vt:lpstr>WebAssembly (Wasm)を用いた安全な実行</vt:lpstr>
      <vt:lpstr>実験</vt:lpstr>
      <vt:lpstr>実験1：ワールド間の通信性能</vt:lpstr>
      <vt:lpstr>実験2：スケーラビリティとシステム性能</vt:lpstr>
      <vt:lpstr>実験3：実アプリケーションの実行性能</vt:lpstr>
      <vt:lpstr>まとめ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SATO Taiyo</dc:creator>
  <cp:lastModifiedBy>SATO Taiyo</cp:lastModifiedBy>
  <cp:revision>1352</cp:revision>
  <dcterms:created xsi:type="dcterms:W3CDTF">2023-12-12T06:38:37Z</dcterms:created>
  <dcterms:modified xsi:type="dcterms:W3CDTF">2026-02-13T02:02:21Z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0x010100E7783413B678BA4F83764129A5DB4607</vt:lpwstr>
  </property>
</Properties>
</file>