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9.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0.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handoutMasterIdLst>
    <p:handoutMasterId r:id="rId29"/>
  </p:handoutMasterIdLst>
  <p:sldIdLst>
    <p:sldId id="272" r:id="rId5"/>
    <p:sldId id="257" r:id="rId6"/>
    <p:sldId id="258" r:id="rId7"/>
    <p:sldId id="259" r:id="rId8"/>
    <p:sldId id="285" r:id="rId9"/>
    <p:sldId id="260" r:id="rId10"/>
    <p:sldId id="276" r:id="rId11"/>
    <p:sldId id="283" r:id="rId12"/>
    <p:sldId id="264" r:id="rId13"/>
    <p:sldId id="289" r:id="rId14"/>
    <p:sldId id="274" r:id="rId15"/>
    <p:sldId id="284" r:id="rId16"/>
    <p:sldId id="286" r:id="rId17"/>
    <p:sldId id="294" r:id="rId18"/>
    <p:sldId id="267" r:id="rId19"/>
    <p:sldId id="295" r:id="rId20"/>
    <p:sldId id="268" r:id="rId21"/>
    <p:sldId id="292" r:id="rId22"/>
    <p:sldId id="293" r:id="rId23"/>
    <p:sldId id="278" r:id="rId24"/>
    <p:sldId id="270" r:id="rId25"/>
    <p:sldId id="288" r:id="rId26"/>
    <p:sldId id="271" r:id="rId2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5FF"/>
    <a:srgbClr val="FFFFFF"/>
    <a:srgbClr val="F8F8F8"/>
    <a:srgbClr val="3B6FBB"/>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95" autoAdjust="0"/>
    <p:restoredTop sz="96281"/>
  </p:normalViewPr>
  <p:slideViewPr>
    <p:cSldViewPr snapToGrid="0">
      <p:cViewPr varScale="1">
        <p:scale>
          <a:sx n="122" d="100"/>
          <a:sy n="122" d="100"/>
        </p:scale>
        <p:origin x="240" y="200"/>
      </p:cViewPr>
      <p:guideLst/>
    </p:cSldViewPr>
  </p:slideViewPr>
  <p:notesTextViewPr>
    <p:cViewPr>
      <p:scale>
        <a:sx n="155" d="100"/>
        <a:sy n="155" d="100"/>
      </p:scale>
      <p:origin x="0" y="0"/>
    </p:cViewPr>
  </p:notesTextViewPr>
  <p:sorterViewPr>
    <p:cViewPr>
      <p:scale>
        <a:sx n="1" d="1"/>
        <a:sy n="1" d="1"/>
      </p:scale>
      <p:origin x="0" y="0"/>
    </p:cViewPr>
  </p:sorterViewPr>
  <p:notesViewPr>
    <p:cSldViewPr snapToGrid="0">
      <p:cViewPr varScale="1">
        <p:scale>
          <a:sx n="102" d="100"/>
          <a:sy n="102" d="100"/>
        </p:scale>
        <p:origin x="3856" y="19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oleObject" Target="file:////Users/taiyo/Library/Mobile%20Documents/com~apple~CloudDocs/kyutech/M2/OS&#30740;&#31350;&#20250;170/slides/sigos170_slide_graph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Users/taiyo/Library/Mobile%20Documents/com~apple~CloudDocs/kyutech/M2/OS&#30740;&#31350;&#20250;170/slides/sigos170_slide_graph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Users/taiyo/Library/Mobile%20Documents/com~apple~CloudDocs/kyutech/M2/OS&#30740;&#31350;&#20250;170/slides/sigos170_slide_graph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Users/taiyo/Library/Mobile%20Documents/com~apple~CloudDocs/kyutech/M2/OS&#30740;&#31350;&#20250;170/slides/sigos170_slide_graph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Users/taiyo/Library/Mobile%20Documents/com~apple~CloudDocs/kyutech/M2/OS&#30740;&#31350;&#20250;170/slides/sigos170_slide_graph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Users/taiyo/Library/Mobile%20Documents/com~apple~CloudDocs/kyutech/M2/OS&#30740;&#31350;&#20250;170/slides/sigos170_slide_graph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Users/taiyo/Library/Mobile%20Documents/com~apple~CloudDocs/kyutech/M2/&#20462;&#35542;/slides/slide_graphs.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352536740988188"/>
          <c:y val="9.8282290543023107E-2"/>
          <c:w val="0.77561043505925409"/>
          <c:h val="0.70511230367847311"/>
        </c:manualLayout>
      </c:layout>
      <c:barChart>
        <c:barDir val="col"/>
        <c:grouping val="clustered"/>
        <c:varyColors val="0"/>
        <c:ser>
          <c:idx val="0"/>
          <c:order val="0"/>
          <c:tx>
            <c:strRef>
              <c:f>Sheet1!$B$4</c:f>
              <c:strCache>
                <c:ptCount val="1"/>
                <c:pt idx="0">
                  <c:v>従来RPC</c:v>
                </c:pt>
              </c:strCache>
            </c:strRef>
          </c:tx>
          <c:spPr>
            <a:solidFill>
              <a:schemeClr val="tx2"/>
            </a:solidFill>
            <a:ln>
              <a:noFill/>
            </a:ln>
            <a:effectLst/>
          </c:spPr>
          <c:invertIfNegative val="0"/>
          <c:cat>
            <c:strRef>
              <c:f>Sheet1!$C$3:$D$3</c:f>
              <c:strCache>
                <c:ptCount val="2"/>
                <c:pt idx="0">
                  <c:v>パイプ</c:v>
                </c:pt>
                <c:pt idx="1">
                  <c:v>TCPソケット</c:v>
                </c:pt>
              </c:strCache>
            </c:strRef>
          </c:cat>
          <c:val>
            <c:numRef>
              <c:f>Sheet1!$C$4:$D$4</c:f>
              <c:numCache>
                <c:formatCode>General</c:formatCode>
                <c:ptCount val="2"/>
                <c:pt idx="0">
                  <c:v>663.22299999999996</c:v>
                </c:pt>
                <c:pt idx="1">
                  <c:v>449.06</c:v>
                </c:pt>
              </c:numCache>
            </c:numRef>
          </c:val>
          <c:extLst>
            <c:ext xmlns:c16="http://schemas.microsoft.com/office/drawing/2014/chart" uri="{C3380CC4-5D6E-409C-BE32-E72D297353CC}">
              <c16:uniqueId val="{00000000-AE0F-CE41-A2D3-BB84BC8199B7}"/>
            </c:ext>
          </c:extLst>
        </c:ser>
        <c:ser>
          <c:idx val="1"/>
          <c:order val="1"/>
          <c:tx>
            <c:strRef>
              <c:f>Sheet1!$B$5</c:f>
              <c:strCache>
                <c:ptCount val="1"/>
                <c:pt idx="0">
                  <c:v>軽量RPC</c:v>
                </c:pt>
              </c:strCache>
            </c:strRef>
          </c:tx>
          <c:spPr>
            <a:solidFill>
              <a:schemeClr val="accent1"/>
            </a:solidFill>
            <a:ln>
              <a:noFill/>
            </a:ln>
            <a:effectLst/>
          </c:spPr>
          <c:invertIfNegative val="0"/>
          <c:cat>
            <c:strRef>
              <c:f>Sheet1!$C$3:$D$3</c:f>
              <c:strCache>
                <c:ptCount val="2"/>
                <c:pt idx="0">
                  <c:v>パイプ</c:v>
                </c:pt>
                <c:pt idx="1">
                  <c:v>TCPソケット</c:v>
                </c:pt>
              </c:strCache>
            </c:strRef>
          </c:cat>
          <c:val>
            <c:numRef>
              <c:f>Sheet1!$C$5:$D$5</c:f>
              <c:numCache>
                <c:formatCode>General</c:formatCode>
                <c:ptCount val="2"/>
                <c:pt idx="0">
                  <c:v>100.25</c:v>
                </c:pt>
                <c:pt idx="1">
                  <c:v>72.882000000000005</c:v>
                </c:pt>
              </c:numCache>
            </c:numRef>
          </c:val>
          <c:extLst>
            <c:ext xmlns:c16="http://schemas.microsoft.com/office/drawing/2014/chart" uri="{C3380CC4-5D6E-409C-BE32-E72D297353CC}">
              <c16:uniqueId val="{00000001-AE0F-CE41-A2D3-BB84BC8199B7}"/>
            </c:ext>
          </c:extLst>
        </c:ser>
        <c:ser>
          <c:idx val="2"/>
          <c:order val="2"/>
          <c:tx>
            <c:strRef>
              <c:f>Sheet1!$B$6</c:f>
              <c:strCache>
                <c:ptCount val="1"/>
                <c:pt idx="0">
                  <c:v>ポーリング (0μs)</c:v>
                </c:pt>
              </c:strCache>
            </c:strRef>
          </c:tx>
          <c:spPr>
            <a:solidFill>
              <a:schemeClr val="accent3"/>
            </a:solidFill>
            <a:ln>
              <a:noFill/>
            </a:ln>
            <a:effectLst/>
          </c:spPr>
          <c:invertIfNegative val="0"/>
          <c:cat>
            <c:strRef>
              <c:f>Sheet1!$C$3:$D$3</c:f>
              <c:strCache>
                <c:ptCount val="2"/>
                <c:pt idx="0">
                  <c:v>パイプ</c:v>
                </c:pt>
                <c:pt idx="1">
                  <c:v>TCPソケット</c:v>
                </c:pt>
              </c:strCache>
            </c:strRef>
          </c:cat>
          <c:val>
            <c:numRef>
              <c:f>Sheet1!$C$6:$D$6</c:f>
              <c:numCache>
                <c:formatCode>General</c:formatCode>
                <c:ptCount val="2"/>
                <c:pt idx="0">
                  <c:v>51.988</c:v>
                </c:pt>
                <c:pt idx="1">
                  <c:v>48.912999999999997</c:v>
                </c:pt>
              </c:numCache>
            </c:numRef>
          </c:val>
          <c:extLst>
            <c:ext xmlns:c16="http://schemas.microsoft.com/office/drawing/2014/chart" uri="{C3380CC4-5D6E-409C-BE32-E72D297353CC}">
              <c16:uniqueId val="{00000002-AE0F-CE41-A2D3-BB84BC8199B7}"/>
            </c:ext>
          </c:extLst>
        </c:ser>
        <c:ser>
          <c:idx val="3"/>
          <c:order val="3"/>
          <c:tx>
            <c:strRef>
              <c:f>Sheet1!$B$7</c:f>
              <c:strCache>
                <c:ptCount val="1"/>
                <c:pt idx="0">
                  <c:v>ポーリング (1μs)</c:v>
                </c:pt>
              </c:strCache>
            </c:strRef>
          </c:tx>
          <c:spPr>
            <a:solidFill>
              <a:schemeClr val="accent2"/>
            </a:solidFill>
            <a:ln>
              <a:noFill/>
            </a:ln>
            <a:effectLst/>
          </c:spPr>
          <c:invertIfNegative val="0"/>
          <c:cat>
            <c:strRef>
              <c:f>Sheet1!$C$3:$D$3</c:f>
              <c:strCache>
                <c:ptCount val="2"/>
                <c:pt idx="0">
                  <c:v>パイプ</c:v>
                </c:pt>
                <c:pt idx="1">
                  <c:v>TCPソケット</c:v>
                </c:pt>
              </c:strCache>
            </c:strRef>
          </c:cat>
          <c:val>
            <c:numRef>
              <c:f>Sheet1!$C$7:$D$7</c:f>
              <c:numCache>
                <c:formatCode>General</c:formatCode>
                <c:ptCount val="2"/>
                <c:pt idx="0">
                  <c:v>178.95699999999999</c:v>
                </c:pt>
                <c:pt idx="1">
                  <c:v>150.26900000000001</c:v>
                </c:pt>
              </c:numCache>
            </c:numRef>
          </c:val>
          <c:extLst>
            <c:ext xmlns:c16="http://schemas.microsoft.com/office/drawing/2014/chart" uri="{C3380CC4-5D6E-409C-BE32-E72D297353CC}">
              <c16:uniqueId val="{00000003-AE0F-CE41-A2D3-BB84BC8199B7}"/>
            </c:ext>
          </c:extLst>
        </c:ser>
        <c:dLbls>
          <c:showLegendKey val="0"/>
          <c:showVal val="0"/>
          <c:showCatName val="0"/>
          <c:showSerName val="0"/>
          <c:showPercent val="0"/>
          <c:showBubbleSize val="0"/>
        </c:dLbls>
        <c:gapWidth val="219"/>
        <c:overlap val="-27"/>
        <c:axId val="1445385920"/>
        <c:axId val="1445390400"/>
      </c:barChart>
      <c:catAx>
        <c:axId val="1445385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400" b="0" i="0" u="none" strike="noStrike" kern="1200" baseline="0">
                <a:solidFill>
                  <a:schemeClr val="tx1"/>
                </a:solidFill>
                <a:latin typeface="+mn-lt"/>
                <a:ea typeface="+mn-ea"/>
                <a:cs typeface="+mn-cs"/>
              </a:defRPr>
            </a:pPr>
            <a:endParaRPr lang="ja-JP"/>
          </a:p>
        </c:txPr>
        <c:crossAx val="1445390400"/>
        <c:crosses val="autoZero"/>
        <c:auto val="1"/>
        <c:lblAlgn val="ctr"/>
        <c:lblOffset val="100"/>
        <c:noMultiLvlLbl val="0"/>
      </c:catAx>
      <c:valAx>
        <c:axId val="144539040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r>
                  <a:rPr lang="ja-JP" altLang="en-US" sz="1600">
                    <a:solidFill>
                      <a:schemeClr val="tx1"/>
                    </a:solidFill>
                  </a:rPr>
                  <a:t>レイテンシ</a:t>
                </a:r>
                <a:r>
                  <a:rPr lang="en-US" altLang="ja-JP" sz="1600">
                    <a:solidFill>
                      <a:schemeClr val="tx1"/>
                    </a:solidFill>
                  </a:rPr>
                  <a:t> (μs)</a:t>
                </a:r>
                <a:endParaRPr lang="ja-JP" altLang="en-US" sz="1600">
                  <a:solidFill>
                    <a:schemeClr val="tx1"/>
                  </a:solidFill>
                </a:endParaRPr>
              </a:p>
            </c:rich>
          </c:tx>
          <c:layout>
            <c:manualLayout>
              <c:xMode val="edge"/>
              <c:yMode val="edge"/>
              <c:x val="0"/>
              <c:y val="9.1411590056363221E-2"/>
            </c:manualLayout>
          </c:layout>
          <c:overlay val="0"/>
          <c:spPr>
            <a:noFill/>
            <a:ln>
              <a:noFill/>
            </a:ln>
            <a:effectLst/>
          </c:spPr>
          <c:txPr>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lt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200" b="0" i="0" u="none" strike="noStrike" kern="1200" baseline="0">
                <a:solidFill>
                  <a:schemeClr val="tx1"/>
                </a:solidFill>
                <a:latin typeface="+mn-lt"/>
                <a:ea typeface="+mn-ea"/>
                <a:cs typeface="+mn-cs"/>
              </a:defRPr>
            </a:pPr>
            <a:endParaRPr lang="ja-JP"/>
          </a:p>
        </c:txPr>
        <c:crossAx val="1445385920"/>
        <c:crosses val="autoZero"/>
        <c:crossBetween val="between"/>
        <c:majorUnit val="200"/>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446762160912264"/>
          <c:y val="9.6733759606087696E-2"/>
          <c:w val="0.52511683238204188"/>
          <c:h val="0.72493767858081759"/>
        </c:manualLayout>
      </c:layout>
      <c:barChart>
        <c:barDir val="col"/>
        <c:grouping val="clustered"/>
        <c:varyColors val="0"/>
        <c:ser>
          <c:idx val="0"/>
          <c:order val="0"/>
          <c:tx>
            <c:strRef>
              <c:f>Sheet1!$B$15</c:f>
              <c:strCache>
                <c:ptCount val="1"/>
                <c:pt idx="0">
                  <c:v>従来RPC</c:v>
                </c:pt>
              </c:strCache>
            </c:strRef>
          </c:tx>
          <c:spPr>
            <a:solidFill>
              <a:schemeClr val="tx2"/>
            </a:solidFill>
            <a:ln>
              <a:noFill/>
            </a:ln>
            <a:effectLst/>
          </c:spPr>
          <c:invertIfNegative val="0"/>
          <c:cat>
            <c:strRef>
              <c:f>Sheet1!$C$14:$D$14</c:f>
              <c:strCache>
                <c:ptCount val="2"/>
                <c:pt idx="0">
                  <c:v>パイプ</c:v>
                </c:pt>
                <c:pt idx="1">
                  <c:v>TCPソケット</c:v>
                </c:pt>
              </c:strCache>
            </c:strRef>
          </c:cat>
          <c:val>
            <c:numRef>
              <c:f>Sheet1!$C$15:$D$15</c:f>
              <c:numCache>
                <c:formatCode>General</c:formatCode>
                <c:ptCount val="2"/>
                <c:pt idx="0">
                  <c:v>2164.61</c:v>
                </c:pt>
                <c:pt idx="1">
                  <c:v>2044.94</c:v>
                </c:pt>
              </c:numCache>
            </c:numRef>
          </c:val>
          <c:extLst>
            <c:ext xmlns:c16="http://schemas.microsoft.com/office/drawing/2014/chart" uri="{C3380CC4-5D6E-409C-BE32-E72D297353CC}">
              <c16:uniqueId val="{00000000-80C1-BF47-9AF8-98CF79902C52}"/>
            </c:ext>
          </c:extLst>
        </c:ser>
        <c:ser>
          <c:idx val="1"/>
          <c:order val="1"/>
          <c:tx>
            <c:strRef>
              <c:f>Sheet1!$B$16</c:f>
              <c:strCache>
                <c:ptCount val="1"/>
                <c:pt idx="0">
                  <c:v>軽量RPC</c:v>
                </c:pt>
              </c:strCache>
            </c:strRef>
          </c:tx>
          <c:spPr>
            <a:solidFill>
              <a:schemeClr val="accent1"/>
            </a:solidFill>
            <a:ln>
              <a:noFill/>
            </a:ln>
            <a:effectLst/>
          </c:spPr>
          <c:invertIfNegative val="0"/>
          <c:cat>
            <c:strRef>
              <c:f>Sheet1!$C$14:$D$14</c:f>
              <c:strCache>
                <c:ptCount val="2"/>
                <c:pt idx="0">
                  <c:v>パイプ</c:v>
                </c:pt>
                <c:pt idx="1">
                  <c:v>TCPソケット</c:v>
                </c:pt>
              </c:strCache>
            </c:strRef>
          </c:cat>
          <c:val>
            <c:numRef>
              <c:f>Sheet1!$C$16:$D$16</c:f>
              <c:numCache>
                <c:formatCode>General</c:formatCode>
                <c:ptCount val="2"/>
                <c:pt idx="0">
                  <c:v>2022.73</c:v>
                </c:pt>
                <c:pt idx="1">
                  <c:v>2041.46</c:v>
                </c:pt>
              </c:numCache>
            </c:numRef>
          </c:val>
          <c:extLst>
            <c:ext xmlns:c16="http://schemas.microsoft.com/office/drawing/2014/chart" uri="{C3380CC4-5D6E-409C-BE32-E72D297353CC}">
              <c16:uniqueId val="{00000001-80C1-BF47-9AF8-98CF79902C52}"/>
            </c:ext>
          </c:extLst>
        </c:ser>
        <c:ser>
          <c:idx val="2"/>
          <c:order val="2"/>
          <c:tx>
            <c:strRef>
              <c:f>Sheet1!$B$17</c:f>
              <c:strCache>
                <c:ptCount val="1"/>
                <c:pt idx="0">
                  <c:v>ポーリング (0μs)</c:v>
                </c:pt>
              </c:strCache>
            </c:strRef>
          </c:tx>
          <c:spPr>
            <a:solidFill>
              <a:schemeClr val="accent3"/>
            </a:solidFill>
            <a:ln>
              <a:noFill/>
            </a:ln>
            <a:effectLst/>
          </c:spPr>
          <c:invertIfNegative val="0"/>
          <c:cat>
            <c:strRef>
              <c:f>Sheet1!$C$14:$D$14</c:f>
              <c:strCache>
                <c:ptCount val="2"/>
                <c:pt idx="0">
                  <c:v>パイプ</c:v>
                </c:pt>
                <c:pt idx="1">
                  <c:v>TCPソケット</c:v>
                </c:pt>
              </c:strCache>
            </c:strRef>
          </c:cat>
          <c:val>
            <c:numRef>
              <c:f>Sheet1!$C$17:$D$17</c:f>
              <c:numCache>
                <c:formatCode>General</c:formatCode>
                <c:ptCount val="2"/>
                <c:pt idx="0">
                  <c:v>1461.98</c:v>
                </c:pt>
                <c:pt idx="1">
                  <c:v>1438.38</c:v>
                </c:pt>
              </c:numCache>
            </c:numRef>
          </c:val>
          <c:extLst>
            <c:ext xmlns:c16="http://schemas.microsoft.com/office/drawing/2014/chart" uri="{C3380CC4-5D6E-409C-BE32-E72D297353CC}">
              <c16:uniqueId val="{00000002-80C1-BF47-9AF8-98CF79902C52}"/>
            </c:ext>
          </c:extLst>
        </c:ser>
        <c:ser>
          <c:idx val="3"/>
          <c:order val="3"/>
          <c:tx>
            <c:strRef>
              <c:f>Sheet1!$B$18</c:f>
              <c:strCache>
                <c:ptCount val="1"/>
                <c:pt idx="0">
                  <c:v>ポーリング (1μs)</c:v>
                </c:pt>
              </c:strCache>
            </c:strRef>
          </c:tx>
          <c:spPr>
            <a:solidFill>
              <a:schemeClr val="accent2"/>
            </a:solidFill>
            <a:ln>
              <a:noFill/>
            </a:ln>
            <a:effectLst/>
          </c:spPr>
          <c:invertIfNegative val="0"/>
          <c:cat>
            <c:strRef>
              <c:f>Sheet1!$C$14:$D$14</c:f>
              <c:strCache>
                <c:ptCount val="2"/>
                <c:pt idx="0">
                  <c:v>パイプ</c:v>
                </c:pt>
                <c:pt idx="1">
                  <c:v>TCPソケット</c:v>
                </c:pt>
              </c:strCache>
            </c:strRef>
          </c:cat>
          <c:val>
            <c:numRef>
              <c:f>Sheet1!$C$18:$D$18</c:f>
              <c:numCache>
                <c:formatCode>General</c:formatCode>
                <c:ptCount val="2"/>
                <c:pt idx="0">
                  <c:v>1562.66</c:v>
                </c:pt>
                <c:pt idx="1">
                  <c:v>1772.88</c:v>
                </c:pt>
              </c:numCache>
            </c:numRef>
          </c:val>
          <c:extLst>
            <c:ext xmlns:c16="http://schemas.microsoft.com/office/drawing/2014/chart" uri="{C3380CC4-5D6E-409C-BE32-E72D297353CC}">
              <c16:uniqueId val="{00000003-80C1-BF47-9AF8-98CF79902C52}"/>
            </c:ext>
          </c:extLst>
        </c:ser>
        <c:dLbls>
          <c:showLegendKey val="0"/>
          <c:showVal val="0"/>
          <c:showCatName val="0"/>
          <c:showSerName val="0"/>
          <c:showPercent val="0"/>
          <c:showBubbleSize val="0"/>
        </c:dLbls>
        <c:gapWidth val="219"/>
        <c:overlap val="-27"/>
        <c:axId val="1345154880"/>
        <c:axId val="1345154432"/>
      </c:barChart>
      <c:catAx>
        <c:axId val="1345154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400" b="0" i="0" u="none" strike="noStrike" kern="1200" baseline="0">
                <a:solidFill>
                  <a:schemeClr val="tx1"/>
                </a:solidFill>
                <a:latin typeface="+mn-lt"/>
                <a:ea typeface="+mn-ea"/>
                <a:cs typeface="+mn-cs"/>
              </a:defRPr>
            </a:pPr>
            <a:endParaRPr lang="ja-JP"/>
          </a:p>
        </c:txPr>
        <c:crossAx val="1345154432"/>
        <c:crosses val="autoZero"/>
        <c:auto val="1"/>
        <c:lblAlgn val="ctr"/>
        <c:lblOffset val="100"/>
        <c:noMultiLvlLbl val="0"/>
      </c:catAx>
      <c:valAx>
        <c:axId val="134515443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r>
                  <a:rPr lang="en-US" altLang="ja-JP" sz="1600">
                    <a:solidFill>
                      <a:schemeClr val="tx1"/>
                    </a:solidFill>
                  </a:rPr>
                  <a:t>CPU</a:t>
                </a:r>
                <a:r>
                  <a:rPr lang="en-US" altLang="ja-JP" sz="1600" baseline="0">
                    <a:solidFill>
                      <a:schemeClr val="tx1"/>
                    </a:solidFill>
                  </a:rPr>
                  <a:t> speed (events/s)</a:t>
                </a:r>
                <a:endParaRPr lang="ja-JP" altLang="en-US" sz="1600">
                  <a:solidFill>
                    <a:schemeClr val="tx1"/>
                  </a:solidFill>
                </a:endParaRPr>
              </a:p>
            </c:rich>
          </c:tx>
          <c:layout>
            <c:manualLayout>
              <c:xMode val="edge"/>
              <c:yMode val="edge"/>
              <c:x val="1.9319938176197836E-3"/>
              <c:y val="2.9779423717017611E-2"/>
            </c:manualLayout>
          </c:layout>
          <c:overlay val="0"/>
          <c:spPr>
            <a:noFill/>
            <a:ln>
              <a:noFill/>
            </a:ln>
            <a:effectLst/>
          </c:spPr>
          <c:txPr>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lt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200" b="0" i="0" u="none" strike="noStrike" kern="1200" baseline="0">
                <a:solidFill>
                  <a:schemeClr val="tx1"/>
                </a:solidFill>
                <a:latin typeface="+mn-lt"/>
                <a:ea typeface="+mn-ea"/>
                <a:cs typeface="+mn-cs"/>
              </a:defRPr>
            </a:pPr>
            <a:endParaRPr lang="ja-JP"/>
          </a:p>
        </c:txPr>
        <c:crossAx val="1345154880"/>
        <c:crosses val="autoZero"/>
        <c:crossBetween val="between"/>
      </c:valAx>
      <c:spPr>
        <a:noFill/>
        <a:ln>
          <a:noFill/>
        </a:ln>
        <a:effectLst/>
      </c:spPr>
    </c:plotArea>
    <c:legend>
      <c:legendPos val="r"/>
      <c:layout>
        <c:manualLayout>
          <c:xMode val="edge"/>
          <c:yMode val="edge"/>
          <c:x val="0.71049635507308107"/>
          <c:y val="7.1141741242992731E-2"/>
          <c:w val="0.28757165110929911"/>
          <c:h val="0.70479735454556036"/>
        </c:manualLayout>
      </c:layout>
      <c:overlay val="0"/>
      <c:spPr>
        <a:solidFill>
          <a:schemeClr val="tx2">
            <a:lumMod val="20000"/>
            <a:lumOff val="80000"/>
          </a:schemeClr>
        </a:solidFill>
        <a:ln>
          <a:noFill/>
        </a:ln>
        <a:effectLst/>
      </c:spPr>
      <c:txPr>
        <a:bodyPr rot="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526887852203819"/>
          <c:y val="0.2740280768859889"/>
          <c:w val="0.84473112147796181"/>
          <c:h val="0.53876643309440386"/>
        </c:manualLayout>
      </c:layout>
      <c:barChart>
        <c:barDir val="col"/>
        <c:grouping val="clustered"/>
        <c:varyColors val="0"/>
        <c:ser>
          <c:idx val="0"/>
          <c:order val="0"/>
          <c:tx>
            <c:strRef>
              <c:f>Sheet2!$B$4</c:f>
              <c:strCache>
                <c:ptCount val="1"/>
                <c:pt idx="0">
                  <c:v>CA-CA</c:v>
                </c:pt>
              </c:strCache>
            </c:strRef>
          </c:tx>
          <c:spPr>
            <a:solidFill>
              <a:schemeClr val="accent4"/>
            </a:solidFill>
            <a:ln>
              <a:noFill/>
            </a:ln>
            <a:effectLst/>
          </c:spPr>
          <c:invertIfNegative val="0"/>
          <c:cat>
            <c:strRef>
              <c:f>Sheet2!$C$3:$F$3</c:f>
              <c:strCache>
                <c:ptCount val="4"/>
                <c:pt idx="0">
                  <c:v>パイプ</c:v>
                </c:pt>
                <c:pt idx="1">
                  <c:v>TCPソケット</c:v>
                </c:pt>
                <c:pt idx="2">
                  <c:v>共有メモリ</c:v>
                </c:pt>
                <c:pt idx="3">
                  <c:v>シグナル</c:v>
                </c:pt>
              </c:strCache>
            </c:strRef>
          </c:cat>
          <c:val>
            <c:numRef>
              <c:f>Sheet2!$C$4:$F$4</c:f>
              <c:numCache>
                <c:formatCode>General</c:formatCode>
                <c:ptCount val="4"/>
                <c:pt idx="0">
                  <c:v>51.551000000000002</c:v>
                </c:pt>
                <c:pt idx="1">
                  <c:v>46.530999999999999</c:v>
                </c:pt>
                <c:pt idx="2">
                  <c:v>3.9569999999999999</c:v>
                </c:pt>
                <c:pt idx="3">
                  <c:v>42.094000000000001</c:v>
                </c:pt>
              </c:numCache>
            </c:numRef>
          </c:val>
          <c:extLst>
            <c:ext xmlns:c16="http://schemas.microsoft.com/office/drawing/2014/chart" uri="{C3380CC4-5D6E-409C-BE32-E72D297353CC}">
              <c16:uniqueId val="{00000000-05F6-5844-AF8C-A203C3BE1F2B}"/>
            </c:ext>
          </c:extLst>
        </c:ser>
        <c:ser>
          <c:idx val="1"/>
          <c:order val="1"/>
          <c:tx>
            <c:strRef>
              <c:f>Sheet2!$B$5</c:f>
              <c:strCache>
                <c:ptCount val="1"/>
                <c:pt idx="0">
                  <c:v>CA-TA (ポーリング)</c:v>
                </c:pt>
              </c:strCache>
            </c:strRef>
          </c:tx>
          <c:spPr>
            <a:solidFill>
              <a:schemeClr val="accent3"/>
            </a:solidFill>
            <a:ln>
              <a:noFill/>
            </a:ln>
            <a:effectLst/>
          </c:spPr>
          <c:invertIfNegative val="0"/>
          <c:cat>
            <c:strRef>
              <c:f>Sheet2!$C$3:$F$3</c:f>
              <c:strCache>
                <c:ptCount val="4"/>
                <c:pt idx="0">
                  <c:v>パイプ</c:v>
                </c:pt>
                <c:pt idx="1">
                  <c:v>TCPソケット</c:v>
                </c:pt>
                <c:pt idx="2">
                  <c:v>共有メモリ</c:v>
                </c:pt>
                <c:pt idx="3">
                  <c:v>シグナル</c:v>
                </c:pt>
              </c:strCache>
            </c:strRef>
          </c:cat>
          <c:val>
            <c:numRef>
              <c:f>Sheet2!$C$5:$F$5</c:f>
              <c:numCache>
                <c:formatCode>General</c:formatCode>
                <c:ptCount val="4"/>
                <c:pt idx="0">
                  <c:v>51.988</c:v>
                </c:pt>
                <c:pt idx="1">
                  <c:v>48.912999999999997</c:v>
                </c:pt>
                <c:pt idx="2">
                  <c:v>9.8930000000000007</c:v>
                </c:pt>
                <c:pt idx="3">
                  <c:v>41.966000000000001</c:v>
                </c:pt>
              </c:numCache>
            </c:numRef>
          </c:val>
          <c:extLst>
            <c:ext xmlns:c16="http://schemas.microsoft.com/office/drawing/2014/chart" uri="{C3380CC4-5D6E-409C-BE32-E72D297353CC}">
              <c16:uniqueId val="{00000001-05F6-5844-AF8C-A203C3BE1F2B}"/>
            </c:ext>
          </c:extLst>
        </c:ser>
        <c:ser>
          <c:idx val="2"/>
          <c:order val="2"/>
          <c:tx>
            <c:strRef>
              <c:f>Sheet2!$B$6</c:f>
              <c:strCache>
                <c:ptCount val="1"/>
                <c:pt idx="0">
                  <c:v>CA-TA (軽量RPC)</c:v>
                </c:pt>
              </c:strCache>
            </c:strRef>
          </c:tx>
          <c:spPr>
            <a:solidFill>
              <a:schemeClr val="accent1"/>
            </a:solidFill>
            <a:ln>
              <a:noFill/>
            </a:ln>
            <a:effectLst/>
          </c:spPr>
          <c:invertIfNegative val="0"/>
          <c:cat>
            <c:strRef>
              <c:f>Sheet2!$C$3:$F$3</c:f>
              <c:strCache>
                <c:ptCount val="4"/>
                <c:pt idx="0">
                  <c:v>パイプ</c:v>
                </c:pt>
                <c:pt idx="1">
                  <c:v>TCPソケット</c:v>
                </c:pt>
                <c:pt idx="2">
                  <c:v>共有メモリ</c:v>
                </c:pt>
                <c:pt idx="3">
                  <c:v>シグナル</c:v>
                </c:pt>
              </c:strCache>
            </c:strRef>
          </c:cat>
          <c:val>
            <c:numRef>
              <c:f>Sheet2!$C$6:$F$6</c:f>
              <c:numCache>
                <c:formatCode>General</c:formatCode>
                <c:ptCount val="4"/>
                <c:pt idx="0">
                  <c:v>100.25</c:v>
                </c:pt>
                <c:pt idx="1">
                  <c:v>72.882000000000005</c:v>
                </c:pt>
              </c:numCache>
            </c:numRef>
          </c:val>
          <c:extLst>
            <c:ext xmlns:c16="http://schemas.microsoft.com/office/drawing/2014/chart" uri="{C3380CC4-5D6E-409C-BE32-E72D297353CC}">
              <c16:uniqueId val="{00000002-05F6-5844-AF8C-A203C3BE1F2B}"/>
            </c:ext>
          </c:extLst>
        </c:ser>
        <c:dLbls>
          <c:showLegendKey val="0"/>
          <c:showVal val="0"/>
          <c:showCatName val="0"/>
          <c:showSerName val="0"/>
          <c:showPercent val="0"/>
          <c:showBubbleSize val="0"/>
        </c:dLbls>
        <c:gapWidth val="150"/>
        <c:overlap val="-15"/>
        <c:axId val="1638138304"/>
        <c:axId val="1638148608"/>
      </c:barChart>
      <c:scatterChart>
        <c:scatterStyle val="lineMarker"/>
        <c:varyColors val="0"/>
        <c:ser>
          <c:idx val="3"/>
          <c:order val="3"/>
          <c:tx>
            <c:strRef>
              <c:f>Sheet2!$B$7</c:f>
              <c:strCache>
                <c:ptCount val="1"/>
                <c:pt idx="0">
                  <c:v>TEE API</c:v>
                </c:pt>
              </c:strCache>
            </c:strRef>
          </c:tx>
          <c:spPr>
            <a:ln w="28575" cap="rnd">
              <a:solidFill>
                <a:schemeClr val="tx2"/>
              </a:solidFill>
              <a:round/>
            </a:ln>
            <a:effectLst/>
          </c:spPr>
          <c:marker>
            <c:symbol val="none"/>
          </c:marker>
          <c:xVal>
            <c:numLit>
              <c:formatCode>General</c:formatCode>
              <c:ptCount val="2"/>
              <c:pt idx="0">
                <c:v>0.5</c:v>
              </c:pt>
              <c:pt idx="1">
                <c:v>4.5</c:v>
              </c:pt>
            </c:numLit>
          </c:xVal>
          <c:yVal>
            <c:numRef>
              <c:f>Sheet2!$C$7:$F$7</c:f>
              <c:numCache>
                <c:formatCode>General</c:formatCode>
                <c:ptCount val="4"/>
                <c:pt idx="0">
                  <c:v>92</c:v>
                </c:pt>
                <c:pt idx="1">
                  <c:v>92</c:v>
                </c:pt>
                <c:pt idx="2">
                  <c:v>92</c:v>
                </c:pt>
                <c:pt idx="3">
                  <c:v>92</c:v>
                </c:pt>
              </c:numCache>
            </c:numRef>
          </c:yVal>
          <c:smooth val="0"/>
          <c:extLst>
            <c:ext xmlns:c16="http://schemas.microsoft.com/office/drawing/2014/chart" uri="{C3380CC4-5D6E-409C-BE32-E72D297353CC}">
              <c16:uniqueId val="{00000003-05F6-5844-AF8C-A203C3BE1F2B}"/>
            </c:ext>
          </c:extLst>
        </c:ser>
        <c:dLbls>
          <c:showLegendKey val="0"/>
          <c:showVal val="0"/>
          <c:showCatName val="0"/>
          <c:showSerName val="0"/>
          <c:showPercent val="0"/>
          <c:showBubbleSize val="0"/>
        </c:dLbls>
        <c:axId val="1445472320"/>
        <c:axId val="1218869696"/>
      </c:scatterChart>
      <c:catAx>
        <c:axId val="1638138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400" b="0" i="0" u="none" strike="noStrike" kern="1200" baseline="0">
                <a:solidFill>
                  <a:schemeClr val="tx1"/>
                </a:solidFill>
                <a:latin typeface="+mn-lt"/>
                <a:ea typeface="+mn-ea"/>
                <a:cs typeface="+mn-cs"/>
              </a:defRPr>
            </a:pPr>
            <a:endParaRPr lang="ja-JP"/>
          </a:p>
        </c:txPr>
        <c:crossAx val="1638148608"/>
        <c:crosses val="autoZero"/>
        <c:auto val="1"/>
        <c:lblAlgn val="ctr"/>
        <c:lblOffset val="100"/>
        <c:noMultiLvlLbl val="0"/>
      </c:catAx>
      <c:valAx>
        <c:axId val="16381486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r>
                  <a:rPr lang="ja-JP" altLang="en-US" sz="1600">
                    <a:solidFill>
                      <a:schemeClr val="tx1"/>
                    </a:solidFill>
                  </a:rPr>
                  <a:t>レイテンシ</a:t>
                </a:r>
                <a:r>
                  <a:rPr lang="en-US" altLang="ja-JP" sz="1600">
                    <a:solidFill>
                      <a:schemeClr val="tx1"/>
                    </a:solidFill>
                  </a:rPr>
                  <a:t> (μs)</a:t>
                </a:r>
                <a:endParaRPr lang="ja-JP" altLang="en-US" sz="1600">
                  <a:solidFill>
                    <a:schemeClr val="tx1"/>
                  </a:solidFill>
                </a:endParaRPr>
              </a:p>
            </c:rich>
          </c:tx>
          <c:overlay val="0"/>
          <c:spPr>
            <a:noFill/>
            <a:ln>
              <a:noFill/>
            </a:ln>
            <a:effectLst/>
          </c:spPr>
          <c:txPr>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lt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200" b="0" i="0" u="none" strike="noStrike" kern="1200" baseline="0">
                <a:solidFill>
                  <a:schemeClr val="tx1"/>
                </a:solidFill>
                <a:latin typeface="+mn-lt"/>
                <a:ea typeface="+mn-ea"/>
                <a:cs typeface="+mn-cs"/>
              </a:defRPr>
            </a:pPr>
            <a:endParaRPr lang="ja-JP"/>
          </a:p>
        </c:txPr>
        <c:crossAx val="1638138304"/>
        <c:crosses val="autoZero"/>
        <c:crossBetween val="between"/>
        <c:majorUnit val="20"/>
      </c:valAx>
      <c:valAx>
        <c:axId val="1218869696"/>
        <c:scaling>
          <c:orientation val="minMax"/>
        </c:scaling>
        <c:delete val="1"/>
        <c:axPos val="r"/>
        <c:numFmt formatCode="General" sourceLinked="1"/>
        <c:majorTickMark val="out"/>
        <c:minorTickMark val="none"/>
        <c:tickLblPos val="nextTo"/>
        <c:crossAx val="1445472320"/>
        <c:crosses val="max"/>
        <c:crossBetween val="midCat"/>
      </c:valAx>
      <c:valAx>
        <c:axId val="1445472320"/>
        <c:scaling>
          <c:orientation val="minMax"/>
        </c:scaling>
        <c:delete val="1"/>
        <c:axPos val="t"/>
        <c:numFmt formatCode="General" sourceLinked="1"/>
        <c:majorTickMark val="none"/>
        <c:minorTickMark val="none"/>
        <c:tickLblPos val="nextTo"/>
        <c:crossAx val="1218869696"/>
        <c:crosses val="max"/>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1096850486514001"/>
          <c:y val="0.25824266336665486"/>
          <c:w val="0.48903149513486005"/>
          <c:h val="0.56323969014175046"/>
        </c:manualLayout>
      </c:layout>
      <c:barChart>
        <c:barDir val="col"/>
        <c:grouping val="clustered"/>
        <c:varyColors val="0"/>
        <c:ser>
          <c:idx val="0"/>
          <c:order val="0"/>
          <c:tx>
            <c:strRef>
              <c:f>Sheet2!$B$19</c:f>
              <c:strCache>
                <c:ptCount val="1"/>
                <c:pt idx="0">
                  <c:v>CA-CA</c:v>
                </c:pt>
              </c:strCache>
            </c:strRef>
          </c:tx>
          <c:spPr>
            <a:solidFill>
              <a:schemeClr val="accent4"/>
            </a:solidFill>
            <a:ln>
              <a:noFill/>
            </a:ln>
            <a:effectLst/>
          </c:spPr>
          <c:invertIfNegative val="0"/>
          <c:cat>
            <c:strRef>
              <c:f>Sheet2!$C$18:$F$18</c:f>
              <c:strCache>
                <c:ptCount val="4"/>
                <c:pt idx="0">
                  <c:v>パイプ</c:v>
                </c:pt>
                <c:pt idx="1">
                  <c:v>TCPソケット</c:v>
                </c:pt>
                <c:pt idx="2">
                  <c:v>共有メモリ</c:v>
                </c:pt>
                <c:pt idx="3">
                  <c:v>シグナル</c:v>
                </c:pt>
              </c:strCache>
            </c:strRef>
          </c:cat>
          <c:val>
            <c:numRef>
              <c:f>Sheet2!$C$19:$F$19</c:f>
              <c:numCache>
                <c:formatCode>General</c:formatCode>
                <c:ptCount val="4"/>
                <c:pt idx="0">
                  <c:v>2229.3000000000002</c:v>
                </c:pt>
                <c:pt idx="1">
                  <c:v>2233.81</c:v>
                </c:pt>
                <c:pt idx="2">
                  <c:v>1515.79</c:v>
                </c:pt>
                <c:pt idx="3">
                  <c:v>2748.29</c:v>
                </c:pt>
              </c:numCache>
            </c:numRef>
          </c:val>
          <c:extLst>
            <c:ext xmlns:c16="http://schemas.microsoft.com/office/drawing/2014/chart" uri="{C3380CC4-5D6E-409C-BE32-E72D297353CC}">
              <c16:uniqueId val="{00000000-7D47-694B-AC18-89D6EED872E0}"/>
            </c:ext>
          </c:extLst>
        </c:ser>
        <c:ser>
          <c:idx val="1"/>
          <c:order val="1"/>
          <c:tx>
            <c:strRef>
              <c:f>Sheet2!$B$20</c:f>
              <c:strCache>
                <c:ptCount val="1"/>
                <c:pt idx="0">
                  <c:v>CA-TA (ポーリング)</c:v>
                </c:pt>
              </c:strCache>
            </c:strRef>
          </c:tx>
          <c:spPr>
            <a:solidFill>
              <a:schemeClr val="accent3"/>
            </a:solidFill>
            <a:ln>
              <a:noFill/>
            </a:ln>
            <a:effectLst/>
          </c:spPr>
          <c:invertIfNegative val="0"/>
          <c:cat>
            <c:strRef>
              <c:f>Sheet2!$C$18:$F$18</c:f>
              <c:strCache>
                <c:ptCount val="4"/>
                <c:pt idx="0">
                  <c:v>パイプ</c:v>
                </c:pt>
                <c:pt idx="1">
                  <c:v>TCPソケット</c:v>
                </c:pt>
                <c:pt idx="2">
                  <c:v>共有メモリ</c:v>
                </c:pt>
                <c:pt idx="3">
                  <c:v>シグナル</c:v>
                </c:pt>
              </c:strCache>
            </c:strRef>
          </c:cat>
          <c:val>
            <c:numRef>
              <c:f>Sheet2!$C$20:$F$20</c:f>
              <c:numCache>
                <c:formatCode>General</c:formatCode>
                <c:ptCount val="4"/>
                <c:pt idx="0">
                  <c:v>1461.98</c:v>
                </c:pt>
                <c:pt idx="1">
                  <c:v>1438.38</c:v>
                </c:pt>
                <c:pt idx="2">
                  <c:v>1544.67</c:v>
                </c:pt>
                <c:pt idx="3">
                  <c:v>1998.45</c:v>
                </c:pt>
              </c:numCache>
            </c:numRef>
          </c:val>
          <c:extLst>
            <c:ext xmlns:c16="http://schemas.microsoft.com/office/drawing/2014/chart" uri="{C3380CC4-5D6E-409C-BE32-E72D297353CC}">
              <c16:uniqueId val="{00000001-7D47-694B-AC18-89D6EED872E0}"/>
            </c:ext>
          </c:extLst>
        </c:ser>
        <c:ser>
          <c:idx val="2"/>
          <c:order val="2"/>
          <c:tx>
            <c:strRef>
              <c:f>Sheet2!$B$21</c:f>
              <c:strCache>
                <c:ptCount val="1"/>
                <c:pt idx="0">
                  <c:v>CA-TA (軽量RPC)</c:v>
                </c:pt>
              </c:strCache>
            </c:strRef>
          </c:tx>
          <c:spPr>
            <a:solidFill>
              <a:schemeClr val="accent1"/>
            </a:solidFill>
            <a:ln>
              <a:noFill/>
            </a:ln>
            <a:effectLst/>
          </c:spPr>
          <c:invertIfNegative val="0"/>
          <c:cat>
            <c:strRef>
              <c:f>Sheet2!$C$18:$F$18</c:f>
              <c:strCache>
                <c:ptCount val="4"/>
                <c:pt idx="0">
                  <c:v>パイプ</c:v>
                </c:pt>
                <c:pt idx="1">
                  <c:v>TCPソケット</c:v>
                </c:pt>
                <c:pt idx="2">
                  <c:v>共有メモリ</c:v>
                </c:pt>
                <c:pt idx="3">
                  <c:v>シグナル</c:v>
                </c:pt>
              </c:strCache>
            </c:strRef>
          </c:cat>
          <c:val>
            <c:numRef>
              <c:f>Sheet2!$C$21:$F$21</c:f>
              <c:numCache>
                <c:formatCode>General</c:formatCode>
                <c:ptCount val="4"/>
                <c:pt idx="0">
                  <c:v>2022.73</c:v>
                </c:pt>
                <c:pt idx="1">
                  <c:v>2041.46</c:v>
                </c:pt>
              </c:numCache>
            </c:numRef>
          </c:val>
          <c:extLst>
            <c:ext xmlns:c16="http://schemas.microsoft.com/office/drawing/2014/chart" uri="{C3380CC4-5D6E-409C-BE32-E72D297353CC}">
              <c16:uniqueId val="{00000002-7D47-694B-AC18-89D6EED872E0}"/>
            </c:ext>
          </c:extLst>
        </c:ser>
        <c:dLbls>
          <c:showLegendKey val="0"/>
          <c:showVal val="0"/>
          <c:showCatName val="0"/>
          <c:showSerName val="0"/>
          <c:showPercent val="0"/>
          <c:showBubbleSize val="0"/>
        </c:dLbls>
        <c:gapWidth val="150"/>
        <c:overlap val="-15"/>
        <c:axId val="1665506752"/>
        <c:axId val="1665511680"/>
      </c:barChart>
      <c:scatterChart>
        <c:scatterStyle val="lineMarker"/>
        <c:varyColors val="0"/>
        <c:ser>
          <c:idx val="3"/>
          <c:order val="3"/>
          <c:tx>
            <c:strRef>
              <c:f>Sheet2!$B$22</c:f>
              <c:strCache>
                <c:ptCount val="1"/>
                <c:pt idx="0">
                  <c:v>専用API</c:v>
                </c:pt>
              </c:strCache>
            </c:strRef>
          </c:tx>
          <c:spPr>
            <a:ln w="28575" cap="rnd">
              <a:solidFill>
                <a:schemeClr val="tx2"/>
              </a:solidFill>
              <a:round/>
            </a:ln>
            <a:effectLst/>
          </c:spPr>
          <c:marker>
            <c:symbol val="none"/>
          </c:marker>
          <c:xVal>
            <c:numLit>
              <c:formatCode>General</c:formatCode>
              <c:ptCount val="2"/>
              <c:pt idx="0">
                <c:v>0.5</c:v>
              </c:pt>
              <c:pt idx="1">
                <c:v>4.5</c:v>
              </c:pt>
            </c:numLit>
          </c:xVal>
          <c:yVal>
            <c:numRef>
              <c:f>Sheet2!$C$22:$F$22</c:f>
              <c:numCache>
                <c:formatCode>General</c:formatCode>
                <c:ptCount val="4"/>
                <c:pt idx="0">
                  <c:v>2214.4499999999998</c:v>
                </c:pt>
                <c:pt idx="1">
                  <c:v>2214.4499999999998</c:v>
                </c:pt>
                <c:pt idx="2">
                  <c:v>2214.4499999999998</c:v>
                </c:pt>
                <c:pt idx="3">
                  <c:v>2214.4499999999998</c:v>
                </c:pt>
              </c:numCache>
            </c:numRef>
          </c:yVal>
          <c:smooth val="0"/>
          <c:extLst>
            <c:ext xmlns:c16="http://schemas.microsoft.com/office/drawing/2014/chart" uri="{C3380CC4-5D6E-409C-BE32-E72D297353CC}">
              <c16:uniqueId val="{00000003-7D47-694B-AC18-89D6EED872E0}"/>
            </c:ext>
          </c:extLst>
        </c:ser>
        <c:dLbls>
          <c:showLegendKey val="0"/>
          <c:showVal val="0"/>
          <c:showCatName val="0"/>
          <c:showSerName val="0"/>
          <c:showPercent val="0"/>
          <c:showBubbleSize val="0"/>
        </c:dLbls>
        <c:axId val="1501547584"/>
        <c:axId val="1501551168"/>
      </c:scatterChart>
      <c:catAx>
        <c:axId val="1665506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400" b="0" i="0" u="none" strike="noStrike" kern="1200" baseline="0">
                <a:solidFill>
                  <a:schemeClr val="tx1"/>
                </a:solidFill>
                <a:latin typeface="+mn-lt"/>
                <a:ea typeface="+mn-ea"/>
                <a:cs typeface="+mn-cs"/>
              </a:defRPr>
            </a:pPr>
            <a:endParaRPr lang="ja-JP"/>
          </a:p>
        </c:txPr>
        <c:crossAx val="1665511680"/>
        <c:crosses val="autoZero"/>
        <c:auto val="1"/>
        <c:lblAlgn val="ctr"/>
        <c:lblOffset val="100"/>
        <c:noMultiLvlLbl val="0"/>
      </c:catAx>
      <c:valAx>
        <c:axId val="16655116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r>
                  <a:rPr lang="en-US" altLang="ja-JP" sz="1600" b="0" i="0" u="none" strike="noStrike" kern="1200" baseline="0" dirty="0">
                    <a:solidFill>
                      <a:schemeClr val="tx1"/>
                    </a:solidFill>
                  </a:rPr>
                  <a:t>CPU speed (events/s)</a:t>
                </a:r>
                <a:endParaRPr lang="ja-JP" altLang="en-US" sz="1600" b="0" i="0" u="none" strike="noStrike" kern="1200" baseline="0">
                  <a:solidFill>
                    <a:schemeClr val="tx1"/>
                  </a:solidFill>
                </a:endParaRPr>
              </a:p>
            </c:rich>
          </c:tx>
          <c:layout>
            <c:manualLayout>
              <c:xMode val="edge"/>
              <c:yMode val="edge"/>
              <c:x val="0.41711227847404214"/>
              <c:y val="0.20721569541319787"/>
            </c:manualLayout>
          </c:layout>
          <c:overlay val="0"/>
          <c:spPr>
            <a:noFill/>
            <a:ln>
              <a:noFill/>
            </a:ln>
            <a:effectLst/>
          </c:spPr>
          <c:txPr>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lt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200" b="0" i="0" u="none" strike="noStrike" kern="1200" baseline="0">
                <a:solidFill>
                  <a:schemeClr val="tx1"/>
                </a:solidFill>
                <a:latin typeface="+mn-lt"/>
                <a:ea typeface="+mn-ea"/>
                <a:cs typeface="+mn-cs"/>
              </a:defRPr>
            </a:pPr>
            <a:endParaRPr lang="ja-JP"/>
          </a:p>
        </c:txPr>
        <c:crossAx val="1665506752"/>
        <c:crosses val="autoZero"/>
        <c:crossBetween val="between"/>
        <c:majorUnit val="1000"/>
      </c:valAx>
      <c:valAx>
        <c:axId val="1501551168"/>
        <c:scaling>
          <c:orientation val="minMax"/>
        </c:scaling>
        <c:delete val="1"/>
        <c:axPos val="r"/>
        <c:numFmt formatCode="General" sourceLinked="1"/>
        <c:majorTickMark val="out"/>
        <c:minorTickMark val="none"/>
        <c:tickLblPos val="nextTo"/>
        <c:crossAx val="1501547584"/>
        <c:crosses val="max"/>
        <c:crossBetween val="midCat"/>
      </c:valAx>
      <c:valAx>
        <c:axId val="1501547584"/>
        <c:scaling>
          <c:orientation val="minMax"/>
          <c:max val="4.5"/>
          <c:min val="0.5"/>
        </c:scaling>
        <c:delete val="1"/>
        <c:axPos val="t"/>
        <c:numFmt formatCode="General" sourceLinked="1"/>
        <c:majorTickMark val="out"/>
        <c:minorTickMark val="none"/>
        <c:tickLblPos val="nextTo"/>
        <c:crossAx val="1501551168"/>
        <c:crosses val="max"/>
        <c:crossBetween val="midCat"/>
      </c:valAx>
      <c:spPr>
        <a:noFill/>
        <a:ln>
          <a:noFill/>
        </a:ln>
        <a:effectLst/>
      </c:spPr>
    </c:plotArea>
    <c:legend>
      <c:legendPos val="t"/>
      <c:layout>
        <c:manualLayout>
          <c:xMode val="edge"/>
          <c:yMode val="edge"/>
          <c:x val="0"/>
          <c:y val="3.0616180772074186E-2"/>
          <c:w val="0.78919726844700555"/>
          <c:h val="0.14611311111825398"/>
        </c:manualLayout>
      </c:layout>
      <c:overlay val="0"/>
      <c:spPr>
        <a:solidFill>
          <a:schemeClr val="tx2">
            <a:lumMod val="20000"/>
            <a:lumOff val="80000"/>
          </a:schemeClr>
        </a:solidFill>
        <a:ln>
          <a:noFill/>
        </a:ln>
        <a:effectLst/>
      </c:spPr>
      <c:txPr>
        <a:bodyPr rot="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816570712633759"/>
          <c:y val="4.070664688267539E-2"/>
          <c:w val="0.39738523027096395"/>
          <c:h val="0.69047174212025408"/>
        </c:manualLayout>
      </c:layout>
      <c:lineChart>
        <c:grouping val="standard"/>
        <c:varyColors val="0"/>
        <c:ser>
          <c:idx val="0"/>
          <c:order val="0"/>
          <c:tx>
            <c:strRef>
              <c:f>Sheet3!$B$14</c:f>
              <c:strCache>
                <c:ptCount val="1"/>
                <c:pt idx="0">
                  <c:v>ネイティブ (ポーリング)</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numRef>
              <c:f>Sheet3!$C$13:$F$13</c:f>
              <c:numCache>
                <c:formatCode>General</c:formatCode>
                <c:ptCount val="4"/>
                <c:pt idx="0">
                  <c:v>1</c:v>
                </c:pt>
                <c:pt idx="1">
                  <c:v>2</c:v>
                </c:pt>
                <c:pt idx="2">
                  <c:v>3</c:v>
                </c:pt>
                <c:pt idx="3">
                  <c:v>4</c:v>
                </c:pt>
              </c:numCache>
            </c:numRef>
          </c:cat>
          <c:val>
            <c:numRef>
              <c:f>Sheet3!$C$14:$F$14</c:f>
              <c:numCache>
                <c:formatCode>General</c:formatCode>
                <c:ptCount val="4"/>
                <c:pt idx="0">
                  <c:v>41.500999999999998</c:v>
                </c:pt>
                <c:pt idx="1">
                  <c:v>37.061999999999998</c:v>
                </c:pt>
                <c:pt idx="2">
                  <c:v>99.143000000000001</c:v>
                </c:pt>
                <c:pt idx="3">
                  <c:v>120.90774999999999</c:v>
                </c:pt>
              </c:numCache>
            </c:numRef>
          </c:val>
          <c:smooth val="0"/>
          <c:extLst>
            <c:ext xmlns:c16="http://schemas.microsoft.com/office/drawing/2014/chart" uri="{C3380CC4-5D6E-409C-BE32-E72D297353CC}">
              <c16:uniqueId val="{00000000-015C-D140-9388-62E17AD811F2}"/>
            </c:ext>
          </c:extLst>
        </c:ser>
        <c:ser>
          <c:idx val="1"/>
          <c:order val="1"/>
          <c:tx>
            <c:strRef>
              <c:f>Sheet3!$B$15</c:f>
              <c:strCache>
                <c:ptCount val="1"/>
                <c:pt idx="0">
                  <c:v>Wasm (ポーリング)</c:v>
                </c:pt>
              </c:strCache>
            </c:strRef>
          </c:tx>
          <c:spPr>
            <a:ln w="28575" cap="rnd">
              <a:solidFill>
                <a:schemeClr val="accent3">
                  <a:lumMod val="50000"/>
                </a:schemeClr>
              </a:solidFill>
              <a:round/>
            </a:ln>
            <a:effectLst/>
          </c:spPr>
          <c:marker>
            <c:symbol val="circle"/>
            <c:size val="5"/>
            <c:spPr>
              <a:solidFill>
                <a:schemeClr val="accent3">
                  <a:lumMod val="50000"/>
                </a:schemeClr>
              </a:solidFill>
              <a:ln w="9525">
                <a:solidFill>
                  <a:schemeClr val="accent3">
                    <a:lumMod val="50000"/>
                  </a:schemeClr>
                </a:solidFill>
              </a:ln>
              <a:effectLst/>
            </c:spPr>
          </c:marker>
          <c:cat>
            <c:numRef>
              <c:f>Sheet3!$C$13:$F$13</c:f>
              <c:numCache>
                <c:formatCode>General</c:formatCode>
                <c:ptCount val="4"/>
                <c:pt idx="0">
                  <c:v>1</c:v>
                </c:pt>
                <c:pt idx="1">
                  <c:v>2</c:v>
                </c:pt>
                <c:pt idx="2">
                  <c:v>3</c:v>
                </c:pt>
                <c:pt idx="3">
                  <c:v>4</c:v>
                </c:pt>
              </c:numCache>
            </c:numRef>
          </c:cat>
          <c:val>
            <c:numRef>
              <c:f>Sheet3!$C$15:$F$15</c:f>
              <c:numCache>
                <c:formatCode>General</c:formatCode>
                <c:ptCount val="4"/>
                <c:pt idx="0">
                  <c:v>49.396000000000001</c:v>
                </c:pt>
                <c:pt idx="1">
                  <c:v>60.280999999999999</c:v>
                </c:pt>
                <c:pt idx="2">
                  <c:v>165.47833299999999</c:v>
                </c:pt>
                <c:pt idx="3">
                  <c:v>194.24574999999999</c:v>
                </c:pt>
              </c:numCache>
            </c:numRef>
          </c:val>
          <c:smooth val="0"/>
          <c:extLst>
            <c:ext xmlns:c16="http://schemas.microsoft.com/office/drawing/2014/chart" uri="{C3380CC4-5D6E-409C-BE32-E72D297353CC}">
              <c16:uniqueId val="{00000001-015C-D140-9388-62E17AD811F2}"/>
            </c:ext>
          </c:extLst>
        </c:ser>
        <c:ser>
          <c:idx val="2"/>
          <c:order val="2"/>
          <c:tx>
            <c:strRef>
              <c:f>Sheet3!$B$16</c:f>
              <c:strCache>
                <c:ptCount val="1"/>
                <c:pt idx="0">
                  <c:v>ネイティブ (軽量RPC)</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Sheet3!$C$13:$F$13</c:f>
              <c:numCache>
                <c:formatCode>General</c:formatCode>
                <c:ptCount val="4"/>
                <c:pt idx="0">
                  <c:v>1</c:v>
                </c:pt>
                <c:pt idx="1">
                  <c:v>2</c:v>
                </c:pt>
                <c:pt idx="2">
                  <c:v>3</c:v>
                </c:pt>
                <c:pt idx="3">
                  <c:v>4</c:v>
                </c:pt>
              </c:numCache>
            </c:numRef>
          </c:cat>
          <c:val>
            <c:numRef>
              <c:f>Sheet3!$C$16:$F$16</c:f>
              <c:numCache>
                <c:formatCode>General</c:formatCode>
                <c:ptCount val="4"/>
                <c:pt idx="0">
                  <c:v>60.42</c:v>
                </c:pt>
                <c:pt idx="1">
                  <c:v>81.299000000000007</c:v>
                </c:pt>
                <c:pt idx="2">
                  <c:v>90.204999999999998</c:v>
                </c:pt>
                <c:pt idx="3">
                  <c:v>92.622</c:v>
                </c:pt>
              </c:numCache>
            </c:numRef>
          </c:val>
          <c:smooth val="0"/>
          <c:extLst>
            <c:ext xmlns:c16="http://schemas.microsoft.com/office/drawing/2014/chart" uri="{C3380CC4-5D6E-409C-BE32-E72D297353CC}">
              <c16:uniqueId val="{00000002-015C-D140-9388-62E17AD811F2}"/>
            </c:ext>
          </c:extLst>
        </c:ser>
        <c:ser>
          <c:idx val="3"/>
          <c:order val="3"/>
          <c:tx>
            <c:strRef>
              <c:f>Sheet3!$B$17</c:f>
              <c:strCache>
                <c:ptCount val="1"/>
                <c:pt idx="0">
                  <c:v>Wasm (軽量RPC)</c:v>
                </c:pt>
              </c:strCache>
            </c:strRef>
          </c:tx>
          <c:spPr>
            <a:ln w="28575" cap="rnd">
              <a:solidFill>
                <a:srgbClr val="00B0F0"/>
              </a:solidFill>
              <a:round/>
            </a:ln>
            <a:effectLst/>
          </c:spPr>
          <c:marker>
            <c:symbol val="circle"/>
            <c:size val="5"/>
            <c:spPr>
              <a:solidFill>
                <a:srgbClr val="00B0F0"/>
              </a:solidFill>
              <a:ln w="9525">
                <a:solidFill>
                  <a:srgbClr val="00B0F0"/>
                </a:solidFill>
              </a:ln>
              <a:effectLst/>
            </c:spPr>
          </c:marker>
          <c:cat>
            <c:numRef>
              <c:f>Sheet3!$C$13:$F$13</c:f>
              <c:numCache>
                <c:formatCode>General</c:formatCode>
                <c:ptCount val="4"/>
                <c:pt idx="0">
                  <c:v>1</c:v>
                </c:pt>
                <c:pt idx="1">
                  <c:v>2</c:v>
                </c:pt>
                <c:pt idx="2">
                  <c:v>3</c:v>
                </c:pt>
                <c:pt idx="3">
                  <c:v>4</c:v>
                </c:pt>
              </c:numCache>
            </c:numRef>
          </c:cat>
          <c:val>
            <c:numRef>
              <c:f>Sheet3!$C$17:$F$17</c:f>
              <c:numCache>
                <c:formatCode>General</c:formatCode>
                <c:ptCount val="4"/>
                <c:pt idx="0">
                  <c:v>71.466999999999999</c:v>
                </c:pt>
                <c:pt idx="1">
                  <c:v>85.905500000000004</c:v>
                </c:pt>
                <c:pt idx="2">
                  <c:v>109.473333</c:v>
                </c:pt>
                <c:pt idx="3">
                  <c:v>100.92775</c:v>
                </c:pt>
              </c:numCache>
            </c:numRef>
          </c:val>
          <c:smooth val="0"/>
          <c:extLst>
            <c:ext xmlns:c16="http://schemas.microsoft.com/office/drawing/2014/chart" uri="{C3380CC4-5D6E-409C-BE32-E72D297353CC}">
              <c16:uniqueId val="{00000003-015C-D140-9388-62E17AD811F2}"/>
            </c:ext>
          </c:extLst>
        </c:ser>
        <c:dLbls>
          <c:showLegendKey val="0"/>
          <c:showVal val="0"/>
          <c:showCatName val="0"/>
          <c:showSerName val="0"/>
          <c:showPercent val="0"/>
          <c:showBubbleSize val="0"/>
        </c:dLbls>
        <c:marker val="1"/>
        <c:smooth val="0"/>
        <c:axId val="1688958528"/>
        <c:axId val="1688948672"/>
      </c:lineChart>
      <c:catAx>
        <c:axId val="1688958528"/>
        <c:scaling>
          <c:orientation val="minMax"/>
        </c:scaling>
        <c:delete val="0"/>
        <c:axPos val="b"/>
        <c:title>
          <c:tx>
            <c:rich>
              <a:bodyPr rot="0" spcFirstLastPara="1" vertOverflow="ellipsis" vert="horz" wrap="square" anchor="ctr" anchorCtr="1"/>
              <a:lstStyle/>
              <a:p>
                <a:pPr>
                  <a:defRPr lang="ja-JP" sz="1600" b="0" i="0" u="none" strike="noStrike" kern="1200" baseline="0">
                    <a:solidFill>
                      <a:schemeClr val="tx1"/>
                    </a:solidFill>
                    <a:latin typeface="+mn-lt"/>
                    <a:ea typeface="+mn-ea"/>
                    <a:cs typeface="+mn-cs"/>
                  </a:defRPr>
                </a:pPr>
                <a:r>
                  <a:rPr lang="ja-JP" altLang="en-US" sz="1600">
                    <a:solidFill>
                      <a:schemeClr val="tx1"/>
                    </a:solidFill>
                  </a:rPr>
                  <a:t>アプリケーション数</a:t>
                </a:r>
              </a:p>
            </c:rich>
          </c:tx>
          <c:overlay val="0"/>
          <c:spPr>
            <a:noFill/>
            <a:ln>
              <a:noFill/>
            </a:ln>
            <a:effectLst/>
          </c:spPr>
          <c:txPr>
            <a:bodyPr rot="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200" b="0" i="0" u="none" strike="noStrike" kern="1200" baseline="0">
                <a:solidFill>
                  <a:schemeClr val="tx1"/>
                </a:solidFill>
                <a:latin typeface="+mn-lt"/>
                <a:ea typeface="+mn-ea"/>
                <a:cs typeface="+mn-cs"/>
              </a:defRPr>
            </a:pPr>
            <a:endParaRPr lang="ja-JP"/>
          </a:p>
        </c:txPr>
        <c:crossAx val="1688948672"/>
        <c:crosses val="autoZero"/>
        <c:auto val="1"/>
        <c:lblAlgn val="ctr"/>
        <c:lblOffset val="100"/>
        <c:noMultiLvlLbl val="0"/>
      </c:catAx>
      <c:valAx>
        <c:axId val="168894867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r>
                  <a:rPr lang="ja-JP" altLang="en-US" sz="1600">
                    <a:solidFill>
                      <a:schemeClr val="tx1"/>
                    </a:solidFill>
                  </a:rPr>
                  <a:t>平均レイテンシ</a:t>
                </a:r>
                <a:r>
                  <a:rPr lang="en-US" altLang="ja-JP" sz="1600">
                    <a:solidFill>
                      <a:schemeClr val="tx1"/>
                    </a:solidFill>
                  </a:rPr>
                  <a:t> (μs)</a:t>
                </a:r>
                <a:endParaRPr lang="ja-JP" altLang="en-US" sz="1600">
                  <a:solidFill>
                    <a:schemeClr val="tx1"/>
                  </a:solidFill>
                </a:endParaRPr>
              </a:p>
            </c:rich>
          </c:tx>
          <c:overlay val="0"/>
          <c:spPr>
            <a:noFill/>
            <a:ln>
              <a:noFill/>
            </a:ln>
            <a:effectLst/>
          </c:spPr>
          <c:txPr>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lt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200" b="0" i="0" u="none" strike="noStrike" kern="1200" baseline="0">
                <a:solidFill>
                  <a:schemeClr val="tx1"/>
                </a:solidFill>
                <a:latin typeface="+mn-lt"/>
                <a:ea typeface="+mn-ea"/>
                <a:cs typeface="+mn-cs"/>
              </a:defRPr>
            </a:pPr>
            <a:endParaRPr lang="ja-JP"/>
          </a:p>
        </c:txPr>
        <c:crossAx val="1688958528"/>
        <c:crosses val="autoZero"/>
        <c:crossBetween val="between"/>
      </c:valAx>
      <c:spPr>
        <a:noFill/>
        <a:ln>
          <a:noFill/>
        </a:ln>
        <a:effectLst/>
      </c:spPr>
    </c:plotArea>
    <c:legend>
      <c:legendPos val="r"/>
      <c:layout>
        <c:manualLayout>
          <c:xMode val="edge"/>
          <c:yMode val="edge"/>
          <c:x val="0.54472976835702891"/>
          <c:y val="6.2518457089752386E-2"/>
          <c:w val="0.45527023164297103"/>
          <c:h val="0.73208723116934882"/>
        </c:manualLayout>
      </c:layout>
      <c:overlay val="0"/>
      <c:spPr>
        <a:solidFill>
          <a:schemeClr val="tx2">
            <a:lumMod val="20000"/>
            <a:lumOff val="80000"/>
          </a:schemeClr>
        </a:solidFill>
        <a:ln>
          <a:noFill/>
        </a:ln>
        <a:effectLst/>
      </c:spPr>
      <c:txPr>
        <a:bodyPr rot="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965978523823639"/>
          <c:y val="8.8833058377215168E-2"/>
          <c:w val="0.79362408085598724"/>
          <c:h val="0.56178597458617963"/>
        </c:manualLayout>
      </c:layout>
      <c:barChart>
        <c:barDir val="col"/>
        <c:grouping val="clustered"/>
        <c:varyColors val="0"/>
        <c:ser>
          <c:idx val="0"/>
          <c:order val="0"/>
          <c:tx>
            <c:strRef>
              <c:f>Sheet3!$K$4</c:f>
              <c:strCache>
                <c:ptCount val="1"/>
                <c:pt idx="0">
                  <c:v>ネイティブ</c:v>
                </c:pt>
              </c:strCache>
            </c:strRef>
          </c:tx>
          <c:spPr>
            <a:solidFill>
              <a:schemeClr val="accent1"/>
            </a:solidFill>
            <a:ln>
              <a:noFill/>
            </a:ln>
            <a:effectLst/>
          </c:spPr>
          <c:invertIfNegative val="0"/>
          <c:cat>
            <c:multiLvlStrRef>
              <c:f>Sheet3!$L$2:$O$3</c:f>
              <c:multiLvlStrCache>
                <c:ptCount val="4"/>
                <c:lvl>
                  <c:pt idx="0">
                    <c:v>ポーリング</c:v>
                  </c:pt>
                  <c:pt idx="1">
                    <c:v>軽量RPC</c:v>
                  </c:pt>
                  <c:pt idx="2">
                    <c:v>ポーリング</c:v>
                  </c:pt>
                  <c:pt idx="3">
                    <c:v>軽量RPC</c:v>
                  </c:pt>
                </c:lvl>
                <c:lvl>
                  <c:pt idx="0">
                    <c:v>パイプ</c:v>
                  </c:pt>
                  <c:pt idx="2">
                    <c:v>TCPソケット</c:v>
                  </c:pt>
                </c:lvl>
              </c:multiLvlStrCache>
            </c:multiLvlStrRef>
          </c:cat>
          <c:val>
            <c:numRef>
              <c:f>Sheet3!$L$4:$O$4</c:f>
              <c:numCache>
                <c:formatCode>General</c:formatCode>
                <c:ptCount val="4"/>
                <c:pt idx="0">
                  <c:v>51.988</c:v>
                </c:pt>
                <c:pt idx="1">
                  <c:v>100.25</c:v>
                </c:pt>
                <c:pt idx="2">
                  <c:v>48.912999999999997</c:v>
                </c:pt>
                <c:pt idx="3">
                  <c:v>72.882000000000005</c:v>
                </c:pt>
              </c:numCache>
            </c:numRef>
          </c:val>
          <c:extLst>
            <c:ext xmlns:c16="http://schemas.microsoft.com/office/drawing/2014/chart" uri="{C3380CC4-5D6E-409C-BE32-E72D297353CC}">
              <c16:uniqueId val="{00000000-AA62-AD4A-9022-BF02F31F99C8}"/>
            </c:ext>
          </c:extLst>
        </c:ser>
        <c:ser>
          <c:idx val="1"/>
          <c:order val="1"/>
          <c:tx>
            <c:strRef>
              <c:f>Sheet3!$K$5</c:f>
              <c:strCache>
                <c:ptCount val="1"/>
                <c:pt idx="0">
                  <c:v>Wasm</c:v>
                </c:pt>
              </c:strCache>
            </c:strRef>
          </c:tx>
          <c:spPr>
            <a:solidFill>
              <a:schemeClr val="accent2"/>
            </a:solidFill>
            <a:ln>
              <a:noFill/>
            </a:ln>
            <a:effectLst/>
          </c:spPr>
          <c:invertIfNegative val="0"/>
          <c:cat>
            <c:multiLvlStrRef>
              <c:f>Sheet3!$L$2:$O$3</c:f>
              <c:multiLvlStrCache>
                <c:ptCount val="4"/>
                <c:lvl>
                  <c:pt idx="0">
                    <c:v>ポーリング</c:v>
                  </c:pt>
                  <c:pt idx="1">
                    <c:v>軽量RPC</c:v>
                  </c:pt>
                  <c:pt idx="2">
                    <c:v>ポーリング</c:v>
                  </c:pt>
                  <c:pt idx="3">
                    <c:v>軽量RPC</c:v>
                  </c:pt>
                </c:lvl>
                <c:lvl>
                  <c:pt idx="0">
                    <c:v>パイプ</c:v>
                  </c:pt>
                  <c:pt idx="2">
                    <c:v>TCPソケット</c:v>
                  </c:pt>
                </c:lvl>
              </c:multiLvlStrCache>
            </c:multiLvlStrRef>
          </c:cat>
          <c:val>
            <c:numRef>
              <c:f>Sheet3!$L$5:$O$5</c:f>
              <c:numCache>
                <c:formatCode>General</c:formatCode>
                <c:ptCount val="4"/>
                <c:pt idx="0">
                  <c:v>62.067999999999998</c:v>
                </c:pt>
                <c:pt idx="1">
                  <c:v>114.27200000000001</c:v>
                </c:pt>
                <c:pt idx="2">
                  <c:v>50.738</c:v>
                </c:pt>
                <c:pt idx="3">
                  <c:v>72.988</c:v>
                </c:pt>
              </c:numCache>
            </c:numRef>
          </c:val>
          <c:extLst>
            <c:ext xmlns:c16="http://schemas.microsoft.com/office/drawing/2014/chart" uri="{C3380CC4-5D6E-409C-BE32-E72D297353CC}">
              <c16:uniqueId val="{00000001-AA62-AD4A-9022-BF02F31F99C8}"/>
            </c:ext>
          </c:extLst>
        </c:ser>
        <c:dLbls>
          <c:showLegendKey val="0"/>
          <c:showVal val="0"/>
          <c:showCatName val="0"/>
          <c:showSerName val="0"/>
          <c:showPercent val="0"/>
          <c:showBubbleSize val="0"/>
        </c:dLbls>
        <c:gapWidth val="219"/>
        <c:overlap val="-27"/>
        <c:axId val="1666030144"/>
        <c:axId val="1500779776"/>
      </c:barChart>
      <c:catAx>
        <c:axId val="16660301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400" b="0" i="0" u="none" strike="noStrike" kern="1200" baseline="0">
                <a:solidFill>
                  <a:schemeClr val="tx1"/>
                </a:solidFill>
                <a:latin typeface="+mn-lt"/>
                <a:ea typeface="+mn-ea"/>
                <a:cs typeface="+mn-cs"/>
              </a:defRPr>
            </a:pPr>
            <a:endParaRPr lang="ja-JP"/>
          </a:p>
        </c:txPr>
        <c:crossAx val="1500779776"/>
        <c:crosses val="autoZero"/>
        <c:auto val="1"/>
        <c:lblAlgn val="ctr"/>
        <c:lblOffset val="100"/>
        <c:noMultiLvlLbl val="0"/>
      </c:catAx>
      <c:valAx>
        <c:axId val="15007797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r>
                  <a:rPr lang="ja-JP" altLang="en-US" sz="1600" b="0" i="0" u="none" strike="noStrike" kern="1200" baseline="0">
                    <a:solidFill>
                      <a:schemeClr val="tx1"/>
                    </a:solidFill>
                  </a:rPr>
                  <a:t>レイテンシ</a:t>
                </a:r>
                <a:r>
                  <a:rPr lang="en-US" altLang="ja-JP" sz="1600" b="0" i="0" u="none" strike="noStrike" kern="1200" baseline="0">
                    <a:solidFill>
                      <a:schemeClr val="tx1"/>
                    </a:solidFill>
                  </a:rPr>
                  <a:t> (μs)</a:t>
                </a:r>
                <a:endParaRPr lang="ja-JP" altLang="en-US" sz="1600" b="0" i="0" u="none" strike="noStrike" kern="1200" baseline="0">
                  <a:solidFill>
                    <a:schemeClr val="tx1"/>
                  </a:solidFill>
                </a:endParaRPr>
              </a:p>
            </c:rich>
          </c:tx>
          <c:overlay val="0"/>
          <c:spPr>
            <a:noFill/>
            <a:ln>
              <a:noFill/>
            </a:ln>
            <a:effectLst/>
          </c:spPr>
          <c:txPr>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lt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200" b="0" i="0" u="none" strike="noStrike" kern="1200" baseline="0">
                <a:solidFill>
                  <a:schemeClr val="tx1"/>
                </a:solidFill>
                <a:latin typeface="+mn-lt"/>
                <a:ea typeface="+mn-ea"/>
                <a:cs typeface="+mn-cs"/>
              </a:defRPr>
            </a:pPr>
            <a:endParaRPr lang="ja-JP"/>
          </a:p>
        </c:txPr>
        <c:crossAx val="1666030144"/>
        <c:crosses val="autoZero"/>
        <c:crossBetween val="between"/>
      </c:valAx>
      <c:spPr>
        <a:noFill/>
        <a:ln>
          <a:noFill/>
        </a:ln>
        <a:effectLst/>
      </c:spPr>
    </c:plotArea>
    <c:legend>
      <c:legendPos val="tr"/>
      <c:layout>
        <c:manualLayout>
          <c:xMode val="edge"/>
          <c:yMode val="edge"/>
          <c:x val="0.62803358162572553"/>
          <c:y val="4.5924234254576958E-2"/>
          <c:w val="0.35010776336045746"/>
          <c:h val="0.25071819395214395"/>
        </c:manualLayout>
      </c:layout>
      <c:overlay val="0"/>
      <c:spPr>
        <a:solidFill>
          <a:schemeClr val="tx2">
            <a:lumMod val="20000"/>
            <a:lumOff val="80000"/>
          </a:schemeClr>
        </a:solidFill>
        <a:ln>
          <a:noFill/>
        </a:ln>
        <a:effectLst/>
      </c:spPr>
      <c:txPr>
        <a:bodyPr rot="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739616062868534"/>
          <c:y val="0.23147143786894417"/>
          <c:w val="0.80633716816705081"/>
          <c:h val="0.70844747675338793"/>
        </c:manualLayout>
      </c:layout>
      <c:barChart>
        <c:barDir val="col"/>
        <c:grouping val="clustered"/>
        <c:varyColors val="0"/>
        <c:ser>
          <c:idx val="0"/>
          <c:order val="0"/>
          <c:tx>
            <c:strRef>
              <c:f>Sheet3!$B$3</c:f>
              <c:strCache>
                <c:ptCount val="1"/>
                <c:pt idx="0">
                  <c:v>専用API</c:v>
                </c:pt>
              </c:strCache>
            </c:strRef>
          </c:tx>
          <c:spPr>
            <a:solidFill>
              <a:schemeClr val="tx2"/>
            </a:solidFill>
            <a:ln>
              <a:noFill/>
            </a:ln>
            <a:effectLst/>
          </c:spPr>
          <c:invertIfNegative val="0"/>
          <c:val>
            <c:numRef>
              <c:f>Sheet3!$B$4</c:f>
              <c:numCache>
                <c:formatCode>General</c:formatCode>
                <c:ptCount val="1"/>
                <c:pt idx="0">
                  <c:v>3.06</c:v>
                </c:pt>
              </c:numCache>
            </c:numRef>
          </c:val>
          <c:extLst>
            <c:ext xmlns:c16="http://schemas.microsoft.com/office/drawing/2014/chart" uri="{C3380CC4-5D6E-409C-BE32-E72D297353CC}">
              <c16:uniqueId val="{00000000-0297-5348-B118-F73FA3D12610}"/>
            </c:ext>
          </c:extLst>
        </c:ser>
        <c:ser>
          <c:idx val="1"/>
          <c:order val="1"/>
          <c:tx>
            <c:strRef>
              <c:f>Sheet3!$C$3</c:f>
              <c:strCache>
                <c:ptCount val="1"/>
                <c:pt idx="0">
                  <c:v>共有メモリ</c:v>
                </c:pt>
              </c:strCache>
            </c:strRef>
          </c:tx>
          <c:spPr>
            <a:solidFill>
              <a:schemeClr val="accent6"/>
            </a:solidFill>
            <a:ln>
              <a:noFill/>
            </a:ln>
            <a:effectLst/>
          </c:spPr>
          <c:invertIfNegative val="0"/>
          <c:val>
            <c:numRef>
              <c:f>Sheet3!$C$4</c:f>
              <c:numCache>
                <c:formatCode>General</c:formatCode>
                <c:ptCount val="1"/>
                <c:pt idx="0">
                  <c:v>3.15</c:v>
                </c:pt>
              </c:numCache>
            </c:numRef>
          </c:val>
          <c:extLst>
            <c:ext xmlns:c16="http://schemas.microsoft.com/office/drawing/2014/chart" uri="{C3380CC4-5D6E-409C-BE32-E72D297353CC}">
              <c16:uniqueId val="{00000001-0297-5348-B118-F73FA3D12610}"/>
            </c:ext>
          </c:extLst>
        </c:ser>
        <c:ser>
          <c:idx val="2"/>
          <c:order val="2"/>
          <c:tx>
            <c:strRef>
              <c:f>Sheet3!$D$3</c:f>
              <c:strCache>
                <c:ptCount val="1"/>
                <c:pt idx="0">
                  <c:v>ポーリング</c:v>
                </c:pt>
              </c:strCache>
            </c:strRef>
          </c:tx>
          <c:spPr>
            <a:solidFill>
              <a:schemeClr val="accent3"/>
            </a:solidFill>
            <a:ln>
              <a:noFill/>
            </a:ln>
            <a:effectLst/>
          </c:spPr>
          <c:invertIfNegative val="0"/>
          <c:val>
            <c:numRef>
              <c:f>Sheet3!$D$4</c:f>
              <c:numCache>
                <c:formatCode>General</c:formatCode>
                <c:ptCount val="1"/>
                <c:pt idx="0">
                  <c:v>3.48</c:v>
                </c:pt>
              </c:numCache>
            </c:numRef>
          </c:val>
          <c:extLst>
            <c:ext xmlns:c16="http://schemas.microsoft.com/office/drawing/2014/chart" uri="{C3380CC4-5D6E-409C-BE32-E72D297353CC}">
              <c16:uniqueId val="{00000002-0297-5348-B118-F73FA3D12610}"/>
            </c:ext>
          </c:extLst>
        </c:ser>
        <c:ser>
          <c:idx val="3"/>
          <c:order val="3"/>
          <c:tx>
            <c:strRef>
              <c:f>Sheet3!$E$3</c:f>
              <c:strCache>
                <c:ptCount val="1"/>
                <c:pt idx="0">
                  <c:v>軽量RPC</c:v>
                </c:pt>
              </c:strCache>
            </c:strRef>
          </c:tx>
          <c:spPr>
            <a:solidFill>
              <a:schemeClr val="accent1"/>
            </a:solidFill>
            <a:ln>
              <a:noFill/>
            </a:ln>
            <a:effectLst/>
          </c:spPr>
          <c:invertIfNegative val="0"/>
          <c:val>
            <c:numRef>
              <c:f>Sheet3!$E$4</c:f>
              <c:numCache>
                <c:formatCode>General</c:formatCode>
                <c:ptCount val="1"/>
                <c:pt idx="0">
                  <c:v>3.5</c:v>
                </c:pt>
              </c:numCache>
            </c:numRef>
          </c:val>
          <c:extLst>
            <c:ext xmlns:c16="http://schemas.microsoft.com/office/drawing/2014/chart" uri="{C3380CC4-5D6E-409C-BE32-E72D297353CC}">
              <c16:uniqueId val="{00000003-0297-5348-B118-F73FA3D12610}"/>
            </c:ext>
          </c:extLst>
        </c:ser>
        <c:dLbls>
          <c:showLegendKey val="0"/>
          <c:showVal val="0"/>
          <c:showCatName val="0"/>
          <c:showSerName val="0"/>
          <c:showPercent val="0"/>
          <c:showBubbleSize val="0"/>
        </c:dLbls>
        <c:gapWidth val="219"/>
        <c:overlap val="-27"/>
        <c:axId val="169299904"/>
        <c:axId val="169303040"/>
      </c:barChart>
      <c:catAx>
        <c:axId val="169299904"/>
        <c:scaling>
          <c:orientation val="minMax"/>
        </c:scaling>
        <c:delete val="1"/>
        <c:axPos val="b"/>
        <c:numFmt formatCode="General" sourceLinked="1"/>
        <c:majorTickMark val="none"/>
        <c:minorTickMark val="none"/>
        <c:tickLblPos val="nextTo"/>
        <c:crossAx val="169303040"/>
        <c:crosses val="autoZero"/>
        <c:auto val="1"/>
        <c:lblAlgn val="ctr"/>
        <c:lblOffset val="100"/>
        <c:noMultiLvlLbl val="0"/>
      </c:catAx>
      <c:valAx>
        <c:axId val="169303040"/>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r>
                  <a:rPr lang="ja-JP" altLang="en-US" sz="1600">
                    <a:solidFill>
                      <a:schemeClr val="tx1"/>
                    </a:solidFill>
                  </a:rPr>
                  <a:t>推論時間</a:t>
                </a:r>
                <a:r>
                  <a:rPr lang="en-US" altLang="ja-JP" sz="1600">
                    <a:solidFill>
                      <a:schemeClr val="tx1"/>
                    </a:solidFill>
                  </a:rPr>
                  <a:t> (ms)</a:t>
                </a:r>
                <a:endParaRPr lang="ja-JP" altLang="en-US" sz="1600">
                  <a:solidFill>
                    <a:schemeClr val="tx1"/>
                  </a:solidFill>
                </a:endParaRPr>
              </a:p>
            </c:rich>
          </c:tx>
          <c:layout>
            <c:manualLayout>
              <c:xMode val="edge"/>
              <c:yMode val="edge"/>
              <c:x val="1.6882305946740516E-2"/>
              <c:y val="0.28749794171254378"/>
            </c:manualLayout>
          </c:layout>
          <c:overlay val="0"/>
          <c:spPr>
            <a:noFill/>
            <a:ln>
              <a:noFill/>
            </a:ln>
            <a:effectLst/>
          </c:spPr>
          <c:txPr>
            <a:bodyPr rot="-540000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lt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1200" b="0" i="0" u="none" strike="noStrike" kern="1200" baseline="0">
                <a:solidFill>
                  <a:schemeClr val="tx1"/>
                </a:solidFill>
                <a:latin typeface="+mn-lt"/>
                <a:ea typeface="+mn-ea"/>
                <a:cs typeface="+mn-cs"/>
              </a:defRPr>
            </a:pPr>
            <a:endParaRPr lang="ja-JP"/>
          </a:p>
        </c:txPr>
        <c:crossAx val="169299904"/>
        <c:crosses val="autoZero"/>
        <c:crossBetween val="between"/>
      </c:valAx>
      <c:spPr>
        <a:noFill/>
        <a:ln>
          <a:noFill/>
        </a:ln>
        <a:effectLst/>
      </c:spPr>
    </c:plotArea>
    <c:legend>
      <c:legendPos val="t"/>
      <c:layout>
        <c:manualLayout>
          <c:xMode val="edge"/>
          <c:yMode val="edge"/>
          <c:x val="8.5818122198119906E-2"/>
          <c:y val="0"/>
          <c:w val="0.91193933959534279"/>
          <c:h val="0.17173756649098793"/>
        </c:manualLayout>
      </c:layout>
      <c:overlay val="0"/>
      <c:spPr>
        <a:solidFill>
          <a:schemeClr val="tx2">
            <a:lumMod val="20000"/>
            <a:lumOff val="80000"/>
          </a:schemeClr>
        </a:solidFill>
        <a:ln>
          <a:noFill/>
        </a:ln>
        <a:effectLst/>
      </c:spPr>
      <c:txPr>
        <a:bodyPr rot="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064B9691-87D6-48EF-9BFD-698344D045A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286BE10E-3BBD-4023-B684-892AE173FF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02328F-004D-4D3A-9F80-6B7A705D1367}" type="datetimeFigureOut">
              <a:rPr kumimoji="1" lang="ja-JP" altLang="en-US" smtClean="0"/>
              <a:t>2026/2/17</a:t>
            </a:fld>
            <a:endParaRPr kumimoji="1" lang="ja-JP" altLang="en-US"/>
          </a:p>
        </p:txBody>
      </p:sp>
      <p:sp>
        <p:nvSpPr>
          <p:cNvPr id="4" name="フッター プレースホルダー 3">
            <a:extLst>
              <a:ext uri="{FF2B5EF4-FFF2-40B4-BE49-F238E27FC236}">
                <a16:creationId xmlns:a16="http://schemas.microsoft.com/office/drawing/2014/main" id="{F6367B9F-A0B4-4348-9C4B-89D15EDCB27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42CC2C2F-D89E-474B-9003-7069E7D90C0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DCC25F-5D23-455B-B707-89EC30CA97BB}" type="slidenum">
              <a:rPr kumimoji="1" lang="ja-JP" altLang="en-US" smtClean="0"/>
              <a:t>‹#›</a:t>
            </a:fld>
            <a:endParaRPr kumimoji="1" lang="ja-JP" altLang="en-US"/>
          </a:p>
        </p:txBody>
      </p:sp>
    </p:spTree>
    <p:extLst>
      <p:ext uri="{BB962C8B-B14F-4D97-AF65-F5344CB8AC3E}">
        <p14:creationId xmlns:p14="http://schemas.microsoft.com/office/powerpoint/2010/main" val="3445749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00887C-0EF1-4AC1-9E9B-79863B12620D}" type="datetimeFigureOut">
              <a:rPr kumimoji="1" lang="ja-JP" altLang="en-US" smtClean="0"/>
              <a:t>2026/2/17</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9A420A-BDF0-4775-9670-07D3BFB5E94B}" type="slidenum">
              <a:rPr kumimoji="1" lang="ja-JP" altLang="en-US" smtClean="0"/>
              <a:t>‹#›</a:t>
            </a:fld>
            <a:endParaRPr kumimoji="1" lang="ja-JP" altLang="en-US"/>
          </a:p>
        </p:txBody>
      </p:sp>
    </p:spTree>
    <p:extLst>
      <p:ext uri="{BB962C8B-B14F-4D97-AF65-F5344CB8AC3E}">
        <p14:creationId xmlns:p14="http://schemas.microsoft.com/office/powerpoint/2010/main" val="179967786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kern="100">
              <a:effectLst/>
              <a:latin typeface="+mn-ea"/>
              <a:ea typeface="+mn-ea"/>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2</a:t>
            </a:fld>
            <a:endParaRPr kumimoji="1" lang="ja-JP" altLang="en-US"/>
          </a:p>
        </p:txBody>
      </p:sp>
    </p:spTree>
    <p:extLst>
      <p:ext uri="{BB962C8B-B14F-4D97-AF65-F5344CB8AC3E}">
        <p14:creationId xmlns:p14="http://schemas.microsoft.com/office/powerpoint/2010/main" val="7136223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endParaRPr lang="ja-JP" altLang="ja-JP" sz="120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11</a:t>
            </a:fld>
            <a:endParaRPr kumimoji="1" lang="ja-JP" altLang="en-US"/>
          </a:p>
        </p:txBody>
      </p:sp>
    </p:spTree>
    <p:extLst>
      <p:ext uri="{BB962C8B-B14F-4D97-AF65-F5344CB8AC3E}">
        <p14:creationId xmlns:p14="http://schemas.microsoft.com/office/powerpoint/2010/main" val="21953737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A7CD1-23F5-2DDF-8A96-A030FB9A760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26F07D0-4CE9-69A8-FFD1-82F8FFB450B0}"/>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34215C91-F3F0-1947-3263-57DF3171039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07098C0-8CFF-09F7-CC6A-3442B784377B}"/>
              </a:ext>
            </a:extLst>
          </p:cNvPr>
          <p:cNvSpPr>
            <a:spLocks noGrp="1"/>
          </p:cNvSpPr>
          <p:nvPr>
            <p:ph type="sldNum" sz="quarter" idx="5"/>
          </p:nvPr>
        </p:nvSpPr>
        <p:spPr/>
        <p:txBody>
          <a:bodyPr/>
          <a:lstStyle/>
          <a:p>
            <a:fld id="{059A420A-BDF0-4775-9670-07D3BFB5E94B}" type="slidenum">
              <a:rPr kumimoji="1" lang="ja-JP" altLang="en-US" smtClean="0"/>
              <a:t>12</a:t>
            </a:fld>
            <a:endParaRPr kumimoji="1" lang="ja-JP" altLang="en-US"/>
          </a:p>
        </p:txBody>
      </p:sp>
    </p:spTree>
    <p:extLst>
      <p:ext uri="{BB962C8B-B14F-4D97-AF65-F5344CB8AC3E}">
        <p14:creationId xmlns:p14="http://schemas.microsoft.com/office/powerpoint/2010/main" val="8922002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13</a:t>
            </a:fld>
            <a:endParaRPr kumimoji="1" lang="ja-JP" altLang="en-US"/>
          </a:p>
        </p:txBody>
      </p:sp>
    </p:spTree>
    <p:extLst>
      <p:ext uri="{BB962C8B-B14F-4D97-AF65-F5344CB8AC3E}">
        <p14:creationId xmlns:p14="http://schemas.microsoft.com/office/powerpoint/2010/main" val="35923364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14</a:t>
            </a:fld>
            <a:endParaRPr kumimoji="1" lang="ja-JP" altLang="en-US"/>
          </a:p>
        </p:txBody>
      </p:sp>
    </p:spTree>
    <p:extLst>
      <p:ext uri="{BB962C8B-B14F-4D97-AF65-F5344CB8AC3E}">
        <p14:creationId xmlns:p14="http://schemas.microsoft.com/office/powerpoint/2010/main" val="42078257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ja-JP" sz="120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15</a:t>
            </a:fld>
            <a:endParaRPr kumimoji="1" lang="ja-JP" altLang="en-US"/>
          </a:p>
        </p:txBody>
      </p:sp>
    </p:spTree>
    <p:extLst>
      <p:ext uri="{BB962C8B-B14F-4D97-AF65-F5344CB8AC3E}">
        <p14:creationId xmlns:p14="http://schemas.microsoft.com/office/powerpoint/2010/main" val="28499965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16</a:t>
            </a:fld>
            <a:endParaRPr kumimoji="1" lang="ja-JP" altLang="en-US"/>
          </a:p>
        </p:txBody>
      </p:sp>
    </p:spTree>
    <p:extLst>
      <p:ext uri="{BB962C8B-B14F-4D97-AF65-F5344CB8AC3E}">
        <p14:creationId xmlns:p14="http://schemas.microsoft.com/office/powerpoint/2010/main" val="25270726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effectLst/>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17</a:t>
            </a:fld>
            <a:endParaRPr kumimoji="1" lang="ja-JP" altLang="en-US"/>
          </a:p>
        </p:txBody>
      </p:sp>
    </p:spTree>
    <p:extLst>
      <p:ext uri="{BB962C8B-B14F-4D97-AF65-F5344CB8AC3E}">
        <p14:creationId xmlns:p14="http://schemas.microsoft.com/office/powerpoint/2010/main" val="20275410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kern="120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18</a:t>
            </a:fld>
            <a:endParaRPr kumimoji="1" lang="ja-JP" altLang="en-US"/>
          </a:p>
        </p:txBody>
      </p:sp>
    </p:spTree>
    <p:extLst>
      <p:ext uri="{BB962C8B-B14F-4D97-AF65-F5344CB8AC3E}">
        <p14:creationId xmlns:p14="http://schemas.microsoft.com/office/powerpoint/2010/main" val="27522229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19</a:t>
            </a:fld>
            <a:endParaRPr kumimoji="1" lang="ja-JP" altLang="en-US"/>
          </a:p>
        </p:txBody>
      </p:sp>
    </p:spTree>
    <p:extLst>
      <p:ext uri="{BB962C8B-B14F-4D97-AF65-F5344CB8AC3E}">
        <p14:creationId xmlns:p14="http://schemas.microsoft.com/office/powerpoint/2010/main" val="16552459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839220-0850-8E9E-F589-D81E6647F41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7C98A0F-2E53-0ECC-75A9-D645567CA0CA}"/>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640C2157-4F19-D5C9-B269-152E38EDD6AC}"/>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BC7E9B7-A0F8-CF11-D318-3B945F06CC69}"/>
              </a:ext>
            </a:extLst>
          </p:cNvPr>
          <p:cNvSpPr>
            <a:spLocks noGrp="1"/>
          </p:cNvSpPr>
          <p:nvPr>
            <p:ph type="sldNum" sz="quarter" idx="5"/>
          </p:nvPr>
        </p:nvSpPr>
        <p:spPr/>
        <p:txBody>
          <a:bodyPr/>
          <a:lstStyle/>
          <a:p>
            <a:fld id="{059A420A-BDF0-4775-9670-07D3BFB5E94B}" type="slidenum">
              <a:rPr kumimoji="1" lang="ja-JP" altLang="en-US" smtClean="0"/>
              <a:t>20</a:t>
            </a:fld>
            <a:endParaRPr kumimoji="1" lang="ja-JP" altLang="en-US"/>
          </a:p>
        </p:txBody>
      </p:sp>
    </p:spTree>
    <p:extLst>
      <p:ext uri="{BB962C8B-B14F-4D97-AF65-F5344CB8AC3E}">
        <p14:creationId xmlns:p14="http://schemas.microsoft.com/office/powerpoint/2010/main" val="2237921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3</a:t>
            </a:fld>
            <a:endParaRPr kumimoji="1" lang="ja-JP" altLang="en-US"/>
          </a:p>
        </p:txBody>
      </p:sp>
    </p:spTree>
    <p:extLst>
      <p:ext uri="{BB962C8B-B14F-4D97-AF65-F5344CB8AC3E}">
        <p14:creationId xmlns:p14="http://schemas.microsoft.com/office/powerpoint/2010/main" val="40412895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21</a:t>
            </a:fld>
            <a:endParaRPr kumimoji="1" lang="ja-JP" altLang="en-US"/>
          </a:p>
        </p:txBody>
      </p:sp>
    </p:spTree>
    <p:extLst>
      <p:ext uri="{BB962C8B-B14F-4D97-AF65-F5344CB8AC3E}">
        <p14:creationId xmlns:p14="http://schemas.microsoft.com/office/powerpoint/2010/main" val="6500228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22</a:t>
            </a:fld>
            <a:endParaRPr kumimoji="1" lang="ja-JP" altLang="en-US"/>
          </a:p>
        </p:txBody>
      </p:sp>
    </p:spTree>
    <p:extLst>
      <p:ext uri="{BB962C8B-B14F-4D97-AF65-F5344CB8AC3E}">
        <p14:creationId xmlns:p14="http://schemas.microsoft.com/office/powerpoint/2010/main" val="25669058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23</a:t>
            </a:fld>
            <a:endParaRPr kumimoji="1" lang="ja-JP" altLang="en-US"/>
          </a:p>
        </p:txBody>
      </p:sp>
    </p:spTree>
    <p:extLst>
      <p:ext uri="{BB962C8B-B14F-4D97-AF65-F5344CB8AC3E}">
        <p14:creationId xmlns:p14="http://schemas.microsoft.com/office/powerpoint/2010/main" val="4010838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4</a:t>
            </a:fld>
            <a:endParaRPr kumimoji="1" lang="ja-JP" altLang="en-US"/>
          </a:p>
        </p:txBody>
      </p:sp>
    </p:spTree>
    <p:extLst>
      <p:ext uri="{BB962C8B-B14F-4D97-AF65-F5344CB8AC3E}">
        <p14:creationId xmlns:p14="http://schemas.microsoft.com/office/powerpoint/2010/main" val="708129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5</a:t>
            </a:fld>
            <a:endParaRPr kumimoji="1" lang="ja-JP" altLang="en-US"/>
          </a:p>
        </p:txBody>
      </p:sp>
    </p:spTree>
    <p:extLst>
      <p:ext uri="{BB962C8B-B14F-4D97-AF65-F5344CB8AC3E}">
        <p14:creationId xmlns:p14="http://schemas.microsoft.com/office/powerpoint/2010/main" val="13816403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6</a:t>
            </a:fld>
            <a:endParaRPr kumimoji="1" lang="ja-JP" altLang="en-US"/>
          </a:p>
        </p:txBody>
      </p:sp>
    </p:spTree>
    <p:extLst>
      <p:ext uri="{BB962C8B-B14F-4D97-AF65-F5344CB8AC3E}">
        <p14:creationId xmlns:p14="http://schemas.microsoft.com/office/powerpoint/2010/main" val="8054524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7</a:t>
            </a:fld>
            <a:endParaRPr kumimoji="1" lang="ja-JP" altLang="en-US"/>
          </a:p>
        </p:txBody>
      </p:sp>
    </p:spTree>
    <p:extLst>
      <p:ext uri="{BB962C8B-B14F-4D97-AF65-F5344CB8AC3E}">
        <p14:creationId xmlns:p14="http://schemas.microsoft.com/office/powerpoint/2010/main" val="2692495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8C620-8D55-73F1-9467-AF1A612AFFF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48C8235-C664-C839-0078-DC41E5911BFD}"/>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3DF8D31C-9C5A-019A-7D59-AF7088DEDA61}"/>
              </a:ext>
            </a:extLst>
          </p:cNvPr>
          <p:cNvSpPr>
            <a:spLocks noGrp="1"/>
          </p:cNvSpPr>
          <p:nvPr>
            <p:ph type="body" idx="1"/>
          </p:nvPr>
        </p:nvSpPr>
        <p:spPr/>
        <p:txBody>
          <a:bodyPr/>
          <a:lstStyle/>
          <a:p>
            <a:endParaRPr kumimoji="1" lang="en-US" altLang="ja-JP" dirty="0">
              <a:solidFill>
                <a:schemeClr val="tx1"/>
              </a:solidFill>
            </a:endParaRPr>
          </a:p>
        </p:txBody>
      </p:sp>
      <p:sp>
        <p:nvSpPr>
          <p:cNvPr id="4" name="スライド番号プレースホルダー 3">
            <a:extLst>
              <a:ext uri="{FF2B5EF4-FFF2-40B4-BE49-F238E27FC236}">
                <a16:creationId xmlns:a16="http://schemas.microsoft.com/office/drawing/2014/main" id="{DE99736E-357A-DF76-0125-433001EA9B03}"/>
              </a:ext>
            </a:extLst>
          </p:cNvPr>
          <p:cNvSpPr>
            <a:spLocks noGrp="1"/>
          </p:cNvSpPr>
          <p:nvPr>
            <p:ph type="sldNum" sz="quarter" idx="5"/>
          </p:nvPr>
        </p:nvSpPr>
        <p:spPr/>
        <p:txBody>
          <a:bodyPr/>
          <a:lstStyle/>
          <a:p>
            <a:fld id="{059A420A-BDF0-4775-9670-07D3BFB5E94B}" type="slidenum">
              <a:rPr kumimoji="1" lang="ja-JP" altLang="en-US" smtClean="0"/>
              <a:t>8</a:t>
            </a:fld>
            <a:endParaRPr kumimoji="1" lang="ja-JP" altLang="en-US"/>
          </a:p>
        </p:txBody>
      </p:sp>
    </p:spTree>
    <p:extLst>
      <p:ext uri="{BB962C8B-B14F-4D97-AF65-F5344CB8AC3E}">
        <p14:creationId xmlns:p14="http://schemas.microsoft.com/office/powerpoint/2010/main" val="40523358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ja-JP" sz="120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9</a:t>
            </a:fld>
            <a:endParaRPr kumimoji="1" lang="ja-JP" altLang="en-US"/>
          </a:p>
        </p:txBody>
      </p:sp>
    </p:spTree>
    <p:extLst>
      <p:ext uri="{BB962C8B-B14F-4D97-AF65-F5344CB8AC3E}">
        <p14:creationId xmlns:p14="http://schemas.microsoft.com/office/powerpoint/2010/main" val="542464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059A420A-BDF0-4775-9670-07D3BFB5E94B}" type="slidenum">
              <a:rPr kumimoji="1" lang="ja-JP" altLang="en-US" smtClean="0"/>
              <a:t>10</a:t>
            </a:fld>
            <a:endParaRPr kumimoji="1" lang="ja-JP" altLang="en-US"/>
          </a:p>
        </p:txBody>
      </p:sp>
    </p:spTree>
    <p:extLst>
      <p:ext uri="{BB962C8B-B14F-4D97-AF65-F5344CB8AC3E}">
        <p14:creationId xmlns:p14="http://schemas.microsoft.com/office/powerpoint/2010/main" val="1148595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1524000" y="1407319"/>
            <a:ext cx="9144000" cy="2387600"/>
          </a:xfrm>
        </p:spPr>
        <p:txBody>
          <a:bodyPr anchor="ctr">
            <a:noAutofit/>
          </a:bodyPr>
          <a:lstStyle>
            <a:lvl1pPr algn="ctr">
              <a:defRPr sz="4800" b="1">
                <a:solidFill>
                  <a:schemeClr val="tx1"/>
                </a:solidFill>
                <a:latin typeface="游ゴシック" panose="020B0400000000000000" pitchFamily="50" charset="-128"/>
                <a:ea typeface="游ゴシック" panose="020B0400000000000000" pitchFamily="50" charset="-128"/>
              </a:defRPr>
            </a:lvl1pPr>
          </a:lstStyle>
          <a:p>
            <a:r>
              <a:rPr kumimoji="1" lang="ja-JP" altLang="en-US"/>
              <a:t>発表題目</a:t>
            </a:r>
            <a:endParaRPr kumimoji="1" lang="ja-JP" altLang="en-US" dirty="0"/>
          </a:p>
        </p:txBody>
      </p:sp>
      <p:sp>
        <p:nvSpPr>
          <p:cNvPr id="3" name="サブタイトル 2"/>
          <p:cNvSpPr>
            <a:spLocks noGrp="1"/>
          </p:cNvSpPr>
          <p:nvPr>
            <p:ph type="subTitle" idx="1" hasCustomPrompt="1"/>
          </p:nvPr>
        </p:nvSpPr>
        <p:spPr>
          <a:xfrm>
            <a:off x="1524000" y="4232952"/>
            <a:ext cx="9144000" cy="1397285"/>
          </a:xfrm>
        </p:spPr>
        <p:txBody>
          <a:bodyPr>
            <a:noAutofit/>
          </a:bodyPr>
          <a:lstStyle>
            <a:lvl1pPr marL="0" indent="0" algn="ctr">
              <a:buNone/>
              <a:defRPr sz="2800">
                <a:latin typeface="游ゴシック" panose="020B0400000000000000" pitchFamily="50" charset="-128"/>
                <a:ea typeface="游ゴシック" panose="020B0400000000000000"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年</a:t>
            </a:r>
            <a:r>
              <a:rPr kumimoji="1" lang="en-US" altLang="ja-JP" dirty="0"/>
              <a:t>/</a:t>
            </a:r>
            <a:r>
              <a:rPr kumimoji="1" lang="ja-JP" altLang="en-US"/>
              <a:t>月</a:t>
            </a:r>
            <a:r>
              <a:rPr kumimoji="1" lang="en-US" altLang="ja-JP" dirty="0"/>
              <a:t>/</a:t>
            </a:r>
            <a:r>
              <a:rPr kumimoji="1" lang="ja-JP" altLang="en-US"/>
              <a:t>日</a:t>
            </a:r>
            <a:r>
              <a:rPr kumimoji="1" lang="en-US" altLang="ja-JP" dirty="0"/>
              <a:t> (</a:t>
            </a:r>
            <a:r>
              <a:rPr kumimoji="1" lang="ja-JP" altLang="en-US"/>
              <a:t>曜日</a:t>
            </a:r>
            <a:r>
              <a:rPr kumimoji="1" lang="en-US" altLang="ja-JP" dirty="0"/>
              <a:t>)</a:t>
            </a:r>
            <a:r>
              <a:rPr kumimoji="1" lang="ja-JP" altLang="en-US"/>
              <a:t> 時間</a:t>
            </a:r>
            <a:endParaRPr kumimoji="1" lang="en-US" altLang="ja-JP" dirty="0"/>
          </a:p>
          <a:p>
            <a:r>
              <a:rPr kumimoji="1" lang="ja-JP" altLang="en-US"/>
              <a:t>発表者</a:t>
            </a:r>
            <a:endParaRPr kumimoji="1" lang="en-US" altLang="ja-JP" dirty="0"/>
          </a:p>
        </p:txBody>
      </p:sp>
    </p:spTree>
    <p:extLst>
      <p:ext uri="{BB962C8B-B14F-4D97-AF65-F5344CB8AC3E}">
        <p14:creationId xmlns:p14="http://schemas.microsoft.com/office/powerpoint/2010/main" val="42125938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パラグラフ_メイン">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558800" y="323071"/>
            <a:ext cx="11099800" cy="938159"/>
          </a:xfrm>
        </p:spPr>
        <p:txBody>
          <a:bodyPr>
            <a:noAutofit/>
          </a:bodyPr>
          <a:lstStyle>
            <a:lvl1pPr>
              <a:defRPr sz="3600" b="1">
                <a:solidFill>
                  <a:schemeClr val="tx1"/>
                </a:solidFill>
                <a:latin typeface="游ゴシック" panose="020B0400000000000000" pitchFamily="50" charset="-128"/>
                <a:ea typeface="游ゴシック" panose="020B0400000000000000" pitchFamily="50" charset="-128"/>
              </a:defRPr>
            </a:lvl1pPr>
          </a:lstStyle>
          <a:p>
            <a:r>
              <a:rPr kumimoji="1" lang="ja-JP" altLang="en-US"/>
              <a:t>スライドタイトル</a:t>
            </a:r>
            <a:endParaRPr kumimoji="1" lang="ja-JP" altLang="en-US" dirty="0"/>
          </a:p>
        </p:txBody>
      </p:sp>
      <p:sp>
        <p:nvSpPr>
          <p:cNvPr id="3" name="コンテンツ プレースホルダー 2"/>
          <p:cNvSpPr>
            <a:spLocks noGrp="1"/>
          </p:cNvSpPr>
          <p:nvPr>
            <p:ph idx="1" hasCustomPrompt="1"/>
          </p:nvPr>
        </p:nvSpPr>
        <p:spPr>
          <a:xfrm>
            <a:off x="558800" y="1376737"/>
            <a:ext cx="11099800" cy="5208418"/>
          </a:xfrm>
        </p:spPr>
        <p:txBody>
          <a:bodyPr/>
          <a:lstStyle>
            <a:lvl1pPr marL="457200" indent="-457200">
              <a:buFont typeface="Wingdings" panose="05000000000000000000" pitchFamily="2" charset="2"/>
              <a:buChar char="l"/>
              <a:defRPr>
                <a:solidFill>
                  <a:schemeClr val="tx1"/>
                </a:solidFill>
                <a:latin typeface="Yu Gothic" panose="020B0400000000000000" pitchFamily="34" charset="-128"/>
                <a:ea typeface="Yu Gothic" panose="020B0400000000000000" pitchFamily="34" charset="-128"/>
              </a:defRPr>
            </a:lvl1pPr>
            <a:lvl2pPr marL="800100" marR="0" indent="-342900" algn="l" defTabSz="914400" rtl="0" eaLnBrk="1" fontAlgn="auto" latinLnBrk="0" hangingPunct="1">
              <a:lnSpc>
                <a:spcPct val="110000"/>
              </a:lnSpc>
              <a:spcBef>
                <a:spcPts val="0"/>
              </a:spcBef>
              <a:spcAft>
                <a:spcPts val="0"/>
              </a:spcAft>
              <a:buClr>
                <a:schemeClr val="tx2"/>
              </a:buClr>
              <a:buSzTx/>
              <a:buFont typeface="Wingdings" panose="05000000000000000000" pitchFamily="2" charset="2"/>
              <a:buChar char="l"/>
              <a:tabLst/>
              <a:defRPr b="0" i="0">
                <a:solidFill>
                  <a:schemeClr val="tx1"/>
                </a:solidFill>
                <a:latin typeface="+mn-ea"/>
                <a:ea typeface="+mn-ea"/>
              </a:defRPr>
            </a:lvl2pPr>
            <a:lvl3pPr>
              <a:buClr>
                <a:schemeClr val="tx2"/>
              </a:buClr>
              <a:defRPr sz="2400" b="0" i="0">
                <a:solidFill>
                  <a:schemeClr val="tx1"/>
                </a:solidFill>
                <a:latin typeface="+mn-ea"/>
                <a:ea typeface="+mn-ea"/>
              </a:defRPr>
            </a:lvl3pPr>
            <a:lvl4pPr marL="1371600" indent="0">
              <a:buClr>
                <a:schemeClr val="tx2"/>
              </a:buClr>
              <a:buNone/>
              <a:defRPr>
                <a:solidFill>
                  <a:schemeClr val="tx1"/>
                </a:solidFill>
                <a:latin typeface="+mn-ea"/>
                <a:ea typeface="+mn-ea"/>
              </a:defRPr>
            </a:lvl4pPr>
            <a:lvl5pPr>
              <a:buClr>
                <a:schemeClr val="tx2"/>
              </a:buClr>
              <a:defRPr>
                <a:solidFill>
                  <a:schemeClr val="tx1"/>
                </a:solidFill>
              </a:defRPr>
            </a:lvl5pPr>
          </a:lstStyle>
          <a:p>
            <a:pPr lvl="0"/>
            <a:r>
              <a:rPr kumimoji="1" lang="ja-JP" altLang="en-US"/>
              <a:t>第１レベル</a:t>
            </a:r>
            <a:endParaRPr kumimoji="1" lang="en-US" altLang="ja-JP" dirty="0"/>
          </a:p>
          <a:p>
            <a:pPr lvl="1"/>
            <a:r>
              <a:rPr kumimoji="1" lang="ja-JP" altLang="en-US"/>
              <a:t>第２レベル</a:t>
            </a:r>
            <a:endParaRPr kumimoji="1" lang="en-US" altLang="ja-JP" dirty="0"/>
          </a:p>
          <a:p>
            <a:pPr lvl="2"/>
            <a:r>
              <a:rPr kumimoji="1" lang="ja-JP" altLang="en-US"/>
              <a:t>第３レベル</a:t>
            </a:r>
            <a:endParaRPr kumimoji="1" lang="en-US" altLang="ja-JP" dirty="0"/>
          </a:p>
        </p:txBody>
      </p:sp>
      <p:sp>
        <p:nvSpPr>
          <p:cNvPr id="23" name="テキスト ボックス 22"/>
          <p:cNvSpPr txBox="1"/>
          <p:nvPr userDrawn="1"/>
        </p:nvSpPr>
        <p:spPr>
          <a:xfrm>
            <a:off x="11507123" y="6304096"/>
            <a:ext cx="561372" cy="461665"/>
          </a:xfrm>
          <a:prstGeom prst="rect">
            <a:avLst/>
          </a:prstGeom>
          <a:noFill/>
        </p:spPr>
        <p:txBody>
          <a:bodyPr wrap="none" rtlCol="0">
            <a:spAutoFit/>
          </a:bodyPr>
          <a:lstStyle/>
          <a:p>
            <a:fld id="{86695743-78A6-41C5-8EC9-B94E39B9B94D}" type="slidenum">
              <a:rPr kumimoji="1" lang="ja-JP" altLang="en-US" sz="2400" smtClean="0">
                <a:solidFill>
                  <a:schemeClr val="tx1">
                    <a:lumMod val="60000"/>
                    <a:lumOff val="40000"/>
                  </a:schemeClr>
                </a:solidFill>
                <a:latin typeface="+mn-lt"/>
                <a:ea typeface="游ゴシック Medium" panose="020B0500000000000000" pitchFamily="50" charset="-128"/>
              </a:rPr>
              <a:t>‹#›</a:t>
            </a:fld>
            <a:endParaRPr kumimoji="1" lang="ja-JP" altLang="en-US" sz="2400" dirty="0">
              <a:solidFill>
                <a:schemeClr val="tx1">
                  <a:lumMod val="60000"/>
                  <a:lumOff val="40000"/>
                </a:schemeClr>
              </a:solidFill>
              <a:latin typeface="+mn-lt"/>
              <a:ea typeface="游ゴシック Medium" panose="020B0500000000000000" pitchFamily="50" charset="-128"/>
            </a:endParaRPr>
          </a:p>
        </p:txBody>
      </p:sp>
    </p:spTree>
    <p:extLst>
      <p:ext uri="{BB962C8B-B14F-4D97-AF65-F5344CB8AC3E}">
        <p14:creationId xmlns:p14="http://schemas.microsoft.com/office/powerpoint/2010/main" val="6911462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パラグラフ_補足">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4729D06-59B6-E68A-976D-25543BCE1E79}"/>
              </a:ext>
            </a:extLst>
          </p:cNvPr>
          <p:cNvSpPr/>
          <p:nvPr userDrawn="1"/>
        </p:nvSpPr>
        <p:spPr>
          <a:xfrm>
            <a:off x="0" y="0"/>
            <a:ext cx="12192000" cy="1261230"/>
          </a:xfrm>
          <a:prstGeom prst="rect">
            <a:avLst/>
          </a:prstGeom>
          <a:solidFill>
            <a:schemeClr val="tx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solidFill>
                <a:srgbClr val="FF0000"/>
              </a:solidFill>
            </a:endParaRPr>
          </a:p>
        </p:txBody>
      </p:sp>
      <p:sp>
        <p:nvSpPr>
          <p:cNvPr id="2" name="タイトル 1"/>
          <p:cNvSpPr>
            <a:spLocks noGrp="1"/>
          </p:cNvSpPr>
          <p:nvPr>
            <p:ph type="title" hasCustomPrompt="1"/>
          </p:nvPr>
        </p:nvSpPr>
        <p:spPr>
          <a:xfrm>
            <a:off x="558800" y="323071"/>
            <a:ext cx="11099800" cy="938159"/>
          </a:xfrm>
        </p:spPr>
        <p:txBody>
          <a:bodyPr>
            <a:noAutofit/>
          </a:bodyPr>
          <a:lstStyle>
            <a:lvl1pPr>
              <a:defRPr sz="3600" b="1">
                <a:solidFill>
                  <a:schemeClr val="bg1"/>
                </a:solidFill>
                <a:latin typeface="游ゴシック" panose="020B0400000000000000" pitchFamily="50" charset="-128"/>
                <a:ea typeface="游ゴシック" panose="020B0400000000000000" pitchFamily="50" charset="-128"/>
              </a:defRPr>
            </a:lvl1pPr>
          </a:lstStyle>
          <a:p>
            <a:r>
              <a:rPr kumimoji="1" lang="ja-JP" altLang="en-US"/>
              <a:t>スライドタイトル</a:t>
            </a:r>
            <a:endParaRPr kumimoji="1" lang="ja-JP" altLang="en-US" dirty="0"/>
          </a:p>
        </p:txBody>
      </p:sp>
      <p:sp>
        <p:nvSpPr>
          <p:cNvPr id="3" name="コンテンツ プレースホルダー 2"/>
          <p:cNvSpPr>
            <a:spLocks noGrp="1"/>
          </p:cNvSpPr>
          <p:nvPr>
            <p:ph idx="1" hasCustomPrompt="1"/>
          </p:nvPr>
        </p:nvSpPr>
        <p:spPr>
          <a:xfrm>
            <a:off x="558800" y="1376737"/>
            <a:ext cx="11099800" cy="5208418"/>
          </a:xfrm>
        </p:spPr>
        <p:txBody>
          <a:bodyPr/>
          <a:lstStyle>
            <a:lvl1pPr marL="457200" indent="-457200">
              <a:buFont typeface="Wingdings" panose="05000000000000000000" pitchFamily="2" charset="2"/>
              <a:buChar char="l"/>
              <a:defRPr>
                <a:solidFill>
                  <a:schemeClr val="tx1"/>
                </a:solidFill>
                <a:latin typeface="Yu Gothic" panose="020B0400000000000000" pitchFamily="34" charset="-128"/>
                <a:ea typeface="Yu Gothic" panose="020B0400000000000000" pitchFamily="34" charset="-128"/>
              </a:defRPr>
            </a:lvl1pPr>
            <a:lvl2pPr marL="800100" marR="0" indent="-342900" algn="l" defTabSz="914400" rtl="0" eaLnBrk="1" fontAlgn="auto" latinLnBrk="0" hangingPunct="1">
              <a:lnSpc>
                <a:spcPct val="110000"/>
              </a:lnSpc>
              <a:spcBef>
                <a:spcPts val="0"/>
              </a:spcBef>
              <a:spcAft>
                <a:spcPts val="0"/>
              </a:spcAft>
              <a:buClr>
                <a:schemeClr val="tx2"/>
              </a:buClr>
              <a:buSzTx/>
              <a:buFont typeface="Wingdings" panose="05000000000000000000" pitchFamily="2" charset="2"/>
              <a:buChar char="l"/>
              <a:tabLst/>
              <a:defRPr b="0" i="0">
                <a:solidFill>
                  <a:schemeClr val="tx1"/>
                </a:solidFill>
                <a:latin typeface="+mn-ea"/>
                <a:ea typeface="+mn-ea"/>
              </a:defRPr>
            </a:lvl2pPr>
            <a:lvl3pPr>
              <a:buClr>
                <a:schemeClr val="tx2"/>
              </a:buClr>
              <a:defRPr sz="2400" b="0" i="0">
                <a:solidFill>
                  <a:schemeClr val="tx1"/>
                </a:solidFill>
                <a:latin typeface="+mn-ea"/>
                <a:ea typeface="+mn-ea"/>
              </a:defRPr>
            </a:lvl3pPr>
            <a:lvl4pPr marL="1371600" indent="0">
              <a:buClr>
                <a:schemeClr val="tx2"/>
              </a:buClr>
              <a:buNone/>
              <a:defRPr>
                <a:solidFill>
                  <a:schemeClr val="tx1"/>
                </a:solidFill>
                <a:latin typeface="+mn-ea"/>
                <a:ea typeface="+mn-ea"/>
              </a:defRPr>
            </a:lvl4pPr>
            <a:lvl5pPr>
              <a:buClr>
                <a:schemeClr val="tx2"/>
              </a:buClr>
              <a:defRPr>
                <a:solidFill>
                  <a:schemeClr val="tx1"/>
                </a:solidFill>
              </a:defRPr>
            </a:lvl5pPr>
          </a:lstStyle>
          <a:p>
            <a:pPr lvl="0"/>
            <a:r>
              <a:rPr kumimoji="1" lang="ja-JP" altLang="en-US"/>
              <a:t>第１レベル</a:t>
            </a:r>
            <a:endParaRPr kumimoji="1" lang="en-US" altLang="ja-JP" dirty="0"/>
          </a:p>
          <a:p>
            <a:pPr lvl="1"/>
            <a:r>
              <a:rPr kumimoji="1" lang="ja-JP" altLang="en-US"/>
              <a:t>第２レベル</a:t>
            </a:r>
            <a:endParaRPr kumimoji="1" lang="en-US" altLang="ja-JP" dirty="0"/>
          </a:p>
          <a:p>
            <a:pPr lvl="2"/>
            <a:r>
              <a:rPr kumimoji="1" lang="ja-JP" altLang="en-US"/>
              <a:t>第３レベル</a:t>
            </a:r>
            <a:endParaRPr kumimoji="1" lang="en-US" altLang="ja-JP" dirty="0"/>
          </a:p>
        </p:txBody>
      </p:sp>
      <p:sp>
        <p:nvSpPr>
          <p:cNvPr id="23" name="テキスト ボックス 22"/>
          <p:cNvSpPr txBox="1"/>
          <p:nvPr userDrawn="1"/>
        </p:nvSpPr>
        <p:spPr>
          <a:xfrm>
            <a:off x="11507123" y="6304096"/>
            <a:ext cx="561372" cy="461665"/>
          </a:xfrm>
          <a:prstGeom prst="rect">
            <a:avLst/>
          </a:prstGeom>
          <a:noFill/>
        </p:spPr>
        <p:txBody>
          <a:bodyPr wrap="none" rtlCol="0">
            <a:spAutoFit/>
          </a:bodyPr>
          <a:lstStyle/>
          <a:p>
            <a:fld id="{86695743-78A6-41C5-8EC9-B94E39B9B94D}" type="slidenum">
              <a:rPr kumimoji="1" lang="ja-JP" altLang="en-US" sz="2400" smtClean="0">
                <a:solidFill>
                  <a:schemeClr val="tx1">
                    <a:lumMod val="60000"/>
                    <a:lumOff val="40000"/>
                  </a:schemeClr>
                </a:solidFill>
                <a:latin typeface="+mn-lt"/>
                <a:ea typeface="游ゴシック Medium" panose="020B0500000000000000" pitchFamily="50" charset="-128"/>
              </a:rPr>
              <a:t>‹#›</a:t>
            </a:fld>
            <a:endParaRPr kumimoji="1" lang="ja-JP" altLang="en-US" sz="2400" dirty="0">
              <a:solidFill>
                <a:schemeClr val="tx1">
                  <a:lumMod val="60000"/>
                  <a:lumOff val="40000"/>
                </a:schemeClr>
              </a:solidFill>
              <a:latin typeface="+mn-lt"/>
              <a:ea typeface="游ゴシック Medium" panose="020B0500000000000000" pitchFamily="50" charset="-128"/>
            </a:endParaRPr>
          </a:p>
        </p:txBody>
      </p:sp>
    </p:spTree>
    <p:extLst>
      <p:ext uri="{BB962C8B-B14F-4D97-AF65-F5344CB8AC3E}">
        <p14:creationId xmlns:p14="http://schemas.microsoft.com/office/powerpoint/2010/main" val="373937026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パラグラフ_概要">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558800" y="323071"/>
            <a:ext cx="11099800" cy="938159"/>
          </a:xfrm>
        </p:spPr>
        <p:txBody>
          <a:bodyPr>
            <a:noAutofit/>
          </a:bodyPr>
          <a:lstStyle>
            <a:lvl1pPr algn="ctr">
              <a:defRPr sz="3600" b="1">
                <a:solidFill>
                  <a:schemeClr val="tx1"/>
                </a:solidFill>
                <a:latin typeface="游ゴシック" panose="020B0400000000000000" pitchFamily="50" charset="-128"/>
                <a:ea typeface="游ゴシック" panose="020B0400000000000000" pitchFamily="50" charset="-128"/>
              </a:defRPr>
            </a:lvl1pPr>
          </a:lstStyle>
          <a:p>
            <a:r>
              <a:rPr kumimoji="1" lang="ja-JP" altLang="en-US"/>
              <a:t>はじめに</a:t>
            </a:r>
            <a:r>
              <a:rPr kumimoji="1" lang="en-US" altLang="ja-JP" dirty="0"/>
              <a:t> (</a:t>
            </a:r>
            <a:r>
              <a:rPr kumimoji="1" lang="ja-JP" altLang="en-US"/>
              <a:t>概要など</a:t>
            </a:r>
            <a:r>
              <a:rPr kumimoji="1" lang="en-US" altLang="ja-JP" dirty="0"/>
              <a:t>)</a:t>
            </a:r>
            <a:endParaRPr kumimoji="1" lang="ja-JP" altLang="en-US" dirty="0"/>
          </a:p>
        </p:txBody>
      </p:sp>
      <p:sp>
        <p:nvSpPr>
          <p:cNvPr id="3" name="コンテンツ プレースホルダー 2"/>
          <p:cNvSpPr>
            <a:spLocks noGrp="1"/>
          </p:cNvSpPr>
          <p:nvPr>
            <p:ph idx="1" hasCustomPrompt="1"/>
          </p:nvPr>
        </p:nvSpPr>
        <p:spPr>
          <a:xfrm>
            <a:off x="558800" y="1376737"/>
            <a:ext cx="11099800" cy="5208418"/>
          </a:xfrm>
        </p:spPr>
        <p:txBody>
          <a:bodyPr/>
          <a:lstStyle>
            <a:lvl1pPr marL="457200" indent="-457200">
              <a:buFont typeface="Wingdings" panose="05000000000000000000" pitchFamily="2" charset="2"/>
              <a:buChar char="l"/>
              <a:defRPr>
                <a:solidFill>
                  <a:schemeClr val="tx1"/>
                </a:solidFill>
                <a:latin typeface="Yu Gothic" panose="020B0400000000000000" pitchFamily="34" charset="-128"/>
                <a:ea typeface="Yu Gothic" panose="020B0400000000000000" pitchFamily="34" charset="-128"/>
              </a:defRPr>
            </a:lvl1pPr>
            <a:lvl2pPr marL="800100" marR="0" indent="-342900" algn="l" defTabSz="914400" rtl="0" eaLnBrk="1" fontAlgn="auto" latinLnBrk="0" hangingPunct="1">
              <a:lnSpc>
                <a:spcPct val="110000"/>
              </a:lnSpc>
              <a:spcBef>
                <a:spcPts val="0"/>
              </a:spcBef>
              <a:spcAft>
                <a:spcPts val="0"/>
              </a:spcAft>
              <a:buClr>
                <a:schemeClr val="tx2"/>
              </a:buClr>
              <a:buSzTx/>
              <a:buFont typeface="Wingdings" panose="05000000000000000000" pitchFamily="2" charset="2"/>
              <a:buChar char="l"/>
              <a:tabLst/>
              <a:defRPr b="0" i="0">
                <a:solidFill>
                  <a:schemeClr val="tx1"/>
                </a:solidFill>
                <a:latin typeface="+mn-ea"/>
                <a:ea typeface="+mn-ea"/>
              </a:defRPr>
            </a:lvl2pPr>
            <a:lvl3pPr>
              <a:buClr>
                <a:schemeClr val="tx2"/>
              </a:buClr>
              <a:defRPr sz="2400" b="0" i="0">
                <a:solidFill>
                  <a:schemeClr val="tx1"/>
                </a:solidFill>
                <a:latin typeface="+mn-ea"/>
                <a:ea typeface="+mn-ea"/>
              </a:defRPr>
            </a:lvl3pPr>
            <a:lvl4pPr marL="1371600" indent="0">
              <a:buClr>
                <a:schemeClr val="tx2"/>
              </a:buClr>
              <a:buNone/>
              <a:defRPr>
                <a:solidFill>
                  <a:schemeClr val="tx1"/>
                </a:solidFill>
                <a:latin typeface="+mn-ea"/>
                <a:ea typeface="+mn-ea"/>
              </a:defRPr>
            </a:lvl4pPr>
            <a:lvl5pPr>
              <a:buClr>
                <a:schemeClr val="tx2"/>
              </a:buClr>
              <a:defRPr>
                <a:solidFill>
                  <a:schemeClr val="tx1"/>
                </a:solidFill>
              </a:defRPr>
            </a:lvl5pPr>
          </a:lstStyle>
          <a:p>
            <a:pPr lvl="0"/>
            <a:r>
              <a:rPr kumimoji="1" lang="ja-JP" altLang="en-US"/>
              <a:t>第１レベル</a:t>
            </a:r>
            <a:endParaRPr kumimoji="1" lang="en-US" altLang="ja-JP" dirty="0"/>
          </a:p>
          <a:p>
            <a:pPr lvl="1"/>
            <a:r>
              <a:rPr kumimoji="1" lang="ja-JP" altLang="en-US"/>
              <a:t>第２レベル</a:t>
            </a:r>
            <a:endParaRPr kumimoji="1" lang="en-US" altLang="ja-JP" dirty="0"/>
          </a:p>
          <a:p>
            <a:pPr lvl="2"/>
            <a:r>
              <a:rPr kumimoji="1" lang="ja-JP" altLang="en-US"/>
              <a:t>第３レベル</a:t>
            </a:r>
            <a:endParaRPr kumimoji="1" lang="en-US" altLang="ja-JP" dirty="0"/>
          </a:p>
          <a:p>
            <a:pPr lvl="3"/>
            <a:endParaRPr kumimoji="1" lang="en-US" altLang="ja-JP" dirty="0"/>
          </a:p>
          <a:p>
            <a:pPr lvl="1"/>
            <a:endParaRPr kumimoji="1" lang="en-US" altLang="ja-JP" dirty="0"/>
          </a:p>
          <a:p>
            <a:pPr lvl="0"/>
            <a:endParaRPr kumimoji="1" lang="en-US" altLang="ja-JP" dirty="0"/>
          </a:p>
          <a:p>
            <a:pPr lvl="0"/>
            <a:endParaRPr kumimoji="1" lang="en-US" altLang="ja-JP" dirty="0"/>
          </a:p>
          <a:p>
            <a:pPr lvl="1"/>
            <a:endParaRPr kumimoji="1" lang="en-US" altLang="ja-JP" dirty="0"/>
          </a:p>
        </p:txBody>
      </p:sp>
      <p:sp>
        <p:nvSpPr>
          <p:cNvPr id="23" name="テキスト ボックス 22"/>
          <p:cNvSpPr txBox="1"/>
          <p:nvPr userDrawn="1"/>
        </p:nvSpPr>
        <p:spPr>
          <a:xfrm>
            <a:off x="11507123" y="6304096"/>
            <a:ext cx="561372" cy="461665"/>
          </a:xfrm>
          <a:prstGeom prst="rect">
            <a:avLst/>
          </a:prstGeom>
          <a:noFill/>
        </p:spPr>
        <p:txBody>
          <a:bodyPr wrap="none" rtlCol="0">
            <a:spAutoFit/>
          </a:bodyPr>
          <a:lstStyle/>
          <a:p>
            <a:fld id="{86695743-78A6-41C5-8EC9-B94E39B9B94D}" type="slidenum">
              <a:rPr kumimoji="1" lang="ja-JP" altLang="en-US" sz="2400" smtClean="0">
                <a:solidFill>
                  <a:schemeClr val="tx1">
                    <a:lumMod val="60000"/>
                    <a:lumOff val="40000"/>
                  </a:schemeClr>
                </a:solidFill>
                <a:latin typeface="+mn-lt"/>
                <a:ea typeface="游ゴシック Medium" panose="020B0500000000000000" pitchFamily="50" charset="-128"/>
              </a:rPr>
              <a:t>‹#›</a:t>
            </a:fld>
            <a:endParaRPr kumimoji="1" lang="ja-JP" altLang="en-US" sz="2400" dirty="0">
              <a:solidFill>
                <a:schemeClr val="tx1">
                  <a:lumMod val="60000"/>
                  <a:lumOff val="40000"/>
                </a:schemeClr>
              </a:solidFill>
              <a:latin typeface="+mn-lt"/>
              <a:ea typeface="游ゴシック Medium" panose="020B0500000000000000" pitchFamily="50" charset="-128"/>
            </a:endParaRPr>
          </a:p>
        </p:txBody>
      </p:sp>
      <p:sp>
        <p:nvSpPr>
          <p:cNvPr id="4" name="フレーム 3">
            <a:extLst>
              <a:ext uri="{FF2B5EF4-FFF2-40B4-BE49-F238E27FC236}">
                <a16:creationId xmlns:a16="http://schemas.microsoft.com/office/drawing/2014/main" id="{E0DCFCB3-9C82-557E-E04F-436AFDEC4E18}"/>
              </a:ext>
            </a:extLst>
          </p:cNvPr>
          <p:cNvSpPr/>
          <p:nvPr userDrawn="1"/>
        </p:nvSpPr>
        <p:spPr>
          <a:xfrm>
            <a:off x="0" y="0"/>
            <a:ext cx="12192000" cy="6858000"/>
          </a:xfrm>
          <a:prstGeom prst="frame">
            <a:avLst>
              <a:gd name="adj1" fmla="val 2461"/>
            </a:avLst>
          </a:prstGeom>
          <a:solidFill>
            <a:schemeClr val="tx2">
              <a:lumMod val="20000"/>
              <a:lumOff val="80000"/>
            </a:schemeClr>
          </a:solidFill>
          <a:ln>
            <a:noFill/>
            <a:round/>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solidFill>
                <a:srgbClr val="FF0000"/>
              </a:solidFill>
            </a:endParaRPr>
          </a:p>
        </p:txBody>
      </p:sp>
    </p:spTree>
    <p:extLst>
      <p:ext uri="{BB962C8B-B14F-4D97-AF65-F5344CB8AC3E}">
        <p14:creationId xmlns:p14="http://schemas.microsoft.com/office/powerpoint/2010/main" val="12199137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2517291" y="794944"/>
            <a:ext cx="8989832" cy="938159"/>
          </a:xfrm>
        </p:spPr>
        <p:txBody>
          <a:bodyPr>
            <a:noAutofit/>
          </a:bodyPr>
          <a:lstStyle>
            <a:lvl1pPr>
              <a:defRPr sz="2800" b="1">
                <a:solidFill>
                  <a:schemeClr val="accent1"/>
                </a:solidFill>
                <a:latin typeface="游ゴシック" panose="020B0400000000000000" pitchFamily="50" charset="-128"/>
                <a:ea typeface="游ゴシック" panose="020B0400000000000000" pitchFamily="50" charset="-128"/>
              </a:defRPr>
            </a:lvl1pPr>
          </a:lstStyle>
          <a:p>
            <a:r>
              <a:rPr kumimoji="1" lang="en-US" altLang="ja-JP" dirty="0"/>
              <a:t>(</a:t>
            </a:r>
            <a:r>
              <a:rPr kumimoji="1" lang="ja-JP" altLang="en-US"/>
              <a:t>発表題目に対応</a:t>
            </a:r>
            <a:r>
              <a:rPr kumimoji="1" lang="en-US" altLang="ja-JP" dirty="0"/>
              <a:t>)</a:t>
            </a:r>
            <a:endParaRPr kumimoji="1" lang="ja-JP" altLang="en-US" dirty="0"/>
          </a:p>
        </p:txBody>
      </p:sp>
      <p:sp>
        <p:nvSpPr>
          <p:cNvPr id="3" name="コンテンツ プレースホルダー 2"/>
          <p:cNvSpPr>
            <a:spLocks noGrp="1"/>
          </p:cNvSpPr>
          <p:nvPr>
            <p:ph idx="1" hasCustomPrompt="1"/>
          </p:nvPr>
        </p:nvSpPr>
        <p:spPr>
          <a:xfrm>
            <a:off x="2517289" y="2000922"/>
            <a:ext cx="8989834" cy="4303174"/>
          </a:xfrm>
        </p:spPr>
        <p:txBody>
          <a:bodyPr>
            <a:normAutofit/>
          </a:bodyPr>
          <a:lstStyle>
            <a:lvl1pPr marL="514350" indent="-514350">
              <a:buFont typeface="+mj-lt"/>
              <a:buAutoNum type="arabicPeriod"/>
              <a:defRPr sz="2800">
                <a:solidFill>
                  <a:schemeClr val="tx1"/>
                </a:solidFill>
                <a:latin typeface="Yu Gothic" panose="020B0400000000000000" pitchFamily="34" charset="-128"/>
                <a:ea typeface="Yu Gothic" panose="020B0400000000000000" pitchFamily="34" charset="-128"/>
              </a:defRPr>
            </a:lvl1pPr>
            <a:lvl2pPr marL="800100" marR="0" indent="-342900" algn="l" defTabSz="914400" rtl="0" eaLnBrk="1" fontAlgn="auto" latinLnBrk="0" hangingPunct="1">
              <a:lnSpc>
                <a:spcPct val="110000"/>
              </a:lnSpc>
              <a:spcBef>
                <a:spcPts val="0"/>
              </a:spcBef>
              <a:spcAft>
                <a:spcPts val="0"/>
              </a:spcAft>
              <a:buClr>
                <a:schemeClr val="tx2"/>
              </a:buClr>
              <a:buSzTx/>
              <a:buFont typeface="Wingdings" panose="05000000000000000000" pitchFamily="2" charset="2"/>
              <a:buChar char="l"/>
              <a:tabLst/>
              <a:defRPr sz="2400" b="0" i="0">
                <a:solidFill>
                  <a:schemeClr val="tx1"/>
                </a:solidFill>
                <a:latin typeface="+mn-ea"/>
                <a:ea typeface="+mn-ea"/>
              </a:defRPr>
            </a:lvl2pPr>
            <a:lvl3pPr>
              <a:buClr>
                <a:schemeClr val="tx2"/>
              </a:buClr>
              <a:defRPr sz="2400" b="0" i="0">
                <a:solidFill>
                  <a:schemeClr val="tx1"/>
                </a:solidFill>
                <a:latin typeface="+mn-ea"/>
                <a:ea typeface="+mn-ea"/>
              </a:defRPr>
            </a:lvl3pPr>
            <a:lvl4pPr marL="1371600" indent="0">
              <a:buClr>
                <a:schemeClr val="tx2"/>
              </a:buClr>
              <a:buNone/>
              <a:defRPr>
                <a:solidFill>
                  <a:schemeClr val="tx1"/>
                </a:solidFill>
                <a:latin typeface="+mn-ea"/>
                <a:ea typeface="+mn-ea"/>
              </a:defRPr>
            </a:lvl4pPr>
            <a:lvl5pPr>
              <a:buClr>
                <a:schemeClr val="tx2"/>
              </a:buClr>
              <a:defRPr>
                <a:solidFill>
                  <a:schemeClr val="tx1"/>
                </a:solidFill>
              </a:defRPr>
            </a:lvl5pPr>
          </a:lstStyle>
          <a:p>
            <a:pPr lvl="0"/>
            <a:r>
              <a:rPr kumimoji="1" lang="en-US" altLang="ja-JP" dirty="0"/>
              <a:t>(</a:t>
            </a:r>
            <a:r>
              <a:rPr kumimoji="1" lang="ja-JP" altLang="en-US"/>
              <a:t>チャプタータイトルに対応</a:t>
            </a:r>
            <a:r>
              <a:rPr kumimoji="1" lang="en-US" altLang="ja-JP" dirty="0"/>
              <a:t>)</a:t>
            </a:r>
          </a:p>
          <a:p>
            <a:pPr lvl="1"/>
            <a:r>
              <a:rPr kumimoji="1" lang="ja-JP" altLang="en-US"/>
              <a:t>必要に応じて詳細コンテンツを記述</a:t>
            </a:r>
            <a:endParaRPr kumimoji="1" lang="en-US" altLang="ja-JP" dirty="0"/>
          </a:p>
          <a:p>
            <a:pPr lvl="1"/>
            <a:endParaRPr kumimoji="1" lang="en-US" altLang="ja-JP" dirty="0"/>
          </a:p>
        </p:txBody>
      </p:sp>
      <p:sp>
        <p:nvSpPr>
          <p:cNvPr id="23" name="テキスト ボックス 22"/>
          <p:cNvSpPr txBox="1"/>
          <p:nvPr userDrawn="1"/>
        </p:nvSpPr>
        <p:spPr>
          <a:xfrm>
            <a:off x="11507123" y="6304096"/>
            <a:ext cx="561372" cy="461665"/>
          </a:xfrm>
          <a:prstGeom prst="rect">
            <a:avLst/>
          </a:prstGeom>
          <a:noFill/>
        </p:spPr>
        <p:txBody>
          <a:bodyPr wrap="none" rtlCol="0">
            <a:spAutoFit/>
          </a:bodyPr>
          <a:lstStyle/>
          <a:p>
            <a:fld id="{86695743-78A6-41C5-8EC9-B94E39B9B94D}" type="slidenum">
              <a:rPr kumimoji="1" lang="ja-JP" altLang="en-US" sz="2400" smtClean="0">
                <a:solidFill>
                  <a:schemeClr val="tx1">
                    <a:lumMod val="60000"/>
                    <a:lumOff val="40000"/>
                  </a:schemeClr>
                </a:solidFill>
                <a:latin typeface="+mn-lt"/>
                <a:ea typeface="游ゴシック Medium" panose="020B0500000000000000" pitchFamily="50" charset="-128"/>
              </a:rPr>
              <a:t>‹#›</a:t>
            </a:fld>
            <a:endParaRPr kumimoji="1" lang="ja-JP" altLang="en-US" sz="2400" dirty="0">
              <a:solidFill>
                <a:schemeClr val="tx1">
                  <a:lumMod val="60000"/>
                  <a:lumOff val="40000"/>
                </a:schemeClr>
              </a:solidFill>
              <a:latin typeface="+mn-lt"/>
              <a:ea typeface="游ゴシック Medium" panose="020B0500000000000000" pitchFamily="50" charset="-128"/>
            </a:endParaRPr>
          </a:p>
        </p:txBody>
      </p:sp>
      <p:sp>
        <p:nvSpPr>
          <p:cNvPr id="4" name="正方形/長方形 3">
            <a:extLst>
              <a:ext uri="{FF2B5EF4-FFF2-40B4-BE49-F238E27FC236}">
                <a16:creationId xmlns:a16="http://schemas.microsoft.com/office/drawing/2014/main" id="{68572AA1-E7F7-2D54-1DF5-57C0090D1D36}"/>
              </a:ext>
            </a:extLst>
          </p:cNvPr>
          <p:cNvSpPr/>
          <p:nvPr userDrawn="1"/>
        </p:nvSpPr>
        <p:spPr>
          <a:xfrm>
            <a:off x="0" y="0"/>
            <a:ext cx="1785769" cy="6858000"/>
          </a:xfrm>
          <a:prstGeom prst="rect">
            <a:avLst/>
          </a:prstGeom>
          <a:solidFill>
            <a:schemeClr val="accent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solidFill>
                <a:srgbClr val="FF0000"/>
              </a:solidFill>
            </a:endParaRPr>
          </a:p>
        </p:txBody>
      </p:sp>
    </p:spTree>
    <p:extLst>
      <p:ext uri="{BB962C8B-B14F-4D97-AF65-F5344CB8AC3E}">
        <p14:creationId xmlns:p14="http://schemas.microsoft.com/office/powerpoint/2010/main" val="41438430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扉">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3338512" y="2959920"/>
            <a:ext cx="8307388" cy="938159"/>
          </a:xfrm>
        </p:spPr>
        <p:txBody>
          <a:bodyPr>
            <a:noAutofit/>
          </a:bodyPr>
          <a:lstStyle>
            <a:lvl1pPr algn="l">
              <a:defRPr sz="3600" b="1">
                <a:solidFill>
                  <a:schemeClr val="accent1"/>
                </a:solidFill>
                <a:latin typeface="游ゴシック" panose="020B0400000000000000" pitchFamily="50" charset="-128"/>
                <a:ea typeface="游ゴシック" panose="020B0400000000000000" pitchFamily="50" charset="-128"/>
              </a:defRPr>
            </a:lvl1pPr>
          </a:lstStyle>
          <a:p>
            <a:r>
              <a:rPr kumimoji="1" lang="ja-JP" altLang="en-US"/>
              <a:t>チャプタータイトル</a:t>
            </a:r>
            <a:endParaRPr kumimoji="1" lang="ja-JP" altLang="en-US" dirty="0"/>
          </a:p>
        </p:txBody>
      </p:sp>
      <p:sp>
        <p:nvSpPr>
          <p:cNvPr id="23" name="テキスト ボックス 22"/>
          <p:cNvSpPr txBox="1"/>
          <p:nvPr userDrawn="1"/>
        </p:nvSpPr>
        <p:spPr>
          <a:xfrm>
            <a:off x="11507123" y="6304096"/>
            <a:ext cx="561372" cy="461665"/>
          </a:xfrm>
          <a:prstGeom prst="rect">
            <a:avLst/>
          </a:prstGeom>
          <a:noFill/>
        </p:spPr>
        <p:txBody>
          <a:bodyPr wrap="none" rtlCol="0">
            <a:spAutoFit/>
          </a:bodyPr>
          <a:lstStyle/>
          <a:p>
            <a:fld id="{86695743-78A6-41C5-8EC9-B94E39B9B94D}" type="slidenum">
              <a:rPr kumimoji="1" lang="ja-JP" altLang="en-US" sz="2400" smtClean="0">
                <a:solidFill>
                  <a:schemeClr val="tx1">
                    <a:lumMod val="60000"/>
                    <a:lumOff val="40000"/>
                  </a:schemeClr>
                </a:solidFill>
                <a:latin typeface="+mn-lt"/>
                <a:ea typeface="游ゴシック Medium" panose="020B0500000000000000" pitchFamily="50" charset="-128"/>
              </a:rPr>
              <a:t>‹#›</a:t>
            </a:fld>
            <a:endParaRPr kumimoji="1" lang="ja-JP" altLang="en-US" sz="2400" dirty="0">
              <a:solidFill>
                <a:schemeClr val="tx1">
                  <a:lumMod val="60000"/>
                  <a:lumOff val="40000"/>
                </a:schemeClr>
              </a:solidFill>
              <a:latin typeface="+mn-lt"/>
              <a:ea typeface="游ゴシック Medium" panose="020B0500000000000000" pitchFamily="50" charset="-128"/>
            </a:endParaRPr>
          </a:p>
        </p:txBody>
      </p:sp>
      <p:sp>
        <p:nvSpPr>
          <p:cNvPr id="9" name="テキスト プレースホルダー 8">
            <a:extLst>
              <a:ext uri="{FF2B5EF4-FFF2-40B4-BE49-F238E27FC236}">
                <a16:creationId xmlns:a16="http://schemas.microsoft.com/office/drawing/2014/main" id="{C70A94A5-070F-B111-1160-FB25FCF902CA}"/>
              </a:ext>
            </a:extLst>
          </p:cNvPr>
          <p:cNvSpPr>
            <a:spLocks noGrp="1"/>
          </p:cNvSpPr>
          <p:nvPr>
            <p:ph type="body" sz="quarter" idx="10" hasCustomPrompt="1"/>
          </p:nvPr>
        </p:nvSpPr>
        <p:spPr>
          <a:xfrm>
            <a:off x="0" y="2137569"/>
            <a:ext cx="3338512" cy="2582862"/>
          </a:xfrm>
        </p:spPr>
        <p:txBody>
          <a:bodyPr anchor="ctr">
            <a:noAutofit/>
          </a:bodyPr>
          <a:lstStyle>
            <a:lvl1pPr marL="0" indent="0" algn="ctr">
              <a:buNone/>
              <a:defRPr sz="19900">
                <a:solidFill>
                  <a:schemeClr val="accent1">
                    <a:alpha val="30000"/>
                  </a:schemeClr>
                </a:solidFill>
              </a:defRPr>
            </a:lvl1pPr>
          </a:lstStyle>
          <a:p>
            <a:pPr lvl="0"/>
            <a:r>
              <a:rPr kumimoji="1" lang="en-US" altLang="ja-JP" dirty="0"/>
              <a:t>01</a:t>
            </a:r>
            <a:endParaRPr kumimoji="1" lang="ja-JP" altLang="en-US"/>
          </a:p>
        </p:txBody>
      </p:sp>
    </p:spTree>
    <p:extLst>
      <p:ext uri="{BB962C8B-B14F-4D97-AF65-F5344CB8AC3E}">
        <p14:creationId xmlns:p14="http://schemas.microsoft.com/office/powerpoint/2010/main" val="286745889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裏表紙">
    <p:bg>
      <p:bgPr>
        <a:solidFill>
          <a:schemeClr val="accent1"/>
        </a:solidFill>
        <a:effectLst/>
      </p:bgPr>
    </p:bg>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1524000" y="1407319"/>
            <a:ext cx="9144000" cy="2387600"/>
          </a:xfrm>
        </p:spPr>
        <p:txBody>
          <a:bodyPr anchor="ctr">
            <a:noAutofit/>
          </a:bodyPr>
          <a:lstStyle>
            <a:lvl1pPr algn="ctr">
              <a:defRPr sz="4800" b="1">
                <a:solidFill>
                  <a:schemeClr val="bg1"/>
                </a:solidFill>
                <a:latin typeface="游ゴシック" panose="020B0400000000000000" pitchFamily="50" charset="-128"/>
                <a:ea typeface="游ゴシック" panose="020B0400000000000000" pitchFamily="50" charset="-128"/>
              </a:defRPr>
            </a:lvl1pPr>
          </a:lstStyle>
          <a:p>
            <a:r>
              <a:rPr kumimoji="1" lang="ja-JP" altLang="en-US"/>
              <a:t>発表題目に対応</a:t>
            </a:r>
            <a:endParaRPr kumimoji="1" lang="ja-JP" altLang="en-US" dirty="0"/>
          </a:p>
        </p:txBody>
      </p:sp>
      <p:sp>
        <p:nvSpPr>
          <p:cNvPr id="5" name="直角三角形 4">
            <a:extLst>
              <a:ext uri="{FF2B5EF4-FFF2-40B4-BE49-F238E27FC236}">
                <a16:creationId xmlns:a16="http://schemas.microsoft.com/office/drawing/2014/main" id="{2A45476F-2C68-F757-F962-A86C739D3F93}"/>
              </a:ext>
            </a:extLst>
          </p:cNvPr>
          <p:cNvSpPr/>
          <p:nvPr userDrawn="1"/>
        </p:nvSpPr>
        <p:spPr>
          <a:xfrm rot="5400000">
            <a:off x="0" y="0"/>
            <a:ext cx="1083733" cy="1083733"/>
          </a:xfrm>
          <a:prstGeom prst="rtTriangle">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solidFill>
                <a:srgbClr val="FF0000"/>
              </a:solidFill>
            </a:endParaRPr>
          </a:p>
        </p:txBody>
      </p:sp>
      <p:sp>
        <p:nvSpPr>
          <p:cNvPr id="6" name="直角三角形 5">
            <a:extLst>
              <a:ext uri="{FF2B5EF4-FFF2-40B4-BE49-F238E27FC236}">
                <a16:creationId xmlns:a16="http://schemas.microsoft.com/office/drawing/2014/main" id="{F6435C1B-4C73-A3DC-3A4F-E7708826DC3D}"/>
              </a:ext>
            </a:extLst>
          </p:cNvPr>
          <p:cNvSpPr/>
          <p:nvPr userDrawn="1"/>
        </p:nvSpPr>
        <p:spPr>
          <a:xfrm rot="16200000">
            <a:off x="11108267" y="5774267"/>
            <a:ext cx="1083733" cy="1083733"/>
          </a:xfrm>
          <a:prstGeom prst="rtTriangle">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solidFill>
                <a:srgbClr val="FF0000"/>
              </a:solidFill>
            </a:endParaRPr>
          </a:p>
        </p:txBody>
      </p:sp>
    </p:spTree>
    <p:extLst>
      <p:ext uri="{BB962C8B-B14F-4D97-AF65-F5344CB8AC3E}">
        <p14:creationId xmlns:p14="http://schemas.microsoft.com/office/powerpoint/2010/main" val="341783305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4638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BAF030-86AC-4BA0-B9C6-3243C593BCFC}" type="datetimeFigureOut">
              <a:rPr kumimoji="1" lang="ja-JP" altLang="en-US" smtClean="0"/>
              <a:t>2026/2/17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1B92D0-3845-473E-8E13-C70357A36CF6}" type="slidenum">
              <a:rPr kumimoji="1" lang="ja-JP" altLang="en-US" smtClean="0"/>
              <a:t>‹#›</a:t>
            </a:fld>
            <a:endParaRPr kumimoji="1" lang="ja-JP" altLang="en-US"/>
          </a:p>
        </p:txBody>
      </p:sp>
    </p:spTree>
    <p:extLst>
      <p:ext uri="{BB962C8B-B14F-4D97-AF65-F5344CB8AC3E}">
        <p14:creationId xmlns:p14="http://schemas.microsoft.com/office/powerpoint/2010/main" val="3069340270"/>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56" r:id="rId3"/>
    <p:sldLayoutId id="2147483655" r:id="rId4"/>
    <p:sldLayoutId id="2147483654" r:id="rId5"/>
    <p:sldLayoutId id="2147483653" r:id="rId6"/>
    <p:sldLayoutId id="2147483657" r:id="rId7"/>
    <p:sldLayoutId id="2147483651" r:id="rId8"/>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446088" indent="-446088" algn="l" defTabSz="914400" rtl="0" eaLnBrk="1" latinLnBrk="0" hangingPunct="1">
        <a:lnSpc>
          <a:spcPct val="110000"/>
        </a:lnSpc>
        <a:spcBef>
          <a:spcPts val="1800"/>
        </a:spcBef>
        <a:buClr>
          <a:schemeClr val="accent1"/>
        </a:buClr>
        <a:buFont typeface="Wingdings" panose="05000000000000000000" pitchFamily="2" charset="2"/>
        <a:buChar char="l"/>
        <a:defRPr kumimoji="1" sz="2800" b="1" kern="1200">
          <a:solidFill>
            <a:schemeClr val="tx1"/>
          </a:solidFill>
          <a:latin typeface="游ゴシック" panose="020B0400000000000000" pitchFamily="50" charset="-128"/>
          <a:ea typeface="游ゴシック" panose="020B0400000000000000" pitchFamily="50" charset="-128"/>
          <a:cs typeface="+mn-cs"/>
        </a:defRPr>
      </a:lvl1pPr>
      <a:lvl2pPr marL="898525" indent="-441325" algn="l" defTabSz="914400" rtl="0" eaLnBrk="1" latinLnBrk="0" hangingPunct="1">
        <a:lnSpc>
          <a:spcPct val="110000"/>
        </a:lnSpc>
        <a:spcBef>
          <a:spcPts val="0"/>
        </a:spcBef>
        <a:buFont typeface="Wingdings" panose="05000000000000000000" pitchFamily="2" charset="2"/>
        <a:buChar char="l"/>
        <a:defRPr kumimoji="1" sz="2400" kern="1200">
          <a:solidFill>
            <a:schemeClr val="tx2"/>
          </a:solidFill>
          <a:latin typeface="+mn-lt"/>
          <a:ea typeface="+mn-ea"/>
          <a:cs typeface="+mn-cs"/>
        </a:defRPr>
      </a:lvl2pPr>
      <a:lvl3pPr marL="1252538" indent="-338138" algn="l" defTabSz="914400" rtl="0" eaLnBrk="1" latinLnBrk="0" hangingPunct="1">
        <a:lnSpc>
          <a:spcPct val="110000"/>
        </a:lnSpc>
        <a:spcBef>
          <a:spcPts val="0"/>
        </a:spcBef>
        <a:buFont typeface="Wingdings" panose="05000000000000000000" pitchFamily="2" charset="2"/>
        <a:buChar char="l"/>
        <a:defRPr kumimoji="1" sz="2000" kern="1200">
          <a:solidFill>
            <a:schemeClr val="tx2"/>
          </a:solidFill>
          <a:latin typeface="+mn-lt"/>
          <a:ea typeface="+mn-ea"/>
          <a:cs typeface="+mn-cs"/>
        </a:defRPr>
      </a:lvl3pPr>
      <a:lvl4pPr marL="1706563" indent="-334963" algn="l" defTabSz="914400" rtl="0" eaLnBrk="1" latinLnBrk="0" hangingPunct="1">
        <a:lnSpc>
          <a:spcPct val="110000"/>
        </a:lnSpc>
        <a:spcBef>
          <a:spcPts val="0"/>
        </a:spcBef>
        <a:buFont typeface="Wingdings" panose="05000000000000000000" pitchFamily="2" charset="2"/>
        <a:buChar char="l"/>
        <a:defRPr kumimoji="1" sz="1800" kern="1200">
          <a:solidFill>
            <a:schemeClr val="tx2"/>
          </a:solidFill>
          <a:latin typeface="+mn-lt"/>
          <a:ea typeface="+mn-ea"/>
          <a:cs typeface="+mn-cs"/>
        </a:defRPr>
      </a:lvl4pPr>
      <a:lvl5pPr marL="2151063" indent="-322263" algn="l" defTabSz="914400" rtl="0" eaLnBrk="1" latinLnBrk="0" hangingPunct="1">
        <a:lnSpc>
          <a:spcPct val="110000"/>
        </a:lnSpc>
        <a:spcBef>
          <a:spcPts val="0"/>
        </a:spcBef>
        <a:buFont typeface="Wingdings" panose="05000000000000000000" pitchFamily="2" charset="2"/>
        <a:buChar char="l"/>
        <a:defRPr kumimoji="1"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armadillo.atmark-techno.com/news/notices/202301_armadillo-x2"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2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chart" Target="../charts/chart7.xml"/><Relationship Id="rId4" Type="http://schemas.openxmlformats.org/officeDocument/2006/relationships/image" Target="../media/image22.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1.png"/><Relationship Id="rId7" Type="http://schemas.openxmlformats.org/officeDocument/2006/relationships/image" Target="../media/image13.em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12.svg"/><Relationship Id="rId9" Type="http://schemas.openxmlformats.org/officeDocument/2006/relationships/image" Target="../media/image15.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7.sv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3.emf"/><Relationship Id="rId4" Type="http://schemas.openxmlformats.org/officeDocument/2006/relationships/image" Target="../media/image15.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C75D14-92F6-0EDA-B762-D6DAE7A56BC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5C07A6E-58DF-7F73-A613-88FCE1B892CC}"/>
              </a:ext>
            </a:extLst>
          </p:cNvPr>
          <p:cNvSpPr>
            <a:spLocks noGrp="1"/>
          </p:cNvSpPr>
          <p:nvPr>
            <p:ph type="ctrTitle"/>
          </p:nvPr>
        </p:nvSpPr>
        <p:spPr>
          <a:xfrm>
            <a:off x="336884" y="1544595"/>
            <a:ext cx="11518232" cy="2627744"/>
          </a:xfrm>
        </p:spPr>
        <p:txBody>
          <a:bodyPr/>
          <a:lstStyle/>
          <a:p>
            <a:pPr>
              <a:lnSpc>
                <a:spcPts val="5280"/>
              </a:lnSpc>
            </a:pPr>
            <a:r>
              <a:rPr lang="en" altLang="ja-JP" sz="4400" dirty="0"/>
              <a:t>Arm TrustZone</a:t>
            </a:r>
            <a:r>
              <a:rPr lang="ja-JP" altLang="en-US" sz="4400"/>
              <a:t>における</a:t>
            </a:r>
            <a:br>
              <a:rPr lang="en-US" altLang="ja-JP" sz="4400" dirty="0"/>
            </a:br>
            <a:r>
              <a:rPr lang="en-US" altLang="ja-JP" sz="4400" dirty="0"/>
              <a:t>POSIX API</a:t>
            </a:r>
            <a:r>
              <a:rPr lang="ja-JP" altLang="en-US" sz="4400"/>
              <a:t>を用いた</a:t>
            </a:r>
            <a:br>
              <a:rPr lang="en-US" altLang="ja-JP" sz="4400" dirty="0"/>
            </a:br>
            <a:r>
              <a:rPr lang="ja-JP" altLang="en-US" sz="4400"/>
              <a:t>クラウドアプリケーションの協調実行</a:t>
            </a:r>
            <a:endParaRPr kumimoji="1" lang="ja-JP" altLang="en-US" sz="4000"/>
          </a:p>
        </p:txBody>
      </p:sp>
      <p:sp>
        <p:nvSpPr>
          <p:cNvPr id="3" name="字幕 2">
            <a:extLst>
              <a:ext uri="{FF2B5EF4-FFF2-40B4-BE49-F238E27FC236}">
                <a16:creationId xmlns:a16="http://schemas.microsoft.com/office/drawing/2014/main" id="{E29610FF-D3CA-2414-B870-1C6E33D0F4ED}"/>
              </a:ext>
            </a:extLst>
          </p:cNvPr>
          <p:cNvSpPr>
            <a:spLocks noGrp="1"/>
          </p:cNvSpPr>
          <p:nvPr>
            <p:ph type="subTitle" idx="1"/>
          </p:nvPr>
        </p:nvSpPr>
        <p:spPr>
          <a:xfrm>
            <a:off x="1524000" y="4373693"/>
            <a:ext cx="9144000" cy="1720671"/>
          </a:xfrm>
        </p:spPr>
        <p:txBody>
          <a:bodyPr anchor="ctr"/>
          <a:lstStyle/>
          <a:p>
            <a:pPr>
              <a:lnSpc>
                <a:spcPts val="2500"/>
              </a:lnSpc>
            </a:pPr>
            <a:r>
              <a:rPr kumimoji="1" lang="ja-JP" altLang="en-US"/>
              <a:t>九州工業大学</a:t>
            </a:r>
            <a:endParaRPr kumimoji="1" lang="en-US" altLang="ja-JP" dirty="0"/>
          </a:p>
          <a:p>
            <a:pPr>
              <a:lnSpc>
                <a:spcPts val="2500"/>
              </a:lnSpc>
            </a:pPr>
            <a:r>
              <a:rPr kumimoji="1" lang="ja-JP" altLang="en-US"/>
              <a:t>佐藤 太陽　光来 健一</a:t>
            </a:r>
          </a:p>
        </p:txBody>
      </p:sp>
    </p:spTree>
    <p:extLst>
      <p:ext uri="{BB962C8B-B14F-4D97-AF65-F5344CB8AC3E}">
        <p14:creationId xmlns:p14="http://schemas.microsoft.com/office/powerpoint/2010/main" val="3958986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A07E61-F71F-D249-8AC3-108BD929E2D4}"/>
              </a:ext>
            </a:extLst>
          </p:cNvPr>
          <p:cNvSpPr>
            <a:spLocks noGrp="1"/>
          </p:cNvSpPr>
          <p:nvPr>
            <p:ph type="title"/>
          </p:nvPr>
        </p:nvSpPr>
        <p:spPr/>
        <p:txBody>
          <a:bodyPr/>
          <a:lstStyle/>
          <a:p>
            <a:r>
              <a:rPr kumimoji="1" lang="ja-JP" altLang="en-US"/>
              <a:t>共有メモリ</a:t>
            </a:r>
            <a:r>
              <a:rPr kumimoji="1" lang="en-US" altLang="ja-JP" dirty="0"/>
              <a:t>API</a:t>
            </a:r>
            <a:endParaRPr kumimoji="1" lang="ja-JP" altLang="en-US"/>
          </a:p>
        </p:txBody>
      </p:sp>
      <p:sp>
        <p:nvSpPr>
          <p:cNvPr id="3" name="コンテンツ プレースホルダー 2">
            <a:extLst>
              <a:ext uri="{FF2B5EF4-FFF2-40B4-BE49-F238E27FC236}">
                <a16:creationId xmlns:a16="http://schemas.microsoft.com/office/drawing/2014/main" id="{2623C3BB-99FC-FF37-44A2-17D0C912BE21}"/>
              </a:ext>
            </a:extLst>
          </p:cNvPr>
          <p:cNvSpPr>
            <a:spLocks noGrp="1"/>
          </p:cNvSpPr>
          <p:nvPr>
            <p:ph idx="1"/>
          </p:nvPr>
        </p:nvSpPr>
        <p:spPr/>
        <p:txBody>
          <a:bodyPr/>
          <a:lstStyle/>
          <a:p>
            <a:r>
              <a:rPr lang="en-US" altLang="ja-JP" dirty="0"/>
              <a:t>TA</a:t>
            </a:r>
            <a:r>
              <a:rPr lang="ja-JP" altLang="en-US"/>
              <a:t>起動時に十分なサイズの共有メモリを</a:t>
            </a:r>
            <a:r>
              <a:rPr kumimoji="1" lang="ja-JP" altLang="en-US"/>
              <a:t>割り当てる</a:t>
            </a:r>
            <a:endParaRPr kumimoji="1" lang="en-US" altLang="ja-JP" dirty="0"/>
          </a:p>
          <a:p>
            <a:pPr lvl="1"/>
            <a:r>
              <a:rPr kumimoji="1" lang="ja-JP" altLang="en-US"/>
              <a:t>共有</a:t>
            </a:r>
            <a:r>
              <a:rPr lang="ja-JP" altLang="en-US"/>
              <a:t>実行時に動的に割り当てるのが難しいため</a:t>
            </a:r>
            <a:endParaRPr lang="en-US" altLang="ja-JP" dirty="0"/>
          </a:p>
          <a:p>
            <a:pPr lvl="1"/>
            <a:r>
              <a:rPr kumimoji="1" lang="ja-JP" altLang="en-US"/>
              <a:t>メモリオブジェクトを管理するためのデータ構造を作成</a:t>
            </a:r>
            <a:endParaRPr lang="en-US" altLang="ja-JP" dirty="0"/>
          </a:p>
          <a:p>
            <a:r>
              <a:rPr kumimoji="1" lang="en-US" altLang="ja-JP" dirty="0"/>
              <a:t>CA</a:t>
            </a:r>
            <a:r>
              <a:rPr kumimoji="1" lang="ja-JP" altLang="en-US"/>
              <a:t>または</a:t>
            </a:r>
            <a:r>
              <a:rPr kumimoji="1" lang="en-US" altLang="ja-JP" dirty="0"/>
              <a:t>TA</a:t>
            </a:r>
            <a:r>
              <a:rPr kumimoji="1" lang="ja-JP" altLang="en-US"/>
              <a:t>が</a:t>
            </a:r>
            <a:r>
              <a:rPr kumimoji="1" lang="en-US" altLang="ja-JP" dirty="0" err="1"/>
              <a:t>shm_open</a:t>
            </a:r>
            <a:r>
              <a:rPr kumimoji="1" lang="ja-JP" altLang="en-US"/>
              <a:t>関数を用いて新規オブジェクトを作成</a:t>
            </a:r>
            <a:endParaRPr kumimoji="1" lang="en-US" altLang="ja-JP" dirty="0"/>
          </a:p>
          <a:p>
            <a:pPr lvl="1"/>
            <a:r>
              <a:rPr lang="ja-JP" altLang="en-US"/>
              <a:t>事前に割り当てられた共有メモリ内にメモリ領域を確保</a:t>
            </a:r>
            <a:endParaRPr lang="en-US" altLang="ja-JP" dirty="0"/>
          </a:p>
          <a:p>
            <a:pPr lvl="1"/>
            <a:r>
              <a:rPr kumimoji="1" lang="en-US" altLang="ja-JP" dirty="0"/>
              <a:t>CA</a:t>
            </a:r>
            <a:r>
              <a:rPr kumimoji="1" lang="ja-JP" altLang="en-US"/>
              <a:t>と</a:t>
            </a:r>
            <a:r>
              <a:rPr kumimoji="1" lang="en-US" altLang="ja-JP" dirty="0"/>
              <a:t>TA</a:t>
            </a:r>
            <a:r>
              <a:rPr kumimoji="1" lang="ja-JP" altLang="en-US"/>
              <a:t>は</a:t>
            </a:r>
            <a:r>
              <a:rPr kumimoji="1" lang="en-US" altLang="ja-JP" dirty="0" err="1"/>
              <a:t>mmap</a:t>
            </a:r>
            <a:r>
              <a:rPr kumimoji="1" lang="ja-JP" altLang="en-US"/>
              <a:t>関数を用いてメモリ領域を擬似的にマッピング</a:t>
            </a:r>
            <a:endParaRPr kumimoji="1" lang="en-US" altLang="ja-JP" dirty="0"/>
          </a:p>
        </p:txBody>
      </p:sp>
      <p:sp>
        <p:nvSpPr>
          <p:cNvPr id="4" name="正方形/長方形 4">
            <a:extLst>
              <a:ext uri="{FF2B5EF4-FFF2-40B4-BE49-F238E27FC236}">
                <a16:creationId xmlns:a16="http://schemas.microsoft.com/office/drawing/2014/main" id="{008C5D1E-FBB0-36EE-5E5A-D1CDE9707EB7}"/>
              </a:ext>
            </a:extLst>
          </p:cNvPr>
          <p:cNvSpPr/>
          <p:nvPr/>
        </p:nvSpPr>
        <p:spPr>
          <a:xfrm>
            <a:off x="6211316" y="4636984"/>
            <a:ext cx="4003828" cy="1937154"/>
          </a:xfrm>
          <a:prstGeom prst="rect">
            <a:avLst/>
          </a:prstGeom>
          <a:solidFill>
            <a:schemeClr val="accent1">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5" name="正方形/長方形 4">
            <a:extLst>
              <a:ext uri="{FF2B5EF4-FFF2-40B4-BE49-F238E27FC236}">
                <a16:creationId xmlns:a16="http://schemas.microsoft.com/office/drawing/2014/main" id="{8E20EB90-2B00-80B2-9AA4-A5FA646DE636}"/>
              </a:ext>
            </a:extLst>
          </p:cNvPr>
          <p:cNvSpPr/>
          <p:nvPr/>
        </p:nvSpPr>
        <p:spPr>
          <a:xfrm>
            <a:off x="1576299" y="4636984"/>
            <a:ext cx="4412027" cy="1937154"/>
          </a:xfrm>
          <a:prstGeom prst="rect">
            <a:avLst/>
          </a:prstGeom>
          <a:solidFill>
            <a:schemeClr val="accent4">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6" name="テキスト ボックス 30">
            <a:extLst>
              <a:ext uri="{FF2B5EF4-FFF2-40B4-BE49-F238E27FC236}">
                <a16:creationId xmlns:a16="http://schemas.microsoft.com/office/drawing/2014/main" id="{8B054EFF-A8F8-09C9-B4DD-FA5FAED3A043}"/>
              </a:ext>
            </a:extLst>
          </p:cNvPr>
          <p:cNvSpPr txBox="1"/>
          <p:nvPr/>
        </p:nvSpPr>
        <p:spPr>
          <a:xfrm>
            <a:off x="1576299" y="4334974"/>
            <a:ext cx="4412026" cy="369332"/>
          </a:xfrm>
          <a:prstGeom prst="rect">
            <a:avLst/>
          </a:prstGeom>
          <a:noFill/>
        </p:spPr>
        <p:txBody>
          <a:bodyPr wrap="square" rtlCol="0">
            <a:spAutoFit/>
          </a:bodyPr>
          <a:lstStyle/>
          <a:p>
            <a:pPr algn="ctr"/>
            <a:r>
              <a:rPr kumimoji="1" lang="ja-JP" altLang="en-US"/>
              <a:t>ノーマルワールド</a:t>
            </a:r>
          </a:p>
        </p:txBody>
      </p:sp>
      <p:sp>
        <p:nvSpPr>
          <p:cNvPr id="7" name="テキスト ボックス 31">
            <a:extLst>
              <a:ext uri="{FF2B5EF4-FFF2-40B4-BE49-F238E27FC236}">
                <a16:creationId xmlns:a16="http://schemas.microsoft.com/office/drawing/2014/main" id="{C57DDCC8-0CF2-4EF5-167C-D7E1E885B53D}"/>
              </a:ext>
            </a:extLst>
          </p:cNvPr>
          <p:cNvSpPr txBox="1"/>
          <p:nvPr/>
        </p:nvSpPr>
        <p:spPr>
          <a:xfrm>
            <a:off x="6211316" y="4354301"/>
            <a:ext cx="4003828" cy="369332"/>
          </a:xfrm>
          <a:prstGeom prst="rect">
            <a:avLst/>
          </a:prstGeom>
          <a:noFill/>
        </p:spPr>
        <p:txBody>
          <a:bodyPr wrap="square" rtlCol="0">
            <a:spAutoFit/>
          </a:bodyPr>
          <a:lstStyle/>
          <a:p>
            <a:pPr algn="ctr"/>
            <a:r>
              <a:rPr kumimoji="1" lang="ja-JP" altLang="en-US"/>
              <a:t>セキュアワールド</a:t>
            </a:r>
          </a:p>
        </p:txBody>
      </p:sp>
      <p:sp>
        <p:nvSpPr>
          <p:cNvPr id="8" name="角丸四角形 7">
            <a:extLst>
              <a:ext uri="{FF2B5EF4-FFF2-40B4-BE49-F238E27FC236}">
                <a16:creationId xmlns:a16="http://schemas.microsoft.com/office/drawing/2014/main" id="{ACAF9113-761C-DA8C-A191-9B522A4AD1A2}"/>
              </a:ext>
            </a:extLst>
          </p:cNvPr>
          <p:cNvSpPr/>
          <p:nvPr/>
        </p:nvSpPr>
        <p:spPr>
          <a:xfrm>
            <a:off x="3291544" y="4954966"/>
            <a:ext cx="1444485" cy="360000"/>
          </a:xfrm>
          <a:prstGeom prst="round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a:solidFill>
                  <a:schemeClr val="tx1"/>
                </a:solidFill>
              </a:rPr>
              <a:t>CA</a:t>
            </a:r>
            <a:endParaRPr kumimoji="1" lang="ja-JP" altLang="en-US" dirty="0">
              <a:solidFill>
                <a:schemeClr val="tx1"/>
              </a:solidFill>
            </a:endParaRPr>
          </a:p>
        </p:txBody>
      </p:sp>
      <p:sp>
        <p:nvSpPr>
          <p:cNvPr id="9" name="角丸四角形 8">
            <a:extLst>
              <a:ext uri="{FF2B5EF4-FFF2-40B4-BE49-F238E27FC236}">
                <a16:creationId xmlns:a16="http://schemas.microsoft.com/office/drawing/2014/main" id="{72C9B79A-6F00-CF6A-7A4F-9C43193C1497}"/>
              </a:ext>
            </a:extLst>
          </p:cNvPr>
          <p:cNvSpPr/>
          <p:nvPr/>
        </p:nvSpPr>
        <p:spPr>
          <a:xfrm>
            <a:off x="7576740" y="4952580"/>
            <a:ext cx="1272854" cy="360000"/>
          </a:xfrm>
          <a:prstGeom prst="round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a:solidFill>
                  <a:schemeClr val="tx1"/>
                </a:solidFill>
              </a:rPr>
              <a:t>TA</a:t>
            </a:r>
            <a:endParaRPr kumimoji="1" lang="ja-JP" altLang="en-US" dirty="0">
              <a:solidFill>
                <a:schemeClr val="tx1"/>
              </a:solidFill>
            </a:endParaRPr>
          </a:p>
        </p:txBody>
      </p:sp>
      <p:sp>
        <p:nvSpPr>
          <p:cNvPr id="10" name="メモ 9">
            <a:extLst>
              <a:ext uri="{FF2B5EF4-FFF2-40B4-BE49-F238E27FC236}">
                <a16:creationId xmlns:a16="http://schemas.microsoft.com/office/drawing/2014/main" id="{EA080F69-19FC-999C-F7C0-5F3023038990}"/>
              </a:ext>
            </a:extLst>
          </p:cNvPr>
          <p:cNvSpPr/>
          <p:nvPr/>
        </p:nvSpPr>
        <p:spPr>
          <a:xfrm>
            <a:off x="2503160" y="5711096"/>
            <a:ext cx="6945084" cy="587812"/>
          </a:xfrm>
          <a:prstGeom prst="foldedCorner">
            <a:avLst>
              <a:gd name="adj" fmla="val 28758"/>
            </a:avLst>
          </a:prstGeom>
          <a:solidFill>
            <a:schemeClr val="accent6"/>
          </a:solidFill>
          <a:ln>
            <a:noFill/>
          </a:ln>
        </p:spPr>
        <p:style>
          <a:lnRef idx="2">
            <a:schemeClr val="accent6"/>
          </a:lnRef>
          <a:fillRef idx="1">
            <a:schemeClr val="lt1"/>
          </a:fillRef>
          <a:effectRef idx="0">
            <a:schemeClr val="accent6"/>
          </a:effectRef>
          <a:fontRef idx="minor">
            <a:schemeClr val="dk1"/>
          </a:fontRef>
        </p:style>
        <p:txBody>
          <a:bodyPr rtlCol="0" anchor="b"/>
          <a:lstStyle/>
          <a:p>
            <a:r>
              <a:rPr kumimoji="1" lang="en-US" altLang="ja-JP" dirty="0">
                <a:solidFill>
                  <a:schemeClr val="bg1"/>
                </a:solidFill>
              </a:rPr>
              <a:t>   </a:t>
            </a:r>
            <a:endParaRPr kumimoji="1" lang="ja-JP" altLang="en-US" dirty="0">
              <a:solidFill>
                <a:schemeClr val="bg1"/>
              </a:solidFill>
            </a:endParaRPr>
          </a:p>
        </p:txBody>
      </p:sp>
      <p:sp>
        <p:nvSpPr>
          <p:cNvPr id="11" name="テキスト ボックス 10">
            <a:extLst>
              <a:ext uri="{FF2B5EF4-FFF2-40B4-BE49-F238E27FC236}">
                <a16:creationId xmlns:a16="http://schemas.microsoft.com/office/drawing/2014/main" id="{4FD219B8-10BF-2F5D-F4FB-A2D1A26B4267}"/>
              </a:ext>
            </a:extLst>
          </p:cNvPr>
          <p:cNvSpPr txBox="1"/>
          <p:nvPr/>
        </p:nvSpPr>
        <p:spPr>
          <a:xfrm>
            <a:off x="2642116" y="5316527"/>
            <a:ext cx="1366080" cy="369332"/>
          </a:xfrm>
          <a:prstGeom prst="rect">
            <a:avLst/>
          </a:prstGeom>
          <a:noFill/>
        </p:spPr>
        <p:txBody>
          <a:bodyPr wrap="none" rtlCol="0">
            <a:spAutoFit/>
          </a:bodyPr>
          <a:lstStyle/>
          <a:p>
            <a:r>
              <a:rPr kumimoji="1" lang="en-US" altLang="ja-JP" dirty="0" err="1"/>
              <a:t>shm_open</a:t>
            </a:r>
            <a:r>
              <a:rPr kumimoji="1" lang="en-US" altLang="ja-JP" dirty="0"/>
              <a:t>()</a:t>
            </a:r>
            <a:endParaRPr kumimoji="1" lang="ja-JP" altLang="en-US"/>
          </a:p>
        </p:txBody>
      </p:sp>
      <p:sp>
        <p:nvSpPr>
          <p:cNvPr id="12" name="テキスト ボックス 11">
            <a:extLst>
              <a:ext uri="{FF2B5EF4-FFF2-40B4-BE49-F238E27FC236}">
                <a16:creationId xmlns:a16="http://schemas.microsoft.com/office/drawing/2014/main" id="{9ED6245A-0512-F699-EC4D-BCF73B3726C4}"/>
              </a:ext>
            </a:extLst>
          </p:cNvPr>
          <p:cNvSpPr txBox="1"/>
          <p:nvPr/>
        </p:nvSpPr>
        <p:spPr>
          <a:xfrm>
            <a:off x="6992256" y="5312504"/>
            <a:ext cx="973343" cy="369332"/>
          </a:xfrm>
          <a:prstGeom prst="rect">
            <a:avLst/>
          </a:prstGeom>
          <a:noFill/>
        </p:spPr>
        <p:txBody>
          <a:bodyPr wrap="none" rtlCol="0">
            <a:spAutoFit/>
          </a:bodyPr>
          <a:lstStyle/>
          <a:p>
            <a:r>
              <a:rPr kumimoji="1" lang="en-US" altLang="ja-JP" dirty="0" err="1"/>
              <a:t>mmap</a:t>
            </a:r>
            <a:r>
              <a:rPr kumimoji="1" lang="en-US" altLang="ja-JP" dirty="0"/>
              <a:t>()</a:t>
            </a:r>
            <a:endParaRPr kumimoji="1" lang="ja-JP" altLang="en-US"/>
          </a:p>
        </p:txBody>
      </p:sp>
      <p:sp>
        <p:nvSpPr>
          <p:cNvPr id="13" name="テキスト ボックス 51">
            <a:extLst>
              <a:ext uri="{FF2B5EF4-FFF2-40B4-BE49-F238E27FC236}">
                <a16:creationId xmlns:a16="http://schemas.microsoft.com/office/drawing/2014/main" id="{EA4BB1D8-3550-B739-570C-CC853DF7C82E}"/>
              </a:ext>
            </a:extLst>
          </p:cNvPr>
          <p:cNvSpPr txBox="1"/>
          <p:nvPr/>
        </p:nvSpPr>
        <p:spPr>
          <a:xfrm>
            <a:off x="4996381" y="5081268"/>
            <a:ext cx="973343" cy="369332"/>
          </a:xfrm>
          <a:prstGeom prst="rect">
            <a:avLst/>
          </a:prstGeom>
          <a:noFill/>
        </p:spPr>
        <p:txBody>
          <a:bodyPr wrap="none" rtlCol="0">
            <a:spAutoFit/>
          </a:bodyPr>
          <a:lstStyle/>
          <a:p>
            <a:r>
              <a:rPr kumimoji="1" lang="en-US" altLang="ja-JP" dirty="0" err="1"/>
              <a:t>mmap</a:t>
            </a:r>
            <a:r>
              <a:rPr kumimoji="1" lang="en-US" altLang="ja-JP" dirty="0"/>
              <a:t>()</a:t>
            </a:r>
            <a:endParaRPr kumimoji="1" lang="ja-JP" altLang="en-US"/>
          </a:p>
        </p:txBody>
      </p:sp>
      <p:sp>
        <p:nvSpPr>
          <p:cNvPr id="14" name="Rectangle 10">
            <a:extLst>
              <a:ext uri="{FF2B5EF4-FFF2-40B4-BE49-F238E27FC236}">
                <a16:creationId xmlns:a16="http://schemas.microsoft.com/office/drawing/2014/main" id="{6282A12B-C827-06A2-74F4-BCC8E134D8AC}"/>
              </a:ext>
            </a:extLst>
          </p:cNvPr>
          <p:cNvSpPr/>
          <p:nvPr/>
        </p:nvSpPr>
        <p:spPr>
          <a:xfrm>
            <a:off x="3815272" y="5874925"/>
            <a:ext cx="397027" cy="293486"/>
          </a:xfrm>
          <a:prstGeom prst="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dirty="0">
              <a:solidFill>
                <a:srgbClr val="FF0000"/>
              </a:solidFill>
            </a:endParaRPr>
          </a:p>
        </p:txBody>
      </p:sp>
      <p:cxnSp>
        <p:nvCxnSpPr>
          <p:cNvPr id="16" name="直線矢印コネクタ 15">
            <a:extLst>
              <a:ext uri="{FF2B5EF4-FFF2-40B4-BE49-F238E27FC236}">
                <a16:creationId xmlns:a16="http://schemas.microsoft.com/office/drawing/2014/main" id="{416A7320-3EFB-A35C-263F-810375EE2498}"/>
              </a:ext>
            </a:extLst>
          </p:cNvPr>
          <p:cNvCxnSpPr>
            <a:cxnSpLocks/>
            <a:stCxn id="8" idx="2"/>
            <a:endCxn id="14" idx="0"/>
          </p:cNvCxnSpPr>
          <p:nvPr/>
        </p:nvCxnSpPr>
        <p:spPr>
          <a:xfrm flipH="1">
            <a:off x="4013786" y="5314966"/>
            <a:ext cx="1" cy="559959"/>
          </a:xfrm>
          <a:prstGeom prst="straightConnector1">
            <a:avLst/>
          </a:prstGeom>
          <a:ln w="57150">
            <a:solidFill>
              <a:schemeClr val="accent3"/>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7">
            <a:extLst>
              <a:ext uri="{FF2B5EF4-FFF2-40B4-BE49-F238E27FC236}">
                <a16:creationId xmlns:a16="http://schemas.microsoft.com/office/drawing/2014/main" id="{CEEFA442-7FB5-5F35-4363-F6DFE616C00B}"/>
              </a:ext>
            </a:extLst>
          </p:cNvPr>
          <p:cNvSpPr txBox="1"/>
          <p:nvPr/>
        </p:nvSpPr>
        <p:spPr>
          <a:xfrm>
            <a:off x="6608829" y="5820336"/>
            <a:ext cx="2741936" cy="369332"/>
          </a:xfrm>
          <a:prstGeom prst="rect">
            <a:avLst/>
          </a:prstGeom>
          <a:noFill/>
        </p:spPr>
        <p:txBody>
          <a:bodyPr wrap="square" rtlCol="0">
            <a:spAutoFit/>
          </a:bodyPr>
          <a:lstStyle/>
          <a:p>
            <a:r>
              <a:rPr lang="ja-JP" altLang="en-US">
                <a:solidFill>
                  <a:schemeClr val="bg1"/>
                </a:solidFill>
              </a:rPr>
              <a:t>共有メモリオブジェクト</a:t>
            </a:r>
            <a:endParaRPr lang="en-JP" dirty="0">
              <a:solidFill>
                <a:schemeClr val="bg1"/>
              </a:solidFill>
            </a:endParaRPr>
          </a:p>
        </p:txBody>
      </p:sp>
      <p:graphicFrame>
        <p:nvGraphicFramePr>
          <p:cNvPr id="18" name="表 17">
            <a:extLst>
              <a:ext uri="{FF2B5EF4-FFF2-40B4-BE49-F238E27FC236}">
                <a16:creationId xmlns:a16="http://schemas.microsoft.com/office/drawing/2014/main" id="{6558C626-AA2E-D63D-2D6D-133CE1F5F102}"/>
              </a:ext>
            </a:extLst>
          </p:cNvPr>
          <p:cNvGraphicFramePr>
            <a:graphicFrameLocks noGrp="1"/>
          </p:cNvGraphicFramePr>
          <p:nvPr>
            <p:extLst>
              <p:ext uri="{D42A27DB-BD31-4B8C-83A1-F6EECF244321}">
                <p14:modId xmlns:p14="http://schemas.microsoft.com/office/powerpoint/2010/main" val="3575063216"/>
              </p:ext>
            </p:extLst>
          </p:nvPr>
        </p:nvGraphicFramePr>
        <p:xfrm>
          <a:off x="4671807" y="5877668"/>
          <a:ext cx="1800000" cy="288000"/>
        </p:xfrm>
        <a:graphic>
          <a:graphicData uri="http://schemas.openxmlformats.org/drawingml/2006/table">
            <a:tbl>
              <a:tblPr firstRow="1" bandRow="1">
                <a:tableStyleId>{5C22544A-7EE6-4342-B048-85BDC9FD1C3A}</a:tableStyleId>
              </a:tblPr>
              <a:tblGrid>
                <a:gridCol w="360000">
                  <a:extLst>
                    <a:ext uri="{9D8B030D-6E8A-4147-A177-3AD203B41FA5}">
                      <a16:colId xmlns:a16="http://schemas.microsoft.com/office/drawing/2014/main" val="3841691319"/>
                    </a:ext>
                  </a:extLst>
                </a:gridCol>
                <a:gridCol w="360000">
                  <a:extLst>
                    <a:ext uri="{9D8B030D-6E8A-4147-A177-3AD203B41FA5}">
                      <a16:colId xmlns:a16="http://schemas.microsoft.com/office/drawing/2014/main" val="1268409284"/>
                    </a:ext>
                  </a:extLst>
                </a:gridCol>
                <a:gridCol w="360000">
                  <a:extLst>
                    <a:ext uri="{9D8B030D-6E8A-4147-A177-3AD203B41FA5}">
                      <a16:colId xmlns:a16="http://schemas.microsoft.com/office/drawing/2014/main" val="4005495994"/>
                    </a:ext>
                  </a:extLst>
                </a:gridCol>
                <a:gridCol w="360000">
                  <a:extLst>
                    <a:ext uri="{9D8B030D-6E8A-4147-A177-3AD203B41FA5}">
                      <a16:colId xmlns:a16="http://schemas.microsoft.com/office/drawing/2014/main" val="179809007"/>
                    </a:ext>
                  </a:extLst>
                </a:gridCol>
                <a:gridCol w="360000">
                  <a:extLst>
                    <a:ext uri="{9D8B030D-6E8A-4147-A177-3AD203B41FA5}">
                      <a16:colId xmlns:a16="http://schemas.microsoft.com/office/drawing/2014/main" val="2800975076"/>
                    </a:ext>
                  </a:extLst>
                </a:gridCol>
              </a:tblGrid>
              <a:tr h="288000">
                <a:tc>
                  <a:txBody>
                    <a:bodyPr/>
                    <a:lstStyle/>
                    <a:p>
                      <a:pPr algn="ctr"/>
                      <a:endParaRPr kumimoji="1" lang="ja-JP" altLang="en-US" sz="7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7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7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7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7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96922800"/>
                  </a:ext>
                </a:extLst>
              </a:tr>
            </a:tbl>
          </a:graphicData>
        </a:graphic>
      </p:graphicFrame>
      <p:sp>
        <p:nvSpPr>
          <p:cNvPr id="19" name="正方形/長方形 18">
            <a:extLst>
              <a:ext uri="{FF2B5EF4-FFF2-40B4-BE49-F238E27FC236}">
                <a16:creationId xmlns:a16="http://schemas.microsoft.com/office/drawing/2014/main" id="{9D6F06DF-B208-03F6-6155-C5EE982587CA}"/>
              </a:ext>
            </a:extLst>
          </p:cNvPr>
          <p:cNvSpPr/>
          <p:nvPr/>
        </p:nvSpPr>
        <p:spPr>
          <a:xfrm>
            <a:off x="5387886" y="5883460"/>
            <a:ext cx="360000" cy="284400"/>
          </a:xfrm>
          <a:prstGeom prst="rect">
            <a:avLst/>
          </a:prstGeom>
          <a:solidFill>
            <a:schemeClr val="accent3">
              <a:lumMod val="40000"/>
              <a:lumOff val="6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600" dirty="0">
              <a:solidFill>
                <a:schemeClr val="tx1"/>
              </a:solidFill>
            </a:endParaRPr>
          </a:p>
        </p:txBody>
      </p:sp>
      <p:sp>
        <p:nvSpPr>
          <p:cNvPr id="20" name="円弧 19">
            <a:extLst>
              <a:ext uri="{FF2B5EF4-FFF2-40B4-BE49-F238E27FC236}">
                <a16:creationId xmlns:a16="http://schemas.microsoft.com/office/drawing/2014/main" id="{EDE4E7B7-35E3-6D5A-6407-ADB86C4C2CBE}"/>
              </a:ext>
            </a:extLst>
          </p:cNvPr>
          <p:cNvSpPr/>
          <p:nvPr/>
        </p:nvSpPr>
        <p:spPr>
          <a:xfrm rot="16200000" flipH="1">
            <a:off x="4311746" y="5229181"/>
            <a:ext cx="932476" cy="1539573"/>
          </a:xfrm>
          <a:prstGeom prst="arc">
            <a:avLst>
              <a:gd name="adj1" fmla="val 16322050"/>
              <a:gd name="adj2" fmla="val 5345502"/>
            </a:avLst>
          </a:prstGeom>
          <a:ln w="38100">
            <a:solidFill>
              <a:schemeClr val="tx1"/>
            </a:solidFill>
            <a:round/>
            <a:headEnd type="oval"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1" name="直線矢印コネクタ 32">
            <a:extLst>
              <a:ext uri="{FF2B5EF4-FFF2-40B4-BE49-F238E27FC236}">
                <a16:creationId xmlns:a16="http://schemas.microsoft.com/office/drawing/2014/main" id="{619CAAEA-B39A-3149-2A6C-07CDE21BEDF6}"/>
              </a:ext>
            </a:extLst>
          </p:cNvPr>
          <p:cNvCxnSpPr>
            <a:cxnSpLocks/>
            <a:stCxn id="8" idx="3"/>
          </p:cNvCxnSpPr>
          <p:nvPr/>
        </p:nvCxnSpPr>
        <p:spPr>
          <a:xfrm>
            <a:off x="4736029" y="5134966"/>
            <a:ext cx="651857" cy="748494"/>
          </a:xfrm>
          <a:prstGeom prst="straightConnector1">
            <a:avLst/>
          </a:prstGeom>
          <a:ln w="57150">
            <a:solidFill>
              <a:schemeClr val="accent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95D45AB1-FA20-7643-15DD-4951FC2BE838}"/>
              </a:ext>
            </a:extLst>
          </p:cNvPr>
          <p:cNvCxnSpPr>
            <a:cxnSpLocks/>
            <a:stCxn id="9" idx="1"/>
          </p:cNvCxnSpPr>
          <p:nvPr/>
        </p:nvCxnSpPr>
        <p:spPr>
          <a:xfrm flipH="1">
            <a:off x="5746111" y="5132580"/>
            <a:ext cx="1830629" cy="764797"/>
          </a:xfrm>
          <a:prstGeom prst="straightConnector1">
            <a:avLst/>
          </a:prstGeom>
          <a:ln w="57150">
            <a:solidFill>
              <a:schemeClr val="accent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5" name="TextBox 36">
            <a:extLst>
              <a:ext uri="{FF2B5EF4-FFF2-40B4-BE49-F238E27FC236}">
                <a16:creationId xmlns:a16="http://schemas.microsoft.com/office/drawing/2014/main" id="{98485281-C252-E954-4A60-5A541424E125}"/>
              </a:ext>
            </a:extLst>
          </p:cNvPr>
          <p:cNvSpPr txBox="1"/>
          <p:nvPr/>
        </p:nvSpPr>
        <p:spPr>
          <a:xfrm>
            <a:off x="1089504" y="5820336"/>
            <a:ext cx="1338828" cy="369332"/>
          </a:xfrm>
          <a:prstGeom prst="rect">
            <a:avLst/>
          </a:prstGeom>
          <a:noFill/>
        </p:spPr>
        <p:txBody>
          <a:bodyPr wrap="none" rtlCol="0">
            <a:spAutoFit/>
          </a:bodyPr>
          <a:lstStyle/>
          <a:p>
            <a:r>
              <a:rPr lang="ja-JP" altLang="en-US"/>
              <a:t>共有メモリ</a:t>
            </a:r>
            <a:endParaRPr lang="en-JP" dirty="0"/>
          </a:p>
        </p:txBody>
      </p:sp>
    </p:spTree>
    <p:extLst>
      <p:ext uri="{BB962C8B-B14F-4D97-AF65-F5344CB8AC3E}">
        <p14:creationId xmlns:p14="http://schemas.microsoft.com/office/powerpoint/2010/main" val="3509865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wipe(left)">
                                      <p:cBhvr>
                                        <p:cTn id="13" dur="500"/>
                                        <p:tgtEl>
                                          <p:spTgt spid="20"/>
                                        </p:tgtEl>
                                      </p:cBhvr>
                                    </p:animEffect>
                                  </p:childTnLst>
                                </p:cTn>
                              </p:par>
                            </p:childTnLst>
                          </p:cTn>
                        </p:par>
                        <p:par>
                          <p:cTn id="14" fill="hold">
                            <p:stCondLst>
                              <p:cond delay="500"/>
                            </p:stCondLst>
                            <p:childTnLst>
                              <p:par>
                                <p:cTn id="15" presetID="22" presetClass="entr" presetSubtype="1" fill="hold" grpId="0" nodeType="after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up)">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21"/>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22"/>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9" grpId="0" animBg="1"/>
      <p:bldP spid="2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489100-438B-414E-24D0-6A858A84E03F}"/>
              </a:ext>
            </a:extLst>
          </p:cNvPr>
          <p:cNvSpPr>
            <a:spLocks noGrp="1"/>
          </p:cNvSpPr>
          <p:nvPr>
            <p:ph type="title"/>
          </p:nvPr>
        </p:nvSpPr>
        <p:spPr/>
        <p:txBody>
          <a:bodyPr/>
          <a:lstStyle/>
          <a:p>
            <a:r>
              <a:rPr kumimoji="1" lang="ja-JP" altLang="en-US"/>
              <a:t>シグナル</a:t>
            </a:r>
            <a:r>
              <a:rPr kumimoji="1" lang="en-US" altLang="ja-JP" dirty="0"/>
              <a:t>API</a:t>
            </a:r>
            <a:endParaRPr kumimoji="1" lang="ja-JP" altLang="en-US"/>
          </a:p>
        </p:txBody>
      </p:sp>
      <p:sp>
        <p:nvSpPr>
          <p:cNvPr id="3" name="コンテンツ プレースホルダー 2">
            <a:extLst>
              <a:ext uri="{FF2B5EF4-FFF2-40B4-BE49-F238E27FC236}">
                <a16:creationId xmlns:a16="http://schemas.microsoft.com/office/drawing/2014/main" id="{7B30618F-5D97-7678-32AA-3D86F67112CD}"/>
              </a:ext>
            </a:extLst>
          </p:cNvPr>
          <p:cNvSpPr>
            <a:spLocks noGrp="1"/>
          </p:cNvSpPr>
          <p:nvPr>
            <p:ph idx="1"/>
          </p:nvPr>
        </p:nvSpPr>
        <p:spPr/>
        <p:txBody>
          <a:bodyPr/>
          <a:lstStyle/>
          <a:p>
            <a:r>
              <a:rPr lang="en-US" altLang="ja-JP" dirty="0"/>
              <a:t>TA</a:t>
            </a:r>
            <a:r>
              <a:rPr lang="ja-JP" altLang="en-US"/>
              <a:t>によるシグナルの送信</a:t>
            </a:r>
            <a:endParaRPr lang="en-US" altLang="ja-JP" dirty="0"/>
          </a:p>
          <a:p>
            <a:pPr lvl="1"/>
            <a:r>
              <a:rPr lang="en-US" altLang="ja-JP" dirty="0"/>
              <a:t>CA</a:t>
            </a:r>
            <a:r>
              <a:rPr lang="ja-JP" altLang="en-US"/>
              <a:t>のプロセス</a:t>
            </a:r>
            <a:r>
              <a:rPr lang="en-US" altLang="ja-JP" dirty="0"/>
              <a:t>ID</a:t>
            </a:r>
            <a:r>
              <a:rPr lang="ja-JP" altLang="en-US"/>
              <a:t>を指定してシャドウプロセス経由で</a:t>
            </a:r>
            <a:r>
              <a:rPr lang="en-US" altLang="ja-JP" dirty="0"/>
              <a:t>kill</a:t>
            </a:r>
            <a:r>
              <a:rPr lang="ja-JP" altLang="en-US"/>
              <a:t>関数を実行</a:t>
            </a:r>
            <a:endParaRPr lang="en-US" altLang="ja-JP" dirty="0"/>
          </a:p>
          <a:p>
            <a:r>
              <a:rPr lang="en-US" altLang="ja-JP" dirty="0"/>
              <a:t>TA</a:t>
            </a:r>
            <a:r>
              <a:rPr lang="ja-JP" altLang="en-US"/>
              <a:t>によるシグナルの受信</a:t>
            </a:r>
            <a:endParaRPr lang="en-US" altLang="ja-JP" dirty="0"/>
          </a:p>
          <a:p>
            <a:pPr lvl="1"/>
            <a:r>
              <a:rPr lang="ja-JP" altLang="en-US"/>
              <a:t>シャドウプロセスが代理でシグナルを受信し、共有メモリのキューに格納</a:t>
            </a:r>
            <a:endParaRPr lang="en-US" altLang="ja-JP" dirty="0"/>
          </a:p>
          <a:p>
            <a:pPr lvl="1"/>
            <a:r>
              <a:rPr lang="en-US" altLang="ja-JP" dirty="0" err="1"/>
              <a:t>TZm</a:t>
            </a:r>
            <a:r>
              <a:rPr lang="en-US" altLang="ja-JP" dirty="0"/>
              <a:t>-TA</a:t>
            </a:r>
            <a:r>
              <a:rPr lang="ja-JP" altLang="en-US"/>
              <a:t>ライブラリが</a:t>
            </a:r>
            <a:r>
              <a:rPr lang="en-US" altLang="ja-JP" dirty="0"/>
              <a:t>TA</a:t>
            </a:r>
            <a:r>
              <a:rPr lang="ja-JP" altLang="en-US"/>
              <a:t>による</a:t>
            </a:r>
            <a:r>
              <a:rPr lang="en-US" altLang="ja-JP" dirty="0"/>
              <a:t>POSIX API</a:t>
            </a:r>
            <a:r>
              <a:rPr lang="ja-JP" altLang="en-US"/>
              <a:t>呼び出し時にキューをチェック</a:t>
            </a:r>
            <a:endParaRPr lang="en-US" altLang="ja-JP" dirty="0"/>
          </a:p>
          <a:p>
            <a:pPr lvl="1"/>
            <a:r>
              <a:rPr lang="ja-JP" altLang="en-US"/>
              <a:t>キューにシグナルがあれば登録されている</a:t>
            </a:r>
            <a:r>
              <a:rPr lang="en-US" altLang="ja-JP" dirty="0"/>
              <a:t>TA</a:t>
            </a:r>
            <a:r>
              <a:rPr lang="ja-JP" altLang="en-US"/>
              <a:t>のシグナルハンドラを実行</a:t>
            </a:r>
            <a:endParaRPr lang="en-US" altLang="ja-JP" dirty="0"/>
          </a:p>
        </p:txBody>
      </p:sp>
      <p:sp>
        <p:nvSpPr>
          <p:cNvPr id="4" name="正方形/長方形 4">
            <a:extLst>
              <a:ext uri="{FF2B5EF4-FFF2-40B4-BE49-F238E27FC236}">
                <a16:creationId xmlns:a16="http://schemas.microsoft.com/office/drawing/2014/main" id="{49DECDB5-A775-A74B-208C-833E0D94F172}"/>
              </a:ext>
            </a:extLst>
          </p:cNvPr>
          <p:cNvSpPr/>
          <p:nvPr/>
        </p:nvSpPr>
        <p:spPr>
          <a:xfrm>
            <a:off x="6095303" y="4636984"/>
            <a:ext cx="4884455" cy="1937154"/>
          </a:xfrm>
          <a:prstGeom prst="rect">
            <a:avLst/>
          </a:prstGeom>
          <a:solidFill>
            <a:schemeClr val="accent1">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5" name="正方形/長方形 6">
            <a:extLst>
              <a:ext uri="{FF2B5EF4-FFF2-40B4-BE49-F238E27FC236}">
                <a16:creationId xmlns:a16="http://schemas.microsoft.com/office/drawing/2014/main" id="{F79CEE75-30E7-DEE1-9BE1-3B20EEDC7669}"/>
              </a:ext>
            </a:extLst>
          </p:cNvPr>
          <p:cNvSpPr/>
          <p:nvPr/>
        </p:nvSpPr>
        <p:spPr>
          <a:xfrm>
            <a:off x="1228935" y="4636984"/>
            <a:ext cx="4643380" cy="1937154"/>
          </a:xfrm>
          <a:prstGeom prst="rect">
            <a:avLst/>
          </a:prstGeom>
          <a:solidFill>
            <a:schemeClr val="accent4">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26" name="テキスト ボックス 30">
            <a:extLst>
              <a:ext uri="{FF2B5EF4-FFF2-40B4-BE49-F238E27FC236}">
                <a16:creationId xmlns:a16="http://schemas.microsoft.com/office/drawing/2014/main" id="{056FD15A-9F8F-B54F-AE00-F8B4502F5160}"/>
              </a:ext>
            </a:extLst>
          </p:cNvPr>
          <p:cNvSpPr txBox="1"/>
          <p:nvPr/>
        </p:nvSpPr>
        <p:spPr>
          <a:xfrm>
            <a:off x="1613382" y="4334974"/>
            <a:ext cx="4105836" cy="369332"/>
          </a:xfrm>
          <a:prstGeom prst="rect">
            <a:avLst/>
          </a:prstGeom>
          <a:noFill/>
        </p:spPr>
        <p:txBody>
          <a:bodyPr wrap="square" rtlCol="0">
            <a:spAutoFit/>
          </a:bodyPr>
          <a:lstStyle/>
          <a:p>
            <a:pPr algn="ctr"/>
            <a:r>
              <a:rPr kumimoji="1" lang="ja-JP" altLang="en-US"/>
              <a:t>ノーマルワールド</a:t>
            </a:r>
          </a:p>
        </p:txBody>
      </p:sp>
      <p:sp>
        <p:nvSpPr>
          <p:cNvPr id="28" name="テキスト ボックス 31">
            <a:extLst>
              <a:ext uri="{FF2B5EF4-FFF2-40B4-BE49-F238E27FC236}">
                <a16:creationId xmlns:a16="http://schemas.microsoft.com/office/drawing/2014/main" id="{76CB0EEE-61CB-F1D6-5F19-E8CBB431A72A}"/>
              </a:ext>
            </a:extLst>
          </p:cNvPr>
          <p:cNvSpPr txBox="1"/>
          <p:nvPr/>
        </p:nvSpPr>
        <p:spPr>
          <a:xfrm>
            <a:off x="6404683" y="4354301"/>
            <a:ext cx="4300752" cy="369332"/>
          </a:xfrm>
          <a:prstGeom prst="rect">
            <a:avLst/>
          </a:prstGeom>
          <a:noFill/>
        </p:spPr>
        <p:txBody>
          <a:bodyPr wrap="square" rtlCol="0">
            <a:spAutoFit/>
          </a:bodyPr>
          <a:lstStyle/>
          <a:p>
            <a:pPr algn="ctr"/>
            <a:r>
              <a:rPr kumimoji="1" lang="ja-JP" altLang="en-US"/>
              <a:t>セキュアワールド</a:t>
            </a:r>
          </a:p>
        </p:txBody>
      </p:sp>
      <p:sp>
        <p:nvSpPr>
          <p:cNvPr id="29" name="角丸四角形 28">
            <a:extLst>
              <a:ext uri="{FF2B5EF4-FFF2-40B4-BE49-F238E27FC236}">
                <a16:creationId xmlns:a16="http://schemas.microsoft.com/office/drawing/2014/main" id="{BB07D7C4-7B39-9995-454B-0A10C673E960}"/>
              </a:ext>
            </a:extLst>
          </p:cNvPr>
          <p:cNvSpPr/>
          <p:nvPr/>
        </p:nvSpPr>
        <p:spPr>
          <a:xfrm>
            <a:off x="1891260" y="5025734"/>
            <a:ext cx="848951" cy="360000"/>
          </a:xfrm>
          <a:prstGeom prst="round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a:solidFill>
                  <a:schemeClr val="tx1"/>
                </a:solidFill>
              </a:rPr>
              <a:t>CA</a:t>
            </a:r>
            <a:endParaRPr kumimoji="1" lang="ja-JP" altLang="en-US" dirty="0">
              <a:solidFill>
                <a:schemeClr val="tx1"/>
              </a:solidFill>
            </a:endParaRPr>
          </a:p>
        </p:txBody>
      </p:sp>
      <p:cxnSp>
        <p:nvCxnSpPr>
          <p:cNvPr id="30" name="直線矢印コネクタ 29">
            <a:extLst>
              <a:ext uri="{FF2B5EF4-FFF2-40B4-BE49-F238E27FC236}">
                <a16:creationId xmlns:a16="http://schemas.microsoft.com/office/drawing/2014/main" id="{28F284A5-87AE-9A68-A238-106E6D47FB32}"/>
              </a:ext>
            </a:extLst>
          </p:cNvPr>
          <p:cNvCxnSpPr>
            <a:cxnSpLocks/>
            <a:stCxn id="29" idx="3"/>
            <a:endCxn id="44" idx="1"/>
          </p:cNvCxnSpPr>
          <p:nvPr/>
        </p:nvCxnSpPr>
        <p:spPr>
          <a:xfrm flipV="1">
            <a:off x="2740211" y="5199019"/>
            <a:ext cx="760779" cy="6715"/>
          </a:xfrm>
          <a:prstGeom prst="straightConnector1">
            <a:avLst/>
          </a:prstGeom>
          <a:ln w="571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a:extLst>
              <a:ext uri="{FF2B5EF4-FFF2-40B4-BE49-F238E27FC236}">
                <a16:creationId xmlns:a16="http://schemas.microsoft.com/office/drawing/2014/main" id="{A9B2B13E-FBF5-BD41-23C0-F914F3192F5A}"/>
              </a:ext>
            </a:extLst>
          </p:cNvPr>
          <p:cNvSpPr txBox="1"/>
          <p:nvPr/>
        </p:nvSpPr>
        <p:spPr>
          <a:xfrm>
            <a:off x="2777632" y="4771934"/>
            <a:ext cx="606256" cy="369332"/>
          </a:xfrm>
          <a:prstGeom prst="rect">
            <a:avLst/>
          </a:prstGeom>
          <a:noFill/>
        </p:spPr>
        <p:txBody>
          <a:bodyPr wrap="none" rtlCol="0">
            <a:spAutoFit/>
          </a:bodyPr>
          <a:lstStyle/>
          <a:p>
            <a:pPr algn="ctr"/>
            <a:r>
              <a:rPr kumimoji="1" lang="en-US" altLang="ja-JP" dirty="0"/>
              <a:t>kill()</a:t>
            </a:r>
            <a:endParaRPr kumimoji="1" lang="ja-JP" altLang="en-US"/>
          </a:p>
        </p:txBody>
      </p:sp>
      <p:sp>
        <p:nvSpPr>
          <p:cNvPr id="32" name="テキスト ボックス 31">
            <a:extLst>
              <a:ext uri="{FF2B5EF4-FFF2-40B4-BE49-F238E27FC236}">
                <a16:creationId xmlns:a16="http://schemas.microsoft.com/office/drawing/2014/main" id="{62FA44A9-A50F-A36B-FCC1-77035DDFDCCD}"/>
              </a:ext>
            </a:extLst>
          </p:cNvPr>
          <p:cNvSpPr txBox="1"/>
          <p:nvPr/>
        </p:nvSpPr>
        <p:spPr>
          <a:xfrm>
            <a:off x="8931167" y="5195917"/>
            <a:ext cx="646331" cy="369332"/>
          </a:xfrm>
          <a:prstGeom prst="rect">
            <a:avLst/>
          </a:prstGeom>
          <a:noFill/>
        </p:spPr>
        <p:txBody>
          <a:bodyPr wrap="none" rtlCol="0">
            <a:spAutoFit/>
          </a:bodyPr>
          <a:lstStyle/>
          <a:p>
            <a:pPr algn="ctr"/>
            <a:r>
              <a:rPr kumimoji="1" lang="ja-JP" altLang="en-US"/>
              <a:t>実行</a:t>
            </a:r>
            <a:endParaRPr kumimoji="1" lang="en-US" altLang="ja-JP" dirty="0"/>
          </a:p>
        </p:txBody>
      </p:sp>
      <p:sp>
        <p:nvSpPr>
          <p:cNvPr id="33" name="メモ 32">
            <a:extLst>
              <a:ext uri="{FF2B5EF4-FFF2-40B4-BE49-F238E27FC236}">
                <a16:creationId xmlns:a16="http://schemas.microsoft.com/office/drawing/2014/main" id="{931FF07D-2905-9D6F-F042-FE36C9121948}"/>
              </a:ext>
            </a:extLst>
          </p:cNvPr>
          <p:cNvSpPr/>
          <p:nvPr/>
        </p:nvSpPr>
        <p:spPr>
          <a:xfrm>
            <a:off x="2503226" y="5865232"/>
            <a:ext cx="5853574" cy="515004"/>
          </a:xfrm>
          <a:prstGeom prst="foldedCorner">
            <a:avLst>
              <a:gd name="adj" fmla="val 28758"/>
            </a:avLst>
          </a:prstGeom>
          <a:solidFill>
            <a:schemeClr val="accent3"/>
          </a:solidFill>
          <a:ln>
            <a:noFill/>
          </a:ln>
        </p:spPr>
        <p:style>
          <a:lnRef idx="2">
            <a:schemeClr val="accent6"/>
          </a:lnRef>
          <a:fillRef idx="1">
            <a:schemeClr val="lt1"/>
          </a:fillRef>
          <a:effectRef idx="0">
            <a:schemeClr val="accent6"/>
          </a:effectRef>
          <a:fontRef idx="minor">
            <a:schemeClr val="dk1"/>
          </a:fontRef>
        </p:style>
        <p:txBody>
          <a:bodyPr rtlCol="0" anchor="t"/>
          <a:lstStyle/>
          <a:p>
            <a:endParaRPr kumimoji="1" lang="ja-JP" altLang="en-US" dirty="0">
              <a:solidFill>
                <a:schemeClr val="bg1"/>
              </a:solidFill>
            </a:endParaRPr>
          </a:p>
        </p:txBody>
      </p:sp>
      <p:sp>
        <p:nvSpPr>
          <p:cNvPr id="34" name="テキスト ボックス 33">
            <a:extLst>
              <a:ext uri="{FF2B5EF4-FFF2-40B4-BE49-F238E27FC236}">
                <a16:creationId xmlns:a16="http://schemas.microsoft.com/office/drawing/2014/main" id="{593D6149-7C8C-5F15-E0D7-E9CFBB262AA5}"/>
              </a:ext>
            </a:extLst>
          </p:cNvPr>
          <p:cNvSpPr txBox="1"/>
          <p:nvPr/>
        </p:nvSpPr>
        <p:spPr>
          <a:xfrm>
            <a:off x="3653545" y="5438147"/>
            <a:ext cx="1569660" cy="369332"/>
          </a:xfrm>
          <a:prstGeom prst="rect">
            <a:avLst/>
          </a:prstGeom>
          <a:noFill/>
        </p:spPr>
        <p:txBody>
          <a:bodyPr wrap="none" rtlCol="0">
            <a:spAutoFit/>
          </a:bodyPr>
          <a:lstStyle/>
          <a:p>
            <a:r>
              <a:rPr kumimoji="1" lang="ja-JP" altLang="en-US"/>
              <a:t>キューに格納</a:t>
            </a:r>
          </a:p>
        </p:txBody>
      </p:sp>
      <p:sp>
        <p:nvSpPr>
          <p:cNvPr id="35" name="テキスト ボックス 34">
            <a:extLst>
              <a:ext uri="{FF2B5EF4-FFF2-40B4-BE49-F238E27FC236}">
                <a16:creationId xmlns:a16="http://schemas.microsoft.com/office/drawing/2014/main" id="{47655736-F816-0D2B-8673-AE1E49750839}"/>
              </a:ext>
            </a:extLst>
          </p:cNvPr>
          <p:cNvSpPr txBox="1"/>
          <p:nvPr/>
        </p:nvSpPr>
        <p:spPr>
          <a:xfrm>
            <a:off x="3215571" y="5939514"/>
            <a:ext cx="1836588" cy="369332"/>
          </a:xfrm>
          <a:prstGeom prst="rect">
            <a:avLst/>
          </a:prstGeom>
          <a:noFill/>
        </p:spPr>
        <p:txBody>
          <a:bodyPr wrap="square">
            <a:spAutoFit/>
          </a:bodyPr>
          <a:lstStyle/>
          <a:p>
            <a:pPr algn="ctr"/>
            <a:r>
              <a:rPr lang="ja-JP" altLang="en-US">
                <a:solidFill>
                  <a:schemeClr val="bg1"/>
                </a:solidFill>
              </a:rPr>
              <a:t>シグナルキュー</a:t>
            </a:r>
          </a:p>
        </p:txBody>
      </p:sp>
      <p:cxnSp>
        <p:nvCxnSpPr>
          <p:cNvPr id="36" name="直線矢印コネクタ 35">
            <a:extLst>
              <a:ext uri="{FF2B5EF4-FFF2-40B4-BE49-F238E27FC236}">
                <a16:creationId xmlns:a16="http://schemas.microsoft.com/office/drawing/2014/main" id="{3BACEAC5-219A-09B8-8B12-C6735018CEC0}"/>
              </a:ext>
            </a:extLst>
          </p:cNvPr>
          <p:cNvCxnSpPr>
            <a:cxnSpLocks/>
            <a:endCxn id="45" idx="1"/>
          </p:cNvCxnSpPr>
          <p:nvPr/>
        </p:nvCxnSpPr>
        <p:spPr>
          <a:xfrm flipV="1">
            <a:off x="5543958" y="5203430"/>
            <a:ext cx="1076308" cy="774810"/>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7" name="表 36">
            <a:extLst>
              <a:ext uri="{FF2B5EF4-FFF2-40B4-BE49-F238E27FC236}">
                <a16:creationId xmlns:a16="http://schemas.microsoft.com/office/drawing/2014/main" id="{EFCDD7B0-5DFC-AC61-0A76-D1C088C3D94E}"/>
              </a:ext>
            </a:extLst>
          </p:cNvPr>
          <p:cNvGraphicFramePr>
            <a:graphicFrameLocks noGrp="1"/>
          </p:cNvGraphicFramePr>
          <p:nvPr>
            <p:extLst>
              <p:ext uri="{D42A27DB-BD31-4B8C-83A1-F6EECF244321}">
                <p14:modId xmlns:p14="http://schemas.microsoft.com/office/powerpoint/2010/main" val="3936059237"/>
              </p:ext>
            </p:extLst>
          </p:nvPr>
        </p:nvGraphicFramePr>
        <p:xfrm>
          <a:off x="5162271" y="5989257"/>
          <a:ext cx="1492840" cy="288000"/>
        </p:xfrm>
        <a:graphic>
          <a:graphicData uri="http://schemas.openxmlformats.org/drawingml/2006/table">
            <a:tbl>
              <a:tblPr firstRow="1" bandRow="1">
                <a:tableStyleId>{5C22544A-7EE6-4342-B048-85BDC9FD1C3A}</a:tableStyleId>
              </a:tblPr>
              <a:tblGrid>
                <a:gridCol w="373210">
                  <a:extLst>
                    <a:ext uri="{9D8B030D-6E8A-4147-A177-3AD203B41FA5}">
                      <a16:colId xmlns:a16="http://schemas.microsoft.com/office/drawing/2014/main" val="3841691319"/>
                    </a:ext>
                  </a:extLst>
                </a:gridCol>
                <a:gridCol w="373210">
                  <a:extLst>
                    <a:ext uri="{9D8B030D-6E8A-4147-A177-3AD203B41FA5}">
                      <a16:colId xmlns:a16="http://schemas.microsoft.com/office/drawing/2014/main" val="1268409284"/>
                    </a:ext>
                  </a:extLst>
                </a:gridCol>
                <a:gridCol w="373210">
                  <a:extLst>
                    <a:ext uri="{9D8B030D-6E8A-4147-A177-3AD203B41FA5}">
                      <a16:colId xmlns:a16="http://schemas.microsoft.com/office/drawing/2014/main" val="4005495994"/>
                    </a:ext>
                  </a:extLst>
                </a:gridCol>
                <a:gridCol w="373210">
                  <a:extLst>
                    <a:ext uri="{9D8B030D-6E8A-4147-A177-3AD203B41FA5}">
                      <a16:colId xmlns:a16="http://schemas.microsoft.com/office/drawing/2014/main" val="179809007"/>
                    </a:ext>
                  </a:extLst>
                </a:gridCol>
              </a:tblGrid>
              <a:tr h="288000">
                <a:tc>
                  <a:txBody>
                    <a:bodyPr/>
                    <a:lstStyle/>
                    <a:p>
                      <a:pPr algn="ctr"/>
                      <a:endParaRPr kumimoji="1" lang="ja-JP" altLang="en-US" sz="7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7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7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7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96922800"/>
                  </a:ext>
                </a:extLst>
              </a:tr>
            </a:tbl>
          </a:graphicData>
        </a:graphic>
      </p:graphicFrame>
      <p:sp>
        <p:nvSpPr>
          <p:cNvPr id="38" name="正方形/長方形 37">
            <a:extLst>
              <a:ext uri="{FF2B5EF4-FFF2-40B4-BE49-F238E27FC236}">
                <a16:creationId xmlns:a16="http://schemas.microsoft.com/office/drawing/2014/main" id="{C52000CE-0490-2BA5-9302-6D37446E1CBE}"/>
              </a:ext>
            </a:extLst>
          </p:cNvPr>
          <p:cNvSpPr/>
          <p:nvPr/>
        </p:nvSpPr>
        <p:spPr>
          <a:xfrm>
            <a:off x="5162271" y="5993136"/>
            <a:ext cx="368918" cy="280242"/>
          </a:xfrm>
          <a:prstGeom prst="rect">
            <a:avLst/>
          </a:prstGeom>
          <a:solidFill>
            <a:schemeClr val="accent5">
              <a:lumMod val="40000"/>
              <a:lumOff val="6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600" dirty="0">
              <a:solidFill>
                <a:schemeClr val="tx1"/>
              </a:solidFill>
            </a:endParaRPr>
          </a:p>
        </p:txBody>
      </p:sp>
      <p:sp>
        <p:nvSpPr>
          <p:cNvPr id="39" name="角丸四角形 4">
            <a:extLst>
              <a:ext uri="{FF2B5EF4-FFF2-40B4-BE49-F238E27FC236}">
                <a16:creationId xmlns:a16="http://schemas.microsoft.com/office/drawing/2014/main" id="{C70CC1C7-F593-E111-0845-333D90DB28EB}"/>
              </a:ext>
            </a:extLst>
          </p:cNvPr>
          <p:cNvSpPr/>
          <p:nvPr/>
        </p:nvSpPr>
        <p:spPr>
          <a:xfrm>
            <a:off x="9709629" y="5019019"/>
            <a:ext cx="848951" cy="360000"/>
          </a:xfrm>
          <a:prstGeom prst="round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dirty="0">
                <a:solidFill>
                  <a:schemeClr val="tx1"/>
                </a:solidFill>
              </a:rPr>
              <a:t>T</a:t>
            </a:r>
            <a:r>
              <a:rPr kumimoji="1" lang="en-US" altLang="ja-JP" dirty="0">
                <a:solidFill>
                  <a:schemeClr val="tx1"/>
                </a:solidFill>
              </a:rPr>
              <a:t>A</a:t>
            </a:r>
            <a:endParaRPr kumimoji="1" lang="ja-JP" altLang="en-US" dirty="0">
              <a:solidFill>
                <a:schemeClr val="tx1"/>
              </a:solidFill>
            </a:endParaRPr>
          </a:p>
        </p:txBody>
      </p:sp>
      <p:cxnSp>
        <p:nvCxnSpPr>
          <p:cNvPr id="40" name="直線矢印コネクタ 39">
            <a:extLst>
              <a:ext uri="{FF2B5EF4-FFF2-40B4-BE49-F238E27FC236}">
                <a16:creationId xmlns:a16="http://schemas.microsoft.com/office/drawing/2014/main" id="{3CA9A684-D010-43DE-995D-375BE86260DB}"/>
              </a:ext>
            </a:extLst>
          </p:cNvPr>
          <p:cNvCxnSpPr>
            <a:cxnSpLocks/>
          </p:cNvCxnSpPr>
          <p:nvPr/>
        </p:nvCxnSpPr>
        <p:spPr>
          <a:xfrm>
            <a:off x="5223205" y="5385734"/>
            <a:ext cx="6761" cy="594492"/>
          </a:xfrm>
          <a:prstGeom prst="straightConnector1">
            <a:avLst/>
          </a:prstGeom>
          <a:ln w="571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41" name="TextBox 36">
            <a:extLst>
              <a:ext uri="{FF2B5EF4-FFF2-40B4-BE49-F238E27FC236}">
                <a16:creationId xmlns:a16="http://schemas.microsoft.com/office/drawing/2014/main" id="{4AFF4FEE-97FD-A952-2191-C4BDC78DF47C}"/>
              </a:ext>
            </a:extLst>
          </p:cNvPr>
          <p:cNvSpPr txBox="1"/>
          <p:nvPr/>
        </p:nvSpPr>
        <p:spPr>
          <a:xfrm>
            <a:off x="1164398" y="5939514"/>
            <a:ext cx="1338828" cy="369332"/>
          </a:xfrm>
          <a:prstGeom prst="rect">
            <a:avLst/>
          </a:prstGeom>
          <a:noFill/>
        </p:spPr>
        <p:txBody>
          <a:bodyPr wrap="none" rtlCol="0">
            <a:spAutoFit/>
          </a:bodyPr>
          <a:lstStyle/>
          <a:p>
            <a:r>
              <a:rPr lang="ja-JP" altLang="en-US"/>
              <a:t>共有メモリ</a:t>
            </a:r>
            <a:endParaRPr lang="en-JP" dirty="0"/>
          </a:p>
        </p:txBody>
      </p:sp>
      <p:cxnSp>
        <p:nvCxnSpPr>
          <p:cNvPr id="42" name="直線矢印コネクタ 5">
            <a:extLst>
              <a:ext uri="{FF2B5EF4-FFF2-40B4-BE49-F238E27FC236}">
                <a16:creationId xmlns:a16="http://schemas.microsoft.com/office/drawing/2014/main" id="{9A1A3337-9051-1AED-5349-3929619A6CD5}"/>
              </a:ext>
            </a:extLst>
          </p:cNvPr>
          <p:cNvCxnSpPr>
            <a:cxnSpLocks/>
            <a:endCxn id="39" idx="1"/>
          </p:cNvCxnSpPr>
          <p:nvPr/>
        </p:nvCxnSpPr>
        <p:spPr>
          <a:xfrm>
            <a:off x="8799037" y="5195917"/>
            <a:ext cx="910592" cy="3102"/>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43" name="テキスト ボックス 16">
            <a:extLst>
              <a:ext uri="{FF2B5EF4-FFF2-40B4-BE49-F238E27FC236}">
                <a16:creationId xmlns:a16="http://schemas.microsoft.com/office/drawing/2014/main" id="{2F933D10-6D30-FDB1-5A67-3B6E4CAF9142}"/>
              </a:ext>
            </a:extLst>
          </p:cNvPr>
          <p:cNvSpPr txBox="1"/>
          <p:nvPr/>
        </p:nvSpPr>
        <p:spPr>
          <a:xfrm>
            <a:off x="6241145" y="5438147"/>
            <a:ext cx="646331" cy="369332"/>
          </a:xfrm>
          <a:prstGeom prst="rect">
            <a:avLst/>
          </a:prstGeom>
          <a:noFill/>
        </p:spPr>
        <p:txBody>
          <a:bodyPr wrap="none" rtlCol="0">
            <a:spAutoFit/>
          </a:bodyPr>
          <a:lstStyle/>
          <a:p>
            <a:r>
              <a:rPr lang="ja-JP" altLang="en-US"/>
              <a:t>確認</a:t>
            </a:r>
            <a:endParaRPr kumimoji="1" lang="ja-JP" altLang="en-US"/>
          </a:p>
        </p:txBody>
      </p:sp>
      <p:sp>
        <p:nvSpPr>
          <p:cNvPr id="44" name="角丸四角形 43">
            <a:extLst>
              <a:ext uri="{FF2B5EF4-FFF2-40B4-BE49-F238E27FC236}">
                <a16:creationId xmlns:a16="http://schemas.microsoft.com/office/drawing/2014/main" id="{C55A7AF0-57AA-6A44-103C-F602319BD513}"/>
              </a:ext>
            </a:extLst>
          </p:cNvPr>
          <p:cNvSpPr/>
          <p:nvPr/>
        </p:nvSpPr>
        <p:spPr>
          <a:xfrm>
            <a:off x="3500990" y="5019019"/>
            <a:ext cx="2049821" cy="360000"/>
          </a:xfrm>
          <a:prstGeom prst="roundRect">
            <a:avLst/>
          </a:prstGeom>
          <a:solidFill>
            <a:schemeClr val="bg1">
              <a:lumMod val="9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a:solidFill>
                  <a:schemeClr val="tx1"/>
                </a:solidFill>
              </a:rPr>
              <a:t>シャドウプロセス</a:t>
            </a:r>
            <a:endParaRPr kumimoji="1" lang="ja-JP" altLang="en-US" dirty="0">
              <a:solidFill>
                <a:schemeClr val="tx1"/>
              </a:solidFill>
            </a:endParaRPr>
          </a:p>
        </p:txBody>
      </p:sp>
      <p:sp>
        <p:nvSpPr>
          <p:cNvPr id="45" name="角丸四角形 7">
            <a:extLst>
              <a:ext uri="{FF2B5EF4-FFF2-40B4-BE49-F238E27FC236}">
                <a16:creationId xmlns:a16="http://schemas.microsoft.com/office/drawing/2014/main" id="{10A87B50-C12A-ED69-67EC-E039138F11CD}"/>
              </a:ext>
            </a:extLst>
          </p:cNvPr>
          <p:cNvSpPr/>
          <p:nvPr/>
        </p:nvSpPr>
        <p:spPr>
          <a:xfrm>
            <a:off x="6620266" y="5027841"/>
            <a:ext cx="2178771" cy="351178"/>
          </a:xfrm>
          <a:prstGeom prst="rect">
            <a:avLst/>
          </a:prstGeom>
          <a:solidFill>
            <a:schemeClr val="accent1"/>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err="1">
                <a:solidFill>
                  <a:schemeClr val="bg1"/>
                </a:solidFill>
              </a:rPr>
              <a:t>TZm</a:t>
            </a:r>
            <a:r>
              <a:rPr kumimoji="1" lang="en-US" altLang="ja-JP" dirty="0">
                <a:solidFill>
                  <a:schemeClr val="bg1"/>
                </a:solidFill>
              </a:rPr>
              <a:t>-TA</a:t>
            </a:r>
            <a:r>
              <a:rPr kumimoji="1" lang="ja-JP" altLang="en-US">
                <a:solidFill>
                  <a:schemeClr val="bg1"/>
                </a:solidFill>
              </a:rPr>
              <a:t>ライブラリ</a:t>
            </a:r>
          </a:p>
        </p:txBody>
      </p:sp>
    </p:spTree>
    <p:extLst>
      <p:ext uri="{BB962C8B-B14F-4D97-AF65-F5344CB8AC3E}">
        <p14:creationId xmlns:p14="http://schemas.microsoft.com/office/powerpoint/2010/main" val="2793936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childTnLst>
                          </p:cTn>
                        </p:par>
                        <p:par>
                          <p:cTn id="15" fill="hold">
                            <p:stCondLst>
                              <p:cond delay="0"/>
                            </p:stCondLst>
                            <p:childTnLst>
                              <p:par>
                                <p:cTn id="16" presetID="22" presetClass="entr" presetSubtype="1" fill="hold" grpId="0" nodeType="afterEffect">
                                  <p:stCondLst>
                                    <p:cond delay="0"/>
                                  </p:stCondLst>
                                  <p:childTnLst>
                                    <p:set>
                                      <p:cBhvr>
                                        <p:cTn id="17" dur="1" fill="hold">
                                          <p:stCondLst>
                                            <p:cond delay="0"/>
                                          </p:stCondLst>
                                        </p:cTn>
                                        <p:tgtEl>
                                          <p:spTgt spid="38"/>
                                        </p:tgtEl>
                                        <p:attrNameLst>
                                          <p:attrName>style.visibility</p:attrName>
                                        </p:attrNameLst>
                                      </p:cBhvr>
                                      <p:to>
                                        <p:strVal val="visible"/>
                                      </p:to>
                                    </p:set>
                                    <p:animEffect transition="in" filter="wipe(up)">
                                      <p:cBhvr>
                                        <p:cTn id="18" dur="500"/>
                                        <p:tgtEl>
                                          <p:spTgt spid="38"/>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2" grpId="0"/>
      <p:bldP spid="34" grpId="0"/>
      <p:bldP spid="38" grpId="0" animBg="1"/>
      <p:bldP spid="4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21248-725C-096A-F1E9-F2C65CDDA1A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7536BD0-C286-C90E-A908-227DE2240D55}"/>
              </a:ext>
            </a:extLst>
          </p:cNvPr>
          <p:cNvSpPr>
            <a:spLocks noGrp="1"/>
          </p:cNvSpPr>
          <p:nvPr>
            <p:ph type="title"/>
          </p:nvPr>
        </p:nvSpPr>
        <p:spPr/>
        <p:txBody>
          <a:bodyPr/>
          <a:lstStyle/>
          <a:p>
            <a:r>
              <a:rPr lang="ja-JP" altLang="en-US"/>
              <a:t>シャドウプロセスへの</a:t>
            </a:r>
            <a:r>
              <a:rPr lang="en-US" altLang="ja-JP" dirty="0"/>
              <a:t>POSIX API</a:t>
            </a:r>
            <a:r>
              <a:rPr lang="ja-JP" altLang="en-US"/>
              <a:t>の高速な転送</a:t>
            </a:r>
            <a:endParaRPr kumimoji="1" lang="ja-JP" altLang="en-US"/>
          </a:p>
        </p:txBody>
      </p:sp>
      <p:sp>
        <p:nvSpPr>
          <p:cNvPr id="3" name="コンテンツ プレースホルダー 2">
            <a:extLst>
              <a:ext uri="{FF2B5EF4-FFF2-40B4-BE49-F238E27FC236}">
                <a16:creationId xmlns:a16="http://schemas.microsoft.com/office/drawing/2014/main" id="{9023B132-DA41-5CF6-F706-875EE99DB99B}"/>
              </a:ext>
            </a:extLst>
          </p:cNvPr>
          <p:cNvSpPr>
            <a:spLocks noGrp="1"/>
          </p:cNvSpPr>
          <p:nvPr>
            <p:ph idx="1"/>
          </p:nvPr>
        </p:nvSpPr>
        <p:spPr/>
        <p:txBody>
          <a:bodyPr/>
          <a:lstStyle/>
          <a:p>
            <a:r>
              <a:rPr lang="ja-JP" altLang="en-US"/>
              <a:t>標準の遠隔手続き呼び出し</a:t>
            </a:r>
            <a:r>
              <a:rPr lang="en-US" altLang="ja-JP" dirty="0"/>
              <a:t> (RPC)</a:t>
            </a:r>
            <a:r>
              <a:rPr lang="ja-JP" altLang="en-US"/>
              <a:t>を転送に用いると性能が低下</a:t>
            </a:r>
            <a:endParaRPr lang="en-US" altLang="ja-JP" dirty="0"/>
          </a:p>
          <a:p>
            <a:pPr lvl="1"/>
            <a:r>
              <a:rPr lang="en-US" altLang="ja-JP" dirty="0"/>
              <a:t>RPC</a:t>
            </a:r>
            <a:r>
              <a:rPr lang="ja-JP" altLang="en-US"/>
              <a:t>は</a:t>
            </a:r>
            <a:r>
              <a:rPr lang="en-US" altLang="ja-JP" dirty="0"/>
              <a:t>TA</a:t>
            </a:r>
            <a:r>
              <a:rPr lang="ja-JP" altLang="en-US"/>
              <a:t>がノーマルワールド内の処理を呼び出すために用いられる</a:t>
            </a:r>
            <a:endParaRPr lang="en-US" altLang="ja-JP" dirty="0"/>
          </a:p>
          <a:p>
            <a:pPr lvl="1"/>
            <a:r>
              <a:rPr lang="ja-JP" altLang="en-US"/>
              <a:t>標準の</a:t>
            </a:r>
            <a:r>
              <a:rPr lang="en-US" altLang="ja-JP" dirty="0"/>
              <a:t>RPC</a:t>
            </a:r>
            <a:r>
              <a:rPr lang="ja-JP" altLang="en-US"/>
              <a:t>は</a:t>
            </a:r>
            <a:r>
              <a:rPr lang="en-US" altLang="ja-JP" dirty="0"/>
              <a:t>6</a:t>
            </a:r>
            <a:r>
              <a:rPr lang="ja-JP" altLang="en-US"/>
              <a:t>回ものワールド切り替えが必要</a:t>
            </a:r>
            <a:endParaRPr lang="en-US" altLang="ja-JP" dirty="0"/>
          </a:p>
          <a:p>
            <a:r>
              <a:rPr lang="ja-JP" altLang="en-US"/>
              <a:t>事前に確保した共有メモリを用いることで転送を高速化</a:t>
            </a:r>
            <a:endParaRPr lang="en-US" altLang="ja-JP" dirty="0"/>
          </a:p>
          <a:p>
            <a:pPr lvl="1"/>
            <a:r>
              <a:rPr lang="ja-JP" altLang="en-US"/>
              <a:t>軽量</a:t>
            </a:r>
            <a:r>
              <a:rPr lang="en-US" altLang="ja-JP" dirty="0"/>
              <a:t>RPC</a:t>
            </a:r>
            <a:r>
              <a:rPr lang="ja-JP" altLang="en-US"/>
              <a:t>：共有メモリへの書き込み通知時にのみワールド切り替え</a:t>
            </a:r>
            <a:r>
              <a:rPr lang="en-US" altLang="ja-JP" dirty="0"/>
              <a:t> (2</a:t>
            </a:r>
            <a:r>
              <a:rPr lang="ja-JP" altLang="en-US"/>
              <a:t>回</a:t>
            </a:r>
            <a:r>
              <a:rPr lang="en-US" altLang="ja-JP" dirty="0"/>
              <a:t>)</a:t>
            </a:r>
          </a:p>
          <a:p>
            <a:pPr lvl="1"/>
            <a:r>
              <a:rPr lang="ja-JP" altLang="en-US"/>
              <a:t>ポーリング方式：ワールド切り替えを行わずに書き込みを検知</a:t>
            </a:r>
            <a:endParaRPr lang="en-US" altLang="ja-JP" dirty="0"/>
          </a:p>
        </p:txBody>
      </p:sp>
      <p:sp>
        <p:nvSpPr>
          <p:cNvPr id="7" name="正方形/長方形 6">
            <a:extLst>
              <a:ext uri="{FF2B5EF4-FFF2-40B4-BE49-F238E27FC236}">
                <a16:creationId xmlns:a16="http://schemas.microsoft.com/office/drawing/2014/main" id="{9F421D67-B7F5-B448-6FAB-46A052907D8F}"/>
              </a:ext>
            </a:extLst>
          </p:cNvPr>
          <p:cNvSpPr/>
          <p:nvPr/>
        </p:nvSpPr>
        <p:spPr>
          <a:xfrm>
            <a:off x="6159263" y="4427145"/>
            <a:ext cx="4441620" cy="2339864"/>
          </a:xfrm>
          <a:prstGeom prst="rect">
            <a:avLst/>
          </a:prstGeom>
          <a:solidFill>
            <a:schemeClr val="accent1">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8" name="正方形/長方形 7">
            <a:extLst>
              <a:ext uri="{FF2B5EF4-FFF2-40B4-BE49-F238E27FC236}">
                <a16:creationId xmlns:a16="http://schemas.microsoft.com/office/drawing/2014/main" id="{40C5AA4D-9B5B-C49A-C3C3-A4B34B0C03E1}"/>
              </a:ext>
            </a:extLst>
          </p:cNvPr>
          <p:cNvSpPr/>
          <p:nvPr/>
        </p:nvSpPr>
        <p:spPr>
          <a:xfrm>
            <a:off x="1591117" y="4432410"/>
            <a:ext cx="4568146" cy="2339864"/>
          </a:xfrm>
          <a:prstGeom prst="rect">
            <a:avLst/>
          </a:prstGeom>
          <a:solidFill>
            <a:schemeClr val="accent4">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9" name="テキスト ボックス 8">
            <a:extLst>
              <a:ext uri="{FF2B5EF4-FFF2-40B4-BE49-F238E27FC236}">
                <a16:creationId xmlns:a16="http://schemas.microsoft.com/office/drawing/2014/main" id="{2495DBF8-CFFD-BE57-FFEF-DEC33A09BECF}"/>
              </a:ext>
            </a:extLst>
          </p:cNvPr>
          <p:cNvSpPr txBox="1"/>
          <p:nvPr/>
        </p:nvSpPr>
        <p:spPr>
          <a:xfrm>
            <a:off x="1637683" y="4184153"/>
            <a:ext cx="4400644" cy="369332"/>
          </a:xfrm>
          <a:prstGeom prst="rect">
            <a:avLst/>
          </a:prstGeom>
          <a:noFill/>
        </p:spPr>
        <p:txBody>
          <a:bodyPr wrap="square" rtlCol="0">
            <a:spAutoFit/>
          </a:bodyPr>
          <a:lstStyle/>
          <a:p>
            <a:pPr algn="ctr"/>
            <a:r>
              <a:rPr kumimoji="1" lang="ja-JP" altLang="en-US"/>
              <a:t>ノーマルワールド</a:t>
            </a:r>
          </a:p>
        </p:txBody>
      </p:sp>
      <p:sp>
        <p:nvSpPr>
          <p:cNvPr id="30" name="テキスト ボックス 29">
            <a:extLst>
              <a:ext uri="{FF2B5EF4-FFF2-40B4-BE49-F238E27FC236}">
                <a16:creationId xmlns:a16="http://schemas.microsoft.com/office/drawing/2014/main" id="{E08D21F7-7BD5-144A-537B-7804CFA78D8E}"/>
              </a:ext>
            </a:extLst>
          </p:cNvPr>
          <p:cNvSpPr txBox="1"/>
          <p:nvPr/>
        </p:nvSpPr>
        <p:spPr>
          <a:xfrm>
            <a:off x="6201571" y="4178710"/>
            <a:ext cx="4399312" cy="369332"/>
          </a:xfrm>
          <a:prstGeom prst="rect">
            <a:avLst/>
          </a:prstGeom>
          <a:noFill/>
        </p:spPr>
        <p:txBody>
          <a:bodyPr wrap="square" rtlCol="0">
            <a:spAutoFit/>
          </a:bodyPr>
          <a:lstStyle/>
          <a:p>
            <a:pPr algn="ctr"/>
            <a:r>
              <a:rPr kumimoji="1" lang="ja-JP" altLang="en-US"/>
              <a:t>セキュアワールド</a:t>
            </a:r>
          </a:p>
        </p:txBody>
      </p:sp>
      <p:sp>
        <p:nvSpPr>
          <p:cNvPr id="31" name="角丸四角形 30">
            <a:extLst>
              <a:ext uri="{FF2B5EF4-FFF2-40B4-BE49-F238E27FC236}">
                <a16:creationId xmlns:a16="http://schemas.microsoft.com/office/drawing/2014/main" id="{393B0AB5-5CDE-D8F2-2DEC-BF17B2C52261}"/>
              </a:ext>
            </a:extLst>
          </p:cNvPr>
          <p:cNvSpPr/>
          <p:nvPr/>
        </p:nvSpPr>
        <p:spPr>
          <a:xfrm>
            <a:off x="7113859" y="4701311"/>
            <a:ext cx="2532426" cy="320313"/>
          </a:xfrm>
          <a:prstGeom prst="roundRect">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en-US" altLang="ja-JP" dirty="0">
                <a:solidFill>
                  <a:schemeClr val="tx1"/>
                </a:solidFill>
              </a:rPr>
              <a:t>TA</a:t>
            </a:r>
            <a:endParaRPr kumimoji="1" lang="ja-JP" altLang="en-US" dirty="0">
              <a:solidFill>
                <a:schemeClr val="tx1"/>
              </a:solidFill>
            </a:endParaRPr>
          </a:p>
        </p:txBody>
      </p:sp>
      <p:cxnSp>
        <p:nvCxnSpPr>
          <p:cNvPr id="32" name="直線矢印コネクタ 31">
            <a:extLst>
              <a:ext uri="{FF2B5EF4-FFF2-40B4-BE49-F238E27FC236}">
                <a16:creationId xmlns:a16="http://schemas.microsoft.com/office/drawing/2014/main" id="{9A6A3C84-2164-15BA-6BBA-E2A8F128E88E}"/>
              </a:ext>
            </a:extLst>
          </p:cNvPr>
          <p:cNvCxnSpPr>
            <a:cxnSpLocks/>
          </p:cNvCxnSpPr>
          <p:nvPr/>
        </p:nvCxnSpPr>
        <p:spPr>
          <a:xfrm>
            <a:off x="8064359" y="5021624"/>
            <a:ext cx="0" cy="347139"/>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メモ 32">
            <a:extLst>
              <a:ext uri="{FF2B5EF4-FFF2-40B4-BE49-F238E27FC236}">
                <a16:creationId xmlns:a16="http://schemas.microsoft.com/office/drawing/2014/main" id="{88021E37-01B5-9278-0A71-30DFB9EFB590}"/>
              </a:ext>
            </a:extLst>
          </p:cNvPr>
          <p:cNvSpPr/>
          <p:nvPr/>
        </p:nvSpPr>
        <p:spPr>
          <a:xfrm>
            <a:off x="2383945" y="6237959"/>
            <a:ext cx="7738072" cy="336040"/>
          </a:xfrm>
          <a:prstGeom prst="foldedCorner">
            <a:avLst>
              <a:gd name="adj" fmla="val 28758"/>
            </a:avLst>
          </a:prstGeom>
          <a:solidFill>
            <a:schemeClr val="accent3"/>
          </a:solidFill>
          <a:ln>
            <a:noFill/>
          </a:ln>
        </p:spPr>
        <p:style>
          <a:lnRef idx="2">
            <a:schemeClr val="accent6"/>
          </a:lnRef>
          <a:fillRef idx="1">
            <a:schemeClr val="lt1"/>
          </a:fillRef>
          <a:effectRef idx="0">
            <a:schemeClr val="accent6"/>
          </a:effectRef>
          <a:fontRef idx="minor">
            <a:schemeClr val="dk1"/>
          </a:fontRef>
        </p:style>
        <p:txBody>
          <a:bodyPr rtlCol="0" anchor="t"/>
          <a:lstStyle/>
          <a:p>
            <a:pPr algn="ctr"/>
            <a:r>
              <a:rPr kumimoji="1" lang="ja-JP" altLang="en-US">
                <a:solidFill>
                  <a:schemeClr val="bg1"/>
                </a:solidFill>
              </a:rPr>
              <a:t>共有メモリ</a:t>
            </a:r>
            <a:endParaRPr kumimoji="1" lang="ja-JP" altLang="en-US" dirty="0">
              <a:solidFill>
                <a:schemeClr val="bg1"/>
              </a:solidFill>
            </a:endParaRPr>
          </a:p>
        </p:txBody>
      </p:sp>
      <p:sp>
        <p:nvSpPr>
          <p:cNvPr id="34" name="テキスト ボックス 33">
            <a:extLst>
              <a:ext uri="{FF2B5EF4-FFF2-40B4-BE49-F238E27FC236}">
                <a16:creationId xmlns:a16="http://schemas.microsoft.com/office/drawing/2014/main" id="{A18F9A0C-7F5F-2EC1-C16C-9676B4C15CFC}"/>
              </a:ext>
            </a:extLst>
          </p:cNvPr>
          <p:cNvSpPr txBox="1"/>
          <p:nvPr/>
        </p:nvSpPr>
        <p:spPr>
          <a:xfrm>
            <a:off x="7392908" y="5786806"/>
            <a:ext cx="651394" cy="369332"/>
          </a:xfrm>
          <a:prstGeom prst="rect">
            <a:avLst/>
          </a:prstGeom>
          <a:noFill/>
        </p:spPr>
        <p:txBody>
          <a:bodyPr wrap="square" rtlCol="0" anchor="ctr">
            <a:spAutoFit/>
          </a:bodyPr>
          <a:lstStyle/>
          <a:p>
            <a:r>
              <a:rPr lang="ja-JP" altLang="en-US"/>
              <a:t>引数</a:t>
            </a:r>
            <a:endParaRPr lang="en-US" altLang="ja-JP" dirty="0"/>
          </a:p>
        </p:txBody>
      </p:sp>
      <p:sp>
        <p:nvSpPr>
          <p:cNvPr id="35" name="テキスト ボックス 34">
            <a:extLst>
              <a:ext uri="{FF2B5EF4-FFF2-40B4-BE49-F238E27FC236}">
                <a16:creationId xmlns:a16="http://schemas.microsoft.com/office/drawing/2014/main" id="{4D00DCD8-7474-56A8-2330-016D4C475C3A}"/>
              </a:ext>
            </a:extLst>
          </p:cNvPr>
          <p:cNvSpPr txBox="1"/>
          <p:nvPr/>
        </p:nvSpPr>
        <p:spPr>
          <a:xfrm>
            <a:off x="9340125" y="5778168"/>
            <a:ext cx="1460187" cy="369332"/>
          </a:xfrm>
          <a:prstGeom prst="rect">
            <a:avLst/>
          </a:prstGeom>
          <a:noFill/>
        </p:spPr>
        <p:txBody>
          <a:bodyPr wrap="square" rtlCol="0" anchor="ctr">
            <a:spAutoFit/>
          </a:bodyPr>
          <a:lstStyle/>
          <a:p>
            <a:r>
              <a:rPr lang="ja-JP" altLang="en-US" b="1">
                <a:latin typeface="Yu Gothic" panose="020B0400000000000000" pitchFamily="34" charset="-128"/>
                <a:ea typeface="Yu Gothic" panose="020B0400000000000000" pitchFamily="34" charset="-128"/>
              </a:rPr>
              <a:t>ポーリング</a:t>
            </a:r>
            <a:endParaRPr lang="en-US" altLang="ja-JP" b="1" dirty="0">
              <a:latin typeface="Yu Gothic" panose="020B0400000000000000" pitchFamily="34" charset="-128"/>
              <a:ea typeface="Yu Gothic" panose="020B0400000000000000" pitchFamily="34" charset="-128"/>
            </a:endParaRPr>
          </a:p>
        </p:txBody>
      </p:sp>
      <p:sp>
        <p:nvSpPr>
          <p:cNvPr id="36" name="テキスト ボックス 35">
            <a:extLst>
              <a:ext uri="{FF2B5EF4-FFF2-40B4-BE49-F238E27FC236}">
                <a16:creationId xmlns:a16="http://schemas.microsoft.com/office/drawing/2014/main" id="{52339B99-5008-CB9F-D5CB-3EE29D96CFD2}"/>
              </a:ext>
            </a:extLst>
          </p:cNvPr>
          <p:cNvSpPr txBox="1"/>
          <p:nvPr/>
        </p:nvSpPr>
        <p:spPr>
          <a:xfrm>
            <a:off x="4401046" y="5786806"/>
            <a:ext cx="1338828" cy="369332"/>
          </a:xfrm>
          <a:prstGeom prst="rect">
            <a:avLst/>
          </a:prstGeom>
          <a:noFill/>
        </p:spPr>
        <p:txBody>
          <a:bodyPr wrap="none" rtlCol="0" anchor="ctr">
            <a:spAutoFit/>
          </a:bodyPr>
          <a:lstStyle/>
          <a:p>
            <a:r>
              <a:rPr lang="ja-JP" altLang="en-US" b="1">
                <a:latin typeface="Yu Gothic" panose="020B0400000000000000" pitchFamily="34" charset="-128"/>
                <a:ea typeface="Yu Gothic" panose="020B0400000000000000" pitchFamily="34" charset="-128"/>
              </a:rPr>
              <a:t>ポーリング</a:t>
            </a:r>
            <a:endParaRPr lang="en-US" altLang="ja-JP" b="1" dirty="0">
              <a:latin typeface="Yu Gothic" panose="020B0400000000000000" pitchFamily="34" charset="-128"/>
              <a:ea typeface="Yu Gothic" panose="020B0400000000000000" pitchFamily="34" charset="-128"/>
            </a:endParaRPr>
          </a:p>
        </p:txBody>
      </p:sp>
      <p:sp>
        <p:nvSpPr>
          <p:cNvPr id="37" name="テキスト ボックス 36">
            <a:extLst>
              <a:ext uri="{FF2B5EF4-FFF2-40B4-BE49-F238E27FC236}">
                <a16:creationId xmlns:a16="http://schemas.microsoft.com/office/drawing/2014/main" id="{F8BA643A-9E8D-590D-87E9-BA2CB6FCC964}"/>
              </a:ext>
            </a:extLst>
          </p:cNvPr>
          <p:cNvSpPr txBox="1"/>
          <p:nvPr/>
        </p:nvSpPr>
        <p:spPr>
          <a:xfrm>
            <a:off x="2706501" y="5786806"/>
            <a:ext cx="646331" cy="369332"/>
          </a:xfrm>
          <a:prstGeom prst="rect">
            <a:avLst/>
          </a:prstGeom>
          <a:noFill/>
        </p:spPr>
        <p:txBody>
          <a:bodyPr wrap="none" rtlCol="0" anchor="ctr">
            <a:spAutoFit/>
          </a:bodyPr>
          <a:lstStyle/>
          <a:p>
            <a:r>
              <a:rPr lang="ja-JP" altLang="en-US"/>
              <a:t>結果</a:t>
            </a:r>
            <a:endParaRPr lang="en-US" altLang="ja-JP" dirty="0"/>
          </a:p>
        </p:txBody>
      </p:sp>
      <p:cxnSp>
        <p:nvCxnSpPr>
          <p:cNvPr id="38" name="直線矢印コネクタ 37">
            <a:extLst>
              <a:ext uri="{FF2B5EF4-FFF2-40B4-BE49-F238E27FC236}">
                <a16:creationId xmlns:a16="http://schemas.microsoft.com/office/drawing/2014/main" id="{4486C7B7-68DE-1B81-C29E-54FD3B45F38A}"/>
              </a:ext>
            </a:extLst>
          </p:cNvPr>
          <p:cNvCxnSpPr>
            <a:cxnSpLocks/>
          </p:cNvCxnSpPr>
          <p:nvPr/>
        </p:nvCxnSpPr>
        <p:spPr>
          <a:xfrm>
            <a:off x="8064359" y="5704110"/>
            <a:ext cx="0" cy="533849"/>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テキスト ボックス 38">
            <a:extLst>
              <a:ext uri="{FF2B5EF4-FFF2-40B4-BE49-F238E27FC236}">
                <a16:creationId xmlns:a16="http://schemas.microsoft.com/office/drawing/2014/main" id="{8A76421B-8E4F-3234-AD73-F775D651E7F3}"/>
              </a:ext>
            </a:extLst>
          </p:cNvPr>
          <p:cNvSpPr txBox="1"/>
          <p:nvPr/>
        </p:nvSpPr>
        <p:spPr>
          <a:xfrm>
            <a:off x="6806948" y="5001916"/>
            <a:ext cx="1237354" cy="369332"/>
          </a:xfrm>
          <a:prstGeom prst="rect">
            <a:avLst/>
          </a:prstGeom>
          <a:noFill/>
        </p:spPr>
        <p:txBody>
          <a:bodyPr wrap="square" anchor="ctr">
            <a:spAutoFit/>
          </a:bodyPr>
          <a:lstStyle/>
          <a:p>
            <a:r>
              <a:rPr kumimoji="1" lang="en-US" altLang="ja-JP" dirty="0"/>
              <a:t>POSIX API</a:t>
            </a:r>
            <a:endParaRPr lang="ja-JP" altLang="en-US"/>
          </a:p>
        </p:txBody>
      </p:sp>
      <p:sp>
        <p:nvSpPr>
          <p:cNvPr id="40" name="下矢印 39">
            <a:extLst>
              <a:ext uri="{FF2B5EF4-FFF2-40B4-BE49-F238E27FC236}">
                <a16:creationId xmlns:a16="http://schemas.microsoft.com/office/drawing/2014/main" id="{7A697EB1-922A-B3A6-C89C-FC4D39AFA7BC}"/>
              </a:ext>
            </a:extLst>
          </p:cNvPr>
          <p:cNvSpPr/>
          <p:nvPr/>
        </p:nvSpPr>
        <p:spPr>
          <a:xfrm rot="5400000">
            <a:off x="5935233" y="4515467"/>
            <a:ext cx="259375" cy="2057948"/>
          </a:xfrm>
          <a:prstGeom prst="downArrow">
            <a:avLst/>
          </a:prstGeom>
          <a:solidFill>
            <a:schemeClr val="accent2"/>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solidFill>
                <a:schemeClr val="tx1"/>
              </a:solidFill>
            </a:endParaRPr>
          </a:p>
        </p:txBody>
      </p:sp>
      <p:sp>
        <p:nvSpPr>
          <p:cNvPr id="41" name="テキスト ボックス 40">
            <a:extLst>
              <a:ext uri="{FF2B5EF4-FFF2-40B4-BE49-F238E27FC236}">
                <a16:creationId xmlns:a16="http://schemas.microsoft.com/office/drawing/2014/main" id="{B8AC1338-5E0A-10CA-77C5-CBDBD9997F70}"/>
              </a:ext>
            </a:extLst>
          </p:cNvPr>
          <p:cNvSpPr txBox="1"/>
          <p:nvPr/>
        </p:nvSpPr>
        <p:spPr>
          <a:xfrm>
            <a:off x="5506076" y="5105870"/>
            <a:ext cx="1302665" cy="369332"/>
          </a:xfrm>
          <a:prstGeom prst="rect">
            <a:avLst/>
          </a:prstGeom>
          <a:noFill/>
        </p:spPr>
        <p:txBody>
          <a:bodyPr wrap="square" rtlCol="0" anchor="ctr">
            <a:spAutoFit/>
          </a:bodyPr>
          <a:lstStyle/>
          <a:p>
            <a:pPr algn="ctr"/>
            <a:r>
              <a:rPr kumimoji="1" lang="ja-JP" altLang="en-US" b="1">
                <a:latin typeface="Yu Gothic" panose="020B0400000000000000" pitchFamily="34" charset="-128"/>
                <a:ea typeface="Yu Gothic" panose="020B0400000000000000" pitchFamily="34" charset="-128"/>
              </a:rPr>
              <a:t>軽量</a:t>
            </a:r>
            <a:r>
              <a:rPr kumimoji="1" lang="en-US" altLang="ja-JP" b="1" dirty="0">
                <a:latin typeface="Yu Gothic" panose="020B0400000000000000" pitchFamily="34" charset="-128"/>
                <a:ea typeface="Yu Gothic" panose="020B0400000000000000" pitchFamily="34" charset="-128"/>
              </a:rPr>
              <a:t>RPC</a:t>
            </a:r>
            <a:endParaRPr kumimoji="1" lang="ja-JP" altLang="en-US" b="1">
              <a:latin typeface="Yu Gothic" panose="020B0400000000000000" pitchFamily="34" charset="-128"/>
              <a:ea typeface="Yu Gothic" panose="020B0400000000000000" pitchFamily="34" charset="-128"/>
            </a:endParaRPr>
          </a:p>
        </p:txBody>
      </p:sp>
      <p:sp>
        <p:nvSpPr>
          <p:cNvPr id="42" name="U ターン矢印 41">
            <a:extLst>
              <a:ext uri="{FF2B5EF4-FFF2-40B4-BE49-F238E27FC236}">
                <a16:creationId xmlns:a16="http://schemas.microsoft.com/office/drawing/2014/main" id="{F97E9FE5-819B-4505-8B05-7F295732E3CC}"/>
              </a:ext>
            </a:extLst>
          </p:cNvPr>
          <p:cNvSpPr/>
          <p:nvPr/>
        </p:nvSpPr>
        <p:spPr>
          <a:xfrm rot="10800000">
            <a:off x="3881273" y="5694403"/>
            <a:ext cx="519772" cy="633825"/>
          </a:xfrm>
          <a:prstGeom prst="uturnArrow">
            <a:avLst>
              <a:gd name="adj1" fmla="val 25000"/>
              <a:gd name="adj2" fmla="val 25000"/>
              <a:gd name="adj3" fmla="val 25000"/>
              <a:gd name="adj4" fmla="val 43750"/>
              <a:gd name="adj5" fmla="val 100000"/>
            </a:avLst>
          </a:prstGeom>
          <a:solidFill>
            <a:schemeClr val="accent4"/>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solidFill>
                <a:srgbClr val="FF0000"/>
              </a:solidFill>
            </a:endParaRPr>
          </a:p>
        </p:txBody>
      </p:sp>
      <p:sp>
        <p:nvSpPr>
          <p:cNvPr id="43" name="U ターン矢印 42">
            <a:extLst>
              <a:ext uri="{FF2B5EF4-FFF2-40B4-BE49-F238E27FC236}">
                <a16:creationId xmlns:a16="http://schemas.microsoft.com/office/drawing/2014/main" id="{D8BFAA85-9E93-E2FC-E7A5-69D28A1923AF}"/>
              </a:ext>
            </a:extLst>
          </p:cNvPr>
          <p:cNvSpPr/>
          <p:nvPr/>
        </p:nvSpPr>
        <p:spPr>
          <a:xfrm rot="10800000">
            <a:off x="8880785" y="5712542"/>
            <a:ext cx="519772" cy="625425"/>
          </a:xfrm>
          <a:prstGeom prst="uturnArrow">
            <a:avLst>
              <a:gd name="adj1" fmla="val 25000"/>
              <a:gd name="adj2" fmla="val 25000"/>
              <a:gd name="adj3" fmla="val 25000"/>
              <a:gd name="adj4" fmla="val 43750"/>
              <a:gd name="adj5" fmla="val 100000"/>
            </a:avLst>
          </a:prstGeom>
          <a:solidFill>
            <a:schemeClr val="accent4"/>
          </a:solidFill>
          <a:ln>
            <a:noFill/>
          </a:ln>
          <a:scene3d>
            <a:camera prst="orthographicFront">
              <a:rot lat="0" lon="10800000" rev="0"/>
            </a:camera>
            <a:lightRig rig="threePt" dir="t"/>
          </a:scene3d>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solidFill>
                <a:srgbClr val="FF0000"/>
              </a:solidFill>
            </a:endParaRPr>
          </a:p>
        </p:txBody>
      </p:sp>
      <p:cxnSp>
        <p:nvCxnSpPr>
          <p:cNvPr id="44" name="直線矢印コネクタ 43">
            <a:extLst>
              <a:ext uri="{FF2B5EF4-FFF2-40B4-BE49-F238E27FC236}">
                <a16:creationId xmlns:a16="http://schemas.microsoft.com/office/drawing/2014/main" id="{7F633014-5F85-C14C-CB06-93D83EE98A61}"/>
              </a:ext>
            </a:extLst>
          </p:cNvPr>
          <p:cNvCxnSpPr>
            <a:cxnSpLocks/>
          </p:cNvCxnSpPr>
          <p:nvPr/>
        </p:nvCxnSpPr>
        <p:spPr>
          <a:xfrm>
            <a:off x="3381325" y="5694405"/>
            <a:ext cx="0" cy="54355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5" name="角丸四角形 44">
            <a:extLst>
              <a:ext uri="{FF2B5EF4-FFF2-40B4-BE49-F238E27FC236}">
                <a16:creationId xmlns:a16="http://schemas.microsoft.com/office/drawing/2014/main" id="{93F6D4A4-19F5-A21B-31CE-A9D954E6B702}"/>
              </a:ext>
            </a:extLst>
          </p:cNvPr>
          <p:cNvSpPr/>
          <p:nvPr/>
        </p:nvSpPr>
        <p:spPr>
          <a:xfrm>
            <a:off x="2484489" y="5371867"/>
            <a:ext cx="2532426" cy="336040"/>
          </a:xfrm>
          <a:prstGeom prst="roundRect">
            <a:avLst/>
          </a:prstGeom>
          <a:solidFill>
            <a:schemeClr val="bg1">
              <a:lumMod val="9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a:solidFill>
                  <a:schemeClr val="tx1"/>
                </a:solidFill>
              </a:rPr>
              <a:t>シャドウプロセス</a:t>
            </a:r>
            <a:endParaRPr kumimoji="1" lang="ja-JP" altLang="en-US" dirty="0">
              <a:solidFill>
                <a:schemeClr val="tx1"/>
              </a:solidFill>
            </a:endParaRPr>
          </a:p>
        </p:txBody>
      </p:sp>
      <p:cxnSp>
        <p:nvCxnSpPr>
          <p:cNvPr id="46" name="直線矢印コネクタ 45">
            <a:extLst>
              <a:ext uri="{FF2B5EF4-FFF2-40B4-BE49-F238E27FC236}">
                <a16:creationId xmlns:a16="http://schemas.microsoft.com/office/drawing/2014/main" id="{7CD55C40-A8E8-C021-7597-583BED5494D6}"/>
              </a:ext>
            </a:extLst>
          </p:cNvPr>
          <p:cNvCxnSpPr>
            <a:cxnSpLocks/>
          </p:cNvCxnSpPr>
          <p:nvPr/>
        </p:nvCxnSpPr>
        <p:spPr>
          <a:xfrm flipV="1">
            <a:off x="8584255" y="5021624"/>
            <a:ext cx="0" cy="121633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テキスト ボックス 46">
            <a:extLst>
              <a:ext uri="{FF2B5EF4-FFF2-40B4-BE49-F238E27FC236}">
                <a16:creationId xmlns:a16="http://schemas.microsoft.com/office/drawing/2014/main" id="{705617DA-F33F-13BA-4BFC-5DD1C0C83984}"/>
              </a:ext>
            </a:extLst>
          </p:cNvPr>
          <p:cNvSpPr txBox="1"/>
          <p:nvPr/>
        </p:nvSpPr>
        <p:spPr>
          <a:xfrm>
            <a:off x="8615505" y="5029181"/>
            <a:ext cx="671239" cy="369332"/>
          </a:xfrm>
          <a:prstGeom prst="rect">
            <a:avLst/>
          </a:prstGeom>
          <a:noFill/>
        </p:spPr>
        <p:txBody>
          <a:bodyPr wrap="square" anchor="ctr">
            <a:spAutoFit/>
          </a:bodyPr>
          <a:lstStyle/>
          <a:p>
            <a:r>
              <a:rPr lang="ja-JP" altLang="en-US"/>
              <a:t>結果</a:t>
            </a:r>
          </a:p>
        </p:txBody>
      </p:sp>
      <p:sp>
        <p:nvSpPr>
          <p:cNvPr id="48" name="正方形/長方形 47">
            <a:extLst>
              <a:ext uri="{FF2B5EF4-FFF2-40B4-BE49-F238E27FC236}">
                <a16:creationId xmlns:a16="http://schemas.microsoft.com/office/drawing/2014/main" id="{0F8AE1DE-C54B-3F74-EC57-2A28F2E40567}"/>
              </a:ext>
            </a:extLst>
          </p:cNvPr>
          <p:cNvSpPr/>
          <p:nvPr/>
        </p:nvSpPr>
        <p:spPr>
          <a:xfrm>
            <a:off x="7113859" y="5384672"/>
            <a:ext cx="2532426" cy="320313"/>
          </a:xfrm>
          <a:prstGeom prst="rect">
            <a:avLst/>
          </a:prstGeom>
          <a:solidFill>
            <a:schemeClr val="accent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dirty="0" err="1">
                <a:solidFill>
                  <a:schemeClr val="bg1"/>
                </a:solidFill>
              </a:rPr>
              <a:t>TZm</a:t>
            </a:r>
            <a:r>
              <a:rPr lang="en-US" altLang="ja-JP" dirty="0">
                <a:solidFill>
                  <a:schemeClr val="bg1"/>
                </a:solidFill>
              </a:rPr>
              <a:t>-TA</a:t>
            </a:r>
            <a:r>
              <a:rPr lang="ja-JP" altLang="en-US">
                <a:solidFill>
                  <a:schemeClr val="bg1"/>
                </a:solidFill>
              </a:rPr>
              <a:t>ライブラリ</a:t>
            </a:r>
            <a:endParaRPr kumimoji="1" lang="ja-JP" altLang="en-US" dirty="0">
              <a:solidFill>
                <a:schemeClr val="bg1"/>
              </a:solidFill>
            </a:endParaRPr>
          </a:p>
        </p:txBody>
      </p:sp>
      <p:sp>
        <p:nvSpPr>
          <p:cNvPr id="49" name="下矢印 48">
            <a:extLst>
              <a:ext uri="{FF2B5EF4-FFF2-40B4-BE49-F238E27FC236}">
                <a16:creationId xmlns:a16="http://schemas.microsoft.com/office/drawing/2014/main" id="{958A1237-F89C-C443-5800-228F8F3E6E77}"/>
              </a:ext>
            </a:extLst>
          </p:cNvPr>
          <p:cNvSpPr/>
          <p:nvPr/>
        </p:nvSpPr>
        <p:spPr>
          <a:xfrm rot="16200000">
            <a:off x="5945216" y="4520732"/>
            <a:ext cx="259375" cy="2057948"/>
          </a:xfrm>
          <a:prstGeom prst="downArrow">
            <a:avLst/>
          </a:prstGeom>
          <a:solidFill>
            <a:schemeClr val="accent2"/>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solidFill>
                <a:schemeClr val="tx1"/>
              </a:solidFill>
            </a:endParaRPr>
          </a:p>
        </p:txBody>
      </p:sp>
    </p:spTree>
    <p:extLst>
      <p:ext uri="{BB962C8B-B14F-4D97-AF65-F5344CB8AC3E}">
        <p14:creationId xmlns:p14="http://schemas.microsoft.com/office/powerpoint/2010/main" val="2334137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par>
                                <p:cTn id="27" presetID="1" presetClass="exit" presetSubtype="0" fill="hold" grpId="1" nodeType="withEffect">
                                  <p:stCondLst>
                                    <p:cond delay="0"/>
                                  </p:stCondLst>
                                  <p:childTnLst>
                                    <p:set>
                                      <p:cBhvr>
                                        <p:cTn id="28" dur="1" fill="hold">
                                          <p:stCondLst>
                                            <p:cond delay="0"/>
                                          </p:stCondLst>
                                        </p:cTn>
                                        <p:tgtEl>
                                          <p:spTgt spid="40"/>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nodeType="clickEffect">
                                  <p:stCondLst>
                                    <p:cond delay="0"/>
                                  </p:stCondLst>
                                  <p:childTnLst>
                                    <p:set>
                                      <p:cBhvr>
                                        <p:cTn id="42" dur="1" fill="hold">
                                          <p:stCondLst>
                                            <p:cond delay="0"/>
                                          </p:stCondLst>
                                        </p:cTn>
                                        <p:tgtEl>
                                          <p:spTgt spid="32"/>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39"/>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38"/>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34"/>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41"/>
                                        </p:tgtEl>
                                        <p:attrNameLst>
                                          <p:attrName>style.visibility</p:attrName>
                                        </p:attrNameLst>
                                      </p:cBhvr>
                                      <p:to>
                                        <p:strVal val="hidden"/>
                                      </p:to>
                                    </p:set>
                                  </p:childTnLst>
                                </p:cTn>
                              </p:par>
                              <p:par>
                                <p:cTn id="51" presetID="1" presetClass="exit" presetSubtype="0" fill="hold" nodeType="withEffect">
                                  <p:stCondLst>
                                    <p:cond delay="0"/>
                                  </p:stCondLst>
                                  <p:childTnLst>
                                    <p:set>
                                      <p:cBhvr>
                                        <p:cTn id="52" dur="1" fill="hold">
                                          <p:stCondLst>
                                            <p:cond delay="0"/>
                                          </p:stCondLst>
                                        </p:cTn>
                                        <p:tgtEl>
                                          <p:spTgt spid="44"/>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37"/>
                                        </p:tgtEl>
                                        <p:attrNameLst>
                                          <p:attrName>style.visibility</p:attrName>
                                        </p:attrNameLst>
                                      </p:cBhvr>
                                      <p:to>
                                        <p:strVal val="hidden"/>
                                      </p:to>
                                    </p:set>
                                  </p:childTnLst>
                                </p:cTn>
                              </p:par>
                              <p:par>
                                <p:cTn id="55" presetID="1" presetClass="exit" presetSubtype="0" fill="hold" grpId="1" nodeType="withEffect">
                                  <p:stCondLst>
                                    <p:cond delay="0"/>
                                  </p:stCondLst>
                                  <p:childTnLst>
                                    <p:set>
                                      <p:cBhvr>
                                        <p:cTn id="56" dur="1" fill="hold">
                                          <p:stCondLst>
                                            <p:cond delay="0"/>
                                          </p:stCondLst>
                                        </p:cTn>
                                        <p:tgtEl>
                                          <p:spTgt spid="49"/>
                                        </p:tgtEl>
                                        <p:attrNameLst>
                                          <p:attrName>style.visibility</p:attrName>
                                        </p:attrNameLst>
                                      </p:cBhvr>
                                      <p:to>
                                        <p:strVal val="hidden"/>
                                      </p:to>
                                    </p:set>
                                  </p:childTnLst>
                                </p:cTn>
                              </p:par>
                              <p:par>
                                <p:cTn id="57" presetID="1" presetClass="exit" presetSubtype="0" fill="hold" nodeType="withEffect">
                                  <p:stCondLst>
                                    <p:cond delay="0"/>
                                  </p:stCondLst>
                                  <p:childTnLst>
                                    <p:set>
                                      <p:cBhvr>
                                        <p:cTn id="58" dur="1" fill="hold">
                                          <p:stCondLst>
                                            <p:cond delay="0"/>
                                          </p:stCondLst>
                                        </p:cTn>
                                        <p:tgtEl>
                                          <p:spTgt spid="46"/>
                                        </p:tgtEl>
                                        <p:attrNameLst>
                                          <p:attrName>style.visibility</p:attrName>
                                        </p:attrNameLst>
                                      </p:cBhvr>
                                      <p:to>
                                        <p:strVal val="hidden"/>
                                      </p:to>
                                    </p:set>
                                  </p:childTnLst>
                                </p:cTn>
                              </p:par>
                              <p:par>
                                <p:cTn id="59" presetID="1" presetClass="exit" presetSubtype="0" fill="hold" grpId="1" nodeType="withEffect">
                                  <p:stCondLst>
                                    <p:cond delay="0"/>
                                  </p:stCondLst>
                                  <p:childTnLst>
                                    <p:set>
                                      <p:cBhvr>
                                        <p:cTn id="60" dur="1" fill="hold">
                                          <p:stCondLst>
                                            <p:cond delay="0"/>
                                          </p:stCondLst>
                                        </p:cTn>
                                        <p:tgtEl>
                                          <p:spTgt spid="47"/>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2"/>
                                        </p:tgtEl>
                                        <p:attrNameLst>
                                          <p:attrName>style.visibility</p:attrName>
                                        </p:attrNameLst>
                                      </p:cBhvr>
                                      <p:to>
                                        <p:strVal val="visible"/>
                                      </p:to>
                                    </p:set>
                                  </p:childTnLst>
                                </p:cTn>
                              </p:par>
                              <p:par>
                                <p:cTn id="65" presetID="1" presetClass="entr" presetSubtype="0" fill="hold" grpId="2" nodeType="withEffect">
                                  <p:stCondLst>
                                    <p:cond delay="0"/>
                                  </p:stCondLst>
                                  <p:childTnLst>
                                    <p:set>
                                      <p:cBhvr>
                                        <p:cTn id="66" dur="1" fill="hold">
                                          <p:stCondLst>
                                            <p:cond delay="0"/>
                                          </p:stCondLst>
                                        </p:cTn>
                                        <p:tgtEl>
                                          <p:spTgt spid="39"/>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8"/>
                                        </p:tgtEl>
                                        <p:attrNameLst>
                                          <p:attrName>style.visibility</p:attrName>
                                        </p:attrNameLst>
                                      </p:cBhvr>
                                      <p:to>
                                        <p:strVal val="visible"/>
                                      </p:to>
                                    </p:set>
                                  </p:childTnLst>
                                </p:cTn>
                              </p:par>
                              <p:par>
                                <p:cTn id="69" presetID="1" presetClass="entr" presetSubtype="0" fill="hold" grpId="2" nodeType="withEffect">
                                  <p:stCondLst>
                                    <p:cond delay="0"/>
                                  </p:stCondLst>
                                  <p:childTnLst>
                                    <p:set>
                                      <p:cBhvr>
                                        <p:cTn id="70" dur="1" fill="hold">
                                          <p:stCondLst>
                                            <p:cond delay="0"/>
                                          </p:stCondLst>
                                        </p:cTn>
                                        <p:tgtEl>
                                          <p:spTgt spid="34"/>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36"/>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42"/>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44"/>
                                        </p:tgtEl>
                                        <p:attrNameLst>
                                          <p:attrName>style.visibility</p:attrName>
                                        </p:attrNameLst>
                                      </p:cBhvr>
                                      <p:to>
                                        <p:strVal val="visible"/>
                                      </p:to>
                                    </p:set>
                                  </p:childTnLst>
                                </p:cTn>
                              </p:par>
                              <p:par>
                                <p:cTn id="81" presetID="1" presetClass="entr" presetSubtype="0" fill="hold" grpId="2" nodeType="withEffect">
                                  <p:stCondLst>
                                    <p:cond delay="0"/>
                                  </p:stCondLst>
                                  <p:childTnLst>
                                    <p:set>
                                      <p:cBhvr>
                                        <p:cTn id="82" dur="1" fill="hold">
                                          <p:stCondLst>
                                            <p:cond delay="0"/>
                                          </p:stCondLst>
                                        </p:cTn>
                                        <p:tgtEl>
                                          <p:spTgt spid="37"/>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3"/>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35"/>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nodeType="clickEffect">
                                  <p:stCondLst>
                                    <p:cond delay="0"/>
                                  </p:stCondLst>
                                  <p:childTnLst>
                                    <p:set>
                                      <p:cBhvr>
                                        <p:cTn id="92" dur="1" fill="hold">
                                          <p:stCondLst>
                                            <p:cond delay="0"/>
                                          </p:stCondLst>
                                        </p:cTn>
                                        <p:tgtEl>
                                          <p:spTgt spid="46"/>
                                        </p:tgtEl>
                                        <p:attrNameLst>
                                          <p:attrName>style.visibility</p:attrName>
                                        </p:attrNameLst>
                                      </p:cBhvr>
                                      <p:to>
                                        <p:strVal val="visible"/>
                                      </p:to>
                                    </p:set>
                                  </p:childTnLst>
                                </p:cTn>
                              </p:par>
                              <p:par>
                                <p:cTn id="93" presetID="1" presetClass="entr" presetSubtype="0" fill="hold" grpId="2" nodeType="withEffect">
                                  <p:stCondLst>
                                    <p:cond delay="0"/>
                                  </p:stCondLst>
                                  <p:childTnLst>
                                    <p:set>
                                      <p:cBhvr>
                                        <p:cTn id="94"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4" grpId="1"/>
      <p:bldP spid="34" grpId="2"/>
      <p:bldP spid="35" grpId="0"/>
      <p:bldP spid="36" grpId="0"/>
      <p:bldP spid="37" grpId="0"/>
      <p:bldP spid="37" grpId="1"/>
      <p:bldP spid="37" grpId="2"/>
      <p:bldP spid="39" grpId="0"/>
      <p:bldP spid="39" grpId="1"/>
      <p:bldP spid="39" grpId="2"/>
      <p:bldP spid="40" grpId="0" animBg="1"/>
      <p:bldP spid="40" grpId="1" animBg="1"/>
      <p:bldP spid="41" grpId="0"/>
      <p:bldP spid="41" grpId="1"/>
      <p:bldP spid="42" grpId="0" animBg="1"/>
      <p:bldP spid="43" grpId="0" animBg="1"/>
      <p:bldP spid="47" grpId="0"/>
      <p:bldP spid="47" grpId="1"/>
      <p:bldP spid="47" grpId="2"/>
      <p:bldP spid="49" grpId="0" animBg="1"/>
      <p:bldP spid="49"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2C811A-5A8D-4A3C-CC10-48D690152B78}"/>
              </a:ext>
            </a:extLst>
          </p:cNvPr>
          <p:cNvSpPr>
            <a:spLocks noGrp="1"/>
          </p:cNvSpPr>
          <p:nvPr>
            <p:ph type="title"/>
          </p:nvPr>
        </p:nvSpPr>
        <p:spPr/>
        <p:txBody>
          <a:bodyPr/>
          <a:lstStyle/>
          <a:p>
            <a:r>
              <a:rPr kumimoji="1" lang="en-JP" altLang="ja-JP" dirty="0"/>
              <a:t>CA</a:t>
            </a:r>
            <a:r>
              <a:rPr kumimoji="1" lang="ja-JP" altLang="en-JP"/>
              <a:t>に</a:t>
            </a:r>
            <a:r>
              <a:rPr kumimoji="1" lang="ja-JP" altLang="en-US"/>
              <a:t>よる</a:t>
            </a:r>
            <a:r>
              <a:rPr kumimoji="1" lang="en-US" altLang="ja-JP" dirty="0"/>
              <a:t>POSIX API</a:t>
            </a:r>
            <a:r>
              <a:rPr kumimoji="1" lang="ja-JP" altLang="en-US"/>
              <a:t>を用いた</a:t>
            </a:r>
            <a:r>
              <a:rPr kumimoji="1" lang="en-US" altLang="ja-JP" dirty="0"/>
              <a:t>TA</a:t>
            </a:r>
            <a:r>
              <a:rPr kumimoji="1" lang="ja-JP" altLang="en-US"/>
              <a:t>の生成</a:t>
            </a:r>
          </a:p>
        </p:txBody>
      </p:sp>
      <p:sp>
        <p:nvSpPr>
          <p:cNvPr id="3" name="コンテンツ プレースホルダー 2">
            <a:extLst>
              <a:ext uri="{FF2B5EF4-FFF2-40B4-BE49-F238E27FC236}">
                <a16:creationId xmlns:a16="http://schemas.microsoft.com/office/drawing/2014/main" id="{8A391937-4058-0DDA-ECEE-C5CEC43FD9FB}"/>
              </a:ext>
            </a:extLst>
          </p:cNvPr>
          <p:cNvSpPr>
            <a:spLocks noGrp="1"/>
          </p:cNvSpPr>
          <p:nvPr>
            <p:ph idx="1"/>
          </p:nvPr>
        </p:nvSpPr>
        <p:spPr/>
        <p:txBody>
          <a:bodyPr/>
          <a:lstStyle/>
          <a:p>
            <a:r>
              <a:rPr lang="en-US" altLang="ja-JP" dirty="0"/>
              <a:t>CA</a:t>
            </a:r>
            <a:r>
              <a:rPr lang="ja-JP" altLang="en-US"/>
              <a:t>は</a:t>
            </a:r>
            <a:r>
              <a:rPr lang="en-JP" altLang="ja-JP" dirty="0"/>
              <a:t>posix_spawn</a:t>
            </a:r>
            <a:r>
              <a:rPr lang="ja-JP" altLang="en-US"/>
              <a:t>関数を用いて子プロセスのように</a:t>
            </a:r>
            <a:r>
              <a:rPr lang="en-US" altLang="ja-JP" dirty="0"/>
              <a:t>TA</a:t>
            </a:r>
            <a:r>
              <a:rPr lang="ja-JP" altLang="en-US"/>
              <a:t>を生成</a:t>
            </a:r>
            <a:endParaRPr lang="en-US" altLang="ja-JP" dirty="0"/>
          </a:p>
          <a:p>
            <a:pPr lvl="1"/>
            <a:r>
              <a:rPr lang="en-US" altLang="ja-JP" dirty="0"/>
              <a:t>CA</a:t>
            </a:r>
            <a:r>
              <a:rPr lang="ja-JP" altLang="en-US"/>
              <a:t>に提供される</a:t>
            </a:r>
            <a:r>
              <a:rPr lang="en-US" altLang="ja-JP" dirty="0" err="1"/>
              <a:t>TZm</a:t>
            </a:r>
            <a:r>
              <a:rPr lang="en-US" altLang="ja-JP" dirty="0"/>
              <a:t>-CA</a:t>
            </a:r>
            <a:r>
              <a:rPr lang="ja-JP" altLang="en-US"/>
              <a:t>ライブラリ内に</a:t>
            </a:r>
            <a:r>
              <a:rPr lang="en-US" altLang="ja-JP" dirty="0"/>
              <a:t>TA</a:t>
            </a:r>
            <a:r>
              <a:rPr lang="ja-JP" altLang="en-US"/>
              <a:t>の複雑な起動処理を隠蔽</a:t>
            </a:r>
            <a:endParaRPr lang="en-US" altLang="ja-JP" dirty="0"/>
          </a:p>
          <a:p>
            <a:pPr lvl="1"/>
            <a:r>
              <a:rPr lang="ja-JP" altLang="en-US"/>
              <a:t>シャドウプロセスを作成し、サブスレッドを用いて</a:t>
            </a:r>
            <a:r>
              <a:rPr lang="en-US" altLang="ja-JP" dirty="0"/>
              <a:t>TA</a:t>
            </a:r>
            <a:r>
              <a:rPr lang="ja-JP" altLang="en-US"/>
              <a:t>を並列に実行</a:t>
            </a:r>
            <a:endParaRPr lang="en-US" altLang="ja-JP" dirty="0"/>
          </a:p>
          <a:p>
            <a:r>
              <a:rPr lang="en-US" altLang="ja-JP" dirty="0"/>
              <a:t>pipe</a:t>
            </a:r>
            <a:r>
              <a:rPr lang="ja-JP" altLang="en-US"/>
              <a:t>関数を用いて作成されたパイプは</a:t>
            </a:r>
            <a:r>
              <a:rPr lang="en-US" altLang="ja-JP" dirty="0"/>
              <a:t>TA</a:t>
            </a:r>
            <a:r>
              <a:rPr lang="ja-JP" altLang="en-US"/>
              <a:t>から暗黙的に利用可能</a:t>
            </a:r>
            <a:endParaRPr lang="en-US" altLang="ja-JP" dirty="0"/>
          </a:p>
          <a:p>
            <a:pPr lvl="1"/>
            <a:r>
              <a:rPr lang="ja-JP" altLang="en-US"/>
              <a:t>パイプのファイル記述子を</a:t>
            </a:r>
            <a:r>
              <a:rPr lang="en-US" altLang="ja-JP" dirty="0" err="1"/>
              <a:t>posix_spawn</a:t>
            </a:r>
            <a:r>
              <a:rPr lang="ja-JP" altLang="en-US"/>
              <a:t>関数の引数として指定</a:t>
            </a:r>
            <a:endParaRPr lang="en-US" altLang="ja-JP" dirty="0"/>
          </a:p>
          <a:p>
            <a:pPr lvl="1"/>
            <a:r>
              <a:rPr lang="en-US" altLang="ja-JP" dirty="0"/>
              <a:t>FD</a:t>
            </a:r>
            <a:r>
              <a:rPr lang="ja-JP" altLang="en-US"/>
              <a:t>パッシングを用いてシャドウプロセスとファイル記述子を共有</a:t>
            </a:r>
            <a:endParaRPr lang="en-US" altLang="ja-JP" dirty="0"/>
          </a:p>
        </p:txBody>
      </p:sp>
      <p:sp>
        <p:nvSpPr>
          <p:cNvPr id="30" name="正方形/長方形 29">
            <a:extLst>
              <a:ext uri="{FF2B5EF4-FFF2-40B4-BE49-F238E27FC236}">
                <a16:creationId xmlns:a16="http://schemas.microsoft.com/office/drawing/2014/main" id="{C5093A7D-B875-CD9A-4F6D-1D5109E08548}"/>
              </a:ext>
            </a:extLst>
          </p:cNvPr>
          <p:cNvSpPr/>
          <p:nvPr/>
        </p:nvSpPr>
        <p:spPr>
          <a:xfrm>
            <a:off x="6627504" y="4425694"/>
            <a:ext cx="4161633" cy="2341315"/>
          </a:xfrm>
          <a:prstGeom prst="rect">
            <a:avLst/>
          </a:prstGeom>
          <a:solidFill>
            <a:schemeClr val="accent1">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31" name="正方形/長方形 30">
            <a:extLst>
              <a:ext uri="{FF2B5EF4-FFF2-40B4-BE49-F238E27FC236}">
                <a16:creationId xmlns:a16="http://schemas.microsoft.com/office/drawing/2014/main" id="{F5D88135-50EC-D86F-BAB0-62F6059DA4F2}"/>
              </a:ext>
            </a:extLst>
          </p:cNvPr>
          <p:cNvSpPr/>
          <p:nvPr/>
        </p:nvSpPr>
        <p:spPr>
          <a:xfrm>
            <a:off x="1402863" y="4430959"/>
            <a:ext cx="4823701" cy="2341315"/>
          </a:xfrm>
          <a:prstGeom prst="rect">
            <a:avLst/>
          </a:prstGeom>
          <a:solidFill>
            <a:schemeClr val="accent4">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32" name="テキスト ボックス 24">
            <a:extLst>
              <a:ext uri="{FF2B5EF4-FFF2-40B4-BE49-F238E27FC236}">
                <a16:creationId xmlns:a16="http://schemas.microsoft.com/office/drawing/2014/main" id="{83F0324F-20BB-E18C-F164-474BC711B70B}"/>
              </a:ext>
            </a:extLst>
          </p:cNvPr>
          <p:cNvSpPr txBox="1"/>
          <p:nvPr/>
        </p:nvSpPr>
        <p:spPr>
          <a:xfrm>
            <a:off x="1402863" y="4202926"/>
            <a:ext cx="4823701" cy="369332"/>
          </a:xfrm>
          <a:prstGeom prst="rect">
            <a:avLst/>
          </a:prstGeom>
          <a:noFill/>
        </p:spPr>
        <p:txBody>
          <a:bodyPr wrap="square" rtlCol="0">
            <a:spAutoFit/>
          </a:bodyPr>
          <a:lstStyle/>
          <a:p>
            <a:pPr algn="ctr"/>
            <a:r>
              <a:rPr kumimoji="1" lang="ja-JP" altLang="en-US"/>
              <a:t>ノーマルワールド</a:t>
            </a:r>
          </a:p>
        </p:txBody>
      </p:sp>
      <p:sp>
        <p:nvSpPr>
          <p:cNvPr id="33" name="テキスト ボックス 25">
            <a:extLst>
              <a:ext uri="{FF2B5EF4-FFF2-40B4-BE49-F238E27FC236}">
                <a16:creationId xmlns:a16="http://schemas.microsoft.com/office/drawing/2014/main" id="{D54BC4BA-C2DE-3094-D94F-6B67BDEF74F2}"/>
              </a:ext>
            </a:extLst>
          </p:cNvPr>
          <p:cNvSpPr txBox="1"/>
          <p:nvPr/>
        </p:nvSpPr>
        <p:spPr>
          <a:xfrm>
            <a:off x="6655654" y="4221519"/>
            <a:ext cx="4131732" cy="369332"/>
          </a:xfrm>
          <a:prstGeom prst="rect">
            <a:avLst/>
          </a:prstGeom>
          <a:noFill/>
        </p:spPr>
        <p:txBody>
          <a:bodyPr wrap="square" rtlCol="0">
            <a:spAutoFit/>
          </a:bodyPr>
          <a:lstStyle/>
          <a:p>
            <a:pPr algn="ctr"/>
            <a:r>
              <a:rPr lang="ja-JP" altLang="en-US"/>
              <a:t>セキュアワールド</a:t>
            </a:r>
            <a:endParaRPr kumimoji="1" lang="ja-JP" altLang="en-US"/>
          </a:p>
        </p:txBody>
      </p:sp>
      <p:sp>
        <p:nvSpPr>
          <p:cNvPr id="34" name="角丸四角形 26">
            <a:extLst>
              <a:ext uri="{FF2B5EF4-FFF2-40B4-BE49-F238E27FC236}">
                <a16:creationId xmlns:a16="http://schemas.microsoft.com/office/drawing/2014/main" id="{4226AABD-B8D2-C3F3-623C-27DADCA11055}"/>
              </a:ext>
            </a:extLst>
          </p:cNvPr>
          <p:cNvSpPr/>
          <p:nvPr/>
        </p:nvSpPr>
        <p:spPr>
          <a:xfrm>
            <a:off x="1677328" y="4661951"/>
            <a:ext cx="1593898" cy="360000"/>
          </a:xfrm>
          <a:prstGeom prst="roundRect">
            <a:avLst/>
          </a:prstGeom>
        </p:spPr>
        <p:style>
          <a:lnRef idx="2">
            <a:schemeClr val="dk1"/>
          </a:lnRef>
          <a:fillRef idx="1">
            <a:schemeClr val="lt1"/>
          </a:fillRef>
          <a:effectRef idx="0">
            <a:schemeClr val="dk1"/>
          </a:effectRef>
          <a:fontRef idx="minor">
            <a:schemeClr val="dk1"/>
          </a:fontRef>
        </p:style>
        <p:txBody>
          <a:bodyPr tIns="0" rtlCol="0" anchor="ctr"/>
          <a:lstStyle/>
          <a:p>
            <a:pPr algn="ctr"/>
            <a:r>
              <a:rPr lang="en-US" altLang="ja-JP" dirty="0">
                <a:solidFill>
                  <a:schemeClr val="tx1"/>
                </a:solidFill>
              </a:rPr>
              <a:t>  App (CA)</a:t>
            </a:r>
            <a:endParaRPr kumimoji="1" lang="ja-JP" altLang="en-US">
              <a:solidFill>
                <a:schemeClr val="tx1"/>
              </a:solidFill>
            </a:endParaRPr>
          </a:p>
        </p:txBody>
      </p:sp>
      <p:sp>
        <p:nvSpPr>
          <p:cNvPr id="35" name="角丸四角形 27">
            <a:extLst>
              <a:ext uri="{FF2B5EF4-FFF2-40B4-BE49-F238E27FC236}">
                <a16:creationId xmlns:a16="http://schemas.microsoft.com/office/drawing/2014/main" id="{C706CE0E-214C-037C-3C3F-E85477F95219}"/>
              </a:ext>
            </a:extLst>
          </p:cNvPr>
          <p:cNvSpPr/>
          <p:nvPr/>
        </p:nvSpPr>
        <p:spPr>
          <a:xfrm>
            <a:off x="1677328" y="6099369"/>
            <a:ext cx="4209890" cy="360000"/>
          </a:xfrm>
          <a:prstGeom prst="rect">
            <a:avLst/>
          </a:prstGeom>
          <a:solidFill>
            <a:schemeClr val="accent5"/>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a:solidFill>
                  <a:schemeClr val="bg1"/>
                </a:solidFill>
              </a:rPr>
              <a:t>専用ライブラリ</a:t>
            </a:r>
          </a:p>
        </p:txBody>
      </p:sp>
      <p:sp>
        <p:nvSpPr>
          <p:cNvPr id="36" name="角丸四角形 28">
            <a:extLst>
              <a:ext uri="{FF2B5EF4-FFF2-40B4-BE49-F238E27FC236}">
                <a16:creationId xmlns:a16="http://schemas.microsoft.com/office/drawing/2014/main" id="{0B77380C-B51C-3873-5085-E2448E88DD73}"/>
              </a:ext>
            </a:extLst>
          </p:cNvPr>
          <p:cNvSpPr/>
          <p:nvPr/>
        </p:nvSpPr>
        <p:spPr>
          <a:xfrm>
            <a:off x="7056593" y="6099369"/>
            <a:ext cx="3415632" cy="360000"/>
          </a:xfrm>
          <a:prstGeom prst="rect">
            <a:avLst/>
          </a:prstGeom>
          <a:solidFill>
            <a:schemeClr val="accent5"/>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a:solidFill>
                  <a:schemeClr val="bg1"/>
                </a:solidFill>
              </a:rPr>
              <a:t>専用ライブラリ</a:t>
            </a:r>
          </a:p>
        </p:txBody>
      </p:sp>
      <p:sp>
        <p:nvSpPr>
          <p:cNvPr id="38" name="角丸四角形 7">
            <a:extLst>
              <a:ext uri="{FF2B5EF4-FFF2-40B4-BE49-F238E27FC236}">
                <a16:creationId xmlns:a16="http://schemas.microsoft.com/office/drawing/2014/main" id="{FA535E50-A653-CC2F-7421-ACCA4DBFCAB0}"/>
              </a:ext>
            </a:extLst>
          </p:cNvPr>
          <p:cNvSpPr/>
          <p:nvPr/>
        </p:nvSpPr>
        <p:spPr>
          <a:xfrm>
            <a:off x="7056593" y="5418520"/>
            <a:ext cx="3415632" cy="360000"/>
          </a:xfrm>
          <a:prstGeom prst="rect">
            <a:avLst/>
          </a:prstGeom>
          <a:solidFill>
            <a:schemeClr val="accent1"/>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err="1">
                <a:solidFill>
                  <a:schemeClr val="bg1"/>
                </a:solidFill>
              </a:rPr>
              <a:t>TZm</a:t>
            </a:r>
            <a:r>
              <a:rPr lang="en-US" altLang="ja-JP" dirty="0">
                <a:solidFill>
                  <a:schemeClr val="bg1"/>
                </a:solidFill>
              </a:rPr>
              <a:t>-TA</a:t>
            </a:r>
            <a:r>
              <a:rPr lang="ja-JP" altLang="en-US">
                <a:solidFill>
                  <a:schemeClr val="bg1"/>
                </a:solidFill>
              </a:rPr>
              <a:t>ライブラリ</a:t>
            </a:r>
            <a:endParaRPr kumimoji="1" lang="ja-JP" altLang="en-US">
              <a:solidFill>
                <a:schemeClr val="bg1"/>
              </a:solidFill>
            </a:endParaRPr>
          </a:p>
        </p:txBody>
      </p:sp>
      <p:sp>
        <p:nvSpPr>
          <p:cNvPr id="39" name="角丸四角形 7">
            <a:extLst>
              <a:ext uri="{FF2B5EF4-FFF2-40B4-BE49-F238E27FC236}">
                <a16:creationId xmlns:a16="http://schemas.microsoft.com/office/drawing/2014/main" id="{37654E87-8972-F2F0-F0F7-F850EC1F4C39}"/>
              </a:ext>
            </a:extLst>
          </p:cNvPr>
          <p:cNvSpPr/>
          <p:nvPr/>
        </p:nvSpPr>
        <p:spPr>
          <a:xfrm>
            <a:off x="1681459" y="5422489"/>
            <a:ext cx="4220455" cy="360000"/>
          </a:xfrm>
          <a:prstGeom prst="rect">
            <a:avLst/>
          </a:prstGeom>
          <a:solidFill>
            <a:schemeClr val="accent4"/>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err="1">
                <a:solidFill>
                  <a:schemeClr val="bg1"/>
                </a:solidFill>
              </a:rPr>
              <a:t>TZm</a:t>
            </a:r>
            <a:r>
              <a:rPr lang="en-US" altLang="ja-JP" dirty="0">
                <a:solidFill>
                  <a:schemeClr val="bg1"/>
                </a:solidFill>
              </a:rPr>
              <a:t>-CA</a:t>
            </a:r>
            <a:r>
              <a:rPr lang="ja-JP" altLang="en-US">
                <a:solidFill>
                  <a:schemeClr val="bg1"/>
                </a:solidFill>
              </a:rPr>
              <a:t>ライブラリ</a:t>
            </a:r>
            <a:endParaRPr kumimoji="1" lang="ja-JP" altLang="en-US">
              <a:solidFill>
                <a:schemeClr val="bg1"/>
              </a:solidFill>
            </a:endParaRPr>
          </a:p>
        </p:txBody>
      </p:sp>
      <p:sp>
        <p:nvSpPr>
          <p:cNvPr id="41" name="テキスト ボックス 40">
            <a:extLst>
              <a:ext uri="{FF2B5EF4-FFF2-40B4-BE49-F238E27FC236}">
                <a16:creationId xmlns:a16="http://schemas.microsoft.com/office/drawing/2014/main" id="{118E315D-73FA-6D41-7715-F18B0438203A}"/>
              </a:ext>
            </a:extLst>
          </p:cNvPr>
          <p:cNvSpPr txBox="1"/>
          <p:nvPr/>
        </p:nvSpPr>
        <p:spPr>
          <a:xfrm>
            <a:off x="825652" y="5035868"/>
            <a:ext cx="1593898" cy="369332"/>
          </a:xfrm>
          <a:prstGeom prst="rect">
            <a:avLst/>
          </a:prstGeom>
          <a:noFill/>
        </p:spPr>
        <p:txBody>
          <a:bodyPr wrap="none" rtlCol="0">
            <a:spAutoFit/>
          </a:bodyPr>
          <a:lstStyle/>
          <a:p>
            <a:r>
              <a:rPr lang="en-US" altLang="ja-JP" dirty="0" err="1"/>
              <a:t>posix_spawn</a:t>
            </a:r>
            <a:r>
              <a:rPr lang="en-US" altLang="ja-JP" dirty="0"/>
              <a:t>()</a:t>
            </a:r>
            <a:endParaRPr kumimoji="1" lang="ja-JP" altLang="en-US"/>
          </a:p>
        </p:txBody>
      </p:sp>
      <p:cxnSp>
        <p:nvCxnSpPr>
          <p:cNvPr id="42" name="直線矢印コネクタ 41">
            <a:extLst>
              <a:ext uri="{FF2B5EF4-FFF2-40B4-BE49-F238E27FC236}">
                <a16:creationId xmlns:a16="http://schemas.microsoft.com/office/drawing/2014/main" id="{EDDB29CF-EC01-F113-9E93-A4ED578646F0}"/>
              </a:ext>
            </a:extLst>
          </p:cNvPr>
          <p:cNvCxnSpPr>
            <a:cxnSpLocks/>
            <a:stCxn id="34" idx="2"/>
          </p:cNvCxnSpPr>
          <p:nvPr/>
        </p:nvCxnSpPr>
        <p:spPr>
          <a:xfrm>
            <a:off x="2474277" y="5021951"/>
            <a:ext cx="0" cy="42030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a:extLst>
              <a:ext uri="{FF2B5EF4-FFF2-40B4-BE49-F238E27FC236}">
                <a16:creationId xmlns:a16="http://schemas.microsoft.com/office/drawing/2014/main" id="{31C9247A-D0EA-DE7D-7576-4139A6D26336}"/>
              </a:ext>
            </a:extLst>
          </p:cNvPr>
          <p:cNvCxnSpPr>
            <a:cxnSpLocks/>
          </p:cNvCxnSpPr>
          <p:nvPr/>
        </p:nvCxnSpPr>
        <p:spPr>
          <a:xfrm>
            <a:off x="2474277" y="5788917"/>
            <a:ext cx="0" cy="310452"/>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4" name="直線矢印コネクタ 43">
            <a:extLst>
              <a:ext uri="{FF2B5EF4-FFF2-40B4-BE49-F238E27FC236}">
                <a16:creationId xmlns:a16="http://schemas.microsoft.com/office/drawing/2014/main" id="{CA672A4B-0FCC-0ED9-6611-1B9FEE6D4084}"/>
              </a:ext>
            </a:extLst>
          </p:cNvPr>
          <p:cNvCxnSpPr>
            <a:cxnSpLocks/>
            <a:stCxn id="35" idx="3"/>
          </p:cNvCxnSpPr>
          <p:nvPr/>
        </p:nvCxnSpPr>
        <p:spPr>
          <a:xfrm>
            <a:off x="5887218" y="6279369"/>
            <a:ext cx="1169375" cy="0"/>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5" name="直線矢印コネクタ 44">
            <a:extLst>
              <a:ext uri="{FF2B5EF4-FFF2-40B4-BE49-F238E27FC236}">
                <a16:creationId xmlns:a16="http://schemas.microsoft.com/office/drawing/2014/main" id="{DCFCD7D4-1B01-F75B-B1C4-0A497EAA7E20}"/>
              </a:ext>
            </a:extLst>
          </p:cNvPr>
          <p:cNvCxnSpPr>
            <a:cxnSpLocks/>
          </p:cNvCxnSpPr>
          <p:nvPr/>
        </p:nvCxnSpPr>
        <p:spPr>
          <a:xfrm flipV="1">
            <a:off x="7833242" y="5778520"/>
            <a:ext cx="0" cy="320849"/>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6" name="直線矢印コネクタ 45">
            <a:extLst>
              <a:ext uri="{FF2B5EF4-FFF2-40B4-BE49-F238E27FC236}">
                <a16:creationId xmlns:a16="http://schemas.microsoft.com/office/drawing/2014/main" id="{8BDA5544-6680-BE6E-5ADA-1BC52FDF13DB}"/>
              </a:ext>
            </a:extLst>
          </p:cNvPr>
          <p:cNvCxnSpPr>
            <a:cxnSpLocks/>
            <a:endCxn id="51" idx="2"/>
          </p:cNvCxnSpPr>
          <p:nvPr/>
        </p:nvCxnSpPr>
        <p:spPr>
          <a:xfrm flipV="1">
            <a:off x="7816543" y="5020389"/>
            <a:ext cx="1" cy="39743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テキスト ボックス 46">
            <a:extLst>
              <a:ext uri="{FF2B5EF4-FFF2-40B4-BE49-F238E27FC236}">
                <a16:creationId xmlns:a16="http://schemas.microsoft.com/office/drawing/2014/main" id="{DB009B50-E5A0-FA9B-E25C-DE51EABA51BC}"/>
              </a:ext>
            </a:extLst>
          </p:cNvPr>
          <p:cNvSpPr txBox="1"/>
          <p:nvPr/>
        </p:nvSpPr>
        <p:spPr>
          <a:xfrm>
            <a:off x="7897255" y="5018437"/>
            <a:ext cx="824265" cy="369332"/>
          </a:xfrm>
          <a:prstGeom prst="rect">
            <a:avLst/>
          </a:prstGeom>
          <a:noFill/>
        </p:spPr>
        <p:txBody>
          <a:bodyPr wrap="none" rtlCol="0">
            <a:spAutoFit/>
          </a:bodyPr>
          <a:lstStyle/>
          <a:p>
            <a:r>
              <a:rPr kumimoji="1" lang="en-US" altLang="ja-JP" dirty="0"/>
              <a:t>main()</a:t>
            </a:r>
            <a:endParaRPr kumimoji="1" lang="ja-JP" altLang="en-US"/>
          </a:p>
        </p:txBody>
      </p:sp>
      <p:sp>
        <p:nvSpPr>
          <p:cNvPr id="48" name="テキスト ボックス 47">
            <a:extLst>
              <a:ext uri="{FF2B5EF4-FFF2-40B4-BE49-F238E27FC236}">
                <a16:creationId xmlns:a16="http://schemas.microsoft.com/office/drawing/2014/main" id="{D329D147-8045-B875-159C-77F25B3ABEC1}"/>
              </a:ext>
            </a:extLst>
          </p:cNvPr>
          <p:cNvSpPr txBox="1"/>
          <p:nvPr/>
        </p:nvSpPr>
        <p:spPr>
          <a:xfrm>
            <a:off x="2574100" y="5766144"/>
            <a:ext cx="1039067" cy="369332"/>
          </a:xfrm>
          <a:prstGeom prst="rect">
            <a:avLst/>
          </a:prstGeom>
          <a:noFill/>
        </p:spPr>
        <p:txBody>
          <a:bodyPr wrap="none" rtlCol="0">
            <a:spAutoFit/>
          </a:bodyPr>
          <a:lstStyle/>
          <a:p>
            <a:r>
              <a:rPr lang="ja-JP" altLang="en-US" b="1">
                <a:latin typeface="Yu Gothic" panose="020B0400000000000000" pitchFamily="34" charset="-128"/>
                <a:ea typeface="Yu Gothic" panose="020B0400000000000000" pitchFamily="34" charset="-128"/>
              </a:rPr>
              <a:t>専用</a:t>
            </a:r>
            <a:r>
              <a:rPr lang="en-US" altLang="ja-JP" b="1" dirty="0">
                <a:latin typeface="Yu Gothic" panose="020B0400000000000000" pitchFamily="34" charset="-128"/>
                <a:ea typeface="Yu Gothic" panose="020B0400000000000000" pitchFamily="34" charset="-128"/>
              </a:rPr>
              <a:t>API</a:t>
            </a:r>
            <a:endParaRPr kumimoji="1" lang="ja-JP" altLang="en-US" b="1">
              <a:latin typeface="Yu Gothic" panose="020B0400000000000000" pitchFamily="34" charset="-128"/>
              <a:ea typeface="Yu Gothic" panose="020B0400000000000000" pitchFamily="34" charset="-128"/>
            </a:endParaRPr>
          </a:p>
        </p:txBody>
      </p:sp>
      <p:sp>
        <p:nvSpPr>
          <p:cNvPr id="49" name="テキスト ボックス 48">
            <a:extLst>
              <a:ext uri="{FF2B5EF4-FFF2-40B4-BE49-F238E27FC236}">
                <a16:creationId xmlns:a16="http://schemas.microsoft.com/office/drawing/2014/main" id="{C6802B5F-4418-8C7D-3C0B-F264690D6E9E}"/>
              </a:ext>
            </a:extLst>
          </p:cNvPr>
          <p:cNvSpPr txBox="1"/>
          <p:nvPr/>
        </p:nvSpPr>
        <p:spPr>
          <a:xfrm>
            <a:off x="7897255" y="5777140"/>
            <a:ext cx="1039067" cy="369332"/>
          </a:xfrm>
          <a:prstGeom prst="rect">
            <a:avLst/>
          </a:prstGeom>
          <a:noFill/>
        </p:spPr>
        <p:txBody>
          <a:bodyPr wrap="none" rtlCol="0">
            <a:spAutoFit/>
          </a:bodyPr>
          <a:lstStyle/>
          <a:p>
            <a:r>
              <a:rPr lang="ja-JP" altLang="en-US" b="1">
                <a:latin typeface="Yu Gothic" panose="020B0400000000000000" pitchFamily="34" charset="-128"/>
                <a:ea typeface="Yu Gothic" panose="020B0400000000000000" pitchFamily="34" charset="-128"/>
              </a:rPr>
              <a:t>専用</a:t>
            </a:r>
            <a:r>
              <a:rPr lang="en-US" altLang="ja-JP" b="1" dirty="0">
                <a:latin typeface="Yu Gothic" panose="020B0400000000000000" pitchFamily="34" charset="-128"/>
                <a:ea typeface="Yu Gothic" panose="020B0400000000000000" pitchFamily="34" charset="-128"/>
              </a:rPr>
              <a:t>API</a:t>
            </a:r>
            <a:endParaRPr kumimoji="1" lang="ja-JP" altLang="en-US" b="1">
              <a:latin typeface="Yu Gothic" panose="020B0400000000000000" pitchFamily="34" charset="-128"/>
              <a:ea typeface="Yu Gothic" panose="020B0400000000000000" pitchFamily="34" charset="-128"/>
            </a:endParaRPr>
          </a:p>
        </p:txBody>
      </p:sp>
      <p:sp>
        <p:nvSpPr>
          <p:cNvPr id="50" name="テキスト ボックス 24">
            <a:extLst>
              <a:ext uri="{FF2B5EF4-FFF2-40B4-BE49-F238E27FC236}">
                <a16:creationId xmlns:a16="http://schemas.microsoft.com/office/drawing/2014/main" id="{72EF5671-FBC4-068E-E329-24F5F67A9C18}"/>
              </a:ext>
            </a:extLst>
          </p:cNvPr>
          <p:cNvSpPr txBox="1"/>
          <p:nvPr/>
        </p:nvSpPr>
        <p:spPr>
          <a:xfrm>
            <a:off x="5923196" y="6337702"/>
            <a:ext cx="1107996" cy="369332"/>
          </a:xfrm>
          <a:prstGeom prst="rect">
            <a:avLst/>
          </a:prstGeom>
          <a:noFill/>
        </p:spPr>
        <p:txBody>
          <a:bodyPr wrap="none" rtlCol="0">
            <a:spAutoFit/>
          </a:bodyPr>
          <a:lstStyle/>
          <a:p>
            <a:r>
              <a:rPr kumimoji="1" lang="ja-JP" altLang="en-US"/>
              <a:t>呼び出し</a:t>
            </a:r>
          </a:p>
        </p:txBody>
      </p:sp>
      <p:sp>
        <p:nvSpPr>
          <p:cNvPr id="51" name="角丸四角形 29">
            <a:extLst>
              <a:ext uri="{FF2B5EF4-FFF2-40B4-BE49-F238E27FC236}">
                <a16:creationId xmlns:a16="http://schemas.microsoft.com/office/drawing/2014/main" id="{AC719296-4840-5294-B761-4D18A0663462}"/>
              </a:ext>
            </a:extLst>
          </p:cNvPr>
          <p:cNvSpPr/>
          <p:nvPr/>
        </p:nvSpPr>
        <p:spPr>
          <a:xfrm>
            <a:off x="7031192" y="4660389"/>
            <a:ext cx="1570703" cy="3600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App (TA)</a:t>
            </a:r>
            <a:endParaRPr kumimoji="1" lang="ja-JP" altLang="en-US">
              <a:solidFill>
                <a:schemeClr val="tx1"/>
              </a:solidFill>
            </a:endParaRPr>
          </a:p>
        </p:txBody>
      </p:sp>
      <p:sp>
        <p:nvSpPr>
          <p:cNvPr id="52" name="角丸四角形 13">
            <a:extLst>
              <a:ext uri="{FF2B5EF4-FFF2-40B4-BE49-F238E27FC236}">
                <a16:creationId xmlns:a16="http://schemas.microsoft.com/office/drawing/2014/main" id="{7D22DFAE-7154-424A-6440-71D5AC988BDC}"/>
              </a:ext>
            </a:extLst>
          </p:cNvPr>
          <p:cNvSpPr/>
          <p:nvPr/>
        </p:nvSpPr>
        <p:spPr>
          <a:xfrm>
            <a:off x="3545691" y="4661951"/>
            <a:ext cx="2356223" cy="360000"/>
          </a:xfrm>
          <a:prstGeom prst="roundRect">
            <a:avLst/>
          </a:prstGeom>
          <a:solidFill>
            <a:schemeClr val="tx2">
              <a:lumMod val="20000"/>
              <a:lumOff val="80000"/>
            </a:schemeClr>
          </a:solidFill>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ja-JP" altLang="en-US">
                <a:solidFill>
                  <a:schemeClr val="tx1"/>
                </a:solidFill>
              </a:rPr>
              <a:t>シャドウプロセス</a:t>
            </a:r>
          </a:p>
        </p:txBody>
      </p:sp>
      <p:cxnSp>
        <p:nvCxnSpPr>
          <p:cNvPr id="53" name="直線矢印コネクタ 20">
            <a:extLst>
              <a:ext uri="{FF2B5EF4-FFF2-40B4-BE49-F238E27FC236}">
                <a16:creationId xmlns:a16="http://schemas.microsoft.com/office/drawing/2014/main" id="{E1D4BD10-5229-BE5C-10DC-5C97BDFE2341}"/>
              </a:ext>
            </a:extLst>
          </p:cNvPr>
          <p:cNvCxnSpPr>
            <a:cxnSpLocks/>
            <a:stCxn id="38" idx="1"/>
            <a:endCxn id="52" idx="3"/>
          </p:cNvCxnSpPr>
          <p:nvPr/>
        </p:nvCxnSpPr>
        <p:spPr>
          <a:xfrm flipH="1" flipV="1">
            <a:off x="5901914" y="4841951"/>
            <a:ext cx="1154679" cy="756569"/>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4" name="テキスト ボックス 24">
            <a:extLst>
              <a:ext uri="{FF2B5EF4-FFF2-40B4-BE49-F238E27FC236}">
                <a16:creationId xmlns:a16="http://schemas.microsoft.com/office/drawing/2014/main" id="{20D24189-F3DF-8306-4848-DFDE0D507404}"/>
              </a:ext>
            </a:extLst>
          </p:cNvPr>
          <p:cNvSpPr txBox="1"/>
          <p:nvPr/>
        </p:nvSpPr>
        <p:spPr>
          <a:xfrm>
            <a:off x="6304338" y="4770851"/>
            <a:ext cx="646331" cy="369332"/>
          </a:xfrm>
          <a:prstGeom prst="rect">
            <a:avLst/>
          </a:prstGeom>
          <a:noFill/>
        </p:spPr>
        <p:txBody>
          <a:bodyPr wrap="none" rtlCol="0">
            <a:spAutoFit/>
          </a:bodyPr>
          <a:lstStyle/>
          <a:p>
            <a:r>
              <a:rPr kumimoji="1" lang="ja-JP" altLang="en-US"/>
              <a:t>作成</a:t>
            </a:r>
          </a:p>
        </p:txBody>
      </p:sp>
      <p:sp>
        <p:nvSpPr>
          <p:cNvPr id="5" name="テキスト ボックス 4">
            <a:extLst>
              <a:ext uri="{FF2B5EF4-FFF2-40B4-BE49-F238E27FC236}">
                <a16:creationId xmlns:a16="http://schemas.microsoft.com/office/drawing/2014/main" id="{47BAF90B-8626-284F-FC6F-9904E2807FF8}"/>
              </a:ext>
            </a:extLst>
          </p:cNvPr>
          <p:cNvSpPr txBox="1"/>
          <p:nvPr/>
        </p:nvSpPr>
        <p:spPr>
          <a:xfrm>
            <a:off x="4275680" y="5035221"/>
            <a:ext cx="1662635" cy="369332"/>
          </a:xfrm>
          <a:prstGeom prst="rect">
            <a:avLst/>
          </a:prstGeom>
          <a:noFill/>
        </p:spPr>
        <p:txBody>
          <a:bodyPr wrap="none" rtlCol="0">
            <a:spAutoFit/>
          </a:bodyPr>
          <a:lstStyle/>
          <a:p>
            <a:pPr algn="ctr"/>
            <a:r>
              <a:rPr kumimoji="1" lang="en-US" altLang="ja-JP" b="1" dirty="0">
                <a:latin typeface="Yu Gothic" panose="020B0400000000000000" pitchFamily="34" charset="-128"/>
                <a:ea typeface="Yu Gothic" panose="020B0400000000000000" pitchFamily="34" charset="-128"/>
              </a:rPr>
              <a:t>FD</a:t>
            </a:r>
            <a:r>
              <a:rPr lang="ja-JP" altLang="en-US" b="1">
                <a:latin typeface="Yu Gothic" panose="020B0400000000000000" pitchFamily="34" charset="-128"/>
                <a:ea typeface="Yu Gothic" panose="020B0400000000000000" pitchFamily="34" charset="-128"/>
              </a:rPr>
              <a:t>パッシング</a:t>
            </a:r>
            <a:endParaRPr kumimoji="1" lang="ja-JP" altLang="en-US" b="1">
              <a:latin typeface="Yu Gothic" panose="020B0400000000000000" pitchFamily="34" charset="-128"/>
              <a:ea typeface="Yu Gothic" panose="020B0400000000000000" pitchFamily="34" charset="-128"/>
            </a:endParaRPr>
          </a:p>
        </p:txBody>
      </p:sp>
      <p:sp>
        <p:nvSpPr>
          <p:cNvPr id="6" name="上矢印 5">
            <a:extLst>
              <a:ext uri="{FF2B5EF4-FFF2-40B4-BE49-F238E27FC236}">
                <a16:creationId xmlns:a16="http://schemas.microsoft.com/office/drawing/2014/main" id="{BEA43499-9308-448B-43B5-CD25B31BD26F}"/>
              </a:ext>
            </a:extLst>
          </p:cNvPr>
          <p:cNvSpPr/>
          <p:nvPr/>
        </p:nvSpPr>
        <p:spPr>
          <a:xfrm>
            <a:off x="4048962" y="5012485"/>
            <a:ext cx="286696" cy="405338"/>
          </a:xfrm>
          <a:prstGeom prst="upArrow">
            <a:avLst/>
          </a:prstGeom>
          <a:solidFill>
            <a:schemeClr val="accent3"/>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solidFill>
                <a:srgbClr val="FF0000"/>
              </a:solidFill>
            </a:endParaRPr>
          </a:p>
        </p:txBody>
      </p:sp>
    </p:spTree>
    <p:extLst>
      <p:ext uri="{BB962C8B-B14F-4D97-AF65-F5344CB8AC3E}">
        <p14:creationId xmlns:p14="http://schemas.microsoft.com/office/powerpoint/2010/main" val="1777548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4"/>
                                        </p:tgtEl>
                                        <p:attrNameLst>
                                          <p:attrName>style.visibility</p:attrName>
                                        </p:attrNameLst>
                                      </p:cBhvr>
                                      <p:to>
                                        <p:strVal val="visible"/>
                                      </p:to>
                                    </p:set>
                                  </p:childTnLst>
                                </p:cTn>
                              </p:par>
                              <p:par>
                                <p:cTn id="29" presetID="22" presetClass="entr" presetSubtype="8" fill="hold" grpId="0" nodeType="withEffect">
                                  <p:stCondLst>
                                    <p:cond delay="0"/>
                                  </p:stCondLst>
                                  <p:childTnLst>
                                    <p:set>
                                      <p:cBhvr>
                                        <p:cTn id="30" dur="1" fill="hold">
                                          <p:stCondLst>
                                            <p:cond delay="0"/>
                                          </p:stCondLst>
                                        </p:cTn>
                                        <p:tgtEl>
                                          <p:spTgt spid="52"/>
                                        </p:tgtEl>
                                        <p:attrNameLst>
                                          <p:attrName>style.visibility</p:attrName>
                                        </p:attrNameLst>
                                      </p:cBhvr>
                                      <p:to>
                                        <p:strVal val="visible"/>
                                      </p:to>
                                    </p:set>
                                    <p:animEffect transition="in" filter="wipe(left)">
                                      <p:cBhvr>
                                        <p:cTn id="31" dur="500"/>
                                        <p:tgtEl>
                                          <p:spTgt spid="52"/>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46"/>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47"/>
                                        </p:tgtEl>
                                        <p:attrNameLst>
                                          <p:attrName>style.visibility</p:attrName>
                                        </p:attrNameLst>
                                      </p:cBhvr>
                                      <p:to>
                                        <p:strVal val="visible"/>
                                      </p:to>
                                    </p:set>
                                  </p:childTnLst>
                                </p:cTn>
                              </p:par>
                              <p:par>
                                <p:cTn id="38" presetID="22" presetClass="entr" presetSubtype="8" fill="hold" grpId="0" nodeType="withEffect">
                                  <p:stCondLst>
                                    <p:cond delay="0"/>
                                  </p:stCondLst>
                                  <p:childTnLst>
                                    <p:set>
                                      <p:cBhvr>
                                        <p:cTn id="39" dur="1" fill="hold">
                                          <p:stCondLst>
                                            <p:cond delay="0"/>
                                          </p:stCondLst>
                                        </p:cTn>
                                        <p:tgtEl>
                                          <p:spTgt spid="51"/>
                                        </p:tgtEl>
                                        <p:attrNameLst>
                                          <p:attrName>style.visibility</p:attrName>
                                        </p:attrNameLst>
                                      </p:cBhvr>
                                      <p:to>
                                        <p:strVal val="visible"/>
                                      </p:to>
                                    </p:set>
                                    <p:animEffect transition="in" filter="wipe(left)">
                                      <p:cBhvr>
                                        <p:cTn id="40" dur="500"/>
                                        <p:tgtEl>
                                          <p:spTgt spid="51"/>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7" grpId="0"/>
      <p:bldP spid="48" grpId="0"/>
      <p:bldP spid="49" grpId="0"/>
      <p:bldP spid="50" grpId="0"/>
      <p:bldP spid="51" grpId="0" animBg="1"/>
      <p:bldP spid="52" grpId="0" animBg="1"/>
      <p:bldP spid="54" grpId="0"/>
      <p:bldP spid="5" grpId="0"/>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E6ACB-17F1-430C-A6F0-B932148E25DA}"/>
              </a:ext>
            </a:extLst>
          </p:cNvPr>
          <p:cNvSpPr>
            <a:spLocks noGrp="1"/>
          </p:cNvSpPr>
          <p:nvPr>
            <p:ph type="title"/>
          </p:nvPr>
        </p:nvSpPr>
        <p:spPr/>
        <p:txBody>
          <a:bodyPr/>
          <a:lstStyle/>
          <a:p>
            <a:r>
              <a:rPr lang="en-JP" dirty="0"/>
              <a:t>TAによる</a:t>
            </a:r>
            <a:r>
              <a:rPr lang="en-US" altLang="ja-JP" dirty="0"/>
              <a:t>POSIX API</a:t>
            </a:r>
            <a:r>
              <a:rPr lang="ja-JP" altLang="en-US"/>
              <a:t>を用いた</a:t>
            </a:r>
            <a:r>
              <a:rPr lang="en-JP" dirty="0"/>
              <a:t>TAの生成</a:t>
            </a:r>
          </a:p>
        </p:txBody>
      </p:sp>
      <p:sp>
        <p:nvSpPr>
          <p:cNvPr id="3" name="Content Placeholder 2">
            <a:extLst>
              <a:ext uri="{FF2B5EF4-FFF2-40B4-BE49-F238E27FC236}">
                <a16:creationId xmlns:a16="http://schemas.microsoft.com/office/drawing/2014/main" id="{B6BB35AB-6E0A-4A74-D85B-843D5B031713}"/>
              </a:ext>
            </a:extLst>
          </p:cNvPr>
          <p:cNvSpPr>
            <a:spLocks noGrp="1"/>
          </p:cNvSpPr>
          <p:nvPr>
            <p:ph idx="1"/>
          </p:nvPr>
        </p:nvSpPr>
        <p:spPr/>
        <p:txBody>
          <a:bodyPr/>
          <a:lstStyle/>
          <a:p>
            <a:r>
              <a:rPr lang="en-US" altLang="ja-JP" dirty="0"/>
              <a:t>TA</a:t>
            </a:r>
            <a:r>
              <a:rPr lang="ja-JP" altLang="en-US"/>
              <a:t>も</a:t>
            </a:r>
            <a:r>
              <a:rPr lang="en-US" altLang="ja-JP" dirty="0" err="1"/>
              <a:t>posix_spawn</a:t>
            </a:r>
            <a:r>
              <a:rPr lang="ja-JP" altLang="en-US"/>
              <a:t>関数を用いて別の</a:t>
            </a:r>
            <a:r>
              <a:rPr lang="en-US" altLang="ja-JP" dirty="0"/>
              <a:t>TA</a:t>
            </a:r>
            <a:r>
              <a:rPr lang="ja-JP" altLang="en-US"/>
              <a:t>を生成可能</a:t>
            </a:r>
            <a:endParaRPr lang="en-US" altLang="ja-JP" dirty="0"/>
          </a:p>
          <a:p>
            <a:pPr lvl="1"/>
            <a:r>
              <a:rPr lang="ja-JP" altLang="en-US"/>
              <a:t>シャドウプロセスが</a:t>
            </a:r>
            <a:r>
              <a:rPr lang="en-JP" altLang="ja-JP" dirty="0"/>
              <a:t>CA</a:t>
            </a:r>
            <a:r>
              <a:rPr lang="ja-JP" altLang="en-JP"/>
              <a:t>と</a:t>
            </a:r>
            <a:r>
              <a:rPr lang="ja-JP" altLang="en-US"/>
              <a:t>同様にして新しい</a:t>
            </a:r>
            <a:r>
              <a:rPr lang="en-US" altLang="ja-JP" dirty="0"/>
              <a:t>TA</a:t>
            </a:r>
            <a:r>
              <a:rPr lang="ja-JP" altLang="en-US"/>
              <a:t>を生成</a:t>
            </a:r>
            <a:endParaRPr lang="en-US" altLang="ja-JP" dirty="0"/>
          </a:p>
          <a:p>
            <a:pPr lvl="1"/>
            <a:r>
              <a:rPr lang="ja-JP" altLang="en-US"/>
              <a:t>新しい</a:t>
            </a:r>
            <a:r>
              <a:rPr lang="en-US" altLang="ja-JP" dirty="0"/>
              <a:t>TA</a:t>
            </a:r>
            <a:r>
              <a:rPr lang="ja-JP" altLang="en-US"/>
              <a:t>に対応するシャドウプロセスも作成</a:t>
            </a:r>
            <a:endParaRPr lang="en-US" altLang="ja-JP" dirty="0"/>
          </a:p>
          <a:p>
            <a:r>
              <a:rPr lang="en-US" altLang="ja-JP" dirty="0"/>
              <a:t>TA</a:t>
            </a:r>
            <a:r>
              <a:rPr lang="ja-JP" altLang="en-US"/>
              <a:t>同士も</a:t>
            </a:r>
            <a:r>
              <a:rPr lang="en-US" altLang="ja-JP" dirty="0"/>
              <a:t>POSIX API</a:t>
            </a:r>
            <a:r>
              <a:rPr lang="ja-JP" altLang="en-US"/>
              <a:t>を用いてシームレスに通信可能</a:t>
            </a:r>
            <a:endParaRPr lang="en-US" altLang="ja-JP" dirty="0"/>
          </a:p>
          <a:p>
            <a:pPr lvl="1"/>
            <a:r>
              <a:rPr lang="en-US" altLang="ja-JP" dirty="0"/>
              <a:t>POSIX API</a:t>
            </a:r>
            <a:r>
              <a:rPr lang="ja-JP" altLang="en-US"/>
              <a:t>をシャドウプロセスに転送し、別のシャドウプロセスと通信</a:t>
            </a:r>
            <a:endParaRPr lang="en-US" altLang="ja-JP" dirty="0"/>
          </a:p>
          <a:p>
            <a:pPr lvl="1"/>
            <a:r>
              <a:rPr lang="ja-JP" altLang="en-US"/>
              <a:t>そのシャドウプロセスが対応する</a:t>
            </a:r>
            <a:r>
              <a:rPr lang="en-US" altLang="ja-JP" dirty="0"/>
              <a:t>TA</a:t>
            </a:r>
            <a:r>
              <a:rPr lang="ja-JP" altLang="en-US"/>
              <a:t>とデータをやり取り</a:t>
            </a:r>
            <a:endParaRPr lang="en-US" altLang="ja-JP" dirty="0"/>
          </a:p>
        </p:txBody>
      </p:sp>
      <p:sp>
        <p:nvSpPr>
          <p:cNvPr id="4" name="正方形/長方形 3">
            <a:extLst>
              <a:ext uri="{FF2B5EF4-FFF2-40B4-BE49-F238E27FC236}">
                <a16:creationId xmlns:a16="http://schemas.microsoft.com/office/drawing/2014/main" id="{0359530C-5EB2-0B8D-E2B6-53766102990A}"/>
              </a:ext>
            </a:extLst>
          </p:cNvPr>
          <p:cNvSpPr/>
          <p:nvPr/>
        </p:nvSpPr>
        <p:spPr>
          <a:xfrm>
            <a:off x="6627504" y="4425694"/>
            <a:ext cx="4161633" cy="2341315"/>
          </a:xfrm>
          <a:prstGeom prst="rect">
            <a:avLst/>
          </a:prstGeom>
          <a:solidFill>
            <a:schemeClr val="accent1">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5" name="正方形/長方形 4">
            <a:extLst>
              <a:ext uri="{FF2B5EF4-FFF2-40B4-BE49-F238E27FC236}">
                <a16:creationId xmlns:a16="http://schemas.microsoft.com/office/drawing/2014/main" id="{A8FA1C8B-2E2D-5357-EF47-70DCEA239145}"/>
              </a:ext>
            </a:extLst>
          </p:cNvPr>
          <p:cNvSpPr/>
          <p:nvPr/>
        </p:nvSpPr>
        <p:spPr>
          <a:xfrm>
            <a:off x="958091" y="4430959"/>
            <a:ext cx="5268473" cy="2341315"/>
          </a:xfrm>
          <a:prstGeom prst="rect">
            <a:avLst/>
          </a:prstGeom>
          <a:solidFill>
            <a:schemeClr val="accent4">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6" name="テキスト ボックス 24">
            <a:extLst>
              <a:ext uri="{FF2B5EF4-FFF2-40B4-BE49-F238E27FC236}">
                <a16:creationId xmlns:a16="http://schemas.microsoft.com/office/drawing/2014/main" id="{115542DD-7109-5027-0BD7-D16690E415D4}"/>
              </a:ext>
            </a:extLst>
          </p:cNvPr>
          <p:cNvSpPr txBox="1"/>
          <p:nvPr/>
        </p:nvSpPr>
        <p:spPr>
          <a:xfrm>
            <a:off x="958091" y="4202926"/>
            <a:ext cx="5268473" cy="369332"/>
          </a:xfrm>
          <a:prstGeom prst="rect">
            <a:avLst/>
          </a:prstGeom>
          <a:noFill/>
        </p:spPr>
        <p:txBody>
          <a:bodyPr wrap="square" rtlCol="0">
            <a:spAutoFit/>
          </a:bodyPr>
          <a:lstStyle/>
          <a:p>
            <a:pPr algn="ctr"/>
            <a:r>
              <a:rPr kumimoji="1" lang="ja-JP" altLang="en-US"/>
              <a:t>ノーマルワールド</a:t>
            </a:r>
          </a:p>
        </p:txBody>
      </p:sp>
      <p:sp>
        <p:nvSpPr>
          <p:cNvPr id="7" name="テキスト ボックス 25">
            <a:extLst>
              <a:ext uri="{FF2B5EF4-FFF2-40B4-BE49-F238E27FC236}">
                <a16:creationId xmlns:a16="http://schemas.microsoft.com/office/drawing/2014/main" id="{873EC9CC-70BB-4F95-A257-013A9EF10A97}"/>
              </a:ext>
            </a:extLst>
          </p:cNvPr>
          <p:cNvSpPr txBox="1"/>
          <p:nvPr/>
        </p:nvSpPr>
        <p:spPr>
          <a:xfrm>
            <a:off x="6655654" y="4221519"/>
            <a:ext cx="4131732" cy="369332"/>
          </a:xfrm>
          <a:prstGeom prst="rect">
            <a:avLst/>
          </a:prstGeom>
          <a:noFill/>
        </p:spPr>
        <p:txBody>
          <a:bodyPr wrap="square" rtlCol="0">
            <a:spAutoFit/>
          </a:bodyPr>
          <a:lstStyle/>
          <a:p>
            <a:pPr algn="ctr"/>
            <a:r>
              <a:rPr lang="ja-JP" altLang="en-US"/>
              <a:t>セキュアワールド</a:t>
            </a:r>
            <a:endParaRPr kumimoji="1" lang="ja-JP" altLang="en-US"/>
          </a:p>
        </p:txBody>
      </p:sp>
      <p:sp>
        <p:nvSpPr>
          <p:cNvPr id="9" name="角丸四角形 27">
            <a:extLst>
              <a:ext uri="{FF2B5EF4-FFF2-40B4-BE49-F238E27FC236}">
                <a16:creationId xmlns:a16="http://schemas.microsoft.com/office/drawing/2014/main" id="{63C4601E-D3BD-714A-A44D-E51616BCAB9C}"/>
              </a:ext>
            </a:extLst>
          </p:cNvPr>
          <p:cNvSpPr/>
          <p:nvPr/>
        </p:nvSpPr>
        <p:spPr>
          <a:xfrm>
            <a:off x="1343665" y="6099369"/>
            <a:ext cx="4543553" cy="360000"/>
          </a:xfrm>
          <a:prstGeom prst="rect">
            <a:avLst/>
          </a:prstGeom>
          <a:solidFill>
            <a:schemeClr val="accent5"/>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a:solidFill>
                  <a:schemeClr val="bg1"/>
                </a:solidFill>
              </a:rPr>
              <a:t>専用ライブラリ</a:t>
            </a:r>
          </a:p>
        </p:txBody>
      </p:sp>
      <p:sp>
        <p:nvSpPr>
          <p:cNvPr id="10" name="角丸四角形 28">
            <a:extLst>
              <a:ext uri="{FF2B5EF4-FFF2-40B4-BE49-F238E27FC236}">
                <a16:creationId xmlns:a16="http://schemas.microsoft.com/office/drawing/2014/main" id="{FEAD29CB-26A6-978E-2E4B-9F73EC5E592A}"/>
              </a:ext>
            </a:extLst>
          </p:cNvPr>
          <p:cNvSpPr/>
          <p:nvPr/>
        </p:nvSpPr>
        <p:spPr>
          <a:xfrm>
            <a:off x="7056593" y="6099369"/>
            <a:ext cx="3415632" cy="360000"/>
          </a:xfrm>
          <a:prstGeom prst="rect">
            <a:avLst/>
          </a:prstGeom>
          <a:solidFill>
            <a:schemeClr val="accent5"/>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a:solidFill>
                  <a:schemeClr val="bg1"/>
                </a:solidFill>
              </a:rPr>
              <a:t>専用ライブラリ</a:t>
            </a:r>
          </a:p>
        </p:txBody>
      </p:sp>
      <p:sp>
        <p:nvSpPr>
          <p:cNvPr id="11" name="角丸四角形 7">
            <a:extLst>
              <a:ext uri="{FF2B5EF4-FFF2-40B4-BE49-F238E27FC236}">
                <a16:creationId xmlns:a16="http://schemas.microsoft.com/office/drawing/2014/main" id="{FF890904-B2AD-AEFA-85CD-47B8DA4A0AAC}"/>
              </a:ext>
            </a:extLst>
          </p:cNvPr>
          <p:cNvSpPr/>
          <p:nvPr/>
        </p:nvSpPr>
        <p:spPr>
          <a:xfrm>
            <a:off x="7056593" y="5418520"/>
            <a:ext cx="3415632" cy="360000"/>
          </a:xfrm>
          <a:prstGeom prst="rect">
            <a:avLst/>
          </a:prstGeom>
          <a:solidFill>
            <a:schemeClr val="accent1"/>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err="1">
                <a:solidFill>
                  <a:schemeClr val="bg1"/>
                </a:solidFill>
              </a:rPr>
              <a:t>TZm</a:t>
            </a:r>
            <a:r>
              <a:rPr lang="en-US" altLang="ja-JP" dirty="0">
                <a:solidFill>
                  <a:schemeClr val="bg1"/>
                </a:solidFill>
              </a:rPr>
              <a:t>-TA</a:t>
            </a:r>
            <a:r>
              <a:rPr lang="ja-JP" altLang="en-US">
                <a:solidFill>
                  <a:schemeClr val="bg1"/>
                </a:solidFill>
              </a:rPr>
              <a:t>ライブラリ</a:t>
            </a:r>
            <a:endParaRPr kumimoji="1" lang="ja-JP" altLang="en-US">
              <a:solidFill>
                <a:schemeClr val="bg1"/>
              </a:solidFill>
            </a:endParaRPr>
          </a:p>
        </p:txBody>
      </p:sp>
      <p:sp>
        <p:nvSpPr>
          <p:cNvPr id="12" name="角丸四角形 7">
            <a:extLst>
              <a:ext uri="{FF2B5EF4-FFF2-40B4-BE49-F238E27FC236}">
                <a16:creationId xmlns:a16="http://schemas.microsoft.com/office/drawing/2014/main" id="{A5539C83-61F4-22C2-FDD0-6FE0BFDFAF48}"/>
              </a:ext>
            </a:extLst>
          </p:cNvPr>
          <p:cNvSpPr/>
          <p:nvPr/>
        </p:nvSpPr>
        <p:spPr>
          <a:xfrm>
            <a:off x="1346959" y="5422489"/>
            <a:ext cx="4554955" cy="360000"/>
          </a:xfrm>
          <a:prstGeom prst="rect">
            <a:avLst/>
          </a:prstGeom>
          <a:solidFill>
            <a:schemeClr val="accent4"/>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err="1">
                <a:solidFill>
                  <a:schemeClr val="bg1"/>
                </a:solidFill>
              </a:rPr>
              <a:t>TZm</a:t>
            </a:r>
            <a:r>
              <a:rPr lang="en-US" altLang="ja-JP" dirty="0">
                <a:solidFill>
                  <a:schemeClr val="bg1"/>
                </a:solidFill>
              </a:rPr>
              <a:t>-CA</a:t>
            </a:r>
            <a:r>
              <a:rPr lang="ja-JP" altLang="en-US">
                <a:solidFill>
                  <a:schemeClr val="bg1"/>
                </a:solidFill>
              </a:rPr>
              <a:t>ライブラリ</a:t>
            </a:r>
            <a:endParaRPr kumimoji="1" lang="ja-JP" altLang="en-US">
              <a:solidFill>
                <a:schemeClr val="bg1"/>
              </a:solidFill>
            </a:endParaRPr>
          </a:p>
        </p:txBody>
      </p:sp>
      <p:sp>
        <p:nvSpPr>
          <p:cNvPr id="13" name="テキスト ボックス 12">
            <a:extLst>
              <a:ext uri="{FF2B5EF4-FFF2-40B4-BE49-F238E27FC236}">
                <a16:creationId xmlns:a16="http://schemas.microsoft.com/office/drawing/2014/main" id="{8CAAA5B4-E23B-E964-63E5-881D0AE3A110}"/>
              </a:ext>
            </a:extLst>
          </p:cNvPr>
          <p:cNvSpPr txBox="1"/>
          <p:nvPr/>
        </p:nvSpPr>
        <p:spPr>
          <a:xfrm>
            <a:off x="7887286" y="5017640"/>
            <a:ext cx="1593898" cy="369332"/>
          </a:xfrm>
          <a:prstGeom prst="rect">
            <a:avLst/>
          </a:prstGeom>
          <a:noFill/>
        </p:spPr>
        <p:txBody>
          <a:bodyPr wrap="none" rtlCol="0">
            <a:spAutoFit/>
          </a:bodyPr>
          <a:lstStyle/>
          <a:p>
            <a:r>
              <a:rPr lang="en-US" altLang="ja-JP" dirty="0" err="1"/>
              <a:t>posix_spawn</a:t>
            </a:r>
            <a:r>
              <a:rPr lang="en-US" altLang="ja-JP" dirty="0"/>
              <a:t>()</a:t>
            </a:r>
            <a:endParaRPr kumimoji="1" lang="ja-JP" altLang="en-US"/>
          </a:p>
        </p:txBody>
      </p:sp>
      <p:cxnSp>
        <p:nvCxnSpPr>
          <p:cNvPr id="14" name="直線矢印コネクタ 13">
            <a:extLst>
              <a:ext uri="{FF2B5EF4-FFF2-40B4-BE49-F238E27FC236}">
                <a16:creationId xmlns:a16="http://schemas.microsoft.com/office/drawing/2014/main" id="{D30A0E43-D9B1-F8BA-1F3E-25E8B880982C}"/>
              </a:ext>
            </a:extLst>
          </p:cNvPr>
          <p:cNvCxnSpPr>
            <a:cxnSpLocks/>
          </p:cNvCxnSpPr>
          <p:nvPr/>
        </p:nvCxnSpPr>
        <p:spPr>
          <a:xfrm>
            <a:off x="7852576" y="5021951"/>
            <a:ext cx="0" cy="39587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D282BA8A-7FAF-F9F5-9815-BF6DAA63D4C3}"/>
              </a:ext>
            </a:extLst>
          </p:cNvPr>
          <p:cNvCxnSpPr>
            <a:cxnSpLocks/>
          </p:cNvCxnSpPr>
          <p:nvPr/>
        </p:nvCxnSpPr>
        <p:spPr>
          <a:xfrm>
            <a:off x="2395272" y="5782989"/>
            <a:ext cx="0" cy="328866"/>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1866F3F7-B687-19F9-05F2-D367D8238742}"/>
              </a:ext>
            </a:extLst>
          </p:cNvPr>
          <p:cNvCxnSpPr>
            <a:cxnSpLocks/>
            <a:stCxn id="9" idx="3"/>
          </p:cNvCxnSpPr>
          <p:nvPr/>
        </p:nvCxnSpPr>
        <p:spPr>
          <a:xfrm>
            <a:off x="5887218" y="6279369"/>
            <a:ext cx="1169375" cy="0"/>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a:extLst>
              <a:ext uri="{FF2B5EF4-FFF2-40B4-BE49-F238E27FC236}">
                <a16:creationId xmlns:a16="http://schemas.microsoft.com/office/drawing/2014/main" id="{E23B84AB-128D-A2E1-B214-BEBCDC41CE19}"/>
              </a:ext>
            </a:extLst>
          </p:cNvPr>
          <p:cNvCxnSpPr>
            <a:cxnSpLocks/>
          </p:cNvCxnSpPr>
          <p:nvPr/>
        </p:nvCxnSpPr>
        <p:spPr>
          <a:xfrm flipV="1">
            <a:off x="9653202" y="5778520"/>
            <a:ext cx="0" cy="320849"/>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45B23FF7-578A-E337-156D-B3BCC26BC194}"/>
              </a:ext>
            </a:extLst>
          </p:cNvPr>
          <p:cNvCxnSpPr>
            <a:cxnSpLocks/>
          </p:cNvCxnSpPr>
          <p:nvPr/>
        </p:nvCxnSpPr>
        <p:spPr>
          <a:xfrm flipV="1">
            <a:off x="9681654" y="5002037"/>
            <a:ext cx="1" cy="400538"/>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8B186F68-72B3-DB0B-4A08-A760450F05AF}"/>
              </a:ext>
            </a:extLst>
          </p:cNvPr>
          <p:cNvSpPr txBox="1"/>
          <p:nvPr/>
        </p:nvSpPr>
        <p:spPr>
          <a:xfrm>
            <a:off x="9713805" y="5027082"/>
            <a:ext cx="824265" cy="369332"/>
          </a:xfrm>
          <a:prstGeom prst="rect">
            <a:avLst/>
          </a:prstGeom>
          <a:noFill/>
        </p:spPr>
        <p:txBody>
          <a:bodyPr wrap="none" rtlCol="0">
            <a:spAutoFit/>
          </a:bodyPr>
          <a:lstStyle/>
          <a:p>
            <a:r>
              <a:rPr kumimoji="1" lang="en-US" altLang="ja-JP" dirty="0"/>
              <a:t>main()</a:t>
            </a:r>
            <a:endParaRPr kumimoji="1" lang="ja-JP" altLang="en-US"/>
          </a:p>
        </p:txBody>
      </p:sp>
      <p:sp>
        <p:nvSpPr>
          <p:cNvPr id="20" name="テキスト ボックス 19">
            <a:extLst>
              <a:ext uri="{FF2B5EF4-FFF2-40B4-BE49-F238E27FC236}">
                <a16:creationId xmlns:a16="http://schemas.microsoft.com/office/drawing/2014/main" id="{2CCF3E46-1471-1B83-0738-E3C6E0B06064}"/>
              </a:ext>
            </a:extLst>
          </p:cNvPr>
          <p:cNvSpPr txBox="1"/>
          <p:nvPr/>
        </p:nvSpPr>
        <p:spPr>
          <a:xfrm>
            <a:off x="2488622" y="5777140"/>
            <a:ext cx="1039067" cy="369332"/>
          </a:xfrm>
          <a:prstGeom prst="rect">
            <a:avLst/>
          </a:prstGeom>
          <a:noFill/>
        </p:spPr>
        <p:txBody>
          <a:bodyPr wrap="none" rtlCol="0">
            <a:spAutoFit/>
          </a:bodyPr>
          <a:lstStyle/>
          <a:p>
            <a:r>
              <a:rPr lang="ja-JP" altLang="en-US" b="1">
                <a:latin typeface="Yu Gothic" panose="020B0400000000000000" pitchFamily="34" charset="-128"/>
                <a:ea typeface="Yu Gothic" panose="020B0400000000000000" pitchFamily="34" charset="-128"/>
              </a:rPr>
              <a:t>専用</a:t>
            </a:r>
            <a:r>
              <a:rPr lang="en-US" altLang="ja-JP" b="1" dirty="0">
                <a:latin typeface="Yu Gothic" panose="020B0400000000000000" pitchFamily="34" charset="-128"/>
                <a:ea typeface="Yu Gothic" panose="020B0400000000000000" pitchFamily="34" charset="-128"/>
              </a:rPr>
              <a:t>API</a:t>
            </a:r>
            <a:endParaRPr kumimoji="1" lang="ja-JP" altLang="en-US" b="1">
              <a:latin typeface="Yu Gothic" panose="020B0400000000000000" pitchFamily="34" charset="-128"/>
              <a:ea typeface="Yu Gothic" panose="020B0400000000000000" pitchFamily="34" charset="-128"/>
            </a:endParaRPr>
          </a:p>
        </p:txBody>
      </p:sp>
      <p:sp>
        <p:nvSpPr>
          <p:cNvPr id="21" name="テキスト ボックス 20">
            <a:extLst>
              <a:ext uri="{FF2B5EF4-FFF2-40B4-BE49-F238E27FC236}">
                <a16:creationId xmlns:a16="http://schemas.microsoft.com/office/drawing/2014/main" id="{C9996820-47D2-129F-D890-D77F935E49C8}"/>
              </a:ext>
            </a:extLst>
          </p:cNvPr>
          <p:cNvSpPr txBox="1"/>
          <p:nvPr/>
        </p:nvSpPr>
        <p:spPr>
          <a:xfrm>
            <a:off x="8518594" y="5777140"/>
            <a:ext cx="1039067" cy="369332"/>
          </a:xfrm>
          <a:prstGeom prst="rect">
            <a:avLst/>
          </a:prstGeom>
          <a:noFill/>
        </p:spPr>
        <p:txBody>
          <a:bodyPr wrap="none" rtlCol="0">
            <a:spAutoFit/>
          </a:bodyPr>
          <a:lstStyle/>
          <a:p>
            <a:r>
              <a:rPr lang="ja-JP" altLang="en-US" b="1">
                <a:latin typeface="Yu Gothic" panose="020B0400000000000000" pitchFamily="34" charset="-128"/>
                <a:ea typeface="Yu Gothic" panose="020B0400000000000000" pitchFamily="34" charset="-128"/>
              </a:rPr>
              <a:t>専用</a:t>
            </a:r>
            <a:r>
              <a:rPr lang="en-US" altLang="ja-JP" b="1" dirty="0">
                <a:latin typeface="Yu Gothic" panose="020B0400000000000000" pitchFamily="34" charset="-128"/>
                <a:ea typeface="Yu Gothic" panose="020B0400000000000000" pitchFamily="34" charset="-128"/>
              </a:rPr>
              <a:t>API</a:t>
            </a:r>
            <a:endParaRPr kumimoji="1" lang="ja-JP" altLang="en-US" b="1">
              <a:latin typeface="Yu Gothic" panose="020B0400000000000000" pitchFamily="34" charset="-128"/>
              <a:ea typeface="Yu Gothic" panose="020B0400000000000000" pitchFamily="34" charset="-128"/>
            </a:endParaRPr>
          </a:p>
        </p:txBody>
      </p:sp>
      <p:sp>
        <p:nvSpPr>
          <p:cNvPr id="22" name="テキスト ボックス 24">
            <a:extLst>
              <a:ext uri="{FF2B5EF4-FFF2-40B4-BE49-F238E27FC236}">
                <a16:creationId xmlns:a16="http://schemas.microsoft.com/office/drawing/2014/main" id="{DA240E47-713F-792D-60C0-59D6917423F9}"/>
              </a:ext>
            </a:extLst>
          </p:cNvPr>
          <p:cNvSpPr txBox="1"/>
          <p:nvPr/>
        </p:nvSpPr>
        <p:spPr>
          <a:xfrm>
            <a:off x="5923196" y="6337702"/>
            <a:ext cx="1107996" cy="369332"/>
          </a:xfrm>
          <a:prstGeom prst="rect">
            <a:avLst/>
          </a:prstGeom>
          <a:noFill/>
        </p:spPr>
        <p:txBody>
          <a:bodyPr wrap="none" rtlCol="0">
            <a:spAutoFit/>
          </a:bodyPr>
          <a:lstStyle/>
          <a:p>
            <a:r>
              <a:rPr kumimoji="1" lang="ja-JP" altLang="en-US"/>
              <a:t>呼び出し</a:t>
            </a:r>
          </a:p>
        </p:txBody>
      </p:sp>
      <p:sp>
        <p:nvSpPr>
          <p:cNvPr id="23" name="角丸四角形 29">
            <a:extLst>
              <a:ext uri="{FF2B5EF4-FFF2-40B4-BE49-F238E27FC236}">
                <a16:creationId xmlns:a16="http://schemas.microsoft.com/office/drawing/2014/main" id="{48D259D8-932D-D449-E80C-9FC24187B31A}"/>
              </a:ext>
            </a:extLst>
          </p:cNvPr>
          <p:cNvSpPr/>
          <p:nvPr/>
        </p:nvSpPr>
        <p:spPr>
          <a:xfrm>
            <a:off x="7056593" y="4661951"/>
            <a:ext cx="1570703" cy="3600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App (TA)</a:t>
            </a:r>
            <a:endParaRPr kumimoji="1" lang="ja-JP" altLang="en-US">
              <a:solidFill>
                <a:schemeClr val="tx1"/>
              </a:solidFill>
            </a:endParaRPr>
          </a:p>
        </p:txBody>
      </p:sp>
      <p:cxnSp>
        <p:nvCxnSpPr>
          <p:cNvPr id="25" name="直線矢印コネクタ 20">
            <a:extLst>
              <a:ext uri="{FF2B5EF4-FFF2-40B4-BE49-F238E27FC236}">
                <a16:creationId xmlns:a16="http://schemas.microsoft.com/office/drawing/2014/main" id="{626288D0-F2D2-B1B1-7FD8-44085946F722}"/>
              </a:ext>
            </a:extLst>
          </p:cNvPr>
          <p:cNvCxnSpPr>
            <a:cxnSpLocks/>
            <a:stCxn id="11" idx="1"/>
            <a:endCxn id="24" idx="3"/>
          </p:cNvCxnSpPr>
          <p:nvPr/>
        </p:nvCxnSpPr>
        <p:spPr>
          <a:xfrm flipH="1" flipV="1">
            <a:off x="5901914" y="4841951"/>
            <a:ext cx="1154679" cy="756569"/>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テキスト ボックス 24">
            <a:extLst>
              <a:ext uri="{FF2B5EF4-FFF2-40B4-BE49-F238E27FC236}">
                <a16:creationId xmlns:a16="http://schemas.microsoft.com/office/drawing/2014/main" id="{4BDAFABE-1613-A962-E5FD-0DC74C54D676}"/>
              </a:ext>
            </a:extLst>
          </p:cNvPr>
          <p:cNvSpPr txBox="1"/>
          <p:nvPr/>
        </p:nvSpPr>
        <p:spPr>
          <a:xfrm>
            <a:off x="6148740" y="4746609"/>
            <a:ext cx="646331" cy="369332"/>
          </a:xfrm>
          <a:prstGeom prst="rect">
            <a:avLst/>
          </a:prstGeom>
          <a:noFill/>
        </p:spPr>
        <p:txBody>
          <a:bodyPr wrap="none" rtlCol="0">
            <a:spAutoFit/>
          </a:bodyPr>
          <a:lstStyle/>
          <a:p>
            <a:r>
              <a:rPr kumimoji="1" lang="ja-JP" altLang="en-US"/>
              <a:t>作成</a:t>
            </a:r>
          </a:p>
        </p:txBody>
      </p:sp>
      <p:sp>
        <p:nvSpPr>
          <p:cNvPr id="27" name="角丸四角形 29">
            <a:extLst>
              <a:ext uri="{FF2B5EF4-FFF2-40B4-BE49-F238E27FC236}">
                <a16:creationId xmlns:a16="http://schemas.microsoft.com/office/drawing/2014/main" id="{839516C0-0783-F0DB-BF97-467EE4BFD4CA}"/>
              </a:ext>
            </a:extLst>
          </p:cNvPr>
          <p:cNvSpPr/>
          <p:nvPr/>
        </p:nvSpPr>
        <p:spPr>
          <a:xfrm>
            <a:off x="8896303" y="4665372"/>
            <a:ext cx="1570703" cy="3600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App (TA2)</a:t>
            </a:r>
            <a:endParaRPr kumimoji="1" lang="ja-JP" altLang="en-US">
              <a:solidFill>
                <a:schemeClr val="tx1"/>
              </a:solidFill>
            </a:endParaRPr>
          </a:p>
        </p:txBody>
      </p:sp>
      <p:sp>
        <p:nvSpPr>
          <p:cNvPr id="31" name="角丸四角形 13">
            <a:extLst>
              <a:ext uri="{FF2B5EF4-FFF2-40B4-BE49-F238E27FC236}">
                <a16:creationId xmlns:a16="http://schemas.microsoft.com/office/drawing/2014/main" id="{7188105B-AE7C-A2D9-A225-D7BD65FF87B4}"/>
              </a:ext>
            </a:extLst>
          </p:cNvPr>
          <p:cNvSpPr/>
          <p:nvPr/>
        </p:nvSpPr>
        <p:spPr>
          <a:xfrm>
            <a:off x="1343665" y="4661951"/>
            <a:ext cx="2144947" cy="360000"/>
          </a:xfrm>
          <a:prstGeom prst="roundRect">
            <a:avLst/>
          </a:prstGeom>
          <a:solidFill>
            <a:schemeClr val="tx2">
              <a:lumMod val="20000"/>
              <a:lumOff val="80000"/>
            </a:schemeClr>
          </a:solidFill>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ja-JP" altLang="en-US">
                <a:solidFill>
                  <a:schemeClr val="tx1"/>
                </a:solidFill>
              </a:rPr>
              <a:t>シャドウプロセス</a:t>
            </a:r>
          </a:p>
        </p:txBody>
      </p:sp>
      <p:cxnSp>
        <p:nvCxnSpPr>
          <p:cNvPr id="32" name="直線矢印コネクタ 20">
            <a:extLst>
              <a:ext uri="{FF2B5EF4-FFF2-40B4-BE49-F238E27FC236}">
                <a16:creationId xmlns:a16="http://schemas.microsoft.com/office/drawing/2014/main" id="{D96F96CA-658E-3583-134B-AF76CD1F0CCB}"/>
              </a:ext>
            </a:extLst>
          </p:cNvPr>
          <p:cNvCxnSpPr>
            <a:cxnSpLocks/>
            <a:stCxn id="11" idx="1"/>
          </p:cNvCxnSpPr>
          <p:nvPr/>
        </p:nvCxnSpPr>
        <p:spPr>
          <a:xfrm flipH="1" flipV="1">
            <a:off x="3495445" y="4841951"/>
            <a:ext cx="3561148" cy="756569"/>
          </a:xfrm>
          <a:prstGeom prst="straightConnector1">
            <a:avLst/>
          </a:prstGeom>
          <a:ln w="571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24" name="角丸四角形 13">
            <a:extLst>
              <a:ext uri="{FF2B5EF4-FFF2-40B4-BE49-F238E27FC236}">
                <a16:creationId xmlns:a16="http://schemas.microsoft.com/office/drawing/2014/main" id="{39CD3676-AC1B-905D-0192-FFC87EDB2801}"/>
              </a:ext>
            </a:extLst>
          </p:cNvPr>
          <p:cNvSpPr/>
          <p:nvPr/>
        </p:nvSpPr>
        <p:spPr>
          <a:xfrm>
            <a:off x="3756967" y="4661951"/>
            <a:ext cx="2144947" cy="360000"/>
          </a:xfrm>
          <a:prstGeom prst="roundRect">
            <a:avLst/>
          </a:prstGeom>
          <a:solidFill>
            <a:schemeClr val="tx2">
              <a:lumMod val="20000"/>
              <a:lumOff val="80000"/>
            </a:schemeClr>
          </a:solidFill>
        </p:spPr>
        <p:style>
          <a:lnRef idx="2">
            <a:schemeClr val="dk1"/>
          </a:lnRef>
          <a:fillRef idx="1">
            <a:schemeClr val="lt1"/>
          </a:fillRef>
          <a:effectRef idx="0">
            <a:schemeClr val="dk1"/>
          </a:effectRef>
          <a:fontRef idx="minor">
            <a:schemeClr val="dk1"/>
          </a:fontRef>
        </p:style>
        <p:txBody>
          <a:bodyPr wrap="none" rtlCol="0" anchor="ctr"/>
          <a:lstStyle/>
          <a:p>
            <a:pPr algn="ctr"/>
            <a:r>
              <a:rPr kumimoji="1" lang="ja-JP" altLang="en-US">
                <a:solidFill>
                  <a:schemeClr val="tx1"/>
                </a:solidFill>
              </a:rPr>
              <a:t>シャドウプロセス</a:t>
            </a:r>
            <a:r>
              <a:rPr lang="en-US" altLang="ja-JP" dirty="0">
                <a:solidFill>
                  <a:schemeClr val="tx1"/>
                </a:solidFill>
              </a:rPr>
              <a:t>2</a:t>
            </a:r>
            <a:endParaRPr kumimoji="1" lang="ja-JP" altLang="en-US">
              <a:solidFill>
                <a:schemeClr val="tx1"/>
              </a:solidFill>
            </a:endParaRPr>
          </a:p>
        </p:txBody>
      </p:sp>
      <p:sp>
        <p:nvSpPr>
          <p:cNvPr id="37" name="テキスト ボックス 36">
            <a:extLst>
              <a:ext uri="{FF2B5EF4-FFF2-40B4-BE49-F238E27FC236}">
                <a16:creationId xmlns:a16="http://schemas.microsoft.com/office/drawing/2014/main" id="{9E7BBCD9-61EF-00B2-7F77-11D55446B5C7}"/>
              </a:ext>
            </a:extLst>
          </p:cNvPr>
          <p:cNvSpPr txBox="1"/>
          <p:nvPr/>
        </p:nvSpPr>
        <p:spPr>
          <a:xfrm>
            <a:off x="2455510" y="5004578"/>
            <a:ext cx="1593898" cy="369332"/>
          </a:xfrm>
          <a:prstGeom prst="rect">
            <a:avLst/>
          </a:prstGeom>
          <a:noFill/>
        </p:spPr>
        <p:txBody>
          <a:bodyPr wrap="none" rtlCol="0">
            <a:spAutoFit/>
          </a:bodyPr>
          <a:lstStyle/>
          <a:p>
            <a:r>
              <a:rPr lang="en-US" altLang="ja-JP" dirty="0" err="1"/>
              <a:t>posix_spawn</a:t>
            </a:r>
            <a:r>
              <a:rPr lang="en-US" altLang="ja-JP" dirty="0"/>
              <a:t>()</a:t>
            </a:r>
            <a:endParaRPr kumimoji="1" lang="ja-JP" altLang="en-US"/>
          </a:p>
        </p:txBody>
      </p:sp>
      <p:cxnSp>
        <p:nvCxnSpPr>
          <p:cNvPr id="38" name="直線矢印コネクタ 37">
            <a:extLst>
              <a:ext uri="{FF2B5EF4-FFF2-40B4-BE49-F238E27FC236}">
                <a16:creationId xmlns:a16="http://schemas.microsoft.com/office/drawing/2014/main" id="{F52E7DDA-243E-B548-E9D2-0E816285744A}"/>
              </a:ext>
            </a:extLst>
          </p:cNvPr>
          <p:cNvCxnSpPr>
            <a:cxnSpLocks/>
          </p:cNvCxnSpPr>
          <p:nvPr/>
        </p:nvCxnSpPr>
        <p:spPr>
          <a:xfrm>
            <a:off x="2395272" y="5021951"/>
            <a:ext cx="0" cy="39587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24">
            <a:extLst>
              <a:ext uri="{FF2B5EF4-FFF2-40B4-BE49-F238E27FC236}">
                <a16:creationId xmlns:a16="http://schemas.microsoft.com/office/drawing/2014/main" id="{E85D42FB-C94C-CEC3-B39A-4A8E5D485332}"/>
              </a:ext>
            </a:extLst>
          </p:cNvPr>
          <p:cNvSpPr txBox="1"/>
          <p:nvPr/>
        </p:nvSpPr>
        <p:spPr>
          <a:xfrm>
            <a:off x="6121628" y="5516267"/>
            <a:ext cx="646331" cy="369332"/>
          </a:xfrm>
          <a:prstGeom prst="rect">
            <a:avLst/>
          </a:prstGeom>
          <a:noFill/>
        </p:spPr>
        <p:txBody>
          <a:bodyPr wrap="none" rtlCol="0">
            <a:spAutoFit/>
          </a:bodyPr>
          <a:lstStyle/>
          <a:p>
            <a:r>
              <a:rPr kumimoji="1" lang="ja-JP" altLang="en-US"/>
              <a:t>転送</a:t>
            </a:r>
          </a:p>
        </p:txBody>
      </p:sp>
    </p:spTree>
    <p:extLst>
      <p:ext uri="{BB962C8B-B14F-4D97-AF65-F5344CB8AC3E}">
        <p14:creationId xmlns:p14="http://schemas.microsoft.com/office/powerpoint/2010/main" val="852784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5"/>
                                        </p:tgtEl>
                                        <p:attrNameLst>
                                          <p:attrName>style.visibility</p:attrName>
                                        </p:attrNameLst>
                                      </p:cBhvr>
                                      <p:to>
                                        <p:strVal val="visible"/>
                                      </p:to>
                                    </p:set>
                                  </p:childTnLst>
                                </p:cTn>
                              </p:par>
                              <p:par>
                                <p:cTn id="41" presetID="22" presetClass="entr" presetSubtype="8" fill="hold" grpId="0" nodeType="withEffect">
                                  <p:stCondLst>
                                    <p:cond delay="0"/>
                                  </p:stCondLst>
                                  <p:childTnLst>
                                    <p:set>
                                      <p:cBhvr>
                                        <p:cTn id="42" dur="1" fill="hold">
                                          <p:stCondLst>
                                            <p:cond delay="0"/>
                                          </p:stCondLst>
                                        </p:cTn>
                                        <p:tgtEl>
                                          <p:spTgt spid="24"/>
                                        </p:tgtEl>
                                        <p:attrNameLst>
                                          <p:attrName>style.visibility</p:attrName>
                                        </p:attrNameLst>
                                      </p:cBhvr>
                                      <p:to>
                                        <p:strVal val="visible"/>
                                      </p:to>
                                    </p:set>
                                    <p:animEffect transition="in" filter="wipe(left)">
                                      <p:cBhvr>
                                        <p:cTn id="43" dur="500"/>
                                        <p:tgtEl>
                                          <p:spTgt spid="24"/>
                                        </p:tgtEl>
                                      </p:cBhvr>
                                    </p:animEffec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nodeType="clickEffect">
                                  <p:stCondLst>
                                    <p:cond delay="0"/>
                                  </p:stCondLst>
                                  <p:childTnLst>
                                    <p:set>
                                      <p:cBhvr>
                                        <p:cTn id="47" dur="1" fill="hold">
                                          <p:stCondLst>
                                            <p:cond delay="0"/>
                                          </p:stCondLst>
                                        </p:cTn>
                                        <p:tgtEl>
                                          <p:spTgt spid="18"/>
                                        </p:tgtEl>
                                        <p:attrNameLst>
                                          <p:attrName>style.visibility</p:attrName>
                                        </p:attrNameLst>
                                      </p:cBhvr>
                                      <p:to>
                                        <p:strVal val="visible"/>
                                      </p:to>
                                    </p:set>
                                  </p:childTnLst>
                                </p:cTn>
                              </p:par>
                              <p:par>
                                <p:cTn id="48" presetID="1" presetClass="entr" presetSubtype="0" fill="hold" grpId="0" nodeType="withEffect">
                                  <p:stCondLst>
                                    <p:cond delay="0"/>
                                  </p:stCondLst>
                                  <p:childTnLst>
                                    <p:set>
                                      <p:cBhvr>
                                        <p:cTn id="49" dur="1" fill="hold">
                                          <p:stCondLst>
                                            <p:cond delay="0"/>
                                          </p:stCondLst>
                                        </p:cTn>
                                        <p:tgtEl>
                                          <p:spTgt spid="19"/>
                                        </p:tgtEl>
                                        <p:attrNameLst>
                                          <p:attrName>style.visibility</p:attrName>
                                        </p:attrNameLst>
                                      </p:cBhvr>
                                      <p:to>
                                        <p:strVal val="visible"/>
                                      </p:to>
                                    </p:set>
                                  </p:childTnLst>
                                </p:cTn>
                              </p:par>
                              <p:par>
                                <p:cTn id="50" presetID="22" presetClass="entr" presetSubtype="8" fill="hold" grpId="0" nodeType="withEffect">
                                  <p:stCondLst>
                                    <p:cond delay="0"/>
                                  </p:stCondLst>
                                  <p:childTnLst>
                                    <p:set>
                                      <p:cBhvr>
                                        <p:cTn id="51" dur="1" fill="hold">
                                          <p:stCondLst>
                                            <p:cond delay="0"/>
                                          </p:stCondLst>
                                        </p:cTn>
                                        <p:tgtEl>
                                          <p:spTgt spid="27"/>
                                        </p:tgtEl>
                                        <p:attrNameLst>
                                          <p:attrName>style.visibility</p:attrName>
                                        </p:attrNameLst>
                                      </p:cBhvr>
                                      <p:to>
                                        <p:strVal val="visible"/>
                                      </p:to>
                                    </p:set>
                                    <p:animEffect transition="in" filter="wipe(left)">
                                      <p:cBhvr>
                                        <p:cTn id="52"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9" grpId="0"/>
      <p:bldP spid="20" grpId="0"/>
      <p:bldP spid="21" grpId="0"/>
      <p:bldP spid="22" grpId="0"/>
      <p:bldP spid="26" grpId="0"/>
      <p:bldP spid="27" grpId="0" animBg="1"/>
      <p:bldP spid="24" grpId="0" animBg="1"/>
      <p:bldP spid="37"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B354F838-BF15-6E72-91E1-E107CFC5381E}"/>
              </a:ext>
            </a:extLst>
          </p:cNvPr>
          <p:cNvSpPr/>
          <p:nvPr/>
        </p:nvSpPr>
        <p:spPr>
          <a:xfrm>
            <a:off x="5115856" y="4489373"/>
            <a:ext cx="5894722" cy="2234710"/>
          </a:xfrm>
          <a:prstGeom prst="rect">
            <a:avLst/>
          </a:prstGeom>
          <a:solidFill>
            <a:schemeClr val="accent1">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15" name="正方形/長方形 14">
            <a:extLst>
              <a:ext uri="{FF2B5EF4-FFF2-40B4-BE49-F238E27FC236}">
                <a16:creationId xmlns:a16="http://schemas.microsoft.com/office/drawing/2014/main" id="{4213BDAF-EE8F-927F-C4DE-818214B2DB46}"/>
              </a:ext>
            </a:extLst>
          </p:cNvPr>
          <p:cNvSpPr/>
          <p:nvPr/>
        </p:nvSpPr>
        <p:spPr>
          <a:xfrm>
            <a:off x="1181418" y="4489374"/>
            <a:ext cx="4062241" cy="2234710"/>
          </a:xfrm>
          <a:prstGeom prst="rect">
            <a:avLst/>
          </a:prstGeom>
          <a:solidFill>
            <a:schemeClr val="accent4">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2" name="タイトル 1">
            <a:extLst>
              <a:ext uri="{FF2B5EF4-FFF2-40B4-BE49-F238E27FC236}">
                <a16:creationId xmlns:a16="http://schemas.microsoft.com/office/drawing/2014/main" id="{DF3722BE-D751-1743-DEFE-253239DA6929}"/>
              </a:ext>
            </a:extLst>
          </p:cNvPr>
          <p:cNvSpPr>
            <a:spLocks noGrp="1"/>
          </p:cNvSpPr>
          <p:nvPr>
            <p:ph type="title"/>
          </p:nvPr>
        </p:nvSpPr>
        <p:spPr/>
        <p:txBody>
          <a:bodyPr/>
          <a:lstStyle/>
          <a:p>
            <a:r>
              <a:rPr lang="en-US" altLang="ja-JP" dirty="0" err="1"/>
              <a:t>WebAssembly</a:t>
            </a:r>
            <a:r>
              <a:rPr lang="en-US" altLang="ja-JP" dirty="0"/>
              <a:t> (</a:t>
            </a:r>
            <a:r>
              <a:rPr lang="en-US" altLang="ja-JP" dirty="0" err="1"/>
              <a:t>Wasm</a:t>
            </a:r>
            <a:r>
              <a:rPr lang="en-US" altLang="ja-JP" dirty="0"/>
              <a:t>)</a:t>
            </a:r>
            <a:r>
              <a:rPr lang="ja-JP" altLang="en-US"/>
              <a:t>を用いた安全な実行</a:t>
            </a:r>
            <a:endParaRPr kumimoji="1" lang="ja-JP" altLang="en-US"/>
          </a:p>
        </p:txBody>
      </p:sp>
      <p:sp>
        <p:nvSpPr>
          <p:cNvPr id="3" name="コンテンツ プレースホルダー 2">
            <a:extLst>
              <a:ext uri="{FF2B5EF4-FFF2-40B4-BE49-F238E27FC236}">
                <a16:creationId xmlns:a16="http://schemas.microsoft.com/office/drawing/2014/main" id="{C0D95934-07C0-D0D0-C500-20EEDDDB9FFE}"/>
              </a:ext>
            </a:extLst>
          </p:cNvPr>
          <p:cNvSpPr>
            <a:spLocks noGrp="1"/>
          </p:cNvSpPr>
          <p:nvPr>
            <p:ph idx="1"/>
          </p:nvPr>
        </p:nvSpPr>
        <p:spPr/>
        <p:txBody>
          <a:bodyPr/>
          <a:lstStyle/>
          <a:p>
            <a:r>
              <a:rPr lang="en" altLang="ja-JP" dirty="0"/>
              <a:t>TA</a:t>
            </a:r>
            <a:r>
              <a:rPr lang="ja-JP" altLang="en-US"/>
              <a:t>として</a:t>
            </a:r>
            <a:r>
              <a:rPr lang="en" altLang="ja-JP" dirty="0" err="1"/>
              <a:t>Wasm</a:t>
            </a:r>
            <a:r>
              <a:rPr lang="ja-JP" altLang="en-US"/>
              <a:t>アプリケーションも実行可能</a:t>
            </a:r>
            <a:r>
              <a:rPr lang="en-US" altLang="ja-JP" dirty="0"/>
              <a:t> </a:t>
            </a:r>
            <a:r>
              <a:rPr lang="en" altLang="ja-JP" sz="2000" dirty="0"/>
              <a:t>[</a:t>
            </a:r>
            <a:r>
              <a:rPr lang="en" altLang="ja-JP" sz="2000" dirty="0" err="1"/>
              <a:t>Ménétrey</a:t>
            </a:r>
            <a:r>
              <a:rPr lang="en" altLang="ja-JP" sz="2000" dirty="0"/>
              <a:t>+, ICDCS’22]</a:t>
            </a:r>
            <a:endParaRPr lang="en" altLang="ja-JP" dirty="0"/>
          </a:p>
          <a:p>
            <a:pPr lvl="1"/>
            <a:r>
              <a:rPr lang="en" altLang="ja-JP" dirty="0" err="1"/>
              <a:t>Wasm</a:t>
            </a:r>
            <a:r>
              <a:rPr lang="ja-JP" altLang="en-US"/>
              <a:t>はサンドボックス内でアプリケーションを安全に実行</a:t>
            </a:r>
            <a:endParaRPr lang="en-US" altLang="ja-JP" dirty="0"/>
          </a:p>
          <a:p>
            <a:pPr lvl="1"/>
            <a:r>
              <a:rPr lang="en-US" altLang="ja-JP" dirty="0"/>
              <a:t>TA</a:t>
            </a:r>
            <a:r>
              <a:rPr lang="ja-JP" altLang="en-US"/>
              <a:t>から</a:t>
            </a:r>
            <a:r>
              <a:rPr lang="en-US" altLang="ja-JP" dirty="0"/>
              <a:t>Trusted OS</a:t>
            </a:r>
            <a:r>
              <a:rPr lang="ja-JP" altLang="en-US"/>
              <a:t>や他の</a:t>
            </a:r>
            <a:r>
              <a:rPr lang="en-US" altLang="ja-JP" dirty="0"/>
              <a:t>TA</a:t>
            </a:r>
            <a:r>
              <a:rPr lang="ja-JP" altLang="en-US"/>
              <a:t>を保護することができるが、実行性能は低下</a:t>
            </a:r>
            <a:endParaRPr lang="en-US" altLang="ja-JP" dirty="0"/>
          </a:p>
          <a:p>
            <a:r>
              <a:rPr lang="en-US" altLang="ja-JP" dirty="0" err="1"/>
              <a:t>Wasm</a:t>
            </a:r>
            <a:r>
              <a:rPr lang="ja-JP" altLang="en-US"/>
              <a:t>アプリケーションに通信用の</a:t>
            </a:r>
            <a:r>
              <a:rPr lang="en-US" altLang="ja-JP" dirty="0"/>
              <a:t>POSIX API</a:t>
            </a:r>
            <a:r>
              <a:rPr lang="ja-JP" altLang="en-US"/>
              <a:t>を提供</a:t>
            </a:r>
            <a:endParaRPr lang="en-US" altLang="ja-JP" dirty="0"/>
          </a:p>
          <a:p>
            <a:pPr lvl="1"/>
            <a:r>
              <a:rPr lang="en-US" altLang="ja-JP" dirty="0" err="1"/>
              <a:t>WebAssembly</a:t>
            </a:r>
            <a:r>
              <a:rPr lang="en-US" altLang="ja-JP" dirty="0"/>
              <a:t> System Interface (WASI)</a:t>
            </a:r>
            <a:r>
              <a:rPr lang="ja-JP" altLang="en-US"/>
              <a:t>を拡張</a:t>
            </a:r>
            <a:endParaRPr lang="en-US" altLang="ja-JP" dirty="0"/>
          </a:p>
          <a:p>
            <a:pPr lvl="1"/>
            <a:r>
              <a:rPr lang="en-US" altLang="ja-JP" dirty="0" err="1"/>
              <a:t>Wasm</a:t>
            </a:r>
            <a:r>
              <a:rPr lang="ja-JP" altLang="en-US"/>
              <a:t>ランタイムが</a:t>
            </a:r>
            <a:r>
              <a:rPr lang="en-US" altLang="ja-JP" dirty="0" err="1"/>
              <a:t>TZm</a:t>
            </a:r>
            <a:r>
              <a:rPr lang="en-US" altLang="ja-JP" dirty="0"/>
              <a:t>-TA</a:t>
            </a:r>
            <a:r>
              <a:rPr lang="ja-JP" altLang="en-US"/>
              <a:t>ライブラリ経由でシャドウプロセスを呼ぶ</a:t>
            </a:r>
            <a:endParaRPr lang="en-US" altLang="ja-JP" dirty="0"/>
          </a:p>
        </p:txBody>
      </p:sp>
      <p:sp>
        <p:nvSpPr>
          <p:cNvPr id="6" name="テキスト ボックス 5">
            <a:extLst>
              <a:ext uri="{FF2B5EF4-FFF2-40B4-BE49-F238E27FC236}">
                <a16:creationId xmlns:a16="http://schemas.microsoft.com/office/drawing/2014/main" id="{8623B408-CEE5-090C-5EEA-318C9AFE0C00}"/>
              </a:ext>
            </a:extLst>
          </p:cNvPr>
          <p:cNvSpPr txBox="1"/>
          <p:nvPr/>
        </p:nvSpPr>
        <p:spPr>
          <a:xfrm>
            <a:off x="1181418" y="4258970"/>
            <a:ext cx="4062241" cy="369332"/>
          </a:xfrm>
          <a:prstGeom prst="rect">
            <a:avLst/>
          </a:prstGeom>
          <a:noFill/>
        </p:spPr>
        <p:txBody>
          <a:bodyPr wrap="square" rtlCol="0">
            <a:spAutoFit/>
          </a:bodyPr>
          <a:lstStyle/>
          <a:p>
            <a:pPr algn="ctr"/>
            <a:r>
              <a:rPr kumimoji="1" lang="ja-JP" altLang="en-US"/>
              <a:t>ノーマルワールド</a:t>
            </a:r>
          </a:p>
        </p:txBody>
      </p:sp>
      <p:sp>
        <p:nvSpPr>
          <p:cNvPr id="7" name="テキスト ボックス 6">
            <a:extLst>
              <a:ext uri="{FF2B5EF4-FFF2-40B4-BE49-F238E27FC236}">
                <a16:creationId xmlns:a16="http://schemas.microsoft.com/office/drawing/2014/main" id="{C1D61E0C-0095-AD87-AD08-A884ACF0E6F0}"/>
              </a:ext>
            </a:extLst>
          </p:cNvPr>
          <p:cNvSpPr txBox="1"/>
          <p:nvPr/>
        </p:nvSpPr>
        <p:spPr>
          <a:xfrm>
            <a:off x="5115856" y="4258970"/>
            <a:ext cx="5894722" cy="369332"/>
          </a:xfrm>
          <a:prstGeom prst="rect">
            <a:avLst/>
          </a:prstGeom>
          <a:noFill/>
        </p:spPr>
        <p:txBody>
          <a:bodyPr wrap="square" rtlCol="0">
            <a:spAutoFit/>
          </a:bodyPr>
          <a:lstStyle/>
          <a:p>
            <a:pPr algn="ctr"/>
            <a:r>
              <a:rPr lang="ja-JP" altLang="en-US"/>
              <a:t>セキュアワールド</a:t>
            </a:r>
            <a:endParaRPr kumimoji="1" lang="ja-JP" altLang="en-US"/>
          </a:p>
        </p:txBody>
      </p:sp>
      <p:sp>
        <p:nvSpPr>
          <p:cNvPr id="8" name="角丸四角形 7">
            <a:extLst>
              <a:ext uri="{FF2B5EF4-FFF2-40B4-BE49-F238E27FC236}">
                <a16:creationId xmlns:a16="http://schemas.microsoft.com/office/drawing/2014/main" id="{DC818D9F-2292-7845-B5AD-2E2AF008805E}"/>
              </a:ext>
            </a:extLst>
          </p:cNvPr>
          <p:cNvSpPr/>
          <p:nvPr/>
        </p:nvSpPr>
        <p:spPr>
          <a:xfrm>
            <a:off x="5602126" y="5587245"/>
            <a:ext cx="2162882" cy="327600"/>
          </a:xfrm>
          <a:prstGeom prst="rect">
            <a:avLst/>
          </a:prstGeom>
          <a:solidFill>
            <a:schemeClr val="accent1"/>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err="1">
                <a:solidFill>
                  <a:schemeClr val="bg1"/>
                </a:solidFill>
              </a:rPr>
              <a:t>TZm</a:t>
            </a:r>
            <a:r>
              <a:rPr lang="en-US" altLang="ja-JP" dirty="0">
                <a:solidFill>
                  <a:schemeClr val="bg1"/>
                </a:solidFill>
              </a:rPr>
              <a:t>-TA</a:t>
            </a:r>
            <a:r>
              <a:rPr kumimoji="1" lang="ja-JP" altLang="en-US">
                <a:solidFill>
                  <a:schemeClr val="bg1"/>
                </a:solidFill>
              </a:rPr>
              <a:t>ライブラリ</a:t>
            </a:r>
          </a:p>
        </p:txBody>
      </p:sp>
      <p:sp>
        <p:nvSpPr>
          <p:cNvPr id="9" name="角丸四角形 8">
            <a:extLst>
              <a:ext uri="{FF2B5EF4-FFF2-40B4-BE49-F238E27FC236}">
                <a16:creationId xmlns:a16="http://schemas.microsoft.com/office/drawing/2014/main" id="{209259B2-9574-1DBD-6928-852FC703F6C8}"/>
              </a:ext>
            </a:extLst>
          </p:cNvPr>
          <p:cNvSpPr/>
          <p:nvPr/>
        </p:nvSpPr>
        <p:spPr>
          <a:xfrm>
            <a:off x="1794697" y="4732592"/>
            <a:ext cx="2607828" cy="327448"/>
          </a:xfrm>
          <a:prstGeom prst="roundRect">
            <a:avLst/>
          </a:prstGeom>
          <a:solidFill>
            <a:schemeClr val="tx2">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ja-JP" altLang="en-US">
                <a:solidFill>
                  <a:schemeClr val="tx1"/>
                </a:solidFill>
              </a:rPr>
              <a:t>シャドウプロセス</a:t>
            </a:r>
            <a:endParaRPr kumimoji="1" lang="ja-JP" altLang="en-US">
              <a:solidFill>
                <a:schemeClr val="tx1"/>
              </a:solidFill>
            </a:endParaRPr>
          </a:p>
        </p:txBody>
      </p:sp>
      <p:sp>
        <p:nvSpPr>
          <p:cNvPr id="13" name="角丸四角形 12">
            <a:extLst>
              <a:ext uri="{FF2B5EF4-FFF2-40B4-BE49-F238E27FC236}">
                <a16:creationId xmlns:a16="http://schemas.microsoft.com/office/drawing/2014/main" id="{87D38644-8C7F-E158-EB63-F22692FFFEFF}"/>
              </a:ext>
            </a:extLst>
          </p:cNvPr>
          <p:cNvSpPr/>
          <p:nvPr/>
        </p:nvSpPr>
        <p:spPr>
          <a:xfrm>
            <a:off x="1794696" y="6119360"/>
            <a:ext cx="2607829" cy="32744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Rich OS</a:t>
            </a:r>
            <a:endParaRPr kumimoji="1" lang="ja-JP" altLang="en-US">
              <a:solidFill>
                <a:schemeClr val="tx1"/>
              </a:solidFill>
            </a:endParaRPr>
          </a:p>
        </p:txBody>
      </p:sp>
      <p:sp>
        <p:nvSpPr>
          <p:cNvPr id="14" name="角丸四角形 13">
            <a:extLst>
              <a:ext uri="{FF2B5EF4-FFF2-40B4-BE49-F238E27FC236}">
                <a16:creationId xmlns:a16="http://schemas.microsoft.com/office/drawing/2014/main" id="{411F1A04-05EB-4466-A4D7-E8D7CF15A05F}"/>
              </a:ext>
            </a:extLst>
          </p:cNvPr>
          <p:cNvSpPr/>
          <p:nvPr/>
        </p:nvSpPr>
        <p:spPr>
          <a:xfrm>
            <a:off x="5604562" y="6124499"/>
            <a:ext cx="5014075" cy="32744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Trusted OS</a:t>
            </a:r>
            <a:endParaRPr kumimoji="1" lang="ja-JP" altLang="en-US">
              <a:solidFill>
                <a:schemeClr val="tx1"/>
              </a:solidFill>
            </a:endParaRPr>
          </a:p>
        </p:txBody>
      </p:sp>
      <p:sp>
        <p:nvSpPr>
          <p:cNvPr id="25" name="テキスト ボックス 24">
            <a:extLst>
              <a:ext uri="{FF2B5EF4-FFF2-40B4-BE49-F238E27FC236}">
                <a16:creationId xmlns:a16="http://schemas.microsoft.com/office/drawing/2014/main" id="{DB22FFB3-3FB7-44D9-F60B-099A35F0F3FB}"/>
              </a:ext>
            </a:extLst>
          </p:cNvPr>
          <p:cNvSpPr txBox="1"/>
          <p:nvPr/>
        </p:nvSpPr>
        <p:spPr>
          <a:xfrm>
            <a:off x="8245586" y="5169545"/>
            <a:ext cx="1364476" cy="369332"/>
          </a:xfrm>
          <a:prstGeom prst="rect">
            <a:avLst/>
          </a:prstGeom>
          <a:noFill/>
        </p:spPr>
        <p:txBody>
          <a:bodyPr wrap="none" rtlCol="0">
            <a:spAutoFit/>
          </a:bodyPr>
          <a:lstStyle/>
          <a:p>
            <a:r>
              <a:rPr lang="en-US" altLang="ja-JP" b="1" dirty="0">
                <a:latin typeface="Yu Gothic" panose="020B0400000000000000" pitchFamily="34" charset="-128"/>
                <a:ea typeface="Yu Gothic" panose="020B0400000000000000" pitchFamily="34" charset="-128"/>
              </a:rPr>
              <a:t>POSIX API</a:t>
            </a:r>
            <a:endParaRPr kumimoji="1" lang="ja-JP" altLang="en-US" b="1">
              <a:latin typeface="Yu Gothic" panose="020B0400000000000000" pitchFamily="34" charset="-128"/>
              <a:ea typeface="Yu Gothic" panose="020B0400000000000000" pitchFamily="34" charset="-128"/>
            </a:endParaRPr>
          </a:p>
        </p:txBody>
      </p:sp>
      <p:sp>
        <p:nvSpPr>
          <p:cNvPr id="10" name="角丸四角形 7">
            <a:extLst>
              <a:ext uri="{FF2B5EF4-FFF2-40B4-BE49-F238E27FC236}">
                <a16:creationId xmlns:a16="http://schemas.microsoft.com/office/drawing/2014/main" id="{97C16196-2D9A-AAB1-4202-C61382DEF54F}"/>
              </a:ext>
            </a:extLst>
          </p:cNvPr>
          <p:cNvSpPr/>
          <p:nvPr/>
        </p:nvSpPr>
        <p:spPr>
          <a:xfrm>
            <a:off x="8547987" y="5587244"/>
            <a:ext cx="2070651" cy="3276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JP" altLang="ja-JP" dirty="0">
                <a:solidFill>
                  <a:schemeClr val="tx1"/>
                </a:solidFill>
              </a:rPr>
              <a:t>Wasm</a:t>
            </a:r>
            <a:r>
              <a:rPr kumimoji="1" lang="ja-JP" altLang="en-US">
                <a:solidFill>
                  <a:schemeClr val="tx1"/>
                </a:solidFill>
              </a:rPr>
              <a:t>ランタイム</a:t>
            </a:r>
          </a:p>
        </p:txBody>
      </p:sp>
      <p:cxnSp>
        <p:nvCxnSpPr>
          <p:cNvPr id="29" name="直線矢印コネクタ 28">
            <a:extLst>
              <a:ext uri="{FF2B5EF4-FFF2-40B4-BE49-F238E27FC236}">
                <a16:creationId xmlns:a16="http://schemas.microsoft.com/office/drawing/2014/main" id="{24AD375E-0A52-E3DB-C602-F7BF63543C9A}"/>
              </a:ext>
            </a:extLst>
          </p:cNvPr>
          <p:cNvCxnSpPr>
            <a:cxnSpLocks/>
          </p:cNvCxnSpPr>
          <p:nvPr/>
        </p:nvCxnSpPr>
        <p:spPr>
          <a:xfrm>
            <a:off x="9748872" y="5121789"/>
            <a:ext cx="0" cy="464844"/>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a:extLst>
              <a:ext uri="{FF2B5EF4-FFF2-40B4-BE49-F238E27FC236}">
                <a16:creationId xmlns:a16="http://schemas.microsoft.com/office/drawing/2014/main" id="{931805D5-75EF-F96F-6242-EBAD06441802}"/>
              </a:ext>
            </a:extLst>
          </p:cNvPr>
          <p:cNvCxnSpPr>
            <a:cxnSpLocks/>
            <a:stCxn id="10" idx="1"/>
          </p:cNvCxnSpPr>
          <p:nvPr/>
        </p:nvCxnSpPr>
        <p:spPr>
          <a:xfrm flipH="1" flipV="1">
            <a:off x="7765008" y="5739210"/>
            <a:ext cx="782979" cy="1183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9" name="角丸四角形 7">
            <a:extLst>
              <a:ext uri="{FF2B5EF4-FFF2-40B4-BE49-F238E27FC236}">
                <a16:creationId xmlns:a16="http://schemas.microsoft.com/office/drawing/2014/main" id="{9DBE0819-477A-34E0-11FE-BEE52E40938D}"/>
              </a:ext>
            </a:extLst>
          </p:cNvPr>
          <p:cNvSpPr/>
          <p:nvPr/>
        </p:nvSpPr>
        <p:spPr>
          <a:xfrm>
            <a:off x="1794695" y="5478405"/>
            <a:ext cx="2607829" cy="327600"/>
          </a:xfrm>
          <a:prstGeom prst="rect">
            <a:avLst/>
          </a:prstGeom>
          <a:solidFill>
            <a:schemeClr val="accent3"/>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a:solidFill>
                  <a:schemeClr val="bg1"/>
                </a:solidFill>
              </a:rPr>
              <a:t>標準ライブラリ</a:t>
            </a:r>
          </a:p>
        </p:txBody>
      </p:sp>
      <p:cxnSp>
        <p:nvCxnSpPr>
          <p:cNvPr id="43" name="直線矢印コネクタ 42">
            <a:extLst>
              <a:ext uri="{FF2B5EF4-FFF2-40B4-BE49-F238E27FC236}">
                <a16:creationId xmlns:a16="http://schemas.microsoft.com/office/drawing/2014/main" id="{5617DD52-703E-47E8-BE97-590843901B2E}"/>
              </a:ext>
            </a:extLst>
          </p:cNvPr>
          <p:cNvCxnSpPr>
            <a:cxnSpLocks/>
            <a:stCxn id="8" idx="1"/>
            <a:endCxn id="9" idx="3"/>
          </p:cNvCxnSpPr>
          <p:nvPr/>
        </p:nvCxnSpPr>
        <p:spPr>
          <a:xfrm flipH="1" flipV="1">
            <a:off x="4402525" y="4896316"/>
            <a:ext cx="1199601" cy="854729"/>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直線矢印コネクタ 51">
            <a:extLst>
              <a:ext uri="{FF2B5EF4-FFF2-40B4-BE49-F238E27FC236}">
                <a16:creationId xmlns:a16="http://schemas.microsoft.com/office/drawing/2014/main" id="{762DC907-C237-D8A4-9162-FB233FF82E9D}"/>
              </a:ext>
            </a:extLst>
          </p:cNvPr>
          <p:cNvCxnSpPr>
            <a:cxnSpLocks/>
          </p:cNvCxnSpPr>
          <p:nvPr/>
        </p:nvCxnSpPr>
        <p:spPr>
          <a:xfrm>
            <a:off x="3265907" y="5060040"/>
            <a:ext cx="0" cy="424483"/>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線矢印コネクタ 54">
            <a:extLst>
              <a:ext uri="{FF2B5EF4-FFF2-40B4-BE49-F238E27FC236}">
                <a16:creationId xmlns:a16="http://schemas.microsoft.com/office/drawing/2014/main" id="{353A27EA-2745-6F4E-1C0E-877A0CD48F35}"/>
              </a:ext>
            </a:extLst>
          </p:cNvPr>
          <p:cNvCxnSpPr>
            <a:cxnSpLocks/>
          </p:cNvCxnSpPr>
          <p:nvPr/>
        </p:nvCxnSpPr>
        <p:spPr>
          <a:xfrm>
            <a:off x="3263083" y="5815429"/>
            <a:ext cx="0" cy="303931"/>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0A3D4E96-424E-D683-991A-0B8B3E5933E7}"/>
              </a:ext>
            </a:extLst>
          </p:cNvPr>
          <p:cNvSpPr txBox="1"/>
          <p:nvPr/>
        </p:nvSpPr>
        <p:spPr>
          <a:xfrm>
            <a:off x="1848063" y="5084556"/>
            <a:ext cx="1364476" cy="369332"/>
          </a:xfrm>
          <a:prstGeom prst="rect">
            <a:avLst/>
          </a:prstGeom>
          <a:noFill/>
        </p:spPr>
        <p:txBody>
          <a:bodyPr wrap="none" rtlCol="0">
            <a:spAutoFit/>
          </a:bodyPr>
          <a:lstStyle/>
          <a:p>
            <a:r>
              <a:rPr lang="en-US" altLang="ja-JP" b="1" dirty="0">
                <a:latin typeface="Yu Gothic" panose="020B0400000000000000" pitchFamily="34" charset="-128"/>
                <a:ea typeface="Yu Gothic" panose="020B0400000000000000" pitchFamily="34" charset="-128"/>
              </a:rPr>
              <a:t>POSIX API</a:t>
            </a:r>
            <a:endParaRPr kumimoji="1" lang="ja-JP" altLang="en-US" b="1">
              <a:latin typeface="Yu Gothic" panose="020B0400000000000000" pitchFamily="34" charset="-128"/>
              <a:ea typeface="Yu Gothic" panose="020B0400000000000000" pitchFamily="34" charset="-128"/>
            </a:endParaRPr>
          </a:p>
        </p:txBody>
      </p:sp>
      <p:sp>
        <p:nvSpPr>
          <p:cNvPr id="11" name="角丸四角形 10">
            <a:extLst>
              <a:ext uri="{FF2B5EF4-FFF2-40B4-BE49-F238E27FC236}">
                <a16:creationId xmlns:a16="http://schemas.microsoft.com/office/drawing/2014/main" id="{00E74639-EA8A-A8E4-EB9D-E557D4E9BBEE}"/>
              </a:ext>
            </a:extLst>
          </p:cNvPr>
          <p:cNvSpPr/>
          <p:nvPr/>
        </p:nvSpPr>
        <p:spPr>
          <a:xfrm>
            <a:off x="8547985" y="4730326"/>
            <a:ext cx="2070652" cy="39115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kumimoji="1" lang="en-US" altLang="ja-JP" dirty="0">
                <a:solidFill>
                  <a:schemeClr val="tx1"/>
                </a:solidFill>
              </a:rPr>
              <a:t>  </a:t>
            </a:r>
            <a:r>
              <a:rPr kumimoji="1" lang="en-US" altLang="ja-JP" dirty="0" err="1">
                <a:solidFill>
                  <a:schemeClr val="tx1"/>
                </a:solidFill>
              </a:rPr>
              <a:t>Wasm</a:t>
            </a:r>
            <a:r>
              <a:rPr kumimoji="1" lang="en-US" altLang="ja-JP" dirty="0">
                <a:solidFill>
                  <a:schemeClr val="tx1"/>
                </a:solidFill>
              </a:rPr>
              <a:t> App (TA)</a:t>
            </a:r>
            <a:endParaRPr kumimoji="1" lang="ja-JP" altLang="en-US">
              <a:solidFill>
                <a:schemeClr val="tx1"/>
              </a:solidFill>
            </a:endParaRPr>
          </a:p>
        </p:txBody>
      </p:sp>
    </p:spTree>
    <p:extLst>
      <p:ext uri="{BB962C8B-B14F-4D97-AF65-F5344CB8AC3E}">
        <p14:creationId xmlns:p14="http://schemas.microsoft.com/office/powerpoint/2010/main" val="2288414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7">
            <a:extLst>
              <a:ext uri="{FF2B5EF4-FFF2-40B4-BE49-F238E27FC236}">
                <a16:creationId xmlns:a16="http://schemas.microsoft.com/office/drawing/2014/main" id="{A57501E8-C855-B858-F209-4DFB6A026CD1}"/>
              </a:ext>
            </a:extLst>
          </p:cNvPr>
          <p:cNvSpPr/>
          <p:nvPr/>
        </p:nvSpPr>
        <p:spPr>
          <a:xfrm>
            <a:off x="4464918" y="4634771"/>
            <a:ext cx="3212541" cy="1950384"/>
          </a:xfrm>
          <a:prstGeom prst="rect">
            <a:avLst/>
          </a:prstGeom>
          <a:solidFill>
            <a:schemeClr val="bg2">
              <a:lumMod val="20000"/>
              <a:lumOff val="8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solidFill>
                <a:schemeClr val="bg1"/>
              </a:solidFill>
            </a:endParaRPr>
          </a:p>
        </p:txBody>
      </p:sp>
      <p:sp>
        <p:nvSpPr>
          <p:cNvPr id="2" name="Title 1">
            <a:extLst>
              <a:ext uri="{FF2B5EF4-FFF2-40B4-BE49-F238E27FC236}">
                <a16:creationId xmlns:a16="http://schemas.microsoft.com/office/drawing/2014/main" id="{63AF8D57-5AF4-5238-A224-84A61B38CBD0}"/>
              </a:ext>
            </a:extLst>
          </p:cNvPr>
          <p:cNvSpPr>
            <a:spLocks noGrp="1"/>
          </p:cNvSpPr>
          <p:nvPr>
            <p:ph type="title"/>
          </p:nvPr>
        </p:nvSpPr>
        <p:spPr/>
        <p:txBody>
          <a:bodyPr/>
          <a:lstStyle/>
          <a:p>
            <a:r>
              <a:rPr lang="en-JP" dirty="0"/>
              <a:t>WasmにおけるPOSIX APIの実現</a:t>
            </a:r>
          </a:p>
        </p:txBody>
      </p:sp>
      <p:sp>
        <p:nvSpPr>
          <p:cNvPr id="3" name="Content Placeholder 2">
            <a:extLst>
              <a:ext uri="{FF2B5EF4-FFF2-40B4-BE49-F238E27FC236}">
                <a16:creationId xmlns:a16="http://schemas.microsoft.com/office/drawing/2014/main" id="{833ED284-B2C3-7A23-EAF1-CD7D675F78CB}"/>
              </a:ext>
            </a:extLst>
          </p:cNvPr>
          <p:cNvSpPr>
            <a:spLocks noGrp="1"/>
          </p:cNvSpPr>
          <p:nvPr>
            <p:ph idx="1"/>
          </p:nvPr>
        </p:nvSpPr>
        <p:spPr/>
        <p:txBody>
          <a:bodyPr/>
          <a:lstStyle/>
          <a:p>
            <a:r>
              <a:rPr lang="en-US" dirty="0" err="1"/>
              <a:t>共有メモリにもアクセス可能なPOSIX</a:t>
            </a:r>
            <a:r>
              <a:rPr lang="en-US" dirty="0"/>
              <a:t> A</a:t>
            </a:r>
            <a:r>
              <a:rPr lang="en-JP" dirty="0"/>
              <a:t>PI</a:t>
            </a:r>
            <a:r>
              <a:rPr lang="ja-JP" altLang="en-US"/>
              <a:t>を提供</a:t>
            </a:r>
            <a:endParaRPr lang="en-US" dirty="0"/>
          </a:p>
          <a:p>
            <a:pPr lvl="1"/>
            <a:r>
              <a:rPr lang="en-US" altLang="ja-JP" dirty="0" err="1"/>
              <a:t>Wasm</a:t>
            </a:r>
            <a:r>
              <a:rPr lang="ja-JP" altLang="en-US"/>
              <a:t>ランタイムを呼び出して指定されたメモリにアクセス</a:t>
            </a:r>
            <a:endParaRPr lang="en-US" altLang="ja-JP" dirty="0"/>
          </a:p>
          <a:p>
            <a:pPr lvl="1"/>
            <a:r>
              <a:rPr lang="ja-JP" altLang="en-US"/>
              <a:t>リニアメモリのアドレスの場合はホストアドレスに変換してアクセス</a:t>
            </a:r>
            <a:endParaRPr lang="en-JP" dirty="0"/>
          </a:p>
          <a:p>
            <a:r>
              <a:rPr lang="en-US" altLang="ja-JP" dirty="0" err="1"/>
              <a:t>Wasm</a:t>
            </a:r>
            <a:r>
              <a:rPr lang="ja-JP" altLang="en-US"/>
              <a:t>の間接呼び出しを用いてシグナルハンドラを実行</a:t>
            </a:r>
            <a:endParaRPr lang="en-US" altLang="ja-JP" dirty="0"/>
          </a:p>
          <a:p>
            <a:pPr lvl="1"/>
            <a:r>
              <a:rPr lang="ja-JP" altLang="en-US"/>
              <a:t>登録されたインデックスを使用して対応する関数を間接的に呼び出す</a:t>
            </a:r>
            <a:endParaRPr lang="en-US" altLang="ja-JP" dirty="0"/>
          </a:p>
          <a:p>
            <a:pPr lvl="1"/>
            <a:r>
              <a:rPr lang="ja-JP" altLang="en-US"/>
              <a:t>アプリケーションのリンク時にシグナルハンドラの関数をエクスポート</a:t>
            </a:r>
            <a:endParaRPr lang="en-JP" dirty="0"/>
          </a:p>
        </p:txBody>
      </p:sp>
      <p:sp>
        <p:nvSpPr>
          <p:cNvPr id="4" name="角丸四角形 7">
            <a:extLst>
              <a:ext uri="{FF2B5EF4-FFF2-40B4-BE49-F238E27FC236}">
                <a16:creationId xmlns:a16="http://schemas.microsoft.com/office/drawing/2014/main" id="{7C19BFE3-0B1B-00EB-0FD9-E1FB68387D0B}"/>
              </a:ext>
            </a:extLst>
          </p:cNvPr>
          <p:cNvSpPr/>
          <p:nvPr/>
        </p:nvSpPr>
        <p:spPr>
          <a:xfrm>
            <a:off x="829273" y="4365777"/>
            <a:ext cx="2162882" cy="501011"/>
          </a:xfrm>
          <a:prstGeom prst="rect">
            <a:avLst/>
          </a:prstGeom>
          <a:solidFill>
            <a:schemeClr val="accent1"/>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err="1">
                <a:solidFill>
                  <a:schemeClr val="bg1"/>
                </a:solidFill>
              </a:rPr>
              <a:t>TZm</a:t>
            </a:r>
            <a:r>
              <a:rPr lang="en-US" altLang="ja-JP" dirty="0">
                <a:solidFill>
                  <a:schemeClr val="bg1"/>
                </a:solidFill>
              </a:rPr>
              <a:t>-TA</a:t>
            </a:r>
            <a:r>
              <a:rPr kumimoji="1" lang="ja-JP" altLang="en-US">
                <a:solidFill>
                  <a:schemeClr val="bg1"/>
                </a:solidFill>
              </a:rPr>
              <a:t>ライブラリ</a:t>
            </a:r>
          </a:p>
        </p:txBody>
      </p:sp>
      <p:sp>
        <p:nvSpPr>
          <p:cNvPr id="5" name="角丸四角形 7">
            <a:extLst>
              <a:ext uri="{FF2B5EF4-FFF2-40B4-BE49-F238E27FC236}">
                <a16:creationId xmlns:a16="http://schemas.microsoft.com/office/drawing/2014/main" id="{C7F48EA9-C6DE-E70F-92B2-7D4DD76A85F4}"/>
              </a:ext>
            </a:extLst>
          </p:cNvPr>
          <p:cNvSpPr/>
          <p:nvPr/>
        </p:nvSpPr>
        <p:spPr>
          <a:xfrm>
            <a:off x="4639128" y="4375021"/>
            <a:ext cx="2070651" cy="50101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JP" altLang="ja-JP" dirty="0">
                <a:solidFill>
                  <a:schemeClr val="tx1"/>
                </a:solidFill>
              </a:rPr>
              <a:t>Wasm</a:t>
            </a:r>
            <a:r>
              <a:rPr kumimoji="1" lang="ja-JP" altLang="en-US">
                <a:solidFill>
                  <a:schemeClr val="tx1"/>
                </a:solidFill>
              </a:rPr>
              <a:t>ランタイム</a:t>
            </a:r>
          </a:p>
        </p:txBody>
      </p:sp>
      <p:cxnSp>
        <p:nvCxnSpPr>
          <p:cNvPr id="10" name="直線矢印コネクタ 5">
            <a:extLst>
              <a:ext uri="{FF2B5EF4-FFF2-40B4-BE49-F238E27FC236}">
                <a16:creationId xmlns:a16="http://schemas.microsoft.com/office/drawing/2014/main" id="{0A38B039-A255-A6D2-6744-1C5973375D42}"/>
              </a:ext>
            </a:extLst>
          </p:cNvPr>
          <p:cNvCxnSpPr>
            <a:cxnSpLocks/>
            <a:stCxn id="4" idx="3"/>
            <a:endCxn id="5" idx="1"/>
          </p:cNvCxnSpPr>
          <p:nvPr/>
        </p:nvCxnSpPr>
        <p:spPr>
          <a:xfrm>
            <a:off x="2992155" y="4616283"/>
            <a:ext cx="1646973" cy="9244"/>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5" name="表 14">
            <a:extLst>
              <a:ext uri="{FF2B5EF4-FFF2-40B4-BE49-F238E27FC236}">
                <a16:creationId xmlns:a16="http://schemas.microsoft.com/office/drawing/2014/main" id="{92A90078-7DC6-84F7-FB5A-3012A65C9E43}"/>
              </a:ext>
            </a:extLst>
          </p:cNvPr>
          <p:cNvGraphicFramePr>
            <a:graphicFrameLocks noGrp="1"/>
          </p:cNvGraphicFramePr>
          <p:nvPr>
            <p:extLst>
              <p:ext uri="{D42A27DB-BD31-4B8C-83A1-F6EECF244321}">
                <p14:modId xmlns:p14="http://schemas.microsoft.com/office/powerpoint/2010/main" val="1699224554"/>
              </p:ext>
            </p:extLst>
          </p:nvPr>
        </p:nvGraphicFramePr>
        <p:xfrm>
          <a:off x="6194861" y="5328063"/>
          <a:ext cx="1288886" cy="1110317"/>
        </p:xfrm>
        <a:graphic>
          <a:graphicData uri="http://schemas.openxmlformats.org/drawingml/2006/table">
            <a:tbl>
              <a:tblPr firstRow="1" bandRow="1">
                <a:tableStyleId>{5C22544A-7EE6-4342-B048-85BDC9FD1C3A}</a:tableStyleId>
              </a:tblPr>
              <a:tblGrid>
                <a:gridCol w="1288886">
                  <a:extLst>
                    <a:ext uri="{9D8B030D-6E8A-4147-A177-3AD203B41FA5}">
                      <a16:colId xmlns:a16="http://schemas.microsoft.com/office/drawing/2014/main" val="1167023753"/>
                    </a:ext>
                  </a:extLst>
                </a:gridCol>
              </a:tblGrid>
              <a:tr h="368637">
                <a:tc>
                  <a:txBody>
                    <a:bodyPr/>
                    <a:lstStyle/>
                    <a:p>
                      <a:r>
                        <a:rPr kumimoji="1" lang="en-US" altLang="ja-JP" b="0" dirty="0">
                          <a:solidFill>
                            <a:schemeClr val="tx1"/>
                          </a:solidFill>
                        </a:rPr>
                        <a:t>0 → </a:t>
                      </a:r>
                      <a:r>
                        <a:rPr kumimoji="1" lang="ja-JP" altLang="en-US" b="0">
                          <a:solidFill>
                            <a:schemeClr val="tx1"/>
                          </a:solidFill>
                        </a:rPr>
                        <a:t>関数</a:t>
                      </a:r>
                      <a:r>
                        <a:rPr kumimoji="1" lang="en-US" altLang="ja-JP" b="0" dirty="0">
                          <a:solidFill>
                            <a:schemeClr val="tx1"/>
                          </a:solidFill>
                        </a:rPr>
                        <a:t>A</a:t>
                      </a: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8708324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b="0" dirty="0">
                          <a:solidFill>
                            <a:schemeClr val="tx1"/>
                          </a:solidFill>
                        </a:rPr>
                        <a:t>1 → </a:t>
                      </a:r>
                      <a:r>
                        <a:rPr kumimoji="1" lang="ja-JP" altLang="en-US" b="0">
                          <a:solidFill>
                            <a:schemeClr val="tx1"/>
                          </a:solidFill>
                        </a:rPr>
                        <a:t>関数</a:t>
                      </a:r>
                      <a:r>
                        <a:rPr kumimoji="1" lang="en-US" altLang="ja-JP" b="0" dirty="0">
                          <a:solidFill>
                            <a:schemeClr val="tx1"/>
                          </a:solidFill>
                        </a:rPr>
                        <a:t>B</a:t>
                      </a: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1492066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b="0" dirty="0">
                          <a:solidFill>
                            <a:schemeClr val="tx1"/>
                          </a:solidFill>
                        </a:rPr>
                        <a:t>2 → </a:t>
                      </a:r>
                      <a:r>
                        <a:rPr kumimoji="1" lang="ja-JP" altLang="en-US" b="0">
                          <a:solidFill>
                            <a:schemeClr val="tx1"/>
                          </a:solidFill>
                        </a:rPr>
                        <a:t>関数</a:t>
                      </a:r>
                      <a:r>
                        <a:rPr kumimoji="1" lang="en-US" altLang="ja-JP" b="0" dirty="0">
                          <a:solidFill>
                            <a:schemeClr val="tx1"/>
                          </a:solidFill>
                        </a:rPr>
                        <a:t>C</a:t>
                      </a: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2394006"/>
                  </a:ext>
                </a:extLst>
              </a:tr>
            </a:tbl>
          </a:graphicData>
        </a:graphic>
      </p:graphicFrame>
      <p:sp>
        <p:nvSpPr>
          <p:cNvPr id="16" name="テキスト ボックス 15">
            <a:extLst>
              <a:ext uri="{FF2B5EF4-FFF2-40B4-BE49-F238E27FC236}">
                <a16:creationId xmlns:a16="http://schemas.microsoft.com/office/drawing/2014/main" id="{0743DBBC-E091-E29B-B500-055B54A87E09}"/>
              </a:ext>
            </a:extLst>
          </p:cNvPr>
          <p:cNvSpPr txBox="1"/>
          <p:nvPr/>
        </p:nvSpPr>
        <p:spPr>
          <a:xfrm>
            <a:off x="6054474" y="4945517"/>
            <a:ext cx="1569660" cy="369332"/>
          </a:xfrm>
          <a:prstGeom prst="rect">
            <a:avLst/>
          </a:prstGeom>
          <a:noFill/>
        </p:spPr>
        <p:txBody>
          <a:bodyPr wrap="square" rtlCol="0">
            <a:spAutoFit/>
          </a:bodyPr>
          <a:lstStyle/>
          <a:p>
            <a:r>
              <a:rPr kumimoji="1" lang="ja-JP" altLang="en-US"/>
              <a:t>関数テーブル</a:t>
            </a:r>
          </a:p>
        </p:txBody>
      </p:sp>
      <p:sp>
        <p:nvSpPr>
          <p:cNvPr id="18" name="テキスト ボックス 17">
            <a:extLst>
              <a:ext uri="{FF2B5EF4-FFF2-40B4-BE49-F238E27FC236}">
                <a16:creationId xmlns:a16="http://schemas.microsoft.com/office/drawing/2014/main" id="{592BCE4A-749F-75D5-2FEF-88D2562048CC}"/>
              </a:ext>
            </a:extLst>
          </p:cNvPr>
          <p:cNvSpPr txBox="1"/>
          <p:nvPr/>
        </p:nvSpPr>
        <p:spPr>
          <a:xfrm>
            <a:off x="3030811" y="4705431"/>
            <a:ext cx="1569660" cy="369332"/>
          </a:xfrm>
          <a:prstGeom prst="rect">
            <a:avLst/>
          </a:prstGeom>
          <a:noFill/>
        </p:spPr>
        <p:txBody>
          <a:bodyPr wrap="none" rtlCol="0">
            <a:spAutoFit/>
          </a:bodyPr>
          <a:lstStyle/>
          <a:p>
            <a:pPr algn="ctr"/>
            <a:r>
              <a:rPr kumimoji="1" lang="ja-JP" altLang="en-US"/>
              <a:t>シグナル番号</a:t>
            </a:r>
          </a:p>
        </p:txBody>
      </p:sp>
      <p:sp>
        <p:nvSpPr>
          <p:cNvPr id="20" name="角丸四角形 19">
            <a:extLst>
              <a:ext uri="{FF2B5EF4-FFF2-40B4-BE49-F238E27FC236}">
                <a16:creationId xmlns:a16="http://schemas.microsoft.com/office/drawing/2014/main" id="{94BC418F-1499-DD2D-8DD4-ACC495F0645D}"/>
              </a:ext>
            </a:extLst>
          </p:cNvPr>
          <p:cNvSpPr/>
          <p:nvPr/>
        </p:nvSpPr>
        <p:spPr>
          <a:xfrm>
            <a:off x="8356752" y="4375020"/>
            <a:ext cx="2070652" cy="50101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r>
              <a:rPr kumimoji="1" lang="en-US" altLang="ja-JP" dirty="0">
                <a:solidFill>
                  <a:schemeClr val="tx1"/>
                </a:solidFill>
              </a:rPr>
              <a:t>  </a:t>
            </a:r>
            <a:r>
              <a:rPr kumimoji="1" lang="en-US" altLang="ja-JP" dirty="0" err="1">
                <a:solidFill>
                  <a:schemeClr val="tx1"/>
                </a:solidFill>
              </a:rPr>
              <a:t>Wasm</a:t>
            </a:r>
            <a:r>
              <a:rPr kumimoji="1" lang="en-US" altLang="ja-JP" dirty="0">
                <a:solidFill>
                  <a:schemeClr val="tx1"/>
                </a:solidFill>
              </a:rPr>
              <a:t> App (TA)</a:t>
            </a:r>
            <a:endParaRPr kumimoji="1" lang="ja-JP" altLang="en-US">
              <a:solidFill>
                <a:schemeClr val="tx1"/>
              </a:solidFill>
            </a:endParaRPr>
          </a:p>
        </p:txBody>
      </p:sp>
      <p:graphicFrame>
        <p:nvGraphicFramePr>
          <p:cNvPr id="21" name="表 20">
            <a:extLst>
              <a:ext uri="{FF2B5EF4-FFF2-40B4-BE49-F238E27FC236}">
                <a16:creationId xmlns:a16="http://schemas.microsoft.com/office/drawing/2014/main" id="{3A20841F-E765-9664-6A37-640C3A4131FB}"/>
              </a:ext>
            </a:extLst>
          </p:cNvPr>
          <p:cNvGraphicFramePr>
            <a:graphicFrameLocks noGrp="1"/>
          </p:cNvGraphicFramePr>
          <p:nvPr>
            <p:extLst>
              <p:ext uri="{D42A27DB-BD31-4B8C-83A1-F6EECF244321}">
                <p14:modId xmlns:p14="http://schemas.microsoft.com/office/powerpoint/2010/main" val="137311658"/>
              </p:ext>
            </p:extLst>
          </p:nvPr>
        </p:nvGraphicFramePr>
        <p:xfrm>
          <a:off x="9161189" y="5010686"/>
          <a:ext cx="837618" cy="1110317"/>
        </p:xfrm>
        <a:graphic>
          <a:graphicData uri="http://schemas.openxmlformats.org/drawingml/2006/table">
            <a:tbl>
              <a:tblPr firstRow="1" bandRow="1">
                <a:tableStyleId>{5C22544A-7EE6-4342-B048-85BDC9FD1C3A}</a:tableStyleId>
              </a:tblPr>
              <a:tblGrid>
                <a:gridCol w="837618">
                  <a:extLst>
                    <a:ext uri="{9D8B030D-6E8A-4147-A177-3AD203B41FA5}">
                      <a16:colId xmlns:a16="http://schemas.microsoft.com/office/drawing/2014/main" val="1167023753"/>
                    </a:ext>
                  </a:extLst>
                </a:gridCol>
              </a:tblGrid>
              <a:tr h="368637">
                <a:tc>
                  <a:txBody>
                    <a:bodyPr/>
                    <a:lstStyle/>
                    <a:p>
                      <a:r>
                        <a:rPr kumimoji="1" lang="ja-JP" altLang="en-US" b="0">
                          <a:solidFill>
                            <a:schemeClr val="tx1"/>
                          </a:solidFill>
                        </a:rPr>
                        <a:t>関数</a:t>
                      </a:r>
                      <a:r>
                        <a:rPr kumimoji="1" lang="en-US" altLang="ja-JP" b="0" dirty="0">
                          <a:solidFill>
                            <a:schemeClr val="tx1"/>
                          </a:solidFill>
                        </a:rPr>
                        <a:t>A</a:t>
                      </a: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8708324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rPr>
                        <a:t>関数</a:t>
                      </a:r>
                      <a:r>
                        <a:rPr kumimoji="1" lang="en-US" altLang="ja-JP" b="0" dirty="0">
                          <a:solidFill>
                            <a:schemeClr val="tx1"/>
                          </a:solidFill>
                        </a:rPr>
                        <a:t>B</a:t>
                      </a: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1492066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a:solidFill>
                            <a:schemeClr val="tx1"/>
                          </a:solidFill>
                        </a:rPr>
                        <a:t>関数</a:t>
                      </a:r>
                      <a:r>
                        <a:rPr kumimoji="1" lang="en-US" altLang="ja-JP" b="0" dirty="0">
                          <a:solidFill>
                            <a:schemeClr val="tx1"/>
                          </a:solidFill>
                        </a:rPr>
                        <a:t>C</a:t>
                      </a:r>
                      <a:endParaRPr kumimoji="1" lang="ja-JP" alt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2394006"/>
                  </a:ext>
                </a:extLst>
              </a:tr>
            </a:tbl>
          </a:graphicData>
        </a:graphic>
      </p:graphicFrame>
      <p:cxnSp>
        <p:nvCxnSpPr>
          <p:cNvPr id="23" name="直線矢印コネクタ 5">
            <a:extLst>
              <a:ext uri="{FF2B5EF4-FFF2-40B4-BE49-F238E27FC236}">
                <a16:creationId xmlns:a16="http://schemas.microsoft.com/office/drawing/2014/main" id="{0C3EFDB0-ADF5-8D1D-41C8-407F43CF766C}"/>
              </a:ext>
            </a:extLst>
          </p:cNvPr>
          <p:cNvCxnSpPr>
            <a:cxnSpLocks/>
            <a:stCxn id="15" idx="3"/>
            <a:endCxn id="21" idx="1"/>
          </p:cNvCxnSpPr>
          <p:nvPr/>
        </p:nvCxnSpPr>
        <p:spPr>
          <a:xfrm flipV="1">
            <a:off x="7483747" y="5565844"/>
            <a:ext cx="1677442" cy="317377"/>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3CD55ACD-C40C-96D0-FFCA-B506EA43BEB0}"/>
              </a:ext>
            </a:extLst>
          </p:cNvPr>
          <p:cNvSpPr txBox="1"/>
          <p:nvPr/>
        </p:nvSpPr>
        <p:spPr>
          <a:xfrm>
            <a:off x="7591529" y="5867178"/>
            <a:ext cx="1569660" cy="369332"/>
          </a:xfrm>
          <a:prstGeom prst="rect">
            <a:avLst/>
          </a:prstGeom>
          <a:noFill/>
        </p:spPr>
        <p:txBody>
          <a:bodyPr wrap="square" rtlCol="0">
            <a:spAutoFit/>
          </a:bodyPr>
          <a:lstStyle/>
          <a:p>
            <a:r>
              <a:rPr kumimoji="1" lang="ja-JP" altLang="en-US"/>
              <a:t>間接呼び出し</a:t>
            </a:r>
          </a:p>
        </p:txBody>
      </p:sp>
      <p:sp>
        <p:nvSpPr>
          <p:cNvPr id="34" name="フリーフォーム 33">
            <a:extLst>
              <a:ext uri="{FF2B5EF4-FFF2-40B4-BE49-F238E27FC236}">
                <a16:creationId xmlns:a16="http://schemas.microsoft.com/office/drawing/2014/main" id="{C5E08D4F-8877-FF0A-9B0C-E40822A094E8}"/>
              </a:ext>
            </a:extLst>
          </p:cNvPr>
          <p:cNvSpPr/>
          <p:nvPr/>
        </p:nvSpPr>
        <p:spPr>
          <a:xfrm>
            <a:off x="5674453" y="4866788"/>
            <a:ext cx="484601" cy="1016434"/>
          </a:xfrm>
          <a:custGeom>
            <a:avLst/>
            <a:gdLst>
              <a:gd name="csX0" fmla="*/ 0 w 726831"/>
              <a:gd name="csY0" fmla="*/ 0 h 726831"/>
              <a:gd name="csX1" fmla="*/ 0 w 726831"/>
              <a:gd name="csY1" fmla="*/ 726831 h 726831"/>
              <a:gd name="csX2" fmla="*/ 726831 w 726831"/>
              <a:gd name="csY2" fmla="*/ 720969 h 726831"/>
              <a:gd name="csX3" fmla="*/ 726831 w 726831"/>
              <a:gd name="csY3" fmla="*/ 720969 h 726831"/>
            </a:gdLst>
            <a:ahLst/>
            <a:cxnLst>
              <a:cxn ang="0">
                <a:pos x="csX0" y="csY0"/>
              </a:cxn>
              <a:cxn ang="0">
                <a:pos x="csX1" y="csY1"/>
              </a:cxn>
              <a:cxn ang="0">
                <a:pos x="csX2" y="csY2"/>
              </a:cxn>
              <a:cxn ang="0">
                <a:pos x="csX3" y="csY3"/>
              </a:cxn>
            </a:cxnLst>
            <a:rect l="l" t="t" r="r" b="b"/>
            <a:pathLst>
              <a:path w="726831" h="726831">
                <a:moveTo>
                  <a:pt x="0" y="0"/>
                </a:moveTo>
                <a:lnTo>
                  <a:pt x="0" y="726831"/>
                </a:lnTo>
                <a:lnTo>
                  <a:pt x="726831" y="720969"/>
                </a:lnTo>
                <a:lnTo>
                  <a:pt x="726831" y="720969"/>
                </a:lnTo>
              </a:path>
            </a:pathLst>
          </a:custGeom>
          <a:noFill/>
          <a:ln w="57150">
            <a:solidFill>
              <a:schemeClr val="accent1"/>
            </a:solidFill>
            <a:tailEnd type="triangle"/>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5" name="テキスト ボックス 34">
            <a:extLst>
              <a:ext uri="{FF2B5EF4-FFF2-40B4-BE49-F238E27FC236}">
                <a16:creationId xmlns:a16="http://schemas.microsoft.com/office/drawing/2014/main" id="{8245D84C-5EC2-3700-FED6-BB96C524BA8A}"/>
              </a:ext>
            </a:extLst>
          </p:cNvPr>
          <p:cNvSpPr txBox="1"/>
          <p:nvPr/>
        </p:nvSpPr>
        <p:spPr>
          <a:xfrm>
            <a:off x="4238769" y="5282175"/>
            <a:ext cx="1338828" cy="646331"/>
          </a:xfrm>
          <a:prstGeom prst="rect">
            <a:avLst/>
          </a:prstGeom>
          <a:noFill/>
        </p:spPr>
        <p:txBody>
          <a:bodyPr wrap="none" rtlCol="0">
            <a:spAutoFit/>
          </a:bodyPr>
          <a:lstStyle/>
          <a:p>
            <a:r>
              <a:rPr kumimoji="1" lang="ja-JP" altLang="en-US"/>
              <a:t>対応する</a:t>
            </a:r>
            <a:endParaRPr kumimoji="1" lang="en-US" altLang="ja-JP" dirty="0"/>
          </a:p>
          <a:p>
            <a:r>
              <a:rPr lang="ja-JP" altLang="en-US"/>
              <a:t>関数</a:t>
            </a:r>
            <a:r>
              <a:rPr kumimoji="1" lang="ja-JP" altLang="en-US"/>
              <a:t>を特定</a:t>
            </a:r>
          </a:p>
        </p:txBody>
      </p:sp>
    </p:spTree>
    <p:extLst>
      <p:ext uri="{BB962C8B-B14F-4D97-AF65-F5344CB8AC3E}">
        <p14:creationId xmlns:p14="http://schemas.microsoft.com/office/powerpoint/2010/main" val="25702725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78A1AA2-609F-E2DC-2000-A8D32A397DA7}"/>
              </a:ext>
            </a:extLst>
          </p:cNvPr>
          <p:cNvSpPr>
            <a:spLocks noGrp="1"/>
          </p:cNvSpPr>
          <p:nvPr>
            <p:ph type="title"/>
          </p:nvPr>
        </p:nvSpPr>
        <p:spPr/>
        <p:txBody>
          <a:bodyPr/>
          <a:lstStyle/>
          <a:p>
            <a:r>
              <a:rPr lang="ja-JP" altLang="en-US"/>
              <a:t>実験</a:t>
            </a:r>
            <a:endParaRPr kumimoji="1" lang="ja-JP" altLang="en-US"/>
          </a:p>
        </p:txBody>
      </p:sp>
      <p:sp>
        <p:nvSpPr>
          <p:cNvPr id="3" name="コンテンツ プレースホルダー 2">
            <a:extLst>
              <a:ext uri="{FF2B5EF4-FFF2-40B4-BE49-F238E27FC236}">
                <a16:creationId xmlns:a16="http://schemas.microsoft.com/office/drawing/2014/main" id="{BCEBA266-97A1-1055-A7FF-6C3E3F4E9EDB}"/>
              </a:ext>
            </a:extLst>
          </p:cNvPr>
          <p:cNvSpPr>
            <a:spLocks noGrp="1"/>
          </p:cNvSpPr>
          <p:nvPr>
            <p:ph idx="1"/>
          </p:nvPr>
        </p:nvSpPr>
        <p:spPr/>
        <p:txBody>
          <a:bodyPr/>
          <a:lstStyle/>
          <a:p>
            <a:r>
              <a:rPr lang="en-US" altLang="ja-JP" dirty="0" err="1"/>
              <a:t>TZmediator</a:t>
            </a:r>
            <a:r>
              <a:rPr lang="ja-JP" altLang="en-US"/>
              <a:t>を</a:t>
            </a:r>
            <a:r>
              <a:rPr lang="en-US" altLang="ja-JP" dirty="0"/>
              <a:t>OP-TEE 3.15.0</a:t>
            </a:r>
            <a:r>
              <a:rPr lang="ja-JP" altLang="en-US"/>
              <a:t>と</a:t>
            </a:r>
            <a:r>
              <a:rPr lang="en-US" altLang="ja-JP" dirty="0" err="1"/>
              <a:t>WAMR</a:t>
            </a:r>
            <a:r>
              <a:rPr lang="ja-JP" altLang="en-US"/>
              <a:t>に実装</a:t>
            </a:r>
            <a:endParaRPr lang="en-US" altLang="ja-JP" dirty="0"/>
          </a:p>
          <a:p>
            <a:pPr lvl="1"/>
            <a:r>
              <a:rPr lang="en-US" altLang="ja-JP" dirty="0"/>
              <a:t>ARM CPU</a:t>
            </a:r>
            <a:r>
              <a:rPr lang="ja-JP" altLang="en-US"/>
              <a:t>を搭載した</a:t>
            </a:r>
            <a:r>
              <a:rPr lang="en-US" altLang="ja-JP" dirty="0"/>
              <a:t>Armadillo-</a:t>
            </a:r>
            <a:r>
              <a:rPr lang="en-US" altLang="ja-JP" dirty="0" err="1"/>
              <a:t>X2</a:t>
            </a:r>
            <a:r>
              <a:rPr lang="ja-JP" altLang="en-US"/>
              <a:t>を用いて実験</a:t>
            </a:r>
            <a:endParaRPr lang="en-US" altLang="ja-JP" strike="sngStrike" dirty="0"/>
          </a:p>
          <a:p>
            <a:r>
              <a:rPr lang="en-US" altLang="ja-JP" dirty="0"/>
              <a:t>CA</a:t>
            </a:r>
            <a:r>
              <a:rPr lang="ja-JP" altLang="en-US"/>
              <a:t>と</a:t>
            </a:r>
            <a:r>
              <a:rPr lang="en-US" altLang="ja-JP" dirty="0"/>
              <a:t>TA</a:t>
            </a:r>
            <a:r>
              <a:rPr lang="ja-JP" altLang="en-US"/>
              <a:t>の間で</a:t>
            </a:r>
            <a:r>
              <a:rPr lang="en-US" altLang="ja-JP" dirty="0"/>
              <a:t>POSIX API</a:t>
            </a:r>
            <a:r>
              <a:rPr lang="ja-JP" altLang="en-US"/>
              <a:t>を用いて通信</a:t>
            </a:r>
            <a:endParaRPr lang="en-US" altLang="ja-JP" dirty="0"/>
          </a:p>
          <a:p>
            <a:pPr lvl="1"/>
            <a:r>
              <a:rPr lang="ja-JP" altLang="en-US"/>
              <a:t>パイプ、ソケット、共有メモリ、シグナル</a:t>
            </a:r>
            <a:endParaRPr lang="en-US" altLang="ja-JP" dirty="0"/>
          </a:p>
          <a:p>
            <a:pPr lvl="1"/>
            <a:r>
              <a:rPr lang="en-US" altLang="ja-JP" dirty="0"/>
              <a:t>IPC-Bench</a:t>
            </a:r>
            <a:r>
              <a:rPr lang="ja-JP" altLang="en-US"/>
              <a:t>を用いて通信性能とシステム性能への影響を測定</a:t>
            </a:r>
            <a:endParaRPr lang="en-US" altLang="ja-JP" dirty="0"/>
          </a:p>
          <a:p>
            <a:pPr lvl="1"/>
            <a:r>
              <a:rPr lang="ja-JP" altLang="en-US"/>
              <a:t>実アプリケーションの実行性能を測定</a:t>
            </a:r>
            <a:endParaRPr lang="en-US" altLang="ja-JP" dirty="0"/>
          </a:p>
        </p:txBody>
      </p:sp>
      <p:graphicFrame>
        <p:nvGraphicFramePr>
          <p:cNvPr id="4" name="表 3">
            <a:extLst>
              <a:ext uri="{FF2B5EF4-FFF2-40B4-BE49-F238E27FC236}">
                <a16:creationId xmlns:a16="http://schemas.microsoft.com/office/drawing/2014/main" id="{5A1FBCFE-AA9D-FBA6-3BF6-F86BC11C4567}"/>
              </a:ext>
            </a:extLst>
          </p:cNvPr>
          <p:cNvGraphicFramePr>
            <a:graphicFrameLocks noGrp="1"/>
          </p:cNvGraphicFramePr>
          <p:nvPr>
            <p:extLst>
              <p:ext uri="{D42A27DB-BD31-4B8C-83A1-F6EECF244321}">
                <p14:modId xmlns:p14="http://schemas.microsoft.com/office/powerpoint/2010/main" val="909612912"/>
              </p:ext>
            </p:extLst>
          </p:nvPr>
        </p:nvGraphicFramePr>
        <p:xfrm>
          <a:off x="1615101" y="4617589"/>
          <a:ext cx="4480899" cy="1463040"/>
        </p:xfrm>
        <a:graphic>
          <a:graphicData uri="http://schemas.openxmlformats.org/drawingml/2006/table">
            <a:tbl>
              <a:tblPr/>
              <a:tblGrid>
                <a:gridCol w="1276260">
                  <a:extLst>
                    <a:ext uri="{9D8B030D-6E8A-4147-A177-3AD203B41FA5}">
                      <a16:colId xmlns:a16="http://schemas.microsoft.com/office/drawing/2014/main" val="2741908768"/>
                    </a:ext>
                  </a:extLst>
                </a:gridCol>
                <a:gridCol w="3204639">
                  <a:extLst>
                    <a:ext uri="{9D8B030D-6E8A-4147-A177-3AD203B41FA5}">
                      <a16:colId xmlns:a16="http://schemas.microsoft.com/office/drawing/2014/main" val="4289567896"/>
                    </a:ext>
                  </a:extLst>
                </a:gridCol>
              </a:tblGrid>
              <a:tr h="0">
                <a:tc>
                  <a:txBody>
                    <a:bodyPr/>
                    <a:lstStyle/>
                    <a:p>
                      <a:pPr algn="ctr"/>
                      <a:endParaRPr lang="ja-JP" altLang="en-US">
                        <a:solidFill>
                          <a:schemeClr val="tx1"/>
                        </a:solidFill>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r>
                        <a:rPr lang="en" b="0" dirty="0">
                          <a:solidFill>
                            <a:schemeClr val="tx1"/>
                          </a:solidFill>
                        </a:rPr>
                        <a:t>Armadillo-X2</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19485478"/>
                  </a:ext>
                </a:extLst>
              </a:tr>
              <a:tr h="0">
                <a:tc>
                  <a:txBody>
                    <a:bodyPr/>
                    <a:lstStyle/>
                    <a:p>
                      <a:pPr algn="ctr"/>
                      <a:r>
                        <a:rPr lang="en" b="0" dirty="0">
                          <a:solidFill>
                            <a:schemeClr val="tx1"/>
                          </a:solidFill>
                        </a:rPr>
                        <a:t>CPU</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r>
                        <a:rPr lang="en" dirty="0">
                          <a:solidFill>
                            <a:schemeClr val="tx1"/>
                          </a:solidFill>
                        </a:rPr>
                        <a:t>ARM Cortex-A53</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4205987"/>
                  </a:ext>
                </a:extLst>
              </a:tr>
              <a:tr h="0">
                <a:tc>
                  <a:txBody>
                    <a:bodyPr/>
                    <a:lstStyle/>
                    <a:p>
                      <a:pPr algn="ctr"/>
                      <a:r>
                        <a:rPr lang="ja-JP" altLang="en-US" b="0">
                          <a:solidFill>
                            <a:schemeClr val="tx1"/>
                          </a:solidFill>
                        </a:rPr>
                        <a:t>メモリ</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r>
                        <a:rPr lang="en-US" dirty="0">
                          <a:solidFill>
                            <a:schemeClr val="tx1"/>
                          </a:solidFill>
                        </a:rPr>
                        <a:t>2</a:t>
                      </a:r>
                      <a:r>
                        <a:rPr lang="en" dirty="0">
                          <a:solidFill>
                            <a:schemeClr val="tx1"/>
                          </a:solidFill>
                        </a:rPr>
                        <a:t> GB</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88213163"/>
                  </a:ext>
                </a:extLst>
              </a:tr>
              <a:tr h="0">
                <a:tc>
                  <a:txBody>
                    <a:bodyPr/>
                    <a:lstStyle/>
                    <a:p>
                      <a:pPr algn="ctr"/>
                      <a:r>
                        <a:rPr lang="en" b="0" dirty="0">
                          <a:solidFill>
                            <a:schemeClr val="tx1"/>
                          </a:solidFill>
                        </a:rPr>
                        <a:t>OS</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2"/>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r>
                        <a:rPr lang="en" dirty="0">
                          <a:solidFill>
                            <a:schemeClr val="tx1"/>
                          </a:solidFill>
                        </a:rPr>
                        <a:t>Linux 5.10</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06986434"/>
                  </a:ext>
                </a:extLst>
              </a:tr>
            </a:tbl>
          </a:graphicData>
        </a:graphic>
      </p:graphicFrame>
      <p:sp>
        <p:nvSpPr>
          <p:cNvPr id="5" name="テキスト ボックス 4">
            <a:extLst>
              <a:ext uri="{FF2B5EF4-FFF2-40B4-BE49-F238E27FC236}">
                <a16:creationId xmlns:a16="http://schemas.microsoft.com/office/drawing/2014/main" id="{0059B2D4-08F4-A3B6-817C-5198A6D11C37}"/>
              </a:ext>
            </a:extLst>
          </p:cNvPr>
          <p:cNvSpPr txBox="1"/>
          <p:nvPr/>
        </p:nvSpPr>
        <p:spPr>
          <a:xfrm>
            <a:off x="6652171" y="6123411"/>
            <a:ext cx="4450257" cy="230832"/>
          </a:xfrm>
          <a:prstGeom prst="rect">
            <a:avLst/>
          </a:prstGeom>
          <a:noFill/>
        </p:spPr>
        <p:txBody>
          <a:bodyPr wrap="none" rtlCol="0">
            <a:spAutoFit/>
          </a:bodyPr>
          <a:lstStyle/>
          <a:p>
            <a:r>
              <a:rPr kumimoji="1" lang="ja-JP" altLang="en-US" sz="900"/>
              <a:t>画像引用：</a:t>
            </a:r>
            <a:r>
              <a:rPr kumimoji="1" lang="en" altLang="ja-JP" sz="900" dirty="0">
                <a:hlinkClick r:id="rId3"/>
              </a:rPr>
              <a:t>https://armadillo.atmark-techno.com/news/notices/202301_armadillo-x2</a:t>
            </a:r>
            <a:endParaRPr kumimoji="1" lang="en" altLang="ja-JP" sz="900" dirty="0"/>
          </a:p>
        </p:txBody>
      </p:sp>
      <p:grpSp>
        <p:nvGrpSpPr>
          <p:cNvPr id="6" name="グループ化 5">
            <a:extLst>
              <a:ext uri="{FF2B5EF4-FFF2-40B4-BE49-F238E27FC236}">
                <a16:creationId xmlns:a16="http://schemas.microsoft.com/office/drawing/2014/main" id="{2BD79936-00A5-3E2E-F8D4-258CCD45112B}"/>
              </a:ext>
            </a:extLst>
          </p:cNvPr>
          <p:cNvGrpSpPr/>
          <p:nvPr/>
        </p:nvGrpSpPr>
        <p:grpSpPr>
          <a:xfrm>
            <a:off x="6652171" y="4343974"/>
            <a:ext cx="4450257" cy="2010269"/>
            <a:chOff x="6883705" y="4367096"/>
            <a:chExt cx="4450257" cy="2010269"/>
          </a:xfrm>
        </p:grpSpPr>
        <p:pic>
          <p:nvPicPr>
            <p:cNvPr id="7" name="Picture 2" descr="Armadillo-X2シリーズ 発売日(2023年1月30日)のお知らせ | Armadilloサイト">
              <a:extLst>
                <a:ext uri="{FF2B5EF4-FFF2-40B4-BE49-F238E27FC236}">
                  <a16:creationId xmlns:a16="http://schemas.microsoft.com/office/drawing/2014/main" id="{0E79B339-BB25-FB2D-FCFB-71AD9086130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9443" y="4367096"/>
              <a:ext cx="2838782" cy="1987148"/>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a:extLst>
                <a:ext uri="{FF2B5EF4-FFF2-40B4-BE49-F238E27FC236}">
                  <a16:creationId xmlns:a16="http://schemas.microsoft.com/office/drawing/2014/main" id="{F3D3F158-E6BB-3CE7-3C5D-59D37D7CADD7}"/>
                </a:ext>
              </a:extLst>
            </p:cNvPr>
            <p:cNvSpPr txBox="1"/>
            <p:nvPr/>
          </p:nvSpPr>
          <p:spPr>
            <a:xfrm>
              <a:off x="6883705" y="6146533"/>
              <a:ext cx="4450257" cy="230832"/>
            </a:xfrm>
            <a:prstGeom prst="rect">
              <a:avLst/>
            </a:prstGeom>
            <a:noFill/>
          </p:spPr>
          <p:txBody>
            <a:bodyPr wrap="none" rtlCol="0">
              <a:spAutoFit/>
            </a:bodyPr>
            <a:lstStyle/>
            <a:p>
              <a:r>
                <a:rPr kumimoji="1" lang="ja-JP" altLang="en-US" sz="900">
                  <a:solidFill>
                    <a:schemeClr val="tx2"/>
                  </a:solidFill>
                </a:rPr>
                <a:t>画像引用：</a:t>
              </a:r>
              <a:r>
                <a:rPr kumimoji="1" lang="en" altLang="ja-JP" sz="900" dirty="0">
                  <a:hlinkClick r:id="rId3"/>
                </a:rPr>
                <a:t>https://armadillo.atmark-techno.com/news/notices/202301_armadillo-x2</a:t>
              </a:r>
              <a:endParaRPr kumimoji="1" lang="en" altLang="ja-JP" sz="900" dirty="0"/>
            </a:p>
          </p:txBody>
        </p:sp>
      </p:grpSp>
    </p:spTree>
    <p:extLst>
      <p:ext uri="{BB962C8B-B14F-4D97-AF65-F5344CB8AC3E}">
        <p14:creationId xmlns:p14="http://schemas.microsoft.com/office/powerpoint/2010/main" val="10408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EBC98F-87C7-D3C0-4349-36B0E01DFBDB}"/>
              </a:ext>
            </a:extLst>
          </p:cNvPr>
          <p:cNvSpPr>
            <a:spLocks noGrp="1"/>
          </p:cNvSpPr>
          <p:nvPr>
            <p:ph type="title"/>
          </p:nvPr>
        </p:nvSpPr>
        <p:spPr/>
        <p:txBody>
          <a:bodyPr/>
          <a:lstStyle/>
          <a:p>
            <a:r>
              <a:rPr lang="ja-JP" altLang="en-US"/>
              <a:t>実験</a:t>
            </a:r>
            <a:r>
              <a:rPr lang="en-US" altLang="ja-JP" dirty="0"/>
              <a:t>1</a:t>
            </a:r>
            <a:r>
              <a:rPr lang="ja-JP" altLang="en-US"/>
              <a:t>：</a:t>
            </a:r>
            <a:r>
              <a:rPr lang="en-US" altLang="ja-JP" dirty="0"/>
              <a:t>POSIX API</a:t>
            </a:r>
            <a:r>
              <a:rPr lang="ja-JP" altLang="en-US"/>
              <a:t>の転送方式の影響</a:t>
            </a:r>
            <a:endParaRPr kumimoji="1" lang="ja-JP" altLang="en-US"/>
          </a:p>
        </p:txBody>
      </p:sp>
      <p:sp>
        <p:nvSpPr>
          <p:cNvPr id="3" name="コンテンツ プレースホルダー 2">
            <a:extLst>
              <a:ext uri="{FF2B5EF4-FFF2-40B4-BE49-F238E27FC236}">
                <a16:creationId xmlns:a16="http://schemas.microsoft.com/office/drawing/2014/main" id="{4D2ECF9D-A0C8-B6F9-A23E-31422A47BD4B}"/>
              </a:ext>
            </a:extLst>
          </p:cNvPr>
          <p:cNvSpPr>
            <a:spLocks noGrp="1"/>
          </p:cNvSpPr>
          <p:nvPr>
            <p:ph idx="1"/>
          </p:nvPr>
        </p:nvSpPr>
        <p:spPr/>
        <p:txBody>
          <a:bodyPr/>
          <a:lstStyle/>
          <a:p>
            <a:r>
              <a:rPr kumimoji="1" lang="en-US" altLang="ja-JP" dirty="0"/>
              <a:t>CA-TA</a:t>
            </a:r>
            <a:r>
              <a:rPr kumimoji="1" lang="ja-JP" altLang="en-US"/>
              <a:t>間</a:t>
            </a:r>
            <a:r>
              <a:rPr lang="ja-JP" altLang="en-US"/>
              <a:t>の</a:t>
            </a:r>
            <a:r>
              <a:rPr kumimoji="1" lang="ja-JP" altLang="en-US"/>
              <a:t>通信レイテンシを測定</a:t>
            </a:r>
            <a:endParaRPr kumimoji="1" lang="en-US" altLang="ja-JP" dirty="0"/>
          </a:p>
          <a:p>
            <a:pPr lvl="1"/>
            <a:r>
              <a:rPr lang="ja-JP" altLang="en-US"/>
              <a:t>従来</a:t>
            </a:r>
            <a:r>
              <a:rPr lang="en-US" altLang="ja-JP" dirty="0"/>
              <a:t>RPC</a:t>
            </a:r>
            <a:r>
              <a:rPr lang="ja-JP" altLang="en-US"/>
              <a:t>、軽量</a:t>
            </a:r>
            <a:r>
              <a:rPr lang="en-US" altLang="ja-JP" dirty="0"/>
              <a:t>RPC</a:t>
            </a:r>
            <a:r>
              <a:rPr lang="ja-JP" altLang="en-US"/>
              <a:t>、ポーリング方式</a:t>
            </a:r>
            <a:r>
              <a:rPr lang="en-US" altLang="ja-JP" dirty="0"/>
              <a:t> (</a:t>
            </a:r>
            <a:r>
              <a:rPr lang="ja-JP" altLang="en-US"/>
              <a:t>待機時間は</a:t>
            </a:r>
            <a:r>
              <a:rPr lang="en-US" altLang="ja-JP" dirty="0"/>
              <a:t>0us</a:t>
            </a:r>
            <a:r>
              <a:rPr lang="ja-JP" altLang="en-US"/>
              <a:t>と</a:t>
            </a:r>
            <a:r>
              <a:rPr lang="en-US" altLang="ja-JP" dirty="0"/>
              <a:t>1us)</a:t>
            </a:r>
            <a:r>
              <a:rPr lang="ja-JP" altLang="en-US"/>
              <a:t>を測定</a:t>
            </a:r>
            <a:endParaRPr lang="en-US" altLang="ja-JP" dirty="0"/>
          </a:p>
          <a:p>
            <a:pPr lvl="1"/>
            <a:r>
              <a:rPr lang="ja-JP" altLang="en-US"/>
              <a:t>従来</a:t>
            </a:r>
            <a:r>
              <a:rPr lang="en-US" altLang="ja-JP" dirty="0"/>
              <a:t>RPC</a:t>
            </a:r>
            <a:r>
              <a:rPr lang="ja-JP" altLang="en-US"/>
              <a:t>と比較して軽量</a:t>
            </a:r>
            <a:r>
              <a:rPr lang="en-US" altLang="ja-JP" dirty="0"/>
              <a:t>RPC</a:t>
            </a:r>
            <a:r>
              <a:rPr lang="ja-JP" altLang="en-US"/>
              <a:t>で約</a:t>
            </a:r>
            <a:r>
              <a:rPr lang="en-US" altLang="ja-JP" dirty="0"/>
              <a:t>84%</a:t>
            </a:r>
            <a:r>
              <a:rPr lang="ja-JP" altLang="en-US"/>
              <a:t>、ポーリング</a:t>
            </a:r>
            <a:r>
              <a:rPr lang="en-US" altLang="ja-JP" dirty="0"/>
              <a:t> (0us)</a:t>
            </a:r>
            <a:r>
              <a:rPr lang="ja-JP" altLang="en-US"/>
              <a:t>で約</a:t>
            </a:r>
            <a:r>
              <a:rPr lang="en-US" altLang="ja-JP" dirty="0"/>
              <a:t>90%</a:t>
            </a:r>
            <a:r>
              <a:rPr lang="ja-JP" altLang="en-US"/>
              <a:t>低減</a:t>
            </a:r>
            <a:endParaRPr lang="en-US" altLang="ja-JP" dirty="0"/>
          </a:p>
          <a:p>
            <a:r>
              <a:rPr lang="en-US" altLang="ja-JP" dirty="0" err="1"/>
              <a:t>sysbench</a:t>
            </a:r>
            <a:r>
              <a:rPr lang="ja-JP" altLang="en-US"/>
              <a:t>を用いて通信中のノーマルワールドの</a:t>
            </a:r>
            <a:r>
              <a:rPr lang="en-US" altLang="ja-JP" dirty="0"/>
              <a:t>CPU</a:t>
            </a:r>
            <a:r>
              <a:rPr lang="ja-JP" altLang="en-US"/>
              <a:t>性能を測定</a:t>
            </a:r>
            <a:endParaRPr lang="en-US" altLang="ja-JP" dirty="0"/>
          </a:p>
          <a:p>
            <a:pPr lvl="1"/>
            <a:r>
              <a:rPr lang="ja-JP" altLang="en-US"/>
              <a:t>従来</a:t>
            </a:r>
            <a:r>
              <a:rPr lang="en-US" altLang="ja-JP" dirty="0"/>
              <a:t>RPC</a:t>
            </a:r>
            <a:r>
              <a:rPr lang="ja-JP" altLang="en-US"/>
              <a:t>と比較して軽量</a:t>
            </a:r>
            <a:r>
              <a:rPr lang="en-US" altLang="ja-JP" dirty="0"/>
              <a:t>RPC</a:t>
            </a:r>
            <a:r>
              <a:rPr lang="ja-JP" altLang="en-US"/>
              <a:t>で最大</a:t>
            </a:r>
            <a:r>
              <a:rPr lang="en-US" altLang="ja-JP" dirty="0"/>
              <a:t>7%</a:t>
            </a:r>
            <a:r>
              <a:rPr lang="ja-JP" altLang="en-US"/>
              <a:t>、ポーリング</a:t>
            </a:r>
            <a:r>
              <a:rPr lang="en-US" altLang="ja-JP" dirty="0"/>
              <a:t> (0us)</a:t>
            </a:r>
            <a:r>
              <a:rPr lang="ja-JP" altLang="en-US"/>
              <a:t>で最大</a:t>
            </a:r>
            <a:r>
              <a:rPr lang="en-US" altLang="ja-JP" dirty="0"/>
              <a:t>32%</a:t>
            </a:r>
            <a:r>
              <a:rPr lang="ja-JP" altLang="en-US"/>
              <a:t>低下</a:t>
            </a:r>
            <a:endParaRPr lang="en-US" altLang="ja-JP" dirty="0"/>
          </a:p>
          <a:p>
            <a:pPr lvl="1"/>
            <a:r>
              <a:rPr lang="ja-JP" altLang="en-US"/>
              <a:t>転送方式には通信性能とシステム性能のトレードオフあり</a:t>
            </a:r>
            <a:endParaRPr lang="en-US" altLang="ja-JP" dirty="0"/>
          </a:p>
        </p:txBody>
      </p:sp>
      <p:graphicFrame>
        <p:nvGraphicFramePr>
          <p:cNvPr id="6" name="グラフ 5">
            <a:extLst>
              <a:ext uri="{FF2B5EF4-FFF2-40B4-BE49-F238E27FC236}">
                <a16:creationId xmlns:a16="http://schemas.microsoft.com/office/drawing/2014/main" id="{FB07C5EF-AF65-5A2B-0138-D83154632DC9}"/>
              </a:ext>
            </a:extLst>
          </p:cNvPr>
          <p:cNvGraphicFramePr>
            <a:graphicFrameLocks/>
          </p:cNvGraphicFramePr>
          <p:nvPr>
            <p:extLst>
              <p:ext uri="{D42A27DB-BD31-4B8C-83A1-F6EECF244321}">
                <p14:modId xmlns:p14="http://schemas.microsoft.com/office/powerpoint/2010/main" val="3902780178"/>
              </p:ext>
            </p:extLst>
          </p:nvPr>
        </p:nvGraphicFramePr>
        <p:xfrm>
          <a:off x="558800" y="4209143"/>
          <a:ext cx="4526280" cy="23760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グラフ 6">
            <a:extLst>
              <a:ext uri="{FF2B5EF4-FFF2-40B4-BE49-F238E27FC236}">
                <a16:creationId xmlns:a16="http://schemas.microsoft.com/office/drawing/2014/main" id="{371E7386-54D3-79C1-CBBF-99A57CBE7A35}"/>
              </a:ext>
            </a:extLst>
          </p:cNvPr>
          <p:cNvGraphicFramePr>
            <a:graphicFrameLocks/>
          </p:cNvGraphicFramePr>
          <p:nvPr>
            <p:extLst>
              <p:ext uri="{D42A27DB-BD31-4B8C-83A1-F6EECF244321}">
                <p14:modId xmlns:p14="http://schemas.microsoft.com/office/powerpoint/2010/main" val="2044114224"/>
              </p:ext>
            </p:extLst>
          </p:nvPr>
        </p:nvGraphicFramePr>
        <p:xfrm>
          <a:off x="5085080" y="4209143"/>
          <a:ext cx="6573520" cy="2491519"/>
        </p:xfrm>
        <a:graphic>
          <a:graphicData uri="http://schemas.openxmlformats.org/drawingml/2006/chart">
            <c:chart xmlns:c="http://schemas.openxmlformats.org/drawingml/2006/chart" xmlns:r="http://schemas.openxmlformats.org/officeDocument/2006/relationships" r:id="rId4"/>
          </a:graphicData>
        </a:graphic>
      </p:graphicFrame>
      <p:cxnSp>
        <p:nvCxnSpPr>
          <p:cNvPr id="8" name="直線矢印コネクタ 7">
            <a:extLst>
              <a:ext uri="{FF2B5EF4-FFF2-40B4-BE49-F238E27FC236}">
                <a16:creationId xmlns:a16="http://schemas.microsoft.com/office/drawing/2014/main" id="{410ED146-542F-0439-B4B6-909A32D7109F}"/>
              </a:ext>
            </a:extLst>
          </p:cNvPr>
          <p:cNvCxnSpPr>
            <a:cxnSpLocks/>
          </p:cNvCxnSpPr>
          <p:nvPr/>
        </p:nvCxnSpPr>
        <p:spPr>
          <a:xfrm>
            <a:off x="2049052" y="4750387"/>
            <a:ext cx="324693" cy="846849"/>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3E57A1EF-D2B6-5000-9F2C-C877BA9654D5}"/>
              </a:ext>
            </a:extLst>
          </p:cNvPr>
          <p:cNvCxnSpPr>
            <a:cxnSpLocks/>
          </p:cNvCxnSpPr>
          <p:nvPr/>
        </p:nvCxnSpPr>
        <p:spPr>
          <a:xfrm>
            <a:off x="6511636" y="4525818"/>
            <a:ext cx="554182" cy="92364"/>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79347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EB09F8-DB9B-A4DB-C844-FE4996C95DDD}"/>
              </a:ext>
            </a:extLst>
          </p:cNvPr>
          <p:cNvSpPr>
            <a:spLocks noGrp="1"/>
          </p:cNvSpPr>
          <p:nvPr>
            <p:ph type="title"/>
          </p:nvPr>
        </p:nvSpPr>
        <p:spPr/>
        <p:txBody>
          <a:bodyPr/>
          <a:lstStyle/>
          <a:p>
            <a:r>
              <a:rPr kumimoji="1" lang="ja-JP" altLang="en-US"/>
              <a:t>実験</a:t>
            </a:r>
            <a:r>
              <a:rPr kumimoji="1" lang="en-US" altLang="ja-JP" dirty="0"/>
              <a:t>2</a:t>
            </a:r>
            <a:r>
              <a:rPr kumimoji="1" lang="ja-JP" altLang="en-US"/>
              <a:t>：</a:t>
            </a:r>
            <a:r>
              <a:rPr lang="ja-JP" altLang="en-US"/>
              <a:t>既存</a:t>
            </a:r>
            <a:r>
              <a:rPr kumimoji="1" lang="ja-JP" altLang="en-US"/>
              <a:t>の通信との比較</a:t>
            </a:r>
          </a:p>
        </p:txBody>
      </p:sp>
      <p:sp>
        <p:nvSpPr>
          <p:cNvPr id="3" name="コンテンツ プレースホルダー 2">
            <a:extLst>
              <a:ext uri="{FF2B5EF4-FFF2-40B4-BE49-F238E27FC236}">
                <a16:creationId xmlns:a16="http://schemas.microsoft.com/office/drawing/2014/main" id="{D7568426-1BC3-4796-5D59-1D0E76427A53}"/>
              </a:ext>
            </a:extLst>
          </p:cNvPr>
          <p:cNvSpPr>
            <a:spLocks noGrp="1"/>
          </p:cNvSpPr>
          <p:nvPr>
            <p:ph idx="1"/>
          </p:nvPr>
        </p:nvSpPr>
        <p:spPr/>
        <p:txBody>
          <a:bodyPr/>
          <a:lstStyle/>
          <a:p>
            <a:r>
              <a:rPr kumimoji="1" lang="en-US" altLang="ja-JP" dirty="0"/>
              <a:t>2</a:t>
            </a:r>
            <a:r>
              <a:rPr kumimoji="1" lang="ja-JP" altLang="en-US"/>
              <a:t>つの</a:t>
            </a:r>
            <a:r>
              <a:rPr kumimoji="1" lang="en-US" altLang="ja-JP" dirty="0"/>
              <a:t>CA</a:t>
            </a:r>
            <a:r>
              <a:rPr kumimoji="1" lang="ja-JP" altLang="en-US"/>
              <a:t>間で通信する場合</a:t>
            </a:r>
            <a:r>
              <a:rPr kumimoji="1" lang="ja-JP" altLang="en-JP"/>
              <a:t>およ</a:t>
            </a:r>
            <a:r>
              <a:rPr kumimoji="1" lang="ja-JP" altLang="en-US"/>
              <a:t>び</a:t>
            </a:r>
            <a:r>
              <a:rPr lang="ja-JP" altLang="en-US"/>
              <a:t>専用</a:t>
            </a:r>
            <a:r>
              <a:rPr kumimoji="1" lang="en-US" altLang="ja-JP" dirty="0"/>
              <a:t>API</a:t>
            </a:r>
            <a:r>
              <a:rPr kumimoji="1" lang="ja-JP" altLang="en-US"/>
              <a:t>を用いる場合と比較</a:t>
            </a:r>
            <a:endParaRPr kumimoji="1" lang="en-US" altLang="ja-JP" dirty="0"/>
          </a:p>
          <a:p>
            <a:pPr lvl="1"/>
            <a:r>
              <a:rPr lang="ja-JP" altLang="en-US"/>
              <a:t>ノーマルワールド内で動作する通常のプロセスとして通信</a:t>
            </a:r>
            <a:endParaRPr lang="en-US" altLang="ja-JP" dirty="0"/>
          </a:p>
          <a:p>
            <a:pPr lvl="1"/>
            <a:r>
              <a:rPr lang="en-US" altLang="ja-JP" dirty="0"/>
              <a:t>CA</a:t>
            </a:r>
            <a:r>
              <a:rPr lang="ja-JP" altLang="en-US"/>
              <a:t>が専用</a:t>
            </a:r>
            <a:r>
              <a:rPr lang="en-US" altLang="ja-JP" dirty="0"/>
              <a:t>API</a:t>
            </a:r>
            <a:r>
              <a:rPr lang="ja-JP" altLang="en-US"/>
              <a:t>を用いて</a:t>
            </a:r>
            <a:r>
              <a:rPr lang="en-US" altLang="ja-JP" dirty="0"/>
              <a:t>TA</a:t>
            </a:r>
            <a:r>
              <a:rPr lang="ja-JP" altLang="en-US"/>
              <a:t>を呼び出し、データを送受信する時間を測定</a:t>
            </a:r>
            <a:endParaRPr lang="en-US" altLang="ja-JP" dirty="0"/>
          </a:p>
          <a:p>
            <a:r>
              <a:rPr kumimoji="1" lang="en-US" altLang="ja-JP" dirty="0"/>
              <a:t>TZmediator</a:t>
            </a:r>
            <a:r>
              <a:rPr kumimoji="1" lang="ja-JP" altLang="en-US"/>
              <a:t>は最良の転送方式において同等の性能を達成</a:t>
            </a:r>
            <a:endParaRPr kumimoji="1" lang="en-US" altLang="ja-JP" dirty="0"/>
          </a:p>
          <a:p>
            <a:pPr lvl="1"/>
            <a:r>
              <a:rPr lang="ja-JP" altLang="en-US"/>
              <a:t>レイテンシはポーリング方式において最大</a:t>
            </a:r>
            <a:r>
              <a:rPr lang="en-US" altLang="ja-JP" dirty="0"/>
              <a:t>6us</a:t>
            </a:r>
            <a:r>
              <a:rPr lang="ja-JP" altLang="en-US"/>
              <a:t>増加</a:t>
            </a:r>
            <a:endParaRPr lang="en-US" altLang="ja-JP" dirty="0"/>
          </a:p>
          <a:p>
            <a:pPr lvl="1"/>
            <a:r>
              <a:rPr lang="ja-JP" altLang="en-US"/>
              <a:t>システム性能は</a:t>
            </a:r>
            <a:r>
              <a:rPr kumimoji="1" lang="ja-JP" altLang="en-US"/>
              <a:t>軽量</a:t>
            </a:r>
            <a:r>
              <a:rPr kumimoji="1" lang="en-US" altLang="ja-JP" dirty="0"/>
              <a:t>RPC</a:t>
            </a:r>
            <a:r>
              <a:rPr kumimoji="1" lang="ja-JP" altLang="en-US"/>
              <a:t>において</a:t>
            </a:r>
            <a:r>
              <a:rPr lang="ja-JP" altLang="en-US"/>
              <a:t>最大</a:t>
            </a:r>
            <a:r>
              <a:rPr lang="en-US" altLang="ja-JP" dirty="0"/>
              <a:t>9</a:t>
            </a:r>
            <a:r>
              <a:rPr kumimoji="1" lang="en-US" altLang="ja-JP" dirty="0"/>
              <a:t>%</a:t>
            </a:r>
            <a:r>
              <a:rPr kumimoji="1" lang="ja-JP" altLang="en-US"/>
              <a:t>低下</a:t>
            </a:r>
          </a:p>
        </p:txBody>
      </p:sp>
      <p:graphicFrame>
        <p:nvGraphicFramePr>
          <p:cNvPr id="9" name="グラフ 8">
            <a:extLst>
              <a:ext uri="{FF2B5EF4-FFF2-40B4-BE49-F238E27FC236}">
                <a16:creationId xmlns:a16="http://schemas.microsoft.com/office/drawing/2014/main" id="{22CD379D-A7D5-DE2D-000D-7F763A549619}"/>
              </a:ext>
            </a:extLst>
          </p:cNvPr>
          <p:cNvGraphicFramePr>
            <a:graphicFrameLocks/>
          </p:cNvGraphicFramePr>
          <p:nvPr>
            <p:extLst>
              <p:ext uri="{D42A27DB-BD31-4B8C-83A1-F6EECF244321}">
                <p14:modId xmlns:p14="http://schemas.microsoft.com/office/powerpoint/2010/main" val="3377637070"/>
              </p:ext>
            </p:extLst>
          </p:nvPr>
        </p:nvGraphicFramePr>
        <p:xfrm>
          <a:off x="1143001" y="4211782"/>
          <a:ext cx="4832926" cy="24888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グラフ 9">
            <a:extLst>
              <a:ext uri="{FF2B5EF4-FFF2-40B4-BE49-F238E27FC236}">
                <a16:creationId xmlns:a16="http://schemas.microsoft.com/office/drawing/2014/main" id="{B10C9A0A-9237-012A-53A5-14F7DD792284}"/>
              </a:ext>
            </a:extLst>
          </p:cNvPr>
          <p:cNvGraphicFramePr>
            <a:graphicFrameLocks/>
          </p:cNvGraphicFramePr>
          <p:nvPr>
            <p:extLst>
              <p:ext uri="{D42A27DB-BD31-4B8C-83A1-F6EECF244321}">
                <p14:modId xmlns:p14="http://schemas.microsoft.com/office/powerpoint/2010/main" val="2949893135"/>
              </p:ext>
            </p:extLst>
          </p:nvPr>
        </p:nvGraphicFramePr>
        <p:xfrm>
          <a:off x="2558473" y="4211783"/>
          <a:ext cx="8925629" cy="2488880"/>
        </p:xfrm>
        <a:graphic>
          <a:graphicData uri="http://schemas.openxmlformats.org/drawingml/2006/chart">
            <c:chart xmlns:c="http://schemas.openxmlformats.org/drawingml/2006/chart" xmlns:r="http://schemas.openxmlformats.org/officeDocument/2006/relationships" r:id="rId4"/>
          </a:graphicData>
        </a:graphic>
      </p:graphicFrame>
      <p:sp>
        <p:nvSpPr>
          <p:cNvPr id="6" name="テキスト ボックス 5">
            <a:extLst>
              <a:ext uri="{FF2B5EF4-FFF2-40B4-BE49-F238E27FC236}">
                <a16:creationId xmlns:a16="http://schemas.microsoft.com/office/drawing/2014/main" id="{80438540-6DD4-7434-EBA4-751CFCDA1476}"/>
              </a:ext>
            </a:extLst>
          </p:cNvPr>
          <p:cNvSpPr txBox="1"/>
          <p:nvPr/>
        </p:nvSpPr>
        <p:spPr>
          <a:xfrm rot="16200000">
            <a:off x="9875375" y="5945051"/>
            <a:ext cx="458780" cy="276999"/>
          </a:xfrm>
          <a:prstGeom prst="rect">
            <a:avLst/>
          </a:prstGeom>
          <a:noFill/>
        </p:spPr>
        <p:txBody>
          <a:bodyPr wrap="none" rtlCol="0">
            <a:spAutoFit/>
          </a:bodyPr>
          <a:lstStyle/>
          <a:p>
            <a:r>
              <a:rPr kumimoji="1" lang="en-US" altLang="ja-JP" sz="1200" dirty="0"/>
              <a:t>N/A</a:t>
            </a:r>
            <a:endParaRPr kumimoji="1" lang="ja-JP" altLang="en-US" sz="1200"/>
          </a:p>
        </p:txBody>
      </p:sp>
      <p:sp>
        <p:nvSpPr>
          <p:cNvPr id="7" name="テキスト ボックス 6">
            <a:extLst>
              <a:ext uri="{FF2B5EF4-FFF2-40B4-BE49-F238E27FC236}">
                <a16:creationId xmlns:a16="http://schemas.microsoft.com/office/drawing/2014/main" id="{A03ECAA8-4483-168C-D03A-0C619889255D}"/>
              </a:ext>
            </a:extLst>
          </p:cNvPr>
          <p:cNvSpPr txBox="1"/>
          <p:nvPr/>
        </p:nvSpPr>
        <p:spPr>
          <a:xfrm rot="16200000">
            <a:off x="10940826" y="5945051"/>
            <a:ext cx="458780" cy="276999"/>
          </a:xfrm>
          <a:prstGeom prst="rect">
            <a:avLst/>
          </a:prstGeom>
          <a:noFill/>
        </p:spPr>
        <p:txBody>
          <a:bodyPr wrap="none" rtlCol="0">
            <a:spAutoFit/>
          </a:bodyPr>
          <a:lstStyle/>
          <a:p>
            <a:r>
              <a:rPr kumimoji="1" lang="en-US" altLang="ja-JP" sz="1200" dirty="0"/>
              <a:t>N/A</a:t>
            </a:r>
            <a:endParaRPr kumimoji="1" lang="ja-JP" altLang="en-US" sz="1200"/>
          </a:p>
        </p:txBody>
      </p:sp>
      <p:cxnSp>
        <p:nvCxnSpPr>
          <p:cNvPr id="5" name="直線矢印コネクタ 4">
            <a:extLst>
              <a:ext uri="{FF2B5EF4-FFF2-40B4-BE49-F238E27FC236}">
                <a16:creationId xmlns:a16="http://schemas.microsoft.com/office/drawing/2014/main" id="{4AC909AD-BCFC-0D94-AE98-C4DED96E9743}"/>
              </a:ext>
            </a:extLst>
          </p:cNvPr>
          <p:cNvCxnSpPr>
            <a:cxnSpLocks/>
          </p:cNvCxnSpPr>
          <p:nvPr/>
        </p:nvCxnSpPr>
        <p:spPr>
          <a:xfrm flipV="1">
            <a:off x="2096819" y="5338618"/>
            <a:ext cx="369290" cy="117604"/>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49A9B013-046A-7861-A9E9-1049069EEDFE}"/>
              </a:ext>
            </a:extLst>
          </p:cNvPr>
          <p:cNvSpPr txBox="1"/>
          <p:nvPr/>
        </p:nvSpPr>
        <p:spPr>
          <a:xfrm rot="16200000">
            <a:off x="4439776" y="5945050"/>
            <a:ext cx="458780" cy="276999"/>
          </a:xfrm>
          <a:prstGeom prst="rect">
            <a:avLst/>
          </a:prstGeom>
          <a:noFill/>
        </p:spPr>
        <p:txBody>
          <a:bodyPr wrap="none" rtlCol="0">
            <a:spAutoFit/>
          </a:bodyPr>
          <a:lstStyle/>
          <a:p>
            <a:r>
              <a:rPr kumimoji="1" lang="en-US" altLang="ja-JP" sz="1200" dirty="0"/>
              <a:t>N/A</a:t>
            </a:r>
            <a:endParaRPr kumimoji="1" lang="ja-JP" altLang="en-US" sz="1200"/>
          </a:p>
        </p:txBody>
      </p:sp>
      <p:sp>
        <p:nvSpPr>
          <p:cNvPr id="12" name="テキスト ボックス 11">
            <a:extLst>
              <a:ext uri="{FF2B5EF4-FFF2-40B4-BE49-F238E27FC236}">
                <a16:creationId xmlns:a16="http://schemas.microsoft.com/office/drawing/2014/main" id="{36EEF938-32EC-C9BD-0F66-3DC1EAA70346}"/>
              </a:ext>
            </a:extLst>
          </p:cNvPr>
          <p:cNvSpPr txBox="1"/>
          <p:nvPr/>
        </p:nvSpPr>
        <p:spPr>
          <a:xfrm rot="16200000">
            <a:off x="5459047" y="5945050"/>
            <a:ext cx="458780" cy="276999"/>
          </a:xfrm>
          <a:prstGeom prst="rect">
            <a:avLst/>
          </a:prstGeom>
          <a:noFill/>
        </p:spPr>
        <p:txBody>
          <a:bodyPr wrap="none" rtlCol="0">
            <a:spAutoFit/>
          </a:bodyPr>
          <a:lstStyle/>
          <a:p>
            <a:r>
              <a:rPr kumimoji="1" lang="en-US" altLang="ja-JP" sz="1200" dirty="0"/>
              <a:t>N/A</a:t>
            </a:r>
            <a:endParaRPr kumimoji="1" lang="ja-JP" altLang="en-US" sz="1200"/>
          </a:p>
        </p:txBody>
      </p:sp>
      <p:cxnSp>
        <p:nvCxnSpPr>
          <p:cNvPr id="16" name="直線矢印コネクタ 15">
            <a:extLst>
              <a:ext uri="{FF2B5EF4-FFF2-40B4-BE49-F238E27FC236}">
                <a16:creationId xmlns:a16="http://schemas.microsoft.com/office/drawing/2014/main" id="{FE4029E1-2769-6325-52E1-7D83192A8712}"/>
              </a:ext>
            </a:extLst>
          </p:cNvPr>
          <p:cNvCxnSpPr>
            <a:cxnSpLocks/>
          </p:cNvCxnSpPr>
          <p:nvPr/>
        </p:nvCxnSpPr>
        <p:spPr>
          <a:xfrm>
            <a:off x="7417161" y="5017495"/>
            <a:ext cx="442984" cy="90214"/>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9957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E9E50C-BDED-DD1E-C29B-C15075AA9BBB}"/>
              </a:ext>
            </a:extLst>
          </p:cNvPr>
          <p:cNvSpPr>
            <a:spLocks noGrp="1"/>
          </p:cNvSpPr>
          <p:nvPr>
            <p:ph type="title"/>
          </p:nvPr>
        </p:nvSpPr>
        <p:spPr/>
        <p:txBody>
          <a:bodyPr/>
          <a:lstStyle/>
          <a:p>
            <a:r>
              <a:rPr kumimoji="1" lang="ja-JP" altLang="en-US"/>
              <a:t>エッジコンピューティング</a:t>
            </a:r>
          </a:p>
        </p:txBody>
      </p:sp>
      <p:sp>
        <p:nvSpPr>
          <p:cNvPr id="3" name="コンテンツ プレースホルダー 2">
            <a:extLst>
              <a:ext uri="{FF2B5EF4-FFF2-40B4-BE49-F238E27FC236}">
                <a16:creationId xmlns:a16="http://schemas.microsoft.com/office/drawing/2014/main" id="{539E8DA3-A3BD-C6A6-1149-3CEBDA6C5C90}"/>
              </a:ext>
            </a:extLst>
          </p:cNvPr>
          <p:cNvSpPr>
            <a:spLocks noGrp="1"/>
          </p:cNvSpPr>
          <p:nvPr>
            <p:ph idx="1"/>
          </p:nvPr>
        </p:nvSpPr>
        <p:spPr/>
        <p:txBody>
          <a:bodyPr/>
          <a:lstStyle/>
          <a:p>
            <a:r>
              <a:rPr lang="ja-JP" altLang="en-US"/>
              <a:t>クラウドのアプリケーションをユーザの近くで実行</a:t>
            </a:r>
            <a:endParaRPr lang="en-US" altLang="ja-JP" dirty="0"/>
          </a:p>
          <a:p>
            <a:pPr lvl="1"/>
            <a:r>
              <a:rPr lang="ja-JP" altLang="en-US"/>
              <a:t>スマートフォン、</a:t>
            </a:r>
            <a:r>
              <a:rPr lang="en-US" altLang="ja-JP" dirty="0"/>
              <a:t>IoT</a:t>
            </a:r>
            <a:r>
              <a:rPr lang="ja-JP" altLang="en-US"/>
              <a:t>機器、エッジサーバ、</a:t>
            </a:r>
            <a:r>
              <a:rPr lang="en-US" altLang="ja-JP" dirty="0"/>
              <a:t>...</a:t>
            </a:r>
          </a:p>
          <a:p>
            <a:pPr lvl="1"/>
            <a:r>
              <a:rPr lang="ja-JP" altLang="en-US"/>
              <a:t>クラウドでの実行に比べて、低遅延・高速・リアルタイム処理が可能</a:t>
            </a:r>
            <a:endParaRPr lang="en-US" altLang="ja-JP" dirty="0"/>
          </a:p>
          <a:p>
            <a:pPr lvl="1"/>
            <a:r>
              <a:rPr lang="ja-JP" altLang="en-US"/>
              <a:t>クラウドにデータを置かないため、データガバナンスを強化できる</a:t>
            </a:r>
          </a:p>
          <a:p>
            <a:r>
              <a:rPr lang="ja-JP" altLang="en-US"/>
              <a:t>クラウドアプリケーションがユーザからの攻撃を受ける可能性</a:t>
            </a:r>
            <a:endParaRPr lang="en-US" altLang="ja-JP" dirty="0"/>
          </a:p>
          <a:p>
            <a:pPr lvl="1"/>
            <a:r>
              <a:rPr lang="ja-JP" altLang="en-US"/>
              <a:t>クラウドの管理外のエッジデバイスでは</a:t>
            </a:r>
            <a:r>
              <a:rPr lang="en-US" altLang="ja-JP" dirty="0"/>
              <a:t>OS</a:t>
            </a:r>
            <a:r>
              <a:rPr lang="ja-JP" altLang="en-US"/>
              <a:t>すら信頼できない</a:t>
            </a:r>
            <a:endParaRPr lang="en-US" altLang="ja-JP" dirty="0"/>
          </a:p>
          <a:p>
            <a:pPr lvl="1"/>
            <a:r>
              <a:rPr lang="ja-JP" altLang="en-US"/>
              <a:t>リソースが限定的であるため、強力なセキュリティ機能の実装が困難</a:t>
            </a:r>
            <a:endParaRPr lang="en-US" altLang="ja-JP" dirty="0"/>
          </a:p>
        </p:txBody>
      </p:sp>
      <p:pic>
        <p:nvPicPr>
          <p:cNvPr id="5" name="グラフィックス 4" descr="雲 枠線">
            <a:extLst>
              <a:ext uri="{FF2B5EF4-FFF2-40B4-BE49-F238E27FC236}">
                <a16:creationId xmlns:a16="http://schemas.microsoft.com/office/drawing/2014/main" id="{5821838F-F859-E644-0958-BFBF32BC9E5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25763" y="4675120"/>
            <a:ext cx="1701325" cy="1701325"/>
          </a:xfrm>
          <a:prstGeom prst="rect">
            <a:avLst/>
          </a:prstGeom>
        </p:spPr>
      </p:pic>
      <p:pic>
        <p:nvPicPr>
          <p:cNvPr id="6" name="グラフィックス 5" descr="世界 枠線">
            <a:extLst>
              <a:ext uri="{FF2B5EF4-FFF2-40B4-BE49-F238E27FC236}">
                <a16:creationId xmlns:a16="http://schemas.microsoft.com/office/drawing/2014/main" id="{AF611807-D43D-0548-A1A3-1E1A8C68F23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562826" y="5173791"/>
            <a:ext cx="967188" cy="967188"/>
          </a:xfrm>
          <a:prstGeom prst="rect">
            <a:avLst/>
          </a:prstGeom>
        </p:spPr>
      </p:pic>
      <p:pic>
        <p:nvPicPr>
          <p:cNvPr id="7" name="グラフィックス 6" descr="データベース 枠線">
            <a:extLst>
              <a:ext uri="{FF2B5EF4-FFF2-40B4-BE49-F238E27FC236}">
                <a16:creationId xmlns:a16="http://schemas.microsoft.com/office/drawing/2014/main" id="{C5690D3D-72C2-13CB-CFB0-4B0B7ECF992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903496" y="5173791"/>
            <a:ext cx="967188" cy="967188"/>
          </a:xfrm>
          <a:prstGeom prst="rect">
            <a:avLst/>
          </a:prstGeom>
        </p:spPr>
      </p:pic>
      <p:pic>
        <p:nvPicPr>
          <p:cNvPr id="8" name="グラフィックス 7" descr="スマート フォン 枠線">
            <a:extLst>
              <a:ext uri="{FF2B5EF4-FFF2-40B4-BE49-F238E27FC236}">
                <a16:creationId xmlns:a16="http://schemas.microsoft.com/office/drawing/2014/main" id="{3716CA00-BA60-3580-8448-4EC5F68BF2D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452300" y="5173791"/>
            <a:ext cx="967188" cy="967188"/>
          </a:xfrm>
          <a:prstGeom prst="rect">
            <a:avLst/>
          </a:prstGeom>
        </p:spPr>
      </p:pic>
      <p:sp>
        <p:nvSpPr>
          <p:cNvPr id="9" name="テキスト ボックス 8">
            <a:extLst>
              <a:ext uri="{FF2B5EF4-FFF2-40B4-BE49-F238E27FC236}">
                <a16:creationId xmlns:a16="http://schemas.microsoft.com/office/drawing/2014/main" id="{5A3F69A3-5AF5-F450-E43B-EF2FC018290D}"/>
              </a:ext>
            </a:extLst>
          </p:cNvPr>
          <p:cNvSpPr txBox="1"/>
          <p:nvPr/>
        </p:nvSpPr>
        <p:spPr>
          <a:xfrm>
            <a:off x="9822428" y="6140979"/>
            <a:ext cx="1107996" cy="369332"/>
          </a:xfrm>
          <a:prstGeom prst="rect">
            <a:avLst/>
          </a:prstGeom>
          <a:noFill/>
        </p:spPr>
        <p:txBody>
          <a:bodyPr wrap="square" rtlCol="0">
            <a:spAutoFit/>
          </a:bodyPr>
          <a:lstStyle/>
          <a:p>
            <a:r>
              <a:rPr kumimoji="1" lang="ja-JP" altLang="en-US"/>
              <a:t>クラウド</a:t>
            </a:r>
          </a:p>
        </p:txBody>
      </p:sp>
      <p:sp>
        <p:nvSpPr>
          <p:cNvPr id="10" name="テキスト ボックス 9">
            <a:extLst>
              <a:ext uri="{FF2B5EF4-FFF2-40B4-BE49-F238E27FC236}">
                <a16:creationId xmlns:a16="http://schemas.microsoft.com/office/drawing/2014/main" id="{B8C00746-C393-46BA-D477-9EE04C0BB178}"/>
              </a:ext>
            </a:extLst>
          </p:cNvPr>
          <p:cNvSpPr txBox="1"/>
          <p:nvPr/>
        </p:nvSpPr>
        <p:spPr>
          <a:xfrm>
            <a:off x="7327025" y="6134966"/>
            <a:ext cx="1569660" cy="369332"/>
          </a:xfrm>
          <a:prstGeom prst="rect">
            <a:avLst/>
          </a:prstGeom>
          <a:noFill/>
        </p:spPr>
        <p:txBody>
          <a:bodyPr wrap="square" rtlCol="0">
            <a:spAutoFit/>
          </a:bodyPr>
          <a:lstStyle/>
          <a:p>
            <a:r>
              <a:rPr kumimoji="1" lang="ja-JP" altLang="en-US"/>
              <a:t>ネットワーク</a:t>
            </a:r>
          </a:p>
        </p:txBody>
      </p:sp>
      <p:sp>
        <p:nvSpPr>
          <p:cNvPr id="11" name="テキスト ボックス 10">
            <a:extLst>
              <a:ext uri="{FF2B5EF4-FFF2-40B4-BE49-F238E27FC236}">
                <a16:creationId xmlns:a16="http://schemas.microsoft.com/office/drawing/2014/main" id="{70F620B7-5FB3-17C9-ED75-EF1AB56E9D7A}"/>
              </a:ext>
            </a:extLst>
          </p:cNvPr>
          <p:cNvSpPr txBox="1"/>
          <p:nvPr/>
        </p:nvSpPr>
        <p:spPr>
          <a:xfrm>
            <a:off x="3667695" y="6140979"/>
            <a:ext cx="1569660" cy="369332"/>
          </a:xfrm>
          <a:prstGeom prst="rect">
            <a:avLst/>
          </a:prstGeom>
          <a:noFill/>
        </p:spPr>
        <p:txBody>
          <a:bodyPr wrap="square" rtlCol="0">
            <a:spAutoFit/>
          </a:bodyPr>
          <a:lstStyle/>
          <a:p>
            <a:r>
              <a:rPr kumimoji="1" lang="ja-JP" altLang="en-US"/>
              <a:t>エッジサーバ</a:t>
            </a:r>
          </a:p>
        </p:txBody>
      </p:sp>
      <p:sp>
        <p:nvSpPr>
          <p:cNvPr id="12" name="テキスト ボックス 11">
            <a:extLst>
              <a:ext uri="{FF2B5EF4-FFF2-40B4-BE49-F238E27FC236}">
                <a16:creationId xmlns:a16="http://schemas.microsoft.com/office/drawing/2014/main" id="{CB254105-EFF3-F30E-1499-7BC711DD1EF6}"/>
              </a:ext>
            </a:extLst>
          </p:cNvPr>
          <p:cNvSpPr txBox="1"/>
          <p:nvPr/>
        </p:nvSpPr>
        <p:spPr>
          <a:xfrm>
            <a:off x="1105642" y="6140979"/>
            <a:ext cx="1793424" cy="369332"/>
          </a:xfrm>
          <a:prstGeom prst="rect">
            <a:avLst/>
          </a:prstGeom>
          <a:noFill/>
        </p:spPr>
        <p:txBody>
          <a:bodyPr wrap="square" rtlCol="0">
            <a:spAutoFit/>
          </a:bodyPr>
          <a:lstStyle/>
          <a:p>
            <a:r>
              <a:rPr kumimoji="1" lang="ja-JP" altLang="en-US"/>
              <a:t>エッジデバイス</a:t>
            </a:r>
          </a:p>
        </p:txBody>
      </p:sp>
      <p:sp>
        <p:nvSpPr>
          <p:cNvPr id="13" name="左右矢印 12">
            <a:extLst>
              <a:ext uri="{FF2B5EF4-FFF2-40B4-BE49-F238E27FC236}">
                <a16:creationId xmlns:a16="http://schemas.microsoft.com/office/drawing/2014/main" id="{04933936-7841-E765-512A-E2E7D5052C82}"/>
              </a:ext>
            </a:extLst>
          </p:cNvPr>
          <p:cNvSpPr/>
          <p:nvPr/>
        </p:nvSpPr>
        <p:spPr>
          <a:xfrm>
            <a:off x="8687130" y="5522910"/>
            <a:ext cx="787154" cy="423166"/>
          </a:xfrm>
          <a:prstGeom prst="leftRightArrow">
            <a:avLst/>
          </a:prstGeom>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4" name="左右矢印 13">
            <a:extLst>
              <a:ext uri="{FF2B5EF4-FFF2-40B4-BE49-F238E27FC236}">
                <a16:creationId xmlns:a16="http://schemas.microsoft.com/office/drawing/2014/main" id="{55620299-DFDB-5853-CFC1-8E03715C0BA7}"/>
              </a:ext>
            </a:extLst>
          </p:cNvPr>
          <p:cNvSpPr/>
          <p:nvPr/>
        </p:nvSpPr>
        <p:spPr>
          <a:xfrm>
            <a:off x="3036657" y="5522910"/>
            <a:ext cx="787154" cy="423166"/>
          </a:xfrm>
          <a:prstGeom prst="leftRightArrow">
            <a:avLst/>
          </a:prstGeom>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5" name="左右矢印 14">
            <a:extLst>
              <a:ext uri="{FF2B5EF4-FFF2-40B4-BE49-F238E27FC236}">
                <a16:creationId xmlns:a16="http://schemas.microsoft.com/office/drawing/2014/main" id="{1FF578D8-C989-F5D2-8984-573D4BD20463}"/>
              </a:ext>
            </a:extLst>
          </p:cNvPr>
          <p:cNvSpPr/>
          <p:nvPr/>
        </p:nvSpPr>
        <p:spPr>
          <a:xfrm>
            <a:off x="5152654" y="5522910"/>
            <a:ext cx="2209176" cy="423166"/>
          </a:xfrm>
          <a:prstGeom prst="leftRightArrow">
            <a:avLst/>
          </a:prstGeom>
          <a:ln>
            <a:no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6" name="フレーム 15">
            <a:extLst>
              <a:ext uri="{FF2B5EF4-FFF2-40B4-BE49-F238E27FC236}">
                <a16:creationId xmlns:a16="http://schemas.microsoft.com/office/drawing/2014/main" id="{D7CED39D-AC15-69E1-B82A-326739CB4C18}"/>
              </a:ext>
            </a:extLst>
          </p:cNvPr>
          <p:cNvSpPr/>
          <p:nvPr/>
        </p:nvSpPr>
        <p:spPr>
          <a:xfrm>
            <a:off x="990312" y="4883830"/>
            <a:ext cx="4686661" cy="1701325"/>
          </a:xfrm>
          <a:prstGeom prst="frame">
            <a:avLst>
              <a:gd name="adj1" fmla="val 2634"/>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7" name="角丸四角形 16">
            <a:extLst>
              <a:ext uri="{FF2B5EF4-FFF2-40B4-BE49-F238E27FC236}">
                <a16:creationId xmlns:a16="http://schemas.microsoft.com/office/drawing/2014/main" id="{94366BDF-0246-5B26-408D-A8EBA8AFFD16}"/>
              </a:ext>
            </a:extLst>
          </p:cNvPr>
          <p:cNvSpPr/>
          <p:nvPr/>
        </p:nvSpPr>
        <p:spPr>
          <a:xfrm>
            <a:off x="10307673" y="5684313"/>
            <a:ext cx="672574" cy="369332"/>
          </a:xfrm>
          <a:prstGeom prst="round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App</a:t>
            </a:r>
            <a:endParaRPr kumimoji="1" lang="ja-JP" altLang="en-US">
              <a:solidFill>
                <a:schemeClr val="tx1"/>
              </a:solidFill>
            </a:endParaRPr>
          </a:p>
        </p:txBody>
      </p:sp>
      <p:sp>
        <p:nvSpPr>
          <p:cNvPr id="18" name="角丸四角形 17">
            <a:extLst>
              <a:ext uri="{FF2B5EF4-FFF2-40B4-BE49-F238E27FC236}">
                <a16:creationId xmlns:a16="http://schemas.microsoft.com/office/drawing/2014/main" id="{05B23019-39BE-0B1F-E57A-B7304A7A9129}"/>
              </a:ext>
            </a:extLst>
          </p:cNvPr>
          <p:cNvSpPr/>
          <p:nvPr/>
        </p:nvSpPr>
        <p:spPr>
          <a:xfrm>
            <a:off x="1994556" y="5684313"/>
            <a:ext cx="672574" cy="369332"/>
          </a:xfrm>
          <a:prstGeom prst="round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App</a:t>
            </a:r>
            <a:endParaRPr kumimoji="1" lang="ja-JP" altLang="en-US">
              <a:solidFill>
                <a:schemeClr val="tx1"/>
              </a:solidFill>
            </a:endParaRPr>
          </a:p>
        </p:txBody>
      </p:sp>
      <p:pic>
        <p:nvPicPr>
          <p:cNvPr id="19" name="グラフィックス 18" descr="細菌 単色塗りつぶし">
            <a:extLst>
              <a:ext uri="{FF2B5EF4-FFF2-40B4-BE49-F238E27FC236}">
                <a16:creationId xmlns:a16="http://schemas.microsoft.com/office/drawing/2014/main" id="{99C89BF0-4FA9-B9B3-DD4A-AD79B353C0D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295184" y="5032350"/>
            <a:ext cx="625035" cy="625035"/>
          </a:xfrm>
          <a:prstGeom prst="rect">
            <a:avLst/>
          </a:prstGeom>
        </p:spPr>
      </p:pic>
    </p:spTree>
    <p:extLst>
      <p:ext uri="{BB962C8B-B14F-4D97-AF65-F5344CB8AC3E}">
        <p14:creationId xmlns:p14="http://schemas.microsoft.com/office/powerpoint/2010/main" val="38016197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DA44A-0A26-B928-7675-32F6A580EAB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929E0D4-AFB9-9785-83A8-345AA74874BA}"/>
              </a:ext>
            </a:extLst>
          </p:cNvPr>
          <p:cNvSpPr>
            <a:spLocks noGrp="1"/>
          </p:cNvSpPr>
          <p:nvPr>
            <p:ph type="title"/>
          </p:nvPr>
        </p:nvSpPr>
        <p:spPr/>
        <p:txBody>
          <a:bodyPr/>
          <a:lstStyle/>
          <a:p>
            <a:r>
              <a:rPr lang="ja-JP" altLang="en-US"/>
              <a:t>実験</a:t>
            </a:r>
            <a:r>
              <a:rPr lang="en-US" altLang="ja-JP" dirty="0"/>
              <a:t>3</a:t>
            </a:r>
            <a:r>
              <a:rPr lang="ja-JP" altLang="en-US"/>
              <a:t>：</a:t>
            </a:r>
            <a:r>
              <a:rPr lang="en-US" altLang="ja-JP" dirty="0" err="1"/>
              <a:t>Wasm</a:t>
            </a:r>
            <a:r>
              <a:rPr lang="ja-JP" altLang="en-US"/>
              <a:t>のオーバヘッドとスケーラビリティ</a:t>
            </a:r>
            <a:endParaRPr kumimoji="1" lang="ja-JP" altLang="en-US"/>
          </a:p>
        </p:txBody>
      </p:sp>
      <p:sp>
        <p:nvSpPr>
          <p:cNvPr id="3" name="コンテンツ プレースホルダー 2">
            <a:extLst>
              <a:ext uri="{FF2B5EF4-FFF2-40B4-BE49-F238E27FC236}">
                <a16:creationId xmlns:a16="http://schemas.microsoft.com/office/drawing/2014/main" id="{7A361121-BD99-EC88-315C-D974423A8154}"/>
              </a:ext>
            </a:extLst>
          </p:cNvPr>
          <p:cNvSpPr>
            <a:spLocks noGrp="1"/>
          </p:cNvSpPr>
          <p:nvPr>
            <p:ph idx="1"/>
          </p:nvPr>
        </p:nvSpPr>
        <p:spPr/>
        <p:txBody>
          <a:bodyPr/>
          <a:lstStyle/>
          <a:p>
            <a:r>
              <a:rPr kumimoji="1" lang="en-US" altLang="ja-JP" dirty="0"/>
              <a:t>TA</a:t>
            </a:r>
            <a:r>
              <a:rPr kumimoji="1" lang="ja-JP" altLang="en-US"/>
              <a:t>として</a:t>
            </a:r>
            <a:r>
              <a:rPr kumimoji="1" lang="en-US" altLang="ja-JP" dirty="0" err="1"/>
              <a:t>Wasm</a:t>
            </a:r>
            <a:r>
              <a:rPr kumimoji="1" lang="ja-JP" altLang="en-US"/>
              <a:t>アプリケーションを実行してレイテンシを測定</a:t>
            </a:r>
            <a:endParaRPr kumimoji="1" lang="en-US" altLang="ja-JP" dirty="0"/>
          </a:p>
          <a:p>
            <a:pPr lvl="1"/>
            <a:r>
              <a:rPr lang="ja-JP" altLang="en-US"/>
              <a:t>ネイティブ</a:t>
            </a:r>
            <a:r>
              <a:rPr kumimoji="1" lang="ja-JP" altLang="en-US"/>
              <a:t>アプリケーションと比較して</a:t>
            </a:r>
            <a:r>
              <a:rPr kumimoji="1" lang="en-US" altLang="ja-JP" dirty="0"/>
              <a:t>0.1〜14us</a:t>
            </a:r>
            <a:r>
              <a:rPr kumimoji="1" lang="ja-JP" altLang="en-US"/>
              <a:t>増加</a:t>
            </a:r>
            <a:endParaRPr kumimoji="1" lang="en-US" altLang="ja-JP" dirty="0"/>
          </a:p>
          <a:p>
            <a:pPr lvl="1"/>
            <a:r>
              <a:rPr lang="ja-JP" altLang="en-US"/>
              <a:t>増加量は限定的であり、ネイティブ実行に近い通信性能を維持</a:t>
            </a:r>
            <a:endParaRPr kumimoji="1" lang="en-US" altLang="ja-JP" dirty="0"/>
          </a:p>
          <a:p>
            <a:r>
              <a:rPr kumimoji="1" lang="ja-JP" altLang="en-US"/>
              <a:t>アプリケーション数を増やしてスケーラビリティを測定</a:t>
            </a:r>
            <a:endParaRPr kumimoji="1" lang="en-US" altLang="ja-JP" dirty="0"/>
          </a:p>
          <a:p>
            <a:pPr lvl="1"/>
            <a:r>
              <a:rPr kumimoji="1" lang="ja-JP" altLang="en-US"/>
              <a:t>ポーリング</a:t>
            </a:r>
            <a:r>
              <a:rPr lang="ja-JP" altLang="en-US"/>
              <a:t>方式は</a:t>
            </a:r>
            <a:r>
              <a:rPr kumimoji="1" lang="ja-JP" altLang="en-US"/>
              <a:t>ネイティブ</a:t>
            </a:r>
            <a:r>
              <a:rPr lang="ja-JP" altLang="en-US"/>
              <a:t>アプリ</a:t>
            </a:r>
            <a:r>
              <a:rPr kumimoji="1" lang="ja-JP" altLang="en-US"/>
              <a:t>で</a:t>
            </a:r>
            <a:r>
              <a:rPr kumimoji="1" lang="en-US" altLang="ja-JP" dirty="0"/>
              <a:t>2.9</a:t>
            </a:r>
            <a:r>
              <a:rPr kumimoji="1" lang="ja-JP" altLang="en-US"/>
              <a:t>倍、</a:t>
            </a:r>
            <a:r>
              <a:rPr kumimoji="1" lang="en-US" altLang="ja-JP" dirty="0" err="1"/>
              <a:t>Wasm</a:t>
            </a:r>
            <a:r>
              <a:rPr kumimoji="1" lang="ja-JP" altLang="en-US"/>
              <a:t>アプリ</a:t>
            </a:r>
            <a:r>
              <a:rPr lang="ja-JP" altLang="en-US"/>
              <a:t>で</a:t>
            </a:r>
            <a:r>
              <a:rPr lang="en-US" altLang="ja-JP" dirty="0"/>
              <a:t>3.9</a:t>
            </a:r>
            <a:r>
              <a:rPr lang="ja-JP" altLang="en-US"/>
              <a:t>倍に増加</a:t>
            </a:r>
            <a:endParaRPr kumimoji="1" lang="en-US" altLang="ja-JP" dirty="0"/>
          </a:p>
          <a:p>
            <a:pPr lvl="1"/>
            <a:r>
              <a:rPr kumimoji="1" lang="ja-JP" altLang="en-US"/>
              <a:t>軽量</a:t>
            </a:r>
            <a:r>
              <a:rPr kumimoji="1" lang="en-US" altLang="ja-JP" dirty="0"/>
              <a:t>RPC</a:t>
            </a:r>
            <a:r>
              <a:rPr kumimoji="1" lang="ja-JP" altLang="en-US"/>
              <a:t>の方がポーリングよりもスケーラビリティに優れている</a:t>
            </a:r>
            <a:endParaRPr kumimoji="1" lang="en-US" altLang="ja-JP" dirty="0"/>
          </a:p>
        </p:txBody>
      </p:sp>
      <p:graphicFrame>
        <p:nvGraphicFramePr>
          <p:cNvPr id="6" name="グラフ 5">
            <a:extLst>
              <a:ext uri="{FF2B5EF4-FFF2-40B4-BE49-F238E27FC236}">
                <a16:creationId xmlns:a16="http://schemas.microsoft.com/office/drawing/2014/main" id="{D43B34A6-C7DA-4E72-1F14-6238AC0F2247}"/>
              </a:ext>
            </a:extLst>
          </p:cNvPr>
          <p:cNvGraphicFramePr>
            <a:graphicFrameLocks/>
          </p:cNvGraphicFramePr>
          <p:nvPr>
            <p:extLst>
              <p:ext uri="{D42A27DB-BD31-4B8C-83A1-F6EECF244321}">
                <p14:modId xmlns:p14="http://schemas.microsoft.com/office/powerpoint/2010/main" val="4278683893"/>
              </p:ext>
            </p:extLst>
          </p:nvPr>
        </p:nvGraphicFramePr>
        <p:xfrm>
          <a:off x="5787850" y="4211780"/>
          <a:ext cx="5768921" cy="2488881"/>
        </p:xfrm>
        <a:graphic>
          <a:graphicData uri="http://schemas.openxmlformats.org/drawingml/2006/chart">
            <c:chart xmlns:c="http://schemas.openxmlformats.org/drawingml/2006/chart" xmlns:r="http://schemas.openxmlformats.org/officeDocument/2006/relationships" r:id="rId3"/>
          </a:graphicData>
        </a:graphic>
      </p:graphicFrame>
      <p:cxnSp>
        <p:nvCxnSpPr>
          <p:cNvPr id="9" name="直線矢印コネクタ 8">
            <a:extLst>
              <a:ext uri="{FF2B5EF4-FFF2-40B4-BE49-F238E27FC236}">
                <a16:creationId xmlns:a16="http://schemas.microsoft.com/office/drawing/2014/main" id="{D75389DB-E924-5345-AE11-0134464E49E9}"/>
              </a:ext>
            </a:extLst>
          </p:cNvPr>
          <p:cNvCxnSpPr>
            <a:cxnSpLocks/>
          </p:cNvCxnSpPr>
          <p:nvPr/>
        </p:nvCxnSpPr>
        <p:spPr>
          <a:xfrm flipV="1">
            <a:off x="6930393" y="4700083"/>
            <a:ext cx="908742" cy="513472"/>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3" name="グラフ 12">
            <a:extLst>
              <a:ext uri="{FF2B5EF4-FFF2-40B4-BE49-F238E27FC236}">
                <a16:creationId xmlns:a16="http://schemas.microsoft.com/office/drawing/2014/main" id="{4370E1F1-DB6A-5B1F-48E5-D2D3269C3279}"/>
              </a:ext>
            </a:extLst>
          </p:cNvPr>
          <p:cNvGraphicFramePr>
            <a:graphicFrameLocks/>
          </p:cNvGraphicFramePr>
          <p:nvPr>
            <p:extLst>
              <p:ext uri="{D42A27DB-BD31-4B8C-83A1-F6EECF244321}">
                <p14:modId xmlns:p14="http://schemas.microsoft.com/office/powerpoint/2010/main" val="227141073"/>
              </p:ext>
            </p:extLst>
          </p:nvPr>
        </p:nvGraphicFramePr>
        <p:xfrm>
          <a:off x="558800" y="4211779"/>
          <a:ext cx="5229050" cy="2488882"/>
        </p:xfrm>
        <a:graphic>
          <a:graphicData uri="http://schemas.openxmlformats.org/drawingml/2006/chart">
            <c:chart xmlns:c="http://schemas.openxmlformats.org/drawingml/2006/chart" xmlns:r="http://schemas.openxmlformats.org/officeDocument/2006/relationships" r:id="rId4"/>
          </a:graphicData>
        </a:graphic>
      </p:graphicFrame>
      <p:cxnSp>
        <p:nvCxnSpPr>
          <p:cNvPr id="14" name="直線矢印コネクタ 13">
            <a:extLst>
              <a:ext uri="{FF2B5EF4-FFF2-40B4-BE49-F238E27FC236}">
                <a16:creationId xmlns:a16="http://schemas.microsoft.com/office/drawing/2014/main" id="{04502E6B-8DC0-3A56-323F-27F0C6F3F210}"/>
              </a:ext>
            </a:extLst>
          </p:cNvPr>
          <p:cNvCxnSpPr>
            <a:cxnSpLocks/>
          </p:cNvCxnSpPr>
          <p:nvPr/>
        </p:nvCxnSpPr>
        <p:spPr>
          <a:xfrm flipV="1">
            <a:off x="1839857" y="5054322"/>
            <a:ext cx="350683" cy="81827"/>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6943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EADD39-89B0-631E-CCF4-CC314D002A70}"/>
              </a:ext>
            </a:extLst>
          </p:cNvPr>
          <p:cNvSpPr>
            <a:spLocks noGrp="1"/>
          </p:cNvSpPr>
          <p:nvPr>
            <p:ph type="title"/>
          </p:nvPr>
        </p:nvSpPr>
        <p:spPr/>
        <p:txBody>
          <a:bodyPr/>
          <a:lstStyle/>
          <a:p>
            <a:r>
              <a:rPr lang="ja-JP" altLang="en-US"/>
              <a:t>実験</a:t>
            </a:r>
            <a:r>
              <a:rPr lang="en-US" altLang="ja-JP" dirty="0"/>
              <a:t>4</a:t>
            </a:r>
            <a:r>
              <a:rPr lang="ja-JP" altLang="en-US"/>
              <a:t>：アプリケーションの実行性能</a:t>
            </a:r>
            <a:endParaRPr kumimoji="1" lang="ja-JP" altLang="en-US"/>
          </a:p>
        </p:txBody>
      </p:sp>
      <p:sp>
        <p:nvSpPr>
          <p:cNvPr id="3" name="コンテンツ プレースホルダー 2">
            <a:extLst>
              <a:ext uri="{FF2B5EF4-FFF2-40B4-BE49-F238E27FC236}">
                <a16:creationId xmlns:a16="http://schemas.microsoft.com/office/drawing/2014/main" id="{85B7F57F-F259-6705-5FA1-112DC09079DA}"/>
              </a:ext>
            </a:extLst>
          </p:cNvPr>
          <p:cNvSpPr>
            <a:spLocks noGrp="1"/>
          </p:cNvSpPr>
          <p:nvPr>
            <p:ph idx="1"/>
          </p:nvPr>
        </p:nvSpPr>
        <p:spPr/>
        <p:txBody>
          <a:bodyPr/>
          <a:lstStyle/>
          <a:p>
            <a:r>
              <a:rPr lang="en-US" altLang="ja-JP" dirty="0"/>
              <a:t>POSIX API</a:t>
            </a:r>
            <a:r>
              <a:rPr lang="ja-JP" altLang="en-US"/>
              <a:t>を用いるように</a:t>
            </a:r>
            <a:r>
              <a:rPr lang="en-US" altLang="ja-JP" dirty="0" err="1"/>
              <a:t>DarkneTZ</a:t>
            </a:r>
            <a:r>
              <a:rPr lang="en-US" altLang="ja-JP" sz="2000" dirty="0"/>
              <a:t> </a:t>
            </a:r>
            <a:r>
              <a:rPr lang="en" altLang="ja-JP" sz="2000" dirty="0"/>
              <a:t>[Fan+</a:t>
            </a:r>
            <a:r>
              <a:rPr lang="ja-JP" altLang="en" sz="2000"/>
              <a:t>，</a:t>
            </a:r>
            <a:r>
              <a:rPr lang="en-US" altLang="ja-JP" sz="2000" dirty="0" err="1"/>
              <a:t>MobiSys</a:t>
            </a:r>
            <a:r>
              <a:rPr lang="en" altLang="ja-JP" sz="2000" dirty="0"/>
              <a:t>’20] </a:t>
            </a:r>
            <a:r>
              <a:rPr lang="ja-JP" altLang="en-US"/>
              <a:t>を修正</a:t>
            </a:r>
            <a:endParaRPr lang="en-US" altLang="ja-JP" dirty="0"/>
          </a:p>
          <a:p>
            <a:pPr lvl="1"/>
            <a:r>
              <a:rPr lang="ja-JP" altLang="en-US"/>
              <a:t>ディープニューラルネットワーク</a:t>
            </a:r>
            <a:r>
              <a:rPr lang="en-US" altLang="ja-JP" dirty="0"/>
              <a:t> (DNN) </a:t>
            </a:r>
            <a:r>
              <a:rPr lang="ja-JP" altLang="en-US"/>
              <a:t>の推論を行うアプリ</a:t>
            </a:r>
            <a:endParaRPr lang="en-US" altLang="ja-JP" dirty="0"/>
          </a:p>
          <a:p>
            <a:pPr lvl="1"/>
            <a:r>
              <a:rPr lang="ja-JP" altLang="en-US"/>
              <a:t>攻撃対象になりやすい層のみを</a:t>
            </a:r>
            <a:r>
              <a:rPr lang="en-US" altLang="ja-JP" dirty="0"/>
              <a:t>TA</a:t>
            </a:r>
            <a:r>
              <a:rPr lang="ja-JP" altLang="en-US"/>
              <a:t>で実行し、それ以外を</a:t>
            </a:r>
            <a:r>
              <a:rPr lang="en-US" altLang="ja-JP" dirty="0"/>
              <a:t>CA</a:t>
            </a:r>
            <a:r>
              <a:rPr lang="ja-JP" altLang="en-US"/>
              <a:t>で実行</a:t>
            </a:r>
            <a:endParaRPr lang="en-US" altLang="ja-JP" dirty="0"/>
          </a:p>
          <a:p>
            <a:pPr lvl="1"/>
            <a:r>
              <a:rPr lang="en-US" altLang="ja-JP" dirty="0"/>
              <a:t>CA</a:t>
            </a:r>
            <a:r>
              <a:rPr lang="ja-JP" altLang="en-US"/>
              <a:t>と</a:t>
            </a:r>
            <a:r>
              <a:rPr lang="en-US" altLang="ja-JP" dirty="0"/>
              <a:t>TA</a:t>
            </a:r>
            <a:r>
              <a:rPr lang="ja-JP" altLang="en-US"/>
              <a:t>間の通信に用いられる専用</a:t>
            </a:r>
            <a:r>
              <a:rPr lang="en-US" altLang="ja-JP" dirty="0"/>
              <a:t>API</a:t>
            </a:r>
            <a:r>
              <a:rPr lang="ja-JP" altLang="en-US"/>
              <a:t>を</a:t>
            </a:r>
            <a:r>
              <a:rPr lang="en-US" altLang="ja-JP" dirty="0"/>
              <a:t>POSIX API</a:t>
            </a:r>
            <a:r>
              <a:rPr lang="ja-JP" altLang="en-US"/>
              <a:t>に変更</a:t>
            </a:r>
            <a:endParaRPr lang="en-US" altLang="ja-JP" dirty="0"/>
          </a:p>
          <a:p>
            <a:r>
              <a:rPr lang="ja-JP" altLang="en-US"/>
              <a:t>手書き数字画像</a:t>
            </a:r>
            <a:r>
              <a:rPr lang="en-US" altLang="ja-JP" dirty="0"/>
              <a:t> (MNIST) </a:t>
            </a:r>
            <a:r>
              <a:rPr lang="ja-JP" altLang="en-US"/>
              <a:t>の学習済みモデルを用いて推論を実行</a:t>
            </a:r>
            <a:endParaRPr lang="en-US" altLang="ja-JP" dirty="0"/>
          </a:p>
          <a:p>
            <a:pPr lvl="1"/>
            <a:r>
              <a:rPr lang="ja-JP" altLang="en-US"/>
              <a:t>専用</a:t>
            </a:r>
            <a:r>
              <a:rPr lang="en-US" altLang="ja-JP" dirty="0"/>
              <a:t>API</a:t>
            </a:r>
            <a:r>
              <a:rPr lang="ja-JP" altLang="en-US"/>
              <a:t>を用いる場合と比較して、実行時間が</a:t>
            </a:r>
            <a:r>
              <a:rPr lang="en-US" altLang="ja-JP" dirty="0"/>
              <a:t>2.9〜15%</a:t>
            </a:r>
            <a:r>
              <a:rPr lang="ja-JP" altLang="en-US"/>
              <a:t>増加</a:t>
            </a:r>
            <a:endParaRPr lang="en-US" altLang="ja-JP" dirty="0"/>
          </a:p>
        </p:txBody>
      </p:sp>
      <p:pic>
        <p:nvPicPr>
          <p:cNvPr id="4" name="図 3">
            <a:extLst>
              <a:ext uri="{FF2B5EF4-FFF2-40B4-BE49-F238E27FC236}">
                <a16:creationId xmlns:a16="http://schemas.microsoft.com/office/drawing/2014/main" id="{821C198D-7EDC-F1FC-E33E-9D91B562FD6E}"/>
              </a:ext>
            </a:extLst>
          </p:cNvPr>
          <p:cNvPicPr>
            <a:picLocks noChangeAspect="1"/>
          </p:cNvPicPr>
          <p:nvPr/>
        </p:nvPicPr>
        <p:blipFill>
          <a:blip r:embed="rId3"/>
          <a:stretch>
            <a:fillRect/>
          </a:stretch>
        </p:blipFill>
        <p:spPr>
          <a:xfrm>
            <a:off x="1986400" y="4624433"/>
            <a:ext cx="3865529" cy="1614715"/>
          </a:xfrm>
          <a:prstGeom prst="rect">
            <a:avLst/>
          </a:prstGeom>
          <a:ln w="12700">
            <a:solidFill>
              <a:schemeClr val="tx1"/>
            </a:solidFill>
            <a:prstDash val="solid"/>
          </a:ln>
        </p:spPr>
      </p:pic>
      <p:pic>
        <p:nvPicPr>
          <p:cNvPr id="5" name="図 4">
            <a:extLst>
              <a:ext uri="{FF2B5EF4-FFF2-40B4-BE49-F238E27FC236}">
                <a16:creationId xmlns:a16="http://schemas.microsoft.com/office/drawing/2014/main" id="{94D129D6-404C-7197-6AC1-D1B77260B853}"/>
              </a:ext>
            </a:extLst>
          </p:cNvPr>
          <p:cNvPicPr>
            <a:picLocks noChangeAspect="1"/>
          </p:cNvPicPr>
          <p:nvPr/>
        </p:nvPicPr>
        <p:blipFill>
          <a:blip r:embed="rId4"/>
          <a:stretch>
            <a:fillRect/>
          </a:stretch>
        </p:blipFill>
        <p:spPr>
          <a:xfrm>
            <a:off x="882400" y="5089152"/>
            <a:ext cx="685278" cy="685278"/>
          </a:xfrm>
          <a:prstGeom prst="rect">
            <a:avLst/>
          </a:prstGeom>
        </p:spPr>
      </p:pic>
      <p:graphicFrame>
        <p:nvGraphicFramePr>
          <p:cNvPr id="6" name="グラフ 5">
            <a:extLst>
              <a:ext uri="{FF2B5EF4-FFF2-40B4-BE49-F238E27FC236}">
                <a16:creationId xmlns:a16="http://schemas.microsoft.com/office/drawing/2014/main" id="{D81C91B3-C290-E64D-A043-DBC4CD8AFBB1}"/>
              </a:ext>
            </a:extLst>
          </p:cNvPr>
          <p:cNvGraphicFramePr>
            <a:graphicFrameLocks/>
          </p:cNvGraphicFramePr>
          <p:nvPr>
            <p:extLst>
              <p:ext uri="{D42A27DB-BD31-4B8C-83A1-F6EECF244321}">
                <p14:modId xmlns:p14="http://schemas.microsoft.com/office/powerpoint/2010/main" val="822632001"/>
              </p:ext>
            </p:extLst>
          </p:nvPr>
        </p:nvGraphicFramePr>
        <p:xfrm>
          <a:off x="6340072" y="4308049"/>
          <a:ext cx="5318527" cy="2277106"/>
        </p:xfrm>
        <a:graphic>
          <a:graphicData uri="http://schemas.openxmlformats.org/drawingml/2006/chart">
            <c:chart xmlns:c="http://schemas.openxmlformats.org/drawingml/2006/chart" xmlns:r="http://schemas.openxmlformats.org/officeDocument/2006/relationships" r:id="rId5"/>
          </a:graphicData>
        </a:graphic>
      </p:graphicFrame>
      <p:cxnSp>
        <p:nvCxnSpPr>
          <p:cNvPr id="7" name="直線矢印コネクタ 6">
            <a:extLst>
              <a:ext uri="{FF2B5EF4-FFF2-40B4-BE49-F238E27FC236}">
                <a16:creationId xmlns:a16="http://schemas.microsoft.com/office/drawing/2014/main" id="{41B5291D-2FD9-8B14-DA48-0B2428AE2A1D}"/>
              </a:ext>
            </a:extLst>
          </p:cNvPr>
          <p:cNvCxnSpPr>
            <a:cxnSpLocks/>
          </p:cNvCxnSpPr>
          <p:nvPr/>
        </p:nvCxnSpPr>
        <p:spPr>
          <a:xfrm flipV="1">
            <a:off x="8198284" y="4910667"/>
            <a:ext cx="801051" cy="178485"/>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3D4EA75-3B98-46A5-2EF8-FC14896E06F1}"/>
              </a:ext>
            </a:extLst>
          </p:cNvPr>
          <p:cNvCxnSpPr>
            <a:cxnSpLocks/>
          </p:cNvCxnSpPr>
          <p:nvPr/>
        </p:nvCxnSpPr>
        <p:spPr>
          <a:xfrm>
            <a:off x="1986400" y="5298127"/>
            <a:ext cx="1266754" cy="0"/>
          </a:xfrm>
          <a:prstGeom prst="line">
            <a:avLst/>
          </a:prstGeom>
          <a:ln w="28575"/>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76228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14502A-2B21-5C4E-9C17-80E6A19EE9E3}"/>
              </a:ext>
            </a:extLst>
          </p:cNvPr>
          <p:cNvSpPr>
            <a:spLocks noGrp="1"/>
          </p:cNvSpPr>
          <p:nvPr>
            <p:ph type="title"/>
          </p:nvPr>
        </p:nvSpPr>
        <p:spPr/>
        <p:txBody>
          <a:bodyPr/>
          <a:lstStyle/>
          <a:p>
            <a:r>
              <a:rPr kumimoji="1" lang="ja-JP" altLang="en-US"/>
              <a:t>関連研究</a:t>
            </a:r>
          </a:p>
        </p:txBody>
      </p:sp>
      <p:sp>
        <p:nvSpPr>
          <p:cNvPr id="3" name="コンテンツ プレースホルダー 2">
            <a:extLst>
              <a:ext uri="{FF2B5EF4-FFF2-40B4-BE49-F238E27FC236}">
                <a16:creationId xmlns:a16="http://schemas.microsoft.com/office/drawing/2014/main" id="{848FA7BB-FA16-9CBA-5D46-02DC4F04E2B7}"/>
              </a:ext>
            </a:extLst>
          </p:cNvPr>
          <p:cNvSpPr>
            <a:spLocks noGrp="1"/>
          </p:cNvSpPr>
          <p:nvPr>
            <p:ph idx="1"/>
          </p:nvPr>
        </p:nvSpPr>
        <p:spPr/>
        <p:txBody>
          <a:bodyPr/>
          <a:lstStyle/>
          <a:p>
            <a:r>
              <a:rPr kumimoji="1" lang="en-US" altLang="ja-JP" dirty="0"/>
              <a:t>SCONE </a:t>
            </a:r>
            <a:r>
              <a:rPr kumimoji="1" lang="en-US" altLang="ja-JP" sz="2400" dirty="0"/>
              <a:t>[Arnautov+, OSDI’16]</a:t>
            </a:r>
          </a:p>
          <a:p>
            <a:pPr lvl="1"/>
            <a:r>
              <a:rPr lang="en-US" altLang="ja-JP" dirty="0"/>
              <a:t>Intel SGX</a:t>
            </a:r>
            <a:r>
              <a:rPr lang="ja-JP" altLang="en-US"/>
              <a:t>のエンクレイヴ内に</a:t>
            </a:r>
            <a:r>
              <a:rPr lang="en-US" altLang="ja-JP" dirty="0"/>
              <a:t>POSIX API</a:t>
            </a:r>
            <a:r>
              <a:rPr lang="ja-JP" altLang="en-US"/>
              <a:t>を提供</a:t>
            </a:r>
            <a:endParaRPr lang="en-US" altLang="ja-JP" dirty="0"/>
          </a:p>
          <a:p>
            <a:pPr lvl="1"/>
            <a:r>
              <a:rPr kumimoji="1" lang="ja-JP" altLang="en-US"/>
              <a:t>非同期システムコールにより高速にホスト</a:t>
            </a:r>
            <a:r>
              <a:rPr kumimoji="1" lang="en-US" altLang="ja-JP" dirty="0"/>
              <a:t>OS</a:t>
            </a:r>
            <a:r>
              <a:rPr kumimoji="1" lang="ja-JP" altLang="en-US"/>
              <a:t>を呼び出す</a:t>
            </a:r>
            <a:endParaRPr kumimoji="1" lang="en-US" altLang="ja-JP" dirty="0"/>
          </a:p>
          <a:p>
            <a:r>
              <a:rPr lang="en-US" altLang="ja-JP" dirty="0" err="1"/>
              <a:t>eMCOS</a:t>
            </a:r>
            <a:r>
              <a:rPr lang="en-US" altLang="ja-JP" dirty="0"/>
              <a:t> POSIX </a:t>
            </a:r>
            <a:r>
              <a:rPr lang="en-US" altLang="ja-JP" sz="2400" dirty="0"/>
              <a:t>[</a:t>
            </a:r>
            <a:r>
              <a:rPr lang="en-US" altLang="ja-JP" sz="2400" dirty="0" err="1"/>
              <a:t>eSOL</a:t>
            </a:r>
            <a:r>
              <a:rPr lang="en-US" altLang="ja-JP" sz="2400" dirty="0"/>
              <a:t>]</a:t>
            </a:r>
          </a:p>
          <a:p>
            <a:pPr lvl="1"/>
            <a:r>
              <a:rPr lang="ja-JP" altLang="en-US"/>
              <a:t>セキュアワールドで動作する完全</a:t>
            </a:r>
            <a:r>
              <a:rPr lang="en-US" altLang="ja-JP" dirty="0"/>
              <a:t>POSIX</a:t>
            </a:r>
            <a:r>
              <a:rPr lang="ja-JP" altLang="en-US"/>
              <a:t>互換のリアルタイム</a:t>
            </a:r>
            <a:r>
              <a:rPr lang="en-US" altLang="ja-JP" dirty="0"/>
              <a:t>OS</a:t>
            </a:r>
          </a:p>
          <a:p>
            <a:pPr lvl="1"/>
            <a:r>
              <a:rPr lang="ja-JP" altLang="en-US"/>
              <a:t>プロセス間およびスレッド間通信はセキュアワールド内部に限定</a:t>
            </a:r>
            <a:endParaRPr lang="en-US" altLang="ja-JP" dirty="0"/>
          </a:p>
          <a:p>
            <a:r>
              <a:rPr lang="en-US" altLang="ja-JP" dirty="0" err="1"/>
              <a:t>ReZone</a:t>
            </a:r>
            <a:r>
              <a:rPr lang="en-US" altLang="ja-JP" dirty="0"/>
              <a:t> </a:t>
            </a:r>
            <a:r>
              <a:rPr lang="en-US" altLang="ja-JP" sz="2400" dirty="0"/>
              <a:t>[</a:t>
            </a:r>
            <a:r>
              <a:rPr lang="en-US" altLang="ja-JP" sz="2400" dirty="0" err="1"/>
              <a:t>Cerdeira</a:t>
            </a:r>
            <a:r>
              <a:rPr lang="en-US" altLang="ja-JP" sz="2400" dirty="0"/>
              <a:t>+, Security’22]</a:t>
            </a:r>
          </a:p>
          <a:p>
            <a:pPr lvl="1"/>
            <a:r>
              <a:rPr kumimoji="1" lang="en-US" altLang="ja-JP" dirty="0"/>
              <a:t>TrustZone</a:t>
            </a:r>
            <a:r>
              <a:rPr kumimoji="1" lang="ja-JP" altLang="en-US"/>
              <a:t>のセキュアワールドを分割して</a:t>
            </a:r>
            <a:r>
              <a:rPr kumimoji="1" lang="en-US" altLang="ja-JP" dirty="0"/>
              <a:t>TA</a:t>
            </a:r>
            <a:r>
              <a:rPr kumimoji="1" lang="ja-JP" altLang="en-US"/>
              <a:t>を隔離実行</a:t>
            </a:r>
            <a:endParaRPr kumimoji="1" lang="en-US" altLang="ja-JP" dirty="0"/>
          </a:p>
          <a:p>
            <a:pPr lvl="1"/>
            <a:r>
              <a:rPr lang="ja-JP" altLang="en-US"/>
              <a:t>それぞれのクラウドアプリケーションが使えるリソースが限られる</a:t>
            </a:r>
            <a:endParaRPr kumimoji="1" lang="ja-JP" altLang="en-US"/>
          </a:p>
        </p:txBody>
      </p:sp>
    </p:spTree>
    <p:extLst>
      <p:ext uri="{BB962C8B-B14F-4D97-AF65-F5344CB8AC3E}">
        <p14:creationId xmlns:p14="http://schemas.microsoft.com/office/powerpoint/2010/main" val="22703390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8D870D-3AD2-AA01-67E3-784F18C8A5B7}"/>
              </a:ext>
            </a:extLst>
          </p:cNvPr>
          <p:cNvSpPr>
            <a:spLocks noGrp="1"/>
          </p:cNvSpPr>
          <p:nvPr>
            <p:ph type="title"/>
          </p:nvPr>
        </p:nvSpPr>
        <p:spPr/>
        <p:txBody>
          <a:bodyPr/>
          <a:lstStyle/>
          <a:p>
            <a:r>
              <a:rPr lang="ja-JP" altLang="en-US"/>
              <a:t>まとめ</a:t>
            </a:r>
            <a:endParaRPr kumimoji="1" lang="ja-JP" altLang="en-US"/>
          </a:p>
        </p:txBody>
      </p:sp>
      <p:sp>
        <p:nvSpPr>
          <p:cNvPr id="3" name="コンテンツ プレースホルダー 2">
            <a:extLst>
              <a:ext uri="{FF2B5EF4-FFF2-40B4-BE49-F238E27FC236}">
                <a16:creationId xmlns:a16="http://schemas.microsoft.com/office/drawing/2014/main" id="{1AFAF510-3B8E-24B1-E5CB-E43222060391}"/>
              </a:ext>
            </a:extLst>
          </p:cNvPr>
          <p:cNvSpPr>
            <a:spLocks noGrp="1"/>
          </p:cNvSpPr>
          <p:nvPr>
            <p:ph idx="1"/>
          </p:nvPr>
        </p:nvSpPr>
        <p:spPr/>
        <p:txBody>
          <a:bodyPr/>
          <a:lstStyle/>
          <a:p>
            <a:r>
              <a:rPr lang="en-US" altLang="ja-JP" dirty="0"/>
              <a:t>2</a:t>
            </a:r>
            <a:r>
              <a:rPr lang="ja-JP" altLang="en-US"/>
              <a:t>つのワールドに分割されたクラウドアプリケーションを</a:t>
            </a:r>
            <a:r>
              <a:rPr lang="en-US" altLang="ja-JP" dirty="0"/>
              <a:t>POSIX API</a:t>
            </a:r>
            <a:r>
              <a:rPr lang="ja-JP" altLang="en-US"/>
              <a:t>を用いて協調実行可能にする</a:t>
            </a:r>
            <a:r>
              <a:rPr lang="en-US" altLang="ja-JP" dirty="0" err="1"/>
              <a:t>TZmediator</a:t>
            </a:r>
            <a:r>
              <a:rPr lang="ja-JP" altLang="en-US"/>
              <a:t>を提案</a:t>
            </a:r>
          </a:p>
          <a:p>
            <a:pPr lvl="1"/>
            <a:r>
              <a:rPr lang="ja-JP" altLang="en-US"/>
              <a:t>ノーマルワールド内に</a:t>
            </a:r>
            <a:r>
              <a:rPr lang="en-US" altLang="ja-JP" dirty="0"/>
              <a:t>TA</a:t>
            </a:r>
            <a:r>
              <a:rPr lang="ja-JP" altLang="en-US"/>
              <a:t>に対応するシャドウプロセスを作成</a:t>
            </a:r>
          </a:p>
          <a:p>
            <a:pPr lvl="1"/>
            <a:r>
              <a:rPr lang="en-JP" altLang="ja-JP"/>
              <a:t>CA</a:t>
            </a:r>
            <a:r>
              <a:rPr lang="ja-JP" altLang="en-JP"/>
              <a:t>と</a:t>
            </a:r>
            <a:r>
              <a:rPr lang="en-US" altLang="ja-JP" dirty="0"/>
              <a:t>TA</a:t>
            </a:r>
            <a:r>
              <a:rPr lang="ja-JP" altLang="en-US"/>
              <a:t>はシャドウプロセスを介してシームレスに通信</a:t>
            </a:r>
            <a:endParaRPr lang="en-US" altLang="ja-JP" dirty="0"/>
          </a:p>
          <a:p>
            <a:pPr lvl="1"/>
            <a:r>
              <a:rPr lang="en-US" altLang="ja-JP" dirty="0"/>
              <a:t>POSIX API</a:t>
            </a:r>
            <a:r>
              <a:rPr lang="ja-JP" altLang="en-US"/>
              <a:t>を用いた通信の動作と性能を確認</a:t>
            </a:r>
            <a:endParaRPr lang="en-US" altLang="ja-JP" dirty="0"/>
          </a:p>
          <a:p>
            <a:r>
              <a:rPr lang="ja-JP" altLang="en-US"/>
              <a:t>今後の課題</a:t>
            </a:r>
            <a:endParaRPr lang="en-US" altLang="ja-JP" dirty="0"/>
          </a:p>
          <a:p>
            <a:pPr lvl="1"/>
            <a:r>
              <a:rPr lang="en-US" altLang="ja-JP" dirty="0" err="1"/>
              <a:t>TZmediator</a:t>
            </a:r>
            <a:r>
              <a:rPr lang="ja-JP" altLang="en-US"/>
              <a:t>を活用した様々なクラウドアプリケーションの開発</a:t>
            </a:r>
          </a:p>
        </p:txBody>
      </p:sp>
    </p:spTree>
    <p:extLst>
      <p:ext uri="{BB962C8B-B14F-4D97-AF65-F5344CB8AC3E}">
        <p14:creationId xmlns:p14="http://schemas.microsoft.com/office/powerpoint/2010/main" val="3427000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618019-38E6-3BD7-2E5E-1EFFE53865AA}"/>
              </a:ext>
            </a:extLst>
          </p:cNvPr>
          <p:cNvSpPr>
            <a:spLocks noGrp="1"/>
          </p:cNvSpPr>
          <p:nvPr>
            <p:ph type="title"/>
          </p:nvPr>
        </p:nvSpPr>
        <p:spPr/>
        <p:txBody>
          <a:bodyPr/>
          <a:lstStyle/>
          <a:p>
            <a:r>
              <a:rPr kumimoji="1" lang="ja-JP" altLang="en-US"/>
              <a:t>隔離実行環境を用いた保護</a:t>
            </a:r>
          </a:p>
        </p:txBody>
      </p:sp>
      <p:sp>
        <p:nvSpPr>
          <p:cNvPr id="3" name="コンテンツ プレースホルダー 2">
            <a:extLst>
              <a:ext uri="{FF2B5EF4-FFF2-40B4-BE49-F238E27FC236}">
                <a16:creationId xmlns:a16="http://schemas.microsoft.com/office/drawing/2014/main" id="{E7CEC95B-14BC-FC9C-4456-A3423042FDD8}"/>
              </a:ext>
            </a:extLst>
          </p:cNvPr>
          <p:cNvSpPr>
            <a:spLocks noGrp="1"/>
          </p:cNvSpPr>
          <p:nvPr>
            <p:ph idx="1"/>
          </p:nvPr>
        </p:nvSpPr>
        <p:spPr/>
        <p:txBody>
          <a:bodyPr/>
          <a:lstStyle/>
          <a:p>
            <a:r>
              <a:rPr lang="ja-JP" altLang="en-US"/>
              <a:t>隔離実行環境を用いてクラウドアプリケーションを保護</a:t>
            </a:r>
            <a:endParaRPr lang="en-US" altLang="ja-JP" dirty="0"/>
          </a:p>
          <a:p>
            <a:pPr lvl="1"/>
            <a:r>
              <a:rPr lang="ja-JP" altLang="en-US"/>
              <a:t>論理的に隔離したメモリ上で安全に処理を実行する</a:t>
            </a:r>
            <a:r>
              <a:rPr lang="en-US" altLang="ja-JP" dirty="0"/>
              <a:t>CPU</a:t>
            </a:r>
            <a:r>
              <a:rPr lang="ja-JP" altLang="en-US"/>
              <a:t>の機能</a:t>
            </a:r>
            <a:endParaRPr lang="en-US" altLang="ja-JP" dirty="0"/>
          </a:p>
          <a:p>
            <a:pPr lvl="1"/>
            <a:r>
              <a:rPr lang="ja-JP" altLang="en-US"/>
              <a:t>例：</a:t>
            </a:r>
            <a:r>
              <a:rPr lang="en-US" altLang="ja-JP" dirty="0"/>
              <a:t>Intel SGX</a:t>
            </a:r>
            <a:r>
              <a:rPr lang="ja-JP" altLang="en-US"/>
              <a:t>、</a:t>
            </a:r>
            <a:r>
              <a:rPr lang="en-US" altLang="ja-JP" dirty="0"/>
              <a:t>AMD SEV</a:t>
            </a:r>
            <a:r>
              <a:rPr lang="ja-JP" altLang="en-US"/>
              <a:t>、</a:t>
            </a:r>
            <a:r>
              <a:rPr lang="en-US" altLang="ja-JP" dirty="0"/>
              <a:t>Arm </a:t>
            </a:r>
            <a:r>
              <a:rPr lang="en-US" altLang="ja-JP" dirty="0" err="1"/>
              <a:t>TrustZone</a:t>
            </a:r>
            <a:r>
              <a:rPr lang="ja-JP" altLang="en-US"/>
              <a:t>、</a:t>
            </a:r>
            <a:r>
              <a:rPr lang="en-US" altLang="ja-JP" dirty="0"/>
              <a:t>RISC-V Keystone</a:t>
            </a:r>
          </a:p>
          <a:p>
            <a:r>
              <a:rPr lang="ja-JP" altLang="en-US"/>
              <a:t>エッジデバイスでもクラウドアプリケーションを安全に実行可能</a:t>
            </a:r>
            <a:endParaRPr lang="en-US" altLang="ja-JP" dirty="0"/>
          </a:p>
          <a:p>
            <a:pPr lvl="1"/>
            <a:r>
              <a:rPr lang="ja-JP" altLang="en-US"/>
              <a:t>信頼できない</a:t>
            </a:r>
            <a:r>
              <a:rPr lang="en-US" altLang="ja-JP" dirty="0"/>
              <a:t>OS</a:t>
            </a:r>
            <a:r>
              <a:rPr lang="ja-JP" altLang="en-US"/>
              <a:t>による機密情報の盗聴や改ざんを防ぐことができる</a:t>
            </a:r>
            <a:endParaRPr lang="en-US" altLang="ja-JP" dirty="0"/>
          </a:p>
          <a:p>
            <a:pPr lvl="1"/>
            <a:r>
              <a:rPr lang="ja-JP" altLang="en-US"/>
              <a:t>隔離したメモリが暗号化される場合、物理的に盗聴することもできない</a:t>
            </a:r>
            <a:endParaRPr lang="en-US" altLang="ja-JP" dirty="0"/>
          </a:p>
        </p:txBody>
      </p:sp>
      <p:sp>
        <p:nvSpPr>
          <p:cNvPr id="10" name="正方形/長方形 5">
            <a:extLst>
              <a:ext uri="{FF2B5EF4-FFF2-40B4-BE49-F238E27FC236}">
                <a16:creationId xmlns:a16="http://schemas.microsoft.com/office/drawing/2014/main" id="{B693F294-FC7D-E1E4-CA96-51FAB34EEC5C}"/>
              </a:ext>
            </a:extLst>
          </p:cNvPr>
          <p:cNvSpPr/>
          <p:nvPr/>
        </p:nvSpPr>
        <p:spPr>
          <a:xfrm>
            <a:off x="2647795" y="4300694"/>
            <a:ext cx="4035552" cy="2045416"/>
          </a:xfrm>
          <a:prstGeom prst="rect">
            <a:avLst/>
          </a:prstGeom>
          <a:solidFill>
            <a:schemeClr val="bg2">
              <a:lumMod val="20000"/>
              <a:lumOff val="80000"/>
            </a:schemeClr>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2" name="角丸四角形 11">
            <a:extLst>
              <a:ext uri="{FF2B5EF4-FFF2-40B4-BE49-F238E27FC236}">
                <a16:creationId xmlns:a16="http://schemas.microsoft.com/office/drawing/2014/main" id="{D15BC02A-59E6-BBB8-D0F6-1C15C2FE322B}"/>
              </a:ext>
            </a:extLst>
          </p:cNvPr>
          <p:cNvSpPr/>
          <p:nvPr/>
        </p:nvSpPr>
        <p:spPr>
          <a:xfrm>
            <a:off x="3003032" y="5868915"/>
            <a:ext cx="3325079" cy="357834"/>
          </a:xfrm>
          <a:prstGeom prst="roundRect">
            <a:avLst>
              <a:gd name="adj" fmla="val 17274"/>
            </a:avLst>
          </a:prstGeom>
          <a:solidFill>
            <a:schemeClr val="accent1">
              <a:lumMod val="20000"/>
              <a:lumOff val="8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latin typeface="+mn-ea"/>
              </a:rPr>
              <a:t>信頼できる</a:t>
            </a:r>
            <a:r>
              <a:rPr kumimoji="1" lang="en-US" altLang="ja-JP" dirty="0">
                <a:solidFill>
                  <a:schemeClr val="tx1"/>
                </a:solidFill>
                <a:latin typeface="+mn-ea"/>
              </a:rPr>
              <a:t>CPU</a:t>
            </a:r>
            <a:endParaRPr kumimoji="1" lang="ja-JP" altLang="en-US">
              <a:solidFill>
                <a:schemeClr val="tx1"/>
              </a:solidFill>
              <a:latin typeface="+mn-ea"/>
            </a:endParaRPr>
          </a:p>
        </p:txBody>
      </p:sp>
      <p:sp>
        <p:nvSpPr>
          <p:cNvPr id="13" name="正方形/長方形 12">
            <a:extLst>
              <a:ext uri="{FF2B5EF4-FFF2-40B4-BE49-F238E27FC236}">
                <a16:creationId xmlns:a16="http://schemas.microsoft.com/office/drawing/2014/main" id="{832154B6-6396-6C9A-43AE-923B0CCE44BB}"/>
              </a:ext>
            </a:extLst>
          </p:cNvPr>
          <p:cNvSpPr/>
          <p:nvPr/>
        </p:nvSpPr>
        <p:spPr>
          <a:xfrm>
            <a:off x="4446938" y="4463436"/>
            <a:ext cx="1881174" cy="852817"/>
          </a:xfrm>
          <a:prstGeom prst="rect">
            <a:avLst/>
          </a:prstGeom>
          <a:solidFill>
            <a:schemeClr val="accent1">
              <a:lumMod val="20000"/>
              <a:lumOff val="8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4" name="テキスト ボックス 13">
            <a:extLst>
              <a:ext uri="{FF2B5EF4-FFF2-40B4-BE49-F238E27FC236}">
                <a16:creationId xmlns:a16="http://schemas.microsoft.com/office/drawing/2014/main" id="{188BDF91-4014-2004-9070-76340007D0D6}"/>
              </a:ext>
            </a:extLst>
          </p:cNvPr>
          <p:cNvSpPr txBox="1"/>
          <p:nvPr/>
        </p:nvSpPr>
        <p:spPr>
          <a:xfrm>
            <a:off x="4446938" y="4946921"/>
            <a:ext cx="1881173" cy="369332"/>
          </a:xfrm>
          <a:prstGeom prst="rect">
            <a:avLst/>
          </a:prstGeom>
          <a:noFill/>
        </p:spPr>
        <p:txBody>
          <a:bodyPr wrap="square" rtlCol="0">
            <a:spAutoFit/>
          </a:bodyPr>
          <a:lstStyle/>
          <a:p>
            <a:pPr algn="ctr"/>
            <a:r>
              <a:rPr lang="ja-JP" altLang="en-US"/>
              <a:t>隔離実行環境</a:t>
            </a:r>
            <a:endParaRPr kumimoji="1" lang="ja-JP" altLang="en-US"/>
          </a:p>
        </p:txBody>
      </p:sp>
      <p:sp>
        <p:nvSpPr>
          <p:cNvPr id="15" name="角丸四角形 4">
            <a:extLst>
              <a:ext uri="{FF2B5EF4-FFF2-40B4-BE49-F238E27FC236}">
                <a16:creationId xmlns:a16="http://schemas.microsoft.com/office/drawing/2014/main" id="{D9B09FBF-915D-5C96-B76A-ECE880DE29C2}"/>
              </a:ext>
            </a:extLst>
          </p:cNvPr>
          <p:cNvSpPr/>
          <p:nvPr/>
        </p:nvSpPr>
        <p:spPr>
          <a:xfrm>
            <a:off x="3003032" y="5412383"/>
            <a:ext cx="3325079" cy="357834"/>
          </a:xfrm>
          <a:prstGeom prst="roundRect">
            <a:avLst>
              <a:gd name="adj" fmla="val 17274"/>
            </a:avLst>
          </a:prstGeom>
          <a:solidFill>
            <a:schemeClr val="accent4">
              <a:lumMod val="20000"/>
              <a:lumOff val="8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latin typeface="+mn-ea"/>
              </a:rPr>
              <a:t>信頼できない</a:t>
            </a:r>
            <a:r>
              <a:rPr kumimoji="1" lang="en-US" altLang="ja-JP" dirty="0">
                <a:solidFill>
                  <a:schemeClr val="tx1"/>
                </a:solidFill>
                <a:latin typeface="+mn-ea"/>
              </a:rPr>
              <a:t>OS</a:t>
            </a:r>
            <a:endParaRPr kumimoji="1" lang="ja-JP" altLang="en-US">
              <a:solidFill>
                <a:schemeClr val="tx1"/>
              </a:solidFill>
              <a:latin typeface="+mn-ea"/>
            </a:endParaRPr>
          </a:p>
        </p:txBody>
      </p:sp>
      <p:pic>
        <p:nvPicPr>
          <p:cNvPr id="17" name="グラフィックス 16" descr="中世の甲冑 単色塗りつぶし">
            <a:extLst>
              <a:ext uri="{FF2B5EF4-FFF2-40B4-BE49-F238E27FC236}">
                <a16:creationId xmlns:a16="http://schemas.microsoft.com/office/drawing/2014/main" id="{A2A5A2C1-935E-0B38-B03D-2816FEBF70E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092079" y="4379406"/>
            <a:ext cx="573492" cy="573492"/>
          </a:xfrm>
          <a:prstGeom prst="rect">
            <a:avLst/>
          </a:prstGeom>
        </p:spPr>
      </p:pic>
      <p:sp>
        <p:nvSpPr>
          <p:cNvPr id="19" name="角丸四角形 18">
            <a:extLst>
              <a:ext uri="{FF2B5EF4-FFF2-40B4-BE49-F238E27FC236}">
                <a16:creationId xmlns:a16="http://schemas.microsoft.com/office/drawing/2014/main" id="{8CD55C7A-4488-3C61-017C-4A65599B1581}"/>
              </a:ext>
            </a:extLst>
          </p:cNvPr>
          <p:cNvSpPr/>
          <p:nvPr/>
        </p:nvSpPr>
        <p:spPr>
          <a:xfrm>
            <a:off x="4962165" y="4562322"/>
            <a:ext cx="947862" cy="369333"/>
          </a:xfrm>
          <a:prstGeom prst="round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App</a:t>
            </a:r>
            <a:endParaRPr kumimoji="1" lang="ja-JP" altLang="en-US">
              <a:solidFill>
                <a:schemeClr val="tx1"/>
              </a:solidFill>
            </a:endParaRPr>
          </a:p>
        </p:txBody>
      </p:sp>
      <p:pic>
        <p:nvPicPr>
          <p:cNvPr id="23" name="グラフィックス 22" descr="雲 枠線">
            <a:extLst>
              <a:ext uri="{FF2B5EF4-FFF2-40B4-BE49-F238E27FC236}">
                <a16:creationId xmlns:a16="http://schemas.microsoft.com/office/drawing/2014/main" id="{94F1F6BF-5D95-79E2-7B57-88E7B27A86A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475678" y="4514499"/>
            <a:ext cx="1701325" cy="1701325"/>
          </a:xfrm>
          <a:prstGeom prst="rect">
            <a:avLst/>
          </a:prstGeom>
        </p:spPr>
      </p:pic>
      <p:sp>
        <p:nvSpPr>
          <p:cNvPr id="24" name="テキスト ボックス 23">
            <a:extLst>
              <a:ext uri="{FF2B5EF4-FFF2-40B4-BE49-F238E27FC236}">
                <a16:creationId xmlns:a16="http://schemas.microsoft.com/office/drawing/2014/main" id="{AB8E0D74-85E5-A691-F055-090F7F4C0B53}"/>
              </a:ext>
            </a:extLst>
          </p:cNvPr>
          <p:cNvSpPr txBox="1"/>
          <p:nvPr/>
        </p:nvSpPr>
        <p:spPr>
          <a:xfrm>
            <a:off x="8772342" y="5846493"/>
            <a:ext cx="1107996" cy="369332"/>
          </a:xfrm>
          <a:prstGeom prst="rect">
            <a:avLst/>
          </a:prstGeom>
          <a:noFill/>
        </p:spPr>
        <p:txBody>
          <a:bodyPr wrap="square" rtlCol="0">
            <a:spAutoFit/>
          </a:bodyPr>
          <a:lstStyle/>
          <a:p>
            <a:pPr algn="ctr"/>
            <a:r>
              <a:rPr kumimoji="1" lang="ja-JP" altLang="en-US"/>
              <a:t>クラウド</a:t>
            </a:r>
          </a:p>
        </p:txBody>
      </p:sp>
      <p:cxnSp>
        <p:nvCxnSpPr>
          <p:cNvPr id="25" name="直線矢印コネクタ 24">
            <a:extLst>
              <a:ext uri="{FF2B5EF4-FFF2-40B4-BE49-F238E27FC236}">
                <a16:creationId xmlns:a16="http://schemas.microsoft.com/office/drawing/2014/main" id="{1662786B-0ED7-924D-82CB-5478C769DD15}"/>
              </a:ext>
            </a:extLst>
          </p:cNvPr>
          <p:cNvCxnSpPr>
            <a:cxnSpLocks/>
            <a:stCxn id="23" idx="1"/>
            <a:endCxn id="19" idx="3"/>
          </p:cNvCxnSpPr>
          <p:nvPr/>
        </p:nvCxnSpPr>
        <p:spPr>
          <a:xfrm flipH="1" flipV="1">
            <a:off x="5910027" y="4746989"/>
            <a:ext cx="2565651" cy="618173"/>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470EE216-254B-B11F-B0F1-184E6EF8DF72}"/>
              </a:ext>
            </a:extLst>
          </p:cNvPr>
          <p:cNvSpPr txBox="1"/>
          <p:nvPr/>
        </p:nvSpPr>
        <p:spPr>
          <a:xfrm>
            <a:off x="3497212" y="6377791"/>
            <a:ext cx="2336718" cy="369332"/>
          </a:xfrm>
          <a:prstGeom prst="rect">
            <a:avLst/>
          </a:prstGeom>
          <a:noFill/>
        </p:spPr>
        <p:txBody>
          <a:bodyPr wrap="square" rtlCol="0">
            <a:spAutoFit/>
          </a:bodyPr>
          <a:lstStyle/>
          <a:p>
            <a:pPr algn="ctr"/>
            <a:r>
              <a:rPr kumimoji="1" lang="ja-JP" altLang="en-US"/>
              <a:t>エッジデバイス</a:t>
            </a:r>
          </a:p>
        </p:txBody>
      </p:sp>
      <p:pic>
        <p:nvPicPr>
          <p:cNvPr id="27" name="図 26">
            <a:extLst>
              <a:ext uri="{FF2B5EF4-FFF2-40B4-BE49-F238E27FC236}">
                <a16:creationId xmlns:a16="http://schemas.microsoft.com/office/drawing/2014/main" id="{A71750FA-0BAD-5F91-16AA-6634C5FF304E}"/>
              </a:ext>
            </a:extLst>
          </p:cNvPr>
          <p:cNvPicPr>
            <a:picLocks noChangeAspect="1"/>
          </p:cNvPicPr>
          <p:nvPr/>
        </p:nvPicPr>
        <p:blipFill>
          <a:blip r:embed="rId7"/>
          <a:stretch>
            <a:fillRect/>
          </a:stretch>
        </p:blipFill>
        <p:spPr>
          <a:xfrm>
            <a:off x="2799732" y="4458772"/>
            <a:ext cx="852817" cy="852817"/>
          </a:xfrm>
          <a:prstGeom prst="rect">
            <a:avLst/>
          </a:prstGeom>
        </p:spPr>
      </p:pic>
      <p:pic>
        <p:nvPicPr>
          <p:cNvPr id="28" name="グラフィックス 27" descr="戻る 単色塗りつぶし">
            <a:extLst>
              <a:ext uri="{FF2B5EF4-FFF2-40B4-BE49-F238E27FC236}">
                <a16:creationId xmlns:a16="http://schemas.microsoft.com/office/drawing/2014/main" id="{B88EA5C7-E440-4FB4-2FFF-E145C7CA940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170973" flipH="1">
            <a:off x="3446793" y="4467330"/>
            <a:ext cx="762010" cy="536328"/>
          </a:xfrm>
          <a:prstGeom prst="rect">
            <a:avLst/>
          </a:prstGeom>
        </p:spPr>
      </p:pic>
    </p:spTree>
    <p:extLst>
      <p:ext uri="{BB962C8B-B14F-4D97-AF65-F5344CB8AC3E}">
        <p14:creationId xmlns:p14="http://schemas.microsoft.com/office/powerpoint/2010/main" val="307746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3E522C38-7296-F4F3-AE73-A30FE9911808}"/>
              </a:ext>
            </a:extLst>
          </p:cNvPr>
          <p:cNvSpPr/>
          <p:nvPr/>
        </p:nvSpPr>
        <p:spPr>
          <a:xfrm>
            <a:off x="6205661" y="4953835"/>
            <a:ext cx="3613841" cy="1722246"/>
          </a:xfrm>
          <a:prstGeom prst="rect">
            <a:avLst/>
          </a:prstGeom>
          <a:solidFill>
            <a:schemeClr val="accent1">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15" name="正方形/長方形 14">
            <a:extLst>
              <a:ext uri="{FF2B5EF4-FFF2-40B4-BE49-F238E27FC236}">
                <a16:creationId xmlns:a16="http://schemas.microsoft.com/office/drawing/2014/main" id="{896C8717-384C-09C1-334B-A3E688A0C120}"/>
              </a:ext>
            </a:extLst>
          </p:cNvPr>
          <p:cNvSpPr/>
          <p:nvPr/>
        </p:nvSpPr>
        <p:spPr>
          <a:xfrm>
            <a:off x="2372497" y="4953836"/>
            <a:ext cx="3613841" cy="1722245"/>
          </a:xfrm>
          <a:prstGeom prst="rect">
            <a:avLst/>
          </a:prstGeom>
          <a:solidFill>
            <a:schemeClr val="accent4">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2" name="タイトル 1">
            <a:extLst>
              <a:ext uri="{FF2B5EF4-FFF2-40B4-BE49-F238E27FC236}">
                <a16:creationId xmlns:a16="http://schemas.microsoft.com/office/drawing/2014/main" id="{7B1A2FEB-2BA0-1710-5F26-56B136A6FD64}"/>
              </a:ext>
            </a:extLst>
          </p:cNvPr>
          <p:cNvSpPr>
            <a:spLocks noGrp="1"/>
          </p:cNvSpPr>
          <p:nvPr>
            <p:ph type="title"/>
          </p:nvPr>
        </p:nvSpPr>
        <p:spPr/>
        <p:txBody>
          <a:bodyPr/>
          <a:lstStyle/>
          <a:p>
            <a:r>
              <a:rPr lang="en-US" altLang="ja-JP" dirty="0"/>
              <a:t>Arm TrustZone</a:t>
            </a:r>
            <a:endParaRPr kumimoji="1" lang="ja-JP" altLang="en-US"/>
          </a:p>
        </p:txBody>
      </p:sp>
      <p:sp>
        <p:nvSpPr>
          <p:cNvPr id="3" name="コンテンツ プレースホルダー 2">
            <a:extLst>
              <a:ext uri="{FF2B5EF4-FFF2-40B4-BE49-F238E27FC236}">
                <a16:creationId xmlns:a16="http://schemas.microsoft.com/office/drawing/2014/main" id="{0BA9FA16-93EB-0DCD-C116-669CAA01CFE2}"/>
              </a:ext>
            </a:extLst>
          </p:cNvPr>
          <p:cNvSpPr>
            <a:spLocks noGrp="1"/>
          </p:cNvSpPr>
          <p:nvPr>
            <p:ph idx="1"/>
          </p:nvPr>
        </p:nvSpPr>
        <p:spPr/>
        <p:txBody>
          <a:bodyPr/>
          <a:lstStyle/>
          <a:p>
            <a:r>
              <a:rPr lang="ja-JP" altLang="en-US"/>
              <a:t>エッジデバイス向けの隔離実行環境</a:t>
            </a:r>
            <a:endParaRPr lang="en-US" altLang="ja-JP" dirty="0"/>
          </a:p>
          <a:p>
            <a:pPr lvl="1"/>
            <a:r>
              <a:rPr lang="ja-JP" altLang="en-US"/>
              <a:t>例：</a:t>
            </a:r>
            <a:r>
              <a:rPr lang="en-US" altLang="ja-JP" dirty="0"/>
              <a:t>Android Keystore</a:t>
            </a:r>
            <a:r>
              <a:rPr lang="ja-JP" altLang="en-US"/>
              <a:t>における鍵管理など</a:t>
            </a:r>
            <a:endParaRPr lang="en-US" altLang="ja-JP" dirty="0"/>
          </a:p>
          <a:p>
            <a:r>
              <a:rPr lang="ja-JP" altLang="en-US"/>
              <a:t>ワールドと呼ばれる実行環境を</a:t>
            </a:r>
            <a:r>
              <a:rPr lang="en-US" altLang="ja-JP" dirty="0"/>
              <a:t>2</a:t>
            </a:r>
            <a:r>
              <a:rPr lang="ja-JP" altLang="en-US"/>
              <a:t>つ提供</a:t>
            </a:r>
            <a:endParaRPr lang="en-US" altLang="ja-JP" dirty="0"/>
          </a:p>
          <a:p>
            <a:pPr lvl="1"/>
            <a:r>
              <a:rPr lang="ja-JP" altLang="en-US"/>
              <a:t>セキュアワールドで隔離実行する</a:t>
            </a:r>
            <a:r>
              <a:rPr lang="en-US" altLang="ja-JP" dirty="0"/>
              <a:t>Trusted Application (TA)</a:t>
            </a:r>
            <a:r>
              <a:rPr lang="ja-JP" altLang="en-US"/>
              <a:t>を実行</a:t>
            </a:r>
            <a:endParaRPr lang="en-US" altLang="ja-JP" dirty="0"/>
          </a:p>
          <a:p>
            <a:pPr lvl="2"/>
            <a:r>
              <a:rPr lang="en-US" altLang="ja-JP" dirty="0"/>
              <a:t>TA</a:t>
            </a:r>
            <a:r>
              <a:rPr lang="ja-JP" altLang="en-US"/>
              <a:t>の実行をサポートする</a:t>
            </a:r>
            <a:r>
              <a:rPr lang="en-US" altLang="ja-JP" dirty="0"/>
              <a:t>Trusted OS</a:t>
            </a:r>
            <a:r>
              <a:rPr lang="ja-JP" altLang="en-US"/>
              <a:t>が動作</a:t>
            </a:r>
            <a:endParaRPr lang="en-US" altLang="ja-JP" dirty="0"/>
          </a:p>
          <a:p>
            <a:pPr lvl="1"/>
            <a:r>
              <a:rPr lang="ja-JP" altLang="en-US"/>
              <a:t>ノーマルワールドで</a:t>
            </a:r>
            <a:r>
              <a:rPr lang="en-JP" altLang="ja-JP"/>
              <a:t>TA</a:t>
            </a:r>
            <a:r>
              <a:rPr lang="ja-JP" altLang="en-JP"/>
              <a:t>を</a:t>
            </a:r>
            <a:r>
              <a:rPr lang="ja-JP" altLang="en-US"/>
              <a:t>利用するための</a:t>
            </a:r>
            <a:r>
              <a:rPr lang="en-US" altLang="ja-JP" dirty="0"/>
              <a:t>Client Application (CA)</a:t>
            </a:r>
            <a:r>
              <a:rPr lang="ja-JP" altLang="en-US"/>
              <a:t>を実行</a:t>
            </a:r>
            <a:endParaRPr lang="en-US" altLang="ja-JP" dirty="0"/>
          </a:p>
          <a:p>
            <a:pPr lvl="2"/>
            <a:r>
              <a:rPr lang="ja-JP" altLang="en-US"/>
              <a:t>通常のアプリケーションや</a:t>
            </a:r>
            <a:r>
              <a:rPr lang="en-US" altLang="ja-JP" dirty="0"/>
              <a:t>CA</a:t>
            </a:r>
            <a:r>
              <a:rPr lang="ja-JP" altLang="en-US"/>
              <a:t>を実行する</a:t>
            </a:r>
            <a:r>
              <a:rPr lang="en-US" altLang="ja-JP" dirty="0"/>
              <a:t>Linux</a:t>
            </a:r>
            <a:r>
              <a:rPr lang="ja-JP" altLang="en-US"/>
              <a:t>などの</a:t>
            </a:r>
            <a:r>
              <a:rPr lang="en-US" altLang="ja-JP" dirty="0"/>
              <a:t>Rich OS</a:t>
            </a:r>
            <a:r>
              <a:rPr lang="ja-JP" altLang="en-US"/>
              <a:t>が動作</a:t>
            </a:r>
            <a:endParaRPr lang="en-US" altLang="ja-JP" dirty="0"/>
          </a:p>
        </p:txBody>
      </p:sp>
      <p:sp>
        <p:nvSpPr>
          <p:cNvPr id="6" name="テキスト ボックス 5">
            <a:extLst>
              <a:ext uri="{FF2B5EF4-FFF2-40B4-BE49-F238E27FC236}">
                <a16:creationId xmlns:a16="http://schemas.microsoft.com/office/drawing/2014/main" id="{566A723D-EBC2-3791-99CD-8B7D153F45A9}"/>
              </a:ext>
            </a:extLst>
          </p:cNvPr>
          <p:cNvSpPr txBox="1"/>
          <p:nvPr/>
        </p:nvSpPr>
        <p:spPr>
          <a:xfrm>
            <a:off x="2372497" y="4703001"/>
            <a:ext cx="3613841" cy="369332"/>
          </a:xfrm>
          <a:prstGeom prst="rect">
            <a:avLst/>
          </a:prstGeom>
          <a:noFill/>
        </p:spPr>
        <p:txBody>
          <a:bodyPr wrap="square" rtlCol="0">
            <a:spAutoFit/>
          </a:bodyPr>
          <a:lstStyle/>
          <a:p>
            <a:pPr algn="ctr"/>
            <a:r>
              <a:rPr kumimoji="1" lang="ja-JP" altLang="en-US"/>
              <a:t>ノーマルワールド</a:t>
            </a:r>
          </a:p>
        </p:txBody>
      </p:sp>
      <p:sp>
        <p:nvSpPr>
          <p:cNvPr id="7" name="テキスト ボックス 6">
            <a:extLst>
              <a:ext uri="{FF2B5EF4-FFF2-40B4-BE49-F238E27FC236}">
                <a16:creationId xmlns:a16="http://schemas.microsoft.com/office/drawing/2014/main" id="{66F33874-7A9D-DAB9-2A68-0193CC68FD55}"/>
              </a:ext>
            </a:extLst>
          </p:cNvPr>
          <p:cNvSpPr txBox="1"/>
          <p:nvPr/>
        </p:nvSpPr>
        <p:spPr>
          <a:xfrm>
            <a:off x="6205661" y="4710532"/>
            <a:ext cx="3613841" cy="369332"/>
          </a:xfrm>
          <a:prstGeom prst="rect">
            <a:avLst/>
          </a:prstGeom>
          <a:noFill/>
        </p:spPr>
        <p:txBody>
          <a:bodyPr wrap="square" rtlCol="0">
            <a:spAutoFit/>
          </a:bodyPr>
          <a:lstStyle/>
          <a:p>
            <a:pPr algn="ctr"/>
            <a:r>
              <a:rPr lang="ja-JP" altLang="en-US"/>
              <a:t>セキュアワールド</a:t>
            </a:r>
            <a:endParaRPr kumimoji="1" lang="ja-JP" altLang="en-US"/>
          </a:p>
        </p:txBody>
      </p:sp>
      <p:sp>
        <p:nvSpPr>
          <p:cNvPr id="8" name="角丸四角形 7">
            <a:extLst>
              <a:ext uri="{FF2B5EF4-FFF2-40B4-BE49-F238E27FC236}">
                <a16:creationId xmlns:a16="http://schemas.microsoft.com/office/drawing/2014/main" id="{5089962E-D4CC-3223-143C-470022BC54CF}"/>
              </a:ext>
            </a:extLst>
          </p:cNvPr>
          <p:cNvSpPr/>
          <p:nvPr/>
        </p:nvSpPr>
        <p:spPr>
          <a:xfrm>
            <a:off x="2798353" y="5310589"/>
            <a:ext cx="1230719" cy="43058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a:solidFill>
                  <a:schemeClr val="tx1"/>
                </a:solidFill>
              </a:rPr>
              <a:t>通常</a:t>
            </a:r>
            <a:r>
              <a:rPr kumimoji="1" lang="en-US" altLang="ja-JP" dirty="0">
                <a:solidFill>
                  <a:schemeClr val="tx1"/>
                </a:solidFill>
              </a:rPr>
              <a:t>App</a:t>
            </a:r>
            <a:endParaRPr kumimoji="1" lang="ja-JP" altLang="en-US">
              <a:solidFill>
                <a:schemeClr val="tx1"/>
              </a:solidFill>
            </a:endParaRPr>
          </a:p>
        </p:txBody>
      </p:sp>
      <p:sp>
        <p:nvSpPr>
          <p:cNvPr id="9" name="角丸四角形 8">
            <a:extLst>
              <a:ext uri="{FF2B5EF4-FFF2-40B4-BE49-F238E27FC236}">
                <a16:creationId xmlns:a16="http://schemas.microsoft.com/office/drawing/2014/main" id="{4EC717CA-8FE7-655D-D1EA-AAE1C125E7F1}"/>
              </a:ext>
            </a:extLst>
          </p:cNvPr>
          <p:cNvSpPr/>
          <p:nvPr/>
        </p:nvSpPr>
        <p:spPr>
          <a:xfrm>
            <a:off x="2780271" y="5931353"/>
            <a:ext cx="2741846" cy="43058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Rich OS</a:t>
            </a:r>
            <a:endParaRPr kumimoji="1" lang="ja-JP" altLang="en-US">
              <a:solidFill>
                <a:schemeClr val="tx1"/>
              </a:solidFill>
            </a:endParaRPr>
          </a:p>
        </p:txBody>
      </p:sp>
      <p:sp>
        <p:nvSpPr>
          <p:cNvPr id="10" name="角丸四角形 9">
            <a:extLst>
              <a:ext uri="{FF2B5EF4-FFF2-40B4-BE49-F238E27FC236}">
                <a16:creationId xmlns:a16="http://schemas.microsoft.com/office/drawing/2014/main" id="{76B89891-2724-3B8D-1DB2-6F71C38A6283}"/>
              </a:ext>
            </a:extLst>
          </p:cNvPr>
          <p:cNvSpPr/>
          <p:nvPr/>
        </p:nvSpPr>
        <p:spPr>
          <a:xfrm>
            <a:off x="6610486" y="5923845"/>
            <a:ext cx="2801243" cy="43058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Trusted OS</a:t>
            </a:r>
            <a:endParaRPr kumimoji="1" lang="ja-JP" altLang="en-US">
              <a:solidFill>
                <a:schemeClr val="tx1"/>
              </a:solidFill>
            </a:endParaRPr>
          </a:p>
        </p:txBody>
      </p:sp>
      <p:sp>
        <p:nvSpPr>
          <p:cNvPr id="11" name="角丸四角形 10">
            <a:extLst>
              <a:ext uri="{FF2B5EF4-FFF2-40B4-BE49-F238E27FC236}">
                <a16:creationId xmlns:a16="http://schemas.microsoft.com/office/drawing/2014/main" id="{FE46DD80-D27A-5638-6D14-0D62F03F54C6}"/>
              </a:ext>
            </a:extLst>
          </p:cNvPr>
          <p:cNvSpPr/>
          <p:nvPr/>
        </p:nvSpPr>
        <p:spPr>
          <a:xfrm>
            <a:off x="4286155" y="5310589"/>
            <a:ext cx="1230719" cy="43058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CA</a:t>
            </a:r>
            <a:endParaRPr kumimoji="1" lang="ja-JP" altLang="en-US">
              <a:solidFill>
                <a:schemeClr val="tx1"/>
              </a:solidFill>
            </a:endParaRPr>
          </a:p>
        </p:txBody>
      </p:sp>
      <p:sp>
        <p:nvSpPr>
          <p:cNvPr id="12" name="角丸四角形 11">
            <a:extLst>
              <a:ext uri="{FF2B5EF4-FFF2-40B4-BE49-F238E27FC236}">
                <a16:creationId xmlns:a16="http://schemas.microsoft.com/office/drawing/2014/main" id="{6C628F88-319D-8D3D-F328-C0C2C186AE00}"/>
              </a:ext>
            </a:extLst>
          </p:cNvPr>
          <p:cNvSpPr/>
          <p:nvPr/>
        </p:nvSpPr>
        <p:spPr>
          <a:xfrm>
            <a:off x="6610486" y="5310589"/>
            <a:ext cx="1230719" cy="43058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TA</a:t>
            </a:r>
            <a:endParaRPr kumimoji="1" lang="ja-JP" altLang="en-US">
              <a:solidFill>
                <a:schemeClr val="tx1"/>
              </a:solidFill>
            </a:endParaRPr>
          </a:p>
        </p:txBody>
      </p:sp>
      <p:sp>
        <p:nvSpPr>
          <p:cNvPr id="13" name="角丸四角形 12">
            <a:extLst>
              <a:ext uri="{FF2B5EF4-FFF2-40B4-BE49-F238E27FC236}">
                <a16:creationId xmlns:a16="http://schemas.microsoft.com/office/drawing/2014/main" id="{A93732C0-B858-AFFE-0014-A9C8757B5601}"/>
              </a:ext>
            </a:extLst>
          </p:cNvPr>
          <p:cNvSpPr/>
          <p:nvPr/>
        </p:nvSpPr>
        <p:spPr>
          <a:xfrm>
            <a:off x="8181010" y="5310589"/>
            <a:ext cx="1230719" cy="43058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TA</a:t>
            </a:r>
            <a:endParaRPr kumimoji="1" lang="ja-JP" altLang="en-US">
              <a:solidFill>
                <a:schemeClr val="tx1"/>
              </a:solidFill>
            </a:endParaRPr>
          </a:p>
        </p:txBody>
      </p:sp>
    </p:spTree>
    <p:extLst>
      <p:ext uri="{BB962C8B-B14F-4D97-AF65-F5344CB8AC3E}">
        <p14:creationId xmlns:p14="http://schemas.microsoft.com/office/powerpoint/2010/main" val="1252422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F2D7FD4D-887F-EC63-536A-80250656D2A5}"/>
              </a:ext>
            </a:extLst>
          </p:cNvPr>
          <p:cNvSpPr/>
          <p:nvPr/>
        </p:nvSpPr>
        <p:spPr>
          <a:xfrm>
            <a:off x="6205661" y="4772968"/>
            <a:ext cx="4293503" cy="1903114"/>
          </a:xfrm>
          <a:prstGeom prst="rect">
            <a:avLst/>
          </a:prstGeom>
          <a:solidFill>
            <a:schemeClr val="accent1">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16" name="正方形/長方形 15">
            <a:extLst>
              <a:ext uri="{FF2B5EF4-FFF2-40B4-BE49-F238E27FC236}">
                <a16:creationId xmlns:a16="http://schemas.microsoft.com/office/drawing/2014/main" id="{34BE64CC-A092-74B2-F617-B0C630C35C29}"/>
              </a:ext>
            </a:extLst>
          </p:cNvPr>
          <p:cNvSpPr/>
          <p:nvPr/>
        </p:nvSpPr>
        <p:spPr>
          <a:xfrm>
            <a:off x="1692834" y="4772969"/>
            <a:ext cx="4293504" cy="1903113"/>
          </a:xfrm>
          <a:prstGeom prst="rect">
            <a:avLst/>
          </a:prstGeom>
          <a:solidFill>
            <a:schemeClr val="accent4">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2" name="タイトル 1">
            <a:extLst>
              <a:ext uri="{FF2B5EF4-FFF2-40B4-BE49-F238E27FC236}">
                <a16:creationId xmlns:a16="http://schemas.microsoft.com/office/drawing/2014/main" id="{364837E1-2AF5-6A55-26B6-AD2A3F32E027}"/>
              </a:ext>
            </a:extLst>
          </p:cNvPr>
          <p:cNvSpPr>
            <a:spLocks noGrp="1"/>
          </p:cNvSpPr>
          <p:nvPr>
            <p:ph type="title"/>
          </p:nvPr>
        </p:nvSpPr>
        <p:spPr/>
        <p:txBody>
          <a:bodyPr/>
          <a:lstStyle/>
          <a:p>
            <a:r>
              <a:rPr kumimoji="1" lang="ja-JP" altLang="en-US"/>
              <a:t>セキュアワールドにおけるアプリケーションの実行</a:t>
            </a:r>
          </a:p>
        </p:txBody>
      </p:sp>
      <p:sp>
        <p:nvSpPr>
          <p:cNvPr id="3" name="コンテンツ プレースホルダー 2">
            <a:extLst>
              <a:ext uri="{FF2B5EF4-FFF2-40B4-BE49-F238E27FC236}">
                <a16:creationId xmlns:a16="http://schemas.microsoft.com/office/drawing/2014/main" id="{918B8D4C-CE4A-CAB9-EA74-31F49E6D5311}"/>
              </a:ext>
            </a:extLst>
          </p:cNvPr>
          <p:cNvSpPr>
            <a:spLocks noGrp="1"/>
          </p:cNvSpPr>
          <p:nvPr>
            <p:ph idx="1"/>
          </p:nvPr>
        </p:nvSpPr>
        <p:spPr/>
        <p:txBody>
          <a:bodyPr/>
          <a:lstStyle/>
          <a:p>
            <a:r>
              <a:rPr kumimoji="1" lang="ja-JP" altLang="en-US"/>
              <a:t>セキュアワールドはノーマルワールドより高い権限を持つ</a:t>
            </a:r>
            <a:endParaRPr kumimoji="1" lang="en-US" altLang="ja-JP" dirty="0"/>
          </a:p>
          <a:p>
            <a:pPr lvl="1"/>
            <a:r>
              <a:rPr lang="ja-JP" altLang="en-US"/>
              <a:t>従来の</a:t>
            </a:r>
            <a:r>
              <a:rPr lang="en-US" altLang="ja-JP" dirty="0"/>
              <a:t>TA</a:t>
            </a:r>
            <a:r>
              <a:rPr lang="ja-JP" altLang="en-US"/>
              <a:t>より複雑なクラウドアプリケーションは脆弱性を含む可能性</a:t>
            </a:r>
            <a:endParaRPr lang="en-US" altLang="ja-JP" dirty="0"/>
          </a:p>
          <a:p>
            <a:pPr lvl="1"/>
            <a:r>
              <a:rPr lang="ja-JP" altLang="en-US"/>
              <a:t>ノーマルワールドに侵入した攻撃者によって全権限を奪われる恐れ</a:t>
            </a:r>
            <a:endParaRPr lang="en-US" altLang="ja-JP" dirty="0"/>
          </a:p>
          <a:p>
            <a:pPr lvl="1"/>
            <a:r>
              <a:rPr lang="ja-JP" altLang="en-US"/>
              <a:t>侵害されたアプリケーションが他の</a:t>
            </a:r>
            <a:r>
              <a:rPr lang="en-US" altLang="ja-JP" dirty="0"/>
              <a:t>TA</a:t>
            </a:r>
            <a:r>
              <a:rPr lang="ja-JP" altLang="en-US"/>
              <a:t>や</a:t>
            </a:r>
            <a:r>
              <a:rPr lang="en-US" altLang="ja-JP" dirty="0"/>
              <a:t>Trusted OS</a:t>
            </a:r>
            <a:r>
              <a:rPr lang="ja-JP" altLang="en-US"/>
              <a:t>を攻撃する恐れ</a:t>
            </a:r>
            <a:endParaRPr lang="en-US" altLang="ja-JP" dirty="0"/>
          </a:p>
          <a:p>
            <a:r>
              <a:rPr kumimoji="1" lang="ja-JP" altLang="en-US"/>
              <a:t>クラウドアプリケーションは高い権限を必要としない</a:t>
            </a:r>
            <a:endParaRPr kumimoji="1" lang="en-US" altLang="ja-JP" dirty="0"/>
          </a:p>
          <a:p>
            <a:pPr lvl="1"/>
            <a:r>
              <a:rPr lang="ja-JP" altLang="en-US"/>
              <a:t>ノーマルワールドからの隔離のみを必要とする場合が多い</a:t>
            </a:r>
            <a:endParaRPr kumimoji="1" lang="en-US" altLang="ja-JP" dirty="0"/>
          </a:p>
        </p:txBody>
      </p:sp>
      <p:sp>
        <p:nvSpPr>
          <p:cNvPr id="6" name="テキスト ボックス 5">
            <a:extLst>
              <a:ext uri="{FF2B5EF4-FFF2-40B4-BE49-F238E27FC236}">
                <a16:creationId xmlns:a16="http://schemas.microsoft.com/office/drawing/2014/main" id="{BA34990E-3A67-6542-7D1A-B0BD7E29F7B6}"/>
              </a:ext>
            </a:extLst>
          </p:cNvPr>
          <p:cNvSpPr txBox="1"/>
          <p:nvPr/>
        </p:nvSpPr>
        <p:spPr>
          <a:xfrm>
            <a:off x="1689515" y="4499848"/>
            <a:ext cx="4293504" cy="369332"/>
          </a:xfrm>
          <a:prstGeom prst="rect">
            <a:avLst/>
          </a:prstGeom>
          <a:noFill/>
        </p:spPr>
        <p:txBody>
          <a:bodyPr wrap="square" rtlCol="0">
            <a:spAutoFit/>
          </a:bodyPr>
          <a:lstStyle/>
          <a:p>
            <a:pPr algn="ctr"/>
            <a:r>
              <a:rPr kumimoji="1" lang="ja-JP" altLang="en-US"/>
              <a:t>ノーマルワールド</a:t>
            </a:r>
          </a:p>
        </p:txBody>
      </p:sp>
      <p:sp>
        <p:nvSpPr>
          <p:cNvPr id="7" name="テキスト ボックス 6">
            <a:extLst>
              <a:ext uri="{FF2B5EF4-FFF2-40B4-BE49-F238E27FC236}">
                <a16:creationId xmlns:a16="http://schemas.microsoft.com/office/drawing/2014/main" id="{1F78F526-90EE-D74C-9C7B-25B5D2A2B684}"/>
              </a:ext>
            </a:extLst>
          </p:cNvPr>
          <p:cNvSpPr txBox="1"/>
          <p:nvPr/>
        </p:nvSpPr>
        <p:spPr>
          <a:xfrm>
            <a:off x="6208980" y="4496438"/>
            <a:ext cx="4290184" cy="369332"/>
          </a:xfrm>
          <a:prstGeom prst="rect">
            <a:avLst/>
          </a:prstGeom>
          <a:noFill/>
        </p:spPr>
        <p:txBody>
          <a:bodyPr wrap="square" rtlCol="0">
            <a:spAutoFit/>
          </a:bodyPr>
          <a:lstStyle/>
          <a:p>
            <a:pPr algn="ctr"/>
            <a:r>
              <a:rPr kumimoji="1" lang="ja-JP" altLang="en-US"/>
              <a:t>セキュアワールド</a:t>
            </a:r>
          </a:p>
        </p:txBody>
      </p:sp>
      <p:sp>
        <p:nvSpPr>
          <p:cNvPr id="8" name="角丸四角形 7">
            <a:extLst>
              <a:ext uri="{FF2B5EF4-FFF2-40B4-BE49-F238E27FC236}">
                <a16:creationId xmlns:a16="http://schemas.microsoft.com/office/drawing/2014/main" id="{08869ADE-E184-E81D-5B95-37FFB7430FEA}"/>
              </a:ext>
            </a:extLst>
          </p:cNvPr>
          <p:cNvSpPr/>
          <p:nvPr/>
        </p:nvSpPr>
        <p:spPr>
          <a:xfrm>
            <a:off x="2431690" y="5881868"/>
            <a:ext cx="2794265" cy="43058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Rich OS</a:t>
            </a:r>
            <a:endParaRPr kumimoji="1" lang="ja-JP" altLang="en-US">
              <a:solidFill>
                <a:schemeClr val="tx1"/>
              </a:solidFill>
            </a:endParaRPr>
          </a:p>
        </p:txBody>
      </p:sp>
      <p:sp>
        <p:nvSpPr>
          <p:cNvPr id="9" name="角丸四角形 8">
            <a:extLst>
              <a:ext uri="{FF2B5EF4-FFF2-40B4-BE49-F238E27FC236}">
                <a16:creationId xmlns:a16="http://schemas.microsoft.com/office/drawing/2014/main" id="{2B4F95BE-B44A-CE62-4432-C3EF6787285D}"/>
              </a:ext>
            </a:extLst>
          </p:cNvPr>
          <p:cNvSpPr/>
          <p:nvPr/>
        </p:nvSpPr>
        <p:spPr>
          <a:xfrm>
            <a:off x="6975735" y="5874360"/>
            <a:ext cx="2779326" cy="43058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Trusted OS</a:t>
            </a:r>
            <a:endParaRPr kumimoji="1" lang="ja-JP" altLang="en-US">
              <a:solidFill>
                <a:schemeClr val="tx1"/>
              </a:solidFill>
            </a:endParaRPr>
          </a:p>
        </p:txBody>
      </p:sp>
      <p:sp>
        <p:nvSpPr>
          <p:cNvPr id="10" name="角丸四角形 9">
            <a:extLst>
              <a:ext uri="{FF2B5EF4-FFF2-40B4-BE49-F238E27FC236}">
                <a16:creationId xmlns:a16="http://schemas.microsoft.com/office/drawing/2014/main" id="{DD44791B-7936-921B-A5D9-93074B4287E4}"/>
              </a:ext>
            </a:extLst>
          </p:cNvPr>
          <p:cNvSpPr/>
          <p:nvPr/>
        </p:nvSpPr>
        <p:spPr>
          <a:xfrm>
            <a:off x="6971701" y="5142012"/>
            <a:ext cx="1214077" cy="430585"/>
          </a:xfrm>
          <a:prstGeom prst="roundRect">
            <a:avLst/>
          </a:prstGeom>
          <a:solidFill>
            <a:schemeClr val="tx1"/>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bg1"/>
                </a:solidFill>
              </a:rPr>
              <a:t>App</a:t>
            </a:r>
            <a:endParaRPr kumimoji="1" lang="ja-JP" altLang="en-US">
              <a:solidFill>
                <a:schemeClr val="bg1"/>
              </a:solidFill>
            </a:endParaRPr>
          </a:p>
        </p:txBody>
      </p:sp>
      <p:sp>
        <p:nvSpPr>
          <p:cNvPr id="11" name="角丸四角形 10">
            <a:extLst>
              <a:ext uri="{FF2B5EF4-FFF2-40B4-BE49-F238E27FC236}">
                <a16:creationId xmlns:a16="http://schemas.microsoft.com/office/drawing/2014/main" id="{B60C23E6-EF12-32E2-9983-6509E26E4EBA}"/>
              </a:ext>
            </a:extLst>
          </p:cNvPr>
          <p:cNvSpPr/>
          <p:nvPr/>
        </p:nvSpPr>
        <p:spPr>
          <a:xfrm>
            <a:off x="8540984" y="5145710"/>
            <a:ext cx="1214077" cy="43058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TA</a:t>
            </a:r>
            <a:endParaRPr kumimoji="1" lang="ja-JP" altLang="en-US">
              <a:solidFill>
                <a:schemeClr val="tx1"/>
              </a:solidFill>
            </a:endParaRPr>
          </a:p>
        </p:txBody>
      </p:sp>
      <p:pic>
        <p:nvPicPr>
          <p:cNvPr id="12" name="グラフィックス 11" descr="戻る 単色塗りつぶし">
            <a:extLst>
              <a:ext uri="{FF2B5EF4-FFF2-40B4-BE49-F238E27FC236}">
                <a16:creationId xmlns:a16="http://schemas.microsoft.com/office/drawing/2014/main" id="{3E3AD404-6E5E-6951-6ABF-54AF2C2CCFA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82933" flipH="1">
            <a:off x="5206344" y="4680992"/>
            <a:ext cx="1873360" cy="942202"/>
          </a:xfrm>
          <a:prstGeom prst="rect">
            <a:avLst/>
          </a:prstGeom>
        </p:spPr>
      </p:pic>
      <p:pic>
        <p:nvPicPr>
          <p:cNvPr id="13" name="図 12">
            <a:extLst>
              <a:ext uri="{FF2B5EF4-FFF2-40B4-BE49-F238E27FC236}">
                <a16:creationId xmlns:a16="http://schemas.microsoft.com/office/drawing/2014/main" id="{4AB8603F-1C02-6583-9348-8D5D8A441108}"/>
              </a:ext>
            </a:extLst>
          </p:cNvPr>
          <p:cNvPicPr>
            <a:picLocks noChangeAspect="1"/>
          </p:cNvPicPr>
          <p:nvPr/>
        </p:nvPicPr>
        <p:blipFill>
          <a:blip r:embed="rId5"/>
          <a:stretch>
            <a:fillRect/>
          </a:stretch>
        </p:blipFill>
        <p:spPr>
          <a:xfrm>
            <a:off x="4449894" y="4749078"/>
            <a:ext cx="951478" cy="951478"/>
          </a:xfrm>
          <a:prstGeom prst="rect">
            <a:avLst/>
          </a:prstGeom>
        </p:spPr>
      </p:pic>
      <p:pic>
        <p:nvPicPr>
          <p:cNvPr id="14" name="グラフィックス 13" descr="戻る 単色塗りつぶし">
            <a:extLst>
              <a:ext uri="{FF2B5EF4-FFF2-40B4-BE49-F238E27FC236}">
                <a16:creationId xmlns:a16="http://schemas.microsoft.com/office/drawing/2014/main" id="{2D39E92B-81A1-2151-2F94-34A098B471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8736991">
            <a:off x="8066485" y="5275169"/>
            <a:ext cx="701486" cy="664957"/>
          </a:xfrm>
          <a:prstGeom prst="rect">
            <a:avLst/>
          </a:prstGeom>
        </p:spPr>
      </p:pic>
      <p:pic>
        <p:nvPicPr>
          <p:cNvPr id="19" name="グラフィックス 18" descr="矢印: 右回転 単色塗りつぶし">
            <a:extLst>
              <a:ext uri="{FF2B5EF4-FFF2-40B4-BE49-F238E27FC236}">
                <a16:creationId xmlns:a16="http://schemas.microsoft.com/office/drawing/2014/main" id="{C8370565-87C4-40C9-52B5-290D0602A0F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6977857" flipV="1">
            <a:off x="6535520" y="5383639"/>
            <a:ext cx="823941" cy="755922"/>
          </a:xfrm>
          <a:prstGeom prst="rect">
            <a:avLst/>
          </a:prstGeom>
        </p:spPr>
      </p:pic>
    </p:spTree>
    <p:extLst>
      <p:ext uri="{BB962C8B-B14F-4D97-AF65-F5344CB8AC3E}">
        <p14:creationId xmlns:p14="http://schemas.microsoft.com/office/powerpoint/2010/main" val="3009894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815A1443-C568-50E9-5044-B272BD3C2F35}"/>
              </a:ext>
            </a:extLst>
          </p:cNvPr>
          <p:cNvSpPr/>
          <p:nvPr/>
        </p:nvSpPr>
        <p:spPr>
          <a:xfrm>
            <a:off x="6205661" y="4700119"/>
            <a:ext cx="4479085" cy="1975962"/>
          </a:xfrm>
          <a:prstGeom prst="rect">
            <a:avLst/>
          </a:prstGeom>
          <a:solidFill>
            <a:schemeClr val="accent1">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12" name="正方形/長方形 11">
            <a:extLst>
              <a:ext uri="{FF2B5EF4-FFF2-40B4-BE49-F238E27FC236}">
                <a16:creationId xmlns:a16="http://schemas.microsoft.com/office/drawing/2014/main" id="{FE0669A7-48EC-E08E-2D80-77CA3A34B46D}"/>
              </a:ext>
            </a:extLst>
          </p:cNvPr>
          <p:cNvSpPr/>
          <p:nvPr/>
        </p:nvSpPr>
        <p:spPr>
          <a:xfrm>
            <a:off x="1507253" y="4700120"/>
            <a:ext cx="4479085" cy="1975961"/>
          </a:xfrm>
          <a:prstGeom prst="rect">
            <a:avLst/>
          </a:prstGeom>
          <a:solidFill>
            <a:schemeClr val="accent4">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2" name="タイトル 1">
            <a:extLst>
              <a:ext uri="{FF2B5EF4-FFF2-40B4-BE49-F238E27FC236}">
                <a16:creationId xmlns:a16="http://schemas.microsoft.com/office/drawing/2014/main" id="{D2D81F36-3A82-D3E2-E54B-7D2158846477}"/>
              </a:ext>
            </a:extLst>
          </p:cNvPr>
          <p:cNvSpPr>
            <a:spLocks noGrp="1"/>
          </p:cNvSpPr>
          <p:nvPr>
            <p:ph type="title"/>
          </p:nvPr>
        </p:nvSpPr>
        <p:spPr/>
        <p:txBody>
          <a:bodyPr/>
          <a:lstStyle/>
          <a:p>
            <a:r>
              <a:rPr lang="en-JP" altLang="ja-JP" dirty="0"/>
              <a:t>CA</a:t>
            </a:r>
            <a:r>
              <a:rPr lang="ja-JP" altLang="en-JP"/>
              <a:t>と</a:t>
            </a:r>
            <a:r>
              <a:rPr lang="en-US" altLang="ja-JP" dirty="0"/>
              <a:t>TA</a:t>
            </a:r>
            <a:r>
              <a:rPr lang="ja-JP" altLang="en-US"/>
              <a:t>の協調実行</a:t>
            </a:r>
            <a:endParaRPr kumimoji="1" lang="ja-JP" altLang="en-US"/>
          </a:p>
        </p:txBody>
      </p:sp>
      <p:sp>
        <p:nvSpPr>
          <p:cNvPr id="3" name="コンテンツ プレースホルダー 2">
            <a:extLst>
              <a:ext uri="{FF2B5EF4-FFF2-40B4-BE49-F238E27FC236}">
                <a16:creationId xmlns:a16="http://schemas.microsoft.com/office/drawing/2014/main" id="{BB9DD464-60DC-5751-B7EF-FA5DADBCAD25}"/>
              </a:ext>
            </a:extLst>
          </p:cNvPr>
          <p:cNvSpPr>
            <a:spLocks noGrp="1"/>
          </p:cNvSpPr>
          <p:nvPr>
            <p:ph idx="1"/>
          </p:nvPr>
        </p:nvSpPr>
        <p:spPr/>
        <p:txBody>
          <a:bodyPr/>
          <a:lstStyle/>
          <a:p>
            <a:r>
              <a:rPr lang="ja-JP" altLang="en-US"/>
              <a:t>セキュリティのために</a:t>
            </a:r>
            <a:r>
              <a:rPr lang="en-US" altLang="ja-JP" dirty="0"/>
              <a:t>TA</a:t>
            </a:r>
            <a:r>
              <a:rPr lang="ja-JP" altLang="en-US"/>
              <a:t>はできるだけ小さくするべき</a:t>
            </a:r>
            <a:endParaRPr lang="en-US" altLang="ja-JP" dirty="0"/>
          </a:p>
          <a:p>
            <a:pPr lvl="1"/>
            <a:r>
              <a:rPr lang="ja-JP" altLang="en-US"/>
              <a:t>機密情報やそれを扱うコードのみを含める</a:t>
            </a:r>
            <a:endParaRPr lang="en-US" altLang="ja-JP" dirty="0"/>
          </a:p>
          <a:p>
            <a:pPr lvl="1"/>
            <a:r>
              <a:rPr lang="ja-JP" altLang="en-US"/>
              <a:t>それ以外の部分は</a:t>
            </a:r>
            <a:r>
              <a:rPr lang="en-US" altLang="ja-JP" dirty="0"/>
              <a:t>CA</a:t>
            </a:r>
            <a:r>
              <a:rPr lang="ja-JP" altLang="en-US"/>
              <a:t>として実行し、</a:t>
            </a:r>
            <a:r>
              <a:rPr lang="en-US" altLang="ja-JP" dirty="0"/>
              <a:t>TA</a:t>
            </a:r>
            <a:r>
              <a:rPr lang="ja-JP" altLang="en-US"/>
              <a:t>と連携させて実行</a:t>
            </a:r>
            <a:endParaRPr lang="en-US" altLang="ja-JP" dirty="0"/>
          </a:p>
          <a:p>
            <a:r>
              <a:rPr lang="en-US" altLang="ja-JP" dirty="0"/>
              <a:t>CA</a:t>
            </a:r>
            <a:r>
              <a:rPr lang="ja-JP" altLang="en-US"/>
              <a:t>と</a:t>
            </a:r>
            <a:r>
              <a:rPr lang="en-US" altLang="ja-JP" dirty="0"/>
              <a:t>TA</a:t>
            </a:r>
            <a:r>
              <a:rPr lang="ja-JP" altLang="en-US"/>
              <a:t>を協調実行させるには専用</a:t>
            </a:r>
            <a:r>
              <a:rPr lang="en-US" altLang="ja-JP" dirty="0"/>
              <a:t>API</a:t>
            </a:r>
            <a:r>
              <a:rPr lang="ja-JP" altLang="en-US"/>
              <a:t>を用いる必要</a:t>
            </a:r>
            <a:endParaRPr lang="en-US" altLang="ja-JP" dirty="0"/>
          </a:p>
          <a:p>
            <a:pPr lvl="1"/>
            <a:r>
              <a:rPr lang="ja-JP" altLang="en-US"/>
              <a:t>通常のアプリケーションが用いる</a:t>
            </a:r>
            <a:r>
              <a:rPr lang="en-US" altLang="ja-JP" dirty="0"/>
              <a:t>API</a:t>
            </a:r>
            <a:r>
              <a:rPr lang="ja-JP" altLang="en-US"/>
              <a:t>とは大きく異なる</a:t>
            </a:r>
            <a:endParaRPr lang="en-US" altLang="ja-JP" dirty="0"/>
          </a:p>
          <a:p>
            <a:pPr lvl="1"/>
            <a:r>
              <a:rPr lang="en-US" altLang="ja-JP" dirty="0"/>
              <a:t>TA</a:t>
            </a:r>
            <a:r>
              <a:rPr lang="ja-JP" altLang="en-US"/>
              <a:t>の機能を呼び出している間は</a:t>
            </a:r>
            <a:r>
              <a:rPr lang="en-US" altLang="ja-JP" dirty="0"/>
              <a:t>CA</a:t>
            </a:r>
            <a:r>
              <a:rPr lang="ja-JP" altLang="en-US"/>
              <a:t>が停止するため、柔軟な協調が難しい</a:t>
            </a:r>
          </a:p>
        </p:txBody>
      </p:sp>
      <p:sp>
        <p:nvSpPr>
          <p:cNvPr id="6" name="テキスト ボックス 5">
            <a:extLst>
              <a:ext uri="{FF2B5EF4-FFF2-40B4-BE49-F238E27FC236}">
                <a16:creationId xmlns:a16="http://schemas.microsoft.com/office/drawing/2014/main" id="{2B27F6E4-9371-5C20-E711-18BC216A78C8}"/>
              </a:ext>
            </a:extLst>
          </p:cNvPr>
          <p:cNvSpPr txBox="1"/>
          <p:nvPr/>
        </p:nvSpPr>
        <p:spPr>
          <a:xfrm>
            <a:off x="1507253" y="4390907"/>
            <a:ext cx="4479085" cy="369332"/>
          </a:xfrm>
          <a:prstGeom prst="rect">
            <a:avLst/>
          </a:prstGeom>
          <a:noFill/>
        </p:spPr>
        <p:txBody>
          <a:bodyPr wrap="square" rtlCol="0">
            <a:spAutoFit/>
          </a:bodyPr>
          <a:lstStyle/>
          <a:p>
            <a:pPr algn="ctr"/>
            <a:r>
              <a:rPr kumimoji="1" lang="ja-JP" altLang="en-US"/>
              <a:t>ノーマルワールド</a:t>
            </a:r>
          </a:p>
        </p:txBody>
      </p:sp>
      <p:sp>
        <p:nvSpPr>
          <p:cNvPr id="7" name="テキスト ボックス 6">
            <a:extLst>
              <a:ext uri="{FF2B5EF4-FFF2-40B4-BE49-F238E27FC236}">
                <a16:creationId xmlns:a16="http://schemas.microsoft.com/office/drawing/2014/main" id="{BCDF47A1-9230-FD58-1B69-C53A83A42FC8}"/>
              </a:ext>
            </a:extLst>
          </p:cNvPr>
          <p:cNvSpPr txBox="1"/>
          <p:nvPr/>
        </p:nvSpPr>
        <p:spPr>
          <a:xfrm>
            <a:off x="6205661" y="4398438"/>
            <a:ext cx="4479085" cy="369332"/>
          </a:xfrm>
          <a:prstGeom prst="rect">
            <a:avLst/>
          </a:prstGeom>
          <a:noFill/>
        </p:spPr>
        <p:txBody>
          <a:bodyPr wrap="square" rtlCol="0">
            <a:spAutoFit/>
          </a:bodyPr>
          <a:lstStyle/>
          <a:p>
            <a:pPr algn="ctr"/>
            <a:r>
              <a:rPr lang="ja-JP" altLang="en-US"/>
              <a:t>セキュアワールド</a:t>
            </a:r>
            <a:endParaRPr kumimoji="1" lang="ja-JP" altLang="en-US"/>
          </a:p>
        </p:txBody>
      </p:sp>
      <p:sp>
        <p:nvSpPr>
          <p:cNvPr id="8" name="角丸四角形 7">
            <a:extLst>
              <a:ext uri="{FF2B5EF4-FFF2-40B4-BE49-F238E27FC236}">
                <a16:creationId xmlns:a16="http://schemas.microsoft.com/office/drawing/2014/main" id="{F211C3A9-4BD7-B813-43DF-0D006174C1C2}"/>
              </a:ext>
            </a:extLst>
          </p:cNvPr>
          <p:cNvSpPr/>
          <p:nvPr/>
        </p:nvSpPr>
        <p:spPr>
          <a:xfrm>
            <a:off x="2475274" y="5845321"/>
            <a:ext cx="2794265" cy="43058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Rich OS</a:t>
            </a:r>
            <a:endParaRPr kumimoji="1" lang="ja-JP" altLang="en-US">
              <a:solidFill>
                <a:schemeClr val="tx1"/>
              </a:solidFill>
            </a:endParaRPr>
          </a:p>
        </p:txBody>
      </p:sp>
      <p:sp>
        <p:nvSpPr>
          <p:cNvPr id="9" name="角丸四角形 8">
            <a:extLst>
              <a:ext uri="{FF2B5EF4-FFF2-40B4-BE49-F238E27FC236}">
                <a16:creationId xmlns:a16="http://schemas.microsoft.com/office/drawing/2014/main" id="{84401DB0-1DF0-BC07-757D-450FD75CF7DD}"/>
              </a:ext>
            </a:extLst>
          </p:cNvPr>
          <p:cNvSpPr/>
          <p:nvPr/>
        </p:nvSpPr>
        <p:spPr>
          <a:xfrm>
            <a:off x="7134848" y="5837813"/>
            <a:ext cx="2779326" cy="43058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Trusted OS</a:t>
            </a:r>
            <a:endParaRPr kumimoji="1" lang="ja-JP" altLang="en-US">
              <a:solidFill>
                <a:schemeClr val="tx1"/>
              </a:solidFill>
            </a:endParaRPr>
          </a:p>
        </p:txBody>
      </p:sp>
      <p:sp>
        <p:nvSpPr>
          <p:cNvPr id="10" name="角丸四角形 9">
            <a:extLst>
              <a:ext uri="{FF2B5EF4-FFF2-40B4-BE49-F238E27FC236}">
                <a16:creationId xmlns:a16="http://schemas.microsoft.com/office/drawing/2014/main" id="{7D50A291-7E63-3BD8-5879-573C4683C566}"/>
              </a:ext>
            </a:extLst>
          </p:cNvPr>
          <p:cNvSpPr/>
          <p:nvPr/>
        </p:nvSpPr>
        <p:spPr>
          <a:xfrm>
            <a:off x="2475273" y="5006664"/>
            <a:ext cx="1444392" cy="43058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App (CA)</a:t>
            </a:r>
            <a:endParaRPr kumimoji="1" lang="ja-JP" altLang="en-US">
              <a:solidFill>
                <a:schemeClr val="tx1"/>
              </a:solidFill>
            </a:endParaRPr>
          </a:p>
        </p:txBody>
      </p:sp>
      <p:sp>
        <p:nvSpPr>
          <p:cNvPr id="16" name="テキスト ボックス 15">
            <a:extLst>
              <a:ext uri="{FF2B5EF4-FFF2-40B4-BE49-F238E27FC236}">
                <a16:creationId xmlns:a16="http://schemas.microsoft.com/office/drawing/2014/main" id="{2FCCD126-E165-F670-CFF3-54EF665B23D6}"/>
              </a:ext>
            </a:extLst>
          </p:cNvPr>
          <p:cNvSpPr txBox="1"/>
          <p:nvPr/>
        </p:nvSpPr>
        <p:spPr>
          <a:xfrm>
            <a:off x="3363918" y="5475989"/>
            <a:ext cx="1032655" cy="369332"/>
          </a:xfrm>
          <a:prstGeom prst="rect">
            <a:avLst/>
          </a:prstGeom>
          <a:noFill/>
        </p:spPr>
        <p:txBody>
          <a:bodyPr wrap="none" rtlCol="0" anchor="ctr">
            <a:spAutoFit/>
          </a:bodyPr>
          <a:lstStyle/>
          <a:p>
            <a:r>
              <a:rPr lang="ja-JP" altLang="en-US" b="1">
                <a:latin typeface="Yu Gothic" panose="020B0400000000000000" pitchFamily="34" charset="-128"/>
                <a:ea typeface="Yu Gothic" panose="020B0400000000000000" pitchFamily="34" charset="-128"/>
              </a:rPr>
              <a:t>専用</a:t>
            </a:r>
            <a:r>
              <a:rPr lang="en-US" altLang="ja-JP" b="1" dirty="0">
                <a:solidFill>
                  <a:schemeClr val="tx1"/>
                </a:solidFill>
                <a:latin typeface="Yu Gothic" panose="020B0400000000000000" pitchFamily="34" charset="-128"/>
                <a:ea typeface="Yu Gothic" panose="020B0400000000000000" pitchFamily="34" charset="-128"/>
              </a:rPr>
              <a:t>API</a:t>
            </a:r>
            <a:endParaRPr kumimoji="1" lang="ja-JP" altLang="en-US" b="1">
              <a:solidFill>
                <a:schemeClr val="tx1"/>
              </a:solidFill>
              <a:latin typeface="Yu Gothic" panose="020B0400000000000000" pitchFamily="34" charset="-128"/>
              <a:ea typeface="Yu Gothic" panose="020B0400000000000000" pitchFamily="34" charset="-128"/>
            </a:endParaRPr>
          </a:p>
        </p:txBody>
      </p:sp>
      <p:sp>
        <p:nvSpPr>
          <p:cNvPr id="20" name="テキスト ボックス 19">
            <a:extLst>
              <a:ext uri="{FF2B5EF4-FFF2-40B4-BE49-F238E27FC236}">
                <a16:creationId xmlns:a16="http://schemas.microsoft.com/office/drawing/2014/main" id="{CE3EFAF6-61E8-7020-0D43-6DC512C40191}"/>
              </a:ext>
            </a:extLst>
          </p:cNvPr>
          <p:cNvSpPr txBox="1"/>
          <p:nvPr/>
        </p:nvSpPr>
        <p:spPr>
          <a:xfrm>
            <a:off x="5545083" y="5660655"/>
            <a:ext cx="1127232" cy="369332"/>
          </a:xfrm>
          <a:prstGeom prst="rect">
            <a:avLst/>
          </a:prstGeom>
          <a:noFill/>
        </p:spPr>
        <p:txBody>
          <a:bodyPr wrap="none" rtlCol="0">
            <a:spAutoFit/>
          </a:bodyPr>
          <a:lstStyle/>
          <a:p>
            <a:r>
              <a:rPr kumimoji="1" lang="ja-JP" altLang="en-US" b="1">
                <a:solidFill>
                  <a:schemeClr val="tx1"/>
                </a:solidFill>
                <a:latin typeface="Yu Gothic" panose="020B0400000000000000" pitchFamily="34" charset="-128"/>
                <a:ea typeface="Yu Gothic" panose="020B0400000000000000" pitchFamily="34" charset="-128"/>
              </a:rPr>
              <a:t>コマンド</a:t>
            </a:r>
          </a:p>
        </p:txBody>
      </p:sp>
      <p:sp>
        <p:nvSpPr>
          <p:cNvPr id="21" name="テキスト ボックス 20">
            <a:extLst>
              <a:ext uri="{FF2B5EF4-FFF2-40B4-BE49-F238E27FC236}">
                <a16:creationId xmlns:a16="http://schemas.microsoft.com/office/drawing/2014/main" id="{D976330B-F4BA-ACD2-038A-4372F08B8E3E}"/>
              </a:ext>
            </a:extLst>
          </p:cNvPr>
          <p:cNvSpPr txBox="1"/>
          <p:nvPr/>
        </p:nvSpPr>
        <p:spPr>
          <a:xfrm>
            <a:off x="8032295" y="5470452"/>
            <a:ext cx="1032655" cy="369332"/>
          </a:xfrm>
          <a:prstGeom prst="rect">
            <a:avLst/>
          </a:prstGeom>
          <a:noFill/>
        </p:spPr>
        <p:txBody>
          <a:bodyPr wrap="none" rtlCol="0" anchor="ctr">
            <a:spAutoFit/>
          </a:bodyPr>
          <a:lstStyle/>
          <a:p>
            <a:r>
              <a:rPr lang="ja-JP" altLang="en-US" b="1">
                <a:latin typeface="Yu Gothic" panose="020B0400000000000000" pitchFamily="34" charset="-128"/>
                <a:ea typeface="Yu Gothic" panose="020B0400000000000000" pitchFamily="34" charset="-128"/>
              </a:rPr>
              <a:t>専用</a:t>
            </a:r>
            <a:r>
              <a:rPr lang="en-US" altLang="ja-JP" b="1" dirty="0">
                <a:solidFill>
                  <a:schemeClr val="tx1"/>
                </a:solidFill>
                <a:latin typeface="Yu Gothic" panose="020B0400000000000000" pitchFamily="34" charset="-128"/>
                <a:ea typeface="Yu Gothic" panose="020B0400000000000000" pitchFamily="34" charset="-128"/>
              </a:rPr>
              <a:t>API</a:t>
            </a:r>
            <a:endParaRPr kumimoji="1" lang="ja-JP" altLang="en-US" b="1">
              <a:solidFill>
                <a:schemeClr val="tx1"/>
              </a:solidFill>
              <a:latin typeface="Yu Gothic" panose="020B0400000000000000" pitchFamily="34" charset="-128"/>
              <a:ea typeface="Yu Gothic" panose="020B0400000000000000" pitchFamily="34" charset="-128"/>
            </a:endParaRPr>
          </a:p>
        </p:txBody>
      </p:sp>
      <p:sp>
        <p:nvSpPr>
          <p:cNvPr id="22" name="角丸四角形 21">
            <a:extLst>
              <a:ext uri="{FF2B5EF4-FFF2-40B4-BE49-F238E27FC236}">
                <a16:creationId xmlns:a16="http://schemas.microsoft.com/office/drawing/2014/main" id="{AC269463-05B8-88AF-8C98-672F03B4BC51}"/>
              </a:ext>
            </a:extLst>
          </p:cNvPr>
          <p:cNvSpPr/>
          <p:nvPr/>
        </p:nvSpPr>
        <p:spPr>
          <a:xfrm>
            <a:off x="8548623" y="5005884"/>
            <a:ext cx="1365551" cy="430585"/>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App (TA)</a:t>
            </a:r>
            <a:endParaRPr kumimoji="1" lang="ja-JP" altLang="en-US">
              <a:solidFill>
                <a:schemeClr val="tx1"/>
              </a:solidFill>
            </a:endParaRPr>
          </a:p>
        </p:txBody>
      </p:sp>
      <p:cxnSp>
        <p:nvCxnSpPr>
          <p:cNvPr id="30" name="直線矢印コネクタ 29">
            <a:extLst>
              <a:ext uri="{FF2B5EF4-FFF2-40B4-BE49-F238E27FC236}">
                <a16:creationId xmlns:a16="http://schemas.microsoft.com/office/drawing/2014/main" id="{EECE4DA2-A2C2-B2D3-3EB9-C3A08194F2A8}"/>
              </a:ext>
            </a:extLst>
          </p:cNvPr>
          <p:cNvCxnSpPr>
            <a:cxnSpLocks/>
            <a:stCxn id="10" idx="2"/>
          </p:cNvCxnSpPr>
          <p:nvPr/>
        </p:nvCxnSpPr>
        <p:spPr>
          <a:xfrm>
            <a:off x="3197469" y="5437249"/>
            <a:ext cx="0" cy="408072"/>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a:extLst>
              <a:ext uri="{FF2B5EF4-FFF2-40B4-BE49-F238E27FC236}">
                <a16:creationId xmlns:a16="http://schemas.microsoft.com/office/drawing/2014/main" id="{8B66D2B0-5A3B-2ADF-3585-51A1F874A49D}"/>
              </a:ext>
            </a:extLst>
          </p:cNvPr>
          <p:cNvCxnSpPr>
            <a:cxnSpLocks/>
            <a:endCxn id="22" idx="2"/>
          </p:cNvCxnSpPr>
          <p:nvPr/>
        </p:nvCxnSpPr>
        <p:spPr>
          <a:xfrm flipV="1">
            <a:off x="9231399" y="5436469"/>
            <a:ext cx="0" cy="408852"/>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F9E1E353-2EE1-BE0B-EC10-76236487753A}"/>
              </a:ext>
            </a:extLst>
          </p:cNvPr>
          <p:cNvCxnSpPr>
            <a:cxnSpLocks/>
            <a:stCxn id="8" idx="3"/>
            <a:endCxn id="9" idx="1"/>
          </p:cNvCxnSpPr>
          <p:nvPr/>
        </p:nvCxnSpPr>
        <p:spPr>
          <a:xfrm flipV="1">
            <a:off x="5269539" y="6053106"/>
            <a:ext cx="1865309" cy="7508"/>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1315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99E594-9021-D537-2F37-202FF5B2B5B9}"/>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E02A032D-333B-2BB6-0128-D83F2B9FDA71}"/>
              </a:ext>
            </a:extLst>
          </p:cNvPr>
          <p:cNvSpPr/>
          <p:nvPr/>
        </p:nvSpPr>
        <p:spPr>
          <a:xfrm>
            <a:off x="7288646" y="4401178"/>
            <a:ext cx="3661230" cy="2274903"/>
          </a:xfrm>
          <a:prstGeom prst="rect">
            <a:avLst/>
          </a:prstGeom>
          <a:solidFill>
            <a:schemeClr val="accent1">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5" name="正方形/長方形 4">
            <a:extLst>
              <a:ext uri="{FF2B5EF4-FFF2-40B4-BE49-F238E27FC236}">
                <a16:creationId xmlns:a16="http://schemas.microsoft.com/office/drawing/2014/main" id="{62801B64-95D8-EE8F-20E2-47E5F7C72416}"/>
              </a:ext>
            </a:extLst>
          </p:cNvPr>
          <p:cNvSpPr/>
          <p:nvPr/>
        </p:nvSpPr>
        <p:spPr>
          <a:xfrm>
            <a:off x="1318649" y="4401178"/>
            <a:ext cx="5734907" cy="2274903"/>
          </a:xfrm>
          <a:prstGeom prst="rect">
            <a:avLst/>
          </a:prstGeom>
          <a:solidFill>
            <a:schemeClr val="accent4">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2" name="タイトル 1">
            <a:extLst>
              <a:ext uri="{FF2B5EF4-FFF2-40B4-BE49-F238E27FC236}">
                <a16:creationId xmlns:a16="http://schemas.microsoft.com/office/drawing/2014/main" id="{44425353-27F3-BCEB-9F5C-6E908EB7F592}"/>
              </a:ext>
            </a:extLst>
          </p:cNvPr>
          <p:cNvSpPr>
            <a:spLocks noGrp="1"/>
          </p:cNvSpPr>
          <p:nvPr>
            <p:ph type="title"/>
          </p:nvPr>
        </p:nvSpPr>
        <p:spPr/>
        <p:txBody>
          <a:bodyPr/>
          <a:lstStyle/>
          <a:p>
            <a:r>
              <a:rPr lang="ja-JP" altLang="en-US"/>
              <a:t>提案：</a:t>
            </a:r>
            <a:r>
              <a:rPr lang="en-US" altLang="ja-JP" dirty="0" err="1"/>
              <a:t>TZmediator</a:t>
            </a:r>
            <a:endParaRPr kumimoji="1" lang="ja-JP" altLang="en-US"/>
          </a:p>
        </p:txBody>
      </p:sp>
      <p:sp>
        <p:nvSpPr>
          <p:cNvPr id="3" name="コンテンツ プレースホルダー 2">
            <a:extLst>
              <a:ext uri="{FF2B5EF4-FFF2-40B4-BE49-F238E27FC236}">
                <a16:creationId xmlns:a16="http://schemas.microsoft.com/office/drawing/2014/main" id="{4CB37D3E-9121-792A-DFFF-5124F9551979}"/>
              </a:ext>
            </a:extLst>
          </p:cNvPr>
          <p:cNvSpPr>
            <a:spLocks noGrp="1"/>
          </p:cNvSpPr>
          <p:nvPr>
            <p:ph idx="1"/>
          </p:nvPr>
        </p:nvSpPr>
        <p:spPr/>
        <p:txBody>
          <a:bodyPr/>
          <a:lstStyle/>
          <a:p>
            <a:r>
              <a:rPr lang="ja-JP" altLang="en-US"/>
              <a:t>ワールド間にまたがって</a:t>
            </a:r>
            <a:r>
              <a:rPr lang="en-US" altLang="ja-JP" dirty="0"/>
              <a:t>OS</a:t>
            </a:r>
            <a:r>
              <a:rPr lang="ja-JP" altLang="en-US"/>
              <a:t>標準の</a:t>
            </a:r>
            <a:r>
              <a:rPr lang="en-US" altLang="ja-JP" dirty="0"/>
              <a:t>POSIX API</a:t>
            </a:r>
            <a:r>
              <a:rPr lang="ja-JP" altLang="en-US"/>
              <a:t>を用いて協調実行</a:t>
            </a:r>
            <a:endParaRPr lang="en-US" altLang="ja-JP" dirty="0"/>
          </a:p>
          <a:p>
            <a:pPr lvl="1"/>
            <a:r>
              <a:rPr lang="ja-JP" altLang="en-US"/>
              <a:t>クラウドアプリケーションを</a:t>
            </a:r>
            <a:r>
              <a:rPr lang="en-US" altLang="ja-JP" dirty="0"/>
              <a:t>CA</a:t>
            </a:r>
            <a:r>
              <a:rPr lang="ja-JP" altLang="en-US"/>
              <a:t>と</a:t>
            </a:r>
            <a:r>
              <a:rPr lang="en-US" altLang="ja-JP" dirty="0"/>
              <a:t>TA</a:t>
            </a:r>
            <a:r>
              <a:rPr lang="ja-JP" altLang="en-US"/>
              <a:t>に分割して</a:t>
            </a:r>
            <a:r>
              <a:rPr lang="en-US" altLang="ja-JP" dirty="0"/>
              <a:t>2</a:t>
            </a:r>
            <a:r>
              <a:rPr lang="ja-JP" altLang="en-US"/>
              <a:t>つのワールドで実行</a:t>
            </a:r>
            <a:endParaRPr lang="en-US" altLang="ja-JP" dirty="0"/>
          </a:p>
          <a:p>
            <a:pPr lvl="1"/>
            <a:r>
              <a:rPr lang="en-US" altLang="ja-JP" dirty="0"/>
              <a:t>POSIX API</a:t>
            </a:r>
            <a:r>
              <a:rPr lang="ja-JP" altLang="en-US"/>
              <a:t>のパイプやソケット等を使って通信しながら並列に処理を実行</a:t>
            </a:r>
            <a:endParaRPr lang="en-US" altLang="ja-JP" dirty="0"/>
          </a:p>
          <a:p>
            <a:r>
              <a:rPr lang="ja-JP" altLang="en-US"/>
              <a:t>ノーマルワールドに</a:t>
            </a:r>
            <a:r>
              <a:rPr lang="en-US" altLang="ja-JP" dirty="0"/>
              <a:t>TA</a:t>
            </a:r>
            <a:r>
              <a:rPr lang="ja-JP" altLang="en-US"/>
              <a:t>に対応するシャドウプロセスを作成</a:t>
            </a:r>
            <a:endParaRPr lang="en-US" altLang="ja-JP" dirty="0"/>
          </a:p>
          <a:p>
            <a:pPr lvl="1"/>
            <a:r>
              <a:rPr lang="en-US" altLang="ja-JP" dirty="0"/>
              <a:t>CA</a:t>
            </a:r>
            <a:r>
              <a:rPr lang="ja-JP" altLang="en-US"/>
              <a:t>と</a:t>
            </a:r>
            <a:r>
              <a:rPr lang="en-US" altLang="ja-JP" dirty="0"/>
              <a:t>TA</a:t>
            </a:r>
            <a:r>
              <a:rPr lang="ja-JP" altLang="en-US"/>
              <a:t>はシャドウプロセスを介してシームレスに通信を行う</a:t>
            </a:r>
            <a:endParaRPr lang="en-US" altLang="ja-JP" dirty="0"/>
          </a:p>
          <a:p>
            <a:pPr lvl="1"/>
            <a:r>
              <a:rPr lang="ja-JP" altLang="en-US"/>
              <a:t>双方とも標準ライブラリを経由するため、</a:t>
            </a:r>
            <a:r>
              <a:rPr kumimoji="1" lang="ja-JP" altLang="en-US"/>
              <a:t>高い</a:t>
            </a:r>
            <a:r>
              <a:rPr kumimoji="1" lang="en-US" altLang="ja-JP" dirty="0"/>
              <a:t>POSIX</a:t>
            </a:r>
            <a:r>
              <a:rPr kumimoji="1" lang="ja-JP" altLang="en-US"/>
              <a:t>互換性を実現</a:t>
            </a:r>
          </a:p>
        </p:txBody>
      </p:sp>
      <p:sp>
        <p:nvSpPr>
          <p:cNvPr id="17" name="テキスト ボックス 39">
            <a:extLst>
              <a:ext uri="{FF2B5EF4-FFF2-40B4-BE49-F238E27FC236}">
                <a16:creationId xmlns:a16="http://schemas.microsoft.com/office/drawing/2014/main" id="{5B949006-0017-4A69-7A4A-3ADC75C57E21}"/>
              </a:ext>
            </a:extLst>
          </p:cNvPr>
          <p:cNvSpPr txBox="1"/>
          <p:nvPr/>
        </p:nvSpPr>
        <p:spPr>
          <a:xfrm>
            <a:off x="1318649" y="4229708"/>
            <a:ext cx="5734907" cy="369332"/>
          </a:xfrm>
          <a:prstGeom prst="rect">
            <a:avLst/>
          </a:prstGeom>
          <a:noFill/>
        </p:spPr>
        <p:txBody>
          <a:bodyPr wrap="square" rtlCol="0">
            <a:spAutoFit/>
          </a:bodyPr>
          <a:lstStyle/>
          <a:p>
            <a:pPr algn="ctr"/>
            <a:r>
              <a:rPr kumimoji="1" lang="ja-JP" altLang="en-US"/>
              <a:t>ノーマルワールド</a:t>
            </a:r>
          </a:p>
        </p:txBody>
      </p:sp>
      <p:sp>
        <p:nvSpPr>
          <p:cNvPr id="18" name="テキスト ボックス 40">
            <a:extLst>
              <a:ext uri="{FF2B5EF4-FFF2-40B4-BE49-F238E27FC236}">
                <a16:creationId xmlns:a16="http://schemas.microsoft.com/office/drawing/2014/main" id="{ACC5F628-B41D-2ED3-0B59-25A807A6D5A6}"/>
              </a:ext>
            </a:extLst>
          </p:cNvPr>
          <p:cNvSpPr txBox="1"/>
          <p:nvPr/>
        </p:nvSpPr>
        <p:spPr>
          <a:xfrm>
            <a:off x="7288646" y="4222988"/>
            <a:ext cx="3661230" cy="369332"/>
          </a:xfrm>
          <a:prstGeom prst="rect">
            <a:avLst/>
          </a:prstGeom>
          <a:noFill/>
        </p:spPr>
        <p:txBody>
          <a:bodyPr wrap="square" rtlCol="0">
            <a:spAutoFit/>
          </a:bodyPr>
          <a:lstStyle/>
          <a:p>
            <a:pPr algn="ctr"/>
            <a:r>
              <a:rPr lang="ja-JP" altLang="en-US"/>
              <a:t>セキュアワールド</a:t>
            </a:r>
            <a:endParaRPr kumimoji="1" lang="ja-JP" altLang="en-US"/>
          </a:p>
        </p:txBody>
      </p:sp>
      <p:sp>
        <p:nvSpPr>
          <p:cNvPr id="19" name="角丸四角形 41">
            <a:extLst>
              <a:ext uri="{FF2B5EF4-FFF2-40B4-BE49-F238E27FC236}">
                <a16:creationId xmlns:a16="http://schemas.microsoft.com/office/drawing/2014/main" id="{5D359858-D2DD-DCBA-9335-C0B75D1C7EB8}"/>
              </a:ext>
            </a:extLst>
          </p:cNvPr>
          <p:cNvSpPr/>
          <p:nvPr/>
        </p:nvSpPr>
        <p:spPr>
          <a:xfrm>
            <a:off x="2102783" y="4677639"/>
            <a:ext cx="2158451" cy="35117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App (CA)</a:t>
            </a:r>
            <a:endParaRPr kumimoji="1" lang="ja-JP" altLang="en-US">
              <a:solidFill>
                <a:schemeClr val="tx1"/>
              </a:solidFill>
            </a:endParaRPr>
          </a:p>
        </p:txBody>
      </p:sp>
      <p:sp>
        <p:nvSpPr>
          <p:cNvPr id="20" name="角丸四角形 42">
            <a:extLst>
              <a:ext uri="{FF2B5EF4-FFF2-40B4-BE49-F238E27FC236}">
                <a16:creationId xmlns:a16="http://schemas.microsoft.com/office/drawing/2014/main" id="{B46178B3-738D-6FC6-3B1E-8A5FF7A086B7}"/>
              </a:ext>
            </a:extLst>
          </p:cNvPr>
          <p:cNvSpPr/>
          <p:nvPr/>
        </p:nvSpPr>
        <p:spPr>
          <a:xfrm>
            <a:off x="2102783" y="6035989"/>
            <a:ext cx="4517089" cy="35117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Rich OS</a:t>
            </a:r>
            <a:endParaRPr kumimoji="1" lang="ja-JP" altLang="en-US">
              <a:solidFill>
                <a:schemeClr val="tx1"/>
              </a:solidFill>
            </a:endParaRPr>
          </a:p>
        </p:txBody>
      </p:sp>
      <p:sp>
        <p:nvSpPr>
          <p:cNvPr id="21" name="角丸四角形 43">
            <a:extLst>
              <a:ext uri="{FF2B5EF4-FFF2-40B4-BE49-F238E27FC236}">
                <a16:creationId xmlns:a16="http://schemas.microsoft.com/office/drawing/2014/main" id="{71CACA31-4BF6-5491-EBA6-8E1EEB71E0D1}"/>
              </a:ext>
            </a:extLst>
          </p:cNvPr>
          <p:cNvSpPr/>
          <p:nvPr/>
        </p:nvSpPr>
        <p:spPr>
          <a:xfrm>
            <a:off x="7847937" y="6049976"/>
            <a:ext cx="2542648" cy="35117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Trusted OS</a:t>
            </a:r>
            <a:endParaRPr kumimoji="1" lang="ja-JP" altLang="en-US">
              <a:solidFill>
                <a:schemeClr val="tx1"/>
              </a:solidFill>
            </a:endParaRPr>
          </a:p>
        </p:txBody>
      </p:sp>
      <p:sp>
        <p:nvSpPr>
          <p:cNvPr id="22" name="角丸四角形 44">
            <a:extLst>
              <a:ext uri="{FF2B5EF4-FFF2-40B4-BE49-F238E27FC236}">
                <a16:creationId xmlns:a16="http://schemas.microsoft.com/office/drawing/2014/main" id="{4F9E2541-1A54-E1CD-EF50-BA376DDD17C7}"/>
              </a:ext>
            </a:extLst>
          </p:cNvPr>
          <p:cNvSpPr/>
          <p:nvPr/>
        </p:nvSpPr>
        <p:spPr>
          <a:xfrm>
            <a:off x="7847937" y="4677639"/>
            <a:ext cx="2492932" cy="35117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App (TA)</a:t>
            </a:r>
            <a:endParaRPr kumimoji="1" lang="ja-JP" altLang="en-US">
              <a:solidFill>
                <a:schemeClr val="tx1"/>
              </a:solidFill>
            </a:endParaRPr>
          </a:p>
        </p:txBody>
      </p:sp>
      <p:sp>
        <p:nvSpPr>
          <p:cNvPr id="23" name="角丸四角形 50">
            <a:extLst>
              <a:ext uri="{FF2B5EF4-FFF2-40B4-BE49-F238E27FC236}">
                <a16:creationId xmlns:a16="http://schemas.microsoft.com/office/drawing/2014/main" id="{4114CF53-5F7D-C2D8-11D9-D1B4F5500BE5}"/>
              </a:ext>
            </a:extLst>
          </p:cNvPr>
          <p:cNvSpPr/>
          <p:nvPr/>
        </p:nvSpPr>
        <p:spPr>
          <a:xfrm>
            <a:off x="4570833" y="4677640"/>
            <a:ext cx="2049039" cy="351179"/>
          </a:xfrm>
          <a:prstGeom prst="roundRect">
            <a:avLst/>
          </a:prstGeom>
          <a:solidFill>
            <a:schemeClr val="tx2">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ja-JP" altLang="en-US">
                <a:solidFill>
                  <a:schemeClr val="tx1"/>
                </a:solidFill>
              </a:rPr>
              <a:t>シャドウプロセス</a:t>
            </a:r>
            <a:endParaRPr kumimoji="1" lang="ja-JP" altLang="en-US">
              <a:solidFill>
                <a:schemeClr val="tx1"/>
              </a:solidFill>
            </a:endParaRPr>
          </a:p>
        </p:txBody>
      </p:sp>
      <p:sp>
        <p:nvSpPr>
          <p:cNvPr id="25" name="テキスト ボックス 24">
            <a:extLst>
              <a:ext uri="{FF2B5EF4-FFF2-40B4-BE49-F238E27FC236}">
                <a16:creationId xmlns:a16="http://schemas.microsoft.com/office/drawing/2014/main" id="{A1827053-5F2D-B3E0-D912-63B1DBA2FCE3}"/>
              </a:ext>
            </a:extLst>
          </p:cNvPr>
          <p:cNvSpPr txBox="1"/>
          <p:nvPr/>
        </p:nvSpPr>
        <p:spPr>
          <a:xfrm>
            <a:off x="1629470" y="5004309"/>
            <a:ext cx="1364476" cy="369332"/>
          </a:xfrm>
          <a:prstGeom prst="rect">
            <a:avLst/>
          </a:prstGeom>
          <a:noFill/>
        </p:spPr>
        <p:txBody>
          <a:bodyPr wrap="none" rtlCol="0">
            <a:spAutoFit/>
          </a:bodyPr>
          <a:lstStyle/>
          <a:p>
            <a:r>
              <a:rPr kumimoji="1" lang="en-US" altLang="ja-JP" b="1" dirty="0">
                <a:latin typeface="Yu Gothic" panose="020B0400000000000000" pitchFamily="34" charset="-128"/>
                <a:ea typeface="Yu Gothic" panose="020B0400000000000000" pitchFamily="34" charset="-128"/>
              </a:rPr>
              <a:t>POSIX API</a:t>
            </a:r>
            <a:endParaRPr kumimoji="1" lang="ja-JP" altLang="en-US" b="1">
              <a:latin typeface="Yu Gothic" panose="020B0400000000000000" pitchFamily="34" charset="-128"/>
              <a:ea typeface="Yu Gothic" panose="020B0400000000000000" pitchFamily="34" charset="-128"/>
            </a:endParaRPr>
          </a:p>
        </p:txBody>
      </p:sp>
      <p:sp>
        <p:nvSpPr>
          <p:cNvPr id="27" name="テキスト ボックス 24">
            <a:extLst>
              <a:ext uri="{FF2B5EF4-FFF2-40B4-BE49-F238E27FC236}">
                <a16:creationId xmlns:a16="http://schemas.microsoft.com/office/drawing/2014/main" id="{ACF170B3-0789-769D-FB1C-6F607776D2A8}"/>
              </a:ext>
            </a:extLst>
          </p:cNvPr>
          <p:cNvSpPr txBox="1"/>
          <p:nvPr/>
        </p:nvSpPr>
        <p:spPr>
          <a:xfrm>
            <a:off x="9204114" y="5023557"/>
            <a:ext cx="1364476" cy="369332"/>
          </a:xfrm>
          <a:prstGeom prst="rect">
            <a:avLst/>
          </a:prstGeom>
          <a:noFill/>
        </p:spPr>
        <p:txBody>
          <a:bodyPr wrap="none" rtlCol="0">
            <a:spAutoFit/>
          </a:bodyPr>
          <a:lstStyle/>
          <a:p>
            <a:r>
              <a:rPr kumimoji="1" lang="en-US" altLang="ja-JP" b="1" dirty="0">
                <a:latin typeface="Yu Gothic" panose="020B0400000000000000" pitchFamily="34" charset="-128"/>
                <a:ea typeface="Yu Gothic" panose="020B0400000000000000" pitchFamily="34" charset="-128"/>
              </a:rPr>
              <a:t>POSIX API</a:t>
            </a:r>
            <a:endParaRPr kumimoji="1" lang="ja-JP" altLang="en-US" b="1">
              <a:latin typeface="Yu Gothic" panose="020B0400000000000000" pitchFamily="34" charset="-128"/>
              <a:ea typeface="Yu Gothic" panose="020B0400000000000000" pitchFamily="34" charset="-128"/>
            </a:endParaRPr>
          </a:p>
        </p:txBody>
      </p:sp>
      <p:sp>
        <p:nvSpPr>
          <p:cNvPr id="28" name="テキスト ボックス 24">
            <a:extLst>
              <a:ext uri="{FF2B5EF4-FFF2-40B4-BE49-F238E27FC236}">
                <a16:creationId xmlns:a16="http://schemas.microsoft.com/office/drawing/2014/main" id="{F1E0DCB9-0D05-A612-AD8F-404B06B6A2D4}"/>
              </a:ext>
            </a:extLst>
          </p:cNvPr>
          <p:cNvSpPr txBox="1"/>
          <p:nvPr/>
        </p:nvSpPr>
        <p:spPr>
          <a:xfrm>
            <a:off x="2061238" y="5702210"/>
            <a:ext cx="1039067" cy="369332"/>
          </a:xfrm>
          <a:prstGeom prst="rect">
            <a:avLst/>
          </a:prstGeom>
          <a:noFill/>
        </p:spPr>
        <p:txBody>
          <a:bodyPr wrap="none" rtlCol="0">
            <a:spAutoFit/>
          </a:bodyPr>
          <a:lstStyle/>
          <a:p>
            <a:r>
              <a:rPr lang="ja-JP" altLang="en-US" b="1">
                <a:latin typeface="Yu Gothic" panose="020B0400000000000000" pitchFamily="34" charset="-128"/>
                <a:ea typeface="Yu Gothic" panose="020B0400000000000000" pitchFamily="34" charset="-128"/>
              </a:rPr>
              <a:t>専用</a:t>
            </a:r>
            <a:r>
              <a:rPr kumimoji="1" lang="en-US" altLang="ja-JP" b="1" dirty="0">
                <a:latin typeface="Yu Gothic" panose="020B0400000000000000" pitchFamily="34" charset="-128"/>
                <a:ea typeface="Yu Gothic" panose="020B0400000000000000" pitchFamily="34" charset="-128"/>
              </a:rPr>
              <a:t>API</a:t>
            </a:r>
            <a:endParaRPr kumimoji="1" lang="ja-JP" altLang="en-US" b="1">
              <a:latin typeface="Yu Gothic" panose="020B0400000000000000" pitchFamily="34" charset="-128"/>
              <a:ea typeface="Yu Gothic" panose="020B0400000000000000" pitchFamily="34" charset="-128"/>
            </a:endParaRPr>
          </a:p>
        </p:txBody>
      </p:sp>
      <p:sp>
        <p:nvSpPr>
          <p:cNvPr id="29" name="角丸四角形 7">
            <a:extLst>
              <a:ext uri="{FF2B5EF4-FFF2-40B4-BE49-F238E27FC236}">
                <a16:creationId xmlns:a16="http://schemas.microsoft.com/office/drawing/2014/main" id="{8D292620-8DD8-A7A8-06FF-D8633FB5A0EF}"/>
              </a:ext>
            </a:extLst>
          </p:cNvPr>
          <p:cNvSpPr/>
          <p:nvPr/>
        </p:nvSpPr>
        <p:spPr>
          <a:xfrm>
            <a:off x="7854236" y="5339988"/>
            <a:ext cx="2536348" cy="351178"/>
          </a:xfrm>
          <a:prstGeom prst="rect">
            <a:avLst/>
          </a:prstGeom>
          <a:solidFill>
            <a:schemeClr val="accent1"/>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err="1">
                <a:solidFill>
                  <a:schemeClr val="bg1"/>
                </a:solidFill>
              </a:rPr>
              <a:t>TZm</a:t>
            </a:r>
            <a:r>
              <a:rPr kumimoji="1" lang="en-US" altLang="ja-JP" dirty="0">
                <a:solidFill>
                  <a:schemeClr val="bg1"/>
                </a:solidFill>
              </a:rPr>
              <a:t>-TA</a:t>
            </a:r>
            <a:r>
              <a:rPr kumimoji="1" lang="ja-JP" altLang="en-US">
                <a:solidFill>
                  <a:schemeClr val="bg1"/>
                </a:solidFill>
              </a:rPr>
              <a:t>ライブラリ</a:t>
            </a:r>
          </a:p>
        </p:txBody>
      </p:sp>
      <p:sp>
        <p:nvSpPr>
          <p:cNvPr id="30" name="角丸四角形 7">
            <a:extLst>
              <a:ext uri="{FF2B5EF4-FFF2-40B4-BE49-F238E27FC236}">
                <a16:creationId xmlns:a16="http://schemas.microsoft.com/office/drawing/2014/main" id="{89317F20-BA01-D744-373C-8C74ABECE286}"/>
              </a:ext>
            </a:extLst>
          </p:cNvPr>
          <p:cNvSpPr/>
          <p:nvPr/>
        </p:nvSpPr>
        <p:spPr>
          <a:xfrm>
            <a:off x="4567936" y="5339988"/>
            <a:ext cx="2049039" cy="351178"/>
          </a:xfrm>
          <a:prstGeom prst="rect">
            <a:avLst/>
          </a:prstGeom>
          <a:solidFill>
            <a:schemeClr val="accent3"/>
          </a:solidFill>
        </p:spPr>
        <p:style>
          <a:lnRef idx="2">
            <a:schemeClr val="dk1"/>
          </a:lnRef>
          <a:fillRef idx="1">
            <a:schemeClr val="lt1"/>
          </a:fillRef>
          <a:effectRef idx="0">
            <a:schemeClr val="dk1"/>
          </a:effectRef>
          <a:fontRef idx="minor">
            <a:schemeClr val="dk1"/>
          </a:fontRef>
        </p:style>
        <p:txBody>
          <a:bodyPr rtlCol="0" anchor="ctr"/>
          <a:lstStyle/>
          <a:p>
            <a:pPr algn="ctr"/>
            <a:r>
              <a:rPr lang="ja-JP" altLang="en-US">
                <a:solidFill>
                  <a:schemeClr val="bg1"/>
                </a:solidFill>
              </a:rPr>
              <a:t>標準</a:t>
            </a:r>
            <a:r>
              <a:rPr kumimoji="1" lang="ja-JP" altLang="en-US">
                <a:solidFill>
                  <a:schemeClr val="bg1"/>
                </a:solidFill>
              </a:rPr>
              <a:t>ライブラリ</a:t>
            </a:r>
          </a:p>
        </p:txBody>
      </p:sp>
      <p:sp>
        <p:nvSpPr>
          <p:cNvPr id="33" name="角丸四角形 7">
            <a:extLst>
              <a:ext uri="{FF2B5EF4-FFF2-40B4-BE49-F238E27FC236}">
                <a16:creationId xmlns:a16="http://schemas.microsoft.com/office/drawing/2014/main" id="{A5513CC2-DFEC-B772-4010-ECE52ADCED1E}"/>
              </a:ext>
            </a:extLst>
          </p:cNvPr>
          <p:cNvSpPr/>
          <p:nvPr/>
        </p:nvSpPr>
        <p:spPr>
          <a:xfrm>
            <a:off x="2102783" y="5339988"/>
            <a:ext cx="2158451" cy="351178"/>
          </a:xfrm>
          <a:prstGeom prst="rect">
            <a:avLst/>
          </a:prstGeom>
          <a:solidFill>
            <a:schemeClr val="accent4"/>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err="1">
                <a:solidFill>
                  <a:schemeClr val="bg1"/>
                </a:solidFill>
              </a:rPr>
              <a:t>TZm</a:t>
            </a:r>
            <a:r>
              <a:rPr kumimoji="1" lang="en-US" altLang="ja-JP" dirty="0">
                <a:solidFill>
                  <a:schemeClr val="bg1"/>
                </a:solidFill>
              </a:rPr>
              <a:t>-CA</a:t>
            </a:r>
            <a:r>
              <a:rPr kumimoji="1" lang="ja-JP" altLang="en-US">
                <a:solidFill>
                  <a:schemeClr val="bg1"/>
                </a:solidFill>
              </a:rPr>
              <a:t>ライブラリ</a:t>
            </a:r>
          </a:p>
        </p:txBody>
      </p:sp>
      <p:cxnSp>
        <p:nvCxnSpPr>
          <p:cNvPr id="35" name="直線矢印コネクタ 34">
            <a:extLst>
              <a:ext uri="{FF2B5EF4-FFF2-40B4-BE49-F238E27FC236}">
                <a16:creationId xmlns:a16="http://schemas.microsoft.com/office/drawing/2014/main" id="{EBBF7841-7E17-E067-E1B6-444129BA6EEE}"/>
              </a:ext>
            </a:extLst>
          </p:cNvPr>
          <p:cNvCxnSpPr>
            <a:cxnSpLocks/>
            <a:stCxn id="19" idx="2"/>
            <a:endCxn id="33" idx="0"/>
          </p:cNvCxnSpPr>
          <p:nvPr/>
        </p:nvCxnSpPr>
        <p:spPr>
          <a:xfrm>
            <a:off x="3182009" y="5028818"/>
            <a:ext cx="0" cy="31117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B96C5AB9-2F0F-44D6-335E-1990E0E0D8C1}"/>
              </a:ext>
            </a:extLst>
          </p:cNvPr>
          <p:cNvCxnSpPr>
            <a:cxnSpLocks/>
          </p:cNvCxnSpPr>
          <p:nvPr/>
        </p:nvCxnSpPr>
        <p:spPr>
          <a:xfrm>
            <a:off x="3182009" y="5691166"/>
            <a:ext cx="0" cy="344823"/>
          </a:xfrm>
          <a:prstGeom prst="straightConnector1">
            <a:avLst/>
          </a:prstGeom>
          <a:ln w="38100">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2B9AA630-210E-7EC6-3C0B-48B505E2ACF5}"/>
              </a:ext>
            </a:extLst>
          </p:cNvPr>
          <p:cNvCxnSpPr>
            <a:cxnSpLocks/>
            <a:stCxn id="30" idx="2"/>
          </p:cNvCxnSpPr>
          <p:nvPr/>
        </p:nvCxnSpPr>
        <p:spPr>
          <a:xfrm>
            <a:off x="5592456" y="5691166"/>
            <a:ext cx="0" cy="35881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8" name="直線矢印コネクタ 47">
            <a:extLst>
              <a:ext uri="{FF2B5EF4-FFF2-40B4-BE49-F238E27FC236}">
                <a16:creationId xmlns:a16="http://schemas.microsoft.com/office/drawing/2014/main" id="{BE711F12-6A28-BA95-C4C7-8728C824A781}"/>
              </a:ext>
            </a:extLst>
          </p:cNvPr>
          <p:cNvCxnSpPr>
            <a:cxnSpLocks/>
            <a:stCxn id="23" idx="2"/>
            <a:endCxn id="30" idx="0"/>
          </p:cNvCxnSpPr>
          <p:nvPr/>
        </p:nvCxnSpPr>
        <p:spPr>
          <a:xfrm flipH="1">
            <a:off x="5592456" y="5028819"/>
            <a:ext cx="2897" cy="311169"/>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1" name="直線矢印コネクタ 50">
            <a:extLst>
              <a:ext uri="{FF2B5EF4-FFF2-40B4-BE49-F238E27FC236}">
                <a16:creationId xmlns:a16="http://schemas.microsoft.com/office/drawing/2014/main" id="{C8E70303-DA2C-B9F4-4F37-6D3C666EF7B5}"/>
              </a:ext>
            </a:extLst>
          </p:cNvPr>
          <p:cNvCxnSpPr>
            <a:cxnSpLocks/>
            <a:stCxn id="29" idx="2"/>
            <a:endCxn id="21" idx="0"/>
          </p:cNvCxnSpPr>
          <p:nvPr/>
        </p:nvCxnSpPr>
        <p:spPr>
          <a:xfrm flipH="1">
            <a:off x="9119261" y="5691166"/>
            <a:ext cx="3149" cy="358810"/>
          </a:xfrm>
          <a:prstGeom prst="straightConnector1">
            <a:avLst/>
          </a:prstGeom>
          <a:ln w="38100">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5" name="直線矢印コネクタ 54">
            <a:extLst>
              <a:ext uri="{FF2B5EF4-FFF2-40B4-BE49-F238E27FC236}">
                <a16:creationId xmlns:a16="http://schemas.microsoft.com/office/drawing/2014/main" id="{F942337B-D635-367F-84B2-D74C9AE16741}"/>
              </a:ext>
            </a:extLst>
          </p:cNvPr>
          <p:cNvCxnSpPr>
            <a:cxnSpLocks/>
            <a:endCxn id="29" idx="0"/>
          </p:cNvCxnSpPr>
          <p:nvPr/>
        </p:nvCxnSpPr>
        <p:spPr>
          <a:xfrm>
            <a:off x="9119261" y="5028818"/>
            <a:ext cx="3149" cy="31117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8" name="直線矢印コネクタ 57">
            <a:extLst>
              <a:ext uri="{FF2B5EF4-FFF2-40B4-BE49-F238E27FC236}">
                <a16:creationId xmlns:a16="http://schemas.microsoft.com/office/drawing/2014/main" id="{119B8BE8-9DE0-249F-B13F-631387989106}"/>
              </a:ext>
            </a:extLst>
          </p:cNvPr>
          <p:cNvCxnSpPr>
            <a:cxnSpLocks/>
            <a:stCxn id="21" idx="1"/>
            <a:endCxn id="20" idx="3"/>
          </p:cNvCxnSpPr>
          <p:nvPr/>
        </p:nvCxnSpPr>
        <p:spPr>
          <a:xfrm flipH="1" flipV="1">
            <a:off x="6619872" y="6211578"/>
            <a:ext cx="1228065" cy="13987"/>
          </a:xfrm>
          <a:prstGeom prst="straightConnector1">
            <a:avLst/>
          </a:prstGeom>
          <a:ln w="38100">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1" name="直線矢印コネクタ 60">
            <a:extLst>
              <a:ext uri="{FF2B5EF4-FFF2-40B4-BE49-F238E27FC236}">
                <a16:creationId xmlns:a16="http://schemas.microsoft.com/office/drawing/2014/main" id="{9C5C1E5A-A4DE-07C5-E00E-7713235B655F}"/>
              </a:ext>
            </a:extLst>
          </p:cNvPr>
          <p:cNvCxnSpPr>
            <a:cxnSpLocks/>
          </p:cNvCxnSpPr>
          <p:nvPr/>
        </p:nvCxnSpPr>
        <p:spPr>
          <a:xfrm>
            <a:off x="4233882" y="5028818"/>
            <a:ext cx="334054" cy="31117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6" name="直線矢印コネクタ 65">
            <a:extLst>
              <a:ext uri="{FF2B5EF4-FFF2-40B4-BE49-F238E27FC236}">
                <a16:creationId xmlns:a16="http://schemas.microsoft.com/office/drawing/2014/main" id="{D1917B05-6B8C-0485-3CF1-CC8FB05699D7}"/>
              </a:ext>
            </a:extLst>
          </p:cNvPr>
          <p:cNvCxnSpPr>
            <a:cxnSpLocks/>
            <a:stCxn id="23" idx="3"/>
            <a:endCxn id="29" idx="1"/>
          </p:cNvCxnSpPr>
          <p:nvPr/>
        </p:nvCxnSpPr>
        <p:spPr>
          <a:xfrm>
            <a:off x="6619872" y="4853230"/>
            <a:ext cx="1234364" cy="662347"/>
          </a:xfrm>
          <a:prstGeom prst="straightConnector1">
            <a:avLst/>
          </a:prstGeom>
          <a:ln w="38100">
            <a:solidFill>
              <a:schemeClr val="accent4"/>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1" name="テキスト ボックス 24">
            <a:extLst>
              <a:ext uri="{FF2B5EF4-FFF2-40B4-BE49-F238E27FC236}">
                <a16:creationId xmlns:a16="http://schemas.microsoft.com/office/drawing/2014/main" id="{EF5507C3-92F8-19B9-1C46-457BCFAA5162}"/>
              </a:ext>
            </a:extLst>
          </p:cNvPr>
          <p:cNvSpPr txBox="1"/>
          <p:nvPr/>
        </p:nvSpPr>
        <p:spPr>
          <a:xfrm>
            <a:off x="9204114" y="5701711"/>
            <a:ext cx="1039067" cy="369332"/>
          </a:xfrm>
          <a:prstGeom prst="rect">
            <a:avLst/>
          </a:prstGeom>
          <a:noFill/>
        </p:spPr>
        <p:txBody>
          <a:bodyPr wrap="none" rtlCol="0">
            <a:spAutoFit/>
          </a:bodyPr>
          <a:lstStyle/>
          <a:p>
            <a:r>
              <a:rPr lang="ja-JP" altLang="en-US" b="1">
                <a:latin typeface="Yu Gothic" panose="020B0400000000000000" pitchFamily="34" charset="-128"/>
                <a:ea typeface="Yu Gothic" panose="020B0400000000000000" pitchFamily="34" charset="-128"/>
              </a:rPr>
              <a:t>専用</a:t>
            </a:r>
            <a:r>
              <a:rPr kumimoji="1" lang="en-US" altLang="ja-JP" b="1" dirty="0">
                <a:latin typeface="Yu Gothic" panose="020B0400000000000000" pitchFamily="34" charset="-128"/>
                <a:ea typeface="Yu Gothic" panose="020B0400000000000000" pitchFamily="34" charset="-128"/>
              </a:rPr>
              <a:t>API</a:t>
            </a:r>
            <a:endParaRPr kumimoji="1" lang="ja-JP" altLang="en-US" b="1">
              <a:latin typeface="Yu Gothic" panose="020B0400000000000000" pitchFamily="34" charset="-128"/>
              <a:ea typeface="Yu Gothic" panose="020B0400000000000000" pitchFamily="34" charset="-128"/>
            </a:endParaRPr>
          </a:p>
        </p:txBody>
      </p:sp>
    </p:spTree>
    <p:extLst>
      <p:ext uri="{BB962C8B-B14F-4D97-AF65-F5344CB8AC3E}">
        <p14:creationId xmlns:p14="http://schemas.microsoft.com/office/powerpoint/2010/main" val="2225899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F6029-A2E1-FE73-AA10-6CB1ACAE92B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BDB3C4F-FC11-58F2-B9B2-7B08E5606951}"/>
              </a:ext>
            </a:extLst>
          </p:cNvPr>
          <p:cNvSpPr>
            <a:spLocks noGrp="1"/>
          </p:cNvSpPr>
          <p:nvPr>
            <p:ph type="title"/>
          </p:nvPr>
        </p:nvSpPr>
        <p:spPr/>
        <p:txBody>
          <a:bodyPr/>
          <a:lstStyle/>
          <a:p>
            <a:r>
              <a:rPr kumimoji="1" lang="en-US" altLang="ja-JP" dirty="0">
                <a:latin typeface="Yu Gothic" panose="020B0400000000000000" pitchFamily="34" charset="-128"/>
                <a:ea typeface="Yu Gothic" panose="020B0400000000000000" pitchFamily="34" charset="-128"/>
              </a:rPr>
              <a:t>POSIX API</a:t>
            </a:r>
            <a:r>
              <a:rPr kumimoji="1" lang="ja-JP" altLang="en-US">
                <a:latin typeface="Yu Gothic" panose="020B0400000000000000" pitchFamily="34" charset="-128"/>
                <a:ea typeface="Yu Gothic" panose="020B0400000000000000" pitchFamily="34" charset="-128"/>
              </a:rPr>
              <a:t>のエミュレーション</a:t>
            </a:r>
          </a:p>
        </p:txBody>
      </p:sp>
      <p:sp>
        <p:nvSpPr>
          <p:cNvPr id="3" name="コンテンツ プレースホルダー 2">
            <a:extLst>
              <a:ext uri="{FF2B5EF4-FFF2-40B4-BE49-F238E27FC236}">
                <a16:creationId xmlns:a16="http://schemas.microsoft.com/office/drawing/2014/main" id="{60F7357A-C0DB-DE1E-63DE-C0C124AE03FC}"/>
              </a:ext>
            </a:extLst>
          </p:cNvPr>
          <p:cNvSpPr>
            <a:spLocks noGrp="1"/>
          </p:cNvSpPr>
          <p:nvPr>
            <p:ph idx="1"/>
          </p:nvPr>
        </p:nvSpPr>
        <p:spPr/>
        <p:txBody>
          <a:bodyPr>
            <a:normAutofit/>
          </a:bodyPr>
          <a:lstStyle/>
          <a:p>
            <a:r>
              <a:rPr kumimoji="1" lang="en-US" altLang="ja-JP" dirty="0"/>
              <a:t>TA</a:t>
            </a:r>
            <a:r>
              <a:rPr kumimoji="1" lang="ja-JP" altLang="en-US"/>
              <a:t>は</a:t>
            </a:r>
            <a:r>
              <a:rPr kumimoji="1" lang="en-US" altLang="ja-JP" dirty="0" err="1"/>
              <a:t>TZm</a:t>
            </a:r>
            <a:r>
              <a:rPr kumimoji="1" lang="en-US" altLang="ja-JP" dirty="0"/>
              <a:t>-TA</a:t>
            </a:r>
            <a:r>
              <a:rPr kumimoji="1" lang="ja-JP" altLang="en-US"/>
              <a:t>ライブラリによって提供される</a:t>
            </a:r>
            <a:r>
              <a:rPr kumimoji="1" lang="en-US" altLang="ja-JP" dirty="0"/>
              <a:t>POSIX API</a:t>
            </a:r>
            <a:r>
              <a:rPr kumimoji="1" lang="ja-JP" altLang="en-US"/>
              <a:t>を実行</a:t>
            </a:r>
            <a:endParaRPr kumimoji="1" lang="en-US" altLang="ja-JP" dirty="0"/>
          </a:p>
          <a:p>
            <a:pPr lvl="1"/>
            <a:r>
              <a:rPr lang="ja-JP" altLang="en-US"/>
              <a:t>ノーマルワールド内の対応するシャドウプロセスに転送</a:t>
            </a:r>
            <a:endParaRPr lang="en-US" altLang="ja-JP" dirty="0"/>
          </a:p>
          <a:p>
            <a:pPr lvl="1"/>
            <a:r>
              <a:rPr lang="ja-JP" altLang="en-US"/>
              <a:t>シャドウプロセスが標準ライブラリを用いて代理で</a:t>
            </a:r>
            <a:r>
              <a:rPr lang="en-US" altLang="ja-JP" dirty="0"/>
              <a:t>POSIX API</a:t>
            </a:r>
            <a:r>
              <a:rPr lang="ja-JP" altLang="en-US"/>
              <a:t>を実行</a:t>
            </a:r>
            <a:endParaRPr lang="en-US" altLang="ja-JP" dirty="0"/>
          </a:p>
          <a:p>
            <a:r>
              <a:rPr lang="en-US" altLang="ja-JP" dirty="0"/>
              <a:t>CA</a:t>
            </a:r>
            <a:r>
              <a:rPr lang="ja-JP" altLang="en-US"/>
              <a:t>は標準ライブラリによって提供される</a:t>
            </a:r>
            <a:r>
              <a:rPr lang="en-US" altLang="ja-JP" dirty="0"/>
              <a:t>POSIX API</a:t>
            </a:r>
            <a:r>
              <a:rPr lang="ja-JP" altLang="en-US"/>
              <a:t>を実行</a:t>
            </a:r>
            <a:endParaRPr lang="en-US" altLang="ja-JP" dirty="0"/>
          </a:p>
          <a:p>
            <a:pPr lvl="1"/>
            <a:r>
              <a:rPr lang="ja-JP" altLang="en-US"/>
              <a:t>ノーマルワールドの</a:t>
            </a:r>
            <a:r>
              <a:rPr lang="en-US" altLang="ja-JP" dirty="0"/>
              <a:t>Rich OS</a:t>
            </a:r>
            <a:r>
              <a:rPr lang="ja-JP" altLang="en-US"/>
              <a:t>を介して</a:t>
            </a:r>
            <a:r>
              <a:rPr kumimoji="1" lang="ja-JP" altLang="en-US"/>
              <a:t>シャドウプロセスと通信</a:t>
            </a:r>
            <a:endParaRPr kumimoji="1" lang="en-US" altLang="ja-JP" dirty="0"/>
          </a:p>
          <a:p>
            <a:pPr lvl="1"/>
            <a:r>
              <a:rPr lang="ja-JP" altLang="en-US"/>
              <a:t>シャドウプロセスはワールドをまたいで</a:t>
            </a:r>
            <a:r>
              <a:rPr lang="en-US" altLang="ja-JP" dirty="0"/>
              <a:t>TA</a:t>
            </a:r>
            <a:r>
              <a:rPr lang="ja-JP" altLang="en-US"/>
              <a:t>とデータをやり取り</a:t>
            </a:r>
            <a:endParaRPr kumimoji="1" lang="en-US" altLang="ja-JP" dirty="0"/>
          </a:p>
        </p:txBody>
      </p:sp>
      <p:sp>
        <p:nvSpPr>
          <p:cNvPr id="5" name="正方形/長方形 3">
            <a:extLst>
              <a:ext uri="{FF2B5EF4-FFF2-40B4-BE49-F238E27FC236}">
                <a16:creationId xmlns:a16="http://schemas.microsoft.com/office/drawing/2014/main" id="{CA1F5E7F-72C3-7460-9648-AB6685E16BF3}"/>
              </a:ext>
            </a:extLst>
          </p:cNvPr>
          <p:cNvSpPr/>
          <p:nvPr/>
        </p:nvSpPr>
        <p:spPr>
          <a:xfrm>
            <a:off x="7385346" y="4515437"/>
            <a:ext cx="3244949" cy="2185223"/>
          </a:xfrm>
          <a:prstGeom prst="rect">
            <a:avLst/>
          </a:prstGeom>
          <a:solidFill>
            <a:schemeClr val="accent1">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20" name="正方形/長方形 4">
            <a:extLst>
              <a:ext uri="{FF2B5EF4-FFF2-40B4-BE49-F238E27FC236}">
                <a16:creationId xmlns:a16="http://schemas.microsoft.com/office/drawing/2014/main" id="{AD7F5CFA-666F-899A-33F3-5971B7E270CD}"/>
              </a:ext>
            </a:extLst>
          </p:cNvPr>
          <p:cNvSpPr/>
          <p:nvPr/>
        </p:nvSpPr>
        <p:spPr>
          <a:xfrm>
            <a:off x="1561704" y="4515438"/>
            <a:ext cx="5174420" cy="2185223"/>
          </a:xfrm>
          <a:prstGeom prst="rect">
            <a:avLst/>
          </a:prstGeom>
          <a:solidFill>
            <a:schemeClr val="accent4">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21" name="テキスト ボックス 39">
            <a:extLst>
              <a:ext uri="{FF2B5EF4-FFF2-40B4-BE49-F238E27FC236}">
                <a16:creationId xmlns:a16="http://schemas.microsoft.com/office/drawing/2014/main" id="{54274F43-989D-C729-6A03-20AB2588D840}"/>
              </a:ext>
            </a:extLst>
          </p:cNvPr>
          <p:cNvSpPr txBox="1"/>
          <p:nvPr/>
        </p:nvSpPr>
        <p:spPr>
          <a:xfrm>
            <a:off x="1561151" y="4229708"/>
            <a:ext cx="5174419" cy="369332"/>
          </a:xfrm>
          <a:prstGeom prst="rect">
            <a:avLst/>
          </a:prstGeom>
          <a:noFill/>
        </p:spPr>
        <p:txBody>
          <a:bodyPr wrap="square" rtlCol="0">
            <a:spAutoFit/>
          </a:bodyPr>
          <a:lstStyle/>
          <a:p>
            <a:pPr algn="ctr"/>
            <a:r>
              <a:rPr kumimoji="1" lang="ja-JP" altLang="en-US"/>
              <a:t>ノーマルワールド</a:t>
            </a:r>
          </a:p>
        </p:txBody>
      </p:sp>
      <p:sp>
        <p:nvSpPr>
          <p:cNvPr id="22" name="テキスト ボックス 40">
            <a:extLst>
              <a:ext uri="{FF2B5EF4-FFF2-40B4-BE49-F238E27FC236}">
                <a16:creationId xmlns:a16="http://schemas.microsoft.com/office/drawing/2014/main" id="{D0447C30-6B53-1D52-DA0F-6B54333C4BCF}"/>
              </a:ext>
            </a:extLst>
          </p:cNvPr>
          <p:cNvSpPr txBox="1"/>
          <p:nvPr/>
        </p:nvSpPr>
        <p:spPr>
          <a:xfrm>
            <a:off x="7383007" y="4222988"/>
            <a:ext cx="3244949" cy="369332"/>
          </a:xfrm>
          <a:prstGeom prst="rect">
            <a:avLst/>
          </a:prstGeom>
          <a:noFill/>
        </p:spPr>
        <p:txBody>
          <a:bodyPr wrap="square" rtlCol="0">
            <a:spAutoFit/>
          </a:bodyPr>
          <a:lstStyle/>
          <a:p>
            <a:pPr algn="ctr"/>
            <a:r>
              <a:rPr kumimoji="1" lang="ja-JP" altLang="en-US"/>
              <a:t>セキュアワールド</a:t>
            </a:r>
          </a:p>
        </p:txBody>
      </p:sp>
      <p:sp>
        <p:nvSpPr>
          <p:cNvPr id="23" name="角丸四角形 41">
            <a:extLst>
              <a:ext uri="{FF2B5EF4-FFF2-40B4-BE49-F238E27FC236}">
                <a16:creationId xmlns:a16="http://schemas.microsoft.com/office/drawing/2014/main" id="{265F758C-7AA7-43C1-C840-CE59BB10595B}"/>
              </a:ext>
            </a:extLst>
          </p:cNvPr>
          <p:cNvSpPr/>
          <p:nvPr/>
        </p:nvSpPr>
        <p:spPr>
          <a:xfrm>
            <a:off x="2247094" y="4727879"/>
            <a:ext cx="1454239" cy="35117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CA</a:t>
            </a:r>
            <a:endParaRPr kumimoji="1" lang="ja-JP" altLang="en-US">
              <a:solidFill>
                <a:schemeClr val="tx1"/>
              </a:solidFill>
            </a:endParaRPr>
          </a:p>
        </p:txBody>
      </p:sp>
      <p:sp>
        <p:nvSpPr>
          <p:cNvPr id="24" name="角丸四角形 42">
            <a:extLst>
              <a:ext uri="{FF2B5EF4-FFF2-40B4-BE49-F238E27FC236}">
                <a16:creationId xmlns:a16="http://schemas.microsoft.com/office/drawing/2014/main" id="{307F5F3A-6C8B-8865-B091-777FBECD28FA}"/>
              </a:ext>
            </a:extLst>
          </p:cNvPr>
          <p:cNvSpPr/>
          <p:nvPr/>
        </p:nvSpPr>
        <p:spPr>
          <a:xfrm>
            <a:off x="2247094" y="6086229"/>
            <a:ext cx="3812878" cy="351178"/>
          </a:xfrm>
          <a:prstGeom prst="roundRect">
            <a:avLst/>
          </a:prstGeom>
          <a:solidFill>
            <a:schemeClr val="bg1"/>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tx1"/>
                </a:solidFill>
              </a:rPr>
              <a:t>Linux</a:t>
            </a:r>
            <a:endParaRPr kumimoji="1" lang="ja-JP" altLang="en-US">
              <a:solidFill>
                <a:schemeClr val="tx1"/>
              </a:solidFill>
            </a:endParaRPr>
          </a:p>
        </p:txBody>
      </p:sp>
      <p:sp>
        <p:nvSpPr>
          <p:cNvPr id="25" name="角丸四角形 44">
            <a:extLst>
              <a:ext uri="{FF2B5EF4-FFF2-40B4-BE49-F238E27FC236}">
                <a16:creationId xmlns:a16="http://schemas.microsoft.com/office/drawing/2014/main" id="{0DA0115F-3BB7-B9DC-1FC0-02F065F2ECD7}"/>
              </a:ext>
            </a:extLst>
          </p:cNvPr>
          <p:cNvSpPr/>
          <p:nvPr/>
        </p:nvSpPr>
        <p:spPr>
          <a:xfrm>
            <a:off x="7751457" y="4727879"/>
            <a:ext cx="2553334" cy="35117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TA</a:t>
            </a:r>
            <a:endParaRPr kumimoji="1" lang="ja-JP" altLang="en-US">
              <a:solidFill>
                <a:schemeClr val="tx1"/>
              </a:solidFill>
            </a:endParaRPr>
          </a:p>
        </p:txBody>
      </p:sp>
      <p:sp>
        <p:nvSpPr>
          <p:cNvPr id="26" name="角丸四角形 50">
            <a:extLst>
              <a:ext uri="{FF2B5EF4-FFF2-40B4-BE49-F238E27FC236}">
                <a16:creationId xmlns:a16="http://schemas.microsoft.com/office/drawing/2014/main" id="{CA5BAA80-0051-F107-593B-678685E9F50B}"/>
              </a:ext>
            </a:extLst>
          </p:cNvPr>
          <p:cNvSpPr/>
          <p:nvPr/>
        </p:nvSpPr>
        <p:spPr>
          <a:xfrm>
            <a:off x="3880835" y="4727880"/>
            <a:ext cx="2179138" cy="351179"/>
          </a:xfrm>
          <a:prstGeom prst="roundRect">
            <a:avLst/>
          </a:prstGeom>
          <a:solidFill>
            <a:schemeClr val="tx2">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ja-JP" altLang="en-US">
                <a:solidFill>
                  <a:schemeClr val="tx1"/>
                </a:solidFill>
              </a:rPr>
              <a:t>シャドウプロセス</a:t>
            </a:r>
            <a:endParaRPr kumimoji="1" lang="ja-JP" altLang="en-US">
              <a:solidFill>
                <a:schemeClr val="tx1"/>
              </a:solidFill>
            </a:endParaRPr>
          </a:p>
        </p:txBody>
      </p:sp>
      <p:sp>
        <p:nvSpPr>
          <p:cNvPr id="27" name="テキスト ボックス 26">
            <a:extLst>
              <a:ext uri="{FF2B5EF4-FFF2-40B4-BE49-F238E27FC236}">
                <a16:creationId xmlns:a16="http://schemas.microsoft.com/office/drawing/2014/main" id="{D6B9F6CA-7561-CB70-9049-764068C844BD}"/>
              </a:ext>
            </a:extLst>
          </p:cNvPr>
          <p:cNvSpPr txBox="1"/>
          <p:nvPr/>
        </p:nvSpPr>
        <p:spPr>
          <a:xfrm>
            <a:off x="3198597" y="5110135"/>
            <a:ext cx="1364476" cy="369332"/>
          </a:xfrm>
          <a:prstGeom prst="rect">
            <a:avLst/>
          </a:prstGeom>
          <a:noFill/>
        </p:spPr>
        <p:txBody>
          <a:bodyPr wrap="none" rtlCol="0" anchor="ctr">
            <a:spAutoFit/>
          </a:bodyPr>
          <a:lstStyle/>
          <a:p>
            <a:r>
              <a:rPr kumimoji="1" lang="en-US" altLang="ja-JP" b="1" dirty="0">
                <a:latin typeface="Yu Gothic" panose="020B0400000000000000" pitchFamily="34" charset="-128"/>
                <a:ea typeface="Yu Gothic" panose="020B0400000000000000" pitchFamily="34" charset="-128"/>
              </a:rPr>
              <a:t>POSIX API</a:t>
            </a:r>
            <a:endParaRPr kumimoji="1" lang="ja-JP" altLang="en-US" b="1">
              <a:latin typeface="Yu Gothic" panose="020B0400000000000000" pitchFamily="34" charset="-128"/>
              <a:ea typeface="Yu Gothic" panose="020B0400000000000000" pitchFamily="34" charset="-128"/>
            </a:endParaRPr>
          </a:p>
        </p:txBody>
      </p:sp>
      <p:sp>
        <p:nvSpPr>
          <p:cNvPr id="28" name="テキスト ボックス 24">
            <a:extLst>
              <a:ext uri="{FF2B5EF4-FFF2-40B4-BE49-F238E27FC236}">
                <a16:creationId xmlns:a16="http://schemas.microsoft.com/office/drawing/2014/main" id="{9C3E98CE-F651-6834-8C36-134F68E5EAAE}"/>
              </a:ext>
            </a:extLst>
          </p:cNvPr>
          <p:cNvSpPr txBox="1"/>
          <p:nvPr/>
        </p:nvSpPr>
        <p:spPr>
          <a:xfrm>
            <a:off x="9092988" y="5110135"/>
            <a:ext cx="1364476" cy="369332"/>
          </a:xfrm>
          <a:prstGeom prst="rect">
            <a:avLst/>
          </a:prstGeom>
          <a:noFill/>
        </p:spPr>
        <p:txBody>
          <a:bodyPr wrap="none" rtlCol="0" anchor="ctr">
            <a:spAutoFit/>
          </a:bodyPr>
          <a:lstStyle/>
          <a:p>
            <a:r>
              <a:rPr kumimoji="1" lang="en-US" altLang="ja-JP" b="1" dirty="0">
                <a:latin typeface="Yu Gothic" panose="020B0400000000000000" pitchFamily="34" charset="-128"/>
                <a:ea typeface="Yu Gothic" panose="020B0400000000000000" pitchFamily="34" charset="-128"/>
              </a:rPr>
              <a:t>POSIX API</a:t>
            </a:r>
            <a:endParaRPr kumimoji="1" lang="ja-JP" altLang="en-US" b="1">
              <a:latin typeface="Yu Gothic" panose="020B0400000000000000" pitchFamily="34" charset="-128"/>
              <a:ea typeface="Yu Gothic" panose="020B0400000000000000" pitchFamily="34" charset="-128"/>
            </a:endParaRPr>
          </a:p>
        </p:txBody>
      </p:sp>
      <p:sp>
        <p:nvSpPr>
          <p:cNvPr id="30" name="角丸四角形 7">
            <a:extLst>
              <a:ext uri="{FF2B5EF4-FFF2-40B4-BE49-F238E27FC236}">
                <a16:creationId xmlns:a16="http://schemas.microsoft.com/office/drawing/2014/main" id="{9BEC524E-B88B-D10C-5AA5-0E0EF7CD6F3B}"/>
              </a:ext>
            </a:extLst>
          </p:cNvPr>
          <p:cNvSpPr/>
          <p:nvPr/>
        </p:nvSpPr>
        <p:spPr>
          <a:xfrm>
            <a:off x="7764056" y="5450311"/>
            <a:ext cx="2540682" cy="351178"/>
          </a:xfrm>
          <a:prstGeom prst="rect">
            <a:avLst/>
          </a:prstGeom>
          <a:solidFill>
            <a:schemeClr val="accent1"/>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err="1">
                <a:solidFill>
                  <a:schemeClr val="bg1"/>
                </a:solidFill>
              </a:rPr>
              <a:t>TZm</a:t>
            </a:r>
            <a:r>
              <a:rPr kumimoji="1" lang="en-US" altLang="ja-JP" dirty="0">
                <a:solidFill>
                  <a:schemeClr val="bg1"/>
                </a:solidFill>
              </a:rPr>
              <a:t>-TA</a:t>
            </a:r>
            <a:r>
              <a:rPr kumimoji="1" lang="ja-JP" altLang="en-US">
                <a:solidFill>
                  <a:schemeClr val="bg1"/>
                </a:solidFill>
              </a:rPr>
              <a:t>ライブラリ</a:t>
            </a:r>
          </a:p>
        </p:txBody>
      </p:sp>
      <p:sp>
        <p:nvSpPr>
          <p:cNvPr id="31" name="角丸四角形 7">
            <a:extLst>
              <a:ext uri="{FF2B5EF4-FFF2-40B4-BE49-F238E27FC236}">
                <a16:creationId xmlns:a16="http://schemas.microsoft.com/office/drawing/2014/main" id="{102CA7BF-0156-7746-FD19-001A401CFD5B}"/>
              </a:ext>
            </a:extLst>
          </p:cNvPr>
          <p:cNvSpPr/>
          <p:nvPr/>
        </p:nvSpPr>
        <p:spPr>
          <a:xfrm>
            <a:off x="2247094" y="5450311"/>
            <a:ext cx="3809981" cy="351178"/>
          </a:xfrm>
          <a:prstGeom prst="rect">
            <a:avLst/>
          </a:prstGeom>
          <a:solidFill>
            <a:schemeClr val="accent3"/>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a:solidFill>
                  <a:schemeClr val="bg1"/>
                </a:solidFill>
              </a:rPr>
              <a:t>標準ライブラリ</a:t>
            </a:r>
          </a:p>
        </p:txBody>
      </p:sp>
      <p:cxnSp>
        <p:nvCxnSpPr>
          <p:cNvPr id="36" name="直線矢印コネクタ 35">
            <a:extLst>
              <a:ext uri="{FF2B5EF4-FFF2-40B4-BE49-F238E27FC236}">
                <a16:creationId xmlns:a16="http://schemas.microsoft.com/office/drawing/2014/main" id="{69FC95C4-2432-BFBA-1674-5071D432FE4E}"/>
              </a:ext>
            </a:extLst>
          </p:cNvPr>
          <p:cNvCxnSpPr>
            <a:cxnSpLocks/>
            <a:stCxn id="25" idx="2"/>
            <a:endCxn id="30" idx="0"/>
          </p:cNvCxnSpPr>
          <p:nvPr/>
        </p:nvCxnSpPr>
        <p:spPr>
          <a:xfrm>
            <a:off x="9028124" y="5079058"/>
            <a:ext cx="6273" cy="371253"/>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928A622B-4595-731C-EC4E-023D1F6E0340}"/>
              </a:ext>
            </a:extLst>
          </p:cNvPr>
          <p:cNvCxnSpPr>
            <a:cxnSpLocks/>
            <a:stCxn id="30" idx="1"/>
            <a:endCxn id="26" idx="3"/>
          </p:cNvCxnSpPr>
          <p:nvPr/>
        </p:nvCxnSpPr>
        <p:spPr>
          <a:xfrm flipH="1" flipV="1">
            <a:off x="6059973" y="4903470"/>
            <a:ext cx="1704083" cy="722430"/>
          </a:xfrm>
          <a:prstGeom prst="straightConnector1">
            <a:avLst/>
          </a:prstGeom>
          <a:ln w="571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BF865DAE-8FF5-2F1B-DAFB-EFBE91A18D07}"/>
              </a:ext>
            </a:extLst>
          </p:cNvPr>
          <p:cNvCxnSpPr>
            <a:cxnSpLocks/>
            <a:stCxn id="26" idx="2"/>
          </p:cNvCxnSpPr>
          <p:nvPr/>
        </p:nvCxnSpPr>
        <p:spPr>
          <a:xfrm>
            <a:off x="4970404" y="5079059"/>
            <a:ext cx="0" cy="369331"/>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線矢印コネクタ 38">
            <a:extLst>
              <a:ext uri="{FF2B5EF4-FFF2-40B4-BE49-F238E27FC236}">
                <a16:creationId xmlns:a16="http://schemas.microsoft.com/office/drawing/2014/main" id="{223AD646-F42D-B1AD-30C5-36800647DE62}"/>
              </a:ext>
            </a:extLst>
          </p:cNvPr>
          <p:cNvCxnSpPr>
            <a:cxnSpLocks/>
            <a:stCxn id="23" idx="2"/>
          </p:cNvCxnSpPr>
          <p:nvPr/>
        </p:nvCxnSpPr>
        <p:spPr>
          <a:xfrm>
            <a:off x="2974214" y="5079058"/>
            <a:ext cx="0" cy="371252"/>
          </a:xfrm>
          <a:prstGeom prst="straightConnector1">
            <a:avLst/>
          </a:prstGeom>
          <a:ln w="571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517DB84B-4DAA-B5EC-C2BE-E7412F265F4C}"/>
              </a:ext>
            </a:extLst>
          </p:cNvPr>
          <p:cNvCxnSpPr>
            <a:cxnSpLocks/>
          </p:cNvCxnSpPr>
          <p:nvPr/>
        </p:nvCxnSpPr>
        <p:spPr>
          <a:xfrm>
            <a:off x="4971262" y="5801489"/>
            <a:ext cx="0" cy="298727"/>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40">
            <a:extLst>
              <a:ext uri="{FF2B5EF4-FFF2-40B4-BE49-F238E27FC236}">
                <a16:creationId xmlns:a16="http://schemas.microsoft.com/office/drawing/2014/main" id="{FB5DFFF6-BB0E-440F-8FF1-CD8DDC6B94A6}"/>
              </a:ext>
            </a:extLst>
          </p:cNvPr>
          <p:cNvCxnSpPr>
            <a:cxnSpLocks/>
          </p:cNvCxnSpPr>
          <p:nvPr/>
        </p:nvCxnSpPr>
        <p:spPr>
          <a:xfrm flipH="1">
            <a:off x="2967913" y="5801489"/>
            <a:ext cx="6301" cy="298727"/>
          </a:xfrm>
          <a:prstGeom prst="straightConnector1">
            <a:avLst/>
          </a:prstGeom>
          <a:ln w="571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42" name="TextBox 17">
            <a:extLst>
              <a:ext uri="{FF2B5EF4-FFF2-40B4-BE49-F238E27FC236}">
                <a16:creationId xmlns:a16="http://schemas.microsoft.com/office/drawing/2014/main" id="{1D485304-6B20-2A27-2DB0-FD24E5A174A1}"/>
              </a:ext>
            </a:extLst>
          </p:cNvPr>
          <p:cNvSpPr txBox="1"/>
          <p:nvPr/>
        </p:nvSpPr>
        <p:spPr>
          <a:xfrm>
            <a:off x="6736676" y="4865310"/>
            <a:ext cx="646331" cy="369332"/>
          </a:xfrm>
          <a:prstGeom prst="rect">
            <a:avLst/>
          </a:prstGeom>
          <a:noFill/>
        </p:spPr>
        <p:txBody>
          <a:bodyPr wrap="none" rtlCol="0">
            <a:spAutoFit/>
          </a:bodyPr>
          <a:lstStyle/>
          <a:p>
            <a:r>
              <a:rPr lang="en-JP" dirty="0"/>
              <a:t>転送</a:t>
            </a:r>
          </a:p>
        </p:txBody>
      </p:sp>
      <p:sp>
        <p:nvSpPr>
          <p:cNvPr id="43" name="角丸四角形 43">
            <a:extLst>
              <a:ext uri="{FF2B5EF4-FFF2-40B4-BE49-F238E27FC236}">
                <a16:creationId xmlns:a16="http://schemas.microsoft.com/office/drawing/2014/main" id="{042D4348-DB06-E76F-552B-DFD2D0FD09BA}"/>
              </a:ext>
            </a:extLst>
          </p:cNvPr>
          <p:cNvSpPr/>
          <p:nvPr/>
        </p:nvSpPr>
        <p:spPr>
          <a:xfrm>
            <a:off x="7756800" y="6086229"/>
            <a:ext cx="2542648" cy="35117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solidFill>
                  <a:schemeClr val="tx1"/>
                </a:solidFill>
              </a:rPr>
              <a:t>Trusted OS</a:t>
            </a:r>
            <a:endParaRPr kumimoji="1" lang="ja-JP" altLang="en-US">
              <a:solidFill>
                <a:schemeClr val="tx1"/>
              </a:solidFill>
            </a:endParaRPr>
          </a:p>
        </p:txBody>
      </p:sp>
    </p:spTree>
    <p:extLst>
      <p:ext uri="{BB962C8B-B14F-4D97-AF65-F5344CB8AC3E}">
        <p14:creationId xmlns:p14="http://schemas.microsoft.com/office/powerpoint/2010/main" val="3480378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4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CF3863-FA74-28A1-8611-FD0896074D04}"/>
              </a:ext>
            </a:extLst>
          </p:cNvPr>
          <p:cNvSpPr>
            <a:spLocks noGrp="1"/>
          </p:cNvSpPr>
          <p:nvPr>
            <p:ph type="title"/>
          </p:nvPr>
        </p:nvSpPr>
        <p:spPr/>
        <p:txBody>
          <a:bodyPr/>
          <a:lstStyle/>
          <a:p>
            <a:r>
              <a:rPr lang="ja-JP" altLang="en-US"/>
              <a:t>パイプ</a:t>
            </a:r>
            <a:r>
              <a:rPr lang="en-US" altLang="ja-JP" dirty="0"/>
              <a:t>API</a:t>
            </a:r>
            <a:endParaRPr kumimoji="1" lang="ja-JP" altLang="en-US"/>
          </a:p>
        </p:txBody>
      </p:sp>
      <p:sp>
        <p:nvSpPr>
          <p:cNvPr id="3" name="コンテンツ プレースホルダー 2">
            <a:extLst>
              <a:ext uri="{FF2B5EF4-FFF2-40B4-BE49-F238E27FC236}">
                <a16:creationId xmlns:a16="http://schemas.microsoft.com/office/drawing/2014/main" id="{126011CB-C2B6-243E-1ADF-605C43AB3480}"/>
              </a:ext>
            </a:extLst>
          </p:cNvPr>
          <p:cNvSpPr>
            <a:spLocks noGrp="1"/>
          </p:cNvSpPr>
          <p:nvPr>
            <p:ph idx="1"/>
          </p:nvPr>
        </p:nvSpPr>
        <p:spPr/>
        <p:txBody>
          <a:bodyPr/>
          <a:lstStyle/>
          <a:p>
            <a:r>
              <a:rPr lang="en-US" altLang="ja-JP" dirty="0"/>
              <a:t>CA</a:t>
            </a:r>
            <a:r>
              <a:rPr lang="ja-JP" altLang="en-US"/>
              <a:t>は</a:t>
            </a:r>
            <a:r>
              <a:rPr lang="en-US" altLang="ja-JP" dirty="0" err="1"/>
              <a:t>mkfifo</a:t>
            </a:r>
            <a:r>
              <a:rPr lang="ja-JP" altLang="en-US"/>
              <a:t>関数を用いてノーマルワールド内にパイプを作成</a:t>
            </a:r>
            <a:endParaRPr lang="en-US" altLang="ja-JP" dirty="0"/>
          </a:p>
          <a:p>
            <a:pPr lvl="1"/>
            <a:r>
              <a:rPr lang="en-US" altLang="ja-JP" dirty="0"/>
              <a:t>CA</a:t>
            </a:r>
            <a:r>
              <a:rPr lang="ja-JP" altLang="en-US"/>
              <a:t>と</a:t>
            </a:r>
            <a:r>
              <a:rPr lang="en-US" altLang="ja-JP" dirty="0"/>
              <a:t>TA</a:t>
            </a:r>
            <a:r>
              <a:rPr lang="ja-JP" altLang="en-US"/>
              <a:t>は</a:t>
            </a:r>
            <a:r>
              <a:rPr lang="en-US" altLang="ja-JP" dirty="0"/>
              <a:t>open</a:t>
            </a:r>
            <a:r>
              <a:rPr lang="ja-JP" altLang="en-US"/>
              <a:t>関数を用いて作成されたパイプをオープンする</a:t>
            </a:r>
            <a:endParaRPr lang="en-US" altLang="ja-JP" dirty="0"/>
          </a:p>
          <a:p>
            <a:r>
              <a:rPr lang="en-US" altLang="ja-JP" dirty="0"/>
              <a:t>TA</a:t>
            </a:r>
            <a:r>
              <a:rPr lang="ja-JP" altLang="en-US"/>
              <a:t>はシャドウプロセスに要求を送って</a:t>
            </a:r>
            <a:r>
              <a:rPr lang="en-US" altLang="ja-JP" dirty="0"/>
              <a:t>read/write</a:t>
            </a:r>
            <a:r>
              <a:rPr lang="ja-JP" altLang="en-US"/>
              <a:t>関数を実行</a:t>
            </a:r>
            <a:endParaRPr lang="en-US" altLang="ja-JP" dirty="0"/>
          </a:p>
          <a:p>
            <a:pPr lvl="1"/>
            <a:r>
              <a:rPr lang="ja-JP" altLang="en-US"/>
              <a:t>パイプに書き込むデータをシャドウプロセスへ送る</a:t>
            </a:r>
            <a:endParaRPr lang="en-US" altLang="ja-JP" dirty="0"/>
          </a:p>
          <a:p>
            <a:pPr lvl="1"/>
            <a:r>
              <a:rPr lang="en-US" altLang="ja-JP" dirty="0"/>
              <a:t>TA</a:t>
            </a:r>
            <a:r>
              <a:rPr lang="ja-JP" altLang="en-US"/>
              <a:t>から受け取ったデータをパイプに書き込み、それを</a:t>
            </a:r>
            <a:r>
              <a:rPr lang="en-US" altLang="ja-JP" dirty="0"/>
              <a:t>CA</a:t>
            </a:r>
            <a:r>
              <a:rPr lang="ja-JP" altLang="en-US"/>
              <a:t>が読み込む</a:t>
            </a:r>
            <a:endParaRPr lang="en-US" altLang="ja-JP" dirty="0"/>
          </a:p>
          <a:p>
            <a:pPr lvl="1"/>
            <a:r>
              <a:rPr lang="en-US" altLang="ja-JP" dirty="0"/>
              <a:t>CA</a:t>
            </a:r>
            <a:r>
              <a:rPr lang="ja-JP" altLang="en-US"/>
              <a:t>がパイプに書き込んだデータを読み込み、それを</a:t>
            </a:r>
            <a:r>
              <a:rPr lang="en-US" altLang="ja-JP" dirty="0"/>
              <a:t>TA</a:t>
            </a:r>
            <a:r>
              <a:rPr lang="ja-JP" altLang="en-US"/>
              <a:t>に返す</a:t>
            </a:r>
            <a:endParaRPr lang="en-US" altLang="ja-JP" dirty="0"/>
          </a:p>
        </p:txBody>
      </p:sp>
      <p:sp>
        <p:nvSpPr>
          <p:cNvPr id="26" name="正方形/長方形 25">
            <a:extLst>
              <a:ext uri="{FF2B5EF4-FFF2-40B4-BE49-F238E27FC236}">
                <a16:creationId xmlns:a16="http://schemas.microsoft.com/office/drawing/2014/main" id="{09667E9A-75C7-F3EC-7232-F624FFA97803}"/>
              </a:ext>
            </a:extLst>
          </p:cNvPr>
          <p:cNvSpPr/>
          <p:nvPr/>
        </p:nvSpPr>
        <p:spPr>
          <a:xfrm>
            <a:off x="8212992" y="4648001"/>
            <a:ext cx="3326190" cy="1937154"/>
          </a:xfrm>
          <a:prstGeom prst="rect">
            <a:avLst/>
          </a:prstGeom>
          <a:solidFill>
            <a:schemeClr val="accent1">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27" name="正方形/長方形 26">
            <a:extLst>
              <a:ext uri="{FF2B5EF4-FFF2-40B4-BE49-F238E27FC236}">
                <a16:creationId xmlns:a16="http://schemas.microsoft.com/office/drawing/2014/main" id="{5FFA2F4D-4A30-2B37-EFC3-733D9EB807BD}"/>
              </a:ext>
            </a:extLst>
          </p:cNvPr>
          <p:cNvSpPr/>
          <p:nvPr/>
        </p:nvSpPr>
        <p:spPr>
          <a:xfrm>
            <a:off x="1091168" y="4648001"/>
            <a:ext cx="7229487" cy="1937154"/>
          </a:xfrm>
          <a:prstGeom prst="rect">
            <a:avLst/>
          </a:prstGeom>
          <a:solidFill>
            <a:schemeClr val="accent4">
              <a:lumMod val="20000"/>
              <a:lumOff val="80000"/>
            </a:schemeClr>
          </a:solidFill>
          <a:ln w="76200">
            <a:noFill/>
          </a:ln>
          <a:effectLst>
            <a:softEdge rad="127000"/>
          </a:effectLst>
        </p:spPr>
        <p:style>
          <a:lnRef idx="2">
            <a:schemeClr val="accent6"/>
          </a:lnRef>
          <a:fillRef idx="1">
            <a:schemeClr val="lt1"/>
          </a:fillRef>
          <a:effectRef idx="0">
            <a:schemeClr val="accent6"/>
          </a:effectRef>
          <a:fontRef idx="minor">
            <a:schemeClr val="dk1"/>
          </a:fontRef>
        </p:style>
        <p:txBody>
          <a:bodyPr tIns="180000" rtlCol="0" anchor="t"/>
          <a:lstStyle/>
          <a:p>
            <a:pPr algn="ctr"/>
            <a:endParaRPr kumimoji="1" lang="ja-JP" altLang="en-US" dirty="0">
              <a:solidFill>
                <a:schemeClr val="tx1"/>
              </a:solidFill>
            </a:endParaRPr>
          </a:p>
        </p:txBody>
      </p:sp>
      <p:sp>
        <p:nvSpPr>
          <p:cNvPr id="31" name="Can 3">
            <a:extLst>
              <a:ext uri="{FF2B5EF4-FFF2-40B4-BE49-F238E27FC236}">
                <a16:creationId xmlns:a16="http://schemas.microsoft.com/office/drawing/2014/main" id="{A7776DA3-A379-4664-E3FE-29BE7FA1A1D8}"/>
              </a:ext>
            </a:extLst>
          </p:cNvPr>
          <p:cNvSpPr/>
          <p:nvPr/>
        </p:nvSpPr>
        <p:spPr>
          <a:xfrm rot="16200000">
            <a:off x="3931631" y="5527967"/>
            <a:ext cx="308759" cy="1015800"/>
          </a:xfrm>
          <a:prstGeom prst="can">
            <a:avLst/>
          </a:prstGeom>
          <a:solidFill>
            <a:schemeClr val="bg1"/>
          </a:solidFill>
          <a:ln w="28575">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dirty="0">
              <a:solidFill>
                <a:srgbClr val="FF0000"/>
              </a:solidFill>
            </a:endParaRPr>
          </a:p>
        </p:txBody>
      </p:sp>
      <p:sp>
        <p:nvSpPr>
          <p:cNvPr id="34" name="角丸四角形 63">
            <a:extLst>
              <a:ext uri="{FF2B5EF4-FFF2-40B4-BE49-F238E27FC236}">
                <a16:creationId xmlns:a16="http://schemas.microsoft.com/office/drawing/2014/main" id="{F8B9635A-27EA-3846-DD5A-3E44960D975C}"/>
              </a:ext>
            </a:extLst>
          </p:cNvPr>
          <p:cNvSpPr/>
          <p:nvPr/>
        </p:nvSpPr>
        <p:spPr>
          <a:xfrm>
            <a:off x="1654434" y="5385251"/>
            <a:ext cx="881525" cy="564879"/>
          </a:xfrm>
          <a:prstGeom prst="round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600" dirty="0"/>
              <a:t>CA</a:t>
            </a:r>
            <a:endParaRPr kumimoji="1" lang="ja-JP" altLang="en-US" sz="1600"/>
          </a:p>
        </p:txBody>
      </p:sp>
      <p:sp>
        <p:nvSpPr>
          <p:cNvPr id="38" name="角丸四角形 63">
            <a:extLst>
              <a:ext uri="{FF2B5EF4-FFF2-40B4-BE49-F238E27FC236}">
                <a16:creationId xmlns:a16="http://schemas.microsoft.com/office/drawing/2014/main" id="{B29B14EF-D10A-513B-B0E0-A00097AEF297}"/>
              </a:ext>
            </a:extLst>
          </p:cNvPr>
          <p:cNvSpPr/>
          <p:nvPr/>
        </p:nvSpPr>
        <p:spPr>
          <a:xfrm>
            <a:off x="5655304" y="5360310"/>
            <a:ext cx="2188957" cy="564879"/>
          </a:xfrm>
          <a:prstGeom prst="roundRect">
            <a:avLst/>
          </a:prstGeom>
          <a:solidFill>
            <a:schemeClr val="tx2">
              <a:lumMod val="20000"/>
              <a:lumOff val="80000"/>
            </a:schemeClr>
          </a:solidFill>
          <a:ln w="19050"/>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a:t>シャドウ</a:t>
            </a:r>
            <a:r>
              <a:rPr kumimoji="1" lang="ja-JP" altLang="en-US" sz="1600"/>
              <a:t>プロセス</a:t>
            </a:r>
          </a:p>
        </p:txBody>
      </p:sp>
      <p:sp>
        <p:nvSpPr>
          <p:cNvPr id="39" name="角丸四角形 63">
            <a:extLst>
              <a:ext uri="{FF2B5EF4-FFF2-40B4-BE49-F238E27FC236}">
                <a16:creationId xmlns:a16="http://schemas.microsoft.com/office/drawing/2014/main" id="{FABE5D5D-7859-38E8-3C0D-FF325EB2AACD}"/>
              </a:ext>
            </a:extLst>
          </p:cNvPr>
          <p:cNvSpPr/>
          <p:nvPr/>
        </p:nvSpPr>
        <p:spPr>
          <a:xfrm>
            <a:off x="9745877" y="5360311"/>
            <a:ext cx="965917" cy="564879"/>
          </a:xfrm>
          <a:prstGeom prst="roundRect">
            <a:avLst/>
          </a:prstGeom>
          <a:ln w="19050"/>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600" dirty="0"/>
              <a:t>TA</a:t>
            </a:r>
            <a:endParaRPr kumimoji="1" lang="ja-JP" altLang="en-US" sz="1600"/>
          </a:p>
        </p:txBody>
      </p:sp>
      <p:cxnSp>
        <p:nvCxnSpPr>
          <p:cNvPr id="40" name="Straight Arrow Connector 8">
            <a:extLst>
              <a:ext uri="{FF2B5EF4-FFF2-40B4-BE49-F238E27FC236}">
                <a16:creationId xmlns:a16="http://schemas.microsoft.com/office/drawing/2014/main" id="{F943B4BE-BCF5-8EC4-9B3B-EC29E4DD10B4}"/>
              </a:ext>
            </a:extLst>
          </p:cNvPr>
          <p:cNvCxnSpPr>
            <a:cxnSpLocks/>
          </p:cNvCxnSpPr>
          <p:nvPr/>
        </p:nvCxnSpPr>
        <p:spPr>
          <a:xfrm flipH="1">
            <a:off x="7962256" y="5494070"/>
            <a:ext cx="1592766" cy="0"/>
          </a:xfrm>
          <a:prstGeom prst="straightConnector1">
            <a:avLst/>
          </a:prstGeom>
          <a:ln w="57150">
            <a:solidFill>
              <a:schemeClr val="accent1"/>
            </a:solidFill>
            <a:tailEnd type="triangle"/>
          </a:ln>
        </p:spPr>
        <p:style>
          <a:lnRef idx="1">
            <a:schemeClr val="accent2"/>
          </a:lnRef>
          <a:fillRef idx="0">
            <a:schemeClr val="accent2"/>
          </a:fillRef>
          <a:effectRef idx="0">
            <a:schemeClr val="accent2"/>
          </a:effectRef>
          <a:fontRef idx="minor">
            <a:schemeClr val="tx1"/>
          </a:fontRef>
        </p:style>
      </p:cxnSp>
      <p:sp>
        <p:nvSpPr>
          <p:cNvPr id="41" name="TextBox 9">
            <a:extLst>
              <a:ext uri="{FF2B5EF4-FFF2-40B4-BE49-F238E27FC236}">
                <a16:creationId xmlns:a16="http://schemas.microsoft.com/office/drawing/2014/main" id="{75000E40-0225-10C1-FFDF-E342A08A9A31}"/>
              </a:ext>
            </a:extLst>
          </p:cNvPr>
          <p:cNvSpPr txBox="1"/>
          <p:nvPr/>
        </p:nvSpPr>
        <p:spPr>
          <a:xfrm>
            <a:off x="7979323" y="5878753"/>
            <a:ext cx="1789464" cy="369332"/>
          </a:xfrm>
          <a:prstGeom prst="rect">
            <a:avLst/>
          </a:prstGeom>
          <a:noFill/>
        </p:spPr>
        <p:txBody>
          <a:bodyPr wrap="none" rtlCol="0">
            <a:spAutoFit/>
          </a:bodyPr>
          <a:lstStyle/>
          <a:p>
            <a:r>
              <a:rPr lang="en-JP"/>
              <a:t>read</a:t>
            </a:r>
            <a:r>
              <a:rPr lang="ja-JP" altLang="en-US"/>
              <a:t>リクエスト</a:t>
            </a:r>
            <a:endParaRPr lang="en-JP" dirty="0"/>
          </a:p>
        </p:txBody>
      </p:sp>
      <p:sp>
        <p:nvSpPr>
          <p:cNvPr id="42" name="TextBox 10">
            <a:extLst>
              <a:ext uri="{FF2B5EF4-FFF2-40B4-BE49-F238E27FC236}">
                <a16:creationId xmlns:a16="http://schemas.microsoft.com/office/drawing/2014/main" id="{04479A73-04AA-2FE1-157A-CC09C9C2334C}"/>
              </a:ext>
            </a:extLst>
          </p:cNvPr>
          <p:cNvSpPr txBox="1"/>
          <p:nvPr/>
        </p:nvSpPr>
        <p:spPr>
          <a:xfrm>
            <a:off x="3647428" y="4787725"/>
            <a:ext cx="877163" cy="369332"/>
          </a:xfrm>
          <a:prstGeom prst="rect">
            <a:avLst/>
          </a:prstGeom>
          <a:noFill/>
        </p:spPr>
        <p:txBody>
          <a:bodyPr wrap="none" rtlCol="0">
            <a:spAutoFit/>
          </a:bodyPr>
          <a:lstStyle/>
          <a:p>
            <a:r>
              <a:rPr lang="en-JP" dirty="0"/>
              <a:t>パイプ</a:t>
            </a:r>
          </a:p>
        </p:txBody>
      </p:sp>
      <p:sp>
        <p:nvSpPr>
          <p:cNvPr id="43" name="Can 11">
            <a:extLst>
              <a:ext uri="{FF2B5EF4-FFF2-40B4-BE49-F238E27FC236}">
                <a16:creationId xmlns:a16="http://schemas.microsoft.com/office/drawing/2014/main" id="{7694442A-645E-9CEF-8A9B-B90DCE8F8D72}"/>
              </a:ext>
            </a:extLst>
          </p:cNvPr>
          <p:cNvSpPr/>
          <p:nvPr/>
        </p:nvSpPr>
        <p:spPr>
          <a:xfrm rot="16200000">
            <a:off x="3935700" y="4818983"/>
            <a:ext cx="308759" cy="1015800"/>
          </a:xfrm>
          <a:prstGeom prst="can">
            <a:avLst/>
          </a:prstGeom>
          <a:solidFill>
            <a:schemeClr val="bg1"/>
          </a:solidFill>
          <a:ln w="28575">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JP" dirty="0">
              <a:solidFill>
                <a:srgbClr val="FF0000"/>
              </a:solidFill>
            </a:endParaRPr>
          </a:p>
        </p:txBody>
      </p:sp>
      <p:cxnSp>
        <p:nvCxnSpPr>
          <p:cNvPr id="44" name="Straight Arrow Connector 13">
            <a:extLst>
              <a:ext uri="{FF2B5EF4-FFF2-40B4-BE49-F238E27FC236}">
                <a16:creationId xmlns:a16="http://schemas.microsoft.com/office/drawing/2014/main" id="{97788789-66A8-E3EB-9A6A-804E9B231EA9}"/>
              </a:ext>
            </a:extLst>
          </p:cNvPr>
          <p:cNvCxnSpPr>
            <a:cxnSpLocks/>
          </p:cNvCxnSpPr>
          <p:nvPr/>
        </p:nvCxnSpPr>
        <p:spPr>
          <a:xfrm flipH="1">
            <a:off x="2609809" y="5322269"/>
            <a:ext cx="893586" cy="221753"/>
          </a:xfrm>
          <a:prstGeom prst="straightConnector1">
            <a:avLst/>
          </a:prstGeom>
          <a:ln w="57150">
            <a:solidFill>
              <a:schemeClr val="accent1"/>
            </a:solidFill>
            <a:tailEnd type="triangle"/>
          </a:ln>
        </p:spPr>
        <p:style>
          <a:lnRef idx="1">
            <a:schemeClr val="accent2"/>
          </a:lnRef>
          <a:fillRef idx="0">
            <a:schemeClr val="accent2"/>
          </a:fillRef>
          <a:effectRef idx="0">
            <a:schemeClr val="accent2"/>
          </a:effectRef>
          <a:fontRef idx="minor">
            <a:schemeClr val="tx1"/>
          </a:fontRef>
        </p:style>
      </p:cxnSp>
      <p:cxnSp>
        <p:nvCxnSpPr>
          <p:cNvPr id="45" name="Straight Arrow Connector 16">
            <a:extLst>
              <a:ext uri="{FF2B5EF4-FFF2-40B4-BE49-F238E27FC236}">
                <a16:creationId xmlns:a16="http://schemas.microsoft.com/office/drawing/2014/main" id="{160B4803-9D82-5132-1FA2-270E68C497BF}"/>
              </a:ext>
            </a:extLst>
          </p:cNvPr>
          <p:cNvCxnSpPr>
            <a:cxnSpLocks/>
          </p:cNvCxnSpPr>
          <p:nvPr/>
        </p:nvCxnSpPr>
        <p:spPr>
          <a:xfrm flipH="1" flipV="1">
            <a:off x="4672871" y="5336005"/>
            <a:ext cx="895172" cy="197785"/>
          </a:xfrm>
          <a:prstGeom prst="straightConnector1">
            <a:avLst/>
          </a:prstGeom>
          <a:ln w="57150">
            <a:solidFill>
              <a:schemeClr val="accent1"/>
            </a:solidFill>
            <a:tailEnd type="triangle"/>
          </a:ln>
        </p:spPr>
        <p:style>
          <a:lnRef idx="1">
            <a:schemeClr val="accent2"/>
          </a:lnRef>
          <a:fillRef idx="0">
            <a:schemeClr val="accent2"/>
          </a:fillRef>
          <a:effectRef idx="0">
            <a:schemeClr val="accent2"/>
          </a:effectRef>
          <a:fontRef idx="minor">
            <a:schemeClr val="tx1"/>
          </a:fontRef>
        </p:style>
      </p:cxnSp>
      <p:cxnSp>
        <p:nvCxnSpPr>
          <p:cNvPr id="46" name="Straight Arrow Connector 18">
            <a:extLst>
              <a:ext uri="{FF2B5EF4-FFF2-40B4-BE49-F238E27FC236}">
                <a16:creationId xmlns:a16="http://schemas.microsoft.com/office/drawing/2014/main" id="{B910E358-9DA0-7FBA-15B7-E9682AA0C35C}"/>
              </a:ext>
            </a:extLst>
          </p:cNvPr>
          <p:cNvCxnSpPr>
            <a:cxnSpLocks/>
          </p:cNvCxnSpPr>
          <p:nvPr/>
        </p:nvCxnSpPr>
        <p:spPr>
          <a:xfrm>
            <a:off x="2608232" y="5799851"/>
            <a:ext cx="878543" cy="236016"/>
          </a:xfrm>
          <a:prstGeom prst="straightConnector1">
            <a:avLst/>
          </a:prstGeom>
          <a:ln w="57150">
            <a:solidFill>
              <a:schemeClr val="accent4"/>
            </a:solidFill>
            <a:tailEnd type="triangle"/>
          </a:ln>
        </p:spPr>
        <p:style>
          <a:lnRef idx="1">
            <a:schemeClr val="accent2"/>
          </a:lnRef>
          <a:fillRef idx="0">
            <a:schemeClr val="accent2"/>
          </a:fillRef>
          <a:effectRef idx="0">
            <a:schemeClr val="accent2"/>
          </a:effectRef>
          <a:fontRef idx="minor">
            <a:schemeClr val="tx1"/>
          </a:fontRef>
        </p:style>
      </p:cxnSp>
      <p:cxnSp>
        <p:nvCxnSpPr>
          <p:cNvPr id="47" name="Straight Arrow Connector 21">
            <a:extLst>
              <a:ext uri="{FF2B5EF4-FFF2-40B4-BE49-F238E27FC236}">
                <a16:creationId xmlns:a16="http://schemas.microsoft.com/office/drawing/2014/main" id="{6E945D9A-B5D9-EEB5-9511-5BD03509C368}"/>
              </a:ext>
            </a:extLst>
          </p:cNvPr>
          <p:cNvCxnSpPr>
            <a:cxnSpLocks/>
          </p:cNvCxnSpPr>
          <p:nvPr/>
        </p:nvCxnSpPr>
        <p:spPr>
          <a:xfrm flipV="1">
            <a:off x="4672871" y="5767553"/>
            <a:ext cx="919912" cy="275016"/>
          </a:xfrm>
          <a:prstGeom prst="straightConnector1">
            <a:avLst/>
          </a:prstGeom>
          <a:ln w="57150">
            <a:solidFill>
              <a:schemeClr val="accent4"/>
            </a:solidFill>
            <a:tailEnd type="triangle"/>
          </a:ln>
        </p:spPr>
        <p:style>
          <a:lnRef idx="1">
            <a:schemeClr val="accent2"/>
          </a:lnRef>
          <a:fillRef idx="0">
            <a:schemeClr val="accent2"/>
          </a:fillRef>
          <a:effectRef idx="0">
            <a:schemeClr val="accent2"/>
          </a:effectRef>
          <a:fontRef idx="minor">
            <a:schemeClr val="tx1"/>
          </a:fontRef>
        </p:style>
      </p:cxnSp>
      <p:cxnSp>
        <p:nvCxnSpPr>
          <p:cNvPr id="48" name="Straight Arrow Connector 23">
            <a:extLst>
              <a:ext uri="{FF2B5EF4-FFF2-40B4-BE49-F238E27FC236}">
                <a16:creationId xmlns:a16="http://schemas.microsoft.com/office/drawing/2014/main" id="{52CC09FB-5085-F60C-EF04-C0D0F034EBF3}"/>
              </a:ext>
            </a:extLst>
          </p:cNvPr>
          <p:cNvCxnSpPr>
            <a:cxnSpLocks/>
          </p:cNvCxnSpPr>
          <p:nvPr/>
        </p:nvCxnSpPr>
        <p:spPr>
          <a:xfrm flipH="1">
            <a:off x="7988064" y="5767553"/>
            <a:ext cx="1566958" cy="0"/>
          </a:xfrm>
          <a:prstGeom prst="straightConnector1">
            <a:avLst/>
          </a:prstGeom>
          <a:ln w="57150">
            <a:solidFill>
              <a:schemeClr val="accent4"/>
            </a:solidFill>
            <a:headEnd type="triangle" w="med" len="med"/>
            <a:tailEnd type="none" w="med" len="med"/>
          </a:ln>
        </p:spPr>
        <p:style>
          <a:lnRef idx="1">
            <a:schemeClr val="accent2"/>
          </a:lnRef>
          <a:fillRef idx="0">
            <a:schemeClr val="accent2"/>
          </a:fillRef>
          <a:effectRef idx="0">
            <a:schemeClr val="accent2"/>
          </a:effectRef>
          <a:fontRef idx="minor">
            <a:schemeClr val="tx1"/>
          </a:fontRef>
        </p:style>
      </p:cxnSp>
      <p:sp>
        <p:nvSpPr>
          <p:cNvPr id="49" name="TextBox 24">
            <a:extLst>
              <a:ext uri="{FF2B5EF4-FFF2-40B4-BE49-F238E27FC236}">
                <a16:creationId xmlns:a16="http://schemas.microsoft.com/office/drawing/2014/main" id="{AA33BD45-9CA5-2CA0-014F-2279B322AF22}"/>
              </a:ext>
            </a:extLst>
          </p:cNvPr>
          <p:cNvSpPr txBox="1"/>
          <p:nvPr/>
        </p:nvSpPr>
        <p:spPr>
          <a:xfrm>
            <a:off x="7847934" y="5068106"/>
            <a:ext cx="1838773" cy="369332"/>
          </a:xfrm>
          <a:prstGeom prst="rect">
            <a:avLst/>
          </a:prstGeom>
          <a:noFill/>
        </p:spPr>
        <p:txBody>
          <a:bodyPr wrap="none" rtlCol="0">
            <a:spAutoFit/>
          </a:bodyPr>
          <a:lstStyle/>
          <a:p>
            <a:r>
              <a:rPr lang="en-JP"/>
              <a:t>write</a:t>
            </a:r>
            <a:r>
              <a:rPr lang="ja-JP" altLang="en-US"/>
              <a:t>リクエスト</a:t>
            </a:r>
            <a:endParaRPr lang="en-JP" dirty="0"/>
          </a:p>
        </p:txBody>
      </p:sp>
      <p:sp>
        <p:nvSpPr>
          <p:cNvPr id="50" name="TextBox 25">
            <a:extLst>
              <a:ext uri="{FF2B5EF4-FFF2-40B4-BE49-F238E27FC236}">
                <a16:creationId xmlns:a16="http://schemas.microsoft.com/office/drawing/2014/main" id="{5EAB960C-30E4-1160-92D1-8EE67A5B6929}"/>
              </a:ext>
            </a:extLst>
          </p:cNvPr>
          <p:cNvSpPr txBox="1"/>
          <p:nvPr/>
        </p:nvSpPr>
        <p:spPr>
          <a:xfrm>
            <a:off x="2638023" y="6006231"/>
            <a:ext cx="822469" cy="369332"/>
          </a:xfrm>
          <a:prstGeom prst="rect">
            <a:avLst/>
          </a:prstGeom>
          <a:noFill/>
        </p:spPr>
        <p:txBody>
          <a:bodyPr wrap="none" rtlCol="0">
            <a:spAutoFit/>
          </a:bodyPr>
          <a:lstStyle/>
          <a:p>
            <a:r>
              <a:rPr lang="en-JP"/>
              <a:t>write</a:t>
            </a:r>
            <a:r>
              <a:rPr lang="en-US" dirty="0"/>
              <a:t>()</a:t>
            </a:r>
            <a:endParaRPr lang="en-JP" dirty="0"/>
          </a:p>
        </p:txBody>
      </p:sp>
      <p:sp>
        <p:nvSpPr>
          <p:cNvPr id="51" name="TextBox 26">
            <a:extLst>
              <a:ext uri="{FF2B5EF4-FFF2-40B4-BE49-F238E27FC236}">
                <a16:creationId xmlns:a16="http://schemas.microsoft.com/office/drawing/2014/main" id="{735C9C96-ABE3-6D1F-4383-2886A42B3B8C}"/>
              </a:ext>
            </a:extLst>
          </p:cNvPr>
          <p:cNvSpPr txBox="1"/>
          <p:nvPr/>
        </p:nvSpPr>
        <p:spPr>
          <a:xfrm>
            <a:off x="4792422" y="5935068"/>
            <a:ext cx="773160" cy="369332"/>
          </a:xfrm>
          <a:prstGeom prst="rect">
            <a:avLst/>
          </a:prstGeom>
          <a:noFill/>
        </p:spPr>
        <p:txBody>
          <a:bodyPr wrap="none" rtlCol="0">
            <a:spAutoFit/>
          </a:bodyPr>
          <a:lstStyle/>
          <a:p>
            <a:r>
              <a:rPr lang="en-JP"/>
              <a:t>read</a:t>
            </a:r>
            <a:r>
              <a:rPr lang="en-US" dirty="0"/>
              <a:t>()</a:t>
            </a:r>
            <a:endParaRPr lang="en-JP" dirty="0"/>
          </a:p>
        </p:txBody>
      </p:sp>
      <p:sp>
        <p:nvSpPr>
          <p:cNvPr id="52" name="TextBox 27">
            <a:extLst>
              <a:ext uri="{FF2B5EF4-FFF2-40B4-BE49-F238E27FC236}">
                <a16:creationId xmlns:a16="http://schemas.microsoft.com/office/drawing/2014/main" id="{1D870C34-BFA2-3CF6-5674-76C35B2CBDA3}"/>
              </a:ext>
            </a:extLst>
          </p:cNvPr>
          <p:cNvSpPr txBox="1"/>
          <p:nvPr/>
        </p:nvSpPr>
        <p:spPr>
          <a:xfrm>
            <a:off x="4726398" y="4963011"/>
            <a:ext cx="822469" cy="369332"/>
          </a:xfrm>
          <a:prstGeom prst="rect">
            <a:avLst/>
          </a:prstGeom>
          <a:noFill/>
        </p:spPr>
        <p:txBody>
          <a:bodyPr wrap="none" rtlCol="0">
            <a:spAutoFit/>
          </a:bodyPr>
          <a:lstStyle/>
          <a:p>
            <a:r>
              <a:rPr lang="en-JP"/>
              <a:t>write</a:t>
            </a:r>
            <a:r>
              <a:rPr lang="en-US" dirty="0"/>
              <a:t>()</a:t>
            </a:r>
            <a:endParaRPr lang="en-JP" dirty="0"/>
          </a:p>
        </p:txBody>
      </p:sp>
      <p:sp>
        <p:nvSpPr>
          <p:cNvPr id="53" name="TextBox 28">
            <a:extLst>
              <a:ext uri="{FF2B5EF4-FFF2-40B4-BE49-F238E27FC236}">
                <a16:creationId xmlns:a16="http://schemas.microsoft.com/office/drawing/2014/main" id="{05AA0CFA-990F-D580-240B-1AE0B706D564}"/>
              </a:ext>
            </a:extLst>
          </p:cNvPr>
          <p:cNvSpPr txBox="1"/>
          <p:nvPr/>
        </p:nvSpPr>
        <p:spPr>
          <a:xfrm>
            <a:off x="2687332" y="4966673"/>
            <a:ext cx="773160" cy="369332"/>
          </a:xfrm>
          <a:prstGeom prst="rect">
            <a:avLst/>
          </a:prstGeom>
          <a:noFill/>
        </p:spPr>
        <p:txBody>
          <a:bodyPr wrap="none" rtlCol="0">
            <a:spAutoFit/>
          </a:bodyPr>
          <a:lstStyle/>
          <a:p>
            <a:r>
              <a:rPr lang="en-JP"/>
              <a:t>read</a:t>
            </a:r>
            <a:r>
              <a:rPr lang="en-US" dirty="0"/>
              <a:t>()</a:t>
            </a:r>
            <a:endParaRPr lang="en-JP" dirty="0"/>
          </a:p>
        </p:txBody>
      </p:sp>
      <p:sp>
        <p:nvSpPr>
          <p:cNvPr id="54" name="テキスト ボックス 53">
            <a:extLst>
              <a:ext uri="{FF2B5EF4-FFF2-40B4-BE49-F238E27FC236}">
                <a16:creationId xmlns:a16="http://schemas.microsoft.com/office/drawing/2014/main" id="{4F411FCD-AF69-A66E-1FC8-8DF6E07CB087}"/>
              </a:ext>
            </a:extLst>
          </p:cNvPr>
          <p:cNvSpPr txBox="1"/>
          <p:nvPr/>
        </p:nvSpPr>
        <p:spPr>
          <a:xfrm>
            <a:off x="1091168" y="4343742"/>
            <a:ext cx="7121824" cy="369332"/>
          </a:xfrm>
          <a:prstGeom prst="rect">
            <a:avLst/>
          </a:prstGeom>
          <a:noFill/>
        </p:spPr>
        <p:txBody>
          <a:bodyPr wrap="square" rtlCol="0">
            <a:spAutoFit/>
          </a:bodyPr>
          <a:lstStyle/>
          <a:p>
            <a:pPr algn="ctr"/>
            <a:r>
              <a:rPr kumimoji="1" lang="ja-JP" altLang="en-US"/>
              <a:t>ノーマルワールド</a:t>
            </a:r>
          </a:p>
        </p:txBody>
      </p:sp>
      <p:sp>
        <p:nvSpPr>
          <p:cNvPr id="55" name="テキスト ボックス 54">
            <a:extLst>
              <a:ext uri="{FF2B5EF4-FFF2-40B4-BE49-F238E27FC236}">
                <a16:creationId xmlns:a16="http://schemas.microsoft.com/office/drawing/2014/main" id="{BB9BE9A8-8105-F414-0A16-0D0ADE4A1174}"/>
              </a:ext>
            </a:extLst>
          </p:cNvPr>
          <p:cNvSpPr txBox="1"/>
          <p:nvPr/>
        </p:nvSpPr>
        <p:spPr>
          <a:xfrm>
            <a:off x="8320654" y="4377597"/>
            <a:ext cx="3202185" cy="369332"/>
          </a:xfrm>
          <a:prstGeom prst="rect">
            <a:avLst/>
          </a:prstGeom>
          <a:noFill/>
        </p:spPr>
        <p:txBody>
          <a:bodyPr wrap="square" rtlCol="0">
            <a:spAutoFit/>
          </a:bodyPr>
          <a:lstStyle/>
          <a:p>
            <a:pPr algn="ctr"/>
            <a:r>
              <a:rPr kumimoji="1" lang="ja-JP" altLang="en-US"/>
              <a:t>セキュアワールド</a:t>
            </a:r>
          </a:p>
        </p:txBody>
      </p:sp>
      <p:grpSp>
        <p:nvGrpSpPr>
          <p:cNvPr id="56" name="グループ化 55">
            <a:extLst>
              <a:ext uri="{FF2B5EF4-FFF2-40B4-BE49-F238E27FC236}">
                <a16:creationId xmlns:a16="http://schemas.microsoft.com/office/drawing/2014/main" id="{15E8BDC9-CF0A-A824-2154-F9641319840C}"/>
              </a:ext>
            </a:extLst>
          </p:cNvPr>
          <p:cNvGrpSpPr/>
          <p:nvPr/>
        </p:nvGrpSpPr>
        <p:grpSpPr>
          <a:xfrm>
            <a:off x="10325696" y="4927675"/>
            <a:ext cx="636834" cy="636834"/>
            <a:chOff x="9153914" y="4692732"/>
            <a:chExt cx="914400" cy="914400"/>
          </a:xfrm>
        </p:grpSpPr>
        <p:sp>
          <p:nvSpPr>
            <p:cNvPr id="57" name="1 つの角を切り取った四角形 56">
              <a:extLst>
                <a:ext uri="{FF2B5EF4-FFF2-40B4-BE49-F238E27FC236}">
                  <a16:creationId xmlns:a16="http://schemas.microsoft.com/office/drawing/2014/main" id="{BF79A67E-50F1-A542-5D59-C63D712A3CCB}"/>
                </a:ext>
              </a:extLst>
            </p:cNvPr>
            <p:cNvSpPr/>
            <p:nvPr/>
          </p:nvSpPr>
          <p:spPr>
            <a:xfrm>
              <a:off x="9323833" y="4779178"/>
              <a:ext cx="570295" cy="741508"/>
            </a:xfrm>
            <a:prstGeom prst="snip1Rect">
              <a:avLst>
                <a:gd name="adj" fmla="val 34693"/>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solidFill>
                  <a:srgbClr val="FF0000"/>
                </a:solidFill>
              </a:endParaRPr>
            </a:p>
          </p:txBody>
        </p:sp>
        <p:pic>
          <p:nvPicPr>
            <p:cNvPr id="58" name="グラフィックス 57" descr="ドキュメント 枠線">
              <a:extLst>
                <a:ext uri="{FF2B5EF4-FFF2-40B4-BE49-F238E27FC236}">
                  <a16:creationId xmlns:a16="http://schemas.microsoft.com/office/drawing/2014/main" id="{C4534E08-5BAC-4666-7548-61B24839F6C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53914" y="4692732"/>
              <a:ext cx="914400" cy="914400"/>
            </a:xfrm>
            <a:prstGeom prst="rect">
              <a:avLst/>
            </a:prstGeom>
          </p:spPr>
        </p:pic>
      </p:grpSp>
      <p:cxnSp>
        <p:nvCxnSpPr>
          <p:cNvPr id="62" name="Straight Arrow Connector 8">
            <a:extLst>
              <a:ext uri="{FF2B5EF4-FFF2-40B4-BE49-F238E27FC236}">
                <a16:creationId xmlns:a16="http://schemas.microsoft.com/office/drawing/2014/main" id="{4D5F1B86-B8F8-30F0-1618-26DD09206DA6}"/>
              </a:ext>
            </a:extLst>
          </p:cNvPr>
          <p:cNvCxnSpPr>
            <a:cxnSpLocks/>
          </p:cNvCxnSpPr>
          <p:nvPr/>
        </p:nvCxnSpPr>
        <p:spPr>
          <a:xfrm flipH="1">
            <a:off x="7962256" y="5767553"/>
            <a:ext cx="1592766" cy="0"/>
          </a:xfrm>
          <a:prstGeom prst="straightConnector1">
            <a:avLst/>
          </a:prstGeom>
          <a:ln w="57150">
            <a:solidFill>
              <a:schemeClr val="accent4"/>
            </a:solidFill>
            <a:tailEnd type="triangle"/>
          </a:ln>
        </p:spPr>
        <p:style>
          <a:lnRef idx="1">
            <a:schemeClr val="accent2"/>
          </a:lnRef>
          <a:fillRef idx="0">
            <a:schemeClr val="accent2"/>
          </a:fillRef>
          <a:effectRef idx="0">
            <a:schemeClr val="accent2"/>
          </a:effectRef>
          <a:fontRef idx="minor">
            <a:schemeClr val="tx1"/>
          </a:fontRef>
        </p:style>
      </p:cxnSp>
      <p:sp>
        <p:nvSpPr>
          <p:cNvPr id="63" name="TextBox 9">
            <a:extLst>
              <a:ext uri="{FF2B5EF4-FFF2-40B4-BE49-F238E27FC236}">
                <a16:creationId xmlns:a16="http://schemas.microsoft.com/office/drawing/2014/main" id="{73A384A2-FFD4-8F88-0B1E-D219CA8A2BE6}"/>
              </a:ext>
            </a:extLst>
          </p:cNvPr>
          <p:cNvSpPr txBox="1"/>
          <p:nvPr/>
        </p:nvSpPr>
        <p:spPr>
          <a:xfrm>
            <a:off x="7979323" y="5877265"/>
            <a:ext cx="1789464" cy="369332"/>
          </a:xfrm>
          <a:prstGeom prst="rect">
            <a:avLst/>
          </a:prstGeom>
          <a:noFill/>
        </p:spPr>
        <p:txBody>
          <a:bodyPr wrap="none" rtlCol="0">
            <a:spAutoFit/>
          </a:bodyPr>
          <a:lstStyle/>
          <a:p>
            <a:r>
              <a:rPr lang="en-JP"/>
              <a:t>read</a:t>
            </a:r>
            <a:r>
              <a:rPr lang="ja-JP" altLang="en-US"/>
              <a:t>レスポンス</a:t>
            </a:r>
            <a:endParaRPr lang="en-JP" dirty="0"/>
          </a:p>
        </p:txBody>
      </p:sp>
      <p:grpSp>
        <p:nvGrpSpPr>
          <p:cNvPr id="59" name="グループ化 58">
            <a:extLst>
              <a:ext uri="{FF2B5EF4-FFF2-40B4-BE49-F238E27FC236}">
                <a16:creationId xmlns:a16="http://schemas.microsoft.com/office/drawing/2014/main" id="{7B847A73-91CD-7703-D2BF-C4032385418C}"/>
              </a:ext>
            </a:extLst>
          </p:cNvPr>
          <p:cNvGrpSpPr/>
          <p:nvPr/>
        </p:nvGrpSpPr>
        <p:grpSpPr>
          <a:xfrm>
            <a:off x="1391661" y="5724152"/>
            <a:ext cx="636834" cy="636834"/>
            <a:chOff x="9153914" y="4692732"/>
            <a:chExt cx="914400" cy="914400"/>
          </a:xfrm>
        </p:grpSpPr>
        <p:sp>
          <p:nvSpPr>
            <p:cNvPr id="60" name="1 つの角を切り取った四角形 59">
              <a:extLst>
                <a:ext uri="{FF2B5EF4-FFF2-40B4-BE49-F238E27FC236}">
                  <a16:creationId xmlns:a16="http://schemas.microsoft.com/office/drawing/2014/main" id="{CEE4154C-2DA8-CB70-2125-DBD527EA89C1}"/>
                </a:ext>
              </a:extLst>
            </p:cNvPr>
            <p:cNvSpPr/>
            <p:nvPr/>
          </p:nvSpPr>
          <p:spPr>
            <a:xfrm>
              <a:off x="9323833" y="4779178"/>
              <a:ext cx="570295" cy="741508"/>
            </a:xfrm>
            <a:prstGeom prst="snip1Rect">
              <a:avLst>
                <a:gd name="adj" fmla="val 34693"/>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solidFill>
                  <a:srgbClr val="FF0000"/>
                </a:solidFill>
              </a:endParaRPr>
            </a:p>
          </p:txBody>
        </p:sp>
        <p:pic>
          <p:nvPicPr>
            <p:cNvPr id="61" name="グラフィックス 60" descr="ドキュメント 枠線">
              <a:extLst>
                <a:ext uri="{FF2B5EF4-FFF2-40B4-BE49-F238E27FC236}">
                  <a16:creationId xmlns:a16="http://schemas.microsoft.com/office/drawing/2014/main" id="{CAF970C2-326B-96B4-4F49-2A4B3246BF2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53914" y="4692732"/>
              <a:ext cx="914400" cy="914400"/>
            </a:xfrm>
            <a:prstGeom prst="rect">
              <a:avLst/>
            </a:prstGeom>
          </p:spPr>
        </p:pic>
      </p:grpSp>
    </p:spTree>
    <p:extLst>
      <p:ext uri="{BB962C8B-B14F-4D97-AF65-F5344CB8AC3E}">
        <p14:creationId xmlns:p14="http://schemas.microsoft.com/office/powerpoint/2010/main" val="3807287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0" presetClass="path" presetSubtype="0" accel="50000" decel="50000" fill="hold" nodeType="clickEffect">
                                  <p:stCondLst>
                                    <p:cond delay="0"/>
                                  </p:stCondLst>
                                  <p:childTnLst>
                                    <p:animMotion origin="layout" path="M 0.0056 0.00024 L -0.32943 0.00024 " pathEditMode="relative" ptsTypes="AA">
                                      <p:cBhvr>
                                        <p:cTn id="12" dur="2000" fill="hold"/>
                                        <p:tgtEl>
                                          <p:spTgt spid="56"/>
                                        </p:tgtEl>
                                        <p:attrNameLst>
                                          <p:attrName>ppt_x</p:attrName>
                                          <p:attrName>ppt_y</p:attrName>
                                        </p:attrNameLst>
                                      </p:cBhvr>
                                    </p:animMotion>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0" presetClass="path" presetSubtype="0" accel="50000" decel="50000" fill="hold" nodeType="clickEffect">
                                  <p:stCondLst>
                                    <p:cond delay="0"/>
                                  </p:stCondLst>
                                  <p:childTnLst>
                                    <p:animMotion origin="layout" path="M -0.32943 0.00024 L -0.50196 -0.03819 " pathEditMode="relative" rAng="0" ptsTypes="AA">
                                      <p:cBhvr>
                                        <p:cTn id="22" dur="2000" fill="hold"/>
                                        <p:tgtEl>
                                          <p:spTgt spid="56"/>
                                        </p:tgtEl>
                                        <p:attrNameLst>
                                          <p:attrName>ppt_x</p:attrName>
                                          <p:attrName>ppt_y</p:attrName>
                                        </p:attrNameLst>
                                      </p:cBhvr>
                                      <p:rCtr x="-8633" y="-1921"/>
                                    </p:animMotion>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0" presetClass="path" presetSubtype="0" accel="50000" decel="50000" fill="hold" nodeType="clickEffect">
                                  <p:stCondLst>
                                    <p:cond delay="0"/>
                                  </p:stCondLst>
                                  <p:childTnLst>
                                    <p:animMotion origin="layout" path="M -0.50196 -0.03819 L -0.73737 0.00394 " pathEditMode="relative" rAng="0" ptsTypes="AA">
                                      <p:cBhvr>
                                        <p:cTn id="32" dur="2000" fill="hold"/>
                                        <p:tgtEl>
                                          <p:spTgt spid="56"/>
                                        </p:tgtEl>
                                        <p:attrNameLst>
                                          <p:attrName>ppt_x</p:attrName>
                                          <p:attrName>ppt_y</p:attrName>
                                        </p:attrNameLst>
                                      </p:cBhvr>
                                      <p:rCtr x="-11771" y="2106"/>
                                    </p:animMotion>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0" presetClass="path" presetSubtype="0" accel="50000" decel="50000" fill="hold" nodeType="clickEffect">
                                  <p:stCondLst>
                                    <p:cond delay="0"/>
                                  </p:stCondLst>
                                  <p:childTnLst>
                                    <p:animMotion origin="layout" path="M -0.00455 1.48148E-6 L 0.15899 0.04861 " pathEditMode="relative" ptsTypes="AA">
                                      <p:cBhvr>
                                        <p:cTn id="42" dur="2000" fill="hold"/>
                                        <p:tgtEl>
                                          <p:spTgt spid="59"/>
                                        </p:tgtEl>
                                        <p:attrNameLst>
                                          <p:attrName>ppt_x</p:attrName>
                                          <p:attrName>ppt_y</p:attrName>
                                        </p:attrNameLst>
                                      </p:cBhvr>
                                    </p:animMotion>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6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51"/>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47"/>
                                        </p:tgtEl>
                                        <p:attrNameLst>
                                          <p:attrName>style.visibility</p:attrName>
                                        </p:attrNameLst>
                                      </p:cBhvr>
                                      <p:to>
                                        <p:strVal val="visible"/>
                                      </p:to>
                                    </p:set>
                                  </p:childTnLst>
                                </p:cTn>
                              </p:par>
                              <p:par>
                                <p:cTn id="55" presetID="1" presetClass="exit" presetSubtype="0" fill="hold" nodeType="withEffect">
                                  <p:stCondLst>
                                    <p:cond delay="0"/>
                                  </p:stCondLst>
                                  <p:childTnLst>
                                    <p:set>
                                      <p:cBhvr>
                                        <p:cTn id="56" dur="1" fill="hold">
                                          <p:stCondLst>
                                            <p:cond delay="0"/>
                                          </p:stCondLst>
                                        </p:cTn>
                                        <p:tgtEl>
                                          <p:spTgt spid="62"/>
                                        </p:tgtEl>
                                        <p:attrNameLst>
                                          <p:attrName>style.visibility</p:attrName>
                                        </p:attrNameLst>
                                      </p:cBhvr>
                                      <p:to>
                                        <p:strVal val="hidden"/>
                                      </p:to>
                                    </p:set>
                                  </p:childTnLst>
                                </p:cTn>
                              </p:par>
                              <p:par>
                                <p:cTn id="57" presetID="1" presetClass="exit" presetSubtype="0" fill="hold" grpId="1" nodeType="withEffect">
                                  <p:stCondLst>
                                    <p:cond delay="0"/>
                                  </p:stCondLst>
                                  <p:childTnLst>
                                    <p:set>
                                      <p:cBhvr>
                                        <p:cTn id="58" dur="1" fill="hold">
                                          <p:stCondLst>
                                            <p:cond delay="0"/>
                                          </p:stCondLst>
                                        </p:cTn>
                                        <p:tgtEl>
                                          <p:spTgt spid="41"/>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0" presetClass="path" presetSubtype="0" accel="50000" decel="50000" fill="hold" nodeType="clickEffect">
                                  <p:stCondLst>
                                    <p:cond delay="0"/>
                                  </p:stCondLst>
                                  <p:childTnLst>
                                    <p:animMotion origin="layout" path="M 0.15899 0.04861 L 0.36068 1.48148E-6 " pathEditMode="relative" rAng="0" ptsTypes="AA">
                                      <p:cBhvr>
                                        <p:cTn id="62" dur="2000" fill="hold"/>
                                        <p:tgtEl>
                                          <p:spTgt spid="59"/>
                                        </p:tgtEl>
                                        <p:attrNameLst>
                                          <p:attrName>ppt_x</p:attrName>
                                          <p:attrName>ppt_y</p:attrName>
                                        </p:attrNameLst>
                                      </p:cBhvr>
                                      <p:rCtr x="10078" y="-2431"/>
                                    </p:animMotion>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3"/>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48"/>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0" presetClass="path" presetSubtype="0" accel="50000" decel="50000" fill="hold" nodeType="clickEffect">
                                  <p:stCondLst>
                                    <p:cond delay="0"/>
                                  </p:stCondLst>
                                  <p:childTnLst>
                                    <p:animMotion origin="layout" path="M 0.36068 1.48148E-6 L 0.69076 -0.00533 " pathEditMode="relative" rAng="0" ptsTypes="AA">
                                      <p:cBhvr>
                                        <p:cTn id="72" dur="2000" fill="hold"/>
                                        <p:tgtEl>
                                          <p:spTgt spid="59"/>
                                        </p:tgtEl>
                                        <p:attrNameLst>
                                          <p:attrName>ppt_x</p:attrName>
                                          <p:attrName>ppt_y</p:attrName>
                                        </p:attrNameLst>
                                      </p:cBhvr>
                                      <p:rCtr x="16497" y="-27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1" grpId="1"/>
      <p:bldP spid="49" grpId="0"/>
      <p:bldP spid="50" grpId="0"/>
      <p:bldP spid="51" grpId="0"/>
      <p:bldP spid="52" grpId="0"/>
      <p:bldP spid="53" grpId="0"/>
      <p:bldP spid="63" grpId="0"/>
    </p:bldLst>
  </p:timing>
</p:sld>
</file>

<file path=ppt/theme/theme1.xml><?xml version="1.0" encoding="utf-8"?>
<a:theme xmlns:a="http://schemas.openxmlformats.org/drawingml/2006/main" name="研究発表スライドマスタ">
  <a:themeElements>
    <a:clrScheme name="ユーザー定義 8">
      <a:dk1>
        <a:srgbClr val="4D4D4D"/>
      </a:dk1>
      <a:lt1>
        <a:srgbClr val="F8F8F8"/>
      </a:lt1>
      <a:dk2>
        <a:srgbClr val="7F7F7F"/>
      </a:dk2>
      <a:lt2>
        <a:srgbClr val="B2B2B2"/>
      </a:lt2>
      <a:accent1>
        <a:srgbClr val="2E5B96"/>
      </a:accent1>
      <a:accent2>
        <a:srgbClr val="C03936"/>
      </a:accent2>
      <a:accent3>
        <a:srgbClr val="ED7D31"/>
      </a:accent3>
      <a:accent4>
        <a:srgbClr val="3E9288"/>
      </a:accent4>
      <a:accent5>
        <a:srgbClr val="4747C1"/>
      </a:accent5>
      <a:accent6>
        <a:srgbClr val="70AD47"/>
      </a:accent6>
      <a:hlink>
        <a:srgbClr val="0563C1"/>
      </a:hlink>
      <a:folHlink>
        <a:srgbClr val="954F72"/>
      </a:folHlink>
    </a:clrScheme>
    <a:fontScheme name="ユーザー定義 2">
      <a:majorFont>
        <a:latin typeface="Segoe UI"/>
        <a:ea typeface="游ゴシック Medium"/>
        <a:cs typeface=""/>
      </a:majorFont>
      <a:minorFont>
        <a:latin typeface="Segoe UI"/>
        <a:ea typeface="游ゴシック Medium"/>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solidFill>
            <a:srgbClr val="FF0000"/>
          </a:solidFill>
        </a:ln>
      </a:spPr>
      <a:bodyPr rtlCol="0" anchor="ctr"/>
      <a:lstStyle>
        <a:defPPr algn="ctr">
          <a:defRPr dirty="0">
            <a:solidFill>
              <a:srgbClr val="FF0000"/>
            </a:solidFill>
          </a:defRPr>
        </a:defPPr>
      </a:lstStyle>
      <a:style>
        <a:lnRef idx="2">
          <a:schemeClr val="accent6"/>
        </a:lnRef>
        <a:fillRef idx="1">
          <a:schemeClr val="lt1"/>
        </a:fillRef>
        <a:effectRef idx="0">
          <a:schemeClr val="accent6"/>
        </a:effectRef>
        <a:fontRef idx="minor">
          <a:schemeClr val="dk1"/>
        </a:fontRef>
      </a:style>
    </a:spDef>
  </a:objectDefaults>
  <a:extraClrSchemeLst/>
  <a:extLst>
    <a:ext uri="{05A4C25C-085E-4340-85A3-A5531E510DB2}">
      <thm15:themeFamily xmlns:thm15="http://schemas.microsoft.com/office/thememl/2012/main" name="研究発表用テンプレート2022版.potx" id="{6306135A-614C-4776-A803-91994B10B76C}" vid="{3B8C9F31-E626-4709-A765-E9EDF381CB2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7783413B678BA4F83764129A5DB4607" ma:contentTypeVersion="0" ma:contentTypeDescription="新しいドキュメントを作成します。" ma:contentTypeScope="" ma:versionID="36bbfa3e05015206d9e02241ed477da6">
  <xsd:schema xmlns:xsd="http://www.w3.org/2001/XMLSchema" xmlns:xs="http://www.w3.org/2001/XMLSchema" xmlns:p="http://schemas.microsoft.com/office/2006/metadata/properties" targetNamespace="http://schemas.microsoft.com/office/2006/metadata/properties" ma:root="true" ma:fieldsID="bfa5fc393d419cfd9816b88a984ff78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E74453E-F96D-478A-A3EE-1788D5BEB2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0EFD21F3-24CC-4605-A5CE-D678D2531AFB}">
  <ds:schemaRefs>
    <ds:schemaRef ds:uri="http://schemas.microsoft.com/sharepoint/v3/contenttype/forms"/>
  </ds:schemaRefs>
</ds:datastoreItem>
</file>

<file path=customXml/itemProps3.xml><?xml version="1.0" encoding="utf-8"?>
<ds:datastoreItem xmlns:ds="http://schemas.openxmlformats.org/officeDocument/2006/customXml" ds:itemID="{2B33ED81-A378-482E-B710-0D21A32023B2}">
  <ds:schemaRefs>
    <ds:schemaRef ds:uri="http://schemas.microsoft.com/office/infopath/2007/PartnerControls"/>
    <ds:schemaRef ds:uri="http://schemas.microsoft.com/office/2006/metadata/properties"/>
    <ds:schemaRef ds:uri="http://schemas.microsoft.com/office/2006/documentManagement/types"/>
    <ds:schemaRef ds:uri="http://www.w3.org/XML/1998/namespace"/>
    <ds:schemaRef ds:uri="http://schemas.openxmlformats.org/package/2006/metadata/core-properties"/>
    <ds:schemaRef ds:uri="http://purl.org/dc/dcmitype/"/>
    <ds:schemaRef ds:uri="http://purl.org/dc/elements/1.1/"/>
    <ds:schemaRef ds:uri="http://purl.org/dc/terms/"/>
  </ds:schemaRefs>
</ds:datastoreItem>
</file>

<file path=docProps/app.xml><?xml version="1.0" encoding="utf-8"?>
<Properties xmlns="http://schemas.openxmlformats.org/officeDocument/2006/extended-properties" xmlns:vt="http://schemas.openxmlformats.org/officeDocument/2006/docPropsVTypes">
  <Template>研究発表スライドマスタ</Template>
  <TotalTime>12697</TotalTime>
  <Words>2149</Words>
  <Application>Microsoft Macintosh PowerPoint</Application>
  <PresentationFormat>ワイド画面</PresentationFormat>
  <Paragraphs>373</Paragraphs>
  <Slides>23</Slides>
  <Notes>22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23</vt:i4>
      </vt:variant>
    </vt:vector>
  </HeadingPairs>
  <TitlesOfParts>
    <vt:vector size="30" baseType="lpstr">
      <vt:lpstr>Yu Gothic</vt:lpstr>
      <vt:lpstr>Yu Gothic</vt:lpstr>
      <vt:lpstr>游明朝</vt:lpstr>
      <vt:lpstr>Arial</vt:lpstr>
      <vt:lpstr>Segoe UI</vt:lpstr>
      <vt:lpstr>Wingdings</vt:lpstr>
      <vt:lpstr>研究発表スライドマスタ</vt:lpstr>
      <vt:lpstr>Arm TrustZoneにおける POSIX APIを用いた クラウドアプリケーションの協調実行</vt:lpstr>
      <vt:lpstr>エッジコンピューティング</vt:lpstr>
      <vt:lpstr>隔離実行環境を用いた保護</vt:lpstr>
      <vt:lpstr>Arm TrustZone</vt:lpstr>
      <vt:lpstr>セキュアワールドにおけるアプリケーションの実行</vt:lpstr>
      <vt:lpstr>CAとTAの協調実行</vt:lpstr>
      <vt:lpstr>提案：TZmediator</vt:lpstr>
      <vt:lpstr>POSIX APIのエミュレーション</vt:lpstr>
      <vt:lpstr>パイプAPI</vt:lpstr>
      <vt:lpstr>共有メモリAPI</vt:lpstr>
      <vt:lpstr>シグナルAPI</vt:lpstr>
      <vt:lpstr>シャドウプロセスへのPOSIX APIの高速な転送</vt:lpstr>
      <vt:lpstr>CAによるPOSIX APIを用いたTAの生成</vt:lpstr>
      <vt:lpstr>TAによるPOSIX APIを用いたTAの生成</vt:lpstr>
      <vt:lpstr>WebAssembly (Wasm)を用いた安全な実行</vt:lpstr>
      <vt:lpstr>WasmにおけるPOSIX APIの実現</vt:lpstr>
      <vt:lpstr>実験</vt:lpstr>
      <vt:lpstr>実験1：POSIX APIの転送方式の影響</vt:lpstr>
      <vt:lpstr>実験2：既存の通信との比較</vt:lpstr>
      <vt:lpstr>実験3：Wasmのオーバヘッドとスケーラビリティ</vt:lpstr>
      <vt:lpstr>実験4：アプリケーションの実行性能</vt:lpstr>
      <vt:lpstr>関連研究</vt:lpstr>
      <vt:lpstr>まとめ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SATO Taiyo</dc:creator>
  <cp:lastModifiedBy>SATO Taiyo</cp:lastModifiedBy>
  <cp:revision>1516</cp:revision>
  <dcterms:created xsi:type="dcterms:W3CDTF">2023-12-12T06:38:37Z</dcterms:created>
  <dcterms:modified xsi:type="dcterms:W3CDTF">2026-02-17T00:20:47Z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0x010100E7783413B678BA4F83764129A5DB4607</vt:lpwstr>
  </property>
</Properties>
</file>