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D300"/>
    <a:srgbClr val="FFFFCD"/>
    <a:srgbClr val="FFF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8"/>
    <p:restoredTop sz="95356"/>
  </p:normalViewPr>
  <p:slideViewPr>
    <p:cSldViewPr snapToGrid="0">
      <p:cViewPr varScale="1">
        <p:scale>
          <a:sx n="114" d="100"/>
          <a:sy n="114" d="100"/>
        </p:scale>
        <p:origin x="4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86ED4-8912-AE48-8A04-BBE8E41C4D8A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8DFA2-F56C-634E-8DC6-CF8759870B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347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202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421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617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512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893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709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536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405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78DFA2-F56C-634E-8DC6-CF8759870B4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545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6B3285-4343-3A25-B5CB-309E061E7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0"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CF7A496-2F49-2D08-0379-024EE78CE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latin typeface="Meiryo" panose="020B0604030504040204" pitchFamily="34" charset="-128"/>
                <a:ea typeface="Meiryo" panose="020B0604030504040204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2F9503-1B9E-12A9-CC1E-673C2D477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7A33-CE64-984B-B794-FA39B91C18E8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80E11F-22BF-8FAD-D1C6-B53A29661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BCEAAF-7BC7-1D4E-3F5E-01956993B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50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94614A-2D1C-6AFC-DDFD-FCA52DC0C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432049-FB55-F120-2F3A-B534D9EAD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2E43B6-824C-B7B8-44C5-1EB7CECDA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4F90-CA31-5F4D-A58E-9D797EAFD5B6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B2F5D9-29BA-7D83-1ADB-52F377B9D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913A58-4485-3828-F133-F5389A2A6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35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275F0A9-DF90-C32D-5CDE-21782D4427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FDB636-1F01-20D2-753C-DDD331CAE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C5C242-09FA-E5AF-3256-B35A42512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1E5B-21DF-C747-AEEA-CBEC770333D7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156D8E-0BEC-B9DC-F7F1-351BC1122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5DC30-BF43-010F-9C7C-98AEA316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86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EC1520-3C5D-E096-108D-13395DC6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159"/>
            <a:ext cx="10515600" cy="1325563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E0979B-B114-9B27-A5D8-B4086692B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088"/>
            <a:ext cx="10515600" cy="4351338"/>
          </a:xfrm>
        </p:spPr>
        <p:txBody>
          <a:bodyPr/>
          <a:lstStyle>
            <a:lvl3pPr>
              <a:defRPr sz="2200"/>
            </a:lvl3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BFA7E1-026A-9DCA-B8A3-E9A2B906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E5F3-BB6E-DD46-83D2-B6ACC754CE8C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CD6DE5-8032-459E-FE9D-26BBCDBCD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EB2B36-3D15-BFD6-ECE7-99F1F3B41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15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8AB236-B087-77E0-3745-D40D7197C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959594-1182-2CFC-92DD-4A22090BF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89544A-2644-88D2-F398-14282BBCA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81828-6F8F-E948-B01F-3A106A68D6B5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5F5B18-714C-F930-84E7-BB5C414B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27F551-F59E-06FB-55C6-5D1EF5DA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89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F904F1-E2CA-D7C9-0FB8-5D97B327A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74C320-CD64-049E-206A-FEEBCEE2D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55809D3-CFC0-0797-8476-5AF0B4327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3541C9-B367-038D-BDD9-B1B5AB4D5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CCA4A-42D6-DB4A-9F7F-E4BD5E20F474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26E11A-ACBF-2C63-B291-F3AED25A6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7A9DB9-E01A-8A2C-CD87-4FD4F90E2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36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DA0020-6999-BA4B-623C-EF5973F7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FB79EF-9883-3CC2-CE9E-6478BB1CB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AAC9ED-DAFC-6D67-C93D-6ADE2EB7B9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50A3C63-1A32-2AE2-F324-20E750A87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4783D54-A38C-F9BD-60D1-A93DACC8A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0F916ED-6BC4-D6E0-CDAA-1FE4F6200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7D18-AB78-AB4E-AA16-6C756B1C7AF0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BA9065-A92E-5F17-7BE4-DBCA4954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A5C5B3-D900-EA5E-A1BD-93B852F72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56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9B504A-6ED3-5D97-2565-776226404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7BB319-515A-0E3F-6B07-486FEDD2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E39-D51C-0E48-869E-4021B6476372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C0DD7FD-46C9-8F89-A232-0ED3BE0E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EE9D78-1397-94EE-FB55-3EC4873A5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91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D5DFAC8-964E-FE15-EFF9-5633993A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01C7-C610-1B48-9BA6-FAC44C407207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7C70F9D-B67F-2170-08C7-C093F806B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BAD181-B04F-817F-D2DC-693548947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97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6DC027-D408-6106-241F-FC6D03FB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13B22B-141D-3860-405D-1EF14A781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D24998-0370-70E0-F9E0-060A552DB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C47505-BF1E-714C-3588-705EB8B1D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F5EE-D276-454F-B9D5-58297B058079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1F83C3-1461-720C-114D-91176372C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3BD91B-A159-3E11-929B-898E6B161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02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90201A-FCE5-4497-8085-8DCCFA47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3B80B1-F9DC-3B1E-97DA-20D48F608D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1827416-7BE3-3BA9-3C53-3A8B03B72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88852D-78FE-ED8A-1D24-3A3F28E1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8FBA-6165-004B-BB62-F8DEEB247019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F923A33-DFDE-1648-59C3-08808047F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A65228-3E72-A103-D1F2-82D4BA24E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693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5C30FDF-F163-39F1-8993-5A48F45DC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49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F00C-B5D6-248C-3EA4-60E6AC59E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9470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2ECA1C-9224-A902-5ADE-CE17EF89B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D1C10B-E73F-A54B-B371-5ABBBF3DADA6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803252-87A4-7522-E2F0-482188F18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F06E2D-60B8-7BE7-5386-24AE21E53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14BD04-476E-9247-AC4C-529B466E1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80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FE0958-05C5-A239-DB69-BE227ACC6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163"/>
            <a:ext cx="9144000" cy="2387600"/>
          </a:xfrm>
        </p:spPr>
        <p:txBody>
          <a:bodyPr>
            <a:noAutofit/>
          </a:bodyPr>
          <a:lstStyle/>
          <a:p>
            <a:r>
              <a:rPr kumimoji="1" lang="en-US" altLang="ja-JP" sz="5400" dirty="0"/>
              <a:t>Arm CCA</a:t>
            </a:r>
            <a:r>
              <a:rPr kumimoji="1" lang="ja-JP" altLang="en-US" sz="5400"/>
              <a:t>の</a:t>
            </a:r>
            <a:r>
              <a:rPr kumimoji="1" lang="en-US" altLang="ja-JP" sz="5400" dirty="0"/>
              <a:t>Realm VM</a:t>
            </a:r>
            <a:r>
              <a:rPr kumimoji="1" lang="ja-JP" altLang="en-US" sz="5400"/>
              <a:t>を</a:t>
            </a:r>
            <a:br>
              <a:rPr kumimoji="1" lang="en-US" altLang="ja-JP" sz="5400" dirty="0"/>
            </a:br>
            <a:r>
              <a:rPr kumimoji="1" lang="ja-JP" altLang="en-US" sz="5400"/>
              <a:t>用いた安全なシステム監視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D4AFA1A-7313-589B-6744-EF27B1A252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九州工業大学</a:t>
            </a:r>
            <a:r>
              <a:rPr kumimoji="1" lang="en-US" altLang="ja-JP" dirty="0"/>
              <a:t> </a:t>
            </a:r>
            <a:r>
              <a:rPr kumimoji="1" lang="ja-JP" altLang="en-US"/>
              <a:t>情報工学部</a:t>
            </a:r>
            <a:endParaRPr kumimoji="1" lang="en-US" altLang="ja-JP" dirty="0"/>
          </a:p>
          <a:p>
            <a:r>
              <a:rPr lang="ja-JP" altLang="en-US"/>
              <a:t>情報・通信工学科</a:t>
            </a:r>
            <a:r>
              <a:rPr lang="en-US" altLang="ja-JP" dirty="0"/>
              <a:t> </a:t>
            </a:r>
            <a:r>
              <a:rPr lang="ja-JP" altLang="en-US"/>
              <a:t>光來研究室</a:t>
            </a:r>
            <a:endParaRPr lang="en-US" altLang="ja-JP" dirty="0"/>
          </a:p>
          <a:p>
            <a:r>
              <a:rPr kumimoji="1" lang="en-US" altLang="ja-JP" dirty="0"/>
              <a:t>222C1096 </a:t>
            </a:r>
            <a:r>
              <a:rPr kumimoji="1" lang="ja-JP" altLang="en-US"/>
              <a:t>高巣雄大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0A05D8-E8DD-78C3-1886-29B90F01B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162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8FEF06-CD2D-DD6A-AF44-7AF892CF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90EA57-62E2-F6CE-79AF-F1F7BABC0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Arm CCA</a:t>
            </a:r>
            <a:r>
              <a:rPr kumimoji="1" lang="ja-JP" altLang="en-US"/>
              <a:t>の</a:t>
            </a:r>
            <a:r>
              <a:rPr kumimoji="1" lang="en-US" altLang="ja-JP" dirty="0"/>
              <a:t>Realm</a:t>
            </a:r>
            <a:r>
              <a:rPr kumimoji="1" lang="ja-JP" altLang="en-US"/>
              <a:t>ワールドを用いて</a:t>
            </a:r>
            <a:r>
              <a:rPr kumimoji="1" lang="en-US" altLang="ja-JP" dirty="0"/>
              <a:t>IDS</a:t>
            </a:r>
            <a:r>
              <a:rPr kumimoji="1" lang="ja-JP" altLang="en-US"/>
              <a:t>をより安全に実行する</a:t>
            </a:r>
            <a:r>
              <a:rPr kumimoji="1" lang="en-US" altLang="ja-JP" dirty="0" err="1"/>
              <a:t>CCAmonitor</a:t>
            </a:r>
            <a:r>
              <a:rPr kumimoji="1" lang="ja-JP" altLang="en-US"/>
              <a:t>を提案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Realm VM</a:t>
            </a:r>
            <a:r>
              <a:rPr kumimoji="1" lang="ja-JP" altLang="en-US"/>
              <a:t>内で</a:t>
            </a:r>
            <a:r>
              <a:rPr kumimoji="1" lang="en-US" altLang="ja-JP" dirty="0"/>
              <a:t>IDS</a:t>
            </a:r>
            <a:r>
              <a:rPr kumimoji="1" lang="ja-JP" altLang="en-US"/>
              <a:t>を動作させてノーマルワールドのシステムを監視</a:t>
            </a:r>
            <a:endParaRPr kumimoji="1" lang="en-US" altLang="ja-JP" dirty="0"/>
          </a:p>
          <a:p>
            <a:pPr lvl="1"/>
            <a:r>
              <a:rPr lang="en-US" altLang="ja-JP" dirty="0"/>
              <a:t>RMM</a:t>
            </a:r>
            <a:r>
              <a:rPr lang="ja-JP" altLang="en-US"/>
              <a:t>経由でノーマルワールドのメモリ上の</a:t>
            </a:r>
            <a:r>
              <a:rPr lang="en-US" altLang="ja-JP" dirty="0"/>
              <a:t>OS</a:t>
            </a:r>
            <a:r>
              <a:rPr lang="ja-JP" altLang="en-US"/>
              <a:t>データを取得</a:t>
            </a:r>
            <a:endParaRPr lang="en-US" altLang="ja-JP" dirty="0"/>
          </a:p>
          <a:p>
            <a:pPr lvl="1"/>
            <a:r>
              <a:rPr kumimoji="1" lang="en-US" altLang="ja-JP" dirty="0"/>
              <a:t>proc</a:t>
            </a:r>
            <a:r>
              <a:rPr kumimoji="1" lang="ja-JP" altLang="en-US"/>
              <a:t>ファイルシステムの情報を取得する性能を測定</a:t>
            </a:r>
            <a:endParaRPr kumimoji="1" lang="en-US" altLang="ja-JP" dirty="0"/>
          </a:p>
          <a:p>
            <a:r>
              <a:rPr lang="ja-JP" altLang="en-US"/>
              <a:t>今後の課題</a:t>
            </a:r>
            <a:endParaRPr lang="en-US" altLang="ja-JP" dirty="0"/>
          </a:p>
          <a:p>
            <a:pPr lvl="1"/>
            <a:r>
              <a:rPr lang="en-US" altLang="ja-JP" dirty="0"/>
              <a:t>Realm VM</a:t>
            </a:r>
            <a:r>
              <a:rPr lang="ja-JP" altLang="en-US"/>
              <a:t>にノーマルワールドのメモリを直接マッピング</a:t>
            </a:r>
            <a:endParaRPr lang="en-US" altLang="ja-JP" dirty="0"/>
          </a:p>
          <a:p>
            <a:pPr lvl="2"/>
            <a:r>
              <a:rPr lang="en-US" altLang="ja-JP" dirty="0"/>
              <a:t>IDS</a:t>
            </a:r>
            <a:r>
              <a:rPr lang="ja-JP" altLang="en-US"/>
              <a:t>が効率よく</a:t>
            </a:r>
            <a:r>
              <a:rPr lang="en-US" altLang="ja-JP" dirty="0"/>
              <a:t>OS</a:t>
            </a:r>
            <a:r>
              <a:rPr lang="ja-JP" altLang="en-US"/>
              <a:t>データにアクセス</a:t>
            </a:r>
            <a:endParaRPr lang="en-US" altLang="ja-JP" dirty="0"/>
          </a:p>
          <a:p>
            <a:pPr lvl="1"/>
            <a:r>
              <a:rPr lang="en-US" altLang="ja-JP" dirty="0"/>
              <a:t>IDS</a:t>
            </a:r>
            <a:r>
              <a:rPr lang="ja-JP" altLang="en-US"/>
              <a:t>が正常に動作しているかどうかを確認できるようにする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6E03CDE-7C78-3F90-E796-F5BF705C9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9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2572C3-CF7B-617F-07BA-966047F14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0"/>
              <a:t>システムへの攻撃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D19E99-E23E-AE0C-066C-914B47A67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あらゆるシステムがインターネットに接続</a:t>
            </a:r>
            <a:endParaRPr kumimoji="1" lang="en-US" altLang="ja-JP" dirty="0"/>
          </a:p>
          <a:p>
            <a:pPr lvl="1"/>
            <a:r>
              <a:rPr lang="ja-JP" altLang="en-US"/>
              <a:t>クラウド、</a:t>
            </a:r>
            <a:r>
              <a:rPr lang="en-US" altLang="ja-JP" dirty="0"/>
              <a:t>IoT</a:t>
            </a:r>
            <a:r>
              <a:rPr lang="ja-JP" altLang="en-US"/>
              <a:t>、エッジデバイス</a:t>
            </a:r>
            <a:endParaRPr lang="en-US" altLang="ja-JP" dirty="0"/>
          </a:p>
          <a:p>
            <a:r>
              <a:rPr kumimoji="1" lang="ja-JP" altLang="en-US"/>
              <a:t>インターネットからシステムへの攻撃が増加</a:t>
            </a:r>
            <a:endParaRPr kumimoji="1" lang="en-US" altLang="ja-JP" dirty="0"/>
          </a:p>
          <a:p>
            <a:pPr lvl="1"/>
            <a:r>
              <a:rPr lang="ja-JP" altLang="en-US"/>
              <a:t>ネットワーク経由の利用が前提であるため外部からの攻撃が可能</a:t>
            </a:r>
            <a:endParaRPr lang="en-US" altLang="ja-JP" dirty="0"/>
          </a:p>
          <a:p>
            <a:pPr lvl="1"/>
            <a:r>
              <a:rPr kumimoji="1" lang="ja-JP" altLang="en-US"/>
              <a:t>システムへの侵入を</a:t>
            </a:r>
            <a:r>
              <a:rPr kumimoji="1" lang="en-US" altLang="ja-JP" dirty="0"/>
              <a:t>100%</a:t>
            </a:r>
            <a:r>
              <a:rPr kumimoji="1" lang="ja-JP" altLang="en-US"/>
              <a:t>防ぐのは難しい</a:t>
            </a:r>
            <a:endParaRPr kumimoji="1" lang="en-US" altLang="ja-JP" dirty="0"/>
          </a:p>
          <a:p>
            <a:pPr lvl="1"/>
            <a:r>
              <a:rPr lang="ja-JP" altLang="en-US"/>
              <a:t>侵入後に早期検知し，被害を最小化することが必要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188200D-A77F-D157-D951-89D11F124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2</a:t>
            </a:fld>
            <a:endParaRPr kumimoji="1" lang="ja-JP" altLang="en-US"/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C68AB3ED-0ED9-9103-3508-0675B3710B3A}"/>
              </a:ext>
            </a:extLst>
          </p:cNvPr>
          <p:cNvGrpSpPr/>
          <p:nvPr/>
        </p:nvGrpSpPr>
        <p:grpSpPr>
          <a:xfrm>
            <a:off x="838200" y="4122500"/>
            <a:ext cx="10052553" cy="2462341"/>
            <a:chOff x="671784" y="4122500"/>
            <a:chExt cx="10052553" cy="2462341"/>
          </a:xfrm>
        </p:grpSpPr>
        <p:sp>
          <p:nvSpPr>
            <p:cNvPr id="19" name="角丸四角形 18">
              <a:extLst>
                <a:ext uri="{FF2B5EF4-FFF2-40B4-BE49-F238E27FC236}">
                  <a16:creationId xmlns:a16="http://schemas.microsoft.com/office/drawing/2014/main" id="{FECB0C73-AEA8-774E-7BC3-4EBB61AB9542}"/>
                </a:ext>
              </a:extLst>
            </p:cNvPr>
            <p:cNvSpPr/>
            <p:nvPr/>
          </p:nvSpPr>
          <p:spPr>
            <a:xfrm>
              <a:off x="3748669" y="4463361"/>
              <a:ext cx="3555379" cy="1926296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1" name="グラフィックス 20" descr="ユーザー 単色塗りつぶし">
              <a:extLst>
                <a:ext uri="{FF2B5EF4-FFF2-40B4-BE49-F238E27FC236}">
                  <a16:creationId xmlns:a16="http://schemas.microsoft.com/office/drawing/2014/main" id="{EF0663F5-1B3B-B91D-FDCE-D84D4BFC50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71784" y="4463361"/>
              <a:ext cx="1926296" cy="1926296"/>
            </a:xfrm>
            <a:prstGeom prst="rect">
              <a:avLst/>
            </a:prstGeom>
          </p:spPr>
        </p:pic>
        <p:sp>
          <p:nvSpPr>
            <p:cNvPr id="22" name="角丸四角形 21">
              <a:extLst>
                <a:ext uri="{FF2B5EF4-FFF2-40B4-BE49-F238E27FC236}">
                  <a16:creationId xmlns:a16="http://schemas.microsoft.com/office/drawing/2014/main" id="{553BE2AF-E043-3424-56B7-C13A80F2188F}"/>
                </a:ext>
              </a:extLst>
            </p:cNvPr>
            <p:cNvSpPr/>
            <p:nvPr/>
          </p:nvSpPr>
          <p:spPr>
            <a:xfrm>
              <a:off x="4355480" y="4835493"/>
              <a:ext cx="2341756" cy="118203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</a:rPr>
                <a:t>システム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F73ACFEF-2897-00B5-00D0-D2D70A92322B}"/>
                </a:ext>
              </a:extLst>
            </p:cNvPr>
            <p:cNvSpPr txBox="1"/>
            <p:nvPr/>
          </p:nvSpPr>
          <p:spPr>
            <a:xfrm>
              <a:off x="5085884" y="4122500"/>
              <a:ext cx="8809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/>
                <a:t>機器</a:t>
              </a:r>
            </a:p>
          </p:txBody>
        </p:sp>
        <p:sp>
          <p:nvSpPr>
            <p:cNvPr id="24" name="右矢印 23">
              <a:extLst>
                <a:ext uri="{FF2B5EF4-FFF2-40B4-BE49-F238E27FC236}">
                  <a16:creationId xmlns:a16="http://schemas.microsoft.com/office/drawing/2014/main" id="{289E4766-284F-8AC9-7F88-BFD3718FA61B}"/>
                </a:ext>
              </a:extLst>
            </p:cNvPr>
            <p:cNvSpPr/>
            <p:nvPr/>
          </p:nvSpPr>
          <p:spPr>
            <a:xfrm>
              <a:off x="2598080" y="5185317"/>
              <a:ext cx="1150589" cy="628109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</a:rPr>
                <a:t>利用</a:t>
              </a:r>
            </a:p>
          </p:txBody>
        </p:sp>
        <p:sp>
          <p:nvSpPr>
            <p:cNvPr id="27" name="左矢印 26">
              <a:extLst>
                <a:ext uri="{FF2B5EF4-FFF2-40B4-BE49-F238E27FC236}">
                  <a16:creationId xmlns:a16="http://schemas.microsoft.com/office/drawing/2014/main" id="{4137AE54-08F5-6480-2528-C85C1EDD748E}"/>
                </a:ext>
              </a:extLst>
            </p:cNvPr>
            <p:cNvSpPr/>
            <p:nvPr/>
          </p:nvSpPr>
          <p:spPr>
            <a:xfrm>
              <a:off x="6697236" y="5112453"/>
              <a:ext cx="1977561" cy="628109"/>
            </a:xfrm>
            <a:prstGeom prst="lef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/>
                <a:t>侵入</a:t>
              </a:r>
            </a:p>
          </p:txBody>
        </p:sp>
        <p:pic>
          <p:nvPicPr>
            <p:cNvPr id="28" name="グラフィックス 27" descr="ユーザー 単色塗りつぶし">
              <a:extLst>
                <a:ext uri="{FF2B5EF4-FFF2-40B4-BE49-F238E27FC236}">
                  <a16:creationId xmlns:a16="http://schemas.microsoft.com/office/drawing/2014/main" id="{5944911D-9325-1146-4EA4-22840E22E5C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798041" y="4463359"/>
              <a:ext cx="1926296" cy="1926296"/>
            </a:xfrm>
            <a:prstGeom prst="rect">
              <a:avLst/>
            </a:prstGeom>
          </p:spPr>
        </p:pic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CE540FF-7B0E-BB0B-5F3F-28CB5A0327F2}"/>
                </a:ext>
              </a:extLst>
            </p:cNvPr>
            <p:cNvSpPr txBox="1"/>
            <p:nvPr/>
          </p:nvSpPr>
          <p:spPr>
            <a:xfrm>
              <a:off x="798667" y="6215509"/>
              <a:ext cx="16725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/>
                <a:t>利用者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6EFABDD2-0028-D66B-8AE8-B78D54ED188F}"/>
                </a:ext>
              </a:extLst>
            </p:cNvPr>
            <p:cNvSpPr txBox="1"/>
            <p:nvPr/>
          </p:nvSpPr>
          <p:spPr>
            <a:xfrm>
              <a:off x="8924924" y="6215509"/>
              <a:ext cx="16725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b="1"/>
                <a:t>攻撃</a:t>
              </a:r>
              <a:r>
                <a:rPr kumimoji="1" lang="ja-JP" altLang="en-US" b="1"/>
                <a:t>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0122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9E8018-5EFF-6F53-2065-3EA47176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IDS</a:t>
            </a:r>
            <a:r>
              <a:rPr lang="ja-JP" altLang="en-US"/>
              <a:t>オフロード</a:t>
            </a:r>
            <a:endParaRPr kumimoji="1" lang="ja-JP" altLang="en-US" b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BF20D2-AE20-C8B1-8029-F0572F289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62088"/>
            <a:ext cx="10658707" cy="4351338"/>
          </a:xfrm>
        </p:spPr>
        <p:txBody>
          <a:bodyPr/>
          <a:lstStyle/>
          <a:p>
            <a:r>
              <a:rPr kumimoji="1" lang="ja-JP" altLang="en-US"/>
              <a:t>侵入検知システム</a:t>
            </a:r>
            <a:r>
              <a:rPr kumimoji="1" lang="en-US" altLang="ja-JP" dirty="0"/>
              <a:t>(IDS)</a:t>
            </a:r>
            <a:r>
              <a:rPr kumimoji="1" lang="ja-JP" altLang="en-US"/>
              <a:t>を用いてシステムの監視を行う必要</a:t>
            </a:r>
            <a:endParaRPr kumimoji="1" lang="en-US" altLang="ja-JP" dirty="0"/>
          </a:p>
          <a:p>
            <a:pPr lvl="1"/>
            <a:r>
              <a:rPr lang="ja-JP" altLang="en-US"/>
              <a:t>例：不審な通信やプロセスの異常な動作などを検知</a:t>
            </a:r>
            <a:endParaRPr lang="en-US" altLang="ja-JP" dirty="0"/>
          </a:p>
          <a:p>
            <a:pPr lvl="1"/>
            <a:r>
              <a:rPr kumimoji="1" lang="ja-JP" altLang="en-US"/>
              <a:t>システム内で</a:t>
            </a:r>
            <a:r>
              <a:rPr kumimoji="1" lang="en-US" altLang="ja-JP" dirty="0"/>
              <a:t>IDS</a:t>
            </a:r>
            <a:r>
              <a:rPr kumimoji="1" lang="ja-JP" altLang="en-US"/>
              <a:t>を動作させると侵入時に無効化される可能性</a:t>
            </a:r>
            <a:endParaRPr kumimoji="1" lang="en-US" altLang="ja-JP" dirty="0"/>
          </a:p>
          <a:p>
            <a:r>
              <a:rPr lang="en-US" altLang="ja-JP" dirty="0"/>
              <a:t>IDS</a:t>
            </a:r>
            <a:r>
              <a:rPr lang="ja-JP" altLang="en-US"/>
              <a:t>をシステムの外に配置する</a:t>
            </a:r>
            <a:r>
              <a:rPr lang="en-US" altLang="ja-JP" dirty="0"/>
              <a:t>IDS</a:t>
            </a:r>
            <a:r>
              <a:rPr lang="ja-JP" altLang="en-US"/>
              <a:t>オフロードが用いられる</a:t>
            </a:r>
            <a:endParaRPr lang="en-US" altLang="ja-JP" dirty="0"/>
          </a:p>
          <a:p>
            <a:pPr lvl="1"/>
            <a:r>
              <a:rPr kumimoji="1" lang="ja-JP" altLang="en-US"/>
              <a:t>監視対象システムに侵入されても</a:t>
            </a:r>
            <a:r>
              <a:rPr kumimoji="1" lang="en-US" altLang="ja-JP" dirty="0"/>
              <a:t>IDS</a:t>
            </a:r>
            <a:r>
              <a:rPr kumimoji="1" lang="ja-JP" altLang="en-US"/>
              <a:t>は無効化されない</a:t>
            </a:r>
            <a:endParaRPr kumimoji="1" lang="en-US" altLang="ja-JP" dirty="0"/>
          </a:p>
          <a:p>
            <a:pPr lvl="1"/>
            <a:r>
              <a:rPr lang="ja-JP" altLang="en-US"/>
              <a:t>侵入者がシステムの外にある</a:t>
            </a:r>
            <a:r>
              <a:rPr lang="en-US" altLang="ja-JP" dirty="0"/>
              <a:t>IDS</a:t>
            </a:r>
            <a:r>
              <a:rPr lang="ja-JP" altLang="en-US"/>
              <a:t>を攻撃するのは難しい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B4CFAF-967F-219F-B871-80A8E4CC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3</a:t>
            </a:fld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AC85C3E7-B16C-F702-CF95-D36555F73A25}"/>
              </a:ext>
            </a:extLst>
          </p:cNvPr>
          <p:cNvGrpSpPr/>
          <p:nvPr/>
        </p:nvGrpSpPr>
        <p:grpSpPr>
          <a:xfrm>
            <a:off x="535259" y="4085680"/>
            <a:ext cx="10431807" cy="2656046"/>
            <a:chOff x="-767575" y="4085680"/>
            <a:chExt cx="10431807" cy="2656046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77AC227F-93F6-290F-C635-F3EE7F1E94E2}"/>
                </a:ext>
              </a:extLst>
            </p:cNvPr>
            <p:cNvGrpSpPr/>
            <p:nvPr/>
          </p:nvGrpSpPr>
          <p:grpSpPr>
            <a:xfrm>
              <a:off x="-767575" y="4254191"/>
              <a:ext cx="10431807" cy="2487535"/>
              <a:chOff x="-437607" y="4339081"/>
              <a:chExt cx="10431807" cy="2487535"/>
            </a:xfrm>
          </p:grpSpPr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64AC0C02-2A0D-E9F8-CFAB-D988873D05CD}"/>
                  </a:ext>
                </a:extLst>
              </p:cNvPr>
              <p:cNvGrpSpPr/>
              <p:nvPr/>
            </p:nvGrpSpPr>
            <p:grpSpPr>
              <a:xfrm>
                <a:off x="-437607" y="4553994"/>
                <a:ext cx="7195245" cy="2238685"/>
                <a:chOff x="-448758" y="4346156"/>
                <a:chExt cx="7195245" cy="2238685"/>
              </a:xfrm>
            </p:grpSpPr>
            <p:sp>
              <p:nvSpPr>
                <p:cNvPr id="12" name="角丸四角形 11">
                  <a:extLst>
                    <a:ext uri="{FF2B5EF4-FFF2-40B4-BE49-F238E27FC236}">
                      <a16:creationId xmlns:a16="http://schemas.microsoft.com/office/drawing/2014/main" id="{492C68AB-C028-4339-C797-398C1FE8FEE7}"/>
                    </a:ext>
                  </a:extLst>
                </p:cNvPr>
                <p:cNvSpPr/>
                <p:nvPr/>
              </p:nvSpPr>
              <p:spPr>
                <a:xfrm>
                  <a:off x="-448758" y="4346156"/>
                  <a:ext cx="7195245" cy="2238685"/>
                </a:xfrm>
                <a:prstGeom prst="roundRect">
                  <a:avLst/>
                </a:prstGeom>
                <a:solidFill>
                  <a:schemeClr val="bg2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" name="角丸四角形 12">
                  <a:extLst>
                    <a:ext uri="{FF2B5EF4-FFF2-40B4-BE49-F238E27FC236}">
                      <a16:creationId xmlns:a16="http://schemas.microsoft.com/office/drawing/2014/main" id="{9108E33D-AEC0-62A0-2D83-CDE8C7175E20}"/>
                    </a:ext>
                  </a:extLst>
                </p:cNvPr>
                <p:cNvSpPr/>
                <p:nvPr/>
              </p:nvSpPr>
              <p:spPr>
                <a:xfrm>
                  <a:off x="2787804" y="4498769"/>
                  <a:ext cx="3490332" cy="1933458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b="1">
                      <a:solidFill>
                        <a:schemeClr val="tx1"/>
                      </a:solidFill>
                    </a:rPr>
                    <a:t>監視対象システム</a:t>
                  </a:r>
                  <a:endParaRPr kumimoji="1" lang="en-US" altLang="ja-JP" b="1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altLang="ja-JP" dirty="0">
                    <a:solidFill>
                      <a:schemeClr val="tx1"/>
                    </a:solidFill>
                  </a:endParaRPr>
                </a:p>
                <a:p>
                  <a:pPr algn="ctr"/>
                  <a:endParaRPr kumimoji="1" lang="en-US" altLang="ja-JP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en-US" altLang="ja-JP" dirty="0">
                    <a:solidFill>
                      <a:schemeClr val="tx1"/>
                    </a:solidFill>
                  </a:endParaRPr>
                </a:p>
                <a:p>
                  <a:pPr algn="ctr"/>
                  <a:endParaRPr kumimoji="1" lang="en-US" altLang="ja-JP" dirty="0">
                    <a:solidFill>
                      <a:schemeClr val="tx1"/>
                    </a:solidFill>
                  </a:endParaRPr>
                </a:p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0257949D-386E-BC7B-CCB3-803F7AF5A5E1}"/>
                    </a:ext>
                  </a:extLst>
                </p:cNvPr>
                <p:cNvSpPr/>
                <p:nvPr/>
              </p:nvSpPr>
              <p:spPr>
                <a:xfrm>
                  <a:off x="3540511" y="5195524"/>
                  <a:ext cx="1984917" cy="669073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IDS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B08290FE-0F1A-5A21-FD26-42CE10BB4331}"/>
                  </a:ext>
                </a:extLst>
              </p:cNvPr>
              <p:cNvGrpSpPr/>
              <p:nvPr/>
            </p:nvGrpSpPr>
            <p:grpSpPr>
              <a:xfrm>
                <a:off x="7755515" y="4339081"/>
                <a:ext cx="2238685" cy="2487535"/>
                <a:chOff x="8153243" y="4357447"/>
                <a:chExt cx="2238685" cy="2487535"/>
              </a:xfrm>
            </p:grpSpPr>
            <p:pic>
              <p:nvPicPr>
                <p:cNvPr id="10" name="グラフィックス 9" descr="ユーザー 単色塗りつぶし">
                  <a:extLst>
                    <a:ext uri="{FF2B5EF4-FFF2-40B4-BE49-F238E27FC236}">
                      <a16:creationId xmlns:a16="http://schemas.microsoft.com/office/drawing/2014/main" id="{6F31CABA-3081-C18B-7C87-846E4506F99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53243" y="4357447"/>
                  <a:ext cx="2238685" cy="2238685"/>
                </a:xfrm>
                <a:prstGeom prst="rect">
                  <a:avLst/>
                </a:prstGeom>
              </p:spPr>
            </p:pic>
            <p:sp>
              <p:nvSpPr>
                <p:cNvPr id="11" name="テキスト ボックス 10">
                  <a:extLst>
                    <a:ext uri="{FF2B5EF4-FFF2-40B4-BE49-F238E27FC236}">
                      <a16:creationId xmlns:a16="http://schemas.microsoft.com/office/drawing/2014/main" id="{D2163530-0141-38E8-FCD9-8EDB0F55054A}"/>
                    </a:ext>
                  </a:extLst>
                </p:cNvPr>
                <p:cNvSpPr txBox="1"/>
                <p:nvPr/>
              </p:nvSpPr>
              <p:spPr>
                <a:xfrm>
                  <a:off x="8609087" y="6475650"/>
                  <a:ext cx="13269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/>
                    <a:t>攻撃者</a:t>
                  </a:r>
                </a:p>
              </p:txBody>
            </p:sp>
          </p:grpSp>
          <p:sp>
            <p:nvSpPr>
              <p:cNvPr id="8" name="左矢印 7">
                <a:extLst>
                  <a:ext uri="{FF2B5EF4-FFF2-40B4-BE49-F238E27FC236}">
                    <a16:creationId xmlns:a16="http://schemas.microsoft.com/office/drawing/2014/main" id="{8CA1146F-12D4-70BC-90C4-EEC64D6EC28F}"/>
                  </a:ext>
                </a:extLst>
              </p:cNvPr>
              <p:cNvSpPr/>
              <p:nvPr/>
            </p:nvSpPr>
            <p:spPr>
              <a:xfrm>
                <a:off x="6289286" y="5273758"/>
                <a:ext cx="1522991" cy="952988"/>
              </a:xfrm>
              <a:prstGeom prst="leftArrow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b="1"/>
                  <a:t>侵入</a:t>
                </a:r>
                <a:endParaRPr kumimoji="1" lang="ja-JP" altLang="en-US" b="1"/>
              </a:p>
            </p:txBody>
          </p:sp>
          <p:sp>
            <p:nvSpPr>
              <p:cNvPr id="9" name="乗算記号 8">
                <a:extLst>
                  <a:ext uri="{FF2B5EF4-FFF2-40B4-BE49-F238E27FC236}">
                    <a16:creationId xmlns:a16="http://schemas.microsoft.com/office/drawing/2014/main" id="{10D4BF9B-9CE0-6FC3-8FAB-3E91A629EDBB}"/>
                  </a:ext>
                </a:extLst>
              </p:cNvPr>
              <p:cNvSpPr/>
              <p:nvPr/>
            </p:nvSpPr>
            <p:spPr>
              <a:xfrm>
                <a:off x="4606301" y="5075232"/>
                <a:ext cx="1164454" cy="1281118"/>
              </a:xfrm>
              <a:prstGeom prst="mathMultiply">
                <a:avLst/>
              </a:prstGeom>
              <a:solidFill>
                <a:srgbClr val="C0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D721D191-4CA7-AAB1-AB2B-BF784CDB2362}"/>
                </a:ext>
              </a:extLst>
            </p:cNvPr>
            <p:cNvSpPr txBox="1"/>
            <p:nvPr/>
          </p:nvSpPr>
          <p:spPr>
            <a:xfrm>
              <a:off x="2389573" y="4085680"/>
              <a:ext cx="8809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/>
                <a:t>機器</a:t>
              </a:r>
            </a:p>
          </p:txBody>
        </p:sp>
      </p:grp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99D089E-EEDE-B0E9-A734-E05C2A884A37}"/>
              </a:ext>
            </a:extLst>
          </p:cNvPr>
          <p:cNvSpPr/>
          <p:nvPr/>
        </p:nvSpPr>
        <p:spPr>
          <a:xfrm>
            <a:off x="695094" y="5253909"/>
            <a:ext cx="2070408" cy="6690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</a:rPr>
              <a:t>オフロードされた</a:t>
            </a:r>
            <a:r>
              <a:rPr kumimoji="1" lang="en-US" altLang="ja-JP" b="1" dirty="0">
                <a:solidFill>
                  <a:schemeClr val="tx1"/>
                </a:solidFill>
              </a:rPr>
              <a:t>IDS</a:t>
            </a:r>
            <a:endParaRPr kumimoji="1" lang="ja-JP" altLang="en-US" b="1">
              <a:solidFill>
                <a:schemeClr val="tx1"/>
              </a:solidFill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E208121E-ED2A-F961-DD4A-9D4ADC1F69F0}"/>
              </a:ext>
            </a:extLst>
          </p:cNvPr>
          <p:cNvCxnSpPr>
            <a:stCxn id="17" idx="3"/>
            <a:endCxn id="13" idx="1"/>
          </p:cNvCxnSpPr>
          <p:nvPr/>
        </p:nvCxnSpPr>
        <p:spPr>
          <a:xfrm>
            <a:off x="2765502" y="5588446"/>
            <a:ext cx="1006319" cy="0"/>
          </a:xfrm>
          <a:prstGeom prst="straightConnector1">
            <a:avLst/>
          </a:prstGeom>
          <a:ln w="12700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017E587-FFDA-3AC7-65C4-2F46745167A2}"/>
              </a:ext>
            </a:extLst>
          </p:cNvPr>
          <p:cNvSpPr txBox="1"/>
          <p:nvPr/>
        </p:nvSpPr>
        <p:spPr>
          <a:xfrm>
            <a:off x="2786878" y="5004202"/>
            <a:ext cx="880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solidFill>
                  <a:srgbClr val="C00000"/>
                </a:solidFill>
              </a:rPr>
              <a:t>監視</a:t>
            </a:r>
            <a:endParaRPr kumimoji="1" lang="ja-JP" altLang="en-US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8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C03FB1-60B5-C475-B4A8-B6D28F9DC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Arm </a:t>
            </a:r>
            <a:r>
              <a:rPr kumimoji="1" lang="en-US" altLang="ja-JP" dirty="0" err="1"/>
              <a:t>TrustZone</a:t>
            </a:r>
            <a:r>
              <a:rPr kumimoji="1" lang="ja-JP" altLang="en-US"/>
              <a:t>を用いた</a:t>
            </a:r>
            <a:r>
              <a:rPr kumimoji="1" lang="en-US" altLang="ja-JP" dirty="0"/>
              <a:t>IDS</a:t>
            </a:r>
            <a:r>
              <a:rPr kumimoji="1" lang="ja-JP" altLang="en-US"/>
              <a:t>オフロード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59FE8E-B39B-1968-2380-DFDADBA81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TrustZone</a:t>
            </a:r>
            <a:r>
              <a:rPr lang="ja-JP" altLang="en-US"/>
              <a:t>を用いて</a:t>
            </a:r>
            <a:r>
              <a:rPr lang="en-US" altLang="ja-JP" dirty="0"/>
              <a:t>IDS</a:t>
            </a:r>
            <a:r>
              <a:rPr lang="ja-JP" altLang="en-US"/>
              <a:t>を安全に実行</a:t>
            </a:r>
            <a:r>
              <a:rPr lang="en-US" altLang="ja-JP" dirty="0"/>
              <a:t> </a:t>
            </a:r>
            <a:r>
              <a:rPr lang="en-US" altLang="ja-JP" sz="2400" dirty="0"/>
              <a:t>[Guerra+, QRS’18]</a:t>
            </a:r>
          </a:p>
          <a:p>
            <a:pPr lvl="1"/>
            <a:r>
              <a:rPr lang="ja-JP" altLang="en-US"/>
              <a:t>セキュアワールド内の</a:t>
            </a:r>
            <a:r>
              <a:rPr lang="en-US" altLang="ja-JP" dirty="0"/>
              <a:t>IDS</a:t>
            </a:r>
            <a:r>
              <a:rPr lang="ja-JP" altLang="en-US"/>
              <a:t>がノーマルワールド内のシステムを監視</a:t>
            </a:r>
            <a:endParaRPr kumimoji="1" lang="en-US" altLang="ja-JP" dirty="0"/>
          </a:p>
          <a:p>
            <a:pPr lvl="1"/>
            <a:r>
              <a:rPr lang="ja-JP" altLang="en-US"/>
              <a:t>ノーマルワールドはセキュアワールドのメモリにはアクセスできない</a:t>
            </a:r>
            <a:endParaRPr lang="en-US" altLang="ja-JP" dirty="0"/>
          </a:p>
          <a:p>
            <a:r>
              <a:rPr kumimoji="1" lang="ja-JP" altLang="en-US"/>
              <a:t>セキュアワールドは非常に高い権限を持つ</a:t>
            </a:r>
            <a:endParaRPr lang="en-US" altLang="ja-JP" dirty="0"/>
          </a:p>
          <a:p>
            <a:pPr lvl="1"/>
            <a:r>
              <a:rPr lang="ja-JP" altLang="en-US"/>
              <a:t>すべてのデバイスとシステムのメモリ全体にアクセス可能</a:t>
            </a:r>
            <a:endParaRPr lang="en-US" altLang="ja-JP" dirty="0"/>
          </a:p>
          <a:p>
            <a:pPr lvl="1"/>
            <a:r>
              <a:rPr kumimoji="1" lang="en-US" altLang="ja-JP" dirty="0"/>
              <a:t>IDS</a:t>
            </a:r>
            <a:r>
              <a:rPr kumimoji="1" lang="ja-JP" altLang="en-US"/>
              <a:t>をセキュアワールドで実行するのはリスクが大きい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9BFEAA-2A04-BD45-E712-7372C9AA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4</a:t>
            </a:fld>
            <a:endParaRPr kumimoji="1" lang="ja-JP" altLang="en-US"/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CA019E17-782E-D735-92E3-16A4BD8EE3C3}"/>
              </a:ext>
            </a:extLst>
          </p:cNvPr>
          <p:cNvGrpSpPr/>
          <p:nvPr/>
        </p:nvGrpSpPr>
        <p:grpSpPr>
          <a:xfrm>
            <a:off x="2572214" y="4242842"/>
            <a:ext cx="7047571" cy="2478633"/>
            <a:chOff x="2572214" y="4242842"/>
            <a:chExt cx="7047571" cy="2478633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8F532494-25BD-997E-ECE4-91ACE91F29DB}"/>
                </a:ext>
              </a:extLst>
            </p:cNvPr>
            <p:cNvGrpSpPr/>
            <p:nvPr/>
          </p:nvGrpSpPr>
          <p:grpSpPr>
            <a:xfrm>
              <a:off x="2572214" y="4242842"/>
              <a:ext cx="7047571" cy="2478633"/>
              <a:chOff x="2572214" y="4242842"/>
              <a:chExt cx="7047571" cy="2478633"/>
            </a:xfrm>
          </p:grpSpPr>
          <p:grpSp>
            <p:nvGrpSpPr>
              <p:cNvPr id="43" name="グループ化 42">
                <a:extLst>
                  <a:ext uri="{FF2B5EF4-FFF2-40B4-BE49-F238E27FC236}">
                    <a16:creationId xmlns:a16="http://schemas.microsoft.com/office/drawing/2014/main" id="{E76F1FEE-7E88-0ED9-C299-D6C8A9F87228}"/>
                  </a:ext>
                </a:extLst>
              </p:cNvPr>
              <p:cNvGrpSpPr/>
              <p:nvPr/>
            </p:nvGrpSpPr>
            <p:grpSpPr>
              <a:xfrm>
                <a:off x="2572214" y="4242842"/>
                <a:ext cx="7047571" cy="2478633"/>
                <a:chOff x="2572214" y="4256067"/>
                <a:chExt cx="7047571" cy="2478633"/>
              </a:xfrm>
            </p:grpSpPr>
            <p:grpSp>
              <p:nvGrpSpPr>
                <p:cNvPr id="42" name="グループ化 41">
                  <a:extLst>
                    <a:ext uri="{FF2B5EF4-FFF2-40B4-BE49-F238E27FC236}">
                      <a16:creationId xmlns:a16="http://schemas.microsoft.com/office/drawing/2014/main" id="{151BBE0C-9EB8-E81E-7487-E7358C414A6A}"/>
                    </a:ext>
                  </a:extLst>
                </p:cNvPr>
                <p:cNvGrpSpPr/>
                <p:nvPr/>
              </p:nvGrpSpPr>
              <p:grpSpPr>
                <a:xfrm>
                  <a:off x="2572214" y="4256067"/>
                  <a:ext cx="7047571" cy="2478633"/>
                  <a:chOff x="2572214" y="4256067"/>
                  <a:chExt cx="7047571" cy="2478633"/>
                </a:xfrm>
              </p:grpSpPr>
              <p:sp>
                <p:nvSpPr>
                  <p:cNvPr id="8" name="正方形/長方形 7">
                    <a:extLst>
                      <a:ext uri="{FF2B5EF4-FFF2-40B4-BE49-F238E27FC236}">
                        <a16:creationId xmlns:a16="http://schemas.microsoft.com/office/drawing/2014/main" id="{862762A1-478E-B93A-7FE7-F5D55D54B012}"/>
                      </a:ext>
                    </a:extLst>
                  </p:cNvPr>
                  <p:cNvSpPr/>
                  <p:nvPr/>
                </p:nvSpPr>
                <p:spPr>
                  <a:xfrm>
                    <a:off x="2614961" y="6216013"/>
                    <a:ext cx="3330497" cy="499095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b="1">
                        <a:solidFill>
                          <a:schemeClr val="tx1"/>
                        </a:solidFill>
                      </a:rPr>
                      <a:t>メモリ</a:t>
                    </a:r>
                  </a:p>
                </p:txBody>
              </p:sp>
              <p:sp>
                <p:nvSpPr>
                  <p:cNvPr id="10" name="正方形/長方形 9">
                    <a:extLst>
                      <a:ext uri="{FF2B5EF4-FFF2-40B4-BE49-F238E27FC236}">
                        <a16:creationId xmlns:a16="http://schemas.microsoft.com/office/drawing/2014/main" id="{1A7F7290-DEC3-75BE-E74E-60EB938C0C70}"/>
                      </a:ext>
                    </a:extLst>
                  </p:cNvPr>
                  <p:cNvSpPr/>
                  <p:nvPr/>
                </p:nvSpPr>
                <p:spPr>
                  <a:xfrm>
                    <a:off x="6289288" y="6216013"/>
                    <a:ext cx="3330497" cy="499095"/>
                  </a:xfrm>
                  <a:prstGeom prst="rect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b="1">
                        <a:solidFill>
                          <a:schemeClr val="tx1"/>
                        </a:solidFill>
                      </a:rPr>
                      <a:t>デバイス</a:t>
                    </a:r>
                  </a:p>
                </p:txBody>
              </p:sp>
              <p:pic>
                <p:nvPicPr>
                  <p:cNvPr id="27" name="グラフィックス 26" descr="警告 単色塗りつぶし">
                    <a:extLst>
                      <a:ext uri="{FF2B5EF4-FFF2-40B4-BE49-F238E27FC236}">
                        <a16:creationId xmlns:a16="http://schemas.microsoft.com/office/drawing/2014/main" id="{A374909F-D56B-5E91-DFF4-23385BCA8C8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004321" y="6194108"/>
                    <a:ext cx="539955" cy="539955"/>
                  </a:xfrm>
                  <a:prstGeom prst="rect">
                    <a:avLst/>
                  </a:prstGeom>
                </p:spPr>
              </p:pic>
              <p:pic>
                <p:nvPicPr>
                  <p:cNvPr id="28" name="グラフィックス 27" descr="警告 単色塗りつぶし">
                    <a:extLst>
                      <a:ext uri="{FF2B5EF4-FFF2-40B4-BE49-F238E27FC236}">
                        <a16:creationId xmlns:a16="http://schemas.microsoft.com/office/drawing/2014/main" id="{4DBF6178-55AF-6A4E-5C1C-6975A6CFBF0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670182" y="6194745"/>
                    <a:ext cx="539955" cy="539955"/>
                  </a:xfrm>
                  <a:prstGeom prst="rect">
                    <a:avLst/>
                  </a:prstGeom>
                </p:spPr>
              </p:pic>
              <p:grpSp>
                <p:nvGrpSpPr>
                  <p:cNvPr id="24" name="グループ化 23">
                    <a:extLst>
                      <a:ext uri="{FF2B5EF4-FFF2-40B4-BE49-F238E27FC236}">
                        <a16:creationId xmlns:a16="http://schemas.microsoft.com/office/drawing/2014/main" id="{D4181FF5-D6BD-606D-0077-044A868BAEB9}"/>
                      </a:ext>
                    </a:extLst>
                  </p:cNvPr>
                  <p:cNvGrpSpPr/>
                  <p:nvPr/>
                </p:nvGrpSpPr>
                <p:grpSpPr>
                  <a:xfrm>
                    <a:off x="2572214" y="4256067"/>
                    <a:ext cx="7047571" cy="1706137"/>
                    <a:chOff x="3207834" y="4363943"/>
                    <a:chExt cx="7047571" cy="1706137"/>
                  </a:xfrm>
                </p:grpSpPr>
                <p:sp>
                  <p:nvSpPr>
                    <p:cNvPr id="5" name="角丸四角形 4">
                      <a:extLst>
                        <a:ext uri="{FF2B5EF4-FFF2-40B4-BE49-F238E27FC236}">
                          <a16:creationId xmlns:a16="http://schemas.microsoft.com/office/drawing/2014/main" id="{00E69B80-9428-1271-7A3A-FCDE5EAFF7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07834" y="4363943"/>
                      <a:ext cx="7047571" cy="1706137"/>
                    </a:xfrm>
                    <a:prstGeom prst="roundRect">
                      <a:avLst/>
                    </a:prstGeom>
                    <a:solidFill>
                      <a:schemeClr val="bg2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grpSp>
                  <p:nvGrpSpPr>
                    <p:cNvPr id="22" name="グループ化 21">
                      <a:extLst>
                        <a:ext uri="{FF2B5EF4-FFF2-40B4-BE49-F238E27FC236}">
                          <a16:creationId xmlns:a16="http://schemas.microsoft.com/office/drawing/2014/main" id="{50E877CA-1857-7A96-0BC0-4CE5E98B08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402980" y="4451672"/>
                      <a:ext cx="2564780" cy="1499246"/>
                      <a:chOff x="7374676" y="4368118"/>
                      <a:chExt cx="2564780" cy="1499246"/>
                    </a:xfrm>
                  </p:grpSpPr>
                  <p:sp>
                    <p:nvSpPr>
                      <p:cNvPr id="7" name="角丸四角形 6">
                        <a:extLst>
                          <a:ext uri="{FF2B5EF4-FFF2-40B4-BE49-F238E27FC236}">
                            <a16:creationId xmlns:a16="http://schemas.microsoft.com/office/drawing/2014/main" id="{16AD5798-DFD8-6A1E-E07C-40234CFD176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374676" y="4726299"/>
                        <a:ext cx="2564780" cy="1141065"/>
                      </a:xfrm>
                      <a:prstGeom prst="round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14" name="正方形/長方形 13">
                        <a:extLst>
                          <a:ext uri="{FF2B5EF4-FFF2-40B4-BE49-F238E27FC236}">
                            <a16:creationId xmlns:a16="http://schemas.microsoft.com/office/drawing/2014/main" id="{1D81E5C8-E714-316F-78A3-F87BE0CDD2F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611637" y="4906655"/>
                        <a:ext cx="2090853" cy="32528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ja-JP" altLang="en-US" b="1">
                            <a:solidFill>
                              <a:schemeClr val="tx1"/>
                            </a:solidFill>
                          </a:rPr>
                          <a:t>アプリケーション</a:t>
                        </a:r>
                        <a:endParaRPr kumimoji="1" lang="ja-JP" altLang="en-US" b="1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  <p:sp>
                    <p:nvSpPr>
                      <p:cNvPr id="15" name="正方形/長方形 14">
                        <a:extLst>
                          <a:ext uri="{FF2B5EF4-FFF2-40B4-BE49-F238E27FC236}">
                            <a16:creationId xmlns:a16="http://schemas.microsoft.com/office/drawing/2014/main" id="{5502C1CD-DDD2-D5E8-0768-14161452AE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611638" y="5434653"/>
                        <a:ext cx="2090853" cy="32528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kumimoji="1" lang="en-US" altLang="ja-JP" b="1" dirty="0">
                            <a:solidFill>
                              <a:schemeClr val="tx1"/>
                            </a:solidFill>
                          </a:rPr>
                          <a:t>OS</a:t>
                        </a:r>
                        <a:endParaRPr kumimoji="1" lang="ja-JP" altLang="en-US" b="1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  <p:sp>
                    <p:nvSpPr>
                      <p:cNvPr id="17" name="テキスト ボックス 16">
                        <a:extLst>
                          <a:ext uri="{FF2B5EF4-FFF2-40B4-BE49-F238E27FC236}">
                            <a16:creationId xmlns:a16="http://schemas.microsoft.com/office/drawing/2014/main" id="{D5333DD3-E346-EDA2-0738-D4643993D3C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502914" y="4368118"/>
                        <a:ext cx="2308302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ja-JP" altLang="en-US" b="1"/>
                          <a:t>ノーマル</a:t>
                        </a:r>
                        <a:r>
                          <a:rPr kumimoji="1" lang="ja-JP" altLang="en-US" b="1"/>
                          <a:t>ワールド</a:t>
                        </a:r>
                      </a:p>
                    </p:txBody>
                  </p:sp>
                </p:grpSp>
                <p:grpSp>
                  <p:nvGrpSpPr>
                    <p:cNvPr id="20" name="グループ化 19">
                      <a:extLst>
                        <a:ext uri="{FF2B5EF4-FFF2-40B4-BE49-F238E27FC236}">
                          <a16:creationId xmlns:a16="http://schemas.microsoft.com/office/drawing/2014/main" id="{1CA282CA-725F-EFD8-AB19-CC50CA593A8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307766" y="4457462"/>
                      <a:ext cx="2564780" cy="1497407"/>
                      <a:chOff x="3523785" y="4369956"/>
                      <a:chExt cx="2564780" cy="1497407"/>
                    </a:xfrm>
                  </p:grpSpPr>
                  <p:sp>
                    <p:nvSpPr>
                      <p:cNvPr id="6" name="角丸四角形 5">
                        <a:extLst>
                          <a:ext uri="{FF2B5EF4-FFF2-40B4-BE49-F238E27FC236}">
                            <a16:creationId xmlns:a16="http://schemas.microsoft.com/office/drawing/2014/main" id="{F30C4793-A6A0-27C7-9599-2FB0E5B1F35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23785" y="4726298"/>
                        <a:ext cx="2564780" cy="1141065"/>
                      </a:xfrm>
                      <a:prstGeom prst="roundRect">
                        <a:avLst/>
                      </a:prstGeom>
                      <a:solidFill>
                        <a:srgbClr val="FFFFCD"/>
                      </a:solidFill>
                      <a:ln>
                        <a:solidFill>
                          <a:srgbClr val="D6D300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/>
                      </a:p>
                    </p:txBody>
                  </p:sp>
                  <p:sp>
                    <p:nvSpPr>
                      <p:cNvPr id="12" name="正方形/長方形 11">
                        <a:extLst>
                          <a:ext uri="{FF2B5EF4-FFF2-40B4-BE49-F238E27FC236}">
                            <a16:creationId xmlns:a16="http://schemas.microsoft.com/office/drawing/2014/main" id="{4AF6D82C-347F-8F84-8BE1-9B24278C47B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869472" y="5006444"/>
                        <a:ext cx="1873405" cy="542924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solidFill>
                          <a:schemeClr val="accent2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kumimoji="1" lang="en-US" altLang="ja-JP" b="1" dirty="0">
                            <a:solidFill>
                              <a:schemeClr val="tx1"/>
                            </a:solidFill>
                          </a:rPr>
                          <a:t>IDS</a:t>
                        </a:r>
                        <a:endParaRPr kumimoji="1" lang="ja-JP" altLang="en-US" b="1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  <p:sp>
                    <p:nvSpPr>
                      <p:cNvPr id="16" name="テキスト ボックス 15">
                        <a:extLst>
                          <a:ext uri="{FF2B5EF4-FFF2-40B4-BE49-F238E27FC236}">
                            <a16:creationId xmlns:a16="http://schemas.microsoft.com/office/drawing/2014/main" id="{7D12E599-F131-1E0A-1CB4-2BD6FBC7299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718931" y="4369956"/>
                        <a:ext cx="2308302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kumimoji="1" lang="ja-JP" altLang="en-US" b="1"/>
                          <a:t>セキュアワールド</a:t>
                        </a:r>
                      </a:p>
                    </p:txBody>
                  </p:sp>
                  <p:pic>
                    <p:nvPicPr>
                      <p:cNvPr id="9" name="グラフィックス 8" descr="警告 単色塗りつぶし">
                        <a:extLst>
                          <a:ext uri="{FF2B5EF4-FFF2-40B4-BE49-F238E27FC236}">
                            <a16:creationId xmlns:a16="http://schemas.microsoft.com/office/drawing/2014/main" id="{2DD65FFE-A7FF-3ED3-8B41-406E01258C10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76284" y="5016817"/>
                        <a:ext cx="539955" cy="539955"/>
                      </a:xfrm>
                      <a:prstGeom prst="rect">
                        <a:avLst/>
                      </a:prstGeom>
                    </p:spPr>
                  </p:pic>
                </p:grpSp>
              </p:grpSp>
            </p:grpSp>
            <p:cxnSp>
              <p:nvCxnSpPr>
                <p:cNvPr id="40" name="直線矢印コネクタ 39">
                  <a:extLst>
                    <a:ext uri="{FF2B5EF4-FFF2-40B4-BE49-F238E27FC236}">
                      <a16:creationId xmlns:a16="http://schemas.microsoft.com/office/drawing/2014/main" id="{C0DC961E-C5C7-2C9A-3BD3-7459E3EA6738}"/>
                    </a:ext>
                  </a:extLst>
                </p:cNvPr>
                <p:cNvCxnSpPr>
                  <a:stCxn id="12" idx="2"/>
                  <a:endCxn id="10" idx="0"/>
                </p:cNvCxnSpPr>
                <p:nvPr/>
              </p:nvCxnSpPr>
              <p:spPr>
                <a:xfrm>
                  <a:off x="7954536" y="5528998"/>
                  <a:ext cx="1" cy="687015"/>
                </a:xfrm>
                <a:prstGeom prst="straightConnector1">
                  <a:avLst/>
                </a:prstGeom>
                <a:ln w="63500">
                  <a:solidFill>
                    <a:schemeClr val="tx1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直線矢印コネクタ 44">
                <a:extLst>
                  <a:ext uri="{FF2B5EF4-FFF2-40B4-BE49-F238E27FC236}">
                    <a16:creationId xmlns:a16="http://schemas.microsoft.com/office/drawing/2014/main" id="{A6233F2F-E2AC-9108-E72D-BC7CD46F0FA8}"/>
                  </a:ext>
                </a:extLst>
              </p:cNvPr>
              <p:cNvCxnSpPr>
                <a:stCxn id="12" idx="1"/>
                <a:endCxn id="15" idx="3"/>
              </p:cNvCxnSpPr>
              <p:nvPr/>
            </p:nvCxnSpPr>
            <p:spPr>
              <a:xfrm flipH="1">
                <a:off x="5095175" y="5244311"/>
                <a:ext cx="1922658" cy="315436"/>
              </a:xfrm>
              <a:prstGeom prst="straightConnector1">
                <a:avLst/>
              </a:prstGeom>
              <a:ln w="127000">
                <a:solidFill>
                  <a:srgbClr val="C0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FDC3A7EC-C283-DAD6-022F-942E921C5B20}"/>
                  </a:ext>
                </a:extLst>
              </p:cNvPr>
              <p:cNvSpPr txBox="1"/>
              <p:nvPr/>
            </p:nvSpPr>
            <p:spPr>
              <a:xfrm>
                <a:off x="5655733" y="4874979"/>
                <a:ext cx="8805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b="1">
                    <a:solidFill>
                      <a:srgbClr val="C00000"/>
                    </a:solidFill>
                  </a:rPr>
                  <a:t>監視</a:t>
                </a:r>
              </a:p>
            </p:txBody>
          </p:sp>
        </p:grp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15F7EA89-BD55-FCB3-5493-1DAACE5528D7}"/>
                </a:ext>
              </a:extLst>
            </p:cNvPr>
            <p:cNvCxnSpPr/>
            <p:nvPr/>
          </p:nvCxnSpPr>
          <p:spPr>
            <a:xfrm flipH="1">
              <a:off x="5846618" y="5515773"/>
              <a:ext cx="1171215" cy="687015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569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96D14DF5-8BA1-8916-B3C0-38E8D828F2C2}"/>
              </a:ext>
            </a:extLst>
          </p:cNvPr>
          <p:cNvSpPr/>
          <p:nvPr/>
        </p:nvSpPr>
        <p:spPr>
          <a:xfrm>
            <a:off x="1839951" y="4145611"/>
            <a:ext cx="8142249" cy="2099072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4970629-909F-DC0E-01A0-3D7811C0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提案：</a:t>
            </a:r>
            <a:r>
              <a:rPr kumimoji="1" lang="en-US" altLang="ja-JP" dirty="0" err="1"/>
              <a:t>CCAmonitor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AE5B95-0FF0-1F27-2E36-4905299C0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Arm CCA</a:t>
            </a:r>
            <a:r>
              <a:rPr lang="ja-JP" altLang="en-US"/>
              <a:t>で追加された</a:t>
            </a:r>
            <a:r>
              <a:rPr lang="en-US" altLang="ja-JP" dirty="0"/>
              <a:t>Realm</a:t>
            </a:r>
            <a:r>
              <a:rPr lang="ja-JP" altLang="en-US"/>
              <a:t>ワールドでより安全に</a:t>
            </a:r>
            <a:r>
              <a:rPr lang="en-US" altLang="ja-JP" dirty="0"/>
              <a:t>IDS</a:t>
            </a:r>
            <a:r>
              <a:rPr lang="ja-JP" altLang="en-US"/>
              <a:t>を実行</a:t>
            </a:r>
            <a:endParaRPr lang="en-US" altLang="ja-JP" dirty="0"/>
          </a:p>
          <a:p>
            <a:pPr lvl="1"/>
            <a:r>
              <a:rPr lang="en-US" altLang="ja-JP" dirty="0"/>
              <a:t>Realm</a:t>
            </a:r>
            <a:r>
              <a:rPr lang="ja-JP" altLang="en-US"/>
              <a:t>仮想マシン</a:t>
            </a:r>
            <a:r>
              <a:rPr lang="en-US" altLang="ja-JP" dirty="0"/>
              <a:t>(VM)</a:t>
            </a:r>
            <a:r>
              <a:rPr lang="ja-JP" altLang="en-US"/>
              <a:t>内で</a:t>
            </a:r>
            <a:r>
              <a:rPr lang="en-US" altLang="ja-JP" dirty="0"/>
              <a:t>IDS</a:t>
            </a:r>
            <a:r>
              <a:rPr lang="ja-JP" altLang="en-US"/>
              <a:t>を実行してノーマルワールドを監視</a:t>
            </a:r>
            <a:endParaRPr lang="en-US" altLang="ja-JP" dirty="0"/>
          </a:p>
          <a:p>
            <a:pPr lvl="1"/>
            <a:r>
              <a:rPr lang="en-US" altLang="ja-JP" dirty="0"/>
              <a:t>Realm</a:t>
            </a:r>
            <a:r>
              <a:rPr lang="ja-JP" altLang="en-US"/>
              <a:t>ワールドのメモリもノーマルワールドから隔離</a:t>
            </a:r>
            <a:endParaRPr lang="en-US" altLang="ja-JP" dirty="0"/>
          </a:p>
          <a:p>
            <a:r>
              <a:rPr lang="en-US" altLang="ja-JP" dirty="0"/>
              <a:t>Realm</a:t>
            </a:r>
            <a:r>
              <a:rPr lang="ja-JP" altLang="en-US"/>
              <a:t>ワールドはセキュアワールドより低い権限しか持たない</a:t>
            </a:r>
            <a:endParaRPr lang="en-US" altLang="ja-JP" dirty="0"/>
          </a:p>
          <a:p>
            <a:pPr lvl="1"/>
            <a:r>
              <a:rPr lang="ja-JP" altLang="en-US"/>
              <a:t>デバイスにはアクセスできず，アクセスできるメモリも制限</a:t>
            </a:r>
            <a:endParaRPr lang="en-US" altLang="ja-JP" dirty="0"/>
          </a:p>
          <a:p>
            <a:pPr lvl="1"/>
            <a:r>
              <a:rPr lang="ja-JP" altLang="en-US"/>
              <a:t>万一、</a:t>
            </a:r>
            <a:r>
              <a:rPr lang="en-US" altLang="ja-JP" dirty="0"/>
              <a:t>IDS</a:t>
            </a:r>
            <a:r>
              <a:rPr lang="ja-JP" altLang="en-US"/>
              <a:t>が攻撃を受けてもシステム全体を攻撃するのは難しい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77C05C-EFD3-FA33-AE38-3140F6D4E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5</a:t>
            </a:fld>
            <a:endParaRPr kumimoji="1" lang="ja-JP" altLang="en-US"/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3EB5E8D5-75C7-B12E-7358-22F1BFD6E9B6}"/>
              </a:ext>
            </a:extLst>
          </p:cNvPr>
          <p:cNvGrpSpPr/>
          <p:nvPr/>
        </p:nvGrpSpPr>
        <p:grpSpPr>
          <a:xfrm>
            <a:off x="2120591" y="4145611"/>
            <a:ext cx="7622603" cy="2670169"/>
            <a:chOff x="2120591" y="4145611"/>
            <a:chExt cx="7622603" cy="2670169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54119B30-BAF3-0F5E-7B7F-2921275FFEA9}"/>
                </a:ext>
              </a:extLst>
            </p:cNvPr>
            <p:cNvGrpSpPr/>
            <p:nvPr/>
          </p:nvGrpSpPr>
          <p:grpSpPr>
            <a:xfrm>
              <a:off x="2120591" y="4145611"/>
              <a:ext cx="7603272" cy="1954106"/>
              <a:chOff x="1616928" y="4190216"/>
              <a:chExt cx="8551125" cy="2528549"/>
            </a:xfrm>
          </p:grpSpPr>
          <p:grpSp>
            <p:nvGrpSpPr>
              <p:cNvPr id="15" name="グループ化 14">
                <a:extLst>
                  <a:ext uri="{FF2B5EF4-FFF2-40B4-BE49-F238E27FC236}">
                    <a16:creationId xmlns:a16="http://schemas.microsoft.com/office/drawing/2014/main" id="{C3FBE720-05D5-F357-5CF7-848FF87FE92C}"/>
                  </a:ext>
                </a:extLst>
              </p:cNvPr>
              <p:cNvGrpSpPr/>
              <p:nvPr/>
            </p:nvGrpSpPr>
            <p:grpSpPr>
              <a:xfrm>
                <a:off x="1616928" y="4595736"/>
                <a:ext cx="8551125" cy="2123029"/>
                <a:chOff x="1616928" y="4415883"/>
                <a:chExt cx="8551125" cy="2123029"/>
              </a:xfrm>
            </p:grpSpPr>
            <p:sp>
              <p:nvSpPr>
                <p:cNvPr id="5" name="角丸四角形 4">
                  <a:extLst>
                    <a:ext uri="{FF2B5EF4-FFF2-40B4-BE49-F238E27FC236}">
                      <a16:creationId xmlns:a16="http://schemas.microsoft.com/office/drawing/2014/main" id="{18024938-3B14-D8C5-A8AA-FB042E35C7F5}"/>
                    </a:ext>
                  </a:extLst>
                </p:cNvPr>
                <p:cNvSpPr/>
                <p:nvPr/>
              </p:nvSpPr>
              <p:spPr>
                <a:xfrm>
                  <a:off x="1616928" y="4415883"/>
                  <a:ext cx="3702205" cy="2123029"/>
                </a:xfrm>
                <a:prstGeom prst="round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BD7A8B1-BE0F-3352-B9DA-88A7F7E4CCA2}"/>
                    </a:ext>
                  </a:extLst>
                </p:cNvPr>
                <p:cNvSpPr/>
                <p:nvPr/>
              </p:nvSpPr>
              <p:spPr>
                <a:xfrm>
                  <a:off x="2023947" y="5813426"/>
                  <a:ext cx="2888166" cy="609676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RMM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CA77467F-44EE-61DE-C626-EE23A7840979}"/>
                    </a:ext>
                  </a:extLst>
                </p:cNvPr>
                <p:cNvSpPr/>
                <p:nvPr/>
              </p:nvSpPr>
              <p:spPr>
                <a:xfrm>
                  <a:off x="2023947" y="4672361"/>
                  <a:ext cx="2888166" cy="807185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Realm VM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57B217C8-EA0A-7915-F405-4FF0208F875A}"/>
                    </a:ext>
                  </a:extLst>
                </p:cNvPr>
                <p:cNvSpPr/>
                <p:nvPr/>
              </p:nvSpPr>
              <p:spPr>
                <a:xfrm>
                  <a:off x="3468030" y="4802748"/>
                  <a:ext cx="1237786" cy="54641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IDS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角丸四角形 8">
                  <a:extLst>
                    <a:ext uri="{FF2B5EF4-FFF2-40B4-BE49-F238E27FC236}">
                      <a16:creationId xmlns:a16="http://schemas.microsoft.com/office/drawing/2014/main" id="{0D2CB256-4F63-6A2C-5E77-16F7BFA91BA2}"/>
                    </a:ext>
                  </a:extLst>
                </p:cNvPr>
                <p:cNvSpPr/>
                <p:nvPr/>
              </p:nvSpPr>
              <p:spPr>
                <a:xfrm>
                  <a:off x="6465848" y="4415883"/>
                  <a:ext cx="3702205" cy="2123029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96163619-621D-223A-BD48-31232DF64D14}"/>
                    </a:ext>
                  </a:extLst>
                </p:cNvPr>
                <p:cNvSpPr/>
                <p:nvPr/>
              </p:nvSpPr>
              <p:spPr>
                <a:xfrm>
                  <a:off x="6872867" y="5751788"/>
                  <a:ext cx="2888166" cy="60967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b="1" dirty="0">
                      <a:solidFill>
                        <a:schemeClr val="tx1"/>
                      </a:solidFill>
                    </a:rPr>
                    <a:t>OS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967BCE1E-A1DF-EA1B-77BE-F9C7F52E4B76}"/>
                    </a:ext>
                  </a:extLst>
                </p:cNvPr>
                <p:cNvSpPr/>
                <p:nvPr/>
              </p:nvSpPr>
              <p:spPr>
                <a:xfrm>
                  <a:off x="6872867" y="4642932"/>
                  <a:ext cx="2888166" cy="60967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b="1">
                      <a:solidFill>
                        <a:schemeClr val="tx1"/>
                      </a:solidFill>
                    </a:rPr>
                    <a:t>アプリケーション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3" name="直線矢印コネクタ 12">
                  <a:extLst>
                    <a:ext uri="{FF2B5EF4-FFF2-40B4-BE49-F238E27FC236}">
                      <a16:creationId xmlns:a16="http://schemas.microsoft.com/office/drawing/2014/main" id="{1624A036-DCEF-E86C-A820-8F50742B9CA7}"/>
                    </a:ext>
                  </a:extLst>
                </p:cNvPr>
                <p:cNvCxnSpPr>
                  <a:stCxn id="8" idx="3"/>
                  <a:endCxn id="10" idx="1"/>
                </p:cNvCxnSpPr>
                <p:nvPr/>
              </p:nvCxnSpPr>
              <p:spPr>
                <a:xfrm>
                  <a:off x="4705816" y="5075953"/>
                  <a:ext cx="2167051" cy="980673"/>
                </a:xfrm>
                <a:prstGeom prst="straightConnector1">
                  <a:avLst/>
                </a:prstGeom>
                <a:ln w="127000">
                  <a:solidFill>
                    <a:srgbClr val="C00000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テキスト ボックス 13">
                  <a:extLst>
                    <a:ext uri="{FF2B5EF4-FFF2-40B4-BE49-F238E27FC236}">
                      <a16:creationId xmlns:a16="http://schemas.microsoft.com/office/drawing/2014/main" id="{88E93C60-082D-93A8-6B52-D3FDF5071BDA}"/>
                    </a:ext>
                  </a:extLst>
                </p:cNvPr>
                <p:cNvSpPr txBox="1"/>
                <p:nvPr/>
              </p:nvSpPr>
              <p:spPr>
                <a:xfrm>
                  <a:off x="5461778" y="4925860"/>
                  <a:ext cx="83634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>
                      <a:solidFill>
                        <a:srgbClr val="C00000"/>
                      </a:solidFill>
                    </a:rPr>
                    <a:t>監視</a:t>
                  </a:r>
                </a:p>
              </p:txBody>
            </p:sp>
          </p:grp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14013C5B-4BEF-5BF6-B861-BB6A29ABD2F1}"/>
                  </a:ext>
                </a:extLst>
              </p:cNvPr>
              <p:cNvSpPr txBox="1"/>
              <p:nvPr/>
            </p:nvSpPr>
            <p:spPr>
              <a:xfrm>
                <a:off x="2263698" y="4190216"/>
                <a:ext cx="24086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b="1" dirty="0"/>
                  <a:t>Realm</a:t>
                </a:r>
                <a:r>
                  <a:rPr kumimoji="1" lang="ja-JP" altLang="en-US" b="1"/>
                  <a:t>ワールド</a:t>
                </a:r>
              </a:p>
            </p:txBody>
          </p: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25E5E330-804D-6E48-861A-82E0914F222F}"/>
                  </a:ext>
                </a:extLst>
              </p:cNvPr>
              <p:cNvSpPr txBox="1"/>
              <p:nvPr/>
            </p:nvSpPr>
            <p:spPr>
              <a:xfrm>
                <a:off x="7112618" y="4190216"/>
                <a:ext cx="24086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b="1"/>
                  <a:t>ノーマル</a:t>
                </a:r>
                <a:r>
                  <a:rPr kumimoji="1" lang="ja-JP" altLang="en-US" b="1"/>
                  <a:t>ワールド</a:t>
                </a:r>
              </a:p>
            </p:txBody>
          </p:sp>
        </p:grp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5494EC49-65A6-5D12-4DBB-B18C9777A92B}"/>
                </a:ext>
              </a:extLst>
            </p:cNvPr>
            <p:cNvSpPr/>
            <p:nvPr/>
          </p:nvSpPr>
          <p:spPr>
            <a:xfrm>
              <a:off x="2120591" y="6310854"/>
              <a:ext cx="3330497" cy="49909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</a:rPr>
                <a:t>メモリ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5C2DC933-2DC3-A025-C99F-725E5559E840}"/>
                </a:ext>
              </a:extLst>
            </p:cNvPr>
            <p:cNvSpPr/>
            <p:nvPr/>
          </p:nvSpPr>
          <p:spPr>
            <a:xfrm>
              <a:off x="6412697" y="6316685"/>
              <a:ext cx="3330497" cy="49909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</a:rPr>
                <a:t>デバイス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A1B235AD-DA1C-C96A-E6B8-F4036305FE1E}"/>
                </a:ext>
              </a:extLst>
            </p:cNvPr>
            <p:cNvSpPr/>
            <p:nvPr/>
          </p:nvSpPr>
          <p:spPr>
            <a:xfrm>
              <a:off x="2269067" y="6310854"/>
              <a:ext cx="970843" cy="49909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>
                  <a:solidFill>
                    <a:schemeClr val="tx1"/>
                  </a:solidFill>
                </a:rPr>
                <a:t>Realm</a:t>
              </a:r>
              <a:endParaRPr kumimoji="1" lang="ja-JP" altLang="en-US" b="1">
                <a:solidFill>
                  <a:schemeClr val="tx1"/>
                </a:solidFill>
              </a:endParaRPr>
            </a:p>
          </p:txBody>
        </p:sp>
        <p:cxnSp>
          <p:nvCxnSpPr>
            <p:cNvPr id="26" name="直線矢印コネクタ 25">
              <a:extLst>
                <a:ext uri="{FF2B5EF4-FFF2-40B4-BE49-F238E27FC236}">
                  <a16:creationId xmlns:a16="http://schemas.microsoft.com/office/drawing/2014/main" id="{1C06D99E-6F8C-C4F3-682F-B597D2621A29}"/>
                </a:ext>
              </a:extLst>
            </p:cNvPr>
            <p:cNvCxnSpPr>
              <a:cxnSpLocks/>
              <a:endCxn id="20" idx="1"/>
            </p:cNvCxnSpPr>
            <p:nvPr/>
          </p:nvCxnSpPr>
          <p:spPr>
            <a:xfrm>
              <a:off x="5412424" y="5726998"/>
              <a:ext cx="1000273" cy="839235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乗算記号 26">
              <a:extLst>
                <a:ext uri="{FF2B5EF4-FFF2-40B4-BE49-F238E27FC236}">
                  <a16:creationId xmlns:a16="http://schemas.microsoft.com/office/drawing/2014/main" id="{A6F9C42F-33D0-4AA8-21C9-73190C90668B}"/>
                </a:ext>
              </a:extLst>
            </p:cNvPr>
            <p:cNvSpPr/>
            <p:nvPr/>
          </p:nvSpPr>
          <p:spPr>
            <a:xfrm>
              <a:off x="5628633" y="5904974"/>
              <a:ext cx="512422" cy="499094"/>
            </a:xfrm>
            <a:prstGeom prst="mathMultiply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9497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BDC14A-18A6-CF15-31AD-31FAD5C6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RMM</a:t>
            </a:r>
            <a:r>
              <a:rPr lang="ja-JP" altLang="en-US"/>
              <a:t>経由での</a:t>
            </a:r>
            <a:r>
              <a:rPr lang="en-US" altLang="ja-JP" dirty="0"/>
              <a:t>OS</a:t>
            </a:r>
            <a:r>
              <a:rPr lang="ja-JP" altLang="en-US"/>
              <a:t>データの取得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2F3D30-1B05-FB5A-2CB7-124EB7CCE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ノーマルワールドのメモリ上にある</a:t>
            </a:r>
            <a:r>
              <a:rPr lang="en-US" altLang="ja-JP" dirty="0"/>
              <a:t>OS</a:t>
            </a:r>
            <a:r>
              <a:rPr lang="ja-JP" altLang="en-US"/>
              <a:t>データを取得して監視</a:t>
            </a:r>
            <a:endParaRPr lang="en-US" altLang="ja-JP" dirty="0"/>
          </a:p>
          <a:p>
            <a:pPr lvl="1"/>
            <a:r>
              <a:rPr kumimoji="1" lang="en-US" altLang="ja-JP" dirty="0"/>
              <a:t>Realm VM</a:t>
            </a:r>
            <a:r>
              <a:rPr kumimoji="1" lang="ja-JP" altLang="en-US"/>
              <a:t>内の</a:t>
            </a:r>
            <a:r>
              <a:rPr kumimoji="1" lang="en-US" altLang="ja-JP" dirty="0"/>
              <a:t>IDS</a:t>
            </a:r>
            <a:r>
              <a:rPr kumimoji="1" lang="ja-JP" altLang="en-US"/>
              <a:t>は</a:t>
            </a:r>
            <a:r>
              <a:rPr kumimoji="1" lang="en-US" altLang="ja-JP" dirty="0"/>
              <a:t>Realm</a:t>
            </a:r>
            <a:r>
              <a:rPr kumimoji="1" lang="ja-JP" altLang="en-US"/>
              <a:t>マネジメントモニタ</a:t>
            </a:r>
            <a:r>
              <a:rPr kumimoji="1" lang="en-US" altLang="ja-JP" dirty="0"/>
              <a:t>(RMM)</a:t>
            </a:r>
            <a:r>
              <a:rPr kumimoji="1" lang="ja-JP" altLang="en-US"/>
              <a:t>を呼び出し</a:t>
            </a:r>
            <a:endParaRPr kumimoji="1" lang="en-US" altLang="ja-JP" dirty="0"/>
          </a:p>
          <a:p>
            <a:pPr lvl="1"/>
            <a:r>
              <a:rPr lang="ja-JP" altLang="en-US"/>
              <a:t>ノーマルワールドの</a:t>
            </a:r>
            <a:r>
              <a:rPr lang="en-US" altLang="ja-JP" dirty="0"/>
              <a:t>OS</a:t>
            </a:r>
            <a:r>
              <a:rPr lang="ja-JP" altLang="en-US"/>
              <a:t>データの仮想アドレスを指定</a:t>
            </a:r>
            <a:endParaRPr kumimoji="1" lang="en-US" altLang="ja-JP" dirty="0"/>
          </a:p>
          <a:p>
            <a:r>
              <a:rPr kumimoji="1" lang="en-US" altLang="ja-JP" dirty="0"/>
              <a:t>RMM</a:t>
            </a:r>
            <a:r>
              <a:rPr kumimoji="1" lang="ja-JP" altLang="en-US"/>
              <a:t>は</a:t>
            </a:r>
            <a:r>
              <a:rPr kumimoji="1" lang="en-US" altLang="ja-JP" dirty="0"/>
              <a:t>OS</a:t>
            </a:r>
            <a:r>
              <a:rPr kumimoji="1" lang="ja-JP" altLang="en-US"/>
              <a:t>データの仮想アドレスを物理アドレスに変換</a:t>
            </a:r>
            <a:endParaRPr kumimoji="1" lang="en-US" altLang="ja-JP" dirty="0"/>
          </a:p>
          <a:p>
            <a:pPr lvl="1"/>
            <a:r>
              <a:rPr kumimoji="1" lang="ja-JP" altLang="en-US"/>
              <a:t>ノーマルワールドの</a:t>
            </a:r>
            <a:r>
              <a:rPr kumimoji="1" lang="en-US" altLang="ja-JP" dirty="0"/>
              <a:t>OS</a:t>
            </a:r>
            <a:r>
              <a:rPr kumimoji="1" lang="ja-JP" altLang="en-US"/>
              <a:t>が管理しているページテーブルをたどる</a:t>
            </a:r>
            <a:endParaRPr kumimoji="1" lang="en-US" altLang="ja-JP" dirty="0"/>
          </a:p>
          <a:p>
            <a:pPr lvl="1"/>
            <a:r>
              <a:rPr lang="ja-JP" altLang="en-US"/>
              <a:t>ページテーブルはワールド切り替え時に保存される情報から特定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221726-5C24-6BDA-A5C3-D44F341AD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6</a:t>
            </a:fld>
            <a:endParaRPr kumimoji="1" lang="ja-JP" altLang="en-US"/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A27FE15-F5C9-D66D-2E6B-86457D928686}"/>
              </a:ext>
            </a:extLst>
          </p:cNvPr>
          <p:cNvGrpSpPr/>
          <p:nvPr/>
        </p:nvGrpSpPr>
        <p:grpSpPr>
          <a:xfrm>
            <a:off x="1494263" y="4149877"/>
            <a:ext cx="8653347" cy="2630219"/>
            <a:chOff x="1494263" y="4149877"/>
            <a:chExt cx="8653347" cy="2630219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83E09047-827E-48A4-836F-4ECBF4EEE3A6}"/>
                </a:ext>
              </a:extLst>
            </p:cNvPr>
            <p:cNvGrpSpPr/>
            <p:nvPr/>
          </p:nvGrpSpPr>
          <p:grpSpPr>
            <a:xfrm>
              <a:off x="1494263" y="4149877"/>
              <a:ext cx="8653347" cy="2630219"/>
              <a:chOff x="1494263" y="4149877"/>
              <a:chExt cx="8653347" cy="2630219"/>
            </a:xfrm>
          </p:grpSpPr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4CB054DF-03D7-38C3-29BC-929BB6F3AB3B}"/>
                  </a:ext>
                </a:extLst>
              </p:cNvPr>
              <p:cNvGrpSpPr/>
              <p:nvPr/>
            </p:nvGrpSpPr>
            <p:grpSpPr>
              <a:xfrm>
                <a:off x="1494263" y="4149877"/>
                <a:ext cx="8653347" cy="2630219"/>
                <a:chOff x="1081668" y="4091255"/>
                <a:chExt cx="8653347" cy="2630219"/>
              </a:xfrm>
            </p:grpSpPr>
            <p:sp>
              <p:nvSpPr>
                <p:cNvPr id="5" name="角丸四角形 4">
                  <a:extLst>
                    <a:ext uri="{FF2B5EF4-FFF2-40B4-BE49-F238E27FC236}">
                      <a16:creationId xmlns:a16="http://schemas.microsoft.com/office/drawing/2014/main" id="{9CB484D8-53AC-4354-4392-C2C6963C96FA}"/>
                    </a:ext>
                  </a:extLst>
                </p:cNvPr>
                <p:cNvSpPr/>
                <p:nvPr/>
              </p:nvSpPr>
              <p:spPr>
                <a:xfrm>
                  <a:off x="1081668" y="4427034"/>
                  <a:ext cx="4505093" cy="2294440"/>
                </a:xfrm>
                <a:prstGeom prst="round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4AFEDD3B-A381-64E0-6223-C5A89D01FB2B}"/>
                    </a:ext>
                  </a:extLst>
                </p:cNvPr>
                <p:cNvSpPr/>
                <p:nvPr/>
              </p:nvSpPr>
              <p:spPr>
                <a:xfrm>
                  <a:off x="1504486" y="4626478"/>
                  <a:ext cx="3624146" cy="657922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Realm VM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B1380357-C1A1-6AE1-271C-FB35371B1CFD}"/>
                    </a:ext>
                  </a:extLst>
                </p:cNvPr>
                <p:cNvSpPr/>
                <p:nvPr/>
              </p:nvSpPr>
              <p:spPr>
                <a:xfrm>
                  <a:off x="1504486" y="5938488"/>
                  <a:ext cx="3624146" cy="657922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RMM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角丸四角形 8">
                  <a:extLst>
                    <a:ext uri="{FF2B5EF4-FFF2-40B4-BE49-F238E27FC236}">
                      <a16:creationId xmlns:a16="http://schemas.microsoft.com/office/drawing/2014/main" id="{7E7F99F8-2C36-D24C-833D-0DB02ED64612}"/>
                    </a:ext>
                  </a:extLst>
                </p:cNvPr>
                <p:cNvSpPr/>
                <p:nvPr/>
              </p:nvSpPr>
              <p:spPr>
                <a:xfrm>
                  <a:off x="6475141" y="4427034"/>
                  <a:ext cx="3259874" cy="2294440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C1EDE2F4-595F-3523-B2D9-BFB0FD20BA32}"/>
                    </a:ext>
                  </a:extLst>
                </p:cNvPr>
                <p:cNvSpPr/>
                <p:nvPr/>
              </p:nvSpPr>
              <p:spPr>
                <a:xfrm>
                  <a:off x="6649844" y="5938488"/>
                  <a:ext cx="2919761" cy="65792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OS</a:t>
                  </a:r>
                  <a:r>
                    <a:rPr kumimoji="1" lang="ja-JP" altLang="en-US" b="1">
                      <a:solidFill>
                        <a:schemeClr val="tx1"/>
                      </a:solidFill>
                    </a:rPr>
                    <a:t>データ</a:t>
                  </a:r>
                </a:p>
              </p:txBody>
            </p: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7FEDF017-E80D-247D-0498-02EA71D8FCFC}"/>
                    </a:ext>
                  </a:extLst>
                </p:cNvPr>
                <p:cNvSpPr/>
                <p:nvPr/>
              </p:nvSpPr>
              <p:spPr>
                <a:xfrm>
                  <a:off x="2872023" y="4738358"/>
                  <a:ext cx="1446172" cy="43416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IDS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4" name="直線矢印コネクタ 13">
                  <a:extLst>
                    <a:ext uri="{FF2B5EF4-FFF2-40B4-BE49-F238E27FC236}">
                      <a16:creationId xmlns:a16="http://schemas.microsoft.com/office/drawing/2014/main" id="{24893A08-BE4E-0F10-B4DE-EAAA5C4AC372}"/>
                    </a:ext>
                  </a:extLst>
                </p:cNvPr>
                <p:cNvCxnSpPr>
                  <a:cxnSpLocks/>
                  <a:stCxn id="11" idx="2"/>
                </p:cNvCxnSpPr>
                <p:nvPr/>
              </p:nvCxnSpPr>
              <p:spPr>
                <a:xfrm>
                  <a:off x="3595109" y="5172520"/>
                  <a:ext cx="0" cy="790280"/>
                </a:xfrm>
                <a:prstGeom prst="straightConnector1">
                  <a:avLst/>
                </a:prstGeom>
                <a:ln w="88900">
                  <a:solidFill>
                    <a:schemeClr val="tx1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テキスト ボックス 21">
                  <a:extLst>
                    <a:ext uri="{FF2B5EF4-FFF2-40B4-BE49-F238E27FC236}">
                      <a16:creationId xmlns:a16="http://schemas.microsoft.com/office/drawing/2014/main" id="{95E4E383-B97F-1852-E4F7-EF684900035C}"/>
                    </a:ext>
                  </a:extLst>
                </p:cNvPr>
                <p:cNvSpPr txBox="1"/>
                <p:nvPr/>
              </p:nvSpPr>
              <p:spPr>
                <a:xfrm>
                  <a:off x="6892382" y="4091255"/>
                  <a:ext cx="240866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ja-JP" altLang="en-US" b="1"/>
                    <a:t>ノーマル</a:t>
                  </a:r>
                  <a:r>
                    <a:rPr kumimoji="1" lang="ja-JP" altLang="en-US" b="1"/>
                    <a:t>ワールド</a:t>
                  </a:r>
                </a:p>
              </p:txBody>
            </p:sp>
            <p:sp>
              <p:nvSpPr>
                <p:cNvPr id="23" name="テキスト ボックス 22">
                  <a:extLst>
                    <a:ext uri="{FF2B5EF4-FFF2-40B4-BE49-F238E27FC236}">
                      <a16:creationId xmlns:a16="http://schemas.microsoft.com/office/drawing/2014/main" id="{395089F6-B824-A6B3-42D9-3CC4F74BD1B1}"/>
                    </a:ext>
                  </a:extLst>
                </p:cNvPr>
                <p:cNvSpPr txBox="1"/>
                <p:nvPr/>
              </p:nvSpPr>
              <p:spPr>
                <a:xfrm>
                  <a:off x="2144054" y="4094220"/>
                  <a:ext cx="240866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b="1" dirty="0"/>
                    <a:t>Realm</a:t>
                  </a:r>
                  <a:r>
                    <a:rPr kumimoji="1" lang="ja-JP" altLang="en-US" b="1"/>
                    <a:t>ワールド</a:t>
                  </a:r>
                </a:p>
              </p:txBody>
            </p:sp>
          </p:grpSp>
          <p:sp>
            <p:nvSpPr>
              <p:cNvPr id="26" name="テキスト ボックス 25">
                <a:extLst>
                  <a:ext uri="{FF2B5EF4-FFF2-40B4-BE49-F238E27FC236}">
                    <a16:creationId xmlns:a16="http://schemas.microsoft.com/office/drawing/2014/main" id="{607F724B-4C2A-00FF-4183-F3F7771CDFBA}"/>
                  </a:ext>
                </a:extLst>
              </p:cNvPr>
              <p:cNvSpPr txBox="1"/>
              <p:nvPr/>
            </p:nvSpPr>
            <p:spPr>
              <a:xfrm>
                <a:off x="2228737" y="5448210"/>
                <a:ext cx="17811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b="1"/>
                  <a:t>仮想アドレス</a:t>
                </a:r>
                <a:endParaRPr kumimoji="1" lang="ja-JP" altLang="en-US" b="1"/>
              </a:p>
            </p:txBody>
          </p:sp>
        </p:grp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27652459-7A20-4F00-C037-DA0390AD833D}"/>
                </a:ext>
              </a:extLst>
            </p:cNvPr>
            <p:cNvSpPr/>
            <p:nvPr/>
          </p:nvSpPr>
          <p:spPr>
            <a:xfrm>
              <a:off x="7062439" y="4685100"/>
              <a:ext cx="2919761" cy="6579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</a:rPr>
                <a:t>ページテーブル</a:t>
              </a:r>
              <a:endParaRPr kumimoji="1" lang="ja-JP" altLang="en-US" b="1">
                <a:solidFill>
                  <a:schemeClr val="tx1"/>
                </a:solidFill>
              </a:endParaRPr>
            </a:p>
          </p:txBody>
        </p:sp>
      </p:grp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328CD04A-B5B6-CA2D-1C50-1131F9F0B617}"/>
              </a:ext>
            </a:extLst>
          </p:cNvPr>
          <p:cNvCxnSpPr>
            <a:cxnSpLocks/>
            <a:endCxn id="31" idx="1"/>
          </p:cNvCxnSpPr>
          <p:nvPr/>
        </p:nvCxnSpPr>
        <p:spPr>
          <a:xfrm flipV="1">
            <a:off x="5541227" y="5014061"/>
            <a:ext cx="1521212" cy="990257"/>
          </a:xfrm>
          <a:prstGeom prst="straightConnector1">
            <a:avLst/>
          </a:prstGeom>
          <a:ln w="889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FDF0DB2F-5200-02BB-BD79-D397E932DB20}"/>
              </a:ext>
            </a:extLst>
          </p:cNvPr>
          <p:cNvCxnSpPr/>
          <p:nvPr/>
        </p:nvCxnSpPr>
        <p:spPr>
          <a:xfrm flipH="1">
            <a:off x="5541227" y="5343022"/>
            <a:ext cx="1521212" cy="1013328"/>
          </a:xfrm>
          <a:prstGeom prst="straightConnector1">
            <a:avLst/>
          </a:prstGeom>
          <a:ln w="88900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EB65AD6-6959-FC72-C402-CD6BC70B4FC6}"/>
              </a:ext>
            </a:extLst>
          </p:cNvPr>
          <p:cNvSpPr txBox="1"/>
          <p:nvPr/>
        </p:nvSpPr>
        <p:spPr>
          <a:xfrm>
            <a:off x="4389749" y="5414703"/>
            <a:ext cx="1781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solidFill>
                  <a:schemeClr val="tx2">
                    <a:lumMod val="75000"/>
                    <a:lumOff val="25000"/>
                  </a:schemeClr>
                </a:solidFill>
              </a:rPr>
              <a:t>アドレス変換</a:t>
            </a:r>
            <a:endParaRPr kumimoji="1" lang="ja-JP" altLang="en-US" b="1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2C37D6B-8A49-4BC6-C318-0C4E8BD00218}"/>
              </a:ext>
            </a:extLst>
          </p:cNvPr>
          <p:cNvSpPr txBox="1"/>
          <p:nvPr/>
        </p:nvSpPr>
        <p:spPr>
          <a:xfrm>
            <a:off x="6774947" y="5527040"/>
            <a:ext cx="1781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>
                <a:solidFill>
                  <a:schemeClr val="tx2">
                    <a:lumMod val="75000"/>
                    <a:lumOff val="25000"/>
                  </a:schemeClr>
                </a:solidFill>
              </a:rPr>
              <a:t>物理アドレス</a:t>
            </a:r>
          </a:p>
        </p:txBody>
      </p:sp>
    </p:spTree>
    <p:extLst>
      <p:ext uri="{BB962C8B-B14F-4D97-AF65-F5344CB8AC3E}">
        <p14:creationId xmlns:p14="http://schemas.microsoft.com/office/powerpoint/2010/main" val="918480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066D72-12DC-EC5E-3318-21AF8529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ノーマルワールドのメモリアクセス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C2DE32-7B4C-6325-29C9-0F14AC386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物理アドレスを指定して</a:t>
            </a:r>
            <a:r>
              <a:rPr kumimoji="1" lang="ja-JP" altLang="en-US"/>
              <a:t>ノーマルワールドのメモリにアクセス</a:t>
            </a:r>
            <a:endParaRPr kumimoji="1" lang="en-US" altLang="ja-JP" dirty="0"/>
          </a:p>
          <a:p>
            <a:pPr lvl="1"/>
            <a:r>
              <a:rPr lang="en-US" altLang="ja-JP" dirty="0"/>
              <a:t>RMM</a:t>
            </a:r>
            <a:r>
              <a:rPr lang="ja-JP" altLang="en-US"/>
              <a:t>はノーマルワールドのメモリページを一時的にマッピング</a:t>
            </a:r>
            <a:endParaRPr lang="en-US" altLang="ja-JP" dirty="0"/>
          </a:p>
          <a:p>
            <a:pPr lvl="1"/>
            <a:r>
              <a:rPr kumimoji="1" lang="ja-JP" altLang="en-US"/>
              <a:t>そのページのメモリデータを</a:t>
            </a:r>
            <a:r>
              <a:rPr lang="en-US" altLang="ja-JP" dirty="0"/>
              <a:t>Realm VM</a:t>
            </a:r>
            <a:r>
              <a:rPr kumimoji="1" lang="ja-JP" altLang="en-US"/>
              <a:t>のメモリにコピー</a:t>
            </a:r>
            <a:endParaRPr kumimoji="1" lang="en-US" altLang="ja-JP" dirty="0"/>
          </a:p>
          <a:p>
            <a:pPr lvl="1"/>
            <a:r>
              <a:rPr lang="ja-JP" altLang="en-US"/>
              <a:t>複数ページを一括取得することで</a:t>
            </a:r>
            <a:r>
              <a:rPr lang="en-US" altLang="ja-JP" dirty="0"/>
              <a:t>RMM</a:t>
            </a:r>
            <a:r>
              <a:rPr lang="ja-JP" altLang="en-US"/>
              <a:t>の呼び出しを減らす</a:t>
            </a:r>
            <a:endParaRPr lang="en-US" altLang="ja-JP" dirty="0"/>
          </a:p>
          <a:p>
            <a:r>
              <a:rPr lang="ja-JP" altLang="en-US"/>
              <a:t>この処理を</a:t>
            </a:r>
            <a:r>
              <a:rPr lang="en-US" altLang="ja-JP" dirty="0"/>
              <a:t>LLView </a:t>
            </a:r>
            <a:r>
              <a:rPr lang="en-US" altLang="ja-JP" sz="2400" dirty="0"/>
              <a:t>[Ozaki+, APSys’19] </a:t>
            </a:r>
            <a:r>
              <a:rPr lang="ja-JP" altLang="en-US"/>
              <a:t>を用いて自動化</a:t>
            </a:r>
            <a:endParaRPr lang="en-US" altLang="ja-JP" dirty="0"/>
          </a:p>
          <a:p>
            <a:pPr lvl="1"/>
            <a:r>
              <a:rPr lang="en-US" altLang="ja-JP" dirty="0"/>
              <a:t>IDS</a:t>
            </a:r>
            <a:r>
              <a:rPr lang="ja-JP" altLang="en-US"/>
              <a:t>が</a:t>
            </a:r>
            <a:r>
              <a:rPr lang="en-US" altLang="ja-JP" dirty="0"/>
              <a:t>OS</a:t>
            </a:r>
            <a:r>
              <a:rPr lang="ja-JP" altLang="en-US"/>
              <a:t>データにアクセスする際に透過的に</a:t>
            </a:r>
            <a:r>
              <a:rPr lang="en-US" altLang="ja-JP" dirty="0"/>
              <a:t>RMM</a:t>
            </a:r>
            <a:r>
              <a:rPr lang="ja-JP" altLang="en-US"/>
              <a:t>を呼び出す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C8C810-D949-C8E3-FBA4-01DA21B03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7</a:t>
            </a:fld>
            <a:endParaRPr kumimoji="1" lang="ja-JP" altLang="en-US"/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B420A006-A690-DF10-6965-E5FBAAD20086}"/>
              </a:ext>
            </a:extLst>
          </p:cNvPr>
          <p:cNvGrpSpPr/>
          <p:nvPr/>
        </p:nvGrpSpPr>
        <p:grpSpPr>
          <a:xfrm>
            <a:off x="1504914" y="4133746"/>
            <a:ext cx="8666356" cy="2547369"/>
            <a:chOff x="1504914" y="4133746"/>
            <a:chExt cx="8666356" cy="2547369"/>
          </a:xfrm>
        </p:grpSpPr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457FA32C-02E8-78C6-2BA3-58C932D9CEE0}"/>
                </a:ext>
              </a:extLst>
            </p:cNvPr>
            <p:cNvGrpSpPr/>
            <p:nvPr/>
          </p:nvGrpSpPr>
          <p:grpSpPr>
            <a:xfrm>
              <a:off x="1504914" y="4133746"/>
              <a:ext cx="8666356" cy="2547369"/>
              <a:chOff x="1616928" y="4171396"/>
              <a:chExt cx="8666356" cy="2547369"/>
            </a:xfrm>
          </p:grpSpPr>
          <p:sp>
            <p:nvSpPr>
              <p:cNvPr id="5" name="角丸四角形 4">
                <a:extLst>
                  <a:ext uri="{FF2B5EF4-FFF2-40B4-BE49-F238E27FC236}">
                    <a16:creationId xmlns:a16="http://schemas.microsoft.com/office/drawing/2014/main" id="{4B885D25-99A6-28E0-06C0-A46D82C4927D}"/>
                  </a:ext>
                </a:extLst>
              </p:cNvPr>
              <p:cNvSpPr/>
              <p:nvPr/>
            </p:nvSpPr>
            <p:spPr>
              <a:xfrm>
                <a:off x="1616928" y="4595736"/>
                <a:ext cx="4208655" cy="2123029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3" name="グループ化 42">
                <a:extLst>
                  <a:ext uri="{FF2B5EF4-FFF2-40B4-BE49-F238E27FC236}">
                    <a16:creationId xmlns:a16="http://schemas.microsoft.com/office/drawing/2014/main" id="{C73714A8-2C4A-8D10-D854-EFB68E7388C3}"/>
                  </a:ext>
                </a:extLst>
              </p:cNvPr>
              <p:cNvGrpSpPr/>
              <p:nvPr/>
            </p:nvGrpSpPr>
            <p:grpSpPr>
              <a:xfrm>
                <a:off x="1798556" y="4171396"/>
                <a:ext cx="8484728" cy="2547368"/>
                <a:chOff x="1798556" y="4171396"/>
                <a:chExt cx="8484728" cy="2547368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C1D202AC-94B7-5F0D-8E61-8E4C5A3E81C8}"/>
                    </a:ext>
                  </a:extLst>
                </p:cNvPr>
                <p:cNvSpPr/>
                <p:nvPr/>
              </p:nvSpPr>
              <p:spPr>
                <a:xfrm>
                  <a:off x="1798556" y="5781221"/>
                  <a:ext cx="3888313" cy="80362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kumimoji="1" lang="en-US" altLang="ja-JP" b="1" dirty="0">
                    <a:solidFill>
                      <a:schemeClr val="tx1"/>
                    </a:solidFill>
                  </a:endParaRPr>
                </a:p>
                <a:p>
                  <a:endParaRPr lang="en-US" altLang="ja-JP" b="1" dirty="0">
                    <a:solidFill>
                      <a:schemeClr val="tx1"/>
                    </a:solidFill>
                  </a:endParaRPr>
                </a:p>
                <a:p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RMM</a:t>
                  </a:r>
                </a:p>
                <a:p>
                  <a:endParaRPr lang="en-US" altLang="ja-JP" dirty="0">
                    <a:solidFill>
                      <a:schemeClr val="tx1"/>
                    </a:solidFill>
                  </a:endParaRPr>
                </a:p>
                <a:p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" name="角丸四角形 7">
                  <a:extLst>
                    <a:ext uri="{FF2B5EF4-FFF2-40B4-BE49-F238E27FC236}">
                      <a16:creationId xmlns:a16="http://schemas.microsoft.com/office/drawing/2014/main" id="{761AA9D9-9B2A-9D49-801D-FE3395F6B440}"/>
                    </a:ext>
                  </a:extLst>
                </p:cNvPr>
                <p:cNvSpPr/>
                <p:nvPr/>
              </p:nvSpPr>
              <p:spPr>
                <a:xfrm>
                  <a:off x="7540083" y="4595735"/>
                  <a:ext cx="2743201" cy="2123029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E0EA87AD-8573-1403-78CF-874EED62324A}"/>
                    </a:ext>
                  </a:extLst>
                </p:cNvPr>
                <p:cNvSpPr/>
                <p:nvPr/>
              </p:nvSpPr>
              <p:spPr>
                <a:xfrm>
                  <a:off x="4567676" y="5857867"/>
                  <a:ext cx="959470" cy="662130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solidFill>
                    <a:schemeClr val="accent4"/>
                  </a:solidFill>
                  <a:prstDash val="dash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E0F0E562-296D-4581-84B1-5293B087143D}"/>
                    </a:ext>
                  </a:extLst>
                </p:cNvPr>
                <p:cNvSpPr/>
                <p:nvPr/>
              </p:nvSpPr>
              <p:spPr>
                <a:xfrm>
                  <a:off x="1798557" y="4705752"/>
                  <a:ext cx="3888312" cy="615033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altLang="ja-JP" b="1" dirty="0">
                      <a:solidFill>
                        <a:schemeClr val="tx1"/>
                      </a:solidFill>
                    </a:rPr>
                    <a:t>Realm VM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D4F0E708-9FE0-8162-CF9E-C6725F4E13D1}"/>
                    </a:ext>
                  </a:extLst>
                </p:cNvPr>
                <p:cNvSpPr/>
                <p:nvPr/>
              </p:nvSpPr>
              <p:spPr>
                <a:xfrm>
                  <a:off x="3468601" y="4781752"/>
                  <a:ext cx="866088" cy="517412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IDS</a:t>
                  </a:r>
                  <a:endParaRPr kumimoji="1" lang="ja-JP" altLang="en-US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正方形/長方形 30">
                  <a:extLst>
                    <a:ext uri="{FF2B5EF4-FFF2-40B4-BE49-F238E27FC236}">
                      <a16:creationId xmlns:a16="http://schemas.microsoft.com/office/drawing/2014/main" id="{B3C1C922-05D2-DDA9-2F76-ABD8E271910D}"/>
                    </a:ext>
                  </a:extLst>
                </p:cNvPr>
                <p:cNvSpPr/>
                <p:nvPr/>
              </p:nvSpPr>
              <p:spPr>
                <a:xfrm>
                  <a:off x="7882983" y="5924314"/>
                  <a:ext cx="2057400" cy="52604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b="1" dirty="0">
                      <a:solidFill>
                        <a:schemeClr val="tx1"/>
                      </a:solidFill>
                    </a:rPr>
                    <a:t>OS</a:t>
                  </a:r>
                  <a:r>
                    <a:rPr kumimoji="1" lang="ja-JP" altLang="en-US" b="1">
                      <a:solidFill>
                        <a:schemeClr val="tx1"/>
                      </a:solidFill>
                    </a:rPr>
                    <a:t>データ</a:t>
                  </a:r>
                </a:p>
              </p:txBody>
            </p:sp>
            <p:sp>
              <p:nvSpPr>
                <p:cNvPr id="32" name="正方形/長方形 31">
                  <a:extLst>
                    <a:ext uri="{FF2B5EF4-FFF2-40B4-BE49-F238E27FC236}">
                      <a16:creationId xmlns:a16="http://schemas.microsoft.com/office/drawing/2014/main" id="{F8B564E5-C883-6B54-5208-BE685BF52EA1}"/>
                    </a:ext>
                  </a:extLst>
                </p:cNvPr>
                <p:cNvSpPr/>
                <p:nvPr/>
              </p:nvSpPr>
              <p:spPr>
                <a:xfrm>
                  <a:off x="7882983" y="4750244"/>
                  <a:ext cx="2057400" cy="52604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b="1">
                      <a:solidFill>
                        <a:schemeClr val="tx1"/>
                      </a:solidFill>
                    </a:rPr>
                    <a:t>ページテーブル</a:t>
                  </a:r>
                </a:p>
              </p:txBody>
            </p:sp>
            <p:cxnSp>
              <p:nvCxnSpPr>
                <p:cNvPr id="34" name="直線矢印コネクタ 33">
                  <a:extLst>
                    <a:ext uri="{FF2B5EF4-FFF2-40B4-BE49-F238E27FC236}">
                      <a16:creationId xmlns:a16="http://schemas.microsoft.com/office/drawing/2014/main" id="{AA543A18-D7FA-81E7-A26F-988B8351B660}"/>
                    </a:ext>
                  </a:extLst>
                </p:cNvPr>
                <p:cNvCxnSpPr>
                  <a:cxnSpLocks/>
                  <a:stCxn id="31" idx="1"/>
                  <a:endCxn id="27" idx="3"/>
                </p:cNvCxnSpPr>
                <p:nvPr/>
              </p:nvCxnSpPr>
              <p:spPr>
                <a:xfrm flipH="1">
                  <a:off x="5527146" y="6187338"/>
                  <a:ext cx="2355837" cy="1594"/>
                </a:xfrm>
                <a:prstGeom prst="straightConnector1">
                  <a:avLst/>
                </a:prstGeom>
                <a:ln w="88900">
                  <a:solidFill>
                    <a:schemeClr val="tx1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テキスト ボックス 38">
                  <a:extLst>
                    <a:ext uri="{FF2B5EF4-FFF2-40B4-BE49-F238E27FC236}">
                      <a16:creationId xmlns:a16="http://schemas.microsoft.com/office/drawing/2014/main" id="{D51D34C5-2B7A-0EC6-03FA-3D231E55D7E4}"/>
                    </a:ext>
                  </a:extLst>
                </p:cNvPr>
                <p:cNvSpPr txBox="1"/>
                <p:nvPr/>
              </p:nvSpPr>
              <p:spPr>
                <a:xfrm>
                  <a:off x="5857930" y="5781221"/>
                  <a:ext cx="174246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/>
                    <a:t>マッピング</a:t>
                  </a:r>
                </a:p>
              </p:txBody>
            </p:sp>
            <p:sp>
              <p:nvSpPr>
                <p:cNvPr id="41" name="テキスト ボックス 40">
                  <a:extLst>
                    <a:ext uri="{FF2B5EF4-FFF2-40B4-BE49-F238E27FC236}">
                      <a16:creationId xmlns:a16="http://schemas.microsoft.com/office/drawing/2014/main" id="{7574AB2D-E71F-0BA8-5992-1B8092616F06}"/>
                    </a:ext>
                  </a:extLst>
                </p:cNvPr>
                <p:cNvSpPr txBox="1"/>
                <p:nvPr/>
              </p:nvSpPr>
              <p:spPr>
                <a:xfrm>
                  <a:off x="7638419" y="4179871"/>
                  <a:ext cx="256173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/>
                    <a:t>ノーマルワールド</a:t>
                  </a:r>
                </a:p>
              </p:txBody>
            </p:sp>
            <p:sp>
              <p:nvSpPr>
                <p:cNvPr id="42" name="テキスト ボックス 41">
                  <a:extLst>
                    <a:ext uri="{FF2B5EF4-FFF2-40B4-BE49-F238E27FC236}">
                      <a16:creationId xmlns:a16="http://schemas.microsoft.com/office/drawing/2014/main" id="{6374CD25-1B1E-2CA4-7176-F69E5434DDF2}"/>
                    </a:ext>
                  </a:extLst>
                </p:cNvPr>
                <p:cNvSpPr txBox="1"/>
                <p:nvPr/>
              </p:nvSpPr>
              <p:spPr>
                <a:xfrm>
                  <a:off x="2459985" y="4171396"/>
                  <a:ext cx="256173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ja-JP" b="1" dirty="0"/>
                    <a:t>Realm</a:t>
                  </a:r>
                  <a:r>
                    <a:rPr lang="ja-JP" altLang="en-US" b="1"/>
                    <a:t>ワールド</a:t>
                  </a:r>
                  <a:endParaRPr kumimoji="1" lang="ja-JP" altLang="en-US" b="1"/>
                </a:p>
              </p:txBody>
            </p:sp>
          </p:grpSp>
        </p:grpSp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D011BE5D-7328-649F-3A69-34A3D15BFBE6}"/>
                </a:ext>
              </a:extLst>
            </p:cNvPr>
            <p:cNvGrpSpPr/>
            <p:nvPr/>
          </p:nvGrpSpPr>
          <p:grpSpPr>
            <a:xfrm>
              <a:off x="4539118" y="5820217"/>
              <a:ext cx="825662" cy="689139"/>
              <a:chOff x="134863" y="4811460"/>
              <a:chExt cx="825662" cy="689139"/>
            </a:xfrm>
          </p:grpSpPr>
          <p:pic>
            <p:nvPicPr>
              <p:cNvPr id="52" name="グラフィックス 51" descr="紙 枠線">
                <a:extLst>
                  <a:ext uri="{FF2B5EF4-FFF2-40B4-BE49-F238E27FC236}">
                    <a16:creationId xmlns:a16="http://schemas.microsoft.com/office/drawing/2014/main" id="{28ADDF57-202B-3654-7CE2-4BFDF83316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34863" y="4811460"/>
                <a:ext cx="473736" cy="427181"/>
              </a:xfrm>
              <a:prstGeom prst="rect">
                <a:avLst/>
              </a:prstGeom>
            </p:spPr>
          </p:pic>
          <p:grpSp>
            <p:nvGrpSpPr>
              <p:cNvPr id="59" name="グループ化 58">
                <a:extLst>
                  <a:ext uri="{FF2B5EF4-FFF2-40B4-BE49-F238E27FC236}">
                    <a16:creationId xmlns:a16="http://schemas.microsoft.com/office/drawing/2014/main" id="{A415519B-41DD-8874-6202-055F7A01DDF5}"/>
                  </a:ext>
                </a:extLst>
              </p:cNvPr>
              <p:cNvGrpSpPr/>
              <p:nvPr/>
            </p:nvGrpSpPr>
            <p:grpSpPr>
              <a:xfrm>
                <a:off x="306314" y="4936343"/>
                <a:ext cx="654211" cy="564256"/>
                <a:chOff x="306314" y="4936343"/>
                <a:chExt cx="654211" cy="564256"/>
              </a:xfrm>
            </p:grpSpPr>
            <p:pic>
              <p:nvPicPr>
                <p:cNvPr id="20" name="グラフィックス 19" descr="紙 枠線">
                  <a:extLst>
                    <a:ext uri="{FF2B5EF4-FFF2-40B4-BE49-F238E27FC236}">
                      <a16:creationId xmlns:a16="http://schemas.microsoft.com/office/drawing/2014/main" id="{C7C15027-7892-739F-5FFD-79A7A21FBDB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06314" y="4936343"/>
                  <a:ext cx="473736" cy="427181"/>
                </a:xfrm>
                <a:prstGeom prst="rect">
                  <a:avLst/>
                </a:prstGeom>
              </p:spPr>
            </p:pic>
            <p:pic>
              <p:nvPicPr>
                <p:cNvPr id="53" name="グラフィックス 52" descr="紙 枠線">
                  <a:extLst>
                    <a:ext uri="{FF2B5EF4-FFF2-40B4-BE49-F238E27FC236}">
                      <a16:creationId xmlns:a16="http://schemas.microsoft.com/office/drawing/2014/main" id="{670257DF-3B14-0547-8086-CB30C05159C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6789" y="5073418"/>
                  <a:ext cx="473736" cy="427181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B05E9D5-EDFA-ECBD-144F-58AF6FE5FA5D}"/>
              </a:ext>
            </a:extLst>
          </p:cNvPr>
          <p:cNvSpPr/>
          <p:nvPr/>
        </p:nvSpPr>
        <p:spPr>
          <a:xfrm>
            <a:off x="4455662" y="4742110"/>
            <a:ext cx="935519" cy="5174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</a:rPr>
              <a:t>メモリ</a:t>
            </a:r>
            <a:endParaRPr kumimoji="1" lang="ja-JP" altLang="en-US" b="1">
              <a:solidFill>
                <a:schemeClr val="tx1"/>
              </a:solidFill>
            </a:endParaRP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651EAE32-A0ED-80F5-B6DC-EE620CDAA41E}"/>
              </a:ext>
            </a:extLst>
          </p:cNvPr>
          <p:cNvCxnSpPr>
            <a:stCxn id="27" idx="0"/>
            <a:endCxn id="7" idx="2"/>
          </p:cNvCxnSpPr>
          <p:nvPr/>
        </p:nvCxnSpPr>
        <p:spPr>
          <a:xfrm flipH="1" flipV="1">
            <a:off x="4923422" y="5259522"/>
            <a:ext cx="11975" cy="560695"/>
          </a:xfrm>
          <a:prstGeom prst="straightConnector1">
            <a:avLst/>
          </a:prstGeom>
          <a:ln w="889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F5DE0ED-34E9-0CCB-7C40-9E53DB8CBD25}"/>
              </a:ext>
            </a:extLst>
          </p:cNvPr>
          <p:cNvSpPr txBox="1"/>
          <p:nvPr/>
        </p:nvSpPr>
        <p:spPr>
          <a:xfrm>
            <a:off x="3441844" y="5393151"/>
            <a:ext cx="1742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/>
              <a:t>コピー</a:t>
            </a:r>
            <a:endParaRPr kumimoji="1" lang="ja-JP" altLang="en-US" b="1"/>
          </a:p>
        </p:txBody>
      </p:sp>
    </p:spTree>
    <p:extLst>
      <p:ext uri="{BB962C8B-B14F-4D97-AF65-F5344CB8AC3E}">
        <p14:creationId xmlns:p14="http://schemas.microsoft.com/office/powerpoint/2010/main" val="4196806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EE710C-0C05-E4DB-9C23-7ED0E2761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実験</a:t>
            </a:r>
            <a:r>
              <a:rPr kumimoji="1" lang="en-US" altLang="ja-JP" dirty="0"/>
              <a:t>1</a:t>
            </a:r>
            <a:r>
              <a:rPr kumimoji="1" lang="ja-JP" altLang="en-US"/>
              <a:t>：</a:t>
            </a:r>
            <a:r>
              <a:rPr kumimoji="1" lang="en-US" altLang="ja-JP" dirty="0"/>
              <a:t>OS</a:t>
            </a:r>
            <a:r>
              <a:rPr kumimoji="1" lang="ja-JP" altLang="en-US"/>
              <a:t>データの取得の確認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442C97-6554-E14E-5A04-740117D5B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62088"/>
            <a:ext cx="11082455" cy="4351338"/>
          </a:xfrm>
        </p:spPr>
        <p:txBody>
          <a:bodyPr/>
          <a:lstStyle/>
          <a:p>
            <a:r>
              <a:rPr kumimoji="1" lang="en-US" altLang="ja-JP" dirty="0"/>
              <a:t>Realm VM</a:t>
            </a:r>
            <a:r>
              <a:rPr kumimoji="1" lang="ja-JP" altLang="en-US"/>
              <a:t>内の</a:t>
            </a:r>
            <a:r>
              <a:rPr kumimoji="1" lang="en-US" altLang="ja-JP" dirty="0"/>
              <a:t>IDS</a:t>
            </a:r>
            <a:r>
              <a:rPr kumimoji="1" lang="ja-JP" altLang="en-US"/>
              <a:t>が</a:t>
            </a:r>
            <a:r>
              <a:rPr lang="ja-JP" altLang="en-US"/>
              <a:t>監視を行えることを確認</a:t>
            </a:r>
            <a:endParaRPr lang="en-US" altLang="ja-JP" dirty="0"/>
          </a:p>
          <a:p>
            <a:pPr lvl="1"/>
            <a:r>
              <a:rPr lang="ja-JP" altLang="en-US"/>
              <a:t>ノーマルワールドのメモリ上の</a:t>
            </a:r>
            <a:r>
              <a:rPr lang="en-US" altLang="ja-JP" dirty="0"/>
              <a:t>proc</a:t>
            </a:r>
            <a:r>
              <a:rPr lang="ja-JP" altLang="en-US"/>
              <a:t>ファイルシステムの情報を取得</a:t>
            </a:r>
            <a:endParaRPr lang="en-US" altLang="ja-JP" dirty="0"/>
          </a:p>
          <a:p>
            <a:r>
              <a:rPr lang="ja-JP" altLang="en-US"/>
              <a:t>統計</a:t>
            </a:r>
            <a:r>
              <a:rPr kumimoji="1" lang="ja-JP" altLang="en-US"/>
              <a:t>情報など</a:t>
            </a:r>
            <a:r>
              <a:rPr kumimoji="1" lang="en-US" altLang="ja-JP" dirty="0"/>
              <a:t>8</a:t>
            </a:r>
            <a:r>
              <a:rPr lang="ja-JP" altLang="en-US"/>
              <a:t>項目</a:t>
            </a:r>
            <a:r>
              <a:rPr kumimoji="1" lang="ja-JP" altLang="en-US"/>
              <a:t>の情報が取得で</a:t>
            </a:r>
            <a:r>
              <a:rPr lang="ja-JP" altLang="en-US"/>
              <a:t>きた</a:t>
            </a:r>
            <a:endParaRPr lang="en-US" altLang="ja-JP" dirty="0"/>
          </a:p>
          <a:p>
            <a:pPr lvl="1"/>
            <a:r>
              <a:rPr kumimoji="1" lang="ja-JP" altLang="en-US"/>
              <a:t>ノーマルワールド内で取得した情報と一致することを確認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BEB8B1-BD0B-A970-9C66-32B4986B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8</a:t>
            </a:fld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B995709-C03B-1D88-FD69-99A9BB2F7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493194"/>
              </p:ext>
            </p:extLst>
          </p:nvPr>
        </p:nvGraphicFramePr>
        <p:xfrm>
          <a:off x="460916" y="3205977"/>
          <a:ext cx="5403856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1928">
                  <a:extLst>
                    <a:ext uri="{9D8B030D-6E8A-4147-A177-3AD203B41FA5}">
                      <a16:colId xmlns:a16="http://schemas.microsoft.com/office/drawing/2014/main" val="232413719"/>
                    </a:ext>
                  </a:extLst>
                </a:gridCol>
                <a:gridCol w="2701928">
                  <a:extLst>
                    <a:ext uri="{9D8B030D-6E8A-4147-A177-3AD203B41FA5}">
                      <a16:colId xmlns:a16="http://schemas.microsoft.com/office/drawing/2014/main" val="2656207221"/>
                    </a:ext>
                  </a:extLst>
                </a:gridCol>
              </a:tblGrid>
              <a:tr h="35989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ホスト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139047"/>
                  </a:ext>
                </a:extLst>
              </a:tr>
              <a:tr h="35989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CPU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Core i7-14700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559167"/>
                  </a:ext>
                </a:extLst>
              </a:tr>
              <a:tr h="3598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メモリ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32GB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736749"/>
                  </a:ext>
                </a:extLst>
              </a:tr>
              <a:tr h="3598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エミュレータ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QEMU 8.2.2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139529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865E7416-835B-7E9B-D51A-8991FB110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259242"/>
              </p:ext>
            </p:extLst>
          </p:nvPr>
        </p:nvGraphicFramePr>
        <p:xfrm>
          <a:off x="460917" y="4973519"/>
          <a:ext cx="540385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1285">
                  <a:extLst>
                    <a:ext uri="{9D8B030D-6E8A-4147-A177-3AD203B41FA5}">
                      <a16:colId xmlns:a16="http://schemas.microsoft.com/office/drawing/2014/main" val="568058440"/>
                    </a:ext>
                  </a:extLst>
                </a:gridCol>
                <a:gridCol w="1801285">
                  <a:extLst>
                    <a:ext uri="{9D8B030D-6E8A-4147-A177-3AD203B41FA5}">
                      <a16:colId xmlns:a16="http://schemas.microsoft.com/office/drawing/2014/main" val="1601361217"/>
                    </a:ext>
                  </a:extLst>
                </a:gridCol>
                <a:gridCol w="1801285">
                  <a:extLst>
                    <a:ext uri="{9D8B030D-6E8A-4147-A177-3AD203B41FA5}">
                      <a16:colId xmlns:a16="http://schemas.microsoft.com/office/drawing/2014/main" val="4199259749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システム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Realm VM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29204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仮想</a:t>
                      </a:r>
                      <a:r>
                        <a:rPr kumimoji="1" lang="en-US" altLang="ja-JP" sz="1600" dirty="0"/>
                        <a:t>CPU</a:t>
                      </a:r>
                      <a:r>
                        <a:rPr kumimoji="1" lang="ja-JP" altLang="en-US" sz="1600"/>
                        <a:t>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76954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メモリ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8GB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512MB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811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OS</a:t>
                      </a:r>
                      <a:endParaRPr kumimoji="1" lang="ja-JP" alt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Linux 6.15.0-rc1</a:t>
                      </a:r>
                      <a:endParaRPr kumimoji="1" lang="ja-JP" alt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797679"/>
                  </a:ext>
                </a:extLst>
              </a:tr>
            </a:tbl>
          </a:graphicData>
        </a:graphic>
      </p:graphicFrame>
      <p:pic>
        <p:nvPicPr>
          <p:cNvPr id="10" name="図 9">
            <a:extLst>
              <a:ext uri="{FF2B5EF4-FFF2-40B4-BE49-F238E27FC236}">
                <a16:creationId xmlns:a16="http://schemas.microsoft.com/office/drawing/2014/main" id="{E0524E0F-9CA8-1C54-CB2C-671C39329E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6106" y="3197874"/>
            <a:ext cx="6127096" cy="3238685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D493BF3-7933-9279-A5F7-0B221BA21918}"/>
              </a:ext>
            </a:extLst>
          </p:cNvPr>
          <p:cNvSpPr txBox="1"/>
          <p:nvPr/>
        </p:nvSpPr>
        <p:spPr>
          <a:xfrm>
            <a:off x="7317970" y="6488668"/>
            <a:ext cx="347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/proc/stat</a:t>
            </a:r>
            <a:r>
              <a:rPr kumimoji="1" lang="ja-JP" altLang="en-US"/>
              <a:t>の取得結果</a:t>
            </a:r>
          </a:p>
        </p:txBody>
      </p:sp>
    </p:spTree>
    <p:extLst>
      <p:ext uri="{BB962C8B-B14F-4D97-AF65-F5344CB8AC3E}">
        <p14:creationId xmlns:p14="http://schemas.microsoft.com/office/powerpoint/2010/main" val="2558558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7A0302-FC0D-9810-6A82-6D0457502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実験</a:t>
            </a:r>
            <a:r>
              <a:rPr kumimoji="1" lang="en-US" altLang="ja-JP" dirty="0"/>
              <a:t>2</a:t>
            </a:r>
            <a:r>
              <a:rPr kumimoji="1" lang="ja-JP" altLang="en-US"/>
              <a:t>：</a:t>
            </a:r>
            <a:r>
              <a:rPr kumimoji="1" lang="en-US" altLang="ja-JP" dirty="0"/>
              <a:t>OS</a:t>
            </a:r>
            <a:r>
              <a:rPr kumimoji="1" lang="ja-JP" altLang="en-US"/>
              <a:t>データの取得性能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51189A-4C9A-647E-C725-301CD9CC4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proc</a:t>
            </a:r>
            <a:r>
              <a:rPr kumimoji="1" lang="ja-JP" altLang="en-US"/>
              <a:t>ファイルシステムの情報を取得する時間を測定</a:t>
            </a:r>
            <a:endParaRPr kumimoji="1" lang="en-US" altLang="ja-JP" dirty="0"/>
          </a:p>
          <a:p>
            <a:pPr lvl="1"/>
            <a:r>
              <a:rPr kumimoji="1" lang="ja-JP" altLang="en-US"/>
              <a:t>一括取得するページ数を変更しながら測定</a:t>
            </a:r>
            <a:endParaRPr kumimoji="1" lang="en-US" altLang="ja-JP" dirty="0"/>
          </a:p>
          <a:p>
            <a:pPr lvl="1"/>
            <a:r>
              <a:rPr lang="ja-JP" altLang="en-US"/>
              <a:t>ノーマルワールド内で情報を読み出す従来手法と比較</a:t>
            </a:r>
            <a:endParaRPr kumimoji="1" lang="en-US" altLang="ja-JP" dirty="0"/>
          </a:p>
          <a:p>
            <a:r>
              <a:rPr lang="en-US" altLang="ja-JP" dirty="0" err="1"/>
              <a:t>CCAmonitor</a:t>
            </a:r>
            <a:r>
              <a:rPr lang="ja-JP" altLang="en-US"/>
              <a:t>では取得時間が</a:t>
            </a:r>
            <a:r>
              <a:rPr lang="en-US" altLang="ja-JP" dirty="0"/>
              <a:t>1.9</a:t>
            </a:r>
            <a:r>
              <a:rPr lang="ja-JP" altLang="en-US"/>
              <a:t>倍に増加</a:t>
            </a:r>
            <a:endParaRPr lang="en-US" altLang="ja-JP" dirty="0"/>
          </a:p>
          <a:p>
            <a:pPr lvl="1"/>
            <a:r>
              <a:rPr kumimoji="1" lang="ja-JP" altLang="en-US"/>
              <a:t>測定できた範囲では</a:t>
            </a:r>
            <a:r>
              <a:rPr kumimoji="1" lang="en-US" altLang="ja-JP" dirty="0"/>
              <a:t>8</a:t>
            </a:r>
            <a:r>
              <a:rPr kumimoji="1" lang="ja-JP" altLang="en-US"/>
              <a:t>ページを一括取得したときに取得時間が最小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95C100-DD97-8E45-2902-7F322E72D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4BD04-476E-9247-AC4C-529B466E1E1A}" type="slidenum">
              <a:rPr kumimoji="1" lang="ja-JP" altLang="en-US" smtClean="0"/>
              <a:t>9</a:t>
            </a:fld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9C8E166D-0EC7-AC99-AEB2-1EA9BB8388EB}"/>
              </a:ext>
            </a:extLst>
          </p:cNvPr>
          <p:cNvGrpSpPr/>
          <p:nvPr/>
        </p:nvGrpSpPr>
        <p:grpSpPr>
          <a:xfrm>
            <a:off x="1183627" y="3765177"/>
            <a:ext cx="9824746" cy="3092823"/>
            <a:chOff x="1207242" y="3765177"/>
            <a:chExt cx="9824746" cy="3092823"/>
          </a:xfrm>
        </p:grpSpPr>
        <p:pic>
          <p:nvPicPr>
            <p:cNvPr id="8" name="図 7" descr="グラフ, 折れ線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2CEEA14-B688-76A7-4476-5828B70A919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16497" y="3786992"/>
              <a:ext cx="4615491" cy="3071008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35F5AD70-1AE2-DF22-3C15-911682C30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07242" y="3765177"/>
              <a:ext cx="4724628" cy="30710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9132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4532</TotalTime>
  <Words>773</Words>
  <Application>Microsoft Macintosh PowerPoint</Application>
  <PresentationFormat>ワイド画面</PresentationFormat>
  <Paragraphs>161</Paragraphs>
  <Slides>10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Meiryo</vt:lpstr>
      <vt:lpstr>游ゴシック</vt:lpstr>
      <vt:lpstr>Arial</vt:lpstr>
      <vt:lpstr>Office テーマ</vt:lpstr>
      <vt:lpstr>Arm CCAのRealm VMを 用いた安全なシステム監視</vt:lpstr>
      <vt:lpstr>システムへの攻撃</vt:lpstr>
      <vt:lpstr>IDSオフロード</vt:lpstr>
      <vt:lpstr>Arm TrustZoneを用いたIDSオフロード</vt:lpstr>
      <vt:lpstr>提案：CCAmonitor</vt:lpstr>
      <vt:lpstr>RMM経由でのOSデータの取得</vt:lpstr>
      <vt:lpstr>ノーマルワールドのメモリアクセス</vt:lpstr>
      <vt:lpstr>実験1：OSデータの取得の確認</vt:lpstr>
      <vt:lpstr>実験2：OSデータの取得性能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TAKASU Yudai</dc:creator>
  <cp:lastModifiedBy>TAKASU Yudai</cp:lastModifiedBy>
  <cp:revision>14</cp:revision>
  <cp:lastPrinted>2026-02-18T04:59:42Z</cp:lastPrinted>
  <dcterms:created xsi:type="dcterms:W3CDTF">2026-02-13T05:04:27Z</dcterms:created>
  <dcterms:modified xsi:type="dcterms:W3CDTF">2026-02-19T08:25:14Z</dcterms:modified>
</cp:coreProperties>
</file>