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6" r:id="rId17"/>
    <p:sldId id="271" r:id="rId18"/>
    <p:sldId id="272" r:id="rId19"/>
    <p:sldId id="273" r:id="rId20"/>
    <p:sldId id="274" r:id="rId21"/>
    <p:sldId id="275" r:id="rId2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2CC"/>
    <a:srgbClr val="E8EA8C"/>
    <a:srgbClr val="FFFD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89"/>
    <p:restoredTop sz="96000"/>
  </p:normalViewPr>
  <p:slideViewPr>
    <p:cSldViewPr snapToGrid="0">
      <p:cViewPr varScale="1">
        <p:scale>
          <a:sx n="117" d="100"/>
          <a:sy n="117" d="100"/>
        </p:scale>
        <p:origin x="2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Users/takasu/Documents/ksl/m1/SWoPP/Swopp_&#28204;&#23450;.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takasu/Documents/ksl/m1/SWoPP/Swopp_&#28204;&#2345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takasu/Documents/ksl/m1/SWoPP/Swopp_&#28204;&#2345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takasu/Documents/ksl/m1/SWoPP/Swopp_&#28204;&#2345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takasu/Documents/ksl/m1/SWoPP/Swopp_&#28204;&#2345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takasu/Documents/ksl/m1/SWoPP/Swopp_&#28204;&#23450;.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takasu/Documents/ksl/m1/SWoPP/Swopp_&#28204;&#23450;.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Sheet4!$B$1</c:f>
              <c:strCache>
                <c:ptCount val="1"/>
                <c:pt idx="0">
                  <c:v>取得時間 [ms]</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Sheet4!$A$2:$A$11</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Sheet4!$B$2:$B$11</c:f>
              <c:numCache>
                <c:formatCode>General</c:formatCode>
                <c:ptCount val="10"/>
                <c:pt idx="0">
                  <c:v>391</c:v>
                </c:pt>
                <c:pt idx="1">
                  <c:v>354</c:v>
                </c:pt>
                <c:pt idx="2">
                  <c:v>361</c:v>
                </c:pt>
                <c:pt idx="3">
                  <c:v>370</c:v>
                </c:pt>
                <c:pt idx="4">
                  <c:v>396</c:v>
                </c:pt>
                <c:pt idx="5">
                  <c:v>387</c:v>
                </c:pt>
                <c:pt idx="6">
                  <c:v>411</c:v>
                </c:pt>
                <c:pt idx="7">
                  <c:v>406</c:v>
                </c:pt>
                <c:pt idx="8">
                  <c:v>440</c:v>
                </c:pt>
                <c:pt idx="9">
                  <c:v>438</c:v>
                </c:pt>
              </c:numCache>
            </c:numRef>
          </c:yVal>
          <c:smooth val="1"/>
          <c:extLst>
            <c:ext xmlns:c16="http://schemas.microsoft.com/office/drawing/2014/chart" uri="{C3380CC4-5D6E-409C-BE32-E72D297353CC}">
              <c16:uniqueId val="{00000000-CD4D-394C-BFB5-504941717BEE}"/>
            </c:ext>
          </c:extLst>
        </c:ser>
        <c:dLbls>
          <c:showLegendKey val="0"/>
          <c:showVal val="0"/>
          <c:showCatName val="0"/>
          <c:showSerName val="0"/>
          <c:showPercent val="0"/>
          <c:showBubbleSize val="0"/>
        </c:dLbls>
        <c:axId val="763729520"/>
        <c:axId val="763731232"/>
      </c:scatterChart>
      <c:valAx>
        <c:axId val="763729520"/>
        <c:scaling>
          <c:orientation val="minMax"/>
          <c:max val="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ja-JP" altLang="en-US"/>
                  <a:t>一括取得ページ数</a:t>
                </a:r>
              </a:p>
            </c:rich>
          </c:tx>
          <c:overlay val="0"/>
          <c:spPr>
            <a:noFill/>
            <a:ln>
              <a:no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763731232"/>
        <c:crosses val="autoZero"/>
        <c:crossBetween val="midCat"/>
        <c:majorUnit val="1"/>
      </c:valAx>
      <c:valAx>
        <c:axId val="763731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ja-JP" altLang="en-US"/>
                  <a:t>取得時間</a:t>
                </a:r>
                <a:r>
                  <a:rPr lang="en-US" altLang="ja-JP"/>
                  <a:t> [ms]</a:t>
                </a:r>
                <a:endParaRPr lang="ja-JP" altLang="en-US"/>
              </a:p>
            </c:rich>
          </c:tx>
          <c:overlay val="0"/>
          <c:spPr>
            <a:noFill/>
            <a:ln>
              <a:noFill/>
            </a:ln>
            <a:effectLst/>
          </c:spPr>
          <c:txPr>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lt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763729520"/>
        <c:crosses val="autoZero"/>
        <c:crossBetween val="midCat"/>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500" b="1" i="0" baseline="0">
          <a:solidFill>
            <a:schemeClr val="tx1"/>
          </a:solidFill>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Sheet4!$F$1</c:f>
              <c:strCache>
                <c:ptCount val="1"/>
                <c:pt idx="0">
                  <c:v>呼び出し回数</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Sheet4!$E$2:$E$11</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Sheet4!$F$2:$F$11</c:f>
              <c:numCache>
                <c:formatCode>General</c:formatCode>
                <c:ptCount val="10"/>
                <c:pt idx="0">
                  <c:v>334</c:v>
                </c:pt>
                <c:pt idx="1">
                  <c:v>218</c:v>
                </c:pt>
                <c:pt idx="2">
                  <c:v>189</c:v>
                </c:pt>
                <c:pt idx="3">
                  <c:v>160</c:v>
                </c:pt>
                <c:pt idx="4">
                  <c:v>160</c:v>
                </c:pt>
                <c:pt idx="5">
                  <c:v>152</c:v>
                </c:pt>
                <c:pt idx="6">
                  <c:v>148</c:v>
                </c:pt>
                <c:pt idx="7">
                  <c:v>125</c:v>
                </c:pt>
                <c:pt idx="8">
                  <c:v>126</c:v>
                </c:pt>
                <c:pt idx="9">
                  <c:v>126</c:v>
                </c:pt>
              </c:numCache>
            </c:numRef>
          </c:yVal>
          <c:smooth val="1"/>
          <c:extLst>
            <c:ext xmlns:c16="http://schemas.microsoft.com/office/drawing/2014/chart" uri="{C3380CC4-5D6E-409C-BE32-E72D297353CC}">
              <c16:uniqueId val="{00000000-7E60-184F-B4E9-E9233F3AC0ED}"/>
            </c:ext>
          </c:extLst>
        </c:ser>
        <c:dLbls>
          <c:showLegendKey val="0"/>
          <c:showVal val="0"/>
          <c:showCatName val="0"/>
          <c:showSerName val="0"/>
          <c:showPercent val="0"/>
          <c:showBubbleSize val="0"/>
        </c:dLbls>
        <c:axId val="764556032"/>
        <c:axId val="764557744"/>
      </c:scatterChart>
      <c:valAx>
        <c:axId val="764556032"/>
        <c:scaling>
          <c:orientation val="minMax"/>
          <c:max val="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ja-JP" altLang="en-US"/>
                  <a:t>一括取得ページ数</a:t>
                </a:r>
              </a:p>
            </c:rich>
          </c:tx>
          <c:overlay val="0"/>
          <c:spPr>
            <a:noFill/>
            <a:ln>
              <a:no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764557744"/>
        <c:crosses val="autoZero"/>
        <c:crossBetween val="midCat"/>
        <c:majorUnit val="1"/>
      </c:valAx>
      <c:valAx>
        <c:axId val="764557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en-US" altLang="ja-JP"/>
                  <a:t>RSI</a:t>
                </a:r>
                <a:r>
                  <a:rPr lang="ja-JP" altLang="en-US"/>
                  <a:t>呼び出し回数</a:t>
                </a:r>
              </a:p>
            </c:rich>
          </c:tx>
          <c:overlay val="0"/>
          <c:spPr>
            <a:noFill/>
            <a:ln>
              <a:noFill/>
            </a:ln>
            <a:effectLst/>
          </c:spPr>
          <c:txPr>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76455603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500" b="1" i="0" baseline="0">
          <a:solidFill>
            <a:schemeClr val="tx1"/>
          </a:solidFill>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Sheet4!$J$1</c:f>
              <c:strCache>
                <c:ptCount val="1"/>
                <c:pt idx="0">
                  <c:v>取得ページ数</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Sheet4!$I$2:$I$11</c:f>
              <c:numCache>
                <c:formatCode>General</c:formatCode>
                <c:ptCount val="10"/>
                <c:pt idx="0">
                  <c:v>1</c:v>
                </c:pt>
                <c:pt idx="1">
                  <c:v>2</c:v>
                </c:pt>
                <c:pt idx="2">
                  <c:v>3</c:v>
                </c:pt>
                <c:pt idx="3">
                  <c:v>4</c:v>
                </c:pt>
                <c:pt idx="4">
                  <c:v>5</c:v>
                </c:pt>
                <c:pt idx="5">
                  <c:v>6</c:v>
                </c:pt>
                <c:pt idx="6">
                  <c:v>7</c:v>
                </c:pt>
                <c:pt idx="7">
                  <c:v>8</c:v>
                </c:pt>
                <c:pt idx="8">
                  <c:v>9</c:v>
                </c:pt>
                <c:pt idx="9">
                  <c:v>10</c:v>
                </c:pt>
              </c:numCache>
            </c:numRef>
          </c:xVal>
          <c:yVal>
            <c:numRef>
              <c:f>Sheet4!$J$2:$J$11</c:f>
              <c:numCache>
                <c:formatCode>General</c:formatCode>
                <c:ptCount val="10"/>
                <c:pt idx="0">
                  <c:v>334</c:v>
                </c:pt>
                <c:pt idx="1">
                  <c:v>434</c:v>
                </c:pt>
                <c:pt idx="2">
                  <c:v>559</c:v>
                </c:pt>
                <c:pt idx="3">
                  <c:v>628</c:v>
                </c:pt>
                <c:pt idx="4">
                  <c:v>784</c:v>
                </c:pt>
                <c:pt idx="5">
                  <c:v>892</c:v>
                </c:pt>
                <c:pt idx="6">
                  <c:v>1018</c:v>
                </c:pt>
                <c:pt idx="7">
                  <c:v>979</c:v>
                </c:pt>
                <c:pt idx="8">
                  <c:v>1094</c:v>
                </c:pt>
                <c:pt idx="9">
                  <c:v>1215</c:v>
                </c:pt>
              </c:numCache>
            </c:numRef>
          </c:yVal>
          <c:smooth val="1"/>
          <c:extLst>
            <c:ext xmlns:c16="http://schemas.microsoft.com/office/drawing/2014/chart" uri="{C3380CC4-5D6E-409C-BE32-E72D297353CC}">
              <c16:uniqueId val="{00000000-3359-4242-8875-18DB5DEF1DDB}"/>
            </c:ext>
          </c:extLst>
        </c:ser>
        <c:dLbls>
          <c:showLegendKey val="0"/>
          <c:showVal val="0"/>
          <c:showCatName val="0"/>
          <c:showSerName val="0"/>
          <c:showPercent val="0"/>
          <c:showBubbleSize val="0"/>
        </c:dLbls>
        <c:axId val="764403568"/>
        <c:axId val="763671696"/>
      </c:scatterChart>
      <c:valAx>
        <c:axId val="764403568"/>
        <c:scaling>
          <c:orientation val="minMax"/>
          <c:max val="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ja-JP" altLang="en-US"/>
                  <a:t>一括取得ページ数</a:t>
                </a:r>
              </a:p>
            </c:rich>
          </c:tx>
          <c:overlay val="0"/>
          <c:spPr>
            <a:noFill/>
            <a:ln>
              <a:no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763671696"/>
        <c:crosses val="autoZero"/>
        <c:crossBetween val="midCat"/>
        <c:majorUnit val="1"/>
      </c:valAx>
      <c:valAx>
        <c:axId val="763671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ja-JP" altLang="en-US"/>
                  <a:t>合計取得ページ数</a:t>
                </a:r>
              </a:p>
            </c:rich>
          </c:tx>
          <c:overlay val="0"/>
          <c:spPr>
            <a:noFill/>
            <a:ln>
              <a:noFill/>
            </a:ln>
            <a:effectLst/>
          </c:spPr>
          <c:txPr>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764403568"/>
        <c:crosses val="autoZero"/>
        <c:crossBetween val="midCat"/>
        <c:majorUnit val="3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500" b="1" i="0" baseline="0">
          <a:solidFill>
            <a:schemeClr val="tx1"/>
          </a:solidFill>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Sheet2!$A$19</c:f>
              <c:strCache>
                <c:ptCount val="1"/>
                <c:pt idx="0">
                  <c:v>取得時間</c:v>
                </c:pt>
              </c:strCache>
            </c:strRef>
          </c:tx>
          <c:spPr>
            <a:solidFill>
              <a:schemeClr val="bg2">
                <a:lumMod val="50000"/>
              </a:schemeClr>
            </a:solidFill>
            <a:ln>
              <a:noFill/>
            </a:ln>
            <a:effectLst/>
          </c:spPr>
          <c:invertIfNegative val="0"/>
          <c:dPt>
            <c:idx val="0"/>
            <c:invertIfNegative val="0"/>
            <c:bubble3D val="0"/>
            <c:spPr>
              <a:solidFill>
                <a:schemeClr val="tx2">
                  <a:lumMod val="75000"/>
                  <a:lumOff val="25000"/>
                </a:schemeClr>
              </a:solidFill>
              <a:ln>
                <a:noFill/>
              </a:ln>
              <a:effectLst/>
            </c:spPr>
            <c:extLst>
              <c:ext xmlns:c16="http://schemas.microsoft.com/office/drawing/2014/chart" uri="{C3380CC4-5D6E-409C-BE32-E72D297353CC}">
                <c16:uniqueId val="{00000001-D06D-7E4A-9B88-4236C80B983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D06D-7E4A-9B88-4236C80B983C}"/>
              </c:ext>
            </c:extLst>
          </c:dPt>
          <c:dPt>
            <c:idx val="2"/>
            <c:invertIfNegative val="0"/>
            <c:bubble3D val="0"/>
            <c:spPr>
              <a:solidFill>
                <a:schemeClr val="accent6">
                  <a:lumMod val="75000"/>
                </a:schemeClr>
              </a:solidFill>
              <a:ln>
                <a:noFill/>
              </a:ln>
              <a:effectLst/>
            </c:spPr>
            <c:extLst>
              <c:ext xmlns:c16="http://schemas.microsoft.com/office/drawing/2014/chart" uri="{C3380CC4-5D6E-409C-BE32-E72D297353CC}">
                <c16:uniqueId val="{00000005-D06D-7E4A-9B88-4236C80B983C}"/>
              </c:ext>
            </c:extLst>
          </c:dPt>
          <c:errBars>
            <c:errBarType val="both"/>
            <c:errValType val="cust"/>
            <c:noEndCap val="0"/>
            <c:plus>
              <c:numRef>
                <c:f>Sheet2!$B$14:$D$14</c:f>
                <c:numCache>
                  <c:formatCode>General</c:formatCode>
                  <c:ptCount val="3"/>
                  <c:pt idx="0">
                    <c:v>3.5390000000000001</c:v>
                  </c:pt>
                  <c:pt idx="1">
                    <c:v>8.6560000000000006</c:v>
                  </c:pt>
                  <c:pt idx="2">
                    <c:v>19.451599999999999</c:v>
                  </c:pt>
                </c:numCache>
              </c:numRef>
            </c:plus>
            <c:minus>
              <c:numRef>
                <c:f>Sheet2!$B$14:$D$14</c:f>
                <c:numCache>
                  <c:formatCode>General</c:formatCode>
                  <c:ptCount val="3"/>
                  <c:pt idx="0">
                    <c:v>3.5390000000000001</c:v>
                  </c:pt>
                  <c:pt idx="1">
                    <c:v>8.6560000000000006</c:v>
                  </c:pt>
                  <c:pt idx="2">
                    <c:v>19.451599999999999</c:v>
                  </c:pt>
                </c:numCache>
              </c:numRef>
            </c:minus>
            <c:spPr>
              <a:noFill/>
              <a:ln w="9525" cap="flat" cmpd="sng" algn="ctr">
                <a:solidFill>
                  <a:schemeClr val="tx1"/>
                </a:solidFill>
                <a:round/>
              </a:ln>
              <a:effectLst/>
            </c:spPr>
          </c:errBars>
          <c:cat>
            <c:strRef>
              <c:f>Sheet2!$B$18:$D$18</c:f>
              <c:strCache>
                <c:ptCount val="3"/>
                <c:pt idx="0">
                  <c:v>従来手法</c:v>
                </c:pt>
                <c:pt idx="1">
                  <c:v>デマンド
マッピング</c:v>
                </c:pt>
                <c:pt idx="2">
                  <c:v>プリマッピング</c:v>
                </c:pt>
              </c:strCache>
            </c:strRef>
          </c:cat>
          <c:val>
            <c:numRef>
              <c:f>Sheet2!$B$19:$D$19</c:f>
              <c:numCache>
                <c:formatCode>General</c:formatCode>
                <c:ptCount val="3"/>
                <c:pt idx="0">
                  <c:v>60</c:v>
                </c:pt>
                <c:pt idx="1">
                  <c:v>354</c:v>
                </c:pt>
                <c:pt idx="2">
                  <c:v>318</c:v>
                </c:pt>
              </c:numCache>
            </c:numRef>
          </c:val>
          <c:extLst>
            <c:ext xmlns:c16="http://schemas.microsoft.com/office/drawing/2014/chart" uri="{C3380CC4-5D6E-409C-BE32-E72D297353CC}">
              <c16:uniqueId val="{00000006-D06D-7E4A-9B88-4236C80B983C}"/>
            </c:ext>
          </c:extLst>
        </c:ser>
        <c:dLbls>
          <c:showLegendKey val="0"/>
          <c:showVal val="0"/>
          <c:showCatName val="0"/>
          <c:showSerName val="0"/>
          <c:showPercent val="0"/>
          <c:showBubbleSize val="0"/>
        </c:dLbls>
        <c:gapWidth val="219"/>
        <c:overlap val="-27"/>
        <c:axId val="2092074575"/>
        <c:axId val="2092016191"/>
      </c:barChart>
      <c:catAx>
        <c:axId val="209207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p>
        </c:txPr>
        <c:crossAx val="2092016191"/>
        <c:crosses val="autoZero"/>
        <c:auto val="1"/>
        <c:lblAlgn val="ctr"/>
        <c:lblOffset val="100"/>
        <c:noMultiLvlLbl val="0"/>
      </c:catAx>
      <c:valAx>
        <c:axId val="20920161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00" b="1" i="0" u="none" strike="noStrike" kern="1200" baseline="0">
                    <a:solidFill>
                      <a:schemeClr val="tx1"/>
                    </a:solidFill>
                    <a:latin typeface="+mn-lt"/>
                    <a:ea typeface="+mn-ea"/>
                    <a:cs typeface="+mn-cs"/>
                  </a:defRPr>
                </a:pPr>
                <a:r>
                  <a:rPr lang="ja-JP"/>
                  <a:t>取得時間</a:t>
                </a:r>
                <a:r>
                  <a:rPr lang="en-US"/>
                  <a:t> [ms]</a:t>
                </a:r>
                <a:endParaRPr lang="ja-JP"/>
              </a:p>
            </c:rich>
          </c:tx>
          <c:overlay val="0"/>
          <c:spPr>
            <a:noFill/>
            <a:ln>
              <a:noFill/>
            </a:ln>
            <a:effectLst/>
          </c:spPr>
          <c:txPr>
            <a:bodyPr rot="-54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lt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p>
        </c:txPr>
        <c:crossAx val="20920745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b="1" i="0" baseline="0">
          <a:solidFill>
            <a:schemeClr val="tx1"/>
          </a:solidFill>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Sheet4!$P$2</c:f>
              <c:strCache>
                <c:ptCount val="1"/>
                <c:pt idx="0">
                  <c:v>VMアドレス変換</c:v>
                </c:pt>
              </c:strCache>
            </c:strRef>
          </c:tx>
          <c:spPr>
            <a:solidFill>
              <a:schemeClr val="accent1"/>
            </a:solidFill>
            <a:ln>
              <a:noFill/>
            </a:ln>
            <a:effectLst/>
          </c:spPr>
          <c:invertIfNegative val="0"/>
          <c:cat>
            <c:numRef>
              <c:f>Sheet4!$O$4</c:f>
              <c:numCache>
                <c:formatCode>General</c:formatCode>
                <c:ptCount val="1"/>
                <c:pt idx="0">
                  <c:v>2</c:v>
                </c:pt>
              </c:numCache>
            </c:numRef>
          </c:cat>
          <c:val>
            <c:numRef>
              <c:f>Sheet4!$P$4</c:f>
              <c:numCache>
                <c:formatCode>General</c:formatCode>
                <c:ptCount val="1"/>
                <c:pt idx="0">
                  <c:v>23.04</c:v>
                </c:pt>
              </c:numCache>
            </c:numRef>
          </c:val>
          <c:extLst>
            <c:ext xmlns:c16="http://schemas.microsoft.com/office/drawing/2014/chart" uri="{C3380CC4-5D6E-409C-BE32-E72D297353CC}">
              <c16:uniqueId val="{00000000-ECE7-2F48-9731-208AE142AEE0}"/>
            </c:ext>
          </c:extLst>
        </c:ser>
        <c:ser>
          <c:idx val="1"/>
          <c:order val="1"/>
          <c:tx>
            <c:strRef>
              <c:f>Sheet4!$Q$2</c:f>
              <c:strCache>
                <c:ptCount val="1"/>
                <c:pt idx="0">
                  <c:v>VMマップ/アンマップ</c:v>
                </c:pt>
              </c:strCache>
            </c:strRef>
          </c:tx>
          <c:spPr>
            <a:solidFill>
              <a:schemeClr val="accent6"/>
            </a:solidFill>
            <a:ln>
              <a:noFill/>
            </a:ln>
            <a:effectLst/>
          </c:spPr>
          <c:invertIfNegative val="0"/>
          <c:cat>
            <c:numRef>
              <c:f>Sheet4!$O$4</c:f>
              <c:numCache>
                <c:formatCode>General</c:formatCode>
                <c:ptCount val="1"/>
                <c:pt idx="0">
                  <c:v>2</c:v>
                </c:pt>
              </c:numCache>
            </c:numRef>
          </c:cat>
          <c:val>
            <c:numRef>
              <c:f>Sheet4!$Q$4</c:f>
              <c:numCache>
                <c:formatCode>General</c:formatCode>
                <c:ptCount val="1"/>
                <c:pt idx="0">
                  <c:v>4.07</c:v>
                </c:pt>
              </c:numCache>
            </c:numRef>
          </c:val>
          <c:extLst>
            <c:ext xmlns:c16="http://schemas.microsoft.com/office/drawing/2014/chart" uri="{C3380CC4-5D6E-409C-BE32-E72D297353CC}">
              <c16:uniqueId val="{00000001-ECE7-2F48-9731-208AE142AEE0}"/>
            </c:ext>
          </c:extLst>
        </c:ser>
        <c:ser>
          <c:idx val="2"/>
          <c:order val="2"/>
          <c:tx>
            <c:strRef>
              <c:f>Sheet4!$R$2</c:f>
              <c:strCache>
                <c:ptCount val="1"/>
                <c:pt idx="0">
                  <c:v>NWアドレス変換</c:v>
                </c:pt>
              </c:strCache>
            </c:strRef>
          </c:tx>
          <c:spPr>
            <a:solidFill>
              <a:srgbClr val="E69F00"/>
            </a:solidFill>
            <a:ln>
              <a:noFill/>
            </a:ln>
            <a:effectLst/>
          </c:spPr>
          <c:invertIfNegative val="0"/>
          <c:cat>
            <c:numRef>
              <c:f>Sheet4!$O$4</c:f>
              <c:numCache>
                <c:formatCode>General</c:formatCode>
                <c:ptCount val="1"/>
                <c:pt idx="0">
                  <c:v>2</c:v>
                </c:pt>
              </c:numCache>
            </c:numRef>
          </c:cat>
          <c:val>
            <c:numRef>
              <c:f>Sheet4!$R$4</c:f>
              <c:numCache>
                <c:formatCode>General</c:formatCode>
                <c:ptCount val="1"/>
                <c:pt idx="0">
                  <c:v>21.63</c:v>
                </c:pt>
              </c:numCache>
            </c:numRef>
          </c:val>
          <c:extLst>
            <c:ext xmlns:c16="http://schemas.microsoft.com/office/drawing/2014/chart" uri="{C3380CC4-5D6E-409C-BE32-E72D297353CC}">
              <c16:uniqueId val="{00000002-ECE7-2F48-9731-208AE142AEE0}"/>
            </c:ext>
          </c:extLst>
        </c:ser>
        <c:ser>
          <c:idx val="3"/>
          <c:order val="3"/>
          <c:tx>
            <c:strRef>
              <c:f>Sheet4!$S$2</c:f>
              <c:strCache>
                <c:ptCount val="1"/>
                <c:pt idx="0">
                  <c:v>NWマップ/アンマップ</c:v>
                </c:pt>
              </c:strCache>
            </c:strRef>
          </c:tx>
          <c:spPr>
            <a:solidFill>
              <a:schemeClr val="accent4"/>
            </a:solidFill>
            <a:ln>
              <a:noFill/>
            </a:ln>
            <a:effectLst/>
          </c:spPr>
          <c:invertIfNegative val="0"/>
          <c:cat>
            <c:numRef>
              <c:f>Sheet4!$O$4</c:f>
              <c:numCache>
                <c:formatCode>General</c:formatCode>
                <c:ptCount val="1"/>
                <c:pt idx="0">
                  <c:v>2</c:v>
                </c:pt>
              </c:numCache>
            </c:numRef>
          </c:cat>
          <c:val>
            <c:numRef>
              <c:f>Sheet4!$S$4</c:f>
              <c:numCache>
                <c:formatCode>General</c:formatCode>
                <c:ptCount val="1"/>
                <c:pt idx="0">
                  <c:v>2.54</c:v>
                </c:pt>
              </c:numCache>
            </c:numRef>
          </c:val>
          <c:extLst>
            <c:ext xmlns:c16="http://schemas.microsoft.com/office/drawing/2014/chart" uri="{C3380CC4-5D6E-409C-BE32-E72D297353CC}">
              <c16:uniqueId val="{00000003-ECE7-2F48-9731-208AE142AEE0}"/>
            </c:ext>
          </c:extLst>
        </c:ser>
        <c:ser>
          <c:idx val="4"/>
          <c:order val="4"/>
          <c:tx>
            <c:strRef>
              <c:f>Sheet4!$T$2</c:f>
              <c:strCache>
                <c:ptCount val="1"/>
                <c:pt idx="0">
                  <c:v>RMM内コピー</c:v>
                </c:pt>
              </c:strCache>
            </c:strRef>
          </c:tx>
          <c:spPr>
            <a:solidFill>
              <a:schemeClr val="accent5"/>
            </a:solidFill>
            <a:ln>
              <a:noFill/>
            </a:ln>
            <a:effectLst/>
          </c:spPr>
          <c:invertIfNegative val="0"/>
          <c:cat>
            <c:numRef>
              <c:f>Sheet4!$O$4</c:f>
              <c:numCache>
                <c:formatCode>General</c:formatCode>
                <c:ptCount val="1"/>
                <c:pt idx="0">
                  <c:v>2</c:v>
                </c:pt>
              </c:numCache>
            </c:numRef>
          </c:cat>
          <c:val>
            <c:numRef>
              <c:f>Sheet4!$T$4</c:f>
              <c:numCache>
                <c:formatCode>General</c:formatCode>
                <c:ptCount val="1"/>
                <c:pt idx="0">
                  <c:v>3.28</c:v>
                </c:pt>
              </c:numCache>
            </c:numRef>
          </c:val>
          <c:extLst>
            <c:ext xmlns:c16="http://schemas.microsoft.com/office/drawing/2014/chart" uri="{C3380CC4-5D6E-409C-BE32-E72D297353CC}">
              <c16:uniqueId val="{00000004-ECE7-2F48-9731-208AE142AEE0}"/>
            </c:ext>
          </c:extLst>
        </c:ser>
        <c:ser>
          <c:idx val="5"/>
          <c:order val="5"/>
          <c:tx>
            <c:strRef>
              <c:f>Sheet4!$U$2</c:f>
              <c:strCache>
                <c:ptCount val="1"/>
                <c:pt idx="0">
                  <c:v>VM内コピー</c:v>
                </c:pt>
              </c:strCache>
            </c:strRef>
          </c:tx>
          <c:spPr>
            <a:solidFill>
              <a:schemeClr val="accent2"/>
            </a:solidFill>
            <a:ln>
              <a:noFill/>
            </a:ln>
            <a:effectLst/>
          </c:spPr>
          <c:invertIfNegative val="0"/>
          <c:cat>
            <c:numRef>
              <c:f>Sheet4!$O$4</c:f>
              <c:numCache>
                <c:formatCode>General</c:formatCode>
                <c:ptCount val="1"/>
                <c:pt idx="0">
                  <c:v>2</c:v>
                </c:pt>
              </c:numCache>
            </c:numRef>
          </c:cat>
          <c:val>
            <c:numRef>
              <c:f>Sheet4!$U$4</c:f>
              <c:numCache>
                <c:formatCode>General</c:formatCode>
                <c:ptCount val="1"/>
                <c:pt idx="0">
                  <c:v>95.32</c:v>
                </c:pt>
              </c:numCache>
            </c:numRef>
          </c:val>
          <c:extLst>
            <c:ext xmlns:c16="http://schemas.microsoft.com/office/drawing/2014/chart" uri="{C3380CC4-5D6E-409C-BE32-E72D297353CC}">
              <c16:uniqueId val="{00000005-ECE7-2F48-9731-208AE142AEE0}"/>
            </c:ext>
          </c:extLst>
        </c:ser>
        <c:dLbls>
          <c:showLegendKey val="0"/>
          <c:showVal val="0"/>
          <c:showCatName val="0"/>
          <c:showSerName val="0"/>
          <c:showPercent val="0"/>
          <c:showBubbleSize val="0"/>
        </c:dLbls>
        <c:gapWidth val="150"/>
        <c:overlap val="100"/>
        <c:axId val="1874971375"/>
        <c:axId val="1874973839"/>
      </c:barChart>
      <c:catAx>
        <c:axId val="1874971375"/>
        <c:scaling>
          <c:orientation val="minMax"/>
        </c:scaling>
        <c:delete val="1"/>
        <c:axPos val="b"/>
        <c:numFmt formatCode="General" sourceLinked="1"/>
        <c:majorTickMark val="none"/>
        <c:minorTickMark val="none"/>
        <c:tickLblPos val="nextTo"/>
        <c:crossAx val="1874973839"/>
        <c:crosses val="autoZero"/>
        <c:auto val="1"/>
        <c:lblAlgn val="ctr"/>
        <c:lblOffset val="100"/>
        <c:noMultiLvlLbl val="0"/>
      </c:catAx>
      <c:valAx>
        <c:axId val="18749738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00" b="1" i="0" u="none" strike="noStrike" kern="1200" baseline="0">
                    <a:solidFill>
                      <a:schemeClr val="tx1"/>
                    </a:solidFill>
                    <a:latin typeface="+mn-lt"/>
                    <a:ea typeface="+mn-ea"/>
                    <a:cs typeface="+mn-cs"/>
                  </a:defRPr>
                </a:pPr>
                <a:r>
                  <a:rPr lang="ja-JP"/>
                  <a:t>取得時間</a:t>
                </a:r>
                <a:r>
                  <a:rPr lang="en-US"/>
                  <a:t> [μs]</a:t>
                </a:r>
                <a:endParaRPr lang="ja-JP"/>
              </a:p>
            </c:rich>
          </c:tx>
          <c:overlay val="0"/>
          <c:spPr>
            <a:noFill/>
            <a:ln>
              <a:noFill/>
            </a:ln>
            <a:effectLst/>
          </c:spPr>
          <c:txPr>
            <a:bodyPr rot="-54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p>
        </c:txPr>
        <c:crossAx val="187497137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b="1" i="0" baseline="0">
          <a:solidFill>
            <a:schemeClr val="tx1"/>
          </a:solidFill>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8C65-E847-9D18-838C515AEBDF}"/>
              </c:ext>
            </c:extLst>
          </c:dPt>
          <c:dLbls>
            <c:numFmt formatCode="#,##0_);[Red]\(#,##0\)"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Sheet2!$B$55:$C$55</c:f>
              <c:strCache>
                <c:ptCount val="2"/>
                <c:pt idx="0">
                  <c:v>IDSなし</c:v>
                </c:pt>
                <c:pt idx="1">
                  <c:v>IDSあり</c:v>
                </c:pt>
              </c:strCache>
            </c:strRef>
          </c:cat>
          <c:val>
            <c:numRef>
              <c:f>Sheet2!$B$56:$C$56</c:f>
              <c:numCache>
                <c:formatCode>General</c:formatCode>
                <c:ptCount val="2"/>
                <c:pt idx="0">
                  <c:v>608.51689999999996</c:v>
                </c:pt>
                <c:pt idx="1">
                  <c:v>606.30650000000003</c:v>
                </c:pt>
              </c:numCache>
            </c:numRef>
          </c:val>
          <c:extLst>
            <c:ext xmlns:c16="http://schemas.microsoft.com/office/drawing/2014/chart" uri="{C3380CC4-5D6E-409C-BE32-E72D297353CC}">
              <c16:uniqueId val="{00000002-8C65-E847-9D18-838C515AEBDF}"/>
            </c:ext>
          </c:extLst>
        </c:ser>
        <c:dLbls>
          <c:showLegendKey val="0"/>
          <c:showVal val="0"/>
          <c:showCatName val="0"/>
          <c:showSerName val="0"/>
          <c:showPercent val="0"/>
          <c:showBubbleSize val="0"/>
        </c:dLbls>
        <c:gapWidth val="219"/>
        <c:overlap val="-27"/>
        <c:axId val="898826095"/>
        <c:axId val="898827823"/>
      </c:barChart>
      <c:catAx>
        <c:axId val="89882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898827823"/>
        <c:crosses val="autoZero"/>
        <c:auto val="1"/>
        <c:lblAlgn val="ctr"/>
        <c:lblOffset val="100"/>
        <c:noMultiLvlLbl val="0"/>
      </c:catAx>
      <c:valAx>
        <c:axId val="898827823"/>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sz="1300" b="1" i="0" u="none" strike="noStrike" kern="1200" baseline="0">
                    <a:solidFill>
                      <a:schemeClr val="tx1"/>
                    </a:solidFill>
                    <a:latin typeface="+mn-lt"/>
                    <a:ea typeface="+mn-ea"/>
                    <a:cs typeface="+mn-cs"/>
                  </a:defRPr>
                </a:pPr>
                <a:r>
                  <a:rPr lang="en-US" sz="1300" b="1" i="0" baseline="0">
                    <a:solidFill>
                      <a:schemeClr val="tx1"/>
                    </a:solidFill>
                  </a:rPr>
                  <a:t>10000 loops/s</a:t>
                </a:r>
                <a:endParaRPr lang="ja-JP" sz="1300" b="1" i="0" baseline="0">
                  <a:solidFill>
                    <a:schemeClr val="tx1"/>
                  </a:solidFill>
                </a:endParaRPr>
              </a:p>
            </c:rich>
          </c:tx>
          <c:overlay val="0"/>
          <c:spPr>
            <a:noFill/>
            <a:ln>
              <a:noFill/>
            </a:ln>
            <a:effectLst/>
          </c:spPr>
          <c:txPr>
            <a:bodyPr rot="-5400000" spcFirstLastPara="1" vertOverflow="ellipsis" vert="horz" wrap="square" anchor="ctr" anchorCtr="1"/>
            <a:lstStyle/>
            <a:p>
              <a:pPr algn="ctr" rtl="0">
                <a:defRPr sz="1300" b="1" i="0" u="none" strike="noStrike" kern="1200" baseline="0">
                  <a:solidFill>
                    <a:schemeClr val="tx1"/>
                  </a:solidFill>
                  <a:latin typeface="+mn-lt"/>
                  <a:ea typeface="+mn-ea"/>
                  <a:cs typeface="+mn-cs"/>
                </a:defRPr>
              </a:pPr>
              <a:endParaRPr lang="ja-JP" alt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p>
        </c:txPr>
        <c:crossAx val="898826095"/>
        <c:crosses val="autoZero"/>
        <c:crossBetween val="between"/>
        <c:majorUnit val="100"/>
        <c:min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aseline="0"/>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Sheet4!$X$2</c:f>
              <c:strCache>
                <c:ptCount val="1"/>
                <c:pt idx="0">
                  <c:v>IDSなし</c:v>
                </c:pt>
              </c:strCache>
            </c:strRef>
          </c:tx>
          <c:spPr>
            <a:solidFill>
              <a:schemeClr val="accent1"/>
            </a:solidFill>
            <a:ln>
              <a:noFill/>
            </a:ln>
            <a:effectLst/>
          </c:spPr>
          <c:invertIfNegative val="0"/>
          <c:errBars>
            <c:errBarType val="both"/>
            <c:errValType val="cust"/>
            <c:noEndCap val="0"/>
            <c:plus>
              <c:numRef>
                <c:f>Sheet4!$Z$3:$Z$6</c:f>
                <c:numCache>
                  <c:formatCode>General</c:formatCode>
                  <c:ptCount val="4"/>
                  <c:pt idx="0">
                    <c:v>16.71</c:v>
                  </c:pt>
                  <c:pt idx="1">
                    <c:v>36.96</c:v>
                  </c:pt>
                  <c:pt idx="2">
                    <c:v>60.12</c:v>
                  </c:pt>
                  <c:pt idx="3">
                    <c:v>32.700000000000003</c:v>
                  </c:pt>
                </c:numCache>
              </c:numRef>
            </c:plus>
            <c:minus>
              <c:numRef>
                <c:f>Sheet4!$Z$3:$Z$6</c:f>
                <c:numCache>
                  <c:formatCode>General</c:formatCode>
                  <c:ptCount val="4"/>
                  <c:pt idx="0">
                    <c:v>16.71</c:v>
                  </c:pt>
                  <c:pt idx="1">
                    <c:v>36.96</c:v>
                  </c:pt>
                  <c:pt idx="2">
                    <c:v>60.12</c:v>
                  </c:pt>
                  <c:pt idx="3">
                    <c:v>32.700000000000003</c:v>
                  </c:pt>
                </c:numCache>
              </c:numRef>
            </c:minus>
            <c:spPr>
              <a:noFill/>
              <a:ln w="9525" cap="flat" cmpd="sng" algn="ctr">
                <a:solidFill>
                  <a:schemeClr val="tx1"/>
                </a:solidFill>
                <a:round/>
              </a:ln>
              <a:effectLst/>
            </c:spPr>
          </c:errBars>
          <c:cat>
            <c:strRef>
              <c:f>Sheet4!$W$3:$W$6</c:f>
              <c:strCache>
                <c:ptCount val="4"/>
                <c:pt idx="0">
                  <c:v>Copy</c:v>
                </c:pt>
                <c:pt idx="1">
                  <c:v>Scale</c:v>
                </c:pt>
                <c:pt idx="2">
                  <c:v>Add</c:v>
                </c:pt>
                <c:pt idx="3">
                  <c:v>Triad</c:v>
                </c:pt>
              </c:strCache>
            </c:strRef>
          </c:cat>
          <c:val>
            <c:numRef>
              <c:f>Sheet4!$X$3:$X$6</c:f>
              <c:numCache>
                <c:formatCode>General</c:formatCode>
                <c:ptCount val="4"/>
                <c:pt idx="0">
                  <c:v>2004.52</c:v>
                </c:pt>
                <c:pt idx="1">
                  <c:v>858.86</c:v>
                </c:pt>
                <c:pt idx="2">
                  <c:v>1107.77</c:v>
                </c:pt>
                <c:pt idx="3">
                  <c:v>794.6</c:v>
                </c:pt>
              </c:numCache>
            </c:numRef>
          </c:val>
          <c:extLst>
            <c:ext xmlns:c16="http://schemas.microsoft.com/office/drawing/2014/chart" uri="{C3380CC4-5D6E-409C-BE32-E72D297353CC}">
              <c16:uniqueId val="{00000000-A7FE-7F44-BC74-7BAD2CF9D6CA}"/>
            </c:ext>
          </c:extLst>
        </c:ser>
        <c:ser>
          <c:idx val="1"/>
          <c:order val="1"/>
          <c:tx>
            <c:strRef>
              <c:f>Sheet4!$Y$2</c:f>
              <c:strCache>
                <c:ptCount val="1"/>
                <c:pt idx="0">
                  <c:v>IDSあり</c:v>
                </c:pt>
              </c:strCache>
            </c:strRef>
          </c:tx>
          <c:spPr>
            <a:solidFill>
              <a:schemeClr val="accent2"/>
            </a:solidFill>
            <a:ln>
              <a:noFill/>
            </a:ln>
            <a:effectLst/>
          </c:spPr>
          <c:invertIfNegative val="0"/>
          <c:errBars>
            <c:errBarType val="both"/>
            <c:errValType val="cust"/>
            <c:noEndCap val="0"/>
            <c:plus>
              <c:numRef>
                <c:f>Sheet4!$AA$3:$AA$6</c:f>
                <c:numCache>
                  <c:formatCode>General</c:formatCode>
                  <c:ptCount val="4"/>
                  <c:pt idx="0">
                    <c:v>49.63</c:v>
                  </c:pt>
                  <c:pt idx="1">
                    <c:v>8.39</c:v>
                  </c:pt>
                  <c:pt idx="2">
                    <c:v>12.84</c:v>
                  </c:pt>
                  <c:pt idx="3">
                    <c:v>3.73</c:v>
                  </c:pt>
                </c:numCache>
              </c:numRef>
            </c:plus>
            <c:minus>
              <c:numRef>
                <c:f>Sheet4!$AA$3:$AA$6</c:f>
                <c:numCache>
                  <c:formatCode>General</c:formatCode>
                  <c:ptCount val="4"/>
                  <c:pt idx="0">
                    <c:v>49.63</c:v>
                  </c:pt>
                  <c:pt idx="1">
                    <c:v>8.39</c:v>
                  </c:pt>
                  <c:pt idx="2">
                    <c:v>12.84</c:v>
                  </c:pt>
                  <c:pt idx="3">
                    <c:v>3.73</c:v>
                  </c:pt>
                </c:numCache>
              </c:numRef>
            </c:minus>
            <c:spPr>
              <a:noFill/>
              <a:ln w="9525" cap="flat" cmpd="sng" algn="ctr">
                <a:solidFill>
                  <a:schemeClr val="tx1"/>
                </a:solidFill>
                <a:round/>
              </a:ln>
              <a:effectLst/>
            </c:spPr>
          </c:errBars>
          <c:cat>
            <c:strRef>
              <c:f>Sheet4!$W$3:$W$6</c:f>
              <c:strCache>
                <c:ptCount val="4"/>
                <c:pt idx="0">
                  <c:v>Copy</c:v>
                </c:pt>
                <c:pt idx="1">
                  <c:v>Scale</c:v>
                </c:pt>
                <c:pt idx="2">
                  <c:v>Add</c:v>
                </c:pt>
                <c:pt idx="3">
                  <c:v>Triad</c:v>
                </c:pt>
              </c:strCache>
            </c:strRef>
          </c:cat>
          <c:val>
            <c:numRef>
              <c:f>Sheet4!$Y$3:$Y$6</c:f>
              <c:numCache>
                <c:formatCode>General</c:formatCode>
                <c:ptCount val="4"/>
                <c:pt idx="0">
                  <c:v>2077.19</c:v>
                </c:pt>
                <c:pt idx="1">
                  <c:v>816.57</c:v>
                </c:pt>
                <c:pt idx="2">
                  <c:v>918.88</c:v>
                </c:pt>
                <c:pt idx="3">
                  <c:v>762.9</c:v>
                </c:pt>
              </c:numCache>
            </c:numRef>
          </c:val>
          <c:extLst>
            <c:ext xmlns:c16="http://schemas.microsoft.com/office/drawing/2014/chart" uri="{C3380CC4-5D6E-409C-BE32-E72D297353CC}">
              <c16:uniqueId val="{00000001-A7FE-7F44-BC74-7BAD2CF9D6CA}"/>
            </c:ext>
          </c:extLst>
        </c:ser>
        <c:dLbls>
          <c:showLegendKey val="0"/>
          <c:showVal val="0"/>
          <c:showCatName val="0"/>
          <c:showSerName val="0"/>
          <c:showPercent val="0"/>
          <c:showBubbleSize val="0"/>
        </c:dLbls>
        <c:gapWidth val="219"/>
        <c:overlap val="-27"/>
        <c:axId val="436141968"/>
        <c:axId val="435780608"/>
      </c:barChart>
      <c:catAx>
        <c:axId val="43614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crossAx val="435780608"/>
        <c:crosses val="autoZero"/>
        <c:auto val="1"/>
        <c:lblAlgn val="ctr"/>
        <c:lblOffset val="100"/>
        <c:noMultiLvlLbl val="0"/>
      </c:catAx>
      <c:valAx>
        <c:axId val="4357806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r>
                  <a:rPr lang="ja-JP" sz="1500" baseline="0"/>
                  <a:t>メモリ帯域</a:t>
                </a:r>
                <a:r>
                  <a:rPr lang="en-US" sz="1500" baseline="0"/>
                  <a:t> [MB/s]</a:t>
                </a:r>
              </a:p>
            </c:rich>
          </c:tx>
          <c:overlay val="0"/>
          <c:spPr>
            <a:noFill/>
            <a:ln>
              <a:noFill/>
            </a:ln>
            <a:effectLst/>
          </c:spPr>
          <c:txPr>
            <a:bodyPr rot="-540000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solidFill>
                <a:latin typeface="+mn-lt"/>
                <a:ea typeface="+mn-ea"/>
                <a:cs typeface="+mn-cs"/>
              </a:defRPr>
            </a:pPr>
            <a:endParaRPr lang="ja-JP"/>
          </a:p>
        </c:txPr>
        <c:crossAx val="43614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500" b="1" i="0" u="none" strike="noStrike" kern="1200" baseline="0">
              <a:solidFill>
                <a:schemeClr val="tx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300" b="1" i="0" baseline="0">
          <a:solidFill>
            <a:schemeClr val="tx1"/>
          </a:solidFill>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0.47603</cdr:x>
      <cdr:y>0.22238</cdr:y>
    </cdr:from>
    <cdr:to>
      <cdr:x>0.9254</cdr:x>
      <cdr:y>0.38854</cdr:y>
    </cdr:to>
    <cdr:cxnSp macro="">
      <cdr:nvCxnSpPr>
        <cdr:cNvPr id="3" name="直線矢印コネクタ 2">
          <a:extLst xmlns:a="http://schemas.openxmlformats.org/drawingml/2006/main">
            <a:ext uri="{FF2B5EF4-FFF2-40B4-BE49-F238E27FC236}">
              <a16:creationId xmlns:a16="http://schemas.microsoft.com/office/drawing/2014/main" id="{D997E4AD-F753-1E25-D26B-5ACEBD1F538C}"/>
            </a:ext>
          </a:extLst>
        </cdr:cNvPr>
        <cdr:cNvCxnSpPr/>
      </cdr:nvCxnSpPr>
      <cdr:spPr>
        <a:xfrm xmlns:a="http://schemas.openxmlformats.org/drawingml/2006/main" flipV="1">
          <a:off x="1873769" y="642004"/>
          <a:ext cx="1768840" cy="479685"/>
        </a:xfrm>
        <a:prstGeom xmlns:a="http://schemas.openxmlformats.org/drawingml/2006/main" prst="straightConnector1">
          <a:avLst/>
        </a:prstGeom>
        <a:ln xmlns:a="http://schemas.openxmlformats.org/drawingml/2006/main" w="76200">
          <a:solidFill>
            <a:srgbClr val="C00000"/>
          </a:solidFill>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EBB3C-A618-C947-B15B-C1AE48808B65}" type="datetimeFigureOut">
              <a:rPr kumimoji="1" lang="ja-JP" altLang="en-US" smtClean="0"/>
              <a:t>2026/9/11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92432E-F375-3643-AD49-D5B60E3438A5}" type="slidenum">
              <a:rPr kumimoji="1" lang="ja-JP" altLang="en-US" smtClean="0"/>
              <a:t>‹#›</a:t>
            </a:fld>
            <a:endParaRPr kumimoji="1" lang="ja-JP" altLang="en-US"/>
          </a:p>
        </p:txBody>
      </p:sp>
    </p:spTree>
    <p:extLst>
      <p:ext uri="{BB962C8B-B14F-4D97-AF65-F5344CB8AC3E}">
        <p14:creationId xmlns:p14="http://schemas.microsoft.com/office/powerpoint/2010/main" val="19930325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sz="1200" b="0" kern="120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2</a:t>
            </a:fld>
            <a:endParaRPr kumimoji="1" lang="ja-JP" altLang="en-US"/>
          </a:p>
        </p:txBody>
      </p:sp>
    </p:spTree>
    <p:extLst>
      <p:ext uri="{BB962C8B-B14F-4D97-AF65-F5344CB8AC3E}">
        <p14:creationId xmlns:p14="http://schemas.microsoft.com/office/powerpoint/2010/main" val="1934250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3</a:t>
            </a:fld>
            <a:endParaRPr kumimoji="1" lang="ja-JP" altLang="en-US"/>
          </a:p>
        </p:txBody>
      </p:sp>
    </p:spTree>
    <p:extLst>
      <p:ext uri="{BB962C8B-B14F-4D97-AF65-F5344CB8AC3E}">
        <p14:creationId xmlns:p14="http://schemas.microsoft.com/office/powerpoint/2010/main" val="1627902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sz="1200" b="0" kern="120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4</a:t>
            </a:fld>
            <a:endParaRPr kumimoji="1" lang="ja-JP" altLang="en-US"/>
          </a:p>
        </p:txBody>
      </p:sp>
    </p:spTree>
    <p:extLst>
      <p:ext uri="{BB962C8B-B14F-4D97-AF65-F5344CB8AC3E}">
        <p14:creationId xmlns:p14="http://schemas.microsoft.com/office/powerpoint/2010/main" val="964502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5</a:t>
            </a:fld>
            <a:endParaRPr kumimoji="1" lang="ja-JP" altLang="en-US"/>
          </a:p>
        </p:txBody>
      </p:sp>
    </p:spTree>
    <p:extLst>
      <p:ext uri="{BB962C8B-B14F-4D97-AF65-F5344CB8AC3E}">
        <p14:creationId xmlns:p14="http://schemas.microsoft.com/office/powerpoint/2010/main" val="1751573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sz="1200" b="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6</a:t>
            </a:fld>
            <a:endParaRPr kumimoji="1" lang="ja-JP" altLang="en-US"/>
          </a:p>
        </p:txBody>
      </p:sp>
    </p:spTree>
    <p:extLst>
      <p:ext uri="{BB962C8B-B14F-4D97-AF65-F5344CB8AC3E}">
        <p14:creationId xmlns:p14="http://schemas.microsoft.com/office/powerpoint/2010/main" val="2414635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7</a:t>
            </a:fld>
            <a:endParaRPr kumimoji="1" lang="ja-JP" altLang="en-US"/>
          </a:p>
        </p:txBody>
      </p:sp>
    </p:spTree>
    <p:extLst>
      <p:ext uri="{BB962C8B-B14F-4D97-AF65-F5344CB8AC3E}">
        <p14:creationId xmlns:p14="http://schemas.microsoft.com/office/powerpoint/2010/main" val="399009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8</a:t>
            </a:fld>
            <a:endParaRPr kumimoji="1" lang="ja-JP" altLang="en-US"/>
          </a:p>
        </p:txBody>
      </p:sp>
    </p:spTree>
    <p:extLst>
      <p:ext uri="{BB962C8B-B14F-4D97-AF65-F5344CB8AC3E}">
        <p14:creationId xmlns:p14="http://schemas.microsoft.com/office/powerpoint/2010/main" val="537733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9</a:t>
            </a:fld>
            <a:endParaRPr kumimoji="1" lang="ja-JP" altLang="en-US"/>
          </a:p>
        </p:txBody>
      </p:sp>
    </p:spTree>
    <p:extLst>
      <p:ext uri="{BB962C8B-B14F-4D97-AF65-F5344CB8AC3E}">
        <p14:creationId xmlns:p14="http://schemas.microsoft.com/office/powerpoint/2010/main" val="619125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10</a:t>
            </a:fld>
            <a:endParaRPr kumimoji="1" lang="ja-JP" altLang="en-US"/>
          </a:p>
        </p:txBody>
      </p:sp>
    </p:spTree>
    <p:extLst>
      <p:ext uri="{BB962C8B-B14F-4D97-AF65-F5344CB8AC3E}">
        <p14:creationId xmlns:p14="http://schemas.microsoft.com/office/powerpoint/2010/main" val="37250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sz="1200" b="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11</a:t>
            </a:fld>
            <a:endParaRPr kumimoji="1" lang="ja-JP" altLang="en-US"/>
          </a:p>
        </p:txBody>
      </p:sp>
    </p:spTree>
    <p:extLst>
      <p:ext uri="{BB962C8B-B14F-4D97-AF65-F5344CB8AC3E}">
        <p14:creationId xmlns:p14="http://schemas.microsoft.com/office/powerpoint/2010/main" val="1653228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12</a:t>
            </a:fld>
            <a:endParaRPr kumimoji="1" lang="ja-JP" altLang="en-US"/>
          </a:p>
        </p:txBody>
      </p:sp>
    </p:spTree>
    <p:extLst>
      <p:ext uri="{BB962C8B-B14F-4D97-AF65-F5344CB8AC3E}">
        <p14:creationId xmlns:p14="http://schemas.microsoft.com/office/powerpoint/2010/main" val="1344860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13</a:t>
            </a:fld>
            <a:endParaRPr kumimoji="1" lang="ja-JP" altLang="en-US"/>
          </a:p>
        </p:txBody>
      </p:sp>
    </p:spTree>
    <p:extLst>
      <p:ext uri="{BB962C8B-B14F-4D97-AF65-F5344CB8AC3E}">
        <p14:creationId xmlns:p14="http://schemas.microsoft.com/office/powerpoint/2010/main" val="2399779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14</a:t>
            </a:fld>
            <a:endParaRPr kumimoji="1" lang="ja-JP" altLang="en-US"/>
          </a:p>
        </p:txBody>
      </p:sp>
    </p:spTree>
    <p:extLst>
      <p:ext uri="{BB962C8B-B14F-4D97-AF65-F5344CB8AC3E}">
        <p14:creationId xmlns:p14="http://schemas.microsoft.com/office/powerpoint/2010/main" val="3451371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15</a:t>
            </a:fld>
            <a:endParaRPr kumimoji="1" lang="ja-JP" altLang="en-US"/>
          </a:p>
        </p:txBody>
      </p:sp>
    </p:spTree>
    <p:extLst>
      <p:ext uri="{BB962C8B-B14F-4D97-AF65-F5344CB8AC3E}">
        <p14:creationId xmlns:p14="http://schemas.microsoft.com/office/powerpoint/2010/main" val="2458290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16</a:t>
            </a:fld>
            <a:endParaRPr kumimoji="1" lang="ja-JP" altLang="en-US"/>
          </a:p>
        </p:txBody>
      </p:sp>
    </p:spTree>
    <p:extLst>
      <p:ext uri="{BB962C8B-B14F-4D97-AF65-F5344CB8AC3E}">
        <p14:creationId xmlns:p14="http://schemas.microsoft.com/office/powerpoint/2010/main" val="2129338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17</a:t>
            </a:fld>
            <a:endParaRPr kumimoji="1" lang="ja-JP" altLang="en-US"/>
          </a:p>
        </p:txBody>
      </p:sp>
    </p:spTree>
    <p:extLst>
      <p:ext uri="{BB962C8B-B14F-4D97-AF65-F5344CB8AC3E}">
        <p14:creationId xmlns:p14="http://schemas.microsoft.com/office/powerpoint/2010/main" val="4285469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18</a:t>
            </a:fld>
            <a:endParaRPr kumimoji="1" lang="ja-JP" altLang="en-US"/>
          </a:p>
        </p:txBody>
      </p:sp>
    </p:spTree>
    <p:extLst>
      <p:ext uri="{BB962C8B-B14F-4D97-AF65-F5344CB8AC3E}">
        <p14:creationId xmlns:p14="http://schemas.microsoft.com/office/powerpoint/2010/main" val="3400581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19</a:t>
            </a:fld>
            <a:endParaRPr kumimoji="1" lang="ja-JP" altLang="en-US"/>
          </a:p>
        </p:txBody>
      </p:sp>
    </p:spTree>
    <p:extLst>
      <p:ext uri="{BB962C8B-B14F-4D97-AF65-F5344CB8AC3E}">
        <p14:creationId xmlns:p14="http://schemas.microsoft.com/office/powerpoint/2010/main" val="3483879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20</a:t>
            </a:fld>
            <a:endParaRPr kumimoji="1" lang="ja-JP" altLang="en-US"/>
          </a:p>
        </p:txBody>
      </p:sp>
    </p:spTree>
    <p:extLst>
      <p:ext uri="{BB962C8B-B14F-4D97-AF65-F5344CB8AC3E}">
        <p14:creationId xmlns:p14="http://schemas.microsoft.com/office/powerpoint/2010/main" val="2346679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F92432E-F375-3643-AD49-D5B60E3438A5}" type="slidenum">
              <a:rPr kumimoji="1" lang="ja-JP" altLang="en-US" smtClean="0"/>
              <a:t>21</a:t>
            </a:fld>
            <a:endParaRPr kumimoji="1" lang="ja-JP" altLang="en-US"/>
          </a:p>
        </p:txBody>
      </p:sp>
    </p:spTree>
    <p:extLst>
      <p:ext uri="{BB962C8B-B14F-4D97-AF65-F5344CB8AC3E}">
        <p14:creationId xmlns:p14="http://schemas.microsoft.com/office/powerpoint/2010/main" val="1867755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F1A336-DECC-F4D5-CD17-6B100454F935}"/>
              </a:ext>
            </a:extLst>
          </p:cNvPr>
          <p:cNvSpPr>
            <a:spLocks noGrp="1"/>
          </p:cNvSpPr>
          <p:nvPr>
            <p:ph type="ctrTitle"/>
          </p:nvPr>
        </p:nvSpPr>
        <p:spPr>
          <a:xfrm>
            <a:off x="1524000" y="1364100"/>
            <a:ext cx="9144000" cy="2387600"/>
          </a:xfrm>
        </p:spPr>
        <p:txBody>
          <a:bodyPr anchor="b"/>
          <a:lstStyle>
            <a:lvl1pPr algn="ctr">
              <a:defRPr sz="6000">
                <a:latin typeface="Meiryo" panose="020B0604030504040204" pitchFamily="34" charset="-128"/>
                <a:ea typeface="Meiryo" panose="020B0604030504040204" pitchFamily="34" charset="-128"/>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B8B209D-6534-515C-6B11-BFF42437570B}"/>
              </a:ext>
            </a:extLst>
          </p:cNvPr>
          <p:cNvSpPr>
            <a:spLocks noGrp="1"/>
          </p:cNvSpPr>
          <p:nvPr>
            <p:ph type="subTitle" idx="1"/>
          </p:nvPr>
        </p:nvSpPr>
        <p:spPr>
          <a:xfrm>
            <a:off x="1524000" y="4032960"/>
            <a:ext cx="9144000" cy="1655762"/>
          </a:xfrm>
        </p:spPr>
        <p:txBody>
          <a:bodyPr/>
          <a:lstStyle>
            <a:lvl1pPr marL="0" indent="0" algn="ctr">
              <a:buNone/>
              <a:defRPr sz="2400">
                <a:latin typeface="Meiryo" panose="020B0604030504040204" pitchFamily="34" charset="-128"/>
                <a:ea typeface="Meiryo" panose="020B0604030504040204"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072D5EB-BAD1-FE1C-A1F2-EA6C415D84C9}"/>
              </a:ext>
            </a:extLst>
          </p:cNvPr>
          <p:cNvSpPr>
            <a:spLocks noGrp="1"/>
          </p:cNvSpPr>
          <p:nvPr>
            <p:ph type="dt" sz="half" idx="10"/>
          </p:nvPr>
        </p:nvSpPr>
        <p:spPr/>
        <p:txBody>
          <a:bodyPr/>
          <a:lstStyle/>
          <a:p>
            <a:fld id="{FB1995A7-3FE1-C847-A76F-F7358186FE8F}" type="datetime1">
              <a:rPr kumimoji="1" lang="ja-JP" altLang="en-US" smtClean="0"/>
              <a:t>2026/9/11</a:t>
            </a:fld>
            <a:endParaRPr kumimoji="1" lang="ja-JP" altLang="en-US"/>
          </a:p>
        </p:txBody>
      </p:sp>
      <p:sp>
        <p:nvSpPr>
          <p:cNvPr id="5" name="フッター プレースホルダー 4">
            <a:extLst>
              <a:ext uri="{FF2B5EF4-FFF2-40B4-BE49-F238E27FC236}">
                <a16:creationId xmlns:a16="http://schemas.microsoft.com/office/drawing/2014/main" id="{F4303F89-CE7B-4343-F4D1-01406144F2D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F62574-F8A3-572F-44C9-6073122BD1E4}"/>
              </a:ext>
            </a:extLst>
          </p:cNvPr>
          <p:cNvSpPr>
            <a:spLocks noGrp="1"/>
          </p:cNvSpPr>
          <p:nvPr>
            <p:ph type="sldNum" sz="quarter" idx="12"/>
          </p:nvPr>
        </p:nvSpPr>
        <p:spPr>
          <a:xfrm>
            <a:off x="9089574" y="6356350"/>
            <a:ext cx="2743200" cy="365125"/>
          </a:xfrm>
        </p:spPr>
        <p:txBody>
          <a:bodyPr/>
          <a:lstStyle>
            <a:lvl1pPr>
              <a:defRPr b="1"/>
            </a:lvl1pPr>
          </a:lstStyle>
          <a:p>
            <a:fld id="{DA20A8BE-3DB3-D641-92AF-076E77452DCB}" type="slidenum">
              <a:rPr lang="ja-JP" altLang="en-US" smtClean="0"/>
              <a:pPr/>
              <a:t>‹#›</a:t>
            </a:fld>
            <a:endParaRPr lang="ja-JP" altLang="en-US"/>
          </a:p>
        </p:txBody>
      </p:sp>
    </p:spTree>
    <p:extLst>
      <p:ext uri="{BB962C8B-B14F-4D97-AF65-F5344CB8AC3E}">
        <p14:creationId xmlns:p14="http://schemas.microsoft.com/office/powerpoint/2010/main" val="2857649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CCEB69-A351-D4B5-3171-E2992CDB9CF2}"/>
              </a:ext>
            </a:extLst>
          </p:cNvPr>
          <p:cNvSpPr>
            <a:spLocks noGrp="1"/>
          </p:cNvSpPr>
          <p:nvPr>
            <p:ph type="title"/>
          </p:nvPr>
        </p:nvSpPr>
        <p:spPr>
          <a:xfrm>
            <a:off x="838200" y="165429"/>
            <a:ext cx="10515600" cy="1325563"/>
          </a:xfrm>
        </p:spPr>
        <p:txBody>
          <a:bodyPr/>
          <a:lstStyle>
            <a:lvl1pPr>
              <a:defRPr>
                <a:latin typeface="Meiryo" panose="020B0604030504040204" pitchFamily="34" charset="-128"/>
                <a:ea typeface="Meiryo" panose="020B0604030504040204" pitchFamily="34" charset="-128"/>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FE8CC78-3325-7732-8C63-CAEB2A0BB4A5}"/>
              </a:ext>
            </a:extLst>
          </p:cNvPr>
          <p:cNvSpPr>
            <a:spLocks noGrp="1"/>
          </p:cNvSpPr>
          <p:nvPr>
            <p:ph idx="1"/>
          </p:nvPr>
        </p:nvSpPr>
        <p:spPr>
          <a:xfrm>
            <a:off x="838200" y="1499807"/>
            <a:ext cx="10515600" cy="4351338"/>
          </a:xfrm>
        </p:spPr>
        <p:txBody>
          <a:bodyPr/>
          <a:lstStyle>
            <a:lvl1pPr>
              <a:defRPr>
                <a:latin typeface="Meiryo" panose="020B0604030504040204" pitchFamily="34" charset="-128"/>
                <a:ea typeface="Meiryo" panose="020B0604030504040204" pitchFamily="34" charset="-128"/>
              </a:defRPr>
            </a:lvl1pPr>
            <a:lvl2pPr>
              <a:defRPr>
                <a:latin typeface="Meiryo" panose="020B0604030504040204" pitchFamily="34" charset="-128"/>
                <a:ea typeface="Meiryo" panose="020B0604030504040204" pitchFamily="34" charset="-128"/>
              </a:defRPr>
            </a:lvl2pPr>
            <a:lvl3pPr>
              <a:defRPr sz="2200">
                <a:latin typeface="Meiryo" panose="020B0604030504040204" pitchFamily="34" charset="-128"/>
                <a:ea typeface="Meiryo" panose="020B0604030504040204" pitchFamily="34" charset="-128"/>
              </a:defRPr>
            </a:lvl3pPr>
            <a:lvl4pPr>
              <a:defRPr>
                <a:latin typeface="Meiryo" panose="020B0604030504040204" pitchFamily="34" charset="-128"/>
                <a:ea typeface="Meiryo" panose="020B0604030504040204" pitchFamily="34" charset="-128"/>
              </a:defRPr>
            </a:lvl4pPr>
            <a:lvl5pPr>
              <a:defRPr>
                <a:latin typeface="Meiryo" panose="020B0604030504040204" pitchFamily="34" charset="-128"/>
                <a:ea typeface="Meiryo" panose="020B0604030504040204" pitchFamily="34" charset="-128"/>
              </a:defRPr>
            </a:lvl5pPr>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r>
              <a:rPr kumimoji="1" lang="ja-JP" altLang="en-US"/>
              <a:t>第 </a:t>
            </a:r>
            <a:r>
              <a:rPr kumimoji="1" lang="en-US" altLang="ja-JP" dirty="0"/>
              <a:t>3 </a:t>
            </a:r>
            <a:r>
              <a:rPr kumimoji="1" lang="ja-JP" altLang="en-US"/>
              <a:t>レベル</a:t>
            </a:r>
          </a:p>
          <a:p>
            <a:pPr lvl="3"/>
            <a:r>
              <a:rPr kumimoji="1" lang="ja-JP" altLang="en-US"/>
              <a:t>第 </a:t>
            </a:r>
            <a:r>
              <a:rPr kumimoji="1" lang="en-US" altLang="ja-JP" dirty="0"/>
              <a:t>4 </a:t>
            </a:r>
            <a:r>
              <a:rPr kumimoji="1" lang="ja-JP" altLang="en-US"/>
              <a:t>レベル</a:t>
            </a:r>
          </a:p>
          <a:p>
            <a:pPr lvl="4"/>
            <a:r>
              <a:rPr kumimoji="1" lang="ja-JP" altLang="en-US"/>
              <a:t>第 </a:t>
            </a:r>
            <a:r>
              <a:rPr kumimoji="1" lang="en-US" altLang="ja-JP" dirty="0"/>
              <a:t>5 </a:t>
            </a:r>
            <a:r>
              <a:rPr kumimoji="1" lang="ja-JP" altLang="en-US"/>
              <a:t>レベル</a:t>
            </a:r>
          </a:p>
        </p:txBody>
      </p:sp>
      <p:sp>
        <p:nvSpPr>
          <p:cNvPr id="4" name="日付プレースホルダー 3">
            <a:extLst>
              <a:ext uri="{FF2B5EF4-FFF2-40B4-BE49-F238E27FC236}">
                <a16:creationId xmlns:a16="http://schemas.microsoft.com/office/drawing/2014/main" id="{43D57AC2-BDCF-DADA-F19E-090D682C5708}"/>
              </a:ext>
            </a:extLst>
          </p:cNvPr>
          <p:cNvSpPr>
            <a:spLocks noGrp="1"/>
          </p:cNvSpPr>
          <p:nvPr>
            <p:ph type="dt" sz="half" idx="10"/>
          </p:nvPr>
        </p:nvSpPr>
        <p:spPr/>
        <p:txBody>
          <a:bodyPr/>
          <a:lstStyle/>
          <a:p>
            <a:fld id="{5E2BF323-6298-B04D-9765-2C284DD56AD3}" type="datetime1">
              <a:rPr kumimoji="1" lang="ja-JP" altLang="en-US" smtClean="0"/>
              <a:t>2026/9/11</a:t>
            </a:fld>
            <a:endParaRPr kumimoji="1" lang="ja-JP" altLang="en-US"/>
          </a:p>
        </p:txBody>
      </p:sp>
      <p:sp>
        <p:nvSpPr>
          <p:cNvPr id="5" name="フッター プレースホルダー 4">
            <a:extLst>
              <a:ext uri="{FF2B5EF4-FFF2-40B4-BE49-F238E27FC236}">
                <a16:creationId xmlns:a16="http://schemas.microsoft.com/office/drawing/2014/main" id="{D587F198-A11D-19A5-7D77-54CEC15FA0A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0ADDFA0-6470-47DC-990B-1BA01940C8E3}"/>
              </a:ext>
            </a:extLst>
          </p:cNvPr>
          <p:cNvSpPr>
            <a:spLocks noGrp="1"/>
          </p:cNvSpPr>
          <p:nvPr>
            <p:ph type="sldNum" sz="quarter" idx="12"/>
          </p:nvPr>
        </p:nvSpPr>
        <p:spPr/>
        <p:txBody>
          <a:bodyPr/>
          <a:lstStyle>
            <a:lvl1pPr>
              <a:defRPr b="1"/>
            </a:lvl1pPr>
          </a:lstStyle>
          <a:p>
            <a:fld id="{DA20A8BE-3DB3-D641-92AF-076E77452DCB}" type="slidenum">
              <a:rPr lang="ja-JP" altLang="en-US" smtClean="0"/>
              <a:pPr/>
              <a:t>‹#›</a:t>
            </a:fld>
            <a:endParaRPr lang="ja-JP" altLang="en-US"/>
          </a:p>
        </p:txBody>
      </p:sp>
    </p:spTree>
    <p:extLst>
      <p:ext uri="{BB962C8B-B14F-4D97-AF65-F5344CB8AC3E}">
        <p14:creationId xmlns:p14="http://schemas.microsoft.com/office/powerpoint/2010/main" val="3176508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4CB3BE-7831-A889-BFB7-A15DFA2813D4}"/>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69FE077-B9FA-0810-CAFB-AC6D853C88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805E929-A3F9-50A4-FE9C-2D03CC66F55D}"/>
              </a:ext>
            </a:extLst>
          </p:cNvPr>
          <p:cNvSpPr>
            <a:spLocks noGrp="1"/>
          </p:cNvSpPr>
          <p:nvPr>
            <p:ph type="dt" sz="half" idx="10"/>
          </p:nvPr>
        </p:nvSpPr>
        <p:spPr/>
        <p:txBody>
          <a:bodyPr/>
          <a:lstStyle/>
          <a:p>
            <a:fld id="{106AC010-808C-AA4B-A6BC-52F6E3905B6E}" type="datetime1">
              <a:rPr kumimoji="1" lang="ja-JP" altLang="en-US" smtClean="0"/>
              <a:t>2026/9/11</a:t>
            </a:fld>
            <a:endParaRPr kumimoji="1" lang="ja-JP" altLang="en-US"/>
          </a:p>
        </p:txBody>
      </p:sp>
      <p:sp>
        <p:nvSpPr>
          <p:cNvPr id="5" name="フッター プレースホルダー 4">
            <a:extLst>
              <a:ext uri="{FF2B5EF4-FFF2-40B4-BE49-F238E27FC236}">
                <a16:creationId xmlns:a16="http://schemas.microsoft.com/office/drawing/2014/main" id="{9708D621-E95E-3ACA-7FBC-55CE795448F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5453381-FD57-6A4D-9567-A8AC024F359E}"/>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1032070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39AB84-C709-3631-8D5E-1D06AF7B72C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C129B24-A40A-CB80-E45F-483038CD533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04D88EA-0E3E-CC58-03F0-773BDD266BE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62F36A7-D9B8-189C-494C-551921DB2443}"/>
              </a:ext>
            </a:extLst>
          </p:cNvPr>
          <p:cNvSpPr>
            <a:spLocks noGrp="1"/>
          </p:cNvSpPr>
          <p:nvPr>
            <p:ph type="dt" sz="half" idx="10"/>
          </p:nvPr>
        </p:nvSpPr>
        <p:spPr/>
        <p:txBody>
          <a:bodyPr/>
          <a:lstStyle/>
          <a:p>
            <a:fld id="{9786EB2F-DFA0-FF46-ACE5-418FE5BA806D}" type="datetime1">
              <a:rPr kumimoji="1" lang="ja-JP" altLang="en-US" smtClean="0"/>
              <a:t>2026/9/11</a:t>
            </a:fld>
            <a:endParaRPr kumimoji="1" lang="ja-JP" altLang="en-US"/>
          </a:p>
        </p:txBody>
      </p:sp>
      <p:sp>
        <p:nvSpPr>
          <p:cNvPr id="6" name="フッター プレースホルダー 5">
            <a:extLst>
              <a:ext uri="{FF2B5EF4-FFF2-40B4-BE49-F238E27FC236}">
                <a16:creationId xmlns:a16="http://schemas.microsoft.com/office/drawing/2014/main" id="{82CE0A99-9C93-9ECB-8A4A-FAF442A7F3D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656A8A3-5E12-1E79-CAAA-C839059FF5F2}"/>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1238111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13AB85-4334-B422-8806-812E2C9C188B}"/>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3E28E37-9C47-E580-3B1A-BD4C9B0161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5BBB1ED-B1E5-DB6E-033C-F1FC2E50820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1E01A08-65F3-52AB-CF5B-1009EEE5B7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4E268E2-080C-499B-EAB9-AD902600EF98}"/>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2C2534D-884E-26C9-2928-4EDC9AA2A206}"/>
              </a:ext>
            </a:extLst>
          </p:cNvPr>
          <p:cNvSpPr>
            <a:spLocks noGrp="1"/>
          </p:cNvSpPr>
          <p:nvPr>
            <p:ph type="dt" sz="half" idx="10"/>
          </p:nvPr>
        </p:nvSpPr>
        <p:spPr/>
        <p:txBody>
          <a:bodyPr/>
          <a:lstStyle/>
          <a:p>
            <a:fld id="{E1F249BA-3691-CC44-9234-3162F09DF32B}" type="datetime1">
              <a:rPr kumimoji="1" lang="ja-JP" altLang="en-US" smtClean="0"/>
              <a:t>2026/9/11</a:t>
            </a:fld>
            <a:endParaRPr kumimoji="1" lang="ja-JP" altLang="en-US"/>
          </a:p>
        </p:txBody>
      </p:sp>
      <p:sp>
        <p:nvSpPr>
          <p:cNvPr id="8" name="フッター プレースホルダー 7">
            <a:extLst>
              <a:ext uri="{FF2B5EF4-FFF2-40B4-BE49-F238E27FC236}">
                <a16:creationId xmlns:a16="http://schemas.microsoft.com/office/drawing/2014/main" id="{93D4D253-576D-5DA9-5276-EF1BBE4E65E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4858470-EFA1-6093-1789-E15EFE4D88D1}"/>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3904350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AC4923-21E7-963E-80AA-57FFA2B55FF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827687B-F726-55CC-51C7-83AC53E64F6E}"/>
              </a:ext>
            </a:extLst>
          </p:cNvPr>
          <p:cNvSpPr>
            <a:spLocks noGrp="1"/>
          </p:cNvSpPr>
          <p:nvPr>
            <p:ph type="dt" sz="half" idx="10"/>
          </p:nvPr>
        </p:nvSpPr>
        <p:spPr/>
        <p:txBody>
          <a:bodyPr/>
          <a:lstStyle/>
          <a:p>
            <a:fld id="{19FE345B-FDBF-1B41-8049-16608F66FB1C}" type="datetime1">
              <a:rPr kumimoji="1" lang="ja-JP" altLang="en-US" smtClean="0"/>
              <a:t>2026/9/11</a:t>
            </a:fld>
            <a:endParaRPr kumimoji="1" lang="ja-JP" altLang="en-US"/>
          </a:p>
        </p:txBody>
      </p:sp>
      <p:sp>
        <p:nvSpPr>
          <p:cNvPr id="4" name="フッター プレースホルダー 3">
            <a:extLst>
              <a:ext uri="{FF2B5EF4-FFF2-40B4-BE49-F238E27FC236}">
                <a16:creationId xmlns:a16="http://schemas.microsoft.com/office/drawing/2014/main" id="{B95BF030-F891-DE22-AE99-2B1C398FA241}"/>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6470F4D-C813-52C7-B91D-EB02C8BB71EE}"/>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2955316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0ABDCF6-7BC5-F944-C880-A10AE8C89D5D}"/>
              </a:ext>
            </a:extLst>
          </p:cNvPr>
          <p:cNvSpPr>
            <a:spLocks noGrp="1"/>
          </p:cNvSpPr>
          <p:nvPr>
            <p:ph type="dt" sz="half" idx="10"/>
          </p:nvPr>
        </p:nvSpPr>
        <p:spPr/>
        <p:txBody>
          <a:bodyPr/>
          <a:lstStyle/>
          <a:p>
            <a:fld id="{62B96D6B-2CC9-6F4B-8491-58F30ECD4965}" type="datetime1">
              <a:rPr kumimoji="1" lang="ja-JP" altLang="en-US" smtClean="0"/>
              <a:t>2026/9/11</a:t>
            </a:fld>
            <a:endParaRPr kumimoji="1" lang="ja-JP" altLang="en-US"/>
          </a:p>
        </p:txBody>
      </p:sp>
      <p:sp>
        <p:nvSpPr>
          <p:cNvPr id="3" name="フッター プレースホルダー 2">
            <a:extLst>
              <a:ext uri="{FF2B5EF4-FFF2-40B4-BE49-F238E27FC236}">
                <a16:creationId xmlns:a16="http://schemas.microsoft.com/office/drawing/2014/main" id="{EE4DE45C-48C7-7E0F-39F6-B2A9AB81D72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5A24B34-E235-BDDB-863C-F199C0698336}"/>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3988800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ADAA94-C8F1-8487-5AFD-846AC4E20FE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CC27AE5-71E6-E42A-7AE1-4BDFA2F0B0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7D0FD21-2308-477D-6406-4636DF292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09275C7-DEF2-3FB4-B879-A653CE14BDD2}"/>
              </a:ext>
            </a:extLst>
          </p:cNvPr>
          <p:cNvSpPr>
            <a:spLocks noGrp="1"/>
          </p:cNvSpPr>
          <p:nvPr>
            <p:ph type="dt" sz="half" idx="10"/>
          </p:nvPr>
        </p:nvSpPr>
        <p:spPr/>
        <p:txBody>
          <a:bodyPr/>
          <a:lstStyle/>
          <a:p>
            <a:fld id="{BFBD45B9-38D9-964B-9194-069A8761DFD8}" type="datetime1">
              <a:rPr kumimoji="1" lang="ja-JP" altLang="en-US" smtClean="0"/>
              <a:t>2026/9/11</a:t>
            </a:fld>
            <a:endParaRPr kumimoji="1" lang="ja-JP" altLang="en-US"/>
          </a:p>
        </p:txBody>
      </p:sp>
      <p:sp>
        <p:nvSpPr>
          <p:cNvPr id="6" name="フッター プレースホルダー 5">
            <a:extLst>
              <a:ext uri="{FF2B5EF4-FFF2-40B4-BE49-F238E27FC236}">
                <a16:creationId xmlns:a16="http://schemas.microsoft.com/office/drawing/2014/main" id="{9222E701-3D66-D093-FE60-03C84E9B5AB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78CDA7C-9E1F-E8EE-9967-F0C524B60770}"/>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1436185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F66A4D-F30B-A488-0121-FE41A65407C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922818B-561A-6B67-503B-BAC8C69F87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D33746D-8EEF-6F0A-6E23-4F06C379FE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633A2DB-2651-F395-989F-7350556DFE1B}"/>
              </a:ext>
            </a:extLst>
          </p:cNvPr>
          <p:cNvSpPr>
            <a:spLocks noGrp="1"/>
          </p:cNvSpPr>
          <p:nvPr>
            <p:ph type="dt" sz="half" idx="10"/>
          </p:nvPr>
        </p:nvSpPr>
        <p:spPr/>
        <p:txBody>
          <a:bodyPr/>
          <a:lstStyle/>
          <a:p>
            <a:fld id="{CBAD2C46-8C72-7F46-8838-6A62C82E5A5F}" type="datetime1">
              <a:rPr kumimoji="1" lang="ja-JP" altLang="en-US" smtClean="0"/>
              <a:t>2026/9/11</a:t>
            </a:fld>
            <a:endParaRPr kumimoji="1" lang="ja-JP" altLang="en-US"/>
          </a:p>
        </p:txBody>
      </p:sp>
      <p:sp>
        <p:nvSpPr>
          <p:cNvPr id="6" name="フッター プレースホルダー 5">
            <a:extLst>
              <a:ext uri="{FF2B5EF4-FFF2-40B4-BE49-F238E27FC236}">
                <a16:creationId xmlns:a16="http://schemas.microsoft.com/office/drawing/2014/main" id="{F3A57855-BD35-6BD1-4874-9B29B838B28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7FC4F2F-FA3F-2724-C600-AB86D594FAF1}"/>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1193741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336247-8E65-1423-96D9-356FF219393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EB53DA3-D2E4-0F4B-9665-EB7F8FE7073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DEC8982-8F86-810F-A3DF-C27376267637}"/>
              </a:ext>
            </a:extLst>
          </p:cNvPr>
          <p:cNvSpPr>
            <a:spLocks noGrp="1"/>
          </p:cNvSpPr>
          <p:nvPr>
            <p:ph type="dt" sz="half" idx="10"/>
          </p:nvPr>
        </p:nvSpPr>
        <p:spPr/>
        <p:txBody>
          <a:bodyPr/>
          <a:lstStyle/>
          <a:p>
            <a:fld id="{D4B2998F-EE4B-BE45-9A1C-6FE11CD8AF92}" type="datetime1">
              <a:rPr kumimoji="1" lang="ja-JP" altLang="en-US" smtClean="0"/>
              <a:t>2026/9/11</a:t>
            </a:fld>
            <a:endParaRPr kumimoji="1" lang="ja-JP" altLang="en-US"/>
          </a:p>
        </p:txBody>
      </p:sp>
      <p:sp>
        <p:nvSpPr>
          <p:cNvPr id="5" name="フッター プレースホルダー 4">
            <a:extLst>
              <a:ext uri="{FF2B5EF4-FFF2-40B4-BE49-F238E27FC236}">
                <a16:creationId xmlns:a16="http://schemas.microsoft.com/office/drawing/2014/main" id="{8B36DDE9-0504-9053-5207-FF136E9543E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E952083-1FF4-B9E5-E5BF-845BCC5D99E3}"/>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64734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2346E1A-052D-85C1-442D-6029C95139B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B0884AD-C98B-C5D8-FC55-0AD603A9D99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A04BD65-D664-5FA1-F964-4B3B26C2AEF8}"/>
              </a:ext>
            </a:extLst>
          </p:cNvPr>
          <p:cNvSpPr>
            <a:spLocks noGrp="1"/>
          </p:cNvSpPr>
          <p:nvPr>
            <p:ph type="dt" sz="half" idx="10"/>
          </p:nvPr>
        </p:nvSpPr>
        <p:spPr/>
        <p:txBody>
          <a:bodyPr/>
          <a:lstStyle/>
          <a:p>
            <a:fld id="{CD406BA5-C4C9-1341-8B6C-AEC5E84998BB}" type="datetime1">
              <a:rPr kumimoji="1" lang="ja-JP" altLang="en-US" smtClean="0"/>
              <a:t>2026/9/11</a:t>
            </a:fld>
            <a:endParaRPr kumimoji="1" lang="ja-JP" altLang="en-US"/>
          </a:p>
        </p:txBody>
      </p:sp>
      <p:sp>
        <p:nvSpPr>
          <p:cNvPr id="5" name="フッター プレースホルダー 4">
            <a:extLst>
              <a:ext uri="{FF2B5EF4-FFF2-40B4-BE49-F238E27FC236}">
                <a16:creationId xmlns:a16="http://schemas.microsoft.com/office/drawing/2014/main" id="{5388EC8F-A5AB-C50C-99E1-B4D990EC3A0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D2312E-3FFF-6878-5D34-217CD06E1672}"/>
              </a:ext>
            </a:extLst>
          </p:cNvPr>
          <p:cNvSpPr>
            <a:spLocks noGrp="1"/>
          </p:cNvSpPr>
          <p:nvPr>
            <p:ph type="sldNum" sz="quarter" idx="12"/>
          </p:nvPr>
        </p:nvSpPr>
        <p:spPr/>
        <p:txBody>
          <a:body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3202068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902859D-6FBF-A644-A594-331AF1147B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B16EE42-C339-7ED2-1E37-B2074B8F34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DE25FFC-59EA-ACFA-B4A2-190508536D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DF7259-CBFC-024D-B189-B1DC04E26669}" type="datetime1">
              <a:rPr kumimoji="1" lang="ja-JP" altLang="en-US" smtClean="0"/>
              <a:t>2026/9/11</a:t>
            </a:fld>
            <a:endParaRPr kumimoji="1" lang="ja-JP" altLang="en-US"/>
          </a:p>
        </p:txBody>
      </p:sp>
      <p:sp>
        <p:nvSpPr>
          <p:cNvPr id="5" name="フッター プレースホルダー 4">
            <a:extLst>
              <a:ext uri="{FF2B5EF4-FFF2-40B4-BE49-F238E27FC236}">
                <a16:creationId xmlns:a16="http://schemas.microsoft.com/office/drawing/2014/main" id="{65055C13-A716-D908-2B88-724DBE65FD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77EA754-A81A-9E1D-1582-70838C521BDD}"/>
              </a:ext>
            </a:extLst>
          </p:cNvPr>
          <p:cNvSpPr>
            <a:spLocks noGrp="1"/>
          </p:cNvSpPr>
          <p:nvPr>
            <p:ph type="sldNum" sz="quarter" idx="4"/>
          </p:nvPr>
        </p:nvSpPr>
        <p:spPr>
          <a:xfrm>
            <a:off x="9100458"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20A8BE-3DB3-D641-92AF-076E77452DCB}" type="slidenum">
              <a:rPr kumimoji="1" lang="ja-JP" altLang="en-US" smtClean="0"/>
              <a:t>‹#›</a:t>
            </a:fld>
            <a:endParaRPr kumimoji="1" lang="ja-JP" altLang="en-US"/>
          </a:p>
        </p:txBody>
      </p:sp>
    </p:spTree>
    <p:extLst>
      <p:ext uri="{BB962C8B-B14F-4D97-AF65-F5344CB8AC3E}">
        <p14:creationId xmlns:p14="http://schemas.microsoft.com/office/powerpoint/2010/main" val="15086958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D72C2F-5AC0-3ED7-0857-A33AE1B3EC0E}"/>
              </a:ext>
            </a:extLst>
          </p:cNvPr>
          <p:cNvSpPr>
            <a:spLocks noGrp="1"/>
          </p:cNvSpPr>
          <p:nvPr>
            <p:ph type="ctrTitle"/>
          </p:nvPr>
        </p:nvSpPr>
        <p:spPr/>
        <p:txBody>
          <a:bodyPr>
            <a:normAutofit fontScale="90000"/>
          </a:bodyPr>
          <a:lstStyle/>
          <a:p>
            <a:r>
              <a:rPr kumimoji="1" lang="en-US" altLang="ja-JP" dirty="0"/>
              <a:t>Arm CCA</a:t>
            </a:r>
            <a:r>
              <a:rPr kumimoji="1" lang="ja-JP" altLang="en-US"/>
              <a:t>の</a:t>
            </a:r>
            <a:r>
              <a:rPr kumimoji="1" lang="en-US" altLang="ja-JP" dirty="0"/>
              <a:t>Realm VM</a:t>
            </a:r>
            <a:r>
              <a:rPr kumimoji="1" lang="ja-JP" altLang="en-US"/>
              <a:t>を</a:t>
            </a:r>
            <a:br>
              <a:rPr kumimoji="1" lang="en-US" altLang="ja-JP" dirty="0"/>
            </a:br>
            <a:r>
              <a:rPr kumimoji="1" lang="ja-JP" altLang="en-US"/>
              <a:t>活用した隔離環境での</a:t>
            </a:r>
            <a:br>
              <a:rPr kumimoji="1" lang="en-US" altLang="ja-JP" dirty="0"/>
            </a:br>
            <a:r>
              <a:rPr kumimoji="1" lang="ja-JP" altLang="en-US"/>
              <a:t>システム監視</a:t>
            </a:r>
          </a:p>
        </p:txBody>
      </p:sp>
      <p:sp>
        <p:nvSpPr>
          <p:cNvPr id="3" name="字幕 2">
            <a:extLst>
              <a:ext uri="{FF2B5EF4-FFF2-40B4-BE49-F238E27FC236}">
                <a16:creationId xmlns:a16="http://schemas.microsoft.com/office/drawing/2014/main" id="{237029CA-8E41-F4C0-5AAE-4F17785B8B92}"/>
              </a:ext>
            </a:extLst>
          </p:cNvPr>
          <p:cNvSpPr>
            <a:spLocks noGrp="1"/>
          </p:cNvSpPr>
          <p:nvPr>
            <p:ph type="subTitle" idx="1"/>
          </p:nvPr>
        </p:nvSpPr>
        <p:spPr>
          <a:xfrm>
            <a:off x="1524000" y="4267743"/>
            <a:ext cx="9144000" cy="1655762"/>
          </a:xfrm>
        </p:spPr>
        <p:txBody>
          <a:bodyPr/>
          <a:lstStyle/>
          <a:p>
            <a:r>
              <a:rPr kumimoji="1" lang="ja-JP" altLang="en-US"/>
              <a:t>九州工業大学</a:t>
            </a:r>
            <a:endParaRPr kumimoji="1" lang="en-US" altLang="ja-JP" dirty="0"/>
          </a:p>
          <a:p>
            <a:r>
              <a:rPr lang="ja-JP" altLang="en-US"/>
              <a:t>高巣雄大　光来健一</a:t>
            </a:r>
            <a:endParaRPr kumimoji="1" lang="ja-JP" altLang="en-US"/>
          </a:p>
        </p:txBody>
      </p:sp>
      <p:sp>
        <p:nvSpPr>
          <p:cNvPr id="4" name="スライド番号プレースホルダー 3">
            <a:extLst>
              <a:ext uri="{FF2B5EF4-FFF2-40B4-BE49-F238E27FC236}">
                <a16:creationId xmlns:a16="http://schemas.microsoft.com/office/drawing/2014/main" id="{8D9F87AD-6856-3D8D-AF13-640032D0CF0B}"/>
              </a:ext>
            </a:extLst>
          </p:cNvPr>
          <p:cNvSpPr>
            <a:spLocks noGrp="1"/>
          </p:cNvSpPr>
          <p:nvPr>
            <p:ph type="sldNum" sz="quarter" idx="12"/>
          </p:nvPr>
        </p:nvSpPr>
        <p:spPr/>
        <p:txBody>
          <a:bodyPr/>
          <a:lstStyle/>
          <a:p>
            <a:fld id="{DA20A8BE-3DB3-D641-92AF-076E77452DCB}" type="slidenum">
              <a:rPr kumimoji="1" lang="ja-JP" altLang="en-US" smtClean="0"/>
              <a:t>1</a:t>
            </a:fld>
            <a:endParaRPr kumimoji="1" lang="ja-JP" altLang="en-US"/>
          </a:p>
        </p:txBody>
      </p:sp>
    </p:spTree>
    <p:extLst>
      <p:ext uri="{BB962C8B-B14F-4D97-AF65-F5344CB8AC3E}">
        <p14:creationId xmlns:p14="http://schemas.microsoft.com/office/powerpoint/2010/main" val="2634755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371F96-3288-BFC4-E939-8D479140079A}"/>
              </a:ext>
            </a:extLst>
          </p:cNvPr>
          <p:cNvSpPr>
            <a:spLocks noGrp="1"/>
          </p:cNvSpPr>
          <p:nvPr>
            <p:ph type="title"/>
          </p:nvPr>
        </p:nvSpPr>
        <p:spPr/>
        <p:txBody>
          <a:bodyPr/>
          <a:lstStyle/>
          <a:p>
            <a:r>
              <a:rPr kumimoji="1" lang="ja-JP" altLang="en-US"/>
              <a:t>システムへの攻撃</a:t>
            </a:r>
          </a:p>
        </p:txBody>
      </p:sp>
      <p:sp>
        <p:nvSpPr>
          <p:cNvPr id="3" name="コンテンツ プレースホルダー 2">
            <a:extLst>
              <a:ext uri="{FF2B5EF4-FFF2-40B4-BE49-F238E27FC236}">
                <a16:creationId xmlns:a16="http://schemas.microsoft.com/office/drawing/2014/main" id="{91D5FA55-9132-3D5E-AEC7-5B836FFC8AF9}"/>
              </a:ext>
            </a:extLst>
          </p:cNvPr>
          <p:cNvSpPr>
            <a:spLocks noGrp="1"/>
          </p:cNvSpPr>
          <p:nvPr>
            <p:ph idx="1"/>
          </p:nvPr>
        </p:nvSpPr>
        <p:spPr/>
        <p:txBody>
          <a:bodyPr/>
          <a:lstStyle/>
          <a:p>
            <a:r>
              <a:rPr kumimoji="1" lang="ja-JP" altLang="en-US"/>
              <a:t>あらゆるシステムがインターネットに接続</a:t>
            </a:r>
            <a:endParaRPr kumimoji="1" lang="en-US" altLang="ja-JP" dirty="0"/>
          </a:p>
          <a:p>
            <a:pPr lvl="1"/>
            <a:r>
              <a:rPr lang="ja-JP" altLang="en-US"/>
              <a:t>クラウド、</a:t>
            </a:r>
            <a:r>
              <a:rPr lang="en-US" altLang="ja-JP" dirty="0"/>
              <a:t>IoT</a:t>
            </a:r>
            <a:r>
              <a:rPr lang="ja-JP" altLang="en-US"/>
              <a:t>、エッジデバイスなど</a:t>
            </a:r>
            <a:endParaRPr lang="en-US" altLang="ja-JP" dirty="0"/>
          </a:p>
          <a:p>
            <a:pPr lvl="1"/>
            <a:r>
              <a:rPr lang="ja-JP" altLang="en-US"/>
              <a:t>脆弱性や設定ミスを利用したシステムへの侵入が増加</a:t>
            </a:r>
            <a:endParaRPr lang="en-US" altLang="ja-JP" dirty="0"/>
          </a:p>
          <a:p>
            <a:r>
              <a:rPr lang="ja-JP" altLang="en-US"/>
              <a:t>侵入検知システム</a:t>
            </a:r>
            <a:r>
              <a:rPr lang="en-US" altLang="ja-JP" dirty="0"/>
              <a:t>(IDS)</a:t>
            </a:r>
            <a:r>
              <a:rPr lang="ja-JP" altLang="en-US"/>
              <a:t>を用いて攻撃を検知する必要</a:t>
            </a:r>
            <a:endParaRPr lang="en-US" altLang="ja-JP" dirty="0"/>
          </a:p>
          <a:p>
            <a:pPr lvl="1"/>
            <a:r>
              <a:rPr kumimoji="1" lang="ja-JP" altLang="en-US"/>
              <a:t>機械学習を用いた高度な</a:t>
            </a:r>
            <a:r>
              <a:rPr kumimoji="1" lang="en-US" altLang="ja-JP" dirty="0"/>
              <a:t>IDS</a:t>
            </a:r>
            <a:r>
              <a:rPr kumimoji="1" lang="ja-JP" altLang="en-US"/>
              <a:t>が用いられるようになっている</a:t>
            </a:r>
            <a:endParaRPr kumimoji="1" lang="en-US" altLang="ja-JP" dirty="0"/>
          </a:p>
          <a:p>
            <a:pPr lvl="1"/>
            <a:r>
              <a:rPr lang="ja-JP" altLang="en-US"/>
              <a:t>監視対象システム内で</a:t>
            </a:r>
            <a:r>
              <a:rPr lang="en-US" altLang="ja-JP" dirty="0"/>
              <a:t>IDS</a:t>
            </a:r>
            <a:r>
              <a:rPr lang="ja-JP" altLang="en-US"/>
              <a:t>を動かすと無効化されてしまう可能性</a:t>
            </a:r>
            <a:endParaRPr kumimoji="1" lang="ja-JP" altLang="en-US"/>
          </a:p>
        </p:txBody>
      </p:sp>
      <p:grpSp>
        <p:nvGrpSpPr>
          <p:cNvPr id="15" name="グループ化 14">
            <a:extLst>
              <a:ext uri="{FF2B5EF4-FFF2-40B4-BE49-F238E27FC236}">
                <a16:creationId xmlns:a16="http://schemas.microsoft.com/office/drawing/2014/main" id="{B9D85AB2-7755-4166-0FD1-F51A90B70B88}"/>
              </a:ext>
            </a:extLst>
          </p:cNvPr>
          <p:cNvGrpSpPr/>
          <p:nvPr/>
        </p:nvGrpSpPr>
        <p:grpSpPr>
          <a:xfrm>
            <a:off x="838200" y="4387510"/>
            <a:ext cx="8713785" cy="2305061"/>
            <a:chOff x="-350371" y="4438185"/>
            <a:chExt cx="8713785" cy="2305061"/>
          </a:xfrm>
        </p:grpSpPr>
        <p:sp>
          <p:nvSpPr>
            <p:cNvPr id="5" name="角丸四角形 4">
              <a:extLst>
                <a:ext uri="{FF2B5EF4-FFF2-40B4-BE49-F238E27FC236}">
                  <a16:creationId xmlns:a16="http://schemas.microsoft.com/office/drawing/2014/main" id="{CA046221-2746-4C96-6BA8-FC02E187B79F}"/>
                </a:ext>
              </a:extLst>
            </p:cNvPr>
            <p:cNvSpPr/>
            <p:nvPr/>
          </p:nvSpPr>
          <p:spPr>
            <a:xfrm>
              <a:off x="3451302" y="4716966"/>
              <a:ext cx="3947532" cy="1694985"/>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監視対象システム</a:t>
              </a:r>
              <a:endParaRPr lang="en-US" altLang="ja-JP" b="1" dirty="0">
                <a:solidFill>
                  <a:schemeClr val="tx1"/>
                </a:solidFill>
              </a:endParaRPr>
            </a:p>
            <a:p>
              <a:pPr algn="ctr"/>
              <a:endParaRPr kumimoji="1" lang="en-US" altLang="ja-JP" dirty="0">
                <a:solidFill>
                  <a:schemeClr val="tx1"/>
                </a:solidFill>
              </a:endParaRPr>
            </a:p>
            <a:p>
              <a:pPr algn="ctr"/>
              <a:endParaRPr lang="en-US" altLang="ja-JP" dirty="0">
                <a:solidFill>
                  <a:schemeClr val="tx1"/>
                </a:solidFill>
              </a:endParaRPr>
            </a:p>
            <a:p>
              <a:pPr algn="ctr"/>
              <a:endParaRPr kumimoji="1" lang="en-US" altLang="ja-JP" dirty="0">
                <a:solidFill>
                  <a:schemeClr val="tx1"/>
                </a:solidFill>
              </a:endParaRPr>
            </a:p>
            <a:p>
              <a:pPr algn="ctr"/>
              <a:endParaRPr kumimoji="1" lang="ja-JP" altLang="en-US">
                <a:solidFill>
                  <a:schemeClr val="tx1"/>
                </a:solidFill>
              </a:endParaRPr>
            </a:p>
          </p:txBody>
        </p:sp>
        <p:sp>
          <p:nvSpPr>
            <p:cNvPr id="7" name="角丸四角形 6">
              <a:extLst>
                <a:ext uri="{FF2B5EF4-FFF2-40B4-BE49-F238E27FC236}">
                  <a16:creationId xmlns:a16="http://schemas.microsoft.com/office/drawing/2014/main" id="{BD068065-014E-8D58-5F2B-224DA0F67222}"/>
                </a:ext>
              </a:extLst>
            </p:cNvPr>
            <p:cNvSpPr/>
            <p:nvPr/>
          </p:nvSpPr>
          <p:spPr>
            <a:xfrm>
              <a:off x="4243968" y="5388133"/>
              <a:ext cx="2362200" cy="799171"/>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4" name="正方形/長方形 3">
              <a:extLst>
                <a:ext uri="{FF2B5EF4-FFF2-40B4-BE49-F238E27FC236}">
                  <a16:creationId xmlns:a16="http://schemas.microsoft.com/office/drawing/2014/main" id="{D5A743A6-533B-6E6C-DE84-AD54187E90C7}"/>
                </a:ext>
              </a:extLst>
            </p:cNvPr>
            <p:cNvSpPr/>
            <p:nvPr/>
          </p:nvSpPr>
          <p:spPr>
            <a:xfrm>
              <a:off x="2486722" y="4438185"/>
              <a:ext cx="5876692" cy="208527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グラフィックス 9" descr="ユーザー 単色塗りつぶし">
              <a:extLst>
                <a:ext uri="{FF2B5EF4-FFF2-40B4-BE49-F238E27FC236}">
                  <a16:creationId xmlns:a16="http://schemas.microsoft.com/office/drawing/2014/main" id="{B0621E2F-6BFB-6FA8-C4CE-0F0798912C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094" y="4438185"/>
              <a:ext cx="2070446" cy="2070446"/>
            </a:xfrm>
            <a:prstGeom prst="rect">
              <a:avLst/>
            </a:prstGeom>
          </p:spPr>
        </p:pic>
        <p:sp>
          <p:nvSpPr>
            <p:cNvPr id="11" name="右矢印 10">
              <a:extLst>
                <a:ext uri="{FF2B5EF4-FFF2-40B4-BE49-F238E27FC236}">
                  <a16:creationId xmlns:a16="http://schemas.microsoft.com/office/drawing/2014/main" id="{BCDAD435-1B28-0FBB-0BF6-4E2DF383DB99}"/>
                </a:ext>
              </a:extLst>
            </p:cNvPr>
            <p:cNvSpPr/>
            <p:nvPr/>
          </p:nvSpPr>
          <p:spPr>
            <a:xfrm>
              <a:off x="2007220" y="5086299"/>
              <a:ext cx="1444082" cy="886086"/>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乗算記号 11">
              <a:extLst>
                <a:ext uri="{FF2B5EF4-FFF2-40B4-BE49-F238E27FC236}">
                  <a16:creationId xmlns:a16="http://schemas.microsoft.com/office/drawing/2014/main" id="{6F235A13-5239-BD15-00E2-5F553BBFAA4C}"/>
                </a:ext>
              </a:extLst>
            </p:cNvPr>
            <p:cNvSpPr/>
            <p:nvPr/>
          </p:nvSpPr>
          <p:spPr>
            <a:xfrm>
              <a:off x="4077666" y="5023932"/>
              <a:ext cx="1277762" cy="1484699"/>
            </a:xfrm>
            <a:prstGeom prst="mathMultipl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C5651EE3-F270-C362-E174-FA1DCFF1130C}"/>
                </a:ext>
              </a:extLst>
            </p:cNvPr>
            <p:cNvSpPr txBox="1"/>
            <p:nvPr/>
          </p:nvSpPr>
          <p:spPr>
            <a:xfrm>
              <a:off x="-350371" y="6373914"/>
              <a:ext cx="2977376" cy="369332"/>
            </a:xfrm>
            <a:prstGeom prst="rect">
              <a:avLst/>
            </a:prstGeom>
            <a:noFill/>
          </p:spPr>
          <p:txBody>
            <a:bodyPr wrap="square" rtlCol="0">
              <a:spAutoFit/>
            </a:bodyPr>
            <a:lstStyle/>
            <a:p>
              <a:pPr algn="ctr"/>
              <a:r>
                <a:rPr kumimoji="1" lang="ja-JP" altLang="en-US" b="1"/>
                <a:t>攻撃者</a:t>
              </a:r>
            </a:p>
          </p:txBody>
        </p:sp>
      </p:grpSp>
      <p:sp>
        <p:nvSpPr>
          <p:cNvPr id="6" name="スライド番号プレースホルダー 5">
            <a:extLst>
              <a:ext uri="{FF2B5EF4-FFF2-40B4-BE49-F238E27FC236}">
                <a16:creationId xmlns:a16="http://schemas.microsoft.com/office/drawing/2014/main" id="{9CBCC0D1-4D3A-6530-5B08-2B36B97D7900}"/>
              </a:ext>
            </a:extLst>
          </p:cNvPr>
          <p:cNvSpPr>
            <a:spLocks noGrp="1"/>
          </p:cNvSpPr>
          <p:nvPr>
            <p:ph type="sldNum" sz="quarter" idx="12"/>
          </p:nvPr>
        </p:nvSpPr>
        <p:spPr/>
        <p:txBody>
          <a:bodyPr/>
          <a:lstStyle/>
          <a:p>
            <a:fld id="{DA20A8BE-3DB3-D641-92AF-076E77452DCB}" type="slidenum">
              <a:rPr kumimoji="1" lang="ja-JP" altLang="en-US" smtClean="0"/>
              <a:t>2</a:t>
            </a:fld>
            <a:endParaRPr kumimoji="1" lang="ja-JP" altLang="en-US"/>
          </a:p>
        </p:txBody>
      </p:sp>
    </p:spTree>
    <p:extLst>
      <p:ext uri="{BB962C8B-B14F-4D97-AF65-F5344CB8AC3E}">
        <p14:creationId xmlns:p14="http://schemas.microsoft.com/office/powerpoint/2010/main" val="95772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915E04-AE80-4FC6-210D-11AD456F8F32}"/>
              </a:ext>
            </a:extLst>
          </p:cNvPr>
          <p:cNvSpPr>
            <a:spLocks noGrp="1"/>
          </p:cNvSpPr>
          <p:nvPr>
            <p:ph type="title"/>
          </p:nvPr>
        </p:nvSpPr>
        <p:spPr/>
        <p:txBody>
          <a:bodyPr/>
          <a:lstStyle/>
          <a:p>
            <a:r>
              <a:rPr kumimoji="1" lang="en-US" altLang="ja-JP" dirty="0"/>
              <a:t>Intel SGX</a:t>
            </a:r>
            <a:r>
              <a:rPr kumimoji="1" lang="ja-JP" altLang="en-US"/>
              <a:t>を用いた</a:t>
            </a:r>
            <a:r>
              <a:rPr kumimoji="1" lang="en-US" altLang="ja-JP" dirty="0"/>
              <a:t>IDS</a:t>
            </a:r>
            <a:r>
              <a:rPr kumimoji="1" lang="ja-JP" altLang="en-US"/>
              <a:t>の保護</a:t>
            </a:r>
          </a:p>
        </p:txBody>
      </p:sp>
      <p:sp>
        <p:nvSpPr>
          <p:cNvPr id="3" name="コンテンツ プレースホルダー 2">
            <a:extLst>
              <a:ext uri="{FF2B5EF4-FFF2-40B4-BE49-F238E27FC236}">
                <a16:creationId xmlns:a16="http://schemas.microsoft.com/office/drawing/2014/main" id="{A4DF25F3-CE21-AF3F-FE7A-B3A69B5EF808}"/>
              </a:ext>
            </a:extLst>
          </p:cNvPr>
          <p:cNvSpPr>
            <a:spLocks noGrp="1"/>
          </p:cNvSpPr>
          <p:nvPr>
            <p:ph idx="1"/>
          </p:nvPr>
        </p:nvSpPr>
        <p:spPr>
          <a:xfrm>
            <a:off x="838200" y="1499807"/>
            <a:ext cx="10796451" cy="4351338"/>
          </a:xfrm>
        </p:spPr>
        <p:txBody>
          <a:bodyPr/>
          <a:lstStyle/>
          <a:p>
            <a:r>
              <a:rPr lang="ja-JP" altLang="en-US"/>
              <a:t>エンクレイヴ内で</a:t>
            </a:r>
            <a:r>
              <a:rPr lang="en-US" altLang="ja-JP" dirty="0"/>
              <a:t>IDS</a:t>
            </a:r>
            <a:r>
              <a:rPr lang="ja-JP" altLang="en-US"/>
              <a:t>を隔離実行</a:t>
            </a:r>
            <a:r>
              <a:rPr lang="en-US" altLang="ja-JP" dirty="0"/>
              <a:t> </a:t>
            </a:r>
            <a:r>
              <a:rPr lang="en-US" altLang="ja-JP" sz="1800" dirty="0"/>
              <a:t>[Shih+, SDN-NFV'16] </a:t>
            </a:r>
            <a:r>
              <a:rPr lang="en" altLang="ja-JP" sz="1800" dirty="0"/>
              <a:t>[Koga+, TrustCom’23]</a:t>
            </a:r>
            <a:endParaRPr lang="en-US" altLang="ja-JP" sz="1800" dirty="0"/>
          </a:p>
          <a:p>
            <a:pPr lvl="1"/>
            <a:r>
              <a:rPr kumimoji="1" lang="ja-JP" altLang="en-US"/>
              <a:t>エンクレイヴはアプリケーション内に作成される保護領域</a:t>
            </a:r>
            <a:endParaRPr kumimoji="1" lang="en-US" altLang="ja-JP" dirty="0"/>
          </a:p>
          <a:p>
            <a:pPr lvl="1"/>
            <a:r>
              <a:rPr lang="en-US" altLang="ja-JP" dirty="0"/>
              <a:t>OS</a:t>
            </a:r>
            <a:r>
              <a:rPr lang="ja-JP" altLang="en-US"/>
              <a:t>が攻撃を受けても</a:t>
            </a:r>
            <a:r>
              <a:rPr lang="en-US" altLang="ja-JP" dirty="0"/>
              <a:t>IDS</a:t>
            </a:r>
            <a:r>
              <a:rPr lang="ja-JP" altLang="en-US"/>
              <a:t>を保護できる</a:t>
            </a:r>
            <a:endParaRPr lang="en-US" altLang="ja-JP" dirty="0"/>
          </a:p>
          <a:p>
            <a:r>
              <a:rPr kumimoji="1" lang="ja-JP" altLang="en-US"/>
              <a:t>エンクレイヴ内で高度な</a:t>
            </a:r>
            <a:r>
              <a:rPr kumimoji="1" lang="en-US" altLang="ja-JP" dirty="0"/>
              <a:t>IDS</a:t>
            </a:r>
            <a:r>
              <a:rPr kumimoji="1" lang="ja-JP" altLang="en-US"/>
              <a:t>を実行するのは難しい</a:t>
            </a:r>
            <a:endParaRPr kumimoji="1" lang="en-US" altLang="ja-JP" dirty="0"/>
          </a:p>
          <a:p>
            <a:pPr lvl="1"/>
            <a:r>
              <a:rPr kumimoji="1" lang="ja-JP" altLang="en-US"/>
              <a:t>エンクレイヴ内では複数プロセスを実行することができない</a:t>
            </a:r>
            <a:endParaRPr kumimoji="1" lang="en-US" altLang="ja-JP" dirty="0"/>
          </a:p>
          <a:p>
            <a:pPr lvl="1"/>
            <a:r>
              <a:rPr kumimoji="1" lang="ja-JP" altLang="en-US"/>
              <a:t>システムメモリやデバイスにアクセスするにはエージェントが必要</a:t>
            </a:r>
            <a:endParaRPr kumimoji="1" lang="en-US" altLang="ja-JP" dirty="0"/>
          </a:p>
        </p:txBody>
      </p:sp>
      <p:cxnSp>
        <p:nvCxnSpPr>
          <p:cNvPr id="25" name="直線矢印コネクタ 24">
            <a:extLst>
              <a:ext uri="{FF2B5EF4-FFF2-40B4-BE49-F238E27FC236}">
                <a16:creationId xmlns:a16="http://schemas.microsoft.com/office/drawing/2014/main" id="{2039EAAA-7D92-90C1-8DD4-E3ED7BCD67CD}"/>
              </a:ext>
            </a:extLst>
          </p:cNvPr>
          <p:cNvCxnSpPr>
            <a:cxnSpLocks/>
          </p:cNvCxnSpPr>
          <p:nvPr/>
        </p:nvCxnSpPr>
        <p:spPr>
          <a:xfrm flipV="1">
            <a:off x="5759601" y="5961708"/>
            <a:ext cx="1" cy="393901"/>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nvGrpSpPr>
          <p:cNvPr id="20" name="グループ化 19">
            <a:extLst>
              <a:ext uri="{FF2B5EF4-FFF2-40B4-BE49-F238E27FC236}">
                <a16:creationId xmlns:a16="http://schemas.microsoft.com/office/drawing/2014/main" id="{AC0A478E-5438-52A7-FCA3-D9B3A3064567}"/>
              </a:ext>
            </a:extLst>
          </p:cNvPr>
          <p:cNvGrpSpPr/>
          <p:nvPr/>
        </p:nvGrpSpPr>
        <p:grpSpPr>
          <a:xfrm>
            <a:off x="4059043" y="3977807"/>
            <a:ext cx="4644480" cy="2803972"/>
            <a:chOff x="4059043" y="3977807"/>
            <a:chExt cx="4644480" cy="2803972"/>
          </a:xfrm>
        </p:grpSpPr>
        <p:grpSp>
          <p:nvGrpSpPr>
            <p:cNvPr id="16" name="グループ化 15">
              <a:extLst>
                <a:ext uri="{FF2B5EF4-FFF2-40B4-BE49-F238E27FC236}">
                  <a16:creationId xmlns:a16="http://schemas.microsoft.com/office/drawing/2014/main" id="{B7E2EBFB-4C03-8EC4-6B98-C5362AC2BDBE}"/>
                </a:ext>
              </a:extLst>
            </p:cNvPr>
            <p:cNvGrpSpPr/>
            <p:nvPr/>
          </p:nvGrpSpPr>
          <p:grpSpPr>
            <a:xfrm>
              <a:off x="4059043" y="3977807"/>
              <a:ext cx="3401122" cy="2803972"/>
              <a:chOff x="4059043" y="3977807"/>
              <a:chExt cx="3401122" cy="2803972"/>
            </a:xfrm>
          </p:grpSpPr>
          <p:sp>
            <p:nvSpPr>
              <p:cNvPr id="4" name="正方形/長方形 3">
                <a:extLst>
                  <a:ext uri="{FF2B5EF4-FFF2-40B4-BE49-F238E27FC236}">
                    <a16:creationId xmlns:a16="http://schemas.microsoft.com/office/drawing/2014/main" id="{689FBBDC-1089-617A-2775-1C4869D571AC}"/>
                  </a:ext>
                </a:extLst>
              </p:cNvPr>
              <p:cNvSpPr/>
              <p:nvPr/>
            </p:nvSpPr>
            <p:spPr>
              <a:xfrm>
                <a:off x="4059043" y="4326897"/>
                <a:ext cx="3401122" cy="175074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58D35642-B715-3FF9-70F4-2DEE3DB301E0}"/>
                  </a:ext>
                </a:extLst>
              </p:cNvPr>
              <p:cNvSpPr/>
              <p:nvPr/>
            </p:nvSpPr>
            <p:spPr>
              <a:xfrm>
                <a:off x="4059043" y="6298771"/>
                <a:ext cx="3401122" cy="483008"/>
              </a:xfrm>
              <a:prstGeom prst="rect">
                <a:avLst/>
              </a:prstGeom>
              <a:solidFill>
                <a:schemeClr val="tx2">
                  <a:lumMod val="50000"/>
                  <a:lumOff val="5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b="1" dirty="0">
                    <a:solidFill>
                      <a:schemeClr val="tx1"/>
                    </a:solidFill>
                  </a:rPr>
                  <a:t>BIOS</a:t>
                </a:r>
                <a:endParaRPr kumimoji="1" lang="ja-JP" altLang="en-US" b="1">
                  <a:solidFill>
                    <a:schemeClr val="tx1"/>
                  </a:solidFill>
                </a:endParaRPr>
              </a:p>
            </p:txBody>
          </p:sp>
          <p:sp>
            <p:nvSpPr>
              <p:cNvPr id="6" name="角丸四角形 5">
                <a:extLst>
                  <a:ext uri="{FF2B5EF4-FFF2-40B4-BE49-F238E27FC236}">
                    <a16:creationId xmlns:a16="http://schemas.microsoft.com/office/drawing/2014/main" id="{96EF98A1-0677-01ED-4D72-0E5FC5361042}"/>
                  </a:ext>
                </a:extLst>
              </p:cNvPr>
              <p:cNvSpPr/>
              <p:nvPr/>
            </p:nvSpPr>
            <p:spPr>
              <a:xfrm>
                <a:off x="4265340" y="4505092"/>
                <a:ext cx="2988527" cy="981903"/>
              </a:xfrm>
              <a:prstGeom prst="round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エンクレイヴ</a:t>
                </a:r>
                <a:endParaRPr kumimoji="1" lang="en-US" altLang="ja-JP" b="1" dirty="0">
                  <a:solidFill>
                    <a:schemeClr val="tx1"/>
                  </a:solidFill>
                </a:endParaRPr>
              </a:p>
              <a:p>
                <a:pPr algn="ctr"/>
                <a:endParaRPr lang="en-US" altLang="ja-JP" dirty="0"/>
              </a:p>
              <a:p>
                <a:pPr algn="ctr"/>
                <a:endParaRPr kumimoji="1" lang="ja-JP" altLang="en-US"/>
              </a:p>
            </p:txBody>
          </p:sp>
          <p:sp>
            <p:nvSpPr>
              <p:cNvPr id="7" name="角丸四角形 6">
                <a:extLst>
                  <a:ext uri="{FF2B5EF4-FFF2-40B4-BE49-F238E27FC236}">
                    <a16:creationId xmlns:a16="http://schemas.microsoft.com/office/drawing/2014/main" id="{F53F032B-2964-4127-01F5-05AC851E5B7B}"/>
                  </a:ext>
                </a:extLst>
              </p:cNvPr>
              <p:cNvSpPr/>
              <p:nvPr/>
            </p:nvSpPr>
            <p:spPr>
              <a:xfrm>
                <a:off x="4265340" y="5576018"/>
                <a:ext cx="2988527" cy="364149"/>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sp>
            <p:nvSpPr>
              <p:cNvPr id="8" name="角丸四角形 7">
                <a:extLst>
                  <a:ext uri="{FF2B5EF4-FFF2-40B4-BE49-F238E27FC236}">
                    <a16:creationId xmlns:a16="http://schemas.microsoft.com/office/drawing/2014/main" id="{B5EF0825-BB55-52AE-F653-7183CDC3A11C}"/>
                  </a:ext>
                </a:extLst>
              </p:cNvPr>
              <p:cNvSpPr/>
              <p:nvPr/>
            </p:nvSpPr>
            <p:spPr>
              <a:xfrm>
                <a:off x="4516242" y="4952718"/>
                <a:ext cx="2486722" cy="412595"/>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10" name="テキスト ボックス 9">
                <a:extLst>
                  <a:ext uri="{FF2B5EF4-FFF2-40B4-BE49-F238E27FC236}">
                    <a16:creationId xmlns:a16="http://schemas.microsoft.com/office/drawing/2014/main" id="{2C63C1D0-618A-1C48-FA50-7DA732C79E74}"/>
                  </a:ext>
                </a:extLst>
              </p:cNvPr>
              <p:cNvSpPr txBox="1"/>
              <p:nvPr/>
            </p:nvSpPr>
            <p:spPr>
              <a:xfrm>
                <a:off x="4572927" y="3977807"/>
                <a:ext cx="2430037" cy="369332"/>
              </a:xfrm>
              <a:prstGeom prst="rect">
                <a:avLst/>
              </a:prstGeom>
              <a:noFill/>
            </p:spPr>
            <p:txBody>
              <a:bodyPr wrap="square" rtlCol="0">
                <a:spAutoFit/>
              </a:bodyPr>
              <a:lstStyle/>
              <a:p>
                <a:pPr algn="ctr"/>
                <a:r>
                  <a:rPr kumimoji="1" lang="ja-JP" altLang="en-US" b="1"/>
                  <a:t>監視対象システム</a:t>
                </a:r>
              </a:p>
            </p:txBody>
          </p:sp>
          <p:sp>
            <p:nvSpPr>
              <p:cNvPr id="15" name="正方形/長方形 14">
                <a:extLst>
                  <a:ext uri="{FF2B5EF4-FFF2-40B4-BE49-F238E27FC236}">
                    <a16:creationId xmlns:a16="http://schemas.microsoft.com/office/drawing/2014/main" id="{CC635A46-D68F-1436-3697-BE46FB28AAC3}"/>
                  </a:ext>
                </a:extLst>
              </p:cNvPr>
              <p:cNvSpPr/>
              <p:nvPr/>
            </p:nvSpPr>
            <p:spPr>
              <a:xfrm>
                <a:off x="5190886" y="6356391"/>
                <a:ext cx="1812078" cy="367768"/>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エージェント</a:t>
                </a:r>
                <a:endParaRPr kumimoji="1" lang="ja-JP" altLang="en-US" b="1">
                  <a:solidFill>
                    <a:schemeClr val="tx1"/>
                  </a:solidFill>
                </a:endParaRPr>
              </a:p>
            </p:txBody>
          </p:sp>
        </p:grpSp>
        <p:cxnSp>
          <p:nvCxnSpPr>
            <p:cNvPr id="19" name="カギ線コネクタ 18">
              <a:extLst>
                <a:ext uri="{FF2B5EF4-FFF2-40B4-BE49-F238E27FC236}">
                  <a16:creationId xmlns:a16="http://schemas.microsoft.com/office/drawing/2014/main" id="{46917253-76C7-4DA3-434D-E3766D23AD80}"/>
                </a:ext>
              </a:extLst>
            </p:cNvPr>
            <p:cNvCxnSpPr>
              <a:cxnSpLocks/>
              <a:stCxn id="8" idx="3"/>
              <a:endCxn id="15" idx="3"/>
            </p:cNvCxnSpPr>
            <p:nvPr/>
          </p:nvCxnSpPr>
          <p:spPr>
            <a:xfrm>
              <a:off x="7002964" y="5159016"/>
              <a:ext cx="12700" cy="1381259"/>
            </a:xfrm>
            <a:prstGeom prst="bentConnector3">
              <a:avLst>
                <a:gd name="adj1" fmla="val 5926835"/>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35B31290-318E-C6BF-5FAF-ED286678C173}"/>
                </a:ext>
              </a:extLst>
            </p:cNvPr>
            <p:cNvSpPr txBox="1"/>
            <p:nvPr/>
          </p:nvSpPr>
          <p:spPr>
            <a:xfrm>
              <a:off x="7597534" y="5675294"/>
              <a:ext cx="1105989" cy="369332"/>
            </a:xfrm>
            <a:prstGeom prst="rect">
              <a:avLst/>
            </a:prstGeom>
            <a:noFill/>
          </p:spPr>
          <p:txBody>
            <a:bodyPr wrap="square" rtlCol="0">
              <a:spAutoFit/>
            </a:bodyPr>
            <a:lstStyle/>
            <a:p>
              <a:pPr algn="ctr"/>
              <a:r>
                <a:rPr kumimoji="1" lang="ja-JP" altLang="en-US" b="1">
                  <a:solidFill>
                    <a:srgbClr val="C00000"/>
                  </a:solidFill>
                </a:rPr>
                <a:t>監視</a:t>
              </a:r>
            </a:p>
          </p:txBody>
        </p:sp>
      </p:grpSp>
      <p:sp>
        <p:nvSpPr>
          <p:cNvPr id="9" name="スライド番号プレースホルダー 8">
            <a:extLst>
              <a:ext uri="{FF2B5EF4-FFF2-40B4-BE49-F238E27FC236}">
                <a16:creationId xmlns:a16="http://schemas.microsoft.com/office/drawing/2014/main" id="{E2812903-422B-2E48-1360-3CB47921AD5C}"/>
              </a:ext>
            </a:extLst>
          </p:cNvPr>
          <p:cNvSpPr>
            <a:spLocks noGrp="1"/>
          </p:cNvSpPr>
          <p:nvPr>
            <p:ph type="sldNum" sz="quarter" idx="12"/>
          </p:nvPr>
        </p:nvSpPr>
        <p:spPr/>
        <p:txBody>
          <a:bodyPr/>
          <a:lstStyle/>
          <a:p>
            <a:fld id="{DA20A8BE-3DB3-D641-92AF-076E77452DCB}" type="slidenum">
              <a:rPr kumimoji="1" lang="ja-JP" altLang="en-US" smtClean="0"/>
              <a:t>3</a:t>
            </a:fld>
            <a:endParaRPr kumimoji="1" lang="ja-JP" altLang="en-US"/>
          </a:p>
        </p:txBody>
      </p:sp>
    </p:spTree>
    <p:extLst>
      <p:ext uri="{BB962C8B-B14F-4D97-AF65-F5344CB8AC3E}">
        <p14:creationId xmlns:p14="http://schemas.microsoft.com/office/powerpoint/2010/main" val="3204832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FB111A-AEEF-966E-6ECD-C822B2AC3270}"/>
              </a:ext>
            </a:extLst>
          </p:cNvPr>
          <p:cNvSpPr>
            <a:spLocks noGrp="1"/>
          </p:cNvSpPr>
          <p:nvPr>
            <p:ph type="title"/>
          </p:nvPr>
        </p:nvSpPr>
        <p:spPr/>
        <p:txBody>
          <a:bodyPr/>
          <a:lstStyle/>
          <a:p>
            <a:r>
              <a:rPr kumimoji="1" lang="en-US" altLang="ja-JP" dirty="0"/>
              <a:t>RISC-V Keystone</a:t>
            </a:r>
            <a:r>
              <a:rPr kumimoji="1" lang="ja-JP" altLang="en-US"/>
              <a:t>を用いた</a:t>
            </a:r>
            <a:r>
              <a:rPr kumimoji="1" lang="en-US" altLang="ja-JP" dirty="0"/>
              <a:t>IDS</a:t>
            </a:r>
            <a:r>
              <a:rPr kumimoji="1" lang="ja-JP" altLang="en-US"/>
              <a:t>の保護</a:t>
            </a:r>
          </a:p>
        </p:txBody>
      </p:sp>
      <p:sp>
        <p:nvSpPr>
          <p:cNvPr id="3" name="コンテンツ プレースホルダー 2">
            <a:extLst>
              <a:ext uri="{FF2B5EF4-FFF2-40B4-BE49-F238E27FC236}">
                <a16:creationId xmlns:a16="http://schemas.microsoft.com/office/drawing/2014/main" id="{7BBD8BB1-A51F-7E5E-63DC-C49FA8F93ACE}"/>
              </a:ext>
            </a:extLst>
          </p:cNvPr>
          <p:cNvSpPr>
            <a:spLocks noGrp="1"/>
          </p:cNvSpPr>
          <p:nvPr>
            <p:ph idx="1"/>
          </p:nvPr>
        </p:nvSpPr>
        <p:spPr>
          <a:xfrm>
            <a:off x="838200" y="1499807"/>
            <a:ext cx="10831286" cy="4351338"/>
          </a:xfrm>
        </p:spPr>
        <p:txBody>
          <a:bodyPr/>
          <a:lstStyle/>
          <a:p>
            <a:r>
              <a:rPr lang="ja-JP" altLang="en-US"/>
              <a:t>エンクレイヴ内の</a:t>
            </a:r>
            <a:r>
              <a:rPr lang="en-US" altLang="ja-JP" dirty="0"/>
              <a:t>IDS</a:t>
            </a:r>
            <a:r>
              <a:rPr lang="ja-JP" altLang="en-US"/>
              <a:t>がシステムメモリを直接監視</a:t>
            </a:r>
            <a:r>
              <a:rPr kumimoji="1" lang="en-US" altLang="ja-JP" dirty="0"/>
              <a:t> </a:t>
            </a:r>
            <a:r>
              <a:rPr kumimoji="1" lang="en-US" altLang="ja-JP" sz="1800" dirty="0"/>
              <a:t>[Iwano+, PRDC’25]</a:t>
            </a:r>
          </a:p>
          <a:p>
            <a:pPr lvl="1"/>
            <a:r>
              <a:rPr kumimoji="1" lang="en-US" altLang="ja-JP" dirty="0"/>
              <a:t>IDS</a:t>
            </a:r>
            <a:r>
              <a:rPr kumimoji="1" lang="ja-JP" altLang="en-US"/>
              <a:t>が動作するエンクレイヴにのみシステムメモリへのアクセスを許可</a:t>
            </a:r>
            <a:endParaRPr kumimoji="1" lang="en-US" altLang="ja-JP" dirty="0"/>
          </a:p>
          <a:p>
            <a:pPr lvl="1"/>
            <a:r>
              <a:rPr lang="en-US" altLang="ja-JP" dirty="0"/>
              <a:t>SGX</a:t>
            </a:r>
            <a:r>
              <a:rPr lang="ja-JP" altLang="en-US"/>
              <a:t>よりエンクレイヴの独立性が高く、軽量</a:t>
            </a:r>
            <a:r>
              <a:rPr lang="en-US" altLang="ja-JP" dirty="0"/>
              <a:t>OS</a:t>
            </a:r>
            <a:r>
              <a:rPr lang="ja-JP" altLang="en-US"/>
              <a:t>が動作</a:t>
            </a:r>
            <a:endParaRPr lang="en-US" altLang="ja-JP" dirty="0"/>
          </a:p>
          <a:p>
            <a:r>
              <a:rPr lang="ja-JP" altLang="en-US"/>
              <a:t>動作させることができる</a:t>
            </a:r>
            <a:r>
              <a:rPr lang="en-US" altLang="ja-JP" dirty="0"/>
              <a:t>IDS</a:t>
            </a:r>
            <a:r>
              <a:rPr lang="ja-JP" altLang="en-US"/>
              <a:t>には制約がある</a:t>
            </a:r>
            <a:endParaRPr lang="en-US" altLang="ja-JP" dirty="0"/>
          </a:p>
          <a:p>
            <a:pPr lvl="1"/>
            <a:r>
              <a:rPr lang="ja-JP" altLang="en-US"/>
              <a:t>エンクレイヴ内では動作する軽量</a:t>
            </a:r>
            <a:r>
              <a:rPr lang="en-US" altLang="ja-JP" dirty="0"/>
              <a:t>OS</a:t>
            </a:r>
            <a:r>
              <a:rPr lang="ja-JP" altLang="en-US"/>
              <a:t>は通常の</a:t>
            </a:r>
            <a:r>
              <a:rPr lang="en-US" altLang="ja-JP" dirty="0"/>
              <a:t>OS</a:t>
            </a:r>
            <a:r>
              <a:rPr lang="ja-JP" altLang="en-US"/>
              <a:t>とは大きく異なる</a:t>
            </a:r>
            <a:endParaRPr lang="en-US" altLang="ja-JP" dirty="0"/>
          </a:p>
          <a:p>
            <a:pPr lvl="1"/>
            <a:r>
              <a:rPr lang="ja-JP" altLang="en-US"/>
              <a:t>軽量</a:t>
            </a:r>
            <a:r>
              <a:rPr lang="en-US" altLang="ja-JP" dirty="0"/>
              <a:t>OS</a:t>
            </a:r>
            <a:r>
              <a:rPr lang="ja-JP" altLang="en-US"/>
              <a:t>上では一つのプロセスしか動かせない</a:t>
            </a:r>
            <a:endParaRPr lang="en-US" altLang="ja-JP" dirty="0"/>
          </a:p>
        </p:txBody>
      </p:sp>
      <p:grpSp>
        <p:nvGrpSpPr>
          <p:cNvPr id="26" name="グループ化 25">
            <a:extLst>
              <a:ext uri="{FF2B5EF4-FFF2-40B4-BE49-F238E27FC236}">
                <a16:creationId xmlns:a16="http://schemas.microsoft.com/office/drawing/2014/main" id="{A5294D0C-5427-5ACD-DB8F-FAE738337259}"/>
              </a:ext>
            </a:extLst>
          </p:cNvPr>
          <p:cNvGrpSpPr/>
          <p:nvPr/>
        </p:nvGrpSpPr>
        <p:grpSpPr>
          <a:xfrm>
            <a:off x="838200" y="4249112"/>
            <a:ext cx="9125417" cy="2443459"/>
            <a:chOff x="838200" y="4249112"/>
            <a:chExt cx="9125417" cy="2443459"/>
          </a:xfrm>
        </p:grpSpPr>
        <p:grpSp>
          <p:nvGrpSpPr>
            <p:cNvPr id="22" name="グループ化 21">
              <a:extLst>
                <a:ext uri="{FF2B5EF4-FFF2-40B4-BE49-F238E27FC236}">
                  <a16:creationId xmlns:a16="http://schemas.microsoft.com/office/drawing/2014/main" id="{30F5C4D1-8900-9133-C4CE-E6798F4DC5DC}"/>
                </a:ext>
              </a:extLst>
            </p:cNvPr>
            <p:cNvGrpSpPr/>
            <p:nvPr/>
          </p:nvGrpSpPr>
          <p:grpSpPr>
            <a:xfrm>
              <a:off x="838200" y="4249112"/>
              <a:ext cx="9125417" cy="2443459"/>
              <a:chOff x="327101" y="4249112"/>
              <a:chExt cx="9125417" cy="2443459"/>
            </a:xfrm>
          </p:grpSpPr>
          <p:grpSp>
            <p:nvGrpSpPr>
              <p:cNvPr id="11" name="グループ化 10">
                <a:extLst>
                  <a:ext uri="{FF2B5EF4-FFF2-40B4-BE49-F238E27FC236}">
                    <a16:creationId xmlns:a16="http://schemas.microsoft.com/office/drawing/2014/main" id="{EAD30F17-7785-BB96-EF96-82AFABD7E7C5}"/>
                  </a:ext>
                </a:extLst>
              </p:cNvPr>
              <p:cNvGrpSpPr/>
              <p:nvPr/>
            </p:nvGrpSpPr>
            <p:grpSpPr>
              <a:xfrm>
                <a:off x="2375209" y="4618444"/>
                <a:ext cx="7077309" cy="2074127"/>
                <a:chOff x="2207941" y="4493941"/>
                <a:chExt cx="7077309" cy="2074127"/>
              </a:xfrm>
            </p:grpSpPr>
            <p:sp>
              <p:nvSpPr>
                <p:cNvPr id="4" name="正方形/長方形 3">
                  <a:extLst>
                    <a:ext uri="{FF2B5EF4-FFF2-40B4-BE49-F238E27FC236}">
                      <a16:creationId xmlns:a16="http://schemas.microsoft.com/office/drawing/2014/main" id="{7DC31F39-1A86-E463-72C3-4C431755BFC2}"/>
                    </a:ext>
                  </a:extLst>
                </p:cNvPr>
                <p:cNvSpPr/>
                <p:nvPr/>
              </p:nvSpPr>
              <p:spPr>
                <a:xfrm>
                  <a:off x="2207941" y="4493941"/>
                  <a:ext cx="3033132" cy="135720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A354AFA-457B-DFEC-D82A-461BCC9AEBA6}"/>
                    </a:ext>
                  </a:extLst>
                </p:cNvPr>
                <p:cNvSpPr/>
                <p:nvPr/>
              </p:nvSpPr>
              <p:spPr>
                <a:xfrm>
                  <a:off x="6252117" y="4493941"/>
                  <a:ext cx="3033132" cy="1357204"/>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3056E45C-2DE8-77B8-381C-42817FF6DB93}"/>
                    </a:ext>
                  </a:extLst>
                </p:cNvPr>
                <p:cNvSpPr/>
                <p:nvPr/>
              </p:nvSpPr>
              <p:spPr>
                <a:xfrm>
                  <a:off x="2207942" y="6144322"/>
                  <a:ext cx="7077308" cy="423746"/>
                </a:xfrm>
                <a:prstGeom prst="rect">
                  <a:avLst/>
                </a:prstGeom>
                <a:solidFill>
                  <a:schemeClr val="accent1">
                    <a:lumMod val="60000"/>
                    <a:lumOff val="4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セキュリティモニタ</a:t>
                  </a:r>
                  <a:endParaRPr kumimoji="1" lang="ja-JP" altLang="en-US" b="1">
                    <a:solidFill>
                      <a:schemeClr val="tx1"/>
                    </a:solidFill>
                  </a:endParaRPr>
                </a:p>
              </p:txBody>
            </p:sp>
            <p:sp>
              <p:nvSpPr>
                <p:cNvPr id="7" name="角丸四角形 6">
                  <a:extLst>
                    <a:ext uri="{FF2B5EF4-FFF2-40B4-BE49-F238E27FC236}">
                      <a16:creationId xmlns:a16="http://schemas.microsoft.com/office/drawing/2014/main" id="{A3EAF475-761E-67E8-2194-35E5B9EC59FC}"/>
                    </a:ext>
                  </a:extLst>
                </p:cNvPr>
                <p:cNvSpPr/>
                <p:nvPr/>
              </p:nvSpPr>
              <p:spPr>
                <a:xfrm>
                  <a:off x="2380785" y="4638908"/>
                  <a:ext cx="2687444" cy="42374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アプリケーション</a:t>
                  </a:r>
                  <a:endParaRPr kumimoji="1" lang="ja-JP" altLang="en-US" b="1">
                    <a:solidFill>
                      <a:schemeClr val="tx1"/>
                    </a:solidFill>
                  </a:endParaRPr>
                </a:p>
              </p:txBody>
            </p:sp>
            <p:sp>
              <p:nvSpPr>
                <p:cNvPr id="8" name="角丸四角形 7">
                  <a:extLst>
                    <a:ext uri="{FF2B5EF4-FFF2-40B4-BE49-F238E27FC236}">
                      <a16:creationId xmlns:a16="http://schemas.microsoft.com/office/drawing/2014/main" id="{0764EC18-0B6C-7BE2-C780-837F62D99F5A}"/>
                    </a:ext>
                  </a:extLst>
                </p:cNvPr>
                <p:cNvSpPr/>
                <p:nvPr/>
              </p:nvSpPr>
              <p:spPr>
                <a:xfrm>
                  <a:off x="2380785" y="5265706"/>
                  <a:ext cx="2687444" cy="423746"/>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sp>
              <p:nvSpPr>
                <p:cNvPr id="9" name="角丸四角形 8">
                  <a:extLst>
                    <a:ext uri="{FF2B5EF4-FFF2-40B4-BE49-F238E27FC236}">
                      <a16:creationId xmlns:a16="http://schemas.microsoft.com/office/drawing/2014/main" id="{E6F0806C-7895-C642-6BCE-12F6ECCA3915}"/>
                    </a:ext>
                  </a:extLst>
                </p:cNvPr>
                <p:cNvSpPr/>
                <p:nvPr/>
              </p:nvSpPr>
              <p:spPr>
                <a:xfrm>
                  <a:off x="6424961" y="5265706"/>
                  <a:ext cx="2687444" cy="423746"/>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軽量</a:t>
                  </a:r>
                  <a:r>
                    <a:rPr lang="en-US" altLang="ja-JP" b="1" dirty="0">
                      <a:solidFill>
                        <a:schemeClr val="tx1"/>
                      </a:solidFill>
                    </a:rPr>
                    <a:t>OS</a:t>
                  </a:r>
                  <a:endParaRPr kumimoji="1" lang="ja-JP" altLang="en-US" b="1">
                    <a:solidFill>
                      <a:schemeClr val="tx1"/>
                    </a:solidFill>
                  </a:endParaRPr>
                </a:p>
              </p:txBody>
            </p:sp>
            <p:sp>
              <p:nvSpPr>
                <p:cNvPr id="10" name="角丸四角形 9">
                  <a:extLst>
                    <a:ext uri="{FF2B5EF4-FFF2-40B4-BE49-F238E27FC236}">
                      <a16:creationId xmlns:a16="http://schemas.microsoft.com/office/drawing/2014/main" id="{C2DD17FE-BD1B-6A78-39F9-B2B4084D8ADC}"/>
                    </a:ext>
                  </a:extLst>
                </p:cNvPr>
                <p:cNvSpPr/>
                <p:nvPr/>
              </p:nvSpPr>
              <p:spPr>
                <a:xfrm>
                  <a:off x="6424961" y="4638908"/>
                  <a:ext cx="2687444" cy="423746"/>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grpSp>
          <p:sp>
            <p:nvSpPr>
              <p:cNvPr id="12" name="テキスト ボックス 11">
                <a:extLst>
                  <a:ext uri="{FF2B5EF4-FFF2-40B4-BE49-F238E27FC236}">
                    <a16:creationId xmlns:a16="http://schemas.microsoft.com/office/drawing/2014/main" id="{71F4198B-9EAC-6D9B-1828-978B779DA8A5}"/>
                  </a:ext>
                </a:extLst>
              </p:cNvPr>
              <p:cNvSpPr txBox="1"/>
              <p:nvPr/>
            </p:nvSpPr>
            <p:spPr>
              <a:xfrm>
                <a:off x="345686" y="6313927"/>
                <a:ext cx="2419815" cy="369332"/>
              </a:xfrm>
              <a:prstGeom prst="rect">
                <a:avLst/>
              </a:prstGeom>
              <a:noFill/>
            </p:spPr>
            <p:txBody>
              <a:bodyPr wrap="square" rtlCol="0">
                <a:spAutoFit/>
              </a:bodyPr>
              <a:lstStyle/>
              <a:p>
                <a:pPr algn="ctr"/>
                <a:r>
                  <a:rPr kumimoji="1" lang="en-US" altLang="ja-JP" b="1" dirty="0"/>
                  <a:t>M</a:t>
                </a:r>
                <a:r>
                  <a:rPr lang="ja-JP" altLang="en-US" b="1"/>
                  <a:t>モード</a:t>
                </a:r>
                <a:endParaRPr kumimoji="1" lang="ja-JP" altLang="en-US" b="1"/>
              </a:p>
            </p:txBody>
          </p:sp>
          <p:sp>
            <p:nvSpPr>
              <p:cNvPr id="13" name="テキスト ボックス 12">
                <a:extLst>
                  <a:ext uri="{FF2B5EF4-FFF2-40B4-BE49-F238E27FC236}">
                    <a16:creationId xmlns:a16="http://schemas.microsoft.com/office/drawing/2014/main" id="{A4328D61-7DD6-7E89-3FEF-1B312D1A9FDA}"/>
                  </a:ext>
                </a:extLst>
              </p:cNvPr>
              <p:cNvSpPr txBox="1"/>
              <p:nvPr/>
            </p:nvSpPr>
            <p:spPr>
              <a:xfrm>
                <a:off x="327101" y="5432564"/>
                <a:ext cx="2419815" cy="369332"/>
              </a:xfrm>
              <a:prstGeom prst="rect">
                <a:avLst/>
              </a:prstGeom>
              <a:noFill/>
            </p:spPr>
            <p:txBody>
              <a:bodyPr wrap="square" rtlCol="0">
                <a:spAutoFit/>
              </a:bodyPr>
              <a:lstStyle/>
              <a:p>
                <a:pPr algn="ctr"/>
                <a:r>
                  <a:rPr kumimoji="1" lang="en-US" altLang="ja-JP" b="1" dirty="0"/>
                  <a:t>S</a:t>
                </a:r>
                <a:r>
                  <a:rPr kumimoji="1" lang="ja-JP" altLang="en-US" b="1"/>
                  <a:t>モード</a:t>
                </a:r>
              </a:p>
            </p:txBody>
          </p:sp>
          <p:sp>
            <p:nvSpPr>
              <p:cNvPr id="15" name="テキスト ボックス 14">
                <a:extLst>
                  <a:ext uri="{FF2B5EF4-FFF2-40B4-BE49-F238E27FC236}">
                    <a16:creationId xmlns:a16="http://schemas.microsoft.com/office/drawing/2014/main" id="{8B291491-B595-D12D-133E-3579B5B9D661}"/>
                  </a:ext>
                </a:extLst>
              </p:cNvPr>
              <p:cNvSpPr txBox="1"/>
              <p:nvPr/>
            </p:nvSpPr>
            <p:spPr>
              <a:xfrm>
                <a:off x="345686" y="4787863"/>
                <a:ext cx="2419815" cy="369332"/>
              </a:xfrm>
              <a:prstGeom prst="rect">
                <a:avLst/>
              </a:prstGeom>
              <a:noFill/>
            </p:spPr>
            <p:txBody>
              <a:bodyPr wrap="square" rtlCol="0">
                <a:spAutoFit/>
              </a:bodyPr>
              <a:lstStyle/>
              <a:p>
                <a:pPr algn="ctr"/>
                <a:r>
                  <a:rPr kumimoji="1" lang="en-US" altLang="ja-JP" b="1" dirty="0"/>
                  <a:t>U</a:t>
                </a:r>
                <a:r>
                  <a:rPr lang="ja-JP" altLang="en-US" b="1"/>
                  <a:t>モード</a:t>
                </a:r>
                <a:endParaRPr kumimoji="1" lang="ja-JP" altLang="en-US" b="1"/>
              </a:p>
            </p:txBody>
          </p:sp>
          <p:sp>
            <p:nvSpPr>
              <p:cNvPr id="20" name="テキスト ボックス 19">
                <a:extLst>
                  <a:ext uri="{FF2B5EF4-FFF2-40B4-BE49-F238E27FC236}">
                    <a16:creationId xmlns:a16="http://schemas.microsoft.com/office/drawing/2014/main" id="{2F5242C5-0399-88FC-02EF-1E52CB853CC0}"/>
                  </a:ext>
                </a:extLst>
              </p:cNvPr>
              <p:cNvSpPr txBox="1"/>
              <p:nvPr/>
            </p:nvSpPr>
            <p:spPr>
              <a:xfrm>
                <a:off x="6726043" y="4249112"/>
                <a:ext cx="2419815" cy="369332"/>
              </a:xfrm>
              <a:prstGeom prst="rect">
                <a:avLst/>
              </a:prstGeom>
              <a:noFill/>
            </p:spPr>
            <p:txBody>
              <a:bodyPr wrap="square" rtlCol="0">
                <a:spAutoFit/>
              </a:bodyPr>
              <a:lstStyle/>
              <a:p>
                <a:pPr algn="ctr"/>
                <a:r>
                  <a:rPr kumimoji="1" lang="ja-JP" altLang="en-US" b="1"/>
                  <a:t>エンクレイヴ</a:t>
                </a:r>
              </a:p>
            </p:txBody>
          </p:sp>
          <p:sp>
            <p:nvSpPr>
              <p:cNvPr id="21" name="テキスト ボックス 20">
                <a:extLst>
                  <a:ext uri="{FF2B5EF4-FFF2-40B4-BE49-F238E27FC236}">
                    <a16:creationId xmlns:a16="http://schemas.microsoft.com/office/drawing/2014/main" id="{B4C95796-2D75-44D4-3830-2E04034756C6}"/>
                  </a:ext>
                </a:extLst>
              </p:cNvPr>
              <p:cNvSpPr txBox="1"/>
              <p:nvPr/>
            </p:nvSpPr>
            <p:spPr>
              <a:xfrm>
                <a:off x="2681867" y="4269576"/>
                <a:ext cx="2419815" cy="369332"/>
              </a:xfrm>
              <a:prstGeom prst="rect">
                <a:avLst/>
              </a:prstGeom>
              <a:noFill/>
            </p:spPr>
            <p:txBody>
              <a:bodyPr wrap="square" rtlCol="0">
                <a:spAutoFit/>
              </a:bodyPr>
              <a:lstStyle/>
              <a:p>
                <a:pPr algn="ctr"/>
                <a:r>
                  <a:rPr kumimoji="1" lang="ja-JP" altLang="en-US" b="1"/>
                  <a:t>監視対象システム</a:t>
                </a:r>
              </a:p>
            </p:txBody>
          </p:sp>
        </p:grpSp>
        <p:cxnSp>
          <p:nvCxnSpPr>
            <p:cNvPr id="24" name="直線矢印コネクタ 23">
              <a:extLst>
                <a:ext uri="{FF2B5EF4-FFF2-40B4-BE49-F238E27FC236}">
                  <a16:creationId xmlns:a16="http://schemas.microsoft.com/office/drawing/2014/main" id="{1409281E-28E6-C080-5CD4-3784AD1F711F}"/>
                </a:ext>
              </a:extLst>
            </p:cNvPr>
            <p:cNvCxnSpPr>
              <a:stCxn id="10" idx="1"/>
              <a:endCxn id="8" idx="3"/>
            </p:cNvCxnSpPr>
            <p:nvPr/>
          </p:nvCxnSpPr>
          <p:spPr>
            <a:xfrm flipH="1">
              <a:off x="5746596" y="4975284"/>
              <a:ext cx="1356732" cy="626798"/>
            </a:xfrm>
            <a:prstGeom prst="straightConnector1">
              <a:avLst/>
            </a:prstGeom>
            <a:ln w="889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5" name="テキスト ボックス 24">
              <a:extLst>
                <a:ext uri="{FF2B5EF4-FFF2-40B4-BE49-F238E27FC236}">
                  <a16:creationId xmlns:a16="http://schemas.microsoft.com/office/drawing/2014/main" id="{B76A0CCC-DC47-CA28-1FF9-30E1081123FA}"/>
                </a:ext>
              </a:extLst>
            </p:cNvPr>
            <p:cNvSpPr txBox="1"/>
            <p:nvPr/>
          </p:nvSpPr>
          <p:spPr>
            <a:xfrm>
              <a:off x="5206857" y="4843056"/>
              <a:ext cx="2419815" cy="369332"/>
            </a:xfrm>
            <a:prstGeom prst="rect">
              <a:avLst/>
            </a:prstGeom>
            <a:noFill/>
          </p:spPr>
          <p:txBody>
            <a:bodyPr wrap="square" rtlCol="0">
              <a:spAutoFit/>
            </a:bodyPr>
            <a:lstStyle/>
            <a:p>
              <a:pPr algn="ctr"/>
              <a:r>
                <a:rPr lang="ja-JP" altLang="en-US" b="1">
                  <a:solidFill>
                    <a:srgbClr val="C00000"/>
                  </a:solidFill>
                </a:rPr>
                <a:t>監視</a:t>
              </a:r>
              <a:endParaRPr kumimoji="1" lang="ja-JP" altLang="en-US" b="1">
                <a:solidFill>
                  <a:srgbClr val="C00000"/>
                </a:solidFill>
              </a:endParaRPr>
            </a:p>
          </p:txBody>
        </p:sp>
      </p:grpSp>
      <p:sp>
        <p:nvSpPr>
          <p:cNvPr id="14" name="スライド番号プレースホルダー 13">
            <a:extLst>
              <a:ext uri="{FF2B5EF4-FFF2-40B4-BE49-F238E27FC236}">
                <a16:creationId xmlns:a16="http://schemas.microsoft.com/office/drawing/2014/main" id="{6BAF01DE-E8DC-01A5-3982-07A1D770B2A8}"/>
              </a:ext>
            </a:extLst>
          </p:cNvPr>
          <p:cNvSpPr>
            <a:spLocks noGrp="1"/>
          </p:cNvSpPr>
          <p:nvPr>
            <p:ph type="sldNum" sz="quarter" idx="12"/>
          </p:nvPr>
        </p:nvSpPr>
        <p:spPr/>
        <p:txBody>
          <a:bodyPr/>
          <a:lstStyle/>
          <a:p>
            <a:fld id="{DA20A8BE-3DB3-D641-92AF-076E77452DCB}" type="slidenum">
              <a:rPr kumimoji="1" lang="ja-JP" altLang="en-US" smtClean="0"/>
              <a:t>4</a:t>
            </a:fld>
            <a:endParaRPr kumimoji="1" lang="ja-JP" altLang="en-US"/>
          </a:p>
        </p:txBody>
      </p:sp>
    </p:spTree>
    <p:extLst>
      <p:ext uri="{BB962C8B-B14F-4D97-AF65-F5344CB8AC3E}">
        <p14:creationId xmlns:p14="http://schemas.microsoft.com/office/powerpoint/2010/main" val="4195430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EBBDAB-3E55-E764-B48B-E5F4E26BDBBC}"/>
              </a:ext>
            </a:extLst>
          </p:cNvPr>
          <p:cNvSpPr>
            <a:spLocks noGrp="1"/>
          </p:cNvSpPr>
          <p:nvPr>
            <p:ph type="title"/>
          </p:nvPr>
        </p:nvSpPr>
        <p:spPr/>
        <p:txBody>
          <a:bodyPr/>
          <a:lstStyle/>
          <a:p>
            <a:r>
              <a:rPr kumimoji="1" lang="en-US" altLang="ja-JP" dirty="0"/>
              <a:t>Arm </a:t>
            </a:r>
            <a:r>
              <a:rPr kumimoji="1" lang="en-US" altLang="ja-JP" dirty="0" err="1"/>
              <a:t>TrustZone</a:t>
            </a:r>
            <a:r>
              <a:rPr kumimoji="1" lang="ja-JP" altLang="en-US"/>
              <a:t>を用いた</a:t>
            </a:r>
            <a:r>
              <a:rPr kumimoji="1" lang="en-US" altLang="ja-JP" dirty="0"/>
              <a:t>IDS</a:t>
            </a:r>
            <a:r>
              <a:rPr kumimoji="1" lang="ja-JP" altLang="en-US"/>
              <a:t>の保護</a:t>
            </a:r>
          </a:p>
        </p:txBody>
      </p:sp>
      <p:sp>
        <p:nvSpPr>
          <p:cNvPr id="3" name="コンテンツ プレースホルダー 2">
            <a:extLst>
              <a:ext uri="{FF2B5EF4-FFF2-40B4-BE49-F238E27FC236}">
                <a16:creationId xmlns:a16="http://schemas.microsoft.com/office/drawing/2014/main" id="{319A9646-BC3B-2A84-FA8D-DDC052171CFC}"/>
              </a:ext>
            </a:extLst>
          </p:cNvPr>
          <p:cNvSpPr>
            <a:spLocks noGrp="1"/>
          </p:cNvSpPr>
          <p:nvPr>
            <p:ph idx="1"/>
          </p:nvPr>
        </p:nvSpPr>
        <p:spPr/>
        <p:txBody>
          <a:bodyPr/>
          <a:lstStyle/>
          <a:p>
            <a:r>
              <a:rPr lang="ja-JP" altLang="en-US"/>
              <a:t>独立したセキュアワールドで</a:t>
            </a:r>
            <a:r>
              <a:rPr lang="en-US" altLang="ja-JP" dirty="0"/>
              <a:t>IDS</a:t>
            </a:r>
            <a:r>
              <a:rPr lang="ja-JP" altLang="en-US"/>
              <a:t>を安全に実行</a:t>
            </a:r>
            <a:r>
              <a:rPr kumimoji="1" lang="en-US" altLang="ja-JP" dirty="0"/>
              <a:t> </a:t>
            </a:r>
            <a:r>
              <a:rPr kumimoji="1" lang="en-US" altLang="ja-JP" sz="1800" dirty="0"/>
              <a:t>[Guerra+, QRS’18]</a:t>
            </a:r>
          </a:p>
          <a:p>
            <a:pPr lvl="1"/>
            <a:r>
              <a:rPr kumimoji="1" lang="ja-JP" altLang="en-US"/>
              <a:t>ノーマルワールドから攻撃を受けず、システムメモリにアクセス可能</a:t>
            </a:r>
            <a:endParaRPr kumimoji="1" lang="en-US" altLang="ja-JP" dirty="0"/>
          </a:p>
          <a:p>
            <a:pPr lvl="1"/>
            <a:r>
              <a:rPr lang="en-US" altLang="ja-JP" dirty="0"/>
              <a:t>Trusted OS</a:t>
            </a:r>
            <a:r>
              <a:rPr lang="ja-JP" altLang="en-US"/>
              <a:t>上で複数のプロセスを動作させることが可能</a:t>
            </a:r>
            <a:endParaRPr kumimoji="1" lang="en-US" altLang="ja-JP" dirty="0"/>
          </a:p>
          <a:p>
            <a:r>
              <a:rPr kumimoji="1" lang="ja-JP" altLang="en-US"/>
              <a:t>セキュアワールドで高度な</a:t>
            </a:r>
            <a:r>
              <a:rPr kumimoji="1" lang="en-US" altLang="ja-JP" dirty="0"/>
              <a:t>IDS</a:t>
            </a:r>
            <a:r>
              <a:rPr kumimoji="1" lang="ja-JP" altLang="en-US"/>
              <a:t>を安全に実行するのは難しい</a:t>
            </a:r>
            <a:endParaRPr kumimoji="1" lang="en-US" altLang="ja-JP" dirty="0"/>
          </a:p>
          <a:p>
            <a:pPr lvl="1"/>
            <a:r>
              <a:rPr kumimoji="1" lang="en-US" altLang="ja-JP" dirty="0"/>
              <a:t>Trusted OS</a:t>
            </a:r>
            <a:r>
              <a:rPr kumimoji="1" lang="ja-JP" altLang="en-US"/>
              <a:t>は通常の</a:t>
            </a:r>
            <a:r>
              <a:rPr lang="en-US" altLang="ja-JP" dirty="0"/>
              <a:t>OS</a:t>
            </a:r>
            <a:r>
              <a:rPr lang="ja-JP" altLang="en-US"/>
              <a:t>と比べて機能が限られる</a:t>
            </a:r>
            <a:endParaRPr lang="en-US" altLang="ja-JP" dirty="0"/>
          </a:p>
          <a:p>
            <a:pPr lvl="1"/>
            <a:r>
              <a:rPr kumimoji="1" lang="ja-JP" altLang="en-US"/>
              <a:t>物理メモリ全体とすべてのデバイスにアクセス可能な高い権限を持つ</a:t>
            </a:r>
          </a:p>
        </p:txBody>
      </p:sp>
      <p:grpSp>
        <p:nvGrpSpPr>
          <p:cNvPr id="30" name="グループ化 29">
            <a:extLst>
              <a:ext uri="{FF2B5EF4-FFF2-40B4-BE49-F238E27FC236}">
                <a16:creationId xmlns:a16="http://schemas.microsoft.com/office/drawing/2014/main" id="{05863DCD-EAD8-48C0-18C2-237880A35FA1}"/>
              </a:ext>
            </a:extLst>
          </p:cNvPr>
          <p:cNvGrpSpPr/>
          <p:nvPr/>
        </p:nvGrpSpPr>
        <p:grpSpPr>
          <a:xfrm>
            <a:off x="2220951" y="4023967"/>
            <a:ext cx="7750097" cy="2735510"/>
            <a:chOff x="2220951" y="4023967"/>
            <a:chExt cx="7750097" cy="2735510"/>
          </a:xfrm>
        </p:grpSpPr>
        <p:grpSp>
          <p:nvGrpSpPr>
            <p:cNvPr id="15" name="グループ化 14">
              <a:extLst>
                <a:ext uri="{FF2B5EF4-FFF2-40B4-BE49-F238E27FC236}">
                  <a16:creationId xmlns:a16="http://schemas.microsoft.com/office/drawing/2014/main" id="{2A99A119-04EC-3F0E-ACE2-375A91E81493}"/>
                </a:ext>
              </a:extLst>
            </p:cNvPr>
            <p:cNvGrpSpPr/>
            <p:nvPr/>
          </p:nvGrpSpPr>
          <p:grpSpPr>
            <a:xfrm>
              <a:off x="2220951" y="4361963"/>
              <a:ext cx="7750097" cy="2397514"/>
              <a:chOff x="2274849" y="4326673"/>
              <a:chExt cx="7750097" cy="2397514"/>
            </a:xfrm>
          </p:grpSpPr>
          <p:sp>
            <p:nvSpPr>
              <p:cNvPr id="4" name="正方形/長方形 3">
                <a:extLst>
                  <a:ext uri="{FF2B5EF4-FFF2-40B4-BE49-F238E27FC236}">
                    <a16:creationId xmlns:a16="http://schemas.microsoft.com/office/drawing/2014/main" id="{A6045BE2-26FF-2CF7-0394-82144185958E}"/>
                  </a:ext>
                </a:extLst>
              </p:cNvPr>
              <p:cNvSpPr/>
              <p:nvPr/>
            </p:nvSpPr>
            <p:spPr>
              <a:xfrm>
                <a:off x="2486722" y="4438184"/>
                <a:ext cx="3100039" cy="1594625"/>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4CB9D86-B678-AE4E-E1F4-FB590AACBFB4}"/>
                  </a:ext>
                </a:extLst>
              </p:cNvPr>
              <p:cNvSpPr/>
              <p:nvPr/>
            </p:nvSpPr>
            <p:spPr>
              <a:xfrm>
                <a:off x="6687014" y="4438184"/>
                <a:ext cx="3100040" cy="1594625"/>
              </a:xfrm>
              <a:prstGeom prst="rect">
                <a:avLst/>
              </a:prstGeom>
              <a:solidFill>
                <a:srgbClr val="FFF2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a:extLst>
                  <a:ext uri="{FF2B5EF4-FFF2-40B4-BE49-F238E27FC236}">
                    <a16:creationId xmlns:a16="http://schemas.microsoft.com/office/drawing/2014/main" id="{B3C40620-31E1-8CDD-868A-ABD06F1B1DEE}"/>
                  </a:ext>
                </a:extLst>
              </p:cNvPr>
              <p:cNvSpPr/>
              <p:nvPr/>
            </p:nvSpPr>
            <p:spPr>
              <a:xfrm>
                <a:off x="2849136" y="4594303"/>
                <a:ext cx="2375210" cy="52968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アプリケーション</a:t>
                </a:r>
                <a:endParaRPr kumimoji="1" lang="ja-JP" altLang="en-US" b="1">
                  <a:solidFill>
                    <a:schemeClr val="tx1"/>
                  </a:solidFill>
                </a:endParaRPr>
              </a:p>
            </p:txBody>
          </p:sp>
          <p:sp>
            <p:nvSpPr>
              <p:cNvPr id="7" name="角丸四角形 6">
                <a:extLst>
                  <a:ext uri="{FF2B5EF4-FFF2-40B4-BE49-F238E27FC236}">
                    <a16:creationId xmlns:a16="http://schemas.microsoft.com/office/drawing/2014/main" id="{9D2B2CB4-C35E-53D5-4771-9A59506A1015}"/>
                  </a:ext>
                </a:extLst>
              </p:cNvPr>
              <p:cNvSpPr/>
              <p:nvPr/>
            </p:nvSpPr>
            <p:spPr>
              <a:xfrm>
                <a:off x="2849136" y="5358193"/>
                <a:ext cx="2375210" cy="52968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sp>
            <p:nvSpPr>
              <p:cNvPr id="8" name="角丸四角形 7">
                <a:extLst>
                  <a:ext uri="{FF2B5EF4-FFF2-40B4-BE49-F238E27FC236}">
                    <a16:creationId xmlns:a16="http://schemas.microsoft.com/office/drawing/2014/main" id="{F20A0BC7-CD65-7CD8-A66D-9FF64E902503}"/>
                  </a:ext>
                </a:extLst>
              </p:cNvPr>
              <p:cNvSpPr/>
              <p:nvPr/>
            </p:nvSpPr>
            <p:spPr>
              <a:xfrm>
                <a:off x="7049429" y="4594302"/>
                <a:ext cx="1057508" cy="529681"/>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9" name="角丸四角形 8">
                <a:extLst>
                  <a:ext uri="{FF2B5EF4-FFF2-40B4-BE49-F238E27FC236}">
                    <a16:creationId xmlns:a16="http://schemas.microsoft.com/office/drawing/2014/main" id="{CCAE07B3-71DC-7828-78DD-924D440EB540}"/>
                  </a:ext>
                </a:extLst>
              </p:cNvPr>
              <p:cNvSpPr/>
              <p:nvPr/>
            </p:nvSpPr>
            <p:spPr>
              <a:xfrm>
                <a:off x="7049429" y="5363766"/>
                <a:ext cx="2375210" cy="52968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Trusted OS</a:t>
                </a:r>
                <a:endParaRPr kumimoji="1" lang="ja-JP" altLang="en-US" b="1">
                  <a:solidFill>
                    <a:schemeClr val="tx1"/>
                  </a:solidFill>
                </a:endParaRPr>
              </a:p>
            </p:txBody>
          </p:sp>
          <p:sp>
            <p:nvSpPr>
              <p:cNvPr id="11" name="角丸四角形 10">
                <a:extLst>
                  <a:ext uri="{FF2B5EF4-FFF2-40B4-BE49-F238E27FC236}">
                    <a16:creationId xmlns:a16="http://schemas.microsoft.com/office/drawing/2014/main" id="{5FA53A29-4562-59D6-0914-BE7743D48189}"/>
                  </a:ext>
                </a:extLst>
              </p:cNvPr>
              <p:cNvSpPr/>
              <p:nvPr/>
            </p:nvSpPr>
            <p:spPr>
              <a:xfrm>
                <a:off x="8367131" y="4594302"/>
                <a:ext cx="1057508" cy="52968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 TA</a:t>
                </a:r>
                <a:endParaRPr kumimoji="1" lang="ja-JP" altLang="en-US" b="1">
                  <a:solidFill>
                    <a:schemeClr val="tx1"/>
                  </a:solidFill>
                </a:endParaRPr>
              </a:p>
            </p:txBody>
          </p:sp>
          <p:sp>
            <p:nvSpPr>
              <p:cNvPr id="12" name="正方形/長方形 11">
                <a:extLst>
                  <a:ext uri="{FF2B5EF4-FFF2-40B4-BE49-F238E27FC236}">
                    <a16:creationId xmlns:a16="http://schemas.microsoft.com/office/drawing/2014/main" id="{C18DF13F-47E3-2CED-469D-32ED4C345C1D}"/>
                  </a:ext>
                </a:extLst>
              </p:cNvPr>
              <p:cNvSpPr/>
              <p:nvPr/>
            </p:nvSpPr>
            <p:spPr>
              <a:xfrm>
                <a:off x="2274849" y="4326673"/>
                <a:ext cx="7750097" cy="181764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6A498711-8D70-C4F5-36E9-EF969BC878E7}"/>
                  </a:ext>
                </a:extLst>
              </p:cNvPr>
              <p:cNvSpPr/>
              <p:nvPr/>
            </p:nvSpPr>
            <p:spPr>
              <a:xfrm>
                <a:off x="2486722" y="6300441"/>
                <a:ext cx="3100039" cy="423746"/>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メモリ</a:t>
                </a:r>
                <a:endParaRPr kumimoji="1" lang="ja-JP" altLang="en-US" b="1">
                  <a:solidFill>
                    <a:schemeClr val="tx1"/>
                  </a:solidFill>
                </a:endParaRPr>
              </a:p>
            </p:txBody>
          </p:sp>
          <p:sp>
            <p:nvSpPr>
              <p:cNvPr id="14" name="正方形/長方形 13">
                <a:extLst>
                  <a:ext uri="{FF2B5EF4-FFF2-40B4-BE49-F238E27FC236}">
                    <a16:creationId xmlns:a16="http://schemas.microsoft.com/office/drawing/2014/main" id="{F6C81555-8F99-E5EF-07FB-CB2EA58F4CEF}"/>
                  </a:ext>
                </a:extLst>
              </p:cNvPr>
              <p:cNvSpPr/>
              <p:nvPr/>
            </p:nvSpPr>
            <p:spPr>
              <a:xfrm>
                <a:off x="6687015" y="6300441"/>
                <a:ext cx="3100039" cy="423746"/>
              </a:xfrm>
              <a:prstGeom prst="rect">
                <a:avLst/>
              </a:prstGeom>
              <a:solidFill>
                <a:schemeClr val="tx2">
                  <a:lumMod val="50000"/>
                  <a:lumOff val="5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デバイス</a:t>
                </a:r>
              </a:p>
            </p:txBody>
          </p:sp>
        </p:grpSp>
        <p:sp>
          <p:nvSpPr>
            <p:cNvPr id="16" name="テキスト ボックス 15">
              <a:extLst>
                <a:ext uri="{FF2B5EF4-FFF2-40B4-BE49-F238E27FC236}">
                  <a16:creationId xmlns:a16="http://schemas.microsoft.com/office/drawing/2014/main" id="{2CAC6026-032B-AD6B-4A3A-52EA2D10CF68}"/>
                </a:ext>
              </a:extLst>
            </p:cNvPr>
            <p:cNvSpPr txBox="1"/>
            <p:nvPr/>
          </p:nvSpPr>
          <p:spPr>
            <a:xfrm>
              <a:off x="7123777" y="4023967"/>
              <a:ext cx="2456979" cy="369332"/>
            </a:xfrm>
            <a:prstGeom prst="rect">
              <a:avLst/>
            </a:prstGeom>
            <a:noFill/>
          </p:spPr>
          <p:txBody>
            <a:bodyPr wrap="square" rtlCol="0">
              <a:spAutoFit/>
            </a:bodyPr>
            <a:lstStyle/>
            <a:p>
              <a:pPr algn="ctr"/>
              <a:r>
                <a:rPr kumimoji="1" lang="ja-JP" altLang="en-US" b="1"/>
                <a:t>セキュアワールド</a:t>
              </a:r>
            </a:p>
          </p:txBody>
        </p:sp>
        <p:sp>
          <p:nvSpPr>
            <p:cNvPr id="17" name="テキスト ボックス 16">
              <a:extLst>
                <a:ext uri="{FF2B5EF4-FFF2-40B4-BE49-F238E27FC236}">
                  <a16:creationId xmlns:a16="http://schemas.microsoft.com/office/drawing/2014/main" id="{75D036A1-192C-C4F6-33DC-412A5F375EEB}"/>
                </a:ext>
              </a:extLst>
            </p:cNvPr>
            <p:cNvSpPr txBox="1"/>
            <p:nvPr/>
          </p:nvSpPr>
          <p:spPr>
            <a:xfrm>
              <a:off x="2826830" y="4032123"/>
              <a:ext cx="2312020" cy="369332"/>
            </a:xfrm>
            <a:prstGeom prst="rect">
              <a:avLst/>
            </a:prstGeom>
            <a:noFill/>
          </p:spPr>
          <p:txBody>
            <a:bodyPr wrap="square" rtlCol="0">
              <a:spAutoFit/>
            </a:bodyPr>
            <a:lstStyle/>
            <a:p>
              <a:pPr algn="ctr"/>
              <a:r>
                <a:rPr lang="ja-JP" altLang="en-US" b="1"/>
                <a:t>ノーマルワールド</a:t>
              </a:r>
              <a:endParaRPr kumimoji="1" lang="ja-JP" altLang="en-US" b="1"/>
            </a:p>
          </p:txBody>
        </p:sp>
        <p:cxnSp>
          <p:nvCxnSpPr>
            <p:cNvPr id="26" name="直線矢印コネクタ 25">
              <a:extLst>
                <a:ext uri="{FF2B5EF4-FFF2-40B4-BE49-F238E27FC236}">
                  <a16:creationId xmlns:a16="http://schemas.microsoft.com/office/drawing/2014/main" id="{AAD27A08-CE1D-DB06-C9CE-835C7BCE6B2F}"/>
                </a:ext>
              </a:extLst>
            </p:cNvPr>
            <p:cNvCxnSpPr>
              <a:cxnSpLocks/>
              <a:endCxn id="7" idx="3"/>
            </p:cNvCxnSpPr>
            <p:nvPr/>
          </p:nvCxnSpPr>
          <p:spPr>
            <a:xfrm flipH="1">
              <a:off x="5170448" y="4907047"/>
              <a:ext cx="1851106" cy="751277"/>
            </a:xfrm>
            <a:prstGeom prst="straightConnector1">
              <a:avLst/>
            </a:prstGeom>
            <a:ln w="889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9" name="テキスト ボックス 28">
              <a:extLst>
                <a:ext uri="{FF2B5EF4-FFF2-40B4-BE49-F238E27FC236}">
                  <a16:creationId xmlns:a16="http://schemas.microsoft.com/office/drawing/2014/main" id="{0CD1FBCF-1671-7B8E-9857-EBD984F2FC1A}"/>
                </a:ext>
              </a:extLst>
            </p:cNvPr>
            <p:cNvSpPr txBox="1"/>
            <p:nvPr/>
          </p:nvSpPr>
          <p:spPr>
            <a:xfrm>
              <a:off x="5353514" y="4804255"/>
              <a:ext cx="1460809" cy="369332"/>
            </a:xfrm>
            <a:prstGeom prst="rect">
              <a:avLst/>
            </a:prstGeom>
            <a:noFill/>
          </p:spPr>
          <p:txBody>
            <a:bodyPr wrap="square" rtlCol="0">
              <a:spAutoFit/>
            </a:bodyPr>
            <a:lstStyle/>
            <a:p>
              <a:pPr algn="ctr"/>
              <a:r>
                <a:rPr kumimoji="1" lang="ja-JP" altLang="en-US" b="1">
                  <a:solidFill>
                    <a:srgbClr val="C00000"/>
                  </a:solidFill>
                </a:rPr>
                <a:t>監視</a:t>
              </a:r>
            </a:p>
          </p:txBody>
        </p:sp>
      </p:grpSp>
      <p:sp>
        <p:nvSpPr>
          <p:cNvPr id="10" name="スライド番号プレースホルダー 9">
            <a:extLst>
              <a:ext uri="{FF2B5EF4-FFF2-40B4-BE49-F238E27FC236}">
                <a16:creationId xmlns:a16="http://schemas.microsoft.com/office/drawing/2014/main" id="{366BF01A-1855-B872-76B4-A3F6FDDF83E8}"/>
              </a:ext>
            </a:extLst>
          </p:cNvPr>
          <p:cNvSpPr>
            <a:spLocks noGrp="1"/>
          </p:cNvSpPr>
          <p:nvPr>
            <p:ph type="sldNum" sz="quarter" idx="12"/>
          </p:nvPr>
        </p:nvSpPr>
        <p:spPr/>
        <p:txBody>
          <a:bodyPr/>
          <a:lstStyle/>
          <a:p>
            <a:fld id="{DA20A8BE-3DB3-D641-92AF-076E77452DCB}" type="slidenum">
              <a:rPr kumimoji="1" lang="ja-JP" altLang="en-US" smtClean="0"/>
              <a:t>5</a:t>
            </a:fld>
            <a:endParaRPr kumimoji="1" lang="ja-JP" altLang="en-US"/>
          </a:p>
        </p:txBody>
      </p:sp>
    </p:spTree>
    <p:extLst>
      <p:ext uri="{BB962C8B-B14F-4D97-AF65-F5344CB8AC3E}">
        <p14:creationId xmlns:p14="http://schemas.microsoft.com/office/powerpoint/2010/main" val="722015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EEB5E9-E07F-7961-345D-F1005A7C1A1C}"/>
              </a:ext>
            </a:extLst>
          </p:cNvPr>
          <p:cNvSpPr>
            <a:spLocks noGrp="1"/>
          </p:cNvSpPr>
          <p:nvPr>
            <p:ph type="title"/>
          </p:nvPr>
        </p:nvSpPr>
        <p:spPr/>
        <p:txBody>
          <a:bodyPr/>
          <a:lstStyle/>
          <a:p>
            <a:r>
              <a:rPr kumimoji="1" lang="ja-JP" altLang="en-US"/>
              <a:t>機密</a:t>
            </a:r>
            <a:r>
              <a:rPr kumimoji="1" lang="en-US" altLang="ja-JP" dirty="0"/>
              <a:t>VM</a:t>
            </a:r>
            <a:r>
              <a:rPr kumimoji="1" lang="ja-JP" altLang="en-US"/>
              <a:t>を用いた</a:t>
            </a:r>
            <a:r>
              <a:rPr kumimoji="1" lang="en-US" altLang="ja-JP" dirty="0"/>
              <a:t>IDS</a:t>
            </a:r>
            <a:r>
              <a:rPr kumimoji="1" lang="ja-JP" altLang="en-US"/>
              <a:t>の保護</a:t>
            </a:r>
          </a:p>
        </p:txBody>
      </p:sp>
      <p:sp>
        <p:nvSpPr>
          <p:cNvPr id="3" name="コンテンツ プレースホルダー 2">
            <a:extLst>
              <a:ext uri="{FF2B5EF4-FFF2-40B4-BE49-F238E27FC236}">
                <a16:creationId xmlns:a16="http://schemas.microsoft.com/office/drawing/2014/main" id="{B37DEBAC-C952-5F04-89FC-737A6C26547F}"/>
              </a:ext>
            </a:extLst>
          </p:cNvPr>
          <p:cNvSpPr>
            <a:spLocks noGrp="1"/>
          </p:cNvSpPr>
          <p:nvPr>
            <p:ph idx="1"/>
          </p:nvPr>
        </p:nvSpPr>
        <p:spPr>
          <a:xfrm>
            <a:off x="838199" y="1499807"/>
            <a:ext cx="10674531" cy="4351338"/>
          </a:xfrm>
        </p:spPr>
        <p:txBody>
          <a:bodyPr/>
          <a:lstStyle/>
          <a:p>
            <a:r>
              <a:rPr kumimoji="1" lang="ja-JP" altLang="en-US"/>
              <a:t>機密</a:t>
            </a:r>
            <a:r>
              <a:rPr lang="ja-JP" altLang="en-US"/>
              <a:t>仮想マシン</a:t>
            </a:r>
            <a:r>
              <a:rPr lang="en-US" altLang="ja-JP" dirty="0"/>
              <a:t>(VM)</a:t>
            </a:r>
            <a:r>
              <a:rPr kumimoji="1" lang="ja-JP" altLang="en-US"/>
              <a:t>を用いれば高度な</a:t>
            </a:r>
            <a:r>
              <a:rPr kumimoji="1" lang="en-US" altLang="ja-JP" dirty="0"/>
              <a:t>IDS</a:t>
            </a:r>
            <a:r>
              <a:rPr kumimoji="1" lang="ja-JP" altLang="en-US"/>
              <a:t>を安全に実行可能</a:t>
            </a:r>
            <a:endParaRPr kumimoji="1" lang="en-US" altLang="ja-JP" dirty="0"/>
          </a:p>
          <a:p>
            <a:pPr lvl="1"/>
            <a:r>
              <a:rPr lang="ja-JP" altLang="en-US"/>
              <a:t>既存の汎用</a:t>
            </a:r>
            <a:r>
              <a:rPr lang="en-US" altLang="ja-JP" dirty="0"/>
              <a:t>OS</a:t>
            </a:r>
            <a:r>
              <a:rPr lang="ja-JP" altLang="en-US"/>
              <a:t>やライブラリ、</a:t>
            </a:r>
            <a:r>
              <a:rPr lang="en-US" altLang="ja-JP" dirty="0"/>
              <a:t>GPU</a:t>
            </a:r>
            <a:r>
              <a:rPr lang="ja-JP" altLang="en-US"/>
              <a:t>を利用可能</a:t>
            </a:r>
            <a:endParaRPr lang="en-US" altLang="ja-JP" dirty="0"/>
          </a:p>
          <a:p>
            <a:pPr lvl="1"/>
            <a:r>
              <a:rPr kumimoji="1" lang="ja-JP" altLang="en-US"/>
              <a:t>複数プロセスを用いる</a:t>
            </a:r>
            <a:r>
              <a:rPr kumimoji="1" lang="en-US" altLang="ja-JP" dirty="0"/>
              <a:t>IDS</a:t>
            </a:r>
            <a:r>
              <a:rPr kumimoji="1" lang="ja-JP" altLang="en-US"/>
              <a:t>にも対応</a:t>
            </a:r>
            <a:endParaRPr kumimoji="1" lang="en-US" altLang="ja-JP" dirty="0"/>
          </a:p>
          <a:p>
            <a:r>
              <a:rPr kumimoji="1" lang="ja-JP" altLang="en-US"/>
              <a:t>エージェント経由でシステムメモリにアクセスする必要</a:t>
            </a:r>
            <a:endParaRPr kumimoji="1" lang="en-US" altLang="ja-JP" dirty="0"/>
          </a:p>
          <a:p>
            <a:pPr lvl="1"/>
            <a:r>
              <a:rPr kumimoji="1" lang="en-US" altLang="ja-JP" dirty="0"/>
              <a:t>VM</a:t>
            </a:r>
            <a:r>
              <a:rPr kumimoji="1" lang="ja-JP" altLang="en-US"/>
              <a:t>を監視する場合にはエージェントの保護が可能</a:t>
            </a:r>
            <a:r>
              <a:rPr kumimoji="1" lang="en-US" altLang="ja-JP" dirty="0"/>
              <a:t> </a:t>
            </a:r>
            <a:r>
              <a:rPr kumimoji="1" lang="en-US" altLang="ja-JP" sz="1800" dirty="0"/>
              <a:t>[Schwarz+, Security'24]</a:t>
            </a:r>
            <a:endParaRPr kumimoji="1" lang="en-US" altLang="ja-JP" dirty="0"/>
          </a:p>
          <a:p>
            <a:pPr lvl="1"/>
            <a:r>
              <a:rPr lang="ja-JP" altLang="en-US"/>
              <a:t>ホストを監視する場合にはエージェントを保護するのが難しい</a:t>
            </a:r>
            <a:endParaRPr kumimoji="1" lang="en-US" altLang="ja-JP" dirty="0"/>
          </a:p>
        </p:txBody>
      </p:sp>
      <p:grpSp>
        <p:nvGrpSpPr>
          <p:cNvPr id="20" name="グループ化 19">
            <a:extLst>
              <a:ext uri="{FF2B5EF4-FFF2-40B4-BE49-F238E27FC236}">
                <a16:creationId xmlns:a16="http://schemas.microsoft.com/office/drawing/2014/main" id="{84C12689-8FB6-A90B-7B97-65FADB2723C8}"/>
              </a:ext>
            </a:extLst>
          </p:cNvPr>
          <p:cNvGrpSpPr/>
          <p:nvPr/>
        </p:nvGrpSpPr>
        <p:grpSpPr>
          <a:xfrm>
            <a:off x="2599628" y="4277336"/>
            <a:ext cx="6992743" cy="2161714"/>
            <a:chOff x="2599628" y="4277336"/>
            <a:chExt cx="6992743" cy="2161714"/>
          </a:xfrm>
        </p:grpSpPr>
        <p:grpSp>
          <p:nvGrpSpPr>
            <p:cNvPr id="24" name="グループ化 23">
              <a:extLst>
                <a:ext uri="{FF2B5EF4-FFF2-40B4-BE49-F238E27FC236}">
                  <a16:creationId xmlns:a16="http://schemas.microsoft.com/office/drawing/2014/main" id="{F655AD94-F4A6-A4B7-F280-4FE529F41D48}"/>
                </a:ext>
              </a:extLst>
            </p:cNvPr>
            <p:cNvGrpSpPr/>
            <p:nvPr/>
          </p:nvGrpSpPr>
          <p:grpSpPr>
            <a:xfrm>
              <a:off x="2599628" y="4277336"/>
              <a:ext cx="6992743" cy="2161714"/>
              <a:chOff x="2599628" y="4283690"/>
              <a:chExt cx="6992743" cy="2161714"/>
            </a:xfrm>
          </p:grpSpPr>
          <p:grpSp>
            <p:nvGrpSpPr>
              <p:cNvPr id="12" name="グループ化 11">
                <a:extLst>
                  <a:ext uri="{FF2B5EF4-FFF2-40B4-BE49-F238E27FC236}">
                    <a16:creationId xmlns:a16="http://schemas.microsoft.com/office/drawing/2014/main" id="{E6CE2E90-B176-0EFC-3C7C-E7E9A5DF26A0}"/>
                  </a:ext>
                </a:extLst>
              </p:cNvPr>
              <p:cNvGrpSpPr/>
              <p:nvPr/>
            </p:nvGrpSpPr>
            <p:grpSpPr>
              <a:xfrm>
                <a:off x="2599628" y="4672360"/>
                <a:ext cx="6992743" cy="1773044"/>
                <a:chOff x="2118732" y="4694663"/>
                <a:chExt cx="6992743" cy="1773044"/>
              </a:xfrm>
            </p:grpSpPr>
            <p:grpSp>
              <p:nvGrpSpPr>
                <p:cNvPr id="11" name="グループ化 10">
                  <a:extLst>
                    <a:ext uri="{FF2B5EF4-FFF2-40B4-BE49-F238E27FC236}">
                      <a16:creationId xmlns:a16="http://schemas.microsoft.com/office/drawing/2014/main" id="{BBCE43A6-020E-7E51-86CA-376FA8B86770}"/>
                    </a:ext>
                  </a:extLst>
                </p:cNvPr>
                <p:cNvGrpSpPr/>
                <p:nvPr/>
              </p:nvGrpSpPr>
              <p:grpSpPr>
                <a:xfrm>
                  <a:off x="2118732" y="4694663"/>
                  <a:ext cx="2698595" cy="1773044"/>
                  <a:chOff x="2118732" y="4694663"/>
                  <a:chExt cx="2698595" cy="1773044"/>
                </a:xfrm>
              </p:grpSpPr>
              <p:sp>
                <p:nvSpPr>
                  <p:cNvPr id="4" name="正方形/長方形 3">
                    <a:extLst>
                      <a:ext uri="{FF2B5EF4-FFF2-40B4-BE49-F238E27FC236}">
                        <a16:creationId xmlns:a16="http://schemas.microsoft.com/office/drawing/2014/main" id="{9BE72C17-9C87-19F6-2CAA-4BADDC284B94}"/>
                      </a:ext>
                    </a:extLst>
                  </p:cNvPr>
                  <p:cNvSpPr/>
                  <p:nvPr/>
                </p:nvSpPr>
                <p:spPr>
                  <a:xfrm>
                    <a:off x="2118732" y="4694663"/>
                    <a:ext cx="2698595" cy="1773044"/>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a:extLst>
                      <a:ext uri="{FF2B5EF4-FFF2-40B4-BE49-F238E27FC236}">
                        <a16:creationId xmlns:a16="http://schemas.microsoft.com/office/drawing/2014/main" id="{885AA2B8-F4AF-C060-5AB6-94AE92FFAC0A}"/>
                      </a:ext>
                    </a:extLst>
                  </p:cNvPr>
                  <p:cNvSpPr/>
                  <p:nvPr/>
                </p:nvSpPr>
                <p:spPr>
                  <a:xfrm>
                    <a:off x="2481146" y="4984595"/>
                    <a:ext cx="1973766" cy="457200"/>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7" name="角丸四角形 6">
                    <a:extLst>
                      <a:ext uri="{FF2B5EF4-FFF2-40B4-BE49-F238E27FC236}">
                        <a16:creationId xmlns:a16="http://schemas.microsoft.com/office/drawing/2014/main" id="{6F810320-A3F4-D56C-D688-42192948A209}"/>
                      </a:ext>
                    </a:extLst>
                  </p:cNvPr>
                  <p:cNvSpPr/>
                  <p:nvPr/>
                </p:nvSpPr>
                <p:spPr>
                  <a:xfrm>
                    <a:off x="2481146" y="5788190"/>
                    <a:ext cx="1973766" cy="45720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grpSp>
            <p:grpSp>
              <p:nvGrpSpPr>
                <p:cNvPr id="10" name="グループ化 9">
                  <a:extLst>
                    <a:ext uri="{FF2B5EF4-FFF2-40B4-BE49-F238E27FC236}">
                      <a16:creationId xmlns:a16="http://schemas.microsoft.com/office/drawing/2014/main" id="{D1365EC2-917F-EACB-EC09-2D57AC0321CB}"/>
                    </a:ext>
                  </a:extLst>
                </p:cNvPr>
                <p:cNvGrpSpPr/>
                <p:nvPr/>
              </p:nvGrpSpPr>
              <p:grpSpPr>
                <a:xfrm>
                  <a:off x="6412880" y="4694663"/>
                  <a:ext cx="2698595" cy="1773044"/>
                  <a:chOff x="6736266" y="4694663"/>
                  <a:chExt cx="2698595" cy="1773044"/>
                </a:xfrm>
              </p:grpSpPr>
              <p:sp>
                <p:nvSpPr>
                  <p:cNvPr id="5" name="正方形/長方形 4">
                    <a:extLst>
                      <a:ext uri="{FF2B5EF4-FFF2-40B4-BE49-F238E27FC236}">
                        <a16:creationId xmlns:a16="http://schemas.microsoft.com/office/drawing/2014/main" id="{66F687D7-180F-8C54-AFF3-79D0EB35FEDF}"/>
                      </a:ext>
                    </a:extLst>
                  </p:cNvPr>
                  <p:cNvSpPr/>
                  <p:nvPr/>
                </p:nvSpPr>
                <p:spPr>
                  <a:xfrm>
                    <a:off x="6736266" y="4694663"/>
                    <a:ext cx="2698595" cy="177304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a:extLst>
                      <a:ext uri="{FF2B5EF4-FFF2-40B4-BE49-F238E27FC236}">
                        <a16:creationId xmlns:a16="http://schemas.microsoft.com/office/drawing/2014/main" id="{BBA31E46-D0D1-B02A-C9A1-B8117B5BFB2C}"/>
                      </a:ext>
                    </a:extLst>
                  </p:cNvPr>
                  <p:cNvSpPr/>
                  <p:nvPr/>
                </p:nvSpPr>
                <p:spPr>
                  <a:xfrm>
                    <a:off x="7098680" y="4984595"/>
                    <a:ext cx="1973766" cy="4572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システム</a:t>
                    </a:r>
                  </a:p>
                </p:txBody>
              </p:sp>
              <p:sp>
                <p:nvSpPr>
                  <p:cNvPr id="9" name="角丸四角形 8">
                    <a:extLst>
                      <a:ext uri="{FF2B5EF4-FFF2-40B4-BE49-F238E27FC236}">
                        <a16:creationId xmlns:a16="http://schemas.microsoft.com/office/drawing/2014/main" id="{8AFA771A-1AB7-C323-7E76-C3C8BE4E926B}"/>
                      </a:ext>
                    </a:extLst>
                  </p:cNvPr>
                  <p:cNvSpPr/>
                  <p:nvPr/>
                </p:nvSpPr>
                <p:spPr>
                  <a:xfrm>
                    <a:off x="7098680" y="5788190"/>
                    <a:ext cx="1973766" cy="457200"/>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エージェント</a:t>
                    </a:r>
                  </a:p>
                </p:txBody>
              </p:sp>
            </p:grpSp>
          </p:grpSp>
          <p:sp>
            <p:nvSpPr>
              <p:cNvPr id="16" name="テキスト ボックス 15">
                <a:extLst>
                  <a:ext uri="{FF2B5EF4-FFF2-40B4-BE49-F238E27FC236}">
                    <a16:creationId xmlns:a16="http://schemas.microsoft.com/office/drawing/2014/main" id="{493901E0-5290-E7DA-D4CF-03928F14EB8B}"/>
                  </a:ext>
                </a:extLst>
              </p:cNvPr>
              <p:cNvSpPr txBox="1"/>
              <p:nvPr/>
            </p:nvSpPr>
            <p:spPr>
              <a:xfrm>
                <a:off x="7328673" y="4283690"/>
                <a:ext cx="1828800" cy="369332"/>
              </a:xfrm>
              <a:prstGeom prst="rect">
                <a:avLst/>
              </a:prstGeom>
              <a:noFill/>
            </p:spPr>
            <p:txBody>
              <a:bodyPr wrap="square" rtlCol="0">
                <a:spAutoFit/>
              </a:bodyPr>
              <a:lstStyle/>
              <a:p>
                <a:pPr algn="ctr"/>
                <a:r>
                  <a:rPr kumimoji="1" lang="ja-JP" altLang="en-US" b="1"/>
                  <a:t>監視対象</a:t>
                </a:r>
                <a:r>
                  <a:rPr kumimoji="1" lang="en-US" altLang="ja-JP" b="1" dirty="0"/>
                  <a:t>VM</a:t>
                </a:r>
                <a:endParaRPr kumimoji="1" lang="ja-JP" altLang="en-US" b="1"/>
              </a:p>
            </p:txBody>
          </p:sp>
          <p:sp>
            <p:nvSpPr>
              <p:cNvPr id="19" name="テキスト ボックス 18">
                <a:extLst>
                  <a:ext uri="{FF2B5EF4-FFF2-40B4-BE49-F238E27FC236}">
                    <a16:creationId xmlns:a16="http://schemas.microsoft.com/office/drawing/2014/main" id="{649B1E67-33BE-A485-6EED-0C1F056ABCDE}"/>
                  </a:ext>
                </a:extLst>
              </p:cNvPr>
              <p:cNvSpPr txBox="1"/>
              <p:nvPr/>
            </p:nvSpPr>
            <p:spPr>
              <a:xfrm>
                <a:off x="3034525" y="4289979"/>
                <a:ext cx="1828800" cy="373566"/>
              </a:xfrm>
              <a:prstGeom prst="rect">
                <a:avLst/>
              </a:prstGeom>
              <a:noFill/>
            </p:spPr>
            <p:txBody>
              <a:bodyPr wrap="square" rtlCol="0">
                <a:spAutoFit/>
              </a:bodyPr>
              <a:lstStyle/>
              <a:p>
                <a:pPr algn="ctr"/>
                <a:r>
                  <a:rPr kumimoji="1" lang="ja-JP" altLang="en-US" b="1"/>
                  <a:t>機密</a:t>
                </a:r>
                <a:r>
                  <a:rPr kumimoji="1" lang="en-US" altLang="ja-JP" b="1" dirty="0"/>
                  <a:t>VM</a:t>
                </a:r>
                <a:endParaRPr kumimoji="1" lang="ja-JP" altLang="en-US" b="1"/>
              </a:p>
            </p:txBody>
          </p:sp>
          <p:cxnSp>
            <p:nvCxnSpPr>
              <p:cNvPr id="21" name="直線矢印コネクタ 20">
                <a:extLst>
                  <a:ext uri="{FF2B5EF4-FFF2-40B4-BE49-F238E27FC236}">
                    <a16:creationId xmlns:a16="http://schemas.microsoft.com/office/drawing/2014/main" id="{4F41CEA4-62C7-8D12-B181-649486E4126F}"/>
                  </a:ext>
                </a:extLst>
              </p:cNvPr>
              <p:cNvCxnSpPr>
                <a:stCxn id="6" idx="3"/>
                <a:endCxn id="9" idx="1"/>
              </p:cNvCxnSpPr>
              <p:nvPr/>
            </p:nvCxnSpPr>
            <p:spPr>
              <a:xfrm>
                <a:off x="4935808" y="5190892"/>
                <a:ext cx="2320382" cy="803595"/>
              </a:xfrm>
              <a:prstGeom prst="straightConnector1">
                <a:avLst/>
              </a:prstGeom>
              <a:ln w="635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直線矢印コネクタ 22">
                <a:extLst>
                  <a:ext uri="{FF2B5EF4-FFF2-40B4-BE49-F238E27FC236}">
                    <a16:creationId xmlns:a16="http://schemas.microsoft.com/office/drawing/2014/main" id="{9EC96B27-5C3F-39F0-48CE-2A025284F4C6}"/>
                  </a:ext>
                </a:extLst>
              </p:cNvPr>
              <p:cNvCxnSpPr>
                <a:cxnSpLocks/>
              </p:cNvCxnSpPr>
              <p:nvPr/>
            </p:nvCxnSpPr>
            <p:spPr>
              <a:xfrm flipV="1">
                <a:off x="8243073" y="5390801"/>
                <a:ext cx="0" cy="375086"/>
              </a:xfrm>
              <a:prstGeom prst="straightConnector1">
                <a:avLst/>
              </a:prstGeom>
              <a:ln w="63500">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13" name="テキスト ボックス 12">
              <a:extLst>
                <a:ext uri="{FF2B5EF4-FFF2-40B4-BE49-F238E27FC236}">
                  <a16:creationId xmlns:a16="http://schemas.microsoft.com/office/drawing/2014/main" id="{78575F4C-2C75-973E-99F2-415C9E5C6484}"/>
                </a:ext>
              </a:extLst>
            </p:cNvPr>
            <p:cNvSpPr txBox="1"/>
            <p:nvPr/>
          </p:nvSpPr>
          <p:spPr>
            <a:xfrm>
              <a:off x="5543004" y="5120107"/>
              <a:ext cx="1105989" cy="369332"/>
            </a:xfrm>
            <a:prstGeom prst="rect">
              <a:avLst/>
            </a:prstGeom>
            <a:noFill/>
          </p:spPr>
          <p:txBody>
            <a:bodyPr wrap="square" rtlCol="0">
              <a:spAutoFit/>
            </a:bodyPr>
            <a:lstStyle/>
            <a:p>
              <a:pPr algn="ctr"/>
              <a:r>
                <a:rPr kumimoji="1" lang="ja-JP" altLang="en-US" b="1">
                  <a:solidFill>
                    <a:srgbClr val="C00000"/>
                  </a:solidFill>
                </a:rPr>
                <a:t>監視</a:t>
              </a:r>
            </a:p>
          </p:txBody>
        </p:sp>
      </p:grpSp>
      <p:sp>
        <p:nvSpPr>
          <p:cNvPr id="14" name="スライド番号プレースホルダー 13">
            <a:extLst>
              <a:ext uri="{FF2B5EF4-FFF2-40B4-BE49-F238E27FC236}">
                <a16:creationId xmlns:a16="http://schemas.microsoft.com/office/drawing/2014/main" id="{1D1A6FD0-76E8-42C4-F301-01BDECE77E88}"/>
              </a:ext>
            </a:extLst>
          </p:cNvPr>
          <p:cNvSpPr>
            <a:spLocks noGrp="1"/>
          </p:cNvSpPr>
          <p:nvPr>
            <p:ph type="sldNum" sz="quarter" idx="12"/>
          </p:nvPr>
        </p:nvSpPr>
        <p:spPr/>
        <p:txBody>
          <a:bodyPr/>
          <a:lstStyle/>
          <a:p>
            <a:fld id="{DA20A8BE-3DB3-D641-92AF-076E77452DCB}" type="slidenum">
              <a:rPr kumimoji="1" lang="ja-JP" altLang="en-US" smtClean="0"/>
              <a:t>6</a:t>
            </a:fld>
            <a:endParaRPr kumimoji="1" lang="ja-JP" altLang="en-US"/>
          </a:p>
        </p:txBody>
      </p:sp>
    </p:spTree>
    <p:extLst>
      <p:ext uri="{BB962C8B-B14F-4D97-AF65-F5344CB8AC3E}">
        <p14:creationId xmlns:p14="http://schemas.microsoft.com/office/powerpoint/2010/main" val="3251039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E9F5EE-B1EB-6B66-11BD-089C0D251A15}"/>
              </a:ext>
            </a:extLst>
          </p:cNvPr>
          <p:cNvSpPr>
            <a:spLocks noGrp="1"/>
          </p:cNvSpPr>
          <p:nvPr>
            <p:ph type="title"/>
          </p:nvPr>
        </p:nvSpPr>
        <p:spPr/>
        <p:txBody>
          <a:bodyPr/>
          <a:lstStyle/>
          <a:p>
            <a:r>
              <a:rPr kumimoji="1" lang="ja-JP" altLang="en-US"/>
              <a:t>提案：</a:t>
            </a:r>
            <a:r>
              <a:rPr kumimoji="1" lang="en-US" altLang="ja-JP" dirty="0" err="1"/>
              <a:t>CCAmonitor</a:t>
            </a:r>
            <a:endParaRPr kumimoji="1" lang="ja-JP" altLang="en-US"/>
          </a:p>
        </p:txBody>
      </p:sp>
      <p:sp>
        <p:nvSpPr>
          <p:cNvPr id="3" name="コンテンツ プレースホルダー 2">
            <a:extLst>
              <a:ext uri="{FF2B5EF4-FFF2-40B4-BE49-F238E27FC236}">
                <a16:creationId xmlns:a16="http://schemas.microsoft.com/office/drawing/2014/main" id="{061A3531-0DB1-6D4C-A5F6-F12D5197D1D8}"/>
              </a:ext>
            </a:extLst>
          </p:cNvPr>
          <p:cNvSpPr>
            <a:spLocks noGrp="1"/>
          </p:cNvSpPr>
          <p:nvPr>
            <p:ph idx="1"/>
          </p:nvPr>
        </p:nvSpPr>
        <p:spPr/>
        <p:txBody>
          <a:bodyPr>
            <a:normAutofit/>
          </a:bodyPr>
          <a:lstStyle/>
          <a:p>
            <a:r>
              <a:rPr kumimoji="1" lang="en-US" altLang="ja-JP" dirty="0"/>
              <a:t>Arm CCA</a:t>
            </a:r>
            <a:r>
              <a:rPr kumimoji="1" lang="ja-JP" altLang="en-US"/>
              <a:t>の機密</a:t>
            </a:r>
            <a:r>
              <a:rPr kumimoji="1" lang="en-US" altLang="ja-JP" dirty="0"/>
              <a:t>VM</a:t>
            </a:r>
            <a:r>
              <a:rPr kumimoji="1" lang="ja-JP" altLang="en-US"/>
              <a:t>を用いて高度な</a:t>
            </a:r>
            <a:r>
              <a:rPr kumimoji="1" lang="en-US" altLang="ja-JP" dirty="0"/>
              <a:t>IDS</a:t>
            </a:r>
            <a:r>
              <a:rPr kumimoji="1" lang="ja-JP" altLang="en-US"/>
              <a:t>を安全に実行</a:t>
            </a:r>
            <a:endParaRPr kumimoji="1" lang="en-US" altLang="ja-JP" dirty="0"/>
          </a:p>
          <a:p>
            <a:pPr lvl="1"/>
            <a:r>
              <a:rPr kumimoji="1" lang="ja-JP" altLang="en-US"/>
              <a:t>機密</a:t>
            </a:r>
            <a:r>
              <a:rPr kumimoji="1" lang="en-US" altLang="ja-JP" dirty="0"/>
              <a:t>VM (Realm VM)</a:t>
            </a:r>
            <a:r>
              <a:rPr kumimoji="1" lang="ja-JP" altLang="en-US"/>
              <a:t>は</a:t>
            </a:r>
            <a:r>
              <a:rPr kumimoji="1" lang="en-US" altLang="ja-JP" dirty="0"/>
              <a:t>CCA</a:t>
            </a:r>
            <a:r>
              <a:rPr kumimoji="1" lang="ja-JP" altLang="en-US"/>
              <a:t>で導入された</a:t>
            </a:r>
            <a:r>
              <a:rPr kumimoji="1" lang="en-US" altLang="ja-JP" dirty="0"/>
              <a:t>Realm</a:t>
            </a:r>
            <a:r>
              <a:rPr kumimoji="1" lang="ja-JP" altLang="en-US"/>
              <a:t>ワールドで動作</a:t>
            </a:r>
            <a:endParaRPr kumimoji="1" lang="en-US" altLang="ja-JP" dirty="0"/>
          </a:p>
          <a:p>
            <a:pPr lvl="1"/>
            <a:r>
              <a:rPr lang="en-US" altLang="ja-JP" dirty="0"/>
              <a:t>Realm</a:t>
            </a:r>
            <a:r>
              <a:rPr lang="ja-JP" altLang="en-US"/>
              <a:t>ワールドはセキュアワールドと比べて低い権限しか持たない</a:t>
            </a:r>
            <a:endParaRPr lang="en-US" altLang="ja-JP" dirty="0"/>
          </a:p>
          <a:p>
            <a:pPr lvl="1"/>
            <a:r>
              <a:rPr lang="ja-JP" altLang="en-US"/>
              <a:t>既存の</a:t>
            </a:r>
            <a:r>
              <a:rPr lang="en-US" altLang="ja-JP" dirty="0"/>
              <a:t>OS</a:t>
            </a:r>
            <a:r>
              <a:rPr lang="ja-JP" altLang="en-US"/>
              <a:t>やアプリケーションが実行可能</a:t>
            </a:r>
            <a:endParaRPr lang="en-US" altLang="ja-JP" dirty="0"/>
          </a:p>
          <a:p>
            <a:r>
              <a:rPr kumimoji="1" lang="en-US" altLang="ja-JP" dirty="0"/>
              <a:t>IDS</a:t>
            </a:r>
            <a:r>
              <a:rPr kumimoji="1" lang="ja-JP" altLang="en-US"/>
              <a:t>はエージェントを用いずにノーマルワールドを監視</a:t>
            </a:r>
            <a:endParaRPr kumimoji="1" lang="en-US" altLang="ja-JP" dirty="0"/>
          </a:p>
          <a:p>
            <a:pPr lvl="1"/>
            <a:r>
              <a:rPr lang="en-US" altLang="ja-JP" dirty="0"/>
              <a:t>Realm</a:t>
            </a:r>
            <a:r>
              <a:rPr lang="ja-JP" altLang="en-US"/>
              <a:t>ワールドはノーマルワールドのメモリに直接アクセス可能</a:t>
            </a:r>
            <a:endParaRPr kumimoji="1" lang="en-US" altLang="ja-JP" dirty="0"/>
          </a:p>
        </p:txBody>
      </p:sp>
      <p:grpSp>
        <p:nvGrpSpPr>
          <p:cNvPr id="30" name="グループ化 29">
            <a:extLst>
              <a:ext uri="{FF2B5EF4-FFF2-40B4-BE49-F238E27FC236}">
                <a16:creationId xmlns:a16="http://schemas.microsoft.com/office/drawing/2014/main" id="{1D69A930-1C6E-73A5-4B0B-5FACF71A22B3}"/>
              </a:ext>
            </a:extLst>
          </p:cNvPr>
          <p:cNvGrpSpPr/>
          <p:nvPr/>
        </p:nvGrpSpPr>
        <p:grpSpPr>
          <a:xfrm>
            <a:off x="2261838" y="4324866"/>
            <a:ext cx="7668323" cy="2066654"/>
            <a:chOff x="2254404" y="3974061"/>
            <a:chExt cx="7668323" cy="2066654"/>
          </a:xfrm>
        </p:grpSpPr>
        <p:grpSp>
          <p:nvGrpSpPr>
            <p:cNvPr id="13" name="グループ化 12">
              <a:extLst>
                <a:ext uri="{FF2B5EF4-FFF2-40B4-BE49-F238E27FC236}">
                  <a16:creationId xmlns:a16="http://schemas.microsoft.com/office/drawing/2014/main" id="{09BBE9E3-D267-E2B5-2FAD-E5CB4008D87D}"/>
                </a:ext>
              </a:extLst>
            </p:cNvPr>
            <p:cNvGrpSpPr/>
            <p:nvPr/>
          </p:nvGrpSpPr>
          <p:grpSpPr>
            <a:xfrm>
              <a:off x="2254404" y="4293220"/>
              <a:ext cx="7668323" cy="1747495"/>
              <a:chOff x="1694985" y="4293220"/>
              <a:chExt cx="7668323" cy="1747495"/>
            </a:xfrm>
          </p:grpSpPr>
          <p:sp>
            <p:nvSpPr>
              <p:cNvPr id="4" name="正方形/長方形 3">
                <a:extLst>
                  <a:ext uri="{FF2B5EF4-FFF2-40B4-BE49-F238E27FC236}">
                    <a16:creationId xmlns:a16="http://schemas.microsoft.com/office/drawing/2014/main" id="{373990FA-7049-36C9-DBDB-0F9F0FA6BCFF}"/>
                  </a:ext>
                </a:extLst>
              </p:cNvPr>
              <p:cNvSpPr/>
              <p:nvPr/>
            </p:nvSpPr>
            <p:spPr>
              <a:xfrm>
                <a:off x="1694985" y="4293220"/>
                <a:ext cx="3267308" cy="1747495"/>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F86E31E-C437-FD7D-1FBD-C289BAD1855D}"/>
                  </a:ext>
                </a:extLst>
              </p:cNvPr>
              <p:cNvSpPr/>
              <p:nvPr/>
            </p:nvSpPr>
            <p:spPr>
              <a:xfrm>
                <a:off x="6096000" y="4293220"/>
                <a:ext cx="3267308" cy="1747495"/>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a:extLst>
                  <a:ext uri="{FF2B5EF4-FFF2-40B4-BE49-F238E27FC236}">
                    <a16:creationId xmlns:a16="http://schemas.microsoft.com/office/drawing/2014/main" id="{B718F7EA-8DD1-F44F-A61D-D71478DE0FCA}"/>
                  </a:ext>
                </a:extLst>
              </p:cNvPr>
              <p:cNvSpPr/>
              <p:nvPr/>
            </p:nvSpPr>
            <p:spPr>
              <a:xfrm>
                <a:off x="2018371" y="4415883"/>
                <a:ext cx="2620536" cy="1435261"/>
              </a:xfrm>
              <a:prstGeom prst="round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Realm VM</a:t>
                </a:r>
              </a:p>
              <a:p>
                <a:pPr algn="ctr"/>
                <a:endParaRPr lang="en-US" altLang="ja-JP" b="1" dirty="0">
                  <a:solidFill>
                    <a:schemeClr val="tx1"/>
                  </a:solidFill>
                </a:endParaRPr>
              </a:p>
              <a:p>
                <a:pPr algn="ctr"/>
                <a:endParaRPr kumimoji="1" lang="en-US" altLang="ja-JP" b="1" dirty="0">
                  <a:solidFill>
                    <a:schemeClr val="tx1"/>
                  </a:solidFill>
                </a:endParaRPr>
              </a:p>
              <a:p>
                <a:pPr algn="ctr"/>
                <a:endParaRPr lang="en-US" altLang="ja-JP" b="1" dirty="0">
                  <a:solidFill>
                    <a:schemeClr val="tx1"/>
                  </a:solidFill>
                </a:endParaRPr>
              </a:p>
              <a:p>
                <a:pPr algn="ctr"/>
                <a:endParaRPr kumimoji="1" lang="ja-JP" altLang="en-US" b="1">
                  <a:solidFill>
                    <a:schemeClr val="tx1"/>
                  </a:solidFill>
                </a:endParaRPr>
              </a:p>
            </p:txBody>
          </p:sp>
          <p:sp>
            <p:nvSpPr>
              <p:cNvPr id="10" name="角丸四角形 9">
                <a:extLst>
                  <a:ext uri="{FF2B5EF4-FFF2-40B4-BE49-F238E27FC236}">
                    <a16:creationId xmlns:a16="http://schemas.microsoft.com/office/drawing/2014/main" id="{F403E579-3C46-8200-2786-0F235A5E0B5E}"/>
                  </a:ext>
                </a:extLst>
              </p:cNvPr>
              <p:cNvSpPr/>
              <p:nvPr/>
            </p:nvSpPr>
            <p:spPr>
              <a:xfrm>
                <a:off x="6419386" y="5376428"/>
                <a:ext cx="2620536" cy="37495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sp>
            <p:nvSpPr>
              <p:cNvPr id="11" name="角丸四角形 10">
                <a:extLst>
                  <a:ext uri="{FF2B5EF4-FFF2-40B4-BE49-F238E27FC236}">
                    <a16:creationId xmlns:a16="http://schemas.microsoft.com/office/drawing/2014/main" id="{D3791A6F-FE09-2FD0-4040-6DE508728EC0}"/>
                  </a:ext>
                </a:extLst>
              </p:cNvPr>
              <p:cNvSpPr/>
              <p:nvPr/>
            </p:nvSpPr>
            <p:spPr>
              <a:xfrm>
                <a:off x="6419386" y="4470520"/>
                <a:ext cx="2620536" cy="37495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アプリケーション</a:t>
                </a:r>
              </a:p>
            </p:txBody>
          </p:sp>
          <p:sp>
            <p:nvSpPr>
              <p:cNvPr id="12" name="角丸四角形 11">
                <a:extLst>
                  <a:ext uri="{FF2B5EF4-FFF2-40B4-BE49-F238E27FC236}">
                    <a16:creationId xmlns:a16="http://schemas.microsoft.com/office/drawing/2014/main" id="{246DA1FE-E6B7-5D5F-FDF7-0B928E5BFAE2}"/>
                  </a:ext>
                </a:extLst>
              </p:cNvPr>
              <p:cNvSpPr/>
              <p:nvPr/>
            </p:nvSpPr>
            <p:spPr>
              <a:xfrm>
                <a:off x="2289558" y="4749716"/>
                <a:ext cx="2159725" cy="420714"/>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grpSp>
        <p:sp>
          <p:nvSpPr>
            <p:cNvPr id="15" name="テキスト ボックス 14">
              <a:extLst>
                <a:ext uri="{FF2B5EF4-FFF2-40B4-BE49-F238E27FC236}">
                  <a16:creationId xmlns:a16="http://schemas.microsoft.com/office/drawing/2014/main" id="{4E4BEC5D-E05B-5503-0603-12C41B896AE3}"/>
                </a:ext>
              </a:extLst>
            </p:cNvPr>
            <p:cNvSpPr txBox="1"/>
            <p:nvPr/>
          </p:nvSpPr>
          <p:spPr>
            <a:xfrm>
              <a:off x="7276633" y="3974061"/>
              <a:ext cx="2155904" cy="369332"/>
            </a:xfrm>
            <a:prstGeom prst="rect">
              <a:avLst/>
            </a:prstGeom>
            <a:noFill/>
          </p:spPr>
          <p:txBody>
            <a:bodyPr wrap="square" rtlCol="0">
              <a:spAutoFit/>
            </a:bodyPr>
            <a:lstStyle/>
            <a:p>
              <a:pPr algn="ctr"/>
              <a:r>
                <a:rPr kumimoji="1" lang="ja-JP" altLang="en-US" b="1"/>
                <a:t>ノーマルワールド</a:t>
              </a:r>
            </a:p>
          </p:txBody>
        </p:sp>
        <p:sp>
          <p:nvSpPr>
            <p:cNvPr id="22" name="テキスト ボックス 21">
              <a:extLst>
                <a:ext uri="{FF2B5EF4-FFF2-40B4-BE49-F238E27FC236}">
                  <a16:creationId xmlns:a16="http://schemas.microsoft.com/office/drawing/2014/main" id="{5159F912-3A5A-C3E9-E254-AA1E941E43F2}"/>
                </a:ext>
              </a:extLst>
            </p:cNvPr>
            <p:cNvSpPr txBox="1"/>
            <p:nvPr/>
          </p:nvSpPr>
          <p:spPr>
            <a:xfrm>
              <a:off x="2973193" y="3978022"/>
              <a:ext cx="1829729" cy="369332"/>
            </a:xfrm>
            <a:prstGeom prst="rect">
              <a:avLst/>
            </a:prstGeom>
            <a:noFill/>
          </p:spPr>
          <p:txBody>
            <a:bodyPr wrap="square" rtlCol="0">
              <a:spAutoFit/>
            </a:bodyPr>
            <a:lstStyle/>
            <a:p>
              <a:pPr algn="ctr"/>
              <a:r>
                <a:rPr kumimoji="1" lang="en-US" altLang="ja-JP" b="1" dirty="0"/>
                <a:t>Realm</a:t>
              </a:r>
              <a:r>
                <a:rPr kumimoji="1" lang="ja-JP" altLang="en-US" b="1"/>
                <a:t>ワールド</a:t>
              </a:r>
            </a:p>
          </p:txBody>
        </p:sp>
        <p:sp>
          <p:nvSpPr>
            <p:cNvPr id="24" name="テキスト ボックス 23">
              <a:extLst>
                <a:ext uri="{FF2B5EF4-FFF2-40B4-BE49-F238E27FC236}">
                  <a16:creationId xmlns:a16="http://schemas.microsoft.com/office/drawing/2014/main" id="{85BAA682-3073-4164-9483-7F17B39FD02B}"/>
                </a:ext>
              </a:extLst>
            </p:cNvPr>
            <p:cNvSpPr txBox="1"/>
            <p:nvPr/>
          </p:nvSpPr>
          <p:spPr>
            <a:xfrm>
              <a:off x="5593729" y="4572594"/>
              <a:ext cx="914400" cy="369332"/>
            </a:xfrm>
            <a:prstGeom prst="rect">
              <a:avLst/>
            </a:prstGeom>
            <a:noFill/>
          </p:spPr>
          <p:txBody>
            <a:bodyPr wrap="square" rtlCol="0">
              <a:spAutoFit/>
            </a:bodyPr>
            <a:lstStyle/>
            <a:p>
              <a:pPr algn="ctr"/>
              <a:r>
                <a:rPr kumimoji="1" lang="ja-JP" altLang="en-US" b="1">
                  <a:solidFill>
                    <a:srgbClr val="C00000"/>
                  </a:solidFill>
                </a:rPr>
                <a:t>監視</a:t>
              </a:r>
            </a:p>
          </p:txBody>
        </p:sp>
        <p:cxnSp>
          <p:nvCxnSpPr>
            <p:cNvPr id="26" name="直線矢印コネクタ 25">
              <a:extLst>
                <a:ext uri="{FF2B5EF4-FFF2-40B4-BE49-F238E27FC236}">
                  <a16:creationId xmlns:a16="http://schemas.microsoft.com/office/drawing/2014/main" id="{2FC75E7E-3E6E-1C47-9840-FE17027C893D}"/>
                </a:ext>
              </a:extLst>
            </p:cNvPr>
            <p:cNvCxnSpPr>
              <a:cxnSpLocks/>
              <a:stCxn id="12" idx="3"/>
              <a:endCxn id="10" idx="1"/>
            </p:cNvCxnSpPr>
            <p:nvPr/>
          </p:nvCxnSpPr>
          <p:spPr>
            <a:xfrm>
              <a:off x="5008702" y="4960073"/>
              <a:ext cx="1970103" cy="603831"/>
            </a:xfrm>
            <a:prstGeom prst="straightConnector1">
              <a:avLst/>
            </a:prstGeom>
            <a:ln w="88900">
              <a:solidFill>
                <a:srgbClr val="C00000"/>
              </a:solidFill>
              <a:tailEnd type="triangle"/>
            </a:ln>
          </p:spPr>
          <p:style>
            <a:lnRef idx="2">
              <a:schemeClr val="accent1"/>
            </a:lnRef>
            <a:fillRef idx="0">
              <a:schemeClr val="accent1"/>
            </a:fillRef>
            <a:effectRef idx="1">
              <a:schemeClr val="accent1"/>
            </a:effectRef>
            <a:fontRef idx="minor">
              <a:schemeClr val="tx1"/>
            </a:fontRef>
          </p:style>
        </p:cxnSp>
      </p:grpSp>
      <p:sp>
        <p:nvSpPr>
          <p:cNvPr id="33" name="角丸四角形 32">
            <a:extLst>
              <a:ext uri="{FF2B5EF4-FFF2-40B4-BE49-F238E27FC236}">
                <a16:creationId xmlns:a16="http://schemas.microsoft.com/office/drawing/2014/main" id="{068FAF2A-8161-A4A7-8C83-72353C120002}"/>
              </a:ext>
            </a:extLst>
          </p:cNvPr>
          <p:cNvSpPr/>
          <p:nvPr/>
        </p:nvSpPr>
        <p:spPr>
          <a:xfrm>
            <a:off x="2856411" y="5733259"/>
            <a:ext cx="2159725" cy="374952"/>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ゲスト</a:t>
            </a:r>
            <a:r>
              <a:rPr kumimoji="1" lang="en-US" altLang="ja-JP" b="1" dirty="0">
                <a:solidFill>
                  <a:schemeClr val="tx1"/>
                </a:solidFill>
              </a:rPr>
              <a:t>OS</a:t>
            </a:r>
            <a:endParaRPr kumimoji="1" lang="ja-JP" altLang="en-US" b="1">
              <a:solidFill>
                <a:schemeClr val="tx1"/>
              </a:solidFill>
            </a:endParaRPr>
          </a:p>
        </p:txBody>
      </p:sp>
      <p:sp>
        <p:nvSpPr>
          <p:cNvPr id="6" name="スライド番号プレースホルダー 5">
            <a:extLst>
              <a:ext uri="{FF2B5EF4-FFF2-40B4-BE49-F238E27FC236}">
                <a16:creationId xmlns:a16="http://schemas.microsoft.com/office/drawing/2014/main" id="{030E3027-77D3-1DD3-B6EB-3640C684ED9B}"/>
              </a:ext>
            </a:extLst>
          </p:cNvPr>
          <p:cNvSpPr>
            <a:spLocks noGrp="1"/>
          </p:cNvSpPr>
          <p:nvPr>
            <p:ph type="sldNum" sz="quarter" idx="12"/>
          </p:nvPr>
        </p:nvSpPr>
        <p:spPr/>
        <p:txBody>
          <a:bodyPr/>
          <a:lstStyle/>
          <a:p>
            <a:fld id="{DA20A8BE-3DB3-D641-92AF-076E77452DCB}" type="slidenum">
              <a:rPr kumimoji="1" lang="ja-JP" altLang="en-US" smtClean="0"/>
              <a:t>7</a:t>
            </a:fld>
            <a:endParaRPr kumimoji="1" lang="ja-JP" altLang="en-US"/>
          </a:p>
        </p:txBody>
      </p:sp>
    </p:spTree>
    <p:extLst>
      <p:ext uri="{BB962C8B-B14F-4D97-AF65-F5344CB8AC3E}">
        <p14:creationId xmlns:p14="http://schemas.microsoft.com/office/powerpoint/2010/main" val="2089054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485448-DF48-93DE-EA9F-334E77460B8F}"/>
              </a:ext>
            </a:extLst>
          </p:cNvPr>
          <p:cNvSpPr>
            <a:spLocks noGrp="1"/>
          </p:cNvSpPr>
          <p:nvPr>
            <p:ph type="title"/>
          </p:nvPr>
        </p:nvSpPr>
        <p:spPr/>
        <p:txBody>
          <a:bodyPr/>
          <a:lstStyle/>
          <a:p>
            <a:r>
              <a:rPr lang="ja-JP" altLang="en-US"/>
              <a:t>システム構成</a:t>
            </a:r>
            <a:endParaRPr kumimoji="1" lang="ja-JP" altLang="en-US"/>
          </a:p>
        </p:txBody>
      </p:sp>
      <p:sp>
        <p:nvSpPr>
          <p:cNvPr id="3" name="コンテンツ プレースホルダー 2">
            <a:extLst>
              <a:ext uri="{FF2B5EF4-FFF2-40B4-BE49-F238E27FC236}">
                <a16:creationId xmlns:a16="http://schemas.microsoft.com/office/drawing/2014/main" id="{1767FE99-5191-84EA-9CD3-88F8019F7F6F}"/>
              </a:ext>
            </a:extLst>
          </p:cNvPr>
          <p:cNvSpPr>
            <a:spLocks noGrp="1"/>
          </p:cNvSpPr>
          <p:nvPr>
            <p:ph idx="1"/>
          </p:nvPr>
        </p:nvSpPr>
        <p:spPr/>
        <p:txBody>
          <a:bodyPr/>
          <a:lstStyle/>
          <a:p>
            <a:r>
              <a:rPr kumimoji="1" lang="en-US" altLang="ja-JP" dirty="0"/>
              <a:t>Realm VM</a:t>
            </a:r>
            <a:r>
              <a:rPr kumimoji="1" lang="ja-JP" altLang="en-US"/>
              <a:t>は</a:t>
            </a:r>
            <a:r>
              <a:rPr kumimoji="1" lang="en-US" altLang="ja-JP" dirty="0"/>
              <a:t>Realm Management Monitor (RMM)</a:t>
            </a:r>
            <a:r>
              <a:rPr kumimoji="1" lang="ja-JP" altLang="en-US"/>
              <a:t>上で動作</a:t>
            </a:r>
            <a:endParaRPr kumimoji="1" lang="en-US" altLang="ja-JP" dirty="0"/>
          </a:p>
          <a:p>
            <a:pPr lvl="1"/>
            <a:r>
              <a:rPr lang="ja-JP" altLang="en-US"/>
              <a:t>ノーマルワールドのハイパーバイザは</a:t>
            </a:r>
            <a:r>
              <a:rPr lang="en-US" altLang="ja-JP" dirty="0"/>
              <a:t>RMM</a:t>
            </a:r>
            <a:r>
              <a:rPr lang="ja-JP" altLang="en-US"/>
              <a:t>経由で</a:t>
            </a:r>
            <a:r>
              <a:rPr lang="en-US" altLang="ja-JP" dirty="0"/>
              <a:t>Realm VM</a:t>
            </a:r>
            <a:r>
              <a:rPr lang="ja-JP" altLang="en-US"/>
              <a:t>を制御</a:t>
            </a:r>
            <a:endParaRPr lang="en-US" altLang="ja-JP" dirty="0"/>
          </a:p>
          <a:p>
            <a:pPr lvl="1"/>
            <a:r>
              <a:rPr kumimoji="1" lang="en-US" altLang="ja-JP" dirty="0"/>
              <a:t>Realm VM</a:t>
            </a:r>
            <a:r>
              <a:rPr kumimoji="1" lang="ja-JP" altLang="en-US"/>
              <a:t>内で動作する既存のゲスト</a:t>
            </a:r>
            <a:r>
              <a:rPr kumimoji="1" lang="en-US" altLang="ja-JP" dirty="0"/>
              <a:t>OS</a:t>
            </a:r>
            <a:r>
              <a:rPr kumimoji="1" lang="ja-JP" altLang="en-US"/>
              <a:t>上で</a:t>
            </a:r>
            <a:r>
              <a:rPr kumimoji="1" lang="en-US" altLang="ja-JP" dirty="0"/>
              <a:t>IDS</a:t>
            </a:r>
            <a:r>
              <a:rPr kumimoji="1" lang="ja-JP" altLang="en-US"/>
              <a:t>を実行</a:t>
            </a:r>
            <a:endParaRPr kumimoji="1" lang="en-US" altLang="ja-JP" dirty="0"/>
          </a:p>
          <a:p>
            <a:r>
              <a:rPr kumimoji="1" lang="en-US" altLang="ja-JP" dirty="0"/>
              <a:t>IDS</a:t>
            </a:r>
            <a:r>
              <a:rPr kumimoji="1" lang="ja-JP" altLang="en-US"/>
              <a:t>はノーマルワールドの</a:t>
            </a:r>
            <a:r>
              <a:rPr kumimoji="1" lang="en-US" altLang="ja-JP" dirty="0"/>
              <a:t>OS</a:t>
            </a:r>
            <a:r>
              <a:rPr kumimoji="1" lang="ja-JP" altLang="en-US"/>
              <a:t>データを取得して監視</a:t>
            </a:r>
            <a:endParaRPr kumimoji="1" lang="en-US" altLang="ja-JP" dirty="0"/>
          </a:p>
          <a:p>
            <a:pPr lvl="1"/>
            <a:r>
              <a:rPr lang="en-US" altLang="ja-JP" dirty="0"/>
              <a:t>RMM</a:t>
            </a:r>
            <a:r>
              <a:rPr lang="ja-JP" altLang="en-US"/>
              <a:t>がノーマルワールドのメモリ上の</a:t>
            </a:r>
            <a:r>
              <a:rPr lang="en-US" altLang="ja-JP" dirty="0"/>
              <a:t>OS</a:t>
            </a:r>
            <a:r>
              <a:rPr lang="ja-JP" altLang="en-US"/>
              <a:t>データを読み出す</a:t>
            </a:r>
            <a:endParaRPr lang="en-US" altLang="ja-JP" dirty="0"/>
          </a:p>
          <a:p>
            <a:pPr lvl="1"/>
            <a:r>
              <a:rPr kumimoji="1" lang="en-US" altLang="ja-JP" dirty="0"/>
              <a:t>IDS</a:t>
            </a:r>
            <a:r>
              <a:rPr kumimoji="1" lang="ja-JP" altLang="en-US"/>
              <a:t>は</a:t>
            </a:r>
            <a:r>
              <a:rPr kumimoji="1" lang="en-US" altLang="ja-JP" dirty="0"/>
              <a:t>RMM</a:t>
            </a:r>
            <a:r>
              <a:rPr kumimoji="1" lang="ja-JP" altLang="en-US"/>
              <a:t>経由で</a:t>
            </a:r>
            <a:r>
              <a:rPr kumimoji="1" lang="en-US" altLang="ja-JP" dirty="0"/>
              <a:t>OS</a:t>
            </a:r>
            <a:r>
              <a:rPr kumimoji="1" lang="ja-JP" altLang="en-US"/>
              <a:t>データを取得</a:t>
            </a:r>
            <a:endParaRPr kumimoji="1" lang="en-US" altLang="ja-JP" dirty="0"/>
          </a:p>
        </p:txBody>
      </p:sp>
      <p:grpSp>
        <p:nvGrpSpPr>
          <p:cNvPr id="18" name="グループ化 17">
            <a:extLst>
              <a:ext uri="{FF2B5EF4-FFF2-40B4-BE49-F238E27FC236}">
                <a16:creationId xmlns:a16="http://schemas.microsoft.com/office/drawing/2014/main" id="{EDB90315-62FF-1B46-9CB1-9F485B4E6F1C}"/>
              </a:ext>
            </a:extLst>
          </p:cNvPr>
          <p:cNvGrpSpPr/>
          <p:nvPr/>
        </p:nvGrpSpPr>
        <p:grpSpPr>
          <a:xfrm>
            <a:off x="2261838" y="4166595"/>
            <a:ext cx="7668323" cy="2383196"/>
            <a:chOff x="2261838" y="4166595"/>
            <a:chExt cx="7668323" cy="2383196"/>
          </a:xfrm>
        </p:grpSpPr>
        <p:grpSp>
          <p:nvGrpSpPr>
            <p:cNvPr id="37" name="グループ化 36">
              <a:extLst>
                <a:ext uri="{FF2B5EF4-FFF2-40B4-BE49-F238E27FC236}">
                  <a16:creationId xmlns:a16="http://schemas.microsoft.com/office/drawing/2014/main" id="{6E8342C9-410A-68B8-FB42-6D0CD46BC1DA}"/>
                </a:ext>
              </a:extLst>
            </p:cNvPr>
            <p:cNvGrpSpPr/>
            <p:nvPr/>
          </p:nvGrpSpPr>
          <p:grpSpPr>
            <a:xfrm>
              <a:off x="2261838" y="4166595"/>
              <a:ext cx="7668323" cy="2383196"/>
              <a:chOff x="2254404" y="3974061"/>
              <a:chExt cx="7668323" cy="2066654"/>
            </a:xfrm>
          </p:grpSpPr>
          <p:grpSp>
            <p:nvGrpSpPr>
              <p:cNvPr id="4" name="グループ化 3">
                <a:extLst>
                  <a:ext uri="{FF2B5EF4-FFF2-40B4-BE49-F238E27FC236}">
                    <a16:creationId xmlns:a16="http://schemas.microsoft.com/office/drawing/2014/main" id="{C1E1DB82-A3C1-AA64-13F3-8DA55DB6128A}"/>
                  </a:ext>
                </a:extLst>
              </p:cNvPr>
              <p:cNvGrpSpPr/>
              <p:nvPr/>
            </p:nvGrpSpPr>
            <p:grpSpPr>
              <a:xfrm>
                <a:off x="2254404" y="3974061"/>
                <a:ext cx="7668323" cy="2066654"/>
                <a:chOff x="2254404" y="3974061"/>
                <a:chExt cx="7668323" cy="2066654"/>
              </a:xfrm>
            </p:grpSpPr>
            <p:grpSp>
              <p:nvGrpSpPr>
                <p:cNvPr id="5" name="グループ化 4">
                  <a:extLst>
                    <a:ext uri="{FF2B5EF4-FFF2-40B4-BE49-F238E27FC236}">
                      <a16:creationId xmlns:a16="http://schemas.microsoft.com/office/drawing/2014/main" id="{AA734A1D-16B5-7CD4-75D6-02E82FBCF9FC}"/>
                    </a:ext>
                  </a:extLst>
                </p:cNvPr>
                <p:cNvGrpSpPr/>
                <p:nvPr/>
              </p:nvGrpSpPr>
              <p:grpSpPr>
                <a:xfrm>
                  <a:off x="2254404" y="4293220"/>
                  <a:ext cx="7668323" cy="1747495"/>
                  <a:chOff x="1694985" y="4293220"/>
                  <a:chExt cx="7668323" cy="1747495"/>
                </a:xfrm>
              </p:grpSpPr>
              <p:sp>
                <p:nvSpPr>
                  <p:cNvPr id="19" name="正方形/長方形 18">
                    <a:extLst>
                      <a:ext uri="{FF2B5EF4-FFF2-40B4-BE49-F238E27FC236}">
                        <a16:creationId xmlns:a16="http://schemas.microsoft.com/office/drawing/2014/main" id="{1C420D58-8C45-CB35-21A0-3BBD739B34E2}"/>
                      </a:ext>
                    </a:extLst>
                  </p:cNvPr>
                  <p:cNvSpPr/>
                  <p:nvPr/>
                </p:nvSpPr>
                <p:spPr>
                  <a:xfrm>
                    <a:off x="1694985" y="4293220"/>
                    <a:ext cx="3267308" cy="1747495"/>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9AB684FF-2E3E-6CA7-2093-0D479E75660A}"/>
                      </a:ext>
                    </a:extLst>
                  </p:cNvPr>
                  <p:cNvSpPr/>
                  <p:nvPr/>
                </p:nvSpPr>
                <p:spPr>
                  <a:xfrm>
                    <a:off x="6096000" y="4293220"/>
                    <a:ext cx="3267308" cy="1747495"/>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a:extLst>
                      <a:ext uri="{FF2B5EF4-FFF2-40B4-BE49-F238E27FC236}">
                        <a16:creationId xmlns:a16="http://schemas.microsoft.com/office/drawing/2014/main" id="{0181A5A8-6932-1603-9F95-1B53E905BA48}"/>
                      </a:ext>
                    </a:extLst>
                  </p:cNvPr>
                  <p:cNvSpPr/>
                  <p:nvPr/>
                </p:nvSpPr>
                <p:spPr>
                  <a:xfrm>
                    <a:off x="2018371" y="4415884"/>
                    <a:ext cx="2620536" cy="853098"/>
                  </a:xfrm>
                  <a:prstGeom prst="round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b="1" dirty="0">
                        <a:solidFill>
                          <a:schemeClr val="tx1"/>
                        </a:solidFill>
                      </a:rPr>
                      <a:t>Realm VM</a:t>
                    </a:r>
                    <a:endParaRPr kumimoji="1" lang="ja-JP" altLang="en-US" b="1">
                      <a:solidFill>
                        <a:schemeClr val="tx1"/>
                      </a:solidFill>
                    </a:endParaRPr>
                  </a:p>
                </p:txBody>
              </p:sp>
              <p:sp>
                <p:nvSpPr>
                  <p:cNvPr id="23" name="角丸四角形 22">
                    <a:extLst>
                      <a:ext uri="{FF2B5EF4-FFF2-40B4-BE49-F238E27FC236}">
                        <a16:creationId xmlns:a16="http://schemas.microsoft.com/office/drawing/2014/main" id="{66B382D0-9AA8-EE9A-A628-DCA6D82855AC}"/>
                      </a:ext>
                    </a:extLst>
                  </p:cNvPr>
                  <p:cNvSpPr/>
                  <p:nvPr/>
                </p:nvSpPr>
                <p:spPr>
                  <a:xfrm>
                    <a:off x="2026735" y="5573310"/>
                    <a:ext cx="2620536" cy="374952"/>
                  </a:xfrm>
                  <a:prstGeom prst="round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RMM</a:t>
                    </a:r>
                    <a:endParaRPr kumimoji="1" lang="ja-JP" altLang="en-US" b="1">
                      <a:solidFill>
                        <a:schemeClr val="tx1"/>
                      </a:solidFill>
                    </a:endParaRPr>
                  </a:p>
                </p:txBody>
              </p:sp>
              <p:sp>
                <p:nvSpPr>
                  <p:cNvPr id="24" name="角丸四角形 23">
                    <a:extLst>
                      <a:ext uri="{FF2B5EF4-FFF2-40B4-BE49-F238E27FC236}">
                        <a16:creationId xmlns:a16="http://schemas.microsoft.com/office/drawing/2014/main" id="{8065EAAF-A762-59AA-2025-0048CDB69EC3}"/>
                      </a:ext>
                    </a:extLst>
                  </p:cNvPr>
                  <p:cNvSpPr/>
                  <p:nvPr/>
                </p:nvSpPr>
                <p:spPr>
                  <a:xfrm>
                    <a:off x="6419386" y="5570978"/>
                    <a:ext cx="2620536" cy="37495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r>
                      <a:rPr kumimoji="1" lang="ja-JP" altLang="en-US" b="1">
                        <a:solidFill>
                          <a:schemeClr val="tx1"/>
                        </a:solidFill>
                      </a:rPr>
                      <a:t>ハイパーバイザ</a:t>
                    </a:r>
                  </a:p>
                </p:txBody>
              </p:sp>
              <p:sp>
                <p:nvSpPr>
                  <p:cNvPr id="26" name="角丸四角形 25">
                    <a:extLst>
                      <a:ext uri="{FF2B5EF4-FFF2-40B4-BE49-F238E27FC236}">
                        <a16:creationId xmlns:a16="http://schemas.microsoft.com/office/drawing/2014/main" id="{30A7C60E-035B-BEF4-901A-BCE8DF1AC0B5}"/>
                      </a:ext>
                    </a:extLst>
                  </p:cNvPr>
                  <p:cNvSpPr/>
                  <p:nvPr/>
                </p:nvSpPr>
                <p:spPr>
                  <a:xfrm>
                    <a:off x="6419386" y="4415884"/>
                    <a:ext cx="2620536" cy="37495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アプリケーション</a:t>
                    </a:r>
                  </a:p>
                </p:txBody>
              </p:sp>
              <p:sp>
                <p:nvSpPr>
                  <p:cNvPr id="27" name="角丸四角形 26">
                    <a:extLst>
                      <a:ext uri="{FF2B5EF4-FFF2-40B4-BE49-F238E27FC236}">
                        <a16:creationId xmlns:a16="http://schemas.microsoft.com/office/drawing/2014/main" id="{EA487BDB-35DD-10FF-2423-52DD7DBA2231}"/>
                      </a:ext>
                    </a:extLst>
                  </p:cNvPr>
                  <p:cNvSpPr/>
                  <p:nvPr/>
                </p:nvSpPr>
                <p:spPr>
                  <a:xfrm>
                    <a:off x="3513797" y="4484031"/>
                    <a:ext cx="1014761" cy="306805"/>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grpSp>
            <p:sp>
              <p:nvSpPr>
                <p:cNvPr id="7" name="テキスト ボックス 6">
                  <a:extLst>
                    <a:ext uri="{FF2B5EF4-FFF2-40B4-BE49-F238E27FC236}">
                      <a16:creationId xmlns:a16="http://schemas.microsoft.com/office/drawing/2014/main" id="{E2433AE5-355A-F293-324E-4D2C4937717A}"/>
                    </a:ext>
                  </a:extLst>
                </p:cNvPr>
                <p:cNvSpPr txBox="1"/>
                <p:nvPr/>
              </p:nvSpPr>
              <p:spPr>
                <a:xfrm>
                  <a:off x="7276633" y="3974061"/>
                  <a:ext cx="2155904" cy="369332"/>
                </a:xfrm>
                <a:prstGeom prst="rect">
                  <a:avLst/>
                </a:prstGeom>
                <a:noFill/>
              </p:spPr>
              <p:txBody>
                <a:bodyPr wrap="square" rtlCol="0">
                  <a:spAutoFit/>
                </a:bodyPr>
                <a:lstStyle/>
                <a:p>
                  <a:pPr algn="ctr"/>
                  <a:r>
                    <a:rPr kumimoji="1" lang="ja-JP" altLang="en-US" b="1"/>
                    <a:t>ノーマルワールド</a:t>
                  </a:r>
                </a:p>
              </p:txBody>
            </p:sp>
            <p:sp>
              <p:nvSpPr>
                <p:cNvPr id="14" name="テキスト ボックス 13">
                  <a:extLst>
                    <a:ext uri="{FF2B5EF4-FFF2-40B4-BE49-F238E27FC236}">
                      <a16:creationId xmlns:a16="http://schemas.microsoft.com/office/drawing/2014/main" id="{C3D9E205-1622-86E9-5137-EE8EB812BEF5}"/>
                    </a:ext>
                  </a:extLst>
                </p:cNvPr>
                <p:cNvSpPr txBox="1"/>
                <p:nvPr/>
              </p:nvSpPr>
              <p:spPr>
                <a:xfrm>
                  <a:off x="2973193" y="3978022"/>
                  <a:ext cx="1829729" cy="369332"/>
                </a:xfrm>
                <a:prstGeom prst="rect">
                  <a:avLst/>
                </a:prstGeom>
                <a:noFill/>
              </p:spPr>
              <p:txBody>
                <a:bodyPr wrap="square" rtlCol="0">
                  <a:spAutoFit/>
                </a:bodyPr>
                <a:lstStyle/>
                <a:p>
                  <a:pPr algn="ctr"/>
                  <a:r>
                    <a:rPr kumimoji="1" lang="en-US" altLang="ja-JP" b="1" dirty="0"/>
                    <a:t>Realm</a:t>
                  </a:r>
                  <a:r>
                    <a:rPr kumimoji="1" lang="ja-JP" altLang="en-US" b="1"/>
                    <a:t>ワールド</a:t>
                  </a:r>
                </a:p>
              </p:txBody>
            </p:sp>
          </p:grpSp>
          <p:sp>
            <p:nvSpPr>
              <p:cNvPr id="29" name="角丸四角形 28">
                <a:extLst>
                  <a:ext uri="{FF2B5EF4-FFF2-40B4-BE49-F238E27FC236}">
                    <a16:creationId xmlns:a16="http://schemas.microsoft.com/office/drawing/2014/main" id="{EBA52D57-658B-EF8C-35BC-37F4CC465E29}"/>
                  </a:ext>
                </a:extLst>
              </p:cNvPr>
              <p:cNvSpPr/>
              <p:nvPr/>
            </p:nvSpPr>
            <p:spPr>
              <a:xfrm>
                <a:off x="4073216" y="4872473"/>
                <a:ext cx="1014761" cy="306805"/>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cxnSp>
            <p:nvCxnSpPr>
              <p:cNvPr id="32" name="直線矢印コネクタ 31">
                <a:extLst>
                  <a:ext uri="{FF2B5EF4-FFF2-40B4-BE49-F238E27FC236}">
                    <a16:creationId xmlns:a16="http://schemas.microsoft.com/office/drawing/2014/main" id="{16921DC9-C2E9-0F55-4C94-BB896A998007}"/>
                  </a:ext>
                </a:extLst>
              </p:cNvPr>
              <p:cNvCxnSpPr>
                <a:cxnSpLocks/>
                <a:stCxn id="24" idx="1"/>
                <a:endCxn id="23" idx="3"/>
              </p:cNvCxnSpPr>
              <p:nvPr/>
            </p:nvCxnSpPr>
            <p:spPr>
              <a:xfrm flipH="1">
                <a:off x="5206690" y="5758454"/>
                <a:ext cx="1772115" cy="2332"/>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直線矢印コネクタ 33">
                <a:extLst>
                  <a:ext uri="{FF2B5EF4-FFF2-40B4-BE49-F238E27FC236}">
                    <a16:creationId xmlns:a16="http://schemas.microsoft.com/office/drawing/2014/main" id="{E88458D5-DD48-195F-5B21-5EB2412E1DAB}"/>
                  </a:ext>
                </a:extLst>
              </p:cNvPr>
              <p:cNvCxnSpPr>
                <a:stCxn id="23" idx="0"/>
                <a:endCxn id="22" idx="2"/>
              </p:cNvCxnSpPr>
              <p:nvPr/>
            </p:nvCxnSpPr>
            <p:spPr>
              <a:xfrm flipH="1" flipV="1">
                <a:off x="3888058" y="5268982"/>
                <a:ext cx="8364" cy="304328"/>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7" name="テキスト ボックス 16">
              <a:extLst>
                <a:ext uri="{FF2B5EF4-FFF2-40B4-BE49-F238E27FC236}">
                  <a16:creationId xmlns:a16="http://schemas.microsoft.com/office/drawing/2014/main" id="{6E836762-79B1-0E58-4FA6-F647214AD5D2}"/>
                </a:ext>
              </a:extLst>
            </p:cNvPr>
            <p:cNvSpPr txBox="1"/>
            <p:nvPr/>
          </p:nvSpPr>
          <p:spPr>
            <a:xfrm>
              <a:off x="5205763" y="5845288"/>
              <a:ext cx="1772115" cy="369332"/>
            </a:xfrm>
            <a:prstGeom prst="rect">
              <a:avLst/>
            </a:prstGeom>
            <a:noFill/>
          </p:spPr>
          <p:txBody>
            <a:bodyPr wrap="square" rtlCol="0">
              <a:spAutoFit/>
            </a:bodyPr>
            <a:lstStyle/>
            <a:p>
              <a:pPr algn="ctr"/>
              <a:r>
                <a:rPr kumimoji="1" lang="en-US" altLang="ja-JP" b="1" dirty="0"/>
                <a:t>OS</a:t>
              </a:r>
              <a:r>
                <a:rPr lang="ja-JP" altLang="en-US" b="1"/>
                <a:t>データ</a:t>
              </a:r>
              <a:endParaRPr kumimoji="1" lang="ja-JP" altLang="en-US" b="1"/>
            </a:p>
          </p:txBody>
        </p:sp>
      </p:grpSp>
      <p:sp>
        <p:nvSpPr>
          <p:cNvPr id="6" name="スライド番号プレースホルダー 5">
            <a:extLst>
              <a:ext uri="{FF2B5EF4-FFF2-40B4-BE49-F238E27FC236}">
                <a16:creationId xmlns:a16="http://schemas.microsoft.com/office/drawing/2014/main" id="{8EFD4F8C-8087-5F56-9D54-0DD248766FC1}"/>
              </a:ext>
            </a:extLst>
          </p:cNvPr>
          <p:cNvSpPr>
            <a:spLocks noGrp="1"/>
          </p:cNvSpPr>
          <p:nvPr>
            <p:ph type="sldNum" sz="quarter" idx="12"/>
          </p:nvPr>
        </p:nvSpPr>
        <p:spPr/>
        <p:txBody>
          <a:bodyPr/>
          <a:lstStyle/>
          <a:p>
            <a:fld id="{DA20A8BE-3DB3-D641-92AF-076E77452DCB}" type="slidenum">
              <a:rPr kumimoji="1" lang="ja-JP" altLang="en-US" smtClean="0"/>
              <a:t>8</a:t>
            </a:fld>
            <a:endParaRPr kumimoji="1" lang="ja-JP" altLang="en-US"/>
          </a:p>
        </p:txBody>
      </p:sp>
    </p:spTree>
    <p:extLst>
      <p:ext uri="{BB962C8B-B14F-4D97-AF65-F5344CB8AC3E}">
        <p14:creationId xmlns:p14="http://schemas.microsoft.com/office/powerpoint/2010/main" val="2820803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80F2CA-8805-E875-604E-B0AF56436A92}"/>
              </a:ext>
            </a:extLst>
          </p:cNvPr>
          <p:cNvSpPr>
            <a:spLocks noGrp="1"/>
          </p:cNvSpPr>
          <p:nvPr>
            <p:ph type="title"/>
          </p:nvPr>
        </p:nvSpPr>
        <p:spPr/>
        <p:txBody>
          <a:bodyPr/>
          <a:lstStyle/>
          <a:p>
            <a:r>
              <a:rPr kumimoji="1" lang="en-US" altLang="ja-JP" dirty="0"/>
              <a:t>IDS</a:t>
            </a:r>
            <a:r>
              <a:rPr kumimoji="1" lang="ja-JP" altLang="en-US"/>
              <a:t>と監視対象システムの相互保護</a:t>
            </a:r>
          </a:p>
        </p:txBody>
      </p:sp>
      <p:sp>
        <p:nvSpPr>
          <p:cNvPr id="3" name="コンテンツ プレースホルダー 2">
            <a:extLst>
              <a:ext uri="{FF2B5EF4-FFF2-40B4-BE49-F238E27FC236}">
                <a16:creationId xmlns:a16="http://schemas.microsoft.com/office/drawing/2014/main" id="{87BC8886-0A8E-A10F-8BBA-A7897778C453}"/>
              </a:ext>
            </a:extLst>
          </p:cNvPr>
          <p:cNvSpPr>
            <a:spLocks noGrp="1"/>
          </p:cNvSpPr>
          <p:nvPr>
            <p:ph idx="1"/>
          </p:nvPr>
        </p:nvSpPr>
        <p:spPr/>
        <p:txBody>
          <a:bodyPr/>
          <a:lstStyle/>
          <a:p>
            <a:r>
              <a:rPr kumimoji="1" lang="ja-JP" altLang="en-US"/>
              <a:t>ノーマルワールドから</a:t>
            </a:r>
            <a:r>
              <a:rPr kumimoji="1" lang="en-US" altLang="ja-JP" dirty="0"/>
              <a:t>IDS</a:t>
            </a:r>
            <a:r>
              <a:rPr kumimoji="1" lang="ja-JP" altLang="en-US"/>
              <a:t>への攻撃を防ぐことができる</a:t>
            </a:r>
            <a:endParaRPr kumimoji="1" lang="en-US" altLang="ja-JP" dirty="0"/>
          </a:p>
          <a:p>
            <a:pPr lvl="1"/>
            <a:r>
              <a:rPr lang="en-US" altLang="ja-JP" dirty="0"/>
              <a:t>Realm</a:t>
            </a:r>
            <a:r>
              <a:rPr lang="ja-JP" altLang="en-US"/>
              <a:t>ワールドのメモリはノーマルワールドから隔離されている</a:t>
            </a:r>
            <a:endParaRPr lang="en-US" altLang="ja-JP" dirty="0"/>
          </a:p>
          <a:p>
            <a:pPr lvl="1"/>
            <a:r>
              <a:rPr lang="ja-JP" altLang="en-US"/>
              <a:t>ハイパーバイザによる</a:t>
            </a:r>
            <a:r>
              <a:rPr lang="en-US" altLang="ja-JP" dirty="0"/>
              <a:t>Realm VM</a:t>
            </a:r>
            <a:r>
              <a:rPr lang="ja-JP" altLang="en-US"/>
              <a:t>の停止は</a:t>
            </a:r>
            <a:r>
              <a:rPr lang="en-US" altLang="ja-JP" dirty="0"/>
              <a:t>RMM</a:t>
            </a:r>
            <a:r>
              <a:rPr lang="ja-JP" altLang="en-US"/>
              <a:t>で検知</a:t>
            </a:r>
            <a:endParaRPr lang="en-US" altLang="ja-JP" dirty="0"/>
          </a:p>
          <a:p>
            <a:r>
              <a:rPr kumimoji="1" lang="en-US" altLang="ja-JP" dirty="0"/>
              <a:t>IDS</a:t>
            </a:r>
            <a:r>
              <a:rPr kumimoji="1" lang="ja-JP" altLang="en-US"/>
              <a:t>からノーマルワールドへの攻撃を防ぐこともできる</a:t>
            </a:r>
            <a:endParaRPr kumimoji="1" lang="en-US" altLang="ja-JP" dirty="0"/>
          </a:p>
          <a:p>
            <a:pPr lvl="1"/>
            <a:r>
              <a:rPr lang="en-US" altLang="ja-JP" dirty="0"/>
              <a:t>Realm VM</a:t>
            </a:r>
            <a:r>
              <a:rPr lang="ja-JP" altLang="en-US"/>
              <a:t>は</a:t>
            </a:r>
            <a:r>
              <a:rPr kumimoji="1" lang="ja-JP" altLang="en-US"/>
              <a:t>システムメモリやデバイスに直接アクセスできない</a:t>
            </a:r>
            <a:endParaRPr kumimoji="1" lang="en-US" altLang="ja-JP" dirty="0"/>
          </a:p>
          <a:p>
            <a:pPr lvl="1"/>
            <a:r>
              <a:rPr lang="ja-JP" altLang="en-US"/>
              <a:t>システムメモリのアクセス範囲は</a:t>
            </a:r>
            <a:r>
              <a:rPr lang="en-US" altLang="ja-JP" dirty="0"/>
              <a:t>RMM</a:t>
            </a:r>
            <a:r>
              <a:rPr lang="ja-JP" altLang="en-US"/>
              <a:t>で制限し、読み出しのみ許可</a:t>
            </a:r>
            <a:endParaRPr kumimoji="1" lang="en-US" altLang="ja-JP" dirty="0"/>
          </a:p>
          <a:p>
            <a:pPr marL="457200" lvl="1" indent="0">
              <a:buNone/>
            </a:pPr>
            <a:endParaRPr kumimoji="1" lang="ja-JP" altLang="en-US"/>
          </a:p>
        </p:txBody>
      </p:sp>
      <p:grpSp>
        <p:nvGrpSpPr>
          <p:cNvPr id="44" name="グループ化 43">
            <a:extLst>
              <a:ext uri="{FF2B5EF4-FFF2-40B4-BE49-F238E27FC236}">
                <a16:creationId xmlns:a16="http://schemas.microsoft.com/office/drawing/2014/main" id="{35AAC111-13CF-046D-2FB4-DD567EEFEB0C}"/>
              </a:ext>
            </a:extLst>
          </p:cNvPr>
          <p:cNvGrpSpPr/>
          <p:nvPr/>
        </p:nvGrpSpPr>
        <p:grpSpPr>
          <a:xfrm>
            <a:off x="2261838" y="4098348"/>
            <a:ext cx="7668323" cy="2715295"/>
            <a:chOff x="2261838" y="4098348"/>
            <a:chExt cx="7668323" cy="2715295"/>
          </a:xfrm>
        </p:grpSpPr>
        <p:grpSp>
          <p:nvGrpSpPr>
            <p:cNvPr id="4" name="グループ化 3">
              <a:extLst>
                <a:ext uri="{FF2B5EF4-FFF2-40B4-BE49-F238E27FC236}">
                  <a16:creationId xmlns:a16="http://schemas.microsoft.com/office/drawing/2014/main" id="{D35E1993-5D2F-9C33-9F32-17291622990E}"/>
                </a:ext>
              </a:extLst>
            </p:cNvPr>
            <p:cNvGrpSpPr/>
            <p:nvPr/>
          </p:nvGrpSpPr>
          <p:grpSpPr>
            <a:xfrm>
              <a:off x="2261838" y="4098348"/>
              <a:ext cx="7668323" cy="2066654"/>
              <a:chOff x="2254404" y="3974061"/>
              <a:chExt cx="7668323" cy="2066654"/>
            </a:xfrm>
          </p:grpSpPr>
          <p:grpSp>
            <p:nvGrpSpPr>
              <p:cNvPr id="5" name="グループ化 4">
                <a:extLst>
                  <a:ext uri="{FF2B5EF4-FFF2-40B4-BE49-F238E27FC236}">
                    <a16:creationId xmlns:a16="http://schemas.microsoft.com/office/drawing/2014/main" id="{A4ABC586-1BB5-DD20-26E1-1F13782A786B}"/>
                  </a:ext>
                </a:extLst>
              </p:cNvPr>
              <p:cNvGrpSpPr/>
              <p:nvPr/>
            </p:nvGrpSpPr>
            <p:grpSpPr>
              <a:xfrm>
                <a:off x="2254404" y="4293220"/>
                <a:ext cx="7668323" cy="1747495"/>
                <a:chOff x="1694985" y="4293220"/>
                <a:chExt cx="7668323" cy="1747495"/>
              </a:xfrm>
            </p:grpSpPr>
            <p:sp>
              <p:nvSpPr>
                <p:cNvPr id="19" name="正方形/長方形 18">
                  <a:extLst>
                    <a:ext uri="{FF2B5EF4-FFF2-40B4-BE49-F238E27FC236}">
                      <a16:creationId xmlns:a16="http://schemas.microsoft.com/office/drawing/2014/main" id="{319327DC-AAC1-46F1-1162-8D083579F8A6}"/>
                    </a:ext>
                  </a:extLst>
                </p:cNvPr>
                <p:cNvSpPr/>
                <p:nvPr/>
              </p:nvSpPr>
              <p:spPr>
                <a:xfrm>
                  <a:off x="1694985" y="4293220"/>
                  <a:ext cx="3267308" cy="1747495"/>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737EAE9-C2E7-9F49-7F04-70E9CEB7D3ED}"/>
                    </a:ext>
                  </a:extLst>
                </p:cNvPr>
                <p:cNvSpPr/>
                <p:nvPr/>
              </p:nvSpPr>
              <p:spPr>
                <a:xfrm>
                  <a:off x="6096000" y="4293220"/>
                  <a:ext cx="3267308" cy="1747495"/>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角丸四角形 21">
                  <a:extLst>
                    <a:ext uri="{FF2B5EF4-FFF2-40B4-BE49-F238E27FC236}">
                      <a16:creationId xmlns:a16="http://schemas.microsoft.com/office/drawing/2014/main" id="{0A233168-3FF9-6D92-6019-14ECB52EFED1}"/>
                    </a:ext>
                  </a:extLst>
                </p:cNvPr>
                <p:cNvSpPr/>
                <p:nvPr/>
              </p:nvSpPr>
              <p:spPr>
                <a:xfrm>
                  <a:off x="2018371" y="4415884"/>
                  <a:ext cx="2620536" cy="853098"/>
                </a:xfrm>
                <a:prstGeom prst="round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b="1" dirty="0">
                      <a:solidFill>
                        <a:schemeClr val="tx1"/>
                      </a:solidFill>
                    </a:rPr>
                    <a:t>Realm VM</a:t>
                  </a:r>
                  <a:endParaRPr kumimoji="1" lang="ja-JP" altLang="en-US" b="1">
                    <a:solidFill>
                      <a:schemeClr val="tx1"/>
                    </a:solidFill>
                  </a:endParaRPr>
                </a:p>
              </p:txBody>
            </p:sp>
            <p:sp>
              <p:nvSpPr>
                <p:cNvPr id="23" name="角丸四角形 22">
                  <a:extLst>
                    <a:ext uri="{FF2B5EF4-FFF2-40B4-BE49-F238E27FC236}">
                      <a16:creationId xmlns:a16="http://schemas.microsoft.com/office/drawing/2014/main" id="{84073795-885E-B333-931E-482B159A9CD9}"/>
                    </a:ext>
                  </a:extLst>
                </p:cNvPr>
                <p:cNvSpPr/>
                <p:nvPr/>
              </p:nvSpPr>
              <p:spPr>
                <a:xfrm>
                  <a:off x="2026735" y="5573310"/>
                  <a:ext cx="2620536" cy="374952"/>
                </a:xfrm>
                <a:prstGeom prst="round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RMM</a:t>
                  </a:r>
                  <a:endParaRPr kumimoji="1" lang="ja-JP" altLang="en-US" b="1">
                    <a:solidFill>
                      <a:schemeClr val="tx1"/>
                    </a:solidFill>
                  </a:endParaRPr>
                </a:p>
              </p:txBody>
            </p:sp>
            <p:sp>
              <p:nvSpPr>
                <p:cNvPr id="24" name="角丸四角形 23">
                  <a:extLst>
                    <a:ext uri="{FF2B5EF4-FFF2-40B4-BE49-F238E27FC236}">
                      <a16:creationId xmlns:a16="http://schemas.microsoft.com/office/drawing/2014/main" id="{A289F3A6-BC6C-C5F1-D178-65B38B9E4B1E}"/>
                    </a:ext>
                  </a:extLst>
                </p:cNvPr>
                <p:cNvSpPr/>
                <p:nvPr/>
              </p:nvSpPr>
              <p:spPr>
                <a:xfrm>
                  <a:off x="6419386" y="5570978"/>
                  <a:ext cx="2620536" cy="37495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r>
                    <a:rPr kumimoji="1" lang="ja-JP" altLang="en-US" b="1">
                      <a:solidFill>
                        <a:schemeClr val="tx1"/>
                      </a:solidFill>
                    </a:rPr>
                    <a:t>ハイパーバイザ</a:t>
                  </a:r>
                </a:p>
              </p:txBody>
            </p:sp>
            <p:sp>
              <p:nvSpPr>
                <p:cNvPr id="26" name="角丸四角形 25">
                  <a:extLst>
                    <a:ext uri="{FF2B5EF4-FFF2-40B4-BE49-F238E27FC236}">
                      <a16:creationId xmlns:a16="http://schemas.microsoft.com/office/drawing/2014/main" id="{2125EFFE-CFEC-0F29-4927-C257CFE323D7}"/>
                    </a:ext>
                  </a:extLst>
                </p:cNvPr>
                <p:cNvSpPr/>
                <p:nvPr/>
              </p:nvSpPr>
              <p:spPr>
                <a:xfrm>
                  <a:off x="6419386" y="4415884"/>
                  <a:ext cx="2620536" cy="37495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アプリケーション</a:t>
                  </a:r>
                </a:p>
              </p:txBody>
            </p:sp>
            <p:sp>
              <p:nvSpPr>
                <p:cNvPr id="27" name="角丸四角形 26">
                  <a:extLst>
                    <a:ext uri="{FF2B5EF4-FFF2-40B4-BE49-F238E27FC236}">
                      <a16:creationId xmlns:a16="http://schemas.microsoft.com/office/drawing/2014/main" id="{9D45BD2C-C7F9-607D-B408-0C475C690F4D}"/>
                    </a:ext>
                  </a:extLst>
                </p:cNvPr>
                <p:cNvSpPr/>
                <p:nvPr/>
              </p:nvSpPr>
              <p:spPr>
                <a:xfrm>
                  <a:off x="3493120" y="4560629"/>
                  <a:ext cx="1014761" cy="563607"/>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grpSp>
          <p:sp>
            <p:nvSpPr>
              <p:cNvPr id="7" name="テキスト ボックス 6">
                <a:extLst>
                  <a:ext uri="{FF2B5EF4-FFF2-40B4-BE49-F238E27FC236}">
                    <a16:creationId xmlns:a16="http://schemas.microsoft.com/office/drawing/2014/main" id="{96CDE3A2-DF91-4E20-5AC8-495B5E4D9951}"/>
                  </a:ext>
                </a:extLst>
              </p:cNvPr>
              <p:cNvSpPr txBox="1"/>
              <p:nvPr/>
            </p:nvSpPr>
            <p:spPr>
              <a:xfrm>
                <a:off x="7276633" y="3974061"/>
                <a:ext cx="2155904" cy="369332"/>
              </a:xfrm>
              <a:prstGeom prst="rect">
                <a:avLst/>
              </a:prstGeom>
              <a:noFill/>
            </p:spPr>
            <p:txBody>
              <a:bodyPr wrap="square" rtlCol="0">
                <a:spAutoFit/>
              </a:bodyPr>
              <a:lstStyle/>
              <a:p>
                <a:pPr algn="ctr"/>
                <a:r>
                  <a:rPr kumimoji="1" lang="ja-JP" altLang="en-US" b="1"/>
                  <a:t>ノーマルワールド</a:t>
                </a:r>
              </a:p>
            </p:txBody>
          </p:sp>
          <p:sp>
            <p:nvSpPr>
              <p:cNvPr id="14" name="テキスト ボックス 13">
                <a:extLst>
                  <a:ext uri="{FF2B5EF4-FFF2-40B4-BE49-F238E27FC236}">
                    <a16:creationId xmlns:a16="http://schemas.microsoft.com/office/drawing/2014/main" id="{B2D4169F-0B24-F379-13B0-F8D78BC89482}"/>
                  </a:ext>
                </a:extLst>
              </p:cNvPr>
              <p:cNvSpPr txBox="1"/>
              <p:nvPr/>
            </p:nvSpPr>
            <p:spPr>
              <a:xfrm>
                <a:off x="2973193" y="3978022"/>
                <a:ext cx="1829729" cy="369332"/>
              </a:xfrm>
              <a:prstGeom prst="rect">
                <a:avLst/>
              </a:prstGeom>
              <a:noFill/>
            </p:spPr>
            <p:txBody>
              <a:bodyPr wrap="square" rtlCol="0">
                <a:spAutoFit/>
              </a:bodyPr>
              <a:lstStyle/>
              <a:p>
                <a:pPr algn="ctr"/>
                <a:r>
                  <a:rPr kumimoji="1" lang="en-US" altLang="ja-JP" b="1" dirty="0"/>
                  <a:t>Realm</a:t>
                </a:r>
                <a:r>
                  <a:rPr kumimoji="1" lang="ja-JP" altLang="en-US" b="1"/>
                  <a:t>ワールド</a:t>
                </a:r>
              </a:p>
            </p:txBody>
          </p:sp>
        </p:grpSp>
        <p:grpSp>
          <p:nvGrpSpPr>
            <p:cNvPr id="43" name="グループ化 42">
              <a:extLst>
                <a:ext uri="{FF2B5EF4-FFF2-40B4-BE49-F238E27FC236}">
                  <a16:creationId xmlns:a16="http://schemas.microsoft.com/office/drawing/2014/main" id="{84C98ABA-67E8-53B0-7C2A-58A04012D95C}"/>
                </a:ext>
              </a:extLst>
            </p:cNvPr>
            <p:cNvGrpSpPr/>
            <p:nvPr/>
          </p:nvGrpSpPr>
          <p:grpSpPr>
            <a:xfrm>
              <a:off x="2593588" y="4216893"/>
              <a:ext cx="7013187" cy="2596750"/>
              <a:chOff x="2593588" y="4216893"/>
              <a:chExt cx="7013187" cy="2596750"/>
            </a:xfrm>
          </p:grpSpPr>
          <p:sp>
            <p:nvSpPr>
              <p:cNvPr id="30" name="正方形/長方形 29">
                <a:extLst>
                  <a:ext uri="{FF2B5EF4-FFF2-40B4-BE49-F238E27FC236}">
                    <a16:creationId xmlns:a16="http://schemas.microsoft.com/office/drawing/2014/main" id="{80B19105-0D41-C979-5E76-783003A3F95F}"/>
                  </a:ext>
                </a:extLst>
              </p:cNvPr>
              <p:cNvSpPr/>
              <p:nvPr/>
            </p:nvSpPr>
            <p:spPr>
              <a:xfrm>
                <a:off x="2593588" y="6429080"/>
                <a:ext cx="2620536" cy="311085"/>
              </a:xfrm>
              <a:prstGeom prst="rect">
                <a:avLst/>
              </a:prstGeom>
              <a:solidFill>
                <a:schemeClr val="tx2">
                  <a:lumMod val="50000"/>
                  <a:lumOff val="5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デバイス</a:t>
                </a:r>
              </a:p>
            </p:txBody>
          </p:sp>
          <p:sp>
            <p:nvSpPr>
              <p:cNvPr id="31" name="正方形/長方形 30">
                <a:extLst>
                  <a:ext uri="{FF2B5EF4-FFF2-40B4-BE49-F238E27FC236}">
                    <a16:creationId xmlns:a16="http://schemas.microsoft.com/office/drawing/2014/main" id="{DAEBE7A5-F6A0-53D2-EF2A-AC332C514F72}"/>
                  </a:ext>
                </a:extLst>
              </p:cNvPr>
              <p:cNvSpPr/>
              <p:nvPr/>
            </p:nvSpPr>
            <p:spPr>
              <a:xfrm>
                <a:off x="6986239" y="6429079"/>
                <a:ext cx="2620536" cy="311085"/>
              </a:xfrm>
              <a:prstGeom prst="rect">
                <a:avLst/>
              </a:prstGeom>
              <a:solidFill>
                <a:schemeClr val="tx2">
                  <a:lumMod val="50000"/>
                  <a:lumOff val="50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システムメモリ</a:t>
                </a:r>
              </a:p>
            </p:txBody>
          </p:sp>
          <p:cxnSp>
            <p:nvCxnSpPr>
              <p:cNvPr id="29" name="直線コネクタ 28">
                <a:extLst>
                  <a:ext uri="{FF2B5EF4-FFF2-40B4-BE49-F238E27FC236}">
                    <a16:creationId xmlns:a16="http://schemas.microsoft.com/office/drawing/2014/main" id="{2B023C64-7E42-D07D-6959-0C79AC26C09A}"/>
                  </a:ext>
                </a:extLst>
              </p:cNvPr>
              <p:cNvCxnSpPr/>
              <p:nvPr/>
            </p:nvCxnSpPr>
            <p:spPr>
              <a:xfrm>
                <a:off x="6096000" y="4216893"/>
                <a:ext cx="0" cy="2095130"/>
              </a:xfrm>
              <a:prstGeom prst="line">
                <a:avLst/>
              </a:prstGeom>
              <a:ln w="254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5" name="カギ線コネクタ 34">
                <a:extLst>
                  <a:ext uri="{FF2B5EF4-FFF2-40B4-BE49-F238E27FC236}">
                    <a16:creationId xmlns:a16="http://schemas.microsoft.com/office/drawing/2014/main" id="{FFBBC18B-9F9B-27DA-FFFB-2C946BEE1EC3}"/>
                  </a:ext>
                </a:extLst>
              </p:cNvPr>
              <p:cNvCxnSpPr>
                <a:cxnSpLocks/>
                <a:stCxn id="27" idx="3"/>
                <a:endCxn id="31" idx="1"/>
              </p:cNvCxnSpPr>
              <p:nvPr/>
            </p:nvCxnSpPr>
            <p:spPr>
              <a:xfrm>
                <a:off x="5074734" y="4966720"/>
                <a:ext cx="1911505" cy="1617902"/>
              </a:xfrm>
              <a:prstGeom prst="bentConnector3">
                <a:avLst>
                  <a:gd name="adj1" fmla="val 43498"/>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7" name="カギ線コネクタ 36">
                <a:extLst>
                  <a:ext uri="{FF2B5EF4-FFF2-40B4-BE49-F238E27FC236}">
                    <a16:creationId xmlns:a16="http://schemas.microsoft.com/office/drawing/2014/main" id="{EC807003-9F36-7A56-14B7-03EBA46687C4}"/>
                  </a:ext>
                </a:extLst>
              </p:cNvPr>
              <p:cNvCxnSpPr>
                <a:stCxn id="27" idx="2"/>
                <a:endCxn id="30" idx="3"/>
              </p:cNvCxnSpPr>
              <p:nvPr/>
            </p:nvCxnSpPr>
            <p:spPr>
              <a:xfrm rot="16200000" flipH="1">
                <a:off x="4222689" y="5593188"/>
                <a:ext cx="1336100" cy="646770"/>
              </a:xfrm>
              <a:prstGeom prst="bentConnector4">
                <a:avLst>
                  <a:gd name="adj1" fmla="val 23718"/>
                  <a:gd name="adj2" fmla="val 135345"/>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9" name="乗算記号 38">
                <a:extLst>
                  <a:ext uri="{FF2B5EF4-FFF2-40B4-BE49-F238E27FC236}">
                    <a16:creationId xmlns:a16="http://schemas.microsoft.com/office/drawing/2014/main" id="{210DBB80-B4B1-A91C-A2E6-C0999DF99520}"/>
                  </a:ext>
                </a:extLst>
              </p:cNvPr>
              <p:cNvSpPr/>
              <p:nvPr/>
            </p:nvSpPr>
            <p:spPr>
              <a:xfrm>
                <a:off x="6272558" y="6355598"/>
                <a:ext cx="490193" cy="458045"/>
              </a:xfrm>
              <a:prstGeom prst="mathMultipl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乗算記号 39">
                <a:extLst>
                  <a:ext uri="{FF2B5EF4-FFF2-40B4-BE49-F238E27FC236}">
                    <a16:creationId xmlns:a16="http://schemas.microsoft.com/office/drawing/2014/main" id="{0836C448-5452-3ED9-22CC-4DFEFBDABC2E}"/>
                  </a:ext>
                </a:extLst>
              </p:cNvPr>
              <p:cNvSpPr/>
              <p:nvPr/>
            </p:nvSpPr>
            <p:spPr>
              <a:xfrm>
                <a:off x="5199625" y="6101674"/>
                <a:ext cx="490193" cy="458045"/>
              </a:xfrm>
              <a:prstGeom prst="mathMultiply">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6" name="スライド番号プレースホルダー 5">
            <a:extLst>
              <a:ext uri="{FF2B5EF4-FFF2-40B4-BE49-F238E27FC236}">
                <a16:creationId xmlns:a16="http://schemas.microsoft.com/office/drawing/2014/main" id="{2625FF0D-F741-6BEB-0E02-5429DB454F57}"/>
              </a:ext>
            </a:extLst>
          </p:cNvPr>
          <p:cNvSpPr>
            <a:spLocks noGrp="1"/>
          </p:cNvSpPr>
          <p:nvPr>
            <p:ph type="sldNum" sz="quarter" idx="12"/>
          </p:nvPr>
        </p:nvSpPr>
        <p:spPr/>
        <p:txBody>
          <a:bodyPr/>
          <a:lstStyle/>
          <a:p>
            <a:fld id="{DA20A8BE-3DB3-D641-92AF-076E77452DCB}" type="slidenum">
              <a:rPr kumimoji="1" lang="ja-JP" altLang="en-US" smtClean="0"/>
              <a:t>9</a:t>
            </a:fld>
            <a:endParaRPr kumimoji="1" lang="ja-JP" altLang="en-US"/>
          </a:p>
        </p:txBody>
      </p:sp>
    </p:spTree>
    <p:extLst>
      <p:ext uri="{BB962C8B-B14F-4D97-AF65-F5344CB8AC3E}">
        <p14:creationId xmlns:p14="http://schemas.microsoft.com/office/powerpoint/2010/main" val="237477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881C6D-C37F-39E4-ADAD-50F9528F3A1E}"/>
              </a:ext>
            </a:extLst>
          </p:cNvPr>
          <p:cNvSpPr>
            <a:spLocks noGrp="1"/>
          </p:cNvSpPr>
          <p:nvPr>
            <p:ph type="title"/>
          </p:nvPr>
        </p:nvSpPr>
        <p:spPr/>
        <p:txBody>
          <a:bodyPr/>
          <a:lstStyle/>
          <a:p>
            <a:r>
              <a:rPr kumimoji="1" lang="en-US" altLang="ja-JP" dirty="0" err="1"/>
              <a:t>ns_mem</a:t>
            </a:r>
            <a:r>
              <a:rPr kumimoji="1" lang="ja-JP" altLang="en-US"/>
              <a:t>デバイス経由の</a:t>
            </a:r>
            <a:r>
              <a:rPr kumimoji="1" lang="en-US" altLang="ja-JP" dirty="0"/>
              <a:t>OS</a:t>
            </a:r>
            <a:r>
              <a:rPr kumimoji="1" lang="ja-JP" altLang="en-US"/>
              <a:t>データ取得</a:t>
            </a:r>
          </a:p>
        </p:txBody>
      </p:sp>
      <p:sp>
        <p:nvSpPr>
          <p:cNvPr id="3" name="コンテンツ プレースホルダー 2">
            <a:extLst>
              <a:ext uri="{FF2B5EF4-FFF2-40B4-BE49-F238E27FC236}">
                <a16:creationId xmlns:a16="http://schemas.microsoft.com/office/drawing/2014/main" id="{04BB3F9F-5352-F52E-A288-274EC9EC746F}"/>
              </a:ext>
            </a:extLst>
          </p:cNvPr>
          <p:cNvSpPr>
            <a:spLocks noGrp="1"/>
          </p:cNvSpPr>
          <p:nvPr>
            <p:ph idx="1"/>
          </p:nvPr>
        </p:nvSpPr>
        <p:spPr/>
        <p:txBody>
          <a:bodyPr/>
          <a:lstStyle/>
          <a:p>
            <a:r>
              <a:rPr lang="en-US" altLang="ja-JP" dirty="0" err="1"/>
              <a:t>ns_mem</a:t>
            </a:r>
            <a:r>
              <a:rPr lang="ja-JP" altLang="en-US"/>
              <a:t>デバイス経由でノーマルワールドの</a:t>
            </a:r>
            <a:r>
              <a:rPr lang="en-US" altLang="ja-JP" dirty="0"/>
              <a:t>OS</a:t>
            </a:r>
            <a:r>
              <a:rPr lang="ja-JP" altLang="en-US"/>
              <a:t>データを取得</a:t>
            </a:r>
            <a:endParaRPr lang="en-US" altLang="ja-JP" dirty="0"/>
          </a:p>
          <a:p>
            <a:pPr lvl="1"/>
            <a:r>
              <a:rPr lang="en-US" altLang="ja-JP" dirty="0" err="1"/>
              <a:t>ns_mem</a:t>
            </a:r>
            <a:r>
              <a:rPr lang="ja-JP" altLang="en-US"/>
              <a:t>は</a:t>
            </a:r>
            <a:r>
              <a:rPr lang="en-US" altLang="ja-JP" dirty="0"/>
              <a:t>RMM</a:t>
            </a:r>
            <a:r>
              <a:rPr lang="ja-JP" altLang="en-US"/>
              <a:t>経由で</a:t>
            </a:r>
            <a:r>
              <a:rPr lang="en-US" altLang="ja-JP" dirty="0"/>
              <a:t>OS</a:t>
            </a:r>
            <a:r>
              <a:rPr lang="ja-JP" altLang="en-US"/>
              <a:t>データを取得する独自のデバイス</a:t>
            </a:r>
            <a:endParaRPr lang="en-US" altLang="ja-JP" dirty="0"/>
          </a:p>
          <a:p>
            <a:pPr lvl="1"/>
            <a:r>
              <a:rPr lang="en-US" altLang="ja-JP" dirty="0" err="1"/>
              <a:t>pread</a:t>
            </a:r>
            <a:r>
              <a:rPr lang="ja-JP" altLang="en-US"/>
              <a:t>のオフセットに仮想アドレスを指定して</a:t>
            </a:r>
            <a:r>
              <a:rPr lang="en-US" altLang="ja-JP" dirty="0"/>
              <a:t>OS</a:t>
            </a:r>
            <a:r>
              <a:rPr lang="ja-JP" altLang="en-US"/>
              <a:t>データを取得</a:t>
            </a:r>
            <a:endParaRPr lang="en-US" altLang="ja-JP" dirty="0"/>
          </a:p>
          <a:p>
            <a:r>
              <a:rPr lang="ja-JP" altLang="en-US"/>
              <a:t>複数ページ分の</a:t>
            </a:r>
            <a:r>
              <a:rPr lang="en-US" altLang="ja-JP" dirty="0"/>
              <a:t>OS</a:t>
            </a:r>
            <a:r>
              <a:rPr lang="ja-JP" altLang="en-US"/>
              <a:t>データを一括取得することにより高速化</a:t>
            </a:r>
            <a:endParaRPr lang="en-US" altLang="ja-JP" dirty="0"/>
          </a:p>
          <a:p>
            <a:pPr lvl="1"/>
            <a:r>
              <a:rPr lang="ja-JP" altLang="en-US"/>
              <a:t>ゲスト</a:t>
            </a:r>
            <a:r>
              <a:rPr lang="en-US" altLang="ja-JP" dirty="0"/>
              <a:t>OS</a:t>
            </a:r>
            <a:r>
              <a:rPr lang="ja-JP" altLang="en-US"/>
              <a:t>や</a:t>
            </a:r>
            <a:r>
              <a:rPr lang="en-US" altLang="ja-JP" dirty="0"/>
              <a:t>RMM</a:t>
            </a:r>
            <a:r>
              <a:rPr lang="ja-JP" altLang="en-US"/>
              <a:t>の呼び出し回数を減らしてオーバヘッドを削減</a:t>
            </a:r>
            <a:endParaRPr lang="en-US" altLang="ja-JP" dirty="0"/>
          </a:p>
          <a:p>
            <a:pPr lvl="1"/>
            <a:r>
              <a:rPr lang="ja-JP" altLang="en-US"/>
              <a:t>一括取得したページのデータはキャッシュに格納して必要な時に利用</a:t>
            </a:r>
            <a:endParaRPr lang="en-US" altLang="ja-JP" dirty="0"/>
          </a:p>
          <a:p>
            <a:endParaRPr lang="en-US" altLang="ja-JP" dirty="0"/>
          </a:p>
        </p:txBody>
      </p:sp>
      <p:grpSp>
        <p:nvGrpSpPr>
          <p:cNvPr id="15" name="グループ化 14">
            <a:extLst>
              <a:ext uri="{FF2B5EF4-FFF2-40B4-BE49-F238E27FC236}">
                <a16:creationId xmlns:a16="http://schemas.microsoft.com/office/drawing/2014/main" id="{34C34F7D-95BD-A910-4EC2-D49F5C3AE641}"/>
              </a:ext>
            </a:extLst>
          </p:cNvPr>
          <p:cNvGrpSpPr/>
          <p:nvPr/>
        </p:nvGrpSpPr>
        <p:grpSpPr>
          <a:xfrm>
            <a:off x="2004814" y="3965907"/>
            <a:ext cx="8182372" cy="2817961"/>
            <a:chOff x="2004814" y="3965907"/>
            <a:chExt cx="8182372" cy="2817961"/>
          </a:xfrm>
        </p:grpSpPr>
        <p:grpSp>
          <p:nvGrpSpPr>
            <p:cNvPr id="11" name="グループ化 10">
              <a:extLst>
                <a:ext uri="{FF2B5EF4-FFF2-40B4-BE49-F238E27FC236}">
                  <a16:creationId xmlns:a16="http://schemas.microsoft.com/office/drawing/2014/main" id="{4424197A-35B4-B1D9-F429-35708D5E811C}"/>
                </a:ext>
              </a:extLst>
            </p:cNvPr>
            <p:cNvGrpSpPr/>
            <p:nvPr/>
          </p:nvGrpSpPr>
          <p:grpSpPr>
            <a:xfrm>
              <a:off x="2004814" y="3965907"/>
              <a:ext cx="8182372" cy="2784572"/>
              <a:chOff x="1292554" y="3965907"/>
              <a:chExt cx="8182372" cy="2784572"/>
            </a:xfrm>
          </p:grpSpPr>
          <p:grpSp>
            <p:nvGrpSpPr>
              <p:cNvPr id="55" name="グループ化 54">
                <a:extLst>
                  <a:ext uri="{FF2B5EF4-FFF2-40B4-BE49-F238E27FC236}">
                    <a16:creationId xmlns:a16="http://schemas.microsoft.com/office/drawing/2014/main" id="{53F90E00-2054-A80A-7485-BC73D5347D5C}"/>
                  </a:ext>
                </a:extLst>
              </p:cNvPr>
              <p:cNvGrpSpPr/>
              <p:nvPr/>
            </p:nvGrpSpPr>
            <p:grpSpPr>
              <a:xfrm>
                <a:off x="1292554" y="3965907"/>
                <a:ext cx="4633546" cy="2784572"/>
                <a:chOff x="3130062" y="4004715"/>
                <a:chExt cx="4633546" cy="2784572"/>
              </a:xfrm>
            </p:grpSpPr>
            <p:grpSp>
              <p:nvGrpSpPr>
                <p:cNvPr id="54" name="グループ化 53">
                  <a:extLst>
                    <a:ext uri="{FF2B5EF4-FFF2-40B4-BE49-F238E27FC236}">
                      <a16:creationId xmlns:a16="http://schemas.microsoft.com/office/drawing/2014/main" id="{1D465630-7FCD-5835-DE25-0D0E449A20F0}"/>
                    </a:ext>
                  </a:extLst>
                </p:cNvPr>
                <p:cNvGrpSpPr/>
                <p:nvPr/>
              </p:nvGrpSpPr>
              <p:grpSpPr>
                <a:xfrm>
                  <a:off x="3130062" y="4328124"/>
                  <a:ext cx="4633546" cy="2461163"/>
                  <a:chOff x="2910254" y="4328124"/>
                  <a:chExt cx="4633546" cy="2461163"/>
                </a:xfrm>
              </p:grpSpPr>
              <p:sp>
                <p:nvSpPr>
                  <p:cNvPr id="36" name="正方形/長方形 35">
                    <a:extLst>
                      <a:ext uri="{FF2B5EF4-FFF2-40B4-BE49-F238E27FC236}">
                        <a16:creationId xmlns:a16="http://schemas.microsoft.com/office/drawing/2014/main" id="{7DD73423-C8C5-9846-4FC7-F63F0CE4415B}"/>
                      </a:ext>
                    </a:extLst>
                  </p:cNvPr>
                  <p:cNvSpPr/>
                  <p:nvPr/>
                </p:nvSpPr>
                <p:spPr>
                  <a:xfrm>
                    <a:off x="2927838" y="4328124"/>
                    <a:ext cx="4615962" cy="1512276"/>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 37">
                    <a:extLst>
                      <a:ext uri="{FF2B5EF4-FFF2-40B4-BE49-F238E27FC236}">
                        <a16:creationId xmlns:a16="http://schemas.microsoft.com/office/drawing/2014/main" id="{DAB4A9BF-1A49-2FC8-7B11-BF722C96553F}"/>
                      </a:ext>
                    </a:extLst>
                  </p:cNvPr>
                  <p:cNvSpPr/>
                  <p:nvPr/>
                </p:nvSpPr>
                <p:spPr>
                  <a:xfrm>
                    <a:off x="4193931" y="4391811"/>
                    <a:ext cx="2963008" cy="527539"/>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endParaRPr>
                  </a:p>
                </p:txBody>
              </p:sp>
              <p:sp>
                <p:nvSpPr>
                  <p:cNvPr id="37" name="正方形/長方形 36">
                    <a:extLst>
                      <a:ext uri="{FF2B5EF4-FFF2-40B4-BE49-F238E27FC236}">
                        <a16:creationId xmlns:a16="http://schemas.microsoft.com/office/drawing/2014/main" id="{AAE883C6-7788-DCB7-A151-3789D64894B2}"/>
                      </a:ext>
                    </a:extLst>
                  </p:cNvPr>
                  <p:cNvSpPr/>
                  <p:nvPr/>
                </p:nvSpPr>
                <p:spPr>
                  <a:xfrm>
                    <a:off x="2910254" y="6141587"/>
                    <a:ext cx="4615961" cy="647700"/>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RMM</a:t>
                    </a:r>
                    <a:endParaRPr kumimoji="1" lang="ja-JP" altLang="en-US" b="1">
                      <a:solidFill>
                        <a:schemeClr val="tx1"/>
                      </a:solidFill>
                    </a:endParaRPr>
                  </a:p>
                </p:txBody>
              </p:sp>
              <p:sp>
                <p:nvSpPr>
                  <p:cNvPr id="39" name="角丸四角形 38">
                    <a:extLst>
                      <a:ext uri="{FF2B5EF4-FFF2-40B4-BE49-F238E27FC236}">
                        <a16:creationId xmlns:a16="http://schemas.microsoft.com/office/drawing/2014/main" id="{2669E6C6-D475-379A-5197-0E23E1FBAF39}"/>
                      </a:ext>
                    </a:extLst>
                  </p:cNvPr>
                  <p:cNvSpPr/>
                  <p:nvPr/>
                </p:nvSpPr>
                <p:spPr>
                  <a:xfrm>
                    <a:off x="4193931" y="5205058"/>
                    <a:ext cx="2963008" cy="527539"/>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角丸四角形 39">
                    <a:extLst>
                      <a:ext uri="{FF2B5EF4-FFF2-40B4-BE49-F238E27FC236}">
                        <a16:creationId xmlns:a16="http://schemas.microsoft.com/office/drawing/2014/main" id="{A12323CE-31C7-3111-A0FC-8A65B716E362}"/>
                      </a:ext>
                    </a:extLst>
                  </p:cNvPr>
                  <p:cNvSpPr/>
                  <p:nvPr/>
                </p:nvSpPr>
                <p:spPr>
                  <a:xfrm>
                    <a:off x="4747846" y="5319346"/>
                    <a:ext cx="1872762" cy="33410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err="1">
                        <a:solidFill>
                          <a:schemeClr val="tx1"/>
                        </a:solidFill>
                      </a:rPr>
                      <a:t>ns_mem</a:t>
                    </a:r>
                    <a:r>
                      <a:rPr kumimoji="1" lang="ja-JP" altLang="en-US" sz="1600" b="1">
                        <a:solidFill>
                          <a:schemeClr val="tx1"/>
                        </a:solidFill>
                      </a:rPr>
                      <a:t>デバイス</a:t>
                    </a:r>
                  </a:p>
                </p:txBody>
              </p:sp>
              <p:sp>
                <p:nvSpPr>
                  <p:cNvPr id="41" name="角丸四角形 40">
                    <a:extLst>
                      <a:ext uri="{FF2B5EF4-FFF2-40B4-BE49-F238E27FC236}">
                        <a16:creationId xmlns:a16="http://schemas.microsoft.com/office/drawing/2014/main" id="{B9D649C4-515D-8782-9A1B-CF7400E37C6F}"/>
                      </a:ext>
                    </a:extLst>
                  </p:cNvPr>
                  <p:cNvSpPr/>
                  <p:nvPr/>
                </p:nvSpPr>
                <p:spPr>
                  <a:xfrm>
                    <a:off x="4739054" y="4483792"/>
                    <a:ext cx="1872762" cy="33410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tx1"/>
                        </a:solidFill>
                      </a:rPr>
                      <a:t>キャッシュ</a:t>
                    </a:r>
                    <a:endParaRPr kumimoji="1" lang="ja-JP" altLang="en-US" sz="1600" b="1">
                      <a:solidFill>
                        <a:schemeClr val="tx1"/>
                      </a:solidFill>
                    </a:endParaRPr>
                  </a:p>
                </p:txBody>
              </p:sp>
              <p:sp>
                <p:nvSpPr>
                  <p:cNvPr id="42" name="テキスト ボックス 41">
                    <a:extLst>
                      <a:ext uri="{FF2B5EF4-FFF2-40B4-BE49-F238E27FC236}">
                        <a16:creationId xmlns:a16="http://schemas.microsoft.com/office/drawing/2014/main" id="{341F1580-DA21-7829-E745-338CE5269AD1}"/>
                      </a:ext>
                    </a:extLst>
                  </p:cNvPr>
                  <p:cNvSpPr txBox="1"/>
                  <p:nvPr/>
                </p:nvSpPr>
                <p:spPr>
                  <a:xfrm>
                    <a:off x="3174024" y="4483792"/>
                    <a:ext cx="975946" cy="338554"/>
                  </a:xfrm>
                  <a:prstGeom prst="rect">
                    <a:avLst/>
                  </a:prstGeom>
                  <a:noFill/>
                </p:spPr>
                <p:txBody>
                  <a:bodyPr wrap="square" rtlCol="0">
                    <a:spAutoFit/>
                  </a:bodyPr>
                  <a:lstStyle/>
                  <a:p>
                    <a:pPr algn="ctr"/>
                    <a:r>
                      <a:rPr kumimoji="1" lang="en-US" altLang="ja-JP" sz="1600" b="1" dirty="0"/>
                      <a:t>IDS</a:t>
                    </a:r>
                    <a:endParaRPr kumimoji="1" lang="ja-JP" altLang="en-US" sz="1600" b="1"/>
                  </a:p>
                </p:txBody>
              </p:sp>
              <p:sp>
                <p:nvSpPr>
                  <p:cNvPr id="43" name="テキスト ボックス 42">
                    <a:extLst>
                      <a:ext uri="{FF2B5EF4-FFF2-40B4-BE49-F238E27FC236}">
                        <a16:creationId xmlns:a16="http://schemas.microsoft.com/office/drawing/2014/main" id="{96096BE9-3EEC-F6F6-D4EE-1AAAB7DCA2FC}"/>
                      </a:ext>
                    </a:extLst>
                  </p:cNvPr>
                  <p:cNvSpPr txBox="1"/>
                  <p:nvPr/>
                </p:nvSpPr>
                <p:spPr>
                  <a:xfrm>
                    <a:off x="2910254" y="5358193"/>
                    <a:ext cx="1342292" cy="338554"/>
                  </a:xfrm>
                  <a:prstGeom prst="rect">
                    <a:avLst/>
                  </a:prstGeom>
                  <a:noFill/>
                </p:spPr>
                <p:txBody>
                  <a:bodyPr wrap="square" rtlCol="0">
                    <a:spAutoFit/>
                  </a:bodyPr>
                  <a:lstStyle/>
                  <a:p>
                    <a:pPr algn="ctr"/>
                    <a:r>
                      <a:rPr kumimoji="1" lang="ja-JP" altLang="en-US" sz="1600" b="1"/>
                      <a:t>ゲスト</a:t>
                    </a:r>
                    <a:r>
                      <a:rPr kumimoji="1" lang="en-US" altLang="ja-JP" sz="1600" b="1" dirty="0"/>
                      <a:t>OS</a:t>
                    </a:r>
                    <a:endParaRPr kumimoji="1" lang="ja-JP" altLang="en-US" sz="1600" b="1"/>
                  </a:p>
                </p:txBody>
              </p:sp>
              <p:cxnSp>
                <p:nvCxnSpPr>
                  <p:cNvPr id="45" name="直線矢印コネクタ 44">
                    <a:extLst>
                      <a:ext uri="{FF2B5EF4-FFF2-40B4-BE49-F238E27FC236}">
                        <a16:creationId xmlns:a16="http://schemas.microsoft.com/office/drawing/2014/main" id="{86072C71-2CF6-C0D8-CEDC-510076678297}"/>
                      </a:ext>
                    </a:extLst>
                  </p:cNvPr>
                  <p:cNvCxnSpPr>
                    <a:cxnSpLocks/>
                    <a:stCxn id="38" idx="2"/>
                    <a:endCxn id="40" idx="0"/>
                  </p:cNvCxnSpPr>
                  <p:nvPr/>
                </p:nvCxnSpPr>
                <p:spPr>
                  <a:xfrm>
                    <a:off x="5675435" y="4919350"/>
                    <a:ext cx="8792" cy="399996"/>
                  </a:xfrm>
                  <a:prstGeom prst="straightConnector1">
                    <a:avLst/>
                  </a:prstGeom>
                  <a:ln w="635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46" name="テキスト ボックス 45">
                    <a:extLst>
                      <a:ext uri="{FF2B5EF4-FFF2-40B4-BE49-F238E27FC236}">
                        <a16:creationId xmlns:a16="http://schemas.microsoft.com/office/drawing/2014/main" id="{99469718-3E86-730D-DC0B-86470019BAE0}"/>
                      </a:ext>
                    </a:extLst>
                  </p:cNvPr>
                  <p:cNvSpPr txBox="1"/>
                  <p:nvPr/>
                </p:nvSpPr>
                <p:spPr>
                  <a:xfrm>
                    <a:off x="4747846" y="4914985"/>
                    <a:ext cx="975946" cy="338554"/>
                  </a:xfrm>
                  <a:prstGeom prst="rect">
                    <a:avLst/>
                  </a:prstGeom>
                  <a:noFill/>
                </p:spPr>
                <p:txBody>
                  <a:bodyPr wrap="square" rtlCol="0">
                    <a:spAutoFit/>
                  </a:bodyPr>
                  <a:lstStyle/>
                  <a:p>
                    <a:pPr algn="ctr"/>
                    <a:r>
                      <a:rPr kumimoji="1" lang="en-US" altLang="ja-JP" sz="1600" b="1" dirty="0"/>
                      <a:t>pread</a:t>
                    </a:r>
                    <a:endParaRPr kumimoji="1" lang="ja-JP" altLang="en-US" sz="1600" b="1"/>
                  </a:p>
                </p:txBody>
              </p:sp>
            </p:grpSp>
            <p:sp>
              <p:nvSpPr>
                <p:cNvPr id="47" name="テキスト ボックス 46">
                  <a:extLst>
                    <a:ext uri="{FF2B5EF4-FFF2-40B4-BE49-F238E27FC236}">
                      <a16:creationId xmlns:a16="http://schemas.microsoft.com/office/drawing/2014/main" id="{7B90D558-096A-0BDD-933A-A51AE6407C79}"/>
                    </a:ext>
                  </a:extLst>
                </p:cNvPr>
                <p:cNvSpPr txBox="1"/>
                <p:nvPr/>
              </p:nvSpPr>
              <p:spPr>
                <a:xfrm>
                  <a:off x="4747846" y="4004715"/>
                  <a:ext cx="1415562" cy="338554"/>
                </a:xfrm>
                <a:prstGeom prst="rect">
                  <a:avLst/>
                </a:prstGeom>
                <a:noFill/>
              </p:spPr>
              <p:txBody>
                <a:bodyPr wrap="square" rtlCol="0">
                  <a:spAutoFit/>
                </a:bodyPr>
                <a:lstStyle/>
                <a:p>
                  <a:pPr algn="ctr"/>
                  <a:r>
                    <a:rPr lang="en-US" altLang="ja-JP" sz="1600" b="1" dirty="0"/>
                    <a:t>Realm VM</a:t>
                  </a:r>
                  <a:endParaRPr kumimoji="1" lang="ja-JP" altLang="en-US" sz="1600" b="1"/>
                </a:p>
              </p:txBody>
            </p:sp>
          </p:grpSp>
          <p:grpSp>
            <p:nvGrpSpPr>
              <p:cNvPr id="10" name="グループ化 9">
                <a:extLst>
                  <a:ext uri="{FF2B5EF4-FFF2-40B4-BE49-F238E27FC236}">
                    <a16:creationId xmlns:a16="http://schemas.microsoft.com/office/drawing/2014/main" id="{246CBC24-B9D7-A698-A8B1-7584B141EABA}"/>
                  </a:ext>
                </a:extLst>
              </p:cNvPr>
              <p:cNvGrpSpPr/>
              <p:nvPr/>
            </p:nvGrpSpPr>
            <p:grpSpPr>
              <a:xfrm>
                <a:off x="6714309" y="3965907"/>
                <a:ext cx="2760617" cy="2784572"/>
                <a:chOff x="6714309" y="3965907"/>
                <a:chExt cx="2760617" cy="2784572"/>
              </a:xfrm>
            </p:grpSpPr>
            <p:grpSp>
              <p:nvGrpSpPr>
                <p:cNvPr id="7" name="グループ化 6">
                  <a:extLst>
                    <a:ext uri="{FF2B5EF4-FFF2-40B4-BE49-F238E27FC236}">
                      <a16:creationId xmlns:a16="http://schemas.microsoft.com/office/drawing/2014/main" id="{D3ED5BE3-C0E0-8E83-F1D2-21AB820EF37A}"/>
                    </a:ext>
                  </a:extLst>
                </p:cNvPr>
                <p:cNvGrpSpPr/>
                <p:nvPr/>
              </p:nvGrpSpPr>
              <p:grpSpPr>
                <a:xfrm>
                  <a:off x="6714309" y="3965907"/>
                  <a:ext cx="2760617" cy="2784572"/>
                  <a:chOff x="6714309" y="3965907"/>
                  <a:chExt cx="2760617" cy="2784572"/>
                </a:xfrm>
              </p:grpSpPr>
              <p:sp>
                <p:nvSpPr>
                  <p:cNvPr id="5" name="正方形/長方形 4">
                    <a:extLst>
                      <a:ext uri="{FF2B5EF4-FFF2-40B4-BE49-F238E27FC236}">
                        <a16:creationId xmlns:a16="http://schemas.microsoft.com/office/drawing/2014/main" id="{F1EF6579-3798-0C8C-C373-4EA151CE350D}"/>
                      </a:ext>
                    </a:extLst>
                  </p:cNvPr>
                  <p:cNvSpPr/>
                  <p:nvPr/>
                </p:nvSpPr>
                <p:spPr>
                  <a:xfrm>
                    <a:off x="6714309" y="4289316"/>
                    <a:ext cx="2760617" cy="2461163"/>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0ACB2AA4-710D-E1AA-2EE6-30EB53A8750B}"/>
                      </a:ext>
                    </a:extLst>
                  </p:cNvPr>
                  <p:cNvSpPr txBox="1"/>
                  <p:nvPr/>
                </p:nvSpPr>
                <p:spPr>
                  <a:xfrm>
                    <a:off x="7147204" y="3965907"/>
                    <a:ext cx="1894826" cy="338554"/>
                  </a:xfrm>
                  <a:prstGeom prst="rect">
                    <a:avLst/>
                  </a:prstGeom>
                  <a:noFill/>
                </p:spPr>
                <p:txBody>
                  <a:bodyPr wrap="square" rtlCol="0">
                    <a:spAutoFit/>
                  </a:bodyPr>
                  <a:lstStyle/>
                  <a:p>
                    <a:pPr algn="ctr"/>
                    <a:r>
                      <a:rPr kumimoji="1" lang="ja-JP" altLang="en-US" sz="1600" b="1"/>
                      <a:t>ノーマルワールド</a:t>
                    </a:r>
                  </a:p>
                </p:txBody>
              </p:sp>
            </p:grpSp>
            <p:sp>
              <p:nvSpPr>
                <p:cNvPr id="9" name="角丸四角形 8">
                  <a:extLst>
                    <a:ext uri="{FF2B5EF4-FFF2-40B4-BE49-F238E27FC236}">
                      <a16:creationId xmlns:a16="http://schemas.microsoft.com/office/drawing/2014/main" id="{56E33F57-D422-904A-0A87-26FB9D2E92AD}"/>
                    </a:ext>
                  </a:extLst>
                </p:cNvPr>
                <p:cNvSpPr/>
                <p:nvPr/>
              </p:nvSpPr>
              <p:spPr>
                <a:xfrm>
                  <a:off x="6897188" y="6070645"/>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grpSp>
        </p:grpSp>
        <p:cxnSp>
          <p:nvCxnSpPr>
            <p:cNvPr id="13" name="カギ線コネクタ 12">
              <a:extLst>
                <a:ext uri="{FF2B5EF4-FFF2-40B4-BE49-F238E27FC236}">
                  <a16:creationId xmlns:a16="http://schemas.microsoft.com/office/drawing/2014/main" id="{9AC6F7ED-FD94-7213-9B1B-325FB340A358}"/>
                </a:ext>
              </a:extLst>
            </p:cNvPr>
            <p:cNvCxnSpPr>
              <a:stCxn id="9" idx="1"/>
              <a:endCxn id="39" idx="2"/>
            </p:cNvCxnSpPr>
            <p:nvPr/>
          </p:nvCxnSpPr>
          <p:spPr>
            <a:xfrm rot="10800000">
              <a:off x="4769996" y="5693790"/>
              <a:ext cx="2839453" cy="653777"/>
            </a:xfrm>
            <a:prstGeom prst="bentConnector2">
              <a:avLst/>
            </a:prstGeom>
            <a:ln w="63500">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936FE73F-7BEB-5A26-9F2C-2B81E96CA2AA}"/>
                </a:ext>
              </a:extLst>
            </p:cNvPr>
            <p:cNvSpPr txBox="1"/>
            <p:nvPr/>
          </p:nvSpPr>
          <p:spPr>
            <a:xfrm>
              <a:off x="4906208" y="6414536"/>
              <a:ext cx="1806007" cy="369332"/>
            </a:xfrm>
            <a:prstGeom prst="rect">
              <a:avLst/>
            </a:prstGeom>
            <a:noFill/>
          </p:spPr>
          <p:txBody>
            <a:bodyPr wrap="square" rtlCol="0">
              <a:spAutoFit/>
            </a:bodyPr>
            <a:lstStyle/>
            <a:p>
              <a:pPr algn="ctr"/>
              <a:r>
                <a:rPr lang="en-US" altLang="ja-JP" b="1" dirty="0"/>
                <a:t>OS</a:t>
              </a:r>
              <a:r>
                <a:rPr lang="ja-JP" altLang="en-US" b="1"/>
                <a:t>データ</a:t>
              </a:r>
              <a:endParaRPr kumimoji="1" lang="ja-JP" altLang="en-US" b="1"/>
            </a:p>
          </p:txBody>
        </p:sp>
      </p:grpSp>
      <p:sp>
        <p:nvSpPr>
          <p:cNvPr id="4" name="スライド番号プレースホルダー 3">
            <a:extLst>
              <a:ext uri="{FF2B5EF4-FFF2-40B4-BE49-F238E27FC236}">
                <a16:creationId xmlns:a16="http://schemas.microsoft.com/office/drawing/2014/main" id="{49876DE9-7B6A-AFB4-3D6C-B1134992EEC5}"/>
              </a:ext>
            </a:extLst>
          </p:cNvPr>
          <p:cNvSpPr>
            <a:spLocks noGrp="1"/>
          </p:cNvSpPr>
          <p:nvPr>
            <p:ph type="sldNum" sz="quarter" idx="12"/>
          </p:nvPr>
        </p:nvSpPr>
        <p:spPr/>
        <p:txBody>
          <a:bodyPr/>
          <a:lstStyle/>
          <a:p>
            <a:fld id="{DA20A8BE-3DB3-D641-92AF-076E77452DCB}" type="slidenum">
              <a:rPr kumimoji="1" lang="ja-JP" altLang="en-US" smtClean="0"/>
              <a:t>10</a:t>
            </a:fld>
            <a:endParaRPr kumimoji="1" lang="ja-JP" altLang="en-US"/>
          </a:p>
        </p:txBody>
      </p:sp>
    </p:spTree>
    <p:extLst>
      <p:ext uri="{BB962C8B-B14F-4D97-AF65-F5344CB8AC3E}">
        <p14:creationId xmlns:p14="http://schemas.microsoft.com/office/powerpoint/2010/main" val="2748064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503699-27AC-A357-1805-7D15C20EA36A}"/>
              </a:ext>
            </a:extLst>
          </p:cNvPr>
          <p:cNvSpPr>
            <a:spLocks noGrp="1"/>
          </p:cNvSpPr>
          <p:nvPr>
            <p:ph type="title"/>
          </p:nvPr>
        </p:nvSpPr>
        <p:spPr/>
        <p:txBody>
          <a:bodyPr/>
          <a:lstStyle/>
          <a:p>
            <a:r>
              <a:rPr kumimoji="1" lang="en-US" altLang="ja-JP" dirty="0"/>
              <a:t>RMM</a:t>
            </a:r>
            <a:r>
              <a:rPr kumimoji="1" lang="ja-JP" altLang="en-US"/>
              <a:t>の呼び出し</a:t>
            </a:r>
          </a:p>
        </p:txBody>
      </p:sp>
      <p:sp>
        <p:nvSpPr>
          <p:cNvPr id="3" name="コンテンツ プレースホルダー 2">
            <a:extLst>
              <a:ext uri="{FF2B5EF4-FFF2-40B4-BE49-F238E27FC236}">
                <a16:creationId xmlns:a16="http://schemas.microsoft.com/office/drawing/2014/main" id="{D8CE3E61-8D24-9DC8-3023-83BF6185BEEE}"/>
              </a:ext>
            </a:extLst>
          </p:cNvPr>
          <p:cNvSpPr>
            <a:spLocks noGrp="1"/>
          </p:cNvSpPr>
          <p:nvPr>
            <p:ph idx="1"/>
          </p:nvPr>
        </p:nvSpPr>
        <p:spPr/>
        <p:txBody>
          <a:bodyPr/>
          <a:lstStyle/>
          <a:p>
            <a:r>
              <a:rPr lang="ja-JP" altLang="en-US"/>
              <a:t>ゲスト</a:t>
            </a:r>
            <a:r>
              <a:rPr lang="en-US" altLang="ja-JP" dirty="0"/>
              <a:t>OS</a:t>
            </a:r>
            <a:r>
              <a:rPr lang="ja-JP" altLang="en-US"/>
              <a:t>は</a:t>
            </a:r>
            <a:r>
              <a:rPr lang="en-US" altLang="ja-JP" dirty="0"/>
              <a:t>Realm Service Interface (RSI)</a:t>
            </a:r>
            <a:r>
              <a:rPr lang="ja-JP" altLang="en-US"/>
              <a:t>で</a:t>
            </a:r>
            <a:r>
              <a:rPr lang="en-US" altLang="ja-JP" dirty="0"/>
              <a:t>RMM</a:t>
            </a:r>
            <a:r>
              <a:rPr lang="ja-JP" altLang="en-US"/>
              <a:t>を呼び出す</a:t>
            </a:r>
            <a:endParaRPr lang="en-US" altLang="ja-JP" dirty="0"/>
          </a:p>
          <a:p>
            <a:pPr lvl="1"/>
            <a:r>
              <a:rPr kumimoji="1" lang="en-US" altLang="ja-JP" dirty="0"/>
              <a:t>IDS</a:t>
            </a:r>
            <a:r>
              <a:rPr kumimoji="1" lang="ja-JP" altLang="en-US"/>
              <a:t>が指定した</a:t>
            </a:r>
            <a:r>
              <a:rPr lang="ja-JP" altLang="en-US"/>
              <a:t>バッファ</a:t>
            </a:r>
            <a:r>
              <a:rPr kumimoji="1" lang="ja-JP" altLang="en-US"/>
              <a:t>と同じサイズのカーネルバッファを確保</a:t>
            </a:r>
            <a:endParaRPr kumimoji="1" lang="en-US" altLang="ja-JP" dirty="0"/>
          </a:p>
          <a:p>
            <a:pPr lvl="1"/>
            <a:r>
              <a:rPr lang="ja-JP" altLang="en-US"/>
              <a:t>カーネルバッファの仮想アドレスを中間物理アドレスに変換して指定</a:t>
            </a:r>
            <a:endParaRPr lang="en-US" altLang="ja-JP" dirty="0"/>
          </a:p>
          <a:p>
            <a:r>
              <a:rPr kumimoji="1" lang="en-US" altLang="ja-JP" dirty="0"/>
              <a:t>RMM</a:t>
            </a:r>
            <a:r>
              <a:rPr kumimoji="1" lang="ja-JP" altLang="en-US"/>
              <a:t>が取得した</a:t>
            </a:r>
            <a:r>
              <a:rPr kumimoji="1" lang="en-US" altLang="ja-JP" dirty="0"/>
              <a:t>OS</a:t>
            </a:r>
            <a:r>
              <a:rPr kumimoji="1" lang="ja-JP" altLang="en-US"/>
              <a:t>データを</a:t>
            </a:r>
            <a:r>
              <a:rPr kumimoji="1" lang="en-US" altLang="ja-JP" dirty="0"/>
              <a:t>IDS</a:t>
            </a:r>
            <a:r>
              <a:rPr kumimoji="1" lang="ja-JP" altLang="en-US"/>
              <a:t>へ返す</a:t>
            </a:r>
            <a:endParaRPr kumimoji="1" lang="en-US" altLang="ja-JP" dirty="0"/>
          </a:p>
          <a:p>
            <a:pPr lvl="1"/>
            <a:r>
              <a:rPr kumimoji="1" lang="en-US" altLang="ja-JP" dirty="0"/>
              <a:t>RMM</a:t>
            </a:r>
            <a:r>
              <a:rPr lang="ja-JP" altLang="en-US"/>
              <a:t>によって</a:t>
            </a:r>
            <a:r>
              <a:rPr lang="en-US" altLang="ja-JP" dirty="0"/>
              <a:t>OS</a:t>
            </a:r>
            <a:r>
              <a:rPr lang="ja-JP" altLang="en-US"/>
              <a:t>データが</a:t>
            </a:r>
            <a:r>
              <a:rPr kumimoji="1" lang="ja-JP" altLang="en-US"/>
              <a:t>カーネルバッファに書き込まれる</a:t>
            </a:r>
            <a:endParaRPr kumimoji="1" lang="en-US" altLang="ja-JP" dirty="0"/>
          </a:p>
          <a:p>
            <a:pPr lvl="1"/>
            <a:r>
              <a:rPr lang="ja-JP" altLang="en-US"/>
              <a:t>それをゲスト</a:t>
            </a:r>
            <a:r>
              <a:rPr lang="en-US" altLang="ja-JP" dirty="0"/>
              <a:t>OS</a:t>
            </a:r>
            <a:r>
              <a:rPr lang="ja-JP" altLang="en-US"/>
              <a:t>が</a:t>
            </a:r>
            <a:r>
              <a:rPr lang="en-US" altLang="ja-JP" dirty="0"/>
              <a:t>IDS</a:t>
            </a:r>
            <a:r>
              <a:rPr lang="ja-JP" altLang="en-US"/>
              <a:t>のバッファにコピー</a:t>
            </a:r>
            <a:endParaRPr kumimoji="1" lang="en-US" altLang="ja-JP" dirty="0"/>
          </a:p>
          <a:p>
            <a:endParaRPr kumimoji="1" lang="ja-JP" altLang="en-US"/>
          </a:p>
        </p:txBody>
      </p:sp>
      <p:grpSp>
        <p:nvGrpSpPr>
          <p:cNvPr id="10" name="グループ化 9">
            <a:extLst>
              <a:ext uri="{FF2B5EF4-FFF2-40B4-BE49-F238E27FC236}">
                <a16:creationId xmlns:a16="http://schemas.microsoft.com/office/drawing/2014/main" id="{604046E1-F121-58D7-81D9-741EC57CCC3A}"/>
              </a:ext>
            </a:extLst>
          </p:cNvPr>
          <p:cNvGrpSpPr/>
          <p:nvPr/>
        </p:nvGrpSpPr>
        <p:grpSpPr>
          <a:xfrm>
            <a:off x="729926" y="3953927"/>
            <a:ext cx="10623874" cy="2808532"/>
            <a:chOff x="1109401" y="3941947"/>
            <a:chExt cx="10623874" cy="2808532"/>
          </a:xfrm>
        </p:grpSpPr>
        <p:grpSp>
          <p:nvGrpSpPr>
            <p:cNvPr id="100" name="グループ化 99">
              <a:extLst>
                <a:ext uri="{FF2B5EF4-FFF2-40B4-BE49-F238E27FC236}">
                  <a16:creationId xmlns:a16="http://schemas.microsoft.com/office/drawing/2014/main" id="{BB20C89B-EE76-37D2-A4F7-724734F52D3D}"/>
                </a:ext>
              </a:extLst>
            </p:cNvPr>
            <p:cNvGrpSpPr/>
            <p:nvPr/>
          </p:nvGrpSpPr>
          <p:grpSpPr>
            <a:xfrm>
              <a:off x="1109401" y="3941947"/>
              <a:ext cx="7184781" cy="2808532"/>
              <a:chOff x="2319704" y="3941947"/>
              <a:chExt cx="7184781" cy="2808532"/>
            </a:xfrm>
          </p:grpSpPr>
          <p:grpSp>
            <p:nvGrpSpPr>
              <p:cNvPr id="98" name="グループ化 97">
                <a:extLst>
                  <a:ext uri="{FF2B5EF4-FFF2-40B4-BE49-F238E27FC236}">
                    <a16:creationId xmlns:a16="http://schemas.microsoft.com/office/drawing/2014/main" id="{19AD9E78-6474-A9D1-DAAE-4A09B14CA2A6}"/>
                  </a:ext>
                </a:extLst>
              </p:cNvPr>
              <p:cNvGrpSpPr/>
              <p:nvPr/>
            </p:nvGrpSpPr>
            <p:grpSpPr>
              <a:xfrm>
                <a:off x="2319704" y="3941947"/>
                <a:ext cx="7184781" cy="2808532"/>
                <a:chOff x="2319704" y="3941947"/>
                <a:chExt cx="7184781" cy="2808532"/>
              </a:xfrm>
            </p:grpSpPr>
            <p:grpSp>
              <p:nvGrpSpPr>
                <p:cNvPr id="82" name="グループ化 81">
                  <a:extLst>
                    <a:ext uri="{FF2B5EF4-FFF2-40B4-BE49-F238E27FC236}">
                      <a16:creationId xmlns:a16="http://schemas.microsoft.com/office/drawing/2014/main" id="{AECC5C90-F3EB-61F8-439E-5417F0987C4B}"/>
                    </a:ext>
                  </a:extLst>
                </p:cNvPr>
                <p:cNvGrpSpPr/>
                <p:nvPr/>
              </p:nvGrpSpPr>
              <p:grpSpPr>
                <a:xfrm>
                  <a:off x="2319704" y="3941947"/>
                  <a:ext cx="7184781" cy="2808532"/>
                  <a:chOff x="2319704" y="3941947"/>
                  <a:chExt cx="7184781" cy="2808532"/>
                </a:xfrm>
              </p:grpSpPr>
              <p:grpSp>
                <p:nvGrpSpPr>
                  <p:cNvPr id="63" name="グループ化 62">
                    <a:extLst>
                      <a:ext uri="{FF2B5EF4-FFF2-40B4-BE49-F238E27FC236}">
                        <a16:creationId xmlns:a16="http://schemas.microsoft.com/office/drawing/2014/main" id="{CE7F4A4F-A1CA-0EC8-5862-389DE43019F6}"/>
                      </a:ext>
                    </a:extLst>
                  </p:cNvPr>
                  <p:cNvGrpSpPr/>
                  <p:nvPr/>
                </p:nvGrpSpPr>
                <p:grpSpPr>
                  <a:xfrm>
                    <a:off x="2319704" y="3941947"/>
                    <a:ext cx="7184781" cy="2808532"/>
                    <a:chOff x="3130062" y="3980755"/>
                    <a:chExt cx="7184781" cy="2808532"/>
                  </a:xfrm>
                </p:grpSpPr>
                <p:grpSp>
                  <p:nvGrpSpPr>
                    <p:cNvPr id="64" name="グループ化 63">
                      <a:extLst>
                        <a:ext uri="{FF2B5EF4-FFF2-40B4-BE49-F238E27FC236}">
                          <a16:creationId xmlns:a16="http://schemas.microsoft.com/office/drawing/2014/main" id="{BF7E6086-96E8-C252-B5A5-DDBB3152BDE3}"/>
                        </a:ext>
                      </a:extLst>
                    </p:cNvPr>
                    <p:cNvGrpSpPr/>
                    <p:nvPr/>
                  </p:nvGrpSpPr>
                  <p:grpSpPr>
                    <a:xfrm>
                      <a:off x="3130062" y="4328124"/>
                      <a:ext cx="7184781" cy="2461163"/>
                      <a:chOff x="2910254" y="4328124"/>
                      <a:chExt cx="7184781" cy="2461163"/>
                    </a:xfrm>
                  </p:grpSpPr>
                  <p:sp>
                    <p:nvSpPr>
                      <p:cNvPr id="66" name="正方形/長方形 65">
                        <a:extLst>
                          <a:ext uri="{FF2B5EF4-FFF2-40B4-BE49-F238E27FC236}">
                            <a16:creationId xmlns:a16="http://schemas.microsoft.com/office/drawing/2014/main" id="{C60ACE42-6A6E-D0B5-119F-057F03B98929}"/>
                          </a:ext>
                        </a:extLst>
                      </p:cNvPr>
                      <p:cNvSpPr/>
                      <p:nvPr/>
                    </p:nvSpPr>
                    <p:spPr>
                      <a:xfrm>
                        <a:off x="2927838" y="4328124"/>
                        <a:ext cx="7167197" cy="1512276"/>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角丸四角形 66">
                        <a:extLst>
                          <a:ext uri="{FF2B5EF4-FFF2-40B4-BE49-F238E27FC236}">
                            <a16:creationId xmlns:a16="http://schemas.microsoft.com/office/drawing/2014/main" id="{A9FED10A-E16F-281E-A1B3-5B4490323915}"/>
                          </a:ext>
                        </a:extLst>
                      </p:cNvPr>
                      <p:cNvSpPr/>
                      <p:nvPr/>
                    </p:nvSpPr>
                    <p:spPr>
                      <a:xfrm>
                        <a:off x="4193931" y="4391811"/>
                        <a:ext cx="5479074" cy="527539"/>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endParaRPr>
                      </a:p>
                    </p:txBody>
                  </p:sp>
                  <p:sp>
                    <p:nvSpPr>
                      <p:cNvPr id="68" name="正方形/長方形 67">
                        <a:extLst>
                          <a:ext uri="{FF2B5EF4-FFF2-40B4-BE49-F238E27FC236}">
                            <a16:creationId xmlns:a16="http://schemas.microsoft.com/office/drawing/2014/main" id="{1C4E145E-618D-F268-D9FB-0852E2DF160D}"/>
                          </a:ext>
                        </a:extLst>
                      </p:cNvPr>
                      <p:cNvSpPr/>
                      <p:nvPr/>
                    </p:nvSpPr>
                    <p:spPr>
                      <a:xfrm>
                        <a:off x="2910254" y="6141587"/>
                        <a:ext cx="7184781" cy="647700"/>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endParaRPr>
                      </a:p>
                    </p:txBody>
                  </p:sp>
                  <p:sp>
                    <p:nvSpPr>
                      <p:cNvPr id="69" name="角丸四角形 68">
                        <a:extLst>
                          <a:ext uri="{FF2B5EF4-FFF2-40B4-BE49-F238E27FC236}">
                            <a16:creationId xmlns:a16="http://schemas.microsoft.com/office/drawing/2014/main" id="{1B9B61D8-1FA1-FB9F-A345-F87FF6DD249F}"/>
                          </a:ext>
                        </a:extLst>
                      </p:cNvPr>
                      <p:cNvSpPr/>
                      <p:nvPr/>
                    </p:nvSpPr>
                    <p:spPr>
                      <a:xfrm>
                        <a:off x="4193931" y="5205058"/>
                        <a:ext cx="5479073" cy="527539"/>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角丸四角形 69">
                        <a:extLst>
                          <a:ext uri="{FF2B5EF4-FFF2-40B4-BE49-F238E27FC236}">
                            <a16:creationId xmlns:a16="http://schemas.microsoft.com/office/drawing/2014/main" id="{ED24F911-CA0F-09B4-9369-355DCA020900}"/>
                          </a:ext>
                        </a:extLst>
                      </p:cNvPr>
                      <p:cNvSpPr/>
                      <p:nvPr/>
                    </p:nvSpPr>
                    <p:spPr>
                      <a:xfrm>
                        <a:off x="4747846" y="5319346"/>
                        <a:ext cx="1872762" cy="33410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b="1" dirty="0" err="1">
                            <a:solidFill>
                              <a:schemeClr val="tx1"/>
                            </a:solidFill>
                          </a:rPr>
                          <a:t>ns_mem</a:t>
                        </a:r>
                        <a:r>
                          <a:rPr lang="ja-JP" altLang="en-US" sz="1600" b="1">
                            <a:solidFill>
                              <a:schemeClr val="tx1"/>
                            </a:solidFill>
                          </a:rPr>
                          <a:t>デバイス</a:t>
                        </a:r>
                        <a:endParaRPr kumimoji="1" lang="ja-JP" altLang="en-US" sz="1600" b="1">
                          <a:solidFill>
                            <a:schemeClr val="tx1"/>
                          </a:solidFill>
                        </a:endParaRPr>
                      </a:p>
                    </p:txBody>
                  </p:sp>
                  <p:sp>
                    <p:nvSpPr>
                      <p:cNvPr id="72" name="テキスト ボックス 71">
                        <a:extLst>
                          <a:ext uri="{FF2B5EF4-FFF2-40B4-BE49-F238E27FC236}">
                            <a16:creationId xmlns:a16="http://schemas.microsoft.com/office/drawing/2014/main" id="{E5995948-517F-EFCC-0F34-BCB730F80F7F}"/>
                          </a:ext>
                        </a:extLst>
                      </p:cNvPr>
                      <p:cNvSpPr txBox="1"/>
                      <p:nvPr/>
                    </p:nvSpPr>
                    <p:spPr>
                      <a:xfrm>
                        <a:off x="3174024" y="4483792"/>
                        <a:ext cx="975946" cy="338554"/>
                      </a:xfrm>
                      <a:prstGeom prst="rect">
                        <a:avLst/>
                      </a:prstGeom>
                      <a:noFill/>
                    </p:spPr>
                    <p:txBody>
                      <a:bodyPr wrap="square" rtlCol="0">
                        <a:spAutoFit/>
                      </a:bodyPr>
                      <a:lstStyle/>
                      <a:p>
                        <a:pPr algn="ctr"/>
                        <a:r>
                          <a:rPr kumimoji="1" lang="en-US" altLang="ja-JP" sz="1600" b="1" dirty="0"/>
                          <a:t>IDS</a:t>
                        </a:r>
                        <a:endParaRPr kumimoji="1" lang="ja-JP" altLang="en-US" sz="1600" b="1"/>
                      </a:p>
                    </p:txBody>
                  </p:sp>
                  <p:sp>
                    <p:nvSpPr>
                      <p:cNvPr id="73" name="テキスト ボックス 72">
                        <a:extLst>
                          <a:ext uri="{FF2B5EF4-FFF2-40B4-BE49-F238E27FC236}">
                            <a16:creationId xmlns:a16="http://schemas.microsoft.com/office/drawing/2014/main" id="{CB8646C6-1CC8-6A71-9B4C-E2AAE54B39E7}"/>
                          </a:ext>
                        </a:extLst>
                      </p:cNvPr>
                      <p:cNvSpPr txBox="1"/>
                      <p:nvPr/>
                    </p:nvSpPr>
                    <p:spPr>
                      <a:xfrm>
                        <a:off x="2910254" y="5358193"/>
                        <a:ext cx="1342292" cy="338554"/>
                      </a:xfrm>
                      <a:prstGeom prst="rect">
                        <a:avLst/>
                      </a:prstGeom>
                      <a:noFill/>
                    </p:spPr>
                    <p:txBody>
                      <a:bodyPr wrap="square" rtlCol="0">
                        <a:spAutoFit/>
                      </a:bodyPr>
                      <a:lstStyle/>
                      <a:p>
                        <a:pPr algn="ctr"/>
                        <a:r>
                          <a:rPr kumimoji="1" lang="ja-JP" altLang="en-US" sz="1600" b="1"/>
                          <a:t>ゲスト</a:t>
                        </a:r>
                        <a:r>
                          <a:rPr kumimoji="1" lang="en-US" altLang="ja-JP" sz="1600" b="1" dirty="0"/>
                          <a:t>OS</a:t>
                        </a:r>
                        <a:endParaRPr kumimoji="1" lang="ja-JP" altLang="en-US" sz="1600" b="1"/>
                      </a:p>
                    </p:txBody>
                  </p:sp>
                </p:grpSp>
                <p:sp>
                  <p:nvSpPr>
                    <p:cNvPr id="65" name="テキスト ボックス 64">
                      <a:extLst>
                        <a:ext uri="{FF2B5EF4-FFF2-40B4-BE49-F238E27FC236}">
                          <a16:creationId xmlns:a16="http://schemas.microsoft.com/office/drawing/2014/main" id="{A6C8AB45-D17E-E02D-9016-F1314B61C206}"/>
                        </a:ext>
                      </a:extLst>
                    </p:cNvPr>
                    <p:cNvSpPr txBox="1"/>
                    <p:nvPr/>
                  </p:nvSpPr>
                  <p:spPr>
                    <a:xfrm>
                      <a:off x="6023463" y="3980755"/>
                      <a:ext cx="1415562" cy="338554"/>
                    </a:xfrm>
                    <a:prstGeom prst="rect">
                      <a:avLst/>
                    </a:prstGeom>
                    <a:noFill/>
                  </p:spPr>
                  <p:txBody>
                    <a:bodyPr wrap="square" rtlCol="0">
                      <a:spAutoFit/>
                    </a:bodyPr>
                    <a:lstStyle/>
                    <a:p>
                      <a:pPr algn="ctr"/>
                      <a:r>
                        <a:rPr lang="en-US" altLang="ja-JP" sz="1600" b="1" dirty="0"/>
                        <a:t>Realm VM</a:t>
                      </a:r>
                      <a:endParaRPr kumimoji="1" lang="ja-JP" altLang="en-US" sz="1600" b="1"/>
                    </a:p>
                  </p:txBody>
                </p:sp>
              </p:grpSp>
              <p:sp>
                <p:nvSpPr>
                  <p:cNvPr id="79" name="角丸四角形 78">
                    <a:extLst>
                      <a:ext uri="{FF2B5EF4-FFF2-40B4-BE49-F238E27FC236}">
                        <a16:creationId xmlns:a16="http://schemas.microsoft.com/office/drawing/2014/main" id="{3AE929F2-27A5-085D-0CD8-7636402C243A}"/>
                      </a:ext>
                    </a:extLst>
                  </p:cNvPr>
                  <p:cNvSpPr/>
                  <p:nvPr/>
                </p:nvSpPr>
                <p:spPr>
                  <a:xfrm>
                    <a:off x="6592766" y="5279648"/>
                    <a:ext cx="1872762" cy="33410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tx1"/>
                        </a:solidFill>
                      </a:rPr>
                      <a:t>カーネルバッファ</a:t>
                    </a:r>
                    <a:endParaRPr kumimoji="1" lang="ja-JP" altLang="en-US" sz="1600" b="1">
                      <a:solidFill>
                        <a:schemeClr val="tx1"/>
                      </a:solidFill>
                    </a:endParaRPr>
                  </a:p>
                </p:txBody>
              </p:sp>
              <p:sp>
                <p:nvSpPr>
                  <p:cNvPr id="80" name="角丸四角形 79">
                    <a:extLst>
                      <a:ext uri="{FF2B5EF4-FFF2-40B4-BE49-F238E27FC236}">
                        <a16:creationId xmlns:a16="http://schemas.microsoft.com/office/drawing/2014/main" id="{F53FE0EF-A616-5B9D-7A97-AF07ABFFFC0A}"/>
                      </a:ext>
                    </a:extLst>
                  </p:cNvPr>
                  <p:cNvSpPr/>
                  <p:nvPr/>
                </p:nvSpPr>
                <p:spPr>
                  <a:xfrm>
                    <a:off x="6592766" y="4399999"/>
                    <a:ext cx="1872762" cy="33410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tx1"/>
                        </a:solidFill>
                      </a:rPr>
                      <a:t>バッファ</a:t>
                    </a:r>
                    <a:endParaRPr kumimoji="1" lang="ja-JP" altLang="en-US" sz="1600" b="1">
                      <a:solidFill>
                        <a:schemeClr val="tx1"/>
                      </a:solidFill>
                    </a:endParaRPr>
                  </a:p>
                </p:txBody>
              </p:sp>
              <p:sp>
                <p:nvSpPr>
                  <p:cNvPr id="81" name="テキスト ボックス 80">
                    <a:extLst>
                      <a:ext uri="{FF2B5EF4-FFF2-40B4-BE49-F238E27FC236}">
                        <a16:creationId xmlns:a16="http://schemas.microsoft.com/office/drawing/2014/main" id="{2E24DE3C-E9E6-010E-1892-B291C553F3B8}"/>
                      </a:ext>
                    </a:extLst>
                  </p:cNvPr>
                  <p:cNvSpPr txBox="1"/>
                  <p:nvPr/>
                </p:nvSpPr>
                <p:spPr>
                  <a:xfrm>
                    <a:off x="5432913" y="6257352"/>
                    <a:ext cx="975946" cy="338554"/>
                  </a:xfrm>
                  <a:prstGeom prst="rect">
                    <a:avLst/>
                  </a:prstGeom>
                  <a:noFill/>
                </p:spPr>
                <p:txBody>
                  <a:bodyPr wrap="square" rtlCol="0">
                    <a:spAutoFit/>
                  </a:bodyPr>
                  <a:lstStyle/>
                  <a:p>
                    <a:pPr algn="ctr"/>
                    <a:r>
                      <a:rPr kumimoji="1" lang="en-US" altLang="ja-JP" sz="1600" b="1" dirty="0"/>
                      <a:t>RMM</a:t>
                    </a:r>
                    <a:endParaRPr kumimoji="1" lang="ja-JP" altLang="en-US" sz="1600" b="1"/>
                  </a:p>
                </p:txBody>
              </p:sp>
            </p:grpSp>
            <p:sp>
              <p:nvSpPr>
                <p:cNvPr id="86" name="角丸四角形 85">
                  <a:extLst>
                    <a:ext uri="{FF2B5EF4-FFF2-40B4-BE49-F238E27FC236}">
                      <a16:creationId xmlns:a16="http://schemas.microsoft.com/office/drawing/2014/main" id="{EC769B74-520E-71E8-DC47-A4F41E4D3BCC}"/>
                    </a:ext>
                  </a:extLst>
                </p:cNvPr>
                <p:cNvSpPr/>
                <p:nvPr/>
              </p:nvSpPr>
              <p:spPr>
                <a:xfrm>
                  <a:off x="6592766" y="6278052"/>
                  <a:ext cx="1872762" cy="33410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b="1" dirty="0">
                      <a:solidFill>
                        <a:schemeClr val="tx1"/>
                      </a:solidFill>
                    </a:rPr>
                    <a:t>OS</a:t>
                  </a:r>
                  <a:r>
                    <a:rPr lang="ja-JP" altLang="en-US" sz="1600" b="1">
                      <a:solidFill>
                        <a:schemeClr val="tx1"/>
                      </a:solidFill>
                    </a:rPr>
                    <a:t>データ</a:t>
                  </a:r>
                  <a:endParaRPr kumimoji="1" lang="ja-JP" altLang="en-US" sz="1600" b="1">
                    <a:solidFill>
                      <a:schemeClr val="tx1"/>
                    </a:solidFill>
                  </a:endParaRPr>
                </a:p>
              </p:txBody>
            </p:sp>
            <p:cxnSp>
              <p:nvCxnSpPr>
                <p:cNvPr id="88" name="直線矢印コネクタ 87">
                  <a:extLst>
                    <a:ext uri="{FF2B5EF4-FFF2-40B4-BE49-F238E27FC236}">
                      <a16:creationId xmlns:a16="http://schemas.microsoft.com/office/drawing/2014/main" id="{89AAD9BA-6871-360E-9EBD-6B8E850155F4}"/>
                    </a:ext>
                  </a:extLst>
                </p:cNvPr>
                <p:cNvCxnSpPr>
                  <a:cxnSpLocks/>
                  <a:stCxn id="86" idx="0"/>
                  <a:endCxn id="79" idx="2"/>
                </p:cNvCxnSpPr>
                <p:nvPr/>
              </p:nvCxnSpPr>
              <p:spPr>
                <a:xfrm flipV="1">
                  <a:off x="7529147" y="5613756"/>
                  <a:ext cx="0" cy="664296"/>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62" name="テキスト ボックス 61">
                <a:extLst>
                  <a:ext uri="{FF2B5EF4-FFF2-40B4-BE49-F238E27FC236}">
                    <a16:creationId xmlns:a16="http://schemas.microsoft.com/office/drawing/2014/main" id="{725A7939-6492-B879-CA0E-AAB1FEA25E90}"/>
                  </a:ext>
                </a:extLst>
              </p:cNvPr>
              <p:cNvSpPr txBox="1"/>
              <p:nvPr/>
            </p:nvSpPr>
            <p:spPr>
              <a:xfrm>
                <a:off x="7747490" y="4879466"/>
                <a:ext cx="975946" cy="338554"/>
              </a:xfrm>
              <a:prstGeom prst="rect">
                <a:avLst/>
              </a:prstGeom>
              <a:noFill/>
            </p:spPr>
            <p:txBody>
              <a:bodyPr wrap="square" rtlCol="0">
                <a:spAutoFit/>
              </a:bodyPr>
              <a:lstStyle/>
              <a:p>
                <a:pPr algn="ctr"/>
                <a:r>
                  <a:rPr kumimoji="1" lang="ja-JP" altLang="en-US" sz="1600" b="1"/>
                  <a:t>コピー</a:t>
                </a:r>
              </a:p>
            </p:txBody>
          </p:sp>
        </p:grpSp>
        <p:grpSp>
          <p:nvGrpSpPr>
            <p:cNvPr id="4" name="グループ化 3">
              <a:extLst>
                <a:ext uri="{FF2B5EF4-FFF2-40B4-BE49-F238E27FC236}">
                  <a16:creationId xmlns:a16="http://schemas.microsoft.com/office/drawing/2014/main" id="{CF3301C2-6E7F-211D-85E4-EFAE29746199}"/>
                </a:ext>
              </a:extLst>
            </p:cNvPr>
            <p:cNvGrpSpPr/>
            <p:nvPr/>
          </p:nvGrpSpPr>
          <p:grpSpPr>
            <a:xfrm>
              <a:off x="8972658" y="3965907"/>
              <a:ext cx="2760617" cy="2784572"/>
              <a:chOff x="6714309" y="3965907"/>
              <a:chExt cx="2760617" cy="2784572"/>
            </a:xfrm>
          </p:grpSpPr>
          <p:grpSp>
            <p:nvGrpSpPr>
              <p:cNvPr id="5" name="グループ化 4">
                <a:extLst>
                  <a:ext uri="{FF2B5EF4-FFF2-40B4-BE49-F238E27FC236}">
                    <a16:creationId xmlns:a16="http://schemas.microsoft.com/office/drawing/2014/main" id="{0085B525-A843-9E75-AD5A-0D426B8928C6}"/>
                  </a:ext>
                </a:extLst>
              </p:cNvPr>
              <p:cNvGrpSpPr/>
              <p:nvPr/>
            </p:nvGrpSpPr>
            <p:grpSpPr>
              <a:xfrm>
                <a:off x="6714309" y="3965907"/>
                <a:ext cx="2760617" cy="2784572"/>
                <a:chOff x="6714309" y="3965907"/>
                <a:chExt cx="2760617" cy="2784572"/>
              </a:xfrm>
            </p:grpSpPr>
            <p:sp>
              <p:nvSpPr>
                <p:cNvPr id="8" name="正方形/長方形 7">
                  <a:extLst>
                    <a:ext uri="{FF2B5EF4-FFF2-40B4-BE49-F238E27FC236}">
                      <a16:creationId xmlns:a16="http://schemas.microsoft.com/office/drawing/2014/main" id="{DD567FCD-C30A-E2A4-E1F5-29112386193B}"/>
                    </a:ext>
                  </a:extLst>
                </p:cNvPr>
                <p:cNvSpPr/>
                <p:nvPr/>
              </p:nvSpPr>
              <p:spPr>
                <a:xfrm>
                  <a:off x="6714309" y="4289316"/>
                  <a:ext cx="2760617" cy="2461163"/>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DB99F68-AB46-5F79-DEFF-AC0FBF822438}"/>
                    </a:ext>
                  </a:extLst>
                </p:cNvPr>
                <p:cNvSpPr txBox="1"/>
                <p:nvPr/>
              </p:nvSpPr>
              <p:spPr>
                <a:xfrm>
                  <a:off x="7147204" y="3965907"/>
                  <a:ext cx="1894826" cy="338554"/>
                </a:xfrm>
                <a:prstGeom prst="rect">
                  <a:avLst/>
                </a:prstGeom>
                <a:noFill/>
              </p:spPr>
              <p:txBody>
                <a:bodyPr wrap="square" rtlCol="0">
                  <a:spAutoFit/>
                </a:bodyPr>
                <a:lstStyle/>
                <a:p>
                  <a:pPr algn="ctr"/>
                  <a:r>
                    <a:rPr kumimoji="1" lang="ja-JP" altLang="en-US" sz="1600" b="1"/>
                    <a:t>ノーマルワールド</a:t>
                  </a:r>
                </a:p>
              </p:txBody>
            </p:sp>
          </p:grpSp>
          <p:sp>
            <p:nvSpPr>
              <p:cNvPr id="7" name="角丸四角形 6">
                <a:extLst>
                  <a:ext uri="{FF2B5EF4-FFF2-40B4-BE49-F238E27FC236}">
                    <a16:creationId xmlns:a16="http://schemas.microsoft.com/office/drawing/2014/main" id="{9EED7C6C-D5F2-901C-5CDD-8313D3DFC5C2}"/>
                  </a:ext>
                </a:extLst>
              </p:cNvPr>
              <p:cNvSpPr/>
              <p:nvPr/>
            </p:nvSpPr>
            <p:spPr>
              <a:xfrm>
                <a:off x="6897188" y="6110150"/>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grpSp>
      </p:grpSp>
      <p:cxnSp>
        <p:nvCxnSpPr>
          <p:cNvPr id="12" name="直線矢印コネクタ 11">
            <a:extLst>
              <a:ext uri="{FF2B5EF4-FFF2-40B4-BE49-F238E27FC236}">
                <a16:creationId xmlns:a16="http://schemas.microsoft.com/office/drawing/2014/main" id="{FEEFE50C-AA7C-DF79-991B-E8B13A919B57}"/>
              </a:ext>
            </a:extLst>
          </p:cNvPr>
          <p:cNvCxnSpPr>
            <a:cxnSpLocks/>
          </p:cNvCxnSpPr>
          <p:nvPr/>
        </p:nvCxnSpPr>
        <p:spPr>
          <a:xfrm flipH="1">
            <a:off x="6875750" y="6431035"/>
            <a:ext cx="1900312" cy="0"/>
          </a:xfrm>
          <a:prstGeom prst="straightConnector1">
            <a:avLst/>
          </a:prstGeom>
          <a:ln w="63500">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37B248A4-AE41-AA00-1204-6AF0BF9FCF7D}"/>
              </a:ext>
            </a:extLst>
          </p:cNvPr>
          <p:cNvCxnSpPr>
            <a:stCxn id="79" idx="0"/>
            <a:endCxn id="80" idx="2"/>
          </p:cNvCxnSpPr>
          <p:nvPr/>
        </p:nvCxnSpPr>
        <p:spPr>
          <a:xfrm flipV="1">
            <a:off x="5939369" y="4746087"/>
            <a:ext cx="0" cy="545541"/>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806028D8-8A50-1FD3-5985-BBDAA8B707AB}"/>
              </a:ext>
            </a:extLst>
          </p:cNvPr>
          <p:cNvSpPr txBox="1"/>
          <p:nvPr/>
        </p:nvSpPr>
        <p:spPr>
          <a:xfrm>
            <a:off x="6057617" y="5804336"/>
            <a:ext cx="1380833" cy="338554"/>
          </a:xfrm>
          <a:prstGeom prst="rect">
            <a:avLst/>
          </a:prstGeom>
          <a:noFill/>
        </p:spPr>
        <p:txBody>
          <a:bodyPr wrap="square" rtlCol="0">
            <a:spAutoFit/>
          </a:bodyPr>
          <a:lstStyle/>
          <a:p>
            <a:pPr algn="ctr"/>
            <a:r>
              <a:rPr kumimoji="1" lang="ja-JP" altLang="en-US" sz="1600" b="1"/>
              <a:t>書き込み</a:t>
            </a:r>
          </a:p>
        </p:txBody>
      </p:sp>
      <p:cxnSp>
        <p:nvCxnSpPr>
          <p:cNvPr id="20" name="直線矢印コネクタ 19">
            <a:extLst>
              <a:ext uri="{FF2B5EF4-FFF2-40B4-BE49-F238E27FC236}">
                <a16:creationId xmlns:a16="http://schemas.microsoft.com/office/drawing/2014/main" id="{502ECA88-47C7-F8CE-C63E-1AEC0A69D3FE}"/>
              </a:ext>
            </a:extLst>
          </p:cNvPr>
          <p:cNvCxnSpPr>
            <a:stCxn id="70" idx="2"/>
          </p:cNvCxnSpPr>
          <p:nvPr/>
        </p:nvCxnSpPr>
        <p:spPr>
          <a:xfrm flipH="1">
            <a:off x="3502152" y="5626626"/>
            <a:ext cx="1747" cy="488133"/>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1" name="テキスト ボックス 20">
            <a:extLst>
              <a:ext uri="{FF2B5EF4-FFF2-40B4-BE49-F238E27FC236}">
                <a16:creationId xmlns:a16="http://schemas.microsoft.com/office/drawing/2014/main" id="{5C0CE9FC-00BB-6E2F-0AD0-6CC2A3328938}"/>
              </a:ext>
            </a:extLst>
          </p:cNvPr>
          <p:cNvSpPr txBox="1"/>
          <p:nvPr/>
        </p:nvSpPr>
        <p:spPr>
          <a:xfrm>
            <a:off x="2526206" y="5794889"/>
            <a:ext cx="975946" cy="338554"/>
          </a:xfrm>
          <a:prstGeom prst="rect">
            <a:avLst/>
          </a:prstGeom>
          <a:noFill/>
        </p:spPr>
        <p:txBody>
          <a:bodyPr wrap="square" rtlCol="0">
            <a:spAutoFit/>
          </a:bodyPr>
          <a:lstStyle/>
          <a:p>
            <a:pPr algn="ctr"/>
            <a:r>
              <a:rPr kumimoji="1" lang="en-US" altLang="ja-JP" sz="1600" b="1" dirty="0"/>
              <a:t>RSI</a:t>
            </a:r>
          </a:p>
        </p:txBody>
      </p:sp>
      <p:sp>
        <p:nvSpPr>
          <p:cNvPr id="6" name="スライド番号プレースホルダー 5">
            <a:extLst>
              <a:ext uri="{FF2B5EF4-FFF2-40B4-BE49-F238E27FC236}">
                <a16:creationId xmlns:a16="http://schemas.microsoft.com/office/drawing/2014/main" id="{82E11729-D32D-989D-A327-284059ADC25E}"/>
              </a:ext>
            </a:extLst>
          </p:cNvPr>
          <p:cNvSpPr>
            <a:spLocks noGrp="1"/>
          </p:cNvSpPr>
          <p:nvPr>
            <p:ph type="sldNum" sz="quarter" idx="12"/>
          </p:nvPr>
        </p:nvSpPr>
        <p:spPr/>
        <p:txBody>
          <a:bodyPr/>
          <a:lstStyle/>
          <a:p>
            <a:fld id="{DA20A8BE-3DB3-D641-92AF-076E77452DCB}" type="slidenum">
              <a:rPr kumimoji="1" lang="ja-JP" altLang="en-US" smtClean="0"/>
              <a:t>11</a:t>
            </a:fld>
            <a:endParaRPr kumimoji="1" lang="ja-JP" altLang="en-US"/>
          </a:p>
        </p:txBody>
      </p:sp>
    </p:spTree>
    <p:extLst>
      <p:ext uri="{BB962C8B-B14F-4D97-AF65-F5344CB8AC3E}">
        <p14:creationId xmlns:p14="http://schemas.microsoft.com/office/powerpoint/2010/main" val="1487386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13570D-250F-D34F-824C-42D906089796}"/>
              </a:ext>
            </a:extLst>
          </p:cNvPr>
          <p:cNvSpPr>
            <a:spLocks noGrp="1"/>
          </p:cNvSpPr>
          <p:nvPr>
            <p:ph type="title"/>
          </p:nvPr>
        </p:nvSpPr>
        <p:spPr/>
        <p:txBody>
          <a:bodyPr/>
          <a:lstStyle/>
          <a:p>
            <a:r>
              <a:rPr kumimoji="1" lang="en-US" altLang="ja-JP" dirty="0"/>
              <a:t>Realm VM</a:t>
            </a:r>
            <a:r>
              <a:rPr kumimoji="1" lang="ja-JP" altLang="en-US"/>
              <a:t>のメモリのマッピング</a:t>
            </a:r>
          </a:p>
        </p:txBody>
      </p:sp>
      <p:sp>
        <p:nvSpPr>
          <p:cNvPr id="3" name="コンテンツ プレースホルダー 2">
            <a:extLst>
              <a:ext uri="{FF2B5EF4-FFF2-40B4-BE49-F238E27FC236}">
                <a16:creationId xmlns:a16="http://schemas.microsoft.com/office/drawing/2014/main" id="{9DC8F3E1-4D5B-6C08-1101-7044A568D5B6}"/>
              </a:ext>
            </a:extLst>
          </p:cNvPr>
          <p:cNvSpPr>
            <a:spLocks noGrp="1"/>
          </p:cNvSpPr>
          <p:nvPr>
            <p:ph idx="1"/>
          </p:nvPr>
        </p:nvSpPr>
        <p:spPr/>
        <p:txBody>
          <a:bodyPr/>
          <a:lstStyle/>
          <a:p>
            <a:r>
              <a:rPr lang="en-US" altLang="ja-JP" dirty="0"/>
              <a:t>RMM</a:t>
            </a:r>
            <a:r>
              <a:rPr lang="ja-JP" altLang="en-US"/>
              <a:t>からゲスト</a:t>
            </a:r>
            <a:r>
              <a:rPr lang="en-US" altLang="ja-JP" dirty="0"/>
              <a:t>OS</a:t>
            </a:r>
            <a:r>
              <a:rPr lang="ja-JP" altLang="en-US"/>
              <a:t>のカーネルバッファにアクセス可能にする</a:t>
            </a:r>
            <a:endParaRPr lang="en-US" altLang="ja-JP" dirty="0"/>
          </a:p>
          <a:p>
            <a:pPr lvl="1"/>
            <a:r>
              <a:rPr kumimoji="1" lang="en-US" altLang="ja-JP" dirty="0"/>
              <a:t>Re</a:t>
            </a:r>
            <a:r>
              <a:rPr lang="en-US" altLang="ja-JP" dirty="0"/>
              <a:t>alm VM</a:t>
            </a:r>
            <a:r>
              <a:rPr lang="ja-JP" altLang="en-US"/>
              <a:t>ごとに用意される</a:t>
            </a:r>
            <a:r>
              <a:rPr lang="en-US" altLang="ja-JP" dirty="0"/>
              <a:t>Realm Translation Table (RTT)</a:t>
            </a:r>
            <a:r>
              <a:rPr lang="ja-JP" altLang="en-US"/>
              <a:t>を利用</a:t>
            </a:r>
            <a:endParaRPr lang="en-US" altLang="ja-JP" dirty="0"/>
          </a:p>
          <a:p>
            <a:pPr lvl="1"/>
            <a:r>
              <a:rPr lang="en-US" altLang="ja-JP" dirty="0"/>
              <a:t>Realm VM</a:t>
            </a:r>
            <a:r>
              <a:rPr lang="ja-JP" altLang="en-US"/>
              <a:t>の中間物理アドレスを物理アドレスに変換</a:t>
            </a:r>
            <a:endParaRPr lang="en-US" altLang="ja-JP" dirty="0"/>
          </a:p>
          <a:p>
            <a:pPr lvl="1"/>
            <a:r>
              <a:rPr lang="ja-JP" altLang="en-US"/>
              <a:t>物理アドレスに対応するグラニュール</a:t>
            </a:r>
            <a:r>
              <a:rPr lang="en-US" altLang="ja-JP" dirty="0"/>
              <a:t>(</a:t>
            </a:r>
            <a:r>
              <a:rPr lang="ja-JP" altLang="en-US"/>
              <a:t>物理ページ</a:t>
            </a:r>
            <a:r>
              <a:rPr lang="en-US" altLang="ja-JP" dirty="0"/>
              <a:t>)</a:t>
            </a:r>
            <a:r>
              <a:rPr lang="ja-JP" altLang="en-US"/>
              <a:t>を取得</a:t>
            </a:r>
            <a:endParaRPr lang="en-US" altLang="ja-JP" dirty="0"/>
          </a:p>
          <a:p>
            <a:r>
              <a:rPr lang="ja-JP" altLang="en-US"/>
              <a:t>グラニュールを</a:t>
            </a:r>
            <a:r>
              <a:rPr lang="en-US" altLang="ja-JP" dirty="0"/>
              <a:t>RMM</a:t>
            </a:r>
            <a:r>
              <a:rPr lang="ja-JP" altLang="en-US"/>
              <a:t>の仮想アドレス空間に一時的にマッピング</a:t>
            </a:r>
            <a:endParaRPr lang="en-US" altLang="ja-JP" dirty="0"/>
          </a:p>
          <a:p>
            <a:pPr lvl="1"/>
            <a:r>
              <a:rPr lang="en-US" altLang="ja-JP" dirty="0"/>
              <a:t>OS</a:t>
            </a:r>
            <a:r>
              <a:rPr lang="ja-JP" altLang="en-US"/>
              <a:t>データを書き込んだ後でアンマップ</a:t>
            </a:r>
            <a:endParaRPr lang="en-US" altLang="ja-JP" dirty="0"/>
          </a:p>
          <a:p>
            <a:endParaRPr kumimoji="1" lang="ja-JP" altLang="en-US"/>
          </a:p>
        </p:txBody>
      </p:sp>
      <p:grpSp>
        <p:nvGrpSpPr>
          <p:cNvPr id="51" name="グループ化 50">
            <a:extLst>
              <a:ext uri="{FF2B5EF4-FFF2-40B4-BE49-F238E27FC236}">
                <a16:creationId xmlns:a16="http://schemas.microsoft.com/office/drawing/2014/main" id="{D36B6BD1-4C29-6A4E-078C-135E0820CCF2}"/>
              </a:ext>
            </a:extLst>
          </p:cNvPr>
          <p:cNvGrpSpPr/>
          <p:nvPr/>
        </p:nvGrpSpPr>
        <p:grpSpPr>
          <a:xfrm>
            <a:off x="128793" y="3907999"/>
            <a:ext cx="10809811" cy="2788926"/>
            <a:chOff x="128793" y="3907999"/>
            <a:chExt cx="10809811" cy="2788926"/>
          </a:xfrm>
        </p:grpSpPr>
        <p:grpSp>
          <p:nvGrpSpPr>
            <p:cNvPr id="10" name="グループ化 9">
              <a:extLst>
                <a:ext uri="{FF2B5EF4-FFF2-40B4-BE49-F238E27FC236}">
                  <a16:creationId xmlns:a16="http://schemas.microsoft.com/office/drawing/2014/main" id="{51345758-D1CA-C5CB-693E-F527B8B8EED7}"/>
                </a:ext>
              </a:extLst>
            </p:cNvPr>
            <p:cNvGrpSpPr/>
            <p:nvPr/>
          </p:nvGrpSpPr>
          <p:grpSpPr>
            <a:xfrm>
              <a:off x="128793" y="4011779"/>
              <a:ext cx="6689788" cy="2685146"/>
              <a:chOff x="-45378" y="4011779"/>
              <a:chExt cx="6689788" cy="2685146"/>
            </a:xfrm>
          </p:grpSpPr>
          <p:grpSp>
            <p:nvGrpSpPr>
              <p:cNvPr id="49" name="グループ化 48">
                <a:extLst>
                  <a:ext uri="{FF2B5EF4-FFF2-40B4-BE49-F238E27FC236}">
                    <a16:creationId xmlns:a16="http://schemas.microsoft.com/office/drawing/2014/main" id="{230E89FA-9095-1B80-7004-2EE34A045AF9}"/>
                  </a:ext>
                </a:extLst>
              </p:cNvPr>
              <p:cNvGrpSpPr/>
              <p:nvPr/>
            </p:nvGrpSpPr>
            <p:grpSpPr>
              <a:xfrm>
                <a:off x="-45378" y="4300147"/>
                <a:ext cx="6689788" cy="2396778"/>
                <a:chOff x="2187512" y="4295793"/>
                <a:chExt cx="6689788" cy="2396778"/>
              </a:xfrm>
            </p:grpSpPr>
            <p:grpSp>
              <p:nvGrpSpPr>
                <p:cNvPr id="35" name="グループ化 34">
                  <a:extLst>
                    <a:ext uri="{FF2B5EF4-FFF2-40B4-BE49-F238E27FC236}">
                      <a16:creationId xmlns:a16="http://schemas.microsoft.com/office/drawing/2014/main" id="{ACE93E3D-F260-57E0-204D-2933761CEF89}"/>
                    </a:ext>
                  </a:extLst>
                </p:cNvPr>
                <p:cNvGrpSpPr/>
                <p:nvPr/>
              </p:nvGrpSpPr>
              <p:grpSpPr>
                <a:xfrm>
                  <a:off x="3314700" y="4295793"/>
                  <a:ext cx="5562600" cy="2396778"/>
                  <a:chOff x="3722077" y="4295793"/>
                  <a:chExt cx="5562600" cy="2396778"/>
                </a:xfrm>
              </p:grpSpPr>
              <p:grpSp>
                <p:nvGrpSpPr>
                  <p:cNvPr id="29" name="グループ化 28">
                    <a:extLst>
                      <a:ext uri="{FF2B5EF4-FFF2-40B4-BE49-F238E27FC236}">
                        <a16:creationId xmlns:a16="http://schemas.microsoft.com/office/drawing/2014/main" id="{A6CE94B5-38E0-2919-7939-CD8EBC19C05B}"/>
                      </a:ext>
                    </a:extLst>
                  </p:cNvPr>
                  <p:cNvGrpSpPr/>
                  <p:nvPr/>
                </p:nvGrpSpPr>
                <p:grpSpPr>
                  <a:xfrm>
                    <a:off x="3722077" y="4295793"/>
                    <a:ext cx="5562600" cy="2396778"/>
                    <a:chOff x="3692769" y="4303116"/>
                    <a:chExt cx="5562600" cy="2396778"/>
                  </a:xfrm>
                </p:grpSpPr>
                <p:sp>
                  <p:nvSpPr>
                    <p:cNvPr id="26" name="正方形/長方形 25">
                      <a:extLst>
                        <a:ext uri="{FF2B5EF4-FFF2-40B4-BE49-F238E27FC236}">
                          <a16:creationId xmlns:a16="http://schemas.microsoft.com/office/drawing/2014/main" id="{C3960E18-3B4B-E8D4-1B35-E74882428390}"/>
                        </a:ext>
                      </a:extLst>
                    </p:cNvPr>
                    <p:cNvSpPr/>
                    <p:nvPr/>
                  </p:nvSpPr>
                  <p:spPr>
                    <a:xfrm>
                      <a:off x="3692769" y="4303116"/>
                      <a:ext cx="5562600" cy="1204546"/>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5A853925-1CF0-EAD5-A54E-10259CAF78B9}"/>
                        </a:ext>
                      </a:extLst>
                    </p:cNvPr>
                    <p:cNvSpPr/>
                    <p:nvPr/>
                  </p:nvSpPr>
                  <p:spPr>
                    <a:xfrm>
                      <a:off x="3692769" y="5859960"/>
                      <a:ext cx="5562600" cy="839934"/>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0" name="角丸四角形 29">
                    <a:extLst>
                      <a:ext uri="{FF2B5EF4-FFF2-40B4-BE49-F238E27FC236}">
                        <a16:creationId xmlns:a16="http://schemas.microsoft.com/office/drawing/2014/main" id="{FC7C3AE3-FB9C-6A03-AA09-CC4FE3A3C8AA}"/>
                      </a:ext>
                    </a:extLst>
                  </p:cNvPr>
                  <p:cNvSpPr/>
                  <p:nvPr/>
                </p:nvSpPr>
                <p:spPr>
                  <a:xfrm>
                    <a:off x="3950678" y="6021315"/>
                    <a:ext cx="1037492" cy="492369"/>
                  </a:xfrm>
                  <a:prstGeom prst="roundRect">
                    <a:avLst/>
                  </a:prstGeom>
                  <a:solidFill>
                    <a:schemeClr val="accent6">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dirty="0">
                        <a:solidFill>
                          <a:schemeClr val="tx1"/>
                        </a:solidFill>
                      </a:rPr>
                      <a:t>RTT</a:t>
                    </a:r>
                    <a:endParaRPr kumimoji="1" lang="ja-JP" altLang="en-US" sz="1400" b="1">
                      <a:solidFill>
                        <a:schemeClr val="tx1"/>
                      </a:solidFill>
                    </a:endParaRPr>
                  </a:p>
                </p:txBody>
              </p:sp>
              <p:sp>
                <p:nvSpPr>
                  <p:cNvPr id="32" name="角丸四角形 31">
                    <a:extLst>
                      <a:ext uri="{FF2B5EF4-FFF2-40B4-BE49-F238E27FC236}">
                        <a16:creationId xmlns:a16="http://schemas.microsoft.com/office/drawing/2014/main" id="{03460BC1-57C9-FDD9-8DA9-B03F1B47EEA1}"/>
                      </a:ext>
                    </a:extLst>
                  </p:cNvPr>
                  <p:cNvSpPr/>
                  <p:nvPr/>
                </p:nvSpPr>
                <p:spPr>
                  <a:xfrm>
                    <a:off x="8024447" y="6021147"/>
                    <a:ext cx="1037492" cy="49236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400" b="1" dirty="0">
                        <a:solidFill>
                          <a:schemeClr val="tx1"/>
                        </a:solidFill>
                      </a:rPr>
                      <a:t>OS</a:t>
                    </a:r>
                    <a:r>
                      <a:rPr lang="ja-JP" altLang="en-US" sz="1400" b="1">
                        <a:solidFill>
                          <a:schemeClr val="tx1"/>
                        </a:solidFill>
                      </a:rPr>
                      <a:t>データ</a:t>
                    </a:r>
                    <a:endParaRPr kumimoji="1" lang="ja-JP" altLang="en-US" sz="1400" b="1">
                      <a:solidFill>
                        <a:schemeClr val="tx1"/>
                      </a:solidFill>
                    </a:endParaRPr>
                  </a:p>
                </p:txBody>
              </p:sp>
              <p:sp>
                <p:nvSpPr>
                  <p:cNvPr id="33" name="角丸四角形 32">
                    <a:extLst>
                      <a:ext uri="{FF2B5EF4-FFF2-40B4-BE49-F238E27FC236}">
                        <a16:creationId xmlns:a16="http://schemas.microsoft.com/office/drawing/2014/main" id="{0D82514D-F23C-6637-8DD7-B2292A9CCD43}"/>
                      </a:ext>
                    </a:extLst>
                  </p:cNvPr>
                  <p:cNvSpPr/>
                  <p:nvPr/>
                </p:nvSpPr>
                <p:spPr>
                  <a:xfrm>
                    <a:off x="3950677" y="4378221"/>
                    <a:ext cx="5111259" cy="492369"/>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34" name="角丸四角形 33">
                    <a:extLst>
                      <a:ext uri="{FF2B5EF4-FFF2-40B4-BE49-F238E27FC236}">
                        <a16:creationId xmlns:a16="http://schemas.microsoft.com/office/drawing/2014/main" id="{823933A7-1338-9577-C756-3EAD40B56EE9}"/>
                      </a:ext>
                    </a:extLst>
                  </p:cNvPr>
                  <p:cNvSpPr/>
                  <p:nvPr/>
                </p:nvSpPr>
                <p:spPr>
                  <a:xfrm>
                    <a:off x="3950679" y="4958164"/>
                    <a:ext cx="5111260" cy="492369"/>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a:solidFill>
                          <a:schemeClr val="tx1"/>
                        </a:solidFill>
                      </a:rPr>
                      <a:t>ゲスト</a:t>
                    </a:r>
                    <a:r>
                      <a:rPr kumimoji="1" lang="en-US" altLang="ja-JP" b="1" dirty="0">
                        <a:solidFill>
                          <a:schemeClr val="tx1"/>
                        </a:solidFill>
                      </a:rPr>
                      <a:t>OS</a:t>
                    </a:r>
                    <a:endParaRPr kumimoji="1" lang="ja-JP" altLang="en-US" b="1">
                      <a:solidFill>
                        <a:schemeClr val="tx1"/>
                      </a:solidFill>
                    </a:endParaRPr>
                  </a:p>
                </p:txBody>
              </p:sp>
            </p:grpSp>
            <p:sp>
              <p:nvSpPr>
                <p:cNvPr id="41" name="テキスト ボックス 40">
                  <a:extLst>
                    <a:ext uri="{FF2B5EF4-FFF2-40B4-BE49-F238E27FC236}">
                      <a16:creationId xmlns:a16="http://schemas.microsoft.com/office/drawing/2014/main" id="{B7A15791-1476-941D-5E43-16A5CC4CDFF6}"/>
                    </a:ext>
                  </a:extLst>
                </p:cNvPr>
                <p:cNvSpPr txBox="1"/>
                <p:nvPr/>
              </p:nvSpPr>
              <p:spPr>
                <a:xfrm>
                  <a:off x="5699854" y="5514771"/>
                  <a:ext cx="1318846" cy="338554"/>
                </a:xfrm>
                <a:prstGeom prst="rect">
                  <a:avLst/>
                </a:prstGeom>
                <a:noFill/>
              </p:spPr>
              <p:txBody>
                <a:bodyPr wrap="square" rtlCol="0">
                  <a:spAutoFit/>
                </a:bodyPr>
                <a:lstStyle/>
                <a:p>
                  <a:pPr algn="ctr"/>
                  <a:r>
                    <a:rPr lang="ja-JP" altLang="en-US" sz="1600" b="1"/>
                    <a:t>マップ</a:t>
                  </a:r>
                  <a:endParaRPr kumimoji="1" lang="ja-JP" altLang="en-US" sz="1600" b="1"/>
                </a:p>
              </p:txBody>
            </p:sp>
            <p:cxnSp>
              <p:nvCxnSpPr>
                <p:cNvPr id="47" name="直線矢印コネクタ 46">
                  <a:extLst>
                    <a:ext uri="{FF2B5EF4-FFF2-40B4-BE49-F238E27FC236}">
                      <a16:creationId xmlns:a16="http://schemas.microsoft.com/office/drawing/2014/main" id="{4B388547-33F9-90F3-552B-F4E8AD1D9DC1}"/>
                    </a:ext>
                  </a:extLst>
                </p:cNvPr>
                <p:cNvCxnSpPr>
                  <a:endCxn id="30" idx="0"/>
                </p:cNvCxnSpPr>
                <p:nvPr/>
              </p:nvCxnSpPr>
              <p:spPr>
                <a:xfrm>
                  <a:off x="4062047" y="5450533"/>
                  <a:ext cx="0" cy="570782"/>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8" name="テキスト ボックス 47">
                  <a:extLst>
                    <a:ext uri="{FF2B5EF4-FFF2-40B4-BE49-F238E27FC236}">
                      <a16:creationId xmlns:a16="http://schemas.microsoft.com/office/drawing/2014/main" id="{5F120943-BDC2-C371-4192-05E1DBB2E8DC}"/>
                    </a:ext>
                  </a:extLst>
                </p:cNvPr>
                <p:cNvSpPr txBox="1"/>
                <p:nvPr/>
              </p:nvSpPr>
              <p:spPr>
                <a:xfrm>
                  <a:off x="2187512" y="5552024"/>
                  <a:ext cx="1898871" cy="338554"/>
                </a:xfrm>
                <a:prstGeom prst="rect">
                  <a:avLst/>
                </a:prstGeom>
                <a:noFill/>
              </p:spPr>
              <p:txBody>
                <a:bodyPr wrap="square" rtlCol="0">
                  <a:spAutoFit/>
                </a:bodyPr>
                <a:lstStyle/>
                <a:p>
                  <a:pPr algn="ctr"/>
                  <a:r>
                    <a:rPr kumimoji="1" lang="ja-JP" altLang="en-US" sz="1600" b="1"/>
                    <a:t>中間物理アドレス</a:t>
                  </a:r>
                </a:p>
              </p:txBody>
            </p:sp>
          </p:grpSp>
          <p:sp>
            <p:nvSpPr>
              <p:cNvPr id="36" name="テキスト ボックス 35">
                <a:extLst>
                  <a:ext uri="{FF2B5EF4-FFF2-40B4-BE49-F238E27FC236}">
                    <a16:creationId xmlns:a16="http://schemas.microsoft.com/office/drawing/2014/main" id="{91F66740-9C96-248D-B587-6231DE51CB1D}"/>
                  </a:ext>
                </a:extLst>
              </p:cNvPr>
              <p:cNvSpPr txBox="1"/>
              <p:nvPr/>
            </p:nvSpPr>
            <p:spPr>
              <a:xfrm>
                <a:off x="3203687" y="4011779"/>
                <a:ext cx="1318846" cy="338554"/>
              </a:xfrm>
              <a:prstGeom prst="rect">
                <a:avLst/>
              </a:prstGeom>
              <a:noFill/>
            </p:spPr>
            <p:txBody>
              <a:bodyPr wrap="square" rtlCol="0">
                <a:spAutoFit/>
              </a:bodyPr>
              <a:lstStyle/>
              <a:p>
                <a:pPr algn="ctr"/>
                <a:r>
                  <a:rPr kumimoji="1" lang="en-US" altLang="ja-JP" sz="1600" b="1" dirty="0"/>
                  <a:t>Realm VM</a:t>
                </a:r>
                <a:endParaRPr kumimoji="1" lang="ja-JP" altLang="en-US" sz="1600" b="1"/>
              </a:p>
            </p:txBody>
          </p:sp>
          <p:sp>
            <p:nvSpPr>
              <p:cNvPr id="45" name="テキスト ボックス 44">
                <a:extLst>
                  <a:ext uri="{FF2B5EF4-FFF2-40B4-BE49-F238E27FC236}">
                    <a16:creationId xmlns:a16="http://schemas.microsoft.com/office/drawing/2014/main" id="{B43207E1-BE21-3FBB-AF7C-4091F4A076EB}"/>
                  </a:ext>
                </a:extLst>
              </p:cNvPr>
              <p:cNvSpPr txBox="1"/>
              <p:nvPr/>
            </p:nvSpPr>
            <p:spPr>
              <a:xfrm>
                <a:off x="2213507" y="5571001"/>
                <a:ext cx="1318846" cy="338554"/>
              </a:xfrm>
              <a:prstGeom prst="rect">
                <a:avLst/>
              </a:prstGeom>
              <a:noFill/>
            </p:spPr>
            <p:txBody>
              <a:bodyPr wrap="square" rtlCol="0">
                <a:spAutoFit/>
              </a:bodyPr>
              <a:lstStyle/>
              <a:p>
                <a:pPr algn="ctr"/>
                <a:r>
                  <a:rPr kumimoji="1" lang="en-US" altLang="ja-JP" sz="1600" b="1" dirty="0"/>
                  <a:t>RMM</a:t>
                </a:r>
                <a:endParaRPr kumimoji="1" lang="ja-JP" altLang="en-US" sz="1600" b="1"/>
              </a:p>
            </p:txBody>
          </p:sp>
        </p:grpSp>
        <p:grpSp>
          <p:nvGrpSpPr>
            <p:cNvPr id="4" name="グループ化 3">
              <a:extLst>
                <a:ext uri="{FF2B5EF4-FFF2-40B4-BE49-F238E27FC236}">
                  <a16:creationId xmlns:a16="http://schemas.microsoft.com/office/drawing/2014/main" id="{1E31B28A-FB38-1886-00BB-04215F30E7B3}"/>
                </a:ext>
              </a:extLst>
            </p:cNvPr>
            <p:cNvGrpSpPr/>
            <p:nvPr/>
          </p:nvGrpSpPr>
          <p:grpSpPr>
            <a:xfrm>
              <a:off x="8177987" y="3907999"/>
              <a:ext cx="2760617" cy="2784572"/>
              <a:chOff x="6714309" y="3965907"/>
              <a:chExt cx="2760617" cy="2784572"/>
            </a:xfrm>
          </p:grpSpPr>
          <p:grpSp>
            <p:nvGrpSpPr>
              <p:cNvPr id="5" name="グループ化 4">
                <a:extLst>
                  <a:ext uri="{FF2B5EF4-FFF2-40B4-BE49-F238E27FC236}">
                    <a16:creationId xmlns:a16="http://schemas.microsoft.com/office/drawing/2014/main" id="{B33D5554-02AD-2F5F-2C5C-9CA75F6CDF27}"/>
                  </a:ext>
                </a:extLst>
              </p:cNvPr>
              <p:cNvGrpSpPr/>
              <p:nvPr/>
            </p:nvGrpSpPr>
            <p:grpSpPr>
              <a:xfrm>
                <a:off x="6714309" y="3965907"/>
                <a:ext cx="2760617" cy="2784572"/>
                <a:chOff x="6714309" y="3965907"/>
                <a:chExt cx="2760617" cy="2784572"/>
              </a:xfrm>
            </p:grpSpPr>
            <p:sp>
              <p:nvSpPr>
                <p:cNvPr id="8" name="正方形/長方形 7">
                  <a:extLst>
                    <a:ext uri="{FF2B5EF4-FFF2-40B4-BE49-F238E27FC236}">
                      <a16:creationId xmlns:a16="http://schemas.microsoft.com/office/drawing/2014/main" id="{534A9F40-2ACB-F524-8E9E-DD60DBE3AE00}"/>
                    </a:ext>
                  </a:extLst>
                </p:cNvPr>
                <p:cNvSpPr/>
                <p:nvPr/>
              </p:nvSpPr>
              <p:spPr>
                <a:xfrm>
                  <a:off x="6714309" y="4358055"/>
                  <a:ext cx="2760617" cy="239242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EAA73A1-C525-6017-7FDF-20245906716D}"/>
                    </a:ext>
                  </a:extLst>
                </p:cNvPr>
                <p:cNvSpPr txBox="1"/>
                <p:nvPr/>
              </p:nvSpPr>
              <p:spPr>
                <a:xfrm>
                  <a:off x="7147204" y="3965907"/>
                  <a:ext cx="1894826" cy="338554"/>
                </a:xfrm>
                <a:prstGeom prst="rect">
                  <a:avLst/>
                </a:prstGeom>
                <a:noFill/>
              </p:spPr>
              <p:txBody>
                <a:bodyPr wrap="square" rtlCol="0">
                  <a:spAutoFit/>
                </a:bodyPr>
                <a:lstStyle/>
                <a:p>
                  <a:pPr algn="ctr"/>
                  <a:r>
                    <a:rPr kumimoji="1" lang="ja-JP" altLang="en-US" sz="1600" b="1"/>
                    <a:t>ノーマルワールド</a:t>
                  </a:r>
                </a:p>
              </p:txBody>
            </p:sp>
          </p:grpSp>
          <p:sp>
            <p:nvSpPr>
              <p:cNvPr id="7" name="角丸四角形 6">
                <a:extLst>
                  <a:ext uri="{FF2B5EF4-FFF2-40B4-BE49-F238E27FC236}">
                    <a16:creationId xmlns:a16="http://schemas.microsoft.com/office/drawing/2014/main" id="{1E9A2C8C-973F-1D9A-D0F6-8B5AF4360878}"/>
                  </a:ext>
                </a:extLst>
              </p:cNvPr>
              <p:cNvSpPr/>
              <p:nvPr/>
            </p:nvSpPr>
            <p:spPr>
              <a:xfrm>
                <a:off x="6897188" y="6058176"/>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grpSp>
      </p:grpSp>
      <p:cxnSp>
        <p:nvCxnSpPr>
          <p:cNvPr id="13" name="直線矢印コネクタ 12">
            <a:extLst>
              <a:ext uri="{FF2B5EF4-FFF2-40B4-BE49-F238E27FC236}">
                <a16:creationId xmlns:a16="http://schemas.microsoft.com/office/drawing/2014/main" id="{511947A3-6E74-DA3B-DFFE-96BC11E93B94}"/>
              </a:ext>
            </a:extLst>
          </p:cNvPr>
          <p:cNvCxnSpPr>
            <a:stCxn id="7" idx="1"/>
            <a:endCxn id="32" idx="3"/>
          </p:cNvCxnSpPr>
          <p:nvPr/>
        </p:nvCxnSpPr>
        <p:spPr>
          <a:xfrm flipH="1" flipV="1">
            <a:off x="6595843" y="6271686"/>
            <a:ext cx="1765023" cy="5503"/>
          </a:xfrm>
          <a:prstGeom prst="straightConnector1">
            <a:avLst/>
          </a:prstGeom>
          <a:ln w="63500">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9562031B-FBF7-C469-79CC-67EDBB24F807}"/>
              </a:ext>
            </a:extLst>
          </p:cNvPr>
          <p:cNvCxnSpPr>
            <a:cxnSpLocks/>
            <a:stCxn id="32" idx="1"/>
          </p:cNvCxnSpPr>
          <p:nvPr/>
        </p:nvCxnSpPr>
        <p:spPr>
          <a:xfrm flipH="1">
            <a:off x="4732293" y="6271686"/>
            <a:ext cx="826058" cy="5272"/>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FEEB5AD9-78CF-CAB6-D8D5-DC5068FD3E48}"/>
              </a:ext>
            </a:extLst>
          </p:cNvPr>
          <p:cNvSpPr txBox="1"/>
          <p:nvPr/>
        </p:nvSpPr>
        <p:spPr>
          <a:xfrm>
            <a:off x="4483732" y="5845077"/>
            <a:ext cx="1318846" cy="338554"/>
          </a:xfrm>
          <a:prstGeom prst="rect">
            <a:avLst/>
          </a:prstGeom>
          <a:noFill/>
        </p:spPr>
        <p:txBody>
          <a:bodyPr wrap="square" rtlCol="0">
            <a:spAutoFit/>
          </a:bodyPr>
          <a:lstStyle/>
          <a:p>
            <a:pPr algn="ctr"/>
            <a:r>
              <a:rPr kumimoji="1" lang="ja-JP" altLang="en-US" sz="1600" b="1"/>
              <a:t>書き込み</a:t>
            </a:r>
          </a:p>
        </p:txBody>
      </p:sp>
      <p:sp>
        <p:nvSpPr>
          <p:cNvPr id="22" name="角丸四角形 21">
            <a:extLst>
              <a:ext uri="{FF2B5EF4-FFF2-40B4-BE49-F238E27FC236}">
                <a16:creationId xmlns:a16="http://schemas.microsoft.com/office/drawing/2014/main" id="{3BABCDEA-1E41-3DE6-C019-CD58766FF592}"/>
              </a:ext>
            </a:extLst>
          </p:cNvPr>
          <p:cNvSpPr/>
          <p:nvPr/>
        </p:nvSpPr>
        <p:spPr>
          <a:xfrm>
            <a:off x="2819413" y="5040607"/>
            <a:ext cx="1912880" cy="367418"/>
          </a:xfrm>
          <a:prstGeom prst="roundRect">
            <a:avLst/>
          </a:prstGeom>
          <a:solidFill>
            <a:schemeClr val="bg1"/>
          </a:solid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a:solidFill>
                  <a:schemeClr val="tx1"/>
                </a:solidFill>
              </a:rPr>
              <a:t>カーネルバッファ</a:t>
            </a:r>
          </a:p>
        </p:txBody>
      </p:sp>
      <p:sp>
        <p:nvSpPr>
          <p:cNvPr id="23" name="角丸四角形 22">
            <a:extLst>
              <a:ext uri="{FF2B5EF4-FFF2-40B4-BE49-F238E27FC236}">
                <a16:creationId xmlns:a16="http://schemas.microsoft.com/office/drawing/2014/main" id="{EAA6A726-4C8B-C1EA-F9CB-BB1F6C30BD0B}"/>
              </a:ext>
            </a:extLst>
          </p:cNvPr>
          <p:cNvSpPr/>
          <p:nvPr/>
        </p:nvSpPr>
        <p:spPr>
          <a:xfrm>
            <a:off x="2819413" y="6095318"/>
            <a:ext cx="1912880" cy="367418"/>
          </a:xfrm>
          <a:prstGeom prst="roundRect">
            <a:avLst/>
          </a:prstGeom>
          <a:solidFill>
            <a:schemeClr val="bg1"/>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b="1">
              <a:solidFill>
                <a:schemeClr val="tx1"/>
              </a:solidFill>
            </a:endParaRPr>
          </a:p>
        </p:txBody>
      </p:sp>
      <p:cxnSp>
        <p:nvCxnSpPr>
          <p:cNvPr id="27" name="直線矢印コネクタ 26">
            <a:extLst>
              <a:ext uri="{FF2B5EF4-FFF2-40B4-BE49-F238E27FC236}">
                <a16:creationId xmlns:a16="http://schemas.microsoft.com/office/drawing/2014/main" id="{C5826772-BCD8-01AD-DC1F-E49E89C931CE}"/>
              </a:ext>
            </a:extLst>
          </p:cNvPr>
          <p:cNvCxnSpPr>
            <a:cxnSpLocks/>
            <a:stCxn id="22" idx="2"/>
            <a:endCxn id="23" idx="0"/>
          </p:cNvCxnSpPr>
          <p:nvPr/>
        </p:nvCxnSpPr>
        <p:spPr>
          <a:xfrm>
            <a:off x="3775853" y="5408025"/>
            <a:ext cx="0" cy="687293"/>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 name="スライド番号プレースホルダー 5">
            <a:extLst>
              <a:ext uri="{FF2B5EF4-FFF2-40B4-BE49-F238E27FC236}">
                <a16:creationId xmlns:a16="http://schemas.microsoft.com/office/drawing/2014/main" id="{DBC45FE3-0326-340C-B2C9-C7387E9B22C2}"/>
              </a:ext>
            </a:extLst>
          </p:cNvPr>
          <p:cNvSpPr>
            <a:spLocks noGrp="1"/>
          </p:cNvSpPr>
          <p:nvPr>
            <p:ph type="sldNum" sz="quarter" idx="12"/>
          </p:nvPr>
        </p:nvSpPr>
        <p:spPr/>
        <p:txBody>
          <a:bodyPr/>
          <a:lstStyle/>
          <a:p>
            <a:fld id="{DA20A8BE-3DB3-D641-92AF-076E77452DCB}" type="slidenum">
              <a:rPr kumimoji="1" lang="ja-JP" altLang="en-US" smtClean="0"/>
              <a:t>12</a:t>
            </a:fld>
            <a:endParaRPr kumimoji="1" lang="ja-JP" altLang="en-US"/>
          </a:p>
        </p:txBody>
      </p:sp>
    </p:spTree>
    <p:extLst>
      <p:ext uri="{BB962C8B-B14F-4D97-AF65-F5344CB8AC3E}">
        <p14:creationId xmlns:p14="http://schemas.microsoft.com/office/powerpoint/2010/main" val="4191388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71CB82-0F63-A26E-BB5B-615BA09879E4}"/>
              </a:ext>
            </a:extLst>
          </p:cNvPr>
          <p:cNvSpPr>
            <a:spLocks noGrp="1"/>
          </p:cNvSpPr>
          <p:nvPr>
            <p:ph type="title"/>
          </p:nvPr>
        </p:nvSpPr>
        <p:spPr/>
        <p:txBody>
          <a:bodyPr/>
          <a:lstStyle/>
          <a:p>
            <a:r>
              <a:rPr kumimoji="1" lang="ja-JP" altLang="en-US"/>
              <a:t>ノーマルワールドのメモリへのアクセス</a:t>
            </a:r>
          </a:p>
        </p:txBody>
      </p:sp>
      <p:sp>
        <p:nvSpPr>
          <p:cNvPr id="3" name="コンテンツ プレースホルダー 2">
            <a:extLst>
              <a:ext uri="{FF2B5EF4-FFF2-40B4-BE49-F238E27FC236}">
                <a16:creationId xmlns:a16="http://schemas.microsoft.com/office/drawing/2014/main" id="{AF933E23-06C3-06CD-A701-02EE165D569D}"/>
              </a:ext>
            </a:extLst>
          </p:cNvPr>
          <p:cNvSpPr>
            <a:spLocks noGrp="1"/>
          </p:cNvSpPr>
          <p:nvPr>
            <p:ph idx="1"/>
          </p:nvPr>
        </p:nvSpPr>
        <p:spPr/>
        <p:txBody>
          <a:bodyPr/>
          <a:lstStyle/>
          <a:p>
            <a:r>
              <a:rPr kumimoji="1" lang="en-US" altLang="ja-JP" dirty="0"/>
              <a:t>RMM</a:t>
            </a:r>
            <a:r>
              <a:rPr kumimoji="1" lang="ja-JP" altLang="en-US"/>
              <a:t>が</a:t>
            </a:r>
            <a:r>
              <a:rPr kumimoji="1" lang="en-US" altLang="ja-JP" dirty="0"/>
              <a:t>OS</a:t>
            </a:r>
            <a:r>
              <a:rPr kumimoji="1" lang="ja-JP" altLang="en-US"/>
              <a:t>データの仮想アドレスを物理アドレスに変換</a:t>
            </a:r>
            <a:endParaRPr kumimoji="1" lang="en-US" altLang="ja-JP" dirty="0"/>
          </a:p>
          <a:p>
            <a:pPr lvl="1"/>
            <a:r>
              <a:rPr lang="ja-JP" altLang="en-US"/>
              <a:t>ノーマルワールドの</a:t>
            </a:r>
            <a:r>
              <a:rPr lang="en-US" altLang="ja-JP" dirty="0"/>
              <a:t>OS</a:t>
            </a:r>
            <a:r>
              <a:rPr lang="ja-JP" altLang="en-US"/>
              <a:t>のページテーブルを利用</a:t>
            </a:r>
            <a:endParaRPr lang="en-US" altLang="ja-JP" dirty="0"/>
          </a:p>
          <a:p>
            <a:pPr lvl="2"/>
            <a:r>
              <a:rPr lang="en-US" altLang="ja-JP" dirty="0"/>
              <a:t>Realm</a:t>
            </a:r>
            <a:r>
              <a:rPr lang="ja-JP" altLang="en-US"/>
              <a:t>ワールドへの切り替え時に保存される情報を用いて特定</a:t>
            </a:r>
            <a:endParaRPr lang="en-US" altLang="ja-JP" dirty="0"/>
          </a:p>
          <a:p>
            <a:pPr lvl="1"/>
            <a:r>
              <a:rPr kumimoji="1" lang="ja-JP" altLang="en-US"/>
              <a:t>ページテーブルエントリ</a:t>
            </a:r>
            <a:r>
              <a:rPr kumimoji="1" lang="en-US" altLang="ja-JP" dirty="0"/>
              <a:t>(PTE)</a:t>
            </a:r>
            <a:r>
              <a:rPr kumimoji="1" lang="ja-JP" altLang="en-US"/>
              <a:t>を順にたどって物理アドレスを取得</a:t>
            </a:r>
            <a:endParaRPr kumimoji="1" lang="en-US" altLang="ja-JP" dirty="0"/>
          </a:p>
          <a:p>
            <a:r>
              <a:rPr lang="ja-JP" altLang="en-US"/>
              <a:t>物理アドレスに対応するメモリデータにアクセス</a:t>
            </a:r>
            <a:endParaRPr lang="en-US" altLang="ja-JP" dirty="0"/>
          </a:p>
          <a:p>
            <a:pPr lvl="1"/>
            <a:r>
              <a:rPr kumimoji="1" lang="ja-JP" altLang="en-US"/>
              <a:t>物理アドレスを用いる</a:t>
            </a:r>
            <a:r>
              <a:rPr kumimoji="1" lang="en-US" altLang="ja-JP" dirty="0"/>
              <a:t>PTE</a:t>
            </a:r>
            <a:r>
              <a:rPr kumimoji="1" lang="ja-JP" altLang="en-US"/>
              <a:t>にはアドレス変換なしでアクセス可能</a:t>
            </a:r>
            <a:endParaRPr kumimoji="1" lang="en-US" altLang="ja-JP" dirty="0"/>
          </a:p>
        </p:txBody>
      </p:sp>
      <p:grpSp>
        <p:nvGrpSpPr>
          <p:cNvPr id="69" name="グループ化 68">
            <a:extLst>
              <a:ext uri="{FF2B5EF4-FFF2-40B4-BE49-F238E27FC236}">
                <a16:creationId xmlns:a16="http://schemas.microsoft.com/office/drawing/2014/main" id="{4083A1B8-2518-40D3-A384-16A7DCC0DEB3}"/>
              </a:ext>
            </a:extLst>
          </p:cNvPr>
          <p:cNvGrpSpPr/>
          <p:nvPr/>
        </p:nvGrpSpPr>
        <p:grpSpPr>
          <a:xfrm>
            <a:off x="1255981" y="3985041"/>
            <a:ext cx="9682623" cy="2711884"/>
            <a:chOff x="1255981" y="3985041"/>
            <a:chExt cx="9682623" cy="2711884"/>
          </a:xfrm>
        </p:grpSpPr>
        <p:grpSp>
          <p:nvGrpSpPr>
            <p:cNvPr id="26" name="グループ化 25">
              <a:extLst>
                <a:ext uri="{FF2B5EF4-FFF2-40B4-BE49-F238E27FC236}">
                  <a16:creationId xmlns:a16="http://schemas.microsoft.com/office/drawing/2014/main" id="{892C179A-C5D8-6332-3DFF-DD87D996BE22}"/>
                </a:ext>
              </a:extLst>
            </p:cNvPr>
            <p:cNvGrpSpPr/>
            <p:nvPr/>
          </p:nvGrpSpPr>
          <p:grpSpPr>
            <a:xfrm>
              <a:off x="1255981" y="3985041"/>
              <a:ext cx="9682623" cy="2711884"/>
              <a:chOff x="1255981" y="3985041"/>
              <a:chExt cx="9682623" cy="2711884"/>
            </a:xfrm>
          </p:grpSpPr>
          <p:grpSp>
            <p:nvGrpSpPr>
              <p:cNvPr id="30" name="グループ化 29">
                <a:extLst>
                  <a:ext uri="{FF2B5EF4-FFF2-40B4-BE49-F238E27FC236}">
                    <a16:creationId xmlns:a16="http://schemas.microsoft.com/office/drawing/2014/main" id="{5C22E809-27F9-9DA4-84AD-4621751D4AC6}"/>
                  </a:ext>
                </a:extLst>
              </p:cNvPr>
              <p:cNvGrpSpPr/>
              <p:nvPr/>
            </p:nvGrpSpPr>
            <p:grpSpPr>
              <a:xfrm>
                <a:off x="1255981" y="4011779"/>
                <a:ext cx="5562600" cy="2685146"/>
                <a:chOff x="1081810" y="4011779"/>
                <a:chExt cx="5562600" cy="2685146"/>
              </a:xfrm>
            </p:grpSpPr>
            <p:grpSp>
              <p:nvGrpSpPr>
                <p:cNvPr id="41" name="グループ化 40">
                  <a:extLst>
                    <a:ext uri="{FF2B5EF4-FFF2-40B4-BE49-F238E27FC236}">
                      <a16:creationId xmlns:a16="http://schemas.microsoft.com/office/drawing/2014/main" id="{3393AAB3-46E0-EB6D-F867-35BB255DAFD6}"/>
                    </a:ext>
                  </a:extLst>
                </p:cNvPr>
                <p:cNvGrpSpPr/>
                <p:nvPr/>
              </p:nvGrpSpPr>
              <p:grpSpPr>
                <a:xfrm>
                  <a:off x="1081810" y="4300147"/>
                  <a:ext cx="5562600" cy="2396778"/>
                  <a:chOff x="3314700" y="4295793"/>
                  <a:chExt cx="5562600" cy="2396778"/>
                </a:xfrm>
              </p:grpSpPr>
              <p:grpSp>
                <p:nvGrpSpPr>
                  <p:cNvPr id="48" name="グループ化 47">
                    <a:extLst>
                      <a:ext uri="{FF2B5EF4-FFF2-40B4-BE49-F238E27FC236}">
                        <a16:creationId xmlns:a16="http://schemas.microsoft.com/office/drawing/2014/main" id="{7872D60D-2764-0850-3665-195541BD0824}"/>
                      </a:ext>
                    </a:extLst>
                  </p:cNvPr>
                  <p:cNvGrpSpPr/>
                  <p:nvPr/>
                </p:nvGrpSpPr>
                <p:grpSpPr>
                  <a:xfrm>
                    <a:off x="3314700" y="4295793"/>
                    <a:ext cx="5562600" cy="2396778"/>
                    <a:chOff x="3722077" y="4295793"/>
                    <a:chExt cx="5562600" cy="2396778"/>
                  </a:xfrm>
                </p:grpSpPr>
                <p:grpSp>
                  <p:nvGrpSpPr>
                    <p:cNvPr id="54" name="グループ化 53">
                      <a:extLst>
                        <a:ext uri="{FF2B5EF4-FFF2-40B4-BE49-F238E27FC236}">
                          <a16:creationId xmlns:a16="http://schemas.microsoft.com/office/drawing/2014/main" id="{70322FC5-07E6-66FB-B281-C87C6580A540}"/>
                        </a:ext>
                      </a:extLst>
                    </p:cNvPr>
                    <p:cNvGrpSpPr/>
                    <p:nvPr/>
                  </p:nvGrpSpPr>
                  <p:grpSpPr>
                    <a:xfrm>
                      <a:off x="3722077" y="4295793"/>
                      <a:ext cx="5562600" cy="2396778"/>
                      <a:chOff x="3692769" y="4303116"/>
                      <a:chExt cx="5562600" cy="2396778"/>
                    </a:xfrm>
                  </p:grpSpPr>
                  <p:sp>
                    <p:nvSpPr>
                      <p:cNvPr id="60" name="正方形/長方形 59">
                        <a:extLst>
                          <a:ext uri="{FF2B5EF4-FFF2-40B4-BE49-F238E27FC236}">
                            <a16:creationId xmlns:a16="http://schemas.microsoft.com/office/drawing/2014/main" id="{03405F27-ED17-C638-B713-4198BD8F7EC6}"/>
                          </a:ext>
                        </a:extLst>
                      </p:cNvPr>
                      <p:cNvSpPr/>
                      <p:nvPr/>
                    </p:nvSpPr>
                    <p:spPr>
                      <a:xfrm>
                        <a:off x="3692769" y="4303116"/>
                        <a:ext cx="5562600" cy="1204546"/>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a:extLst>
                          <a:ext uri="{FF2B5EF4-FFF2-40B4-BE49-F238E27FC236}">
                            <a16:creationId xmlns:a16="http://schemas.microsoft.com/office/drawing/2014/main" id="{F090298F-0D27-E8A9-12B5-CB0B27854582}"/>
                          </a:ext>
                        </a:extLst>
                      </p:cNvPr>
                      <p:cNvSpPr/>
                      <p:nvPr/>
                    </p:nvSpPr>
                    <p:spPr>
                      <a:xfrm>
                        <a:off x="3692769" y="5859960"/>
                        <a:ext cx="5562600" cy="839934"/>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b="1" dirty="0">
                            <a:solidFill>
                              <a:schemeClr val="tx1"/>
                            </a:solidFill>
                          </a:rPr>
                          <a:t>RMM</a:t>
                        </a:r>
                      </a:p>
                    </p:txBody>
                  </p:sp>
                </p:grpSp>
                <p:sp>
                  <p:nvSpPr>
                    <p:cNvPr id="57" name="角丸四角形 56">
                      <a:extLst>
                        <a:ext uri="{FF2B5EF4-FFF2-40B4-BE49-F238E27FC236}">
                          <a16:creationId xmlns:a16="http://schemas.microsoft.com/office/drawing/2014/main" id="{55469443-3DF0-D87F-2C42-2435DA23147D}"/>
                        </a:ext>
                      </a:extLst>
                    </p:cNvPr>
                    <p:cNvSpPr/>
                    <p:nvPr/>
                  </p:nvSpPr>
                  <p:spPr>
                    <a:xfrm>
                      <a:off x="5446322" y="6016793"/>
                      <a:ext cx="2197579" cy="492369"/>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物理アドレス</a:t>
                      </a:r>
                    </a:p>
                  </p:txBody>
                </p:sp>
                <p:sp>
                  <p:nvSpPr>
                    <p:cNvPr id="58" name="角丸四角形 57">
                      <a:extLst>
                        <a:ext uri="{FF2B5EF4-FFF2-40B4-BE49-F238E27FC236}">
                          <a16:creationId xmlns:a16="http://schemas.microsoft.com/office/drawing/2014/main" id="{3004BA88-F475-C52A-6C4C-A3126DDA2BD1}"/>
                        </a:ext>
                      </a:extLst>
                    </p:cNvPr>
                    <p:cNvSpPr/>
                    <p:nvPr/>
                  </p:nvSpPr>
                  <p:spPr>
                    <a:xfrm>
                      <a:off x="3950677" y="4378221"/>
                      <a:ext cx="5111259" cy="492369"/>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59" name="角丸四角形 58">
                      <a:extLst>
                        <a:ext uri="{FF2B5EF4-FFF2-40B4-BE49-F238E27FC236}">
                          <a16:creationId xmlns:a16="http://schemas.microsoft.com/office/drawing/2014/main" id="{EF0EB9DA-23E4-1A3A-EDF6-4170BEBACE81}"/>
                        </a:ext>
                      </a:extLst>
                    </p:cNvPr>
                    <p:cNvSpPr/>
                    <p:nvPr/>
                  </p:nvSpPr>
                  <p:spPr>
                    <a:xfrm>
                      <a:off x="3950679" y="4958164"/>
                      <a:ext cx="5111260" cy="492369"/>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ゲスト</a:t>
                      </a:r>
                      <a:r>
                        <a:rPr kumimoji="1" lang="en-US" altLang="ja-JP" b="1" dirty="0">
                          <a:solidFill>
                            <a:schemeClr val="tx1"/>
                          </a:solidFill>
                        </a:rPr>
                        <a:t>OS</a:t>
                      </a:r>
                      <a:endParaRPr kumimoji="1" lang="ja-JP" altLang="en-US" b="1">
                        <a:solidFill>
                          <a:schemeClr val="tx1"/>
                        </a:solidFill>
                      </a:endParaRPr>
                    </a:p>
                  </p:txBody>
                </p:sp>
              </p:grpSp>
              <p:cxnSp>
                <p:nvCxnSpPr>
                  <p:cNvPr id="52" name="直線矢印コネクタ 51">
                    <a:extLst>
                      <a:ext uri="{FF2B5EF4-FFF2-40B4-BE49-F238E27FC236}">
                        <a16:creationId xmlns:a16="http://schemas.microsoft.com/office/drawing/2014/main" id="{7AE4C29C-0186-FB0B-A74A-0A76D8F95BD6}"/>
                      </a:ext>
                    </a:extLst>
                  </p:cNvPr>
                  <p:cNvCxnSpPr>
                    <a:cxnSpLocks/>
                  </p:cNvCxnSpPr>
                  <p:nvPr/>
                </p:nvCxnSpPr>
                <p:spPr>
                  <a:xfrm>
                    <a:off x="6137735" y="5500339"/>
                    <a:ext cx="0" cy="404862"/>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43" name="テキスト ボックス 42">
                  <a:extLst>
                    <a:ext uri="{FF2B5EF4-FFF2-40B4-BE49-F238E27FC236}">
                      <a16:creationId xmlns:a16="http://schemas.microsoft.com/office/drawing/2014/main" id="{0D09A32E-944F-62C9-8287-8569A85CF981}"/>
                    </a:ext>
                  </a:extLst>
                </p:cNvPr>
                <p:cNvSpPr txBox="1"/>
                <p:nvPr/>
              </p:nvSpPr>
              <p:spPr>
                <a:xfrm>
                  <a:off x="3203687" y="4011779"/>
                  <a:ext cx="1318846" cy="338554"/>
                </a:xfrm>
                <a:prstGeom prst="rect">
                  <a:avLst/>
                </a:prstGeom>
                <a:noFill/>
              </p:spPr>
              <p:txBody>
                <a:bodyPr wrap="square" rtlCol="0">
                  <a:spAutoFit/>
                </a:bodyPr>
                <a:lstStyle/>
                <a:p>
                  <a:pPr algn="ctr"/>
                  <a:r>
                    <a:rPr kumimoji="1" lang="en-US" altLang="ja-JP" sz="1600" b="1" dirty="0"/>
                    <a:t>Realm VM</a:t>
                  </a:r>
                  <a:endParaRPr kumimoji="1" lang="ja-JP" altLang="en-US" sz="1600" b="1"/>
                </a:p>
              </p:txBody>
            </p:sp>
            <p:sp>
              <p:nvSpPr>
                <p:cNvPr id="44" name="テキスト ボックス 43">
                  <a:extLst>
                    <a:ext uri="{FF2B5EF4-FFF2-40B4-BE49-F238E27FC236}">
                      <a16:creationId xmlns:a16="http://schemas.microsoft.com/office/drawing/2014/main" id="{A7849D25-4E20-5F76-118B-12C291749A7A}"/>
                    </a:ext>
                  </a:extLst>
                </p:cNvPr>
                <p:cNvSpPr txBox="1"/>
                <p:nvPr/>
              </p:nvSpPr>
              <p:spPr>
                <a:xfrm>
                  <a:off x="2103360" y="5537609"/>
                  <a:ext cx="1934930" cy="369332"/>
                </a:xfrm>
                <a:prstGeom prst="rect">
                  <a:avLst/>
                </a:prstGeom>
                <a:noFill/>
              </p:spPr>
              <p:txBody>
                <a:bodyPr wrap="square" rtlCol="0">
                  <a:spAutoFit/>
                </a:bodyPr>
                <a:lstStyle/>
                <a:p>
                  <a:pPr algn="ctr"/>
                  <a:r>
                    <a:rPr kumimoji="1" lang="ja-JP" altLang="en-US" b="1"/>
                    <a:t>仮想アドレス</a:t>
                  </a:r>
                </a:p>
              </p:txBody>
            </p:sp>
          </p:grpSp>
          <p:grpSp>
            <p:nvGrpSpPr>
              <p:cNvPr id="31" name="グループ化 30">
                <a:extLst>
                  <a:ext uri="{FF2B5EF4-FFF2-40B4-BE49-F238E27FC236}">
                    <a16:creationId xmlns:a16="http://schemas.microsoft.com/office/drawing/2014/main" id="{3BD70210-28D8-FB4D-059D-31E6A326FA47}"/>
                  </a:ext>
                </a:extLst>
              </p:cNvPr>
              <p:cNvGrpSpPr/>
              <p:nvPr/>
            </p:nvGrpSpPr>
            <p:grpSpPr>
              <a:xfrm>
                <a:off x="8177987" y="3985041"/>
                <a:ext cx="2760617" cy="2707530"/>
                <a:chOff x="6714309" y="4042949"/>
                <a:chExt cx="2760617" cy="2707530"/>
              </a:xfrm>
            </p:grpSpPr>
            <p:grpSp>
              <p:nvGrpSpPr>
                <p:cNvPr id="33" name="グループ化 32">
                  <a:extLst>
                    <a:ext uri="{FF2B5EF4-FFF2-40B4-BE49-F238E27FC236}">
                      <a16:creationId xmlns:a16="http://schemas.microsoft.com/office/drawing/2014/main" id="{9CA17DF0-3086-9700-ED71-D2F00D880288}"/>
                    </a:ext>
                  </a:extLst>
                </p:cNvPr>
                <p:cNvGrpSpPr/>
                <p:nvPr/>
              </p:nvGrpSpPr>
              <p:grpSpPr>
                <a:xfrm>
                  <a:off x="6714309" y="4042949"/>
                  <a:ext cx="2760617" cy="2707530"/>
                  <a:chOff x="6714309" y="4042949"/>
                  <a:chExt cx="2760617" cy="2707530"/>
                </a:xfrm>
              </p:grpSpPr>
              <p:sp>
                <p:nvSpPr>
                  <p:cNvPr id="37" name="正方形/長方形 36">
                    <a:extLst>
                      <a:ext uri="{FF2B5EF4-FFF2-40B4-BE49-F238E27FC236}">
                        <a16:creationId xmlns:a16="http://schemas.microsoft.com/office/drawing/2014/main" id="{2A1A2E52-5563-4AD7-180F-3294A328B077}"/>
                      </a:ext>
                    </a:extLst>
                  </p:cNvPr>
                  <p:cNvSpPr/>
                  <p:nvPr/>
                </p:nvSpPr>
                <p:spPr>
                  <a:xfrm>
                    <a:off x="6714309" y="4358055"/>
                    <a:ext cx="2760617" cy="239242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226B32B6-0F25-8B2D-BFE8-A5F60683F42C}"/>
                      </a:ext>
                    </a:extLst>
                  </p:cNvPr>
                  <p:cNvSpPr txBox="1"/>
                  <p:nvPr/>
                </p:nvSpPr>
                <p:spPr>
                  <a:xfrm>
                    <a:off x="7147204" y="4042949"/>
                    <a:ext cx="1894826" cy="338554"/>
                  </a:xfrm>
                  <a:prstGeom prst="rect">
                    <a:avLst/>
                  </a:prstGeom>
                  <a:noFill/>
                </p:spPr>
                <p:txBody>
                  <a:bodyPr wrap="square" rtlCol="0">
                    <a:spAutoFit/>
                  </a:bodyPr>
                  <a:lstStyle/>
                  <a:p>
                    <a:pPr algn="ctr"/>
                    <a:r>
                      <a:rPr kumimoji="1" lang="ja-JP" altLang="en-US" sz="1600" b="1"/>
                      <a:t>ノーマルワールド</a:t>
                    </a:r>
                  </a:p>
                </p:txBody>
              </p:sp>
            </p:grpSp>
            <p:sp>
              <p:nvSpPr>
                <p:cNvPr id="35" name="角丸四角形 34">
                  <a:extLst>
                    <a:ext uri="{FF2B5EF4-FFF2-40B4-BE49-F238E27FC236}">
                      <a16:creationId xmlns:a16="http://schemas.microsoft.com/office/drawing/2014/main" id="{C92EDC3C-E818-335B-7E87-866A8D8B16B7}"/>
                    </a:ext>
                  </a:extLst>
                </p:cNvPr>
                <p:cNvSpPr/>
                <p:nvPr/>
              </p:nvSpPr>
              <p:spPr>
                <a:xfrm>
                  <a:off x="6897188" y="6058176"/>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grpSp>
        </p:grpSp>
        <p:sp>
          <p:nvSpPr>
            <p:cNvPr id="63" name="角丸四角形 62">
              <a:extLst>
                <a:ext uri="{FF2B5EF4-FFF2-40B4-BE49-F238E27FC236}">
                  <a16:creationId xmlns:a16="http://schemas.microsoft.com/office/drawing/2014/main" id="{1C8155CD-19F3-DD04-1A07-6BD444BAD954}"/>
                </a:ext>
              </a:extLst>
            </p:cNvPr>
            <p:cNvSpPr/>
            <p:nvPr/>
          </p:nvSpPr>
          <p:spPr>
            <a:xfrm>
              <a:off x="8360866" y="4685597"/>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ページテーブル</a:t>
              </a:r>
              <a:endParaRPr kumimoji="1" lang="ja-JP" altLang="en-US" b="1">
                <a:solidFill>
                  <a:schemeClr val="tx1"/>
                </a:solidFill>
              </a:endParaRPr>
            </a:p>
          </p:txBody>
        </p:sp>
        <p:cxnSp>
          <p:nvCxnSpPr>
            <p:cNvPr id="65" name="直線矢印コネクタ 64">
              <a:extLst>
                <a:ext uri="{FF2B5EF4-FFF2-40B4-BE49-F238E27FC236}">
                  <a16:creationId xmlns:a16="http://schemas.microsoft.com/office/drawing/2014/main" id="{14ECE4E3-EC31-0194-653A-9A9B5E7C13B0}"/>
                </a:ext>
              </a:extLst>
            </p:cNvPr>
            <p:cNvCxnSpPr>
              <a:stCxn id="63" idx="1"/>
            </p:cNvCxnSpPr>
            <p:nvPr/>
          </p:nvCxnSpPr>
          <p:spPr>
            <a:xfrm flipH="1">
              <a:off x="6818581" y="4962518"/>
              <a:ext cx="1542285" cy="1058629"/>
            </a:xfrm>
            <a:prstGeom prst="straightConnector1">
              <a:avLst/>
            </a:prstGeom>
            <a:ln w="63500">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67" name="直線矢印コネクタ 66">
              <a:extLst>
                <a:ext uri="{FF2B5EF4-FFF2-40B4-BE49-F238E27FC236}">
                  <a16:creationId xmlns:a16="http://schemas.microsoft.com/office/drawing/2014/main" id="{08136CC8-49C3-AB58-DDD6-845DB8FBBE58}"/>
                </a:ext>
              </a:extLst>
            </p:cNvPr>
            <p:cNvCxnSpPr>
              <a:stCxn id="35" idx="1"/>
              <a:endCxn id="61" idx="3"/>
            </p:cNvCxnSpPr>
            <p:nvPr/>
          </p:nvCxnSpPr>
          <p:spPr>
            <a:xfrm flipH="1" flipV="1">
              <a:off x="6818581" y="6276958"/>
              <a:ext cx="1542285" cy="231"/>
            </a:xfrm>
            <a:prstGeom prst="straightConnector1">
              <a:avLst/>
            </a:prstGeom>
            <a:ln w="63500">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68" name="テキスト ボックス 67">
              <a:extLst>
                <a:ext uri="{FF2B5EF4-FFF2-40B4-BE49-F238E27FC236}">
                  <a16:creationId xmlns:a16="http://schemas.microsoft.com/office/drawing/2014/main" id="{C04BDA4E-CD43-FAC8-0B8F-4DB907173B36}"/>
                </a:ext>
              </a:extLst>
            </p:cNvPr>
            <p:cNvSpPr txBox="1"/>
            <p:nvPr/>
          </p:nvSpPr>
          <p:spPr>
            <a:xfrm>
              <a:off x="6713698" y="5812679"/>
              <a:ext cx="1934930" cy="369332"/>
            </a:xfrm>
            <a:prstGeom prst="rect">
              <a:avLst/>
            </a:prstGeom>
            <a:noFill/>
          </p:spPr>
          <p:txBody>
            <a:bodyPr wrap="square" rtlCol="0">
              <a:spAutoFit/>
            </a:bodyPr>
            <a:lstStyle/>
            <a:p>
              <a:pPr algn="ctr"/>
              <a:r>
                <a:rPr kumimoji="1" lang="ja-JP" altLang="en-US" b="1"/>
                <a:t>アクセス</a:t>
              </a:r>
            </a:p>
          </p:txBody>
        </p:sp>
      </p:grpSp>
      <p:sp>
        <p:nvSpPr>
          <p:cNvPr id="4" name="スライド番号プレースホルダー 3">
            <a:extLst>
              <a:ext uri="{FF2B5EF4-FFF2-40B4-BE49-F238E27FC236}">
                <a16:creationId xmlns:a16="http://schemas.microsoft.com/office/drawing/2014/main" id="{718C005F-92B0-014B-E9FF-11415A5F5BD2}"/>
              </a:ext>
            </a:extLst>
          </p:cNvPr>
          <p:cNvSpPr>
            <a:spLocks noGrp="1"/>
          </p:cNvSpPr>
          <p:nvPr>
            <p:ph type="sldNum" sz="quarter" idx="12"/>
          </p:nvPr>
        </p:nvSpPr>
        <p:spPr/>
        <p:txBody>
          <a:bodyPr/>
          <a:lstStyle/>
          <a:p>
            <a:fld id="{DA20A8BE-3DB3-D641-92AF-076E77452DCB}" type="slidenum">
              <a:rPr kumimoji="1" lang="ja-JP" altLang="en-US" smtClean="0"/>
              <a:t>13</a:t>
            </a:fld>
            <a:endParaRPr kumimoji="1" lang="ja-JP" altLang="en-US"/>
          </a:p>
        </p:txBody>
      </p:sp>
    </p:spTree>
    <p:extLst>
      <p:ext uri="{BB962C8B-B14F-4D97-AF65-F5344CB8AC3E}">
        <p14:creationId xmlns:p14="http://schemas.microsoft.com/office/powerpoint/2010/main" val="2071618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グループ化 64">
            <a:extLst>
              <a:ext uri="{FF2B5EF4-FFF2-40B4-BE49-F238E27FC236}">
                <a16:creationId xmlns:a16="http://schemas.microsoft.com/office/drawing/2014/main" id="{54C43BC8-C7DE-B5C1-B4FD-F60B51048C73}"/>
              </a:ext>
            </a:extLst>
          </p:cNvPr>
          <p:cNvGrpSpPr/>
          <p:nvPr/>
        </p:nvGrpSpPr>
        <p:grpSpPr>
          <a:xfrm>
            <a:off x="1255981" y="3985041"/>
            <a:ext cx="9682623" cy="2711884"/>
            <a:chOff x="1255981" y="3985041"/>
            <a:chExt cx="9682623" cy="2711884"/>
          </a:xfrm>
        </p:grpSpPr>
        <p:grpSp>
          <p:nvGrpSpPr>
            <p:cNvPr id="64" name="グループ化 63">
              <a:extLst>
                <a:ext uri="{FF2B5EF4-FFF2-40B4-BE49-F238E27FC236}">
                  <a16:creationId xmlns:a16="http://schemas.microsoft.com/office/drawing/2014/main" id="{3D121EC8-587D-1E8D-4F25-4008CE8CF04B}"/>
                </a:ext>
              </a:extLst>
            </p:cNvPr>
            <p:cNvGrpSpPr/>
            <p:nvPr/>
          </p:nvGrpSpPr>
          <p:grpSpPr>
            <a:xfrm>
              <a:off x="1255981" y="3985041"/>
              <a:ext cx="9682623" cy="2711884"/>
              <a:chOff x="1255981" y="3985041"/>
              <a:chExt cx="9682623" cy="2711884"/>
            </a:xfrm>
          </p:grpSpPr>
          <p:grpSp>
            <p:nvGrpSpPr>
              <p:cNvPr id="4" name="グループ化 3">
                <a:extLst>
                  <a:ext uri="{FF2B5EF4-FFF2-40B4-BE49-F238E27FC236}">
                    <a16:creationId xmlns:a16="http://schemas.microsoft.com/office/drawing/2014/main" id="{5DFBC51E-8CC1-894A-7DF9-85AE42960E5A}"/>
                  </a:ext>
                </a:extLst>
              </p:cNvPr>
              <p:cNvGrpSpPr/>
              <p:nvPr/>
            </p:nvGrpSpPr>
            <p:grpSpPr>
              <a:xfrm>
                <a:off x="1255981" y="3985041"/>
                <a:ext cx="9682623" cy="2711884"/>
                <a:chOff x="1255981" y="3985041"/>
                <a:chExt cx="9682623" cy="2711884"/>
              </a:xfrm>
            </p:grpSpPr>
            <p:grpSp>
              <p:nvGrpSpPr>
                <p:cNvPr id="5" name="グループ化 4">
                  <a:extLst>
                    <a:ext uri="{FF2B5EF4-FFF2-40B4-BE49-F238E27FC236}">
                      <a16:creationId xmlns:a16="http://schemas.microsoft.com/office/drawing/2014/main" id="{1EB37345-D4B4-4E4D-EC13-05A31BA1113F}"/>
                    </a:ext>
                  </a:extLst>
                </p:cNvPr>
                <p:cNvGrpSpPr/>
                <p:nvPr/>
              </p:nvGrpSpPr>
              <p:grpSpPr>
                <a:xfrm>
                  <a:off x="1255981" y="3985041"/>
                  <a:ext cx="9682623" cy="2711884"/>
                  <a:chOff x="1255981" y="3985041"/>
                  <a:chExt cx="9682623" cy="2711884"/>
                </a:xfrm>
              </p:grpSpPr>
              <p:grpSp>
                <p:nvGrpSpPr>
                  <p:cNvPr id="10" name="グループ化 9">
                    <a:extLst>
                      <a:ext uri="{FF2B5EF4-FFF2-40B4-BE49-F238E27FC236}">
                        <a16:creationId xmlns:a16="http://schemas.microsoft.com/office/drawing/2014/main" id="{A0BEB87E-1606-8446-7D2E-9E4B999C3ADC}"/>
                      </a:ext>
                    </a:extLst>
                  </p:cNvPr>
                  <p:cNvGrpSpPr/>
                  <p:nvPr/>
                </p:nvGrpSpPr>
                <p:grpSpPr>
                  <a:xfrm>
                    <a:off x="1255981" y="4011779"/>
                    <a:ext cx="5562600" cy="2685146"/>
                    <a:chOff x="1081810" y="4011779"/>
                    <a:chExt cx="5562600" cy="2685146"/>
                  </a:xfrm>
                </p:grpSpPr>
                <p:grpSp>
                  <p:nvGrpSpPr>
                    <p:cNvPr id="19" name="グループ化 18">
                      <a:extLst>
                        <a:ext uri="{FF2B5EF4-FFF2-40B4-BE49-F238E27FC236}">
                          <a16:creationId xmlns:a16="http://schemas.microsoft.com/office/drawing/2014/main" id="{482AEED8-6671-FF5E-130D-347CC304FBB4}"/>
                        </a:ext>
                      </a:extLst>
                    </p:cNvPr>
                    <p:cNvGrpSpPr/>
                    <p:nvPr/>
                  </p:nvGrpSpPr>
                  <p:grpSpPr>
                    <a:xfrm>
                      <a:off x="1081810" y="4300147"/>
                      <a:ext cx="5562600" cy="2396778"/>
                      <a:chOff x="3722077" y="4295793"/>
                      <a:chExt cx="5562600" cy="2396778"/>
                    </a:xfrm>
                  </p:grpSpPr>
                  <p:grpSp>
                    <p:nvGrpSpPr>
                      <p:cNvPr id="21" name="グループ化 20">
                        <a:extLst>
                          <a:ext uri="{FF2B5EF4-FFF2-40B4-BE49-F238E27FC236}">
                            <a16:creationId xmlns:a16="http://schemas.microsoft.com/office/drawing/2014/main" id="{201E3567-06D5-D3A7-03E6-EF30770B2428}"/>
                          </a:ext>
                        </a:extLst>
                      </p:cNvPr>
                      <p:cNvGrpSpPr/>
                      <p:nvPr/>
                    </p:nvGrpSpPr>
                    <p:grpSpPr>
                      <a:xfrm>
                        <a:off x="3722077" y="4295793"/>
                        <a:ext cx="5562600" cy="2396778"/>
                        <a:chOff x="3692769" y="4303116"/>
                        <a:chExt cx="5562600" cy="2396778"/>
                      </a:xfrm>
                    </p:grpSpPr>
                    <p:sp>
                      <p:nvSpPr>
                        <p:cNvPr id="25" name="正方形/長方形 24">
                          <a:extLst>
                            <a:ext uri="{FF2B5EF4-FFF2-40B4-BE49-F238E27FC236}">
                              <a16:creationId xmlns:a16="http://schemas.microsoft.com/office/drawing/2014/main" id="{DF6522B3-CBF8-284B-2192-CA2010910D37}"/>
                            </a:ext>
                          </a:extLst>
                        </p:cNvPr>
                        <p:cNvSpPr/>
                        <p:nvPr/>
                      </p:nvSpPr>
                      <p:spPr>
                        <a:xfrm>
                          <a:off x="3692769" y="4303116"/>
                          <a:ext cx="5562600" cy="1204546"/>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BD8646AA-D620-CB37-D82C-284C16215095}"/>
                            </a:ext>
                          </a:extLst>
                        </p:cNvPr>
                        <p:cNvSpPr/>
                        <p:nvPr/>
                      </p:nvSpPr>
                      <p:spPr>
                        <a:xfrm>
                          <a:off x="3692769" y="5859960"/>
                          <a:ext cx="5562600" cy="839934"/>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b="1" dirty="0">
                              <a:solidFill>
                                <a:schemeClr val="tx1"/>
                              </a:solidFill>
                            </a:rPr>
                            <a:t>RMM</a:t>
                          </a:r>
                        </a:p>
                      </p:txBody>
                    </p:sp>
                  </p:grpSp>
                  <p:sp>
                    <p:nvSpPr>
                      <p:cNvPr id="22" name="角丸四角形 21">
                        <a:extLst>
                          <a:ext uri="{FF2B5EF4-FFF2-40B4-BE49-F238E27FC236}">
                            <a16:creationId xmlns:a16="http://schemas.microsoft.com/office/drawing/2014/main" id="{00AEA011-5E5B-6668-4433-39C285A92452}"/>
                          </a:ext>
                        </a:extLst>
                      </p:cNvPr>
                      <p:cNvSpPr/>
                      <p:nvPr/>
                    </p:nvSpPr>
                    <p:spPr>
                      <a:xfrm>
                        <a:off x="5969696" y="6026419"/>
                        <a:ext cx="1474485" cy="492369"/>
                      </a:xfrm>
                      <a:prstGeom prst="roundRect">
                        <a:avLst/>
                      </a:prstGeom>
                      <a:solidFill>
                        <a:schemeClr val="accent4">
                          <a:lumMod val="40000"/>
                          <a:lumOff val="6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ページ</a:t>
                        </a:r>
                      </a:p>
                    </p:txBody>
                  </p:sp>
                  <p:sp>
                    <p:nvSpPr>
                      <p:cNvPr id="23" name="角丸四角形 22">
                        <a:extLst>
                          <a:ext uri="{FF2B5EF4-FFF2-40B4-BE49-F238E27FC236}">
                            <a16:creationId xmlns:a16="http://schemas.microsoft.com/office/drawing/2014/main" id="{E8439E3A-1588-F905-1641-35AE8DBAB64F}"/>
                          </a:ext>
                        </a:extLst>
                      </p:cNvPr>
                      <p:cNvSpPr/>
                      <p:nvPr/>
                    </p:nvSpPr>
                    <p:spPr>
                      <a:xfrm>
                        <a:off x="3950677" y="4378221"/>
                        <a:ext cx="5111259" cy="492369"/>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24" name="角丸四角形 23">
                        <a:extLst>
                          <a:ext uri="{FF2B5EF4-FFF2-40B4-BE49-F238E27FC236}">
                            <a16:creationId xmlns:a16="http://schemas.microsoft.com/office/drawing/2014/main" id="{06DE3003-4770-0F03-2E93-C4E8A22BB7AC}"/>
                          </a:ext>
                        </a:extLst>
                      </p:cNvPr>
                      <p:cNvSpPr/>
                      <p:nvPr/>
                    </p:nvSpPr>
                    <p:spPr>
                      <a:xfrm>
                        <a:off x="3950679" y="4958164"/>
                        <a:ext cx="5111260" cy="492369"/>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a:solidFill>
                              <a:schemeClr val="tx1"/>
                            </a:solidFill>
                          </a:rPr>
                          <a:t>ゲスト</a:t>
                        </a:r>
                        <a:r>
                          <a:rPr kumimoji="1" lang="en-US" altLang="ja-JP" b="1" dirty="0">
                            <a:solidFill>
                              <a:schemeClr val="tx1"/>
                            </a:solidFill>
                          </a:rPr>
                          <a:t>OS</a:t>
                        </a:r>
                        <a:endParaRPr kumimoji="1" lang="ja-JP" altLang="en-US" b="1">
                          <a:solidFill>
                            <a:schemeClr val="tx1"/>
                          </a:solidFill>
                        </a:endParaRPr>
                      </a:p>
                    </p:txBody>
                  </p:sp>
                </p:grpSp>
                <p:sp>
                  <p:nvSpPr>
                    <p:cNvPr id="17" name="テキスト ボックス 16">
                      <a:extLst>
                        <a:ext uri="{FF2B5EF4-FFF2-40B4-BE49-F238E27FC236}">
                          <a16:creationId xmlns:a16="http://schemas.microsoft.com/office/drawing/2014/main" id="{4555E40F-37E8-E12E-C68E-252131F2EE03}"/>
                        </a:ext>
                      </a:extLst>
                    </p:cNvPr>
                    <p:cNvSpPr txBox="1"/>
                    <p:nvPr/>
                  </p:nvSpPr>
                  <p:spPr>
                    <a:xfrm>
                      <a:off x="3203687" y="4011779"/>
                      <a:ext cx="1318846" cy="338554"/>
                    </a:xfrm>
                    <a:prstGeom prst="rect">
                      <a:avLst/>
                    </a:prstGeom>
                    <a:noFill/>
                  </p:spPr>
                  <p:txBody>
                    <a:bodyPr wrap="square" rtlCol="0">
                      <a:spAutoFit/>
                    </a:bodyPr>
                    <a:lstStyle/>
                    <a:p>
                      <a:pPr algn="ctr"/>
                      <a:r>
                        <a:rPr kumimoji="1" lang="en-US" altLang="ja-JP" sz="1600" b="1" dirty="0"/>
                        <a:t>Realm VM</a:t>
                      </a:r>
                      <a:endParaRPr kumimoji="1" lang="ja-JP" altLang="en-US" sz="1600" b="1"/>
                    </a:p>
                  </p:txBody>
                </p:sp>
              </p:grpSp>
              <p:grpSp>
                <p:nvGrpSpPr>
                  <p:cNvPr id="11" name="グループ化 10">
                    <a:extLst>
                      <a:ext uri="{FF2B5EF4-FFF2-40B4-BE49-F238E27FC236}">
                        <a16:creationId xmlns:a16="http://schemas.microsoft.com/office/drawing/2014/main" id="{5998A06A-2297-507B-B619-FB2E5ADF6A67}"/>
                      </a:ext>
                    </a:extLst>
                  </p:cNvPr>
                  <p:cNvGrpSpPr/>
                  <p:nvPr/>
                </p:nvGrpSpPr>
                <p:grpSpPr>
                  <a:xfrm>
                    <a:off x="8177987" y="3985041"/>
                    <a:ext cx="2760617" cy="2707530"/>
                    <a:chOff x="6714309" y="4042949"/>
                    <a:chExt cx="2760617" cy="2707530"/>
                  </a:xfrm>
                </p:grpSpPr>
                <p:grpSp>
                  <p:nvGrpSpPr>
                    <p:cNvPr id="12" name="グループ化 11">
                      <a:extLst>
                        <a:ext uri="{FF2B5EF4-FFF2-40B4-BE49-F238E27FC236}">
                          <a16:creationId xmlns:a16="http://schemas.microsoft.com/office/drawing/2014/main" id="{53E121C9-7CD9-BAB5-30BA-CE1B958A4787}"/>
                        </a:ext>
                      </a:extLst>
                    </p:cNvPr>
                    <p:cNvGrpSpPr/>
                    <p:nvPr/>
                  </p:nvGrpSpPr>
                  <p:grpSpPr>
                    <a:xfrm>
                      <a:off x="6714309" y="4042949"/>
                      <a:ext cx="2760617" cy="2707530"/>
                      <a:chOff x="6714309" y="4042949"/>
                      <a:chExt cx="2760617" cy="2707530"/>
                    </a:xfrm>
                  </p:grpSpPr>
                  <p:sp>
                    <p:nvSpPr>
                      <p:cNvPr id="14" name="正方形/長方形 13">
                        <a:extLst>
                          <a:ext uri="{FF2B5EF4-FFF2-40B4-BE49-F238E27FC236}">
                            <a16:creationId xmlns:a16="http://schemas.microsoft.com/office/drawing/2014/main" id="{56296EEC-846C-77FA-1FED-1CA9F95A6688}"/>
                          </a:ext>
                        </a:extLst>
                      </p:cNvPr>
                      <p:cNvSpPr/>
                      <p:nvPr/>
                    </p:nvSpPr>
                    <p:spPr>
                      <a:xfrm>
                        <a:off x="6714309" y="4358055"/>
                        <a:ext cx="2760617" cy="239242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6DE1E7F5-29A0-BF20-FA47-457FFC580014}"/>
                          </a:ext>
                        </a:extLst>
                      </p:cNvPr>
                      <p:cNvSpPr txBox="1"/>
                      <p:nvPr/>
                    </p:nvSpPr>
                    <p:spPr>
                      <a:xfrm>
                        <a:off x="7147204" y="4042949"/>
                        <a:ext cx="1894826" cy="338554"/>
                      </a:xfrm>
                      <a:prstGeom prst="rect">
                        <a:avLst/>
                      </a:prstGeom>
                      <a:noFill/>
                    </p:spPr>
                    <p:txBody>
                      <a:bodyPr wrap="square" rtlCol="0">
                        <a:spAutoFit/>
                      </a:bodyPr>
                      <a:lstStyle/>
                      <a:p>
                        <a:pPr algn="ctr"/>
                        <a:r>
                          <a:rPr kumimoji="1" lang="ja-JP" altLang="en-US" sz="1600" b="1"/>
                          <a:t>ノーマルワールド</a:t>
                        </a:r>
                      </a:p>
                    </p:txBody>
                  </p:sp>
                </p:grpSp>
                <p:sp>
                  <p:nvSpPr>
                    <p:cNvPr id="13" name="角丸四角形 12">
                      <a:extLst>
                        <a:ext uri="{FF2B5EF4-FFF2-40B4-BE49-F238E27FC236}">
                          <a16:creationId xmlns:a16="http://schemas.microsoft.com/office/drawing/2014/main" id="{C4762029-6F13-E837-B96A-9976083CD270}"/>
                        </a:ext>
                      </a:extLst>
                    </p:cNvPr>
                    <p:cNvSpPr/>
                    <p:nvPr/>
                  </p:nvSpPr>
                  <p:spPr>
                    <a:xfrm>
                      <a:off x="6897188" y="6058176"/>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grpSp>
            </p:grpSp>
            <p:sp>
              <p:nvSpPr>
                <p:cNvPr id="6" name="角丸四角形 5">
                  <a:extLst>
                    <a:ext uri="{FF2B5EF4-FFF2-40B4-BE49-F238E27FC236}">
                      <a16:creationId xmlns:a16="http://schemas.microsoft.com/office/drawing/2014/main" id="{CB210893-09CC-0146-D287-A7FA5DB19BE4}"/>
                    </a:ext>
                  </a:extLst>
                </p:cNvPr>
                <p:cNvSpPr/>
                <p:nvPr/>
              </p:nvSpPr>
              <p:spPr>
                <a:xfrm>
                  <a:off x="8360866" y="4685597"/>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ページテーブル</a:t>
                  </a:r>
                  <a:endParaRPr kumimoji="1" lang="ja-JP" altLang="en-US" b="1">
                    <a:solidFill>
                      <a:schemeClr val="tx1"/>
                    </a:solidFill>
                  </a:endParaRPr>
                </a:p>
              </p:txBody>
            </p:sp>
            <p:cxnSp>
              <p:nvCxnSpPr>
                <p:cNvPr id="7" name="直線矢印コネクタ 6">
                  <a:extLst>
                    <a:ext uri="{FF2B5EF4-FFF2-40B4-BE49-F238E27FC236}">
                      <a16:creationId xmlns:a16="http://schemas.microsoft.com/office/drawing/2014/main" id="{F959EF28-FF19-1CF7-BA7B-F91C28D0A803}"/>
                    </a:ext>
                  </a:extLst>
                </p:cNvPr>
                <p:cNvCxnSpPr>
                  <a:cxnSpLocks/>
                  <a:stCxn id="6" idx="1"/>
                </p:cNvCxnSpPr>
                <p:nvPr/>
              </p:nvCxnSpPr>
              <p:spPr>
                <a:xfrm flipH="1">
                  <a:off x="4978085" y="4962518"/>
                  <a:ext cx="3382781" cy="1131508"/>
                </a:xfrm>
                <a:prstGeom prst="straightConnector1">
                  <a:avLst/>
                </a:prstGeom>
                <a:ln w="6350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cxnSp>
              <p:nvCxnSpPr>
                <p:cNvPr id="8" name="直線矢印コネクタ 7">
                  <a:extLst>
                    <a:ext uri="{FF2B5EF4-FFF2-40B4-BE49-F238E27FC236}">
                      <a16:creationId xmlns:a16="http://schemas.microsoft.com/office/drawing/2014/main" id="{2AFAB60E-1473-84DA-33EB-C03A373A9B76}"/>
                    </a:ext>
                  </a:extLst>
                </p:cNvPr>
                <p:cNvCxnSpPr>
                  <a:cxnSpLocks/>
                  <a:stCxn id="13" idx="1"/>
                  <a:endCxn id="22" idx="3"/>
                </p:cNvCxnSpPr>
                <p:nvPr/>
              </p:nvCxnSpPr>
              <p:spPr>
                <a:xfrm flipH="1" flipV="1">
                  <a:off x="4978085" y="6276958"/>
                  <a:ext cx="3382781" cy="231"/>
                </a:xfrm>
                <a:prstGeom prst="straightConnector1">
                  <a:avLst/>
                </a:prstGeom>
                <a:ln w="6350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sp>
              <p:nvSpPr>
                <p:cNvPr id="9" name="テキスト ボックス 8">
                  <a:extLst>
                    <a:ext uri="{FF2B5EF4-FFF2-40B4-BE49-F238E27FC236}">
                      <a16:creationId xmlns:a16="http://schemas.microsoft.com/office/drawing/2014/main" id="{7EE71A99-4036-8EF9-54D7-B553270B981D}"/>
                    </a:ext>
                  </a:extLst>
                </p:cNvPr>
                <p:cNvSpPr txBox="1"/>
                <p:nvPr/>
              </p:nvSpPr>
              <p:spPr>
                <a:xfrm>
                  <a:off x="6749228" y="5630705"/>
                  <a:ext cx="1337320" cy="369332"/>
                </a:xfrm>
                <a:prstGeom prst="rect">
                  <a:avLst/>
                </a:prstGeom>
                <a:noFill/>
              </p:spPr>
              <p:txBody>
                <a:bodyPr wrap="square" rtlCol="0">
                  <a:spAutoFit/>
                </a:bodyPr>
                <a:lstStyle/>
                <a:p>
                  <a:pPr algn="ctr"/>
                  <a:r>
                    <a:rPr kumimoji="1" lang="ja-JP" altLang="en-US" b="1"/>
                    <a:t>マップ</a:t>
                  </a:r>
                </a:p>
              </p:txBody>
            </p:sp>
          </p:grpSp>
          <p:sp>
            <p:nvSpPr>
              <p:cNvPr id="27" name="角丸四角形 26">
                <a:extLst>
                  <a:ext uri="{FF2B5EF4-FFF2-40B4-BE49-F238E27FC236}">
                    <a16:creationId xmlns:a16="http://schemas.microsoft.com/office/drawing/2014/main" id="{D5F1B965-E5E5-0CB5-3B05-0D357C1E3912}"/>
                  </a:ext>
                </a:extLst>
              </p:cNvPr>
              <p:cNvSpPr/>
              <p:nvPr/>
            </p:nvSpPr>
            <p:spPr>
              <a:xfrm>
                <a:off x="3284403" y="5039100"/>
                <a:ext cx="1912880" cy="367418"/>
              </a:xfrm>
              <a:prstGeom prst="roundRect">
                <a:avLst/>
              </a:prstGeom>
              <a:solidFill>
                <a:schemeClr val="bg1"/>
              </a:solid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a:solidFill>
                      <a:schemeClr val="tx1"/>
                    </a:solidFill>
                  </a:rPr>
                  <a:t>カーネルバッファ</a:t>
                </a:r>
              </a:p>
            </p:txBody>
          </p:sp>
          <p:sp>
            <p:nvSpPr>
              <p:cNvPr id="63" name="テキスト ボックス 62">
                <a:extLst>
                  <a:ext uri="{FF2B5EF4-FFF2-40B4-BE49-F238E27FC236}">
                    <a16:creationId xmlns:a16="http://schemas.microsoft.com/office/drawing/2014/main" id="{EC197CEA-1918-CEC1-FF7F-83CAC001E352}"/>
                  </a:ext>
                </a:extLst>
              </p:cNvPr>
              <p:cNvSpPr txBox="1"/>
              <p:nvPr/>
            </p:nvSpPr>
            <p:spPr>
              <a:xfrm>
                <a:off x="3135146" y="5533979"/>
                <a:ext cx="1140299" cy="369332"/>
              </a:xfrm>
              <a:prstGeom prst="rect">
                <a:avLst/>
              </a:prstGeom>
              <a:noFill/>
            </p:spPr>
            <p:txBody>
              <a:bodyPr wrap="square" rtlCol="0">
                <a:spAutoFit/>
              </a:bodyPr>
              <a:lstStyle/>
              <a:p>
                <a:pPr algn="ctr"/>
                <a:r>
                  <a:rPr kumimoji="1" lang="ja-JP" altLang="en-US" b="1"/>
                  <a:t>コピー</a:t>
                </a:r>
              </a:p>
            </p:txBody>
          </p:sp>
        </p:grpSp>
        <p:cxnSp>
          <p:nvCxnSpPr>
            <p:cNvPr id="35" name="直線矢印コネクタ 34">
              <a:extLst>
                <a:ext uri="{FF2B5EF4-FFF2-40B4-BE49-F238E27FC236}">
                  <a16:creationId xmlns:a16="http://schemas.microsoft.com/office/drawing/2014/main" id="{E842CCA9-B606-FB4F-0B34-A50A6DC71F72}"/>
                </a:ext>
              </a:extLst>
            </p:cNvPr>
            <p:cNvCxnSpPr>
              <a:stCxn id="22" idx="0"/>
              <a:endCxn id="27" idx="2"/>
            </p:cNvCxnSpPr>
            <p:nvPr/>
          </p:nvCxnSpPr>
          <p:spPr>
            <a:xfrm flipV="1">
              <a:off x="4240843" y="5406518"/>
              <a:ext cx="0" cy="624255"/>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2" name="タイトル 1">
            <a:extLst>
              <a:ext uri="{FF2B5EF4-FFF2-40B4-BE49-F238E27FC236}">
                <a16:creationId xmlns:a16="http://schemas.microsoft.com/office/drawing/2014/main" id="{7086D8D0-5EB8-932A-3CD8-63180A10A591}"/>
              </a:ext>
            </a:extLst>
          </p:cNvPr>
          <p:cNvSpPr>
            <a:spLocks noGrp="1"/>
          </p:cNvSpPr>
          <p:nvPr>
            <p:ph type="title"/>
          </p:nvPr>
        </p:nvSpPr>
        <p:spPr/>
        <p:txBody>
          <a:bodyPr/>
          <a:lstStyle/>
          <a:p>
            <a:r>
              <a:rPr kumimoji="1" lang="ja-JP" altLang="en-US"/>
              <a:t>デマンドマッピングによるアクセス</a:t>
            </a:r>
          </a:p>
        </p:txBody>
      </p:sp>
      <p:sp>
        <p:nvSpPr>
          <p:cNvPr id="3" name="コンテンツ プレースホルダー 2">
            <a:extLst>
              <a:ext uri="{FF2B5EF4-FFF2-40B4-BE49-F238E27FC236}">
                <a16:creationId xmlns:a16="http://schemas.microsoft.com/office/drawing/2014/main" id="{85A70254-0C31-CCC4-FBFC-11EEB3A6A105}"/>
              </a:ext>
            </a:extLst>
          </p:cNvPr>
          <p:cNvSpPr>
            <a:spLocks noGrp="1"/>
          </p:cNvSpPr>
          <p:nvPr>
            <p:ph idx="1"/>
          </p:nvPr>
        </p:nvSpPr>
        <p:spPr>
          <a:xfrm>
            <a:off x="838200" y="1499807"/>
            <a:ext cx="10515600" cy="2870057"/>
          </a:xfrm>
        </p:spPr>
        <p:txBody>
          <a:bodyPr/>
          <a:lstStyle/>
          <a:p>
            <a:r>
              <a:rPr lang="ja-JP" altLang="en-US"/>
              <a:t>標準ではノーマルワールドのメモリ</a:t>
            </a:r>
            <a:r>
              <a:rPr kumimoji="1" lang="ja-JP" altLang="en-US"/>
              <a:t>をその都度マッピング</a:t>
            </a:r>
            <a:endParaRPr kumimoji="1" lang="en-US" altLang="ja-JP" dirty="0"/>
          </a:p>
          <a:p>
            <a:pPr lvl="1"/>
            <a:r>
              <a:rPr lang="ja-JP" altLang="en-US"/>
              <a:t>メモリデータの物理アドレスに対応するグラニュールを取得</a:t>
            </a:r>
            <a:endParaRPr lang="en-US" altLang="ja-JP" dirty="0"/>
          </a:p>
          <a:p>
            <a:pPr lvl="1"/>
            <a:r>
              <a:rPr kumimoji="1" lang="ja-JP" altLang="en-US"/>
              <a:t>グラニュールを</a:t>
            </a:r>
            <a:r>
              <a:rPr kumimoji="1" lang="en-US" altLang="ja-JP" dirty="0"/>
              <a:t>RMM</a:t>
            </a:r>
            <a:r>
              <a:rPr kumimoji="1" lang="ja-JP" altLang="en-US"/>
              <a:t>の仮想アドレス空間に一時的に</a:t>
            </a:r>
            <a:r>
              <a:rPr lang="ja-JP" altLang="en-US"/>
              <a:t>マップ</a:t>
            </a:r>
            <a:endParaRPr kumimoji="1" lang="en-US" altLang="ja-JP" dirty="0"/>
          </a:p>
          <a:p>
            <a:r>
              <a:rPr lang="ja-JP" altLang="en-US"/>
              <a:t>マップしたメモリ上のデータをコピーした後でアンマップ</a:t>
            </a:r>
            <a:endParaRPr lang="en-US" altLang="ja-JP" dirty="0"/>
          </a:p>
          <a:p>
            <a:pPr lvl="1"/>
            <a:r>
              <a:rPr lang="en-US" altLang="ja-JP" dirty="0"/>
              <a:t>OS</a:t>
            </a:r>
            <a:r>
              <a:rPr lang="ja-JP" altLang="en-US"/>
              <a:t>データの場合は</a:t>
            </a:r>
            <a:r>
              <a:rPr lang="en-US" altLang="ja-JP" dirty="0"/>
              <a:t>4KB</a:t>
            </a:r>
            <a:r>
              <a:rPr lang="ja-JP" altLang="en-US"/>
              <a:t>、</a:t>
            </a:r>
            <a:r>
              <a:rPr lang="en-US" altLang="ja-JP" dirty="0"/>
              <a:t>PTE</a:t>
            </a:r>
            <a:r>
              <a:rPr lang="ja-JP" altLang="en-US"/>
              <a:t>の場合は</a:t>
            </a:r>
            <a:r>
              <a:rPr lang="en-US" altLang="ja-JP" dirty="0"/>
              <a:t>8</a:t>
            </a:r>
            <a:r>
              <a:rPr lang="ja-JP" altLang="en-US"/>
              <a:t>バイトをコピー</a:t>
            </a:r>
            <a:endParaRPr lang="en-US" altLang="ja-JP" dirty="0"/>
          </a:p>
          <a:p>
            <a:pPr lvl="1"/>
            <a:r>
              <a:rPr lang="ja-JP" altLang="en-US"/>
              <a:t>複数ページを一括取得する場合はマップ・アンマップを繰り返す</a:t>
            </a:r>
            <a:endParaRPr kumimoji="1" lang="ja-JP" altLang="en-US"/>
          </a:p>
        </p:txBody>
      </p:sp>
      <p:sp>
        <p:nvSpPr>
          <p:cNvPr id="16" name="スライド番号プレースホルダー 15">
            <a:extLst>
              <a:ext uri="{FF2B5EF4-FFF2-40B4-BE49-F238E27FC236}">
                <a16:creationId xmlns:a16="http://schemas.microsoft.com/office/drawing/2014/main" id="{7025281E-2930-D361-3927-81017F8765E3}"/>
              </a:ext>
            </a:extLst>
          </p:cNvPr>
          <p:cNvSpPr>
            <a:spLocks noGrp="1"/>
          </p:cNvSpPr>
          <p:nvPr>
            <p:ph type="sldNum" sz="quarter" idx="12"/>
          </p:nvPr>
        </p:nvSpPr>
        <p:spPr/>
        <p:txBody>
          <a:bodyPr/>
          <a:lstStyle/>
          <a:p>
            <a:fld id="{DA20A8BE-3DB3-D641-92AF-076E77452DCB}" type="slidenum">
              <a:rPr kumimoji="1" lang="ja-JP" altLang="en-US" smtClean="0"/>
              <a:t>14</a:t>
            </a:fld>
            <a:endParaRPr kumimoji="1" lang="ja-JP" altLang="en-US"/>
          </a:p>
        </p:txBody>
      </p:sp>
    </p:spTree>
    <p:extLst>
      <p:ext uri="{BB962C8B-B14F-4D97-AF65-F5344CB8AC3E}">
        <p14:creationId xmlns:p14="http://schemas.microsoft.com/office/powerpoint/2010/main" val="3006041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188049-F813-34A6-3381-9D618F0BE767}"/>
              </a:ext>
            </a:extLst>
          </p:cNvPr>
          <p:cNvSpPr>
            <a:spLocks noGrp="1"/>
          </p:cNvSpPr>
          <p:nvPr>
            <p:ph type="title"/>
          </p:nvPr>
        </p:nvSpPr>
        <p:spPr/>
        <p:txBody>
          <a:bodyPr/>
          <a:lstStyle/>
          <a:p>
            <a:r>
              <a:rPr kumimoji="1" lang="ja-JP" altLang="en-US"/>
              <a:t>プリマッピングによる高速化</a:t>
            </a:r>
          </a:p>
        </p:txBody>
      </p:sp>
      <p:sp>
        <p:nvSpPr>
          <p:cNvPr id="3" name="コンテンツ プレースホルダー 2">
            <a:extLst>
              <a:ext uri="{FF2B5EF4-FFF2-40B4-BE49-F238E27FC236}">
                <a16:creationId xmlns:a16="http://schemas.microsoft.com/office/drawing/2014/main" id="{53A68A46-170B-2560-582B-A6A7C53D0A39}"/>
              </a:ext>
            </a:extLst>
          </p:cNvPr>
          <p:cNvSpPr>
            <a:spLocks noGrp="1"/>
          </p:cNvSpPr>
          <p:nvPr>
            <p:ph idx="1"/>
          </p:nvPr>
        </p:nvSpPr>
        <p:spPr>
          <a:xfrm>
            <a:off x="838200" y="1499807"/>
            <a:ext cx="10759068" cy="4351338"/>
          </a:xfrm>
        </p:spPr>
        <p:txBody>
          <a:bodyPr/>
          <a:lstStyle/>
          <a:p>
            <a:r>
              <a:rPr kumimoji="1" lang="en-US" altLang="ja-JP" dirty="0"/>
              <a:t>RMM</a:t>
            </a:r>
            <a:r>
              <a:rPr kumimoji="1" lang="ja-JP" altLang="en-US"/>
              <a:t>起動時にノーマルワールドのメモリ</a:t>
            </a:r>
            <a:r>
              <a:rPr lang="ja-JP" altLang="en-US"/>
              <a:t>全体を</a:t>
            </a:r>
            <a:r>
              <a:rPr kumimoji="1" lang="ja-JP" altLang="en-US"/>
              <a:t>マッピング</a:t>
            </a:r>
            <a:endParaRPr kumimoji="1" lang="en-US" altLang="ja-JP" dirty="0"/>
          </a:p>
          <a:p>
            <a:pPr lvl="1"/>
            <a:r>
              <a:rPr lang="en-US" altLang="ja-JP" dirty="0"/>
              <a:t>Monitor</a:t>
            </a:r>
            <a:r>
              <a:rPr lang="ja-JP" altLang="en-US"/>
              <a:t>から渡されるブートマニフェストからメモリ情報を取得</a:t>
            </a:r>
            <a:endParaRPr lang="en-US" altLang="ja-JP" dirty="0"/>
          </a:p>
          <a:p>
            <a:pPr lvl="1"/>
            <a:r>
              <a:rPr kumimoji="1" lang="en-US" altLang="ja-JP" dirty="0"/>
              <a:t>RMM</a:t>
            </a:r>
            <a:r>
              <a:rPr kumimoji="1" lang="ja-JP" altLang="en-US"/>
              <a:t>のページテーブルにノーマルワールドの物理</a:t>
            </a:r>
            <a:r>
              <a:rPr lang="ja-JP" altLang="en-US"/>
              <a:t>メモリ領域を登録</a:t>
            </a:r>
            <a:endParaRPr lang="en-US" altLang="ja-JP" dirty="0"/>
          </a:p>
          <a:p>
            <a:r>
              <a:rPr lang="ja-JP" altLang="en-US"/>
              <a:t>メモリデータの物理アドレスからマッピング先のアドレスを計算</a:t>
            </a:r>
            <a:endParaRPr lang="en-US" altLang="ja-JP" dirty="0"/>
          </a:p>
          <a:p>
            <a:pPr lvl="1"/>
            <a:r>
              <a:rPr lang="ja-JP" altLang="en-US"/>
              <a:t>グラニュールをマップ・アンマップする必要がない</a:t>
            </a:r>
            <a:endParaRPr lang="en-US" altLang="ja-JP" dirty="0"/>
          </a:p>
          <a:p>
            <a:pPr lvl="1"/>
            <a:r>
              <a:rPr lang="ja-JP" altLang="en-US"/>
              <a:t>データ取得時のオーバヘッドを削減</a:t>
            </a:r>
            <a:endParaRPr lang="en-US" altLang="ja-JP" dirty="0"/>
          </a:p>
          <a:p>
            <a:pPr marL="0" indent="0">
              <a:buNone/>
            </a:pPr>
            <a:endParaRPr kumimoji="1" lang="ja-JP" altLang="en-US"/>
          </a:p>
        </p:txBody>
      </p:sp>
      <p:pic>
        <p:nvPicPr>
          <p:cNvPr id="70" name="グラフィックス 69" descr="ドキュメント 単色塗りつぶし">
            <a:extLst>
              <a:ext uri="{FF2B5EF4-FFF2-40B4-BE49-F238E27FC236}">
                <a16:creationId xmlns:a16="http://schemas.microsoft.com/office/drawing/2014/main" id="{5BB105B6-9860-D073-B4DB-986A4B1334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469" y="5645109"/>
            <a:ext cx="553310" cy="553310"/>
          </a:xfrm>
          <a:prstGeom prst="rect">
            <a:avLst/>
          </a:prstGeom>
        </p:spPr>
      </p:pic>
      <p:grpSp>
        <p:nvGrpSpPr>
          <p:cNvPr id="18" name="グループ化 17">
            <a:extLst>
              <a:ext uri="{FF2B5EF4-FFF2-40B4-BE49-F238E27FC236}">
                <a16:creationId xmlns:a16="http://schemas.microsoft.com/office/drawing/2014/main" id="{E44E4B8E-E11C-1C54-70F6-EFAFB6B21B56}"/>
              </a:ext>
            </a:extLst>
          </p:cNvPr>
          <p:cNvGrpSpPr/>
          <p:nvPr/>
        </p:nvGrpSpPr>
        <p:grpSpPr>
          <a:xfrm>
            <a:off x="11992" y="3929274"/>
            <a:ext cx="11085537" cy="2201103"/>
            <a:chOff x="-261093" y="3910690"/>
            <a:chExt cx="11085537" cy="2201103"/>
          </a:xfrm>
        </p:grpSpPr>
        <p:grpSp>
          <p:nvGrpSpPr>
            <p:cNvPr id="20" name="グループ化 19">
              <a:extLst>
                <a:ext uri="{FF2B5EF4-FFF2-40B4-BE49-F238E27FC236}">
                  <a16:creationId xmlns:a16="http://schemas.microsoft.com/office/drawing/2014/main" id="{77224064-2EE4-910A-D67F-9187DD4ABD5D}"/>
                </a:ext>
              </a:extLst>
            </p:cNvPr>
            <p:cNvGrpSpPr/>
            <p:nvPr/>
          </p:nvGrpSpPr>
          <p:grpSpPr>
            <a:xfrm>
              <a:off x="1902435" y="3910690"/>
              <a:ext cx="8922009" cy="2201103"/>
              <a:chOff x="1902435" y="3910690"/>
              <a:chExt cx="8922009" cy="2201103"/>
            </a:xfrm>
          </p:grpSpPr>
          <p:grpSp>
            <p:nvGrpSpPr>
              <p:cNvPr id="23" name="グループ化 22">
                <a:extLst>
                  <a:ext uri="{FF2B5EF4-FFF2-40B4-BE49-F238E27FC236}">
                    <a16:creationId xmlns:a16="http://schemas.microsoft.com/office/drawing/2014/main" id="{03A2DDF3-E4DF-4BCE-E405-4595B2842036}"/>
                  </a:ext>
                </a:extLst>
              </p:cNvPr>
              <p:cNvGrpSpPr/>
              <p:nvPr/>
            </p:nvGrpSpPr>
            <p:grpSpPr>
              <a:xfrm>
                <a:off x="1902435" y="3910690"/>
                <a:ext cx="8922009" cy="2201103"/>
                <a:chOff x="1902435" y="3910690"/>
                <a:chExt cx="8922009" cy="2201103"/>
              </a:xfrm>
            </p:grpSpPr>
            <p:grpSp>
              <p:nvGrpSpPr>
                <p:cNvPr id="35" name="グループ化 34">
                  <a:extLst>
                    <a:ext uri="{FF2B5EF4-FFF2-40B4-BE49-F238E27FC236}">
                      <a16:creationId xmlns:a16="http://schemas.microsoft.com/office/drawing/2014/main" id="{0BF4F769-9585-F2CD-7B09-EFCCA87B00F8}"/>
                    </a:ext>
                  </a:extLst>
                </p:cNvPr>
                <p:cNvGrpSpPr/>
                <p:nvPr/>
              </p:nvGrpSpPr>
              <p:grpSpPr>
                <a:xfrm>
                  <a:off x="1902435" y="3910690"/>
                  <a:ext cx="5575569" cy="2164527"/>
                  <a:chOff x="1728264" y="3910690"/>
                  <a:chExt cx="5575569" cy="2164527"/>
                </a:xfrm>
              </p:grpSpPr>
              <p:grpSp>
                <p:nvGrpSpPr>
                  <p:cNvPr id="73" name="グループ化 72">
                    <a:extLst>
                      <a:ext uri="{FF2B5EF4-FFF2-40B4-BE49-F238E27FC236}">
                        <a16:creationId xmlns:a16="http://schemas.microsoft.com/office/drawing/2014/main" id="{A2752457-E5E4-DC1A-542F-163DF9D79F7B}"/>
                      </a:ext>
                    </a:extLst>
                  </p:cNvPr>
                  <p:cNvGrpSpPr/>
                  <p:nvPr/>
                </p:nvGrpSpPr>
                <p:grpSpPr>
                  <a:xfrm>
                    <a:off x="1728264" y="4197996"/>
                    <a:ext cx="5575569" cy="1877221"/>
                    <a:chOff x="4368531" y="4193642"/>
                    <a:chExt cx="5575569" cy="1877221"/>
                  </a:xfrm>
                </p:grpSpPr>
                <p:grpSp>
                  <p:nvGrpSpPr>
                    <p:cNvPr id="75" name="グループ化 74">
                      <a:extLst>
                        <a:ext uri="{FF2B5EF4-FFF2-40B4-BE49-F238E27FC236}">
                          <a16:creationId xmlns:a16="http://schemas.microsoft.com/office/drawing/2014/main" id="{4BBB29D5-F2C7-D19B-515F-479E50B037E2}"/>
                        </a:ext>
                      </a:extLst>
                    </p:cNvPr>
                    <p:cNvGrpSpPr/>
                    <p:nvPr/>
                  </p:nvGrpSpPr>
                  <p:grpSpPr>
                    <a:xfrm>
                      <a:off x="4368531" y="4193642"/>
                      <a:ext cx="5575569" cy="1877221"/>
                      <a:chOff x="4339223" y="4200965"/>
                      <a:chExt cx="5575569" cy="1877221"/>
                    </a:xfrm>
                  </p:grpSpPr>
                  <p:sp>
                    <p:nvSpPr>
                      <p:cNvPr id="79" name="正方形/長方形 78">
                        <a:extLst>
                          <a:ext uri="{FF2B5EF4-FFF2-40B4-BE49-F238E27FC236}">
                            <a16:creationId xmlns:a16="http://schemas.microsoft.com/office/drawing/2014/main" id="{D4B11D47-B102-C11A-242E-149BAE95B01E}"/>
                          </a:ext>
                        </a:extLst>
                      </p:cNvPr>
                      <p:cNvSpPr/>
                      <p:nvPr/>
                    </p:nvSpPr>
                    <p:spPr>
                      <a:xfrm>
                        <a:off x="4339223" y="4200965"/>
                        <a:ext cx="5562600" cy="1083008"/>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a:extLst>
                          <a:ext uri="{FF2B5EF4-FFF2-40B4-BE49-F238E27FC236}">
                            <a16:creationId xmlns:a16="http://schemas.microsoft.com/office/drawing/2014/main" id="{38682549-3F46-83F3-FFBA-60E060342EEE}"/>
                          </a:ext>
                        </a:extLst>
                      </p:cNvPr>
                      <p:cNvSpPr/>
                      <p:nvPr/>
                    </p:nvSpPr>
                    <p:spPr>
                      <a:xfrm>
                        <a:off x="4352192" y="5470445"/>
                        <a:ext cx="5562600" cy="607741"/>
                      </a:xfrm>
                      <a:prstGeom prst="rect">
                        <a:avLst/>
                      </a:prstGeom>
                      <a:solidFill>
                        <a:schemeClr val="accent6">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b="1" dirty="0">
                            <a:solidFill>
                              <a:schemeClr val="tx1"/>
                            </a:solidFill>
                          </a:rPr>
                          <a:t>RMM</a:t>
                        </a:r>
                      </a:p>
                    </p:txBody>
                  </p:sp>
                </p:grpSp>
                <p:sp>
                  <p:nvSpPr>
                    <p:cNvPr id="76" name="角丸四角形 75">
                      <a:extLst>
                        <a:ext uri="{FF2B5EF4-FFF2-40B4-BE49-F238E27FC236}">
                          <a16:creationId xmlns:a16="http://schemas.microsoft.com/office/drawing/2014/main" id="{92568504-F157-2C83-4D92-6E482A2EC05B}"/>
                        </a:ext>
                      </a:extLst>
                    </p:cNvPr>
                    <p:cNvSpPr/>
                    <p:nvPr/>
                  </p:nvSpPr>
                  <p:spPr>
                    <a:xfrm>
                      <a:off x="7577716" y="5640355"/>
                      <a:ext cx="1474485" cy="288375"/>
                    </a:xfrm>
                    <a:prstGeom prst="roundRect">
                      <a:avLst/>
                    </a:prstGeom>
                    <a:solidFill>
                      <a:schemeClr val="accent4">
                        <a:lumMod val="40000"/>
                        <a:lumOff val="6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メモリ全体</a:t>
                      </a:r>
                      <a:endParaRPr kumimoji="1" lang="ja-JP" altLang="en-US" b="1">
                        <a:solidFill>
                          <a:schemeClr val="tx1"/>
                        </a:solidFill>
                      </a:endParaRPr>
                    </a:p>
                  </p:txBody>
                </p:sp>
                <p:sp>
                  <p:nvSpPr>
                    <p:cNvPr id="77" name="角丸四角形 76">
                      <a:extLst>
                        <a:ext uri="{FF2B5EF4-FFF2-40B4-BE49-F238E27FC236}">
                          <a16:creationId xmlns:a16="http://schemas.microsoft.com/office/drawing/2014/main" id="{C9D44EA0-01AA-2E12-D104-4DBF65D1F64C}"/>
                        </a:ext>
                      </a:extLst>
                    </p:cNvPr>
                    <p:cNvSpPr/>
                    <p:nvPr/>
                  </p:nvSpPr>
                  <p:spPr>
                    <a:xfrm>
                      <a:off x="4607170" y="4267588"/>
                      <a:ext cx="5111259" cy="406160"/>
                    </a:xfrm>
                    <a:prstGeom prst="roundRect">
                      <a:avLst/>
                    </a:prstGeom>
                    <a:solidFill>
                      <a:schemeClr val="accent2">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IDS</a:t>
                      </a:r>
                      <a:endParaRPr kumimoji="1" lang="ja-JP" altLang="en-US" b="1">
                        <a:solidFill>
                          <a:schemeClr val="tx1"/>
                        </a:solidFill>
                      </a:endParaRPr>
                    </a:p>
                  </p:txBody>
                </p:sp>
                <p:sp>
                  <p:nvSpPr>
                    <p:cNvPr id="78" name="角丸四角形 77">
                      <a:extLst>
                        <a:ext uri="{FF2B5EF4-FFF2-40B4-BE49-F238E27FC236}">
                          <a16:creationId xmlns:a16="http://schemas.microsoft.com/office/drawing/2014/main" id="{87187FAA-9FA0-23D6-0B2F-74350B9B81A9}"/>
                        </a:ext>
                      </a:extLst>
                    </p:cNvPr>
                    <p:cNvSpPr/>
                    <p:nvPr/>
                  </p:nvSpPr>
                  <p:spPr>
                    <a:xfrm>
                      <a:off x="4607170" y="4767995"/>
                      <a:ext cx="5111260" cy="417688"/>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a:solidFill>
                            <a:schemeClr val="tx1"/>
                          </a:solidFill>
                        </a:rPr>
                        <a:t>ゲスト</a:t>
                      </a:r>
                      <a:r>
                        <a:rPr kumimoji="1" lang="en-US" altLang="ja-JP" b="1" dirty="0">
                          <a:solidFill>
                            <a:schemeClr val="tx1"/>
                          </a:solidFill>
                        </a:rPr>
                        <a:t>OS</a:t>
                      </a:r>
                      <a:endParaRPr kumimoji="1" lang="ja-JP" altLang="en-US" b="1">
                        <a:solidFill>
                          <a:schemeClr val="tx1"/>
                        </a:solidFill>
                      </a:endParaRPr>
                    </a:p>
                  </p:txBody>
                </p:sp>
              </p:grpSp>
              <p:sp>
                <p:nvSpPr>
                  <p:cNvPr id="74" name="テキスト ボックス 73">
                    <a:extLst>
                      <a:ext uri="{FF2B5EF4-FFF2-40B4-BE49-F238E27FC236}">
                        <a16:creationId xmlns:a16="http://schemas.microsoft.com/office/drawing/2014/main" id="{8C700972-22A0-8985-A1CC-BCA4C1E28CEE}"/>
                      </a:ext>
                    </a:extLst>
                  </p:cNvPr>
                  <p:cNvSpPr txBox="1"/>
                  <p:nvPr/>
                </p:nvSpPr>
                <p:spPr>
                  <a:xfrm>
                    <a:off x="3866039" y="3910690"/>
                    <a:ext cx="1318846" cy="338554"/>
                  </a:xfrm>
                  <a:prstGeom prst="rect">
                    <a:avLst/>
                  </a:prstGeom>
                  <a:noFill/>
                </p:spPr>
                <p:txBody>
                  <a:bodyPr wrap="square" rtlCol="0">
                    <a:spAutoFit/>
                  </a:bodyPr>
                  <a:lstStyle/>
                  <a:p>
                    <a:pPr algn="ctr"/>
                    <a:r>
                      <a:rPr kumimoji="1" lang="en-US" altLang="ja-JP" sz="1600" b="1" dirty="0"/>
                      <a:t>Realm VM</a:t>
                    </a:r>
                    <a:endParaRPr kumimoji="1" lang="ja-JP" altLang="en-US" sz="1600" b="1"/>
                  </a:p>
                </p:txBody>
              </p:sp>
            </p:grpSp>
            <p:grpSp>
              <p:nvGrpSpPr>
                <p:cNvPr id="38" name="グループ化 37">
                  <a:extLst>
                    <a:ext uri="{FF2B5EF4-FFF2-40B4-BE49-F238E27FC236}">
                      <a16:creationId xmlns:a16="http://schemas.microsoft.com/office/drawing/2014/main" id="{D1C753F6-8817-6D10-D316-F5315DDF5DA6}"/>
                    </a:ext>
                  </a:extLst>
                </p:cNvPr>
                <p:cNvGrpSpPr/>
                <p:nvPr/>
              </p:nvGrpSpPr>
              <p:grpSpPr>
                <a:xfrm>
                  <a:off x="8063827" y="3910690"/>
                  <a:ext cx="2760617" cy="2201103"/>
                  <a:chOff x="6600149" y="3968598"/>
                  <a:chExt cx="2760617" cy="2201103"/>
                </a:xfrm>
              </p:grpSpPr>
              <p:grpSp>
                <p:nvGrpSpPr>
                  <p:cNvPr id="66" name="グループ化 65">
                    <a:extLst>
                      <a:ext uri="{FF2B5EF4-FFF2-40B4-BE49-F238E27FC236}">
                        <a16:creationId xmlns:a16="http://schemas.microsoft.com/office/drawing/2014/main" id="{7CC17886-6647-2D4B-72FB-F2D5D3597122}"/>
                      </a:ext>
                    </a:extLst>
                  </p:cNvPr>
                  <p:cNvGrpSpPr/>
                  <p:nvPr/>
                </p:nvGrpSpPr>
                <p:grpSpPr>
                  <a:xfrm>
                    <a:off x="6600149" y="3968598"/>
                    <a:ext cx="2760617" cy="2201103"/>
                    <a:chOff x="6600149" y="3968598"/>
                    <a:chExt cx="2760617" cy="2201103"/>
                  </a:xfrm>
                </p:grpSpPr>
                <p:sp>
                  <p:nvSpPr>
                    <p:cNvPr id="69" name="正方形/長方形 68">
                      <a:extLst>
                        <a:ext uri="{FF2B5EF4-FFF2-40B4-BE49-F238E27FC236}">
                          <a16:creationId xmlns:a16="http://schemas.microsoft.com/office/drawing/2014/main" id="{96D82E54-51AC-0783-CF45-C8E890E5B2DE}"/>
                        </a:ext>
                      </a:extLst>
                    </p:cNvPr>
                    <p:cNvSpPr/>
                    <p:nvPr/>
                  </p:nvSpPr>
                  <p:spPr>
                    <a:xfrm>
                      <a:off x="6600149" y="4250657"/>
                      <a:ext cx="2760617" cy="191904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テキスト ボックス 71">
                      <a:extLst>
                        <a:ext uri="{FF2B5EF4-FFF2-40B4-BE49-F238E27FC236}">
                          <a16:creationId xmlns:a16="http://schemas.microsoft.com/office/drawing/2014/main" id="{D79E974B-FCC0-6AD4-F70E-261A7E6CA276}"/>
                        </a:ext>
                      </a:extLst>
                    </p:cNvPr>
                    <p:cNvSpPr txBox="1"/>
                    <p:nvPr/>
                  </p:nvSpPr>
                  <p:spPr>
                    <a:xfrm>
                      <a:off x="7033044" y="3968598"/>
                      <a:ext cx="1894826" cy="338554"/>
                    </a:xfrm>
                    <a:prstGeom prst="rect">
                      <a:avLst/>
                    </a:prstGeom>
                    <a:noFill/>
                  </p:spPr>
                  <p:txBody>
                    <a:bodyPr wrap="square" rtlCol="0">
                      <a:spAutoFit/>
                    </a:bodyPr>
                    <a:lstStyle/>
                    <a:p>
                      <a:pPr algn="ctr"/>
                      <a:r>
                        <a:rPr kumimoji="1" lang="ja-JP" altLang="en-US" sz="1600" b="1"/>
                        <a:t>ノーマルワールド</a:t>
                      </a:r>
                    </a:p>
                  </p:txBody>
                </p:sp>
              </p:grpSp>
              <p:sp>
                <p:nvSpPr>
                  <p:cNvPr id="68" name="角丸四角形 67">
                    <a:extLst>
                      <a:ext uri="{FF2B5EF4-FFF2-40B4-BE49-F238E27FC236}">
                        <a16:creationId xmlns:a16="http://schemas.microsoft.com/office/drawing/2014/main" id="{D2CB8E84-2781-67A0-2C0E-C99C38D41994}"/>
                      </a:ext>
                    </a:extLst>
                  </p:cNvPr>
                  <p:cNvSpPr/>
                  <p:nvPr/>
                </p:nvSpPr>
                <p:spPr>
                  <a:xfrm>
                    <a:off x="6806433" y="5564566"/>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solidFill>
                          <a:schemeClr val="tx1"/>
                        </a:solidFill>
                      </a:rPr>
                      <a:t>OS</a:t>
                    </a:r>
                    <a:endParaRPr kumimoji="1" lang="ja-JP" altLang="en-US" b="1">
                      <a:solidFill>
                        <a:schemeClr val="tx1"/>
                      </a:solidFill>
                    </a:endParaRPr>
                  </a:p>
                </p:txBody>
              </p:sp>
            </p:grpSp>
          </p:grpSp>
          <p:sp>
            <p:nvSpPr>
              <p:cNvPr id="24" name="角丸四角形 23">
                <a:extLst>
                  <a:ext uri="{FF2B5EF4-FFF2-40B4-BE49-F238E27FC236}">
                    <a16:creationId xmlns:a16="http://schemas.microsoft.com/office/drawing/2014/main" id="{764196DF-7778-5CA6-A97D-A4985FAD316F}"/>
                  </a:ext>
                </a:extLst>
              </p:cNvPr>
              <p:cNvSpPr/>
              <p:nvPr/>
            </p:nvSpPr>
            <p:spPr>
              <a:xfrm>
                <a:off x="8270111" y="4477183"/>
                <a:ext cx="2394858" cy="553842"/>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ページテーブル</a:t>
                </a:r>
                <a:endParaRPr kumimoji="1" lang="ja-JP" altLang="en-US" b="1">
                  <a:solidFill>
                    <a:schemeClr val="tx1"/>
                  </a:solidFill>
                </a:endParaRPr>
              </a:p>
            </p:txBody>
          </p:sp>
          <p:sp>
            <p:nvSpPr>
              <p:cNvPr id="27" name="テキスト ボックス 26">
                <a:extLst>
                  <a:ext uri="{FF2B5EF4-FFF2-40B4-BE49-F238E27FC236}">
                    <a16:creationId xmlns:a16="http://schemas.microsoft.com/office/drawing/2014/main" id="{243DF113-0E09-5AF3-6C93-538A09F74A3C}"/>
                  </a:ext>
                </a:extLst>
              </p:cNvPr>
              <p:cNvSpPr txBox="1"/>
              <p:nvPr/>
            </p:nvSpPr>
            <p:spPr>
              <a:xfrm>
                <a:off x="6937427" y="5442110"/>
                <a:ext cx="1337320" cy="369332"/>
              </a:xfrm>
              <a:prstGeom prst="rect">
                <a:avLst/>
              </a:prstGeom>
              <a:noFill/>
            </p:spPr>
            <p:txBody>
              <a:bodyPr wrap="square" rtlCol="0">
                <a:spAutoFit/>
              </a:bodyPr>
              <a:lstStyle/>
              <a:p>
                <a:pPr algn="ctr"/>
                <a:r>
                  <a:rPr kumimoji="1" lang="ja-JP" altLang="en-US" b="1"/>
                  <a:t>マップ</a:t>
                </a:r>
              </a:p>
            </p:txBody>
          </p:sp>
        </p:grpSp>
        <p:sp>
          <p:nvSpPr>
            <p:cNvPr id="21" name="角丸四角形 20">
              <a:extLst>
                <a:ext uri="{FF2B5EF4-FFF2-40B4-BE49-F238E27FC236}">
                  <a16:creationId xmlns:a16="http://schemas.microsoft.com/office/drawing/2014/main" id="{811B09DA-02C9-9271-9833-20530D0BF161}"/>
                </a:ext>
              </a:extLst>
            </p:cNvPr>
            <p:cNvSpPr/>
            <p:nvPr/>
          </p:nvSpPr>
          <p:spPr>
            <a:xfrm>
              <a:off x="4467285" y="4837866"/>
              <a:ext cx="1912880" cy="286654"/>
            </a:xfrm>
            <a:prstGeom prst="roundRect">
              <a:avLst/>
            </a:prstGeom>
            <a:solidFill>
              <a:schemeClr val="bg1"/>
            </a:solid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a:solidFill>
                    <a:schemeClr val="tx1"/>
                  </a:solidFill>
                </a:rPr>
                <a:t>カーネルバッファ</a:t>
              </a:r>
            </a:p>
          </p:txBody>
        </p:sp>
        <p:sp>
          <p:nvSpPr>
            <p:cNvPr id="22" name="テキスト ボックス 21">
              <a:extLst>
                <a:ext uri="{FF2B5EF4-FFF2-40B4-BE49-F238E27FC236}">
                  <a16:creationId xmlns:a16="http://schemas.microsoft.com/office/drawing/2014/main" id="{953C1663-3A66-675F-569C-1E205A56106B}"/>
                </a:ext>
              </a:extLst>
            </p:cNvPr>
            <p:cNvSpPr txBox="1"/>
            <p:nvPr/>
          </p:nvSpPr>
          <p:spPr>
            <a:xfrm>
              <a:off x="-261093" y="5321992"/>
              <a:ext cx="2311768" cy="369332"/>
            </a:xfrm>
            <a:prstGeom prst="rect">
              <a:avLst/>
            </a:prstGeom>
            <a:noFill/>
          </p:spPr>
          <p:txBody>
            <a:bodyPr wrap="square" rtlCol="0">
              <a:spAutoFit/>
            </a:bodyPr>
            <a:lstStyle/>
            <a:p>
              <a:pPr algn="ctr"/>
              <a:r>
                <a:rPr lang="ja-JP" altLang="en-US" b="1"/>
                <a:t>ブートマニフェスト</a:t>
              </a:r>
              <a:endParaRPr kumimoji="1" lang="ja-JP" altLang="en-US" b="1"/>
            </a:p>
          </p:txBody>
        </p:sp>
      </p:grpSp>
      <p:sp>
        <p:nvSpPr>
          <p:cNvPr id="84" name="正方形/長方形 83">
            <a:extLst>
              <a:ext uri="{FF2B5EF4-FFF2-40B4-BE49-F238E27FC236}">
                <a16:creationId xmlns:a16="http://schemas.microsoft.com/office/drawing/2014/main" id="{7EBA0620-0F12-6370-968C-437B62BDC9C8}"/>
              </a:ext>
            </a:extLst>
          </p:cNvPr>
          <p:cNvSpPr/>
          <p:nvPr/>
        </p:nvSpPr>
        <p:spPr>
          <a:xfrm>
            <a:off x="2188490" y="6281654"/>
            <a:ext cx="8970374" cy="400967"/>
          </a:xfrm>
          <a:prstGeom prst="rect">
            <a:avLst/>
          </a:prstGeom>
          <a:solidFill>
            <a:schemeClr val="accent1">
              <a:lumMod val="60000"/>
              <a:lumOff val="4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b="1" dirty="0">
                <a:solidFill>
                  <a:schemeClr val="tx1"/>
                </a:solidFill>
              </a:rPr>
              <a:t>Monitor</a:t>
            </a:r>
            <a:endParaRPr kumimoji="1" lang="en-US" altLang="ja-JP" b="1" dirty="0">
              <a:solidFill>
                <a:schemeClr val="tx1"/>
              </a:solidFill>
            </a:endParaRPr>
          </a:p>
        </p:txBody>
      </p:sp>
      <p:sp>
        <p:nvSpPr>
          <p:cNvPr id="85" name="角丸四角形 84">
            <a:extLst>
              <a:ext uri="{FF2B5EF4-FFF2-40B4-BE49-F238E27FC236}">
                <a16:creationId xmlns:a16="http://schemas.microsoft.com/office/drawing/2014/main" id="{99E7491F-2FFA-C307-0F7C-DE02146D5D42}"/>
              </a:ext>
            </a:extLst>
          </p:cNvPr>
          <p:cNvSpPr/>
          <p:nvPr/>
        </p:nvSpPr>
        <p:spPr>
          <a:xfrm>
            <a:off x="3215659" y="5663293"/>
            <a:ext cx="1912880" cy="288375"/>
          </a:xfrm>
          <a:prstGeom prst="roundRect">
            <a:avLst/>
          </a:prstGeom>
          <a:solidFill>
            <a:schemeClr val="bg1"/>
          </a:solid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b="1">
                <a:solidFill>
                  <a:schemeClr val="tx1"/>
                </a:solidFill>
              </a:rPr>
              <a:t>ページテーブル</a:t>
            </a:r>
            <a:endParaRPr kumimoji="1" lang="ja-JP" altLang="en-US" sz="1600" b="1">
              <a:solidFill>
                <a:schemeClr val="tx1"/>
              </a:solidFill>
            </a:endParaRPr>
          </a:p>
        </p:txBody>
      </p:sp>
      <p:cxnSp>
        <p:nvCxnSpPr>
          <p:cNvPr id="88" name="直線矢印コネクタ 87">
            <a:extLst>
              <a:ext uri="{FF2B5EF4-FFF2-40B4-BE49-F238E27FC236}">
                <a16:creationId xmlns:a16="http://schemas.microsoft.com/office/drawing/2014/main" id="{04D3401C-DFAB-256B-4967-2DBE43392C26}"/>
              </a:ext>
            </a:extLst>
          </p:cNvPr>
          <p:cNvCxnSpPr>
            <a:cxnSpLocks/>
            <a:endCxn id="76" idx="3"/>
          </p:cNvCxnSpPr>
          <p:nvPr/>
        </p:nvCxnSpPr>
        <p:spPr>
          <a:xfrm flipH="1">
            <a:off x="6859190" y="5807481"/>
            <a:ext cx="1477722" cy="0"/>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49" name="U ターン矢印 148">
            <a:extLst>
              <a:ext uri="{FF2B5EF4-FFF2-40B4-BE49-F238E27FC236}">
                <a16:creationId xmlns:a16="http://schemas.microsoft.com/office/drawing/2014/main" id="{A304E0CB-1C77-141D-6F13-04B1F97B57B6}"/>
              </a:ext>
            </a:extLst>
          </p:cNvPr>
          <p:cNvSpPr/>
          <p:nvPr/>
        </p:nvSpPr>
        <p:spPr>
          <a:xfrm rot="16200000">
            <a:off x="1419382" y="5847562"/>
            <a:ext cx="957713" cy="553308"/>
          </a:xfrm>
          <a:prstGeom prst="uturnArrow">
            <a:avLst>
              <a:gd name="adj1" fmla="val 25000"/>
              <a:gd name="adj2" fmla="val 25000"/>
              <a:gd name="adj3" fmla="val 25000"/>
              <a:gd name="adj4" fmla="val 43750"/>
              <a:gd name="adj5" fmla="val 100000"/>
            </a:avLst>
          </a:prstGeom>
          <a:solidFill>
            <a:schemeClr val="accent1">
              <a:lumMod val="60000"/>
              <a:lumOff val="4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151" name="直線矢印コネクタ 150">
            <a:extLst>
              <a:ext uri="{FF2B5EF4-FFF2-40B4-BE49-F238E27FC236}">
                <a16:creationId xmlns:a16="http://schemas.microsoft.com/office/drawing/2014/main" id="{5018E0E2-2F4B-0A1C-D986-6DE505250DD2}"/>
              </a:ext>
            </a:extLst>
          </p:cNvPr>
          <p:cNvCxnSpPr/>
          <p:nvPr/>
        </p:nvCxnSpPr>
        <p:spPr>
          <a:xfrm flipV="1">
            <a:off x="6121947" y="5143104"/>
            <a:ext cx="0" cy="502005"/>
          </a:xfrm>
          <a:prstGeom prst="straightConnector1">
            <a:avLst/>
          </a:prstGeom>
          <a:ln w="635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2" name="テキスト ボックス 151">
            <a:extLst>
              <a:ext uri="{FF2B5EF4-FFF2-40B4-BE49-F238E27FC236}">
                <a16:creationId xmlns:a16="http://schemas.microsoft.com/office/drawing/2014/main" id="{B156F224-614E-834A-58DA-DE70AAD401AF}"/>
              </a:ext>
            </a:extLst>
          </p:cNvPr>
          <p:cNvSpPr txBox="1"/>
          <p:nvPr/>
        </p:nvSpPr>
        <p:spPr>
          <a:xfrm>
            <a:off x="6070054" y="5220303"/>
            <a:ext cx="1337320" cy="369332"/>
          </a:xfrm>
          <a:prstGeom prst="rect">
            <a:avLst/>
          </a:prstGeom>
          <a:noFill/>
        </p:spPr>
        <p:txBody>
          <a:bodyPr wrap="square" rtlCol="0">
            <a:spAutoFit/>
          </a:bodyPr>
          <a:lstStyle/>
          <a:p>
            <a:pPr algn="ctr"/>
            <a:r>
              <a:rPr lang="ja-JP" altLang="en-US" b="1"/>
              <a:t>コピー</a:t>
            </a:r>
            <a:endParaRPr kumimoji="1" lang="en-US" altLang="ja-JP" b="1" dirty="0"/>
          </a:p>
        </p:txBody>
      </p:sp>
      <p:sp>
        <p:nvSpPr>
          <p:cNvPr id="4" name="スライド番号プレースホルダー 3">
            <a:extLst>
              <a:ext uri="{FF2B5EF4-FFF2-40B4-BE49-F238E27FC236}">
                <a16:creationId xmlns:a16="http://schemas.microsoft.com/office/drawing/2014/main" id="{2F47B55C-90A4-EF7C-2F32-2362C4C45A33}"/>
              </a:ext>
            </a:extLst>
          </p:cNvPr>
          <p:cNvSpPr>
            <a:spLocks noGrp="1"/>
          </p:cNvSpPr>
          <p:nvPr>
            <p:ph type="sldNum" sz="quarter" idx="12"/>
          </p:nvPr>
        </p:nvSpPr>
        <p:spPr/>
        <p:txBody>
          <a:bodyPr/>
          <a:lstStyle/>
          <a:p>
            <a:fld id="{DA20A8BE-3DB3-D641-92AF-076E77452DCB}" type="slidenum">
              <a:rPr kumimoji="1" lang="ja-JP" altLang="en-US" smtClean="0"/>
              <a:t>15</a:t>
            </a:fld>
            <a:endParaRPr kumimoji="1" lang="ja-JP" altLang="en-US"/>
          </a:p>
        </p:txBody>
      </p:sp>
    </p:spTree>
    <p:extLst>
      <p:ext uri="{BB962C8B-B14F-4D97-AF65-F5344CB8AC3E}">
        <p14:creationId xmlns:p14="http://schemas.microsoft.com/office/powerpoint/2010/main" val="3563876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8079FD-55D1-D982-913F-648653399DC1}"/>
              </a:ext>
            </a:extLst>
          </p:cNvPr>
          <p:cNvSpPr>
            <a:spLocks noGrp="1"/>
          </p:cNvSpPr>
          <p:nvPr>
            <p:ph type="title"/>
          </p:nvPr>
        </p:nvSpPr>
        <p:spPr/>
        <p:txBody>
          <a:bodyPr/>
          <a:lstStyle/>
          <a:p>
            <a:r>
              <a:rPr kumimoji="1" lang="en-US" altLang="ja-JP" dirty="0"/>
              <a:t>IDS</a:t>
            </a:r>
            <a:r>
              <a:rPr kumimoji="1" lang="ja-JP" altLang="en-US"/>
              <a:t>による透過的な</a:t>
            </a:r>
            <a:r>
              <a:rPr kumimoji="1" lang="en-US" altLang="ja-JP" dirty="0"/>
              <a:t>OS</a:t>
            </a:r>
            <a:r>
              <a:rPr kumimoji="1" lang="ja-JP" altLang="en-US"/>
              <a:t>データアクセス</a:t>
            </a:r>
          </a:p>
        </p:txBody>
      </p:sp>
      <p:sp>
        <p:nvSpPr>
          <p:cNvPr id="3" name="コンテンツ プレースホルダー 2">
            <a:extLst>
              <a:ext uri="{FF2B5EF4-FFF2-40B4-BE49-F238E27FC236}">
                <a16:creationId xmlns:a16="http://schemas.microsoft.com/office/drawing/2014/main" id="{58AD035A-F061-1769-CDDF-D1B9627F88DF}"/>
              </a:ext>
            </a:extLst>
          </p:cNvPr>
          <p:cNvSpPr>
            <a:spLocks noGrp="1"/>
          </p:cNvSpPr>
          <p:nvPr>
            <p:ph idx="1"/>
          </p:nvPr>
        </p:nvSpPr>
        <p:spPr>
          <a:xfrm>
            <a:off x="838200" y="1499807"/>
            <a:ext cx="10934700" cy="4351338"/>
          </a:xfrm>
        </p:spPr>
        <p:txBody>
          <a:bodyPr/>
          <a:lstStyle/>
          <a:p>
            <a:r>
              <a:rPr kumimoji="1" lang="en-US" altLang="ja-JP" dirty="0" err="1"/>
              <a:t>LLView</a:t>
            </a:r>
            <a:r>
              <a:rPr kumimoji="1" lang="en-US" altLang="ja-JP" dirty="0"/>
              <a:t> </a:t>
            </a:r>
            <a:r>
              <a:rPr kumimoji="1" lang="en-US" altLang="ja-JP" sz="1800" dirty="0"/>
              <a:t>[Ozaki+, APSys’19] </a:t>
            </a:r>
            <a:r>
              <a:rPr kumimoji="1" lang="ja-JP" altLang="en-US"/>
              <a:t>を用いて</a:t>
            </a:r>
            <a:r>
              <a:rPr kumimoji="1" lang="en-US" altLang="ja-JP" dirty="0"/>
              <a:t>OS</a:t>
            </a:r>
            <a:r>
              <a:rPr kumimoji="1" lang="ja-JP" altLang="en-US"/>
              <a:t>データに透過的にアクセス</a:t>
            </a:r>
            <a:endParaRPr kumimoji="1" lang="en-US" altLang="ja-JP" dirty="0"/>
          </a:p>
          <a:p>
            <a:pPr lvl="1"/>
            <a:r>
              <a:rPr lang="en-US" altLang="ja-JP" dirty="0"/>
              <a:t>IDS</a:t>
            </a:r>
            <a:r>
              <a:rPr lang="ja-JP" altLang="en-US"/>
              <a:t>をカーネルモジュールのように記述</a:t>
            </a:r>
            <a:endParaRPr lang="en-US" altLang="ja-JP" dirty="0"/>
          </a:p>
          <a:p>
            <a:pPr lvl="1"/>
            <a:r>
              <a:rPr lang="ja-JP" altLang="en-US"/>
              <a:t>コンパイル時に</a:t>
            </a:r>
            <a:r>
              <a:rPr lang="en-US" altLang="ja-JP" dirty="0" err="1"/>
              <a:t>ns_mem</a:t>
            </a:r>
            <a:r>
              <a:rPr lang="ja-JP" altLang="en-US"/>
              <a:t>デバイスにアクセスする処理を埋め込む</a:t>
            </a:r>
            <a:endParaRPr lang="en-US" altLang="ja-JP" dirty="0"/>
          </a:p>
          <a:p>
            <a:r>
              <a:rPr lang="en-US" altLang="ja-JP" dirty="0"/>
              <a:t>proc</a:t>
            </a:r>
            <a:r>
              <a:rPr lang="ja-JP" altLang="en-US"/>
              <a:t>ファイルシステムの情報を取得する</a:t>
            </a:r>
            <a:r>
              <a:rPr lang="en-US" altLang="ja-JP" dirty="0"/>
              <a:t>IDS</a:t>
            </a:r>
            <a:r>
              <a:rPr lang="ja-JP" altLang="en-US"/>
              <a:t>を開発</a:t>
            </a:r>
            <a:endParaRPr lang="en-US" altLang="ja-JP" dirty="0"/>
          </a:p>
          <a:p>
            <a:pPr lvl="1"/>
            <a:r>
              <a:rPr lang="ja-JP" altLang="en-US"/>
              <a:t>プロセスや</a:t>
            </a:r>
            <a:r>
              <a:rPr lang="en-US" altLang="ja-JP" dirty="0"/>
              <a:t>TCP</a:t>
            </a:r>
            <a:r>
              <a:rPr lang="ja-JP" altLang="en-US"/>
              <a:t>ソケットなどのシステム情報を取得可能</a:t>
            </a:r>
            <a:endParaRPr lang="en-US" altLang="ja-JP" dirty="0"/>
          </a:p>
          <a:p>
            <a:pPr lvl="1"/>
            <a:r>
              <a:rPr lang="en-US" altLang="ja-JP" dirty="0"/>
              <a:t>Linux</a:t>
            </a:r>
            <a:r>
              <a:rPr lang="ja-JP" altLang="en-US"/>
              <a:t>カーネルの</a:t>
            </a:r>
            <a:r>
              <a:rPr lang="en-US" altLang="ja-JP" dirty="0"/>
              <a:t>proc</a:t>
            </a:r>
            <a:r>
              <a:rPr lang="ja-JP" altLang="en-US"/>
              <a:t>ファイルシステムのソースコードを利用</a:t>
            </a:r>
            <a:endParaRPr lang="en-US" altLang="ja-JP" dirty="0"/>
          </a:p>
          <a:p>
            <a:endParaRPr lang="en-US" altLang="ja-JP" dirty="0"/>
          </a:p>
        </p:txBody>
      </p:sp>
      <p:grpSp>
        <p:nvGrpSpPr>
          <p:cNvPr id="12" name="グループ化 11">
            <a:extLst>
              <a:ext uri="{FF2B5EF4-FFF2-40B4-BE49-F238E27FC236}">
                <a16:creationId xmlns:a16="http://schemas.microsoft.com/office/drawing/2014/main" id="{92E512DF-D722-043D-E2D6-9A10DCD128A1}"/>
              </a:ext>
            </a:extLst>
          </p:cNvPr>
          <p:cNvGrpSpPr/>
          <p:nvPr/>
        </p:nvGrpSpPr>
        <p:grpSpPr>
          <a:xfrm>
            <a:off x="838200" y="4772273"/>
            <a:ext cx="10549948" cy="1336431"/>
            <a:chOff x="989780" y="4689977"/>
            <a:chExt cx="10549948" cy="1336431"/>
          </a:xfrm>
        </p:grpSpPr>
        <p:sp>
          <p:nvSpPr>
            <p:cNvPr id="5" name="角丸四角形 4">
              <a:extLst>
                <a:ext uri="{FF2B5EF4-FFF2-40B4-BE49-F238E27FC236}">
                  <a16:creationId xmlns:a16="http://schemas.microsoft.com/office/drawing/2014/main" id="{4065E892-3DA8-BD95-EE86-470B4DC87D00}"/>
                </a:ext>
              </a:extLst>
            </p:cNvPr>
            <p:cNvSpPr/>
            <p:nvPr/>
          </p:nvSpPr>
          <p:spPr>
            <a:xfrm>
              <a:off x="4821115" y="4689977"/>
              <a:ext cx="2625969" cy="1336431"/>
            </a:xfrm>
            <a:prstGeom prst="round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err="1">
                  <a:solidFill>
                    <a:schemeClr val="tx1"/>
                  </a:solidFill>
                </a:rPr>
                <a:t>LLView</a:t>
              </a:r>
              <a:endParaRPr kumimoji="1" lang="ja-JP" altLang="en-US" b="1">
                <a:solidFill>
                  <a:schemeClr val="tx1"/>
                </a:solidFill>
              </a:endParaRPr>
            </a:p>
          </p:txBody>
        </p:sp>
        <p:sp>
          <p:nvSpPr>
            <p:cNvPr id="8" name="右矢印 7">
              <a:extLst>
                <a:ext uri="{FF2B5EF4-FFF2-40B4-BE49-F238E27FC236}">
                  <a16:creationId xmlns:a16="http://schemas.microsoft.com/office/drawing/2014/main" id="{B40E5387-EA7F-1AFB-B756-B1A01888B543}"/>
                </a:ext>
              </a:extLst>
            </p:cNvPr>
            <p:cNvSpPr/>
            <p:nvPr/>
          </p:nvSpPr>
          <p:spPr>
            <a:xfrm>
              <a:off x="3997569" y="5081954"/>
              <a:ext cx="615462" cy="703384"/>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右矢印 8">
              <a:extLst>
                <a:ext uri="{FF2B5EF4-FFF2-40B4-BE49-F238E27FC236}">
                  <a16:creationId xmlns:a16="http://schemas.microsoft.com/office/drawing/2014/main" id="{1AEEC802-B8E2-5792-DE9D-B919A2E9149C}"/>
                </a:ext>
              </a:extLst>
            </p:cNvPr>
            <p:cNvSpPr/>
            <p:nvPr/>
          </p:nvSpPr>
          <p:spPr>
            <a:xfrm>
              <a:off x="7665426" y="5081954"/>
              <a:ext cx="615462" cy="703384"/>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5D047E96-0D02-51DC-595A-679B13BC4D9F}"/>
                </a:ext>
              </a:extLst>
            </p:cNvPr>
            <p:cNvSpPr/>
            <p:nvPr/>
          </p:nvSpPr>
          <p:spPr>
            <a:xfrm>
              <a:off x="989780" y="4689977"/>
              <a:ext cx="2799706" cy="1336431"/>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err="1">
                  <a:solidFill>
                    <a:schemeClr val="tx1"/>
                  </a:solidFill>
                </a:rPr>
                <a:t>pid</a:t>
              </a:r>
              <a:r>
                <a:rPr kumimoji="1" lang="en-US" altLang="ja-JP" dirty="0">
                  <a:solidFill>
                    <a:schemeClr val="tx1"/>
                  </a:solidFill>
                </a:rPr>
                <a:t> = task-&gt;</a:t>
              </a:r>
              <a:r>
                <a:rPr kumimoji="1" lang="en-US" altLang="ja-JP" dirty="0" err="1">
                  <a:solidFill>
                    <a:schemeClr val="tx1"/>
                  </a:solidFill>
                </a:rPr>
                <a:t>pid</a:t>
              </a:r>
              <a:r>
                <a:rPr kumimoji="1" lang="en-US" altLang="ja-JP" dirty="0">
                  <a:solidFill>
                    <a:schemeClr val="tx1"/>
                  </a:solidFill>
                </a:rPr>
                <a:t>;</a:t>
              </a:r>
            </a:p>
            <a:p>
              <a:endParaRPr lang="en-US" altLang="ja-JP" dirty="0">
                <a:solidFill>
                  <a:schemeClr val="tx1"/>
                </a:solidFill>
              </a:endParaRPr>
            </a:p>
            <a:p>
              <a:endParaRPr kumimoji="1" lang="ja-JP" altLang="en-US">
                <a:solidFill>
                  <a:schemeClr val="tx1"/>
                </a:solidFill>
              </a:endParaRPr>
            </a:p>
          </p:txBody>
        </p:sp>
        <p:sp>
          <p:nvSpPr>
            <p:cNvPr id="11" name="正方形/長方形 10">
              <a:extLst>
                <a:ext uri="{FF2B5EF4-FFF2-40B4-BE49-F238E27FC236}">
                  <a16:creationId xmlns:a16="http://schemas.microsoft.com/office/drawing/2014/main" id="{7A99C426-58E2-A445-4B50-22D37540BBC2}"/>
                </a:ext>
              </a:extLst>
            </p:cNvPr>
            <p:cNvSpPr/>
            <p:nvPr/>
          </p:nvSpPr>
          <p:spPr>
            <a:xfrm>
              <a:off x="8576252" y="4689977"/>
              <a:ext cx="2963476" cy="1336431"/>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err="1">
                  <a:solidFill>
                    <a:schemeClr val="tx1"/>
                  </a:solidFill>
                </a:rPr>
                <a:t>pread</a:t>
              </a:r>
              <a:r>
                <a:rPr kumimoji="1" lang="en-US" altLang="ja-JP" dirty="0">
                  <a:solidFill>
                    <a:schemeClr val="tx1"/>
                  </a:solidFill>
                </a:rPr>
                <a:t>(</a:t>
              </a:r>
              <a:r>
                <a:rPr kumimoji="1" lang="en-US" altLang="ja-JP" dirty="0" err="1">
                  <a:solidFill>
                    <a:schemeClr val="tx1"/>
                  </a:solidFill>
                </a:rPr>
                <a:t>fd</a:t>
              </a:r>
              <a:r>
                <a:rPr kumimoji="1" lang="en-US" altLang="ja-JP" dirty="0">
                  <a:solidFill>
                    <a:schemeClr val="tx1"/>
                  </a:solidFill>
                </a:rPr>
                <a:t>, data, 8192, </a:t>
              </a:r>
              <a:r>
                <a:rPr kumimoji="1" lang="en-US" altLang="ja-JP" dirty="0" err="1">
                  <a:solidFill>
                    <a:schemeClr val="tx1"/>
                  </a:solidFill>
                </a:rPr>
                <a:t>va</a:t>
              </a:r>
              <a:r>
                <a:rPr kumimoji="1" lang="en-US" altLang="ja-JP" dirty="0">
                  <a:solidFill>
                    <a:schemeClr val="tx1"/>
                  </a:solidFill>
                </a:rPr>
                <a:t>);</a:t>
              </a:r>
            </a:p>
            <a:p>
              <a:r>
                <a:rPr lang="en-US" altLang="ja-JP" dirty="0" err="1">
                  <a:solidFill>
                    <a:schemeClr val="tx1"/>
                  </a:solidFill>
                </a:rPr>
                <a:t>pid</a:t>
              </a:r>
              <a:r>
                <a:rPr lang="en-US" altLang="ja-JP" dirty="0">
                  <a:solidFill>
                    <a:schemeClr val="tx1"/>
                  </a:solidFill>
                </a:rPr>
                <a:t> = data[32];</a:t>
              </a:r>
            </a:p>
            <a:p>
              <a:pPr algn="ctr"/>
              <a:endParaRPr kumimoji="1" lang="en-US" altLang="ja-JP" dirty="0">
                <a:solidFill>
                  <a:schemeClr val="tx1"/>
                </a:solidFill>
              </a:endParaRPr>
            </a:p>
          </p:txBody>
        </p:sp>
      </p:grpSp>
      <p:sp>
        <p:nvSpPr>
          <p:cNvPr id="13" name="テキスト ボックス 12">
            <a:extLst>
              <a:ext uri="{FF2B5EF4-FFF2-40B4-BE49-F238E27FC236}">
                <a16:creationId xmlns:a16="http://schemas.microsoft.com/office/drawing/2014/main" id="{075CACE6-1274-A003-932C-077BFA6ED1B9}"/>
              </a:ext>
            </a:extLst>
          </p:cNvPr>
          <p:cNvSpPr txBox="1"/>
          <p:nvPr/>
        </p:nvSpPr>
        <p:spPr>
          <a:xfrm>
            <a:off x="967740" y="4330048"/>
            <a:ext cx="2540626" cy="369332"/>
          </a:xfrm>
          <a:prstGeom prst="rect">
            <a:avLst/>
          </a:prstGeom>
          <a:noFill/>
        </p:spPr>
        <p:txBody>
          <a:bodyPr wrap="square" rtlCol="0">
            <a:spAutoFit/>
          </a:bodyPr>
          <a:lstStyle/>
          <a:p>
            <a:pPr algn="ctr"/>
            <a:r>
              <a:rPr kumimoji="1" lang="en-US" altLang="ja-JP" b="1" dirty="0"/>
              <a:t>IDS</a:t>
            </a:r>
            <a:r>
              <a:rPr kumimoji="1" lang="ja-JP" altLang="en-US" b="1"/>
              <a:t>のプログラム</a:t>
            </a:r>
          </a:p>
        </p:txBody>
      </p:sp>
      <p:sp>
        <p:nvSpPr>
          <p:cNvPr id="14" name="テキスト ボックス 13">
            <a:extLst>
              <a:ext uri="{FF2B5EF4-FFF2-40B4-BE49-F238E27FC236}">
                <a16:creationId xmlns:a16="http://schemas.microsoft.com/office/drawing/2014/main" id="{7097C04E-14A9-6C83-4532-DE26E81A163E}"/>
              </a:ext>
            </a:extLst>
          </p:cNvPr>
          <p:cNvSpPr txBox="1"/>
          <p:nvPr/>
        </p:nvSpPr>
        <p:spPr>
          <a:xfrm>
            <a:off x="8636097" y="4330048"/>
            <a:ext cx="2540626" cy="369332"/>
          </a:xfrm>
          <a:prstGeom prst="rect">
            <a:avLst/>
          </a:prstGeom>
          <a:noFill/>
        </p:spPr>
        <p:txBody>
          <a:bodyPr wrap="square" rtlCol="0">
            <a:spAutoFit/>
          </a:bodyPr>
          <a:lstStyle/>
          <a:p>
            <a:pPr algn="ctr"/>
            <a:r>
              <a:rPr kumimoji="1" lang="ja-JP" altLang="en-US" b="1"/>
              <a:t>変換後のプログラム</a:t>
            </a:r>
          </a:p>
        </p:txBody>
      </p:sp>
      <p:sp>
        <p:nvSpPr>
          <p:cNvPr id="4" name="スライド番号プレースホルダー 3">
            <a:extLst>
              <a:ext uri="{FF2B5EF4-FFF2-40B4-BE49-F238E27FC236}">
                <a16:creationId xmlns:a16="http://schemas.microsoft.com/office/drawing/2014/main" id="{F5CED227-C2F5-0600-C8F0-E1F674222B33}"/>
              </a:ext>
            </a:extLst>
          </p:cNvPr>
          <p:cNvSpPr>
            <a:spLocks noGrp="1"/>
          </p:cNvSpPr>
          <p:nvPr>
            <p:ph type="sldNum" sz="quarter" idx="12"/>
          </p:nvPr>
        </p:nvSpPr>
        <p:spPr/>
        <p:txBody>
          <a:bodyPr/>
          <a:lstStyle/>
          <a:p>
            <a:fld id="{DA20A8BE-3DB3-D641-92AF-076E77452DCB}" type="slidenum">
              <a:rPr kumimoji="1" lang="ja-JP" altLang="en-US" smtClean="0"/>
              <a:t>16</a:t>
            </a:fld>
            <a:endParaRPr kumimoji="1" lang="ja-JP" altLang="en-US"/>
          </a:p>
        </p:txBody>
      </p:sp>
    </p:spTree>
    <p:extLst>
      <p:ext uri="{BB962C8B-B14F-4D97-AF65-F5344CB8AC3E}">
        <p14:creationId xmlns:p14="http://schemas.microsoft.com/office/powerpoint/2010/main" val="2639552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A1CD2A-11CF-FDCE-1257-2197AF776C63}"/>
              </a:ext>
            </a:extLst>
          </p:cNvPr>
          <p:cNvSpPr>
            <a:spLocks noGrp="1"/>
          </p:cNvSpPr>
          <p:nvPr>
            <p:ph type="title"/>
          </p:nvPr>
        </p:nvSpPr>
        <p:spPr/>
        <p:txBody>
          <a:bodyPr/>
          <a:lstStyle/>
          <a:p>
            <a:r>
              <a:rPr lang="ja-JP" altLang="en-US"/>
              <a:t>実験</a:t>
            </a:r>
            <a:endParaRPr kumimoji="1" lang="ja-JP" altLang="en-US"/>
          </a:p>
        </p:txBody>
      </p:sp>
      <p:sp>
        <p:nvSpPr>
          <p:cNvPr id="3" name="コンテンツ プレースホルダー 2">
            <a:extLst>
              <a:ext uri="{FF2B5EF4-FFF2-40B4-BE49-F238E27FC236}">
                <a16:creationId xmlns:a16="http://schemas.microsoft.com/office/drawing/2014/main" id="{BA2C0BF6-FAC1-34FB-481E-87AEDBED43F1}"/>
              </a:ext>
            </a:extLst>
          </p:cNvPr>
          <p:cNvSpPr>
            <a:spLocks noGrp="1"/>
          </p:cNvSpPr>
          <p:nvPr>
            <p:ph idx="1"/>
          </p:nvPr>
        </p:nvSpPr>
        <p:spPr>
          <a:xfrm>
            <a:off x="838199" y="1499807"/>
            <a:ext cx="10747917" cy="4351338"/>
          </a:xfrm>
        </p:spPr>
        <p:txBody>
          <a:bodyPr/>
          <a:lstStyle/>
          <a:p>
            <a:r>
              <a:rPr kumimoji="1" lang="en-US" altLang="ja-JP" dirty="0" err="1"/>
              <a:t>CCAmonitor</a:t>
            </a:r>
            <a:r>
              <a:rPr kumimoji="1" lang="ja-JP" altLang="en-US"/>
              <a:t>の有効性を確かめる実験を行った</a:t>
            </a:r>
            <a:endParaRPr kumimoji="1" lang="en-US" altLang="ja-JP" dirty="0"/>
          </a:p>
          <a:p>
            <a:pPr lvl="1"/>
            <a:r>
              <a:rPr kumimoji="1" lang="ja-JP" altLang="en-US"/>
              <a:t>開発した</a:t>
            </a:r>
            <a:r>
              <a:rPr kumimoji="1" lang="en-US" altLang="ja-JP" dirty="0"/>
              <a:t>IDS</a:t>
            </a:r>
            <a:r>
              <a:rPr kumimoji="1" lang="ja-JP" altLang="en-US"/>
              <a:t>を用いて</a:t>
            </a:r>
            <a:r>
              <a:rPr kumimoji="1" lang="en-US" altLang="ja-JP" dirty="0"/>
              <a:t>Realm VM</a:t>
            </a:r>
            <a:r>
              <a:rPr kumimoji="1" lang="ja-JP" altLang="en-US"/>
              <a:t>で</a:t>
            </a:r>
            <a:r>
              <a:rPr kumimoji="1" lang="en-US" altLang="ja-JP" dirty="0"/>
              <a:t>proc</a:t>
            </a:r>
            <a:r>
              <a:rPr kumimoji="1" lang="ja-JP" altLang="en-US"/>
              <a:t>ファイルシステムの情報を取得</a:t>
            </a:r>
            <a:endParaRPr kumimoji="1" lang="en-US" altLang="ja-JP" dirty="0"/>
          </a:p>
          <a:p>
            <a:pPr lvl="1"/>
            <a:r>
              <a:rPr kumimoji="1" lang="en-US" altLang="ja-JP" dirty="0"/>
              <a:t>CCA</a:t>
            </a:r>
            <a:r>
              <a:rPr kumimoji="1" lang="ja-JP" altLang="en-US"/>
              <a:t>に対応した実機がまだないため、</a:t>
            </a:r>
            <a:r>
              <a:rPr kumimoji="1" lang="en-US" altLang="ja-JP" dirty="0"/>
              <a:t>QEMU</a:t>
            </a:r>
            <a:r>
              <a:rPr kumimoji="1" lang="ja-JP" altLang="en-US"/>
              <a:t>上で実行</a:t>
            </a:r>
            <a:endParaRPr kumimoji="1" lang="en-US" altLang="ja-JP" dirty="0"/>
          </a:p>
          <a:p>
            <a:r>
              <a:rPr lang="ja-JP" altLang="en-US"/>
              <a:t>比較対象</a:t>
            </a:r>
            <a:endParaRPr lang="en-US" altLang="ja-JP" dirty="0"/>
          </a:p>
          <a:p>
            <a:pPr lvl="1"/>
            <a:r>
              <a:rPr kumimoji="1" lang="ja-JP" altLang="en-US"/>
              <a:t>ノーマルワールド内で</a:t>
            </a:r>
            <a:r>
              <a:rPr kumimoji="1" lang="en-US" altLang="ja-JP" dirty="0"/>
              <a:t>proc</a:t>
            </a:r>
            <a:r>
              <a:rPr kumimoji="1" lang="ja-JP" altLang="en-US"/>
              <a:t>ファイルシステムを読み出す従来</a:t>
            </a:r>
            <a:r>
              <a:rPr kumimoji="1" lang="en-US" altLang="ja-JP" dirty="0"/>
              <a:t>IDS</a:t>
            </a:r>
            <a:endParaRPr kumimoji="1" lang="ja-JP" altLang="en-US"/>
          </a:p>
        </p:txBody>
      </p:sp>
      <p:graphicFrame>
        <p:nvGraphicFramePr>
          <p:cNvPr id="7" name="表 6">
            <a:extLst>
              <a:ext uri="{FF2B5EF4-FFF2-40B4-BE49-F238E27FC236}">
                <a16:creationId xmlns:a16="http://schemas.microsoft.com/office/drawing/2014/main" id="{6322909B-0D8D-FAE2-E96C-5E5B4E19739A}"/>
              </a:ext>
            </a:extLst>
          </p:cNvPr>
          <p:cNvGraphicFramePr>
            <a:graphicFrameLocks noGrp="1"/>
          </p:cNvGraphicFramePr>
          <p:nvPr>
            <p:extLst>
              <p:ext uri="{D42A27DB-BD31-4B8C-83A1-F6EECF244321}">
                <p14:modId xmlns:p14="http://schemas.microsoft.com/office/powerpoint/2010/main" val="798904255"/>
              </p:ext>
            </p:extLst>
          </p:nvPr>
        </p:nvGraphicFramePr>
        <p:xfrm>
          <a:off x="500377" y="4465074"/>
          <a:ext cx="3737516" cy="1483360"/>
        </p:xfrm>
        <a:graphic>
          <a:graphicData uri="http://schemas.openxmlformats.org/drawingml/2006/table">
            <a:tbl>
              <a:tblPr firstRow="1" bandRow="1">
                <a:tableStyleId>{5C22544A-7EE6-4342-B048-85BDC9FD1C3A}</a:tableStyleId>
              </a:tblPr>
              <a:tblGrid>
                <a:gridCol w="1868758">
                  <a:extLst>
                    <a:ext uri="{9D8B030D-6E8A-4147-A177-3AD203B41FA5}">
                      <a16:colId xmlns:a16="http://schemas.microsoft.com/office/drawing/2014/main" val="3245191781"/>
                    </a:ext>
                  </a:extLst>
                </a:gridCol>
                <a:gridCol w="1868758">
                  <a:extLst>
                    <a:ext uri="{9D8B030D-6E8A-4147-A177-3AD203B41FA5}">
                      <a16:colId xmlns:a16="http://schemas.microsoft.com/office/drawing/2014/main" val="3341811207"/>
                    </a:ext>
                  </a:extLst>
                </a:gridCol>
              </a:tblGrid>
              <a:tr h="370840">
                <a:tc gridSpan="2">
                  <a:txBody>
                    <a:bodyPr/>
                    <a:lstStyle/>
                    <a:p>
                      <a:pPr algn="ctr"/>
                      <a:r>
                        <a:rPr kumimoji="1" lang="ja-JP" altLang="en-US"/>
                        <a:t>ホスト</a:t>
                      </a:r>
                    </a:p>
                  </a:txBody>
                  <a:tcPr/>
                </a:tc>
                <a:tc hMerge="1">
                  <a:txBody>
                    <a:bodyPr/>
                    <a:lstStyle/>
                    <a:p>
                      <a:endParaRPr kumimoji="1" lang="ja-JP" altLang="en-US"/>
                    </a:p>
                  </a:txBody>
                  <a:tcPr/>
                </a:tc>
                <a:extLst>
                  <a:ext uri="{0D108BD9-81ED-4DB2-BD59-A6C34878D82A}">
                    <a16:rowId xmlns:a16="http://schemas.microsoft.com/office/drawing/2014/main" val="2621342404"/>
                  </a:ext>
                </a:extLst>
              </a:tr>
              <a:tr h="370840">
                <a:tc>
                  <a:txBody>
                    <a:bodyPr/>
                    <a:lstStyle/>
                    <a:p>
                      <a:pPr algn="ctr"/>
                      <a:r>
                        <a:rPr kumimoji="1" lang="en-US" altLang="ja-JP" dirty="0"/>
                        <a:t>CPU</a:t>
                      </a:r>
                      <a:endParaRPr kumimoji="1" lang="ja-JP" altLang="en-US"/>
                    </a:p>
                  </a:txBody>
                  <a:tcPr/>
                </a:tc>
                <a:tc>
                  <a:txBody>
                    <a:bodyPr/>
                    <a:lstStyle/>
                    <a:p>
                      <a:pPr algn="ctr"/>
                      <a:r>
                        <a:rPr kumimoji="1" lang="en-US" altLang="ja-JP" dirty="0"/>
                        <a:t>Core i7-14700</a:t>
                      </a:r>
                      <a:endParaRPr kumimoji="1" lang="ja-JP" altLang="en-US"/>
                    </a:p>
                  </a:txBody>
                  <a:tcPr/>
                </a:tc>
                <a:extLst>
                  <a:ext uri="{0D108BD9-81ED-4DB2-BD59-A6C34878D82A}">
                    <a16:rowId xmlns:a16="http://schemas.microsoft.com/office/drawing/2014/main" val="3645604526"/>
                  </a:ext>
                </a:extLst>
              </a:tr>
              <a:tr h="370840">
                <a:tc>
                  <a:txBody>
                    <a:bodyPr/>
                    <a:lstStyle/>
                    <a:p>
                      <a:pPr algn="ctr"/>
                      <a:r>
                        <a:rPr kumimoji="1" lang="ja-JP" altLang="en-US"/>
                        <a:t>メモリ</a:t>
                      </a:r>
                    </a:p>
                  </a:txBody>
                  <a:tcPr/>
                </a:tc>
                <a:tc>
                  <a:txBody>
                    <a:bodyPr/>
                    <a:lstStyle/>
                    <a:p>
                      <a:pPr algn="ctr"/>
                      <a:r>
                        <a:rPr kumimoji="1" lang="en-US" altLang="ja-JP" dirty="0"/>
                        <a:t>32GB</a:t>
                      </a:r>
                      <a:endParaRPr kumimoji="1" lang="ja-JP" altLang="en-US"/>
                    </a:p>
                  </a:txBody>
                  <a:tcPr/>
                </a:tc>
                <a:extLst>
                  <a:ext uri="{0D108BD9-81ED-4DB2-BD59-A6C34878D82A}">
                    <a16:rowId xmlns:a16="http://schemas.microsoft.com/office/drawing/2014/main" val="2324811724"/>
                  </a:ext>
                </a:extLst>
              </a:tr>
              <a:tr h="370840">
                <a:tc>
                  <a:txBody>
                    <a:bodyPr/>
                    <a:lstStyle/>
                    <a:p>
                      <a:pPr algn="ctr"/>
                      <a:r>
                        <a:rPr kumimoji="1" lang="en-US" altLang="ja-JP" dirty="0"/>
                        <a:t>OS</a:t>
                      </a:r>
                      <a:endParaRPr kumimoji="1" lang="ja-JP" altLang="en-US"/>
                    </a:p>
                  </a:txBody>
                  <a:tcPr/>
                </a:tc>
                <a:tc>
                  <a:txBody>
                    <a:bodyPr/>
                    <a:lstStyle/>
                    <a:p>
                      <a:pPr algn="ctr"/>
                      <a:r>
                        <a:rPr kumimoji="1" lang="en-US" altLang="ja-JP" dirty="0"/>
                        <a:t>Linux 6.14</a:t>
                      </a:r>
                      <a:endParaRPr kumimoji="1" lang="ja-JP" altLang="en-US"/>
                    </a:p>
                  </a:txBody>
                  <a:tcPr/>
                </a:tc>
                <a:extLst>
                  <a:ext uri="{0D108BD9-81ED-4DB2-BD59-A6C34878D82A}">
                    <a16:rowId xmlns:a16="http://schemas.microsoft.com/office/drawing/2014/main" val="4285967041"/>
                  </a:ext>
                </a:extLst>
              </a:tr>
            </a:tbl>
          </a:graphicData>
        </a:graphic>
      </p:graphicFrame>
      <p:graphicFrame>
        <p:nvGraphicFramePr>
          <p:cNvPr id="10" name="表 9">
            <a:extLst>
              <a:ext uri="{FF2B5EF4-FFF2-40B4-BE49-F238E27FC236}">
                <a16:creationId xmlns:a16="http://schemas.microsoft.com/office/drawing/2014/main" id="{4AE09745-1209-69F9-CEF7-E61AEB50BE54}"/>
              </a:ext>
            </a:extLst>
          </p:cNvPr>
          <p:cNvGraphicFramePr>
            <a:graphicFrameLocks noGrp="1"/>
          </p:cNvGraphicFramePr>
          <p:nvPr>
            <p:extLst>
              <p:ext uri="{D42A27DB-BD31-4B8C-83A1-F6EECF244321}">
                <p14:modId xmlns:p14="http://schemas.microsoft.com/office/powerpoint/2010/main" val="4022680661"/>
              </p:ext>
            </p:extLst>
          </p:nvPr>
        </p:nvGraphicFramePr>
        <p:xfrm>
          <a:off x="4674579" y="4465074"/>
          <a:ext cx="3282462" cy="1483360"/>
        </p:xfrm>
        <a:graphic>
          <a:graphicData uri="http://schemas.openxmlformats.org/drawingml/2006/table">
            <a:tbl>
              <a:tblPr firstRow="1" bandRow="1">
                <a:tableStyleId>{5C22544A-7EE6-4342-B048-85BDC9FD1C3A}</a:tableStyleId>
              </a:tblPr>
              <a:tblGrid>
                <a:gridCol w="1641231">
                  <a:extLst>
                    <a:ext uri="{9D8B030D-6E8A-4147-A177-3AD203B41FA5}">
                      <a16:colId xmlns:a16="http://schemas.microsoft.com/office/drawing/2014/main" val="3245191781"/>
                    </a:ext>
                  </a:extLst>
                </a:gridCol>
                <a:gridCol w="1641231">
                  <a:extLst>
                    <a:ext uri="{9D8B030D-6E8A-4147-A177-3AD203B41FA5}">
                      <a16:colId xmlns:a16="http://schemas.microsoft.com/office/drawing/2014/main" val="3341811207"/>
                    </a:ext>
                  </a:extLst>
                </a:gridCol>
              </a:tblGrid>
              <a:tr h="370840">
                <a:tc gridSpan="2">
                  <a:txBody>
                    <a:bodyPr/>
                    <a:lstStyle/>
                    <a:p>
                      <a:pPr algn="ctr"/>
                      <a:r>
                        <a:rPr kumimoji="1" lang="ja-JP" altLang="en-US"/>
                        <a:t>ノーマルワールド</a:t>
                      </a:r>
                    </a:p>
                  </a:txBody>
                  <a:tcPr/>
                </a:tc>
                <a:tc hMerge="1">
                  <a:txBody>
                    <a:bodyPr/>
                    <a:lstStyle/>
                    <a:p>
                      <a:endParaRPr kumimoji="1" lang="ja-JP" altLang="en-US"/>
                    </a:p>
                  </a:txBody>
                  <a:tcPr/>
                </a:tc>
                <a:extLst>
                  <a:ext uri="{0D108BD9-81ED-4DB2-BD59-A6C34878D82A}">
                    <a16:rowId xmlns:a16="http://schemas.microsoft.com/office/drawing/2014/main" val="2621342404"/>
                  </a:ext>
                </a:extLst>
              </a:tr>
              <a:tr h="370840">
                <a:tc>
                  <a:txBody>
                    <a:bodyPr/>
                    <a:lstStyle/>
                    <a:p>
                      <a:pPr algn="ctr"/>
                      <a:r>
                        <a:rPr kumimoji="1" lang="en-US" altLang="ja-JP" dirty="0"/>
                        <a:t>Arm CPU</a:t>
                      </a:r>
                      <a:r>
                        <a:rPr kumimoji="1" lang="ja-JP" altLang="en-US"/>
                        <a:t>数</a:t>
                      </a:r>
                    </a:p>
                  </a:txBody>
                  <a:tcPr/>
                </a:tc>
                <a:tc>
                  <a:txBody>
                    <a:bodyPr/>
                    <a:lstStyle/>
                    <a:p>
                      <a:pPr algn="ctr"/>
                      <a:r>
                        <a:rPr kumimoji="1" lang="en-US" altLang="ja-JP" dirty="0"/>
                        <a:t>4</a:t>
                      </a:r>
                      <a:r>
                        <a:rPr kumimoji="1" lang="ja-JP" altLang="en-US"/>
                        <a:t>コア</a:t>
                      </a:r>
                    </a:p>
                  </a:txBody>
                  <a:tcPr/>
                </a:tc>
                <a:extLst>
                  <a:ext uri="{0D108BD9-81ED-4DB2-BD59-A6C34878D82A}">
                    <a16:rowId xmlns:a16="http://schemas.microsoft.com/office/drawing/2014/main" val="3645604526"/>
                  </a:ext>
                </a:extLst>
              </a:tr>
              <a:tr h="370840">
                <a:tc>
                  <a:txBody>
                    <a:bodyPr/>
                    <a:lstStyle/>
                    <a:p>
                      <a:pPr algn="ctr"/>
                      <a:r>
                        <a:rPr kumimoji="1" lang="ja-JP" altLang="en-US"/>
                        <a:t>メモリ</a:t>
                      </a:r>
                    </a:p>
                  </a:txBody>
                  <a:tcPr/>
                </a:tc>
                <a:tc>
                  <a:txBody>
                    <a:bodyPr/>
                    <a:lstStyle/>
                    <a:p>
                      <a:pPr algn="ctr"/>
                      <a:r>
                        <a:rPr kumimoji="1" lang="en-US" altLang="ja-JP" dirty="0"/>
                        <a:t>8GB</a:t>
                      </a:r>
                      <a:endParaRPr kumimoji="1" lang="ja-JP" altLang="en-US"/>
                    </a:p>
                  </a:txBody>
                  <a:tcPr/>
                </a:tc>
                <a:extLst>
                  <a:ext uri="{0D108BD9-81ED-4DB2-BD59-A6C34878D82A}">
                    <a16:rowId xmlns:a16="http://schemas.microsoft.com/office/drawing/2014/main" val="2324811724"/>
                  </a:ext>
                </a:extLst>
              </a:tr>
              <a:tr h="370840">
                <a:tc>
                  <a:txBody>
                    <a:bodyPr/>
                    <a:lstStyle/>
                    <a:p>
                      <a:pPr algn="ctr"/>
                      <a:r>
                        <a:rPr kumimoji="1" lang="en-US" altLang="ja-JP" dirty="0"/>
                        <a:t>OS</a:t>
                      </a:r>
                      <a:endParaRPr kumimoji="1" lang="ja-JP" altLang="en-US"/>
                    </a:p>
                  </a:txBody>
                  <a:tcPr/>
                </a:tc>
                <a:tc>
                  <a:txBody>
                    <a:bodyPr/>
                    <a:lstStyle/>
                    <a:p>
                      <a:pPr algn="ctr"/>
                      <a:r>
                        <a:rPr kumimoji="1" lang="en-US" altLang="ja-JP" dirty="0"/>
                        <a:t>Linux 6.15</a:t>
                      </a:r>
                      <a:endParaRPr kumimoji="1" lang="ja-JP" altLang="en-US"/>
                    </a:p>
                  </a:txBody>
                  <a:tcPr/>
                </a:tc>
                <a:extLst>
                  <a:ext uri="{0D108BD9-81ED-4DB2-BD59-A6C34878D82A}">
                    <a16:rowId xmlns:a16="http://schemas.microsoft.com/office/drawing/2014/main" val="4285967041"/>
                  </a:ext>
                </a:extLst>
              </a:tr>
            </a:tbl>
          </a:graphicData>
        </a:graphic>
      </p:graphicFrame>
      <p:graphicFrame>
        <p:nvGraphicFramePr>
          <p:cNvPr id="11" name="表 10">
            <a:extLst>
              <a:ext uri="{FF2B5EF4-FFF2-40B4-BE49-F238E27FC236}">
                <a16:creationId xmlns:a16="http://schemas.microsoft.com/office/drawing/2014/main" id="{C94A95B2-8322-8416-4643-5D73BFEE746C}"/>
              </a:ext>
            </a:extLst>
          </p:cNvPr>
          <p:cNvGraphicFramePr>
            <a:graphicFrameLocks noGrp="1"/>
          </p:cNvGraphicFramePr>
          <p:nvPr>
            <p:extLst>
              <p:ext uri="{D42A27DB-BD31-4B8C-83A1-F6EECF244321}">
                <p14:modId xmlns:p14="http://schemas.microsoft.com/office/powerpoint/2010/main" val="1659633987"/>
              </p:ext>
            </p:extLst>
          </p:nvPr>
        </p:nvGraphicFramePr>
        <p:xfrm>
          <a:off x="8393727" y="4455708"/>
          <a:ext cx="3282462" cy="1483360"/>
        </p:xfrm>
        <a:graphic>
          <a:graphicData uri="http://schemas.openxmlformats.org/drawingml/2006/table">
            <a:tbl>
              <a:tblPr firstRow="1" bandRow="1">
                <a:tableStyleId>{5C22544A-7EE6-4342-B048-85BDC9FD1C3A}</a:tableStyleId>
              </a:tblPr>
              <a:tblGrid>
                <a:gridCol w="1641231">
                  <a:extLst>
                    <a:ext uri="{9D8B030D-6E8A-4147-A177-3AD203B41FA5}">
                      <a16:colId xmlns:a16="http://schemas.microsoft.com/office/drawing/2014/main" val="3245191781"/>
                    </a:ext>
                  </a:extLst>
                </a:gridCol>
                <a:gridCol w="1641231">
                  <a:extLst>
                    <a:ext uri="{9D8B030D-6E8A-4147-A177-3AD203B41FA5}">
                      <a16:colId xmlns:a16="http://schemas.microsoft.com/office/drawing/2014/main" val="3341811207"/>
                    </a:ext>
                  </a:extLst>
                </a:gridCol>
              </a:tblGrid>
              <a:tr h="370840">
                <a:tc gridSpan="2">
                  <a:txBody>
                    <a:bodyPr/>
                    <a:lstStyle/>
                    <a:p>
                      <a:pPr algn="ctr"/>
                      <a:r>
                        <a:rPr kumimoji="1" lang="en-US" altLang="ja-JP" dirty="0"/>
                        <a:t>Realm VM</a:t>
                      </a:r>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621342404"/>
                  </a:ext>
                </a:extLst>
              </a:tr>
              <a:tr h="370840">
                <a:tc>
                  <a:txBody>
                    <a:bodyPr/>
                    <a:lstStyle/>
                    <a:p>
                      <a:pPr algn="ctr"/>
                      <a:r>
                        <a:rPr kumimoji="1" lang="ja-JP" altLang="en-US"/>
                        <a:t>仮想</a:t>
                      </a:r>
                      <a:r>
                        <a:rPr kumimoji="1" lang="en-US" altLang="ja-JP" dirty="0"/>
                        <a:t>CPU</a:t>
                      </a:r>
                      <a:r>
                        <a:rPr kumimoji="1" lang="ja-JP" altLang="en-US"/>
                        <a:t>数</a:t>
                      </a:r>
                    </a:p>
                  </a:txBody>
                  <a:tcPr/>
                </a:tc>
                <a:tc>
                  <a:txBody>
                    <a:bodyPr/>
                    <a:lstStyle/>
                    <a:p>
                      <a:pPr algn="ctr"/>
                      <a:r>
                        <a:rPr kumimoji="1" lang="en-US" altLang="ja-JP" dirty="0"/>
                        <a:t>2</a:t>
                      </a:r>
                      <a:r>
                        <a:rPr kumimoji="1" lang="ja-JP" altLang="en-US"/>
                        <a:t>コア</a:t>
                      </a:r>
                    </a:p>
                  </a:txBody>
                  <a:tcPr/>
                </a:tc>
                <a:extLst>
                  <a:ext uri="{0D108BD9-81ED-4DB2-BD59-A6C34878D82A}">
                    <a16:rowId xmlns:a16="http://schemas.microsoft.com/office/drawing/2014/main" val="3645604526"/>
                  </a:ext>
                </a:extLst>
              </a:tr>
              <a:tr h="370840">
                <a:tc>
                  <a:txBody>
                    <a:bodyPr/>
                    <a:lstStyle/>
                    <a:p>
                      <a:pPr algn="ctr"/>
                      <a:r>
                        <a:rPr kumimoji="1" lang="ja-JP" altLang="en-US"/>
                        <a:t>メモリ</a:t>
                      </a:r>
                    </a:p>
                  </a:txBody>
                  <a:tcPr/>
                </a:tc>
                <a:tc>
                  <a:txBody>
                    <a:bodyPr/>
                    <a:lstStyle/>
                    <a:p>
                      <a:pPr algn="ctr"/>
                      <a:r>
                        <a:rPr kumimoji="1" lang="en-US" altLang="ja-JP" dirty="0"/>
                        <a:t>512MB</a:t>
                      </a:r>
                      <a:endParaRPr kumimoji="1" lang="ja-JP" altLang="en-US"/>
                    </a:p>
                  </a:txBody>
                  <a:tcPr/>
                </a:tc>
                <a:extLst>
                  <a:ext uri="{0D108BD9-81ED-4DB2-BD59-A6C34878D82A}">
                    <a16:rowId xmlns:a16="http://schemas.microsoft.com/office/drawing/2014/main" val="2324811724"/>
                  </a:ext>
                </a:extLst>
              </a:tr>
              <a:tr h="370840">
                <a:tc>
                  <a:txBody>
                    <a:bodyPr/>
                    <a:lstStyle/>
                    <a:p>
                      <a:pPr algn="ctr"/>
                      <a:r>
                        <a:rPr kumimoji="1" lang="en-US" altLang="ja-JP" dirty="0"/>
                        <a:t>OS</a:t>
                      </a:r>
                      <a:endParaRPr kumimoji="1" lang="ja-JP" altLang="en-US"/>
                    </a:p>
                  </a:txBody>
                  <a:tcPr/>
                </a:tc>
                <a:tc>
                  <a:txBody>
                    <a:bodyPr/>
                    <a:lstStyle/>
                    <a:p>
                      <a:pPr algn="ctr"/>
                      <a:r>
                        <a:rPr kumimoji="1" lang="en-US" altLang="ja-JP" dirty="0"/>
                        <a:t>Linux 6.15</a:t>
                      </a:r>
                      <a:endParaRPr kumimoji="1" lang="ja-JP" altLang="en-US"/>
                    </a:p>
                  </a:txBody>
                  <a:tcPr/>
                </a:tc>
                <a:extLst>
                  <a:ext uri="{0D108BD9-81ED-4DB2-BD59-A6C34878D82A}">
                    <a16:rowId xmlns:a16="http://schemas.microsoft.com/office/drawing/2014/main" val="4285967041"/>
                  </a:ext>
                </a:extLst>
              </a:tr>
            </a:tbl>
          </a:graphicData>
        </a:graphic>
      </p:graphicFrame>
      <p:sp>
        <p:nvSpPr>
          <p:cNvPr id="4" name="スライド番号プレースホルダー 3">
            <a:extLst>
              <a:ext uri="{FF2B5EF4-FFF2-40B4-BE49-F238E27FC236}">
                <a16:creationId xmlns:a16="http://schemas.microsoft.com/office/drawing/2014/main" id="{A9401D18-C47C-E327-FD6F-C4FF66732C8F}"/>
              </a:ext>
            </a:extLst>
          </p:cNvPr>
          <p:cNvSpPr>
            <a:spLocks noGrp="1"/>
          </p:cNvSpPr>
          <p:nvPr>
            <p:ph type="sldNum" sz="quarter" idx="12"/>
          </p:nvPr>
        </p:nvSpPr>
        <p:spPr/>
        <p:txBody>
          <a:bodyPr/>
          <a:lstStyle/>
          <a:p>
            <a:fld id="{DA20A8BE-3DB3-D641-92AF-076E77452DCB}" type="slidenum">
              <a:rPr kumimoji="1" lang="ja-JP" altLang="en-US" smtClean="0"/>
              <a:t>17</a:t>
            </a:fld>
            <a:endParaRPr kumimoji="1" lang="ja-JP" altLang="en-US"/>
          </a:p>
        </p:txBody>
      </p:sp>
    </p:spTree>
    <p:extLst>
      <p:ext uri="{BB962C8B-B14F-4D97-AF65-F5344CB8AC3E}">
        <p14:creationId xmlns:p14="http://schemas.microsoft.com/office/powerpoint/2010/main" val="482572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ABE493-5C59-B0B6-703D-7525160DE544}"/>
              </a:ext>
            </a:extLst>
          </p:cNvPr>
          <p:cNvSpPr>
            <a:spLocks noGrp="1"/>
          </p:cNvSpPr>
          <p:nvPr>
            <p:ph type="title"/>
          </p:nvPr>
        </p:nvSpPr>
        <p:spPr/>
        <p:txBody>
          <a:bodyPr/>
          <a:lstStyle/>
          <a:p>
            <a:r>
              <a:rPr kumimoji="1" lang="ja-JP" altLang="en-US"/>
              <a:t>実験</a:t>
            </a:r>
            <a:r>
              <a:rPr kumimoji="1" lang="en-US" altLang="ja-JP" dirty="0"/>
              <a:t>1</a:t>
            </a:r>
            <a:r>
              <a:rPr kumimoji="1" lang="ja-JP" altLang="en-US"/>
              <a:t>：一括取得するページ数の影響</a:t>
            </a:r>
          </a:p>
        </p:txBody>
      </p:sp>
      <p:sp>
        <p:nvSpPr>
          <p:cNvPr id="3" name="コンテンツ プレースホルダー 2">
            <a:extLst>
              <a:ext uri="{FF2B5EF4-FFF2-40B4-BE49-F238E27FC236}">
                <a16:creationId xmlns:a16="http://schemas.microsoft.com/office/drawing/2014/main" id="{AF7C42B6-9427-A46E-0CDF-48C705E35938}"/>
              </a:ext>
            </a:extLst>
          </p:cNvPr>
          <p:cNvSpPr>
            <a:spLocks noGrp="1"/>
          </p:cNvSpPr>
          <p:nvPr>
            <p:ph idx="1"/>
          </p:nvPr>
        </p:nvSpPr>
        <p:spPr/>
        <p:txBody>
          <a:bodyPr/>
          <a:lstStyle/>
          <a:p>
            <a:r>
              <a:rPr kumimoji="1" lang="en-US" altLang="ja-JP" dirty="0"/>
              <a:t>IDS</a:t>
            </a:r>
            <a:r>
              <a:rPr kumimoji="1" lang="ja-JP" altLang="en-US"/>
              <a:t>が一括取得する最適なページ数を調査</a:t>
            </a:r>
            <a:endParaRPr kumimoji="1" lang="en-US" altLang="ja-JP" dirty="0"/>
          </a:p>
          <a:p>
            <a:pPr lvl="1"/>
            <a:r>
              <a:rPr lang="ja-JP" altLang="en-US"/>
              <a:t>一括取得するページ数を変えながら情報を取得する時間などを測定</a:t>
            </a:r>
            <a:endParaRPr lang="en-US" altLang="ja-JP" dirty="0"/>
          </a:p>
          <a:p>
            <a:r>
              <a:rPr kumimoji="1" lang="en-US" altLang="ja-JP" dirty="0"/>
              <a:t>2</a:t>
            </a:r>
            <a:r>
              <a:rPr kumimoji="1" lang="ja-JP" altLang="en-US"/>
              <a:t>ページを一括取得する時に取得時間が最小</a:t>
            </a:r>
            <a:endParaRPr kumimoji="1" lang="en-US" altLang="ja-JP" dirty="0"/>
          </a:p>
          <a:p>
            <a:pPr lvl="1"/>
            <a:r>
              <a:rPr lang="en-US" altLang="ja-JP" dirty="0"/>
              <a:t>RSI</a:t>
            </a:r>
            <a:r>
              <a:rPr lang="ja-JP" altLang="en-US"/>
              <a:t>呼び出しは一括取得するページ数を増やすと減少</a:t>
            </a:r>
            <a:endParaRPr lang="en-US" altLang="ja-JP" dirty="0"/>
          </a:p>
          <a:p>
            <a:pPr lvl="1"/>
            <a:r>
              <a:rPr kumimoji="1" lang="ja-JP" altLang="en-US"/>
              <a:t>取得する合計ページ数の増加によりオーバヘッドが増加</a:t>
            </a:r>
          </a:p>
        </p:txBody>
      </p:sp>
      <p:graphicFrame>
        <p:nvGraphicFramePr>
          <p:cNvPr id="4" name="グラフ 3">
            <a:extLst>
              <a:ext uri="{FF2B5EF4-FFF2-40B4-BE49-F238E27FC236}">
                <a16:creationId xmlns:a16="http://schemas.microsoft.com/office/drawing/2014/main" id="{07018A1D-20F0-7766-56E6-6F54A16F8288}"/>
              </a:ext>
            </a:extLst>
          </p:cNvPr>
          <p:cNvGraphicFramePr>
            <a:graphicFrameLocks/>
          </p:cNvGraphicFramePr>
          <p:nvPr>
            <p:extLst>
              <p:ext uri="{D42A27DB-BD31-4B8C-83A1-F6EECF244321}">
                <p14:modId xmlns:p14="http://schemas.microsoft.com/office/powerpoint/2010/main" val="761134271"/>
              </p:ext>
            </p:extLst>
          </p:nvPr>
        </p:nvGraphicFramePr>
        <p:xfrm>
          <a:off x="1" y="3944986"/>
          <a:ext cx="3936274" cy="28869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グラフ 5">
            <a:extLst>
              <a:ext uri="{FF2B5EF4-FFF2-40B4-BE49-F238E27FC236}">
                <a16:creationId xmlns:a16="http://schemas.microsoft.com/office/drawing/2014/main" id="{7C5F3700-D857-8633-B81F-6A9D557B759D}"/>
              </a:ext>
            </a:extLst>
          </p:cNvPr>
          <p:cNvGraphicFramePr>
            <a:graphicFrameLocks/>
          </p:cNvGraphicFramePr>
          <p:nvPr>
            <p:extLst>
              <p:ext uri="{D42A27DB-BD31-4B8C-83A1-F6EECF244321}">
                <p14:modId xmlns:p14="http://schemas.microsoft.com/office/powerpoint/2010/main" val="3929561504"/>
              </p:ext>
            </p:extLst>
          </p:nvPr>
        </p:nvGraphicFramePr>
        <p:xfrm>
          <a:off x="3936275" y="3944986"/>
          <a:ext cx="3936274" cy="28869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グラフ 7">
            <a:extLst>
              <a:ext uri="{FF2B5EF4-FFF2-40B4-BE49-F238E27FC236}">
                <a16:creationId xmlns:a16="http://schemas.microsoft.com/office/drawing/2014/main" id="{7BECE3D4-4FB1-0636-6B03-F591803307C6}"/>
              </a:ext>
            </a:extLst>
          </p:cNvPr>
          <p:cNvGraphicFramePr>
            <a:graphicFrameLocks/>
          </p:cNvGraphicFramePr>
          <p:nvPr>
            <p:extLst>
              <p:ext uri="{D42A27DB-BD31-4B8C-83A1-F6EECF244321}">
                <p14:modId xmlns:p14="http://schemas.microsoft.com/office/powerpoint/2010/main" val="2974450060"/>
              </p:ext>
            </p:extLst>
          </p:nvPr>
        </p:nvGraphicFramePr>
        <p:xfrm>
          <a:off x="7872549" y="3944986"/>
          <a:ext cx="3936274" cy="2886924"/>
        </p:xfrm>
        <a:graphic>
          <a:graphicData uri="http://schemas.openxmlformats.org/drawingml/2006/chart">
            <c:chart xmlns:c="http://schemas.openxmlformats.org/drawingml/2006/chart" xmlns:r="http://schemas.openxmlformats.org/officeDocument/2006/relationships" r:id="rId5"/>
          </a:graphicData>
        </a:graphic>
      </p:graphicFrame>
      <p:sp>
        <p:nvSpPr>
          <p:cNvPr id="11" name="テキスト ボックス 10">
            <a:extLst>
              <a:ext uri="{FF2B5EF4-FFF2-40B4-BE49-F238E27FC236}">
                <a16:creationId xmlns:a16="http://schemas.microsoft.com/office/drawing/2014/main" id="{425EB847-69CC-4A5A-A0BE-2967732643AB}"/>
              </a:ext>
            </a:extLst>
          </p:cNvPr>
          <p:cNvSpPr txBox="1"/>
          <p:nvPr/>
        </p:nvSpPr>
        <p:spPr>
          <a:xfrm>
            <a:off x="1436914" y="3675476"/>
            <a:ext cx="1724297" cy="374010"/>
          </a:xfrm>
          <a:prstGeom prst="rect">
            <a:avLst/>
          </a:prstGeom>
          <a:noFill/>
        </p:spPr>
        <p:txBody>
          <a:bodyPr wrap="square" rtlCol="0">
            <a:spAutoFit/>
          </a:bodyPr>
          <a:lstStyle/>
          <a:p>
            <a:pPr algn="ctr"/>
            <a:r>
              <a:rPr kumimoji="1" lang="ja-JP" altLang="en-US" b="1"/>
              <a:t>取得時間</a:t>
            </a:r>
          </a:p>
        </p:txBody>
      </p:sp>
      <p:sp>
        <p:nvSpPr>
          <p:cNvPr id="12" name="テキスト ボックス 11">
            <a:extLst>
              <a:ext uri="{FF2B5EF4-FFF2-40B4-BE49-F238E27FC236}">
                <a16:creationId xmlns:a16="http://schemas.microsoft.com/office/drawing/2014/main" id="{B4B1FF07-A657-D112-60CF-8F43685A43A8}"/>
              </a:ext>
            </a:extLst>
          </p:cNvPr>
          <p:cNvSpPr txBox="1"/>
          <p:nvPr/>
        </p:nvSpPr>
        <p:spPr>
          <a:xfrm>
            <a:off x="8927375" y="3684643"/>
            <a:ext cx="2746466" cy="369332"/>
          </a:xfrm>
          <a:prstGeom prst="rect">
            <a:avLst/>
          </a:prstGeom>
          <a:noFill/>
        </p:spPr>
        <p:txBody>
          <a:bodyPr wrap="square" rtlCol="0">
            <a:spAutoFit/>
          </a:bodyPr>
          <a:lstStyle/>
          <a:p>
            <a:pPr algn="ctr"/>
            <a:r>
              <a:rPr kumimoji="1" lang="ja-JP" altLang="en-US" b="1"/>
              <a:t>取得した合計ページ数</a:t>
            </a:r>
          </a:p>
        </p:txBody>
      </p:sp>
      <p:sp>
        <p:nvSpPr>
          <p:cNvPr id="13" name="テキスト ボックス 12">
            <a:extLst>
              <a:ext uri="{FF2B5EF4-FFF2-40B4-BE49-F238E27FC236}">
                <a16:creationId xmlns:a16="http://schemas.microsoft.com/office/drawing/2014/main" id="{8AED74A2-F614-4C20-DEFD-486EBF707154}"/>
              </a:ext>
            </a:extLst>
          </p:cNvPr>
          <p:cNvSpPr txBox="1"/>
          <p:nvPr/>
        </p:nvSpPr>
        <p:spPr>
          <a:xfrm>
            <a:off x="5273585" y="3684643"/>
            <a:ext cx="1971402" cy="369332"/>
          </a:xfrm>
          <a:prstGeom prst="rect">
            <a:avLst/>
          </a:prstGeom>
          <a:noFill/>
        </p:spPr>
        <p:txBody>
          <a:bodyPr wrap="square" rtlCol="0">
            <a:spAutoFit/>
          </a:bodyPr>
          <a:lstStyle/>
          <a:p>
            <a:pPr algn="ctr"/>
            <a:r>
              <a:rPr kumimoji="1" lang="en-US" altLang="ja-JP" b="1" dirty="0"/>
              <a:t>RSI</a:t>
            </a:r>
            <a:r>
              <a:rPr kumimoji="1" lang="ja-JP" altLang="en-US" b="1"/>
              <a:t>呼び出し回数</a:t>
            </a:r>
          </a:p>
        </p:txBody>
      </p:sp>
      <p:sp>
        <p:nvSpPr>
          <p:cNvPr id="5" name="スライド番号プレースホルダー 4">
            <a:extLst>
              <a:ext uri="{FF2B5EF4-FFF2-40B4-BE49-F238E27FC236}">
                <a16:creationId xmlns:a16="http://schemas.microsoft.com/office/drawing/2014/main" id="{27327898-2ACD-4438-139F-6E1B5F107C4D}"/>
              </a:ext>
            </a:extLst>
          </p:cNvPr>
          <p:cNvSpPr>
            <a:spLocks noGrp="1"/>
          </p:cNvSpPr>
          <p:nvPr>
            <p:ph type="sldNum" sz="quarter" idx="12"/>
          </p:nvPr>
        </p:nvSpPr>
        <p:spPr/>
        <p:txBody>
          <a:bodyPr/>
          <a:lstStyle/>
          <a:p>
            <a:fld id="{DA20A8BE-3DB3-D641-92AF-076E77452DCB}" type="slidenum">
              <a:rPr kumimoji="1" lang="ja-JP" altLang="en-US" smtClean="0"/>
              <a:t>18</a:t>
            </a:fld>
            <a:endParaRPr kumimoji="1" lang="ja-JP" altLang="en-US"/>
          </a:p>
        </p:txBody>
      </p:sp>
      <p:cxnSp>
        <p:nvCxnSpPr>
          <p:cNvPr id="9" name="直線矢印コネクタ 8">
            <a:extLst>
              <a:ext uri="{FF2B5EF4-FFF2-40B4-BE49-F238E27FC236}">
                <a16:creationId xmlns:a16="http://schemas.microsoft.com/office/drawing/2014/main" id="{B25F313E-372E-16EB-F0A9-9864D0B36D67}"/>
              </a:ext>
            </a:extLst>
          </p:cNvPr>
          <p:cNvCxnSpPr>
            <a:cxnSpLocks/>
          </p:cNvCxnSpPr>
          <p:nvPr/>
        </p:nvCxnSpPr>
        <p:spPr>
          <a:xfrm>
            <a:off x="1214203" y="4826833"/>
            <a:ext cx="479686" cy="239842"/>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AABD0F49-2803-5572-24E4-71E0D1DCFC6B}"/>
              </a:ext>
            </a:extLst>
          </p:cNvPr>
          <p:cNvCxnSpPr/>
          <p:nvPr/>
        </p:nvCxnSpPr>
        <p:spPr>
          <a:xfrm>
            <a:off x="5576341" y="4362138"/>
            <a:ext cx="1948721" cy="809469"/>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4D4A802D-EBA8-E916-2F83-55A7499D8BCD}"/>
              </a:ext>
            </a:extLst>
          </p:cNvPr>
          <p:cNvCxnSpPr/>
          <p:nvPr/>
        </p:nvCxnSpPr>
        <p:spPr>
          <a:xfrm flipV="1">
            <a:off x="9218951" y="4242216"/>
            <a:ext cx="1723869" cy="929391"/>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30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755C7A-EECD-A2F6-097F-C93FCD9A2301}"/>
              </a:ext>
            </a:extLst>
          </p:cNvPr>
          <p:cNvSpPr>
            <a:spLocks noGrp="1"/>
          </p:cNvSpPr>
          <p:nvPr>
            <p:ph type="title"/>
          </p:nvPr>
        </p:nvSpPr>
        <p:spPr/>
        <p:txBody>
          <a:bodyPr/>
          <a:lstStyle/>
          <a:p>
            <a:r>
              <a:rPr kumimoji="1" lang="ja-JP" altLang="en-US"/>
              <a:t>実験</a:t>
            </a:r>
            <a:r>
              <a:rPr kumimoji="1" lang="en-US" altLang="ja-JP" dirty="0"/>
              <a:t>2</a:t>
            </a:r>
            <a:r>
              <a:rPr kumimoji="1" lang="ja-JP" altLang="en-US"/>
              <a:t>：取得時間</a:t>
            </a:r>
          </a:p>
        </p:txBody>
      </p:sp>
      <p:sp>
        <p:nvSpPr>
          <p:cNvPr id="3" name="コンテンツ プレースホルダー 2">
            <a:extLst>
              <a:ext uri="{FF2B5EF4-FFF2-40B4-BE49-F238E27FC236}">
                <a16:creationId xmlns:a16="http://schemas.microsoft.com/office/drawing/2014/main" id="{C9249B71-7969-B687-85B4-7F3E6E97229B}"/>
              </a:ext>
            </a:extLst>
          </p:cNvPr>
          <p:cNvSpPr>
            <a:spLocks noGrp="1"/>
          </p:cNvSpPr>
          <p:nvPr>
            <p:ph idx="1"/>
          </p:nvPr>
        </p:nvSpPr>
        <p:spPr/>
        <p:txBody>
          <a:bodyPr/>
          <a:lstStyle/>
          <a:p>
            <a:r>
              <a:rPr lang="en-US" altLang="ja-JP" dirty="0" err="1"/>
              <a:t>CCAmonitor</a:t>
            </a:r>
            <a:r>
              <a:rPr lang="ja-JP" altLang="en-US"/>
              <a:t>での取得時間を従来手法と比較</a:t>
            </a:r>
            <a:endParaRPr lang="en-US" altLang="ja-JP" dirty="0"/>
          </a:p>
          <a:p>
            <a:pPr lvl="1"/>
            <a:r>
              <a:rPr lang="ja-JP" altLang="en-US"/>
              <a:t>メモリアクセスのオーバヘッドのために</a:t>
            </a:r>
            <a:r>
              <a:rPr lang="en-US" altLang="ja-JP" dirty="0"/>
              <a:t>5.3〜5.9</a:t>
            </a:r>
            <a:r>
              <a:rPr lang="ja-JP" altLang="en-US"/>
              <a:t>倍に増加</a:t>
            </a:r>
            <a:endParaRPr lang="en-US" altLang="ja-JP" dirty="0"/>
          </a:p>
          <a:p>
            <a:pPr lvl="1"/>
            <a:r>
              <a:rPr lang="ja-JP" altLang="en-US"/>
              <a:t>プリマッピングはデマンドマッピングより</a:t>
            </a:r>
            <a:r>
              <a:rPr lang="en-US" altLang="ja-JP" dirty="0"/>
              <a:t>11%</a:t>
            </a:r>
            <a:r>
              <a:rPr lang="ja-JP" altLang="en-US"/>
              <a:t>だけ高速</a:t>
            </a:r>
            <a:endParaRPr lang="en-US" altLang="ja-JP" dirty="0"/>
          </a:p>
          <a:p>
            <a:r>
              <a:rPr lang="en-US" altLang="ja-JP" dirty="0" err="1"/>
              <a:t>ns_mem</a:t>
            </a:r>
            <a:r>
              <a:rPr lang="ja-JP" altLang="en-US"/>
              <a:t>デバイスの読み出しにかかる時間の内訳を測定</a:t>
            </a:r>
            <a:endParaRPr lang="en-US" altLang="ja-JP" dirty="0"/>
          </a:p>
          <a:p>
            <a:pPr lvl="1"/>
            <a:r>
              <a:rPr lang="en-US" altLang="ja-JP" dirty="0" err="1"/>
              <a:t>ns_mem</a:t>
            </a:r>
            <a:r>
              <a:rPr lang="ja-JP" altLang="en-US"/>
              <a:t>デバイスから</a:t>
            </a:r>
            <a:r>
              <a:rPr lang="en-US" altLang="ja-JP" dirty="0"/>
              <a:t>IDS</a:t>
            </a:r>
            <a:r>
              <a:rPr lang="ja-JP" altLang="en-US"/>
              <a:t>に</a:t>
            </a:r>
            <a:r>
              <a:rPr kumimoji="1" lang="ja-JP" altLang="en-US"/>
              <a:t>メモリデータをコピーする時間が</a:t>
            </a:r>
            <a:r>
              <a:rPr lang="ja-JP" altLang="en-US"/>
              <a:t>長い</a:t>
            </a:r>
            <a:endParaRPr kumimoji="1" lang="ja-JP" altLang="en-US"/>
          </a:p>
        </p:txBody>
      </p:sp>
      <p:graphicFrame>
        <p:nvGraphicFramePr>
          <p:cNvPr id="11" name="グラフ 10">
            <a:extLst>
              <a:ext uri="{FF2B5EF4-FFF2-40B4-BE49-F238E27FC236}">
                <a16:creationId xmlns:a16="http://schemas.microsoft.com/office/drawing/2014/main" id="{40909026-21B1-CF7A-00C1-DC22CAA0CD90}"/>
              </a:ext>
            </a:extLst>
          </p:cNvPr>
          <p:cNvGraphicFramePr>
            <a:graphicFrameLocks/>
          </p:cNvGraphicFramePr>
          <p:nvPr>
            <p:extLst>
              <p:ext uri="{D42A27DB-BD31-4B8C-83A1-F6EECF244321}">
                <p14:modId xmlns:p14="http://schemas.microsoft.com/office/powerpoint/2010/main" val="2378666254"/>
              </p:ext>
            </p:extLst>
          </p:nvPr>
        </p:nvGraphicFramePr>
        <p:xfrm>
          <a:off x="637812" y="3675476"/>
          <a:ext cx="4895088" cy="30174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グラフ 11">
            <a:extLst>
              <a:ext uri="{FF2B5EF4-FFF2-40B4-BE49-F238E27FC236}">
                <a16:creationId xmlns:a16="http://schemas.microsoft.com/office/drawing/2014/main" id="{53C5F650-5E37-3938-9124-3271738F2CC1}"/>
              </a:ext>
            </a:extLst>
          </p:cNvPr>
          <p:cNvGraphicFramePr>
            <a:graphicFrameLocks/>
          </p:cNvGraphicFramePr>
          <p:nvPr>
            <p:extLst>
              <p:ext uri="{D42A27DB-BD31-4B8C-83A1-F6EECF244321}">
                <p14:modId xmlns:p14="http://schemas.microsoft.com/office/powerpoint/2010/main" val="1349782954"/>
              </p:ext>
            </p:extLst>
          </p:nvPr>
        </p:nvGraphicFramePr>
        <p:xfrm>
          <a:off x="5845756" y="3675476"/>
          <a:ext cx="6169460" cy="3017437"/>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直線矢印コネクタ 13">
            <a:extLst>
              <a:ext uri="{FF2B5EF4-FFF2-40B4-BE49-F238E27FC236}">
                <a16:creationId xmlns:a16="http://schemas.microsoft.com/office/drawing/2014/main" id="{5AC2AC7F-C494-43C8-7DF4-1ABA1CE57C4E}"/>
              </a:ext>
            </a:extLst>
          </p:cNvPr>
          <p:cNvCxnSpPr>
            <a:cxnSpLocks/>
          </p:cNvCxnSpPr>
          <p:nvPr/>
        </p:nvCxnSpPr>
        <p:spPr>
          <a:xfrm flipV="1">
            <a:off x="2533338" y="4297680"/>
            <a:ext cx="588685" cy="1218700"/>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直線矢印コネクタ 15">
            <a:extLst>
              <a:ext uri="{FF2B5EF4-FFF2-40B4-BE49-F238E27FC236}">
                <a16:creationId xmlns:a16="http://schemas.microsoft.com/office/drawing/2014/main" id="{DB678FF2-E6B8-A35A-514E-41F413F35D46}"/>
              </a:ext>
            </a:extLst>
          </p:cNvPr>
          <p:cNvCxnSpPr/>
          <p:nvPr/>
        </p:nvCxnSpPr>
        <p:spPr>
          <a:xfrm>
            <a:off x="3788229" y="4075611"/>
            <a:ext cx="666205" cy="222069"/>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EB2A5F60-8F98-92D9-1598-AC6F19400AE4}"/>
              </a:ext>
            </a:extLst>
          </p:cNvPr>
          <p:cNvSpPr txBox="1"/>
          <p:nvPr/>
        </p:nvSpPr>
        <p:spPr>
          <a:xfrm>
            <a:off x="3618412" y="3817313"/>
            <a:ext cx="1306286" cy="369332"/>
          </a:xfrm>
          <a:prstGeom prst="rect">
            <a:avLst/>
          </a:prstGeom>
          <a:noFill/>
        </p:spPr>
        <p:txBody>
          <a:bodyPr wrap="square" rtlCol="0">
            <a:spAutoFit/>
          </a:bodyPr>
          <a:lstStyle/>
          <a:p>
            <a:pPr algn="ctr"/>
            <a:r>
              <a:rPr kumimoji="1" lang="en-US" altLang="ja-JP" b="1" dirty="0">
                <a:solidFill>
                  <a:srgbClr val="C00000"/>
                </a:solidFill>
              </a:rPr>
              <a:t>-11%</a:t>
            </a:r>
            <a:endParaRPr kumimoji="1" lang="ja-JP" altLang="en-US" b="1">
              <a:solidFill>
                <a:srgbClr val="C00000"/>
              </a:solidFill>
            </a:endParaRPr>
          </a:p>
        </p:txBody>
      </p:sp>
      <p:sp>
        <p:nvSpPr>
          <p:cNvPr id="18" name="テキスト ボックス 17">
            <a:extLst>
              <a:ext uri="{FF2B5EF4-FFF2-40B4-BE49-F238E27FC236}">
                <a16:creationId xmlns:a16="http://schemas.microsoft.com/office/drawing/2014/main" id="{7F850C78-5396-64B2-F4FE-5CFF24D08554}"/>
              </a:ext>
            </a:extLst>
          </p:cNvPr>
          <p:cNvSpPr txBox="1"/>
          <p:nvPr/>
        </p:nvSpPr>
        <p:spPr>
          <a:xfrm>
            <a:off x="1493302" y="4814862"/>
            <a:ext cx="1306286" cy="369332"/>
          </a:xfrm>
          <a:prstGeom prst="rect">
            <a:avLst/>
          </a:prstGeom>
          <a:noFill/>
        </p:spPr>
        <p:txBody>
          <a:bodyPr wrap="square" rtlCol="0">
            <a:spAutoFit/>
          </a:bodyPr>
          <a:lstStyle/>
          <a:p>
            <a:pPr algn="ctr"/>
            <a:r>
              <a:rPr lang="en-US" altLang="ja-JP" b="1" dirty="0">
                <a:solidFill>
                  <a:srgbClr val="C00000"/>
                </a:solidFill>
              </a:rPr>
              <a:t>5.3</a:t>
            </a:r>
            <a:r>
              <a:rPr kumimoji="1" lang="en-US" altLang="ja-JP" b="1" dirty="0">
                <a:solidFill>
                  <a:srgbClr val="C00000"/>
                </a:solidFill>
              </a:rPr>
              <a:t>-5.9x</a:t>
            </a:r>
            <a:endParaRPr kumimoji="1" lang="ja-JP" altLang="en-US" b="1">
              <a:solidFill>
                <a:srgbClr val="C00000"/>
              </a:solidFill>
            </a:endParaRPr>
          </a:p>
        </p:txBody>
      </p:sp>
      <p:sp>
        <p:nvSpPr>
          <p:cNvPr id="4" name="スライド番号プレースホルダー 3">
            <a:extLst>
              <a:ext uri="{FF2B5EF4-FFF2-40B4-BE49-F238E27FC236}">
                <a16:creationId xmlns:a16="http://schemas.microsoft.com/office/drawing/2014/main" id="{D3356E40-4E84-D6FE-FC03-7C3070BB2838}"/>
              </a:ext>
            </a:extLst>
          </p:cNvPr>
          <p:cNvSpPr>
            <a:spLocks noGrp="1"/>
          </p:cNvSpPr>
          <p:nvPr>
            <p:ph type="sldNum" sz="quarter" idx="12"/>
          </p:nvPr>
        </p:nvSpPr>
        <p:spPr/>
        <p:txBody>
          <a:bodyPr/>
          <a:lstStyle/>
          <a:p>
            <a:fld id="{DA20A8BE-3DB3-D641-92AF-076E77452DCB}" type="slidenum">
              <a:rPr kumimoji="1" lang="ja-JP" altLang="en-US" smtClean="0"/>
              <a:t>19</a:t>
            </a:fld>
            <a:endParaRPr kumimoji="1" lang="ja-JP" altLang="en-US"/>
          </a:p>
        </p:txBody>
      </p:sp>
    </p:spTree>
    <p:extLst>
      <p:ext uri="{BB962C8B-B14F-4D97-AF65-F5344CB8AC3E}">
        <p14:creationId xmlns:p14="http://schemas.microsoft.com/office/powerpoint/2010/main" val="375470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グラフ 4">
            <a:extLst>
              <a:ext uri="{FF2B5EF4-FFF2-40B4-BE49-F238E27FC236}">
                <a16:creationId xmlns:a16="http://schemas.microsoft.com/office/drawing/2014/main" id="{69BD9813-3CB2-6E7D-CD49-708DF3473061}"/>
              </a:ext>
            </a:extLst>
          </p:cNvPr>
          <p:cNvGraphicFramePr>
            <a:graphicFrameLocks/>
          </p:cNvGraphicFramePr>
          <p:nvPr>
            <p:extLst>
              <p:ext uri="{D42A27DB-BD31-4B8C-83A1-F6EECF244321}">
                <p14:modId xmlns:p14="http://schemas.microsoft.com/office/powerpoint/2010/main" val="2180590709"/>
              </p:ext>
            </p:extLst>
          </p:nvPr>
        </p:nvGraphicFramePr>
        <p:xfrm>
          <a:off x="1225309" y="3788229"/>
          <a:ext cx="4554555" cy="2712497"/>
        </p:xfrm>
        <a:graphic>
          <a:graphicData uri="http://schemas.openxmlformats.org/drawingml/2006/chart">
            <c:chart xmlns:c="http://schemas.openxmlformats.org/drawingml/2006/chart" xmlns:r="http://schemas.openxmlformats.org/officeDocument/2006/relationships" r:id="rId3"/>
          </a:graphicData>
        </a:graphic>
      </p:graphicFrame>
      <p:sp>
        <p:nvSpPr>
          <p:cNvPr id="2" name="タイトル 1">
            <a:extLst>
              <a:ext uri="{FF2B5EF4-FFF2-40B4-BE49-F238E27FC236}">
                <a16:creationId xmlns:a16="http://schemas.microsoft.com/office/drawing/2014/main" id="{89F63F6C-2302-1062-79A5-005AB9D9BEA8}"/>
              </a:ext>
            </a:extLst>
          </p:cNvPr>
          <p:cNvSpPr>
            <a:spLocks noGrp="1"/>
          </p:cNvSpPr>
          <p:nvPr>
            <p:ph type="title"/>
          </p:nvPr>
        </p:nvSpPr>
        <p:spPr/>
        <p:txBody>
          <a:bodyPr/>
          <a:lstStyle/>
          <a:p>
            <a:r>
              <a:rPr kumimoji="1" lang="ja-JP" altLang="en-US"/>
              <a:t>実験</a:t>
            </a:r>
            <a:r>
              <a:rPr kumimoji="1" lang="en-US" altLang="ja-JP" dirty="0"/>
              <a:t>3</a:t>
            </a:r>
            <a:r>
              <a:rPr kumimoji="1" lang="ja-JP" altLang="en-US"/>
              <a:t>：システム性能への影響</a:t>
            </a:r>
          </a:p>
        </p:txBody>
      </p:sp>
      <p:sp>
        <p:nvSpPr>
          <p:cNvPr id="3" name="コンテンツ プレースホルダー 2">
            <a:extLst>
              <a:ext uri="{FF2B5EF4-FFF2-40B4-BE49-F238E27FC236}">
                <a16:creationId xmlns:a16="http://schemas.microsoft.com/office/drawing/2014/main" id="{D0D36ED1-C3AE-9D53-B99B-69EE135C555D}"/>
              </a:ext>
            </a:extLst>
          </p:cNvPr>
          <p:cNvSpPr>
            <a:spLocks noGrp="1"/>
          </p:cNvSpPr>
          <p:nvPr>
            <p:ph idx="1"/>
          </p:nvPr>
        </p:nvSpPr>
        <p:spPr/>
        <p:txBody>
          <a:bodyPr/>
          <a:lstStyle/>
          <a:p>
            <a:r>
              <a:rPr kumimoji="1" lang="ja-JP" altLang="en-US"/>
              <a:t>ノーマルワールド内で</a:t>
            </a:r>
            <a:r>
              <a:rPr kumimoji="1" lang="en-US" altLang="ja-JP" dirty="0"/>
              <a:t>Dhrystone</a:t>
            </a:r>
            <a:r>
              <a:rPr kumimoji="1" lang="ja-JP" altLang="en-US"/>
              <a:t>と</a:t>
            </a:r>
            <a:r>
              <a:rPr kumimoji="1" lang="en-US" altLang="ja-JP" dirty="0"/>
              <a:t>STREAM</a:t>
            </a:r>
            <a:r>
              <a:rPr kumimoji="1" lang="ja-JP" altLang="en-US"/>
              <a:t>を実行</a:t>
            </a:r>
            <a:endParaRPr kumimoji="1" lang="en-US" altLang="ja-JP" dirty="0"/>
          </a:p>
          <a:p>
            <a:pPr lvl="1"/>
            <a:r>
              <a:rPr lang="en-US" altLang="ja-JP" dirty="0"/>
              <a:t>CPU</a:t>
            </a:r>
            <a:r>
              <a:rPr lang="ja-JP" altLang="en-US"/>
              <a:t>性能とメモリ性能への影響を測定</a:t>
            </a:r>
            <a:endParaRPr kumimoji="1" lang="en-US" altLang="ja-JP" dirty="0"/>
          </a:p>
          <a:p>
            <a:pPr lvl="1"/>
            <a:r>
              <a:rPr lang="en-US" altLang="ja-JP" dirty="0"/>
              <a:t>Realm VM</a:t>
            </a:r>
            <a:r>
              <a:rPr lang="ja-JP" altLang="en-US"/>
              <a:t>内の</a:t>
            </a:r>
            <a:r>
              <a:rPr lang="en-US" altLang="ja-JP" dirty="0"/>
              <a:t>IDS</a:t>
            </a:r>
            <a:r>
              <a:rPr lang="ja-JP" altLang="en-US"/>
              <a:t>を動作させない場合と動作させる場合を比較</a:t>
            </a:r>
            <a:endParaRPr lang="en-US" altLang="ja-JP" dirty="0"/>
          </a:p>
          <a:p>
            <a:r>
              <a:rPr lang="en-US" altLang="ja-JP" dirty="0"/>
              <a:t>IDS</a:t>
            </a:r>
            <a:r>
              <a:rPr lang="ja-JP" altLang="en-US"/>
              <a:t>の実行によりシステムの性能に影響</a:t>
            </a:r>
            <a:endParaRPr lang="en-US" altLang="ja-JP" dirty="0"/>
          </a:p>
          <a:p>
            <a:pPr lvl="1"/>
            <a:r>
              <a:rPr lang="ja-JP" altLang="en-US"/>
              <a:t>システムの</a:t>
            </a:r>
            <a:r>
              <a:rPr lang="en-US" altLang="ja-JP" dirty="0"/>
              <a:t>CPU</a:t>
            </a:r>
            <a:r>
              <a:rPr lang="ja-JP" altLang="en-US"/>
              <a:t>性能が</a:t>
            </a:r>
            <a:r>
              <a:rPr lang="en-US" altLang="ja-JP" dirty="0"/>
              <a:t>0.5%</a:t>
            </a:r>
            <a:r>
              <a:rPr lang="ja-JP" altLang="en-US"/>
              <a:t>低下、メモリ性能が最大</a:t>
            </a:r>
            <a:r>
              <a:rPr lang="en-US" altLang="ja-JP" dirty="0"/>
              <a:t>17%</a:t>
            </a:r>
            <a:r>
              <a:rPr lang="ja-JP" altLang="en-US"/>
              <a:t>低下</a:t>
            </a:r>
            <a:endParaRPr lang="en-US" altLang="ja-JP" dirty="0"/>
          </a:p>
          <a:p>
            <a:pPr lvl="1"/>
            <a:endParaRPr lang="en-US" altLang="ja-JP" dirty="0"/>
          </a:p>
          <a:p>
            <a:endParaRPr kumimoji="1" lang="en-US" altLang="ja-JP" dirty="0"/>
          </a:p>
        </p:txBody>
      </p:sp>
      <p:graphicFrame>
        <p:nvGraphicFramePr>
          <p:cNvPr id="7" name="グラフ 6">
            <a:extLst>
              <a:ext uri="{FF2B5EF4-FFF2-40B4-BE49-F238E27FC236}">
                <a16:creationId xmlns:a16="http://schemas.microsoft.com/office/drawing/2014/main" id="{28FAC28C-6902-7E22-99C2-E9866E3C8DC6}"/>
              </a:ext>
            </a:extLst>
          </p:cNvPr>
          <p:cNvGraphicFramePr>
            <a:graphicFrameLocks/>
          </p:cNvGraphicFramePr>
          <p:nvPr>
            <p:extLst>
              <p:ext uri="{D42A27DB-BD31-4B8C-83A1-F6EECF244321}">
                <p14:modId xmlns:p14="http://schemas.microsoft.com/office/powerpoint/2010/main" val="2496670324"/>
              </p:ext>
            </p:extLst>
          </p:nvPr>
        </p:nvGraphicFramePr>
        <p:xfrm>
          <a:off x="6265803" y="3788229"/>
          <a:ext cx="4759235" cy="3022135"/>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直線矢印コネクタ 8">
            <a:extLst>
              <a:ext uri="{FF2B5EF4-FFF2-40B4-BE49-F238E27FC236}">
                <a16:creationId xmlns:a16="http://schemas.microsoft.com/office/drawing/2014/main" id="{2C148B42-9F78-C18E-F992-DE797A42D6A8}"/>
              </a:ext>
            </a:extLst>
          </p:cNvPr>
          <p:cNvCxnSpPr/>
          <p:nvPr/>
        </p:nvCxnSpPr>
        <p:spPr>
          <a:xfrm>
            <a:off x="3411528" y="4189021"/>
            <a:ext cx="1031965" cy="143691"/>
          </a:xfrm>
          <a:prstGeom prst="straightConnector1">
            <a:avLst/>
          </a:prstGeom>
          <a:ln w="762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直線矢印コネクタ 10">
            <a:extLst>
              <a:ext uri="{FF2B5EF4-FFF2-40B4-BE49-F238E27FC236}">
                <a16:creationId xmlns:a16="http://schemas.microsoft.com/office/drawing/2014/main" id="{52F32040-E711-AA9C-601A-251C189FBBA1}"/>
              </a:ext>
            </a:extLst>
          </p:cNvPr>
          <p:cNvCxnSpPr/>
          <p:nvPr/>
        </p:nvCxnSpPr>
        <p:spPr>
          <a:xfrm flipV="1">
            <a:off x="7649202" y="4172292"/>
            <a:ext cx="208067" cy="131411"/>
          </a:xfrm>
          <a:prstGeom prst="straightConnector1">
            <a:avLst/>
          </a:prstGeom>
          <a:ln w="508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線矢印コネクタ 12">
            <a:extLst>
              <a:ext uri="{FF2B5EF4-FFF2-40B4-BE49-F238E27FC236}">
                <a16:creationId xmlns:a16="http://schemas.microsoft.com/office/drawing/2014/main" id="{BDC5E6D5-DFAF-70DA-EE97-AF78844D2F84}"/>
              </a:ext>
            </a:extLst>
          </p:cNvPr>
          <p:cNvCxnSpPr/>
          <p:nvPr/>
        </p:nvCxnSpPr>
        <p:spPr>
          <a:xfrm>
            <a:off x="8536838" y="5164531"/>
            <a:ext cx="292608" cy="80467"/>
          </a:xfrm>
          <a:prstGeom prst="straightConnector1">
            <a:avLst/>
          </a:prstGeom>
          <a:ln w="508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A0955FE2-4D85-F395-4AFE-A401E5B33024}"/>
              </a:ext>
            </a:extLst>
          </p:cNvPr>
          <p:cNvCxnSpPr/>
          <p:nvPr/>
        </p:nvCxnSpPr>
        <p:spPr>
          <a:xfrm>
            <a:off x="9436608" y="4945075"/>
            <a:ext cx="285293" cy="219456"/>
          </a:xfrm>
          <a:prstGeom prst="straightConnector1">
            <a:avLst/>
          </a:prstGeom>
          <a:ln w="508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5737FA57-4CEE-D355-45F4-37F1CBE9FC8B}"/>
              </a:ext>
            </a:extLst>
          </p:cNvPr>
          <p:cNvCxnSpPr/>
          <p:nvPr/>
        </p:nvCxnSpPr>
        <p:spPr>
          <a:xfrm>
            <a:off x="10307117" y="5244998"/>
            <a:ext cx="292608" cy="65837"/>
          </a:xfrm>
          <a:prstGeom prst="straightConnector1">
            <a:avLst/>
          </a:prstGeom>
          <a:ln w="508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8" name="テキスト ボックス 17">
            <a:extLst>
              <a:ext uri="{FF2B5EF4-FFF2-40B4-BE49-F238E27FC236}">
                <a16:creationId xmlns:a16="http://schemas.microsoft.com/office/drawing/2014/main" id="{99F958C8-C5CE-F973-6AA1-4BCE146FB8A8}"/>
              </a:ext>
            </a:extLst>
          </p:cNvPr>
          <p:cNvSpPr txBox="1"/>
          <p:nvPr/>
        </p:nvSpPr>
        <p:spPr>
          <a:xfrm>
            <a:off x="3193868" y="3891535"/>
            <a:ext cx="1306286" cy="369332"/>
          </a:xfrm>
          <a:prstGeom prst="rect">
            <a:avLst/>
          </a:prstGeom>
          <a:noFill/>
        </p:spPr>
        <p:txBody>
          <a:bodyPr wrap="square" rtlCol="0">
            <a:spAutoFit/>
          </a:bodyPr>
          <a:lstStyle/>
          <a:p>
            <a:pPr algn="ctr"/>
            <a:r>
              <a:rPr kumimoji="1" lang="en-US" altLang="ja-JP" b="1" dirty="0">
                <a:solidFill>
                  <a:srgbClr val="C00000"/>
                </a:solidFill>
              </a:rPr>
              <a:t>-0.5%</a:t>
            </a:r>
            <a:endParaRPr kumimoji="1" lang="ja-JP" altLang="en-US" b="1">
              <a:solidFill>
                <a:srgbClr val="C00000"/>
              </a:solidFill>
            </a:endParaRPr>
          </a:p>
        </p:txBody>
      </p:sp>
      <p:sp>
        <p:nvSpPr>
          <p:cNvPr id="19" name="テキスト ボックス 18">
            <a:extLst>
              <a:ext uri="{FF2B5EF4-FFF2-40B4-BE49-F238E27FC236}">
                <a16:creationId xmlns:a16="http://schemas.microsoft.com/office/drawing/2014/main" id="{A63B034B-740C-C99C-8EE7-25BFDA83FCE3}"/>
              </a:ext>
            </a:extLst>
          </p:cNvPr>
          <p:cNvSpPr txBox="1"/>
          <p:nvPr/>
        </p:nvSpPr>
        <p:spPr>
          <a:xfrm>
            <a:off x="7095280" y="3831461"/>
            <a:ext cx="1306286" cy="369332"/>
          </a:xfrm>
          <a:prstGeom prst="rect">
            <a:avLst/>
          </a:prstGeom>
          <a:noFill/>
        </p:spPr>
        <p:txBody>
          <a:bodyPr wrap="square" rtlCol="0">
            <a:spAutoFit/>
          </a:bodyPr>
          <a:lstStyle/>
          <a:p>
            <a:pPr algn="ctr"/>
            <a:r>
              <a:rPr kumimoji="1" lang="en-US" altLang="ja-JP" b="1" dirty="0">
                <a:solidFill>
                  <a:srgbClr val="C00000"/>
                </a:solidFill>
              </a:rPr>
              <a:t>3.6%</a:t>
            </a:r>
            <a:endParaRPr kumimoji="1" lang="ja-JP" altLang="en-US" b="1">
              <a:solidFill>
                <a:srgbClr val="C00000"/>
              </a:solidFill>
            </a:endParaRPr>
          </a:p>
        </p:txBody>
      </p:sp>
      <p:sp>
        <p:nvSpPr>
          <p:cNvPr id="20" name="テキスト ボックス 19">
            <a:extLst>
              <a:ext uri="{FF2B5EF4-FFF2-40B4-BE49-F238E27FC236}">
                <a16:creationId xmlns:a16="http://schemas.microsoft.com/office/drawing/2014/main" id="{E2A91F57-07A1-AD12-52F0-1614E384F25F}"/>
              </a:ext>
            </a:extLst>
          </p:cNvPr>
          <p:cNvSpPr txBox="1"/>
          <p:nvPr/>
        </p:nvSpPr>
        <p:spPr>
          <a:xfrm>
            <a:off x="8029999" y="4760409"/>
            <a:ext cx="1306286" cy="369332"/>
          </a:xfrm>
          <a:prstGeom prst="rect">
            <a:avLst/>
          </a:prstGeom>
          <a:noFill/>
        </p:spPr>
        <p:txBody>
          <a:bodyPr wrap="square" rtlCol="0">
            <a:spAutoFit/>
          </a:bodyPr>
          <a:lstStyle/>
          <a:p>
            <a:pPr algn="ctr"/>
            <a:r>
              <a:rPr kumimoji="1" lang="en-US" altLang="ja-JP" b="1" dirty="0">
                <a:solidFill>
                  <a:srgbClr val="C00000"/>
                </a:solidFill>
              </a:rPr>
              <a:t>-4.9%</a:t>
            </a:r>
            <a:endParaRPr kumimoji="1" lang="ja-JP" altLang="en-US" b="1">
              <a:solidFill>
                <a:srgbClr val="C00000"/>
              </a:solidFill>
            </a:endParaRPr>
          </a:p>
        </p:txBody>
      </p:sp>
      <p:sp>
        <p:nvSpPr>
          <p:cNvPr id="21" name="テキスト ボックス 20">
            <a:extLst>
              <a:ext uri="{FF2B5EF4-FFF2-40B4-BE49-F238E27FC236}">
                <a16:creationId xmlns:a16="http://schemas.microsoft.com/office/drawing/2014/main" id="{E5AF31C1-EBC0-F914-B7F8-8CC10505EE4B}"/>
              </a:ext>
            </a:extLst>
          </p:cNvPr>
          <p:cNvSpPr txBox="1"/>
          <p:nvPr/>
        </p:nvSpPr>
        <p:spPr>
          <a:xfrm>
            <a:off x="8926111" y="4540953"/>
            <a:ext cx="1306286" cy="369332"/>
          </a:xfrm>
          <a:prstGeom prst="rect">
            <a:avLst/>
          </a:prstGeom>
          <a:noFill/>
        </p:spPr>
        <p:txBody>
          <a:bodyPr wrap="square" rtlCol="0">
            <a:spAutoFit/>
          </a:bodyPr>
          <a:lstStyle/>
          <a:p>
            <a:pPr algn="ctr"/>
            <a:r>
              <a:rPr kumimoji="1" lang="en-US" altLang="ja-JP" b="1" dirty="0">
                <a:solidFill>
                  <a:srgbClr val="C00000"/>
                </a:solidFill>
              </a:rPr>
              <a:t>-17%</a:t>
            </a:r>
            <a:endParaRPr kumimoji="1" lang="ja-JP" altLang="en-US" b="1">
              <a:solidFill>
                <a:srgbClr val="C00000"/>
              </a:solidFill>
            </a:endParaRPr>
          </a:p>
        </p:txBody>
      </p:sp>
      <p:sp>
        <p:nvSpPr>
          <p:cNvPr id="22" name="テキスト ボックス 21">
            <a:extLst>
              <a:ext uri="{FF2B5EF4-FFF2-40B4-BE49-F238E27FC236}">
                <a16:creationId xmlns:a16="http://schemas.microsoft.com/office/drawing/2014/main" id="{0B257826-EB61-DDD4-5C62-183C4BBC8449}"/>
              </a:ext>
            </a:extLst>
          </p:cNvPr>
          <p:cNvSpPr txBox="1"/>
          <p:nvPr/>
        </p:nvSpPr>
        <p:spPr>
          <a:xfrm>
            <a:off x="9822224" y="4851892"/>
            <a:ext cx="1306286" cy="369332"/>
          </a:xfrm>
          <a:prstGeom prst="rect">
            <a:avLst/>
          </a:prstGeom>
          <a:noFill/>
        </p:spPr>
        <p:txBody>
          <a:bodyPr wrap="square" rtlCol="0">
            <a:spAutoFit/>
          </a:bodyPr>
          <a:lstStyle/>
          <a:p>
            <a:pPr algn="ctr"/>
            <a:r>
              <a:rPr kumimoji="1" lang="en-US" altLang="ja-JP" b="1" dirty="0">
                <a:solidFill>
                  <a:srgbClr val="C00000"/>
                </a:solidFill>
              </a:rPr>
              <a:t>-3.9%</a:t>
            </a:r>
            <a:endParaRPr kumimoji="1" lang="ja-JP" altLang="en-US" b="1">
              <a:solidFill>
                <a:srgbClr val="C00000"/>
              </a:solidFill>
            </a:endParaRPr>
          </a:p>
        </p:txBody>
      </p:sp>
      <p:sp>
        <p:nvSpPr>
          <p:cNvPr id="4" name="スライド番号プレースホルダー 3">
            <a:extLst>
              <a:ext uri="{FF2B5EF4-FFF2-40B4-BE49-F238E27FC236}">
                <a16:creationId xmlns:a16="http://schemas.microsoft.com/office/drawing/2014/main" id="{429C6CD1-4D70-AFDC-AA1F-81ECADD40456}"/>
              </a:ext>
            </a:extLst>
          </p:cNvPr>
          <p:cNvSpPr>
            <a:spLocks noGrp="1"/>
          </p:cNvSpPr>
          <p:nvPr>
            <p:ph type="sldNum" sz="quarter" idx="12"/>
          </p:nvPr>
        </p:nvSpPr>
        <p:spPr/>
        <p:txBody>
          <a:bodyPr/>
          <a:lstStyle/>
          <a:p>
            <a:fld id="{DA20A8BE-3DB3-D641-92AF-076E77452DCB}" type="slidenum">
              <a:rPr kumimoji="1" lang="ja-JP" altLang="en-US" smtClean="0"/>
              <a:t>20</a:t>
            </a:fld>
            <a:endParaRPr kumimoji="1" lang="ja-JP" altLang="en-US"/>
          </a:p>
        </p:txBody>
      </p:sp>
    </p:spTree>
    <p:extLst>
      <p:ext uri="{BB962C8B-B14F-4D97-AF65-F5344CB8AC3E}">
        <p14:creationId xmlns:p14="http://schemas.microsoft.com/office/powerpoint/2010/main" val="745554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8CD9CA-551E-6D17-446A-8B7ADE6DD016}"/>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78E8F758-63CA-6054-F8D1-4B360583772C}"/>
              </a:ext>
            </a:extLst>
          </p:cNvPr>
          <p:cNvSpPr>
            <a:spLocks noGrp="1"/>
          </p:cNvSpPr>
          <p:nvPr>
            <p:ph idx="1"/>
          </p:nvPr>
        </p:nvSpPr>
        <p:spPr/>
        <p:txBody>
          <a:bodyPr>
            <a:normAutofit/>
          </a:bodyPr>
          <a:lstStyle/>
          <a:p>
            <a:r>
              <a:rPr kumimoji="1" lang="en-US" altLang="ja-JP" dirty="0"/>
              <a:t>Arm CCA</a:t>
            </a:r>
            <a:r>
              <a:rPr kumimoji="1" lang="ja-JP" altLang="en-US"/>
              <a:t>の</a:t>
            </a:r>
            <a:r>
              <a:rPr kumimoji="1" lang="en-US" altLang="ja-JP" dirty="0"/>
              <a:t>Realm</a:t>
            </a:r>
            <a:r>
              <a:rPr lang="en-US" altLang="ja-JP" dirty="0"/>
              <a:t> VM</a:t>
            </a:r>
            <a:r>
              <a:rPr kumimoji="1" lang="ja-JP" altLang="en-US"/>
              <a:t>を用いて</a:t>
            </a:r>
            <a:r>
              <a:rPr lang="ja-JP" altLang="en-US"/>
              <a:t>高度な</a:t>
            </a:r>
            <a:r>
              <a:rPr kumimoji="1" lang="en-US" altLang="ja-JP" dirty="0"/>
              <a:t>IDS</a:t>
            </a:r>
            <a:r>
              <a:rPr kumimoji="1" lang="ja-JP" altLang="en-US"/>
              <a:t>を安全に実行する</a:t>
            </a:r>
            <a:r>
              <a:rPr kumimoji="1" lang="en-US" altLang="ja-JP" dirty="0" err="1"/>
              <a:t>CCAmonitor</a:t>
            </a:r>
            <a:r>
              <a:rPr kumimoji="1" lang="ja-JP" altLang="en-US"/>
              <a:t>を提案</a:t>
            </a:r>
            <a:endParaRPr kumimoji="1" lang="en-US" altLang="ja-JP" dirty="0"/>
          </a:p>
          <a:p>
            <a:pPr lvl="1"/>
            <a:r>
              <a:rPr lang="en-US" altLang="ja-JP" dirty="0"/>
              <a:t>Realm VM</a:t>
            </a:r>
            <a:r>
              <a:rPr lang="ja-JP" altLang="en-US"/>
              <a:t>内で</a:t>
            </a:r>
            <a:r>
              <a:rPr lang="en-US" altLang="ja-JP" dirty="0"/>
              <a:t>IDS</a:t>
            </a:r>
            <a:r>
              <a:rPr lang="ja-JP" altLang="en-US"/>
              <a:t>を動作させノーマルワールド内のシステムを監視</a:t>
            </a:r>
            <a:endParaRPr lang="en-US" altLang="ja-JP" dirty="0"/>
          </a:p>
          <a:p>
            <a:pPr lvl="1"/>
            <a:r>
              <a:rPr lang="ja-JP" altLang="en-US"/>
              <a:t>エージェントを用いず、</a:t>
            </a:r>
            <a:r>
              <a:rPr lang="en-US" altLang="ja-JP" dirty="0"/>
              <a:t>IDS</a:t>
            </a:r>
            <a:r>
              <a:rPr lang="ja-JP" altLang="en-US"/>
              <a:t>と監視対象システムを相互に保護可能</a:t>
            </a:r>
            <a:endParaRPr lang="en-US" altLang="ja-JP" dirty="0"/>
          </a:p>
          <a:p>
            <a:pPr lvl="1"/>
            <a:r>
              <a:rPr lang="en-US" altLang="ja-JP" dirty="0"/>
              <a:t>IDS</a:t>
            </a:r>
            <a:r>
              <a:rPr lang="ja-JP" altLang="en-US"/>
              <a:t>は</a:t>
            </a:r>
            <a:r>
              <a:rPr lang="en-US" altLang="ja-JP" dirty="0"/>
              <a:t>RMM</a:t>
            </a:r>
            <a:r>
              <a:rPr lang="ja-JP" altLang="en-US"/>
              <a:t>を介してノーマルワールドの</a:t>
            </a:r>
            <a:r>
              <a:rPr lang="en-US" altLang="ja-JP" dirty="0"/>
              <a:t>OS</a:t>
            </a:r>
            <a:r>
              <a:rPr lang="ja-JP" altLang="en-US"/>
              <a:t>データを取得</a:t>
            </a:r>
            <a:endParaRPr lang="en-US" altLang="ja-JP" dirty="0"/>
          </a:p>
          <a:p>
            <a:pPr lvl="1"/>
            <a:r>
              <a:rPr lang="en-US" altLang="ja-JP" dirty="0"/>
              <a:t>proc</a:t>
            </a:r>
            <a:r>
              <a:rPr lang="ja-JP" altLang="en-US"/>
              <a:t>ファイルシステムの情報を取得する性能を測定</a:t>
            </a:r>
            <a:endParaRPr lang="en-US" altLang="ja-JP" dirty="0"/>
          </a:p>
          <a:p>
            <a:r>
              <a:rPr kumimoji="1" lang="ja-JP" altLang="en-US"/>
              <a:t>今後の課題</a:t>
            </a:r>
            <a:endParaRPr kumimoji="1" lang="en-US" altLang="ja-JP" dirty="0"/>
          </a:p>
          <a:p>
            <a:pPr lvl="1"/>
            <a:r>
              <a:rPr lang="en-US" altLang="ja-JP" dirty="0"/>
              <a:t>IDS</a:t>
            </a:r>
            <a:r>
              <a:rPr lang="ja-JP" altLang="en-US"/>
              <a:t>にノーマルワールドの物理メモリ全体をマッピングして直接監視</a:t>
            </a:r>
            <a:endParaRPr lang="en-US" altLang="ja-JP" dirty="0"/>
          </a:p>
          <a:p>
            <a:pPr lvl="1"/>
            <a:r>
              <a:rPr kumimoji="1" lang="en-US" altLang="ja-JP" dirty="0"/>
              <a:t>RMM</a:t>
            </a:r>
            <a:r>
              <a:rPr kumimoji="1" lang="ja-JP" altLang="en-US"/>
              <a:t>で</a:t>
            </a:r>
            <a:r>
              <a:rPr kumimoji="1" lang="en-US" altLang="ja-JP" dirty="0"/>
              <a:t>Realm VM</a:t>
            </a:r>
            <a:r>
              <a:rPr kumimoji="1" lang="ja-JP" altLang="en-US"/>
              <a:t>の動作をチェック</a:t>
            </a:r>
            <a:endParaRPr kumimoji="1" lang="en-US" altLang="ja-JP" dirty="0"/>
          </a:p>
          <a:p>
            <a:pPr lvl="1"/>
            <a:r>
              <a:rPr lang="en-US" altLang="ja-JP" dirty="0"/>
              <a:t>Realm VM</a:t>
            </a:r>
            <a:r>
              <a:rPr lang="ja-JP" altLang="en-US"/>
              <a:t>で機械学習などを用いた高度な</a:t>
            </a:r>
            <a:r>
              <a:rPr lang="en-US" altLang="ja-JP" dirty="0"/>
              <a:t>IDS</a:t>
            </a:r>
            <a:r>
              <a:rPr lang="ja-JP" altLang="en-US"/>
              <a:t>を動作させる</a:t>
            </a:r>
            <a:endParaRPr kumimoji="1" lang="en-US" altLang="ja-JP" dirty="0"/>
          </a:p>
        </p:txBody>
      </p:sp>
      <p:sp>
        <p:nvSpPr>
          <p:cNvPr id="4" name="スライド番号プレースホルダー 3">
            <a:extLst>
              <a:ext uri="{FF2B5EF4-FFF2-40B4-BE49-F238E27FC236}">
                <a16:creationId xmlns:a16="http://schemas.microsoft.com/office/drawing/2014/main" id="{E18EAFCA-0545-6432-8DBE-1685DEC76CB4}"/>
              </a:ext>
            </a:extLst>
          </p:cNvPr>
          <p:cNvSpPr>
            <a:spLocks noGrp="1"/>
          </p:cNvSpPr>
          <p:nvPr>
            <p:ph type="sldNum" sz="quarter" idx="12"/>
          </p:nvPr>
        </p:nvSpPr>
        <p:spPr/>
        <p:txBody>
          <a:bodyPr/>
          <a:lstStyle/>
          <a:p>
            <a:fld id="{DA20A8BE-3DB3-D641-92AF-076E77452DCB}" type="slidenum">
              <a:rPr kumimoji="1" lang="ja-JP" altLang="en-US" smtClean="0"/>
              <a:t>21</a:t>
            </a:fld>
            <a:endParaRPr kumimoji="1" lang="ja-JP" altLang="en-US"/>
          </a:p>
        </p:txBody>
      </p:sp>
    </p:spTree>
    <p:extLst>
      <p:ext uri="{BB962C8B-B14F-4D97-AF65-F5344CB8AC3E}">
        <p14:creationId xmlns:p14="http://schemas.microsoft.com/office/powerpoint/2010/main" val="286621834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10814</TotalTime>
  <Words>1827</Words>
  <Application>Microsoft Macintosh PowerPoint</Application>
  <PresentationFormat>ワイド画面</PresentationFormat>
  <Paragraphs>368</Paragraphs>
  <Slides>21</Slides>
  <Notes>20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21</vt:i4>
      </vt:variant>
    </vt:vector>
  </HeadingPairs>
  <TitlesOfParts>
    <vt:vector size="26" baseType="lpstr">
      <vt:lpstr>Meiryo</vt:lpstr>
      <vt:lpstr>游ゴシック</vt:lpstr>
      <vt:lpstr>游ゴシック Light</vt:lpstr>
      <vt:lpstr>Arial</vt:lpstr>
      <vt:lpstr>Office テーマ</vt:lpstr>
      <vt:lpstr>Arm CCAのRealm VMを 活用した隔離環境での システム監視</vt:lpstr>
      <vt:lpstr>システムへの攻撃</vt:lpstr>
      <vt:lpstr>Intel SGXを用いたIDSの保護</vt:lpstr>
      <vt:lpstr>RISC-V Keystoneを用いたIDSの保護</vt:lpstr>
      <vt:lpstr>Arm TrustZoneを用いたIDSの保護</vt:lpstr>
      <vt:lpstr>機密VMを用いたIDSの保護</vt:lpstr>
      <vt:lpstr>提案：CCAmonitor</vt:lpstr>
      <vt:lpstr>システム構成</vt:lpstr>
      <vt:lpstr>IDSと監視対象システムの相互保護</vt:lpstr>
      <vt:lpstr>ns_memデバイス経由のOSデータ取得</vt:lpstr>
      <vt:lpstr>RMMの呼び出し</vt:lpstr>
      <vt:lpstr>Realm VMのメモリのマッピング</vt:lpstr>
      <vt:lpstr>ノーマルワールドのメモリへのアクセス</vt:lpstr>
      <vt:lpstr>デマンドマッピングによるアクセス</vt:lpstr>
      <vt:lpstr>プリマッピングによる高速化</vt:lpstr>
      <vt:lpstr>IDSによる透過的なOSデータアクセス</vt:lpstr>
      <vt:lpstr>実験</vt:lpstr>
      <vt:lpstr>実験1：一括取得するページ数の影響</vt:lpstr>
      <vt:lpstr>実験2：取得時間</vt:lpstr>
      <vt:lpstr>実験3：システム性能への影響</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TAKASU Yudai</dc:creator>
  <cp:lastModifiedBy>TAKASU Yudai</cp:lastModifiedBy>
  <cp:revision>24</cp:revision>
  <dcterms:created xsi:type="dcterms:W3CDTF">2026-07-26T17:43:43Z</dcterms:created>
  <dcterms:modified xsi:type="dcterms:W3CDTF">2026-09-11T08:19:59Z</dcterms:modified>
</cp:coreProperties>
</file>