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7" r:id="rId1"/>
  </p:sldMasterIdLst>
  <p:notesMasterIdLst>
    <p:notesMasterId r:id="rId18"/>
  </p:notesMasterIdLst>
  <p:handoutMasterIdLst>
    <p:handoutMasterId r:id="rId19"/>
  </p:handoutMasterIdLst>
  <p:sldIdLst>
    <p:sldId id="256" r:id="rId2"/>
    <p:sldId id="257" r:id="rId3"/>
    <p:sldId id="258" r:id="rId4"/>
    <p:sldId id="276" r:id="rId5"/>
    <p:sldId id="261" r:id="rId6"/>
    <p:sldId id="277" r:id="rId7"/>
    <p:sldId id="262" r:id="rId8"/>
    <p:sldId id="263" r:id="rId9"/>
    <p:sldId id="264" r:id="rId10"/>
    <p:sldId id="275" r:id="rId11"/>
    <p:sldId id="266" r:id="rId12"/>
    <p:sldId id="278" r:id="rId13"/>
    <p:sldId id="268" r:id="rId14"/>
    <p:sldId id="273" r:id="rId15"/>
    <p:sldId id="274" r:id="rId16"/>
    <p:sldId id="271" r:id="rId17"/>
  </p:sldIdLst>
  <p:sldSz cx="12192000" cy="6858000"/>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3FBA9"/>
    <a:srgbClr val="C0FFC0"/>
    <a:srgbClr val="C23E1C"/>
    <a:srgbClr val="31FCD6"/>
    <a:srgbClr val="73FB79"/>
    <a:srgbClr val="C4D6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9"/>
    <p:restoredTop sz="89104"/>
  </p:normalViewPr>
  <p:slideViewPr>
    <p:cSldViewPr snapToGrid="0" snapToObjects="1">
      <p:cViewPr varScale="1">
        <p:scale>
          <a:sx n="99" d="100"/>
          <a:sy n="99" d="100"/>
        </p:scale>
        <p:origin x="408" y="176"/>
      </p:cViewPr>
      <p:guideLst>
        <p:guide orient="horz" pos="2160"/>
        <p:guide pos="3840"/>
      </p:guideLst>
    </p:cSldViewPr>
  </p:slideViewPr>
  <p:outlineViewPr>
    <p:cViewPr>
      <p:scale>
        <a:sx n="33" d="100"/>
        <a:sy n="33" d="100"/>
      </p:scale>
      <p:origin x="0" y="-1484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5" d="100"/>
          <a:sy n="85" d="100"/>
        </p:scale>
        <p:origin x="324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VM exits</a:t>
            </a:r>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JP"/>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strRef>
              <c:f>Sheet1!$A$2</c:f>
              <c:strCache>
                <c:ptCount val="1"/>
                <c:pt idx="0">
                  <c:v>SEV virt</c:v>
                </c:pt>
              </c:strCache>
            </c:strRef>
          </c:cat>
          <c:val>
            <c:numRef>
              <c:f>Sheet1!$B$2</c:f>
              <c:numCache>
                <c:formatCode>General</c:formatCode>
                <c:ptCount val="1"/>
                <c:pt idx="0">
                  <c:v>26.9</c:v>
                </c:pt>
              </c:numCache>
            </c:numRef>
          </c:val>
          <c:extLst>
            <c:ext xmlns:c16="http://schemas.microsoft.com/office/drawing/2014/chart" uri="{C3380CC4-5D6E-409C-BE32-E72D297353CC}">
              <c16:uniqueId val="{00000000-E63C-5E47-B717-316103776353}"/>
            </c:ext>
          </c:extLst>
        </c:ser>
        <c:ser>
          <c:idx val="1"/>
          <c:order val="1"/>
          <c:tx>
            <c:strRef>
              <c:f>Sheet1!$C$1</c:f>
              <c:strCache>
                <c:ptCount val="1"/>
                <c:pt idx="0">
                  <c:v>SEV virt</c:v>
                </c:pt>
              </c:strCache>
            </c:strRef>
          </c:tx>
          <c:spPr>
            <a:solidFill>
              <a:schemeClr val="accent5"/>
            </a:solidFill>
            <a:ln>
              <a:noFill/>
            </a:ln>
            <a:effectLst/>
          </c:spPr>
          <c:invertIfNegative val="0"/>
          <c:cat>
            <c:strRef>
              <c:f>Sheet1!$A$2</c:f>
              <c:strCache>
                <c:ptCount val="1"/>
                <c:pt idx="0">
                  <c:v>SEV virt</c:v>
                </c:pt>
              </c:strCache>
            </c:strRef>
          </c:cat>
          <c:val>
            <c:numRef>
              <c:f>Sheet1!$C$2</c:f>
              <c:numCache>
                <c:formatCode>General</c:formatCode>
                <c:ptCount val="1"/>
                <c:pt idx="0">
                  <c:v>54.5</c:v>
                </c:pt>
              </c:numCache>
            </c:numRef>
          </c:val>
          <c:extLst>
            <c:ext xmlns:c16="http://schemas.microsoft.com/office/drawing/2014/chart" uri="{C3380CC4-5D6E-409C-BE32-E72D297353CC}">
              <c16:uniqueId val="{00000001-E63C-5E47-B717-316103776353}"/>
            </c:ext>
          </c:extLst>
        </c:ser>
        <c:ser>
          <c:idx val="2"/>
          <c:order val="2"/>
          <c:tx>
            <c:strRef>
              <c:f>Sheet1!$D$1</c:f>
              <c:strCache>
                <c:ptCount val="1"/>
                <c:pt idx="0">
                  <c:v>SEV pass</c:v>
                </c:pt>
              </c:strCache>
            </c:strRef>
          </c:tx>
          <c:spPr>
            <a:solidFill>
              <a:schemeClr val="accent2"/>
            </a:solidFill>
            <a:ln>
              <a:noFill/>
            </a:ln>
            <a:effectLst/>
          </c:spPr>
          <c:invertIfNegative val="0"/>
          <c:cat>
            <c:strRef>
              <c:f>Sheet1!$A$2</c:f>
              <c:strCache>
                <c:ptCount val="1"/>
                <c:pt idx="0">
                  <c:v>SEV virt</c:v>
                </c:pt>
              </c:strCache>
            </c:strRef>
          </c:cat>
          <c:val>
            <c:numRef>
              <c:f>Sheet1!$D$2</c:f>
              <c:numCache>
                <c:formatCode>General</c:formatCode>
                <c:ptCount val="1"/>
                <c:pt idx="0">
                  <c:v>42.7</c:v>
                </c:pt>
              </c:numCache>
            </c:numRef>
          </c:val>
          <c:extLst>
            <c:ext xmlns:c16="http://schemas.microsoft.com/office/drawing/2014/chart" uri="{C3380CC4-5D6E-409C-BE32-E72D297353CC}">
              <c16:uniqueId val="{00000003-E63C-5E47-B717-316103776353}"/>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1"/>
        <c:axPos val="b"/>
        <c:numFmt formatCode="General" sourceLinked="1"/>
        <c:majorTickMark val="none"/>
        <c:minorTickMark val="none"/>
        <c:tickLblPos val="nextTo"/>
        <c:crossAx val="1960923967"/>
        <c:crosses val="autoZero"/>
        <c:auto val="1"/>
        <c:lblAlgn val="ctr"/>
        <c:lblOffset val="100"/>
        <c:noMultiLvlLbl val="0"/>
      </c:catAx>
      <c:valAx>
        <c:axId val="1960923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K cycles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network</a:t>
            </a:r>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JP"/>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strRef>
              <c:f>Sheet1!$A$2</c:f>
              <c:strCache>
                <c:ptCount val="1"/>
                <c:pt idx="0">
                  <c:v>1 stream</c:v>
                </c:pt>
              </c:strCache>
            </c:strRef>
          </c:cat>
          <c:val>
            <c:numRef>
              <c:f>Sheet1!$B$2</c:f>
              <c:numCache>
                <c:formatCode>General</c:formatCode>
                <c:ptCount val="1"/>
                <c:pt idx="0">
                  <c:v>9.8000000000000007</c:v>
                </c:pt>
              </c:numCache>
            </c:numRef>
          </c:val>
          <c:extLst>
            <c:ext xmlns:c16="http://schemas.microsoft.com/office/drawing/2014/chart" uri="{C3380CC4-5D6E-409C-BE32-E72D297353CC}">
              <c16:uniqueId val="{00000000-E63C-5E47-B717-316103776353}"/>
            </c:ext>
          </c:extLst>
        </c:ser>
        <c:ser>
          <c:idx val="1"/>
          <c:order val="1"/>
          <c:tx>
            <c:strRef>
              <c:f>Sheet1!$C$1</c:f>
              <c:strCache>
                <c:ptCount val="1"/>
                <c:pt idx="0">
                  <c:v>SEV virt</c:v>
                </c:pt>
              </c:strCache>
            </c:strRef>
          </c:tx>
          <c:spPr>
            <a:solidFill>
              <a:schemeClr val="accent5"/>
            </a:solidFill>
            <a:ln>
              <a:noFill/>
            </a:ln>
            <a:effectLst/>
          </c:spPr>
          <c:invertIfNegative val="0"/>
          <c:cat>
            <c:strRef>
              <c:f>Sheet1!$A$2</c:f>
              <c:strCache>
                <c:ptCount val="1"/>
                <c:pt idx="0">
                  <c:v>1 stream</c:v>
                </c:pt>
              </c:strCache>
            </c:strRef>
          </c:cat>
          <c:val>
            <c:numRef>
              <c:f>Sheet1!$C$2</c:f>
              <c:numCache>
                <c:formatCode>General</c:formatCode>
                <c:ptCount val="1"/>
                <c:pt idx="0">
                  <c:v>7.7</c:v>
                </c:pt>
              </c:numCache>
            </c:numRef>
          </c:val>
          <c:extLst>
            <c:ext xmlns:c16="http://schemas.microsoft.com/office/drawing/2014/chart" uri="{C3380CC4-5D6E-409C-BE32-E72D297353CC}">
              <c16:uniqueId val="{00000001-E63C-5E47-B717-316103776353}"/>
            </c:ext>
          </c:extLst>
        </c:ser>
        <c:ser>
          <c:idx val="2"/>
          <c:order val="2"/>
          <c:tx>
            <c:strRef>
              <c:f>Sheet1!$D$1</c:f>
              <c:strCache>
                <c:ptCount val="1"/>
                <c:pt idx="0">
                  <c:v>SEV pass</c:v>
                </c:pt>
              </c:strCache>
            </c:strRef>
          </c:tx>
          <c:spPr>
            <a:solidFill>
              <a:schemeClr val="accent2"/>
            </a:solidFill>
            <a:ln>
              <a:noFill/>
            </a:ln>
            <a:effectLst/>
          </c:spPr>
          <c:invertIfNegative val="0"/>
          <c:cat>
            <c:strRef>
              <c:f>Sheet1!$A$2</c:f>
              <c:strCache>
                <c:ptCount val="1"/>
                <c:pt idx="0">
                  <c:v>1 stream</c:v>
                </c:pt>
              </c:strCache>
            </c:strRef>
          </c:cat>
          <c:val>
            <c:numRef>
              <c:f>Sheet1!$D$2</c:f>
              <c:numCache>
                <c:formatCode>General</c:formatCode>
                <c:ptCount val="1"/>
                <c:pt idx="0">
                  <c:v>8.1</c:v>
                </c:pt>
              </c:numCache>
            </c:numRef>
          </c:val>
          <c:extLst>
            <c:ext xmlns:c16="http://schemas.microsoft.com/office/drawing/2014/chart" uri="{C3380CC4-5D6E-409C-BE32-E72D297353CC}">
              <c16:uniqueId val="{00000000-0CC4-B44F-AFDF-3F9C96A093C3}"/>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1"/>
        <c:axPos val="b"/>
        <c:numFmt formatCode="General" sourceLinked="1"/>
        <c:majorTickMark val="none"/>
        <c:minorTickMark val="none"/>
        <c:tickLblPos val="nextTo"/>
        <c:crossAx val="1960923967"/>
        <c:crosses val="autoZero"/>
        <c:auto val="1"/>
        <c:lblAlgn val="ctr"/>
        <c:lblOffset val="100"/>
        <c:noMultiLvlLbl val="0"/>
      </c:catAx>
      <c:valAx>
        <c:axId val="1960923967"/>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Gbps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memory</a:t>
            </a:r>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JP"/>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51.8</c:v>
                </c:pt>
              </c:numCache>
            </c:numRef>
          </c:val>
          <c:extLst>
            <c:ext xmlns:c16="http://schemas.microsoft.com/office/drawing/2014/chart" uri="{C3380CC4-5D6E-409C-BE32-E72D297353CC}">
              <c16:uniqueId val="{00000000-E63C-5E47-B717-316103776353}"/>
            </c:ext>
          </c:extLst>
        </c:ser>
        <c:ser>
          <c:idx val="1"/>
          <c:order val="1"/>
          <c:tx>
            <c:strRef>
              <c:f>Sheet1!$C$1</c:f>
              <c:strCache>
                <c:ptCount val="1"/>
                <c:pt idx="0">
                  <c:v>SEV virt</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49.3</c:v>
                </c:pt>
              </c:numCache>
            </c:numRef>
          </c:val>
          <c:extLst>
            <c:ext xmlns:c16="http://schemas.microsoft.com/office/drawing/2014/chart" uri="{C3380CC4-5D6E-409C-BE32-E72D297353CC}">
              <c16:uniqueId val="{00000001-E63C-5E47-B717-316103776353}"/>
            </c:ext>
          </c:extLst>
        </c:ser>
        <c:ser>
          <c:idx val="2"/>
          <c:order val="2"/>
          <c:tx>
            <c:strRef>
              <c:f>Sheet1!$D$1</c:f>
              <c:strCache>
                <c:ptCount val="1"/>
                <c:pt idx="0">
                  <c:v>SEV pass</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49.7</c:v>
                </c:pt>
              </c:numCache>
            </c:numRef>
          </c:val>
          <c:extLst>
            <c:ext xmlns:c16="http://schemas.microsoft.com/office/drawing/2014/chart" uri="{C3380CC4-5D6E-409C-BE32-E72D297353CC}">
              <c16:uniqueId val="{00000000-0CC4-B44F-AFDF-3F9C96A093C3}"/>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60923967"/>
        <c:crosses val="autoZero"/>
        <c:auto val="1"/>
        <c:lblAlgn val="ctr"/>
        <c:lblOffset val="100"/>
        <c:noMultiLvlLbl val="0"/>
      </c:catAx>
      <c:valAx>
        <c:axId val="1960923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GB/s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SEV-disabled</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0</c:v>
                </c:pt>
              </c:numCache>
            </c:numRef>
          </c:val>
          <c:extLst>
            <c:ext xmlns:c16="http://schemas.microsoft.com/office/drawing/2014/chart" uri="{C3380CC4-5D6E-409C-BE32-E72D297353CC}">
              <c16:uniqueId val="{00000000-E63C-5E47-B717-316103776353}"/>
            </c:ext>
          </c:extLst>
        </c:ser>
        <c:ser>
          <c:idx val="1"/>
          <c:order val="1"/>
          <c:tx>
            <c:strRef>
              <c:f>Sheet1!$C$1</c:f>
              <c:strCache>
                <c:ptCount val="1"/>
                <c:pt idx="0">
                  <c:v>SEV virtualization</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0</c:v>
                </c:pt>
              </c:numCache>
            </c:numRef>
          </c:val>
          <c:extLst>
            <c:ext xmlns:c16="http://schemas.microsoft.com/office/drawing/2014/chart" uri="{C3380CC4-5D6E-409C-BE32-E72D297353CC}">
              <c16:uniqueId val="{00000001-E63C-5E47-B717-316103776353}"/>
            </c:ext>
          </c:extLst>
        </c:ser>
        <c:ser>
          <c:idx val="2"/>
          <c:order val="2"/>
          <c:tx>
            <c:strRef>
              <c:f>Sheet1!$D$1</c:f>
              <c:strCache>
                <c:ptCount val="1"/>
                <c:pt idx="0">
                  <c:v>SEV passthrough</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0</c:v>
                </c:pt>
              </c:numCache>
            </c:numRef>
          </c:val>
          <c:extLst>
            <c:ext xmlns:c16="http://schemas.microsoft.com/office/drawing/2014/chart" uri="{C3380CC4-5D6E-409C-BE32-E72D297353CC}">
              <c16:uniqueId val="{00000000-0CC4-B44F-AFDF-3F9C96A093C3}"/>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1"/>
        <c:axPos val="b"/>
        <c:numFmt formatCode="General" sourceLinked="1"/>
        <c:majorTickMark val="none"/>
        <c:minorTickMark val="none"/>
        <c:tickLblPos val="nextTo"/>
        <c:crossAx val="1960923967"/>
        <c:crosses val="autoZero"/>
        <c:auto val="1"/>
        <c:lblAlgn val="ctr"/>
        <c:lblOffset val="100"/>
        <c:noMultiLvlLbl val="0"/>
      </c:catAx>
      <c:valAx>
        <c:axId val="1960923967"/>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 SEV</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0</c:v>
                </c:pt>
              </c:numCache>
            </c:numRef>
          </c:val>
          <c:extLst>
            <c:ext xmlns:c16="http://schemas.microsoft.com/office/drawing/2014/chart" uri="{C3380CC4-5D6E-409C-BE32-E72D297353CC}">
              <c16:uniqueId val="{00000000-0423-8C4D-8B8E-4B2075F2A687}"/>
            </c:ext>
          </c:extLst>
        </c:ser>
        <c:ser>
          <c:idx val="1"/>
          <c:order val="1"/>
          <c:tx>
            <c:strRef>
              <c:f>Sheet1!$C$1</c:f>
              <c:strCache>
                <c:ptCount val="1"/>
                <c:pt idx="0">
                  <c:v>SEV virtualization</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0</c:v>
                </c:pt>
              </c:numCache>
            </c:numRef>
          </c:val>
          <c:extLst>
            <c:ext xmlns:c16="http://schemas.microsoft.com/office/drawing/2014/chart" uri="{C3380CC4-5D6E-409C-BE32-E72D297353CC}">
              <c16:uniqueId val="{00000001-0423-8C4D-8B8E-4B2075F2A687}"/>
            </c:ext>
          </c:extLst>
        </c:ser>
        <c:ser>
          <c:idx val="2"/>
          <c:order val="2"/>
          <c:tx>
            <c:strRef>
              <c:f>Sheet1!$D$1</c:f>
              <c:strCache>
                <c:ptCount val="1"/>
                <c:pt idx="0">
                  <c:v>SEV passthrough</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0</c:v>
                </c:pt>
              </c:numCache>
            </c:numRef>
          </c:val>
          <c:extLst>
            <c:ext xmlns:c16="http://schemas.microsoft.com/office/drawing/2014/chart" uri="{C3380CC4-5D6E-409C-BE32-E72D297353CC}">
              <c16:uniqueId val="{00000002-0423-8C4D-8B8E-4B2075F2A687}"/>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1"/>
        <c:axPos val="b"/>
        <c:numFmt formatCode="General" sourceLinked="1"/>
        <c:majorTickMark val="none"/>
        <c:minorTickMark val="none"/>
        <c:tickLblPos val="nextTo"/>
        <c:crossAx val="1960923967"/>
        <c:crosses val="autoZero"/>
        <c:auto val="1"/>
        <c:lblAlgn val="ctr"/>
        <c:lblOffset val="100"/>
        <c:noMultiLvlLbl val="0"/>
      </c:catAx>
      <c:valAx>
        <c:axId val="1960923967"/>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1956523391"/>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Web</a:t>
            </a:r>
            <a:r>
              <a:rPr lang="en-US" sz="1800" i="1" u="sng" baseline="0" noProof="0" dirty="0"/>
              <a:t> server</a:t>
            </a:r>
            <a:endParaRPr lang="en-US" sz="1800" i="1" u="sng" noProof="0" dirty="0"/>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strRef>
              <c:f>Sheet1!$A$2:$A$3</c:f>
              <c:strCache>
                <c:ptCount val="2"/>
                <c:pt idx="0">
                  <c:v>small file</c:v>
                </c:pt>
                <c:pt idx="1">
                  <c:v>large file</c:v>
                </c:pt>
              </c:strCache>
            </c:strRef>
          </c:cat>
          <c:val>
            <c:numRef>
              <c:f>Sheet1!$B$2:$B$3</c:f>
              <c:numCache>
                <c:formatCode>General</c:formatCode>
                <c:ptCount val="2"/>
                <c:pt idx="0">
                  <c:v>43.4</c:v>
                </c:pt>
                <c:pt idx="1">
                  <c:v>8.1999999999999993</c:v>
                </c:pt>
              </c:numCache>
            </c:numRef>
          </c:val>
          <c:extLst>
            <c:ext xmlns:c16="http://schemas.microsoft.com/office/drawing/2014/chart" uri="{C3380CC4-5D6E-409C-BE32-E72D297353CC}">
              <c16:uniqueId val="{00000000-8485-CB46-A8DF-AA97F0707CA7}"/>
            </c:ext>
          </c:extLst>
        </c:ser>
        <c:ser>
          <c:idx val="1"/>
          <c:order val="1"/>
          <c:tx>
            <c:strRef>
              <c:f>Sheet1!$C$1</c:f>
              <c:strCache>
                <c:ptCount val="1"/>
                <c:pt idx="0">
                  <c:v>SEV virt</c:v>
                </c:pt>
              </c:strCache>
            </c:strRef>
          </c:tx>
          <c:spPr>
            <a:solidFill>
              <a:schemeClr val="accent5"/>
            </a:solidFill>
            <a:ln>
              <a:noFill/>
            </a:ln>
            <a:effectLst/>
          </c:spPr>
          <c:invertIfNegative val="0"/>
          <c:cat>
            <c:strRef>
              <c:f>Sheet1!$A$2:$A$3</c:f>
              <c:strCache>
                <c:ptCount val="2"/>
                <c:pt idx="0">
                  <c:v>small file</c:v>
                </c:pt>
                <c:pt idx="1">
                  <c:v>large file</c:v>
                </c:pt>
              </c:strCache>
            </c:strRef>
          </c:cat>
          <c:val>
            <c:numRef>
              <c:f>Sheet1!$C$2:$C$3</c:f>
              <c:numCache>
                <c:formatCode>General</c:formatCode>
                <c:ptCount val="2"/>
                <c:pt idx="0">
                  <c:v>29.2</c:v>
                </c:pt>
                <c:pt idx="1">
                  <c:v>8.1999999999999993</c:v>
                </c:pt>
              </c:numCache>
            </c:numRef>
          </c:val>
          <c:extLst>
            <c:ext xmlns:c16="http://schemas.microsoft.com/office/drawing/2014/chart" uri="{C3380CC4-5D6E-409C-BE32-E72D297353CC}">
              <c16:uniqueId val="{00000001-8485-CB46-A8DF-AA97F0707CA7}"/>
            </c:ext>
          </c:extLst>
        </c:ser>
        <c:ser>
          <c:idx val="2"/>
          <c:order val="2"/>
          <c:tx>
            <c:strRef>
              <c:f>Sheet1!$D$1</c:f>
              <c:strCache>
                <c:ptCount val="1"/>
                <c:pt idx="0">
                  <c:v>SEV pass</c:v>
                </c:pt>
              </c:strCache>
            </c:strRef>
          </c:tx>
          <c:spPr>
            <a:solidFill>
              <a:schemeClr val="accent2"/>
            </a:solidFill>
            <a:ln>
              <a:noFill/>
            </a:ln>
            <a:effectLst/>
          </c:spPr>
          <c:invertIfNegative val="0"/>
          <c:cat>
            <c:strRef>
              <c:f>Sheet1!$A$2:$A$3</c:f>
              <c:strCache>
                <c:ptCount val="2"/>
                <c:pt idx="0">
                  <c:v>small file</c:v>
                </c:pt>
                <c:pt idx="1">
                  <c:v>large file</c:v>
                </c:pt>
              </c:strCache>
            </c:strRef>
          </c:cat>
          <c:val>
            <c:numRef>
              <c:f>Sheet1!$D$2:$D$3</c:f>
              <c:numCache>
                <c:formatCode>General</c:formatCode>
                <c:ptCount val="2"/>
                <c:pt idx="0">
                  <c:v>30.9</c:v>
                </c:pt>
                <c:pt idx="1">
                  <c:v>8</c:v>
                </c:pt>
              </c:numCache>
            </c:numRef>
          </c:val>
          <c:extLst>
            <c:ext xmlns:c16="http://schemas.microsoft.com/office/drawing/2014/chart" uri="{C3380CC4-5D6E-409C-BE32-E72D297353CC}">
              <c16:uniqueId val="{00000002-8485-CB46-A8DF-AA97F0707CA7}"/>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60923967"/>
        <c:crosses val="autoZero"/>
        <c:auto val="1"/>
        <c:lblAlgn val="ctr"/>
        <c:lblOffset val="100"/>
        <c:noMultiLvlLbl val="0"/>
      </c:catAx>
      <c:valAx>
        <c:axId val="1960923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req/s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kernel build</a:t>
            </a:r>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JP"/>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246</c:v>
                </c:pt>
              </c:numCache>
            </c:numRef>
          </c:val>
          <c:extLst>
            <c:ext xmlns:c16="http://schemas.microsoft.com/office/drawing/2014/chart" uri="{C3380CC4-5D6E-409C-BE32-E72D297353CC}">
              <c16:uniqueId val="{00000000-5C1B-1347-87EB-AF9FDDF28008}"/>
            </c:ext>
          </c:extLst>
        </c:ser>
        <c:ser>
          <c:idx val="1"/>
          <c:order val="1"/>
          <c:tx>
            <c:strRef>
              <c:f>Sheet1!$C$1</c:f>
              <c:strCache>
                <c:ptCount val="1"/>
                <c:pt idx="0">
                  <c:v>SEV virt</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277</c:v>
                </c:pt>
              </c:numCache>
            </c:numRef>
          </c:val>
          <c:extLst>
            <c:ext xmlns:c16="http://schemas.microsoft.com/office/drawing/2014/chart" uri="{C3380CC4-5D6E-409C-BE32-E72D297353CC}">
              <c16:uniqueId val="{00000001-5C1B-1347-87EB-AF9FDDF28008}"/>
            </c:ext>
          </c:extLst>
        </c:ser>
        <c:ser>
          <c:idx val="2"/>
          <c:order val="2"/>
          <c:tx>
            <c:strRef>
              <c:f>Sheet1!$D$1</c:f>
              <c:strCache>
                <c:ptCount val="1"/>
                <c:pt idx="0">
                  <c:v>SEV pass</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282</c:v>
                </c:pt>
              </c:numCache>
            </c:numRef>
          </c:val>
          <c:extLst>
            <c:ext xmlns:c16="http://schemas.microsoft.com/office/drawing/2014/chart" uri="{C3380CC4-5D6E-409C-BE32-E72D297353CC}">
              <c16:uniqueId val="{00000002-5C1B-1347-87EB-AF9FDDF28008}"/>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60923967"/>
        <c:crosses val="autoZero"/>
        <c:auto val="1"/>
        <c:lblAlgn val="ctr"/>
        <c:lblOffset val="100"/>
        <c:noMultiLvlLbl val="0"/>
      </c:catAx>
      <c:valAx>
        <c:axId val="1960923967"/>
        <c:scaling>
          <c:orientation val="minMax"/>
          <c:max val="3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sec</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r>
              <a:rPr lang="en-US" sz="1800" i="1" u="sng" noProof="0" dirty="0"/>
              <a:t>boot</a:t>
            </a:r>
          </a:p>
        </c:rich>
      </c:tx>
      <c:overlay val="0"/>
      <c:spPr>
        <a:noFill/>
        <a:ln>
          <a:noFill/>
        </a:ln>
        <a:effectLst/>
      </c:spPr>
      <c:txPr>
        <a:bodyPr rot="0" spcFirstLastPara="1" vertOverflow="ellipsis" vert="horz" wrap="square" anchor="ctr" anchorCtr="1"/>
        <a:lstStyle/>
        <a:p>
          <a:pPr>
            <a:defRPr sz="1800" b="0" i="1" u="sng" strike="noStrike" kern="1200" spc="0" baseline="0">
              <a:solidFill>
                <a:schemeClr val="tx1"/>
              </a:solidFill>
              <a:latin typeface="+mn-lt"/>
              <a:ea typeface="+mn-ea"/>
              <a:cs typeface="+mn-cs"/>
            </a:defRPr>
          </a:pPr>
          <a:endParaRPr lang="en-JP"/>
        </a:p>
      </c:txPr>
    </c:title>
    <c:autoTitleDeleted val="0"/>
    <c:plotArea>
      <c:layout/>
      <c:barChart>
        <c:barDir val="col"/>
        <c:grouping val="clustered"/>
        <c:varyColors val="0"/>
        <c:ser>
          <c:idx val="0"/>
          <c:order val="0"/>
          <c:tx>
            <c:strRef>
              <c:f>Sheet1!$B$1</c:f>
              <c:strCache>
                <c:ptCount val="1"/>
                <c:pt idx="0">
                  <c:v>no SEV</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14.5</c:v>
                </c:pt>
              </c:numCache>
            </c:numRef>
          </c:val>
          <c:extLst>
            <c:ext xmlns:c16="http://schemas.microsoft.com/office/drawing/2014/chart" uri="{C3380CC4-5D6E-409C-BE32-E72D297353CC}">
              <c16:uniqueId val="{00000000-5C1B-1347-87EB-AF9FDDF28008}"/>
            </c:ext>
          </c:extLst>
        </c:ser>
        <c:ser>
          <c:idx val="1"/>
          <c:order val="1"/>
          <c:tx>
            <c:strRef>
              <c:f>Sheet1!$C$1</c:f>
              <c:strCache>
                <c:ptCount val="1"/>
                <c:pt idx="0">
                  <c:v>SEV virt</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155.1</c:v>
                </c:pt>
              </c:numCache>
            </c:numRef>
          </c:val>
          <c:extLst>
            <c:ext xmlns:c16="http://schemas.microsoft.com/office/drawing/2014/chart" uri="{C3380CC4-5D6E-409C-BE32-E72D297353CC}">
              <c16:uniqueId val="{00000001-5C1B-1347-87EB-AF9FDDF28008}"/>
            </c:ext>
          </c:extLst>
        </c:ser>
        <c:ser>
          <c:idx val="2"/>
          <c:order val="2"/>
          <c:tx>
            <c:strRef>
              <c:f>Sheet1!$D$1</c:f>
              <c:strCache>
                <c:ptCount val="1"/>
                <c:pt idx="0">
                  <c:v>SEV pass</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19.2</c:v>
                </c:pt>
              </c:numCache>
            </c:numRef>
          </c:val>
          <c:extLst>
            <c:ext xmlns:c16="http://schemas.microsoft.com/office/drawing/2014/chart" uri="{C3380CC4-5D6E-409C-BE32-E72D297353CC}">
              <c16:uniqueId val="{00000002-5C1B-1347-87EB-AF9FDDF28008}"/>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60923967"/>
        <c:crosses val="autoZero"/>
        <c:auto val="1"/>
        <c:lblAlgn val="ctr"/>
        <c:lblOffset val="100"/>
        <c:noMultiLvlLbl val="0"/>
      </c:catAx>
      <c:valAx>
        <c:axId val="1960923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noProof="0" dirty="0"/>
                  <a:t>sec</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crossAx val="19565233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 SEV</c:v>
                </c:pt>
              </c:strCache>
            </c:strRef>
          </c:tx>
          <c:spPr>
            <a:solidFill>
              <a:srgbClr val="0070C0"/>
            </a:solidFill>
            <a:ln>
              <a:solidFill>
                <a:schemeClr val="accent3"/>
              </a:solidFill>
            </a:ln>
            <a:effectLst/>
          </c:spPr>
          <c:invertIfNegative val="0"/>
          <c:cat>
            <c:numRef>
              <c:f>Sheet1!$A$2</c:f>
              <c:numCache>
                <c:formatCode>General</c:formatCode>
                <c:ptCount val="1"/>
              </c:numCache>
            </c:numRef>
          </c:cat>
          <c:val>
            <c:numRef>
              <c:f>Sheet1!$B$2</c:f>
              <c:numCache>
                <c:formatCode>General</c:formatCode>
                <c:ptCount val="1"/>
                <c:pt idx="0">
                  <c:v>0</c:v>
                </c:pt>
              </c:numCache>
            </c:numRef>
          </c:val>
          <c:extLst>
            <c:ext xmlns:c16="http://schemas.microsoft.com/office/drawing/2014/chart" uri="{C3380CC4-5D6E-409C-BE32-E72D297353CC}">
              <c16:uniqueId val="{00000000-DC74-8B44-A1DB-A94464C05D26}"/>
            </c:ext>
          </c:extLst>
        </c:ser>
        <c:ser>
          <c:idx val="1"/>
          <c:order val="1"/>
          <c:tx>
            <c:strRef>
              <c:f>Sheet1!$C$1</c:f>
              <c:strCache>
                <c:ptCount val="1"/>
                <c:pt idx="0">
                  <c:v>SEV virtualization</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0</c:v>
                </c:pt>
              </c:numCache>
            </c:numRef>
          </c:val>
          <c:extLst>
            <c:ext xmlns:c16="http://schemas.microsoft.com/office/drawing/2014/chart" uri="{C3380CC4-5D6E-409C-BE32-E72D297353CC}">
              <c16:uniqueId val="{00000001-DC74-8B44-A1DB-A94464C05D26}"/>
            </c:ext>
          </c:extLst>
        </c:ser>
        <c:ser>
          <c:idx val="2"/>
          <c:order val="2"/>
          <c:tx>
            <c:strRef>
              <c:f>Sheet1!$D$1</c:f>
              <c:strCache>
                <c:ptCount val="1"/>
                <c:pt idx="0">
                  <c:v>SEV passthrough</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General</c:formatCode>
                <c:ptCount val="1"/>
                <c:pt idx="0">
                  <c:v>0</c:v>
                </c:pt>
              </c:numCache>
            </c:numRef>
          </c:val>
          <c:extLst>
            <c:ext xmlns:c16="http://schemas.microsoft.com/office/drawing/2014/chart" uri="{C3380CC4-5D6E-409C-BE32-E72D297353CC}">
              <c16:uniqueId val="{00000002-DC74-8B44-A1DB-A94464C05D26}"/>
            </c:ext>
          </c:extLst>
        </c:ser>
        <c:dLbls>
          <c:showLegendKey val="0"/>
          <c:showVal val="0"/>
          <c:showCatName val="0"/>
          <c:showSerName val="0"/>
          <c:showPercent val="0"/>
          <c:showBubbleSize val="0"/>
        </c:dLbls>
        <c:gapWidth val="219"/>
        <c:overlap val="-27"/>
        <c:axId val="1956523391"/>
        <c:axId val="1960923967"/>
      </c:barChart>
      <c:catAx>
        <c:axId val="1956523391"/>
        <c:scaling>
          <c:orientation val="minMax"/>
        </c:scaling>
        <c:delete val="1"/>
        <c:axPos val="b"/>
        <c:numFmt formatCode="General" sourceLinked="1"/>
        <c:majorTickMark val="none"/>
        <c:minorTickMark val="none"/>
        <c:tickLblPos val="nextTo"/>
        <c:crossAx val="1960923967"/>
        <c:crosses val="autoZero"/>
        <c:auto val="1"/>
        <c:lblAlgn val="ctr"/>
        <c:lblOffset val="100"/>
        <c:noMultiLvlLbl val="0"/>
      </c:catAx>
      <c:valAx>
        <c:axId val="1960923967"/>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1956523391"/>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56EED-7446-B449-95F5-54A40F559C28}" type="datetimeFigureOut">
              <a:rPr kumimoji="1" lang="ja-JP" altLang="en-US" smtClean="0"/>
              <a:t>2026/7/14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81FF87-A0FA-744E-99AC-2A2702910972}" type="slidenum">
              <a:rPr kumimoji="1" lang="ja-JP" altLang="en-US" smtClean="0"/>
              <a:t>‹#›</a:t>
            </a:fld>
            <a:endParaRPr kumimoji="1" lang="ja-JP" altLang="en-US"/>
          </a:p>
        </p:txBody>
      </p:sp>
    </p:spTree>
    <p:extLst>
      <p:ext uri="{BB962C8B-B14F-4D97-AF65-F5344CB8AC3E}">
        <p14:creationId xmlns:p14="http://schemas.microsoft.com/office/powerpoint/2010/main" val="2270415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9D9B7-1707-9149-8299-9DC14D42B111}" type="datetimeFigureOut">
              <a:rPr kumimoji="1" lang="ja-JP" altLang="en-US" smtClean="0"/>
              <a:t>2026/7/14</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1B9D0-55A2-ED4B-88D2-EABFA36E430D}" type="slidenum">
              <a:rPr kumimoji="1" lang="ja-JP" altLang="en-US" smtClean="0"/>
              <a:t>‹#›</a:t>
            </a:fld>
            <a:endParaRPr kumimoji="1" lang="ja-JP" altLang="en-US"/>
          </a:p>
        </p:txBody>
      </p:sp>
    </p:spTree>
    <p:extLst>
      <p:ext uri="{BB962C8B-B14F-4D97-AF65-F5344CB8AC3E}">
        <p14:creationId xmlns:p14="http://schemas.microsoft.com/office/powerpoint/2010/main" val="23839617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 Kenichi Kourai from Kyushu Institute of Technology.</a:t>
            </a:r>
            <a:endParaRPr lang="en-JP" dirty="0"/>
          </a:p>
          <a:p>
            <a:r>
              <a:rPr lang="en-US" dirty="0"/>
              <a:t>I’m going to talk about Nested SEV: Secure and Generic SEV Support for Nested Virtualization.</a:t>
            </a:r>
            <a:endParaRPr lang="en-JP" dirty="0"/>
          </a:p>
          <a:p>
            <a:r>
              <a:rPr lang="en-US" dirty="0"/>
              <a:t>This is joint work with my student.</a:t>
            </a:r>
          </a:p>
          <a:p>
            <a:endParaRPr lang="en-JP" dirty="0"/>
          </a:p>
        </p:txBody>
      </p:sp>
      <p:sp>
        <p:nvSpPr>
          <p:cNvPr id="4" name="Slide Number Placeholder 3"/>
          <p:cNvSpPr>
            <a:spLocks noGrp="1"/>
          </p:cNvSpPr>
          <p:nvPr>
            <p:ph type="sldNum" sz="quarter" idx="10"/>
          </p:nvPr>
        </p:nvSpPr>
        <p:spPr/>
        <p:txBody>
          <a:bodyPr/>
          <a:lstStyle/>
          <a:p>
            <a:fld id="{91F1B9D0-55A2-ED4B-88D2-EABFA36E430D}" type="slidenum">
              <a:rPr kumimoji="1" lang="ja-JP" altLang="en-US" smtClean="0"/>
              <a:t>1</a:t>
            </a:fld>
            <a:endParaRPr kumimoji="1" lang="ja-JP" altLang="en-US"/>
          </a:p>
        </p:txBody>
      </p:sp>
    </p:spTree>
    <p:extLst>
      <p:ext uri="{BB962C8B-B14F-4D97-AF65-F5344CB8AC3E}">
        <p14:creationId xmlns:p14="http://schemas.microsoft.com/office/powerpoint/2010/main" val="194159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040D-F434-B19A-CF7F-175140C41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66D9C-366B-E8B4-304C-B864C9564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04D67-0FC4-E2C4-8C5A-990B3CCA9D08}"/>
              </a:ext>
            </a:extLst>
          </p:cNvPr>
          <p:cNvSpPr>
            <a:spLocks noGrp="1"/>
          </p:cNvSpPr>
          <p:nvPr>
            <p:ph type="body" idx="1"/>
          </p:nvPr>
        </p:nvSpPr>
        <p:spPr/>
        <p:txBody>
          <a:bodyPr/>
          <a:lstStyle/>
          <a:p>
            <a:r>
              <a:rPr lang="en-US" dirty="0"/>
              <a:t>The second mechanism, SEV passthrough, allows a trusted L1 hypervisor to access its L2 VMs.</a:t>
            </a:r>
            <a:endParaRPr lang="en-JP" dirty="0"/>
          </a:p>
          <a:p>
            <a:r>
              <a:rPr lang="en-US" dirty="0"/>
              <a:t>This is achieved by using the same SEV context, such as an encryption key, between L1 and L2 VMs.</a:t>
            </a:r>
            <a:endParaRPr lang="en-JP" dirty="0"/>
          </a:p>
          <a:p>
            <a:r>
              <a:rPr lang="en-US" dirty="0"/>
              <a:t>As a result, the L1 hypervisor and its L2 VMs can directly share encrypted memory.</a:t>
            </a:r>
            <a:endParaRPr lang="en-JP" dirty="0"/>
          </a:p>
          <a:p>
            <a:r>
              <a:rPr lang="en-US" dirty="0"/>
              <a:t> </a:t>
            </a:r>
            <a:endParaRPr lang="en-JP" dirty="0"/>
          </a:p>
          <a:p>
            <a:r>
              <a:rPr lang="en-US" dirty="0"/>
              <a:t>This can improve the I/O performance of L2 VMs.</a:t>
            </a:r>
            <a:endParaRPr lang="en-JP" dirty="0"/>
          </a:p>
          <a:p>
            <a:r>
              <a:rPr lang="en-US" dirty="0"/>
              <a:t>In SEV, VMs need to copy data between encrypted buffers and unencrypted bounce buffers.</a:t>
            </a:r>
            <a:endParaRPr lang="en-JP" dirty="0"/>
          </a:p>
          <a:p>
            <a:r>
              <a:rPr lang="en-US" dirty="0"/>
              <a:t>In SEV passthrough, L2 VMs can perform I/O directly using encrypted buffers.</a:t>
            </a:r>
            <a:endParaRPr lang="en-JP" dirty="0"/>
          </a:p>
          <a:p>
            <a:r>
              <a:rPr lang="en-JP" dirty="0"/>
              <a:t>Similarly</a:t>
            </a:r>
            <a:r>
              <a:rPr lang="en-US" dirty="0"/>
              <a:t>, in SEV, VMs need to explicitly pass register values to the hypervisor so that the hypervisor can emulate MMIO access.</a:t>
            </a:r>
            <a:endParaRPr lang="en-JP" dirty="0"/>
          </a:p>
          <a:p>
            <a:r>
              <a:rPr lang="en-US" dirty="0"/>
              <a:t>In SEV passthrough, this is not necessary because the L1 hypervisor can directly access the encrypted register state of L2 VMs.</a:t>
            </a:r>
          </a:p>
          <a:p>
            <a:endParaRPr lang="en-JP" dirty="0"/>
          </a:p>
        </p:txBody>
      </p:sp>
      <p:sp>
        <p:nvSpPr>
          <p:cNvPr id="4" name="Slide Number Placeholder 3">
            <a:extLst>
              <a:ext uri="{FF2B5EF4-FFF2-40B4-BE49-F238E27FC236}">
                <a16:creationId xmlns:a16="http://schemas.microsoft.com/office/drawing/2014/main" id="{79205EDF-DF92-DEEB-1BC1-CCF87F6BA8D4}"/>
              </a:ext>
            </a:extLst>
          </p:cNvPr>
          <p:cNvSpPr>
            <a:spLocks noGrp="1"/>
          </p:cNvSpPr>
          <p:nvPr>
            <p:ph type="sldNum" sz="quarter" idx="5"/>
          </p:nvPr>
        </p:nvSpPr>
        <p:spPr/>
        <p:txBody>
          <a:bodyPr/>
          <a:lstStyle/>
          <a:p>
            <a:fld id="{91F1B9D0-55A2-ED4B-88D2-EABFA36E430D}" type="slidenum">
              <a:rPr kumimoji="1" lang="ja-JP" altLang="en-US" smtClean="0"/>
              <a:t>10</a:t>
            </a:fld>
            <a:endParaRPr kumimoji="1" lang="ja-JP" altLang="en-US"/>
          </a:p>
        </p:txBody>
      </p:sp>
    </p:spTree>
    <p:extLst>
      <p:ext uri="{BB962C8B-B14F-4D97-AF65-F5344CB8AC3E}">
        <p14:creationId xmlns:p14="http://schemas.microsoft.com/office/powerpoint/2010/main" val="83847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in SEV passthrough is how to share an SEV context between L1 and L2 VMs.</a:t>
            </a:r>
            <a:endParaRPr lang="en-JP" dirty="0"/>
          </a:p>
          <a:p>
            <a:r>
              <a:rPr lang="en-US" dirty="0"/>
              <a:t>In traditional SEV, the SEV context is tightly coupled with the VM.</a:t>
            </a:r>
            <a:endParaRPr lang="en-JP" dirty="0"/>
          </a:p>
          <a:p>
            <a:r>
              <a:rPr lang="en-US" dirty="0"/>
              <a:t>SEV passthrough decouples the SEV context from the VM.</a:t>
            </a:r>
            <a:endParaRPr lang="en-JP" dirty="0"/>
          </a:p>
          <a:p>
            <a:r>
              <a:rPr lang="en-US" dirty="0"/>
              <a:t>As a result, an L1 VM and its L2 VMs can share one SEV context.</a:t>
            </a:r>
            <a:endParaRPr lang="en-JP" dirty="0"/>
          </a:p>
          <a:p>
            <a:r>
              <a:rPr lang="en-US" dirty="0"/>
              <a:t> </a:t>
            </a:r>
            <a:endParaRPr lang="en-JP" dirty="0"/>
          </a:p>
          <a:p>
            <a:r>
              <a:rPr lang="en-US" dirty="0"/>
              <a:t>SEV passthrough achieves this SEV context decoupling by partially virtualizing SEV.</a:t>
            </a:r>
            <a:endParaRPr lang="en-JP" dirty="0"/>
          </a:p>
          <a:p>
            <a:r>
              <a:rPr lang="en-US" dirty="0"/>
              <a:t>Specifically, the L1 hypervisor runs L2 VMs without involving the AMD-SP.</a:t>
            </a:r>
            <a:endParaRPr lang="en-JP" dirty="0"/>
          </a:p>
          <a:p>
            <a:r>
              <a:rPr lang="en-US" dirty="0"/>
              <a:t>It assigns an L1 VM's ASID to its L2 VMs, so that the L2 VMs can use the same SEV context as the L1 VM.</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11</a:t>
            </a:fld>
            <a:endParaRPr kumimoji="1" lang="ja-JP" altLang="en-US"/>
          </a:p>
        </p:txBody>
      </p:sp>
    </p:spTree>
    <p:extLst>
      <p:ext uri="{BB962C8B-B14F-4D97-AF65-F5344CB8AC3E}">
        <p14:creationId xmlns:p14="http://schemas.microsoft.com/office/powerpoint/2010/main" val="44157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2615-B039-BC30-6955-F75BB442C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1B82B-10AE-BD6C-4C27-8E5A72875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FEEE1-8D78-B0F0-0475-C35A355D58D2}"/>
              </a:ext>
            </a:extLst>
          </p:cNvPr>
          <p:cNvSpPr>
            <a:spLocks noGrp="1"/>
          </p:cNvSpPr>
          <p:nvPr>
            <p:ph type="body" idx="1"/>
          </p:nvPr>
        </p:nvSpPr>
        <p:spPr/>
        <p:txBody>
          <a:bodyPr/>
          <a:lstStyle/>
          <a:p>
            <a:r>
              <a:rPr lang="en-US" dirty="0"/>
              <a:t>However, sharing one SEV context between L1 and L2 VMs conflicts with RMP checks.</a:t>
            </a:r>
            <a:endParaRPr lang="en-JP" dirty="0"/>
          </a:p>
          <a:p>
            <a:r>
              <a:rPr lang="en-US" dirty="0"/>
              <a:t>&lt;CLICK&gt; When an L2 VM accesses its own page, the L2 physical address, GPA1, is translated into an L0 physical address using the shadow Nested Page Tables.</a:t>
            </a:r>
            <a:endParaRPr lang="en-JP" dirty="0"/>
          </a:p>
          <a:p>
            <a:r>
              <a:rPr lang="en-US" dirty="0"/>
              <a:t>&lt;CLICK&gt; This result matches the reverse mapping in the RMP because that page is L2-owned.</a:t>
            </a:r>
            <a:endParaRPr lang="en-JP" dirty="0"/>
          </a:p>
          <a:p>
            <a:r>
              <a:rPr lang="en-US" dirty="0"/>
              <a:t>&lt;CLICK&gt; When the L1 hypervisor accesses the same page, its L1 physical address, GPA2, is translated into the same L0 physical address.</a:t>
            </a:r>
            <a:endParaRPr lang="en-JP" dirty="0"/>
          </a:p>
          <a:p>
            <a:r>
              <a:rPr lang="en-US" dirty="0"/>
              <a:t>&lt;CLICK&gt; However, this result is inconsistent with the RMP because the L1 physical address is usually different from the L2 physical address.</a:t>
            </a:r>
            <a:endParaRPr lang="en-JP" dirty="0"/>
          </a:p>
          <a:p>
            <a:r>
              <a:rPr lang="en-JP" dirty="0"/>
              <a:t>&lt;</a:t>
            </a:r>
            <a:r>
              <a:rPr lang="en-US" dirty="0"/>
              <a:t>CLICK</a:t>
            </a:r>
            <a:r>
              <a:rPr lang="en-JP" dirty="0"/>
              <a:t>&gt; Conversely</a:t>
            </a:r>
            <a:r>
              <a:rPr lang="en-US" dirty="0"/>
              <a:t>, the L0 hypervisor can maliciously swap pages that have the same guest physical address, GPA1, between L1 and L2 VMs.</a:t>
            </a:r>
            <a:endParaRPr lang="en-JP" dirty="0"/>
          </a:p>
          <a:p>
            <a:r>
              <a:rPr lang="en-US" dirty="0"/>
              <a:t> </a:t>
            </a:r>
            <a:endParaRPr lang="en-JP" dirty="0"/>
          </a:p>
          <a:p>
            <a:r>
              <a:rPr lang="en-US" dirty="0"/>
              <a:t>&lt;CLICK&gt; To address these issues, the L1 hypervisor exclusively assigns memory pages across guest physical address spaces so that the L2 physical address of each page is identical to its L1 physical address.</a:t>
            </a:r>
            <a:endParaRPr lang="en-JP" dirty="0"/>
          </a:p>
          <a:p>
            <a:r>
              <a:rPr lang="en-US" dirty="0"/>
              <a:t>&lt;CLICK&gt; As a result, the L1 hypervisor can access L2 VMs’ pages.</a:t>
            </a:r>
            <a:endParaRPr lang="en-JP" dirty="0"/>
          </a:p>
          <a:p>
            <a:r>
              <a:rPr lang="en-US" dirty="0"/>
              <a:t>Page swapping causes </a:t>
            </a:r>
            <a:r>
              <a:rPr lang="en-US" dirty="0" err="1"/>
              <a:t>RMP</a:t>
            </a:r>
            <a:r>
              <a:rPr lang="en-US" dirty="0"/>
              <a:t> check failures because the guest physical address always changes.</a:t>
            </a:r>
          </a:p>
          <a:p>
            <a:endParaRPr lang="en-JP" dirty="0"/>
          </a:p>
        </p:txBody>
      </p:sp>
      <p:sp>
        <p:nvSpPr>
          <p:cNvPr id="4" name="Slide Number Placeholder 3">
            <a:extLst>
              <a:ext uri="{FF2B5EF4-FFF2-40B4-BE49-F238E27FC236}">
                <a16:creationId xmlns:a16="http://schemas.microsoft.com/office/drawing/2014/main" id="{EB233F5D-E8F4-04AE-7689-04878E7B188F}"/>
              </a:ext>
            </a:extLst>
          </p:cNvPr>
          <p:cNvSpPr>
            <a:spLocks noGrp="1"/>
          </p:cNvSpPr>
          <p:nvPr>
            <p:ph type="sldNum" sz="quarter" idx="5"/>
          </p:nvPr>
        </p:nvSpPr>
        <p:spPr/>
        <p:txBody>
          <a:bodyPr/>
          <a:lstStyle/>
          <a:p>
            <a:fld id="{91F1B9D0-55A2-ED4B-88D2-EABFA36E430D}" type="slidenum">
              <a:rPr kumimoji="1" lang="ja-JP" altLang="en-US" smtClean="0"/>
              <a:t>12</a:t>
            </a:fld>
            <a:endParaRPr kumimoji="1" lang="ja-JP" altLang="en-US"/>
          </a:p>
        </p:txBody>
      </p:sp>
    </p:spTree>
    <p:extLst>
      <p:ext uri="{BB962C8B-B14F-4D97-AF65-F5344CB8AC3E}">
        <p14:creationId xmlns:p14="http://schemas.microsoft.com/office/powerpoint/2010/main" val="9623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several experiments to examine the performance of L2 VMs in nested SEV.</a:t>
            </a:r>
            <a:endParaRPr lang="en-JP" dirty="0"/>
          </a:p>
          <a:p>
            <a:r>
              <a:rPr lang="en-US" dirty="0"/>
              <a:t>We ran modified Linux/KVM as the L0 hypervisor.</a:t>
            </a:r>
            <a:endParaRPr lang="en-JP" dirty="0"/>
          </a:p>
          <a:p>
            <a:r>
              <a:rPr lang="en-US" dirty="0"/>
              <a:t>In an L1 VM, we ran three L1 hypervisors: modified Linux/KVM, </a:t>
            </a:r>
            <a:r>
              <a:rPr lang="en-US" dirty="0" err="1"/>
              <a:t>BitVisor</a:t>
            </a:r>
            <a:r>
              <a:rPr lang="en-US" dirty="0"/>
              <a:t>, and Xen.</a:t>
            </a:r>
            <a:endParaRPr lang="en-JP" dirty="0"/>
          </a:p>
          <a:p>
            <a:r>
              <a:rPr lang="en-US" dirty="0"/>
              <a:t>We used three SEV variants: SEV, SEV-ES, and SEV-SNP.</a:t>
            </a:r>
            <a:endParaRPr lang="en-JP" dirty="0"/>
          </a:p>
          <a:p>
            <a:r>
              <a:rPr lang="en-US" dirty="0"/>
              <a:t> </a:t>
            </a:r>
            <a:endParaRPr lang="en-JP" dirty="0"/>
          </a:p>
          <a:p>
            <a:r>
              <a:rPr lang="en-US" dirty="0"/>
              <a:t>Due to time constraints, we show the results only for L2 VMs on L1 KVM with SEV-SNP.</a:t>
            </a:r>
            <a:endParaRPr lang="en-JP" dirty="0"/>
          </a:p>
          <a:p>
            <a:r>
              <a:rPr lang="en-US" dirty="0"/>
              <a:t>We used SEV virtualization and SEV passthrough, and compared them with nested virtualization without SEV.</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13</a:t>
            </a:fld>
            <a:endParaRPr kumimoji="1" lang="ja-JP" altLang="en-US"/>
          </a:p>
        </p:txBody>
      </p:sp>
    </p:spTree>
    <p:extLst>
      <p:ext uri="{BB962C8B-B14F-4D97-AF65-F5344CB8AC3E}">
        <p14:creationId xmlns:p14="http://schemas.microsoft.com/office/powerpoint/2010/main" val="45827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E150-9E0C-ECEB-8A90-B92CD20B8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1DE3E-FF77-6BA3-256C-55FC98F74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120DA-D065-7072-89FF-C7B715221CFD}"/>
              </a:ext>
            </a:extLst>
          </p:cNvPr>
          <p:cNvSpPr>
            <a:spLocks noGrp="1"/>
          </p:cNvSpPr>
          <p:nvPr>
            <p:ph type="body" idx="1"/>
          </p:nvPr>
        </p:nvSpPr>
        <p:spPr/>
        <p:txBody>
          <a:bodyPr/>
          <a:lstStyle/>
          <a:p>
            <a:r>
              <a:rPr lang="en-JP" dirty="0"/>
              <a:t>First, we show the overhead of VM exits in the left-hand side figure.</a:t>
            </a:r>
          </a:p>
          <a:p>
            <a:r>
              <a:rPr lang="en-JP" dirty="0"/>
              <a:t>VM exits incurred significant overhead in nested SEV.</a:t>
            </a:r>
          </a:p>
          <a:p>
            <a:r>
              <a:rPr lang="en-JP" dirty="0"/>
              <a:t>Even in single-level virtualization, SEV-SNP increased the latency by 4x.</a:t>
            </a:r>
          </a:p>
          <a:p>
            <a:r>
              <a:rPr lang="en-JP" dirty="0"/>
              <a:t>SEV virtualization doubled the overhead, but SEV passthrough could suppress it by partially virtualizing SEV.</a:t>
            </a:r>
          </a:p>
          <a:p>
            <a:r>
              <a:rPr lang="en-JP" dirty="0"/>
              <a:t> </a:t>
            </a:r>
          </a:p>
          <a:p>
            <a:r>
              <a:rPr lang="en-JP" dirty="0"/>
              <a:t>As shown in the middle figure, the degradation of memory performance was only 4-5%.</a:t>
            </a:r>
          </a:p>
          <a:p>
            <a:r>
              <a:rPr lang="en-JP" dirty="0"/>
              <a:t>But network throughput showed relatively large degradation, 17-21%, as in the right-hand side figure.</a:t>
            </a:r>
          </a:p>
          <a:p>
            <a:r>
              <a:rPr lang="en-JP" dirty="0"/>
              <a:t>Since the L2 VM caused many VM exits by access to the virtual NIC, this performance degradation was due to the high overhead of VM exits.</a:t>
            </a:r>
          </a:p>
          <a:p>
            <a:r>
              <a:rPr lang="en-JP" dirty="0"/>
              <a:t>For SEV virtualization, the overhead of copying data between encrypted buffers and unencrypted bounce buffers was also large.</a:t>
            </a:r>
          </a:p>
          <a:p>
            <a:endParaRPr lang="en-JP" dirty="0"/>
          </a:p>
        </p:txBody>
      </p:sp>
      <p:sp>
        <p:nvSpPr>
          <p:cNvPr id="4" name="Slide Number Placeholder 3">
            <a:extLst>
              <a:ext uri="{FF2B5EF4-FFF2-40B4-BE49-F238E27FC236}">
                <a16:creationId xmlns:a16="http://schemas.microsoft.com/office/drawing/2014/main" id="{B06FDA95-B4CD-A068-6D15-C243F7CF8FFE}"/>
              </a:ext>
            </a:extLst>
          </p:cNvPr>
          <p:cNvSpPr>
            <a:spLocks noGrp="1"/>
          </p:cNvSpPr>
          <p:nvPr>
            <p:ph type="sldNum" sz="quarter" idx="5"/>
          </p:nvPr>
        </p:nvSpPr>
        <p:spPr/>
        <p:txBody>
          <a:bodyPr/>
          <a:lstStyle/>
          <a:p>
            <a:fld id="{91F1B9D0-55A2-ED4B-88D2-EABFA36E430D}" type="slidenum">
              <a:rPr kumimoji="1" lang="ja-JP" altLang="en-US" smtClean="0"/>
              <a:t>14</a:t>
            </a:fld>
            <a:endParaRPr kumimoji="1" lang="ja-JP" altLang="en-US"/>
          </a:p>
        </p:txBody>
      </p:sp>
    </p:spTree>
    <p:extLst>
      <p:ext uri="{BB962C8B-B14F-4D97-AF65-F5344CB8AC3E}">
        <p14:creationId xmlns:p14="http://schemas.microsoft.com/office/powerpoint/2010/main" val="25481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2411-7B72-4805-39A8-31483AF61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D4690-8727-6796-5FED-256D0D112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51605-6E83-5311-0F7A-C7D9C5AEADDA}"/>
              </a:ext>
            </a:extLst>
          </p:cNvPr>
          <p:cNvSpPr>
            <a:spLocks noGrp="1"/>
          </p:cNvSpPr>
          <p:nvPr>
            <p:ph type="body" idx="1"/>
          </p:nvPr>
        </p:nvSpPr>
        <p:spPr/>
        <p:txBody>
          <a:bodyPr/>
          <a:lstStyle/>
          <a:p>
            <a:r>
              <a:rPr lang="en-JP" dirty="0"/>
              <a:t>Next, we show the throughput of the Web server in the left-hand side figure.</a:t>
            </a:r>
          </a:p>
          <a:p>
            <a:r>
              <a:rPr lang="en-JP" dirty="0"/>
              <a:t>When we requested small files, nested SEV degraded the throughput by 29-33%.</a:t>
            </a:r>
          </a:p>
          <a:p>
            <a:r>
              <a:rPr lang="en-JP" dirty="0"/>
              <a:t>In contrast, for large files, the overhead of nested SEV was negligible.</a:t>
            </a:r>
          </a:p>
          <a:p>
            <a:r>
              <a:rPr lang="en-JP" dirty="0"/>
              <a:t>The kernel build time showed moderate overhead, 13-15%, as in the middle figure.</a:t>
            </a:r>
          </a:p>
          <a:p>
            <a:r>
              <a:rPr lang="en-US" dirty="0"/>
              <a:t> </a:t>
            </a:r>
            <a:endParaRPr lang="en-JP" dirty="0"/>
          </a:p>
          <a:p>
            <a:r>
              <a:rPr lang="en-JP" dirty="0"/>
              <a:t>Finally, we show the boot time of an L2 VM in the right-hand side figure.</a:t>
            </a:r>
          </a:p>
          <a:p>
            <a:r>
              <a:rPr lang="en-JP" dirty="0"/>
              <a:t>SEV virtualization increased the boot time by 11x mainly due to the large overhead of the virtualization of </a:t>
            </a:r>
            <a:r>
              <a:rPr lang="en-US" dirty="0"/>
              <a:t>the </a:t>
            </a:r>
            <a:r>
              <a:rPr lang="en-JP" dirty="0"/>
              <a:t>Nested Page Tables.</a:t>
            </a:r>
          </a:p>
          <a:p>
            <a:r>
              <a:rPr lang="en-JP" dirty="0"/>
              <a:t>It could not assign huge pages to the L2 VM, which caused many VM exits.</a:t>
            </a:r>
          </a:p>
          <a:p>
            <a:r>
              <a:rPr lang="en-JP" dirty="0"/>
              <a:t>In contrast, SEV passthrough could reduce this overhead to 32% by using 1-GB huge pages.</a:t>
            </a:r>
          </a:p>
          <a:p>
            <a:r>
              <a:rPr lang="en-US" dirty="0"/>
              <a:t>This suggests that, if we implement SEV virtualization using huge pages, this overhead would be reduced dramatically.</a:t>
            </a:r>
          </a:p>
          <a:p>
            <a:endParaRPr lang="en-JP" dirty="0"/>
          </a:p>
        </p:txBody>
      </p:sp>
      <p:sp>
        <p:nvSpPr>
          <p:cNvPr id="4" name="Slide Number Placeholder 3">
            <a:extLst>
              <a:ext uri="{FF2B5EF4-FFF2-40B4-BE49-F238E27FC236}">
                <a16:creationId xmlns:a16="http://schemas.microsoft.com/office/drawing/2014/main" id="{9AF9C66C-A701-2A5C-D869-3B378F0E5157}"/>
              </a:ext>
            </a:extLst>
          </p:cNvPr>
          <p:cNvSpPr>
            <a:spLocks noGrp="1"/>
          </p:cNvSpPr>
          <p:nvPr>
            <p:ph type="sldNum" sz="quarter" idx="5"/>
          </p:nvPr>
        </p:nvSpPr>
        <p:spPr/>
        <p:txBody>
          <a:bodyPr/>
          <a:lstStyle/>
          <a:p>
            <a:fld id="{91F1B9D0-55A2-ED4B-88D2-EABFA36E430D}" type="slidenum">
              <a:rPr kumimoji="1" lang="ja-JP" altLang="en-US" smtClean="0"/>
              <a:t>15</a:t>
            </a:fld>
            <a:endParaRPr kumimoji="1" lang="ja-JP" altLang="en-US"/>
          </a:p>
        </p:txBody>
      </p:sp>
    </p:spTree>
    <p:extLst>
      <p:ext uri="{BB962C8B-B14F-4D97-AF65-F5344CB8AC3E}">
        <p14:creationId xmlns:p14="http://schemas.microsoft.com/office/powerpoint/2010/main" val="362269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In conclusion, we proposed </a:t>
            </a:r>
            <a:r>
              <a:rPr lang="en-US" dirty="0"/>
              <a:t>nested SEV to provide secure and generic SEV support for nested virtualization.</a:t>
            </a:r>
            <a:endParaRPr lang="en-JP" dirty="0"/>
          </a:p>
          <a:p>
            <a:r>
              <a:rPr lang="en-US" dirty="0"/>
              <a:t>Nested SEV supports two trust models depending on whether the L1 hypervisor is trusted.</a:t>
            </a:r>
            <a:endParaRPr lang="en-JP" dirty="0"/>
          </a:p>
          <a:p>
            <a:r>
              <a:rPr lang="en-US" dirty="0"/>
              <a:t>To support these trust models, it provides two mechanisms: SEV virtualization and SEV passthrough.</a:t>
            </a:r>
            <a:endParaRPr lang="en-JP" dirty="0"/>
          </a:p>
          <a:p>
            <a:r>
              <a:rPr lang="en-US" dirty="0"/>
              <a:t>These mechanisms are based on techniques called emulation-less multiplexing and SEV context decoupling.</a:t>
            </a:r>
            <a:endParaRPr lang="en-JP" dirty="0"/>
          </a:p>
          <a:p>
            <a:r>
              <a:rPr lang="en-US" dirty="0"/>
              <a:t>We showed that the average performance degradation ranged from 0.9% to 30% across SEV variants and L1 hypervisors.</a:t>
            </a:r>
            <a:endParaRPr lang="en-JP" dirty="0"/>
          </a:p>
          <a:p>
            <a:r>
              <a:rPr lang="en-US" dirty="0"/>
              <a:t> </a:t>
            </a:r>
            <a:endParaRPr lang="en-JP" dirty="0"/>
          </a:p>
          <a:p>
            <a:r>
              <a:rPr lang="en-US" dirty="0"/>
              <a:t>One direction for future work is to improve the performance of nested SEV.</a:t>
            </a:r>
            <a:endParaRPr lang="en-JP" dirty="0"/>
          </a:p>
          <a:p>
            <a:r>
              <a:rPr lang="en-US" dirty="0"/>
              <a:t>Another is to extend our approach to Intel TDX and validate the generality of the design of nested SEV.</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16</a:t>
            </a:fld>
            <a:endParaRPr kumimoji="1" lang="ja-JP" altLang="en-US"/>
          </a:p>
        </p:txBody>
      </p:sp>
    </p:spTree>
    <p:extLst>
      <p:ext uri="{BB962C8B-B14F-4D97-AF65-F5344CB8AC3E}">
        <p14:creationId xmlns:p14="http://schemas.microsoft.com/office/powerpoint/2010/main" val="77812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users deal with sensitive information in virtual machines provided by clouds, the threat from cloud insiders is growing.</a:t>
            </a:r>
            <a:endParaRPr lang="en-JP" dirty="0"/>
          </a:p>
          <a:p>
            <a:r>
              <a:rPr lang="en-US" dirty="0"/>
              <a:t>To protect sensitive information in users' VMs, modern clouds offer confidential VMs based on technologies such as AMD SEV.</a:t>
            </a:r>
            <a:endParaRPr lang="en-JP" dirty="0"/>
          </a:p>
          <a:p>
            <a:r>
              <a:rPr lang="en-US" dirty="0"/>
              <a:t> </a:t>
            </a:r>
            <a:endParaRPr lang="en-JP" dirty="0"/>
          </a:p>
          <a:p>
            <a:r>
              <a:rPr lang="en-US" dirty="0"/>
              <a:t>SEV transparently encrypts the memory of VMs and allows the memory contents to be decrypted only inside the VMs.</a:t>
            </a:r>
            <a:endParaRPr lang="en-JP" dirty="0"/>
          </a:p>
          <a:p>
            <a:r>
              <a:rPr lang="en-US" dirty="0"/>
              <a:t>SEV-ES extends SEV by protecting </a:t>
            </a:r>
            <a:r>
              <a:rPr lang="en-JP" dirty="0"/>
              <a:t>the confidentiality and integrity of </a:t>
            </a:r>
            <a:r>
              <a:rPr lang="en-US" dirty="0"/>
              <a:t>the CPU register state.</a:t>
            </a:r>
            <a:endParaRPr lang="en-JP" dirty="0"/>
          </a:p>
          <a:p>
            <a:r>
              <a:rPr lang="en-US" dirty="0"/>
              <a:t>SEV-SNP further enhances protection by ensuring memory integrity and preventing software-based integrity attacks against VMs' memory.</a:t>
            </a:r>
            <a:endParaRPr lang="en-JP" dirty="0"/>
          </a:p>
          <a:p>
            <a:r>
              <a:rPr lang="en-US" dirty="0"/>
              <a:t>The CPU and the AMD Secure Processor form the trusted computing base.</a:t>
            </a:r>
            <a:endParaRPr lang="en-JP" dirty="0"/>
          </a:p>
          <a:p>
            <a:r>
              <a:rPr lang="en-US" dirty="0"/>
              <a:t>Using these technologies, even cloud insiders cannot eavesdrop on or tamper with sensitive information in users' VMs.</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2</a:t>
            </a:fld>
            <a:endParaRPr kumimoji="1" lang="ja-JP" altLang="en-US"/>
          </a:p>
        </p:txBody>
      </p:sp>
    </p:spTree>
    <p:extLst>
      <p:ext uri="{BB962C8B-B14F-4D97-AF65-F5344CB8AC3E}">
        <p14:creationId xmlns:p14="http://schemas.microsoft.com/office/powerpoint/2010/main" val="90828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nested virtualization enables a hypervisor to run inside a VM and create nested VMs on top of it.</a:t>
            </a:r>
            <a:endParaRPr lang="en-JP" dirty="0"/>
          </a:p>
          <a:p>
            <a:r>
              <a:rPr lang="en-US" dirty="0"/>
              <a:t>A system using nested virtualization consists of three levels.</a:t>
            </a:r>
            <a:endParaRPr lang="en-JP" dirty="0"/>
          </a:p>
          <a:p>
            <a:r>
              <a:rPr lang="en-US" dirty="0"/>
              <a:t>The L0 hypervisor creates L1 VMs, which run L1 hypervisors.</a:t>
            </a:r>
            <a:endParaRPr lang="en-JP" dirty="0"/>
          </a:p>
          <a:p>
            <a:r>
              <a:rPr lang="en-US" dirty="0"/>
              <a:t>Then, the L1 hypervisor creates L2 VMs inside an L1 VM.</a:t>
            </a:r>
            <a:endParaRPr lang="en-JP" dirty="0"/>
          </a:p>
          <a:p>
            <a:r>
              <a:rPr lang="en-US" dirty="0"/>
              <a:t> </a:t>
            </a:r>
            <a:endParaRPr lang="en-JP" dirty="0"/>
          </a:p>
          <a:p>
            <a:r>
              <a:rPr lang="en-US" dirty="0"/>
              <a:t>One application of nested virtualization is a virtual cloud constructed on an existing cloud.</a:t>
            </a:r>
            <a:endParaRPr lang="en-JP" dirty="0"/>
          </a:p>
          <a:p>
            <a:r>
              <a:rPr lang="en-US" dirty="0"/>
              <a:t>For example, a virtual cloud can run migratable L2 VMs on AWS spot instances.</a:t>
            </a:r>
            <a:endParaRPr lang="en-JP" dirty="0"/>
          </a:p>
          <a:p>
            <a:r>
              <a:rPr lang="en-US" dirty="0"/>
              <a:t>On Alibaba Cloud, secure containers created using L2 VMs run on their instances.</a:t>
            </a:r>
            <a:endParaRPr lang="en-JP" dirty="0"/>
          </a:p>
          <a:p>
            <a:r>
              <a:rPr lang="en-US" dirty="0"/>
              <a:t>As in public clouds, users would expect SEV protection for L2 VMs in virtual clouds.</a:t>
            </a:r>
            <a:endParaRPr lang="en-JP" dirty="0"/>
          </a:p>
          <a:p>
            <a:r>
              <a:rPr lang="en-US" dirty="0"/>
              <a:t>Virtual cloud providers would benefit from protecting the L1 VMs hosting their cloud infrastructure.</a:t>
            </a:r>
            <a:endParaRPr lang="en-JP" dirty="0"/>
          </a:p>
          <a:p>
            <a:r>
              <a:rPr lang="en-US" dirty="0"/>
              <a:t>However, SEV support for nested virtualization is still limited.</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3</a:t>
            </a:fld>
            <a:endParaRPr kumimoji="1" lang="ja-JP" altLang="en-US"/>
          </a:p>
        </p:txBody>
      </p:sp>
    </p:spTree>
    <p:extLst>
      <p:ext uri="{BB962C8B-B14F-4D97-AF65-F5344CB8AC3E}">
        <p14:creationId xmlns:p14="http://schemas.microsoft.com/office/powerpoint/2010/main" val="22721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Microsoft's patch enables SEV for L2 VMs, but it cannot apply SEV to the L1 VM that runs L2 VMs.</a:t>
            </a:r>
            <a:endParaRPr lang="en-JP" dirty="0"/>
          </a:p>
          <a:p>
            <a:r>
              <a:rPr lang="en-US" dirty="0"/>
              <a:t>Since the L1 VM is not protected, the L1 hypervisor must trust the L0 hypervisor.</a:t>
            </a:r>
            <a:endParaRPr lang="en-JP" dirty="0"/>
          </a:p>
          <a:p>
            <a:r>
              <a:rPr lang="en-US" dirty="0"/>
              <a:t>This trust assumption is a fundamental limitation for virtual clouds running on untrusted public clouds.</a:t>
            </a:r>
            <a:endParaRPr lang="en-JP" dirty="0"/>
          </a:p>
          <a:p>
            <a:r>
              <a:rPr lang="en-US" dirty="0"/>
              <a:t> </a:t>
            </a:r>
            <a:endParaRPr lang="en-JP" dirty="0"/>
          </a:p>
          <a:p>
            <a:r>
              <a:rPr lang="en-US" dirty="0"/>
              <a:t>In contrast, Hecate can apply SEV not only to L2 VMs but also to L1 VMs.</a:t>
            </a:r>
            <a:endParaRPr lang="en-JP" dirty="0"/>
          </a:p>
          <a:p>
            <a:r>
              <a:rPr lang="en-US" dirty="0"/>
              <a:t>It relies on the VM Privilege levels of SEV-SNP.</a:t>
            </a:r>
            <a:endParaRPr lang="en-JP" dirty="0"/>
          </a:p>
          <a:p>
            <a:r>
              <a:rPr lang="en-US" dirty="0"/>
              <a:t>It divides the guest physical address space of an L1 VM using VMPLs and runs the L1 hypervisor at the highest privilege level and an L2 VM at a lower privilege level.</a:t>
            </a:r>
            <a:endParaRPr lang="en-JP" dirty="0"/>
          </a:p>
          <a:p>
            <a:r>
              <a:rPr lang="en-US" dirty="0"/>
              <a:t>Since VMPLs lack support for MMU virtualization, this system can run only one L2 VM per L1 VM.</a:t>
            </a:r>
            <a:endParaRPr lang="en-JP" dirty="0"/>
          </a:p>
          <a:p>
            <a:r>
              <a:rPr lang="en-US" dirty="0"/>
              <a:t>This limitation severely restricts the applicability to virtual clouds, which need to run many L2 VMs.</a:t>
            </a:r>
            <a:endParaRPr lang="en-JP" dirty="0"/>
          </a:p>
          <a:p>
            <a:r>
              <a:rPr lang="en-US" dirty="0"/>
              <a:t>In addition, since this system cannot protect the L2 VM from the L1 hypervisor, the L2 VM must trust the L1 hypervisor.</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4</a:t>
            </a:fld>
            <a:endParaRPr kumimoji="1" lang="ja-JP" altLang="en-US"/>
          </a:p>
        </p:txBody>
      </p:sp>
    </p:spTree>
    <p:extLst>
      <p:ext uri="{BB962C8B-B14F-4D97-AF65-F5344CB8AC3E}">
        <p14:creationId xmlns:p14="http://schemas.microsoft.com/office/powerpoint/2010/main" val="232910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more secure and generic SEV support for nested virtualization, we propose nested SEV.</a:t>
            </a:r>
            <a:endParaRPr lang="en-JP" dirty="0"/>
          </a:p>
          <a:p>
            <a:r>
              <a:rPr lang="en-JP" dirty="0"/>
              <a:t>N</a:t>
            </a:r>
            <a:r>
              <a:rPr lang="en-US" dirty="0" err="1"/>
              <a:t>ested</a:t>
            </a:r>
            <a:r>
              <a:rPr lang="en-US" dirty="0"/>
              <a:t> SEV protects L1 VMs from an untrusted L0 hypervisor using SEV.</a:t>
            </a:r>
            <a:endParaRPr lang="en-JP" dirty="0"/>
          </a:p>
          <a:p>
            <a:r>
              <a:rPr lang="en-US" dirty="0"/>
              <a:t>It allows multiple SEV-enabled L2 VMs to run inside an SEV-enabled L1 VM without relying on VMPLs.</a:t>
            </a:r>
            <a:endParaRPr lang="en-JP" dirty="0"/>
          </a:p>
          <a:p>
            <a:r>
              <a:rPr lang="en-US" dirty="0"/>
              <a:t> </a:t>
            </a:r>
            <a:endParaRPr lang="en-JP" dirty="0"/>
          </a:p>
          <a:p>
            <a:r>
              <a:rPr lang="en-JP" dirty="0"/>
              <a:t>Nested SEV</a:t>
            </a:r>
            <a:r>
              <a:rPr lang="en-US" dirty="0"/>
              <a:t> enables a hypervisor to run inside an SEV-enabled L1 VM.</a:t>
            </a:r>
          </a:p>
          <a:p>
            <a:r>
              <a:rPr lang="en-US" dirty="0"/>
              <a:t>This is not easy because an L1 VM's memory and register state are encrypted.</a:t>
            </a:r>
            <a:endParaRPr lang="en-JP" dirty="0"/>
          </a:p>
          <a:p>
            <a:r>
              <a:rPr lang="en-US" dirty="0"/>
              <a:t>For example, the L0 hypervisor needs to virtualize the Nested Page Tables for L2 VMs.</a:t>
            </a:r>
            <a:endParaRPr lang="en-JP" dirty="0"/>
          </a:p>
          <a:p>
            <a:r>
              <a:rPr lang="en-US" dirty="0"/>
              <a:t>To allow it to generate a shadow NPT, the L1 hypervisor keeps the memory used for the NPT unencrypted.</a:t>
            </a:r>
            <a:endParaRPr lang="en-JP" dirty="0"/>
          </a:p>
          <a:p>
            <a:r>
              <a:rPr lang="en-JP" dirty="0"/>
              <a:t>Also, the L0 hypervisor needs to emulate VM exits from an L2 VM to the L1 hypervisor.</a:t>
            </a:r>
          </a:p>
          <a:p>
            <a:r>
              <a:rPr lang="en-JP" dirty="0"/>
              <a:t>Since it cannot access the encrypted register state, it simply switches the L2 VM to the L1 VM so that the register state is automatically saved and loaded.</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5</a:t>
            </a:fld>
            <a:endParaRPr kumimoji="1" lang="ja-JP" altLang="en-US"/>
          </a:p>
        </p:txBody>
      </p:sp>
    </p:spTree>
    <p:extLst>
      <p:ext uri="{BB962C8B-B14F-4D97-AF65-F5344CB8AC3E}">
        <p14:creationId xmlns:p14="http://schemas.microsoft.com/office/powerpoint/2010/main" val="91623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Nested SEV supports two trust models.</a:t>
            </a:r>
            <a:endParaRPr lang="en-JP" dirty="0"/>
          </a:p>
          <a:p>
            <a:r>
              <a:rPr lang="en-US" dirty="0"/>
              <a:t>Since both models assume an untrusted L0 hypervisor, they enable secure virtual clouds on top of untrusted public clouds.</a:t>
            </a:r>
            <a:endParaRPr lang="en-JP" dirty="0"/>
          </a:p>
          <a:p>
            <a:r>
              <a:rPr lang="en-US" dirty="0"/>
              <a:t> </a:t>
            </a:r>
            <a:endParaRPr lang="en-JP" dirty="0"/>
          </a:p>
          <a:p>
            <a:r>
              <a:rPr lang="en-US" dirty="0"/>
              <a:t>To support untrusted L1 hypervisors, nested SEV provides a mechanism called SEV virtualization.</a:t>
            </a:r>
            <a:endParaRPr lang="en-JP" dirty="0"/>
          </a:p>
          <a:p>
            <a:r>
              <a:rPr lang="en-US" dirty="0"/>
              <a:t>This mechanism is used to run confidential VMs on top of untrusted virtual public clouds.</a:t>
            </a:r>
            <a:endParaRPr lang="en-JP" dirty="0"/>
          </a:p>
          <a:p>
            <a:r>
              <a:rPr lang="en-US" dirty="0"/>
              <a:t>To support trusted L1 hypervisors, nested SEV provides a mechanism called SEV passthrough.</a:t>
            </a:r>
            <a:endParaRPr lang="en-JP" dirty="0"/>
          </a:p>
          <a:p>
            <a:r>
              <a:rPr lang="en-US" dirty="0"/>
              <a:t>This mechanism is used to efficiently run confidential VMs on top of trusted virtual private clouds.</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6</a:t>
            </a:fld>
            <a:endParaRPr kumimoji="1" lang="ja-JP" altLang="en-US"/>
          </a:p>
        </p:txBody>
      </p:sp>
    </p:spTree>
    <p:extLst>
      <p:ext uri="{BB962C8B-B14F-4D97-AF65-F5344CB8AC3E}">
        <p14:creationId xmlns:p14="http://schemas.microsoft.com/office/powerpoint/2010/main" val="238692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mechanism, SEV virtualization, protects L2 VMs from an untrusted L1 hypervisor.</a:t>
            </a:r>
            <a:endParaRPr lang="en-JP" dirty="0"/>
          </a:p>
          <a:p>
            <a:r>
              <a:rPr lang="en-US" dirty="0"/>
              <a:t>This is achieved by using different SEV contexts, such as encryption keys, between L1 and L2 VMs.</a:t>
            </a:r>
            <a:endParaRPr lang="en-JP" dirty="0"/>
          </a:p>
          <a:p>
            <a:r>
              <a:rPr lang="en-US" dirty="0"/>
              <a:t>As in traditional SEV, L2 VMs need to share unencrypted DMA bounce buffers with the L1 hypervisor to perform I/O.</a:t>
            </a:r>
            <a:endParaRPr lang="en-JP" dirty="0"/>
          </a:p>
          <a:p>
            <a:r>
              <a:rPr lang="en-US" dirty="0"/>
              <a:t>Unlike traditional SEV, not only L2 VMs but also the L1 VM configure such memory as unencrypted.</a:t>
            </a:r>
            <a:endParaRPr lang="en-JP" dirty="0"/>
          </a:p>
          <a:p>
            <a:r>
              <a:rPr lang="en-US" dirty="0"/>
              <a:t> </a:t>
            </a:r>
            <a:endParaRPr lang="en-JP" dirty="0"/>
          </a:p>
          <a:p>
            <a:r>
              <a:rPr lang="en-US" dirty="0"/>
              <a:t>The biggest challenge in SEV virtualization is how to provide virtual SEV to L1 VMs securely.</a:t>
            </a:r>
            <a:endParaRPr lang="en-JP" dirty="0"/>
          </a:p>
          <a:p>
            <a:r>
              <a:rPr lang="en-US" dirty="0"/>
              <a:t>The L0 hypervisor needs to virtualize SEV hardware, such as the AMD Secure Processor (AMD-SP) and the Reverse Map Table (RMP).</a:t>
            </a:r>
            <a:endParaRPr lang="en-JP" dirty="0"/>
          </a:p>
          <a:p>
            <a:r>
              <a:rPr lang="en-US" dirty="0"/>
              <a:t>However, it cannot emulate such SEV hardware because it is untrusted.</a:t>
            </a:r>
            <a:endParaRPr lang="en-JP" dirty="0"/>
          </a:p>
          <a:p>
            <a:r>
              <a:rPr lang="en-JP" dirty="0"/>
              <a:t>For example, an emulated AMD-SP cannot securely manage SEV contexts, especially encryption keys, for L2 VMs.</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7</a:t>
            </a:fld>
            <a:endParaRPr kumimoji="1" lang="ja-JP" altLang="en-US"/>
          </a:p>
        </p:txBody>
      </p:sp>
    </p:spTree>
    <p:extLst>
      <p:ext uri="{BB962C8B-B14F-4D97-AF65-F5344CB8AC3E}">
        <p14:creationId xmlns:p14="http://schemas.microsoft.com/office/powerpoint/2010/main" val="363454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SEV virtualization uses a technique called emulation-less multiplexing.</a:t>
            </a:r>
            <a:endParaRPr lang="en-JP" dirty="0"/>
          </a:p>
          <a:p>
            <a:r>
              <a:rPr lang="en-US" dirty="0"/>
              <a:t>It multiplexes SEV contexts for both L1 and L2 VMs on the AMD-SP.</a:t>
            </a:r>
            <a:endParaRPr lang="en-JP" dirty="0"/>
          </a:p>
          <a:p>
            <a:r>
              <a:rPr lang="en-US" dirty="0"/>
              <a:t>To enable this, it maintains SEV contexts for not only L1 VMs but also L2 VMs inside the physical AMD-SP by performing necessary translation.</a:t>
            </a:r>
            <a:endParaRPr lang="en-JP" dirty="0"/>
          </a:p>
          <a:p>
            <a:r>
              <a:rPr lang="en-US" dirty="0"/>
              <a:t> </a:t>
            </a:r>
            <a:endParaRPr lang="en-JP" dirty="0"/>
          </a:p>
          <a:p>
            <a:r>
              <a:rPr lang="en-US" dirty="0"/>
              <a:t>The L0 hypervisor provides a virtual AMD-SP to an L1 VM.</a:t>
            </a:r>
            <a:endParaRPr lang="en-JP" dirty="0"/>
          </a:p>
          <a:p>
            <a:r>
              <a:rPr lang="en-US" dirty="0"/>
              <a:t>When the L1 hypervisor boots an L2 VM, it issues commands to the virtual AMD-SP.</a:t>
            </a:r>
          </a:p>
          <a:p>
            <a:r>
              <a:rPr lang="en-US" dirty="0"/>
              <a:t>Then, the virtual AMD-SP simply forwards them to the physical AMD-SP.</a:t>
            </a:r>
            <a:endParaRPr lang="en-JP" dirty="0"/>
          </a:p>
          <a:p>
            <a:r>
              <a:rPr lang="en-US" dirty="0"/>
              <a:t>At this time, it translates several parameters so that they are valid in the physical AMD-SP.</a:t>
            </a:r>
            <a:endParaRPr lang="en-JP" dirty="0"/>
          </a:p>
          <a:p>
            <a:r>
              <a:rPr lang="en-US" dirty="0"/>
              <a:t>For example, it translates the L2 VM's virtual ASID into the corresponding real ASID.</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8</a:t>
            </a:fld>
            <a:endParaRPr kumimoji="1" lang="ja-JP" altLang="en-US"/>
          </a:p>
        </p:txBody>
      </p:sp>
    </p:spTree>
    <p:extLst>
      <p:ext uri="{BB962C8B-B14F-4D97-AF65-F5344CB8AC3E}">
        <p14:creationId xmlns:p14="http://schemas.microsoft.com/office/powerpoint/2010/main" val="283045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SEV virtualization multiplexes memory assignment for both L1 and L2 VMs on the RMP.</a:t>
            </a:r>
            <a:endParaRPr lang="en-JP" dirty="0"/>
          </a:p>
          <a:p>
            <a:r>
              <a:rPr lang="en-US" dirty="0"/>
              <a:t>The RMP is used to verify the integrity of memory assignment on address translation.</a:t>
            </a:r>
            <a:endParaRPr lang="en-JP" dirty="0"/>
          </a:p>
          <a:p>
            <a:r>
              <a:rPr lang="en-US" dirty="0"/>
              <a:t>In SEV virtualization, it maintains page ownership, guest-owned and hypervisor-owned, for L2 VMs as well as L1 VMs in the RMP.</a:t>
            </a:r>
            <a:endParaRPr lang="en-JP" dirty="0"/>
          </a:p>
          <a:p>
            <a:r>
              <a:rPr lang="en-US" dirty="0"/>
              <a:t>For a guest-owned page, it maintains reverse mapping, which VM and guest physical address each host physical page is assigned to.</a:t>
            </a:r>
            <a:endParaRPr lang="en-JP" dirty="0"/>
          </a:p>
          <a:p>
            <a:r>
              <a:rPr lang="en-JP" dirty="0"/>
              <a:t> </a:t>
            </a:r>
          </a:p>
          <a:p>
            <a:r>
              <a:rPr lang="en-US" dirty="0"/>
              <a:t>To support both L1 and L2 VMs, SEV virtualization accommodates three ownership types, L2-owned, L1-owned, and L0-owned, in the RMP.</a:t>
            </a:r>
            <a:endParaRPr lang="en-JP" dirty="0"/>
          </a:p>
          <a:p>
            <a:r>
              <a:rPr lang="en-US" dirty="0"/>
              <a:t>It maps these three on the traditional two ownership states.</a:t>
            </a:r>
            <a:endParaRPr lang="en-JP" dirty="0"/>
          </a:p>
          <a:p>
            <a:r>
              <a:rPr lang="en-US" dirty="0"/>
              <a:t>An L2-owned page is registered as guest-owned, but the L2 VM's ASID and L1 physical address are translated into the real ASID and L0 physical address, respectively.</a:t>
            </a:r>
            <a:endParaRPr lang="en-JP" dirty="0"/>
          </a:p>
          <a:p>
            <a:r>
              <a:rPr lang="en-US" dirty="0"/>
              <a:t>An L1-owned page is also registered as guest-owned, although it is accessible to the L1 hypervisor.</a:t>
            </a:r>
          </a:p>
          <a:p>
            <a:endParaRPr lang="en-JP" dirty="0"/>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9</a:t>
            </a:fld>
            <a:endParaRPr kumimoji="1" lang="ja-JP" altLang="en-US"/>
          </a:p>
        </p:txBody>
      </p:sp>
    </p:spTree>
    <p:extLst>
      <p:ext uri="{BB962C8B-B14F-4D97-AF65-F5344CB8AC3E}">
        <p14:creationId xmlns:p14="http://schemas.microsoft.com/office/powerpoint/2010/main" val="342794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09599" y="228601"/>
            <a:ext cx="10993967" cy="4571999"/>
          </a:xfrm>
        </p:spPr>
        <p:txBody>
          <a:bodyPr anchor="ctr">
            <a:noAutofit/>
          </a:bodyPr>
          <a:lstStyle>
            <a:lvl1pPr>
              <a:lnSpc>
                <a:spcPct val="100000"/>
              </a:lnSpc>
              <a:defRPr sz="3600" cap="none" spc="-80" baseline="0">
                <a:solidFill>
                  <a:schemeClr val="tx1"/>
                </a:solidFill>
                <a:latin typeface="Tahoma" charset="0"/>
                <a:ea typeface="MS PGothic" charset="-128"/>
                <a:cs typeface="Tahoma"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09600" y="4800600"/>
            <a:ext cx="10993965" cy="1371601"/>
          </a:xfrm>
        </p:spPr>
        <p:txBody>
          <a:bodyPr>
            <a:normAutofit/>
          </a:bodyPr>
          <a:lstStyle>
            <a:lvl1pPr marL="0" indent="0" algn="l">
              <a:buNone/>
              <a:defRPr sz="2400" b="0" cap="none" spc="120" baseline="0">
                <a:solidFill>
                  <a:srgbClr val="C00000"/>
                </a:solidFill>
                <a:latin typeface="Tahoma" charset="0"/>
                <a:ea typeface="MS PGothic" charset="-128"/>
                <a:cs typeface="Tahom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B4D39169-43CC-354D-B33E-6809D8D3D472}" type="datetime1">
              <a:rPr kumimoji="1" lang="en-US" altLang="ja-JP" smtClean="0"/>
              <a:t>7/14/26</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9" name="Rectangle 8"/>
          <p:cNvSpPr/>
          <p:nvPr/>
        </p:nvSpPr>
        <p:spPr>
          <a:xfrm>
            <a:off x="12054116" y="4846320"/>
            <a:ext cx="147600"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54232" y="0"/>
            <a:ext cx="147600"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26B80597-8588-E24B-8D6F-BA0818DFC19A}" type="datetime1">
              <a:rPr kumimoji="1" lang="en-US" altLang="ja-JP" smtClean="0"/>
              <a:t>7/14/26</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00327C5A-2C66-EB4C-938C-B2F6D2764303}" type="datetime1">
              <a:rPr kumimoji="1" lang="en-US" altLang="ja-JP" smtClean="0"/>
              <a:t>7/14/26</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25779"/>
            <a:ext cx="10992899" cy="902933"/>
          </a:xfrm>
        </p:spPr>
        <p:txBody>
          <a:bodyPr>
            <a:noAutofit/>
          </a:bodyPr>
          <a:lstStyle>
            <a:lvl1pPr>
              <a:defRPr sz="4000" b="0" cap="none" baseline="0">
                <a:solidFill>
                  <a:srgbClr val="C00000"/>
                </a:solidFill>
                <a:latin typeface="Tahoma" charset="0"/>
                <a:ea typeface="MS PGothic" charset="-128"/>
                <a:cs typeface="MS PGothic" charset="-128"/>
              </a:defRPr>
            </a:lvl1pPr>
          </a:lstStyle>
          <a:p>
            <a:r>
              <a:rPr lang="ja-JP" altLang="en-US"/>
              <a:t>マスター タイトルの書式設定</a:t>
            </a:r>
            <a:endParaRPr lang="en-US"/>
          </a:p>
        </p:txBody>
      </p:sp>
      <p:sp>
        <p:nvSpPr>
          <p:cNvPr id="3" name="Content Placeholder 2"/>
          <p:cNvSpPr>
            <a:spLocks noGrp="1"/>
          </p:cNvSpPr>
          <p:nvPr>
            <p:ph idx="1"/>
          </p:nvPr>
        </p:nvSpPr>
        <p:spPr>
          <a:xfrm>
            <a:off x="609600" y="1300163"/>
            <a:ext cx="10992899" cy="5191074"/>
          </a:xfrm>
        </p:spPr>
        <p:txBody>
          <a:bodyPr lIns="108000" rIns="108000"/>
          <a:lstStyle>
            <a:lvl1pPr marL="276225" indent="-277813">
              <a:spcBef>
                <a:spcPts val="600"/>
              </a:spcBef>
              <a:spcAft>
                <a:spcPts val="0"/>
              </a:spcAft>
              <a:buClr>
                <a:schemeClr val="tx2"/>
              </a:buClr>
              <a:buSzPct val="130000"/>
              <a:buFont typeface="Arial"/>
              <a:buChar char="•"/>
              <a:defRPr sz="2800">
                <a:latin typeface="Tahoma" charset="0"/>
                <a:ea typeface="MS PGothic" charset="-128"/>
                <a:cs typeface="MS PGothic" charset="-128"/>
              </a:defRPr>
            </a:lvl1pPr>
            <a:lvl2pPr marL="622300" indent="-260350">
              <a:buClr>
                <a:schemeClr val="tx2"/>
              </a:buClr>
              <a:buSzPct val="130000"/>
              <a:buFont typeface="Arial"/>
              <a:buChar char="•"/>
              <a:defRPr sz="2600">
                <a:latin typeface="Tahoma" charset="0"/>
                <a:ea typeface="MS PGothic" charset="-128"/>
                <a:cs typeface="MS PGothic" charset="-128"/>
              </a:defRPr>
            </a:lvl2pPr>
            <a:lvl3pPr marL="984250" indent="-261938">
              <a:buClr>
                <a:schemeClr val="tx2"/>
              </a:buClr>
              <a:buSzPct val="130000"/>
              <a:buFont typeface="Arial"/>
              <a:buChar char="•"/>
              <a:defRPr sz="2400">
                <a:latin typeface="Tahoma" charset="0"/>
                <a:ea typeface="MS PGothic" charset="-128"/>
                <a:cs typeface="MS PGothic" charset="-128"/>
              </a:defRPr>
            </a:lvl3pPr>
            <a:lvl4pPr marL="1344613" indent="-247650">
              <a:buClr>
                <a:schemeClr val="tx2"/>
              </a:buClr>
              <a:buSzPct val="130000"/>
              <a:buFont typeface="Arial"/>
              <a:buChar char="•"/>
              <a:defRPr sz="2200">
                <a:latin typeface="Tahoma" charset="0"/>
                <a:ea typeface="MS PGothic" charset="-128"/>
                <a:cs typeface="MS PGothic" charset="-128"/>
              </a:defRPr>
            </a:lvl4pPr>
            <a:lvl5pPr marL="1792288" indent="-260350">
              <a:buClr>
                <a:schemeClr val="tx2"/>
              </a:buClr>
              <a:buSzPct val="130000"/>
              <a:buFont typeface="Arial"/>
              <a:buChar char="•"/>
              <a:tabLst>
                <a:tab pos="1792288" algn="l"/>
              </a:tabLst>
              <a:defRPr sz="2000">
                <a:latin typeface="Tahoma" charset="0"/>
                <a:ea typeface="MS PGothic" charset="-128"/>
                <a:cs typeface="MS PGothic"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9" y="1447801"/>
            <a:ext cx="10993967" cy="4321175"/>
          </a:xfrm>
        </p:spPr>
        <p:txBody>
          <a:bodyPr anchor="ctr">
            <a:noAutofit/>
          </a:bodyPr>
          <a:lstStyle>
            <a:lvl1pPr algn="l">
              <a:lnSpc>
                <a:spcPct val="100000"/>
              </a:lnSpc>
              <a:defRPr sz="4800" b="0" cap="none" spc="-80" baseline="0">
                <a:solidFill>
                  <a:schemeClr val="tx1"/>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a:xfrm>
            <a:off x="609600" y="6172201"/>
            <a:ext cx="4572000" cy="304800"/>
          </a:xfrm>
          <a:prstGeom prst="rect">
            <a:avLst/>
          </a:prstGeom>
        </p:spPr>
        <p:txBody>
          <a:bodyPr/>
          <a:lstStyle/>
          <a:p>
            <a:fld id="{05FE8C84-541C-3D44-B9FE-2AF890D7F35E}" type="datetime1">
              <a:rPr kumimoji="1" lang="en-US" altLang="ja-JP" smtClean="0"/>
              <a:t>7/14/26</a:t>
            </a:fld>
            <a:endParaRPr kumimoji="1" lang="ja-JP" altLang="en-US"/>
          </a:p>
        </p:txBody>
      </p:sp>
      <p:sp>
        <p:nvSpPr>
          <p:cNvPr id="8" name="Slide Number Placeholder 7"/>
          <p:cNvSpPr>
            <a:spLocks noGrp="1"/>
          </p:cNvSpPr>
          <p:nvPr>
            <p:ph type="sldNum" sz="quarter" idx="11"/>
          </p:nvPr>
        </p:nvSpPr>
        <p:spPr/>
        <p:txBody>
          <a:bodyPr/>
          <a:lstStyle/>
          <a:p>
            <a:fld id="{D6F57A23-CB21-D340-80A0-623F78F268E8}" type="slidenum">
              <a:rPr kumimoji="1" lang="ja-JP" altLang="en-US" smtClean="0"/>
              <a:t>‹#›</a:t>
            </a:fld>
            <a:endParaRPr kumimoji="1" lang="ja-JP" altLang="en-US"/>
          </a:p>
        </p:txBody>
      </p:sp>
      <p:sp>
        <p:nvSpPr>
          <p:cNvPr id="9" name="Footer Placeholder 8"/>
          <p:cNvSpPr>
            <a:spLocks noGrp="1"/>
          </p:cNvSpPr>
          <p:nvPr>
            <p:ph type="ftr" sz="quarter" idx="12"/>
          </p:nvPr>
        </p:nvSpPr>
        <p:spPr>
          <a:xfrm>
            <a:off x="609600" y="6492876"/>
            <a:ext cx="4572000" cy="283845"/>
          </a:xfrm>
          <a:prstGeom prst="rect">
            <a:avLst/>
          </a:prstGeom>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EAAF463E-FBB7-B04E-A671-4BEF2652EC21}" type="datetime1">
              <a:rPr kumimoji="1" lang="en-US" altLang="ja-JP" smtClean="0"/>
              <a:t>7/14/26</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09600" y="6172201"/>
            <a:ext cx="4572000" cy="304800"/>
          </a:xfrm>
          <a:prstGeom prst="rect">
            <a:avLst/>
          </a:prstGeom>
        </p:spPr>
        <p:txBody>
          <a:bodyPr/>
          <a:lstStyle/>
          <a:p>
            <a:fld id="{AF0D4B2B-C88E-7444-A00C-F80CD9119F05}" type="datetime1">
              <a:rPr kumimoji="1" lang="en-US" altLang="ja-JP" smtClean="0"/>
              <a:t>7/14/26</a:t>
            </a:fld>
            <a:endParaRPr kumimoji="1" lang="ja-JP" altLang="en-US"/>
          </a:p>
        </p:txBody>
      </p:sp>
      <p:sp>
        <p:nvSpPr>
          <p:cNvPr id="8" name="Footer Placeholder 7"/>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09600" y="6172201"/>
            <a:ext cx="4572000" cy="304800"/>
          </a:xfrm>
          <a:prstGeom prst="rect">
            <a:avLst/>
          </a:prstGeom>
        </p:spPr>
        <p:txBody>
          <a:bodyPr/>
          <a:lstStyle/>
          <a:p>
            <a:fld id="{B41709F7-5939-B84F-8A8E-17CF51F38FB0}" type="datetime1">
              <a:rPr kumimoji="1" lang="en-US" altLang="ja-JP" smtClean="0"/>
              <a:t>7/14/26</a:t>
            </a:fld>
            <a:endParaRPr kumimoji="1" lang="ja-JP" altLang="en-US"/>
          </a:p>
        </p:txBody>
      </p:sp>
      <p:sp>
        <p:nvSpPr>
          <p:cNvPr id="4" name="Footer Placeholder 3"/>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172201"/>
            <a:ext cx="4572000" cy="304800"/>
          </a:xfrm>
          <a:prstGeom prst="rect">
            <a:avLst/>
          </a:prstGeom>
        </p:spPr>
        <p:txBody>
          <a:bodyPr/>
          <a:lstStyle/>
          <a:p>
            <a:fld id="{7101A9B3-1295-5247-8BE8-AA52927A28E9}" type="datetime1">
              <a:rPr kumimoji="1" lang="en-US" altLang="ja-JP" smtClean="0"/>
              <a:t>7/14/26</a:t>
            </a:fld>
            <a:endParaRPr kumimoji="1" lang="ja-JP" altLang="en-US"/>
          </a:p>
        </p:txBody>
      </p:sp>
      <p:sp>
        <p:nvSpPr>
          <p:cNvPr id="3" name="Footer Placeholder 2"/>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D1357784-8B35-DB4F-AB5D-63C2CCF9BD3F}" type="datetime1">
              <a:rPr kumimoji="1" lang="en-US" altLang="ja-JP" smtClean="0"/>
              <a:t>7/14/26</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1552B714-0073-CB4B-9192-BD9D6D8133DA}" type="datetime1">
              <a:rPr kumimoji="1" lang="en-US" altLang="ja-JP" smtClean="0"/>
              <a:t>7/14/26</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6F57A23-CB21-D340-80A0-623F78F268E8}" type="slidenum">
              <a:rPr kumimoji="1" lang="ja-JP" altLang="en-US" smtClean="0"/>
              <a:t>‹#›</a:t>
            </a:fld>
            <a:endParaRPr kumimoji="1" lang="ja-JP" alt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ja-JP" altLang="en-US"/>
              <a:t>マスター タイトルの書式設定</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152718"/>
            <a:ext cx="11100079"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752600"/>
            <a:ext cx="11100077" cy="47687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11116162" y="66077"/>
            <a:ext cx="917852" cy="365125"/>
          </a:xfrm>
          <a:prstGeom prst="rect">
            <a:avLst/>
          </a:prstGeom>
        </p:spPr>
        <p:txBody>
          <a:bodyPr vert="horz" lIns="91440" tIns="45720" rIns="91440" bIns="45720" rtlCol="0" anchor="ctr"/>
          <a:lstStyle>
            <a:lvl1pPr algn="r">
              <a:defRPr sz="1800" b="1">
                <a:solidFill>
                  <a:schemeClr val="tx2"/>
                </a:solidFill>
              </a:defRPr>
            </a:lvl1pPr>
          </a:lstStyle>
          <a:p>
            <a:fld id="{D6F57A23-CB21-D340-80A0-623F78F268E8}" type="slidenum">
              <a:rPr lang="ja-JP" altLang="en-US" smtClean="0"/>
              <a:pPr/>
              <a:t>‹#›</a:t>
            </a:fld>
            <a:endParaRPr lang="ja-JP" altLang="en-US"/>
          </a:p>
        </p:txBody>
      </p:sp>
      <p:sp>
        <p:nvSpPr>
          <p:cNvPr id="7" name="Rectangle 6"/>
          <p:cNvSpPr/>
          <p:nvPr/>
        </p:nvSpPr>
        <p:spPr>
          <a:xfrm>
            <a:off x="12057864" y="0"/>
            <a:ext cx="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57864" y="1371600"/>
            <a:ext cx="144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sz="4800" noProof="0" dirty="0"/>
              <a:t>Nested SEV: Secure and Generic</a:t>
            </a:r>
            <a:br>
              <a:rPr lang="en-US" sz="4800" noProof="0" dirty="0"/>
            </a:br>
            <a:r>
              <a:rPr lang="en-US" sz="4800" noProof="0" dirty="0"/>
              <a:t>SEV Support for Nested Virtualization</a:t>
            </a:r>
          </a:p>
        </p:txBody>
      </p:sp>
      <p:sp>
        <p:nvSpPr>
          <p:cNvPr id="3" name="サブタイトル 2"/>
          <p:cNvSpPr>
            <a:spLocks noGrp="1"/>
          </p:cNvSpPr>
          <p:nvPr>
            <p:ph type="subTitle" idx="1"/>
          </p:nvPr>
        </p:nvSpPr>
        <p:spPr/>
        <p:txBody>
          <a:bodyPr>
            <a:normAutofit/>
          </a:bodyPr>
          <a:lstStyle/>
          <a:p>
            <a:pPr algn="r"/>
            <a:r>
              <a:rPr lang="en-US" noProof="0" dirty="0">
                <a:solidFill>
                  <a:schemeClr val="tx1"/>
                </a:solidFill>
                <a:latin typeface="Tahoma"/>
                <a:cs typeface="Tahoma"/>
              </a:rPr>
              <a:t> Kazuki Takiguchi and </a:t>
            </a:r>
            <a:r>
              <a:rPr lang="en-US" u="sng" noProof="0" dirty="0">
                <a:solidFill>
                  <a:schemeClr val="tx1"/>
                </a:solidFill>
                <a:latin typeface="Tahoma"/>
                <a:cs typeface="Tahoma"/>
              </a:rPr>
              <a:t>Kenichi Kourai</a:t>
            </a:r>
          </a:p>
          <a:p>
            <a:pPr algn="r"/>
            <a:r>
              <a:rPr lang="en-US" noProof="0" dirty="0">
                <a:solidFill>
                  <a:schemeClr val="tx1"/>
                </a:solidFill>
                <a:latin typeface="Tahoma"/>
                <a:cs typeface="Tahoma"/>
              </a:rPr>
              <a:t>Kyushu Institute of Technology, Japan</a:t>
            </a:r>
          </a:p>
        </p:txBody>
      </p:sp>
    </p:spTree>
    <p:extLst>
      <p:ext uri="{BB962C8B-B14F-4D97-AF65-F5344CB8AC3E}">
        <p14:creationId xmlns:p14="http://schemas.microsoft.com/office/powerpoint/2010/main" val="1855995971"/>
      </p:ext>
    </p:extLst>
  </p:cSld>
  <p:clrMapOvr>
    <a:masterClrMapping/>
  </p:clrMapOvr>
  <mc:AlternateContent xmlns:mc="http://schemas.openxmlformats.org/markup-compatibility/2006" xmlns:p14="http://schemas.microsoft.com/office/powerpoint/2010/main">
    <mc:Choice Requires="p14">
      <p:transition spd="slow" p14:dur="2000" advTm="12044"/>
    </mc:Choice>
    <mc:Fallback xmlns="">
      <p:transition spd="slow" advTm="120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6A8F-5E1C-D6DB-E4A9-482F4FFC0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74C19-B663-DB66-19D8-2BE36D7181BB}"/>
              </a:ext>
            </a:extLst>
          </p:cNvPr>
          <p:cNvSpPr>
            <a:spLocks noGrp="1"/>
          </p:cNvSpPr>
          <p:nvPr>
            <p:ph type="title"/>
          </p:nvPr>
        </p:nvSpPr>
        <p:spPr/>
        <p:txBody>
          <a:bodyPr/>
          <a:lstStyle/>
          <a:p>
            <a:r>
              <a:rPr lang="en-US" noProof="0" dirty="0"/>
              <a:t>Mechanism 2 | SEV Passthrough</a:t>
            </a:r>
          </a:p>
        </p:txBody>
      </p:sp>
      <p:sp>
        <p:nvSpPr>
          <p:cNvPr id="3" name="Content Placeholder 2">
            <a:extLst>
              <a:ext uri="{FF2B5EF4-FFF2-40B4-BE49-F238E27FC236}">
                <a16:creationId xmlns:a16="http://schemas.microsoft.com/office/drawing/2014/main" id="{B434537B-69D6-7C76-2B21-D5A18DC0743E}"/>
              </a:ext>
            </a:extLst>
          </p:cNvPr>
          <p:cNvSpPr>
            <a:spLocks noGrp="1"/>
          </p:cNvSpPr>
          <p:nvPr>
            <p:ph idx="1"/>
          </p:nvPr>
        </p:nvSpPr>
        <p:spPr/>
        <p:txBody>
          <a:bodyPr/>
          <a:lstStyle/>
          <a:p>
            <a:r>
              <a:rPr lang="en-US" noProof="0" dirty="0"/>
              <a:t>Allow a trusted L1 hypervisor to access L2 VMs</a:t>
            </a:r>
          </a:p>
          <a:p>
            <a:pPr lvl="1"/>
            <a:r>
              <a:rPr lang="en-US" noProof="0" dirty="0"/>
              <a:t>Use the same SEV context between L1/L2 VMs</a:t>
            </a:r>
          </a:p>
          <a:p>
            <a:pPr lvl="1"/>
            <a:r>
              <a:rPr lang="en-US" dirty="0"/>
              <a:t>K</a:t>
            </a:r>
            <a:r>
              <a:rPr lang="en-US" noProof="0" dirty="0" err="1"/>
              <a:t>eep</a:t>
            </a:r>
            <a:r>
              <a:rPr lang="en-US" noProof="0" dirty="0"/>
              <a:t> shared memory encrypted between L1/L2 VMs</a:t>
            </a:r>
          </a:p>
          <a:p>
            <a:r>
              <a:rPr lang="en-US" noProof="0" dirty="0"/>
              <a:t>Can improve the I/O performance of L2 VMs</a:t>
            </a:r>
          </a:p>
          <a:p>
            <a:pPr lvl="1"/>
            <a:r>
              <a:rPr lang="en-US" noProof="0" dirty="0"/>
              <a:t>Need no data copies by directly accessing encrypted buffers</a:t>
            </a:r>
          </a:p>
          <a:p>
            <a:pPr lvl="1"/>
            <a:r>
              <a:rPr lang="en-US" noProof="0" dirty="0"/>
              <a:t>Emulate MMIO </a:t>
            </a:r>
            <a:r>
              <a:rPr lang="en-US" dirty="0"/>
              <a:t>by directly accessing the encrypted register state</a:t>
            </a:r>
            <a:endParaRPr lang="en-US" noProof="0" dirty="0"/>
          </a:p>
        </p:txBody>
      </p:sp>
      <p:sp>
        <p:nvSpPr>
          <p:cNvPr id="4" name="Slide Number Placeholder 3">
            <a:extLst>
              <a:ext uri="{FF2B5EF4-FFF2-40B4-BE49-F238E27FC236}">
                <a16:creationId xmlns:a16="http://schemas.microsoft.com/office/drawing/2014/main" id="{2A1248B9-0D4C-B666-1225-A2D97DEC236A}"/>
              </a:ext>
            </a:extLst>
          </p:cNvPr>
          <p:cNvSpPr>
            <a:spLocks noGrp="1"/>
          </p:cNvSpPr>
          <p:nvPr>
            <p:ph type="sldNum" sz="quarter" idx="12"/>
          </p:nvPr>
        </p:nvSpPr>
        <p:spPr/>
        <p:txBody>
          <a:bodyPr/>
          <a:lstStyle/>
          <a:p>
            <a:fld id="{D6F57A23-CB21-D340-80A0-623F78F268E8}" type="slidenum">
              <a:rPr kumimoji="1" lang="en-US" noProof="0" smtClean="0"/>
              <a:t>10</a:t>
            </a:fld>
            <a:endParaRPr kumimoji="1" lang="en-US" noProof="0" dirty="0"/>
          </a:p>
        </p:txBody>
      </p:sp>
      <p:sp>
        <p:nvSpPr>
          <p:cNvPr id="12" name="Rectangle 11">
            <a:extLst>
              <a:ext uri="{FF2B5EF4-FFF2-40B4-BE49-F238E27FC236}">
                <a16:creationId xmlns:a16="http://schemas.microsoft.com/office/drawing/2014/main" id="{6C364A45-2743-1B2D-600D-362CAE70DECB}"/>
              </a:ext>
            </a:extLst>
          </p:cNvPr>
          <p:cNvSpPr/>
          <p:nvPr/>
        </p:nvSpPr>
        <p:spPr>
          <a:xfrm>
            <a:off x="1229993" y="4898815"/>
            <a:ext cx="205483" cy="205483"/>
          </a:xfrm>
          <a:prstGeom prst="rect">
            <a:avLst/>
          </a:prstGeom>
          <a:solidFill>
            <a:srgbClr val="C0FFC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3" name="TextBox 12">
            <a:extLst>
              <a:ext uri="{FF2B5EF4-FFF2-40B4-BE49-F238E27FC236}">
                <a16:creationId xmlns:a16="http://schemas.microsoft.com/office/drawing/2014/main" id="{8DC51994-04C9-79E7-27D4-D9D42E1F1910}"/>
              </a:ext>
            </a:extLst>
          </p:cNvPr>
          <p:cNvSpPr txBox="1"/>
          <p:nvPr/>
        </p:nvSpPr>
        <p:spPr>
          <a:xfrm>
            <a:off x="1474354" y="4816890"/>
            <a:ext cx="1646605" cy="369332"/>
          </a:xfrm>
          <a:prstGeom prst="rect">
            <a:avLst/>
          </a:prstGeom>
          <a:noFill/>
        </p:spPr>
        <p:txBody>
          <a:bodyPr wrap="none" rtlCol="0">
            <a:spAutoFit/>
          </a:bodyPr>
          <a:lstStyle/>
          <a:p>
            <a:pPr algn="l"/>
            <a:r>
              <a:rPr lang="en-JP" dirty="0"/>
              <a:t>SEV context 1</a:t>
            </a:r>
          </a:p>
        </p:txBody>
      </p:sp>
      <p:sp>
        <p:nvSpPr>
          <p:cNvPr id="14" name="Rectangle 13">
            <a:extLst>
              <a:ext uri="{FF2B5EF4-FFF2-40B4-BE49-F238E27FC236}">
                <a16:creationId xmlns:a16="http://schemas.microsoft.com/office/drawing/2014/main" id="{9C27E788-A358-D5EF-84A0-7448EBAD4FC9}"/>
              </a:ext>
            </a:extLst>
          </p:cNvPr>
          <p:cNvSpPr/>
          <p:nvPr/>
        </p:nvSpPr>
        <p:spPr>
          <a:xfrm>
            <a:off x="3433594" y="4360127"/>
            <a:ext cx="4839133" cy="1791479"/>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5" name="Rectangle 14">
            <a:extLst>
              <a:ext uri="{FF2B5EF4-FFF2-40B4-BE49-F238E27FC236}">
                <a16:creationId xmlns:a16="http://schemas.microsoft.com/office/drawing/2014/main" id="{DFCADDCC-0B37-D36A-B7A9-969D3E956E34}"/>
              </a:ext>
            </a:extLst>
          </p:cNvPr>
          <p:cNvSpPr/>
          <p:nvPr/>
        </p:nvSpPr>
        <p:spPr>
          <a:xfrm>
            <a:off x="3608254" y="5657584"/>
            <a:ext cx="2470890" cy="33991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16" name="Rectangle 15">
            <a:extLst>
              <a:ext uri="{FF2B5EF4-FFF2-40B4-BE49-F238E27FC236}">
                <a16:creationId xmlns:a16="http://schemas.microsoft.com/office/drawing/2014/main" id="{3D2F1FC8-838B-B465-8C64-0454AAA3320A}"/>
              </a:ext>
            </a:extLst>
          </p:cNvPr>
          <p:cNvSpPr/>
          <p:nvPr/>
        </p:nvSpPr>
        <p:spPr>
          <a:xfrm>
            <a:off x="3433592" y="6267211"/>
            <a:ext cx="4839132"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17" name="Rectangle 16">
            <a:extLst>
              <a:ext uri="{FF2B5EF4-FFF2-40B4-BE49-F238E27FC236}">
                <a16:creationId xmlns:a16="http://schemas.microsoft.com/office/drawing/2014/main" id="{C29A4AAF-C688-E883-E2F0-74CD2812C436}"/>
              </a:ext>
            </a:extLst>
          </p:cNvPr>
          <p:cNvSpPr/>
          <p:nvPr/>
        </p:nvSpPr>
        <p:spPr>
          <a:xfrm>
            <a:off x="3608254" y="4543337"/>
            <a:ext cx="1446332" cy="957535"/>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noProof="0" dirty="0">
                <a:solidFill>
                  <a:schemeClr val="tx1"/>
                </a:solidFill>
              </a:rPr>
              <a:t>L2 VM</a:t>
            </a:r>
          </a:p>
        </p:txBody>
      </p:sp>
      <p:sp>
        <p:nvSpPr>
          <p:cNvPr id="18" name="TextBox 17">
            <a:extLst>
              <a:ext uri="{FF2B5EF4-FFF2-40B4-BE49-F238E27FC236}">
                <a16:creationId xmlns:a16="http://schemas.microsoft.com/office/drawing/2014/main" id="{3D437C81-8513-EA69-9915-38A2B37C6858}"/>
              </a:ext>
            </a:extLst>
          </p:cNvPr>
          <p:cNvSpPr txBox="1"/>
          <p:nvPr/>
        </p:nvSpPr>
        <p:spPr>
          <a:xfrm>
            <a:off x="7318667" y="4447558"/>
            <a:ext cx="851515" cy="369332"/>
          </a:xfrm>
          <a:prstGeom prst="rect">
            <a:avLst/>
          </a:prstGeom>
          <a:noFill/>
        </p:spPr>
        <p:txBody>
          <a:bodyPr wrap="none" rtlCol="0">
            <a:spAutoFit/>
          </a:bodyPr>
          <a:lstStyle/>
          <a:p>
            <a:pPr algn="ctr"/>
            <a:r>
              <a:rPr lang="en-US" noProof="0" dirty="0"/>
              <a:t>L1 VM</a:t>
            </a:r>
          </a:p>
        </p:txBody>
      </p:sp>
      <p:sp>
        <p:nvSpPr>
          <p:cNvPr id="19" name="Rounded Rectangle 18">
            <a:extLst>
              <a:ext uri="{FF2B5EF4-FFF2-40B4-BE49-F238E27FC236}">
                <a16:creationId xmlns:a16="http://schemas.microsoft.com/office/drawing/2014/main" id="{2DAE993F-A96E-73E6-8F56-26D682861054}"/>
              </a:ext>
            </a:extLst>
          </p:cNvPr>
          <p:cNvSpPr/>
          <p:nvPr/>
        </p:nvSpPr>
        <p:spPr>
          <a:xfrm>
            <a:off x="3754915" y="5022104"/>
            <a:ext cx="1137789" cy="339910"/>
          </a:xfrm>
          <a:prstGeom prst="round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buffer</a:t>
            </a:r>
          </a:p>
        </p:txBody>
      </p:sp>
      <p:cxnSp>
        <p:nvCxnSpPr>
          <p:cNvPr id="20" name="Elbow Connector 19">
            <a:extLst>
              <a:ext uri="{FF2B5EF4-FFF2-40B4-BE49-F238E27FC236}">
                <a16:creationId xmlns:a16="http://schemas.microsoft.com/office/drawing/2014/main" id="{3C01167D-CDBA-2A93-B7FA-99FFB05F9736}"/>
              </a:ext>
            </a:extLst>
          </p:cNvPr>
          <p:cNvCxnSpPr>
            <a:cxnSpLocks/>
            <a:stCxn id="19" idx="3"/>
          </p:cNvCxnSpPr>
          <p:nvPr/>
        </p:nvCxnSpPr>
        <p:spPr>
          <a:xfrm>
            <a:off x="4892704" y="5192059"/>
            <a:ext cx="736550" cy="465525"/>
          </a:xfrm>
          <a:prstGeom prst="bentConnector2">
            <a:avLst/>
          </a:prstGeom>
          <a:ln w="1905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15E54D71-B619-734D-4715-0ADD02FF9D0D}"/>
              </a:ext>
            </a:extLst>
          </p:cNvPr>
          <p:cNvSpPr/>
          <p:nvPr/>
        </p:nvSpPr>
        <p:spPr>
          <a:xfrm>
            <a:off x="6532694" y="5362014"/>
            <a:ext cx="1571946" cy="633522"/>
          </a:xfrm>
          <a:prstGeom prst="round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L2 VM's register state</a:t>
            </a:r>
          </a:p>
        </p:txBody>
      </p:sp>
      <p:cxnSp>
        <p:nvCxnSpPr>
          <p:cNvPr id="29" name="Straight Arrow Connector 28">
            <a:extLst>
              <a:ext uri="{FF2B5EF4-FFF2-40B4-BE49-F238E27FC236}">
                <a16:creationId xmlns:a16="http://schemas.microsoft.com/office/drawing/2014/main" id="{7B750D6E-A8D3-F838-8CCE-6A12133FE6DA}"/>
              </a:ext>
            </a:extLst>
          </p:cNvPr>
          <p:cNvCxnSpPr>
            <a:stCxn id="15" idx="3"/>
            <a:endCxn id="22" idx="1"/>
          </p:cNvCxnSpPr>
          <p:nvPr/>
        </p:nvCxnSpPr>
        <p:spPr>
          <a:xfrm flipV="1">
            <a:off x="6079144" y="5678775"/>
            <a:ext cx="453550" cy="148764"/>
          </a:xfrm>
          <a:prstGeom prst="straightConnector1">
            <a:avLst/>
          </a:prstGeom>
          <a:ln w="1905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114808"/>
      </p:ext>
    </p:extLst>
  </p:cSld>
  <p:clrMapOvr>
    <a:masterClrMapping/>
  </p:clrMapOvr>
  <mc:AlternateContent xmlns:mc="http://schemas.openxmlformats.org/markup-compatibility/2006" xmlns:p14="http://schemas.microsoft.com/office/powerpoint/2010/main">
    <mc:Choice Requires="p14">
      <p:transition spd="slow" p14:dur="2000" advTm="58280"/>
    </mc:Choice>
    <mc:Fallback xmlns="">
      <p:transition spd="slow" advTm="582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075C-4E9A-19FD-C2A0-41337C1D46F1}"/>
              </a:ext>
            </a:extLst>
          </p:cNvPr>
          <p:cNvSpPr>
            <a:spLocks noGrp="1"/>
          </p:cNvSpPr>
          <p:nvPr>
            <p:ph type="title"/>
          </p:nvPr>
        </p:nvSpPr>
        <p:spPr/>
        <p:txBody>
          <a:bodyPr/>
          <a:lstStyle/>
          <a:p>
            <a:r>
              <a:rPr lang="en-US" noProof="0" dirty="0"/>
              <a:t>SEV Context Decoupling</a:t>
            </a:r>
          </a:p>
        </p:txBody>
      </p:sp>
      <p:sp>
        <p:nvSpPr>
          <p:cNvPr id="3" name="Content Placeholder 2">
            <a:extLst>
              <a:ext uri="{FF2B5EF4-FFF2-40B4-BE49-F238E27FC236}">
                <a16:creationId xmlns:a16="http://schemas.microsoft.com/office/drawing/2014/main" id="{51ED480D-BDB3-2AA5-5EF6-8676CF343B5C}"/>
              </a:ext>
            </a:extLst>
          </p:cNvPr>
          <p:cNvSpPr>
            <a:spLocks noGrp="1"/>
          </p:cNvSpPr>
          <p:nvPr>
            <p:ph idx="1"/>
          </p:nvPr>
        </p:nvSpPr>
        <p:spPr/>
        <p:txBody>
          <a:bodyPr/>
          <a:lstStyle/>
          <a:p>
            <a:r>
              <a:rPr lang="en-US" u="sng" noProof="0" dirty="0"/>
              <a:t>Challenge</a:t>
            </a:r>
            <a:r>
              <a:rPr lang="en-US" noProof="0" dirty="0"/>
              <a:t>: How to share an SEV context between VMs?</a:t>
            </a:r>
          </a:p>
          <a:p>
            <a:pPr lvl="1"/>
            <a:r>
              <a:rPr lang="en-US" noProof="0" dirty="0"/>
              <a:t>The SEV context is tightly coupled with the VM in traditional SEV</a:t>
            </a:r>
          </a:p>
          <a:p>
            <a:r>
              <a:rPr lang="en-US" noProof="0" dirty="0"/>
              <a:t>Decouple the SEV context from the VM</a:t>
            </a:r>
          </a:p>
          <a:p>
            <a:pPr lvl="1"/>
            <a:r>
              <a:rPr lang="en-US" noProof="0" dirty="0"/>
              <a:t>Achieve this by partially virtualizing SEV</a:t>
            </a:r>
          </a:p>
          <a:p>
            <a:pPr lvl="1"/>
            <a:r>
              <a:rPr lang="en-US" noProof="0" dirty="0"/>
              <a:t>Run SEV-enabled L2 VMs without involving the AMD-SP</a:t>
            </a:r>
          </a:p>
          <a:p>
            <a:pPr lvl="1"/>
            <a:r>
              <a:rPr lang="en-US" dirty="0"/>
              <a:t>Assign an L1 VM's ASID to its L2 VMs to share one SEV context</a:t>
            </a:r>
          </a:p>
        </p:txBody>
      </p:sp>
      <p:sp>
        <p:nvSpPr>
          <p:cNvPr id="4" name="Slide Number Placeholder 3">
            <a:extLst>
              <a:ext uri="{FF2B5EF4-FFF2-40B4-BE49-F238E27FC236}">
                <a16:creationId xmlns:a16="http://schemas.microsoft.com/office/drawing/2014/main" id="{6E500E9D-5AF6-E075-A1BE-AC4B8135D5EC}"/>
              </a:ext>
            </a:extLst>
          </p:cNvPr>
          <p:cNvSpPr>
            <a:spLocks noGrp="1"/>
          </p:cNvSpPr>
          <p:nvPr>
            <p:ph type="sldNum" sz="quarter" idx="12"/>
          </p:nvPr>
        </p:nvSpPr>
        <p:spPr/>
        <p:txBody>
          <a:bodyPr/>
          <a:lstStyle/>
          <a:p>
            <a:fld id="{D6F57A23-CB21-D340-80A0-623F78F268E8}" type="slidenum">
              <a:rPr kumimoji="1" lang="en-US" noProof="0" smtClean="0"/>
              <a:t>11</a:t>
            </a:fld>
            <a:endParaRPr kumimoji="1" lang="en-US" noProof="0" dirty="0"/>
          </a:p>
        </p:txBody>
      </p:sp>
      <p:sp>
        <p:nvSpPr>
          <p:cNvPr id="6" name="Rounded Rectangle 5">
            <a:extLst>
              <a:ext uri="{FF2B5EF4-FFF2-40B4-BE49-F238E27FC236}">
                <a16:creationId xmlns:a16="http://schemas.microsoft.com/office/drawing/2014/main" id="{51E1A523-B2A9-9D93-1F55-2CCCA05BBEBF}"/>
              </a:ext>
            </a:extLst>
          </p:cNvPr>
          <p:cNvSpPr/>
          <p:nvPr/>
        </p:nvSpPr>
        <p:spPr>
          <a:xfrm>
            <a:off x="6561955" y="5803891"/>
            <a:ext cx="1384300" cy="685800"/>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physical</a:t>
            </a:r>
          </a:p>
          <a:p>
            <a:pPr algn="ctr"/>
            <a:r>
              <a:rPr lang="en-US" noProof="0" dirty="0">
                <a:solidFill>
                  <a:schemeClr val="tx1"/>
                </a:solidFill>
              </a:rPr>
              <a:t>AMD-SP</a:t>
            </a:r>
          </a:p>
        </p:txBody>
      </p:sp>
      <p:sp>
        <p:nvSpPr>
          <p:cNvPr id="7" name="Rectangle 6">
            <a:extLst>
              <a:ext uri="{FF2B5EF4-FFF2-40B4-BE49-F238E27FC236}">
                <a16:creationId xmlns:a16="http://schemas.microsoft.com/office/drawing/2014/main" id="{3D9A22B1-D49E-07AA-66BA-1A93E8AAED04}"/>
              </a:ext>
            </a:extLst>
          </p:cNvPr>
          <p:cNvSpPr/>
          <p:nvPr/>
        </p:nvSpPr>
        <p:spPr>
          <a:xfrm>
            <a:off x="2090821" y="4483630"/>
            <a:ext cx="2617470" cy="1441475"/>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5C99A18C-9CE5-EFE8-0672-FEEE2D2EE364}"/>
              </a:ext>
            </a:extLst>
          </p:cNvPr>
          <p:cNvSpPr/>
          <p:nvPr/>
        </p:nvSpPr>
        <p:spPr>
          <a:xfrm>
            <a:off x="2292751" y="5381082"/>
            <a:ext cx="2213610" cy="415291"/>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9" name="Rectangle 8">
            <a:extLst>
              <a:ext uri="{FF2B5EF4-FFF2-40B4-BE49-F238E27FC236}">
                <a16:creationId xmlns:a16="http://schemas.microsoft.com/office/drawing/2014/main" id="{813492F3-4C92-EFB8-8FB3-821898D756F9}"/>
              </a:ext>
            </a:extLst>
          </p:cNvPr>
          <p:cNvSpPr/>
          <p:nvPr/>
        </p:nvSpPr>
        <p:spPr>
          <a:xfrm>
            <a:off x="2090821" y="6079800"/>
            <a:ext cx="2617470" cy="41529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10" name="Rectangle 9">
            <a:extLst>
              <a:ext uri="{FF2B5EF4-FFF2-40B4-BE49-F238E27FC236}">
                <a16:creationId xmlns:a16="http://schemas.microsoft.com/office/drawing/2014/main" id="{28567492-2541-51C7-2EB6-DF3AF7B66C2D}"/>
              </a:ext>
            </a:extLst>
          </p:cNvPr>
          <p:cNvSpPr/>
          <p:nvPr/>
        </p:nvSpPr>
        <p:spPr>
          <a:xfrm>
            <a:off x="2292751" y="4654193"/>
            <a:ext cx="986790" cy="570179"/>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1" name="TextBox 10">
            <a:extLst>
              <a:ext uri="{FF2B5EF4-FFF2-40B4-BE49-F238E27FC236}">
                <a16:creationId xmlns:a16="http://schemas.microsoft.com/office/drawing/2014/main" id="{081AC577-FF54-3598-EA84-9FB78B086741}"/>
              </a:ext>
            </a:extLst>
          </p:cNvPr>
          <p:cNvSpPr txBox="1"/>
          <p:nvPr/>
        </p:nvSpPr>
        <p:spPr>
          <a:xfrm>
            <a:off x="3777094" y="4584618"/>
            <a:ext cx="851515" cy="369332"/>
          </a:xfrm>
          <a:prstGeom prst="rect">
            <a:avLst/>
          </a:prstGeom>
          <a:noFill/>
        </p:spPr>
        <p:txBody>
          <a:bodyPr wrap="none" rtlCol="0">
            <a:spAutoFit/>
          </a:bodyPr>
          <a:lstStyle/>
          <a:p>
            <a:pPr algn="ctr"/>
            <a:r>
              <a:rPr lang="en-US" noProof="0" dirty="0"/>
              <a:t>L1 VM</a:t>
            </a:r>
          </a:p>
        </p:txBody>
      </p:sp>
      <p:cxnSp>
        <p:nvCxnSpPr>
          <p:cNvPr id="16" name="Straight Arrow Connector 15">
            <a:extLst>
              <a:ext uri="{FF2B5EF4-FFF2-40B4-BE49-F238E27FC236}">
                <a16:creationId xmlns:a16="http://schemas.microsoft.com/office/drawing/2014/main" id="{C9163136-0F64-59A9-CBFF-5C0304C5D7A7}"/>
              </a:ext>
            </a:extLst>
          </p:cNvPr>
          <p:cNvCxnSpPr>
            <a:cxnSpLocks/>
            <a:stCxn id="9" idx="3"/>
            <a:endCxn id="6" idx="1"/>
          </p:cNvCxnSpPr>
          <p:nvPr/>
        </p:nvCxnSpPr>
        <p:spPr>
          <a:xfrm flipV="1">
            <a:off x="4708291" y="6146791"/>
            <a:ext cx="1853664" cy="140654"/>
          </a:xfrm>
          <a:prstGeom prst="straightConnector1">
            <a:avLst/>
          </a:prstGeom>
          <a:ln w="19050" cmpd="sng">
            <a:solidFill>
              <a:srgbClr val="00B05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96D8624-1D16-58B3-B018-2343AC3AE7DE}"/>
              </a:ext>
            </a:extLst>
          </p:cNvPr>
          <p:cNvSpPr txBox="1"/>
          <p:nvPr/>
        </p:nvSpPr>
        <p:spPr>
          <a:xfrm>
            <a:off x="4938284" y="5820366"/>
            <a:ext cx="1446613" cy="338554"/>
          </a:xfrm>
          <a:prstGeom prst="rect">
            <a:avLst/>
          </a:prstGeom>
          <a:noFill/>
        </p:spPr>
        <p:txBody>
          <a:bodyPr wrap="none" rtlCol="0">
            <a:spAutoFit/>
          </a:bodyPr>
          <a:lstStyle/>
          <a:p>
            <a:pPr algn="ctr"/>
            <a:r>
              <a:rPr lang="en-US" sz="1600" i="1" noProof="0" dirty="0"/>
              <a:t>L1 VM's ASID</a:t>
            </a:r>
          </a:p>
        </p:txBody>
      </p:sp>
      <p:sp>
        <p:nvSpPr>
          <p:cNvPr id="19" name="Rectangle 18">
            <a:extLst>
              <a:ext uri="{FF2B5EF4-FFF2-40B4-BE49-F238E27FC236}">
                <a16:creationId xmlns:a16="http://schemas.microsoft.com/office/drawing/2014/main" id="{1461611C-8544-C554-B6F6-108BCF5741BC}"/>
              </a:ext>
            </a:extLst>
          </p:cNvPr>
          <p:cNvSpPr/>
          <p:nvPr/>
        </p:nvSpPr>
        <p:spPr>
          <a:xfrm>
            <a:off x="8091582" y="5964876"/>
            <a:ext cx="2379083" cy="36383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VM's SEV context</a:t>
            </a:r>
          </a:p>
        </p:txBody>
      </p:sp>
      <p:sp>
        <p:nvSpPr>
          <p:cNvPr id="21" name="Rounded Rectangle 20">
            <a:extLst>
              <a:ext uri="{FF2B5EF4-FFF2-40B4-BE49-F238E27FC236}">
                <a16:creationId xmlns:a16="http://schemas.microsoft.com/office/drawing/2014/main" id="{D0B6321C-4525-038C-53D0-8ABCDC600309}"/>
              </a:ext>
            </a:extLst>
          </p:cNvPr>
          <p:cNvSpPr/>
          <p:nvPr/>
        </p:nvSpPr>
        <p:spPr>
          <a:xfrm>
            <a:off x="6561955" y="4596644"/>
            <a:ext cx="1384300" cy="685800"/>
          </a:xfrm>
          <a:prstGeom prst="roundRect">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virtual</a:t>
            </a:r>
          </a:p>
          <a:p>
            <a:pPr algn="ctr"/>
            <a:r>
              <a:rPr lang="en-US" noProof="0" dirty="0">
                <a:solidFill>
                  <a:schemeClr val="tx1"/>
                </a:solidFill>
              </a:rPr>
              <a:t>AMD-SP</a:t>
            </a:r>
          </a:p>
        </p:txBody>
      </p:sp>
      <p:cxnSp>
        <p:nvCxnSpPr>
          <p:cNvPr id="22" name="Straight Arrow Connector 21">
            <a:extLst>
              <a:ext uri="{FF2B5EF4-FFF2-40B4-BE49-F238E27FC236}">
                <a16:creationId xmlns:a16="http://schemas.microsoft.com/office/drawing/2014/main" id="{C3A05D56-31F9-5BD6-9875-5ACD2FB99D9B}"/>
              </a:ext>
            </a:extLst>
          </p:cNvPr>
          <p:cNvCxnSpPr>
            <a:cxnSpLocks/>
            <a:stCxn id="8" idx="3"/>
            <a:endCxn id="21" idx="1"/>
          </p:cNvCxnSpPr>
          <p:nvPr/>
        </p:nvCxnSpPr>
        <p:spPr>
          <a:xfrm flipV="1">
            <a:off x="4506361" y="4939544"/>
            <a:ext cx="2055594" cy="649184"/>
          </a:xfrm>
          <a:prstGeom prst="straightConnector1">
            <a:avLst/>
          </a:prstGeom>
          <a:ln w="19050" cmpd="sng">
            <a:solidFill>
              <a:schemeClr val="tx1"/>
            </a:solidFill>
            <a:prstDash val="sysDash"/>
            <a:headEnd type="none" w="med" len="med"/>
            <a:tailEnd type="triangle"/>
          </a:ln>
        </p:spPr>
        <p:style>
          <a:lnRef idx="2">
            <a:schemeClr val="accent1"/>
          </a:lnRef>
          <a:fillRef idx="0">
            <a:schemeClr val="accent1"/>
          </a:fillRef>
          <a:effectRef idx="1">
            <a:schemeClr val="accent1"/>
          </a:effectRef>
          <a:fontRef idx="minor">
            <a:schemeClr val="tx1"/>
          </a:fontRef>
        </p:style>
      </p:cxnSp>
      <p:pic>
        <p:nvPicPr>
          <p:cNvPr id="5" name="Picture 2" descr="http://free-icon.web-tuhan.net/wp-content/uploads/2014/02/f_007_128.png">
            <a:extLst>
              <a:ext uri="{FF2B5EF4-FFF2-40B4-BE49-F238E27FC236}">
                <a16:creationId xmlns:a16="http://schemas.microsoft.com/office/drawing/2014/main" id="{6D3ECD3B-EFBC-F9C4-1A36-5DEA51F82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102" y="6063984"/>
            <a:ext cx="457240" cy="4257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FEBF5574-C59A-2F94-8952-E3531B08A1DD}"/>
              </a:ext>
            </a:extLst>
          </p:cNvPr>
          <p:cNvCxnSpPr>
            <a:cxnSpLocks/>
            <a:stCxn id="21" idx="2"/>
            <a:endCxn id="6" idx="0"/>
          </p:cNvCxnSpPr>
          <p:nvPr/>
        </p:nvCxnSpPr>
        <p:spPr>
          <a:xfrm>
            <a:off x="7254105" y="5282444"/>
            <a:ext cx="0" cy="521447"/>
          </a:xfrm>
          <a:prstGeom prst="straightConnector1">
            <a:avLst/>
          </a:prstGeom>
          <a:ln w="19050" cmpd="sng">
            <a:solidFill>
              <a:schemeClr val="tx1"/>
            </a:solidFill>
            <a:prstDash val="sysDash"/>
            <a:headEnd type="none" w="med" len="me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245125"/>
      </p:ext>
    </p:extLst>
  </p:cSld>
  <p:clrMapOvr>
    <a:masterClrMapping/>
  </p:clrMapOvr>
  <mc:AlternateContent xmlns:mc="http://schemas.openxmlformats.org/markup-compatibility/2006" xmlns:p14="http://schemas.microsoft.com/office/powerpoint/2010/main">
    <mc:Choice Requires="p14">
      <p:transition spd="slow" p14:dur="2000" advTm="47206"/>
    </mc:Choice>
    <mc:Fallback xmlns="">
      <p:transition spd="slow" advTm="472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D199-F285-7A1F-94F6-CFF52E704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2BDB0-43C1-5AA1-2AC0-A13D83C00A18}"/>
              </a:ext>
            </a:extLst>
          </p:cNvPr>
          <p:cNvSpPr>
            <a:spLocks noGrp="1"/>
          </p:cNvSpPr>
          <p:nvPr>
            <p:ph type="title"/>
          </p:nvPr>
        </p:nvSpPr>
        <p:spPr/>
        <p:txBody>
          <a:bodyPr/>
          <a:lstStyle/>
          <a:p>
            <a:r>
              <a:rPr lang="en-US" noProof="0" dirty="0"/>
              <a:t>Exclusive GPA Assignment</a:t>
            </a:r>
          </a:p>
        </p:txBody>
      </p:sp>
      <p:sp>
        <p:nvSpPr>
          <p:cNvPr id="3" name="Content Placeholder 2">
            <a:extLst>
              <a:ext uri="{FF2B5EF4-FFF2-40B4-BE49-F238E27FC236}">
                <a16:creationId xmlns:a16="http://schemas.microsoft.com/office/drawing/2014/main" id="{FC68F578-A9D2-B75F-C4CF-EC2E28CE9C47}"/>
              </a:ext>
            </a:extLst>
          </p:cNvPr>
          <p:cNvSpPr>
            <a:spLocks noGrp="1"/>
          </p:cNvSpPr>
          <p:nvPr>
            <p:ph idx="1"/>
          </p:nvPr>
        </p:nvSpPr>
        <p:spPr/>
        <p:txBody>
          <a:bodyPr/>
          <a:lstStyle/>
          <a:p>
            <a:r>
              <a:rPr lang="en-US" u="sng" noProof="0" dirty="0"/>
              <a:t>Issue</a:t>
            </a:r>
            <a:r>
              <a:rPr lang="en-US" noProof="0" dirty="0"/>
              <a:t>: Sharing an SEV context conflicts with RMP checks</a:t>
            </a:r>
          </a:p>
          <a:p>
            <a:pPr lvl="1"/>
            <a:r>
              <a:rPr lang="en-US" noProof="0" dirty="0"/>
              <a:t>The L1 hypervisor cannot access L2 VMs' pages </a:t>
            </a:r>
            <a:r>
              <a:rPr lang="en-US" dirty="0"/>
              <a:t>with</a:t>
            </a:r>
            <a:r>
              <a:rPr lang="en-US" noProof="0" dirty="0"/>
              <a:t> different GPAs</a:t>
            </a:r>
          </a:p>
          <a:p>
            <a:pPr lvl="1"/>
            <a:r>
              <a:rPr lang="en-US" noProof="0" dirty="0"/>
              <a:t>The L0 hypervisor </a:t>
            </a:r>
            <a:r>
              <a:rPr lang="en-US" dirty="0"/>
              <a:t>can maliciously </a:t>
            </a:r>
            <a:r>
              <a:rPr lang="en-US" noProof="0" dirty="0"/>
              <a:t>swap pages with the same GPA</a:t>
            </a:r>
          </a:p>
          <a:p>
            <a:r>
              <a:rPr lang="en-US" noProof="0" dirty="0"/>
              <a:t>The L1 hypervisor exclusively assigns pages to GPA spaces</a:t>
            </a:r>
          </a:p>
          <a:p>
            <a:pPr lvl="1"/>
            <a:r>
              <a:rPr lang="en-US" noProof="0" dirty="0"/>
              <a:t>Guarantee that the L2 GPA of each page is identical to its L1 GPA</a:t>
            </a:r>
          </a:p>
          <a:p>
            <a:pPr lvl="1"/>
            <a:r>
              <a:rPr lang="en-US" dirty="0"/>
              <a:t>Can d</a:t>
            </a:r>
            <a:r>
              <a:rPr lang="en-US" noProof="0" dirty="0" err="1"/>
              <a:t>etect</a:t>
            </a:r>
            <a:r>
              <a:rPr lang="en-US" noProof="0" dirty="0"/>
              <a:t> page swapping because the GPA always changes</a:t>
            </a:r>
          </a:p>
        </p:txBody>
      </p:sp>
      <p:sp>
        <p:nvSpPr>
          <p:cNvPr id="4" name="Slide Number Placeholder 3">
            <a:extLst>
              <a:ext uri="{FF2B5EF4-FFF2-40B4-BE49-F238E27FC236}">
                <a16:creationId xmlns:a16="http://schemas.microsoft.com/office/drawing/2014/main" id="{17163786-ACF1-4069-9D3F-533CFCEA1AE0}"/>
              </a:ext>
            </a:extLst>
          </p:cNvPr>
          <p:cNvSpPr>
            <a:spLocks noGrp="1"/>
          </p:cNvSpPr>
          <p:nvPr>
            <p:ph type="sldNum" sz="quarter" idx="12"/>
          </p:nvPr>
        </p:nvSpPr>
        <p:spPr/>
        <p:txBody>
          <a:bodyPr/>
          <a:lstStyle/>
          <a:p>
            <a:fld id="{D6F57A23-CB21-D340-80A0-623F78F268E8}" type="slidenum">
              <a:rPr kumimoji="1" lang="en-US" noProof="0" smtClean="0"/>
              <a:t>12</a:t>
            </a:fld>
            <a:endParaRPr kumimoji="1" lang="en-US" noProof="0" dirty="0"/>
          </a:p>
        </p:txBody>
      </p:sp>
      <p:sp>
        <p:nvSpPr>
          <p:cNvPr id="7" name="Rectangle 6">
            <a:extLst>
              <a:ext uri="{FF2B5EF4-FFF2-40B4-BE49-F238E27FC236}">
                <a16:creationId xmlns:a16="http://schemas.microsoft.com/office/drawing/2014/main" id="{B7751DB2-3BF8-29B7-E9F1-F020302108B9}"/>
              </a:ext>
            </a:extLst>
          </p:cNvPr>
          <p:cNvSpPr/>
          <p:nvPr/>
        </p:nvSpPr>
        <p:spPr>
          <a:xfrm>
            <a:off x="1754156" y="5147119"/>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2" name="Rectangle 11">
            <a:extLst>
              <a:ext uri="{FF2B5EF4-FFF2-40B4-BE49-F238E27FC236}">
                <a16:creationId xmlns:a16="http://schemas.microsoft.com/office/drawing/2014/main" id="{4CBDDB44-AAA0-2167-493A-2CDA4C5DB974}"/>
              </a:ext>
            </a:extLst>
          </p:cNvPr>
          <p:cNvSpPr/>
          <p:nvPr/>
        </p:nvSpPr>
        <p:spPr>
          <a:xfrm>
            <a:off x="1754156" y="4406681"/>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3" name="Rectangle 12">
            <a:extLst>
              <a:ext uri="{FF2B5EF4-FFF2-40B4-BE49-F238E27FC236}">
                <a16:creationId xmlns:a16="http://schemas.microsoft.com/office/drawing/2014/main" id="{8C3077B0-DA64-853F-6411-B913C08B4B6B}"/>
              </a:ext>
            </a:extLst>
          </p:cNvPr>
          <p:cNvSpPr/>
          <p:nvPr/>
        </p:nvSpPr>
        <p:spPr>
          <a:xfrm>
            <a:off x="2115893" y="4406681"/>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1</a:t>
            </a:r>
          </a:p>
        </p:txBody>
      </p:sp>
      <p:sp>
        <p:nvSpPr>
          <p:cNvPr id="19" name="TextBox 18">
            <a:extLst>
              <a:ext uri="{FF2B5EF4-FFF2-40B4-BE49-F238E27FC236}">
                <a16:creationId xmlns:a16="http://schemas.microsoft.com/office/drawing/2014/main" id="{8CEDCD76-6B92-94DC-AD74-289A7E9C1D16}"/>
              </a:ext>
            </a:extLst>
          </p:cNvPr>
          <p:cNvSpPr txBox="1"/>
          <p:nvPr/>
        </p:nvSpPr>
        <p:spPr>
          <a:xfrm>
            <a:off x="820400" y="5147119"/>
            <a:ext cx="851515" cy="369332"/>
          </a:xfrm>
          <a:prstGeom prst="rect">
            <a:avLst/>
          </a:prstGeom>
          <a:noFill/>
        </p:spPr>
        <p:txBody>
          <a:bodyPr wrap="none" rtlCol="0">
            <a:spAutoFit/>
          </a:bodyPr>
          <a:lstStyle/>
          <a:p>
            <a:pPr algn="l"/>
            <a:r>
              <a:rPr lang="en-JP" dirty="0"/>
              <a:t>L1 VM</a:t>
            </a:r>
          </a:p>
        </p:txBody>
      </p:sp>
      <p:sp>
        <p:nvSpPr>
          <p:cNvPr id="20" name="TextBox 19">
            <a:extLst>
              <a:ext uri="{FF2B5EF4-FFF2-40B4-BE49-F238E27FC236}">
                <a16:creationId xmlns:a16="http://schemas.microsoft.com/office/drawing/2014/main" id="{2D74A7AA-D96E-3AE9-9C90-FDF53873284E}"/>
              </a:ext>
            </a:extLst>
          </p:cNvPr>
          <p:cNvSpPr txBox="1"/>
          <p:nvPr/>
        </p:nvSpPr>
        <p:spPr>
          <a:xfrm>
            <a:off x="820400" y="4395052"/>
            <a:ext cx="851515" cy="369332"/>
          </a:xfrm>
          <a:prstGeom prst="rect">
            <a:avLst/>
          </a:prstGeom>
          <a:noFill/>
        </p:spPr>
        <p:txBody>
          <a:bodyPr wrap="none" rtlCol="0">
            <a:spAutoFit/>
          </a:bodyPr>
          <a:lstStyle/>
          <a:p>
            <a:pPr algn="l"/>
            <a:r>
              <a:rPr lang="en-JP" dirty="0"/>
              <a:t>L2 VM</a:t>
            </a:r>
            <a:endParaRPr lang="en-JP" baseline="-25000" dirty="0"/>
          </a:p>
        </p:txBody>
      </p:sp>
      <p:sp>
        <p:nvSpPr>
          <p:cNvPr id="5" name="Rectangle 4">
            <a:extLst>
              <a:ext uri="{FF2B5EF4-FFF2-40B4-BE49-F238E27FC236}">
                <a16:creationId xmlns:a16="http://schemas.microsoft.com/office/drawing/2014/main" id="{5B043422-F6BF-43AA-AE65-49FEE0CEE11E}"/>
              </a:ext>
            </a:extLst>
          </p:cNvPr>
          <p:cNvSpPr/>
          <p:nvPr/>
        </p:nvSpPr>
        <p:spPr>
          <a:xfrm>
            <a:off x="1756876" y="5910781"/>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6" name="Rectangle 5">
            <a:extLst>
              <a:ext uri="{FF2B5EF4-FFF2-40B4-BE49-F238E27FC236}">
                <a16:creationId xmlns:a16="http://schemas.microsoft.com/office/drawing/2014/main" id="{DC5EA486-BBBF-9BCC-D195-29A75169D808}"/>
              </a:ext>
            </a:extLst>
          </p:cNvPr>
          <p:cNvSpPr/>
          <p:nvPr/>
        </p:nvSpPr>
        <p:spPr>
          <a:xfrm>
            <a:off x="3282156" y="5910781"/>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HPA</a:t>
            </a:r>
            <a:r>
              <a:rPr lang="en-JP" baseline="-25000" dirty="0">
                <a:solidFill>
                  <a:schemeClr val="tx1"/>
                </a:solidFill>
              </a:rPr>
              <a:t>2</a:t>
            </a:r>
          </a:p>
        </p:txBody>
      </p:sp>
      <p:sp>
        <p:nvSpPr>
          <p:cNvPr id="10" name="TextBox 9">
            <a:extLst>
              <a:ext uri="{FF2B5EF4-FFF2-40B4-BE49-F238E27FC236}">
                <a16:creationId xmlns:a16="http://schemas.microsoft.com/office/drawing/2014/main" id="{3EBF4AF5-489E-8786-BADC-951973908F54}"/>
              </a:ext>
            </a:extLst>
          </p:cNvPr>
          <p:cNvSpPr txBox="1"/>
          <p:nvPr/>
        </p:nvSpPr>
        <p:spPr>
          <a:xfrm>
            <a:off x="1025584" y="5910781"/>
            <a:ext cx="441146" cy="369332"/>
          </a:xfrm>
          <a:prstGeom prst="rect">
            <a:avLst/>
          </a:prstGeom>
          <a:noFill/>
        </p:spPr>
        <p:txBody>
          <a:bodyPr wrap="none" rtlCol="0">
            <a:spAutoFit/>
          </a:bodyPr>
          <a:lstStyle/>
          <a:p>
            <a:pPr algn="l"/>
            <a:r>
              <a:rPr lang="en-JP" dirty="0"/>
              <a:t>L0</a:t>
            </a:r>
            <a:endParaRPr lang="en-JP" baseline="-25000" dirty="0"/>
          </a:p>
        </p:txBody>
      </p:sp>
      <p:sp>
        <p:nvSpPr>
          <p:cNvPr id="11" name="Rectangle 10">
            <a:extLst>
              <a:ext uri="{FF2B5EF4-FFF2-40B4-BE49-F238E27FC236}">
                <a16:creationId xmlns:a16="http://schemas.microsoft.com/office/drawing/2014/main" id="{09B34E1A-E701-24DC-18B6-FDDC6D9069B1}"/>
              </a:ext>
            </a:extLst>
          </p:cNvPr>
          <p:cNvSpPr/>
          <p:nvPr/>
        </p:nvSpPr>
        <p:spPr>
          <a:xfrm>
            <a:off x="2407138" y="5910781"/>
            <a:ext cx="875018" cy="369332"/>
          </a:xfrm>
          <a:prstGeom prst="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HPA</a:t>
            </a:r>
            <a:r>
              <a:rPr lang="en-JP" baseline="-25000" dirty="0">
                <a:solidFill>
                  <a:schemeClr val="tx1"/>
                </a:solidFill>
              </a:rPr>
              <a:t>1</a:t>
            </a:r>
          </a:p>
        </p:txBody>
      </p:sp>
      <p:sp>
        <p:nvSpPr>
          <p:cNvPr id="71" name="Rectangle 70">
            <a:extLst>
              <a:ext uri="{FF2B5EF4-FFF2-40B4-BE49-F238E27FC236}">
                <a16:creationId xmlns:a16="http://schemas.microsoft.com/office/drawing/2014/main" id="{B311E8FE-EE9D-0BB3-E049-68D4479EA55F}"/>
              </a:ext>
            </a:extLst>
          </p:cNvPr>
          <p:cNvSpPr/>
          <p:nvPr/>
        </p:nvSpPr>
        <p:spPr>
          <a:xfrm>
            <a:off x="2115893" y="5147119"/>
            <a:ext cx="875018" cy="369332"/>
          </a:xfrm>
          <a:prstGeom prst="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1</a:t>
            </a:r>
          </a:p>
        </p:txBody>
      </p:sp>
      <p:sp>
        <p:nvSpPr>
          <p:cNvPr id="72" name="Rectangle 71">
            <a:extLst>
              <a:ext uri="{FF2B5EF4-FFF2-40B4-BE49-F238E27FC236}">
                <a16:creationId xmlns:a16="http://schemas.microsoft.com/office/drawing/2014/main" id="{15DB992B-CA2D-C0DF-31FC-BCCD55F8AEB3}"/>
              </a:ext>
            </a:extLst>
          </p:cNvPr>
          <p:cNvSpPr/>
          <p:nvPr/>
        </p:nvSpPr>
        <p:spPr>
          <a:xfrm>
            <a:off x="3875335" y="5147119"/>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2</a:t>
            </a:r>
          </a:p>
        </p:txBody>
      </p:sp>
      <p:grpSp>
        <p:nvGrpSpPr>
          <p:cNvPr id="21" name="Group 20">
            <a:extLst>
              <a:ext uri="{FF2B5EF4-FFF2-40B4-BE49-F238E27FC236}">
                <a16:creationId xmlns:a16="http://schemas.microsoft.com/office/drawing/2014/main" id="{60E8B910-00A9-E096-5F2C-41B9585D103D}"/>
              </a:ext>
            </a:extLst>
          </p:cNvPr>
          <p:cNvGrpSpPr/>
          <p:nvPr/>
        </p:nvGrpSpPr>
        <p:grpSpPr>
          <a:xfrm>
            <a:off x="1585297" y="4759468"/>
            <a:ext cx="741518" cy="398939"/>
            <a:chOff x="1585297" y="4759468"/>
            <a:chExt cx="741518" cy="398939"/>
          </a:xfrm>
        </p:grpSpPr>
        <p:cxnSp>
          <p:nvCxnSpPr>
            <p:cNvPr id="82" name="Straight Arrow Connector 81">
              <a:extLst>
                <a:ext uri="{FF2B5EF4-FFF2-40B4-BE49-F238E27FC236}">
                  <a16:creationId xmlns:a16="http://schemas.microsoft.com/office/drawing/2014/main" id="{ED925C89-3646-0EF8-37FA-0BCD318462EB}"/>
                </a:ext>
              </a:extLst>
            </p:cNvPr>
            <p:cNvCxnSpPr/>
            <p:nvPr/>
          </p:nvCxnSpPr>
          <p:spPr>
            <a:xfrm flipV="1">
              <a:off x="2326815" y="4776013"/>
              <a:ext cx="0" cy="382394"/>
            </a:xfrm>
            <a:prstGeom prst="straightConnector1">
              <a:avLst/>
            </a:prstGeom>
            <a:ln w="19050" cmpd="sng">
              <a:solidFill>
                <a:srgbClr val="FF0000"/>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4C907B1D-09AE-FC2C-FD36-ADA3E43BC09C}"/>
                </a:ext>
              </a:extLst>
            </p:cNvPr>
            <p:cNvSpPr txBox="1"/>
            <p:nvPr/>
          </p:nvSpPr>
          <p:spPr>
            <a:xfrm>
              <a:off x="1585297" y="4759468"/>
              <a:ext cx="723275" cy="369332"/>
            </a:xfrm>
            <a:prstGeom prst="rect">
              <a:avLst/>
            </a:prstGeom>
            <a:noFill/>
          </p:spPr>
          <p:txBody>
            <a:bodyPr wrap="none" rtlCol="0">
              <a:spAutoFit/>
            </a:bodyPr>
            <a:lstStyle/>
            <a:p>
              <a:pPr algn="l"/>
              <a:r>
                <a:rPr lang="en-JP" i="1" dirty="0">
                  <a:solidFill>
                    <a:srgbClr val="FF0000"/>
                  </a:solidFill>
                </a:rPr>
                <a:t>swap</a:t>
              </a:r>
            </a:p>
          </p:txBody>
        </p:sp>
      </p:grpSp>
      <p:sp>
        <p:nvSpPr>
          <p:cNvPr id="8" name="TextBox 7">
            <a:extLst>
              <a:ext uri="{FF2B5EF4-FFF2-40B4-BE49-F238E27FC236}">
                <a16:creationId xmlns:a16="http://schemas.microsoft.com/office/drawing/2014/main" id="{37A2DD4E-859B-97E5-8E8D-4823C9C1CD84}"/>
              </a:ext>
            </a:extLst>
          </p:cNvPr>
          <p:cNvSpPr txBox="1"/>
          <p:nvPr/>
        </p:nvSpPr>
        <p:spPr>
          <a:xfrm>
            <a:off x="2150459" y="6339267"/>
            <a:ext cx="2582758" cy="369332"/>
          </a:xfrm>
          <a:prstGeom prst="rect">
            <a:avLst/>
          </a:prstGeom>
          <a:noFill/>
        </p:spPr>
        <p:txBody>
          <a:bodyPr wrap="none" rtlCol="0">
            <a:spAutoFit/>
          </a:bodyPr>
          <a:lstStyle/>
          <a:p>
            <a:pPr algn="l"/>
            <a:r>
              <a:rPr lang="en-JP" i="1" dirty="0"/>
              <a:t>physical address space</a:t>
            </a:r>
          </a:p>
        </p:txBody>
      </p:sp>
      <p:cxnSp>
        <p:nvCxnSpPr>
          <p:cNvPr id="44" name="Straight Arrow Connector 43">
            <a:extLst>
              <a:ext uri="{FF2B5EF4-FFF2-40B4-BE49-F238E27FC236}">
                <a16:creationId xmlns:a16="http://schemas.microsoft.com/office/drawing/2014/main" id="{7025184E-A106-3E80-0150-559FABFAE7A0}"/>
              </a:ext>
            </a:extLst>
          </p:cNvPr>
          <p:cNvCxnSpPr>
            <a:cxnSpLocks/>
          </p:cNvCxnSpPr>
          <p:nvPr/>
        </p:nvCxnSpPr>
        <p:spPr>
          <a:xfrm flipV="1">
            <a:off x="8500309" y="4776013"/>
            <a:ext cx="0" cy="382394"/>
          </a:xfrm>
          <a:prstGeom prst="straightConnector1">
            <a:avLst/>
          </a:prstGeom>
          <a:ln w="19050" cmpd="sng">
            <a:solidFill>
              <a:srgbClr val="FF000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A7268ECF-4B68-A29C-4236-6527BDEDA6A8}"/>
              </a:ext>
            </a:extLst>
          </p:cNvPr>
          <p:cNvGrpSpPr/>
          <p:nvPr/>
        </p:nvGrpSpPr>
        <p:grpSpPr>
          <a:xfrm>
            <a:off x="5839950" y="4390136"/>
            <a:ext cx="5253286" cy="2321280"/>
            <a:chOff x="5839950" y="4390136"/>
            <a:chExt cx="5253286" cy="2321280"/>
          </a:xfrm>
        </p:grpSpPr>
        <p:sp>
          <p:nvSpPr>
            <p:cNvPr id="22" name="Rectangle 21">
              <a:extLst>
                <a:ext uri="{FF2B5EF4-FFF2-40B4-BE49-F238E27FC236}">
                  <a16:creationId xmlns:a16="http://schemas.microsoft.com/office/drawing/2014/main" id="{E7DEADCB-ADF5-BD3B-E0D4-0CC93B026416}"/>
                </a:ext>
              </a:extLst>
            </p:cNvPr>
            <p:cNvSpPr/>
            <p:nvPr/>
          </p:nvSpPr>
          <p:spPr>
            <a:xfrm>
              <a:off x="7715416" y="5158407"/>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4" name="Rectangle 23">
              <a:extLst>
                <a:ext uri="{FF2B5EF4-FFF2-40B4-BE49-F238E27FC236}">
                  <a16:creationId xmlns:a16="http://schemas.microsoft.com/office/drawing/2014/main" id="{CDFD5D34-F288-A215-5467-FB8BE08763C8}"/>
                </a:ext>
              </a:extLst>
            </p:cNvPr>
            <p:cNvSpPr/>
            <p:nvPr/>
          </p:nvSpPr>
          <p:spPr>
            <a:xfrm>
              <a:off x="8077152" y="5158407"/>
              <a:ext cx="875018" cy="369332"/>
            </a:xfrm>
            <a:prstGeom prst="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1</a:t>
              </a:r>
            </a:p>
          </p:txBody>
        </p:sp>
        <p:sp>
          <p:nvSpPr>
            <p:cNvPr id="25" name="Rectangle 24">
              <a:extLst>
                <a:ext uri="{FF2B5EF4-FFF2-40B4-BE49-F238E27FC236}">
                  <a16:creationId xmlns:a16="http://schemas.microsoft.com/office/drawing/2014/main" id="{54505C39-E1DB-03DA-0D3C-960868B615E8}"/>
                </a:ext>
              </a:extLst>
            </p:cNvPr>
            <p:cNvSpPr/>
            <p:nvPr/>
          </p:nvSpPr>
          <p:spPr>
            <a:xfrm>
              <a:off x="7715416" y="4406681"/>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6" name="Rectangle 25">
              <a:extLst>
                <a:ext uri="{FF2B5EF4-FFF2-40B4-BE49-F238E27FC236}">
                  <a16:creationId xmlns:a16="http://schemas.microsoft.com/office/drawing/2014/main" id="{BC9F2F57-CE4A-E136-E122-F120DEE4853C}"/>
                </a:ext>
              </a:extLst>
            </p:cNvPr>
            <p:cNvSpPr/>
            <p:nvPr/>
          </p:nvSpPr>
          <p:spPr>
            <a:xfrm>
              <a:off x="9836595" y="4406681"/>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2</a:t>
              </a:r>
            </a:p>
          </p:txBody>
        </p:sp>
        <p:sp>
          <p:nvSpPr>
            <p:cNvPr id="30" name="Rectangle 29">
              <a:extLst>
                <a:ext uri="{FF2B5EF4-FFF2-40B4-BE49-F238E27FC236}">
                  <a16:creationId xmlns:a16="http://schemas.microsoft.com/office/drawing/2014/main" id="{7A7A2398-6E3D-9FD3-AE5F-946D55A76075}"/>
                </a:ext>
              </a:extLst>
            </p:cNvPr>
            <p:cNvSpPr/>
            <p:nvPr/>
          </p:nvSpPr>
          <p:spPr>
            <a:xfrm>
              <a:off x="9836595" y="5158407"/>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GPA</a:t>
              </a:r>
              <a:r>
                <a:rPr lang="en-JP" baseline="-25000" dirty="0">
                  <a:solidFill>
                    <a:schemeClr val="tx1"/>
                  </a:solidFill>
                </a:rPr>
                <a:t>2</a:t>
              </a:r>
            </a:p>
          </p:txBody>
        </p:sp>
        <p:sp>
          <p:nvSpPr>
            <p:cNvPr id="32" name="TextBox 31">
              <a:extLst>
                <a:ext uri="{FF2B5EF4-FFF2-40B4-BE49-F238E27FC236}">
                  <a16:creationId xmlns:a16="http://schemas.microsoft.com/office/drawing/2014/main" id="{EBE9C914-E13C-F4CE-0358-9FE2A7D2DA5C}"/>
                </a:ext>
              </a:extLst>
            </p:cNvPr>
            <p:cNvSpPr txBox="1"/>
            <p:nvPr/>
          </p:nvSpPr>
          <p:spPr>
            <a:xfrm>
              <a:off x="6778940" y="5142203"/>
              <a:ext cx="851515" cy="369332"/>
            </a:xfrm>
            <a:prstGeom prst="rect">
              <a:avLst/>
            </a:prstGeom>
            <a:noFill/>
          </p:spPr>
          <p:txBody>
            <a:bodyPr wrap="none" rtlCol="0">
              <a:spAutoFit/>
            </a:bodyPr>
            <a:lstStyle/>
            <a:p>
              <a:pPr algn="l"/>
              <a:r>
                <a:rPr lang="en-JP" dirty="0"/>
                <a:t>L1 VM</a:t>
              </a:r>
            </a:p>
          </p:txBody>
        </p:sp>
        <p:sp>
          <p:nvSpPr>
            <p:cNvPr id="33" name="TextBox 32">
              <a:extLst>
                <a:ext uri="{FF2B5EF4-FFF2-40B4-BE49-F238E27FC236}">
                  <a16:creationId xmlns:a16="http://schemas.microsoft.com/office/drawing/2014/main" id="{E7ABB2CD-2F5D-EB88-7A06-F856D6F777FC}"/>
                </a:ext>
              </a:extLst>
            </p:cNvPr>
            <p:cNvSpPr txBox="1"/>
            <p:nvPr/>
          </p:nvSpPr>
          <p:spPr>
            <a:xfrm>
              <a:off x="6778940" y="4390136"/>
              <a:ext cx="851515" cy="369332"/>
            </a:xfrm>
            <a:prstGeom prst="rect">
              <a:avLst/>
            </a:prstGeom>
            <a:noFill/>
          </p:spPr>
          <p:txBody>
            <a:bodyPr wrap="none" rtlCol="0">
              <a:spAutoFit/>
            </a:bodyPr>
            <a:lstStyle/>
            <a:p>
              <a:pPr algn="l"/>
              <a:r>
                <a:rPr lang="en-JP" dirty="0"/>
                <a:t>L2 VM</a:t>
              </a:r>
              <a:endParaRPr lang="en-JP" baseline="-25000" dirty="0"/>
            </a:p>
          </p:txBody>
        </p:sp>
        <p:sp>
          <p:nvSpPr>
            <p:cNvPr id="43" name="Right Arrow 42">
              <a:extLst>
                <a:ext uri="{FF2B5EF4-FFF2-40B4-BE49-F238E27FC236}">
                  <a16:creationId xmlns:a16="http://schemas.microsoft.com/office/drawing/2014/main" id="{EF9B01D9-1652-AFD9-77E0-629C75CD0FA3}"/>
                </a:ext>
              </a:extLst>
            </p:cNvPr>
            <p:cNvSpPr/>
            <p:nvPr/>
          </p:nvSpPr>
          <p:spPr>
            <a:xfrm>
              <a:off x="5839950" y="4875298"/>
              <a:ext cx="595901" cy="903142"/>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JP" dirty="0">
                <a:solidFill>
                  <a:schemeClr val="tx1"/>
                </a:solidFill>
              </a:endParaRPr>
            </a:p>
          </p:txBody>
        </p:sp>
        <p:sp>
          <p:nvSpPr>
            <p:cNvPr id="58" name="Rectangle 57">
              <a:extLst>
                <a:ext uri="{FF2B5EF4-FFF2-40B4-BE49-F238E27FC236}">
                  <a16:creationId xmlns:a16="http://schemas.microsoft.com/office/drawing/2014/main" id="{4A7093F7-A7A5-3C60-528D-32EA1651A0CE}"/>
                </a:ext>
              </a:extLst>
            </p:cNvPr>
            <p:cNvSpPr/>
            <p:nvPr/>
          </p:nvSpPr>
          <p:spPr>
            <a:xfrm>
              <a:off x="7723312" y="5910133"/>
              <a:ext cx="3369924" cy="36933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9" name="Rectangle 58">
              <a:extLst>
                <a:ext uri="{FF2B5EF4-FFF2-40B4-BE49-F238E27FC236}">
                  <a16:creationId xmlns:a16="http://schemas.microsoft.com/office/drawing/2014/main" id="{E4E9B7DA-088A-4DF7-8B06-4B7DE067F612}"/>
                </a:ext>
              </a:extLst>
            </p:cNvPr>
            <p:cNvSpPr/>
            <p:nvPr/>
          </p:nvSpPr>
          <p:spPr>
            <a:xfrm>
              <a:off x="9248594" y="5910133"/>
              <a:ext cx="875018" cy="369332"/>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HPA</a:t>
              </a:r>
              <a:r>
                <a:rPr lang="en-JP" baseline="-25000" dirty="0">
                  <a:solidFill>
                    <a:schemeClr val="tx1"/>
                  </a:solidFill>
                </a:rPr>
                <a:t>2</a:t>
              </a:r>
            </a:p>
          </p:txBody>
        </p:sp>
        <p:sp>
          <p:nvSpPr>
            <p:cNvPr id="60" name="TextBox 59">
              <a:extLst>
                <a:ext uri="{FF2B5EF4-FFF2-40B4-BE49-F238E27FC236}">
                  <a16:creationId xmlns:a16="http://schemas.microsoft.com/office/drawing/2014/main" id="{90749D37-6F43-20F8-805A-4C433D93913F}"/>
                </a:ext>
              </a:extLst>
            </p:cNvPr>
            <p:cNvSpPr txBox="1"/>
            <p:nvPr/>
          </p:nvSpPr>
          <p:spPr>
            <a:xfrm>
              <a:off x="6984124" y="5910133"/>
              <a:ext cx="441146" cy="369332"/>
            </a:xfrm>
            <a:prstGeom prst="rect">
              <a:avLst/>
            </a:prstGeom>
            <a:noFill/>
          </p:spPr>
          <p:txBody>
            <a:bodyPr wrap="none" rtlCol="0">
              <a:spAutoFit/>
            </a:bodyPr>
            <a:lstStyle/>
            <a:p>
              <a:pPr algn="l"/>
              <a:r>
                <a:rPr lang="en-JP" dirty="0"/>
                <a:t>L0</a:t>
              </a:r>
              <a:endParaRPr lang="en-JP" baseline="-25000" dirty="0"/>
            </a:p>
          </p:txBody>
        </p:sp>
        <p:sp>
          <p:nvSpPr>
            <p:cNvPr id="61" name="Rectangle 60">
              <a:extLst>
                <a:ext uri="{FF2B5EF4-FFF2-40B4-BE49-F238E27FC236}">
                  <a16:creationId xmlns:a16="http://schemas.microsoft.com/office/drawing/2014/main" id="{35815597-5640-B245-FB3D-58F9CA44D3A4}"/>
                </a:ext>
              </a:extLst>
            </p:cNvPr>
            <p:cNvSpPr/>
            <p:nvPr/>
          </p:nvSpPr>
          <p:spPr>
            <a:xfrm>
              <a:off x="8373576" y="5910133"/>
              <a:ext cx="875018" cy="369332"/>
            </a:xfrm>
            <a:prstGeom prst="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HPA</a:t>
              </a:r>
              <a:r>
                <a:rPr lang="en-JP" baseline="-25000" dirty="0">
                  <a:solidFill>
                    <a:schemeClr val="tx1"/>
                  </a:solidFill>
                </a:rPr>
                <a:t>1</a:t>
              </a:r>
            </a:p>
          </p:txBody>
        </p:sp>
        <p:cxnSp>
          <p:nvCxnSpPr>
            <p:cNvPr id="79" name="Straight Connector 78">
              <a:extLst>
                <a:ext uri="{FF2B5EF4-FFF2-40B4-BE49-F238E27FC236}">
                  <a16:creationId xmlns:a16="http://schemas.microsoft.com/office/drawing/2014/main" id="{92DCDF45-AF44-F2EF-95FF-CFF7CC8A42B5}"/>
                </a:ext>
              </a:extLst>
            </p:cNvPr>
            <p:cNvCxnSpPr/>
            <p:nvPr/>
          </p:nvCxnSpPr>
          <p:spPr>
            <a:xfrm>
              <a:off x="9836595" y="4776013"/>
              <a:ext cx="0" cy="382394"/>
            </a:xfrm>
            <a:prstGeom prst="line">
              <a:avLst/>
            </a:prstGeom>
            <a:ln w="19050" cmpd="sng">
              <a:solidFill>
                <a:schemeClr val="tx1"/>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E4D2207-EAE2-3E41-4429-24A344137FF6}"/>
                </a:ext>
              </a:extLst>
            </p:cNvPr>
            <p:cNvCxnSpPr/>
            <p:nvPr/>
          </p:nvCxnSpPr>
          <p:spPr>
            <a:xfrm>
              <a:off x="10711613" y="4776013"/>
              <a:ext cx="0" cy="382394"/>
            </a:xfrm>
            <a:prstGeom prst="line">
              <a:avLst/>
            </a:prstGeom>
            <a:ln w="19050" cmpd="sng">
              <a:solidFill>
                <a:schemeClr val="tx1"/>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0C92192-DD7E-1787-FFDB-821DE693BA51}"/>
                </a:ext>
              </a:extLst>
            </p:cNvPr>
            <p:cNvSpPr txBox="1"/>
            <p:nvPr/>
          </p:nvSpPr>
          <p:spPr>
            <a:xfrm>
              <a:off x="8116895" y="6342084"/>
              <a:ext cx="2582758" cy="369332"/>
            </a:xfrm>
            <a:prstGeom prst="rect">
              <a:avLst/>
            </a:prstGeom>
            <a:noFill/>
          </p:spPr>
          <p:txBody>
            <a:bodyPr wrap="none" rtlCol="0">
              <a:spAutoFit/>
            </a:bodyPr>
            <a:lstStyle/>
            <a:p>
              <a:pPr algn="l"/>
              <a:r>
                <a:rPr lang="en-JP" i="1" dirty="0"/>
                <a:t>physical address space</a:t>
              </a:r>
            </a:p>
          </p:txBody>
        </p:sp>
      </p:grpSp>
      <p:grpSp>
        <p:nvGrpSpPr>
          <p:cNvPr id="17" name="Group 16">
            <a:extLst>
              <a:ext uri="{FF2B5EF4-FFF2-40B4-BE49-F238E27FC236}">
                <a16:creationId xmlns:a16="http://schemas.microsoft.com/office/drawing/2014/main" id="{C61D0D4F-F81F-37FB-7319-FBB659EDFD01}"/>
              </a:ext>
            </a:extLst>
          </p:cNvPr>
          <p:cNvGrpSpPr/>
          <p:nvPr/>
        </p:nvGrpSpPr>
        <p:grpSpPr>
          <a:xfrm>
            <a:off x="2546513" y="4776013"/>
            <a:ext cx="963878" cy="1134120"/>
            <a:chOff x="2546513" y="4776013"/>
            <a:chExt cx="963878" cy="1134120"/>
          </a:xfrm>
        </p:grpSpPr>
        <p:sp>
          <p:nvSpPr>
            <p:cNvPr id="57" name="TextBox 56">
              <a:extLst>
                <a:ext uri="{FF2B5EF4-FFF2-40B4-BE49-F238E27FC236}">
                  <a16:creationId xmlns:a16="http://schemas.microsoft.com/office/drawing/2014/main" id="{454A0509-F446-96EC-53E7-5BB93DC59967}"/>
                </a:ext>
              </a:extLst>
            </p:cNvPr>
            <p:cNvSpPr txBox="1"/>
            <p:nvPr/>
          </p:nvSpPr>
          <p:spPr>
            <a:xfrm>
              <a:off x="2546513" y="5531448"/>
              <a:ext cx="697627" cy="369332"/>
            </a:xfrm>
            <a:prstGeom prst="rect">
              <a:avLst/>
            </a:prstGeom>
            <a:noFill/>
          </p:spPr>
          <p:txBody>
            <a:bodyPr wrap="none" rtlCol="0">
              <a:spAutoFit/>
            </a:bodyPr>
            <a:lstStyle/>
            <a:p>
              <a:pPr algn="l"/>
              <a:r>
                <a:rPr lang="en-JP" i="1" dirty="0">
                  <a:solidFill>
                    <a:srgbClr val="FF0000"/>
                  </a:solidFill>
                </a:rPr>
                <a:t>RMP</a:t>
              </a:r>
            </a:p>
          </p:txBody>
        </p:sp>
        <p:cxnSp>
          <p:nvCxnSpPr>
            <p:cNvPr id="40" name="Straight Arrow Connector 39">
              <a:extLst>
                <a:ext uri="{FF2B5EF4-FFF2-40B4-BE49-F238E27FC236}">
                  <a16:creationId xmlns:a16="http://schemas.microsoft.com/office/drawing/2014/main" id="{53430873-CCF6-3074-55EE-DD9AF7445E2E}"/>
                </a:ext>
              </a:extLst>
            </p:cNvPr>
            <p:cNvCxnSpPr>
              <a:cxnSpLocks/>
            </p:cNvCxnSpPr>
            <p:nvPr/>
          </p:nvCxnSpPr>
          <p:spPr>
            <a:xfrm flipH="1" flipV="1">
              <a:off x="2674560" y="4776013"/>
              <a:ext cx="835831" cy="1134120"/>
            </a:xfrm>
            <a:prstGeom prst="straightConnector1">
              <a:avLst/>
            </a:prstGeom>
            <a:ln w="19050" cmpd="sng">
              <a:solidFill>
                <a:srgbClr val="FF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A14ED504-70B3-4DD3-F3FC-3C4BE24300A1}"/>
              </a:ext>
            </a:extLst>
          </p:cNvPr>
          <p:cNvGrpSpPr/>
          <p:nvPr/>
        </p:nvGrpSpPr>
        <p:grpSpPr>
          <a:xfrm>
            <a:off x="2867152" y="4777689"/>
            <a:ext cx="1740911" cy="1134120"/>
            <a:chOff x="2867152" y="4777689"/>
            <a:chExt cx="1740911" cy="1134120"/>
          </a:xfrm>
        </p:grpSpPr>
        <p:cxnSp>
          <p:nvCxnSpPr>
            <p:cNvPr id="14" name="Straight Arrow Connector 13">
              <a:extLst>
                <a:ext uri="{FF2B5EF4-FFF2-40B4-BE49-F238E27FC236}">
                  <a16:creationId xmlns:a16="http://schemas.microsoft.com/office/drawing/2014/main" id="{C0C9F4D0-4244-D504-8CD3-822BF9E02D27}"/>
                </a:ext>
              </a:extLst>
            </p:cNvPr>
            <p:cNvCxnSpPr>
              <a:cxnSpLocks/>
            </p:cNvCxnSpPr>
            <p:nvPr/>
          </p:nvCxnSpPr>
          <p:spPr>
            <a:xfrm flipH="1" flipV="1">
              <a:off x="2867152" y="4777689"/>
              <a:ext cx="835831" cy="1134120"/>
            </a:xfrm>
            <a:prstGeom prst="straightConnector1">
              <a:avLst/>
            </a:prstGeom>
            <a:ln w="19050" cmpd="sng">
              <a:solidFill>
                <a:srgbClr val="0070C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4AF0538-84AF-120D-1521-577A768B426C}"/>
                </a:ext>
              </a:extLst>
            </p:cNvPr>
            <p:cNvSpPr txBox="1"/>
            <p:nvPr/>
          </p:nvSpPr>
          <p:spPr>
            <a:xfrm>
              <a:off x="3102523" y="4780285"/>
              <a:ext cx="1505540" cy="369332"/>
            </a:xfrm>
            <a:prstGeom prst="rect">
              <a:avLst/>
            </a:prstGeom>
            <a:noFill/>
          </p:spPr>
          <p:txBody>
            <a:bodyPr wrap="none" rtlCol="0">
              <a:spAutoFit/>
            </a:bodyPr>
            <a:lstStyle/>
            <a:p>
              <a:pPr algn="l"/>
              <a:r>
                <a:rPr lang="en-JP" i="1" dirty="0">
                  <a:solidFill>
                    <a:srgbClr val="0070C0"/>
                  </a:solidFill>
                </a:rPr>
                <a:t>shadow NPT</a:t>
              </a:r>
            </a:p>
          </p:txBody>
        </p:sp>
      </p:grpSp>
      <p:grpSp>
        <p:nvGrpSpPr>
          <p:cNvPr id="27" name="Group 26">
            <a:extLst>
              <a:ext uri="{FF2B5EF4-FFF2-40B4-BE49-F238E27FC236}">
                <a16:creationId xmlns:a16="http://schemas.microsoft.com/office/drawing/2014/main" id="{C176A0DC-968D-8E80-C7B1-BBFBA25DF242}"/>
              </a:ext>
            </a:extLst>
          </p:cNvPr>
          <p:cNvGrpSpPr/>
          <p:nvPr/>
        </p:nvGrpSpPr>
        <p:grpSpPr>
          <a:xfrm>
            <a:off x="3886024" y="5522095"/>
            <a:ext cx="858743" cy="388038"/>
            <a:chOff x="3886024" y="5522095"/>
            <a:chExt cx="858743" cy="388038"/>
          </a:xfrm>
        </p:grpSpPr>
        <p:cxnSp>
          <p:nvCxnSpPr>
            <p:cNvPr id="51" name="Straight Arrow Connector 50">
              <a:extLst>
                <a:ext uri="{FF2B5EF4-FFF2-40B4-BE49-F238E27FC236}">
                  <a16:creationId xmlns:a16="http://schemas.microsoft.com/office/drawing/2014/main" id="{37E0FFBD-F511-8139-7BBE-96FA31D98987}"/>
                </a:ext>
              </a:extLst>
            </p:cNvPr>
            <p:cNvCxnSpPr>
              <a:cxnSpLocks/>
            </p:cNvCxnSpPr>
            <p:nvPr/>
          </p:nvCxnSpPr>
          <p:spPr>
            <a:xfrm flipH="1">
              <a:off x="3886024" y="5522095"/>
              <a:ext cx="282203" cy="388038"/>
            </a:xfrm>
            <a:prstGeom prst="straightConnector1">
              <a:avLst/>
            </a:prstGeom>
            <a:ln w="19050" cmpd="sng">
              <a:solidFill>
                <a:srgbClr val="0070C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5E7382B7-CBB8-2CE7-AE4F-CF974B1824EF}"/>
                </a:ext>
              </a:extLst>
            </p:cNvPr>
            <p:cNvSpPr txBox="1"/>
            <p:nvPr/>
          </p:nvSpPr>
          <p:spPr>
            <a:xfrm>
              <a:off x="4098436" y="5531448"/>
              <a:ext cx="646331" cy="369332"/>
            </a:xfrm>
            <a:prstGeom prst="rect">
              <a:avLst/>
            </a:prstGeom>
            <a:noFill/>
          </p:spPr>
          <p:txBody>
            <a:bodyPr wrap="none" rtlCol="0">
              <a:spAutoFit/>
            </a:bodyPr>
            <a:lstStyle/>
            <a:p>
              <a:pPr algn="l"/>
              <a:r>
                <a:rPr lang="en-JP" i="1" dirty="0">
                  <a:solidFill>
                    <a:srgbClr val="0070C0"/>
                  </a:solidFill>
                </a:rPr>
                <a:t>NPT</a:t>
              </a:r>
            </a:p>
          </p:txBody>
        </p:sp>
      </p:grpSp>
      <p:sp>
        <p:nvSpPr>
          <p:cNvPr id="23" name="Explosion 1 22">
            <a:extLst>
              <a:ext uri="{FF2B5EF4-FFF2-40B4-BE49-F238E27FC236}">
                <a16:creationId xmlns:a16="http://schemas.microsoft.com/office/drawing/2014/main" id="{EE3719FD-CD44-DC1B-BB5A-2B641310CDB4}"/>
              </a:ext>
            </a:extLst>
          </p:cNvPr>
          <p:cNvSpPr/>
          <p:nvPr/>
        </p:nvSpPr>
        <p:spPr>
          <a:xfrm>
            <a:off x="4618592" y="5367904"/>
            <a:ext cx="335726" cy="287262"/>
          </a:xfrm>
          <a:prstGeom prst="irregularSeal1">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grpSp>
        <p:nvGrpSpPr>
          <p:cNvPr id="34" name="Group 33">
            <a:extLst>
              <a:ext uri="{FF2B5EF4-FFF2-40B4-BE49-F238E27FC236}">
                <a16:creationId xmlns:a16="http://schemas.microsoft.com/office/drawing/2014/main" id="{6723B116-8D9E-3063-AE84-43A9549A1F34}"/>
              </a:ext>
            </a:extLst>
          </p:cNvPr>
          <p:cNvGrpSpPr/>
          <p:nvPr/>
        </p:nvGrpSpPr>
        <p:grpSpPr>
          <a:xfrm>
            <a:off x="8911540" y="4779437"/>
            <a:ext cx="1771260" cy="1130696"/>
            <a:chOff x="8911540" y="4779437"/>
            <a:chExt cx="1771260" cy="1130696"/>
          </a:xfrm>
        </p:grpSpPr>
        <p:cxnSp>
          <p:nvCxnSpPr>
            <p:cNvPr id="62" name="Straight Arrow Connector 61">
              <a:extLst>
                <a:ext uri="{FF2B5EF4-FFF2-40B4-BE49-F238E27FC236}">
                  <a16:creationId xmlns:a16="http://schemas.microsoft.com/office/drawing/2014/main" id="{E16AD8C4-1C6C-AD7C-978B-6B0911EDF936}"/>
                </a:ext>
              </a:extLst>
            </p:cNvPr>
            <p:cNvCxnSpPr>
              <a:cxnSpLocks/>
            </p:cNvCxnSpPr>
            <p:nvPr/>
          </p:nvCxnSpPr>
          <p:spPr>
            <a:xfrm flipH="1">
              <a:off x="9892004" y="5531448"/>
              <a:ext cx="198181" cy="377052"/>
            </a:xfrm>
            <a:prstGeom prst="straightConnector1">
              <a:avLst/>
            </a:prstGeom>
            <a:ln w="19050" cmpd="sng">
              <a:solidFill>
                <a:srgbClr val="0070C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7D97EAA5-4C60-E711-2378-0BDEDF183290}"/>
                </a:ext>
              </a:extLst>
            </p:cNvPr>
            <p:cNvSpPr txBox="1"/>
            <p:nvPr/>
          </p:nvSpPr>
          <p:spPr>
            <a:xfrm>
              <a:off x="10036469" y="5531448"/>
              <a:ext cx="646331" cy="369332"/>
            </a:xfrm>
            <a:prstGeom prst="rect">
              <a:avLst/>
            </a:prstGeom>
            <a:noFill/>
          </p:spPr>
          <p:txBody>
            <a:bodyPr wrap="none" rtlCol="0">
              <a:spAutoFit/>
            </a:bodyPr>
            <a:lstStyle/>
            <a:p>
              <a:pPr algn="l"/>
              <a:r>
                <a:rPr lang="en-JP" i="1" dirty="0">
                  <a:solidFill>
                    <a:srgbClr val="0070C0"/>
                  </a:solidFill>
                </a:rPr>
                <a:t>NPT</a:t>
              </a:r>
            </a:p>
          </p:txBody>
        </p:sp>
        <p:cxnSp>
          <p:nvCxnSpPr>
            <p:cNvPr id="49" name="Straight Arrow Connector 48">
              <a:extLst>
                <a:ext uri="{FF2B5EF4-FFF2-40B4-BE49-F238E27FC236}">
                  <a16:creationId xmlns:a16="http://schemas.microsoft.com/office/drawing/2014/main" id="{78E783A4-5C0C-4528-DEA3-B26EC8BD9CB7}"/>
                </a:ext>
              </a:extLst>
            </p:cNvPr>
            <p:cNvCxnSpPr>
              <a:cxnSpLocks/>
            </p:cNvCxnSpPr>
            <p:nvPr/>
          </p:nvCxnSpPr>
          <p:spPr>
            <a:xfrm flipV="1">
              <a:off x="9531431" y="4779437"/>
              <a:ext cx="592181" cy="1130696"/>
            </a:xfrm>
            <a:prstGeom prst="straightConnector1">
              <a:avLst/>
            </a:prstGeom>
            <a:ln w="19050" cmpd="sng">
              <a:solidFill>
                <a:srgbClr val="FF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97BB0EE0-4109-8301-3B80-1DBE1498EB99}"/>
                </a:ext>
              </a:extLst>
            </p:cNvPr>
            <p:cNvSpPr txBox="1"/>
            <p:nvPr/>
          </p:nvSpPr>
          <p:spPr>
            <a:xfrm>
              <a:off x="8911540" y="5531448"/>
              <a:ext cx="697627" cy="369332"/>
            </a:xfrm>
            <a:prstGeom prst="rect">
              <a:avLst/>
            </a:prstGeom>
            <a:noFill/>
          </p:spPr>
          <p:txBody>
            <a:bodyPr wrap="none" rtlCol="0">
              <a:spAutoFit/>
            </a:bodyPr>
            <a:lstStyle/>
            <a:p>
              <a:pPr algn="l"/>
              <a:r>
                <a:rPr lang="en-JP" i="1" dirty="0">
                  <a:solidFill>
                    <a:srgbClr val="FF0000"/>
                  </a:solidFill>
                </a:rPr>
                <a:t>RMP</a:t>
              </a:r>
            </a:p>
          </p:txBody>
        </p:sp>
      </p:grpSp>
    </p:spTree>
    <p:extLst>
      <p:ext uri="{BB962C8B-B14F-4D97-AF65-F5344CB8AC3E}">
        <p14:creationId xmlns:p14="http://schemas.microsoft.com/office/powerpoint/2010/main" val="1815718315"/>
      </p:ext>
    </p:extLst>
  </p:cSld>
  <p:clrMapOvr>
    <a:masterClrMapping/>
  </p:clrMapOvr>
  <mc:AlternateContent xmlns:mc="http://schemas.openxmlformats.org/markup-compatibility/2006" xmlns:p14="http://schemas.microsoft.com/office/powerpoint/2010/main">
    <mc:Choice Requires="p14">
      <p:transition spd="slow" p14:dur="2000" advTm="68077"/>
    </mc:Choice>
    <mc:Fallback xmlns="">
      <p:transition spd="slow" advTm="680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E98E-88BF-5E1E-6534-44DE8A0CE575}"/>
              </a:ext>
            </a:extLst>
          </p:cNvPr>
          <p:cNvSpPr>
            <a:spLocks noGrp="1"/>
          </p:cNvSpPr>
          <p:nvPr>
            <p:ph type="title"/>
          </p:nvPr>
        </p:nvSpPr>
        <p:spPr/>
        <p:txBody>
          <a:bodyPr/>
          <a:lstStyle/>
          <a:p>
            <a:r>
              <a:rPr lang="en-US" noProof="0" dirty="0"/>
              <a:t>Experiments</a:t>
            </a:r>
          </a:p>
        </p:txBody>
      </p:sp>
      <p:sp>
        <p:nvSpPr>
          <p:cNvPr id="3" name="Content Placeholder 2">
            <a:extLst>
              <a:ext uri="{FF2B5EF4-FFF2-40B4-BE49-F238E27FC236}">
                <a16:creationId xmlns:a16="http://schemas.microsoft.com/office/drawing/2014/main" id="{837C5C53-D78F-3609-C50E-58EA5A9CB73B}"/>
              </a:ext>
            </a:extLst>
          </p:cNvPr>
          <p:cNvSpPr>
            <a:spLocks noGrp="1"/>
          </p:cNvSpPr>
          <p:nvPr>
            <p:ph idx="1"/>
          </p:nvPr>
        </p:nvSpPr>
        <p:spPr/>
        <p:txBody>
          <a:bodyPr/>
          <a:lstStyle/>
          <a:p>
            <a:r>
              <a:rPr lang="en-US" noProof="0" dirty="0"/>
              <a:t>We conducted several experiments using nested SEV</a:t>
            </a:r>
          </a:p>
          <a:p>
            <a:pPr lvl="1"/>
            <a:r>
              <a:rPr lang="en-US" noProof="0" dirty="0"/>
              <a:t>Ran three L1 hypervisors (KVM, </a:t>
            </a:r>
            <a:r>
              <a:rPr lang="en-US" noProof="0" dirty="0" err="1"/>
              <a:t>BitVisor</a:t>
            </a:r>
            <a:r>
              <a:rPr lang="en-US" noProof="0" dirty="0"/>
              <a:t>, and Xen)</a:t>
            </a:r>
          </a:p>
          <a:p>
            <a:pPr lvl="1"/>
            <a:r>
              <a:rPr lang="en-US" noProof="0" dirty="0"/>
              <a:t>Used three SEV variants (SEV, SEV-ES, and SEV-SNP)</a:t>
            </a:r>
          </a:p>
          <a:p>
            <a:r>
              <a:rPr lang="en-US" noProof="0" dirty="0"/>
              <a:t>We show the performance of L2 VMs on L1 KVM</a:t>
            </a:r>
          </a:p>
          <a:p>
            <a:pPr lvl="1"/>
            <a:r>
              <a:rPr lang="en-US" noProof="0" dirty="0"/>
              <a:t>SNP-enabled L1/L2 VMs with SEV virtualization/passthrough</a:t>
            </a:r>
          </a:p>
          <a:p>
            <a:pPr lvl="1"/>
            <a:r>
              <a:rPr lang="en-US" noProof="0" dirty="0"/>
              <a:t>SEV-disabled L1/L2 VMs</a:t>
            </a:r>
          </a:p>
        </p:txBody>
      </p:sp>
      <p:sp>
        <p:nvSpPr>
          <p:cNvPr id="4" name="Slide Number Placeholder 3">
            <a:extLst>
              <a:ext uri="{FF2B5EF4-FFF2-40B4-BE49-F238E27FC236}">
                <a16:creationId xmlns:a16="http://schemas.microsoft.com/office/drawing/2014/main" id="{278CCEDB-DCF0-CA3E-786A-BABCD16234E0}"/>
              </a:ext>
            </a:extLst>
          </p:cNvPr>
          <p:cNvSpPr>
            <a:spLocks noGrp="1"/>
          </p:cNvSpPr>
          <p:nvPr>
            <p:ph type="sldNum" sz="quarter" idx="12"/>
          </p:nvPr>
        </p:nvSpPr>
        <p:spPr/>
        <p:txBody>
          <a:bodyPr/>
          <a:lstStyle/>
          <a:p>
            <a:fld id="{D6F57A23-CB21-D340-80A0-623F78F268E8}" type="slidenum">
              <a:rPr kumimoji="1" lang="en-US" noProof="0" smtClean="0"/>
              <a:t>13</a:t>
            </a:fld>
            <a:endParaRPr kumimoji="1" lang="en-US" noProof="0" dirty="0"/>
          </a:p>
        </p:txBody>
      </p:sp>
      <p:graphicFrame>
        <p:nvGraphicFramePr>
          <p:cNvPr id="5" name="Table 4">
            <a:extLst>
              <a:ext uri="{FF2B5EF4-FFF2-40B4-BE49-F238E27FC236}">
                <a16:creationId xmlns:a16="http://schemas.microsoft.com/office/drawing/2014/main" id="{B5E669CA-4E96-D014-26C5-D0B5B95D5FBB}"/>
              </a:ext>
            </a:extLst>
          </p:cNvPr>
          <p:cNvGraphicFramePr>
            <a:graphicFrameLocks noGrp="1"/>
          </p:cNvGraphicFramePr>
          <p:nvPr>
            <p:extLst>
              <p:ext uri="{D42A27DB-BD31-4B8C-83A1-F6EECF244321}">
                <p14:modId xmlns:p14="http://schemas.microsoft.com/office/powerpoint/2010/main" val="4190610883"/>
              </p:ext>
            </p:extLst>
          </p:nvPr>
        </p:nvGraphicFramePr>
        <p:xfrm>
          <a:off x="1727752" y="4325831"/>
          <a:ext cx="8736496" cy="2225040"/>
        </p:xfrm>
        <a:graphic>
          <a:graphicData uri="http://schemas.openxmlformats.org/drawingml/2006/table">
            <a:tbl>
              <a:tblPr firstRow="1" bandRow="1">
                <a:tableStyleId>{F2DE63D5-997A-4646-A377-4702673A728D}</a:tableStyleId>
              </a:tblPr>
              <a:tblGrid>
                <a:gridCol w="2184124">
                  <a:extLst>
                    <a:ext uri="{9D8B030D-6E8A-4147-A177-3AD203B41FA5}">
                      <a16:colId xmlns:a16="http://schemas.microsoft.com/office/drawing/2014/main" val="624550983"/>
                    </a:ext>
                  </a:extLst>
                </a:gridCol>
                <a:gridCol w="2184124">
                  <a:extLst>
                    <a:ext uri="{9D8B030D-6E8A-4147-A177-3AD203B41FA5}">
                      <a16:colId xmlns:a16="http://schemas.microsoft.com/office/drawing/2014/main" val="2432852816"/>
                    </a:ext>
                  </a:extLst>
                </a:gridCol>
                <a:gridCol w="2184124">
                  <a:extLst>
                    <a:ext uri="{9D8B030D-6E8A-4147-A177-3AD203B41FA5}">
                      <a16:colId xmlns:a16="http://schemas.microsoft.com/office/drawing/2014/main" val="916439376"/>
                    </a:ext>
                  </a:extLst>
                </a:gridCol>
                <a:gridCol w="2184124">
                  <a:extLst>
                    <a:ext uri="{9D8B030D-6E8A-4147-A177-3AD203B41FA5}">
                      <a16:colId xmlns:a16="http://schemas.microsoft.com/office/drawing/2014/main" val="2737667252"/>
                    </a:ext>
                  </a:extLst>
                </a:gridCol>
              </a:tblGrid>
              <a:tr h="370840">
                <a:tc>
                  <a:txBody>
                    <a:bodyPr/>
                    <a:lstStyle/>
                    <a:p>
                      <a:endParaRPr lang="en-US" noProof="0" dirty="0"/>
                    </a:p>
                  </a:txBody>
                  <a:tcPr/>
                </a:tc>
                <a:tc>
                  <a:txBody>
                    <a:bodyPr/>
                    <a:lstStyle/>
                    <a:p>
                      <a:r>
                        <a:rPr lang="en-US" noProof="0" dirty="0"/>
                        <a:t>L0</a:t>
                      </a:r>
                    </a:p>
                  </a:txBody>
                  <a:tcPr/>
                </a:tc>
                <a:tc>
                  <a:txBody>
                    <a:bodyPr/>
                    <a:lstStyle/>
                    <a:p>
                      <a:r>
                        <a:rPr lang="en-US" noProof="0" dirty="0"/>
                        <a:t>L1 VM</a:t>
                      </a:r>
                    </a:p>
                  </a:txBody>
                  <a:tcPr/>
                </a:tc>
                <a:tc>
                  <a:txBody>
                    <a:bodyPr/>
                    <a:lstStyle/>
                    <a:p>
                      <a:r>
                        <a:rPr lang="en-US" noProof="0" dirty="0"/>
                        <a:t>L2 VM</a:t>
                      </a:r>
                    </a:p>
                  </a:txBody>
                  <a:tcPr/>
                </a:tc>
                <a:extLst>
                  <a:ext uri="{0D108BD9-81ED-4DB2-BD59-A6C34878D82A}">
                    <a16:rowId xmlns:a16="http://schemas.microsoft.com/office/drawing/2014/main" val="926700175"/>
                  </a:ext>
                </a:extLst>
              </a:tr>
              <a:tr h="370840">
                <a:tc>
                  <a:txBody>
                    <a:bodyPr/>
                    <a:lstStyle/>
                    <a:p>
                      <a:r>
                        <a:rPr lang="en-US" noProof="0" dirty="0"/>
                        <a:t>CPU</a:t>
                      </a:r>
                    </a:p>
                  </a:txBody>
                  <a:tcPr/>
                </a:tc>
                <a:tc>
                  <a:txBody>
                    <a:bodyPr/>
                    <a:lstStyle/>
                    <a:p>
                      <a:r>
                        <a:rPr lang="en-US" noProof="0" dirty="0"/>
                        <a:t>AMD EPYC 9334</a:t>
                      </a:r>
                    </a:p>
                  </a:txBody>
                  <a:tcPr/>
                </a:tc>
                <a:tc>
                  <a:txBody>
                    <a:bodyPr/>
                    <a:lstStyle/>
                    <a:p>
                      <a:r>
                        <a:rPr lang="en-US" noProof="0" dirty="0"/>
                        <a:t>12</a:t>
                      </a:r>
                    </a:p>
                  </a:txBody>
                  <a:tcPr/>
                </a:tc>
                <a:tc>
                  <a:txBody>
                    <a:bodyPr/>
                    <a:lstStyle/>
                    <a:p>
                      <a:r>
                        <a:rPr lang="en-US" noProof="0" dirty="0"/>
                        <a:t>6</a:t>
                      </a:r>
                    </a:p>
                  </a:txBody>
                  <a:tcPr/>
                </a:tc>
                <a:extLst>
                  <a:ext uri="{0D108BD9-81ED-4DB2-BD59-A6C34878D82A}">
                    <a16:rowId xmlns:a16="http://schemas.microsoft.com/office/drawing/2014/main" val="376315745"/>
                  </a:ext>
                </a:extLst>
              </a:tr>
              <a:tr h="370840">
                <a:tc>
                  <a:txBody>
                    <a:bodyPr/>
                    <a:lstStyle/>
                    <a:p>
                      <a:r>
                        <a:rPr lang="en-US" noProof="0" dirty="0"/>
                        <a:t>memory</a:t>
                      </a:r>
                    </a:p>
                  </a:txBody>
                  <a:tcPr/>
                </a:tc>
                <a:tc>
                  <a:txBody>
                    <a:bodyPr/>
                    <a:lstStyle/>
                    <a:p>
                      <a:r>
                        <a:rPr lang="en-US" noProof="0" dirty="0"/>
                        <a:t>128 GB</a:t>
                      </a:r>
                    </a:p>
                  </a:txBody>
                  <a:tcPr/>
                </a:tc>
                <a:tc>
                  <a:txBody>
                    <a:bodyPr/>
                    <a:lstStyle/>
                    <a:p>
                      <a:r>
                        <a:rPr lang="en-US" noProof="0" dirty="0"/>
                        <a:t>16 GB</a:t>
                      </a:r>
                    </a:p>
                  </a:txBody>
                  <a:tcPr/>
                </a:tc>
                <a:tc>
                  <a:txBody>
                    <a:bodyPr/>
                    <a:lstStyle/>
                    <a:p>
                      <a:r>
                        <a:rPr lang="en-US" noProof="0" dirty="0"/>
                        <a:t>8 GB</a:t>
                      </a:r>
                    </a:p>
                  </a:txBody>
                  <a:tcPr/>
                </a:tc>
                <a:extLst>
                  <a:ext uri="{0D108BD9-81ED-4DB2-BD59-A6C34878D82A}">
                    <a16:rowId xmlns:a16="http://schemas.microsoft.com/office/drawing/2014/main" val="1507540909"/>
                  </a:ext>
                </a:extLst>
              </a:tr>
              <a:tr h="370840">
                <a:tc>
                  <a:txBody>
                    <a:bodyPr/>
                    <a:lstStyle/>
                    <a:p>
                      <a:r>
                        <a:rPr lang="en-US" noProof="0" dirty="0"/>
                        <a:t>disk</a:t>
                      </a:r>
                    </a:p>
                  </a:txBody>
                  <a:tcPr/>
                </a:tc>
                <a:tc>
                  <a:txBody>
                    <a:bodyPr/>
                    <a:lstStyle/>
                    <a:p>
                      <a:r>
                        <a:rPr lang="en-US" noProof="0" dirty="0"/>
                        <a:t>1.6 TB SAS SSD</a:t>
                      </a:r>
                    </a:p>
                  </a:txBody>
                  <a:tcPr/>
                </a:tc>
                <a:tc>
                  <a:txBody>
                    <a:bodyPr/>
                    <a:lstStyle/>
                    <a:p>
                      <a:r>
                        <a:rPr lang="en-US" noProof="0" dirty="0"/>
                        <a:t>30 GB</a:t>
                      </a:r>
                    </a:p>
                  </a:txBody>
                  <a:tcPr/>
                </a:tc>
                <a:tc>
                  <a:txBody>
                    <a:bodyPr/>
                    <a:lstStyle/>
                    <a:p>
                      <a:r>
                        <a:rPr lang="en-US" noProof="0" dirty="0"/>
                        <a:t>30 GB</a:t>
                      </a:r>
                    </a:p>
                  </a:txBody>
                  <a:tcPr/>
                </a:tc>
                <a:extLst>
                  <a:ext uri="{0D108BD9-81ED-4DB2-BD59-A6C34878D82A}">
                    <a16:rowId xmlns:a16="http://schemas.microsoft.com/office/drawing/2014/main" val="175577903"/>
                  </a:ext>
                </a:extLst>
              </a:tr>
              <a:tr h="370840">
                <a:tc>
                  <a:txBody>
                    <a:bodyPr/>
                    <a:lstStyle/>
                    <a:p>
                      <a:r>
                        <a:rPr lang="en-US" noProof="0" dirty="0"/>
                        <a:t>NIC</a:t>
                      </a:r>
                    </a:p>
                  </a:txBody>
                  <a:tcPr/>
                </a:tc>
                <a:tc>
                  <a:txBody>
                    <a:bodyPr/>
                    <a:lstStyle/>
                    <a:p>
                      <a:r>
                        <a:rPr lang="en-US" noProof="0" dirty="0"/>
                        <a:t>Broadcom 57416</a:t>
                      </a:r>
                    </a:p>
                  </a:txBody>
                  <a:tcPr/>
                </a:tc>
                <a:tc>
                  <a:txBody>
                    <a:bodyPr/>
                    <a:lstStyle/>
                    <a:p>
                      <a:r>
                        <a:rPr lang="en-US" noProof="0" dirty="0" err="1"/>
                        <a:t>virtio</a:t>
                      </a:r>
                      <a:r>
                        <a:rPr lang="en-US" noProof="0" dirty="0"/>
                        <a:t>-net</a:t>
                      </a:r>
                    </a:p>
                  </a:txBody>
                  <a:tcPr/>
                </a:tc>
                <a:tc>
                  <a:txBody>
                    <a:bodyPr/>
                    <a:lstStyle/>
                    <a:p>
                      <a:r>
                        <a:rPr lang="en-US" noProof="0" dirty="0" err="1"/>
                        <a:t>virtio</a:t>
                      </a:r>
                      <a:r>
                        <a:rPr lang="en-US" noProof="0" dirty="0"/>
                        <a:t>-net</a:t>
                      </a:r>
                    </a:p>
                  </a:txBody>
                  <a:tcPr/>
                </a:tc>
                <a:extLst>
                  <a:ext uri="{0D108BD9-81ED-4DB2-BD59-A6C34878D82A}">
                    <a16:rowId xmlns:a16="http://schemas.microsoft.com/office/drawing/2014/main" val="1992314340"/>
                  </a:ext>
                </a:extLst>
              </a:tr>
              <a:tr h="370840">
                <a:tc>
                  <a:txBody>
                    <a:bodyPr/>
                    <a:lstStyle/>
                    <a:p>
                      <a:r>
                        <a:rPr lang="en-US" noProof="0" dirty="0"/>
                        <a:t>OS/hypervisor</a:t>
                      </a:r>
                    </a:p>
                  </a:txBody>
                  <a:tcPr/>
                </a:tc>
                <a:tc>
                  <a:txBody>
                    <a:bodyPr/>
                    <a:lstStyle/>
                    <a:p>
                      <a:r>
                        <a:rPr lang="en-US" noProof="0" dirty="0"/>
                        <a:t>Linux/KVM 6.11.0</a:t>
                      </a:r>
                    </a:p>
                  </a:txBody>
                  <a:tcPr/>
                </a:tc>
                <a:tc>
                  <a:txBody>
                    <a:bodyPr/>
                    <a:lstStyle/>
                    <a:p>
                      <a:r>
                        <a:rPr lang="en-US" noProof="0" dirty="0"/>
                        <a:t>Linux/KVM 6.11.0</a:t>
                      </a:r>
                    </a:p>
                  </a:txBody>
                  <a:tcPr/>
                </a:tc>
                <a:tc>
                  <a:txBody>
                    <a:bodyPr/>
                    <a:lstStyle/>
                    <a:p>
                      <a:r>
                        <a:rPr lang="en-US" noProof="0" dirty="0"/>
                        <a:t>Linux/KVM 6.11.0</a:t>
                      </a:r>
                    </a:p>
                  </a:txBody>
                  <a:tcPr/>
                </a:tc>
                <a:extLst>
                  <a:ext uri="{0D108BD9-81ED-4DB2-BD59-A6C34878D82A}">
                    <a16:rowId xmlns:a16="http://schemas.microsoft.com/office/drawing/2014/main" val="3973109905"/>
                  </a:ext>
                </a:extLst>
              </a:tr>
            </a:tbl>
          </a:graphicData>
        </a:graphic>
      </p:graphicFrame>
    </p:spTree>
    <p:extLst>
      <p:ext uri="{BB962C8B-B14F-4D97-AF65-F5344CB8AC3E}">
        <p14:creationId xmlns:p14="http://schemas.microsoft.com/office/powerpoint/2010/main" val="4076920103"/>
      </p:ext>
    </p:extLst>
  </p:cSld>
  <p:clrMapOvr>
    <a:masterClrMapping/>
  </p:clrMapOvr>
  <mc:AlternateContent xmlns:mc="http://schemas.openxmlformats.org/markup-compatibility/2006" xmlns:p14="http://schemas.microsoft.com/office/powerpoint/2010/main">
    <mc:Choice Requires="p14">
      <p:transition spd="slow" p14:dur="2000" advTm="38983"/>
    </mc:Choice>
    <mc:Fallback xmlns="">
      <p:transition spd="slow" advTm="3898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729C7-6E8B-9597-7037-6010AD527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CB20B-847C-1F93-4D0C-A638C9269E98}"/>
              </a:ext>
            </a:extLst>
          </p:cNvPr>
          <p:cNvSpPr>
            <a:spLocks noGrp="1"/>
          </p:cNvSpPr>
          <p:nvPr>
            <p:ph type="title"/>
          </p:nvPr>
        </p:nvSpPr>
        <p:spPr/>
        <p:txBody>
          <a:bodyPr/>
          <a:lstStyle/>
          <a:p>
            <a:r>
              <a:rPr lang="en-US" noProof="0" dirty="0"/>
              <a:t>Performance of L2 VMs (1/2)</a:t>
            </a:r>
          </a:p>
        </p:txBody>
      </p:sp>
      <p:sp>
        <p:nvSpPr>
          <p:cNvPr id="3" name="Content Placeholder 2">
            <a:extLst>
              <a:ext uri="{FF2B5EF4-FFF2-40B4-BE49-F238E27FC236}">
                <a16:creationId xmlns:a16="http://schemas.microsoft.com/office/drawing/2014/main" id="{582C2148-E1D3-6ABE-8CC8-161D5FC32EF1}"/>
              </a:ext>
            </a:extLst>
          </p:cNvPr>
          <p:cNvSpPr>
            <a:spLocks noGrp="1"/>
          </p:cNvSpPr>
          <p:nvPr>
            <p:ph idx="1"/>
          </p:nvPr>
        </p:nvSpPr>
        <p:spPr/>
        <p:txBody>
          <a:bodyPr/>
          <a:lstStyle/>
          <a:p>
            <a:r>
              <a:rPr lang="en-US" noProof="0" dirty="0"/>
              <a:t>VM exits incurred significant overhead</a:t>
            </a:r>
          </a:p>
          <a:p>
            <a:pPr lvl="1"/>
            <a:r>
              <a:rPr lang="en-US" noProof="0" dirty="0"/>
              <a:t>SEV-SNP increased latency by 4x even in single-level virtualization</a:t>
            </a:r>
          </a:p>
          <a:p>
            <a:pPr lvl="1"/>
            <a:r>
              <a:rPr lang="en-US" noProof="0" dirty="0"/>
              <a:t>Less overhead in SEV passthrough due to partially virtualizing SEV</a:t>
            </a:r>
          </a:p>
          <a:p>
            <a:r>
              <a:rPr lang="en-US" noProof="0" dirty="0"/>
              <a:t>Network throughput showed relatively large degradation</a:t>
            </a:r>
          </a:p>
          <a:p>
            <a:pPr lvl="1"/>
            <a:r>
              <a:rPr lang="en-US" noProof="0" dirty="0"/>
              <a:t>Due to many VM exits and data copies from/to bounce buffers</a:t>
            </a:r>
          </a:p>
        </p:txBody>
      </p:sp>
      <p:sp>
        <p:nvSpPr>
          <p:cNvPr id="4" name="Slide Number Placeholder 3">
            <a:extLst>
              <a:ext uri="{FF2B5EF4-FFF2-40B4-BE49-F238E27FC236}">
                <a16:creationId xmlns:a16="http://schemas.microsoft.com/office/drawing/2014/main" id="{6EA92FDD-56D3-570A-265B-33E4F1C19288}"/>
              </a:ext>
            </a:extLst>
          </p:cNvPr>
          <p:cNvSpPr>
            <a:spLocks noGrp="1"/>
          </p:cNvSpPr>
          <p:nvPr>
            <p:ph type="sldNum" sz="quarter" idx="12"/>
          </p:nvPr>
        </p:nvSpPr>
        <p:spPr/>
        <p:txBody>
          <a:bodyPr/>
          <a:lstStyle/>
          <a:p>
            <a:fld id="{D6F57A23-CB21-D340-80A0-623F78F268E8}" type="slidenum">
              <a:rPr kumimoji="1" lang="en-US" noProof="0" smtClean="0"/>
              <a:t>14</a:t>
            </a:fld>
            <a:endParaRPr kumimoji="1" lang="en-US" noProof="0" dirty="0"/>
          </a:p>
        </p:txBody>
      </p:sp>
      <p:graphicFrame>
        <p:nvGraphicFramePr>
          <p:cNvPr id="5" name="Chart 4">
            <a:extLst>
              <a:ext uri="{FF2B5EF4-FFF2-40B4-BE49-F238E27FC236}">
                <a16:creationId xmlns:a16="http://schemas.microsoft.com/office/drawing/2014/main" id="{13687D14-C7D1-F289-4566-45A7829BF591}"/>
              </a:ext>
            </a:extLst>
          </p:cNvPr>
          <p:cNvGraphicFramePr/>
          <p:nvPr>
            <p:extLst>
              <p:ext uri="{D42A27DB-BD31-4B8C-83A1-F6EECF244321}">
                <p14:modId xmlns:p14="http://schemas.microsoft.com/office/powerpoint/2010/main" val="1449471058"/>
              </p:ext>
            </p:extLst>
          </p:nvPr>
        </p:nvGraphicFramePr>
        <p:xfrm>
          <a:off x="372051" y="3705638"/>
          <a:ext cx="3742751" cy="2575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230E938-8BF5-18A7-9130-82EB229E9E8D}"/>
              </a:ext>
            </a:extLst>
          </p:cNvPr>
          <p:cNvGraphicFramePr/>
          <p:nvPr>
            <p:extLst>
              <p:ext uri="{D42A27DB-BD31-4B8C-83A1-F6EECF244321}">
                <p14:modId xmlns:p14="http://schemas.microsoft.com/office/powerpoint/2010/main" val="2276308457"/>
              </p:ext>
            </p:extLst>
          </p:nvPr>
        </p:nvGraphicFramePr>
        <p:xfrm>
          <a:off x="7924802" y="3661956"/>
          <a:ext cx="3871663" cy="2575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4788892F-DC9A-44C3-DC1A-E30428E21C90}"/>
              </a:ext>
            </a:extLst>
          </p:cNvPr>
          <p:cNvGraphicFramePr/>
          <p:nvPr>
            <p:extLst>
              <p:ext uri="{D42A27DB-BD31-4B8C-83A1-F6EECF244321}">
                <p14:modId xmlns:p14="http://schemas.microsoft.com/office/powerpoint/2010/main" val="372301019"/>
              </p:ext>
            </p:extLst>
          </p:nvPr>
        </p:nvGraphicFramePr>
        <p:xfrm>
          <a:off x="4053139" y="3705638"/>
          <a:ext cx="3871663" cy="257589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Arrow Connector 8">
            <a:extLst>
              <a:ext uri="{FF2B5EF4-FFF2-40B4-BE49-F238E27FC236}">
                <a16:creationId xmlns:a16="http://schemas.microsoft.com/office/drawing/2014/main" id="{AA616E44-453A-C06E-322C-943F43292464}"/>
              </a:ext>
            </a:extLst>
          </p:cNvPr>
          <p:cNvCxnSpPr>
            <a:cxnSpLocks/>
          </p:cNvCxnSpPr>
          <p:nvPr/>
        </p:nvCxnSpPr>
        <p:spPr>
          <a:xfrm flipV="1">
            <a:off x="1948070" y="4598504"/>
            <a:ext cx="304800" cy="543339"/>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3C245A6-A205-3798-AF55-9FABE9E23433}"/>
              </a:ext>
            </a:extLst>
          </p:cNvPr>
          <p:cNvCxnSpPr>
            <a:cxnSpLocks/>
          </p:cNvCxnSpPr>
          <p:nvPr/>
        </p:nvCxnSpPr>
        <p:spPr>
          <a:xfrm>
            <a:off x="5806470" y="4346713"/>
            <a:ext cx="660591" cy="130254"/>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854D35B-2D2A-D2A0-8CC5-7206EDC22757}"/>
              </a:ext>
            </a:extLst>
          </p:cNvPr>
          <p:cNvCxnSpPr>
            <a:cxnSpLocks/>
          </p:cNvCxnSpPr>
          <p:nvPr/>
        </p:nvCxnSpPr>
        <p:spPr>
          <a:xfrm>
            <a:off x="9725071" y="4320208"/>
            <a:ext cx="624877" cy="384314"/>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296EA60-5B00-8A7A-6C99-E0B9876F7827}"/>
              </a:ext>
            </a:extLst>
          </p:cNvPr>
          <p:cNvSpPr txBox="1"/>
          <p:nvPr/>
        </p:nvSpPr>
        <p:spPr>
          <a:xfrm>
            <a:off x="1291440" y="4500841"/>
            <a:ext cx="838691" cy="369332"/>
          </a:xfrm>
          <a:prstGeom prst="rect">
            <a:avLst/>
          </a:prstGeom>
          <a:noFill/>
        </p:spPr>
        <p:txBody>
          <a:bodyPr wrap="none" rtlCol="0">
            <a:spAutoFit/>
          </a:bodyPr>
          <a:lstStyle/>
          <a:p>
            <a:pPr algn="l"/>
            <a:r>
              <a:rPr lang="en-US" b="1" noProof="0" dirty="0">
                <a:solidFill>
                  <a:srgbClr val="C00000"/>
                </a:solidFill>
              </a:rPr>
              <a:t>1.6-2x</a:t>
            </a:r>
          </a:p>
        </p:txBody>
      </p:sp>
      <p:sp>
        <p:nvSpPr>
          <p:cNvPr id="18" name="TextBox 17">
            <a:extLst>
              <a:ext uri="{FF2B5EF4-FFF2-40B4-BE49-F238E27FC236}">
                <a16:creationId xmlns:a16="http://schemas.microsoft.com/office/drawing/2014/main" id="{5A037F1B-BC3C-43B0-49D1-614FBFED6E3B}"/>
              </a:ext>
            </a:extLst>
          </p:cNvPr>
          <p:cNvSpPr txBox="1"/>
          <p:nvPr/>
        </p:nvSpPr>
        <p:spPr>
          <a:xfrm>
            <a:off x="6329803" y="4090024"/>
            <a:ext cx="723275" cy="369332"/>
          </a:xfrm>
          <a:prstGeom prst="rect">
            <a:avLst/>
          </a:prstGeom>
          <a:noFill/>
        </p:spPr>
        <p:txBody>
          <a:bodyPr wrap="none" rtlCol="0">
            <a:spAutoFit/>
          </a:bodyPr>
          <a:lstStyle/>
          <a:p>
            <a:pPr algn="l"/>
            <a:r>
              <a:rPr lang="en-US" b="1" noProof="0" dirty="0">
                <a:solidFill>
                  <a:srgbClr val="C00000"/>
                </a:solidFill>
              </a:rPr>
              <a:t>4-5%</a:t>
            </a:r>
          </a:p>
        </p:txBody>
      </p:sp>
      <p:sp>
        <p:nvSpPr>
          <p:cNvPr id="19" name="TextBox 18">
            <a:extLst>
              <a:ext uri="{FF2B5EF4-FFF2-40B4-BE49-F238E27FC236}">
                <a16:creationId xmlns:a16="http://schemas.microsoft.com/office/drawing/2014/main" id="{8033587A-3444-B0DF-4EC4-A3F98CB7531C}"/>
              </a:ext>
            </a:extLst>
          </p:cNvPr>
          <p:cNvSpPr txBox="1"/>
          <p:nvPr/>
        </p:nvSpPr>
        <p:spPr>
          <a:xfrm>
            <a:off x="10040329" y="4178756"/>
            <a:ext cx="979755" cy="369332"/>
          </a:xfrm>
          <a:prstGeom prst="rect">
            <a:avLst/>
          </a:prstGeom>
          <a:noFill/>
        </p:spPr>
        <p:txBody>
          <a:bodyPr wrap="none" rtlCol="0">
            <a:spAutoFit/>
          </a:bodyPr>
          <a:lstStyle/>
          <a:p>
            <a:pPr algn="l"/>
            <a:r>
              <a:rPr lang="en-US" b="1" noProof="0" dirty="0">
                <a:solidFill>
                  <a:srgbClr val="C00000"/>
                </a:solidFill>
              </a:rPr>
              <a:t>17-21%</a:t>
            </a:r>
          </a:p>
        </p:txBody>
      </p:sp>
      <p:graphicFrame>
        <p:nvGraphicFramePr>
          <p:cNvPr id="6" name="Chart 5">
            <a:extLst>
              <a:ext uri="{FF2B5EF4-FFF2-40B4-BE49-F238E27FC236}">
                <a16:creationId xmlns:a16="http://schemas.microsoft.com/office/drawing/2014/main" id="{340FE27F-0B17-1B04-8C34-3C08C3298259}"/>
              </a:ext>
            </a:extLst>
          </p:cNvPr>
          <p:cNvGraphicFramePr/>
          <p:nvPr>
            <p:extLst>
              <p:ext uri="{D42A27DB-BD31-4B8C-83A1-F6EECF244321}">
                <p14:modId xmlns:p14="http://schemas.microsoft.com/office/powerpoint/2010/main" val="1728425287"/>
              </p:ext>
            </p:extLst>
          </p:nvPr>
        </p:nvGraphicFramePr>
        <p:xfrm>
          <a:off x="2501874" y="6216170"/>
          <a:ext cx="6974194" cy="4862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FEA022DA-3C6A-2440-AE37-244A715E8C52}"/>
              </a:ext>
            </a:extLst>
          </p:cNvPr>
          <p:cNvGraphicFramePr/>
          <p:nvPr>
            <p:extLst>
              <p:ext uri="{D42A27DB-BD31-4B8C-83A1-F6EECF244321}">
                <p14:modId xmlns:p14="http://schemas.microsoft.com/office/powerpoint/2010/main" val="3177506468"/>
              </p:ext>
            </p:extLst>
          </p:nvPr>
        </p:nvGraphicFramePr>
        <p:xfrm>
          <a:off x="2780287" y="6226260"/>
          <a:ext cx="6417365" cy="48627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6834973"/>
      </p:ext>
    </p:extLst>
  </p:cSld>
  <p:clrMapOvr>
    <a:masterClrMapping/>
  </p:clrMapOvr>
  <mc:AlternateContent xmlns:mc="http://schemas.openxmlformats.org/markup-compatibility/2006" xmlns:p14="http://schemas.microsoft.com/office/powerpoint/2010/main">
    <mc:Choice Requires="p14">
      <p:transition spd="slow" p14:dur="2000" advTm="58021"/>
    </mc:Choice>
    <mc:Fallback xmlns="">
      <p:transition spd="slow" advTm="580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E8C31-2BDF-58E6-4DFE-F25F6F154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647D4-8C51-370C-0773-804AB9711F67}"/>
              </a:ext>
            </a:extLst>
          </p:cNvPr>
          <p:cNvSpPr>
            <a:spLocks noGrp="1"/>
          </p:cNvSpPr>
          <p:nvPr>
            <p:ph type="title"/>
          </p:nvPr>
        </p:nvSpPr>
        <p:spPr/>
        <p:txBody>
          <a:bodyPr/>
          <a:lstStyle/>
          <a:p>
            <a:r>
              <a:rPr lang="en-US" noProof="0" dirty="0"/>
              <a:t>Performance of L2 VMs (2/2)</a:t>
            </a:r>
          </a:p>
        </p:txBody>
      </p:sp>
      <p:sp>
        <p:nvSpPr>
          <p:cNvPr id="3" name="Content Placeholder 2">
            <a:extLst>
              <a:ext uri="{FF2B5EF4-FFF2-40B4-BE49-F238E27FC236}">
                <a16:creationId xmlns:a16="http://schemas.microsoft.com/office/drawing/2014/main" id="{1A00B5BC-0B5A-DFC8-9092-96313ACC968E}"/>
              </a:ext>
            </a:extLst>
          </p:cNvPr>
          <p:cNvSpPr>
            <a:spLocks noGrp="1"/>
          </p:cNvSpPr>
          <p:nvPr>
            <p:ph idx="1"/>
          </p:nvPr>
        </p:nvSpPr>
        <p:spPr/>
        <p:txBody>
          <a:bodyPr/>
          <a:lstStyle/>
          <a:p>
            <a:r>
              <a:rPr lang="en-US" noProof="0" dirty="0"/>
              <a:t>The throughput of the Web server degraded for small files</a:t>
            </a:r>
          </a:p>
          <a:p>
            <a:pPr lvl="1"/>
            <a:r>
              <a:rPr lang="en-US" noProof="0" dirty="0"/>
              <a:t>The overhead was negligible for large files</a:t>
            </a:r>
          </a:p>
          <a:p>
            <a:r>
              <a:rPr lang="en-US" noProof="0" dirty="0"/>
              <a:t>The boot time was much longer in SEV virtualization</a:t>
            </a:r>
          </a:p>
          <a:p>
            <a:pPr lvl="1"/>
            <a:r>
              <a:rPr lang="en-US" noProof="0" dirty="0"/>
              <a:t>Due to the large overhead of NPT virtualization without huge pages </a:t>
            </a:r>
          </a:p>
          <a:p>
            <a:pPr lvl="1"/>
            <a:r>
              <a:rPr lang="en-US" noProof="0" dirty="0"/>
              <a:t>SEV passthrough reduced this overhead by using 1-GB huge pages</a:t>
            </a:r>
          </a:p>
        </p:txBody>
      </p:sp>
      <p:sp>
        <p:nvSpPr>
          <p:cNvPr id="4" name="Slide Number Placeholder 3">
            <a:extLst>
              <a:ext uri="{FF2B5EF4-FFF2-40B4-BE49-F238E27FC236}">
                <a16:creationId xmlns:a16="http://schemas.microsoft.com/office/drawing/2014/main" id="{2EBC22F9-5A3D-1534-2BCB-DBBBB89F4790}"/>
              </a:ext>
            </a:extLst>
          </p:cNvPr>
          <p:cNvSpPr>
            <a:spLocks noGrp="1"/>
          </p:cNvSpPr>
          <p:nvPr>
            <p:ph type="sldNum" sz="quarter" idx="12"/>
          </p:nvPr>
        </p:nvSpPr>
        <p:spPr/>
        <p:txBody>
          <a:bodyPr/>
          <a:lstStyle/>
          <a:p>
            <a:fld id="{D6F57A23-CB21-D340-80A0-623F78F268E8}" type="slidenum">
              <a:rPr kumimoji="1" lang="en-US" noProof="0" smtClean="0"/>
              <a:t>15</a:t>
            </a:fld>
            <a:endParaRPr kumimoji="1" lang="en-US" noProof="0" dirty="0"/>
          </a:p>
        </p:txBody>
      </p:sp>
      <p:graphicFrame>
        <p:nvGraphicFramePr>
          <p:cNvPr id="5" name="Chart 4">
            <a:extLst>
              <a:ext uri="{FF2B5EF4-FFF2-40B4-BE49-F238E27FC236}">
                <a16:creationId xmlns:a16="http://schemas.microsoft.com/office/drawing/2014/main" id="{838ADD80-0F47-9C9D-AEEC-EE00242B7675}"/>
              </a:ext>
            </a:extLst>
          </p:cNvPr>
          <p:cNvGraphicFramePr/>
          <p:nvPr>
            <p:extLst>
              <p:ext uri="{D42A27DB-BD31-4B8C-83A1-F6EECF244321}">
                <p14:modId xmlns:p14="http://schemas.microsoft.com/office/powerpoint/2010/main" val="4270175498"/>
              </p:ext>
            </p:extLst>
          </p:nvPr>
        </p:nvGraphicFramePr>
        <p:xfrm>
          <a:off x="163285" y="3760069"/>
          <a:ext cx="4256314" cy="2813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0008078-B2D3-FF23-2083-1E096EF4E703}"/>
              </a:ext>
            </a:extLst>
          </p:cNvPr>
          <p:cNvGraphicFramePr/>
          <p:nvPr>
            <p:extLst>
              <p:ext uri="{D42A27DB-BD31-4B8C-83A1-F6EECF244321}">
                <p14:modId xmlns:p14="http://schemas.microsoft.com/office/powerpoint/2010/main" val="4257364070"/>
              </p:ext>
            </p:extLst>
          </p:nvPr>
        </p:nvGraphicFramePr>
        <p:xfrm>
          <a:off x="4308766" y="3755807"/>
          <a:ext cx="3871663" cy="2538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9B17D6D-FDB1-3BD3-86E1-9958813E1DA7}"/>
              </a:ext>
            </a:extLst>
          </p:cNvPr>
          <p:cNvGraphicFramePr/>
          <p:nvPr>
            <p:extLst>
              <p:ext uri="{D42A27DB-BD31-4B8C-83A1-F6EECF244321}">
                <p14:modId xmlns:p14="http://schemas.microsoft.com/office/powerpoint/2010/main" val="3962245259"/>
              </p:ext>
            </p:extLst>
          </p:nvPr>
        </p:nvGraphicFramePr>
        <p:xfrm>
          <a:off x="8029394" y="3764329"/>
          <a:ext cx="3871663" cy="2530454"/>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Arrow Connector 7">
            <a:extLst>
              <a:ext uri="{FF2B5EF4-FFF2-40B4-BE49-F238E27FC236}">
                <a16:creationId xmlns:a16="http://schemas.microsoft.com/office/drawing/2014/main" id="{20ED88F6-3BBC-5687-78E2-DDDECA782723}"/>
              </a:ext>
            </a:extLst>
          </p:cNvPr>
          <p:cNvCxnSpPr>
            <a:cxnSpLocks/>
          </p:cNvCxnSpPr>
          <p:nvPr/>
        </p:nvCxnSpPr>
        <p:spPr>
          <a:xfrm>
            <a:off x="1631138" y="4373217"/>
            <a:ext cx="406665" cy="501027"/>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C6ADB24-D3F7-4AA7-6B8D-5FFF74F7300C}"/>
              </a:ext>
            </a:extLst>
          </p:cNvPr>
          <p:cNvCxnSpPr>
            <a:cxnSpLocks/>
          </p:cNvCxnSpPr>
          <p:nvPr/>
        </p:nvCxnSpPr>
        <p:spPr>
          <a:xfrm flipV="1">
            <a:off x="6093853" y="4462406"/>
            <a:ext cx="465973" cy="258416"/>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605A041-799F-1842-2BB0-586AB362E8DF}"/>
              </a:ext>
            </a:extLst>
          </p:cNvPr>
          <p:cNvCxnSpPr>
            <a:cxnSpLocks/>
          </p:cNvCxnSpPr>
          <p:nvPr/>
        </p:nvCxnSpPr>
        <p:spPr>
          <a:xfrm flipV="1">
            <a:off x="9806609" y="4876800"/>
            <a:ext cx="265043" cy="887896"/>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8D11BDA-6DEE-4EA8-27AF-39FFDDC34B66}"/>
              </a:ext>
            </a:extLst>
          </p:cNvPr>
          <p:cNvSpPr txBox="1"/>
          <p:nvPr/>
        </p:nvSpPr>
        <p:spPr>
          <a:xfrm>
            <a:off x="1870239" y="4312314"/>
            <a:ext cx="979755" cy="369332"/>
          </a:xfrm>
          <a:prstGeom prst="rect">
            <a:avLst/>
          </a:prstGeom>
          <a:noFill/>
        </p:spPr>
        <p:txBody>
          <a:bodyPr wrap="none" rtlCol="0">
            <a:spAutoFit/>
          </a:bodyPr>
          <a:lstStyle/>
          <a:p>
            <a:pPr algn="l"/>
            <a:r>
              <a:rPr lang="en-US" b="1" noProof="0" dirty="0">
                <a:solidFill>
                  <a:srgbClr val="C00000"/>
                </a:solidFill>
              </a:rPr>
              <a:t>29-33%</a:t>
            </a:r>
          </a:p>
        </p:txBody>
      </p:sp>
      <p:sp>
        <p:nvSpPr>
          <p:cNvPr id="18" name="TextBox 17">
            <a:extLst>
              <a:ext uri="{FF2B5EF4-FFF2-40B4-BE49-F238E27FC236}">
                <a16:creationId xmlns:a16="http://schemas.microsoft.com/office/drawing/2014/main" id="{DF683262-F988-6306-C0F9-5F3B210BD2CA}"/>
              </a:ext>
            </a:extLst>
          </p:cNvPr>
          <p:cNvSpPr txBox="1"/>
          <p:nvPr/>
        </p:nvSpPr>
        <p:spPr>
          <a:xfrm>
            <a:off x="5347084" y="4231525"/>
            <a:ext cx="979755" cy="369332"/>
          </a:xfrm>
          <a:prstGeom prst="rect">
            <a:avLst/>
          </a:prstGeom>
          <a:noFill/>
        </p:spPr>
        <p:txBody>
          <a:bodyPr wrap="none" rtlCol="0">
            <a:spAutoFit/>
          </a:bodyPr>
          <a:lstStyle/>
          <a:p>
            <a:pPr algn="l"/>
            <a:r>
              <a:rPr lang="en-US" b="1" noProof="0" dirty="0">
                <a:solidFill>
                  <a:srgbClr val="C00000"/>
                </a:solidFill>
              </a:rPr>
              <a:t>13-15%</a:t>
            </a:r>
          </a:p>
        </p:txBody>
      </p:sp>
      <p:sp>
        <p:nvSpPr>
          <p:cNvPr id="19" name="TextBox 18">
            <a:extLst>
              <a:ext uri="{FF2B5EF4-FFF2-40B4-BE49-F238E27FC236}">
                <a16:creationId xmlns:a16="http://schemas.microsoft.com/office/drawing/2014/main" id="{084CCA3A-572D-2B2F-75A1-CB08BCF19480}"/>
              </a:ext>
            </a:extLst>
          </p:cNvPr>
          <p:cNvSpPr txBox="1"/>
          <p:nvPr/>
        </p:nvSpPr>
        <p:spPr>
          <a:xfrm>
            <a:off x="9342975" y="5047035"/>
            <a:ext cx="556627" cy="369332"/>
          </a:xfrm>
          <a:prstGeom prst="rect">
            <a:avLst/>
          </a:prstGeom>
          <a:noFill/>
        </p:spPr>
        <p:txBody>
          <a:bodyPr wrap="none" rtlCol="0">
            <a:spAutoFit/>
          </a:bodyPr>
          <a:lstStyle/>
          <a:p>
            <a:pPr algn="l"/>
            <a:r>
              <a:rPr lang="en-US" b="1" noProof="0" dirty="0">
                <a:solidFill>
                  <a:srgbClr val="C00000"/>
                </a:solidFill>
              </a:rPr>
              <a:t>11x</a:t>
            </a:r>
          </a:p>
        </p:txBody>
      </p:sp>
      <p:cxnSp>
        <p:nvCxnSpPr>
          <p:cNvPr id="21" name="Straight Arrow Connector 20">
            <a:extLst>
              <a:ext uri="{FF2B5EF4-FFF2-40B4-BE49-F238E27FC236}">
                <a16:creationId xmlns:a16="http://schemas.microsoft.com/office/drawing/2014/main" id="{648CDACF-76BE-4E95-B553-708A3E35FA53}"/>
              </a:ext>
            </a:extLst>
          </p:cNvPr>
          <p:cNvCxnSpPr>
            <a:cxnSpLocks/>
          </p:cNvCxnSpPr>
          <p:nvPr/>
        </p:nvCxnSpPr>
        <p:spPr>
          <a:xfrm flipV="1">
            <a:off x="9908922" y="5738191"/>
            <a:ext cx="1090382" cy="119270"/>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DA49E02-BB37-2504-510B-2CF185776F5C}"/>
              </a:ext>
            </a:extLst>
          </p:cNvPr>
          <p:cNvSpPr txBox="1"/>
          <p:nvPr/>
        </p:nvSpPr>
        <p:spPr>
          <a:xfrm>
            <a:off x="10774806" y="5322890"/>
            <a:ext cx="646331" cy="369332"/>
          </a:xfrm>
          <a:prstGeom prst="rect">
            <a:avLst/>
          </a:prstGeom>
          <a:noFill/>
        </p:spPr>
        <p:txBody>
          <a:bodyPr wrap="none" rtlCol="0">
            <a:spAutoFit/>
          </a:bodyPr>
          <a:lstStyle/>
          <a:p>
            <a:pPr algn="l"/>
            <a:r>
              <a:rPr lang="en-US" b="1" noProof="0" dirty="0">
                <a:solidFill>
                  <a:srgbClr val="C00000"/>
                </a:solidFill>
              </a:rPr>
              <a:t>32%</a:t>
            </a:r>
          </a:p>
        </p:txBody>
      </p:sp>
      <p:cxnSp>
        <p:nvCxnSpPr>
          <p:cNvPr id="28" name="Straight Arrow Connector 27">
            <a:extLst>
              <a:ext uri="{FF2B5EF4-FFF2-40B4-BE49-F238E27FC236}">
                <a16:creationId xmlns:a16="http://schemas.microsoft.com/office/drawing/2014/main" id="{89A9DA55-4482-C0E8-94EB-A68C87C0B7B7}"/>
              </a:ext>
            </a:extLst>
          </p:cNvPr>
          <p:cNvCxnSpPr>
            <a:cxnSpLocks/>
          </p:cNvCxnSpPr>
          <p:nvPr/>
        </p:nvCxnSpPr>
        <p:spPr>
          <a:xfrm>
            <a:off x="3119716" y="5692222"/>
            <a:ext cx="585855" cy="0"/>
          </a:xfrm>
          <a:prstGeom prst="straightConnector1">
            <a:avLst/>
          </a:prstGeom>
          <a:ln w="38100" cmpd="sng">
            <a:solidFill>
              <a:srgbClr val="C0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5ECCAC15-926B-8BFC-0BE7-5AA4450BB52A}"/>
              </a:ext>
            </a:extLst>
          </p:cNvPr>
          <p:cNvSpPr txBox="1"/>
          <p:nvPr/>
        </p:nvSpPr>
        <p:spPr>
          <a:xfrm>
            <a:off x="3084105" y="5241048"/>
            <a:ext cx="723275" cy="369332"/>
          </a:xfrm>
          <a:prstGeom prst="rect">
            <a:avLst/>
          </a:prstGeom>
          <a:noFill/>
        </p:spPr>
        <p:txBody>
          <a:bodyPr wrap="none" rtlCol="0">
            <a:spAutoFit/>
          </a:bodyPr>
          <a:lstStyle/>
          <a:p>
            <a:pPr algn="l"/>
            <a:r>
              <a:rPr lang="en-US" b="1" noProof="0" dirty="0">
                <a:solidFill>
                  <a:srgbClr val="C00000"/>
                </a:solidFill>
              </a:rPr>
              <a:t>0-2%</a:t>
            </a:r>
          </a:p>
        </p:txBody>
      </p:sp>
      <p:graphicFrame>
        <p:nvGraphicFramePr>
          <p:cNvPr id="9" name="Chart 8">
            <a:extLst>
              <a:ext uri="{FF2B5EF4-FFF2-40B4-BE49-F238E27FC236}">
                <a16:creationId xmlns:a16="http://schemas.microsoft.com/office/drawing/2014/main" id="{A594C2DA-87DB-72C4-528A-D26FD390257E}"/>
              </a:ext>
            </a:extLst>
          </p:cNvPr>
          <p:cNvGraphicFramePr/>
          <p:nvPr>
            <p:extLst>
              <p:ext uri="{D42A27DB-BD31-4B8C-83A1-F6EECF244321}">
                <p14:modId xmlns:p14="http://schemas.microsoft.com/office/powerpoint/2010/main" val="2318874438"/>
              </p:ext>
            </p:extLst>
          </p:nvPr>
        </p:nvGraphicFramePr>
        <p:xfrm>
          <a:off x="4581939" y="6222738"/>
          <a:ext cx="6417365" cy="4862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463273"/>
      </p:ext>
    </p:extLst>
  </p:cSld>
  <p:clrMapOvr>
    <a:masterClrMapping/>
  </p:clrMapOvr>
  <mc:AlternateContent xmlns:mc="http://schemas.openxmlformats.org/markup-compatibility/2006" xmlns:p14="http://schemas.microsoft.com/office/powerpoint/2010/main">
    <mc:Choice Requires="p14">
      <p:transition spd="slow" p14:dur="2000" advTm="60656"/>
    </mc:Choice>
    <mc:Fallback xmlns="">
      <p:transition spd="slow" advTm="606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74DD-8DCB-E90F-F4C3-08A002E88C10}"/>
              </a:ext>
            </a:extLst>
          </p:cNvPr>
          <p:cNvSpPr>
            <a:spLocks noGrp="1"/>
          </p:cNvSpPr>
          <p:nvPr>
            <p:ph type="title"/>
          </p:nvPr>
        </p:nvSpPr>
        <p:spPr/>
        <p:txBody>
          <a:bodyPr/>
          <a:lstStyle/>
          <a:p>
            <a:r>
              <a:rPr lang="en-US" noProof="0" dirty="0"/>
              <a:t>Conclusion</a:t>
            </a:r>
          </a:p>
        </p:txBody>
      </p:sp>
      <p:sp>
        <p:nvSpPr>
          <p:cNvPr id="3" name="Content Placeholder 2">
            <a:extLst>
              <a:ext uri="{FF2B5EF4-FFF2-40B4-BE49-F238E27FC236}">
                <a16:creationId xmlns:a16="http://schemas.microsoft.com/office/drawing/2014/main" id="{FD563FD1-1E8C-6D6D-1F4B-2BABEA7C1CC7}"/>
              </a:ext>
            </a:extLst>
          </p:cNvPr>
          <p:cNvSpPr>
            <a:spLocks noGrp="1"/>
          </p:cNvSpPr>
          <p:nvPr>
            <p:ph idx="1"/>
          </p:nvPr>
        </p:nvSpPr>
        <p:spPr/>
        <p:txBody>
          <a:bodyPr/>
          <a:lstStyle/>
          <a:p>
            <a:r>
              <a:rPr lang="en-US" noProof="0" dirty="0"/>
              <a:t>We proposed nested SEV to provide more secure, generic SEV support for nested virtualization</a:t>
            </a:r>
          </a:p>
          <a:p>
            <a:pPr lvl="1"/>
            <a:r>
              <a:rPr lang="en-US" noProof="0" dirty="0"/>
              <a:t>Support two trust models: untrusted/trusted L1 hypervisors</a:t>
            </a:r>
          </a:p>
          <a:p>
            <a:pPr lvl="1"/>
            <a:r>
              <a:rPr lang="en-US" noProof="0" dirty="0"/>
              <a:t>Provide two mechanisms: SEV virtualization/passthrough</a:t>
            </a:r>
          </a:p>
          <a:p>
            <a:pPr lvl="1"/>
            <a:r>
              <a:rPr lang="en-US" noProof="0" dirty="0"/>
              <a:t>Based on emulation-less multiplexing and SEV context decoupling</a:t>
            </a:r>
          </a:p>
          <a:p>
            <a:pPr lvl="1"/>
            <a:r>
              <a:rPr lang="en-US" noProof="0" dirty="0"/>
              <a:t>The average performance degradation was 0.9-30%</a:t>
            </a:r>
          </a:p>
          <a:p>
            <a:r>
              <a:rPr lang="en-US" noProof="0" dirty="0"/>
              <a:t>Future work</a:t>
            </a:r>
          </a:p>
          <a:p>
            <a:pPr lvl="1"/>
            <a:r>
              <a:rPr lang="en-US" noProof="0" dirty="0"/>
              <a:t>Improve the performance of nested SEV</a:t>
            </a:r>
          </a:p>
          <a:p>
            <a:pPr lvl="1"/>
            <a:r>
              <a:rPr lang="en-US" noProof="0" dirty="0"/>
              <a:t>Extend our approach to Intel TDX</a:t>
            </a:r>
          </a:p>
        </p:txBody>
      </p:sp>
      <p:sp>
        <p:nvSpPr>
          <p:cNvPr id="4" name="Slide Number Placeholder 3">
            <a:extLst>
              <a:ext uri="{FF2B5EF4-FFF2-40B4-BE49-F238E27FC236}">
                <a16:creationId xmlns:a16="http://schemas.microsoft.com/office/drawing/2014/main" id="{6E48C49F-7F00-4E87-FDDA-E03E3D54DCFA}"/>
              </a:ext>
            </a:extLst>
          </p:cNvPr>
          <p:cNvSpPr>
            <a:spLocks noGrp="1"/>
          </p:cNvSpPr>
          <p:nvPr>
            <p:ph type="sldNum" sz="quarter" idx="12"/>
          </p:nvPr>
        </p:nvSpPr>
        <p:spPr/>
        <p:txBody>
          <a:bodyPr/>
          <a:lstStyle/>
          <a:p>
            <a:fld id="{D6F57A23-CB21-D340-80A0-623F78F268E8}" type="slidenum">
              <a:rPr kumimoji="1" lang="en-US" noProof="0" smtClean="0"/>
              <a:t>16</a:t>
            </a:fld>
            <a:endParaRPr kumimoji="1" lang="en-US" noProof="0" dirty="0"/>
          </a:p>
        </p:txBody>
      </p:sp>
      <p:sp>
        <p:nvSpPr>
          <p:cNvPr id="5" name="TextBox 4">
            <a:extLst>
              <a:ext uri="{FF2B5EF4-FFF2-40B4-BE49-F238E27FC236}">
                <a16:creationId xmlns:a16="http://schemas.microsoft.com/office/drawing/2014/main" id="{00F8C3B0-4233-29B6-B667-C538F6F2657B}"/>
              </a:ext>
            </a:extLst>
          </p:cNvPr>
          <p:cNvSpPr txBox="1"/>
          <p:nvPr/>
        </p:nvSpPr>
        <p:spPr>
          <a:xfrm>
            <a:off x="7756847" y="6067594"/>
            <a:ext cx="3724096" cy="369332"/>
          </a:xfrm>
          <a:prstGeom prst="rect">
            <a:avLst/>
          </a:prstGeom>
          <a:noFill/>
          <a:ln>
            <a:noFill/>
          </a:ln>
        </p:spPr>
        <p:txBody>
          <a:bodyPr wrap="none" rtlCol="0">
            <a:spAutoFit/>
          </a:bodyPr>
          <a:lstStyle/>
          <a:p>
            <a:pPr algn="l"/>
            <a:r>
              <a:rPr lang="en-US" dirty="0" err="1"/>
              <a:t>github.com</a:t>
            </a:r>
            <a:r>
              <a:rPr lang="en-US" dirty="0"/>
              <a:t>/</a:t>
            </a:r>
            <a:r>
              <a:rPr lang="en-US" dirty="0" err="1"/>
              <a:t>ksl-kyutech</a:t>
            </a:r>
            <a:r>
              <a:rPr lang="en-US" dirty="0"/>
              <a:t>/nested-</a:t>
            </a:r>
            <a:r>
              <a:rPr lang="en-US" dirty="0" err="1"/>
              <a:t>sev</a:t>
            </a:r>
            <a:endParaRPr lang="en-JP" dirty="0"/>
          </a:p>
        </p:txBody>
      </p:sp>
      <p:pic>
        <p:nvPicPr>
          <p:cNvPr id="7" name="Picture 6">
            <a:extLst>
              <a:ext uri="{FF2B5EF4-FFF2-40B4-BE49-F238E27FC236}">
                <a16:creationId xmlns:a16="http://schemas.microsoft.com/office/drawing/2014/main" id="{74C84080-C512-9565-FC92-F25FB9689E63}"/>
              </a:ext>
            </a:extLst>
          </p:cNvPr>
          <p:cNvPicPr>
            <a:picLocks noChangeAspect="1"/>
          </p:cNvPicPr>
          <p:nvPr/>
        </p:nvPicPr>
        <p:blipFill>
          <a:blip r:embed="rId3"/>
          <a:stretch>
            <a:fillRect/>
          </a:stretch>
        </p:blipFill>
        <p:spPr>
          <a:xfrm>
            <a:off x="9965933" y="4606895"/>
            <a:ext cx="1515010" cy="1515010"/>
          </a:xfrm>
          <a:prstGeom prst="rect">
            <a:avLst/>
          </a:prstGeom>
        </p:spPr>
      </p:pic>
    </p:spTree>
    <p:extLst>
      <p:ext uri="{BB962C8B-B14F-4D97-AF65-F5344CB8AC3E}">
        <p14:creationId xmlns:p14="http://schemas.microsoft.com/office/powerpoint/2010/main" val="4291055025"/>
      </p:ext>
    </p:extLst>
  </p:cSld>
  <p:clrMapOvr>
    <a:masterClrMapping/>
  </p:clrMapOvr>
  <mc:AlternateContent xmlns:mc="http://schemas.openxmlformats.org/markup-compatibility/2006" xmlns:p14="http://schemas.microsoft.com/office/powerpoint/2010/main">
    <mc:Choice Requires="p14">
      <p:transition spd="slow" p14:dur="2000" advTm="55218"/>
    </mc:Choice>
    <mc:Fallback xmlns="">
      <p:transition spd="slow" advTm="552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9560-CA68-C4E7-278D-8A1FE372B47E}"/>
              </a:ext>
            </a:extLst>
          </p:cNvPr>
          <p:cNvSpPr>
            <a:spLocks noGrp="1"/>
          </p:cNvSpPr>
          <p:nvPr>
            <p:ph type="title"/>
          </p:nvPr>
        </p:nvSpPr>
        <p:spPr/>
        <p:txBody>
          <a:bodyPr/>
          <a:lstStyle/>
          <a:p>
            <a:r>
              <a:rPr lang="en-US" noProof="0" dirty="0"/>
              <a:t>Confidential VMs with AMD SEV-SNP</a:t>
            </a:r>
          </a:p>
        </p:txBody>
      </p:sp>
      <p:sp>
        <p:nvSpPr>
          <p:cNvPr id="3" name="Content Placeholder 2">
            <a:extLst>
              <a:ext uri="{FF2B5EF4-FFF2-40B4-BE49-F238E27FC236}">
                <a16:creationId xmlns:a16="http://schemas.microsoft.com/office/drawing/2014/main" id="{FED8E7E0-CBC1-6090-B067-CF8553E9F0D8}"/>
              </a:ext>
            </a:extLst>
          </p:cNvPr>
          <p:cNvSpPr>
            <a:spLocks noGrp="1"/>
          </p:cNvSpPr>
          <p:nvPr>
            <p:ph idx="1"/>
          </p:nvPr>
        </p:nvSpPr>
        <p:spPr/>
        <p:txBody>
          <a:bodyPr/>
          <a:lstStyle/>
          <a:p>
            <a:r>
              <a:rPr lang="en-US" noProof="0" dirty="0"/>
              <a:t>Clouds provide confidential virtual machines (VMs)</a:t>
            </a:r>
          </a:p>
          <a:p>
            <a:pPr lvl="1"/>
            <a:r>
              <a:rPr lang="en-US" noProof="0" dirty="0"/>
              <a:t>Protect users' sensitive information from cloud insiders</a:t>
            </a:r>
          </a:p>
          <a:p>
            <a:r>
              <a:rPr lang="en-US" noProof="0" dirty="0"/>
              <a:t>AMD SEV-SNP is often used to construct confidential VMs</a:t>
            </a:r>
          </a:p>
          <a:p>
            <a:pPr lvl="1"/>
            <a:r>
              <a:rPr lang="en-US" noProof="0" dirty="0"/>
              <a:t>Encrypt VMs' memory transparently to prevent eavesdropping</a:t>
            </a:r>
          </a:p>
          <a:p>
            <a:pPr lvl="1"/>
            <a:r>
              <a:rPr lang="en-US" noProof="0" dirty="0"/>
              <a:t>Protect the confidentiality and integrity of the CPU register state</a:t>
            </a:r>
          </a:p>
          <a:p>
            <a:pPr lvl="1"/>
            <a:r>
              <a:rPr lang="en-US" noProof="0" dirty="0"/>
              <a:t>Prevent software-based integrity attacks against VMs' memory</a:t>
            </a:r>
          </a:p>
        </p:txBody>
      </p:sp>
      <p:sp>
        <p:nvSpPr>
          <p:cNvPr id="4" name="Slide Number Placeholder 3">
            <a:extLst>
              <a:ext uri="{FF2B5EF4-FFF2-40B4-BE49-F238E27FC236}">
                <a16:creationId xmlns:a16="http://schemas.microsoft.com/office/drawing/2014/main" id="{D0BCDAAD-34E8-921E-F6CA-776460013130}"/>
              </a:ext>
            </a:extLst>
          </p:cNvPr>
          <p:cNvSpPr>
            <a:spLocks noGrp="1"/>
          </p:cNvSpPr>
          <p:nvPr>
            <p:ph type="sldNum" sz="quarter" idx="12"/>
          </p:nvPr>
        </p:nvSpPr>
        <p:spPr/>
        <p:txBody>
          <a:bodyPr/>
          <a:lstStyle/>
          <a:p>
            <a:fld id="{D6F57A23-CB21-D340-80A0-623F78F268E8}" type="slidenum">
              <a:rPr kumimoji="1" lang="en-US" noProof="0" smtClean="0"/>
              <a:t>2</a:t>
            </a:fld>
            <a:endParaRPr kumimoji="1" lang="en-US" noProof="0" dirty="0"/>
          </a:p>
        </p:txBody>
      </p:sp>
      <p:sp>
        <p:nvSpPr>
          <p:cNvPr id="5" name="Cloud 4">
            <a:extLst>
              <a:ext uri="{FF2B5EF4-FFF2-40B4-BE49-F238E27FC236}">
                <a16:creationId xmlns:a16="http://schemas.microsoft.com/office/drawing/2014/main" id="{14BFBF7A-920E-4AC7-9F12-E7658C6CAAA7}"/>
              </a:ext>
            </a:extLst>
          </p:cNvPr>
          <p:cNvSpPr/>
          <p:nvPr/>
        </p:nvSpPr>
        <p:spPr>
          <a:xfrm>
            <a:off x="1962363" y="5280922"/>
            <a:ext cx="7818634" cy="1078781"/>
          </a:xfrm>
          <a:prstGeom prst="cloud">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6" name="Rectangle 5">
            <a:extLst>
              <a:ext uri="{FF2B5EF4-FFF2-40B4-BE49-F238E27FC236}">
                <a16:creationId xmlns:a16="http://schemas.microsoft.com/office/drawing/2014/main" id="{754C1AFC-871C-44E1-02E5-9865BA348635}"/>
              </a:ext>
            </a:extLst>
          </p:cNvPr>
          <p:cNvSpPr/>
          <p:nvPr/>
        </p:nvSpPr>
        <p:spPr>
          <a:xfrm>
            <a:off x="2903089" y="5456650"/>
            <a:ext cx="4381285" cy="41529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untrusted hypervisor</a:t>
            </a:r>
          </a:p>
        </p:txBody>
      </p:sp>
      <p:sp>
        <p:nvSpPr>
          <p:cNvPr id="7" name="Rectangle 6">
            <a:extLst>
              <a:ext uri="{FF2B5EF4-FFF2-40B4-BE49-F238E27FC236}">
                <a16:creationId xmlns:a16="http://schemas.microsoft.com/office/drawing/2014/main" id="{EC4CDFB5-65B2-24E0-0C4D-860FF523A2EB}"/>
              </a:ext>
            </a:extLst>
          </p:cNvPr>
          <p:cNvSpPr/>
          <p:nvPr/>
        </p:nvSpPr>
        <p:spPr>
          <a:xfrm>
            <a:off x="2912725" y="4343432"/>
            <a:ext cx="2198667" cy="93749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noProof="0" dirty="0">
                <a:solidFill>
                  <a:schemeClr val="tx1"/>
                </a:solidFill>
              </a:rPr>
              <a:t>confidential VM</a:t>
            </a:r>
          </a:p>
        </p:txBody>
      </p:sp>
      <p:sp>
        <p:nvSpPr>
          <p:cNvPr id="8" name="Rounded Rectangle 7">
            <a:extLst>
              <a:ext uri="{FF2B5EF4-FFF2-40B4-BE49-F238E27FC236}">
                <a16:creationId xmlns:a16="http://schemas.microsoft.com/office/drawing/2014/main" id="{DF9B1A45-FDA9-1270-4986-A77EB3F71225}"/>
              </a:ext>
            </a:extLst>
          </p:cNvPr>
          <p:cNvSpPr/>
          <p:nvPr/>
        </p:nvSpPr>
        <p:spPr>
          <a:xfrm>
            <a:off x="3179851" y="4766146"/>
            <a:ext cx="1664413" cy="380144"/>
          </a:xfrm>
          <a:prstGeom prst="round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sensitive data</a:t>
            </a:r>
          </a:p>
        </p:txBody>
      </p:sp>
      <p:sp>
        <p:nvSpPr>
          <p:cNvPr id="9" name="Rounded Rectangle 8">
            <a:extLst>
              <a:ext uri="{FF2B5EF4-FFF2-40B4-BE49-F238E27FC236}">
                <a16:creationId xmlns:a16="http://schemas.microsoft.com/office/drawing/2014/main" id="{56EC246E-C703-99AB-FC95-7C7C311F0D49}"/>
              </a:ext>
            </a:extLst>
          </p:cNvPr>
          <p:cNvSpPr/>
          <p:nvPr/>
        </p:nvSpPr>
        <p:spPr>
          <a:xfrm>
            <a:off x="7446396" y="5213272"/>
            <a:ext cx="1612188" cy="658668"/>
          </a:xfrm>
          <a:prstGeom prst="round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VM's register</a:t>
            </a:r>
          </a:p>
          <a:p>
            <a:pPr algn="ctr"/>
            <a:r>
              <a:rPr lang="en-JP" dirty="0">
                <a:solidFill>
                  <a:schemeClr val="tx1"/>
                </a:solidFill>
              </a:rPr>
              <a:t>state</a:t>
            </a:r>
          </a:p>
        </p:txBody>
      </p:sp>
      <p:pic>
        <p:nvPicPr>
          <p:cNvPr id="10" name="図 72" descr="記号, コンピュータ が含まれている画像&#10;&#10;自動的に生成された説明">
            <a:extLst>
              <a:ext uri="{FF2B5EF4-FFF2-40B4-BE49-F238E27FC236}">
                <a16:creationId xmlns:a16="http://schemas.microsoft.com/office/drawing/2014/main" id="{9F0589AC-74AE-9301-BC73-C287AFEA6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467" y="4343432"/>
            <a:ext cx="713599" cy="713599"/>
          </a:xfrm>
          <a:prstGeom prst="rect">
            <a:avLst/>
          </a:prstGeom>
        </p:spPr>
      </p:pic>
      <p:cxnSp>
        <p:nvCxnSpPr>
          <p:cNvPr id="12" name="Straight Arrow Connector 11">
            <a:extLst>
              <a:ext uri="{FF2B5EF4-FFF2-40B4-BE49-F238E27FC236}">
                <a16:creationId xmlns:a16="http://schemas.microsoft.com/office/drawing/2014/main" id="{820CACD7-95E4-2CAC-18BF-168DE5521822}"/>
              </a:ext>
            </a:extLst>
          </p:cNvPr>
          <p:cNvCxnSpPr>
            <a:cxnSpLocks/>
            <a:stCxn id="8" idx="3"/>
            <a:endCxn id="10" idx="1"/>
          </p:cNvCxnSpPr>
          <p:nvPr/>
        </p:nvCxnSpPr>
        <p:spPr>
          <a:xfrm flipV="1">
            <a:off x="4844264" y="4700232"/>
            <a:ext cx="1143203" cy="255986"/>
          </a:xfrm>
          <a:prstGeom prst="straightConnector1">
            <a:avLst/>
          </a:prstGeom>
          <a:ln w="1905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F0431C7-C5BF-8B10-5436-41FA23BA2D92}"/>
              </a:ext>
            </a:extLst>
          </p:cNvPr>
          <p:cNvCxnSpPr>
            <a:cxnSpLocks/>
            <a:stCxn id="10" idx="3"/>
          </p:cNvCxnSpPr>
          <p:nvPr/>
        </p:nvCxnSpPr>
        <p:spPr>
          <a:xfrm>
            <a:off x="6701066" y="4700232"/>
            <a:ext cx="827779" cy="511935"/>
          </a:xfrm>
          <a:prstGeom prst="straightConnector1">
            <a:avLst/>
          </a:prstGeom>
          <a:ln w="1905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99AAE66-F7AC-F8EB-1D02-5381D4FA1E1B}"/>
              </a:ext>
            </a:extLst>
          </p:cNvPr>
          <p:cNvSpPr txBox="1"/>
          <p:nvPr/>
        </p:nvSpPr>
        <p:spPr>
          <a:xfrm>
            <a:off x="5887949" y="5004333"/>
            <a:ext cx="864339" cy="369332"/>
          </a:xfrm>
          <a:prstGeom prst="rect">
            <a:avLst/>
          </a:prstGeom>
          <a:noFill/>
        </p:spPr>
        <p:txBody>
          <a:bodyPr wrap="none" rtlCol="0">
            <a:spAutoFit/>
          </a:bodyPr>
          <a:lstStyle/>
          <a:p>
            <a:pPr algn="l"/>
            <a:r>
              <a:rPr lang="en-JP" dirty="0"/>
              <a:t>insider</a:t>
            </a:r>
          </a:p>
        </p:txBody>
      </p:sp>
      <p:sp>
        <p:nvSpPr>
          <p:cNvPr id="20" name="Cross 19">
            <a:extLst>
              <a:ext uri="{FF2B5EF4-FFF2-40B4-BE49-F238E27FC236}">
                <a16:creationId xmlns:a16="http://schemas.microsoft.com/office/drawing/2014/main" id="{4B249F68-F64F-C0C8-9799-879FCFDB99D0}"/>
              </a:ext>
            </a:extLst>
          </p:cNvPr>
          <p:cNvSpPr/>
          <p:nvPr/>
        </p:nvSpPr>
        <p:spPr>
          <a:xfrm rot="18000000">
            <a:off x="5322165" y="4675419"/>
            <a:ext cx="277402" cy="277402"/>
          </a:xfrm>
          <a:prstGeom prst="plus">
            <a:avLst>
              <a:gd name="adj" fmla="val 40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1" name="Cross 20">
            <a:extLst>
              <a:ext uri="{FF2B5EF4-FFF2-40B4-BE49-F238E27FC236}">
                <a16:creationId xmlns:a16="http://schemas.microsoft.com/office/drawing/2014/main" id="{B4FAEE32-53F7-4564-66ED-4178461A951F}"/>
              </a:ext>
            </a:extLst>
          </p:cNvPr>
          <p:cNvSpPr/>
          <p:nvPr/>
        </p:nvSpPr>
        <p:spPr>
          <a:xfrm rot="20700000">
            <a:off x="6991715" y="4834228"/>
            <a:ext cx="277402" cy="277402"/>
          </a:xfrm>
          <a:prstGeom prst="plus">
            <a:avLst>
              <a:gd name="adj" fmla="val 40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9" name="Rectangle 28">
            <a:extLst>
              <a:ext uri="{FF2B5EF4-FFF2-40B4-BE49-F238E27FC236}">
                <a16:creationId xmlns:a16="http://schemas.microsoft.com/office/drawing/2014/main" id="{16EF8A38-3B89-65F5-B437-6D7392C2C4AC}"/>
              </a:ext>
            </a:extLst>
          </p:cNvPr>
          <p:cNvSpPr/>
          <p:nvPr/>
        </p:nvSpPr>
        <p:spPr>
          <a:xfrm>
            <a:off x="2903089" y="5954926"/>
            <a:ext cx="4381285" cy="729481"/>
          </a:xfrm>
          <a:prstGeom prst="rect">
            <a:avLst/>
          </a:prstGeom>
          <a:solidFill>
            <a:srgbClr val="C0FFC0">
              <a:alpha val="80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2" name="Rounded Rectangle 21">
            <a:extLst>
              <a:ext uri="{FF2B5EF4-FFF2-40B4-BE49-F238E27FC236}">
                <a16:creationId xmlns:a16="http://schemas.microsoft.com/office/drawing/2014/main" id="{C3735158-B0B0-CEA1-538A-980E087CB288}"/>
              </a:ext>
            </a:extLst>
          </p:cNvPr>
          <p:cNvSpPr/>
          <p:nvPr/>
        </p:nvSpPr>
        <p:spPr>
          <a:xfrm>
            <a:off x="4695289" y="6027076"/>
            <a:ext cx="2486346" cy="575703"/>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AMD Secure Processor (AMD-SP)</a:t>
            </a:r>
          </a:p>
        </p:txBody>
      </p:sp>
      <p:sp>
        <p:nvSpPr>
          <p:cNvPr id="23" name="Rounded Rectangle 22">
            <a:extLst>
              <a:ext uri="{FF2B5EF4-FFF2-40B4-BE49-F238E27FC236}">
                <a16:creationId xmlns:a16="http://schemas.microsoft.com/office/drawing/2014/main" id="{73D6BF89-9974-E3C9-CD6F-1B8A8A008621}"/>
              </a:ext>
            </a:extLst>
          </p:cNvPr>
          <p:cNvSpPr/>
          <p:nvPr/>
        </p:nvSpPr>
        <p:spPr>
          <a:xfrm>
            <a:off x="3000053" y="6026586"/>
            <a:ext cx="1561672" cy="575703"/>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AMD EPYC</a:t>
            </a:r>
            <a:br>
              <a:rPr lang="en-US" noProof="0" dirty="0">
                <a:solidFill>
                  <a:schemeClr val="tx1"/>
                </a:solidFill>
              </a:rPr>
            </a:br>
            <a:r>
              <a:rPr lang="en-US" noProof="0" dirty="0">
                <a:solidFill>
                  <a:schemeClr val="tx1"/>
                </a:solidFill>
              </a:rPr>
              <a:t>processors</a:t>
            </a:r>
          </a:p>
        </p:txBody>
      </p:sp>
      <p:sp>
        <p:nvSpPr>
          <p:cNvPr id="30" name="TextBox 29">
            <a:extLst>
              <a:ext uri="{FF2B5EF4-FFF2-40B4-BE49-F238E27FC236}">
                <a16:creationId xmlns:a16="http://schemas.microsoft.com/office/drawing/2014/main" id="{83A4971E-77D6-4614-EB2E-4E5D2C79DCC2}"/>
              </a:ext>
            </a:extLst>
          </p:cNvPr>
          <p:cNvSpPr txBox="1"/>
          <p:nvPr/>
        </p:nvSpPr>
        <p:spPr>
          <a:xfrm>
            <a:off x="2238572" y="6253505"/>
            <a:ext cx="646331" cy="369332"/>
          </a:xfrm>
          <a:prstGeom prst="rect">
            <a:avLst/>
          </a:prstGeom>
          <a:noFill/>
        </p:spPr>
        <p:txBody>
          <a:bodyPr wrap="none" rtlCol="0">
            <a:spAutoFit/>
          </a:bodyPr>
          <a:lstStyle/>
          <a:p>
            <a:pPr algn="l"/>
            <a:r>
              <a:rPr lang="en-JP" dirty="0"/>
              <a:t>TCB</a:t>
            </a:r>
          </a:p>
        </p:txBody>
      </p:sp>
      <p:pic>
        <p:nvPicPr>
          <p:cNvPr id="15" name="Picture 2" descr="http://free-icon.web-tuhan.net/wp-content/uploads/2014/02/f_007_128.png">
            <a:extLst>
              <a:ext uri="{FF2B5EF4-FFF2-40B4-BE49-F238E27FC236}">
                <a16:creationId xmlns:a16="http://schemas.microsoft.com/office/drawing/2014/main" id="{AAEA2AF4-C35D-5F5A-DE72-6806BD015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088" y="6214674"/>
            <a:ext cx="504527" cy="46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11365"/>
      </p:ext>
    </p:extLst>
  </p:cSld>
  <p:clrMapOvr>
    <a:masterClrMapping/>
  </p:clrMapOvr>
  <mc:AlternateContent xmlns:mc="http://schemas.openxmlformats.org/markup-compatibility/2006" xmlns:p14="http://schemas.microsoft.com/office/powerpoint/2010/main">
    <mc:Choice Requires="p14">
      <p:transition spd="slow" p14:dur="2000" advTm="48002"/>
    </mc:Choice>
    <mc:Fallback xmlns="">
      <p:transition spd="slow" advTm="480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5A98-513B-2DE9-89DF-8D279DA9C59F}"/>
              </a:ext>
            </a:extLst>
          </p:cNvPr>
          <p:cNvSpPr>
            <a:spLocks noGrp="1"/>
          </p:cNvSpPr>
          <p:nvPr>
            <p:ph type="title"/>
          </p:nvPr>
        </p:nvSpPr>
        <p:spPr/>
        <p:txBody>
          <a:bodyPr/>
          <a:lstStyle/>
          <a:p>
            <a:r>
              <a:rPr lang="en-US" noProof="0" dirty="0"/>
              <a:t>Nested Virtualization</a:t>
            </a:r>
          </a:p>
        </p:txBody>
      </p:sp>
      <p:sp>
        <p:nvSpPr>
          <p:cNvPr id="3" name="Content Placeholder 2">
            <a:extLst>
              <a:ext uri="{FF2B5EF4-FFF2-40B4-BE49-F238E27FC236}">
                <a16:creationId xmlns:a16="http://schemas.microsoft.com/office/drawing/2014/main" id="{40E7FBD7-A0D5-F260-0670-B92DF099AF25}"/>
              </a:ext>
            </a:extLst>
          </p:cNvPr>
          <p:cNvSpPr>
            <a:spLocks noGrp="1"/>
          </p:cNvSpPr>
          <p:nvPr>
            <p:ph idx="1"/>
          </p:nvPr>
        </p:nvSpPr>
        <p:spPr/>
        <p:txBody>
          <a:bodyPr/>
          <a:lstStyle/>
          <a:p>
            <a:r>
              <a:rPr lang="en-US" noProof="0" dirty="0"/>
              <a:t>The L0 hypervisor creates L1 VMs that run L1 hypervisors</a:t>
            </a:r>
          </a:p>
          <a:p>
            <a:pPr lvl="1"/>
            <a:r>
              <a:rPr lang="en-US" noProof="0" dirty="0"/>
              <a:t>The L1 hypervisor creates L2 VMs inside an L1 VM</a:t>
            </a:r>
          </a:p>
          <a:p>
            <a:r>
              <a:rPr lang="en-US" noProof="0" dirty="0"/>
              <a:t>E.g., virtual clouds on existing clouds</a:t>
            </a:r>
          </a:p>
          <a:p>
            <a:pPr lvl="1"/>
            <a:r>
              <a:rPr lang="en-US" noProof="0" dirty="0"/>
              <a:t>Migratable L2 VMs on AWS spot instances </a:t>
            </a:r>
            <a:r>
              <a:rPr lang="en-US" sz="2400" noProof="0" dirty="0"/>
              <a:t>[</a:t>
            </a:r>
            <a:r>
              <a:rPr lang="en-US" sz="2400" noProof="0" dirty="0" err="1"/>
              <a:t>Negy</a:t>
            </a:r>
            <a:r>
              <a:rPr lang="en-US" sz="2400" noProof="0" dirty="0"/>
              <a:t>+, SoCC'24]</a:t>
            </a:r>
            <a:endParaRPr lang="en-US" noProof="0" dirty="0"/>
          </a:p>
          <a:p>
            <a:pPr lvl="1"/>
            <a:r>
              <a:rPr lang="en-US" noProof="0" dirty="0"/>
              <a:t>Secure containers on Alibaba Cloud </a:t>
            </a:r>
            <a:r>
              <a:rPr lang="en-US" sz="2400" noProof="0" dirty="0"/>
              <a:t>[Huang+, SOSP'23] [Lai+, OSDI'26]</a:t>
            </a:r>
            <a:endParaRPr lang="en-US" noProof="0" dirty="0"/>
          </a:p>
          <a:p>
            <a:r>
              <a:rPr lang="en-US" noProof="0" dirty="0"/>
              <a:t>SEV support is required for L1/L2 VMs but still limited</a:t>
            </a:r>
          </a:p>
        </p:txBody>
      </p:sp>
      <p:sp>
        <p:nvSpPr>
          <p:cNvPr id="4" name="Slide Number Placeholder 3">
            <a:extLst>
              <a:ext uri="{FF2B5EF4-FFF2-40B4-BE49-F238E27FC236}">
                <a16:creationId xmlns:a16="http://schemas.microsoft.com/office/drawing/2014/main" id="{404BD004-8B8D-FE95-1C7D-3EC456DBB6FF}"/>
              </a:ext>
            </a:extLst>
          </p:cNvPr>
          <p:cNvSpPr>
            <a:spLocks noGrp="1"/>
          </p:cNvSpPr>
          <p:nvPr>
            <p:ph type="sldNum" sz="quarter" idx="12"/>
          </p:nvPr>
        </p:nvSpPr>
        <p:spPr/>
        <p:txBody>
          <a:bodyPr/>
          <a:lstStyle/>
          <a:p>
            <a:fld id="{D6F57A23-CB21-D340-80A0-623F78F268E8}" type="slidenum">
              <a:rPr kumimoji="1" lang="en-US" noProof="0" smtClean="0"/>
              <a:t>3</a:t>
            </a:fld>
            <a:endParaRPr kumimoji="1" lang="en-US" noProof="0" dirty="0"/>
          </a:p>
        </p:txBody>
      </p:sp>
      <p:sp>
        <p:nvSpPr>
          <p:cNvPr id="5" name="Rectangle 4">
            <a:extLst>
              <a:ext uri="{FF2B5EF4-FFF2-40B4-BE49-F238E27FC236}">
                <a16:creationId xmlns:a16="http://schemas.microsoft.com/office/drawing/2014/main" id="{B5281BFA-A9F9-D1F9-ED7B-D6E8D536B909}"/>
              </a:ext>
            </a:extLst>
          </p:cNvPr>
          <p:cNvSpPr/>
          <p:nvPr/>
        </p:nvSpPr>
        <p:spPr>
          <a:xfrm>
            <a:off x="3591459" y="4438437"/>
            <a:ext cx="2617470" cy="1462137"/>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 name="Rectangle 5">
            <a:extLst>
              <a:ext uri="{FF2B5EF4-FFF2-40B4-BE49-F238E27FC236}">
                <a16:creationId xmlns:a16="http://schemas.microsoft.com/office/drawing/2014/main" id="{A0090B06-C0F2-10CA-884D-F007E7EA4E38}"/>
              </a:ext>
            </a:extLst>
          </p:cNvPr>
          <p:cNvSpPr/>
          <p:nvPr/>
        </p:nvSpPr>
        <p:spPr>
          <a:xfrm>
            <a:off x="3793389" y="5328574"/>
            <a:ext cx="2213610" cy="415290"/>
          </a:xfrm>
          <a:prstGeom prst="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7" name="Rectangle 6">
            <a:extLst>
              <a:ext uri="{FF2B5EF4-FFF2-40B4-BE49-F238E27FC236}">
                <a16:creationId xmlns:a16="http://schemas.microsoft.com/office/drawing/2014/main" id="{0A3EB148-485D-07E4-D3C4-46DF11AFD4B8}"/>
              </a:ext>
            </a:extLst>
          </p:cNvPr>
          <p:cNvSpPr/>
          <p:nvPr/>
        </p:nvSpPr>
        <p:spPr>
          <a:xfrm>
            <a:off x="3591459" y="6083369"/>
            <a:ext cx="4381285" cy="415290"/>
          </a:xfrm>
          <a:prstGeom prst="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8" name="Rectangle 7">
            <a:extLst>
              <a:ext uri="{FF2B5EF4-FFF2-40B4-BE49-F238E27FC236}">
                <a16:creationId xmlns:a16="http://schemas.microsoft.com/office/drawing/2014/main" id="{077D300B-4862-DCE2-7648-6C1FADC6C557}"/>
              </a:ext>
            </a:extLst>
          </p:cNvPr>
          <p:cNvSpPr/>
          <p:nvPr/>
        </p:nvSpPr>
        <p:spPr>
          <a:xfrm>
            <a:off x="3793389" y="4613099"/>
            <a:ext cx="986790" cy="558764"/>
          </a:xfrm>
          <a:prstGeom prst="rect">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9" name="Rectangle 8">
            <a:extLst>
              <a:ext uri="{FF2B5EF4-FFF2-40B4-BE49-F238E27FC236}">
                <a16:creationId xmlns:a16="http://schemas.microsoft.com/office/drawing/2014/main" id="{BA10B895-65D1-B0FF-D388-A02676CD0EFC}"/>
              </a:ext>
            </a:extLst>
          </p:cNvPr>
          <p:cNvSpPr/>
          <p:nvPr/>
        </p:nvSpPr>
        <p:spPr>
          <a:xfrm>
            <a:off x="5001159" y="4613099"/>
            <a:ext cx="986790" cy="558764"/>
          </a:xfrm>
          <a:prstGeom prst="rect">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0" name="Rectangle 9">
            <a:extLst>
              <a:ext uri="{FF2B5EF4-FFF2-40B4-BE49-F238E27FC236}">
                <a16:creationId xmlns:a16="http://schemas.microsoft.com/office/drawing/2014/main" id="{8867A22F-B6C1-8CF0-D924-112BED0CE295}"/>
              </a:ext>
            </a:extLst>
          </p:cNvPr>
          <p:cNvSpPr/>
          <p:nvPr/>
        </p:nvSpPr>
        <p:spPr>
          <a:xfrm>
            <a:off x="6410859" y="4438437"/>
            <a:ext cx="1561885" cy="1462138"/>
          </a:xfrm>
          <a:prstGeom prst="rect">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VM</a:t>
            </a:r>
          </a:p>
        </p:txBody>
      </p:sp>
      <p:sp>
        <p:nvSpPr>
          <p:cNvPr id="11" name="TextBox 10">
            <a:extLst>
              <a:ext uri="{FF2B5EF4-FFF2-40B4-BE49-F238E27FC236}">
                <a16:creationId xmlns:a16="http://schemas.microsoft.com/office/drawing/2014/main" id="{7248EA4A-36F8-22EC-65FF-4D9EEF159ECE}"/>
              </a:ext>
            </a:extLst>
          </p:cNvPr>
          <p:cNvSpPr txBox="1"/>
          <p:nvPr/>
        </p:nvSpPr>
        <p:spPr>
          <a:xfrm>
            <a:off x="2658714" y="5351553"/>
            <a:ext cx="851515" cy="369332"/>
          </a:xfrm>
          <a:prstGeom prst="rect">
            <a:avLst/>
          </a:prstGeom>
          <a:noFill/>
        </p:spPr>
        <p:txBody>
          <a:bodyPr wrap="none" rtlCol="0">
            <a:spAutoFit/>
          </a:bodyPr>
          <a:lstStyle/>
          <a:p>
            <a:pPr algn="l"/>
            <a:r>
              <a:rPr lang="en-JP" dirty="0"/>
              <a:t>L1 VM</a:t>
            </a:r>
          </a:p>
        </p:txBody>
      </p:sp>
    </p:spTree>
    <p:extLst>
      <p:ext uri="{BB962C8B-B14F-4D97-AF65-F5344CB8AC3E}">
        <p14:creationId xmlns:p14="http://schemas.microsoft.com/office/powerpoint/2010/main" val="3404517835"/>
      </p:ext>
    </p:extLst>
  </p:cSld>
  <p:clrMapOvr>
    <a:masterClrMapping/>
  </p:clrMapOvr>
  <mc:AlternateContent xmlns:mc="http://schemas.openxmlformats.org/markup-compatibility/2006" xmlns:p14="http://schemas.microsoft.com/office/powerpoint/2010/main">
    <mc:Choice Requires="p14">
      <p:transition spd="slow" p14:dur="2000" advTm="54032"/>
    </mc:Choice>
    <mc:Fallback xmlns="">
      <p:transition spd="slow" advTm="540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C313-2A43-A94C-8BE3-4703CB1360CE}"/>
              </a:ext>
            </a:extLst>
          </p:cNvPr>
          <p:cNvSpPr>
            <a:spLocks noGrp="1"/>
          </p:cNvSpPr>
          <p:nvPr>
            <p:ph type="title"/>
          </p:nvPr>
        </p:nvSpPr>
        <p:spPr/>
        <p:txBody>
          <a:bodyPr/>
          <a:lstStyle/>
          <a:p>
            <a:r>
              <a:rPr lang="en-US" noProof="0" dirty="0"/>
              <a:t>Previous Work</a:t>
            </a:r>
          </a:p>
        </p:txBody>
      </p:sp>
      <p:sp>
        <p:nvSpPr>
          <p:cNvPr id="3" name="Content Placeholder 2">
            <a:extLst>
              <a:ext uri="{FF2B5EF4-FFF2-40B4-BE49-F238E27FC236}">
                <a16:creationId xmlns:a16="http://schemas.microsoft.com/office/drawing/2014/main" id="{6C0C49C0-B03C-E0BE-B53A-592D6EB70745}"/>
              </a:ext>
            </a:extLst>
          </p:cNvPr>
          <p:cNvSpPr>
            <a:spLocks noGrp="1"/>
          </p:cNvSpPr>
          <p:nvPr>
            <p:ph idx="1"/>
          </p:nvPr>
        </p:nvSpPr>
        <p:spPr/>
        <p:txBody>
          <a:bodyPr/>
          <a:lstStyle/>
          <a:p>
            <a:r>
              <a:rPr lang="en-US" noProof="0" dirty="0"/>
              <a:t>Enable SEV only for L2 VMs [Piotrowski+, Microsoft'23]</a:t>
            </a:r>
          </a:p>
          <a:p>
            <a:pPr lvl="1"/>
            <a:r>
              <a:rPr lang="en-US" noProof="0" dirty="0"/>
              <a:t>L1 VMs are not protected by SEV</a:t>
            </a:r>
          </a:p>
          <a:p>
            <a:pPr lvl="1"/>
            <a:r>
              <a:rPr lang="en-US" noProof="0" dirty="0"/>
              <a:t>The L1 hypervisor must trust the L0 hypervisor</a:t>
            </a:r>
          </a:p>
          <a:p>
            <a:r>
              <a:rPr lang="en-US" noProof="0" dirty="0"/>
              <a:t>Enable SEV for L1/L2 VMs with VMPLs [Ge+, CCS'22]</a:t>
            </a:r>
          </a:p>
          <a:p>
            <a:pPr lvl="1"/>
            <a:r>
              <a:rPr lang="en-US" noProof="0" dirty="0"/>
              <a:t>Run only one L2 VM per L1 VM due to no MMU virtualization support</a:t>
            </a:r>
          </a:p>
          <a:p>
            <a:pPr lvl="1"/>
            <a:r>
              <a:rPr lang="en-US" noProof="0" dirty="0"/>
              <a:t>The L2 VM must trust the higher-privileged L1 hypervisor</a:t>
            </a:r>
          </a:p>
        </p:txBody>
      </p:sp>
      <p:sp>
        <p:nvSpPr>
          <p:cNvPr id="4" name="Slide Number Placeholder 3">
            <a:extLst>
              <a:ext uri="{FF2B5EF4-FFF2-40B4-BE49-F238E27FC236}">
                <a16:creationId xmlns:a16="http://schemas.microsoft.com/office/drawing/2014/main" id="{C31219EF-E905-20F4-0229-F4B458BEF216}"/>
              </a:ext>
            </a:extLst>
          </p:cNvPr>
          <p:cNvSpPr>
            <a:spLocks noGrp="1"/>
          </p:cNvSpPr>
          <p:nvPr>
            <p:ph type="sldNum" sz="quarter" idx="12"/>
          </p:nvPr>
        </p:nvSpPr>
        <p:spPr/>
        <p:txBody>
          <a:bodyPr/>
          <a:lstStyle/>
          <a:p>
            <a:fld id="{D6F57A23-CB21-D340-80A0-623F78F268E8}" type="slidenum">
              <a:rPr kumimoji="1" lang="en-US" noProof="0" smtClean="0"/>
              <a:t>4</a:t>
            </a:fld>
            <a:endParaRPr kumimoji="1" lang="en-US" noProof="0" dirty="0"/>
          </a:p>
        </p:txBody>
      </p:sp>
      <p:graphicFrame>
        <p:nvGraphicFramePr>
          <p:cNvPr id="18" name="Table 17">
            <a:extLst>
              <a:ext uri="{FF2B5EF4-FFF2-40B4-BE49-F238E27FC236}">
                <a16:creationId xmlns:a16="http://schemas.microsoft.com/office/drawing/2014/main" id="{2EC73AFC-8DF9-2796-D1BF-051526B31D02}"/>
              </a:ext>
            </a:extLst>
          </p:cNvPr>
          <p:cNvGraphicFramePr>
            <a:graphicFrameLocks noGrp="1"/>
          </p:cNvGraphicFramePr>
          <p:nvPr>
            <p:extLst>
              <p:ext uri="{D42A27DB-BD31-4B8C-83A1-F6EECF244321}">
                <p14:modId xmlns:p14="http://schemas.microsoft.com/office/powerpoint/2010/main" val="3568821102"/>
              </p:ext>
            </p:extLst>
          </p:nvPr>
        </p:nvGraphicFramePr>
        <p:xfrm>
          <a:off x="7240076" y="4828485"/>
          <a:ext cx="4335012" cy="1381760"/>
        </p:xfrm>
        <a:graphic>
          <a:graphicData uri="http://schemas.openxmlformats.org/drawingml/2006/table">
            <a:tbl>
              <a:tblPr firstRow="1" bandRow="1">
                <a:tableStyleId>{F2DE63D5-997A-4646-A377-4702673A728D}</a:tableStyleId>
              </a:tblPr>
              <a:tblGrid>
                <a:gridCol w="1263722">
                  <a:extLst>
                    <a:ext uri="{9D8B030D-6E8A-4147-A177-3AD203B41FA5}">
                      <a16:colId xmlns:a16="http://schemas.microsoft.com/office/drawing/2014/main" val="3341998871"/>
                    </a:ext>
                  </a:extLst>
                </a:gridCol>
                <a:gridCol w="986319">
                  <a:extLst>
                    <a:ext uri="{9D8B030D-6E8A-4147-A177-3AD203B41FA5}">
                      <a16:colId xmlns:a16="http://schemas.microsoft.com/office/drawing/2014/main" val="2518748838"/>
                    </a:ext>
                  </a:extLst>
                </a:gridCol>
                <a:gridCol w="1001218">
                  <a:extLst>
                    <a:ext uri="{9D8B030D-6E8A-4147-A177-3AD203B41FA5}">
                      <a16:colId xmlns:a16="http://schemas.microsoft.com/office/drawing/2014/main" val="2595176340"/>
                    </a:ext>
                  </a:extLst>
                </a:gridCol>
                <a:gridCol w="1083753">
                  <a:extLst>
                    <a:ext uri="{9D8B030D-6E8A-4147-A177-3AD203B41FA5}">
                      <a16:colId xmlns:a16="http://schemas.microsoft.com/office/drawing/2014/main" val="3050842236"/>
                    </a:ext>
                  </a:extLst>
                </a:gridCol>
              </a:tblGrid>
              <a:tr h="370840">
                <a:tc>
                  <a:txBody>
                    <a:bodyPr/>
                    <a:lstStyle/>
                    <a:p>
                      <a:endParaRPr lang="en-US" noProof="0" dirty="0"/>
                    </a:p>
                  </a:txBody>
                  <a:tcPr/>
                </a:tc>
                <a:tc>
                  <a:txBody>
                    <a:bodyPr/>
                    <a:lstStyle/>
                    <a:p>
                      <a:pPr algn="ctr"/>
                      <a:r>
                        <a:rPr lang="en-US" noProof="0" dirty="0"/>
                        <a:t>L1's</a:t>
                      </a:r>
                      <a:br>
                        <a:rPr lang="en-US" noProof="0" dirty="0"/>
                      </a:br>
                      <a:r>
                        <a:rPr lang="en-US" noProof="0" dirty="0"/>
                        <a:t>trust</a:t>
                      </a:r>
                    </a:p>
                  </a:txBody>
                  <a:tcPr/>
                </a:tc>
                <a:tc>
                  <a:txBody>
                    <a:bodyPr/>
                    <a:lstStyle/>
                    <a:p>
                      <a:pPr algn="ctr"/>
                      <a:r>
                        <a:rPr lang="en-US" noProof="0" dirty="0"/>
                        <a:t>L2's</a:t>
                      </a:r>
                      <a:br>
                        <a:rPr lang="en-US" noProof="0" dirty="0"/>
                      </a:br>
                      <a:r>
                        <a:rPr lang="en-US" noProof="0" dirty="0"/>
                        <a:t>trust</a:t>
                      </a:r>
                    </a:p>
                  </a:txBody>
                  <a:tcPr/>
                </a:tc>
                <a:tc>
                  <a:txBody>
                    <a:bodyPr/>
                    <a:lstStyle/>
                    <a:p>
                      <a:pPr algn="ctr"/>
                      <a:r>
                        <a:rPr lang="en-US" noProof="0" dirty="0"/>
                        <a:t># of</a:t>
                      </a:r>
                      <a:br>
                        <a:rPr lang="en-US" noProof="0" dirty="0"/>
                      </a:br>
                      <a:r>
                        <a:rPr lang="en-US" noProof="0" dirty="0"/>
                        <a:t>L2 VMs</a:t>
                      </a:r>
                    </a:p>
                  </a:txBody>
                  <a:tcPr/>
                </a:tc>
                <a:extLst>
                  <a:ext uri="{0D108BD9-81ED-4DB2-BD59-A6C34878D82A}">
                    <a16:rowId xmlns:a16="http://schemas.microsoft.com/office/drawing/2014/main" val="2278770635"/>
                  </a:ext>
                </a:extLst>
              </a:tr>
              <a:tr h="370840">
                <a:tc>
                  <a:txBody>
                    <a:bodyPr/>
                    <a:lstStyle/>
                    <a:p>
                      <a:r>
                        <a:rPr lang="en-US" noProof="0" dirty="0"/>
                        <a:t>MS patch</a:t>
                      </a:r>
                    </a:p>
                  </a:txBody>
                  <a:tcPr/>
                </a:tc>
                <a:tc>
                  <a:txBody>
                    <a:bodyPr/>
                    <a:lstStyle/>
                    <a:p>
                      <a:pPr algn="ctr"/>
                      <a:r>
                        <a:rPr lang="en-US" noProof="0" dirty="0">
                          <a:solidFill>
                            <a:srgbClr val="FF0000"/>
                          </a:solidFill>
                        </a:rPr>
                        <a:t>L0</a:t>
                      </a:r>
                    </a:p>
                  </a:txBody>
                  <a:tcPr/>
                </a:tc>
                <a:tc>
                  <a:txBody>
                    <a:bodyPr/>
                    <a:lstStyle/>
                    <a:p>
                      <a:pPr algn="ctr"/>
                      <a:r>
                        <a:rPr lang="en-US" noProof="0" dirty="0"/>
                        <a:t>-</a:t>
                      </a:r>
                    </a:p>
                  </a:txBody>
                  <a:tcPr/>
                </a:tc>
                <a:tc>
                  <a:txBody>
                    <a:bodyPr/>
                    <a:lstStyle/>
                    <a:p>
                      <a:pPr algn="ctr"/>
                      <a:r>
                        <a:rPr lang="en-US" noProof="0" dirty="0"/>
                        <a:t>many</a:t>
                      </a:r>
                    </a:p>
                  </a:txBody>
                  <a:tcPr/>
                </a:tc>
                <a:extLst>
                  <a:ext uri="{0D108BD9-81ED-4DB2-BD59-A6C34878D82A}">
                    <a16:rowId xmlns:a16="http://schemas.microsoft.com/office/drawing/2014/main" val="467354524"/>
                  </a:ext>
                </a:extLst>
              </a:tr>
              <a:tr h="370840">
                <a:tc>
                  <a:txBody>
                    <a:bodyPr/>
                    <a:lstStyle/>
                    <a:p>
                      <a:r>
                        <a:rPr lang="en-US" noProof="0" dirty="0"/>
                        <a:t>Hecate</a:t>
                      </a:r>
                    </a:p>
                  </a:txBody>
                  <a:tcPr/>
                </a:tc>
                <a:tc>
                  <a:txBody>
                    <a:bodyPr/>
                    <a:lstStyle/>
                    <a:p>
                      <a:pPr algn="ctr"/>
                      <a:r>
                        <a:rPr lang="en-US" noProof="0" dirty="0"/>
                        <a:t>-</a:t>
                      </a:r>
                    </a:p>
                  </a:txBody>
                  <a:tcPr/>
                </a:tc>
                <a:tc>
                  <a:txBody>
                    <a:bodyPr/>
                    <a:lstStyle/>
                    <a:p>
                      <a:pPr algn="ctr"/>
                      <a:r>
                        <a:rPr lang="en-US" noProof="0" dirty="0">
                          <a:solidFill>
                            <a:srgbClr val="FF0000"/>
                          </a:solidFill>
                        </a:rPr>
                        <a:t>L1</a:t>
                      </a:r>
                    </a:p>
                  </a:txBody>
                  <a:tcPr/>
                </a:tc>
                <a:tc>
                  <a:txBody>
                    <a:bodyPr/>
                    <a:lstStyle/>
                    <a:p>
                      <a:pPr algn="ctr"/>
                      <a:r>
                        <a:rPr lang="en-US" noProof="0" dirty="0">
                          <a:solidFill>
                            <a:srgbClr val="FF0000"/>
                          </a:solidFill>
                        </a:rPr>
                        <a:t>1</a:t>
                      </a:r>
                    </a:p>
                  </a:txBody>
                  <a:tcPr/>
                </a:tc>
                <a:extLst>
                  <a:ext uri="{0D108BD9-81ED-4DB2-BD59-A6C34878D82A}">
                    <a16:rowId xmlns:a16="http://schemas.microsoft.com/office/drawing/2014/main" val="2736244438"/>
                  </a:ext>
                </a:extLst>
              </a:tr>
            </a:tbl>
          </a:graphicData>
        </a:graphic>
      </p:graphicFrame>
      <p:sp>
        <p:nvSpPr>
          <p:cNvPr id="19" name="Rectangle 18">
            <a:extLst>
              <a:ext uri="{FF2B5EF4-FFF2-40B4-BE49-F238E27FC236}">
                <a16:creationId xmlns:a16="http://schemas.microsoft.com/office/drawing/2014/main" id="{8C0DDCA2-0417-0F26-310A-37427E20120F}"/>
              </a:ext>
            </a:extLst>
          </p:cNvPr>
          <p:cNvSpPr/>
          <p:nvPr/>
        </p:nvSpPr>
        <p:spPr>
          <a:xfrm>
            <a:off x="830009" y="4665409"/>
            <a:ext cx="2617470" cy="1221683"/>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0" name="Rectangle 19">
            <a:extLst>
              <a:ext uri="{FF2B5EF4-FFF2-40B4-BE49-F238E27FC236}">
                <a16:creationId xmlns:a16="http://schemas.microsoft.com/office/drawing/2014/main" id="{4B04B266-DE8B-594E-6020-1D8B9F0BDE76}"/>
              </a:ext>
            </a:extLst>
          </p:cNvPr>
          <p:cNvSpPr/>
          <p:nvPr/>
        </p:nvSpPr>
        <p:spPr>
          <a:xfrm>
            <a:off x="1031939" y="5393070"/>
            <a:ext cx="2213610" cy="33991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21" name="Rectangle 20">
            <a:extLst>
              <a:ext uri="{FF2B5EF4-FFF2-40B4-BE49-F238E27FC236}">
                <a16:creationId xmlns:a16="http://schemas.microsoft.com/office/drawing/2014/main" id="{2F30AC4B-2DCE-9853-49C0-9299E1AB25C7}"/>
              </a:ext>
            </a:extLst>
          </p:cNvPr>
          <p:cNvSpPr/>
          <p:nvPr/>
        </p:nvSpPr>
        <p:spPr>
          <a:xfrm>
            <a:off x="830008" y="5991544"/>
            <a:ext cx="2617470"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22" name="Rectangle 21">
            <a:extLst>
              <a:ext uri="{FF2B5EF4-FFF2-40B4-BE49-F238E27FC236}">
                <a16:creationId xmlns:a16="http://schemas.microsoft.com/office/drawing/2014/main" id="{B1DFC593-8CEB-EE51-C26A-405AE0206723}"/>
              </a:ext>
            </a:extLst>
          </p:cNvPr>
          <p:cNvSpPr/>
          <p:nvPr/>
        </p:nvSpPr>
        <p:spPr>
          <a:xfrm>
            <a:off x="1031939" y="4821067"/>
            <a:ext cx="98679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23" name="Rectangle 22">
            <a:extLst>
              <a:ext uri="{FF2B5EF4-FFF2-40B4-BE49-F238E27FC236}">
                <a16:creationId xmlns:a16="http://schemas.microsoft.com/office/drawing/2014/main" id="{E4FF6CCB-44EA-FEFA-7746-5CC2DE1F13AE}"/>
              </a:ext>
            </a:extLst>
          </p:cNvPr>
          <p:cNvSpPr/>
          <p:nvPr/>
        </p:nvSpPr>
        <p:spPr>
          <a:xfrm>
            <a:off x="2239709" y="4821067"/>
            <a:ext cx="986790" cy="415292"/>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24" name="TextBox 23">
            <a:extLst>
              <a:ext uri="{FF2B5EF4-FFF2-40B4-BE49-F238E27FC236}">
                <a16:creationId xmlns:a16="http://schemas.microsoft.com/office/drawing/2014/main" id="{D731DA84-5794-0932-3D74-796D39500756}"/>
              </a:ext>
            </a:extLst>
          </p:cNvPr>
          <p:cNvSpPr txBox="1"/>
          <p:nvPr/>
        </p:nvSpPr>
        <p:spPr>
          <a:xfrm>
            <a:off x="1712986" y="4272571"/>
            <a:ext cx="851515" cy="369332"/>
          </a:xfrm>
          <a:prstGeom prst="rect">
            <a:avLst/>
          </a:prstGeom>
          <a:noFill/>
        </p:spPr>
        <p:txBody>
          <a:bodyPr wrap="none" rtlCol="0">
            <a:spAutoFit/>
          </a:bodyPr>
          <a:lstStyle/>
          <a:p>
            <a:pPr algn="ctr"/>
            <a:r>
              <a:rPr lang="en-US" noProof="0" dirty="0"/>
              <a:t>L1 VM</a:t>
            </a:r>
          </a:p>
        </p:txBody>
      </p:sp>
      <p:sp>
        <p:nvSpPr>
          <p:cNvPr id="25" name="Rectangle 24">
            <a:extLst>
              <a:ext uri="{FF2B5EF4-FFF2-40B4-BE49-F238E27FC236}">
                <a16:creationId xmlns:a16="http://schemas.microsoft.com/office/drawing/2014/main" id="{C8492284-F3FE-E8C4-408E-36B55A7BAC61}"/>
              </a:ext>
            </a:extLst>
          </p:cNvPr>
          <p:cNvSpPr/>
          <p:nvPr/>
        </p:nvSpPr>
        <p:spPr>
          <a:xfrm>
            <a:off x="4009860" y="4665409"/>
            <a:ext cx="2617470" cy="1221683"/>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6" name="Rectangle 25">
            <a:extLst>
              <a:ext uri="{FF2B5EF4-FFF2-40B4-BE49-F238E27FC236}">
                <a16:creationId xmlns:a16="http://schemas.microsoft.com/office/drawing/2014/main" id="{F3D3B910-C0DA-7C37-A0BE-F82A373977D6}"/>
              </a:ext>
            </a:extLst>
          </p:cNvPr>
          <p:cNvSpPr/>
          <p:nvPr/>
        </p:nvSpPr>
        <p:spPr>
          <a:xfrm>
            <a:off x="4211790" y="5393070"/>
            <a:ext cx="2213610" cy="33991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27" name="Rectangle 26">
            <a:extLst>
              <a:ext uri="{FF2B5EF4-FFF2-40B4-BE49-F238E27FC236}">
                <a16:creationId xmlns:a16="http://schemas.microsoft.com/office/drawing/2014/main" id="{557D3FE1-6CB5-C242-6061-D6DC6F86D212}"/>
              </a:ext>
            </a:extLst>
          </p:cNvPr>
          <p:cNvSpPr/>
          <p:nvPr/>
        </p:nvSpPr>
        <p:spPr>
          <a:xfrm>
            <a:off x="4009860" y="5991544"/>
            <a:ext cx="2617470"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28" name="Rectangle 27">
            <a:extLst>
              <a:ext uri="{FF2B5EF4-FFF2-40B4-BE49-F238E27FC236}">
                <a16:creationId xmlns:a16="http://schemas.microsoft.com/office/drawing/2014/main" id="{B3CD6681-FCE3-99E1-49DA-38871C2C02CB}"/>
              </a:ext>
            </a:extLst>
          </p:cNvPr>
          <p:cNvSpPr/>
          <p:nvPr/>
        </p:nvSpPr>
        <p:spPr>
          <a:xfrm>
            <a:off x="4211790" y="4821067"/>
            <a:ext cx="221361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30" name="TextBox 29">
            <a:extLst>
              <a:ext uri="{FF2B5EF4-FFF2-40B4-BE49-F238E27FC236}">
                <a16:creationId xmlns:a16="http://schemas.microsoft.com/office/drawing/2014/main" id="{4FF10543-893F-BD8C-7BD6-A2D7E8FD5664}"/>
              </a:ext>
            </a:extLst>
          </p:cNvPr>
          <p:cNvSpPr txBox="1"/>
          <p:nvPr/>
        </p:nvSpPr>
        <p:spPr>
          <a:xfrm>
            <a:off x="4892837" y="4272571"/>
            <a:ext cx="851515" cy="369332"/>
          </a:xfrm>
          <a:prstGeom prst="rect">
            <a:avLst/>
          </a:prstGeom>
          <a:noFill/>
        </p:spPr>
        <p:txBody>
          <a:bodyPr wrap="none" rtlCol="0">
            <a:spAutoFit/>
          </a:bodyPr>
          <a:lstStyle/>
          <a:p>
            <a:pPr algn="ctr"/>
            <a:r>
              <a:rPr lang="en-US" noProof="0" dirty="0"/>
              <a:t>L1 VM</a:t>
            </a:r>
          </a:p>
        </p:txBody>
      </p:sp>
      <p:sp>
        <p:nvSpPr>
          <p:cNvPr id="31" name="TextBox 30">
            <a:extLst>
              <a:ext uri="{FF2B5EF4-FFF2-40B4-BE49-F238E27FC236}">
                <a16:creationId xmlns:a16="http://schemas.microsoft.com/office/drawing/2014/main" id="{FF015A1B-1293-7A2A-6F48-1BBECCF27C58}"/>
              </a:ext>
            </a:extLst>
          </p:cNvPr>
          <p:cNvSpPr txBox="1"/>
          <p:nvPr/>
        </p:nvSpPr>
        <p:spPr>
          <a:xfrm>
            <a:off x="1184795" y="6383627"/>
            <a:ext cx="1907895" cy="369332"/>
          </a:xfrm>
          <a:prstGeom prst="rect">
            <a:avLst/>
          </a:prstGeom>
          <a:noFill/>
        </p:spPr>
        <p:txBody>
          <a:bodyPr wrap="none" rtlCol="0">
            <a:spAutoFit/>
          </a:bodyPr>
          <a:lstStyle/>
          <a:p>
            <a:pPr algn="l"/>
            <a:r>
              <a:rPr lang="en-US" i="1" noProof="0" dirty="0"/>
              <a:t>Microsoft's patch</a:t>
            </a:r>
          </a:p>
        </p:txBody>
      </p:sp>
      <p:sp>
        <p:nvSpPr>
          <p:cNvPr id="32" name="TextBox 31">
            <a:extLst>
              <a:ext uri="{FF2B5EF4-FFF2-40B4-BE49-F238E27FC236}">
                <a16:creationId xmlns:a16="http://schemas.microsoft.com/office/drawing/2014/main" id="{1DAC325D-87B2-4D68-9725-914817EFD05F}"/>
              </a:ext>
            </a:extLst>
          </p:cNvPr>
          <p:cNvSpPr txBox="1"/>
          <p:nvPr/>
        </p:nvSpPr>
        <p:spPr>
          <a:xfrm>
            <a:off x="4860776" y="6383627"/>
            <a:ext cx="915635" cy="369332"/>
          </a:xfrm>
          <a:prstGeom prst="rect">
            <a:avLst/>
          </a:prstGeom>
          <a:noFill/>
        </p:spPr>
        <p:txBody>
          <a:bodyPr wrap="none" rtlCol="0">
            <a:spAutoFit/>
          </a:bodyPr>
          <a:lstStyle/>
          <a:p>
            <a:pPr algn="l"/>
            <a:r>
              <a:rPr lang="en-US" i="1" noProof="0" dirty="0"/>
              <a:t>Hecate</a:t>
            </a:r>
          </a:p>
        </p:txBody>
      </p:sp>
    </p:spTree>
    <p:extLst>
      <p:ext uri="{BB962C8B-B14F-4D97-AF65-F5344CB8AC3E}">
        <p14:creationId xmlns:p14="http://schemas.microsoft.com/office/powerpoint/2010/main" val="3307921752"/>
      </p:ext>
    </p:extLst>
  </p:cSld>
  <p:clrMapOvr>
    <a:masterClrMapping/>
  </p:clrMapOvr>
  <mc:AlternateContent xmlns:mc="http://schemas.openxmlformats.org/markup-compatibility/2006" xmlns:p14="http://schemas.microsoft.com/office/powerpoint/2010/main">
    <mc:Choice Requires="p14">
      <p:transition spd="slow" p14:dur="2000" advTm="72573"/>
    </mc:Choice>
    <mc:Fallback xmlns="">
      <p:transition spd="slow" advTm="725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584F-166B-035F-ADAA-D5533492DED2}"/>
              </a:ext>
            </a:extLst>
          </p:cNvPr>
          <p:cNvSpPr>
            <a:spLocks noGrp="1"/>
          </p:cNvSpPr>
          <p:nvPr>
            <p:ph type="title"/>
          </p:nvPr>
        </p:nvSpPr>
        <p:spPr/>
        <p:txBody>
          <a:bodyPr/>
          <a:lstStyle/>
          <a:p>
            <a:r>
              <a:rPr lang="en-US" noProof="0" dirty="0"/>
              <a:t>Nested SEV</a:t>
            </a:r>
          </a:p>
        </p:txBody>
      </p:sp>
      <p:sp>
        <p:nvSpPr>
          <p:cNvPr id="3" name="Content Placeholder 2">
            <a:extLst>
              <a:ext uri="{FF2B5EF4-FFF2-40B4-BE49-F238E27FC236}">
                <a16:creationId xmlns:a16="http://schemas.microsoft.com/office/drawing/2014/main" id="{5C35164C-2220-85DF-E6A5-BCA5CEA08677}"/>
              </a:ext>
            </a:extLst>
          </p:cNvPr>
          <p:cNvSpPr>
            <a:spLocks noGrp="1"/>
          </p:cNvSpPr>
          <p:nvPr>
            <p:ph idx="1"/>
          </p:nvPr>
        </p:nvSpPr>
        <p:spPr/>
        <p:txBody>
          <a:bodyPr/>
          <a:lstStyle/>
          <a:p>
            <a:r>
              <a:rPr lang="en-US" noProof="0" dirty="0"/>
              <a:t>More secure, generic SEV support for nested virtualization</a:t>
            </a:r>
          </a:p>
          <a:p>
            <a:pPr lvl="1"/>
            <a:r>
              <a:rPr lang="en-US" noProof="0" dirty="0"/>
              <a:t>Protect L1 VMs from an untrusted L0 hypervisor</a:t>
            </a:r>
          </a:p>
          <a:p>
            <a:pPr lvl="1"/>
            <a:r>
              <a:rPr lang="en-US" noProof="0" dirty="0"/>
              <a:t>Run multiple SEV-enabled L2 VMs inside an SEV-enabled L1 VM</a:t>
            </a:r>
          </a:p>
          <a:p>
            <a:r>
              <a:rPr lang="en-US" noProof="0" dirty="0"/>
              <a:t>Enable an L1 hypervisor to run in an SEV-enabled L1 VM</a:t>
            </a:r>
          </a:p>
          <a:p>
            <a:pPr lvl="1"/>
            <a:r>
              <a:rPr lang="en-US" noProof="0" dirty="0"/>
              <a:t>Keep the NPT unencrypted for shadowing by the L0 hypervisor</a:t>
            </a:r>
          </a:p>
          <a:p>
            <a:pPr lvl="1"/>
            <a:r>
              <a:rPr lang="en-US" noProof="0" dirty="0"/>
              <a:t>Emulate VM exits by switching L1/L2 VMs with implicit register saving</a:t>
            </a:r>
          </a:p>
        </p:txBody>
      </p:sp>
      <p:sp>
        <p:nvSpPr>
          <p:cNvPr id="4" name="Slide Number Placeholder 3">
            <a:extLst>
              <a:ext uri="{FF2B5EF4-FFF2-40B4-BE49-F238E27FC236}">
                <a16:creationId xmlns:a16="http://schemas.microsoft.com/office/drawing/2014/main" id="{39C566D3-79F8-3B92-B33B-D566C0F7A954}"/>
              </a:ext>
            </a:extLst>
          </p:cNvPr>
          <p:cNvSpPr>
            <a:spLocks noGrp="1"/>
          </p:cNvSpPr>
          <p:nvPr>
            <p:ph type="sldNum" sz="quarter" idx="12"/>
          </p:nvPr>
        </p:nvSpPr>
        <p:spPr/>
        <p:txBody>
          <a:bodyPr/>
          <a:lstStyle/>
          <a:p>
            <a:fld id="{D6F57A23-CB21-D340-80A0-623F78F268E8}" type="slidenum">
              <a:rPr kumimoji="1" lang="en-US" noProof="0" smtClean="0"/>
              <a:t>5</a:t>
            </a:fld>
            <a:endParaRPr kumimoji="1" lang="en-US" noProof="0" dirty="0"/>
          </a:p>
        </p:txBody>
      </p:sp>
      <p:graphicFrame>
        <p:nvGraphicFramePr>
          <p:cNvPr id="5" name="Table 4">
            <a:extLst>
              <a:ext uri="{FF2B5EF4-FFF2-40B4-BE49-F238E27FC236}">
                <a16:creationId xmlns:a16="http://schemas.microsoft.com/office/drawing/2014/main" id="{ADFE1A68-4F88-D10B-32B4-0879AAB74609}"/>
              </a:ext>
            </a:extLst>
          </p:cNvPr>
          <p:cNvGraphicFramePr>
            <a:graphicFrameLocks noGrp="1"/>
          </p:cNvGraphicFramePr>
          <p:nvPr>
            <p:extLst>
              <p:ext uri="{D42A27DB-BD31-4B8C-83A1-F6EECF244321}">
                <p14:modId xmlns:p14="http://schemas.microsoft.com/office/powerpoint/2010/main" val="3991660268"/>
              </p:ext>
            </p:extLst>
          </p:nvPr>
        </p:nvGraphicFramePr>
        <p:xfrm>
          <a:off x="7081744" y="4571631"/>
          <a:ext cx="4578387" cy="1752600"/>
        </p:xfrm>
        <a:graphic>
          <a:graphicData uri="http://schemas.openxmlformats.org/drawingml/2006/table">
            <a:tbl>
              <a:tblPr firstRow="1" bandRow="1">
                <a:tableStyleId>{F2DE63D5-997A-4646-A377-4702673A728D}</a:tableStyleId>
              </a:tblPr>
              <a:tblGrid>
                <a:gridCol w="1507097">
                  <a:extLst>
                    <a:ext uri="{9D8B030D-6E8A-4147-A177-3AD203B41FA5}">
                      <a16:colId xmlns:a16="http://schemas.microsoft.com/office/drawing/2014/main" val="3341998871"/>
                    </a:ext>
                  </a:extLst>
                </a:gridCol>
                <a:gridCol w="986319">
                  <a:extLst>
                    <a:ext uri="{9D8B030D-6E8A-4147-A177-3AD203B41FA5}">
                      <a16:colId xmlns:a16="http://schemas.microsoft.com/office/drawing/2014/main" val="2518748838"/>
                    </a:ext>
                  </a:extLst>
                </a:gridCol>
                <a:gridCol w="1001218">
                  <a:extLst>
                    <a:ext uri="{9D8B030D-6E8A-4147-A177-3AD203B41FA5}">
                      <a16:colId xmlns:a16="http://schemas.microsoft.com/office/drawing/2014/main" val="2595176340"/>
                    </a:ext>
                  </a:extLst>
                </a:gridCol>
                <a:gridCol w="1083753">
                  <a:extLst>
                    <a:ext uri="{9D8B030D-6E8A-4147-A177-3AD203B41FA5}">
                      <a16:colId xmlns:a16="http://schemas.microsoft.com/office/drawing/2014/main" val="3050842236"/>
                    </a:ext>
                  </a:extLst>
                </a:gridCol>
              </a:tblGrid>
              <a:tr h="370840">
                <a:tc>
                  <a:txBody>
                    <a:bodyPr/>
                    <a:lstStyle/>
                    <a:p>
                      <a:endParaRPr lang="en-US" noProof="0" dirty="0"/>
                    </a:p>
                  </a:txBody>
                  <a:tcPr/>
                </a:tc>
                <a:tc>
                  <a:txBody>
                    <a:bodyPr/>
                    <a:lstStyle/>
                    <a:p>
                      <a:pPr algn="ctr"/>
                      <a:r>
                        <a:rPr lang="en-US" noProof="0" dirty="0"/>
                        <a:t>L1's</a:t>
                      </a:r>
                      <a:br>
                        <a:rPr lang="en-US" noProof="0" dirty="0"/>
                      </a:br>
                      <a:r>
                        <a:rPr lang="en-US" noProof="0" dirty="0"/>
                        <a:t>trust</a:t>
                      </a:r>
                    </a:p>
                  </a:txBody>
                  <a:tcPr/>
                </a:tc>
                <a:tc>
                  <a:txBody>
                    <a:bodyPr/>
                    <a:lstStyle/>
                    <a:p>
                      <a:pPr algn="ctr"/>
                      <a:r>
                        <a:rPr lang="en-US" noProof="0" dirty="0"/>
                        <a:t>L2's</a:t>
                      </a:r>
                      <a:br>
                        <a:rPr lang="en-US" noProof="0" dirty="0"/>
                      </a:br>
                      <a:r>
                        <a:rPr lang="en-US" noProof="0" dirty="0"/>
                        <a:t>trust</a:t>
                      </a:r>
                    </a:p>
                  </a:txBody>
                  <a:tcPr/>
                </a:tc>
                <a:tc>
                  <a:txBody>
                    <a:bodyPr/>
                    <a:lstStyle/>
                    <a:p>
                      <a:pPr algn="ctr"/>
                      <a:r>
                        <a:rPr lang="en-US" noProof="0" dirty="0"/>
                        <a:t># of</a:t>
                      </a:r>
                      <a:br>
                        <a:rPr lang="en-US" noProof="0" dirty="0"/>
                      </a:br>
                      <a:r>
                        <a:rPr lang="en-US" noProof="0" dirty="0"/>
                        <a:t>L2 VMs</a:t>
                      </a:r>
                    </a:p>
                  </a:txBody>
                  <a:tcPr/>
                </a:tc>
                <a:extLst>
                  <a:ext uri="{0D108BD9-81ED-4DB2-BD59-A6C34878D82A}">
                    <a16:rowId xmlns:a16="http://schemas.microsoft.com/office/drawing/2014/main" val="2278770635"/>
                  </a:ext>
                </a:extLst>
              </a:tr>
              <a:tr h="370840">
                <a:tc>
                  <a:txBody>
                    <a:bodyPr/>
                    <a:lstStyle/>
                    <a:p>
                      <a:r>
                        <a:rPr lang="en-US" noProof="0" dirty="0"/>
                        <a:t>MS patch</a:t>
                      </a:r>
                    </a:p>
                  </a:txBody>
                  <a:tcPr/>
                </a:tc>
                <a:tc>
                  <a:txBody>
                    <a:bodyPr/>
                    <a:lstStyle/>
                    <a:p>
                      <a:pPr algn="ctr"/>
                      <a:r>
                        <a:rPr lang="en-US" noProof="0" dirty="0"/>
                        <a:t>L0</a:t>
                      </a:r>
                    </a:p>
                  </a:txBody>
                  <a:tcPr/>
                </a:tc>
                <a:tc>
                  <a:txBody>
                    <a:bodyPr/>
                    <a:lstStyle/>
                    <a:p>
                      <a:pPr algn="ctr"/>
                      <a:r>
                        <a:rPr lang="en-US" noProof="0" dirty="0"/>
                        <a:t>-</a:t>
                      </a:r>
                    </a:p>
                  </a:txBody>
                  <a:tcPr/>
                </a:tc>
                <a:tc>
                  <a:txBody>
                    <a:bodyPr/>
                    <a:lstStyle/>
                    <a:p>
                      <a:pPr algn="ctr"/>
                      <a:r>
                        <a:rPr lang="en-US" noProof="0" dirty="0"/>
                        <a:t>many</a:t>
                      </a:r>
                    </a:p>
                  </a:txBody>
                  <a:tcPr/>
                </a:tc>
                <a:extLst>
                  <a:ext uri="{0D108BD9-81ED-4DB2-BD59-A6C34878D82A}">
                    <a16:rowId xmlns:a16="http://schemas.microsoft.com/office/drawing/2014/main" val="467354524"/>
                  </a:ext>
                </a:extLst>
              </a:tr>
              <a:tr h="370840">
                <a:tc>
                  <a:txBody>
                    <a:bodyPr/>
                    <a:lstStyle/>
                    <a:p>
                      <a:r>
                        <a:rPr lang="en-US" noProof="0" dirty="0"/>
                        <a:t>Hecate</a:t>
                      </a:r>
                    </a:p>
                  </a:txBody>
                  <a:tcPr/>
                </a:tc>
                <a:tc>
                  <a:txBody>
                    <a:bodyPr/>
                    <a:lstStyle/>
                    <a:p>
                      <a:pPr algn="ctr"/>
                      <a:r>
                        <a:rPr lang="en-US" noProof="0" dirty="0"/>
                        <a:t>-</a:t>
                      </a:r>
                    </a:p>
                  </a:txBody>
                  <a:tcPr/>
                </a:tc>
                <a:tc>
                  <a:txBody>
                    <a:bodyPr/>
                    <a:lstStyle/>
                    <a:p>
                      <a:pPr algn="ctr"/>
                      <a:r>
                        <a:rPr lang="en-US" noProof="0" dirty="0"/>
                        <a:t>L1</a:t>
                      </a:r>
                    </a:p>
                  </a:txBody>
                  <a:tcPr/>
                </a:tc>
                <a:tc>
                  <a:txBody>
                    <a:bodyPr/>
                    <a:lstStyle/>
                    <a:p>
                      <a:pPr algn="ctr"/>
                      <a:r>
                        <a:rPr lang="en-US" noProof="0" dirty="0"/>
                        <a:t>1</a:t>
                      </a:r>
                    </a:p>
                  </a:txBody>
                  <a:tcPr/>
                </a:tc>
                <a:extLst>
                  <a:ext uri="{0D108BD9-81ED-4DB2-BD59-A6C34878D82A}">
                    <a16:rowId xmlns:a16="http://schemas.microsoft.com/office/drawing/2014/main" val="2736244438"/>
                  </a:ext>
                </a:extLst>
              </a:tr>
              <a:tr h="370840">
                <a:tc>
                  <a:txBody>
                    <a:bodyPr/>
                    <a:lstStyle/>
                    <a:p>
                      <a:r>
                        <a:rPr lang="en-US" noProof="0" dirty="0">
                          <a:solidFill>
                            <a:srgbClr val="FF0000"/>
                          </a:solidFill>
                        </a:rPr>
                        <a:t>nested SEV</a:t>
                      </a:r>
                    </a:p>
                  </a:txBody>
                  <a:tcPr/>
                </a:tc>
                <a:tc>
                  <a:txBody>
                    <a:bodyPr/>
                    <a:lstStyle/>
                    <a:p>
                      <a:pPr algn="ctr"/>
                      <a:r>
                        <a:rPr lang="en-US" noProof="0" dirty="0">
                          <a:solidFill>
                            <a:srgbClr val="FF0000"/>
                          </a:solidFill>
                        </a:rPr>
                        <a:t>-</a:t>
                      </a:r>
                    </a:p>
                  </a:txBody>
                  <a:tcPr/>
                </a:tc>
                <a:tc>
                  <a:txBody>
                    <a:bodyPr/>
                    <a:lstStyle/>
                    <a:p>
                      <a:pPr algn="ctr"/>
                      <a:r>
                        <a:rPr lang="en-US" noProof="0" dirty="0">
                          <a:solidFill>
                            <a:srgbClr val="FF0000"/>
                          </a:solidFill>
                        </a:rPr>
                        <a:t>-</a:t>
                      </a:r>
                    </a:p>
                  </a:txBody>
                  <a:tcPr/>
                </a:tc>
                <a:tc>
                  <a:txBody>
                    <a:bodyPr/>
                    <a:lstStyle/>
                    <a:p>
                      <a:pPr algn="ctr"/>
                      <a:r>
                        <a:rPr lang="en-US" noProof="0" dirty="0">
                          <a:solidFill>
                            <a:srgbClr val="FF0000"/>
                          </a:solidFill>
                        </a:rPr>
                        <a:t>many</a:t>
                      </a:r>
                    </a:p>
                  </a:txBody>
                  <a:tcPr/>
                </a:tc>
                <a:extLst>
                  <a:ext uri="{0D108BD9-81ED-4DB2-BD59-A6C34878D82A}">
                    <a16:rowId xmlns:a16="http://schemas.microsoft.com/office/drawing/2014/main" val="2009093056"/>
                  </a:ext>
                </a:extLst>
              </a:tr>
            </a:tbl>
          </a:graphicData>
        </a:graphic>
      </p:graphicFrame>
      <p:sp>
        <p:nvSpPr>
          <p:cNvPr id="6" name="Rectangle 5">
            <a:extLst>
              <a:ext uri="{FF2B5EF4-FFF2-40B4-BE49-F238E27FC236}">
                <a16:creationId xmlns:a16="http://schemas.microsoft.com/office/drawing/2014/main" id="{179F25CA-309B-CEEE-E43B-F18BC4A16972}"/>
              </a:ext>
            </a:extLst>
          </p:cNvPr>
          <p:cNvSpPr/>
          <p:nvPr/>
        </p:nvSpPr>
        <p:spPr>
          <a:xfrm>
            <a:off x="1049099" y="4338237"/>
            <a:ext cx="5591543" cy="1515686"/>
          </a:xfrm>
          <a:prstGeom prst="rect">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D4F3E3F-99D4-2568-FCB0-E1A424B1ECA5}"/>
              </a:ext>
            </a:extLst>
          </p:cNvPr>
          <p:cNvSpPr/>
          <p:nvPr/>
        </p:nvSpPr>
        <p:spPr>
          <a:xfrm>
            <a:off x="1251029" y="5065897"/>
            <a:ext cx="3516531" cy="634515"/>
          </a:xfrm>
          <a:prstGeom prst="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noProof="0" dirty="0">
                <a:solidFill>
                  <a:schemeClr val="tx1"/>
                </a:solidFill>
              </a:rPr>
              <a:t>   L1 hypervisor</a:t>
            </a:r>
          </a:p>
        </p:txBody>
      </p:sp>
      <p:sp>
        <p:nvSpPr>
          <p:cNvPr id="9" name="Rectangle 8">
            <a:extLst>
              <a:ext uri="{FF2B5EF4-FFF2-40B4-BE49-F238E27FC236}">
                <a16:creationId xmlns:a16="http://schemas.microsoft.com/office/drawing/2014/main" id="{0813CF4D-F7C8-EDDA-D7DE-1768025D87F3}"/>
              </a:ext>
            </a:extLst>
          </p:cNvPr>
          <p:cNvSpPr/>
          <p:nvPr/>
        </p:nvSpPr>
        <p:spPr>
          <a:xfrm>
            <a:off x="1251030" y="4493895"/>
            <a:ext cx="98679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0" name="Rectangle 9">
            <a:extLst>
              <a:ext uri="{FF2B5EF4-FFF2-40B4-BE49-F238E27FC236}">
                <a16:creationId xmlns:a16="http://schemas.microsoft.com/office/drawing/2014/main" id="{0075BAFB-A7DB-C9B0-CA78-49384CE33CB9}"/>
              </a:ext>
            </a:extLst>
          </p:cNvPr>
          <p:cNvSpPr/>
          <p:nvPr/>
        </p:nvSpPr>
        <p:spPr>
          <a:xfrm>
            <a:off x="2416268" y="4493895"/>
            <a:ext cx="986790" cy="415292"/>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1" name="TextBox 10">
            <a:extLst>
              <a:ext uri="{FF2B5EF4-FFF2-40B4-BE49-F238E27FC236}">
                <a16:creationId xmlns:a16="http://schemas.microsoft.com/office/drawing/2014/main" id="{D39E287D-E13A-1492-730F-A3C8777F328D}"/>
              </a:ext>
            </a:extLst>
          </p:cNvPr>
          <p:cNvSpPr txBox="1"/>
          <p:nvPr/>
        </p:nvSpPr>
        <p:spPr>
          <a:xfrm>
            <a:off x="5506700" y="4443476"/>
            <a:ext cx="851515" cy="369332"/>
          </a:xfrm>
          <a:prstGeom prst="rect">
            <a:avLst/>
          </a:prstGeom>
          <a:noFill/>
        </p:spPr>
        <p:txBody>
          <a:bodyPr wrap="none" rtlCol="0">
            <a:spAutoFit/>
          </a:bodyPr>
          <a:lstStyle/>
          <a:p>
            <a:pPr algn="ctr"/>
            <a:r>
              <a:rPr lang="en-US" noProof="0" dirty="0"/>
              <a:t>L1 VM</a:t>
            </a:r>
          </a:p>
        </p:txBody>
      </p:sp>
      <p:sp>
        <p:nvSpPr>
          <p:cNvPr id="13" name="Rectangle 12">
            <a:extLst>
              <a:ext uri="{FF2B5EF4-FFF2-40B4-BE49-F238E27FC236}">
                <a16:creationId xmlns:a16="http://schemas.microsoft.com/office/drawing/2014/main" id="{E76B4166-271B-53D8-9EAF-CFFE37F73EF5}"/>
              </a:ext>
            </a:extLst>
          </p:cNvPr>
          <p:cNvSpPr/>
          <p:nvPr/>
        </p:nvSpPr>
        <p:spPr>
          <a:xfrm>
            <a:off x="1049099" y="5986729"/>
            <a:ext cx="3629299" cy="62807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noProof="0" dirty="0">
                <a:solidFill>
                  <a:schemeClr val="tx1"/>
                </a:solidFill>
              </a:rPr>
              <a:t>    L0 hypervisor</a:t>
            </a:r>
          </a:p>
        </p:txBody>
      </p:sp>
      <p:sp>
        <p:nvSpPr>
          <p:cNvPr id="14" name="Rounded Rectangle 13">
            <a:extLst>
              <a:ext uri="{FF2B5EF4-FFF2-40B4-BE49-F238E27FC236}">
                <a16:creationId xmlns:a16="http://schemas.microsoft.com/office/drawing/2014/main" id="{77EC59E3-306D-18EF-6292-56FE7EEDECBF}"/>
              </a:ext>
            </a:extLst>
          </p:cNvPr>
          <p:cNvSpPr/>
          <p:nvPr/>
        </p:nvSpPr>
        <p:spPr>
          <a:xfrm>
            <a:off x="2975135" y="6108433"/>
            <a:ext cx="1557341" cy="384663"/>
          </a:xfrm>
          <a:prstGeom prst="roundRect">
            <a:avLst/>
          </a:prstGeom>
          <a:solidFill>
            <a:schemeClr val="accent3">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shadow NPT</a:t>
            </a:r>
          </a:p>
        </p:txBody>
      </p:sp>
      <p:sp>
        <p:nvSpPr>
          <p:cNvPr id="12" name="Rounded Rectangle 11">
            <a:extLst>
              <a:ext uri="{FF2B5EF4-FFF2-40B4-BE49-F238E27FC236}">
                <a16:creationId xmlns:a16="http://schemas.microsoft.com/office/drawing/2014/main" id="{81B97E86-6EE3-81C1-7367-67A4ADB4D55D}"/>
              </a:ext>
            </a:extLst>
          </p:cNvPr>
          <p:cNvSpPr/>
          <p:nvPr/>
        </p:nvSpPr>
        <p:spPr>
          <a:xfrm>
            <a:off x="3399346" y="5190822"/>
            <a:ext cx="708917" cy="38466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NPT</a:t>
            </a:r>
          </a:p>
        </p:txBody>
      </p:sp>
      <p:sp>
        <p:nvSpPr>
          <p:cNvPr id="18" name="Freeform 17">
            <a:extLst>
              <a:ext uri="{FF2B5EF4-FFF2-40B4-BE49-F238E27FC236}">
                <a16:creationId xmlns:a16="http://schemas.microsoft.com/office/drawing/2014/main" id="{31AD9A1D-5584-B8FC-36CD-8161B9D79C6C}"/>
              </a:ext>
            </a:extLst>
          </p:cNvPr>
          <p:cNvSpPr/>
          <p:nvPr/>
        </p:nvSpPr>
        <p:spPr>
          <a:xfrm>
            <a:off x="925822" y="4688958"/>
            <a:ext cx="340299" cy="744279"/>
          </a:xfrm>
          <a:custGeom>
            <a:avLst/>
            <a:gdLst>
              <a:gd name="csX0" fmla="*/ 319034 w 340299"/>
              <a:gd name="csY0" fmla="*/ 0 h 744279"/>
              <a:gd name="csX1" fmla="*/ 57 w 340299"/>
              <a:gd name="csY1" fmla="*/ 404037 h 744279"/>
              <a:gd name="csX2" fmla="*/ 340299 w 340299"/>
              <a:gd name="csY2" fmla="*/ 744279 h 744279"/>
            </a:gdLst>
            <a:ahLst/>
            <a:cxnLst>
              <a:cxn ang="0">
                <a:pos x="csX0" y="csY0"/>
              </a:cxn>
              <a:cxn ang="0">
                <a:pos x="csX1" y="csY1"/>
              </a:cxn>
              <a:cxn ang="0">
                <a:pos x="csX2" y="csY2"/>
              </a:cxn>
            </a:cxnLst>
            <a:rect l="l" t="t" r="r" b="b"/>
            <a:pathLst>
              <a:path w="340299" h="744279">
                <a:moveTo>
                  <a:pt x="319034" y="0"/>
                </a:moveTo>
                <a:cubicBezTo>
                  <a:pt x="157773" y="139995"/>
                  <a:pt x="-3487" y="279991"/>
                  <a:pt x="57" y="404037"/>
                </a:cubicBezTo>
                <a:cubicBezTo>
                  <a:pt x="3601" y="528084"/>
                  <a:pt x="171950" y="636181"/>
                  <a:pt x="340299" y="744279"/>
                </a:cubicBezTo>
              </a:path>
            </a:pathLst>
          </a:custGeom>
          <a:noFill/>
          <a:ln w="19050">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Box 18">
            <a:extLst>
              <a:ext uri="{FF2B5EF4-FFF2-40B4-BE49-F238E27FC236}">
                <a16:creationId xmlns:a16="http://schemas.microsoft.com/office/drawing/2014/main" id="{F59351BA-216D-DBC0-90DE-69817814A705}"/>
              </a:ext>
            </a:extLst>
          </p:cNvPr>
          <p:cNvSpPr txBox="1"/>
          <p:nvPr/>
        </p:nvSpPr>
        <p:spPr>
          <a:xfrm>
            <a:off x="387354" y="4740775"/>
            <a:ext cx="543739" cy="646331"/>
          </a:xfrm>
          <a:prstGeom prst="rect">
            <a:avLst/>
          </a:prstGeom>
          <a:noFill/>
        </p:spPr>
        <p:txBody>
          <a:bodyPr wrap="none" rtlCol="0">
            <a:spAutoFit/>
          </a:bodyPr>
          <a:lstStyle/>
          <a:p>
            <a:pPr algn="l"/>
            <a:r>
              <a:rPr lang="en-US" i="1" noProof="0" dirty="0"/>
              <a:t>VM</a:t>
            </a:r>
          </a:p>
          <a:p>
            <a:pPr algn="l"/>
            <a:r>
              <a:rPr lang="en-US" i="1" noProof="0" dirty="0"/>
              <a:t>exit</a:t>
            </a:r>
          </a:p>
        </p:txBody>
      </p:sp>
      <p:cxnSp>
        <p:nvCxnSpPr>
          <p:cNvPr id="16" name="Straight Arrow Connector 15">
            <a:extLst>
              <a:ext uri="{FF2B5EF4-FFF2-40B4-BE49-F238E27FC236}">
                <a16:creationId xmlns:a16="http://schemas.microsoft.com/office/drawing/2014/main" id="{050A39F1-16EF-5CA0-BE7B-914B89DD8476}"/>
              </a:ext>
            </a:extLst>
          </p:cNvPr>
          <p:cNvCxnSpPr>
            <a:stCxn id="12" idx="2"/>
            <a:endCxn id="14" idx="0"/>
          </p:cNvCxnSpPr>
          <p:nvPr/>
        </p:nvCxnSpPr>
        <p:spPr>
          <a:xfrm>
            <a:off x="3753805" y="5575485"/>
            <a:ext cx="1" cy="532948"/>
          </a:xfrm>
          <a:prstGeom prst="straightConnector1">
            <a:avLst/>
          </a:prstGeom>
          <a:ln w="19050" cmpd="sng">
            <a:solidFill>
              <a:schemeClr val="tx1"/>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87EE0D42-ABED-C50E-2A51-2279246AF55B}"/>
              </a:ext>
            </a:extLst>
          </p:cNvPr>
          <p:cNvSpPr/>
          <p:nvPr/>
        </p:nvSpPr>
        <p:spPr>
          <a:xfrm>
            <a:off x="5061732" y="5986729"/>
            <a:ext cx="1578910" cy="628072"/>
          </a:xfrm>
          <a:prstGeom prst="roundRect">
            <a:avLst/>
          </a:prstGeom>
          <a:solidFill>
            <a:schemeClr val="accent6">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L1 VM's register state</a:t>
            </a:r>
          </a:p>
        </p:txBody>
      </p:sp>
      <p:sp>
        <p:nvSpPr>
          <p:cNvPr id="17" name="Rounded Rectangle 16">
            <a:extLst>
              <a:ext uri="{FF2B5EF4-FFF2-40B4-BE49-F238E27FC236}">
                <a16:creationId xmlns:a16="http://schemas.microsoft.com/office/drawing/2014/main" id="{D35E9209-3F04-45CE-FC81-D0BF7313D552}"/>
              </a:ext>
            </a:extLst>
          </p:cNvPr>
          <p:cNvSpPr/>
          <p:nvPr/>
        </p:nvSpPr>
        <p:spPr>
          <a:xfrm>
            <a:off x="4913482" y="5065897"/>
            <a:ext cx="1581238" cy="634515"/>
          </a:xfrm>
          <a:prstGeom prst="round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solidFill>
                  <a:schemeClr val="tx1"/>
                </a:solidFill>
              </a:rPr>
              <a:t>L2 VM's register state</a:t>
            </a:r>
          </a:p>
        </p:txBody>
      </p:sp>
      <p:sp>
        <p:nvSpPr>
          <p:cNvPr id="20" name="TextBox 19">
            <a:extLst>
              <a:ext uri="{FF2B5EF4-FFF2-40B4-BE49-F238E27FC236}">
                <a16:creationId xmlns:a16="http://schemas.microsoft.com/office/drawing/2014/main" id="{EABB5BB6-F5C2-7E3D-954F-1141C6F9AB57}"/>
              </a:ext>
            </a:extLst>
          </p:cNvPr>
          <p:cNvSpPr txBox="1"/>
          <p:nvPr/>
        </p:nvSpPr>
        <p:spPr>
          <a:xfrm>
            <a:off x="3562715" y="4387035"/>
            <a:ext cx="439544" cy="461665"/>
          </a:xfrm>
          <a:prstGeom prst="rect">
            <a:avLst/>
          </a:prstGeom>
          <a:noFill/>
        </p:spPr>
        <p:txBody>
          <a:bodyPr wrap="none" rtlCol="0">
            <a:spAutoFit/>
          </a:bodyPr>
          <a:lstStyle/>
          <a:p>
            <a:pPr algn="ctr"/>
            <a:r>
              <a:rPr lang="en-US" sz="2400" noProof="0" dirty="0"/>
              <a:t>...</a:t>
            </a:r>
          </a:p>
        </p:txBody>
      </p:sp>
      <p:cxnSp>
        <p:nvCxnSpPr>
          <p:cNvPr id="21" name="Straight Arrow Connector 20">
            <a:extLst>
              <a:ext uri="{FF2B5EF4-FFF2-40B4-BE49-F238E27FC236}">
                <a16:creationId xmlns:a16="http://schemas.microsoft.com/office/drawing/2014/main" id="{F91D40C7-347F-17D3-3530-31CC270C62F2}"/>
              </a:ext>
            </a:extLst>
          </p:cNvPr>
          <p:cNvCxnSpPr>
            <a:cxnSpLocks/>
            <a:stCxn id="13" idx="3"/>
            <a:endCxn id="8" idx="1"/>
          </p:cNvCxnSpPr>
          <p:nvPr/>
        </p:nvCxnSpPr>
        <p:spPr>
          <a:xfrm>
            <a:off x="4678398" y="6300765"/>
            <a:ext cx="383334" cy="0"/>
          </a:xfrm>
          <a:prstGeom prst="straightConnector1">
            <a:avLst/>
          </a:prstGeom>
          <a:ln w="19050" cmpd="sng">
            <a:solidFill>
              <a:schemeClr val="tx1"/>
            </a:solidFill>
            <a:prstDash val="sysDash"/>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D489F26-820E-0712-3BBC-D398AC720D29}"/>
              </a:ext>
            </a:extLst>
          </p:cNvPr>
          <p:cNvCxnSpPr>
            <a:cxnSpLocks/>
          </p:cNvCxnSpPr>
          <p:nvPr/>
        </p:nvCxnSpPr>
        <p:spPr>
          <a:xfrm flipV="1">
            <a:off x="4674454" y="5700412"/>
            <a:ext cx="315352" cy="446842"/>
          </a:xfrm>
          <a:prstGeom prst="straightConnector1">
            <a:avLst/>
          </a:prstGeom>
          <a:ln w="19050" cmpd="sng">
            <a:solidFill>
              <a:schemeClr val="tx1"/>
            </a:solidFill>
            <a:prstDash val="sysDash"/>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32" name="Cross 31">
            <a:extLst>
              <a:ext uri="{FF2B5EF4-FFF2-40B4-BE49-F238E27FC236}">
                <a16:creationId xmlns:a16="http://schemas.microsoft.com/office/drawing/2014/main" id="{E2CABA81-68A0-4CC0-23AB-3B78433B5CFA}"/>
              </a:ext>
            </a:extLst>
          </p:cNvPr>
          <p:cNvSpPr/>
          <p:nvPr/>
        </p:nvSpPr>
        <p:spPr>
          <a:xfrm rot="18900000">
            <a:off x="4720956" y="6167149"/>
            <a:ext cx="277402" cy="277402"/>
          </a:xfrm>
          <a:prstGeom prst="plus">
            <a:avLst>
              <a:gd name="adj" fmla="val 40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33" name="Cross 32">
            <a:extLst>
              <a:ext uri="{FF2B5EF4-FFF2-40B4-BE49-F238E27FC236}">
                <a16:creationId xmlns:a16="http://schemas.microsoft.com/office/drawing/2014/main" id="{9798730A-026A-F90F-C0C5-F866DCB37940}"/>
              </a:ext>
            </a:extLst>
          </p:cNvPr>
          <p:cNvSpPr/>
          <p:nvPr/>
        </p:nvSpPr>
        <p:spPr>
          <a:xfrm rot="20550750">
            <a:off x="4692851" y="5794341"/>
            <a:ext cx="277402" cy="277402"/>
          </a:xfrm>
          <a:prstGeom prst="plus">
            <a:avLst>
              <a:gd name="adj" fmla="val 40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Tree>
    <p:extLst>
      <p:ext uri="{BB962C8B-B14F-4D97-AF65-F5344CB8AC3E}">
        <p14:creationId xmlns:p14="http://schemas.microsoft.com/office/powerpoint/2010/main" val="2896694786"/>
      </p:ext>
    </p:extLst>
  </p:cSld>
  <p:clrMapOvr>
    <a:masterClrMapping/>
  </p:clrMapOvr>
  <mc:AlternateContent xmlns:mc="http://schemas.openxmlformats.org/markup-compatibility/2006" xmlns:p14="http://schemas.microsoft.com/office/powerpoint/2010/main">
    <mc:Choice Requires="p14">
      <p:transition spd="slow" p14:dur="2000" advTm="60642"/>
    </mc:Choice>
    <mc:Fallback xmlns="">
      <p:transition spd="slow" advTm="606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85D6-8E92-8B1B-05A1-CBDC17252635}"/>
              </a:ext>
            </a:extLst>
          </p:cNvPr>
          <p:cNvSpPr>
            <a:spLocks noGrp="1"/>
          </p:cNvSpPr>
          <p:nvPr>
            <p:ph type="title"/>
          </p:nvPr>
        </p:nvSpPr>
        <p:spPr/>
        <p:txBody>
          <a:bodyPr/>
          <a:lstStyle/>
          <a:p>
            <a:r>
              <a:rPr lang="en-US" noProof="0" dirty="0"/>
              <a:t>Two Trust Models</a:t>
            </a:r>
          </a:p>
        </p:txBody>
      </p:sp>
      <p:sp>
        <p:nvSpPr>
          <p:cNvPr id="3" name="Content Placeholder 2">
            <a:extLst>
              <a:ext uri="{FF2B5EF4-FFF2-40B4-BE49-F238E27FC236}">
                <a16:creationId xmlns:a16="http://schemas.microsoft.com/office/drawing/2014/main" id="{996F668B-A7E8-461D-3E41-558DFA3C4C01}"/>
              </a:ext>
            </a:extLst>
          </p:cNvPr>
          <p:cNvSpPr>
            <a:spLocks noGrp="1"/>
          </p:cNvSpPr>
          <p:nvPr>
            <p:ph idx="1"/>
          </p:nvPr>
        </p:nvSpPr>
        <p:spPr/>
        <p:txBody>
          <a:bodyPr/>
          <a:lstStyle/>
          <a:p>
            <a:r>
              <a:rPr lang="en-US" noProof="0" dirty="0"/>
              <a:t>Both models assume an untrusted L0 hypervisor</a:t>
            </a:r>
          </a:p>
          <a:p>
            <a:pPr lvl="1"/>
            <a:r>
              <a:rPr lang="en-US" noProof="0" dirty="0"/>
              <a:t>Enable secure virtual clouds on untrusted public clouds</a:t>
            </a:r>
          </a:p>
          <a:p>
            <a:r>
              <a:rPr lang="en-US" noProof="0" dirty="0"/>
              <a:t>Model 1: Untrusted L1 hypervisors</a:t>
            </a:r>
          </a:p>
          <a:p>
            <a:pPr lvl="1"/>
            <a:r>
              <a:rPr lang="en-US" noProof="0" dirty="0"/>
              <a:t>SEV virtualization is provided for untrusted virtual public clouds</a:t>
            </a:r>
          </a:p>
          <a:p>
            <a:r>
              <a:rPr lang="en-US" noProof="0" dirty="0"/>
              <a:t>Model 2: </a:t>
            </a:r>
            <a:r>
              <a:rPr lang="en-US" dirty="0"/>
              <a:t>T</a:t>
            </a:r>
            <a:r>
              <a:rPr lang="en-US" noProof="0" dirty="0"/>
              <a:t>rusted L1 hypervisors</a:t>
            </a:r>
          </a:p>
          <a:p>
            <a:pPr lvl="1"/>
            <a:r>
              <a:rPr lang="en-US" noProof="0" dirty="0"/>
              <a:t>SEV passthrough is provided for trusted virtual private clouds</a:t>
            </a:r>
          </a:p>
        </p:txBody>
      </p:sp>
      <p:sp>
        <p:nvSpPr>
          <p:cNvPr id="4" name="Slide Number Placeholder 3">
            <a:extLst>
              <a:ext uri="{FF2B5EF4-FFF2-40B4-BE49-F238E27FC236}">
                <a16:creationId xmlns:a16="http://schemas.microsoft.com/office/drawing/2014/main" id="{56D0C544-8EB7-DDEE-9958-5884D7388835}"/>
              </a:ext>
            </a:extLst>
          </p:cNvPr>
          <p:cNvSpPr>
            <a:spLocks noGrp="1"/>
          </p:cNvSpPr>
          <p:nvPr>
            <p:ph type="sldNum" sz="quarter" idx="12"/>
          </p:nvPr>
        </p:nvSpPr>
        <p:spPr/>
        <p:txBody>
          <a:bodyPr/>
          <a:lstStyle/>
          <a:p>
            <a:fld id="{D6F57A23-CB21-D340-80A0-623F78F268E8}" type="slidenum">
              <a:rPr kumimoji="1" lang="en-US" noProof="0" smtClean="0"/>
              <a:t>6</a:t>
            </a:fld>
            <a:endParaRPr kumimoji="1" lang="en-US" noProof="0" dirty="0"/>
          </a:p>
        </p:txBody>
      </p:sp>
      <p:graphicFrame>
        <p:nvGraphicFramePr>
          <p:cNvPr id="5" name="Table 4">
            <a:extLst>
              <a:ext uri="{FF2B5EF4-FFF2-40B4-BE49-F238E27FC236}">
                <a16:creationId xmlns:a16="http://schemas.microsoft.com/office/drawing/2014/main" id="{D8D19A4D-032E-94C6-0652-0D1300EF6F88}"/>
              </a:ext>
            </a:extLst>
          </p:cNvPr>
          <p:cNvGraphicFramePr>
            <a:graphicFrameLocks noGrp="1"/>
          </p:cNvGraphicFramePr>
          <p:nvPr>
            <p:extLst>
              <p:ext uri="{D42A27DB-BD31-4B8C-83A1-F6EECF244321}">
                <p14:modId xmlns:p14="http://schemas.microsoft.com/office/powerpoint/2010/main" val="408290573"/>
              </p:ext>
            </p:extLst>
          </p:nvPr>
        </p:nvGraphicFramePr>
        <p:xfrm>
          <a:off x="7582332" y="4766840"/>
          <a:ext cx="3735906" cy="1381760"/>
        </p:xfrm>
        <a:graphic>
          <a:graphicData uri="http://schemas.openxmlformats.org/drawingml/2006/table">
            <a:tbl>
              <a:tblPr firstRow="1" bandRow="1">
                <a:tableStyleId>{F2DE63D5-997A-4646-A377-4702673A728D}</a:tableStyleId>
              </a:tblPr>
              <a:tblGrid>
                <a:gridCol w="2013735">
                  <a:extLst>
                    <a:ext uri="{9D8B030D-6E8A-4147-A177-3AD203B41FA5}">
                      <a16:colId xmlns:a16="http://schemas.microsoft.com/office/drawing/2014/main" val="3341998871"/>
                    </a:ext>
                  </a:extLst>
                </a:gridCol>
                <a:gridCol w="883577">
                  <a:extLst>
                    <a:ext uri="{9D8B030D-6E8A-4147-A177-3AD203B41FA5}">
                      <a16:colId xmlns:a16="http://schemas.microsoft.com/office/drawing/2014/main" val="2518748838"/>
                    </a:ext>
                  </a:extLst>
                </a:gridCol>
                <a:gridCol w="838594">
                  <a:extLst>
                    <a:ext uri="{9D8B030D-6E8A-4147-A177-3AD203B41FA5}">
                      <a16:colId xmlns:a16="http://schemas.microsoft.com/office/drawing/2014/main" val="2595176340"/>
                    </a:ext>
                  </a:extLst>
                </a:gridCol>
              </a:tblGrid>
              <a:tr h="370840">
                <a:tc>
                  <a:txBody>
                    <a:bodyPr/>
                    <a:lstStyle/>
                    <a:p>
                      <a:endParaRPr lang="en-US" noProof="0" dirty="0"/>
                    </a:p>
                  </a:txBody>
                  <a:tcPr/>
                </a:tc>
                <a:tc>
                  <a:txBody>
                    <a:bodyPr/>
                    <a:lstStyle/>
                    <a:p>
                      <a:pPr algn="ctr"/>
                      <a:r>
                        <a:rPr lang="en-US" noProof="0" dirty="0"/>
                        <a:t>L1's</a:t>
                      </a:r>
                      <a:br>
                        <a:rPr lang="en-US" noProof="0" dirty="0"/>
                      </a:br>
                      <a:r>
                        <a:rPr lang="en-US" noProof="0" dirty="0"/>
                        <a:t>trust</a:t>
                      </a:r>
                    </a:p>
                  </a:txBody>
                  <a:tcPr/>
                </a:tc>
                <a:tc>
                  <a:txBody>
                    <a:bodyPr/>
                    <a:lstStyle/>
                    <a:p>
                      <a:pPr algn="ctr"/>
                      <a:r>
                        <a:rPr lang="en-US" noProof="0" dirty="0"/>
                        <a:t>L2's</a:t>
                      </a:r>
                      <a:br>
                        <a:rPr lang="en-US" noProof="0" dirty="0"/>
                      </a:br>
                      <a:r>
                        <a:rPr lang="en-US" noProof="0" dirty="0"/>
                        <a:t>trust</a:t>
                      </a:r>
                    </a:p>
                  </a:txBody>
                  <a:tcPr/>
                </a:tc>
                <a:extLst>
                  <a:ext uri="{0D108BD9-81ED-4DB2-BD59-A6C34878D82A}">
                    <a16:rowId xmlns:a16="http://schemas.microsoft.com/office/drawing/2014/main" val="2278770635"/>
                  </a:ext>
                </a:extLst>
              </a:tr>
              <a:tr h="370840">
                <a:tc>
                  <a:txBody>
                    <a:bodyPr/>
                    <a:lstStyle/>
                    <a:p>
                      <a:r>
                        <a:rPr lang="en-US" noProof="0" dirty="0"/>
                        <a:t>SEV virtualization</a:t>
                      </a:r>
                    </a:p>
                  </a:txBody>
                  <a:tcPr/>
                </a:tc>
                <a:tc>
                  <a:txBody>
                    <a:bodyPr/>
                    <a:lstStyle/>
                    <a:p>
                      <a:pPr algn="ctr"/>
                      <a:r>
                        <a:rPr lang="en-US" noProof="0" dirty="0">
                          <a:solidFill>
                            <a:schemeClr val="tx1"/>
                          </a:solidFill>
                        </a:rPr>
                        <a:t>-</a:t>
                      </a:r>
                    </a:p>
                  </a:txBody>
                  <a:tcPr/>
                </a:tc>
                <a:tc>
                  <a:txBody>
                    <a:bodyPr/>
                    <a:lstStyle/>
                    <a:p>
                      <a:pPr algn="ctr"/>
                      <a:r>
                        <a:rPr lang="en-US" noProof="0" dirty="0"/>
                        <a:t>-</a:t>
                      </a:r>
                    </a:p>
                  </a:txBody>
                  <a:tcPr/>
                </a:tc>
                <a:extLst>
                  <a:ext uri="{0D108BD9-81ED-4DB2-BD59-A6C34878D82A}">
                    <a16:rowId xmlns:a16="http://schemas.microsoft.com/office/drawing/2014/main" val="467354524"/>
                  </a:ext>
                </a:extLst>
              </a:tr>
              <a:tr h="370840">
                <a:tc>
                  <a:txBody>
                    <a:bodyPr/>
                    <a:lstStyle/>
                    <a:p>
                      <a:r>
                        <a:rPr lang="en-US" noProof="0" dirty="0"/>
                        <a:t>SEV passthrough</a:t>
                      </a:r>
                    </a:p>
                  </a:txBody>
                  <a:tcPr/>
                </a:tc>
                <a:tc>
                  <a:txBody>
                    <a:bodyPr/>
                    <a:lstStyle/>
                    <a:p>
                      <a:pPr algn="ctr"/>
                      <a:r>
                        <a:rPr lang="en-US" noProof="0" dirty="0"/>
                        <a:t>-</a:t>
                      </a:r>
                    </a:p>
                  </a:txBody>
                  <a:tcPr/>
                </a:tc>
                <a:tc>
                  <a:txBody>
                    <a:bodyPr/>
                    <a:lstStyle/>
                    <a:p>
                      <a:pPr algn="ctr"/>
                      <a:r>
                        <a:rPr lang="en-US" noProof="0" dirty="0"/>
                        <a:t>L1</a:t>
                      </a:r>
                    </a:p>
                  </a:txBody>
                  <a:tcPr/>
                </a:tc>
                <a:extLst>
                  <a:ext uri="{0D108BD9-81ED-4DB2-BD59-A6C34878D82A}">
                    <a16:rowId xmlns:a16="http://schemas.microsoft.com/office/drawing/2014/main" val="2736244438"/>
                  </a:ext>
                </a:extLst>
              </a:tr>
            </a:tbl>
          </a:graphicData>
        </a:graphic>
      </p:graphicFrame>
      <p:sp>
        <p:nvSpPr>
          <p:cNvPr id="6" name="Rectangle 5">
            <a:extLst>
              <a:ext uri="{FF2B5EF4-FFF2-40B4-BE49-F238E27FC236}">
                <a16:creationId xmlns:a16="http://schemas.microsoft.com/office/drawing/2014/main" id="{3CF3AD56-67EC-266A-2603-94A25669B85E}"/>
              </a:ext>
            </a:extLst>
          </p:cNvPr>
          <p:cNvSpPr/>
          <p:nvPr/>
        </p:nvSpPr>
        <p:spPr>
          <a:xfrm>
            <a:off x="1056037" y="4665409"/>
            <a:ext cx="2617470" cy="1221683"/>
          </a:xfrm>
          <a:prstGeom prst="rect">
            <a:avLst/>
          </a:prstGeom>
          <a:solidFill>
            <a:schemeClr val="tx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D7B86701-19B7-BDBF-E340-FFA67E4094C6}"/>
              </a:ext>
            </a:extLst>
          </p:cNvPr>
          <p:cNvSpPr/>
          <p:nvPr/>
        </p:nvSpPr>
        <p:spPr>
          <a:xfrm>
            <a:off x="1257967" y="5393070"/>
            <a:ext cx="2213610" cy="33991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8" name="Rectangle 7">
            <a:extLst>
              <a:ext uri="{FF2B5EF4-FFF2-40B4-BE49-F238E27FC236}">
                <a16:creationId xmlns:a16="http://schemas.microsoft.com/office/drawing/2014/main" id="{093571D6-2A08-C2C0-63D4-2568EA2E67AA}"/>
              </a:ext>
            </a:extLst>
          </p:cNvPr>
          <p:cNvSpPr/>
          <p:nvPr/>
        </p:nvSpPr>
        <p:spPr>
          <a:xfrm>
            <a:off x="1056036" y="5991544"/>
            <a:ext cx="2617470"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9" name="Rectangle 8">
            <a:extLst>
              <a:ext uri="{FF2B5EF4-FFF2-40B4-BE49-F238E27FC236}">
                <a16:creationId xmlns:a16="http://schemas.microsoft.com/office/drawing/2014/main" id="{0BC44BB8-02EC-50D1-424D-4C60353D9F6C}"/>
              </a:ext>
            </a:extLst>
          </p:cNvPr>
          <p:cNvSpPr/>
          <p:nvPr/>
        </p:nvSpPr>
        <p:spPr>
          <a:xfrm>
            <a:off x="1257967" y="4821067"/>
            <a:ext cx="98679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0" name="Rectangle 9">
            <a:extLst>
              <a:ext uri="{FF2B5EF4-FFF2-40B4-BE49-F238E27FC236}">
                <a16:creationId xmlns:a16="http://schemas.microsoft.com/office/drawing/2014/main" id="{37EBBEB9-F8EF-B138-7DF4-A1D1A43FF052}"/>
              </a:ext>
            </a:extLst>
          </p:cNvPr>
          <p:cNvSpPr/>
          <p:nvPr/>
        </p:nvSpPr>
        <p:spPr>
          <a:xfrm>
            <a:off x="2465737" y="4821067"/>
            <a:ext cx="986790" cy="415292"/>
          </a:xfrm>
          <a:prstGeom prst="rect">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1" name="TextBox 10">
            <a:extLst>
              <a:ext uri="{FF2B5EF4-FFF2-40B4-BE49-F238E27FC236}">
                <a16:creationId xmlns:a16="http://schemas.microsoft.com/office/drawing/2014/main" id="{CE41AAC2-960E-C83E-3F46-C3A4ED450EF0}"/>
              </a:ext>
            </a:extLst>
          </p:cNvPr>
          <p:cNvSpPr txBox="1"/>
          <p:nvPr/>
        </p:nvSpPr>
        <p:spPr>
          <a:xfrm>
            <a:off x="1939014" y="4272571"/>
            <a:ext cx="851515" cy="369332"/>
          </a:xfrm>
          <a:prstGeom prst="rect">
            <a:avLst/>
          </a:prstGeom>
          <a:noFill/>
        </p:spPr>
        <p:txBody>
          <a:bodyPr wrap="none" rtlCol="0">
            <a:spAutoFit/>
          </a:bodyPr>
          <a:lstStyle/>
          <a:p>
            <a:pPr algn="ctr"/>
            <a:r>
              <a:rPr lang="en-US" noProof="0" dirty="0"/>
              <a:t>L1 VM</a:t>
            </a:r>
          </a:p>
        </p:txBody>
      </p:sp>
      <p:sp>
        <p:nvSpPr>
          <p:cNvPr id="12" name="Rectangle 11">
            <a:extLst>
              <a:ext uri="{FF2B5EF4-FFF2-40B4-BE49-F238E27FC236}">
                <a16:creationId xmlns:a16="http://schemas.microsoft.com/office/drawing/2014/main" id="{DE35F766-6785-872D-3BC1-B9BE67539759}"/>
              </a:ext>
            </a:extLst>
          </p:cNvPr>
          <p:cNvSpPr/>
          <p:nvPr/>
        </p:nvSpPr>
        <p:spPr>
          <a:xfrm>
            <a:off x="4235888" y="4665409"/>
            <a:ext cx="2617470" cy="1221683"/>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3" name="Rectangle 12">
            <a:extLst>
              <a:ext uri="{FF2B5EF4-FFF2-40B4-BE49-F238E27FC236}">
                <a16:creationId xmlns:a16="http://schemas.microsoft.com/office/drawing/2014/main" id="{7F487AC0-1B69-A075-FDC5-CE8254A3C562}"/>
              </a:ext>
            </a:extLst>
          </p:cNvPr>
          <p:cNvSpPr/>
          <p:nvPr/>
        </p:nvSpPr>
        <p:spPr>
          <a:xfrm>
            <a:off x="4437818" y="5393070"/>
            <a:ext cx="2213610" cy="33991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14" name="Rectangle 13">
            <a:extLst>
              <a:ext uri="{FF2B5EF4-FFF2-40B4-BE49-F238E27FC236}">
                <a16:creationId xmlns:a16="http://schemas.microsoft.com/office/drawing/2014/main" id="{E545E485-85C8-6E89-1602-E15506965407}"/>
              </a:ext>
            </a:extLst>
          </p:cNvPr>
          <p:cNvSpPr/>
          <p:nvPr/>
        </p:nvSpPr>
        <p:spPr>
          <a:xfrm>
            <a:off x="4235888" y="5991544"/>
            <a:ext cx="2617470"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15" name="Rectangle 14">
            <a:extLst>
              <a:ext uri="{FF2B5EF4-FFF2-40B4-BE49-F238E27FC236}">
                <a16:creationId xmlns:a16="http://schemas.microsoft.com/office/drawing/2014/main" id="{9C1B0BF9-219C-3661-5F57-E1BC6B4F7889}"/>
              </a:ext>
            </a:extLst>
          </p:cNvPr>
          <p:cNvSpPr/>
          <p:nvPr/>
        </p:nvSpPr>
        <p:spPr>
          <a:xfrm>
            <a:off x="4437818" y="4821067"/>
            <a:ext cx="98679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6" name="Rectangle 15">
            <a:extLst>
              <a:ext uri="{FF2B5EF4-FFF2-40B4-BE49-F238E27FC236}">
                <a16:creationId xmlns:a16="http://schemas.microsoft.com/office/drawing/2014/main" id="{48DF63E0-36B4-9AF0-33E9-06E56D17DD8C}"/>
              </a:ext>
            </a:extLst>
          </p:cNvPr>
          <p:cNvSpPr/>
          <p:nvPr/>
        </p:nvSpPr>
        <p:spPr>
          <a:xfrm>
            <a:off x="5645588" y="4821067"/>
            <a:ext cx="986790" cy="415292"/>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7" name="TextBox 16">
            <a:extLst>
              <a:ext uri="{FF2B5EF4-FFF2-40B4-BE49-F238E27FC236}">
                <a16:creationId xmlns:a16="http://schemas.microsoft.com/office/drawing/2014/main" id="{1DC4E478-C7E6-9AF9-1F65-F22415D43BED}"/>
              </a:ext>
            </a:extLst>
          </p:cNvPr>
          <p:cNvSpPr txBox="1"/>
          <p:nvPr/>
        </p:nvSpPr>
        <p:spPr>
          <a:xfrm>
            <a:off x="5118865" y="4272571"/>
            <a:ext cx="851515" cy="369332"/>
          </a:xfrm>
          <a:prstGeom prst="rect">
            <a:avLst/>
          </a:prstGeom>
          <a:noFill/>
        </p:spPr>
        <p:txBody>
          <a:bodyPr wrap="none" rtlCol="0">
            <a:spAutoFit/>
          </a:bodyPr>
          <a:lstStyle/>
          <a:p>
            <a:pPr algn="ctr"/>
            <a:r>
              <a:rPr lang="en-US" noProof="0" dirty="0"/>
              <a:t>L1 VM</a:t>
            </a:r>
          </a:p>
        </p:txBody>
      </p:sp>
      <p:sp>
        <p:nvSpPr>
          <p:cNvPr id="18" name="TextBox 17">
            <a:extLst>
              <a:ext uri="{FF2B5EF4-FFF2-40B4-BE49-F238E27FC236}">
                <a16:creationId xmlns:a16="http://schemas.microsoft.com/office/drawing/2014/main" id="{915BCE81-E50D-B612-4103-66CD0B762C51}"/>
              </a:ext>
            </a:extLst>
          </p:cNvPr>
          <p:cNvSpPr txBox="1"/>
          <p:nvPr/>
        </p:nvSpPr>
        <p:spPr>
          <a:xfrm>
            <a:off x="1368344" y="6383627"/>
            <a:ext cx="1992853" cy="369332"/>
          </a:xfrm>
          <a:prstGeom prst="rect">
            <a:avLst/>
          </a:prstGeom>
          <a:noFill/>
        </p:spPr>
        <p:txBody>
          <a:bodyPr wrap="none" rtlCol="0">
            <a:spAutoFit/>
          </a:bodyPr>
          <a:lstStyle/>
          <a:p>
            <a:pPr algn="l"/>
            <a:r>
              <a:rPr lang="en-US" i="1" noProof="0" dirty="0"/>
              <a:t>SEV virtualization</a:t>
            </a:r>
          </a:p>
        </p:txBody>
      </p:sp>
      <p:sp>
        <p:nvSpPr>
          <p:cNvPr id="19" name="TextBox 18">
            <a:extLst>
              <a:ext uri="{FF2B5EF4-FFF2-40B4-BE49-F238E27FC236}">
                <a16:creationId xmlns:a16="http://schemas.microsoft.com/office/drawing/2014/main" id="{D974CC21-39CA-10E3-5FB1-A185BFB8F084}"/>
              </a:ext>
            </a:extLst>
          </p:cNvPr>
          <p:cNvSpPr txBox="1"/>
          <p:nvPr/>
        </p:nvSpPr>
        <p:spPr>
          <a:xfrm>
            <a:off x="4554607" y="6383627"/>
            <a:ext cx="1980029" cy="369332"/>
          </a:xfrm>
          <a:prstGeom prst="rect">
            <a:avLst/>
          </a:prstGeom>
          <a:noFill/>
        </p:spPr>
        <p:txBody>
          <a:bodyPr wrap="none" rtlCol="0">
            <a:spAutoFit/>
          </a:bodyPr>
          <a:lstStyle/>
          <a:p>
            <a:pPr algn="l"/>
            <a:r>
              <a:rPr lang="en-US" i="1" noProof="0" dirty="0"/>
              <a:t>SEV passthrough</a:t>
            </a:r>
          </a:p>
        </p:txBody>
      </p:sp>
    </p:spTree>
    <p:extLst>
      <p:ext uri="{BB962C8B-B14F-4D97-AF65-F5344CB8AC3E}">
        <p14:creationId xmlns:p14="http://schemas.microsoft.com/office/powerpoint/2010/main" val="180018101"/>
      </p:ext>
    </p:extLst>
  </p:cSld>
  <p:clrMapOvr>
    <a:masterClrMapping/>
  </p:clrMapOvr>
  <mc:AlternateContent xmlns:mc="http://schemas.openxmlformats.org/markup-compatibility/2006" xmlns:p14="http://schemas.microsoft.com/office/powerpoint/2010/main">
    <mc:Choice Requires="p14">
      <p:transition spd="slow" p14:dur="2000" advTm="36149"/>
    </mc:Choice>
    <mc:Fallback xmlns="">
      <p:transition spd="slow" advTm="361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245C-9B00-99D2-62E0-D24C5705D290}"/>
              </a:ext>
            </a:extLst>
          </p:cNvPr>
          <p:cNvSpPr>
            <a:spLocks noGrp="1"/>
          </p:cNvSpPr>
          <p:nvPr>
            <p:ph type="title"/>
          </p:nvPr>
        </p:nvSpPr>
        <p:spPr/>
        <p:txBody>
          <a:bodyPr/>
          <a:lstStyle/>
          <a:p>
            <a:r>
              <a:rPr lang="en-US" noProof="0" dirty="0"/>
              <a:t>Mechanism 1 | SEV Virtualization</a:t>
            </a:r>
          </a:p>
        </p:txBody>
      </p:sp>
      <p:sp>
        <p:nvSpPr>
          <p:cNvPr id="3" name="Content Placeholder 2">
            <a:extLst>
              <a:ext uri="{FF2B5EF4-FFF2-40B4-BE49-F238E27FC236}">
                <a16:creationId xmlns:a16="http://schemas.microsoft.com/office/drawing/2014/main" id="{9FD6F106-F92D-689E-0B67-BAD0BE94F668}"/>
              </a:ext>
            </a:extLst>
          </p:cNvPr>
          <p:cNvSpPr>
            <a:spLocks noGrp="1"/>
          </p:cNvSpPr>
          <p:nvPr>
            <p:ph idx="1"/>
          </p:nvPr>
        </p:nvSpPr>
        <p:spPr/>
        <p:txBody>
          <a:bodyPr/>
          <a:lstStyle/>
          <a:p>
            <a:r>
              <a:rPr lang="en-US" noProof="0" dirty="0"/>
              <a:t>Protect L2 VMs from an untrusted L1 hypervisor</a:t>
            </a:r>
          </a:p>
          <a:p>
            <a:pPr lvl="1"/>
            <a:r>
              <a:rPr lang="en-US" noProof="0" dirty="0"/>
              <a:t>Use different SEV contexts (encryption keys) between L1/L2 VMs</a:t>
            </a:r>
          </a:p>
          <a:p>
            <a:pPr lvl="1"/>
            <a:r>
              <a:rPr lang="en-US" noProof="0" dirty="0"/>
              <a:t>Configure shared memory as unencrypted in both L1/L2 VMs</a:t>
            </a:r>
          </a:p>
          <a:p>
            <a:r>
              <a:rPr lang="en-US" u="sng" noProof="0" dirty="0"/>
              <a:t>Challenge</a:t>
            </a:r>
            <a:r>
              <a:rPr lang="en-US" noProof="0" dirty="0"/>
              <a:t>: How to provide virtual SEV to L1 VMs securely?</a:t>
            </a:r>
          </a:p>
          <a:p>
            <a:pPr lvl="1"/>
            <a:r>
              <a:rPr lang="en-US" noProof="0" dirty="0"/>
              <a:t>Need to virtualize SEV hardware (AMD-SP and RMP)</a:t>
            </a:r>
          </a:p>
          <a:p>
            <a:pPr lvl="1"/>
            <a:r>
              <a:rPr lang="en-US" noProof="0" dirty="0"/>
              <a:t>Cannot emulate SEV hardware securely in an untrusted L0 hypervisor</a:t>
            </a:r>
          </a:p>
        </p:txBody>
      </p:sp>
      <p:sp>
        <p:nvSpPr>
          <p:cNvPr id="4" name="Slide Number Placeholder 3">
            <a:extLst>
              <a:ext uri="{FF2B5EF4-FFF2-40B4-BE49-F238E27FC236}">
                <a16:creationId xmlns:a16="http://schemas.microsoft.com/office/drawing/2014/main" id="{D06B75D9-3D3D-29A5-EC4A-FAEF9E166E3B}"/>
              </a:ext>
            </a:extLst>
          </p:cNvPr>
          <p:cNvSpPr>
            <a:spLocks noGrp="1"/>
          </p:cNvSpPr>
          <p:nvPr>
            <p:ph type="sldNum" sz="quarter" idx="12"/>
          </p:nvPr>
        </p:nvSpPr>
        <p:spPr/>
        <p:txBody>
          <a:bodyPr/>
          <a:lstStyle/>
          <a:p>
            <a:fld id="{D6F57A23-CB21-D340-80A0-623F78F268E8}" type="slidenum">
              <a:rPr kumimoji="1" lang="en-US" noProof="0" smtClean="0"/>
              <a:t>7</a:t>
            </a:fld>
            <a:endParaRPr kumimoji="1" lang="en-US" noProof="0" dirty="0"/>
          </a:p>
        </p:txBody>
      </p:sp>
      <p:sp>
        <p:nvSpPr>
          <p:cNvPr id="5" name="Rectangle 4">
            <a:extLst>
              <a:ext uri="{FF2B5EF4-FFF2-40B4-BE49-F238E27FC236}">
                <a16:creationId xmlns:a16="http://schemas.microsoft.com/office/drawing/2014/main" id="{57FC9A19-F5E6-DF41-A8CE-E4E05083D954}"/>
              </a:ext>
            </a:extLst>
          </p:cNvPr>
          <p:cNvSpPr/>
          <p:nvPr/>
        </p:nvSpPr>
        <p:spPr>
          <a:xfrm>
            <a:off x="3253114" y="4360127"/>
            <a:ext cx="3346525" cy="1791479"/>
          </a:xfrm>
          <a:prstGeom prst="rect">
            <a:avLst/>
          </a:prstGeom>
          <a:solidFill>
            <a:schemeClr val="tx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 name="Rectangle 5">
            <a:extLst>
              <a:ext uri="{FF2B5EF4-FFF2-40B4-BE49-F238E27FC236}">
                <a16:creationId xmlns:a16="http://schemas.microsoft.com/office/drawing/2014/main" id="{A61256AE-2E4B-4486-5171-F6187EB8B8ED}"/>
              </a:ext>
            </a:extLst>
          </p:cNvPr>
          <p:cNvSpPr/>
          <p:nvPr/>
        </p:nvSpPr>
        <p:spPr>
          <a:xfrm>
            <a:off x="3427774" y="5657584"/>
            <a:ext cx="2969935" cy="33991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7" name="Rectangle 6">
            <a:extLst>
              <a:ext uri="{FF2B5EF4-FFF2-40B4-BE49-F238E27FC236}">
                <a16:creationId xmlns:a16="http://schemas.microsoft.com/office/drawing/2014/main" id="{B9D4E1BE-4569-D247-68BA-A16942342DA7}"/>
              </a:ext>
            </a:extLst>
          </p:cNvPr>
          <p:cNvSpPr/>
          <p:nvPr/>
        </p:nvSpPr>
        <p:spPr>
          <a:xfrm>
            <a:off x="3253113" y="6267211"/>
            <a:ext cx="3346525" cy="340964"/>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8" name="Rectangle 7">
            <a:extLst>
              <a:ext uri="{FF2B5EF4-FFF2-40B4-BE49-F238E27FC236}">
                <a16:creationId xmlns:a16="http://schemas.microsoft.com/office/drawing/2014/main" id="{FB17BE20-289C-C4DF-30F7-780A6F7796A6}"/>
              </a:ext>
            </a:extLst>
          </p:cNvPr>
          <p:cNvSpPr/>
          <p:nvPr/>
        </p:nvSpPr>
        <p:spPr>
          <a:xfrm>
            <a:off x="3427774" y="4543337"/>
            <a:ext cx="1998825" cy="957535"/>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noProof="0" dirty="0">
                <a:solidFill>
                  <a:schemeClr val="tx1"/>
                </a:solidFill>
              </a:rPr>
              <a:t>L2 VM</a:t>
            </a:r>
          </a:p>
        </p:txBody>
      </p:sp>
      <p:sp>
        <p:nvSpPr>
          <p:cNvPr id="10" name="TextBox 9">
            <a:extLst>
              <a:ext uri="{FF2B5EF4-FFF2-40B4-BE49-F238E27FC236}">
                <a16:creationId xmlns:a16="http://schemas.microsoft.com/office/drawing/2014/main" id="{CD21F249-1C0D-F9A4-C912-9490976F268C}"/>
              </a:ext>
            </a:extLst>
          </p:cNvPr>
          <p:cNvSpPr txBox="1"/>
          <p:nvPr/>
        </p:nvSpPr>
        <p:spPr>
          <a:xfrm>
            <a:off x="5685785" y="4454858"/>
            <a:ext cx="851515" cy="369332"/>
          </a:xfrm>
          <a:prstGeom prst="rect">
            <a:avLst/>
          </a:prstGeom>
          <a:noFill/>
        </p:spPr>
        <p:txBody>
          <a:bodyPr wrap="none" rtlCol="0">
            <a:spAutoFit/>
          </a:bodyPr>
          <a:lstStyle/>
          <a:p>
            <a:pPr algn="ctr"/>
            <a:r>
              <a:rPr lang="en-US" noProof="0" dirty="0"/>
              <a:t>L1 VM</a:t>
            </a:r>
          </a:p>
        </p:txBody>
      </p:sp>
      <p:sp>
        <p:nvSpPr>
          <p:cNvPr id="9" name="Rounded Rectangle 8">
            <a:extLst>
              <a:ext uri="{FF2B5EF4-FFF2-40B4-BE49-F238E27FC236}">
                <a16:creationId xmlns:a16="http://schemas.microsoft.com/office/drawing/2014/main" id="{DD8050C7-3DFF-245E-F251-FA0BCBAD776C}"/>
              </a:ext>
            </a:extLst>
          </p:cNvPr>
          <p:cNvSpPr/>
          <p:nvPr/>
        </p:nvSpPr>
        <p:spPr>
          <a:xfrm>
            <a:off x="7590947" y="4360127"/>
            <a:ext cx="1664389" cy="1003772"/>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AMD Secure Processor (AMD-SP)</a:t>
            </a:r>
          </a:p>
        </p:txBody>
      </p:sp>
      <p:sp>
        <p:nvSpPr>
          <p:cNvPr id="11" name="Rounded Rectangle 10">
            <a:extLst>
              <a:ext uri="{FF2B5EF4-FFF2-40B4-BE49-F238E27FC236}">
                <a16:creationId xmlns:a16="http://schemas.microsoft.com/office/drawing/2014/main" id="{ED4A5629-3CD2-26D9-9A52-6EEC1A0ABD03}"/>
              </a:ext>
            </a:extLst>
          </p:cNvPr>
          <p:cNvSpPr/>
          <p:nvPr/>
        </p:nvSpPr>
        <p:spPr>
          <a:xfrm>
            <a:off x="7604063" y="5511286"/>
            <a:ext cx="1664388" cy="727117"/>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Reverse Map Table (RMP)</a:t>
            </a:r>
          </a:p>
        </p:txBody>
      </p:sp>
      <p:sp>
        <p:nvSpPr>
          <p:cNvPr id="12" name="Rounded Rectangle 11">
            <a:extLst>
              <a:ext uri="{FF2B5EF4-FFF2-40B4-BE49-F238E27FC236}">
                <a16:creationId xmlns:a16="http://schemas.microsoft.com/office/drawing/2014/main" id="{BE17C1DA-0730-8148-C601-A2470EE8FDB2}"/>
              </a:ext>
            </a:extLst>
          </p:cNvPr>
          <p:cNvSpPr/>
          <p:nvPr/>
        </p:nvSpPr>
        <p:spPr>
          <a:xfrm>
            <a:off x="3574437" y="5022104"/>
            <a:ext cx="1716466" cy="339910"/>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bounce buffer</a:t>
            </a:r>
          </a:p>
        </p:txBody>
      </p:sp>
      <p:cxnSp>
        <p:nvCxnSpPr>
          <p:cNvPr id="17" name="Elbow Connector 16">
            <a:extLst>
              <a:ext uri="{FF2B5EF4-FFF2-40B4-BE49-F238E27FC236}">
                <a16:creationId xmlns:a16="http://schemas.microsoft.com/office/drawing/2014/main" id="{F43DBBAE-4314-04B1-1181-9AD3502CFCAC}"/>
              </a:ext>
            </a:extLst>
          </p:cNvPr>
          <p:cNvCxnSpPr>
            <a:cxnSpLocks/>
            <a:stCxn id="12" idx="3"/>
          </p:cNvCxnSpPr>
          <p:nvPr/>
        </p:nvCxnSpPr>
        <p:spPr>
          <a:xfrm>
            <a:off x="5290903" y="5192059"/>
            <a:ext cx="591243" cy="465525"/>
          </a:xfrm>
          <a:prstGeom prst="bentConnector2">
            <a:avLst/>
          </a:prstGeom>
          <a:ln w="1905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27F32E8-E2F2-D7A9-1996-96EF85EE56CB}"/>
              </a:ext>
            </a:extLst>
          </p:cNvPr>
          <p:cNvSpPr txBox="1"/>
          <p:nvPr/>
        </p:nvSpPr>
        <p:spPr>
          <a:xfrm>
            <a:off x="7667153" y="6314828"/>
            <a:ext cx="1672253" cy="369332"/>
          </a:xfrm>
          <a:prstGeom prst="rect">
            <a:avLst/>
          </a:prstGeom>
          <a:noFill/>
        </p:spPr>
        <p:txBody>
          <a:bodyPr wrap="none" rtlCol="0">
            <a:spAutoFit/>
          </a:bodyPr>
          <a:lstStyle/>
          <a:p>
            <a:pPr algn="l"/>
            <a:r>
              <a:rPr lang="en-JP" i="1" dirty="0"/>
              <a:t>SEV hardware</a:t>
            </a:r>
          </a:p>
        </p:txBody>
      </p:sp>
      <p:sp>
        <p:nvSpPr>
          <p:cNvPr id="19" name="Rectangle 18">
            <a:extLst>
              <a:ext uri="{FF2B5EF4-FFF2-40B4-BE49-F238E27FC236}">
                <a16:creationId xmlns:a16="http://schemas.microsoft.com/office/drawing/2014/main" id="{D623ADEE-0A6F-1EDB-4E42-DD6B5E859155}"/>
              </a:ext>
            </a:extLst>
          </p:cNvPr>
          <p:cNvSpPr/>
          <p:nvPr/>
        </p:nvSpPr>
        <p:spPr>
          <a:xfrm>
            <a:off x="1013353" y="4700899"/>
            <a:ext cx="205483" cy="205483"/>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0" name="Rectangle 19">
            <a:extLst>
              <a:ext uri="{FF2B5EF4-FFF2-40B4-BE49-F238E27FC236}">
                <a16:creationId xmlns:a16="http://schemas.microsoft.com/office/drawing/2014/main" id="{987F1C88-E0F1-0867-99B4-652D20447903}"/>
              </a:ext>
            </a:extLst>
          </p:cNvPr>
          <p:cNvSpPr/>
          <p:nvPr/>
        </p:nvSpPr>
        <p:spPr>
          <a:xfrm>
            <a:off x="1011416" y="5097088"/>
            <a:ext cx="205483" cy="205483"/>
          </a:xfrm>
          <a:prstGeom prst="rect">
            <a:avLst/>
          </a:prstGeom>
          <a:solidFill>
            <a:srgbClr val="C0FFC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1" name="TextBox 20">
            <a:extLst>
              <a:ext uri="{FF2B5EF4-FFF2-40B4-BE49-F238E27FC236}">
                <a16:creationId xmlns:a16="http://schemas.microsoft.com/office/drawing/2014/main" id="{EA3981DA-AA01-91D8-EE0C-31AEA6F34BC4}"/>
              </a:ext>
            </a:extLst>
          </p:cNvPr>
          <p:cNvSpPr txBox="1"/>
          <p:nvPr/>
        </p:nvSpPr>
        <p:spPr>
          <a:xfrm>
            <a:off x="1257399" y="4618974"/>
            <a:ext cx="1646605" cy="369332"/>
          </a:xfrm>
          <a:prstGeom prst="rect">
            <a:avLst/>
          </a:prstGeom>
          <a:noFill/>
        </p:spPr>
        <p:txBody>
          <a:bodyPr wrap="none" rtlCol="0">
            <a:spAutoFit/>
          </a:bodyPr>
          <a:lstStyle/>
          <a:p>
            <a:pPr algn="l"/>
            <a:r>
              <a:rPr lang="en-JP" dirty="0"/>
              <a:t>SEV context 1</a:t>
            </a:r>
          </a:p>
        </p:txBody>
      </p:sp>
      <p:sp>
        <p:nvSpPr>
          <p:cNvPr id="22" name="TextBox 21">
            <a:extLst>
              <a:ext uri="{FF2B5EF4-FFF2-40B4-BE49-F238E27FC236}">
                <a16:creationId xmlns:a16="http://schemas.microsoft.com/office/drawing/2014/main" id="{0BD1554B-6792-EEC9-ED31-C79A8201527C}"/>
              </a:ext>
            </a:extLst>
          </p:cNvPr>
          <p:cNvSpPr txBox="1"/>
          <p:nvPr/>
        </p:nvSpPr>
        <p:spPr>
          <a:xfrm>
            <a:off x="1255777" y="5015163"/>
            <a:ext cx="1646605" cy="369332"/>
          </a:xfrm>
          <a:prstGeom prst="rect">
            <a:avLst/>
          </a:prstGeom>
          <a:noFill/>
        </p:spPr>
        <p:txBody>
          <a:bodyPr wrap="none" rtlCol="0">
            <a:spAutoFit/>
          </a:bodyPr>
          <a:lstStyle/>
          <a:p>
            <a:pPr algn="l"/>
            <a:r>
              <a:rPr lang="en-JP" dirty="0"/>
              <a:t>SEV context 2</a:t>
            </a:r>
          </a:p>
        </p:txBody>
      </p:sp>
      <p:sp>
        <p:nvSpPr>
          <p:cNvPr id="13" name="Rectangle 12">
            <a:extLst>
              <a:ext uri="{FF2B5EF4-FFF2-40B4-BE49-F238E27FC236}">
                <a16:creationId xmlns:a16="http://schemas.microsoft.com/office/drawing/2014/main" id="{67718DD1-6824-C9F9-F73F-CE99D52889E4}"/>
              </a:ext>
            </a:extLst>
          </p:cNvPr>
          <p:cNvSpPr/>
          <p:nvPr/>
        </p:nvSpPr>
        <p:spPr>
          <a:xfrm>
            <a:off x="9414690" y="4678889"/>
            <a:ext cx="1545058" cy="36383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SEV context</a:t>
            </a:r>
          </a:p>
        </p:txBody>
      </p:sp>
      <p:pic>
        <p:nvPicPr>
          <p:cNvPr id="15" name="Picture 2" descr="http://free-icon.web-tuhan.net/wp-content/uploads/2014/02/f_007_128.png">
            <a:extLst>
              <a:ext uri="{FF2B5EF4-FFF2-40B4-BE49-F238E27FC236}">
                <a16:creationId xmlns:a16="http://schemas.microsoft.com/office/drawing/2014/main" id="{DB81A966-1BF8-FCE6-5AA1-7CC0508B2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976" y="4700899"/>
            <a:ext cx="504527" cy="46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91982"/>
      </p:ext>
    </p:extLst>
  </p:cSld>
  <p:clrMapOvr>
    <a:masterClrMapping/>
  </p:clrMapOvr>
  <mc:AlternateContent xmlns:mc="http://schemas.openxmlformats.org/markup-compatibility/2006" xmlns:p14="http://schemas.microsoft.com/office/powerpoint/2010/main">
    <mc:Choice Requires="p14">
      <p:transition spd="slow" p14:dur="2000" advTm="62745"/>
    </mc:Choice>
    <mc:Fallback xmlns="">
      <p:transition spd="slow" advTm="627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317D-063C-88F7-9B3B-82612AAFCA5C}"/>
              </a:ext>
            </a:extLst>
          </p:cNvPr>
          <p:cNvSpPr>
            <a:spLocks noGrp="1"/>
          </p:cNvSpPr>
          <p:nvPr>
            <p:ph type="title"/>
          </p:nvPr>
        </p:nvSpPr>
        <p:spPr/>
        <p:txBody>
          <a:bodyPr/>
          <a:lstStyle/>
          <a:p>
            <a:r>
              <a:rPr lang="en-US" noProof="0" dirty="0"/>
              <a:t>Emulation-less Multiplexing of SEV Contexts</a:t>
            </a:r>
          </a:p>
        </p:txBody>
      </p:sp>
      <p:sp>
        <p:nvSpPr>
          <p:cNvPr id="3" name="Content Placeholder 2">
            <a:extLst>
              <a:ext uri="{FF2B5EF4-FFF2-40B4-BE49-F238E27FC236}">
                <a16:creationId xmlns:a16="http://schemas.microsoft.com/office/drawing/2014/main" id="{4659A1CA-44D4-D7DA-4ABA-A0802B4B0792}"/>
              </a:ext>
            </a:extLst>
          </p:cNvPr>
          <p:cNvSpPr>
            <a:spLocks noGrp="1"/>
          </p:cNvSpPr>
          <p:nvPr>
            <p:ph idx="1"/>
          </p:nvPr>
        </p:nvSpPr>
        <p:spPr/>
        <p:txBody>
          <a:bodyPr/>
          <a:lstStyle/>
          <a:p>
            <a:r>
              <a:rPr lang="en-US" noProof="0" dirty="0"/>
              <a:t>Multiplex SEV contexts for both L1/L2 VMs on the AMD-SP</a:t>
            </a:r>
          </a:p>
          <a:p>
            <a:pPr lvl="1"/>
            <a:r>
              <a:rPr lang="en-US" dirty="0"/>
              <a:t>Do not</a:t>
            </a:r>
            <a:r>
              <a:rPr lang="en-US" noProof="0" dirty="0"/>
              <a:t> emulate the AMD-SP in the L0 hypervisor</a:t>
            </a:r>
          </a:p>
          <a:p>
            <a:pPr lvl="1"/>
            <a:r>
              <a:rPr lang="en-US" noProof="0" dirty="0"/>
              <a:t>Maintain the SEV contexts of L1/L2 VMs inside the physical AMD-SP</a:t>
            </a:r>
          </a:p>
          <a:p>
            <a:r>
              <a:rPr lang="en-US" noProof="0" dirty="0"/>
              <a:t>The L0 hypervisor provides a virtual AMD-SP to an L1 VM</a:t>
            </a:r>
          </a:p>
          <a:p>
            <a:pPr lvl="1"/>
            <a:r>
              <a:rPr lang="en-US" noProof="0" dirty="0"/>
              <a:t>Forward commands for managing L2 VMs to the physical AMD-SP</a:t>
            </a:r>
          </a:p>
          <a:p>
            <a:pPr lvl="1"/>
            <a:r>
              <a:rPr lang="en-US" noProof="0" dirty="0"/>
              <a:t>Translate the virtual ASID of an L2 VM into the real ASID</a:t>
            </a:r>
          </a:p>
        </p:txBody>
      </p:sp>
      <p:sp>
        <p:nvSpPr>
          <p:cNvPr id="4" name="Slide Number Placeholder 3">
            <a:extLst>
              <a:ext uri="{FF2B5EF4-FFF2-40B4-BE49-F238E27FC236}">
                <a16:creationId xmlns:a16="http://schemas.microsoft.com/office/drawing/2014/main" id="{56C11053-7947-F819-0C21-892126789B49}"/>
              </a:ext>
            </a:extLst>
          </p:cNvPr>
          <p:cNvSpPr>
            <a:spLocks noGrp="1"/>
          </p:cNvSpPr>
          <p:nvPr>
            <p:ph type="sldNum" sz="quarter" idx="12"/>
          </p:nvPr>
        </p:nvSpPr>
        <p:spPr/>
        <p:txBody>
          <a:bodyPr/>
          <a:lstStyle/>
          <a:p>
            <a:fld id="{D6F57A23-CB21-D340-80A0-623F78F268E8}" type="slidenum">
              <a:rPr kumimoji="1" lang="en-US" noProof="0" smtClean="0"/>
              <a:t>8</a:t>
            </a:fld>
            <a:endParaRPr kumimoji="1" lang="en-US" noProof="0" dirty="0"/>
          </a:p>
        </p:txBody>
      </p:sp>
      <p:sp>
        <p:nvSpPr>
          <p:cNvPr id="5" name="Rounded Rectangle 4">
            <a:extLst>
              <a:ext uri="{FF2B5EF4-FFF2-40B4-BE49-F238E27FC236}">
                <a16:creationId xmlns:a16="http://schemas.microsoft.com/office/drawing/2014/main" id="{DBC3225C-BBE6-2914-0314-AFE0EB53C755}"/>
              </a:ext>
            </a:extLst>
          </p:cNvPr>
          <p:cNvSpPr/>
          <p:nvPr/>
        </p:nvSpPr>
        <p:spPr>
          <a:xfrm>
            <a:off x="6561955" y="4452808"/>
            <a:ext cx="1384300" cy="685800"/>
          </a:xfrm>
          <a:prstGeom prst="roundRect">
            <a:avLst/>
          </a:prstGeom>
          <a:solidFill>
            <a:schemeClr val="accent3">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virtual</a:t>
            </a:r>
          </a:p>
          <a:p>
            <a:pPr algn="ctr"/>
            <a:r>
              <a:rPr lang="en-US" noProof="0" dirty="0">
                <a:solidFill>
                  <a:schemeClr val="tx1"/>
                </a:solidFill>
              </a:rPr>
              <a:t>AMD-SP</a:t>
            </a:r>
          </a:p>
        </p:txBody>
      </p:sp>
      <p:sp>
        <p:nvSpPr>
          <p:cNvPr id="6" name="Rounded Rectangle 5">
            <a:extLst>
              <a:ext uri="{FF2B5EF4-FFF2-40B4-BE49-F238E27FC236}">
                <a16:creationId xmlns:a16="http://schemas.microsoft.com/office/drawing/2014/main" id="{C6037A92-015C-F66F-1B1D-0425D5C17AB6}"/>
              </a:ext>
            </a:extLst>
          </p:cNvPr>
          <p:cNvSpPr/>
          <p:nvPr/>
        </p:nvSpPr>
        <p:spPr>
          <a:xfrm>
            <a:off x="6561955" y="5844987"/>
            <a:ext cx="1384300" cy="685800"/>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physical</a:t>
            </a:r>
          </a:p>
          <a:p>
            <a:pPr algn="ctr"/>
            <a:r>
              <a:rPr lang="en-US" noProof="0" dirty="0">
                <a:solidFill>
                  <a:schemeClr val="tx1"/>
                </a:solidFill>
              </a:rPr>
              <a:t>AMD-SP</a:t>
            </a:r>
          </a:p>
        </p:txBody>
      </p:sp>
      <p:sp>
        <p:nvSpPr>
          <p:cNvPr id="10" name="Rectangle 9">
            <a:extLst>
              <a:ext uri="{FF2B5EF4-FFF2-40B4-BE49-F238E27FC236}">
                <a16:creationId xmlns:a16="http://schemas.microsoft.com/office/drawing/2014/main" id="{B3A69C53-49A0-791A-7C65-DCAEF9D99694}"/>
              </a:ext>
            </a:extLst>
          </p:cNvPr>
          <p:cNvSpPr/>
          <p:nvPr/>
        </p:nvSpPr>
        <p:spPr>
          <a:xfrm>
            <a:off x="2090821" y="4483630"/>
            <a:ext cx="2617470" cy="1441475"/>
          </a:xfrm>
          <a:prstGeom prst="rect">
            <a:avLst/>
          </a:prstGeom>
          <a:solidFill>
            <a:schemeClr val="tx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1" name="Rectangle 10">
            <a:extLst>
              <a:ext uri="{FF2B5EF4-FFF2-40B4-BE49-F238E27FC236}">
                <a16:creationId xmlns:a16="http://schemas.microsoft.com/office/drawing/2014/main" id="{4E580D8F-B868-D549-0F10-BE93B42F5DFC}"/>
              </a:ext>
            </a:extLst>
          </p:cNvPr>
          <p:cNvSpPr/>
          <p:nvPr/>
        </p:nvSpPr>
        <p:spPr>
          <a:xfrm>
            <a:off x="2292751" y="5381082"/>
            <a:ext cx="2213610" cy="415291"/>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12" name="Rectangle 11">
            <a:extLst>
              <a:ext uri="{FF2B5EF4-FFF2-40B4-BE49-F238E27FC236}">
                <a16:creationId xmlns:a16="http://schemas.microsoft.com/office/drawing/2014/main" id="{23C2F332-9F3F-43AE-7423-19D554438948}"/>
              </a:ext>
            </a:extLst>
          </p:cNvPr>
          <p:cNvSpPr/>
          <p:nvPr/>
        </p:nvSpPr>
        <p:spPr>
          <a:xfrm>
            <a:off x="2090821" y="6079800"/>
            <a:ext cx="2617470" cy="41529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13" name="Rectangle 12">
            <a:extLst>
              <a:ext uri="{FF2B5EF4-FFF2-40B4-BE49-F238E27FC236}">
                <a16:creationId xmlns:a16="http://schemas.microsoft.com/office/drawing/2014/main" id="{71A068E0-1065-1827-D069-939AB5E307C7}"/>
              </a:ext>
            </a:extLst>
          </p:cNvPr>
          <p:cNvSpPr/>
          <p:nvPr/>
        </p:nvSpPr>
        <p:spPr>
          <a:xfrm>
            <a:off x="2292751" y="4654193"/>
            <a:ext cx="986790" cy="570179"/>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4" name="TextBox 13">
            <a:extLst>
              <a:ext uri="{FF2B5EF4-FFF2-40B4-BE49-F238E27FC236}">
                <a16:creationId xmlns:a16="http://schemas.microsoft.com/office/drawing/2014/main" id="{6AFF91C2-8906-BA76-708F-7917D931252C}"/>
              </a:ext>
            </a:extLst>
          </p:cNvPr>
          <p:cNvSpPr txBox="1"/>
          <p:nvPr/>
        </p:nvSpPr>
        <p:spPr>
          <a:xfrm>
            <a:off x="3777094" y="4584618"/>
            <a:ext cx="851515" cy="369332"/>
          </a:xfrm>
          <a:prstGeom prst="rect">
            <a:avLst/>
          </a:prstGeom>
          <a:noFill/>
        </p:spPr>
        <p:txBody>
          <a:bodyPr wrap="none" rtlCol="0">
            <a:spAutoFit/>
          </a:bodyPr>
          <a:lstStyle/>
          <a:p>
            <a:pPr algn="ctr"/>
            <a:r>
              <a:rPr lang="en-US" noProof="0" dirty="0"/>
              <a:t>L1 VM</a:t>
            </a:r>
          </a:p>
        </p:txBody>
      </p:sp>
      <p:cxnSp>
        <p:nvCxnSpPr>
          <p:cNvPr id="16" name="Straight Arrow Connector 15">
            <a:extLst>
              <a:ext uri="{FF2B5EF4-FFF2-40B4-BE49-F238E27FC236}">
                <a16:creationId xmlns:a16="http://schemas.microsoft.com/office/drawing/2014/main" id="{7D57DCC0-FDBA-B247-1531-52920302D117}"/>
              </a:ext>
            </a:extLst>
          </p:cNvPr>
          <p:cNvCxnSpPr>
            <a:cxnSpLocks/>
            <a:stCxn id="11" idx="3"/>
            <a:endCxn id="5" idx="1"/>
          </p:cNvCxnSpPr>
          <p:nvPr/>
        </p:nvCxnSpPr>
        <p:spPr>
          <a:xfrm flipV="1">
            <a:off x="4506361" y="4795708"/>
            <a:ext cx="2055594" cy="793020"/>
          </a:xfrm>
          <a:prstGeom prst="straightConnector1">
            <a:avLst/>
          </a:prstGeom>
          <a:ln w="19050" cmpd="sng">
            <a:solidFill>
              <a:srgbClr val="00B05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77AE50A-A18C-F97C-6C3E-32AEC811C8AC}"/>
              </a:ext>
            </a:extLst>
          </p:cNvPr>
          <p:cNvSpPr txBox="1"/>
          <p:nvPr/>
        </p:nvSpPr>
        <p:spPr>
          <a:xfrm>
            <a:off x="5005591" y="4380523"/>
            <a:ext cx="1259063" cy="584775"/>
          </a:xfrm>
          <a:prstGeom prst="rect">
            <a:avLst/>
          </a:prstGeom>
          <a:noFill/>
        </p:spPr>
        <p:txBody>
          <a:bodyPr wrap="none" rtlCol="0">
            <a:spAutoFit/>
          </a:bodyPr>
          <a:lstStyle/>
          <a:p>
            <a:pPr algn="ctr"/>
            <a:r>
              <a:rPr lang="en-US" sz="1600" i="1" noProof="0" dirty="0"/>
              <a:t>L2 VM's</a:t>
            </a:r>
          </a:p>
          <a:p>
            <a:pPr algn="ctr"/>
            <a:r>
              <a:rPr lang="en-US" sz="1600" i="1" noProof="0" dirty="0">
                <a:solidFill>
                  <a:srgbClr val="FF0000"/>
                </a:solidFill>
              </a:rPr>
              <a:t>virtual</a:t>
            </a:r>
            <a:r>
              <a:rPr lang="en-US" sz="1600" i="1" noProof="0" dirty="0"/>
              <a:t> ASID</a:t>
            </a:r>
          </a:p>
        </p:txBody>
      </p:sp>
      <p:cxnSp>
        <p:nvCxnSpPr>
          <p:cNvPr id="19" name="Straight Arrow Connector 18">
            <a:extLst>
              <a:ext uri="{FF2B5EF4-FFF2-40B4-BE49-F238E27FC236}">
                <a16:creationId xmlns:a16="http://schemas.microsoft.com/office/drawing/2014/main" id="{FC535106-2064-11DC-D058-6E1977CADB8C}"/>
              </a:ext>
            </a:extLst>
          </p:cNvPr>
          <p:cNvCxnSpPr>
            <a:cxnSpLocks/>
            <a:stCxn id="5" idx="2"/>
            <a:endCxn id="6" idx="0"/>
          </p:cNvCxnSpPr>
          <p:nvPr/>
        </p:nvCxnSpPr>
        <p:spPr>
          <a:xfrm>
            <a:off x="7254105" y="5138608"/>
            <a:ext cx="0" cy="706379"/>
          </a:xfrm>
          <a:prstGeom prst="straightConnector1">
            <a:avLst/>
          </a:prstGeom>
          <a:ln w="19050" cmpd="sng">
            <a:solidFill>
              <a:srgbClr val="00B050"/>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B1737FE-8D5E-30E9-2F32-C4C0FA1BF001}"/>
              </a:ext>
            </a:extLst>
          </p:cNvPr>
          <p:cNvSpPr txBox="1"/>
          <p:nvPr/>
        </p:nvSpPr>
        <p:spPr>
          <a:xfrm>
            <a:off x="7282890" y="5205264"/>
            <a:ext cx="1845762" cy="338554"/>
          </a:xfrm>
          <a:prstGeom prst="rect">
            <a:avLst/>
          </a:prstGeom>
          <a:noFill/>
        </p:spPr>
        <p:txBody>
          <a:bodyPr wrap="none" rtlCol="0">
            <a:spAutoFit/>
          </a:bodyPr>
          <a:lstStyle/>
          <a:p>
            <a:pPr algn="ctr"/>
            <a:r>
              <a:rPr lang="en-US" sz="1600" i="1" noProof="0" dirty="0"/>
              <a:t>L2 VM's </a:t>
            </a:r>
            <a:r>
              <a:rPr lang="en-US" sz="1600" i="1" noProof="0" dirty="0">
                <a:solidFill>
                  <a:srgbClr val="FF0000"/>
                </a:solidFill>
              </a:rPr>
              <a:t>real</a:t>
            </a:r>
            <a:r>
              <a:rPr lang="en-US" sz="1600" i="1" noProof="0" dirty="0"/>
              <a:t> ASID</a:t>
            </a:r>
          </a:p>
        </p:txBody>
      </p:sp>
      <p:cxnSp>
        <p:nvCxnSpPr>
          <p:cNvPr id="23" name="Straight Arrow Connector 22">
            <a:extLst>
              <a:ext uri="{FF2B5EF4-FFF2-40B4-BE49-F238E27FC236}">
                <a16:creationId xmlns:a16="http://schemas.microsoft.com/office/drawing/2014/main" id="{8F4E0413-1963-89F6-7F9C-860E1078B680}"/>
              </a:ext>
            </a:extLst>
          </p:cNvPr>
          <p:cNvCxnSpPr>
            <a:cxnSpLocks/>
            <a:stCxn id="12" idx="3"/>
            <a:endCxn id="6" idx="1"/>
          </p:cNvCxnSpPr>
          <p:nvPr/>
        </p:nvCxnSpPr>
        <p:spPr>
          <a:xfrm flipV="1">
            <a:off x="4708291" y="6187887"/>
            <a:ext cx="1853664" cy="99558"/>
          </a:xfrm>
          <a:prstGeom prst="straightConnector1">
            <a:avLst/>
          </a:prstGeom>
          <a:ln w="19050" cmpd="sng">
            <a:solidFill>
              <a:schemeClr val="tx2">
                <a:lumMod val="60000"/>
                <a:lumOff val="40000"/>
              </a:schemeClr>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8A76FE8-40E4-96C7-813B-D622FD087084}"/>
              </a:ext>
            </a:extLst>
          </p:cNvPr>
          <p:cNvSpPr txBox="1"/>
          <p:nvPr/>
        </p:nvSpPr>
        <p:spPr>
          <a:xfrm>
            <a:off x="4938284" y="5851188"/>
            <a:ext cx="1446613" cy="338554"/>
          </a:xfrm>
          <a:prstGeom prst="rect">
            <a:avLst/>
          </a:prstGeom>
          <a:noFill/>
        </p:spPr>
        <p:txBody>
          <a:bodyPr wrap="none" rtlCol="0">
            <a:spAutoFit/>
          </a:bodyPr>
          <a:lstStyle/>
          <a:p>
            <a:pPr algn="ctr"/>
            <a:r>
              <a:rPr lang="en-US" sz="1600" i="1" noProof="0" dirty="0"/>
              <a:t>L1 VM's ASID</a:t>
            </a:r>
          </a:p>
        </p:txBody>
      </p:sp>
      <p:sp>
        <p:nvSpPr>
          <p:cNvPr id="37" name="Rectangle 36">
            <a:extLst>
              <a:ext uri="{FF2B5EF4-FFF2-40B4-BE49-F238E27FC236}">
                <a16:creationId xmlns:a16="http://schemas.microsoft.com/office/drawing/2014/main" id="{6A582125-6D6D-A031-8416-7AC1B51D5DA1}"/>
              </a:ext>
            </a:extLst>
          </p:cNvPr>
          <p:cNvSpPr/>
          <p:nvPr/>
        </p:nvSpPr>
        <p:spPr>
          <a:xfrm>
            <a:off x="8097928" y="6211198"/>
            <a:ext cx="2379083" cy="36383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VM's SEV context</a:t>
            </a:r>
          </a:p>
        </p:txBody>
      </p:sp>
      <p:sp>
        <p:nvSpPr>
          <p:cNvPr id="38" name="Rectangle 37">
            <a:extLst>
              <a:ext uri="{FF2B5EF4-FFF2-40B4-BE49-F238E27FC236}">
                <a16:creationId xmlns:a16="http://schemas.microsoft.com/office/drawing/2014/main" id="{AD531D17-6185-D397-1F37-9C9230349EF8}"/>
              </a:ext>
            </a:extLst>
          </p:cNvPr>
          <p:cNvSpPr/>
          <p:nvPr/>
        </p:nvSpPr>
        <p:spPr>
          <a:xfrm>
            <a:off x="8097927" y="5774012"/>
            <a:ext cx="2379083" cy="363830"/>
          </a:xfrm>
          <a:prstGeom prst="rect">
            <a:avLst/>
          </a:prstGeom>
          <a:solidFill>
            <a:srgbClr val="C0FFC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VM's SEV context</a:t>
            </a:r>
          </a:p>
        </p:txBody>
      </p:sp>
      <p:pic>
        <p:nvPicPr>
          <p:cNvPr id="7" name="Picture 2" descr="http://free-icon.web-tuhan.net/wp-content/uploads/2014/02/f_007_128.png">
            <a:extLst>
              <a:ext uri="{FF2B5EF4-FFF2-40B4-BE49-F238E27FC236}">
                <a16:creationId xmlns:a16="http://schemas.microsoft.com/office/drawing/2014/main" id="{CD297D96-3A1E-B652-2701-221C95761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250" y="6236981"/>
            <a:ext cx="457240" cy="425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76232A5-7F72-6D81-B77A-BFE32CF511AC}"/>
              </a:ext>
            </a:extLst>
          </p:cNvPr>
          <p:cNvPicPr>
            <a:picLocks noChangeAspect="1"/>
          </p:cNvPicPr>
          <p:nvPr/>
        </p:nvPicPr>
        <p:blipFill>
          <a:blip r:embed="rId4"/>
          <a:stretch>
            <a:fillRect/>
          </a:stretch>
        </p:blipFill>
        <p:spPr>
          <a:xfrm rot="16200000" flipH="1">
            <a:off x="10282962" y="5750557"/>
            <a:ext cx="504528" cy="504528"/>
          </a:xfrm>
          <a:prstGeom prst="rect">
            <a:avLst/>
          </a:prstGeom>
        </p:spPr>
      </p:pic>
    </p:spTree>
    <p:extLst>
      <p:ext uri="{BB962C8B-B14F-4D97-AF65-F5344CB8AC3E}">
        <p14:creationId xmlns:p14="http://schemas.microsoft.com/office/powerpoint/2010/main" val="644979452"/>
      </p:ext>
    </p:extLst>
  </p:cSld>
  <p:clrMapOvr>
    <a:masterClrMapping/>
  </p:clrMapOvr>
  <mc:AlternateContent xmlns:mc="http://schemas.openxmlformats.org/markup-compatibility/2006" xmlns:p14="http://schemas.microsoft.com/office/powerpoint/2010/main">
    <mc:Choice Requires="p14">
      <p:transition spd="slow" p14:dur="2000" advTm="51020"/>
    </mc:Choice>
    <mc:Fallback xmlns="">
      <p:transition spd="slow" advTm="510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2CBF-F68C-9D96-BDCB-DEDFEDAFDA68}"/>
              </a:ext>
            </a:extLst>
          </p:cNvPr>
          <p:cNvSpPr>
            <a:spLocks noGrp="1"/>
          </p:cNvSpPr>
          <p:nvPr>
            <p:ph type="title"/>
          </p:nvPr>
        </p:nvSpPr>
        <p:spPr>
          <a:xfrm>
            <a:off x="609600" y="225779"/>
            <a:ext cx="11277600" cy="902933"/>
          </a:xfrm>
        </p:spPr>
        <p:txBody>
          <a:bodyPr/>
          <a:lstStyle/>
          <a:p>
            <a:r>
              <a:rPr lang="en-US" sz="3900" noProof="0" dirty="0"/>
              <a:t>Emulation-less Multiplexing of Memory Assignment</a:t>
            </a:r>
          </a:p>
        </p:txBody>
      </p:sp>
      <p:sp>
        <p:nvSpPr>
          <p:cNvPr id="3" name="Content Placeholder 2">
            <a:extLst>
              <a:ext uri="{FF2B5EF4-FFF2-40B4-BE49-F238E27FC236}">
                <a16:creationId xmlns:a16="http://schemas.microsoft.com/office/drawing/2014/main" id="{BF0022B3-701F-F757-6909-592BE21C1611}"/>
              </a:ext>
            </a:extLst>
          </p:cNvPr>
          <p:cNvSpPr>
            <a:spLocks noGrp="1"/>
          </p:cNvSpPr>
          <p:nvPr>
            <p:ph idx="1"/>
          </p:nvPr>
        </p:nvSpPr>
        <p:spPr/>
        <p:txBody>
          <a:bodyPr/>
          <a:lstStyle/>
          <a:p>
            <a:r>
              <a:rPr lang="en-US" noProof="0" dirty="0"/>
              <a:t>Multiplex memory assignment for L1/L2 VMs on the RMP</a:t>
            </a:r>
          </a:p>
          <a:p>
            <a:pPr lvl="1"/>
            <a:r>
              <a:rPr lang="en-US" noProof="0" dirty="0"/>
              <a:t>Maintain page ownership (guest or hypervisor) for L1/L2 VMs</a:t>
            </a:r>
          </a:p>
          <a:p>
            <a:pPr lvl="1"/>
            <a:r>
              <a:rPr lang="en-US" dirty="0"/>
              <a:t>Maintain r</a:t>
            </a:r>
            <a:r>
              <a:rPr lang="en-US" noProof="0" dirty="0" err="1"/>
              <a:t>everse</a:t>
            </a:r>
            <a:r>
              <a:rPr lang="en-US" noProof="0" dirty="0"/>
              <a:t> mapping (HPA to ASID/GPA) for L1/L2 VMs</a:t>
            </a:r>
          </a:p>
          <a:p>
            <a:r>
              <a:rPr lang="en-US" noProof="0" dirty="0"/>
              <a:t>Accommodate three </a:t>
            </a:r>
            <a:r>
              <a:rPr lang="en-US" dirty="0"/>
              <a:t>ownership types</a:t>
            </a:r>
            <a:r>
              <a:rPr lang="en-US" noProof="0" dirty="0"/>
              <a:t> in the RMP</a:t>
            </a:r>
          </a:p>
          <a:p>
            <a:pPr lvl="1"/>
            <a:r>
              <a:rPr lang="en-US" noProof="0" dirty="0"/>
              <a:t>Map three owners (L2, L1, and L0) </a:t>
            </a:r>
            <a:r>
              <a:rPr lang="en-US" dirty="0"/>
              <a:t>on</a:t>
            </a:r>
            <a:r>
              <a:rPr lang="en-US" noProof="0" dirty="0"/>
              <a:t> two RMP ownership states</a:t>
            </a:r>
          </a:p>
          <a:p>
            <a:pPr lvl="1"/>
            <a:r>
              <a:rPr lang="en-US" noProof="0" dirty="0"/>
              <a:t>Translate { L2's virtual ASID, L1 GPA } to { L2's real ASID, L0 HPA }</a:t>
            </a:r>
          </a:p>
        </p:txBody>
      </p:sp>
      <p:sp>
        <p:nvSpPr>
          <p:cNvPr id="4" name="Slide Number Placeholder 3">
            <a:extLst>
              <a:ext uri="{FF2B5EF4-FFF2-40B4-BE49-F238E27FC236}">
                <a16:creationId xmlns:a16="http://schemas.microsoft.com/office/drawing/2014/main" id="{A732F678-F2A3-E7D0-77EB-440A712540A2}"/>
              </a:ext>
            </a:extLst>
          </p:cNvPr>
          <p:cNvSpPr>
            <a:spLocks noGrp="1"/>
          </p:cNvSpPr>
          <p:nvPr>
            <p:ph type="sldNum" sz="quarter" idx="12"/>
          </p:nvPr>
        </p:nvSpPr>
        <p:spPr/>
        <p:txBody>
          <a:bodyPr/>
          <a:lstStyle/>
          <a:p>
            <a:fld id="{D6F57A23-CB21-D340-80A0-623F78F268E8}" type="slidenum">
              <a:rPr kumimoji="1" lang="en-US" noProof="0" smtClean="0"/>
              <a:t>9</a:t>
            </a:fld>
            <a:endParaRPr kumimoji="1" lang="en-US" noProof="0" dirty="0"/>
          </a:p>
        </p:txBody>
      </p:sp>
      <p:sp>
        <p:nvSpPr>
          <p:cNvPr id="5" name="Rounded Rectangle 4">
            <a:extLst>
              <a:ext uri="{FF2B5EF4-FFF2-40B4-BE49-F238E27FC236}">
                <a16:creationId xmlns:a16="http://schemas.microsoft.com/office/drawing/2014/main" id="{C4606651-2703-FAE7-31B2-0EC550F09A79}"/>
              </a:ext>
            </a:extLst>
          </p:cNvPr>
          <p:cNvSpPr/>
          <p:nvPr/>
        </p:nvSpPr>
        <p:spPr>
          <a:xfrm>
            <a:off x="5733889" y="5225849"/>
            <a:ext cx="1013078" cy="685800"/>
          </a:xfrm>
          <a:prstGeom prst="roundRect">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RMP</a:t>
            </a:r>
          </a:p>
        </p:txBody>
      </p:sp>
      <p:sp>
        <p:nvSpPr>
          <p:cNvPr id="6" name="Rectangle 5">
            <a:extLst>
              <a:ext uri="{FF2B5EF4-FFF2-40B4-BE49-F238E27FC236}">
                <a16:creationId xmlns:a16="http://schemas.microsoft.com/office/drawing/2014/main" id="{52B41B70-2B96-A540-BD87-F6B3A96BC8EB}"/>
              </a:ext>
            </a:extLst>
          </p:cNvPr>
          <p:cNvSpPr/>
          <p:nvPr/>
        </p:nvSpPr>
        <p:spPr>
          <a:xfrm>
            <a:off x="1586360" y="4362523"/>
            <a:ext cx="2262158" cy="1271683"/>
          </a:xfrm>
          <a:prstGeom prst="rect">
            <a:avLst/>
          </a:prstGeom>
          <a:solidFill>
            <a:schemeClr val="tx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D1293AC6-AB20-ED8B-4C04-87E9FAF77B99}"/>
              </a:ext>
            </a:extLst>
          </p:cNvPr>
          <p:cNvSpPr/>
          <p:nvPr/>
        </p:nvSpPr>
        <p:spPr>
          <a:xfrm>
            <a:off x="1788289" y="5090183"/>
            <a:ext cx="1879579" cy="415291"/>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L1 hypervisor</a:t>
            </a:r>
          </a:p>
        </p:txBody>
      </p:sp>
      <p:sp>
        <p:nvSpPr>
          <p:cNvPr id="8" name="Rectangle 7">
            <a:extLst>
              <a:ext uri="{FF2B5EF4-FFF2-40B4-BE49-F238E27FC236}">
                <a16:creationId xmlns:a16="http://schemas.microsoft.com/office/drawing/2014/main" id="{8B712CF1-C1E4-B77F-A50E-9F09BCB2D50B}"/>
              </a:ext>
            </a:extLst>
          </p:cNvPr>
          <p:cNvSpPr/>
          <p:nvPr/>
        </p:nvSpPr>
        <p:spPr>
          <a:xfrm>
            <a:off x="1586360" y="6141444"/>
            <a:ext cx="2262158" cy="41529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L0 hypervisor</a:t>
            </a:r>
          </a:p>
        </p:txBody>
      </p:sp>
      <p:sp>
        <p:nvSpPr>
          <p:cNvPr id="9" name="Rectangle 8">
            <a:extLst>
              <a:ext uri="{FF2B5EF4-FFF2-40B4-BE49-F238E27FC236}">
                <a16:creationId xmlns:a16="http://schemas.microsoft.com/office/drawing/2014/main" id="{64537816-57F1-5D4A-DDE1-E9AECE62ADE6}"/>
              </a:ext>
            </a:extLst>
          </p:cNvPr>
          <p:cNvSpPr/>
          <p:nvPr/>
        </p:nvSpPr>
        <p:spPr>
          <a:xfrm>
            <a:off x="1788290" y="4518181"/>
            <a:ext cx="986790" cy="415291"/>
          </a:xfrm>
          <a:prstGeom prst="rect">
            <a:avLst/>
          </a:prstGeom>
          <a:solidFill>
            <a:srgbClr val="C0FFC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L2 VM</a:t>
            </a:r>
          </a:p>
        </p:txBody>
      </p:sp>
      <p:sp>
        <p:nvSpPr>
          <p:cNvPr id="10" name="TextBox 9">
            <a:extLst>
              <a:ext uri="{FF2B5EF4-FFF2-40B4-BE49-F238E27FC236}">
                <a16:creationId xmlns:a16="http://schemas.microsoft.com/office/drawing/2014/main" id="{B4F7F019-6327-0D03-A8B1-B1A2710E64C4}"/>
              </a:ext>
            </a:extLst>
          </p:cNvPr>
          <p:cNvSpPr txBox="1"/>
          <p:nvPr/>
        </p:nvSpPr>
        <p:spPr>
          <a:xfrm>
            <a:off x="2946188" y="4450460"/>
            <a:ext cx="851515" cy="369332"/>
          </a:xfrm>
          <a:prstGeom prst="rect">
            <a:avLst/>
          </a:prstGeom>
          <a:noFill/>
        </p:spPr>
        <p:txBody>
          <a:bodyPr wrap="none" rtlCol="0">
            <a:spAutoFit/>
          </a:bodyPr>
          <a:lstStyle/>
          <a:p>
            <a:pPr algn="ctr"/>
            <a:r>
              <a:rPr lang="en-US" noProof="0" dirty="0"/>
              <a:t>L1 VM</a:t>
            </a:r>
          </a:p>
        </p:txBody>
      </p:sp>
      <p:graphicFrame>
        <p:nvGraphicFramePr>
          <p:cNvPr id="11" name="Table 10">
            <a:extLst>
              <a:ext uri="{FF2B5EF4-FFF2-40B4-BE49-F238E27FC236}">
                <a16:creationId xmlns:a16="http://schemas.microsoft.com/office/drawing/2014/main" id="{C36C51F7-6311-4E0E-BF4D-C3463668A135}"/>
              </a:ext>
            </a:extLst>
          </p:cNvPr>
          <p:cNvGraphicFramePr>
            <a:graphicFrameLocks noGrp="1"/>
          </p:cNvGraphicFramePr>
          <p:nvPr>
            <p:extLst>
              <p:ext uri="{D42A27DB-BD31-4B8C-83A1-F6EECF244321}">
                <p14:modId xmlns:p14="http://schemas.microsoft.com/office/powerpoint/2010/main" val="3680586803"/>
              </p:ext>
            </p:extLst>
          </p:nvPr>
        </p:nvGraphicFramePr>
        <p:xfrm>
          <a:off x="7014447" y="4812556"/>
          <a:ext cx="3966074" cy="1483360"/>
        </p:xfrm>
        <a:graphic>
          <a:graphicData uri="http://schemas.openxmlformats.org/drawingml/2006/table">
            <a:tbl>
              <a:tblPr firstRow="1" bandRow="1">
                <a:tableStyleId>{69012ECD-51FC-41F1-AA8D-1B2483CD663E}</a:tableStyleId>
              </a:tblPr>
              <a:tblGrid>
                <a:gridCol w="661014">
                  <a:extLst>
                    <a:ext uri="{9D8B030D-6E8A-4147-A177-3AD203B41FA5}">
                      <a16:colId xmlns:a16="http://schemas.microsoft.com/office/drawing/2014/main" val="1593470761"/>
                    </a:ext>
                  </a:extLst>
                </a:gridCol>
                <a:gridCol w="1377108">
                  <a:extLst>
                    <a:ext uri="{9D8B030D-6E8A-4147-A177-3AD203B41FA5}">
                      <a16:colId xmlns:a16="http://schemas.microsoft.com/office/drawing/2014/main" val="774919316"/>
                    </a:ext>
                  </a:extLst>
                </a:gridCol>
                <a:gridCol w="1123720">
                  <a:extLst>
                    <a:ext uri="{9D8B030D-6E8A-4147-A177-3AD203B41FA5}">
                      <a16:colId xmlns:a16="http://schemas.microsoft.com/office/drawing/2014/main" val="4112184160"/>
                    </a:ext>
                  </a:extLst>
                </a:gridCol>
                <a:gridCol w="804232">
                  <a:extLst>
                    <a:ext uri="{9D8B030D-6E8A-4147-A177-3AD203B41FA5}">
                      <a16:colId xmlns:a16="http://schemas.microsoft.com/office/drawing/2014/main" val="3409425032"/>
                    </a:ext>
                  </a:extLst>
                </a:gridCol>
              </a:tblGrid>
              <a:tr h="370840">
                <a:tc>
                  <a:txBody>
                    <a:bodyPr/>
                    <a:lstStyle/>
                    <a:p>
                      <a:pPr algn="ctr"/>
                      <a:r>
                        <a:rPr lang="en-US" noProof="0" dirty="0"/>
                        <a:t>HPA</a:t>
                      </a:r>
                    </a:p>
                  </a:txBody>
                  <a:tcPr/>
                </a:tc>
                <a:tc>
                  <a:txBody>
                    <a:bodyPr/>
                    <a:lstStyle/>
                    <a:p>
                      <a:pPr algn="ctr"/>
                      <a:r>
                        <a:rPr lang="en-US" noProof="0" dirty="0"/>
                        <a:t>owner</a:t>
                      </a:r>
                    </a:p>
                  </a:txBody>
                  <a:tcPr/>
                </a:tc>
                <a:tc>
                  <a:txBody>
                    <a:bodyPr/>
                    <a:lstStyle/>
                    <a:p>
                      <a:pPr algn="ctr"/>
                      <a:r>
                        <a:rPr lang="en-US" noProof="0" dirty="0"/>
                        <a:t>ASID</a:t>
                      </a:r>
                    </a:p>
                  </a:txBody>
                  <a:tcPr/>
                </a:tc>
                <a:tc>
                  <a:txBody>
                    <a:bodyPr/>
                    <a:lstStyle/>
                    <a:p>
                      <a:pPr algn="ctr"/>
                      <a:r>
                        <a:rPr lang="en-US" noProof="0" dirty="0"/>
                        <a:t>GPA</a:t>
                      </a:r>
                    </a:p>
                  </a:txBody>
                  <a:tcPr/>
                </a:tc>
                <a:extLst>
                  <a:ext uri="{0D108BD9-81ED-4DB2-BD59-A6C34878D82A}">
                    <a16:rowId xmlns:a16="http://schemas.microsoft.com/office/drawing/2014/main" val="1341261292"/>
                  </a:ext>
                </a:extLst>
              </a:tr>
              <a:tr h="370840">
                <a:tc>
                  <a:txBody>
                    <a:bodyPr/>
                    <a:lstStyle/>
                    <a:p>
                      <a:pPr algn="ctr"/>
                      <a:r>
                        <a:rPr lang="en-US" noProof="0" dirty="0"/>
                        <a:t>0</a:t>
                      </a:r>
                    </a:p>
                  </a:txBody>
                  <a:tcPr/>
                </a:tc>
                <a:tc>
                  <a:txBody>
                    <a:bodyPr/>
                    <a:lstStyle/>
                    <a:p>
                      <a:pPr algn="ctr"/>
                      <a:r>
                        <a:rPr lang="en-US" noProof="0" dirty="0"/>
                        <a:t>hypervisor</a:t>
                      </a:r>
                    </a:p>
                  </a:txBody>
                  <a:tcPr/>
                </a:tc>
                <a:tc>
                  <a:txBody>
                    <a:bodyPr/>
                    <a:lstStyle/>
                    <a:p>
                      <a:pPr algn="ctr"/>
                      <a:r>
                        <a:rPr lang="en-US" noProof="0" dirty="0"/>
                        <a:t>-</a:t>
                      </a:r>
                    </a:p>
                  </a:txBody>
                  <a:tcPr/>
                </a:tc>
                <a:tc>
                  <a:txBody>
                    <a:bodyPr/>
                    <a:lstStyle/>
                    <a:p>
                      <a:pPr algn="ctr"/>
                      <a:r>
                        <a:rPr lang="en-US" noProof="0" dirty="0"/>
                        <a:t>-</a:t>
                      </a:r>
                    </a:p>
                  </a:txBody>
                  <a:tcPr/>
                </a:tc>
                <a:extLst>
                  <a:ext uri="{0D108BD9-81ED-4DB2-BD59-A6C34878D82A}">
                    <a16:rowId xmlns:a16="http://schemas.microsoft.com/office/drawing/2014/main" val="528450031"/>
                  </a:ext>
                </a:extLst>
              </a:tr>
              <a:tr h="370840">
                <a:tc>
                  <a:txBody>
                    <a:bodyPr/>
                    <a:lstStyle/>
                    <a:p>
                      <a:pPr algn="ctr"/>
                      <a:r>
                        <a:rPr lang="en-US" noProof="0" dirty="0"/>
                        <a:t>1</a:t>
                      </a:r>
                    </a:p>
                  </a:txBody>
                  <a:tcPr/>
                </a:tc>
                <a:tc>
                  <a:txBody>
                    <a:bodyPr/>
                    <a:lstStyle/>
                    <a:p>
                      <a:pPr algn="ctr"/>
                      <a:r>
                        <a:rPr lang="en-US" noProof="0" dirty="0">
                          <a:solidFill>
                            <a:srgbClr val="FF0000"/>
                          </a:solidFill>
                        </a:rPr>
                        <a:t>guest</a:t>
                      </a:r>
                    </a:p>
                  </a:txBody>
                  <a:tcPr/>
                </a:tc>
                <a:tc>
                  <a:txBody>
                    <a:bodyPr/>
                    <a:lstStyle/>
                    <a:p>
                      <a:pPr algn="ctr"/>
                      <a:r>
                        <a:rPr lang="en-US" noProof="0" dirty="0"/>
                        <a:t>L1's</a:t>
                      </a:r>
                    </a:p>
                  </a:txBody>
                  <a:tcPr/>
                </a:tc>
                <a:tc>
                  <a:txBody>
                    <a:bodyPr/>
                    <a:lstStyle/>
                    <a:p>
                      <a:pPr algn="ctr"/>
                      <a:r>
                        <a:rPr lang="en-US" noProof="0" dirty="0"/>
                        <a:t>L1's</a:t>
                      </a:r>
                    </a:p>
                  </a:txBody>
                  <a:tcPr/>
                </a:tc>
                <a:extLst>
                  <a:ext uri="{0D108BD9-81ED-4DB2-BD59-A6C34878D82A}">
                    <a16:rowId xmlns:a16="http://schemas.microsoft.com/office/drawing/2014/main" val="955692359"/>
                  </a:ext>
                </a:extLst>
              </a:tr>
              <a:tr h="370840">
                <a:tc>
                  <a:txBody>
                    <a:bodyPr/>
                    <a:lstStyle/>
                    <a:p>
                      <a:pPr algn="ctr"/>
                      <a:r>
                        <a:rPr lang="en-US" noProof="0" dirty="0">
                          <a:solidFill>
                            <a:srgbClr val="FF0000"/>
                          </a:solidFill>
                        </a:rPr>
                        <a:t>2</a:t>
                      </a:r>
                    </a:p>
                  </a:txBody>
                  <a:tcPr/>
                </a:tc>
                <a:tc>
                  <a:txBody>
                    <a:bodyPr/>
                    <a:lstStyle/>
                    <a:p>
                      <a:pPr algn="ctr"/>
                      <a:r>
                        <a:rPr lang="en-US" noProof="0" dirty="0"/>
                        <a:t>guest</a:t>
                      </a:r>
                    </a:p>
                  </a:txBody>
                  <a:tcPr/>
                </a:tc>
                <a:tc>
                  <a:txBody>
                    <a:bodyPr/>
                    <a:lstStyle/>
                    <a:p>
                      <a:pPr algn="ctr"/>
                      <a:r>
                        <a:rPr lang="en-US" noProof="0" dirty="0">
                          <a:solidFill>
                            <a:srgbClr val="FF0000"/>
                          </a:solidFill>
                        </a:rPr>
                        <a:t>L2's real</a:t>
                      </a:r>
                    </a:p>
                  </a:txBody>
                  <a:tcPr/>
                </a:tc>
                <a:tc>
                  <a:txBody>
                    <a:bodyPr/>
                    <a:lstStyle/>
                    <a:p>
                      <a:pPr algn="ctr"/>
                      <a:r>
                        <a:rPr lang="en-US" noProof="0" dirty="0">
                          <a:solidFill>
                            <a:schemeClr val="tx1"/>
                          </a:solidFill>
                        </a:rPr>
                        <a:t>L2's</a:t>
                      </a:r>
                    </a:p>
                  </a:txBody>
                  <a:tcPr/>
                </a:tc>
                <a:extLst>
                  <a:ext uri="{0D108BD9-81ED-4DB2-BD59-A6C34878D82A}">
                    <a16:rowId xmlns:a16="http://schemas.microsoft.com/office/drawing/2014/main" val="149248200"/>
                  </a:ext>
                </a:extLst>
              </a:tr>
            </a:tbl>
          </a:graphicData>
        </a:graphic>
      </p:graphicFrame>
      <p:cxnSp>
        <p:nvCxnSpPr>
          <p:cNvPr id="13" name="Straight Arrow Connector 12">
            <a:extLst>
              <a:ext uri="{FF2B5EF4-FFF2-40B4-BE49-F238E27FC236}">
                <a16:creationId xmlns:a16="http://schemas.microsoft.com/office/drawing/2014/main" id="{BE379307-A99A-9669-B826-B1E13BA31C2A}"/>
              </a:ext>
            </a:extLst>
          </p:cNvPr>
          <p:cNvCxnSpPr>
            <a:cxnSpLocks/>
          </p:cNvCxnSpPr>
          <p:nvPr/>
        </p:nvCxnSpPr>
        <p:spPr>
          <a:xfrm>
            <a:off x="3046938" y="5519465"/>
            <a:ext cx="0" cy="635970"/>
          </a:xfrm>
          <a:prstGeom prst="straightConnector1">
            <a:avLst/>
          </a:prstGeom>
          <a:ln w="19050" cmpd="sng">
            <a:solidFill>
              <a:schemeClr val="tx1"/>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B2B587D-2FA7-E673-DDD7-1F23BF6B14DE}"/>
              </a:ext>
            </a:extLst>
          </p:cNvPr>
          <p:cNvSpPr txBox="1"/>
          <p:nvPr/>
        </p:nvSpPr>
        <p:spPr>
          <a:xfrm>
            <a:off x="485313" y="5703159"/>
            <a:ext cx="2561470" cy="584775"/>
          </a:xfrm>
          <a:prstGeom prst="rect">
            <a:avLst/>
          </a:prstGeom>
          <a:noFill/>
        </p:spPr>
        <p:txBody>
          <a:bodyPr wrap="none" rtlCol="0">
            <a:spAutoFit/>
          </a:bodyPr>
          <a:lstStyle/>
          <a:p>
            <a:r>
              <a:rPr lang="en-US" sz="1600" i="1" noProof="0" dirty="0">
                <a:solidFill>
                  <a:srgbClr val="FF0000"/>
                </a:solidFill>
              </a:rPr>
              <a:t>L1 GPA</a:t>
            </a:r>
            <a:r>
              <a:rPr lang="en-US" sz="1600" i="1" noProof="0" dirty="0"/>
              <a:t>, L2's </a:t>
            </a:r>
            <a:r>
              <a:rPr lang="en-US" sz="1600" i="1" noProof="0" dirty="0">
                <a:solidFill>
                  <a:srgbClr val="FF0000"/>
                </a:solidFill>
              </a:rPr>
              <a:t>virtual</a:t>
            </a:r>
            <a:r>
              <a:rPr lang="en-US" sz="1600" i="1" noProof="0" dirty="0"/>
              <a:t> ASID,</a:t>
            </a:r>
          </a:p>
          <a:p>
            <a:r>
              <a:rPr lang="en-US" sz="1600" i="1" noProof="0" dirty="0"/>
              <a:t>L2 GPA</a:t>
            </a:r>
          </a:p>
        </p:txBody>
      </p:sp>
      <p:cxnSp>
        <p:nvCxnSpPr>
          <p:cNvPr id="15" name="Straight Arrow Connector 14">
            <a:extLst>
              <a:ext uri="{FF2B5EF4-FFF2-40B4-BE49-F238E27FC236}">
                <a16:creationId xmlns:a16="http://schemas.microsoft.com/office/drawing/2014/main" id="{13D8A5DB-03A0-B0C7-BC57-0EBED4A0FFD0}"/>
              </a:ext>
            </a:extLst>
          </p:cNvPr>
          <p:cNvCxnSpPr>
            <a:cxnSpLocks/>
            <a:stCxn id="8" idx="3"/>
            <a:endCxn id="5" idx="1"/>
          </p:cNvCxnSpPr>
          <p:nvPr/>
        </p:nvCxnSpPr>
        <p:spPr>
          <a:xfrm flipV="1">
            <a:off x="3848518" y="5568749"/>
            <a:ext cx="1885371" cy="780340"/>
          </a:xfrm>
          <a:prstGeom prst="straightConnector1">
            <a:avLst/>
          </a:prstGeom>
          <a:ln w="19050" cmpd="sng">
            <a:solidFill>
              <a:schemeClr val="tx1"/>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63D68F8-9988-218D-A30B-FEC20B3A1170}"/>
              </a:ext>
            </a:extLst>
          </p:cNvPr>
          <p:cNvSpPr txBox="1"/>
          <p:nvPr/>
        </p:nvSpPr>
        <p:spPr>
          <a:xfrm>
            <a:off x="4042156" y="5013114"/>
            <a:ext cx="1537985" cy="861774"/>
          </a:xfrm>
          <a:prstGeom prst="rect">
            <a:avLst/>
          </a:prstGeom>
          <a:noFill/>
        </p:spPr>
        <p:txBody>
          <a:bodyPr wrap="none" rtlCol="0">
            <a:spAutoFit/>
          </a:bodyPr>
          <a:lstStyle/>
          <a:p>
            <a:pPr algn="l"/>
            <a:r>
              <a:rPr lang="en-US" sz="1600" i="1" noProof="0" dirty="0">
                <a:solidFill>
                  <a:srgbClr val="FF0000"/>
                </a:solidFill>
              </a:rPr>
              <a:t>L0 HPA</a:t>
            </a:r>
            <a:r>
              <a:rPr lang="en-US" sz="1600" i="1" noProof="0" dirty="0"/>
              <a:t>,</a:t>
            </a:r>
          </a:p>
          <a:p>
            <a:pPr algn="l"/>
            <a:r>
              <a:rPr lang="en-US" sz="1600" i="1" noProof="0" dirty="0"/>
              <a:t>L2's </a:t>
            </a:r>
            <a:r>
              <a:rPr lang="en-US" sz="1600" i="1" noProof="0" dirty="0">
                <a:solidFill>
                  <a:srgbClr val="FF0000"/>
                </a:solidFill>
              </a:rPr>
              <a:t>real</a:t>
            </a:r>
            <a:r>
              <a:rPr lang="en-US" sz="1600" i="1" noProof="0" dirty="0"/>
              <a:t> ASID,</a:t>
            </a:r>
          </a:p>
          <a:p>
            <a:pPr algn="l"/>
            <a:r>
              <a:rPr lang="en-US" sz="1600" i="1" noProof="0" dirty="0"/>
              <a:t>L2 GPA</a:t>
            </a:r>
          </a:p>
        </p:txBody>
      </p:sp>
      <p:sp>
        <p:nvSpPr>
          <p:cNvPr id="16" name="TextBox 15">
            <a:extLst>
              <a:ext uri="{FF2B5EF4-FFF2-40B4-BE49-F238E27FC236}">
                <a16:creationId xmlns:a16="http://schemas.microsoft.com/office/drawing/2014/main" id="{5213F1FC-2610-BF4D-C8BA-B3223E8722E9}"/>
              </a:ext>
            </a:extLst>
          </p:cNvPr>
          <p:cNvSpPr txBox="1"/>
          <p:nvPr/>
        </p:nvSpPr>
        <p:spPr>
          <a:xfrm>
            <a:off x="7866405" y="4388878"/>
            <a:ext cx="2262158" cy="369332"/>
          </a:xfrm>
          <a:prstGeom prst="rect">
            <a:avLst/>
          </a:prstGeom>
          <a:noFill/>
        </p:spPr>
        <p:txBody>
          <a:bodyPr wrap="none" rtlCol="0">
            <a:spAutoFit/>
          </a:bodyPr>
          <a:lstStyle/>
          <a:p>
            <a:pPr algn="l"/>
            <a:r>
              <a:rPr lang="en-US" noProof="0" dirty="0"/>
              <a:t>memory assignment</a:t>
            </a:r>
          </a:p>
        </p:txBody>
      </p:sp>
      <p:sp>
        <p:nvSpPr>
          <p:cNvPr id="19" name="TextBox 18">
            <a:extLst>
              <a:ext uri="{FF2B5EF4-FFF2-40B4-BE49-F238E27FC236}">
                <a16:creationId xmlns:a16="http://schemas.microsoft.com/office/drawing/2014/main" id="{CA6BD315-3B0F-3F67-188C-9C4CD2BCEC4D}"/>
              </a:ext>
            </a:extLst>
          </p:cNvPr>
          <p:cNvSpPr txBox="1"/>
          <p:nvPr/>
        </p:nvSpPr>
        <p:spPr>
          <a:xfrm>
            <a:off x="11021149" y="5154565"/>
            <a:ext cx="595035" cy="369332"/>
          </a:xfrm>
          <a:prstGeom prst="rect">
            <a:avLst/>
          </a:prstGeom>
          <a:noFill/>
        </p:spPr>
        <p:txBody>
          <a:bodyPr wrap="none" rtlCol="0">
            <a:spAutoFit/>
          </a:bodyPr>
          <a:lstStyle/>
          <a:p>
            <a:pPr algn="l"/>
            <a:r>
              <a:rPr lang="en-JP" dirty="0"/>
              <a:t>(L0)</a:t>
            </a:r>
          </a:p>
        </p:txBody>
      </p:sp>
      <p:sp>
        <p:nvSpPr>
          <p:cNvPr id="20" name="TextBox 19">
            <a:extLst>
              <a:ext uri="{FF2B5EF4-FFF2-40B4-BE49-F238E27FC236}">
                <a16:creationId xmlns:a16="http://schemas.microsoft.com/office/drawing/2014/main" id="{FFA78969-E3B4-1B27-BD0E-83F5E137756B}"/>
              </a:ext>
            </a:extLst>
          </p:cNvPr>
          <p:cNvSpPr txBox="1"/>
          <p:nvPr/>
        </p:nvSpPr>
        <p:spPr>
          <a:xfrm>
            <a:off x="11021149" y="5538680"/>
            <a:ext cx="595035" cy="369332"/>
          </a:xfrm>
          <a:prstGeom prst="rect">
            <a:avLst/>
          </a:prstGeom>
          <a:noFill/>
        </p:spPr>
        <p:txBody>
          <a:bodyPr wrap="none" rtlCol="0">
            <a:spAutoFit/>
          </a:bodyPr>
          <a:lstStyle/>
          <a:p>
            <a:pPr algn="l"/>
            <a:r>
              <a:rPr lang="en-JP" dirty="0"/>
              <a:t>(L1)</a:t>
            </a:r>
          </a:p>
        </p:txBody>
      </p:sp>
      <p:sp>
        <p:nvSpPr>
          <p:cNvPr id="21" name="TextBox 20">
            <a:extLst>
              <a:ext uri="{FF2B5EF4-FFF2-40B4-BE49-F238E27FC236}">
                <a16:creationId xmlns:a16="http://schemas.microsoft.com/office/drawing/2014/main" id="{2E170B5D-5714-F910-B3E1-B61696F497E2}"/>
              </a:ext>
            </a:extLst>
          </p:cNvPr>
          <p:cNvSpPr txBox="1"/>
          <p:nvPr/>
        </p:nvSpPr>
        <p:spPr>
          <a:xfrm>
            <a:off x="11021149" y="5922795"/>
            <a:ext cx="595035" cy="369332"/>
          </a:xfrm>
          <a:prstGeom prst="rect">
            <a:avLst/>
          </a:prstGeom>
          <a:noFill/>
        </p:spPr>
        <p:txBody>
          <a:bodyPr wrap="none" rtlCol="0">
            <a:spAutoFit/>
          </a:bodyPr>
          <a:lstStyle/>
          <a:p>
            <a:pPr algn="l"/>
            <a:r>
              <a:rPr lang="en-JP" dirty="0"/>
              <a:t>(L2)</a:t>
            </a:r>
          </a:p>
        </p:txBody>
      </p:sp>
    </p:spTree>
    <p:extLst>
      <p:ext uri="{BB962C8B-B14F-4D97-AF65-F5344CB8AC3E}">
        <p14:creationId xmlns:p14="http://schemas.microsoft.com/office/powerpoint/2010/main" val="342689809"/>
      </p:ext>
    </p:extLst>
  </p:cSld>
  <p:clrMapOvr>
    <a:masterClrMapping/>
  </p:clrMapOvr>
  <mc:AlternateContent xmlns:mc="http://schemas.openxmlformats.org/markup-compatibility/2006" xmlns:p14="http://schemas.microsoft.com/office/powerpoint/2010/main">
    <mc:Choice Requires="p14">
      <p:transition spd="slow" p14:dur="2000" advTm="73144"/>
    </mc:Choice>
    <mc:Fallback xmlns="">
      <p:transition spd="slow" advTm="7314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bg1"/>
        </a:solidFill>
        <a:ln w="19050"/>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9050" cmpd="sng">
          <a:solidFill>
            <a:schemeClr val="tx1"/>
          </a:solidFill>
          <a:headEnd type="none" w="med" len="med"/>
          <a:tailEnd type="triangle" w="med" len="med"/>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エッセンシャル.thmx</Template>
  <TotalTime>216148</TotalTime>
  <Words>3623</Words>
  <Application>Microsoft Macintosh PowerPoint</Application>
  <PresentationFormat>Widescreen</PresentationFormat>
  <Paragraphs>500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Tahoma</vt:lpstr>
      <vt:lpstr>エッセンシャル</vt:lpstr>
      <vt:lpstr>Nested SEV: Secure and Generic SEV Support for Nested Virtualization</vt:lpstr>
      <vt:lpstr>Confidential VMs with AMD SEV-SNP</vt:lpstr>
      <vt:lpstr>Nested Virtualization</vt:lpstr>
      <vt:lpstr>Previous Work</vt:lpstr>
      <vt:lpstr>Nested SEV</vt:lpstr>
      <vt:lpstr>Two Trust Models</vt:lpstr>
      <vt:lpstr>Mechanism 1 | SEV Virtualization</vt:lpstr>
      <vt:lpstr>Emulation-less Multiplexing of SEV Contexts</vt:lpstr>
      <vt:lpstr>Emulation-less Multiplexing of Memory Assignment</vt:lpstr>
      <vt:lpstr>Mechanism 2 | SEV Passthrough</vt:lpstr>
      <vt:lpstr>SEV Context Decoupling</vt:lpstr>
      <vt:lpstr>Exclusive GPA Assignment</vt:lpstr>
      <vt:lpstr>Experiments</vt:lpstr>
      <vt:lpstr>Performance of L2 VMs (1/2)</vt:lpstr>
      <vt:lpstr>Performance of L2 VMs (2/2)</vt:lpstr>
      <vt:lpstr>Conclusion</vt:lpstr>
    </vt:vector>
  </TitlesOfParts>
  <Company>Kyushu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クラウドにおける 仮想マシン・セキュリティ</dc:title>
  <dc:creator>Kourai Kenichi</dc:creator>
  <cp:lastModifiedBy>Kenchi Kourai</cp:lastModifiedBy>
  <cp:revision>3592</cp:revision>
  <cp:lastPrinted>2019-08-17T14:50:09Z</cp:lastPrinted>
  <dcterms:created xsi:type="dcterms:W3CDTF">2014-07-04T01:06:17Z</dcterms:created>
  <dcterms:modified xsi:type="dcterms:W3CDTF">2026-07-14T18:19:48Z</dcterms:modified>
</cp:coreProperties>
</file>