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0" r:id="rId2"/>
  </p:sldMasterIdLst>
  <p:notesMasterIdLst>
    <p:notesMasterId r:id="rId22"/>
  </p:notesMasterIdLst>
  <p:handoutMasterIdLst>
    <p:handoutMasterId r:id="rId23"/>
  </p:handoutMasterIdLst>
  <p:sldIdLst>
    <p:sldId id="310" r:id="rId3"/>
    <p:sldId id="302" r:id="rId4"/>
    <p:sldId id="303" r:id="rId5"/>
    <p:sldId id="294" r:id="rId6"/>
    <p:sldId id="309" r:id="rId7"/>
    <p:sldId id="297" r:id="rId8"/>
    <p:sldId id="306" r:id="rId9"/>
    <p:sldId id="282" r:id="rId10"/>
    <p:sldId id="295" r:id="rId11"/>
    <p:sldId id="266" r:id="rId12"/>
    <p:sldId id="311" r:id="rId13"/>
    <p:sldId id="314" r:id="rId14"/>
    <p:sldId id="272" r:id="rId15"/>
    <p:sldId id="307" r:id="rId16"/>
    <p:sldId id="308" r:id="rId17"/>
    <p:sldId id="312" r:id="rId18"/>
    <p:sldId id="313" r:id="rId19"/>
    <p:sldId id="305" r:id="rId20"/>
    <p:sldId id="274" r:id="rId21"/>
  </p:sldIdLst>
  <p:sldSz cx="12192000" cy="6858000"/>
  <p:notesSz cx="6858000" cy="9144000"/>
  <p:embeddedFontLst>
    <p:embeddedFont>
      <p:font typeface="M PLUS 1p" panose="020B0502020203020207" pitchFamily="34" charset="-128"/>
      <p:regular r:id="rId24"/>
      <p:bold r:id="rId25"/>
    </p:embeddedFont>
    <p:embeddedFont>
      <p:font typeface="M PLUS 1p Medium" panose="020B0502020203020207" pitchFamily="34" charset="-128"/>
      <p:regular r:id="rId26"/>
    </p:embeddedFont>
    <p:embeddedFont>
      <p:font typeface="M+" panose="020B0802040204020203" pitchFamily="34" charset="0"/>
      <p:regular r:id="rId27"/>
      <p:bold r:id="rId27"/>
      <p:italic r:id="rId27"/>
      <p:boldItalic r:id="rId27"/>
    </p:embeddedFont>
    <p:embeddedFont>
      <p:font typeface="M+ Bold" panose="020B0502040204020203" pitchFamily="34" charset="0"/>
      <p:regular r:id="rId28"/>
      <p:bold r:id="rId28"/>
      <p:italic r:id="rId28"/>
      <p:boldItalic r:id="rId29"/>
    </p:embeddedFont>
    <p:embeddedFont>
      <p:font typeface="Segoe UI" panose="020B0502040204020203" pitchFamily="34" charset="0"/>
      <p:regular r:id="rId30"/>
      <p:bold r:id="rId31"/>
      <p:italic r:id="rId32"/>
      <p:boldItalic r:id="rId33"/>
    </p:embeddedFont>
  </p:embeddedFontLst>
  <p:defaultTex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 id="{D03CCC0A-87C5-7A47-82BF-614385839838}">
          <p14:sldIdLst>
            <p14:sldId id="310"/>
          </p14:sldIdLst>
        </p14:section>
        <p14:section name="背景" id="{64F031D7-1148-104F-8BC5-9CD53CA10884}">
          <p14:sldIdLst>
            <p14:sldId id="302"/>
            <p14:sldId id="303"/>
            <p14:sldId id="294"/>
          </p14:sldIdLst>
        </p14:section>
        <p14:section name="提案" id="{F89FA8E6-32CD-9940-8C3C-7CD5B0B56723}">
          <p14:sldIdLst>
            <p14:sldId id="309"/>
            <p14:sldId id="297"/>
            <p14:sldId id="306"/>
          </p14:sldIdLst>
        </p14:section>
        <p14:section name="実験" id="{F3494966-896F-CA4F-8F47-98C745B49554}">
          <p14:sldIdLst>
            <p14:sldId id="282"/>
            <p14:sldId id="295"/>
          </p14:sldIdLst>
        </p14:section>
        <p14:section name="まとめ" id="{60A555E5-4369-CF45-9B36-F44ED38109C5}">
          <p14:sldIdLst>
            <p14:sldId id="266"/>
            <p14:sldId id="311"/>
            <p14:sldId id="314"/>
          </p14:sldIdLst>
        </p14:section>
        <p14:section name="補足" id="{5065355E-1E68-B049-95C0-A02D24F386F7}">
          <p14:sldIdLst>
            <p14:sldId id="272"/>
            <p14:sldId id="307"/>
            <p14:sldId id="308"/>
            <p14:sldId id="312"/>
            <p14:sldId id="313"/>
            <p14:sldId id="305"/>
            <p14:sldId id="274"/>
          </p14:sldIdLst>
        </p14:section>
      </p14:sectionLst>
    </p:ext>
    <p:ext uri="{EFAFB233-063F-42B5-8137-9DF3F51BA10A}">
      <p15:sldGuideLst xmlns:p15="http://schemas.microsoft.com/office/powerpoint/2012/main">
        <p15:guide id="1" orient="horz" pos="1440" userDrawn="1">
          <p15:clr>
            <a:srgbClr val="A4A3A4"/>
          </p15:clr>
        </p15:guide>
        <p15:guide id="2" pos="192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F3F236-495C-66AA-E7F2-0B6C98C93C11}" name="TASHIRO Kota" initials="TK" userId="S::tashiro.kota169@mail.kyutech.jp::5e0dfb94-5011-4f3d-9d05-364bc81d74da" providerId="AD"/>
  <p188:author id="{D5143AD7-E749-5E1E-371D-A585C0C727CD}" name="User" initials="U" userId="Us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56B"/>
    <a:srgbClr val="3B3B3B"/>
    <a:srgbClr val="156082"/>
    <a:srgbClr val="EA7231"/>
    <a:srgbClr val="086273"/>
    <a:srgbClr val="BBE9E6"/>
    <a:srgbClr val="5F2D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11" autoAdjust="0"/>
    <p:restoredTop sz="78739" autoAdjust="0"/>
  </p:normalViewPr>
  <p:slideViewPr>
    <p:cSldViewPr>
      <p:cViewPr varScale="1">
        <p:scale>
          <a:sx n="100" d="100"/>
          <a:sy n="100" d="100"/>
        </p:scale>
        <p:origin x="504" y="160"/>
      </p:cViewPr>
      <p:guideLst>
        <p:guide orient="horz" pos="1440"/>
        <p:guide pos="1920"/>
      </p:guideLst>
    </p:cSldViewPr>
  </p:slideViewPr>
  <p:outlineViewPr>
    <p:cViewPr>
      <p:scale>
        <a:sx n="33" d="100"/>
        <a:sy n="33" d="100"/>
      </p:scale>
      <p:origin x="0" y="-4960"/>
    </p:cViewPr>
  </p:outlineViewPr>
  <p:notesTextViewPr>
    <p:cViewPr>
      <p:scale>
        <a:sx n="95" d="100"/>
        <a:sy n="95" d="100"/>
      </p:scale>
      <p:origin x="0" y="0"/>
    </p:cViewPr>
  </p:notesTextViewPr>
  <p:sorterViewPr>
    <p:cViewPr>
      <p:scale>
        <a:sx n="150" d="100"/>
        <a:sy n="150" d="100"/>
      </p:scale>
      <p:origin x="0" y="0"/>
    </p:cViewPr>
  </p:sorterViewPr>
  <p:notesViewPr>
    <p:cSldViewPr>
      <p:cViewPr varScale="1">
        <p:scale>
          <a:sx n="101" d="100"/>
          <a:sy n="101" d="100"/>
        </p:scale>
        <p:origin x="3888" y="21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font" Target="fonts/font10.fntdata"/><Relationship Id="rId38"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font" Target="fonts/font5.fntdata"/><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oleObject" Target="file:////Users/tashiro/Desktop/lab/&#21330;&#35542;/&#23455;&#39443;&#32080;&#26524;_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tashiro/Desktop/lab/&#21330;&#35542;/&#23455;&#39443;&#32080;&#26524;_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tashiro/Desktop/lab/&#21330;&#35542;/&#23455;&#39443;/&#23455;&#39443;&#32080;&#26524;_4.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tashiro/Desktop/lab/&#21330;&#35542;/&#23455;&#39443;/&#23455;&#39443;&#32080;&#26524;_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tashiro/Desktop/lab/&#21330;&#35542;/&#23455;&#39443;/&#23455;&#39443;&#32080;&#26524;_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ers/tashiro/Desktop/lab/&#21330;&#35542;/&#23455;&#39443;/&#23455;&#39443;&#32080;&#26524;_3.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418869333240286"/>
          <c:y val="0.14648044367357455"/>
          <c:w val="0.7045643192507165"/>
          <c:h val="0.71957172627362176"/>
        </c:manualLayout>
      </c:layout>
      <c:barChart>
        <c:barDir val="col"/>
        <c:grouping val="clustered"/>
        <c:varyColors val="0"/>
        <c:ser>
          <c:idx val="1"/>
          <c:order val="0"/>
          <c:tx>
            <c:v>従来手法</c:v>
          </c:tx>
          <c:spPr>
            <a:solidFill>
              <a:srgbClr val="156082"/>
            </a:solidFill>
            <a:ln>
              <a:noFill/>
            </a:ln>
            <a:effectLst/>
          </c:spPr>
          <c:invertIfNegative val="0"/>
          <c:dLbls>
            <c:delete val="1"/>
          </c:dLbls>
          <c:val>
            <c:numRef>
              <c:f>Sheet1!$Y$49:$Y$50</c:f>
              <c:numCache>
                <c:formatCode>General</c:formatCode>
                <c:ptCount val="2"/>
                <c:pt idx="0">
                  <c:v>111.8</c:v>
                </c:pt>
                <c:pt idx="1">
                  <c:v>102.9</c:v>
                </c:pt>
              </c:numCache>
            </c:numRef>
          </c:val>
          <c:extLst>
            <c:ext xmlns:c15="http://schemas.microsoft.com/office/drawing/2012/chart" uri="{02D57815-91ED-43cb-92C2-25804820EDAC}">
              <c15:filteredCategoryTitle>
                <c15:cat>
                  <c:multiLvlStrRef>
                    <c:extLst>
                      <c:ext uri="{02D57815-91ED-43cb-92C2-25804820EDAC}">
                        <c15:formulaRef>
                          <c15:sqref>Sheet1!#REF!</c15:sqref>
                        </c15:formulaRef>
                      </c:ext>
                    </c:extLst>
                  </c:multiLvlStrRef>
                </c15:cat>
              </c15:filteredCategoryTitle>
            </c:ext>
            <c:ext xmlns:c16="http://schemas.microsoft.com/office/drawing/2014/chart" uri="{C3380CC4-5D6E-409C-BE32-E72D297353CC}">
              <c16:uniqueId val="{00000000-1ED6-1E4D-9B6A-6543709F29CB}"/>
            </c:ext>
          </c:extLst>
        </c:ser>
        <c:ser>
          <c:idx val="0"/>
          <c:order val="1"/>
          <c:tx>
            <c:v>TransP4</c:v>
          </c:tx>
          <c:spPr>
            <a:solidFill>
              <a:srgbClr val="EA7231"/>
            </a:solidFill>
            <a:ln>
              <a:noFill/>
            </a:ln>
            <a:effectLst/>
          </c:spPr>
          <c:invertIfNegative val="0"/>
          <c:dLbls>
            <c:delete val="1"/>
          </c:dLbls>
          <c:val>
            <c:numRef>
              <c:f>Sheet1!$X$49:$X$50</c:f>
              <c:numCache>
                <c:formatCode>General</c:formatCode>
                <c:ptCount val="2"/>
                <c:pt idx="0">
                  <c:v>170.8</c:v>
                </c:pt>
                <c:pt idx="1">
                  <c:v>170</c:v>
                </c:pt>
              </c:numCache>
            </c:numRef>
          </c:val>
          <c:extLst>
            <c:ext xmlns:c15="http://schemas.microsoft.com/office/drawing/2012/chart" uri="{02D57815-91ED-43cb-92C2-25804820EDAC}">
              <c15:filteredCategoryTitle>
                <c15:cat>
                  <c:multiLvlStrRef>
                    <c:extLst>
                      <c:ext uri="{02D57815-91ED-43cb-92C2-25804820EDAC}">
                        <c15:formulaRef>
                          <c15:sqref>Sheet1!#REF!</c15:sqref>
                        </c15:formulaRef>
                      </c:ext>
                    </c:extLst>
                  </c:multiLvlStrRef>
                </c15:cat>
              </c15:filteredCategoryTitle>
            </c:ext>
            <c:ext xmlns:c16="http://schemas.microsoft.com/office/drawing/2014/chart" uri="{C3380CC4-5D6E-409C-BE32-E72D297353CC}">
              <c16:uniqueId val="{00000001-1ED6-1E4D-9B6A-6543709F29CB}"/>
            </c:ext>
          </c:extLst>
        </c:ser>
        <c:dLbls>
          <c:dLblPos val="outEnd"/>
          <c:showLegendKey val="0"/>
          <c:showVal val="1"/>
          <c:showCatName val="0"/>
          <c:showSerName val="0"/>
          <c:showPercent val="0"/>
          <c:showBubbleSize val="0"/>
        </c:dLbls>
        <c:gapWidth val="219"/>
        <c:overlap val="-26"/>
        <c:axId val="41351183"/>
        <c:axId val="1242336464"/>
      </c:barChart>
      <c:dateAx>
        <c:axId val="41351183"/>
        <c:scaling>
          <c:orientation val="minMax"/>
        </c:scaling>
        <c:delete val="0"/>
        <c:axPos val="b"/>
        <c:title>
          <c:tx>
            <c:rich>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r>
                  <a:rPr lang="en-US" sz="1600"/>
                  <a:t>TCP                  UDP</a:t>
                </a:r>
              </a:p>
            </c:rich>
          </c:tx>
          <c:overlay val="0"/>
          <c:spPr>
            <a:noFill/>
            <a:ln>
              <a:noFill/>
            </a:ln>
            <a:effectLst/>
          </c:spPr>
          <c:txPr>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crossAx val="1242336464"/>
        <c:crosses val="autoZero"/>
        <c:auto val="0"/>
        <c:lblOffset val="100"/>
        <c:baseTimeUnit val="days"/>
      </c:dateAx>
      <c:valAx>
        <c:axId val="1242336464"/>
        <c:scaling>
          <c:orientation val="minMax"/>
          <c:max val="2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r>
                  <a:rPr lang="en-US" sz="1600"/>
                  <a:t> レイテンシ [μs]</a:t>
                </a:r>
              </a:p>
            </c:rich>
          </c:tx>
          <c:overlay val="0"/>
          <c:spPr>
            <a:noFill/>
            <a:ln>
              <a:noFill/>
            </a:ln>
            <a:effectLst/>
          </c:spPr>
          <c:txPr>
            <a:bodyPr rot="-54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crossAx val="41351183"/>
        <c:crossesAt val="1"/>
        <c:crossBetween val="between"/>
        <c:majorUnit val="50"/>
      </c:valAx>
      <c:spPr>
        <a:noFill/>
        <a:ln>
          <a:noFill/>
        </a:ln>
        <a:effectLst/>
      </c:spPr>
    </c:plotArea>
    <c:legend>
      <c:legendPos val="t"/>
      <c:layout>
        <c:manualLayout>
          <c:xMode val="edge"/>
          <c:yMode val="edge"/>
          <c:x val="0.21919765613973613"/>
          <c:y val="0"/>
          <c:w val="0.69758362412579755"/>
          <c:h val="0.14286490230387869"/>
        </c:manualLayout>
      </c:layout>
      <c:overlay val="0"/>
      <c:spPr>
        <a:noFill/>
        <a:ln>
          <a:noFill/>
        </a:ln>
        <a:effectLst/>
      </c:spPr>
      <c:txPr>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400" b="1">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949727437916415"/>
          <c:y val="0.16396033829104698"/>
          <c:w val="0.69204118715929741"/>
          <c:h val="0.58503463108778064"/>
        </c:manualLayout>
      </c:layout>
      <c:scatterChart>
        <c:scatterStyle val="lineMarker"/>
        <c:varyColors val="0"/>
        <c:ser>
          <c:idx val="1"/>
          <c:order val="0"/>
          <c:tx>
            <c:v>従来手法</c:v>
          </c:tx>
          <c:spPr>
            <a:ln w="19050" cap="rnd">
              <a:solidFill>
                <a:srgbClr val="156082"/>
              </a:solidFill>
              <a:round/>
            </a:ln>
            <a:effectLst/>
          </c:spPr>
          <c:marker>
            <c:symbol val="square"/>
            <c:size val="12"/>
            <c:spPr>
              <a:solidFill>
                <a:srgbClr val="156082"/>
              </a:solidFill>
              <a:ln w="25400">
                <a:noFill/>
              </a:ln>
              <a:effectLst/>
            </c:spPr>
          </c:marker>
          <c:xVal>
            <c:numRef>
              <c:f>Sheet1!$C$51:$O$51</c:f>
              <c:numCache>
                <c:formatCode>General</c:formatCode>
                <c:ptCount val="13"/>
                <c:pt idx="0">
                  <c:v>18</c:v>
                </c:pt>
                <c:pt idx="1">
                  <c:v>82</c:v>
                </c:pt>
                <c:pt idx="2">
                  <c:v>210</c:v>
                </c:pt>
                <c:pt idx="3">
                  <c:v>466</c:v>
                </c:pt>
                <c:pt idx="4">
                  <c:v>978</c:v>
                </c:pt>
                <c:pt idx="5">
                  <c:v>1234</c:v>
                </c:pt>
                <c:pt idx="6">
                  <c:v>1472</c:v>
                </c:pt>
                <c:pt idx="7">
                  <c:v>2002</c:v>
                </c:pt>
                <c:pt idx="8">
                  <c:v>4050</c:v>
                </c:pt>
                <c:pt idx="9">
                  <c:v>8146</c:v>
                </c:pt>
                <c:pt idx="10">
                  <c:v>16338</c:v>
                </c:pt>
                <c:pt idx="11">
                  <c:v>32722</c:v>
                </c:pt>
                <c:pt idx="12">
                  <c:v>65489</c:v>
                </c:pt>
              </c:numCache>
            </c:numRef>
          </c:xVal>
          <c:yVal>
            <c:numRef>
              <c:f>Sheet1!$C$53:$O$53</c:f>
              <c:numCache>
                <c:formatCode>General</c:formatCode>
                <c:ptCount val="13"/>
                <c:pt idx="0">
                  <c:v>103.864</c:v>
                </c:pt>
                <c:pt idx="1">
                  <c:v>472.47</c:v>
                </c:pt>
                <c:pt idx="2">
                  <c:v>1211.3309999999999</c:v>
                </c:pt>
                <c:pt idx="3">
                  <c:v>2581.884</c:v>
                </c:pt>
                <c:pt idx="4">
                  <c:v>5266.8239999999996</c:v>
                </c:pt>
                <c:pt idx="5">
                  <c:v>6601.2939999999999</c:v>
                </c:pt>
                <c:pt idx="6">
                  <c:v>7736.29</c:v>
                </c:pt>
                <c:pt idx="7">
                  <c:v>7267.9049999999997</c:v>
                </c:pt>
                <c:pt idx="8">
                  <c:v>9551.9330000000009</c:v>
                </c:pt>
                <c:pt idx="9">
                  <c:v>9575.0259999999998</c:v>
                </c:pt>
                <c:pt idx="10">
                  <c:v>9583.0820000000003</c:v>
                </c:pt>
                <c:pt idx="11">
                  <c:v>9602.3989999999994</c:v>
                </c:pt>
                <c:pt idx="12">
                  <c:v>9612.1679999999997</c:v>
                </c:pt>
              </c:numCache>
            </c:numRef>
          </c:yVal>
          <c:smooth val="0"/>
          <c:extLst>
            <c:ext xmlns:c16="http://schemas.microsoft.com/office/drawing/2014/chart" uri="{C3380CC4-5D6E-409C-BE32-E72D297353CC}">
              <c16:uniqueId val="{00000000-6394-5949-AB23-72758016E718}"/>
            </c:ext>
          </c:extLst>
        </c:ser>
        <c:ser>
          <c:idx val="0"/>
          <c:order val="1"/>
          <c:tx>
            <c:v>TransP4</c:v>
          </c:tx>
          <c:spPr>
            <a:ln w="25400" cap="rnd">
              <a:solidFill>
                <a:srgbClr val="EA7231"/>
              </a:solidFill>
              <a:round/>
            </a:ln>
            <a:effectLst/>
          </c:spPr>
          <c:marker>
            <c:symbol val="x"/>
            <c:size val="7"/>
            <c:spPr>
              <a:noFill/>
              <a:ln w="34925">
                <a:solidFill>
                  <a:srgbClr val="EA7231"/>
                </a:solidFill>
                <a:round/>
              </a:ln>
              <a:effectLst/>
            </c:spPr>
          </c:marker>
          <c:xVal>
            <c:numRef>
              <c:f>Sheet1!$C$51:$O$51</c:f>
              <c:numCache>
                <c:formatCode>General</c:formatCode>
                <c:ptCount val="13"/>
                <c:pt idx="0">
                  <c:v>18</c:v>
                </c:pt>
                <c:pt idx="1">
                  <c:v>82</c:v>
                </c:pt>
                <c:pt idx="2">
                  <c:v>210</c:v>
                </c:pt>
                <c:pt idx="3">
                  <c:v>466</c:v>
                </c:pt>
                <c:pt idx="4">
                  <c:v>978</c:v>
                </c:pt>
                <c:pt idx="5">
                  <c:v>1234</c:v>
                </c:pt>
                <c:pt idx="6">
                  <c:v>1472</c:v>
                </c:pt>
                <c:pt idx="7">
                  <c:v>2002</c:v>
                </c:pt>
                <c:pt idx="8">
                  <c:v>4050</c:v>
                </c:pt>
                <c:pt idx="9">
                  <c:v>8146</c:v>
                </c:pt>
                <c:pt idx="10">
                  <c:v>16338</c:v>
                </c:pt>
                <c:pt idx="11">
                  <c:v>32722</c:v>
                </c:pt>
                <c:pt idx="12">
                  <c:v>65489</c:v>
                </c:pt>
              </c:numCache>
            </c:numRef>
          </c:xVal>
          <c:yVal>
            <c:numRef>
              <c:f>Sheet1!$C$52:$O$52</c:f>
              <c:numCache>
                <c:formatCode>General</c:formatCode>
                <c:ptCount val="13"/>
                <c:pt idx="0">
                  <c:v>104.616</c:v>
                </c:pt>
                <c:pt idx="1">
                  <c:v>475.05900000000003</c:v>
                </c:pt>
                <c:pt idx="2">
                  <c:v>1214.2840000000001</c:v>
                </c:pt>
                <c:pt idx="3">
                  <c:v>2593.4580000000001</c:v>
                </c:pt>
                <c:pt idx="4">
                  <c:v>5268.8059999999996</c:v>
                </c:pt>
                <c:pt idx="5">
                  <c:v>6618.0079999999998</c:v>
                </c:pt>
                <c:pt idx="6">
                  <c:v>7758.03</c:v>
                </c:pt>
                <c:pt idx="7">
                  <c:v>7318.9269999999997</c:v>
                </c:pt>
                <c:pt idx="8">
                  <c:v>9559.07</c:v>
                </c:pt>
                <c:pt idx="9">
                  <c:v>9574.0139999999992</c:v>
                </c:pt>
                <c:pt idx="10">
                  <c:v>9584.5499999999993</c:v>
                </c:pt>
                <c:pt idx="11">
                  <c:v>9605.1209999999992</c:v>
                </c:pt>
                <c:pt idx="12">
                  <c:v>9614.1149999999998</c:v>
                </c:pt>
              </c:numCache>
            </c:numRef>
          </c:yVal>
          <c:smooth val="0"/>
          <c:extLst>
            <c:ext xmlns:c16="http://schemas.microsoft.com/office/drawing/2014/chart" uri="{C3380CC4-5D6E-409C-BE32-E72D297353CC}">
              <c16:uniqueId val="{00000001-6394-5949-AB23-72758016E718}"/>
            </c:ext>
          </c:extLst>
        </c:ser>
        <c:dLbls>
          <c:showLegendKey val="0"/>
          <c:showVal val="0"/>
          <c:showCatName val="0"/>
          <c:showSerName val="0"/>
          <c:showPercent val="0"/>
          <c:showBubbleSize val="0"/>
        </c:dLbls>
        <c:axId val="1570978432"/>
        <c:axId val="1570980144"/>
      </c:scatterChart>
      <c:valAx>
        <c:axId val="1570978432"/>
        <c:scaling>
          <c:logBase val="10"/>
          <c:orientation val="minMax"/>
          <c:min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r>
                  <a:rPr lang="en-US" sz="1600" b="1"/>
                  <a:t>メッセージサイズ [B]</a:t>
                </a:r>
              </a:p>
            </c:rich>
          </c:tx>
          <c:layout>
            <c:manualLayout>
              <c:xMode val="edge"/>
              <c:yMode val="edge"/>
              <c:x val="0.35617481793649031"/>
              <c:y val="0.85175925925925922"/>
            </c:manualLayout>
          </c:layout>
          <c:overlay val="0"/>
          <c:spPr>
            <a:noFill/>
            <a:ln>
              <a:noFill/>
            </a:ln>
            <a:effectLst/>
          </c:spPr>
          <c:txPr>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crossAx val="1570980144"/>
        <c:crosses val="autoZero"/>
        <c:crossBetween val="midCat"/>
      </c:valAx>
      <c:valAx>
        <c:axId val="1570980144"/>
        <c:scaling>
          <c:orientation val="minMax"/>
          <c:max val="10000"/>
        </c:scaling>
        <c:delete val="0"/>
        <c:axPos val="l"/>
        <c:majorGridlines>
          <c:spPr>
            <a:ln w="9525" cap="flat" cmpd="sng" algn="ctr">
              <a:solidFill>
                <a:schemeClr val="bg2"/>
              </a:solidFill>
              <a:round/>
            </a:ln>
            <a:effectLst/>
          </c:spPr>
        </c:majorGridlines>
        <c:title>
          <c:tx>
            <c:rich>
              <a:bodyPr rot="-54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r>
                  <a:rPr lang="en-US" sz="1600" b="1" dirty="0" err="1"/>
                  <a:t>UDPスループット</a:t>
                </a:r>
                <a:r>
                  <a:rPr lang="en-US" sz="1600" b="1" dirty="0"/>
                  <a:t> [Gbps]</a:t>
                </a:r>
              </a:p>
            </c:rich>
          </c:tx>
          <c:layout>
            <c:manualLayout>
              <c:xMode val="edge"/>
              <c:yMode val="edge"/>
              <c:x val="3.5135484824960254E-2"/>
              <c:y val="0.11303433354614455"/>
            </c:manualLayout>
          </c:layout>
          <c:overlay val="0"/>
          <c:spPr>
            <a:noFill/>
            <a:ln>
              <a:noFill/>
            </a:ln>
            <a:effectLst/>
          </c:spPr>
          <c:txPr>
            <a:bodyPr rot="-54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crossAx val="1570978432"/>
        <c:crosses val="autoZero"/>
        <c:crossBetween val="midCat"/>
        <c:majorUnit val="2500"/>
        <c:dispUnits>
          <c:builtInUnit val="thousands"/>
        </c:dispUnits>
      </c:valAx>
      <c:spPr>
        <a:noFill/>
        <a:ln>
          <a:solidFill>
            <a:schemeClr val="bg2"/>
          </a:solidFill>
        </a:ln>
        <a:effectLst/>
      </c:spPr>
    </c:plotArea>
    <c:legend>
      <c:legendPos val="t"/>
      <c:legendEntry>
        <c:idx val="0"/>
        <c:txPr>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legendEntry>
      <c:legendEntry>
        <c:idx val="1"/>
        <c:txPr>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legendEntry>
      <c:layout>
        <c:manualLayout>
          <c:xMode val="edge"/>
          <c:yMode val="edge"/>
          <c:x val="0.27508206720638795"/>
          <c:y val="2.9411764705882353E-2"/>
          <c:w val="0.5296480721599941"/>
          <c:h val="0.12695576655859195"/>
        </c:manualLayout>
      </c:layout>
      <c:overlay val="0"/>
      <c:spPr>
        <a:noFill/>
        <a:ln>
          <a:noFill/>
        </a:ln>
        <a:effectLst/>
      </c:spPr>
      <c:txPr>
        <a:bodyPr rot="0" spcFirstLastPara="1" vertOverflow="ellipsis" vert="horz" wrap="square" anchor="ctr" anchorCtr="1"/>
        <a:lstStyle/>
        <a:p>
          <a:pPr>
            <a:defRPr sz="1600" b="1" i="0" u="none" strike="noStrike" kern="1200" baseline="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400">
          <a:solidFill>
            <a:srgbClr val="3B3B3B"/>
          </a:solidFill>
          <a:latin typeface="M PLUS 1p" panose="020B0502020203020207" pitchFamily="34" charset="-128"/>
          <a:ea typeface="M PLUS 1p" panose="020B0502020203020207" pitchFamily="34" charset="-128"/>
          <a:cs typeface="M PLUS 1p" panose="020B0502020203020207" pitchFamily="34" charset="-128"/>
        </a:defRPr>
      </a:pPr>
      <a:endParaRPr lang="en-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461888325603136"/>
          <c:y val="0.1915786421650443"/>
          <c:w val="0.69411947650379313"/>
          <c:h val="0.58519360238179818"/>
        </c:manualLayout>
      </c:layout>
      <c:scatterChart>
        <c:scatterStyle val="lineMarker"/>
        <c:varyColors val="0"/>
        <c:ser>
          <c:idx val="1"/>
          <c:order val="0"/>
          <c:tx>
            <c:v>パケットサイズ 18B</c:v>
          </c:tx>
          <c:spPr>
            <a:ln w="25400" cap="rnd">
              <a:solidFill>
                <a:schemeClr val="accent1"/>
              </a:solidFill>
              <a:round/>
            </a:ln>
            <a:effectLst/>
          </c:spPr>
          <c:marker>
            <c:symbol val="square"/>
            <c:size val="12"/>
            <c:spPr>
              <a:solidFill>
                <a:schemeClr val="accent1"/>
              </a:solidFill>
              <a:ln w="25400">
                <a:noFill/>
              </a:ln>
              <a:effectLst/>
            </c:spPr>
          </c:marker>
          <c:xVal>
            <c:numRef>
              <c:f>Sheet1!$C$14:$C$19</c:f>
              <c:numCache>
                <c:formatCode>General</c:formatCode>
                <c:ptCount val="6"/>
                <c:pt idx="0">
                  <c:v>0.1</c:v>
                </c:pt>
                <c:pt idx="1">
                  <c:v>1</c:v>
                </c:pt>
                <c:pt idx="2">
                  <c:v>2</c:v>
                </c:pt>
                <c:pt idx="3">
                  <c:v>10</c:v>
                </c:pt>
                <c:pt idx="4">
                  <c:v>50</c:v>
                </c:pt>
                <c:pt idx="5">
                  <c:v>100</c:v>
                </c:pt>
              </c:numCache>
            </c:numRef>
          </c:xVal>
          <c:yVal>
            <c:numRef>
              <c:f>Sheet1!$N$14:$N$19</c:f>
              <c:numCache>
                <c:formatCode>General</c:formatCode>
                <c:ptCount val="6"/>
                <c:pt idx="0">
                  <c:v>100.16499999999999</c:v>
                </c:pt>
                <c:pt idx="1">
                  <c:v>100.97300000000001</c:v>
                </c:pt>
                <c:pt idx="2">
                  <c:v>65.100999999999999</c:v>
                </c:pt>
                <c:pt idx="3">
                  <c:v>14.2</c:v>
                </c:pt>
                <c:pt idx="4">
                  <c:v>2.9600000000000004</c:v>
                </c:pt>
                <c:pt idx="5">
                  <c:v>1.5209999999999999</c:v>
                </c:pt>
              </c:numCache>
            </c:numRef>
          </c:yVal>
          <c:smooth val="0"/>
          <c:extLst>
            <c:ext xmlns:c16="http://schemas.microsoft.com/office/drawing/2014/chart" uri="{C3380CC4-5D6E-409C-BE32-E72D297353CC}">
              <c16:uniqueId val="{00000000-6F45-4249-B2E5-172AE3873934}"/>
            </c:ext>
          </c:extLst>
        </c:ser>
        <c:ser>
          <c:idx val="0"/>
          <c:order val="1"/>
          <c:tx>
            <c:v>パケットサイズ 1472B</c:v>
          </c:tx>
          <c:spPr>
            <a:ln w="25400" cap="rnd">
              <a:solidFill>
                <a:schemeClr val="accent2"/>
              </a:solidFill>
              <a:round/>
            </a:ln>
            <a:effectLst/>
          </c:spPr>
          <c:marker>
            <c:symbol val="x"/>
            <c:size val="10"/>
            <c:spPr>
              <a:noFill/>
              <a:ln w="34925">
                <a:solidFill>
                  <a:schemeClr val="accent2"/>
                </a:solidFill>
                <a:round/>
              </a:ln>
              <a:effectLst/>
            </c:spPr>
          </c:marker>
          <c:xVal>
            <c:numRef>
              <c:f>Sheet1!$C$26:$C$31</c:f>
              <c:numCache>
                <c:formatCode>General</c:formatCode>
                <c:ptCount val="6"/>
                <c:pt idx="0">
                  <c:v>0.1</c:v>
                </c:pt>
                <c:pt idx="1">
                  <c:v>1</c:v>
                </c:pt>
                <c:pt idx="2">
                  <c:v>2</c:v>
                </c:pt>
                <c:pt idx="3">
                  <c:v>10</c:v>
                </c:pt>
                <c:pt idx="4">
                  <c:v>50</c:v>
                </c:pt>
                <c:pt idx="5">
                  <c:v>100</c:v>
                </c:pt>
              </c:numCache>
            </c:numRef>
          </c:xVal>
          <c:yVal>
            <c:numRef>
              <c:f>Sheet1!$N$26:$N$31</c:f>
              <c:numCache>
                <c:formatCode>General</c:formatCode>
                <c:ptCount val="6"/>
                <c:pt idx="0">
                  <c:v>7513.5969999999998</c:v>
                </c:pt>
                <c:pt idx="1">
                  <c:v>7550.4970000000003</c:v>
                </c:pt>
                <c:pt idx="2">
                  <c:v>5342.3960000000006</c:v>
                </c:pt>
                <c:pt idx="3">
                  <c:v>1156.4480000000001</c:v>
                </c:pt>
                <c:pt idx="4">
                  <c:v>237.25900000000001</c:v>
                </c:pt>
                <c:pt idx="5">
                  <c:v>119.474</c:v>
                </c:pt>
              </c:numCache>
            </c:numRef>
          </c:yVal>
          <c:smooth val="0"/>
          <c:extLst>
            <c:ext xmlns:c16="http://schemas.microsoft.com/office/drawing/2014/chart" uri="{C3380CC4-5D6E-409C-BE32-E72D297353CC}">
              <c16:uniqueId val="{00000001-6F45-4249-B2E5-172AE3873934}"/>
            </c:ext>
          </c:extLst>
        </c:ser>
        <c:dLbls>
          <c:showLegendKey val="0"/>
          <c:showVal val="0"/>
          <c:showCatName val="0"/>
          <c:showSerName val="0"/>
          <c:showPercent val="0"/>
          <c:showBubbleSize val="0"/>
        </c:dLbls>
        <c:axId val="1570978432"/>
        <c:axId val="1570980144"/>
      </c:scatterChart>
      <c:valAx>
        <c:axId val="1570978432"/>
        <c:scaling>
          <c:logBase val="10"/>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r>
                  <a:rPr lang="en-US"/>
                  <a:t>P4 VM 遅延 [μs]</a:t>
                </a:r>
              </a:p>
            </c:rich>
          </c:tx>
          <c:layout>
            <c:manualLayout>
              <c:xMode val="edge"/>
              <c:yMode val="edge"/>
              <c:x val="0.37696866623771758"/>
              <c:y val="0.8900611572304987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crossAx val="1570980144"/>
        <c:crosses val="autoZero"/>
        <c:crossBetween val="midCat"/>
      </c:valAx>
      <c:valAx>
        <c:axId val="1570980144"/>
        <c:scaling>
          <c:logBase val="10"/>
          <c:orientation val="minMax"/>
          <c:max val="10000"/>
        </c:scaling>
        <c:delete val="0"/>
        <c:axPos val="l"/>
        <c:majorGridlines>
          <c:spPr>
            <a:ln w="9525" cap="flat" cmpd="sng" algn="ctr">
              <a:solidFill>
                <a:schemeClr val="bg2"/>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r>
                  <a:rPr lang="en-US"/>
                  <a:t>UDPスループット [Mbps]</a:t>
                </a:r>
              </a:p>
            </c:rich>
          </c:tx>
          <c:layout>
            <c:manualLayout>
              <c:xMode val="edge"/>
              <c:yMode val="edge"/>
              <c:x val="2.0349463058814861E-2"/>
              <c:y val="0.1578550191125524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crossAx val="1570978432"/>
        <c:crosses val="autoZero"/>
        <c:crossBetween val="midCat"/>
      </c:valAx>
      <c:spPr>
        <a:noFill/>
        <a:ln>
          <a:solidFill>
            <a:schemeClr val="bg2"/>
          </a:solidFill>
        </a:ln>
        <a:effectLst/>
      </c:spPr>
    </c:plotArea>
    <c:legend>
      <c:legendPos val="t"/>
      <c:legendEntry>
        <c:idx val="0"/>
        <c:txPr>
          <a:bodyPr rot="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legendEntry>
      <c:legendEntry>
        <c:idx val="1"/>
        <c:txPr>
          <a:bodyPr rot="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legendEntry>
      <c:layout>
        <c:manualLayout>
          <c:xMode val="edge"/>
          <c:yMode val="edge"/>
          <c:x val="9.9746686838444246E-2"/>
          <c:y val="5.0766710575651859E-2"/>
          <c:w val="0.88263205837078307"/>
          <c:h val="8.7687300514142863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600">
          <a:solidFill>
            <a:schemeClr val="tx1">
              <a:lumMod val="95000"/>
              <a:lumOff val="5000"/>
            </a:schemeClr>
          </a:solidFill>
          <a:latin typeface="Arial" panose="020B0604020202020204" pitchFamily="34" charset="0"/>
          <a:cs typeface="Arial" panose="020B0604020202020204" pitchFamily="34" charset="0"/>
        </a:defRPr>
      </a:pPr>
      <a:endParaRPr lang="en-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14006251494737"/>
          <c:y val="0.16727662228321935"/>
          <c:w val="0.78126307773339021"/>
          <c:h val="0.58057427003992912"/>
        </c:manualLayout>
      </c:layout>
      <c:barChart>
        <c:barDir val="col"/>
        <c:grouping val="clustered"/>
        <c:varyColors val="0"/>
        <c:ser>
          <c:idx val="0"/>
          <c:order val="0"/>
          <c:tx>
            <c:v>TCP</c:v>
          </c:tx>
          <c:spPr>
            <a:solidFill>
              <a:schemeClr val="accent1"/>
            </a:solidFill>
            <a:ln>
              <a:noFill/>
            </a:ln>
            <a:effectLst/>
          </c:spPr>
          <c:invertIfNegative val="0"/>
          <c:cat>
            <c:numRef>
              <c:f>Sheet1!$L$38:$L$43</c:f>
              <c:numCache>
                <c:formatCode>General</c:formatCode>
                <c:ptCount val="6"/>
                <c:pt idx="0">
                  <c:v>0.1</c:v>
                </c:pt>
                <c:pt idx="1">
                  <c:v>1</c:v>
                </c:pt>
                <c:pt idx="2">
                  <c:v>2</c:v>
                </c:pt>
                <c:pt idx="3">
                  <c:v>10</c:v>
                </c:pt>
                <c:pt idx="4">
                  <c:v>50</c:v>
                </c:pt>
                <c:pt idx="5">
                  <c:v>100</c:v>
                </c:pt>
              </c:numCache>
            </c:numRef>
          </c:cat>
          <c:val>
            <c:numRef>
              <c:f>Sheet1!$M$38:$M$43</c:f>
              <c:numCache>
                <c:formatCode>General</c:formatCode>
                <c:ptCount val="6"/>
                <c:pt idx="0">
                  <c:v>146.6</c:v>
                </c:pt>
                <c:pt idx="1">
                  <c:v>152.69999999999999</c:v>
                </c:pt>
                <c:pt idx="2">
                  <c:v>156.80000000000001</c:v>
                </c:pt>
                <c:pt idx="3">
                  <c:v>166.8</c:v>
                </c:pt>
                <c:pt idx="4">
                  <c:v>250.3</c:v>
                </c:pt>
                <c:pt idx="5">
                  <c:v>353.1</c:v>
                </c:pt>
              </c:numCache>
            </c:numRef>
          </c:val>
          <c:extLst>
            <c:ext xmlns:c16="http://schemas.microsoft.com/office/drawing/2014/chart" uri="{C3380CC4-5D6E-409C-BE32-E72D297353CC}">
              <c16:uniqueId val="{00000000-25DE-D54B-BB33-6F96AD924772}"/>
            </c:ext>
          </c:extLst>
        </c:ser>
        <c:ser>
          <c:idx val="1"/>
          <c:order val="1"/>
          <c:tx>
            <c:v>UDP</c:v>
          </c:tx>
          <c:spPr>
            <a:solidFill>
              <a:schemeClr val="accent2"/>
            </a:solidFill>
            <a:ln>
              <a:noFill/>
            </a:ln>
            <a:effectLst/>
          </c:spPr>
          <c:invertIfNegative val="0"/>
          <c:cat>
            <c:numRef>
              <c:f>Sheet1!$L$38:$L$43</c:f>
              <c:numCache>
                <c:formatCode>General</c:formatCode>
                <c:ptCount val="6"/>
                <c:pt idx="0">
                  <c:v>0.1</c:v>
                </c:pt>
                <c:pt idx="1">
                  <c:v>1</c:v>
                </c:pt>
                <c:pt idx="2">
                  <c:v>2</c:v>
                </c:pt>
                <c:pt idx="3">
                  <c:v>10</c:v>
                </c:pt>
                <c:pt idx="4">
                  <c:v>50</c:v>
                </c:pt>
                <c:pt idx="5">
                  <c:v>100</c:v>
                </c:pt>
              </c:numCache>
            </c:numRef>
          </c:cat>
          <c:val>
            <c:numRef>
              <c:f>Sheet1!$N$38:$N$43</c:f>
              <c:numCache>
                <c:formatCode>General</c:formatCode>
                <c:ptCount val="6"/>
                <c:pt idx="0">
                  <c:v>143.19999999999999</c:v>
                </c:pt>
                <c:pt idx="1">
                  <c:v>150.5</c:v>
                </c:pt>
                <c:pt idx="2">
                  <c:v>150.30000000000001</c:v>
                </c:pt>
                <c:pt idx="3">
                  <c:v>155.30000000000001</c:v>
                </c:pt>
                <c:pt idx="4">
                  <c:v>250.3</c:v>
                </c:pt>
                <c:pt idx="5">
                  <c:v>345</c:v>
                </c:pt>
              </c:numCache>
            </c:numRef>
          </c:val>
          <c:extLst>
            <c:ext xmlns:c16="http://schemas.microsoft.com/office/drawing/2014/chart" uri="{C3380CC4-5D6E-409C-BE32-E72D297353CC}">
              <c16:uniqueId val="{00000001-25DE-D54B-BB33-6F96AD924772}"/>
            </c:ext>
          </c:extLst>
        </c:ser>
        <c:dLbls>
          <c:showLegendKey val="0"/>
          <c:showVal val="0"/>
          <c:showCatName val="0"/>
          <c:showSerName val="0"/>
          <c:showPercent val="0"/>
          <c:showBubbleSize val="0"/>
        </c:dLbls>
        <c:gapWidth val="219"/>
        <c:overlap val="-27"/>
        <c:axId val="1266161999"/>
        <c:axId val="1266154319"/>
      </c:barChart>
      <c:catAx>
        <c:axId val="1266161999"/>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r>
                  <a:rPr lang="en-US"/>
                  <a:t>P4 VM 遅延 [μs]</a:t>
                </a:r>
              </a:p>
            </c:rich>
          </c:tx>
          <c:layout>
            <c:manualLayout>
              <c:xMode val="edge"/>
              <c:yMode val="edge"/>
              <c:x val="0.38356842270109776"/>
              <c:y val="0.8845320784750233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JP"/>
          </a:p>
        </c:txPr>
        <c:crossAx val="1266154319"/>
        <c:crosses val="autoZero"/>
        <c:auto val="1"/>
        <c:lblAlgn val="ctr"/>
        <c:lblOffset val="100"/>
        <c:noMultiLvlLbl val="0"/>
      </c:catAx>
      <c:valAx>
        <c:axId val="126615431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r>
                  <a:rPr lang="en-US"/>
                  <a:t>レイテンシ [μs]</a:t>
                </a:r>
              </a:p>
            </c:rich>
          </c:tx>
          <c:layout>
            <c:manualLayout>
              <c:xMode val="edge"/>
              <c:yMode val="edge"/>
              <c:x val="3.3376965070750969E-2"/>
              <c:y val="0.28109083349628433"/>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JP"/>
          </a:p>
        </c:txPr>
        <c:crossAx val="1266161999"/>
        <c:crosses val="autoZero"/>
        <c:crossBetween val="between"/>
        <c:majorUnit val="100"/>
      </c:valAx>
      <c:spPr>
        <a:noFill/>
        <a:ln>
          <a:noFill/>
        </a:ln>
        <a:effectLst/>
      </c:spPr>
    </c:plotArea>
    <c:legend>
      <c:legendPos val="t"/>
      <c:layout>
        <c:manualLayout>
          <c:xMode val="edge"/>
          <c:yMode val="edge"/>
          <c:x val="0.37104474718958319"/>
          <c:y val="4.9881230489719784E-2"/>
          <c:w val="0.24335358259469755"/>
          <c:h val="8.5381226030764729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JP"/>
        </a:p>
      </c:txPr>
    </c:legend>
    <c:plotVisOnly val="1"/>
    <c:dispBlanksAs val="gap"/>
    <c:showDLblsOverMax val="0"/>
  </c:chart>
  <c:spPr>
    <a:solidFill>
      <a:schemeClr val="bg1"/>
    </a:solidFill>
    <a:ln w="9525" cap="flat" cmpd="sng" algn="ctr">
      <a:noFill/>
      <a:round/>
    </a:ln>
    <a:effectLst/>
  </c:spPr>
  <c:txPr>
    <a:bodyPr/>
    <a:lstStyle/>
    <a:p>
      <a:pPr>
        <a:defRPr sz="1600">
          <a:solidFill>
            <a:schemeClr val="tx1"/>
          </a:solidFill>
          <a:latin typeface="Arial" panose="020B0604020202020204" pitchFamily="34" charset="0"/>
          <a:cs typeface="Arial" panose="020B0604020202020204" pitchFamily="34" charset="0"/>
        </a:defRPr>
      </a:pPr>
      <a:endParaRPr lang="en-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035540934095567"/>
          <c:y val="0.14081201339730376"/>
          <c:w val="0.68498705641246904"/>
          <c:h val="0.63596038592228432"/>
        </c:manualLayout>
      </c:layout>
      <c:scatterChart>
        <c:scatterStyle val="lineMarker"/>
        <c:varyColors val="0"/>
        <c:ser>
          <c:idx val="1"/>
          <c:order val="0"/>
          <c:tx>
            <c:v>従来手法</c:v>
          </c:tx>
          <c:spPr>
            <a:ln w="25400" cap="rnd">
              <a:solidFill>
                <a:schemeClr val="tx2"/>
              </a:solidFill>
              <a:round/>
            </a:ln>
            <a:effectLst/>
          </c:spPr>
          <c:marker>
            <c:symbol val="square"/>
            <c:size val="12"/>
            <c:spPr>
              <a:solidFill>
                <a:schemeClr val="accent1"/>
              </a:solidFill>
              <a:ln w="25400">
                <a:noFill/>
              </a:ln>
              <a:effectLst/>
            </c:spPr>
          </c:marker>
          <c:xVal>
            <c:numRef>
              <c:f>Sheet1!$D$7:$P$7</c:f>
              <c:numCache>
                <c:formatCode>General</c:formatCode>
                <c:ptCount val="13"/>
                <c:pt idx="0">
                  <c:v>6</c:v>
                </c:pt>
                <c:pt idx="1">
                  <c:v>70</c:v>
                </c:pt>
                <c:pt idx="2">
                  <c:v>198</c:v>
                </c:pt>
                <c:pt idx="3">
                  <c:v>454</c:v>
                </c:pt>
                <c:pt idx="4">
                  <c:v>966</c:v>
                </c:pt>
                <c:pt idx="5">
                  <c:v>1222</c:v>
                </c:pt>
                <c:pt idx="6">
                  <c:v>1460</c:v>
                </c:pt>
                <c:pt idx="7">
                  <c:v>1990</c:v>
                </c:pt>
                <c:pt idx="8">
                  <c:v>4038</c:v>
                </c:pt>
                <c:pt idx="9">
                  <c:v>8134</c:v>
                </c:pt>
                <c:pt idx="10">
                  <c:v>16326</c:v>
                </c:pt>
                <c:pt idx="11">
                  <c:v>32710</c:v>
                </c:pt>
                <c:pt idx="12">
                  <c:v>65477</c:v>
                </c:pt>
              </c:numCache>
            </c:numRef>
          </c:xVal>
          <c:yVal>
            <c:numRef>
              <c:f>Sheet1!$D$21:$P$21</c:f>
              <c:numCache>
                <c:formatCode>General</c:formatCode>
                <c:ptCount val="13"/>
                <c:pt idx="0">
                  <c:v>217.83</c:v>
                </c:pt>
                <c:pt idx="1">
                  <c:v>2815.45</c:v>
                </c:pt>
                <c:pt idx="2">
                  <c:v>7316.77</c:v>
                </c:pt>
                <c:pt idx="3">
                  <c:v>9407.68</c:v>
                </c:pt>
                <c:pt idx="4">
                  <c:v>9404.7999999999993</c:v>
                </c:pt>
                <c:pt idx="5">
                  <c:v>9407.99</c:v>
                </c:pt>
                <c:pt idx="6">
                  <c:v>9411.08</c:v>
                </c:pt>
                <c:pt idx="7">
                  <c:v>9410.73</c:v>
                </c:pt>
                <c:pt idx="8">
                  <c:v>9412.9599999999991</c:v>
                </c:pt>
                <c:pt idx="9">
                  <c:v>9413.33</c:v>
                </c:pt>
                <c:pt idx="10">
                  <c:v>9412.2800000000007</c:v>
                </c:pt>
                <c:pt idx="11">
                  <c:v>9413.39</c:v>
                </c:pt>
                <c:pt idx="12">
                  <c:v>9412.23</c:v>
                </c:pt>
              </c:numCache>
            </c:numRef>
          </c:yVal>
          <c:smooth val="0"/>
          <c:extLst>
            <c:ext xmlns:c16="http://schemas.microsoft.com/office/drawing/2014/chart" uri="{C3380CC4-5D6E-409C-BE32-E72D297353CC}">
              <c16:uniqueId val="{00000000-A9E9-FB4E-A673-86F0DC000EF3}"/>
            </c:ext>
          </c:extLst>
        </c:ser>
        <c:ser>
          <c:idx val="0"/>
          <c:order val="1"/>
          <c:tx>
            <c:v>TransP4（1μs遅延）</c:v>
          </c:tx>
          <c:spPr>
            <a:ln w="25400" cap="rnd">
              <a:solidFill>
                <a:schemeClr val="accent2"/>
              </a:solidFill>
              <a:round/>
            </a:ln>
            <a:effectLst/>
          </c:spPr>
          <c:marker>
            <c:symbol val="x"/>
            <c:size val="10"/>
            <c:spPr>
              <a:noFill/>
              <a:ln w="34925">
                <a:solidFill>
                  <a:schemeClr val="accent2"/>
                </a:solidFill>
                <a:round/>
              </a:ln>
              <a:effectLst/>
            </c:spPr>
          </c:marker>
          <c:xVal>
            <c:numRef>
              <c:f>Sheet1!$D$7:$P$7</c:f>
              <c:numCache>
                <c:formatCode>General</c:formatCode>
                <c:ptCount val="13"/>
                <c:pt idx="0">
                  <c:v>6</c:v>
                </c:pt>
                <c:pt idx="1">
                  <c:v>70</c:v>
                </c:pt>
                <c:pt idx="2">
                  <c:v>198</c:v>
                </c:pt>
                <c:pt idx="3">
                  <c:v>454</c:v>
                </c:pt>
                <c:pt idx="4">
                  <c:v>966</c:v>
                </c:pt>
                <c:pt idx="5">
                  <c:v>1222</c:v>
                </c:pt>
                <c:pt idx="6">
                  <c:v>1460</c:v>
                </c:pt>
                <c:pt idx="7">
                  <c:v>1990</c:v>
                </c:pt>
                <c:pt idx="8">
                  <c:v>4038</c:v>
                </c:pt>
                <c:pt idx="9">
                  <c:v>8134</c:v>
                </c:pt>
                <c:pt idx="10">
                  <c:v>16326</c:v>
                </c:pt>
                <c:pt idx="11">
                  <c:v>32710</c:v>
                </c:pt>
                <c:pt idx="12">
                  <c:v>65477</c:v>
                </c:pt>
              </c:numCache>
            </c:numRef>
          </c:xVal>
          <c:yVal>
            <c:numRef>
              <c:f>Sheet1!$D$18:$P$18</c:f>
              <c:numCache>
                <c:formatCode>General</c:formatCode>
                <c:ptCount val="13"/>
                <c:pt idx="0">
                  <c:v>222.02699999999999</c:v>
                </c:pt>
                <c:pt idx="1">
                  <c:v>2888.8140000000008</c:v>
                </c:pt>
                <c:pt idx="2">
                  <c:v>7227.1259999999993</c:v>
                </c:pt>
                <c:pt idx="3">
                  <c:v>8078.3910000000005</c:v>
                </c:pt>
                <c:pt idx="4">
                  <c:v>8176.3819999999996</c:v>
                </c:pt>
                <c:pt idx="5">
                  <c:v>8235.1720000000005</c:v>
                </c:pt>
                <c:pt idx="6">
                  <c:v>8242.0489999999991</c:v>
                </c:pt>
                <c:pt idx="7">
                  <c:v>8239.369999999999</c:v>
                </c:pt>
                <c:pt idx="8">
                  <c:v>8239.3979999999992</c:v>
                </c:pt>
                <c:pt idx="9">
                  <c:v>8239.3060000000005</c:v>
                </c:pt>
                <c:pt idx="10">
                  <c:v>8239.0650000000005</c:v>
                </c:pt>
                <c:pt idx="11">
                  <c:v>8218.1939999999995</c:v>
                </c:pt>
                <c:pt idx="12">
                  <c:v>8199.0779999999995</c:v>
                </c:pt>
              </c:numCache>
            </c:numRef>
          </c:yVal>
          <c:smooth val="0"/>
          <c:extLst>
            <c:ext xmlns:c16="http://schemas.microsoft.com/office/drawing/2014/chart" uri="{C3380CC4-5D6E-409C-BE32-E72D297353CC}">
              <c16:uniqueId val="{00000001-A9E9-FB4E-A673-86F0DC000EF3}"/>
            </c:ext>
          </c:extLst>
        </c:ser>
        <c:dLbls>
          <c:showLegendKey val="0"/>
          <c:showVal val="0"/>
          <c:showCatName val="0"/>
          <c:showSerName val="0"/>
          <c:showPercent val="0"/>
          <c:showBubbleSize val="0"/>
        </c:dLbls>
        <c:axId val="1570978432"/>
        <c:axId val="1570980144"/>
      </c:scatterChart>
      <c:valAx>
        <c:axId val="1570978432"/>
        <c:scaling>
          <c:logBase val="10"/>
          <c:orientation val="minMax"/>
          <c:min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r>
                  <a:rPr lang="en-US"/>
                  <a:t>メッセージサイズ [B]</a:t>
                </a:r>
              </a:p>
            </c:rich>
          </c:tx>
          <c:overlay val="0"/>
          <c:spPr>
            <a:noFill/>
            <a:ln>
              <a:noFill/>
            </a:ln>
            <a:effectLst/>
          </c:spPr>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crossAx val="1570980144"/>
        <c:crosses val="autoZero"/>
        <c:crossBetween val="midCat"/>
      </c:valAx>
      <c:valAx>
        <c:axId val="1570980144"/>
        <c:scaling>
          <c:orientation val="minMax"/>
          <c:max val="10000"/>
        </c:scaling>
        <c:delete val="0"/>
        <c:axPos val="l"/>
        <c:majorGridlines>
          <c:spPr>
            <a:ln w="9525" cap="flat" cmpd="sng" algn="ctr">
              <a:solidFill>
                <a:schemeClr val="bg2"/>
              </a:solidFill>
              <a:round/>
            </a:ln>
            <a:effectLst/>
          </c:spPr>
        </c:majorGridlines>
        <c:title>
          <c:tx>
            <c:rich>
              <a:bodyPr rot="-54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r>
                  <a:rPr lang="en-US"/>
                  <a:t>TCPスループット [Gbps]</a:t>
                </a:r>
              </a:p>
            </c:rich>
          </c:tx>
          <c:layout>
            <c:manualLayout>
              <c:xMode val="edge"/>
              <c:yMode val="edge"/>
              <c:x val="3.2215152468110353E-2"/>
              <c:y val="0.144310887789176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crossAx val="1570978432"/>
        <c:crosses val="autoZero"/>
        <c:crossBetween val="midCat"/>
        <c:majorUnit val="2500"/>
        <c:dispUnits>
          <c:builtInUnit val="thousands"/>
        </c:dispUnits>
      </c:valAx>
      <c:spPr>
        <a:noFill/>
        <a:ln>
          <a:solidFill>
            <a:schemeClr val="bg2"/>
          </a:solidFill>
        </a:ln>
        <a:effectLst/>
      </c:spPr>
    </c:plotArea>
    <c:legend>
      <c:legendPos val="t"/>
      <c:legendEntry>
        <c:idx val="0"/>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legendEntry>
      <c:legendEntry>
        <c:idx val="1"/>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legendEntry>
      <c:overlay val="0"/>
      <c:spPr>
        <a:noFill/>
        <a:ln>
          <a:noFill/>
        </a:ln>
        <a:effectLst/>
      </c:spPr>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600">
          <a:solidFill>
            <a:srgbClr val="3B3B3B"/>
          </a:solidFill>
          <a:latin typeface="Arial" panose="020B0604020202020204" pitchFamily="34" charset="0"/>
          <a:cs typeface="Arial" panose="020B0604020202020204" pitchFamily="34" charset="0"/>
        </a:defRPr>
      </a:pPr>
      <a:endParaRPr lang="en-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347633870812801"/>
          <c:y val="0.14081201339730376"/>
          <c:w val="0.6816422385689378"/>
          <c:h val="0.63596038592228432"/>
        </c:manualLayout>
      </c:layout>
      <c:scatterChart>
        <c:scatterStyle val="lineMarker"/>
        <c:varyColors val="0"/>
        <c:ser>
          <c:idx val="1"/>
          <c:order val="0"/>
          <c:tx>
            <c:v>従来手法</c:v>
          </c:tx>
          <c:spPr>
            <a:ln w="19050" cap="rnd">
              <a:solidFill>
                <a:schemeClr val="accent1"/>
              </a:solidFill>
              <a:round/>
            </a:ln>
            <a:effectLst/>
          </c:spPr>
          <c:marker>
            <c:symbol val="square"/>
            <c:size val="12"/>
            <c:spPr>
              <a:solidFill>
                <a:schemeClr val="accent1"/>
              </a:solidFill>
              <a:ln w="25400">
                <a:noFill/>
              </a:ln>
              <a:effectLst/>
            </c:spPr>
          </c:marker>
          <c:xVal>
            <c:numRef>
              <c:f>Sheet1!$B$61:$N$61</c:f>
              <c:numCache>
                <c:formatCode>General</c:formatCode>
                <c:ptCount val="13"/>
                <c:pt idx="0">
                  <c:v>6</c:v>
                </c:pt>
                <c:pt idx="1">
                  <c:v>70</c:v>
                </c:pt>
                <c:pt idx="2">
                  <c:v>198</c:v>
                </c:pt>
                <c:pt idx="3">
                  <c:v>454</c:v>
                </c:pt>
                <c:pt idx="4">
                  <c:v>966</c:v>
                </c:pt>
                <c:pt idx="5">
                  <c:v>1222</c:v>
                </c:pt>
                <c:pt idx="6">
                  <c:v>1460</c:v>
                </c:pt>
                <c:pt idx="7">
                  <c:v>1990</c:v>
                </c:pt>
                <c:pt idx="8">
                  <c:v>4038</c:v>
                </c:pt>
                <c:pt idx="9">
                  <c:v>8134</c:v>
                </c:pt>
                <c:pt idx="10">
                  <c:v>16326</c:v>
                </c:pt>
                <c:pt idx="11">
                  <c:v>32710</c:v>
                </c:pt>
                <c:pt idx="12">
                  <c:v>65477</c:v>
                </c:pt>
              </c:numCache>
            </c:numRef>
          </c:xVal>
          <c:yVal>
            <c:numRef>
              <c:f>Sheet1!$B$62:$N$62</c:f>
              <c:numCache>
                <c:formatCode>General</c:formatCode>
                <c:ptCount val="13"/>
                <c:pt idx="0">
                  <c:v>217.83</c:v>
                </c:pt>
                <c:pt idx="1">
                  <c:v>2815.45</c:v>
                </c:pt>
                <c:pt idx="2">
                  <c:v>7316.77</c:v>
                </c:pt>
                <c:pt idx="3">
                  <c:v>9407.68</c:v>
                </c:pt>
                <c:pt idx="4">
                  <c:v>9404.7999999999993</c:v>
                </c:pt>
                <c:pt idx="5">
                  <c:v>9407.99</c:v>
                </c:pt>
                <c:pt idx="6">
                  <c:v>9411.08</c:v>
                </c:pt>
                <c:pt idx="7">
                  <c:v>9410.73</c:v>
                </c:pt>
                <c:pt idx="8">
                  <c:v>9412.9599999999991</c:v>
                </c:pt>
                <c:pt idx="9">
                  <c:v>9413.33</c:v>
                </c:pt>
                <c:pt idx="10">
                  <c:v>9412.2800000000007</c:v>
                </c:pt>
                <c:pt idx="11">
                  <c:v>9413.39</c:v>
                </c:pt>
                <c:pt idx="12">
                  <c:v>9412.23</c:v>
                </c:pt>
              </c:numCache>
            </c:numRef>
          </c:yVal>
          <c:smooth val="0"/>
          <c:extLst>
            <c:ext xmlns:c16="http://schemas.microsoft.com/office/drawing/2014/chart" uri="{C3380CC4-5D6E-409C-BE32-E72D297353CC}">
              <c16:uniqueId val="{00000000-DBBB-354E-B40A-9FCC1040E668}"/>
            </c:ext>
          </c:extLst>
        </c:ser>
        <c:ser>
          <c:idx val="0"/>
          <c:order val="1"/>
          <c:tx>
            <c:v>TransP4</c:v>
          </c:tx>
          <c:spPr>
            <a:ln w="19050" cap="rnd">
              <a:solidFill>
                <a:schemeClr val="accent2"/>
              </a:solidFill>
              <a:round/>
            </a:ln>
            <a:effectLst/>
          </c:spPr>
          <c:marker>
            <c:symbol val="x"/>
            <c:size val="7"/>
            <c:spPr>
              <a:noFill/>
              <a:ln w="34925">
                <a:solidFill>
                  <a:schemeClr val="accent2"/>
                </a:solidFill>
                <a:round/>
              </a:ln>
              <a:effectLst/>
            </c:spPr>
          </c:marker>
          <c:xVal>
            <c:numRef>
              <c:f>Sheet1!$C$58:$N$58</c:f>
              <c:numCache>
                <c:formatCode>General</c:formatCode>
                <c:ptCount val="12"/>
                <c:pt idx="0">
                  <c:v>70</c:v>
                </c:pt>
                <c:pt idx="1">
                  <c:v>198</c:v>
                </c:pt>
                <c:pt idx="2">
                  <c:v>454</c:v>
                </c:pt>
                <c:pt idx="3">
                  <c:v>966</c:v>
                </c:pt>
                <c:pt idx="4">
                  <c:v>1222</c:v>
                </c:pt>
                <c:pt idx="5">
                  <c:v>1460</c:v>
                </c:pt>
                <c:pt idx="6">
                  <c:v>1990</c:v>
                </c:pt>
                <c:pt idx="7">
                  <c:v>4038</c:v>
                </c:pt>
                <c:pt idx="8">
                  <c:v>8134</c:v>
                </c:pt>
                <c:pt idx="9">
                  <c:v>16326</c:v>
                </c:pt>
                <c:pt idx="10">
                  <c:v>32710</c:v>
                </c:pt>
                <c:pt idx="11">
                  <c:v>65477</c:v>
                </c:pt>
              </c:numCache>
            </c:numRef>
          </c:xVal>
          <c:yVal>
            <c:numRef>
              <c:f>Sheet1!$C$59:$N$59</c:f>
              <c:numCache>
                <c:formatCode>General</c:formatCode>
                <c:ptCount val="12"/>
                <c:pt idx="0">
                  <c:v>2916.17</c:v>
                </c:pt>
                <c:pt idx="1">
                  <c:v>7432.74</c:v>
                </c:pt>
                <c:pt idx="2">
                  <c:v>9406.77</c:v>
                </c:pt>
                <c:pt idx="3">
                  <c:v>9398.9</c:v>
                </c:pt>
                <c:pt idx="4">
                  <c:v>9412.2900000000009</c:v>
                </c:pt>
                <c:pt idx="5">
                  <c:v>9410.42</c:v>
                </c:pt>
                <c:pt idx="6">
                  <c:v>9410.49</c:v>
                </c:pt>
                <c:pt idx="7">
                  <c:v>9411.94</c:v>
                </c:pt>
                <c:pt idx="8">
                  <c:v>9412.66</c:v>
                </c:pt>
                <c:pt idx="9">
                  <c:v>9413.11</c:v>
                </c:pt>
                <c:pt idx="10">
                  <c:v>9413</c:v>
                </c:pt>
                <c:pt idx="11">
                  <c:v>9413.09</c:v>
                </c:pt>
              </c:numCache>
            </c:numRef>
          </c:yVal>
          <c:smooth val="0"/>
          <c:extLst>
            <c:ext xmlns:c16="http://schemas.microsoft.com/office/drawing/2014/chart" uri="{C3380CC4-5D6E-409C-BE32-E72D297353CC}">
              <c16:uniqueId val="{00000001-DBBB-354E-B40A-9FCC1040E668}"/>
            </c:ext>
          </c:extLst>
        </c:ser>
        <c:dLbls>
          <c:showLegendKey val="0"/>
          <c:showVal val="0"/>
          <c:showCatName val="0"/>
          <c:showSerName val="0"/>
          <c:showPercent val="0"/>
          <c:showBubbleSize val="0"/>
        </c:dLbls>
        <c:axId val="1570978432"/>
        <c:axId val="1570980144"/>
      </c:scatterChart>
      <c:valAx>
        <c:axId val="1570978432"/>
        <c:scaling>
          <c:logBase val="10"/>
          <c:orientation val="minMax"/>
          <c:min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r>
                  <a:rPr lang="en-US"/>
                  <a:t>メッセージサイズ [B]</a:t>
                </a:r>
              </a:p>
            </c:rich>
          </c:tx>
          <c:overlay val="0"/>
          <c:spPr>
            <a:noFill/>
            <a:ln>
              <a:noFill/>
            </a:ln>
            <a:effectLst/>
          </c:spPr>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crossAx val="1570980144"/>
        <c:crosses val="autoZero"/>
        <c:crossBetween val="midCat"/>
      </c:valAx>
      <c:valAx>
        <c:axId val="1570980144"/>
        <c:scaling>
          <c:orientation val="minMax"/>
          <c:max val="10000"/>
        </c:scaling>
        <c:delete val="0"/>
        <c:axPos val="l"/>
        <c:majorGridlines>
          <c:spPr>
            <a:ln w="9525" cap="flat" cmpd="sng" algn="ctr">
              <a:solidFill>
                <a:schemeClr val="bg2"/>
              </a:solidFill>
              <a:round/>
            </a:ln>
            <a:effectLst/>
          </c:spPr>
        </c:majorGridlines>
        <c:title>
          <c:tx>
            <c:rich>
              <a:bodyPr rot="-54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r>
                  <a:rPr lang="en-US"/>
                  <a:t>TCPスループット [Gbps]</a:t>
                </a:r>
              </a:p>
            </c:rich>
          </c:tx>
          <c:layout>
            <c:manualLayout>
              <c:xMode val="edge"/>
              <c:yMode val="edge"/>
              <c:x val="3.2215152468110353E-2"/>
              <c:y val="0.144310887789176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crossAx val="1570978432"/>
        <c:crosses val="autoZero"/>
        <c:crossBetween val="midCat"/>
        <c:majorUnit val="2500"/>
        <c:dispUnits>
          <c:builtInUnit val="thousands"/>
        </c:dispUnits>
      </c:valAx>
      <c:spPr>
        <a:noFill/>
        <a:ln>
          <a:solidFill>
            <a:schemeClr val="bg2"/>
          </a:solidFill>
        </a:ln>
        <a:effectLst/>
      </c:spPr>
    </c:plotArea>
    <c:legend>
      <c:legendPos val="t"/>
      <c:legendEntry>
        <c:idx val="0"/>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legendEntry>
      <c:legendEntry>
        <c:idx val="1"/>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legendEntry>
      <c:overlay val="0"/>
      <c:spPr>
        <a:noFill/>
        <a:ln>
          <a:noFill/>
        </a:ln>
        <a:effectLst/>
      </c:spPr>
      <c:txPr>
        <a:bodyPr rot="0" spcFirstLastPara="1" vertOverflow="ellipsis" vert="horz" wrap="square" anchor="ctr" anchorCtr="1"/>
        <a:lstStyle/>
        <a:p>
          <a:pPr>
            <a:defRPr sz="1600" b="0" i="0" u="none" strike="noStrike" kern="1200" baseline="0">
              <a:solidFill>
                <a:srgbClr val="3B3B3B"/>
              </a:solidFill>
              <a:latin typeface="Arial" panose="020B0604020202020204" pitchFamily="34" charset="0"/>
              <a:ea typeface="+mn-ea"/>
              <a:cs typeface="Arial" panose="020B0604020202020204" pitchFamily="34" charset="0"/>
            </a:defRPr>
          </a:pPr>
          <a:endParaRPr lang="en-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600">
          <a:solidFill>
            <a:srgbClr val="3B3B3B"/>
          </a:solidFill>
          <a:latin typeface="Arial" panose="020B0604020202020204" pitchFamily="34" charset="0"/>
          <a:cs typeface="Arial" panose="020B0604020202020204" pitchFamily="34" charset="0"/>
        </a:defRPr>
      </a:pPr>
      <a:endParaRPr lang="en-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11A460E-C659-5FDE-1B18-61517085730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JP" dirty="0">
              <a:latin typeface="Segoe UI" panose="020B0502040204020203" pitchFamily="34" charset="0"/>
            </a:endParaRPr>
          </a:p>
        </p:txBody>
      </p:sp>
      <p:sp>
        <p:nvSpPr>
          <p:cNvPr id="3" name="Date Placeholder 2">
            <a:extLst>
              <a:ext uri="{FF2B5EF4-FFF2-40B4-BE49-F238E27FC236}">
                <a16:creationId xmlns:a16="http://schemas.microsoft.com/office/drawing/2014/main" id="{C0C4B0B9-5890-03B9-0FDE-BFFC357158F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44093-885D-4847-A982-6D130BF2BE21}" type="datetimeFigureOut">
              <a:rPr lang="en-JP" smtClean="0">
                <a:latin typeface="Segoe UI" panose="020B0502040204020203" pitchFamily="34" charset="0"/>
              </a:rPr>
              <a:t>2026/02/19</a:t>
            </a:fld>
            <a:endParaRPr lang="en-JP" dirty="0">
              <a:latin typeface="Segoe UI" panose="020B0502040204020203" pitchFamily="34" charset="0"/>
            </a:endParaRPr>
          </a:p>
        </p:txBody>
      </p:sp>
      <p:sp>
        <p:nvSpPr>
          <p:cNvPr id="4" name="Footer Placeholder 3">
            <a:extLst>
              <a:ext uri="{FF2B5EF4-FFF2-40B4-BE49-F238E27FC236}">
                <a16:creationId xmlns:a16="http://schemas.microsoft.com/office/drawing/2014/main" id="{82E11176-AEAA-48B7-E5BA-C9EC087E526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JP" dirty="0">
              <a:latin typeface="Segoe UI" panose="020B0502040204020203" pitchFamily="34" charset="0"/>
            </a:endParaRPr>
          </a:p>
        </p:txBody>
      </p:sp>
      <p:sp>
        <p:nvSpPr>
          <p:cNvPr id="5" name="Slide Number Placeholder 4">
            <a:extLst>
              <a:ext uri="{FF2B5EF4-FFF2-40B4-BE49-F238E27FC236}">
                <a16:creationId xmlns:a16="http://schemas.microsoft.com/office/drawing/2014/main" id="{0A2C503E-DD82-3687-DFB3-7FB8D6E223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386413-EB7F-B84E-A534-96FDEAEEA06F}" type="slidenum">
              <a:rPr lang="en-JP" smtClean="0">
                <a:latin typeface="Segoe UI" panose="020B0502040204020203" pitchFamily="34" charset="0"/>
              </a:rPr>
              <a:t>‹#›</a:t>
            </a:fld>
            <a:endParaRPr lang="en-JP" dirty="0">
              <a:latin typeface="Segoe UI" panose="020B0502040204020203" pitchFamily="34" charset="0"/>
            </a:endParaRPr>
          </a:p>
        </p:txBody>
      </p:sp>
    </p:spTree>
    <p:extLst>
      <p:ext uri="{BB962C8B-B14F-4D97-AF65-F5344CB8AC3E}">
        <p14:creationId xmlns:p14="http://schemas.microsoft.com/office/powerpoint/2010/main" val="3918534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Segoe UI" panose="020B0502040204020203" pitchFamily="34" charset="0"/>
              </a:defRPr>
            </a:lvl1pPr>
          </a:lstStyle>
          <a:p>
            <a:endParaRPr lang="en-JP"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Segoe UI" panose="020B0502040204020203" pitchFamily="34" charset="0"/>
              </a:defRPr>
            </a:lvl1pPr>
          </a:lstStyle>
          <a:p>
            <a:fld id="{6A6BEF3B-0969-F341-8670-280BA2696312}" type="datetimeFigureOut">
              <a:rPr lang="en-JP" smtClean="0"/>
              <a:pPr/>
              <a:t>2026/02/19</a:t>
            </a:fld>
            <a:endParaRPr lang="en-JP"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JP"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P"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Segoe UI" panose="020B0502040204020203" pitchFamily="34" charset="0"/>
              </a:defRPr>
            </a:lvl1pPr>
          </a:lstStyle>
          <a:p>
            <a:endParaRPr lang="en-JP"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Segoe UI" panose="020B0502040204020203" pitchFamily="34" charset="0"/>
              </a:defRPr>
            </a:lvl1pPr>
          </a:lstStyle>
          <a:p>
            <a:fld id="{E4987F60-CC07-3E46-ABC2-AAB8F222E193}" type="slidenum">
              <a:rPr lang="en-JP" smtClean="0"/>
              <a:pPr/>
              <a:t>‹#›</a:t>
            </a:fld>
            <a:endParaRPr lang="en-JP" dirty="0"/>
          </a:p>
        </p:txBody>
      </p:sp>
    </p:spTree>
    <p:extLst>
      <p:ext uri="{BB962C8B-B14F-4D97-AF65-F5344CB8AC3E}">
        <p14:creationId xmlns:p14="http://schemas.microsoft.com/office/powerpoint/2010/main" val="2959183231"/>
      </p:ext>
    </p:extLst>
  </p:cSld>
  <p:clrMap bg1="lt1" tx1="dk1" bg2="lt2" tx2="dk2" accent1="accent1" accent2="accent2" accent3="accent3" accent4="accent4" accent5="accent5" accent6="accent6" hlink="hlink" folHlink="folHlink"/>
  <p:hf hdr="0" ftr="0" dt="0"/>
  <p:notesStyle>
    <a:lvl1pPr marL="0" algn="l" defTabSz="609539" rtl="0" eaLnBrk="1" latinLnBrk="0" hangingPunct="1">
      <a:defRPr sz="800" b="0" i="0" kern="1200">
        <a:solidFill>
          <a:schemeClr val="tx1"/>
        </a:solidFill>
        <a:latin typeface="Segoe UI" panose="020B0502040204020203" pitchFamily="34" charset="0"/>
        <a:ea typeface="+mn-ea"/>
        <a:cs typeface="+mn-cs"/>
      </a:defRPr>
    </a:lvl1pPr>
    <a:lvl2pPr marL="304770" algn="l" defTabSz="609539" rtl="0" eaLnBrk="1" latinLnBrk="0" hangingPunct="1">
      <a:defRPr sz="800" b="0" i="0" kern="1200">
        <a:solidFill>
          <a:schemeClr val="tx1"/>
        </a:solidFill>
        <a:latin typeface="Segoe UI" panose="020B0502040204020203" pitchFamily="34" charset="0"/>
        <a:ea typeface="+mn-ea"/>
        <a:cs typeface="+mn-cs"/>
      </a:defRPr>
    </a:lvl2pPr>
    <a:lvl3pPr marL="609539" algn="l" defTabSz="609539" rtl="0" eaLnBrk="1" latinLnBrk="0" hangingPunct="1">
      <a:defRPr sz="800" b="0" i="0" kern="1200">
        <a:solidFill>
          <a:schemeClr val="tx1"/>
        </a:solidFill>
        <a:latin typeface="Segoe UI" panose="020B0502040204020203" pitchFamily="34" charset="0"/>
        <a:ea typeface="+mn-ea"/>
        <a:cs typeface="+mn-cs"/>
      </a:defRPr>
    </a:lvl3pPr>
    <a:lvl4pPr marL="914309" algn="l" defTabSz="609539" rtl="0" eaLnBrk="1" latinLnBrk="0" hangingPunct="1">
      <a:defRPr sz="800" b="0" i="0" kern="1200">
        <a:solidFill>
          <a:schemeClr val="tx1"/>
        </a:solidFill>
        <a:latin typeface="Segoe UI" panose="020B0502040204020203" pitchFamily="34" charset="0"/>
        <a:ea typeface="+mn-ea"/>
        <a:cs typeface="+mn-cs"/>
      </a:defRPr>
    </a:lvl4pPr>
    <a:lvl5pPr marL="1219078" algn="l" defTabSz="609539" rtl="0" eaLnBrk="1" latinLnBrk="0" hangingPunct="1">
      <a:defRPr sz="800" b="0" i="0" kern="1200">
        <a:solidFill>
          <a:schemeClr val="tx1"/>
        </a:solidFill>
        <a:latin typeface="Segoe UI" panose="020B0502040204020203" pitchFamily="34" charset="0"/>
        <a:ea typeface="+mn-ea"/>
        <a:cs typeface="+mn-cs"/>
      </a:defRPr>
    </a:lvl5pPr>
    <a:lvl6pPr marL="1523848" algn="l" defTabSz="609539" rtl="0" eaLnBrk="1" latinLnBrk="0" hangingPunct="1">
      <a:defRPr sz="800" kern="1200">
        <a:solidFill>
          <a:schemeClr val="tx1"/>
        </a:solidFill>
        <a:latin typeface="+mn-lt"/>
        <a:ea typeface="+mn-ea"/>
        <a:cs typeface="+mn-cs"/>
      </a:defRPr>
    </a:lvl6pPr>
    <a:lvl7pPr marL="1828617" algn="l" defTabSz="609539" rtl="0" eaLnBrk="1" latinLnBrk="0" hangingPunct="1">
      <a:defRPr sz="800" kern="1200">
        <a:solidFill>
          <a:schemeClr val="tx1"/>
        </a:solidFill>
        <a:latin typeface="+mn-lt"/>
        <a:ea typeface="+mn-ea"/>
        <a:cs typeface="+mn-cs"/>
      </a:defRPr>
    </a:lvl7pPr>
    <a:lvl8pPr marL="2133387" algn="l" defTabSz="609539" rtl="0" eaLnBrk="1" latinLnBrk="0" hangingPunct="1">
      <a:defRPr sz="800" kern="1200">
        <a:solidFill>
          <a:schemeClr val="tx1"/>
        </a:solidFill>
        <a:latin typeface="+mn-lt"/>
        <a:ea typeface="+mn-ea"/>
        <a:cs typeface="+mn-cs"/>
      </a:defRPr>
    </a:lvl8pPr>
    <a:lvl9pPr marL="2438156" algn="l" defTabSz="609539"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9CA7A-5A2A-E08B-D7A8-8BDC9D6CF3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C9DE61-246B-5C19-F457-A3DC473DD3D9}"/>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9A41F6B8-C630-29AA-EF78-98E0EED7ADFE}"/>
              </a:ext>
            </a:extLst>
          </p:cNvPr>
          <p:cNvSpPr>
            <a:spLocks noGrp="1"/>
          </p:cNvSpPr>
          <p:nvPr>
            <p:ph type="body" idx="1"/>
          </p:nvPr>
        </p:nvSpPr>
        <p:spPr/>
        <p:txBody>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lang="en-JP" dirty="0">
                <a:latin typeface="M PLUS 1p" panose="020B0502020203020207" pitchFamily="34" charset="-128"/>
                <a:ea typeface="M PLUS 1p" panose="020B0502020203020207" pitchFamily="34" charset="-128"/>
                <a:cs typeface="M PLUS 1p" panose="020B0502020203020207" pitchFamily="34" charset="-128"/>
              </a:rPr>
              <a:t>AF_XDPとP4 VMを用いた透過的かつ柔軟なパケット転送制御</a:t>
            </a:r>
          </a:p>
          <a:p>
            <a:pPr marL="0" marR="0" lvl="0" indent="0" algn="l" defTabSz="609539" rtl="0" eaLnBrk="1" fontAlgn="auto" latinLnBrk="0" hangingPunct="1">
              <a:lnSpc>
                <a:spcPct val="100000"/>
              </a:lnSpc>
              <a:spcBef>
                <a:spcPts val="0"/>
              </a:spcBef>
              <a:spcAft>
                <a:spcPts val="0"/>
              </a:spcAft>
              <a:buClrTx/>
              <a:buSzTx/>
              <a:buFontTx/>
              <a:buNone/>
              <a:tabLst/>
              <a:defRPr/>
            </a:pPr>
            <a:r>
              <a:rPr lang="en-JP" dirty="0">
                <a:latin typeface="M PLUS 1p" panose="020B0502020203020207" pitchFamily="34" charset="-128"/>
                <a:ea typeface="M PLUS 1p" panose="020B0502020203020207" pitchFamily="34" charset="-128"/>
                <a:cs typeface="M PLUS 1p" panose="020B0502020203020207" pitchFamily="34" charset="-128"/>
              </a:rPr>
              <a:t>と題しまして，光来研究室B4の田代が発表させていただきます．</a:t>
            </a:r>
          </a:p>
        </p:txBody>
      </p:sp>
      <p:sp>
        <p:nvSpPr>
          <p:cNvPr id="4" name="Slide Number Placeholder 3">
            <a:extLst>
              <a:ext uri="{FF2B5EF4-FFF2-40B4-BE49-F238E27FC236}">
                <a16:creationId xmlns:a16="http://schemas.microsoft.com/office/drawing/2014/main" id="{FE46E331-97F8-6E0B-C79D-73E2BC15791F}"/>
              </a:ext>
            </a:extLst>
          </p:cNvPr>
          <p:cNvSpPr>
            <a:spLocks noGrp="1"/>
          </p:cNvSpPr>
          <p:nvPr>
            <p:ph type="sldNum" sz="quarter" idx="5"/>
          </p:nvPr>
        </p:nvSpPr>
        <p:spPr/>
        <p:txBody>
          <a:bodyPr/>
          <a:lstStyle/>
          <a:p>
            <a:fld id="{E4987F60-CC07-3E46-ABC2-AAB8F222E193}" type="slidenum">
              <a:rPr lang="en-JP" smtClean="0"/>
              <a:t>1</a:t>
            </a:fld>
            <a:endParaRPr lang="en-JP"/>
          </a:p>
        </p:txBody>
      </p:sp>
    </p:spTree>
    <p:extLst>
      <p:ext uri="{BB962C8B-B14F-4D97-AF65-F5344CB8AC3E}">
        <p14:creationId xmlns:p14="http://schemas.microsoft.com/office/powerpoint/2010/main" val="3409762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JP"/>
          </a:p>
        </p:txBody>
      </p:sp>
      <p:sp>
        <p:nvSpPr>
          <p:cNvPr id="3" name="Notes Placeholder 2"/>
          <p:cNvSpPr>
            <a:spLocks noGrp="1"/>
          </p:cNvSpPr>
          <p:nvPr>
            <p:ph type="body" idx="1"/>
          </p:nvPr>
        </p:nvSpPr>
        <p:spPr/>
        <p:txBody>
          <a:bodyPr/>
          <a:lstStyle/>
          <a:p>
            <a:r>
              <a:rPr lang="en-JP" dirty="0"/>
              <a:t>まとめです．</a:t>
            </a:r>
          </a:p>
          <a:p>
            <a:r>
              <a:rPr lang="en-JP" dirty="0"/>
              <a:t>OSカーネル内でパケットをP4 VMに転送することで透過的かつ柔軟なパケット転送制御を実現するTransP4を提案しました．</a:t>
            </a:r>
          </a:p>
          <a:p>
            <a:r>
              <a:rPr lang="en-JP" dirty="0"/>
              <a:t>デバイスドライバ層でパケットをP4 VMへ転送することで，仮想スイッチは，既存のAF_XDPソケットAPIを利用可能です．</a:t>
            </a:r>
          </a:p>
          <a:p>
            <a:endParaRPr lang="en-JP" dirty="0"/>
          </a:p>
          <a:p>
            <a:r>
              <a:rPr lang="en-JP" dirty="0"/>
              <a:t>TransP4の動作を確認し，P4 VMを経由した時のユーザVMの性能を測定しました．</a:t>
            </a:r>
          </a:p>
          <a:p>
            <a:endParaRPr lang="en-JP" dirty="0"/>
          </a:p>
          <a:p>
            <a:r>
              <a:rPr lang="en-JP" dirty="0"/>
              <a:t>今後の課題は，</a:t>
            </a:r>
          </a:p>
          <a:p>
            <a:pPr marL="0" marR="0" lvl="0" indent="0" algn="l" defTabSz="609539" rtl="0" eaLnBrk="1" fontAlgn="auto" latinLnBrk="0" hangingPunct="1">
              <a:lnSpc>
                <a:spcPct val="100000"/>
              </a:lnSpc>
              <a:spcBef>
                <a:spcPts val="0"/>
              </a:spcBef>
              <a:spcAft>
                <a:spcPts val="0"/>
              </a:spcAft>
              <a:buClrTx/>
              <a:buSzTx/>
              <a:buFontTx/>
              <a:buNone/>
              <a:tabLst/>
              <a:defRPr/>
            </a:pPr>
            <a:r>
              <a:rPr lang="en-US" dirty="0">
                <a:sym typeface="M+"/>
              </a:rPr>
              <a:t>TCP</a:t>
            </a:r>
            <a:r>
              <a:rPr lang="ja-JP" altLang="en-US">
                <a:sym typeface="M+"/>
              </a:rPr>
              <a:t>の通信が不安定になる問題の解決と仮想スイッチが</a:t>
            </a:r>
            <a:r>
              <a:rPr lang="en-US" altLang="ja-JP" dirty="0">
                <a:sym typeface="M+"/>
              </a:rPr>
              <a:t>UMEM</a:t>
            </a:r>
            <a:r>
              <a:rPr lang="ja-JP" altLang="en-US">
                <a:sym typeface="M+"/>
              </a:rPr>
              <a:t>を完全に透過的に扱えるように改良することです．</a:t>
            </a:r>
            <a:endParaRPr lang="en-US" altLang="ja-JP" dirty="0">
              <a:sym typeface="M+"/>
            </a:endParaRPr>
          </a:p>
          <a:p>
            <a:pPr marL="0" marR="0" lvl="0" indent="0" algn="l" defTabSz="609539" rtl="0" eaLnBrk="1" fontAlgn="auto" latinLnBrk="0" hangingPunct="1">
              <a:lnSpc>
                <a:spcPct val="100000"/>
              </a:lnSpc>
              <a:spcBef>
                <a:spcPts val="0"/>
              </a:spcBef>
              <a:spcAft>
                <a:spcPts val="0"/>
              </a:spcAft>
              <a:buClrTx/>
              <a:buSzTx/>
              <a:buFontTx/>
              <a:buNone/>
              <a:tabLst/>
              <a:defRPr/>
            </a:pPr>
            <a:endParaRPr lang="en-JP" altLang="ja-JP" dirty="0">
              <a:sym typeface="M+"/>
            </a:endParaRPr>
          </a:p>
        </p:txBody>
      </p:sp>
      <p:sp>
        <p:nvSpPr>
          <p:cNvPr id="4" name="Slide Number Placeholder 3"/>
          <p:cNvSpPr>
            <a:spLocks noGrp="1"/>
          </p:cNvSpPr>
          <p:nvPr>
            <p:ph type="sldNum" sz="quarter" idx="5"/>
          </p:nvPr>
        </p:nvSpPr>
        <p:spPr/>
        <p:txBody>
          <a:bodyPr/>
          <a:lstStyle/>
          <a:p>
            <a:fld id="{E4987F60-CC07-3E46-ABC2-AAB8F222E193}" type="slidenum">
              <a:rPr lang="en-JP" smtClean="0"/>
              <a:t>10</a:t>
            </a:fld>
            <a:endParaRPr lang="en-JP"/>
          </a:p>
        </p:txBody>
      </p:sp>
    </p:spTree>
    <p:extLst>
      <p:ext uri="{BB962C8B-B14F-4D97-AF65-F5344CB8AC3E}">
        <p14:creationId xmlns:p14="http://schemas.microsoft.com/office/powerpoint/2010/main" val="1865870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7EB84-3F25-71DC-4B52-E38C5FA18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E6E467-DD4B-19C1-BE5A-B4D9E0202952}"/>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6C3A7F7C-5853-8363-9A9D-3971E0B850E8}"/>
              </a:ext>
            </a:extLst>
          </p:cNvPr>
          <p:cNvSpPr>
            <a:spLocks noGrp="1"/>
          </p:cNvSpPr>
          <p:nvPr>
            <p:ph type="body" idx="1"/>
          </p:nvPr>
        </p:nvSpPr>
        <p:spPr/>
        <p:txBody>
          <a:bodyPr/>
          <a:lstStyle/>
          <a:p>
            <a:r>
              <a:rPr lang="en-JP" dirty="0"/>
              <a:t>以上で終わります．ありがとうございました．</a:t>
            </a:r>
          </a:p>
        </p:txBody>
      </p:sp>
      <p:sp>
        <p:nvSpPr>
          <p:cNvPr id="4" name="Slide Number Placeholder 3">
            <a:extLst>
              <a:ext uri="{FF2B5EF4-FFF2-40B4-BE49-F238E27FC236}">
                <a16:creationId xmlns:a16="http://schemas.microsoft.com/office/drawing/2014/main" id="{335534E2-8716-F8BB-301E-46035328396D}"/>
              </a:ext>
            </a:extLst>
          </p:cNvPr>
          <p:cNvSpPr>
            <a:spLocks noGrp="1"/>
          </p:cNvSpPr>
          <p:nvPr>
            <p:ph type="sldNum" sz="quarter" idx="5"/>
          </p:nvPr>
        </p:nvSpPr>
        <p:spPr/>
        <p:txBody>
          <a:bodyPr/>
          <a:lstStyle/>
          <a:p>
            <a:fld id="{E4987F60-CC07-3E46-ABC2-AAB8F222E193}" type="slidenum">
              <a:rPr lang="en-JP" smtClean="0"/>
              <a:t>11</a:t>
            </a:fld>
            <a:endParaRPr lang="en-JP"/>
          </a:p>
        </p:txBody>
      </p:sp>
    </p:spTree>
    <p:extLst>
      <p:ext uri="{BB962C8B-B14F-4D97-AF65-F5344CB8AC3E}">
        <p14:creationId xmlns:p14="http://schemas.microsoft.com/office/powerpoint/2010/main" val="2444696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B1E13-0723-2C69-5239-35D3633D86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B9C74D-47BF-E3D5-80A6-69971F42508D}"/>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0251A27B-A32B-08BD-FDC2-C9ACE7E2A4EC}"/>
              </a:ext>
            </a:extLst>
          </p:cNvPr>
          <p:cNvSpPr>
            <a:spLocks noGrp="1"/>
          </p:cNvSpPr>
          <p:nvPr>
            <p:ph type="body" idx="1"/>
          </p:nvPr>
        </p:nvSpPr>
        <p:spPr/>
        <p:txBody>
          <a:bodyPr/>
          <a:lstStyle/>
          <a:p>
            <a:r>
              <a:rPr lang="en-JP" dirty="0">
                <a:latin typeface="M PLUS 1p" panose="020B0502020203020207" pitchFamily="34" charset="-128"/>
                <a:ea typeface="M PLUS 1p" panose="020B0502020203020207" pitchFamily="34" charset="-128"/>
                <a:cs typeface="M PLUS 1p" panose="020B0502020203020207" pitchFamily="34" charset="-128"/>
              </a:rPr>
              <a:t>XDPとは，</a:t>
            </a:r>
          </a:p>
          <a:p>
            <a:r>
              <a:rPr lang="en-JP" dirty="0">
                <a:latin typeface="M PLUS 1p" panose="020B0502020203020207" pitchFamily="34" charset="-128"/>
                <a:ea typeface="M PLUS 1p" panose="020B0502020203020207" pitchFamily="34" charset="-128"/>
                <a:cs typeface="M PLUS 1p" panose="020B0502020203020207" pitchFamily="34" charset="-128"/>
              </a:rPr>
              <a:t>Linuxの早い段階でパケットを処理できる仕組みでeBPFプログラムを実行できる</a:t>
            </a:r>
          </a:p>
          <a:p>
            <a:r>
              <a:rPr lang="en-JP" dirty="0">
                <a:latin typeface="M PLUS 1p" panose="020B0502020203020207" pitchFamily="34" charset="-128"/>
                <a:ea typeface="M PLUS 1p" panose="020B0502020203020207" pitchFamily="34" charset="-128"/>
                <a:cs typeface="M PLUS 1p" panose="020B0502020203020207" pitchFamily="34" charset="-128"/>
              </a:rPr>
              <a:t>PASS，DROP，REDIRECTができる</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a:p>
            <a:r>
              <a:rPr lang="en-JP" dirty="0">
                <a:latin typeface="M PLUS 1p" panose="020B0502020203020207" pitchFamily="34" charset="-128"/>
                <a:ea typeface="M PLUS 1p" panose="020B0502020203020207" pitchFamily="34" charset="-128"/>
                <a:cs typeface="M PLUS 1p" panose="020B0502020203020207" pitchFamily="34" charset="-128"/>
              </a:rPr>
              <a:t>今回は，</a:t>
            </a:r>
            <a:r>
              <a:rPr lang="en-US" dirty="0">
                <a:latin typeface="M PLUS 1p" panose="020B0502020203020207" pitchFamily="34" charset="-128"/>
                <a:ea typeface="M PLUS 1p" panose="020B0502020203020207" pitchFamily="34" charset="-128"/>
                <a:cs typeface="M PLUS 1p" panose="020B0502020203020207" pitchFamily="34" charset="-128"/>
              </a:rPr>
              <a:t>AF_XDP</a:t>
            </a:r>
            <a:r>
              <a:rPr lang="ja-JP" altLang="en-US">
                <a:latin typeface="M PLUS 1p" panose="020B0502020203020207" pitchFamily="34" charset="-128"/>
                <a:ea typeface="M PLUS 1p" panose="020B0502020203020207" pitchFamily="34" charset="-128"/>
                <a:cs typeface="M PLUS 1p" panose="020B0502020203020207" pitchFamily="34" charset="-128"/>
              </a:rPr>
              <a:t>の基盤として</a:t>
            </a:r>
            <a:r>
              <a:rPr lang="en-US" dirty="0">
                <a:latin typeface="M PLUS 1p" panose="020B0502020203020207" pitchFamily="34" charset="-128"/>
                <a:ea typeface="M PLUS 1p" panose="020B0502020203020207" pitchFamily="34" charset="-128"/>
                <a:cs typeface="M PLUS 1p" panose="020B0502020203020207" pitchFamily="34" charset="-128"/>
              </a:rPr>
              <a:t>XDP</a:t>
            </a:r>
            <a:r>
              <a:rPr lang="ja-JP" altLang="en-US">
                <a:latin typeface="M PLUS 1p" panose="020B0502020203020207" pitchFamily="34" charset="-128"/>
                <a:ea typeface="M PLUS 1p" panose="020B0502020203020207" pitchFamily="34" charset="-128"/>
                <a:cs typeface="M PLUS 1p" panose="020B0502020203020207" pitchFamily="34" charset="-128"/>
              </a:rPr>
              <a:t>を使っている（</a:t>
            </a:r>
            <a:r>
              <a:rPr lang="en-US" dirty="0">
                <a:latin typeface="M PLUS 1p" panose="020B0502020203020207" pitchFamily="34" charset="-128"/>
                <a:ea typeface="M PLUS 1p" panose="020B0502020203020207" pitchFamily="34" charset="-128"/>
                <a:cs typeface="M PLUS 1p" panose="020B0502020203020207" pitchFamily="34" charset="-128"/>
              </a:rPr>
              <a:t>AF_XDP</a:t>
            </a:r>
            <a:r>
              <a:rPr lang="ja-JP" altLang="en-US">
                <a:latin typeface="M PLUS 1p" panose="020B0502020203020207" pitchFamily="34" charset="-128"/>
                <a:ea typeface="M PLUS 1p" panose="020B0502020203020207" pitchFamily="34" charset="-128"/>
                <a:cs typeface="M PLUS 1p" panose="020B0502020203020207" pitchFamily="34" charset="-128"/>
              </a:rPr>
              <a:t>の</a:t>
            </a:r>
            <a:r>
              <a:rPr lang="en-US" dirty="0">
                <a:latin typeface="M PLUS 1p" panose="020B0502020203020207" pitchFamily="34" charset="-128"/>
                <a:ea typeface="M PLUS 1p" panose="020B0502020203020207" pitchFamily="34" charset="-128"/>
                <a:cs typeface="M PLUS 1p" panose="020B0502020203020207" pitchFamily="34" charset="-128"/>
              </a:rPr>
              <a:t>zero-copy</a:t>
            </a:r>
            <a:r>
              <a:rPr lang="ja-JP" altLang="en-US">
                <a:latin typeface="M PLUS 1p" panose="020B0502020203020207" pitchFamily="34" charset="-128"/>
                <a:ea typeface="M PLUS 1p" panose="020B0502020203020207" pitchFamily="34" charset="-128"/>
                <a:cs typeface="M PLUS 1p" panose="020B0502020203020207" pitchFamily="34" charset="-128"/>
              </a:rPr>
              <a:t>機構を利用するために</a:t>
            </a:r>
            <a:r>
              <a:rPr lang="en-US" dirty="0">
                <a:latin typeface="M PLUS 1p" panose="020B0502020203020207" pitchFamily="34" charset="-128"/>
                <a:ea typeface="M PLUS 1p" panose="020B0502020203020207" pitchFamily="34" charset="-128"/>
                <a:cs typeface="M PLUS 1p" panose="020B0502020203020207" pitchFamily="34" charset="-128"/>
              </a:rPr>
              <a:t>XDP</a:t>
            </a:r>
            <a:r>
              <a:rPr lang="ja-JP" altLang="en-US">
                <a:latin typeface="M PLUS 1p" panose="020B0502020203020207" pitchFamily="34" charset="-128"/>
                <a:ea typeface="M PLUS 1p" panose="020B0502020203020207" pitchFamily="34" charset="-128"/>
                <a:cs typeface="M PLUS 1p" panose="020B0502020203020207" pitchFamily="34" charset="-128"/>
              </a:rPr>
              <a:t>ソケットを用いている）</a:t>
            </a:r>
            <a:endParaRPr lang="en-US" altLang="ja-JP" dirty="0">
              <a:latin typeface="M PLUS 1p" panose="020B0502020203020207" pitchFamily="34" charset="-128"/>
              <a:ea typeface="M PLUS 1p" panose="020B0502020203020207" pitchFamily="34" charset="-128"/>
              <a:cs typeface="M PLUS 1p" panose="020B0502020203020207" pitchFamily="34" charset="-128"/>
            </a:endParaRPr>
          </a:p>
          <a:p>
            <a:endParaRPr lang="en-US" dirty="0">
              <a:latin typeface="M PLUS 1p" panose="020B0502020203020207" pitchFamily="34" charset="-128"/>
              <a:ea typeface="M PLUS 1p" panose="020B0502020203020207" pitchFamily="34" charset="-128"/>
              <a:cs typeface="M PLUS 1p" panose="020B0502020203020207" pitchFamily="34" charset="-128"/>
            </a:endParaRPr>
          </a:p>
          <a:p>
            <a:r>
              <a:rPr lang="en-US" dirty="0" err="1">
                <a:latin typeface="M PLUS 1p" panose="020B0502020203020207" pitchFamily="34" charset="-128"/>
                <a:ea typeface="M PLUS 1p" panose="020B0502020203020207" pitchFamily="34" charset="-128"/>
                <a:cs typeface="M PLUS 1p" panose="020B0502020203020207" pitchFamily="34" charset="-128"/>
              </a:rPr>
              <a:t>ユーザが複数の場合は</a:t>
            </a:r>
            <a:r>
              <a:rPr lang="en-US" dirty="0">
                <a:latin typeface="M PLUS 1p" panose="020B0502020203020207" pitchFamily="34" charset="-128"/>
                <a:ea typeface="M PLUS 1p" panose="020B0502020203020207" pitchFamily="34" charset="-128"/>
                <a:cs typeface="M PLUS 1p" panose="020B0502020203020207" pitchFamily="34" charset="-128"/>
              </a:rPr>
              <a:t>？</a:t>
            </a:r>
          </a:p>
          <a:p>
            <a:r>
              <a:rPr lang="en-US" dirty="0">
                <a:latin typeface="M PLUS 1p" panose="020B0502020203020207" pitchFamily="34" charset="-128"/>
                <a:ea typeface="M PLUS 1p" panose="020B0502020203020207" pitchFamily="34" charset="-128"/>
                <a:cs typeface="M PLUS 1p" panose="020B0502020203020207" pitchFamily="34" charset="-128"/>
              </a:rPr>
              <a:t>まだ詰めきれていないが，キューを増やしてそれぞれに対応するP4 </a:t>
            </a:r>
            <a:r>
              <a:rPr lang="en-US" dirty="0" err="1">
                <a:latin typeface="M PLUS 1p" panose="020B0502020203020207" pitchFamily="34" charset="-128"/>
                <a:ea typeface="M PLUS 1p" panose="020B0502020203020207" pitchFamily="34" charset="-128"/>
                <a:cs typeface="M PLUS 1p" panose="020B0502020203020207" pitchFamily="34" charset="-128"/>
              </a:rPr>
              <a:t>VMを作成し，XDPでリダイレクトして割り振る</a:t>
            </a:r>
            <a:r>
              <a:rPr lang="en-US" dirty="0">
                <a:latin typeface="M PLUS 1p" panose="020B0502020203020207" pitchFamily="34" charset="-128"/>
                <a:ea typeface="M PLUS 1p" panose="020B0502020203020207" pitchFamily="34" charset="-128"/>
                <a:cs typeface="M PLUS 1p" panose="020B0502020203020207" pitchFamily="34" charset="-128"/>
              </a:rPr>
              <a:t>．</a:t>
            </a:r>
          </a:p>
          <a:p>
            <a:r>
              <a:rPr lang="en-US" dirty="0">
                <a:latin typeface="M PLUS 1p" panose="020B0502020203020207" pitchFamily="34" charset="-128"/>
                <a:ea typeface="M PLUS 1p" panose="020B0502020203020207" pitchFamily="34" charset="-128"/>
                <a:cs typeface="M PLUS 1p" panose="020B0502020203020207" pitchFamily="34" charset="-128"/>
              </a:rPr>
              <a:t>けどこれだと，上限がキューの最大値まで（今のNICは32個）．そして並列的に使えなくなる．</a:t>
            </a:r>
            <a:endParaRPr lang="en-JP" dirty="0">
              <a:latin typeface="M PLUS 1p" panose="020B0502020203020207" pitchFamily="34" charset="-128"/>
              <a:ea typeface="M PLUS 1p" panose="020B0502020203020207" pitchFamily="34" charset="-128"/>
              <a:cs typeface="M PLUS 1p" panose="020B0502020203020207" pitchFamily="34" charset="-128"/>
            </a:endParaRPr>
          </a:p>
        </p:txBody>
      </p:sp>
      <p:sp>
        <p:nvSpPr>
          <p:cNvPr id="4" name="Slide Number Placeholder 3">
            <a:extLst>
              <a:ext uri="{FF2B5EF4-FFF2-40B4-BE49-F238E27FC236}">
                <a16:creationId xmlns:a16="http://schemas.microsoft.com/office/drawing/2014/main" id="{B03E2257-BF87-C3E2-AA4E-5F86513B531A}"/>
              </a:ext>
            </a:extLst>
          </p:cNvPr>
          <p:cNvSpPr>
            <a:spLocks noGrp="1"/>
          </p:cNvSpPr>
          <p:nvPr>
            <p:ph type="sldNum" sz="quarter" idx="5"/>
          </p:nvPr>
        </p:nvSpPr>
        <p:spPr/>
        <p:txBody>
          <a:bodyPr/>
          <a:lstStyle/>
          <a:p>
            <a:fld id="{E4987F60-CC07-3E46-ABC2-AAB8F222E193}" type="slidenum">
              <a:rPr lang="en-JP" smtClean="0"/>
              <a:t>12</a:t>
            </a:fld>
            <a:endParaRPr lang="en-JP"/>
          </a:p>
        </p:txBody>
      </p:sp>
    </p:spTree>
    <p:extLst>
      <p:ext uri="{BB962C8B-B14F-4D97-AF65-F5344CB8AC3E}">
        <p14:creationId xmlns:p14="http://schemas.microsoft.com/office/powerpoint/2010/main" val="2334298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JP"/>
          </a:p>
        </p:txBody>
      </p:sp>
      <p:sp>
        <p:nvSpPr>
          <p:cNvPr id="3" name="Notes Placeholder 2"/>
          <p:cNvSpPr>
            <a:spLocks noGrp="1"/>
          </p:cNvSpPr>
          <p:nvPr>
            <p:ph type="body" idx="1"/>
          </p:nvPr>
        </p:nvSpPr>
        <p:spPr/>
        <p:txBody>
          <a:bodyPr/>
          <a:lstStyle/>
          <a:p>
            <a:endParaRPr lang="en-JP"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5"/>
          </p:nvPr>
        </p:nvSpPr>
        <p:spPr/>
        <p:txBody>
          <a:bodyPr/>
          <a:lstStyle/>
          <a:p>
            <a:fld id="{E4987F60-CC07-3E46-ABC2-AAB8F222E193}" type="slidenum">
              <a:rPr lang="en-JP" smtClean="0"/>
              <a:t>13</a:t>
            </a:fld>
            <a:endParaRPr lang="en-JP"/>
          </a:p>
        </p:txBody>
      </p:sp>
    </p:spTree>
    <p:extLst>
      <p:ext uri="{BB962C8B-B14F-4D97-AF65-F5344CB8AC3E}">
        <p14:creationId xmlns:p14="http://schemas.microsoft.com/office/powerpoint/2010/main" val="3086254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7D78A-6CC1-BC5F-213C-14EA077121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E033FA-CFA8-1098-1DBA-1785BC72C6F2}"/>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894D1E2B-C59B-1FCD-730A-FD96E5E4B912}"/>
              </a:ext>
            </a:extLst>
          </p:cNvPr>
          <p:cNvSpPr>
            <a:spLocks noGrp="1"/>
          </p:cNvSpPr>
          <p:nvPr>
            <p:ph type="body" idx="1"/>
          </p:nvPr>
        </p:nvSpPr>
        <p:spPr/>
        <p:txBody>
          <a:bodyPr/>
          <a:lstStyle/>
          <a:p>
            <a:r>
              <a:rPr lang="en-JP" b="0" dirty="0">
                <a:latin typeface="M PLUS 1p" panose="020B0502020203020207" pitchFamily="34" charset="-128"/>
                <a:ea typeface="M PLUS 1p" panose="020B0502020203020207" pitchFamily="34" charset="-128"/>
                <a:cs typeface="M PLUS 1p" panose="020B0502020203020207" pitchFamily="34" charset="-128"/>
              </a:rPr>
              <a:t>P4 VMの処理遅延の影響</a:t>
            </a:r>
          </a:p>
          <a:p>
            <a:endParaRPr lang="en-JP" b="0" dirty="0">
              <a:latin typeface="M PLUS 1p" panose="020B0502020203020207" pitchFamily="34" charset="-128"/>
              <a:ea typeface="M PLUS 1p" panose="020B0502020203020207" pitchFamily="34" charset="-128"/>
              <a:cs typeface="M PLUS 1p" panose="020B0502020203020207" pitchFamily="34" charset="-128"/>
            </a:endParaRPr>
          </a:p>
          <a:p>
            <a:r>
              <a:rPr lang="en-JP" b="0" dirty="0">
                <a:latin typeface="M PLUS 1p" panose="020B0502020203020207" pitchFamily="34" charset="-128"/>
                <a:ea typeface="M PLUS 1p" panose="020B0502020203020207" pitchFamily="34" charset="-128"/>
                <a:cs typeface="M PLUS 1p" panose="020B0502020203020207" pitchFamily="34" charset="-128"/>
              </a:rPr>
              <a:t>P4 V</a:t>
            </a:r>
            <a:r>
              <a:rPr lang="en-US" b="0" dirty="0">
                <a:latin typeface="M PLUS 1p" panose="020B0502020203020207" pitchFamily="34" charset="-128"/>
                <a:ea typeface="M PLUS 1p" panose="020B0502020203020207" pitchFamily="34" charset="-128"/>
                <a:cs typeface="M PLUS 1p" panose="020B0502020203020207" pitchFamily="34" charset="-128"/>
              </a:rPr>
              <a:t>M</a:t>
            </a:r>
            <a:r>
              <a:rPr lang="en-JP" b="0" dirty="0">
                <a:latin typeface="M PLUS 1p" panose="020B0502020203020207" pitchFamily="34" charset="-128"/>
                <a:ea typeface="M PLUS 1p" panose="020B0502020203020207" pitchFamily="34" charset="-128"/>
                <a:cs typeface="M PLUS 1p" panose="020B0502020203020207" pitchFamily="34" charset="-128"/>
              </a:rPr>
              <a:t>に意図的に処理遅延を入れてシステムへの影響を調査しました．</a:t>
            </a:r>
          </a:p>
          <a:p>
            <a:r>
              <a:rPr lang="en-JP" b="0" dirty="0">
                <a:latin typeface="M PLUS 1p" panose="020B0502020203020207" pitchFamily="34" charset="-128"/>
                <a:ea typeface="M PLUS 1p" panose="020B0502020203020207" pitchFamily="34" charset="-128"/>
                <a:cs typeface="M PLUS 1p" panose="020B0502020203020207" pitchFamily="34" charset="-128"/>
              </a:rPr>
              <a:t>遅延は，1パケット処理ごとに，0.1μ~100us入れて違いを確認しました．</a:t>
            </a:r>
          </a:p>
          <a:p>
            <a:r>
              <a:rPr lang="en-JP" b="0" dirty="0">
                <a:latin typeface="M PLUS 1p" panose="020B0502020203020207" pitchFamily="34" charset="-128"/>
                <a:ea typeface="M PLUS 1p" panose="020B0502020203020207" pitchFamily="34" charset="-128"/>
                <a:cs typeface="M PLUS 1p" panose="020B0502020203020207" pitchFamily="34" charset="-128"/>
              </a:rPr>
              <a:t>レイテンシでは，遅延に応じて増加しているのがわかります．</a:t>
            </a:r>
          </a:p>
          <a:p>
            <a:endParaRPr lang="en-JP" b="0" dirty="0">
              <a:latin typeface="M PLUS 1p" panose="020B0502020203020207" pitchFamily="34" charset="-128"/>
              <a:ea typeface="M PLUS 1p" panose="020B0502020203020207" pitchFamily="34" charset="-128"/>
              <a:cs typeface="M PLUS 1p" panose="020B0502020203020207" pitchFamily="34" charset="-128"/>
            </a:endParaRPr>
          </a:p>
          <a:p>
            <a:r>
              <a:rPr lang="en-JP" b="0" dirty="0">
                <a:latin typeface="M PLUS 1p" panose="020B0502020203020207" pitchFamily="34" charset="-128"/>
                <a:ea typeface="M PLUS 1p" panose="020B0502020203020207" pitchFamily="34" charset="-128"/>
                <a:cs typeface="M PLUS 1p" panose="020B0502020203020207" pitchFamily="34" charset="-128"/>
              </a:rPr>
              <a:t>スループットは，高パケットレート，低パケットレートどちらでも，0.1usまでは影響が見られないがそこからは，</a:t>
            </a:r>
            <a:r>
              <a:rPr lang="ja-JP" altLang="en-US" b="0">
                <a:latin typeface="M PLUS 1p" panose="020B0502020203020207" pitchFamily="34" charset="-128"/>
                <a:ea typeface="M PLUS 1p" panose="020B0502020203020207" pitchFamily="34" charset="-128"/>
                <a:cs typeface="M PLUS 1p" panose="020B0502020203020207" pitchFamily="34" charset="-128"/>
              </a:rPr>
              <a:t>遅延の増加に対してべき乗的に低下する</a:t>
            </a:r>
            <a:endParaRPr lang="en-US" b="0" dirty="0">
              <a:latin typeface="M PLUS 1p" panose="020B0502020203020207" pitchFamily="34" charset="-128"/>
              <a:ea typeface="M PLUS 1p" panose="020B0502020203020207" pitchFamily="34" charset="-128"/>
              <a:cs typeface="M PLUS 1p" panose="020B0502020203020207" pitchFamily="34" charset="-128"/>
            </a:endParaRPr>
          </a:p>
        </p:txBody>
      </p:sp>
      <p:sp>
        <p:nvSpPr>
          <p:cNvPr id="4" name="Slide Number Placeholder 3">
            <a:extLst>
              <a:ext uri="{FF2B5EF4-FFF2-40B4-BE49-F238E27FC236}">
                <a16:creationId xmlns:a16="http://schemas.microsoft.com/office/drawing/2014/main" id="{C9EE4E6B-88B0-0216-7C16-11A247B5DA7C}"/>
              </a:ext>
            </a:extLst>
          </p:cNvPr>
          <p:cNvSpPr>
            <a:spLocks noGrp="1"/>
          </p:cNvSpPr>
          <p:nvPr>
            <p:ph type="sldNum" sz="quarter" idx="5"/>
          </p:nvPr>
        </p:nvSpPr>
        <p:spPr/>
        <p:txBody>
          <a:bodyPr/>
          <a:lstStyle/>
          <a:p>
            <a:fld id="{E4987F60-CC07-3E46-ABC2-AAB8F222E193}" type="slidenum">
              <a:rPr lang="en-JP" smtClean="0"/>
              <a:t>14</a:t>
            </a:fld>
            <a:endParaRPr lang="en-JP"/>
          </a:p>
        </p:txBody>
      </p:sp>
    </p:spTree>
    <p:extLst>
      <p:ext uri="{BB962C8B-B14F-4D97-AF65-F5344CB8AC3E}">
        <p14:creationId xmlns:p14="http://schemas.microsoft.com/office/powerpoint/2010/main" val="2781867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A54E7-E584-F1CD-4B91-D1D2A61FE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0B9431-E035-5D19-55EF-98EB90C00B80}"/>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1A21A8D2-C48D-66D2-89CE-560F422C2B56}"/>
              </a:ext>
            </a:extLst>
          </p:cNvPr>
          <p:cNvSpPr>
            <a:spLocks noGrp="1"/>
          </p:cNvSpPr>
          <p:nvPr>
            <p:ph type="body" idx="1"/>
          </p:nvPr>
        </p:nvSpPr>
        <p:spPr/>
        <p:txBody>
          <a:bodyPr/>
          <a:lstStyle/>
          <a:p>
            <a:r>
              <a:rPr lang="en-JP" dirty="0"/>
              <a:t>TCPの通信不安定性について</a:t>
            </a:r>
          </a:p>
          <a:p>
            <a:endParaRPr lang="en-JP" dirty="0"/>
          </a:p>
          <a:p>
            <a:r>
              <a:rPr lang="en-JP" dirty="0"/>
              <a:t>UMEM再利用周りでエラー（送信するパケットのUMEMフレームで）が起き，NICのリセットが起きている（リングなどが作り直される）</a:t>
            </a:r>
          </a:p>
          <a:p>
            <a:r>
              <a:rPr lang="en-JP" dirty="0"/>
              <a:t>遅延を入れないと，6Bの高パケットレート通信で高頻度でNICリセットが起き，測定できなかった．（高パケットレートで顕著）</a:t>
            </a:r>
          </a:p>
          <a:p>
            <a:r>
              <a:rPr lang="en-JP" dirty="0"/>
              <a:t>しかし，意図的に1usの処理遅延を入れると通信が安定した．</a:t>
            </a:r>
          </a:p>
          <a:p>
            <a:r>
              <a:rPr lang="en-JP" dirty="0"/>
              <a:t>ただし，処理遅延によって最大スループットが低下する</a:t>
            </a:r>
          </a:p>
          <a:p>
            <a:endParaRPr lang="en-JP" dirty="0"/>
          </a:p>
          <a:p>
            <a:r>
              <a:rPr lang="en-JP" dirty="0"/>
              <a:t>このことから，P4 VMからNICまでの区間で，高パケットレートによるリングのつまりだったり，実装ミスだったり考えられるがまだ解決できていない．</a:t>
            </a:r>
          </a:p>
        </p:txBody>
      </p:sp>
      <p:sp>
        <p:nvSpPr>
          <p:cNvPr id="4" name="Slide Number Placeholder 3">
            <a:extLst>
              <a:ext uri="{FF2B5EF4-FFF2-40B4-BE49-F238E27FC236}">
                <a16:creationId xmlns:a16="http://schemas.microsoft.com/office/drawing/2014/main" id="{38DAA0E9-D7F6-31BB-5D3C-67A82116C800}"/>
              </a:ext>
            </a:extLst>
          </p:cNvPr>
          <p:cNvSpPr>
            <a:spLocks noGrp="1"/>
          </p:cNvSpPr>
          <p:nvPr>
            <p:ph type="sldNum" sz="quarter" idx="5"/>
          </p:nvPr>
        </p:nvSpPr>
        <p:spPr/>
        <p:txBody>
          <a:bodyPr/>
          <a:lstStyle/>
          <a:p>
            <a:fld id="{E4987F60-CC07-3E46-ABC2-AAB8F222E193}" type="slidenum">
              <a:rPr lang="en-JP" smtClean="0"/>
              <a:t>15</a:t>
            </a:fld>
            <a:endParaRPr lang="en-JP"/>
          </a:p>
        </p:txBody>
      </p:sp>
    </p:spTree>
    <p:extLst>
      <p:ext uri="{BB962C8B-B14F-4D97-AF65-F5344CB8AC3E}">
        <p14:creationId xmlns:p14="http://schemas.microsoft.com/office/powerpoint/2010/main" val="35023501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D465C-AAD5-1B15-A2E1-65F97C3B9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8B886D-F85B-C89E-76C2-FC7990742AD2}"/>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83A3E888-A637-CCA9-7F43-7EBDFF5B7549}"/>
              </a:ext>
            </a:extLst>
          </p:cNvPr>
          <p:cNvSpPr>
            <a:spLocks noGrp="1"/>
          </p:cNvSpPr>
          <p:nvPr>
            <p:ph type="body" idx="1"/>
          </p:nvPr>
        </p:nvSpPr>
        <p:spPr/>
        <p:txBody>
          <a:bodyPr/>
          <a:lstStyle/>
          <a:p>
            <a:r>
              <a:rPr lang="en-JP" dirty="0">
                <a:latin typeface="Segoe UI" panose="020B0502040204020203" pitchFamily="34" charset="0"/>
                <a:cs typeface="Segoe UI" panose="020B0502040204020203" pitchFamily="34" charset="0"/>
              </a:rPr>
              <a:t>今回の提案でパケットの送受信を担う，AF_XDPについて説明します．AF_XDPは，Linuxが提供する高速パケット処理のためのアドレスファミリです．ソケットを用いてNICドライバとプロセス間で直接パケットをやり取りします．NICはプロセスのメモリであるUMEMを用いてDMAでパケットを送受信します．</a:t>
            </a:r>
            <a:br>
              <a:rPr lang="en-JP" dirty="0">
                <a:latin typeface="Segoe UI" panose="020B0502040204020203" pitchFamily="34" charset="0"/>
                <a:cs typeface="Segoe UI" panose="020B0502040204020203" pitchFamily="34" charset="0"/>
              </a:rPr>
            </a:br>
            <a:r>
              <a:rPr lang="en-JP" dirty="0">
                <a:latin typeface="Segoe UI" panose="020B0502040204020203" pitchFamily="34" charset="0"/>
                <a:cs typeface="Segoe UI" panose="020B0502040204020203" pitchFamily="34" charset="0"/>
              </a:rPr>
              <a:t>RXリングとTXリングを用いて，カーネル空間とユーザ空間の間で，パケットデータではなく，UMEMのディスクリプタのみをやり取りするため，カーネルを介さないゼロコピー通信を実現します．</a:t>
            </a:r>
          </a:p>
          <a:p>
            <a:r>
              <a:rPr lang="en-JP" dirty="0">
                <a:latin typeface="Segoe UI" panose="020B0502040204020203" pitchFamily="34" charset="0"/>
                <a:cs typeface="Segoe UI" panose="020B0502040204020203" pitchFamily="34" charset="0"/>
              </a:rPr>
              <a:t>パケット受信時には，XDPプログラムを実行して受信先の振り分けを行います．</a:t>
            </a:r>
          </a:p>
          <a:p>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本提案では，このAF_XDPの転送処理を拡張して実現します．</a:t>
            </a:r>
          </a:p>
          <a:p>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XDP：NICドライバでプログラムを実行してパケットを処理する仕組み．</a:t>
            </a:r>
          </a:p>
          <a:p>
            <a:r>
              <a:rPr lang="en-JP" dirty="0">
                <a:latin typeface="Segoe UI" panose="020B0502040204020203" pitchFamily="34" charset="0"/>
                <a:cs typeface="Segoe UI" panose="020B0502040204020203" pitchFamily="34" charset="0"/>
              </a:rPr>
              <a:t>	eBPFの検証機がプログラムロード前にメモリ境界やポインタ整合などをチェッ	クすることでカーネルクラッシュを防ぐ安全性を担保している</a:t>
            </a:r>
          </a:p>
          <a:p>
            <a:endParaRPr lang="en-JP" dirty="0">
              <a:latin typeface="Segoe UI" panose="020B0502040204020203" pitchFamily="34" charset="0"/>
              <a:cs typeface="Segoe UI" panose="020B0502040204020203" pitchFamily="34" charset="0"/>
            </a:endParaRPr>
          </a:p>
        </p:txBody>
      </p:sp>
      <p:sp>
        <p:nvSpPr>
          <p:cNvPr id="4" name="Slide Number Placeholder 3">
            <a:extLst>
              <a:ext uri="{FF2B5EF4-FFF2-40B4-BE49-F238E27FC236}">
                <a16:creationId xmlns:a16="http://schemas.microsoft.com/office/drawing/2014/main" id="{B3056E04-C803-9A5B-CD71-DD24E1452759}"/>
              </a:ext>
            </a:extLst>
          </p:cNvPr>
          <p:cNvSpPr>
            <a:spLocks noGrp="1"/>
          </p:cNvSpPr>
          <p:nvPr>
            <p:ph type="sldNum" sz="quarter" idx="5"/>
          </p:nvPr>
        </p:nvSpPr>
        <p:spPr/>
        <p:txBody>
          <a:bodyPr/>
          <a:lstStyle/>
          <a:p>
            <a:fld id="{E4987F60-CC07-3E46-ABC2-AAB8F222E193}" type="slidenum">
              <a:rPr lang="en-JP" smtClean="0"/>
              <a:t>16</a:t>
            </a:fld>
            <a:endParaRPr lang="en-JP"/>
          </a:p>
        </p:txBody>
      </p:sp>
    </p:spTree>
    <p:extLst>
      <p:ext uri="{BB962C8B-B14F-4D97-AF65-F5344CB8AC3E}">
        <p14:creationId xmlns:p14="http://schemas.microsoft.com/office/powerpoint/2010/main" val="25276629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3EF00-2DC3-748B-5914-E572BE17B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977DE4-BA8B-D992-594E-4492FD844232}"/>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D968A819-1B13-7145-E05C-C3723A61D991}"/>
              </a:ext>
            </a:extLst>
          </p:cNvPr>
          <p:cNvSpPr>
            <a:spLocks noGrp="1"/>
          </p:cNvSpPr>
          <p:nvPr>
            <p:ph type="body" idx="1"/>
          </p:nvPr>
        </p:nvSpPr>
        <p:spPr/>
        <p:txBody>
          <a:bodyPr/>
          <a:lstStyle/>
          <a:p>
            <a:r>
              <a:rPr lang="en-JP" dirty="0">
                <a:latin typeface="Segoe UI" panose="020B0502040204020203" pitchFamily="34" charset="0"/>
                <a:cs typeface="Segoe UI" panose="020B0502040204020203" pitchFamily="34" charset="0"/>
              </a:rPr>
              <a:t>今回の提案でパケットの送受信を担う，AF_XDPについて説明します．AF_XDPは，Linuxが提供する高速パケット処理のためのアドレスファミリです．ソケットを用いてNICドライバとプロセス間で直接パケットをやり取りします．NICはプロセスのメモリであるUMEMを用いてDMAでパケットを送受信します．</a:t>
            </a:r>
            <a:br>
              <a:rPr lang="en-JP" dirty="0">
                <a:latin typeface="Segoe UI" panose="020B0502040204020203" pitchFamily="34" charset="0"/>
                <a:cs typeface="Segoe UI" panose="020B0502040204020203" pitchFamily="34" charset="0"/>
              </a:rPr>
            </a:br>
            <a:r>
              <a:rPr lang="en-JP" dirty="0">
                <a:latin typeface="Segoe UI" panose="020B0502040204020203" pitchFamily="34" charset="0"/>
                <a:cs typeface="Segoe UI" panose="020B0502040204020203" pitchFamily="34" charset="0"/>
              </a:rPr>
              <a:t>RXリングとTXリングを用いて，カーネル空間とユーザ空間の間で，パケットデータではなく，UMEMのディスクリプタのみをやり取りするため，カーネルを介さないゼロコピー通信を実現します．</a:t>
            </a:r>
          </a:p>
          <a:p>
            <a:r>
              <a:rPr lang="en-JP" dirty="0">
                <a:latin typeface="Segoe UI" panose="020B0502040204020203" pitchFamily="34" charset="0"/>
                <a:cs typeface="Segoe UI" panose="020B0502040204020203" pitchFamily="34" charset="0"/>
              </a:rPr>
              <a:t>パケット受信時には，XDPプログラムを実行して受信先の振り分けを行います．</a:t>
            </a:r>
          </a:p>
          <a:p>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本提案では，このAF_XDPの転送処理を拡張して実現します．</a:t>
            </a:r>
          </a:p>
          <a:p>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XDP：NICドライバでプログラムを実行してパケットを処理する仕組み．</a:t>
            </a:r>
          </a:p>
          <a:p>
            <a:r>
              <a:rPr lang="en-JP" dirty="0">
                <a:latin typeface="Segoe UI" panose="020B0502040204020203" pitchFamily="34" charset="0"/>
                <a:cs typeface="Segoe UI" panose="020B0502040204020203" pitchFamily="34" charset="0"/>
              </a:rPr>
              <a:t>	eBPFの検証機がプログラムロード前にメモリ境界やポインタ整合などをチェッ	クすることでカーネルクラッシュを防ぐ安全性を担保している</a:t>
            </a:r>
          </a:p>
          <a:p>
            <a:endParaRPr lang="en-JP" dirty="0">
              <a:latin typeface="Segoe UI" panose="020B0502040204020203" pitchFamily="34" charset="0"/>
              <a:cs typeface="Segoe UI" panose="020B0502040204020203" pitchFamily="34" charset="0"/>
            </a:endParaRPr>
          </a:p>
        </p:txBody>
      </p:sp>
      <p:sp>
        <p:nvSpPr>
          <p:cNvPr id="4" name="Slide Number Placeholder 3">
            <a:extLst>
              <a:ext uri="{FF2B5EF4-FFF2-40B4-BE49-F238E27FC236}">
                <a16:creationId xmlns:a16="http://schemas.microsoft.com/office/drawing/2014/main" id="{67A50F9F-B463-4738-426A-8380EA3D2181}"/>
              </a:ext>
            </a:extLst>
          </p:cNvPr>
          <p:cNvSpPr>
            <a:spLocks noGrp="1"/>
          </p:cNvSpPr>
          <p:nvPr>
            <p:ph type="sldNum" sz="quarter" idx="5"/>
          </p:nvPr>
        </p:nvSpPr>
        <p:spPr/>
        <p:txBody>
          <a:bodyPr/>
          <a:lstStyle/>
          <a:p>
            <a:fld id="{E4987F60-CC07-3E46-ABC2-AAB8F222E193}" type="slidenum">
              <a:rPr lang="en-JP" smtClean="0"/>
              <a:t>17</a:t>
            </a:fld>
            <a:endParaRPr lang="en-JP"/>
          </a:p>
        </p:txBody>
      </p:sp>
    </p:spTree>
    <p:extLst>
      <p:ext uri="{BB962C8B-B14F-4D97-AF65-F5344CB8AC3E}">
        <p14:creationId xmlns:p14="http://schemas.microsoft.com/office/powerpoint/2010/main" val="196952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82008-271E-734E-0F21-895D24D719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1284E-2937-A7E6-B8BE-70BEEFDD80AB}"/>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B22731C4-83DD-DE6F-31A9-ACF6EFD13736}"/>
              </a:ext>
            </a:extLst>
          </p:cNvPr>
          <p:cNvSpPr>
            <a:spLocks noGrp="1"/>
          </p:cNvSpPr>
          <p:nvPr>
            <p:ph type="body" idx="1"/>
          </p:nvPr>
        </p:nvSpPr>
        <p:spPr/>
        <p:txBody>
          <a:bodyPr/>
          <a:lstStyle/>
          <a:p>
            <a:r>
              <a:rPr lang="en-JP" dirty="0">
                <a:latin typeface="Segoe UI" panose="020B0502040204020203" pitchFamily="34" charset="0"/>
                <a:cs typeface="Segoe UI" panose="020B0502040204020203" pitchFamily="34" charset="0"/>
              </a:rPr>
              <a:t>今回の提案でパケットの送受信を担う，AF_XDPについて説明します．AF_XDPは，Linuxが提供する高速パケット処理のためのアドレスファミリです．ソケットを用いてNICドライバとプロセス間で直接パケットをやり取りします．NICはプロセスのメモリであるUMEMを用いてDMAでパケットを送受信します．</a:t>
            </a:r>
            <a:br>
              <a:rPr lang="en-JP" dirty="0">
                <a:latin typeface="Segoe UI" panose="020B0502040204020203" pitchFamily="34" charset="0"/>
                <a:cs typeface="Segoe UI" panose="020B0502040204020203" pitchFamily="34" charset="0"/>
              </a:rPr>
            </a:br>
            <a:r>
              <a:rPr lang="en-JP" dirty="0">
                <a:latin typeface="Segoe UI" panose="020B0502040204020203" pitchFamily="34" charset="0"/>
                <a:cs typeface="Segoe UI" panose="020B0502040204020203" pitchFamily="34" charset="0"/>
              </a:rPr>
              <a:t>RXリングとTXリングを用いて，カーネル空間とユーザ空間の間で，パケットデータではなく，UMEMのディスクリプタのみをやり取りするため，カーネルを介さないゼロコピー通信を実現します．</a:t>
            </a:r>
          </a:p>
          <a:p>
            <a:r>
              <a:rPr lang="en-JP" dirty="0">
                <a:latin typeface="Segoe UI" panose="020B0502040204020203" pitchFamily="34" charset="0"/>
                <a:cs typeface="Segoe UI" panose="020B0502040204020203" pitchFamily="34" charset="0"/>
              </a:rPr>
              <a:t>パケット受信時には，XDPプログラムを実行して受信先の振り分けを行います．</a:t>
            </a:r>
          </a:p>
          <a:p>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本提案では，このAF_XDPの転送処理を拡張して実現します．</a:t>
            </a:r>
          </a:p>
          <a:p>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XDP：NICドライバでプログラムを実行してパケットを処理する仕組み．</a:t>
            </a:r>
          </a:p>
          <a:p>
            <a:r>
              <a:rPr lang="en-JP" dirty="0">
                <a:latin typeface="Segoe UI" panose="020B0502040204020203" pitchFamily="34" charset="0"/>
                <a:cs typeface="Segoe UI" panose="020B0502040204020203" pitchFamily="34" charset="0"/>
              </a:rPr>
              <a:t>	eBPFの検証機がプログラムロード前にメモリ境界やポインタ整合などをチェッ	クすることでカーネルクラッシュを防ぐ安全性を担保している</a:t>
            </a:r>
          </a:p>
          <a:p>
            <a:endParaRPr lang="en-JP" dirty="0">
              <a:latin typeface="Segoe UI" panose="020B0502040204020203" pitchFamily="34" charset="0"/>
              <a:cs typeface="Segoe UI" panose="020B0502040204020203" pitchFamily="34" charset="0"/>
            </a:endParaRPr>
          </a:p>
        </p:txBody>
      </p:sp>
      <p:sp>
        <p:nvSpPr>
          <p:cNvPr id="4" name="Slide Number Placeholder 3">
            <a:extLst>
              <a:ext uri="{FF2B5EF4-FFF2-40B4-BE49-F238E27FC236}">
                <a16:creationId xmlns:a16="http://schemas.microsoft.com/office/drawing/2014/main" id="{AB85986B-9873-30BF-47E9-7DF8511D0B60}"/>
              </a:ext>
            </a:extLst>
          </p:cNvPr>
          <p:cNvSpPr>
            <a:spLocks noGrp="1"/>
          </p:cNvSpPr>
          <p:nvPr>
            <p:ph type="sldNum" sz="quarter" idx="5"/>
          </p:nvPr>
        </p:nvSpPr>
        <p:spPr/>
        <p:txBody>
          <a:bodyPr/>
          <a:lstStyle/>
          <a:p>
            <a:fld id="{E4987F60-CC07-3E46-ABC2-AAB8F222E193}" type="slidenum">
              <a:rPr lang="en-JP" smtClean="0"/>
              <a:t>18</a:t>
            </a:fld>
            <a:endParaRPr lang="en-JP"/>
          </a:p>
        </p:txBody>
      </p:sp>
    </p:spTree>
    <p:extLst>
      <p:ext uri="{BB962C8B-B14F-4D97-AF65-F5344CB8AC3E}">
        <p14:creationId xmlns:p14="http://schemas.microsoft.com/office/powerpoint/2010/main" val="1529634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JP"/>
          </a:p>
        </p:txBody>
      </p:sp>
      <p:sp>
        <p:nvSpPr>
          <p:cNvPr id="3" name="Notes Placeholder 2"/>
          <p:cNvSpPr>
            <a:spLocks noGrp="1"/>
          </p:cNvSpPr>
          <p:nvPr>
            <p:ph type="body" idx="1"/>
          </p:nvPr>
        </p:nvSpPr>
        <p:spPr/>
        <p:txBody>
          <a:bodyPr/>
          <a:lstStyle/>
          <a:p>
            <a:r>
              <a:rPr lang="en-JP" dirty="0"/>
              <a:t>関連研究は以下のようになります．</a:t>
            </a:r>
          </a:p>
          <a:p>
            <a:endParaRPr lang="en-JP" dirty="0"/>
          </a:p>
          <a:p>
            <a:r>
              <a:rPr lang="en-JP" dirty="0"/>
              <a:t>P4 Shield vs P4rt-OVS = ユーザがP4プログラムをロードするか，VM内の情報を利用するか，しないか</a:t>
            </a:r>
          </a:p>
          <a:p>
            <a:endParaRPr lang="en-JP" dirty="0"/>
          </a:p>
          <a:p>
            <a:r>
              <a:rPr lang="en-JP" dirty="0"/>
              <a:t>P4 Shield vs 提案 = AF_XDPを使う．P4VMとはカーネル内でパケットを転送する</a:t>
            </a:r>
          </a:p>
        </p:txBody>
      </p:sp>
      <p:sp>
        <p:nvSpPr>
          <p:cNvPr id="4" name="Slide Number Placeholder 3"/>
          <p:cNvSpPr>
            <a:spLocks noGrp="1"/>
          </p:cNvSpPr>
          <p:nvPr>
            <p:ph type="sldNum" sz="quarter" idx="5"/>
          </p:nvPr>
        </p:nvSpPr>
        <p:spPr/>
        <p:txBody>
          <a:bodyPr/>
          <a:lstStyle/>
          <a:p>
            <a:fld id="{E4987F60-CC07-3E46-ABC2-AAB8F222E193}" type="slidenum">
              <a:rPr lang="en-JP" smtClean="0"/>
              <a:t>19</a:t>
            </a:fld>
            <a:endParaRPr lang="en-JP"/>
          </a:p>
        </p:txBody>
      </p:sp>
    </p:spTree>
    <p:extLst>
      <p:ext uri="{BB962C8B-B14F-4D97-AF65-F5344CB8AC3E}">
        <p14:creationId xmlns:p14="http://schemas.microsoft.com/office/powerpoint/2010/main" val="3812800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DA942-ABB5-447F-623C-8391D5E0AF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2074E-23BF-F608-47E4-DD8AB0679344}"/>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DE16C59C-0B1F-1A9D-74DD-40CB4047EEF3}"/>
              </a:ext>
            </a:extLst>
          </p:cNvPr>
          <p:cNvSpPr>
            <a:spLocks noGrp="1"/>
          </p:cNvSpPr>
          <p:nvPr>
            <p:ph type="body" idx="1"/>
          </p:nvPr>
        </p:nvSpPr>
        <p:spPr/>
        <p:txBody>
          <a:bodyPr/>
          <a:lstStyle/>
          <a:p>
            <a:pPr marL="0" marR="0" lvl="0" indent="0" algn="l" defTabSz="609539" rtl="0" eaLnBrk="1" fontAlgn="auto" latinLnBrk="0" hangingPunct="1">
              <a:lnSpc>
                <a:spcPct val="100000"/>
              </a:lnSpc>
              <a:spcBef>
                <a:spcPts val="0"/>
              </a:spcBef>
              <a:spcAft>
                <a:spcPts val="0"/>
              </a:spcAft>
              <a:buClrTx/>
              <a:buSzTx/>
              <a:buFontTx/>
              <a:buNone/>
              <a:tabLst/>
              <a:defRPr/>
            </a:pPr>
            <a:r>
              <a:rPr lang="en-JP" dirty="0">
                <a:latin typeface="M PLUS 1p" panose="020B0502020203020207" pitchFamily="34" charset="-128"/>
                <a:ea typeface="M PLUS 1p" panose="020B0502020203020207" pitchFamily="34" charset="-128"/>
                <a:cs typeface="M PLUS 1p" panose="020B0502020203020207" pitchFamily="34" charset="-128"/>
              </a:rPr>
              <a:t>近年，P4言語を用いてプログラム可能なネットワークスイッチが登場しました．</a:t>
            </a:r>
          </a:p>
          <a:p>
            <a:pPr marL="0" marR="0" lvl="0" indent="0" algn="l" defTabSz="609539" rtl="0" eaLnBrk="1" fontAlgn="auto" latinLnBrk="0" hangingPunct="1">
              <a:lnSpc>
                <a:spcPct val="100000"/>
              </a:lnSpc>
              <a:spcBef>
                <a:spcPts val="0"/>
              </a:spcBef>
              <a:spcAft>
                <a:spcPts val="0"/>
              </a:spcAft>
              <a:buClrTx/>
              <a:buSzTx/>
              <a:buFontTx/>
              <a:buNone/>
              <a:tabLst/>
              <a:defRPr/>
            </a:pPr>
            <a:r>
              <a:rPr lang="en-JP" dirty="0">
                <a:latin typeface="M PLUS 1p" panose="020B0502020203020207" pitchFamily="34" charset="-128"/>
                <a:ea typeface="M PLUS 1p" panose="020B0502020203020207" pitchFamily="34" charset="-128"/>
                <a:cs typeface="M PLUS 1p" panose="020B0502020203020207" pitchFamily="34" charset="-128"/>
              </a:rPr>
              <a:t>パケットのヘッダ解析，フィルタリング，書き換えなどを自由に定義可能で対応するスイッチの登場を待つことなく新しい技術を利用可能です．</a:t>
            </a:r>
          </a:p>
          <a:p>
            <a:pPr marL="0" marR="0" lvl="0" indent="0" algn="l" defTabSz="609539" rtl="0" eaLnBrk="1" fontAlgn="auto" latinLnBrk="0" hangingPunct="1">
              <a:lnSpc>
                <a:spcPct val="100000"/>
              </a:lnSpc>
              <a:spcBef>
                <a:spcPts val="0"/>
              </a:spcBef>
              <a:spcAft>
                <a:spcPts val="0"/>
              </a:spcAft>
              <a:buClrTx/>
              <a:buSzTx/>
              <a:buFontTx/>
              <a:buNone/>
              <a:tabLst/>
              <a:defRPr/>
            </a:pPr>
            <a:br>
              <a:rPr lang="en-JP" dirty="0">
                <a:latin typeface="M PLUS 1p" panose="020B0502020203020207" pitchFamily="34" charset="-128"/>
                <a:ea typeface="M PLUS 1p" panose="020B0502020203020207" pitchFamily="34" charset="-128"/>
                <a:cs typeface="M PLUS 1p" panose="020B0502020203020207" pitchFamily="34" charset="-128"/>
              </a:rPr>
            </a:br>
            <a:r>
              <a:rPr lang="en-JP" dirty="0">
                <a:latin typeface="M PLUS 1p" panose="020B0502020203020207" pitchFamily="34" charset="-128"/>
                <a:ea typeface="M PLUS 1p" panose="020B0502020203020207" pitchFamily="34" charset="-128"/>
                <a:cs typeface="M PLUS 1p" panose="020B0502020203020207" pitchFamily="34" charset="-128"/>
              </a:rPr>
              <a:t>また，仮想マシン向けの仮想P4スイッチも開発されています．</a:t>
            </a:r>
          </a:p>
          <a:p>
            <a:pPr marL="0" marR="0" lvl="0" indent="0" algn="l" defTabSz="609539" rtl="0" eaLnBrk="1" fontAlgn="auto" latinLnBrk="0" hangingPunct="1">
              <a:lnSpc>
                <a:spcPct val="100000"/>
              </a:lnSpc>
              <a:spcBef>
                <a:spcPts val="0"/>
              </a:spcBef>
              <a:spcAft>
                <a:spcPts val="0"/>
              </a:spcAft>
              <a:buClrTx/>
              <a:buSzTx/>
              <a:buFontTx/>
              <a:buNone/>
              <a:tabLst/>
              <a:defRPr/>
            </a:pPr>
            <a:r>
              <a:rPr lang="en-JP" dirty="0">
                <a:latin typeface="M PLUS 1p" panose="020B0502020203020207" pitchFamily="34" charset="-128"/>
                <a:ea typeface="M PLUS 1p" panose="020B0502020203020207" pitchFamily="34" charset="-128"/>
                <a:cs typeface="M PLUS 1p" panose="020B0502020203020207" pitchFamily="34" charset="-128"/>
              </a:rPr>
              <a:t>P4プログラムを仮想スイッチに動的にロードすることが可能で，VMが送受信するすべてのパケットの転送時にP4プログラムを実行することができます．</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p:txBody>
      </p:sp>
      <p:sp>
        <p:nvSpPr>
          <p:cNvPr id="4" name="Slide Number Placeholder 3">
            <a:extLst>
              <a:ext uri="{FF2B5EF4-FFF2-40B4-BE49-F238E27FC236}">
                <a16:creationId xmlns:a16="http://schemas.microsoft.com/office/drawing/2014/main" id="{B2283DFA-0365-3BD8-9D67-2CFACE84AC9F}"/>
              </a:ext>
            </a:extLst>
          </p:cNvPr>
          <p:cNvSpPr>
            <a:spLocks noGrp="1"/>
          </p:cNvSpPr>
          <p:nvPr>
            <p:ph type="sldNum" sz="quarter" idx="5"/>
          </p:nvPr>
        </p:nvSpPr>
        <p:spPr/>
        <p:txBody>
          <a:bodyPr/>
          <a:lstStyle/>
          <a:p>
            <a:fld id="{E4987F60-CC07-3E46-ABC2-AAB8F222E193}" type="slidenum">
              <a:rPr lang="en-JP" smtClean="0"/>
              <a:t>2</a:t>
            </a:fld>
            <a:endParaRPr lang="en-JP"/>
          </a:p>
        </p:txBody>
      </p:sp>
    </p:spTree>
    <p:extLst>
      <p:ext uri="{BB962C8B-B14F-4D97-AF65-F5344CB8AC3E}">
        <p14:creationId xmlns:p14="http://schemas.microsoft.com/office/powerpoint/2010/main" val="183982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BBC2B-F265-947F-9A89-4045A51E51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F946B4-9C1E-B039-BCB3-7B6334469746}"/>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41A1C7AC-3E72-C926-69C8-D8C66EC58B1F}"/>
              </a:ext>
            </a:extLst>
          </p:cNvPr>
          <p:cNvSpPr>
            <a:spLocks noGrp="1"/>
          </p:cNvSpPr>
          <p:nvPr>
            <p:ph type="body" idx="1"/>
          </p:nvPr>
        </p:nvSpPr>
        <p:spPr/>
        <p:txBody>
          <a:bodyPr/>
          <a:lstStyle/>
          <a:p>
            <a:r>
              <a:rPr lang="en-JP" dirty="0">
                <a:latin typeface="M PLUS 1p" panose="020B0502020203020207" pitchFamily="34" charset="-128"/>
                <a:ea typeface="M PLUS 1p" panose="020B0502020203020207" pitchFamily="34" charset="-128"/>
                <a:cs typeface="M PLUS 1p" panose="020B0502020203020207" pitchFamily="34" charset="-128"/>
              </a:rPr>
              <a:t>また，ユーザによるP4プログラムの利用も考えられています．</a:t>
            </a:r>
          </a:p>
          <a:p>
            <a:r>
              <a:rPr lang="en-JP" dirty="0">
                <a:latin typeface="M PLUS 1p" panose="020B0502020203020207" pitchFamily="34" charset="-128"/>
                <a:ea typeface="M PLUS 1p" panose="020B0502020203020207" pitchFamily="34" charset="-128"/>
                <a:cs typeface="M PLUS 1p" panose="020B0502020203020207" pitchFamily="34" charset="-128"/>
              </a:rPr>
              <a:t>現状は．スイッチの管理者のみがP4プログラムをロード可能です．</a:t>
            </a:r>
          </a:p>
          <a:p>
            <a:r>
              <a:rPr lang="en-JP" dirty="0">
                <a:latin typeface="M PLUS 1p" panose="020B0502020203020207" pitchFamily="34" charset="-128"/>
                <a:ea typeface="M PLUS 1p" panose="020B0502020203020207" pitchFamily="34" charset="-128"/>
                <a:cs typeface="M PLUS 1p" panose="020B0502020203020207" pitchFamily="34" charset="-128"/>
              </a:rPr>
              <a:t>VMを利用するユーザがロードできるようになれば，柔軟な転送制御が可能になります．</a:t>
            </a:r>
          </a:p>
          <a:p>
            <a:r>
              <a:rPr lang="en-JP" dirty="0">
                <a:latin typeface="M PLUS 1p" panose="020B0502020203020207" pitchFamily="34" charset="-128"/>
                <a:ea typeface="M PLUS 1p" panose="020B0502020203020207" pitchFamily="34" charset="-128"/>
                <a:cs typeface="M PLUS 1p" panose="020B0502020203020207" pitchFamily="34" charset="-128"/>
              </a:rPr>
              <a:t>さらに，ユーザのVM内情報を利用することができれば，よりきめ細かいパケット処理が可能になります．</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a:p>
            <a:r>
              <a:rPr lang="en-JP" dirty="0">
                <a:latin typeface="M PLUS 1p" panose="020B0502020203020207" pitchFamily="34" charset="-128"/>
                <a:ea typeface="M PLUS 1p" panose="020B0502020203020207" pitchFamily="34" charset="-128"/>
                <a:cs typeface="M PLUS 1p" panose="020B0502020203020207" pitchFamily="34" charset="-128"/>
              </a:rPr>
              <a:t>しかし，課題もあります．</a:t>
            </a:r>
          </a:p>
          <a:p>
            <a:r>
              <a:rPr lang="en-JP" dirty="0">
                <a:latin typeface="M PLUS 1p" panose="020B0502020203020207" pitchFamily="34" charset="-128"/>
                <a:ea typeface="M PLUS 1p" panose="020B0502020203020207" pitchFamily="34" charset="-128"/>
                <a:cs typeface="M PLUS 1p" panose="020B0502020203020207" pitchFamily="34" charset="-128"/>
              </a:rPr>
              <a:t>それは，これらが提供されるクラウドでは，仮想スイッチとP4プログラムが互いを信頼できないという点です．</a:t>
            </a:r>
          </a:p>
          <a:p>
            <a:r>
              <a:rPr lang="en-JP" dirty="0">
                <a:latin typeface="M PLUS 1p" panose="020B0502020203020207" pitchFamily="34" charset="-128"/>
                <a:ea typeface="M PLUS 1p" panose="020B0502020203020207" pitchFamily="34" charset="-128"/>
                <a:cs typeface="M PLUS 1p" panose="020B0502020203020207" pitchFamily="34" charset="-128"/>
              </a:rPr>
              <a:t>クラウドの仮想スイッチがユーザのP4プログラムを盗聴したり，改竄したり，</a:t>
            </a:r>
          </a:p>
          <a:p>
            <a:r>
              <a:rPr lang="en-JP" dirty="0">
                <a:latin typeface="M PLUS 1p" panose="020B0502020203020207" pitchFamily="34" charset="-128"/>
                <a:ea typeface="M PLUS 1p" panose="020B0502020203020207" pitchFamily="34" charset="-128"/>
                <a:cs typeface="M PLUS 1p" panose="020B0502020203020207" pitchFamily="34" charset="-128"/>
              </a:rPr>
              <a:t>逆にP4プログラムがクラウドの仮想スッチを攻撃したりする恐れがあります．</a:t>
            </a:r>
          </a:p>
        </p:txBody>
      </p:sp>
      <p:sp>
        <p:nvSpPr>
          <p:cNvPr id="4" name="Slide Number Placeholder 3">
            <a:extLst>
              <a:ext uri="{FF2B5EF4-FFF2-40B4-BE49-F238E27FC236}">
                <a16:creationId xmlns:a16="http://schemas.microsoft.com/office/drawing/2014/main" id="{E588D6A9-F7E1-4170-E71E-F4FAF37E3791}"/>
              </a:ext>
            </a:extLst>
          </p:cNvPr>
          <p:cNvSpPr>
            <a:spLocks noGrp="1"/>
          </p:cNvSpPr>
          <p:nvPr>
            <p:ph type="sldNum" sz="quarter" idx="5"/>
          </p:nvPr>
        </p:nvSpPr>
        <p:spPr/>
        <p:txBody>
          <a:bodyPr/>
          <a:lstStyle/>
          <a:p>
            <a:fld id="{E4987F60-CC07-3E46-ABC2-AAB8F222E193}" type="slidenum">
              <a:rPr lang="en-JP" smtClean="0"/>
              <a:t>3</a:t>
            </a:fld>
            <a:endParaRPr lang="en-JP"/>
          </a:p>
        </p:txBody>
      </p:sp>
    </p:spTree>
    <p:extLst>
      <p:ext uri="{BB962C8B-B14F-4D97-AF65-F5344CB8AC3E}">
        <p14:creationId xmlns:p14="http://schemas.microsoft.com/office/powerpoint/2010/main" val="2639765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B51A7-C40A-BCD4-4371-CA9573C766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2D8552-C48A-1051-96E9-DD26024EA764}"/>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21AB783D-4690-4D55-0D68-F02F94DC2EB3}"/>
              </a:ext>
            </a:extLst>
          </p:cNvPr>
          <p:cNvSpPr>
            <a:spLocks noGrp="1"/>
          </p:cNvSpPr>
          <p:nvPr>
            <p:ph type="body" idx="1"/>
          </p:nvPr>
        </p:nvSpPr>
        <p:spPr/>
        <p:txBody>
          <a:bodyPr/>
          <a:lstStyle/>
          <a:p>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以上の課題を解決するために，先行研究では</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 Shield</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が提案されています．</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endParaRPr>
          </a:p>
          <a:p>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 </a:t>
            </a:r>
            <a:r>
              <a:rPr lang="en-US" altLang="ja-JP" dirty="0" err="1">
                <a:solidFill>
                  <a:srgbClr val="424242"/>
                </a:solidFill>
                <a:latin typeface="M PLUS 1p" panose="020B0502020203020207" pitchFamily="34" charset="-128"/>
                <a:ea typeface="M PLUS 1p" panose="020B0502020203020207" pitchFamily="34" charset="-128"/>
                <a:cs typeface="M PLUS 1p" panose="020B0502020203020207" pitchFamily="34" charset="-128"/>
              </a:rPr>
              <a:t>Shiled</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では，</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プログラムをユーザごとの専用の</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VM</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 VM</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）で実行します．</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endParaRPr>
          </a:p>
          <a:p>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 VM</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は，機密</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VM</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として隔離実行され，クラウドによる盗聴や改ざんを防止します．</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endParaRPr>
          </a:p>
          <a:p>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さらに</a:t>
            </a:r>
            <a:r>
              <a:rPr lang="ja-JP" altLang="en-JP">
                <a:solidFill>
                  <a:srgbClr val="424242"/>
                </a:solidFill>
                <a:latin typeface="M PLUS 1p" panose="020B0502020203020207" pitchFamily="34" charset="-128"/>
                <a:ea typeface="M PLUS 1p" panose="020B0502020203020207" pitchFamily="34" charset="-128"/>
                <a:cs typeface="M PLUS 1p" panose="020B0502020203020207" pitchFamily="34" charset="-128"/>
              </a:rPr>
              <a:t>，</a:t>
            </a:r>
            <a:r>
              <a:rPr lang="en-JP"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プログラムの影響を</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rPr>
              <a:t>P4 VM</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に閉じ込めることができ，</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endParaRPr>
          </a:p>
          <a:p>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rPr>
              <a:t>互いに信頼できない</a:t>
            </a:r>
            <a:r>
              <a:rPr lang="ja-JP" altLang="en-US">
                <a:sym typeface="M+ Bold"/>
              </a:rPr>
              <a:t>仮想スイッチと</a:t>
            </a:r>
            <a:r>
              <a:rPr lang="en-US" altLang="ja-JP" dirty="0">
                <a:sym typeface="M+ Bold"/>
              </a:rPr>
              <a:t>P4</a:t>
            </a:r>
            <a:r>
              <a:rPr lang="ja-JP" altLang="en-US">
                <a:sym typeface="M+ Bold"/>
              </a:rPr>
              <a:t>プログラムを安全に</a:t>
            </a:r>
            <a:r>
              <a:rPr lang="ja-JP" altLang="en-JP">
                <a:sym typeface="M+ Bold"/>
              </a:rPr>
              <a:t>実行</a:t>
            </a:r>
            <a:r>
              <a:rPr lang="ja-JP" altLang="en-US">
                <a:sym typeface="M+ Bold"/>
              </a:rPr>
              <a:t>することができます．</a:t>
            </a:r>
            <a:endParaRPr lang="en-US" altLang="ja-JP" dirty="0">
              <a:sym typeface="M+ Bold"/>
            </a:endParaRPr>
          </a:p>
          <a:p>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endParaRPr>
          </a:p>
          <a:p>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しかし，</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P4 Shield</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は仮想スイッチへの依存度が高く，汎用性が低いという問題点があります．</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endParaRPr>
          </a:p>
          <a:p>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仮想スイッチが受信したパケットを仮想スイッチが</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P4 VM</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に転送しているため，</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endParaRPr>
          </a:p>
          <a:p>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実装が</a:t>
            </a:r>
            <a:r>
              <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Open </a:t>
            </a:r>
            <a:r>
              <a:rPr lang="en-US" altLang="ja-JP" dirty="0" err="1">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vSwitch</a:t>
            </a:r>
            <a:r>
              <a:rPr lang="ja-JP" altLang="en-US">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M+ Bold"/>
              </a:rPr>
              <a:t>に強く依存しており，汎用的な利用が難しいです．</a:t>
            </a:r>
            <a:endParaRPr lang="en-US"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endParaRPr>
          </a:p>
          <a:p>
            <a:endParaRPr lang="en-JP" altLang="ja-JP" dirty="0">
              <a:solidFill>
                <a:srgbClr val="424242"/>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4" name="Slide Number Placeholder 3">
            <a:extLst>
              <a:ext uri="{FF2B5EF4-FFF2-40B4-BE49-F238E27FC236}">
                <a16:creationId xmlns:a16="http://schemas.microsoft.com/office/drawing/2014/main" id="{DDAFC5D8-8D43-32A4-38D1-E3D8C66EFFA9}"/>
              </a:ext>
            </a:extLst>
          </p:cNvPr>
          <p:cNvSpPr>
            <a:spLocks noGrp="1"/>
          </p:cNvSpPr>
          <p:nvPr>
            <p:ph type="sldNum" sz="quarter" idx="5"/>
          </p:nvPr>
        </p:nvSpPr>
        <p:spPr/>
        <p:txBody>
          <a:bodyPr/>
          <a:lstStyle/>
          <a:p>
            <a:fld id="{E4987F60-CC07-3E46-ABC2-AAB8F222E193}" type="slidenum">
              <a:rPr lang="en-JP" smtClean="0"/>
              <a:t>4</a:t>
            </a:fld>
            <a:endParaRPr lang="en-JP"/>
          </a:p>
        </p:txBody>
      </p:sp>
    </p:spTree>
    <p:extLst>
      <p:ext uri="{BB962C8B-B14F-4D97-AF65-F5344CB8AC3E}">
        <p14:creationId xmlns:p14="http://schemas.microsoft.com/office/powerpoint/2010/main" val="2176964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7F3C1-A94B-CD2E-11DE-2FD9628F420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A3F4337-056E-9DF9-D5B1-D11FD12F6E21}"/>
              </a:ext>
            </a:extLst>
          </p:cNvPr>
          <p:cNvSpPr>
            <a:spLocks noGrp="1" noRot="1" noChangeAspect="1"/>
          </p:cNvSpPr>
          <p:nvPr>
            <p:ph type="sldImg"/>
          </p:nvPr>
        </p:nvSpPr>
        <p:spPr/>
        <p:txBody>
          <a:bodyPr/>
          <a:lstStyle/>
          <a:p>
            <a:endParaRPr lang="en-JP"/>
          </a:p>
        </p:txBody>
      </p:sp>
      <p:sp>
        <p:nvSpPr>
          <p:cNvPr id="3" name="ノート プレースホルダー 2">
            <a:extLst>
              <a:ext uri="{FF2B5EF4-FFF2-40B4-BE49-F238E27FC236}">
                <a16:creationId xmlns:a16="http://schemas.microsoft.com/office/drawing/2014/main" id="{4D9DF63A-071C-DD4A-AD1A-2D9698228A01}"/>
              </a:ext>
            </a:extLst>
          </p:cNvPr>
          <p:cNvSpPr>
            <a:spLocks noGrp="1"/>
          </p:cNvSpPr>
          <p:nvPr>
            <p:ph type="body" idx="1"/>
          </p:nvPr>
        </p:nvSpPr>
        <p:spPr/>
        <p:txBody>
          <a:bodyPr/>
          <a:lstStyle/>
          <a:p>
            <a:r>
              <a:rPr kumimoji="1" lang="ja-JP" altLang="en-US"/>
              <a:t>そこで私は，透過的かつ柔軟なパケット転送制御を実現する</a:t>
            </a:r>
            <a:r>
              <a:rPr kumimoji="1" lang="en-US" altLang="ja-JP" dirty="0"/>
              <a:t>TransP4</a:t>
            </a:r>
            <a:r>
              <a:rPr kumimoji="1" lang="ja-JP" altLang="en-US"/>
              <a:t>を提案します．</a:t>
            </a:r>
            <a:endParaRPr kumimoji="1" lang="en-US" altLang="ja-JP" dirty="0"/>
          </a:p>
          <a:p>
            <a:r>
              <a:rPr kumimoji="1" lang="ja-JP" altLang="en-US"/>
              <a:t>先行研究では，</a:t>
            </a:r>
            <a:r>
              <a:rPr kumimoji="1" lang="en-US" altLang="ja-JP" dirty="0"/>
              <a:t> </a:t>
            </a:r>
            <a:r>
              <a:rPr kumimoji="1" lang="ja-JP" altLang="en-US"/>
              <a:t>パケットを仮想スイッチが</a:t>
            </a:r>
            <a:r>
              <a:rPr kumimoji="1" lang="en-US" altLang="ja-JP" dirty="0"/>
              <a:t>P4VM</a:t>
            </a:r>
            <a:r>
              <a:rPr kumimoji="1" lang="ja-JP" altLang="en-US"/>
              <a:t>に転送していましたが，</a:t>
            </a:r>
            <a:r>
              <a:rPr kumimoji="1" lang="en-US" altLang="ja-JP" dirty="0"/>
              <a:t>TransP4</a:t>
            </a:r>
            <a:r>
              <a:rPr kumimoji="1" lang="ja-JP" altLang="en-US"/>
              <a:t>では，仮想スイッチの代わりに，</a:t>
            </a:r>
            <a:r>
              <a:rPr kumimoji="1" lang="en-US" altLang="ja-JP" dirty="0"/>
              <a:t>OS</a:t>
            </a:r>
            <a:r>
              <a:rPr kumimoji="1" lang="ja-JP" altLang="en-US"/>
              <a:t>カーネル内で</a:t>
            </a:r>
            <a:r>
              <a:rPr kumimoji="1" lang="en-US" altLang="ja-JP" dirty="0"/>
              <a:t>P4VM</a:t>
            </a:r>
            <a:r>
              <a:rPr kumimoji="1" lang="ja-JP" altLang="en-US"/>
              <a:t>に転送します．</a:t>
            </a:r>
            <a:endParaRPr kumimoji="1" lang="en-US" altLang="ja-JP" dirty="0"/>
          </a:p>
          <a:p>
            <a:r>
              <a:rPr kumimoji="1" lang="ja-JP" altLang="en-US"/>
              <a:t>パケットの送受信を行うデバイスドライバ層で転送するため，仮想スイッチを拡張する必要がなく，</a:t>
            </a:r>
            <a:r>
              <a:rPr kumimoji="1" lang="en-US" altLang="ja-JP" dirty="0"/>
              <a:t>OVS</a:t>
            </a:r>
            <a:r>
              <a:rPr kumimoji="1" lang="ja-JP" altLang="en-US"/>
              <a:t>以外にも対応が可能です．</a:t>
            </a:r>
            <a:endParaRPr kumimoji="1" lang="en-US" altLang="ja-JP" dirty="0"/>
          </a:p>
          <a:p>
            <a:endParaRPr kumimoji="1" lang="ja-JP" altLang="en-US">
              <a:latin typeface="Segoe UI" panose="020B0502040204020203" pitchFamily="34" charset="0"/>
              <a:cs typeface="Segoe UI" panose="020B0502040204020203" pitchFamily="34" charset="0"/>
            </a:endParaRPr>
          </a:p>
          <a:p>
            <a:r>
              <a:rPr kumimoji="1" lang="ja-JP" altLang="en-US">
                <a:latin typeface="Segoe UI" panose="020B0502040204020203" pitchFamily="34" charset="0"/>
                <a:cs typeface="Segoe UI" panose="020B0502040204020203" pitchFamily="34" charset="0"/>
              </a:rPr>
              <a:t>そして，仮想スイッチは既存の</a:t>
            </a:r>
            <a:r>
              <a:rPr kumimoji="1" lang="en-US" altLang="ja-JP" dirty="0">
                <a:latin typeface="Segoe UI" panose="020B0502040204020203" pitchFamily="34" charset="0"/>
                <a:cs typeface="Segoe UI" panose="020B0502040204020203" pitchFamily="34" charset="0"/>
              </a:rPr>
              <a:t>AF_XDP</a:t>
            </a:r>
            <a:r>
              <a:rPr kumimoji="1" lang="ja-JP" altLang="en-US">
                <a:latin typeface="Segoe UI" panose="020B0502040204020203" pitchFamily="34" charset="0"/>
                <a:cs typeface="Segoe UI" panose="020B0502040204020203" pitchFamily="34" charset="0"/>
              </a:rPr>
              <a:t>ソケット</a:t>
            </a:r>
            <a:r>
              <a:rPr kumimoji="1" lang="en-US" altLang="ja-JP" dirty="0">
                <a:latin typeface="Segoe UI" panose="020B0502040204020203" pitchFamily="34" charset="0"/>
                <a:cs typeface="Segoe UI" panose="020B0502040204020203" pitchFamily="34" charset="0"/>
              </a:rPr>
              <a:t>API</a:t>
            </a:r>
            <a:r>
              <a:rPr kumimoji="1" lang="ja-JP" altLang="en-US">
                <a:latin typeface="Segoe UI" panose="020B0502040204020203" pitchFamily="34" charset="0"/>
                <a:cs typeface="Segoe UI" panose="020B0502040204020203" pitchFamily="34" charset="0"/>
              </a:rPr>
              <a:t>を利用可能です．</a:t>
            </a:r>
            <a:endParaRPr kumimoji="1" lang="en-US" altLang="ja-JP" dirty="0">
              <a:latin typeface="Segoe UI" panose="020B0502040204020203" pitchFamily="34" charset="0"/>
              <a:cs typeface="Segoe UI" panose="020B0502040204020203" pitchFamily="34" charset="0"/>
            </a:endParaRPr>
          </a:p>
          <a:p>
            <a:r>
              <a:rPr kumimoji="1" lang="ja-JP" altLang="en-US">
                <a:latin typeface="Segoe UI" panose="020B0502040204020203" pitchFamily="34" charset="0"/>
                <a:cs typeface="Segoe UI" panose="020B0502040204020203" pitchFamily="34" charset="0"/>
              </a:rPr>
              <a:t>従来の</a:t>
            </a:r>
            <a:r>
              <a:rPr kumimoji="1" lang="en-US" altLang="ja-JP" dirty="0">
                <a:latin typeface="Segoe UI" panose="020B0502040204020203" pitchFamily="34" charset="0"/>
                <a:cs typeface="Segoe UI" panose="020B0502040204020203" pitchFamily="34" charset="0"/>
              </a:rPr>
              <a:t>AF_XDP</a:t>
            </a:r>
            <a:r>
              <a:rPr kumimoji="1" lang="ja-JP" altLang="en-US">
                <a:latin typeface="Segoe UI" panose="020B0502040204020203" pitchFamily="34" charset="0"/>
                <a:cs typeface="Segoe UI" panose="020B0502040204020203" pitchFamily="34" charset="0"/>
              </a:rPr>
              <a:t>と同様にパケットをコピーすることなく，仮想スイッチは，デバイスドライバと直接パケットのやり取りをします．</a:t>
            </a:r>
            <a:endParaRPr kumimoji="1" lang="en-US" altLang="ja-JP" dirty="0">
              <a:latin typeface="Segoe UI" panose="020B0502040204020203" pitchFamily="34" charset="0"/>
              <a:cs typeface="Segoe UI" panose="020B0502040204020203" pitchFamily="34" charset="0"/>
            </a:endParaRPr>
          </a:p>
          <a:p>
            <a:r>
              <a:rPr kumimoji="1" lang="en-US" altLang="ja-JP" dirty="0">
                <a:latin typeface="Segoe UI" panose="020B0502040204020203" pitchFamily="34" charset="0"/>
                <a:cs typeface="Segoe UI" panose="020B0502040204020203" pitchFamily="34" charset="0"/>
              </a:rPr>
              <a:t>AF_XDP</a:t>
            </a:r>
            <a:r>
              <a:rPr kumimoji="1" lang="ja-JP" altLang="en-US">
                <a:latin typeface="Segoe UI" panose="020B0502040204020203" pitchFamily="34" charset="0"/>
                <a:cs typeface="Segoe UI" panose="020B0502040204020203" pitchFamily="34" charset="0"/>
              </a:rPr>
              <a:t>のパケット送受信処理の途中で</a:t>
            </a:r>
            <a:r>
              <a:rPr kumimoji="1" lang="en-US" altLang="ja-JP" dirty="0">
                <a:latin typeface="Segoe UI" panose="020B0502040204020203" pitchFamily="34" charset="0"/>
                <a:cs typeface="Segoe UI" panose="020B0502040204020203" pitchFamily="34" charset="0"/>
              </a:rPr>
              <a:t>P4 VM</a:t>
            </a:r>
            <a:r>
              <a:rPr kumimoji="1" lang="ja-JP" altLang="en-US">
                <a:latin typeface="Segoe UI" panose="020B0502040204020203" pitchFamily="34" charset="0"/>
                <a:cs typeface="Segoe UI" panose="020B0502040204020203" pitchFamily="34" charset="0"/>
              </a:rPr>
              <a:t>へ転送することで，仮想スイッチに対して透過的に</a:t>
            </a:r>
            <a:r>
              <a:rPr kumimoji="1" lang="en-US" altLang="ja-JP" dirty="0">
                <a:latin typeface="Segoe UI" panose="020B0502040204020203" pitchFamily="34" charset="0"/>
                <a:cs typeface="Segoe UI" panose="020B0502040204020203" pitchFamily="34" charset="0"/>
              </a:rPr>
              <a:t>P4</a:t>
            </a:r>
            <a:r>
              <a:rPr kumimoji="1" lang="ja-JP" altLang="en-US">
                <a:latin typeface="Segoe UI" panose="020B0502040204020203" pitchFamily="34" charset="0"/>
                <a:cs typeface="Segoe UI" panose="020B0502040204020203" pitchFamily="34" charset="0"/>
              </a:rPr>
              <a:t>プログラムを実行できます．</a:t>
            </a:r>
            <a:endParaRPr kumimoji="1" lang="en-US" altLang="ja-JP" dirty="0">
              <a:latin typeface="Segoe UI" panose="020B0502040204020203" pitchFamily="34" charset="0"/>
              <a:cs typeface="Segoe UI" panose="020B0502040204020203" pitchFamily="34" charset="0"/>
            </a:endParaRPr>
          </a:p>
        </p:txBody>
      </p:sp>
      <p:sp>
        <p:nvSpPr>
          <p:cNvPr id="4" name="スライド番号プレースホルダー 3">
            <a:extLst>
              <a:ext uri="{FF2B5EF4-FFF2-40B4-BE49-F238E27FC236}">
                <a16:creationId xmlns:a16="http://schemas.microsoft.com/office/drawing/2014/main" id="{437C62A5-3682-5CD4-8BA3-849F72AFE2AB}"/>
              </a:ext>
            </a:extLst>
          </p:cNvPr>
          <p:cNvSpPr>
            <a:spLocks noGrp="1"/>
          </p:cNvSpPr>
          <p:nvPr>
            <p:ph type="sldNum" sz="quarter" idx="5"/>
          </p:nvPr>
        </p:nvSpPr>
        <p:spPr/>
        <p:txBody>
          <a:bodyPr/>
          <a:lstStyle/>
          <a:p>
            <a:fld id="{E4987F60-CC07-3E46-ABC2-AAB8F222E193}" type="slidenum">
              <a:rPr lang="en-JP" smtClean="0"/>
              <a:t>5</a:t>
            </a:fld>
            <a:endParaRPr lang="en-JP"/>
          </a:p>
        </p:txBody>
      </p:sp>
    </p:spTree>
    <p:extLst>
      <p:ext uri="{BB962C8B-B14F-4D97-AF65-F5344CB8AC3E}">
        <p14:creationId xmlns:p14="http://schemas.microsoft.com/office/powerpoint/2010/main" val="3174616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3EF00-2DC3-748B-5914-E572BE17B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977DE4-BA8B-D992-594E-4492FD844232}"/>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D968A819-1B13-7145-E05C-C3723A61D991}"/>
              </a:ext>
            </a:extLst>
          </p:cNvPr>
          <p:cNvSpPr>
            <a:spLocks noGrp="1"/>
          </p:cNvSpPr>
          <p:nvPr>
            <p:ph type="body" idx="1"/>
          </p:nvPr>
        </p:nvSpPr>
        <p:spPr/>
        <p:txBody>
          <a:bodyPr/>
          <a:lstStyle/>
          <a:p>
            <a:r>
              <a:rPr lang="en-JP" dirty="0">
                <a:latin typeface="M PLUS 1p" panose="020B0502020203020207" pitchFamily="34" charset="-128"/>
                <a:ea typeface="M PLUS 1p" panose="020B0502020203020207" pitchFamily="34" charset="-128"/>
                <a:cs typeface="M PLUS 1p" panose="020B0502020203020207" pitchFamily="34" charset="-128"/>
              </a:rPr>
              <a:t>ここからは，パケット送信と受信に分けてTransP4の動作を説明します．</a:t>
            </a:r>
          </a:p>
          <a:p>
            <a:r>
              <a:rPr lang="en-JP" dirty="0">
                <a:latin typeface="M PLUS 1p" panose="020B0502020203020207" pitchFamily="34" charset="-128"/>
                <a:ea typeface="M PLUS 1p" panose="020B0502020203020207" pitchFamily="34" charset="-128"/>
                <a:cs typeface="M PLUS 1p" panose="020B0502020203020207" pitchFamily="34" charset="-128"/>
              </a:rPr>
              <a:t>まず，送信です．</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a:p>
            <a:r>
              <a:rPr lang="en-JP" dirty="0">
                <a:latin typeface="M PLUS 1p" panose="020B0502020203020207" pitchFamily="34" charset="-128"/>
                <a:ea typeface="M PLUS 1p" panose="020B0502020203020207" pitchFamily="34" charset="-128"/>
                <a:cs typeface="M PLUS 1p" panose="020B0502020203020207" pitchFamily="34" charset="-128"/>
              </a:rPr>
              <a:t>仮想スイッチは従来通り，送信するパケットを仮想スイッチのメモリであるUMEMに格納し，TXリングと呼ばれるリングバッファにUMEM上のパケットを指すディスクリプタを書き込みます．</a:t>
            </a:r>
          </a:p>
          <a:p>
            <a:r>
              <a:rPr lang="en-JP" dirty="0">
                <a:latin typeface="M PLUS 1p" panose="020B0502020203020207" pitchFamily="34" charset="-128"/>
                <a:ea typeface="M PLUS 1p" panose="020B0502020203020207" pitchFamily="34" charset="-128"/>
                <a:cs typeface="M PLUS 1p" panose="020B0502020203020207" pitchFamily="34" charset="-128"/>
              </a:rPr>
              <a:t>@</a:t>
            </a:r>
          </a:p>
          <a:p>
            <a:r>
              <a:rPr lang="en-JP" dirty="0">
                <a:latin typeface="M PLUS 1p" panose="020B0502020203020207" pitchFamily="34" charset="-128"/>
                <a:ea typeface="M PLUS 1p" panose="020B0502020203020207" pitchFamily="34" charset="-128"/>
                <a:cs typeface="M PLUS 1p" panose="020B0502020203020207" pitchFamily="34" charset="-128"/>
              </a:rPr>
              <a:t>このUMEMは，共有メモリ上に作成し，P4 VMとあらかじめ共有しています．</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a:p>
            <a:r>
              <a:rPr lang="en-JP" dirty="0">
                <a:latin typeface="M PLUS 1p" panose="020B0502020203020207" pitchFamily="34" charset="-128"/>
                <a:ea typeface="M PLUS 1p" panose="020B0502020203020207" pitchFamily="34" charset="-128"/>
                <a:cs typeface="M PLUS 1p" panose="020B0502020203020207" pitchFamily="34" charset="-128"/>
              </a:rPr>
              <a:t>ドライバがTXリングからディスクリプタを取り出し，P4 VMにパケットを渡すためのP4-RXリングに書き込みます．</a:t>
            </a:r>
          </a:p>
          <a:p>
            <a:r>
              <a:rPr lang="en-JP" dirty="0">
                <a:latin typeface="M PLUS 1p" panose="020B0502020203020207" pitchFamily="34" charset="-128"/>
                <a:ea typeface="M PLUS 1p" panose="020B0502020203020207" pitchFamily="34" charset="-128"/>
                <a:cs typeface="M PLUS 1p" panose="020B0502020203020207" pitchFamily="34" charset="-128"/>
              </a:rPr>
              <a:t>@</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a:p>
            <a:r>
              <a:rPr lang="en-JP" dirty="0">
                <a:latin typeface="M PLUS 1p" panose="020B0502020203020207" pitchFamily="34" charset="-128"/>
                <a:ea typeface="M PLUS 1p" panose="020B0502020203020207" pitchFamily="34" charset="-128"/>
                <a:cs typeface="M PLUS 1p" panose="020B0502020203020207" pitchFamily="34" charset="-128"/>
              </a:rPr>
              <a:t>P4 VMはP4-RXリングからディスクリプタを受け取り，それを使ってUMEM上のパケット本体を参照し，P4プログラムを実行します．</a:t>
            </a:r>
          </a:p>
          <a:p>
            <a:r>
              <a:rPr lang="en-JP" dirty="0">
                <a:latin typeface="M PLUS 1p" panose="020B0502020203020207" pitchFamily="34" charset="-128"/>
                <a:ea typeface="M PLUS 1p" panose="020B0502020203020207" pitchFamily="34" charset="-128"/>
                <a:cs typeface="M PLUS 1p" panose="020B0502020203020207" pitchFamily="34" charset="-128"/>
              </a:rPr>
              <a:t>@</a:t>
            </a:r>
          </a:p>
          <a:p>
            <a:r>
              <a:rPr lang="en-JP" dirty="0">
                <a:latin typeface="M PLUS 1p" panose="020B0502020203020207" pitchFamily="34" charset="-128"/>
                <a:ea typeface="M PLUS 1p" panose="020B0502020203020207" pitchFamily="34" charset="-128"/>
                <a:cs typeface="M PLUS 1p" panose="020B0502020203020207" pitchFamily="34" charset="-128"/>
              </a:rPr>
              <a:t>P4プログラムによって転送の可否が処理され，その結果をP4-TXリングでドライバに返却します．</a:t>
            </a:r>
          </a:p>
          <a:p>
            <a:r>
              <a:rPr lang="en-JP" dirty="0">
                <a:latin typeface="M PLUS 1p" panose="020B0502020203020207" pitchFamily="34" charset="-128"/>
                <a:ea typeface="M PLUS 1p" panose="020B0502020203020207" pitchFamily="34" charset="-128"/>
                <a:cs typeface="M PLUS 1p" panose="020B0502020203020207" pitchFamily="34" charset="-128"/>
              </a:rPr>
              <a:t>@@</a:t>
            </a:r>
          </a:p>
          <a:p>
            <a:r>
              <a:rPr lang="en-JP" dirty="0">
                <a:latin typeface="M PLUS 1p" panose="020B0502020203020207" pitchFamily="34" charset="-128"/>
                <a:ea typeface="M PLUS 1p" panose="020B0502020203020207" pitchFamily="34" charset="-128"/>
                <a:cs typeface="M PLUS 1p" panose="020B0502020203020207" pitchFamily="34" charset="-128"/>
              </a:rPr>
              <a:t>ドライバは，その結果を元に，転送するパケットのディスクリプタをNICに渡し，送信が行われます．</a:t>
            </a:r>
          </a:p>
          <a:p>
            <a:endParaRPr lang="en-JP" dirty="0">
              <a:latin typeface="M PLUS 1p" panose="020B0502020203020207" pitchFamily="34" charset="-128"/>
              <a:ea typeface="M PLUS 1p" panose="020B0502020203020207" pitchFamily="34" charset="-128"/>
              <a:cs typeface="M PLUS 1p" panose="020B0502020203020207" pitchFamily="34" charset="-128"/>
            </a:endParaRPr>
          </a:p>
        </p:txBody>
      </p:sp>
      <p:sp>
        <p:nvSpPr>
          <p:cNvPr id="4" name="Slide Number Placeholder 3">
            <a:extLst>
              <a:ext uri="{FF2B5EF4-FFF2-40B4-BE49-F238E27FC236}">
                <a16:creationId xmlns:a16="http://schemas.microsoft.com/office/drawing/2014/main" id="{67A50F9F-B463-4738-426A-8380EA3D2181}"/>
              </a:ext>
            </a:extLst>
          </p:cNvPr>
          <p:cNvSpPr>
            <a:spLocks noGrp="1"/>
          </p:cNvSpPr>
          <p:nvPr>
            <p:ph type="sldNum" sz="quarter" idx="5"/>
          </p:nvPr>
        </p:nvSpPr>
        <p:spPr/>
        <p:txBody>
          <a:bodyPr/>
          <a:lstStyle/>
          <a:p>
            <a:fld id="{E4987F60-CC07-3E46-ABC2-AAB8F222E193}" type="slidenum">
              <a:rPr lang="en-JP" smtClean="0"/>
              <a:t>6</a:t>
            </a:fld>
            <a:endParaRPr lang="en-JP"/>
          </a:p>
        </p:txBody>
      </p:sp>
    </p:spTree>
    <p:extLst>
      <p:ext uri="{BB962C8B-B14F-4D97-AF65-F5344CB8AC3E}">
        <p14:creationId xmlns:p14="http://schemas.microsoft.com/office/powerpoint/2010/main" val="196952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D465C-AAD5-1B15-A2E1-65F97C3B9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8B886D-F85B-C89E-76C2-FC7990742AD2}"/>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83A3E888-A637-CCA9-7F43-7EBDFF5B7549}"/>
              </a:ext>
            </a:extLst>
          </p:cNvPr>
          <p:cNvSpPr>
            <a:spLocks noGrp="1"/>
          </p:cNvSpPr>
          <p:nvPr>
            <p:ph type="body" idx="1"/>
          </p:nvPr>
        </p:nvSpPr>
        <p:spPr/>
        <p:txBody>
          <a:bodyPr/>
          <a:lstStyle/>
          <a:p>
            <a:r>
              <a:rPr lang="en-JP" dirty="0">
                <a:latin typeface="Segoe UI" panose="020B0502040204020203" pitchFamily="34" charset="0"/>
                <a:cs typeface="Segoe UI" panose="020B0502040204020203" pitchFamily="34" charset="0"/>
              </a:rPr>
              <a:t>次は，受信です．</a:t>
            </a:r>
          </a:p>
          <a:p>
            <a:r>
              <a:rPr lang="en-JP" dirty="0">
                <a:latin typeface="Segoe UI" panose="020B0502040204020203" pitchFamily="34" charset="0"/>
                <a:cs typeface="Segoe UI" panose="020B0502040204020203" pitchFamily="34" charset="0"/>
              </a:rPr>
              <a:t>まず，</a:t>
            </a:r>
            <a:r>
              <a:rPr lang="en-JP" dirty="0">
                <a:latin typeface="M PLUS 1p" panose="020B0502020203020207" pitchFamily="34" charset="-128"/>
                <a:ea typeface="M PLUS 1p" panose="020B0502020203020207" pitchFamily="34" charset="-128"/>
                <a:cs typeface="M PLUS 1p" panose="020B0502020203020207" pitchFamily="34" charset="-128"/>
              </a:rPr>
              <a:t>受信したパケットはNICがUMEMにDMAで書き込みます．</a:t>
            </a:r>
          </a:p>
          <a:p>
            <a:r>
              <a:rPr lang="en-JP" dirty="0">
                <a:latin typeface="M PLUS 1p" panose="020B0502020203020207" pitchFamily="34" charset="-128"/>
                <a:ea typeface="M PLUS 1p" panose="020B0502020203020207" pitchFamily="34" charset="-128"/>
                <a:cs typeface="M PLUS 1p" panose="020B0502020203020207" pitchFamily="34" charset="-128"/>
              </a:rPr>
              <a:t>@</a:t>
            </a:r>
            <a:endParaRPr lang="en-JP" dirty="0">
              <a:latin typeface="Segoe UI" panose="020B0502040204020203" pitchFamily="34" charset="0"/>
              <a:cs typeface="Segoe UI" panose="020B0502040204020203" pitchFamily="34" charset="0"/>
            </a:endParaRPr>
          </a:p>
          <a:p>
            <a:r>
              <a:rPr lang="en-JP" dirty="0">
                <a:latin typeface="Segoe UI" panose="020B0502040204020203" pitchFamily="34" charset="0"/>
                <a:cs typeface="Segoe UI" panose="020B0502040204020203" pitchFamily="34" charset="0"/>
              </a:rPr>
              <a:t>ドライバは，受信したパケットのディスクリプタをP4-RXリングに書き込みます．</a:t>
            </a:r>
          </a:p>
          <a:p>
            <a:r>
              <a:rPr lang="en-JP" dirty="0">
                <a:latin typeface="Segoe UI" panose="020B0502040204020203" pitchFamily="34" charset="0"/>
                <a:cs typeface="Segoe UI" panose="020B0502040204020203" pitchFamily="34" charset="0"/>
              </a:rPr>
              <a:t>@</a:t>
            </a:r>
          </a:p>
          <a:p>
            <a:r>
              <a:rPr lang="en-JP" dirty="0">
                <a:latin typeface="Segoe UI" panose="020B0502040204020203" pitchFamily="34" charset="0"/>
                <a:cs typeface="Segoe UI" panose="020B0502040204020203" pitchFamily="34" charset="0"/>
              </a:rPr>
              <a:t>それを元に，P4VMはUMEM上のパケットを参照して，P4プログラムによって転送の可否を決めます．</a:t>
            </a:r>
          </a:p>
          <a:p>
            <a:r>
              <a:rPr lang="en-JP" dirty="0">
                <a:latin typeface="Segoe UI" panose="020B0502040204020203" pitchFamily="34" charset="0"/>
                <a:cs typeface="Segoe UI" panose="020B0502040204020203" pitchFamily="34" charset="0"/>
              </a:rPr>
              <a:t>@</a:t>
            </a:r>
          </a:p>
          <a:p>
            <a:r>
              <a:rPr lang="en-JP" dirty="0">
                <a:latin typeface="Segoe UI" panose="020B0502040204020203" pitchFamily="34" charset="0"/>
                <a:cs typeface="Segoe UI" panose="020B0502040204020203" pitchFamily="34" charset="0"/>
              </a:rPr>
              <a:t>その結果を，P4-TXリング経由でドライバに返却し，判定が転送であるパケットのディスクリプタをRXリングに書き込みます．</a:t>
            </a:r>
          </a:p>
          <a:p>
            <a:r>
              <a:rPr lang="en-JP" dirty="0">
                <a:latin typeface="Segoe UI" panose="020B0502040204020203" pitchFamily="34" charset="0"/>
                <a:cs typeface="Segoe UI" panose="020B0502040204020203" pitchFamily="34" charset="0"/>
              </a:rPr>
              <a:t>@@</a:t>
            </a:r>
          </a:p>
          <a:p>
            <a:r>
              <a:rPr lang="en-JP" dirty="0">
                <a:latin typeface="Segoe UI" panose="020B0502040204020203" pitchFamily="34" charset="0"/>
                <a:cs typeface="Segoe UI" panose="020B0502040204020203" pitchFamily="34" charset="0"/>
              </a:rPr>
              <a:t>仮想スイッチは従来通り，そのディスクリプタを元にUMEM上のパケットを受信します．</a:t>
            </a:r>
          </a:p>
          <a:p>
            <a:r>
              <a:rPr lang="en-JP" dirty="0">
                <a:latin typeface="Segoe UI" panose="020B0502040204020203" pitchFamily="34" charset="0"/>
                <a:cs typeface="Segoe UI" panose="020B0502040204020203" pitchFamily="34" charset="0"/>
              </a:rPr>
              <a:t>@</a:t>
            </a:r>
          </a:p>
        </p:txBody>
      </p:sp>
      <p:sp>
        <p:nvSpPr>
          <p:cNvPr id="4" name="Slide Number Placeholder 3">
            <a:extLst>
              <a:ext uri="{FF2B5EF4-FFF2-40B4-BE49-F238E27FC236}">
                <a16:creationId xmlns:a16="http://schemas.microsoft.com/office/drawing/2014/main" id="{B3056E04-C803-9A5B-CD71-DD24E1452759}"/>
              </a:ext>
            </a:extLst>
          </p:cNvPr>
          <p:cNvSpPr>
            <a:spLocks noGrp="1"/>
          </p:cNvSpPr>
          <p:nvPr>
            <p:ph type="sldNum" sz="quarter" idx="5"/>
          </p:nvPr>
        </p:nvSpPr>
        <p:spPr/>
        <p:txBody>
          <a:bodyPr/>
          <a:lstStyle/>
          <a:p>
            <a:fld id="{E4987F60-CC07-3E46-ABC2-AAB8F222E193}" type="slidenum">
              <a:rPr lang="en-JP" smtClean="0"/>
              <a:t>7</a:t>
            </a:fld>
            <a:endParaRPr lang="en-JP"/>
          </a:p>
        </p:txBody>
      </p:sp>
    </p:spTree>
    <p:extLst>
      <p:ext uri="{BB962C8B-B14F-4D97-AF65-F5344CB8AC3E}">
        <p14:creationId xmlns:p14="http://schemas.microsoft.com/office/powerpoint/2010/main" val="2527662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5038A-6500-C84D-E0DF-787778477B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D22A34-2F9E-C4F4-3C1A-87677367EE05}"/>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87B90343-083C-228F-653D-DBBA602C57E5}"/>
              </a:ext>
            </a:extLst>
          </p:cNvPr>
          <p:cNvSpPr>
            <a:spLocks noGrp="1"/>
          </p:cNvSpPr>
          <p:nvPr>
            <p:ph type="body" idx="1"/>
          </p:nvPr>
        </p:nvSpPr>
        <p:spPr/>
        <p:txBody>
          <a:bodyPr/>
          <a:lstStyle/>
          <a:p>
            <a:r>
              <a:rPr lang="en-JP" dirty="0">
                <a:latin typeface="M PLUS 1p" panose="020B0502020203020207" pitchFamily="34" charset="-128"/>
                <a:ea typeface="M PLUS 1p" panose="020B0502020203020207" pitchFamily="34" charset="-128"/>
                <a:cs typeface="M PLUS 1p" panose="020B0502020203020207" pitchFamily="34" charset="-128"/>
              </a:rPr>
              <a:t>TransP4の有用性を調べる実験を行いました．</a:t>
            </a:r>
          </a:p>
          <a:p>
            <a:r>
              <a:rPr lang="ja-JP" altLang="en-US">
                <a:latin typeface="M PLUS 1p" panose="020B0502020203020207" pitchFamily="34" charset="-128"/>
                <a:ea typeface="M PLUS 1p" panose="020B0502020203020207" pitchFamily="34" charset="-128"/>
                <a:cs typeface="M PLUS 1p" panose="020B0502020203020207" pitchFamily="34" charset="-128"/>
              </a:rPr>
              <a:t>実験</a:t>
            </a:r>
            <a:r>
              <a:rPr lang="en-US" altLang="ja-JP" dirty="0">
                <a:latin typeface="M PLUS 1p" panose="020B0502020203020207" pitchFamily="34" charset="-128"/>
                <a:ea typeface="M PLUS 1p" panose="020B0502020203020207" pitchFamily="34" charset="-128"/>
                <a:cs typeface="M PLUS 1p" panose="020B0502020203020207" pitchFamily="34" charset="-128"/>
              </a:rPr>
              <a:t>1</a:t>
            </a:r>
            <a:r>
              <a:rPr lang="ja-JP" altLang="en-US">
                <a:latin typeface="M PLUS 1p" panose="020B0502020203020207" pitchFamily="34" charset="-128"/>
                <a:ea typeface="M PLUS 1p" panose="020B0502020203020207" pitchFamily="34" charset="-128"/>
                <a:cs typeface="M PLUS 1p" panose="020B0502020203020207" pitchFamily="34" charset="-128"/>
              </a:rPr>
              <a:t>として，</a:t>
            </a:r>
            <a:r>
              <a:rPr lang="en-US" altLang="ja-JP" dirty="0">
                <a:latin typeface="M PLUS 1p" panose="020B0502020203020207" pitchFamily="34" charset="-128"/>
                <a:ea typeface="M PLUS 1p" panose="020B0502020203020207" pitchFamily="34" charset="-128"/>
                <a:cs typeface="M PLUS 1p" panose="020B0502020203020207" pitchFamily="34" charset="-128"/>
              </a:rPr>
              <a:t>TransP4</a:t>
            </a:r>
            <a:r>
              <a:rPr lang="ja-JP" altLang="en-US">
                <a:latin typeface="M PLUS 1p" panose="020B0502020203020207" pitchFamily="34" charset="-128"/>
                <a:ea typeface="M PLUS 1p" panose="020B0502020203020207" pitchFamily="34" charset="-128"/>
                <a:cs typeface="M PLUS 1p" panose="020B0502020203020207" pitchFamily="34" charset="-128"/>
              </a:rPr>
              <a:t>で実際にパケットフィルタリングが行えることを確認しました．</a:t>
            </a:r>
          </a:p>
          <a:p>
            <a:r>
              <a:rPr lang="en-US" dirty="0">
                <a:latin typeface="M PLUS 1p" panose="020B0502020203020207" pitchFamily="34" charset="-128"/>
                <a:ea typeface="M PLUS 1p" panose="020B0502020203020207" pitchFamily="34" charset="-128"/>
                <a:cs typeface="M PLUS 1p" panose="020B0502020203020207" pitchFamily="34" charset="-128"/>
              </a:rPr>
              <a:t>VM</a:t>
            </a:r>
            <a:r>
              <a:rPr lang="ja-JP" altLang="en-US">
                <a:latin typeface="M PLUS 1p" panose="020B0502020203020207" pitchFamily="34" charset="-128"/>
                <a:ea typeface="M PLUS 1p" panose="020B0502020203020207" pitchFamily="34" charset="-128"/>
                <a:cs typeface="M PLUS 1p" panose="020B0502020203020207" pitchFamily="34" charset="-128"/>
              </a:rPr>
              <a:t>内情報に基づいて</a:t>
            </a:r>
            <a:r>
              <a:rPr lang="en-US" dirty="0">
                <a:latin typeface="M PLUS 1p" panose="020B0502020203020207" pitchFamily="34" charset="-128"/>
                <a:ea typeface="M PLUS 1p" panose="020B0502020203020207" pitchFamily="34" charset="-128"/>
                <a:cs typeface="M PLUS 1p" panose="020B0502020203020207" pitchFamily="34" charset="-128"/>
              </a:rPr>
              <a:t>ICMP</a:t>
            </a:r>
            <a:r>
              <a:rPr lang="ja-JP" altLang="en-US">
                <a:latin typeface="M PLUS 1p" panose="020B0502020203020207" pitchFamily="34" charset="-128"/>
                <a:ea typeface="M PLUS 1p" panose="020B0502020203020207" pitchFamily="34" charset="-128"/>
                <a:cs typeface="M PLUS 1p" panose="020B0502020203020207" pitchFamily="34" charset="-128"/>
              </a:rPr>
              <a:t>パケットを破棄する</a:t>
            </a:r>
            <a:r>
              <a:rPr lang="en-US" dirty="0">
                <a:latin typeface="M PLUS 1p" panose="020B0502020203020207" pitchFamily="34" charset="-128"/>
                <a:ea typeface="M PLUS 1p" panose="020B0502020203020207" pitchFamily="34" charset="-128"/>
                <a:cs typeface="M PLUS 1p" panose="020B0502020203020207" pitchFamily="34" charset="-128"/>
              </a:rPr>
              <a:t>P4</a:t>
            </a:r>
            <a:r>
              <a:rPr lang="ja-JP" altLang="en-US">
                <a:latin typeface="M PLUS 1p" panose="020B0502020203020207" pitchFamily="34" charset="-128"/>
                <a:ea typeface="M PLUS 1p" panose="020B0502020203020207" pitchFamily="34" charset="-128"/>
                <a:cs typeface="M PLUS 1p" panose="020B0502020203020207" pitchFamily="34" charset="-128"/>
              </a:rPr>
              <a:t>プログラムを</a:t>
            </a:r>
            <a:r>
              <a:rPr lang="en-US" dirty="0">
                <a:latin typeface="M PLUS 1p" panose="020B0502020203020207" pitchFamily="34" charset="-128"/>
                <a:ea typeface="M PLUS 1p" panose="020B0502020203020207" pitchFamily="34" charset="-128"/>
                <a:cs typeface="M PLUS 1p" panose="020B0502020203020207" pitchFamily="34" charset="-128"/>
              </a:rPr>
              <a:t>P4 VM</a:t>
            </a:r>
            <a:r>
              <a:rPr lang="ja-JP" altLang="en-US">
                <a:latin typeface="M PLUS 1p" panose="020B0502020203020207" pitchFamily="34" charset="-128"/>
                <a:ea typeface="M PLUS 1p" panose="020B0502020203020207" pitchFamily="34" charset="-128"/>
                <a:cs typeface="M PLUS 1p" panose="020B0502020203020207" pitchFamily="34" charset="-128"/>
              </a:rPr>
              <a:t>にあらかじめロードしています．</a:t>
            </a:r>
            <a:endParaRPr lang="en-US" altLang="ja-JP" dirty="0">
              <a:latin typeface="M PLUS 1p" panose="020B0502020203020207" pitchFamily="34" charset="-128"/>
              <a:ea typeface="M PLUS 1p" panose="020B0502020203020207" pitchFamily="34" charset="-128"/>
              <a:cs typeface="M PLUS 1p" panose="020B0502020203020207" pitchFamily="34" charset="-128"/>
            </a:endParaRPr>
          </a:p>
          <a:p>
            <a:r>
              <a:rPr lang="en-US" altLang="ja-JP" dirty="0">
                <a:latin typeface="M PLUS 1p" panose="020B0502020203020207" pitchFamily="34" charset="-128"/>
                <a:ea typeface="M PLUS 1p" panose="020B0502020203020207" pitchFamily="34" charset="-128"/>
                <a:cs typeface="M PLUS 1p" panose="020B0502020203020207" pitchFamily="34" charset="-128"/>
              </a:rPr>
              <a:t>P4 VM</a:t>
            </a:r>
            <a:r>
              <a:rPr lang="ja-JP" altLang="en-US">
                <a:latin typeface="M PLUS 1p" panose="020B0502020203020207" pitchFamily="34" charset="-128"/>
                <a:ea typeface="M PLUS 1p" panose="020B0502020203020207" pitchFamily="34" charset="-128"/>
                <a:cs typeface="M PLUS 1p" panose="020B0502020203020207" pitchFamily="34" charset="-128"/>
              </a:rPr>
              <a:t>は，ネットワーク利用率を模した値を共有メモリ経由でユーザ</a:t>
            </a:r>
            <a:r>
              <a:rPr lang="en-US" altLang="ja-JP" dirty="0">
                <a:latin typeface="M PLUS 1p" panose="020B0502020203020207" pitchFamily="34" charset="-128"/>
                <a:ea typeface="M PLUS 1p" panose="020B0502020203020207" pitchFamily="34" charset="-128"/>
                <a:cs typeface="M PLUS 1p" panose="020B0502020203020207" pitchFamily="34" charset="-128"/>
              </a:rPr>
              <a:t>VM</a:t>
            </a:r>
            <a:r>
              <a:rPr lang="ja-JP" altLang="en-US">
                <a:latin typeface="M PLUS 1p" panose="020B0502020203020207" pitchFamily="34" charset="-128"/>
                <a:ea typeface="M PLUS 1p" panose="020B0502020203020207" pitchFamily="34" charset="-128"/>
                <a:cs typeface="M PLUS 1p" panose="020B0502020203020207" pitchFamily="34" charset="-128"/>
              </a:rPr>
              <a:t>から取得し，</a:t>
            </a:r>
            <a:r>
              <a:rPr lang="en-US" altLang="ja-JP" dirty="0">
                <a:latin typeface="M PLUS 1p" panose="020B0502020203020207" pitchFamily="34" charset="-128"/>
                <a:ea typeface="M PLUS 1p" panose="020B0502020203020207" pitchFamily="34" charset="-128"/>
                <a:cs typeface="M PLUS 1p" panose="020B0502020203020207" pitchFamily="34" charset="-128"/>
              </a:rPr>
              <a:t>P4</a:t>
            </a:r>
            <a:r>
              <a:rPr lang="ja-JP" altLang="en-US">
                <a:latin typeface="M PLUS 1p" panose="020B0502020203020207" pitchFamily="34" charset="-128"/>
                <a:ea typeface="M PLUS 1p" panose="020B0502020203020207" pitchFamily="34" charset="-128"/>
                <a:cs typeface="M PLUS 1p" panose="020B0502020203020207" pitchFamily="34" charset="-128"/>
              </a:rPr>
              <a:t>プログラムを実行します．</a:t>
            </a:r>
          </a:p>
          <a:p>
            <a:endParaRPr lang="ja-JP" altLang="en-US">
              <a:latin typeface="M PLUS 1p" panose="020B0502020203020207" pitchFamily="34" charset="-128"/>
              <a:ea typeface="M PLUS 1p" panose="020B0502020203020207" pitchFamily="34" charset="-128"/>
              <a:cs typeface="M PLUS 1p" panose="020B0502020203020207" pitchFamily="34" charset="-128"/>
            </a:endParaRPr>
          </a:p>
          <a:p>
            <a:r>
              <a:rPr lang="ja-JP" altLang="en-US">
                <a:latin typeface="M PLUS 1p" panose="020B0502020203020207" pitchFamily="34" charset="-128"/>
                <a:ea typeface="M PLUS 1p" panose="020B0502020203020207" pitchFamily="34" charset="-128"/>
                <a:cs typeface="M PLUS 1p" panose="020B0502020203020207" pitchFamily="34" charset="-128"/>
              </a:rPr>
              <a:t>実験の結果，利用率が設定値を超えたタイミングで</a:t>
            </a:r>
            <a:r>
              <a:rPr lang="en-US" dirty="0">
                <a:latin typeface="M PLUS 1p" panose="020B0502020203020207" pitchFamily="34" charset="-128"/>
                <a:ea typeface="M PLUS 1p" panose="020B0502020203020207" pitchFamily="34" charset="-128"/>
                <a:cs typeface="M PLUS 1p" panose="020B0502020203020207" pitchFamily="34" charset="-128"/>
              </a:rPr>
              <a:t>ICMP</a:t>
            </a:r>
            <a:r>
              <a:rPr lang="ja-JP" altLang="en-US">
                <a:latin typeface="M PLUS 1p" panose="020B0502020203020207" pitchFamily="34" charset="-128"/>
                <a:ea typeface="M PLUS 1p" panose="020B0502020203020207" pitchFamily="34" charset="-128"/>
                <a:cs typeface="M PLUS 1p" panose="020B0502020203020207" pitchFamily="34" charset="-128"/>
              </a:rPr>
              <a:t>パケットが正しく破棄されることを確認しました．</a:t>
            </a:r>
            <a:endParaRPr lang="en-JP" dirty="0">
              <a:latin typeface="M PLUS 1p" panose="020B0502020203020207" pitchFamily="34" charset="-128"/>
              <a:ea typeface="M PLUS 1p" panose="020B0502020203020207" pitchFamily="34" charset="-128"/>
              <a:cs typeface="M PLUS 1p" panose="020B0502020203020207" pitchFamily="34" charset="-128"/>
            </a:endParaRPr>
          </a:p>
          <a:p>
            <a:endParaRPr lang="en-JP" dirty="0">
              <a:latin typeface="M PLUS 1p" panose="020B0502020203020207" pitchFamily="34" charset="-128"/>
              <a:ea typeface="M PLUS 1p" panose="020B0502020203020207" pitchFamily="34" charset="-128"/>
              <a:cs typeface="M PLUS 1p" panose="020B0502020203020207" pitchFamily="34" charset="-128"/>
            </a:endParaRPr>
          </a:p>
        </p:txBody>
      </p:sp>
      <p:sp>
        <p:nvSpPr>
          <p:cNvPr id="4" name="Slide Number Placeholder 3">
            <a:extLst>
              <a:ext uri="{FF2B5EF4-FFF2-40B4-BE49-F238E27FC236}">
                <a16:creationId xmlns:a16="http://schemas.microsoft.com/office/drawing/2014/main" id="{D17D0D7F-5385-2F1C-88E7-65ACCF46FF53}"/>
              </a:ext>
            </a:extLst>
          </p:cNvPr>
          <p:cNvSpPr>
            <a:spLocks noGrp="1"/>
          </p:cNvSpPr>
          <p:nvPr>
            <p:ph type="sldNum" sz="quarter" idx="5"/>
          </p:nvPr>
        </p:nvSpPr>
        <p:spPr/>
        <p:txBody>
          <a:bodyPr/>
          <a:lstStyle/>
          <a:p>
            <a:fld id="{E4987F60-CC07-3E46-ABC2-AAB8F222E193}" type="slidenum">
              <a:rPr lang="en-JP" smtClean="0"/>
              <a:t>8</a:t>
            </a:fld>
            <a:endParaRPr lang="en-JP"/>
          </a:p>
        </p:txBody>
      </p:sp>
    </p:spTree>
    <p:extLst>
      <p:ext uri="{BB962C8B-B14F-4D97-AF65-F5344CB8AC3E}">
        <p14:creationId xmlns:p14="http://schemas.microsoft.com/office/powerpoint/2010/main" val="843340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49213-9802-F093-C552-D3615B5E33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FAF43E-FB00-146C-4DBB-5133F056E637}"/>
              </a:ext>
            </a:extLst>
          </p:cNvPr>
          <p:cNvSpPr>
            <a:spLocks noGrp="1" noRot="1" noChangeAspect="1"/>
          </p:cNvSpPr>
          <p:nvPr>
            <p:ph type="sldImg"/>
          </p:nvPr>
        </p:nvSpPr>
        <p:spPr/>
        <p:txBody>
          <a:bodyPr/>
          <a:lstStyle/>
          <a:p>
            <a:endParaRPr lang="en-JP"/>
          </a:p>
        </p:txBody>
      </p:sp>
      <p:sp>
        <p:nvSpPr>
          <p:cNvPr id="3" name="Notes Placeholder 2">
            <a:extLst>
              <a:ext uri="{FF2B5EF4-FFF2-40B4-BE49-F238E27FC236}">
                <a16:creationId xmlns:a16="http://schemas.microsoft.com/office/drawing/2014/main" id="{5EC21619-A4CC-C4D7-F444-2F8171B7A4AD}"/>
              </a:ext>
            </a:extLst>
          </p:cNvPr>
          <p:cNvSpPr>
            <a:spLocks noGrp="1"/>
          </p:cNvSpPr>
          <p:nvPr>
            <p:ph type="body" idx="1"/>
          </p:nvPr>
        </p:nvSpPr>
        <p:spPr/>
        <p:txBody>
          <a:bodyPr/>
          <a:lstStyle/>
          <a:p>
            <a:r>
              <a:rPr lang="en-JP" dirty="0"/>
              <a:t>実験2では，ユーザVMの通信性能をP4 VMを使わない従来システムと比較しました．</a:t>
            </a:r>
          </a:p>
          <a:p>
            <a:endParaRPr lang="en-JP" dirty="0"/>
          </a:p>
          <a:p>
            <a:r>
              <a:rPr lang="en-JP" dirty="0"/>
              <a:t>レイテンシは，左の図に示す通り，TCP通信で53%，UDPで65%増加しました．</a:t>
            </a:r>
          </a:p>
          <a:p>
            <a:r>
              <a:rPr lang="en-JP" dirty="0"/>
              <a:t>これは，P4 VMにパケットを転送してP4プログラムを実行するオーバヘッドによるものです．</a:t>
            </a:r>
          </a:p>
          <a:p>
            <a:endParaRPr lang="en-JP" dirty="0"/>
          </a:p>
          <a:p>
            <a:r>
              <a:rPr lang="en-JP" dirty="0"/>
              <a:t>スループットは，右の図に示す通り，UDP通信で1%未満の低下に押されられました．</a:t>
            </a:r>
          </a:p>
          <a:p>
            <a:r>
              <a:rPr lang="en-JP" dirty="0"/>
              <a:t>TCP通信では現状通信が安定しませんが，安定時には1%未満の性能低下でした．</a:t>
            </a:r>
          </a:p>
        </p:txBody>
      </p:sp>
      <p:sp>
        <p:nvSpPr>
          <p:cNvPr id="4" name="Slide Number Placeholder 3">
            <a:extLst>
              <a:ext uri="{FF2B5EF4-FFF2-40B4-BE49-F238E27FC236}">
                <a16:creationId xmlns:a16="http://schemas.microsoft.com/office/drawing/2014/main" id="{F9EFE581-DF5E-046D-37B9-D4FF77435887}"/>
              </a:ext>
            </a:extLst>
          </p:cNvPr>
          <p:cNvSpPr>
            <a:spLocks noGrp="1"/>
          </p:cNvSpPr>
          <p:nvPr>
            <p:ph type="sldNum" sz="quarter" idx="5"/>
          </p:nvPr>
        </p:nvSpPr>
        <p:spPr/>
        <p:txBody>
          <a:bodyPr/>
          <a:lstStyle/>
          <a:p>
            <a:fld id="{E4987F60-CC07-3E46-ABC2-AAB8F222E193}" type="slidenum">
              <a:rPr lang="en-JP" smtClean="0"/>
              <a:t>9</a:t>
            </a:fld>
            <a:endParaRPr lang="en-JP"/>
          </a:p>
        </p:txBody>
      </p:sp>
    </p:spTree>
    <p:extLst>
      <p:ext uri="{BB962C8B-B14F-4D97-AF65-F5344CB8AC3E}">
        <p14:creationId xmlns:p14="http://schemas.microsoft.com/office/powerpoint/2010/main" val="2990431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1AA65A8-4666-E745-A7D6-14F59F44DC13}" type="datetime1">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0E5381-BABC-E444-9748-20857613651E}" type="datetime1">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B0CB27-0286-5E4D-B3A9-976B2C97D4C5}" type="datetime1">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943F437-BC15-0BB5-7983-993CF3652D1D}"/>
              </a:ext>
            </a:extLst>
          </p:cNvPr>
          <p:cNvSpPr>
            <a:spLocks noGrp="1"/>
          </p:cNvSpPr>
          <p:nvPr>
            <p:ph type="title"/>
          </p:nvPr>
        </p:nvSpPr>
        <p:spPr>
          <a:xfrm>
            <a:off x="381000" y="551543"/>
            <a:ext cx="11430000" cy="457200"/>
          </a:xfrm>
        </p:spPr>
        <p:txBody>
          <a:bodyPr>
            <a:noAutofit/>
          </a:bodyPr>
          <a:lstStyle>
            <a:lvl1pPr algn="l">
              <a:defRPr sz="3600" b="1" i="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1pPr>
          </a:lstStyle>
          <a:p>
            <a:r>
              <a:rPr lang="en-US" dirty="0"/>
              <a:t>Click to edit Master title</a:t>
            </a:r>
          </a:p>
        </p:txBody>
      </p:sp>
      <p:sp>
        <p:nvSpPr>
          <p:cNvPr id="8" name="Date Placeholder 3">
            <a:extLst>
              <a:ext uri="{FF2B5EF4-FFF2-40B4-BE49-F238E27FC236}">
                <a16:creationId xmlns:a16="http://schemas.microsoft.com/office/drawing/2014/main" id="{2E543C9C-D6EF-D77D-A4E7-539D6711B776}"/>
              </a:ext>
            </a:extLst>
          </p:cNvPr>
          <p:cNvSpPr>
            <a:spLocks noGrp="1"/>
          </p:cNvSpPr>
          <p:nvPr>
            <p:ph type="dt" sz="half" idx="10"/>
          </p:nvPr>
        </p:nvSpPr>
        <p:spPr>
          <a:xfrm>
            <a:off x="381000" y="6379027"/>
            <a:ext cx="1422400" cy="243417"/>
          </a:xfrm>
        </p:spPr>
        <p:txBody>
          <a:bodyPr/>
          <a:lstStyle/>
          <a:p>
            <a:fld id="{545A0939-E1DC-3B42-BA94-E9940EE89AC1}" type="datetime1">
              <a:rPr lang="en-US" smtClean="0"/>
              <a:t>2/19/26</a:t>
            </a:fld>
            <a:endParaRPr lang="en-US"/>
          </a:p>
        </p:txBody>
      </p:sp>
      <p:sp>
        <p:nvSpPr>
          <p:cNvPr id="9" name="Footer Placeholder 4">
            <a:extLst>
              <a:ext uri="{FF2B5EF4-FFF2-40B4-BE49-F238E27FC236}">
                <a16:creationId xmlns:a16="http://schemas.microsoft.com/office/drawing/2014/main" id="{7DBA1CBC-1998-1243-B79F-94743F012E11}"/>
              </a:ext>
            </a:extLst>
          </p:cNvPr>
          <p:cNvSpPr>
            <a:spLocks noGrp="1"/>
          </p:cNvSpPr>
          <p:nvPr>
            <p:ph type="ftr" sz="quarter" idx="11"/>
          </p:nvPr>
        </p:nvSpPr>
        <p:spPr>
          <a:xfrm>
            <a:off x="5130800" y="6382657"/>
            <a:ext cx="1930400" cy="243417"/>
          </a:xfrm>
        </p:spPr>
        <p:txBody>
          <a:bodyPr/>
          <a:lstStyle/>
          <a:p>
            <a:endParaRPr lang="en-US"/>
          </a:p>
        </p:txBody>
      </p:sp>
      <p:sp>
        <p:nvSpPr>
          <p:cNvPr id="10" name="Slide Number Placeholder 5">
            <a:extLst>
              <a:ext uri="{FF2B5EF4-FFF2-40B4-BE49-F238E27FC236}">
                <a16:creationId xmlns:a16="http://schemas.microsoft.com/office/drawing/2014/main" id="{2777A10A-573D-57E8-64BC-156F809C028D}"/>
              </a:ext>
            </a:extLst>
          </p:cNvPr>
          <p:cNvSpPr>
            <a:spLocks noGrp="1"/>
          </p:cNvSpPr>
          <p:nvPr>
            <p:ph type="sldNum" sz="quarter" idx="12"/>
          </p:nvPr>
        </p:nvSpPr>
        <p:spPr>
          <a:xfrm>
            <a:off x="10388600" y="6379027"/>
            <a:ext cx="1422400" cy="243417"/>
          </a:xfrm>
        </p:spPr>
        <p:txBody>
          <a:bodyPr/>
          <a:lstStyle>
            <a:lvl1pPr>
              <a:defRPr sz="1200" b="0" i="0">
                <a:solidFill>
                  <a:schemeClr val="tx1">
                    <a:lumMod val="75000"/>
                    <a:lumOff val="25000"/>
                  </a:schemeClr>
                </a:solidFill>
                <a:latin typeface="Segoe UI" panose="020B0502040204020203" pitchFamily="34" charset="0"/>
                <a:ea typeface="M PLUS 1p" panose="020B0502020203020207" pitchFamily="34" charset="-128"/>
                <a:cs typeface="Segoe UI" panose="020B0502040204020203" pitchFamily="34" charset="0"/>
              </a:defRPr>
            </a:lvl1pPr>
          </a:lstStyle>
          <a:p>
            <a:fld id="{B6F15528-21DE-4FAA-801E-634DDDAF4B2B}" type="slidenum">
              <a:rPr lang="en-US" smtClean="0"/>
              <a:pPr/>
              <a:t>‹#›</a:t>
            </a:fld>
            <a:endParaRPr lang="en-US" dirty="0"/>
          </a:p>
        </p:txBody>
      </p:sp>
      <p:sp>
        <p:nvSpPr>
          <p:cNvPr id="12" name="Content Placeholder 3">
            <a:extLst>
              <a:ext uri="{FF2B5EF4-FFF2-40B4-BE49-F238E27FC236}">
                <a16:creationId xmlns:a16="http://schemas.microsoft.com/office/drawing/2014/main" id="{E3564144-B2E7-6631-3FF2-03C06575CCEB}"/>
              </a:ext>
            </a:extLst>
          </p:cNvPr>
          <p:cNvSpPr>
            <a:spLocks noGrp="1"/>
          </p:cNvSpPr>
          <p:nvPr>
            <p:ph sz="half" idx="2" hasCustomPrompt="1"/>
          </p:nvPr>
        </p:nvSpPr>
        <p:spPr>
          <a:xfrm>
            <a:off x="381000" y="1219200"/>
            <a:ext cx="11430000" cy="4876799"/>
          </a:xfrm>
        </p:spPr>
        <p:txBody>
          <a:bodyPr/>
          <a:lstStyle>
            <a:lvl1pPr marL="228611" indent="-228611" fontAlgn="ctr">
              <a:lnSpc>
                <a:spcPct val="114000"/>
              </a:lnSpc>
              <a:spcBef>
                <a:spcPts val="0"/>
              </a:spcBef>
              <a:buClr>
                <a:schemeClr val="tx1">
                  <a:lumMod val="75000"/>
                  <a:lumOff val="25000"/>
                </a:schemeClr>
              </a:buClr>
              <a:buSzPct val="100000"/>
              <a:buFont typeface="Courier New" panose="02070309020205020404" pitchFamily="49" charset="0"/>
              <a:buChar char="o"/>
              <a:defRPr sz="28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1pPr>
            <a:lvl2pPr marL="495325" indent="-190510" fontAlgn="ctr">
              <a:lnSpc>
                <a:spcPct val="114000"/>
              </a:lnSpc>
              <a:spcBef>
                <a:spcPts val="0"/>
              </a:spcBef>
              <a:buFont typeface="Arial" panose="020B0604020202020204" pitchFamily="34" charset="0"/>
              <a:buChar char="•"/>
              <a:defRPr sz="28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2pPr>
            <a:lvl3pPr marL="762038" indent="-152408" fontAlgn="ctr">
              <a:lnSpc>
                <a:spcPct val="114000"/>
              </a:lnSpc>
              <a:spcBef>
                <a:spcPts val="0"/>
              </a:spcBef>
              <a:buFont typeface="Courier New" panose="02070309020205020404" pitchFamily="49" charset="0"/>
              <a:buChar char="o"/>
              <a:defRPr sz="25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3pPr>
            <a:lvl4pPr marL="1066853" indent="-152408" fontAlgn="ctr">
              <a:lnSpc>
                <a:spcPct val="114000"/>
              </a:lnSpc>
              <a:spcBef>
                <a:spcPts val="0"/>
              </a:spcBef>
              <a:buFont typeface="Arial" panose="020B0604020202020204" pitchFamily="34" charset="0"/>
              <a:buChar char="•"/>
              <a:defRPr sz="22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4pPr>
            <a:lvl5pPr marL="1371669" indent="-152408" fontAlgn="ctr">
              <a:lnSpc>
                <a:spcPct val="114000"/>
              </a:lnSpc>
              <a:spcBef>
                <a:spcPts val="0"/>
              </a:spcBef>
              <a:buFont typeface="Courier New" panose="02070309020205020404" pitchFamily="49" charset="0"/>
              <a:buChar char="o"/>
              <a:defRPr sz="20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5pPr>
            <a:lvl6pPr>
              <a:defRPr sz="1067"/>
            </a:lvl6pPr>
            <a:lvl7pPr>
              <a:defRPr sz="1067"/>
            </a:lvl7pPr>
            <a:lvl8pPr>
              <a:defRPr sz="1067"/>
            </a:lvl8pPr>
            <a:lvl9pPr>
              <a:defRPr sz="1067"/>
            </a:lvl9pPr>
          </a:lstStyle>
          <a:p>
            <a:pPr lvl="0"/>
            <a:r>
              <a:rPr lang="en-US" dirty="0"/>
              <a:t> 1</a:t>
            </a:r>
          </a:p>
          <a:p>
            <a:pPr lvl="1"/>
            <a:r>
              <a:rPr lang="en-US" dirty="0"/>
              <a:t> 2</a:t>
            </a:r>
          </a:p>
          <a:p>
            <a:pPr lvl="2"/>
            <a:r>
              <a:rPr lang="en-US" dirty="0"/>
              <a:t> 3</a:t>
            </a:r>
          </a:p>
          <a:p>
            <a:pPr lvl="3"/>
            <a:r>
              <a:rPr lang="en-US" dirty="0"/>
              <a:t>4</a:t>
            </a:r>
          </a:p>
          <a:p>
            <a:pPr lvl="4"/>
            <a:r>
              <a:rPr lang="en-US" dirty="0"/>
              <a:t>5</a:t>
            </a:r>
          </a:p>
        </p:txBody>
      </p:sp>
    </p:spTree>
    <p:extLst>
      <p:ext uri="{BB962C8B-B14F-4D97-AF65-F5344CB8AC3E}">
        <p14:creationId xmlns:p14="http://schemas.microsoft.com/office/powerpoint/2010/main" val="204531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5293C-A644-54DB-679A-2CCB49F128B6}"/>
              </a:ext>
            </a:extLst>
          </p:cNvPr>
          <p:cNvSpPr>
            <a:spLocks noGrp="1"/>
          </p:cNvSpPr>
          <p:nvPr>
            <p:ph type="ctrTitle"/>
          </p:nvPr>
        </p:nvSpPr>
        <p:spPr>
          <a:xfrm>
            <a:off x="1524000" y="1122363"/>
            <a:ext cx="9144000" cy="2387600"/>
          </a:xfrm>
        </p:spPr>
        <p:txBody>
          <a:bodyPr anchor="b">
            <a:normAutofit/>
          </a:bodyPr>
          <a:lstStyle>
            <a:lvl1pPr algn="ctr">
              <a:defRPr sz="4200" b="0" i="0">
                <a:solidFill>
                  <a:srgbClr val="3B3B3B"/>
                </a:solidFill>
                <a:latin typeface="M PLUS 1p Medium" panose="020B0502020203020207" pitchFamily="34" charset="-128"/>
                <a:ea typeface="M PLUS 1p Medium" panose="020B0502020203020207" pitchFamily="34" charset="-128"/>
                <a:cs typeface="M PLUS 1p Medium" panose="020B0502020203020207" pitchFamily="34" charset="-128"/>
              </a:defRPr>
            </a:lvl1pPr>
          </a:lstStyle>
          <a:p>
            <a:r>
              <a:rPr lang="en-US" dirty="0"/>
              <a:t>Click to edit Master title style</a:t>
            </a:r>
            <a:endParaRPr lang="en-JP" dirty="0"/>
          </a:p>
        </p:txBody>
      </p:sp>
      <p:sp>
        <p:nvSpPr>
          <p:cNvPr id="3" name="Subtitle 2">
            <a:extLst>
              <a:ext uri="{FF2B5EF4-FFF2-40B4-BE49-F238E27FC236}">
                <a16:creationId xmlns:a16="http://schemas.microsoft.com/office/drawing/2014/main" id="{228538A6-7AEE-0836-8918-1D551C336EC3}"/>
              </a:ext>
            </a:extLst>
          </p:cNvPr>
          <p:cNvSpPr>
            <a:spLocks noGrp="1"/>
          </p:cNvSpPr>
          <p:nvPr>
            <p:ph type="subTitle" idx="1"/>
          </p:nvPr>
        </p:nvSpPr>
        <p:spPr>
          <a:xfrm>
            <a:off x="1524000" y="3733800"/>
            <a:ext cx="9144000" cy="1655762"/>
          </a:xfrm>
        </p:spPr>
        <p:txBody>
          <a:bodyPr anchor="ctr">
            <a:normAutofit/>
          </a:bodyPr>
          <a:lstStyle>
            <a:lvl1pPr marL="0" indent="0" algn="ctr">
              <a:buNone/>
              <a:defRPr sz="2400" b="0" i="0">
                <a:solidFill>
                  <a:srgbClr val="3B3B3B"/>
                </a:solidFill>
                <a:latin typeface="M PLUS 1p" panose="020B0502020203020207" pitchFamily="34" charset="-128"/>
                <a:ea typeface="M PLUS 1p" panose="020B0502020203020207" pitchFamily="34" charset="-128"/>
                <a:cs typeface="M PLUS 1p" panose="020B0502020203020207" pitchFamily="34"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JP" dirty="0"/>
          </a:p>
        </p:txBody>
      </p:sp>
      <p:sp>
        <p:nvSpPr>
          <p:cNvPr id="4" name="Date Placeholder 3">
            <a:extLst>
              <a:ext uri="{FF2B5EF4-FFF2-40B4-BE49-F238E27FC236}">
                <a16:creationId xmlns:a16="http://schemas.microsoft.com/office/drawing/2014/main" id="{B1F4AC5D-731C-2494-D144-FD71805B69A7}"/>
              </a:ext>
            </a:extLst>
          </p:cNvPr>
          <p:cNvSpPr>
            <a:spLocks noGrp="1"/>
          </p:cNvSpPr>
          <p:nvPr>
            <p:ph type="dt" sz="half" idx="10"/>
          </p:nvPr>
        </p:nvSpPr>
        <p:spPr/>
        <p:txBody>
          <a:bodyPr/>
          <a:lstStyle>
            <a:lvl1pPr>
              <a:defRPr>
                <a:solidFill>
                  <a:srgbClr val="3B3B3B"/>
                </a:solidFill>
                <a:latin typeface="M PLUS 1p" panose="020B0502020203020207" pitchFamily="34" charset="-128"/>
                <a:ea typeface="M PLUS 1p" panose="020B0502020203020207" pitchFamily="34" charset="-128"/>
                <a:cs typeface="M PLUS 1p" panose="020B0502020203020207" pitchFamily="34" charset="-128"/>
              </a:defRPr>
            </a:lvl1pPr>
          </a:lstStyle>
          <a:p>
            <a:fld id="{717BB5DB-842A-134A-8A77-3C1A03B45DF0}" type="datetimeFigureOut">
              <a:rPr lang="en-JP" smtClean="0"/>
              <a:pPr/>
              <a:t>2026/02/19</a:t>
            </a:fld>
            <a:endParaRPr lang="en-JP"/>
          </a:p>
        </p:txBody>
      </p:sp>
      <p:sp>
        <p:nvSpPr>
          <p:cNvPr id="5" name="Footer Placeholder 4">
            <a:extLst>
              <a:ext uri="{FF2B5EF4-FFF2-40B4-BE49-F238E27FC236}">
                <a16:creationId xmlns:a16="http://schemas.microsoft.com/office/drawing/2014/main" id="{923BF6BF-2FAF-5723-BFFC-F46B8E628242}"/>
              </a:ext>
            </a:extLst>
          </p:cNvPr>
          <p:cNvSpPr>
            <a:spLocks noGrp="1"/>
          </p:cNvSpPr>
          <p:nvPr>
            <p:ph type="ftr" sz="quarter" idx="11"/>
          </p:nvPr>
        </p:nvSpPr>
        <p:spPr/>
        <p:txBody>
          <a:bodyPr/>
          <a:lstStyle>
            <a:lvl1pPr>
              <a:defRPr>
                <a:solidFill>
                  <a:srgbClr val="3B3B3B"/>
                </a:solidFill>
                <a:latin typeface="M PLUS 1p" panose="020B0502020203020207" pitchFamily="34" charset="-128"/>
                <a:ea typeface="M PLUS 1p" panose="020B0502020203020207" pitchFamily="34" charset="-128"/>
                <a:cs typeface="M PLUS 1p" panose="020B0502020203020207" pitchFamily="34" charset="-128"/>
              </a:defRPr>
            </a:lvl1pPr>
          </a:lstStyle>
          <a:p>
            <a:endParaRPr lang="en-JP"/>
          </a:p>
        </p:txBody>
      </p:sp>
      <p:sp>
        <p:nvSpPr>
          <p:cNvPr id="6" name="Slide Number Placeholder 5">
            <a:extLst>
              <a:ext uri="{FF2B5EF4-FFF2-40B4-BE49-F238E27FC236}">
                <a16:creationId xmlns:a16="http://schemas.microsoft.com/office/drawing/2014/main" id="{AD270E3D-2F6B-7647-B14C-856665B5E0E6}"/>
              </a:ext>
            </a:extLst>
          </p:cNvPr>
          <p:cNvSpPr>
            <a:spLocks noGrp="1"/>
          </p:cNvSpPr>
          <p:nvPr>
            <p:ph type="sldNum" sz="quarter" idx="12"/>
          </p:nvPr>
        </p:nvSpPr>
        <p:spPr/>
        <p:txBody>
          <a:bodyPr/>
          <a:lstStyle>
            <a:lvl1pPr>
              <a:defRPr>
                <a:solidFill>
                  <a:srgbClr val="3B3B3B"/>
                </a:solidFill>
                <a:latin typeface="M PLUS 1p" panose="020B0502020203020207" pitchFamily="34" charset="-128"/>
                <a:ea typeface="M PLUS 1p" panose="020B0502020203020207" pitchFamily="34" charset="-128"/>
                <a:cs typeface="M PLUS 1p" panose="020B0502020203020207" pitchFamily="34" charset="-128"/>
              </a:defRPr>
            </a:lvl1pPr>
          </a:lstStyle>
          <a:p>
            <a:fld id="{21F08F13-88CF-1946-94FC-6221AC55A58E}" type="slidenum">
              <a:rPr lang="en-JP" smtClean="0"/>
              <a:pPr/>
              <a:t>‹#›</a:t>
            </a:fld>
            <a:endParaRPr lang="en-JP"/>
          </a:p>
        </p:txBody>
      </p:sp>
    </p:spTree>
    <p:extLst>
      <p:ext uri="{BB962C8B-B14F-4D97-AF65-F5344CB8AC3E}">
        <p14:creationId xmlns:p14="http://schemas.microsoft.com/office/powerpoint/2010/main" val="1508332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46994-073D-0B21-870F-DC6F14EC221C}"/>
              </a:ext>
            </a:extLst>
          </p:cNvPr>
          <p:cNvSpPr>
            <a:spLocks noGrp="1"/>
          </p:cNvSpPr>
          <p:nvPr>
            <p:ph type="title"/>
          </p:nvPr>
        </p:nvSpPr>
        <p:spPr/>
        <p:txBody>
          <a:bodyPr/>
          <a:lstStyle/>
          <a:p>
            <a:r>
              <a:rPr lang="en-US"/>
              <a:t>Click to edit Master title style</a:t>
            </a:r>
            <a:endParaRPr lang="en-JP"/>
          </a:p>
        </p:txBody>
      </p:sp>
      <p:sp>
        <p:nvSpPr>
          <p:cNvPr id="3" name="Content Placeholder 2">
            <a:extLst>
              <a:ext uri="{FF2B5EF4-FFF2-40B4-BE49-F238E27FC236}">
                <a16:creationId xmlns:a16="http://schemas.microsoft.com/office/drawing/2014/main" id="{4D5878D1-D6B4-F7D7-4109-34E3689F27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42958299-744D-E8E6-E2DD-C7CDA9C8E793}"/>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5" name="Footer Placeholder 4">
            <a:extLst>
              <a:ext uri="{FF2B5EF4-FFF2-40B4-BE49-F238E27FC236}">
                <a16:creationId xmlns:a16="http://schemas.microsoft.com/office/drawing/2014/main" id="{8018CBA2-F4D8-7183-93E3-02D1E1749D93}"/>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F7741480-E996-868E-8D64-989143E89BFE}"/>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182581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167F5-9041-6D7C-81B4-DF923F6C5F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P"/>
          </a:p>
        </p:txBody>
      </p:sp>
      <p:sp>
        <p:nvSpPr>
          <p:cNvPr id="3" name="Text Placeholder 2">
            <a:extLst>
              <a:ext uri="{FF2B5EF4-FFF2-40B4-BE49-F238E27FC236}">
                <a16:creationId xmlns:a16="http://schemas.microsoft.com/office/drawing/2014/main" id="{2F7C7C0D-726A-0F14-3078-B01D4078C2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674006-B41A-6B73-8609-9C97B7EF69FA}"/>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5" name="Footer Placeholder 4">
            <a:extLst>
              <a:ext uri="{FF2B5EF4-FFF2-40B4-BE49-F238E27FC236}">
                <a16:creationId xmlns:a16="http://schemas.microsoft.com/office/drawing/2014/main" id="{00123567-10AF-F3FF-6DF3-81BA3E8BCC18}"/>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5DEC4293-7E8B-598D-7077-0C7DF2705B83}"/>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1850812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FA6E-D44A-CF1A-15AA-FD3294088471}"/>
              </a:ext>
            </a:extLst>
          </p:cNvPr>
          <p:cNvSpPr>
            <a:spLocks noGrp="1"/>
          </p:cNvSpPr>
          <p:nvPr>
            <p:ph type="title"/>
          </p:nvPr>
        </p:nvSpPr>
        <p:spPr/>
        <p:txBody>
          <a:bodyPr/>
          <a:lstStyle/>
          <a:p>
            <a:r>
              <a:rPr lang="en-US"/>
              <a:t>Click to edit Master title style</a:t>
            </a:r>
            <a:endParaRPr lang="en-JP"/>
          </a:p>
        </p:txBody>
      </p:sp>
      <p:sp>
        <p:nvSpPr>
          <p:cNvPr id="3" name="Content Placeholder 2">
            <a:extLst>
              <a:ext uri="{FF2B5EF4-FFF2-40B4-BE49-F238E27FC236}">
                <a16:creationId xmlns:a16="http://schemas.microsoft.com/office/drawing/2014/main" id="{9C9BE408-AA6B-01A3-0716-928D91068B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Content Placeholder 3">
            <a:extLst>
              <a:ext uri="{FF2B5EF4-FFF2-40B4-BE49-F238E27FC236}">
                <a16:creationId xmlns:a16="http://schemas.microsoft.com/office/drawing/2014/main" id="{2FA03C42-505F-A5FE-7AB0-C5FB3B468B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5" name="Date Placeholder 4">
            <a:extLst>
              <a:ext uri="{FF2B5EF4-FFF2-40B4-BE49-F238E27FC236}">
                <a16:creationId xmlns:a16="http://schemas.microsoft.com/office/drawing/2014/main" id="{E91CBE92-ACBD-0F1D-009B-896457B8CC8F}"/>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6" name="Footer Placeholder 5">
            <a:extLst>
              <a:ext uri="{FF2B5EF4-FFF2-40B4-BE49-F238E27FC236}">
                <a16:creationId xmlns:a16="http://schemas.microsoft.com/office/drawing/2014/main" id="{6FA6070B-D3B8-D5B6-4B67-91718AE04DAE}"/>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DB2E1F01-F322-0D62-A8C2-6205476CCF8A}"/>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11674438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7FDBB-1C0A-C0BD-4F57-206C5C29EBFD}"/>
              </a:ext>
            </a:extLst>
          </p:cNvPr>
          <p:cNvSpPr>
            <a:spLocks noGrp="1"/>
          </p:cNvSpPr>
          <p:nvPr>
            <p:ph type="title"/>
          </p:nvPr>
        </p:nvSpPr>
        <p:spPr>
          <a:xfrm>
            <a:off x="839788" y="365125"/>
            <a:ext cx="10515600" cy="1325563"/>
          </a:xfrm>
        </p:spPr>
        <p:txBody>
          <a:bodyPr/>
          <a:lstStyle/>
          <a:p>
            <a:r>
              <a:rPr lang="en-US"/>
              <a:t>Click to edit Master title style</a:t>
            </a:r>
            <a:endParaRPr lang="en-JP"/>
          </a:p>
        </p:txBody>
      </p:sp>
      <p:sp>
        <p:nvSpPr>
          <p:cNvPr id="3" name="Text Placeholder 2">
            <a:extLst>
              <a:ext uri="{FF2B5EF4-FFF2-40B4-BE49-F238E27FC236}">
                <a16:creationId xmlns:a16="http://schemas.microsoft.com/office/drawing/2014/main" id="{319E147C-3C7B-DD8B-50E2-F1A74A06A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D69383-C842-62FA-8B00-8F95DE6F04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5" name="Text Placeholder 4">
            <a:extLst>
              <a:ext uri="{FF2B5EF4-FFF2-40B4-BE49-F238E27FC236}">
                <a16:creationId xmlns:a16="http://schemas.microsoft.com/office/drawing/2014/main" id="{5BB59C88-9B6B-B9B2-7A8E-A46405249D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1B622D-D9CF-E1DF-716A-93BA4BE2D2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7" name="Date Placeholder 6">
            <a:extLst>
              <a:ext uri="{FF2B5EF4-FFF2-40B4-BE49-F238E27FC236}">
                <a16:creationId xmlns:a16="http://schemas.microsoft.com/office/drawing/2014/main" id="{FEA1521E-78B0-ED81-4AE1-62561F25DF1A}"/>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8" name="Footer Placeholder 7">
            <a:extLst>
              <a:ext uri="{FF2B5EF4-FFF2-40B4-BE49-F238E27FC236}">
                <a16:creationId xmlns:a16="http://schemas.microsoft.com/office/drawing/2014/main" id="{34B073CD-007A-F8FF-27B3-9D7BA8F7467C}"/>
              </a:ext>
            </a:extLst>
          </p:cNvPr>
          <p:cNvSpPr>
            <a:spLocks noGrp="1"/>
          </p:cNvSpPr>
          <p:nvPr>
            <p:ph type="ftr" sz="quarter" idx="11"/>
          </p:nvPr>
        </p:nvSpPr>
        <p:spPr/>
        <p:txBody>
          <a:bodyPr/>
          <a:lstStyle/>
          <a:p>
            <a:endParaRPr lang="en-JP"/>
          </a:p>
        </p:txBody>
      </p:sp>
      <p:sp>
        <p:nvSpPr>
          <p:cNvPr id="9" name="Slide Number Placeholder 8">
            <a:extLst>
              <a:ext uri="{FF2B5EF4-FFF2-40B4-BE49-F238E27FC236}">
                <a16:creationId xmlns:a16="http://schemas.microsoft.com/office/drawing/2014/main" id="{C488A5C4-8181-C16C-B9E3-C51C23F28393}"/>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9371830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EB48-6C63-BCF1-F5B5-642BE8BFD870}"/>
              </a:ext>
            </a:extLst>
          </p:cNvPr>
          <p:cNvSpPr>
            <a:spLocks noGrp="1"/>
          </p:cNvSpPr>
          <p:nvPr>
            <p:ph type="title"/>
          </p:nvPr>
        </p:nvSpPr>
        <p:spPr/>
        <p:txBody>
          <a:bodyPr/>
          <a:lstStyle/>
          <a:p>
            <a:r>
              <a:rPr lang="en-US"/>
              <a:t>Click to edit Master title style</a:t>
            </a:r>
            <a:endParaRPr lang="en-JP"/>
          </a:p>
        </p:txBody>
      </p:sp>
      <p:sp>
        <p:nvSpPr>
          <p:cNvPr id="3" name="Date Placeholder 2">
            <a:extLst>
              <a:ext uri="{FF2B5EF4-FFF2-40B4-BE49-F238E27FC236}">
                <a16:creationId xmlns:a16="http://schemas.microsoft.com/office/drawing/2014/main" id="{81ECD2B7-B439-575C-253E-0610E1D6FC02}"/>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4" name="Footer Placeholder 3">
            <a:extLst>
              <a:ext uri="{FF2B5EF4-FFF2-40B4-BE49-F238E27FC236}">
                <a16:creationId xmlns:a16="http://schemas.microsoft.com/office/drawing/2014/main" id="{AA16C4B1-614C-0C46-E147-9B2BB5F74698}"/>
              </a:ext>
            </a:extLst>
          </p:cNvPr>
          <p:cNvSpPr>
            <a:spLocks noGrp="1"/>
          </p:cNvSpPr>
          <p:nvPr>
            <p:ph type="ftr" sz="quarter" idx="11"/>
          </p:nvPr>
        </p:nvSpPr>
        <p:spPr/>
        <p:txBody>
          <a:bodyPr/>
          <a:lstStyle/>
          <a:p>
            <a:endParaRPr lang="en-JP"/>
          </a:p>
        </p:txBody>
      </p:sp>
      <p:sp>
        <p:nvSpPr>
          <p:cNvPr id="5" name="Slide Number Placeholder 4">
            <a:extLst>
              <a:ext uri="{FF2B5EF4-FFF2-40B4-BE49-F238E27FC236}">
                <a16:creationId xmlns:a16="http://schemas.microsoft.com/office/drawing/2014/main" id="{2BD594E5-ABB6-7488-C1DC-0532A7F56CDB}"/>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860325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E41A45-3A49-8AC9-A692-62F6E18CB3BD}"/>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3" name="Footer Placeholder 2">
            <a:extLst>
              <a:ext uri="{FF2B5EF4-FFF2-40B4-BE49-F238E27FC236}">
                <a16:creationId xmlns:a16="http://schemas.microsoft.com/office/drawing/2014/main" id="{E7D620F1-2014-C5C1-AC47-FCBBC1BC2FD9}"/>
              </a:ext>
            </a:extLst>
          </p:cNvPr>
          <p:cNvSpPr>
            <a:spLocks noGrp="1"/>
          </p:cNvSpPr>
          <p:nvPr>
            <p:ph type="ftr" sz="quarter" idx="11"/>
          </p:nvPr>
        </p:nvSpPr>
        <p:spPr/>
        <p:txBody>
          <a:bodyPr/>
          <a:lstStyle/>
          <a:p>
            <a:endParaRPr lang="en-JP"/>
          </a:p>
        </p:txBody>
      </p:sp>
      <p:sp>
        <p:nvSpPr>
          <p:cNvPr id="4" name="Slide Number Placeholder 3">
            <a:extLst>
              <a:ext uri="{FF2B5EF4-FFF2-40B4-BE49-F238E27FC236}">
                <a16:creationId xmlns:a16="http://schemas.microsoft.com/office/drawing/2014/main" id="{000B7E23-3F98-2D25-D656-F5267821FBBE}"/>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183716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551543"/>
            <a:ext cx="11430000" cy="457200"/>
          </a:xfrm>
        </p:spPr>
        <p:txBody>
          <a:bodyPr>
            <a:noAutofit/>
          </a:bodyPr>
          <a:lstStyle>
            <a:lvl1pPr algn="l">
              <a:defRPr sz="3600" b="1" i="0">
                <a:solidFill>
                  <a:schemeClr val="tx1">
                    <a:lumMod val="75000"/>
                    <a:lumOff val="25000"/>
                  </a:schemeClr>
                </a:solidFill>
                <a:latin typeface="Segoe UI" panose="020B0502040204020203" pitchFamily="34" charset="0"/>
                <a:ea typeface="M PLUS 1p" panose="020B0502020203020207" pitchFamily="34" charset="-128"/>
                <a:cs typeface="Segoe UI" panose="020B0502040204020203" pitchFamily="34" charset="0"/>
              </a:defRPr>
            </a:lvl1pPr>
          </a:lstStyle>
          <a:p>
            <a:r>
              <a:rPr lang="en-US" dirty="0"/>
              <a:t>Click to edit Master title</a:t>
            </a:r>
          </a:p>
        </p:txBody>
      </p:sp>
      <p:sp>
        <p:nvSpPr>
          <p:cNvPr id="3" name="Content Placeholder 2"/>
          <p:cNvSpPr>
            <a:spLocks noGrp="1"/>
          </p:cNvSpPr>
          <p:nvPr>
            <p:ph idx="1" hasCustomPrompt="1"/>
          </p:nvPr>
        </p:nvSpPr>
        <p:spPr>
          <a:xfrm>
            <a:off x="381000" y="1151154"/>
            <a:ext cx="11430000" cy="5105400"/>
          </a:xfrm>
        </p:spPr>
        <p:txBody>
          <a:bodyPr/>
          <a:lstStyle>
            <a:lvl1pPr marL="131389" indent="0" algn="just">
              <a:lnSpc>
                <a:spcPts val="2800"/>
              </a:lnSpc>
              <a:spcBef>
                <a:spcPts val="0"/>
              </a:spcBef>
              <a:spcAft>
                <a:spcPts val="0"/>
              </a:spcAft>
              <a:buNone/>
              <a:defRPr sz="2300" b="0" i="0">
                <a:latin typeface="Segoe UI" panose="020B0502040204020203" pitchFamily="34" charset="0"/>
                <a:ea typeface="M PLUS 1p" panose="020B0502020203020207" pitchFamily="34" charset="-128"/>
                <a:cs typeface="Segoe UI" panose="020B0502040204020203" pitchFamily="34" charset="0"/>
              </a:defRPr>
            </a:lvl1pPr>
            <a:lvl2pPr marL="762015" indent="-457200" algn="l">
              <a:lnSpc>
                <a:spcPct val="114000"/>
              </a:lnSpc>
              <a:spcBef>
                <a:spcPts val="0"/>
              </a:spcBef>
              <a:buFont typeface="Arial" panose="020B0604020202020204" pitchFamily="34" charset="0"/>
              <a:buChar char="•"/>
              <a:defRPr sz="2600" b="0" i="0">
                <a:solidFill>
                  <a:schemeClr val="tx1">
                    <a:lumMod val="75000"/>
                    <a:lumOff val="25000"/>
                  </a:schemeClr>
                </a:solidFill>
                <a:latin typeface="Segoe UI" panose="020B0502040204020203" pitchFamily="34" charset="0"/>
                <a:ea typeface="M PLUS 1p" panose="020B0502020203020207" pitchFamily="34" charset="-128"/>
                <a:cs typeface="Segoe UI" panose="020B0502040204020203" pitchFamily="34" charset="0"/>
              </a:defRPr>
            </a:lvl2pPr>
            <a:lvl3pPr marL="952530" indent="-342900" algn="l">
              <a:lnSpc>
                <a:spcPct val="114000"/>
              </a:lnSpc>
              <a:spcBef>
                <a:spcPts val="0"/>
              </a:spcBef>
              <a:buFont typeface="Courier New" panose="02070309020205020404" pitchFamily="49" charset="0"/>
              <a:buChar char="o"/>
              <a:defRPr sz="2400" b="0" i="0">
                <a:solidFill>
                  <a:schemeClr val="tx1">
                    <a:lumMod val="75000"/>
                    <a:lumOff val="25000"/>
                  </a:schemeClr>
                </a:solidFill>
                <a:latin typeface="Segoe UI" panose="020B0502040204020203" pitchFamily="34" charset="0"/>
                <a:ea typeface="M PLUS 1p" panose="020B0502020203020207" pitchFamily="34" charset="-128"/>
                <a:cs typeface="Segoe UI" panose="020B0502040204020203" pitchFamily="34" charset="0"/>
              </a:defRPr>
            </a:lvl3pPr>
            <a:lvl4pPr marL="0" indent="0" algn="l">
              <a:lnSpc>
                <a:spcPct val="114000"/>
              </a:lnSpc>
              <a:spcBef>
                <a:spcPts val="0"/>
              </a:spcBef>
              <a:buFont typeface="Arial" panose="020B0604020202020204" pitchFamily="34" charset="0"/>
              <a:buNone/>
              <a:defRPr sz="2200" b="0" i="0">
                <a:latin typeface="Segoe UI" panose="020B0502040204020203" pitchFamily="34" charset="0"/>
                <a:ea typeface="M PLUS 1p" panose="020B0502020203020207" pitchFamily="34" charset="-128"/>
                <a:cs typeface="Segoe UI" panose="020B0502040204020203" pitchFamily="34" charset="0"/>
              </a:defRPr>
            </a:lvl4pPr>
            <a:lvl5pPr marL="1219261" indent="0">
              <a:lnSpc>
                <a:spcPct val="114000"/>
              </a:lnSpc>
              <a:buFont typeface="Arial" panose="020B0604020202020204" pitchFamily="34" charset="0"/>
              <a:buNone/>
              <a:defRPr sz="2200" b="0" i="0">
                <a:solidFill>
                  <a:schemeClr val="tx1">
                    <a:lumMod val="75000"/>
                    <a:lumOff val="25000"/>
                  </a:schemeClr>
                </a:solidFill>
                <a:latin typeface="Segoe UI" panose="020B0502040204020203" pitchFamily="34" charset="0"/>
                <a:ea typeface="M PLUS 1p" panose="020B0502020203020207" pitchFamily="34" charset="-128"/>
                <a:cs typeface="Segoe UI" panose="020B0502040204020203" pitchFamily="34" charset="0"/>
              </a:defRPr>
            </a:lvl5pPr>
          </a:lstStyle>
          <a:p>
            <a:pPr lvl="1"/>
            <a:r>
              <a:rPr lang="en-US" dirty="0"/>
              <a:t>1</a:t>
            </a:r>
          </a:p>
          <a:p>
            <a:pPr lvl="2"/>
            <a:r>
              <a:rPr lang="en-US" dirty="0"/>
              <a:t>2</a:t>
            </a:r>
          </a:p>
          <a:p>
            <a:pPr lvl="4"/>
            <a:endParaRPr lang="en-US" dirty="0"/>
          </a:p>
          <a:p>
            <a:pPr lvl="4"/>
            <a:endParaRPr lang="en-US" dirty="0"/>
          </a:p>
          <a:p>
            <a:pPr lvl="2"/>
            <a:endParaRPr lang="en-US" dirty="0"/>
          </a:p>
        </p:txBody>
      </p:sp>
      <p:sp>
        <p:nvSpPr>
          <p:cNvPr id="4" name="Date Placeholder 3"/>
          <p:cNvSpPr>
            <a:spLocks noGrp="1"/>
          </p:cNvSpPr>
          <p:nvPr>
            <p:ph type="dt" sz="half" idx="10"/>
          </p:nvPr>
        </p:nvSpPr>
        <p:spPr>
          <a:xfrm>
            <a:off x="482600" y="6382656"/>
            <a:ext cx="1422400" cy="243417"/>
          </a:xfrm>
        </p:spPr>
        <p:txBody>
          <a:bodyPr/>
          <a:lstStyle/>
          <a:p>
            <a:fld id="{545A0939-E1DC-3B42-BA94-E9940EE89AC1}" type="datetime1">
              <a:rPr lang="en-US" smtClean="0"/>
              <a:t>2/19/26</a:t>
            </a:fld>
            <a:endParaRPr lang="en-US"/>
          </a:p>
        </p:txBody>
      </p:sp>
      <p:sp>
        <p:nvSpPr>
          <p:cNvPr id="5" name="Footer Placeholder 4"/>
          <p:cNvSpPr>
            <a:spLocks noGrp="1"/>
          </p:cNvSpPr>
          <p:nvPr>
            <p:ph type="ftr" sz="quarter" idx="11"/>
          </p:nvPr>
        </p:nvSpPr>
        <p:spPr>
          <a:xfrm>
            <a:off x="5130800" y="6382657"/>
            <a:ext cx="1930400" cy="243417"/>
          </a:xfrm>
        </p:spPr>
        <p:txBody>
          <a:bodyPr/>
          <a:lstStyle/>
          <a:p>
            <a:endParaRPr lang="en-US"/>
          </a:p>
        </p:txBody>
      </p:sp>
      <p:sp>
        <p:nvSpPr>
          <p:cNvPr id="6" name="Slide Number Placeholder 5"/>
          <p:cNvSpPr>
            <a:spLocks noGrp="1"/>
          </p:cNvSpPr>
          <p:nvPr>
            <p:ph type="sldNum" sz="quarter" idx="12"/>
          </p:nvPr>
        </p:nvSpPr>
        <p:spPr>
          <a:xfrm>
            <a:off x="10287000" y="6379027"/>
            <a:ext cx="1422400" cy="243417"/>
          </a:xfrm>
        </p:spPr>
        <p:txBody>
          <a:bodyPr/>
          <a:lstStyle>
            <a:lvl1pPr>
              <a:defRPr sz="1200" b="0" i="0">
                <a:solidFill>
                  <a:schemeClr val="tx1"/>
                </a:solidFill>
                <a:latin typeface="Segoe UI" panose="020B0502040204020203" pitchFamily="34" charset="0"/>
                <a:ea typeface="M PLUS 1p" panose="020B0502020203020207" pitchFamily="34" charset="-128"/>
                <a:cs typeface="Segoe UI" panose="020B0502040204020203" pitchFamily="34" charset="0"/>
              </a:defRPr>
            </a:lvl1pPr>
          </a:lstStyle>
          <a:p>
            <a:fld id="{B6F15528-21DE-4FAA-801E-634DDDAF4B2B}"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055F6-BD6F-E199-CFED-271E96B687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P"/>
          </a:p>
        </p:txBody>
      </p:sp>
      <p:sp>
        <p:nvSpPr>
          <p:cNvPr id="3" name="Content Placeholder 2">
            <a:extLst>
              <a:ext uri="{FF2B5EF4-FFF2-40B4-BE49-F238E27FC236}">
                <a16:creationId xmlns:a16="http://schemas.microsoft.com/office/drawing/2014/main" id="{926E291F-ED50-729F-62D3-BEE120F8A3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Text Placeholder 3">
            <a:extLst>
              <a:ext uri="{FF2B5EF4-FFF2-40B4-BE49-F238E27FC236}">
                <a16:creationId xmlns:a16="http://schemas.microsoft.com/office/drawing/2014/main" id="{480CA174-27C7-4219-2C25-6CE5D618B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2DB56-CA7E-75D9-1C2B-44DD21F4371F}"/>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6" name="Footer Placeholder 5">
            <a:extLst>
              <a:ext uri="{FF2B5EF4-FFF2-40B4-BE49-F238E27FC236}">
                <a16:creationId xmlns:a16="http://schemas.microsoft.com/office/drawing/2014/main" id="{A07045DE-FD28-FC8D-E5C5-DEBB34D40AF9}"/>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6188213A-F115-2D63-0ABD-FF5CC72DD85B}"/>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1444826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9F204-1A73-0D6E-1F1B-4F6BA51DF0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P"/>
          </a:p>
        </p:txBody>
      </p:sp>
      <p:sp>
        <p:nvSpPr>
          <p:cNvPr id="3" name="Picture Placeholder 2">
            <a:extLst>
              <a:ext uri="{FF2B5EF4-FFF2-40B4-BE49-F238E27FC236}">
                <a16:creationId xmlns:a16="http://schemas.microsoft.com/office/drawing/2014/main" id="{4445D97D-6C1E-36E5-05E0-A9ED3D534E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P"/>
          </a:p>
        </p:txBody>
      </p:sp>
      <p:sp>
        <p:nvSpPr>
          <p:cNvPr id="4" name="Text Placeholder 3">
            <a:extLst>
              <a:ext uri="{FF2B5EF4-FFF2-40B4-BE49-F238E27FC236}">
                <a16:creationId xmlns:a16="http://schemas.microsoft.com/office/drawing/2014/main" id="{A9A41BA3-777D-BDF0-F559-F44BC0831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E9EFF7-D648-6A8C-A9FD-DDF4576F366E}"/>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6" name="Footer Placeholder 5">
            <a:extLst>
              <a:ext uri="{FF2B5EF4-FFF2-40B4-BE49-F238E27FC236}">
                <a16:creationId xmlns:a16="http://schemas.microsoft.com/office/drawing/2014/main" id="{8F3D8199-E869-3B7B-CF8E-D9CED14B6539}"/>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B4C9091B-FEDF-6702-8806-A88336C800FB}"/>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11307217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7C82F-CD86-D962-64EB-83166E55D6BB}"/>
              </a:ext>
            </a:extLst>
          </p:cNvPr>
          <p:cNvSpPr>
            <a:spLocks noGrp="1"/>
          </p:cNvSpPr>
          <p:nvPr>
            <p:ph type="title"/>
          </p:nvPr>
        </p:nvSpPr>
        <p:spPr/>
        <p:txBody>
          <a:bodyPr/>
          <a:lstStyle/>
          <a:p>
            <a:r>
              <a:rPr lang="en-US"/>
              <a:t>Click to edit Master title style</a:t>
            </a:r>
            <a:endParaRPr lang="en-JP"/>
          </a:p>
        </p:txBody>
      </p:sp>
      <p:sp>
        <p:nvSpPr>
          <p:cNvPr id="3" name="Vertical Text Placeholder 2">
            <a:extLst>
              <a:ext uri="{FF2B5EF4-FFF2-40B4-BE49-F238E27FC236}">
                <a16:creationId xmlns:a16="http://schemas.microsoft.com/office/drawing/2014/main" id="{9CEE56E1-7A90-DEA4-42F3-7D2841EA4C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3C970180-5433-A451-380C-AC52857EE33C}"/>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5" name="Footer Placeholder 4">
            <a:extLst>
              <a:ext uri="{FF2B5EF4-FFF2-40B4-BE49-F238E27FC236}">
                <a16:creationId xmlns:a16="http://schemas.microsoft.com/office/drawing/2014/main" id="{0E53CB6B-C439-DE6B-85CF-7E653B5D1452}"/>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DEA660C4-F25C-C321-923D-35DE84DAFC3C}"/>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24106581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2FACED-31CA-CD08-2012-849D9CF5D2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P"/>
          </a:p>
        </p:txBody>
      </p:sp>
      <p:sp>
        <p:nvSpPr>
          <p:cNvPr id="3" name="Vertical Text Placeholder 2">
            <a:extLst>
              <a:ext uri="{FF2B5EF4-FFF2-40B4-BE49-F238E27FC236}">
                <a16:creationId xmlns:a16="http://schemas.microsoft.com/office/drawing/2014/main" id="{3EE3E5DB-E1C7-C5E0-409C-F9340E3819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97A7F957-DB91-9A85-7464-8B69AD35796C}"/>
              </a:ext>
            </a:extLst>
          </p:cNvPr>
          <p:cNvSpPr>
            <a:spLocks noGrp="1"/>
          </p:cNvSpPr>
          <p:nvPr>
            <p:ph type="dt" sz="half" idx="10"/>
          </p:nvPr>
        </p:nvSpPr>
        <p:spPr/>
        <p:txBody>
          <a:bodyPr/>
          <a:lstStyle/>
          <a:p>
            <a:fld id="{717BB5DB-842A-134A-8A77-3C1A03B45DF0}" type="datetimeFigureOut">
              <a:rPr lang="en-JP" smtClean="0"/>
              <a:t>2026/02/19</a:t>
            </a:fld>
            <a:endParaRPr lang="en-JP"/>
          </a:p>
        </p:txBody>
      </p:sp>
      <p:sp>
        <p:nvSpPr>
          <p:cNvPr id="5" name="Footer Placeholder 4">
            <a:extLst>
              <a:ext uri="{FF2B5EF4-FFF2-40B4-BE49-F238E27FC236}">
                <a16:creationId xmlns:a16="http://schemas.microsoft.com/office/drawing/2014/main" id="{ECEBF7CE-847F-9192-71F8-5CAA59035744}"/>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C0296E04-E143-B8D3-D2AE-8D85F0691D8D}"/>
              </a:ext>
            </a:extLst>
          </p:cNvPr>
          <p:cNvSpPr>
            <a:spLocks noGrp="1"/>
          </p:cNvSpPr>
          <p:nvPr>
            <p:ph type="sldNum" sz="quarter" idx="12"/>
          </p:nvPr>
        </p:nvSpPr>
        <p:spPr/>
        <p:txBody>
          <a:bodyPr/>
          <a:lstStyle/>
          <a:p>
            <a:fld id="{21F08F13-88CF-1946-94FC-6221AC55A58E}" type="slidenum">
              <a:rPr lang="en-JP" smtClean="0"/>
              <a:t>‹#›</a:t>
            </a:fld>
            <a:endParaRPr lang="en-JP"/>
          </a:p>
        </p:txBody>
      </p:sp>
    </p:spTree>
    <p:extLst>
      <p:ext uri="{BB962C8B-B14F-4D97-AF65-F5344CB8AC3E}">
        <p14:creationId xmlns:p14="http://schemas.microsoft.com/office/powerpoint/2010/main" val="268464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本編">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943F437-BC15-0BB5-7983-993CF3652D1D}"/>
              </a:ext>
            </a:extLst>
          </p:cNvPr>
          <p:cNvSpPr>
            <a:spLocks noGrp="1"/>
          </p:cNvSpPr>
          <p:nvPr>
            <p:ph type="title" hasCustomPrompt="1"/>
          </p:nvPr>
        </p:nvSpPr>
        <p:spPr>
          <a:xfrm>
            <a:off x="381000" y="551543"/>
            <a:ext cx="11430000" cy="457200"/>
          </a:xfrm>
        </p:spPr>
        <p:txBody>
          <a:bodyPr>
            <a:noAutofit/>
          </a:bodyPr>
          <a:lstStyle>
            <a:lvl1pPr algn="l">
              <a:defRPr sz="3600" b="1" i="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1pPr>
          </a:lstStyle>
          <a:p>
            <a:r>
              <a:rPr lang="en-US" dirty="0" err="1"/>
              <a:t>本文</a:t>
            </a:r>
            <a:endParaRPr lang="en-US" dirty="0"/>
          </a:p>
        </p:txBody>
      </p:sp>
      <p:sp>
        <p:nvSpPr>
          <p:cNvPr id="8" name="Date Placeholder 3">
            <a:extLst>
              <a:ext uri="{FF2B5EF4-FFF2-40B4-BE49-F238E27FC236}">
                <a16:creationId xmlns:a16="http://schemas.microsoft.com/office/drawing/2014/main" id="{2E543C9C-D6EF-D77D-A4E7-539D6711B776}"/>
              </a:ext>
            </a:extLst>
          </p:cNvPr>
          <p:cNvSpPr>
            <a:spLocks noGrp="1"/>
          </p:cNvSpPr>
          <p:nvPr>
            <p:ph type="dt" sz="half" idx="10"/>
          </p:nvPr>
        </p:nvSpPr>
        <p:spPr>
          <a:xfrm>
            <a:off x="381000" y="6379027"/>
            <a:ext cx="1422400" cy="243417"/>
          </a:xfrm>
        </p:spPr>
        <p:txBody>
          <a:bodyPr/>
          <a:lstStyle/>
          <a:p>
            <a:fld id="{545A0939-E1DC-3B42-BA94-E9940EE89AC1}" type="datetime1">
              <a:rPr lang="en-US" smtClean="0"/>
              <a:t>2/19/26</a:t>
            </a:fld>
            <a:endParaRPr lang="en-US"/>
          </a:p>
        </p:txBody>
      </p:sp>
      <p:sp>
        <p:nvSpPr>
          <p:cNvPr id="9" name="Footer Placeholder 4">
            <a:extLst>
              <a:ext uri="{FF2B5EF4-FFF2-40B4-BE49-F238E27FC236}">
                <a16:creationId xmlns:a16="http://schemas.microsoft.com/office/drawing/2014/main" id="{7DBA1CBC-1998-1243-B79F-94743F012E11}"/>
              </a:ext>
            </a:extLst>
          </p:cNvPr>
          <p:cNvSpPr>
            <a:spLocks noGrp="1"/>
          </p:cNvSpPr>
          <p:nvPr>
            <p:ph type="ftr" sz="quarter" idx="11"/>
          </p:nvPr>
        </p:nvSpPr>
        <p:spPr>
          <a:xfrm>
            <a:off x="5130800" y="6382657"/>
            <a:ext cx="1930400" cy="243417"/>
          </a:xfrm>
        </p:spPr>
        <p:txBody>
          <a:bodyPr/>
          <a:lstStyle/>
          <a:p>
            <a:endParaRPr lang="en-US"/>
          </a:p>
        </p:txBody>
      </p:sp>
      <p:sp>
        <p:nvSpPr>
          <p:cNvPr id="10" name="Slide Number Placeholder 5">
            <a:extLst>
              <a:ext uri="{FF2B5EF4-FFF2-40B4-BE49-F238E27FC236}">
                <a16:creationId xmlns:a16="http://schemas.microsoft.com/office/drawing/2014/main" id="{2777A10A-573D-57E8-64BC-156F809C028D}"/>
              </a:ext>
            </a:extLst>
          </p:cNvPr>
          <p:cNvSpPr>
            <a:spLocks noGrp="1"/>
          </p:cNvSpPr>
          <p:nvPr>
            <p:ph type="sldNum" sz="quarter" idx="12"/>
          </p:nvPr>
        </p:nvSpPr>
        <p:spPr>
          <a:xfrm>
            <a:off x="10388600" y="6379027"/>
            <a:ext cx="1422400" cy="243417"/>
          </a:xfrm>
        </p:spPr>
        <p:txBody>
          <a:bodyPr/>
          <a:lstStyle>
            <a:lvl1pPr>
              <a:defRPr sz="1200" b="0" i="0">
                <a:solidFill>
                  <a:schemeClr val="tx1">
                    <a:lumMod val="75000"/>
                    <a:lumOff val="25000"/>
                  </a:schemeClr>
                </a:solidFill>
                <a:latin typeface="Segoe UI" panose="020B0502040204020203" pitchFamily="34" charset="0"/>
                <a:ea typeface="M PLUS 1p" panose="020B0502020203020207" pitchFamily="34" charset="-128"/>
                <a:cs typeface="Segoe UI" panose="020B0502040204020203" pitchFamily="34" charset="0"/>
              </a:defRPr>
            </a:lvl1pPr>
          </a:lstStyle>
          <a:p>
            <a:fld id="{B6F15528-21DE-4FAA-801E-634DDDAF4B2B}" type="slidenum">
              <a:rPr lang="en-US" smtClean="0"/>
              <a:pPr/>
              <a:t>‹#›</a:t>
            </a:fld>
            <a:endParaRPr lang="en-US" dirty="0"/>
          </a:p>
        </p:txBody>
      </p:sp>
      <p:sp>
        <p:nvSpPr>
          <p:cNvPr id="12" name="Content Placeholder 3">
            <a:extLst>
              <a:ext uri="{FF2B5EF4-FFF2-40B4-BE49-F238E27FC236}">
                <a16:creationId xmlns:a16="http://schemas.microsoft.com/office/drawing/2014/main" id="{E3564144-B2E7-6631-3FF2-03C06575CCEB}"/>
              </a:ext>
            </a:extLst>
          </p:cNvPr>
          <p:cNvSpPr>
            <a:spLocks noGrp="1"/>
          </p:cNvSpPr>
          <p:nvPr>
            <p:ph sz="half" idx="2" hasCustomPrompt="1"/>
          </p:nvPr>
        </p:nvSpPr>
        <p:spPr>
          <a:xfrm>
            <a:off x="381000" y="1219200"/>
            <a:ext cx="11430000" cy="4876799"/>
          </a:xfrm>
        </p:spPr>
        <p:txBody>
          <a:bodyPr/>
          <a:lstStyle>
            <a:lvl1pPr marL="627063" indent="-320675" fontAlgn="ctr">
              <a:lnSpc>
                <a:spcPct val="114000"/>
              </a:lnSpc>
              <a:spcBef>
                <a:spcPts val="1200"/>
              </a:spcBef>
              <a:buClr>
                <a:schemeClr val="tx1">
                  <a:lumMod val="75000"/>
                  <a:lumOff val="25000"/>
                </a:schemeClr>
              </a:buClr>
              <a:buSzPct val="100000"/>
              <a:buFont typeface="Courier New" panose="02070309020205020404" pitchFamily="49" charset="0"/>
              <a:buChar char="o"/>
              <a:tabLst/>
              <a:defRPr sz="28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1pPr>
            <a:lvl2pPr marL="715963" indent="-225425" fontAlgn="ctr">
              <a:lnSpc>
                <a:spcPct val="114000"/>
              </a:lnSpc>
              <a:spcBef>
                <a:spcPts val="0"/>
              </a:spcBef>
              <a:buFont typeface="Arial" panose="020B0604020202020204" pitchFamily="34" charset="0"/>
              <a:buChar char="•"/>
              <a:tabLst>
                <a:tab pos="971550" algn="l"/>
              </a:tabLst>
              <a:defRPr sz="25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2pPr>
            <a:lvl3pPr marL="1116013" indent="-206375" fontAlgn="ctr">
              <a:lnSpc>
                <a:spcPct val="114000"/>
              </a:lnSpc>
              <a:spcBef>
                <a:spcPts val="0"/>
              </a:spcBef>
              <a:buFont typeface="Courier New" panose="02070309020205020404" pitchFamily="49" charset="0"/>
              <a:buChar char="o"/>
              <a:tabLst/>
              <a:defRPr sz="22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3pPr>
            <a:lvl4pPr marL="1012825" indent="0" fontAlgn="ctr">
              <a:lnSpc>
                <a:spcPct val="114000"/>
              </a:lnSpc>
              <a:spcBef>
                <a:spcPts val="0"/>
              </a:spcBef>
              <a:buFont typeface="Arial" panose="020B0604020202020204" pitchFamily="34" charset="0"/>
              <a:buNone/>
              <a:tabLst/>
              <a:defRPr sz="22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4pPr>
            <a:lvl5pPr marL="1314450" indent="0" fontAlgn="ctr">
              <a:lnSpc>
                <a:spcPct val="114000"/>
              </a:lnSpc>
              <a:spcBef>
                <a:spcPts val="0"/>
              </a:spcBef>
              <a:buFont typeface="Courier New" panose="02070309020205020404" pitchFamily="49" charset="0"/>
              <a:buNone/>
              <a:tabLst/>
              <a:defRPr sz="20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5pPr>
            <a:lvl6pPr>
              <a:defRPr sz="1067"/>
            </a:lvl6pPr>
            <a:lvl7pPr>
              <a:defRPr sz="1067"/>
            </a:lvl7pPr>
            <a:lvl8pPr>
              <a:defRPr sz="1067"/>
            </a:lvl8pPr>
            <a:lvl9pPr>
              <a:defRPr sz="1067"/>
            </a:lvl9pPr>
          </a:lstStyle>
          <a:p>
            <a:pPr lvl="0"/>
            <a:r>
              <a:rPr lang="en-US" dirty="0"/>
              <a:t>1</a:t>
            </a:r>
          </a:p>
          <a:p>
            <a:pPr lvl="1"/>
            <a:r>
              <a:rPr lang="en-US" dirty="0"/>
              <a:t>1.2</a:t>
            </a:r>
          </a:p>
          <a:p>
            <a:pPr lvl="2"/>
            <a:r>
              <a:rPr lang="en-US" dirty="0"/>
              <a:t>1.3</a:t>
            </a:r>
          </a:p>
          <a:p>
            <a:pPr lvl="0"/>
            <a:r>
              <a:rPr lang="en-US" dirty="0"/>
              <a:t>2</a:t>
            </a:r>
          </a:p>
          <a:p>
            <a:pPr lvl="1"/>
            <a:r>
              <a:rPr lang="en-US" dirty="0"/>
              <a:t>2.2</a:t>
            </a:r>
          </a:p>
          <a:p>
            <a:pPr lvl="2"/>
            <a:r>
              <a:rPr lang="en-US" dirty="0"/>
              <a:t>2.3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4F88A4-9E80-1442-B837-1A958E13555B}" type="datetime1">
              <a:rPr lang="en-US" smtClean="0"/>
              <a:t>2/19/26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CEAAE5-BB5E-B945-A71C-3C2BB42DAD09}" type="datetime1">
              <a:rPr lang="en-US" smtClean="0"/>
              <a:t>2/19/26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0D12A8-B9C9-1B4E-A613-FD8266CCE241}" type="datetime1">
              <a:rPr lang="en-US" smtClean="0"/>
              <a:t>2/19/26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571FC-8AEB-9346-80E7-12704E4EA57E}" type="datetime1">
              <a:rPr lang="en-US" smtClean="0"/>
              <a:t>2/19/26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9E0602BE-C6FA-BC47-BE09-8B7A29BF169B}" type="datetime1">
              <a:rPr lang="en-US" smtClean="0"/>
              <a:t>2/19/26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EDE44C10-C692-D64A-AA07-24E84F0ECFAD}" type="datetime1">
              <a:rPr lang="en-US" smtClean="0"/>
              <a:t>2/19/26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A1FADA90-A924-A943-AE4B-D10232A475AB}" type="datetime1">
              <a:rPr lang="en-US" smtClean="0"/>
              <a:t>2/19/26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hf hdr="0" ftr="0" dt="0"/>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A82DE7-3AC8-14BF-65B1-48666F56D4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JP"/>
          </a:p>
        </p:txBody>
      </p:sp>
      <p:sp>
        <p:nvSpPr>
          <p:cNvPr id="3" name="Text Placeholder 2">
            <a:extLst>
              <a:ext uri="{FF2B5EF4-FFF2-40B4-BE49-F238E27FC236}">
                <a16:creationId xmlns:a16="http://schemas.microsoft.com/office/drawing/2014/main" id="{A66EDC0A-B5AB-230F-AF24-374B77753F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910972E3-5AFB-8609-A862-BF36CD8FB5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7BB5DB-842A-134A-8A77-3C1A03B45DF0}" type="datetimeFigureOut">
              <a:rPr lang="en-JP" smtClean="0"/>
              <a:t>2026/02/19</a:t>
            </a:fld>
            <a:endParaRPr lang="en-JP"/>
          </a:p>
        </p:txBody>
      </p:sp>
      <p:sp>
        <p:nvSpPr>
          <p:cNvPr id="5" name="Footer Placeholder 4">
            <a:extLst>
              <a:ext uri="{FF2B5EF4-FFF2-40B4-BE49-F238E27FC236}">
                <a16:creationId xmlns:a16="http://schemas.microsoft.com/office/drawing/2014/main" id="{8D80B33F-EF1B-8E43-7512-413E6A3CC0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JP"/>
          </a:p>
        </p:txBody>
      </p:sp>
      <p:sp>
        <p:nvSpPr>
          <p:cNvPr id="6" name="Slide Number Placeholder 5">
            <a:extLst>
              <a:ext uri="{FF2B5EF4-FFF2-40B4-BE49-F238E27FC236}">
                <a16:creationId xmlns:a16="http://schemas.microsoft.com/office/drawing/2014/main" id="{15D5825D-8CCC-C83D-C332-3759FD0912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F08F13-88CF-1946-94FC-6221AC55A58E}" type="slidenum">
              <a:rPr lang="en-JP" smtClean="0"/>
              <a:t>‹#›</a:t>
            </a:fld>
            <a:endParaRPr lang="en-JP"/>
          </a:p>
        </p:txBody>
      </p:sp>
    </p:spTree>
    <p:extLst>
      <p:ext uri="{BB962C8B-B14F-4D97-AF65-F5344CB8AC3E}">
        <p14:creationId xmlns:p14="http://schemas.microsoft.com/office/powerpoint/2010/main" val="2573329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9.svg"/><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260A4-C345-7D8D-A045-A909F9BAE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9462CB-F34D-E8C0-150F-CFE256BADCAF}"/>
              </a:ext>
            </a:extLst>
          </p:cNvPr>
          <p:cNvSpPr>
            <a:spLocks noGrp="1"/>
          </p:cNvSpPr>
          <p:nvPr>
            <p:ph type="ctrTitle"/>
          </p:nvPr>
        </p:nvSpPr>
        <p:spPr>
          <a:xfrm>
            <a:off x="1524000" y="1122363"/>
            <a:ext cx="9144000" cy="2387600"/>
          </a:xfrm>
        </p:spPr>
        <p:txBody>
          <a:bodyPr>
            <a:normAutofit/>
          </a:bodyPr>
          <a:lstStyle/>
          <a:p>
            <a:r>
              <a:rPr lang="en-US" dirty="0">
                <a:sym typeface="M+ Bold"/>
              </a:rPr>
              <a:t>AF_XDPとP4 </a:t>
            </a:r>
            <a:r>
              <a:rPr lang="en-US" dirty="0" err="1">
                <a:sym typeface="M+ Bold"/>
              </a:rPr>
              <a:t>VMを用いた</a:t>
            </a:r>
            <a:br>
              <a:rPr lang="en-US" dirty="0">
                <a:sym typeface="M+ Bold"/>
              </a:rPr>
            </a:br>
            <a:r>
              <a:rPr lang="en-US" dirty="0" err="1">
                <a:sym typeface="M+ Bold"/>
              </a:rPr>
              <a:t>透過的かつ柔軟なパケット転送制御</a:t>
            </a:r>
            <a:endParaRPr lang="en-JP" dirty="0"/>
          </a:p>
        </p:txBody>
      </p:sp>
      <p:sp>
        <p:nvSpPr>
          <p:cNvPr id="8" name="TextBox 3">
            <a:extLst>
              <a:ext uri="{FF2B5EF4-FFF2-40B4-BE49-F238E27FC236}">
                <a16:creationId xmlns:a16="http://schemas.microsoft.com/office/drawing/2014/main" id="{8F0216EA-30B3-9E27-75FD-BAD12DBF5CFE}"/>
              </a:ext>
            </a:extLst>
          </p:cNvPr>
          <p:cNvSpPr txBox="1">
            <a:spLocks noGrp="1"/>
          </p:cNvSpPr>
          <p:nvPr>
            <p:ph type="subTitle" idx="1"/>
          </p:nvPr>
        </p:nvSpPr>
        <p:spPr>
          <a:xfrm>
            <a:off x="1524000" y="3733800"/>
            <a:ext cx="9144000" cy="1655762"/>
          </a:xfrm>
        </p:spPr>
        <p:txBody>
          <a:bodyPr wrap="square" lIns="0" tIns="0" rIns="0" bIns="0" rtlCol="0" anchor="ctr">
            <a:spAutoFit/>
          </a:bodyPr>
          <a:lstStyle/>
          <a:p>
            <a:r>
              <a:rPr lang="en-US" dirty="0" err="1">
                <a:sym typeface="M+ Bold"/>
              </a:rPr>
              <a:t>九州工業大学</a:t>
            </a:r>
            <a:r>
              <a:rPr lang="en-US" dirty="0">
                <a:sym typeface="M+ Bold"/>
              </a:rPr>
              <a:t> </a:t>
            </a:r>
            <a:r>
              <a:rPr lang="ja-JP" altLang="en-US">
                <a:sym typeface="M+ Bold"/>
              </a:rPr>
              <a:t>情報工学部</a:t>
            </a:r>
            <a:endParaRPr lang="en-US" dirty="0">
              <a:sym typeface="M+ Bold"/>
            </a:endParaRPr>
          </a:p>
          <a:p>
            <a:r>
              <a:rPr lang="en-US" dirty="0" err="1">
                <a:sym typeface="M+ Bold"/>
              </a:rPr>
              <a:t>情報・通信工学科</a:t>
            </a:r>
            <a:r>
              <a:rPr lang="en-US" dirty="0">
                <a:sym typeface="M+ Bold"/>
              </a:rPr>
              <a:t> </a:t>
            </a:r>
          </a:p>
          <a:p>
            <a:r>
              <a:rPr lang="en-US" dirty="0" err="1">
                <a:sym typeface="M+ Bold"/>
              </a:rPr>
              <a:t>光來研究室</a:t>
            </a:r>
            <a:endParaRPr lang="en-US" dirty="0">
              <a:sym typeface="M+ Bold"/>
            </a:endParaRPr>
          </a:p>
          <a:p>
            <a:r>
              <a:rPr lang="en-US" dirty="0">
                <a:sym typeface="M+ Bold"/>
              </a:rPr>
              <a:t>23222204 </a:t>
            </a:r>
            <a:r>
              <a:rPr lang="en-US" dirty="0" err="1">
                <a:sym typeface="M+ Bold"/>
              </a:rPr>
              <a:t>田代滉太</a:t>
            </a:r>
            <a:endParaRPr lang="en-US" dirty="0">
              <a:sym typeface="M+ Bold"/>
            </a:endParaRPr>
          </a:p>
        </p:txBody>
      </p:sp>
    </p:spTree>
    <p:extLst>
      <p:ext uri="{BB962C8B-B14F-4D97-AF65-F5344CB8AC3E}">
        <p14:creationId xmlns:p14="http://schemas.microsoft.com/office/powerpoint/2010/main" val="82792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553CE15F-3E19-1BEF-D0D9-486352DBC5B5}"/>
              </a:ext>
            </a:extLst>
          </p:cNvPr>
          <p:cNvSpPr>
            <a:spLocks noGrp="1"/>
          </p:cNvSpPr>
          <p:nvPr>
            <p:ph type="title"/>
          </p:nvPr>
        </p:nvSpPr>
        <p:spPr>
          <a:xfrm>
            <a:off x="381000" y="551543"/>
            <a:ext cx="11430000" cy="457200"/>
          </a:xfrm>
        </p:spPr>
        <p:txBody>
          <a:bodyPr/>
          <a:lstStyle/>
          <a:p>
            <a:r>
              <a:rPr lang="en-US" dirty="0" err="1">
                <a:sym typeface="M+ Bold"/>
              </a:rPr>
              <a:t>まとめ</a:t>
            </a:r>
            <a:endParaRPr lang="en-JP" dirty="0"/>
          </a:p>
        </p:txBody>
      </p:sp>
      <p:sp>
        <p:nvSpPr>
          <p:cNvPr id="11" name="Slide Number Placeholder 10">
            <a:extLst>
              <a:ext uri="{FF2B5EF4-FFF2-40B4-BE49-F238E27FC236}">
                <a16:creationId xmlns:a16="http://schemas.microsoft.com/office/drawing/2014/main" id="{70ED5417-5388-2824-FB82-7AC780BBEF5C}"/>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10</a:t>
            </a:fld>
            <a:endParaRPr lang="en-US" dirty="0"/>
          </a:p>
        </p:txBody>
      </p:sp>
      <p:sp>
        <p:nvSpPr>
          <p:cNvPr id="10" name="Content Placeholder 9">
            <a:extLst>
              <a:ext uri="{FF2B5EF4-FFF2-40B4-BE49-F238E27FC236}">
                <a16:creationId xmlns:a16="http://schemas.microsoft.com/office/drawing/2014/main" id="{45332C4D-F01F-92DE-ACDF-F2CC693B9F70}"/>
              </a:ext>
            </a:extLst>
          </p:cNvPr>
          <p:cNvSpPr>
            <a:spLocks noGrp="1"/>
          </p:cNvSpPr>
          <p:nvPr>
            <p:ph sz="half" idx="2"/>
          </p:nvPr>
        </p:nvSpPr>
        <p:spPr>
          <a:xfrm>
            <a:off x="381000" y="1219200"/>
            <a:ext cx="11430000" cy="4876799"/>
          </a:xfrm>
        </p:spPr>
        <p:txBody>
          <a:bodyPr/>
          <a:lstStyle/>
          <a:p>
            <a:r>
              <a:rPr lang="en-US" dirty="0">
                <a:sym typeface="M+"/>
              </a:rPr>
              <a:t>OSカーネル内でパケットをP4 </a:t>
            </a:r>
            <a:r>
              <a:rPr lang="en-US" dirty="0" err="1">
                <a:sym typeface="M+"/>
              </a:rPr>
              <a:t>VMに転送することで透過的かつ</a:t>
            </a:r>
            <a:r>
              <a:rPr lang="en-US" dirty="0">
                <a:sym typeface="M+"/>
              </a:rPr>
              <a:t>  柔軟なパケット転送制御を実現するTransP4を提案</a:t>
            </a:r>
          </a:p>
          <a:p>
            <a:pPr lvl="1"/>
            <a:r>
              <a:rPr lang="en-US" dirty="0">
                <a:sym typeface="M+"/>
              </a:rPr>
              <a:t>デバイスドライバ層でパケットをP4 </a:t>
            </a:r>
            <a:r>
              <a:rPr lang="en-US" dirty="0" err="1">
                <a:sym typeface="M+"/>
              </a:rPr>
              <a:t>VMへ転送</a:t>
            </a:r>
            <a:r>
              <a:rPr lang="en-US" dirty="0">
                <a:sym typeface="M+"/>
              </a:rPr>
              <a:t> </a:t>
            </a:r>
          </a:p>
          <a:p>
            <a:pPr lvl="1"/>
            <a:r>
              <a:rPr lang="en-US" dirty="0" err="1">
                <a:sym typeface="M+"/>
              </a:rPr>
              <a:t>仮想スイッチは既存のAF_XDPソケットAPIを利用可能</a:t>
            </a:r>
            <a:endParaRPr lang="en-US" dirty="0">
              <a:sym typeface="M+"/>
            </a:endParaRPr>
          </a:p>
          <a:p>
            <a:pPr lvl="1"/>
            <a:r>
              <a:rPr lang="en-US" dirty="0">
                <a:sym typeface="M+"/>
              </a:rPr>
              <a:t>P4プログラムの動作を確認し，ユーザVMの性能を測定</a:t>
            </a:r>
          </a:p>
          <a:p>
            <a:r>
              <a:rPr lang="en-US" dirty="0" err="1">
                <a:sym typeface="M+"/>
              </a:rPr>
              <a:t>今後の課題</a:t>
            </a:r>
            <a:endParaRPr lang="en-US" dirty="0">
              <a:sym typeface="M+"/>
            </a:endParaRPr>
          </a:p>
          <a:p>
            <a:pPr lvl="1"/>
            <a:r>
              <a:rPr lang="en-US" dirty="0">
                <a:sym typeface="M+"/>
              </a:rPr>
              <a:t>TCP</a:t>
            </a:r>
            <a:r>
              <a:rPr lang="ja-JP" altLang="en-US">
                <a:sym typeface="M+"/>
              </a:rPr>
              <a:t>の通信が不安定になる問題を解決</a:t>
            </a:r>
            <a:endParaRPr lang="en-US" altLang="ja-JP" dirty="0">
              <a:sym typeface="M+"/>
            </a:endParaRPr>
          </a:p>
          <a:p>
            <a:pPr lvl="1"/>
            <a:r>
              <a:rPr lang="ja-JP" altLang="en-US">
                <a:sym typeface="M+"/>
              </a:rPr>
              <a:t>仮想スイッチが</a:t>
            </a:r>
            <a:r>
              <a:rPr lang="en-US" altLang="ja-JP" dirty="0">
                <a:sym typeface="M+"/>
              </a:rPr>
              <a:t>UMEM</a:t>
            </a:r>
            <a:r>
              <a:rPr lang="ja-JP" altLang="en-US">
                <a:sym typeface="M+"/>
              </a:rPr>
              <a:t>を完全に透過的に扱えるように改良</a:t>
            </a:r>
          </a:p>
          <a:p>
            <a:pPr lvl="2"/>
            <a:endParaRPr lang="ja-JP" altLang="en-US">
              <a:sym typeface="M+"/>
            </a:endParaRPr>
          </a:p>
          <a:p>
            <a:pPr lvl="2"/>
            <a:endParaRPr lang="en-US" dirty="0">
              <a:sym typeface="M+"/>
            </a:endParaRPr>
          </a:p>
          <a:p>
            <a:pPr lvl="2"/>
            <a:endParaRPr lang="en-US" dirty="0">
              <a:sym typeface="M+"/>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540A0-D48E-45B8-69EE-D53BD917E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C5DFF-085E-C369-55ED-A2C8C6C858A9}"/>
              </a:ext>
            </a:extLst>
          </p:cNvPr>
          <p:cNvSpPr>
            <a:spLocks noGrp="1"/>
          </p:cNvSpPr>
          <p:nvPr>
            <p:ph type="ctrTitle"/>
          </p:nvPr>
        </p:nvSpPr>
        <p:spPr>
          <a:xfrm>
            <a:off x="1524000" y="1122363"/>
            <a:ext cx="9144000" cy="2387600"/>
          </a:xfrm>
        </p:spPr>
        <p:txBody>
          <a:bodyPr>
            <a:normAutofit/>
          </a:bodyPr>
          <a:lstStyle/>
          <a:p>
            <a:r>
              <a:rPr lang="en-US" dirty="0">
                <a:sym typeface="M+ Bold"/>
              </a:rPr>
              <a:t>AF_XDPとP4 </a:t>
            </a:r>
            <a:r>
              <a:rPr lang="en-US" dirty="0" err="1">
                <a:sym typeface="M+ Bold"/>
              </a:rPr>
              <a:t>VMを用いた</a:t>
            </a:r>
            <a:br>
              <a:rPr lang="en-US" dirty="0">
                <a:sym typeface="M+ Bold"/>
              </a:rPr>
            </a:br>
            <a:r>
              <a:rPr lang="en-US" dirty="0" err="1">
                <a:sym typeface="M+ Bold"/>
              </a:rPr>
              <a:t>透過的かつ柔軟なパケット転送制御</a:t>
            </a:r>
            <a:endParaRPr lang="en-JP" dirty="0"/>
          </a:p>
        </p:txBody>
      </p:sp>
      <p:sp>
        <p:nvSpPr>
          <p:cNvPr id="8" name="TextBox 3">
            <a:extLst>
              <a:ext uri="{FF2B5EF4-FFF2-40B4-BE49-F238E27FC236}">
                <a16:creationId xmlns:a16="http://schemas.microsoft.com/office/drawing/2014/main" id="{620B96F8-3FC6-E4B7-16AB-C630B5579325}"/>
              </a:ext>
            </a:extLst>
          </p:cNvPr>
          <p:cNvSpPr txBox="1">
            <a:spLocks noGrp="1"/>
          </p:cNvSpPr>
          <p:nvPr>
            <p:ph type="subTitle" idx="1"/>
          </p:nvPr>
        </p:nvSpPr>
        <p:spPr>
          <a:xfrm>
            <a:off x="1524000" y="3733800"/>
            <a:ext cx="9144000" cy="1655762"/>
          </a:xfrm>
        </p:spPr>
        <p:txBody>
          <a:bodyPr wrap="square" lIns="0" tIns="0" rIns="0" bIns="0" rtlCol="0" anchor="ctr">
            <a:spAutoFit/>
          </a:bodyPr>
          <a:lstStyle/>
          <a:p>
            <a:r>
              <a:rPr lang="en-US" dirty="0" err="1">
                <a:sym typeface="M+ Bold"/>
              </a:rPr>
              <a:t>九州工業大学</a:t>
            </a:r>
            <a:r>
              <a:rPr lang="en-US" dirty="0">
                <a:sym typeface="M+ Bold"/>
              </a:rPr>
              <a:t> </a:t>
            </a:r>
            <a:r>
              <a:rPr lang="ja-JP" altLang="en-US">
                <a:sym typeface="M+ Bold"/>
              </a:rPr>
              <a:t>情報工学部</a:t>
            </a:r>
            <a:endParaRPr lang="en-US" dirty="0">
              <a:sym typeface="M+ Bold"/>
            </a:endParaRPr>
          </a:p>
          <a:p>
            <a:r>
              <a:rPr lang="en-US" dirty="0" err="1">
                <a:sym typeface="M+ Bold"/>
              </a:rPr>
              <a:t>情報・通信工学科</a:t>
            </a:r>
            <a:r>
              <a:rPr lang="en-US" dirty="0">
                <a:sym typeface="M+ Bold"/>
              </a:rPr>
              <a:t> </a:t>
            </a:r>
          </a:p>
          <a:p>
            <a:r>
              <a:rPr lang="en-US" dirty="0" err="1">
                <a:sym typeface="M+ Bold"/>
              </a:rPr>
              <a:t>光來研究室</a:t>
            </a:r>
            <a:endParaRPr lang="en-US" dirty="0">
              <a:sym typeface="M+ Bold"/>
            </a:endParaRPr>
          </a:p>
          <a:p>
            <a:r>
              <a:rPr lang="en-US" dirty="0">
                <a:sym typeface="M+ Bold"/>
              </a:rPr>
              <a:t>23222204 </a:t>
            </a:r>
            <a:r>
              <a:rPr lang="en-US" dirty="0" err="1">
                <a:sym typeface="M+ Bold"/>
              </a:rPr>
              <a:t>田代滉太</a:t>
            </a:r>
            <a:endParaRPr lang="en-US" dirty="0">
              <a:sym typeface="M+ Bold"/>
            </a:endParaRPr>
          </a:p>
        </p:txBody>
      </p:sp>
    </p:spTree>
    <p:extLst>
      <p:ext uri="{BB962C8B-B14F-4D97-AF65-F5344CB8AC3E}">
        <p14:creationId xmlns:p14="http://schemas.microsoft.com/office/powerpoint/2010/main" val="186367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366B2-0F3A-F831-9E87-2E986FA996E9}"/>
            </a:ext>
          </a:extLst>
        </p:cNvPr>
        <p:cNvGrpSpPr/>
        <p:nvPr/>
      </p:nvGrpSpPr>
      <p:grpSpPr>
        <a:xfrm>
          <a:off x="0" y="0"/>
          <a:ext cx="0" cy="0"/>
          <a:chOff x="0" y="0"/>
          <a:chExt cx="0" cy="0"/>
        </a:xfrm>
      </p:grpSpPr>
    </p:spTree>
    <p:extLst>
      <p:ext uri="{BB962C8B-B14F-4D97-AF65-F5344CB8AC3E}">
        <p14:creationId xmlns:p14="http://schemas.microsoft.com/office/powerpoint/2010/main" val="3528093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1A2D7-E291-C6B2-826B-4EEBA955F5FF}"/>
            </a:ext>
          </a:extLst>
        </p:cNvPr>
        <p:cNvGrpSpPr/>
        <p:nvPr/>
      </p:nvGrpSpPr>
      <p:grpSpPr>
        <a:xfrm>
          <a:off x="0" y="0"/>
          <a:ext cx="0" cy="0"/>
          <a:chOff x="0" y="0"/>
          <a:chExt cx="0" cy="0"/>
        </a:xfrm>
      </p:grpSpPr>
      <p:sp>
        <p:nvSpPr>
          <p:cNvPr id="30" name="Title 29">
            <a:extLst>
              <a:ext uri="{FF2B5EF4-FFF2-40B4-BE49-F238E27FC236}">
                <a16:creationId xmlns:a16="http://schemas.microsoft.com/office/drawing/2014/main" id="{A353EF29-BCBD-4097-9016-EC8914A1693C}"/>
              </a:ext>
            </a:extLst>
          </p:cNvPr>
          <p:cNvSpPr>
            <a:spLocks noGrp="1"/>
          </p:cNvSpPr>
          <p:nvPr>
            <p:ph type="title"/>
          </p:nvPr>
        </p:nvSpPr>
        <p:spPr/>
        <p:txBody>
          <a:bodyPr/>
          <a:lstStyle/>
          <a:p>
            <a:r>
              <a:rPr lang="en-JP" dirty="0"/>
              <a:t>AF_XDP</a:t>
            </a:r>
          </a:p>
        </p:txBody>
      </p:sp>
      <p:sp>
        <p:nvSpPr>
          <p:cNvPr id="11" name="Slide Number Placeholder 10">
            <a:extLst>
              <a:ext uri="{FF2B5EF4-FFF2-40B4-BE49-F238E27FC236}">
                <a16:creationId xmlns:a16="http://schemas.microsoft.com/office/drawing/2014/main" id="{74178526-660D-92B5-EFCD-A914F231ECC7}"/>
              </a:ext>
            </a:extLst>
          </p:cNvPr>
          <p:cNvSpPr>
            <a:spLocks noGrp="1"/>
          </p:cNvSpPr>
          <p:nvPr>
            <p:ph type="sldNum" sz="quarter" idx="12"/>
          </p:nvPr>
        </p:nvSpPr>
        <p:spPr/>
        <p:txBody>
          <a:bodyPr/>
          <a:lstStyle/>
          <a:p>
            <a:fld id="{B6F15528-21DE-4FAA-801E-634DDDAF4B2B}" type="slidenum">
              <a:rPr lang="en-US" smtClean="0"/>
              <a:pPr/>
              <a:t>13</a:t>
            </a:fld>
            <a:endParaRPr lang="en-US" dirty="0"/>
          </a:p>
        </p:txBody>
      </p:sp>
      <p:sp>
        <p:nvSpPr>
          <p:cNvPr id="31" name="Content Placeholder 30">
            <a:extLst>
              <a:ext uri="{FF2B5EF4-FFF2-40B4-BE49-F238E27FC236}">
                <a16:creationId xmlns:a16="http://schemas.microsoft.com/office/drawing/2014/main" id="{B55EE04C-7197-C959-7CC8-EE93189EFAC7}"/>
              </a:ext>
            </a:extLst>
          </p:cNvPr>
          <p:cNvSpPr>
            <a:spLocks noGrp="1"/>
          </p:cNvSpPr>
          <p:nvPr>
            <p:ph sz="half" idx="2"/>
          </p:nvPr>
        </p:nvSpPr>
        <p:spPr/>
        <p:txBody>
          <a:bodyPr/>
          <a:lstStyle/>
          <a:p>
            <a:r>
              <a:rPr lang="en-JP" dirty="0">
                <a:sym typeface="M+"/>
              </a:rPr>
              <a:t>Linuxが提供する高速パケット処理機構</a:t>
            </a:r>
          </a:p>
          <a:p>
            <a:pPr lvl="1"/>
            <a:r>
              <a:rPr lang="en-JP" dirty="0">
                <a:solidFill>
                  <a:srgbClr val="3B3B3B"/>
                </a:solidFill>
                <a:sym typeface="M+"/>
              </a:rPr>
              <a:t>ソケットを用いてNICドライバとの間で直接パケットをやりとり</a:t>
            </a:r>
          </a:p>
          <a:p>
            <a:pPr lvl="2"/>
            <a:r>
              <a:rPr lang="en-US" dirty="0">
                <a:solidFill>
                  <a:srgbClr val="3B3B3B"/>
                </a:solidFill>
              </a:rPr>
              <a:t>RX</a:t>
            </a:r>
            <a:r>
              <a:rPr lang="ja-JP" altLang="en-US">
                <a:solidFill>
                  <a:srgbClr val="3B3B3B"/>
                </a:solidFill>
              </a:rPr>
              <a:t>リング／</a:t>
            </a:r>
            <a:r>
              <a:rPr lang="en-US" dirty="0">
                <a:solidFill>
                  <a:srgbClr val="3B3B3B"/>
                </a:solidFill>
              </a:rPr>
              <a:t>TX</a:t>
            </a:r>
            <a:r>
              <a:rPr lang="ja-JP" altLang="en-US">
                <a:solidFill>
                  <a:srgbClr val="3B3B3B"/>
                </a:solidFill>
              </a:rPr>
              <a:t>リングを用いて，ディスクリプタのみをやり取り</a:t>
            </a:r>
            <a:endParaRPr lang="en-US" altLang="ja-JP" dirty="0">
              <a:solidFill>
                <a:srgbClr val="3B3B3B"/>
              </a:solidFill>
            </a:endParaRPr>
          </a:p>
          <a:p>
            <a:pPr lvl="2"/>
            <a:r>
              <a:rPr lang="ja-JP" altLang="en-US">
                <a:solidFill>
                  <a:srgbClr val="3B3B3B"/>
                </a:solidFill>
              </a:rPr>
              <a:t>パケット受信時には</a:t>
            </a:r>
            <a:r>
              <a:rPr lang="en-US" altLang="ja-JP" dirty="0">
                <a:solidFill>
                  <a:srgbClr val="3B3B3B"/>
                </a:solidFill>
              </a:rPr>
              <a:t>XDP</a:t>
            </a:r>
            <a:r>
              <a:rPr lang="ja-JP" altLang="en-US">
                <a:solidFill>
                  <a:srgbClr val="3B3B3B"/>
                </a:solidFill>
              </a:rPr>
              <a:t>プログラムを実行して受信先を振り分け</a:t>
            </a:r>
            <a:endParaRPr lang="en-JP" dirty="0">
              <a:solidFill>
                <a:srgbClr val="3B3B3B"/>
              </a:solidFill>
              <a:sym typeface="M+"/>
            </a:endParaRPr>
          </a:p>
          <a:p>
            <a:pPr lvl="1"/>
            <a:r>
              <a:rPr lang="en-US" dirty="0" err="1">
                <a:solidFill>
                  <a:srgbClr val="3B3B3B"/>
                </a:solidFill>
              </a:rPr>
              <a:t>NICはプロセスのUMEM領域</a:t>
            </a:r>
            <a:r>
              <a:rPr lang="ja-JP" altLang="en-US">
                <a:solidFill>
                  <a:srgbClr val="3B3B3B"/>
                </a:solidFill>
              </a:rPr>
              <a:t>を用いて</a:t>
            </a:r>
            <a:r>
              <a:rPr lang="en-US" dirty="0">
                <a:solidFill>
                  <a:srgbClr val="3B3B3B"/>
                </a:solidFill>
              </a:rPr>
              <a:t>DMA</a:t>
            </a:r>
            <a:r>
              <a:rPr lang="ja-JP" altLang="en-US">
                <a:solidFill>
                  <a:srgbClr val="3B3B3B"/>
                </a:solidFill>
              </a:rPr>
              <a:t>でパケットを送受信</a:t>
            </a:r>
            <a:endParaRPr lang="en-US" altLang="ja-JP" dirty="0">
              <a:solidFill>
                <a:srgbClr val="3B3B3B"/>
              </a:solidFill>
            </a:endParaRPr>
          </a:p>
          <a:p>
            <a:pPr lvl="2"/>
            <a:r>
              <a:rPr lang="ja-JP" altLang="en-US">
                <a:solidFill>
                  <a:srgbClr val="3B3B3B"/>
                </a:solidFill>
              </a:rPr>
              <a:t>カーネルを介さないゼロコピー通信を</a:t>
            </a:r>
            <a:r>
              <a:rPr lang="ja-JP" altLang="en-US"/>
              <a:t>実現</a:t>
            </a:r>
            <a:endParaRPr lang="en-US" dirty="0">
              <a:sym typeface="M+"/>
            </a:endParaRPr>
          </a:p>
          <a:p>
            <a:pPr lvl="1"/>
            <a:endParaRPr lang="en-JP" dirty="0"/>
          </a:p>
        </p:txBody>
      </p:sp>
      <p:grpSp>
        <p:nvGrpSpPr>
          <p:cNvPr id="2" name="Group 1">
            <a:extLst>
              <a:ext uri="{FF2B5EF4-FFF2-40B4-BE49-F238E27FC236}">
                <a16:creationId xmlns:a16="http://schemas.microsoft.com/office/drawing/2014/main" id="{6EE83D65-501C-0236-328C-11FBA27141D2}"/>
              </a:ext>
            </a:extLst>
          </p:cNvPr>
          <p:cNvGrpSpPr/>
          <p:nvPr/>
        </p:nvGrpSpPr>
        <p:grpSpPr>
          <a:xfrm>
            <a:off x="2003698" y="3848100"/>
            <a:ext cx="7920000" cy="2860425"/>
            <a:chOff x="2003698" y="3848100"/>
            <a:chExt cx="7920000" cy="2860425"/>
          </a:xfrm>
        </p:grpSpPr>
        <p:cxnSp>
          <p:nvCxnSpPr>
            <p:cNvPr id="16" name="Straight Connector 15">
              <a:extLst>
                <a:ext uri="{FF2B5EF4-FFF2-40B4-BE49-F238E27FC236}">
                  <a16:creationId xmlns:a16="http://schemas.microsoft.com/office/drawing/2014/main" id="{190802C4-D2F2-1B6C-00B3-91324A0A7207}"/>
                </a:ext>
              </a:extLst>
            </p:cNvPr>
            <p:cNvCxnSpPr>
              <a:cxnSpLocks/>
            </p:cNvCxnSpPr>
            <p:nvPr/>
          </p:nvCxnSpPr>
          <p:spPr>
            <a:xfrm>
              <a:off x="2030597" y="5317985"/>
              <a:ext cx="7893101" cy="0"/>
            </a:xfrm>
            <a:prstGeom prst="line">
              <a:avLst/>
            </a:prstGeom>
            <a:ln w="254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944A282A-CB7F-245E-9AB4-E753750449CF}"/>
                </a:ext>
              </a:extLst>
            </p:cNvPr>
            <p:cNvSpPr txBox="1"/>
            <p:nvPr/>
          </p:nvSpPr>
          <p:spPr>
            <a:xfrm>
              <a:off x="2033805" y="4950552"/>
              <a:ext cx="1338828" cy="369332"/>
            </a:xfrm>
            <a:prstGeom prst="rect">
              <a:avLst/>
            </a:prstGeom>
            <a:noFill/>
          </p:spPr>
          <p:txBody>
            <a:bodyPr wrap="none" rtlCol="0">
              <a:spAutoFit/>
            </a:bodyPr>
            <a:lstStyle/>
            <a:p>
              <a:r>
                <a:rPr lang="en-JP" sz="1800" dirty="0">
                  <a:latin typeface="M PLUS 1p" panose="020B0502020203020207" pitchFamily="34" charset="-128"/>
                  <a:ea typeface="M PLUS 1p" panose="020B0502020203020207" pitchFamily="34" charset="-128"/>
                  <a:cs typeface="M PLUS 1p" panose="020B0502020203020207" pitchFamily="34" charset="-128"/>
                </a:rPr>
                <a:t>ユーザ空間</a:t>
              </a:r>
            </a:p>
          </p:txBody>
        </p:sp>
        <p:sp>
          <p:nvSpPr>
            <p:cNvPr id="145" name="Rectangle 6">
              <a:extLst>
                <a:ext uri="{FF2B5EF4-FFF2-40B4-BE49-F238E27FC236}">
                  <a16:creationId xmlns:a16="http://schemas.microsoft.com/office/drawing/2014/main" id="{5316EAA5-C272-08C1-8C94-8FF17E0645B9}"/>
                </a:ext>
              </a:extLst>
            </p:cNvPr>
            <p:cNvSpPr/>
            <p:nvPr/>
          </p:nvSpPr>
          <p:spPr>
            <a:xfrm>
              <a:off x="5163064" y="4735190"/>
              <a:ext cx="1924305" cy="501391"/>
            </a:xfrm>
            <a:prstGeom prst="rect">
              <a:avLst/>
            </a:prstGeom>
            <a:solidFill>
              <a:schemeClr val="accent2">
                <a:lumMod val="60000"/>
                <a:lumOff val="40000"/>
              </a:schemeClr>
            </a:solidFill>
            <a:ln w="25400"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UMEM</a:t>
              </a:r>
            </a:p>
          </p:txBody>
        </p:sp>
        <p:sp>
          <p:nvSpPr>
            <p:cNvPr id="121" name="Rectangle 6">
              <a:extLst>
                <a:ext uri="{FF2B5EF4-FFF2-40B4-BE49-F238E27FC236}">
                  <a16:creationId xmlns:a16="http://schemas.microsoft.com/office/drawing/2014/main" id="{F81D72A5-6FCC-E64F-5F9C-D7634B24BDA7}"/>
                </a:ext>
              </a:extLst>
            </p:cNvPr>
            <p:cNvSpPr/>
            <p:nvPr/>
          </p:nvSpPr>
          <p:spPr>
            <a:xfrm>
              <a:off x="2028638" y="5361671"/>
              <a:ext cx="7893101" cy="1136471"/>
            </a:xfrm>
            <a:prstGeom prst="rect">
              <a:avLst/>
            </a:prstGeom>
            <a:solidFill>
              <a:schemeClr val="bg1">
                <a:lumMod val="95000"/>
              </a:schemeClr>
            </a:solidFill>
            <a:ln w="25400"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122" name="Rectangle 121">
              <a:extLst>
                <a:ext uri="{FF2B5EF4-FFF2-40B4-BE49-F238E27FC236}">
                  <a16:creationId xmlns:a16="http://schemas.microsoft.com/office/drawing/2014/main" id="{71252D72-4204-61AA-A402-4CD0708B79DE}"/>
                </a:ext>
              </a:extLst>
            </p:cNvPr>
            <p:cNvSpPr/>
            <p:nvPr/>
          </p:nvSpPr>
          <p:spPr>
            <a:xfrm>
              <a:off x="4672964" y="5557189"/>
              <a:ext cx="2893116" cy="757394"/>
            </a:xfrm>
            <a:prstGeom prst="rect">
              <a:avLst/>
            </a:prstGeom>
            <a:solidFill>
              <a:schemeClr val="accent6">
                <a:lumMod val="60000"/>
                <a:lumOff val="40000"/>
              </a:schemeClr>
            </a:solidFill>
            <a:ln w="25400"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123" name="Rectangle 6">
              <a:extLst>
                <a:ext uri="{FF2B5EF4-FFF2-40B4-BE49-F238E27FC236}">
                  <a16:creationId xmlns:a16="http://schemas.microsoft.com/office/drawing/2014/main" id="{115BD580-5216-1C16-6B11-BDAA64B65D39}"/>
                </a:ext>
              </a:extLst>
            </p:cNvPr>
            <p:cNvSpPr/>
            <p:nvPr/>
          </p:nvSpPr>
          <p:spPr>
            <a:xfrm>
              <a:off x="5154079" y="3848100"/>
              <a:ext cx="1924305" cy="636912"/>
            </a:xfrm>
            <a:prstGeom prst="rect">
              <a:avLst/>
            </a:prstGeom>
            <a:solidFill>
              <a:srgbClr val="BBE9E6"/>
            </a:solidFill>
            <a:ln w="25400"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latin typeface="M PLUS 1p" panose="020B0502020203020207" pitchFamily="34" charset="-128"/>
                  <a:ea typeface="M PLUS 1p" panose="020B0502020203020207" pitchFamily="34" charset="-128"/>
                  <a:cs typeface="M PLUS 1p" panose="020B0502020203020207" pitchFamily="34" charset="-128"/>
                  <a:sym typeface="Arial"/>
                </a:rPr>
                <a:t>プロセス</a:t>
              </a:r>
              <a:endParaRPr kumimoji="0" lang="en-JP" sz="2000" u="none" strike="noStrike" kern="0" cap="none" spc="0" normalizeH="0" baseline="0" noProof="0" dirty="0">
                <a:ln>
                  <a:noFill/>
                </a:ln>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126" name="TextBox 125">
              <a:extLst>
                <a:ext uri="{FF2B5EF4-FFF2-40B4-BE49-F238E27FC236}">
                  <a16:creationId xmlns:a16="http://schemas.microsoft.com/office/drawing/2014/main" id="{52FEC986-FA6D-0260-9D83-6E228F21AEEB}"/>
                </a:ext>
              </a:extLst>
            </p:cNvPr>
            <p:cNvSpPr txBox="1"/>
            <p:nvPr/>
          </p:nvSpPr>
          <p:spPr>
            <a:xfrm>
              <a:off x="2003698" y="5399388"/>
              <a:ext cx="1569660" cy="369332"/>
            </a:xfrm>
            <a:prstGeom prst="rect">
              <a:avLst/>
            </a:prstGeom>
            <a:noFill/>
          </p:spPr>
          <p:txBody>
            <a:bodyPr wrap="none" rtlCol="0">
              <a:spAutoFit/>
            </a:bodyPr>
            <a:lstStyle/>
            <a:p>
              <a:r>
                <a:rPr lang="en-US" sz="1800" dirty="0" err="1">
                  <a:latin typeface="M PLUS 1p" panose="020B0502020203020207" pitchFamily="34" charset="-128"/>
                  <a:ea typeface="M PLUS 1p" panose="020B0502020203020207" pitchFamily="34" charset="-128"/>
                  <a:cs typeface="M PLUS 1p" panose="020B0502020203020207" pitchFamily="34" charset="-128"/>
                </a:rPr>
                <a:t>カーネル空間</a:t>
              </a:r>
              <a:endParaRPr lang="en-JP" sz="1800" dirty="0">
                <a:latin typeface="M PLUS 1p" panose="020B0502020203020207" pitchFamily="34" charset="-128"/>
                <a:ea typeface="M PLUS 1p" panose="020B0502020203020207" pitchFamily="34" charset="-128"/>
                <a:cs typeface="M PLUS 1p" panose="020B0502020203020207" pitchFamily="34" charset="-128"/>
              </a:endParaRPr>
            </a:p>
          </p:txBody>
        </p:sp>
        <p:cxnSp>
          <p:nvCxnSpPr>
            <p:cNvPr id="127" name="Straight Arrow Connector 20">
              <a:extLst>
                <a:ext uri="{FF2B5EF4-FFF2-40B4-BE49-F238E27FC236}">
                  <a16:creationId xmlns:a16="http://schemas.microsoft.com/office/drawing/2014/main" id="{5F5DEC23-1C0F-40AF-3007-F88142DFDDC2}"/>
                </a:ext>
              </a:extLst>
            </p:cNvPr>
            <p:cNvCxnSpPr>
              <a:cxnSpLocks/>
            </p:cNvCxnSpPr>
            <p:nvPr/>
          </p:nvCxnSpPr>
          <p:spPr>
            <a:xfrm flipV="1">
              <a:off x="5600845" y="4450914"/>
              <a:ext cx="0" cy="277791"/>
            </a:xfrm>
            <a:prstGeom prst="straightConnector1">
              <a:avLst/>
            </a:prstGeom>
            <a:ln w="57150">
              <a:solidFill>
                <a:schemeClr val="accent2"/>
              </a:solidFill>
              <a:tailEnd type="triangle"/>
            </a:ln>
          </p:spPr>
          <p:style>
            <a:lnRef idx="1">
              <a:schemeClr val="accent2"/>
            </a:lnRef>
            <a:fillRef idx="0">
              <a:schemeClr val="accent2"/>
            </a:fillRef>
            <a:effectRef idx="0">
              <a:schemeClr val="accent2"/>
            </a:effectRef>
            <a:fontRef idx="minor">
              <a:schemeClr val="tx1"/>
            </a:fontRef>
          </p:style>
        </p:cxnSp>
        <p:sp>
          <p:nvSpPr>
            <p:cNvPr id="131" name="Rectangle 130">
              <a:extLst>
                <a:ext uri="{FF2B5EF4-FFF2-40B4-BE49-F238E27FC236}">
                  <a16:creationId xmlns:a16="http://schemas.microsoft.com/office/drawing/2014/main" id="{51623D3D-794B-BE99-E5FB-C8E7B181121C}"/>
                </a:ext>
              </a:extLst>
            </p:cNvPr>
            <p:cNvSpPr/>
            <p:nvPr/>
          </p:nvSpPr>
          <p:spPr>
            <a:xfrm>
              <a:off x="4174005" y="5706693"/>
              <a:ext cx="1296033" cy="510544"/>
            </a:xfrm>
            <a:prstGeom prst="rect">
              <a:avLst/>
            </a:prstGeom>
            <a:solidFill>
              <a:schemeClr val="accent1">
                <a:lumMod val="75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chemeClr val="bg1"/>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XDP</a:t>
              </a:r>
            </a:p>
          </p:txBody>
        </p:sp>
        <p:sp>
          <p:nvSpPr>
            <p:cNvPr id="135" name="TextBox 134">
              <a:extLst>
                <a:ext uri="{FF2B5EF4-FFF2-40B4-BE49-F238E27FC236}">
                  <a16:creationId xmlns:a16="http://schemas.microsoft.com/office/drawing/2014/main" id="{039F243A-6710-6C44-43FE-550384D98C09}"/>
                </a:ext>
              </a:extLst>
            </p:cNvPr>
            <p:cNvSpPr txBox="1"/>
            <p:nvPr/>
          </p:nvSpPr>
          <p:spPr>
            <a:xfrm>
              <a:off x="6905068" y="5283724"/>
              <a:ext cx="1106179" cy="369332"/>
            </a:xfrm>
            <a:prstGeom prst="rect">
              <a:avLst/>
            </a:prstGeom>
            <a:noFill/>
          </p:spPr>
          <p:txBody>
            <a:bodyPr wrap="square" rtlCol="0">
              <a:spAutoFit/>
            </a:bodyPr>
            <a:lstStyle/>
            <a:p>
              <a:r>
                <a:rPr lang="en-JP" sz="1800" dirty="0">
                  <a:latin typeface="M PLUS 1p" panose="020B0502020203020207" pitchFamily="34" charset="-128"/>
                  <a:ea typeface="M PLUS 1p" panose="020B0502020203020207" pitchFamily="34" charset="-128"/>
                  <a:cs typeface="M PLUS 1p" panose="020B0502020203020207" pitchFamily="34" charset="-128"/>
                </a:rPr>
                <a:t>ドライバ</a:t>
              </a:r>
            </a:p>
          </p:txBody>
        </p:sp>
        <p:sp>
          <p:nvSpPr>
            <p:cNvPr id="137" name="Rectangle 6">
              <a:extLst>
                <a:ext uri="{FF2B5EF4-FFF2-40B4-BE49-F238E27FC236}">
                  <a16:creationId xmlns:a16="http://schemas.microsoft.com/office/drawing/2014/main" id="{358875BD-9D4E-B02D-0B36-28A558B9FFF0}"/>
                </a:ext>
              </a:extLst>
            </p:cNvPr>
            <p:cNvSpPr/>
            <p:nvPr/>
          </p:nvSpPr>
          <p:spPr>
            <a:xfrm>
              <a:off x="4932877" y="6314583"/>
              <a:ext cx="2409806" cy="135726"/>
            </a:xfrm>
            <a:prstGeom prst="rect">
              <a:avLst/>
            </a:prstGeom>
            <a:solidFill>
              <a:schemeClr val="accent1">
                <a:lumMod val="60000"/>
                <a:lumOff val="40000"/>
              </a:schemeClr>
            </a:solidFill>
            <a:ln w="25400"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139" name="Curved Connector 138">
              <a:extLst>
                <a:ext uri="{FF2B5EF4-FFF2-40B4-BE49-F238E27FC236}">
                  <a16:creationId xmlns:a16="http://schemas.microsoft.com/office/drawing/2014/main" id="{3BF8B550-62BD-FE3F-F60C-8DB0F1F15DD8}"/>
                </a:ext>
              </a:extLst>
            </p:cNvPr>
            <p:cNvCxnSpPr>
              <a:cxnSpLocks/>
            </p:cNvCxnSpPr>
            <p:nvPr/>
          </p:nvCxnSpPr>
          <p:spPr>
            <a:xfrm rot="5400000" flipH="1" flipV="1">
              <a:off x="4865070" y="5972358"/>
              <a:ext cx="1471943" cy="392"/>
            </a:xfrm>
            <a:prstGeom prst="curvedConnector3">
              <a:avLst>
                <a:gd name="adj1" fmla="val 50000"/>
              </a:avLst>
            </a:prstGeom>
            <a:ln w="50800">
              <a:solidFill>
                <a:schemeClr val="accent2"/>
              </a:solidFill>
              <a:prstDash val="solid"/>
              <a:headEnd type="none"/>
              <a:tailEnd type="triangle"/>
            </a:ln>
          </p:spPr>
          <p:style>
            <a:lnRef idx="1">
              <a:schemeClr val="dk1"/>
            </a:lnRef>
            <a:fillRef idx="0">
              <a:schemeClr val="dk1"/>
            </a:fillRef>
            <a:effectRef idx="0">
              <a:schemeClr val="dk1"/>
            </a:effectRef>
            <a:fontRef idx="minor">
              <a:schemeClr val="tx1"/>
            </a:fontRef>
          </p:style>
        </p:cxnSp>
        <p:cxnSp>
          <p:nvCxnSpPr>
            <p:cNvPr id="141" name="Curved Connector 140">
              <a:extLst>
                <a:ext uri="{FF2B5EF4-FFF2-40B4-BE49-F238E27FC236}">
                  <a16:creationId xmlns:a16="http://schemas.microsoft.com/office/drawing/2014/main" id="{7EF340B7-3045-121A-C384-D5CA40CD6D90}"/>
                </a:ext>
              </a:extLst>
            </p:cNvPr>
            <p:cNvCxnSpPr>
              <a:cxnSpLocks/>
              <a:stCxn id="123" idx="1"/>
              <a:endCxn id="158" idx="0"/>
            </p:cNvCxnSpPr>
            <p:nvPr/>
          </p:nvCxnSpPr>
          <p:spPr>
            <a:xfrm rot="10800000" flipV="1">
              <a:off x="4000095" y="4166556"/>
              <a:ext cx="1153985" cy="423252"/>
            </a:xfrm>
            <a:prstGeom prst="curvedConnector2">
              <a:avLst/>
            </a:prstGeom>
            <a:ln w="50800">
              <a:solidFill>
                <a:schemeClr val="accent2"/>
              </a:solidFill>
              <a:prstDash val="sysDot"/>
              <a:headEnd type="triangle"/>
              <a:tailEnd type="none"/>
            </a:ln>
          </p:spPr>
          <p:style>
            <a:lnRef idx="1">
              <a:schemeClr val="dk1"/>
            </a:lnRef>
            <a:fillRef idx="0">
              <a:schemeClr val="dk1"/>
            </a:fillRef>
            <a:effectRef idx="0">
              <a:schemeClr val="dk1"/>
            </a:effectRef>
            <a:fontRef idx="minor">
              <a:schemeClr val="tx1"/>
            </a:fontRef>
          </p:style>
        </p:cxnSp>
        <p:cxnSp>
          <p:nvCxnSpPr>
            <p:cNvPr id="193" name="Curved Connector 192">
              <a:extLst>
                <a:ext uri="{FF2B5EF4-FFF2-40B4-BE49-F238E27FC236}">
                  <a16:creationId xmlns:a16="http://schemas.microsoft.com/office/drawing/2014/main" id="{D16C9B29-9C7B-37B2-11D0-D35C1D861B52}"/>
                </a:ext>
              </a:extLst>
            </p:cNvPr>
            <p:cNvCxnSpPr>
              <a:cxnSpLocks/>
              <a:stCxn id="131" idx="1"/>
              <a:endCxn id="158" idx="4"/>
            </p:cNvCxnSpPr>
            <p:nvPr/>
          </p:nvCxnSpPr>
          <p:spPr>
            <a:xfrm rot="10800000">
              <a:off x="4000095" y="5489809"/>
              <a:ext cx="173911" cy="472157"/>
            </a:xfrm>
            <a:prstGeom prst="curvedConnector2">
              <a:avLst/>
            </a:prstGeom>
            <a:ln w="50800">
              <a:solidFill>
                <a:schemeClr val="accent2"/>
              </a:solidFill>
              <a:prstDash val="sysDot"/>
              <a:headEnd type="none"/>
              <a:tailEnd type="triangle"/>
            </a:ln>
          </p:spPr>
          <p:style>
            <a:lnRef idx="1">
              <a:schemeClr val="dk1"/>
            </a:lnRef>
            <a:fillRef idx="0">
              <a:schemeClr val="dk1"/>
            </a:fillRef>
            <a:effectRef idx="0">
              <a:schemeClr val="dk1"/>
            </a:effectRef>
            <a:fontRef idx="minor">
              <a:schemeClr val="tx1"/>
            </a:fontRef>
          </p:style>
        </p:cxnSp>
        <p:cxnSp>
          <p:nvCxnSpPr>
            <p:cNvPr id="218" name="Curved Connector 217">
              <a:extLst>
                <a:ext uri="{FF2B5EF4-FFF2-40B4-BE49-F238E27FC236}">
                  <a16:creationId xmlns:a16="http://schemas.microsoft.com/office/drawing/2014/main" id="{ECA9EBB3-A7B7-6CFF-BE1A-560B270E1C6B}"/>
                </a:ext>
              </a:extLst>
            </p:cNvPr>
            <p:cNvCxnSpPr>
              <a:cxnSpLocks/>
              <a:stCxn id="186" idx="0"/>
              <a:endCxn id="123" idx="3"/>
            </p:cNvCxnSpPr>
            <p:nvPr/>
          </p:nvCxnSpPr>
          <p:spPr>
            <a:xfrm rot="16200000" flipV="1">
              <a:off x="7454788" y="3790152"/>
              <a:ext cx="423254" cy="1176061"/>
            </a:xfrm>
            <a:prstGeom prst="curvedConnector2">
              <a:avLst/>
            </a:prstGeom>
            <a:ln w="50800">
              <a:solidFill>
                <a:schemeClr val="accent1"/>
              </a:solidFill>
              <a:prstDash val="sysDot"/>
              <a:headEnd type="triangle"/>
              <a:tailEnd type="none"/>
            </a:ln>
          </p:spPr>
          <p:style>
            <a:lnRef idx="1">
              <a:schemeClr val="dk1"/>
            </a:lnRef>
            <a:fillRef idx="0">
              <a:schemeClr val="dk1"/>
            </a:fillRef>
            <a:effectRef idx="0">
              <a:schemeClr val="dk1"/>
            </a:effectRef>
            <a:fontRef idx="minor">
              <a:schemeClr val="tx1"/>
            </a:fontRef>
          </p:style>
        </p:cxnSp>
        <p:cxnSp>
          <p:nvCxnSpPr>
            <p:cNvPr id="230" name="Straight Arrow Connector 20">
              <a:extLst>
                <a:ext uri="{FF2B5EF4-FFF2-40B4-BE49-F238E27FC236}">
                  <a16:creationId xmlns:a16="http://schemas.microsoft.com/office/drawing/2014/main" id="{E485F018-4A29-3A1F-E9CA-5A5AEB09A3CC}"/>
                </a:ext>
              </a:extLst>
            </p:cNvPr>
            <p:cNvCxnSpPr>
              <a:cxnSpLocks/>
            </p:cNvCxnSpPr>
            <p:nvPr/>
          </p:nvCxnSpPr>
          <p:spPr>
            <a:xfrm>
              <a:off x="6716640" y="4485012"/>
              <a:ext cx="0" cy="277791"/>
            </a:xfrm>
            <a:prstGeom prst="straightConnector1">
              <a:avLst/>
            </a:prstGeom>
            <a:ln w="57150">
              <a:solidFill>
                <a:schemeClr val="accent1"/>
              </a:solidFill>
              <a:prstDash val="solid"/>
              <a:tailEnd type="triangle"/>
            </a:ln>
          </p:spPr>
          <p:style>
            <a:lnRef idx="1">
              <a:schemeClr val="accent2"/>
            </a:lnRef>
            <a:fillRef idx="0">
              <a:schemeClr val="accent2"/>
            </a:fillRef>
            <a:effectRef idx="0">
              <a:schemeClr val="accent2"/>
            </a:effectRef>
            <a:fontRef idx="minor">
              <a:schemeClr val="tx1"/>
            </a:fontRef>
          </p:style>
        </p:cxnSp>
        <p:cxnSp>
          <p:nvCxnSpPr>
            <p:cNvPr id="233" name="Curved Connector 232">
              <a:extLst>
                <a:ext uri="{FF2B5EF4-FFF2-40B4-BE49-F238E27FC236}">
                  <a16:creationId xmlns:a16="http://schemas.microsoft.com/office/drawing/2014/main" id="{5090BB63-784B-A0D4-58C9-F3BEF6D003B8}"/>
                </a:ext>
              </a:extLst>
            </p:cNvPr>
            <p:cNvCxnSpPr>
              <a:cxnSpLocks/>
              <a:stCxn id="122" idx="3"/>
              <a:endCxn id="186" idx="4"/>
            </p:cNvCxnSpPr>
            <p:nvPr/>
          </p:nvCxnSpPr>
          <p:spPr>
            <a:xfrm flipV="1">
              <a:off x="7566080" y="5489809"/>
              <a:ext cx="688365" cy="446077"/>
            </a:xfrm>
            <a:prstGeom prst="curvedConnector2">
              <a:avLst/>
            </a:prstGeom>
            <a:ln w="50800">
              <a:solidFill>
                <a:schemeClr val="accent1"/>
              </a:solidFill>
              <a:prstDash val="sysDot"/>
              <a:headEnd type="triangle"/>
              <a:tailEnd type="none"/>
            </a:ln>
          </p:spPr>
          <p:style>
            <a:lnRef idx="1">
              <a:schemeClr val="dk1"/>
            </a:lnRef>
            <a:fillRef idx="0">
              <a:schemeClr val="dk1"/>
            </a:fillRef>
            <a:effectRef idx="0">
              <a:schemeClr val="dk1"/>
            </a:effectRef>
            <a:fontRef idx="minor">
              <a:schemeClr val="tx1"/>
            </a:fontRef>
          </p:style>
        </p:cxnSp>
        <p:sp>
          <p:nvSpPr>
            <p:cNvPr id="3" name="TextBox 2">
              <a:extLst>
                <a:ext uri="{FF2B5EF4-FFF2-40B4-BE49-F238E27FC236}">
                  <a16:creationId xmlns:a16="http://schemas.microsoft.com/office/drawing/2014/main" id="{09D6888C-34E2-0545-38B6-ED9FB09E3DEC}"/>
                </a:ext>
              </a:extLst>
            </p:cNvPr>
            <p:cNvSpPr txBox="1"/>
            <p:nvPr/>
          </p:nvSpPr>
          <p:spPr>
            <a:xfrm>
              <a:off x="5793258" y="5724182"/>
              <a:ext cx="756938" cy="400110"/>
            </a:xfrm>
            <a:prstGeom prst="rect">
              <a:avLst/>
            </a:prstGeom>
            <a:noFill/>
          </p:spPr>
          <p:txBody>
            <a:bodyPr wrap="none" rtlCol="0">
              <a:spAutoFit/>
            </a:bodyPr>
            <a:lstStyle/>
            <a:p>
              <a:r>
                <a:rPr lang="en-JP" sz="2000" dirty="0">
                  <a:latin typeface="M PLUS 1p" panose="020B0502020203020207" pitchFamily="34" charset="-128"/>
                  <a:ea typeface="M PLUS 1p" panose="020B0502020203020207" pitchFamily="34" charset="-128"/>
                  <a:cs typeface="M PLUS 1p" panose="020B0502020203020207" pitchFamily="34" charset="-128"/>
                </a:rPr>
                <a:t>DMA</a:t>
              </a:r>
            </a:p>
          </p:txBody>
        </p:sp>
        <p:grpSp>
          <p:nvGrpSpPr>
            <p:cNvPr id="147" name="Group 146">
              <a:extLst>
                <a:ext uri="{FF2B5EF4-FFF2-40B4-BE49-F238E27FC236}">
                  <a16:creationId xmlns:a16="http://schemas.microsoft.com/office/drawing/2014/main" id="{3ED1BC40-6289-076C-39E4-15B59A9D384A}"/>
                </a:ext>
              </a:extLst>
            </p:cNvPr>
            <p:cNvGrpSpPr/>
            <p:nvPr/>
          </p:nvGrpSpPr>
          <p:grpSpPr>
            <a:xfrm>
              <a:off x="3550094" y="4589808"/>
              <a:ext cx="900000" cy="900000"/>
              <a:chOff x="6815302" y="4340739"/>
              <a:chExt cx="1080000" cy="1080000"/>
            </a:xfrm>
          </p:grpSpPr>
          <p:grpSp>
            <p:nvGrpSpPr>
              <p:cNvPr id="149" name="Group 148">
                <a:extLst>
                  <a:ext uri="{FF2B5EF4-FFF2-40B4-BE49-F238E27FC236}">
                    <a16:creationId xmlns:a16="http://schemas.microsoft.com/office/drawing/2014/main" id="{2BD7E3B4-BA6C-3639-62FC-A710B61A75D7}"/>
                  </a:ext>
                </a:extLst>
              </p:cNvPr>
              <p:cNvGrpSpPr/>
              <p:nvPr/>
            </p:nvGrpSpPr>
            <p:grpSpPr>
              <a:xfrm>
                <a:off x="6815302" y="4340739"/>
                <a:ext cx="1080000" cy="1080000"/>
                <a:chOff x="6815302" y="4340739"/>
                <a:chExt cx="1080000" cy="1080000"/>
              </a:xfrm>
            </p:grpSpPr>
            <p:sp>
              <p:nvSpPr>
                <p:cNvPr id="158" name="Oval 157">
                  <a:extLst>
                    <a:ext uri="{FF2B5EF4-FFF2-40B4-BE49-F238E27FC236}">
                      <a16:creationId xmlns:a16="http://schemas.microsoft.com/office/drawing/2014/main" id="{84CDAAEF-F549-E922-645D-2E66DF0B0B32}"/>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rgbClr val="FF0000"/>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159" name="Oval 158">
                  <a:extLst>
                    <a:ext uri="{FF2B5EF4-FFF2-40B4-BE49-F238E27FC236}">
                      <a16:creationId xmlns:a16="http://schemas.microsoft.com/office/drawing/2014/main" id="{EF49EEC7-9252-14A6-B840-2484B6620AD5}"/>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rgbClr val="FF0000"/>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150" name="Straight Connector 149">
                <a:extLst>
                  <a:ext uri="{FF2B5EF4-FFF2-40B4-BE49-F238E27FC236}">
                    <a16:creationId xmlns:a16="http://schemas.microsoft.com/office/drawing/2014/main" id="{B9B0E6ED-F93D-C805-8612-8D70630FF589}"/>
                  </a:ext>
                </a:extLst>
              </p:cNvPr>
              <p:cNvCxnSpPr>
                <a:cxnSpLocks/>
                <a:endCxn id="158"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300ECC18-3DF5-A21A-59D4-6D6D27A131D3}"/>
                  </a:ext>
                </a:extLst>
              </p:cNvPr>
              <p:cNvCxnSpPr>
                <a:cxnSpLocks/>
                <a:stCxn id="159" idx="1"/>
                <a:endCxn id="158"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213F96E3-5959-1368-A644-78B6403E73DC}"/>
                  </a:ext>
                </a:extLst>
              </p:cNvPr>
              <p:cNvCxnSpPr>
                <a:cxnSpLocks/>
                <a:stCxn id="159" idx="2"/>
                <a:endCxn id="158"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C0148303-CEC2-3396-67FA-0F163FB34197}"/>
                  </a:ext>
                </a:extLst>
              </p:cNvPr>
              <p:cNvCxnSpPr>
                <a:cxnSpLocks/>
                <a:stCxn id="159" idx="3"/>
                <a:endCxn id="158"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2835B0E6-E916-CADF-3FEE-14E5930A98B9}"/>
                  </a:ext>
                </a:extLst>
              </p:cNvPr>
              <p:cNvCxnSpPr>
                <a:cxnSpLocks/>
                <a:stCxn id="158" idx="4"/>
                <a:endCxn id="159"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BB5940CF-185F-F7A0-F0E5-B1E366527FED}"/>
                  </a:ext>
                </a:extLst>
              </p:cNvPr>
              <p:cNvCxnSpPr>
                <a:cxnSpLocks/>
                <a:stCxn id="158" idx="5"/>
                <a:endCxn id="159"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8BC13EFB-5870-9DBA-688B-E6EAB0F61A1E}"/>
                  </a:ext>
                </a:extLst>
              </p:cNvPr>
              <p:cNvCxnSpPr>
                <a:cxnSpLocks/>
                <a:stCxn id="158" idx="6"/>
                <a:endCxn id="159"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58C238A5-3B11-0CF1-D893-F433F0E92278}"/>
                  </a:ext>
                </a:extLst>
              </p:cNvPr>
              <p:cNvCxnSpPr>
                <a:cxnSpLocks/>
                <a:stCxn id="159" idx="7"/>
                <a:endCxn id="158"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8" name="TextBox 147">
              <a:extLst>
                <a:ext uri="{FF2B5EF4-FFF2-40B4-BE49-F238E27FC236}">
                  <a16:creationId xmlns:a16="http://schemas.microsoft.com/office/drawing/2014/main" id="{A483F850-FA01-AEB1-BC8E-C73A5EED862A}"/>
                </a:ext>
              </a:extLst>
            </p:cNvPr>
            <p:cNvSpPr txBox="1"/>
            <p:nvPr/>
          </p:nvSpPr>
          <p:spPr>
            <a:xfrm>
              <a:off x="2896329" y="4288879"/>
              <a:ext cx="1170513" cy="369332"/>
            </a:xfrm>
            <a:prstGeom prst="rect">
              <a:avLst/>
            </a:prstGeom>
            <a:noFill/>
          </p:spPr>
          <p:txBody>
            <a:bodyPr wrap="none" rtlCol="0">
              <a:spAutoFit/>
            </a:bodyPr>
            <a:lstStyle/>
            <a:p>
              <a:r>
                <a:rPr lang="en-JP" sz="1800" dirty="0">
                  <a:latin typeface="M PLUS 1p" panose="020B0502020203020207" pitchFamily="34" charset="-128"/>
                  <a:ea typeface="M PLUS 1p" panose="020B0502020203020207" pitchFamily="34" charset="-128"/>
                  <a:cs typeface="M PLUS 1p" panose="020B0502020203020207" pitchFamily="34" charset="-128"/>
                </a:rPr>
                <a:t>RXリング</a:t>
              </a:r>
            </a:p>
          </p:txBody>
        </p:sp>
        <p:grpSp>
          <p:nvGrpSpPr>
            <p:cNvPr id="176" name="Group 175">
              <a:extLst>
                <a:ext uri="{FF2B5EF4-FFF2-40B4-BE49-F238E27FC236}">
                  <a16:creationId xmlns:a16="http://schemas.microsoft.com/office/drawing/2014/main" id="{FAE5F34C-FE62-35B5-1DC6-C4180A3EDFCD}"/>
                </a:ext>
              </a:extLst>
            </p:cNvPr>
            <p:cNvGrpSpPr/>
            <p:nvPr/>
          </p:nvGrpSpPr>
          <p:grpSpPr>
            <a:xfrm>
              <a:off x="7804445" y="4589809"/>
              <a:ext cx="900000" cy="900000"/>
              <a:chOff x="6804593" y="4275568"/>
              <a:chExt cx="1080000" cy="1080001"/>
            </a:xfrm>
          </p:grpSpPr>
          <p:grpSp>
            <p:nvGrpSpPr>
              <p:cNvPr id="177" name="Group 176">
                <a:extLst>
                  <a:ext uri="{FF2B5EF4-FFF2-40B4-BE49-F238E27FC236}">
                    <a16:creationId xmlns:a16="http://schemas.microsoft.com/office/drawing/2014/main" id="{C2908AB1-2D7C-46B8-D606-6272F44E27A7}"/>
                  </a:ext>
                </a:extLst>
              </p:cNvPr>
              <p:cNvGrpSpPr/>
              <p:nvPr/>
            </p:nvGrpSpPr>
            <p:grpSpPr>
              <a:xfrm>
                <a:off x="6804593" y="4275569"/>
                <a:ext cx="1080000" cy="1080000"/>
                <a:chOff x="6804593" y="4275569"/>
                <a:chExt cx="1080000" cy="1080000"/>
              </a:xfrm>
            </p:grpSpPr>
            <p:sp>
              <p:nvSpPr>
                <p:cNvPr id="186" name="Oval 185">
                  <a:extLst>
                    <a:ext uri="{FF2B5EF4-FFF2-40B4-BE49-F238E27FC236}">
                      <a16:creationId xmlns:a16="http://schemas.microsoft.com/office/drawing/2014/main" id="{BDA481F0-885E-B795-CDAB-E242ABF28B19}"/>
                    </a:ext>
                  </a:extLst>
                </p:cNvPr>
                <p:cNvSpPr/>
                <p:nvPr/>
              </p:nvSpPr>
              <p:spPr>
                <a:xfrm>
                  <a:off x="6804593" y="427556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rgbClr val="FF0000"/>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187" name="Oval 186">
                  <a:extLst>
                    <a:ext uri="{FF2B5EF4-FFF2-40B4-BE49-F238E27FC236}">
                      <a16:creationId xmlns:a16="http://schemas.microsoft.com/office/drawing/2014/main" id="{7DC4C780-3B07-D224-85AB-98C91DB5A13F}"/>
                    </a:ext>
                  </a:extLst>
                </p:cNvPr>
                <p:cNvSpPr/>
                <p:nvPr/>
              </p:nvSpPr>
              <p:spPr>
                <a:xfrm>
                  <a:off x="6981247" y="4455568"/>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dirty="0">
                    <a:solidFill>
                      <a:srgbClr val="FF0000"/>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178" name="Straight Connector 177">
                <a:extLst>
                  <a:ext uri="{FF2B5EF4-FFF2-40B4-BE49-F238E27FC236}">
                    <a16:creationId xmlns:a16="http://schemas.microsoft.com/office/drawing/2014/main" id="{6B0E7C49-796A-7676-0040-ECC114749BED}"/>
                  </a:ext>
                </a:extLst>
              </p:cNvPr>
              <p:cNvCxnSpPr>
                <a:cxnSpLocks/>
                <a:endCxn id="186" idx="0"/>
              </p:cNvCxnSpPr>
              <p:nvPr/>
            </p:nvCxnSpPr>
            <p:spPr>
              <a:xfrm flipV="1">
                <a:off x="7344593" y="4275568"/>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781F8262-D941-C1A9-A9F0-95F11E753033}"/>
                  </a:ext>
                </a:extLst>
              </p:cNvPr>
              <p:cNvCxnSpPr>
                <a:cxnSpLocks/>
                <a:stCxn id="187" idx="1"/>
                <a:endCxn id="186" idx="1"/>
              </p:cNvCxnSpPr>
              <p:nvPr/>
            </p:nvCxnSpPr>
            <p:spPr>
              <a:xfrm flipH="1" flipV="1">
                <a:off x="6962755" y="4433732"/>
                <a:ext cx="123933" cy="12727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0CAFDD0E-EFE6-1BD0-10F3-40826EBB4234}"/>
                  </a:ext>
                </a:extLst>
              </p:cNvPr>
              <p:cNvCxnSpPr>
                <a:cxnSpLocks/>
                <a:stCxn id="187" idx="2"/>
                <a:endCxn id="186" idx="2"/>
              </p:cNvCxnSpPr>
              <p:nvPr/>
            </p:nvCxnSpPr>
            <p:spPr>
              <a:xfrm flipH="1">
                <a:off x="6804593" y="4815569"/>
                <a:ext cx="176654"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86E82EF5-3342-4AF3-09B8-99F1D7FDF4CE}"/>
                  </a:ext>
                </a:extLst>
              </p:cNvPr>
              <p:cNvCxnSpPr>
                <a:cxnSpLocks/>
                <a:stCxn id="187" idx="3"/>
                <a:endCxn id="186" idx="3"/>
              </p:cNvCxnSpPr>
              <p:nvPr/>
            </p:nvCxnSpPr>
            <p:spPr>
              <a:xfrm flipH="1">
                <a:off x="6962755" y="5070127"/>
                <a:ext cx="123933" cy="12727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C649787E-E384-C3A0-EC92-F4201EB9A9B2}"/>
                  </a:ext>
                </a:extLst>
              </p:cNvPr>
              <p:cNvCxnSpPr>
                <a:cxnSpLocks/>
                <a:stCxn id="186" idx="4"/>
                <a:endCxn id="187" idx="4"/>
              </p:cNvCxnSpPr>
              <p:nvPr/>
            </p:nvCxnSpPr>
            <p:spPr>
              <a:xfrm flipH="1" flipV="1">
                <a:off x="7341247" y="5175568"/>
                <a:ext cx="3346" cy="18000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7E29EB3F-9A5D-9DC7-AF84-690E9069E9DF}"/>
                  </a:ext>
                </a:extLst>
              </p:cNvPr>
              <p:cNvCxnSpPr>
                <a:cxnSpLocks/>
                <a:stCxn id="186" idx="5"/>
                <a:endCxn id="187" idx="5"/>
              </p:cNvCxnSpPr>
              <p:nvPr/>
            </p:nvCxnSpPr>
            <p:spPr>
              <a:xfrm flipH="1" flipV="1">
                <a:off x="7595805" y="5070127"/>
                <a:ext cx="130625" cy="12727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CA6164E0-56F1-6C96-668C-E077F690BB03}"/>
                  </a:ext>
                </a:extLst>
              </p:cNvPr>
              <p:cNvCxnSpPr>
                <a:cxnSpLocks/>
                <a:stCxn id="186" idx="6"/>
                <a:endCxn id="187" idx="6"/>
              </p:cNvCxnSpPr>
              <p:nvPr/>
            </p:nvCxnSpPr>
            <p:spPr>
              <a:xfrm flipH="1" flipV="1">
                <a:off x="7701247" y="4815569"/>
                <a:ext cx="183346"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834BCCCF-181C-DA26-BC02-1A3D64F7F451}"/>
                  </a:ext>
                </a:extLst>
              </p:cNvPr>
              <p:cNvCxnSpPr>
                <a:cxnSpLocks/>
                <a:stCxn id="187" idx="7"/>
                <a:endCxn id="186" idx="7"/>
              </p:cNvCxnSpPr>
              <p:nvPr/>
            </p:nvCxnSpPr>
            <p:spPr>
              <a:xfrm flipV="1">
                <a:off x="7595805" y="4433732"/>
                <a:ext cx="130625" cy="12727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9" name="TextBox 188">
              <a:extLst>
                <a:ext uri="{FF2B5EF4-FFF2-40B4-BE49-F238E27FC236}">
                  <a16:creationId xmlns:a16="http://schemas.microsoft.com/office/drawing/2014/main" id="{4E264830-1C5D-25DA-4D3F-324830247340}"/>
                </a:ext>
              </a:extLst>
            </p:cNvPr>
            <p:cNvSpPr txBox="1"/>
            <p:nvPr/>
          </p:nvSpPr>
          <p:spPr>
            <a:xfrm>
              <a:off x="8316799" y="4294136"/>
              <a:ext cx="1178528" cy="369332"/>
            </a:xfrm>
            <a:prstGeom prst="rect">
              <a:avLst/>
            </a:prstGeom>
            <a:noFill/>
          </p:spPr>
          <p:txBody>
            <a:bodyPr wrap="none" rtlCol="0">
              <a:spAutoFit/>
            </a:bodyPr>
            <a:lstStyle/>
            <a:p>
              <a:r>
                <a:rPr lang="en-JP" sz="1800" dirty="0">
                  <a:latin typeface="M PLUS 1p" panose="020B0502020203020207" pitchFamily="34" charset="-128"/>
                  <a:ea typeface="M PLUS 1p" panose="020B0502020203020207" pitchFamily="34" charset="-128"/>
                  <a:cs typeface="M PLUS 1p" panose="020B0502020203020207" pitchFamily="34" charset="-128"/>
                </a:rPr>
                <a:t>TXリング</a:t>
              </a:r>
            </a:p>
          </p:txBody>
        </p:sp>
      </p:grpSp>
      <p:cxnSp>
        <p:nvCxnSpPr>
          <p:cNvPr id="212" name="Straight Arrow Connector 20">
            <a:extLst>
              <a:ext uri="{FF2B5EF4-FFF2-40B4-BE49-F238E27FC236}">
                <a16:creationId xmlns:a16="http://schemas.microsoft.com/office/drawing/2014/main" id="{244DE22A-2334-A109-CD36-DB30745BAEDC}"/>
              </a:ext>
            </a:extLst>
          </p:cNvPr>
          <p:cNvCxnSpPr>
            <a:cxnSpLocks/>
          </p:cNvCxnSpPr>
          <p:nvPr/>
        </p:nvCxnSpPr>
        <p:spPr>
          <a:xfrm>
            <a:off x="6716640" y="5255102"/>
            <a:ext cx="0" cy="1472998"/>
          </a:xfrm>
          <a:prstGeom prst="straightConnector1">
            <a:avLst/>
          </a:prstGeom>
          <a:ln w="57150">
            <a:solidFill>
              <a:schemeClr val="accent1"/>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545796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1D219-70A3-DA6D-1046-81CA2901D03D}"/>
            </a:ext>
          </a:extLst>
        </p:cNvPr>
        <p:cNvGrpSpPr/>
        <p:nvPr/>
      </p:nvGrpSpPr>
      <p:grpSpPr>
        <a:xfrm>
          <a:off x="0" y="0"/>
          <a:ext cx="0" cy="0"/>
          <a:chOff x="0" y="0"/>
          <a:chExt cx="0" cy="0"/>
        </a:xfrm>
      </p:grpSpPr>
      <p:sp>
        <p:nvSpPr>
          <p:cNvPr id="22" name="Title 21">
            <a:extLst>
              <a:ext uri="{FF2B5EF4-FFF2-40B4-BE49-F238E27FC236}">
                <a16:creationId xmlns:a16="http://schemas.microsoft.com/office/drawing/2014/main" id="{A650297E-5B68-B523-3578-5D9568529EDF}"/>
              </a:ext>
            </a:extLst>
          </p:cNvPr>
          <p:cNvSpPr>
            <a:spLocks noGrp="1"/>
          </p:cNvSpPr>
          <p:nvPr>
            <p:ph type="title"/>
          </p:nvPr>
        </p:nvSpPr>
        <p:spPr/>
        <p:txBody>
          <a:bodyPr/>
          <a:lstStyle/>
          <a:p>
            <a:r>
              <a:rPr lang="en-US" dirty="0"/>
              <a:t>P4 </a:t>
            </a:r>
            <a:r>
              <a:rPr lang="en-US" dirty="0" err="1"/>
              <a:t>VMの処理遅延の影響</a:t>
            </a:r>
            <a:endParaRPr lang="en-JP" dirty="0"/>
          </a:p>
        </p:txBody>
      </p:sp>
      <p:sp>
        <p:nvSpPr>
          <p:cNvPr id="27" name="Slide Number Placeholder 26">
            <a:extLst>
              <a:ext uri="{FF2B5EF4-FFF2-40B4-BE49-F238E27FC236}">
                <a16:creationId xmlns:a16="http://schemas.microsoft.com/office/drawing/2014/main" id="{085456F8-387D-DDF4-405B-C82ECB3DC752}"/>
              </a:ext>
            </a:extLst>
          </p:cNvPr>
          <p:cNvSpPr>
            <a:spLocks noGrp="1"/>
          </p:cNvSpPr>
          <p:nvPr>
            <p:ph type="sldNum" sz="quarter" idx="12"/>
          </p:nvPr>
        </p:nvSpPr>
        <p:spPr/>
        <p:txBody>
          <a:bodyPr/>
          <a:lstStyle/>
          <a:p>
            <a:fld id="{B6F15528-21DE-4FAA-801E-634DDDAF4B2B}" type="slidenum">
              <a:rPr lang="en-US" smtClean="0"/>
              <a:pPr/>
              <a:t>14</a:t>
            </a:fld>
            <a:endParaRPr lang="en-US" dirty="0"/>
          </a:p>
        </p:txBody>
      </p:sp>
      <p:sp>
        <p:nvSpPr>
          <p:cNvPr id="19" name="Content Placeholder 18">
            <a:extLst>
              <a:ext uri="{FF2B5EF4-FFF2-40B4-BE49-F238E27FC236}">
                <a16:creationId xmlns:a16="http://schemas.microsoft.com/office/drawing/2014/main" id="{E2239FDB-0D54-F641-F7B6-26FBA6BA92E5}"/>
              </a:ext>
            </a:extLst>
          </p:cNvPr>
          <p:cNvSpPr>
            <a:spLocks noGrp="1"/>
          </p:cNvSpPr>
          <p:nvPr>
            <p:ph sz="half" idx="2"/>
          </p:nvPr>
        </p:nvSpPr>
        <p:spPr/>
        <p:txBody>
          <a:bodyPr/>
          <a:lstStyle/>
          <a:p>
            <a:r>
              <a:rPr lang="en-US" dirty="0"/>
              <a:t> P4 VM</a:t>
            </a:r>
            <a:r>
              <a:rPr lang="ja-JP" altLang="en-US"/>
              <a:t>の</a:t>
            </a:r>
            <a:r>
              <a:rPr lang="en-US" dirty="0"/>
              <a:t>P4</a:t>
            </a:r>
            <a:r>
              <a:rPr lang="ja-JP" altLang="en-US"/>
              <a:t>ランタイムで意図的に処理遅延を入れて影響を調査</a:t>
            </a:r>
            <a:endParaRPr lang="en-US" altLang="ja-JP" dirty="0"/>
          </a:p>
          <a:p>
            <a:pPr lvl="1"/>
            <a:r>
              <a:rPr lang="en-US" altLang="ja-JP" dirty="0"/>
              <a:t>0.1</a:t>
            </a:r>
            <a:r>
              <a:rPr lang="el-GR" dirty="0"/>
              <a:t>μ</a:t>
            </a:r>
            <a:r>
              <a:rPr lang="en-US" dirty="0"/>
              <a:t>s ~ 100</a:t>
            </a:r>
            <a:r>
              <a:rPr lang="el-GR" dirty="0"/>
              <a:t>μ</a:t>
            </a:r>
            <a:r>
              <a:rPr lang="en-US" dirty="0"/>
              <a:t>s</a:t>
            </a:r>
          </a:p>
          <a:p>
            <a:r>
              <a:rPr lang="en-US" dirty="0"/>
              <a:t> </a:t>
            </a:r>
            <a:r>
              <a:rPr lang="ja-JP" altLang="en-US"/>
              <a:t>レイテンシは，遅延に応じて増加</a:t>
            </a:r>
          </a:p>
          <a:p>
            <a:r>
              <a:rPr lang="ja-JP" altLang="en-US"/>
              <a:t> スループットは</a:t>
            </a:r>
            <a:r>
              <a:rPr lang="en-US" altLang="ja-JP" dirty="0"/>
              <a:t>1</a:t>
            </a:r>
            <a:r>
              <a:rPr lang="el-GR" dirty="0"/>
              <a:t>μ</a:t>
            </a:r>
            <a:r>
              <a:rPr lang="en-US" dirty="0"/>
              <a:t>s</a:t>
            </a:r>
            <a:r>
              <a:rPr lang="ja-JP" altLang="en-US"/>
              <a:t>までは影響が見られない</a:t>
            </a:r>
          </a:p>
          <a:p>
            <a:endParaRPr lang="en-JP" dirty="0"/>
          </a:p>
        </p:txBody>
      </p:sp>
      <p:graphicFrame>
        <p:nvGraphicFramePr>
          <p:cNvPr id="6" name="Chart 5">
            <a:extLst>
              <a:ext uri="{FF2B5EF4-FFF2-40B4-BE49-F238E27FC236}">
                <a16:creationId xmlns:a16="http://schemas.microsoft.com/office/drawing/2014/main" id="{62192910-DD67-D74E-9710-0960307C5786}"/>
              </a:ext>
            </a:extLst>
          </p:cNvPr>
          <p:cNvGraphicFramePr>
            <a:graphicFrameLocks/>
          </p:cNvGraphicFramePr>
          <p:nvPr>
            <p:extLst>
              <p:ext uri="{D42A27DB-BD31-4B8C-83A1-F6EECF244321}">
                <p14:modId xmlns:p14="http://schemas.microsoft.com/office/powerpoint/2010/main" val="3194770181"/>
              </p:ext>
            </p:extLst>
          </p:nvPr>
        </p:nvGraphicFramePr>
        <p:xfrm>
          <a:off x="6087533" y="3435956"/>
          <a:ext cx="5562600" cy="34220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0B1BEDDC-B276-630B-3D9B-6C9ABE9B71AB}"/>
              </a:ext>
            </a:extLst>
          </p:cNvPr>
          <p:cNvGraphicFramePr>
            <a:graphicFrameLocks/>
          </p:cNvGraphicFramePr>
          <p:nvPr>
            <p:extLst>
              <p:ext uri="{D42A27DB-BD31-4B8C-83A1-F6EECF244321}">
                <p14:modId xmlns:p14="http://schemas.microsoft.com/office/powerpoint/2010/main" val="575507200"/>
              </p:ext>
            </p:extLst>
          </p:nvPr>
        </p:nvGraphicFramePr>
        <p:xfrm>
          <a:off x="338095" y="3657599"/>
          <a:ext cx="5257800" cy="3124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92420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34257-1114-5939-8726-C2401E57EB43}"/>
            </a:ext>
          </a:extLst>
        </p:cNvPr>
        <p:cNvGrpSpPr/>
        <p:nvPr/>
      </p:nvGrpSpPr>
      <p:grpSpPr>
        <a:xfrm>
          <a:off x="0" y="0"/>
          <a:ext cx="0" cy="0"/>
          <a:chOff x="0" y="0"/>
          <a:chExt cx="0" cy="0"/>
        </a:xfrm>
      </p:grpSpPr>
      <p:sp>
        <p:nvSpPr>
          <p:cNvPr id="22" name="Title 21">
            <a:extLst>
              <a:ext uri="{FF2B5EF4-FFF2-40B4-BE49-F238E27FC236}">
                <a16:creationId xmlns:a16="http://schemas.microsoft.com/office/drawing/2014/main" id="{6051A73F-71A7-97B2-A414-6B2DB7B5D0C3}"/>
              </a:ext>
            </a:extLst>
          </p:cNvPr>
          <p:cNvSpPr>
            <a:spLocks noGrp="1"/>
          </p:cNvSpPr>
          <p:nvPr>
            <p:ph type="title"/>
          </p:nvPr>
        </p:nvSpPr>
        <p:spPr>
          <a:xfrm>
            <a:off x="381000" y="551543"/>
            <a:ext cx="11430000" cy="457200"/>
          </a:xfrm>
        </p:spPr>
        <p:txBody>
          <a:bodyPr/>
          <a:lstStyle/>
          <a:p>
            <a:r>
              <a:rPr lang="en-US" dirty="0" err="1"/>
              <a:t>TCPの通信不安定性について</a:t>
            </a:r>
            <a:endParaRPr lang="en-JP" dirty="0"/>
          </a:p>
        </p:txBody>
      </p:sp>
      <p:sp>
        <p:nvSpPr>
          <p:cNvPr id="27" name="Slide Number Placeholder 26">
            <a:extLst>
              <a:ext uri="{FF2B5EF4-FFF2-40B4-BE49-F238E27FC236}">
                <a16:creationId xmlns:a16="http://schemas.microsoft.com/office/drawing/2014/main" id="{B06F2E5C-B74D-3E66-D154-32B58F2F5A9F}"/>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15</a:t>
            </a:fld>
            <a:endParaRPr lang="en-US" dirty="0"/>
          </a:p>
        </p:txBody>
      </p:sp>
      <p:sp>
        <p:nvSpPr>
          <p:cNvPr id="9" name="Content Placeholder 8">
            <a:extLst>
              <a:ext uri="{FF2B5EF4-FFF2-40B4-BE49-F238E27FC236}">
                <a16:creationId xmlns:a16="http://schemas.microsoft.com/office/drawing/2014/main" id="{F8DBC82A-8100-078B-0F87-A7C8DEA26679}"/>
              </a:ext>
            </a:extLst>
          </p:cNvPr>
          <p:cNvSpPr>
            <a:spLocks noGrp="1"/>
          </p:cNvSpPr>
          <p:nvPr>
            <p:ph sz="half" idx="2"/>
          </p:nvPr>
        </p:nvSpPr>
        <p:spPr/>
        <p:txBody>
          <a:bodyPr/>
          <a:lstStyle/>
          <a:p>
            <a:r>
              <a:rPr lang="en-US" dirty="0"/>
              <a:t>UMEM</a:t>
            </a:r>
            <a:r>
              <a:rPr lang="ja-JP" altLang="en-US"/>
              <a:t>の再利用でエラーが起き，</a:t>
            </a:r>
            <a:r>
              <a:rPr lang="en-US" dirty="0"/>
              <a:t>NIC</a:t>
            </a:r>
            <a:r>
              <a:rPr lang="ja-JP" altLang="en-US"/>
              <a:t>がリセット </a:t>
            </a:r>
          </a:p>
          <a:p>
            <a:r>
              <a:rPr lang="ja-JP" altLang="en-US"/>
              <a:t>意図的に</a:t>
            </a:r>
            <a:r>
              <a:rPr lang="en-US" dirty="0"/>
              <a:t>P4 VM</a:t>
            </a:r>
            <a:r>
              <a:rPr lang="ja-JP" altLang="en-US"/>
              <a:t>に</a:t>
            </a:r>
            <a:r>
              <a:rPr lang="en-US" altLang="ja-JP" dirty="0"/>
              <a:t>1</a:t>
            </a:r>
            <a:r>
              <a:rPr lang="el-GR" dirty="0"/>
              <a:t>μ</a:t>
            </a:r>
            <a:r>
              <a:rPr lang="en-US" dirty="0"/>
              <a:t>s</a:t>
            </a:r>
            <a:r>
              <a:rPr lang="ja-JP" altLang="en-US"/>
              <a:t>の処理遅延を入れると安定</a:t>
            </a:r>
            <a:endParaRPr lang="en-US" altLang="ja-JP" dirty="0"/>
          </a:p>
          <a:p>
            <a:pPr lvl="1"/>
            <a:r>
              <a:rPr lang="ja-JP" altLang="en-US"/>
              <a:t>６</a:t>
            </a:r>
            <a:r>
              <a:rPr lang="en-US" dirty="0"/>
              <a:t>B</a:t>
            </a:r>
            <a:r>
              <a:rPr lang="ja-JP" altLang="en-US"/>
              <a:t>の高パケットレート通信でも安定</a:t>
            </a:r>
          </a:p>
          <a:p>
            <a:r>
              <a:rPr lang="ja-JP" altLang="en-US"/>
              <a:t> </a:t>
            </a:r>
            <a:r>
              <a:rPr lang="en-US" dirty="0"/>
              <a:t>P4 VM</a:t>
            </a:r>
            <a:r>
              <a:rPr lang="ja-JP" altLang="en-US"/>
              <a:t>の処理遅延によって最大スループット低下</a:t>
            </a:r>
            <a:endParaRPr lang="en-US" altLang="ja-JP" dirty="0"/>
          </a:p>
          <a:p>
            <a:pPr lvl="1"/>
            <a:r>
              <a:rPr lang="ja-JP" altLang="en-US"/>
              <a:t>従来手法では</a:t>
            </a:r>
            <a:r>
              <a:rPr lang="en-US" altLang="ja-JP" dirty="0"/>
              <a:t>9.4</a:t>
            </a:r>
            <a:r>
              <a:rPr lang="en-US" dirty="0"/>
              <a:t>Gbps</a:t>
            </a:r>
            <a:r>
              <a:rPr lang="ja-JP" altLang="en-US"/>
              <a:t>だが，</a:t>
            </a:r>
            <a:r>
              <a:rPr lang="en-US" altLang="ja-JP" dirty="0"/>
              <a:t>8.2</a:t>
            </a:r>
            <a:r>
              <a:rPr lang="en-US" dirty="0"/>
              <a:t>Gbps</a:t>
            </a:r>
            <a:r>
              <a:rPr lang="ja-JP" altLang="en-US"/>
              <a:t>まで低下（約</a:t>
            </a:r>
            <a:r>
              <a:rPr lang="en-US" altLang="ja-JP" dirty="0"/>
              <a:t>13%</a:t>
            </a:r>
            <a:r>
              <a:rPr lang="ja-JP" altLang="en-US"/>
              <a:t>）</a:t>
            </a:r>
          </a:p>
          <a:p>
            <a:endParaRPr lang="en-JP" dirty="0"/>
          </a:p>
        </p:txBody>
      </p:sp>
      <p:graphicFrame>
        <p:nvGraphicFramePr>
          <p:cNvPr id="2" name="Chart 1">
            <a:extLst>
              <a:ext uri="{FF2B5EF4-FFF2-40B4-BE49-F238E27FC236}">
                <a16:creationId xmlns:a16="http://schemas.microsoft.com/office/drawing/2014/main" id="{E10FFA0F-DE75-7143-AF94-077191D4330E}"/>
              </a:ext>
            </a:extLst>
          </p:cNvPr>
          <p:cNvGraphicFramePr>
            <a:graphicFrameLocks/>
          </p:cNvGraphicFramePr>
          <p:nvPr>
            <p:extLst>
              <p:ext uri="{D42A27DB-BD31-4B8C-83A1-F6EECF244321}">
                <p14:modId xmlns:p14="http://schemas.microsoft.com/office/powerpoint/2010/main" val="3225761581"/>
              </p:ext>
            </p:extLst>
          </p:nvPr>
        </p:nvGraphicFramePr>
        <p:xfrm>
          <a:off x="5830845" y="3962399"/>
          <a:ext cx="5562600" cy="27555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A10ED281-24AB-754E-8D10-9D793177DDFD}"/>
              </a:ext>
            </a:extLst>
          </p:cNvPr>
          <p:cNvGraphicFramePr>
            <a:graphicFrameLocks/>
          </p:cNvGraphicFramePr>
          <p:nvPr>
            <p:extLst>
              <p:ext uri="{D42A27DB-BD31-4B8C-83A1-F6EECF244321}">
                <p14:modId xmlns:p14="http://schemas.microsoft.com/office/powerpoint/2010/main" val="653378894"/>
              </p:ext>
            </p:extLst>
          </p:nvPr>
        </p:nvGraphicFramePr>
        <p:xfrm>
          <a:off x="533400" y="3962399"/>
          <a:ext cx="4892590" cy="279154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166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FDA8C19C-1F58-E91F-7E9B-BE38F5DB8EE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B42C7B7B-89FA-B136-096C-4ABE37B99189}"/>
              </a:ext>
            </a:extLst>
          </p:cNvPr>
          <p:cNvSpPr>
            <a:spLocks noGrp="1"/>
          </p:cNvSpPr>
          <p:nvPr>
            <p:ph type="title"/>
          </p:nvPr>
        </p:nvSpPr>
        <p:spPr/>
        <p:txBody>
          <a:bodyPr/>
          <a:lstStyle/>
          <a:p>
            <a:r>
              <a:rPr lang="en-JP" dirty="0"/>
              <a:t>TransP4の受信</a:t>
            </a:r>
          </a:p>
        </p:txBody>
      </p:sp>
      <p:sp>
        <p:nvSpPr>
          <p:cNvPr id="11" name="Slide Number Placeholder 10">
            <a:extLst>
              <a:ext uri="{FF2B5EF4-FFF2-40B4-BE49-F238E27FC236}">
                <a16:creationId xmlns:a16="http://schemas.microsoft.com/office/drawing/2014/main" id="{639AEE5E-C9E3-50FA-A2B5-71D22A7F6AA2}"/>
              </a:ext>
            </a:extLst>
          </p:cNvPr>
          <p:cNvSpPr>
            <a:spLocks noGrp="1"/>
          </p:cNvSpPr>
          <p:nvPr>
            <p:ph type="sldNum" sz="quarter" idx="12"/>
          </p:nvPr>
        </p:nvSpPr>
        <p:spPr/>
        <p:txBody>
          <a:bodyPr/>
          <a:lstStyle/>
          <a:p>
            <a:fld id="{B6F15528-21DE-4FAA-801E-634DDDAF4B2B}" type="slidenum">
              <a:rPr lang="en-US" smtClean="0"/>
              <a:pPr/>
              <a:t>16</a:t>
            </a:fld>
            <a:endParaRPr lang="en-US" dirty="0"/>
          </a:p>
        </p:txBody>
      </p:sp>
      <p:grpSp>
        <p:nvGrpSpPr>
          <p:cNvPr id="88" name="Group 87">
            <a:extLst>
              <a:ext uri="{FF2B5EF4-FFF2-40B4-BE49-F238E27FC236}">
                <a16:creationId xmlns:a16="http://schemas.microsoft.com/office/drawing/2014/main" id="{166BE7C3-C72C-6C73-7FD6-D0116DDB1A73}"/>
              </a:ext>
            </a:extLst>
          </p:cNvPr>
          <p:cNvGrpSpPr/>
          <p:nvPr/>
        </p:nvGrpSpPr>
        <p:grpSpPr>
          <a:xfrm>
            <a:off x="819409" y="2017485"/>
            <a:ext cx="10553182" cy="3352800"/>
            <a:chOff x="1467103" y="3810000"/>
            <a:chExt cx="9100630" cy="2872829"/>
          </a:xfrm>
        </p:grpSpPr>
        <p:sp>
          <p:nvSpPr>
            <p:cNvPr id="4" name="Rectangle 3">
              <a:extLst>
                <a:ext uri="{FF2B5EF4-FFF2-40B4-BE49-F238E27FC236}">
                  <a16:creationId xmlns:a16="http://schemas.microsoft.com/office/drawing/2014/main" id="{391AE12E-090D-90D0-9F08-97B4A726CB68}"/>
                </a:ext>
              </a:extLst>
            </p:cNvPr>
            <p:cNvSpPr/>
            <p:nvPr/>
          </p:nvSpPr>
          <p:spPr>
            <a:xfrm>
              <a:off x="2056816" y="3810000"/>
              <a:ext cx="2088000" cy="652416"/>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cxnSp>
          <p:nvCxnSpPr>
            <p:cNvPr id="6" name="Straight Arrow Connector 27">
              <a:extLst>
                <a:ext uri="{FF2B5EF4-FFF2-40B4-BE49-F238E27FC236}">
                  <a16:creationId xmlns:a16="http://schemas.microsoft.com/office/drawing/2014/main" id="{7C7B5596-1E50-8CA6-B020-95B56491AAF9}"/>
                </a:ext>
              </a:extLst>
            </p:cNvPr>
            <p:cNvCxnSpPr>
              <a:cxnSpLocks/>
              <a:stCxn id="4" idx="3"/>
              <a:endCxn id="12" idx="1"/>
            </p:cNvCxnSpPr>
            <p:nvPr/>
          </p:nvCxnSpPr>
          <p:spPr>
            <a:xfrm>
              <a:off x="4144816" y="4136208"/>
              <a:ext cx="935552" cy="4245"/>
            </a:xfrm>
            <a:prstGeom prst="straightConnector1">
              <a:avLst/>
            </a:prstGeom>
            <a:noFill/>
            <a:ln w="38100" cap="flat" cmpd="sng" algn="ctr">
              <a:solidFill>
                <a:srgbClr val="FF0000"/>
              </a:solidFill>
              <a:prstDash val="solid"/>
              <a:headEnd type="triangle"/>
              <a:tailEnd type="none"/>
            </a:ln>
            <a:effectLst/>
          </p:spPr>
        </p:cxnSp>
        <p:cxnSp>
          <p:nvCxnSpPr>
            <p:cNvPr id="7" name="Straight Arrow Connector 29">
              <a:extLst>
                <a:ext uri="{FF2B5EF4-FFF2-40B4-BE49-F238E27FC236}">
                  <a16:creationId xmlns:a16="http://schemas.microsoft.com/office/drawing/2014/main" id="{75D74467-B439-3E47-3850-23861094E657}"/>
                </a:ext>
              </a:extLst>
            </p:cNvPr>
            <p:cNvCxnSpPr>
              <a:cxnSpLocks/>
              <a:endCxn id="24" idx="3"/>
            </p:cNvCxnSpPr>
            <p:nvPr/>
          </p:nvCxnSpPr>
          <p:spPr>
            <a:xfrm flipH="1">
              <a:off x="4144816" y="4453808"/>
              <a:ext cx="952352" cy="1969787"/>
            </a:xfrm>
            <a:prstGeom prst="straightConnector1">
              <a:avLst/>
            </a:prstGeom>
            <a:noFill/>
            <a:ln w="38100" cap="flat" cmpd="sng" algn="ctr">
              <a:solidFill>
                <a:srgbClr val="FF0000"/>
              </a:solidFill>
              <a:prstDash val="solid"/>
              <a:headEnd type="triangle"/>
              <a:tailEnd type="none"/>
            </a:ln>
            <a:effectLst/>
          </p:spPr>
        </p:cxnSp>
        <p:sp>
          <p:nvSpPr>
            <p:cNvPr id="8" name="Rectangle 7">
              <a:extLst>
                <a:ext uri="{FF2B5EF4-FFF2-40B4-BE49-F238E27FC236}">
                  <a16:creationId xmlns:a16="http://schemas.microsoft.com/office/drawing/2014/main" id="{8209815F-41A4-2D19-117A-6D8BC78A78E8}"/>
                </a:ext>
              </a:extLst>
            </p:cNvPr>
            <p:cNvSpPr/>
            <p:nvPr/>
          </p:nvSpPr>
          <p:spPr>
            <a:xfrm>
              <a:off x="2056816" y="5371893"/>
              <a:ext cx="2088000" cy="652416"/>
            </a:xfrm>
            <a:prstGeom prst="rect">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ドライバ</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12" name="Rectangle 11">
              <a:extLst>
                <a:ext uri="{FF2B5EF4-FFF2-40B4-BE49-F238E27FC236}">
                  <a16:creationId xmlns:a16="http://schemas.microsoft.com/office/drawing/2014/main" id="{8CFB570D-629C-E945-0CF2-4110D95D8D2A}"/>
                </a:ext>
              </a:extLst>
            </p:cNvPr>
            <p:cNvSpPr/>
            <p:nvPr/>
          </p:nvSpPr>
          <p:spPr>
            <a:xfrm>
              <a:off x="5080368" y="3814245"/>
              <a:ext cx="2088000" cy="652416"/>
            </a:xfrm>
            <a:prstGeom prst="rect">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UMEM</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grpSp>
          <p:nvGrpSpPr>
            <p:cNvPr id="13" name="Group 12">
              <a:extLst>
                <a:ext uri="{FF2B5EF4-FFF2-40B4-BE49-F238E27FC236}">
                  <a16:creationId xmlns:a16="http://schemas.microsoft.com/office/drawing/2014/main" id="{992EC125-B2D3-18D0-080A-C428E7A5F142}"/>
                </a:ext>
              </a:extLst>
            </p:cNvPr>
            <p:cNvGrpSpPr/>
            <p:nvPr/>
          </p:nvGrpSpPr>
          <p:grpSpPr>
            <a:xfrm>
              <a:off x="8110106" y="5292305"/>
              <a:ext cx="2088000" cy="1377322"/>
              <a:chOff x="7834376" y="2176015"/>
              <a:chExt cx="2118543" cy="1398042"/>
            </a:xfrm>
          </p:grpSpPr>
          <p:sp>
            <p:nvSpPr>
              <p:cNvPr id="79" name="Rectangle 78">
                <a:extLst>
                  <a:ext uri="{FF2B5EF4-FFF2-40B4-BE49-F238E27FC236}">
                    <a16:creationId xmlns:a16="http://schemas.microsoft.com/office/drawing/2014/main" id="{9469FEE4-E751-F0D3-7364-6B1E62BEDE56}"/>
                  </a:ext>
                </a:extLst>
              </p:cNvPr>
              <p:cNvSpPr/>
              <p:nvPr/>
            </p:nvSpPr>
            <p:spPr>
              <a:xfrm>
                <a:off x="7834376" y="2176015"/>
                <a:ext cx="2118543" cy="1398042"/>
              </a:xfrm>
              <a:prstGeom prst="rect">
                <a:avLst/>
              </a:prstGeom>
              <a:solidFill>
                <a:srgbClr val="27278B">
                  <a:lumMod val="20000"/>
                  <a:lumOff val="8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80" name="Snip Diagonal Corner Rectangle 79">
                <a:extLst>
                  <a:ext uri="{FF2B5EF4-FFF2-40B4-BE49-F238E27FC236}">
                    <a16:creationId xmlns:a16="http://schemas.microsoft.com/office/drawing/2014/main" id="{E32391D9-00DF-FFF1-CFA1-62E9A5939ADF}"/>
                  </a:ext>
                </a:extLst>
              </p:cNvPr>
              <p:cNvSpPr/>
              <p:nvPr/>
            </p:nvSpPr>
            <p:spPr>
              <a:xfrm>
                <a:off x="8164758" y="2727141"/>
                <a:ext cx="1475926" cy="613827"/>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a:t>
                </a:r>
              </a:p>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プログラム</a:t>
                </a:r>
              </a:p>
            </p:txBody>
          </p:sp>
        </p:grpSp>
        <p:sp>
          <p:nvSpPr>
            <p:cNvPr id="17" name="TextBox 16">
              <a:extLst>
                <a:ext uri="{FF2B5EF4-FFF2-40B4-BE49-F238E27FC236}">
                  <a16:creationId xmlns:a16="http://schemas.microsoft.com/office/drawing/2014/main" id="{0E3F81F1-3881-80E6-F13E-BC80D0FBF5E9}"/>
                </a:ext>
              </a:extLst>
            </p:cNvPr>
            <p:cNvSpPr txBox="1"/>
            <p:nvPr/>
          </p:nvSpPr>
          <p:spPr>
            <a:xfrm>
              <a:off x="5161312" y="6310980"/>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P4-TXリング</a:t>
              </a:r>
            </a:p>
          </p:txBody>
        </p:sp>
        <p:grpSp>
          <p:nvGrpSpPr>
            <p:cNvPr id="18" name="Group 17">
              <a:extLst>
                <a:ext uri="{FF2B5EF4-FFF2-40B4-BE49-F238E27FC236}">
                  <a16:creationId xmlns:a16="http://schemas.microsoft.com/office/drawing/2014/main" id="{BC53B0F7-E267-26CC-6A91-138AD0117E95}"/>
                </a:ext>
              </a:extLst>
            </p:cNvPr>
            <p:cNvGrpSpPr/>
            <p:nvPr/>
          </p:nvGrpSpPr>
          <p:grpSpPr>
            <a:xfrm>
              <a:off x="5813840" y="5709126"/>
              <a:ext cx="540000" cy="543680"/>
              <a:chOff x="6815302" y="4340739"/>
              <a:chExt cx="1080000" cy="1080000"/>
            </a:xfrm>
          </p:grpSpPr>
          <p:grpSp>
            <p:nvGrpSpPr>
              <p:cNvPr id="57" name="Group 56">
                <a:extLst>
                  <a:ext uri="{FF2B5EF4-FFF2-40B4-BE49-F238E27FC236}">
                    <a16:creationId xmlns:a16="http://schemas.microsoft.com/office/drawing/2014/main" id="{CBF3E38B-3352-753A-1E64-BBD66B60DE74}"/>
                  </a:ext>
                </a:extLst>
              </p:cNvPr>
              <p:cNvGrpSpPr/>
              <p:nvPr/>
            </p:nvGrpSpPr>
            <p:grpSpPr>
              <a:xfrm>
                <a:off x="6815302" y="4340739"/>
                <a:ext cx="1080000" cy="1080000"/>
                <a:chOff x="6815302" y="4340739"/>
                <a:chExt cx="1080000" cy="1080000"/>
              </a:xfrm>
            </p:grpSpPr>
            <p:sp>
              <p:nvSpPr>
                <p:cNvPr id="66" name="Oval 65">
                  <a:extLst>
                    <a:ext uri="{FF2B5EF4-FFF2-40B4-BE49-F238E27FC236}">
                      <a16:creationId xmlns:a16="http://schemas.microsoft.com/office/drawing/2014/main" id="{A3A0B35D-811F-C843-F81B-33C8F96DCF22}"/>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67" name="Oval 66">
                  <a:extLst>
                    <a:ext uri="{FF2B5EF4-FFF2-40B4-BE49-F238E27FC236}">
                      <a16:creationId xmlns:a16="http://schemas.microsoft.com/office/drawing/2014/main" id="{8A6F869A-511C-74AA-42AA-A15FE3A691F9}"/>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58" name="Straight Connector 57">
                <a:extLst>
                  <a:ext uri="{FF2B5EF4-FFF2-40B4-BE49-F238E27FC236}">
                    <a16:creationId xmlns:a16="http://schemas.microsoft.com/office/drawing/2014/main" id="{6E1EC08A-4B98-0FA9-FB44-6D677D593F56}"/>
                  </a:ext>
                </a:extLst>
              </p:cNvPr>
              <p:cNvCxnSpPr>
                <a:cxnSpLocks/>
                <a:endCxn id="66"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5C44472-936B-3723-0E4A-CA1AE1FC9FDA}"/>
                  </a:ext>
                </a:extLst>
              </p:cNvPr>
              <p:cNvCxnSpPr>
                <a:cxnSpLocks/>
                <a:stCxn id="67" idx="1"/>
                <a:endCxn id="66"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AADC2BD9-C483-983B-E88A-1F845184DFE6}"/>
                  </a:ext>
                </a:extLst>
              </p:cNvPr>
              <p:cNvCxnSpPr>
                <a:cxnSpLocks/>
                <a:stCxn id="67" idx="2"/>
                <a:endCxn id="66"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515AEF7-5B54-E1B8-91AA-B550C89998F4}"/>
                  </a:ext>
                </a:extLst>
              </p:cNvPr>
              <p:cNvCxnSpPr>
                <a:cxnSpLocks/>
                <a:stCxn id="67" idx="3"/>
                <a:endCxn id="66"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ED9AA8E-B0EC-B163-AC7B-A2DB56E77461}"/>
                  </a:ext>
                </a:extLst>
              </p:cNvPr>
              <p:cNvCxnSpPr>
                <a:cxnSpLocks/>
                <a:stCxn id="66" idx="4"/>
                <a:endCxn id="67"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BDEA2B93-B8D5-24B7-F765-4900A55BCFC4}"/>
                  </a:ext>
                </a:extLst>
              </p:cNvPr>
              <p:cNvCxnSpPr>
                <a:cxnSpLocks/>
                <a:stCxn id="66" idx="5"/>
                <a:endCxn id="67"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DB2216B4-9BE3-63FA-3438-9368D910100A}"/>
                  </a:ext>
                </a:extLst>
              </p:cNvPr>
              <p:cNvCxnSpPr>
                <a:cxnSpLocks/>
                <a:stCxn id="66" idx="6"/>
                <a:endCxn id="67"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F3998DE1-D470-E27C-40C2-027EB3F13359}"/>
                  </a:ext>
                </a:extLst>
              </p:cNvPr>
              <p:cNvCxnSpPr>
                <a:cxnSpLocks/>
                <a:stCxn id="67" idx="7"/>
                <a:endCxn id="66"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FA4D026D-2498-98A7-62C5-21922DAFD620}"/>
                </a:ext>
              </a:extLst>
            </p:cNvPr>
            <p:cNvGrpSpPr/>
            <p:nvPr/>
          </p:nvGrpSpPr>
          <p:grpSpPr>
            <a:xfrm>
              <a:off x="5813840" y="5029993"/>
              <a:ext cx="540000" cy="543680"/>
              <a:chOff x="6815302" y="4340739"/>
              <a:chExt cx="1080000" cy="1080000"/>
            </a:xfrm>
          </p:grpSpPr>
          <p:grpSp>
            <p:nvGrpSpPr>
              <p:cNvPr id="46" name="Group 45">
                <a:extLst>
                  <a:ext uri="{FF2B5EF4-FFF2-40B4-BE49-F238E27FC236}">
                    <a16:creationId xmlns:a16="http://schemas.microsoft.com/office/drawing/2014/main" id="{5492785A-AECF-6E75-83EE-8AC6EAB4B7C9}"/>
                  </a:ext>
                </a:extLst>
              </p:cNvPr>
              <p:cNvGrpSpPr/>
              <p:nvPr/>
            </p:nvGrpSpPr>
            <p:grpSpPr>
              <a:xfrm>
                <a:off x="6815302" y="4340739"/>
                <a:ext cx="1080000" cy="1080000"/>
                <a:chOff x="6815302" y="4340739"/>
                <a:chExt cx="1080000" cy="1080000"/>
              </a:xfrm>
            </p:grpSpPr>
            <p:sp>
              <p:nvSpPr>
                <p:cNvPr id="55" name="Oval 54">
                  <a:extLst>
                    <a:ext uri="{FF2B5EF4-FFF2-40B4-BE49-F238E27FC236}">
                      <a16:creationId xmlns:a16="http://schemas.microsoft.com/office/drawing/2014/main" id="{064E6F8A-6C0D-C6FD-F522-25617FD8A9BF}"/>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56" name="Oval 55">
                  <a:extLst>
                    <a:ext uri="{FF2B5EF4-FFF2-40B4-BE49-F238E27FC236}">
                      <a16:creationId xmlns:a16="http://schemas.microsoft.com/office/drawing/2014/main" id="{5E8F26F5-A8F4-13E8-D155-2EBAAE40E4AA}"/>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47" name="Straight Connector 46">
                <a:extLst>
                  <a:ext uri="{FF2B5EF4-FFF2-40B4-BE49-F238E27FC236}">
                    <a16:creationId xmlns:a16="http://schemas.microsoft.com/office/drawing/2014/main" id="{14814D32-D183-C1C4-EFB3-4CF07EB76C17}"/>
                  </a:ext>
                </a:extLst>
              </p:cNvPr>
              <p:cNvCxnSpPr>
                <a:cxnSpLocks/>
                <a:endCxn id="55"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0A82D6C-2D6A-8230-5796-342C52CE33DF}"/>
                  </a:ext>
                </a:extLst>
              </p:cNvPr>
              <p:cNvCxnSpPr>
                <a:cxnSpLocks/>
                <a:stCxn id="56" idx="1"/>
                <a:endCxn id="55"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442CA30-C0EC-F383-76DD-D233E20855E3}"/>
                  </a:ext>
                </a:extLst>
              </p:cNvPr>
              <p:cNvCxnSpPr>
                <a:cxnSpLocks/>
                <a:stCxn id="56" idx="2"/>
                <a:endCxn id="55"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1C8A900-49A3-8965-B076-361B110DA5AD}"/>
                  </a:ext>
                </a:extLst>
              </p:cNvPr>
              <p:cNvCxnSpPr>
                <a:cxnSpLocks/>
                <a:stCxn id="56" idx="3"/>
                <a:endCxn id="55"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F055B108-DCDF-58E1-2D72-419F46ED2EE3}"/>
                  </a:ext>
                </a:extLst>
              </p:cNvPr>
              <p:cNvCxnSpPr>
                <a:cxnSpLocks/>
                <a:stCxn id="55" idx="4"/>
                <a:endCxn id="56"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FB71F81-1304-1312-ABF8-0DF229A1504C}"/>
                  </a:ext>
                </a:extLst>
              </p:cNvPr>
              <p:cNvCxnSpPr>
                <a:cxnSpLocks/>
                <a:stCxn id="55" idx="5"/>
                <a:endCxn id="56"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F8F488C-B217-C83C-FC8B-E198D13AD1CD}"/>
                  </a:ext>
                </a:extLst>
              </p:cNvPr>
              <p:cNvCxnSpPr>
                <a:cxnSpLocks/>
                <a:stCxn id="55" idx="6"/>
                <a:endCxn id="56"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8EE6F3E3-289D-D199-D6C2-D6D694B1B4F9}"/>
                  </a:ext>
                </a:extLst>
              </p:cNvPr>
              <p:cNvCxnSpPr>
                <a:cxnSpLocks/>
                <a:stCxn id="56" idx="7"/>
                <a:endCxn id="55"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a:extLst>
                <a:ext uri="{FF2B5EF4-FFF2-40B4-BE49-F238E27FC236}">
                  <a16:creationId xmlns:a16="http://schemas.microsoft.com/office/drawing/2014/main" id="{7B148B03-1507-728D-4091-A0DDB6FB2D51}"/>
                </a:ext>
              </a:extLst>
            </p:cNvPr>
            <p:cNvCxnSpPr>
              <a:cxnSpLocks/>
            </p:cNvCxnSpPr>
            <p:nvPr/>
          </p:nvCxnSpPr>
          <p:spPr>
            <a:xfrm>
              <a:off x="2650368" y="4462416"/>
              <a:ext cx="0" cy="903491"/>
            </a:xfrm>
            <a:prstGeom prst="line">
              <a:avLst/>
            </a:prstGeom>
            <a:noFill/>
            <a:ln w="31750" cap="flat" cmpd="sng" algn="ctr">
              <a:solidFill>
                <a:srgbClr val="0070C0"/>
              </a:solidFill>
              <a:prstDash val="solid"/>
              <a:headEnd type="arrow"/>
              <a:tailEnd type="none"/>
            </a:ln>
            <a:effectLst/>
          </p:spPr>
        </p:cxnSp>
        <p:grpSp>
          <p:nvGrpSpPr>
            <p:cNvPr id="21" name="Group 20">
              <a:extLst>
                <a:ext uri="{FF2B5EF4-FFF2-40B4-BE49-F238E27FC236}">
                  <a16:creationId xmlns:a16="http://schemas.microsoft.com/office/drawing/2014/main" id="{A13D84C6-C263-99B6-2BA8-BE81986E781E}"/>
                </a:ext>
              </a:extLst>
            </p:cNvPr>
            <p:cNvGrpSpPr/>
            <p:nvPr/>
          </p:nvGrpSpPr>
          <p:grpSpPr>
            <a:xfrm>
              <a:off x="2380368" y="4647887"/>
              <a:ext cx="540000" cy="543680"/>
              <a:chOff x="6815302" y="4340739"/>
              <a:chExt cx="1080000" cy="1080000"/>
            </a:xfrm>
          </p:grpSpPr>
          <p:grpSp>
            <p:nvGrpSpPr>
              <p:cNvPr id="33" name="Group 32">
                <a:extLst>
                  <a:ext uri="{FF2B5EF4-FFF2-40B4-BE49-F238E27FC236}">
                    <a16:creationId xmlns:a16="http://schemas.microsoft.com/office/drawing/2014/main" id="{E6230CB9-D4D7-2B9A-42A6-3395FAB344CF}"/>
                  </a:ext>
                </a:extLst>
              </p:cNvPr>
              <p:cNvGrpSpPr/>
              <p:nvPr/>
            </p:nvGrpSpPr>
            <p:grpSpPr>
              <a:xfrm>
                <a:off x="6815302" y="4340739"/>
                <a:ext cx="1080000" cy="1080000"/>
                <a:chOff x="6815302" y="4340739"/>
                <a:chExt cx="1080000" cy="1080000"/>
              </a:xfrm>
            </p:grpSpPr>
            <p:sp>
              <p:nvSpPr>
                <p:cNvPr id="44" name="Oval 43">
                  <a:extLst>
                    <a:ext uri="{FF2B5EF4-FFF2-40B4-BE49-F238E27FC236}">
                      <a16:creationId xmlns:a16="http://schemas.microsoft.com/office/drawing/2014/main" id="{99269634-B053-05BE-DE09-D1FDDAB066BC}"/>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45" name="Oval 44">
                  <a:extLst>
                    <a:ext uri="{FF2B5EF4-FFF2-40B4-BE49-F238E27FC236}">
                      <a16:creationId xmlns:a16="http://schemas.microsoft.com/office/drawing/2014/main" id="{8F65D3B1-1265-1928-C503-128752D5B531}"/>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34" name="Straight Connector 33">
                <a:extLst>
                  <a:ext uri="{FF2B5EF4-FFF2-40B4-BE49-F238E27FC236}">
                    <a16:creationId xmlns:a16="http://schemas.microsoft.com/office/drawing/2014/main" id="{4890769A-2599-6CE8-5956-040D20825E42}"/>
                  </a:ext>
                </a:extLst>
              </p:cNvPr>
              <p:cNvCxnSpPr>
                <a:cxnSpLocks/>
                <a:endCxn id="44"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57F81A5-35A1-AEDF-56AF-BF62B7498EE9}"/>
                  </a:ext>
                </a:extLst>
              </p:cNvPr>
              <p:cNvCxnSpPr>
                <a:cxnSpLocks/>
                <a:stCxn id="45" idx="1"/>
                <a:endCxn id="44"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4B8D0FD-5AB5-C57A-3EFB-B1DBAE1865FA}"/>
                  </a:ext>
                </a:extLst>
              </p:cNvPr>
              <p:cNvCxnSpPr>
                <a:cxnSpLocks/>
                <a:stCxn id="45" idx="2"/>
                <a:endCxn id="44"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E27F56A-4DBC-A859-64FD-46F2C3469CE1}"/>
                  </a:ext>
                </a:extLst>
              </p:cNvPr>
              <p:cNvCxnSpPr>
                <a:cxnSpLocks/>
                <a:stCxn id="45" idx="3"/>
                <a:endCxn id="44"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20BA358-3438-29C6-1B54-7F7A58C0E1D4}"/>
                  </a:ext>
                </a:extLst>
              </p:cNvPr>
              <p:cNvCxnSpPr>
                <a:cxnSpLocks/>
                <a:stCxn id="44" idx="4"/>
                <a:endCxn id="45"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D208BE7-D500-6AD8-2BD3-A968286D4B97}"/>
                  </a:ext>
                </a:extLst>
              </p:cNvPr>
              <p:cNvCxnSpPr>
                <a:cxnSpLocks/>
                <a:stCxn id="44" idx="5"/>
                <a:endCxn id="45"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3B2EA50-7730-2F17-6841-CBD10954FE5C}"/>
                  </a:ext>
                </a:extLst>
              </p:cNvPr>
              <p:cNvCxnSpPr>
                <a:cxnSpLocks/>
                <a:stCxn id="44" idx="6"/>
                <a:endCxn id="45"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07CD13C-9DD9-CA9C-F5B1-19BC80F7BAD9}"/>
                  </a:ext>
                </a:extLst>
              </p:cNvPr>
              <p:cNvCxnSpPr>
                <a:cxnSpLocks/>
                <a:stCxn id="45" idx="7"/>
                <a:endCxn id="44"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F1294A6A-9F30-24BD-035A-DAA3ABF210F4}"/>
                </a:ext>
              </a:extLst>
            </p:cNvPr>
            <p:cNvSpPr txBox="1"/>
            <p:nvPr/>
          </p:nvSpPr>
          <p:spPr>
            <a:xfrm>
              <a:off x="5161312" y="4689479"/>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P4-RXリング</a:t>
              </a:r>
            </a:p>
          </p:txBody>
        </p:sp>
        <p:sp>
          <p:nvSpPr>
            <p:cNvPr id="23" name="TextBox 22">
              <a:extLst>
                <a:ext uri="{FF2B5EF4-FFF2-40B4-BE49-F238E27FC236}">
                  <a16:creationId xmlns:a16="http://schemas.microsoft.com/office/drawing/2014/main" id="{250733E6-143A-B632-ADF6-A4BF1023BFC8}"/>
                </a:ext>
              </a:extLst>
            </p:cNvPr>
            <p:cNvSpPr txBox="1"/>
            <p:nvPr/>
          </p:nvSpPr>
          <p:spPr>
            <a:xfrm>
              <a:off x="1467103" y="4603707"/>
              <a:ext cx="945082" cy="650735"/>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RX</a:t>
              </a:r>
            </a:p>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リング</a:t>
              </a:r>
            </a:p>
          </p:txBody>
        </p:sp>
        <p:sp>
          <p:nvSpPr>
            <p:cNvPr id="24" name="Rectangle 23">
              <a:extLst>
                <a:ext uri="{FF2B5EF4-FFF2-40B4-BE49-F238E27FC236}">
                  <a16:creationId xmlns:a16="http://schemas.microsoft.com/office/drawing/2014/main" id="{8DD8FB7E-EB49-2938-6DBE-BFD3420E5931}"/>
                </a:ext>
              </a:extLst>
            </p:cNvPr>
            <p:cNvSpPr/>
            <p:nvPr/>
          </p:nvSpPr>
          <p:spPr>
            <a:xfrm>
              <a:off x="2056816" y="6177564"/>
              <a:ext cx="2088000" cy="492062"/>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25" name="Straight Connector 24">
              <a:extLst>
                <a:ext uri="{FF2B5EF4-FFF2-40B4-BE49-F238E27FC236}">
                  <a16:creationId xmlns:a16="http://schemas.microsoft.com/office/drawing/2014/main" id="{3CED2881-3C8E-4BF7-3D74-DE2DA09AE166}"/>
                </a:ext>
              </a:extLst>
            </p:cNvPr>
            <p:cNvCxnSpPr>
              <a:cxnSpLocks/>
              <a:endCxn id="55" idx="2"/>
            </p:cNvCxnSpPr>
            <p:nvPr/>
          </p:nvCxnSpPr>
          <p:spPr>
            <a:xfrm flipV="1">
              <a:off x="4144816" y="5301833"/>
              <a:ext cx="1669024" cy="181228"/>
            </a:xfrm>
            <a:prstGeom prst="line">
              <a:avLst/>
            </a:prstGeom>
            <a:noFill/>
            <a:ln w="31750" cap="flat" cmpd="sng" algn="ctr">
              <a:solidFill>
                <a:srgbClr val="0070C0"/>
              </a:solidFill>
              <a:prstDash val="solid"/>
              <a:tailEnd type="arrow"/>
            </a:ln>
            <a:effectLst/>
          </p:spPr>
        </p:cxnSp>
        <p:cxnSp>
          <p:nvCxnSpPr>
            <p:cNvPr id="26" name="Straight Connector 25">
              <a:extLst>
                <a:ext uri="{FF2B5EF4-FFF2-40B4-BE49-F238E27FC236}">
                  <a16:creationId xmlns:a16="http://schemas.microsoft.com/office/drawing/2014/main" id="{05DBFC9A-6020-C20C-DFBC-4E1BB99FA4C0}"/>
                </a:ext>
              </a:extLst>
            </p:cNvPr>
            <p:cNvCxnSpPr>
              <a:cxnSpLocks/>
              <a:endCxn id="66" idx="2"/>
            </p:cNvCxnSpPr>
            <p:nvPr/>
          </p:nvCxnSpPr>
          <p:spPr>
            <a:xfrm>
              <a:off x="4144816" y="5941399"/>
              <a:ext cx="1669024" cy="39567"/>
            </a:xfrm>
            <a:prstGeom prst="line">
              <a:avLst/>
            </a:prstGeom>
            <a:noFill/>
            <a:ln w="31750" cap="flat" cmpd="sng" algn="ctr">
              <a:solidFill>
                <a:srgbClr val="0070C0"/>
              </a:solidFill>
              <a:prstDash val="solid"/>
              <a:headEnd type="arrow"/>
              <a:tailEnd type="none"/>
            </a:ln>
            <a:effectLst/>
          </p:spPr>
        </p:cxnSp>
        <p:cxnSp>
          <p:nvCxnSpPr>
            <p:cNvPr id="27" name="Straight Connector 26">
              <a:extLst>
                <a:ext uri="{FF2B5EF4-FFF2-40B4-BE49-F238E27FC236}">
                  <a16:creationId xmlns:a16="http://schemas.microsoft.com/office/drawing/2014/main" id="{5DD8A9ED-71AD-7D44-F8DC-506EB2B7C8B9}"/>
                </a:ext>
              </a:extLst>
            </p:cNvPr>
            <p:cNvCxnSpPr>
              <a:cxnSpLocks/>
              <a:stCxn id="55" idx="6"/>
            </p:cNvCxnSpPr>
            <p:nvPr/>
          </p:nvCxnSpPr>
          <p:spPr>
            <a:xfrm>
              <a:off x="6353840" y="5301833"/>
              <a:ext cx="1756266" cy="407292"/>
            </a:xfrm>
            <a:prstGeom prst="line">
              <a:avLst/>
            </a:prstGeom>
            <a:noFill/>
            <a:ln w="31750" cap="flat" cmpd="sng" algn="ctr">
              <a:solidFill>
                <a:srgbClr val="0070C0"/>
              </a:solidFill>
              <a:prstDash val="solid"/>
              <a:tailEnd type="arrow"/>
            </a:ln>
            <a:effectLst/>
          </p:spPr>
        </p:cxnSp>
        <p:cxnSp>
          <p:nvCxnSpPr>
            <p:cNvPr id="28" name="Straight Connector 27">
              <a:extLst>
                <a:ext uri="{FF2B5EF4-FFF2-40B4-BE49-F238E27FC236}">
                  <a16:creationId xmlns:a16="http://schemas.microsoft.com/office/drawing/2014/main" id="{90D7AE14-5928-0F7F-BC75-3D0CA538B01D}"/>
                </a:ext>
              </a:extLst>
            </p:cNvPr>
            <p:cNvCxnSpPr>
              <a:cxnSpLocks/>
              <a:stCxn id="66" idx="6"/>
              <a:endCxn id="79" idx="1"/>
            </p:cNvCxnSpPr>
            <p:nvPr/>
          </p:nvCxnSpPr>
          <p:spPr>
            <a:xfrm>
              <a:off x="6353840" y="5980966"/>
              <a:ext cx="1756266" cy="0"/>
            </a:xfrm>
            <a:prstGeom prst="line">
              <a:avLst/>
            </a:prstGeom>
            <a:noFill/>
            <a:ln w="31750" cap="flat" cmpd="sng" algn="ctr">
              <a:solidFill>
                <a:srgbClr val="0070C0"/>
              </a:solidFill>
              <a:prstDash val="solid"/>
              <a:headEnd type="arrow"/>
              <a:tailEnd type="none"/>
            </a:ln>
            <a:effectLst/>
          </p:spPr>
        </p:cxnSp>
        <p:cxnSp>
          <p:nvCxnSpPr>
            <p:cNvPr id="29" name="Straight Arrow Connector 27">
              <a:extLst>
                <a:ext uri="{FF2B5EF4-FFF2-40B4-BE49-F238E27FC236}">
                  <a16:creationId xmlns:a16="http://schemas.microsoft.com/office/drawing/2014/main" id="{AD4B9EDE-FFDA-30E5-0FDB-346D6EB8D87B}"/>
                </a:ext>
              </a:extLst>
            </p:cNvPr>
            <p:cNvCxnSpPr>
              <a:cxnSpLocks/>
              <a:stCxn id="12" idx="3"/>
            </p:cNvCxnSpPr>
            <p:nvPr/>
          </p:nvCxnSpPr>
          <p:spPr>
            <a:xfrm>
              <a:off x="7168368" y="4140453"/>
              <a:ext cx="1238174" cy="1165683"/>
            </a:xfrm>
            <a:prstGeom prst="straightConnector1">
              <a:avLst/>
            </a:prstGeom>
            <a:noFill/>
            <a:ln w="38100" cap="flat" cmpd="sng" algn="ctr">
              <a:solidFill>
                <a:srgbClr val="FF0000"/>
              </a:solidFill>
              <a:prstDash val="solid"/>
              <a:tailEnd type="triangle"/>
            </a:ln>
            <a:effectLst/>
          </p:spPr>
        </p:cxnSp>
        <p:sp>
          <p:nvSpPr>
            <p:cNvPr id="32" name="TextBox 31">
              <a:extLst>
                <a:ext uri="{FF2B5EF4-FFF2-40B4-BE49-F238E27FC236}">
                  <a16:creationId xmlns:a16="http://schemas.microsoft.com/office/drawing/2014/main" id="{55CEA01F-BA70-7717-6A5B-3D06EAFB28C6}"/>
                </a:ext>
              </a:extLst>
            </p:cNvPr>
            <p:cNvSpPr txBox="1"/>
            <p:nvPr/>
          </p:nvSpPr>
          <p:spPr>
            <a:xfrm>
              <a:off x="7901376" y="3839592"/>
              <a:ext cx="1845056" cy="371849"/>
            </a:xfrm>
            <a:prstGeom prst="rect">
              <a:avLst/>
            </a:prstGeom>
            <a:noFill/>
          </p:spPr>
          <p:txBody>
            <a:bodyPr wrap="square" rtlCol="0">
              <a:spAutoFit/>
            </a:bodyPr>
            <a:lstStyle/>
            <a:p>
              <a:pPr algn="ctr"/>
              <a:r>
                <a:rPr lang="en-JP" sz="1800" dirty="0">
                  <a:solidFill>
                    <a:srgbClr val="FF0000"/>
                  </a:solidFill>
                  <a:latin typeface="M PLUS 1p" panose="020B0502020203020207" pitchFamily="34" charset="-128"/>
                  <a:ea typeface="M PLUS 1p" panose="020B0502020203020207" pitchFamily="34" charset="-128"/>
                  <a:cs typeface="M PLUS 1p" panose="020B0502020203020207" pitchFamily="34" charset="-128"/>
                </a:rPr>
                <a:t>パケット</a:t>
              </a:r>
            </a:p>
          </p:txBody>
        </p:sp>
        <p:cxnSp>
          <p:nvCxnSpPr>
            <p:cNvPr id="81" name="Straight Arrow Connector 27">
              <a:extLst>
                <a:ext uri="{FF2B5EF4-FFF2-40B4-BE49-F238E27FC236}">
                  <a16:creationId xmlns:a16="http://schemas.microsoft.com/office/drawing/2014/main" id="{2B59A2D8-6488-0FA6-E4B9-B902AB47C8DF}"/>
                </a:ext>
              </a:extLst>
            </p:cNvPr>
            <p:cNvCxnSpPr>
              <a:cxnSpLocks/>
            </p:cNvCxnSpPr>
            <p:nvPr/>
          </p:nvCxnSpPr>
          <p:spPr>
            <a:xfrm>
              <a:off x="9890373" y="4025516"/>
              <a:ext cx="677360" cy="0"/>
            </a:xfrm>
            <a:prstGeom prst="straightConnector1">
              <a:avLst/>
            </a:prstGeom>
            <a:noFill/>
            <a:ln w="38100" cap="flat" cmpd="sng" algn="ctr">
              <a:solidFill>
                <a:srgbClr val="FF0000"/>
              </a:solidFill>
              <a:prstDash val="solid"/>
              <a:tailEnd type="triangle"/>
            </a:ln>
            <a:effectLst/>
          </p:spPr>
        </p:cxnSp>
        <p:cxnSp>
          <p:nvCxnSpPr>
            <p:cNvPr id="83" name="Straight Connector 82">
              <a:extLst>
                <a:ext uri="{FF2B5EF4-FFF2-40B4-BE49-F238E27FC236}">
                  <a16:creationId xmlns:a16="http://schemas.microsoft.com/office/drawing/2014/main" id="{3AE00D33-1A4C-83A4-4ED3-1204747F38F8}"/>
                </a:ext>
              </a:extLst>
            </p:cNvPr>
            <p:cNvCxnSpPr>
              <a:cxnSpLocks/>
            </p:cNvCxnSpPr>
            <p:nvPr/>
          </p:nvCxnSpPr>
          <p:spPr>
            <a:xfrm>
              <a:off x="9890373" y="4343400"/>
              <a:ext cx="677360" cy="0"/>
            </a:xfrm>
            <a:prstGeom prst="line">
              <a:avLst/>
            </a:prstGeom>
            <a:noFill/>
            <a:ln w="31750" cap="flat" cmpd="sng" algn="ctr">
              <a:solidFill>
                <a:srgbClr val="0070C0"/>
              </a:solidFill>
              <a:prstDash val="solid"/>
              <a:tailEnd type="arrow"/>
            </a:ln>
            <a:effectLst/>
          </p:spPr>
        </p:cxnSp>
        <p:sp>
          <p:nvSpPr>
            <p:cNvPr id="86" name="TextBox 85">
              <a:extLst>
                <a:ext uri="{FF2B5EF4-FFF2-40B4-BE49-F238E27FC236}">
                  <a16:creationId xmlns:a16="http://schemas.microsoft.com/office/drawing/2014/main" id="{B5283AAC-696E-5517-4891-AAA3B5D22C3B}"/>
                </a:ext>
              </a:extLst>
            </p:cNvPr>
            <p:cNvSpPr txBox="1"/>
            <p:nvPr/>
          </p:nvSpPr>
          <p:spPr>
            <a:xfrm>
              <a:off x="7908632" y="4177006"/>
              <a:ext cx="1845056" cy="371849"/>
            </a:xfrm>
            <a:prstGeom prst="rect">
              <a:avLst/>
            </a:prstGeom>
            <a:noFill/>
          </p:spPr>
          <p:txBody>
            <a:bodyPr wrap="square" rtlCol="0">
              <a:spAutoFit/>
            </a:bodyPr>
            <a:lstStyle/>
            <a:p>
              <a:pPr algn="ctr"/>
              <a:r>
                <a:rPr lang="en-JP" sz="1800" dirty="0">
                  <a:solidFill>
                    <a:srgbClr val="0070C0"/>
                  </a:solidFill>
                  <a:latin typeface="M PLUS 1p" panose="020B0502020203020207" pitchFamily="34" charset="-128"/>
                  <a:ea typeface="M PLUS 1p" panose="020B0502020203020207" pitchFamily="34" charset="-128"/>
                  <a:cs typeface="M PLUS 1p" panose="020B0502020203020207" pitchFamily="34" charset="-128"/>
                </a:rPr>
                <a:t>ディスクリプタ</a:t>
              </a:r>
            </a:p>
          </p:txBody>
        </p:sp>
      </p:grpSp>
    </p:spTree>
    <p:extLst>
      <p:ext uri="{BB962C8B-B14F-4D97-AF65-F5344CB8AC3E}">
        <p14:creationId xmlns:p14="http://schemas.microsoft.com/office/powerpoint/2010/main" val="2836761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76980A11-DDDE-0C32-1C64-7A70EC9C4EED}"/>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2CE4E6D-2B24-2BC1-643A-77FC7AE51A0E}"/>
              </a:ext>
            </a:extLst>
          </p:cNvPr>
          <p:cNvSpPr>
            <a:spLocks noGrp="1"/>
          </p:cNvSpPr>
          <p:nvPr>
            <p:ph type="title"/>
          </p:nvPr>
        </p:nvSpPr>
        <p:spPr/>
        <p:txBody>
          <a:bodyPr/>
          <a:lstStyle/>
          <a:p>
            <a:r>
              <a:rPr lang="en-JP" dirty="0"/>
              <a:t>TransP4の送信</a:t>
            </a:r>
          </a:p>
        </p:txBody>
      </p:sp>
      <p:sp>
        <p:nvSpPr>
          <p:cNvPr id="11" name="Slide Number Placeholder 10">
            <a:extLst>
              <a:ext uri="{FF2B5EF4-FFF2-40B4-BE49-F238E27FC236}">
                <a16:creationId xmlns:a16="http://schemas.microsoft.com/office/drawing/2014/main" id="{4B3A4925-4569-E4A3-B5E4-07C411840C81}"/>
              </a:ext>
            </a:extLst>
          </p:cNvPr>
          <p:cNvSpPr>
            <a:spLocks noGrp="1"/>
          </p:cNvSpPr>
          <p:nvPr>
            <p:ph type="sldNum" sz="quarter" idx="12"/>
          </p:nvPr>
        </p:nvSpPr>
        <p:spPr/>
        <p:txBody>
          <a:bodyPr/>
          <a:lstStyle/>
          <a:p>
            <a:fld id="{B6F15528-21DE-4FAA-801E-634DDDAF4B2B}" type="slidenum">
              <a:rPr lang="en-US" smtClean="0"/>
              <a:pPr/>
              <a:t>17</a:t>
            </a:fld>
            <a:endParaRPr lang="en-US" dirty="0"/>
          </a:p>
        </p:txBody>
      </p:sp>
      <p:grpSp>
        <p:nvGrpSpPr>
          <p:cNvPr id="82" name="Group 81">
            <a:extLst>
              <a:ext uri="{FF2B5EF4-FFF2-40B4-BE49-F238E27FC236}">
                <a16:creationId xmlns:a16="http://schemas.microsoft.com/office/drawing/2014/main" id="{0300DA8B-E7F8-D168-2C4E-7BD7E9AE9267}"/>
              </a:ext>
            </a:extLst>
          </p:cNvPr>
          <p:cNvGrpSpPr/>
          <p:nvPr/>
        </p:nvGrpSpPr>
        <p:grpSpPr>
          <a:xfrm>
            <a:off x="1524000" y="2005616"/>
            <a:ext cx="9753600" cy="3376538"/>
            <a:chOff x="2056816" y="3810000"/>
            <a:chExt cx="8510917" cy="2872829"/>
          </a:xfrm>
        </p:grpSpPr>
        <p:sp>
          <p:nvSpPr>
            <p:cNvPr id="4" name="Rectangle 3">
              <a:extLst>
                <a:ext uri="{FF2B5EF4-FFF2-40B4-BE49-F238E27FC236}">
                  <a16:creationId xmlns:a16="http://schemas.microsoft.com/office/drawing/2014/main" id="{10E53CA1-4294-4FC9-7E76-42E8B2E536EB}"/>
                </a:ext>
              </a:extLst>
            </p:cNvPr>
            <p:cNvSpPr/>
            <p:nvPr/>
          </p:nvSpPr>
          <p:spPr>
            <a:xfrm>
              <a:off x="2056816" y="3810000"/>
              <a:ext cx="2088000" cy="652416"/>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cxnSp>
          <p:nvCxnSpPr>
            <p:cNvPr id="6" name="Straight Arrow Connector 27">
              <a:extLst>
                <a:ext uri="{FF2B5EF4-FFF2-40B4-BE49-F238E27FC236}">
                  <a16:creationId xmlns:a16="http://schemas.microsoft.com/office/drawing/2014/main" id="{F00E3AF4-E4BA-57A2-AE35-9C0A91151909}"/>
                </a:ext>
              </a:extLst>
            </p:cNvPr>
            <p:cNvCxnSpPr>
              <a:cxnSpLocks/>
              <a:stCxn id="4" idx="3"/>
              <a:endCxn id="12" idx="1"/>
            </p:cNvCxnSpPr>
            <p:nvPr/>
          </p:nvCxnSpPr>
          <p:spPr>
            <a:xfrm>
              <a:off x="4144816" y="4136208"/>
              <a:ext cx="935552" cy="4245"/>
            </a:xfrm>
            <a:prstGeom prst="straightConnector1">
              <a:avLst/>
            </a:prstGeom>
            <a:noFill/>
            <a:ln w="38100" cap="flat" cmpd="sng" algn="ctr">
              <a:solidFill>
                <a:srgbClr val="FF0000"/>
              </a:solidFill>
              <a:prstDash val="solid"/>
              <a:headEnd type="none"/>
              <a:tailEnd type="triangle"/>
            </a:ln>
            <a:effectLst/>
          </p:spPr>
        </p:cxnSp>
        <p:cxnSp>
          <p:nvCxnSpPr>
            <p:cNvPr id="7" name="Straight Arrow Connector 29">
              <a:extLst>
                <a:ext uri="{FF2B5EF4-FFF2-40B4-BE49-F238E27FC236}">
                  <a16:creationId xmlns:a16="http://schemas.microsoft.com/office/drawing/2014/main" id="{FFC0D6B4-541F-8745-CCB3-F750EB85EBF1}"/>
                </a:ext>
              </a:extLst>
            </p:cNvPr>
            <p:cNvCxnSpPr>
              <a:cxnSpLocks/>
              <a:endCxn id="24" idx="3"/>
            </p:cNvCxnSpPr>
            <p:nvPr/>
          </p:nvCxnSpPr>
          <p:spPr>
            <a:xfrm flipH="1">
              <a:off x="4144816" y="4453808"/>
              <a:ext cx="952352" cy="1969787"/>
            </a:xfrm>
            <a:prstGeom prst="straightConnector1">
              <a:avLst/>
            </a:prstGeom>
            <a:noFill/>
            <a:ln w="38100" cap="flat" cmpd="sng" algn="ctr">
              <a:solidFill>
                <a:srgbClr val="FF0000"/>
              </a:solidFill>
              <a:prstDash val="solid"/>
              <a:headEnd type="none"/>
              <a:tailEnd type="triangle"/>
            </a:ln>
            <a:effectLst/>
          </p:spPr>
        </p:cxnSp>
        <p:sp>
          <p:nvSpPr>
            <p:cNvPr id="8" name="Rectangle 7">
              <a:extLst>
                <a:ext uri="{FF2B5EF4-FFF2-40B4-BE49-F238E27FC236}">
                  <a16:creationId xmlns:a16="http://schemas.microsoft.com/office/drawing/2014/main" id="{681D0489-3C6F-1CB8-A342-BC3458CE670F}"/>
                </a:ext>
              </a:extLst>
            </p:cNvPr>
            <p:cNvSpPr/>
            <p:nvPr/>
          </p:nvSpPr>
          <p:spPr>
            <a:xfrm>
              <a:off x="2056816" y="5371893"/>
              <a:ext cx="2088000" cy="652416"/>
            </a:xfrm>
            <a:prstGeom prst="rect">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ドライバ</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cxnSp>
          <p:nvCxnSpPr>
            <p:cNvPr id="10" name="Straight Connector 9">
              <a:extLst>
                <a:ext uri="{FF2B5EF4-FFF2-40B4-BE49-F238E27FC236}">
                  <a16:creationId xmlns:a16="http://schemas.microsoft.com/office/drawing/2014/main" id="{B2386656-65D0-61B1-C8A2-7272E0AEEFC5}"/>
                </a:ext>
              </a:extLst>
            </p:cNvPr>
            <p:cNvCxnSpPr>
              <a:cxnSpLocks/>
            </p:cNvCxnSpPr>
            <p:nvPr/>
          </p:nvCxnSpPr>
          <p:spPr>
            <a:xfrm>
              <a:off x="3555310" y="4462416"/>
              <a:ext cx="0" cy="915506"/>
            </a:xfrm>
            <a:prstGeom prst="line">
              <a:avLst/>
            </a:prstGeom>
            <a:noFill/>
            <a:ln w="31750" cap="flat" cmpd="sng" algn="ctr">
              <a:solidFill>
                <a:srgbClr val="0070C0"/>
              </a:solidFill>
              <a:prstDash val="solid"/>
              <a:tailEnd type="arrow"/>
            </a:ln>
            <a:effectLst/>
          </p:spPr>
        </p:cxnSp>
        <p:sp>
          <p:nvSpPr>
            <p:cNvPr id="12" name="Rectangle 11">
              <a:extLst>
                <a:ext uri="{FF2B5EF4-FFF2-40B4-BE49-F238E27FC236}">
                  <a16:creationId xmlns:a16="http://schemas.microsoft.com/office/drawing/2014/main" id="{96B92882-99D6-8F16-87D9-555EA6B417B5}"/>
                </a:ext>
              </a:extLst>
            </p:cNvPr>
            <p:cNvSpPr/>
            <p:nvPr/>
          </p:nvSpPr>
          <p:spPr>
            <a:xfrm>
              <a:off x="5080368" y="3814245"/>
              <a:ext cx="2088000" cy="652416"/>
            </a:xfrm>
            <a:prstGeom prst="rect">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UMEM</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grpSp>
          <p:nvGrpSpPr>
            <p:cNvPr id="13" name="Group 12">
              <a:extLst>
                <a:ext uri="{FF2B5EF4-FFF2-40B4-BE49-F238E27FC236}">
                  <a16:creationId xmlns:a16="http://schemas.microsoft.com/office/drawing/2014/main" id="{E79D8FB7-B3EC-82AF-8992-6EC4109E7DD6}"/>
                </a:ext>
              </a:extLst>
            </p:cNvPr>
            <p:cNvGrpSpPr/>
            <p:nvPr/>
          </p:nvGrpSpPr>
          <p:grpSpPr>
            <a:xfrm>
              <a:off x="8110106" y="5292305"/>
              <a:ext cx="2088000" cy="1377322"/>
              <a:chOff x="7834376" y="2176015"/>
              <a:chExt cx="2118543" cy="1398042"/>
            </a:xfrm>
          </p:grpSpPr>
          <p:sp>
            <p:nvSpPr>
              <p:cNvPr id="79" name="Rectangle 78">
                <a:extLst>
                  <a:ext uri="{FF2B5EF4-FFF2-40B4-BE49-F238E27FC236}">
                    <a16:creationId xmlns:a16="http://schemas.microsoft.com/office/drawing/2014/main" id="{D5EF0BEC-2D54-3003-DF12-AB426BA104A5}"/>
                  </a:ext>
                </a:extLst>
              </p:cNvPr>
              <p:cNvSpPr/>
              <p:nvPr/>
            </p:nvSpPr>
            <p:spPr>
              <a:xfrm>
                <a:off x="7834376" y="2176015"/>
                <a:ext cx="2118543" cy="1398042"/>
              </a:xfrm>
              <a:prstGeom prst="rect">
                <a:avLst/>
              </a:prstGeom>
              <a:solidFill>
                <a:srgbClr val="27278B">
                  <a:lumMod val="20000"/>
                  <a:lumOff val="8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80" name="Snip Diagonal Corner Rectangle 79">
                <a:extLst>
                  <a:ext uri="{FF2B5EF4-FFF2-40B4-BE49-F238E27FC236}">
                    <a16:creationId xmlns:a16="http://schemas.microsoft.com/office/drawing/2014/main" id="{36A86E15-84D1-8181-1880-3AE391F9E848}"/>
                  </a:ext>
                </a:extLst>
              </p:cNvPr>
              <p:cNvSpPr/>
              <p:nvPr/>
            </p:nvSpPr>
            <p:spPr>
              <a:xfrm>
                <a:off x="8164758" y="2727141"/>
                <a:ext cx="1475926" cy="613827"/>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a:t>
                </a:r>
              </a:p>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プログラム</a:t>
                </a:r>
              </a:p>
            </p:txBody>
          </p:sp>
        </p:grpSp>
        <p:sp>
          <p:nvSpPr>
            <p:cNvPr id="14" name="TextBox 13">
              <a:extLst>
                <a:ext uri="{FF2B5EF4-FFF2-40B4-BE49-F238E27FC236}">
                  <a16:creationId xmlns:a16="http://schemas.microsoft.com/office/drawing/2014/main" id="{128E5632-EFEA-6C70-8DA1-B588823283E4}"/>
                </a:ext>
              </a:extLst>
            </p:cNvPr>
            <p:cNvSpPr txBox="1"/>
            <p:nvPr/>
          </p:nvSpPr>
          <p:spPr>
            <a:xfrm>
              <a:off x="3752207" y="4608978"/>
              <a:ext cx="981043" cy="650735"/>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TX</a:t>
              </a:r>
            </a:p>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リング</a:t>
              </a:r>
            </a:p>
          </p:txBody>
        </p:sp>
        <p:grpSp>
          <p:nvGrpSpPr>
            <p:cNvPr id="15" name="Group 14">
              <a:extLst>
                <a:ext uri="{FF2B5EF4-FFF2-40B4-BE49-F238E27FC236}">
                  <a16:creationId xmlns:a16="http://schemas.microsoft.com/office/drawing/2014/main" id="{17119A4D-3BD2-AE9A-5BC3-B6454C40D04D}"/>
                </a:ext>
              </a:extLst>
            </p:cNvPr>
            <p:cNvGrpSpPr/>
            <p:nvPr/>
          </p:nvGrpSpPr>
          <p:grpSpPr>
            <a:xfrm>
              <a:off x="3285310" y="4666790"/>
              <a:ext cx="540000" cy="543680"/>
              <a:chOff x="6815302" y="4340739"/>
              <a:chExt cx="1080000" cy="1080000"/>
            </a:xfrm>
          </p:grpSpPr>
          <p:grpSp>
            <p:nvGrpSpPr>
              <p:cNvPr id="68" name="Group 67">
                <a:extLst>
                  <a:ext uri="{FF2B5EF4-FFF2-40B4-BE49-F238E27FC236}">
                    <a16:creationId xmlns:a16="http://schemas.microsoft.com/office/drawing/2014/main" id="{639F5C9D-77C1-3C25-DD78-72D4B935A1DD}"/>
                  </a:ext>
                </a:extLst>
              </p:cNvPr>
              <p:cNvGrpSpPr/>
              <p:nvPr/>
            </p:nvGrpSpPr>
            <p:grpSpPr>
              <a:xfrm>
                <a:off x="6815302" y="4340739"/>
                <a:ext cx="1080000" cy="1080000"/>
                <a:chOff x="6815302" y="4340739"/>
                <a:chExt cx="1080000" cy="1080000"/>
              </a:xfrm>
            </p:grpSpPr>
            <p:sp>
              <p:nvSpPr>
                <p:cNvPr id="77" name="Oval 76">
                  <a:extLst>
                    <a:ext uri="{FF2B5EF4-FFF2-40B4-BE49-F238E27FC236}">
                      <a16:creationId xmlns:a16="http://schemas.microsoft.com/office/drawing/2014/main" id="{BD5D9273-80F3-FB43-95DC-2D53C8895E0A}"/>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78" name="Oval 77">
                  <a:extLst>
                    <a:ext uri="{FF2B5EF4-FFF2-40B4-BE49-F238E27FC236}">
                      <a16:creationId xmlns:a16="http://schemas.microsoft.com/office/drawing/2014/main" id="{F4600582-4B63-2F1B-8E3D-928972CCC311}"/>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69" name="Straight Connector 68">
                <a:extLst>
                  <a:ext uri="{FF2B5EF4-FFF2-40B4-BE49-F238E27FC236}">
                    <a16:creationId xmlns:a16="http://schemas.microsoft.com/office/drawing/2014/main" id="{D0FB8537-23AE-5B80-D556-B1A677411FB0}"/>
                  </a:ext>
                </a:extLst>
              </p:cNvPr>
              <p:cNvCxnSpPr>
                <a:cxnSpLocks/>
                <a:endCxn id="77"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2937C14-CFB0-F4A6-31C1-F69F01C1DCE7}"/>
                  </a:ext>
                </a:extLst>
              </p:cNvPr>
              <p:cNvCxnSpPr>
                <a:cxnSpLocks/>
                <a:stCxn id="78" idx="1"/>
                <a:endCxn id="77"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9926D834-D97E-69C4-DD35-0B9FA785544F}"/>
                  </a:ext>
                </a:extLst>
              </p:cNvPr>
              <p:cNvCxnSpPr>
                <a:cxnSpLocks/>
                <a:stCxn id="78" idx="2"/>
                <a:endCxn id="77"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4855A45B-1E96-4D84-3483-D3A21773F770}"/>
                  </a:ext>
                </a:extLst>
              </p:cNvPr>
              <p:cNvCxnSpPr>
                <a:cxnSpLocks/>
                <a:stCxn id="78" idx="3"/>
                <a:endCxn id="77"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079D185-825E-81DF-879F-BC9C98FCDD4D}"/>
                  </a:ext>
                </a:extLst>
              </p:cNvPr>
              <p:cNvCxnSpPr>
                <a:cxnSpLocks/>
                <a:stCxn id="77" idx="4"/>
                <a:endCxn id="78"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6E346F8-1F18-AA54-32E0-4B63219A8C1B}"/>
                  </a:ext>
                </a:extLst>
              </p:cNvPr>
              <p:cNvCxnSpPr>
                <a:cxnSpLocks/>
                <a:stCxn id="77" idx="5"/>
                <a:endCxn id="78"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1B4DBD23-40D5-75E3-AFB0-30AA2267ADC5}"/>
                  </a:ext>
                </a:extLst>
              </p:cNvPr>
              <p:cNvCxnSpPr>
                <a:cxnSpLocks/>
                <a:stCxn id="77" idx="6"/>
                <a:endCxn id="78"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CF2814AA-585F-8A7F-DB7E-388CFBFE8879}"/>
                  </a:ext>
                </a:extLst>
              </p:cNvPr>
              <p:cNvCxnSpPr>
                <a:cxnSpLocks/>
                <a:stCxn id="78" idx="7"/>
                <a:endCxn id="77"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 name="TextBox 16">
              <a:extLst>
                <a:ext uri="{FF2B5EF4-FFF2-40B4-BE49-F238E27FC236}">
                  <a16:creationId xmlns:a16="http://schemas.microsoft.com/office/drawing/2014/main" id="{2D0C8AE2-DCF1-5676-9A61-30B584DD5038}"/>
                </a:ext>
              </a:extLst>
            </p:cNvPr>
            <p:cNvSpPr txBox="1"/>
            <p:nvPr/>
          </p:nvSpPr>
          <p:spPr>
            <a:xfrm>
              <a:off x="5161312" y="6310980"/>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P4-TXリング</a:t>
              </a:r>
            </a:p>
          </p:txBody>
        </p:sp>
        <p:grpSp>
          <p:nvGrpSpPr>
            <p:cNvPr id="18" name="Group 17">
              <a:extLst>
                <a:ext uri="{FF2B5EF4-FFF2-40B4-BE49-F238E27FC236}">
                  <a16:creationId xmlns:a16="http://schemas.microsoft.com/office/drawing/2014/main" id="{D92DE114-8DB9-9086-6519-6D514D2FFC23}"/>
                </a:ext>
              </a:extLst>
            </p:cNvPr>
            <p:cNvGrpSpPr/>
            <p:nvPr/>
          </p:nvGrpSpPr>
          <p:grpSpPr>
            <a:xfrm>
              <a:off x="5813840" y="5709126"/>
              <a:ext cx="540000" cy="543680"/>
              <a:chOff x="6815302" y="4340739"/>
              <a:chExt cx="1080000" cy="1080000"/>
            </a:xfrm>
          </p:grpSpPr>
          <p:grpSp>
            <p:nvGrpSpPr>
              <p:cNvPr id="57" name="Group 56">
                <a:extLst>
                  <a:ext uri="{FF2B5EF4-FFF2-40B4-BE49-F238E27FC236}">
                    <a16:creationId xmlns:a16="http://schemas.microsoft.com/office/drawing/2014/main" id="{A1CA44E5-8F31-C876-B536-FA302935466B}"/>
                  </a:ext>
                </a:extLst>
              </p:cNvPr>
              <p:cNvGrpSpPr/>
              <p:nvPr/>
            </p:nvGrpSpPr>
            <p:grpSpPr>
              <a:xfrm>
                <a:off x="6815302" y="4340739"/>
                <a:ext cx="1080000" cy="1080000"/>
                <a:chOff x="6815302" y="4340739"/>
                <a:chExt cx="1080000" cy="1080000"/>
              </a:xfrm>
            </p:grpSpPr>
            <p:sp>
              <p:nvSpPr>
                <p:cNvPr id="66" name="Oval 65">
                  <a:extLst>
                    <a:ext uri="{FF2B5EF4-FFF2-40B4-BE49-F238E27FC236}">
                      <a16:creationId xmlns:a16="http://schemas.microsoft.com/office/drawing/2014/main" id="{4D7D6F50-74A4-60B2-D11D-D515AFBC7CB9}"/>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67" name="Oval 66">
                  <a:extLst>
                    <a:ext uri="{FF2B5EF4-FFF2-40B4-BE49-F238E27FC236}">
                      <a16:creationId xmlns:a16="http://schemas.microsoft.com/office/drawing/2014/main" id="{77C51DC9-222A-B281-00C3-B355C96E1AD0}"/>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58" name="Straight Connector 57">
                <a:extLst>
                  <a:ext uri="{FF2B5EF4-FFF2-40B4-BE49-F238E27FC236}">
                    <a16:creationId xmlns:a16="http://schemas.microsoft.com/office/drawing/2014/main" id="{570C462E-495D-F927-1C0C-46A98819EB8F}"/>
                  </a:ext>
                </a:extLst>
              </p:cNvPr>
              <p:cNvCxnSpPr>
                <a:cxnSpLocks/>
                <a:endCxn id="66"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FBDC773-5A05-3742-A753-B9CADA33187A}"/>
                  </a:ext>
                </a:extLst>
              </p:cNvPr>
              <p:cNvCxnSpPr>
                <a:cxnSpLocks/>
                <a:stCxn id="67" idx="1"/>
                <a:endCxn id="66"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DB15E18B-DB3A-9787-31DC-65E317504ACD}"/>
                  </a:ext>
                </a:extLst>
              </p:cNvPr>
              <p:cNvCxnSpPr>
                <a:cxnSpLocks/>
                <a:stCxn id="67" idx="2"/>
                <a:endCxn id="66"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75F1EA6-6D85-18B0-DA02-6AAB6BA68982}"/>
                  </a:ext>
                </a:extLst>
              </p:cNvPr>
              <p:cNvCxnSpPr>
                <a:cxnSpLocks/>
                <a:stCxn id="67" idx="3"/>
                <a:endCxn id="66"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5630C41B-1AA0-1BD1-385A-F76FBBA8624C}"/>
                  </a:ext>
                </a:extLst>
              </p:cNvPr>
              <p:cNvCxnSpPr>
                <a:cxnSpLocks/>
                <a:stCxn id="66" idx="4"/>
                <a:endCxn id="67"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BCFC34A4-99A1-72C9-AE28-ABFD782A639C}"/>
                  </a:ext>
                </a:extLst>
              </p:cNvPr>
              <p:cNvCxnSpPr>
                <a:cxnSpLocks/>
                <a:stCxn id="66" idx="5"/>
                <a:endCxn id="67"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ACE8BB23-9F23-0E66-C281-2A86A0BC99B9}"/>
                  </a:ext>
                </a:extLst>
              </p:cNvPr>
              <p:cNvCxnSpPr>
                <a:cxnSpLocks/>
                <a:stCxn id="66" idx="6"/>
                <a:endCxn id="67"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0960033-F253-47CC-9D94-D7544E8A927D}"/>
                  </a:ext>
                </a:extLst>
              </p:cNvPr>
              <p:cNvCxnSpPr>
                <a:cxnSpLocks/>
                <a:stCxn id="67" idx="7"/>
                <a:endCxn id="66"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42E42FD7-33F7-5C6F-551D-847EFBE716A7}"/>
                </a:ext>
              </a:extLst>
            </p:cNvPr>
            <p:cNvGrpSpPr/>
            <p:nvPr/>
          </p:nvGrpSpPr>
          <p:grpSpPr>
            <a:xfrm>
              <a:off x="5813840" y="5029993"/>
              <a:ext cx="540000" cy="543680"/>
              <a:chOff x="6815302" y="4340739"/>
              <a:chExt cx="1080000" cy="1080000"/>
            </a:xfrm>
          </p:grpSpPr>
          <p:grpSp>
            <p:nvGrpSpPr>
              <p:cNvPr id="46" name="Group 45">
                <a:extLst>
                  <a:ext uri="{FF2B5EF4-FFF2-40B4-BE49-F238E27FC236}">
                    <a16:creationId xmlns:a16="http://schemas.microsoft.com/office/drawing/2014/main" id="{BE3E61E4-2A4A-492D-5E93-8B77D0D03D44}"/>
                  </a:ext>
                </a:extLst>
              </p:cNvPr>
              <p:cNvGrpSpPr/>
              <p:nvPr/>
            </p:nvGrpSpPr>
            <p:grpSpPr>
              <a:xfrm>
                <a:off x="6815302" y="4340739"/>
                <a:ext cx="1080000" cy="1080000"/>
                <a:chOff x="6815302" y="4340739"/>
                <a:chExt cx="1080000" cy="1080000"/>
              </a:xfrm>
            </p:grpSpPr>
            <p:sp>
              <p:nvSpPr>
                <p:cNvPr id="55" name="Oval 54">
                  <a:extLst>
                    <a:ext uri="{FF2B5EF4-FFF2-40B4-BE49-F238E27FC236}">
                      <a16:creationId xmlns:a16="http://schemas.microsoft.com/office/drawing/2014/main" id="{FFD9DF1E-C3D2-1784-221F-743CDBC9F19B}"/>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56" name="Oval 55">
                  <a:extLst>
                    <a:ext uri="{FF2B5EF4-FFF2-40B4-BE49-F238E27FC236}">
                      <a16:creationId xmlns:a16="http://schemas.microsoft.com/office/drawing/2014/main" id="{0271EC55-B1A8-A7B9-3031-44D1259384A1}"/>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47" name="Straight Connector 46">
                <a:extLst>
                  <a:ext uri="{FF2B5EF4-FFF2-40B4-BE49-F238E27FC236}">
                    <a16:creationId xmlns:a16="http://schemas.microsoft.com/office/drawing/2014/main" id="{82F6D97E-E933-D365-6E3A-A0106B7EBA88}"/>
                  </a:ext>
                </a:extLst>
              </p:cNvPr>
              <p:cNvCxnSpPr>
                <a:cxnSpLocks/>
                <a:endCxn id="55"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5A717DB-6933-4F86-3992-6E8C44F5F7D1}"/>
                  </a:ext>
                </a:extLst>
              </p:cNvPr>
              <p:cNvCxnSpPr>
                <a:cxnSpLocks/>
                <a:stCxn id="56" idx="1"/>
                <a:endCxn id="55"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58529D0-BBD8-87CB-4DF5-DF72BF7798FF}"/>
                  </a:ext>
                </a:extLst>
              </p:cNvPr>
              <p:cNvCxnSpPr>
                <a:cxnSpLocks/>
                <a:stCxn id="56" idx="2"/>
                <a:endCxn id="55"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1943835-5E90-F2B6-EEF3-8E0598924F5B}"/>
                  </a:ext>
                </a:extLst>
              </p:cNvPr>
              <p:cNvCxnSpPr>
                <a:cxnSpLocks/>
                <a:stCxn id="56" idx="3"/>
                <a:endCxn id="55"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638AD34-B977-2E7D-C11C-DD11A6C1A0E3}"/>
                  </a:ext>
                </a:extLst>
              </p:cNvPr>
              <p:cNvCxnSpPr>
                <a:cxnSpLocks/>
                <a:stCxn id="55" idx="4"/>
                <a:endCxn id="56"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3E3C757-628A-5652-D381-BC5E494EAE5B}"/>
                  </a:ext>
                </a:extLst>
              </p:cNvPr>
              <p:cNvCxnSpPr>
                <a:cxnSpLocks/>
                <a:stCxn id="55" idx="5"/>
                <a:endCxn id="56"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9B10C8D-4959-72D6-6333-2AD1B8F081E1}"/>
                  </a:ext>
                </a:extLst>
              </p:cNvPr>
              <p:cNvCxnSpPr>
                <a:cxnSpLocks/>
                <a:stCxn id="55" idx="6"/>
                <a:endCxn id="56"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3A0DF21-9689-164F-87A9-07C7F7676A42}"/>
                  </a:ext>
                </a:extLst>
              </p:cNvPr>
              <p:cNvCxnSpPr>
                <a:cxnSpLocks/>
                <a:stCxn id="56" idx="7"/>
                <a:endCxn id="55"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9EF5030A-E58B-FB5C-6B0C-7F978E60B63C}"/>
                </a:ext>
              </a:extLst>
            </p:cNvPr>
            <p:cNvSpPr txBox="1"/>
            <p:nvPr/>
          </p:nvSpPr>
          <p:spPr>
            <a:xfrm>
              <a:off x="5161312" y="4689479"/>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P4-RXリング</a:t>
              </a:r>
            </a:p>
          </p:txBody>
        </p:sp>
        <p:sp>
          <p:nvSpPr>
            <p:cNvPr id="24" name="Rectangle 23">
              <a:extLst>
                <a:ext uri="{FF2B5EF4-FFF2-40B4-BE49-F238E27FC236}">
                  <a16:creationId xmlns:a16="http://schemas.microsoft.com/office/drawing/2014/main" id="{AF3C0F57-DAE9-B54B-B849-8A06BF1691BD}"/>
                </a:ext>
              </a:extLst>
            </p:cNvPr>
            <p:cNvSpPr/>
            <p:nvPr/>
          </p:nvSpPr>
          <p:spPr>
            <a:xfrm>
              <a:off x="2056816" y="6177564"/>
              <a:ext cx="2088000" cy="492062"/>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25" name="Straight Connector 24">
              <a:extLst>
                <a:ext uri="{FF2B5EF4-FFF2-40B4-BE49-F238E27FC236}">
                  <a16:creationId xmlns:a16="http://schemas.microsoft.com/office/drawing/2014/main" id="{40F92B4C-03FF-562A-A337-6D2BBA8BE940}"/>
                </a:ext>
              </a:extLst>
            </p:cNvPr>
            <p:cNvCxnSpPr>
              <a:cxnSpLocks/>
              <a:endCxn id="55" idx="2"/>
            </p:cNvCxnSpPr>
            <p:nvPr/>
          </p:nvCxnSpPr>
          <p:spPr>
            <a:xfrm flipV="1">
              <a:off x="4144816" y="5301833"/>
              <a:ext cx="1669024" cy="181228"/>
            </a:xfrm>
            <a:prstGeom prst="line">
              <a:avLst/>
            </a:prstGeom>
            <a:noFill/>
            <a:ln w="31750" cap="flat" cmpd="sng" algn="ctr">
              <a:solidFill>
                <a:srgbClr val="0070C0"/>
              </a:solidFill>
              <a:prstDash val="solid"/>
              <a:tailEnd type="arrow"/>
            </a:ln>
            <a:effectLst/>
          </p:spPr>
        </p:cxnSp>
        <p:cxnSp>
          <p:nvCxnSpPr>
            <p:cNvPr id="26" name="Straight Connector 25">
              <a:extLst>
                <a:ext uri="{FF2B5EF4-FFF2-40B4-BE49-F238E27FC236}">
                  <a16:creationId xmlns:a16="http://schemas.microsoft.com/office/drawing/2014/main" id="{D2DD683B-5457-CDE5-3F9A-8917E4048428}"/>
                </a:ext>
              </a:extLst>
            </p:cNvPr>
            <p:cNvCxnSpPr>
              <a:cxnSpLocks/>
              <a:endCxn id="66" idx="2"/>
            </p:cNvCxnSpPr>
            <p:nvPr/>
          </p:nvCxnSpPr>
          <p:spPr>
            <a:xfrm>
              <a:off x="4144816" y="5941399"/>
              <a:ext cx="1669024" cy="39567"/>
            </a:xfrm>
            <a:prstGeom prst="line">
              <a:avLst/>
            </a:prstGeom>
            <a:noFill/>
            <a:ln w="31750" cap="flat" cmpd="sng" algn="ctr">
              <a:solidFill>
                <a:srgbClr val="0070C0"/>
              </a:solidFill>
              <a:prstDash val="solid"/>
              <a:headEnd type="arrow"/>
              <a:tailEnd type="none"/>
            </a:ln>
            <a:effectLst/>
          </p:spPr>
        </p:cxnSp>
        <p:cxnSp>
          <p:nvCxnSpPr>
            <p:cNvPr id="27" name="Straight Connector 26">
              <a:extLst>
                <a:ext uri="{FF2B5EF4-FFF2-40B4-BE49-F238E27FC236}">
                  <a16:creationId xmlns:a16="http://schemas.microsoft.com/office/drawing/2014/main" id="{EF8447D5-88FE-BC5A-06BB-11140152B204}"/>
                </a:ext>
              </a:extLst>
            </p:cNvPr>
            <p:cNvCxnSpPr>
              <a:cxnSpLocks/>
              <a:stCxn id="55" idx="6"/>
            </p:cNvCxnSpPr>
            <p:nvPr/>
          </p:nvCxnSpPr>
          <p:spPr>
            <a:xfrm>
              <a:off x="6353840" y="5301833"/>
              <a:ext cx="1756266" cy="407292"/>
            </a:xfrm>
            <a:prstGeom prst="line">
              <a:avLst/>
            </a:prstGeom>
            <a:noFill/>
            <a:ln w="31750" cap="flat" cmpd="sng" algn="ctr">
              <a:solidFill>
                <a:srgbClr val="0070C0"/>
              </a:solidFill>
              <a:prstDash val="solid"/>
              <a:tailEnd type="arrow"/>
            </a:ln>
            <a:effectLst/>
          </p:spPr>
        </p:cxnSp>
        <p:cxnSp>
          <p:nvCxnSpPr>
            <p:cNvPr id="28" name="Straight Connector 27">
              <a:extLst>
                <a:ext uri="{FF2B5EF4-FFF2-40B4-BE49-F238E27FC236}">
                  <a16:creationId xmlns:a16="http://schemas.microsoft.com/office/drawing/2014/main" id="{BF5CA8F2-7FA2-E804-B60F-774BD74A8586}"/>
                </a:ext>
              </a:extLst>
            </p:cNvPr>
            <p:cNvCxnSpPr>
              <a:cxnSpLocks/>
              <a:stCxn id="66" idx="6"/>
              <a:endCxn id="79" idx="1"/>
            </p:cNvCxnSpPr>
            <p:nvPr/>
          </p:nvCxnSpPr>
          <p:spPr>
            <a:xfrm>
              <a:off x="6353840" y="5980966"/>
              <a:ext cx="1756266" cy="0"/>
            </a:xfrm>
            <a:prstGeom prst="line">
              <a:avLst/>
            </a:prstGeom>
            <a:noFill/>
            <a:ln w="31750" cap="flat" cmpd="sng" algn="ctr">
              <a:solidFill>
                <a:srgbClr val="0070C0"/>
              </a:solidFill>
              <a:prstDash val="solid"/>
              <a:headEnd type="arrow"/>
              <a:tailEnd type="none"/>
            </a:ln>
            <a:effectLst/>
          </p:spPr>
        </p:cxnSp>
        <p:cxnSp>
          <p:nvCxnSpPr>
            <p:cNvPr id="29" name="Straight Arrow Connector 27">
              <a:extLst>
                <a:ext uri="{FF2B5EF4-FFF2-40B4-BE49-F238E27FC236}">
                  <a16:creationId xmlns:a16="http://schemas.microsoft.com/office/drawing/2014/main" id="{4DFF475A-7565-867E-23B4-2997D8EAB45E}"/>
                </a:ext>
              </a:extLst>
            </p:cNvPr>
            <p:cNvCxnSpPr>
              <a:cxnSpLocks/>
              <a:stCxn id="12" idx="3"/>
            </p:cNvCxnSpPr>
            <p:nvPr/>
          </p:nvCxnSpPr>
          <p:spPr>
            <a:xfrm>
              <a:off x="7168368" y="4140453"/>
              <a:ext cx="1238174" cy="1165683"/>
            </a:xfrm>
            <a:prstGeom prst="straightConnector1">
              <a:avLst/>
            </a:prstGeom>
            <a:noFill/>
            <a:ln w="38100" cap="flat" cmpd="sng" algn="ctr">
              <a:solidFill>
                <a:srgbClr val="FF0000"/>
              </a:solidFill>
              <a:prstDash val="solid"/>
              <a:tailEnd type="triangle"/>
            </a:ln>
            <a:effectLst/>
          </p:spPr>
        </p:cxnSp>
        <p:sp>
          <p:nvSpPr>
            <p:cNvPr id="3" name="TextBox 2">
              <a:extLst>
                <a:ext uri="{FF2B5EF4-FFF2-40B4-BE49-F238E27FC236}">
                  <a16:creationId xmlns:a16="http://schemas.microsoft.com/office/drawing/2014/main" id="{6AAB4D83-0073-1481-4CD6-83074F905174}"/>
                </a:ext>
              </a:extLst>
            </p:cNvPr>
            <p:cNvSpPr txBox="1"/>
            <p:nvPr/>
          </p:nvSpPr>
          <p:spPr>
            <a:xfrm>
              <a:off x="7901376" y="3839592"/>
              <a:ext cx="1845056" cy="371849"/>
            </a:xfrm>
            <a:prstGeom prst="rect">
              <a:avLst/>
            </a:prstGeom>
            <a:noFill/>
          </p:spPr>
          <p:txBody>
            <a:bodyPr wrap="square" rtlCol="0">
              <a:spAutoFit/>
            </a:bodyPr>
            <a:lstStyle/>
            <a:p>
              <a:pPr algn="ctr"/>
              <a:r>
                <a:rPr lang="en-JP" sz="1800" dirty="0">
                  <a:solidFill>
                    <a:srgbClr val="FF0000"/>
                  </a:solidFill>
                  <a:latin typeface="M PLUS 1p" panose="020B0502020203020207" pitchFamily="34" charset="-128"/>
                  <a:ea typeface="M PLUS 1p" panose="020B0502020203020207" pitchFamily="34" charset="-128"/>
                  <a:cs typeface="M PLUS 1p" panose="020B0502020203020207" pitchFamily="34" charset="-128"/>
                </a:rPr>
                <a:t>パケット</a:t>
              </a:r>
            </a:p>
          </p:txBody>
        </p:sp>
        <p:sp>
          <p:nvSpPr>
            <p:cNvPr id="16" name="TextBox 15">
              <a:extLst>
                <a:ext uri="{FF2B5EF4-FFF2-40B4-BE49-F238E27FC236}">
                  <a16:creationId xmlns:a16="http://schemas.microsoft.com/office/drawing/2014/main" id="{E73E45D0-9BFC-C502-2683-168C654068B1}"/>
                </a:ext>
              </a:extLst>
            </p:cNvPr>
            <p:cNvSpPr txBox="1"/>
            <p:nvPr/>
          </p:nvSpPr>
          <p:spPr>
            <a:xfrm>
              <a:off x="7908632" y="4177006"/>
              <a:ext cx="1845056" cy="371849"/>
            </a:xfrm>
            <a:prstGeom prst="rect">
              <a:avLst/>
            </a:prstGeom>
            <a:noFill/>
          </p:spPr>
          <p:txBody>
            <a:bodyPr wrap="square" rtlCol="0">
              <a:spAutoFit/>
            </a:bodyPr>
            <a:lstStyle/>
            <a:p>
              <a:pPr algn="ctr"/>
              <a:r>
                <a:rPr lang="en-JP" sz="1800" dirty="0">
                  <a:solidFill>
                    <a:srgbClr val="0070C0"/>
                  </a:solidFill>
                  <a:latin typeface="M PLUS 1p" panose="020B0502020203020207" pitchFamily="34" charset="-128"/>
                  <a:ea typeface="M PLUS 1p" panose="020B0502020203020207" pitchFamily="34" charset="-128"/>
                  <a:cs typeface="M PLUS 1p" panose="020B0502020203020207" pitchFamily="34" charset="-128"/>
                </a:rPr>
                <a:t>ディスクリプタ</a:t>
              </a:r>
            </a:p>
          </p:txBody>
        </p:sp>
        <p:cxnSp>
          <p:nvCxnSpPr>
            <p:cNvPr id="41" name="Straight Arrow Connector 27">
              <a:extLst>
                <a:ext uri="{FF2B5EF4-FFF2-40B4-BE49-F238E27FC236}">
                  <a16:creationId xmlns:a16="http://schemas.microsoft.com/office/drawing/2014/main" id="{25404672-C1DA-8EE4-4E0E-035CDBD02895}"/>
                </a:ext>
              </a:extLst>
            </p:cNvPr>
            <p:cNvCxnSpPr>
              <a:cxnSpLocks/>
            </p:cNvCxnSpPr>
            <p:nvPr/>
          </p:nvCxnSpPr>
          <p:spPr>
            <a:xfrm>
              <a:off x="9890373" y="4025516"/>
              <a:ext cx="677360" cy="0"/>
            </a:xfrm>
            <a:prstGeom prst="straightConnector1">
              <a:avLst/>
            </a:prstGeom>
            <a:noFill/>
            <a:ln w="38100" cap="flat" cmpd="sng" algn="ctr">
              <a:solidFill>
                <a:srgbClr val="FF0000"/>
              </a:solidFill>
              <a:prstDash val="solid"/>
              <a:tailEnd type="triangle"/>
            </a:ln>
            <a:effectLst/>
          </p:spPr>
        </p:cxnSp>
        <p:cxnSp>
          <p:nvCxnSpPr>
            <p:cNvPr id="81" name="Straight Connector 80">
              <a:extLst>
                <a:ext uri="{FF2B5EF4-FFF2-40B4-BE49-F238E27FC236}">
                  <a16:creationId xmlns:a16="http://schemas.microsoft.com/office/drawing/2014/main" id="{687C528A-11BF-DBCA-0811-FF0594DEBC3B}"/>
                </a:ext>
              </a:extLst>
            </p:cNvPr>
            <p:cNvCxnSpPr>
              <a:cxnSpLocks/>
            </p:cNvCxnSpPr>
            <p:nvPr/>
          </p:nvCxnSpPr>
          <p:spPr>
            <a:xfrm>
              <a:off x="9890373" y="4343400"/>
              <a:ext cx="677360" cy="0"/>
            </a:xfrm>
            <a:prstGeom prst="line">
              <a:avLst/>
            </a:prstGeom>
            <a:noFill/>
            <a:ln w="31750" cap="flat" cmpd="sng" algn="ctr">
              <a:solidFill>
                <a:srgbClr val="0070C0"/>
              </a:solidFill>
              <a:prstDash val="solid"/>
              <a:tailEnd type="arrow"/>
            </a:ln>
            <a:effectLst/>
          </p:spPr>
        </p:cxnSp>
      </p:grpSp>
    </p:spTree>
    <p:extLst>
      <p:ext uri="{BB962C8B-B14F-4D97-AF65-F5344CB8AC3E}">
        <p14:creationId xmlns:p14="http://schemas.microsoft.com/office/powerpoint/2010/main" val="3497633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FB5D0700-E4D4-F867-8628-E712ED2CA92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DD15F5B-8B6C-7F61-D956-A68A3C7EE1BD}"/>
              </a:ext>
            </a:extLst>
          </p:cNvPr>
          <p:cNvSpPr>
            <a:spLocks noGrp="1"/>
          </p:cNvSpPr>
          <p:nvPr>
            <p:ph type="title"/>
          </p:nvPr>
        </p:nvSpPr>
        <p:spPr/>
        <p:txBody>
          <a:bodyPr/>
          <a:lstStyle/>
          <a:p>
            <a:r>
              <a:rPr lang="en-US" dirty="0">
                <a:sym typeface="M+ Bold"/>
              </a:rPr>
              <a:t>P4 ShieldとTransP4</a:t>
            </a:r>
            <a:endParaRPr lang="en-JP" dirty="0"/>
          </a:p>
        </p:txBody>
      </p:sp>
      <p:sp>
        <p:nvSpPr>
          <p:cNvPr id="11" name="Slide Number Placeholder 10">
            <a:extLst>
              <a:ext uri="{FF2B5EF4-FFF2-40B4-BE49-F238E27FC236}">
                <a16:creationId xmlns:a16="http://schemas.microsoft.com/office/drawing/2014/main" id="{D07C26D8-280F-83D1-EA6E-12D3500B4DF8}"/>
              </a:ext>
            </a:extLst>
          </p:cNvPr>
          <p:cNvSpPr>
            <a:spLocks noGrp="1"/>
          </p:cNvSpPr>
          <p:nvPr>
            <p:ph type="sldNum" sz="quarter" idx="12"/>
          </p:nvPr>
        </p:nvSpPr>
        <p:spPr/>
        <p:txBody>
          <a:bodyPr/>
          <a:lstStyle/>
          <a:p>
            <a:fld id="{B6F15528-21DE-4FAA-801E-634DDDAF4B2B}" type="slidenum">
              <a:rPr lang="en-US" smtClean="0"/>
              <a:pPr/>
              <a:t>18</a:t>
            </a:fld>
            <a:endParaRPr lang="en-US" dirty="0"/>
          </a:p>
        </p:txBody>
      </p:sp>
      <p:grpSp>
        <p:nvGrpSpPr>
          <p:cNvPr id="79" name="Group 78">
            <a:extLst>
              <a:ext uri="{FF2B5EF4-FFF2-40B4-BE49-F238E27FC236}">
                <a16:creationId xmlns:a16="http://schemas.microsoft.com/office/drawing/2014/main" id="{A8880B0D-0DDD-8AFA-30B5-9F13380ED8BF}"/>
              </a:ext>
            </a:extLst>
          </p:cNvPr>
          <p:cNvGrpSpPr/>
          <p:nvPr/>
        </p:nvGrpSpPr>
        <p:grpSpPr>
          <a:xfrm>
            <a:off x="1403350" y="1625543"/>
            <a:ext cx="9520218" cy="2245946"/>
            <a:chOff x="1335891" y="4404490"/>
            <a:chExt cx="9520218" cy="2245946"/>
          </a:xfrm>
        </p:grpSpPr>
        <p:grpSp>
          <p:nvGrpSpPr>
            <p:cNvPr id="80" name="Group 79">
              <a:extLst>
                <a:ext uri="{FF2B5EF4-FFF2-40B4-BE49-F238E27FC236}">
                  <a16:creationId xmlns:a16="http://schemas.microsoft.com/office/drawing/2014/main" id="{2063DD93-AF56-72FF-5E83-FED35F86D706}"/>
                </a:ext>
              </a:extLst>
            </p:cNvPr>
            <p:cNvGrpSpPr/>
            <p:nvPr/>
          </p:nvGrpSpPr>
          <p:grpSpPr>
            <a:xfrm>
              <a:off x="1335891" y="4404490"/>
              <a:ext cx="9520218" cy="1429010"/>
              <a:chOff x="1084074" y="4537914"/>
              <a:chExt cx="9520218" cy="1429010"/>
            </a:xfrm>
          </p:grpSpPr>
          <p:sp>
            <p:nvSpPr>
              <p:cNvPr id="90" name="Rectangle 89">
                <a:extLst>
                  <a:ext uri="{FF2B5EF4-FFF2-40B4-BE49-F238E27FC236}">
                    <a16:creationId xmlns:a16="http://schemas.microsoft.com/office/drawing/2014/main" id="{73868170-D5FD-6D60-B0C8-76C77C4C887E}"/>
                  </a:ext>
                </a:extLst>
              </p:cNvPr>
              <p:cNvSpPr/>
              <p:nvPr/>
            </p:nvSpPr>
            <p:spPr>
              <a:xfrm>
                <a:off x="4671455" y="4554504"/>
                <a:ext cx="2176466" cy="709445"/>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sp>
            <p:nvSpPr>
              <p:cNvPr id="91" name="Rectangle 6">
                <a:extLst>
                  <a:ext uri="{FF2B5EF4-FFF2-40B4-BE49-F238E27FC236}">
                    <a16:creationId xmlns:a16="http://schemas.microsoft.com/office/drawing/2014/main" id="{B071A2E3-05B0-A2F6-F8C8-CDDFB005B016}"/>
                  </a:ext>
                </a:extLst>
              </p:cNvPr>
              <p:cNvSpPr/>
              <p:nvPr/>
            </p:nvSpPr>
            <p:spPr>
              <a:xfrm>
                <a:off x="8428805" y="4553927"/>
                <a:ext cx="2175487" cy="710022"/>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ユーザVM</a:t>
                </a:r>
              </a:p>
            </p:txBody>
          </p:sp>
          <p:cxnSp>
            <p:nvCxnSpPr>
              <p:cNvPr id="92" name="Straight Arrow Connector 20">
                <a:extLst>
                  <a:ext uri="{FF2B5EF4-FFF2-40B4-BE49-F238E27FC236}">
                    <a16:creationId xmlns:a16="http://schemas.microsoft.com/office/drawing/2014/main" id="{ECD63804-0734-4AF4-3268-832AF5D675B3}"/>
                  </a:ext>
                </a:extLst>
              </p:cNvPr>
              <p:cNvCxnSpPr>
                <a:cxnSpLocks/>
              </p:cNvCxnSpPr>
              <p:nvPr/>
            </p:nvCxnSpPr>
            <p:spPr>
              <a:xfrm flipV="1">
                <a:off x="5960874" y="5332595"/>
                <a:ext cx="0" cy="473030"/>
              </a:xfrm>
              <a:prstGeom prst="straightConnector1">
                <a:avLst/>
              </a:prstGeom>
              <a:noFill/>
              <a:ln w="57150" cap="flat" cmpd="sng" algn="ctr">
                <a:solidFill>
                  <a:srgbClr val="FD5B58">
                    <a:shade val="95000"/>
                    <a:satMod val="105000"/>
                  </a:srgbClr>
                </a:solidFill>
                <a:prstDash val="solid"/>
                <a:tailEnd type="triangle"/>
              </a:ln>
              <a:effectLst/>
            </p:spPr>
          </p:cxnSp>
          <p:cxnSp>
            <p:nvCxnSpPr>
              <p:cNvPr id="93" name="Straight Arrow Connector 25">
                <a:extLst>
                  <a:ext uri="{FF2B5EF4-FFF2-40B4-BE49-F238E27FC236}">
                    <a16:creationId xmlns:a16="http://schemas.microsoft.com/office/drawing/2014/main" id="{CA37AE10-566F-07A1-F4E8-4F28C2D506D2}"/>
                  </a:ext>
                </a:extLst>
              </p:cNvPr>
              <p:cNvCxnSpPr>
                <a:cxnSpLocks/>
              </p:cNvCxnSpPr>
              <p:nvPr/>
            </p:nvCxnSpPr>
            <p:spPr>
              <a:xfrm>
                <a:off x="3920054" y="5040000"/>
                <a:ext cx="575746" cy="0"/>
              </a:xfrm>
              <a:prstGeom prst="straightConnector1">
                <a:avLst/>
              </a:prstGeom>
              <a:noFill/>
              <a:ln w="57150" cap="flat" cmpd="sng" algn="ctr">
                <a:solidFill>
                  <a:srgbClr val="FD5B58">
                    <a:shade val="95000"/>
                    <a:satMod val="105000"/>
                  </a:srgbClr>
                </a:solidFill>
                <a:prstDash val="solid"/>
                <a:tailEnd type="triangle"/>
              </a:ln>
              <a:effectLst/>
            </p:spPr>
          </p:cxnSp>
          <p:cxnSp>
            <p:nvCxnSpPr>
              <p:cNvPr id="94" name="Straight Arrow Connector 27">
                <a:extLst>
                  <a:ext uri="{FF2B5EF4-FFF2-40B4-BE49-F238E27FC236}">
                    <a16:creationId xmlns:a16="http://schemas.microsoft.com/office/drawing/2014/main" id="{819F26E1-72EB-8D5D-CDC6-DF11C4EA1384}"/>
                  </a:ext>
                </a:extLst>
              </p:cNvPr>
              <p:cNvCxnSpPr>
                <a:cxnSpLocks/>
              </p:cNvCxnSpPr>
              <p:nvPr/>
            </p:nvCxnSpPr>
            <p:spPr>
              <a:xfrm>
                <a:off x="1828800" y="5040000"/>
                <a:ext cx="602643" cy="0"/>
              </a:xfrm>
              <a:prstGeom prst="straightConnector1">
                <a:avLst/>
              </a:prstGeom>
              <a:noFill/>
              <a:ln w="57150" cap="flat" cmpd="sng" algn="ctr">
                <a:solidFill>
                  <a:srgbClr val="FD5B58">
                    <a:shade val="95000"/>
                    <a:satMod val="105000"/>
                  </a:srgbClr>
                </a:solidFill>
                <a:prstDash val="solid"/>
                <a:tailEnd type="triangle"/>
              </a:ln>
              <a:effectLst/>
            </p:spPr>
          </p:cxnSp>
          <p:sp>
            <p:nvSpPr>
              <p:cNvPr id="95" name="Rectangle 31">
                <a:extLst>
                  <a:ext uri="{FF2B5EF4-FFF2-40B4-BE49-F238E27FC236}">
                    <a16:creationId xmlns:a16="http://schemas.microsoft.com/office/drawing/2014/main" id="{7422A161-07C6-92FB-C1A9-38AD0EAF006F}"/>
                  </a:ext>
                </a:extLst>
              </p:cNvPr>
              <p:cNvSpPr/>
              <p:nvPr/>
            </p:nvSpPr>
            <p:spPr>
              <a:xfrm>
                <a:off x="1084074" y="5189133"/>
                <a:ext cx="1174363" cy="541782"/>
              </a:xfrm>
              <a:prstGeom prst="rect">
                <a:avLst/>
              </a:prstGeom>
              <a:solidFill>
                <a:srgbClr val="FFFFFF"/>
              </a:solidFill>
              <a:ln w="28575" cap="flat" cmpd="sng" algn="ctr">
                <a:solidFill>
                  <a:srgbClr val="FB555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FB555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パケット</a:t>
                </a:r>
              </a:p>
            </p:txBody>
          </p:sp>
          <p:cxnSp>
            <p:nvCxnSpPr>
              <p:cNvPr id="96" name="Straight Connector 15">
                <a:extLst>
                  <a:ext uri="{FF2B5EF4-FFF2-40B4-BE49-F238E27FC236}">
                    <a16:creationId xmlns:a16="http://schemas.microsoft.com/office/drawing/2014/main" id="{973B57AE-1E27-91C1-B771-939FAB0B8B2D}"/>
                  </a:ext>
                </a:extLst>
              </p:cNvPr>
              <p:cNvCxnSpPr>
                <a:cxnSpLocks/>
                <a:stCxn id="90" idx="2"/>
                <a:endCxn id="81" idx="0"/>
              </p:cNvCxnSpPr>
              <p:nvPr/>
            </p:nvCxnSpPr>
            <p:spPr>
              <a:xfrm>
                <a:off x="5759688" y="5263949"/>
                <a:ext cx="0" cy="702975"/>
              </a:xfrm>
              <a:prstGeom prst="line">
                <a:avLst/>
              </a:prstGeom>
              <a:noFill/>
              <a:ln w="28575" cap="flat" cmpd="sng" algn="ctr">
                <a:solidFill>
                  <a:srgbClr val="424242"/>
                </a:solidFill>
                <a:prstDash val="solid"/>
              </a:ln>
              <a:effectLst/>
            </p:spPr>
          </p:cxnSp>
          <p:cxnSp>
            <p:nvCxnSpPr>
              <p:cNvPr id="97" name="Straight Connector 96">
                <a:extLst>
                  <a:ext uri="{FF2B5EF4-FFF2-40B4-BE49-F238E27FC236}">
                    <a16:creationId xmlns:a16="http://schemas.microsoft.com/office/drawing/2014/main" id="{0F1EBAA3-D142-2E55-16B7-CC3E1165BB7D}"/>
                  </a:ext>
                </a:extLst>
              </p:cNvPr>
              <p:cNvCxnSpPr>
                <a:cxnSpLocks/>
                <a:stCxn id="90" idx="1"/>
                <a:endCxn id="98" idx="3"/>
              </p:cNvCxnSpPr>
              <p:nvPr/>
            </p:nvCxnSpPr>
            <p:spPr>
              <a:xfrm flipH="1">
                <a:off x="3730136" y="4909227"/>
                <a:ext cx="941319" cy="3700"/>
              </a:xfrm>
              <a:prstGeom prst="line">
                <a:avLst/>
              </a:prstGeom>
              <a:noFill/>
              <a:ln w="28575" cap="flat" cmpd="sng" algn="ctr">
                <a:solidFill>
                  <a:srgbClr val="424242"/>
                </a:solidFill>
                <a:prstDash val="solid"/>
              </a:ln>
              <a:effectLst/>
            </p:spPr>
          </p:cxnSp>
          <p:sp>
            <p:nvSpPr>
              <p:cNvPr id="98" name="Rectangle 97">
                <a:extLst>
                  <a:ext uri="{FF2B5EF4-FFF2-40B4-BE49-F238E27FC236}">
                    <a16:creationId xmlns:a16="http://schemas.microsoft.com/office/drawing/2014/main" id="{698BD9FA-15D1-17FC-AF37-C342D2DCC328}"/>
                  </a:ext>
                </a:extLst>
              </p:cNvPr>
              <p:cNvSpPr/>
              <p:nvPr/>
            </p:nvSpPr>
            <p:spPr>
              <a:xfrm>
                <a:off x="2495968" y="4561904"/>
                <a:ext cx="1234168" cy="702045"/>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99" name="Straight Connector 98">
                <a:extLst>
                  <a:ext uri="{FF2B5EF4-FFF2-40B4-BE49-F238E27FC236}">
                    <a16:creationId xmlns:a16="http://schemas.microsoft.com/office/drawing/2014/main" id="{85BCE6B3-E216-A64F-AEFE-5F0990864CC5}"/>
                  </a:ext>
                </a:extLst>
              </p:cNvPr>
              <p:cNvCxnSpPr>
                <a:cxnSpLocks/>
              </p:cNvCxnSpPr>
              <p:nvPr/>
            </p:nvCxnSpPr>
            <p:spPr>
              <a:xfrm flipH="1">
                <a:off x="1989661" y="4909226"/>
                <a:ext cx="504759" cy="0"/>
              </a:xfrm>
              <a:prstGeom prst="line">
                <a:avLst/>
              </a:prstGeom>
              <a:noFill/>
              <a:ln w="28575" cap="flat" cmpd="sng" algn="ctr">
                <a:solidFill>
                  <a:srgbClr val="424242"/>
                </a:solidFill>
                <a:prstDash val="solid"/>
              </a:ln>
              <a:effectLst/>
            </p:spPr>
          </p:cxnSp>
          <p:cxnSp>
            <p:nvCxnSpPr>
              <p:cNvPr id="100" name="Straight Arrow Connector 20">
                <a:extLst>
                  <a:ext uri="{FF2B5EF4-FFF2-40B4-BE49-F238E27FC236}">
                    <a16:creationId xmlns:a16="http://schemas.microsoft.com/office/drawing/2014/main" id="{66B5BF3C-E86C-63FE-0172-01BEB62321DA}"/>
                  </a:ext>
                </a:extLst>
              </p:cNvPr>
              <p:cNvCxnSpPr>
                <a:cxnSpLocks/>
              </p:cNvCxnSpPr>
              <p:nvPr/>
            </p:nvCxnSpPr>
            <p:spPr>
              <a:xfrm>
                <a:off x="5579874" y="5344122"/>
                <a:ext cx="0" cy="473030"/>
              </a:xfrm>
              <a:prstGeom prst="straightConnector1">
                <a:avLst/>
              </a:prstGeom>
              <a:noFill/>
              <a:ln w="57150" cap="flat" cmpd="sng" algn="ctr">
                <a:solidFill>
                  <a:srgbClr val="FD5B58">
                    <a:shade val="95000"/>
                    <a:satMod val="105000"/>
                  </a:srgbClr>
                </a:solidFill>
                <a:prstDash val="solid"/>
                <a:tailEnd type="triangle"/>
              </a:ln>
              <a:effectLst/>
            </p:spPr>
          </p:cxnSp>
          <p:sp>
            <p:nvSpPr>
              <p:cNvPr id="101" name="TextBox 100">
                <a:extLst>
                  <a:ext uri="{FF2B5EF4-FFF2-40B4-BE49-F238E27FC236}">
                    <a16:creationId xmlns:a16="http://schemas.microsoft.com/office/drawing/2014/main" id="{31140104-5136-2615-8FD9-CD6183ED6971}"/>
                  </a:ext>
                </a:extLst>
              </p:cNvPr>
              <p:cNvSpPr txBox="1"/>
              <p:nvPr/>
            </p:nvSpPr>
            <p:spPr>
              <a:xfrm>
                <a:off x="3830593" y="4537914"/>
                <a:ext cx="806631" cy="369332"/>
              </a:xfrm>
              <a:prstGeom prst="rect">
                <a:avLst/>
              </a:prstGeom>
              <a:noFill/>
            </p:spPr>
            <p:txBody>
              <a:bodyPr wrap="none" rtlCol="0">
                <a:spAutoFit/>
              </a:bodyPr>
              <a:lstStyle/>
              <a:p>
                <a:r>
                  <a:rPr lang="en-JP" sz="1800" b="1"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DPDK</a:t>
                </a:r>
              </a:p>
            </p:txBody>
          </p:sp>
        </p:grpSp>
        <p:sp>
          <p:nvSpPr>
            <p:cNvPr id="81" name="Rectangle 80">
              <a:extLst>
                <a:ext uri="{FF2B5EF4-FFF2-40B4-BE49-F238E27FC236}">
                  <a16:creationId xmlns:a16="http://schemas.microsoft.com/office/drawing/2014/main" id="{8C0B04E4-3949-D69D-CE9B-584C89FD40BA}"/>
                </a:ext>
              </a:extLst>
            </p:cNvPr>
            <p:cNvSpPr/>
            <p:nvPr/>
          </p:nvSpPr>
          <p:spPr>
            <a:xfrm>
              <a:off x="4923761" y="5833500"/>
              <a:ext cx="2175487" cy="710022"/>
            </a:xfrm>
            <a:prstGeom prst="rect">
              <a:avLst/>
            </a:prstGeom>
            <a:solidFill>
              <a:srgbClr val="27278B">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82" name="Rectangle 81">
              <a:extLst>
                <a:ext uri="{FF2B5EF4-FFF2-40B4-BE49-F238E27FC236}">
                  <a16:creationId xmlns:a16="http://schemas.microsoft.com/office/drawing/2014/main" id="{25B86161-E897-7985-2056-59888E43A479}"/>
                </a:ext>
              </a:extLst>
            </p:cNvPr>
            <p:cNvSpPr/>
            <p:nvPr/>
          </p:nvSpPr>
          <p:spPr>
            <a:xfrm>
              <a:off x="4805199" y="5722537"/>
              <a:ext cx="2412610" cy="927899"/>
            </a:xfrm>
            <a:prstGeom prst="rect">
              <a:avLst/>
            </a:prstGeom>
            <a:noFill/>
            <a:ln w="38100">
              <a:solidFill>
                <a:srgbClr val="5F2D0A"/>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latin typeface="M PLUS 1p" panose="020B0502020203020207" pitchFamily="34" charset="-128"/>
                <a:ea typeface="M PLUS 1p" panose="020B0502020203020207" pitchFamily="34" charset="-128"/>
                <a:cs typeface="M PLUS 1p" panose="020B0502020203020207" pitchFamily="34" charset="-128"/>
              </a:endParaRPr>
            </a:p>
          </p:txBody>
        </p:sp>
        <p:cxnSp>
          <p:nvCxnSpPr>
            <p:cNvPr id="83" name="Straight Arrow Connector 25">
              <a:extLst>
                <a:ext uri="{FF2B5EF4-FFF2-40B4-BE49-F238E27FC236}">
                  <a16:creationId xmlns:a16="http://schemas.microsoft.com/office/drawing/2014/main" id="{A763A2F4-E67B-C795-F298-1C0D1858A002}"/>
                </a:ext>
              </a:extLst>
            </p:cNvPr>
            <p:cNvCxnSpPr>
              <a:cxnSpLocks/>
            </p:cNvCxnSpPr>
            <p:nvPr/>
          </p:nvCxnSpPr>
          <p:spPr>
            <a:xfrm>
              <a:off x="7437680" y="4909007"/>
              <a:ext cx="879205" cy="0"/>
            </a:xfrm>
            <a:prstGeom prst="straightConnector1">
              <a:avLst/>
            </a:prstGeom>
            <a:noFill/>
            <a:ln w="57150" cap="flat" cmpd="sng" algn="ctr">
              <a:solidFill>
                <a:srgbClr val="FD5B58">
                  <a:shade val="95000"/>
                  <a:satMod val="105000"/>
                </a:srgbClr>
              </a:solidFill>
              <a:prstDash val="solid"/>
              <a:tailEnd type="triangle"/>
            </a:ln>
            <a:effectLst/>
          </p:spPr>
        </p:cxnSp>
        <p:sp>
          <p:nvSpPr>
            <p:cNvPr id="84" name="乗算記号 17">
              <a:extLst>
                <a:ext uri="{FF2B5EF4-FFF2-40B4-BE49-F238E27FC236}">
                  <a16:creationId xmlns:a16="http://schemas.microsoft.com/office/drawing/2014/main" id="{F2724234-4E50-6C16-7FC6-1F255C88E1A7}"/>
                </a:ext>
              </a:extLst>
            </p:cNvPr>
            <p:cNvSpPr/>
            <p:nvPr/>
          </p:nvSpPr>
          <p:spPr>
            <a:xfrm>
              <a:off x="7956678" y="4909007"/>
              <a:ext cx="555339" cy="584944"/>
            </a:xfrm>
            <a:prstGeom prst="mathMultiply">
              <a:avLst>
                <a:gd name="adj1" fmla="val 14510"/>
              </a:avLst>
            </a:prstGeom>
            <a:solidFill>
              <a:srgbClr val="C00000"/>
            </a:solidFill>
            <a:ln w="127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1" lang="ja-JP" altLang="en-US" sz="1600" b="0" i="0" u="none" strike="noStrike" kern="0" cap="none" spc="0" normalizeH="0" baseline="0" noProof="0" dirty="0">
                <a:ln>
                  <a:noFill/>
                </a:ln>
                <a:solidFill>
                  <a:srgbClr val="FF0000"/>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cxnSp>
          <p:nvCxnSpPr>
            <p:cNvPr id="85" name="Straight Arrow Connector 20">
              <a:extLst>
                <a:ext uri="{FF2B5EF4-FFF2-40B4-BE49-F238E27FC236}">
                  <a16:creationId xmlns:a16="http://schemas.microsoft.com/office/drawing/2014/main" id="{A4AB1325-8519-537D-25E7-C0BBB7ED77D4}"/>
                </a:ext>
              </a:extLst>
            </p:cNvPr>
            <p:cNvCxnSpPr>
              <a:cxnSpLocks/>
            </p:cNvCxnSpPr>
            <p:nvPr/>
          </p:nvCxnSpPr>
          <p:spPr>
            <a:xfrm>
              <a:off x="7437680" y="5199171"/>
              <a:ext cx="598940" cy="0"/>
            </a:xfrm>
            <a:prstGeom prst="straightConnector1">
              <a:avLst/>
            </a:prstGeom>
            <a:noFill/>
            <a:ln w="57150" cap="flat" cmpd="sng" algn="ctr">
              <a:solidFill>
                <a:srgbClr val="FD5B58">
                  <a:shade val="95000"/>
                  <a:satMod val="105000"/>
                </a:srgbClr>
              </a:solidFill>
              <a:prstDash val="solid"/>
              <a:tailEnd type="triangle"/>
            </a:ln>
            <a:effectLst/>
          </p:spPr>
        </p:cxnSp>
        <p:cxnSp>
          <p:nvCxnSpPr>
            <p:cNvPr id="86" name="Straight Connector 15">
              <a:extLst>
                <a:ext uri="{FF2B5EF4-FFF2-40B4-BE49-F238E27FC236}">
                  <a16:creationId xmlns:a16="http://schemas.microsoft.com/office/drawing/2014/main" id="{CEB69B0C-4F77-2171-3883-5B1BD48FE940}"/>
                </a:ext>
              </a:extLst>
            </p:cNvPr>
            <p:cNvCxnSpPr>
              <a:cxnSpLocks/>
            </p:cNvCxnSpPr>
            <p:nvPr/>
          </p:nvCxnSpPr>
          <p:spPr>
            <a:xfrm flipH="1">
              <a:off x="7095618" y="4773822"/>
              <a:ext cx="1588145" cy="3831"/>
            </a:xfrm>
            <a:prstGeom prst="line">
              <a:avLst/>
            </a:prstGeom>
            <a:noFill/>
            <a:ln w="28575" cap="flat" cmpd="sng" algn="ctr">
              <a:solidFill>
                <a:srgbClr val="424242"/>
              </a:solidFill>
              <a:prstDash val="solid"/>
            </a:ln>
            <a:effectLst/>
          </p:spPr>
        </p:cxnSp>
        <p:pic>
          <p:nvPicPr>
            <p:cNvPr id="87" name="Graphic 86" descr="Lock with solid fill">
              <a:extLst>
                <a:ext uri="{FF2B5EF4-FFF2-40B4-BE49-F238E27FC236}">
                  <a16:creationId xmlns:a16="http://schemas.microsoft.com/office/drawing/2014/main" id="{1DB19586-0E7B-8043-879B-46756E3CA7A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31690" y="5249508"/>
              <a:ext cx="830245" cy="830245"/>
            </a:xfrm>
            <a:prstGeom prst="rect">
              <a:avLst/>
            </a:prstGeom>
          </p:spPr>
        </p:pic>
        <p:cxnSp>
          <p:nvCxnSpPr>
            <p:cNvPr id="88" name="Curved Connector 87">
              <a:extLst>
                <a:ext uri="{FF2B5EF4-FFF2-40B4-BE49-F238E27FC236}">
                  <a16:creationId xmlns:a16="http://schemas.microsoft.com/office/drawing/2014/main" id="{029D0687-A82D-E601-BF5C-9F8D2F6B8683}"/>
                </a:ext>
              </a:extLst>
            </p:cNvPr>
            <p:cNvCxnSpPr>
              <a:cxnSpLocks/>
              <a:stCxn id="91" idx="2"/>
              <a:endCxn id="81" idx="3"/>
            </p:cNvCxnSpPr>
            <p:nvPr/>
          </p:nvCxnSpPr>
          <p:spPr>
            <a:xfrm rot="5400000">
              <a:off x="7904814" y="4324959"/>
              <a:ext cx="1057986" cy="2669118"/>
            </a:xfrm>
            <a:prstGeom prst="curvedConnector2">
              <a:avLst/>
            </a:prstGeom>
            <a:noFill/>
            <a:ln w="63500" cap="flat" cmpd="sng" algn="ctr">
              <a:solidFill>
                <a:srgbClr val="0B6374">
                  <a:shade val="95000"/>
                  <a:satMod val="105000"/>
                </a:srgbClr>
              </a:solidFill>
              <a:prstDash val="solid"/>
              <a:tailEnd type="triangle"/>
            </a:ln>
            <a:effectLst/>
          </p:spPr>
        </p:cxnSp>
        <p:sp>
          <p:nvSpPr>
            <p:cNvPr id="89" name="Snip Single Corner Rectangle 88">
              <a:extLst>
                <a:ext uri="{FF2B5EF4-FFF2-40B4-BE49-F238E27FC236}">
                  <a16:creationId xmlns:a16="http://schemas.microsoft.com/office/drawing/2014/main" id="{91DF7DC7-8838-8134-8A9C-C8DF48692EE1}"/>
                </a:ext>
              </a:extLst>
            </p:cNvPr>
            <p:cNvSpPr/>
            <p:nvPr/>
          </p:nvSpPr>
          <p:spPr>
            <a:xfrm>
              <a:off x="8417600" y="5725529"/>
              <a:ext cx="1422400" cy="501824"/>
            </a:xfrm>
            <a:prstGeom prst="snip1Rect">
              <a:avLst/>
            </a:prstGeom>
            <a:solidFill>
              <a:schemeClr val="bg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3B3B3B"/>
                  </a:solidFill>
                </a:rPr>
                <a:t>VM内情報</a:t>
              </a:r>
            </a:p>
          </p:txBody>
        </p:sp>
      </p:grpSp>
      <p:sp>
        <p:nvSpPr>
          <p:cNvPr id="102" name="Title 8">
            <a:extLst>
              <a:ext uri="{FF2B5EF4-FFF2-40B4-BE49-F238E27FC236}">
                <a16:creationId xmlns:a16="http://schemas.microsoft.com/office/drawing/2014/main" id="{55979907-BC69-76FC-8508-40FF0B7CB0F0}"/>
              </a:ext>
            </a:extLst>
          </p:cNvPr>
          <p:cNvSpPr txBox="1">
            <a:spLocks/>
          </p:cNvSpPr>
          <p:nvPr/>
        </p:nvSpPr>
        <p:spPr>
          <a:xfrm>
            <a:off x="955174" y="1184933"/>
            <a:ext cx="11430000" cy="457200"/>
          </a:xfrm>
          <a:prstGeom prst="rect">
            <a:avLst/>
          </a:prstGeom>
        </p:spPr>
        <p:txBody>
          <a:bodyPr vert="horz" lIns="91440" tIns="45720" rIns="91440" bIns="45720" rtlCol="0" anchor="ctr">
            <a:noAutofit/>
          </a:bodyPr>
          <a:lstStyle>
            <a:lvl1pPr algn="l" defTabSz="609630" rtl="0" eaLnBrk="1" latinLnBrk="0" hangingPunct="1">
              <a:spcBef>
                <a:spcPct val="0"/>
              </a:spcBef>
              <a:buNone/>
              <a:defRPr sz="3600" b="1" i="0" kern="12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1pPr>
          </a:lstStyle>
          <a:p>
            <a:r>
              <a:rPr lang="en-US" sz="2400" dirty="0">
                <a:sym typeface="M+ Bold"/>
              </a:rPr>
              <a:t>P4 Shield</a:t>
            </a:r>
            <a:endParaRPr lang="en-JP" sz="2400" dirty="0"/>
          </a:p>
        </p:txBody>
      </p:sp>
      <p:sp>
        <p:nvSpPr>
          <p:cNvPr id="103" name="Title 8">
            <a:extLst>
              <a:ext uri="{FF2B5EF4-FFF2-40B4-BE49-F238E27FC236}">
                <a16:creationId xmlns:a16="http://schemas.microsoft.com/office/drawing/2014/main" id="{9AACEA93-5B96-EC88-E278-DCB5090ED6C4}"/>
              </a:ext>
            </a:extLst>
          </p:cNvPr>
          <p:cNvSpPr txBox="1">
            <a:spLocks/>
          </p:cNvSpPr>
          <p:nvPr/>
        </p:nvSpPr>
        <p:spPr>
          <a:xfrm>
            <a:off x="955174" y="4030538"/>
            <a:ext cx="11430000" cy="457200"/>
          </a:xfrm>
          <a:prstGeom prst="rect">
            <a:avLst/>
          </a:prstGeom>
        </p:spPr>
        <p:txBody>
          <a:bodyPr vert="horz" lIns="91440" tIns="45720" rIns="91440" bIns="45720" rtlCol="0" anchor="ctr">
            <a:noAutofit/>
          </a:bodyPr>
          <a:lstStyle>
            <a:lvl1pPr algn="l" defTabSz="609630" rtl="0" eaLnBrk="1" latinLnBrk="0" hangingPunct="1">
              <a:spcBef>
                <a:spcPct val="0"/>
              </a:spcBef>
              <a:buNone/>
              <a:defRPr sz="3600" b="1" i="0" kern="1200">
                <a:solidFill>
                  <a:schemeClr val="tx1">
                    <a:lumMod val="75000"/>
                    <a:lumOff val="25000"/>
                  </a:schemeClr>
                </a:solidFill>
                <a:latin typeface="M PLUS 1p" panose="020B0502020203020207" pitchFamily="34" charset="-128"/>
                <a:ea typeface="M PLUS 1p" panose="020B0502020203020207" pitchFamily="34" charset="-128"/>
                <a:cs typeface="M PLUS 1p" panose="020B0502020203020207" pitchFamily="34" charset="-128"/>
              </a:defRPr>
            </a:lvl1pPr>
          </a:lstStyle>
          <a:p>
            <a:r>
              <a:rPr lang="en-US" sz="2400" dirty="0">
                <a:sym typeface="M+ Bold"/>
              </a:rPr>
              <a:t>TransP4</a:t>
            </a:r>
            <a:endParaRPr lang="en-JP" sz="2400" dirty="0"/>
          </a:p>
        </p:txBody>
      </p:sp>
      <p:grpSp>
        <p:nvGrpSpPr>
          <p:cNvPr id="106" name="Group 105">
            <a:extLst>
              <a:ext uri="{FF2B5EF4-FFF2-40B4-BE49-F238E27FC236}">
                <a16:creationId xmlns:a16="http://schemas.microsoft.com/office/drawing/2014/main" id="{C3B52EBA-0A0F-A30D-7329-FB05B9355791}"/>
              </a:ext>
            </a:extLst>
          </p:cNvPr>
          <p:cNvGrpSpPr/>
          <p:nvPr/>
        </p:nvGrpSpPr>
        <p:grpSpPr>
          <a:xfrm>
            <a:off x="1403350" y="4473964"/>
            <a:ext cx="9385300" cy="2249010"/>
            <a:chOff x="1403350" y="4473964"/>
            <a:chExt cx="9385300" cy="2249010"/>
          </a:xfrm>
        </p:grpSpPr>
        <p:sp>
          <p:nvSpPr>
            <p:cNvPr id="55" name="Rectangle 54">
              <a:extLst>
                <a:ext uri="{FF2B5EF4-FFF2-40B4-BE49-F238E27FC236}">
                  <a16:creationId xmlns:a16="http://schemas.microsoft.com/office/drawing/2014/main" id="{6B39FCDD-7D09-18CE-4EFA-3D3CEAC0BA6E}"/>
                </a:ext>
              </a:extLst>
            </p:cNvPr>
            <p:cNvSpPr/>
            <p:nvPr/>
          </p:nvSpPr>
          <p:spPr>
            <a:xfrm>
              <a:off x="8669154" y="4482462"/>
              <a:ext cx="2119496" cy="682060"/>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sp>
          <p:nvSpPr>
            <p:cNvPr id="56" name="Rectangle 6">
              <a:extLst>
                <a:ext uri="{FF2B5EF4-FFF2-40B4-BE49-F238E27FC236}">
                  <a16:creationId xmlns:a16="http://schemas.microsoft.com/office/drawing/2014/main" id="{44C54116-B32F-73EC-AED3-1CBB58F38D81}"/>
                </a:ext>
              </a:extLst>
            </p:cNvPr>
            <p:cNvSpPr/>
            <p:nvPr/>
          </p:nvSpPr>
          <p:spPr>
            <a:xfrm>
              <a:off x="8656786" y="5925054"/>
              <a:ext cx="2118543" cy="682061"/>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ユーザVM</a:t>
              </a:r>
            </a:p>
          </p:txBody>
        </p:sp>
        <p:cxnSp>
          <p:nvCxnSpPr>
            <p:cNvPr id="57" name="Straight Connector 15">
              <a:extLst>
                <a:ext uri="{FF2B5EF4-FFF2-40B4-BE49-F238E27FC236}">
                  <a16:creationId xmlns:a16="http://schemas.microsoft.com/office/drawing/2014/main" id="{0B1F8FA3-C59C-E8C6-0BB6-737E67146A2A}"/>
                </a:ext>
              </a:extLst>
            </p:cNvPr>
            <p:cNvCxnSpPr>
              <a:cxnSpLocks/>
              <a:stCxn id="55" idx="1"/>
              <a:endCxn id="70" idx="3"/>
            </p:cNvCxnSpPr>
            <p:nvPr/>
          </p:nvCxnSpPr>
          <p:spPr>
            <a:xfrm flipH="1">
              <a:off x="7081009" y="4823493"/>
              <a:ext cx="1588145" cy="3831"/>
            </a:xfrm>
            <a:prstGeom prst="line">
              <a:avLst/>
            </a:prstGeom>
            <a:noFill/>
            <a:ln w="28575" cap="flat" cmpd="sng" algn="ctr">
              <a:solidFill>
                <a:srgbClr val="424242"/>
              </a:solidFill>
              <a:prstDash val="solid"/>
            </a:ln>
            <a:effectLst/>
          </p:spPr>
        </p:cxnSp>
        <p:cxnSp>
          <p:nvCxnSpPr>
            <p:cNvPr id="58" name="Straight Arrow Connector 20">
              <a:extLst>
                <a:ext uri="{FF2B5EF4-FFF2-40B4-BE49-F238E27FC236}">
                  <a16:creationId xmlns:a16="http://schemas.microsoft.com/office/drawing/2014/main" id="{74B79319-7B41-9D46-2A78-F6F58F85F5A2}"/>
                </a:ext>
              </a:extLst>
            </p:cNvPr>
            <p:cNvCxnSpPr>
              <a:cxnSpLocks/>
            </p:cNvCxnSpPr>
            <p:nvPr/>
          </p:nvCxnSpPr>
          <p:spPr>
            <a:xfrm>
              <a:off x="9497703" y="5254948"/>
              <a:ext cx="0" cy="551507"/>
            </a:xfrm>
            <a:prstGeom prst="straightConnector1">
              <a:avLst/>
            </a:prstGeom>
            <a:noFill/>
            <a:ln w="57150" cap="flat" cmpd="sng" algn="ctr">
              <a:solidFill>
                <a:srgbClr val="FD5B58">
                  <a:shade val="95000"/>
                  <a:satMod val="105000"/>
                </a:srgbClr>
              </a:solidFill>
              <a:prstDash val="solid"/>
              <a:tailEnd type="triangle"/>
            </a:ln>
            <a:effectLst/>
          </p:spPr>
        </p:cxnSp>
        <p:cxnSp>
          <p:nvCxnSpPr>
            <p:cNvPr id="59" name="Straight Arrow Connector 25">
              <a:extLst>
                <a:ext uri="{FF2B5EF4-FFF2-40B4-BE49-F238E27FC236}">
                  <a16:creationId xmlns:a16="http://schemas.microsoft.com/office/drawing/2014/main" id="{3B4760C9-835B-DB69-AC34-0CFFE2C984E0}"/>
                </a:ext>
              </a:extLst>
            </p:cNvPr>
            <p:cNvCxnSpPr>
              <a:cxnSpLocks/>
            </p:cNvCxnSpPr>
            <p:nvPr/>
          </p:nvCxnSpPr>
          <p:spPr>
            <a:xfrm>
              <a:off x="7456982" y="4974790"/>
              <a:ext cx="879205" cy="0"/>
            </a:xfrm>
            <a:prstGeom prst="straightConnector1">
              <a:avLst/>
            </a:prstGeom>
            <a:noFill/>
            <a:ln w="57150" cap="flat" cmpd="sng" algn="ctr">
              <a:solidFill>
                <a:srgbClr val="FD5B58">
                  <a:shade val="95000"/>
                  <a:satMod val="105000"/>
                </a:srgbClr>
              </a:solidFill>
              <a:prstDash val="solid"/>
              <a:tailEnd type="triangle"/>
            </a:ln>
            <a:effectLst/>
          </p:spPr>
        </p:cxnSp>
        <p:cxnSp>
          <p:nvCxnSpPr>
            <p:cNvPr id="60" name="Straight Arrow Connector 27">
              <a:extLst>
                <a:ext uri="{FF2B5EF4-FFF2-40B4-BE49-F238E27FC236}">
                  <a16:creationId xmlns:a16="http://schemas.microsoft.com/office/drawing/2014/main" id="{7470B4D2-BDC9-CF56-EA80-40CB03960006}"/>
                </a:ext>
              </a:extLst>
            </p:cNvPr>
            <p:cNvCxnSpPr>
              <a:cxnSpLocks/>
            </p:cNvCxnSpPr>
            <p:nvPr/>
          </p:nvCxnSpPr>
          <p:spPr>
            <a:xfrm>
              <a:off x="3987428" y="4974790"/>
              <a:ext cx="760118" cy="0"/>
            </a:xfrm>
            <a:prstGeom prst="straightConnector1">
              <a:avLst/>
            </a:prstGeom>
            <a:noFill/>
            <a:ln w="57150" cap="flat" cmpd="sng" algn="ctr">
              <a:solidFill>
                <a:srgbClr val="FD5B58">
                  <a:shade val="95000"/>
                  <a:satMod val="105000"/>
                </a:srgbClr>
              </a:solidFill>
              <a:prstDash val="solid"/>
              <a:tailEnd type="triangle"/>
            </a:ln>
            <a:effectLst/>
          </p:spPr>
        </p:cxnSp>
        <p:cxnSp>
          <p:nvCxnSpPr>
            <p:cNvPr id="61" name="Straight Arrow Connector 29">
              <a:extLst>
                <a:ext uri="{FF2B5EF4-FFF2-40B4-BE49-F238E27FC236}">
                  <a16:creationId xmlns:a16="http://schemas.microsoft.com/office/drawing/2014/main" id="{C92B7D69-2652-B189-5B4C-6DFBBA145F25}"/>
                </a:ext>
              </a:extLst>
            </p:cNvPr>
            <p:cNvCxnSpPr>
              <a:cxnSpLocks/>
            </p:cNvCxnSpPr>
            <p:nvPr/>
          </p:nvCxnSpPr>
          <p:spPr>
            <a:xfrm>
              <a:off x="5787431" y="5254948"/>
              <a:ext cx="0" cy="520446"/>
            </a:xfrm>
            <a:prstGeom prst="straightConnector1">
              <a:avLst/>
            </a:prstGeom>
            <a:noFill/>
            <a:ln w="57150" cap="flat" cmpd="sng" algn="ctr">
              <a:solidFill>
                <a:srgbClr val="FD5B58">
                  <a:shade val="95000"/>
                  <a:satMod val="105000"/>
                </a:srgbClr>
              </a:solidFill>
              <a:prstDash val="solid"/>
              <a:tailEnd type="triangle"/>
            </a:ln>
            <a:effectLst/>
          </p:spPr>
        </p:cxnSp>
        <p:sp>
          <p:nvSpPr>
            <p:cNvPr id="62" name="Rectangle 31">
              <a:extLst>
                <a:ext uri="{FF2B5EF4-FFF2-40B4-BE49-F238E27FC236}">
                  <a16:creationId xmlns:a16="http://schemas.microsoft.com/office/drawing/2014/main" id="{878A6C22-ADD8-2D7E-4446-8329D4EBC861}"/>
                </a:ext>
              </a:extLst>
            </p:cNvPr>
            <p:cNvSpPr/>
            <p:nvPr/>
          </p:nvSpPr>
          <p:spPr>
            <a:xfrm>
              <a:off x="1403350" y="5174973"/>
              <a:ext cx="1323510" cy="520446"/>
            </a:xfrm>
            <a:prstGeom prst="rect">
              <a:avLst/>
            </a:prstGeom>
            <a:solidFill>
              <a:srgbClr val="FFFFFF"/>
            </a:solidFill>
            <a:ln w="28575" cap="flat" cmpd="sng" algn="ctr">
              <a:solidFill>
                <a:srgbClr val="FB555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FB555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パケット</a:t>
              </a:r>
            </a:p>
          </p:txBody>
        </p:sp>
        <p:cxnSp>
          <p:nvCxnSpPr>
            <p:cNvPr id="63" name="Straight Connector 15">
              <a:extLst>
                <a:ext uri="{FF2B5EF4-FFF2-40B4-BE49-F238E27FC236}">
                  <a16:creationId xmlns:a16="http://schemas.microsoft.com/office/drawing/2014/main" id="{E737D244-017D-8804-160C-D66DB12C5E33}"/>
                </a:ext>
              </a:extLst>
            </p:cNvPr>
            <p:cNvCxnSpPr>
              <a:cxnSpLocks/>
              <a:stCxn id="70" idx="2"/>
              <a:endCxn id="77" idx="0"/>
            </p:cNvCxnSpPr>
            <p:nvPr/>
          </p:nvCxnSpPr>
          <p:spPr>
            <a:xfrm>
              <a:off x="6021738" y="5164522"/>
              <a:ext cx="2529" cy="764358"/>
            </a:xfrm>
            <a:prstGeom prst="line">
              <a:avLst/>
            </a:prstGeom>
            <a:noFill/>
            <a:ln w="28575" cap="flat" cmpd="sng" algn="ctr">
              <a:solidFill>
                <a:srgbClr val="424242"/>
              </a:solidFill>
              <a:prstDash val="solid"/>
            </a:ln>
            <a:effectLst/>
          </p:spPr>
        </p:cxnSp>
        <p:grpSp>
          <p:nvGrpSpPr>
            <p:cNvPr id="64" name="Group 63">
              <a:extLst>
                <a:ext uri="{FF2B5EF4-FFF2-40B4-BE49-F238E27FC236}">
                  <a16:creationId xmlns:a16="http://schemas.microsoft.com/office/drawing/2014/main" id="{5C2BA899-FEA2-3CEF-934C-E80F7905D473}"/>
                </a:ext>
              </a:extLst>
            </p:cNvPr>
            <p:cNvGrpSpPr/>
            <p:nvPr/>
          </p:nvGrpSpPr>
          <p:grpSpPr>
            <a:xfrm>
              <a:off x="4847447" y="5831616"/>
              <a:ext cx="2349459" cy="891358"/>
              <a:chOff x="8347931" y="4357238"/>
              <a:chExt cx="2412610" cy="927899"/>
            </a:xfrm>
          </p:grpSpPr>
          <p:sp>
            <p:nvSpPr>
              <p:cNvPr id="77" name="Rectangle 76">
                <a:extLst>
                  <a:ext uri="{FF2B5EF4-FFF2-40B4-BE49-F238E27FC236}">
                    <a16:creationId xmlns:a16="http://schemas.microsoft.com/office/drawing/2014/main" id="{1022FAF9-4D79-F7EF-C956-4C052B875987}"/>
                  </a:ext>
                </a:extLst>
              </p:cNvPr>
              <p:cNvSpPr/>
              <p:nvPr/>
            </p:nvSpPr>
            <p:spPr>
              <a:xfrm>
                <a:off x="8468638" y="4458489"/>
                <a:ext cx="2175487" cy="710022"/>
              </a:xfrm>
              <a:prstGeom prst="rect">
                <a:avLst/>
              </a:prstGeom>
              <a:solidFill>
                <a:srgbClr val="27278B">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78" name="Rectangle 77">
                <a:extLst>
                  <a:ext uri="{FF2B5EF4-FFF2-40B4-BE49-F238E27FC236}">
                    <a16:creationId xmlns:a16="http://schemas.microsoft.com/office/drawing/2014/main" id="{B8B2B8AA-8891-980F-B9ED-9E46A4295189}"/>
                  </a:ext>
                </a:extLst>
              </p:cNvPr>
              <p:cNvSpPr/>
              <p:nvPr/>
            </p:nvSpPr>
            <p:spPr>
              <a:xfrm>
                <a:off x="8347931" y="4357238"/>
                <a:ext cx="2412610" cy="927899"/>
              </a:xfrm>
              <a:prstGeom prst="rect">
                <a:avLst/>
              </a:prstGeom>
              <a:noFill/>
              <a:ln w="38100">
                <a:solidFill>
                  <a:srgbClr val="5F2D0A"/>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latin typeface="M PLUS 1p" panose="020B0502020203020207" pitchFamily="34" charset="-128"/>
                  <a:ea typeface="M PLUS 1p" panose="020B0502020203020207" pitchFamily="34" charset="-128"/>
                  <a:cs typeface="M PLUS 1p" panose="020B0502020203020207" pitchFamily="34" charset="-128"/>
                </a:endParaRPr>
              </a:p>
            </p:txBody>
          </p:sp>
        </p:grpSp>
        <p:sp>
          <p:nvSpPr>
            <p:cNvPr id="65" name="Rectangle 64">
              <a:extLst>
                <a:ext uri="{FF2B5EF4-FFF2-40B4-BE49-F238E27FC236}">
                  <a16:creationId xmlns:a16="http://schemas.microsoft.com/office/drawing/2014/main" id="{8D6FE481-5D5A-F644-D4B3-F03612B60BB6}"/>
                </a:ext>
              </a:extLst>
            </p:cNvPr>
            <p:cNvSpPr/>
            <p:nvPr/>
          </p:nvSpPr>
          <p:spPr>
            <a:xfrm>
              <a:off x="2867225" y="4499698"/>
              <a:ext cx="905284" cy="674398"/>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66" name="Straight Connector 65">
              <a:extLst>
                <a:ext uri="{FF2B5EF4-FFF2-40B4-BE49-F238E27FC236}">
                  <a16:creationId xmlns:a16="http://schemas.microsoft.com/office/drawing/2014/main" id="{0F547B99-D7F5-34D0-86B3-93249AC28C0C}"/>
                </a:ext>
              </a:extLst>
            </p:cNvPr>
            <p:cNvCxnSpPr>
              <a:cxnSpLocks/>
              <a:stCxn id="70" idx="1"/>
              <a:endCxn id="65" idx="3"/>
            </p:cNvCxnSpPr>
            <p:nvPr/>
          </p:nvCxnSpPr>
          <p:spPr>
            <a:xfrm flipH="1">
              <a:off x="3772509" y="4827324"/>
              <a:ext cx="1189957" cy="9574"/>
            </a:xfrm>
            <a:prstGeom prst="line">
              <a:avLst/>
            </a:prstGeom>
            <a:noFill/>
            <a:ln w="28575" cap="flat" cmpd="sng" algn="ctr">
              <a:solidFill>
                <a:srgbClr val="424242"/>
              </a:solidFill>
              <a:prstDash val="solid"/>
            </a:ln>
            <a:effectLst/>
          </p:spPr>
        </p:cxnSp>
        <p:cxnSp>
          <p:nvCxnSpPr>
            <p:cNvPr id="67" name="Straight Arrow Connector 23">
              <a:extLst>
                <a:ext uri="{FF2B5EF4-FFF2-40B4-BE49-F238E27FC236}">
                  <a16:creationId xmlns:a16="http://schemas.microsoft.com/office/drawing/2014/main" id="{2B712EC1-D2C6-E38C-7245-59424B44E2D6}"/>
                </a:ext>
              </a:extLst>
            </p:cNvPr>
            <p:cNvCxnSpPr>
              <a:cxnSpLocks/>
            </p:cNvCxnSpPr>
            <p:nvPr/>
          </p:nvCxnSpPr>
          <p:spPr>
            <a:xfrm flipV="1">
              <a:off x="6272619" y="5254948"/>
              <a:ext cx="0" cy="520446"/>
            </a:xfrm>
            <a:prstGeom prst="straightConnector1">
              <a:avLst/>
            </a:prstGeom>
            <a:noFill/>
            <a:ln w="57150" cap="flat" cmpd="sng" algn="ctr">
              <a:solidFill>
                <a:srgbClr val="FD5B58">
                  <a:shade val="95000"/>
                  <a:satMod val="105000"/>
                </a:srgbClr>
              </a:solidFill>
              <a:prstDash val="solid"/>
              <a:tailEnd type="triangle"/>
            </a:ln>
            <a:effectLst/>
          </p:spPr>
        </p:cxnSp>
        <p:sp>
          <p:nvSpPr>
            <p:cNvPr id="68" name="乗算記号 17">
              <a:extLst>
                <a:ext uri="{FF2B5EF4-FFF2-40B4-BE49-F238E27FC236}">
                  <a16:creationId xmlns:a16="http://schemas.microsoft.com/office/drawing/2014/main" id="{18E37508-A3C4-B2E7-E370-381A248D5C10}"/>
                </a:ext>
              </a:extLst>
            </p:cNvPr>
            <p:cNvSpPr/>
            <p:nvPr/>
          </p:nvSpPr>
          <p:spPr>
            <a:xfrm>
              <a:off x="7975980" y="4974790"/>
              <a:ext cx="555339" cy="584944"/>
            </a:xfrm>
            <a:prstGeom prst="mathMultiply">
              <a:avLst>
                <a:gd name="adj1" fmla="val 14510"/>
              </a:avLst>
            </a:prstGeom>
            <a:solidFill>
              <a:srgbClr val="C00000"/>
            </a:solidFill>
            <a:ln w="127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1" lang="ja-JP" altLang="en-US" sz="1600" b="0" i="0" u="none" strike="noStrike" kern="0" cap="none" spc="0" normalizeH="0" baseline="0" noProof="0" dirty="0">
                <a:ln>
                  <a:noFill/>
                </a:ln>
                <a:solidFill>
                  <a:srgbClr val="FF0000"/>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cxnSp>
          <p:nvCxnSpPr>
            <p:cNvPr id="69" name="Straight Arrow Connector 20">
              <a:extLst>
                <a:ext uri="{FF2B5EF4-FFF2-40B4-BE49-F238E27FC236}">
                  <a16:creationId xmlns:a16="http://schemas.microsoft.com/office/drawing/2014/main" id="{4C187023-22D9-6039-F12C-8B7E597721D4}"/>
                </a:ext>
              </a:extLst>
            </p:cNvPr>
            <p:cNvCxnSpPr>
              <a:cxnSpLocks/>
            </p:cNvCxnSpPr>
            <p:nvPr/>
          </p:nvCxnSpPr>
          <p:spPr>
            <a:xfrm>
              <a:off x="7456982" y="5264954"/>
              <a:ext cx="598940" cy="0"/>
            </a:xfrm>
            <a:prstGeom prst="straightConnector1">
              <a:avLst/>
            </a:prstGeom>
            <a:noFill/>
            <a:ln w="57150" cap="flat" cmpd="sng" algn="ctr">
              <a:solidFill>
                <a:srgbClr val="FD5B58">
                  <a:shade val="95000"/>
                  <a:satMod val="105000"/>
                </a:srgbClr>
              </a:solidFill>
              <a:prstDash val="solid"/>
              <a:tailEnd type="triangle"/>
            </a:ln>
            <a:effectLst/>
          </p:spPr>
        </p:cxnSp>
        <p:sp>
          <p:nvSpPr>
            <p:cNvPr id="70" name="Rectangle 69">
              <a:extLst>
                <a:ext uri="{FF2B5EF4-FFF2-40B4-BE49-F238E27FC236}">
                  <a16:creationId xmlns:a16="http://schemas.microsoft.com/office/drawing/2014/main" id="{36F08AE8-26B0-A2CE-6629-B222168D06D0}"/>
                </a:ext>
              </a:extLst>
            </p:cNvPr>
            <p:cNvSpPr/>
            <p:nvPr/>
          </p:nvSpPr>
          <p:spPr>
            <a:xfrm>
              <a:off x="4962466" y="4490124"/>
              <a:ext cx="2118543" cy="674398"/>
            </a:xfrm>
            <a:prstGeom prst="rect">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カーネル</a:t>
              </a:r>
            </a:p>
          </p:txBody>
        </p:sp>
        <p:cxnSp>
          <p:nvCxnSpPr>
            <p:cNvPr id="71" name="Straight Connector 15">
              <a:extLst>
                <a:ext uri="{FF2B5EF4-FFF2-40B4-BE49-F238E27FC236}">
                  <a16:creationId xmlns:a16="http://schemas.microsoft.com/office/drawing/2014/main" id="{AD8FB641-15AE-49BC-44D7-8CA56708A63F}"/>
                </a:ext>
              </a:extLst>
            </p:cNvPr>
            <p:cNvCxnSpPr>
              <a:cxnSpLocks/>
              <a:stCxn id="55" idx="2"/>
              <a:endCxn id="56" idx="0"/>
            </p:cNvCxnSpPr>
            <p:nvPr/>
          </p:nvCxnSpPr>
          <p:spPr>
            <a:xfrm flipH="1">
              <a:off x="9716058" y="5164522"/>
              <a:ext cx="12844" cy="760532"/>
            </a:xfrm>
            <a:prstGeom prst="line">
              <a:avLst/>
            </a:prstGeom>
            <a:noFill/>
            <a:ln w="28575" cap="flat" cmpd="sng" algn="ctr">
              <a:solidFill>
                <a:srgbClr val="424242"/>
              </a:solidFill>
              <a:prstDash val="solid"/>
            </a:ln>
            <a:effectLst/>
          </p:spPr>
        </p:cxnSp>
        <p:cxnSp>
          <p:nvCxnSpPr>
            <p:cNvPr id="72" name="Straight Connector 71">
              <a:extLst>
                <a:ext uri="{FF2B5EF4-FFF2-40B4-BE49-F238E27FC236}">
                  <a16:creationId xmlns:a16="http://schemas.microsoft.com/office/drawing/2014/main" id="{AB79A357-D03D-320A-8AA3-D0BD95F80748}"/>
                </a:ext>
              </a:extLst>
            </p:cNvPr>
            <p:cNvCxnSpPr>
              <a:cxnSpLocks/>
            </p:cNvCxnSpPr>
            <p:nvPr/>
          </p:nvCxnSpPr>
          <p:spPr>
            <a:xfrm flipH="1">
              <a:off x="2118259" y="4832110"/>
              <a:ext cx="740943" cy="0"/>
            </a:xfrm>
            <a:prstGeom prst="line">
              <a:avLst/>
            </a:prstGeom>
            <a:noFill/>
            <a:ln w="28575" cap="flat" cmpd="sng" algn="ctr">
              <a:solidFill>
                <a:srgbClr val="424242"/>
              </a:solidFill>
              <a:prstDash val="solid"/>
            </a:ln>
            <a:effectLst/>
          </p:spPr>
        </p:cxnSp>
        <p:cxnSp>
          <p:nvCxnSpPr>
            <p:cNvPr id="73" name="Straight Arrow Connector 27">
              <a:extLst>
                <a:ext uri="{FF2B5EF4-FFF2-40B4-BE49-F238E27FC236}">
                  <a16:creationId xmlns:a16="http://schemas.microsoft.com/office/drawing/2014/main" id="{464EEC15-8B8A-5C85-6D39-F44C9C5E07DF}"/>
                </a:ext>
              </a:extLst>
            </p:cNvPr>
            <p:cNvCxnSpPr>
              <a:cxnSpLocks/>
            </p:cNvCxnSpPr>
            <p:nvPr/>
          </p:nvCxnSpPr>
          <p:spPr>
            <a:xfrm>
              <a:off x="1975161" y="4974790"/>
              <a:ext cx="838854" cy="0"/>
            </a:xfrm>
            <a:prstGeom prst="straightConnector1">
              <a:avLst/>
            </a:prstGeom>
            <a:noFill/>
            <a:ln w="57150" cap="flat" cmpd="sng" algn="ctr">
              <a:solidFill>
                <a:srgbClr val="FD5B58">
                  <a:shade val="95000"/>
                  <a:satMod val="105000"/>
                </a:srgbClr>
              </a:solidFill>
              <a:prstDash val="solid"/>
              <a:tailEnd type="triangle"/>
            </a:ln>
            <a:effectLst/>
          </p:spPr>
        </p:cxnSp>
        <p:pic>
          <p:nvPicPr>
            <p:cNvPr id="74" name="Graphic 73" descr="Lock with solid fill">
              <a:extLst>
                <a:ext uri="{FF2B5EF4-FFF2-40B4-BE49-F238E27FC236}">
                  <a16:creationId xmlns:a16="http://schemas.microsoft.com/office/drawing/2014/main" id="{47D749BC-28BA-940B-43A9-6CC905DB8911}"/>
                </a:ext>
              </a:extLst>
            </p:cNvPr>
            <p:cNvPicPr>
              <a:picLocks noChangeAspect="1"/>
            </p:cNvPicPr>
            <p:nvPr/>
          </p:nvPicPr>
          <p:blipFill>
            <a:blip r:embed="rId3">
              <a:extLst>
                <a:ext uri="{96DAC541-7B7A-43D3-8B79-37D633B846F1}">
                  <asvg:svgBlip xmlns:asvg="http://schemas.microsoft.com/office/drawing/2016/SVG/main" r:embed="rId5"/>
                </a:ext>
              </a:extLst>
            </a:blip>
            <a:stretch>
              <a:fillRect/>
            </a:stretch>
          </p:blipFill>
          <p:spPr>
            <a:xfrm>
              <a:off x="6670174" y="5365632"/>
              <a:ext cx="830245" cy="830245"/>
            </a:xfrm>
            <a:prstGeom prst="rect">
              <a:avLst/>
            </a:prstGeom>
          </p:spPr>
        </p:pic>
        <p:cxnSp>
          <p:nvCxnSpPr>
            <p:cNvPr id="75" name="Curved Connector 74">
              <a:extLst>
                <a:ext uri="{FF2B5EF4-FFF2-40B4-BE49-F238E27FC236}">
                  <a16:creationId xmlns:a16="http://schemas.microsoft.com/office/drawing/2014/main" id="{19840CC9-F7E3-B1BD-82B3-425BAB668DAE}"/>
                </a:ext>
              </a:extLst>
            </p:cNvPr>
            <p:cNvCxnSpPr>
              <a:cxnSpLocks/>
              <a:stCxn id="56" idx="1"/>
              <a:endCxn id="77" idx="3"/>
            </p:cNvCxnSpPr>
            <p:nvPr/>
          </p:nvCxnSpPr>
          <p:spPr>
            <a:xfrm rot="10800000" flipV="1">
              <a:off x="7083538" y="6266085"/>
              <a:ext cx="1573249" cy="3826"/>
            </a:xfrm>
            <a:prstGeom prst="curvedConnector3">
              <a:avLst>
                <a:gd name="adj1" fmla="val 50000"/>
              </a:avLst>
            </a:prstGeom>
            <a:noFill/>
            <a:ln w="63500" cap="flat" cmpd="sng" algn="ctr">
              <a:solidFill>
                <a:srgbClr val="0B6374">
                  <a:shade val="95000"/>
                  <a:satMod val="105000"/>
                </a:srgbClr>
              </a:solidFill>
              <a:prstDash val="solid"/>
              <a:tailEnd type="triangle"/>
            </a:ln>
            <a:effectLst/>
          </p:spPr>
        </p:cxnSp>
        <p:sp>
          <p:nvSpPr>
            <p:cNvPr id="76" name="Snip Single Corner Rectangle 75">
              <a:extLst>
                <a:ext uri="{FF2B5EF4-FFF2-40B4-BE49-F238E27FC236}">
                  <a16:creationId xmlns:a16="http://schemas.microsoft.com/office/drawing/2014/main" id="{141185E2-D90D-6F51-F160-C1E9A9B395FE}"/>
                </a:ext>
              </a:extLst>
            </p:cNvPr>
            <p:cNvSpPr/>
            <p:nvPr/>
          </p:nvSpPr>
          <p:spPr>
            <a:xfrm>
              <a:off x="7491094" y="5940534"/>
              <a:ext cx="969772" cy="584941"/>
            </a:xfrm>
            <a:prstGeom prst="snip1Rect">
              <a:avLst/>
            </a:prstGeom>
            <a:solidFill>
              <a:schemeClr val="bg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3B3B3B"/>
                  </a:solidFill>
                </a:rPr>
                <a:t>VM内情報</a:t>
              </a:r>
            </a:p>
          </p:txBody>
        </p:sp>
        <p:sp>
          <p:nvSpPr>
            <p:cNvPr id="104" name="TextBox 103">
              <a:extLst>
                <a:ext uri="{FF2B5EF4-FFF2-40B4-BE49-F238E27FC236}">
                  <a16:creationId xmlns:a16="http://schemas.microsoft.com/office/drawing/2014/main" id="{24A4C49F-4881-3020-3420-8214A6458F66}"/>
                </a:ext>
              </a:extLst>
            </p:cNvPr>
            <p:cNvSpPr txBox="1"/>
            <p:nvPr/>
          </p:nvSpPr>
          <p:spPr>
            <a:xfrm>
              <a:off x="3819336" y="4479655"/>
              <a:ext cx="1087157" cy="369332"/>
            </a:xfrm>
            <a:prstGeom prst="rect">
              <a:avLst/>
            </a:prstGeom>
            <a:noFill/>
          </p:spPr>
          <p:txBody>
            <a:bodyPr wrap="none" rtlCol="0">
              <a:spAutoFit/>
            </a:bodyPr>
            <a:lstStyle/>
            <a:p>
              <a:r>
                <a:rPr lang="en-JP" sz="1800" b="1"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AF_XDP</a:t>
              </a:r>
            </a:p>
          </p:txBody>
        </p:sp>
        <p:sp>
          <p:nvSpPr>
            <p:cNvPr id="105" name="TextBox 104">
              <a:extLst>
                <a:ext uri="{FF2B5EF4-FFF2-40B4-BE49-F238E27FC236}">
                  <a16:creationId xmlns:a16="http://schemas.microsoft.com/office/drawing/2014/main" id="{7FEDCB39-56A7-BADE-DF05-2D016B2EDB48}"/>
                </a:ext>
              </a:extLst>
            </p:cNvPr>
            <p:cNvSpPr txBox="1"/>
            <p:nvPr/>
          </p:nvSpPr>
          <p:spPr>
            <a:xfrm>
              <a:off x="7343256" y="4473964"/>
              <a:ext cx="1087157" cy="369332"/>
            </a:xfrm>
            <a:prstGeom prst="rect">
              <a:avLst/>
            </a:prstGeom>
            <a:noFill/>
          </p:spPr>
          <p:txBody>
            <a:bodyPr wrap="none" rtlCol="0">
              <a:spAutoFit/>
            </a:bodyPr>
            <a:lstStyle/>
            <a:p>
              <a:r>
                <a:rPr lang="en-JP" sz="1800" b="1"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AF_XDP</a:t>
              </a:r>
            </a:p>
          </p:txBody>
        </p:sp>
      </p:grpSp>
    </p:spTree>
    <p:extLst>
      <p:ext uri="{BB962C8B-B14F-4D97-AF65-F5344CB8AC3E}">
        <p14:creationId xmlns:p14="http://schemas.microsoft.com/office/powerpoint/2010/main" val="238592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CDAC90A-3831-2C1A-C618-1E2A23880E39}"/>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352FF429-05AE-4006-F955-90B5C8343834}"/>
              </a:ext>
            </a:extLst>
          </p:cNvPr>
          <p:cNvSpPr>
            <a:spLocks noGrp="1"/>
          </p:cNvSpPr>
          <p:nvPr>
            <p:ph type="title"/>
          </p:nvPr>
        </p:nvSpPr>
        <p:spPr>
          <a:xfrm>
            <a:off x="381000" y="551543"/>
            <a:ext cx="11430000" cy="457200"/>
          </a:xfrm>
        </p:spPr>
        <p:txBody>
          <a:bodyPr/>
          <a:lstStyle/>
          <a:p>
            <a:r>
              <a:rPr lang="en-US" dirty="0" err="1">
                <a:sym typeface="M+ Bold"/>
              </a:rPr>
              <a:t>関連研究</a:t>
            </a:r>
            <a:endParaRPr lang="en-JP" dirty="0"/>
          </a:p>
        </p:txBody>
      </p:sp>
      <p:sp>
        <p:nvSpPr>
          <p:cNvPr id="8" name="Slide Number Placeholder 7">
            <a:extLst>
              <a:ext uri="{FF2B5EF4-FFF2-40B4-BE49-F238E27FC236}">
                <a16:creationId xmlns:a16="http://schemas.microsoft.com/office/drawing/2014/main" id="{E488B77F-0B7E-244C-A7A6-3A9FC4D16ECE}"/>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19</a:t>
            </a:fld>
            <a:endParaRPr lang="en-US"/>
          </a:p>
        </p:txBody>
      </p:sp>
      <p:sp>
        <p:nvSpPr>
          <p:cNvPr id="12" name="Content Placeholder 11">
            <a:extLst>
              <a:ext uri="{FF2B5EF4-FFF2-40B4-BE49-F238E27FC236}">
                <a16:creationId xmlns:a16="http://schemas.microsoft.com/office/drawing/2014/main" id="{1FDDDA5E-DA23-EB69-AFB8-DA54EC67CCC1}"/>
              </a:ext>
            </a:extLst>
          </p:cNvPr>
          <p:cNvSpPr>
            <a:spLocks noGrp="1"/>
          </p:cNvSpPr>
          <p:nvPr>
            <p:ph sz="half" idx="2"/>
          </p:nvPr>
        </p:nvSpPr>
        <p:spPr>
          <a:xfrm>
            <a:off x="381000" y="1219200"/>
            <a:ext cx="11430000" cy="4876799"/>
          </a:xfrm>
        </p:spPr>
        <p:txBody>
          <a:bodyPr/>
          <a:lstStyle/>
          <a:p>
            <a:pPr lvl="1"/>
            <a:r>
              <a:rPr lang="en-US" noProof="0" dirty="0">
                <a:sym typeface="M+ Bold"/>
              </a:rPr>
              <a:t> P4 Shield [</a:t>
            </a:r>
            <a:r>
              <a:rPr lang="en-US" dirty="0">
                <a:solidFill>
                  <a:srgbClr val="3B3B3B"/>
                </a:solidFill>
                <a:sym typeface="M+ Bold"/>
              </a:rPr>
              <a:t>Iwai＋，CCWC'26</a:t>
            </a:r>
            <a:r>
              <a:rPr lang="en-US" noProof="0" dirty="0">
                <a:sym typeface="M+ Bold"/>
              </a:rPr>
              <a:t>]</a:t>
            </a:r>
          </a:p>
          <a:p>
            <a:pPr lvl="2"/>
            <a:r>
              <a:rPr lang="en-US" altLang="ja-JP" noProof="0" dirty="0">
                <a:sym typeface="M+"/>
              </a:rPr>
              <a:t> VM</a:t>
            </a:r>
            <a:r>
              <a:rPr lang="ja-JP" altLang="en-US" noProof="0">
                <a:sym typeface="M+"/>
              </a:rPr>
              <a:t>内情報を利用可能な仮想</a:t>
            </a:r>
            <a:r>
              <a:rPr lang="en-US" altLang="ja-JP" noProof="0" dirty="0">
                <a:sym typeface="M+"/>
              </a:rPr>
              <a:t>P4</a:t>
            </a:r>
            <a:r>
              <a:rPr lang="ja-JP" altLang="en-US" noProof="0">
                <a:sym typeface="M+"/>
              </a:rPr>
              <a:t>スイッチの安全な実行</a:t>
            </a:r>
            <a:endParaRPr lang="en-US" altLang="ja-JP" noProof="0" dirty="0">
              <a:sym typeface="M+"/>
            </a:endParaRPr>
          </a:p>
          <a:p>
            <a:pPr lvl="2"/>
            <a:r>
              <a:rPr lang="en-US" altLang="ja-JP" noProof="0" dirty="0">
                <a:sym typeface="M+"/>
              </a:rPr>
              <a:t> DPDK</a:t>
            </a:r>
            <a:r>
              <a:rPr lang="ja-JP" altLang="en-US" noProof="0">
                <a:sym typeface="M+"/>
              </a:rPr>
              <a:t>を用いて</a:t>
            </a:r>
            <a:r>
              <a:rPr lang="en-JP" altLang="ja-JP" noProof="0" dirty="0">
                <a:sym typeface="M+"/>
              </a:rPr>
              <a:t>NIC</a:t>
            </a:r>
            <a:r>
              <a:rPr lang="ja-JP" altLang="en-JP" noProof="0">
                <a:sym typeface="M+"/>
              </a:rPr>
              <a:t>と</a:t>
            </a:r>
            <a:r>
              <a:rPr lang="ja-JP" altLang="en-US" noProof="0">
                <a:sym typeface="M+"/>
              </a:rPr>
              <a:t>直接やりとり</a:t>
            </a:r>
            <a:r>
              <a:rPr lang="ja-JP" altLang="en-US" noProof="0">
                <a:solidFill>
                  <a:srgbClr val="3B3B3B"/>
                </a:solidFill>
                <a:sym typeface="M+"/>
              </a:rPr>
              <a:t>可能</a:t>
            </a:r>
            <a:endParaRPr lang="en-US" altLang="ja-JP" noProof="0" dirty="0">
              <a:solidFill>
                <a:srgbClr val="3B3B3B"/>
              </a:solidFill>
              <a:sym typeface="M+"/>
            </a:endParaRPr>
          </a:p>
          <a:p>
            <a:pPr lvl="5"/>
            <a:endParaRPr lang="en-US" noProof="0" dirty="0">
              <a:sym typeface="M+ Bold"/>
            </a:endParaRPr>
          </a:p>
          <a:p>
            <a:pPr lvl="1"/>
            <a:r>
              <a:rPr lang="en-US" noProof="0" dirty="0">
                <a:sym typeface="M+ Bold"/>
              </a:rPr>
              <a:t> P4rt-OVS [</a:t>
            </a:r>
            <a:r>
              <a:rPr lang="en-US" noProof="0" dirty="0" err="1">
                <a:sym typeface="M+ Bold"/>
              </a:rPr>
              <a:t>Osiński</a:t>
            </a:r>
            <a:r>
              <a:rPr lang="en-US" noProof="0" dirty="0">
                <a:sym typeface="M+ Bold"/>
              </a:rPr>
              <a:t>+, Networking'20]</a:t>
            </a:r>
          </a:p>
          <a:p>
            <a:pPr lvl="2"/>
            <a:r>
              <a:rPr lang="en-US" altLang="ja-JP" noProof="0" dirty="0">
                <a:sym typeface="M+"/>
              </a:rPr>
              <a:t> Open </a:t>
            </a:r>
            <a:r>
              <a:rPr lang="en-US" altLang="ja-JP" noProof="0" dirty="0" err="1">
                <a:sym typeface="M+"/>
              </a:rPr>
              <a:t>vSwitch</a:t>
            </a:r>
            <a:r>
              <a:rPr lang="ja-JP" altLang="en-US" noProof="0">
                <a:sym typeface="M+"/>
              </a:rPr>
              <a:t>のパケット処理に</a:t>
            </a:r>
            <a:r>
              <a:rPr lang="en-US" altLang="ja-JP" noProof="0" dirty="0">
                <a:sym typeface="M+"/>
              </a:rPr>
              <a:t>P4</a:t>
            </a:r>
            <a:r>
              <a:rPr lang="ja-JP" altLang="en-US" noProof="0">
                <a:sym typeface="M+"/>
              </a:rPr>
              <a:t>プログラムを動的に差し込める拡張</a:t>
            </a:r>
            <a:endParaRPr lang="en-US" altLang="ja-JP" noProof="0" dirty="0">
              <a:sym typeface="M+"/>
            </a:endParaRPr>
          </a:p>
          <a:p>
            <a:pPr lvl="2"/>
            <a:r>
              <a:rPr lang="en-US" altLang="ja-JP" noProof="0" dirty="0">
                <a:sym typeface="M+"/>
              </a:rPr>
              <a:t> </a:t>
            </a:r>
            <a:r>
              <a:rPr lang="ja-JP" altLang="en-US" noProof="0">
                <a:sym typeface="M+"/>
              </a:rPr>
              <a:t>仮想スイッチ内で</a:t>
            </a:r>
            <a:r>
              <a:rPr lang="en-US" altLang="ja-JP" noProof="0" dirty="0" err="1">
                <a:sym typeface="M+"/>
              </a:rPr>
              <a:t>uBPF</a:t>
            </a:r>
            <a:r>
              <a:rPr lang="ja-JP" altLang="en-US" noProof="0">
                <a:sym typeface="M+"/>
              </a:rPr>
              <a:t>ランタイムが動作する</a:t>
            </a:r>
            <a:endParaRPr lang="en-US" altLang="ja-JP" noProof="0" dirty="0">
              <a:sym typeface="M+"/>
            </a:endParaRPr>
          </a:p>
          <a:p>
            <a:pPr lvl="2"/>
            <a:r>
              <a:rPr lang="en-US" altLang="ja-JP" noProof="0" dirty="0">
                <a:sym typeface="M+"/>
              </a:rPr>
              <a:t> </a:t>
            </a:r>
            <a:r>
              <a:rPr lang="ja-JP" altLang="en-US" noProof="0">
                <a:sym typeface="M+"/>
              </a:rPr>
              <a:t>ユーザが</a:t>
            </a:r>
            <a:r>
              <a:rPr lang="en-US" altLang="ja-JP" noProof="0" dirty="0">
                <a:sym typeface="M+"/>
              </a:rPr>
              <a:t>P4</a:t>
            </a:r>
            <a:r>
              <a:rPr lang="ja-JP" altLang="en-US" noProof="0">
                <a:sym typeface="M+"/>
              </a:rPr>
              <a:t>プログラムをロードすることは想定</a:t>
            </a:r>
            <a:r>
              <a:rPr lang="ja-JP" altLang="en-US">
                <a:sym typeface="M+"/>
              </a:rPr>
              <a:t>しない</a:t>
            </a:r>
            <a:endParaRPr lang="en-US" altLang="ja-JP" dirty="0">
              <a:sym typeface="M+"/>
            </a:endParaRPr>
          </a:p>
          <a:p>
            <a:pPr lvl="2"/>
            <a:r>
              <a:rPr lang="en-US" altLang="ja-JP" dirty="0">
                <a:sym typeface="M+"/>
              </a:rPr>
              <a:t> </a:t>
            </a:r>
            <a:r>
              <a:rPr lang="en-US" altLang="ja-JP" noProof="0" dirty="0">
                <a:sym typeface="M+"/>
              </a:rPr>
              <a:t>P4</a:t>
            </a:r>
            <a:r>
              <a:rPr lang="ja-JP" altLang="en-US" noProof="0">
                <a:sym typeface="M+"/>
              </a:rPr>
              <a:t>から</a:t>
            </a:r>
            <a:r>
              <a:rPr lang="en-US" altLang="ja-JP" noProof="0" dirty="0">
                <a:sym typeface="M+"/>
              </a:rPr>
              <a:t>VM</a:t>
            </a:r>
            <a:r>
              <a:rPr lang="ja-JP" altLang="en-US" noProof="0">
                <a:sym typeface="M+"/>
              </a:rPr>
              <a:t>内情報の利用は不可</a:t>
            </a:r>
          </a:p>
          <a:p>
            <a:endParaRPr lang="en-JP" dirty="0"/>
          </a:p>
        </p:txBody>
      </p:sp>
    </p:spTree>
    <p:extLst>
      <p:ext uri="{BB962C8B-B14F-4D97-AF65-F5344CB8AC3E}">
        <p14:creationId xmlns:p14="http://schemas.microsoft.com/office/powerpoint/2010/main" val="1487698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18E9C-ABD8-6C28-9678-43A37B9F5754}"/>
            </a:ext>
          </a:extLst>
        </p:cNvPr>
        <p:cNvGrpSpPr/>
        <p:nvPr/>
      </p:nvGrpSpPr>
      <p:grpSpPr>
        <a:xfrm>
          <a:off x="0" y="0"/>
          <a:ext cx="0" cy="0"/>
          <a:chOff x="0" y="0"/>
          <a:chExt cx="0" cy="0"/>
        </a:xfrm>
      </p:grpSpPr>
      <p:sp>
        <p:nvSpPr>
          <p:cNvPr id="31" name="Title 30">
            <a:extLst>
              <a:ext uri="{FF2B5EF4-FFF2-40B4-BE49-F238E27FC236}">
                <a16:creationId xmlns:a16="http://schemas.microsoft.com/office/drawing/2014/main" id="{B525CE47-2262-1A7E-AEFD-D3E47F549293}"/>
              </a:ext>
            </a:extLst>
          </p:cNvPr>
          <p:cNvSpPr>
            <a:spLocks noGrp="1"/>
          </p:cNvSpPr>
          <p:nvPr>
            <p:ph type="title"/>
          </p:nvPr>
        </p:nvSpPr>
        <p:spPr>
          <a:xfrm>
            <a:off x="381000" y="551543"/>
            <a:ext cx="11430000" cy="457200"/>
          </a:xfrm>
        </p:spPr>
        <p:txBody>
          <a:bodyPr/>
          <a:lstStyle/>
          <a:p>
            <a:r>
              <a:rPr lang="en-JP" dirty="0"/>
              <a:t>仮想P4スイッチ</a:t>
            </a:r>
          </a:p>
        </p:txBody>
      </p:sp>
      <p:sp>
        <p:nvSpPr>
          <p:cNvPr id="57" name="Slide Number Placeholder 56">
            <a:extLst>
              <a:ext uri="{FF2B5EF4-FFF2-40B4-BE49-F238E27FC236}">
                <a16:creationId xmlns:a16="http://schemas.microsoft.com/office/drawing/2014/main" id="{E6D55DA9-E882-D49D-10BF-3DA1E0D474B5}"/>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2</a:t>
            </a:fld>
            <a:endParaRPr lang="en-US" dirty="0"/>
          </a:p>
        </p:txBody>
      </p:sp>
      <p:sp>
        <p:nvSpPr>
          <p:cNvPr id="32" name="Content Placeholder 31">
            <a:extLst>
              <a:ext uri="{FF2B5EF4-FFF2-40B4-BE49-F238E27FC236}">
                <a16:creationId xmlns:a16="http://schemas.microsoft.com/office/drawing/2014/main" id="{58E6266D-1906-D6FC-A8CF-3F20BE3A1A69}"/>
              </a:ext>
            </a:extLst>
          </p:cNvPr>
          <p:cNvSpPr>
            <a:spLocks noGrp="1"/>
          </p:cNvSpPr>
          <p:nvPr>
            <p:ph sz="half" idx="2"/>
          </p:nvPr>
        </p:nvSpPr>
        <p:spPr>
          <a:xfrm>
            <a:off x="381000" y="1219200"/>
            <a:ext cx="11430000" cy="4876799"/>
          </a:xfrm>
        </p:spPr>
        <p:txBody>
          <a:bodyPr/>
          <a:lstStyle/>
          <a:p>
            <a:r>
              <a:rPr lang="en-US" dirty="0">
                <a:sym typeface="M+"/>
              </a:rPr>
              <a:t>P4言語を用いてプログラム</a:t>
            </a:r>
            <a:r>
              <a:rPr lang="en-US" dirty="0">
                <a:sym typeface="M+ Bold"/>
              </a:rPr>
              <a:t>可能</a:t>
            </a:r>
            <a:r>
              <a:rPr lang="en-US" dirty="0">
                <a:sym typeface="M+"/>
              </a:rPr>
              <a:t>なネットワークスイッチ</a:t>
            </a:r>
          </a:p>
          <a:p>
            <a:pPr lvl="1"/>
            <a:r>
              <a:rPr lang="en-US" dirty="0" err="1">
                <a:sym typeface="M+"/>
              </a:rPr>
              <a:t>パケットのヘッダ</a:t>
            </a:r>
            <a:r>
              <a:rPr lang="en-US" dirty="0" err="1">
                <a:sym typeface="M+ Bold"/>
              </a:rPr>
              <a:t>解析</a:t>
            </a:r>
            <a:r>
              <a:rPr lang="en-US" dirty="0" err="1">
                <a:sym typeface="M+"/>
              </a:rPr>
              <a:t>・</a:t>
            </a:r>
            <a:r>
              <a:rPr lang="en-US" dirty="0" err="1">
                <a:sym typeface="M+ Bold"/>
              </a:rPr>
              <a:t>フィルタ</a:t>
            </a:r>
            <a:r>
              <a:rPr lang="en-US" dirty="0" err="1">
                <a:sym typeface="M+"/>
              </a:rPr>
              <a:t>・</a:t>
            </a:r>
            <a:r>
              <a:rPr lang="en-US" dirty="0" err="1">
                <a:sym typeface="M+ Bold"/>
              </a:rPr>
              <a:t>書き換え</a:t>
            </a:r>
            <a:r>
              <a:rPr lang="en-US" dirty="0" err="1">
                <a:sym typeface="M+"/>
              </a:rPr>
              <a:t>などを自由に定義可能</a:t>
            </a:r>
            <a:endParaRPr lang="en-US" dirty="0">
              <a:sym typeface="M+"/>
            </a:endParaRPr>
          </a:p>
          <a:p>
            <a:pPr lvl="1"/>
            <a:r>
              <a:rPr lang="ja-JP" altLang="en-US">
                <a:sym typeface="M+"/>
              </a:rPr>
              <a:t>対応するスイッチの登場を待つことなく新たな技術を利用可能</a:t>
            </a:r>
            <a:endParaRPr lang="en-US" dirty="0">
              <a:sym typeface="M+"/>
            </a:endParaRPr>
          </a:p>
          <a:p>
            <a:r>
              <a:rPr lang="en-US" dirty="0" err="1">
                <a:sym typeface="M+ Bold"/>
              </a:rPr>
              <a:t>仮想マシン</a:t>
            </a:r>
            <a:r>
              <a:rPr lang="en-US" dirty="0">
                <a:sym typeface="M+ Bold"/>
              </a:rPr>
              <a:t> (VM) 向けの仮想P4スイッチも開発</a:t>
            </a:r>
          </a:p>
          <a:p>
            <a:pPr lvl="1"/>
            <a:r>
              <a:rPr lang="en-US" dirty="0">
                <a:sym typeface="M+"/>
              </a:rPr>
              <a:t>P4プログラムを仮想スイッチに動的にロードすることが可能</a:t>
            </a:r>
          </a:p>
          <a:p>
            <a:pPr lvl="1"/>
            <a:r>
              <a:rPr lang="en-US" altLang="ja-JP" dirty="0">
                <a:sym typeface="M+"/>
              </a:rPr>
              <a:t>VM</a:t>
            </a:r>
            <a:r>
              <a:rPr lang="ja-JP" altLang="en-US">
                <a:sym typeface="M+"/>
              </a:rPr>
              <a:t>が送受信するすべてのパケットの転送時に</a:t>
            </a:r>
            <a:r>
              <a:rPr lang="en-US" dirty="0">
                <a:sym typeface="M+"/>
              </a:rPr>
              <a:t>P4</a:t>
            </a:r>
            <a:r>
              <a:rPr lang="ja-JP" altLang="en-US">
                <a:sym typeface="M+"/>
              </a:rPr>
              <a:t>プログラムを実行</a:t>
            </a:r>
            <a:endParaRPr lang="en-US" dirty="0">
              <a:sym typeface="M+"/>
            </a:endParaRPr>
          </a:p>
          <a:p>
            <a:endParaRPr lang="en-JP" dirty="0"/>
          </a:p>
        </p:txBody>
      </p:sp>
      <p:grpSp>
        <p:nvGrpSpPr>
          <p:cNvPr id="93" name="Group 92">
            <a:extLst>
              <a:ext uri="{FF2B5EF4-FFF2-40B4-BE49-F238E27FC236}">
                <a16:creationId xmlns:a16="http://schemas.microsoft.com/office/drawing/2014/main" id="{1C98AF9B-E75B-6EA5-A2C3-3C3C4B1768BE}"/>
              </a:ext>
            </a:extLst>
          </p:cNvPr>
          <p:cNvGrpSpPr/>
          <p:nvPr/>
        </p:nvGrpSpPr>
        <p:grpSpPr>
          <a:xfrm>
            <a:off x="3610629" y="4408251"/>
            <a:ext cx="5043039" cy="2244099"/>
            <a:chOff x="3610629" y="4408251"/>
            <a:chExt cx="5043039" cy="2244099"/>
          </a:xfrm>
        </p:grpSpPr>
        <p:sp>
          <p:nvSpPr>
            <p:cNvPr id="39" name="Rectangle 38">
              <a:extLst>
                <a:ext uri="{FF2B5EF4-FFF2-40B4-BE49-F238E27FC236}">
                  <a16:creationId xmlns:a16="http://schemas.microsoft.com/office/drawing/2014/main" id="{301F5045-0B37-C8B3-4805-00FBDC803C6A}"/>
                </a:ext>
              </a:extLst>
            </p:cNvPr>
            <p:cNvSpPr/>
            <p:nvPr/>
          </p:nvSpPr>
          <p:spPr>
            <a:xfrm>
              <a:off x="3610629" y="4408251"/>
              <a:ext cx="1355319" cy="479312"/>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53" name="Rectangle 6">
              <a:extLst>
                <a:ext uri="{FF2B5EF4-FFF2-40B4-BE49-F238E27FC236}">
                  <a16:creationId xmlns:a16="http://schemas.microsoft.com/office/drawing/2014/main" id="{04856F78-3A88-A2F1-B76D-20ED70F17D91}"/>
                </a:ext>
              </a:extLst>
            </p:cNvPr>
            <p:cNvSpPr/>
            <p:nvPr/>
          </p:nvSpPr>
          <p:spPr>
            <a:xfrm>
              <a:off x="5454489" y="4408251"/>
              <a:ext cx="1355319" cy="479312"/>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54" name="Rectangle 6">
              <a:extLst>
                <a:ext uri="{FF2B5EF4-FFF2-40B4-BE49-F238E27FC236}">
                  <a16:creationId xmlns:a16="http://schemas.microsoft.com/office/drawing/2014/main" id="{0BF9575A-CA2C-AC8B-2306-CE5D0FC5D3B6}"/>
                </a:ext>
              </a:extLst>
            </p:cNvPr>
            <p:cNvSpPr/>
            <p:nvPr/>
          </p:nvSpPr>
          <p:spPr>
            <a:xfrm>
              <a:off x="7298349" y="4408251"/>
              <a:ext cx="1355319" cy="479312"/>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grpSp>
          <p:nvGrpSpPr>
            <p:cNvPr id="60" name="Group 59">
              <a:extLst>
                <a:ext uri="{FF2B5EF4-FFF2-40B4-BE49-F238E27FC236}">
                  <a16:creationId xmlns:a16="http://schemas.microsoft.com/office/drawing/2014/main" id="{A0ED7A8C-DD84-404D-7F15-CA3D40A35A89}"/>
                </a:ext>
              </a:extLst>
            </p:cNvPr>
            <p:cNvGrpSpPr/>
            <p:nvPr/>
          </p:nvGrpSpPr>
          <p:grpSpPr>
            <a:xfrm>
              <a:off x="4305708" y="5433150"/>
              <a:ext cx="3670301" cy="942491"/>
              <a:chOff x="3111499" y="5530759"/>
              <a:chExt cx="3670301" cy="942491"/>
            </a:xfrm>
          </p:grpSpPr>
          <p:sp>
            <p:nvSpPr>
              <p:cNvPr id="38" name="Rectangle 37">
                <a:extLst>
                  <a:ext uri="{FF2B5EF4-FFF2-40B4-BE49-F238E27FC236}">
                    <a16:creationId xmlns:a16="http://schemas.microsoft.com/office/drawing/2014/main" id="{F24D84E5-84F5-89FA-A8BE-566AD496F17E}"/>
                  </a:ext>
                </a:extLst>
              </p:cNvPr>
              <p:cNvSpPr/>
              <p:nvPr/>
            </p:nvSpPr>
            <p:spPr>
              <a:xfrm>
                <a:off x="3111499" y="5530759"/>
                <a:ext cx="3670301" cy="942491"/>
              </a:xfrm>
              <a:prstGeom prst="rect">
                <a:avLst/>
              </a:prstGeom>
              <a:solidFill>
                <a:srgbClr val="8DD8D3">
                  <a:lumMod val="60000"/>
                  <a:lumOff val="4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sp>
            <p:nvSpPr>
              <p:cNvPr id="26" name="Snip Diagonal Corner Rectangle 25">
                <a:extLst>
                  <a:ext uri="{FF2B5EF4-FFF2-40B4-BE49-F238E27FC236}">
                    <a16:creationId xmlns:a16="http://schemas.microsoft.com/office/drawing/2014/main" id="{0DE842D0-DCDE-BCCD-73A5-B5E565DDCFF3}"/>
                  </a:ext>
                </a:extLst>
              </p:cNvPr>
              <p:cNvSpPr/>
              <p:nvPr/>
            </p:nvSpPr>
            <p:spPr>
              <a:xfrm>
                <a:off x="3811050" y="5917011"/>
                <a:ext cx="2271198" cy="501824"/>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P4プログラム</a:t>
                </a:r>
              </a:p>
            </p:txBody>
          </p:sp>
        </p:grpSp>
        <p:cxnSp>
          <p:nvCxnSpPr>
            <p:cNvPr id="63" name="Straight Connector 15">
              <a:extLst>
                <a:ext uri="{FF2B5EF4-FFF2-40B4-BE49-F238E27FC236}">
                  <a16:creationId xmlns:a16="http://schemas.microsoft.com/office/drawing/2014/main" id="{6D3F87F2-023B-3F8C-486B-71EC58E5E5CD}"/>
                </a:ext>
              </a:extLst>
            </p:cNvPr>
            <p:cNvCxnSpPr>
              <a:cxnSpLocks/>
              <a:stCxn id="54" idx="2"/>
              <a:endCxn id="38" idx="0"/>
            </p:cNvCxnSpPr>
            <p:nvPr/>
          </p:nvCxnSpPr>
          <p:spPr>
            <a:xfrm flipH="1">
              <a:off x="6140859" y="4887563"/>
              <a:ext cx="1835150" cy="545587"/>
            </a:xfrm>
            <a:prstGeom prst="line">
              <a:avLst/>
            </a:prstGeom>
            <a:noFill/>
            <a:ln w="28575" cap="flat" cmpd="sng" algn="ctr">
              <a:solidFill>
                <a:schemeClr val="tx1"/>
              </a:solidFill>
              <a:prstDash val="solid"/>
            </a:ln>
            <a:effectLst/>
          </p:spPr>
        </p:cxnSp>
        <p:cxnSp>
          <p:nvCxnSpPr>
            <p:cNvPr id="64" name="Straight Connector 15">
              <a:extLst>
                <a:ext uri="{FF2B5EF4-FFF2-40B4-BE49-F238E27FC236}">
                  <a16:creationId xmlns:a16="http://schemas.microsoft.com/office/drawing/2014/main" id="{D30073D2-F651-1AA9-FCE4-56803FDCC47E}"/>
                </a:ext>
              </a:extLst>
            </p:cNvPr>
            <p:cNvCxnSpPr>
              <a:cxnSpLocks/>
              <a:stCxn id="53" idx="2"/>
              <a:endCxn id="38" idx="0"/>
            </p:cNvCxnSpPr>
            <p:nvPr/>
          </p:nvCxnSpPr>
          <p:spPr>
            <a:xfrm>
              <a:off x="6132149" y="4887563"/>
              <a:ext cx="8710" cy="545587"/>
            </a:xfrm>
            <a:prstGeom prst="line">
              <a:avLst/>
            </a:prstGeom>
            <a:noFill/>
            <a:ln w="28575" cap="flat" cmpd="sng" algn="ctr">
              <a:solidFill>
                <a:schemeClr val="tx1"/>
              </a:solidFill>
              <a:prstDash val="solid"/>
            </a:ln>
            <a:effectLst/>
          </p:spPr>
        </p:cxnSp>
        <p:cxnSp>
          <p:nvCxnSpPr>
            <p:cNvPr id="86" name="Straight Connector 15">
              <a:extLst>
                <a:ext uri="{FF2B5EF4-FFF2-40B4-BE49-F238E27FC236}">
                  <a16:creationId xmlns:a16="http://schemas.microsoft.com/office/drawing/2014/main" id="{B82CEE9B-CFFC-3D7F-5C6E-F7CE4014FE10}"/>
                </a:ext>
              </a:extLst>
            </p:cNvPr>
            <p:cNvCxnSpPr>
              <a:cxnSpLocks/>
              <a:endCxn id="38" idx="2"/>
            </p:cNvCxnSpPr>
            <p:nvPr/>
          </p:nvCxnSpPr>
          <p:spPr>
            <a:xfrm flipV="1">
              <a:off x="6140858" y="6375641"/>
              <a:ext cx="1" cy="276709"/>
            </a:xfrm>
            <a:prstGeom prst="line">
              <a:avLst/>
            </a:prstGeom>
            <a:noFill/>
            <a:ln w="28575" cap="flat" cmpd="sng" algn="ctr">
              <a:solidFill>
                <a:schemeClr val="tx1"/>
              </a:solidFill>
              <a:prstDash val="solid"/>
            </a:ln>
            <a:effectLst/>
          </p:spPr>
        </p:cxnSp>
        <p:cxnSp>
          <p:nvCxnSpPr>
            <p:cNvPr id="37" name="Straight Connector 15">
              <a:extLst>
                <a:ext uri="{FF2B5EF4-FFF2-40B4-BE49-F238E27FC236}">
                  <a16:creationId xmlns:a16="http://schemas.microsoft.com/office/drawing/2014/main" id="{7D692268-971C-4E68-CA8B-D18D157FAFDE}"/>
                </a:ext>
              </a:extLst>
            </p:cNvPr>
            <p:cNvCxnSpPr>
              <a:cxnSpLocks/>
              <a:stCxn id="39" idx="2"/>
              <a:endCxn id="38" idx="0"/>
            </p:cNvCxnSpPr>
            <p:nvPr/>
          </p:nvCxnSpPr>
          <p:spPr>
            <a:xfrm>
              <a:off x="4288289" y="4887563"/>
              <a:ext cx="1852570" cy="545587"/>
            </a:xfrm>
            <a:prstGeom prst="line">
              <a:avLst/>
            </a:prstGeom>
            <a:noFill/>
            <a:ln w="28575" cap="flat" cmpd="sng" algn="ctr">
              <a:solidFill>
                <a:schemeClr val="tx1"/>
              </a:solidFill>
              <a:prstDash val="solid"/>
            </a:ln>
            <a:effectLst/>
          </p:spPr>
        </p:cxnSp>
      </p:grpSp>
    </p:spTree>
    <p:extLst>
      <p:ext uri="{BB962C8B-B14F-4D97-AF65-F5344CB8AC3E}">
        <p14:creationId xmlns:p14="http://schemas.microsoft.com/office/powerpoint/2010/main" val="374820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1B0E6-740F-0D24-9BFC-2A4E0D68E3D0}"/>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59F2E0D2-A1FC-419E-C713-B86E912DD47E}"/>
              </a:ext>
            </a:extLst>
          </p:cNvPr>
          <p:cNvSpPr>
            <a:spLocks noGrp="1"/>
          </p:cNvSpPr>
          <p:nvPr>
            <p:ph type="title"/>
          </p:nvPr>
        </p:nvSpPr>
        <p:spPr>
          <a:xfrm>
            <a:off x="381000" y="551543"/>
            <a:ext cx="11430000" cy="457200"/>
          </a:xfrm>
        </p:spPr>
        <p:txBody>
          <a:bodyPr/>
          <a:lstStyle/>
          <a:p>
            <a:r>
              <a:rPr lang="en-US">
                <a:sym typeface="M+ Bold"/>
              </a:rPr>
              <a:t>ユーザによるP4プログラムの利用と課題</a:t>
            </a:r>
            <a:endParaRPr lang="en-JP" dirty="0"/>
          </a:p>
        </p:txBody>
      </p:sp>
      <p:sp>
        <p:nvSpPr>
          <p:cNvPr id="37" name="Slide Number Placeholder 36">
            <a:extLst>
              <a:ext uri="{FF2B5EF4-FFF2-40B4-BE49-F238E27FC236}">
                <a16:creationId xmlns:a16="http://schemas.microsoft.com/office/drawing/2014/main" id="{B6BE6C0D-E551-9B4A-D0F6-F5F2911466CD}"/>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3</a:t>
            </a:fld>
            <a:endParaRPr lang="en-US" dirty="0"/>
          </a:p>
        </p:txBody>
      </p:sp>
      <p:sp>
        <p:nvSpPr>
          <p:cNvPr id="9" name="Content Placeholder 8">
            <a:extLst>
              <a:ext uri="{FF2B5EF4-FFF2-40B4-BE49-F238E27FC236}">
                <a16:creationId xmlns:a16="http://schemas.microsoft.com/office/drawing/2014/main" id="{C8F1F47D-0DB9-4FD1-FDEA-F5F37EF6A612}"/>
              </a:ext>
            </a:extLst>
          </p:cNvPr>
          <p:cNvSpPr>
            <a:spLocks noGrp="1"/>
          </p:cNvSpPr>
          <p:nvPr>
            <p:ph sz="half" idx="2"/>
          </p:nvPr>
        </p:nvSpPr>
        <p:spPr>
          <a:xfrm>
            <a:off x="381000" y="1219200"/>
            <a:ext cx="11430000" cy="4876799"/>
          </a:xfrm>
        </p:spPr>
        <p:txBody>
          <a:bodyPr/>
          <a:lstStyle/>
          <a:p>
            <a:r>
              <a:rPr lang="en-US" dirty="0">
                <a:sym typeface="M+"/>
              </a:rPr>
              <a:t>P4プログラムを</a:t>
            </a:r>
            <a:r>
              <a:rPr lang="en-US" dirty="0">
                <a:sym typeface="M+ Bold"/>
              </a:rPr>
              <a:t>ユーザがロード</a:t>
            </a:r>
            <a:r>
              <a:rPr lang="en-US" dirty="0">
                <a:sym typeface="M+"/>
              </a:rPr>
              <a:t>できれば，柔軟な転送制御が可能</a:t>
            </a:r>
          </a:p>
          <a:p>
            <a:pPr lvl="1"/>
            <a:r>
              <a:rPr lang="en-US" dirty="0" err="1">
                <a:sym typeface="M+"/>
              </a:rPr>
              <a:t>現状は仮想スイッチの管理者のみがロード可能</a:t>
            </a:r>
            <a:endParaRPr lang="en-US" dirty="0">
              <a:sym typeface="M+"/>
            </a:endParaRPr>
          </a:p>
          <a:p>
            <a:pPr lvl="1"/>
            <a:r>
              <a:rPr lang="en-US" dirty="0" err="1">
                <a:sym typeface="M+"/>
              </a:rPr>
              <a:t>VM内の情報も利用できれば</a:t>
            </a:r>
            <a:r>
              <a:rPr lang="ja-JP" altLang="en-US">
                <a:sym typeface="M+"/>
              </a:rPr>
              <a:t>よりきめ細かいパケット処理が可能</a:t>
            </a:r>
            <a:endParaRPr lang="en-US" altLang="ja-JP" dirty="0">
              <a:sym typeface="M+"/>
            </a:endParaRPr>
          </a:p>
          <a:p>
            <a:r>
              <a:rPr lang="ja-JP" altLang="en-US">
                <a:sym typeface="M+ Bold"/>
              </a:rPr>
              <a:t>クラウドでは仮想スイッチと</a:t>
            </a:r>
            <a:r>
              <a:rPr lang="en-US" altLang="ja-JP" dirty="0">
                <a:sym typeface="M+ Bold"/>
              </a:rPr>
              <a:t>P4</a:t>
            </a:r>
            <a:r>
              <a:rPr lang="ja-JP" altLang="en-US">
                <a:sym typeface="M+ Bold"/>
              </a:rPr>
              <a:t>プログラムが互いを信頼できない</a:t>
            </a:r>
            <a:endParaRPr lang="en-US" altLang="ja-JP" dirty="0">
              <a:sym typeface="M+"/>
            </a:endParaRPr>
          </a:p>
          <a:p>
            <a:pPr lvl="1"/>
            <a:r>
              <a:rPr lang="en-US" dirty="0">
                <a:sym typeface="M+"/>
              </a:rPr>
              <a:t>クラウドの仮想スイッチがユーザの</a:t>
            </a:r>
            <a:r>
              <a:rPr lang="en-US" altLang="ja-JP" dirty="0">
                <a:sym typeface="M+"/>
              </a:rPr>
              <a:t>P4</a:t>
            </a:r>
            <a:r>
              <a:rPr lang="ja-JP" altLang="en-US">
                <a:sym typeface="M+"/>
              </a:rPr>
              <a:t>プログラムを盗聴・改ざん</a:t>
            </a:r>
            <a:endParaRPr lang="en-US" altLang="ja-JP" dirty="0">
              <a:sym typeface="M+"/>
            </a:endParaRPr>
          </a:p>
          <a:p>
            <a:pPr lvl="1"/>
            <a:r>
              <a:rPr lang="ja-JP" altLang="en-US">
                <a:sym typeface="M+"/>
              </a:rPr>
              <a:t>ユーザの</a:t>
            </a:r>
            <a:r>
              <a:rPr lang="en-US" altLang="ja-JP" dirty="0">
                <a:sym typeface="M+"/>
              </a:rPr>
              <a:t>P4</a:t>
            </a:r>
            <a:r>
              <a:rPr lang="ja-JP" altLang="en-US">
                <a:sym typeface="M+"/>
              </a:rPr>
              <a:t>プログラムがクラウドの仮想スイッチを攻撃</a:t>
            </a:r>
            <a:endParaRPr lang="en-US" altLang="ja-JP" dirty="0">
              <a:sym typeface="M+"/>
            </a:endParaRPr>
          </a:p>
        </p:txBody>
      </p:sp>
      <p:grpSp>
        <p:nvGrpSpPr>
          <p:cNvPr id="75" name="Group 74">
            <a:extLst>
              <a:ext uri="{FF2B5EF4-FFF2-40B4-BE49-F238E27FC236}">
                <a16:creationId xmlns:a16="http://schemas.microsoft.com/office/drawing/2014/main" id="{BCCC2134-BC32-2EF0-F9D2-474E0193332F}"/>
              </a:ext>
            </a:extLst>
          </p:cNvPr>
          <p:cNvGrpSpPr/>
          <p:nvPr/>
        </p:nvGrpSpPr>
        <p:grpSpPr>
          <a:xfrm>
            <a:off x="1981200" y="4126099"/>
            <a:ext cx="8574491" cy="2754386"/>
            <a:chOff x="2075853" y="4147878"/>
            <a:chExt cx="8574491" cy="2754386"/>
          </a:xfrm>
        </p:grpSpPr>
        <p:grpSp>
          <p:nvGrpSpPr>
            <p:cNvPr id="76" name="Group 75">
              <a:extLst>
                <a:ext uri="{FF2B5EF4-FFF2-40B4-BE49-F238E27FC236}">
                  <a16:creationId xmlns:a16="http://schemas.microsoft.com/office/drawing/2014/main" id="{99A88D89-E2B7-4C5E-3EF0-2EF88876CF86}"/>
                </a:ext>
              </a:extLst>
            </p:cNvPr>
            <p:cNvGrpSpPr/>
            <p:nvPr/>
          </p:nvGrpSpPr>
          <p:grpSpPr>
            <a:xfrm>
              <a:off x="2075853" y="4147878"/>
              <a:ext cx="8574491" cy="2754386"/>
              <a:chOff x="2075853" y="4147878"/>
              <a:chExt cx="8574491" cy="2754386"/>
            </a:xfrm>
          </p:grpSpPr>
          <p:grpSp>
            <p:nvGrpSpPr>
              <p:cNvPr id="80" name="Group 79">
                <a:extLst>
                  <a:ext uri="{FF2B5EF4-FFF2-40B4-BE49-F238E27FC236}">
                    <a16:creationId xmlns:a16="http://schemas.microsoft.com/office/drawing/2014/main" id="{5E2A9485-984F-2908-EF34-DB26F393B4D1}"/>
                  </a:ext>
                </a:extLst>
              </p:cNvPr>
              <p:cNvGrpSpPr/>
              <p:nvPr/>
            </p:nvGrpSpPr>
            <p:grpSpPr>
              <a:xfrm>
                <a:off x="2075853" y="4147878"/>
                <a:ext cx="8323629" cy="2579472"/>
                <a:chOff x="2075853" y="4147878"/>
                <a:chExt cx="8323629" cy="2579472"/>
              </a:xfrm>
            </p:grpSpPr>
            <p:sp>
              <p:nvSpPr>
                <p:cNvPr id="86" name="Rectangle 85">
                  <a:extLst>
                    <a:ext uri="{FF2B5EF4-FFF2-40B4-BE49-F238E27FC236}">
                      <a16:creationId xmlns:a16="http://schemas.microsoft.com/office/drawing/2014/main" id="{D1196093-DDDF-B486-DBD0-9E914245FADD}"/>
                    </a:ext>
                  </a:extLst>
                </p:cNvPr>
                <p:cNvSpPr/>
                <p:nvPr/>
              </p:nvSpPr>
              <p:spPr>
                <a:xfrm>
                  <a:off x="2075853" y="4396535"/>
                  <a:ext cx="8323629" cy="2225909"/>
                </a:xfrm>
                <a:prstGeom prst="rect">
                  <a:avLst/>
                </a:prstGeom>
                <a:solidFill>
                  <a:schemeClr val="accent2">
                    <a:lumMod val="60000"/>
                    <a:lumOff val="40000"/>
                  </a:schemeClr>
                </a:solidFill>
                <a:ln w="25400" cap="flat" cmpd="sng" algn="ctr">
                  <a:noFill/>
                  <a:prstDash val="solid"/>
                </a:ln>
                <a:effectLst/>
              </p:spPr>
              <p:txBody>
                <a:bodyPr rtlCol="0" anchor="t"/>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Segoe UI" panose="020B0502040204020203" pitchFamily="34" charset="0"/>
                      <a:ea typeface="M PLUS 1p" panose="020B0502020203020207" pitchFamily="34" charset="-128"/>
                      <a:cs typeface="+mn-cs"/>
                      <a:sym typeface="Arial"/>
                    </a:rPr>
                    <a:t> </a:t>
                  </a:r>
                </a:p>
              </p:txBody>
            </p:sp>
            <p:sp>
              <p:nvSpPr>
                <p:cNvPr id="87" name="Rectangle 86">
                  <a:extLst>
                    <a:ext uri="{FF2B5EF4-FFF2-40B4-BE49-F238E27FC236}">
                      <a16:creationId xmlns:a16="http://schemas.microsoft.com/office/drawing/2014/main" id="{2B9ACD47-60AB-6A51-6506-EEEB3850FC0A}"/>
                    </a:ext>
                  </a:extLst>
                </p:cNvPr>
                <p:cNvSpPr/>
                <p:nvPr/>
              </p:nvSpPr>
              <p:spPr>
                <a:xfrm>
                  <a:off x="4402518" y="4735884"/>
                  <a:ext cx="3670300" cy="479312"/>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Segoe UI" panose="020B0502040204020203" pitchFamily="34" charset="0"/>
                      <a:ea typeface="M PLUS 1p" panose="020B0502020203020207" pitchFamily="34" charset="-128"/>
                      <a:cs typeface="+mn-cs"/>
                      <a:sym typeface="Arial"/>
                    </a:rPr>
                    <a:t>VM</a:t>
                  </a:r>
                </a:p>
              </p:txBody>
            </p:sp>
            <p:cxnSp>
              <p:nvCxnSpPr>
                <p:cNvPr id="88" name="Curved Connector 87">
                  <a:extLst>
                    <a:ext uri="{FF2B5EF4-FFF2-40B4-BE49-F238E27FC236}">
                      <a16:creationId xmlns:a16="http://schemas.microsoft.com/office/drawing/2014/main" id="{A5B57B4A-73B5-5719-2225-2D4B551DE451}"/>
                    </a:ext>
                  </a:extLst>
                </p:cNvPr>
                <p:cNvCxnSpPr>
                  <a:cxnSpLocks/>
                  <a:stCxn id="90" idx="1"/>
                  <a:endCxn id="99" idx="1"/>
                </p:cNvCxnSpPr>
                <p:nvPr/>
              </p:nvCxnSpPr>
              <p:spPr>
                <a:xfrm rot="10800000" flipH="1">
                  <a:off x="4402519" y="4814265"/>
                  <a:ext cx="324124" cy="1248854"/>
                </a:xfrm>
                <a:prstGeom prst="curvedConnector3">
                  <a:avLst>
                    <a:gd name="adj1" fmla="val -70529"/>
                  </a:avLst>
                </a:prstGeom>
                <a:noFill/>
                <a:ln w="63500" cap="flat" cmpd="sng" algn="ctr">
                  <a:solidFill>
                    <a:srgbClr val="0B6374">
                      <a:shade val="95000"/>
                      <a:satMod val="105000"/>
                    </a:srgbClr>
                  </a:solidFill>
                  <a:prstDash val="solid"/>
                  <a:headEnd type="triangle"/>
                  <a:tailEnd type="none"/>
                </a:ln>
                <a:effectLst/>
              </p:spPr>
            </p:cxnSp>
            <p:cxnSp>
              <p:nvCxnSpPr>
                <p:cNvPr id="89" name="Curved Connector 88">
                  <a:extLst>
                    <a:ext uri="{FF2B5EF4-FFF2-40B4-BE49-F238E27FC236}">
                      <a16:creationId xmlns:a16="http://schemas.microsoft.com/office/drawing/2014/main" id="{4D714D6C-2501-A4A0-2A28-189B938381F6}"/>
                    </a:ext>
                  </a:extLst>
                </p:cNvPr>
                <p:cNvCxnSpPr>
                  <a:cxnSpLocks/>
                  <a:stCxn id="87" idx="3"/>
                  <a:endCxn id="90" idx="3"/>
                </p:cNvCxnSpPr>
                <p:nvPr/>
              </p:nvCxnSpPr>
              <p:spPr>
                <a:xfrm>
                  <a:off x="8072818" y="4975540"/>
                  <a:ext cx="2" cy="1087579"/>
                </a:xfrm>
                <a:prstGeom prst="curvedConnector3">
                  <a:avLst>
                    <a:gd name="adj1" fmla="val 11430100000"/>
                  </a:avLst>
                </a:prstGeom>
                <a:noFill/>
                <a:ln w="63500" cap="flat" cmpd="sng" algn="ctr">
                  <a:solidFill>
                    <a:srgbClr val="0B6374">
                      <a:shade val="95000"/>
                      <a:satMod val="105000"/>
                    </a:srgbClr>
                  </a:solidFill>
                  <a:prstDash val="solid"/>
                  <a:tailEnd type="triangle"/>
                </a:ln>
                <a:effectLst/>
              </p:spPr>
            </p:cxnSp>
            <p:sp>
              <p:nvSpPr>
                <p:cNvPr id="90" name="Rectangle 89">
                  <a:extLst>
                    <a:ext uri="{FF2B5EF4-FFF2-40B4-BE49-F238E27FC236}">
                      <a16:creationId xmlns:a16="http://schemas.microsoft.com/office/drawing/2014/main" id="{C42FD0B2-9D17-7FC3-3318-E772E75854D4}"/>
                    </a:ext>
                  </a:extLst>
                </p:cNvPr>
                <p:cNvSpPr/>
                <p:nvPr/>
              </p:nvSpPr>
              <p:spPr>
                <a:xfrm>
                  <a:off x="4402519" y="5680877"/>
                  <a:ext cx="3670301" cy="764484"/>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Segoe UI" panose="020B0502040204020203" pitchFamily="34" charset="0"/>
                      <a:ea typeface="M PLUS 1p" panose="020B0502020203020207" pitchFamily="34" charset="-128"/>
                      <a:cs typeface="+mn-cs"/>
                      <a:sym typeface="Arial"/>
                    </a:rPr>
                    <a:t>仮想スイッチ</a:t>
                  </a:r>
                </a:p>
              </p:txBody>
            </p:sp>
            <p:sp>
              <p:nvSpPr>
                <p:cNvPr id="91" name="Snip Diagonal Corner Rectangle 90">
                  <a:extLst>
                    <a:ext uri="{FF2B5EF4-FFF2-40B4-BE49-F238E27FC236}">
                      <a16:creationId xmlns:a16="http://schemas.microsoft.com/office/drawing/2014/main" id="{9D0B64E1-4BF5-FB0A-696D-906016A674AA}"/>
                    </a:ext>
                  </a:extLst>
                </p:cNvPr>
                <p:cNvSpPr/>
                <p:nvPr/>
              </p:nvSpPr>
              <p:spPr>
                <a:xfrm>
                  <a:off x="2766647" y="5314874"/>
                  <a:ext cx="1851476" cy="501824"/>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rPr>
                    <a:t>P4プログラム</a:t>
                  </a:r>
                </a:p>
              </p:txBody>
            </p:sp>
            <p:cxnSp>
              <p:nvCxnSpPr>
                <p:cNvPr id="92" name="Straight Connector 15">
                  <a:extLst>
                    <a:ext uri="{FF2B5EF4-FFF2-40B4-BE49-F238E27FC236}">
                      <a16:creationId xmlns:a16="http://schemas.microsoft.com/office/drawing/2014/main" id="{9B342341-A13B-EAFE-F371-2C25107CCB0B}"/>
                    </a:ext>
                  </a:extLst>
                </p:cNvPr>
                <p:cNvCxnSpPr>
                  <a:cxnSpLocks/>
                  <a:stCxn id="87" idx="2"/>
                  <a:endCxn id="90" idx="0"/>
                </p:cNvCxnSpPr>
                <p:nvPr/>
              </p:nvCxnSpPr>
              <p:spPr>
                <a:xfrm>
                  <a:off x="6237668" y="5215196"/>
                  <a:ext cx="2" cy="465681"/>
                </a:xfrm>
                <a:prstGeom prst="line">
                  <a:avLst/>
                </a:prstGeom>
                <a:noFill/>
                <a:ln w="28575" cap="flat" cmpd="sng" algn="ctr">
                  <a:solidFill>
                    <a:srgbClr val="424242"/>
                  </a:solidFill>
                  <a:prstDash val="solid"/>
                </a:ln>
                <a:effectLst/>
              </p:spPr>
            </p:cxnSp>
            <p:cxnSp>
              <p:nvCxnSpPr>
                <p:cNvPr id="93" name="Straight Connector 15">
                  <a:extLst>
                    <a:ext uri="{FF2B5EF4-FFF2-40B4-BE49-F238E27FC236}">
                      <a16:creationId xmlns:a16="http://schemas.microsoft.com/office/drawing/2014/main" id="{3EA75A0A-02B9-F02E-D970-0CEA4F1FE853}"/>
                    </a:ext>
                  </a:extLst>
                </p:cNvPr>
                <p:cNvCxnSpPr>
                  <a:cxnSpLocks/>
                  <a:endCxn id="90" idx="2"/>
                </p:cNvCxnSpPr>
                <p:nvPr/>
              </p:nvCxnSpPr>
              <p:spPr>
                <a:xfrm flipV="1">
                  <a:off x="6237667" y="6445361"/>
                  <a:ext cx="3" cy="281989"/>
                </a:xfrm>
                <a:prstGeom prst="line">
                  <a:avLst/>
                </a:prstGeom>
                <a:noFill/>
                <a:ln w="28575" cap="flat" cmpd="sng" algn="ctr">
                  <a:solidFill>
                    <a:srgbClr val="424242"/>
                  </a:solidFill>
                  <a:prstDash val="solid"/>
                </a:ln>
                <a:effectLst/>
              </p:spPr>
            </p:cxnSp>
            <p:sp>
              <p:nvSpPr>
                <p:cNvPr id="94" name="Snip Single Corner Rectangle 93">
                  <a:extLst>
                    <a:ext uri="{FF2B5EF4-FFF2-40B4-BE49-F238E27FC236}">
                      <a16:creationId xmlns:a16="http://schemas.microsoft.com/office/drawing/2014/main" id="{A686C82D-0489-5220-9CB4-73D47457DDF9}"/>
                    </a:ext>
                  </a:extLst>
                </p:cNvPr>
                <p:cNvSpPr/>
                <p:nvPr/>
              </p:nvSpPr>
              <p:spPr>
                <a:xfrm>
                  <a:off x="7907133" y="5314874"/>
                  <a:ext cx="1422400" cy="501824"/>
                </a:xfrm>
                <a:prstGeom prst="snip1Rect">
                  <a:avLst/>
                </a:prstGeom>
                <a:solidFill>
                  <a:schemeClr val="bg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3B3B3B"/>
                      </a:solidFill>
                    </a:rPr>
                    <a:t>VM内情報</a:t>
                  </a:r>
                </a:p>
              </p:txBody>
            </p:sp>
            <p:sp>
              <p:nvSpPr>
                <p:cNvPr id="95" name="TextBox 94">
                  <a:extLst>
                    <a:ext uri="{FF2B5EF4-FFF2-40B4-BE49-F238E27FC236}">
                      <a16:creationId xmlns:a16="http://schemas.microsoft.com/office/drawing/2014/main" id="{6CCED633-8028-4CE6-3A4D-8056D0AADD49}"/>
                    </a:ext>
                  </a:extLst>
                </p:cNvPr>
                <p:cNvSpPr txBox="1"/>
                <p:nvPr/>
              </p:nvSpPr>
              <p:spPr>
                <a:xfrm>
                  <a:off x="2161353" y="4477510"/>
                  <a:ext cx="1210588" cy="400110"/>
                </a:xfrm>
                <a:prstGeom prst="rect">
                  <a:avLst/>
                </a:prstGeom>
                <a:noFill/>
              </p:spPr>
              <p:txBody>
                <a:bodyPr wrap="none" rtlCol="0">
                  <a:spAutoFit/>
                </a:bodyPr>
                <a:lstStyle/>
                <a:p>
                  <a:r>
                    <a:rPr lang="en-JP" sz="2000" dirty="0">
                      <a:latin typeface="M PLUS 1p" panose="020B0502020203020207" pitchFamily="34" charset="-128"/>
                      <a:ea typeface="M PLUS 1p" panose="020B0502020203020207" pitchFamily="34" charset="-128"/>
                      <a:cs typeface="M PLUS 1p" panose="020B0502020203020207" pitchFamily="34" charset="-128"/>
                    </a:rPr>
                    <a:t>クラウド</a:t>
                  </a:r>
                </a:p>
              </p:txBody>
            </p:sp>
            <p:sp>
              <p:nvSpPr>
                <p:cNvPr id="96" name="Rectangle 95">
                  <a:extLst>
                    <a:ext uri="{FF2B5EF4-FFF2-40B4-BE49-F238E27FC236}">
                      <a16:creationId xmlns:a16="http://schemas.microsoft.com/office/drawing/2014/main" id="{BEF32DD6-8B53-4114-B273-D3D7920EE211}"/>
                    </a:ext>
                  </a:extLst>
                </p:cNvPr>
                <p:cNvSpPr/>
                <p:nvPr/>
              </p:nvSpPr>
              <p:spPr>
                <a:xfrm>
                  <a:off x="9884538" y="6133108"/>
                  <a:ext cx="485048" cy="548183"/>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endParaRPr>
                </a:p>
              </p:txBody>
            </p:sp>
            <p:sp>
              <p:nvSpPr>
                <p:cNvPr id="97" name="Lightning Bolt 96">
                  <a:extLst>
                    <a:ext uri="{FF2B5EF4-FFF2-40B4-BE49-F238E27FC236}">
                      <a16:creationId xmlns:a16="http://schemas.microsoft.com/office/drawing/2014/main" id="{C75F3C42-0F81-11F4-4C16-5437D168A66D}"/>
                    </a:ext>
                  </a:extLst>
                </p:cNvPr>
                <p:cNvSpPr/>
                <p:nvPr/>
              </p:nvSpPr>
              <p:spPr>
                <a:xfrm rot="3639111">
                  <a:off x="3249897" y="5649350"/>
                  <a:ext cx="413760" cy="750019"/>
                </a:xfrm>
                <a:prstGeom prst="lightningBol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endParaRPr>
                </a:p>
              </p:txBody>
            </p:sp>
            <p:grpSp>
              <p:nvGrpSpPr>
                <p:cNvPr id="98" name="Group 97">
                  <a:extLst>
                    <a:ext uri="{FF2B5EF4-FFF2-40B4-BE49-F238E27FC236}">
                      <a16:creationId xmlns:a16="http://schemas.microsoft.com/office/drawing/2014/main" id="{88D38BDC-7BBF-9B68-8088-A9BF1BC258C0}"/>
                    </a:ext>
                  </a:extLst>
                </p:cNvPr>
                <p:cNvGrpSpPr/>
                <p:nvPr/>
              </p:nvGrpSpPr>
              <p:grpSpPr>
                <a:xfrm>
                  <a:off x="4698545" y="4147878"/>
                  <a:ext cx="970854" cy="1266492"/>
                  <a:chOff x="127678" y="4216377"/>
                  <a:chExt cx="970854" cy="1266492"/>
                </a:xfrm>
              </p:grpSpPr>
              <p:sp>
                <p:nvSpPr>
                  <p:cNvPr id="99" name="Rectangle 98">
                    <a:extLst>
                      <a:ext uri="{FF2B5EF4-FFF2-40B4-BE49-F238E27FC236}">
                        <a16:creationId xmlns:a16="http://schemas.microsoft.com/office/drawing/2014/main" id="{9A0DB307-8774-EE6B-1C8B-E52C3774EE81}"/>
                      </a:ext>
                    </a:extLst>
                  </p:cNvPr>
                  <p:cNvSpPr/>
                  <p:nvPr/>
                </p:nvSpPr>
                <p:spPr>
                  <a:xfrm>
                    <a:off x="155776" y="4282659"/>
                    <a:ext cx="914658" cy="1200210"/>
                  </a:xfrm>
                  <a:prstGeom prst="rect">
                    <a:avLst/>
                  </a:prstGeom>
                  <a:solidFill>
                    <a:schemeClr val="bg1"/>
                  </a:solidFill>
                  <a:ln w="38100">
                    <a:solidFill>
                      <a:srgbClr val="3B3B3B"/>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endParaRPr>
                  </a:p>
                </p:txBody>
              </p:sp>
              <p:pic>
                <p:nvPicPr>
                  <p:cNvPr id="100" name="Graphic 99" descr="User with solid fill">
                    <a:extLst>
                      <a:ext uri="{FF2B5EF4-FFF2-40B4-BE49-F238E27FC236}">
                        <a16:creationId xmlns:a16="http://schemas.microsoft.com/office/drawing/2014/main" id="{801C986D-97BF-F30A-1C02-2D0E84D66B2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7678" y="4216377"/>
                    <a:ext cx="970854" cy="1059374"/>
                  </a:xfrm>
                  <a:prstGeom prst="rect">
                    <a:avLst/>
                  </a:prstGeom>
                </p:spPr>
              </p:pic>
              <p:sp>
                <p:nvSpPr>
                  <p:cNvPr id="101" name="TextBox 100">
                    <a:extLst>
                      <a:ext uri="{FF2B5EF4-FFF2-40B4-BE49-F238E27FC236}">
                        <a16:creationId xmlns:a16="http://schemas.microsoft.com/office/drawing/2014/main" id="{FCCC2FAD-B969-F6D6-5B59-9D5BF0E74FC6}"/>
                      </a:ext>
                    </a:extLst>
                  </p:cNvPr>
                  <p:cNvSpPr txBox="1"/>
                  <p:nvPr/>
                </p:nvSpPr>
                <p:spPr>
                  <a:xfrm>
                    <a:off x="176291" y="5113536"/>
                    <a:ext cx="877163" cy="369332"/>
                  </a:xfrm>
                  <a:prstGeom prst="rect">
                    <a:avLst/>
                  </a:prstGeom>
                  <a:noFill/>
                </p:spPr>
                <p:txBody>
                  <a:bodyPr wrap="none" rtlCol="0">
                    <a:spAutoFit/>
                  </a:bodyPr>
                  <a:lstStyle/>
                  <a:p>
                    <a:r>
                      <a:rPr lang="en-JP" sz="1800" dirty="0">
                        <a:latin typeface="M PLUS 1p" panose="020B0502020203020207" pitchFamily="34" charset="-128"/>
                        <a:ea typeface="M PLUS 1p" panose="020B0502020203020207" pitchFamily="34" charset="-128"/>
                        <a:cs typeface="M PLUS 1p" panose="020B0502020203020207" pitchFamily="34" charset="-128"/>
                      </a:rPr>
                      <a:t>ユーザ</a:t>
                    </a:r>
                  </a:p>
                </p:txBody>
              </p:sp>
            </p:grpSp>
          </p:grpSp>
          <p:grpSp>
            <p:nvGrpSpPr>
              <p:cNvPr id="81" name="Group 80">
                <a:extLst>
                  <a:ext uri="{FF2B5EF4-FFF2-40B4-BE49-F238E27FC236}">
                    <a16:creationId xmlns:a16="http://schemas.microsoft.com/office/drawing/2014/main" id="{C7F96B50-2015-5F3A-C009-54C0FAD4668D}"/>
                  </a:ext>
                </a:extLst>
              </p:cNvPr>
              <p:cNvGrpSpPr/>
              <p:nvPr/>
            </p:nvGrpSpPr>
            <p:grpSpPr>
              <a:xfrm>
                <a:off x="8722707" y="5584553"/>
                <a:ext cx="1927637" cy="1317711"/>
                <a:chOff x="8534741" y="5537564"/>
                <a:chExt cx="1927637" cy="1317711"/>
              </a:xfrm>
            </p:grpSpPr>
            <p:pic>
              <p:nvPicPr>
                <p:cNvPr id="82" name="Graphic 81" descr="Devil face with solid fill with solid fill">
                  <a:extLst>
                    <a:ext uri="{FF2B5EF4-FFF2-40B4-BE49-F238E27FC236}">
                      <a16:creationId xmlns:a16="http://schemas.microsoft.com/office/drawing/2014/main" id="{05431381-4685-E83F-5177-8ACFC9FDD99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454379" y="5847276"/>
                  <a:ext cx="1007999" cy="1007999"/>
                </a:xfrm>
                <a:prstGeom prst="rect">
                  <a:avLst/>
                </a:prstGeom>
              </p:spPr>
            </p:pic>
            <p:pic>
              <p:nvPicPr>
                <p:cNvPr id="83" name="Graphic 82" descr="Bug under magnifying glass with solid fill">
                  <a:extLst>
                    <a:ext uri="{FF2B5EF4-FFF2-40B4-BE49-F238E27FC236}">
                      <a16:creationId xmlns:a16="http://schemas.microsoft.com/office/drawing/2014/main" id="{3005107B-A631-818D-CDBA-A339A080270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6200000">
                  <a:off x="8541596" y="5530709"/>
                  <a:ext cx="1096738" cy="1110448"/>
                </a:xfrm>
                <a:prstGeom prst="rect">
                  <a:avLst/>
                </a:prstGeom>
              </p:spPr>
            </p:pic>
            <p:sp>
              <p:nvSpPr>
                <p:cNvPr id="84" name="Rectangle 83">
                  <a:extLst>
                    <a:ext uri="{FF2B5EF4-FFF2-40B4-BE49-F238E27FC236}">
                      <a16:creationId xmlns:a16="http://schemas.microsoft.com/office/drawing/2014/main" id="{447DEE01-7090-655D-84D6-F0B1E6566166}"/>
                    </a:ext>
                  </a:extLst>
                </p:cNvPr>
                <p:cNvSpPr/>
                <p:nvPr/>
              </p:nvSpPr>
              <p:spPr>
                <a:xfrm rot="16200000">
                  <a:off x="8827399" y="5812993"/>
                  <a:ext cx="369820" cy="328756"/>
                </a:xfrm>
                <a:prstGeom prst="rect">
                  <a:avLst/>
                </a:prstGeom>
                <a:solidFill>
                  <a:schemeClr val="accent2">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endParaRPr>
                </a:p>
              </p:txBody>
            </p:sp>
            <p:sp>
              <p:nvSpPr>
                <p:cNvPr id="85" name="Rectangle 84">
                  <a:extLst>
                    <a:ext uri="{FF2B5EF4-FFF2-40B4-BE49-F238E27FC236}">
                      <a16:creationId xmlns:a16="http://schemas.microsoft.com/office/drawing/2014/main" id="{7FCB645A-37A5-6CFE-5E27-C33E12AAF277}"/>
                    </a:ext>
                  </a:extLst>
                </p:cNvPr>
                <p:cNvSpPr/>
                <p:nvPr/>
              </p:nvSpPr>
              <p:spPr>
                <a:xfrm rot="16200000">
                  <a:off x="8725819" y="5910852"/>
                  <a:ext cx="203321" cy="169467"/>
                </a:xfrm>
                <a:prstGeom prst="rect">
                  <a:avLst/>
                </a:prstGeom>
                <a:solidFill>
                  <a:schemeClr val="accent2">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endParaRPr>
                </a:p>
              </p:txBody>
            </p:sp>
          </p:grpSp>
        </p:grpSp>
        <p:grpSp>
          <p:nvGrpSpPr>
            <p:cNvPr id="77" name="Group 76">
              <a:extLst>
                <a:ext uri="{FF2B5EF4-FFF2-40B4-BE49-F238E27FC236}">
                  <a16:creationId xmlns:a16="http://schemas.microsoft.com/office/drawing/2014/main" id="{501B6062-D66D-FFE6-3443-B37628BB639E}"/>
                </a:ext>
              </a:extLst>
            </p:cNvPr>
            <p:cNvGrpSpPr/>
            <p:nvPr/>
          </p:nvGrpSpPr>
          <p:grpSpPr>
            <a:xfrm>
              <a:off x="2323347" y="5888973"/>
              <a:ext cx="1007999" cy="1007999"/>
              <a:chOff x="10415466" y="3597265"/>
              <a:chExt cx="1267067" cy="1267067"/>
            </a:xfrm>
          </p:grpSpPr>
          <p:sp>
            <p:nvSpPr>
              <p:cNvPr id="78" name="Rectangle 77">
                <a:extLst>
                  <a:ext uri="{FF2B5EF4-FFF2-40B4-BE49-F238E27FC236}">
                    <a16:creationId xmlns:a16="http://schemas.microsoft.com/office/drawing/2014/main" id="{6D473E74-AF48-9CD0-1F3D-CBDB9AECBF54}"/>
                  </a:ext>
                </a:extLst>
              </p:cNvPr>
              <p:cNvSpPr/>
              <p:nvPr/>
            </p:nvSpPr>
            <p:spPr>
              <a:xfrm>
                <a:off x="10744143" y="3886261"/>
                <a:ext cx="609711" cy="689073"/>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sz="1800" dirty="0">
                  <a:solidFill>
                    <a:srgbClr val="FF0000"/>
                  </a:solidFill>
                </a:endParaRPr>
              </a:p>
            </p:txBody>
          </p:sp>
          <p:pic>
            <p:nvPicPr>
              <p:cNvPr id="79" name="Graphic 78" descr="Devil face with solid fill with solid fill">
                <a:extLst>
                  <a:ext uri="{FF2B5EF4-FFF2-40B4-BE49-F238E27FC236}">
                    <a16:creationId xmlns:a16="http://schemas.microsoft.com/office/drawing/2014/main" id="{A79CC3E4-B46A-53E7-1C1B-3A67F98FA72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415466" y="3597265"/>
                <a:ext cx="1267067" cy="1267067"/>
              </a:xfrm>
              <a:prstGeom prst="rect">
                <a:avLst/>
              </a:prstGeom>
            </p:spPr>
          </p:pic>
        </p:grpSp>
      </p:grpSp>
    </p:spTree>
    <p:extLst>
      <p:ext uri="{BB962C8B-B14F-4D97-AF65-F5344CB8AC3E}">
        <p14:creationId xmlns:p14="http://schemas.microsoft.com/office/powerpoint/2010/main" val="175164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69938-F89C-6A05-96AA-6C976FE0F2F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84C7D285-C20F-92E2-4CEB-2CDC8D534BED}"/>
              </a:ext>
            </a:extLst>
          </p:cNvPr>
          <p:cNvSpPr>
            <a:spLocks noGrp="1"/>
          </p:cNvSpPr>
          <p:nvPr>
            <p:ph type="title"/>
          </p:nvPr>
        </p:nvSpPr>
        <p:spPr>
          <a:xfrm>
            <a:off x="381000" y="551543"/>
            <a:ext cx="11430000" cy="457200"/>
          </a:xfrm>
        </p:spPr>
        <p:txBody>
          <a:bodyPr/>
          <a:lstStyle/>
          <a:p>
            <a:r>
              <a:rPr lang="en-US" dirty="0">
                <a:sym typeface="M+ Bold"/>
              </a:rPr>
              <a:t>先行研究：P4 Shield </a:t>
            </a:r>
            <a:r>
              <a:rPr lang="en-US" sz="2800" dirty="0">
                <a:sym typeface="M+ Bold"/>
              </a:rPr>
              <a:t>[Iwai＋，CCWC'26]</a:t>
            </a:r>
            <a:endParaRPr lang="en-JP" dirty="0"/>
          </a:p>
        </p:txBody>
      </p:sp>
      <p:sp>
        <p:nvSpPr>
          <p:cNvPr id="40" name="Slide Number Placeholder 39">
            <a:extLst>
              <a:ext uri="{FF2B5EF4-FFF2-40B4-BE49-F238E27FC236}">
                <a16:creationId xmlns:a16="http://schemas.microsoft.com/office/drawing/2014/main" id="{7CE05EA9-8965-C715-2E3B-2CFA15E868B1}"/>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4</a:t>
            </a:fld>
            <a:endParaRPr lang="en-US" dirty="0"/>
          </a:p>
        </p:txBody>
      </p:sp>
      <p:sp>
        <p:nvSpPr>
          <p:cNvPr id="9" name="Content Placeholder 8">
            <a:extLst>
              <a:ext uri="{FF2B5EF4-FFF2-40B4-BE49-F238E27FC236}">
                <a16:creationId xmlns:a16="http://schemas.microsoft.com/office/drawing/2014/main" id="{09351E4E-DE99-A990-B75D-CE08E48F52E4}"/>
              </a:ext>
            </a:extLst>
          </p:cNvPr>
          <p:cNvSpPr>
            <a:spLocks noGrp="1"/>
          </p:cNvSpPr>
          <p:nvPr>
            <p:ph sz="half" idx="2"/>
          </p:nvPr>
        </p:nvSpPr>
        <p:spPr>
          <a:xfrm>
            <a:off x="381000" y="1219200"/>
            <a:ext cx="11430000" cy="4876799"/>
          </a:xfrm>
        </p:spPr>
        <p:txBody>
          <a:bodyPr/>
          <a:lstStyle/>
          <a:p>
            <a:r>
              <a:rPr lang="en-US" dirty="0">
                <a:sym typeface="M+ Bold"/>
              </a:rPr>
              <a:t>P4プログラム</a:t>
            </a:r>
            <a:r>
              <a:rPr lang="en-US" dirty="0">
                <a:sym typeface="M+"/>
              </a:rPr>
              <a:t>をユーザごとの専用VM（</a:t>
            </a:r>
            <a:r>
              <a:rPr lang="en-US" dirty="0">
                <a:sym typeface="M+ Bold"/>
              </a:rPr>
              <a:t>P4 </a:t>
            </a:r>
            <a:r>
              <a:rPr lang="en-US" dirty="0" err="1">
                <a:sym typeface="M+ Bold"/>
              </a:rPr>
              <a:t>VM</a:t>
            </a:r>
            <a:r>
              <a:rPr lang="en-US" dirty="0" err="1">
                <a:sym typeface="M+"/>
              </a:rPr>
              <a:t>）で実行</a:t>
            </a:r>
            <a:r>
              <a:rPr lang="en-US" dirty="0"/>
              <a:t> </a:t>
            </a:r>
          </a:p>
          <a:p>
            <a:pPr lvl="1"/>
            <a:r>
              <a:rPr lang="en-US" dirty="0"/>
              <a:t>P4 VM</a:t>
            </a:r>
            <a:r>
              <a:rPr lang="ja-JP" altLang="en-US"/>
              <a:t>を機密</a:t>
            </a:r>
            <a:r>
              <a:rPr lang="en-US" dirty="0"/>
              <a:t>VM</a:t>
            </a:r>
            <a:r>
              <a:rPr lang="ja-JP" altLang="en-US"/>
              <a:t>として隔離実行し，クラウドによる盗聴・改ざんを防止</a:t>
            </a:r>
            <a:r>
              <a:rPr lang="en-US" dirty="0">
                <a:sym typeface="M+ Bold"/>
              </a:rPr>
              <a:t> </a:t>
            </a:r>
          </a:p>
          <a:p>
            <a:pPr lvl="1"/>
            <a:r>
              <a:rPr lang="en-US" altLang="ja-JP" dirty="0"/>
              <a:t>P4</a:t>
            </a:r>
            <a:r>
              <a:rPr lang="ja-JP" altLang="en-US"/>
              <a:t>プログラムの影響を</a:t>
            </a:r>
            <a:r>
              <a:rPr lang="en-US" altLang="ja-JP" dirty="0"/>
              <a:t>P4 VM</a:t>
            </a:r>
            <a:r>
              <a:rPr lang="ja-JP" altLang="en-US"/>
              <a:t>内に閉じ込め</a:t>
            </a:r>
            <a:endParaRPr lang="en-US" altLang="ja-JP" dirty="0"/>
          </a:p>
          <a:p>
            <a:r>
              <a:rPr lang="en-US" dirty="0" err="1">
                <a:sym typeface="M+"/>
              </a:rPr>
              <a:t>しかし，仮想スイッチへの依存度が高く，汎用性が低い</a:t>
            </a:r>
            <a:endParaRPr lang="en-US" dirty="0">
              <a:sym typeface="M+"/>
            </a:endParaRPr>
          </a:p>
          <a:p>
            <a:pPr lvl="1"/>
            <a:r>
              <a:rPr lang="ja-JP" altLang="en-US"/>
              <a:t>仮想スイッチが受信したパケットを</a:t>
            </a:r>
            <a:r>
              <a:rPr lang="en-US" dirty="0"/>
              <a:t>P4 VM</a:t>
            </a:r>
            <a:r>
              <a:rPr lang="ja-JP" altLang="en-US"/>
              <a:t>に転送</a:t>
            </a:r>
            <a:endParaRPr lang="en-US" altLang="ja-JP" dirty="0"/>
          </a:p>
          <a:p>
            <a:pPr lvl="1"/>
            <a:r>
              <a:rPr lang="en-US" dirty="0" err="1">
                <a:sym typeface="M+"/>
              </a:rPr>
              <a:t>実装がOpen</a:t>
            </a:r>
            <a:r>
              <a:rPr lang="en-US" dirty="0">
                <a:sym typeface="M+"/>
              </a:rPr>
              <a:t> </a:t>
            </a:r>
            <a:r>
              <a:rPr lang="en-US" dirty="0" err="1">
                <a:sym typeface="M+"/>
              </a:rPr>
              <a:t>vSwitch</a:t>
            </a:r>
            <a:r>
              <a:rPr lang="ja-JP" altLang="en-US"/>
              <a:t>に強く依存しており，汎用的な利用が難しい</a:t>
            </a:r>
            <a:endParaRPr lang="en-US" dirty="0">
              <a:sym typeface="M+"/>
            </a:endParaRPr>
          </a:p>
          <a:p>
            <a:pPr lvl="1"/>
            <a:endParaRPr lang="en-US" dirty="0">
              <a:sym typeface="M+ Bold"/>
            </a:endParaRPr>
          </a:p>
          <a:p>
            <a:endParaRPr lang="en-JP" dirty="0"/>
          </a:p>
        </p:txBody>
      </p:sp>
      <p:grpSp>
        <p:nvGrpSpPr>
          <p:cNvPr id="60" name="Group 59">
            <a:extLst>
              <a:ext uri="{FF2B5EF4-FFF2-40B4-BE49-F238E27FC236}">
                <a16:creationId xmlns:a16="http://schemas.microsoft.com/office/drawing/2014/main" id="{AD64AB82-D450-41C3-0E77-9D2149330336}"/>
              </a:ext>
            </a:extLst>
          </p:cNvPr>
          <p:cNvGrpSpPr/>
          <p:nvPr/>
        </p:nvGrpSpPr>
        <p:grpSpPr>
          <a:xfrm>
            <a:off x="1915748" y="4422776"/>
            <a:ext cx="8360503" cy="2313439"/>
            <a:chOff x="2262747" y="4460876"/>
            <a:chExt cx="8360503" cy="2313439"/>
          </a:xfrm>
        </p:grpSpPr>
        <p:sp>
          <p:nvSpPr>
            <p:cNvPr id="61" name="Rectangle 60">
              <a:extLst>
                <a:ext uri="{FF2B5EF4-FFF2-40B4-BE49-F238E27FC236}">
                  <a16:creationId xmlns:a16="http://schemas.microsoft.com/office/drawing/2014/main" id="{B25462D0-9C3F-C9D3-B6D8-8B09733C008E}"/>
                </a:ext>
              </a:extLst>
            </p:cNvPr>
            <p:cNvSpPr/>
            <p:nvPr/>
          </p:nvSpPr>
          <p:spPr>
            <a:xfrm>
              <a:off x="2262747" y="4460876"/>
              <a:ext cx="2088000" cy="468000"/>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sp>
          <p:nvSpPr>
            <p:cNvPr id="62" name="Rectangle 6">
              <a:extLst>
                <a:ext uri="{FF2B5EF4-FFF2-40B4-BE49-F238E27FC236}">
                  <a16:creationId xmlns:a16="http://schemas.microsoft.com/office/drawing/2014/main" id="{03C37024-F103-27BB-91F5-C3EFE5A7F1F1}"/>
                </a:ext>
              </a:extLst>
            </p:cNvPr>
            <p:cNvSpPr/>
            <p:nvPr/>
          </p:nvSpPr>
          <p:spPr>
            <a:xfrm>
              <a:off x="8535250" y="4460876"/>
              <a:ext cx="2088000" cy="468000"/>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ユーザVM</a:t>
              </a:r>
            </a:p>
          </p:txBody>
        </p:sp>
        <p:cxnSp>
          <p:nvCxnSpPr>
            <p:cNvPr id="63" name="Straight Connector 15">
              <a:extLst>
                <a:ext uri="{FF2B5EF4-FFF2-40B4-BE49-F238E27FC236}">
                  <a16:creationId xmlns:a16="http://schemas.microsoft.com/office/drawing/2014/main" id="{A393F951-4A05-F186-5DAC-54A3B8D049EC}"/>
                </a:ext>
              </a:extLst>
            </p:cNvPr>
            <p:cNvCxnSpPr>
              <a:cxnSpLocks/>
              <a:endCxn id="68" idx="1"/>
            </p:cNvCxnSpPr>
            <p:nvPr/>
          </p:nvCxnSpPr>
          <p:spPr>
            <a:xfrm>
              <a:off x="4350747" y="4928876"/>
              <a:ext cx="1004508" cy="978967"/>
            </a:xfrm>
            <a:prstGeom prst="line">
              <a:avLst/>
            </a:prstGeom>
            <a:noFill/>
            <a:ln w="28575" cap="flat" cmpd="sng" algn="ctr">
              <a:solidFill>
                <a:srgbClr val="424242"/>
              </a:solidFill>
              <a:prstDash val="solid"/>
            </a:ln>
            <a:effectLst/>
          </p:spPr>
        </p:cxnSp>
        <p:sp>
          <p:nvSpPr>
            <p:cNvPr id="65" name="Rectangle 64">
              <a:extLst>
                <a:ext uri="{FF2B5EF4-FFF2-40B4-BE49-F238E27FC236}">
                  <a16:creationId xmlns:a16="http://schemas.microsoft.com/office/drawing/2014/main" id="{D104B1B2-A51D-3281-E64E-083043D45EED}"/>
                </a:ext>
              </a:extLst>
            </p:cNvPr>
            <p:cNvSpPr/>
            <p:nvPr/>
          </p:nvSpPr>
          <p:spPr>
            <a:xfrm>
              <a:off x="2262747" y="5793541"/>
              <a:ext cx="2088000" cy="360000"/>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66" name="Straight Connector 15">
              <a:extLst>
                <a:ext uri="{FF2B5EF4-FFF2-40B4-BE49-F238E27FC236}">
                  <a16:creationId xmlns:a16="http://schemas.microsoft.com/office/drawing/2014/main" id="{E55EAFC8-BF2C-343B-DFCD-EE6417207915}"/>
                </a:ext>
              </a:extLst>
            </p:cNvPr>
            <p:cNvCxnSpPr>
              <a:cxnSpLocks/>
              <a:stCxn id="61" idx="3"/>
              <a:endCxn id="62" idx="1"/>
            </p:cNvCxnSpPr>
            <p:nvPr/>
          </p:nvCxnSpPr>
          <p:spPr>
            <a:xfrm>
              <a:off x="4350747" y="4694876"/>
              <a:ext cx="4184503" cy="0"/>
            </a:xfrm>
            <a:prstGeom prst="line">
              <a:avLst/>
            </a:prstGeom>
            <a:noFill/>
            <a:ln w="28575" cap="flat" cmpd="sng" algn="ctr">
              <a:solidFill>
                <a:srgbClr val="424242"/>
              </a:solidFill>
              <a:prstDash val="solid"/>
            </a:ln>
            <a:effectLst/>
          </p:spPr>
        </p:cxnSp>
        <p:sp>
          <p:nvSpPr>
            <p:cNvPr id="68" name="Rectangle 67">
              <a:extLst>
                <a:ext uri="{FF2B5EF4-FFF2-40B4-BE49-F238E27FC236}">
                  <a16:creationId xmlns:a16="http://schemas.microsoft.com/office/drawing/2014/main" id="{3C7CA8F8-E117-EAE7-FE8E-1265875C86C3}"/>
                </a:ext>
              </a:extLst>
            </p:cNvPr>
            <p:cNvSpPr/>
            <p:nvPr/>
          </p:nvSpPr>
          <p:spPr>
            <a:xfrm>
              <a:off x="5355255" y="5302390"/>
              <a:ext cx="2175487" cy="1210905"/>
            </a:xfrm>
            <a:prstGeom prst="rect">
              <a:avLst/>
            </a:prstGeom>
            <a:solidFill>
              <a:srgbClr val="27278B">
                <a:lumMod val="20000"/>
                <a:lumOff val="8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69" name="Snip Diagonal Corner Rectangle 68">
              <a:extLst>
                <a:ext uri="{FF2B5EF4-FFF2-40B4-BE49-F238E27FC236}">
                  <a16:creationId xmlns:a16="http://schemas.microsoft.com/office/drawing/2014/main" id="{32AF5AA3-9A29-3F83-E45A-FE8591B7B8C4}"/>
                </a:ext>
              </a:extLst>
            </p:cNvPr>
            <p:cNvSpPr/>
            <p:nvPr/>
          </p:nvSpPr>
          <p:spPr>
            <a:xfrm>
              <a:off x="5709429" y="5793723"/>
              <a:ext cx="1454648" cy="577663"/>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a:t>
              </a:r>
            </a:p>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プログラム</a:t>
              </a:r>
            </a:p>
          </p:txBody>
        </p:sp>
        <p:cxnSp>
          <p:nvCxnSpPr>
            <p:cNvPr id="70" name="Straight Arrow Connector 25">
              <a:extLst>
                <a:ext uri="{FF2B5EF4-FFF2-40B4-BE49-F238E27FC236}">
                  <a16:creationId xmlns:a16="http://schemas.microsoft.com/office/drawing/2014/main" id="{D42BD401-94BE-17E8-E4A2-651A57D95805}"/>
                </a:ext>
              </a:extLst>
            </p:cNvPr>
            <p:cNvCxnSpPr>
              <a:cxnSpLocks/>
              <a:stCxn id="65" idx="0"/>
              <a:endCxn id="61" idx="2"/>
            </p:cNvCxnSpPr>
            <p:nvPr/>
          </p:nvCxnSpPr>
          <p:spPr>
            <a:xfrm flipV="1">
              <a:off x="3306747" y="4928876"/>
              <a:ext cx="0" cy="864665"/>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71" name="Curved Connector 70">
              <a:extLst>
                <a:ext uri="{FF2B5EF4-FFF2-40B4-BE49-F238E27FC236}">
                  <a16:creationId xmlns:a16="http://schemas.microsoft.com/office/drawing/2014/main" id="{50B26846-AB36-4DEE-1ACE-76154032BCE9}"/>
                </a:ext>
              </a:extLst>
            </p:cNvPr>
            <p:cNvCxnSpPr>
              <a:cxnSpLocks/>
              <a:stCxn id="62" idx="2"/>
              <a:endCxn id="69" idx="0"/>
            </p:cNvCxnSpPr>
            <p:nvPr/>
          </p:nvCxnSpPr>
          <p:spPr>
            <a:xfrm rot="5400000">
              <a:off x="7794825" y="4298129"/>
              <a:ext cx="1153679" cy="2415173"/>
            </a:xfrm>
            <a:prstGeom prst="curvedConnector2">
              <a:avLst/>
            </a:prstGeom>
            <a:noFill/>
            <a:ln w="63500" cap="flat" cmpd="sng" algn="ctr">
              <a:solidFill>
                <a:srgbClr val="0B6374">
                  <a:shade val="95000"/>
                  <a:satMod val="105000"/>
                </a:srgbClr>
              </a:solidFill>
              <a:prstDash val="solid"/>
              <a:tailEnd type="triangle"/>
            </a:ln>
            <a:effectLst/>
          </p:spPr>
        </p:cxnSp>
        <p:sp>
          <p:nvSpPr>
            <p:cNvPr id="72" name="Snip Single Corner Rectangle 71">
              <a:extLst>
                <a:ext uri="{FF2B5EF4-FFF2-40B4-BE49-F238E27FC236}">
                  <a16:creationId xmlns:a16="http://schemas.microsoft.com/office/drawing/2014/main" id="{3F1D00EE-1C12-89BF-58DE-FD2A9617C015}"/>
                </a:ext>
              </a:extLst>
            </p:cNvPr>
            <p:cNvSpPr/>
            <p:nvPr/>
          </p:nvSpPr>
          <p:spPr>
            <a:xfrm>
              <a:off x="8678851" y="5558385"/>
              <a:ext cx="1422400" cy="479363"/>
            </a:xfrm>
            <a:prstGeom prst="snip1Rect">
              <a:avLst/>
            </a:prstGeom>
            <a:solidFill>
              <a:schemeClr val="bg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3B3B3B"/>
                  </a:solidFill>
                </a:rPr>
                <a:t>VM内情報</a:t>
              </a:r>
            </a:p>
          </p:txBody>
        </p:sp>
        <p:cxnSp>
          <p:nvCxnSpPr>
            <p:cNvPr id="74" name="Straight Arrow Connector 25">
              <a:extLst>
                <a:ext uri="{FF2B5EF4-FFF2-40B4-BE49-F238E27FC236}">
                  <a16:creationId xmlns:a16="http://schemas.microsoft.com/office/drawing/2014/main" id="{A23891DA-A6E2-54DB-F302-2764FE047B6B}"/>
                </a:ext>
              </a:extLst>
            </p:cNvPr>
            <p:cNvCxnSpPr>
              <a:cxnSpLocks/>
              <a:endCxn id="65" idx="2"/>
            </p:cNvCxnSpPr>
            <p:nvPr/>
          </p:nvCxnSpPr>
          <p:spPr>
            <a:xfrm flipV="1">
              <a:off x="3306746" y="6153541"/>
              <a:ext cx="1" cy="620774"/>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75" name="Straight Arrow Connector 25">
              <a:extLst>
                <a:ext uri="{FF2B5EF4-FFF2-40B4-BE49-F238E27FC236}">
                  <a16:creationId xmlns:a16="http://schemas.microsoft.com/office/drawing/2014/main" id="{B603E719-907D-9987-8294-B7B40A4E18EE}"/>
                </a:ext>
              </a:extLst>
            </p:cNvPr>
            <p:cNvCxnSpPr>
              <a:cxnSpLocks/>
            </p:cNvCxnSpPr>
            <p:nvPr/>
          </p:nvCxnSpPr>
          <p:spPr>
            <a:xfrm flipH="1">
              <a:off x="5355255" y="4538100"/>
              <a:ext cx="2175487" cy="0"/>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76" name="Straight Arrow Connector 25">
              <a:extLst>
                <a:ext uri="{FF2B5EF4-FFF2-40B4-BE49-F238E27FC236}">
                  <a16:creationId xmlns:a16="http://schemas.microsoft.com/office/drawing/2014/main" id="{04751531-6E67-6084-E5C0-FD0EA375A950}"/>
                </a:ext>
              </a:extLst>
            </p:cNvPr>
            <p:cNvCxnSpPr>
              <a:cxnSpLocks/>
            </p:cNvCxnSpPr>
            <p:nvPr/>
          </p:nvCxnSpPr>
          <p:spPr>
            <a:xfrm flipH="1" flipV="1">
              <a:off x="4614199" y="4928876"/>
              <a:ext cx="609600" cy="629509"/>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grpSp>
    </p:spTree>
    <p:extLst>
      <p:ext uri="{BB962C8B-B14F-4D97-AF65-F5344CB8AC3E}">
        <p14:creationId xmlns:p14="http://schemas.microsoft.com/office/powerpoint/2010/main" val="125692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8335B-6AD3-FB4C-BAA2-A01C73C6F98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DD75284-D7E7-E266-1C7B-931C4DAF6D5E}"/>
              </a:ext>
            </a:extLst>
          </p:cNvPr>
          <p:cNvSpPr>
            <a:spLocks noGrp="1"/>
          </p:cNvSpPr>
          <p:nvPr>
            <p:ph type="title"/>
          </p:nvPr>
        </p:nvSpPr>
        <p:spPr>
          <a:xfrm>
            <a:off x="381000" y="551543"/>
            <a:ext cx="11430000" cy="457200"/>
          </a:xfrm>
        </p:spPr>
        <p:txBody>
          <a:bodyPr/>
          <a:lstStyle/>
          <a:p>
            <a:r>
              <a:rPr lang="en-US" dirty="0">
                <a:sym typeface="M+ Bold"/>
              </a:rPr>
              <a:t>提案：TransP4</a:t>
            </a:r>
            <a:endParaRPr lang="en-JP" dirty="0"/>
          </a:p>
        </p:txBody>
      </p:sp>
      <p:sp>
        <p:nvSpPr>
          <p:cNvPr id="76" name="Slide Number Placeholder 75">
            <a:extLst>
              <a:ext uri="{FF2B5EF4-FFF2-40B4-BE49-F238E27FC236}">
                <a16:creationId xmlns:a16="http://schemas.microsoft.com/office/drawing/2014/main" id="{D29299D6-AA14-1D5E-5A8F-25FA475B778C}"/>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5</a:t>
            </a:fld>
            <a:endParaRPr lang="en-US" dirty="0"/>
          </a:p>
        </p:txBody>
      </p:sp>
      <p:sp>
        <p:nvSpPr>
          <p:cNvPr id="15" name="Content Placeholder 14">
            <a:extLst>
              <a:ext uri="{FF2B5EF4-FFF2-40B4-BE49-F238E27FC236}">
                <a16:creationId xmlns:a16="http://schemas.microsoft.com/office/drawing/2014/main" id="{88DC2DD2-0ABF-C8BF-E8C0-52161046A39D}"/>
              </a:ext>
            </a:extLst>
          </p:cNvPr>
          <p:cNvSpPr>
            <a:spLocks noGrp="1"/>
          </p:cNvSpPr>
          <p:nvPr>
            <p:ph sz="half" idx="2"/>
          </p:nvPr>
        </p:nvSpPr>
        <p:spPr>
          <a:xfrm>
            <a:off x="381000" y="1219200"/>
            <a:ext cx="11430000" cy="4876799"/>
          </a:xfrm>
        </p:spPr>
        <p:txBody>
          <a:bodyPr/>
          <a:lstStyle/>
          <a:p>
            <a:r>
              <a:rPr lang="en-US" dirty="0">
                <a:sym typeface="M+ Bold"/>
              </a:rPr>
              <a:t>仮想スイッチの代わりにOSカーネル内でP4 </a:t>
            </a:r>
            <a:r>
              <a:rPr lang="en-US" dirty="0" err="1">
                <a:sym typeface="M+ Bold"/>
              </a:rPr>
              <a:t>VMにパケットを転送</a:t>
            </a:r>
            <a:endParaRPr lang="en-US" dirty="0">
              <a:sym typeface="M+ Bold"/>
            </a:endParaRPr>
          </a:p>
          <a:p>
            <a:pPr lvl="1"/>
            <a:r>
              <a:rPr lang="en-US" dirty="0" err="1">
                <a:sym typeface="M+"/>
              </a:rPr>
              <a:t>パケットの送受信を行うデバイスドライバ層で実現</a:t>
            </a:r>
            <a:endParaRPr lang="en-US" dirty="0">
              <a:sym typeface="M+"/>
            </a:endParaRPr>
          </a:p>
          <a:p>
            <a:pPr lvl="1"/>
            <a:r>
              <a:rPr lang="en-US" dirty="0" err="1">
                <a:sym typeface="M+"/>
              </a:rPr>
              <a:t>仮想スイッチを拡張する必要がなく，OVS以外にも対応可能</a:t>
            </a:r>
            <a:endParaRPr lang="en-US" dirty="0">
              <a:sym typeface="M+"/>
            </a:endParaRPr>
          </a:p>
          <a:p>
            <a:r>
              <a:rPr lang="en-US" dirty="0" err="1">
                <a:sym typeface="M+"/>
              </a:rPr>
              <a:t>仮想スイッチは既存のAF_XDPソケットAPIを利用可能</a:t>
            </a:r>
            <a:endParaRPr lang="en-US" dirty="0">
              <a:sym typeface="M+"/>
            </a:endParaRPr>
          </a:p>
          <a:p>
            <a:pPr lvl="1"/>
            <a:r>
              <a:rPr lang="en-US" dirty="0" err="1">
                <a:sym typeface="M+"/>
              </a:rPr>
              <a:t>パケットをコピーすることなく，デバイスドライバと直接やり取り</a:t>
            </a:r>
            <a:r>
              <a:rPr lang="en-US" dirty="0">
                <a:sym typeface="M+"/>
              </a:rPr>
              <a:t> </a:t>
            </a:r>
          </a:p>
          <a:p>
            <a:pPr lvl="1"/>
            <a:r>
              <a:rPr lang="en-US" dirty="0" err="1">
                <a:sym typeface="M+ Bold"/>
              </a:rPr>
              <a:t>パケットの送受信処理の途中で透過的にP4プログラムを実行</a:t>
            </a:r>
            <a:endParaRPr lang="en-US" dirty="0">
              <a:sym typeface="M+ Bold"/>
            </a:endParaRPr>
          </a:p>
        </p:txBody>
      </p:sp>
      <p:grpSp>
        <p:nvGrpSpPr>
          <p:cNvPr id="120" name="Group 119">
            <a:extLst>
              <a:ext uri="{FF2B5EF4-FFF2-40B4-BE49-F238E27FC236}">
                <a16:creationId xmlns:a16="http://schemas.microsoft.com/office/drawing/2014/main" id="{6A0D56AF-E276-DC94-138B-AD49E335430E}"/>
              </a:ext>
            </a:extLst>
          </p:cNvPr>
          <p:cNvGrpSpPr/>
          <p:nvPr/>
        </p:nvGrpSpPr>
        <p:grpSpPr>
          <a:xfrm>
            <a:off x="1915748" y="4422776"/>
            <a:ext cx="8360503" cy="2397124"/>
            <a:chOff x="2262747" y="4460876"/>
            <a:chExt cx="8360503" cy="2397124"/>
          </a:xfrm>
        </p:grpSpPr>
        <p:sp>
          <p:nvSpPr>
            <p:cNvPr id="107" name="Rectangle 106">
              <a:extLst>
                <a:ext uri="{FF2B5EF4-FFF2-40B4-BE49-F238E27FC236}">
                  <a16:creationId xmlns:a16="http://schemas.microsoft.com/office/drawing/2014/main" id="{8093A720-1A7E-AD23-E55C-7BDEEC4604E2}"/>
                </a:ext>
              </a:extLst>
            </p:cNvPr>
            <p:cNvSpPr/>
            <p:nvPr/>
          </p:nvSpPr>
          <p:spPr>
            <a:xfrm>
              <a:off x="2262747" y="4460876"/>
              <a:ext cx="2088000" cy="468000"/>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sp>
          <p:nvSpPr>
            <p:cNvPr id="108" name="Rectangle 6">
              <a:extLst>
                <a:ext uri="{FF2B5EF4-FFF2-40B4-BE49-F238E27FC236}">
                  <a16:creationId xmlns:a16="http://schemas.microsoft.com/office/drawing/2014/main" id="{2095E52A-2E78-D123-8603-0C6893C8BFE2}"/>
                </a:ext>
              </a:extLst>
            </p:cNvPr>
            <p:cNvSpPr/>
            <p:nvPr/>
          </p:nvSpPr>
          <p:spPr>
            <a:xfrm>
              <a:off x="8535250" y="4460876"/>
              <a:ext cx="2088000" cy="468000"/>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ユーザVM</a:t>
              </a:r>
            </a:p>
          </p:txBody>
        </p:sp>
        <p:cxnSp>
          <p:nvCxnSpPr>
            <p:cNvPr id="115" name="Straight Connector 15">
              <a:extLst>
                <a:ext uri="{FF2B5EF4-FFF2-40B4-BE49-F238E27FC236}">
                  <a16:creationId xmlns:a16="http://schemas.microsoft.com/office/drawing/2014/main" id="{BFD236D2-7510-D7CC-2826-0D6F2CD02E7C}"/>
                </a:ext>
              </a:extLst>
            </p:cNvPr>
            <p:cNvCxnSpPr>
              <a:cxnSpLocks/>
              <a:stCxn id="34" idx="3"/>
              <a:endCxn id="38" idx="1"/>
            </p:cNvCxnSpPr>
            <p:nvPr/>
          </p:nvCxnSpPr>
          <p:spPr>
            <a:xfrm>
              <a:off x="4350747" y="5545102"/>
              <a:ext cx="1004508" cy="362741"/>
            </a:xfrm>
            <a:prstGeom prst="line">
              <a:avLst/>
            </a:prstGeom>
            <a:noFill/>
            <a:ln w="28575" cap="flat" cmpd="sng" algn="ctr">
              <a:solidFill>
                <a:srgbClr val="424242"/>
              </a:solidFill>
              <a:prstDash val="solid"/>
            </a:ln>
            <a:effectLst/>
          </p:spPr>
        </p:cxnSp>
        <p:sp>
          <p:nvSpPr>
            <p:cNvPr id="117" name="Rectangle 116">
              <a:extLst>
                <a:ext uri="{FF2B5EF4-FFF2-40B4-BE49-F238E27FC236}">
                  <a16:creationId xmlns:a16="http://schemas.microsoft.com/office/drawing/2014/main" id="{795B831C-A9A6-E0B3-5533-E68138E97AE5}"/>
                </a:ext>
              </a:extLst>
            </p:cNvPr>
            <p:cNvSpPr/>
            <p:nvPr/>
          </p:nvSpPr>
          <p:spPr>
            <a:xfrm>
              <a:off x="2262747" y="6153294"/>
              <a:ext cx="2088000" cy="360000"/>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123" name="Straight Connector 15">
              <a:extLst>
                <a:ext uri="{FF2B5EF4-FFF2-40B4-BE49-F238E27FC236}">
                  <a16:creationId xmlns:a16="http://schemas.microsoft.com/office/drawing/2014/main" id="{EF3E9353-5DB9-EE8B-73E3-14D0E58F9E22}"/>
                </a:ext>
              </a:extLst>
            </p:cNvPr>
            <p:cNvCxnSpPr>
              <a:cxnSpLocks/>
              <a:stCxn id="107" idx="3"/>
              <a:endCxn id="108" idx="1"/>
            </p:cNvCxnSpPr>
            <p:nvPr/>
          </p:nvCxnSpPr>
          <p:spPr>
            <a:xfrm>
              <a:off x="4350747" y="4694876"/>
              <a:ext cx="4184503" cy="0"/>
            </a:xfrm>
            <a:prstGeom prst="line">
              <a:avLst/>
            </a:prstGeom>
            <a:noFill/>
            <a:ln w="28575" cap="flat" cmpd="sng" algn="ctr">
              <a:solidFill>
                <a:srgbClr val="424242"/>
              </a:solidFill>
              <a:prstDash val="solid"/>
            </a:ln>
            <a:effectLst/>
          </p:spPr>
        </p:cxnSp>
        <p:sp>
          <p:nvSpPr>
            <p:cNvPr id="34" name="Rectangle 33">
              <a:extLst>
                <a:ext uri="{FF2B5EF4-FFF2-40B4-BE49-F238E27FC236}">
                  <a16:creationId xmlns:a16="http://schemas.microsoft.com/office/drawing/2014/main" id="{037B43BB-2521-0CA9-CBE9-27CA64AC054D}"/>
                </a:ext>
              </a:extLst>
            </p:cNvPr>
            <p:cNvSpPr/>
            <p:nvPr/>
          </p:nvSpPr>
          <p:spPr>
            <a:xfrm>
              <a:off x="2262747" y="5347102"/>
              <a:ext cx="2088000" cy="396000"/>
            </a:xfrm>
            <a:prstGeom prst="rect">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ドライバ</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38" name="Rectangle 37">
              <a:extLst>
                <a:ext uri="{FF2B5EF4-FFF2-40B4-BE49-F238E27FC236}">
                  <a16:creationId xmlns:a16="http://schemas.microsoft.com/office/drawing/2014/main" id="{6762C1CA-7F46-9456-F656-7105C37C3C86}"/>
                </a:ext>
              </a:extLst>
            </p:cNvPr>
            <p:cNvSpPr/>
            <p:nvPr/>
          </p:nvSpPr>
          <p:spPr>
            <a:xfrm>
              <a:off x="5355255" y="5302390"/>
              <a:ext cx="2175487" cy="1210905"/>
            </a:xfrm>
            <a:prstGeom prst="rect">
              <a:avLst/>
            </a:prstGeom>
            <a:solidFill>
              <a:srgbClr val="27278B">
                <a:lumMod val="20000"/>
                <a:lumOff val="8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39" name="Snip Diagonal Corner Rectangle 38">
              <a:extLst>
                <a:ext uri="{FF2B5EF4-FFF2-40B4-BE49-F238E27FC236}">
                  <a16:creationId xmlns:a16="http://schemas.microsoft.com/office/drawing/2014/main" id="{02473AC6-C975-31FC-4E3F-3C38C8BF6EF0}"/>
                </a:ext>
              </a:extLst>
            </p:cNvPr>
            <p:cNvSpPr/>
            <p:nvPr/>
          </p:nvSpPr>
          <p:spPr>
            <a:xfrm>
              <a:off x="5709429" y="5793723"/>
              <a:ext cx="1454648" cy="577663"/>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a:t>
              </a:r>
            </a:p>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プログラム</a:t>
              </a:r>
            </a:p>
          </p:txBody>
        </p:sp>
        <p:cxnSp>
          <p:nvCxnSpPr>
            <p:cNvPr id="70" name="Straight Arrow Connector 25">
              <a:extLst>
                <a:ext uri="{FF2B5EF4-FFF2-40B4-BE49-F238E27FC236}">
                  <a16:creationId xmlns:a16="http://schemas.microsoft.com/office/drawing/2014/main" id="{3CF54805-4260-828D-0326-36AF7AD078D3}"/>
                </a:ext>
              </a:extLst>
            </p:cNvPr>
            <p:cNvCxnSpPr>
              <a:cxnSpLocks/>
              <a:stCxn id="34" idx="0"/>
              <a:endCxn id="107" idx="2"/>
            </p:cNvCxnSpPr>
            <p:nvPr/>
          </p:nvCxnSpPr>
          <p:spPr>
            <a:xfrm flipV="1">
              <a:off x="3306747" y="4928876"/>
              <a:ext cx="0" cy="418226"/>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35" name="Curved Connector 34">
              <a:extLst>
                <a:ext uri="{FF2B5EF4-FFF2-40B4-BE49-F238E27FC236}">
                  <a16:creationId xmlns:a16="http://schemas.microsoft.com/office/drawing/2014/main" id="{550151C1-584B-D0B3-01BE-084D64ABC448}"/>
                </a:ext>
              </a:extLst>
            </p:cNvPr>
            <p:cNvCxnSpPr>
              <a:cxnSpLocks/>
              <a:stCxn id="108" idx="2"/>
              <a:endCxn id="39" idx="0"/>
            </p:cNvCxnSpPr>
            <p:nvPr/>
          </p:nvCxnSpPr>
          <p:spPr>
            <a:xfrm rot="5400000">
              <a:off x="7794825" y="4298129"/>
              <a:ext cx="1153679" cy="2415173"/>
            </a:xfrm>
            <a:prstGeom prst="curvedConnector2">
              <a:avLst/>
            </a:prstGeom>
            <a:noFill/>
            <a:ln w="63500" cap="flat" cmpd="sng" algn="ctr">
              <a:solidFill>
                <a:srgbClr val="0B6374">
                  <a:shade val="95000"/>
                  <a:satMod val="105000"/>
                </a:srgbClr>
              </a:solidFill>
              <a:prstDash val="solid"/>
              <a:tailEnd type="triangle"/>
            </a:ln>
            <a:effectLst/>
          </p:spPr>
        </p:cxnSp>
        <p:sp>
          <p:nvSpPr>
            <p:cNvPr id="8" name="Snip Single Corner Rectangle 7">
              <a:extLst>
                <a:ext uri="{FF2B5EF4-FFF2-40B4-BE49-F238E27FC236}">
                  <a16:creationId xmlns:a16="http://schemas.microsoft.com/office/drawing/2014/main" id="{213DD1F6-7B06-7E2B-ACF0-88F454FC20CA}"/>
                </a:ext>
              </a:extLst>
            </p:cNvPr>
            <p:cNvSpPr/>
            <p:nvPr/>
          </p:nvSpPr>
          <p:spPr>
            <a:xfrm>
              <a:off x="8678851" y="5558385"/>
              <a:ext cx="1422400" cy="479363"/>
            </a:xfrm>
            <a:prstGeom prst="snip1Rect">
              <a:avLst/>
            </a:prstGeom>
            <a:solidFill>
              <a:schemeClr val="bg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3B3B3B"/>
                  </a:solidFill>
                </a:rPr>
                <a:t>VM内情報</a:t>
              </a:r>
            </a:p>
          </p:txBody>
        </p:sp>
        <p:cxnSp>
          <p:nvCxnSpPr>
            <p:cNvPr id="94" name="Straight Arrow Connector 25">
              <a:extLst>
                <a:ext uri="{FF2B5EF4-FFF2-40B4-BE49-F238E27FC236}">
                  <a16:creationId xmlns:a16="http://schemas.microsoft.com/office/drawing/2014/main" id="{225B92FB-C0CD-42B0-639A-4066B7710DA3}"/>
                </a:ext>
              </a:extLst>
            </p:cNvPr>
            <p:cNvCxnSpPr>
              <a:cxnSpLocks/>
            </p:cNvCxnSpPr>
            <p:nvPr/>
          </p:nvCxnSpPr>
          <p:spPr>
            <a:xfrm flipV="1">
              <a:off x="3306747" y="5735069"/>
              <a:ext cx="0" cy="418225"/>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95" name="Straight Arrow Connector 25">
              <a:extLst>
                <a:ext uri="{FF2B5EF4-FFF2-40B4-BE49-F238E27FC236}">
                  <a16:creationId xmlns:a16="http://schemas.microsoft.com/office/drawing/2014/main" id="{2826591B-C8A2-1212-FB72-D3E21ED436E1}"/>
                </a:ext>
              </a:extLst>
            </p:cNvPr>
            <p:cNvCxnSpPr>
              <a:cxnSpLocks/>
            </p:cNvCxnSpPr>
            <p:nvPr/>
          </p:nvCxnSpPr>
          <p:spPr>
            <a:xfrm flipV="1">
              <a:off x="3306747" y="6500812"/>
              <a:ext cx="3428" cy="357188"/>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97" name="Straight Arrow Connector 25">
              <a:extLst>
                <a:ext uri="{FF2B5EF4-FFF2-40B4-BE49-F238E27FC236}">
                  <a16:creationId xmlns:a16="http://schemas.microsoft.com/office/drawing/2014/main" id="{0166BFCD-C642-3119-027E-A132AB5EBEA7}"/>
                </a:ext>
              </a:extLst>
            </p:cNvPr>
            <p:cNvCxnSpPr>
              <a:cxnSpLocks/>
            </p:cNvCxnSpPr>
            <p:nvPr/>
          </p:nvCxnSpPr>
          <p:spPr>
            <a:xfrm flipH="1">
              <a:off x="5362999" y="4538100"/>
              <a:ext cx="2175487" cy="0"/>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cxnSp>
          <p:nvCxnSpPr>
            <p:cNvPr id="110" name="Straight Arrow Connector 25">
              <a:extLst>
                <a:ext uri="{FF2B5EF4-FFF2-40B4-BE49-F238E27FC236}">
                  <a16:creationId xmlns:a16="http://schemas.microsoft.com/office/drawing/2014/main" id="{E7F60B13-65F7-8D9E-7F89-76FF6FEC414A}"/>
                </a:ext>
              </a:extLst>
            </p:cNvPr>
            <p:cNvCxnSpPr>
              <a:cxnSpLocks/>
            </p:cNvCxnSpPr>
            <p:nvPr/>
          </p:nvCxnSpPr>
          <p:spPr>
            <a:xfrm flipH="1" flipV="1">
              <a:off x="4534999" y="5402100"/>
              <a:ext cx="720000" cy="324000"/>
            </a:xfrm>
            <a:prstGeom prst="straightConnector1">
              <a:avLst/>
            </a:prstGeom>
            <a:noFill/>
            <a:ln w="44450" cap="flat" cmpd="sng" algn="ctr">
              <a:solidFill>
                <a:srgbClr val="FD5B58">
                  <a:shade val="95000"/>
                  <a:satMod val="105000"/>
                </a:srgbClr>
              </a:solidFill>
              <a:prstDash val="solid"/>
              <a:headEnd type="arrow" w="med" len="sm"/>
              <a:tailEnd type="arrow" w="med" len="sm"/>
            </a:ln>
            <a:effectLst/>
          </p:spPr>
        </p:cxnSp>
      </p:grpSp>
    </p:spTree>
    <p:extLst>
      <p:ext uri="{BB962C8B-B14F-4D97-AF65-F5344CB8AC3E}">
        <p14:creationId xmlns:p14="http://schemas.microsoft.com/office/powerpoint/2010/main" val="419977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80A11-DDDE-0C32-1C64-7A70EC9C4EED}"/>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2CE4E6D-2B24-2BC1-643A-77FC7AE51A0E}"/>
              </a:ext>
            </a:extLst>
          </p:cNvPr>
          <p:cNvSpPr>
            <a:spLocks noGrp="1"/>
          </p:cNvSpPr>
          <p:nvPr>
            <p:ph type="title"/>
          </p:nvPr>
        </p:nvSpPr>
        <p:spPr>
          <a:xfrm>
            <a:off x="381000" y="551543"/>
            <a:ext cx="11430000" cy="457200"/>
          </a:xfrm>
        </p:spPr>
        <p:txBody>
          <a:bodyPr/>
          <a:lstStyle/>
          <a:p>
            <a:r>
              <a:rPr lang="en-JP" dirty="0"/>
              <a:t>P4 VM経由のパケット送信</a:t>
            </a:r>
          </a:p>
        </p:txBody>
      </p:sp>
      <p:sp>
        <p:nvSpPr>
          <p:cNvPr id="11" name="Slide Number Placeholder 10">
            <a:extLst>
              <a:ext uri="{FF2B5EF4-FFF2-40B4-BE49-F238E27FC236}">
                <a16:creationId xmlns:a16="http://schemas.microsoft.com/office/drawing/2014/main" id="{4B3A4925-4569-E4A3-B5E4-07C411840C81}"/>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6</a:t>
            </a:fld>
            <a:endParaRPr lang="en-US" dirty="0"/>
          </a:p>
        </p:txBody>
      </p:sp>
      <p:sp>
        <p:nvSpPr>
          <p:cNvPr id="42" name="Content Placeholder 41">
            <a:extLst>
              <a:ext uri="{FF2B5EF4-FFF2-40B4-BE49-F238E27FC236}">
                <a16:creationId xmlns:a16="http://schemas.microsoft.com/office/drawing/2014/main" id="{085036A6-1A9B-7CA1-6A02-8E7E2D403E8E}"/>
              </a:ext>
            </a:extLst>
          </p:cNvPr>
          <p:cNvSpPr>
            <a:spLocks noGrp="1"/>
          </p:cNvSpPr>
          <p:nvPr>
            <p:ph sz="half" idx="2"/>
          </p:nvPr>
        </p:nvSpPr>
        <p:spPr>
          <a:xfrm>
            <a:off x="381000" y="1219200"/>
            <a:ext cx="11430000" cy="4876799"/>
          </a:xfrm>
        </p:spPr>
        <p:txBody>
          <a:bodyPr>
            <a:normAutofit/>
          </a:bodyPr>
          <a:lstStyle/>
          <a:p>
            <a:r>
              <a:rPr lang="ja-JP" altLang="en-US"/>
              <a:t>仮想スイッチは従来通り，送信パケットを</a:t>
            </a:r>
            <a:r>
              <a:rPr lang="en-US" dirty="0"/>
              <a:t>UMEM</a:t>
            </a:r>
            <a:r>
              <a:rPr lang="ja-JP" altLang="en-US"/>
              <a:t>に格納</a:t>
            </a:r>
            <a:endParaRPr lang="en-US" altLang="ja-JP" dirty="0"/>
          </a:p>
          <a:p>
            <a:pPr lvl="1"/>
            <a:r>
              <a:rPr lang="en-US" dirty="0" err="1"/>
              <a:t>ただし，このUMEM領域</a:t>
            </a:r>
            <a:r>
              <a:rPr lang="ja-JP" altLang="en-US"/>
              <a:t>は共有メモリ上に作成され，</a:t>
            </a:r>
            <a:r>
              <a:rPr lang="en-US" dirty="0"/>
              <a:t>P4 VM</a:t>
            </a:r>
            <a:r>
              <a:rPr lang="ja-JP" altLang="en-US"/>
              <a:t>と共有</a:t>
            </a:r>
            <a:endParaRPr lang="en-US" altLang="ja-JP" dirty="0"/>
          </a:p>
          <a:p>
            <a:pPr lvl="1"/>
            <a:r>
              <a:rPr lang="en-US" dirty="0"/>
              <a:t>P4 </a:t>
            </a:r>
            <a:r>
              <a:rPr lang="en-US" dirty="0" err="1"/>
              <a:t>VMが転送と判定した場合，NICがそのパケットを直接DMAで転送</a:t>
            </a:r>
            <a:endParaRPr lang="en-US" dirty="0"/>
          </a:p>
          <a:p>
            <a:r>
              <a:rPr lang="en-US" dirty="0" err="1"/>
              <a:t>UMEM上のパケットを指すディスクリプタをTX</a:t>
            </a:r>
            <a:r>
              <a:rPr lang="ja-JP" altLang="en-US"/>
              <a:t>リングに書き込み</a:t>
            </a:r>
            <a:endParaRPr lang="en-US" altLang="ja-JP" dirty="0"/>
          </a:p>
          <a:p>
            <a:pPr lvl="1"/>
            <a:r>
              <a:rPr lang="ja-JP" altLang="en-US"/>
              <a:t>ドライバはそれを</a:t>
            </a:r>
            <a:r>
              <a:rPr lang="en-US" altLang="ja-JP" dirty="0"/>
              <a:t>P4 VM</a:t>
            </a:r>
            <a:r>
              <a:rPr lang="ja-JP" altLang="en-US"/>
              <a:t>と共有する</a:t>
            </a:r>
            <a:r>
              <a:rPr lang="en-US" altLang="ja-JP" dirty="0"/>
              <a:t>P4-RX</a:t>
            </a:r>
            <a:r>
              <a:rPr lang="ja-JP" altLang="en-US"/>
              <a:t>リングに書き込み</a:t>
            </a:r>
            <a:endParaRPr lang="en-JP" dirty="0">
              <a:sym typeface="M+"/>
            </a:endParaRPr>
          </a:p>
          <a:p>
            <a:pPr lvl="1"/>
            <a:r>
              <a:rPr lang="en-US" altLang="ja-JP" dirty="0"/>
              <a:t>P4 VM</a:t>
            </a:r>
            <a:r>
              <a:rPr lang="ja-JP" altLang="en-US"/>
              <a:t>は</a:t>
            </a:r>
            <a:r>
              <a:rPr lang="en-US" altLang="ja-JP" dirty="0"/>
              <a:t>UMEM</a:t>
            </a:r>
            <a:r>
              <a:rPr lang="ja-JP" altLang="en-US"/>
              <a:t>上のパケットを参照し，転送可否を</a:t>
            </a:r>
            <a:r>
              <a:rPr lang="en-US" altLang="ja-JP" dirty="0"/>
              <a:t>P4-TX</a:t>
            </a:r>
            <a:r>
              <a:rPr lang="ja-JP" altLang="en-US"/>
              <a:t>リングで返却</a:t>
            </a:r>
            <a:endParaRPr lang="en-US" altLang="ja-JP" dirty="0"/>
          </a:p>
        </p:txBody>
      </p:sp>
      <p:sp>
        <p:nvSpPr>
          <p:cNvPr id="4" name="Rectangle 3">
            <a:extLst>
              <a:ext uri="{FF2B5EF4-FFF2-40B4-BE49-F238E27FC236}">
                <a16:creationId xmlns:a16="http://schemas.microsoft.com/office/drawing/2014/main" id="{10E53CA1-4294-4FC9-7E76-42E8B2E536EB}"/>
              </a:ext>
            </a:extLst>
          </p:cNvPr>
          <p:cNvSpPr/>
          <p:nvPr/>
        </p:nvSpPr>
        <p:spPr>
          <a:xfrm>
            <a:off x="3038157" y="4562668"/>
            <a:ext cx="2088000" cy="492063"/>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cxnSp>
        <p:nvCxnSpPr>
          <p:cNvPr id="6" name="Straight Arrow Connector 27">
            <a:extLst>
              <a:ext uri="{FF2B5EF4-FFF2-40B4-BE49-F238E27FC236}">
                <a16:creationId xmlns:a16="http://schemas.microsoft.com/office/drawing/2014/main" id="{F00E3AF4-E4BA-57A2-AE35-9C0A91151909}"/>
              </a:ext>
            </a:extLst>
          </p:cNvPr>
          <p:cNvCxnSpPr>
            <a:cxnSpLocks/>
            <a:stCxn id="4" idx="3"/>
          </p:cNvCxnSpPr>
          <p:nvPr/>
        </p:nvCxnSpPr>
        <p:spPr>
          <a:xfrm>
            <a:off x="5126157" y="4808700"/>
            <a:ext cx="943580" cy="0"/>
          </a:xfrm>
          <a:prstGeom prst="straightConnector1">
            <a:avLst/>
          </a:prstGeom>
          <a:noFill/>
          <a:ln w="50800" cap="flat" cmpd="sng" algn="ctr">
            <a:solidFill>
              <a:srgbClr val="FF0000"/>
            </a:solidFill>
            <a:prstDash val="solid"/>
            <a:headEnd type="none"/>
            <a:tailEnd type="triangle"/>
          </a:ln>
          <a:effectLst/>
        </p:spPr>
      </p:cxnSp>
      <p:cxnSp>
        <p:nvCxnSpPr>
          <p:cNvPr id="7" name="Straight Arrow Connector 29">
            <a:extLst>
              <a:ext uri="{FF2B5EF4-FFF2-40B4-BE49-F238E27FC236}">
                <a16:creationId xmlns:a16="http://schemas.microsoft.com/office/drawing/2014/main" id="{FFC0D6B4-541F-8745-CCB3-F750EB85EBF1}"/>
              </a:ext>
            </a:extLst>
          </p:cNvPr>
          <p:cNvCxnSpPr>
            <a:cxnSpLocks/>
            <a:endCxn id="24" idx="3"/>
          </p:cNvCxnSpPr>
          <p:nvPr/>
        </p:nvCxnSpPr>
        <p:spPr>
          <a:xfrm flipH="1">
            <a:off x="5126157" y="5393158"/>
            <a:ext cx="956978" cy="852769"/>
          </a:xfrm>
          <a:prstGeom prst="straightConnector1">
            <a:avLst/>
          </a:prstGeom>
          <a:noFill/>
          <a:ln w="50800" cap="flat" cmpd="sng" algn="ctr">
            <a:solidFill>
              <a:srgbClr val="FF0000"/>
            </a:solidFill>
            <a:prstDash val="solid"/>
            <a:headEnd type="none"/>
            <a:tailEnd type="triangle"/>
          </a:ln>
          <a:effectLst/>
        </p:spPr>
      </p:cxnSp>
      <p:sp>
        <p:nvSpPr>
          <p:cNvPr id="8" name="Rectangle 7">
            <a:extLst>
              <a:ext uri="{FF2B5EF4-FFF2-40B4-BE49-F238E27FC236}">
                <a16:creationId xmlns:a16="http://schemas.microsoft.com/office/drawing/2014/main" id="{681D0489-3C6F-1CB8-A342-BC3458CE670F}"/>
              </a:ext>
            </a:extLst>
          </p:cNvPr>
          <p:cNvSpPr/>
          <p:nvPr/>
        </p:nvSpPr>
        <p:spPr>
          <a:xfrm>
            <a:off x="3038157" y="5258247"/>
            <a:ext cx="2088000" cy="492062"/>
          </a:xfrm>
          <a:prstGeom prst="rect">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ドライバ</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cxnSp>
        <p:nvCxnSpPr>
          <p:cNvPr id="10" name="Straight Connector 9">
            <a:extLst>
              <a:ext uri="{FF2B5EF4-FFF2-40B4-BE49-F238E27FC236}">
                <a16:creationId xmlns:a16="http://schemas.microsoft.com/office/drawing/2014/main" id="{B2386656-65D0-61B1-C8A2-7272E0AEEFC5}"/>
              </a:ext>
            </a:extLst>
          </p:cNvPr>
          <p:cNvCxnSpPr>
            <a:cxnSpLocks/>
            <a:stCxn id="4" idx="1"/>
            <a:endCxn id="77" idx="7"/>
          </p:cNvCxnSpPr>
          <p:nvPr/>
        </p:nvCxnSpPr>
        <p:spPr>
          <a:xfrm flipH="1">
            <a:off x="2443215" y="4808700"/>
            <a:ext cx="594942" cy="165614"/>
          </a:xfrm>
          <a:prstGeom prst="line">
            <a:avLst/>
          </a:prstGeom>
          <a:noFill/>
          <a:ln w="50800" cap="flat" cmpd="sng" algn="ctr">
            <a:solidFill>
              <a:srgbClr val="0070C0"/>
            </a:solidFill>
            <a:prstDash val="solid"/>
            <a:tailEnd type="arrow"/>
          </a:ln>
          <a:effectLst/>
        </p:spPr>
      </p:cxnSp>
      <p:sp>
        <p:nvSpPr>
          <p:cNvPr id="12" name="Rectangle 11">
            <a:extLst>
              <a:ext uri="{FF2B5EF4-FFF2-40B4-BE49-F238E27FC236}">
                <a16:creationId xmlns:a16="http://schemas.microsoft.com/office/drawing/2014/main" id="{96B92882-99D6-8F16-87D9-555EA6B417B5}"/>
              </a:ext>
            </a:extLst>
          </p:cNvPr>
          <p:cNvSpPr/>
          <p:nvPr/>
        </p:nvSpPr>
        <p:spPr>
          <a:xfrm>
            <a:off x="6083135" y="4562668"/>
            <a:ext cx="2088000" cy="980152"/>
          </a:xfrm>
          <a:prstGeom prst="rect">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grpSp>
        <p:nvGrpSpPr>
          <p:cNvPr id="13" name="Group 12">
            <a:extLst>
              <a:ext uri="{FF2B5EF4-FFF2-40B4-BE49-F238E27FC236}">
                <a16:creationId xmlns:a16="http://schemas.microsoft.com/office/drawing/2014/main" id="{E79D8FB7-B3EC-82AF-8992-6EC4109E7DD6}"/>
              </a:ext>
            </a:extLst>
          </p:cNvPr>
          <p:cNvGrpSpPr/>
          <p:nvPr/>
        </p:nvGrpSpPr>
        <p:grpSpPr>
          <a:xfrm>
            <a:off x="9074094" y="4984331"/>
            <a:ext cx="2088000" cy="1377322"/>
            <a:chOff x="7834376" y="2176015"/>
            <a:chExt cx="2118543" cy="1398042"/>
          </a:xfrm>
        </p:grpSpPr>
        <p:sp>
          <p:nvSpPr>
            <p:cNvPr id="79" name="Rectangle 78">
              <a:extLst>
                <a:ext uri="{FF2B5EF4-FFF2-40B4-BE49-F238E27FC236}">
                  <a16:creationId xmlns:a16="http://schemas.microsoft.com/office/drawing/2014/main" id="{D5EF0BEC-2D54-3003-DF12-AB426BA104A5}"/>
                </a:ext>
              </a:extLst>
            </p:cNvPr>
            <p:cNvSpPr/>
            <p:nvPr/>
          </p:nvSpPr>
          <p:spPr>
            <a:xfrm>
              <a:off x="7834376" y="2176015"/>
              <a:ext cx="2118543" cy="1398042"/>
            </a:xfrm>
            <a:prstGeom prst="rect">
              <a:avLst/>
            </a:prstGeom>
            <a:solidFill>
              <a:srgbClr val="27278B">
                <a:lumMod val="20000"/>
                <a:lumOff val="8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80" name="Snip Diagonal Corner Rectangle 79">
              <a:extLst>
                <a:ext uri="{FF2B5EF4-FFF2-40B4-BE49-F238E27FC236}">
                  <a16:creationId xmlns:a16="http://schemas.microsoft.com/office/drawing/2014/main" id="{36A86E15-84D1-8181-1880-3AE391F9E848}"/>
                </a:ext>
              </a:extLst>
            </p:cNvPr>
            <p:cNvSpPr/>
            <p:nvPr/>
          </p:nvSpPr>
          <p:spPr>
            <a:xfrm>
              <a:off x="8164758" y="2727141"/>
              <a:ext cx="1475926" cy="613827"/>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a:t>
              </a:r>
            </a:p>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プログラム</a:t>
              </a:r>
            </a:p>
          </p:txBody>
        </p:sp>
      </p:grpSp>
      <p:sp>
        <p:nvSpPr>
          <p:cNvPr id="14" name="TextBox 13">
            <a:extLst>
              <a:ext uri="{FF2B5EF4-FFF2-40B4-BE49-F238E27FC236}">
                <a16:creationId xmlns:a16="http://schemas.microsoft.com/office/drawing/2014/main" id="{128E5632-EFEA-6C70-8DA1-B588823283E4}"/>
              </a:ext>
            </a:extLst>
          </p:cNvPr>
          <p:cNvSpPr txBox="1"/>
          <p:nvPr/>
        </p:nvSpPr>
        <p:spPr>
          <a:xfrm>
            <a:off x="1029906" y="4866195"/>
            <a:ext cx="981043" cy="650735"/>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TX</a:t>
            </a:r>
          </a:p>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リング</a:t>
            </a:r>
          </a:p>
        </p:txBody>
      </p:sp>
      <p:grpSp>
        <p:nvGrpSpPr>
          <p:cNvPr id="15" name="Group 14">
            <a:extLst>
              <a:ext uri="{FF2B5EF4-FFF2-40B4-BE49-F238E27FC236}">
                <a16:creationId xmlns:a16="http://schemas.microsoft.com/office/drawing/2014/main" id="{17119A4D-3BD2-AE9A-5BC3-B6454C40D04D}"/>
              </a:ext>
            </a:extLst>
          </p:cNvPr>
          <p:cNvGrpSpPr/>
          <p:nvPr/>
        </p:nvGrpSpPr>
        <p:grpSpPr>
          <a:xfrm>
            <a:off x="1982296" y="4894694"/>
            <a:ext cx="540000" cy="543680"/>
            <a:chOff x="6815302" y="4340739"/>
            <a:chExt cx="1080000" cy="1080000"/>
          </a:xfrm>
        </p:grpSpPr>
        <p:grpSp>
          <p:nvGrpSpPr>
            <p:cNvPr id="68" name="Group 67">
              <a:extLst>
                <a:ext uri="{FF2B5EF4-FFF2-40B4-BE49-F238E27FC236}">
                  <a16:creationId xmlns:a16="http://schemas.microsoft.com/office/drawing/2014/main" id="{639F5C9D-77C1-3C25-DD78-72D4B935A1DD}"/>
                </a:ext>
              </a:extLst>
            </p:cNvPr>
            <p:cNvGrpSpPr/>
            <p:nvPr/>
          </p:nvGrpSpPr>
          <p:grpSpPr>
            <a:xfrm>
              <a:off x="6815302" y="4340739"/>
              <a:ext cx="1080000" cy="1080000"/>
              <a:chOff x="6815302" y="4340739"/>
              <a:chExt cx="1080000" cy="1080000"/>
            </a:xfrm>
          </p:grpSpPr>
          <p:sp>
            <p:nvSpPr>
              <p:cNvPr id="77" name="Oval 76">
                <a:extLst>
                  <a:ext uri="{FF2B5EF4-FFF2-40B4-BE49-F238E27FC236}">
                    <a16:creationId xmlns:a16="http://schemas.microsoft.com/office/drawing/2014/main" id="{BD5D9273-80F3-FB43-95DC-2D53C8895E0A}"/>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78" name="Oval 77">
                <a:extLst>
                  <a:ext uri="{FF2B5EF4-FFF2-40B4-BE49-F238E27FC236}">
                    <a16:creationId xmlns:a16="http://schemas.microsoft.com/office/drawing/2014/main" id="{F4600582-4B63-2F1B-8E3D-928972CCC311}"/>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69" name="Straight Connector 68">
              <a:extLst>
                <a:ext uri="{FF2B5EF4-FFF2-40B4-BE49-F238E27FC236}">
                  <a16:creationId xmlns:a16="http://schemas.microsoft.com/office/drawing/2014/main" id="{D0FB8537-23AE-5B80-D556-B1A677411FB0}"/>
                </a:ext>
              </a:extLst>
            </p:cNvPr>
            <p:cNvCxnSpPr>
              <a:cxnSpLocks/>
              <a:endCxn id="77"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2937C14-CFB0-F4A6-31C1-F69F01C1DCE7}"/>
                </a:ext>
              </a:extLst>
            </p:cNvPr>
            <p:cNvCxnSpPr>
              <a:cxnSpLocks/>
              <a:stCxn id="78" idx="1"/>
              <a:endCxn id="77"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9926D834-D97E-69C4-DD35-0B9FA785544F}"/>
                </a:ext>
              </a:extLst>
            </p:cNvPr>
            <p:cNvCxnSpPr>
              <a:cxnSpLocks/>
              <a:stCxn id="78" idx="2"/>
              <a:endCxn id="77"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4855A45B-1E96-4D84-3483-D3A21773F770}"/>
                </a:ext>
              </a:extLst>
            </p:cNvPr>
            <p:cNvCxnSpPr>
              <a:cxnSpLocks/>
              <a:stCxn id="78" idx="3"/>
              <a:endCxn id="77"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079D185-825E-81DF-879F-BC9C98FCDD4D}"/>
                </a:ext>
              </a:extLst>
            </p:cNvPr>
            <p:cNvCxnSpPr>
              <a:cxnSpLocks/>
              <a:stCxn id="77" idx="4"/>
              <a:endCxn id="78"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6E346F8-1F18-AA54-32E0-4B63219A8C1B}"/>
                </a:ext>
              </a:extLst>
            </p:cNvPr>
            <p:cNvCxnSpPr>
              <a:cxnSpLocks/>
              <a:stCxn id="77" idx="5"/>
              <a:endCxn id="78"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1B4DBD23-40D5-75E3-AFB0-30AA2267ADC5}"/>
                </a:ext>
              </a:extLst>
            </p:cNvPr>
            <p:cNvCxnSpPr>
              <a:cxnSpLocks/>
              <a:stCxn id="77" idx="6"/>
              <a:endCxn id="78"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CF2814AA-585F-8A7F-DB7E-388CFBFE8879}"/>
                </a:ext>
              </a:extLst>
            </p:cNvPr>
            <p:cNvCxnSpPr>
              <a:cxnSpLocks/>
              <a:stCxn id="78" idx="7"/>
              <a:endCxn id="77"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42E42FD7-33F7-5C6F-551D-847EFBE716A7}"/>
              </a:ext>
            </a:extLst>
          </p:cNvPr>
          <p:cNvGrpSpPr/>
          <p:nvPr/>
        </p:nvGrpSpPr>
        <p:grpSpPr>
          <a:xfrm>
            <a:off x="6824448" y="5781868"/>
            <a:ext cx="540000" cy="543680"/>
            <a:chOff x="6815302" y="4340739"/>
            <a:chExt cx="1080000" cy="1080000"/>
          </a:xfrm>
        </p:grpSpPr>
        <p:grpSp>
          <p:nvGrpSpPr>
            <p:cNvPr id="46" name="Group 45">
              <a:extLst>
                <a:ext uri="{FF2B5EF4-FFF2-40B4-BE49-F238E27FC236}">
                  <a16:creationId xmlns:a16="http://schemas.microsoft.com/office/drawing/2014/main" id="{BE3E61E4-2A4A-492D-5E93-8B77D0D03D44}"/>
                </a:ext>
              </a:extLst>
            </p:cNvPr>
            <p:cNvGrpSpPr/>
            <p:nvPr/>
          </p:nvGrpSpPr>
          <p:grpSpPr>
            <a:xfrm>
              <a:off x="6815302" y="4340739"/>
              <a:ext cx="1080000" cy="1080000"/>
              <a:chOff x="6815302" y="4340739"/>
              <a:chExt cx="1080000" cy="1080000"/>
            </a:xfrm>
          </p:grpSpPr>
          <p:sp>
            <p:nvSpPr>
              <p:cNvPr id="55" name="Oval 54">
                <a:extLst>
                  <a:ext uri="{FF2B5EF4-FFF2-40B4-BE49-F238E27FC236}">
                    <a16:creationId xmlns:a16="http://schemas.microsoft.com/office/drawing/2014/main" id="{FFD9DF1E-C3D2-1784-221F-743CDBC9F19B}"/>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56" name="Oval 55">
                <a:extLst>
                  <a:ext uri="{FF2B5EF4-FFF2-40B4-BE49-F238E27FC236}">
                    <a16:creationId xmlns:a16="http://schemas.microsoft.com/office/drawing/2014/main" id="{0271EC55-B1A8-A7B9-3031-44D1259384A1}"/>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47" name="Straight Connector 46">
              <a:extLst>
                <a:ext uri="{FF2B5EF4-FFF2-40B4-BE49-F238E27FC236}">
                  <a16:creationId xmlns:a16="http://schemas.microsoft.com/office/drawing/2014/main" id="{82F6D97E-E933-D365-6E3A-A0106B7EBA88}"/>
                </a:ext>
              </a:extLst>
            </p:cNvPr>
            <p:cNvCxnSpPr>
              <a:cxnSpLocks/>
              <a:endCxn id="55"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5A717DB-6933-4F86-3992-6E8C44F5F7D1}"/>
                </a:ext>
              </a:extLst>
            </p:cNvPr>
            <p:cNvCxnSpPr>
              <a:cxnSpLocks/>
              <a:stCxn id="56" idx="1"/>
              <a:endCxn id="55"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58529D0-BBD8-87CB-4DF5-DF72BF7798FF}"/>
                </a:ext>
              </a:extLst>
            </p:cNvPr>
            <p:cNvCxnSpPr>
              <a:cxnSpLocks/>
              <a:stCxn id="56" idx="2"/>
              <a:endCxn id="55"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B1943835-5E90-F2B6-EEF3-8E0598924F5B}"/>
                </a:ext>
              </a:extLst>
            </p:cNvPr>
            <p:cNvCxnSpPr>
              <a:cxnSpLocks/>
              <a:stCxn id="56" idx="3"/>
              <a:endCxn id="55"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638AD34-B977-2E7D-C11C-DD11A6C1A0E3}"/>
                </a:ext>
              </a:extLst>
            </p:cNvPr>
            <p:cNvCxnSpPr>
              <a:cxnSpLocks/>
              <a:stCxn id="55" idx="4"/>
              <a:endCxn id="56"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3E3C757-628A-5652-D381-BC5E494EAE5B}"/>
                </a:ext>
              </a:extLst>
            </p:cNvPr>
            <p:cNvCxnSpPr>
              <a:cxnSpLocks/>
              <a:stCxn id="55" idx="5"/>
              <a:endCxn id="56"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9B10C8D-4959-72D6-6333-2AD1B8F081E1}"/>
                </a:ext>
              </a:extLst>
            </p:cNvPr>
            <p:cNvCxnSpPr>
              <a:cxnSpLocks/>
              <a:stCxn id="55" idx="6"/>
              <a:endCxn id="56"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3A0DF21-9689-164F-87A9-07C7F7676A42}"/>
                </a:ext>
              </a:extLst>
            </p:cNvPr>
            <p:cNvCxnSpPr>
              <a:cxnSpLocks/>
              <a:stCxn id="56" idx="7"/>
              <a:endCxn id="55"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9EF5030A-E58B-FB5C-6B0C-7F978E60B63C}"/>
              </a:ext>
            </a:extLst>
          </p:cNvPr>
          <p:cNvSpPr txBox="1"/>
          <p:nvPr/>
        </p:nvSpPr>
        <p:spPr>
          <a:xfrm>
            <a:off x="6204607" y="6371864"/>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P4-RXリング</a:t>
            </a:r>
          </a:p>
        </p:txBody>
      </p:sp>
      <p:sp>
        <p:nvSpPr>
          <p:cNvPr id="24" name="Rectangle 23">
            <a:extLst>
              <a:ext uri="{FF2B5EF4-FFF2-40B4-BE49-F238E27FC236}">
                <a16:creationId xmlns:a16="http://schemas.microsoft.com/office/drawing/2014/main" id="{AF3C0F57-DAE9-B54B-B849-8A06BF1691BD}"/>
              </a:ext>
            </a:extLst>
          </p:cNvPr>
          <p:cNvSpPr/>
          <p:nvPr/>
        </p:nvSpPr>
        <p:spPr>
          <a:xfrm>
            <a:off x="3038157" y="6065927"/>
            <a:ext cx="2088000" cy="360000"/>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25" name="Straight Connector 24">
            <a:extLst>
              <a:ext uri="{FF2B5EF4-FFF2-40B4-BE49-F238E27FC236}">
                <a16:creationId xmlns:a16="http://schemas.microsoft.com/office/drawing/2014/main" id="{40F92B4C-03FF-562A-A337-6D2BBA8BE940}"/>
              </a:ext>
            </a:extLst>
          </p:cNvPr>
          <p:cNvCxnSpPr>
            <a:cxnSpLocks/>
            <a:stCxn id="8" idx="3"/>
            <a:endCxn id="55" idx="2"/>
          </p:cNvCxnSpPr>
          <p:nvPr/>
        </p:nvCxnSpPr>
        <p:spPr>
          <a:xfrm>
            <a:off x="5126157" y="5504278"/>
            <a:ext cx="1698291" cy="549430"/>
          </a:xfrm>
          <a:prstGeom prst="line">
            <a:avLst/>
          </a:prstGeom>
          <a:noFill/>
          <a:ln w="50800" cap="flat" cmpd="sng" algn="ctr">
            <a:solidFill>
              <a:srgbClr val="0070C0"/>
            </a:solidFill>
            <a:prstDash val="solid"/>
            <a:tailEnd type="arrow"/>
          </a:ln>
          <a:effectLst/>
        </p:spPr>
      </p:cxnSp>
      <p:cxnSp>
        <p:nvCxnSpPr>
          <p:cNvPr id="27" name="Straight Connector 26">
            <a:extLst>
              <a:ext uri="{FF2B5EF4-FFF2-40B4-BE49-F238E27FC236}">
                <a16:creationId xmlns:a16="http://schemas.microsoft.com/office/drawing/2014/main" id="{EF8447D5-88FE-BC5A-06BB-11140152B204}"/>
              </a:ext>
            </a:extLst>
          </p:cNvPr>
          <p:cNvCxnSpPr>
            <a:cxnSpLocks/>
            <a:stCxn id="55" idx="6"/>
          </p:cNvCxnSpPr>
          <p:nvPr/>
        </p:nvCxnSpPr>
        <p:spPr>
          <a:xfrm flipV="1">
            <a:off x="7364448" y="5813203"/>
            <a:ext cx="1709646" cy="240505"/>
          </a:xfrm>
          <a:prstGeom prst="line">
            <a:avLst/>
          </a:prstGeom>
          <a:noFill/>
          <a:ln w="50800" cap="flat" cmpd="sng" algn="ctr">
            <a:solidFill>
              <a:srgbClr val="0070C0"/>
            </a:solidFill>
            <a:prstDash val="solid"/>
            <a:tailEnd type="arrow"/>
          </a:ln>
          <a:effectLst/>
        </p:spPr>
      </p:cxnSp>
      <p:cxnSp>
        <p:nvCxnSpPr>
          <p:cNvPr id="29" name="Straight Arrow Connector 27">
            <a:extLst>
              <a:ext uri="{FF2B5EF4-FFF2-40B4-BE49-F238E27FC236}">
                <a16:creationId xmlns:a16="http://schemas.microsoft.com/office/drawing/2014/main" id="{4DFF475A-7565-867E-23B4-2997D8EAB45E}"/>
              </a:ext>
            </a:extLst>
          </p:cNvPr>
          <p:cNvCxnSpPr>
            <a:cxnSpLocks/>
            <a:stCxn id="12" idx="3"/>
          </p:cNvCxnSpPr>
          <p:nvPr/>
        </p:nvCxnSpPr>
        <p:spPr>
          <a:xfrm>
            <a:off x="8171135" y="5052744"/>
            <a:ext cx="902959" cy="469345"/>
          </a:xfrm>
          <a:prstGeom prst="straightConnector1">
            <a:avLst/>
          </a:prstGeom>
          <a:noFill/>
          <a:ln w="50800" cap="flat" cmpd="sng" algn="ctr">
            <a:solidFill>
              <a:srgbClr val="FF0000"/>
            </a:solidFill>
            <a:prstDash val="solid"/>
            <a:tailEnd type="triangle"/>
          </a:ln>
          <a:effectLst/>
        </p:spPr>
      </p:cxnSp>
      <p:cxnSp>
        <p:nvCxnSpPr>
          <p:cNvPr id="33" name="Straight Connector 32">
            <a:extLst>
              <a:ext uri="{FF2B5EF4-FFF2-40B4-BE49-F238E27FC236}">
                <a16:creationId xmlns:a16="http://schemas.microsoft.com/office/drawing/2014/main" id="{FCB57192-9DCB-260E-EBFD-881B0FBF7E0A}"/>
              </a:ext>
            </a:extLst>
          </p:cNvPr>
          <p:cNvCxnSpPr>
            <a:cxnSpLocks/>
            <a:stCxn id="77" idx="5"/>
            <a:endCxn id="8" idx="1"/>
          </p:cNvCxnSpPr>
          <p:nvPr/>
        </p:nvCxnSpPr>
        <p:spPr>
          <a:xfrm>
            <a:off x="2443215" y="5358754"/>
            <a:ext cx="594942" cy="145524"/>
          </a:xfrm>
          <a:prstGeom prst="line">
            <a:avLst/>
          </a:prstGeom>
          <a:noFill/>
          <a:ln w="50800" cap="flat" cmpd="sng" algn="ctr">
            <a:solidFill>
              <a:srgbClr val="0070C0"/>
            </a:solidFill>
            <a:prstDash val="solid"/>
            <a:tailEnd type="arrow"/>
          </a:ln>
          <a:effectLst/>
        </p:spPr>
      </p:cxnSp>
      <p:sp>
        <p:nvSpPr>
          <p:cNvPr id="44" name="Rounded Rectangle 43">
            <a:extLst>
              <a:ext uri="{FF2B5EF4-FFF2-40B4-BE49-F238E27FC236}">
                <a16:creationId xmlns:a16="http://schemas.microsoft.com/office/drawing/2014/main" id="{23B8C5FC-C19B-F155-A09B-C04B214C41D4}"/>
              </a:ext>
            </a:extLst>
          </p:cNvPr>
          <p:cNvSpPr/>
          <p:nvPr/>
        </p:nvSpPr>
        <p:spPr>
          <a:xfrm>
            <a:off x="6527237" y="5023715"/>
            <a:ext cx="1199796" cy="355342"/>
          </a:xfrm>
          <a:prstGeom prst="roundRect">
            <a:avLst/>
          </a:prstGeom>
          <a:solidFill>
            <a:schemeClr val="bg1"/>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FF0000"/>
                </a:solidFill>
              </a:rPr>
              <a:t>パケット</a:t>
            </a:r>
          </a:p>
        </p:txBody>
      </p:sp>
      <p:sp>
        <p:nvSpPr>
          <p:cNvPr id="83" name="TextBox 82">
            <a:extLst>
              <a:ext uri="{FF2B5EF4-FFF2-40B4-BE49-F238E27FC236}">
                <a16:creationId xmlns:a16="http://schemas.microsoft.com/office/drawing/2014/main" id="{816D9A08-7932-3133-B892-6B82CB96506D}"/>
              </a:ext>
            </a:extLst>
          </p:cNvPr>
          <p:cNvSpPr txBox="1"/>
          <p:nvPr/>
        </p:nvSpPr>
        <p:spPr>
          <a:xfrm>
            <a:off x="6181792" y="4593999"/>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UMEM</a:t>
            </a:r>
          </a:p>
        </p:txBody>
      </p:sp>
      <p:cxnSp>
        <p:nvCxnSpPr>
          <p:cNvPr id="104" name="Straight Arrow Connector 27">
            <a:extLst>
              <a:ext uri="{FF2B5EF4-FFF2-40B4-BE49-F238E27FC236}">
                <a16:creationId xmlns:a16="http://schemas.microsoft.com/office/drawing/2014/main" id="{1B847A2C-4CA1-5E23-CDFE-17DA54BE59D6}"/>
              </a:ext>
            </a:extLst>
          </p:cNvPr>
          <p:cNvCxnSpPr>
            <a:cxnSpLocks/>
            <a:stCxn id="24" idx="2"/>
          </p:cNvCxnSpPr>
          <p:nvPr/>
        </p:nvCxnSpPr>
        <p:spPr>
          <a:xfrm>
            <a:off x="4082157" y="6425927"/>
            <a:ext cx="0" cy="317786"/>
          </a:xfrm>
          <a:prstGeom prst="straightConnector1">
            <a:avLst/>
          </a:prstGeom>
          <a:noFill/>
          <a:ln w="50800" cap="flat" cmpd="sng" algn="ctr">
            <a:solidFill>
              <a:srgbClr val="FF0000"/>
            </a:solidFill>
            <a:prstDash val="solid"/>
            <a:headEnd type="none"/>
            <a:tailEnd type="triangle"/>
          </a:ln>
          <a:effectLst/>
        </p:spPr>
      </p:cxnSp>
      <p:cxnSp>
        <p:nvCxnSpPr>
          <p:cNvPr id="16" name="Straight Connector 15">
            <a:extLst>
              <a:ext uri="{FF2B5EF4-FFF2-40B4-BE49-F238E27FC236}">
                <a16:creationId xmlns:a16="http://schemas.microsoft.com/office/drawing/2014/main" id="{03F25112-9D4F-0A7E-8765-CFEEAC6978A5}"/>
              </a:ext>
            </a:extLst>
          </p:cNvPr>
          <p:cNvCxnSpPr>
            <a:cxnSpLocks/>
          </p:cNvCxnSpPr>
          <p:nvPr/>
        </p:nvCxnSpPr>
        <p:spPr>
          <a:xfrm flipV="1">
            <a:off x="7364448" y="5819078"/>
            <a:ext cx="1698291" cy="240506"/>
          </a:xfrm>
          <a:prstGeom prst="line">
            <a:avLst/>
          </a:prstGeom>
          <a:noFill/>
          <a:ln w="50800" cap="flat" cmpd="sng" algn="ctr">
            <a:solidFill>
              <a:srgbClr val="0070C0"/>
            </a:solidFill>
            <a:prstDash val="solid"/>
            <a:headEnd type="arrow"/>
            <a:tailEnd type="none"/>
          </a:ln>
          <a:effectLst/>
        </p:spPr>
      </p:cxnSp>
      <p:cxnSp>
        <p:nvCxnSpPr>
          <p:cNvPr id="17" name="Straight Connector 16">
            <a:extLst>
              <a:ext uri="{FF2B5EF4-FFF2-40B4-BE49-F238E27FC236}">
                <a16:creationId xmlns:a16="http://schemas.microsoft.com/office/drawing/2014/main" id="{BDB56C0B-1CC7-C347-FBEA-78868D7617B3}"/>
              </a:ext>
            </a:extLst>
          </p:cNvPr>
          <p:cNvCxnSpPr>
            <a:cxnSpLocks/>
          </p:cNvCxnSpPr>
          <p:nvPr/>
        </p:nvCxnSpPr>
        <p:spPr>
          <a:xfrm>
            <a:off x="5126157" y="5510154"/>
            <a:ext cx="1698291" cy="549430"/>
          </a:xfrm>
          <a:prstGeom prst="line">
            <a:avLst/>
          </a:prstGeom>
          <a:noFill/>
          <a:ln w="50800" cap="flat" cmpd="sng" algn="ctr">
            <a:solidFill>
              <a:srgbClr val="0070C0"/>
            </a:solidFill>
            <a:prstDash val="solid"/>
            <a:headEnd type="arrow"/>
            <a:tailEnd type="none"/>
          </a:ln>
          <a:effectLst/>
        </p:spPr>
      </p:cxnSp>
      <p:sp>
        <p:nvSpPr>
          <p:cNvPr id="18" name="TextBox 17">
            <a:extLst>
              <a:ext uri="{FF2B5EF4-FFF2-40B4-BE49-F238E27FC236}">
                <a16:creationId xmlns:a16="http://schemas.microsoft.com/office/drawing/2014/main" id="{096E3F09-8369-A5C3-26DE-0D10B7080CC3}"/>
              </a:ext>
            </a:extLst>
          </p:cNvPr>
          <p:cNvSpPr txBox="1"/>
          <p:nvPr/>
        </p:nvSpPr>
        <p:spPr>
          <a:xfrm>
            <a:off x="6204607" y="6371148"/>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P4-TXリング</a:t>
            </a:r>
          </a:p>
        </p:txBody>
      </p:sp>
      <p:cxnSp>
        <p:nvCxnSpPr>
          <p:cNvPr id="30" name="Straight Connector 29">
            <a:extLst>
              <a:ext uri="{FF2B5EF4-FFF2-40B4-BE49-F238E27FC236}">
                <a16:creationId xmlns:a16="http://schemas.microsoft.com/office/drawing/2014/main" id="{3637FB47-5CC7-51D9-26FC-F402505DA002}"/>
              </a:ext>
            </a:extLst>
          </p:cNvPr>
          <p:cNvCxnSpPr>
            <a:cxnSpLocks/>
            <a:stCxn id="24" idx="0"/>
            <a:endCxn id="8" idx="2"/>
          </p:cNvCxnSpPr>
          <p:nvPr/>
        </p:nvCxnSpPr>
        <p:spPr>
          <a:xfrm flipV="1">
            <a:off x="4082157" y="5750309"/>
            <a:ext cx="0" cy="315618"/>
          </a:xfrm>
          <a:prstGeom prst="line">
            <a:avLst/>
          </a:prstGeom>
          <a:noFill/>
          <a:ln w="50800" cap="flat" cmpd="sng" algn="ctr">
            <a:solidFill>
              <a:srgbClr val="0070C0"/>
            </a:solidFill>
            <a:prstDash val="solid"/>
            <a:headEnd type="arrow"/>
            <a:tailEnd type="none"/>
          </a:ln>
          <a:effectLst/>
        </p:spPr>
      </p:cxnSp>
      <p:cxnSp>
        <p:nvCxnSpPr>
          <p:cNvPr id="41" name="Straight Arrow Connector 27">
            <a:extLst>
              <a:ext uri="{FF2B5EF4-FFF2-40B4-BE49-F238E27FC236}">
                <a16:creationId xmlns:a16="http://schemas.microsoft.com/office/drawing/2014/main" id="{69B80294-6D15-208E-1994-E21020655DD8}"/>
              </a:ext>
            </a:extLst>
          </p:cNvPr>
          <p:cNvCxnSpPr>
            <a:cxnSpLocks/>
            <a:endCxn id="4" idx="0"/>
          </p:cNvCxnSpPr>
          <p:nvPr/>
        </p:nvCxnSpPr>
        <p:spPr>
          <a:xfrm>
            <a:off x="4082157" y="4267200"/>
            <a:ext cx="0" cy="295468"/>
          </a:xfrm>
          <a:prstGeom prst="straightConnector1">
            <a:avLst/>
          </a:prstGeom>
          <a:noFill/>
          <a:ln w="50800" cap="flat" cmpd="sng" algn="ctr">
            <a:solidFill>
              <a:srgbClr val="FF0000"/>
            </a:solidFill>
            <a:prstDash val="solid"/>
            <a:headEnd type="none"/>
            <a:tailEnd type="triangle"/>
          </a:ln>
          <a:effectLst/>
        </p:spPr>
      </p:cxnSp>
      <p:grpSp>
        <p:nvGrpSpPr>
          <p:cNvPr id="62" name="Group 61">
            <a:extLst>
              <a:ext uri="{FF2B5EF4-FFF2-40B4-BE49-F238E27FC236}">
                <a16:creationId xmlns:a16="http://schemas.microsoft.com/office/drawing/2014/main" id="{9DFF1804-F79E-11DF-EDAE-55480C7AA2BB}"/>
              </a:ext>
            </a:extLst>
          </p:cNvPr>
          <p:cNvGrpSpPr/>
          <p:nvPr/>
        </p:nvGrpSpPr>
        <p:grpSpPr>
          <a:xfrm>
            <a:off x="6827309" y="5777627"/>
            <a:ext cx="540000" cy="543680"/>
            <a:chOff x="6815302" y="4340739"/>
            <a:chExt cx="1080000" cy="1080000"/>
          </a:xfrm>
        </p:grpSpPr>
        <p:grpSp>
          <p:nvGrpSpPr>
            <p:cNvPr id="63" name="Group 62">
              <a:extLst>
                <a:ext uri="{FF2B5EF4-FFF2-40B4-BE49-F238E27FC236}">
                  <a16:creationId xmlns:a16="http://schemas.microsoft.com/office/drawing/2014/main" id="{9989FAAE-602C-11BF-74E8-B02EB5A3CF27}"/>
                </a:ext>
              </a:extLst>
            </p:cNvPr>
            <p:cNvGrpSpPr/>
            <p:nvPr/>
          </p:nvGrpSpPr>
          <p:grpSpPr>
            <a:xfrm>
              <a:off x="6815302" y="4340739"/>
              <a:ext cx="1080000" cy="1080000"/>
              <a:chOff x="6815302" y="4340739"/>
              <a:chExt cx="1080000" cy="1080000"/>
            </a:xfrm>
          </p:grpSpPr>
          <p:sp>
            <p:nvSpPr>
              <p:cNvPr id="86" name="Oval 85">
                <a:extLst>
                  <a:ext uri="{FF2B5EF4-FFF2-40B4-BE49-F238E27FC236}">
                    <a16:creationId xmlns:a16="http://schemas.microsoft.com/office/drawing/2014/main" id="{85DD2BB1-10CF-43E5-3CBE-4E7060C1C4E7}"/>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87" name="Oval 86">
                <a:extLst>
                  <a:ext uri="{FF2B5EF4-FFF2-40B4-BE49-F238E27FC236}">
                    <a16:creationId xmlns:a16="http://schemas.microsoft.com/office/drawing/2014/main" id="{01A6109D-58C5-032C-51F1-E3542D724639}"/>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64" name="Straight Connector 63">
              <a:extLst>
                <a:ext uri="{FF2B5EF4-FFF2-40B4-BE49-F238E27FC236}">
                  <a16:creationId xmlns:a16="http://schemas.microsoft.com/office/drawing/2014/main" id="{9334A3DB-E055-36EB-FE9D-99C53E3A0B47}"/>
                </a:ext>
              </a:extLst>
            </p:cNvPr>
            <p:cNvCxnSpPr>
              <a:cxnSpLocks/>
              <a:endCxn id="86"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B64BD39-6816-5C63-A25A-62998D2025D2}"/>
                </a:ext>
              </a:extLst>
            </p:cNvPr>
            <p:cNvCxnSpPr>
              <a:cxnSpLocks/>
              <a:stCxn id="87" idx="1"/>
              <a:endCxn id="86"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F8C12738-A2BE-EE1E-B39C-A68EBA8A8C38}"/>
                </a:ext>
              </a:extLst>
            </p:cNvPr>
            <p:cNvCxnSpPr>
              <a:cxnSpLocks/>
              <a:stCxn id="87" idx="2"/>
              <a:endCxn id="86"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80368B0-2B7A-94F8-3F57-3C0B927BEE02}"/>
                </a:ext>
              </a:extLst>
            </p:cNvPr>
            <p:cNvCxnSpPr>
              <a:cxnSpLocks/>
              <a:stCxn id="87" idx="3"/>
              <a:endCxn id="86"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CA958E80-7624-AD0C-4896-492DB8BF83DF}"/>
                </a:ext>
              </a:extLst>
            </p:cNvPr>
            <p:cNvCxnSpPr>
              <a:cxnSpLocks/>
              <a:stCxn id="86" idx="4"/>
              <a:endCxn id="87"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CF74CEAF-F59C-DE55-62D2-4F294680265A}"/>
                </a:ext>
              </a:extLst>
            </p:cNvPr>
            <p:cNvCxnSpPr>
              <a:cxnSpLocks/>
              <a:stCxn id="86" idx="5"/>
              <a:endCxn id="87"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A81C5253-F347-AA2D-4A1F-677C76168C3A}"/>
                </a:ext>
              </a:extLst>
            </p:cNvPr>
            <p:cNvCxnSpPr>
              <a:cxnSpLocks/>
              <a:stCxn id="86" idx="6"/>
              <a:endCxn id="87"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D798F2CA-2E17-C1B7-7C24-A1A99A914C42}"/>
                </a:ext>
              </a:extLst>
            </p:cNvPr>
            <p:cNvCxnSpPr>
              <a:cxnSpLocks/>
              <a:stCxn id="87" idx="7"/>
              <a:endCxn id="86"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77320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checkerboard(across)">
                                      <p:cBhvr>
                                        <p:cTn id="7" dur="500"/>
                                        <p:tgtEl>
                                          <p:spTgt spid="41"/>
                                        </p:tgtEl>
                                      </p:cBhvr>
                                    </p:animEffect>
                                  </p:childTnLst>
                                </p:cTn>
                              </p:par>
                              <p:par>
                                <p:cTn id="8" presetID="5" presetClass="entr" presetSubtype="1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heckerboard(across)">
                                      <p:cBhvr>
                                        <p:cTn id="10" dur="500"/>
                                        <p:tgtEl>
                                          <p:spTgt spid="10"/>
                                        </p:tgtEl>
                                      </p:cBhvr>
                                    </p:animEffect>
                                  </p:childTnLst>
                                </p:cTn>
                              </p:par>
                              <p:par>
                                <p:cTn id="11" presetID="5"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checkerboard(across)">
                                      <p:cBhvr>
                                        <p:cTn id="16" dur="500"/>
                                        <p:tgtEl>
                                          <p:spTgt spid="44"/>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checkerboard(across)">
                                      <p:cBhvr>
                                        <p:cTn id="21" dur="500"/>
                                        <p:tgtEl>
                                          <p:spTgt spid="33"/>
                                        </p:tgtEl>
                                      </p:cBhvr>
                                    </p:animEffect>
                                  </p:childTnLst>
                                </p:cTn>
                              </p:par>
                              <p:par>
                                <p:cTn id="22" presetID="5" presetClass="entr" presetSubtype="10" fill="hold"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checkerboard(across)">
                                      <p:cBhvr>
                                        <p:cTn id="24" dur="500"/>
                                        <p:tgtEl>
                                          <p:spTgt spid="25"/>
                                        </p:tgtEl>
                                      </p:cBhvr>
                                    </p:animEffect>
                                  </p:childTnLst>
                                </p:cTn>
                              </p:par>
                              <p:par>
                                <p:cTn id="25" presetID="5" presetClass="entr" presetSubtype="1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checkerboard(across)">
                                      <p:cBhvr>
                                        <p:cTn id="27" dur="500"/>
                                        <p:tgtEl>
                                          <p:spTgt spid="19"/>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checkerboard(across)">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checkerboard(across)">
                                      <p:cBhvr>
                                        <p:cTn id="35" dur="500"/>
                                        <p:tgtEl>
                                          <p:spTgt spid="27"/>
                                        </p:tgtEl>
                                      </p:cBhvr>
                                    </p:animEffect>
                                  </p:childTnLst>
                                </p:cTn>
                              </p:par>
                              <p:par>
                                <p:cTn id="36" presetID="5" presetClass="entr" presetSubtype="10" fill="hold" nodeType="with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checkerboard(across)">
                                      <p:cBhvr>
                                        <p:cTn id="38" dur="5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xit" presetSubtype="10" fill="hold" nodeType="clickEffect">
                                  <p:stCondLst>
                                    <p:cond delay="0"/>
                                  </p:stCondLst>
                                  <p:childTnLst>
                                    <p:animEffect transition="out" filter="checkerboard(across)">
                                      <p:cBhvr>
                                        <p:cTn id="42" dur="500"/>
                                        <p:tgtEl>
                                          <p:spTgt spid="29"/>
                                        </p:tgtEl>
                                      </p:cBhvr>
                                    </p:animEffect>
                                    <p:set>
                                      <p:cBhvr>
                                        <p:cTn id="43" dur="1" fill="hold">
                                          <p:stCondLst>
                                            <p:cond delay="499"/>
                                          </p:stCondLst>
                                        </p:cTn>
                                        <p:tgtEl>
                                          <p:spTgt spid="29"/>
                                        </p:tgtEl>
                                        <p:attrNameLst>
                                          <p:attrName>style.visibility</p:attrName>
                                        </p:attrNameLst>
                                      </p:cBhvr>
                                      <p:to>
                                        <p:strVal val="hidden"/>
                                      </p:to>
                                    </p:set>
                                  </p:childTnLst>
                                </p:cTn>
                              </p:par>
                              <p:par>
                                <p:cTn id="44" presetID="5" presetClass="exit" presetSubtype="10" fill="hold" nodeType="withEffect">
                                  <p:stCondLst>
                                    <p:cond delay="0"/>
                                  </p:stCondLst>
                                  <p:childTnLst>
                                    <p:animEffect transition="out" filter="checkerboard(across)">
                                      <p:cBhvr>
                                        <p:cTn id="45" dur="500"/>
                                        <p:tgtEl>
                                          <p:spTgt spid="27"/>
                                        </p:tgtEl>
                                      </p:cBhvr>
                                    </p:animEffect>
                                    <p:set>
                                      <p:cBhvr>
                                        <p:cTn id="46" dur="1" fill="hold">
                                          <p:stCondLst>
                                            <p:cond delay="499"/>
                                          </p:stCondLst>
                                        </p:cTn>
                                        <p:tgtEl>
                                          <p:spTgt spid="27"/>
                                        </p:tgtEl>
                                        <p:attrNameLst>
                                          <p:attrName>style.visibility</p:attrName>
                                        </p:attrNameLst>
                                      </p:cBhvr>
                                      <p:to>
                                        <p:strVal val="hidden"/>
                                      </p:to>
                                    </p:set>
                                  </p:childTnLst>
                                </p:cTn>
                              </p:par>
                              <p:par>
                                <p:cTn id="47" presetID="5" presetClass="exit" presetSubtype="10" fill="hold" nodeType="withEffect">
                                  <p:stCondLst>
                                    <p:cond delay="0"/>
                                  </p:stCondLst>
                                  <p:childTnLst>
                                    <p:animEffect transition="out" filter="checkerboard(across)">
                                      <p:cBhvr>
                                        <p:cTn id="48" dur="500"/>
                                        <p:tgtEl>
                                          <p:spTgt spid="19"/>
                                        </p:tgtEl>
                                      </p:cBhvr>
                                    </p:animEffect>
                                    <p:set>
                                      <p:cBhvr>
                                        <p:cTn id="49" dur="1" fill="hold">
                                          <p:stCondLst>
                                            <p:cond delay="499"/>
                                          </p:stCondLst>
                                        </p:cTn>
                                        <p:tgtEl>
                                          <p:spTgt spid="19"/>
                                        </p:tgtEl>
                                        <p:attrNameLst>
                                          <p:attrName>style.visibility</p:attrName>
                                        </p:attrNameLst>
                                      </p:cBhvr>
                                      <p:to>
                                        <p:strVal val="hidden"/>
                                      </p:to>
                                    </p:set>
                                  </p:childTnLst>
                                </p:cTn>
                              </p:par>
                              <p:par>
                                <p:cTn id="50" presetID="5" presetClass="exit" presetSubtype="10" fill="hold" grpId="1" nodeType="withEffect">
                                  <p:stCondLst>
                                    <p:cond delay="0"/>
                                  </p:stCondLst>
                                  <p:childTnLst>
                                    <p:animEffect transition="out" filter="checkerboard(across)">
                                      <p:cBhvr>
                                        <p:cTn id="51" dur="500"/>
                                        <p:tgtEl>
                                          <p:spTgt spid="22"/>
                                        </p:tgtEl>
                                      </p:cBhvr>
                                    </p:animEffect>
                                    <p:set>
                                      <p:cBhvr>
                                        <p:cTn id="52" dur="1" fill="hold">
                                          <p:stCondLst>
                                            <p:cond delay="499"/>
                                          </p:stCondLst>
                                        </p:cTn>
                                        <p:tgtEl>
                                          <p:spTgt spid="22"/>
                                        </p:tgtEl>
                                        <p:attrNameLst>
                                          <p:attrName>style.visibility</p:attrName>
                                        </p:attrNameLst>
                                      </p:cBhvr>
                                      <p:to>
                                        <p:strVal val="hidden"/>
                                      </p:to>
                                    </p:set>
                                  </p:childTnLst>
                                </p:cTn>
                              </p:par>
                              <p:par>
                                <p:cTn id="53" presetID="5" presetClass="exit" presetSubtype="10" fill="hold" nodeType="withEffect">
                                  <p:stCondLst>
                                    <p:cond delay="0"/>
                                  </p:stCondLst>
                                  <p:childTnLst>
                                    <p:animEffect transition="out" filter="checkerboard(across)">
                                      <p:cBhvr>
                                        <p:cTn id="54" dur="500"/>
                                        <p:tgtEl>
                                          <p:spTgt spid="25"/>
                                        </p:tgtEl>
                                      </p:cBhvr>
                                    </p:animEffect>
                                    <p:set>
                                      <p:cBhvr>
                                        <p:cTn id="55" dur="1" fill="hold">
                                          <p:stCondLst>
                                            <p:cond delay="499"/>
                                          </p:stCondLst>
                                        </p:cTn>
                                        <p:tgtEl>
                                          <p:spTgt spid="25"/>
                                        </p:tgtEl>
                                        <p:attrNameLst>
                                          <p:attrName>style.visibility</p:attrName>
                                        </p:attrNameLst>
                                      </p:cBhvr>
                                      <p:to>
                                        <p:strVal val="hidden"/>
                                      </p:to>
                                    </p:set>
                                  </p:childTnLst>
                                </p:cTn>
                              </p:par>
                              <p:par>
                                <p:cTn id="56" presetID="5" presetClass="exit" presetSubtype="10" fill="hold" nodeType="withEffect">
                                  <p:stCondLst>
                                    <p:cond delay="0"/>
                                  </p:stCondLst>
                                  <p:childTnLst>
                                    <p:animEffect transition="out" filter="checkerboard(across)">
                                      <p:cBhvr>
                                        <p:cTn id="57" dur="500"/>
                                        <p:tgtEl>
                                          <p:spTgt spid="33"/>
                                        </p:tgtEl>
                                      </p:cBhvr>
                                    </p:animEffect>
                                    <p:set>
                                      <p:cBhvr>
                                        <p:cTn id="58" dur="1" fill="hold">
                                          <p:stCondLst>
                                            <p:cond delay="499"/>
                                          </p:stCondLst>
                                        </p:cTn>
                                        <p:tgtEl>
                                          <p:spTgt spid="33"/>
                                        </p:tgtEl>
                                        <p:attrNameLst>
                                          <p:attrName>style.visibility</p:attrName>
                                        </p:attrNameLst>
                                      </p:cBhvr>
                                      <p:to>
                                        <p:strVal val="hidden"/>
                                      </p:to>
                                    </p:set>
                                  </p:childTnLst>
                                </p:cTn>
                              </p:par>
                              <p:par>
                                <p:cTn id="59" presetID="5" presetClass="exit" presetSubtype="10" fill="hold" nodeType="withEffect">
                                  <p:stCondLst>
                                    <p:cond delay="0"/>
                                  </p:stCondLst>
                                  <p:childTnLst>
                                    <p:animEffect transition="out" filter="checkerboard(across)">
                                      <p:cBhvr>
                                        <p:cTn id="60" dur="500"/>
                                        <p:tgtEl>
                                          <p:spTgt spid="10"/>
                                        </p:tgtEl>
                                      </p:cBhvr>
                                    </p:animEffect>
                                    <p:set>
                                      <p:cBhvr>
                                        <p:cTn id="61" dur="1" fill="hold">
                                          <p:stCondLst>
                                            <p:cond delay="499"/>
                                          </p:stCondLst>
                                        </p:cTn>
                                        <p:tgtEl>
                                          <p:spTgt spid="10"/>
                                        </p:tgtEl>
                                        <p:attrNameLst>
                                          <p:attrName>style.visibility</p:attrName>
                                        </p:attrNameLst>
                                      </p:cBhvr>
                                      <p:to>
                                        <p:strVal val="hidden"/>
                                      </p:to>
                                    </p:set>
                                  </p:childTnLst>
                                </p:cTn>
                              </p:par>
                              <p:par>
                                <p:cTn id="62" presetID="5" presetClass="exit" presetSubtype="10" fill="hold" nodeType="withEffect">
                                  <p:stCondLst>
                                    <p:cond delay="0"/>
                                  </p:stCondLst>
                                  <p:childTnLst>
                                    <p:animEffect transition="out" filter="checkerboard(across)">
                                      <p:cBhvr>
                                        <p:cTn id="63" dur="500"/>
                                        <p:tgtEl>
                                          <p:spTgt spid="41"/>
                                        </p:tgtEl>
                                      </p:cBhvr>
                                    </p:animEffect>
                                    <p:set>
                                      <p:cBhvr>
                                        <p:cTn id="64" dur="1" fill="hold">
                                          <p:stCondLst>
                                            <p:cond delay="499"/>
                                          </p:stCondLst>
                                        </p:cTn>
                                        <p:tgtEl>
                                          <p:spTgt spid="41"/>
                                        </p:tgtEl>
                                        <p:attrNameLst>
                                          <p:attrName>style.visibility</p:attrName>
                                        </p:attrNameLst>
                                      </p:cBhvr>
                                      <p:to>
                                        <p:strVal val="hidden"/>
                                      </p:to>
                                    </p:set>
                                  </p:childTnLst>
                                </p:cTn>
                              </p:par>
                              <p:par>
                                <p:cTn id="65" presetID="5" presetClass="exit" presetSubtype="10" fill="hold" nodeType="withEffect">
                                  <p:stCondLst>
                                    <p:cond delay="0"/>
                                  </p:stCondLst>
                                  <p:childTnLst>
                                    <p:animEffect transition="out" filter="checkerboard(across)">
                                      <p:cBhvr>
                                        <p:cTn id="66" dur="500"/>
                                        <p:tgtEl>
                                          <p:spTgt spid="6"/>
                                        </p:tgtEl>
                                      </p:cBhvr>
                                    </p:animEffect>
                                    <p:set>
                                      <p:cBhvr>
                                        <p:cTn id="67" dur="1" fill="hold">
                                          <p:stCondLst>
                                            <p:cond delay="499"/>
                                          </p:stCondLst>
                                        </p:cTn>
                                        <p:tgtEl>
                                          <p:spTgt spid="6"/>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checkerboard(across)">
                                      <p:cBhvr>
                                        <p:cTn id="72" dur="500"/>
                                        <p:tgtEl>
                                          <p:spTgt spid="16"/>
                                        </p:tgtEl>
                                      </p:cBhvr>
                                    </p:animEffect>
                                  </p:childTnLst>
                                </p:cTn>
                              </p:par>
                              <p:par>
                                <p:cTn id="73" presetID="5" presetClass="entr" presetSubtype="10" fill="hold" nodeType="withEffect">
                                  <p:stCondLst>
                                    <p:cond delay="0"/>
                                  </p:stCondLst>
                                  <p:childTnLst>
                                    <p:set>
                                      <p:cBhvr>
                                        <p:cTn id="74" dur="1" fill="hold">
                                          <p:stCondLst>
                                            <p:cond delay="0"/>
                                          </p:stCondLst>
                                        </p:cTn>
                                        <p:tgtEl>
                                          <p:spTgt spid="62"/>
                                        </p:tgtEl>
                                        <p:attrNameLst>
                                          <p:attrName>style.visibility</p:attrName>
                                        </p:attrNameLst>
                                      </p:cBhvr>
                                      <p:to>
                                        <p:strVal val="visible"/>
                                      </p:to>
                                    </p:set>
                                    <p:animEffect transition="in" filter="checkerboard(across)">
                                      <p:cBhvr>
                                        <p:cTn id="75" dur="500"/>
                                        <p:tgtEl>
                                          <p:spTgt spid="62"/>
                                        </p:tgtEl>
                                      </p:cBhvr>
                                    </p:animEffect>
                                  </p:childTnLst>
                                </p:cTn>
                              </p:par>
                              <p:par>
                                <p:cTn id="76" presetID="5" presetClass="entr" presetSubtype="10" fill="hold" grpId="0" nodeType="with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checkerboard(across)">
                                      <p:cBhvr>
                                        <p:cTn id="78" dur="500"/>
                                        <p:tgtEl>
                                          <p:spTgt spid="18"/>
                                        </p:tgtEl>
                                      </p:cBhvr>
                                    </p:animEffect>
                                  </p:childTnLst>
                                </p:cTn>
                              </p:par>
                              <p:par>
                                <p:cTn id="79" presetID="5" presetClass="entr" presetSubtype="10" fill="hold" nodeType="with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checkerboard(across)">
                                      <p:cBhvr>
                                        <p:cTn id="81" dur="500"/>
                                        <p:tgtEl>
                                          <p:spTgt spid="17"/>
                                        </p:tgtEl>
                                      </p:cBhvr>
                                    </p:animEffect>
                                  </p:childTnLst>
                                </p:cTn>
                              </p:par>
                            </p:childTnLst>
                          </p:cTn>
                        </p:par>
                      </p:childTnLst>
                    </p:cTn>
                  </p:par>
                  <p:par>
                    <p:cTn id="82" fill="hold">
                      <p:stCondLst>
                        <p:cond delay="indefinite"/>
                      </p:stCondLst>
                      <p:childTnLst>
                        <p:par>
                          <p:cTn id="83" fill="hold">
                            <p:stCondLst>
                              <p:cond delay="0"/>
                            </p:stCondLst>
                            <p:childTnLst>
                              <p:par>
                                <p:cTn id="84" presetID="5" presetClass="entr" presetSubtype="10" fill="hold" nodeType="click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checkerboard(across)">
                                      <p:cBhvr>
                                        <p:cTn id="86" dur="500"/>
                                        <p:tgtEl>
                                          <p:spTgt spid="7"/>
                                        </p:tgtEl>
                                      </p:cBhvr>
                                    </p:animEffect>
                                  </p:childTnLst>
                                </p:cTn>
                              </p:par>
                              <p:par>
                                <p:cTn id="87" presetID="5" presetClass="entr" presetSubtype="10" fill="hold" nodeType="withEffect">
                                  <p:stCondLst>
                                    <p:cond delay="0"/>
                                  </p:stCondLst>
                                  <p:childTnLst>
                                    <p:set>
                                      <p:cBhvr>
                                        <p:cTn id="88" dur="1" fill="hold">
                                          <p:stCondLst>
                                            <p:cond delay="0"/>
                                          </p:stCondLst>
                                        </p:cTn>
                                        <p:tgtEl>
                                          <p:spTgt spid="30"/>
                                        </p:tgtEl>
                                        <p:attrNameLst>
                                          <p:attrName>style.visibility</p:attrName>
                                        </p:attrNameLst>
                                      </p:cBhvr>
                                      <p:to>
                                        <p:strVal val="visible"/>
                                      </p:to>
                                    </p:set>
                                    <p:animEffect transition="in" filter="checkerboard(across)">
                                      <p:cBhvr>
                                        <p:cTn id="89" dur="500"/>
                                        <p:tgtEl>
                                          <p:spTgt spid="30"/>
                                        </p:tgtEl>
                                      </p:cBhvr>
                                    </p:animEffect>
                                  </p:childTnLst>
                                </p:cTn>
                              </p:par>
                              <p:par>
                                <p:cTn id="90" presetID="5" presetClass="entr" presetSubtype="10" fill="hold" nodeType="withEffect">
                                  <p:stCondLst>
                                    <p:cond delay="0"/>
                                  </p:stCondLst>
                                  <p:childTnLst>
                                    <p:set>
                                      <p:cBhvr>
                                        <p:cTn id="91" dur="1" fill="hold">
                                          <p:stCondLst>
                                            <p:cond delay="0"/>
                                          </p:stCondLst>
                                        </p:cTn>
                                        <p:tgtEl>
                                          <p:spTgt spid="104"/>
                                        </p:tgtEl>
                                        <p:attrNameLst>
                                          <p:attrName>style.visibility</p:attrName>
                                        </p:attrNameLst>
                                      </p:cBhvr>
                                      <p:to>
                                        <p:strVal val="visible"/>
                                      </p:to>
                                    </p:set>
                                    <p:animEffect transition="in" filter="checkerboard(across)">
                                      <p:cBhvr>
                                        <p:cTn id="92"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2" grpId="1"/>
      <p:bldP spid="44" grpId="0" animBg="1"/>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8C19C-1F58-E91F-7E9B-BE38F5DB8EE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0B771CD-034D-6924-90D6-4ECD834AB38B}"/>
              </a:ext>
            </a:extLst>
          </p:cNvPr>
          <p:cNvSpPr>
            <a:spLocks noGrp="1"/>
          </p:cNvSpPr>
          <p:nvPr>
            <p:ph type="title"/>
          </p:nvPr>
        </p:nvSpPr>
        <p:spPr>
          <a:xfrm>
            <a:off x="381000" y="551543"/>
            <a:ext cx="11430000" cy="457200"/>
          </a:xfrm>
        </p:spPr>
        <p:txBody>
          <a:bodyPr/>
          <a:lstStyle/>
          <a:p>
            <a:r>
              <a:rPr lang="en-JP" dirty="0"/>
              <a:t>P4 VM経由のパケット受信</a:t>
            </a:r>
          </a:p>
        </p:txBody>
      </p:sp>
      <p:sp>
        <p:nvSpPr>
          <p:cNvPr id="11" name="Slide Number Placeholder 10">
            <a:extLst>
              <a:ext uri="{FF2B5EF4-FFF2-40B4-BE49-F238E27FC236}">
                <a16:creationId xmlns:a16="http://schemas.microsoft.com/office/drawing/2014/main" id="{639AEE5E-C9E3-50FA-A2B5-71D22A7F6AA2}"/>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7</a:t>
            </a:fld>
            <a:endParaRPr lang="en-US" dirty="0"/>
          </a:p>
        </p:txBody>
      </p:sp>
      <p:sp>
        <p:nvSpPr>
          <p:cNvPr id="42" name="Content Placeholder 41">
            <a:extLst>
              <a:ext uri="{FF2B5EF4-FFF2-40B4-BE49-F238E27FC236}">
                <a16:creationId xmlns:a16="http://schemas.microsoft.com/office/drawing/2014/main" id="{5129A9C2-68CB-F5C7-35CF-3E4ED222C80B}"/>
              </a:ext>
            </a:extLst>
          </p:cNvPr>
          <p:cNvSpPr>
            <a:spLocks noGrp="1"/>
          </p:cNvSpPr>
          <p:nvPr>
            <p:ph sz="half" idx="2"/>
          </p:nvPr>
        </p:nvSpPr>
        <p:spPr>
          <a:xfrm>
            <a:off x="381000" y="1219200"/>
            <a:ext cx="11430000" cy="4876799"/>
          </a:xfrm>
        </p:spPr>
        <p:txBody>
          <a:bodyPr>
            <a:normAutofit/>
          </a:bodyPr>
          <a:lstStyle/>
          <a:p>
            <a:r>
              <a:rPr lang="en-US" dirty="0" err="1"/>
              <a:t>仮想スイッチは従来通り，UMEMから受信パケットを取得</a:t>
            </a:r>
            <a:endParaRPr lang="en-US" dirty="0"/>
          </a:p>
          <a:p>
            <a:pPr lvl="1"/>
            <a:r>
              <a:rPr lang="en-US" altLang="ja-JP" dirty="0"/>
              <a:t>UMEM</a:t>
            </a:r>
            <a:r>
              <a:rPr lang="ja-JP" altLang="en-US"/>
              <a:t>には</a:t>
            </a:r>
            <a:r>
              <a:rPr lang="en-US" dirty="0"/>
              <a:t>NIC</a:t>
            </a:r>
            <a:r>
              <a:rPr lang="ja-JP" altLang="en-US"/>
              <a:t>がパケットを</a:t>
            </a:r>
            <a:r>
              <a:rPr lang="en-JP" altLang="ja-JP" dirty="0"/>
              <a:t>DMA</a:t>
            </a:r>
            <a:r>
              <a:rPr lang="ja-JP" altLang="en-JP"/>
              <a:t>で</a:t>
            </a:r>
            <a:r>
              <a:rPr lang="ja-JP" altLang="en-US"/>
              <a:t>書き込み</a:t>
            </a:r>
            <a:endParaRPr lang="en-US" altLang="ja-JP" dirty="0"/>
          </a:p>
          <a:p>
            <a:r>
              <a:rPr lang="en-US" dirty="0"/>
              <a:t>RX</a:t>
            </a:r>
            <a:r>
              <a:rPr lang="ja-JP" altLang="en-US"/>
              <a:t>リングから</a:t>
            </a:r>
            <a:r>
              <a:rPr lang="en-US" dirty="0"/>
              <a:t>UMEM</a:t>
            </a:r>
            <a:r>
              <a:rPr lang="ja-JP" altLang="en-US"/>
              <a:t>上のパケットを指すディスクリプタを取得</a:t>
            </a:r>
            <a:endParaRPr lang="en-US" altLang="ja-JP" dirty="0"/>
          </a:p>
          <a:p>
            <a:pPr lvl="1"/>
            <a:r>
              <a:rPr lang="ja-JP" altLang="en-US"/>
              <a:t>ドライバは受信処理時にまず，ディスクリプタを</a:t>
            </a:r>
            <a:r>
              <a:rPr lang="en-US" dirty="0"/>
              <a:t>P4-RX</a:t>
            </a:r>
            <a:r>
              <a:rPr lang="ja-JP" altLang="en-US"/>
              <a:t>リングに書き込み</a:t>
            </a:r>
            <a:endParaRPr lang="en-JP" dirty="0">
              <a:sym typeface="M+"/>
            </a:endParaRPr>
          </a:p>
          <a:p>
            <a:pPr lvl="1"/>
            <a:r>
              <a:rPr lang="en-US" dirty="0"/>
              <a:t>P4 </a:t>
            </a:r>
            <a:r>
              <a:rPr lang="en-US" dirty="0" err="1"/>
              <a:t>VMはUMEM上のパケット</a:t>
            </a:r>
            <a:r>
              <a:rPr lang="ja-JP" altLang="en-US"/>
              <a:t>を参照し，転送可否を</a:t>
            </a:r>
            <a:r>
              <a:rPr lang="en-US" altLang="ja-JP" dirty="0"/>
              <a:t>P4-TX</a:t>
            </a:r>
            <a:r>
              <a:rPr lang="ja-JP" altLang="en-US"/>
              <a:t>リングで返却</a:t>
            </a:r>
            <a:endParaRPr lang="en-US" dirty="0"/>
          </a:p>
          <a:p>
            <a:pPr lvl="1"/>
            <a:r>
              <a:rPr lang="en-US" dirty="0" err="1"/>
              <a:t>判定が転送の場合</a:t>
            </a:r>
            <a:r>
              <a:rPr lang="en-US" dirty="0"/>
              <a:t>，</a:t>
            </a:r>
            <a:r>
              <a:rPr lang="ja-JP" altLang="en-US"/>
              <a:t>ドライバはディスクリプタを</a:t>
            </a:r>
            <a:r>
              <a:rPr lang="en-US" altLang="ja-JP" dirty="0"/>
              <a:t>RX</a:t>
            </a:r>
            <a:r>
              <a:rPr lang="ja-JP" altLang="en-US"/>
              <a:t>リングに書き込み</a:t>
            </a:r>
            <a:endParaRPr lang="en-US" altLang="ja-JP" dirty="0">
              <a:sym typeface="M+"/>
            </a:endParaRPr>
          </a:p>
        </p:txBody>
      </p:sp>
      <p:sp>
        <p:nvSpPr>
          <p:cNvPr id="14" name="Rectangle 13">
            <a:extLst>
              <a:ext uri="{FF2B5EF4-FFF2-40B4-BE49-F238E27FC236}">
                <a16:creationId xmlns:a16="http://schemas.microsoft.com/office/drawing/2014/main" id="{D0994C33-5A76-23B3-6FAC-FE430B88A613}"/>
              </a:ext>
            </a:extLst>
          </p:cNvPr>
          <p:cNvSpPr/>
          <p:nvPr/>
        </p:nvSpPr>
        <p:spPr>
          <a:xfrm>
            <a:off x="3038157" y="4562668"/>
            <a:ext cx="2088000" cy="492063"/>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仮想スイッチ</a:t>
            </a:r>
          </a:p>
        </p:txBody>
      </p:sp>
      <p:cxnSp>
        <p:nvCxnSpPr>
          <p:cNvPr id="15" name="Straight Arrow Connector 27">
            <a:extLst>
              <a:ext uri="{FF2B5EF4-FFF2-40B4-BE49-F238E27FC236}">
                <a16:creationId xmlns:a16="http://schemas.microsoft.com/office/drawing/2014/main" id="{93592C78-BBDE-17B3-BFD5-158879B9D874}"/>
              </a:ext>
            </a:extLst>
          </p:cNvPr>
          <p:cNvCxnSpPr>
            <a:cxnSpLocks/>
            <a:stCxn id="14" idx="3"/>
          </p:cNvCxnSpPr>
          <p:nvPr/>
        </p:nvCxnSpPr>
        <p:spPr>
          <a:xfrm>
            <a:off x="5126157" y="4808700"/>
            <a:ext cx="943580" cy="0"/>
          </a:xfrm>
          <a:prstGeom prst="straightConnector1">
            <a:avLst/>
          </a:prstGeom>
          <a:noFill/>
          <a:ln w="50800" cap="flat" cmpd="sng" algn="ctr">
            <a:solidFill>
              <a:srgbClr val="FF0000"/>
            </a:solidFill>
            <a:prstDash val="solid"/>
            <a:headEnd type="triangle" w="med" len="med"/>
            <a:tailEnd type="none" w="med" len="med"/>
          </a:ln>
          <a:effectLst/>
        </p:spPr>
      </p:cxnSp>
      <p:cxnSp>
        <p:nvCxnSpPr>
          <p:cNvPr id="16" name="Straight Arrow Connector 29">
            <a:extLst>
              <a:ext uri="{FF2B5EF4-FFF2-40B4-BE49-F238E27FC236}">
                <a16:creationId xmlns:a16="http://schemas.microsoft.com/office/drawing/2014/main" id="{9C870296-43F9-A22C-F045-61417200F598}"/>
              </a:ext>
            </a:extLst>
          </p:cNvPr>
          <p:cNvCxnSpPr>
            <a:cxnSpLocks/>
            <a:endCxn id="103" idx="3"/>
          </p:cNvCxnSpPr>
          <p:nvPr/>
        </p:nvCxnSpPr>
        <p:spPr>
          <a:xfrm flipH="1">
            <a:off x="5126157" y="5393158"/>
            <a:ext cx="956978" cy="852769"/>
          </a:xfrm>
          <a:prstGeom prst="straightConnector1">
            <a:avLst/>
          </a:prstGeom>
          <a:noFill/>
          <a:ln w="50800" cap="flat" cmpd="sng" algn="ctr">
            <a:solidFill>
              <a:srgbClr val="FF0000"/>
            </a:solidFill>
            <a:prstDash val="solid"/>
            <a:headEnd type="triangle" w="med" len="med"/>
            <a:tailEnd type="none" w="med" len="med"/>
          </a:ln>
          <a:effectLst/>
        </p:spPr>
      </p:cxnSp>
      <p:sp>
        <p:nvSpPr>
          <p:cNvPr id="30" name="Rectangle 29">
            <a:extLst>
              <a:ext uri="{FF2B5EF4-FFF2-40B4-BE49-F238E27FC236}">
                <a16:creationId xmlns:a16="http://schemas.microsoft.com/office/drawing/2014/main" id="{DAA7B6B6-BDEA-0C9F-7EB2-B4AE4DA272CC}"/>
              </a:ext>
            </a:extLst>
          </p:cNvPr>
          <p:cNvSpPr/>
          <p:nvPr/>
        </p:nvSpPr>
        <p:spPr>
          <a:xfrm>
            <a:off x="3038157" y="5258247"/>
            <a:ext cx="2088000" cy="492062"/>
          </a:xfrm>
          <a:prstGeom prst="rect">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20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ドライバ</a:t>
            </a: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cxnSp>
        <p:nvCxnSpPr>
          <p:cNvPr id="31" name="Straight Connector 30">
            <a:extLst>
              <a:ext uri="{FF2B5EF4-FFF2-40B4-BE49-F238E27FC236}">
                <a16:creationId xmlns:a16="http://schemas.microsoft.com/office/drawing/2014/main" id="{F002BA09-3080-02D2-D9D5-8AD55F886E30}"/>
              </a:ext>
            </a:extLst>
          </p:cNvPr>
          <p:cNvCxnSpPr>
            <a:cxnSpLocks/>
            <a:stCxn id="14" idx="1"/>
            <a:endCxn id="87" idx="7"/>
          </p:cNvCxnSpPr>
          <p:nvPr/>
        </p:nvCxnSpPr>
        <p:spPr>
          <a:xfrm flipH="1">
            <a:off x="2443215" y="4808700"/>
            <a:ext cx="594942" cy="165614"/>
          </a:xfrm>
          <a:prstGeom prst="line">
            <a:avLst/>
          </a:prstGeom>
          <a:noFill/>
          <a:ln w="50800" cap="flat" cmpd="sng" algn="ctr">
            <a:solidFill>
              <a:srgbClr val="0070C0"/>
            </a:solidFill>
            <a:prstDash val="solid"/>
            <a:headEnd type="arrow" w="med" len="med"/>
            <a:tailEnd type="none" w="med" len="med"/>
          </a:ln>
          <a:effectLst/>
        </p:spPr>
      </p:cxnSp>
      <p:sp>
        <p:nvSpPr>
          <p:cNvPr id="41" name="Rectangle 40">
            <a:extLst>
              <a:ext uri="{FF2B5EF4-FFF2-40B4-BE49-F238E27FC236}">
                <a16:creationId xmlns:a16="http://schemas.microsoft.com/office/drawing/2014/main" id="{19BBA318-6D7E-76C3-AD35-06363DAC9B64}"/>
              </a:ext>
            </a:extLst>
          </p:cNvPr>
          <p:cNvSpPr/>
          <p:nvPr/>
        </p:nvSpPr>
        <p:spPr>
          <a:xfrm>
            <a:off x="6083135" y="4562668"/>
            <a:ext cx="2088000" cy="980152"/>
          </a:xfrm>
          <a:prstGeom prst="rect">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grpSp>
        <p:nvGrpSpPr>
          <p:cNvPr id="68" name="Group 67">
            <a:extLst>
              <a:ext uri="{FF2B5EF4-FFF2-40B4-BE49-F238E27FC236}">
                <a16:creationId xmlns:a16="http://schemas.microsoft.com/office/drawing/2014/main" id="{9A0CC52C-1908-F724-670E-DAE53177ACBB}"/>
              </a:ext>
            </a:extLst>
          </p:cNvPr>
          <p:cNvGrpSpPr/>
          <p:nvPr/>
        </p:nvGrpSpPr>
        <p:grpSpPr>
          <a:xfrm>
            <a:off x="9074094" y="4984331"/>
            <a:ext cx="2088000" cy="1377322"/>
            <a:chOff x="7834376" y="2176015"/>
            <a:chExt cx="2118543" cy="1398042"/>
          </a:xfrm>
        </p:grpSpPr>
        <p:sp>
          <p:nvSpPr>
            <p:cNvPr id="69" name="Rectangle 68">
              <a:extLst>
                <a:ext uri="{FF2B5EF4-FFF2-40B4-BE49-F238E27FC236}">
                  <a16:creationId xmlns:a16="http://schemas.microsoft.com/office/drawing/2014/main" id="{40BF714E-2963-2C37-18D5-24B662B98342}"/>
                </a:ext>
              </a:extLst>
            </p:cNvPr>
            <p:cNvSpPr/>
            <p:nvPr/>
          </p:nvSpPr>
          <p:spPr>
            <a:xfrm>
              <a:off x="7834376" y="2176015"/>
              <a:ext cx="2118543" cy="1398042"/>
            </a:xfrm>
            <a:prstGeom prst="rect">
              <a:avLst/>
            </a:prstGeom>
            <a:solidFill>
              <a:srgbClr val="27278B">
                <a:lumMod val="20000"/>
                <a:lumOff val="80000"/>
              </a:srgbClr>
            </a:solidFill>
            <a:ln w="25400" cap="flat" cmpd="sng" algn="ctr">
              <a:no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sp>
          <p:nvSpPr>
            <p:cNvPr id="70" name="Snip Diagonal Corner Rectangle 69">
              <a:extLst>
                <a:ext uri="{FF2B5EF4-FFF2-40B4-BE49-F238E27FC236}">
                  <a16:creationId xmlns:a16="http://schemas.microsoft.com/office/drawing/2014/main" id="{54C136BF-589A-20AC-7B95-8EC7C65D1140}"/>
                </a:ext>
              </a:extLst>
            </p:cNvPr>
            <p:cNvSpPr/>
            <p:nvPr/>
          </p:nvSpPr>
          <p:spPr>
            <a:xfrm>
              <a:off x="8164758" y="2727141"/>
              <a:ext cx="1475926" cy="613827"/>
            </a:xfrm>
            <a:prstGeom prst="snip2DiagRect">
              <a:avLst/>
            </a:prstGeom>
            <a:solidFill>
              <a:schemeClr val="accent6">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P4</a:t>
              </a:r>
            </a:p>
            <a:p>
              <a:pPr algn="ctr"/>
              <a:r>
                <a:rPr lang="en-JP" sz="1800" dirty="0">
                  <a:solidFill>
                    <a:schemeClr val="bg1"/>
                  </a:solidFill>
                  <a:latin typeface="M PLUS 1p" panose="020B0502020203020207" pitchFamily="34" charset="-128"/>
                  <a:ea typeface="M PLUS 1p" panose="020B0502020203020207" pitchFamily="34" charset="-128"/>
                  <a:cs typeface="M PLUS 1p" panose="020B0502020203020207" pitchFamily="34" charset="-128"/>
                </a:rPr>
                <a:t>プログラム</a:t>
              </a:r>
            </a:p>
          </p:txBody>
        </p:sp>
      </p:grpSp>
      <p:sp>
        <p:nvSpPr>
          <p:cNvPr id="71" name="TextBox 70">
            <a:extLst>
              <a:ext uri="{FF2B5EF4-FFF2-40B4-BE49-F238E27FC236}">
                <a16:creationId xmlns:a16="http://schemas.microsoft.com/office/drawing/2014/main" id="{80EB201B-9796-7B23-A4EF-872BDBA70BA5}"/>
              </a:ext>
            </a:extLst>
          </p:cNvPr>
          <p:cNvSpPr txBox="1"/>
          <p:nvPr/>
        </p:nvSpPr>
        <p:spPr>
          <a:xfrm>
            <a:off x="1029906" y="4866195"/>
            <a:ext cx="981043" cy="650735"/>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RX</a:t>
            </a:r>
          </a:p>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リング</a:t>
            </a:r>
          </a:p>
        </p:txBody>
      </p:sp>
      <p:grpSp>
        <p:nvGrpSpPr>
          <p:cNvPr id="72" name="Group 71">
            <a:extLst>
              <a:ext uri="{FF2B5EF4-FFF2-40B4-BE49-F238E27FC236}">
                <a16:creationId xmlns:a16="http://schemas.microsoft.com/office/drawing/2014/main" id="{9CA9CF45-8773-831E-B7AB-1CBCAD8BDBAB}"/>
              </a:ext>
            </a:extLst>
          </p:cNvPr>
          <p:cNvGrpSpPr/>
          <p:nvPr/>
        </p:nvGrpSpPr>
        <p:grpSpPr>
          <a:xfrm>
            <a:off x="1982296" y="4894694"/>
            <a:ext cx="540000" cy="543680"/>
            <a:chOff x="6815302" y="4340739"/>
            <a:chExt cx="1080000" cy="1080000"/>
          </a:xfrm>
        </p:grpSpPr>
        <p:grpSp>
          <p:nvGrpSpPr>
            <p:cNvPr id="73" name="Group 72">
              <a:extLst>
                <a:ext uri="{FF2B5EF4-FFF2-40B4-BE49-F238E27FC236}">
                  <a16:creationId xmlns:a16="http://schemas.microsoft.com/office/drawing/2014/main" id="{BB5E77F3-3C82-EFEC-DC48-F6923949A1DF}"/>
                </a:ext>
              </a:extLst>
            </p:cNvPr>
            <p:cNvGrpSpPr/>
            <p:nvPr/>
          </p:nvGrpSpPr>
          <p:grpSpPr>
            <a:xfrm>
              <a:off x="6815302" y="4340739"/>
              <a:ext cx="1080000" cy="1080000"/>
              <a:chOff x="6815302" y="4340739"/>
              <a:chExt cx="1080000" cy="1080000"/>
            </a:xfrm>
          </p:grpSpPr>
          <p:sp>
            <p:nvSpPr>
              <p:cNvPr id="87" name="Oval 86">
                <a:extLst>
                  <a:ext uri="{FF2B5EF4-FFF2-40B4-BE49-F238E27FC236}">
                    <a16:creationId xmlns:a16="http://schemas.microsoft.com/office/drawing/2014/main" id="{815823F5-C1E6-93AD-526E-121CFD57E979}"/>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89" name="Oval 88">
                <a:extLst>
                  <a:ext uri="{FF2B5EF4-FFF2-40B4-BE49-F238E27FC236}">
                    <a16:creationId xmlns:a16="http://schemas.microsoft.com/office/drawing/2014/main" id="{8F154D3A-EE02-8381-DEEF-515F45EECE43}"/>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74" name="Straight Connector 73">
              <a:extLst>
                <a:ext uri="{FF2B5EF4-FFF2-40B4-BE49-F238E27FC236}">
                  <a16:creationId xmlns:a16="http://schemas.microsoft.com/office/drawing/2014/main" id="{A1F916BA-B748-10C4-2987-0C86D8037CB0}"/>
                </a:ext>
              </a:extLst>
            </p:cNvPr>
            <p:cNvCxnSpPr>
              <a:cxnSpLocks/>
              <a:endCxn id="87"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DD3D5316-5ECA-3814-3BC0-B2DCF87E7D6A}"/>
                </a:ext>
              </a:extLst>
            </p:cNvPr>
            <p:cNvCxnSpPr>
              <a:cxnSpLocks/>
              <a:stCxn id="89" idx="1"/>
              <a:endCxn id="87"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1DD0F089-0B1F-F5AF-492D-E0037B96D766}"/>
                </a:ext>
              </a:extLst>
            </p:cNvPr>
            <p:cNvCxnSpPr>
              <a:cxnSpLocks/>
              <a:stCxn id="89" idx="2"/>
              <a:endCxn id="87"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5EF04A3-1E47-7D69-FE92-35911B387A5E}"/>
                </a:ext>
              </a:extLst>
            </p:cNvPr>
            <p:cNvCxnSpPr>
              <a:cxnSpLocks/>
              <a:stCxn id="89" idx="3"/>
              <a:endCxn id="87"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E6F60937-0C62-ACA6-0F32-CE270B28E04E}"/>
                </a:ext>
              </a:extLst>
            </p:cNvPr>
            <p:cNvCxnSpPr>
              <a:cxnSpLocks/>
              <a:stCxn id="87" idx="4"/>
              <a:endCxn id="89"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5E2740C6-09D4-71F3-80B2-27BB4C57A0A1}"/>
                </a:ext>
              </a:extLst>
            </p:cNvPr>
            <p:cNvCxnSpPr>
              <a:cxnSpLocks/>
              <a:stCxn id="87" idx="5"/>
              <a:endCxn id="89"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61484051-86EE-12CD-E53A-0A03E98DB6FF}"/>
                </a:ext>
              </a:extLst>
            </p:cNvPr>
            <p:cNvCxnSpPr>
              <a:cxnSpLocks/>
              <a:stCxn id="87" idx="6"/>
              <a:endCxn id="89"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3BEB7DA-13AA-6CB8-4FA0-2E3987B36685}"/>
                </a:ext>
              </a:extLst>
            </p:cNvPr>
            <p:cNvCxnSpPr>
              <a:cxnSpLocks/>
              <a:stCxn id="89" idx="7"/>
              <a:endCxn id="87"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0" name="Group 89">
            <a:extLst>
              <a:ext uri="{FF2B5EF4-FFF2-40B4-BE49-F238E27FC236}">
                <a16:creationId xmlns:a16="http://schemas.microsoft.com/office/drawing/2014/main" id="{D8687B2D-7554-7B3E-F4C7-9F919976B822}"/>
              </a:ext>
            </a:extLst>
          </p:cNvPr>
          <p:cNvGrpSpPr/>
          <p:nvPr/>
        </p:nvGrpSpPr>
        <p:grpSpPr>
          <a:xfrm>
            <a:off x="6824448" y="5781868"/>
            <a:ext cx="540000" cy="543680"/>
            <a:chOff x="6815302" y="4340739"/>
            <a:chExt cx="1080000" cy="1080000"/>
          </a:xfrm>
        </p:grpSpPr>
        <p:grpSp>
          <p:nvGrpSpPr>
            <p:cNvPr id="91" name="Group 90">
              <a:extLst>
                <a:ext uri="{FF2B5EF4-FFF2-40B4-BE49-F238E27FC236}">
                  <a16:creationId xmlns:a16="http://schemas.microsoft.com/office/drawing/2014/main" id="{E184A09E-7C6C-996D-59B7-3040315F3D57}"/>
                </a:ext>
              </a:extLst>
            </p:cNvPr>
            <p:cNvGrpSpPr/>
            <p:nvPr/>
          </p:nvGrpSpPr>
          <p:grpSpPr>
            <a:xfrm>
              <a:off x="6815302" y="4340739"/>
              <a:ext cx="1080000" cy="1080000"/>
              <a:chOff x="6815302" y="4340739"/>
              <a:chExt cx="1080000" cy="1080000"/>
            </a:xfrm>
          </p:grpSpPr>
          <p:sp>
            <p:nvSpPr>
              <p:cNvPr id="100" name="Oval 99">
                <a:extLst>
                  <a:ext uri="{FF2B5EF4-FFF2-40B4-BE49-F238E27FC236}">
                    <a16:creationId xmlns:a16="http://schemas.microsoft.com/office/drawing/2014/main" id="{6E6E90A7-1E51-9F12-C193-F7F8DD63D449}"/>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101" name="Oval 100">
                <a:extLst>
                  <a:ext uri="{FF2B5EF4-FFF2-40B4-BE49-F238E27FC236}">
                    <a16:creationId xmlns:a16="http://schemas.microsoft.com/office/drawing/2014/main" id="{B780EF7A-D1DD-C51C-EDF6-3494CC36B677}"/>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92" name="Straight Connector 91">
              <a:extLst>
                <a:ext uri="{FF2B5EF4-FFF2-40B4-BE49-F238E27FC236}">
                  <a16:creationId xmlns:a16="http://schemas.microsoft.com/office/drawing/2014/main" id="{5E7B3FA8-049C-E356-B583-DB5E4D1E5154}"/>
                </a:ext>
              </a:extLst>
            </p:cNvPr>
            <p:cNvCxnSpPr>
              <a:cxnSpLocks/>
              <a:endCxn id="100"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AF1A9D5F-A31A-E2DD-72DA-5958CB101D48}"/>
                </a:ext>
              </a:extLst>
            </p:cNvPr>
            <p:cNvCxnSpPr>
              <a:cxnSpLocks/>
              <a:stCxn id="101" idx="1"/>
              <a:endCxn id="100"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E3EF9DCB-9FC9-9804-90D7-ABC103664B03}"/>
                </a:ext>
              </a:extLst>
            </p:cNvPr>
            <p:cNvCxnSpPr>
              <a:cxnSpLocks/>
              <a:stCxn id="101" idx="2"/>
              <a:endCxn id="100"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F5DE3A66-46D9-302A-8C29-71134A8B84BF}"/>
                </a:ext>
              </a:extLst>
            </p:cNvPr>
            <p:cNvCxnSpPr>
              <a:cxnSpLocks/>
              <a:stCxn id="101" idx="3"/>
              <a:endCxn id="100"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B8CEB45B-DD4E-9421-ACE6-5BEC03ABD734}"/>
                </a:ext>
              </a:extLst>
            </p:cNvPr>
            <p:cNvCxnSpPr>
              <a:cxnSpLocks/>
              <a:stCxn id="100" idx="4"/>
              <a:endCxn id="101"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9AA17855-F5A5-F5AA-A78F-BB3BAC51ECD8}"/>
                </a:ext>
              </a:extLst>
            </p:cNvPr>
            <p:cNvCxnSpPr>
              <a:cxnSpLocks/>
              <a:stCxn id="100" idx="5"/>
              <a:endCxn id="101"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76856E3-D48D-EF5B-296D-4CF898143126}"/>
                </a:ext>
              </a:extLst>
            </p:cNvPr>
            <p:cNvCxnSpPr>
              <a:cxnSpLocks/>
              <a:stCxn id="100" idx="6"/>
              <a:endCxn id="101"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0B6BC4F4-5976-120D-0536-F35DCD427585}"/>
                </a:ext>
              </a:extLst>
            </p:cNvPr>
            <p:cNvCxnSpPr>
              <a:cxnSpLocks/>
              <a:stCxn id="101" idx="7"/>
              <a:endCxn id="100"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 name="TextBox 101">
            <a:extLst>
              <a:ext uri="{FF2B5EF4-FFF2-40B4-BE49-F238E27FC236}">
                <a16:creationId xmlns:a16="http://schemas.microsoft.com/office/drawing/2014/main" id="{46285BBC-9D29-45A5-8D15-984C5BB5D5E2}"/>
              </a:ext>
            </a:extLst>
          </p:cNvPr>
          <p:cNvSpPr txBox="1"/>
          <p:nvPr/>
        </p:nvSpPr>
        <p:spPr>
          <a:xfrm>
            <a:off x="6204607" y="6384920"/>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P4-RXリング</a:t>
            </a:r>
          </a:p>
        </p:txBody>
      </p:sp>
      <p:sp>
        <p:nvSpPr>
          <p:cNvPr id="103" name="Rectangle 102">
            <a:extLst>
              <a:ext uri="{FF2B5EF4-FFF2-40B4-BE49-F238E27FC236}">
                <a16:creationId xmlns:a16="http://schemas.microsoft.com/office/drawing/2014/main" id="{8B8FBEBD-BF07-BFE8-B802-639716319BAE}"/>
              </a:ext>
            </a:extLst>
          </p:cNvPr>
          <p:cNvSpPr/>
          <p:nvPr/>
        </p:nvSpPr>
        <p:spPr>
          <a:xfrm>
            <a:off x="3038157" y="6065927"/>
            <a:ext cx="2088000" cy="360000"/>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20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104" name="Straight Connector 103">
            <a:extLst>
              <a:ext uri="{FF2B5EF4-FFF2-40B4-BE49-F238E27FC236}">
                <a16:creationId xmlns:a16="http://schemas.microsoft.com/office/drawing/2014/main" id="{FD45D447-218A-F4EE-DEAB-340F029FCEEB}"/>
              </a:ext>
            </a:extLst>
          </p:cNvPr>
          <p:cNvCxnSpPr>
            <a:cxnSpLocks/>
            <a:stCxn id="30" idx="3"/>
            <a:endCxn id="100" idx="2"/>
          </p:cNvCxnSpPr>
          <p:nvPr/>
        </p:nvCxnSpPr>
        <p:spPr>
          <a:xfrm>
            <a:off x="5126157" y="5504278"/>
            <a:ext cx="1698291" cy="549430"/>
          </a:xfrm>
          <a:prstGeom prst="line">
            <a:avLst/>
          </a:prstGeom>
          <a:noFill/>
          <a:ln w="50800" cap="flat" cmpd="sng" algn="ctr">
            <a:solidFill>
              <a:srgbClr val="0070C0"/>
            </a:solidFill>
            <a:prstDash val="solid"/>
            <a:tailEnd type="arrow"/>
          </a:ln>
          <a:effectLst/>
        </p:spPr>
      </p:cxnSp>
      <p:cxnSp>
        <p:nvCxnSpPr>
          <p:cNvPr id="105" name="Straight Connector 104">
            <a:extLst>
              <a:ext uri="{FF2B5EF4-FFF2-40B4-BE49-F238E27FC236}">
                <a16:creationId xmlns:a16="http://schemas.microsoft.com/office/drawing/2014/main" id="{9C4812E0-1F82-BD4F-C3C2-A5ECD75A00C6}"/>
              </a:ext>
            </a:extLst>
          </p:cNvPr>
          <p:cNvCxnSpPr>
            <a:cxnSpLocks/>
            <a:stCxn id="100" idx="6"/>
          </p:cNvCxnSpPr>
          <p:nvPr/>
        </p:nvCxnSpPr>
        <p:spPr>
          <a:xfrm flipV="1">
            <a:off x="7364448" y="5813203"/>
            <a:ext cx="1709646" cy="240505"/>
          </a:xfrm>
          <a:prstGeom prst="line">
            <a:avLst/>
          </a:prstGeom>
          <a:noFill/>
          <a:ln w="50800" cap="flat" cmpd="sng" algn="ctr">
            <a:solidFill>
              <a:srgbClr val="0070C0"/>
            </a:solidFill>
            <a:prstDash val="solid"/>
            <a:tailEnd type="arrow"/>
          </a:ln>
          <a:effectLst/>
        </p:spPr>
      </p:cxnSp>
      <p:cxnSp>
        <p:nvCxnSpPr>
          <p:cNvPr id="106" name="Straight Arrow Connector 27">
            <a:extLst>
              <a:ext uri="{FF2B5EF4-FFF2-40B4-BE49-F238E27FC236}">
                <a16:creationId xmlns:a16="http://schemas.microsoft.com/office/drawing/2014/main" id="{5CDE9D7F-8B8B-8489-D057-C96EBF904C90}"/>
              </a:ext>
            </a:extLst>
          </p:cNvPr>
          <p:cNvCxnSpPr>
            <a:cxnSpLocks/>
            <a:stCxn id="41" idx="3"/>
          </p:cNvCxnSpPr>
          <p:nvPr/>
        </p:nvCxnSpPr>
        <p:spPr>
          <a:xfrm>
            <a:off x="8171135" y="5052744"/>
            <a:ext cx="902959" cy="469345"/>
          </a:xfrm>
          <a:prstGeom prst="straightConnector1">
            <a:avLst/>
          </a:prstGeom>
          <a:noFill/>
          <a:ln w="50800" cap="flat" cmpd="sng" algn="ctr">
            <a:solidFill>
              <a:srgbClr val="FF0000"/>
            </a:solidFill>
            <a:prstDash val="solid"/>
            <a:tailEnd type="triangle"/>
          </a:ln>
          <a:effectLst/>
        </p:spPr>
      </p:cxnSp>
      <p:cxnSp>
        <p:nvCxnSpPr>
          <p:cNvPr id="107" name="Straight Connector 106">
            <a:extLst>
              <a:ext uri="{FF2B5EF4-FFF2-40B4-BE49-F238E27FC236}">
                <a16:creationId xmlns:a16="http://schemas.microsoft.com/office/drawing/2014/main" id="{42EB589A-CCD1-A78E-B91B-FF290F0DE6CA}"/>
              </a:ext>
            </a:extLst>
          </p:cNvPr>
          <p:cNvCxnSpPr>
            <a:cxnSpLocks/>
            <a:stCxn id="87" idx="5"/>
            <a:endCxn id="30" idx="1"/>
          </p:cNvCxnSpPr>
          <p:nvPr/>
        </p:nvCxnSpPr>
        <p:spPr>
          <a:xfrm>
            <a:off x="2443215" y="5358754"/>
            <a:ext cx="594942" cy="145524"/>
          </a:xfrm>
          <a:prstGeom prst="line">
            <a:avLst/>
          </a:prstGeom>
          <a:noFill/>
          <a:ln w="50800" cap="flat" cmpd="sng" algn="ctr">
            <a:solidFill>
              <a:srgbClr val="0070C0"/>
            </a:solidFill>
            <a:prstDash val="solid"/>
            <a:headEnd type="arrow" w="med" len="med"/>
            <a:tailEnd type="none" w="med" len="med"/>
          </a:ln>
          <a:effectLst/>
        </p:spPr>
      </p:cxnSp>
      <p:sp>
        <p:nvSpPr>
          <p:cNvPr id="108" name="Rounded Rectangle 107">
            <a:extLst>
              <a:ext uri="{FF2B5EF4-FFF2-40B4-BE49-F238E27FC236}">
                <a16:creationId xmlns:a16="http://schemas.microsoft.com/office/drawing/2014/main" id="{E5DBD0F4-D37B-4995-CC0E-07510C4FD70F}"/>
              </a:ext>
            </a:extLst>
          </p:cNvPr>
          <p:cNvSpPr/>
          <p:nvPr/>
        </p:nvSpPr>
        <p:spPr>
          <a:xfrm>
            <a:off x="6527237" y="5023715"/>
            <a:ext cx="1199796" cy="355342"/>
          </a:xfrm>
          <a:prstGeom prst="roundRect">
            <a:avLst/>
          </a:prstGeom>
          <a:solidFill>
            <a:schemeClr val="bg1"/>
          </a:solid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FF0000"/>
                </a:solidFill>
              </a:rPr>
              <a:t>パケット</a:t>
            </a:r>
          </a:p>
        </p:txBody>
      </p:sp>
      <p:sp>
        <p:nvSpPr>
          <p:cNvPr id="109" name="TextBox 108">
            <a:extLst>
              <a:ext uri="{FF2B5EF4-FFF2-40B4-BE49-F238E27FC236}">
                <a16:creationId xmlns:a16="http://schemas.microsoft.com/office/drawing/2014/main" id="{5F7C1D16-C0B6-ED6B-6491-BAB6F9AD8C79}"/>
              </a:ext>
            </a:extLst>
          </p:cNvPr>
          <p:cNvSpPr txBox="1"/>
          <p:nvPr/>
        </p:nvSpPr>
        <p:spPr>
          <a:xfrm>
            <a:off x="6181792" y="4593999"/>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UMEM</a:t>
            </a:r>
          </a:p>
        </p:txBody>
      </p:sp>
      <p:cxnSp>
        <p:nvCxnSpPr>
          <p:cNvPr id="110" name="Straight Arrow Connector 27">
            <a:extLst>
              <a:ext uri="{FF2B5EF4-FFF2-40B4-BE49-F238E27FC236}">
                <a16:creationId xmlns:a16="http://schemas.microsoft.com/office/drawing/2014/main" id="{47A238C8-3AE1-F3F4-0FC2-DA0F45780F87}"/>
              </a:ext>
            </a:extLst>
          </p:cNvPr>
          <p:cNvCxnSpPr>
            <a:cxnSpLocks/>
            <a:stCxn id="103" idx="2"/>
          </p:cNvCxnSpPr>
          <p:nvPr/>
        </p:nvCxnSpPr>
        <p:spPr>
          <a:xfrm>
            <a:off x="4082157" y="6425927"/>
            <a:ext cx="0" cy="326942"/>
          </a:xfrm>
          <a:prstGeom prst="straightConnector1">
            <a:avLst/>
          </a:prstGeom>
          <a:noFill/>
          <a:ln w="50800" cap="flat" cmpd="sng" algn="ctr">
            <a:solidFill>
              <a:srgbClr val="FF0000"/>
            </a:solidFill>
            <a:prstDash val="solid"/>
            <a:headEnd type="triangle" w="med" len="med"/>
            <a:tailEnd type="none" w="med" len="med"/>
          </a:ln>
          <a:effectLst/>
        </p:spPr>
      </p:cxnSp>
      <p:cxnSp>
        <p:nvCxnSpPr>
          <p:cNvPr id="26" name="Straight Connector 25">
            <a:extLst>
              <a:ext uri="{FF2B5EF4-FFF2-40B4-BE49-F238E27FC236}">
                <a16:creationId xmlns:a16="http://schemas.microsoft.com/office/drawing/2014/main" id="{3B4236BE-F46A-F91A-DBD9-A09EBFB0D15D}"/>
              </a:ext>
            </a:extLst>
          </p:cNvPr>
          <p:cNvCxnSpPr>
            <a:cxnSpLocks/>
          </p:cNvCxnSpPr>
          <p:nvPr/>
        </p:nvCxnSpPr>
        <p:spPr>
          <a:xfrm flipV="1">
            <a:off x="7354147" y="5822531"/>
            <a:ext cx="1725984" cy="231176"/>
          </a:xfrm>
          <a:prstGeom prst="line">
            <a:avLst/>
          </a:prstGeom>
          <a:noFill/>
          <a:ln w="50800" cap="flat" cmpd="sng" algn="ctr">
            <a:solidFill>
              <a:srgbClr val="0070C0"/>
            </a:solidFill>
            <a:prstDash val="solid"/>
            <a:headEnd type="arrow"/>
            <a:tailEnd type="none"/>
          </a:ln>
          <a:effectLst/>
        </p:spPr>
      </p:cxnSp>
      <p:cxnSp>
        <p:nvCxnSpPr>
          <p:cNvPr id="27" name="Straight Connector 26">
            <a:extLst>
              <a:ext uri="{FF2B5EF4-FFF2-40B4-BE49-F238E27FC236}">
                <a16:creationId xmlns:a16="http://schemas.microsoft.com/office/drawing/2014/main" id="{252A08B6-BF59-D86C-D96C-7524C3BECAD7}"/>
              </a:ext>
            </a:extLst>
          </p:cNvPr>
          <p:cNvCxnSpPr>
            <a:cxnSpLocks/>
          </p:cNvCxnSpPr>
          <p:nvPr/>
        </p:nvCxnSpPr>
        <p:spPr>
          <a:xfrm>
            <a:off x="5126151" y="5504278"/>
            <a:ext cx="1698291" cy="549430"/>
          </a:xfrm>
          <a:prstGeom prst="line">
            <a:avLst/>
          </a:prstGeom>
          <a:noFill/>
          <a:ln w="50800" cap="flat" cmpd="sng" algn="ctr">
            <a:solidFill>
              <a:srgbClr val="0070C0"/>
            </a:solidFill>
            <a:prstDash val="solid"/>
            <a:headEnd type="arrow"/>
            <a:tailEnd type="none"/>
          </a:ln>
          <a:effectLst/>
        </p:spPr>
      </p:cxnSp>
      <p:sp>
        <p:nvSpPr>
          <p:cNvPr id="28" name="TextBox 27">
            <a:extLst>
              <a:ext uri="{FF2B5EF4-FFF2-40B4-BE49-F238E27FC236}">
                <a16:creationId xmlns:a16="http://schemas.microsoft.com/office/drawing/2014/main" id="{91B083E6-3C9A-77DA-8951-132493E2EABE}"/>
              </a:ext>
            </a:extLst>
          </p:cNvPr>
          <p:cNvSpPr txBox="1"/>
          <p:nvPr/>
        </p:nvSpPr>
        <p:spPr>
          <a:xfrm>
            <a:off x="6204601" y="6381020"/>
            <a:ext cx="1845056" cy="371849"/>
          </a:xfrm>
          <a:prstGeom prst="rect">
            <a:avLst/>
          </a:prstGeom>
          <a:noFill/>
        </p:spPr>
        <p:txBody>
          <a:bodyPr wrap="square" rtlCol="0">
            <a:spAutoFit/>
          </a:bodyP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 P4-TXリング</a:t>
            </a:r>
          </a:p>
        </p:txBody>
      </p:sp>
      <p:cxnSp>
        <p:nvCxnSpPr>
          <p:cNvPr id="29" name="Straight Arrow Connector 27">
            <a:extLst>
              <a:ext uri="{FF2B5EF4-FFF2-40B4-BE49-F238E27FC236}">
                <a16:creationId xmlns:a16="http://schemas.microsoft.com/office/drawing/2014/main" id="{026F6C3E-DDEE-6D48-A498-801BA2BF255A}"/>
              </a:ext>
            </a:extLst>
          </p:cNvPr>
          <p:cNvCxnSpPr>
            <a:cxnSpLocks/>
            <a:endCxn id="14" idx="0"/>
          </p:cNvCxnSpPr>
          <p:nvPr/>
        </p:nvCxnSpPr>
        <p:spPr>
          <a:xfrm>
            <a:off x="4082157" y="4267200"/>
            <a:ext cx="0" cy="295468"/>
          </a:xfrm>
          <a:prstGeom prst="straightConnector1">
            <a:avLst/>
          </a:prstGeom>
          <a:noFill/>
          <a:ln w="50800" cap="flat" cmpd="sng" algn="ctr">
            <a:solidFill>
              <a:srgbClr val="FF0000"/>
            </a:solidFill>
            <a:prstDash val="solid"/>
            <a:headEnd type="triangle" w="med" len="med"/>
            <a:tailEnd type="none" w="med" len="med"/>
          </a:ln>
          <a:effectLst/>
        </p:spPr>
      </p:cxnSp>
      <p:grpSp>
        <p:nvGrpSpPr>
          <p:cNvPr id="2" name="Group 1">
            <a:extLst>
              <a:ext uri="{FF2B5EF4-FFF2-40B4-BE49-F238E27FC236}">
                <a16:creationId xmlns:a16="http://schemas.microsoft.com/office/drawing/2014/main" id="{A6453819-58B1-D7F8-E6D6-40FC51B63F96}"/>
              </a:ext>
            </a:extLst>
          </p:cNvPr>
          <p:cNvGrpSpPr/>
          <p:nvPr/>
        </p:nvGrpSpPr>
        <p:grpSpPr>
          <a:xfrm>
            <a:off x="6824441" y="5777968"/>
            <a:ext cx="540000" cy="543680"/>
            <a:chOff x="6815302" y="4340739"/>
            <a:chExt cx="1080000" cy="1080000"/>
          </a:xfrm>
        </p:grpSpPr>
        <p:grpSp>
          <p:nvGrpSpPr>
            <p:cNvPr id="3" name="Group 2">
              <a:extLst>
                <a:ext uri="{FF2B5EF4-FFF2-40B4-BE49-F238E27FC236}">
                  <a16:creationId xmlns:a16="http://schemas.microsoft.com/office/drawing/2014/main" id="{F1F4CA33-5424-B021-3948-BEFE3F3AB208}"/>
                </a:ext>
              </a:extLst>
            </p:cNvPr>
            <p:cNvGrpSpPr/>
            <p:nvPr/>
          </p:nvGrpSpPr>
          <p:grpSpPr>
            <a:xfrm>
              <a:off x="6815302" y="4340739"/>
              <a:ext cx="1080000" cy="1080000"/>
              <a:chOff x="6815302" y="4340739"/>
              <a:chExt cx="1080000" cy="1080000"/>
            </a:xfrm>
          </p:grpSpPr>
          <p:sp>
            <p:nvSpPr>
              <p:cNvPr id="17" name="Oval 16">
                <a:extLst>
                  <a:ext uri="{FF2B5EF4-FFF2-40B4-BE49-F238E27FC236}">
                    <a16:creationId xmlns:a16="http://schemas.microsoft.com/office/drawing/2014/main" id="{ECFB00F1-35C9-3D02-E81B-2FF8F5047A34}"/>
                  </a:ext>
                </a:extLst>
              </p:cNvPr>
              <p:cNvSpPr/>
              <p:nvPr/>
            </p:nvSpPr>
            <p:spPr>
              <a:xfrm>
                <a:off x="6815302" y="4340739"/>
                <a:ext cx="1080000" cy="1080000"/>
              </a:xfrm>
              <a:prstGeom prst="ellipse">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sp>
            <p:nvSpPr>
              <p:cNvPr id="18" name="Oval 17">
                <a:extLst>
                  <a:ext uri="{FF2B5EF4-FFF2-40B4-BE49-F238E27FC236}">
                    <a16:creationId xmlns:a16="http://schemas.microsoft.com/office/drawing/2014/main" id="{2A0BB52F-DE59-0968-1DAC-854257DB84C7}"/>
                  </a:ext>
                </a:extLst>
              </p:cNvPr>
              <p:cNvSpPr/>
              <p:nvPr/>
            </p:nvSpPr>
            <p:spPr>
              <a:xfrm>
                <a:off x="6995302" y="4520741"/>
                <a:ext cx="720000" cy="72000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a:solidFill>
                    <a:schemeClr val="tx1"/>
                  </a:solidFill>
                  <a:latin typeface="M PLUS 1p" panose="020B0502020203020207" pitchFamily="34" charset="-128"/>
                  <a:ea typeface="M PLUS 1p" panose="020B0502020203020207" pitchFamily="34" charset="-128"/>
                  <a:cs typeface="M PLUS 1p" panose="020B0502020203020207" pitchFamily="34" charset="-128"/>
                </a:endParaRPr>
              </a:p>
            </p:txBody>
          </p:sp>
        </p:grpSp>
        <p:cxnSp>
          <p:nvCxnSpPr>
            <p:cNvPr id="4" name="Straight Connector 3">
              <a:extLst>
                <a:ext uri="{FF2B5EF4-FFF2-40B4-BE49-F238E27FC236}">
                  <a16:creationId xmlns:a16="http://schemas.microsoft.com/office/drawing/2014/main" id="{810831F0-8FE8-1D7E-500C-2968222FE3EA}"/>
                </a:ext>
              </a:extLst>
            </p:cNvPr>
            <p:cNvCxnSpPr>
              <a:cxnSpLocks/>
              <a:endCxn id="17" idx="0"/>
            </p:cNvCxnSpPr>
            <p:nvPr/>
          </p:nvCxnSpPr>
          <p:spPr>
            <a:xfrm flipV="1">
              <a:off x="7355302" y="4340739"/>
              <a:ext cx="0" cy="19360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C20EFDA-A655-0C6B-FF84-E1A6595B8F91}"/>
                </a:ext>
              </a:extLst>
            </p:cNvPr>
            <p:cNvCxnSpPr>
              <a:cxnSpLocks/>
              <a:stCxn id="18" idx="1"/>
              <a:endCxn id="17" idx="1"/>
            </p:cNvCxnSpPr>
            <p:nvPr/>
          </p:nvCxnSpPr>
          <p:spPr>
            <a:xfrm flipH="1" flipV="1">
              <a:off x="6973464"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1BC70D6-9DD5-C9BA-473A-5DCDBA11DCDE}"/>
                </a:ext>
              </a:extLst>
            </p:cNvPr>
            <p:cNvCxnSpPr>
              <a:cxnSpLocks/>
              <a:stCxn id="18" idx="2"/>
              <a:endCxn id="17" idx="2"/>
            </p:cNvCxnSpPr>
            <p:nvPr/>
          </p:nvCxnSpPr>
          <p:spPr>
            <a:xfrm flipH="1" flipV="1">
              <a:off x="68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AB13746-FAD4-416F-3210-2789B6BA280B}"/>
                </a:ext>
              </a:extLst>
            </p:cNvPr>
            <p:cNvCxnSpPr>
              <a:cxnSpLocks/>
              <a:stCxn id="18" idx="3"/>
              <a:endCxn id="17" idx="3"/>
            </p:cNvCxnSpPr>
            <p:nvPr/>
          </p:nvCxnSpPr>
          <p:spPr>
            <a:xfrm flipH="1">
              <a:off x="6973464"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073824C-FA67-2B10-D2FD-9119B6B65F37}"/>
                </a:ext>
              </a:extLst>
            </p:cNvPr>
            <p:cNvCxnSpPr>
              <a:cxnSpLocks/>
              <a:stCxn id="17" idx="4"/>
              <a:endCxn id="18" idx="4"/>
            </p:cNvCxnSpPr>
            <p:nvPr/>
          </p:nvCxnSpPr>
          <p:spPr>
            <a:xfrm flipV="1">
              <a:off x="7355302" y="5240741"/>
              <a:ext cx="0" cy="17999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500CECC-4290-7C92-2238-B048DDB05359}"/>
                </a:ext>
              </a:extLst>
            </p:cNvPr>
            <p:cNvCxnSpPr>
              <a:cxnSpLocks/>
              <a:stCxn id="17" idx="5"/>
              <a:endCxn id="18" idx="5"/>
            </p:cNvCxnSpPr>
            <p:nvPr/>
          </p:nvCxnSpPr>
          <p:spPr>
            <a:xfrm flipH="1" flipV="1">
              <a:off x="7609861" y="5135299"/>
              <a:ext cx="127279" cy="12727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B315105-B845-CFA2-5AD9-20C9B2050987}"/>
                </a:ext>
              </a:extLst>
            </p:cNvPr>
            <p:cNvCxnSpPr>
              <a:cxnSpLocks/>
              <a:stCxn id="17" idx="6"/>
              <a:endCxn id="18" idx="6"/>
            </p:cNvCxnSpPr>
            <p:nvPr/>
          </p:nvCxnSpPr>
          <p:spPr>
            <a:xfrm flipH="1">
              <a:off x="7715302" y="4880740"/>
              <a:ext cx="180000"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FAED840-88DA-97E8-EFF5-CE53F384FF27}"/>
                </a:ext>
              </a:extLst>
            </p:cNvPr>
            <p:cNvCxnSpPr>
              <a:cxnSpLocks/>
              <a:stCxn id="18" idx="7"/>
              <a:endCxn id="17" idx="7"/>
            </p:cNvCxnSpPr>
            <p:nvPr/>
          </p:nvCxnSpPr>
          <p:spPr>
            <a:xfrm flipV="1">
              <a:off x="7609861" y="4498902"/>
              <a:ext cx="127279" cy="1272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8058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checkerboard(across)">
                                      <p:cBhvr>
                                        <p:cTn id="7" dur="500"/>
                                        <p:tgtEl>
                                          <p:spTgt spid="110"/>
                                        </p:tgtEl>
                                      </p:cBhvr>
                                    </p:animEffect>
                                  </p:childTnLst>
                                </p:cTn>
                              </p:par>
                              <p:par>
                                <p:cTn id="8" presetID="5" presetClass="entr" presetSubtype="1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08"/>
                                        </p:tgtEl>
                                        <p:attrNameLst>
                                          <p:attrName>style.visibility</p:attrName>
                                        </p:attrNameLst>
                                      </p:cBhvr>
                                      <p:to>
                                        <p:strVal val="visible"/>
                                      </p:to>
                                    </p:set>
                                    <p:animEffect transition="in" filter="checkerboard(across)">
                                      <p:cBhvr>
                                        <p:cTn id="13" dur="500"/>
                                        <p:tgtEl>
                                          <p:spTgt spid="108"/>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04"/>
                                        </p:tgtEl>
                                        <p:attrNameLst>
                                          <p:attrName>style.visibility</p:attrName>
                                        </p:attrNameLst>
                                      </p:cBhvr>
                                      <p:to>
                                        <p:strVal val="visible"/>
                                      </p:to>
                                    </p:set>
                                    <p:animEffect transition="in" filter="checkerboard(across)">
                                      <p:cBhvr>
                                        <p:cTn id="18" dur="500"/>
                                        <p:tgtEl>
                                          <p:spTgt spid="104"/>
                                        </p:tgtEl>
                                      </p:cBhvr>
                                    </p:animEffect>
                                  </p:childTnLst>
                                </p:cTn>
                              </p:par>
                              <p:par>
                                <p:cTn id="19" presetID="5" presetClass="entr" presetSubtype="10" fill="hold" nodeType="withEffect">
                                  <p:stCondLst>
                                    <p:cond delay="0"/>
                                  </p:stCondLst>
                                  <p:childTnLst>
                                    <p:set>
                                      <p:cBhvr>
                                        <p:cTn id="20" dur="1" fill="hold">
                                          <p:stCondLst>
                                            <p:cond delay="0"/>
                                          </p:stCondLst>
                                        </p:cTn>
                                        <p:tgtEl>
                                          <p:spTgt spid="90"/>
                                        </p:tgtEl>
                                        <p:attrNameLst>
                                          <p:attrName>style.visibility</p:attrName>
                                        </p:attrNameLst>
                                      </p:cBhvr>
                                      <p:to>
                                        <p:strVal val="visible"/>
                                      </p:to>
                                    </p:set>
                                    <p:animEffect transition="in" filter="checkerboard(across)">
                                      <p:cBhvr>
                                        <p:cTn id="21" dur="500"/>
                                        <p:tgtEl>
                                          <p:spTgt spid="90"/>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02"/>
                                        </p:tgtEl>
                                        <p:attrNameLst>
                                          <p:attrName>style.visibility</p:attrName>
                                        </p:attrNameLst>
                                      </p:cBhvr>
                                      <p:to>
                                        <p:strVal val="visible"/>
                                      </p:to>
                                    </p:set>
                                    <p:animEffect transition="in" filter="checkerboard(across)">
                                      <p:cBhvr>
                                        <p:cTn id="24" dur="500"/>
                                        <p:tgtEl>
                                          <p:spTgt spid="102"/>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05"/>
                                        </p:tgtEl>
                                        <p:attrNameLst>
                                          <p:attrName>style.visibility</p:attrName>
                                        </p:attrNameLst>
                                      </p:cBhvr>
                                      <p:to>
                                        <p:strVal val="visible"/>
                                      </p:to>
                                    </p:set>
                                    <p:animEffect transition="in" filter="checkerboard(across)">
                                      <p:cBhvr>
                                        <p:cTn id="29" dur="500"/>
                                        <p:tgtEl>
                                          <p:spTgt spid="105"/>
                                        </p:tgtEl>
                                      </p:cBhvr>
                                    </p:animEffect>
                                  </p:childTnLst>
                                </p:cTn>
                              </p:par>
                              <p:par>
                                <p:cTn id="30" presetID="5" presetClass="entr" presetSubtype="10" fill="hold" nodeType="withEffect">
                                  <p:stCondLst>
                                    <p:cond delay="0"/>
                                  </p:stCondLst>
                                  <p:childTnLst>
                                    <p:set>
                                      <p:cBhvr>
                                        <p:cTn id="31" dur="1" fill="hold">
                                          <p:stCondLst>
                                            <p:cond delay="0"/>
                                          </p:stCondLst>
                                        </p:cTn>
                                        <p:tgtEl>
                                          <p:spTgt spid="106"/>
                                        </p:tgtEl>
                                        <p:attrNameLst>
                                          <p:attrName>style.visibility</p:attrName>
                                        </p:attrNameLst>
                                      </p:cBhvr>
                                      <p:to>
                                        <p:strVal val="visible"/>
                                      </p:to>
                                    </p:set>
                                    <p:animEffect transition="in" filter="checkerboard(across)">
                                      <p:cBhvr>
                                        <p:cTn id="32" dur="500"/>
                                        <p:tgtEl>
                                          <p:spTgt spid="106"/>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xit" presetSubtype="10" fill="hold" nodeType="clickEffect">
                                  <p:stCondLst>
                                    <p:cond delay="0"/>
                                  </p:stCondLst>
                                  <p:childTnLst>
                                    <p:animEffect transition="out" filter="checkerboard(across)">
                                      <p:cBhvr>
                                        <p:cTn id="36" dur="500"/>
                                        <p:tgtEl>
                                          <p:spTgt spid="106"/>
                                        </p:tgtEl>
                                      </p:cBhvr>
                                    </p:animEffect>
                                    <p:set>
                                      <p:cBhvr>
                                        <p:cTn id="37" dur="1" fill="hold">
                                          <p:stCondLst>
                                            <p:cond delay="499"/>
                                          </p:stCondLst>
                                        </p:cTn>
                                        <p:tgtEl>
                                          <p:spTgt spid="106"/>
                                        </p:tgtEl>
                                        <p:attrNameLst>
                                          <p:attrName>style.visibility</p:attrName>
                                        </p:attrNameLst>
                                      </p:cBhvr>
                                      <p:to>
                                        <p:strVal val="hidden"/>
                                      </p:to>
                                    </p:set>
                                  </p:childTnLst>
                                </p:cTn>
                              </p:par>
                              <p:par>
                                <p:cTn id="38" presetID="5" presetClass="exit" presetSubtype="10" fill="hold" nodeType="withEffect">
                                  <p:stCondLst>
                                    <p:cond delay="0"/>
                                  </p:stCondLst>
                                  <p:childTnLst>
                                    <p:animEffect transition="out" filter="checkerboard(across)">
                                      <p:cBhvr>
                                        <p:cTn id="39" dur="500"/>
                                        <p:tgtEl>
                                          <p:spTgt spid="105"/>
                                        </p:tgtEl>
                                      </p:cBhvr>
                                    </p:animEffect>
                                    <p:set>
                                      <p:cBhvr>
                                        <p:cTn id="40" dur="1" fill="hold">
                                          <p:stCondLst>
                                            <p:cond delay="499"/>
                                          </p:stCondLst>
                                        </p:cTn>
                                        <p:tgtEl>
                                          <p:spTgt spid="105"/>
                                        </p:tgtEl>
                                        <p:attrNameLst>
                                          <p:attrName>style.visibility</p:attrName>
                                        </p:attrNameLst>
                                      </p:cBhvr>
                                      <p:to>
                                        <p:strVal val="hidden"/>
                                      </p:to>
                                    </p:set>
                                  </p:childTnLst>
                                </p:cTn>
                              </p:par>
                              <p:par>
                                <p:cTn id="41" presetID="5" presetClass="exit" presetSubtype="10" fill="hold" nodeType="withEffect">
                                  <p:stCondLst>
                                    <p:cond delay="0"/>
                                  </p:stCondLst>
                                  <p:childTnLst>
                                    <p:animEffect transition="out" filter="checkerboard(across)">
                                      <p:cBhvr>
                                        <p:cTn id="42" dur="500"/>
                                        <p:tgtEl>
                                          <p:spTgt spid="90"/>
                                        </p:tgtEl>
                                      </p:cBhvr>
                                    </p:animEffect>
                                    <p:set>
                                      <p:cBhvr>
                                        <p:cTn id="43" dur="1" fill="hold">
                                          <p:stCondLst>
                                            <p:cond delay="499"/>
                                          </p:stCondLst>
                                        </p:cTn>
                                        <p:tgtEl>
                                          <p:spTgt spid="90"/>
                                        </p:tgtEl>
                                        <p:attrNameLst>
                                          <p:attrName>style.visibility</p:attrName>
                                        </p:attrNameLst>
                                      </p:cBhvr>
                                      <p:to>
                                        <p:strVal val="hidden"/>
                                      </p:to>
                                    </p:set>
                                  </p:childTnLst>
                                </p:cTn>
                              </p:par>
                              <p:par>
                                <p:cTn id="44" presetID="5" presetClass="exit" presetSubtype="10" fill="hold" grpId="1" nodeType="withEffect">
                                  <p:stCondLst>
                                    <p:cond delay="0"/>
                                  </p:stCondLst>
                                  <p:childTnLst>
                                    <p:animEffect transition="out" filter="checkerboard(across)">
                                      <p:cBhvr>
                                        <p:cTn id="45" dur="500"/>
                                        <p:tgtEl>
                                          <p:spTgt spid="102"/>
                                        </p:tgtEl>
                                      </p:cBhvr>
                                    </p:animEffect>
                                    <p:set>
                                      <p:cBhvr>
                                        <p:cTn id="46" dur="1" fill="hold">
                                          <p:stCondLst>
                                            <p:cond delay="499"/>
                                          </p:stCondLst>
                                        </p:cTn>
                                        <p:tgtEl>
                                          <p:spTgt spid="102"/>
                                        </p:tgtEl>
                                        <p:attrNameLst>
                                          <p:attrName>style.visibility</p:attrName>
                                        </p:attrNameLst>
                                      </p:cBhvr>
                                      <p:to>
                                        <p:strVal val="hidden"/>
                                      </p:to>
                                    </p:set>
                                  </p:childTnLst>
                                </p:cTn>
                              </p:par>
                              <p:par>
                                <p:cTn id="47" presetID="5" presetClass="exit" presetSubtype="10" fill="hold" nodeType="withEffect">
                                  <p:stCondLst>
                                    <p:cond delay="0"/>
                                  </p:stCondLst>
                                  <p:childTnLst>
                                    <p:animEffect transition="out" filter="checkerboard(across)">
                                      <p:cBhvr>
                                        <p:cTn id="48" dur="500"/>
                                        <p:tgtEl>
                                          <p:spTgt spid="104"/>
                                        </p:tgtEl>
                                      </p:cBhvr>
                                    </p:animEffect>
                                    <p:set>
                                      <p:cBhvr>
                                        <p:cTn id="49" dur="1" fill="hold">
                                          <p:stCondLst>
                                            <p:cond delay="499"/>
                                          </p:stCondLst>
                                        </p:cTn>
                                        <p:tgtEl>
                                          <p:spTgt spid="104"/>
                                        </p:tgtEl>
                                        <p:attrNameLst>
                                          <p:attrName>style.visibility</p:attrName>
                                        </p:attrNameLst>
                                      </p:cBhvr>
                                      <p:to>
                                        <p:strVal val="hidden"/>
                                      </p:to>
                                    </p:set>
                                  </p:childTnLst>
                                </p:cTn>
                              </p:par>
                              <p:par>
                                <p:cTn id="50" presetID="5" presetClass="exit" presetSubtype="10" fill="hold" nodeType="withEffect">
                                  <p:stCondLst>
                                    <p:cond delay="0"/>
                                  </p:stCondLst>
                                  <p:childTnLst>
                                    <p:animEffect transition="out" filter="checkerboard(across)">
                                      <p:cBhvr>
                                        <p:cTn id="51" dur="500"/>
                                        <p:tgtEl>
                                          <p:spTgt spid="16"/>
                                        </p:tgtEl>
                                      </p:cBhvr>
                                    </p:animEffect>
                                    <p:set>
                                      <p:cBhvr>
                                        <p:cTn id="52" dur="1" fill="hold">
                                          <p:stCondLst>
                                            <p:cond delay="499"/>
                                          </p:stCondLst>
                                        </p:cTn>
                                        <p:tgtEl>
                                          <p:spTgt spid="16"/>
                                        </p:tgtEl>
                                        <p:attrNameLst>
                                          <p:attrName>style.visibility</p:attrName>
                                        </p:attrNameLst>
                                      </p:cBhvr>
                                      <p:to>
                                        <p:strVal val="hidden"/>
                                      </p:to>
                                    </p:set>
                                  </p:childTnLst>
                                </p:cTn>
                              </p:par>
                              <p:par>
                                <p:cTn id="53" presetID="5" presetClass="exit" presetSubtype="10" fill="hold" nodeType="withEffect">
                                  <p:stCondLst>
                                    <p:cond delay="0"/>
                                  </p:stCondLst>
                                  <p:childTnLst>
                                    <p:animEffect transition="out" filter="checkerboard(across)">
                                      <p:cBhvr>
                                        <p:cTn id="54" dur="500"/>
                                        <p:tgtEl>
                                          <p:spTgt spid="110"/>
                                        </p:tgtEl>
                                      </p:cBhvr>
                                    </p:animEffect>
                                    <p:set>
                                      <p:cBhvr>
                                        <p:cTn id="55" dur="1" fill="hold">
                                          <p:stCondLst>
                                            <p:cond delay="499"/>
                                          </p:stCondLst>
                                        </p:cTn>
                                        <p:tgtEl>
                                          <p:spTgt spid="110"/>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nodeType="clickEffect">
                                  <p:stCondLst>
                                    <p:cond delay="0"/>
                                  </p:stCondLst>
                                  <p:childTnLst>
                                    <p:set>
                                      <p:cBhvr>
                                        <p:cTn id="59" dur="1" fill="hold">
                                          <p:stCondLst>
                                            <p:cond delay="0"/>
                                          </p:stCondLst>
                                        </p:cTn>
                                        <p:tgtEl>
                                          <p:spTgt spid="26"/>
                                        </p:tgtEl>
                                        <p:attrNameLst>
                                          <p:attrName>style.visibility</p:attrName>
                                        </p:attrNameLst>
                                      </p:cBhvr>
                                      <p:to>
                                        <p:strVal val="visible"/>
                                      </p:to>
                                    </p:set>
                                    <p:animEffect transition="in" filter="checkerboard(across)">
                                      <p:cBhvr>
                                        <p:cTn id="60" dur="500"/>
                                        <p:tgtEl>
                                          <p:spTgt spid="26"/>
                                        </p:tgtEl>
                                      </p:cBhvr>
                                    </p:animEffect>
                                  </p:childTnLst>
                                </p:cTn>
                              </p:par>
                              <p:par>
                                <p:cTn id="61" presetID="5" presetClass="entr" presetSubtype="1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checkerboard(across)">
                                      <p:cBhvr>
                                        <p:cTn id="63" dur="500"/>
                                        <p:tgtEl>
                                          <p:spTgt spid="28"/>
                                        </p:tgtEl>
                                      </p:cBhvr>
                                    </p:animEffect>
                                  </p:childTnLst>
                                </p:cTn>
                              </p:par>
                              <p:par>
                                <p:cTn id="64" presetID="5" presetClass="entr" presetSubtype="10" fill="hold" nodeType="with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checkerboard(across)">
                                      <p:cBhvr>
                                        <p:cTn id="66" dur="500"/>
                                        <p:tgtEl>
                                          <p:spTgt spid="2"/>
                                        </p:tgtEl>
                                      </p:cBhvr>
                                    </p:animEffect>
                                  </p:childTnLst>
                                </p:cTn>
                              </p:par>
                              <p:par>
                                <p:cTn id="67" presetID="5" presetClass="entr" presetSubtype="10" fill="hold" nodeType="with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checkerboard(across)">
                                      <p:cBhvr>
                                        <p:cTn id="69" dur="500"/>
                                        <p:tgtEl>
                                          <p:spTgt spid="27"/>
                                        </p:tgtEl>
                                      </p:cBhvr>
                                    </p:animEffect>
                                  </p:childTnLst>
                                </p:cTn>
                              </p:par>
                              <p:par>
                                <p:cTn id="70" presetID="5" presetClass="entr" presetSubtype="10" fill="hold" nodeType="withEffect">
                                  <p:stCondLst>
                                    <p:cond delay="0"/>
                                  </p:stCondLst>
                                  <p:childTnLst>
                                    <p:set>
                                      <p:cBhvr>
                                        <p:cTn id="71" dur="1" fill="hold">
                                          <p:stCondLst>
                                            <p:cond delay="0"/>
                                          </p:stCondLst>
                                        </p:cTn>
                                        <p:tgtEl>
                                          <p:spTgt spid="107"/>
                                        </p:tgtEl>
                                        <p:attrNameLst>
                                          <p:attrName>style.visibility</p:attrName>
                                        </p:attrNameLst>
                                      </p:cBhvr>
                                      <p:to>
                                        <p:strVal val="visible"/>
                                      </p:to>
                                    </p:set>
                                    <p:animEffect transition="in" filter="checkerboard(across)">
                                      <p:cBhvr>
                                        <p:cTn id="72" dur="500"/>
                                        <p:tgtEl>
                                          <p:spTgt spid="107"/>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nodeType="clickEffect">
                                  <p:stCondLst>
                                    <p:cond delay="0"/>
                                  </p:stCondLst>
                                  <p:childTnLst>
                                    <p:set>
                                      <p:cBhvr>
                                        <p:cTn id="76" dur="1" fill="hold">
                                          <p:stCondLst>
                                            <p:cond delay="0"/>
                                          </p:stCondLst>
                                        </p:cTn>
                                        <p:tgtEl>
                                          <p:spTgt spid="31"/>
                                        </p:tgtEl>
                                        <p:attrNameLst>
                                          <p:attrName>style.visibility</p:attrName>
                                        </p:attrNameLst>
                                      </p:cBhvr>
                                      <p:to>
                                        <p:strVal val="visible"/>
                                      </p:to>
                                    </p:set>
                                    <p:animEffect transition="in" filter="checkerboard(across)">
                                      <p:cBhvr>
                                        <p:cTn id="77" dur="500"/>
                                        <p:tgtEl>
                                          <p:spTgt spid="31"/>
                                        </p:tgtEl>
                                      </p:cBhvr>
                                    </p:animEffect>
                                  </p:childTnLst>
                                </p:cTn>
                              </p:par>
                              <p:par>
                                <p:cTn id="78" presetID="5" presetClass="entr" presetSubtype="10" fill="hold" nodeType="withEffect">
                                  <p:stCondLst>
                                    <p:cond delay="0"/>
                                  </p:stCondLst>
                                  <p:childTnLst>
                                    <p:set>
                                      <p:cBhvr>
                                        <p:cTn id="79" dur="1" fill="hold">
                                          <p:stCondLst>
                                            <p:cond delay="0"/>
                                          </p:stCondLst>
                                        </p:cTn>
                                        <p:tgtEl>
                                          <p:spTgt spid="15"/>
                                        </p:tgtEl>
                                        <p:attrNameLst>
                                          <p:attrName>style.visibility</p:attrName>
                                        </p:attrNameLst>
                                      </p:cBhvr>
                                      <p:to>
                                        <p:strVal val="visible"/>
                                      </p:to>
                                    </p:set>
                                    <p:animEffect transition="in" filter="checkerboard(across)">
                                      <p:cBhvr>
                                        <p:cTn id="80" dur="500"/>
                                        <p:tgtEl>
                                          <p:spTgt spid="15"/>
                                        </p:tgtEl>
                                      </p:cBhvr>
                                    </p:animEffect>
                                  </p:childTnLst>
                                </p:cTn>
                              </p:par>
                              <p:par>
                                <p:cTn id="81" presetID="5" presetClass="entr" presetSubtype="10" fill="hold" nodeType="withEffect">
                                  <p:stCondLst>
                                    <p:cond delay="0"/>
                                  </p:stCondLst>
                                  <p:childTnLst>
                                    <p:set>
                                      <p:cBhvr>
                                        <p:cTn id="82" dur="1" fill="hold">
                                          <p:stCondLst>
                                            <p:cond delay="0"/>
                                          </p:stCondLst>
                                        </p:cTn>
                                        <p:tgtEl>
                                          <p:spTgt spid="29"/>
                                        </p:tgtEl>
                                        <p:attrNameLst>
                                          <p:attrName>style.visibility</p:attrName>
                                        </p:attrNameLst>
                                      </p:cBhvr>
                                      <p:to>
                                        <p:strVal val="visible"/>
                                      </p:to>
                                    </p:set>
                                    <p:animEffect transition="in" filter="checkerboard(across)">
                                      <p:cBhvr>
                                        <p:cTn id="8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p:bldP spid="102" grpId="1"/>
      <p:bldP spid="108" grpId="0" animBg="1"/>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A0CD5-3E69-F143-296A-4EC3E63568F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D5E1248-8B9B-294E-760B-06B7D391BE91}"/>
              </a:ext>
            </a:extLst>
          </p:cNvPr>
          <p:cNvSpPr>
            <a:spLocks noGrp="1"/>
          </p:cNvSpPr>
          <p:nvPr>
            <p:ph type="title"/>
          </p:nvPr>
        </p:nvSpPr>
        <p:spPr>
          <a:xfrm>
            <a:off x="381000" y="551543"/>
            <a:ext cx="11430000" cy="457200"/>
          </a:xfrm>
        </p:spPr>
        <p:txBody>
          <a:bodyPr/>
          <a:lstStyle/>
          <a:p>
            <a:r>
              <a:rPr lang="ja-JP" altLang="en-US">
                <a:sym typeface="M+ Bold"/>
              </a:rPr>
              <a:t>実験</a:t>
            </a:r>
            <a:r>
              <a:rPr lang="en-US" altLang="ja-JP" dirty="0">
                <a:sym typeface="M+ Bold"/>
              </a:rPr>
              <a:t>1</a:t>
            </a:r>
            <a:r>
              <a:rPr lang="ja-JP" altLang="en-US">
                <a:sym typeface="M+ Bold"/>
              </a:rPr>
              <a:t>：動作確認</a:t>
            </a:r>
            <a:endParaRPr lang="en-JP" dirty="0"/>
          </a:p>
        </p:txBody>
      </p:sp>
      <p:sp>
        <p:nvSpPr>
          <p:cNvPr id="11" name="Slide Number Placeholder 10">
            <a:extLst>
              <a:ext uri="{FF2B5EF4-FFF2-40B4-BE49-F238E27FC236}">
                <a16:creationId xmlns:a16="http://schemas.microsoft.com/office/drawing/2014/main" id="{C8A28025-2EC9-F806-A881-C52B90281964}"/>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8</a:t>
            </a:fld>
            <a:endParaRPr lang="en-US" dirty="0"/>
          </a:p>
        </p:txBody>
      </p:sp>
      <p:sp>
        <p:nvSpPr>
          <p:cNvPr id="10" name="Content Placeholder 9">
            <a:extLst>
              <a:ext uri="{FF2B5EF4-FFF2-40B4-BE49-F238E27FC236}">
                <a16:creationId xmlns:a16="http://schemas.microsoft.com/office/drawing/2014/main" id="{DBED18E4-4700-71C7-CBE3-676D72AA33E2}"/>
              </a:ext>
            </a:extLst>
          </p:cNvPr>
          <p:cNvSpPr>
            <a:spLocks noGrp="1"/>
          </p:cNvSpPr>
          <p:nvPr>
            <p:ph sz="half" idx="2"/>
          </p:nvPr>
        </p:nvSpPr>
        <p:spPr>
          <a:xfrm>
            <a:off x="381000" y="1219200"/>
            <a:ext cx="11430000" cy="4876799"/>
          </a:xfrm>
        </p:spPr>
        <p:txBody>
          <a:bodyPr/>
          <a:lstStyle/>
          <a:p>
            <a:r>
              <a:rPr lang="en-US" dirty="0" err="1">
                <a:sym typeface="M+"/>
              </a:rPr>
              <a:t>TransP4を用いてパケットフィルタリングが行えることを確認</a:t>
            </a:r>
            <a:endParaRPr lang="en-US" dirty="0">
              <a:sym typeface="M+"/>
            </a:endParaRPr>
          </a:p>
          <a:p>
            <a:pPr lvl="1"/>
            <a:r>
              <a:rPr lang="en-US" dirty="0" err="1">
                <a:sym typeface="M+"/>
              </a:rPr>
              <a:t>VM内情報に基づいてICMPパケットを破棄するP4プログラムをロード</a:t>
            </a:r>
            <a:endParaRPr lang="en-US" dirty="0">
              <a:sym typeface="M+"/>
            </a:endParaRPr>
          </a:p>
          <a:p>
            <a:pPr lvl="1"/>
            <a:r>
              <a:rPr lang="en-US" dirty="0" err="1">
                <a:sym typeface="M+"/>
              </a:rPr>
              <a:t>ネットワーク利用率を模した値を共有メモリ経由でユーザVMから取得</a:t>
            </a:r>
            <a:endParaRPr lang="en-US" dirty="0">
              <a:sym typeface="M+"/>
            </a:endParaRPr>
          </a:p>
          <a:p>
            <a:pPr lvl="1"/>
            <a:r>
              <a:rPr lang="en-US" dirty="0" err="1">
                <a:sym typeface="M+"/>
              </a:rPr>
              <a:t>仮想スイッチとしてOpen</a:t>
            </a:r>
            <a:r>
              <a:rPr lang="en-US" dirty="0">
                <a:sym typeface="M+"/>
              </a:rPr>
              <a:t> vSwitch（OVS）3.5.0を使用</a:t>
            </a:r>
          </a:p>
          <a:p>
            <a:r>
              <a:rPr lang="en-US" dirty="0" err="1">
                <a:sym typeface="M+"/>
              </a:rPr>
              <a:t>利用率が設定値を超えた時にICMPパケットが破棄された</a:t>
            </a:r>
            <a:endParaRPr lang="en-US" dirty="0">
              <a:sym typeface="M+"/>
            </a:endParaRPr>
          </a:p>
        </p:txBody>
      </p:sp>
      <p:graphicFrame>
        <p:nvGraphicFramePr>
          <p:cNvPr id="6" name="Table 5">
            <a:extLst>
              <a:ext uri="{FF2B5EF4-FFF2-40B4-BE49-F238E27FC236}">
                <a16:creationId xmlns:a16="http://schemas.microsoft.com/office/drawing/2014/main" id="{1FD1E487-64CD-FA10-D07C-3B4E086A50E8}"/>
              </a:ext>
            </a:extLst>
          </p:cNvPr>
          <p:cNvGraphicFramePr>
            <a:graphicFrameLocks noGrp="1"/>
          </p:cNvGraphicFramePr>
          <p:nvPr>
            <p:extLst>
              <p:ext uri="{D42A27DB-BD31-4B8C-83A1-F6EECF244321}">
                <p14:modId xmlns:p14="http://schemas.microsoft.com/office/powerpoint/2010/main" val="829613398"/>
              </p:ext>
            </p:extLst>
          </p:nvPr>
        </p:nvGraphicFramePr>
        <p:xfrm>
          <a:off x="7001850" y="3935779"/>
          <a:ext cx="4199550" cy="1266825"/>
        </p:xfrm>
        <a:graphic>
          <a:graphicData uri="http://schemas.openxmlformats.org/drawingml/2006/table">
            <a:tbl>
              <a:tblPr>
                <a:tableStyleId>{8EC20E35-A176-4012-BC5E-935CFFF8708E}</a:tableStyleId>
              </a:tblPr>
              <a:tblGrid>
                <a:gridCol w="1903393">
                  <a:extLst>
                    <a:ext uri="{9D8B030D-6E8A-4147-A177-3AD203B41FA5}">
                      <a16:colId xmlns:a16="http://schemas.microsoft.com/office/drawing/2014/main" val="2972483118"/>
                    </a:ext>
                  </a:extLst>
                </a:gridCol>
                <a:gridCol w="2296157">
                  <a:extLst>
                    <a:ext uri="{9D8B030D-6E8A-4147-A177-3AD203B41FA5}">
                      <a16:colId xmlns:a16="http://schemas.microsoft.com/office/drawing/2014/main" val="3249780789"/>
                    </a:ext>
                  </a:extLst>
                </a:gridCol>
              </a:tblGrid>
              <a:tr h="230142">
                <a:tc>
                  <a:txBody>
                    <a:bodyPr/>
                    <a:lstStyle/>
                    <a:p>
                      <a:pPr algn="l" fontAlgn="b">
                        <a:buNone/>
                      </a:pPr>
                      <a:endParaRPr lang="ja-JP" alt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buNone/>
                      </a:pPr>
                      <a:r>
                        <a:rPr lang="ja-JP" altLang="en-JP" sz="1600" b="0" i="0" u="none" strike="noStrike">
                          <a:solidFill>
                            <a:srgbClr val="3B3B3B"/>
                          </a:solidFill>
                          <a:effectLst/>
                          <a:latin typeface="M PLUS 1p" panose="020B0502020203020207" pitchFamily="34" charset="-128"/>
                          <a:ea typeface="M PLUS 1p" panose="020B0502020203020207" pitchFamily="34" charset="-128"/>
                          <a:cs typeface="M PLUS 1p" panose="020B0502020203020207" pitchFamily="34" charset="-128"/>
                        </a:rPr>
                        <a:t>ホス</a:t>
                      </a:r>
                      <a:r>
                        <a:rPr lang="ja-JP" altLang="en-US" sz="1600" b="0" i="0" u="none" strike="noStrike">
                          <a:solidFill>
                            <a:srgbClr val="3B3B3B"/>
                          </a:solidFill>
                          <a:effectLst/>
                          <a:latin typeface="M PLUS 1p" panose="020B0502020203020207" pitchFamily="34" charset="-128"/>
                          <a:ea typeface="M PLUS 1p" panose="020B0502020203020207" pitchFamily="34" charset="-128"/>
                          <a:cs typeface="M PLUS 1p" panose="020B0502020203020207" pitchFamily="34" charset="-128"/>
                        </a:rPr>
                        <a:t>ト</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48367242"/>
                  </a:ext>
                </a:extLst>
              </a:tr>
              <a:tr h="230142">
                <a:tc>
                  <a:txBody>
                    <a:bodyPr/>
                    <a:lstStyle/>
                    <a:p>
                      <a:pPr algn="l" fontAlgn="b">
                        <a:buNone/>
                      </a:pPr>
                      <a:r>
                        <a:rPr 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CPU</a:t>
                      </a:r>
                      <a:endParaRPr 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Intel Core i7-14700</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97303233"/>
                  </a:ext>
                </a:extLst>
              </a:tr>
              <a:tr h="230142">
                <a:tc>
                  <a:txBody>
                    <a:bodyPr/>
                    <a:lstStyle/>
                    <a:p>
                      <a:pPr algn="l" fontAlgn="b">
                        <a:buNone/>
                      </a:pPr>
                      <a:r>
                        <a:rPr lang="ja-JP" alt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メモリ</a:t>
                      </a:r>
                      <a:endParaRPr lang="ja-JP" alt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buNone/>
                      </a:pPr>
                      <a:r>
                        <a:rPr 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32GB</a:t>
                      </a:r>
                      <a:endParaRPr 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6539290"/>
                  </a:ext>
                </a:extLst>
              </a:tr>
              <a:tr h="230142">
                <a:tc>
                  <a:txBody>
                    <a:bodyPr/>
                    <a:lstStyle/>
                    <a:p>
                      <a:pPr algn="l" fontAlgn="b">
                        <a:buNone/>
                      </a:pPr>
                      <a:r>
                        <a:rPr 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OS</a:t>
                      </a:r>
                      <a:endParaRPr 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buNone/>
                      </a:pPr>
                      <a:r>
                        <a:rPr 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Linux 6.8</a:t>
                      </a:r>
                      <a:endParaRPr 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18003778"/>
                  </a:ext>
                </a:extLst>
              </a:tr>
              <a:tr h="230142">
                <a:tc>
                  <a:txBody>
                    <a:bodyPr/>
                    <a:lstStyle/>
                    <a:p>
                      <a:pPr algn="l" fontAlgn="b">
                        <a:buNone/>
                      </a:pPr>
                      <a:r>
                        <a:rPr lang="ja-JP" alt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ハイパーバイザ</a:t>
                      </a:r>
                      <a:endParaRPr lang="ja-JP" alt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QEMU-KVM 6.2.0</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80082809"/>
                  </a:ext>
                </a:extLst>
              </a:tr>
            </a:tbl>
          </a:graphicData>
        </a:graphic>
      </p:graphicFrame>
      <p:graphicFrame>
        <p:nvGraphicFramePr>
          <p:cNvPr id="8" name="Table 7">
            <a:extLst>
              <a:ext uri="{FF2B5EF4-FFF2-40B4-BE49-F238E27FC236}">
                <a16:creationId xmlns:a16="http://schemas.microsoft.com/office/drawing/2014/main" id="{902DBF6F-6EF8-5A25-09FC-6B5BF7AD1ADA}"/>
              </a:ext>
            </a:extLst>
          </p:cNvPr>
          <p:cNvGraphicFramePr>
            <a:graphicFrameLocks noGrp="1"/>
          </p:cNvGraphicFramePr>
          <p:nvPr>
            <p:extLst>
              <p:ext uri="{D42A27DB-BD31-4B8C-83A1-F6EECF244321}">
                <p14:modId xmlns:p14="http://schemas.microsoft.com/office/powerpoint/2010/main" val="3491183394"/>
              </p:ext>
            </p:extLst>
          </p:nvPr>
        </p:nvGraphicFramePr>
        <p:xfrm>
          <a:off x="7001850" y="5383853"/>
          <a:ext cx="4199550" cy="1013460"/>
        </p:xfrm>
        <a:graphic>
          <a:graphicData uri="http://schemas.openxmlformats.org/drawingml/2006/table">
            <a:tbl>
              <a:tblPr>
                <a:tableStyleId>{2A488322-F2BA-4B5B-9748-0D474271808F}</a:tableStyleId>
              </a:tblPr>
              <a:tblGrid>
                <a:gridCol w="1192130">
                  <a:extLst>
                    <a:ext uri="{9D8B030D-6E8A-4147-A177-3AD203B41FA5}">
                      <a16:colId xmlns:a16="http://schemas.microsoft.com/office/drawing/2014/main" val="1961568228"/>
                    </a:ext>
                  </a:extLst>
                </a:gridCol>
                <a:gridCol w="1503710">
                  <a:extLst>
                    <a:ext uri="{9D8B030D-6E8A-4147-A177-3AD203B41FA5}">
                      <a16:colId xmlns:a16="http://schemas.microsoft.com/office/drawing/2014/main" val="1467758302"/>
                    </a:ext>
                  </a:extLst>
                </a:gridCol>
                <a:gridCol w="1503710">
                  <a:extLst>
                    <a:ext uri="{9D8B030D-6E8A-4147-A177-3AD203B41FA5}">
                      <a16:colId xmlns:a16="http://schemas.microsoft.com/office/drawing/2014/main" val="4147371767"/>
                    </a:ext>
                  </a:extLst>
                </a:gridCol>
              </a:tblGrid>
              <a:tr h="203200">
                <a:tc>
                  <a:txBody>
                    <a:bodyPr/>
                    <a:lstStyle/>
                    <a:p>
                      <a:pPr algn="l" fontAlgn="b">
                        <a:buNone/>
                      </a:pP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P4 VM</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buNone/>
                      </a:pPr>
                      <a:r>
                        <a:rPr lang="ja-JP" alt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ユーザ</a:t>
                      </a:r>
                      <a:r>
                        <a:rPr 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VM</a:t>
                      </a:r>
                      <a:endParaRPr 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42999962"/>
                  </a:ext>
                </a:extLst>
              </a:tr>
              <a:tr h="203200">
                <a:tc>
                  <a:txBody>
                    <a:bodyPr/>
                    <a:lstStyle/>
                    <a:p>
                      <a:pPr algn="l" fontAlgn="b">
                        <a:buNone/>
                      </a:pPr>
                      <a:r>
                        <a:rPr lang="ja-JP" alt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仮想</a:t>
                      </a: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CPU</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buNone/>
                      </a:pPr>
                      <a:r>
                        <a:rPr lang="en-JP" sz="1600" u="none" strike="noStrike" dirty="0">
                          <a:effectLst/>
                          <a:latin typeface="M PLUS 1p" panose="020B0502020203020207" pitchFamily="34" charset="-128"/>
                          <a:ea typeface="M PLUS 1p" panose="020B0502020203020207" pitchFamily="34" charset="-128"/>
                          <a:cs typeface="M PLUS 1p" panose="020B0502020203020207" pitchFamily="34" charset="-128"/>
                        </a:rPr>
                        <a:t>6</a:t>
                      </a:r>
                      <a:endParaRPr lang="en-JP"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buNone/>
                      </a:pPr>
                      <a:r>
                        <a:rPr lang="en-JP" sz="1600" u="none" strike="noStrike" dirty="0">
                          <a:effectLst/>
                          <a:latin typeface="M PLUS 1p" panose="020B0502020203020207" pitchFamily="34" charset="-128"/>
                          <a:ea typeface="M PLUS 1p" panose="020B0502020203020207" pitchFamily="34" charset="-128"/>
                          <a:cs typeface="M PLUS 1p" panose="020B0502020203020207" pitchFamily="34" charset="-128"/>
                        </a:rPr>
                        <a:t>2</a:t>
                      </a:r>
                      <a:endParaRPr lang="en-JP"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142340341"/>
                  </a:ext>
                </a:extLst>
              </a:tr>
              <a:tr h="203200">
                <a:tc>
                  <a:txBody>
                    <a:bodyPr/>
                    <a:lstStyle/>
                    <a:p>
                      <a:pPr algn="l" fontAlgn="b">
                        <a:buNone/>
                      </a:pPr>
                      <a:r>
                        <a:rPr lang="ja-JP" altLang="en-US" sz="1600" u="none" strike="noStrike">
                          <a:effectLst/>
                          <a:latin typeface="M PLUS 1p" panose="020B0502020203020207" pitchFamily="34" charset="-128"/>
                          <a:ea typeface="M PLUS 1p" panose="020B0502020203020207" pitchFamily="34" charset="-128"/>
                          <a:cs typeface="M PLUS 1p" panose="020B0502020203020207" pitchFamily="34" charset="-128"/>
                        </a:rPr>
                        <a:t>メモリ</a:t>
                      </a:r>
                      <a:endParaRPr lang="ja-JP" altLang="en-US" sz="1600" b="0" i="0" u="none" strike="noStrike">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a:noFill/>
                    </a:lnT>
                    <a:lnB>
                      <a:noFill/>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4GB</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a:noFill/>
                    </a:lnT>
                    <a:lnB>
                      <a:noFill/>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4GB</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693392509"/>
                  </a:ext>
                </a:extLst>
              </a:tr>
              <a:tr h="203200">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OS</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a:noFill/>
                    </a:lnT>
                    <a:lnB w="25400" cmpd="sng">
                      <a:noFill/>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Linux 5.15</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a:noFill/>
                    </a:lnT>
                    <a:lnB w="25400" cmpd="sng">
                      <a:noFill/>
                    </a:lnB>
                    <a:lnTlToBr w="12700" cmpd="sng">
                      <a:noFill/>
                      <a:prstDash val="solid"/>
                    </a:lnTlToBr>
                    <a:lnBlToTr w="12700" cmpd="sng">
                      <a:noFill/>
                      <a:prstDash val="solid"/>
                    </a:lnBlToTr>
                  </a:tcPr>
                </a:tc>
                <a:tc>
                  <a:txBody>
                    <a:bodyPr/>
                    <a:lstStyle/>
                    <a:p>
                      <a:pPr algn="l" fontAlgn="b">
                        <a:buNone/>
                      </a:pPr>
                      <a:r>
                        <a:rPr lang="en-US" sz="1600" u="none" strike="noStrike" dirty="0">
                          <a:effectLst/>
                          <a:latin typeface="M PLUS 1p" panose="020B0502020203020207" pitchFamily="34" charset="-128"/>
                          <a:ea typeface="M PLUS 1p" panose="020B0502020203020207" pitchFamily="34" charset="-128"/>
                          <a:cs typeface="M PLUS 1p" panose="020B0502020203020207" pitchFamily="34" charset="-128"/>
                        </a:rPr>
                        <a:t>Linux 5.15</a:t>
                      </a:r>
                      <a:endParaRPr lang="en-US" sz="1600" b="0" i="0" u="none" strike="noStrike" dirty="0">
                        <a:solidFill>
                          <a:srgbClr val="000000"/>
                        </a:solidFill>
                        <a:effectLst/>
                        <a:latin typeface="M PLUS 1p" panose="020B0502020203020207" pitchFamily="34" charset="-128"/>
                        <a:ea typeface="M PLUS 1p" panose="020B0502020203020207" pitchFamily="34" charset="-128"/>
                        <a:cs typeface="M PLUS 1p" panose="020B0502020203020207" pitchFamily="34" charset="-128"/>
                      </a:endParaRPr>
                    </a:p>
                  </a:txBody>
                  <a:tcPr marL="9525" marR="9525" marT="9525" marB="0" anchor="b">
                    <a:lnL>
                      <a:noFill/>
                    </a:lnL>
                    <a:lnR>
                      <a:noFill/>
                    </a:lnR>
                    <a:lnT>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291274866"/>
                  </a:ext>
                </a:extLst>
              </a:tr>
            </a:tbl>
          </a:graphicData>
        </a:graphic>
      </p:graphicFrame>
      <p:grpSp>
        <p:nvGrpSpPr>
          <p:cNvPr id="83" name="Group 82">
            <a:extLst>
              <a:ext uri="{FF2B5EF4-FFF2-40B4-BE49-F238E27FC236}">
                <a16:creationId xmlns:a16="http://schemas.microsoft.com/office/drawing/2014/main" id="{944049BC-66F0-A466-A5FF-66658D962B93}"/>
              </a:ext>
            </a:extLst>
          </p:cNvPr>
          <p:cNvGrpSpPr/>
          <p:nvPr/>
        </p:nvGrpSpPr>
        <p:grpSpPr>
          <a:xfrm>
            <a:off x="1043298" y="3935779"/>
            <a:ext cx="5348952" cy="2785626"/>
            <a:chOff x="1087863" y="3784266"/>
            <a:chExt cx="5348952" cy="2785626"/>
          </a:xfrm>
        </p:grpSpPr>
        <p:grpSp>
          <p:nvGrpSpPr>
            <p:cNvPr id="13" name="Group 12">
              <a:extLst>
                <a:ext uri="{FF2B5EF4-FFF2-40B4-BE49-F238E27FC236}">
                  <a16:creationId xmlns:a16="http://schemas.microsoft.com/office/drawing/2014/main" id="{CB14B05D-815C-CB18-9DEC-2864D9547B59}"/>
                </a:ext>
              </a:extLst>
            </p:cNvPr>
            <p:cNvGrpSpPr/>
            <p:nvPr/>
          </p:nvGrpSpPr>
          <p:grpSpPr>
            <a:xfrm>
              <a:off x="1087863" y="3784266"/>
              <a:ext cx="5342604" cy="2428438"/>
              <a:chOff x="2649540" y="4641899"/>
              <a:chExt cx="7815721" cy="2428438"/>
            </a:xfrm>
          </p:grpSpPr>
          <p:sp>
            <p:nvSpPr>
              <p:cNvPr id="20" name="Rectangle 19">
                <a:extLst>
                  <a:ext uri="{FF2B5EF4-FFF2-40B4-BE49-F238E27FC236}">
                    <a16:creationId xmlns:a16="http://schemas.microsoft.com/office/drawing/2014/main" id="{2C89AD14-40BA-C589-D755-CA7854A3A43C}"/>
                  </a:ext>
                </a:extLst>
              </p:cNvPr>
              <p:cNvSpPr/>
              <p:nvPr/>
            </p:nvSpPr>
            <p:spPr>
              <a:xfrm>
                <a:off x="2656296" y="4641899"/>
                <a:ext cx="1685266" cy="720000"/>
              </a:xfrm>
              <a:prstGeom prst="rect">
                <a:avLst/>
              </a:prstGeom>
              <a:solidFill>
                <a:srgbClr val="8DD8D3">
                  <a:lumMod val="60000"/>
                  <a:lumOff val="4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仮想</a:t>
                </a:r>
              </a:p>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1800" kern="0" dirty="0">
                    <a:solidFill>
                      <a:srgbClr val="424242"/>
                    </a:solidFill>
                    <a:latin typeface="M PLUS 1p" panose="020B0502020203020207" pitchFamily="34" charset="-128"/>
                    <a:ea typeface="M PLUS 1p" panose="020B0502020203020207" pitchFamily="34" charset="-128"/>
                    <a:cs typeface="M PLUS 1p" panose="020B0502020203020207" pitchFamily="34" charset="-128"/>
                    <a:sym typeface="Arial"/>
                  </a:rPr>
                  <a:t>スイッチ</a:t>
                </a:r>
                <a:endPar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21" name="Rectangle 6">
                <a:extLst>
                  <a:ext uri="{FF2B5EF4-FFF2-40B4-BE49-F238E27FC236}">
                    <a16:creationId xmlns:a16="http://schemas.microsoft.com/office/drawing/2014/main" id="{5207F474-73A9-7993-58E2-CBE9FC96B05D}"/>
                  </a:ext>
                </a:extLst>
              </p:cNvPr>
              <p:cNvSpPr/>
              <p:nvPr/>
            </p:nvSpPr>
            <p:spPr>
              <a:xfrm>
                <a:off x="8779995" y="4641899"/>
                <a:ext cx="1685266" cy="720000"/>
              </a:xfrm>
              <a:prstGeom prst="rect">
                <a:avLst/>
              </a:prstGeom>
              <a:solidFill>
                <a:srgbClr val="424242">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ユーザ</a:t>
                </a:r>
              </a:p>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cxnSp>
            <p:nvCxnSpPr>
              <p:cNvPr id="22" name="Straight Connector 15">
                <a:extLst>
                  <a:ext uri="{FF2B5EF4-FFF2-40B4-BE49-F238E27FC236}">
                    <a16:creationId xmlns:a16="http://schemas.microsoft.com/office/drawing/2014/main" id="{D4A8F2C3-A4D2-5EC0-255D-60BDAE6EA6B1}"/>
                  </a:ext>
                </a:extLst>
              </p:cNvPr>
              <p:cNvCxnSpPr>
                <a:cxnSpLocks/>
                <a:stCxn id="25" idx="3"/>
                <a:endCxn id="26" idx="1"/>
              </p:cNvCxnSpPr>
              <p:nvPr/>
            </p:nvCxnSpPr>
            <p:spPr>
              <a:xfrm>
                <a:off x="4334806" y="6024757"/>
                <a:ext cx="1255929" cy="274983"/>
              </a:xfrm>
              <a:prstGeom prst="line">
                <a:avLst/>
              </a:prstGeom>
              <a:noFill/>
              <a:ln w="28575" cap="flat" cmpd="sng" algn="ctr">
                <a:solidFill>
                  <a:srgbClr val="424242"/>
                </a:solidFill>
                <a:prstDash val="solid"/>
              </a:ln>
              <a:effectLst/>
            </p:spPr>
          </p:cxnSp>
          <p:sp>
            <p:nvSpPr>
              <p:cNvPr id="23" name="Rectangle 22">
                <a:extLst>
                  <a:ext uri="{FF2B5EF4-FFF2-40B4-BE49-F238E27FC236}">
                    <a16:creationId xmlns:a16="http://schemas.microsoft.com/office/drawing/2014/main" id="{B195B856-756B-6516-BF66-E0AC2063A264}"/>
                  </a:ext>
                </a:extLst>
              </p:cNvPr>
              <p:cNvSpPr/>
              <p:nvPr/>
            </p:nvSpPr>
            <p:spPr>
              <a:xfrm>
                <a:off x="2649540" y="6444838"/>
                <a:ext cx="1685266" cy="360000"/>
              </a:xfrm>
              <a:prstGeom prst="rect">
                <a:avLst/>
              </a:prstGeom>
              <a:solidFill>
                <a:schemeClr val="accent1">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NIC</a:t>
                </a:r>
              </a:p>
            </p:txBody>
          </p:sp>
          <p:cxnSp>
            <p:nvCxnSpPr>
              <p:cNvPr id="24" name="Straight Connector 15">
                <a:extLst>
                  <a:ext uri="{FF2B5EF4-FFF2-40B4-BE49-F238E27FC236}">
                    <a16:creationId xmlns:a16="http://schemas.microsoft.com/office/drawing/2014/main" id="{11AD8056-2F91-3E32-9136-0DB4415CBD4B}"/>
                  </a:ext>
                </a:extLst>
              </p:cNvPr>
              <p:cNvCxnSpPr>
                <a:cxnSpLocks/>
                <a:stCxn id="20" idx="3"/>
                <a:endCxn id="21" idx="1"/>
              </p:cNvCxnSpPr>
              <p:nvPr/>
            </p:nvCxnSpPr>
            <p:spPr>
              <a:xfrm>
                <a:off x="4341562" y="5001899"/>
                <a:ext cx="4438433" cy="0"/>
              </a:xfrm>
              <a:prstGeom prst="line">
                <a:avLst/>
              </a:prstGeom>
              <a:noFill/>
              <a:ln w="28575" cap="flat" cmpd="sng" algn="ctr">
                <a:solidFill>
                  <a:srgbClr val="424242"/>
                </a:solidFill>
                <a:prstDash val="solid"/>
              </a:ln>
              <a:effectLst/>
            </p:spPr>
          </p:cxnSp>
          <p:sp>
            <p:nvSpPr>
              <p:cNvPr id="25" name="Rectangle 24">
                <a:extLst>
                  <a:ext uri="{FF2B5EF4-FFF2-40B4-BE49-F238E27FC236}">
                    <a16:creationId xmlns:a16="http://schemas.microsoft.com/office/drawing/2014/main" id="{687CF4F4-CCB2-D239-F1A2-565D4FECBAC1}"/>
                  </a:ext>
                </a:extLst>
              </p:cNvPr>
              <p:cNvSpPr/>
              <p:nvPr/>
            </p:nvSpPr>
            <p:spPr>
              <a:xfrm>
                <a:off x="2649540" y="5826757"/>
                <a:ext cx="1685266" cy="396000"/>
              </a:xfrm>
              <a:prstGeom prst="rect">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JP" sz="1800" kern="0" dirty="0">
                    <a:solidFill>
                      <a:srgbClr val="3B3B3B"/>
                    </a:solidFill>
                    <a:latin typeface="M PLUS 1p" panose="020B0502020203020207" pitchFamily="34" charset="-128"/>
                    <a:ea typeface="M PLUS 1p" panose="020B0502020203020207" pitchFamily="34" charset="-128"/>
                    <a:cs typeface="M PLUS 1p" panose="020B0502020203020207" pitchFamily="34" charset="-128"/>
                    <a:sym typeface="Arial"/>
                  </a:rPr>
                  <a:t>ドライバ</a:t>
                </a:r>
                <a:endParaRPr kumimoji="0" lang="en-JP" sz="1800" u="none" strike="noStrike" kern="0" cap="none" spc="0" normalizeH="0" baseline="0" noProof="0" dirty="0">
                  <a:ln>
                    <a:noFill/>
                  </a:ln>
                  <a:solidFill>
                    <a:srgbClr val="3B3B3B"/>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endParaRPr>
              </a:p>
            </p:txBody>
          </p:sp>
          <p:sp>
            <p:nvSpPr>
              <p:cNvPr id="26" name="Rectangle 25">
                <a:extLst>
                  <a:ext uri="{FF2B5EF4-FFF2-40B4-BE49-F238E27FC236}">
                    <a16:creationId xmlns:a16="http://schemas.microsoft.com/office/drawing/2014/main" id="{29BE9D7E-C7F6-238B-B701-9C80E7D045BF}"/>
                  </a:ext>
                </a:extLst>
              </p:cNvPr>
              <p:cNvSpPr/>
              <p:nvPr/>
            </p:nvSpPr>
            <p:spPr>
              <a:xfrm>
                <a:off x="5590735" y="5939740"/>
                <a:ext cx="1579939" cy="720000"/>
              </a:xfrm>
              <a:prstGeom prst="rect">
                <a:avLst/>
              </a:prstGeom>
              <a:solidFill>
                <a:srgbClr val="27278B">
                  <a:lumMod val="20000"/>
                  <a:lumOff val="8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P4 </a:t>
                </a: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VM</a:t>
                </a:r>
              </a:p>
            </p:txBody>
          </p:sp>
          <p:cxnSp>
            <p:nvCxnSpPr>
              <p:cNvPr id="28" name="Straight Arrow Connector 25">
                <a:extLst>
                  <a:ext uri="{FF2B5EF4-FFF2-40B4-BE49-F238E27FC236}">
                    <a16:creationId xmlns:a16="http://schemas.microsoft.com/office/drawing/2014/main" id="{129C7418-E9C2-81A7-9235-E06A5EFF7FF7}"/>
                  </a:ext>
                </a:extLst>
              </p:cNvPr>
              <p:cNvCxnSpPr>
                <a:cxnSpLocks/>
              </p:cNvCxnSpPr>
              <p:nvPr/>
            </p:nvCxnSpPr>
            <p:spPr>
              <a:xfrm flipV="1">
                <a:off x="3176094" y="5360689"/>
                <a:ext cx="0" cy="463629"/>
              </a:xfrm>
              <a:prstGeom prst="straightConnector1">
                <a:avLst/>
              </a:prstGeom>
              <a:noFill/>
              <a:ln w="44450" cap="flat" cmpd="sng" algn="ctr">
                <a:solidFill>
                  <a:srgbClr val="FD5B58">
                    <a:shade val="95000"/>
                    <a:satMod val="105000"/>
                  </a:srgbClr>
                </a:solidFill>
                <a:prstDash val="solid"/>
                <a:headEnd type="none" w="med" len="sm"/>
                <a:tailEnd type="arrow" w="med" len="sm"/>
              </a:ln>
              <a:effectLst/>
            </p:spPr>
          </p:cxnSp>
          <p:cxnSp>
            <p:nvCxnSpPr>
              <p:cNvPr id="29" name="Curved Connector 28">
                <a:extLst>
                  <a:ext uri="{FF2B5EF4-FFF2-40B4-BE49-F238E27FC236}">
                    <a16:creationId xmlns:a16="http://schemas.microsoft.com/office/drawing/2014/main" id="{6858E1E0-B584-0E7E-0D32-E8AC563FC367}"/>
                  </a:ext>
                </a:extLst>
              </p:cNvPr>
              <p:cNvCxnSpPr>
                <a:cxnSpLocks/>
                <a:stCxn id="21" idx="2"/>
                <a:endCxn id="14" idx="0"/>
              </p:cNvCxnSpPr>
              <p:nvPr/>
            </p:nvCxnSpPr>
            <p:spPr>
              <a:xfrm rot="16200000" flipH="1">
                <a:off x="9337953" y="5646574"/>
                <a:ext cx="578637" cy="9287"/>
              </a:xfrm>
              <a:prstGeom prst="curvedConnector3">
                <a:avLst>
                  <a:gd name="adj1" fmla="val 50000"/>
                </a:avLst>
              </a:prstGeom>
              <a:noFill/>
              <a:ln w="63500" cap="flat" cmpd="sng" algn="ctr">
                <a:solidFill>
                  <a:srgbClr val="0B6374">
                    <a:shade val="95000"/>
                    <a:satMod val="105000"/>
                  </a:srgbClr>
                </a:solidFill>
                <a:prstDash val="solid"/>
                <a:tailEnd type="triangle"/>
              </a:ln>
              <a:effectLst/>
            </p:spPr>
          </p:cxnSp>
          <p:cxnSp>
            <p:nvCxnSpPr>
              <p:cNvPr id="30" name="Straight Arrow Connector 25">
                <a:extLst>
                  <a:ext uri="{FF2B5EF4-FFF2-40B4-BE49-F238E27FC236}">
                    <a16:creationId xmlns:a16="http://schemas.microsoft.com/office/drawing/2014/main" id="{2DDEDCBE-6590-AA9D-4315-09E50EBFDDCD}"/>
                  </a:ext>
                </a:extLst>
              </p:cNvPr>
              <p:cNvCxnSpPr>
                <a:cxnSpLocks/>
                <a:stCxn id="23" idx="0"/>
                <a:endCxn id="25" idx="2"/>
              </p:cNvCxnSpPr>
              <p:nvPr/>
            </p:nvCxnSpPr>
            <p:spPr>
              <a:xfrm flipV="1">
                <a:off x="3492173" y="6222757"/>
                <a:ext cx="0" cy="222081"/>
              </a:xfrm>
              <a:prstGeom prst="straightConnector1">
                <a:avLst/>
              </a:prstGeom>
              <a:noFill/>
              <a:ln w="44450" cap="flat" cmpd="sng" algn="ctr">
                <a:solidFill>
                  <a:srgbClr val="FD5B58">
                    <a:shade val="95000"/>
                    <a:satMod val="105000"/>
                  </a:srgbClr>
                </a:solidFill>
                <a:prstDash val="solid"/>
                <a:headEnd type="none" w="med" len="sm"/>
                <a:tailEnd type="arrow" w="med" len="sm"/>
              </a:ln>
              <a:effectLst/>
            </p:spPr>
          </p:cxnSp>
          <p:cxnSp>
            <p:nvCxnSpPr>
              <p:cNvPr id="31" name="Straight Arrow Connector 25">
                <a:extLst>
                  <a:ext uri="{FF2B5EF4-FFF2-40B4-BE49-F238E27FC236}">
                    <a16:creationId xmlns:a16="http://schemas.microsoft.com/office/drawing/2014/main" id="{1359F7BD-D8FC-2AA9-93CE-F7A6A414BFBF}"/>
                  </a:ext>
                </a:extLst>
              </p:cNvPr>
              <p:cNvCxnSpPr>
                <a:cxnSpLocks/>
                <a:stCxn id="52" idx="0"/>
                <a:endCxn id="23" idx="2"/>
              </p:cNvCxnSpPr>
              <p:nvPr/>
            </p:nvCxnSpPr>
            <p:spPr>
              <a:xfrm flipV="1">
                <a:off x="3492173" y="6804838"/>
                <a:ext cx="0" cy="265499"/>
              </a:xfrm>
              <a:prstGeom prst="straightConnector1">
                <a:avLst/>
              </a:prstGeom>
              <a:noFill/>
              <a:ln w="44450" cap="flat" cmpd="sng" algn="ctr">
                <a:solidFill>
                  <a:srgbClr val="FD5B58">
                    <a:shade val="95000"/>
                    <a:satMod val="105000"/>
                  </a:srgbClr>
                </a:solidFill>
                <a:prstDash val="solid"/>
                <a:headEnd type="none" w="med" len="sm"/>
                <a:tailEnd type="arrow" w="med" len="sm"/>
              </a:ln>
              <a:effectLst/>
            </p:spPr>
          </p:cxnSp>
          <p:cxnSp>
            <p:nvCxnSpPr>
              <p:cNvPr id="32" name="Straight Arrow Connector 25">
                <a:extLst>
                  <a:ext uri="{FF2B5EF4-FFF2-40B4-BE49-F238E27FC236}">
                    <a16:creationId xmlns:a16="http://schemas.microsoft.com/office/drawing/2014/main" id="{AB29BDA8-209B-3CAD-D7E7-F610F9160A3A}"/>
                  </a:ext>
                </a:extLst>
              </p:cNvPr>
              <p:cNvCxnSpPr>
                <a:cxnSpLocks/>
              </p:cNvCxnSpPr>
              <p:nvPr/>
            </p:nvCxnSpPr>
            <p:spPr>
              <a:xfrm flipH="1">
                <a:off x="5473034" y="4830820"/>
                <a:ext cx="2175487" cy="0"/>
              </a:xfrm>
              <a:prstGeom prst="straightConnector1">
                <a:avLst/>
              </a:prstGeom>
              <a:noFill/>
              <a:ln w="44450" cap="flat" cmpd="sng" algn="ctr">
                <a:solidFill>
                  <a:srgbClr val="FD5B58">
                    <a:shade val="95000"/>
                    <a:satMod val="105000"/>
                  </a:srgbClr>
                </a:solidFill>
                <a:prstDash val="solid"/>
                <a:headEnd type="arrow" w="med" len="sm"/>
                <a:tailEnd type="none" w="med" len="sm"/>
              </a:ln>
              <a:effectLst/>
            </p:spPr>
          </p:cxnSp>
          <p:cxnSp>
            <p:nvCxnSpPr>
              <p:cNvPr id="33" name="Straight Arrow Connector 25">
                <a:extLst>
                  <a:ext uri="{FF2B5EF4-FFF2-40B4-BE49-F238E27FC236}">
                    <a16:creationId xmlns:a16="http://schemas.microsoft.com/office/drawing/2014/main" id="{42D8E2B1-2774-D105-CA0D-62165133E453}"/>
                  </a:ext>
                </a:extLst>
              </p:cNvPr>
              <p:cNvCxnSpPr>
                <a:cxnSpLocks/>
              </p:cNvCxnSpPr>
              <p:nvPr/>
            </p:nvCxnSpPr>
            <p:spPr>
              <a:xfrm flipH="1" flipV="1">
                <a:off x="4674213" y="5940536"/>
                <a:ext cx="842335" cy="201862"/>
              </a:xfrm>
              <a:prstGeom prst="straightConnector1">
                <a:avLst/>
              </a:prstGeom>
              <a:noFill/>
              <a:ln w="44450" cap="flat" cmpd="sng" algn="ctr">
                <a:solidFill>
                  <a:srgbClr val="FD5B58">
                    <a:shade val="95000"/>
                    <a:satMod val="105000"/>
                  </a:srgbClr>
                </a:solidFill>
                <a:prstDash val="solid"/>
                <a:headEnd type="arrow" w="med" len="sm"/>
                <a:tailEnd type="none" w="med" len="sm"/>
              </a:ln>
              <a:effectLst/>
            </p:spPr>
          </p:cxnSp>
        </p:grpSp>
        <p:sp>
          <p:nvSpPr>
            <p:cNvPr id="14" name="Rectangle 6">
              <a:extLst>
                <a:ext uri="{FF2B5EF4-FFF2-40B4-BE49-F238E27FC236}">
                  <a16:creationId xmlns:a16="http://schemas.microsoft.com/office/drawing/2014/main" id="{0BDF8198-3518-DB52-CC16-D99FFCA79CF4}"/>
                </a:ext>
              </a:extLst>
            </p:cNvPr>
            <p:cNvSpPr/>
            <p:nvPr/>
          </p:nvSpPr>
          <p:spPr>
            <a:xfrm>
              <a:off x="5284815" y="5082903"/>
              <a:ext cx="1152000" cy="720000"/>
            </a:xfrm>
            <a:prstGeom prst="rect">
              <a:avLst/>
            </a:prstGeom>
            <a:solidFill>
              <a:schemeClr val="accent3">
                <a:lumMod val="40000"/>
                <a:lumOff val="6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共有</a:t>
              </a:r>
            </a:p>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42424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メモリ</a:t>
              </a:r>
            </a:p>
          </p:txBody>
        </p:sp>
        <p:cxnSp>
          <p:nvCxnSpPr>
            <p:cNvPr id="15" name="Curved Connector 14">
              <a:extLst>
                <a:ext uri="{FF2B5EF4-FFF2-40B4-BE49-F238E27FC236}">
                  <a16:creationId xmlns:a16="http://schemas.microsoft.com/office/drawing/2014/main" id="{52A6506F-9EB8-F143-2DC3-005EA1D17CDD}"/>
                </a:ext>
              </a:extLst>
            </p:cNvPr>
            <p:cNvCxnSpPr>
              <a:cxnSpLocks/>
              <a:stCxn id="14" idx="1"/>
              <a:endCxn id="26" idx="3"/>
            </p:cNvCxnSpPr>
            <p:nvPr/>
          </p:nvCxnSpPr>
          <p:spPr>
            <a:xfrm rot="10800000">
              <a:off x="4178382" y="5442107"/>
              <a:ext cx="1106435" cy="796"/>
            </a:xfrm>
            <a:prstGeom prst="curvedConnector3">
              <a:avLst>
                <a:gd name="adj1" fmla="val 50000"/>
              </a:avLst>
            </a:prstGeom>
            <a:noFill/>
            <a:ln w="63500" cap="flat" cmpd="sng" algn="ctr">
              <a:solidFill>
                <a:srgbClr val="0B6374">
                  <a:shade val="95000"/>
                  <a:satMod val="105000"/>
                </a:srgbClr>
              </a:solidFill>
              <a:prstDash val="solid"/>
              <a:tailEnd type="triangle"/>
            </a:ln>
            <a:effectLst/>
          </p:spPr>
        </p:cxnSp>
        <p:sp>
          <p:nvSpPr>
            <p:cNvPr id="16" name="Snip Single Corner Rectangle 15">
              <a:extLst>
                <a:ext uri="{FF2B5EF4-FFF2-40B4-BE49-F238E27FC236}">
                  <a16:creationId xmlns:a16="http://schemas.microsoft.com/office/drawing/2014/main" id="{D5F054F5-9CDE-38F3-E90C-56BAA59FD512}"/>
                </a:ext>
              </a:extLst>
            </p:cNvPr>
            <p:cNvSpPr/>
            <p:nvPr/>
          </p:nvSpPr>
          <p:spPr>
            <a:xfrm>
              <a:off x="4010786" y="5616637"/>
              <a:ext cx="992013" cy="479363"/>
            </a:xfrm>
            <a:prstGeom prst="snip1Rect">
              <a:avLst/>
            </a:prstGeom>
            <a:solidFill>
              <a:schemeClr val="bg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JP" sz="1800" dirty="0">
                  <a:solidFill>
                    <a:srgbClr val="3B3B3B"/>
                  </a:solidFill>
                  <a:latin typeface="M PLUS 1p" panose="020B0502020203020207" pitchFamily="34" charset="-128"/>
                  <a:ea typeface="M PLUS 1p" panose="020B0502020203020207" pitchFamily="34" charset="-128"/>
                  <a:cs typeface="M PLUS 1p" panose="020B0502020203020207" pitchFamily="34" charset="-128"/>
                </a:rPr>
                <a:t>利用率</a:t>
              </a:r>
            </a:p>
          </p:txBody>
        </p:sp>
        <p:cxnSp>
          <p:nvCxnSpPr>
            <p:cNvPr id="17" name="Straight Arrow Connector 25">
              <a:extLst>
                <a:ext uri="{FF2B5EF4-FFF2-40B4-BE49-F238E27FC236}">
                  <a16:creationId xmlns:a16="http://schemas.microsoft.com/office/drawing/2014/main" id="{125C5DA3-D968-487C-F68E-2B6D70F87433}"/>
                </a:ext>
              </a:extLst>
            </p:cNvPr>
            <p:cNvCxnSpPr>
              <a:cxnSpLocks/>
            </p:cNvCxnSpPr>
            <p:nvPr/>
          </p:nvCxnSpPr>
          <p:spPr>
            <a:xfrm flipH="1" flipV="1">
              <a:off x="2359552" y="5358591"/>
              <a:ext cx="538195" cy="198347"/>
            </a:xfrm>
            <a:prstGeom prst="straightConnector1">
              <a:avLst/>
            </a:prstGeom>
            <a:noFill/>
            <a:ln w="44450" cap="flat" cmpd="sng" algn="ctr">
              <a:solidFill>
                <a:srgbClr val="FD5B58">
                  <a:shade val="95000"/>
                  <a:satMod val="105000"/>
                </a:srgbClr>
              </a:solidFill>
              <a:prstDash val="solid"/>
              <a:headEnd type="none" w="med" len="sm"/>
              <a:tailEnd type="arrow" w="med" len="sm"/>
            </a:ln>
            <a:effectLst/>
          </p:spPr>
        </p:cxnSp>
        <p:cxnSp>
          <p:nvCxnSpPr>
            <p:cNvPr id="18" name="Straight Arrow Connector 25">
              <a:extLst>
                <a:ext uri="{FF2B5EF4-FFF2-40B4-BE49-F238E27FC236}">
                  <a16:creationId xmlns:a16="http://schemas.microsoft.com/office/drawing/2014/main" id="{6990390B-960C-4D24-AB48-8DDD65BA69DC}"/>
                </a:ext>
              </a:extLst>
            </p:cNvPr>
            <p:cNvCxnSpPr>
              <a:cxnSpLocks/>
            </p:cNvCxnSpPr>
            <p:nvPr/>
          </p:nvCxnSpPr>
          <p:spPr>
            <a:xfrm flipV="1">
              <a:off x="1828800" y="4745294"/>
              <a:ext cx="0" cy="221391"/>
            </a:xfrm>
            <a:prstGeom prst="straightConnector1">
              <a:avLst/>
            </a:prstGeom>
            <a:noFill/>
            <a:ln w="44450" cap="flat" cmpd="sng" algn="ctr">
              <a:solidFill>
                <a:srgbClr val="FD5B58">
                  <a:shade val="95000"/>
                  <a:satMod val="105000"/>
                </a:srgbClr>
              </a:solidFill>
              <a:prstDash val="solid"/>
              <a:headEnd type="none" w="med" len="sm"/>
              <a:tailEnd type="arrow" w="med" len="sm"/>
            </a:ln>
            <a:effectLst/>
          </p:spPr>
        </p:cxnSp>
        <p:sp>
          <p:nvSpPr>
            <p:cNvPr id="19" name="TextBox 18">
              <a:extLst>
                <a:ext uri="{FF2B5EF4-FFF2-40B4-BE49-F238E27FC236}">
                  <a16:creationId xmlns:a16="http://schemas.microsoft.com/office/drawing/2014/main" id="{F625D8F4-A736-BF20-78E8-1FDC62FA523E}"/>
                </a:ext>
              </a:extLst>
            </p:cNvPr>
            <p:cNvSpPr txBox="1"/>
            <p:nvPr/>
          </p:nvSpPr>
          <p:spPr>
            <a:xfrm>
              <a:off x="1635726" y="4493229"/>
              <a:ext cx="428023" cy="369332"/>
            </a:xfrm>
            <a:prstGeom prst="rect">
              <a:avLst/>
            </a:prstGeom>
            <a:noFill/>
          </p:spPr>
          <p:txBody>
            <a:bodyPr wrap="square" rtlCol="0">
              <a:spAutoFit/>
            </a:bodyPr>
            <a:lstStyle/>
            <a:p>
              <a:r>
                <a:rPr lang="en-JP" sz="1800" dirty="0">
                  <a:latin typeface="M PLUS 1p" panose="020B0502020203020207" pitchFamily="34" charset="-128"/>
                  <a:ea typeface="M PLUS 1p" panose="020B0502020203020207" pitchFamily="34" charset="-128"/>
                  <a:cs typeface="M PLUS 1p" panose="020B0502020203020207" pitchFamily="34" charset="-128"/>
                </a:rPr>
                <a:t>❌</a:t>
              </a:r>
            </a:p>
          </p:txBody>
        </p:sp>
        <p:sp>
          <p:nvSpPr>
            <p:cNvPr id="52" name="Rectangle 31">
              <a:extLst>
                <a:ext uri="{FF2B5EF4-FFF2-40B4-BE49-F238E27FC236}">
                  <a16:creationId xmlns:a16="http://schemas.microsoft.com/office/drawing/2014/main" id="{D3912F66-5DAD-190C-F9C3-7473D1699C38}"/>
                </a:ext>
              </a:extLst>
            </p:cNvPr>
            <p:cNvSpPr/>
            <p:nvPr/>
          </p:nvSpPr>
          <p:spPr>
            <a:xfrm>
              <a:off x="1227552" y="6212704"/>
              <a:ext cx="872622" cy="357188"/>
            </a:xfrm>
            <a:prstGeom prst="rect">
              <a:avLst/>
            </a:prstGeom>
            <a:solidFill>
              <a:srgbClr val="FFFFFF"/>
            </a:solidFill>
            <a:ln w="28575" cap="flat" cmpd="sng" algn="ctr">
              <a:solidFill>
                <a:srgbClr val="FB555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JP" sz="1800" u="none" strike="noStrike" kern="0" cap="none" spc="0" normalizeH="0" baseline="0" noProof="0" dirty="0">
                  <a:ln>
                    <a:noFill/>
                  </a:ln>
                  <a:solidFill>
                    <a:srgbClr val="FB5552"/>
                  </a:solidFill>
                  <a:effectLst/>
                  <a:uLnTx/>
                  <a:uFillTx/>
                  <a:latin typeface="M PLUS 1p" panose="020B0502020203020207" pitchFamily="34" charset="-128"/>
                  <a:ea typeface="M PLUS 1p" panose="020B0502020203020207" pitchFamily="34" charset="-128"/>
                  <a:cs typeface="M PLUS 1p" panose="020B0502020203020207" pitchFamily="34" charset="-128"/>
                  <a:sym typeface="Arial"/>
                </a:rPr>
                <a:t>ICMP</a:t>
              </a:r>
            </a:p>
          </p:txBody>
        </p:sp>
      </p:grpSp>
    </p:spTree>
    <p:extLst>
      <p:ext uri="{BB962C8B-B14F-4D97-AF65-F5344CB8AC3E}">
        <p14:creationId xmlns:p14="http://schemas.microsoft.com/office/powerpoint/2010/main" val="479567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05D1D-F4F5-C738-83B0-8ACC2D87E486}"/>
            </a:ext>
          </a:extLst>
        </p:cNvPr>
        <p:cNvGrpSpPr/>
        <p:nvPr/>
      </p:nvGrpSpPr>
      <p:grpSpPr>
        <a:xfrm>
          <a:off x="0" y="0"/>
          <a:ext cx="0" cy="0"/>
          <a:chOff x="0" y="0"/>
          <a:chExt cx="0" cy="0"/>
        </a:xfrm>
      </p:grpSpPr>
      <p:sp>
        <p:nvSpPr>
          <p:cNvPr id="22" name="Title 21">
            <a:extLst>
              <a:ext uri="{FF2B5EF4-FFF2-40B4-BE49-F238E27FC236}">
                <a16:creationId xmlns:a16="http://schemas.microsoft.com/office/drawing/2014/main" id="{5815C13B-7A0A-84B2-A063-D3EEF0AC9927}"/>
              </a:ext>
            </a:extLst>
          </p:cNvPr>
          <p:cNvSpPr>
            <a:spLocks noGrp="1"/>
          </p:cNvSpPr>
          <p:nvPr>
            <p:ph type="title"/>
          </p:nvPr>
        </p:nvSpPr>
        <p:spPr>
          <a:xfrm>
            <a:off x="381000" y="551543"/>
            <a:ext cx="11430000" cy="457200"/>
          </a:xfrm>
        </p:spPr>
        <p:txBody>
          <a:bodyPr/>
          <a:lstStyle/>
          <a:p>
            <a:r>
              <a:rPr lang="ja-JP" altLang="en-US"/>
              <a:t>実験</a:t>
            </a:r>
            <a:r>
              <a:rPr lang="en-US" altLang="ja-JP" dirty="0"/>
              <a:t>2</a:t>
            </a:r>
            <a:r>
              <a:rPr lang="ja-JP" altLang="en-US"/>
              <a:t>：通信性能</a:t>
            </a:r>
            <a:endParaRPr lang="en-JP" dirty="0"/>
          </a:p>
        </p:txBody>
      </p:sp>
      <p:sp>
        <p:nvSpPr>
          <p:cNvPr id="27" name="Slide Number Placeholder 26">
            <a:extLst>
              <a:ext uri="{FF2B5EF4-FFF2-40B4-BE49-F238E27FC236}">
                <a16:creationId xmlns:a16="http://schemas.microsoft.com/office/drawing/2014/main" id="{FBE73D83-D1EC-088D-6387-EC17D164C7C7}"/>
              </a:ext>
            </a:extLst>
          </p:cNvPr>
          <p:cNvSpPr>
            <a:spLocks noGrp="1"/>
          </p:cNvSpPr>
          <p:nvPr>
            <p:ph type="sldNum" sz="quarter" idx="12"/>
          </p:nvPr>
        </p:nvSpPr>
        <p:spPr>
          <a:xfrm>
            <a:off x="10388600" y="6379027"/>
            <a:ext cx="1422400" cy="243417"/>
          </a:xfrm>
        </p:spPr>
        <p:txBody>
          <a:bodyPr/>
          <a:lstStyle/>
          <a:p>
            <a:fld id="{B6F15528-21DE-4FAA-801E-634DDDAF4B2B}" type="slidenum">
              <a:rPr lang="en-US" smtClean="0"/>
              <a:pPr/>
              <a:t>9</a:t>
            </a:fld>
            <a:endParaRPr lang="en-US" dirty="0"/>
          </a:p>
        </p:txBody>
      </p:sp>
      <p:sp>
        <p:nvSpPr>
          <p:cNvPr id="23" name="Content Placeholder 22">
            <a:extLst>
              <a:ext uri="{FF2B5EF4-FFF2-40B4-BE49-F238E27FC236}">
                <a16:creationId xmlns:a16="http://schemas.microsoft.com/office/drawing/2014/main" id="{92A912EE-C334-0F37-A79D-04204D1EF81B}"/>
              </a:ext>
            </a:extLst>
          </p:cNvPr>
          <p:cNvSpPr>
            <a:spLocks noGrp="1"/>
          </p:cNvSpPr>
          <p:nvPr>
            <p:ph sz="half" idx="2"/>
          </p:nvPr>
        </p:nvSpPr>
        <p:spPr>
          <a:xfrm>
            <a:off x="381000" y="1219200"/>
            <a:ext cx="11430000" cy="4876799"/>
          </a:xfrm>
        </p:spPr>
        <p:txBody>
          <a:bodyPr/>
          <a:lstStyle/>
          <a:p>
            <a:r>
              <a:rPr lang="en-US" dirty="0">
                <a:sym typeface="M+"/>
              </a:rPr>
              <a:t>ユーザVMの通信性能をP4 </a:t>
            </a:r>
            <a:r>
              <a:rPr lang="en-US" dirty="0" err="1">
                <a:sym typeface="M+"/>
              </a:rPr>
              <a:t>VMを使わない</a:t>
            </a:r>
            <a:r>
              <a:rPr lang="ja-JP" altLang="en-US"/>
              <a:t>従来システムと比較</a:t>
            </a:r>
            <a:endParaRPr lang="en-US" altLang="ja-JP" dirty="0">
              <a:sym typeface="M+"/>
            </a:endParaRPr>
          </a:p>
          <a:p>
            <a:pPr lvl="1"/>
            <a:r>
              <a:rPr lang="en-US" dirty="0" err="1">
                <a:sym typeface="M+"/>
              </a:rPr>
              <a:t>レイテンシはTCPで53</a:t>
            </a:r>
            <a:r>
              <a:rPr lang="en-US" dirty="0">
                <a:sym typeface="M+"/>
              </a:rPr>
              <a:t>％，</a:t>
            </a:r>
            <a:r>
              <a:rPr lang="en-US" dirty="0" err="1">
                <a:sym typeface="M+"/>
              </a:rPr>
              <a:t>UDPで65％増加</a:t>
            </a:r>
            <a:endParaRPr lang="en-US" dirty="0">
              <a:sym typeface="M+"/>
            </a:endParaRPr>
          </a:p>
          <a:p>
            <a:pPr lvl="2"/>
            <a:r>
              <a:rPr lang="en-US" dirty="0" err="1">
                <a:sym typeface="M+"/>
              </a:rPr>
              <a:t>P4</a:t>
            </a:r>
            <a:r>
              <a:rPr lang="en-US" dirty="0">
                <a:sym typeface="M+"/>
              </a:rPr>
              <a:t> </a:t>
            </a:r>
            <a:r>
              <a:rPr lang="en-US" dirty="0" err="1">
                <a:sym typeface="M+"/>
              </a:rPr>
              <a:t>VMにパケットを転送してP4プログラムを実行するオーバヘッド</a:t>
            </a:r>
            <a:endParaRPr lang="en-US" dirty="0">
              <a:sym typeface="M+"/>
            </a:endParaRPr>
          </a:p>
          <a:p>
            <a:pPr lvl="1"/>
            <a:r>
              <a:rPr lang="en-US" dirty="0" err="1">
                <a:sym typeface="M+"/>
              </a:rPr>
              <a:t>スループットはUDPで1%未満の低下</a:t>
            </a:r>
            <a:endParaRPr lang="en-US" dirty="0">
              <a:sym typeface="M+"/>
            </a:endParaRPr>
          </a:p>
          <a:p>
            <a:pPr lvl="2"/>
            <a:r>
              <a:rPr lang="en-US" dirty="0" err="1">
                <a:sym typeface="M+"/>
              </a:rPr>
              <a:t>TCPでは現状，通信が安定しないが，安定時には1%未満の性能低下</a:t>
            </a:r>
            <a:endParaRPr lang="en-US" dirty="0">
              <a:sym typeface="M+"/>
            </a:endParaRPr>
          </a:p>
          <a:p>
            <a:endParaRPr lang="en-JP" dirty="0"/>
          </a:p>
        </p:txBody>
      </p:sp>
      <p:graphicFrame>
        <p:nvGraphicFramePr>
          <p:cNvPr id="2" name="Chart 1">
            <a:extLst>
              <a:ext uri="{FF2B5EF4-FFF2-40B4-BE49-F238E27FC236}">
                <a16:creationId xmlns:a16="http://schemas.microsoft.com/office/drawing/2014/main" id="{AA5278F6-8507-4F71-35F2-1AB16C9A89B5}"/>
              </a:ext>
            </a:extLst>
          </p:cNvPr>
          <p:cNvGraphicFramePr>
            <a:graphicFrameLocks/>
          </p:cNvGraphicFramePr>
          <p:nvPr>
            <p:extLst>
              <p:ext uri="{D42A27DB-BD31-4B8C-83A1-F6EECF244321}">
                <p14:modId xmlns:p14="http://schemas.microsoft.com/office/powerpoint/2010/main" val="3507539096"/>
              </p:ext>
            </p:extLst>
          </p:nvPr>
        </p:nvGraphicFramePr>
        <p:xfrm>
          <a:off x="1092200" y="3599517"/>
          <a:ext cx="4820660" cy="30235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EC3BCAFF-2272-B146-B849-89A831B77934}"/>
              </a:ext>
            </a:extLst>
          </p:cNvPr>
          <p:cNvGraphicFramePr>
            <a:graphicFrameLocks/>
          </p:cNvGraphicFramePr>
          <p:nvPr>
            <p:extLst>
              <p:ext uri="{D42A27DB-BD31-4B8C-83A1-F6EECF244321}">
                <p14:modId xmlns:p14="http://schemas.microsoft.com/office/powerpoint/2010/main" val="2553737385"/>
              </p:ext>
            </p:extLst>
          </p:nvPr>
        </p:nvGraphicFramePr>
        <p:xfrm>
          <a:off x="5912860" y="3599516"/>
          <a:ext cx="5517140" cy="310038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62239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rgbClr val="FF0000"/>
          </a:solidFill>
        </a:ln>
      </a:spPr>
      <a:bodyPr rtlCol="0" anchor="ctr"/>
      <a:lstStyle>
        <a:defPPr algn="ctr">
          <a:defRPr sz="1800" dirty="0" smtClean="0">
            <a:solidFill>
              <a:srgbClr val="FF0000"/>
            </a:solidFill>
          </a:defRPr>
        </a:defPPr>
      </a:lstStyle>
      <a:style>
        <a:lnRef idx="2">
          <a:schemeClr val="accent6"/>
        </a:lnRef>
        <a:fillRef idx="1">
          <a:schemeClr val="lt1"/>
        </a:fillRef>
        <a:effectRef idx="0">
          <a:schemeClr val="accent6"/>
        </a:effectRef>
        <a:fontRef idx="minor">
          <a:schemeClr val="dk1"/>
        </a:fontRef>
      </a:style>
    </a:sp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14415</TotalTime>
  <Words>2301</Words>
  <Application>Microsoft Macintosh PowerPoint</Application>
  <PresentationFormat>Widescreen</PresentationFormat>
  <Paragraphs>417</Paragraphs>
  <Slides>19</Slides>
  <Notes>19</Notes>
  <HiddenSlides>4</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19</vt:i4>
      </vt:variant>
    </vt:vector>
  </HeadingPairs>
  <TitlesOfParts>
    <vt:vector size="31" baseType="lpstr">
      <vt:lpstr>Aptos Display</vt:lpstr>
      <vt:lpstr>Courier New</vt:lpstr>
      <vt:lpstr>Aptos</vt:lpstr>
      <vt:lpstr>M+ Bold</vt:lpstr>
      <vt:lpstr>Arial</vt:lpstr>
      <vt:lpstr>M PLUS 1p</vt:lpstr>
      <vt:lpstr>M+</vt:lpstr>
      <vt:lpstr>Calibri</vt:lpstr>
      <vt:lpstr>Segoe UI</vt:lpstr>
      <vt:lpstr>M PLUS 1p Medium</vt:lpstr>
      <vt:lpstr>Office Theme</vt:lpstr>
      <vt:lpstr>Custom Design</vt:lpstr>
      <vt:lpstr>AF_XDPとP4 VMを用いた 透過的かつ柔軟なパケット転送制御</vt:lpstr>
      <vt:lpstr>仮想P4スイッチ</vt:lpstr>
      <vt:lpstr>ユーザによるP4プログラムの利用と課題</vt:lpstr>
      <vt:lpstr>先行研究：P4 Shield [Iwai＋，CCWC'26]</vt:lpstr>
      <vt:lpstr>提案：TransP4</vt:lpstr>
      <vt:lpstr>P4 VM経由のパケット送信</vt:lpstr>
      <vt:lpstr>P4 VM経由のパケット受信</vt:lpstr>
      <vt:lpstr>実験1：動作確認</vt:lpstr>
      <vt:lpstr>実験2：通信性能</vt:lpstr>
      <vt:lpstr>まとめ</vt:lpstr>
      <vt:lpstr>AF_XDPとP4 VMを用いた 透過的かつ柔軟なパケット転送制御</vt:lpstr>
      <vt:lpstr>PowerPoint Presentation</vt:lpstr>
      <vt:lpstr>AF_XDP</vt:lpstr>
      <vt:lpstr>P4 VMの処理遅延の影響</vt:lpstr>
      <vt:lpstr>TCPの通信不安定性について</vt:lpstr>
      <vt:lpstr>TransP4の受信</vt:lpstr>
      <vt:lpstr>TransP4の送信</vt:lpstr>
      <vt:lpstr>P4 ShieldとTransP4</vt:lpstr>
      <vt:lpstr>関連研究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B4卒研テーマ発表</dc:title>
  <cp:lastModifiedBy>TASHIRO Kota</cp:lastModifiedBy>
  <cp:revision>353</cp:revision>
  <cp:lastPrinted>2025-12-22T23:31:10Z</cp:lastPrinted>
  <dcterms:created xsi:type="dcterms:W3CDTF">2006-08-16T00:00:00Z</dcterms:created>
  <dcterms:modified xsi:type="dcterms:W3CDTF">2026-02-19T04:32:12Z</dcterms:modified>
  <dc:identifier>DAGvTzTSGr4</dc:identifier>
</cp:coreProperties>
</file>