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handoutMasterIdLst>
    <p:handoutMasterId r:id="rId33"/>
  </p:handoutMasterIdLst>
  <p:sldIdLst>
    <p:sldId id="310" r:id="rId3"/>
    <p:sldId id="302" r:id="rId4"/>
    <p:sldId id="303" r:id="rId5"/>
    <p:sldId id="315" r:id="rId6"/>
    <p:sldId id="294" r:id="rId7"/>
    <p:sldId id="309" r:id="rId8"/>
    <p:sldId id="317" r:id="rId9"/>
    <p:sldId id="318" r:id="rId10"/>
    <p:sldId id="297" r:id="rId11"/>
    <p:sldId id="333" r:id="rId12"/>
    <p:sldId id="319" r:id="rId13"/>
    <p:sldId id="324" r:id="rId14"/>
    <p:sldId id="330" r:id="rId15"/>
    <p:sldId id="320" r:id="rId16"/>
    <p:sldId id="323" r:id="rId17"/>
    <p:sldId id="322" r:id="rId18"/>
    <p:sldId id="331" r:id="rId19"/>
    <p:sldId id="282" r:id="rId20"/>
    <p:sldId id="325" r:id="rId21"/>
    <p:sldId id="332" r:id="rId22"/>
    <p:sldId id="295" r:id="rId23"/>
    <p:sldId id="266" r:id="rId24"/>
    <p:sldId id="327" r:id="rId25"/>
    <p:sldId id="328" r:id="rId26"/>
    <p:sldId id="314" r:id="rId27"/>
    <p:sldId id="307" r:id="rId28"/>
    <p:sldId id="335" r:id="rId29"/>
    <p:sldId id="336" r:id="rId30"/>
    <p:sldId id="334" r:id="rId31"/>
  </p:sldIdLst>
  <p:sldSz cx="12192000" cy="6858000"/>
  <p:notesSz cx="6858000" cy="9144000"/>
  <p:embeddedFontLst>
    <p:embeddedFont>
      <p:font typeface="M PLUS 1p" panose="020B0502020203020207" pitchFamily="34" charset="-128"/>
      <p:regular r:id="rId34"/>
      <p:bold r:id="rId35"/>
    </p:embeddedFont>
    <p:embeddedFont>
      <p:font typeface="M PLUS 1p Medium" panose="020B0502020203020207" pitchFamily="34" charset="-128"/>
      <p:regular r:id="rId36"/>
    </p:embeddedFont>
    <p:embeddedFont>
      <p:font typeface="M+" panose="020B0802040204020203" pitchFamily="34" charset="0"/>
      <p:regular r:id="rId37"/>
      <p:bold r:id="rId37"/>
      <p:italic r:id="rId37"/>
      <p:boldItalic r:id="rId37"/>
    </p:embeddedFont>
    <p:embeddedFont>
      <p:font typeface="M+ Bold" panose="020B0502040204020203" pitchFamily="34" charset="0"/>
      <p:regular r:id="rId38"/>
      <p:bold r:id="rId38"/>
      <p:italic r:id="rId38"/>
      <p:bold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 id="{D03CCC0A-87C5-7A47-82BF-614385839838}">
          <p14:sldIdLst>
            <p14:sldId id="310"/>
          </p14:sldIdLst>
        </p14:section>
        <p14:section name="背景" id="{64F031D7-1148-104F-8BC5-9CD53CA10884}">
          <p14:sldIdLst>
            <p14:sldId id="302"/>
            <p14:sldId id="303"/>
            <p14:sldId id="315"/>
            <p14:sldId id="294"/>
          </p14:sldIdLst>
        </p14:section>
        <p14:section name="提案" id="{F89FA8E6-32CD-9940-8C3C-7CD5B0B56723}">
          <p14:sldIdLst>
            <p14:sldId id="309"/>
            <p14:sldId id="317"/>
            <p14:sldId id="318"/>
            <p14:sldId id="297"/>
            <p14:sldId id="333"/>
            <p14:sldId id="319"/>
            <p14:sldId id="324"/>
            <p14:sldId id="330"/>
            <p14:sldId id="320"/>
            <p14:sldId id="323"/>
            <p14:sldId id="322"/>
            <p14:sldId id="331"/>
          </p14:sldIdLst>
        </p14:section>
        <p14:section name="実験" id="{F3494966-896F-CA4F-8F47-98C745B49554}">
          <p14:sldIdLst>
            <p14:sldId id="282"/>
            <p14:sldId id="325"/>
            <p14:sldId id="332"/>
            <p14:sldId id="295"/>
          </p14:sldIdLst>
        </p14:section>
        <p14:section name="まとめ" id="{60A555E5-4369-CF45-9B36-F44ED38109C5}">
          <p14:sldIdLst>
            <p14:sldId id="266"/>
            <p14:sldId id="327"/>
            <p14:sldId id="328"/>
            <p14:sldId id="314"/>
          </p14:sldIdLst>
        </p14:section>
        <p14:section name="補足" id="{5065355E-1E68-B049-95C0-A02D24F386F7}">
          <p14:sldIdLst>
            <p14:sldId id="307"/>
            <p14:sldId id="335"/>
            <p14:sldId id="336"/>
            <p14:sldId id="334"/>
          </p14:sldIdLst>
        </p14:section>
      </p14:sectionLst>
    </p:ex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F3F236-495C-66AA-E7F2-0B6C98C93C11}" name="TASHIRO Kota" initials="TK" userId="S::tashiro.kota169@mail.kyutech.jp::5e0dfb94-5011-4f3d-9d05-364bc81d74da" providerId="AD"/>
  <p188:author id="{D5143AD7-E749-5E1E-371D-A585C0C727CD}" name="User" initials="U" userId="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3B3B3B"/>
    <a:srgbClr val="EA7231"/>
    <a:srgbClr val="FF656B"/>
    <a:srgbClr val="BBE9E6"/>
    <a:srgbClr val="086273"/>
    <a:srgbClr val="5F2D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88" autoAdjust="0"/>
    <p:restoredTop sz="67604" autoAdjust="0"/>
  </p:normalViewPr>
  <p:slideViewPr>
    <p:cSldViewPr>
      <p:cViewPr>
        <p:scale>
          <a:sx n="58" d="100"/>
          <a:sy n="58" d="100"/>
        </p:scale>
        <p:origin x="-720" y="496"/>
      </p:cViewPr>
      <p:guideLst>
        <p:guide orient="horz" pos="1440"/>
        <p:guide pos="1920"/>
      </p:guideLst>
    </p:cSldViewPr>
  </p:slideViewPr>
  <p:outlineViewPr>
    <p:cViewPr>
      <p:scale>
        <a:sx n="33" d="100"/>
        <a:sy n="33" d="100"/>
      </p:scale>
      <p:origin x="0" y="-4960"/>
    </p:cViewPr>
  </p:outlineViewPr>
  <p:notesTextViewPr>
    <p:cViewPr>
      <p:scale>
        <a:sx n="95" d="100"/>
        <a:sy n="95" d="100"/>
      </p:scale>
      <p:origin x="0" y="0"/>
    </p:cViewPr>
  </p:notesTextViewPr>
  <p:sorterViewPr>
    <p:cViewPr>
      <p:scale>
        <a:sx n="150" d="100"/>
        <a:sy n="150" d="100"/>
      </p:scale>
      <p:origin x="0" y="0"/>
    </p:cViewPr>
  </p:sorterViewPr>
  <p:notesViewPr>
    <p:cSldViewPr>
      <p:cViewPr varScale="1">
        <p:scale>
          <a:sx n="101" d="100"/>
          <a:sy n="101" d="100"/>
        </p:scale>
        <p:origin x="388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Users/tashiro/Desktop/lab/sigos/&#12501;&#12451;&#12523;&#12479;&#12522;&#12531;&#12463;&#12441;&#23455;&#3944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tashiro/Desktop/lab/sigos/&#12501;&#12451;&#12523;&#12479;&#12522;&#12531;&#12463;&#12441;&#23455;&#3944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tashiro/Desktop/lab/&#21330;&#35542;/&#23455;&#39443;&#32080;&#26524;_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tashiro/Desktop/lab/&#21330;&#35542;/&#23455;&#39443;&#32080;&#26524;_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tashiro/Desktop/lab/&#21330;&#35542;/&#23455;&#39443;/&#23455;&#39443;&#32080;&#26524;_5.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tashiro/Desktop/lab/&#21330;&#35542;/&#23455;&#39443;/&#23455;&#39443;&#32080;&#26524;_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tashiro/Desktop/lab/&#21330;&#35542;/&#23455;&#39443;/&#23455;&#39443;&#32080;&#26524;_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tashiro/Desktop/lab/&#21330;&#35542;/&#23455;&#39443;/&#23455;&#39443;&#32080;&#26524;_4.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17032877179676"/>
          <c:y val="0.15633183352080987"/>
          <c:w val="0.79147764038813706"/>
          <c:h val="0.5675076865391826"/>
        </c:manualLayout>
      </c:layout>
      <c:scatterChart>
        <c:scatterStyle val="smoothMarker"/>
        <c:varyColors val="0"/>
        <c:ser>
          <c:idx val="0"/>
          <c:order val="0"/>
          <c:tx>
            <c:v>使用率</c:v>
          </c:tx>
          <c:spPr>
            <a:ln w="38100" cap="rnd">
              <a:solidFill>
                <a:schemeClr val="accent6"/>
              </a:solidFill>
              <a:round/>
            </a:ln>
            <a:effectLst/>
          </c:spPr>
          <c:marker>
            <c:symbol val="none"/>
          </c:marker>
          <c:xVal>
            <c:numRef>
              <c:f>Sheet3!$D$6:$D$81</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Sheet3!$F$6:$F$81</c:f>
              <c:numCache>
                <c:formatCode>General</c:formatCode>
                <c:ptCount val="76"/>
                <c:pt idx="0">
                  <c:v>0</c:v>
                </c:pt>
                <c:pt idx="1">
                  <c:v>0</c:v>
                </c:pt>
                <c:pt idx="2">
                  <c:v>0</c:v>
                </c:pt>
                <c:pt idx="3">
                  <c:v>0</c:v>
                </c:pt>
                <c:pt idx="4">
                  <c:v>1</c:v>
                </c:pt>
                <c:pt idx="5">
                  <c:v>2</c:v>
                </c:pt>
                <c:pt idx="6">
                  <c:v>4</c:v>
                </c:pt>
                <c:pt idx="7">
                  <c:v>6</c:v>
                </c:pt>
                <c:pt idx="8">
                  <c:v>8</c:v>
                </c:pt>
                <c:pt idx="9">
                  <c:v>10</c:v>
                </c:pt>
                <c:pt idx="10">
                  <c:v>10</c:v>
                </c:pt>
                <c:pt idx="11">
                  <c:v>10</c:v>
                </c:pt>
                <c:pt idx="12">
                  <c:v>12</c:v>
                </c:pt>
                <c:pt idx="13">
                  <c:v>14</c:v>
                </c:pt>
                <c:pt idx="14">
                  <c:v>16</c:v>
                </c:pt>
                <c:pt idx="15">
                  <c:v>18</c:v>
                </c:pt>
                <c:pt idx="16">
                  <c:v>20</c:v>
                </c:pt>
                <c:pt idx="17">
                  <c:v>21</c:v>
                </c:pt>
                <c:pt idx="18">
                  <c:v>21</c:v>
                </c:pt>
                <c:pt idx="19">
                  <c:v>21</c:v>
                </c:pt>
                <c:pt idx="20">
                  <c:v>21</c:v>
                </c:pt>
                <c:pt idx="21">
                  <c:v>21</c:v>
                </c:pt>
                <c:pt idx="22">
                  <c:v>24</c:v>
                </c:pt>
                <c:pt idx="23">
                  <c:v>26</c:v>
                </c:pt>
                <c:pt idx="24">
                  <c:v>28</c:v>
                </c:pt>
                <c:pt idx="25">
                  <c:v>30</c:v>
                </c:pt>
                <c:pt idx="26">
                  <c:v>27</c:v>
                </c:pt>
                <c:pt idx="27">
                  <c:v>23</c:v>
                </c:pt>
                <c:pt idx="28">
                  <c:v>18</c:v>
                </c:pt>
                <c:pt idx="29">
                  <c:v>14</c:v>
                </c:pt>
                <c:pt idx="30">
                  <c:v>10</c:v>
                </c:pt>
                <c:pt idx="31">
                  <c:v>14</c:v>
                </c:pt>
                <c:pt idx="32">
                  <c:v>18</c:v>
                </c:pt>
                <c:pt idx="33">
                  <c:v>22</c:v>
                </c:pt>
                <c:pt idx="34">
                  <c:v>27</c:v>
                </c:pt>
                <c:pt idx="35">
                  <c:v>31</c:v>
                </c:pt>
                <c:pt idx="36">
                  <c:v>27</c:v>
                </c:pt>
                <c:pt idx="37">
                  <c:v>23</c:v>
                </c:pt>
                <c:pt idx="38">
                  <c:v>18</c:v>
                </c:pt>
                <c:pt idx="39">
                  <c:v>14</c:v>
                </c:pt>
                <c:pt idx="40">
                  <c:v>10</c:v>
                </c:pt>
                <c:pt idx="41">
                  <c:v>14</c:v>
                </c:pt>
                <c:pt idx="42">
                  <c:v>18</c:v>
                </c:pt>
                <c:pt idx="43">
                  <c:v>22</c:v>
                </c:pt>
                <c:pt idx="44">
                  <c:v>27</c:v>
                </c:pt>
                <c:pt idx="45">
                  <c:v>31</c:v>
                </c:pt>
                <c:pt idx="46">
                  <c:v>27</c:v>
                </c:pt>
                <c:pt idx="47">
                  <c:v>23</c:v>
                </c:pt>
                <c:pt idx="48">
                  <c:v>18</c:v>
                </c:pt>
                <c:pt idx="49">
                  <c:v>14</c:v>
                </c:pt>
                <c:pt idx="50">
                  <c:v>10</c:v>
                </c:pt>
                <c:pt idx="51">
                  <c:v>14</c:v>
                </c:pt>
                <c:pt idx="52">
                  <c:v>18</c:v>
                </c:pt>
                <c:pt idx="53">
                  <c:v>20</c:v>
                </c:pt>
                <c:pt idx="54">
                  <c:v>22</c:v>
                </c:pt>
                <c:pt idx="55">
                  <c:v>25</c:v>
                </c:pt>
                <c:pt idx="56">
                  <c:v>23</c:v>
                </c:pt>
                <c:pt idx="57">
                  <c:v>21</c:v>
                </c:pt>
                <c:pt idx="58">
                  <c:v>21</c:v>
                </c:pt>
                <c:pt idx="59">
                  <c:v>21</c:v>
                </c:pt>
                <c:pt idx="60">
                  <c:v>21</c:v>
                </c:pt>
                <c:pt idx="61">
                  <c:v>20</c:v>
                </c:pt>
                <c:pt idx="62">
                  <c:v>18</c:v>
                </c:pt>
                <c:pt idx="63">
                  <c:v>16</c:v>
                </c:pt>
                <c:pt idx="64">
                  <c:v>13</c:v>
                </c:pt>
                <c:pt idx="65">
                  <c:v>11</c:v>
                </c:pt>
                <c:pt idx="66">
                  <c:v>9</c:v>
                </c:pt>
                <c:pt idx="67">
                  <c:v>10</c:v>
                </c:pt>
                <c:pt idx="68">
                  <c:v>11</c:v>
                </c:pt>
                <c:pt idx="69">
                  <c:v>12</c:v>
                </c:pt>
                <c:pt idx="70">
                  <c:v>13</c:v>
                </c:pt>
                <c:pt idx="71">
                  <c:v>11</c:v>
                </c:pt>
                <c:pt idx="72">
                  <c:v>8</c:v>
                </c:pt>
                <c:pt idx="73">
                  <c:v>6</c:v>
                </c:pt>
                <c:pt idx="74">
                  <c:v>3</c:v>
                </c:pt>
                <c:pt idx="75">
                  <c:v>0</c:v>
                </c:pt>
              </c:numCache>
            </c:numRef>
          </c:yVal>
          <c:smooth val="1"/>
          <c:extLst>
            <c:ext xmlns:c16="http://schemas.microsoft.com/office/drawing/2014/chart" uri="{C3380CC4-5D6E-409C-BE32-E72D297353CC}">
              <c16:uniqueId val="{00000000-E40C-8244-A882-BDC610047D67}"/>
            </c:ext>
          </c:extLst>
        </c:ser>
        <c:ser>
          <c:idx val="1"/>
          <c:order val="1"/>
          <c:tx>
            <c:v>上限閾値</c:v>
          </c:tx>
          <c:spPr>
            <a:ln w="38100" cap="rnd">
              <a:solidFill>
                <a:srgbClr val="FF0000"/>
              </a:solidFill>
              <a:prstDash val="dash"/>
              <a:round/>
            </a:ln>
            <a:effectLst/>
          </c:spPr>
          <c:marker>
            <c:symbol val="none"/>
          </c:marker>
          <c:xVal>
            <c:numRef>
              <c:f>Sheet3!$D$6:$D$81</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Sheet3!$L$6:$L$81</c:f>
              <c:numCache>
                <c:formatCode>General</c:formatCode>
                <c:ptCount val="76"/>
                <c:pt idx="0">
                  <c:v>30</c:v>
                </c:pt>
                <c:pt idx="1">
                  <c:v>30</c:v>
                </c:pt>
                <c:pt idx="2">
                  <c:v>30</c:v>
                </c:pt>
                <c:pt idx="3">
                  <c:v>30</c:v>
                </c:pt>
                <c:pt idx="4">
                  <c:v>30</c:v>
                </c:pt>
                <c:pt idx="5">
                  <c:v>30</c:v>
                </c:pt>
                <c:pt idx="6">
                  <c:v>30</c:v>
                </c:pt>
                <c:pt idx="7">
                  <c:v>30</c:v>
                </c:pt>
                <c:pt idx="8">
                  <c:v>30</c:v>
                </c:pt>
                <c:pt idx="9">
                  <c:v>30</c:v>
                </c:pt>
                <c:pt idx="10">
                  <c:v>30</c:v>
                </c:pt>
                <c:pt idx="11">
                  <c:v>30</c:v>
                </c:pt>
                <c:pt idx="12">
                  <c:v>30</c:v>
                </c:pt>
                <c:pt idx="13">
                  <c:v>30</c:v>
                </c:pt>
                <c:pt idx="14">
                  <c:v>30</c:v>
                </c:pt>
                <c:pt idx="15">
                  <c:v>30</c:v>
                </c:pt>
                <c:pt idx="16">
                  <c:v>30</c:v>
                </c:pt>
                <c:pt idx="17">
                  <c:v>30</c:v>
                </c:pt>
                <c:pt idx="18">
                  <c:v>30</c:v>
                </c:pt>
                <c:pt idx="19">
                  <c:v>30</c:v>
                </c:pt>
                <c:pt idx="20">
                  <c:v>30</c:v>
                </c:pt>
                <c:pt idx="21">
                  <c:v>30</c:v>
                </c:pt>
                <c:pt idx="22">
                  <c:v>30</c:v>
                </c:pt>
                <c:pt idx="23">
                  <c:v>30</c:v>
                </c:pt>
                <c:pt idx="24">
                  <c:v>30</c:v>
                </c:pt>
                <c:pt idx="25">
                  <c:v>30</c:v>
                </c:pt>
                <c:pt idx="26">
                  <c:v>30</c:v>
                </c:pt>
                <c:pt idx="27">
                  <c:v>30</c:v>
                </c:pt>
                <c:pt idx="28">
                  <c:v>30</c:v>
                </c:pt>
                <c:pt idx="29">
                  <c:v>30</c:v>
                </c:pt>
                <c:pt idx="30">
                  <c:v>30</c:v>
                </c:pt>
                <c:pt idx="31">
                  <c:v>30</c:v>
                </c:pt>
                <c:pt idx="32">
                  <c:v>30</c:v>
                </c:pt>
                <c:pt idx="33">
                  <c:v>30</c:v>
                </c:pt>
                <c:pt idx="34">
                  <c:v>30</c:v>
                </c:pt>
                <c:pt idx="35">
                  <c:v>30</c:v>
                </c:pt>
                <c:pt idx="36">
                  <c:v>30</c:v>
                </c:pt>
                <c:pt idx="37">
                  <c:v>30</c:v>
                </c:pt>
                <c:pt idx="38">
                  <c:v>30</c:v>
                </c:pt>
                <c:pt idx="39">
                  <c:v>30</c:v>
                </c:pt>
                <c:pt idx="40">
                  <c:v>30</c:v>
                </c:pt>
                <c:pt idx="41">
                  <c:v>30</c:v>
                </c:pt>
                <c:pt idx="42">
                  <c:v>30</c:v>
                </c:pt>
                <c:pt idx="43">
                  <c:v>30</c:v>
                </c:pt>
                <c:pt idx="44">
                  <c:v>30</c:v>
                </c:pt>
                <c:pt idx="45">
                  <c:v>30</c:v>
                </c:pt>
                <c:pt idx="46">
                  <c:v>30</c:v>
                </c:pt>
                <c:pt idx="47">
                  <c:v>30</c:v>
                </c:pt>
                <c:pt idx="48">
                  <c:v>30</c:v>
                </c:pt>
                <c:pt idx="49">
                  <c:v>30</c:v>
                </c:pt>
                <c:pt idx="50">
                  <c:v>30</c:v>
                </c:pt>
                <c:pt idx="51">
                  <c:v>30</c:v>
                </c:pt>
                <c:pt idx="52">
                  <c:v>30</c:v>
                </c:pt>
                <c:pt idx="53">
                  <c:v>30</c:v>
                </c:pt>
                <c:pt idx="54">
                  <c:v>30</c:v>
                </c:pt>
                <c:pt idx="55">
                  <c:v>30</c:v>
                </c:pt>
                <c:pt idx="56">
                  <c:v>30</c:v>
                </c:pt>
                <c:pt idx="57">
                  <c:v>30</c:v>
                </c:pt>
                <c:pt idx="58">
                  <c:v>30</c:v>
                </c:pt>
                <c:pt idx="59">
                  <c:v>30</c:v>
                </c:pt>
                <c:pt idx="60">
                  <c:v>30</c:v>
                </c:pt>
                <c:pt idx="61">
                  <c:v>30</c:v>
                </c:pt>
                <c:pt idx="62">
                  <c:v>30</c:v>
                </c:pt>
                <c:pt idx="63">
                  <c:v>30</c:v>
                </c:pt>
                <c:pt idx="64">
                  <c:v>30</c:v>
                </c:pt>
                <c:pt idx="65">
                  <c:v>30</c:v>
                </c:pt>
                <c:pt idx="66">
                  <c:v>30</c:v>
                </c:pt>
                <c:pt idx="67">
                  <c:v>30</c:v>
                </c:pt>
                <c:pt idx="68">
                  <c:v>30</c:v>
                </c:pt>
                <c:pt idx="69">
                  <c:v>30</c:v>
                </c:pt>
                <c:pt idx="70">
                  <c:v>30</c:v>
                </c:pt>
                <c:pt idx="71">
                  <c:v>30</c:v>
                </c:pt>
                <c:pt idx="72">
                  <c:v>30</c:v>
                </c:pt>
                <c:pt idx="73">
                  <c:v>30</c:v>
                </c:pt>
                <c:pt idx="74">
                  <c:v>30</c:v>
                </c:pt>
                <c:pt idx="75">
                  <c:v>30</c:v>
                </c:pt>
              </c:numCache>
            </c:numRef>
          </c:yVal>
          <c:smooth val="1"/>
          <c:extLst>
            <c:ext xmlns:c16="http://schemas.microsoft.com/office/drawing/2014/chart" uri="{C3380CC4-5D6E-409C-BE32-E72D297353CC}">
              <c16:uniqueId val="{00000001-E40C-8244-A882-BDC610047D67}"/>
            </c:ext>
          </c:extLst>
        </c:ser>
        <c:ser>
          <c:idx val="2"/>
          <c:order val="2"/>
          <c:tx>
            <c:v>下限閾値</c:v>
          </c:tx>
          <c:spPr>
            <a:ln w="38100" cap="rnd">
              <a:solidFill>
                <a:srgbClr val="002060"/>
              </a:solidFill>
              <a:prstDash val="dash"/>
              <a:round/>
            </a:ln>
            <a:effectLst/>
          </c:spPr>
          <c:marker>
            <c:symbol val="none"/>
          </c:marker>
          <c:xVal>
            <c:numRef>
              <c:f>Sheet3!$D$6:$D$81</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Sheet3!$M$6:$M$81</c:f>
              <c:numCache>
                <c:formatCode>General</c:formatCode>
                <c:ptCount val="76"/>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numCache>
            </c:numRef>
          </c:yVal>
          <c:smooth val="1"/>
          <c:extLst>
            <c:ext xmlns:c16="http://schemas.microsoft.com/office/drawing/2014/chart" uri="{C3380CC4-5D6E-409C-BE32-E72D297353CC}">
              <c16:uniqueId val="{00000002-E40C-8244-A882-BDC610047D67}"/>
            </c:ext>
          </c:extLst>
        </c:ser>
        <c:dLbls>
          <c:showLegendKey val="0"/>
          <c:showVal val="0"/>
          <c:showCatName val="0"/>
          <c:showSerName val="0"/>
          <c:showPercent val="0"/>
          <c:showBubbleSize val="0"/>
        </c:dLbls>
        <c:axId val="1155587088"/>
        <c:axId val="1156429344"/>
      </c:scatterChart>
      <c:valAx>
        <c:axId val="1155587088"/>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時間 [s]</a:t>
                </a:r>
              </a:p>
            </c:rich>
          </c:tx>
          <c:layout>
            <c:manualLayout>
              <c:xMode val="edge"/>
              <c:yMode val="edge"/>
              <c:x val="0.43818376482497917"/>
              <c:y val="0.84752380952380957"/>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156429344"/>
        <c:crosses val="autoZero"/>
        <c:crossBetween val="midCat"/>
      </c:valAx>
      <c:valAx>
        <c:axId val="11564293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dirty="0" err="1"/>
                  <a:t>使用率</a:t>
                </a:r>
                <a:r>
                  <a:rPr lang="en-US" dirty="0"/>
                  <a:t> [%]</a:t>
                </a:r>
              </a:p>
            </c:rich>
          </c:tx>
          <c:layout>
            <c:manualLayout>
              <c:xMode val="edge"/>
              <c:yMode val="edge"/>
              <c:x val="0"/>
              <c:y val="0.2766659385521568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155587088"/>
        <c:crosses val="autoZero"/>
        <c:crossBetween val="midCat"/>
        <c:majorUnit val="10"/>
      </c:valAx>
      <c:spPr>
        <a:noFill/>
        <a:ln>
          <a:noFill/>
        </a:ln>
        <a:effectLst/>
      </c:spPr>
    </c:plotArea>
    <c:legend>
      <c:legendPos val="t"/>
      <c:layout>
        <c:manualLayout>
          <c:xMode val="edge"/>
          <c:yMode val="edge"/>
          <c:x val="0.13366142880528967"/>
          <c:y val="9.5238095238095247E-3"/>
          <c:w val="0.77569145603263523"/>
          <c:h val="0.13379377577802776"/>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89072248890899"/>
          <c:y val="0.17612721846405255"/>
          <c:w val="0.78930464778408038"/>
          <c:h val="0.54009333771651336"/>
        </c:manualLayout>
      </c:layout>
      <c:scatterChart>
        <c:scatterStyle val="smoothMarker"/>
        <c:varyColors val="0"/>
        <c:ser>
          <c:idx val="0"/>
          <c:order val="0"/>
          <c:tx>
            <c:v>高優先通信</c:v>
          </c:tx>
          <c:spPr>
            <a:ln w="63500" cap="rnd">
              <a:solidFill>
                <a:schemeClr val="accent1"/>
              </a:solidFill>
              <a:round/>
            </a:ln>
            <a:effectLst/>
          </c:spPr>
          <c:marker>
            <c:symbol val="none"/>
          </c:marker>
          <c:xVal>
            <c:numRef>
              <c:f>Sheet3!$D$6:$D$81</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Sheet3!$H$6:$H$81</c:f>
              <c:numCache>
                <c:formatCode>General</c:formatCode>
                <c:ptCount val="76"/>
                <c:pt idx="4">
                  <c:v>10.516999999999999</c:v>
                </c:pt>
                <c:pt idx="5">
                  <c:v>10.609</c:v>
                </c:pt>
                <c:pt idx="6">
                  <c:v>10.617000000000001</c:v>
                </c:pt>
                <c:pt idx="7">
                  <c:v>10.599</c:v>
                </c:pt>
                <c:pt idx="8">
                  <c:v>10.611000000000001</c:v>
                </c:pt>
                <c:pt idx="9">
                  <c:v>10.616</c:v>
                </c:pt>
                <c:pt idx="10">
                  <c:v>10.614000000000001</c:v>
                </c:pt>
                <c:pt idx="11">
                  <c:v>10.596</c:v>
                </c:pt>
                <c:pt idx="12">
                  <c:v>10.593999999999999</c:v>
                </c:pt>
                <c:pt idx="13">
                  <c:v>10.577999999999999</c:v>
                </c:pt>
                <c:pt idx="14">
                  <c:v>10.585000000000001</c:v>
                </c:pt>
                <c:pt idx="15">
                  <c:v>10.598000000000001</c:v>
                </c:pt>
                <c:pt idx="16">
                  <c:v>10.597</c:v>
                </c:pt>
                <c:pt idx="17">
                  <c:v>10.606999999999999</c:v>
                </c:pt>
                <c:pt idx="18">
                  <c:v>10.603</c:v>
                </c:pt>
                <c:pt idx="19">
                  <c:v>10.589</c:v>
                </c:pt>
                <c:pt idx="20">
                  <c:v>10.593999999999999</c:v>
                </c:pt>
                <c:pt idx="21">
                  <c:v>10.596</c:v>
                </c:pt>
                <c:pt idx="22">
                  <c:v>10.606999999999999</c:v>
                </c:pt>
                <c:pt idx="23">
                  <c:v>10.602</c:v>
                </c:pt>
                <c:pt idx="24">
                  <c:v>10.617000000000001</c:v>
                </c:pt>
                <c:pt idx="25">
                  <c:v>10.611000000000001</c:v>
                </c:pt>
                <c:pt idx="26">
                  <c:v>10.616</c:v>
                </c:pt>
                <c:pt idx="27">
                  <c:v>10.618</c:v>
                </c:pt>
                <c:pt idx="28">
                  <c:v>10.606999999999999</c:v>
                </c:pt>
                <c:pt idx="29">
                  <c:v>10.619</c:v>
                </c:pt>
                <c:pt idx="30">
                  <c:v>10.595000000000001</c:v>
                </c:pt>
                <c:pt idx="31">
                  <c:v>10.618</c:v>
                </c:pt>
                <c:pt idx="32">
                  <c:v>10.599</c:v>
                </c:pt>
                <c:pt idx="33">
                  <c:v>10.596</c:v>
                </c:pt>
                <c:pt idx="34">
                  <c:v>10.563000000000001</c:v>
                </c:pt>
                <c:pt idx="35">
                  <c:v>10.602</c:v>
                </c:pt>
                <c:pt idx="36">
                  <c:v>10.629</c:v>
                </c:pt>
                <c:pt idx="37">
                  <c:v>10.628</c:v>
                </c:pt>
                <c:pt idx="38">
                  <c:v>10.6</c:v>
                </c:pt>
                <c:pt idx="39">
                  <c:v>10.616</c:v>
                </c:pt>
                <c:pt idx="40">
                  <c:v>10.589</c:v>
                </c:pt>
                <c:pt idx="41">
                  <c:v>10.597</c:v>
                </c:pt>
                <c:pt idx="42">
                  <c:v>10.603999999999999</c:v>
                </c:pt>
                <c:pt idx="43">
                  <c:v>10.58</c:v>
                </c:pt>
                <c:pt idx="44">
                  <c:v>10.589</c:v>
                </c:pt>
                <c:pt idx="45">
                  <c:v>10.58</c:v>
                </c:pt>
                <c:pt idx="46">
                  <c:v>10.567</c:v>
                </c:pt>
                <c:pt idx="47">
                  <c:v>10.598000000000001</c:v>
                </c:pt>
                <c:pt idx="48">
                  <c:v>10.596</c:v>
                </c:pt>
                <c:pt idx="49">
                  <c:v>10.593</c:v>
                </c:pt>
                <c:pt idx="50">
                  <c:v>10.57</c:v>
                </c:pt>
                <c:pt idx="51">
                  <c:v>10.595000000000001</c:v>
                </c:pt>
                <c:pt idx="52">
                  <c:v>10.535</c:v>
                </c:pt>
                <c:pt idx="53">
                  <c:v>10.569000000000001</c:v>
                </c:pt>
                <c:pt idx="54">
                  <c:v>10.582000000000001</c:v>
                </c:pt>
                <c:pt idx="55">
                  <c:v>10.584</c:v>
                </c:pt>
                <c:pt idx="56">
                  <c:v>10.589</c:v>
                </c:pt>
                <c:pt idx="57">
                  <c:v>10.596</c:v>
                </c:pt>
                <c:pt idx="58">
                  <c:v>10.590999999999999</c:v>
                </c:pt>
                <c:pt idx="59">
                  <c:v>10.606</c:v>
                </c:pt>
                <c:pt idx="60">
                  <c:v>10.606999999999999</c:v>
                </c:pt>
                <c:pt idx="61">
                  <c:v>10.586</c:v>
                </c:pt>
                <c:pt idx="62">
                  <c:v>10.587999999999999</c:v>
                </c:pt>
                <c:pt idx="63">
                  <c:v>10.619</c:v>
                </c:pt>
                <c:pt idx="64">
                  <c:v>10.573</c:v>
                </c:pt>
                <c:pt idx="65">
                  <c:v>10.609</c:v>
                </c:pt>
                <c:pt idx="66">
                  <c:v>11.77</c:v>
                </c:pt>
                <c:pt idx="67">
                  <c:v>14.364000000000001</c:v>
                </c:pt>
                <c:pt idx="68">
                  <c:v>14.413</c:v>
                </c:pt>
                <c:pt idx="69">
                  <c:v>14.412000000000001</c:v>
                </c:pt>
              </c:numCache>
            </c:numRef>
          </c:yVal>
          <c:smooth val="1"/>
          <c:extLst>
            <c:ext xmlns:c16="http://schemas.microsoft.com/office/drawing/2014/chart" uri="{C3380CC4-5D6E-409C-BE32-E72D297353CC}">
              <c16:uniqueId val="{00000000-F673-8B46-A417-A2A7DF072234}"/>
            </c:ext>
          </c:extLst>
        </c:ser>
        <c:ser>
          <c:idx val="1"/>
          <c:order val="1"/>
          <c:tx>
            <c:v>低優先通信</c:v>
          </c:tx>
          <c:spPr>
            <a:ln w="38100" cap="rnd">
              <a:solidFill>
                <a:schemeClr val="accent2"/>
              </a:solidFill>
              <a:round/>
            </a:ln>
            <a:effectLst/>
          </c:spPr>
          <c:marker>
            <c:symbol val="none"/>
          </c:marker>
          <c:xVal>
            <c:numRef>
              <c:f>Sheet3!$D$6:$D$81</c:f>
              <c:numCache>
                <c:formatCode>General</c:formatCode>
                <c:ptCount val="7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numCache>
            </c:numRef>
          </c:xVal>
          <c:yVal>
            <c:numRef>
              <c:f>Sheet3!$K$6:$K$81</c:f>
              <c:numCache>
                <c:formatCode>General</c:formatCode>
                <c:ptCount val="76"/>
                <c:pt idx="12">
                  <c:v>10.586</c:v>
                </c:pt>
                <c:pt idx="13">
                  <c:v>10.598000000000001</c:v>
                </c:pt>
                <c:pt idx="14">
                  <c:v>10.585000000000001</c:v>
                </c:pt>
                <c:pt idx="15">
                  <c:v>10.601000000000001</c:v>
                </c:pt>
                <c:pt idx="16">
                  <c:v>10.592000000000001</c:v>
                </c:pt>
                <c:pt idx="17">
                  <c:v>10.606999999999999</c:v>
                </c:pt>
                <c:pt idx="18">
                  <c:v>10.598000000000001</c:v>
                </c:pt>
                <c:pt idx="19">
                  <c:v>10.595000000000001</c:v>
                </c:pt>
                <c:pt idx="20">
                  <c:v>10.593</c:v>
                </c:pt>
                <c:pt idx="21">
                  <c:v>10.59</c:v>
                </c:pt>
                <c:pt idx="22">
                  <c:v>10.602</c:v>
                </c:pt>
                <c:pt idx="23">
                  <c:v>10.586</c:v>
                </c:pt>
                <c:pt idx="24">
                  <c:v>10.595500000000001</c:v>
                </c:pt>
                <c:pt idx="25">
                  <c:v>6.2845000000000004</c:v>
                </c:pt>
                <c:pt idx="26">
                  <c:v>0</c:v>
                </c:pt>
                <c:pt idx="27">
                  <c:v>0</c:v>
                </c:pt>
                <c:pt idx="28">
                  <c:v>0</c:v>
                </c:pt>
                <c:pt idx="29">
                  <c:v>0</c:v>
                </c:pt>
                <c:pt idx="30">
                  <c:v>5.0564999999999998</c:v>
                </c:pt>
                <c:pt idx="31">
                  <c:v>10.571</c:v>
                </c:pt>
                <c:pt idx="32">
                  <c:v>10.5745</c:v>
                </c:pt>
                <c:pt idx="33">
                  <c:v>10.556999999999999</c:v>
                </c:pt>
                <c:pt idx="34">
                  <c:v>10.574</c:v>
                </c:pt>
                <c:pt idx="35">
                  <c:v>4.2664999999999997</c:v>
                </c:pt>
                <c:pt idx="36">
                  <c:v>0</c:v>
                </c:pt>
                <c:pt idx="37">
                  <c:v>0</c:v>
                </c:pt>
                <c:pt idx="38">
                  <c:v>0</c:v>
                </c:pt>
                <c:pt idx="39">
                  <c:v>0</c:v>
                </c:pt>
                <c:pt idx="40">
                  <c:v>7.2565000000000008</c:v>
                </c:pt>
                <c:pt idx="41">
                  <c:v>10.566500000000001</c:v>
                </c:pt>
                <c:pt idx="42">
                  <c:v>10.571999999999999</c:v>
                </c:pt>
                <c:pt idx="43">
                  <c:v>10.5655</c:v>
                </c:pt>
                <c:pt idx="44">
                  <c:v>10.565000000000001</c:v>
                </c:pt>
                <c:pt idx="45">
                  <c:v>2.2565</c:v>
                </c:pt>
                <c:pt idx="46">
                  <c:v>0</c:v>
                </c:pt>
                <c:pt idx="47">
                  <c:v>0</c:v>
                </c:pt>
                <c:pt idx="48">
                  <c:v>0</c:v>
                </c:pt>
                <c:pt idx="49">
                  <c:v>0.33550000000000002</c:v>
                </c:pt>
                <c:pt idx="50">
                  <c:v>8.8740000000000006</c:v>
                </c:pt>
                <c:pt idx="51">
                  <c:v>10.525</c:v>
                </c:pt>
                <c:pt idx="52">
                  <c:v>10.595000000000001</c:v>
                </c:pt>
                <c:pt idx="53">
                  <c:v>10.592000000000001</c:v>
                </c:pt>
                <c:pt idx="54">
                  <c:v>10.59</c:v>
                </c:pt>
                <c:pt idx="55">
                  <c:v>10.585000000000001</c:v>
                </c:pt>
                <c:pt idx="56">
                  <c:v>10.596</c:v>
                </c:pt>
                <c:pt idx="57">
                  <c:v>10.593999999999999</c:v>
                </c:pt>
                <c:pt idx="58">
                  <c:v>10.592000000000001</c:v>
                </c:pt>
                <c:pt idx="59">
                  <c:v>10.6</c:v>
                </c:pt>
              </c:numCache>
            </c:numRef>
          </c:yVal>
          <c:smooth val="1"/>
          <c:extLst>
            <c:ext xmlns:c16="http://schemas.microsoft.com/office/drawing/2014/chart" uri="{C3380CC4-5D6E-409C-BE32-E72D297353CC}">
              <c16:uniqueId val="{00000001-F673-8B46-A417-A2A7DF072234}"/>
            </c:ext>
          </c:extLst>
        </c:ser>
        <c:dLbls>
          <c:showLegendKey val="0"/>
          <c:showVal val="0"/>
          <c:showCatName val="0"/>
          <c:showSerName val="0"/>
          <c:showPercent val="0"/>
          <c:showBubbleSize val="0"/>
        </c:dLbls>
        <c:axId val="87541695"/>
        <c:axId val="87543407"/>
      </c:scatterChart>
      <c:valAx>
        <c:axId val="87541695"/>
        <c:scaling>
          <c:orientation val="minMax"/>
          <c:max val="7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時間 [s]</a:t>
                </a:r>
              </a:p>
            </c:rich>
          </c:tx>
          <c:layout>
            <c:manualLayout>
              <c:xMode val="edge"/>
              <c:yMode val="edge"/>
              <c:x val="0.44414877035422162"/>
              <c:y val="0.83319835020622424"/>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87543407"/>
        <c:crosses val="autoZero"/>
        <c:crossBetween val="midCat"/>
      </c:valAx>
      <c:valAx>
        <c:axId val="87543407"/>
        <c:scaling>
          <c:orientation val="minMax"/>
          <c:max val="1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スループット [Mbps]</a:t>
                </a:r>
              </a:p>
            </c:rich>
          </c:tx>
          <c:layout>
            <c:manualLayout>
              <c:xMode val="edge"/>
              <c:yMode val="edge"/>
              <c:x val="6.4310830877062379E-3"/>
              <c:y val="9.6880764904386962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87541695"/>
        <c:crosses val="autoZero"/>
        <c:crossBetween val="midCat"/>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b="1">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418869333240286"/>
          <c:y val="0.14648044367357455"/>
          <c:w val="0.7045643192507165"/>
          <c:h val="0.71957172627362176"/>
        </c:manualLayout>
      </c:layout>
      <c:barChart>
        <c:barDir val="col"/>
        <c:grouping val="clustered"/>
        <c:varyColors val="0"/>
        <c:ser>
          <c:idx val="1"/>
          <c:order val="0"/>
          <c:tx>
            <c:v>従来手法</c:v>
          </c:tx>
          <c:spPr>
            <a:solidFill>
              <a:srgbClr val="156082"/>
            </a:solidFill>
            <a:ln>
              <a:noFill/>
            </a:ln>
            <a:effectLst/>
          </c:spPr>
          <c:invertIfNegative val="0"/>
          <c:dLbls>
            <c:delete val="1"/>
          </c:dLbls>
          <c:val>
            <c:numRef>
              <c:f>Sheet1!$Y$49:$Y$50</c:f>
              <c:numCache>
                <c:formatCode>General</c:formatCode>
                <c:ptCount val="2"/>
                <c:pt idx="0">
                  <c:v>111.8</c:v>
                </c:pt>
                <c:pt idx="1">
                  <c:v>102.9</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0-1ED6-1E4D-9B6A-6543709F29CB}"/>
            </c:ext>
          </c:extLst>
        </c:ser>
        <c:ser>
          <c:idx val="0"/>
          <c:order val="1"/>
          <c:tx>
            <c:v>TransP4</c:v>
          </c:tx>
          <c:spPr>
            <a:solidFill>
              <a:srgbClr val="EA7231"/>
            </a:solidFill>
            <a:ln>
              <a:noFill/>
            </a:ln>
            <a:effectLst/>
          </c:spPr>
          <c:invertIfNegative val="0"/>
          <c:dLbls>
            <c:delete val="1"/>
          </c:dLbls>
          <c:val>
            <c:numRef>
              <c:f>Sheet1!$X$49:$X$50</c:f>
              <c:numCache>
                <c:formatCode>General</c:formatCode>
                <c:ptCount val="2"/>
                <c:pt idx="0">
                  <c:v>170.8</c:v>
                </c:pt>
                <c:pt idx="1">
                  <c:v>170</c:v>
                </c:pt>
              </c:numCache>
            </c:numRef>
          </c:val>
          <c:extLst>
            <c:ext xmlns:c15="http://schemas.microsoft.com/office/drawing/2012/chart" uri="{02D57815-91ED-43cb-92C2-25804820EDAC}">
              <c15:filteredCategoryTitle>
                <c15:cat>
                  <c:multiLvlStrRef>
                    <c:extLst>
                      <c:ext uri="{02D57815-91ED-43cb-92C2-25804820EDAC}">
                        <c15:formulaRef>
                          <c15:sqref>Sheet1!#REF!</c15:sqref>
                        </c15:formulaRef>
                      </c:ext>
                    </c:extLst>
                  </c:multiLvlStrRef>
                </c15:cat>
              </c15:filteredCategoryTitle>
            </c:ext>
            <c:ext xmlns:c16="http://schemas.microsoft.com/office/drawing/2014/chart" uri="{C3380CC4-5D6E-409C-BE32-E72D297353CC}">
              <c16:uniqueId val="{00000001-1ED6-1E4D-9B6A-6543709F29CB}"/>
            </c:ext>
          </c:extLst>
        </c:ser>
        <c:dLbls>
          <c:dLblPos val="outEnd"/>
          <c:showLegendKey val="0"/>
          <c:showVal val="1"/>
          <c:showCatName val="0"/>
          <c:showSerName val="0"/>
          <c:showPercent val="0"/>
          <c:showBubbleSize val="0"/>
        </c:dLbls>
        <c:gapWidth val="219"/>
        <c:overlap val="-26"/>
        <c:axId val="41351183"/>
        <c:axId val="1242336464"/>
      </c:barChart>
      <c:dateAx>
        <c:axId val="41351183"/>
        <c:scaling>
          <c:orientation val="minMax"/>
        </c:scaling>
        <c:delete val="0"/>
        <c:axPos val="b"/>
        <c:title>
          <c:tx>
            <c:rich>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sz="1600"/>
                  <a:t>TCP                  UDP</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242336464"/>
        <c:crosses val="autoZero"/>
        <c:auto val="0"/>
        <c:lblOffset val="100"/>
        <c:baseTimeUnit val="days"/>
      </c:dateAx>
      <c:valAx>
        <c:axId val="124233646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sz="1600"/>
                  <a:t> レイテンシ [μs]</a:t>
                </a:r>
              </a:p>
            </c:rich>
          </c:tx>
          <c:overlay val="0"/>
          <c:spPr>
            <a:noFill/>
            <a:ln>
              <a:noFill/>
            </a:ln>
            <a:effectLst/>
          </c:spPr>
          <c:txPr>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41351183"/>
        <c:crossesAt val="1"/>
        <c:crossBetween val="between"/>
        <c:majorUnit val="50"/>
      </c:valAx>
      <c:spPr>
        <a:noFill/>
        <a:ln>
          <a:noFill/>
        </a:ln>
        <a:effectLst/>
      </c:spPr>
    </c:plotArea>
    <c:legend>
      <c:legendPos val="t"/>
      <c:layout>
        <c:manualLayout>
          <c:xMode val="edge"/>
          <c:yMode val="edge"/>
          <c:x val="0.21919765613973613"/>
          <c:y val="0"/>
          <c:w val="0.69758362412579755"/>
          <c:h val="0.14286490230387869"/>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b="1">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49727437916415"/>
          <c:y val="0.16396033829104698"/>
          <c:w val="0.69204118715929741"/>
          <c:h val="0.58503463108778064"/>
        </c:manualLayout>
      </c:layout>
      <c:scatterChart>
        <c:scatterStyle val="lineMarker"/>
        <c:varyColors val="0"/>
        <c:ser>
          <c:idx val="1"/>
          <c:order val="0"/>
          <c:tx>
            <c:v>従来手法</c:v>
          </c:tx>
          <c:spPr>
            <a:ln w="19050" cap="rnd">
              <a:solidFill>
                <a:srgbClr val="156082"/>
              </a:solidFill>
              <a:round/>
            </a:ln>
            <a:effectLst/>
          </c:spPr>
          <c:marker>
            <c:symbol val="square"/>
            <c:size val="12"/>
            <c:spPr>
              <a:solidFill>
                <a:srgbClr val="156082"/>
              </a:solidFill>
              <a:ln w="25400">
                <a:noFill/>
              </a:ln>
              <a:effectLst/>
            </c:spPr>
          </c:marker>
          <c:xVal>
            <c:numRef>
              <c:f>Sheet1!$C$51:$O$51</c:f>
              <c:numCache>
                <c:formatCode>General</c:formatCode>
                <c:ptCount val="13"/>
                <c:pt idx="0">
                  <c:v>18</c:v>
                </c:pt>
                <c:pt idx="1">
                  <c:v>82</c:v>
                </c:pt>
                <c:pt idx="2">
                  <c:v>210</c:v>
                </c:pt>
                <c:pt idx="3">
                  <c:v>466</c:v>
                </c:pt>
                <c:pt idx="4">
                  <c:v>978</c:v>
                </c:pt>
                <c:pt idx="5">
                  <c:v>1234</c:v>
                </c:pt>
                <c:pt idx="6">
                  <c:v>1472</c:v>
                </c:pt>
                <c:pt idx="7">
                  <c:v>2002</c:v>
                </c:pt>
                <c:pt idx="8">
                  <c:v>4050</c:v>
                </c:pt>
                <c:pt idx="9">
                  <c:v>8146</c:v>
                </c:pt>
                <c:pt idx="10">
                  <c:v>16338</c:v>
                </c:pt>
                <c:pt idx="11">
                  <c:v>32722</c:v>
                </c:pt>
                <c:pt idx="12">
                  <c:v>65489</c:v>
                </c:pt>
              </c:numCache>
            </c:numRef>
          </c:xVal>
          <c:yVal>
            <c:numRef>
              <c:f>Sheet1!$C$53:$O$53</c:f>
              <c:numCache>
                <c:formatCode>General</c:formatCode>
                <c:ptCount val="13"/>
                <c:pt idx="0">
                  <c:v>103.864</c:v>
                </c:pt>
                <c:pt idx="1">
                  <c:v>472.47</c:v>
                </c:pt>
                <c:pt idx="2">
                  <c:v>1211.3309999999999</c:v>
                </c:pt>
                <c:pt idx="3">
                  <c:v>2581.884</c:v>
                </c:pt>
                <c:pt idx="4">
                  <c:v>5266.8239999999996</c:v>
                </c:pt>
                <c:pt idx="5">
                  <c:v>6601.2939999999999</c:v>
                </c:pt>
                <c:pt idx="6">
                  <c:v>7736.29</c:v>
                </c:pt>
                <c:pt idx="7">
                  <c:v>7267.9049999999997</c:v>
                </c:pt>
                <c:pt idx="8">
                  <c:v>9551.9330000000009</c:v>
                </c:pt>
                <c:pt idx="9">
                  <c:v>9575.0259999999998</c:v>
                </c:pt>
                <c:pt idx="10">
                  <c:v>9583.0820000000003</c:v>
                </c:pt>
                <c:pt idx="11">
                  <c:v>9602.3989999999994</c:v>
                </c:pt>
                <c:pt idx="12">
                  <c:v>9612.1679999999997</c:v>
                </c:pt>
              </c:numCache>
            </c:numRef>
          </c:yVal>
          <c:smooth val="0"/>
          <c:extLst>
            <c:ext xmlns:c16="http://schemas.microsoft.com/office/drawing/2014/chart" uri="{C3380CC4-5D6E-409C-BE32-E72D297353CC}">
              <c16:uniqueId val="{00000000-6394-5949-AB23-72758016E718}"/>
            </c:ext>
          </c:extLst>
        </c:ser>
        <c:ser>
          <c:idx val="0"/>
          <c:order val="1"/>
          <c:tx>
            <c:v>TransP4</c:v>
          </c:tx>
          <c:spPr>
            <a:ln w="25400" cap="rnd">
              <a:solidFill>
                <a:srgbClr val="EA7231"/>
              </a:solidFill>
              <a:round/>
            </a:ln>
            <a:effectLst/>
          </c:spPr>
          <c:marker>
            <c:symbol val="x"/>
            <c:size val="7"/>
            <c:spPr>
              <a:noFill/>
              <a:ln w="34925">
                <a:solidFill>
                  <a:srgbClr val="EA7231"/>
                </a:solidFill>
                <a:round/>
              </a:ln>
              <a:effectLst/>
            </c:spPr>
          </c:marker>
          <c:xVal>
            <c:numRef>
              <c:f>Sheet1!$C$51:$O$51</c:f>
              <c:numCache>
                <c:formatCode>General</c:formatCode>
                <c:ptCount val="13"/>
                <c:pt idx="0">
                  <c:v>18</c:v>
                </c:pt>
                <c:pt idx="1">
                  <c:v>82</c:v>
                </c:pt>
                <c:pt idx="2">
                  <c:v>210</c:v>
                </c:pt>
                <c:pt idx="3">
                  <c:v>466</c:v>
                </c:pt>
                <c:pt idx="4">
                  <c:v>978</c:v>
                </c:pt>
                <c:pt idx="5">
                  <c:v>1234</c:v>
                </c:pt>
                <c:pt idx="6">
                  <c:v>1472</c:v>
                </c:pt>
                <c:pt idx="7">
                  <c:v>2002</c:v>
                </c:pt>
                <c:pt idx="8">
                  <c:v>4050</c:v>
                </c:pt>
                <c:pt idx="9">
                  <c:v>8146</c:v>
                </c:pt>
                <c:pt idx="10">
                  <c:v>16338</c:v>
                </c:pt>
                <c:pt idx="11">
                  <c:v>32722</c:v>
                </c:pt>
                <c:pt idx="12">
                  <c:v>65489</c:v>
                </c:pt>
              </c:numCache>
            </c:numRef>
          </c:xVal>
          <c:yVal>
            <c:numRef>
              <c:f>Sheet1!$C$52:$O$52</c:f>
              <c:numCache>
                <c:formatCode>General</c:formatCode>
                <c:ptCount val="13"/>
                <c:pt idx="0">
                  <c:v>104.616</c:v>
                </c:pt>
                <c:pt idx="1">
                  <c:v>475.05900000000003</c:v>
                </c:pt>
                <c:pt idx="2">
                  <c:v>1214.2840000000001</c:v>
                </c:pt>
                <c:pt idx="3">
                  <c:v>2593.4580000000001</c:v>
                </c:pt>
                <c:pt idx="4">
                  <c:v>5268.8059999999996</c:v>
                </c:pt>
                <c:pt idx="5">
                  <c:v>6618.0079999999998</c:v>
                </c:pt>
                <c:pt idx="6">
                  <c:v>7758.03</c:v>
                </c:pt>
                <c:pt idx="7">
                  <c:v>7318.9269999999997</c:v>
                </c:pt>
                <c:pt idx="8">
                  <c:v>9559.07</c:v>
                </c:pt>
                <c:pt idx="9">
                  <c:v>9574.0139999999992</c:v>
                </c:pt>
                <c:pt idx="10">
                  <c:v>9584.5499999999993</c:v>
                </c:pt>
                <c:pt idx="11">
                  <c:v>9605.1209999999992</c:v>
                </c:pt>
                <c:pt idx="12">
                  <c:v>9614.1149999999998</c:v>
                </c:pt>
              </c:numCache>
            </c:numRef>
          </c:yVal>
          <c:smooth val="0"/>
          <c:extLst>
            <c:ext xmlns:c16="http://schemas.microsoft.com/office/drawing/2014/chart" uri="{C3380CC4-5D6E-409C-BE32-E72D297353CC}">
              <c16:uniqueId val="{00000001-6394-5949-AB23-72758016E718}"/>
            </c:ext>
          </c:extLst>
        </c:ser>
        <c:dLbls>
          <c:showLegendKey val="0"/>
          <c:showVal val="0"/>
          <c:showCatName val="0"/>
          <c:showSerName val="0"/>
          <c:showPercent val="0"/>
          <c:showBubbleSize val="0"/>
        </c:dLbls>
        <c:axId val="1570978432"/>
        <c:axId val="1570980144"/>
      </c:scatterChart>
      <c:valAx>
        <c:axId val="1570978432"/>
        <c:scaling>
          <c:logBase val="10"/>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sz="1600" b="1"/>
                  <a:t>メッセージサイズ [B]</a:t>
                </a:r>
              </a:p>
            </c:rich>
          </c:tx>
          <c:layout>
            <c:manualLayout>
              <c:xMode val="edge"/>
              <c:yMode val="edge"/>
              <c:x val="0.35617481793649031"/>
              <c:y val="0.8517592592592592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570980144"/>
        <c:crosses val="autoZero"/>
        <c:crossBetween val="midCat"/>
      </c:valAx>
      <c:valAx>
        <c:axId val="1570980144"/>
        <c:scaling>
          <c:orientation val="minMax"/>
          <c:max val="1000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sz="1600" b="1" dirty="0" err="1"/>
                  <a:t>UDPスループット</a:t>
                </a:r>
                <a:r>
                  <a:rPr lang="en-US" sz="1600" b="1" dirty="0"/>
                  <a:t> [Gbps]</a:t>
                </a:r>
              </a:p>
            </c:rich>
          </c:tx>
          <c:layout>
            <c:manualLayout>
              <c:xMode val="edge"/>
              <c:yMode val="edge"/>
              <c:x val="3.5135484824960254E-2"/>
              <c:y val="0.11303433354614455"/>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570978432"/>
        <c:crosses val="autoZero"/>
        <c:crossBetween val="midCat"/>
        <c:majorUnit val="2500"/>
        <c:dispUnits>
          <c:builtInUnit val="thousands"/>
        </c:dispUnits>
      </c:valAx>
      <c:spPr>
        <a:noFill/>
        <a:ln>
          <a:solidFill>
            <a:schemeClr val="bg2"/>
          </a:solid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Entry>
      <c:legendEntry>
        <c:idx val="1"/>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Entry>
      <c:layout>
        <c:manualLayout>
          <c:xMode val="edge"/>
          <c:yMode val="edge"/>
          <c:x val="0.27508206720638795"/>
          <c:y val="2.9411764705882353E-2"/>
          <c:w val="0.5296480721599941"/>
          <c:h val="0.12695576655859195"/>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28754605215633"/>
          <c:y val="0.21024414143977085"/>
          <c:w val="0.64149227046160517"/>
          <c:h val="0.50209765863597078"/>
        </c:manualLayout>
      </c:layout>
      <c:scatterChart>
        <c:scatterStyle val="lineMarker"/>
        <c:varyColors val="0"/>
        <c:ser>
          <c:idx val="1"/>
          <c:order val="0"/>
          <c:tx>
            <c:v>従来システム</c:v>
          </c:tx>
          <c:spPr>
            <a:ln w="25400" cap="rnd">
              <a:solidFill>
                <a:srgbClr val="156082"/>
              </a:solidFill>
              <a:round/>
            </a:ln>
            <a:effectLst/>
          </c:spPr>
          <c:marker>
            <c:symbol val="square"/>
            <c:size val="12"/>
            <c:spPr>
              <a:solidFill>
                <a:srgbClr val="156082"/>
              </a:solidFill>
              <a:ln w="25400">
                <a:noFill/>
              </a:ln>
              <a:effectLst/>
            </c:spPr>
          </c:marker>
          <c:xVal>
            <c:numRef>
              <c:f>Sheet1!$D$7:$P$7</c:f>
              <c:numCache>
                <c:formatCode>General</c:formatCode>
                <c:ptCount val="13"/>
                <c:pt idx="0">
                  <c:v>6</c:v>
                </c:pt>
                <c:pt idx="1">
                  <c:v>70</c:v>
                </c:pt>
                <c:pt idx="2">
                  <c:v>198</c:v>
                </c:pt>
                <c:pt idx="3">
                  <c:v>454</c:v>
                </c:pt>
                <c:pt idx="4">
                  <c:v>966</c:v>
                </c:pt>
                <c:pt idx="5">
                  <c:v>1222</c:v>
                </c:pt>
                <c:pt idx="6">
                  <c:v>1460</c:v>
                </c:pt>
                <c:pt idx="7">
                  <c:v>1990</c:v>
                </c:pt>
                <c:pt idx="8">
                  <c:v>4038</c:v>
                </c:pt>
                <c:pt idx="9">
                  <c:v>8134</c:v>
                </c:pt>
                <c:pt idx="10">
                  <c:v>16326</c:v>
                </c:pt>
                <c:pt idx="11">
                  <c:v>32710</c:v>
                </c:pt>
                <c:pt idx="12">
                  <c:v>65477</c:v>
                </c:pt>
              </c:numCache>
            </c:numRef>
          </c:xVal>
          <c:yVal>
            <c:numRef>
              <c:f>Sheet1!$D$21:$P$21</c:f>
              <c:numCache>
                <c:formatCode>General</c:formatCode>
                <c:ptCount val="13"/>
                <c:pt idx="0">
                  <c:v>217.83</c:v>
                </c:pt>
                <c:pt idx="1">
                  <c:v>2815.45</c:v>
                </c:pt>
                <c:pt idx="2">
                  <c:v>7316.77</c:v>
                </c:pt>
                <c:pt idx="3">
                  <c:v>9407.68</c:v>
                </c:pt>
                <c:pt idx="4">
                  <c:v>9404.7999999999993</c:v>
                </c:pt>
                <c:pt idx="5">
                  <c:v>9407.99</c:v>
                </c:pt>
                <c:pt idx="6">
                  <c:v>9411.08</c:v>
                </c:pt>
                <c:pt idx="7">
                  <c:v>9410.73</c:v>
                </c:pt>
                <c:pt idx="8">
                  <c:v>9412.9599999999991</c:v>
                </c:pt>
                <c:pt idx="9">
                  <c:v>9413.33</c:v>
                </c:pt>
                <c:pt idx="10">
                  <c:v>9412.2800000000007</c:v>
                </c:pt>
                <c:pt idx="11">
                  <c:v>9413.39</c:v>
                </c:pt>
                <c:pt idx="12">
                  <c:v>9412.23</c:v>
                </c:pt>
              </c:numCache>
            </c:numRef>
          </c:yVal>
          <c:smooth val="0"/>
          <c:extLst>
            <c:ext xmlns:c16="http://schemas.microsoft.com/office/drawing/2014/chart" uri="{C3380CC4-5D6E-409C-BE32-E72D297353CC}">
              <c16:uniqueId val="{00000000-D36B-9044-B82A-CF304EA0FDF6}"/>
            </c:ext>
          </c:extLst>
        </c:ser>
        <c:ser>
          <c:idx val="0"/>
          <c:order val="1"/>
          <c:tx>
            <c:v>TransP4（1μs遅延）</c:v>
          </c:tx>
          <c:spPr>
            <a:ln w="25400" cap="rnd">
              <a:solidFill>
                <a:srgbClr val="EA7231"/>
              </a:solidFill>
              <a:round/>
            </a:ln>
            <a:effectLst/>
          </c:spPr>
          <c:marker>
            <c:symbol val="x"/>
            <c:size val="10"/>
            <c:spPr>
              <a:noFill/>
              <a:ln w="34925">
                <a:solidFill>
                  <a:srgbClr val="EA7231"/>
                </a:solidFill>
                <a:round/>
              </a:ln>
              <a:effectLst/>
            </c:spPr>
          </c:marker>
          <c:xVal>
            <c:numRef>
              <c:f>Sheet1!$D$7:$P$7</c:f>
              <c:numCache>
                <c:formatCode>General</c:formatCode>
                <c:ptCount val="13"/>
                <c:pt idx="0">
                  <c:v>6</c:v>
                </c:pt>
                <c:pt idx="1">
                  <c:v>70</c:v>
                </c:pt>
                <c:pt idx="2">
                  <c:v>198</c:v>
                </c:pt>
                <c:pt idx="3">
                  <c:v>454</c:v>
                </c:pt>
                <c:pt idx="4">
                  <c:v>966</c:v>
                </c:pt>
                <c:pt idx="5">
                  <c:v>1222</c:v>
                </c:pt>
                <c:pt idx="6">
                  <c:v>1460</c:v>
                </c:pt>
                <c:pt idx="7">
                  <c:v>1990</c:v>
                </c:pt>
                <c:pt idx="8">
                  <c:v>4038</c:v>
                </c:pt>
                <c:pt idx="9">
                  <c:v>8134</c:v>
                </c:pt>
                <c:pt idx="10">
                  <c:v>16326</c:v>
                </c:pt>
                <c:pt idx="11">
                  <c:v>32710</c:v>
                </c:pt>
                <c:pt idx="12">
                  <c:v>65477</c:v>
                </c:pt>
              </c:numCache>
            </c:numRef>
          </c:xVal>
          <c:yVal>
            <c:numRef>
              <c:f>Sheet1!$D$18:$P$18</c:f>
              <c:numCache>
                <c:formatCode>General</c:formatCode>
                <c:ptCount val="13"/>
                <c:pt idx="0">
                  <c:v>222.02699999999999</c:v>
                </c:pt>
                <c:pt idx="1">
                  <c:v>2888.8140000000008</c:v>
                </c:pt>
                <c:pt idx="2">
                  <c:v>7227.1259999999993</c:v>
                </c:pt>
                <c:pt idx="3">
                  <c:v>8078.3910000000005</c:v>
                </c:pt>
                <c:pt idx="4">
                  <c:v>8176.3819999999996</c:v>
                </c:pt>
                <c:pt idx="5">
                  <c:v>8235.1720000000005</c:v>
                </c:pt>
                <c:pt idx="6">
                  <c:v>8242.0489999999991</c:v>
                </c:pt>
                <c:pt idx="7">
                  <c:v>8239.369999999999</c:v>
                </c:pt>
                <c:pt idx="8">
                  <c:v>8239.3979999999992</c:v>
                </c:pt>
                <c:pt idx="9">
                  <c:v>8239.3060000000005</c:v>
                </c:pt>
                <c:pt idx="10">
                  <c:v>8239.0650000000005</c:v>
                </c:pt>
                <c:pt idx="11">
                  <c:v>8218.1939999999995</c:v>
                </c:pt>
                <c:pt idx="12">
                  <c:v>8199.0779999999995</c:v>
                </c:pt>
              </c:numCache>
            </c:numRef>
          </c:yVal>
          <c:smooth val="0"/>
          <c:extLst>
            <c:ext xmlns:c16="http://schemas.microsoft.com/office/drawing/2014/chart" uri="{C3380CC4-5D6E-409C-BE32-E72D297353CC}">
              <c16:uniqueId val="{00000001-D36B-9044-B82A-CF304EA0FDF6}"/>
            </c:ext>
          </c:extLst>
        </c:ser>
        <c:dLbls>
          <c:showLegendKey val="0"/>
          <c:showVal val="0"/>
          <c:showCatName val="0"/>
          <c:showSerName val="0"/>
          <c:showPercent val="0"/>
          <c:showBubbleSize val="0"/>
        </c:dLbls>
        <c:axId val="1570978432"/>
        <c:axId val="1570980144"/>
      </c:scatterChart>
      <c:valAx>
        <c:axId val="1570978432"/>
        <c:scaling>
          <c:logBase val="10"/>
          <c:orientation val="minMax"/>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メッセージサイズ [B]</a:t>
                </a:r>
              </a:p>
            </c:rich>
          </c:tx>
          <c:layout>
            <c:manualLayout>
              <c:xMode val="edge"/>
              <c:yMode val="edge"/>
              <c:x val="0.38250555641068268"/>
              <c:y val="0.87149040893958041"/>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570980144"/>
        <c:crosses val="autoZero"/>
        <c:crossBetween val="midCat"/>
      </c:valAx>
      <c:valAx>
        <c:axId val="1570980144"/>
        <c:scaling>
          <c:orientation val="minMax"/>
          <c:max val="1000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TCPスループット [Gbps]</a:t>
                </a:r>
              </a:p>
            </c:rich>
          </c:tx>
          <c:layout>
            <c:manualLayout>
              <c:xMode val="edge"/>
              <c:yMode val="edge"/>
              <c:x val="8.5487799839033415E-4"/>
              <c:y val="0.2001573887746508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570978432"/>
        <c:crosses val="autoZero"/>
        <c:crossBetween val="midCat"/>
        <c:majorUnit val="2500"/>
        <c:dispUnits>
          <c:builtInUnit val="thousands"/>
        </c:dispUnits>
      </c:valAx>
      <c:spPr>
        <a:noFill/>
        <a:ln>
          <a:solidFill>
            <a:schemeClr val="bg2"/>
          </a:solid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Entry>
      <c:legendEntry>
        <c:idx val="1"/>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Entry>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1">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06513390869451"/>
          <c:y val="0.17390128747040276"/>
          <c:w val="0.64269079133683127"/>
          <c:h val="0.55490598733130236"/>
        </c:manualLayout>
      </c:layout>
      <c:scatterChart>
        <c:scatterStyle val="lineMarker"/>
        <c:varyColors val="0"/>
        <c:ser>
          <c:idx val="1"/>
          <c:order val="0"/>
          <c:tx>
            <c:v>従来システム</c:v>
          </c:tx>
          <c:spPr>
            <a:ln w="25400" cap="rnd">
              <a:solidFill>
                <a:srgbClr val="156082"/>
              </a:solidFill>
              <a:round/>
            </a:ln>
            <a:effectLst/>
          </c:spPr>
          <c:marker>
            <c:symbol val="square"/>
            <c:size val="12"/>
            <c:spPr>
              <a:solidFill>
                <a:srgbClr val="156082"/>
              </a:solidFill>
              <a:ln w="25400">
                <a:noFill/>
              </a:ln>
              <a:effectLst/>
            </c:spPr>
          </c:marker>
          <c:xVal>
            <c:numRef>
              <c:f>Sheet1!$D$7:$P$7</c:f>
              <c:numCache>
                <c:formatCode>General</c:formatCode>
                <c:ptCount val="13"/>
                <c:pt idx="0">
                  <c:v>6</c:v>
                </c:pt>
                <c:pt idx="1">
                  <c:v>70</c:v>
                </c:pt>
                <c:pt idx="2">
                  <c:v>198</c:v>
                </c:pt>
                <c:pt idx="3">
                  <c:v>454</c:v>
                </c:pt>
                <c:pt idx="4">
                  <c:v>966</c:v>
                </c:pt>
                <c:pt idx="5">
                  <c:v>1222</c:v>
                </c:pt>
                <c:pt idx="6">
                  <c:v>1460</c:v>
                </c:pt>
                <c:pt idx="7">
                  <c:v>1990</c:v>
                </c:pt>
                <c:pt idx="8">
                  <c:v>4038</c:v>
                </c:pt>
                <c:pt idx="9">
                  <c:v>8134</c:v>
                </c:pt>
                <c:pt idx="10">
                  <c:v>16326</c:v>
                </c:pt>
                <c:pt idx="11">
                  <c:v>32710</c:v>
                </c:pt>
                <c:pt idx="12">
                  <c:v>65477</c:v>
                </c:pt>
              </c:numCache>
            </c:numRef>
          </c:xVal>
          <c:yVal>
            <c:numRef>
              <c:f>Sheet1!$D$24:$P$24</c:f>
              <c:numCache>
                <c:formatCode>General</c:formatCode>
                <c:ptCount val="13"/>
                <c:pt idx="0">
                  <c:v>217.83</c:v>
                </c:pt>
                <c:pt idx="1">
                  <c:v>2815.45</c:v>
                </c:pt>
                <c:pt idx="2">
                  <c:v>7316.77</c:v>
                </c:pt>
                <c:pt idx="3">
                  <c:v>9407.68</c:v>
                </c:pt>
                <c:pt idx="4">
                  <c:v>9404.7999999999993</c:v>
                </c:pt>
                <c:pt idx="5">
                  <c:v>9407.99</c:v>
                </c:pt>
                <c:pt idx="6">
                  <c:v>9411.08</c:v>
                </c:pt>
                <c:pt idx="7">
                  <c:v>9410.73</c:v>
                </c:pt>
                <c:pt idx="8">
                  <c:v>9412.9599999999991</c:v>
                </c:pt>
                <c:pt idx="9">
                  <c:v>9413.33</c:v>
                </c:pt>
                <c:pt idx="10">
                  <c:v>9412.2800000000007</c:v>
                </c:pt>
                <c:pt idx="11">
                  <c:v>9413.39</c:v>
                </c:pt>
                <c:pt idx="12">
                  <c:v>9412.23</c:v>
                </c:pt>
              </c:numCache>
            </c:numRef>
          </c:yVal>
          <c:smooth val="0"/>
          <c:extLst>
            <c:ext xmlns:c16="http://schemas.microsoft.com/office/drawing/2014/chart" uri="{C3380CC4-5D6E-409C-BE32-E72D297353CC}">
              <c16:uniqueId val="{00000000-58A9-C94B-BF71-A2660322397B}"/>
            </c:ext>
          </c:extLst>
        </c:ser>
        <c:ser>
          <c:idx val="0"/>
          <c:order val="1"/>
          <c:tx>
            <c:v>TransP4</c:v>
          </c:tx>
          <c:spPr>
            <a:ln w="25400" cap="rnd">
              <a:solidFill>
                <a:srgbClr val="EA7231"/>
              </a:solidFill>
              <a:round/>
            </a:ln>
            <a:effectLst/>
          </c:spPr>
          <c:marker>
            <c:symbol val="x"/>
            <c:size val="10"/>
            <c:spPr>
              <a:noFill/>
              <a:ln w="34925">
                <a:solidFill>
                  <a:srgbClr val="EA7231"/>
                </a:solidFill>
                <a:round/>
              </a:ln>
              <a:effectLst/>
            </c:spPr>
          </c:marker>
          <c:xVal>
            <c:numRef>
              <c:f>Sheet1!$E$7:$P$7</c:f>
              <c:numCache>
                <c:formatCode>General</c:formatCode>
                <c:ptCount val="12"/>
                <c:pt idx="0">
                  <c:v>70</c:v>
                </c:pt>
                <c:pt idx="1">
                  <c:v>198</c:v>
                </c:pt>
                <c:pt idx="2">
                  <c:v>454</c:v>
                </c:pt>
                <c:pt idx="3">
                  <c:v>966</c:v>
                </c:pt>
                <c:pt idx="4">
                  <c:v>1222</c:v>
                </c:pt>
                <c:pt idx="5">
                  <c:v>1460</c:v>
                </c:pt>
                <c:pt idx="6">
                  <c:v>1990</c:v>
                </c:pt>
                <c:pt idx="7">
                  <c:v>4038</c:v>
                </c:pt>
                <c:pt idx="8">
                  <c:v>8134</c:v>
                </c:pt>
                <c:pt idx="9">
                  <c:v>16326</c:v>
                </c:pt>
                <c:pt idx="10">
                  <c:v>32710</c:v>
                </c:pt>
                <c:pt idx="11">
                  <c:v>65477</c:v>
                </c:pt>
              </c:numCache>
            </c:numRef>
          </c:xVal>
          <c:yVal>
            <c:numRef>
              <c:f>Sheet1!$E$18:$P$18</c:f>
              <c:numCache>
                <c:formatCode>General</c:formatCode>
                <c:ptCount val="12"/>
                <c:pt idx="0">
                  <c:v>2888.8140000000008</c:v>
                </c:pt>
                <c:pt idx="1">
                  <c:v>7414.6229999999996</c:v>
                </c:pt>
                <c:pt idx="2">
                  <c:v>9407.0709999999999</c:v>
                </c:pt>
                <c:pt idx="3">
                  <c:v>7641.2449999999999</c:v>
                </c:pt>
                <c:pt idx="4">
                  <c:v>6431.0460000000003</c:v>
                </c:pt>
                <c:pt idx="5">
                  <c:v>8950.3310000000001</c:v>
                </c:pt>
                <c:pt idx="6">
                  <c:v>7288.4289999999992</c:v>
                </c:pt>
                <c:pt idx="7">
                  <c:v>7821.8520000000008</c:v>
                </c:pt>
                <c:pt idx="8">
                  <c:v>9411.2259999999987</c:v>
                </c:pt>
                <c:pt idx="9">
                  <c:v>7370.116</c:v>
                </c:pt>
                <c:pt idx="10">
                  <c:v>7220.4339999999993</c:v>
                </c:pt>
                <c:pt idx="11">
                  <c:v>6211.0759999999991</c:v>
                </c:pt>
              </c:numCache>
            </c:numRef>
          </c:yVal>
          <c:smooth val="0"/>
          <c:extLst>
            <c:ext xmlns:c16="http://schemas.microsoft.com/office/drawing/2014/chart" uri="{C3380CC4-5D6E-409C-BE32-E72D297353CC}">
              <c16:uniqueId val="{00000001-58A9-C94B-BF71-A2660322397B}"/>
            </c:ext>
          </c:extLst>
        </c:ser>
        <c:dLbls>
          <c:showLegendKey val="0"/>
          <c:showVal val="0"/>
          <c:showCatName val="0"/>
          <c:showSerName val="0"/>
          <c:showPercent val="0"/>
          <c:showBubbleSize val="0"/>
        </c:dLbls>
        <c:axId val="1570978432"/>
        <c:axId val="1570980144"/>
      </c:scatterChart>
      <c:valAx>
        <c:axId val="1570978432"/>
        <c:scaling>
          <c:logBase val="10"/>
          <c:orientation val="minMax"/>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メッセージサイズ [B]</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570980144"/>
        <c:crosses val="autoZero"/>
        <c:crossBetween val="midCat"/>
      </c:valAx>
      <c:valAx>
        <c:axId val="1570980144"/>
        <c:scaling>
          <c:orientation val="minMax"/>
          <c:max val="1000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r>
                  <a:rPr lang="en-US"/>
                  <a:t>TCPスループット [Gbps]</a:t>
                </a:r>
              </a:p>
            </c:rich>
          </c:tx>
          <c:layout>
            <c:manualLayout>
              <c:xMode val="edge"/>
              <c:yMode val="edge"/>
              <c:x val="2.6937127113455649E-3"/>
              <c:y val="0.25032986750708058"/>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crossAx val="1570978432"/>
        <c:crosses val="autoZero"/>
        <c:crossBetween val="midCat"/>
        <c:majorUnit val="2500"/>
        <c:dispUnits>
          <c:builtInUnit val="thousands"/>
        </c:dispUnits>
      </c:valAx>
      <c:spPr>
        <a:noFill/>
        <a:ln>
          <a:solidFill>
            <a:schemeClr val="bg2"/>
          </a:solid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Entry>
      <c:legendEntry>
        <c:idx val="1"/>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Entry>
      <c:overlay val="0"/>
      <c:spPr>
        <a:noFill/>
        <a:ln>
          <a:noFill/>
        </a:ln>
        <a:effectLst/>
      </c:spPr>
      <c:txPr>
        <a:bodyPr rot="0" spcFirstLastPara="1" vertOverflow="ellipsis" vert="horz" wrap="square" anchor="ctr" anchorCtr="1"/>
        <a:lstStyle/>
        <a:p>
          <a:pPr>
            <a:defRPr sz="1600" b="1" i="0" u="none" strike="noStrike" kern="1200" baseline="0">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b="1">
          <a:solidFill>
            <a:srgbClr val="3B3B3B"/>
          </a:solidFill>
          <a:latin typeface="M PLUS 1p" panose="020B0502020203020207" pitchFamily="34" charset="-128"/>
          <a:ea typeface="M PLUS 1p" panose="020B0502020203020207" pitchFamily="34" charset="-128"/>
          <a:cs typeface="M PLUS 1p" panose="020B0502020203020207" pitchFamily="34" charset="-128"/>
        </a:defRPr>
      </a:pPr>
      <a:endParaRPr lang="en-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1888325603136"/>
          <c:y val="0.1915786421650443"/>
          <c:w val="0.69411947650379313"/>
          <c:h val="0.58519360238179818"/>
        </c:manualLayout>
      </c:layout>
      <c:scatterChart>
        <c:scatterStyle val="lineMarker"/>
        <c:varyColors val="0"/>
        <c:ser>
          <c:idx val="1"/>
          <c:order val="0"/>
          <c:tx>
            <c:v>パケットサイズ 18B</c:v>
          </c:tx>
          <c:spPr>
            <a:ln w="25400" cap="rnd">
              <a:solidFill>
                <a:schemeClr val="accent1"/>
              </a:solidFill>
              <a:round/>
            </a:ln>
            <a:effectLst/>
          </c:spPr>
          <c:marker>
            <c:symbol val="square"/>
            <c:size val="12"/>
            <c:spPr>
              <a:solidFill>
                <a:schemeClr val="accent1"/>
              </a:solidFill>
              <a:ln w="25400">
                <a:noFill/>
              </a:ln>
              <a:effectLst/>
            </c:spPr>
          </c:marker>
          <c:xVal>
            <c:numRef>
              <c:f>Sheet1!$C$14:$C$19</c:f>
              <c:numCache>
                <c:formatCode>General</c:formatCode>
                <c:ptCount val="6"/>
                <c:pt idx="0">
                  <c:v>0.1</c:v>
                </c:pt>
                <c:pt idx="1">
                  <c:v>1</c:v>
                </c:pt>
                <c:pt idx="2">
                  <c:v>2</c:v>
                </c:pt>
                <c:pt idx="3">
                  <c:v>10</c:v>
                </c:pt>
                <c:pt idx="4">
                  <c:v>50</c:v>
                </c:pt>
                <c:pt idx="5">
                  <c:v>100</c:v>
                </c:pt>
              </c:numCache>
            </c:numRef>
          </c:xVal>
          <c:yVal>
            <c:numRef>
              <c:f>Sheet1!$N$14:$N$19</c:f>
              <c:numCache>
                <c:formatCode>General</c:formatCode>
                <c:ptCount val="6"/>
                <c:pt idx="0">
                  <c:v>100.16499999999999</c:v>
                </c:pt>
                <c:pt idx="1">
                  <c:v>100.97300000000001</c:v>
                </c:pt>
                <c:pt idx="2">
                  <c:v>65.100999999999999</c:v>
                </c:pt>
                <c:pt idx="3">
                  <c:v>14.2</c:v>
                </c:pt>
                <c:pt idx="4">
                  <c:v>2.9600000000000004</c:v>
                </c:pt>
                <c:pt idx="5">
                  <c:v>1.5209999999999999</c:v>
                </c:pt>
              </c:numCache>
            </c:numRef>
          </c:yVal>
          <c:smooth val="0"/>
          <c:extLst>
            <c:ext xmlns:c16="http://schemas.microsoft.com/office/drawing/2014/chart" uri="{C3380CC4-5D6E-409C-BE32-E72D297353CC}">
              <c16:uniqueId val="{00000000-6F45-4249-B2E5-172AE3873934}"/>
            </c:ext>
          </c:extLst>
        </c:ser>
        <c:ser>
          <c:idx val="0"/>
          <c:order val="1"/>
          <c:tx>
            <c:v>パケットサイズ 1472B</c:v>
          </c:tx>
          <c:spPr>
            <a:ln w="25400" cap="rnd">
              <a:solidFill>
                <a:schemeClr val="accent2"/>
              </a:solidFill>
              <a:round/>
            </a:ln>
            <a:effectLst/>
          </c:spPr>
          <c:marker>
            <c:symbol val="x"/>
            <c:size val="10"/>
            <c:spPr>
              <a:noFill/>
              <a:ln w="34925">
                <a:solidFill>
                  <a:schemeClr val="accent2"/>
                </a:solidFill>
                <a:round/>
              </a:ln>
              <a:effectLst/>
            </c:spPr>
          </c:marker>
          <c:xVal>
            <c:numRef>
              <c:f>Sheet1!$C$26:$C$31</c:f>
              <c:numCache>
                <c:formatCode>General</c:formatCode>
                <c:ptCount val="6"/>
                <c:pt idx="0">
                  <c:v>0.1</c:v>
                </c:pt>
                <c:pt idx="1">
                  <c:v>1</c:v>
                </c:pt>
                <c:pt idx="2">
                  <c:v>2</c:v>
                </c:pt>
                <c:pt idx="3">
                  <c:v>10</c:v>
                </c:pt>
                <c:pt idx="4">
                  <c:v>50</c:v>
                </c:pt>
                <c:pt idx="5">
                  <c:v>100</c:v>
                </c:pt>
              </c:numCache>
            </c:numRef>
          </c:xVal>
          <c:yVal>
            <c:numRef>
              <c:f>Sheet1!$N$26:$N$31</c:f>
              <c:numCache>
                <c:formatCode>General</c:formatCode>
                <c:ptCount val="6"/>
                <c:pt idx="0">
                  <c:v>7513.5969999999998</c:v>
                </c:pt>
                <c:pt idx="1">
                  <c:v>7550.4970000000003</c:v>
                </c:pt>
                <c:pt idx="2">
                  <c:v>5342.3960000000006</c:v>
                </c:pt>
                <c:pt idx="3">
                  <c:v>1156.4480000000001</c:v>
                </c:pt>
                <c:pt idx="4">
                  <c:v>237.25900000000001</c:v>
                </c:pt>
                <c:pt idx="5">
                  <c:v>119.474</c:v>
                </c:pt>
              </c:numCache>
            </c:numRef>
          </c:yVal>
          <c:smooth val="0"/>
          <c:extLst>
            <c:ext xmlns:c16="http://schemas.microsoft.com/office/drawing/2014/chart" uri="{C3380CC4-5D6E-409C-BE32-E72D297353CC}">
              <c16:uniqueId val="{00000001-6F45-4249-B2E5-172AE3873934}"/>
            </c:ext>
          </c:extLst>
        </c:ser>
        <c:dLbls>
          <c:showLegendKey val="0"/>
          <c:showVal val="0"/>
          <c:showCatName val="0"/>
          <c:showSerName val="0"/>
          <c:showPercent val="0"/>
          <c:showBubbleSize val="0"/>
        </c:dLbls>
        <c:axId val="1570978432"/>
        <c:axId val="1570980144"/>
      </c:scatterChart>
      <c:valAx>
        <c:axId val="1570978432"/>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P4 VM 遅延 [μs]</a:t>
                </a:r>
              </a:p>
            </c:rich>
          </c:tx>
          <c:layout>
            <c:manualLayout>
              <c:xMode val="edge"/>
              <c:yMode val="edge"/>
              <c:x val="0.37696866623771758"/>
              <c:y val="0.890061157230498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crossAx val="1570980144"/>
        <c:crosses val="autoZero"/>
        <c:crossBetween val="midCat"/>
      </c:valAx>
      <c:valAx>
        <c:axId val="1570980144"/>
        <c:scaling>
          <c:logBase val="10"/>
          <c:orientation val="minMax"/>
          <c:max val="1000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r>
                  <a:rPr lang="en-US"/>
                  <a:t>UDPスループット [Mbps]</a:t>
                </a:r>
              </a:p>
            </c:rich>
          </c:tx>
          <c:layout>
            <c:manualLayout>
              <c:xMode val="edge"/>
              <c:yMode val="edge"/>
              <c:x val="2.0349463058814861E-2"/>
              <c:y val="0.1578550191125524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crossAx val="1570978432"/>
        <c:crosses val="autoZero"/>
        <c:crossBetween val="midCat"/>
      </c:valAx>
      <c:spPr>
        <a:noFill/>
        <a:ln>
          <a:solidFill>
            <a:schemeClr val="bg2"/>
          </a:solidFill>
        </a:ln>
        <a:effectLst/>
      </c:spPr>
    </c:plotArea>
    <c:legend>
      <c:legendPos val="t"/>
      <c:legendEntry>
        <c:idx val="0"/>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legendEntry>
      <c:legendEntry>
        <c:idx val="1"/>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legendEntry>
      <c:layout>
        <c:manualLayout>
          <c:xMode val="edge"/>
          <c:yMode val="edge"/>
          <c:x val="9.9746686838444246E-2"/>
          <c:y val="5.0766710575651859E-2"/>
          <c:w val="0.88263205837078307"/>
          <c:h val="8.768730051414286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Arial" panose="020B0604020202020204" pitchFamily="34" charset="0"/>
              <a:ea typeface="+mn-ea"/>
              <a:cs typeface="Arial" panose="020B0604020202020204" pitchFamily="34" charset="0"/>
            </a:defRPr>
          </a:pPr>
          <a:endParaRPr lang="en-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600">
          <a:solidFill>
            <a:schemeClr val="tx1">
              <a:lumMod val="95000"/>
              <a:lumOff val="5000"/>
            </a:schemeClr>
          </a:solidFill>
          <a:latin typeface="Arial" panose="020B0604020202020204" pitchFamily="34" charset="0"/>
          <a:cs typeface="Arial" panose="020B0604020202020204" pitchFamily="34" charset="0"/>
        </a:defRPr>
      </a:pPr>
      <a:endParaRPr lang="en-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14006251494737"/>
          <c:y val="0.16727662228321935"/>
          <c:w val="0.78126307773339021"/>
          <c:h val="0.58057427003992912"/>
        </c:manualLayout>
      </c:layout>
      <c:barChart>
        <c:barDir val="col"/>
        <c:grouping val="clustered"/>
        <c:varyColors val="0"/>
        <c:ser>
          <c:idx val="0"/>
          <c:order val="0"/>
          <c:tx>
            <c:v>TCP</c:v>
          </c:tx>
          <c:spPr>
            <a:solidFill>
              <a:schemeClr val="accent1"/>
            </a:solidFill>
            <a:ln>
              <a:noFill/>
            </a:ln>
            <a:effectLst/>
          </c:spPr>
          <c:invertIfNegative val="0"/>
          <c:cat>
            <c:numRef>
              <c:f>Sheet1!$L$38:$L$43</c:f>
              <c:numCache>
                <c:formatCode>General</c:formatCode>
                <c:ptCount val="6"/>
                <c:pt idx="0">
                  <c:v>0.1</c:v>
                </c:pt>
                <c:pt idx="1">
                  <c:v>1</c:v>
                </c:pt>
                <c:pt idx="2">
                  <c:v>2</c:v>
                </c:pt>
                <c:pt idx="3">
                  <c:v>10</c:v>
                </c:pt>
                <c:pt idx="4">
                  <c:v>50</c:v>
                </c:pt>
                <c:pt idx="5">
                  <c:v>100</c:v>
                </c:pt>
              </c:numCache>
            </c:numRef>
          </c:cat>
          <c:val>
            <c:numRef>
              <c:f>Sheet1!$M$38:$M$43</c:f>
              <c:numCache>
                <c:formatCode>General</c:formatCode>
                <c:ptCount val="6"/>
                <c:pt idx="0">
                  <c:v>146.6</c:v>
                </c:pt>
                <c:pt idx="1">
                  <c:v>152.69999999999999</c:v>
                </c:pt>
                <c:pt idx="2">
                  <c:v>156.80000000000001</c:v>
                </c:pt>
                <c:pt idx="3">
                  <c:v>166.8</c:v>
                </c:pt>
                <c:pt idx="4">
                  <c:v>250.3</c:v>
                </c:pt>
                <c:pt idx="5">
                  <c:v>353.1</c:v>
                </c:pt>
              </c:numCache>
            </c:numRef>
          </c:val>
          <c:extLst>
            <c:ext xmlns:c16="http://schemas.microsoft.com/office/drawing/2014/chart" uri="{C3380CC4-5D6E-409C-BE32-E72D297353CC}">
              <c16:uniqueId val="{00000000-25DE-D54B-BB33-6F96AD924772}"/>
            </c:ext>
          </c:extLst>
        </c:ser>
        <c:ser>
          <c:idx val="1"/>
          <c:order val="1"/>
          <c:tx>
            <c:v>UDP</c:v>
          </c:tx>
          <c:spPr>
            <a:solidFill>
              <a:schemeClr val="accent2"/>
            </a:solidFill>
            <a:ln>
              <a:noFill/>
            </a:ln>
            <a:effectLst/>
          </c:spPr>
          <c:invertIfNegative val="0"/>
          <c:cat>
            <c:numRef>
              <c:f>Sheet1!$L$38:$L$43</c:f>
              <c:numCache>
                <c:formatCode>General</c:formatCode>
                <c:ptCount val="6"/>
                <c:pt idx="0">
                  <c:v>0.1</c:v>
                </c:pt>
                <c:pt idx="1">
                  <c:v>1</c:v>
                </c:pt>
                <c:pt idx="2">
                  <c:v>2</c:v>
                </c:pt>
                <c:pt idx="3">
                  <c:v>10</c:v>
                </c:pt>
                <c:pt idx="4">
                  <c:v>50</c:v>
                </c:pt>
                <c:pt idx="5">
                  <c:v>100</c:v>
                </c:pt>
              </c:numCache>
            </c:numRef>
          </c:cat>
          <c:val>
            <c:numRef>
              <c:f>Sheet1!$N$38:$N$43</c:f>
              <c:numCache>
                <c:formatCode>General</c:formatCode>
                <c:ptCount val="6"/>
                <c:pt idx="0">
                  <c:v>143.19999999999999</c:v>
                </c:pt>
                <c:pt idx="1">
                  <c:v>150.5</c:v>
                </c:pt>
                <c:pt idx="2">
                  <c:v>150.30000000000001</c:v>
                </c:pt>
                <c:pt idx="3">
                  <c:v>155.30000000000001</c:v>
                </c:pt>
                <c:pt idx="4">
                  <c:v>250.3</c:v>
                </c:pt>
                <c:pt idx="5">
                  <c:v>345</c:v>
                </c:pt>
              </c:numCache>
            </c:numRef>
          </c:val>
          <c:extLst>
            <c:ext xmlns:c16="http://schemas.microsoft.com/office/drawing/2014/chart" uri="{C3380CC4-5D6E-409C-BE32-E72D297353CC}">
              <c16:uniqueId val="{00000001-25DE-D54B-BB33-6F96AD924772}"/>
            </c:ext>
          </c:extLst>
        </c:ser>
        <c:dLbls>
          <c:showLegendKey val="0"/>
          <c:showVal val="0"/>
          <c:showCatName val="0"/>
          <c:showSerName val="0"/>
          <c:showPercent val="0"/>
          <c:showBubbleSize val="0"/>
        </c:dLbls>
        <c:gapWidth val="219"/>
        <c:overlap val="-27"/>
        <c:axId val="1266161999"/>
        <c:axId val="1266154319"/>
      </c:barChart>
      <c:catAx>
        <c:axId val="1266161999"/>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P4 VM 遅延 [μs]</a:t>
                </a:r>
              </a:p>
            </c:rich>
          </c:tx>
          <c:layout>
            <c:manualLayout>
              <c:xMode val="edge"/>
              <c:yMode val="edge"/>
              <c:x val="0.38356842270109776"/>
              <c:y val="0.884532078475023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JP"/>
          </a:p>
        </c:txPr>
        <c:crossAx val="1266154319"/>
        <c:crosses val="autoZero"/>
        <c:auto val="1"/>
        <c:lblAlgn val="ctr"/>
        <c:lblOffset val="100"/>
        <c:noMultiLvlLbl val="0"/>
      </c:catAx>
      <c:valAx>
        <c:axId val="126615431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a:t>レイテンシ [μs]</a:t>
                </a:r>
              </a:p>
            </c:rich>
          </c:tx>
          <c:layout>
            <c:manualLayout>
              <c:xMode val="edge"/>
              <c:yMode val="edge"/>
              <c:x val="3.3376965070750969E-2"/>
              <c:y val="0.2810908334962843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JP"/>
          </a:p>
        </c:txPr>
        <c:crossAx val="1266161999"/>
        <c:crosses val="autoZero"/>
        <c:crossBetween val="between"/>
        <c:majorUnit val="100"/>
      </c:valAx>
      <c:spPr>
        <a:noFill/>
        <a:ln>
          <a:noFill/>
        </a:ln>
        <a:effectLst/>
      </c:spPr>
    </c:plotArea>
    <c:legend>
      <c:legendPos val="t"/>
      <c:layout>
        <c:manualLayout>
          <c:xMode val="edge"/>
          <c:yMode val="edge"/>
          <c:x val="0.37104474718958319"/>
          <c:y val="4.9881230489719784E-2"/>
          <c:w val="0.24335358259469755"/>
          <c:h val="8.538122603076472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JP"/>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Arial" panose="020B0604020202020204" pitchFamily="34" charset="0"/>
          <a:cs typeface="Arial" panose="020B0604020202020204" pitchFamily="34" charset="0"/>
        </a:defRPr>
      </a:pPr>
      <a:endParaRPr lang="en-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1A460E-C659-5FDE-1B18-6151708573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dirty="0">
              <a:latin typeface="Segoe UI" panose="020B0502040204020203" pitchFamily="34" charset="0"/>
            </a:endParaRPr>
          </a:p>
        </p:txBody>
      </p:sp>
      <p:sp>
        <p:nvSpPr>
          <p:cNvPr id="3" name="Date Placeholder 2">
            <a:extLst>
              <a:ext uri="{FF2B5EF4-FFF2-40B4-BE49-F238E27FC236}">
                <a16:creationId xmlns:a16="http://schemas.microsoft.com/office/drawing/2014/main" id="{C0C4B0B9-5890-03B9-0FDE-BFFC357158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44093-885D-4847-A982-6D130BF2BE21}" type="datetimeFigureOut">
              <a:rPr lang="en-JP" smtClean="0">
                <a:latin typeface="Segoe UI" panose="020B0502040204020203" pitchFamily="34" charset="0"/>
              </a:rPr>
              <a:t>2026/05/15</a:t>
            </a:fld>
            <a:endParaRPr lang="en-JP" dirty="0">
              <a:latin typeface="Segoe UI" panose="020B0502040204020203" pitchFamily="34" charset="0"/>
            </a:endParaRPr>
          </a:p>
        </p:txBody>
      </p:sp>
      <p:sp>
        <p:nvSpPr>
          <p:cNvPr id="4" name="Footer Placeholder 3">
            <a:extLst>
              <a:ext uri="{FF2B5EF4-FFF2-40B4-BE49-F238E27FC236}">
                <a16:creationId xmlns:a16="http://schemas.microsoft.com/office/drawing/2014/main" id="{82E11176-AEAA-48B7-E5BA-C9EC087E52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0A2C503E-DD82-3687-DFB3-7FB8D6E223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386413-EB7F-B84E-A534-96FDEAEEA06F}" type="slidenum">
              <a:rPr lang="en-JP" smtClean="0">
                <a:latin typeface="Segoe UI" panose="020B0502040204020203" pitchFamily="34" charset="0"/>
              </a:rPr>
              <a:t>‹#›</a:t>
            </a:fld>
            <a:endParaRPr lang="en-JP" dirty="0">
              <a:latin typeface="Segoe UI" panose="020B0502040204020203" pitchFamily="34" charset="0"/>
            </a:endParaRPr>
          </a:p>
        </p:txBody>
      </p:sp>
    </p:spTree>
    <p:extLst>
      <p:ext uri="{BB962C8B-B14F-4D97-AF65-F5344CB8AC3E}">
        <p14:creationId xmlns:p14="http://schemas.microsoft.com/office/powerpoint/2010/main" val="3918534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egoe UI" panose="020B0502040204020203" pitchFamily="34" charset="0"/>
              </a:defRPr>
            </a:lvl1pPr>
          </a:lstStyle>
          <a:p>
            <a:endParaRPr lang="en-JP"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egoe UI" panose="020B0502040204020203" pitchFamily="34" charset="0"/>
              </a:defRPr>
            </a:lvl1pPr>
          </a:lstStyle>
          <a:p>
            <a:fld id="{6A6BEF3B-0969-F341-8670-280BA2696312}" type="datetimeFigureOut">
              <a:rPr lang="en-JP" smtClean="0"/>
              <a:pPr/>
              <a:t>2026/05/15</a:t>
            </a:fld>
            <a:endParaRPr lang="en-JP"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P"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egoe UI" panose="020B0502040204020203" pitchFamily="34" charset="0"/>
              </a:defRPr>
            </a:lvl1pPr>
          </a:lstStyle>
          <a:p>
            <a:endParaRPr lang="en-JP"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egoe UI" panose="020B0502040204020203" pitchFamily="34" charset="0"/>
              </a:defRPr>
            </a:lvl1pPr>
          </a:lstStyle>
          <a:p>
            <a:fld id="{E4987F60-CC07-3E46-ABC2-AAB8F222E193}" type="slidenum">
              <a:rPr lang="en-JP" smtClean="0"/>
              <a:pPr/>
              <a:t>‹#›</a:t>
            </a:fld>
            <a:endParaRPr lang="en-JP" dirty="0"/>
          </a:p>
        </p:txBody>
      </p:sp>
    </p:spTree>
    <p:extLst>
      <p:ext uri="{BB962C8B-B14F-4D97-AF65-F5344CB8AC3E}">
        <p14:creationId xmlns:p14="http://schemas.microsoft.com/office/powerpoint/2010/main" val="2959183231"/>
      </p:ext>
    </p:extLst>
  </p:cSld>
  <p:clrMap bg1="lt1" tx1="dk1" bg2="lt2" tx2="dk2" accent1="accent1" accent2="accent2" accent3="accent3" accent4="accent4" accent5="accent5" accent6="accent6" hlink="hlink" folHlink="folHlink"/>
  <p:hf hdr="0" ftr="0" dt="0"/>
  <p:notesStyle>
    <a:lvl1pPr marL="0" algn="l" defTabSz="609539" rtl="0" eaLnBrk="1" latinLnBrk="0" hangingPunct="1">
      <a:defRPr sz="800" b="0" i="0" kern="1200">
        <a:solidFill>
          <a:schemeClr val="tx1"/>
        </a:solidFill>
        <a:latin typeface="Segoe UI" panose="020B0502040204020203" pitchFamily="34" charset="0"/>
        <a:ea typeface="+mn-ea"/>
        <a:cs typeface="+mn-cs"/>
      </a:defRPr>
    </a:lvl1pPr>
    <a:lvl2pPr marL="304770" algn="l" defTabSz="609539" rtl="0" eaLnBrk="1" latinLnBrk="0" hangingPunct="1">
      <a:defRPr sz="800" b="0" i="0" kern="1200">
        <a:solidFill>
          <a:schemeClr val="tx1"/>
        </a:solidFill>
        <a:latin typeface="Segoe UI" panose="020B0502040204020203" pitchFamily="34" charset="0"/>
        <a:ea typeface="+mn-ea"/>
        <a:cs typeface="+mn-cs"/>
      </a:defRPr>
    </a:lvl2pPr>
    <a:lvl3pPr marL="609539" algn="l" defTabSz="609539" rtl="0" eaLnBrk="1" latinLnBrk="0" hangingPunct="1">
      <a:defRPr sz="800" b="0" i="0" kern="1200">
        <a:solidFill>
          <a:schemeClr val="tx1"/>
        </a:solidFill>
        <a:latin typeface="Segoe UI" panose="020B0502040204020203" pitchFamily="34" charset="0"/>
        <a:ea typeface="+mn-ea"/>
        <a:cs typeface="+mn-cs"/>
      </a:defRPr>
    </a:lvl3pPr>
    <a:lvl4pPr marL="914309" algn="l" defTabSz="609539" rtl="0" eaLnBrk="1" latinLnBrk="0" hangingPunct="1">
      <a:defRPr sz="800" b="0" i="0" kern="1200">
        <a:solidFill>
          <a:schemeClr val="tx1"/>
        </a:solidFill>
        <a:latin typeface="Segoe UI" panose="020B0502040204020203" pitchFamily="34" charset="0"/>
        <a:ea typeface="+mn-ea"/>
        <a:cs typeface="+mn-cs"/>
      </a:defRPr>
    </a:lvl4pPr>
    <a:lvl5pPr marL="1219078" algn="l" defTabSz="609539" rtl="0" eaLnBrk="1" latinLnBrk="0" hangingPunct="1">
      <a:defRPr sz="800" b="0" i="0" kern="1200">
        <a:solidFill>
          <a:schemeClr val="tx1"/>
        </a:solidFill>
        <a:latin typeface="Segoe UI" panose="020B0502040204020203" pitchFamily="34" charset="0"/>
        <a:ea typeface="+mn-ea"/>
        <a:cs typeface="+mn-cs"/>
      </a:defRPr>
    </a:lvl5pPr>
    <a:lvl6pPr marL="1523848" algn="l" defTabSz="609539" rtl="0" eaLnBrk="1" latinLnBrk="0" hangingPunct="1">
      <a:defRPr sz="800" kern="1200">
        <a:solidFill>
          <a:schemeClr val="tx1"/>
        </a:solidFill>
        <a:latin typeface="+mn-lt"/>
        <a:ea typeface="+mn-ea"/>
        <a:cs typeface="+mn-cs"/>
      </a:defRPr>
    </a:lvl6pPr>
    <a:lvl7pPr marL="1828617" algn="l" defTabSz="609539" rtl="0" eaLnBrk="1" latinLnBrk="0" hangingPunct="1">
      <a:defRPr sz="800" kern="1200">
        <a:solidFill>
          <a:schemeClr val="tx1"/>
        </a:solidFill>
        <a:latin typeface="+mn-lt"/>
        <a:ea typeface="+mn-ea"/>
        <a:cs typeface="+mn-cs"/>
      </a:defRPr>
    </a:lvl7pPr>
    <a:lvl8pPr marL="2133387" algn="l" defTabSz="609539" rtl="0" eaLnBrk="1" latinLnBrk="0" hangingPunct="1">
      <a:defRPr sz="800" kern="1200">
        <a:solidFill>
          <a:schemeClr val="tx1"/>
        </a:solidFill>
        <a:latin typeface="+mn-lt"/>
        <a:ea typeface="+mn-ea"/>
        <a:cs typeface="+mn-cs"/>
      </a:defRPr>
    </a:lvl8pPr>
    <a:lvl9pPr marL="2438156" algn="l" defTabSz="60953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CA7A-5A2A-E08B-D7A8-8BDC9D6CF3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9DE61-246B-5C19-F457-A3DC473DD3D9}"/>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9A41F6B8-C630-29AA-EF78-98E0EED7ADFE}"/>
              </a:ext>
            </a:extLst>
          </p:cNvPr>
          <p:cNvSpPr>
            <a:spLocks noGrp="1"/>
          </p:cNvSpPr>
          <p:nvPr>
            <p:ph type="body" idx="1"/>
          </p:nvPr>
        </p:nvSpPr>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AF_XDPを用いた安全かつ仮想スイッチ非依存のP4実行基盤と題しまして，</a:t>
            </a:r>
          </a:p>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九州工業大学の田代が発表させていただきます．</a:t>
            </a:r>
          </a:p>
        </p:txBody>
      </p:sp>
      <p:sp>
        <p:nvSpPr>
          <p:cNvPr id="4" name="Slide Number Placeholder 3">
            <a:extLst>
              <a:ext uri="{FF2B5EF4-FFF2-40B4-BE49-F238E27FC236}">
                <a16:creationId xmlns:a16="http://schemas.microsoft.com/office/drawing/2014/main" id="{FE46E331-97F8-6E0B-C79D-73E2BC15791F}"/>
              </a:ext>
            </a:extLst>
          </p:cNvPr>
          <p:cNvSpPr>
            <a:spLocks noGrp="1"/>
          </p:cNvSpPr>
          <p:nvPr>
            <p:ph type="sldNum" sz="quarter" idx="5"/>
          </p:nvPr>
        </p:nvSpPr>
        <p:spPr/>
        <p:txBody>
          <a:bodyPr/>
          <a:lstStyle/>
          <a:p>
            <a:fld id="{E4987F60-CC07-3E46-ABC2-AAB8F222E193}" type="slidenum">
              <a:rPr lang="en-JP" smtClean="0"/>
              <a:t>1</a:t>
            </a:fld>
            <a:endParaRPr lang="en-JP"/>
          </a:p>
        </p:txBody>
      </p:sp>
    </p:spTree>
    <p:extLst>
      <p:ext uri="{BB962C8B-B14F-4D97-AF65-F5344CB8AC3E}">
        <p14:creationId xmlns:p14="http://schemas.microsoft.com/office/powerpoint/2010/main" val="340976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3EF00-2DC3-748B-5914-E572BE17B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77DE4-BA8B-D992-594E-4492FD844232}"/>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D968A819-1B13-7145-E05C-C3723A61D991}"/>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P4 VMはP4-RXリングに格納されたディスクリプタを受け取り，それを使ってUMEM上のパケットデータを参照し，P4プログラムを実行します．</a:t>
            </a:r>
          </a:p>
          <a:p>
            <a:r>
              <a:rPr lang="en-JP" dirty="0">
                <a:latin typeface="M PLUS 1p" panose="020B0502020203020207" pitchFamily="34" charset="-128"/>
                <a:ea typeface="M PLUS 1p" panose="020B0502020203020207" pitchFamily="34" charset="-128"/>
                <a:cs typeface="M PLUS 1p" panose="020B0502020203020207" pitchFamily="34" charset="-128"/>
              </a:rPr>
              <a:t>@</a:t>
            </a:r>
          </a:p>
          <a:p>
            <a:r>
              <a:rPr lang="en-JP" dirty="0">
                <a:latin typeface="M PLUS 1p" panose="020B0502020203020207" pitchFamily="34" charset="-128"/>
                <a:ea typeface="M PLUS 1p" panose="020B0502020203020207" pitchFamily="34" charset="-128"/>
                <a:cs typeface="M PLUS 1p" panose="020B0502020203020207" pitchFamily="34" charset="-128"/>
              </a:rPr>
              <a:t>P4プログラムによって転送の可否が処理され，その判定結果をP4-TXリングに書き込みます．</a:t>
            </a:r>
          </a:p>
          <a:p>
            <a:r>
              <a:rPr lang="en-JP" dirty="0">
                <a:latin typeface="M PLUS 1p" panose="020B0502020203020207" pitchFamily="34" charset="-128"/>
                <a:ea typeface="M PLUS 1p" panose="020B0502020203020207" pitchFamily="34" charset="-128"/>
                <a:cs typeface="M PLUS 1p" panose="020B0502020203020207" pitchFamily="34" charset="-128"/>
              </a:rPr>
              <a:t>@@</a:t>
            </a:r>
          </a:p>
          <a:p>
            <a:r>
              <a:rPr lang="en-JP" dirty="0">
                <a:latin typeface="M PLUS 1p" panose="020B0502020203020207" pitchFamily="34" charset="-128"/>
                <a:ea typeface="M PLUS 1p" panose="020B0502020203020207" pitchFamily="34" charset="-128"/>
                <a:cs typeface="M PLUS 1p" panose="020B0502020203020207" pitchFamily="34" charset="-128"/>
              </a:rPr>
              <a:t>最後に，デバイスドライバは，その判定結果が許可なら送信処理を実行し，拒否なら送信に使ったUMEMの領域を仮想スイッチが次の送信に再利用するために，解放します．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67A50F9F-B463-4738-426A-8380EA3D2181}"/>
              </a:ext>
            </a:extLst>
          </p:cNvPr>
          <p:cNvSpPr>
            <a:spLocks noGrp="1"/>
          </p:cNvSpPr>
          <p:nvPr>
            <p:ph type="sldNum" sz="quarter" idx="5"/>
          </p:nvPr>
        </p:nvSpPr>
        <p:spPr/>
        <p:txBody>
          <a:bodyPr/>
          <a:lstStyle/>
          <a:p>
            <a:fld id="{E4987F60-CC07-3E46-ABC2-AAB8F222E193}" type="slidenum">
              <a:rPr lang="en-JP" smtClean="0"/>
              <a:t>10</a:t>
            </a:fld>
            <a:endParaRPr lang="en-JP"/>
          </a:p>
        </p:txBody>
      </p:sp>
    </p:spTree>
    <p:extLst>
      <p:ext uri="{BB962C8B-B14F-4D97-AF65-F5344CB8AC3E}">
        <p14:creationId xmlns:p14="http://schemas.microsoft.com/office/powerpoint/2010/main" val="19695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50AB3-693F-1952-FAA1-B761D34ACEC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7026A8-C3D6-C8C4-5E89-8199E685BFC7}"/>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ED2BF82A-45B7-102F-7EE9-9481B99A22C0}"/>
              </a:ext>
            </a:extLst>
          </p:cNvPr>
          <p:cNvSpPr>
            <a:spLocks noGrp="1"/>
          </p:cNvSpPr>
          <p:nvPr>
            <p:ph type="body" idx="1"/>
          </p:nvPr>
        </p:nvSpPr>
        <p:spPr/>
        <p:txBody>
          <a:bodyPr/>
          <a:lstStyle/>
          <a:p>
            <a:r>
              <a:rPr kumimoji="1" lang="ja-JP" altLang="en-US">
                <a:latin typeface="Segoe UI" panose="020B0502040204020203" pitchFamily="34" charset="0"/>
                <a:cs typeface="Segoe UI" panose="020B0502040204020203" pitchFamily="34" charset="0"/>
              </a:rPr>
              <a:t>次に，従来の</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を用いたパケットの受信を説明します．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a:t>
            </a:r>
          </a:p>
          <a:p>
            <a:r>
              <a:rPr kumimoji="1" lang="ja-JP" altLang="en-US">
                <a:latin typeface="Segoe UI" panose="020B0502040204020203" pitchFamily="34" charset="0"/>
                <a:cs typeface="Segoe UI" panose="020B0502040204020203" pitchFamily="34" charset="0"/>
              </a:rPr>
              <a:t>受信時には，デバイスドライバは</a:t>
            </a:r>
            <a:r>
              <a:rPr kumimoji="1" lang="en-US" altLang="ja-JP" dirty="0">
                <a:latin typeface="Segoe UI" panose="020B0502040204020203" pitchFamily="34" charset="0"/>
                <a:cs typeface="Segoe UI" panose="020B0502040204020203" pitchFamily="34" charset="0"/>
              </a:rPr>
              <a:t>XDP</a:t>
            </a:r>
            <a:r>
              <a:rPr kumimoji="1" lang="ja-JP" altLang="en-US">
                <a:latin typeface="Segoe UI" panose="020B0502040204020203" pitchFamily="34" charset="0"/>
                <a:cs typeface="Segoe UI" panose="020B0502040204020203" pitchFamily="34" charset="0"/>
              </a:rPr>
              <a:t>プログラムで受信パケットを振り分けます．</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XDP</a:t>
            </a:r>
            <a:r>
              <a:rPr kumimoji="1" lang="ja-JP" altLang="en-US">
                <a:latin typeface="Segoe UI" panose="020B0502040204020203" pitchFamily="34" charset="0"/>
                <a:cs typeface="Segoe UI" panose="020B0502040204020203" pitchFamily="34" charset="0"/>
              </a:rPr>
              <a:t>により，受信先を，通常のカーネルスタックか</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ソケットかに振り分けることができ，受信先が</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ソケットなら</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a:t>
            </a:r>
          </a:p>
          <a:p>
            <a:r>
              <a:rPr kumimoji="1" lang="ja-JP" altLang="en-US">
                <a:latin typeface="Segoe UI" panose="020B0502040204020203" pitchFamily="34" charset="0"/>
                <a:cs typeface="Segoe UI" panose="020B0502040204020203" pitchFamily="34" charset="0"/>
              </a:rPr>
              <a:t>ドライバが</a:t>
            </a:r>
            <a:r>
              <a:rPr kumimoji="1" lang="en-US" altLang="ja-JP" dirty="0">
                <a:latin typeface="Segoe UI" panose="020B0502040204020203" pitchFamily="34" charset="0"/>
                <a:cs typeface="Segoe UI" panose="020B0502040204020203" pitchFamily="34" charset="0"/>
              </a:rPr>
              <a:t>NIC</a:t>
            </a:r>
            <a:r>
              <a:rPr kumimoji="1" lang="ja-JP" altLang="en-US">
                <a:latin typeface="Segoe UI" panose="020B0502040204020203" pitchFamily="34" charset="0"/>
                <a:cs typeface="Segoe UI" panose="020B0502040204020203" pitchFamily="34" charset="0"/>
              </a:rPr>
              <a:t>を呼び出して，</a:t>
            </a:r>
            <a:r>
              <a:rPr kumimoji="1" lang="en-US" altLang="ja-JP" dirty="0">
                <a:latin typeface="Segoe UI" panose="020B0502040204020203" pitchFamily="34" charset="0"/>
                <a:cs typeface="Segoe UI" panose="020B0502040204020203" pitchFamily="34" charset="0"/>
              </a:rPr>
              <a:t>NIC</a:t>
            </a:r>
            <a:r>
              <a:rPr kumimoji="1" lang="ja-JP" altLang="en-US">
                <a:latin typeface="Segoe UI" panose="020B0502040204020203" pitchFamily="34" charset="0"/>
                <a:cs typeface="Segoe UI" panose="020B0502040204020203" pitchFamily="34" charset="0"/>
              </a:rPr>
              <a:t>が</a:t>
            </a:r>
            <a:r>
              <a:rPr kumimoji="1" lang="ja-JP" altLang="en-JP">
                <a:latin typeface="Segoe UI" panose="020B0502040204020203" pitchFamily="34" charset="0"/>
                <a:cs typeface="Segoe UI" panose="020B0502040204020203" pitchFamily="34" charset="0"/>
              </a:rPr>
              <a:t>パケット</a:t>
            </a:r>
            <a:r>
              <a:rPr kumimoji="1" lang="ja-JP" altLang="en-US">
                <a:latin typeface="Segoe UI" panose="020B0502040204020203" pitchFamily="34" charset="0"/>
                <a:cs typeface="Segoe UI" panose="020B0502040204020203" pitchFamily="34" charset="0"/>
              </a:rPr>
              <a:t>データを</a:t>
            </a:r>
            <a:r>
              <a:rPr kumimoji="1" lang="en-US" altLang="ja-JP" dirty="0">
                <a:latin typeface="Segoe UI" panose="020B0502040204020203" pitchFamily="34" charset="0"/>
                <a:cs typeface="Segoe UI" panose="020B0502040204020203" pitchFamily="34" charset="0"/>
              </a:rPr>
              <a:t>DMA</a:t>
            </a:r>
            <a:r>
              <a:rPr kumimoji="1" lang="ja-JP" altLang="en-US">
                <a:latin typeface="Segoe UI" panose="020B0502040204020203" pitchFamily="34" charset="0"/>
                <a:cs typeface="Segoe UI" panose="020B0502040204020203" pitchFamily="34" charset="0"/>
              </a:rPr>
              <a:t>で</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に格納します．</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a:t>
            </a:r>
          </a:p>
          <a:p>
            <a:r>
              <a:rPr kumimoji="1" lang="ja-JP" altLang="en-US">
                <a:latin typeface="Segoe UI" panose="020B0502040204020203" pitchFamily="34" charset="0"/>
                <a:cs typeface="Segoe UI" panose="020B0502040204020203" pitchFamily="34" charset="0"/>
              </a:rPr>
              <a:t>そのデータを指すディスクリプタを受信用のリングバッファである</a:t>
            </a:r>
            <a:r>
              <a:rPr kumimoji="1" lang="en-US" altLang="ja-JP" dirty="0">
                <a:latin typeface="Segoe UI" panose="020B0502040204020203" pitchFamily="34" charset="0"/>
                <a:cs typeface="Segoe UI" panose="020B0502040204020203" pitchFamily="34" charset="0"/>
              </a:rPr>
              <a:t>RX</a:t>
            </a:r>
            <a:r>
              <a:rPr kumimoji="1" lang="ja-JP" altLang="en-US">
                <a:latin typeface="Segoe UI" panose="020B0502040204020203" pitchFamily="34" charset="0"/>
                <a:cs typeface="Segoe UI" panose="020B0502040204020203" pitchFamily="34" charset="0"/>
              </a:rPr>
              <a:t>リングに書き込みます．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仮想スイッチは</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ソケット</a:t>
            </a:r>
            <a:r>
              <a:rPr kumimoji="1" lang="en-US" altLang="ja-JP" dirty="0">
                <a:latin typeface="Segoe UI" panose="020B0502040204020203" pitchFamily="34" charset="0"/>
                <a:cs typeface="Segoe UI" panose="020B0502040204020203" pitchFamily="34" charset="0"/>
              </a:rPr>
              <a:t>API</a:t>
            </a:r>
            <a:r>
              <a:rPr kumimoji="1" lang="ja-JP" altLang="en-US">
                <a:latin typeface="Segoe UI" panose="020B0502040204020203" pitchFamily="34" charset="0"/>
                <a:cs typeface="Segoe UI" panose="020B0502040204020203" pitchFamily="34" charset="0"/>
              </a:rPr>
              <a:t>を用いてパケットを受信します．</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RX</a:t>
            </a:r>
            <a:r>
              <a:rPr kumimoji="1" lang="ja-JP" altLang="en-US">
                <a:latin typeface="Segoe UI" panose="020B0502040204020203" pitchFamily="34" charset="0"/>
                <a:cs typeface="Segoe UI" panose="020B0502040204020203" pitchFamily="34" charset="0"/>
              </a:rPr>
              <a:t>リングに書き込まれたディスクリプタを取得し，そのディスクリプタが指す</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上のパケットデータを取得し受信します．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02131189-FAA0-3B59-0455-88D2DB19629E}"/>
              </a:ext>
            </a:extLst>
          </p:cNvPr>
          <p:cNvSpPr>
            <a:spLocks noGrp="1"/>
          </p:cNvSpPr>
          <p:nvPr>
            <p:ph type="sldNum" sz="quarter" idx="5"/>
          </p:nvPr>
        </p:nvSpPr>
        <p:spPr/>
        <p:txBody>
          <a:bodyPr/>
          <a:lstStyle/>
          <a:p>
            <a:fld id="{E4987F60-CC07-3E46-ABC2-AAB8F222E193}" type="slidenum">
              <a:rPr lang="en-JP" smtClean="0"/>
              <a:t>11</a:t>
            </a:fld>
            <a:endParaRPr lang="en-JP"/>
          </a:p>
        </p:txBody>
      </p:sp>
    </p:spTree>
    <p:extLst>
      <p:ext uri="{BB962C8B-B14F-4D97-AF65-F5344CB8AC3E}">
        <p14:creationId xmlns:p14="http://schemas.microsoft.com/office/powerpoint/2010/main" val="241288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EC28-6037-7384-DF1C-CC6EDE4D51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17797-C9CC-2654-8525-B476178677EB}"/>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EE50A9CF-71B4-8FFD-16EE-BB6FBEFA4E40}"/>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TransP4におけるパケット受信を説明します．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a:t>
            </a:r>
          </a:p>
          <a:p>
            <a:r>
              <a:rPr lang="en-JP" dirty="0">
                <a:latin typeface="M PLUS 1p" panose="020B0502020203020207" pitchFamily="34" charset="-128"/>
                <a:ea typeface="M PLUS 1p" panose="020B0502020203020207" pitchFamily="34" charset="-128"/>
                <a:cs typeface="M PLUS 1p" panose="020B0502020203020207" pitchFamily="34" charset="-128"/>
              </a:rPr>
              <a:t>まず，仮想スイッチは，従来のAF_XDPソケットAPIを利用し，パケットを受信できます．</a:t>
            </a:r>
          </a:p>
          <a:p>
            <a:r>
              <a:rPr lang="en-JP" dirty="0">
                <a:latin typeface="M PLUS 1p" panose="020B0502020203020207" pitchFamily="34" charset="-128"/>
                <a:ea typeface="M PLUS 1p" panose="020B0502020203020207" pitchFamily="34" charset="-128"/>
                <a:cs typeface="M PLUS 1p" panose="020B0502020203020207" pitchFamily="34" charset="-128"/>
              </a:rPr>
              <a:t>従来同様，RX リングからディスクリプタを取得し，UMEMに格納されたパケットデータを取得して受信を行います．</a:t>
            </a:r>
          </a:p>
          <a:p>
            <a:r>
              <a:rPr lang="en-JP" dirty="0">
                <a:latin typeface="M PLUS 1p" panose="020B0502020203020207" pitchFamily="34" charset="-128"/>
                <a:ea typeface="M PLUS 1p" panose="020B0502020203020207" pitchFamily="34" charset="-128"/>
                <a:cs typeface="M PLUS 1p" panose="020B0502020203020207" pitchFamily="34" charset="-128"/>
              </a:rPr>
              <a:t>仮想スイッチは，従来のAF_XDPソケットAPIを利用し受信しますが，カーネル内ではP4 VMへパケットを転送してP4による処理が行われています．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a:t>
            </a:r>
          </a:p>
          <a:p>
            <a:r>
              <a:rPr lang="en-JP" dirty="0">
                <a:latin typeface="M PLUS 1p" panose="020B0502020203020207" pitchFamily="34" charset="-128"/>
                <a:ea typeface="M PLUS 1p" panose="020B0502020203020207" pitchFamily="34" charset="-128"/>
                <a:cs typeface="M PLUS 1p" panose="020B0502020203020207" pitchFamily="34" charset="-128"/>
              </a:rPr>
              <a:t>まず従来通り，パケット受信時に，ドライバから呼ばれたNICは，受信したパケットデータをDMAでUMEMに直接格納します</a:t>
            </a:r>
          </a:p>
          <a:p>
            <a:r>
              <a:rPr lang="en-JP" dirty="0">
                <a:latin typeface="M PLUS 1p" panose="020B0502020203020207" pitchFamily="34" charset="-128"/>
                <a:ea typeface="M PLUS 1p" panose="020B0502020203020207" pitchFamily="34" charset="-128"/>
                <a:cs typeface="M PLUS 1p" panose="020B0502020203020207" pitchFamily="34" charset="-128"/>
              </a:rPr>
              <a:t>@</a:t>
            </a:r>
          </a:p>
          <a:p>
            <a:r>
              <a:rPr lang="en-JP" dirty="0">
                <a:latin typeface="M PLUS 1p" panose="020B0502020203020207" pitchFamily="34" charset="-128"/>
                <a:ea typeface="M PLUS 1p" panose="020B0502020203020207" pitchFamily="34" charset="-128"/>
                <a:cs typeface="M PLUS 1p" panose="020B0502020203020207" pitchFamily="34" charset="-128"/>
              </a:rPr>
              <a:t>そのディスクリプタをRXリングの代わりにP4-RXリングへ書き込みます．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9E281971-2347-1D3F-92D4-23E36E0CC739}"/>
              </a:ext>
            </a:extLst>
          </p:cNvPr>
          <p:cNvSpPr>
            <a:spLocks noGrp="1"/>
          </p:cNvSpPr>
          <p:nvPr>
            <p:ph type="sldNum" sz="quarter" idx="5"/>
          </p:nvPr>
        </p:nvSpPr>
        <p:spPr/>
        <p:txBody>
          <a:bodyPr/>
          <a:lstStyle/>
          <a:p>
            <a:fld id="{E4987F60-CC07-3E46-ABC2-AAB8F222E193}" type="slidenum">
              <a:rPr lang="en-JP" smtClean="0"/>
              <a:t>12</a:t>
            </a:fld>
            <a:endParaRPr lang="en-JP"/>
          </a:p>
        </p:txBody>
      </p:sp>
    </p:spTree>
    <p:extLst>
      <p:ext uri="{BB962C8B-B14F-4D97-AF65-F5344CB8AC3E}">
        <p14:creationId xmlns:p14="http://schemas.microsoft.com/office/powerpoint/2010/main" val="326480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E5CDE-EFF1-301B-0AE3-901A1AC29B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2A2051-0F53-C8CA-D569-CD0635687AFA}"/>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1AD01606-A278-73F0-038E-ABF5CFA22911}"/>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P4 VMはP4-RXリングからディスクリプタを受け取り，それを使ってUMEM上のパケットデータを参照し，P4プログラムを実行します．</a:t>
            </a:r>
          </a:p>
          <a:p>
            <a:r>
              <a:rPr lang="en-JP" dirty="0">
                <a:latin typeface="M PLUS 1p" panose="020B0502020203020207" pitchFamily="34" charset="-128"/>
                <a:ea typeface="M PLUS 1p" panose="020B0502020203020207" pitchFamily="34" charset="-128"/>
                <a:cs typeface="M PLUS 1p" panose="020B0502020203020207" pitchFamily="34" charset="-128"/>
              </a:rPr>
              <a:t>P4プログラムによって転送の可否が処理され，その結果をP4-TXリングに書き込み，ドライバに渡します．</a:t>
            </a:r>
          </a:p>
          <a:p>
            <a:r>
              <a:rPr lang="en-JP" dirty="0">
                <a:latin typeface="M PLUS 1p" panose="020B0502020203020207" pitchFamily="34" charset="-128"/>
                <a:ea typeface="M PLUS 1p" panose="020B0502020203020207" pitchFamily="34" charset="-128"/>
                <a:cs typeface="M PLUS 1p" panose="020B0502020203020207" pitchFamily="34" charset="-128"/>
              </a:rPr>
              <a:t>@</a:t>
            </a:r>
          </a:p>
          <a:p>
            <a:r>
              <a:rPr lang="en-JP" dirty="0">
                <a:latin typeface="M PLUS 1p" panose="020B0502020203020207" pitchFamily="34" charset="-128"/>
                <a:ea typeface="M PLUS 1p" panose="020B0502020203020207" pitchFamily="34" charset="-128"/>
                <a:cs typeface="M PLUS 1p" panose="020B0502020203020207" pitchFamily="34" charset="-128"/>
              </a:rPr>
              <a:t>最後に，デバイスドライバは，その判定結果が許可ならRXリングにfdを書き込み，拒否なら受信に使われたUMEMの領域をカーネル内で再利用します．</a:t>
            </a:r>
          </a:p>
        </p:txBody>
      </p:sp>
      <p:sp>
        <p:nvSpPr>
          <p:cNvPr id="4" name="Slide Number Placeholder 3">
            <a:extLst>
              <a:ext uri="{FF2B5EF4-FFF2-40B4-BE49-F238E27FC236}">
                <a16:creationId xmlns:a16="http://schemas.microsoft.com/office/drawing/2014/main" id="{CBD334CB-9451-E119-4064-6596847B632C}"/>
              </a:ext>
            </a:extLst>
          </p:cNvPr>
          <p:cNvSpPr>
            <a:spLocks noGrp="1"/>
          </p:cNvSpPr>
          <p:nvPr>
            <p:ph type="sldNum" sz="quarter" idx="5"/>
          </p:nvPr>
        </p:nvSpPr>
        <p:spPr/>
        <p:txBody>
          <a:bodyPr/>
          <a:lstStyle/>
          <a:p>
            <a:fld id="{E4987F60-CC07-3E46-ABC2-AAB8F222E193}" type="slidenum">
              <a:rPr lang="en-JP" smtClean="0"/>
              <a:t>13</a:t>
            </a:fld>
            <a:endParaRPr lang="en-JP"/>
          </a:p>
        </p:txBody>
      </p:sp>
    </p:spTree>
    <p:extLst>
      <p:ext uri="{BB962C8B-B14F-4D97-AF65-F5344CB8AC3E}">
        <p14:creationId xmlns:p14="http://schemas.microsoft.com/office/powerpoint/2010/main" val="36163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5150-BBDC-6640-AF46-7A2CB0E141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C522C6-AF85-4C6D-4006-FC08F7F64EE9}"/>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46D8AD28-3BC0-B36E-FA44-79A51DE3E179}"/>
              </a:ext>
            </a:extLst>
          </p:cNvPr>
          <p:cNvSpPr>
            <a:spLocks noGrp="1"/>
          </p:cNvSpPr>
          <p:nvPr>
            <p:ph type="body" idx="1"/>
          </p:nvPr>
        </p:nvSpPr>
        <p:spPr/>
        <p:txBody>
          <a:bodyPr/>
          <a:lstStyle/>
          <a:p>
            <a:r>
              <a:rPr kumimoji="1" lang="ja-JP" altLang="en-US">
                <a:latin typeface="Segoe UI" panose="020B0502040204020203" pitchFamily="34" charset="0"/>
                <a:cs typeface="Segoe UI" panose="020B0502040204020203" pitchFamily="34" charset="0"/>
              </a:rPr>
              <a:t>ここでは，</a:t>
            </a:r>
            <a:r>
              <a:rPr kumimoji="1" lang="en-US" altLang="ja-JP" dirty="0">
                <a:latin typeface="Segoe UI" panose="020B0502040204020203" pitchFamily="34" charset="0"/>
                <a:cs typeface="Segoe UI" panose="020B0502040204020203" pitchFamily="34" charset="0"/>
              </a:rPr>
              <a:t>P4 VM</a:t>
            </a:r>
            <a:r>
              <a:rPr kumimoji="1" lang="ja-JP" altLang="en-US">
                <a:latin typeface="Segoe UI" panose="020B0502040204020203" pitchFamily="34" charset="0"/>
                <a:cs typeface="Segoe UI" panose="020B0502040204020203" pitchFamily="34" charset="0"/>
              </a:rPr>
              <a:t>との</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の共有を説明します，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P4 VM</a:t>
            </a:r>
            <a:r>
              <a:rPr kumimoji="1" lang="ja-JP" altLang="en-US">
                <a:latin typeface="Segoe UI" panose="020B0502040204020203" pitchFamily="34" charset="0"/>
                <a:cs typeface="Segoe UI" panose="020B0502040204020203" pitchFamily="34" charset="0"/>
              </a:rPr>
              <a:t>からパケットデータをコピーせずにアクセスするには，</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共有する必要があります．</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従来の</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では，</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は仮想スイッチ（プロセス）のメモリ上に確保してカーネルと共有しています．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この</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を</a:t>
            </a:r>
            <a:r>
              <a:rPr kumimoji="1" lang="en-US" altLang="ja-JP" dirty="0">
                <a:latin typeface="Segoe UI" panose="020B0502040204020203" pitchFamily="34" charset="0"/>
                <a:cs typeface="Segoe UI" panose="020B0502040204020203" pitchFamily="34" charset="0"/>
              </a:rPr>
              <a:t>P4 VM</a:t>
            </a:r>
            <a:r>
              <a:rPr kumimoji="1" lang="ja-JP" altLang="en-US">
                <a:latin typeface="Segoe UI" panose="020B0502040204020203" pitchFamily="34" charset="0"/>
                <a:cs typeface="Segoe UI" panose="020B0502040204020203" pitchFamily="34" charset="0"/>
              </a:rPr>
              <a:t>と共有したいのですがプロセスのメモリを</a:t>
            </a:r>
            <a:r>
              <a:rPr kumimoji="1" lang="en-US" altLang="ja-JP" dirty="0">
                <a:latin typeface="Segoe UI" panose="020B0502040204020203" pitchFamily="34" charset="0"/>
                <a:cs typeface="Segoe UI" panose="020B0502040204020203" pitchFamily="34" charset="0"/>
              </a:rPr>
              <a:t>VM</a:t>
            </a:r>
            <a:r>
              <a:rPr kumimoji="1" lang="ja-JP" altLang="en-US">
                <a:latin typeface="Segoe UI" panose="020B0502040204020203" pitchFamily="34" charset="0"/>
                <a:cs typeface="Segoe UI" panose="020B0502040204020203" pitchFamily="34" charset="0"/>
              </a:rPr>
              <a:t>と共有するのは容易ではありません．</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そのため，本実装では仮想スイッチの</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作成方法を変えて，共有メモリ上に作成するようにしました．</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これにより，</a:t>
            </a:r>
            <a:r>
              <a:rPr kumimoji="1" lang="en-US" altLang="ja-JP" dirty="0">
                <a:latin typeface="Segoe UI" panose="020B0502040204020203" pitchFamily="34" charset="0"/>
                <a:cs typeface="Segoe UI" panose="020B0502040204020203" pitchFamily="34" charset="0"/>
              </a:rPr>
              <a:t>P4 VM</a:t>
            </a:r>
            <a:r>
              <a:rPr kumimoji="1" lang="ja-JP" altLang="en-US">
                <a:latin typeface="Segoe UI" panose="020B0502040204020203" pitchFamily="34" charset="0"/>
                <a:cs typeface="Segoe UI" panose="020B0502040204020203" pitchFamily="34" charset="0"/>
              </a:rPr>
              <a:t>もその共有メモリを用いて同一の</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を参照できるようにしています．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しかし，仮想スイッチに非依存と言えなくなってるので，</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今後の課題として，完全に仮想スイッチに対して透過的に処理を行いたいため，仮想スイッチを改造せず，プロセスメモリをカーネル内で共有メモリに置き換えることを検討しています．</a:t>
            </a:r>
            <a:endParaRPr kumimoji="1" lang="en-US" altLang="ja-JP" dirty="0">
              <a:latin typeface="Segoe UI" panose="020B0502040204020203" pitchFamily="34" charset="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44CA33B7-6784-71F0-E7A8-516872891B3B}"/>
              </a:ext>
            </a:extLst>
          </p:cNvPr>
          <p:cNvSpPr>
            <a:spLocks noGrp="1"/>
          </p:cNvSpPr>
          <p:nvPr>
            <p:ph type="sldNum" sz="quarter" idx="5"/>
          </p:nvPr>
        </p:nvSpPr>
        <p:spPr/>
        <p:txBody>
          <a:bodyPr/>
          <a:lstStyle/>
          <a:p>
            <a:fld id="{E4987F60-CC07-3E46-ABC2-AAB8F222E193}" type="slidenum">
              <a:rPr lang="en-JP" smtClean="0"/>
              <a:t>14</a:t>
            </a:fld>
            <a:endParaRPr lang="en-JP"/>
          </a:p>
        </p:txBody>
      </p:sp>
    </p:spTree>
    <p:extLst>
      <p:ext uri="{BB962C8B-B14F-4D97-AF65-F5344CB8AC3E}">
        <p14:creationId xmlns:p14="http://schemas.microsoft.com/office/powerpoint/2010/main" val="312729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5C9C0-80E5-AEAC-1579-160D922F44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8BF885-3D0A-9A4D-C108-74A739123E66}"/>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D3951996-6EB9-02A7-7EB5-CEEFE2B585EB}"/>
              </a:ext>
            </a:extLst>
          </p:cNvPr>
          <p:cNvSpPr>
            <a:spLocks noGrp="1"/>
          </p:cNvSpPr>
          <p:nvPr>
            <p:ph type="body" idx="1"/>
          </p:nvPr>
        </p:nvSpPr>
        <p:spPr/>
        <p:txBody>
          <a:bodyPr/>
          <a:lstStyle/>
          <a:p>
            <a:r>
              <a:rPr lang="ja-JP" altLang="en-US"/>
              <a:t>ここでは，</a:t>
            </a:r>
            <a:r>
              <a:rPr lang="en-US" dirty="0"/>
              <a:t>P4</a:t>
            </a:r>
            <a:r>
              <a:rPr lang="ja-JP" altLang="en-US"/>
              <a:t>プログラムの非同期実行について説明します．</a:t>
            </a:r>
            <a:endParaRPr lang="en-US" altLang="ja-JP" dirty="0"/>
          </a:p>
          <a:p>
            <a:endParaRPr lang="ja-JP" altLang="en-US"/>
          </a:p>
          <a:p>
            <a:r>
              <a:rPr lang="en-US" dirty="0"/>
              <a:t>TransP4</a:t>
            </a:r>
            <a:r>
              <a:rPr lang="ja-JP" altLang="en-US"/>
              <a:t>では，パケット送受信処理の途中で</a:t>
            </a:r>
            <a:r>
              <a:rPr lang="en-US" dirty="0"/>
              <a:t>P4</a:t>
            </a:r>
            <a:r>
              <a:rPr lang="ja-JP" altLang="en-US"/>
              <a:t>プログラムを非同期に実行するため，</a:t>
            </a:r>
            <a:r>
              <a:rPr lang="en-US" dirty="0"/>
              <a:t>P4 VM</a:t>
            </a:r>
            <a:r>
              <a:rPr lang="ja-JP" altLang="en-US"/>
              <a:t>での処理後に送受信処理を再開できるように，必要なコンテキストを</a:t>
            </a:r>
            <a:r>
              <a:rPr lang="en-US" dirty="0"/>
              <a:t>inflight</a:t>
            </a:r>
            <a:r>
              <a:rPr lang="ja-JP" altLang="en-US"/>
              <a:t>テーブルへ保存します．</a:t>
            </a:r>
          </a:p>
          <a:p>
            <a:r>
              <a:rPr lang="ja-JP" altLang="en-US"/>
              <a:t>送信時では，パケットを</a:t>
            </a:r>
            <a:r>
              <a:rPr lang="en-US" dirty="0"/>
              <a:t>P4 VM</a:t>
            </a:r>
            <a:r>
              <a:rPr lang="ja-JP" altLang="en-US"/>
              <a:t>へ転送する際に，</a:t>
            </a:r>
            <a:r>
              <a:rPr lang="en-US" dirty="0"/>
              <a:t>UMEM</a:t>
            </a:r>
            <a:r>
              <a:rPr lang="ja-JP" altLang="en-US"/>
              <a:t>情報と</a:t>
            </a:r>
            <a:r>
              <a:rPr lang="en-US" dirty="0"/>
              <a:t>AF_XDP</a:t>
            </a:r>
            <a:r>
              <a:rPr lang="ja-JP" altLang="en-US"/>
              <a:t>ソケットを</a:t>
            </a:r>
            <a:r>
              <a:rPr lang="en-US" dirty="0"/>
              <a:t>TX-inflight</a:t>
            </a:r>
            <a:r>
              <a:rPr lang="ja-JP" altLang="en-US"/>
              <a:t>テーブルへ登録します．</a:t>
            </a:r>
            <a:br>
              <a:rPr lang="ja-JP" altLang="en-US"/>
            </a:br>
            <a:r>
              <a:rPr lang="ja-JP" altLang="en-US"/>
              <a:t>その後，スレッドが</a:t>
            </a:r>
            <a:r>
              <a:rPr lang="en-US" dirty="0"/>
              <a:t>P4 VM</a:t>
            </a:r>
            <a:r>
              <a:rPr lang="ja-JP" altLang="en-US"/>
              <a:t>から判定結果を受け取り，</a:t>
            </a:r>
            <a:r>
              <a:rPr lang="en-US" dirty="0"/>
              <a:t>UMEM</a:t>
            </a:r>
            <a:r>
              <a:rPr lang="ja-JP" altLang="en-US"/>
              <a:t>情報を用いて</a:t>
            </a:r>
            <a:r>
              <a:rPr lang="en-US" dirty="0"/>
              <a:t>AF_XDP</a:t>
            </a:r>
            <a:r>
              <a:rPr lang="ja-JP" altLang="en-US"/>
              <a:t>ソケットを取り出し，送信処理を再開します．</a:t>
            </a:r>
            <a:endParaRPr lang="en-US" altLang="ja-JP" dirty="0"/>
          </a:p>
          <a:p>
            <a:endParaRPr lang="ja-JP" altLang="en-US"/>
          </a:p>
          <a:p>
            <a:r>
              <a:rPr lang="ja-JP" altLang="en-US"/>
              <a:t>受信時も同様に，</a:t>
            </a:r>
            <a:r>
              <a:rPr lang="en-US" dirty="0"/>
              <a:t>UMEM</a:t>
            </a:r>
            <a:r>
              <a:rPr lang="ja-JP" altLang="en-US"/>
              <a:t>情報とソケットバッファを</a:t>
            </a:r>
            <a:r>
              <a:rPr lang="en-US" dirty="0"/>
              <a:t>RX-inflight</a:t>
            </a:r>
            <a:r>
              <a:rPr lang="ja-JP" altLang="en-US"/>
              <a:t>テーブルへ登録します．</a:t>
            </a:r>
            <a:br>
              <a:rPr lang="ja-JP" altLang="en-US"/>
            </a:br>
            <a:r>
              <a:rPr lang="ja-JP" altLang="en-US"/>
              <a:t>そして，判定結果の受信後にソケットバッファを取り出し，受信処理を再開します．</a:t>
            </a:r>
          </a:p>
        </p:txBody>
      </p:sp>
      <p:sp>
        <p:nvSpPr>
          <p:cNvPr id="4" name="スライド番号プレースホルダー 3">
            <a:extLst>
              <a:ext uri="{FF2B5EF4-FFF2-40B4-BE49-F238E27FC236}">
                <a16:creationId xmlns:a16="http://schemas.microsoft.com/office/drawing/2014/main" id="{E3DABE13-5555-34BB-E656-6DA074E3A9B2}"/>
              </a:ext>
            </a:extLst>
          </p:cNvPr>
          <p:cNvSpPr>
            <a:spLocks noGrp="1"/>
          </p:cNvSpPr>
          <p:nvPr>
            <p:ph type="sldNum" sz="quarter" idx="5"/>
          </p:nvPr>
        </p:nvSpPr>
        <p:spPr/>
        <p:txBody>
          <a:bodyPr/>
          <a:lstStyle/>
          <a:p>
            <a:fld id="{E4987F60-CC07-3E46-ABC2-AAB8F222E193}" type="slidenum">
              <a:rPr lang="en-JP" smtClean="0"/>
              <a:t>15</a:t>
            </a:fld>
            <a:endParaRPr lang="en-JP"/>
          </a:p>
        </p:txBody>
      </p:sp>
    </p:spTree>
    <p:extLst>
      <p:ext uri="{BB962C8B-B14F-4D97-AF65-F5344CB8AC3E}">
        <p14:creationId xmlns:p14="http://schemas.microsoft.com/office/powerpoint/2010/main" val="1604686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CFA93-B75E-5409-06AD-BF25681EF7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B14A6C0-9998-B29A-314D-C25089626923}"/>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774F3871-2515-5525-34F7-782BF81BDB52}"/>
              </a:ext>
            </a:extLst>
          </p:cNvPr>
          <p:cNvSpPr>
            <a:spLocks noGrp="1"/>
          </p:cNvSpPr>
          <p:nvPr>
            <p:ph type="body" idx="1"/>
          </p:nvPr>
        </p:nvSpPr>
        <p:spPr/>
        <p:txBody>
          <a:bodyPr/>
          <a:lstStyle/>
          <a:p>
            <a:r>
              <a:rPr kumimoji="1" lang="ja-JP" altLang="en-US">
                <a:latin typeface="Segoe UI" panose="020B0502040204020203" pitchFamily="34" charset="0"/>
                <a:cs typeface="Segoe UI" panose="020B0502040204020203" pitchFamily="34" charset="0"/>
              </a:rPr>
              <a:t>次に</a:t>
            </a:r>
            <a:r>
              <a:rPr kumimoji="1" lang="en-US" altLang="ja-JP" dirty="0" err="1">
                <a:latin typeface="Segoe UI" panose="020B0502040204020203" pitchFamily="34" charset="0"/>
                <a:cs typeface="Segoe UI" panose="020B0502040204020203" pitchFamily="34" charset="0"/>
              </a:rPr>
              <a:t>uBPF</a:t>
            </a:r>
            <a:r>
              <a:rPr kumimoji="1" lang="ja-JP" altLang="en-US">
                <a:latin typeface="Segoe UI" panose="020B0502040204020203" pitchFamily="34" charset="0"/>
                <a:cs typeface="Segoe UI" panose="020B0502040204020203" pitchFamily="34" charset="0"/>
              </a:rPr>
              <a:t>を用いた</a:t>
            </a:r>
            <a:r>
              <a:rPr kumimoji="1" lang="en-US" altLang="ja-JP" dirty="0">
                <a:latin typeface="Segoe UI" panose="020B0502040204020203" pitchFamily="34" charset="0"/>
                <a:cs typeface="Segoe UI" panose="020B0502040204020203" pitchFamily="34" charset="0"/>
              </a:rPr>
              <a:t>P4</a:t>
            </a:r>
            <a:r>
              <a:rPr kumimoji="1" lang="ja-JP" altLang="en-US">
                <a:latin typeface="Segoe UI" panose="020B0502040204020203" pitchFamily="34" charset="0"/>
                <a:cs typeface="Segoe UI" panose="020B0502040204020203" pitchFamily="34" charset="0"/>
              </a:rPr>
              <a:t>プログラムの実行を説明します．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lang="en-US" dirty="0"/>
              <a:t>P4 VM</a:t>
            </a:r>
            <a:r>
              <a:rPr lang="ja-JP" altLang="en-US"/>
              <a:t>内で</a:t>
            </a:r>
            <a:r>
              <a:rPr lang="en-US" dirty="0"/>
              <a:t>P4</a:t>
            </a:r>
            <a:r>
              <a:rPr lang="ja-JP" altLang="en-US"/>
              <a:t>プログラムを安全に実行するために，</a:t>
            </a:r>
            <a:r>
              <a:rPr lang="en-US" dirty="0" err="1"/>
              <a:t>uBPF</a:t>
            </a:r>
            <a:r>
              <a:rPr lang="ja-JP" altLang="en-US"/>
              <a:t>を用います．</a:t>
            </a:r>
            <a:br>
              <a:rPr lang="ja-JP" altLang="en-US"/>
            </a:br>
            <a:r>
              <a:rPr lang="en-US" dirty="0" err="1"/>
              <a:t>uBPF</a:t>
            </a:r>
            <a:r>
              <a:rPr lang="ja-JP" altLang="en-US"/>
              <a:t>は</a:t>
            </a:r>
            <a:r>
              <a:rPr lang="en-US" dirty="0" err="1"/>
              <a:t>eBPF</a:t>
            </a:r>
            <a:r>
              <a:rPr lang="ja-JP" altLang="en-US"/>
              <a:t>のユーザ空間実装であり，</a:t>
            </a:r>
            <a:r>
              <a:rPr lang="en-US" dirty="0"/>
              <a:t>P4</a:t>
            </a:r>
            <a:r>
              <a:rPr lang="ja-JP" altLang="en-US"/>
              <a:t>プログラムを</a:t>
            </a:r>
            <a:r>
              <a:rPr lang="en-US" dirty="0" err="1"/>
              <a:t>uBPF</a:t>
            </a:r>
            <a:r>
              <a:rPr lang="ja-JP" altLang="en-US"/>
              <a:t>バイトコードへコンパイルして実行します．</a:t>
            </a:r>
            <a:br>
              <a:rPr lang="ja-JP" altLang="en-US"/>
            </a:br>
            <a:r>
              <a:rPr lang="ja-JP" altLang="en-US"/>
              <a:t>これを</a:t>
            </a:r>
            <a:r>
              <a:rPr lang="en-US" dirty="0"/>
              <a:t>P4</a:t>
            </a:r>
            <a:r>
              <a:rPr lang="ja-JP" altLang="en-US"/>
              <a:t>ランタイムへロードする際に，</a:t>
            </a:r>
            <a:r>
              <a:rPr lang="en-US" dirty="0" err="1"/>
              <a:t>uBPF</a:t>
            </a:r>
            <a:r>
              <a:rPr lang="ja-JP" altLang="en-US"/>
              <a:t>バイトコードの検証と</a:t>
            </a:r>
            <a:r>
              <a:rPr lang="en-US" dirty="0"/>
              <a:t>JIT</a:t>
            </a:r>
            <a:r>
              <a:rPr lang="ja-JP" altLang="en-US"/>
              <a:t>コンパイルを行います．</a:t>
            </a:r>
          </a:p>
          <a:p>
            <a:endParaRPr lang="en-US" dirty="0"/>
          </a:p>
          <a:p>
            <a:r>
              <a:rPr lang="en-US" dirty="0"/>
              <a:t>P4</a:t>
            </a:r>
            <a:r>
              <a:rPr lang="ja-JP" altLang="en-US"/>
              <a:t>プログラムは</a:t>
            </a:r>
            <a:r>
              <a:rPr lang="en-US" dirty="0" err="1"/>
              <a:t>uBPF</a:t>
            </a:r>
            <a:r>
              <a:rPr lang="ja-JP" altLang="en-US"/>
              <a:t>サンドボックス内で実行されます．</a:t>
            </a:r>
            <a:br>
              <a:rPr lang="ja-JP" altLang="en-US"/>
            </a:br>
            <a:r>
              <a:rPr lang="ja-JP" altLang="en-US"/>
              <a:t>これにより，不正なメモリアクセスなどを防ぎ，</a:t>
            </a:r>
            <a:r>
              <a:rPr lang="en-US" dirty="0"/>
              <a:t>P4</a:t>
            </a:r>
            <a:r>
              <a:rPr lang="ja-JP" altLang="en-US"/>
              <a:t>ランタイムや他の</a:t>
            </a:r>
            <a:r>
              <a:rPr lang="en-US" dirty="0"/>
              <a:t>P4</a:t>
            </a:r>
            <a:r>
              <a:rPr lang="ja-JP" altLang="en-US"/>
              <a:t>プログラムへの攻撃を防止します．</a:t>
            </a:r>
          </a:p>
          <a:p>
            <a:r>
              <a:rPr lang="ja-JP" altLang="en-US"/>
              <a:t>また，</a:t>
            </a:r>
            <a:r>
              <a:rPr lang="en-US" dirty="0"/>
              <a:t>JIT</a:t>
            </a:r>
            <a:r>
              <a:rPr lang="ja-JP" altLang="en-US"/>
              <a:t>コンパイルにより，</a:t>
            </a:r>
            <a:r>
              <a:rPr lang="en-US" dirty="0" err="1"/>
              <a:t>uBPF</a:t>
            </a:r>
            <a:r>
              <a:rPr lang="ja-JP" altLang="en-US"/>
              <a:t>バイトコードを高速に実行可能です．</a:t>
            </a:r>
          </a:p>
        </p:txBody>
      </p:sp>
      <p:sp>
        <p:nvSpPr>
          <p:cNvPr id="4" name="スライド番号プレースホルダー 3">
            <a:extLst>
              <a:ext uri="{FF2B5EF4-FFF2-40B4-BE49-F238E27FC236}">
                <a16:creationId xmlns:a16="http://schemas.microsoft.com/office/drawing/2014/main" id="{8AA8F9E6-4BD3-ADD0-8FF3-00E05798BFD0}"/>
              </a:ext>
            </a:extLst>
          </p:cNvPr>
          <p:cNvSpPr>
            <a:spLocks noGrp="1"/>
          </p:cNvSpPr>
          <p:nvPr>
            <p:ph type="sldNum" sz="quarter" idx="5"/>
          </p:nvPr>
        </p:nvSpPr>
        <p:spPr/>
        <p:txBody>
          <a:bodyPr/>
          <a:lstStyle/>
          <a:p>
            <a:fld id="{E4987F60-CC07-3E46-ABC2-AAB8F222E193}" type="slidenum">
              <a:rPr lang="en-JP" smtClean="0"/>
              <a:t>16</a:t>
            </a:fld>
            <a:endParaRPr lang="en-JP"/>
          </a:p>
        </p:txBody>
      </p:sp>
    </p:spTree>
    <p:extLst>
      <p:ext uri="{BB962C8B-B14F-4D97-AF65-F5344CB8AC3E}">
        <p14:creationId xmlns:p14="http://schemas.microsoft.com/office/powerpoint/2010/main" val="1937888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3542F-BAF0-BB1B-6079-19991F7CBC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F657FEA-40CE-C0F1-40A3-795D8AB71B73}"/>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411E19C7-C1F0-D969-8179-EB86D1222149}"/>
              </a:ext>
            </a:extLst>
          </p:cNvPr>
          <p:cNvSpPr>
            <a:spLocks noGrp="1"/>
          </p:cNvSpPr>
          <p:nvPr>
            <p:ph type="body" idx="1"/>
          </p:nvPr>
        </p:nvSpPr>
        <p:spPr/>
        <p:txBody>
          <a:bodyPr/>
          <a:lstStyle/>
          <a:p>
            <a:r>
              <a:rPr lang="en-US" dirty="0"/>
              <a:t>P4</a:t>
            </a:r>
            <a:r>
              <a:rPr lang="ja-JP" altLang="en-US"/>
              <a:t>プログラムは，外部関数を用いてユーザ</a:t>
            </a:r>
            <a:r>
              <a:rPr lang="en-US" dirty="0"/>
              <a:t>VM</a:t>
            </a:r>
            <a:r>
              <a:rPr lang="ja-JP" altLang="en-US"/>
              <a:t>内の情報を取得して利用できます．</a:t>
            </a:r>
            <a:br>
              <a:rPr lang="ja-JP" altLang="en-US"/>
            </a:br>
            <a:r>
              <a:rPr lang="en-US" dirty="0"/>
              <a:t>VM</a:t>
            </a:r>
            <a:r>
              <a:rPr lang="ja-JP" altLang="en-US"/>
              <a:t>内情報は，ユーザ</a:t>
            </a:r>
            <a:r>
              <a:rPr lang="en-US" dirty="0"/>
              <a:t>VM</a:t>
            </a:r>
            <a:r>
              <a:rPr lang="ja-JP" altLang="en-US"/>
              <a:t>と</a:t>
            </a:r>
            <a:r>
              <a:rPr lang="en-US" dirty="0"/>
              <a:t>P4 VM</a:t>
            </a:r>
            <a:r>
              <a:rPr lang="ja-JP" altLang="en-US"/>
              <a:t>の間で共有された共有メモリ上に格納されます．</a:t>
            </a:r>
            <a:endParaRPr lang="en-US" altLang="ja-JP" dirty="0"/>
          </a:p>
          <a:p>
            <a:endParaRPr lang="ja-JP" altLang="en-US"/>
          </a:p>
          <a:p>
            <a:r>
              <a:rPr lang="ja-JP" altLang="en-US"/>
              <a:t>外部関数は</a:t>
            </a:r>
            <a:r>
              <a:rPr lang="en-US" dirty="0"/>
              <a:t>C</a:t>
            </a:r>
            <a:r>
              <a:rPr lang="ja-JP" altLang="en-US"/>
              <a:t>言語で記述し，</a:t>
            </a:r>
            <a:r>
              <a:rPr lang="en-US" dirty="0"/>
              <a:t>P4</a:t>
            </a:r>
            <a:r>
              <a:rPr lang="ja-JP" altLang="en-US"/>
              <a:t>プログラムとともに</a:t>
            </a:r>
            <a:r>
              <a:rPr lang="en-US" dirty="0" err="1"/>
              <a:t>uBPF</a:t>
            </a:r>
            <a:r>
              <a:rPr lang="ja-JP" altLang="en-US"/>
              <a:t>バイトコードへコンパイルします．</a:t>
            </a:r>
            <a:br>
              <a:rPr lang="ja-JP" altLang="en-US"/>
            </a:br>
            <a:r>
              <a:rPr lang="ja-JP" altLang="en-US"/>
              <a:t>これらは</a:t>
            </a:r>
            <a:r>
              <a:rPr lang="en-US" dirty="0" err="1"/>
              <a:t>uBPF</a:t>
            </a:r>
            <a:r>
              <a:rPr lang="ja-JP" altLang="en-US"/>
              <a:t>サンドボックス内で実行されます．</a:t>
            </a:r>
            <a:endParaRPr lang="en-US" altLang="ja-JP" dirty="0"/>
          </a:p>
          <a:p>
            <a:endParaRPr lang="ja-JP" altLang="en-US"/>
          </a:p>
          <a:p>
            <a:r>
              <a:rPr lang="ja-JP" altLang="en-US"/>
              <a:t>しかし，</a:t>
            </a:r>
            <a:r>
              <a:rPr lang="en-US" dirty="0" err="1"/>
              <a:t>uBPF</a:t>
            </a:r>
            <a:r>
              <a:rPr lang="ja-JP" altLang="en-US"/>
              <a:t>サンドボックス内では共有メモリへ直接アクセスできません．</a:t>
            </a:r>
            <a:br>
              <a:rPr lang="ja-JP" altLang="en-US"/>
            </a:br>
            <a:r>
              <a:rPr lang="ja-JP" altLang="en-US"/>
              <a:t>そのため，</a:t>
            </a:r>
            <a:r>
              <a:rPr lang="en-US" dirty="0" err="1"/>
              <a:t>uBPF</a:t>
            </a:r>
            <a:r>
              <a:rPr lang="ja-JP" altLang="en-US"/>
              <a:t>バイトコードは</a:t>
            </a:r>
            <a:r>
              <a:rPr lang="en-US" dirty="0"/>
              <a:t>P4</a:t>
            </a:r>
            <a:r>
              <a:rPr lang="ja-JP" altLang="en-US"/>
              <a:t>ランタイムが提供するヘルパー関数を呼び出して，共有メモリ上の</a:t>
            </a:r>
            <a:r>
              <a:rPr lang="en-US" dirty="0"/>
              <a:t>VM</a:t>
            </a:r>
            <a:r>
              <a:rPr lang="ja-JP" altLang="en-US"/>
              <a:t>内情報を取得します．</a:t>
            </a:r>
          </a:p>
          <a:p>
            <a:r>
              <a:rPr lang="ja-JP" altLang="en-US"/>
              <a:t>これにより，</a:t>
            </a:r>
            <a:r>
              <a:rPr lang="en-US" dirty="0"/>
              <a:t>P4</a:t>
            </a:r>
            <a:r>
              <a:rPr lang="ja-JP" altLang="en-US"/>
              <a:t>プログラムは安全にユーザ</a:t>
            </a:r>
            <a:r>
              <a:rPr lang="en-US" dirty="0"/>
              <a:t>VM</a:t>
            </a:r>
            <a:r>
              <a:rPr lang="ja-JP" altLang="en-US"/>
              <a:t>内情報を利用したパケット制御を行えます．</a:t>
            </a:r>
            <a:endParaRPr lang="en-US" altLang="ja-JP" dirty="0"/>
          </a:p>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C6A9BB49-BCC0-2680-8393-BF1C6D92D808}"/>
              </a:ext>
            </a:extLst>
          </p:cNvPr>
          <p:cNvSpPr>
            <a:spLocks noGrp="1"/>
          </p:cNvSpPr>
          <p:nvPr>
            <p:ph type="sldNum" sz="quarter" idx="5"/>
          </p:nvPr>
        </p:nvSpPr>
        <p:spPr/>
        <p:txBody>
          <a:bodyPr/>
          <a:lstStyle/>
          <a:p>
            <a:fld id="{E4987F60-CC07-3E46-ABC2-AAB8F222E193}" type="slidenum">
              <a:rPr lang="en-JP" smtClean="0"/>
              <a:t>17</a:t>
            </a:fld>
            <a:endParaRPr lang="en-JP"/>
          </a:p>
        </p:txBody>
      </p:sp>
    </p:spTree>
    <p:extLst>
      <p:ext uri="{BB962C8B-B14F-4D97-AF65-F5344CB8AC3E}">
        <p14:creationId xmlns:p14="http://schemas.microsoft.com/office/powerpoint/2010/main" val="110520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038A-6500-C84D-E0DF-787778477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D22A34-2F9E-C4F4-3C1A-87677367EE05}"/>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87B90343-083C-228F-653D-DBBA602C57E5}"/>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TransP4の有効性を調べる実験を行いました．</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共有メモリを介して，ユーザVM内のネットワーク使用率と閾値を用いて高度なパケットフィルタリングが行えることを確認しました．</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また，NetperfでユーザVMの通信性能を計測し，従来システムと比較しました．</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ただし，本実験では，P4VMは機密VMとして実行していません．</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D17D0D7F-5385-2F1C-88E7-65ACCF46FF53}"/>
              </a:ext>
            </a:extLst>
          </p:cNvPr>
          <p:cNvSpPr>
            <a:spLocks noGrp="1"/>
          </p:cNvSpPr>
          <p:nvPr>
            <p:ph type="sldNum" sz="quarter" idx="5"/>
          </p:nvPr>
        </p:nvSpPr>
        <p:spPr/>
        <p:txBody>
          <a:bodyPr/>
          <a:lstStyle/>
          <a:p>
            <a:fld id="{E4987F60-CC07-3E46-ABC2-AAB8F222E193}" type="slidenum">
              <a:rPr lang="en-JP" smtClean="0"/>
              <a:t>18</a:t>
            </a:fld>
            <a:endParaRPr lang="en-JP"/>
          </a:p>
        </p:txBody>
      </p:sp>
    </p:spTree>
    <p:extLst>
      <p:ext uri="{BB962C8B-B14F-4D97-AF65-F5344CB8AC3E}">
        <p14:creationId xmlns:p14="http://schemas.microsoft.com/office/powerpoint/2010/main" val="84334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1749B-5EE9-A07A-EBA2-E583F6C5B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2ED7E5-6D37-0ACF-7D46-61A5BDF9604F}"/>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63196C43-CB73-016B-6EF2-A834C41F8047}"/>
              </a:ext>
            </a:extLst>
          </p:cNvPr>
          <p:cNvSpPr>
            <a:spLocks noGrp="1"/>
          </p:cNvSpPr>
          <p:nvPr>
            <p:ph type="body" idx="1"/>
          </p:nvPr>
        </p:nvSpPr>
        <p:spPr/>
        <p:txBody>
          <a:bodyPr/>
          <a:lstStyle/>
          <a:p>
            <a:r>
              <a:rPr lang="ja-JP" altLang="en-US"/>
              <a:t>ユーザ</a:t>
            </a:r>
            <a:r>
              <a:rPr lang="en-US" dirty="0"/>
              <a:t>VM</a:t>
            </a:r>
            <a:r>
              <a:rPr lang="ja-JP" altLang="en-US"/>
              <a:t>内のネットワーク使用率を利用して，動的にパケットフィルタリングを行いました．</a:t>
            </a:r>
            <a:endParaRPr lang="en-US" altLang="ja-JP" dirty="0"/>
          </a:p>
          <a:p>
            <a:endParaRPr lang="ja-JP" altLang="en-US"/>
          </a:p>
          <a:p>
            <a:r>
              <a:rPr lang="ja-JP" altLang="en-US"/>
              <a:t>高優先通信として</a:t>
            </a:r>
            <a:r>
              <a:rPr lang="en-US" dirty="0"/>
              <a:t>UDP8000</a:t>
            </a:r>
            <a:r>
              <a:rPr lang="ja-JP" altLang="en-US"/>
              <a:t>番ポートの通信を常に転送し，低優先通信として</a:t>
            </a:r>
            <a:r>
              <a:rPr lang="en-US" dirty="0"/>
              <a:t>UDP 9000</a:t>
            </a:r>
            <a:r>
              <a:rPr lang="ja-JP" altLang="en-US"/>
              <a:t>番ポートの通信を高負荷時に遮断する</a:t>
            </a:r>
            <a:r>
              <a:rPr lang="en-US" altLang="ja-JP" dirty="0"/>
              <a:t>P4</a:t>
            </a:r>
            <a:r>
              <a:rPr lang="ja-JP" altLang="en-US"/>
              <a:t>プログラムをロードしています．</a:t>
            </a:r>
            <a:endParaRPr lang="en-US" altLang="ja-JP" dirty="0"/>
          </a:p>
          <a:p>
            <a:endParaRPr lang="en-US" altLang="ja-JP" dirty="0"/>
          </a:p>
          <a:p>
            <a:r>
              <a:rPr lang="ja-JP" altLang="en-US"/>
              <a:t>ヒステリシスを用いた通信制御を行えることを確認しました．</a:t>
            </a:r>
            <a:br>
              <a:rPr lang="ja-JP" altLang="en-US"/>
            </a:br>
            <a:r>
              <a:rPr lang="ja-JP" altLang="en-US"/>
              <a:t>使用率が上限閾値である</a:t>
            </a:r>
            <a:r>
              <a:rPr lang="en-US" altLang="ja-JP" dirty="0"/>
              <a:t>30%</a:t>
            </a:r>
            <a:r>
              <a:rPr lang="ja-JP" altLang="en-US"/>
              <a:t>を超えた場合に低優先通信の遮断を開始し，下限閾値である</a:t>
            </a:r>
            <a:r>
              <a:rPr lang="en-US" altLang="ja-JP" dirty="0"/>
              <a:t>10%</a:t>
            </a:r>
            <a:r>
              <a:rPr lang="ja-JP" altLang="en-US"/>
              <a:t>を下回ると遮断を解除します．</a:t>
            </a:r>
            <a:endParaRPr lang="en-US" altLang="ja-JP" dirty="0"/>
          </a:p>
          <a:p>
            <a:endParaRPr lang="ja-JP" altLang="en-US"/>
          </a:p>
          <a:p>
            <a:r>
              <a:rPr lang="ja-JP" altLang="en-US"/>
              <a:t>左のグラフはネットワーク使用率の推移を示しています．</a:t>
            </a:r>
            <a:br>
              <a:rPr lang="ja-JP" altLang="en-US"/>
            </a:br>
            <a:r>
              <a:rPr lang="ja-JP" altLang="en-US"/>
              <a:t>使用率が</a:t>
            </a:r>
            <a:r>
              <a:rPr lang="en-US" altLang="ja-JP" dirty="0"/>
              <a:t>30%</a:t>
            </a:r>
            <a:r>
              <a:rPr lang="ja-JP" altLang="en-US"/>
              <a:t>を超えると低下し，</a:t>
            </a:r>
            <a:r>
              <a:rPr lang="en-US" altLang="ja-JP" dirty="0"/>
              <a:t>10%</a:t>
            </a:r>
            <a:r>
              <a:rPr lang="ja-JP" altLang="en-US"/>
              <a:t>を下回ると再び上昇していることが確認できます．</a:t>
            </a:r>
          </a:p>
          <a:p>
            <a:r>
              <a:rPr lang="ja-JP" altLang="en-US"/>
              <a:t>右のグラフは通信スループットを示しています．</a:t>
            </a:r>
            <a:br>
              <a:rPr lang="ja-JP" altLang="en-US"/>
            </a:br>
            <a:r>
              <a:rPr lang="ja-JP" altLang="en-US"/>
              <a:t>低優先通信のみが周期的に遮断される一方で，高優先通信のスループットはほぼ一定に維持されており，</a:t>
            </a:r>
            <a:r>
              <a:rPr lang="en-US" dirty="0"/>
              <a:t>VM</a:t>
            </a:r>
            <a:r>
              <a:rPr lang="ja-JP" altLang="en-US"/>
              <a:t>内情報を用いた動的な通信制御が行えることを確認しました．</a:t>
            </a:r>
            <a:endParaRPr lang="en-US" altLang="ja-JP" dirty="0"/>
          </a:p>
          <a:p>
            <a:endParaRPr lang="en-US" altLang="ja-JP" dirty="0"/>
          </a:p>
          <a:p>
            <a:endParaRPr lang="en-US" altLang="ja-JP" dirty="0"/>
          </a:p>
          <a:p>
            <a:r>
              <a:rPr lang="ja-JP" altLang="en-US" sz="800" b="0" i="1" kern="1200">
                <a:solidFill>
                  <a:schemeClr val="tx1"/>
                </a:solidFill>
                <a:effectLst/>
                <a:latin typeface="Segoe UI" panose="020B0502040204020203" pitchFamily="34" charset="0"/>
                <a:ea typeface="+mn-ea"/>
                <a:cs typeface="+mn-cs"/>
              </a:rPr>
              <a:t>ネットワーク使用率は</a:t>
            </a:r>
            <a:r>
              <a:rPr lang="en-US" sz="800" b="0" i="1" kern="1200" dirty="0">
                <a:solidFill>
                  <a:schemeClr val="tx1"/>
                </a:solidFill>
                <a:effectLst/>
                <a:latin typeface="Segoe UI" panose="020B0502040204020203" pitchFamily="34" charset="0"/>
                <a:ea typeface="+mn-ea"/>
                <a:cs typeface="+mn-cs"/>
              </a:rPr>
              <a:t>UDP </a:t>
            </a:r>
            <a:r>
              <a:rPr lang="ja-JP" altLang="en-US" sz="800" b="0" i="1" kern="1200">
                <a:solidFill>
                  <a:schemeClr val="tx1"/>
                </a:solidFill>
                <a:effectLst/>
                <a:latin typeface="Segoe UI" panose="020B0502040204020203" pitchFamily="34" charset="0"/>
                <a:ea typeface="+mn-ea"/>
                <a:cs typeface="+mn-cs"/>
              </a:rPr>
              <a:t>通信</a:t>
            </a:r>
            <a:endParaRPr lang="ja-JP" altLang="en-US" sz="800" b="0" i="0" kern="1200">
              <a:solidFill>
                <a:schemeClr val="tx1"/>
              </a:solidFill>
              <a:effectLst/>
              <a:latin typeface="Segoe UI" panose="020B0502040204020203" pitchFamily="34" charset="0"/>
              <a:ea typeface="+mn-ea"/>
              <a:cs typeface="+mn-cs"/>
            </a:endParaRPr>
          </a:p>
          <a:p>
            <a:r>
              <a:rPr lang="ja-JP" altLang="en-US" sz="800" b="0" i="1" kern="1200">
                <a:solidFill>
                  <a:schemeClr val="tx1"/>
                </a:solidFill>
                <a:effectLst/>
                <a:latin typeface="Segoe UI" panose="020B0502040204020203" pitchFamily="34" charset="0"/>
                <a:ea typeface="+mn-ea"/>
                <a:cs typeface="+mn-cs"/>
              </a:rPr>
              <a:t>における受信パケット数から算出</a:t>
            </a:r>
            <a:endParaRPr lang="en-US" altLang="ja-JP" sz="800" b="0" i="1" kern="1200" dirty="0">
              <a:solidFill>
                <a:schemeClr val="tx1"/>
              </a:solidFill>
              <a:effectLst/>
              <a:latin typeface="Segoe UI" panose="020B0502040204020203" pitchFamily="34" charset="0"/>
              <a:ea typeface="+mn-ea"/>
              <a:cs typeface="+mn-cs"/>
            </a:endParaRPr>
          </a:p>
          <a:p>
            <a:endParaRPr lang="en-US" altLang="ja-JP" sz="800" b="0" i="1" kern="1200" dirty="0">
              <a:solidFill>
                <a:schemeClr val="tx1"/>
              </a:solidFill>
              <a:effectLst/>
              <a:latin typeface="Segoe UI" panose="020B0502040204020203" pitchFamily="34" charset="0"/>
              <a:ea typeface="+mn-ea"/>
              <a:cs typeface="+mn-cs"/>
            </a:endParaRPr>
          </a:p>
          <a:p>
            <a:endParaRPr lang="en-US" altLang="ja-JP" dirty="0"/>
          </a:p>
          <a:p>
            <a:endParaRPr lang="ja-JP" altLang="en-US"/>
          </a:p>
        </p:txBody>
      </p:sp>
      <p:sp>
        <p:nvSpPr>
          <p:cNvPr id="4" name="Slide Number Placeholder 3">
            <a:extLst>
              <a:ext uri="{FF2B5EF4-FFF2-40B4-BE49-F238E27FC236}">
                <a16:creationId xmlns:a16="http://schemas.microsoft.com/office/drawing/2014/main" id="{C8726032-2EF2-5544-1404-FC8E1335C3D6}"/>
              </a:ext>
            </a:extLst>
          </p:cNvPr>
          <p:cNvSpPr>
            <a:spLocks noGrp="1"/>
          </p:cNvSpPr>
          <p:nvPr>
            <p:ph type="sldNum" sz="quarter" idx="5"/>
          </p:nvPr>
        </p:nvSpPr>
        <p:spPr/>
        <p:txBody>
          <a:bodyPr/>
          <a:lstStyle/>
          <a:p>
            <a:fld id="{E4987F60-CC07-3E46-ABC2-AAB8F222E193}" type="slidenum">
              <a:rPr lang="en-JP" smtClean="0"/>
              <a:t>19</a:t>
            </a:fld>
            <a:endParaRPr lang="en-JP"/>
          </a:p>
        </p:txBody>
      </p:sp>
    </p:spTree>
    <p:extLst>
      <p:ext uri="{BB962C8B-B14F-4D97-AF65-F5344CB8AC3E}">
        <p14:creationId xmlns:p14="http://schemas.microsoft.com/office/powerpoint/2010/main" val="381400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DA942-ABB5-447F-623C-8391D5E0AF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2074E-23BF-F608-47E4-DD8AB0679344}"/>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DE16C59C-0B1F-1A9D-74DD-40CB4047EEF3}"/>
              </a:ext>
            </a:extLst>
          </p:cNvPr>
          <p:cNvSpPr>
            <a:spLocks noGrp="1"/>
          </p:cNvSpPr>
          <p:nvPr>
            <p:ph type="body" idx="1"/>
          </p:nvPr>
        </p:nvSpPr>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近年，P4言語を用いてプログラム可能なネットワークスイッチが登場しました．</a:t>
            </a:r>
          </a:p>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パケットのヘッダ解析，フィルタリング，書き換えなどを自由に定義可能で</a:t>
            </a:r>
          </a:p>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対応するスイッチの登場を待つことなく新しい技術を利用可能です．</a:t>
            </a:r>
          </a:p>
          <a:p>
            <a:pPr marL="0" marR="0" lvl="0" indent="0" algn="l" defTabSz="609539" rtl="0" eaLnBrk="1" fontAlgn="auto" latinLnBrk="0" hangingPunct="1">
              <a:lnSpc>
                <a:spcPct val="100000"/>
              </a:lnSpc>
              <a:spcBef>
                <a:spcPts val="0"/>
              </a:spcBef>
              <a:spcAft>
                <a:spcPts val="0"/>
              </a:spcAft>
              <a:buClrTx/>
              <a:buSzTx/>
              <a:buFontTx/>
              <a:buNone/>
              <a:tabLst/>
              <a:defRPr/>
            </a:pPr>
            <a:br>
              <a:rPr lang="en-JP" dirty="0">
                <a:latin typeface="M PLUS 1p" panose="020B0502020203020207" pitchFamily="34" charset="-128"/>
                <a:ea typeface="M PLUS 1p" panose="020B0502020203020207" pitchFamily="34" charset="-128"/>
                <a:cs typeface="M PLUS 1p" panose="020B0502020203020207" pitchFamily="34" charset="-128"/>
              </a:rPr>
            </a:br>
            <a:r>
              <a:rPr lang="en-JP" dirty="0">
                <a:latin typeface="M PLUS 1p" panose="020B0502020203020207" pitchFamily="34" charset="-128"/>
                <a:ea typeface="M PLUS 1p" panose="020B0502020203020207" pitchFamily="34" charset="-128"/>
                <a:cs typeface="M PLUS 1p" panose="020B0502020203020207" pitchFamily="34" charset="-128"/>
              </a:rPr>
              <a:t>また，仮想マシン向けの仮想P4スイッチも開発されています．</a:t>
            </a:r>
          </a:p>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仮想環境では，VMは，仮想スイッチを介して，パケットの送受信を行います．</a:t>
            </a:r>
          </a:p>
          <a:p>
            <a:pPr marL="0" marR="0" lvl="0" indent="0" algn="l" defTabSz="609539" rtl="0" eaLnBrk="1" fontAlgn="auto" latinLnBrk="0" hangingPunct="1">
              <a:lnSpc>
                <a:spcPct val="100000"/>
              </a:lnSpc>
              <a:spcBef>
                <a:spcPts val="0"/>
              </a:spcBef>
              <a:spcAft>
                <a:spcPts val="0"/>
              </a:spcAft>
              <a:buClrTx/>
              <a:buSzTx/>
              <a:buFontTx/>
              <a:buNone/>
              <a:tabLst/>
              <a:defRPr/>
            </a:pPr>
            <a:r>
              <a:rPr lang="en-JP" dirty="0">
                <a:latin typeface="M PLUS 1p" panose="020B0502020203020207" pitchFamily="34" charset="-128"/>
                <a:ea typeface="M PLUS 1p" panose="020B0502020203020207" pitchFamily="34" charset="-128"/>
                <a:cs typeface="M PLUS 1p" panose="020B0502020203020207" pitchFamily="34" charset="-128"/>
              </a:rPr>
              <a:t>仮想P4スイッチは，P4プログラムを仮想スイッチに動的にロードすることが可能で，VMが送受信するすべてのパケットの転送時にP4プログラムを実行することができます．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B2283DFA-0365-3BD8-9D67-2CFACE84AC9F}"/>
              </a:ext>
            </a:extLst>
          </p:cNvPr>
          <p:cNvSpPr>
            <a:spLocks noGrp="1"/>
          </p:cNvSpPr>
          <p:nvPr>
            <p:ph type="sldNum" sz="quarter" idx="5"/>
          </p:nvPr>
        </p:nvSpPr>
        <p:spPr/>
        <p:txBody>
          <a:bodyPr/>
          <a:lstStyle/>
          <a:p>
            <a:fld id="{E4987F60-CC07-3E46-ABC2-AAB8F222E193}" type="slidenum">
              <a:rPr lang="en-JP" smtClean="0"/>
              <a:t>2</a:t>
            </a:fld>
            <a:endParaRPr lang="en-JP"/>
          </a:p>
        </p:txBody>
      </p:sp>
    </p:spTree>
    <p:extLst>
      <p:ext uri="{BB962C8B-B14F-4D97-AF65-F5344CB8AC3E}">
        <p14:creationId xmlns:p14="http://schemas.microsoft.com/office/powerpoint/2010/main" val="183982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F7EE-89DE-2647-5AB0-5C3FD1F326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0FA93-45AC-2989-2BAA-F3534337724C}"/>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E0F8B08D-41DB-D3D4-1621-E254E95A88E3}"/>
              </a:ext>
            </a:extLst>
          </p:cNvPr>
          <p:cNvSpPr>
            <a:spLocks noGrp="1"/>
          </p:cNvSpPr>
          <p:nvPr>
            <p:ph type="body" idx="1"/>
          </p:nvPr>
        </p:nvSpPr>
        <p:spPr/>
        <p:txBody>
          <a:bodyPr/>
          <a:lstStyle/>
          <a:p>
            <a:r>
              <a:rPr lang="ja-JP" altLang="en-US"/>
              <a:t>次に，ユーザ</a:t>
            </a:r>
            <a:r>
              <a:rPr lang="en-US" dirty="0"/>
              <a:t>VM</a:t>
            </a:r>
            <a:r>
              <a:rPr lang="ja-JP" altLang="en-US"/>
              <a:t>の通信性能を評価しました．</a:t>
            </a:r>
            <a:br>
              <a:rPr lang="ja-JP" altLang="en-US"/>
            </a:br>
            <a:r>
              <a:rPr lang="en-US" dirty="0"/>
              <a:t>P4 VM</a:t>
            </a:r>
            <a:r>
              <a:rPr lang="ja-JP" altLang="en-US"/>
              <a:t>を用いない従来システムと比較しました．</a:t>
            </a:r>
            <a:endParaRPr lang="en-US" altLang="ja-JP" dirty="0"/>
          </a:p>
          <a:p>
            <a:endParaRPr lang="ja-JP" altLang="en-US"/>
          </a:p>
          <a:p>
            <a:r>
              <a:rPr lang="ja-JP" altLang="en-US"/>
              <a:t>左のグラフはレイテンシを示しています．</a:t>
            </a:r>
            <a:br>
              <a:rPr lang="ja-JP" altLang="en-US"/>
            </a:br>
            <a:r>
              <a:rPr lang="en-US" dirty="0"/>
              <a:t>TCP</a:t>
            </a:r>
            <a:r>
              <a:rPr lang="ja-JP" altLang="en-US"/>
              <a:t>では約</a:t>
            </a:r>
            <a:r>
              <a:rPr lang="en-US" altLang="ja-JP" dirty="0"/>
              <a:t>53%</a:t>
            </a:r>
            <a:r>
              <a:rPr lang="ja-JP" altLang="en-US"/>
              <a:t>，</a:t>
            </a:r>
            <a:r>
              <a:rPr lang="en-US" dirty="0"/>
              <a:t>UDP</a:t>
            </a:r>
            <a:r>
              <a:rPr lang="ja-JP" altLang="en-US"/>
              <a:t>では約</a:t>
            </a:r>
            <a:r>
              <a:rPr lang="en-US" altLang="ja-JP" dirty="0"/>
              <a:t>65%</a:t>
            </a:r>
            <a:r>
              <a:rPr lang="ja-JP" altLang="en-US"/>
              <a:t>レイテンシが増加しました．</a:t>
            </a:r>
          </a:p>
          <a:p>
            <a:r>
              <a:rPr lang="ja-JP" altLang="en-US"/>
              <a:t>これは，パケットを</a:t>
            </a:r>
            <a:r>
              <a:rPr lang="en-US" dirty="0"/>
              <a:t>P4 VM</a:t>
            </a:r>
            <a:r>
              <a:rPr lang="ja-JP" altLang="en-US"/>
              <a:t>へ転送し，</a:t>
            </a:r>
            <a:r>
              <a:rPr lang="en-US" dirty="0"/>
              <a:t>P4</a:t>
            </a:r>
            <a:r>
              <a:rPr lang="ja-JP" altLang="en-US"/>
              <a:t>プログラムを実行した後に送受信処理を再開するオーバヘッドによるものです．</a:t>
            </a:r>
            <a:endParaRPr lang="en-US" altLang="ja-JP" dirty="0"/>
          </a:p>
          <a:p>
            <a:endParaRPr lang="ja-JP" altLang="en-US"/>
          </a:p>
          <a:p>
            <a:r>
              <a:rPr lang="ja-JP" altLang="en-US"/>
              <a:t>右のグラフは</a:t>
            </a:r>
            <a:r>
              <a:rPr lang="en-US" dirty="0"/>
              <a:t>UDP</a:t>
            </a:r>
            <a:r>
              <a:rPr lang="ja-JP" altLang="en-US"/>
              <a:t>スループットを示しています．</a:t>
            </a:r>
            <a:br>
              <a:rPr lang="ja-JP" altLang="en-US"/>
            </a:br>
            <a:r>
              <a:rPr lang="ja-JP" altLang="en-US"/>
              <a:t>どのメッセージサイズでも従来手法との差は小さく，スループット低下は</a:t>
            </a:r>
            <a:r>
              <a:rPr lang="en-US" altLang="ja-JP" dirty="0"/>
              <a:t>1%</a:t>
            </a:r>
            <a:r>
              <a:rPr lang="ja-JP" altLang="en-US"/>
              <a:t>未満でした．</a:t>
            </a:r>
          </a:p>
          <a:p>
            <a:r>
              <a:rPr lang="ja-JP" altLang="en-US"/>
              <a:t>また，大きなメッセージサイズでは約</a:t>
            </a:r>
            <a:r>
              <a:rPr lang="en-US" altLang="ja-JP" dirty="0"/>
              <a:t>9.6</a:t>
            </a:r>
            <a:r>
              <a:rPr lang="en-US" dirty="0"/>
              <a:t>Gbps</a:t>
            </a:r>
            <a:r>
              <a:rPr lang="ja-JP" altLang="en-US"/>
              <a:t>で飽和しており，</a:t>
            </a:r>
            <a:r>
              <a:rPr lang="en-US" dirty="0"/>
              <a:t>TransP4</a:t>
            </a:r>
            <a:r>
              <a:rPr lang="ja-JP" altLang="en-US"/>
              <a:t>によって高いスループットを維持できることを確認しました．</a:t>
            </a:r>
            <a:endParaRPr lang="en-US" altLang="ja-JP" dirty="0"/>
          </a:p>
          <a:p>
            <a:endParaRPr lang="en-US" altLang="ja-JP" dirty="0"/>
          </a:p>
          <a:p>
            <a:endParaRPr lang="en-US" altLang="ja-JP" dirty="0"/>
          </a:p>
          <a:p>
            <a:r>
              <a:rPr lang="ja-JP" altLang="en-US"/>
              <a:t>クライアントサーバ間を</a:t>
            </a:r>
            <a:r>
              <a:rPr lang="en-US" altLang="ja-JP" dirty="0"/>
              <a:t>10G</a:t>
            </a:r>
            <a:r>
              <a:rPr lang="ja-JP" altLang="en-US"/>
              <a:t>スイッチで繋いでる．</a:t>
            </a:r>
            <a:r>
              <a:rPr lang="en-US" altLang="ja-JP" dirty="0"/>
              <a:t>10GNIC</a:t>
            </a:r>
          </a:p>
          <a:p>
            <a:endParaRPr lang="en-US" altLang="ja-JP" dirty="0"/>
          </a:p>
          <a:p>
            <a:r>
              <a:rPr lang="en-US" dirty="0"/>
              <a:t>P4 VM</a:t>
            </a:r>
            <a:r>
              <a:rPr lang="ja-JP" altLang="en-US"/>
              <a:t>実行により</a:t>
            </a:r>
            <a:r>
              <a:rPr lang="en-US" dirty="0"/>
              <a:t>packet</a:t>
            </a:r>
            <a:r>
              <a:rPr lang="ja-JP" altLang="en-US"/>
              <a:t>単位の処理遅延は増加しますが，</a:t>
            </a:r>
            <a:r>
              <a:rPr lang="en-US" dirty="0"/>
              <a:t>AF_XDP</a:t>
            </a:r>
            <a:r>
              <a:rPr lang="ja-JP" altLang="en-US"/>
              <a:t>の</a:t>
            </a:r>
            <a:r>
              <a:rPr lang="en-US" dirty="0"/>
              <a:t>ring</a:t>
            </a:r>
            <a:r>
              <a:rPr lang="ja-JP" altLang="en-US"/>
              <a:t>ベース処理や</a:t>
            </a:r>
            <a:r>
              <a:rPr lang="en-US" dirty="0"/>
              <a:t>batch</a:t>
            </a:r>
            <a:r>
              <a:rPr lang="ja-JP" altLang="en-US"/>
              <a:t>処理により</a:t>
            </a:r>
            <a:r>
              <a:rPr lang="en-US" dirty="0"/>
              <a:t>packet</a:t>
            </a:r>
            <a:r>
              <a:rPr lang="ja-JP" altLang="en-US"/>
              <a:t>を継続的に処理できるため，</a:t>
            </a:r>
            <a:r>
              <a:rPr lang="en-US" dirty="0"/>
              <a:t>throughput</a:t>
            </a:r>
            <a:r>
              <a:rPr lang="ja-JP" altLang="en-US"/>
              <a:t>への影響は限定的でした</a:t>
            </a:r>
            <a:endParaRPr lang="en-US" altLang="ja-JP" dirty="0"/>
          </a:p>
        </p:txBody>
      </p:sp>
      <p:sp>
        <p:nvSpPr>
          <p:cNvPr id="4" name="Slide Number Placeholder 3">
            <a:extLst>
              <a:ext uri="{FF2B5EF4-FFF2-40B4-BE49-F238E27FC236}">
                <a16:creationId xmlns:a16="http://schemas.microsoft.com/office/drawing/2014/main" id="{8A856E69-E812-2EF6-2870-56D4B129FCD0}"/>
              </a:ext>
            </a:extLst>
          </p:cNvPr>
          <p:cNvSpPr>
            <a:spLocks noGrp="1"/>
          </p:cNvSpPr>
          <p:nvPr>
            <p:ph type="sldNum" sz="quarter" idx="5"/>
          </p:nvPr>
        </p:nvSpPr>
        <p:spPr/>
        <p:txBody>
          <a:bodyPr/>
          <a:lstStyle/>
          <a:p>
            <a:fld id="{E4987F60-CC07-3E46-ABC2-AAB8F222E193}" type="slidenum">
              <a:rPr lang="en-JP" smtClean="0"/>
              <a:t>20</a:t>
            </a:fld>
            <a:endParaRPr lang="en-JP"/>
          </a:p>
        </p:txBody>
      </p:sp>
    </p:spTree>
    <p:extLst>
      <p:ext uri="{BB962C8B-B14F-4D97-AF65-F5344CB8AC3E}">
        <p14:creationId xmlns:p14="http://schemas.microsoft.com/office/powerpoint/2010/main" val="1025503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49213-9802-F093-C552-D3615B5E33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AF43E-FB00-146C-4DBB-5133F056E637}"/>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5EC21619-A4CC-C4D7-F444-2F8171B7A4AD}"/>
              </a:ext>
            </a:extLst>
          </p:cNvPr>
          <p:cNvSpPr>
            <a:spLocks noGrp="1"/>
          </p:cNvSpPr>
          <p:nvPr>
            <p:ph type="body" idx="1"/>
          </p:nvPr>
        </p:nvSpPr>
        <p:spPr/>
        <p:txBody>
          <a:bodyPr/>
          <a:lstStyle/>
          <a:p>
            <a:r>
              <a:rPr lang="en-US" dirty="0" err="1"/>
              <a:t>UDPスループットは安定していましたが，TCP</a:t>
            </a:r>
            <a:r>
              <a:rPr lang="ja-JP" altLang="en-US"/>
              <a:t>スループットでは，大きなばらつきが確認されました．</a:t>
            </a:r>
          </a:p>
          <a:p>
            <a:endParaRPr lang="en-US" altLang="ja-JP" dirty="0"/>
          </a:p>
          <a:p>
            <a:r>
              <a:rPr lang="ja-JP" altLang="en-US"/>
              <a:t>左のグラフは通常の</a:t>
            </a:r>
            <a:r>
              <a:rPr lang="en-US" dirty="0"/>
              <a:t>TransP4</a:t>
            </a:r>
            <a:r>
              <a:rPr lang="ja-JP" altLang="en-US"/>
              <a:t>における</a:t>
            </a:r>
            <a:r>
              <a:rPr lang="en-US" dirty="0"/>
              <a:t>TCP</a:t>
            </a:r>
            <a:r>
              <a:rPr lang="ja-JP" altLang="en-US"/>
              <a:t>スループットを示しています．</a:t>
            </a:r>
            <a:br>
              <a:rPr lang="ja-JP" altLang="en-US"/>
            </a:br>
            <a:r>
              <a:rPr lang="ja-JP" altLang="en-US"/>
              <a:t>特にメッセージサイズが</a:t>
            </a:r>
            <a:r>
              <a:rPr lang="en-US" altLang="ja-JP" dirty="0"/>
              <a:t>6</a:t>
            </a:r>
            <a:r>
              <a:rPr lang="ja-JP" altLang="en-US"/>
              <a:t>バイトの場合に通信が不安定となり，計測ができませんでした．</a:t>
            </a:r>
            <a:endParaRPr lang="en-US" altLang="ja-JP" dirty="0"/>
          </a:p>
          <a:p>
            <a:r>
              <a:rPr lang="ja-JP" altLang="en-US"/>
              <a:t>原因を調査した結果，</a:t>
            </a:r>
            <a:r>
              <a:rPr lang="en-US" dirty="0"/>
              <a:t>UMEM</a:t>
            </a:r>
            <a:r>
              <a:rPr lang="ja-JP" altLang="en-US"/>
              <a:t>の再利用処理に問題があり，</a:t>
            </a:r>
            <a:r>
              <a:rPr lang="en-US" dirty="0"/>
              <a:t>NIC</a:t>
            </a:r>
            <a:r>
              <a:rPr lang="ja-JP" altLang="en-US"/>
              <a:t>がリセットされていることを確認しました．</a:t>
            </a:r>
            <a:endParaRPr lang="en-US" altLang="ja-JP" dirty="0"/>
          </a:p>
          <a:p>
            <a:endParaRPr lang="ja-JP" altLang="en-US"/>
          </a:p>
          <a:p>
            <a:r>
              <a:rPr lang="ja-JP" altLang="en-US"/>
              <a:t>そこで，発生条件を調べるために，</a:t>
            </a:r>
            <a:r>
              <a:rPr lang="en-US" dirty="0"/>
              <a:t>P4 VM</a:t>
            </a:r>
            <a:r>
              <a:rPr lang="ja-JP" altLang="en-US"/>
              <a:t>側へ</a:t>
            </a:r>
            <a:r>
              <a:rPr lang="en-US" altLang="ja-JP" dirty="0"/>
              <a:t>1</a:t>
            </a:r>
            <a:r>
              <a:rPr lang="ja-JP" altLang="en-US"/>
              <a:t>マイクロ秒の処理遅延を挿入しました．</a:t>
            </a:r>
          </a:p>
          <a:p>
            <a:r>
              <a:rPr lang="ja-JP" altLang="en-US"/>
              <a:t>右のグラフはその結果を示しています．</a:t>
            </a:r>
            <a:br>
              <a:rPr lang="ja-JP" altLang="en-US"/>
            </a:br>
            <a:r>
              <a:rPr lang="ja-JP" altLang="en-US"/>
              <a:t>すべてのメッセージサイズで</a:t>
            </a:r>
            <a:r>
              <a:rPr lang="en-US" dirty="0"/>
              <a:t>TCP</a:t>
            </a:r>
            <a:r>
              <a:rPr lang="ja-JP" altLang="en-US"/>
              <a:t>通信が安定しており，</a:t>
            </a:r>
            <a:r>
              <a:rPr lang="en-US" dirty="0"/>
              <a:t>P4 VM</a:t>
            </a:r>
            <a:r>
              <a:rPr lang="ja-JP" altLang="en-US"/>
              <a:t>の処理タイミングが通信性能へ影響することを確認しました．</a:t>
            </a:r>
          </a:p>
        </p:txBody>
      </p:sp>
      <p:sp>
        <p:nvSpPr>
          <p:cNvPr id="4" name="Slide Number Placeholder 3">
            <a:extLst>
              <a:ext uri="{FF2B5EF4-FFF2-40B4-BE49-F238E27FC236}">
                <a16:creationId xmlns:a16="http://schemas.microsoft.com/office/drawing/2014/main" id="{F9EFE581-DF5E-046D-37B9-D4FF77435887}"/>
              </a:ext>
            </a:extLst>
          </p:cNvPr>
          <p:cNvSpPr>
            <a:spLocks noGrp="1"/>
          </p:cNvSpPr>
          <p:nvPr>
            <p:ph type="sldNum" sz="quarter" idx="5"/>
          </p:nvPr>
        </p:nvSpPr>
        <p:spPr/>
        <p:txBody>
          <a:bodyPr/>
          <a:lstStyle/>
          <a:p>
            <a:fld id="{E4987F60-CC07-3E46-ABC2-AAB8F222E193}" type="slidenum">
              <a:rPr lang="en-JP" smtClean="0"/>
              <a:t>21</a:t>
            </a:fld>
            <a:endParaRPr lang="en-JP"/>
          </a:p>
        </p:txBody>
      </p:sp>
    </p:spTree>
    <p:extLst>
      <p:ext uri="{BB962C8B-B14F-4D97-AF65-F5344CB8AC3E}">
        <p14:creationId xmlns:p14="http://schemas.microsoft.com/office/powerpoint/2010/main" val="2990431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JP"/>
          </a:p>
        </p:txBody>
      </p:sp>
      <p:sp>
        <p:nvSpPr>
          <p:cNvPr id="3" name="Notes Placeholder 2"/>
          <p:cNvSpPr>
            <a:spLocks noGrp="1"/>
          </p:cNvSpPr>
          <p:nvPr>
            <p:ph type="body" idx="1"/>
          </p:nvPr>
        </p:nvSpPr>
        <p:spPr/>
        <p:txBody>
          <a:bodyPr/>
          <a:lstStyle/>
          <a:p>
            <a:r>
              <a:rPr lang="en-US" dirty="0"/>
              <a:t>P4rt-OVS</a:t>
            </a:r>
            <a:r>
              <a:rPr lang="ja-JP" altLang="en-US"/>
              <a:t>は，仮想スイッチ内で</a:t>
            </a:r>
            <a:r>
              <a:rPr lang="en-US" dirty="0" err="1"/>
              <a:t>uBPF</a:t>
            </a:r>
            <a:r>
              <a:rPr lang="ja-JP" altLang="en-US"/>
              <a:t>を用いて</a:t>
            </a:r>
            <a:r>
              <a:rPr lang="en-US" dirty="0"/>
              <a:t>P4</a:t>
            </a:r>
            <a:r>
              <a:rPr lang="ja-JP" altLang="en-US"/>
              <a:t>プログラムを安全に実行する研究です．</a:t>
            </a:r>
            <a:br>
              <a:rPr lang="ja-JP" altLang="en-US"/>
            </a:br>
            <a:r>
              <a:rPr lang="ja-JP" altLang="en-US"/>
              <a:t>一方で，</a:t>
            </a:r>
            <a:r>
              <a:rPr lang="en-US" dirty="0"/>
              <a:t>P4</a:t>
            </a:r>
            <a:r>
              <a:rPr lang="ja-JP" altLang="en-US"/>
              <a:t>プログラム実行の仮想スイッチへの依存度が高く，仮想スイッチの改変が必要となります．</a:t>
            </a:r>
            <a:endParaRPr lang="en-US" altLang="ja-JP" dirty="0"/>
          </a:p>
          <a:p>
            <a:endParaRPr lang="ja-JP" altLang="en-US"/>
          </a:p>
          <a:p>
            <a:r>
              <a:rPr lang="ja-JP" altLang="en-US"/>
              <a:t>次に，</a:t>
            </a:r>
            <a:r>
              <a:rPr lang="en-US" dirty="0"/>
              <a:t>DPDK</a:t>
            </a:r>
            <a:r>
              <a:rPr lang="ja-JP" altLang="en-US"/>
              <a:t>は，ユーザ空間から</a:t>
            </a:r>
            <a:r>
              <a:rPr lang="en-US" dirty="0"/>
              <a:t>NIC</a:t>
            </a:r>
            <a:r>
              <a:rPr lang="ja-JP" altLang="en-US"/>
              <a:t>を直接操作することで，高速なパケット処理を実現するフレームワークです．</a:t>
            </a:r>
            <a:br>
              <a:rPr lang="ja-JP" altLang="en-US"/>
            </a:br>
            <a:r>
              <a:rPr lang="ja-JP" altLang="en-US"/>
              <a:t>しかし，カーネルをバイパスするため，カーネル内で</a:t>
            </a:r>
            <a:r>
              <a:rPr lang="en-US" dirty="0"/>
              <a:t>P4 VM</a:t>
            </a:r>
            <a:r>
              <a:rPr lang="ja-JP" altLang="en-US"/>
              <a:t>へパケットを転送することはできません．</a:t>
            </a:r>
            <a:endParaRPr lang="en-US" altLang="ja-JP" dirty="0"/>
          </a:p>
          <a:p>
            <a:endParaRPr lang="ja-JP" altLang="en-US"/>
          </a:p>
          <a:p>
            <a:r>
              <a:rPr lang="ja-JP" altLang="en-US"/>
              <a:t>最後に，</a:t>
            </a:r>
            <a:r>
              <a:rPr lang="en-US" dirty="0"/>
              <a:t>FLASH</a:t>
            </a:r>
            <a:r>
              <a:rPr lang="ja-JP" altLang="en-US"/>
              <a:t>は，</a:t>
            </a:r>
            <a:r>
              <a:rPr lang="en-US" dirty="0"/>
              <a:t>AF_XDP</a:t>
            </a:r>
            <a:r>
              <a:rPr lang="ja-JP" altLang="en-US"/>
              <a:t>ソケット間で</a:t>
            </a:r>
            <a:r>
              <a:rPr lang="en-US" dirty="0"/>
              <a:t>UMEM</a:t>
            </a:r>
            <a:r>
              <a:rPr lang="ja-JP" altLang="en-US"/>
              <a:t>を共有することで，ゼロコピー転送を実現する研究です．</a:t>
            </a:r>
            <a:br>
              <a:rPr lang="ja-JP" altLang="en-US"/>
            </a:br>
            <a:r>
              <a:rPr lang="ja-JP" altLang="en-US"/>
              <a:t>これに対して</a:t>
            </a:r>
            <a:r>
              <a:rPr lang="en-US" dirty="0"/>
              <a:t>TransP4</a:t>
            </a:r>
            <a:r>
              <a:rPr lang="ja-JP" altLang="en-US"/>
              <a:t>では，仮想スイッチと</a:t>
            </a:r>
            <a:r>
              <a:rPr lang="en-US" dirty="0"/>
              <a:t>P4 VM</a:t>
            </a:r>
            <a:r>
              <a:rPr lang="ja-JP" altLang="en-US"/>
              <a:t>の間でゼロコピー転送を実現しています．</a:t>
            </a:r>
          </a:p>
        </p:txBody>
      </p:sp>
      <p:sp>
        <p:nvSpPr>
          <p:cNvPr id="4" name="Slide Number Placeholder 3"/>
          <p:cNvSpPr>
            <a:spLocks noGrp="1"/>
          </p:cNvSpPr>
          <p:nvPr>
            <p:ph type="sldNum" sz="quarter" idx="5"/>
          </p:nvPr>
        </p:nvSpPr>
        <p:spPr/>
        <p:txBody>
          <a:bodyPr/>
          <a:lstStyle/>
          <a:p>
            <a:fld id="{E4987F60-CC07-3E46-ABC2-AAB8F222E193}" type="slidenum">
              <a:rPr lang="en-JP" smtClean="0"/>
              <a:t>22</a:t>
            </a:fld>
            <a:endParaRPr lang="en-JP"/>
          </a:p>
        </p:txBody>
      </p:sp>
    </p:spTree>
    <p:extLst>
      <p:ext uri="{BB962C8B-B14F-4D97-AF65-F5344CB8AC3E}">
        <p14:creationId xmlns:p14="http://schemas.microsoft.com/office/powerpoint/2010/main" val="1865870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F9FE-0A5F-3A54-12A5-EFC792ADD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08B80-3D61-3A61-4DEA-2F96D0422ECD}"/>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EE678B89-66B9-68B3-E2BD-5FB38DE3FE2E}"/>
              </a:ext>
            </a:extLst>
          </p:cNvPr>
          <p:cNvSpPr>
            <a:spLocks noGrp="1"/>
          </p:cNvSpPr>
          <p:nvPr>
            <p:ph type="body" idx="1"/>
          </p:nvPr>
        </p:nvSpPr>
        <p:spPr/>
        <p:txBody>
          <a:bodyPr/>
          <a:lstStyle/>
          <a:p>
            <a:r>
              <a:rPr lang="ja-JP" altLang="en-US"/>
              <a:t>まとめです．</a:t>
            </a:r>
            <a:endParaRPr lang="en-US" altLang="ja-JP" dirty="0"/>
          </a:p>
          <a:p>
            <a:endParaRPr lang="en-US" altLang="ja-JP" dirty="0"/>
          </a:p>
          <a:p>
            <a:r>
              <a:rPr lang="ja-JP" altLang="en-US"/>
              <a:t>仮想スイッチに対して安全かつ透過的に</a:t>
            </a:r>
            <a:r>
              <a:rPr lang="en-US" dirty="0"/>
              <a:t>P4</a:t>
            </a:r>
            <a:r>
              <a:rPr lang="ja-JP" altLang="en-US"/>
              <a:t>プログラムを実行する</a:t>
            </a:r>
            <a:r>
              <a:rPr lang="en-US" dirty="0"/>
              <a:t>TransP4</a:t>
            </a:r>
            <a:r>
              <a:rPr lang="ja-JP" altLang="en-US"/>
              <a:t>を提案しました．</a:t>
            </a:r>
          </a:p>
          <a:p>
            <a:r>
              <a:rPr lang="en-US" dirty="0"/>
              <a:t>TransP4</a:t>
            </a:r>
            <a:r>
              <a:rPr lang="ja-JP" altLang="en-US"/>
              <a:t>では，送受信パケットをホストカーネル内で</a:t>
            </a:r>
            <a:r>
              <a:rPr lang="en-US" dirty="0"/>
              <a:t>P4 VM</a:t>
            </a:r>
            <a:r>
              <a:rPr lang="ja-JP" altLang="en-US"/>
              <a:t>へゼロコピーで転送します．</a:t>
            </a:r>
            <a:br>
              <a:rPr lang="ja-JP" altLang="en-US"/>
            </a:br>
            <a:r>
              <a:rPr lang="ja-JP" altLang="en-US"/>
              <a:t>また，</a:t>
            </a:r>
            <a:r>
              <a:rPr lang="en-US" dirty="0"/>
              <a:t>AF_XDP</a:t>
            </a:r>
            <a:r>
              <a:rPr lang="ja-JP" altLang="en-US"/>
              <a:t>ソケット</a:t>
            </a:r>
            <a:r>
              <a:rPr lang="en-US" dirty="0"/>
              <a:t>API</a:t>
            </a:r>
            <a:r>
              <a:rPr lang="ja-JP" altLang="en-US"/>
              <a:t>は変更せず，</a:t>
            </a:r>
            <a:r>
              <a:rPr lang="en-US" dirty="0"/>
              <a:t>AF_XDP</a:t>
            </a:r>
            <a:r>
              <a:rPr lang="ja-JP" altLang="en-US"/>
              <a:t>サブシステムのみを拡張しています．</a:t>
            </a:r>
          </a:p>
          <a:p>
            <a:r>
              <a:rPr lang="ja-JP" altLang="en-US"/>
              <a:t>さらに，</a:t>
            </a:r>
            <a:r>
              <a:rPr lang="en-US" dirty="0"/>
              <a:t>VM</a:t>
            </a:r>
            <a:r>
              <a:rPr lang="ja-JP" altLang="en-US"/>
              <a:t>内情報を利用した柔軟なパケット転送制御が可能であることと，高い通信性能を維持できることを確認しました．</a:t>
            </a:r>
            <a:endParaRPr lang="en-US" altLang="ja-JP" dirty="0"/>
          </a:p>
          <a:p>
            <a:endParaRPr lang="ja-JP" altLang="en-US"/>
          </a:p>
          <a:p>
            <a:r>
              <a:rPr lang="ja-JP" altLang="en-US"/>
              <a:t>今後の課題として，負荷の高い</a:t>
            </a:r>
            <a:r>
              <a:rPr lang="en-US" dirty="0"/>
              <a:t>TCP</a:t>
            </a:r>
            <a:r>
              <a:rPr lang="ja-JP" altLang="en-US"/>
              <a:t>通信を安定して行えるように改善する必要があります．</a:t>
            </a:r>
            <a:br>
              <a:rPr lang="ja-JP" altLang="en-US"/>
            </a:br>
            <a:r>
              <a:rPr lang="ja-JP" altLang="en-US"/>
              <a:t>また，機密</a:t>
            </a:r>
            <a:r>
              <a:rPr lang="en-US" dirty="0"/>
              <a:t>VM</a:t>
            </a:r>
            <a:r>
              <a:rPr lang="ja-JP" altLang="en-US"/>
              <a:t>を用いた場合の</a:t>
            </a:r>
            <a:r>
              <a:rPr lang="en-US" dirty="0"/>
              <a:t>TransP4</a:t>
            </a:r>
            <a:r>
              <a:rPr lang="ja-JP" altLang="en-US"/>
              <a:t>の性能評価にも取り組む予定です．</a:t>
            </a:r>
          </a:p>
        </p:txBody>
      </p:sp>
      <p:sp>
        <p:nvSpPr>
          <p:cNvPr id="4" name="Slide Number Placeholder 3">
            <a:extLst>
              <a:ext uri="{FF2B5EF4-FFF2-40B4-BE49-F238E27FC236}">
                <a16:creationId xmlns:a16="http://schemas.microsoft.com/office/drawing/2014/main" id="{04977043-4BEB-A6E9-3788-AE7A84DC07DA}"/>
              </a:ext>
            </a:extLst>
          </p:cNvPr>
          <p:cNvSpPr>
            <a:spLocks noGrp="1"/>
          </p:cNvSpPr>
          <p:nvPr>
            <p:ph type="sldNum" sz="quarter" idx="5"/>
          </p:nvPr>
        </p:nvSpPr>
        <p:spPr/>
        <p:txBody>
          <a:bodyPr/>
          <a:lstStyle/>
          <a:p>
            <a:fld id="{E4987F60-CC07-3E46-ABC2-AAB8F222E193}" type="slidenum">
              <a:rPr lang="en-JP" smtClean="0"/>
              <a:t>23</a:t>
            </a:fld>
            <a:endParaRPr lang="en-JP"/>
          </a:p>
        </p:txBody>
      </p:sp>
    </p:spTree>
    <p:extLst>
      <p:ext uri="{BB962C8B-B14F-4D97-AF65-F5344CB8AC3E}">
        <p14:creationId xmlns:p14="http://schemas.microsoft.com/office/powerpoint/2010/main" val="2194376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2E988-4E78-0CEC-835B-AA822F2A44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DB2C8-0A1B-F6A5-6B41-0A512BE1DC19}"/>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BDC83D2E-9E37-89F4-0F02-74836BC7419A}"/>
              </a:ext>
            </a:extLst>
          </p:cNvPr>
          <p:cNvSpPr>
            <a:spLocks noGrp="1"/>
          </p:cNvSpPr>
          <p:nvPr>
            <p:ph type="body" idx="1"/>
          </p:nvPr>
        </p:nvSpPr>
        <p:spPr/>
        <p:txBody>
          <a:bodyPr/>
          <a:lstStyle/>
          <a:p>
            <a:pPr marL="0" marR="0" lvl="0" indent="0" algn="l" defTabSz="609539" rtl="0" eaLnBrk="1" fontAlgn="auto" latinLnBrk="0" hangingPunct="1">
              <a:lnSpc>
                <a:spcPct val="100000"/>
              </a:lnSpc>
              <a:spcBef>
                <a:spcPts val="0"/>
              </a:spcBef>
              <a:spcAft>
                <a:spcPts val="0"/>
              </a:spcAft>
              <a:buClrTx/>
              <a:buSzTx/>
              <a:buFontTx/>
              <a:buNone/>
              <a:tabLst/>
              <a:defRPr/>
            </a:pPr>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348FEA50-DE69-D22A-C152-E67E630165AF}"/>
              </a:ext>
            </a:extLst>
          </p:cNvPr>
          <p:cNvSpPr>
            <a:spLocks noGrp="1"/>
          </p:cNvSpPr>
          <p:nvPr>
            <p:ph type="sldNum" sz="quarter" idx="5"/>
          </p:nvPr>
        </p:nvSpPr>
        <p:spPr/>
        <p:txBody>
          <a:bodyPr/>
          <a:lstStyle/>
          <a:p>
            <a:fld id="{E4987F60-CC07-3E46-ABC2-AAB8F222E193}" type="slidenum">
              <a:rPr lang="en-JP" smtClean="0"/>
              <a:t>24</a:t>
            </a:fld>
            <a:endParaRPr lang="en-JP"/>
          </a:p>
        </p:txBody>
      </p:sp>
    </p:spTree>
    <p:extLst>
      <p:ext uri="{BB962C8B-B14F-4D97-AF65-F5344CB8AC3E}">
        <p14:creationId xmlns:p14="http://schemas.microsoft.com/office/powerpoint/2010/main" val="33428668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B1E13-0723-2C69-5239-35D3633D86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9C74D-47BF-E3D5-80A6-69971F42508D}"/>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0251A27B-A32B-08BD-FDC2-C9ACE7E2A4EC}"/>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XDPとは，</a:t>
            </a:r>
          </a:p>
          <a:p>
            <a:r>
              <a:rPr lang="en-JP" dirty="0">
                <a:latin typeface="M PLUS 1p" panose="020B0502020203020207" pitchFamily="34" charset="-128"/>
                <a:ea typeface="M PLUS 1p" panose="020B0502020203020207" pitchFamily="34" charset="-128"/>
                <a:cs typeface="M PLUS 1p" panose="020B0502020203020207" pitchFamily="34" charset="-128"/>
              </a:rPr>
              <a:t>Linuxの早い段階でパケットを処理できる仕組みでeBPFプログラムを実行できる</a:t>
            </a:r>
          </a:p>
          <a:p>
            <a:r>
              <a:rPr lang="en-JP" dirty="0">
                <a:latin typeface="M PLUS 1p" panose="020B0502020203020207" pitchFamily="34" charset="-128"/>
                <a:ea typeface="M PLUS 1p" panose="020B0502020203020207" pitchFamily="34" charset="-128"/>
                <a:cs typeface="M PLUS 1p" panose="020B0502020203020207" pitchFamily="34" charset="-128"/>
              </a:rPr>
              <a:t>PASS，DROP，REDIRECTができる</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今回は，</a:t>
            </a:r>
            <a:r>
              <a:rPr lang="en-US" dirty="0">
                <a:latin typeface="M PLUS 1p" panose="020B0502020203020207" pitchFamily="34" charset="-128"/>
                <a:ea typeface="M PLUS 1p" panose="020B0502020203020207" pitchFamily="34" charset="-128"/>
                <a:cs typeface="M PLUS 1p" panose="020B0502020203020207" pitchFamily="34" charset="-128"/>
              </a:rPr>
              <a:t>AF_XDP</a:t>
            </a:r>
            <a:r>
              <a:rPr lang="ja-JP" altLang="en-US">
                <a:latin typeface="M PLUS 1p" panose="020B0502020203020207" pitchFamily="34" charset="-128"/>
                <a:ea typeface="M PLUS 1p" panose="020B0502020203020207" pitchFamily="34" charset="-128"/>
                <a:cs typeface="M PLUS 1p" panose="020B0502020203020207" pitchFamily="34" charset="-128"/>
              </a:rPr>
              <a:t>の基盤として</a:t>
            </a:r>
            <a:r>
              <a:rPr lang="en-US" dirty="0">
                <a:latin typeface="M PLUS 1p" panose="020B0502020203020207" pitchFamily="34" charset="-128"/>
                <a:ea typeface="M PLUS 1p" panose="020B0502020203020207" pitchFamily="34" charset="-128"/>
                <a:cs typeface="M PLUS 1p" panose="020B0502020203020207" pitchFamily="34" charset="-128"/>
              </a:rPr>
              <a:t>XDP</a:t>
            </a:r>
            <a:r>
              <a:rPr lang="ja-JP" altLang="en-US">
                <a:latin typeface="M PLUS 1p" panose="020B0502020203020207" pitchFamily="34" charset="-128"/>
                <a:ea typeface="M PLUS 1p" panose="020B0502020203020207" pitchFamily="34" charset="-128"/>
                <a:cs typeface="M PLUS 1p" panose="020B0502020203020207" pitchFamily="34" charset="-128"/>
              </a:rPr>
              <a:t>を使っている（</a:t>
            </a:r>
            <a:r>
              <a:rPr lang="en-US" dirty="0">
                <a:latin typeface="M PLUS 1p" panose="020B0502020203020207" pitchFamily="34" charset="-128"/>
                <a:ea typeface="M PLUS 1p" panose="020B0502020203020207" pitchFamily="34" charset="-128"/>
                <a:cs typeface="M PLUS 1p" panose="020B0502020203020207" pitchFamily="34" charset="-128"/>
              </a:rPr>
              <a:t>AF_XDP</a:t>
            </a:r>
            <a:r>
              <a:rPr lang="ja-JP" altLang="en-US">
                <a:latin typeface="M PLUS 1p" panose="020B0502020203020207" pitchFamily="34" charset="-128"/>
                <a:ea typeface="M PLUS 1p" panose="020B0502020203020207" pitchFamily="34" charset="-128"/>
                <a:cs typeface="M PLUS 1p" panose="020B0502020203020207" pitchFamily="34" charset="-128"/>
              </a:rPr>
              <a:t>の</a:t>
            </a:r>
            <a:r>
              <a:rPr lang="en-US" dirty="0">
                <a:latin typeface="M PLUS 1p" panose="020B0502020203020207" pitchFamily="34" charset="-128"/>
                <a:ea typeface="M PLUS 1p" panose="020B0502020203020207" pitchFamily="34" charset="-128"/>
                <a:cs typeface="M PLUS 1p" panose="020B0502020203020207" pitchFamily="34" charset="-128"/>
              </a:rPr>
              <a:t>zero-copy</a:t>
            </a:r>
            <a:r>
              <a:rPr lang="ja-JP" altLang="en-US">
                <a:latin typeface="M PLUS 1p" panose="020B0502020203020207" pitchFamily="34" charset="-128"/>
                <a:ea typeface="M PLUS 1p" panose="020B0502020203020207" pitchFamily="34" charset="-128"/>
                <a:cs typeface="M PLUS 1p" panose="020B0502020203020207" pitchFamily="34" charset="-128"/>
              </a:rPr>
              <a:t>機構を利用するために</a:t>
            </a:r>
            <a:r>
              <a:rPr lang="en-US" dirty="0">
                <a:latin typeface="M PLUS 1p" panose="020B0502020203020207" pitchFamily="34" charset="-128"/>
                <a:ea typeface="M PLUS 1p" panose="020B0502020203020207" pitchFamily="34" charset="-128"/>
                <a:cs typeface="M PLUS 1p" panose="020B0502020203020207" pitchFamily="34" charset="-128"/>
              </a:rPr>
              <a:t>XDP</a:t>
            </a:r>
            <a:r>
              <a:rPr lang="ja-JP" altLang="en-US">
                <a:latin typeface="M PLUS 1p" panose="020B0502020203020207" pitchFamily="34" charset="-128"/>
                <a:ea typeface="M PLUS 1p" panose="020B0502020203020207" pitchFamily="34" charset="-128"/>
                <a:cs typeface="M PLUS 1p" panose="020B0502020203020207" pitchFamily="34" charset="-128"/>
              </a:rPr>
              <a:t>ソケットを用いている）</a:t>
            </a:r>
            <a:endParaRPr lang="en-US" altLang="ja-JP" dirty="0">
              <a:latin typeface="M PLUS 1p" panose="020B0502020203020207" pitchFamily="34" charset="-128"/>
              <a:ea typeface="M PLUS 1p" panose="020B0502020203020207" pitchFamily="34" charset="-128"/>
              <a:cs typeface="M PLUS 1p" panose="020B0502020203020207" pitchFamily="34" charset="-128"/>
            </a:endParaRPr>
          </a:p>
          <a:p>
            <a:endParaRPr lang="en-US" dirty="0">
              <a:latin typeface="M PLUS 1p" panose="020B0502020203020207" pitchFamily="34" charset="-128"/>
              <a:ea typeface="M PLUS 1p" panose="020B0502020203020207" pitchFamily="34" charset="-128"/>
              <a:cs typeface="M PLUS 1p" panose="020B0502020203020207" pitchFamily="34" charset="-128"/>
            </a:endParaRPr>
          </a:p>
          <a:p>
            <a:r>
              <a:rPr lang="en-US" dirty="0" err="1">
                <a:latin typeface="M PLUS 1p" panose="020B0502020203020207" pitchFamily="34" charset="-128"/>
                <a:ea typeface="M PLUS 1p" panose="020B0502020203020207" pitchFamily="34" charset="-128"/>
                <a:cs typeface="M PLUS 1p" panose="020B0502020203020207" pitchFamily="34" charset="-128"/>
              </a:rPr>
              <a:t>ユーザが複数の場合は</a:t>
            </a:r>
            <a:r>
              <a:rPr lang="en-US" dirty="0">
                <a:latin typeface="M PLUS 1p" panose="020B0502020203020207" pitchFamily="34" charset="-128"/>
                <a:ea typeface="M PLUS 1p" panose="020B0502020203020207" pitchFamily="34" charset="-128"/>
                <a:cs typeface="M PLUS 1p" panose="020B0502020203020207" pitchFamily="34" charset="-128"/>
              </a:rPr>
              <a:t>？</a:t>
            </a:r>
          </a:p>
          <a:p>
            <a:r>
              <a:rPr lang="en-US" dirty="0">
                <a:latin typeface="M PLUS 1p" panose="020B0502020203020207" pitchFamily="34" charset="-128"/>
                <a:ea typeface="M PLUS 1p" panose="020B0502020203020207" pitchFamily="34" charset="-128"/>
                <a:cs typeface="M PLUS 1p" panose="020B0502020203020207" pitchFamily="34" charset="-128"/>
              </a:rPr>
              <a:t>まだ詰めきれていないが，キューを増やしてそれぞれに対応するP4 </a:t>
            </a:r>
            <a:r>
              <a:rPr lang="en-US" dirty="0" err="1">
                <a:latin typeface="M PLUS 1p" panose="020B0502020203020207" pitchFamily="34" charset="-128"/>
                <a:ea typeface="M PLUS 1p" panose="020B0502020203020207" pitchFamily="34" charset="-128"/>
                <a:cs typeface="M PLUS 1p" panose="020B0502020203020207" pitchFamily="34" charset="-128"/>
              </a:rPr>
              <a:t>VMを作成し，XDPでリダイレクトして割り振る</a:t>
            </a:r>
            <a:r>
              <a:rPr lang="en-US" dirty="0">
                <a:latin typeface="M PLUS 1p" panose="020B0502020203020207" pitchFamily="34" charset="-128"/>
                <a:ea typeface="M PLUS 1p" panose="020B0502020203020207" pitchFamily="34" charset="-128"/>
                <a:cs typeface="M PLUS 1p" panose="020B0502020203020207" pitchFamily="34" charset="-128"/>
              </a:rPr>
              <a:t>．</a:t>
            </a:r>
          </a:p>
          <a:p>
            <a:r>
              <a:rPr lang="en-US" dirty="0">
                <a:latin typeface="M PLUS 1p" panose="020B0502020203020207" pitchFamily="34" charset="-128"/>
                <a:ea typeface="M PLUS 1p" panose="020B0502020203020207" pitchFamily="34" charset="-128"/>
                <a:cs typeface="M PLUS 1p" panose="020B0502020203020207" pitchFamily="34" charset="-128"/>
              </a:rPr>
              <a:t>けどこれだと，上限がキューの最大値まで（今のNICは32個）．そして並列的に使えなくなる．</a:t>
            </a:r>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B03E2257-BF87-C3E2-AA4E-5F86513B531A}"/>
              </a:ext>
            </a:extLst>
          </p:cNvPr>
          <p:cNvSpPr>
            <a:spLocks noGrp="1"/>
          </p:cNvSpPr>
          <p:nvPr>
            <p:ph type="sldNum" sz="quarter" idx="5"/>
          </p:nvPr>
        </p:nvSpPr>
        <p:spPr/>
        <p:txBody>
          <a:bodyPr/>
          <a:lstStyle/>
          <a:p>
            <a:fld id="{E4987F60-CC07-3E46-ABC2-AAB8F222E193}" type="slidenum">
              <a:rPr lang="en-JP" smtClean="0"/>
              <a:t>25</a:t>
            </a:fld>
            <a:endParaRPr lang="en-JP"/>
          </a:p>
        </p:txBody>
      </p:sp>
    </p:spTree>
    <p:extLst>
      <p:ext uri="{BB962C8B-B14F-4D97-AF65-F5344CB8AC3E}">
        <p14:creationId xmlns:p14="http://schemas.microsoft.com/office/powerpoint/2010/main" val="2334298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7D78A-6CC1-BC5F-213C-14EA077121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033FA-CFA8-1098-1DBA-1785BC72C6F2}"/>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894D1E2B-C59B-1FCD-730A-FD96E5E4B912}"/>
              </a:ext>
            </a:extLst>
          </p:cNvPr>
          <p:cNvSpPr>
            <a:spLocks noGrp="1"/>
          </p:cNvSpPr>
          <p:nvPr>
            <p:ph type="body" idx="1"/>
          </p:nvPr>
        </p:nvSpPr>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ここでは，</a:t>
            </a:r>
            <a:r>
              <a:rPr lang="en-US" dirty="0">
                <a:latin typeface="M PLUS 1p" panose="020B0502020203020207" pitchFamily="34" charset="-128"/>
                <a:ea typeface="M PLUS 1p" panose="020B0502020203020207" pitchFamily="34" charset="-128"/>
                <a:cs typeface="M PLUS 1p" panose="020B0502020203020207" pitchFamily="34" charset="-128"/>
              </a:rPr>
              <a:t>TCP</a:t>
            </a:r>
            <a:r>
              <a:rPr lang="ja-JP" altLang="en-US">
                <a:latin typeface="M PLUS 1p" panose="020B0502020203020207" pitchFamily="34" charset="-128"/>
                <a:ea typeface="M PLUS 1p" panose="020B0502020203020207" pitchFamily="34" charset="-128"/>
                <a:cs typeface="M PLUS 1p" panose="020B0502020203020207" pitchFamily="34" charset="-128"/>
              </a:rPr>
              <a:t>通信が不安定化する問題について説明します．</a:t>
            </a:r>
            <a:endParaRPr lang="en-US" altLang="ja-JP" dirty="0">
              <a:latin typeface="M PLUS 1p" panose="020B0502020203020207" pitchFamily="34" charset="-128"/>
              <a:ea typeface="M PLUS 1p" panose="020B0502020203020207" pitchFamily="34" charset="-128"/>
              <a:cs typeface="M PLUS 1p" panose="020B0502020203020207" pitchFamily="34" charset="-128"/>
            </a:endParaRPr>
          </a:p>
          <a:p>
            <a:endParaRPr lang="ja-JP" altLang="en-US">
              <a:latin typeface="M PLUS 1p" panose="020B0502020203020207" pitchFamily="34" charset="-128"/>
              <a:ea typeface="M PLUS 1p" panose="020B0502020203020207" pitchFamily="34" charset="-128"/>
              <a:cs typeface="M PLUS 1p" panose="020B0502020203020207" pitchFamily="34" charset="-128"/>
            </a:endParaRPr>
          </a:p>
          <a:p>
            <a:r>
              <a:rPr lang="ja-JP" altLang="en-US">
                <a:latin typeface="M PLUS 1p" panose="020B0502020203020207" pitchFamily="34" charset="-128"/>
                <a:ea typeface="M PLUS 1p" panose="020B0502020203020207" pitchFamily="34" charset="-128"/>
                <a:cs typeface="M PLUS 1p" panose="020B0502020203020207" pitchFamily="34" charset="-128"/>
              </a:rPr>
              <a:t>高パケットレートの</a:t>
            </a:r>
            <a:r>
              <a:rPr lang="en-US" dirty="0">
                <a:latin typeface="M PLUS 1p" panose="020B0502020203020207" pitchFamily="34" charset="-128"/>
                <a:ea typeface="M PLUS 1p" panose="020B0502020203020207" pitchFamily="34" charset="-128"/>
                <a:cs typeface="M PLUS 1p" panose="020B0502020203020207" pitchFamily="34" charset="-128"/>
              </a:rPr>
              <a:t>TCP</a:t>
            </a:r>
            <a:r>
              <a:rPr lang="ja-JP" altLang="en-US">
                <a:latin typeface="M PLUS 1p" panose="020B0502020203020207" pitchFamily="34" charset="-128"/>
                <a:ea typeface="M PLUS 1p" panose="020B0502020203020207" pitchFamily="34" charset="-128"/>
                <a:cs typeface="M PLUS 1p" panose="020B0502020203020207" pitchFamily="34" charset="-128"/>
              </a:rPr>
              <a:t>通信時に，通信が不安定化する問題を確認しました．</a:t>
            </a:r>
            <a:br>
              <a:rPr lang="ja-JP" altLang="en-US">
                <a:latin typeface="M PLUS 1p" panose="020B0502020203020207" pitchFamily="34" charset="-128"/>
                <a:ea typeface="M PLUS 1p" panose="020B0502020203020207" pitchFamily="34" charset="-128"/>
                <a:cs typeface="M PLUS 1p" panose="020B0502020203020207" pitchFamily="34" charset="-128"/>
              </a:rPr>
            </a:br>
            <a:r>
              <a:rPr lang="ja-JP" altLang="en-US">
                <a:latin typeface="M PLUS 1p" panose="020B0502020203020207" pitchFamily="34" charset="-128"/>
                <a:ea typeface="M PLUS 1p" panose="020B0502020203020207" pitchFamily="34" charset="-128"/>
                <a:cs typeface="M PLUS 1p" panose="020B0502020203020207" pitchFamily="34" charset="-128"/>
              </a:rPr>
              <a:t>特に，小</a:t>
            </a:r>
            <a:r>
              <a:rPr lang="en-US" dirty="0">
                <a:latin typeface="M PLUS 1p" panose="020B0502020203020207" pitchFamily="34" charset="-128"/>
                <a:ea typeface="M PLUS 1p" panose="020B0502020203020207" pitchFamily="34" charset="-128"/>
                <a:cs typeface="M PLUS 1p" panose="020B0502020203020207" pitchFamily="34" charset="-128"/>
              </a:rPr>
              <a:t>packet</a:t>
            </a:r>
            <a:r>
              <a:rPr lang="ja-JP" altLang="en-US">
                <a:latin typeface="M PLUS 1p" panose="020B0502020203020207" pitchFamily="34" charset="-128"/>
                <a:ea typeface="M PLUS 1p" panose="020B0502020203020207" pitchFamily="34" charset="-128"/>
                <a:cs typeface="M PLUS 1p" panose="020B0502020203020207" pitchFamily="34" charset="-128"/>
              </a:rPr>
              <a:t>時に顕著であり，一方で</a:t>
            </a:r>
            <a:r>
              <a:rPr lang="en-US" dirty="0">
                <a:latin typeface="M PLUS 1p" panose="020B0502020203020207" pitchFamily="34" charset="-128"/>
                <a:ea typeface="M PLUS 1p" panose="020B0502020203020207" pitchFamily="34" charset="-128"/>
                <a:cs typeface="M PLUS 1p" panose="020B0502020203020207" pitchFamily="34" charset="-128"/>
              </a:rPr>
              <a:t>UDP</a:t>
            </a:r>
            <a:r>
              <a:rPr lang="ja-JP" altLang="en-US">
                <a:latin typeface="M PLUS 1p" panose="020B0502020203020207" pitchFamily="34" charset="-128"/>
                <a:ea typeface="M PLUS 1p" panose="020B0502020203020207" pitchFamily="34" charset="-128"/>
                <a:cs typeface="M PLUS 1p" panose="020B0502020203020207" pitchFamily="34" charset="-128"/>
              </a:rPr>
              <a:t>通信では発生しにくいことを確認しています．</a:t>
            </a:r>
          </a:p>
          <a:p>
            <a:endParaRPr lang="en-US" altLang="ja-JP" dirty="0">
              <a:latin typeface="M PLUS 1p" panose="020B0502020203020207" pitchFamily="34" charset="-128"/>
              <a:ea typeface="M PLUS 1p" panose="020B0502020203020207" pitchFamily="34" charset="-128"/>
              <a:cs typeface="M PLUS 1p" panose="020B0502020203020207" pitchFamily="34" charset="-128"/>
            </a:endParaRPr>
          </a:p>
          <a:p>
            <a:r>
              <a:rPr lang="ja-JP" altLang="en-US">
                <a:latin typeface="M PLUS 1p" panose="020B0502020203020207" pitchFamily="34" charset="-128"/>
                <a:ea typeface="M PLUS 1p" panose="020B0502020203020207" pitchFamily="34" charset="-128"/>
                <a:cs typeface="M PLUS 1p" panose="020B0502020203020207" pitchFamily="34" charset="-128"/>
              </a:rPr>
              <a:t>調査を行った結果，</a:t>
            </a:r>
            <a:r>
              <a:rPr lang="en-US" dirty="0">
                <a:latin typeface="M PLUS 1p" panose="020B0502020203020207" pitchFamily="34" charset="-128"/>
                <a:ea typeface="M PLUS 1p" panose="020B0502020203020207" pitchFamily="34" charset="-128"/>
                <a:cs typeface="M PLUS 1p" panose="020B0502020203020207" pitchFamily="34" charset="-128"/>
              </a:rPr>
              <a:t>AF_XDP socket</a:t>
            </a:r>
            <a:r>
              <a:rPr lang="ja-JP" altLang="en-US">
                <a:latin typeface="M PLUS 1p" panose="020B0502020203020207" pitchFamily="34" charset="-128"/>
                <a:ea typeface="M PLUS 1p" panose="020B0502020203020207" pitchFamily="34" charset="-128"/>
                <a:cs typeface="M PLUS 1p" panose="020B0502020203020207" pitchFamily="34" charset="-128"/>
              </a:rPr>
              <a:t>や</a:t>
            </a:r>
            <a:r>
              <a:rPr lang="en-US" dirty="0">
                <a:latin typeface="M PLUS 1p" panose="020B0502020203020207" pitchFamily="34" charset="-128"/>
                <a:ea typeface="M PLUS 1p" panose="020B0502020203020207" pitchFamily="34" charset="-128"/>
                <a:cs typeface="M PLUS 1p" panose="020B0502020203020207" pitchFamily="34" charset="-128"/>
              </a:rPr>
              <a:t>ring</a:t>
            </a:r>
            <a:r>
              <a:rPr lang="ja-JP" altLang="en-US">
                <a:latin typeface="M PLUS 1p" panose="020B0502020203020207" pitchFamily="34" charset="-128"/>
                <a:ea typeface="M PLUS 1p" panose="020B0502020203020207" pitchFamily="34" charset="-128"/>
                <a:cs typeface="M PLUS 1p" panose="020B0502020203020207" pitchFamily="34" charset="-128"/>
              </a:rPr>
              <a:t>の再生成が発生していることを確認しました．</a:t>
            </a:r>
            <a:br>
              <a:rPr lang="ja-JP" altLang="en-US">
                <a:latin typeface="M PLUS 1p" panose="020B0502020203020207" pitchFamily="34" charset="-128"/>
                <a:ea typeface="M PLUS 1p" panose="020B0502020203020207" pitchFamily="34" charset="-128"/>
                <a:cs typeface="M PLUS 1p" panose="020B0502020203020207" pitchFamily="34" charset="-128"/>
              </a:rPr>
            </a:br>
            <a:r>
              <a:rPr lang="ja-JP" altLang="en-US">
                <a:latin typeface="M PLUS 1p" panose="020B0502020203020207" pitchFamily="34" charset="-128"/>
                <a:ea typeface="M PLUS 1p" panose="020B0502020203020207" pitchFamily="34" charset="-128"/>
                <a:cs typeface="M PLUS 1p" panose="020B0502020203020207" pitchFamily="34" charset="-128"/>
              </a:rPr>
              <a:t>さらに，その際に，管理中の</a:t>
            </a:r>
            <a:r>
              <a:rPr lang="en-US" dirty="0">
                <a:latin typeface="M PLUS 1p" panose="020B0502020203020207" pitchFamily="34" charset="-128"/>
                <a:ea typeface="M PLUS 1p" panose="020B0502020203020207" pitchFamily="34" charset="-128"/>
                <a:cs typeface="M PLUS 1p" panose="020B0502020203020207" pitchFamily="34" charset="-128"/>
              </a:rPr>
              <a:t>UMEM frame</a:t>
            </a:r>
            <a:r>
              <a:rPr lang="ja-JP" altLang="en-US">
                <a:latin typeface="M PLUS 1p" panose="020B0502020203020207" pitchFamily="34" charset="-128"/>
                <a:ea typeface="M PLUS 1p" panose="020B0502020203020207" pitchFamily="34" charset="-128"/>
                <a:cs typeface="M PLUS 1p" panose="020B0502020203020207" pitchFamily="34" charset="-128"/>
              </a:rPr>
              <a:t>数が割り当て数を超える状態になっていることを確認しました．</a:t>
            </a:r>
          </a:p>
          <a:p>
            <a:endParaRPr lang="en-US" altLang="ja-JP" dirty="0">
              <a:latin typeface="M PLUS 1p" panose="020B0502020203020207" pitchFamily="34" charset="-128"/>
              <a:ea typeface="M PLUS 1p" panose="020B0502020203020207" pitchFamily="34" charset="-128"/>
              <a:cs typeface="M PLUS 1p" panose="020B0502020203020207" pitchFamily="34" charset="-128"/>
            </a:endParaRPr>
          </a:p>
          <a:p>
            <a:r>
              <a:rPr lang="ja-JP" altLang="en-US">
                <a:latin typeface="M PLUS 1p" panose="020B0502020203020207" pitchFamily="34" charset="-128"/>
                <a:ea typeface="M PLUS 1p" panose="020B0502020203020207" pitchFamily="34" charset="-128"/>
                <a:cs typeface="M PLUS 1p" panose="020B0502020203020207" pitchFamily="34" charset="-128"/>
              </a:rPr>
              <a:t>この原因について調査したところ，</a:t>
            </a:r>
            <a:r>
              <a:rPr lang="en-US" dirty="0">
                <a:latin typeface="M PLUS 1p" panose="020B0502020203020207" pitchFamily="34" charset="-128"/>
                <a:ea typeface="M PLUS 1p" panose="020B0502020203020207" pitchFamily="34" charset="-128"/>
                <a:cs typeface="M PLUS 1p" panose="020B0502020203020207" pitchFamily="34" charset="-128"/>
              </a:rPr>
              <a:t>UMEM frame</a:t>
            </a:r>
            <a:r>
              <a:rPr lang="ja-JP" altLang="en-US">
                <a:latin typeface="M PLUS 1p" panose="020B0502020203020207" pitchFamily="34" charset="-128"/>
                <a:ea typeface="M PLUS 1p" panose="020B0502020203020207" pitchFamily="34" charset="-128"/>
                <a:cs typeface="M PLUS 1p" panose="020B0502020203020207" pitchFamily="34" charset="-128"/>
              </a:rPr>
              <a:t>が複数回返却されている可能性があると考えています．</a:t>
            </a:r>
            <a:br>
              <a:rPr lang="ja-JP" altLang="en-US">
                <a:latin typeface="M PLUS 1p" panose="020B0502020203020207" pitchFamily="34" charset="-128"/>
                <a:ea typeface="M PLUS 1p" panose="020B0502020203020207" pitchFamily="34" charset="-128"/>
                <a:cs typeface="M PLUS 1p" panose="020B0502020203020207" pitchFamily="34" charset="-128"/>
              </a:rPr>
            </a:br>
            <a:r>
              <a:rPr lang="ja-JP" altLang="en-US">
                <a:latin typeface="M PLUS 1p" panose="020B0502020203020207" pitchFamily="34" charset="-128"/>
                <a:ea typeface="M PLUS 1p" panose="020B0502020203020207" pitchFamily="34" charset="-128"/>
                <a:cs typeface="M PLUS 1p" panose="020B0502020203020207" pitchFamily="34" charset="-128"/>
              </a:rPr>
              <a:t>ただし，現時点では，どの経路で多重返却が発生しているかまでは特定できていません．</a:t>
            </a:r>
          </a:p>
          <a:p>
            <a:r>
              <a:rPr lang="ja-JP" altLang="en-US">
                <a:latin typeface="M PLUS 1p" panose="020B0502020203020207" pitchFamily="34" charset="-128"/>
                <a:ea typeface="M PLUS 1p" panose="020B0502020203020207" pitchFamily="34" charset="-128"/>
                <a:cs typeface="M PLUS 1p" panose="020B0502020203020207" pitchFamily="34" charset="-128"/>
              </a:rPr>
              <a:t>また，高</a:t>
            </a:r>
            <a:r>
              <a:rPr lang="en-US" dirty="0" err="1">
                <a:latin typeface="M PLUS 1p" panose="020B0502020203020207" pitchFamily="34" charset="-128"/>
                <a:ea typeface="M PLUS 1p" panose="020B0502020203020207" pitchFamily="34" charset="-128"/>
                <a:cs typeface="M PLUS 1p" panose="020B0502020203020207" pitchFamily="34" charset="-128"/>
              </a:rPr>
              <a:t>pps</a:t>
            </a:r>
            <a:r>
              <a:rPr lang="ja-JP" altLang="en-US">
                <a:latin typeface="M PLUS 1p" panose="020B0502020203020207" pitchFamily="34" charset="-128"/>
                <a:ea typeface="M PLUS 1p" panose="020B0502020203020207" pitchFamily="34" charset="-128"/>
                <a:cs typeface="M PLUS 1p" panose="020B0502020203020207" pitchFamily="34" charset="-128"/>
              </a:rPr>
              <a:t>時には</a:t>
            </a:r>
            <a:r>
              <a:rPr lang="en-US" dirty="0">
                <a:latin typeface="M PLUS 1p" panose="020B0502020203020207" pitchFamily="34" charset="-128"/>
                <a:ea typeface="M PLUS 1p" panose="020B0502020203020207" pitchFamily="34" charset="-128"/>
                <a:cs typeface="M PLUS 1p" panose="020B0502020203020207" pitchFamily="34" charset="-128"/>
              </a:rPr>
              <a:t>frame</a:t>
            </a:r>
            <a:r>
              <a:rPr lang="ja-JP" altLang="en-US">
                <a:latin typeface="M PLUS 1p" panose="020B0502020203020207" pitchFamily="34" charset="-128"/>
                <a:ea typeface="M PLUS 1p" panose="020B0502020203020207" pitchFamily="34" charset="-128"/>
                <a:cs typeface="M PLUS 1p" panose="020B0502020203020207" pitchFamily="34" charset="-128"/>
              </a:rPr>
              <a:t>の再利用間隔が非常に短くなるため，タイミング依存で</a:t>
            </a:r>
            <a:r>
              <a:rPr lang="en-US" dirty="0">
                <a:latin typeface="M PLUS 1p" panose="020B0502020203020207" pitchFamily="34" charset="-128"/>
                <a:ea typeface="M PLUS 1p" panose="020B0502020203020207" pitchFamily="34" charset="-128"/>
                <a:cs typeface="M PLUS 1p" panose="020B0502020203020207" pitchFamily="34" charset="-128"/>
              </a:rPr>
              <a:t>frame</a:t>
            </a:r>
            <a:r>
              <a:rPr lang="ja-JP" altLang="en-US">
                <a:latin typeface="M PLUS 1p" panose="020B0502020203020207" pitchFamily="34" charset="-128"/>
                <a:ea typeface="M PLUS 1p" panose="020B0502020203020207" pitchFamily="34" charset="-128"/>
                <a:cs typeface="M PLUS 1p" panose="020B0502020203020207" pitchFamily="34" charset="-128"/>
              </a:rPr>
              <a:t>管理状態が不整合になっている可能性があると考えています．</a:t>
            </a:r>
          </a:p>
          <a:p>
            <a:endParaRPr lang="en-US" b="0" dirty="0">
              <a:latin typeface="M PLUS 1p" panose="020B0502020203020207" pitchFamily="34" charset="-128"/>
              <a:ea typeface="M PLUS 1p" panose="020B0502020203020207" pitchFamily="34" charset="-128"/>
              <a:cs typeface="M PLUS 1p" panose="020B0502020203020207" pitchFamily="34" charset="-128"/>
            </a:endParaRPr>
          </a:p>
          <a:p>
            <a:r>
              <a:rPr lang="en-US" b="0" dirty="0" err="1">
                <a:latin typeface="M PLUS 1p" panose="020B0502020203020207" pitchFamily="34" charset="-128"/>
                <a:ea typeface="M PLUS 1p" panose="020B0502020203020207" pitchFamily="34" charset="-128"/>
                <a:cs typeface="M PLUS 1p" panose="020B0502020203020207" pitchFamily="34" charset="-128"/>
              </a:rPr>
              <a:t>送信時に，送信が完了したUMEMのフレームを仮想スイッチに再利用のため，返却する</a:t>
            </a:r>
            <a:endParaRPr lang="en-US" b="0" dirty="0">
              <a:latin typeface="M PLUS 1p" panose="020B0502020203020207" pitchFamily="34" charset="-128"/>
              <a:ea typeface="M PLUS 1p" panose="020B0502020203020207" pitchFamily="34" charset="-128"/>
              <a:cs typeface="M PLUS 1p" panose="020B0502020203020207" pitchFamily="34" charset="-128"/>
            </a:endParaRPr>
          </a:p>
          <a:p>
            <a:endParaRPr lang="en-US" b="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C9EE4E6B-88B0-0216-7C16-11A247B5DA7C}"/>
              </a:ext>
            </a:extLst>
          </p:cNvPr>
          <p:cNvSpPr>
            <a:spLocks noGrp="1"/>
          </p:cNvSpPr>
          <p:nvPr>
            <p:ph type="sldNum" sz="quarter" idx="5"/>
          </p:nvPr>
        </p:nvSpPr>
        <p:spPr/>
        <p:txBody>
          <a:bodyPr/>
          <a:lstStyle/>
          <a:p>
            <a:fld id="{E4987F60-CC07-3E46-ABC2-AAB8F222E193}" type="slidenum">
              <a:rPr lang="en-JP" smtClean="0"/>
              <a:t>26</a:t>
            </a:fld>
            <a:endParaRPr lang="en-JP"/>
          </a:p>
        </p:txBody>
      </p:sp>
    </p:spTree>
    <p:extLst>
      <p:ext uri="{BB962C8B-B14F-4D97-AF65-F5344CB8AC3E}">
        <p14:creationId xmlns:p14="http://schemas.microsoft.com/office/powerpoint/2010/main" val="278186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DABF9-D6C4-301E-E7F2-AB553813B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EC5988-45FE-CFBD-F408-A6D0BF956D05}"/>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5D538C2E-66F7-EC05-296E-E3E6874D98D2}"/>
              </a:ext>
            </a:extLst>
          </p:cNvPr>
          <p:cNvSpPr>
            <a:spLocks noGrp="1"/>
          </p:cNvSpPr>
          <p:nvPr>
            <p:ph type="body" idx="1"/>
          </p:nvPr>
        </p:nvSpPr>
        <p:spPr/>
        <p:txBody>
          <a:bodyPr/>
          <a:lstStyle/>
          <a:p>
            <a:endParaRPr lang="en-US" b="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A6CED362-B86C-B5BA-E143-38A72E43716B}"/>
              </a:ext>
            </a:extLst>
          </p:cNvPr>
          <p:cNvSpPr>
            <a:spLocks noGrp="1"/>
          </p:cNvSpPr>
          <p:nvPr>
            <p:ph type="sldNum" sz="quarter" idx="5"/>
          </p:nvPr>
        </p:nvSpPr>
        <p:spPr/>
        <p:txBody>
          <a:bodyPr/>
          <a:lstStyle/>
          <a:p>
            <a:fld id="{E4987F60-CC07-3E46-ABC2-AAB8F222E193}" type="slidenum">
              <a:rPr lang="en-JP" smtClean="0"/>
              <a:t>27</a:t>
            </a:fld>
            <a:endParaRPr lang="en-JP"/>
          </a:p>
        </p:txBody>
      </p:sp>
    </p:spTree>
    <p:extLst>
      <p:ext uri="{BB962C8B-B14F-4D97-AF65-F5344CB8AC3E}">
        <p14:creationId xmlns:p14="http://schemas.microsoft.com/office/powerpoint/2010/main" val="362245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F4AFC-12FF-BC60-4BCE-A06DA925D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BA464C-D1BC-BCE2-15A4-0C01BA303387}"/>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171573E0-91D5-B03A-5A5A-A94FB882E6B4}"/>
              </a:ext>
            </a:extLst>
          </p:cNvPr>
          <p:cNvSpPr>
            <a:spLocks noGrp="1"/>
          </p:cNvSpPr>
          <p:nvPr>
            <p:ph type="body" idx="1"/>
          </p:nvPr>
        </p:nvSpPr>
        <p:spPr/>
        <p:txBody>
          <a:bodyPr/>
          <a:lstStyle/>
          <a:p>
            <a:r>
              <a:rPr lang="ja-JP" altLang="en-US"/>
              <a:t>クラウドによる</a:t>
            </a:r>
            <a:r>
              <a:rPr lang="en-US" dirty="0"/>
              <a:t>P4</a:t>
            </a:r>
            <a:r>
              <a:rPr lang="ja-JP" altLang="en-US"/>
              <a:t>プログラムや</a:t>
            </a:r>
            <a:r>
              <a:rPr lang="en-US" dirty="0"/>
              <a:t>VM</a:t>
            </a:r>
            <a:r>
              <a:rPr lang="ja-JP" altLang="en-US"/>
              <a:t>内情報への攻撃と，悪意ある</a:t>
            </a:r>
            <a:r>
              <a:rPr lang="en-US" dirty="0"/>
              <a:t>P4</a:t>
            </a:r>
            <a:r>
              <a:rPr lang="ja-JP" altLang="en-US"/>
              <a:t>プログラムによる仮想スイッチへの影響の双方を想定しています</a:t>
            </a:r>
            <a:endParaRPr lang="en-US" b="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F46C88E0-6C59-9E66-AAB8-28B0D79BC528}"/>
              </a:ext>
            </a:extLst>
          </p:cNvPr>
          <p:cNvSpPr>
            <a:spLocks noGrp="1"/>
          </p:cNvSpPr>
          <p:nvPr>
            <p:ph type="sldNum" sz="quarter" idx="5"/>
          </p:nvPr>
        </p:nvSpPr>
        <p:spPr/>
        <p:txBody>
          <a:bodyPr/>
          <a:lstStyle/>
          <a:p>
            <a:fld id="{E4987F60-CC07-3E46-ABC2-AAB8F222E193}" type="slidenum">
              <a:rPr lang="en-JP" smtClean="0"/>
              <a:t>28</a:t>
            </a:fld>
            <a:endParaRPr lang="en-JP"/>
          </a:p>
        </p:txBody>
      </p:sp>
    </p:spTree>
    <p:extLst>
      <p:ext uri="{BB962C8B-B14F-4D97-AF65-F5344CB8AC3E}">
        <p14:creationId xmlns:p14="http://schemas.microsoft.com/office/powerpoint/2010/main" val="3079456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F5B1A-BCEB-3B61-3283-D7F6D8974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BC7E9-93E5-9DB3-D410-8D69162D8EEA}"/>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DE8DD0A1-6563-DBC0-86FB-0F9A654E1BCA}"/>
              </a:ext>
            </a:extLst>
          </p:cNvPr>
          <p:cNvSpPr>
            <a:spLocks noGrp="1"/>
          </p:cNvSpPr>
          <p:nvPr>
            <p:ph type="body" idx="1"/>
          </p:nvPr>
        </p:nvSpPr>
        <p:spPr/>
        <p:txBody>
          <a:bodyPr/>
          <a:lstStyle/>
          <a:p>
            <a:r>
              <a:rPr lang="en-JP" b="0" dirty="0">
                <a:latin typeface="M PLUS 1p" panose="020B0502020203020207" pitchFamily="34" charset="-128"/>
                <a:ea typeface="M PLUS 1p" panose="020B0502020203020207" pitchFamily="34" charset="-128"/>
                <a:cs typeface="M PLUS 1p" panose="020B0502020203020207" pitchFamily="34" charset="-128"/>
              </a:rPr>
              <a:t>P4 VMの処理遅延の影響</a:t>
            </a:r>
          </a:p>
          <a:p>
            <a:endParaRPr lang="en-JP" b="0" dirty="0">
              <a:latin typeface="M PLUS 1p" panose="020B0502020203020207" pitchFamily="34" charset="-128"/>
              <a:ea typeface="M PLUS 1p" panose="020B0502020203020207" pitchFamily="34" charset="-128"/>
              <a:cs typeface="M PLUS 1p" panose="020B0502020203020207" pitchFamily="34" charset="-128"/>
            </a:endParaRPr>
          </a:p>
          <a:p>
            <a:r>
              <a:rPr lang="en-JP" b="0" dirty="0">
                <a:latin typeface="M PLUS 1p" panose="020B0502020203020207" pitchFamily="34" charset="-128"/>
                <a:ea typeface="M PLUS 1p" panose="020B0502020203020207" pitchFamily="34" charset="-128"/>
                <a:cs typeface="M PLUS 1p" panose="020B0502020203020207" pitchFamily="34" charset="-128"/>
              </a:rPr>
              <a:t>P4 V</a:t>
            </a:r>
            <a:r>
              <a:rPr lang="en-US" b="0" dirty="0">
                <a:latin typeface="M PLUS 1p" panose="020B0502020203020207" pitchFamily="34" charset="-128"/>
                <a:ea typeface="M PLUS 1p" panose="020B0502020203020207" pitchFamily="34" charset="-128"/>
                <a:cs typeface="M PLUS 1p" panose="020B0502020203020207" pitchFamily="34" charset="-128"/>
              </a:rPr>
              <a:t>M</a:t>
            </a:r>
            <a:r>
              <a:rPr lang="en-JP" b="0" dirty="0">
                <a:latin typeface="M PLUS 1p" panose="020B0502020203020207" pitchFamily="34" charset="-128"/>
                <a:ea typeface="M PLUS 1p" panose="020B0502020203020207" pitchFamily="34" charset="-128"/>
                <a:cs typeface="M PLUS 1p" panose="020B0502020203020207" pitchFamily="34" charset="-128"/>
              </a:rPr>
              <a:t>に意図的に処理遅延を入れてシステムへの影響を調査しました．</a:t>
            </a:r>
          </a:p>
          <a:p>
            <a:r>
              <a:rPr lang="en-JP" b="0" dirty="0">
                <a:latin typeface="M PLUS 1p" panose="020B0502020203020207" pitchFamily="34" charset="-128"/>
                <a:ea typeface="M PLUS 1p" panose="020B0502020203020207" pitchFamily="34" charset="-128"/>
                <a:cs typeface="M PLUS 1p" panose="020B0502020203020207" pitchFamily="34" charset="-128"/>
              </a:rPr>
              <a:t>遅延は，1パケット処理ごとに，0.1μ~100us入れて違いを確認しました．</a:t>
            </a:r>
          </a:p>
          <a:p>
            <a:r>
              <a:rPr lang="en-JP" b="0" dirty="0">
                <a:latin typeface="M PLUS 1p" panose="020B0502020203020207" pitchFamily="34" charset="-128"/>
                <a:ea typeface="M PLUS 1p" panose="020B0502020203020207" pitchFamily="34" charset="-128"/>
                <a:cs typeface="M PLUS 1p" panose="020B0502020203020207" pitchFamily="34" charset="-128"/>
              </a:rPr>
              <a:t>レイテンシでは，遅延に応じて増加しているのがわかります．</a:t>
            </a:r>
          </a:p>
          <a:p>
            <a:endParaRPr lang="en-JP" b="0" dirty="0">
              <a:latin typeface="M PLUS 1p" panose="020B0502020203020207" pitchFamily="34" charset="-128"/>
              <a:ea typeface="M PLUS 1p" panose="020B0502020203020207" pitchFamily="34" charset="-128"/>
              <a:cs typeface="M PLUS 1p" panose="020B0502020203020207" pitchFamily="34" charset="-128"/>
            </a:endParaRPr>
          </a:p>
          <a:p>
            <a:r>
              <a:rPr lang="en-JP" b="0" dirty="0">
                <a:latin typeface="M PLUS 1p" panose="020B0502020203020207" pitchFamily="34" charset="-128"/>
                <a:ea typeface="M PLUS 1p" panose="020B0502020203020207" pitchFamily="34" charset="-128"/>
                <a:cs typeface="M PLUS 1p" panose="020B0502020203020207" pitchFamily="34" charset="-128"/>
              </a:rPr>
              <a:t>スループットは，高パケットレート，低パケットレートどちらでも，0.1usまでは影響が見られないがそこからは，</a:t>
            </a:r>
            <a:r>
              <a:rPr lang="ja-JP" altLang="en-US" b="0">
                <a:latin typeface="M PLUS 1p" panose="020B0502020203020207" pitchFamily="34" charset="-128"/>
                <a:ea typeface="M PLUS 1p" panose="020B0502020203020207" pitchFamily="34" charset="-128"/>
                <a:cs typeface="M PLUS 1p" panose="020B0502020203020207" pitchFamily="34" charset="-128"/>
              </a:rPr>
              <a:t>遅延の増加に対してべき乗的に低下する</a:t>
            </a:r>
            <a:endParaRPr lang="en-US" b="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CE8C04E2-9C86-0373-915C-39CB7EF4970B}"/>
              </a:ext>
            </a:extLst>
          </p:cNvPr>
          <p:cNvSpPr>
            <a:spLocks noGrp="1"/>
          </p:cNvSpPr>
          <p:nvPr>
            <p:ph type="sldNum" sz="quarter" idx="5"/>
          </p:nvPr>
        </p:nvSpPr>
        <p:spPr/>
        <p:txBody>
          <a:bodyPr/>
          <a:lstStyle/>
          <a:p>
            <a:fld id="{E4987F60-CC07-3E46-ABC2-AAB8F222E193}" type="slidenum">
              <a:rPr lang="en-JP" smtClean="0"/>
              <a:t>29</a:t>
            </a:fld>
            <a:endParaRPr lang="en-JP"/>
          </a:p>
        </p:txBody>
      </p:sp>
    </p:spTree>
    <p:extLst>
      <p:ext uri="{BB962C8B-B14F-4D97-AF65-F5344CB8AC3E}">
        <p14:creationId xmlns:p14="http://schemas.microsoft.com/office/powerpoint/2010/main" val="17256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BC2B-F265-947F-9A89-4045A51E51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946B4-9C1E-B039-BCB3-7B6334469746}"/>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41A1C7AC-3E72-C926-69C8-D8C66EC58B1F}"/>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また，ユーザによるP4プログラムの利用も考えられています．</a:t>
            </a:r>
          </a:p>
          <a:p>
            <a:r>
              <a:rPr lang="en-JP" dirty="0">
                <a:latin typeface="M PLUS 1p" panose="020B0502020203020207" pitchFamily="34" charset="-128"/>
                <a:ea typeface="M PLUS 1p" panose="020B0502020203020207" pitchFamily="34" charset="-128"/>
                <a:cs typeface="M PLUS 1p" panose="020B0502020203020207" pitchFamily="34" charset="-128"/>
              </a:rPr>
              <a:t>現状は．スイッチの管理者のみがP4プログラムをロード可能です．</a:t>
            </a:r>
          </a:p>
          <a:p>
            <a:r>
              <a:rPr lang="en-JP" dirty="0">
                <a:latin typeface="M PLUS 1p" panose="020B0502020203020207" pitchFamily="34" charset="-128"/>
                <a:ea typeface="M PLUS 1p" panose="020B0502020203020207" pitchFamily="34" charset="-128"/>
                <a:cs typeface="M PLUS 1p" panose="020B0502020203020207" pitchFamily="34" charset="-128"/>
              </a:rPr>
              <a:t>そこで，VMを利用するユーザが自身で定義したP4プログラムをロードできるようになれば，</a:t>
            </a:r>
          </a:p>
          <a:p>
            <a:r>
              <a:rPr lang="en-JP" dirty="0">
                <a:latin typeface="M PLUS 1p" panose="020B0502020203020207" pitchFamily="34" charset="-128"/>
                <a:ea typeface="M PLUS 1p" panose="020B0502020203020207" pitchFamily="34" charset="-128"/>
                <a:cs typeface="M PLUS 1p" panose="020B0502020203020207" pitchFamily="34" charset="-128"/>
              </a:rPr>
              <a:t>ユーザのVMごとに異なる，柔軟なパケット処理が可能になります．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さらに，ユーザのVM内情報を利用することができれば，よりきめ細かいパケット処理が可能になります．</a:t>
            </a:r>
          </a:p>
          <a:p>
            <a:r>
              <a:rPr lang="en-JP" dirty="0">
                <a:latin typeface="M PLUS 1p" panose="020B0502020203020207" pitchFamily="34" charset="-128"/>
                <a:ea typeface="M PLUS 1p" panose="020B0502020203020207" pitchFamily="34" charset="-128"/>
                <a:cs typeface="M PLUS 1p" panose="020B0502020203020207" pitchFamily="34" charset="-128"/>
              </a:rPr>
              <a:t>VM内のシステムやアプリケーションの状態の情報をP4プログラムで利用できれば，VMごとにカスタマイズされた処理が可能です．</a:t>
            </a:r>
          </a:p>
          <a:p>
            <a:r>
              <a:rPr lang="en-JP" dirty="0">
                <a:latin typeface="M PLUS 1p" panose="020B0502020203020207" pitchFamily="34" charset="-128"/>
                <a:ea typeface="M PLUS 1p" panose="020B0502020203020207" pitchFamily="34" charset="-128"/>
                <a:cs typeface="M PLUS 1p" panose="020B0502020203020207" pitchFamily="34" charset="-128"/>
              </a:rPr>
              <a:t>実際に，P4ではありませんが，送受信プロセスに基づくフィルタリングも提案されています．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E588D6A9-F7E1-4170-E71E-F4FAF37E3791}"/>
              </a:ext>
            </a:extLst>
          </p:cNvPr>
          <p:cNvSpPr>
            <a:spLocks noGrp="1"/>
          </p:cNvSpPr>
          <p:nvPr>
            <p:ph type="sldNum" sz="quarter" idx="5"/>
          </p:nvPr>
        </p:nvSpPr>
        <p:spPr/>
        <p:txBody>
          <a:bodyPr/>
          <a:lstStyle/>
          <a:p>
            <a:fld id="{E4987F60-CC07-3E46-ABC2-AAB8F222E193}" type="slidenum">
              <a:rPr lang="en-JP" smtClean="0"/>
              <a:t>3</a:t>
            </a:fld>
            <a:endParaRPr lang="en-JP"/>
          </a:p>
        </p:txBody>
      </p:sp>
    </p:spTree>
    <p:extLst>
      <p:ext uri="{BB962C8B-B14F-4D97-AF65-F5344CB8AC3E}">
        <p14:creationId xmlns:p14="http://schemas.microsoft.com/office/powerpoint/2010/main" val="263976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2A278-81DD-8310-09DB-C5CC64015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5484B-919A-6DA5-6FC0-2BDB6F52CA1E}"/>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8FE4548C-FB2E-2F5B-580A-DEE90143E09D}"/>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しかし，クラウドにおけるP4利用には課題もあります．</a:t>
            </a:r>
          </a:p>
          <a:p>
            <a:r>
              <a:rPr lang="en-JP" dirty="0">
                <a:latin typeface="M PLUS 1p" panose="020B0502020203020207" pitchFamily="34" charset="-128"/>
                <a:ea typeface="M PLUS 1p" panose="020B0502020203020207" pitchFamily="34" charset="-128"/>
                <a:cs typeface="M PLUS 1p" panose="020B0502020203020207" pitchFamily="34" charset="-128"/>
              </a:rPr>
              <a:t>それは，クラウド環境では，仮想スイッチとP4プログラムが互いを信頼できないという点です．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クラウドの仮想スイッチがユーザのP4プログラムの内部に格納された情報や，P4プログラムが取得したVM内情報を不正に入手できる可能性がある．</a:t>
            </a:r>
          </a:p>
          <a:p>
            <a:r>
              <a:rPr lang="en-JP" dirty="0">
                <a:latin typeface="M PLUS 1p" panose="020B0502020203020207" pitchFamily="34" charset="-128"/>
                <a:ea typeface="M PLUS 1p" panose="020B0502020203020207" pitchFamily="34" charset="-128"/>
                <a:cs typeface="M PLUS 1p" panose="020B0502020203020207" pitchFamily="34" charset="-128"/>
              </a:rPr>
              <a:t>また，これらの情報を改竄されるとユーザが意図しないパケット処理を行われる恐れがある．</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逆にユーザのP4プログラムの不正な動作によって仮想スイッチに影響を及ぼす可能性がある．</a:t>
            </a:r>
          </a:p>
          <a:p>
            <a:r>
              <a:rPr lang="en-JP" dirty="0">
                <a:latin typeface="M PLUS 1p" panose="020B0502020203020207" pitchFamily="34" charset="-128"/>
                <a:ea typeface="M PLUS 1p" panose="020B0502020203020207" pitchFamily="34" charset="-128"/>
                <a:cs typeface="M PLUS 1p" panose="020B0502020203020207" pitchFamily="34" charset="-128"/>
              </a:rPr>
              <a:t>例えば，過剰な計算処理やループ処理などを含むP4プログラムがロードされるとパケット処理の遅延やスループットの低下を引き起こし，仮想スイッチの計算資源を枯渇される可能性がある．</a:t>
            </a:r>
          </a:p>
          <a:p>
            <a:r>
              <a:rPr lang="en-JP" dirty="0">
                <a:latin typeface="M PLUS 1p" panose="020B0502020203020207" pitchFamily="34" charset="-128"/>
                <a:ea typeface="M PLUS 1p" panose="020B0502020203020207" pitchFamily="34" charset="-128"/>
                <a:cs typeface="M PLUS 1p" panose="020B0502020203020207" pitchFamily="34" charset="-128"/>
              </a:rPr>
              <a:t>このような影響は仮想スイッチ経由で他のVMの通信にも波及する恐れがある．</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実際にP4プログラムの脆弱性を利用した攻撃が指摘されています．</a:t>
            </a:r>
          </a:p>
        </p:txBody>
      </p:sp>
      <p:sp>
        <p:nvSpPr>
          <p:cNvPr id="4" name="Slide Number Placeholder 3">
            <a:extLst>
              <a:ext uri="{FF2B5EF4-FFF2-40B4-BE49-F238E27FC236}">
                <a16:creationId xmlns:a16="http://schemas.microsoft.com/office/drawing/2014/main" id="{1F8C9FF0-9692-BE97-7309-18D657E43A6D}"/>
              </a:ext>
            </a:extLst>
          </p:cNvPr>
          <p:cNvSpPr>
            <a:spLocks noGrp="1"/>
          </p:cNvSpPr>
          <p:nvPr>
            <p:ph type="sldNum" sz="quarter" idx="5"/>
          </p:nvPr>
        </p:nvSpPr>
        <p:spPr/>
        <p:txBody>
          <a:bodyPr/>
          <a:lstStyle/>
          <a:p>
            <a:fld id="{E4987F60-CC07-3E46-ABC2-AAB8F222E193}" type="slidenum">
              <a:rPr lang="en-JP" smtClean="0"/>
              <a:t>4</a:t>
            </a:fld>
            <a:endParaRPr lang="en-JP"/>
          </a:p>
        </p:txBody>
      </p:sp>
    </p:spTree>
    <p:extLst>
      <p:ext uri="{BB962C8B-B14F-4D97-AF65-F5344CB8AC3E}">
        <p14:creationId xmlns:p14="http://schemas.microsoft.com/office/powerpoint/2010/main" val="15742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51A7-C40A-BCD4-4371-CA9573C76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2D8552-C48A-1051-96E9-DD26024EA764}"/>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21AB783D-4690-4D55-0D68-F02F94DC2EB3}"/>
              </a:ext>
            </a:extLst>
          </p:cNvPr>
          <p:cNvSpPr>
            <a:spLocks noGrp="1"/>
          </p:cNvSpPr>
          <p:nvPr>
            <p:ph type="body" idx="1"/>
          </p:nvPr>
        </p:nvSpPr>
        <p:spPr/>
        <p:txBody>
          <a:bodyPr/>
          <a:lstStyle/>
          <a:p>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以上の課題を解決するために，先行研究では</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 Shield</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が提案されています．</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 </a:t>
            </a:r>
            <a:r>
              <a:rPr lang="en-US" altLang="ja-JP" dirty="0" err="1">
                <a:solidFill>
                  <a:srgbClr val="424242"/>
                </a:solidFill>
                <a:latin typeface="M PLUS 1p" panose="020B0502020203020207" pitchFamily="34" charset="-128"/>
                <a:ea typeface="M PLUS 1p" panose="020B0502020203020207" pitchFamily="34" charset="-128"/>
                <a:cs typeface="M PLUS 1p" panose="020B0502020203020207" pitchFamily="34" charset="-128"/>
              </a:rPr>
              <a:t>Shiled</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では，</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プログラムをユーザごとの専用の</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VM</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 VM</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）で実行します．</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 VM</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は，機密</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VM</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として隔離実行され，クラウドによる盗聴や改ざんを防止します．</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さらに</a:t>
            </a:r>
            <a:r>
              <a:rPr lang="ja-JP" altLang="en-JP">
                <a:solidFill>
                  <a:srgbClr val="424242"/>
                </a:solidFill>
                <a:latin typeface="M PLUS 1p" panose="020B0502020203020207" pitchFamily="34" charset="-128"/>
                <a:ea typeface="M PLUS 1p" panose="020B0502020203020207" pitchFamily="34" charset="-128"/>
                <a:cs typeface="M PLUS 1p" panose="020B0502020203020207" pitchFamily="34" charset="-128"/>
              </a:rPr>
              <a:t>，</a:t>
            </a:r>
            <a:r>
              <a:rPr lang="en-JP"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プログラムの影響を</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P4 VM</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に閉じ込めることができ，</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互いに信頼できない</a:t>
            </a:r>
            <a:r>
              <a:rPr lang="ja-JP" altLang="en-US">
                <a:sym typeface="M+ Bold"/>
              </a:rPr>
              <a:t>仮想スイッチと</a:t>
            </a:r>
            <a:r>
              <a:rPr lang="en-US" altLang="ja-JP" dirty="0">
                <a:sym typeface="M+ Bold"/>
              </a:rPr>
              <a:t>P4</a:t>
            </a:r>
            <a:r>
              <a:rPr lang="ja-JP" altLang="en-US">
                <a:sym typeface="M+ Bold"/>
              </a:rPr>
              <a:t>プログラムを安全に</a:t>
            </a:r>
            <a:r>
              <a:rPr lang="ja-JP" altLang="en-JP">
                <a:sym typeface="M+ Bold"/>
              </a:rPr>
              <a:t>実行</a:t>
            </a:r>
            <a:r>
              <a:rPr lang="ja-JP" altLang="en-US">
                <a:sym typeface="M+ Bold"/>
              </a:rPr>
              <a:t>することができます．</a:t>
            </a:r>
            <a:endParaRPr lang="en-US" altLang="ja-JP" dirty="0">
              <a:sym typeface="M+ Bold"/>
            </a:endParaRPr>
          </a:p>
          <a:p>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endParaRPr>
          </a:p>
          <a:p>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しかし，</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P4 Shield</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は仮想スイッチへの依存度が高く，汎用性が低いという問題点があります．</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endParaRPr>
          </a:p>
          <a:p>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仮想スイッチが受信したパケットを仮想スイッチが</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P4 VM</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に転送し，実行結果を処理する必要があります．</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endParaRPr>
          </a:p>
          <a:p>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そのため，実装が仮想スイッチに強く依存しており，異なる仮想スイッチを利用する場合には</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1</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M+ Bold"/>
              </a:rPr>
              <a:t>から設計実装を行う必要があります．</a:t>
            </a:r>
            <a:endPar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endParaRPr lang="en-JP"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r>
              <a:rPr lang="en-JP"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Q1</a:t>
            </a:r>
          </a:p>
          <a:p>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OVS</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に依存して何が悪いの？</a:t>
            </a:r>
            <a:r>
              <a:rPr lang="en-US"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OS</a:t>
            </a:r>
            <a:r>
              <a:rPr lang="ja-JP" altLang="en-US">
                <a:solidFill>
                  <a:srgbClr val="424242"/>
                </a:solidFill>
                <a:latin typeface="M PLUS 1p" panose="020B0502020203020207" pitchFamily="34" charset="-128"/>
                <a:ea typeface="M PLUS 1p" panose="020B0502020203020207" pitchFamily="34" charset="-128"/>
                <a:cs typeface="M PLUS 1p" panose="020B0502020203020207" pitchFamily="34" charset="-128"/>
              </a:rPr>
              <a:t>にも依存してない？</a:t>
            </a:r>
            <a:endParaRPr lang="en-JP"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a:t>完全に非依存ではなく，</a:t>
            </a:r>
            <a:r>
              <a:rPr lang="en-US" dirty="0"/>
              <a:t>AF_XDP</a:t>
            </a:r>
            <a:r>
              <a:rPr lang="ja-JP" altLang="en-US"/>
              <a:t>には依存しています．ただし，仮想スイッチ固有実装ではなく，共通の</a:t>
            </a:r>
            <a:r>
              <a:rPr lang="en-US" dirty="0"/>
              <a:t>AF_XDP </a:t>
            </a:r>
            <a:r>
              <a:rPr lang="en-US" dirty="0" err="1"/>
              <a:t>dデータパス</a:t>
            </a:r>
            <a:r>
              <a:rPr lang="ja-JP" altLang="en-US"/>
              <a:t>層でパケットの転送を行うため，</a:t>
            </a:r>
            <a:r>
              <a:rPr lang="en-US" dirty="0"/>
              <a:t>AF_XDP</a:t>
            </a:r>
            <a:r>
              <a:rPr lang="ja-JP" altLang="en-US"/>
              <a:t>を利用する複数の仮想スイッチへ適用可能です</a:t>
            </a:r>
            <a:endParaRPr lang="en-JP" altLang="ja-JP" dirty="0">
              <a:solidFill>
                <a:srgbClr val="424242"/>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DDAFC5D8-8D43-32A4-38D1-E3D8C66EFFA9}"/>
              </a:ext>
            </a:extLst>
          </p:cNvPr>
          <p:cNvSpPr>
            <a:spLocks noGrp="1"/>
          </p:cNvSpPr>
          <p:nvPr>
            <p:ph type="sldNum" sz="quarter" idx="5"/>
          </p:nvPr>
        </p:nvSpPr>
        <p:spPr/>
        <p:txBody>
          <a:bodyPr/>
          <a:lstStyle/>
          <a:p>
            <a:fld id="{E4987F60-CC07-3E46-ABC2-AAB8F222E193}" type="slidenum">
              <a:rPr lang="en-JP" smtClean="0"/>
              <a:t>5</a:t>
            </a:fld>
            <a:endParaRPr lang="en-JP"/>
          </a:p>
        </p:txBody>
      </p:sp>
    </p:spTree>
    <p:extLst>
      <p:ext uri="{BB962C8B-B14F-4D97-AF65-F5344CB8AC3E}">
        <p14:creationId xmlns:p14="http://schemas.microsoft.com/office/powerpoint/2010/main" val="217696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7F3C1-A94B-CD2E-11DE-2FD9628F42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3F4337-056E-9DF9-D5B1-D11FD12F6E21}"/>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4D9DF63A-071C-DD4A-AD1A-2D9698228A01}"/>
              </a:ext>
            </a:extLst>
          </p:cNvPr>
          <p:cNvSpPr>
            <a:spLocks noGrp="1"/>
          </p:cNvSpPr>
          <p:nvPr>
            <p:ph type="body" idx="1"/>
          </p:nvPr>
        </p:nvSpPr>
        <p:spPr/>
        <p:txBody>
          <a:bodyPr/>
          <a:lstStyle/>
          <a:p>
            <a:r>
              <a:rPr kumimoji="1" lang="ja-JP" altLang="en-US"/>
              <a:t>そこで私は，仮想スイッチに対して安全かつ透過的に</a:t>
            </a:r>
            <a:r>
              <a:rPr kumimoji="1" lang="en-US" altLang="ja-JP" dirty="0"/>
              <a:t>P4</a:t>
            </a:r>
            <a:r>
              <a:rPr kumimoji="1" lang="ja-JP" altLang="en-US"/>
              <a:t>プログラムを実行できる基盤である</a:t>
            </a:r>
            <a:r>
              <a:rPr kumimoji="1" lang="en-US" altLang="ja-JP" dirty="0"/>
              <a:t>TransP4</a:t>
            </a:r>
            <a:r>
              <a:rPr kumimoji="1" lang="ja-JP" altLang="en-US"/>
              <a:t>を提案します．</a:t>
            </a:r>
            <a:endParaRPr kumimoji="1" lang="en-US" altLang="ja-JP" dirty="0"/>
          </a:p>
          <a:p>
            <a:r>
              <a:rPr kumimoji="1" lang="ja-JP" altLang="en-US"/>
              <a:t>先行研究では，</a:t>
            </a:r>
            <a:r>
              <a:rPr kumimoji="1" lang="en-US" altLang="ja-JP" dirty="0"/>
              <a:t> </a:t>
            </a:r>
            <a:r>
              <a:rPr kumimoji="1" lang="ja-JP" altLang="en-US"/>
              <a:t>パケットを仮想スイッチが</a:t>
            </a:r>
            <a:r>
              <a:rPr kumimoji="1" lang="en-US" altLang="ja-JP" dirty="0"/>
              <a:t>P4VM</a:t>
            </a:r>
            <a:r>
              <a:rPr kumimoji="1" lang="ja-JP" altLang="en-US"/>
              <a:t>に転送していましたが，</a:t>
            </a:r>
            <a:r>
              <a:rPr kumimoji="1" lang="en-US" altLang="ja-JP" dirty="0"/>
              <a:t>TransP4</a:t>
            </a:r>
            <a:r>
              <a:rPr kumimoji="1" lang="ja-JP" altLang="en-US"/>
              <a:t>では，仮想スイッチの代わりに，ホストの</a:t>
            </a:r>
            <a:r>
              <a:rPr kumimoji="1" lang="en-US" altLang="ja-JP" dirty="0"/>
              <a:t>OS</a:t>
            </a:r>
            <a:r>
              <a:rPr kumimoji="1" lang="ja-JP" altLang="en-US"/>
              <a:t>カーネル内で</a:t>
            </a:r>
            <a:r>
              <a:rPr kumimoji="1" lang="en-US" altLang="ja-JP" dirty="0"/>
              <a:t>P4VM</a:t>
            </a:r>
            <a:r>
              <a:rPr kumimoji="1" lang="ja-JP" altLang="en-US"/>
              <a:t>に転送します．</a:t>
            </a:r>
            <a:endParaRPr kumimoji="1" lang="en-US" altLang="ja-JP" dirty="0"/>
          </a:p>
          <a:p>
            <a:r>
              <a:rPr kumimoji="1" lang="ja-JP" altLang="en-US"/>
              <a:t>そのため，仮想スイッチに依存せずに</a:t>
            </a:r>
            <a:r>
              <a:rPr kumimoji="1" lang="en-US" altLang="ja-JP" dirty="0"/>
              <a:t>P4</a:t>
            </a:r>
            <a:r>
              <a:rPr kumimoji="1" lang="ja-JP" altLang="en-US"/>
              <a:t>に</a:t>
            </a:r>
            <a:r>
              <a:rPr kumimoji="1" lang="ja-JP" altLang="en-JP"/>
              <a:t>対応</a:t>
            </a:r>
            <a:r>
              <a:rPr kumimoji="1" lang="ja-JP" altLang="en-US"/>
              <a:t>させることができます．</a:t>
            </a:r>
            <a:endParaRPr kumimoji="1" lang="en-US" altLang="ja-JP" dirty="0"/>
          </a:p>
          <a:p>
            <a:endParaRPr kumimoji="1" lang="ja-JP" altLang="en-US">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そして，</a:t>
            </a:r>
            <a:r>
              <a:rPr kumimoji="1" lang="en-US" altLang="ja-JP" dirty="0">
                <a:latin typeface="Segoe UI" panose="020B0502040204020203" pitchFamily="34" charset="0"/>
                <a:cs typeface="Segoe UI" panose="020B0502040204020203" pitchFamily="34" charset="0"/>
              </a:rPr>
              <a:t>TransP4</a:t>
            </a:r>
            <a:r>
              <a:rPr kumimoji="1" lang="ja-JP" altLang="en-US">
                <a:latin typeface="Segoe UI" panose="020B0502040204020203" pitchFamily="34" charset="0"/>
                <a:cs typeface="Segoe UI" panose="020B0502040204020203" pitchFamily="34" charset="0"/>
              </a:rPr>
              <a:t>は高速パケット処理機構である</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のソケット</a:t>
            </a:r>
            <a:r>
              <a:rPr kumimoji="1" lang="en-US" altLang="ja-JP" dirty="0">
                <a:latin typeface="Segoe UI" panose="020B0502040204020203" pitchFamily="34" charset="0"/>
                <a:cs typeface="Segoe UI" panose="020B0502040204020203" pitchFamily="34" charset="0"/>
              </a:rPr>
              <a:t>API</a:t>
            </a:r>
            <a:r>
              <a:rPr kumimoji="1" lang="ja-JP" altLang="en-US">
                <a:latin typeface="Segoe UI" panose="020B0502040204020203" pitchFamily="34" charset="0"/>
                <a:cs typeface="Segoe UI" panose="020B0502040204020203" pitchFamily="34" charset="0"/>
              </a:rPr>
              <a:t>を用いる仮想スイッチを対象にしています．</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P4 VM</a:t>
            </a:r>
            <a:r>
              <a:rPr kumimoji="1" lang="ja-JP" altLang="en-US">
                <a:latin typeface="Segoe UI" panose="020B0502040204020203" pitchFamily="34" charset="0"/>
                <a:cs typeface="Segoe UI" panose="020B0502040204020203" pitchFamily="34" charset="0"/>
              </a:rPr>
              <a:t>に転送しても，従来の</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と同様にパケットをコピーすることなく，ゼロコピーでパケットを送受信できます．</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また，デバイスドライバなどは拡張せず，カーネル内の</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サブシステムのみの拡張で実現しています．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lang="en-US" dirty="0"/>
              <a:t>Q. </a:t>
            </a:r>
            <a:r>
              <a:rPr lang="ja-JP" altLang="en-US"/>
              <a:t>他の仮想スイッチは？</a:t>
            </a:r>
            <a:r>
              <a:rPr lang="en-US" dirty="0"/>
              <a:t>AF_XDP</a:t>
            </a:r>
            <a:r>
              <a:rPr lang="ja-JP" altLang="en-US"/>
              <a:t>を使うものは？</a:t>
            </a:r>
            <a:endParaRPr lang="en-US" altLang="ja-JP" dirty="0"/>
          </a:p>
          <a:p>
            <a:r>
              <a:rPr kumimoji="1" lang="ja-JP" altLang="en-US">
                <a:latin typeface="Segoe UI" panose="020B0502040204020203" pitchFamily="34" charset="0"/>
                <a:cs typeface="Segoe UI" panose="020B0502040204020203" pitchFamily="34" charset="0"/>
              </a:rPr>
              <a:t>代表例：</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OVS</a:t>
            </a:r>
            <a:r>
              <a:rPr kumimoji="1" lang="ja-JP" altLang="en-US">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VPP</a:t>
            </a:r>
            <a:r>
              <a:rPr kumimoji="1" lang="ja-JP" altLang="en-US">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BESS</a:t>
            </a:r>
            <a:r>
              <a:rPr kumimoji="1" lang="ja-JP" altLang="en-US">
                <a:latin typeface="Segoe UI" panose="020B0502040204020203" pitchFamily="34" charset="0"/>
                <a:cs typeface="Segoe UI" panose="020B0502040204020203" pitchFamily="34" charset="0"/>
              </a:rPr>
              <a:t>，</a:t>
            </a:r>
            <a:r>
              <a:rPr kumimoji="1" lang="en-US" altLang="ja-JP" dirty="0">
                <a:latin typeface="Segoe UI" panose="020B0502040204020203" pitchFamily="34" charset="0"/>
                <a:cs typeface="Segoe UI" panose="020B0502040204020203" pitchFamily="34" charset="0"/>
              </a:rPr>
              <a:t>BMv2</a:t>
            </a:r>
          </a:p>
          <a:p>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を使うもの</a:t>
            </a:r>
            <a:endParaRPr kumimoji="1" lang="en-US" altLang="ja-JP" dirty="0">
              <a:latin typeface="Segoe UI" panose="020B0502040204020203" pitchFamily="34" charset="0"/>
              <a:cs typeface="Segoe UI" panose="020B0502040204020203" pitchFamily="34" charset="0"/>
            </a:endParaRPr>
          </a:p>
          <a:p>
            <a:r>
              <a:rPr lang="en-US" dirty="0"/>
              <a:t>OVS AF_XDP </a:t>
            </a:r>
            <a:r>
              <a:rPr lang="en-US" dirty="0" err="1"/>
              <a:t>datapath</a:t>
            </a:r>
            <a:endParaRPr lang="en-US" dirty="0"/>
          </a:p>
          <a:p>
            <a:r>
              <a:rPr lang="en-US" dirty="0"/>
              <a:t>VPP AF_XDP plugin</a:t>
            </a:r>
          </a:p>
          <a:p>
            <a:r>
              <a:rPr lang="en-US" dirty="0"/>
              <a:t>XDP forwarding framework</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437C62A5-3682-5CD4-8BA3-849F72AFE2AB}"/>
              </a:ext>
            </a:extLst>
          </p:cNvPr>
          <p:cNvSpPr>
            <a:spLocks noGrp="1"/>
          </p:cNvSpPr>
          <p:nvPr>
            <p:ph type="sldNum" sz="quarter" idx="5"/>
          </p:nvPr>
        </p:nvSpPr>
        <p:spPr/>
        <p:txBody>
          <a:bodyPr/>
          <a:lstStyle/>
          <a:p>
            <a:fld id="{E4987F60-CC07-3E46-ABC2-AAB8F222E193}" type="slidenum">
              <a:rPr lang="en-JP" smtClean="0"/>
              <a:t>6</a:t>
            </a:fld>
            <a:endParaRPr lang="en-JP"/>
          </a:p>
        </p:txBody>
      </p:sp>
    </p:spTree>
    <p:extLst>
      <p:ext uri="{BB962C8B-B14F-4D97-AF65-F5344CB8AC3E}">
        <p14:creationId xmlns:p14="http://schemas.microsoft.com/office/powerpoint/2010/main" val="3174616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3ADFB-FA19-5396-42EF-7E6B95E34E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E72AE7-2FD4-8E01-8CA5-C9CB2D92E4AD}"/>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0BEEBAA3-F30D-4FFB-599F-50F1CDA895C0}"/>
              </a:ext>
            </a:extLst>
          </p:cNvPr>
          <p:cNvSpPr>
            <a:spLocks noGrp="1"/>
          </p:cNvSpPr>
          <p:nvPr>
            <p:ph type="body" idx="1"/>
          </p:nvPr>
        </p:nvSpPr>
        <p:spPr/>
        <p:txBody>
          <a:bodyPr/>
          <a:lstStyle/>
          <a:p>
            <a:r>
              <a:rPr kumimoji="1" lang="ja-JP" altLang="en-US">
                <a:latin typeface="Segoe UI" panose="020B0502040204020203" pitchFamily="34" charset="0"/>
                <a:cs typeface="Segoe UI" panose="020B0502040204020203" pitchFamily="34" charset="0"/>
              </a:rPr>
              <a:t>ここでは，</a:t>
            </a:r>
            <a:r>
              <a:rPr kumimoji="1" lang="en-US" altLang="ja-JP" dirty="0">
                <a:latin typeface="Segoe UI" panose="020B0502040204020203" pitchFamily="34" charset="0"/>
                <a:cs typeface="Segoe UI" panose="020B0502040204020203" pitchFamily="34" charset="0"/>
              </a:rPr>
              <a:t>TransP4</a:t>
            </a:r>
            <a:r>
              <a:rPr kumimoji="1" lang="ja-JP" altLang="en-US">
                <a:latin typeface="Segoe UI" panose="020B0502040204020203" pitchFamily="34" charset="0"/>
                <a:cs typeface="Segoe UI" panose="020B0502040204020203" pitchFamily="34" charset="0"/>
              </a:rPr>
              <a:t>のパケット処理機構である</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の説明を行います．</a:t>
            </a:r>
            <a:endParaRPr kumimoji="1" lang="en-US" altLang="ja-JP" dirty="0">
              <a:latin typeface="Segoe UI" panose="020B0502040204020203" pitchFamily="34" charset="0"/>
              <a:cs typeface="Segoe UI" panose="020B0502040204020203" pitchFamily="34" charset="0"/>
            </a:endParaRPr>
          </a:p>
          <a:p>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はネット</a:t>
            </a:r>
            <a:r>
              <a:rPr kumimoji="1" lang="ja-JP" altLang="en-JP">
                <a:latin typeface="Segoe UI" panose="020B0502040204020203" pitchFamily="34" charset="0"/>
                <a:cs typeface="Segoe UI" panose="020B0502040204020203" pitchFamily="34" charset="0"/>
              </a:rPr>
              <a:t>ワークスタック</a:t>
            </a:r>
            <a:r>
              <a:rPr kumimoji="1" lang="ja-JP" altLang="en-US">
                <a:latin typeface="Segoe UI" panose="020B0502040204020203" pitchFamily="34" charset="0"/>
                <a:cs typeface="Segoe UI" panose="020B0502040204020203" pitchFamily="34" charset="0"/>
              </a:rPr>
              <a:t>をバイパスする高速パケット処理機構です．</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プロセスとデバイスドライバ間でパケットを直接やりとりをし，パケットデータをコピーすることなく送受信を行います．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プロセスは，</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ソケット</a:t>
            </a:r>
            <a:r>
              <a:rPr kumimoji="1" lang="en-US" altLang="ja-JP" dirty="0">
                <a:latin typeface="Segoe UI" panose="020B0502040204020203" pitchFamily="34" charset="0"/>
                <a:cs typeface="Segoe UI" panose="020B0502040204020203" pitchFamily="34" charset="0"/>
              </a:rPr>
              <a:t>API</a:t>
            </a:r>
            <a:r>
              <a:rPr kumimoji="1" lang="ja-JP" altLang="en-US">
                <a:latin typeface="Segoe UI" panose="020B0502040204020203" pitchFamily="34" charset="0"/>
                <a:cs typeface="Segoe UI" panose="020B0502040204020203" pitchFamily="34" charset="0"/>
              </a:rPr>
              <a:t>を用いてパケットを送受信します．</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カーネルとプロセス間で共有するメモリ領域である</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にパケットデータを格納します．</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リングバッファを用いてパケットデータを指すディスクリプタだけ</a:t>
            </a:r>
            <a:r>
              <a:rPr kumimoji="1" lang="ja-JP" altLang="en-JP">
                <a:latin typeface="Segoe UI" panose="020B0502040204020203" pitchFamily="34" charset="0"/>
                <a:cs typeface="Segoe UI" panose="020B0502040204020203" pitchFamily="34" charset="0"/>
              </a:rPr>
              <a:t>を</a:t>
            </a:r>
            <a:r>
              <a:rPr kumimoji="1" lang="ja-JP" altLang="en-US">
                <a:latin typeface="Segoe UI" panose="020B0502040204020203" pitchFamily="34" charset="0"/>
                <a:cs typeface="Segoe UI" panose="020B0502040204020203" pitchFamily="34" charset="0"/>
              </a:rPr>
              <a:t>デバイスドライバとやり取りすることによってパケットデータをコピーすることなく送受信を可能とします．</a:t>
            </a:r>
            <a:endParaRPr kumimoji="1" lang="en-US" altLang="ja-JP" dirty="0">
              <a:latin typeface="Segoe UI" panose="020B0502040204020203" pitchFamily="34" charset="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F511FAD2-B3E3-7B5E-163B-D1137499E712}"/>
              </a:ext>
            </a:extLst>
          </p:cNvPr>
          <p:cNvSpPr>
            <a:spLocks noGrp="1"/>
          </p:cNvSpPr>
          <p:nvPr>
            <p:ph type="sldNum" sz="quarter" idx="5"/>
          </p:nvPr>
        </p:nvSpPr>
        <p:spPr/>
        <p:txBody>
          <a:bodyPr/>
          <a:lstStyle/>
          <a:p>
            <a:fld id="{E4987F60-CC07-3E46-ABC2-AAB8F222E193}" type="slidenum">
              <a:rPr lang="en-JP" smtClean="0"/>
              <a:t>7</a:t>
            </a:fld>
            <a:endParaRPr lang="en-JP"/>
          </a:p>
        </p:txBody>
      </p:sp>
    </p:spTree>
    <p:extLst>
      <p:ext uri="{BB962C8B-B14F-4D97-AF65-F5344CB8AC3E}">
        <p14:creationId xmlns:p14="http://schemas.microsoft.com/office/powerpoint/2010/main" val="3238559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ADCF8-0D3C-64B4-235C-19F45457268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9F527C3-A7DA-148D-2062-F53999BF0910}"/>
              </a:ext>
            </a:extLst>
          </p:cNvPr>
          <p:cNvSpPr>
            <a:spLocks noGrp="1" noRot="1" noChangeAspect="1"/>
          </p:cNvSpPr>
          <p:nvPr>
            <p:ph type="sldImg"/>
          </p:nvPr>
        </p:nvSpPr>
        <p:spPr/>
        <p:txBody>
          <a:bodyPr/>
          <a:lstStyle/>
          <a:p>
            <a:endParaRPr lang="en-JP"/>
          </a:p>
        </p:txBody>
      </p:sp>
      <p:sp>
        <p:nvSpPr>
          <p:cNvPr id="3" name="ノート プレースホルダー 2">
            <a:extLst>
              <a:ext uri="{FF2B5EF4-FFF2-40B4-BE49-F238E27FC236}">
                <a16:creationId xmlns:a16="http://schemas.microsoft.com/office/drawing/2014/main" id="{8649A4EA-E073-F411-4319-A21C45EEDF44}"/>
              </a:ext>
            </a:extLst>
          </p:cNvPr>
          <p:cNvSpPr>
            <a:spLocks noGrp="1"/>
          </p:cNvSpPr>
          <p:nvPr>
            <p:ph type="body" idx="1"/>
          </p:nvPr>
        </p:nvSpPr>
        <p:spPr/>
        <p:txBody>
          <a:bodyPr/>
          <a:lstStyle/>
          <a:p>
            <a:r>
              <a:rPr kumimoji="1" lang="ja-JP" altLang="en-US">
                <a:latin typeface="Segoe UI" panose="020B0502040204020203" pitchFamily="34" charset="0"/>
                <a:cs typeface="Segoe UI" panose="020B0502040204020203" pitchFamily="34" charset="0"/>
              </a:rPr>
              <a:t>送信時には，仮想スイッチは</a:t>
            </a:r>
            <a:r>
              <a:rPr kumimoji="1" lang="en-US" altLang="ja-JP" dirty="0">
                <a:latin typeface="Segoe UI" panose="020B0502040204020203" pitchFamily="34" charset="0"/>
                <a:cs typeface="Segoe UI" panose="020B0502040204020203" pitchFamily="34" charset="0"/>
              </a:rPr>
              <a:t>AF_XDP</a:t>
            </a:r>
            <a:r>
              <a:rPr kumimoji="1" lang="ja-JP" altLang="en-US">
                <a:latin typeface="Segoe UI" panose="020B0502040204020203" pitchFamily="34" charset="0"/>
                <a:cs typeface="Segoe UI" panose="020B0502040204020203" pitchFamily="34" charset="0"/>
              </a:rPr>
              <a:t>ソケット</a:t>
            </a:r>
            <a:r>
              <a:rPr kumimoji="1" lang="en-US" altLang="ja-JP" dirty="0">
                <a:latin typeface="Segoe UI" panose="020B0502040204020203" pitchFamily="34" charset="0"/>
                <a:cs typeface="Segoe UI" panose="020B0502040204020203" pitchFamily="34" charset="0"/>
              </a:rPr>
              <a:t>API</a:t>
            </a:r>
            <a:r>
              <a:rPr kumimoji="1" lang="ja-JP" altLang="en-US">
                <a:latin typeface="Segoe UI" panose="020B0502040204020203" pitchFamily="34" charset="0"/>
                <a:cs typeface="Segoe UI" panose="020B0502040204020203" pitchFamily="34" charset="0"/>
              </a:rPr>
              <a:t>を用いて送信をします．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まず，仮想スイッチはパケットデータを</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に格納し，そのデータを指すディスクリプタを送信用のリングバッファである</a:t>
            </a:r>
            <a:r>
              <a:rPr kumimoji="1" lang="en-US" altLang="ja-JP" dirty="0">
                <a:latin typeface="Segoe UI" panose="020B0502040204020203" pitchFamily="34" charset="0"/>
                <a:cs typeface="Segoe UI" panose="020B0502040204020203" pitchFamily="34" charset="0"/>
              </a:rPr>
              <a:t>TX</a:t>
            </a:r>
            <a:r>
              <a:rPr kumimoji="1" lang="ja-JP" altLang="en-US">
                <a:latin typeface="Segoe UI" panose="020B0502040204020203" pitchFamily="34" charset="0"/>
                <a:cs typeface="Segoe UI" panose="020B0502040204020203" pitchFamily="34" charset="0"/>
              </a:rPr>
              <a:t>リングに書き込みます．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その後，デバイスドライバが</a:t>
            </a:r>
            <a:r>
              <a:rPr kumimoji="1" lang="en-US" altLang="ja-JP" dirty="0">
                <a:latin typeface="Segoe UI" panose="020B0502040204020203" pitchFamily="34" charset="0"/>
                <a:cs typeface="Segoe UI" panose="020B0502040204020203" pitchFamily="34" charset="0"/>
              </a:rPr>
              <a:t>TX</a:t>
            </a:r>
            <a:r>
              <a:rPr kumimoji="1" lang="ja-JP" altLang="en-US">
                <a:latin typeface="Segoe UI" panose="020B0502040204020203" pitchFamily="34" charset="0"/>
                <a:cs typeface="Segoe UI" panose="020B0502040204020203" pitchFamily="34" charset="0"/>
              </a:rPr>
              <a:t>リングに格納されたディスクリプタを取得し，それが指す</a:t>
            </a:r>
            <a:r>
              <a:rPr kumimoji="1" lang="en-US" altLang="ja-JP" dirty="0">
                <a:latin typeface="Segoe UI" panose="020B0502040204020203" pitchFamily="34" charset="0"/>
                <a:cs typeface="Segoe UI" panose="020B0502040204020203" pitchFamily="34" charset="0"/>
              </a:rPr>
              <a:t>UMEM</a:t>
            </a:r>
            <a:r>
              <a:rPr kumimoji="1" lang="ja-JP" altLang="en-US">
                <a:latin typeface="Segoe UI" panose="020B0502040204020203" pitchFamily="34" charset="0"/>
                <a:cs typeface="Segoe UI" panose="020B0502040204020203" pitchFamily="34" charset="0"/>
              </a:rPr>
              <a:t>上のパケットデータを</a:t>
            </a:r>
            <a:r>
              <a:rPr kumimoji="1" lang="en-US" altLang="ja-JP" dirty="0">
                <a:latin typeface="Segoe UI" panose="020B0502040204020203" pitchFamily="34" charset="0"/>
                <a:cs typeface="Segoe UI" panose="020B0502040204020203" pitchFamily="34" charset="0"/>
              </a:rPr>
              <a:t>DMA</a:t>
            </a:r>
            <a:r>
              <a:rPr kumimoji="1" lang="ja-JP" altLang="en-US">
                <a:latin typeface="Segoe UI" panose="020B0502040204020203" pitchFamily="34" charset="0"/>
                <a:cs typeface="Segoe UI" panose="020B0502040204020203" pitchFamily="34" charset="0"/>
              </a:rPr>
              <a:t>で送信します．</a:t>
            </a:r>
            <a:endParaRPr kumimoji="1" lang="en-US" altLang="ja-JP" dirty="0">
              <a:latin typeface="Segoe UI" panose="020B0502040204020203" pitchFamily="34" charset="0"/>
              <a:cs typeface="Segoe UI" panose="020B0502040204020203" pitchFamily="34" charset="0"/>
            </a:endParaRPr>
          </a:p>
          <a:p>
            <a:r>
              <a:rPr kumimoji="1" lang="ja-JP" altLang="en-US">
                <a:latin typeface="Segoe UI" panose="020B0502040204020203" pitchFamily="34" charset="0"/>
                <a:cs typeface="Segoe UI" panose="020B0502040204020203" pitchFamily="34" charset="0"/>
              </a:rPr>
              <a:t>このようにして，パケットデータをコピーすることなく送信が可能です．</a:t>
            </a:r>
            <a:endParaRPr kumimoji="1" lang="en-US" altLang="ja-JP" dirty="0">
              <a:latin typeface="Segoe UI" panose="020B0502040204020203" pitchFamily="34" charset="0"/>
              <a:cs typeface="Segoe UI" panose="020B0502040204020203" pitchFamily="34" charset="0"/>
            </a:endParaRPr>
          </a:p>
          <a:p>
            <a:endParaRPr kumimoji="1" lang="en-US" altLang="ja-JP" dirty="0">
              <a:latin typeface="Segoe UI" panose="020B0502040204020203" pitchFamily="34" charset="0"/>
              <a:cs typeface="Segoe UI" panose="020B0502040204020203" pitchFamily="34" charset="0"/>
            </a:endParaRPr>
          </a:p>
        </p:txBody>
      </p:sp>
      <p:sp>
        <p:nvSpPr>
          <p:cNvPr id="4" name="スライド番号プレースホルダー 3">
            <a:extLst>
              <a:ext uri="{FF2B5EF4-FFF2-40B4-BE49-F238E27FC236}">
                <a16:creationId xmlns:a16="http://schemas.microsoft.com/office/drawing/2014/main" id="{BC28E8F1-0DFA-D7B8-13F3-8B724BF1A204}"/>
              </a:ext>
            </a:extLst>
          </p:cNvPr>
          <p:cNvSpPr>
            <a:spLocks noGrp="1"/>
          </p:cNvSpPr>
          <p:nvPr>
            <p:ph type="sldNum" sz="quarter" idx="5"/>
          </p:nvPr>
        </p:nvSpPr>
        <p:spPr/>
        <p:txBody>
          <a:bodyPr/>
          <a:lstStyle/>
          <a:p>
            <a:fld id="{E4987F60-CC07-3E46-ABC2-AAB8F222E193}" type="slidenum">
              <a:rPr lang="en-JP" smtClean="0"/>
              <a:t>8</a:t>
            </a:fld>
            <a:endParaRPr lang="en-JP"/>
          </a:p>
        </p:txBody>
      </p:sp>
    </p:spTree>
    <p:extLst>
      <p:ext uri="{BB962C8B-B14F-4D97-AF65-F5344CB8AC3E}">
        <p14:creationId xmlns:p14="http://schemas.microsoft.com/office/powerpoint/2010/main" val="2623096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3EF00-2DC3-748B-5914-E572BE17B9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77DE4-BA8B-D992-594E-4492FD844232}"/>
              </a:ext>
            </a:extLst>
          </p:cNvPr>
          <p:cNvSpPr>
            <a:spLocks noGrp="1" noRot="1" noChangeAspect="1"/>
          </p:cNvSpPr>
          <p:nvPr>
            <p:ph type="sldImg"/>
          </p:nvPr>
        </p:nvSpPr>
        <p:spPr/>
        <p:txBody>
          <a:bodyPr/>
          <a:lstStyle/>
          <a:p>
            <a:endParaRPr lang="en-JP"/>
          </a:p>
        </p:txBody>
      </p:sp>
      <p:sp>
        <p:nvSpPr>
          <p:cNvPr id="3" name="Notes Placeholder 2">
            <a:extLst>
              <a:ext uri="{FF2B5EF4-FFF2-40B4-BE49-F238E27FC236}">
                <a16:creationId xmlns:a16="http://schemas.microsoft.com/office/drawing/2014/main" id="{D968A819-1B13-7145-E05C-C3723A61D991}"/>
              </a:ext>
            </a:extLst>
          </p:cNvPr>
          <p:cNvSpPr>
            <a:spLocks noGrp="1"/>
          </p:cNvSpPr>
          <p:nvPr>
            <p:ph type="body" idx="1"/>
          </p:nvPr>
        </p:nvSpPr>
        <p:spPr/>
        <p:txBody>
          <a:bodyPr/>
          <a:lstStyle/>
          <a:p>
            <a:r>
              <a:rPr lang="en-JP" dirty="0">
                <a:latin typeface="M PLUS 1p" panose="020B0502020203020207" pitchFamily="34" charset="-128"/>
                <a:ea typeface="M PLUS 1p" panose="020B0502020203020207" pitchFamily="34" charset="-128"/>
                <a:cs typeface="M PLUS 1p" panose="020B0502020203020207" pitchFamily="34" charset="-128"/>
              </a:rPr>
              <a:t>TransP4では，このAF_XDPを拡張してP4 VMへパケットを転送しています．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TransP4におけるパケット送信を説明します．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仮想スイッチは，従来のAF_XDPソケットAPIを利用します．</a:t>
            </a:r>
          </a:p>
          <a:p>
            <a:r>
              <a:rPr lang="en-JP" dirty="0">
                <a:latin typeface="M PLUS 1p" panose="020B0502020203020207" pitchFamily="34" charset="-128"/>
                <a:ea typeface="M PLUS 1p" panose="020B0502020203020207" pitchFamily="34" charset="-128"/>
                <a:cs typeface="M PLUS 1p" panose="020B0502020203020207" pitchFamily="34" charset="-128"/>
              </a:rPr>
              <a:t>送信するパケットデータをUMEMに格納し，TXリングにUMEM上のパケットデータを示すディスクリプタを書き込みます．</a:t>
            </a:r>
          </a:p>
          <a:p>
            <a:r>
              <a:rPr lang="en-JP" dirty="0">
                <a:latin typeface="M PLUS 1p" panose="020B0502020203020207" pitchFamily="34" charset="-128"/>
                <a:ea typeface="M PLUS 1p" panose="020B0502020203020207" pitchFamily="34" charset="-128"/>
                <a:cs typeface="M PLUS 1p" panose="020B0502020203020207" pitchFamily="34" charset="-128"/>
              </a:rPr>
              <a:t>@</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r>
              <a:rPr lang="en-JP" dirty="0">
                <a:latin typeface="M PLUS 1p" panose="020B0502020203020207" pitchFamily="34" charset="-128"/>
                <a:ea typeface="M PLUS 1p" panose="020B0502020203020207" pitchFamily="34" charset="-128"/>
                <a:cs typeface="M PLUS 1p" panose="020B0502020203020207" pitchFamily="34" charset="-128"/>
              </a:rPr>
              <a:t>次に，デバイスドライバは，TXリングからディスクリプタを取得しますが，送信処理を行わず，P4 VMにパケットを渡すためのP4-RXリングにディスクリプタを書き込みます．</a:t>
            </a:r>
          </a:p>
          <a:p>
            <a:endParaRPr lang="en-JP" dirty="0">
              <a:latin typeface="M PLUS 1p" panose="020B0502020203020207" pitchFamily="34" charset="-128"/>
              <a:ea typeface="M PLUS 1p" panose="020B0502020203020207" pitchFamily="34" charset="-128"/>
              <a:cs typeface="M PLUS 1p" panose="020B0502020203020207" pitchFamily="34" charset="-128"/>
            </a:endParaRPr>
          </a:p>
          <a:p>
            <a:endParaRPr lang="en-JP"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Slide Number Placeholder 3">
            <a:extLst>
              <a:ext uri="{FF2B5EF4-FFF2-40B4-BE49-F238E27FC236}">
                <a16:creationId xmlns:a16="http://schemas.microsoft.com/office/drawing/2014/main" id="{67A50F9F-B463-4738-426A-8380EA3D2181}"/>
              </a:ext>
            </a:extLst>
          </p:cNvPr>
          <p:cNvSpPr>
            <a:spLocks noGrp="1"/>
          </p:cNvSpPr>
          <p:nvPr>
            <p:ph type="sldNum" sz="quarter" idx="5"/>
          </p:nvPr>
        </p:nvSpPr>
        <p:spPr/>
        <p:txBody>
          <a:bodyPr/>
          <a:lstStyle/>
          <a:p>
            <a:fld id="{E4987F60-CC07-3E46-ABC2-AAB8F222E193}" type="slidenum">
              <a:rPr lang="en-JP" smtClean="0"/>
              <a:t>9</a:t>
            </a:fld>
            <a:endParaRPr lang="en-JP"/>
          </a:p>
        </p:txBody>
      </p:sp>
    </p:spTree>
    <p:extLst>
      <p:ext uri="{BB962C8B-B14F-4D97-AF65-F5344CB8AC3E}">
        <p14:creationId xmlns:p14="http://schemas.microsoft.com/office/powerpoint/2010/main" val="19695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AA65A8-4666-E745-A7D6-14F59F44DC13}" type="datetime1">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0E5381-BABC-E444-9748-20857613651E}" type="datetime1">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B0CB27-0286-5E4D-B3A9-976B2C97D4C5}" type="datetime1">
              <a:rPr lang="en-US" smtClean="0"/>
              <a:t>5/15/26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43F437-BC15-0BB5-7983-993CF3652D1D}"/>
              </a:ext>
            </a:extLst>
          </p:cNvPr>
          <p:cNvSpPr>
            <a:spLocks noGrp="1"/>
          </p:cNvSpPr>
          <p:nvPr>
            <p:ph type="title"/>
          </p:nvPr>
        </p:nvSpPr>
        <p:spPr>
          <a:xfrm>
            <a:off x="381000" y="551543"/>
            <a:ext cx="11430000" cy="457200"/>
          </a:xfrm>
        </p:spPr>
        <p:txBody>
          <a:bodyPr>
            <a:noAutofit/>
          </a:bodyPr>
          <a:lstStyle>
            <a:lvl1pPr algn="l">
              <a:defRPr sz="3600" b="1" i="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1pPr>
          </a:lstStyle>
          <a:p>
            <a:r>
              <a:rPr lang="en-US" dirty="0"/>
              <a:t>Click to edit Master title</a:t>
            </a:r>
          </a:p>
        </p:txBody>
      </p:sp>
      <p:sp>
        <p:nvSpPr>
          <p:cNvPr id="8" name="Date Placeholder 3">
            <a:extLst>
              <a:ext uri="{FF2B5EF4-FFF2-40B4-BE49-F238E27FC236}">
                <a16:creationId xmlns:a16="http://schemas.microsoft.com/office/drawing/2014/main" id="{2E543C9C-D6EF-D77D-A4E7-539D6711B776}"/>
              </a:ext>
            </a:extLst>
          </p:cNvPr>
          <p:cNvSpPr>
            <a:spLocks noGrp="1"/>
          </p:cNvSpPr>
          <p:nvPr>
            <p:ph type="dt" sz="half" idx="10"/>
          </p:nvPr>
        </p:nvSpPr>
        <p:spPr>
          <a:xfrm>
            <a:off x="381000" y="6379027"/>
            <a:ext cx="1422400" cy="243417"/>
          </a:xfrm>
        </p:spPr>
        <p:txBody>
          <a:bodyPr/>
          <a:lstStyle/>
          <a:p>
            <a:fld id="{545A0939-E1DC-3B42-BA94-E9940EE89AC1}" type="datetime1">
              <a:rPr lang="en-US" smtClean="0"/>
              <a:t>5/15/26</a:t>
            </a:fld>
            <a:endParaRPr lang="en-US"/>
          </a:p>
        </p:txBody>
      </p:sp>
      <p:sp>
        <p:nvSpPr>
          <p:cNvPr id="9" name="Footer Placeholder 4">
            <a:extLst>
              <a:ext uri="{FF2B5EF4-FFF2-40B4-BE49-F238E27FC236}">
                <a16:creationId xmlns:a16="http://schemas.microsoft.com/office/drawing/2014/main" id="{7DBA1CBC-1998-1243-B79F-94743F012E11}"/>
              </a:ext>
            </a:extLst>
          </p:cNvPr>
          <p:cNvSpPr>
            <a:spLocks noGrp="1"/>
          </p:cNvSpPr>
          <p:nvPr>
            <p:ph type="ftr" sz="quarter" idx="11"/>
          </p:nvPr>
        </p:nvSpPr>
        <p:spPr>
          <a:xfrm>
            <a:off x="5130800" y="6382657"/>
            <a:ext cx="1930400" cy="243417"/>
          </a:xfrm>
        </p:spPr>
        <p:txBody>
          <a:bodyPr/>
          <a:lstStyle/>
          <a:p>
            <a:endParaRPr lang="en-US"/>
          </a:p>
        </p:txBody>
      </p:sp>
      <p:sp>
        <p:nvSpPr>
          <p:cNvPr id="10" name="Slide Number Placeholder 5">
            <a:extLst>
              <a:ext uri="{FF2B5EF4-FFF2-40B4-BE49-F238E27FC236}">
                <a16:creationId xmlns:a16="http://schemas.microsoft.com/office/drawing/2014/main" id="{2777A10A-573D-57E8-64BC-156F809C028D}"/>
              </a:ext>
            </a:extLst>
          </p:cNvPr>
          <p:cNvSpPr>
            <a:spLocks noGrp="1"/>
          </p:cNvSpPr>
          <p:nvPr>
            <p:ph type="sldNum" sz="quarter" idx="12"/>
          </p:nvPr>
        </p:nvSpPr>
        <p:spPr>
          <a:xfrm>
            <a:off x="10388600" y="6379027"/>
            <a:ext cx="1422400" cy="243417"/>
          </a:xfrm>
        </p:spPr>
        <p:txBody>
          <a:bodyPr/>
          <a:lstStyle>
            <a:lvl1pPr>
              <a:defRPr sz="1200" b="0" i="0">
                <a:solidFill>
                  <a:schemeClr val="tx1">
                    <a:lumMod val="75000"/>
                    <a:lumOff val="25000"/>
                  </a:schemeClr>
                </a:solidFill>
                <a:latin typeface="Segoe UI" panose="020B0502040204020203" pitchFamily="34" charset="0"/>
                <a:ea typeface="M PLUS 1p" panose="020B0502020203020207" pitchFamily="34" charset="-128"/>
                <a:cs typeface="Segoe UI" panose="020B0502040204020203" pitchFamily="34" charset="0"/>
              </a:defRPr>
            </a:lvl1pPr>
          </a:lstStyle>
          <a:p>
            <a:fld id="{B6F15528-21DE-4FAA-801E-634DDDAF4B2B}" type="slidenum">
              <a:rPr lang="en-US" smtClean="0"/>
              <a:pPr/>
              <a:t>‹#›</a:t>
            </a:fld>
            <a:endParaRPr lang="en-US" dirty="0"/>
          </a:p>
        </p:txBody>
      </p:sp>
      <p:sp>
        <p:nvSpPr>
          <p:cNvPr id="12" name="Content Placeholder 3">
            <a:extLst>
              <a:ext uri="{FF2B5EF4-FFF2-40B4-BE49-F238E27FC236}">
                <a16:creationId xmlns:a16="http://schemas.microsoft.com/office/drawing/2014/main" id="{E3564144-B2E7-6631-3FF2-03C06575CCEB}"/>
              </a:ext>
            </a:extLst>
          </p:cNvPr>
          <p:cNvSpPr>
            <a:spLocks noGrp="1"/>
          </p:cNvSpPr>
          <p:nvPr>
            <p:ph sz="half" idx="2" hasCustomPrompt="1"/>
          </p:nvPr>
        </p:nvSpPr>
        <p:spPr>
          <a:xfrm>
            <a:off x="381000" y="1219200"/>
            <a:ext cx="11430000" cy="4876799"/>
          </a:xfrm>
        </p:spPr>
        <p:txBody>
          <a:bodyPr/>
          <a:lstStyle>
            <a:lvl1pPr marL="228611" indent="-228611" fontAlgn="ctr">
              <a:lnSpc>
                <a:spcPct val="114000"/>
              </a:lnSpc>
              <a:spcBef>
                <a:spcPts val="0"/>
              </a:spcBef>
              <a:buClr>
                <a:schemeClr val="tx1">
                  <a:lumMod val="75000"/>
                  <a:lumOff val="25000"/>
                </a:schemeClr>
              </a:buClr>
              <a:buSzPct val="100000"/>
              <a:buFont typeface="Courier New" panose="02070309020205020404" pitchFamily="49" charset="0"/>
              <a:buChar char="o"/>
              <a:defRPr sz="28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1pPr>
            <a:lvl2pPr marL="495325" indent="-190510" fontAlgn="ctr">
              <a:lnSpc>
                <a:spcPct val="114000"/>
              </a:lnSpc>
              <a:spcBef>
                <a:spcPts val="0"/>
              </a:spcBef>
              <a:buFont typeface="Arial" panose="020B0604020202020204" pitchFamily="34" charset="0"/>
              <a:buChar char="•"/>
              <a:defRPr sz="28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2pPr>
            <a:lvl3pPr marL="762038" indent="-152408" fontAlgn="ctr">
              <a:lnSpc>
                <a:spcPct val="114000"/>
              </a:lnSpc>
              <a:spcBef>
                <a:spcPts val="0"/>
              </a:spcBef>
              <a:buFont typeface="Courier New" panose="02070309020205020404" pitchFamily="49" charset="0"/>
              <a:buChar char="o"/>
              <a:defRPr sz="25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3pPr>
            <a:lvl4pPr marL="1066853" indent="-152408" fontAlgn="ctr">
              <a:lnSpc>
                <a:spcPct val="114000"/>
              </a:lnSpc>
              <a:spcBef>
                <a:spcPts val="0"/>
              </a:spcBef>
              <a:buFont typeface="Arial" panose="020B0604020202020204" pitchFamily="34" charset="0"/>
              <a:buChar char="•"/>
              <a:defRPr sz="22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4pPr>
            <a:lvl5pPr marL="1371669" indent="-152408" fontAlgn="ctr">
              <a:lnSpc>
                <a:spcPct val="114000"/>
              </a:lnSpc>
              <a:spcBef>
                <a:spcPts val="0"/>
              </a:spcBef>
              <a:buFont typeface="Courier New" panose="02070309020205020404" pitchFamily="49" charset="0"/>
              <a:buChar char="o"/>
              <a:defRPr sz="20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5pPr>
            <a:lvl6pPr>
              <a:defRPr sz="1067"/>
            </a:lvl6pPr>
            <a:lvl7pPr>
              <a:defRPr sz="1067"/>
            </a:lvl7pPr>
            <a:lvl8pPr>
              <a:defRPr sz="1067"/>
            </a:lvl8pPr>
            <a:lvl9pPr>
              <a:defRPr sz="1067"/>
            </a:lvl9pPr>
          </a:lstStyle>
          <a:p>
            <a:pPr lvl="0"/>
            <a:r>
              <a:rPr lang="en-US" dirty="0"/>
              <a:t> 1</a:t>
            </a:r>
          </a:p>
          <a:p>
            <a:pPr lvl="1"/>
            <a:r>
              <a:rPr lang="en-US" dirty="0"/>
              <a:t> 2</a:t>
            </a:r>
          </a:p>
          <a:p>
            <a:pPr lvl="2"/>
            <a:r>
              <a:rPr lang="en-US" dirty="0"/>
              <a:t> 3</a:t>
            </a:r>
          </a:p>
          <a:p>
            <a:pPr lvl="3"/>
            <a:r>
              <a:rPr lang="en-US" dirty="0"/>
              <a:t>4</a:t>
            </a:r>
          </a:p>
          <a:p>
            <a:pPr lvl="4"/>
            <a:r>
              <a:rPr lang="en-US" dirty="0"/>
              <a:t>5</a:t>
            </a:r>
          </a:p>
        </p:txBody>
      </p:sp>
    </p:spTree>
    <p:extLst>
      <p:ext uri="{BB962C8B-B14F-4D97-AF65-F5344CB8AC3E}">
        <p14:creationId xmlns:p14="http://schemas.microsoft.com/office/powerpoint/2010/main" val="204531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293C-A644-54DB-679A-2CCB49F128B6}"/>
              </a:ext>
            </a:extLst>
          </p:cNvPr>
          <p:cNvSpPr>
            <a:spLocks noGrp="1"/>
          </p:cNvSpPr>
          <p:nvPr>
            <p:ph type="ctrTitle"/>
          </p:nvPr>
        </p:nvSpPr>
        <p:spPr>
          <a:xfrm>
            <a:off x="1524000" y="1122363"/>
            <a:ext cx="9144000" cy="2387600"/>
          </a:xfrm>
        </p:spPr>
        <p:txBody>
          <a:bodyPr anchor="b">
            <a:normAutofit/>
          </a:bodyPr>
          <a:lstStyle>
            <a:lvl1pPr algn="ctr">
              <a:defRPr sz="4200" b="0" i="0">
                <a:solidFill>
                  <a:srgbClr val="3B3B3B"/>
                </a:solidFill>
                <a:latin typeface="M PLUS 1p Medium" panose="020B0502020203020207" pitchFamily="34" charset="-128"/>
                <a:ea typeface="M PLUS 1p Medium" panose="020B0502020203020207" pitchFamily="34" charset="-128"/>
                <a:cs typeface="M PLUS 1p Medium" panose="020B0502020203020207" pitchFamily="34" charset="-128"/>
              </a:defRPr>
            </a:lvl1pPr>
          </a:lstStyle>
          <a:p>
            <a:r>
              <a:rPr lang="en-US" dirty="0"/>
              <a:t>Click to edit Master title style</a:t>
            </a:r>
            <a:endParaRPr lang="en-JP" dirty="0"/>
          </a:p>
        </p:txBody>
      </p:sp>
      <p:sp>
        <p:nvSpPr>
          <p:cNvPr id="3" name="Subtitle 2">
            <a:extLst>
              <a:ext uri="{FF2B5EF4-FFF2-40B4-BE49-F238E27FC236}">
                <a16:creationId xmlns:a16="http://schemas.microsoft.com/office/drawing/2014/main" id="{228538A6-7AEE-0836-8918-1D551C336EC3}"/>
              </a:ext>
            </a:extLst>
          </p:cNvPr>
          <p:cNvSpPr>
            <a:spLocks noGrp="1"/>
          </p:cNvSpPr>
          <p:nvPr>
            <p:ph type="subTitle" idx="1"/>
          </p:nvPr>
        </p:nvSpPr>
        <p:spPr>
          <a:xfrm>
            <a:off x="1524000" y="3733800"/>
            <a:ext cx="9144000" cy="1655762"/>
          </a:xfrm>
        </p:spPr>
        <p:txBody>
          <a:bodyPr anchor="ctr">
            <a:normAutofit/>
          </a:bodyPr>
          <a:lstStyle>
            <a:lvl1pPr marL="0" indent="0" algn="ctr">
              <a:buNone/>
              <a:defRPr sz="2400" b="0" i="0">
                <a:solidFill>
                  <a:srgbClr val="3B3B3B"/>
                </a:solidFill>
                <a:latin typeface="M PLUS 1p" panose="020B0502020203020207" pitchFamily="34" charset="-128"/>
                <a:ea typeface="M PLUS 1p" panose="020B0502020203020207" pitchFamily="34" charset="-128"/>
                <a:cs typeface="M PLUS 1p" panose="020B0502020203020207"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JP" dirty="0"/>
          </a:p>
        </p:txBody>
      </p:sp>
      <p:sp>
        <p:nvSpPr>
          <p:cNvPr id="4" name="Date Placeholder 3">
            <a:extLst>
              <a:ext uri="{FF2B5EF4-FFF2-40B4-BE49-F238E27FC236}">
                <a16:creationId xmlns:a16="http://schemas.microsoft.com/office/drawing/2014/main" id="{B1F4AC5D-731C-2494-D144-FD71805B69A7}"/>
              </a:ext>
            </a:extLst>
          </p:cNvPr>
          <p:cNvSpPr>
            <a:spLocks noGrp="1"/>
          </p:cNvSpPr>
          <p:nvPr>
            <p:ph type="dt" sz="half" idx="10"/>
          </p:nvPr>
        </p:nvSpPr>
        <p:spPr/>
        <p:txBody>
          <a:bodyPr/>
          <a:lstStyle>
            <a:lvl1pPr>
              <a:defRPr>
                <a:solidFill>
                  <a:srgbClr val="3B3B3B"/>
                </a:solidFill>
                <a:latin typeface="M PLUS 1p" panose="020B0502020203020207" pitchFamily="34" charset="-128"/>
                <a:ea typeface="M PLUS 1p" panose="020B0502020203020207" pitchFamily="34" charset="-128"/>
                <a:cs typeface="M PLUS 1p" panose="020B0502020203020207" pitchFamily="34" charset="-128"/>
              </a:defRPr>
            </a:lvl1pPr>
          </a:lstStyle>
          <a:p>
            <a:fld id="{717BB5DB-842A-134A-8A77-3C1A03B45DF0}" type="datetimeFigureOut">
              <a:rPr lang="en-JP" smtClean="0"/>
              <a:pPr/>
              <a:t>2026/05/15</a:t>
            </a:fld>
            <a:endParaRPr lang="en-JP"/>
          </a:p>
        </p:txBody>
      </p:sp>
      <p:sp>
        <p:nvSpPr>
          <p:cNvPr id="5" name="Footer Placeholder 4">
            <a:extLst>
              <a:ext uri="{FF2B5EF4-FFF2-40B4-BE49-F238E27FC236}">
                <a16:creationId xmlns:a16="http://schemas.microsoft.com/office/drawing/2014/main" id="{923BF6BF-2FAF-5723-BFFC-F46B8E628242}"/>
              </a:ext>
            </a:extLst>
          </p:cNvPr>
          <p:cNvSpPr>
            <a:spLocks noGrp="1"/>
          </p:cNvSpPr>
          <p:nvPr>
            <p:ph type="ftr" sz="quarter" idx="11"/>
          </p:nvPr>
        </p:nvSpPr>
        <p:spPr/>
        <p:txBody>
          <a:bodyPr/>
          <a:lstStyle>
            <a:lvl1pPr>
              <a:defRPr>
                <a:solidFill>
                  <a:srgbClr val="3B3B3B"/>
                </a:solidFill>
                <a:latin typeface="M PLUS 1p" panose="020B0502020203020207" pitchFamily="34" charset="-128"/>
                <a:ea typeface="M PLUS 1p" panose="020B0502020203020207" pitchFamily="34" charset="-128"/>
                <a:cs typeface="M PLUS 1p" panose="020B0502020203020207" pitchFamily="34" charset="-128"/>
              </a:defRPr>
            </a:lvl1pPr>
          </a:lstStyle>
          <a:p>
            <a:endParaRPr lang="en-JP"/>
          </a:p>
        </p:txBody>
      </p:sp>
      <p:sp>
        <p:nvSpPr>
          <p:cNvPr id="6" name="Slide Number Placeholder 5">
            <a:extLst>
              <a:ext uri="{FF2B5EF4-FFF2-40B4-BE49-F238E27FC236}">
                <a16:creationId xmlns:a16="http://schemas.microsoft.com/office/drawing/2014/main" id="{AD270E3D-2F6B-7647-B14C-856665B5E0E6}"/>
              </a:ext>
            </a:extLst>
          </p:cNvPr>
          <p:cNvSpPr>
            <a:spLocks noGrp="1"/>
          </p:cNvSpPr>
          <p:nvPr>
            <p:ph type="sldNum" sz="quarter" idx="12"/>
          </p:nvPr>
        </p:nvSpPr>
        <p:spPr/>
        <p:txBody>
          <a:bodyPr/>
          <a:lstStyle>
            <a:lvl1pPr>
              <a:defRPr>
                <a:solidFill>
                  <a:srgbClr val="3B3B3B"/>
                </a:solidFill>
                <a:latin typeface="M PLUS 1p" panose="020B0502020203020207" pitchFamily="34" charset="-128"/>
                <a:ea typeface="M PLUS 1p" panose="020B0502020203020207" pitchFamily="34" charset="-128"/>
                <a:cs typeface="M PLUS 1p" panose="020B0502020203020207" pitchFamily="34" charset="-128"/>
              </a:defRPr>
            </a:lvl1pPr>
          </a:lstStyle>
          <a:p>
            <a:fld id="{21F08F13-88CF-1946-94FC-6221AC55A58E}" type="slidenum">
              <a:rPr lang="en-JP" smtClean="0"/>
              <a:pPr/>
              <a:t>‹#›</a:t>
            </a:fld>
            <a:endParaRPr lang="en-JP"/>
          </a:p>
        </p:txBody>
      </p:sp>
    </p:spTree>
    <p:extLst>
      <p:ext uri="{BB962C8B-B14F-4D97-AF65-F5344CB8AC3E}">
        <p14:creationId xmlns:p14="http://schemas.microsoft.com/office/powerpoint/2010/main" val="1508332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6994-073D-0B21-870F-DC6F14EC221C}"/>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4D5878D1-D6B4-F7D7-4109-34E3689F27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42958299-744D-E8E6-E2DD-C7CDA9C8E793}"/>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5" name="Footer Placeholder 4">
            <a:extLst>
              <a:ext uri="{FF2B5EF4-FFF2-40B4-BE49-F238E27FC236}">
                <a16:creationId xmlns:a16="http://schemas.microsoft.com/office/drawing/2014/main" id="{8018CBA2-F4D8-7183-93E3-02D1E1749D93}"/>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F7741480-E996-868E-8D64-989143E89BFE}"/>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182581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67F5-9041-6D7C-81B4-DF923F6C5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2F7C7C0D-726A-0F14-3078-B01D4078C2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674006-B41A-6B73-8609-9C97B7EF69FA}"/>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5" name="Footer Placeholder 4">
            <a:extLst>
              <a:ext uri="{FF2B5EF4-FFF2-40B4-BE49-F238E27FC236}">
                <a16:creationId xmlns:a16="http://schemas.microsoft.com/office/drawing/2014/main" id="{00123567-10AF-F3FF-6DF3-81BA3E8BCC18}"/>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5DEC4293-7E8B-598D-7077-0C7DF2705B83}"/>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1850812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4FA6E-D44A-CF1A-15AA-FD3294088471}"/>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9C9BE408-AA6B-01A3-0716-928D91068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2FA03C42-505F-A5FE-7AB0-C5FB3B468B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E91CBE92-ACBD-0F1D-009B-896457B8CC8F}"/>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6" name="Footer Placeholder 5">
            <a:extLst>
              <a:ext uri="{FF2B5EF4-FFF2-40B4-BE49-F238E27FC236}">
                <a16:creationId xmlns:a16="http://schemas.microsoft.com/office/drawing/2014/main" id="{6FA6070B-D3B8-D5B6-4B67-91718AE04DAE}"/>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DB2E1F01-F322-0D62-A8C2-6205476CCF8A}"/>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116744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FDBB-1C0A-C0BD-4F57-206C5C29EBFD}"/>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319E147C-3C7B-DD8B-50E2-F1A74A06AD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D69383-C842-62FA-8B00-8F95DE6F04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5BB59C88-9B6B-B9B2-7A8E-A46405249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1B622D-D9CF-E1DF-716A-93BA4BE2D2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FEA1521E-78B0-ED81-4AE1-62561F25DF1A}"/>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8" name="Footer Placeholder 7">
            <a:extLst>
              <a:ext uri="{FF2B5EF4-FFF2-40B4-BE49-F238E27FC236}">
                <a16:creationId xmlns:a16="http://schemas.microsoft.com/office/drawing/2014/main" id="{34B073CD-007A-F8FF-27B3-9D7BA8F7467C}"/>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C488A5C4-8181-C16C-B9E3-C51C23F28393}"/>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937183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EB48-6C63-BCF1-F5B5-642BE8BFD870}"/>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81ECD2B7-B439-575C-253E-0610E1D6FC02}"/>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4" name="Footer Placeholder 3">
            <a:extLst>
              <a:ext uri="{FF2B5EF4-FFF2-40B4-BE49-F238E27FC236}">
                <a16:creationId xmlns:a16="http://schemas.microsoft.com/office/drawing/2014/main" id="{AA16C4B1-614C-0C46-E147-9B2BB5F74698}"/>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2BD594E5-ABB6-7488-C1DC-0532A7F56CDB}"/>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860325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41A45-3A49-8AC9-A692-62F6E18CB3BD}"/>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3" name="Footer Placeholder 2">
            <a:extLst>
              <a:ext uri="{FF2B5EF4-FFF2-40B4-BE49-F238E27FC236}">
                <a16:creationId xmlns:a16="http://schemas.microsoft.com/office/drawing/2014/main" id="{E7D620F1-2014-C5C1-AC47-FCBBC1BC2FD9}"/>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000B7E23-3F98-2D25-D656-F5267821FBBE}"/>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1837161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551543"/>
            <a:ext cx="11430000" cy="457200"/>
          </a:xfrm>
        </p:spPr>
        <p:txBody>
          <a:bodyPr>
            <a:noAutofit/>
          </a:bodyPr>
          <a:lstStyle>
            <a:lvl1pPr algn="l">
              <a:defRPr sz="3600" b="1" i="0">
                <a:solidFill>
                  <a:schemeClr val="tx1">
                    <a:lumMod val="75000"/>
                    <a:lumOff val="25000"/>
                  </a:schemeClr>
                </a:solidFill>
                <a:latin typeface="Segoe UI" panose="020B0502040204020203" pitchFamily="34" charset="0"/>
                <a:ea typeface="M PLUS 1p" panose="020B0502020203020207" pitchFamily="34" charset="-128"/>
                <a:cs typeface="Segoe UI" panose="020B0502040204020203" pitchFamily="34" charset="0"/>
              </a:defRPr>
            </a:lvl1pPr>
          </a:lstStyle>
          <a:p>
            <a:r>
              <a:rPr lang="en-US" dirty="0"/>
              <a:t>Click to edit Master title</a:t>
            </a:r>
          </a:p>
        </p:txBody>
      </p:sp>
      <p:sp>
        <p:nvSpPr>
          <p:cNvPr id="3" name="Content Placeholder 2"/>
          <p:cNvSpPr>
            <a:spLocks noGrp="1"/>
          </p:cNvSpPr>
          <p:nvPr>
            <p:ph idx="1" hasCustomPrompt="1"/>
          </p:nvPr>
        </p:nvSpPr>
        <p:spPr>
          <a:xfrm>
            <a:off x="381000" y="1151154"/>
            <a:ext cx="11430000" cy="5105400"/>
          </a:xfrm>
        </p:spPr>
        <p:txBody>
          <a:bodyPr/>
          <a:lstStyle>
            <a:lvl1pPr marL="131389" indent="0" algn="just">
              <a:lnSpc>
                <a:spcPts val="2800"/>
              </a:lnSpc>
              <a:spcBef>
                <a:spcPts val="0"/>
              </a:spcBef>
              <a:spcAft>
                <a:spcPts val="0"/>
              </a:spcAft>
              <a:buNone/>
              <a:defRPr sz="2300" b="0" i="0">
                <a:latin typeface="Segoe UI" panose="020B0502040204020203" pitchFamily="34" charset="0"/>
                <a:ea typeface="M PLUS 1p" panose="020B0502020203020207" pitchFamily="34" charset="-128"/>
                <a:cs typeface="Segoe UI" panose="020B0502040204020203" pitchFamily="34" charset="0"/>
              </a:defRPr>
            </a:lvl1pPr>
            <a:lvl2pPr marL="762015" indent="-457200" algn="l">
              <a:lnSpc>
                <a:spcPct val="114000"/>
              </a:lnSpc>
              <a:spcBef>
                <a:spcPts val="0"/>
              </a:spcBef>
              <a:buFont typeface="Arial" panose="020B0604020202020204" pitchFamily="34" charset="0"/>
              <a:buChar char="•"/>
              <a:defRPr sz="2600" b="0" i="0">
                <a:solidFill>
                  <a:schemeClr val="tx1">
                    <a:lumMod val="75000"/>
                    <a:lumOff val="25000"/>
                  </a:schemeClr>
                </a:solidFill>
                <a:latin typeface="Segoe UI" panose="020B0502040204020203" pitchFamily="34" charset="0"/>
                <a:ea typeface="M PLUS 1p" panose="020B0502020203020207" pitchFamily="34" charset="-128"/>
                <a:cs typeface="Segoe UI" panose="020B0502040204020203" pitchFamily="34" charset="0"/>
              </a:defRPr>
            </a:lvl2pPr>
            <a:lvl3pPr marL="952530" indent="-342900" algn="l">
              <a:lnSpc>
                <a:spcPct val="114000"/>
              </a:lnSpc>
              <a:spcBef>
                <a:spcPts val="0"/>
              </a:spcBef>
              <a:buFont typeface="Courier New" panose="02070309020205020404" pitchFamily="49" charset="0"/>
              <a:buChar char="o"/>
              <a:defRPr sz="2400" b="0" i="0">
                <a:solidFill>
                  <a:schemeClr val="tx1">
                    <a:lumMod val="75000"/>
                    <a:lumOff val="25000"/>
                  </a:schemeClr>
                </a:solidFill>
                <a:latin typeface="Segoe UI" panose="020B0502040204020203" pitchFamily="34" charset="0"/>
                <a:ea typeface="M PLUS 1p" panose="020B0502020203020207" pitchFamily="34" charset="-128"/>
                <a:cs typeface="Segoe UI" panose="020B0502040204020203" pitchFamily="34" charset="0"/>
              </a:defRPr>
            </a:lvl3pPr>
            <a:lvl4pPr marL="0" indent="0" algn="l">
              <a:lnSpc>
                <a:spcPct val="114000"/>
              </a:lnSpc>
              <a:spcBef>
                <a:spcPts val="0"/>
              </a:spcBef>
              <a:buFont typeface="Arial" panose="020B0604020202020204" pitchFamily="34" charset="0"/>
              <a:buNone/>
              <a:defRPr sz="2200" b="0" i="0">
                <a:latin typeface="Segoe UI" panose="020B0502040204020203" pitchFamily="34" charset="0"/>
                <a:ea typeface="M PLUS 1p" panose="020B0502020203020207" pitchFamily="34" charset="-128"/>
                <a:cs typeface="Segoe UI" panose="020B0502040204020203" pitchFamily="34" charset="0"/>
              </a:defRPr>
            </a:lvl4pPr>
            <a:lvl5pPr marL="1219261" indent="0">
              <a:lnSpc>
                <a:spcPct val="114000"/>
              </a:lnSpc>
              <a:buFont typeface="Arial" panose="020B0604020202020204" pitchFamily="34" charset="0"/>
              <a:buNone/>
              <a:defRPr sz="2200" b="0" i="0">
                <a:solidFill>
                  <a:schemeClr val="tx1">
                    <a:lumMod val="75000"/>
                    <a:lumOff val="25000"/>
                  </a:schemeClr>
                </a:solidFill>
                <a:latin typeface="Segoe UI" panose="020B0502040204020203" pitchFamily="34" charset="0"/>
                <a:ea typeface="M PLUS 1p" panose="020B0502020203020207" pitchFamily="34" charset="-128"/>
                <a:cs typeface="Segoe UI" panose="020B0502040204020203" pitchFamily="34" charset="0"/>
              </a:defRPr>
            </a:lvl5pPr>
          </a:lstStyle>
          <a:p>
            <a:pPr lvl="1"/>
            <a:r>
              <a:rPr lang="en-US" dirty="0"/>
              <a:t>1</a:t>
            </a:r>
          </a:p>
          <a:p>
            <a:pPr lvl="2"/>
            <a:r>
              <a:rPr lang="en-US" dirty="0"/>
              <a:t>2</a:t>
            </a:r>
          </a:p>
          <a:p>
            <a:pPr lvl="4"/>
            <a:endParaRPr lang="en-US" dirty="0"/>
          </a:p>
          <a:p>
            <a:pPr lvl="4"/>
            <a:endParaRPr lang="en-US" dirty="0"/>
          </a:p>
          <a:p>
            <a:pPr lvl="2"/>
            <a:endParaRPr lang="en-US" dirty="0"/>
          </a:p>
        </p:txBody>
      </p:sp>
      <p:sp>
        <p:nvSpPr>
          <p:cNvPr id="4" name="Date Placeholder 3"/>
          <p:cNvSpPr>
            <a:spLocks noGrp="1"/>
          </p:cNvSpPr>
          <p:nvPr>
            <p:ph type="dt" sz="half" idx="10"/>
          </p:nvPr>
        </p:nvSpPr>
        <p:spPr>
          <a:xfrm>
            <a:off x="482600" y="6382656"/>
            <a:ext cx="1422400" cy="243417"/>
          </a:xfrm>
        </p:spPr>
        <p:txBody>
          <a:bodyPr/>
          <a:lstStyle/>
          <a:p>
            <a:fld id="{545A0939-E1DC-3B42-BA94-E9940EE89AC1}" type="datetime1">
              <a:rPr lang="en-US" smtClean="0"/>
              <a:t>5/15/26</a:t>
            </a:fld>
            <a:endParaRPr lang="en-US"/>
          </a:p>
        </p:txBody>
      </p:sp>
      <p:sp>
        <p:nvSpPr>
          <p:cNvPr id="5" name="Footer Placeholder 4"/>
          <p:cNvSpPr>
            <a:spLocks noGrp="1"/>
          </p:cNvSpPr>
          <p:nvPr>
            <p:ph type="ftr" sz="quarter" idx="11"/>
          </p:nvPr>
        </p:nvSpPr>
        <p:spPr>
          <a:xfrm>
            <a:off x="5130800" y="6382657"/>
            <a:ext cx="1930400" cy="243417"/>
          </a:xfrm>
        </p:spPr>
        <p:txBody>
          <a:bodyPr/>
          <a:lstStyle/>
          <a:p>
            <a:endParaRPr lang="en-US"/>
          </a:p>
        </p:txBody>
      </p:sp>
      <p:sp>
        <p:nvSpPr>
          <p:cNvPr id="6" name="Slide Number Placeholder 5"/>
          <p:cNvSpPr>
            <a:spLocks noGrp="1"/>
          </p:cNvSpPr>
          <p:nvPr>
            <p:ph type="sldNum" sz="quarter" idx="12"/>
          </p:nvPr>
        </p:nvSpPr>
        <p:spPr>
          <a:xfrm>
            <a:off x="10287000" y="6379027"/>
            <a:ext cx="1422400" cy="243417"/>
          </a:xfrm>
        </p:spPr>
        <p:txBody>
          <a:bodyPr/>
          <a:lstStyle>
            <a:lvl1pPr>
              <a:defRPr sz="1200" b="0" i="0">
                <a:solidFill>
                  <a:schemeClr val="tx1"/>
                </a:solidFill>
                <a:latin typeface="Segoe UI" panose="020B0502040204020203" pitchFamily="34" charset="0"/>
                <a:ea typeface="M PLUS 1p" panose="020B0502020203020207" pitchFamily="34" charset="-128"/>
                <a:cs typeface="Segoe UI" panose="020B0502040204020203"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055F6-BD6F-E199-CFED-271E96B687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926E291F-ED50-729F-62D3-BEE120F8A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480CA174-27C7-4219-2C25-6CE5D618B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2DB56-CA7E-75D9-1C2B-44DD21F4371F}"/>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6" name="Footer Placeholder 5">
            <a:extLst>
              <a:ext uri="{FF2B5EF4-FFF2-40B4-BE49-F238E27FC236}">
                <a16:creationId xmlns:a16="http://schemas.microsoft.com/office/drawing/2014/main" id="{A07045DE-FD28-FC8D-E5C5-DEBB34D40AF9}"/>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6188213A-F115-2D63-0ABD-FF5CC72DD85B}"/>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1444826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F204-1A73-0D6E-1F1B-4F6BA51DF0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4445D97D-6C1E-36E5-05E0-A9ED3D534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A9A41BA3-777D-BDF0-F559-F44BC0831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9EFF7-D648-6A8C-A9FD-DDF4576F366E}"/>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6" name="Footer Placeholder 5">
            <a:extLst>
              <a:ext uri="{FF2B5EF4-FFF2-40B4-BE49-F238E27FC236}">
                <a16:creationId xmlns:a16="http://schemas.microsoft.com/office/drawing/2014/main" id="{8F3D8199-E869-3B7B-CF8E-D9CED14B6539}"/>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B4C9091B-FEDF-6702-8806-A88336C800FB}"/>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1130721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7C82F-CD86-D962-64EB-83166E55D6BB}"/>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9CEE56E1-7A90-DEA4-42F3-7D2841EA4C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3C970180-5433-A451-380C-AC52857EE33C}"/>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5" name="Footer Placeholder 4">
            <a:extLst>
              <a:ext uri="{FF2B5EF4-FFF2-40B4-BE49-F238E27FC236}">
                <a16:creationId xmlns:a16="http://schemas.microsoft.com/office/drawing/2014/main" id="{0E53CB6B-C439-DE6B-85CF-7E653B5D1452}"/>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DEA660C4-F25C-C321-923D-35DE84DAFC3C}"/>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2410658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2FACED-31CA-CD08-2012-849D9CF5D2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3EE3E5DB-E1C7-C5E0-409C-F9340E3819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7A7F957-DB91-9A85-7464-8B69AD35796C}"/>
              </a:ext>
            </a:extLst>
          </p:cNvPr>
          <p:cNvSpPr>
            <a:spLocks noGrp="1"/>
          </p:cNvSpPr>
          <p:nvPr>
            <p:ph type="dt" sz="half" idx="10"/>
          </p:nvPr>
        </p:nvSpPr>
        <p:spPr/>
        <p:txBody>
          <a:bodyPr/>
          <a:lstStyle/>
          <a:p>
            <a:fld id="{717BB5DB-842A-134A-8A77-3C1A03B45DF0}" type="datetimeFigureOut">
              <a:rPr lang="en-JP" smtClean="0"/>
              <a:t>2026/05/15</a:t>
            </a:fld>
            <a:endParaRPr lang="en-JP"/>
          </a:p>
        </p:txBody>
      </p:sp>
      <p:sp>
        <p:nvSpPr>
          <p:cNvPr id="5" name="Footer Placeholder 4">
            <a:extLst>
              <a:ext uri="{FF2B5EF4-FFF2-40B4-BE49-F238E27FC236}">
                <a16:creationId xmlns:a16="http://schemas.microsoft.com/office/drawing/2014/main" id="{ECEBF7CE-847F-9192-71F8-5CAA59035744}"/>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C0296E04-E143-B8D3-D2AE-8D85F0691D8D}"/>
              </a:ext>
            </a:extLst>
          </p:cNvPr>
          <p:cNvSpPr>
            <a:spLocks noGrp="1"/>
          </p:cNvSpPr>
          <p:nvPr>
            <p:ph type="sldNum" sz="quarter" idx="12"/>
          </p:nvPr>
        </p:nvSpPr>
        <p:spPr/>
        <p:txBody>
          <a:bodyPr/>
          <a:lstStyle/>
          <a:p>
            <a:fld id="{21F08F13-88CF-1946-94FC-6221AC55A58E}" type="slidenum">
              <a:rPr lang="en-JP" smtClean="0"/>
              <a:t>‹#›</a:t>
            </a:fld>
            <a:endParaRPr lang="en-JP"/>
          </a:p>
        </p:txBody>
      </p:sp>
    </p:spTree>
    <p:extLst>
      <p:ext uri="{BB962C8B-B14F-4D97-AF65-F5344CB8AC3E}">
        <p14:creationId xmlns:p14="http://schemas.microsoft.com/office/powerpoint/2010/main" val="268464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本編">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43F437-BC15-0BB5-7983-993CF3652D1D}"/>
              </a:ext>
            </a:extLst>
          </p:cNvPr>
          <p:cNvSpPr>
            <a:spLocks noGrp="1"/>
          </p:cNvSpPr>
          <p:nvPr>
            <p:ph type="title" hasCustomPrompt="1"/>
          </p:nvPr>
        </p:nvSpPr>
        <p:spPr>
          <a:xfrm>
            <a:off x="381000" y="551543"/>
            <a:ext cx="11430000" cy="457200"/>
          </a:xfrm>
        </p:spPr>
        <p:txBody>
          <a:bodyPr>
            <a:noAutofit/>
          </a:bodyPr>
          <a:lstStyle>
            <a:lvl1pPr algn="l">
              <a:defRPr sz="3600" b="1" i="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1pPr>
          </a:lstStyle>
          <a:p>
            <a:r>
              <a:rPr lang="en-US" dirty="0" err="1"/>
              <a:t>本文</a:t>
            </a:r>
            <a:endParaRPr lang="en-US" dirty="0"/>
          </a:p>
        </p:txBody>
      </p:sp>
      <p:sp>
        <p:nvSpPr>
          <p:cNvPr id="8" name="Date Placeholder 3">
            <a:extLst>
              <a:ext uri="{FF2B5EF4-FFF2-40B4-BE49-F238E27FC236}">
                <a16:creationId xmlns:a16="http://schemas.microsoft.com/office/drawing/2014/main" id="{2E543C9C-D6EF-D77D-A4E7-539D6711B776}"/>
              </a:ext>
            </a:extLst>
          </p:cNvPr>
          <p:cNvSpPr>
            <a:spLocks noGrp="1"/>
          </p:cNvSpPr>
          <p:nvPr>
            <p:ph type="dt" sz="half" idx="10"/>
          </p:nvPr>
        </p:nvSpPr>
        <p:spPr>
          <a:xfrm>
            <a:off x="381000" y="6379027"/>
            <a:ext cx="1422400" cy="243417"/>
          </a:xfrm>
        </p:spPr>
        <p:txBody>
          <a:bodyPr/>
          <a:lstStyle/>
          <a:p>
            <a:fld id="{545A0939-E1DC-3B42-BA94-E9940EE89AC1}" type="datetime1">
              <a:rPr lang="en-US" smtClean="0"/>
              <a:t>5/15/26</a:t>
            </a:fld>
            <a:endParaRPr lang="en-US"/>
          </a:p>
        </p:txBody>
      </p:sp>
      <p:sp>
        <p:nvSpPr>
          <p:cNvPr id="9" name="Footer Placeholder 4">
            <a:extLst>
              <a:ext uri="{FF2B5EF4-FFF2-40B4-BE49-F238E27FC236}">
                <a16:creationId xmlns:a16="http://schemas.microsoft.com/office/drawing/2014/main" id="{7DBA1CBC-1998-1243-B79F-94743F012E11}"/>
              </a:ext>
            </a:extLst>
          </p:cNvPr>
          <p:cNvSpPr>
            <a:spLocks noGrp="1"/>
          </p:cNvSpPr>
          <p:nvPr>
            <p:ph type="ftr" sz="quarter" idx="11"/>
          </p:nvPr>
        </p:nvSpPr>
        <p:spPr>
          <a:xfrm>
            <a:off x="5130800" y="6382657"/>
            <a:ext cx="1930400" cy="243417"/>
          </a:xfrm>
        </p:spPr>
        <p:txBody>
          <a:bodyPr/>
          <a:lstStyle/>
          <a:p>
            <a:endParaRPr lang="en-US"/>
          </a:p>
        </p:txBody>
      </p:sp>
      <p:sp>
        <p:nvSpPr>
          <p:cNvPr id="10" name="Slide Number Placeholder 5">
            <a:extLst>
              <a:ext uri="{FF2B5EF4-FFF2-40B4-BE49-F238E27FC236}">
                <a16:creationId xmlns:a16="http://schemas.microsoft.com/office/drawing/2014/main" id="{2777A10A-573D-57E8-64BC-156F809C028D}"/>
              </a:ext>
            </a:extLst>
          </p:cNvPr>
          <p:cNvSpPr>
            <a:spLocks noGrp="1"/>
          </p:cNvSpPr>
          <p:nvPr>
            <p:ph type="sldNum" sz="quarter" idx="12"/>
          </p:nvPr>
        </p:nvSpPr>
        <p:spPr>
          <a:xfrm>
            <a:off x="10388600" y="6379027"/>
            <a:ext cx="1422400" cy="243417"/>
          </a:xfrm>
        </p:spPr>
        <p:txBody>
          <a:bodyPr/>
          <a:lstStyle>
            <a:lvl1pPr>
              <a:defRPr sz="1200" b="0" i="0">
                <a:solidFill>
                  <a:schemeClr val="tx1">
                    <a:lumMod val="75000"/>
                    <a:lumOff val="25000"/>
                  </a:schemeClr>
                </a:solidFill>
                <a:latin typeface="Segoe UI" panose="020B0502040204020203" pitchFamily="34" charset="0"/>
                <a:ea typeface="M PLUS 1p" panose="020B0502020203020207" pitchFamily="34" charset="-128"/>
                <a:cs typeface="Segoe UI" panose="020B0502040204020203" pitchFamily="34" charset="0"/>
              </a:defRPr>
            </a:lvl1pPr>
          </a:lstStyle>
          <a:p>
            <a:fld id="{B6F15528-21DE-4FAA-801E-634DDDAF4B2B}" type="slidenum">
              <a:rPr lang="en-US" smtClean="0"/>
              <a:pPr/>
              <a:t>‹#›</a:t>
            </a:fld>
            <a:endParaRPr lang="en-US" dirty="0"/>
          </a:p>
        </p:txBody>
      </p:sp>
      <p:sp>
        <p:nvSpPr>
          <p:cNvPr id="12" name="Content Placeholder 3">
            <a:extLst>
              <a:ext uri="{FF2B5EF4-FFF2-40B4-BE49-F238E27FC236}">
                <a16:creationId xmlns:a16="http://schemas.microsoft.com/office/drawing/2014/main" id="{E3564144-B2E7-6631-3FF2-03C06575CCEB}"/>
              </a:ext>
            </a:extLst>
          </p:cNvPr>
          <p:cNvSpPr>
            <a:spLocks noGrp="1"/>
          </p:cNvSpPr>
          <p:nvPr>
            <p:ph sz="half" idx="2" hasCustomPrompt="1"/>
          </p:nvPr>
        </p:nvSpPr>
        <p:spPr>
          <a:xfrm>
            <a:off x="381000" y="1219200"/>
            <a:ext cx="11430000" cy="4876799"/>
          </a:xfrm>
        </p:spPr>
        <p:txBody>
          <a:bodyPr/>
          <a:lstStyle>
            <a:lvl1pPr marL="627063" indent="-320675" fontAlgn="ctr">
              <a:lnSpc>
                <a:spcPct val="114000"/>
              </a:lnSpc>
              <a:spcBef>
                <a:spcPts val="1200"/>
              </a:spcBef>
              <a:buClr>
                <a:schemeClr val="tx1">
                  <a:lumMod val="75000"/>
                  <a:lumOff val="25000"/>
                </a:schemeClr>
              </a:buClr>
              <a:buSzPct val="100000"/>
              <a:buFont typeface="Courier New" panose="02070309020205020404" pitchFamily="49" charset="0"/>
              <a:buChar char="o"/>
              <a:tabLst/>
              <a:defRPr sz="28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1pPr>
            <a:lvl2pPr marL="715963" indent="-225425" fontAlgn="ctr">
              <a:lnSpc>
                <a:spcPct val="114000"/>
              </a:lnSpc>
              <a:spcBef>
                <a:spcPts val="0"/>
              </a:spcBef>
              <a:buFont typeface="Arial" panose="020B0604020202020204" pitchFamily="34" charset="0"/>
              <a:buChar char="•"/>
              <a:tabLst>
                <a:tab pos="971550" algn="l"/>
              </a:tabLst>
              <a:defRPr sz="25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2pPr>
            <a:lvl3pPr marL="1116013" indent="-206375" fontAlgn="ctr">
              <a:lnSpc>
                <a:spcPct val="114000"/>
              </a:lnSpc>
              <a:spcBef>
                <a:spcPts val="0"/>
              </a:spcBef>
              <a:buFont typeface="Courier New" panose="02070309020205020404" pitchFamily="49" charset="0"/>
              <a:buChar char="o"/>
              <a:tabLst/>
              <a:defRPr sz="22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3pPr>
            <a:lvl4pPr marL="1012825" indent="0" fontAlgn="ctr">
              <a:lnSpc>
                <a:spcPct val="114000"/>
              </a:lnSpc>
              <a:spcBef>
                <a:spcPts val="0"/>
              </a:spcBef>
              <a:buFont typeface="Arial" panose="020B0604020202020204" pitchFamily="34" charset="0"/>
              <a:buNone/>
              <a:tabLst/>
              <a:defRPr sz="22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4pPr>
            <a:lvl5pPr marL="1314450" indent="0" fontAlgn="ctr">
              <a:lnSpc>
                <a:spcPct val="114000"/>
              </a:lnSpc>
              <a:spcBef>
                <a:spcPts val="0"/>
              </a:spcBef>
              <a:buFont typeface="Courier New" panose="02070309020205020404" pitchFamily="49" charset="0"/>
              <a:buNone/>
              <a:tabLst/>
              <a:defRPr sz="200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defRPr>
            </a:lvl5pPr>
            <a:lvl6pPr>
              <a:defRPr sz="1067"/>
            </a:lvl6pPr>
            <a:lvl7pPr>
              <a:defRPr sz="1067"/>
            </a:lvl7pPr>
            <a:lvl8pPr>
              <a:defRPr sz="1067"/>
            </a:lvl8pPr>
            <a:lvl9pPr>
              <a:defRPr sz="1067"/>
            </a:lvl9pPr>
          </a:lstStyle>
          <a:p>
            <a:pPr lvl="0"/>
            <a:r>
              <a:rPr lang="en-US" dirty="0"/>
              <a:t>1</a:t>
            </a:r>
          </a:p>
          <a:p>
            <a:pPr lvl="1"/>
            <a:r>
              <a:rPr lang="en-US" dirty="0"/>
              <a:t>1.2</a:t>
            </a:r>
          </a:p>
          <a:p>
            <a:pPr lvl="2"/>
            <a:r>
              <a:rPr lang="en-US" dirty="0"/>
              <a:t>1.3</a:t>
            </a:r>
          </a:p>
          <a:p>
            <a:pPr lvl="0"/>
            <a:r>
              <a:rPr lang="en-US" dirty="0"/>
              <a:t>2</a:t>
            </a:r>
          </a:p>
          <a:p>
            <a:pPr lvl="1"/>
            <a:r>
              <a:rPr lang="en-US" dirty="0"/>
              <a:t>2.2</a:t>
            </a:r>
          </a:p>
          <a:p>
            <a:pPr lvl="2"/>
            <a:r>
              <a:rPr lang="en-US" dirty="0"/>
              <a:t>2.3</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4F88A4-9E80-1442-B837-1A958E13555B}" type="datetime1">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CEAAE5-BB5E-B945-A71C-3C2BB42DAD09}" type="datetime1">
              <a:rPr lang="en-US" smtClean="0"/>
              <a:t>5/15/26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0D12A8-B9C9-1B4E-A613-FD8266CCE241}" type="datetime1">
              <a:rPr lang="en-US" smtClean="0"/>
              <a:t>5/15/26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571FC-8AEB-9346-80E7-12704E4EA57E}" type="datetime1">
              <a:rPr lang="en-US" smtClean="0"/>
              <a:t>5/15/26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9E0602BE-C6FA-BC47-BE09-8B7A29BF169B}" type="datetime1">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EDE44C10-C692-D64A-AA07-24E84F0ECFAD}" type="datetime1">
              <a:rPr lang="en-US" smtClean="0"/>
              <a:t>5/15/26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A1FADA90-A924-A943-AE4B-D10232A475AB}" type="datetime1">
              <a:rPr lang="en-US" smtClean="0"/>
              <a:t>5/15/26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82DE7-3AC8-14BF-65B1-48666F56D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A66EDC0A-B5AB-230F-AF24-374B77753F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910972E3-5AFB-8609-A862-BF36CD8FB5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7BB5DB-842A-134A-8A77-3C1A03B45DF0}" type="datetimeFigureOut">
              <a:rPr lang="en-JP" smtClean="0"/>
              <a:t>2026/05/15</a:t>
            </a:fld>
            <a:endParaRPr lang="en-JP"/>
          </a:p>
        </p:txBody>
      </p:sp>
      <p:sp>
        <p:nvSpPr>
          <p:cNvPr id="5" name="Footer Placeholder 4">
            <a:extLst>
              <a:ext uri="{FF2B5EF4-FFF2-40B4-BE49-F238E27FC236}">
                <a16:creationId xmlns:a16="http://schemas.microsoft.com/office/drawing/2014/main" id="{8D80B33F-EF1B-8E43-7512-413E6A3CC0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JP"/>
          </a:p>
        </p:txBody>
      </p:sp>
      <p:sp>
        <p:nvSpPr>
          <p:cNvPr id="6" name="Slide Number Placeholder 5">
            <a:extLst>
              <a:ext uri="{FF2B5EF4-FFF2-40B4-BE49-F238E27FC236}">
                <a16:creationId xmlns:a16="http://schemas.microsoft.com/office/drawing/2014/main" id="{15D5825D-8CCC-C83D-C332-3759FD091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F08F13-88CF-1946-94FC-6221AC55A58E}" type="slidenum">
              <a:rPr lang="en-JP" smtClean="0"/>
              <a:t>‹#›</a:t>
            </a:fld>
            <a:endParaRPr lang="en-JP"/>
          </a:p>
        </p:txBody>
      </p:sp>
    </p:spTree>
    <p:extLst>
      <p:ext uri="{BB962C8B-B14F-4D97-AF65-F5344CB8AC3E}">
        <p14:creationId xmlns:p14="http://schemas.microsoft.com/office/powerpoint/2010/main" val="2573329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260A4-C345-7D8D-A045-A909F9BAEC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9462CB-F34D-E8C0-150F-CFE256BADCAF}"/>
              </a:ext>
            </a:extLst>
          </p:cNvPr>
          <p:cNvSpPr>
            <a:spLocks noGrp="1"/>
          </p:cNvSpPr>
          <p:nvPr>
            <p:ph type="ctrTitle"/>
          </p:nvPr>
        </p:nvSpPr>
        <p:spPr>
          <a:xfrm>
            <a:off x="1524000" y="1122363"/>
            <a:ext cx="9144000" cy="2387600"/>
          </a:xfrm>
        </p:spPr>
        <p:txBody>
          <a:bodyPr>
            <a:normAutofit/>
          </a:bodyPr>
          <a:lstStyle/>
          <a:p>
            <a:r>
              <a:rPr lang="en-US" dirty="0" err="1">
                <a:sym typeface="M+ Bold"/>
              </a:rPr>
              <a:t>AF_XDPを用いた安全かつ</a:t>
            </a:r>
            <a:br>
              <a:rPr lang="en-US" dirty="0">
                <a:sym typeface="M+ Bold"/>
              </a:rPr>
            </a:br>
            <a:r>
              <a:rPr lang="en-US" dirty="0">
                <a:sym typeface="M+ Bold"/>
              </a:rPr>
              <a:t>仮想スイッチ非依存のP4実行基盤</a:t>
            </a:r>
            <a:endParaRPr lang="en-JP" dirty="0"/>
          </a:p>
        </p:txBody>
      </p:sp>
      <p:sp>
        <p:nvSpPr>
          <p:cNvPr id="8" name="TextBox 3">
            <a:extLst>
              <a:ext uri="{FF2B5EF4-FFF2-40B4-BE49-F238E27FC236}">
                <a16:creationId xmlns:a16="http://schemas.microsoft.com/office/drawing/2014/main" id="{8F0216EA-30B3-9E27-75FD-BAD12DBF5CFE}"/>
              </a:ext>
            </a:extLst>
          </p:cNvPr>
          <p:cNvSpPr txBox="1">
            <a:spLocks noGrp="1"/>
          </p:cNvSpPr>
          <p:nvPr>
            <p:ph type="subTitle" idx="1"/>
          </p:nvPr>
        </p:nvSpPr>
        <p:spPr>
          <a:xfrm>
            <a:off x="1524000" y="4164361"/>
            <a:ext cx="9144000" cy="794641"/>
          </a:xfrm>
        </p:spPr>
        <p:txBody>
          <a:bodyPr wrap="square" lIns="0" tIns="0" rIns="0" bIns="0" rtlCol="0" anchor="ctr">
            <a:spAutoFit/>
          </a:bodyPr>
          <a:lstStyle/>
          <a:p>
            <a:r>
              <a:rPr lang="en-US" dirty="0" err="1">
                <a:sym typeface="M+ Bold"/>
              </a:rPr>
              <a:t>九州工業大学</a:t>
            </a:r>
            <a:endParaRPr lang="en-US" dirty="0">
              <a:sym typeface="M+ Bold"/>
            </a:endParaRPr>
          </a:p>
          <a:p>
            <a:r>
              <a:rPr lang="en-US" dirty="0" err="1">
                <a:sym typeface="M+ Bold"/>
              </a:rPr>
              <a:t>田代滉太，岩井正輝，光来健一</a:t>
            </a:r>
            <a:endParaRPr lang="en-US" dirty="0">
              <a:sym typeface="M+ Bold"/>
            </a:endParaRPr>
          </a:p>
        </p:txBody>
      </p:sp>
    </p:spTree>
    <p:extLst>
      <p:ext uri="{BB962C8B-B14F-4D97-AF65-F5344CB8AC3E}">
        <p14:creationId xmlns:p14="http://schemas.microsoft.com/office/powerpoint/2010/main" val="82792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0A11-DDDE-0C32-1C64-7A70EC9C4EE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2CE4E6D-2B24-2BC1-643A-77FC7AE51A0E}"/>
              </a:ext>
            </a:extLst>
          </p:cNvPr>
          <p:cNvSpPr>
            <a:spLocks noGrp="1"/>
          </p:cNvSpPr>
          <p:nvPr>
            <p:ph type="title"/>
          </p:nvPr>
        </p:nvSpPr>
        <p:spPr>
          <a:xfrm>
            <a:off x="381000" y="551543"/>
            <a:ext cx="11430000" cy="457200"/>
          </a:xfrm>
        </p:spPr>
        <p:txBody>
          <a:bodyPr/>
          <a:lstStyle/>
          <a:p>
            <a:r>
              <a:rPr lang="en-JP" dirty="0">
                <a:solidFill>
                  <a:srgbClr val="3B3B3B"/>
                </a:solidFill>
              </a:rPr>
              <a:t>TransP4におけるパケット送信 (2/2)</a:t>
            </a:r>
            <a:endParaRPr lang="en-JP" dirty="0"/>
          </a:p>
        </p:txBody>
      </p:sp>
      <p:sp>
        <p:nvSpPr>
          <p:cNvPr id="11" name="Slide Number Placeholder 10">
            <a:extLst>
              <a:ext uri="{FF2B5EF4-FFF2-40B4-BE49-F238E27FC236}">
                <a16:creationId xmlns:a16="http://schemas.microsoft.com/office/drawing/2014/main" id="{4B3A4925-4569-E4A3-B5E4-07C411840C81}"/>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10</a:t>
            </a:fld>
            <a:endParaRPr lang="en-US" dirty="0"/>
          </a:p>
        </p:txBody>
      </p:sp>
      <p:sp>
        <p:nvSpPr>
          <p:cNvPr id="42" name="Content Placeholder 41">
            <a:extLst>
              <a:ext uri="{FF2B5EF4-FFF2-40B4-BE49-F238E27FC236}">
                <a16:creationId xmlns:a16="http://schemas.microsoft.com/office/drawing/2014/main" id="{085036A6-1A9B-7CA1-6A02-8E7E2D403E8E}"/>
              </a:ext>
            </a:extLst>
          </p:cNvPr>
          <p:cNvSpPr>
            <a:spLocks noGrp="1"/>
          </p:cNvSpPr>
          <p:nvPr>
            <p:ph sz="half" idx="2"/>
          </p:nvPr>
        </p:nvSpPr>
        <p:spPr>
          <a:xfrm>
            <a:off x="381000" y="1219200"/>
            <a:ext cx="11430000" cy="4876799"/>
          </a:xfrm>
        </p:spPr>
        <p:txBody>
          <a:bodyPr>
            <a:normAutofit/>
          </a:bodyPr>
          <a:lstStyle/>
          <a:p>
            <a:r>
              <a:rPr lang="en-US" dirty="0">
                <a:solidFill>
                  <a:srgbClr val="3B3B3B"/>
                </a:solidFill>
              </a:rPr>
              <a:t>P4 VM</a:t>
            </a:r>
            <a:r>
              <a:rPr lang="ja-JP" altLang="en-US">
                <a:solidFill>
                  <a:srgbClr val="3B3B3B"/>
                </a:solidFill>
              </a:rPr>
              <a:t>においてパケット送信の可否を判定</a:t>
            </a:r>
            <a:endParaRPr lang="en-US" altLang="ja-JP" dirty="0">
              <a:solidFill>
                <a:srgbClr val="3B3B3B"/>
              </a:solidFill>
            </a:endParaRPr>
          </a:p>
          <a:p>
            <a:pPr lvl="1"/>
            <a:r>
              <a:rPr lang="en-US" dirty="0">
                <a:solidFill>
                  <a:srgbClr val="3B3B3B"/>
                </a:solidFill>
              </a:rPr>
              <a:t>P4-RX</a:t>
            </a:r>
            <a:r>
              <a:rPr lang="ja-JP" altLang="en-US">
                <a:solidFill>
                  <a:srgbClr val="3B3B3B"/>
                </a:solidFill>
              </a:rPr>
              <a:t>リングに格納されたディスクリプタを取得</a:t>
            </a:r>
            <a:endParaRPr lang="en-US" altLang="ja-JP" dirty="0">
              <a:solidFill>
                <a:srgbClr val="3B3B3B"/>
              </a:solidFill>
            </a:endParaRPr>
          </a:p>
          <a:p>
            <a:pPr lvl="1"/>
            <a:r>
              <a:rPr lang="en-US" dirty="0">
                <a:solidFill>
                  <a:srgbClr val="3B3B3B"/>
                </a:solidFill>
              </a:rPr>
              <a:t>UMEM</a:t>
            </a:r>
            <a:r>
              <a:rPr lang="ja-JP" altLang="en-US">
                <a:solidFill>
                  <a:srgbClr val="3B3B3B"/>
                </a:solidFill>
              </a:rPr>
              <a:t>上のパケットデータを参照し，</a:t>
            </a:r>
            <a:r>
              <a:rPr lang="en-US" dirty="0">
                <a:solidFill>
                  <a:srgbClr val="3B3B3B"/>
                </a:solidFill>
              </a:rPr>
              <a:t>P4</a:t>
            </a:r>
            <a:r>
              <a:rPr lang="ja-JP" altLang="en-US">
                <a:solidFill>
                  <a:srgbClr val="3B3B3B"/>
                </a:solidFill>
              </a:rPr>
              <a:t>プログラムを実行</a:t>
            </a:r>
            <a:endParaRPr lang="en-US" altLang="ja-JP" dirty="0">
              <a:solidFill>
                <a:srgbClr val="3B3B3B"/>
              </a:solidFill>
            </a:endParaRPr>
          </a:p>
          <a:p>
            <a:pPr lvl="1"/>
            <a:r>
              <a:rPr lang="ja-JP" altLang="en-US">
                <a:solidFill>
                  <a:srgbClr val="3B3B3B"/>
                </a:solidFill>
              </a:rPr>
              <a:t>判定結果を格納したディスクリプタを</a:t>
            </a:r>
            <a:r>
              <a:rPr lang="en-US" dirty="0">
                <a:solidFill>
                  <a:srgbClr val="3B3B3B"/>
                </a:solidFill>
              </a:rPr>
              <a:t>P4-TX</a:t>
            </a:r>
            <a:r>
              <a:rPr lang="ja-JP" altLang="en-US">
                <a:solidFill>
                  <a:srgbClr val="3B3B3B"/>
                </a:solidFill>
              </a:rPr>
              <a:t>リングに書き込み</a:t>
            </a:r>
            <a:endParaRPr lang="en-US" altLang="ja-JP" dirty="0">
              <a:solidFill>
                <a:srgbClr val="3B3B3B"/>
              </a:solidFill>
            </a:endParaRPr>
          </a:p>
          <a:p>
            <a:r>
              <a:rPr lang="ja-JP" altLang="en-US">
                <a:solidFill>
                  <a:srgbClr val="3B3B3B"/>
                </a:solidFill>
              </a:rPr>
              <a:t>デバイスドライバが判定結果を</a:t>
            </a:r>
            <a:r>
              <a:rPr lang="en-US" altLang="ja-JP" dirty="0">
                <a:solidFill>
                  <a:srgbClr val="3B3B3B"/>
                </a:solidFill>
              </a:rPr>
              <a:t>P4-TX</a:t>
            </a:r>
            <a:r>
              <a:rPr lang="ja-JP" altLang="en-US">
                <a:solidFill>
                  <a:srgbClr val="3B3B3B"/>
                </a:solidFill>
              </a:rPr>
              <a:t>リングから取得</a:t>
            </a:r>
            <a:endParaRPr lang="en-US" altLang="ja-JP" dirty="0">
              <a:solidFill>
                <a:srgbClr val="3B3B3B"/>
              </a:solidFill>
            </a:endParaRPr>
          </a:p>
          <a:p>
            <a:pPr lvl="1"/>
            <a:r>
              <a:rPr lang="en-US" dirty="0" err="1">
                <a:solidFill>
                  <a:srgbClr val="3B3B3B"/>
                </a:solidFill>
              </a:rPr>
              <a:t>許可ならパケット</a:t>
            </a:r>
            <a:r>
              <a:rPr lang="ja-JP" altLang="en-US">
                <a:solidFill>
                  <a:srgbClr val="3B3B3B"/>
                </a:solidFill>
              </a:rPr>
              <a:t>送信処理を実行し，拒否なら</a:t>
            </a:r>
            <a:r>
              <a:rPr lang="en-US" altLang="ja-JP" dirty="0">
                <a:solidFill>
                  <a:srgbClr val="3B3B3B"/>
                </a:solidFill>
              </a:rPr>
              <a:t>UMEM</a:t>
            </a:r>
            <a:r>
              <a:rPr lang="ja-JP" altLang="en-US">
                <a:solidFill>
                  <a:srgbClr val="3B3B3B"/>
                </a:solidFill>
              </a:rPr>
              <a:t>の領域を解放</a:t>
            </a:r>
            <a:endParaRPr lang="en-US" altLang="ja-JP" dirty="0">
              <a:solidFill>
                <a:srgbClr val="3B3B3B"/>
              </a:solidFill>
              <a:sym typeface="M+"/>
            </a:endParaRPr>
          </a:p>
        </p:txBody>
      </p:sp>
      <p:sp>
        <p:nvSpPr>
          <p:cNvPr id="4" name="Rectangle 3">
            <a:extLst>
              <a:ext uri="{FF2B5EF4-FFF2-40B4-BE49-F238E27FC236}">
                <a16:creationId xmlns:a16="http://schemas.microsoft.com/office/drawing/2014/main" id="{10E53CA1-4294-4FC9-7E76-42E8B2E536EB}"/>
              </a:ext>
            </a:extLst>
          </p:cNvPr>
          <p:cNvSpPr/>
          <p:nvPr/>
        </p:nvSpPr>
        <p:spPr>
          <a:xfrm>
            <a:off x="3038157" y="4562668"/>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cxnSp>
        <p:nvCxnSpPr>
          <p:cNvPr id="6" name="Straight Arrow Connector 27">
            <a:extLst>
              <a:ext uri="{FF2B5EF4-FFF2-40B4-BE49-F238E27FC236}">
                <a16:creationId xmlns:a16="http://schemas.microsoft.com/office/drawing/2014/main" id="{F00E3AF4-E4BA-57A2-AE35-9C0A91151909}"/>
              </a:ext>
            </a:extLst>
          </p:cNvPr>
          <p:cNvCxnSpPr>
            <a:cxnSpLocks/>
            <a:stCxn id="4" idx="3"/>
          </p:cNvCxnSpPr>
          <p:nvPr/>
        </p:nvCxnSpPr>
        <p:spPr>
          <a:xfrm>
            <a:off x="5126157" y="4808700"/>
            <a:ext cx="943580" cy="0"/>
          </a:xfrm>
          <a:prstGeom prst="straightConnector1">
            <a:avLst/>
          </a:prstGeom>
          <a:noFill/>
          <a:ln w="50800" cap="flat" cmpd="sng" algn="ctr">
            <a:solidFill>
              <a:srgbClr val="FF0000"/>
            </a:solidFill>
            <a:prstDash val="solid"/>
            <a:headEnd type="none"/>
            <a:tailEnd type="triangle"/>
          </a:ln>
          <a:effectLst/>
        </p:spPr>
      </p:cxnSp>
      <p:cxnSp>
        <p:nvCxnSpPr>
          <p:cNvPr id="7" name="Straight Arrow Connector 29">
            <a:extLst>
              <a:ext uri="{FF2B5EF4-FFF2-40B4-BE49-F238E27FC236}">
                <a16:creationId xmlns:a16="http://schemas.microsoft.com/office/drawing/2014/main" id="{FFC0D6B4-541F-8745-CCB3-F750EB85EBF1}"/>
              </a:ext>
            </a:extLst>
          </p:cNvPr>
          <p:cNvCxnSpPr>
            <a:cxnSpLocks/>
            <a:endCxn id="24" idx="3"/>
          </p:cNvCxnSpPr>
          <p:nvPr/>
        </p:nvCxnSpPr>
        <p:spPr>
          <a:xfrm flipH="1">
            <a:off x="5126157" y="5393158"/>
            <a:ext cx="956978" cy="852769"/>
          </a:xfrm>
          <a:prstGeom prst="straightConnector1">
            <a:avLst/>
          </a:prstGeom>
          <a:noFill/>
          <a:ln w="50800" cap="flat" cmpd="sng" algn="ctr">
            <a:solidFill>
              <a:srgbClr val="FF0000"/>
            </a:solidFill>
            <a:prstDash val="solid"/>
            <a:headEnd type="none"/>
            <a:tailEnd type="triangle"/>
          </a:ln>
          <a:effectLst/>
        </p:spPr>
      </p:cxnSp>
      <p:sp>
        <p:nvSpPr>
          <p:cNvPr id="8" name="Rectangle 7">
            <a:extLst>
              <a:ext uri="{FF2B5EF4-FFF2-40B4-BE49-F238E27FC236}">
                <a16:creationId xmlns:a16="http://schemas.microsoft.com/office/drawing/2014/main" id="{681D0489-3C6F-1CB8-A342-BC3458CE670F}"/>
              </a:ext>
            </a:extLst>
          </p:cNvPr>
          <p:cNvSpPr/>
          <p:nvPr/>
        </p:nvSpPr>
        <p:spPr>
          <a:xfrm>
            <a:off x="3038157" y="5258247"/>
            <a:ext cx="2088000" cy="492062"/>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cxnSp>
        <p:nvCxnSpPr>
          <p:cNvPr id="10" name="Straight Connector 9">
            <a:extLst>
              <a:ext uri="{FF2B5EF4-FFF2-40B4-BE49-F238E27FC236}">
                <a16:creationId xmlns:a16="http://schemas.microsoft.com/office/drawing/2014/main" id="{B2386656-65D0-61B1-C8A2-7272E0AEEFC5}"/>
              </a:ext>
            </a:extLst>
          </p:cNvPr>
          <p:cNvCxnSpPr>
            <a:cxnSpLocks/>
            <a:stCxn id="4" idx="1"/>
            <a:endCxn id="77" idx="7"/>
          </p:cNvCxnSpPr>
          <p:nvPr/>
        </p:nvCxnSpPr>
        <p:spPr>
          <a:xfrm flipH="1">
            <a:off x="2443215" y="4808700"/>
            <a:ext cx="594942" cy="165614"/>
          </a:xfrm>
          <a:prstGeom prst="line">
            <a:avLst/>
          </a:prstGeom>
          <a:noFill/>
          <a:ln w="50800" cap="flat" cmpd="sng" algn="ctr">
            <a:solidFill>
              <a:srgbClr val="0070C0"/>
            </a:solidFill>
            <a:prstDash val="solid"/>
            <a:tailEnd type="arrow"/>
          </a:ln>
          <a:effectLst/>
        </p:spPr>
      </p:cxnSp>
      <p:sp>
        <p:nvSpPr>
          <p:cNvPr id="12" name="Rectangle 11">
            <a:extLst>
              <a:ext uri="{FF2B5EF4-FFF2-40B4-BE49-F238E27FC236}">
                <a16:creationId xmlns:a16="http://schemas.microsoft.com/office/drawing/2014/main" id="{96B92882-99D6-8F16-87D9-555EA6B417B5}"/>
              </a:ext>
            </a:extLst>
          </p:cNvPr>
          <p:cNvSpPr/>
          <p:nvPr/>
        </p:nvSpPr>
        <p:spPr>
          <a:xfrm>
            <a:off x="6083135" y="4562668"/>
            <a:ext cx="2088000" cy="98015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grpSp>
        <p:nvGrpSpPr>
          <p:cNvPr id="13" name="Group 12">
            <a:extLst>
              <a:ext uri="{FF2B5EF4-FFF2-40B4-BE49-F238E27FC236}">
                <a16:creationId xmlns:a16="http://schemas.microsoft.com/office/drawing/2014/main" id="{E79D8FB7-B3EC-82AF-8992-6EC4109E7DD6}"/>
              </a:ext>
            </a:extLst>
          </p:cNvPr>
          <p:cNvGrpSpPr/>
          <p:nvPr/>
        </p:nvGrpSpPr>
        <p:grpSpPr>
          <a:xfrm>
            <a:off x="9074094" y="4984331"/>
            <a:ext cx="2088000" cy="1377322"/>
            <a:chOff x="7834376" y="2176015"/>
            <a:chExt cx="2118543" cy="1398042"/>
          </a:xfrm>
        </p:grpSpPr>
        <p:sp>
          <p:nvSpPr>
            <p:cNvPr id="79" name="Rectangle 78">
              <a:extLst>
                <a:ext uri="{FF2B5EF4-FFF2-40B4-BE49-F238E27FC236}">
                  <a16:creationId xmlns:a16="http://schemas.microsoft.com/office/drawing/2014/main" id="{D5EF0BEC-2D54-3003-DF12-AB426BA104A5}"/>
                </a:ext>
              </a:extLst>
            </p:cNvPr>
            <p:cNvSpPr/>
            <p:nvPr/>
          </p:nvSpPr>
          <p:spPr>
            <a:xfrm>
              <a:off x="7834376" y="2176015"/>
              <a:ext cx="2118543" cy="1398042"/>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80" name="Snip Diagonal Corner Rectangle 79">
              <a:extLst>
                <a:ext uri="{FF2B5EF4-FFF2-40B4-BE49-F238E27FC236}">
                  <a16:creationId xmlns:a16="http://schemas.microsoft.com/office/drawing/2014/main" id="{36A86E15-84D1-8181-1880-3AE391F9E848}"/>
                </a:ext>
              </a:extLst>
            </p:cNvPr>
            <p:cNvSpPr/>
            <p:nvPr/>
          </p:nvSpPr>
          <p:spPr>
            <a:xfrm>
              <a:off x="8164758" y="2727141"/>
              <a:ext cx="1475926" cy="613827"/>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grpSp>
      <p:sp>
        <p:nvSpPr>
          <p:cNvPr id="14" name="TextBox 13">
            <a:extLst>
              <a:ext uri="{FF2B5EF4-FFF2-40B4-BE49-F238E27FC236}">
                <a16:creationId xmlns:a16="http://schemas.microsoft.com/office/drawing/2014/main" id="{128E5632-EFEA-6C70-8DA1-B588823283E4}"/>
              </a:ext>
            </a:extLst>
          </p:cNvPr>
          <p:cNvSpPr txBox="1"/>
          <p:nvPr/>
        </p:nvSpPr>
        <p:spPr>
          <a:xfrm>
            <a:off x="1029906" y="4866195"/>
            <a:ext cx="981043" cy="650735"/>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TX</a:t>
            </a:r>
          </a:p>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リング</a:t>
            </a:r>
          </a:p>
        </p:txBody>
      </p:sp>
      <p:grpSp>
        <p:nvGrpSpPr>
          <p:cNvPr id="15" name="Group 14">
            <a:extLst>
              <a:ext uri="{FF2B5EF4-FFF2-40B4-BE49-F238E27FC236}">
                <a16:creationId xmlns:a16="http://schemas.microsoft.com/office/drawing/2014/main" id="{17119A4D-3BD2-AE9A-5BC3-B6454C40D04D}"/>
              </a:ext>
            </a:extLst>
          </p:cNvPr>
          <p:cNvGrpSpPr/>
          <p:nvPr/>
        </p:nvGrpSpPr>
        <p:grpSpPr>
          <a:xfrm>
            <a:off x="1982296" y="4894694"/>
            <a:ext cx="540000" cy="543680"/>
            <a:chOff x="6815302" y="4340739"/>
            <a:chExt cx="1080000" cy="1080000"/>
          </a:xfrm>
        </p:grpSpPr>
        <p:grpSp>
          <p:nvGrpSpPr>
            <p:cNvPr id="68" name="Group 67">
              <a:extLst>
                <a:ext uri="{FF2B5EF4-FFF2-40B4-BE49-F238E27FC236}">
                  <a16:creationId xmlns:a16="http://schemas.microsoft.com/office/drawing/2014/main" id="{639F5C9D-77C1-3C25-DD78-72D4B935A1DD}"/>
                </a:ext>
              </a:extLst>
            </p:cNvPr>
            <p:cNvGrpSpPr/>
            <p:nvPr/>
          </p:nvGrpSpPr>
          <p:grpSpPr>
            <a:xfrm>
              <a:off x="6815302" y="4340739"/>
              <a:ext cx="1080000" cy="1080000"/>
              <a:chOff x="6815302" y="4340739"/>
              <a:chExt cx="1080000" cy="1080000"/>
            </a:xfrm>
          </p:grpSpPr>
          <p:sp>
            <p:nvSpPr>
              <p:cNvPr id="77" name="Oval 76">
                <a:extLst>
                  <a:ext uri="{FF2B5EF4-FFF2-40B4-BE49-F238E27FC236}">
                    <a16:creationId xmlns:a16="http://schemas.microsoft.com/office/drawing/2014/main" id="{BD5D9273-80F3-FB43-95DC-2D53C8895E0A}"/>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78" name="Oval 77">
                <a:extLst>
                  <a:ext uri="{FF2B5EF4-FFF2-40B4-BE49-F238E27FC236}">
                    <a16:creationId xmlns:a16="http://schemas.microsoft.com/office/drawing/2014/main" id="{F4600582-4B63-2F1B-8E3D-928972CCC311}"/>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69" name="Straight Connector 68">
              <a:extLst>
                <a:ext uri="{FF2B5EF4-FFF2-40B4-BE49-F238E27FC236}">
                  <a16:creationId xmlns:a16="http://schemas.microsoft.com/office/drawing/2014/main" id="{D0FB8537-23AE-5B80-D556-B1A677411FB0}"/>
                </a:ext>
              </a:extLst>
            </p:cNvPr>
            <p:cNvCxnSpPr>
              <a:cxnSpLocks/>
              <a:endCxn id="77"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2937C14-CFB0-F4A6-31C1-F69F01C1DCE7}"/>
                </a:ext>
              </a:extLst>
            </p:cNvPr>
            <p:cNvCxnSpPr>
              <a:cxnSpLocks/>
              <a:stCxn id="78" idx="1"/>
              <a:endCxn id="77"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26D834-D97E-69C4-DD35-0B9FA785544F}"/>
                </a:ext>
              </a:extLst>
            </p:cNvPr>
            <p:cNvCxnSpPr>
              <a:cxnSpLocks/>
              <a:stCxn id="78" idx="2"/>
              <a:endCxn id="77"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55A45B-1E96-4D84-3483-D3A21773F770}"/>
                </a:ext>
              </a:extLst>
            </p:cNvPr>
            <p:cNvCxnSpPr>
              <a:cxnSpLocks/>
              <a:stCxn id="78" idx="3"/>
              <a:endCxn id="77"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079D185-825E-81DF-879F-BC9C98FCDD4D}"/>
                </a:ext>
              </a:extLst>
            </p:cNvPr>
            <p:cNvCxnSpPr>
              <a:cxnSpLocks/>
              <a:stCxn id="77" idx="4"/>
              <a:endCxn id="78"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E346F8-1F18-AA54-32E0-4B63219A8C1B}"/>
                </a:ext>
              </a:extLst>
            </p:cNvPr>
            <p:cNvCxnSpPr>
              <a:cxnSpLocks/>
              <a:stCxn id="77" idx="5"/>
              <a:endCxn id="78"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B4DBD23-40D5-75E3-AFB0-30AA2267ADC5}"/>
                </a:ext>
              </a:extLst>
            </p:cNvPr>
            <p:cNvCxnSpPr>
              <a:cxnSpLocks/>
              <a:stCxn id="77" idx="6"/>
              <a:endCxn id="78"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F2814AA-585F-8A7F-DB7E-388CFBFE8879}"/>
                </a:ext>
              </a:extLst>
            </p:cNvPr>
            <p:cNvCxnSpPr>
              <a:cxnSpLocks/>
              <a:stCxn id="78" idx="7"/>
              <a:endCxn id="77"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2E42FD7-33F7-5C6F-551D-847EFBE716A7}"/>
              </a:ext>
            </a:extLst>
          </p:cNvPr>
          <p:cNvGrpSpPr/>
          <p:nvPr/>
        </p:nvGrpSpPr>
        <p:grpSpPr>
          <a:xfrm>
            <a:off x="6824448" y="5781868"/>
            <a:ext cx="540000" cy="543680"/>
            <a:chOff x="6815302" y="4340739"/>
            <a:chExt cx="1080000" cy="1080000"/>
          </a:xfrm>
        </p:grpSpPr>
        <p:grpSp>
          <p:nvGrpSpPr>
            <p:cNvPr id="46" name="Group 45">
              <a:extLst>
                <a:ext uri="{FF2B5EF4-FFF2-40B4-BE49-F238E27FC236}">
                  <a16:creationId xmlns:a16="http://schemas.microsoft.com/office/drawing/2014/main" id="{BE3E61E4-2A4A-492D-5E93-8B77D0D03D44}"/>
                </a:ext>
              </a:extLst>
            </p:cNvPr>
            <p:cNvGrpSpPr/>
            <p:nvPr/>
          </p:nvGrpSpPr>
          <p:grpSpPr>
            <a:xfrm>
              <a:off x="6815302" y="4340739"/>
              <a:ext cx="1080000" cy="1080000"/>
              <a:chOff x="6815302" y="4340739"/>
              <a:chExt cx="1080000" cy="1080000"/>
            </a:xfrm>
          </p:grpSpPr>
          <p:sp>
            <p:nvSpPr>
              <p:cNvPr id="55" name="Oval 54">
                <a:extLst>
                  <a:ext uri="{FF2B5EF4-FFF2-40B4-BE49-F238E27FC236}">
                    <a16:creationId xmlns:a16="http://schemas.microsoft.com/office/drawing/2014/main" id="{FFD9DF1E-C3D2-1784-221F-743CDBC9F19B}"/>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6" name="Oval 55">
                <a:extLst>
                  <a:ext uri="{FF2B5EF4-FFF2-40B4-BE49-F238E27FC236}">
                    <a16:creationId xmlns:a16="http://schemas.microsoft.com/office/drawing/2014/main" id="{0271EC55-B1A8-A7B9-3031-44D1259384A1}"/>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47" name="Straight Connector 46">
              <a:extLst>
                <a:ext uri="{FF2B5EF4-FFF2-40B4-BE49-F238E27FC236}">
                  <a16:creationId xmlns:a16="http://schemas.microsoft.com/office/drawing/2014/main" id="{82F6D97E-E933-D365-6E3A-A0106B7EBA88}"/>
                </a:ext>
              </a:extLst>
            </p:cNvPr>
            <p:cNvCxnSpPr>
              <a:cxnSpLocks/>
              <a:endCxn id="55"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A717DB-6933-4F86-3992-6E8C44F5F7D1}"/>
                </a:ext>
              </a:extLst>
            </p:cNvPr>
            <p:cNvCxnSpPr>
              <a:cxnSpLocks/>
              <a:stCxn id="56" idx="1"/>
              <a:endCxn id="55"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8529D0-BBD8-87CB-4DF5-DF72BF7798FF}"/>
                </a:ext>
              </a:extLst>
            </p:cNvPr>
            <p:cNvCxnSpPr>
              <a:cxnSpLocks/>
              <a:stCxn id="56" idx="2"/>
              <a:endCxn id="55"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943835-5E90-F2B6-EEF3-8E0598924F5B}"/>
                </a:ext>
              </a:extLst>
            </p:cNvPr>
            <p:cNvCxnSpPr>
              <a:cxnSpLocks/>
              <a:stCxn id="56" idx="3"/>
              <a:endCxn id="55"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38AD34-B977-2E7D-C11C-DD11A6C1A0E3}"/>
                </a:ext>
              </a:extLst>
            </p:cNvPr>
            <p:cNvCxnSpPr>
              <a:cxnSpLocks/>
              <a:stCxn id="55" idx="4"/>
              <a:endCxn id="56"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E3C757-628A-5652-D381-BC5E494EAE5B}"/>
                </a:ext>
              </a:extLst>
            </p:cNvPr>
            <p:cNvCxnSpPr>
              <a:cxnSpLocks/>
              <a:stCxn id="55" idx="5"/>
              <a:endCxn id="56"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B10C8D-4959-72D6-6333-2AD1B8F081E1}"/>
                </a:ext>
              </a:extLst>
            </p:cNvPr>
            <p:cNvCxnSpPr>
              <a:cxnSpLocks/>
              <a:stCxn id="55" idx="6"/>
              <a:endCxn id="56"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A0DF21-9689-164F-87A9-07C7F7676A42}"/>
                </a:ext>
              </a:extLst>
            </p:cNvPr>
            <p:cNvCxnSpPr>
              <a:cxnSpLocks/>
              <a:stCxn id="56" idx="7"/>
              <a:endCxn id="55"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EF5030A-E58B-FB5C-6B0C-7F978E60B63C}"/>
              </a:ext>
            </a:extLst>
          </p:cNvPr>
          <p:cNvSpPr txBox="1"/>
          <p:nvPr/>
        </p:nvSpPr>
        <p:spPr>
          <a:xfrm>
            <a:off x="6204607" y="6371864"/>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 P4-RXリング</a:t>
            </a:r>
          </a:p>
        </p:txBody>
      </p:sp>
      <p:sp>
        <p:nvSpPr>
          <p:cNvPr id="24" name="Rectangle 23">
            <a:extLst>
              <a:ext uri="{FF2B5EF4-FFF2-40B4-BE49-F238E27FC236}">
                <a16:creationId xmlns:a16="http://schemas.microsoft.com/office/drawing/2014/main" id="{AF3C0F57-DAE9-B54B-B849-8A06BF1691BD}"/>
              </a:ext>
            </a:extLst>
          </p:cNvPr>
          <p:cNvSpPr/>
          <p:nvPr/>
        </p:nvSpPr>
        <p:spPr>
          <a:xfrm>
            <a:off x="3038157" y="6065927"/>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25" name="Straight Connector 24">
            <a:extLst>
              <a:ext uri="{FF2B5EF4-FFF2-40B4-BE49-F238E27FC236}">
                <a16:creationId xmlns:a16="http://schemas.microsoft.com/office/drawing/2014/main" id="{40F92B4C-03FF-562A-A337-6D2BBA8BE940}"/>
              </a:ext>
            </a:extLst>
          </p:cNvPr>
          <p:cNvCxnSpPr>
            <a:cxnSpLocks/>
            <a:stCxn id="8" idx="3"/>
            <a:endCxn id="55" idx="2"/>
          </p:cNvCxnSpPr>
          <p:nvPr/>
        </p:nvCxnSpPr>
        <p:spPr>
          <a:xfrm>
            <a:off x="5126157" y="5504278"/>
            <a:ext cx="1698291" cy="549430"/>
          </a:xfrm>
          <a:prstGeom prst="line">
            <a:avLst/>
          </a:prstGeom>
          <a:noFill/>
          <a:ln w="50800" cap="flat" cmpd="sng" algn="ctr">
            <a:solidFill>
              <a:srgbClr val="0070C0"/>
            </a:solidFill>
            <a:prstDash val="solid"/>
            <a:tailEnd type="arrow"/>
          </a:ln>
          <a:effectLst/>
        </p:spPr>
      </p:cxnSp>
      <p:cxnSp>
        <p:nvCxnSpPr>
          <p:cNvPr id="27" name="Straight Connector 26">
            <a:extLst>
              <a:ext uri="{FF2B5EF4-FFF2-40B4-BE49-F238E27FC236}">
                <a16:creationId xmlns:a16="http://schemas.microsoft.com/office/drawing/2014/main" id="{EF8447D5-88FE-BC5A-06BB-11140152B204}"/>
              </a:ext>
            </a:extLst>
          </p:cNvPr>
          <p:cNvCxnSpPr>
            <a:cxnSpLocks/>
            <a:stCxn id="55" idx="6"/>
          </p:cNvCxnSpPr>
          <p:nvPr/>
        </p:nvCxnSpPr>
        <p:spPr>
          <a:xfrm flipV="1">
            <a:off x="7364448" y="5813203"/>
            <a:ext cx="1709646" cy="240505"/>
          </a:xfrm>
          <a:prstGeom prst="line">
            <a:avLst/>
          </a:prstGeom>
          <a:noFill/>
          <a:ln w="50800" cap="flat" cmpd="sng" algn="ctr">
            <a:solidFill>
              <a:srgbClr val="0070C0"/>
            </a:solidFill>
            <a:prstDash val="solid"/>
            <a:tailEnd type="arrow"/>
          </a:ln>
          <a:effectLst/>
        </p:spPr>
      </p:cxnSp>
      <p:cxnSp>
        <p:nvCxnSpPr>
          <p:cNvPr id="29" name="Straight Arrow Connector 27">
            <a:extLst>
              <a:ext uri="{FF2B5EF4-FFF2-40B4-BE49-F238E27FC236}">
                <a16:creationId xmlns:a16="http://schemas.microsoft.com/office/drawing/2014/main" id="{4DFF475A-7565-867E-23B4-2997D8EAB45E}"/>
              </a:ext>
            </a:extLst>
          </p:cNvPr>
          <p:cNvCxnSpPr>
            <a:cxnSpLocks/>
            <a:stCxn id="12" idx="3"/>
          </p:cNvCxnSpPr>
          <p:nvPr/>
        </p:nvCxnSpPr>
        <p:spPr>
          <a:xfrm>
            <a:off x="8171135" y="5052744"/>
            <a:ext cx="902959" cy="469345"/>
          </a:xfrm>
          <a:prstGeom prst="straightConnector1">
            <a:avLst/>
          </a:prstGeom>
          <a:noFill/>
          <a:ln w="50800" cap="flat" cmpd="sng" algn="ctr">
            <a:solidFill>
              <a:srgbClr val="FF0000"/>
            </a:solidFill>
            <a:prstDash val="solid"/>
            <a:tailEnd type="triangle"/>
          </a:ln>
          <a:effectLst/>
        </p:spPr>
      </p:cxnSp>
      <p:cxnSp>
        <p:nvCxnSpPr>
          <p:cNvPr id="33" name="Straight Connector 32">
            <a:extLst>
              <a:ext uri="{FF2B5EF4-FFF2-40B4-BE49-F238E27FC236}">
                <a16:creationId xmlns:a16="http://schemas.microsoft.com/office/drawing/2014/main" id="{FCB57192-9DCB-260E-EBFD-881B0FBF7E0A}"/>
              </a:ext>
            </a:extLst>
          </p:cNvPr>
          <p:cNvCxnSpPr>
            <a:cxnSpLocks/>
            <a:stCxn id="77" idx="5"/>
            <a:endCxn id="8" idx="1"/>
          </p:cNvCxnSpPr>
          <p:nvPr/>
        </p:nvCxnSpPr>
        <p:spPr>
          <a:xfrm>
            <a:off x="2443215" y="5358754"/>
            <a:ext cx="594942" cy="145524"/>
          </a:xfrm>
          <a:prstGeom prst="line">
            <a:avLst/>
          </a:prstGeom>
          <a:noFill/>
          <a:ln w="50800" cap="flat" cmpd="sng" algn="ctr">
            <a:solidFill>
              <a:srgbClr val="0070C0"/>
            </a:solidFill>
            <a:prstDash val="solid"/>
            <a:tailEnd type="arrow"/>
          </a:ln>
          <a:effectLst/>
        </p:spPr>
      </p:cxnSp>
      <p:sp>
        <p:nvSpPr>
          <p:cNvPr id="44" name="Rounded Rectangle 43">
            <a:extLst>
              <a:ext uri="{FF2B5EF4-FFF2-40B4-BE49-F238E27FC236}">
                <a16:creationId xmlns:a16="http://schemas.microsoft.com/office/drawing/2014/main" id="{23B8C5FC-C19B-F155-A09B-C04B214C41D4}"/>
              </a:ext>
            </a:extLst>
          </p:cNvPr>
          <p:cNvSpPr/>
          <p:nvPr/>
        </p:nvSpPr>
        <p:spPr>
          <a:xfrm>
            <a:off x="6527237" y="5023715"/>
            <a:ext cx="1199796" cy="35534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FF0000"/>
                </a:solidFill>
              </a:rPr>
              <a:t>パケット</a:t>
            </a:r>
          </a:p>
        </p:txBody>
      </p:sp>
      <p:sp>
        <p:nvSpPr>
          <p:cNvPr id="83" name="TextBox 82">
            <a:extLst>
              <a:ext uri="{FF2B5EF4-FFF2-40B4-BE49-F238E27FC236}">
                <a16:creationId xmlns:a16="http://schemas.microsoft.com/office/drawing/2014/main" id="{816D9A08-7932-3133-B892-6B82CB96506D}"/>
              </a:ext>
            </a:extLst>
          </p:cNvPr>
          <p:cNvSpPr txBox="1"/>
          <p:nvPr/>
        </p:nvSpPr>
        <p:spPr>
          <a:xfrm>
            <a:off x="6181792" y="4593999"/>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UMEM</a:t>
            </a:r>
          </a:p>
        </p:txBody>
      </p:sp>
      <p:cxnSp>
        <p:nvCxnSpPr>
          <p:cNvPr id="104" name="Straight Arrow Connector 27">
            <a:extLst>
              <a:ext uri="{FF2B5EF4-FFF2-40B4-BE49-F238E27FC236}">
                <a16:creationId xmlns:a16="http://schemas.microsoft.com/office/drawing/2014/main" id="{1B847A2C-4CA1-5E23-CDFE-17DA54BE59D6}"/>
              </a:ext>
            </a:extLst>
          </p:cNvPr>
          <p:cNvCxnSpPr>
            <a:cxnSpLocks/>
            <a:stCxn id="24" idx="2"/>
          </p:cNvCxnSpPr>
          <p:nvPr/>
        </p:nvCxnSpPr>
        <p:spPr>
          <a:xfrm>
            <a:off x="4082157" y="6425927"/>
            <a:ext cx="0" cy="317786"/>
          </a:xfrm>
          <a:prstGeom prst="straightConnector1">
            <a:avLst/>
          </a:prstGeom>
          <a:noFill/>
          <a:ln w="50800" cap="flat" cmpd="sng" algn="ctr">
            <a:solidFill>
              <a:srgbClr val="FF0000"/>
            </a:solidFill>
            <a:prstDash val="solid"/>
            <a:headEnd type="none"/>
            <a:tailEnd type="triangle"/>
          </a:ln>
          <a:effectLst/>
        </p:spPr>
      </p:cxnSp>
      <p:cxnSp>
        <p:nvCxnSpPr>
          <p:cNvPr id="16" name="Straight Connector 15">
            <a:extLst>
              <a:ext uri="{FF2B5EF4-FFF2-40B4-BE49-F238E27FC236}">
                <a16:creationId xmlns:a16="http://schemas.microsoft.com/office/drawing/2014/main" id="{03F25112-9D4F-0A7E-8765-CFEEAC6978A5}"/>
              </a:ext>
            </a:extLst>
          </p:cNvPr>
          <p:cNvCxnSpPr>
            <a:cxnSpLocks/>
          </p:cNvCxnSpPr>
          <p:nvPr/>
        </p:nvCxnSpPr>
        <p:spPr>
          <a:xfrm flipV="1">
            <a:off x="7357646" y="5817957"/>
            <a:ext cx="1698291" cy="240506"/>
          </a:xfrm>
          <a:prstGeom prst="line">
            <a:avLst/>
          </a:prstGeom>
          <a:noFill/>
          <a:ln w="50800" cap="flat" cmpd="sng" algn="ctr">
            <a:solidFill>
              <a:srgbClr val="0070C0"/>
            </a:solidFill>
            <a:prstDash val="solid"/>
            <a:headEnd type="arrow"/>
            <a:tailEnd type="none"/>
          </a:ln>
          <a:effectLst/>
        </p:spPr>
      </p:cxnSp>
      <p:cxnSp>
        <p:nvCxnSpPr>
          <p:cNvPr id="17" name="Straight Connector 16">
            <a:extLst>
              <a:ext uri="{FF2B5EF4-FFF2-40B4-BE49-F238E27FC236}">
                <a16:creationId xmlns:a16="http://schemas.microsoft.com/office/drawing/2014/main" id="{BDB56C0B-1CC7-C347-FBEA-78868D7617B3}"/>
              </a:ext>
            </a:extLst>
          </p:cNvPr>
          <p:cNvCxnSpPr>
            <a:cxnSpLocks/>
          </p:cNvCxnSpPr>
          <p:nvPr/>
        </p:nvCxnSpPr>
        <p:spPr>
          <a:xfrm>
            <a:off x="5124677" y="5498984"/>
            <a:ext cx="1698291" cy="549430"/>
          </a:xfrm>
          <a:prstGeom prst="line">
            <a:avLst/>
          </a:prstGeom>
          <a:noFill/>
          <a:ln w="50800" cap="flat" cmpd="sng" algn="ctr">
            <a:solidFill>
              <a:srgbClr val="0070C0"/>
            </a:solidFill>
            <a:prstDash val="solid"/>
            <a:headEnd type="arrow"/>
            <a:tailEnd type="none"/>
          </a:ln>
          <a:effectLst/>
        </p:spPr>
      </p:cxnSp>
      <p:sp>
        <p:nvSpPr>
          <p:cNvPr id="18" name="TextBox 17">
            <a:extLst>
              <a:ext uri="{FF2B5EF4-FFF2-40B4-BE49-F238E27FC236}">
                <a16:creationId xmlns:a16="http://schemas.microsoft.com/office/drawing/2014/main" id="{096E3F09-8369-A5C3-26DE-0D10B7080CC3}"/>
              </a:ext>
            </a:extLst>
          </p:cNvPr>
          <p:cNvSpPr txBox="1"/>
          <p:nvPr/>
        </p:nvSpPr>
        <p:spPr>
          <a:xfrm>
            <a:off x="6204607" y="6371864"/>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 P4-TXリング</a:t>
            </a:r>
          </a:p>
        </p:txBody>
      </p:sp>
      <p:cxnSp>
        <p:nvCxnSpPr>
          <p:cNvPr id="30" name="Straight Connector 29">
            <a:extLst>
              <a:ext uri="{FF2B5EF4-FFF2-40B4-BE49-F238E27FC236}">
                <a16:creationId xmlns:a16="http://schemas.microsoft.com/office/drawing/2014/main" id="{3637FB47-5CC7-51D9-26FC-F402505DA002}"/>
              </a:ext>
            </a:extLst>
          </p:cNvPr>
          <p:cNvCxnSpPr>
            <a:cxnSpLocks/>
            <a:stCxn id="24" idx="0"/>
            <a:endCxn id="8" idx="2"/>
          </p:cNvCxnSpPr>
          <p:nvPr/>
        </p:nvCxnSpPr>
        <p:spPr>
          <a:xfrm flipV="1">
            <a:off x="4082157" y="5750309"/>
            <a:ext cx="0" cy="315618"/>
          </a:xfrm>
          <a:prstGeom prst="line">
            <a:avLst/>
          </a:prstGeom>
          <a:noFill/>
          <a:ln w="50800" cap="flat" cmpd="sng" algn="ctr">
            <a:solidFill>
              <a:srgbClr val="0070C0"/>
            </a:solidFill>
            <a:prstDash val="solid"/>
            <a:headEnd type="arrow"/>
            <a:tailEnd type="none"/>
          </a:ln>
          <a:effectLst/>
        </p:spPr>
      </p:cxnSp>
      <p:cxnSp>
        <p:nvCxnSpPr>
          <p:cNvPr id="41" name="Straight Arrow Connector 27">
            <a:extLst>
              <a:ext uri="{FF2B5EF4-FFF2-40B4-BE49-F238E27FC236}">
                <a16:creationId xmlns:a16="http://schemas.microsoft.com/office/drawing/2014/main" id="{69B80294-6D15-208E-1994-E21020655DD8}"/>
              </a:ext>
            </a:extLst>
          </p:cNvPr>
          <p:cNvCxnSpPr>
            <a:cxnSpLocks/>
            <a:endCxn id="4" idx="0"/>
          </p:cNvCxnSpPr>
          <p:nvPr/>
        </p:nvCxnSpPr>
        <p:spPr>
          <a:xfrm>
            <a:off x="4082157" y="4267200"/>
            <a:ext cx="0" cy="295468"/>
          </a:xfrm>
          <a:prstGeom prst="straightConnector1">
            <a:avLst/>
          </a:prstGeom>
          <a:noFill/>
          <a:ln w="50800" cap="flat" cmpd="sng" algn="ctr">
            <a:solidFill>
              <a:srgbClr val="FF0000"/>
            </a:solidFill>
            <a:prstDash val="solid"/>
            <a:headEnd type="none"/>
            <a:tailEnd type="triangle"/>
          </a:ln>
          <a:effectLst/>
        </p:spPr>
      </p:cxnSp>
      <p:grpSp>
        <p:nvGrpSpPr>
          <p:cNvPr id="62" name="Group 61">
            <a:extLst>
              <a:ext uri="{FF2B5EF4-FFF2-40B4-BE49-F238E27FC236}">
                <a16:creationId xmlns:a16="http://schemas.microsoft.com/office/drawing/2014/main" id="{9DFF1804-F79E-11DF-EDAE-55480C7AA2BB}"/>
              </a:ext>
            </a:extLst>
          </p:cNvPr>
          <p:cNvGrpSpPr/>
          <p:nvPr/>
        </p:nvGrpSpPr>
        <p:grpSpPr>
          <a:xfrm>
            <a:off x="6824448" y="5785893"/>
            <a:ext cx="540000" cy="543680"/>
            <a:chOff x="6815302" y="4340739"/>
            <a:chExt cx="1080000" cy="1080000"/>
          </a:xfrm>
        </p:grpSpPr>
        <p:grpSp>
          <p:nvGrpSpPr>
            <p:cNvPr id="63" name="Group 62">
              <a:extLst>
                <a:ext uri="{FF2B5EF4-FFF2-40B4-BE49-F238E27FC236}">
                  <a16:creationId xmlns:a16="http://schemas.microsoft.com/office/drawing/2014/main" id="{9989FAAE-602C-11BF-74E8-B02EB5A3CF27}"/>
                </a:ext>
              </a:extLst>
            </p:cNvPr>
            <p:cNvGrpSpPr/>
            <p:nvPr/>
          </p:nvGrpSpPr>
          <p:grpSpPr>
            <a:xfrm>
              <a:off x="6815302" y="4340739"/>
              <a:ext cx="1080000" cy="1080000"/>
              <a:chOff x="6815302" y="4340739"/>
              <a:chExt cx="1080000" cy="1080000"/>
            </a:xfrm>
          </p:grpSpPr>
          <p:sp>
            <p:nvSpPr>
              <p:cNvPr id="86" name="Oval 85">
                <a:extLst>
                  <a:ext uri="{FF2B5EF4-FFF2-40B4-BE49-F238E27FC236}">
                    <a16:creationId xmlns:a16="http://schemas.microsoft.com/office/drawing/2014/main" id="{85DD2BB1-10CF-43E5-3CBE-4E7060C1C4E7}"/>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87" name="Oval 86">
                <a:extLst>
                  <a:ext uri="{FF2B5EF4-FFF2-40B4-BE49-F238E27FC236}">
                    <a16:creationId xmlns:a16="http://schemas.microsoft.com/office/drawing/2014/main" id="{01A6109D-58C5-032C-51F1-E3542D724639}"/>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64" name="Straight Connector 63">
              <a:extLst>
                <a:ext uri="{FF2B5EF4-FFF2-40B4-BE49-F238E27FC236}">
                  <a16:creationId xmlns:a16="http://schemas.microsoft.com/office/drawing/2014/main" id="{9334A3DB-E055-36EB-FE9D-99C53E3A0B47}"/>
                </a:ext>
              </a:extLst>
            </p:cNvPr>
            <p:cNvCxnSpPr>
              <a:cxnSpLocks/>
              <a:endCxn id="86"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B64BD39-6816-5C63-A25A-62998D2025D2}"/>
                </a:ext>
              </a:extLst>
            </p:cNvPr>
            <p:cNvCxnSpPr>
              <a:cxnSpLocks/>
              <a:stCxn id="87" idx="1"/>
              <a:endCxn id="86"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8C12738-A2BE-EE1E-B39C-A68EBA8A8C38}"/>
                </a:ext>
              </a:extLst>
            </p:cNvPr>
            <p:cNvCxnSpPr>
              <a:cxnSpLocks/>
              <a:stCxn id="87" idx="2"/>
              <a:endCxn id="86"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80368B0-2B7A-94F8-3F57-3C0B927BEE02}"/>
                </a:ext>
              </a:extLst>
            </p:cNvPr>
            <p:cNvCxnSpPr>
              <a:cxnSpLocks/>
              <a:stCxn id="87" idx="3"/>
              <a:endCxn id="86"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A958E80-7624-AD0C-4896-492DB8BF83DF}"/>
                </a:ext>
              </a:extLst>
            </p:cNvPr>
            <p:cNvCxnSpPr>
              <a:cxnSpLocks/>
              <a:stCxn id="86" idx="4"/>
              <a:endCxn id="87"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F74CEAF-F59C-DE55-62D2-4F294680265A}"/>
                </a:ext>
              </a:extLst>
            </p:cNvPr>
            <p:cNvCxnSpPr>
              <a:cxnSpLocks/>
              <a:stCxn id="86" idx="5"/>
              <a:endCxn id="87"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81C5253-F347-AA2D-4A1F-677C76168C3A}"/>
                </a:ext>
              </a:extLst>
            </p:cNvPr>
            <p:cNvCxnSpPr>
              <a:cxnSpLocks/>
              <a:stCxn id="86" idx="6"/>
              <a:endCxn id="87"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798F2CA-2E17-C1B7-7C24-A1A99A914C42}"/>
                </a:ext>
              </a:extLst>
            </p:cNvPr>
            <p:cNvCxnSpPr>
              <a:cxnSpLocks/>
              <a:stCxn id="87" idx="7"/>
              <a:endCxn id="86"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83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heckerboard(across)">
                                      <p:cBhvr>
                                        <p:cTn id="7" dur="500"/>
                                        <p:tgtEl>
                                          <p:spTgt spid="29"/>
                                        </p:tgtEl>
                                      </p:cBhvr>
                                    </p:animEffect>
                                  </p:childTnLst>
                                </p:cTn>
                              </p:par>
                              <p:par>
                                <p:cTn id="8" presetID="5"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5" presetClass="exit" presetSubtype="10" fill="hold" nodeType="withEffect">
                                  <p:stCondLst>
                                    <p:cond delay="0"/>
                                  </p:stCondLst>
                                  <p:childTnLst>
                                    <p:animEffect transition="out" filter="checkerboard(across)">
                                      <p:cBhvr>
                                        <p:cTn id="23" dur="500"/>
                                        <p:tgtEl>
                                          <p:spTgt spid="25"/>
                                        </p:tgtEl>
                                      </p:cBhvr>
                                    </p:animEffect>
                                    <p:set>
                                      <p:cBhvr>
                                        <p:cTn id="24" dur="1" fill="hold">
                                          <p:stCondLst>
                                            <p:cond delay="499"/>
                                          </p:stCondLst>
                                        </p:cTn>
                                        <p:tgtEl>
                                          <p:spTgt spid="25"/>
                                        </p:tgtEl>
                                        <p:attrNameLst>
                                          <p:attrName>style.visibility</p:attrName>
                                        </p:attrNameLst>
                                      </p:cBhvr>
                                      <p:to>
                                        <p:strVal val="hidden"/>
                                      </p:to>
                                    </p:set>
                                  </p:childTnLst>
                                </p:cTn>
                              </p:par>
                              <p:par>
                                <p:cTn id="25" presetID="5" presetClass="exit" presetSubtype="10" fill="hold" grpId="0" nodeType="withEffect">
                                  <p:stCondLst>
                                    <p:cond delay="0"/>
                                  </p:stCondLst>
                                  <p:childTnLst>
                                    <p:animEffect transition="out" filter="checkerboard(across)">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5" presetClass="exit" presetSubtype="10" fill="hold" grpId="0" nodeType="withEffect">
                                  <p:stCondLst>
                                    <p:cond delay="0"/>
                                  </p:stCondLst>
                                  <p:childTnLst>
                                    <p:animEffect transition="out" filter="checkerboard(across)">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5" presetClass="exit" presetSubtype="10" fill="hold" nodeType="withEffect">
                                  <p:stCondLst>
                                    <p:cond delay="0"/>
                                  </p:stCondLst>
                                  <p:childTnLst>
                                    <p:animEffect transition="out" filter="checkerboard(across)">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5" presetClass="exit" presetSubtype="10" fill="hold" nodeType="withEffect">
                                  <p:stCondLst>
                                    <p:cond delay="0"/>
                                  </p:stCondLst>
                                  <p:childTnLst>
                                    <p:animEffect transition="out" filter="checkerboard(across)">
                                      <p:cBhvr>
                                        <p:cTn id="41" dur="500"/>
                                        <p:tgtEl>
                                          <p:spTgt spid="33"/>
                                        </p:tgtEl>
                                      </p:cBhvr>
                                    </p:animEffect>
                                    <p:set>
                                      <p:cBhvr>
                                        <p:cTn id="42" dur="1" fill="hold">
                                          <p:stCondLst>
                                            <p:cond delay="499"/>
                                          </p:stCondLst>
                                        </p:cTn>
                                        <p:tgtEl>
                                          <p:spTgt spid="33"/>
                                        </p:tgtEl>
                                        <p:attrNameLst>
                                          <p:attrName>style.visibility</p:attrName>
                                        </p:attrNameLst>
                                      </p:cBhvr>
                                      <p:to>
                                        <p:strVal val="hidden"/>
                                      </p:to>
                                    </p:set>
                                  </p:childTnLst>
                                </p:cTn>
                              </p:par>
                              <p:par>
                                <p:cTn id="43" presetID="5" presetClass="exit" presetSubtype="10" fill="hold" nodeType="withEffect">
                                  <p:stCondLst>
                                    <p:cond delay="0"/>
                                  </p:stCondLst>
                                  <p:childTnLst>
                                    <p:animEffect transition="out" filter="checkerboard(across)">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heckerboard(across)">
                                      <p:cBhvr>
                                        <p:cTn id="50" dur="500"/>
                                        <p:tgtEl>
                                          <p:spTgt spid="16"/>
                                        </p:tgtEl>
                                      </p:cBhvr>
                                    </p:animEffect>
                                  </p:childTnLst>
                                </p:cTn>
                              </p:par>
                              <p:par>
                                <p:cTn id="51" presetID="5" presetClass="entr" presetSubtype="10" fill="hold"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checkerboard(across)">
                                      <p:cBhvr>
                                        <p:cTn id="53" dur="500"/>
                                        <p:tgtEl>
                                          <p:spTgt spid="62"/>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checkerboard(across)">
                                      <p:cBhvr>
                                        <p:cTn id="56" dur="500"/>
                                        <p:tgtEl>
                                          <p:spTgt spid="18"/>
                                        </p:tgtEl>
                                      </p:cBhvr>
                                    </p:animEffect>
                                  </p:childTnLst>
                                </p:cTn>
                              </p:par>
                              <p:par>
                                <p:cTn id="57" presetID="5" presetClass="entr" presetSubtype="1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checkerboard(across)">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checkerboard(across)">
                                      <p:cBhvr>
                                        <p:cTn id="64" dur="500"/>
                                        <p:tgtEl>
                                          <p:spTgt spid="30"/>
                                        </p:tgtEl>
                                      </p:cBhvr>
                                    </p:animEffect>
                                  </p:childTnLst>
                                </p:cTn>
                              </p:par>
                              <p:par>
                                <p:cTn id="65" presetID="5" presetClass="entr" presetSubtype="1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checkerboard(across)">
                                      <p:cBhvr>
                                        <p:cTn id="67" dur="500"/>
                                        <p:tgtEl>
                                          <p:spTgt spid="7"/>
                                        </p:tgtEl>
                                      </p:cBhvr>
                                    </p:animEffect>
                                  </p:childTnLst>
                                </p:cTn>
                              </p:par>
                              <p:par>
                                <p:cTn id="68" presetID="5" presetClass="entr" presetSubtype="10" fill="hold" nodeType="with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checkerboard(across)">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235B9-4297-907B-FDA4-76FBA2C83B0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912B5E7-1C08-4A54-599D-DE34EEA54CA3}"/>
              </a:ext>
            </a:extLst>
          </p:cNvPr>
          <p:cNvSpPr>
            <a:spLocks noGrp="1"/>
          </p:cNvSpPr>
          <p:nvPr>
            <p:ph type="title"/>
          </p:nvPr>
        </p:nvSpPr>
        <p:spPr>
          <a:xfrm>
            <a:off x="381000" y="551543"/>
            <a:ext cx="11430000" cy="457200"/>
          </a:xfrm>
        </p:spPr>
        <p:txBody>
          <a:bodyPr/>
          <a:lstStyle/>
          <a:p>
            <a:r>
              <a:rPr lang="en-US" dirty="0" err="1">
                <a:solidFill>
                  <a:srgbClr val="3B3B3B"/>
                </a:solidFill>
                <a:sym typeface="M+ Bold"/>
              </a:rPr>
              <a:t>従来のAF_XDPを用いたパケット受信</a:t>
            </a:r>
            <a:endParaRPr lang="en-JP" dirty="0">
              <a:solidFill>
                <a:srgbClr val="3B3B3B"/>
              </a:solidFill>
            </a:endParaRPr>
          </a:p>
        </p:txBody>
      </p:sp>
      <p:sp>
        <p:nvSpPr>
          <p:cNvPr id="76" name="Slide Number Placeholder 75">
            <a:extLst>
              <a:ext uri="{FF2B5EF4-FFF2-40B4-BE49-F238E27FC236}">
                <a16:creationId xmlns:a16="http://schemas.microsoft.com/office/drawing/2014/main" id="{2BFD5440-0E2F-8B20-C355-37D4249E422E}"/>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11</a:t>
            </a:fld>
            <a:endParaRPr lang="en-US" dirty="0"/>
          </a:p>
        </p:txBody>
      </p:sp>
      <p:sp>
        <p:nvSpPr>
          <p:cNvPr id="15" name="Content Placeholder 14">
            <a:extLst>
              <a:ext uri="{FF2B5EF4-FFF2-40B4-BE49-F238E27FC236}">
                <a16:creationId xmlns:a16="http://schemas.microsoft.com/office/drawing/2014/main" id="{EEDC5E2A-5642-34B2-0C4D-A08F649F2943}"/>
              </a:ext>
            </a:extLst>
          </p:cNvPr>
          <p:cNvSpPr>
            <a:spLocks noGrp="1"/>
          </p:cNvSpPr>
          <p:nvPr>
            <p:ph sz="half" idx="2"/>
          </p:nvPr>
        </p:nvSpPr>
        <p:spPr>
          <a:xfrm>
            <a:off x="381000" y="1219200"/>
            <a:ext cx="11430000" cy="4876799"/>
          </a:xfrm>
        </p:spPr>
        <p:txBody>
          <a:bodyPr/>
          <a:lstStyle/>
          <a:p>
            <a:r>
              <a:rPr lang="en-US" dirty="0" err="1">
                <a:solidFill>
                  <a:srgbClr val="3B3B3B"/>
                </a:solidFill>
              </a:rPr>
              <a:t>デバイスドライバはXDPプログラムで受信パケットを振り分け</a:t>
            </a:r>
            <a:endParaRPr lang="en-US" dirty="0">
              <a:solidFill>
                <a:srgbClr val="3B3B3B"/>
              </a:solidFill>
            </a:endParaRPr>
          </a:p>
          <a:p>
            <a:pPr lvl="1"/>
            <a:r>
              <a:rPr lang="en-US" dirty="0" err="1">
                <a:solidFill>
                  <a:srgbClr val="3B3B3B"/>
                </a:solidFill>
              </a:rPr>
              <a:t>受信先がAF_XDPソケットなら</a:t>
            </a:r>
            <a:r>
              <a:rPr lang="ja-JP" altLang="en-US">
                <a:solidFill>
                  <a:srgbClr val="3B3B3B"/>
                </a:solidFill>
              </a:rPr>
              <a:t>パケットデータを</a:t>
            </a:r>
            <a:r>
              <a:rPr lang="en-US" dirty="0">
                <a:solidFill>
                  <a:srgbClr val="3B3B3B"/>
                </a:solidFill>
              </a:rPr>
              <a:t>DMA</a:t>
            </a:r>
            <a:r>
              <a:rPr lang="ja-JP" altLang="en-US">
                <a:solidFill>
                  <a:srgbClr val="3B3B3B"/>
                </a:solidFill>
              </a:rPr>
              <a:t>で</a:t>
            </a:r>
            <a:r>
              <a:rPr lang="en-US" dirty="0" err="1">
                <a:solidFill>
                  <a:srgbClr val="3B3B3B"/>
                </a:solidFill>
              </a:rPr>
              <a:t>UMEM</a:t>
            </a:r>
            <a:r>
              <a:rPr lang="ja-JP" altLang="en-US">
                <a:solidFill>
                  <a:srgbClr val="3B3B3B"/>
                </a:solidFill>
              </a:rPr>
              <a:t>に格納</a:t>
            </a:r>
            <a:endParaRPr lang="en-US" altLang="ja-JP" dirty="0">
              <a:solidFill>
                <a:srgbClr val="3B3B3B"/>
              </a:solidFill>
            </a:endParaRPr>
          </a:p>
          <a:p>
            <a:pPr lvl="1"/>
            <a:r>
              <a:rPr lang="ja-JP" altLang="en-US">
                <a:solidFill>
                  <a:srgbClr val="3B3B3B"/>
                </a:solidFill>
              </a:rPr>
              <a:t>そのデータを指すディスクリプタを受信用の</a:t>
            </a:r>
            <a:r>
              <a:rPr lang="en-US" dirty="0">
                <a:solidFill>
                  <a:srgbClr val="3B3B3B"/>
                </a:solidFill>
              </a:rPr>
              <a:t>RX</a:t>
            </a:r>
            <a:r>
              <a:rPr lang="ja-JP" altLang="en-US">
                <a:solidFill>
                  <a:srgbClr val="3B3B3B"/>
                </a:solidFill>
              </a:rPr>
              <a:t>リングに書き込み</a:t>
            </a:r>
            <a:endParaRPr lang="en-US" dirty="0">
              <a:solidFill>
                <a:srgbClr val="3B3B3B"/>
              </a:solidFill>
              <a:sym typeface="M+"/>
            </a:endParaRPr>
          </a:p>
          <a:p>
            <a:r>
              <a:rPr lang="en-US" dirty="0" err="1">
                <a:solidFill>
                  <a:srgbClr val="3B3B3B"/>
                </a:solidFill>
              </a:rPr>
              <a:t>仮想スイッチはAF_XDPソケットAPIを用いてパケットを受信</a:t>
            </a:r>
            <a:endParaRPr lang="en-US" dirty="0">
              <a:solidFill>
                <a:srgbClr val="3B3B3B"/>
              </a:solidFill>
            </a:endParaRPr>
          </a:p>
          <a:p>
            <a:pPr lvl="1"/>
            <a:r>
              <a:rPr lang="en-US" dirty="0">
                <a:solidFill>
                  <a:srgbClr val="3B3B3B"/>
                </a:solidFill>
              </a:rPr>
              <a:t>RX</a:t>
            </a:r>
            <a:r>
              <a:rPr lang="ja-JP" altLang="en-US">
                <a:solidFill>
                  <a:srgbClr val="3B3B3B"/>
                </a:solidFill>
              </a:rPr>
              <a:t>リングからディスクリプタを取得</a:t>
            </a:r>
            <a:endParaRPr lang="en-US" dirty="0">
              <a:solidFill>
                <a:srgbClr val="3B3B3B"/>
              </a:solidFill>
              <a:sym typeface="M+"/>
            </a:endParaRPr>
          </a:p>
          <a:p>
            <a:pPr lvl="1"/>
            <a:r>
              <a:rPr lang="ja-JP" altLang="en-US">
                <a:solidFill>
                  <a:srgbClr val="3B3B3B"/>
                </a:solidFill>
              </a:rPr>
              <a:t>そのディスクリプタが指す</a:t>
            </a:r>
            <a:r>
              <a:rPr lang="en-US" dirty="0" err="1">
                <a:solidFill>
                  <a:srgbClr val="3B3B3B"/>
                </a:solidFill>
              </a:rPr>
              <a:t>UMEM</a:t>
            </a:r>
            <a:r>
              <a:rPr lang="ja-JP" altLang="en-US">
                <a:solidFill>
                  <a:srgbClr val="3B3B3B"/>
                </a:solidFill>
              </a:rPr>
              <a:t>上のパケットデータを取得</a:t>
            </a:r>
          </a:p>
        </p:txBody>
      </p:sp>
      <p:sp>
        <p:nvSpPr>
          <p:cNvPr id="53" name="Rectangle 52">
            <a:extLst>
              <a:ext uri="{FF2B5EF4-FFF2-40B4-BE49-F238E27FC236}">
                <a16:creationId xmlns:a16="http://schemas.microsoft.com/office/drawing/2014/main" id="{9791D03D-90BA-786A-506D-DC71B6ED50D4}"/>
              </a:ext>
            </a:extLst>
          </p:cNvPr>
          <p:cNvSpPr/>
          <p:nvPr/>
        </p:nvSpPr>
        <p:spPr>
          <a:xfrm>
            <a:off x="3038157" y="4562668"/>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cxnSp>
        <p:nvCxnSpPr>
          <p:cNvPr id="54" name="Straight Arrow Connector 27">
            <a:extLst>
              <a:ext uri="{FF2B5EF4-FFF2-40B4-BE49-F238E27FC236}">
                <a16:creationId xmlns:a16="http://schemas.microsoft.com/office/drawing/2014/main" id="{6E8B498B-70AC-E598-E4DE-72C1F9E6A8FF}"/>
              </a:ext>
            </a:extLst>
          </p:cNvPr>
          <p:cNvCxnSpPr>
            <a:cxnSpLocks/>
            <a:stCxn id="53" idx="3"/>
          </p:cNvCxnSpPr>
          <p:nvPr/>
        </p:nvCxnSpPr>
        <p:spPr>
          <a:xfrm>
            <a:off x="5126157" y="4808700"/>
            <a:ext cx="943580" cy="0"/>
          </a:xfrm>
          <a:prstGeom prst="straightConnector1">
            <a:avLst/>
          </a:prstGeom>
          <a:noFill/>
          <a:ln w="50800" cap="flat" cmpd="sng" algn="ctr">
            <a:solidFill>
              <a:srgbClr val="FF0000"/>
            </a:solidFill>
            <a:prstDash val="solid"/>
            <a:headEnd type="triangle" w="med" len="med"/>
            <a:tailEnd type="none" w="med" len="med"/>
          </a:ln>
          <a:effectLst/>
        </p:spPr>
      </p:cxnSp>
      <p:cxnSp>
        <p:nvCxnSpPr>
          <p:cNvPr id="55" name="Straight Arrow Connector 29">
            <a:extLst>
              <a:ext uri="{FF2B5EF4-FFF2-40B4-BE49-F238E27FC236}">
                <a16:creationId xmlns:a16="http://schemas.microsoft.com/office/drawing/2014/main" id="{861EE817-7C3F-4362-208E-B588C268B089}"/>
              </a:ext>
            </a:extLst>
          </p:cNvPr>
          <p:cNvCxnSpPr>
            <a:cxnSpLocks/>
            <a:endCxn id="90" idx="3"/>
          </p:cNvCxnSpPr>
          <p:nvPr/>
        </p:nvCxnSpPr>
        <p:spPr>
          <a:xfrm flipH="1">
            <a:off x="5126157" y="5301227"/>
            <a:ext cx="969843" cy="944700"/>
          </a:xfrm>
          <a:prstGeom prst="straightConnector1">
            <a:avLst/>
          </a:prstGeom>
          <a:noFill/>
          <a:ln w="50800" cap="flat" cmpd="sng" algn="ctr">
            <a:solidFill>
              <a:srgbClr val="FF0000"/>
            </a:solidFill>
            <a:prstDash val="solid"/>
            <a:headEnd type="triangle" w="med" len="med"/>
            <a:tailEnd type="none" w="med" len="med"/>
          </a:ln>
          <a:effectLst/>
        </p:spPr>
      </p:cxnSp>
      <p:sp>
        <p:nvSpPr>
          <p:cNvPr id="56" name="Rectangle 55">
            <a:extLst>
              <a:ext uri="{FF2B5EF4-FFF2-40B4-BE49-F238E27FC236}">
                <a16:creationId xmlns:a16="http://schemas.microsoft.com/office/drawing/2014/main" id="{D0F9FE91-E0CD-E98E-C378-F01DD763E60A}"/>
              </a:ext>
            </a:extLst>
          </p:cNvPr>
          <p:cNvSpPr/>
          <p:nvPr/>
        </p:nvSpPr>
        <p:spPr>
          <a:xfrm>
            <a:off x="3038157" y="5258247"/>
            <a:ext cx="2088000" cy="492062"/>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cxnSp>
        <p:nvCxnSpPr>
          <p:cNvPr id="57" name="Straight Connector 56">
            <a:extLst>
              <a:ext uri="{FF2B5EF4-FFF2-40B4-BE49-F238E27FC236}">
                <a16:creationId xmlns:a16="http://schemas.microsoft.com/office/drawing/2014/main" id="{A4E00E11-43F8-44A4-C03D-C29B418FF8B3}"/>
              </a:ext>
            </a:extLst>
          </p:cNvPr>
          <p:cNvCxnSpPr>
            <a:cxnSpLocks/>
            <a:stCxn id="53" idx="1"/>
            <a:endCxn id="74" idx="7"/>
          </p:cNvCxnSpPr>
          <p:nvPr/>
        </p:nvCxnSpPr>
        <p:spPr>
          <a:xfrm flipH="1">
            <a:off x="2443215" y="4808700"/>
            <a:ext cx="594942" cy="165614"/>
          </a:xfrm>
          <a:prstGeom prst="line">
            <a:avLst/>
          </a:prstGeom>
          <a:noFill/>
          <a:ln w="50800" cap="flat" cmpd="sng" algn="ctr">
            <a:solidFill>
              <a:srgbClr val="0070C0"/>
            </a:solidFill>
            <a:prstDash val="solid"/>
            <a:headEnd type="arrow" w="med" len="med"/>
            <a:tailEnd type="none" w="med" len="med"/>
          </a:ln>
          <a:effectLst/>
        </p:spPr>
      </p:cxnSp>
      <p:sp>
        <p:nvSpPr>
          <p:cNvPr id="58" name="Rectangle 57">
            <a:extLst>
              <a:ext uri="{FF2B5EF4-FFF2-40B4-BE49-F238E27FC236}">
                <a16:creationId xmlns:a16="http://schemas.microsoft.com/office/drawing/2014/main" id="{7C9373DE-9AE2-6129-B71A-A945A6797CC7}"/>
              </a:ext>
            </a:extLst>
          </p:cNvPr>
          <p:cNvSpPr/>
          <p:nvPr/>
        </p:nvSpPr>
        <p:spPr>
          <a:xfrm>
            <a:off x="6083135" y="4562668"/>
            <a:ext cx="2088000" cy="98015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62" name="TextBox 61">
            <a:extLst>
              <a:ext uri="{FF2B5EF4-FFF2-40B4-BE49-F238E27FC236}">
                <a16:creationId xmlns:a16="http://schemas.microsoft.com/office/drawing/2014/main" id="{DE8A13C2-F712-B4AB-0A5C-2A563B20D5C2}"/>
              </a:ext>
            </a:extLst>
          </p:cNvPr>
          <p:cNvSpPr txBox="1"/>
          <p:nvPr/>
        </p:nvSpPr>
        <p:spPr>
          <a:xfrm>
            <a:off x="1029906" y="4866195"/>
            <a:ext cx="981043" cy="650735"/>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RX</a:t>
            </a:r>
          </a:p>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リング</a:t>
            </a:r>
          </a:p>
        </p:txBody>
      </p:sp>
      <p:grpSp>
        <p:nvGrpSpPr>
          <p:cNvPr id="63" name="Group 62">
            <a:extLst>
              <a:ext uri="{FF2B5EF4-FFF2-40B4-BE49-F238E27FC236}">
                <a16:creationId xmlns:a16="http://schemas.microsoft.com/office/drawing/2014/main" id="{E31447CA-8B84-E0EC-2397-44533EF0ECF6}"/>
              </a:ext>
            </a:extLst>
          </p:cNvPr>
          <p:cNvGrpSpPr/>
          <p:nvPr/>
        </p:nvGrpSpPr>
        <p:grpSpPr>
          <a:xfrm>
            <a:off x="1982296" y="4894694"/>
            <a:ext cx="540000" cy="543680"/>
            <a:chOff x="6815302" y="4340739"/>
            <a:chExt cx="1080000" cy="1080000"/>
          </a:xfrm>
        </p:grpSpPr>
        <p:grpSp>
          <p:nvGrpSpPr>
            <p:cNvPr id="64" name="Group 63">
              <a:extLst>
                <a:ext uri="{FF2B5EF4-FFF2-40B4-BE49-F238E27FC236}">
                  <a16:creationId xmlns:a16="http://schemas.microsoft.com/office/drawing/2014/main" id="{668ACEF6-A0E8-3E1B-FEC9-72D9EF038446}"/>
                </a:ext>
              </a:extLst>
            </p:cNvPr>
            <p:cNvGrpSpPr/>
            <p:nvPr/>
          </p:nvGrpSpPr>
          <p:grpSpPr>
            <a:xfrm>
              <a:off x="6815302" y="4340739"/>
              <a:ext cx="1080000" cy="1080000"/>
              <a:chOff x="6815302" y="4340739"/>
              <a:chExt cx="1080000" cy="1080000"/>
            </a:xfrm>
          </p:grpSpPr>
          <p:sp>
            <p:nvSpPr>
              <p:cNvPr id="74" name="Oval 73">
                <a:extLst>
                  <a:ext uri="{FF2B5EF4-FFF2-40B4-BE49-F238E27FC236}">
                    <a16:creationId xmlns:a16="http://schemas.microsoft.com/office/drawing/2014/main" id="{94FAE706-4398-6B01-7971-4868C83CAA83}"/>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75" name="Oval 74">
                <a:extLst>
                  <a:ext uri="{FF2B5EF4-FFF2-40B4-BE49-F238E27FC236}">
                    <a16:creationId xmlns:a16="http://schemas.microsoft.com/office/drawing/2014/main" id="{CFB3F4C9-23C3-CDB4-429B-C46F737C6576}"/>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65" name="Straight Connector 64">
              <a:extLst>
                <a:ext uri="{FF2B5EF4-FFF2-40B4-BE49-F238E27FC236}">
                  <a16:creationId xmlns:a16="http://schemas.microsoft.com/office/drawing/2014/main" id="{4E137359-7DCA-6EA8-D051-6CC378CC0956}"/>
                </a:ext>
              </a:extLst>
            </p:cNvPr>
            <p:cNvCxnSpPr>
              <a:cxnSpLocks/>
              <a:endCxn id="74"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F0331D1-6E3A-C30A-5DF6-C45ECBF73640}"/>
                </a:ext>
              </a:extLst>
            </p:cNvPr>
            <p:cNvCxnSpPr>
              <a:cxnSpLocks/>
              <a:stCxn id="75" idx="1"/>
              <a:endCxn id="74"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3CDD2B4-A585-2075-B940-8C0D6DA838D8}"/>
                </a:ext>
              </a:extLst>
            </p:cNvPr>
            <p:cNvCxnSpPr>
              <a:cxnSpLocks/>
              <a:stCxn id="75" idx="2"/>
              <a:endCxn id="74"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2A69FC7-750E-F778-6222-EA8EDFF080BF}"/>
                </a:ext>
              </a:extLst>
            </p:cNvPr>
            <p:cNvCxnSpPr>
              <a:cxnSpLocks/>
              <a:stCxn id="75" idx="3"/>
              <a:endCxn id="74"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A3942CC-1F15-A839-6451-6737AC898C0C}"/>
                </a:ext>
              </a:extLst>
            </p:cNvPr>
            <p:cNvCxnSpPr>
              <a:cxnSpLocks/>
              <a:stCxn id="74" idx="4"/>
              <a:endCxn id="75"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AF1CCA0-13A0-6A38-E354-C96B8FBD4E13}"/>
                </a:ext>
              </a:extLst>
            </p:cNvPr>
            <p:cNvCxnSpPr>
              <a:cxnSpLocks/>
              <a:stCxn id="74" idx="5"/>
              <a:endCxn id="75"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87B6663-3423-2742-F683-DDC9FD40F13E}"/>
                </a:ext>
              </a:extLst>
            </p:cNvPr>
            <p:cNvCxnSpPr>
              <a:cxnSpLocks/>
              <a:stCxn id="74" idx="6"/>
              <a:endCxn id="75"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E0EF3FB-6012-9C24-A7D6-64900E5A1FAC}"/>
                </a:ext>
              </a:extLst>
            </p:cNvPr>
            <p:cNvCxnSpPr>
              <a:cxnSpLocks/>
              <a:stCxn id="75" idx="7"/>
              <a:endCxn id="74"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Rectangle 89">
            <a:extLst>
              <a:ext uri="{FF2B5EF4-FFF2-40B4-BE49-F238E27FC236}">
                <a16:creationId xmlns:a16="http://schemas.microsoft.com/office/drawing/2014/main" id="{68506CED-F069-0A6C-5FE1-6DEC8E225897}"/>
              </a:ext>
            </a:extLst>
          </p:cNvPr>
          <p:cNvSpPr/>
          <p:nvPr/>
        </p:nvSpPr>
        <p:spPr>
          <a:xfrm>
            <a:off x="3038157" y="6065927"/>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96" name="Straight Connector 95">
            <a:extLst>
              <a:ext uri="{FF2B5EF4-FFF2-40B4-BE49-F238E27FC236}">
                <a16:creationId xmlns:a16="http://schemas.microsoft.com/office/drawing/2014/main" id="{5394E846-5B47-8C62-B5B7-8618BC6472A9}"/>
              </a:ext>
            </a:extLst>
          </p:cNvPr>
          <p:cNvCxnSpPr>
            <a:cxnSpLocks/>
            <a:stCxn id="74" idx="5"/>
            <a:endCxn id="56" idx="1"/>
          </p:cNvCxnSpPr>
          <p:nvPr/>
        </p:nvCxnSpPr>
        <p:spPr>
          <a:xfrm>
            <a:off x="2443215" y="5358754"/>
            <a:ext cx="594942" cy="145524"/>
          </a:xfrm>
          <a:prstGeom prst="line">
            <a:avLst/>
          </a:prstGeom>
          <a:noFill/>
          <a:ln w="50800" cap="flat" cmpd="sng" algn="ctr">
            <a:solidFill>
              <a:srgbClr val="0070C0"/>
            </a:solidFill>
            <a:prstDash val="solid"/>
            <a:headEnd type="arrow" w="med" len="med"/>
            <a:tailEnd type="none" w="med" len="med"/>
          </a:ln>
          <a:effectLst/>
        </p:spPr>
      </p:cxnSp>
      <p:sp>
        <p:nvSpPr>
          <p:cNvPr id="98" name="Rounded Rectangle 97">
            <a:extLst>
              <a:ext uri="{FF2B5EF4-FFF2-40B4-BE49-F238E27FC236}">
                <a16:creationId xmlns:a16="http://schemas.microsoft.com/office/drawing/2014/main" id="{2DF7A5C2-CE98-1175-9931-C685E275B848}"/>
              </a:ext>
            </a:extLst>
          </p:cNvPr>
          <p:cNvSpPr/>
          <p:nvPr/>
        </p:nvSpPr>
        <p:spPr>
          <a:xfrm>
            <a:off x="6527237" y="5023715"/>
            <a:ext cx="1199796" cy="35534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FF0000"/>
                </a:solidFill>
              </a:rPr>
              <a:t>パケット</a:t>
            </a:r>
          </a:p>
        </p:txBody>
      </p:sp>
      <p:sp>
        <p:nvSpPr>
          <p:cNvPr id="99" name="TextBox 98">
            <a:extLst>
              <a:ext uri="{FF2B5EF4-FFF2-40B4-BE49-F238E27FC236}">
                <a16:creationId xmlns:a16="http://schemas.microsoft.com/office/drawing/2014/main" id="{E67D65AD-E0B3-FCD6-24A5-F4E1C6B6EBD2}"/>
              </a:ext>
            </a:extLst>
          </p:cNvPr>
          <p:cNvSpPr txBox="1"/>
          <p:nvPr/>
        </p:nvSpPr>
        <p:spPr>
          <a:xfrm>
            <a:off x="6181792" y="4593999"/>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UMEM</a:t>
            </a:r>
          </a:p>
        </p:txBody>
      </p:sp>
      <p:cxnSp>
        <p:nvCxnSpPr>
          <p:cNvPr id="100" name="Straight Arrow Connector 27">
            <a:extLst>
              <a:ext uri="{FF2B5EF4-FFF2-40B4-BE49-F238E27FC236}">
                <a16:creationId xmlns:a16="http://schemas.microsoft.com/office/drawing/2014/main" id="{22AE0267-98BD-A013-3E8C-12A291203E49}"/>
              </a:ext>
            </a:extLst>
          </p:cNvPr>
          <p:cNvCxnSpPr>
            <a:cxnSpLocks/>
            <a:stCxn id="90" idx="2"/>
          </p:cNvCxnSpPr>
          <p:nvPr/>
        </p:nvCxnSpPr>
        <p:spPr>
          <a:xfrm>
            <a:off x="4082157" y="6425927"/>
            <a:ext cx="0" cy="326942"/>
          </a:xfrm>
          <a:prstGeom prst="straightConnector1">
            <a:avLst/>
          </a:prstGeom>
          <a:noFill/>
          <a:ln w="50800" cap="flat" cmpd="sng" algn="ctr">
            <a:solidFill>
              <a:srgbClr val="FF0000"/>
            </a:solidFill>
            <a:prstDash val="solid"/>
            <a:headEnd type="triangle" w="med" len="med"/>
            <a:tailEnd type="none" w="med" len="med"/>
          </a:ln>
          <a:effectLst/>
        </p:spPr>
      </p:cxnSp>
      <p:cxnSp>
        <p:nvCxnSpPr>
          <p:cNvPr id="104" name="Straight Arrow Connector 27">
            <a:extLst>
              <a:ext uri="{FF2B5EF4-FFF2-40B4-BE49-F238E27FC236}">
                <a16:creationId xmlns:a16="http://schemas.microsoft.com/office/drawing/2014/main" id="{2A0627F1-4E76-9F4A-93D7-98DF9667CBA8}"/>
              </a:ext>
            </a:extLst>
          </p:cNvPr>
          <p:cNvCxnSpPr>
            <a:cxnSpLocks/>
            <a:endCxn id="53" idx="0"/>
          </p:cNvCxnSpPr>
          <p:nvPr/>
        </p:nvCxnSpPr>
        <p:spPr>
          <a:xfrm>
            <a:off x="4082157" y="4267200"/>
            <a:ext cx="0" cy="295468"/>
          </a:xfrm>
          <a:prstGeom prst="straightConnector1">
            <a:avLst/>
          </a:prstGeom>
          <a:noFill/>
          <a:ln w="50800" cap="flat" cmpd="sng" algn="ctr">
            <a:solidFill>
              <a:srgbClr val="FF0000"/>
            </a:solidFill>
            <a:prstDash val="solid"/>
            <a:headEnd type="triangle" w="med" len="med"/>
            <a:tailEnd type="none" w="med" len="med"/>
          </a:ln>
          <a:effectLst/>
        </p:spPr>
      </p:cxnSp>
      <p:sp>
        <p:nvSpPr>
          <p:cNvPr id="124" name="TextBox 123">
            <a:extLst>
              <a:ext uri="{FF2B5EF4-FFF2-40B4-BE49-F238E27FC236}">
                <a16:creationId xmlns:a16="http://schemas.microsoft.com/office/drawing/2014/main" id="{5AE8E4DB-1053-71CE-C9F4-504BE47907C2}"/>
              </a:ext>
            </a:extLst>
          </p:cNvPr>
          <p:cNvSpPr txBox="1"/>
          <p:nvPr/>
        </p:nvSpPr>
        <p:spPr>
          <a:xfrm>
            <a:off x="5428573" y="5741097"/>
            <a:ext cx="981043" cy="369332"/>
          </a:xfrm>
          <a:prstGeom prst="rect">
            <a:avLst/>
          </a:prstGeom>
          <a:noFill/>
        </p:spPr>
        <p:txBody>
          <a:bodyPr wrap="square" rtlCol="0">
            <a:spAutoFit/>
          </a:bodyPr>
          <a:lstStyle/>
          <a:p>
            <a:pPr algn="ctr"/>
            <a:r>
              <a:rPr lang="en-JP" sz="1800" dirty="0">
                <a:solidFill>
                  <a:srgbClr val="FF0000"/>
                </a:solidFill>
                <a:latin typeface="M PLUS 1p" panose="020B0502020203020207" pitchFamily="34" charset="-128"/>
                <a:ea typeface="M PLUS 1p" panose="020B0502020203020207" pitchFamily="34" charset="-128"/>
                <a:cs typeface="M PLUS 1p" panose="020B0502020203020207" pitchFamily="34" charset="-128"/>
              </a:rPr>
              <a:t>DMA</a:t>
            </a:r>
          </a:p>
        </p:txBody>
      </p:sp>
      <p:sp>
        <p:nvSpPr>
          <p:cNvPr id="125" name="Rectangle 124">
            <a:extLst>
              <a:ext uri="{FF2B5EF4-FFF2-40B4-BE49-F238E27FC236}">
                <a16:creationId xmlns:a16="http://schemas.microsoft.com/office/drawing/2014/main" id="{1B1BA8C2-15C6-E2E2-527E-3C7EA3379317}"/>
              </a:ext>
            </a:extLst>
          </p:cNvPr>
          <p:cNvSpPr/>
          <p:nvPr/>
        </p:nvSpPr>
        <p:spPr>
          <a:xfrm>
            <a:off x="4776678" y="5362089"/>
            <a:ext cx="805550" cy="265024"/>
          </a:xfrm>
          <a:prstGeom prst="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chemeClr val="bg1"/>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XDP</a:t>
            </a:r>
          </a:p>
        </p:txBody>
      </p:sp>
      <p:cxnSp>
        <p:nvCxnSpPr>
          <p:cNvPr id="2" name="Straight Connector 1">
            <a:extLst>
              <a:ext uri="{FF2B5EF4-FFF2-40B4-BE49-F238E27FC236}">
                <a16:creationId xmlns:a16="http://schemas.microsoft.com/office/drawing/2014/main" id="{C1C53174-2307-DDB4-1962-353C87CF590C}"/>
              </a:ext>
            </a:extLst>
          </p:cNvPr>
          <p:cNvCxnSpPr>
            <a:cxnSpLocks/>
            <a:stCxn id="56" idx="2"/>
            <a:endCxn id="90" idx="0"/>
          </p:cNvCxnSpPr>
          <p:nvPr/>
        </p:nvCxnSpPr>
        <p:spPr>
          <a:xfrm>
            <a:off x="4082157" y="5750309"/>
            <a:ext cx="0" cy="315618"/>
          </a:xfrm>
          <a:prstGeom prst="line">
            <a:avLst/>
          </a:prstGeom>
          <a:noFill/>
          <a:ln w="50800" cap="flat" cmpd="sng" algn="ctr">
            <a:solidFill>
              <a:srgbClr val="0070C0"/>
            </a:solidFill>
            <a:prstDash val="solid"/>
            <a:headEnd type="arrow" w="med" len="med"/>
            <a:tailEnd type="none" w="med" len="med"/>
          </a:ln>
          <a:effectLst/>
        </p:spPr>
      </p:cxnSp>
    </p:spTree>
    <p:extLst>
      <p:ext uri="{BB962C8B-B14F-4D97-AF65-F5344CB8AC3E}">
        <p14:creationId xmlns:p14="http://schemas.microsoft.com/office/powerpoint/2010/main" val="20519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checkerboard(across)">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checkerboard(across)">
                                      <p:cBhvr>
                                        <p:cTn id="15" dur="500"/>
                                        <p:tgtEl>
                                          <p:spTgt spid="10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checkerboard(across)">
                                      <p:cBhvr>
                                        <p:cTn id="18" dur="500"/>
                                        <p:tgtEl>
                                          <p:spTgt spid="124"/>
                                        </p:tgtEl>
                                      </p:cBhvr>
                                    </p:animEffect>
                                  </p:childTnLst>
                                </p:cTn>
                              </p:par>
                              <p:par>
                                <p:cTn id="19" presetID="5" presetClass="entr" presetSubtype="1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checkerboard(across)">
                                      <p:cBhvr>
                                        <p:cTn id="21" dur="500"/>
                                        <p:tgtEl>
                                          <p:spTgt spid="5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checkerboard(across)">
                                      <p:cBhvr>
                                        <p:cTn id="24" dur="500"/>
                                        <p:tgtEl>
                                          <p:spTgt spid="9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checkerboard(across)">
                                      <p:cBhvr>
                                        <p:cTn id="29" dur="500"/>
                                        <p:tgtEl>
                                          <p:spTgt spid="96"/>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checkerboard(across)">
                                      <p:cBhvr>
                                        <p:cTn id="32" dur="500"/>
                                        <p:tgtEl>
                                          <p:spTgt spid="62"/>
                                        </p:tgtEl>
                                      </p:cBhvr>
                                    </p:animEffect>
                                  </p:childTnLst>
                                </p:cTn>
                              </p:par>
                              <p:par>
                                <p:cTn id="33" presetID="5" presetClass="entr" presetSubtype="1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checkerboard(across)">
                                      <p:cBhvr>
                                        <p:cTn id="35" dur="500"/>
                                        <p:tgtEl>
                                          <p:spTgt spid="6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checkerboard(across)">
                                      <p:cBhvr>
                                        <p:cTn id="40" dur="500"/>
                                        <p:tgtEl>
                                          <p:spTgt spid="57"/>
                                        </p:tgtEl>
                                      </p:cBhvr>
                                    </p:animEffect>
                                  </p:childTnLst>
                                </p:cTn>
                              </p:par>
                              <p:par>
                                <p:cTn id="41" presetID="5" presetClass="entr" presetSubtype="10"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checkerboard(across)">
                                      <p:cBhvr>
                                        <p:cTn id="43" dur="500"/>
                                        <p:tgtEl>
                                          <p:spTgt spid="54"/>
                                        </p:tgtEl>
                                      </p:cBhvr>
                                    </p:animEffect>
                                  </p:childTnLst>
                                </p:cTn>
                              </p:par>
                              <p:par>
                                <p:cTn id="44" presetID="5" presetClass="entr" presetSubtype="10" fill="hold"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checkerboard(across)">
                                      <p:cBhvr>
                                        <p:cTn id="46"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98" grpId="0" animBg="1"/>
      <p:bldP spid="124" grpId="0"/>
      <p:bldP spid="1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7F1D0-4731-88EB-CB4B-6F63215F5A5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2679E24-E563-0975-9F9B-ABB0D552A7AF}"/>
              </a:ext>
            </a:extLst>
          </p:cNvPr>
          <p:cNvSpPr>
            <a:spLocks noGrp="1"/>
          </p:cNvSpPr>
          <p:nvPr>
            <p:ph type="title"/>
          </p:nvPr>
        </p:nvSpPr>
        <p:spPr>
          <a:xfrm>
            <a:off x="381000" y="551543"/>
            <a:ext cx="11430000" cy="457200"/>
          </a:xfrm>
        </p:spPr>
        <p:txBody>
          <a:bodyPr/>
          <a:lstStyle/>
          <a:p>
            <a:r>
              <a:rPr lang="en-JP" dirty="0">
                <a:solidFill>
                  <a:srgbClr val="3B3B3B"/>
                </a:solidFill>
              </a:rPr>
              <a:t>TransP4におけるパケット受信 (1/2)</a:t>
            </a:r>
          </a:p>
        </p:txBody>
      </p:sp>
      <p:sp>
        <p:nvSpPr>
          <p:cNvPr id="11" name="Slide Number Placeholder 10">
            <a:extLst>
              <a:ext uri="{FF2B5EF4-FFF2-40B4-BE49-F238E27FC236}">
                <a16:creationId xmlns:a16="http://schemas.microsoft.com/office/drawing/2014/main" id="{5DA39E53-B08C-E5E9-C25F-A7CE92C47DED}"/>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12</a:t>
            </a:fld>
            <a:endParaRPr lang="en-US" dirty="0"/>
          </a:p>
        </p:txBody>
      </p:sp>
      <p:sp>
        <p:nvSpPr>
          <p:cNvPr id="42" name="Content Placeholder 41">
            <a:extLst>
              <a:ext uri="{FF2B5EF4-FFF2-40B4-BE49-F238E27FC236}">
                <a16:creationId xmlns:a16="http://schemas.microsoft.com/office/drawing/2014/main" id="{71991145-C6B9-E9D6-DD4E-E6C7E3D940CD}"/>
              </a:ext>
            </a:extLst>
          </p:cNvPr>
          <p:cNvSpPr>
            <a:spLocks noGrp="1"/>
          </p:cNvSpPr>
          <p:nvPr>
            <p:ph sz="half" idx="2"/>
          </p:nvPr>
        </p:nvSpPr>
        <p:spPr>
          <a:xfrm>
            <a:off x="381000" y="1219200"/>
            <a:ext cx="11430000" cy="4876799"/>
          </a:xfrm>
        </p:spPr>
        <p:txBody>
          <a:bodyPr>
            <a:normAutofit/>
          </a:bodyPr>
          <a:lstStyle/>
          <a:p>
            <a:r>
              <a:rPr lang="ja-JP" altLang="en-US">
                <a:solidFill>
                  <a:srgbClr val="3B3B3B"/>
                </a:solidFill>
              </a:rPr>
              <a:t>仮想スイッチはパケット受信に従来の</a:t>
            </a:r>
            <a:r>
              <a:rPr lang="en-US" altLang="ja-JP" dirty="0" err="1">
                <a:solidFill>
                  <a:srgbClr val="3B3B3B"/>
                </a:solidFill>
              </a:rPr>
              <a:t>AF_XDP</a:t>
            </a:r>
            <a:r>
              <a:rPr lang="ja-JP" altLang="en-US">
                <a:solidFill>
                  <a:srgbClr val="3B3B3B"/>
                </a:solidFill>
              </a:rPr>
              <a:t>ソケット</a:t>
            </a:r>
            <a:r>
              <a:rPr lang="en-US" altLang="ja-JP" dirty="0">
                <a:solidFill>
                  <a:srgbClr val="3B3B3B"/>
                </a:solidFill>
              </a:rPr>
              <a:t>API</a:t>
            </a:r>
            <a:r>
              <a:rPr lang="ja-JP" altLang="en-US">
                <a:solidFill>
                  <a:srgbClr val="3B3B3B"/>
                </a:solidFill>
              </a:rPr>
              <a:t>を利用</a:t>
            </a:r>
            <a:endParaRPr lang="en-US" altLang="ja-JP" dirty="0">
              <a:solidFill>
                <a:srgbClr val="3B3B3B"/>
              </a:solidFill>
            </a:endParaRPr>
          </a:p>
          <a:p>
            <a:pPr lvl="1"/>
            <a:r>
              <a:rPr lang="en-US" dirty="0">
                <a:solidFill>
                  <a:srgbClr val="3B3B3B"/>
                </a:solidFill>
              </a:rPr>
              <a:t>RX</a:t>
            </a:r>
            <a:r>
              <a:rPr lang="ja-JP" altLang="en-US">
                <a:solidFill>
                  <a:srgbClr val="3B3B3B"/>
                </a:solidFill>
              </a:rPr>
              <a:t>リングからディスクリプタを取得</a:t>
            </a:r>
            <a:endParaRPr lang="en-US" altLang="ja-JP" dirty="0">
              <a:solidFill>
                <a:srgbClr val="3B3B3B"/>
              </a:solidFill>
            </a:endParaRPr>
          </a:p>
          <a:p>
            <a:pPr lvl="1"/>
            <a:r>
              <a:rPr lang="en-US" dirty="0" err="1">
                <a:solidFill>
                  <a:srgbClr val="3B3B3B"/>
                </a:solidFill>
              </a:rPr>
              <a:t>UMEM</a:t>
            </a:r>
            <a:r>
              <a:rPr lang="ja-JP" altLang="en-US">
                <a:solidFill>
                  <a:srgbClr val="3B3B3B"/>
                </a:solidFill>
              </a:rPr>
              <a:t>に格納されたパケットデータを取得</a:t>
            </a:r>
            <a:endParaRPr lang="en-US" dirty="0">
              <a:solidFill>
                <a:srgbClr val="3B3B3B"/>
              </a:solidFill>
            </a:endParaRPr>
          </a:p>
          <a:p>
            <a:r>
              <a:rPr lang="en-US" dirty="0" err="1">
                <a:solidFill>
                  <a:srgbClr val="3B3B3B"/>
                </a:solidFill>
              </a:rPr>
              <a:t>デバイスドライバが受信したパケットをP4</a:t>
            </a:r>
            <a:r>
              <a:rPr lang="en-US" dirty="0">
                <a:solidFill>
                  <a:srgbClr val="3B3B3B"/>
                </a:solidFill>
              </a:rPr>
              <a:t> </a:t>
            </a:r>
            <a:r>
              <a:rPr lang="en-US" dirty="0" err="1">
                <a:solidFill>
                  <a:srgbClr val="3B3B3B"/>
                </a:solidFill>
              </a:rPr>
              <a:t>VMに転送</a:t>
            </a:r>
            <a:endParaRPr lang="en-US" dirty="0">
              <a:solidFill>
                <a:srgbClr val="3B3B3B"/>
              </a:solidFill>
            </a:endParaRPr>
          </a:p>
          <a:p>
            <a:pPr lvl="1"/>
            <a:r>
              <a:rPr lang="ja-JP" altLang="en-US">
                <a:solidFill>
                  <a:srgbClr val="3B3B3B"/>
                </a:solidFill>
              </a:rPr>
              <a:t>パケットデータは</a:t>
            </a:r>
            <a:r>
              <a:rPr lang="en-US" altLang="ja-JP" dirty="0">
                <a:solidFill>
                  <a:srgbClr val="3B3B3B"/>
                </a:solidFill>
              </a:rPr>
              <a:t>DMA</a:t>
            </a:r>
            <a:r>
              <a:rPr lang="ja-JP" altLang="en-US">
                <a:solidFill>
                  <a:srgbClr val="3B3B3B"/>
                </a:solidFill>
              </a:rPr>
              <a:t>で</a:t>
            </a:r>
            <a:r>
              <a:rPr lang="en-JP" altLang="ja-JP" dirty="0">
                <a:solidFill>
                  <a:srgbClr val="3B3B3B"/>
                </a:solidFill>
              </a:rPr>
              <a:t>NIC</a:t>
            </a:r>
            <a:r>
              <a:rPr lang="ja-JP" altLang="en-JP">
                <a:solidFill>
                  <a:srgbClr val="3B3B3B"/>
                </a:solidFill>
              </a:rPr>
              <a:t>から</a:t>
            </a:r>
            <a:r>
              <a:rPr lang="en-US" dirty="0" err="1">
                <a:solidFill>
                  <a:srgbClr val="3B3B3B"/>
                </a:solidFill>
              </a:rPr>
              <a:t>UMEM</a:t>
            </a:r>
            <a:r>
              <a:rPr lang="ja-JP" altLang="en-US">
                <a:solidFill>
                  <a:srgbClr val="3B3B3B"/>
                </a:solidFill>
              </a:rPr>
              <a:t>に直接格納</a:t>
            </a:r>
            <a:endParaRPr lang="en-US" altLang="ja-JP" dirty="0">
              <a:solidFill>
                <a:srgbClr val="3B3B3B"/>
              </a:solidFill>
            </a:endParaRPr>
          </a:p>
          <a:p>
            <a:pPr lvl="1"/>
            <a:r>
              <a:rPr lang="ja-JP" altLang="en-US">
                <a:solidFill>
                  <a:srgbClr val="3B3B3B"/>
                </a:solidFill>
              </a:rPr>
              <a:t>ディスクリプタを</a:t>
            </a:r>
            <a:r>
              <a:rPr lang="en-US" altLang="ja-JP" dirty="0">
                <a:solidFill>
                  <a:srgbClr val="3B3B3B"/>
                </a:solidFill>
              </a:rPr>
              <a:t>RX</a:t>
            </a:r>
            <a:r>
              <a:rPr lang="ja-JP" altLang="en-US">
                <a:solidFill>
                  <a:srgbClr val="3B3B3B"/>
                </a:solidFill>
              </a:rPr>
              <a:t>リングの代わりに</a:t>
            </a:r>
            <a:r>
              <a:rPr lang="en-US" dirty="0" err="1">
                <a:solidFill>
                  <a:srgbClr val="3B3B3B"/>
                </a:solidFill>
              </a:rPr>
              <a:t>P4</a:t>
            </a:r>
            <a:r>
              <a:rPr lang="en-US" dirty="0">
                <a:solidFill>
                  <a:srgbClr val="3B3B3B"/>
                </a:solidFill>
              </a:rPr>
              <a:t>-RX</a:t>
            </a:r>
            <a:r>
              <a:rPr lang="ja-JP" altLang="en-US">
                <a:solidFill>
                  <a:srgbClr val="3B3B3B"/>
                </a:solidFill>
              </a:rPr>
              <a:t>リングに書き込み</a:t>
            </a:r>
            <a:endParaRPr lang="en-US" altLang="ja-JP" dirty="0">
              <a:solidFill>
                <a:srgbClr val="3B3B3B"/>
              </a:solidFill>
            </a:endParaRPr>
          </a:p>
        </p:txBody>
      </p:sp>
      <p:sp>
        <p:nvSpPr>
          <p:cNvPr id="14" name="Rectangle 13">
            <a:extLst>
              <a:ext uri="{FF2B5EF4-FFF2-40B4-BE49-F238E27FC236}">
                <a16:creationId xmlns:a16="http://schemas.microsoft.com/office/drawing/2014/main" id="{AE984C42-E8B3-6ECF-CBB7-076BD251818E}"/>
              </a:ext>
            </a:extLst>
          </p:cNvPr>
          <p:cNvSpPr/>
          <p:nvPr/>
        </p:nvSpPr>
        <p:spPr>
          <a:xfrm>
            <a:off x="3038157" y="4562668"/>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cxnSp>
        <p:nvCxnSpPr>
          <p:cNvPr id="16" name="Straight Arrow Connector 29">
            <a:extLst>
              <a:ext uri="{FF2B5EF4-FFF2-40B4-BE49-F238E27FC236}">
                <a16:creationId xmlns:a16="http://schemas.microsoft.com/office/drawing/2014/main" id="{22270956-EB86-9EA6-ECF5-CA4A65BD9794}"/>
              </a:ext>
            </a:extLst>
          </p:cNvPr>
          <p:cNvCxnSpPr>
            <a:cxnSpLocks/>
            <a:endCxn id="103" idx="3"/>
          </p:cNvCxnSpPr>
          <p:nvPr/>
        </p:nvCxnSpPr>
        <p:spPr>
          <a:xfrm flipH="1">
            <a:off x="5126157" y="5393158"/>
            <a:ext cx="956978" cy="852769"/>
          </a:xfrm>
          <a:prstGeom prst="straightConnector1">
            <a:avLst/>
          </a:prstGeom>
          <a:noFill/>
          <a:ln w="50800" cap="flat" cmpd="sng" algn="ctr">
            <a:solidFill>
              <a:srgbClr val="FF0000"/>
            </a:solidFill>
            <a:prstDash val="solid"/>
            <a:headEnd type="triangle" w="med" len="med"/>
            <a:tailEnd type="none" w="med" len="med"/>
          </a:ln>
          <a:effectLst/>
        </p:spPr>
      </p:cxnSp>
      <p:sp>
        <p:nvSpPr>
          <p:cNvPr id="30" name="Rectangle 29">
            <a:extLst>
              <a:ext uri="{FF2B5EF4-FFF2-40B4-BE49-F238E27FC236}">
                <a16:creationId xmlns:a16="http://schemas.microsoft.com/office/drawing/2014/main" id="{AB24DA18-B35D-A72C-51FF-5BCF208231C8}"/>
              </a:ext>
            </a:extLst>
          </p:cNvPr>
          <p:cNvSpPr/>
          <p:nvPr/>
        </p:nvSpPr>
        <p:spPr>
          <a:xfrm>
            <a:off x="3038157" y="5258247"/>
            <a:ext cx="2088000" cy="492062"/>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41" name="Rectangle 40">
            <a:extLst>
              <a:ext uri="{FF2B5EF4-FFF2-40B4-BE49-F238E27FC236}">
                <a16:creationId xmlns:a16="http://schemas.microsoft.com/office/drawing/2014/main" id="{E537BC7F-5DD8-24F8-8C02-89DB87811DDC}"/>
              </a:ext>
            </a:extLst>
          </p:cNvPr>
          <p:cNvSpPr/>
          <p:nvPr/>
        </p:nvSpPr>
        <p:spPr>
          <a:xfrm>
            <a:off x="6083135" y="4562668"/>
            <a:ext cx="2088000" cy="98015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grpSp>
        <p:nvGrpSpPr>
          <p:cNvPr id="68" name="Group 67">
            <a:extLst>
              <a:ext uri="{FF2B5EF4-FFF2-40B4-BE49-F238E27FC236}">
                <a16:creationId xmlns:a16="http://schemas.microsoft.com/office/drawing/2014/main" id="{7327F0AF-7182-9DA7-5366-CB1DA13EDF6D}"/>
              </a:ext>
            </a:extLst>
          </p:cNvPr>
          <p:cNvGrpSpPr/>
          <p:nvPr/>
        </p:nvGrpSpPr>
        <p:grpSpPr>
          <a:xfrm>
            <a:off x="9074094" y="4984331"/>
            <a:ext cx="2088000" cy="1377322"/>
            <a:chOff x="7834376" y="2176015"/>
            <a:chExt cx="2118543" cy="1398042"/>
          </a:xfrm>
        </p:grpSpPr>
        <p:sp>
          <p:nvSpPr>
            <p:cNvPr id="69" name="Rectangle 68">
              <a:extLst>
                <a:ext uri="{FF2B5EF4-FFF2-40B4-BE49-F238E27FC236}">
                  <a16:creationId xmlns:a16="http://schemas.microsoft.com/office/drawing/2014/main" id="{E36DCFB0-DC76-3D68-CF04-9832BE0E0D4C}"/>
                </a:ext>
              </a:extLst>
            </p:cNvPr>
            <p:cNvSpPr/>
            <p:nvPr/>
          </p:nvSpPr>
          <p:spPr>
            <a:xfrm>
              <a:off x="7834376" y="2176015"/>
              <a:ext cx="2118543" cy="1398042"/>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70" name="Snip Diagonal Corner Rectangle 69">
              <a:extLst>
                <a:ext uri="{FF2B5EF4-FFF2-40B4-BE49-F238E27FC236}">
                  <a16:creationId xmlns:a16="http://schemas.microsoft.com/office/drawing/2014/main" id="{F2FECBCD-BA96-966B-D9EB-60D1F2D78F2D}"/>
                </a:ext>
              </a:extLst>
            </p:cNvPr>
            <p:cNvSpPr/>
            <p:nvPr/>
          </p:nvSpPr>
          <p:spPr>
            <a:xfrm>
              <a:off x="8164758" y="2727141"/>
              <a:ext cx="1475926" cy="613827"/>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grpSp>
      <p:sp>
        <p:nvSpPr>
          <p:cNvPr id="71" name="TextBox 70">
            <a:extLst>
              <a:ext uri="{FF2B5EF4-FFF2-40B4-BE49-F238E27FC236}">
                <a16:creationId xmlns:a16="http://schemas.microsoft.com/office/drawing/2014/main" id="{1EE91DA1-2B16-C116-7445-D4C0D2C39C32}"/>
              </a:ext>
            </a:extLst>
          </p:cNvPr>
          <p:cNvSpPr txBox="1"/>
          <p:nvPr/>
        </p:nvSpPr>
        <p:spPr>
          <a:xfrm>
            <a:off x="1029906" y="4866195"/>
            <a:ext cx="981043" cy="650735"/>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RX</a:t>
            </a:r>
          </a:p>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リング</a:t>
            </a:r>
          </a:p>
        </p:txBody>
      </p:sp>
      <p:grpSp>
        <p:nvGrpSpPr>
          <p:cNvPr id="72" name="Group 71">
            <a:extLst>
              <a:ext uri="{FF2B5EF4-FFF2-40B4-BE49-F238E27FC236}">
                <a16:creationId xmlns:a16="http://schemas.microsoft.com/office/drawing/2014/main" id="{841FA1A7-04D0-0388-8F16-64E5AE28F48A}"/>
              </a:ext>
            </a:extLst>
          </p:cNvPr>
          <p:cNvGrpSpPr/>
          <p:nvPr/>
        </p:nvGrpSpPr>
        <p:grpSpPr>
          <a:xfrm>
            <a:off x="1982296" y="4894694"/>
            <a:ext cx="540000" cy="543680"/>
            <a:chOff x="6815302" y="4340739"/>
            <a:chExt cx="1080000" cy="1080000"/>
          </a:xfrm>
        </p:grpSpPr>
        <p:grpSp>
          <p:nvGrpSpPr>
            <p:cNvPr id="73" name="Group 72">
              <a:extLst>
                <a:ext uri="{FF2B5EF4-FFF2-40B4-BE49-F238E27FC236}">
                  <a16:creationId xmlns:a16="http://schemas.microsoft.com/office/drawing/2014/main" id="{9EF5DF91-F8BA-5500-4F12-08469CA0EF68}"/>
                </a:ext>
              </a:extLst>
            </p:cNvPr>
            <p:cNvGrpSpPr/>
            <p:nvPr/>
          </p:nvGrpSpPr>
          <p:grpSpPr>
            <a:xfrm>
              <a:off x="6815302" y="4340739"/>
              <a:ext cx="1080000" cy="1080000"/>
              <a:chOff x="6815302" y="4340739"/>
              <a:chExt cx="1080000" cy="1080000"/>
            </a:xfrm>
          </p:grpSpPr>
          <p:sp>
            <p:nvSpPr>
              <p:cNvPr id="87" name="Oval 86">
                <a:extLst>
                  <a:ext uri="{FF2B5EF4-FFF2-40B4-BE49-F238E27FC236}">
                    <a16:creationId xmlns:a16="http://schemas.microsoft.com/office/drawing/2014/main" id="{ABB9C0C1-E2A0-8FE6-B345-AB904F0E1293}"/>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89" name="Oval 88">
                <a:extLst>
                  <a:ext uri="{FF2B5EF4-FFF2-40B4-BE49-F238E27FC236}">
                    <a16:creationId xmlns:a16="http://schemas.microsoft.com/office/drawing/2014/main" id="{29A9BADB-1558-C1BE-F32A-2FDDD5B6B198}"/>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74" name="Straight Connector 73">
              <a:extLst>
                <a:ext uri="{FF2B5EF4-FFF2-40B4-BE49-F238E27FC236}">
                  <a16:creationId xmlns:a16="http://schemas.microsoft.com/office/drawing/2014/main" id="{4CEDF8B7-6CA0-0DF4-2A10-B7275887F72B}"/>
                </a:ext>
              </a:extLst>
            </p:cNvPr>
            <p:cNvCxnSpPr>
              <a:cxnSpLocks/>
              <a:endCxn id="87"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ECC2271-8E80-D025-4622-1A1F438A8CE9}"/>
                </a:ext>
              </a:extLst>
            </p:cNvPr>
            <p:cNvCxnSpPr>
              <a:cxnSpLocks/>
              <a:stCxn id="89" idx="1"/>
              <a:endCxn id="87"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92D3410-9524-DED8-8557-B21AF66C887F}"/>
                </a:ext>
              </a:extLst>
            </p:cNvPr>
            <p:cNvCxnSpPr>
              <a:cxnSpLocks/>
              <a:stCxn id="89" idx="2"/>
              <a:endCxn id="87"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D19F1FD-0242-1E59-F71E-254C15D39030}"/>
                </a:ext>
              </a:extLst>
            </p:cNvPr>
            <p:cNvCxnSpPr>
              <a:cxnSpLocks/>
              <a:stCxn id="89" idx="3"/>
              <a:endCxn id="87"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0E30674-0B40-4640-C2D2-F3F7CD55FEDB}"/>
                </a:ext>
              </a:extLst>
            </p:cNvPr>
            <p:cNvCxnSpPr>
              <a:cxnSpLocks/>
              <a:stCxn id="87" idx="4"/>
              <a:endCxn id="89"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7B310148-63C4-17E9-FD99-09B15E9C81AE}"/>
                </a:ext>
              </a:extLst>
            </p:cNvPr>
            <p:cNvCxnSpPr>
              <a:cxnSpLocks/>
              <a:stCxn id="87" idx="5"/>
              <a:endCxn id="89"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5747CB3-738D-1527-DA66-47DB214B3E57}"/>
                </a:ext>
              </a:extLst>
            </p:cNvPr>
            <p:cNvCxnSpPr>
              <a:cxnSpLocks/>
              <a:stCxn id="87" idx="6"/>
              <a:endCxn id="89"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03025FE-C180-9152-F57B-9F59278498F4}"/>
                </a:ext>
              </a:extLst>
            </p:cNvPr>
            <p:cNvCxnSpPr>
              <a:cxnSpLocks/>
              <a:stCxn id="89" idx="7"/>
              <a:endCxn id="87"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CA75B943-E1CE-25F2-C1B9-0E0BE2C51E5E}"/>
              </a:ext>
            </a:extLst>
          </p:cNvPr>
          <p:cNvGrpSpPr/>
          <p:nvPr/>
        </p:nvGrpSpPr>
        <p:grpSpPr>
          <a:xfrm>
            <a:off x="6824448" y="5781868"/>
            <a:ext cx="540000" cy="543680"/>
            <a:chOff x="6815302" y="4340739"/>
            <a:chExt cx="1080000" cy="1080000"/>
          </a:xfrm>
        </p:grpSpPr>
        <p:grpSp>
          <p:nvGrpSpPr>
            <p:cNvPr id="91" name="Group 90">
              <a:extLst>
                <a:ext uri="{FF2B5EF4-FFF2-40B4-BE49-F238E27FC236}">
                  <a16:creationId xmlns:a16="http://schemas.microsoft.com/office/drawing/2014/main" id="{52188072-00AC-4349-594B-C94E26E2A5FC}"/>
                </a:ext>
              </a:extLst>
            </p:cNvPr>
            <p:cNvGrpSpPr/>
            <p:nvPr/>
          </p:nvGrpSpPr>
          <p:grpSpPr>
            <a:xfrm>
              <a:off x="6815302" y="4340739"/>
              <a:ext cx="1080000" cy="1080000"/>
              <a:chOff x="6815302" y="4340739"/>
              <a:chExt cx="1080000" cy="1080000"/>
            </a:xfrm>
          </p:grpSpPr>
          <p:sp>
            <p:nvSpPr>
              <p:cNvPr id="100" name="Oval 99">
                <a:extLst>
                  <a:ext uri="{FF2B5EF4-FFF2-40B4-BE49-F238E27FC236}">
                    <a16:creationId xmlns:a16="http://schemas.microsoft.com/office/drawing/2014/main" id="{F9BF13E9-C4FB-4BF0-CCBA-C092A5390528}"/>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01" name="Oval 100">
                <a:extLst>
                  <a:ext uri="{FF2B5EF4-FFF2-40B4-BE49-F238E27FC236}">
                    <a16:creationId xmlns:a16="http://schemas.microsoft.com/office/drawing/2014/main" id="{000F111A-4EAE-7DE2-85F3-44BBC233CD6E}"/>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92" name="Straight Connector 91">
              <a:extLst>
                <a:ext uri="{FF2B5EF4-FFF2-40B4-BE49-F238E27FC236}">
                  <a16:creationId xmlns:a16="http://schemas.microsoft.com/office/drawing/2014/main" id="{B50DCB79-B151-71BE-18FB-7AB288233514}"/>
                </a:ext>
              </a:extLst>
            </p:cNvPr>
            <p:cNvCxnSpPr>
              <a:cxnSpLocks/>
              <a:endCxn id="100"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30339EC-5C40-EE98-EC2E-AAEE6274A135}"/>
                </a:ext>
              </a:extLst>
            </p:cNvPr>
            <p:cNvCxnSpPr>
              <a:cxnSpLocks/>
              <a:stCxn id="101" idx="1"/>
              <a:endCxn id="100"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338E349-4EA5-482F-58E2-189F1DE18780}"/>
                </a:ext>
              </a:extLst>
            </p:cNvPr>
            <p:cNvCxnSpPr>
              <a:cxnSpLocks/>
              <a:stCxn id="101" idx="2"/>
              <a:endCxn id="100"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6FBC01F-6C2A-7D8F-F9F8-7E3B455BA22B}"/>
                </a:ext>
              </a:extLst>
            </p:cNvPr>
            <p:cNvCxnSpPr>
              <a:cxnSpLocks/>
              <a:stCxn id="101" idx="3"/>
              <a:endCxn id="100"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0DBCB137-0832-8798-B981-6FAB81BBC961}"/>
                </a:ext>
              </a:extLst>
            </p:cNvPr>
            <p:cNvCxnSpPr>
              <a:cxnSpLocks/>
              <a:stCxn id="100" idx="4"/>
              <a:endCxn id="101"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290673C-9532-CE06-222D-0BE950A8B365}"/>
                </a:ext>
              </a:extLst>
            </p:cNvPr>
            <p:cNvCxnSpPr>
              <a:cxnSpLocks/>
              <a:stCxn id="100" idx="5"/>
              <a:endCxn id="101"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4A1F64A-5715-3A57-D925-4764E952A33B}"/>
                </a:ext>
              </a:extLst>
            </p:cNvPr>
            <p:cNvCxnSpPr>
              <a:cxnSpLocks/>
              <a:stCxn id="100" idx="6"/>
              <a:endCxn id="101"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F00CB60-0B1B-0644-6C41-70884B8A493B}"/>
                </a:ext>
              </a:extLst>
            </p:cNvPr>
            <p:cNvCxnSpPr>
              <a:cxnSpLocks/>
              <a:stCxn id="101" idx="7"/>
              <a:endCxn id="100"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421B8860-659C-8AD4-8C3D-B9C050272548}"/>
              </a:ext>
            </a:extLst>
          </p:cNvPr>
          <p:cNvSpPr txBox="1"/>
          <p:nvPr/>
        </p:nvSpPr>
        <p:spPr>
          <a:xfrm>
            <a:off x="6204607" y="6384920"/>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 P4-RXリング</a:t>
            </a:r>
          </a:p>
        </p:txBody>
      </p:sp>
      <p:sp>
        <p:nvSpPr>
          <p:cNvPr id="103" name="Rectangle 102">
            <a:extLst>
              <a:ext uri="{FF2B5EF4-FFF2-40B4-BE49-F238E27FC236}">
                <a16:creationId xmlns:a16="http://schemas.microsoft.com/office/drawing/2014/main" id="{C475A721-F5C4-4CD5-DC52-E9003FCEFE3C}"/>
              </a:ext>
            </a:extLst>
          </p:cNvPr>
          <p:cNvSpPr/>
          <p:nvPr/>
        </p:nvSpPr>
        <p:spPr>
          <a:xfrm>
            <a:off x="3038157" y="6065927"/>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104" name="Straight Connector 103">
            <a:extLst>
              <a:ext uri="{FF2B5EF4-FFF2-40B4-BE49-F238E27FC236}">
                <a16:creationId xmlns:a16="http://schemas.microsoft.com/office/drawing/2014/main" id="{D8865FD7-98C5-E2B5-B119-3F2A946BD92E}"/>
              </a:ext>
            </a:extLst>
          </p:cNvPr>
          <p:cNvCxnSpPr>
            <a:cxnSpLocks/>
            <a:stCxn id="30" idx="3"/>
            <a:endCxn id="100" idx="2"/>
          </p:cNvCxnSpPr>
          <p:nvPr/>
        </p:nvCxnSpPr>
        <p:spPr>
          <a:xfrm>
            <a:off x="5126157" y="5504278"/>
            <a:ext cx="1698291" cy="549430"/>
          </a:xfrm>
          <a:prstGeom prst="line">
            <a:avLst/>
          </a:prstGeom>
          <a:noFill/>
          <a:ln w="50800" cap="flat" cmpd="sng" algn="ctr">
            <a:solidFill>
              <a:srgbClr val="0070C0"/>
            </a:solidFill>
            <a:prstDash val="solid"/>
            <a:tailEnd type="arrow"/>
          </a:ln>
          <a:effectLst/>
        </p:spPr>
      </p:cxnSp>
      <p:sp>
        <p:nvSpPr>
          <p:cNvPr id="108" name="Rounded Rectangle 107">
            <a:extLst>
              <a:ext uri="{FF2B5EF4-FFF2-40B4-BE49-F238E27FC236}">
                <a16:creationId xmlns:a16="http://schemas.microsoft.com/office/drawing/2014/main" id="{2447B45F-63EB-B1E8-F2C0-4521BB5154E7}"/>
              </a:ext>
            </a:extLst>
          </p:cNvPr>
          <p:cNvSpPr/>
          <p:nvPr/>
        </p:nvSpPr>
        <p:spPr>
          <a:xfrm>
            <a:off x="6527237" y="5023715"/>
            <a:ext cx="1199796" cy="35534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FF0000"/>
                </a:solidFill>
              </a:rPr>
              <a:t>パケット</a:t>
            </a:r>
          </a:p>
        </p:txBody>
      </p:sp>
      <p:sp>
        <p:nvSpPr>
          <p:cNvPr id="109" name="TextBox 108">
            <a:extLst>
              <a:ext uri="{FF2B5EF4-FFF2-40B4-BE49-F238E27FC236}">
                <a16:creationId xmlns:a16="http://schemas.microsoft.com/office/drawing/2014/main" id="{4AC74588-E27C-8C34-13BD-6EC612B2ABA1}"/>
              </a:ext>
            </a:extLst>
          </p:cNvPr>
          <p:cNvSpPr txBox="1"/>
          <p:nvPr/>
        </p:nvSpPr>
        <p:spPr>
          <a:xfrm>
            <a:off x="6181792" y="4593999"/>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UMEM</a:t>
            </a:r>
          </a:p>
        </p:txBody>
      </p:sp>
      <p:cxnSp>
        <p:nvCxnSpPr>
          <p:cNvPr id="110" name="Straight Arrow Connector 27">
            <a:extLst>
              <a:ext uri="{FF2B5EF4-FFF2-40B4-BE49-F238E27FC236}">
                <a16:creationId xmlns:a16="http://schemas.microsoft.com/office/drawing/2014/main" id="{3BD46869-3705-A1C1-81B3-623A497E2E97}"/>
              </a:ext>
            </a:extLst>
          </p:cNvPr>
          <p:cNvCxnSpPr>
            <a:cxnSpLocks/>
            <a:stCxn id="103" idx="2"/>
          </p:cNvCxnSpPr>
          <p:nvPr/>
        </p:nvCxnSpPr>
        <p:spPr>
          <a:xfrm>
            <a:off x="4082157" y="6425927"/>
            <a:ext cx="0" cy="326942"/>
          </a:xfrm>
          <a:prstGeom prst="straightConnector1">
            <a:avLst/>
          </a:prstGeom>
          <a:noFill/>
          <a:ln w="50800" cap="flat" cmpd="sng" algn="ctr">
            <a:solidFill>
              <a:srgbClr val="FF0000"/>
            </a:solidFill>
            <a:prstDash val="solid"/>
            <a:headEnd type="triangle" w="med" len="med"/>
            <a:tailEnd type="none" w="med" len="med"/>
          </a:ln>
          <a:effectLst/>
        </p:spPr>
      </p:cxnSp>
      <p:cxnSp>
        <p:nvCxnSpPr>
          <p:cNvPr id="2" name="Straight Connector 1">
            <a:extLst>
              <a:ext uri="{FF2B5EF4-FFF2-40B4-BE49-F238E27FC236}">
                <a16:creationId xmlns:a16="http://schemas.microsoft.com/office/drawing/2014/main" id="{8AC92B8A-44D2-1B3A-0CAB-3F1DF57D8856}"/>
              </a:ext>
            </a:extLst>
          </p:cNvPr>
          <p:cNvCxnSpPr>
            <a:cxnSpLocks/>
            <a:stCxn id="103" idx="0"/>
            <a:endCxn id="30" idx="2"/>
          </p:cNvCxnSpPr>
          <p:nvPr/>
        </p:nvCxnSpPr>
        <p:spPr>
          <a:xfrm flipV="1">
            <a:off x="4082157" y="5750309"/>
            <a:ext cx="0" cy="315618"/>
          </a:xfrm>
          <a:prstGeom prst="line">
            <a:avLst/>
          </a:prstGeom>
          <a:noFill/>
          <a:ln w="50800" cap="flat" cmpd="sng" algn="ctr">
            <a:solidFill>
              <a:srgbClr val="0070C0"/>
            </a:solidFill>
            <a:prstDash val="solid"/>
            <a:tailEnd type="arrow"/>
          </a:ln>
          <a:effectLst/>
        </p:spPr>
      </p:cxnSp>
      <p:cxnSp>
        <p:nvCxnSpPr>
          <p:cNvPr id="3" name="Straight Arrow Connector 27">
            <a:extLst>
              <a:ext uri="{FF2B5EF4-FFF2-40B4-BE49-F238E27FC236}">
                <a16:creationId xmlns:a16="http://schemas.microsoft.com/office/drawing/2014/main" id="{592C2DCE-CF2C-9DA8-2588-13E40DF3BC4A}"/>
              </a:ext>
            </a:extLst>
          </p:cNvPr>
          <p:cNvCxnSpPr>
            <a:cxnSpLocks/>
          </p:cNvCxnSpPr>
          <p:nvPr/>
        </p:nvCxnSpPr>
        <p:spPr>
          <a:xfrm>
            <a:off x="5126157" y="4808700"/>
            <a:ext cx="943580" cy="0"/>
          </a:xfrm>
          <a:prstGeom prst="straightConnector1">
            <a:avLst/>
          </a:prstGeom>
          <a:noFill/>
          <a:ln w="50800" cap="flat" cmpd="sng" algn="ctr">
            <a:solidFill>
              <a:srgbClr val="FF0000"/>
            </a:solidFill>
            <a:prstDash val="solid"/>
            <a:headEnd type="triangle" w="med" len="med"/>
            <a:tailEnd type="none" w="med" len="med"/>
          </a:ln>
          <a:effectLst/>
        </p:spPr>
      </p:cxnSp>
      <p:cxnSp>
        <p:nvCxnSpPr>
          <p:cNvPr id="4" name="Straight Connector 3">
            <a:extLst>
              <a:ext uri="{FF2B5EF4-FFF2-40B4-BE49-F238E27FC236}">
                <a16:creationId xmlns:a16="http://schemas.microsoft.com/office/drawing/2014/main" id="{CB778B5A-0936-7697-F449-048ECB9EA3B1}"/>
              </a:ext>
            </a:extLst>
          </p:cNvPr>
          <p:cNvCxnSpPr>
            <a:cxnSpLocks/>
          </p:cNvCxnSpPr>
          <p:nvPr/>
        </p:nvCxnSpPr>
        <p:spPr>
          <a:xfrm flipH="1">
            <a:off x="2443215" y="4808700"/>
            <a:ext cx="594942" cy="165614"/>
          </a:xfrm>
          <a:prstGeom prst="line">
            <a:avLst/>
          </a:prstGeom>
          <a:noFill/>
          <a:ln w="50800" cap="flat" cmpd="sng" algn="ctr">
            <a:solidFill>
              <a:srgbClr val="0070C0"/>
            </a:solidFill>
            <a:prstDash val="solid"/>
            <a:headEnd type="arrow" w="med" len="med"/>
            <a:tailEnd type="none" w="med" len="med"/>
          </a:ln>
          <a:effectLst/>
        </p:spPr>
      </p:cxnSp>
      <p:cxnSp>
        <p:nvCxnSpPr>
          <p:cNvPr id="5" name="Straight Arrow Connector 27">
            <a:extLst>
              <a:ext uri="{FF2B5EF4-FFF2-40B4-BE49-F238E27FC236}">
                <a16:creationId xmlns:a16="http://schemas.microsoft.com/office/drawing/2014/main" id="{45CA1F3D-2B8C-BB9B-D8DE-AFD544C88691}"/>
              </a:ext>
            </a:extLst>
          </p:cNvPr>
          <p:cNvCxnSpPr>
            <a:cxnSpLocks/>
          </p:cNvCxnSpPr>
          <p:nvPr/>
        </p:nvCxnSpPr>
        <p:spPr>
          <a:xfrm>
            <a:off x="4082157" y="4267200"/>
            <a:ext cx="0" cy="295468"/>
          </a:xfrm>
          <a:prstGeom prst="straightConnector1">
            <a:avLst/>
          </a:prstGeom>
          <a:noFill/>
          <a:ln w="50800" cap="flat" cmpd="sng" algn="ctr">
            <a:solidFill>
              <a:srgbClr val="FF0000"/>
            </a:solidFill>
            <a:prstDash val="solid"/>
            <a:headEnd type="triangle" w="med" len="med"/>
            <a:tailEnd type="none" w="med" len="med"/>
          </a:ln>
          <a:effectLst/>
        </p:spPr>
      </p:cxnSp>
    </p:spTree>
    <p:extLst>
      <p:ext uri="{BB962C8B-B14F-4D97-AF65-F5344CB8AC3E}">
        <p14:creationId xmlns:p14="http://schemas.microsoft.com/office/powerpoint/2010/main" val="81305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checkerboard(across)">
                                      <p:cBhvr>
                                        <p:cTn id="16" dur="500"/>
                                        <p:tgtEl>
                                          <p:spTgt spid="71"/>
                                        </p:tgtEl>
                                      </p:cBhvr>
                                    </p:animEffect>
                                  </p:childTnLst>
                                </p:cTn>
                              </p:par>
                              <p:par>
                                <p:cTn id="17" presetID="5" presetClass="entr" presetSubtype="1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checkerboard(across)">
                                      <p:cBhvr>
                                        <p:cTn id="19" dur="500"/>
                                        <p:tgtEl>
                                          <p:spTgt spid="72"/>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71"/>
                                        </p:tgtEl>
                                      </p:cBhvr>
                                    </p:animEffect>
                                    <p:set>
                                      <p:cBhvr>
                                        <p:cTn id="24" dur="1" fill="hold">
                                          <p:stCondLst>
                                            <p:cond delay="499"/>
                                          </p:stCondLst>
                                        </p:cTn>
                                        <p:tgtEl>
                                          <p:spTgt spid="71"/>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72"/>
                                        </p:tgtEl>
                                      </p:cBhvr>
                                    </p:animEffect>
                                    <p:set>
                                      <p:cBhvr>
                                        <p:cTn id="30" dur="1" fill="hold">
                                          <p:stCondLst>
                                            <p:cond delay="499"/>
                                          </p:stCondLst>
                                        </p:cTn>
                                        <p:tgtEl>
                                          <p:spTgt spid="72"/>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5" presetClass="exit" presetSubtype="10" fill="hold" grpId="0" nodeType="withEffect">
                                  <p:stCondLst>
                                    <p:cond delay="0"/>
                                  </p:stCondLst>
                                  <p:childTnLst>
                                    <p:animEffect transition="out" filter="checkerboard(across)">
                                      <p:cBhvr>
                                        <p:cTn id="38" dur="500"/>
                                        <p:tgtEl>
                                          <p:spTgt spid="108"/>
                                        </p:tgtEl>
                                      </p:cBhvr>
                                    </p:animEffect>
                                    <p:set>
                                      <p:cBhvr>
                                        <p:cTn id="39" dur="1" fill="hold">
                                          <p:stCondLst>
                                            <p:cond delay="499"/>
                                          </p:stCondLst>
                                        </p:cTn>
                                        <p:tgtEl>
                                          <p:spTgt spid="10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heckerboard(across)">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checkerboard(across)">
                                      <p:cBhvr>
                                        <p:cTn id="49" dur="500"/>
                                        <p:tgtEl>
                                          <p:spTgt spid="110"/>
                                        </p:tgtEl>
                                      </p:cBhvr>
                                    </p:animEffect>
                                  </p:childTnLst>
                                </p:cTn>
                              </p:par>
                              <p:par>
                                <p:cTn id="50" presetID="5"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checkerboard(across)">
                                      <p:cBhvr>
                                        <p:cTn id="55" dur="500"/>
                                        <p:tgtEl>
                                          <p:spTgt spid="108"/>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checkerboard(across)">
                                      <p:cBhvr>
                                        <p:cTn id="60" dur="500"/>
                                        <p:tgtEl>
                                          <p:spTgt spid="104"/>
                                        </p:tgtEl>
                                      </p:cBhvr>
                                    </p:animEffect>
                                  </p:childTnLst>
                                </p:cTn>
                              </p:par>
                              <p:par>
                                <p:cTn id="61" presetID="5" presetClass="entr" presetSubtype="10" fill="hold" nodeType="withEffect">
                                  <p:stCondLst>
                                    <p:cond delay="0"/>
                                  </p:stCondLst>
                                  <p:childTnLst>
                                    <p:set>
                                      <p:cBhvr>
                                        <p:cTn id="62" dur="1" fill="hold">
                                          <p:stCondLst>
                                            <p:cond delay="0"/>
                                          </p:stCondLst>
                                        </p:cTn>
                                        <p:tgtEl>
                                          <p:spTgt spid="90"/>
                                        </p:tgtEl>
                                        <p:attrNameLst>
                                          <p:attrName>style.visibility</p:attrName>
                                        </p:attrNameLst>
                                      </p:cBhvr>
                                      <p:to>
                                        <p:strVal val="visible"/>
                                      </p:to>
                                    </p:set>
                                    <p:animEffect transition="in" filter="checkerboard(across)">
                                      <p:cBhvr>
                                        <p:cTn id="63" dur="500"/>
                                        <p:tgtEl>
                                          <p:spTgt spid="90"/>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Effect transition="in" filter="checkerboard(across)">
                                      <p:cBhvr>
                                        <p:cTn id="6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102" grpId="0"/>
      <p:bldP spid="108" grpId="0" animBg="1"/>
      <p:bldP spid="10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08CBF-A9EF-BDEF-441C-193AD050589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EB285E1-F7C5-3B1F-C208-7ADA76774C34}"/>
              </a:ext>
            </a:extLst>
          </p:cNvPr>
          <p:cNvSpPr>
            <a:spLocks noGrp="1"/>
          </p:cNvSpPr>
          <p:nvPr>
            <p:ph type="title"/>
          </p:nvPr>
        </p:nvSpPr>
        <p:spPr>
          <a:xfrm>
            <a:off x="381000" y="551543"/>
            <a:ext cx="11430000" cy="457200"/>
          </a:xfrm>
        </p:spPr>
        <p:txBody>
          <a:bodyPr/>
          <a:lstStyle/>
          <a:p>
            <a:r>
              <a:rPr lang="en-JP" dirty="0">
                <a:solidFill>
                  <a:srgbClr val="3B3B3B"/>
                </a:solidFill>
              </a:rPr>
              <a:t>TransP4におけるパケット受信 (2/2)</a:t>
            </a:r>
          </a:p>
        </p:txBody>
      </p:sp>
      <p:sp>
        <p:nvSpPr>
          <p:cNvPr id="11" name="Slide Number Placeholder 10">
            <a:extLst>
              <a:ext uri="{FF2B5EF4-FFF2-40B4-BE49-F238E27FC236}">
                <a16:creationId xmlns:a16="http://schemas.microsoft.com/office/drawing/2014/main" id="{72A359B3-8469-708B-A218-21DA38F6DAFF}"/>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13</a:t>
            </a:fld>
            <a:endParaRPr lang="en-US" dirty="0"/>
          </a:p>
        </p:txBody>
      </p:sp>
      <p:sp>
        <p:nvSpPr>
          <p:cNvPr id="42" name="Content Placeholder 41">
            <a:extLst>
              <a:ext uri="{FF2B5EF4-FFF2-40B4-BE49-F238E27FC236}">
                <a16:creationId xmlns:a16="http://schemas.microsoft.com/office/drawing/2014/main" id="{5ECF3DF6-4A8F-1ED1-99B5-0C5C823D19F2}"/>
              </a:ext>
            </a:extLst>
          </p:cNvPr>
          <p:cNvSpPr>
            <a:spLocks noGrp="1"/>
          </p:cNvSpPr>
          <p:nvPr>
            <p:ph sz="half" idx="2"/>
          </p:nvPr>
        </p:nvSpPr>
        <p:spPr>
          <a:xfrm>
            <a:off x="381000" y="1219200"/>
            <a:ext cx="11430000" cy="4876799"/>
          </a:xfrm>
        </p:spPr>
        <p:txBody>
          <a:bodyPr>
            <a:normAutofit/>
          </a:bodyPr>
          <a:lstStyle/>
          <a:p>
            <a:r>
              <a:rPr lang="en-US" dirty="0" err="1">
                <a:solidFill>
                  <a:srgbClr val="3B3B3B"/>
                </a:solidFill>
              </a:rPr>
              <a:t>P4</a:t>
            </a:r>
            <a:r>
              <a:rPr lang="en-US" dirty="0">
                <a:solidFill>
                  <a:srgbClr val="3B3B3B"/>
                </a:solidFill>
              </a:rPr>
              <a:t> </a:t>
            </a:r>
            <a:r>
              <a:rPr lang="en-US" dirty="0" err="1">
                <a:solidFill>
                  <a:srgbClr val="3B3B3B"/>
                </a:solidFill>
              </a:rPr>
              <a:t>VM</a:t>
            </a:r>
            <a:r>
              <a:rPr lang="ja-JP" altLang="en-US">
                <a:solidFill>
                  <a:srgbClr val="3B3B3B"/>
                </a:solidFill>
              </a:rPr>
              <a:t>においてパケット受信の可否を判定</a:t>
            </a:r>
            <a:endParaRPr lang="en-US" altLang="ja-JP" dirty="0">
              <a:solidFill>
                <a:srgbClr val="3B3B3B"/>
              </a:solidFill>
            </a:endParaRPr>
          </a:p>
          <a:p>
            <a:pPr lvl="1"/>
            <a:r>
              <a:rPr lang="en-US" dirty="0" err="1">
                <a:solidFill>
                  <a:srgbClr val="3B3B3B"/>
                </a:solidFill>
              </a:rPr>
              <a:t>P4</a:t>
            </a:r>
            <a:r>
              <a:rPr lang="en-US" dirty="0">
                <a:solidFill>
                  <a:srgbClr val="3B3B3B"/>
                </a:solidFill>
              </a:rPr>
              <a:t>-RX</a:t>
            </a:r>
            <a:r>
              <a:rPr lang="ja-JP" altLang="en-US">
                <a:solidFill>
                  <a:srgbClr val="3B3B3B"/>
                </a:solidFill>
              </a:rPr>
              <a:t>リングからディスクリプタ，</a:t>
            </a:r>
            <a:r>
              <a:rPr lang="en-US" altLang="ja-JP" dirty="0" err="1">
                <a:solidFill>
                  <a:srgbClr val="3B3B3B"/>
                </a:solidFill>
              </a:rPr>
              <a:t>UMEM</a:t>
            </a:r>
            <a:r>
              <a:rPr lang="ja-JP" altLang="en-US">
                <a:solidFill>
                  <a:srgbClr val="3B3B3B"/>
                </a:solidFill>
              </a:rPr>
              <a:t>からパケットデータを取得</a:t>
            </a:r>
            <a:endParaRPr lang="en-US" altLang="ja-JP" dirty="0">
              <a:solidFill>
                <a:srgbClr val="3B3B3B"/>
              </a:solidFill>
            </a:endParaRPr>
          </a:p>
          <a:p>
            <a:pPr lvl="1"/>
            <a:r>
              <a:rPr lang="en-US" dirty="0" err="1">
                <a:solidFill>
                  <a:srgbClr val="3B3B3B"/>
                </a:solidFill>
              </a:rPr>
              <a:t>P4</a:t>
            </a:r>
            <a:r>
              <a:rPr lang="ja-JP" altLang="en-US">
                <a:solidFill>
                  <a:srgbClr val="3B3B3B"/>
                </a:solidFill>
              </a:rPr>
              <a:t>プログラムを実行し，判定結果を</a:t>
            </a:r>
            <a:r>
              <a:rPr lang="en-US" dirty="0" err="1">
                <a:solidFill>
                  <a:srgbClr val="3B3B3B"/>
                </a:solidFill>
              </a:rPr>
              <a:t>P4</a:t>
            </a:r>
            <a:r>
              <a:rPr lang="en-US" dirty="0">
                <a:solidFill>
                  <a:srgbClr val="3B3B3B"/>
                </a:solidFill>
              </a:rPr>
              <a:t>-TX</a:t>
            </a:r>
            <a:r>
              <a:rPr lang="ja-JP" altLang="en-US">
                <a:solidFill>
                  <a:srgbClr val="3B3B3B"/>
                </a:solidFill>
              </a:rPr>
              <a:t>リングに書き込み</a:t>
            </a:r>
            <a:endParaRPr lang="en-US" altLang="ja-JP" dirty="0">
              <a:solidFill>
                <a:srgbClr val="3B3B3B"/>
              </a:solidFill>
            </a:endParaRPr>
          </a:p>
          <a:p>
            <a:r>
              <a:rPr lang="ja-JP" altLang="en-US">
                <a:solidFill>
                  <a:srgbClr val="3B3B3B"/>
                </a:solidFill>
              </a:rPr>
              <a:t>デバイスドライバが判定結果を</a:t>
            </a:r>
            <a:r>
              <a:rPr lang="en-US" altLang="ja-JP" dirty="0" err="1">
                <a:solidFill>
                  <a:srgbClr val="3B3B3B"/>
                </a:solidFill>
              </a:rPr>
              <a:t>P4</a:t>
            </a:r>
            <a:r>
              <a:rPr lang="en-US" altLang="ja-JP" dirty="0">
                <a:solidFill>
                  <a:srgbClr val="3B3B3B"/>
                </a:solidFill>
              </a:rPr>
              <a:t>-TX</a:t>
            </a:r>
            <a:r>
              <a:rPr lang="ja-JP" altLang="en-US">
                <a:solidFill>
                  <a:srgbClr val="3B3B3B"/>
                </a:solidFill>
              </a:rPr>
              <a:t>リングから取得</a:t>
            </a:r>
            <a:endParaRPr lang="en-US" altLang="ja-JP" dirty="0">
              <a:solidFill>
                <a:srgbClr val="3B3B3B"/>
              </a:solidFill>
            </a:endParaRPr>
          </a:p>
          <a:p>
            <a:pPr lvl="1"/>
            <a:r>
              <a:rPr lang="en-US" dirty="0" err="1">
                <a:solidFill>
                  <a:srgbClr val="3B3B3B"/>
                </a:solidFill>
              </a:rPr>
              <a:t>許可ならディスクリプタをRX</a:t>
            </a:r>
            <a:r>
              <a:rPr lang="ja-JP" altLang="en-US">
                <a:solidFill>
                  <a:srgbClr val="3B3B3B"/>
                </a:solidFill>
              </a:rPr>
              <a:t>リングに書き込み</a:t>
            </a:r>
            <a:endParaRPr lang="en-US" altLang="ja-JP" dirty="0">
              <a:solidFill>
                <a:srgbClr val="3B3B3B"/>
              </a:solidFill>
            </a:endParaRPr>
          </a:p>
          <a:p>
            <a:pPr lvl="1"/>
            <a:r>
              <a:rPr lang="ja-JP" altLang="en-US">
                <a:solidFill>
                  <a:srgbClr val="3B3B3B"/>
                </a:solidFill>
              </a:rPr>
              <a:t>拒否なら</a:t>
            </a:r>
            <a:r>
              <a:rPr lang="en-US" altLang="ja-JP" dirty="0" err="1">
                <a:solidFill>
                  <a:srgbClr val="3B3B3B"/>
                </a:solidFill>
              </a:rPr>
              <a:t>UMEM</a:t>
            </a:r>
            <a:r>
              <a:rPr lang="ja-JP" altLang="en-US">
                <a:solidFill>
                  <a:srgbClr val="3B3B3B"/>
                </a:solidFill>
              </a:rPr>
              <a:t>の領域を再利用</a:t>
            </a:r>
            <a:endParaRPr lang="en-US" altLang="ja-JP" dirty="0">
              <a:solidFill>
                <a:srgbClr val="3B3B3B"/>
              </a:solidFill>
            </a:endParaRPr>
          </a:p>
        </p:txBody>
      </p:sp>
      <p:sp>
        <p:nvSpPr>
          <p:cNvPr id="14" name="Rectangle 13">
            <a:extLst>
              <a:ext uri="{FF2B5EF4-FFF2-40B4-BE49-F238E27FC236}">
                <a16:creationId xmlns:a16="http://schemas.microsoft.com/office/drawing/2014/main" id="{7C04CF71-F163-6494-3817-BF57EE465695}"/>
              </a:ext>
            </a:extLst>
          </p:cNvPr>
          <p:cNvSpPr/>
          <p:nvPr/>
        </p:nvSpPr>
        <p:spPr>
          <a:xfrm>
            <a:off x="3038157" y="4562668"/>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cxnSp>
        <p:nvCxnSpPr>
          <p:cNvPr id="15" name="Straight Arrow Connector 27">
            <a:extLst>
              <a:ext uri="{FF2B5EF4-FFF2-40B4-BE49-F238E27FC236}">
                <a16:creationId xmlns:a16="http://schemas.microsoft.com/office/drawing/2014/main" id="{00EFBC6F-E572-29FF-B636-F970ED4F8394}"/>
              </a:ext>
            </a:extLst>
          </p:cNvPr>
          <p:cNvCxnSpPr>
            <a:cxnSpLocks/>
            <a:stCxn id="14" idx="3"/>
          </p:cNvCxnSpPr>
          <p:nvPr/>
        </p:nvCxnSpPr>
        <p:spPr>
          <a:xfrm>
            <a:off x="5126157" y="4808700"/>
            <a:ext cx="943580" cy="0"/>
          </a:xfrm>
          <a:prstGeom prst="straightConnector1">
            <a:avLst/>
          </a:prstGeom>
          <a:noFill/>
          <a:ln w="50800" cap="flat" cmpd="sng" algn="ctr">
            <a:solidFill>
              <a:srgbClr val="FF0000"/>
            </a:solidFill>
            <a:prstDash val="solid"/>
            <a:headEnd type="triangle" w="med" len="med"/>
            <a:tailEnd type="none" w="med" len="med"/>
          </a:ln>
          <a:effectLst/>
        </p:spPr>
      </p:cxnSp>
      <p:cxnSp>
        <p:nvCxnSpPr>
          <p:cNvPr id="16" name="Straight Arrow Connector 29">
            <a:extLst>
              <a:ext uri="{FF2B5EF4-FFF2-40B4-BE49-F238E27FC236}">
                <a16:creationId xmlns:a16="http://schemas.microsoft.com/office/drawing/2014/main" id="{24855D9C-0150-E382-36F0-984F21D321DB}"/>
              </a:ext>
            </a:extLst>
          </p:cNvPr>
          <p:cNvCxnSpPr>
            <a:cxnSpLocks/>
            <a:endCxn id="103" idx="3"/>
          </p:cNvCxnSpPr>
          <p:nvPr/>
        </p:nvCxnSpPr>
        <p:spPr>
          <a:xfrm flipH="1">
            <a:off x="5126157" y="5393158"/>
            <a:ext cx="956978" cy="852769"/>
          </a:xfrm>
          <a:prstGeom prst="straightConnector1">
            <a:avLst/>
          </a:prstGeom>
          <a:noFill/>
          <a:ln w="50800" cap="flat" cmpd="sng" algn="ctr">
            <a:solidFill>
              <a:srgbClr val="FF0000"/>
            </a:solidFill>
            <a:prstDash val="solid"/>
            <a:headEnd type="triangle" w="med" len="med"/>
            <a:tailEnd type="none" w="med" len="med"/>
          </a:ln>
          <a:effectLst/>
        </p:spPr>
      </p:cxnSp>
      <p:sp>
        <p:nvSpPr>
          <p:cNvPr id="30" name="Rectangle 29">
            <a:extLst>
              <a:ext uri="{FF2B5EF4-FFF2-40B4-BE49-F238E27FC236}">
                <a16:creationId xmlns:a16="http://schemas.microsoft.com/office/drawing/2014/main" id="{3879917C-F2D4-09C7-2D23-C49EEDB23903}"/>
              </a:ext>
            </a:extLst>
          </p:cNvPr>
          <p:cNvSpPr/>
          <p:nvPr/>
        </p:nvSpPr>
        <p:spPr>
          <a:xfrm>
            <a:off x="3038157" y="5258247"/>
            <a:ext cx="2088000" cy="492062"/>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cxnSp>
        <p:nvCxnSpPr>
          <p:cNvPr id="31" name="Straight Connector 30">
            <a:extLst>
              <a:ext uri="{FF2B5EF4-FFF2-40B4-BE49-F238E27FC236}">
                <a16:creationId xmlns:a16="http://schemas.microsoft.com/office/drawing/2014/main" id="{107B9A18-659E-BEBD-9723-0D8DCA955444}"/>
              </a:ext>
            </a:extLst>
          </p:cNvPr>
          <p:cNvCxnSpPr>
            <a:cxnSpLocks/>
            <a:stCxn id="14" idx="1"/>
            <a:endCxn id="87" idx="7"/>
          </p:cNvCxnSpPr>
          <p:nvPr/>
        </p:nvCxnSpPr>
        <p:spPr>
          <a:xfrm flipH="1">
            <a:off x="2443215" y="4808700"/>
            <a:ext cx="594942" cy="165614"/>
          </a:xfrm>
          <a:prstGeom prst="line">
            <a:avLst/>
          </a:prstGeom>
          <a:noFill/>
          <a:ln w="50800" cap="flat" cmpd="sng" algn="ctr">
            <a:solidFill>
              <a:srgbClr val="0070C0"/>
            </a:solidFill>
            <a:prstDash val="solid"/>
            <a:headEnd type="arrow" w="med" len="med"/>
            <a:tailEnd type="none" w="med" len="med"/>
          </a:ln>
          <a:effectLst/>
        </p:spPr>
      </p:cxnSp>
      <p:sp>
        <p:nvSpPr>
          <p:cNvPr id="41" name="Rectangle 40">
            <a:extLst>
              <a:ext uri="{FF2B5EF4-FFF2-40B4-BE49-F238E27FC236}">
                <a16:creationId xmlns:a16="http://schemas.microsoft.com/office/drawing/2014/main" id="{355D22FB-7447-CD46-35C4-8F9207F0390B}"/>
              </a:ext>
            </a:extLst>
          </p:cNvPr>
          <p:cNvSpPr/>
          <p:nvPr/>
        </p:nvSpPr>
        <p:spPr>
          <a:xfrm>
            <a:off x="6083135" y="4562668"/>
            <a:ext cx="2088000" cy="98015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grpSp>
        <p:nvGrpSpPr>
          <p:cNvPr id="68" name="Group 67">
            <a:extLst>
              <a:ext uri="{FF2B5EF4-FFF2-40B4-BE49-F238E27FC236}">
                <a16:creationId xmlns:a16="http://schemas.microsoft.com/office/drawing/2014/main" id="{852BBD53-DACF-5F9D-22CB-4F21D3BAD7DA}"/>
              </a:ext>
            </a:extLst>
          </p:cNvPr>
          <p:cNvGrpSpPr/>
          <p:nvPr/>
        </p:nvGrpSpPr>
        <p:grpSpPr>
          <a:xfrm>
            <a:off x="9074094" y="4984331"/>
            <a:ext cx="2088000" cy="1377322"/>
            <a:chOff x="7834376" y="2176015"/>
            <a:chExt cx="2118543" cy="1398042"/>
          </a:xfrm>
        </p:grpSpPr>
        <p:sp>
          <p:nvSpPr>
            <p:cNvPr id="69" name="Rectangle 68">
              <a:extLst>
                <a:ext uri="{FF2B5EF4-FFF2-40B4-BE49-F238E27FC236}">
                  <a16:creationId xmlns:a16="http://schemas.microsoft.com/office/drawing/2014/main" id="{BDFA1858-D0E4-06FE-BE71-3D9E9B3DBD4C}"/>
                </a:ext>
              </a:extLst>
            </p:cNvPr>
            <p:cNvSpPr/>
            <p:nvPr/>
          </p:nvSpPr>
          <p:spPr>
            <a:xfrm>
              <a:off x="7834376" y="2176015"/>
              <a:ext cx="2118543" cy="1398042"/>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70" name="Snip Diagonal Corner Rectangle 69">
              <a:extLst>
                <a:ext uri="{FF2B5EF4-FFF2-40B4-BE49-F238E27FC236}">
                  <a16:creationId xmlns:a16="http://schemas.microsoft.com/office/drawing/2014/main" id="{ADCF9C1F-BB25-0C87-2587-075F6CB5074D}"/>
                </a:ext>
              </a:extLst>
            </p:cNvPr>
            <p:cNvSpPr/>
            <p:nvPr/>
          </p:nvSpPr>
          <p:spPr>
            <a:xfrm>
              <a:off x="8164758" y="2727141"/>
              <a:ext cx="1475926" cy="613827"/>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grpSp>
      <p:sp>
        <p:nvSpPr>
          <p:cNvPr id="71" name="TextBox 70">
            <a:extLst>
              <a:ext uri="{FF2B5EF4-FFF2-40B4-BE49-F238E27FC236}">
                <a16:creationId xmlns:a16="http://schemas.microsoft.com/office/drawing/2014/main" id="{47E9A65A-512B-02BF-97BB-FEA2DA46DE20}"/>
              </a:ext>
            </a:extLst>
          </p:cNvPr>
          <p:cNvSpPr txBox="1"/>
          <p:nvPr/>
        </p:nvSpPr>
        <p:spPr>
          <a:xfrm>
            <a:off x="1029906" y="4866195"/>
            <a:ext cx="981043" cy="650735"/>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RX</a:t>
            </a:r>
          </a:p>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リング</a:t>
            </a:r>
          </a:p>
        </p:txBody>
      </p:sp>
      <p:grpSp>
        <p:nvGrpSpPr>
          <p:cNvPr id="72" name="Group 71">
            <a:extLst>
              <a:ext uri="{FF2B5EF4-FFF2-40B4-BE49-F238E27FC236}">
                <a16:creationId xmlns:a16="http://schemas.microsoft.com/office/drawing/2014/main" id="{4EC86F02-14C6-BD87-1848-B022378976E5}"/>
              </a:ext>
            </a:extLst>
          </p:cNvPr>
          <p:cNvGrpSpPr/>
          <p:nvPr/>
        </p:nvGrpSpPr>
        <p:grpSpPr>
          <a:xfrm>
            <a:off x="1982296" y="4894694"/>
            <a:ext cx="540000" cy="543680"/>
            <a:chOff x="6815302" y="4340739"/>
            <a:chExt cx="1080000" cy="1080000"/>
          </a:xfrm>
        </p:grpSpPr>
        <p:grpSp>
          <p:nvGrpSpPr>
            <p:cNvPr id="73" name="Group 72">
              <a:extLst>
                <a:ext uri="{FF2B5EF4-FFF2-40B4-BE49-F238E27FC236}">
                  <a16:creationId xmlns:a16="http://schemas.microsoft.com/office/drawing/2014/main" id="{36685664-7326-3634-87F0-627313A9B3E9}"/>
                </a:ext>
              </a:extLst>
            </p:cNvPr>
            <p:cNvGrpSpPr/>
            <p:nvPr/>
          </p:nvGrpSpPr>
          <p:grpSpPr>
            <a:xfrm>
              <a:off x="6815302" y="4340739"/>
              <a:ext cx="1080000" cy="1080000"/>
              <a:chOff x="6815302" y="4340739"/>
              <a:chExt cx="1080000" cy="1080000"/>
            </a:xfrm>
          </p:grpSpPr>
          <p:sp>
            <p:nvSpPr>
              <p:cNvPr id="87" name="Oval 86">
                <a:extLst>
                  <a:ext uri="{FF2B5EF4-FFF2-40B4-BE49-F238E27FC236}">
                    <a16:creationId xmlns:a16="http://schemas.microsoft.com/office/drawing/2014/main" id="{E0F7347F-4D2C-B279-5A6D-3583FA25E83B}"/>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89" name="Oval 88">
                <a:extLst>
                  <a:ext uri="{FF2B5EF4-FFF2-40B4-BE49-F238E27FC236}">
                    <a16:creationId xmlns:a16="http://schemas.microsoft.com/office/drawing/2014/main" id="{EA26526B-F26F-DD30-AFA8-0E5BE1DCED66}"/>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74" name="Straight Connector 73">
              <a:extLst>
                <a:ext uri="{FF2B5EF4-FFF2-40B4-BE49-F238E27FC236}">
                  <a16:creationId xmlns:a16="http://schemas.microsoft.com/office/drawing/2014/main" id="{7CCEEAF0-8131-A1FF-1FB9-4275C7527AA1}"/>
                </a:ext>
              </a:extLst>
            </p:cNvPr>
            <p:cNvCxnSpPr>
              <a:cxnSpLocks/>
              <a:endCxn id="87"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0DBEA52-3424-1D6B-D47D-95A4C831FB1E}"/>
                </a:ext>
              </a:extLst>
            </p:cNvPr>
            <p:cNvCxnSpPr>
              <a:cxnSpLocks/>
              <a:stCxn id="89" idx="1"/>
              <a:endCxn id="87"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4D5C8F3-5A46-752E-7063-780BFE1D0891}"/>
                </a:ext>
              </a:extLst>
            </p:cNvPr>
            <p:cNvCxnSpPr>
              <a:cxnSpLocks/>
              <a:stCxn id="89" idx="2"/>
              <a:endCxn id="87"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3F0D401-B42D-5B80-15D0-C590BABB22DA}"/>
                </a:ext>
              </a:extLst>
            </p:cNvPr>
            <p:cNvCxnSpPr>
              <a:cxnSpLocks/>
              <a:stCxn id="89" idx="3"/>
              <a:endCxn id="87"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BFE46E4-8F08-0C4A-3C88-12B08DDA84E3}"/>
                </a:ext>
              </a:extLst>
            </p:cNvPr>
            <p:cNvCxnSpPr>
              <a:cxnSpLocks/>
              <a:stCxn id="87" idx="4"/>
              <a:endCxn id="89"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4C00E36-9A61-A5B8-15E3-14446AB29C2C}"/>
                </a:ext>
              </a:extLst>
            </p:cNvPr>
            <p:cNvCxnSpPr>
              <a:cxnSpLocks/>
              <a:stCxn id="87" idx="5"/>
              <a:endCxn id="89"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EDED70A-66C3-A8CE-6964-70FE3687BC0D}"/>
                </a:ext>
              </a:extLst>
            </p:cNvPr>
            <p:cNvCxnSpPr>
              <a:cxnSpLocks/>
              <a:stCxn id="87" idx="6"/>
              <a:endCxn id="89"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88E146F-9039-EFF9-77FA-52D9D26A8538}"/>
                </a:ext>
              </a:extLst>
            </p:cNvPr>
            <p:cNvCxnSpPr>
              <a:cxnSpLocks/>
              <a:stCxn id="89" idx="7"/>
              <a:endCxn id="87"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25D63037-92A5-1A22-6F2B-BAC4ED36AE00}"/>
              </a:ext>
            </a:extLst>
          </p:cNvPr>
          <p:cNvGrpSpPr/>
          <p:nvPr/>
        </p:nvGrpSpPr>
        <p:grpSpPr>
          <a:xfrm>
            <a:off x="6824448" y="5781868"/>
            <a:ext cx="540000" cy="543680"/>
            <a:chOff x="6815302" y="4340739"/>
            <a:chExt cx="1080000" cy="1080000"/>
          </a:xfrm>
        </p:grpSpPr>
        <p:grpSp>
          <p:nvGrpSpPr>
            <p:cNvPr id="91" name="Group 90">
              <a:extLst>
                <a:ext uri="{FF2B5EF4-FFF2-40B4-BE49-F238E27FC236}">
                  <a16:creationId xmlns:a16="http://schemas.microsoft.com/office/drawing/2014/main" id="{DE591B49-745A-7089-7055-625B98BBCD96}"/>
                </a:ext>
              </a:extLst>
            </p:cNvPr>
            <p:cNvGrpSpPr/>
            <p:nvPr/>
          </p:nvGrpSpPr>
          <p:grpSpPr>
            <a:xfrm>
              <a:off x="6815302" y="4340739"/>
              <a:ext cx="1080000" cy="1080000"/>
              <a:chOff x="6815302" y="4340739"/>
              <a:chExt cx="1080000" cy="1080000"/>
            </a:xfrm>
          </p:grpSpPr>
          <p:sp>
            <p:nvSpPr>
              <p:cNvPr id="100" name="Oval 99">
                <a:extLst>
                  <a:ext uri="{FF2B5EF4-FFF2-40B4-BE49-F238E27FC236}">
                    <a16:creationId xmlns:a16="http://schemas.microsoft.com/office/drawing/2014/main" id="{D757D7EE-C4AC-B533-955E-C4B0AFF1BC3E}"/>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01" name="Oval 100">
                <a:extLst>
                  <a:ext uri="{FF2B5EF4-FFF2-40B4-BE49-F238E27FC236}">
                    <a16:creationId xmlns:a16="http://schemas.microsoft.com/office/drawing/2014/main" id="{8EECDD8D-5F82-9426-AA50-F66D309620F5}"/>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92" name="Straight Connector 91">
              <a:extLst>
                <a:ext uri="{FF2B5EF4-FFF2-40B4-BE49-F238E27FC236}">
                  <a16:creationId xmlns:a16="http://schemas.microsoft.com/office/drawing/2014/main" id="{AC3772EE-B5B8-7135-D8E1-0992931ED78F}"/>
                </a:ext>
              </a:extLst>
            </p:cNvPr>
            <p:cNvCxnSpPr>
              <a:cxnSpLocks/>
              <a:endCxn id="100"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8C7FC6A-C407-772D-325B-7803F0245E67}"/>
                </a:ext>
              </a:extLst>
            </p:cNvPr>
            <p:cNvCxnSpPr>
              <a:cxnSpLocks/>
              <a:stCxn id="101" idx="1"/>
              <a:endCxn id="100"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0C9A955-725B-0087-11C1-357F452F1566}"/>
                </a:ext>
              </a:extLst>
            </p:cNvPr>
            <p:cNvCxnSpPr>
              <a:cxnSpLocks/>
              <a:stCxn id="101" idx="2"/>
              <a:endCxn id="100"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7E948E4-F808-8166-9BEF-F0A16975FA82}"/>
                </a:ext>
              </a:extLst>
            </p:cNvPr>
            <p:cNvCxnSpPr>
              <a:cxnSpLocks/>
              <a:stCxn id="101" idx="3"/>
              <a:endCxn id="100"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832A642-E528-C9C3-26DD-D69AE6057DF7}"/>
                </a:ext>
              </a:extLst>
            </p:cNvPr>
            <p:cNvCxnSpPr>
              <a:cxnSpLocks/>
              <a:stCxn id="100" idx="4"/>
              <a:endCxn id="101"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4971C5C-A7B3-5432-29AD-732D787C4B77}"/>
                </a:ext>
              </a:extLst>
            </p:cNvPr>
            <p:cNvCxnSpPr>
              <a:cxnSpLocks/>
              <a:stCxn id="100" idx="5"/>
              <a:endCxn id="101"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95201E7-5655-0728-82A4-C9F9F4637345}"/>
                </a:ext>
              </a:extLst>
            </p:cNvPr>
            <p:cNvCxnSpPr>
              <a:cxnSpLocks/>
              <a:stCxn id="100" idx="6"/>
              <a:endCxn id="101"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16B12200-71FB-2B99-4806-A5FC0B0787A5}"/>
                </a:ext>
              </a:extLst>
            </p:cNvPr>
            <p:cNvCxnSpPr>
              <a:cxnSpLocks/>
              <a:stCxn id="101" idx="7"/>
              <a:endCxn id="100"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 name="TextBox 101">
            <a:extLst>
              <a:ext uri="{FF2B5EF4-FFF2-40B4-BE49-F238E27FC236}">
                <a16:creationId xmlns:a16="http://schemas.microsoft.com/office/drawing/2014/main" id="{9254912E-5375-9438-FA57-8BD34CAB2478}"/>
              </a:ext>
            </a:extLst>
          </p:cNvPr>
          <p:cNvSpPr txBox="1"/>
          <p:nvPr/>
        </p:nvSpPr>
        <p:spPr>
          <a:xfrm>
            <a:off x="6204607" y="6384920"/>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 P4-RXリング</a:t>
            </a:r>
          </a:p>
        </p:txBody>
      </p:sp>
      <p:sp>
        <p:nvSpPr>
          <p:cNvPr id="103" name="Rectangle 102">
            <a:extLst>
              <a:ext uri="{FF2B5EF4-FFF2-40B4-BE49-F238E27FC236}">
                <a16:creationId xmlns:a16="http://schemas.microsoft.com/office/drawing/2014/main" id="{32F9F4BB-2A59-81B8-BE42-03D74BEAB8F8}"/>
              </a:ext>
            </a:extLst>
          </p:cNvPr>
          <p:cNvSpPr/>
          <p:nvPr/>
        </p:nvSpPr>
        <p:spPr>
          <a:xfrm>
            <a:off x="3038157" y="6065927"/>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104" name="Straight Connector 103">
            <a:extLst>
              <a:ext uri="{FF2B5EF4-FFF2-40B4-BE49-F238E27FC236}">
                <a16:creationId xmlns:a16="http://schemas.microsoft.com/office/drawing/2014/main" id="{CFF80AB9-22D9-1394-0664-33DFA9389D44}"/>
              </a:ext>
            </a:extLst>
          </p:cNvPr>
          <p:cNvCxnSpPr>
            <a:cxnSpLocks/>
            <a:stCxn id="30" idx="3"/>
            <a:endCxn id="100" idx="2"/>
          </p:cNvCxnSpPr>
          <p:nvPr/>
        </p:nvCxnSpPr>
        <p:spPr>
          <a:xfrm>
            <a:off x="5126157" y="5504278"/>
            <a:ext cx="1698291" cy="549430"/>
          </a:xfrm>
          <a:prstGeom prst="line">
            <a:avLst/>
          </a:prstGeom>
          <a:noFill/>
          <a:ln w="50800" cap="flat" cmpd="sng" algn="ctr">
            <a:solidFill>
              <a:srgbClr val="0070C0"/>
            </a:solidFill>
            <a:prstDash val="solid"/>
            <a:tailEnd type="arrow"/>
          </a:ln>
          <a:effectLst/>
        </p:spPr>
      </p:cxnSp>
      <p:cxnSp>
        <p:nvCxnSpPr>
          <p:cNvPr id="105" name="Straight Connector 104">
            <a:extLst>
              <a:ext uri="{FF2B5EF4-FFF2-40B4-BE49-F238E27FC236}">
                <a16:creationId xmlns:a16="http://schemas.microsoft.com/office/drawing/2014/main" id="{3959E459-9865-BFE4-00DB-F40B785C736C}"/>
              </a:ext>
            </a:extLst>
          </p:cNvPr>
          <p:cNvCxnSpPr>
            <a:cxnSpLocks/>
            <a:stCxn id="100" idx="6"/>
          </p:cNvCxnSpPr>
          <p:nvPr/>
        </p:nvCxnSpPr>
        <p:spPr>
          <a:xfrm flipV="1">
            <a:off x="7364448" y="5813203"/>
            <a:ext cx="1709646" cy="240505"/>
          </a:xfrm>
          <a:prstGeom prst="line">
            <a:avLst/>
          </a:prstGeom>
          <a:noFill/>
          <a:ln w="50800" cap="flat" cmpd="sng" algn="ctr">
            <a:solidFill>
              <a:srgbClr val="0070C0"/>
            </a:solidFill>
            <a:prstDash val="solid"/>
            <a:tailEnd type="arrow"/>
          </a:ln>
          <a:effectLst/>
        </p:spPr>
      </p:cxnSp>
      <p:cxnSp>
        <p:nvCxnSpPr>
          <p:cNvPr id="106" name="Straight Arrow Connector 27">
            <a:extLst>
              <a:ext uri="{FF2B5EF4-FFF2-40B4-BE49-F238E27FC236}">
                <a16:creationId xmlns:a16="http://schemas.microsoft.com/office/drawing/2014/main" id="{211B3146-635C-EC55-EF49-D6B6413C08CB}"/>
              </a:ext>
            </a:extLst>
          </p:cNvPr>
          <p:cNvCxnSpPr>
            <a:cxnSpLocks/>
            <a:stCxn id="41" idx="3"/>
          </p:cNvCxnSpPr>
          <p:nvPr/>
        </p:nvCxnSpPr>
        <p:spPr>
          <a:xfrm>
            <a:off x="8171135" y="5052744"/>
            <a:ext cx="902959" cy="469345"/>
          </a:xfrm>
          <a:prstGeom prst="straightConnector1">
            <a:avLst/>
          </a:prstGeom>
          <a:noFill/>
          <a:ln w="50800" cap="flat" cmpd="sng" algn="ctr">
            <a:solidFill>
              <a:srgbClr val="FF0000"/>
            </a:solidFill>
            <a:prstDash val="solid"/>
            <a:tailEnd type="triangle"/>
          </a:ln>
          <a:effectLst/>
        </p:spPr>
      </p:cxnSp>
      <p:cxnSp>
        <p:nvCxnSpPr>
          <p:cNvPr id="107" name="Straight Connector 106">
            <a:extLst>
              <a:ext uri="{FF2B5EF4-FFF2-40B4-BE49-F238E27FC236}">
                <a16:creationId xmlns:a16="http://schemas.microsoft.com/office/drawing/2014/main" id="{12730FF6-73F2-E993-6166-70B35C3AB3CF}"/>
              </a:ext>
            </a:extLst>
          </p:cNvPr>
          <p:cNvCxnSpPr>
            <a:cxnSpLocks/>
            <a:stCxn id="87" idx="5"/>
            <a:endCxn id="30" idx="1"/>
          </p:cNvCxnSpPr>
          <p:nvPr/>
        </p:nvCxnSpPr>
        <p:spPr>
          <a:xfrm>
            <a:off x="2443215" y="5358754"/>
            <a:ext cx="594942" cy="145524"/>
          </a:xfrm>
          <a:prstGeom prst="line">
            <a:avLst/>
          </a:prstGeom>
          <a:noFill/>
          <a:ln w="50800" cap="flat" cmpd="sng" algn="ctr">
            <a:solidFill>
              <a:srgbClr val="0070C0"/>
            </a:solidFill>
            <a:prstDash val="solid"/>
            <a:headEnd type="arrow" w="med" len="med"/>
            <a:tailEnd type="none" w="med" len="med"/>
          </a:ln>
          <a:effectLst/>
        </p:spPr>
      </p:cxnSp>
      <p:sp>
        <p:nvSpPr>
          <p:cNvPr id="108" name="Rounded Rectangle 107">
            <a:extLst>
              <a:ext uri="{FF2B5EF4-FFF2-40B4-BE49-F238E27FC236}">
                <a16:creationId xmlns:a16="http://schemas.microsoft.com/office/drawing/2014/main" id="{97975F01-44B0-C22C-3B95-DD5F2ED39093}"/>
              </a:ext>
            </a:extLst>
          </p:cNvPr>
          <p:cNvSpPr/>
          <p:nvPr/>
        </p:nvSpPr>
        <p:spPr>
          <a:xfrm>
            <a:off x="6527237" y="5023715"/>
            <a:ext cx="1199796" cy="35534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FF0000"/>
                </a:solidFill>
              </a:rPr>
              <a:t>パケット</a:t>
            </a:r>
          </a:p>
        </p:txBody>
      </p:sp>
      <p:sp>
        <p:nvSpPr>
          <p:cNvPr id="109" name="TextBox 108">
            <a:extLst>
              <a:ext uri="{FF2B5EF4-FFF2-40B4-BE49-F238E27FC236}">
                <a16:creationId xmlns:a16="http://schemas.microsoft.com/office/drawing/2014/main" id="{6726B2DD-9E49-8AEB-D4C6-E88621FCEA09}"/>
              </a:ext>
            </a:extLst>
          </p:cNvPr>
          <p:cNvSpPr txBox="1"/>
          <p:nvPr/>
        </p:nvSpPr>
        <p:spPr>
          <a:xfrm>
            <a:off x="6181792" y="4593999"/>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UMEM</a:t>
            </a:r>
          </a:p>
        </p:txBody>
      </p:sp>
      <p:cxnSp>
        <p:nvCxnSpPr>
          <p:cNvPr id="110" name="Straight Arrow Connector 27">
            <a:extLst>
              <a:ext uri="{FF2B5EF4-FFF2-40B4-BE49-F238E27FC236}">
                <a16:creationId xmlns:a16="http://schemas.microsoft.com/office/drawing/2014/main" id="{B1A59812-470A-F8E1-B458-264AFCDDCEF7}"/>
              </a:ext>
            </a:extLst>
          </p:cNvPr>
          <p:cNvCxnSpPr>
            <a:cxnSpLocks/>
            <a:stCxn id="103" idx="2"/>
          </p:cNvCxnSpPr>
          <p:nvPr/>
        </p:nvCxnSpPr>
        <p:spPr>
          <a:xfrm>
            <a:off x="4082157" y="6425927"/>
            <a:ext cx="0" cy="326942"/>
          </a:xfrm>
          <a:prstGeom prst="straightConnector1">
            <a:avLst/>
          </a:prstGeom>
          <a:noFill/>
          <a:ln w="50800" cap="flat" cmpd="sng" algn="ctr">
            <a:solidFill>
              <a:srgbClr val="FF0000"/>
            </a:solidFill>
            <a:prstDash val="solid"/>
            <a:headEnd type="triangle" w="med" len="med"/>
            <a:tailEnd type="none" w="med" len="med"/>
          </a:ln>
          <a:effectLst/>
        </p:spPr>
      </p:cxnSp>
      <p:cxnSp>
        <p:nvCxnSpPr>
          <p:cNvPr id="26" name="Straight Connector 25">
            <a:extLst>
              <a:ext uri="{FF2B5EF4-FFF2-40B4-BE49-F238E27FC236}">
                <a16:creationId xmlns:a16="http://schemas.microsoft.com/office/drawing/2014/main" id="{A7AE21FF-7669-1901-1DB5-3EFFBB11CD96}"/>
              </a:ext>
            </a:extLst>
          </p:cNvPr>
          <p:cNvCxnSpPr>
            <a:cxnSpLocks/>
          </p:cNvCxnSpPr>
          <p:nvPr/>
        </p:nvCxnSpPr>
        <p:spPr>
          <a:xfrm flipV="1">
            <a:off x="7319942" y="5818703"/>
            <a:ext cx="1725984" cy="231176"/>
          </a:xfrm>
          <a:prstGeom prst="line">
            <a:avLst/>
          </a:prstGeom>
          <a:noFill/>
          <a:ln w="50800" cap="flat" cmpd="sng" algn="ctr">
            <a:solidFill>
              <a:srgbClr val="0070C0"/>
            </a:solidFill>
            <a:prstDash val="solid"/>
            <a:headEnd type="arrow"/>
            <a:tailEnd type="none"/>
          </a:ln>
          <a:effectLst/>
        </p:spPr>
      </p:cxnSp>
      <p:cxnSp>
        <p:nvCxnSpPr>
          <p:cNvPr id="27" name="Straight Connector 26">
            <a:extLst>
              <a:ext uri="{FF2B5EF4-FFF2-40B4-BE49-F238E27FC236}">
                <a16:creationId xmlns:a16="http://schemas.microsoft.com/office/drawing/2014/main" id="{827FD862-33FD-4637-4F37-891CF920DA45}"/>
              </a:ext>
            </a:extLst>
          </p:cNvPr>
          <p:cNvCxnSpPr>
            <a:cxnSpLocks/>
          </p:cNvCxnSpPr>
          <p:nvPr/>
        </p:nvCxnSpPr>
        <p:spPr>
          <a:xfrm>
            <a:off x="5126157" y="5497391"/>
            <a:ext cx="1698291" cy="549430"/>
          </a:xfrm>
          <a:prstGeom prst="line">
            <a:avLst/>
          </a:prstGeom>
          <a:noFill/>
          <a:ln w="50800" cap="flat" cmpd="sng" algn="ctr">
            <a:solidFill>
              <a:srgbClr val="0070C0"/>
            </a:solidFill>
            <a:prstDash val="solid"/>
            <a:headEnd type="arrow"/>
            <a:tailEnd type="none"/>
          </a:ln>
          <a:effectLst/>
        </p:spPr>
      </p:cxnSp>
      <p:sp>
        <p:nvSpPr>
          <p:cNvPr id="28" name="TextBox 27">
            <a:extLst>
              <a:ext uri="{FF2B5EF4-FFF2-40B4-BE49-F238E27FC236}">
                <a16:creationId xmlns:a16="http://schemas.microsoft.com/office/drawing/2014/main" id="{17E9DE7C-EC8E-B256-2344-C13A9C52F968}"/>
              </a:ext>
            </a:extLst>
          </p:cNvPr>
          <p:cNvSpPr txBox="1"/>
          <p:nvPr/>
        </p:nvSpPr>
        <p:spPr>
          <a:xfrm>
            <a:off x="6204607" y="6387861"/>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 P4-TXリング</a:t>
            </a:r>
          </a:p>
        </p:txBody>
      </p:sp>
      <p:cxnSp>
        <p:nvCxnSpPr>
          <p:cNvPr id="29" name="Straight Arrow Connector 27">
            <a:extLst>
              <a:ext uri="{FF2B5EF4-FFF2-40B4-BE49-F238E27FC236}">
                <a16:creationId xmlns:a16="http://schemas.microsoft.com/office/drawing/2014/main" id="{E0252A4F-8B1C-25C1-632A-C8A88FF1DC27}"/>
              </a:ext>
            </a:extLst>
          </p:cNvPr>
          <p:cNvCxnSpPr>
            <a:cxnSpLocks/>
            <a:endCxn id="14" idx="0"/>
          </p:cNvCxnSpPr>
          <p:nvPr/>
        </p:nvCxnSpPr>
        <p:spPr>
          <a:xfrm>
            <a:off x="4082157" y="4267200"/>
            <a:ext cx="0" cy="295468"/>
          </a:xfrm>
          <a:prstGeom prst="straightConnector1">
            <a:avLst/>
          </a:prstGeom>
          <a:noFill/>
          <a:ln w="50800" cap="flat" cmpd="sng" algn="ctr">
            <a:solidFill>
              <a:srgbClr val="FF0000"/>
            </a:solidFill>
            <a:prstDash val="solid"/>
            <a:headEnd type="triangle" w="med" len="med"/>
            <a:tailEnd type="none" w="med" len="med"/>
          </a:ln>
          <a:effectLst/>
        </p:spPr>
      </p:cxnSp>
      <p:grpSp>
        <p:nvGrpSpPr>
          <p:cNvPr id="2" name="Group 1">
            <a:extLst>
              <a:ext uri="{FF2B5EF4-FFF2-40B4-BE49-F238E27FC236}">
                <a16:creationId xmlns:a16="http://schemas.microsoft.com/office/drawing/2014/main" id="{84B8C3AC-7D97-BB73-655B-1D1EF21C2B76}"/>
              </a:ext>
            </a:extLst>
          </p:cNvPr>
          <p:cNvGrpSpPr/>
          <p:nvPr/>
        </p:nvGrpSpPr>
        <p:grpSpPr>
          <a:xfrm>
            <a:off x="6824448" y="5776987"/>
            <a:ext cx="540000" cy="543680"/>
            <a:chOff x="6815302" y="4340739"/>
            <a:chExt cx="1080000" cy="1080000"/>
          </a:xfrm>
        </p:grpSpPr>
        <p:grpSp>
          <p:nvGrpSpPr>
            <p:cNvPr id="3" name="Group 2">
              <a:extLst>
                <a:ext uri="{FF2B5EF4-FFF2-40B4-BE49-F238E27FC236}">
                  <a16:creationId xmlns:a16="http://schemas.microsoft.com/office/drawing/2014/main" id="{469D2251-C52B-A805-7A83-2DCD0F61A95B}"/>
                </a:ext>
              </a:extLst>
            </p:cNvPr>
            <p:cNvGrpSpPr/>
            <p:nvPr/>
          </p:nvGrpSpPr>
          <p:grpSpPr>
            <a:xfrm>
              <a:off x="6815302" y="4340739"/>
              <a:ext cx="1080000" cy="1080000"/>
              <a:chOff x="6815302" y="4340739"/>
              <a:chExt cx="1080000" cy="1080000"/>
            </a:xfrm>
          </p:grpSpPr>
          <p:sp>
            <p:nvSpPr>
              <p:cNvPr id="17" name="Oval 16">
                <a:extLst>
                  <a:ext uri="{FF2B5EF4-FFF2-40B4-BE49-F238E27FC236}">
                    <a16:creationId xmlns:a16="http://schemas.microsoft.com/office/drawing/2014/main" id="{7080AF12-F9BE-10D8-4052-4244A0FAF4F9}"/>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8" name="Oval 17">
                <a:extLst>
                  <a:ext uri="{FF2B5EF4-FFF2-40B4-BE49-F238E27FC236}">
                    <a16:creationId xmlns:a16="http://schemas.microsoft.com/office/drawing/2014/main" id="{8407B173-4A44-039F-0534-46D6AA99D621}"/>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4" name="Straight Connector 3">
              <a:extLst>
                <a:ext uri="{FF2B5EF4-FFF2-40B4-BE49-F238E27FC236}">
                  <a16:creationId xmlns:a16="http://schemas.microsoft.com/office/drawing/2014/main" id="{0FE3549A-3386-DE71-A94B-FFF508E56F47}"/>
                </a:ext>
              </a:extLst>
            </p:cNvPr>
            <p:cNvCxnSpPr>
              <a:cxnSpLocks/>
              <a:endCxn id="17"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9F005AE-7A6E-2D93-EBD1-F3036DD9A910}"/>
                </a:ext>
              </a:extLst>
            </p:cNvPr>
            <p:cNvCxnSpPr>
              <a:cxnSpLocks/>
              <a:stCxn id="18" idx="1"/>
              <a:endCxn id="17"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A4FCA48-B4A6-F2F1-CBDE-129A54F9EEF5}"/>
                </a:ext>
              </a:extLst>
            </p:cNvPr>
            <p:cNvCxnSpPr>
              <a:cxnSpLocks/>
              <a:stCxn id="18" idx="2"/>
              <a:endCxn id="17"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D4D651-0E7F-EA70-B072-1B932BF1EDC4}"/>
                </a:ext>
              </a:extLst>
            </p:cNvPr>
            <p:cNvCxnSpPr>
              <a:cxnSpLocks/>
              <a:stCxn id="18" idx="3"/>
              <a:endCxn id="17"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D9BDBE-B5C3-EFB9-CCE7-E07A807613D9}"/>
                </a:ext>
              </a:extLst>
            </p:cNvPr>
            <p:cNvCxnSpPr>
              <a:cxnSpLocks/>
              <a:stCxn id="17" idx="4"/>
              <a:endCxn id="18"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FBB0C8-D2DF-022C-A08D-A1BC54B80067}"/>
                </a:ext>
              </a:extLst>
            </p:cNvPr>
            <p:cNvCxnSpPr>
              <a:cxnSpLocks/>
              <a:stCxn id="17" idx="5"/>
              <a:endCxn id="18"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B32055-FC3C-A29C-BDA4-02324EE2E132}"/>
                </a:ext>
              </a:extLst>
            </p:cNvPr>
            <p:cNvCxnSpPr>
              <a:cxnSpLocks/>
              <a:stCxn id="17" idx="6"/>
              <a:endCxn id="18"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9ED0B7-28D5-F7CF-88B1-31BB4FF01185}"/>
                </a:ext>
              </a:extLst>
            </p:cNvPr>
            <p:cNvCxnSpPr>
              <a:cxnSpLocks/>
              <a:stCxn id="18" idx="7"/>
              <a:endCxn id="17"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621381BC-85DC-84DC-2CBA-69C21A575664}"/>
              </a:ext>
            </a:extLst>
          </p:cNvPr>
          <p:cNvCxnSpPr>
            <a:cxnSpLocks/>
          </p:cNvCxnSpPr>
          <p:nvPr/>
        </p:nvCxnSpPr>
        <p:spPr>
          <a:xfrm flipV="1">
            <a:off x="4082157" y="5750309"/>
            <a:ext cx="0" cy="315618"/>
          </a:xfrm>
          <a:prstGeom prst="line">
            <a:avLst/>
          </a:prstGeom>
          <a:noFill/>
          <a:ln w="50800" cap="flat" cmpd="sng" algn="ctr">
            <a:solidFill>
              <a:srgbClr val="0070C0"/>
            </a:solidFill>
            <a:prstDash val="solid"/>
            <a:tailEnd type="arrow"/>
          </a:ln>
          <a:effectLst/>
        </p:spPr>
      </p:cxnSp>
    </p:spTree>
    <p:extLst>
      <p:ext uri="{BB962C8B-B14F-4D97-AF65-F5344CB8AC3E}">
        <p14:creationId xmlns:p14="http://schemas.microsoft.com/office/powerpoint/2010/main" val="12470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checkerboard(across)">
                                      <p:cBhvr>
                                        <p:cTn id="7" dur="500"/>
                                        <p:tgtEl>
                                          <p:spTgt spid="105"/>
                                        </p:tgtEl>
                                      </p:cBhvr>
                                    </p:animEffect>
                                  </p:childTnLst>
                                </p:cTn>
                              </p:par>
                              <p:par>
                                <p:cTn id="8" presetID="5" presetClass="entr" presetSubtype="10" fill="hold"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checkerboard(across)">
                                      <p:cBhvr>
                                        <p:cTn id="10" dur="500"/>
                                        <p:tgtEl>
                                          <p:spTgt spid="10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6"/>
                                        </p:tgtEl>
                                      </p:cBhvr>
                                    </p:animEffect>
                                    <p:set>
                                      <p:cBhvr>
                                        <p:cTn id="15" dur="1" fill="hold">
                                          <p:stCondLst>
                                            <p:cond delay="499"/>
                                          </p:stCondLst>
                                        </p:cTn>
                                        <p:tgtEl>
                                          <p:spTgt spid="106"/>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105"/>
                                        </p:tgtEl>
                                      </p:cBhvr>
                                    </p:animEffect>
                                    <p:set>
                                      <p:cBhvr>
                                        <p:cTn id="18" dur="1" fill="hold">
                                          <p:stCondLst>
                                            <p:cond delay="499"/>
                                          </p:stCondLst>
                                        </p:cTn>
                                        <p:tgtEl>
                                          <p:spTgt spid="105"/>
                                        </p:tgtEl>
                                        <p:attrNameLst>
                                          <p:attrName>style.visibility</p:attrName>
                                        </p:attrNameLst>
                                      </p:cBhvr>
                                      <p:to>
                                        <p:strVal val="hidden"/>
                                      </p:to>
                                    </p:set>
                                  </p:childTnLst>
                                </p:cTn>
                              </p:par>
                              <p:par>
                                <p:cTn id="19" presetID="5" presetClass="exit" presetSubtype="10" fill="hold" nodeType="withEffect">
                                  <p:stCondLst>
                                    <p:cond delay="0"/>
                                  </p:stCondLst>
                                  <p:childTnLst>
                                    <p:animEffect transition="out" filter="checkerboard(across)">
                                      <p:cBhvr>
                                        <p:cTn id="20" dur="500"/>
                                        <p:tgtEl>
                                          <p:spTgt spid="90"/>
                                        </p:tgtEl>
                                      </p:cBhvr>
                                    </p:animEffect>
                                    <p:set>
                                      <p:cBhvr>
                                        <p:cTn id="21" dur="1" fill="hold">
                                          <p:stCondLst>
                                            <p:cond delay="499"/>
                                          </p:stCondLst>
                                        </p:cTn>
                                        <p:tgtEl>
                                          <p:spTgt spid="90"/>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102"/>
                                        </p:tgtEl>
                                      </p:cBhvr>
                                    </p:animEffect>
                                    <p:set>
                                      <p:cBhvr>
                                        <p:cTn id="24" dur="1" fill="hold">
                                          <p:stCondLst>
                                            <p:cond delay="499"/>
                                          </p:stCondLst>
                                        </p:cTn>
                                        <p:tgtEl>
                                          <p:spTgt spid="102"/>
                                        </p:tgtEl>
                                        <p:attrNameLst>
                                          <p:attrName>style.visibility</p:attrName>
                                        </p:attrNameLst>
                                      </p:cBhvr>
                                      <p:to>
                                        <p:strVal val="hidden"/>
                                      </p:to>
                                    </p:set>
                                  </p:childTnLst>
                                </p:cTn>
                              </p:par>
                              <p:par>
                                <p:cTn id="25" presetID="5" presetClass="exit" presetSubtype="10" fill="hold" nodeType="withEffect">
                                  <p:stCondLst>
                                    <p:cond delay="0"/>
                                  </p:stCondLst>
                                  <p:childTnLst>
                                    <p:animEffect transition="out" filter="checkerboard(across)">
                                      <p:cBhvr>
                                        <p:cTn id="26" dur="500"/>
                                        <p:tgtEl>
                                          <p:spTgt spid="104"/>
                                        </p:tgtEl>
                                      </p:cBhvr>
                                    </p:animEffect>
                                    <p:set>
                                      <p:cBhvr>
                                        <p:cTn id="27" dur="1" fill="hold">
                                          <p:stCondLst>
                                            <p:cond delay="499"/>
                                          </p:stCondLst>
                                        </p:cTn>
                                        <p:tgtEl>
                                          <p:spTgt spid="104"/>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5" presetClass="exit" presetSubtype="10" fill="hold" nodeType="withEffect">
                                  <p:stCondLst>
                                    <p:cond delay="0"/>
                                  </p:stCondLst>
                                  <p:childTnLst>
                                    <p:animEffect transition="out" filter="checkerboard(across)">
                                      <p:cBhvr>
                                        <p:cTn id="32" dur="500"/>
                                        <p:tgtEl>
                                          <p:spTgt spid="110"/>
                                        </p:tgtEl>
                                      </p:cBhvr>
                                    </p:animEffect>
                                    <p:set>
                                      <p:cBhvr>
                                        <p:cTn id="33" dur="1" fill="hold">
                                          <p:stCondLst>
                                            <p:cond delay="499"/>
                                          </p:stCondLst>
                                        </p:cTn>
                                        <p:tgtEl>
                                          <p:spTgt spid="110"/>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5" presetClass="entr" presetSubtype="1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checkerboard(across)">
                                      <p:cBhvr>
                                        <p:cTn id="44" dur="500"/>
                                        <p:tgtEl>
                                          <p:spTgt spid="2"/>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par>
                                <p:cTn id="48" presetID="5" presetClass="entr" presetSubtype="1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checkerboard(across)">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107"/>
                                        </p:tgtEl>
                                        <p:attrNameLst>
                                          <p:attrName>style.visibility</p:attrName>
                                        </p:attrNameLst>
                                      </p:cBhvr>
                                      <p:to>
                                        <p:strVal val="visible"/>
                                      </p:to>
                                    </p:set>
                                    <p:animEffect transition="in" filter="checkerboard(across)">
                                      <p:cBhvr>
                                        <p:cTn id="55" dur="500"/>
                                        <p:tgtEl>
                                          <p:spTgt spid="107"/>
                                        </p:tgtEl>
                                      </p:cBhvr>
                                    </p:animEffect>
                                  </p:childTnLst>
                                </p:cTn>
                              </p:par>
                              <p:par>
                                <p:cTn id="56" presetID="5" presetClass="entr" presetSubtype="1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checkerboard(across)">
                                      <p:cBhvr>
                                        <p:cTn id="58" dur="500"/>
                                        <p:tgtEl>
                                          <p:spTgt spid="31"/>
                                        </p:tgtEl>
                                      </p:cBhvr>
                                    </p:animEffect>
                                  </p:childTnLst>
                                </p:cTn>
                              </p:par>
                              <p:par>
                                <p:cTn id="59" presetID="5" presetClass="entr" presetSubtype="1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par>
                                <p:cTn id="62" presetID="5" presetClass="entr" presetSubtype="1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checkerboard(across)">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1ACAE-B7D9-EAC7-383B-E16C85C2688C}"/>
            </a:ext>
          </a:extLst>
        </p:cNvPr>
        <p:cNvGrpSpPr/>
        <p:nvPr/>
      </p:nvGrpSpPr>
      <p:grpSpPr>
        <a:xfrm>
          <a:off x="0" y="0"/>
          <a:ext cx="0" cy="0"/>
          <a:chOff x="0" y="0"/>
          <a:chExt cx="0" cy="0"/>
        </a:xfrm>
      </p:grpSpPr>
      <p:grpSp>
        <p:nvGrpSpPr>
          <p:cNvPr id="48" name="Group 47">
            <a:extLst>
              <a:ext uri="{FF2B5EF4-FFF2-40B4-BE49-F238E27FC236}">
                <a16:creationId xmlns:a16="http://schemas.microsoft.com/office/drawing/2014/main" id="{0CDE6063-B29F-6649-46BA-132B9918BEA7}"/>
              </a:ext>
            </a:extLst>
          </p:cNvPr>
          <p:cNvGrpSpPr/>
          <p:nvPr/>
        </p:nvGrpSpPr>
        <p:grpSpPr>
          <a:xfrm>
            <a:off x="4724400" y="4615930"/>
            <a:ext cx="2550036" cy="1612896"/>
            <a:chOff x="4859082" y="4615930"/>
            <a:chExt cx="2550036" cy="1612896"/>
          </a:xfrm>
        </p:grpSpPr>
        <p:sp>
          <p:nvSpPr>
            <p:cNvPr id="46" name="Rectangle 45">
              <a:extLst>
                <a:ext uri="{FF2B5EF4-FFF2-40B4-BE49-F238E27FC236}">
                  <a16:creationId xmlns:a16="http://schemas.microsoft.com/office/drawing/2014/main" id="{8486FEA3-0E68-A360-7831-8816D90A708E}"/>
                </a:ext>
              </a:extLst>
            </p:cNvPr>
            <p:cNvSpPr/>
            <p:nvPr/>
          </p:nvSpPr>
          <p:spPr>
            <a:xfrm>
              <a:off x="4859082" y="4615930"/>
              <a:ext cx="2550036" cy="1612896"/>
            </a:xfrm>
            <a:prstGeom prst="rect">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47" name="TextBox 46">
              <a:extLst>
                <a:ext uri="{FF2B5EF4-FFF2-40B4-BE49-F238E27FC236}">
                  <a16:creationId xmlns:a16="http://schemas.microsoft.com/office/drawing/2014/main" id="{25367DA7-0B83-D050-B7CE-DE5E078AB632}"/>
                </a:ext>
              </a:extLst>
            </p:cNvPr>
            <p:cNvSpPr txBox="1"/>
            <p:nvPr/>
          </p:nvSpPr>
          <p:spPr>
            <a:xfrm>
              <a:off x="4859082" y="4679123"/>
              <a:ext cx="1432149"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共有メモリ</a:t>
              </a:r>
            </a:p>
          </p:txBody>
        </p:sp>
      </p:grpSp>
      <p:sp>
        <p:nvSpPr>
          <p:cNvPr id="9" name="Title 8">
            <a:extLst>
              <a:ext uri="{FF2B5EF4-FFF2-40B4-BE49-F238E27FC236}">
                <a16:creationId xmlns:a16="http://schemas.microsoft.com/office/drawing/2014/main" id="{EEC7F257-3185-26AC-2C08-94AC7E090240}"/>
              </a:ext>
            </a:extLst>
          </p:cNvPr>
          <p:cNvSpPr>
            <a:spLocks noGrp="1"/>
          </p:cNvSpPr>
          <p:nvPr>
            <p:ph type="title"/>
          </p:nvPr>
        </p:nvSpPr>
        <p:spPr>
          <a:xfrm>
            <a:off x="381000" y="551543"/>
            <a:ext cx="11430000" cy="457200"/>
          </a:xfrm>
        </p:spPr>
        <p:txBody>
          <a:bodyPr/>
          <a:lstStyle/>
          <a:p>
            <a:r>
              <a:rPr lang="en-US" dirty="0" err="1">
                <a:solidFill>
                  <a:srgbClr val="3B3B3B"/>
                </a:solidFill>
                <a:sym typeface="M+ Bold"/>
              </a:rPr>
              <a:t>P4</a:t>
            </a:r>
            <a:r>
              <a:rPr lang="en-US" dirty="0">
                <a:solidFill>
                  <a:srgbClr val="3B3B3B"/>
                </a:solidFill>
                <a:sym typeface="M+ Bold"/>
              </a:rPr>
              <a:t> </a:t>
            </a:r>
            <a:r>
              <a:rPr lang="en-US" dirty="0" err="1">
                <a:solidFill>
                  <a:srgbClr val="3B3B3B"/>
                </a:solidFill>
                <a:sym typeface="M+ Bold"/>
              </a:rPr>
              <a:t>VMとのUMEMの共有</a:t>
            </a:r>
            <a:endParaRPr lang="en-JP" dirty="0">
              <a:solidFill>
                <a:srgbClr val="3B3B3B"/>
              </a:solidFill>
            </a:endParaRPr>
          </a:p>
        </p:txBody>
      </p:sp>
      <p:sp>
        <p:nvSpPr>
          <p:cNvPr id="76" name="Slide Number Placeholder 75">
            <a:extLst>
              <a:ext uri="{FF2B5EF4-FFF2-40B4-BE49-F238E27FC236}">
                <a16:creationId xmlns:a16="http://schemas.microsoft.com/office/drawing/2014/main" id="{F29E5238-0AAA-B69F-BD5F-86FA82CA89DF}"/>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14</a:t>
            </a:fld>
            <a:endParaRPr lang="en-US" dirty="0"/>
          </a:p>
        </p:txBody>
      </p:sp>
      <p:sp>
        <p:nvSpPr>
          <p:cNvPr id="15" name="Content Placeholder 14">
            <a:extLst>
              <a:ext uri="{FF2B5EF4-FFF2-40B4-BE49-F238E27FC236}">
                <a16:creationId xmlns:a16="http://schemas.microsoft.com/office/drawing/2014/main" id="{413EE7F6-4381-3689-90D3-63D7E86C5767}"/>
              </a:ext>
            </a:extLst>
          </p:cNvPr>
          <p:cNvSpPr>
            <a:spLocks noGrp="1"/>
          </p:cNvSpPr>
          <p:nvPr>
            <p:ph sz="half" idx="2"/>
          </p:nvPr>
        </p:nvSpPr>
        <p:spPr>
          <a:xfrm>
            <a:off x="381000" y="1219200"/>
            <a:ext cx="11430000" cy="4876799"/>
          </a:xfrm>
        </p:spPr>
        <p:txBody>
          <a:bodyPr/>
          <a:lstStyle/>
          <a:p>
            <a:r>
              <a:rPr lang="en-US" dirty="0" err="1">
                <a:solidFill>
                  <a:srgbClr val="3B3B3B"/>
                </a:solidFill>
              </a:rPr>
              <a:t>UMEM</a:t>
            </a:r>
            <a:r>
              <a:rPr lang="ja-JP" altLang="en-US">
                <a:solidFill>
                  <a:srgbClr val="3B3B3B"/>
                </a:solidFill>
              </a:rPr>
              <a:t>を</a:t>
            </a:r>
            <a:r>
              <a:rPr lang="en-US" dirty="0" err="1">
                <a:solidFill>
                  <a:srgbClr val="3B3B3B"/>
                </a:solidFill>
              </a:rPr>
              <a:t>P4</a:t>
            </a:r>
            <a:r>
              <a:rPr lang="en-US" dirty="0">
                <a:solidFill>
                  <a:srgbClr val="3B3B3B"/>
                </a:solidFill>
              </a:rPr>
              <a:t> </a:t>
            </a:r>
            <a:r>
              <a:rPr lang="en-US" dirty="0" err="1">
                <a:solidFill>
                  <a:srgbClr val="3B3B3B"/>
                </a:solidFill>
              </a:rPr>
              <a:t>VM</a:t>
            </a:r>
            <a:r>
              <a:rPr lang="ja-JP" altLang="en-US">
                <a:solidFill>
                  <a:srgbClr val="3B3B3B"/>
                </a:solidFill>
              </a:rPr>
              <a:t>とも共有する必要</a:t>
            </a:r>
            <a:endParaRPr lang="en-US" altLang="ja-JP" dirty="0">
              <a:solidFill>
                <a:srgbClr val="3B3B3B"/>
              </a:solidFill>
            </a:endParaRPr>
          </a:p>
          <a:p>
            <a:pPr lvl="1"/>
            <a:r>
              <a:rPr lang="en-US" altLang="ja-JP" dirty="0" err="1">
                <a:solidFill>
                  <a:srgbClr val="3B3B3B"/>
                </a:solidFill>
              </a:rPr>
              <a:t>UMEM</a:t>
            </a:r>
            <a:r>
              <a:rPr lang="ja-JP" altLang="en-US">
                <a:solidFill>
                  <a:srgbClr val="3B3B3B"/>
                </a:solidFill>
              </a:rPr>
              <a:t>は仮想スイッチ（プロセス）のメモリ上に確保してカーネルと共有</a:t>
            </a:r>
            <a:endParaRPr lang="en-US" altLang="ja-JP" dirty="0">
              <a:solidFill>
                <a:srgbClr val="3B3B3B"/>
              </a:solidFill>
            </a:endParaRPr>
          </a:p>
          <a:p>
            <a:pPr lvl="1"/>
            <a:r>
              <a:rPr lang="ja-JP" altLang="en-US">
                <a:solidFill>
                  <a:srgbClr val="3B3B3B"/>
                </a:solidFill>
              </a:rPr>
              <a:t>プロセスのメモリを</a:t>
            </a:r>
            <a:r>
              <a:rPr lang="en-US" altLang="ja-JP" dirty="0" err="1">
                <a:solidFill>
                  <a:srgbClr val="3B3B3B"/>
                </a:solidFill>
              </a:rPr>
              <a:t>VM</a:t>
            </a:r>
            <a:r>
              <a:rPr lang="ja-JP" altLang="en-US">
                <a:solidFill>
                  <a:srgbClr val="3B3B3B"/>
                </a:solidFill>
              </a:rPr>
              <a:t>と共有するのは容易ではない</a:t>
            </a:r>
            <a:endParaRPr lang="en-US" altLang="ja-JP" dirty="0">
              <a:solidFill>
                <a:srgbClr val="3B3B3B"/>
              </a:solidFill>
            </a:endParaRPr>
          </a:p>
          <a:p>
            <a:r>
              <a:rPr lang="ja-JP" altLang="en-US">
                <a:solidFill>
                  <a:srgbClr val="3B3B3B"/>
                </a:solidFill>
              </a:rPr>
              <a:t>仮想スイッチが</a:t>
            </a:r>
            <a:r>
              <a:rPr lang="en-US" dirty="0" err="1">
                <a:solidFill>
                  <a:srgbClr val="3B3B3B"/>
                </a:solidFill>
              </a:rPr>
              <a:t>UMEM</a:t>
            </a:r>
            <a:r>
              <a:rPr lang="ja-JP" altLang="en-US">
                <a:solidFill>
                  <a:srgbClr val="3B3B3B"/>
                </a:solidFill>
              </a:rPr>
              <a:t>を共有メモリ上に作成</a:t>
            </a:r>
            <a:endParaRPr lang="en-US" dirty="0">
              <a:solidFill>
                <a:srgbClr val="3B3B3B"/>
              </a:solidFill>
              <a:sym typeface="M+"/>
            </a:endParaRPr>
          </a:p>
          <a:p>
            <a:pPr lvl="1"/>
            <a:r>
              <a:rPr lang="en-US" dirty="0">
                <a:solidFill>
                  <a:srgbClr val="3B3B3B"/>
                </a:solidFill>
              </a:rPr>
              <a:t>P4 </a:t>
            </a:r>
            <a:r>
              <a:rPr lang="en-US" dirty="0" err="1">
                <a:solidFill>
                  <a:srgbClr val="3B3B3B"/>
                </a:solidFill>
              </a:rPr>
              <a:t>VM</a:t>
            </a:r>
            <a:r>
              <a:rPr lang="ja-JP" altLang="en-US">
                <a:solidFill>
                  <a:srgbClr val="3B3B3B"/>
                </a:solidFill>
              </a:rPr>
              <a:t>もその共有メモリを用いて同一の</a:t>
            </a:r>
            <a:r>
              <a:rPr lang="en-US" altLang="ja-JP" dirty="0" err="1">
                <a:solidFill>
                  <a:srgbClr val="3B3B3B"/>
                </a:solidFill>
              </a:rPr>
              <a:t>UMEM</a:t>
            </a:r>
            <a:r>
              <a:rPr lang="ja-JP" altLang="en-US">
                <a:solidFill>
                  <a:srgbClr val="3B3B3B"/>
                </a:solidFill>
              </a:rPr>
              <a:t>を参照</a:t>
            </a:r>
            <a:endParaRPr lang="en-US" altLang="ja-JP" dirty="0">
              <a:solidFill>
                <a:srgbClr val="3B3B3B"/>
              </a:solidFill>
            </a:endParaRPr>
          </a:p>
          <a:p>
            <a:pPr lvl="1"/>
            <a:r>
              <a:rPr lang="ja-JP" altLang="en-US">
                <a:solidFill>
                  <a:srgbClr val="3B3B3B"/>
                </a:solidFill>
              </a:rPr>
              <a:t>プロセスのメモリをカーネル内で共有メモリに置き換えることを検討</a:t>
            </a:r>
            <a:endParaRPr lang="en-US" altLang="ja-JP" dirty="0">
              <a:solidFill>
                <a:srgbClr val="3B3B3B"/>
              </a:solidFill>
            </a:endParaRPr>
          </a:p>
        </p:txBody>
      </p:sp>
      <p:sp>
        <p:nvSpPr>
          <p:cNvPr id="2" name="Rectangle 1">
            <a:extLst>
              <a:ext uri="{FF2B5EF4-FFF2-40B4-BE49-F238E27FC236}">
                <a16:creationId xmlns:a16="http://schemas.microsoft.com/office/drawing/2014/main" id="{49DAAD3F-03BF-010D-B0A5-B1D9B1EEA927}"/>
              </a:ext>
            </a:extLst>
          </p:cNvPr>
          <p:cNvSpPr/>
          <p:nvPr/>
        </p:nvSpPr>
        <p:spPr>
          <a:xfrm>
            <a:off x="1700779" y="5392099"/>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sp>
        <p:nvSpPr>
          <p:cNvPr id="5" name="Rectangle 4">
            <a:extLst>
              <a:ext uri="{FF2B5EF4-FFF2-40B4-BE49-F238E27FC236}">
                <a16:creationId xmlns:a16="http://schemas.microsoft.com/office/drawing/2014/main" id="{E7528610-8C1C-1542-3245-566976CC1515}"/>
              </a:ext>
            </a:extLst>
          </p:cNvPr>
          <p:cNvSpPr/>
          <p:nvPr/>
        </p:nvSpPr>
        <p:spPr>
          <a:xfrm>
            <a:off x="5122519" y="5197842"/>
            <a:ext cx="1753797" cy="880578"/>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UMEM</a:t>
            </a:r>
          </a:p>
        </p:txBody>
      </p:sp>
      <p:sp>
        <p:nvSpPr>
          <p:cNvPr id="7" name="Rectangle 6">
            <a:extLst>
              <a:ext uri="{FF2B5EF4-FFF2-40B4-BE49-F238E27FC236}">
                <a16:creationId xmlns:a16="http://schemas.microsoft.com/office/drawing/2014/main" id="{F015026A-5213-EC30-932B-BAD004796B2F}"/>
              </a:ext>
            </a:extLst>
          </p:cNvPr>
          <p:cNvSpPr/>
          <p:nvPr/>
        </p:nvSpPr>
        <p:spPr>
          <a:xfrm>
            <a:off x="8210056" y="5390457"/>
            <a:ext cx="2088000" cy="492063"/>
          </a:xfrm>
          <a:prstGeom prst="rect">
            <a:avLst/>
          </a:prstGeom>
          <a:solidFill>
            <a:srgbClr val="27278B">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cxnSp>
        <p:nvCxnSpPr>
          <p:cNvPr id="50" name="Straight Arrow Connector 49">
            <a:extLst>
              <a:ext uri="{FF2B5EF4-FFF2-40B4-BE49-F238E27FC236}">
                <a16:creationId xmlns:a16="http://schemas.microsoft.com/office/drawing/2014/main" id="{F6BF6AAB-F792-F537-829E-E6B89FBC83BC}"/>
              </a:ext>
            </a:extLst>
          </p:cNvPr>
          <p:cNvCxnSpPr>
            <a:cxnSpLocks/>
            <a:stCxn id="2" idx="3"/>
            <a:endCxn id="5" idx="1"/>
          </p:cNvCxnSpPr>
          <p:nvPr/>
        </p:nvCxnSpPr>
        <p:spPr>
          <a:xfrm>
            <a:off x="3788779" y="5638131"/>
            <a:ext cx="1333740" cy="0"/>
          </a:xfrm>
          <a:prstGeom prst="straightConnector1">
            <a:avLst/>
          </a:prstGeom>
          <a:ln w="44450">
            <a:solidFill>
              <a:srgbClr val="3B3B3B"/>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8825677-55DE-8B75-6CF7-4E8B30BA2CC4}"/>
              </a:ext>
            </a:extLst>
          </p:cNvPr>
          <p:cNvCxnSpPr>
            <a:cxnSpLocks/>
          </p:cNvCxnSpPr>
          <p:nvPr/>
        </p:nvCxnSpPr>
        <p:spPr>
          <a:xfrm>
            <a:off x="6876316" y="5638130"/>
            <a:ext cx="1333740" cy="0"/>
          </a:xfrm>
          <a:prstGeom prst="straightConnector1">
            <a:avLst/>
          </a:prstGeom>
          <a:ln w="44450">
            <a:solidFill>
              <a:srgbClr val="3B3B3B"/>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DB8EDA32-14AB-FC82-C62C-4D9B176C5172}"/>
              </a:ext>
            </a:extLst>
          </p:cNvPr>
          <p:cNvSpPr txBox="1"/>
          <p:nvPr/>
        </p:nvSpPr>
        <p:spPr>
          <a:xfrm>
            <a:off x="3529546" y="5312433"/>
            <a:ext cx="1432149"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作成</a:t>
            </a:r>
          </a:p>
        </p:txBody>
      </p:sp>
      <p:sp>
        <p:nvSpPr>
          <p:cNvPr id="56" name="TextBox 55">
            <a:extLst>
              <a:ext uri="{FF2B5EF4-FFF2-40B4-BE49-F238E27FC236}">
                <a16:creationId xmlns:a16="http://schemas.microsoft.com/office/drawing/2014/main" id="{7220EA68-C1A8-8EBC-E01E-A2D14B47251C}"/>
              </a:ext>
            </a:extLst>
          </p:cNvPr>
          <p:cNvSpPr txBox="1"/>
          <p:nvPr/>
        </p:nvSpPr>
        <p:spPr>
          <a:xfrm>
            <a:off x="6956480" y="5312433"/>
            <a:ext cx="1432149"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参照</a:t>
            </a:r>
          </a:p>
        </p:txBody>
      </p:sp>
      <p:sp>
        <p:nvSpPr>
          <p:cNvPr id="3" name="Rectangle 2">
            <a:extLst>
              <a:ext uri="{FF2B5EF4-FFF2-40B4-BE49-F238E27FC236}">
                <a16:creationId xmlns:a16="http://schemas.microsoft.com/office/drawing/2014/main" id="{A6F03698-E85C-B912-751D-242D7BCBB4C4}"/>
              </a:ext>
            </a:extLst>
          </p:cNvPr>
          <p:cNvSpPr/>
          <p:nvPr/>
        </p:nvSpPr>
        <p:spPr>
          <a:xfrm>
            <a:off x="1700779" y="6278055"/>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4" name="Straight Arrow Connector 29">
            <a:extLst>
              <a:ext uri="{FF2B5EF4-FFF2-40B4-BE49-F238E27FC236}">
                <a16:creationId xmlns:a16="http://schemas.microsoft.com/office/drawing/2014/main" id="{3D10F046-FF9E-0125-6200-961C7DCE64D1}"/>
              </a:ext>
            </a:extLst>
          </p:cNvPr>
          <p:cNvCxnSpPr>
            <a:cxnSpLocks/>
            <a:endCxn id="3" idx="3"/>
          </p:cNvCxnSpPr>
          <p:nvPr/>
        </p:nvCxnSpPr>
        <p:spPr>
          <a:xfrm flipH="1">
            <a:off x="3788779" y="5999520"/>
            <a:ext cx="1333740" cy="458535"/>
          </a:xfrm>
          <a:prstGeom prst="straightConnector1">
            <a:avLst/>
          </a:prstGeom>
          <a:noFill/>
          <a:ln w="50800" cap="flat" cmpd="sng" algn="ctr">
            <a:solidFill>
              <a:srgbClr val="FF0000"/>
            </a:solidFill>
            <a:prstDash val="solid"/>
            <a:headEnd type="triangle" w="med" len="med"/>
            <a:tailEnd type="triangle" w="med" len="med"/>
          </a:ln>
          <a:effectLst/>
        </p:spPr>
      </p:cxnSp>
      <p:sp>
        <p:nvSpPr>
          <p:cNvPr id="6" name="TextBox 5">
            <a:extLst>
              <a:ext uri="{FF2B5EF4-FFF2-40B4-BE49-F238E27FC236}">
                <a16:creationId xmlns:a16="http://schemas.microsoft.com/office/drawing/2014/main" id="{89D1DB1C-F7C8-516C-DFC1-5E6309A38CBB}"/>
              </a:ext>
            </a:extLst>
          </p:cNvPr>
          <p:cNvSpPr txBox="1"/>
          <p:nvPr/>
        </p:nvSpPr>
        <p:spPr>
          <a:xfrm>
            <a:off x="4082861" y="6263741"/>
            <a:ext cx="981043" cy="369332"/>
          </a:xfrm>
          <a:prstGeom prst="rect">
            <a:avLst/>
          </a:prstGeom>
          <a:noFill/>
        </p:spPr>
        <p:txBody>
          <a:bodyPr wrap="square" rtlCol="0">
            <a:spAutoFit/>
          </a:bodyPr>
          <a:lstStyle/>
          <a:p>
            <a:pPr algn="ctr"/>
            <a:r>
              <a:rPr lang="en-JP" sz="1800" dirty="0">
                <a:solidFill>
                  <a:srgbClr val="FF0000"/>
                </a:solidFill>
                <a:latin typeface="M PLUS 1p" panose="020B0502020203020207" pitchFamily="34" charset="-128"/>
                <a:ea typeface="M PLUS 1p" panose="020B0502020203020207" pitchFamily="34" charset="-128"/>
                <a:cs typeface="M PLUS 1p" panose="020B0502020203020207" pitchFamily="34" charset="-128"/>
              </a:rPr>
              <a:t>DMA</a:t>
            </a:r>
          </a:p>
        </p:txBody>
      </p:sp>
    </p:spTree>
    <p:extLst>
      <p:ext uri="{BB962C8B-B14F-4D97-AF65-F5344CB8AC3E}">
        <p14:creationId xmlns:p14="http://schemas.microsoft.com/office/powerpoint/2010/main" val="141949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DB62A-5A20-1A8D-37DA-C16B0BC3442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671E713B-3B79-335C-1C01-6BF3E2EE7BC6}"/>
              </a:ext>
            </a:extLst>
          </p:cNvPr>
          <p:cNvSpPr/>
          <p:nvPr/>
        </p:nvSpPr>
        <p:spPr>
          <a:xfrm>
            <a:off x="2273528" y="4407264"/>
            <a:ext cx="1936132" cy="1182817"/>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9" name="Title 8">
            <a:extLst>
              <a:ext uri="{FF2B5EF4-FFF2-40B4-BE49-F238E27FC236}">
                <a16:creationId xmlns:a16="http://schemas.microsoft.com/office/drawing/2014/main" id="{177E3E6E-E3AA-7C60-0141-B7C3D07A9EE7}"/>
              </a:ext>
            </a:extLst>
          </p:cNvPr>
          <p:cNvSpPr>
            <a:spLocks noGrp="1"/>
          </p:cNvSpPr>
          <p:nvPr>
            <p:ph type="title"/>
          </p:nvPr>
        </p:nvSpPr>
        <p:spPr>
          <a:xfrm>
            <a:off x="381000" y="551543"/>
            <a:ext cx="11430000" cy="457200"/>
          </a:xfrm>
        </p:spPr>
        <p:txBody>
          <a:bodyPr/>
          <a:lstStyle/>
          <a:p>
            <a:pPr>
              <a:tabLst>
                <a:tab pos="1011238" algn="l"/>
              </a:tabLst>
            </a:pPr>
            <a:r>
              <a:rPr lang="en-US" dirty="0" err="1">
                <a:solidFill>
                  <a:srgbClr val="3B3B3B"/>
                </a:solidFill>
                <a:sym typeface="M+ Bold"/>
              </a:rPr>
              <a:t>P4プログラムの非同期実行</a:t>
            </a:r>
            <a:endParaRPr lang="en-JP" dirty="0">
              <a:solidFill>
                <a:srgbClr val="3B3B3B"/>
              </a:solidFill>
            </a:endParaRPr>
          </a:p>
        </p:txBody>
      </p:sp>
      <p:sp>
        <p:nvSpPr>
          <p:cNvPr id="76" name="Slide Number Placeholder 75">
            <a:extLst>
              <a:ext uri="{FF2B5EF4-FFF2-40B4-BE49-F238E27FC236}">
                <a16:creationId xmlns:a16="http://schemas.microsoft.com/office/drawing/2014/main" id="{4C787C34-EF76-F031-09FB-656779E28450}"/>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15</a:t>
            </a:fld>
            <a:endParaRPr lang="en-US" dirty="0"/>
          </a:p>
        </p:txBody>
      </p:sp>
      <p:sp>
        <p:nvSpPr>
          <p:cNvPr id="15" name="Content Placeholder 14">
            <a:extLst>
              <a:ext uri="{FF2B5EF4-FFF2-40B4-BE49-F238E27FC236}">
                <a16:creationId xmlns:a16="http://schemas.microsoft.com/office/drawing/2014/main" id="{0F5C3AB1-6B31-B107-DA76-752BC7158829}"/>
              </a:ext>
            </a:extLst>
          </p:cNvPr>
          <p:cNvSpPr>
            <a:spLocks noGrp="1"/>
          </p:cNvSpPr>
          <p:nvPr>
            <p:ph sz="half" idx="2"/>
          </p:nvPr>
        </p:nvSpPr>
        <p:spPr>
          <a:xfrm>
            <a:off x="381000" y="1219200"/>
            <a:ext cx="11430000" cy="4876799"/>
          </a:xfrm>
        </p:spPr>
        <p:txBody>
          <a:bodyPr/>
          <a:lstStyle/>
          <a:p>
            <a:r>
              <a:rPr lang="en-US" dirty="0" err="1">
                <a:solidFill>
                  <a:srgbClr val="3B3B3B"/>
                </a:solidFill>
                <a:sym typeface="M+ Bold"/>
              </a:rPr>
              <a:t>パケットをP4</a:t>
            </a:r>
            <a:r>
              <a:rPr lang="en-US" dirty="0">
                <a:solidFill>
                  <a:srgbClr val="3B3B3B"/>
                </a:solidFill>
                <a:sym typeface="M+ Bold"/>
              </a:rPr>
              <a:t> </a:t>
            </a:r>
            <a:r>
              <a:rPr lang="en-US" dirty="0" err="1">
                <a:solidFill>
                  <a:srgbClr val="3B3B3B"/>
                </a:solidFill>
                <a:sym typeface="M+ Bold"/>
              </a:rPr>
              <a:t>VMに転送する際にコンテキストを保存</a:t>
            </a:r>
            <a:endParaRPr lang="en-US" dirty="0">
              <a:solidFill>
                <a:srgbClr val="3B3B3B"/>
              </a:solidFill>
              <a:sym typeface="M+ Bold"/>
            </a:endParaRPr>
          </a:p>
          <a:p>
            <a:pPr lvl="1"/>
            <a:r>
              <a:rPr lang="en-US" dirty="0" err="1">
                <a:solidFill>
                  <a:srgbClr val="3B3B3B"/>
                </a:solidFill>
                <a:sym typeface="M+ Bold"/>
              </a:rPr>
              <a:t>送信時：TX-inflightテーブルにUMEM情報とAF_XDPソケットを登録</a:t>
            </a:r>
            <a:endParaRPr lang="en-US" dirty="0">
              <a:solidFill>
                <a:srgbClr val="3B3B3B"/>
              </a:solidFill>
              <a:sym typeface="M+ Bold"/>
            </a:endParaRPr>
          </a:p>
          <a:p>
            <a:pPr lvl="1"/>
            <a:r>
              <a:rPr lang="en-US" dirty="0" err="1">
                <a:solidFill>
                  <a:srgbClr val="3B3B3B"/>
                </a:solidFill>
                <a:sym typeface="M+ Bold"/>
              </a:rPr>
              <a:t>受信時：RX-inflightテーブルにUMEM情報とソケットバッファを登録</a:t>
            </a:r>
            <a:endParaRPr lang="en-US" dirty="0">
              <a:solidFill>
                <a:srgbClr val="3B3B3B"/>
              </a:solidFill>
              <a:sym typeface="M+ Bold"/>
            </a:endParaRPr>
          </a:p>
          <a:p>
            <a:r>
              <a:rPr lang="en-US" dirty="0" err="1">
                <a:solidFill>
                  <a:srgbClr val="3B3B3B"/>
                </a:solidFill>
                <a:sym typeface="M+ Bold"/>
              </a:rPr>
              <a:t>判定結果をP4</a:t>
            </a:r>
            <a:r>
              <a:rPr lang="en-US" dirty="0">
                <a:solidFill>
                  <a:srgbClr val="3B3B3B"/>
                </a:solidFill>
                <a:sym typeface="M+ Bold"/>
              </a:rPr>
              <a:t> </a:t>
            </a:r>
            <a:r>
              <a:rPr lang="en-US" dirty="0" err="1">
                <a:solidFill>
                  <a:srgbClr val="3B3B3B"/>
                </a:solidFill>
                <a:sym typeface="M+ Bold"/>
              </a:rPr>
              <a:t>VMから受け取る際にコンテキストを復元</a:t>
            </a:r>
            <a:endParaRPr lang="en-US" dirty="0">
              <a:solidFill>
                <a:srgbClr val="3B3B3B"/>
              </a:solidFill>
              <a:sym typeface="M+ Bold"/>
            </a:endParaRPr>
          </a:p>
          <a:p>
            <a:pPr lvl="1"/>
            <a:r>
              <a:rPr lang="en-US" dirty="0" err="1">
                <a:solidFill>
                  <a:srgbClr val="3B3B3B"/>
                </a:solidFill>
                <a:sym typeface="M+ Bold"/>
              </a:rPr>
              <a:t>送信時：UMEM情報を基にAF_XDPソケットを取り出して送信処理を実行</a:t>
            </a:r>
            <a:endParaRPr lang="en-US" dirty="0">
              <a:solidFill>
                <a:srgbClr val="3B3B3B"/>
              </a:solidFill>
              <a:sym typeface="M+ Bold"/>
            </a:endParaRPr>
          </a:p>
          <a:p>
            <a:pPr lvl="1"/>
            <a:r>
              <a:rPr lang="en-US" dirty="0" err="1">
                <a:solidFill>
                  <a:srgbClr val="3B3B3B"/>
                </a:solidFill>
                <a:sym typeface="M+ Bold"/>
              </a:rPr>
              <a:t>受信時：UMEM情報を基にソケットバッファを取り出して解放</a:t>
            </a:r>
            <a:endParaRPr lang="en-US" dirty="0">
              <a:solidFill>
                <a:srgbClr val="3B3B3B"/>
              </a:solidFill>
              <a:sym typeface="M+ Bold"/>
            </a:endParaRPr>
          </a:p>
        </p:txBody>
      </p:sp>
      <p:cxnSp>
        <p:nvCxnSpPr>
          <p:cNvPr id="37" name="Straight Connector 36">
            <a:extLst>
              <a:ext uri="{FF2B5EF4-FFF2-40B4-BE49-F238E27FC236}">
                <a16:creationId xmlns:a16="http://schemas.microsoft.com/office/drawing/2014/main" id="{63E3633F-9886-D9B3-64B0-C10E24369C0F}"/>
              </a:ext>
            </a:extLst>
          </p:cNvPr>
          <p:cNvCxnSpPr>
            <a:cxnSpLocks/>
          </p:cNvCxnSpPr>
          <p:nvPr/>
        </p:nvCxnSpPr>
        <p:spPr>
          <a:xfrm flipH="1">
            <a:off x="4198165" y="4717019"/>
            <a:ext cx="4183835" cy="0"/>
          </a:xfrm>
          <a:prstGeom prst="line">
            <a:avLst/>
          </a:prstGeom>
          <a:noFill/>
          <a:ln w="50800" cap="flat" cmpd="sng" algn="ctr">
            <a:solidFill>
              <a:srgbClr val="0070C0"/>
            </a:solidFill>
            <a:prstDash val="solid"/>
            <a:headEnd type="arrow" w="med" len="med"/>
            <a:tailEnd type="none" w="med" len="med"/>
          </a:ln>
          <a:effectLst/>
        </p:spPr>
      </p:cxnSp>
      <p:sp>
        <p:nvSpPr>
          <p:cNvPr id="52" name="Rectangle 51">
            <a:extLst>
              <a:ext uri="{FF2B5EF4-FFF2-40B4-BE49-F238E27FC236}">
                <a16:creationId xmlns:a16="http://schemas.microsoft.com/office/drawing/2014/main" id="{4DE16370-CD6E-803C-06A9-4F8BE9883569}"/>
              </a:ext>
            </a:extLst>
          </p:cNvPr>
          <p:cNvSpPr/>
          <p:nvPr/>
        </p:nvSpPr>
        <p:spPr>
          <a:xfrm>
            <a:off x="8382000" y="4407263"/>
            <a:ext cx="1073135" cy="1182817"/>
          </a:xfrm>
          <a:prstGeom prst="rect">
            <a:avLst/>
          </a:prstGeom>
          <a:solidFill>
            <a:srgbClr val="27278B">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4" name="Rectangle 3">
            <a:extLst>
              <a:ext uri="{FF2B5EF4-FFF2-40B4-BE49-F238E27FC236}">
                <a16:creationId xmlns:a16="http://schemas.microsoft.com/office/drawing/2014/main" id="{13E87DF1-8771-52CD-FF76-0D37EEA40D6F}"/>
              </a:ext>
            </a:extLst>
          </p:cNvPr>
          <p:cNvSpPr/>
          <p:nvPr/>
        </p:nvSpPr>
        <p:spPr>
          <a:xfrm>
            <a:off x="4990439" y="4953312"/>
            <a:ext cx="1757217" cy="629068"/>
          </a:xfrm>
          <a:prstGeom prst="rect">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US" sz="2000" kern="0" dirty="0" err="1">
                <a:solidFill>
                  <a:schemeClr val="bg1"/>
                </a:solidFill>
                <a:latin typeface="M PLUS 1p" panose="020B0502020203020207" pitchFamily="34" charset="-128"/>
                <a:ea typeface="M PLUS 1p" panose="020B0502020203020207" pitchFamily="34" charset="-128"/>
                <a:cs typeface="M PLUS 1p" panose="020B0502020203020207" pitchFamily="34" charset="-128"/>
                <a:sym typeface="Arial"/>
              </a:rPr>
              <a:t>スレッド</a:t>
            </a:r>
            <a:endParaRPr kumimoji="0" lang="en-JP" sz="2000" u="none" strike="noStrike" kern="0" cap="none" spc="0" normalizeH="0" baseline="0" noProof="0" dirty="0">
              <a:ln>
                <a:noFill/>
              </a:ln>
              <a:solidFill>
                <a:schemeClr val="bg1"/>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3" name="Rectangle 2">
            <a:extLst>
              <a:ext uri="{FF2B5EF4-FFF2-40B4-BE49-F238E27FC236}">
                <a16:creationId xmlns:a16="http://schemas.microsoft.com/office/drawing/2014/main" id="{44C7DCFC-0393-703D-E06E-3076BF753F33}"/>
              </a:ext>
            </a:extLst>
          </p:cNvPr>
          <p:cNvSpPr/>
          <p:nvPr/>
        </p:nvSpPr>
        <p:spPr>
          <a:xfrm>
            <a:off x="4788880" y="6167103"/>
            <a:ext cx="2160335" cy="515260"/>
          </a:xfrm>
          <a:prstGeom prst="rect">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inflightテーブル</a:t>
            </a:r>
          </a:p>
        </p:txBody>
      </p:sp>
      <p:cxnSp>
        <p:nvCxnSpPr>
          <p:cNvPr id="66" name="Straight Connector 65">
            <a:extLst>
              <a:ext uri="{FF2B5EF4-FFF2-40B4-BE49-F238E27FC236}">
                <a16:creationId xmlns:a16="http://schemas.microsoft.com/office/drawing/2014/main" id="{BC70F75F-CC09-1720-7022-2C1FC0E9F9C0}"/>
              </a:ext>
            </a:extLst>
          </p:cNvPr>
          <p:cNvCxnSpPr>
            <a:cxnSpLocks/>
            <a:stCxn id="4" idx="3"/>
          </p:cNvCxnSpPr>
          <p:nvPr/>
        </p:nvCxnSpPr>
        <p:spPr>
          <a:xfrm flipV="1">
            <a:off x="6747656" y="5266349"/>
            <a:ext cx="1634344" cy="1497"/>
          </a:xfrm>
          <a:prstGeom prst="line">
            <a:avLst/>
          </a:prstGeom>
          <a:noFill/>
          <a:ln w="50800" cap="flat" cmpd="sng" algn="ctr">
            <a:solidFill>
              <a:srgbClr val="0070C0"/>
            </a:solidFill>
            <a:prstDash val="solid"/>
            <a:headEnd type="arrow" w="med" len="med"/>
            <a:tailEnd type="none" w="med" len="med"/>
          </a:ln>
          <a:effectLst/>
        </p:spPr>
      </p:cxnSp>
      <p:sp>
        <p:nvSpPr>
          <p:cNvPr id="41" name="TextBox 40">
            <a:extLst>
              <a:ext uri="{FF2B5EF4-FFF2-40B4-BE49-F238E27FC236}">
                <a16:creationId xmlns:a16="http://schemas.microsoft.com/office/drawing/2014/main" id="{556E59CA-CFE9-96A6-F32E-7EAB80308AFF}"/>
              </a:ext>
            </a:extLst>
          </p:cNvPr>
          <p:cNvSpPr txBox="1"/>
          <p:nvPr/>
        </p:nvSpPr>
        <p:spPr>
          <a:xfrm>
            <a:off x="6940644" y="4929597"/>
            <a:ext cx="1441356" cy="369332"/>
          </a:xfrm>
          <a:prstGeom prst="rect">
            <a:avLst/>
          </a:prstGeom>
          <a:noFill/>
        </p:spPr>
        <p:txBody>
          <a:bodyPr wrap="square" rtlCol="0">
            <a:spAutoFit/>
          </a:bodyPr>
          <a:lstStyle/>
          <a:p>
            <a:pPr algn="ctr"/>
            <a:r>
              <a:rPr lang="en-JP" sz="1800" dirty="0">
                <a:latin typeface="M PLUS 1p" panose="020B0502020203020207" pitchFamily="34" charset="-128"/>
                <a:ea typeface="M PLUS 1p" panose="020B0502020203020207" pitchFamily="34" charset="-128"/>
                <a:cs typeface="M PLUS 1p" panose="020B0502020203020207" pitchFamily="34" charset="-128"/>
              </a:rPr>
              <a:t>ポーリング</a:t>
            </a:r>
          </a:p>
        </p:txBody>
      </p:sp>
      <p:cxnSp>
        <p:nvCxnSpPr>
          <p:cNvPr id="6" name="Straight Connector 5">
            <a:extLst>
              <a:ext uri="{FF2B5EF4-FFF2-40B4-BE49-F238E27FC236}">
                <a16:creationId xmlns:a16="http://schemas.microsoft.com/office/drawing/2014/main" id="{9A362222-7C1D-5189-522A-F0A7E6E38AFA}"/>
              </a:ext>
            </a:extLst>
          </p:cNvPr>
          <p:cNvCxnSpPr>
            <a:cxnSpLocks/>
            <a:stCxn id="17" idx="1"/>
          </p:cNvCxnSpPr>
          <p:nvPr/>
        </p:nvCxnSpPr>
        <p:spPr>
          <a:xfrm flipH="1">
            <a:off x="1835735" y="4998673"/>
            <a:ext cx="437793" cy="0"/>
          </a:xfrm>
          <a:prstGeom prst="line">
            <a:avLst/>
          </a:prstGeom>
          <a:noFill/>
          <a:ln w="50800" cap="flat" cmpd="sng" algn="ctr">
            <a:solidFill>
              <a:srgbClr val="0070C0"/>
            </a:solidFill>
            <a:prstDash val="solid"/>
            <a:headEnd type="arrow" w="med" len="med"/>
            <a:tailEnd type="none" w="med" len="med"/>
          </a:ln>
          <a:effectLst/>
        </p:spPr>
      </p:cxnSp>
      <p:cxnSp>
        <p:nvCxnSpPr>
          <p:cNvPr id="16" name="Straight Connector 15">
            <a:extLst>
              <a:ext uri="{FF2B5EF4-FFF2-40B4-BE49-F238E27FC236}">
                <a16:creationId xmlns:a16="http://schemas.microsoft.com/office/drawing/2014/main" id="{56FAFA4A-93B1-A208-F3C5-DEBE1D253D44}"/>
              </a:ext>
            </a:extLst>
          </p:cNvPr>
          <p:cNvCxnSpPr>
            <a:cxnSpLocks/>
            <a:endCxn id="4" idx="1"/>
          </p:cNvCxnSpPr>
          <p:nvPr/>
        </p:nvCxnSpPr>
        <p:spPr>
          <a:xfrm>
            <a:off x="4198165" y="5266349"/>
            <a:ext cx="792274" cy="1497"/>
          </a:xfrm>
          <a:prstGeom prst="line">
            <a:avLst/>
          </a:prstGeom>
          <a:noFill/>
          <a:ln w="50800" cap="flat" cmpd="sng" algn="ctr">
            <a:solidFill>
              <a:srgbClr val="0070C0"/>
            </a:solidFill>
            <a:prstDash val="solid"/>
            <a:headEnd type="arrow" w="med" len="med"/>
            <a:tailEnd type="none" w="med" len="med"/>
          </a:ln>
          <a:effectLst/>
        </p:spPr>
      </p:cxnSp>
      <p:cxnSp>
        <p:nvCxnSpPr>
          <p:cNvPr id="7" name="Straight Arrow Connector 6">
            <a:extLst>
              <a:ext uri="{FF2B5EF4-FFF2-40B4-BE49-F238E27FC236}">
                <a16:creationId xmlns:a16="http://schemas.microsoft.com/office/drawing/2014/main" id="{7C99F101-8D4A-3C65-7FA5-C5775DC95009}"/>
              </a:ext>
            </a:extLst>
          </p:cNvPr>
          <p:cNvCxnSpPr>
            <a:cxnSpLocks/>
            <a:endCxn id="3" idx="1"/>
          </p:cNvCxnSpPr>
          <p:nvPr/>
        </p:nvCxnSpPr>
        <p:spPr>
          <a:xfrm>
            <a:off x="4209660" y="5590081"/>
            <a:ext cx="579220" cy="834652"/>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0BC742D-F43C-7E53-F25B-21E7C3EB22CA}"/>
              </a:ext>
            </a:extLst>
          </p:cNvPr>
          <p:cNvSpPr txBox="1"/>
          <p:nvPr/>
        </p:nvSpPr>
        <p:spPr>
          <a:xfrm rot="3380065">
            <a:off x="4265103" y="5723818"/>
            <a:ext cx="767721" cy="371849"/>
          </a:xfrm>
          <a:prstGeom prst="rect">
            <a:avLst/>
          </a:prstGeom>
          <a:noFill/>
        </p:spPr>
        <p:txBody>
          <a:bodyPr wrap="square" rtlCol="0">
            <a:spAutoFit/>
          </a:bodyPr>
          <a:lstStyle/>
          <a:p>
            <a:pPr algn="ctr"/>
            <a:r>
              <a:rPr lang="en-JP" sz="1800" dirty="0">
                <a:solidFill>
                  <a:srgbClr val="FF0000"/>
                </a:solidFill>
                <a:latin typeface="M PLUS 1p" panose="020B0502020203020207" pitchFamily="34" charset="-128"/>
                <a:ea typeface="M PLUS 1p" panose="020B0502020203020207" pitchFamily="34" charset="-128"/>
                <a:cs typeface="M PLUS 1p" panose="020B0502020203020207" pitchFamily="34" charset="-128"/>
              </a:rPr>
              <a:t>登録</a:t>
            </a:r>
          </a:p>
        </p:txBody>
      </p:sp>
      <p:cxnSp>
        <p:nvCxnSpPr>
          <p:cNvPr id="10" name="Straight Arrow Connector 9">
            <a:extLst>
              <a:ext uri="{FF2B5EF4-FFF2-40B4-BE49-F238E27FC236}">
                <a16:creationId xmlns:a16="http://schemas.microsoft.com/office/drawing/2014/main" id="{12DEDB55-EE74-BEDC-3113-121C894035CA}"/>
              </a:ext>
            </a:extLst>
          </p:cNvPr>
          <p:cNvCxnSpPr>
            <a:cxnSpLocks/>
            <a:stCxn id="3" idx="0"/>
            <a:endCxn id="4" idx="2"/>
          </p:cNvCxnSpPr>
          <p:nvPr/>
        </p:nvCxnSpPr>
        <p:spPr>
          <a:xfrm flipV="1">
            <a:off x="5869048" y="5582380"/>
            <a:ext cx="0" cy="58472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CE38C2-FEF3-4D5A-D69F-57130B1E6554}"/>
              </a:ext>
            </a:extLst>
          </p:cNvPr>
          <p:cNvSpPr txBox="1"/>
          <p:nvPr/>
        </p:nvSpPr>
        <p:spPr>
          <a:xfrm>
            <a:off x="5869047" y="5774324"/>
            <a:ext cx="1135523" cy="369332"/>
          </a:xfrm>
          <a:prstGeom prst="rect">
            <a:avLst/>
          </a:prstGeom>
          <a:noFill/>
        </p:spPr>
        <p:txBody>
          <a:bodyPr wrap="square" rtlCol="0">
            <a:spAutoFit/>
          </a:bodyPr>
          <a:lstStyle/>
          <a:p>
            <a:pPr algn="ctr"/>
            <a:r>
              <a:rPr lang="en-JP" sz="1800" dirty="0">
                <a:solidFill>
                  <a:srgbClr val="FF0000"/>
                </a:solidFill>
                <a:latin typeface="M PLUS 1p" panose="020B0502020203020207" pitchFamily="34" charset="-128"/>
                <a:ea typeface="M PLUS 1p" panose="020B0502020203020207" pitchFamily="34" charset="-128"/>
                <a:cs typeface="M PLUS 1p" panose="020B0502020203020207" pitchFamily="34" charset="-128"/>
              </a:rPr>
              <a:t>取り出し</a:t>
            </a:r>
          </a:p>
        </p:txBody>
      </p:sp>
    </p:spTree>
    <p:extLst>
      <p:ext uri="{BB962C8B-B14F-4D97-AF65-F5344CB8AC3E}">
        <p14:creationId xmlns:p14="http://schemas.microsoft.com/office/powerpoint/2010/main" val="419036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checkerboard(across)">
                                      <p:cBhvr>
                                        <p:cTn id="16" dur="500"/>
                                        <p:tgtEl>
                                          <p:spTgt spid="3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heckerboard(across)">
                                      <p:cBhvr>
                                        <p:cTn id="19" dur="500"/>
                                        <p:tgtEl>
                                          <p:spTgt spid="41"/>
                                        </p:tgtEl>
                                      </p:cBhvr>
                                    </p:animEffect>
                                  </p:childTnLst>
                                </p:cTn>
                              </p:par>
                              <p:par>
                                <p:cTn id="20" presetID="5" presetClass="entr" presetSubtype="1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checkerboard(across)">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par>
                                <p:cTn id="31" presetID="5"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1CAA0-0EC5-0C79-FA7E-4DB1D8651EA4}"/>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269F5FB6-582B-8607-B66E-1D8E27D93594}"/>
              </a:ext>
            </a:extLst>
          </p:cNvPr>
          <p:cNvSpPr>
            <a:spLocks noGrp="1"/>
          </p:cNvSpPr>
          <p:nvPr>
            <p:ph type="title"/>
          </p:nvPr>
        </p:nvSpPr>
        <p:spPr>
          <a:xfrm>
            <a:off x="381000" y="551543"/>
            <a:ext cx="11430000" cy="457200"/>
          </a:xfrm>
        </p:spPr>
        <p:txBody>
          <a:bodyPr/>
          <a:lstStyle/>
          <a:p>
            <a:r>
              <a:rPr lang="en-US" dirty="0" err="1">
                <a:solidFill>
                  <a:srgbClr val="3B3B3B"/>
                </a:solidFill>
                <a:sym typeface="M+ Bold"/>
              </a:rPr>
              <a:t>uBPFを用いたP4プログラムの実行</a:t>
            </a:r>
            <a:endParaRPr lang="en-JP" dirty="0">
              <a:solidFill>
                <a:srgbClr val="3B3B3B"/>
              </a:solidFill>
            </a:endParaRPr>
          </a:p>
        </p:txBody>
      </p:sp>
      <p:sp>
        <p:nvSpPr>
          <p:cNvPr id="76" name="Slide Number Placeholder 75">
            <a:extLst>
              <a:ext uri="{FF2B5EF4-FFF2-40B4-BE49-F238E27FC236}">
                <a16:creationId xmlns:a16="http://schemas.microsoft.com/office/drawing/2014/main" id="{D55DFDFB-2BA2-FE69-9091-7D1890B81F2F}"/>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16</a:t>
            </a:fld>
            <a:endParaRPr lang="en-US" dirty="0"/>
          </a:p>
        </p:txBody>
      </p:sp>
      <p:sp>
        <p:nvSpPr>
          <p:cNvPr id="15" name="Content Placeholder 14">
            <a:extLst>
              <a:ext uri="{FF2B5EF4-FFF2-40B4-BE49-F238E27FC236}">
                <a16:creationId xmlns:a16="http://schemas.microsoft.com/office/drawing/2014/main" id="{300C3812-384A-72A9-81F3-E02C6BD0614A}"/>
              </a:ext>
            </a:extLst>
          </p:cNvPr>
          <p:cNvSpPr>
            <a:spLocks noGrp="1"/>
          </p:cNvSpPr>
          <p:nvPr>
            <p:ph sz="half" idx="2"/>
          </p:nvPr>
        </p:nvSpPr>
        <p:spPr>
          <a:xfrm>
            <a:off x="381000" y="1219200"/>
            <a:ext cx="11430000" cy="4876799"/>
          </a:xfrm>
        </p:spPr>
        <p:txBody>
          <a:bodyPr/>
          <a:lstStyle/>
          <a:p>
            <a:r>
              <a:rPr lang="en-US" dirty="0" err="1">
                <a:solidFill>
                  <a:srgbClr val="3B3B3B"/>
                </a:solidFill>
                <a:sym typeface="M+"/>
              </a:rPr>
              <a:t>P4プログラムをuBPFバイトコードにコンパイル</a:t>
            </a:r>
            <a:endParaRPr lang="en-US" dirty="0">
              <a:solidFill>
                <a:srgbClr val="3B3B3B"/>
              </a:solidFill>
              <a:sym typeface="M+"/>
            </a:endParaRPr>
          </a:p>
          <a:p>
            <a:pPr lvl="1"/>
            <a:r>
              <a:rPr lang="en-US" dirty="0" err="1">
                <a:solidFill>
                  <a:srgbClr val="3B3B3B"/>
                </a:solidFill>
                <a:sym typeface="M+"/>
              </a:rPr>
              <a:t>uBPFはeBPFのユーザ空間実装</a:t>
            </a:r>
            <a:endParaRPr lang="en-US" dirty="0">
              <a:solidFill>
                <a:srgbClr val="3B3B3B"/>
              </a:solidFill>
              <a:sym typeface="M+"/>
            </a:endParaRPr>
          </a:p>
          <a:p>
            <a:pPr lvl="1"/>
            <a:r>
              <a:rPr lang="en-US" dirty="0" err="1">
                <a:solidFill>
                  <a:srgbClr val="3B3B3B"/>
                </a:solidFill>
                <a:sym typeface="M+"/>
              </a:rPr>
              <a:t>P4ランタイムへのロード時にJITコンパイルして高速に実行</a:t>
            </a:r>
            <a:endParaRPr lang="en-US" dirty="0">
              <a:solidFill>
                <a:srgbClr val="3B3B3B"/>
              </a:solidFill>
              <a:sym typeface="M+"/>
            </a:endParaRPr>
          </a:p>
          <a:p>
            <a:r>
              <a:rPr lang="en-US" dirty="0" err="1">
                <a:solidFill>
                  <a:srgbClr val="3B3B3B"/>
                </a:solidFill>
                <a:sym typeface="M+"/>
              </a:rPr>
              <a:t>P4プログラムをuBPFサンドボックス内で安全に実行</a:t>
            </a:r>
            <a:endParaRPr lang="en-US" dirty="0">
              <a:solidFill>
                <a:srgbClr val="3B3B3B"/>
              </a:solidFill>
              <a:sym typeface="M+"/>
            </a:endParaRPr>
          </a:p>
          <a:p>
            <a:pPr lvl="1"/>
            <a:r>
              <a:rPr lang="en-US" dirty="0" err="1">
                <a:solidFill>
                  <a:srgbClr val="3B3B3B"/>
                </a:solidFill>
                <a:sym typeface="M+ Bold"/>
              </a:rPr>
              <a:t>P4ランタイムへのロード時にuBPFバイトコードの検証を行う</a:t>
            </a:r>
            <a:endParaRPr lang="en-US" dirty="0">
              <a:solidFill>
                <a:srgbClr val="3B3B3B"/>
              </a:solidFill>
              <a:sym typeface="M+ Bold"/>
            </a:endParaRPr>
          </a:p>
          <a:p>
            <a:pPr lvl="1"/>
            <a:r>
              <a:rPr lang="en-US" dirty="0" err="1">
                <a:solidFill>
                  <a:srgbClr val="3B3B3B"/>
                </a:solidFill>
                <a:sym typeface="M+ Bold"/>
              </a:rPr>
              <a:t>P4ランタイムや他のP4プログラムへの攻撃を防ぐ</a:t>
            </a:r>
            <a:endParaRPr lang="en-US" dirty="0">
              <a:solidFill>
                <a:srgbClr val="3B3B3B"/>
              </a:solidFill>
              <a:sym typeface="M+ Bold"/>
            </a:endParaRPr>
          </a:p>
        </p:txBody>
      </p:sp>
      <p:sp>
        <p:nvSpPr>
          <p:cNvPr id="2" name="Rectangle 1">
            <a:extLst>
              <a:ext uri="{FF2B5EF4-FFF2-40B4-BE49-F238E27FC236}">
                <a16:creationId xmlns:a16="http://schemas.microsoft.com/office/drawing/2014/main" id="{661D7BF3-3315-FBBB-5504-77D8FCA19097}"/>
              </a:ext>
            </a:extLst>
          </p:cNvPr>
          <p:cNvSpPr/>
          <p:nvPr/>
        </p:nvSpPr>
        <p:spPr>
          <a:xfrm>
            <a:off x="1790700" y="4313407"/>
            <a:ext cx="8610600" cy="2286000"/>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3" name="Snip Diagonal Corner Rectangle 2">
            <a:extLst>
              <a:ext uri="{FF2B5EF4-FFF2-40B4-BE49-F238E27FC236}">
                <a16:creationId xmlns:a16="http://schemas.microsoft.com/office/drawing/2014/main" id="{D49246FB-358F-3B44-F5B7-831ED3CD26DF}"/>
              </a:ext>
            </a:extLst>
          </p:cNvPr>
          <p:cNvSpPr/>
          <p:nvPr/>
        </p:nvSpPr>
        <p:spPr>
          <a:xfrm>
            <a:off x="2552714" y="4723132"/>
            <a:ext cx="1454648" cy="604730"/>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cxnSp>
        <p:nvCxnSpPr>
          <p:cNvPr id="4" name="Straight Arrow Connector 3">
            <a:extLst>
              <a:ext uri="{FF2B5EF4-FFF2-40B4-BE49-F238E27FC236}">
                <a16:creationId xmlns:a16="http://schemas.microsoft.com/office/drawing/2014/main" id="{BE7A50A3-305A-B176-D8A8-4045E3ABA5FA}"/>
              </a:ext>
            </a:extLst>
          </p:cNvPr>
          <p:cNvCxnSpPr>
            <a:cxnSpLocks/>
            <a:stCxn id="3" idx="1"/>
          </p:cNvCxnSpPr>
          <p:nvPr/>
        </p:nvCxnSpPr>
        <p:spPr>
          <a:xfrm>
            <a:off x="3280038" y="5327862"/>
            <a:ext cx="0" cy="457200"/>
          </a:xfrm>
          <a:prstGeom prst="straightConnector1">
            <a:avLst/>
          </a:prstGeom>
          <a:ln w="44450">
            <a:solidFill>
              <a:srgbClr val="3B3B3B"/>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E04012F-0FBF-1848-6F45-8C307A705D82}"/>
              </a:ext>
            </a:extLst>
          </p:cNvPr>
          <p:cNvSpPr txBox="1"/>
          <p:nvPr/>
        </p:nvSpPr>
        <p:spPr>
          <a:xfrm>
            <a:off x="1890768" y="5386533"/>
            <a:ext cx="1447807" cy="369332"/>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コンパイル</a:t>
            </a:r>
          </a:p>
        </p:txBody>
      </p:sp>
      <p:sp>
        <p:nvSpPr>
          <p:cNvPr id="10" name="Snip Diagonal Corner Rectangle 9">
            <a:extLst>
              <a:ext uri="{FF2B5EF4-FFF2-40B4-BE49-F238E27FC236}">
                <a16:creationId xmlns:a16="http://schemas.microsoft.com/office/drawing/2014/main" id="{88BADE80-590F-2A0E-37EA-93E87881E0D3}"/>
              </a:ext>
            </a:extLst>
          </p:cNvPr>
          <p:cNvSpPr/>
          <p:nvPr/>
        </p:nvSpPr>
        <p:spPr>
          <a:xfrm>
            <a:off x="2441838" y="5785062"/>
            <a:ext cx="1676400" cy="604730"/>
          </a:xfrm>
          <a:prstGeom prst="snip2Diag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uBPF</a:t>
            </a:r>
            <a:b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b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バイトコード</a:t>
            </a:r>
          </a:p>
        </p:txBody>
      </p:sp>
      <p:sp>
        <p:nvSpPr>
          <p:cNvPr id="16" name="Rectangle 6">
            <a:extLst>
              <a:ext uri="{FF2B5EF4-FFF2-40B4-BE49-F238E27FC236}">
                <a16:creationId xmlns:a16="http://schemas.microsoft.com/office/drawing/2014/main" id="{2D65FAD3-946A-AB46-C31A-9FBE93CE1A7C}"/>
              </a:ext>
            </a:extLst>
          </p:cNvPr>
          <p:cNvSpPr/>
          <p:nvPr/>
        </p:nvSpPr>
        <p:spPr>
          <a:xfrm>
            <a:off x="5794636" y="6139709"/>
            <a:ext cx="3844631" cy="319746"/>
          </a:xfrm>
          <a:prstGeom prst="rect">
            <a:avLst/>
          </a:prstGeom>
          <a:solidFill>
            <a:schemeClr val="accent3">
              <a:lumMod val="40000"/>
              <a:lumOff val="60000"/>
            </a:scheme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a:t>
            </a:r>
            <a:r>
              <a:rPr lang="en-JP" sz="2000" kern="0"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Arial"/>
              </a:rPr>
              <a:t>ランタイム</a:t>
            </a: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19" name="TextBox 18">
            <a:extLst>
              <a:ext uri="{FF2B5EF4-FFF2-40B4-BE49-F238E27FC236}">
                <a16:creationId xmlns:a16="http://schemas.microsoft.com/office/drawing/2014/main" id="{CDEAC94C-CE67-C12E-68EE-273B2CB54DC7}"/>
              </a:ext>
            </a:extLst>
          </p:cNvPr>
          <p:cNvSpPr txBox="1"/>
          <p:nvPr/>
        </p:nvSpPr>
        <p:spPr>
          <a:xfrm rot="20591709">
            <a:off x="4176775" y="5500377"/>
            <a:ext cx="1676400" cy="369332"/>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JITコンパイル</a:t>
            </a:r>
          </a:p>
        </p:txBody>
      </p:sp>
      <p:sp>
        <p:nvSpPr>
          <p:cNvPr id="23" name="TextBox 22">
            <a:extLst>
              <a:ext uri="{FF2B5EF4-FFF2-40B4-BE49-F238E27FC236}">
                <a16:creationId xmlns:a16="http://schemas.microsoft.com/office/drawing/2014/main" id="{52B53322-9335-E70D-6094-1D00FBEC79BC}"/>
              </a:ext>
            </a:extLst>
          </p:cNvPr>
          <p:cNvSpPr txBox="1"/>
          <p:nvPr/>
        </p:nvSpPr>
        <p:spPr>
          <a:xfrm rot="20657939">
            <a:off x="4345439" y="5864903"/>
            <a:ext cx="1676400" cy="369332"/>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検証</a:t>
            </a:r>
          </a:p>
        </p:txBody>
      </p:sp>
      <p:sp>
        <p:nvSpPr>
          <p:cNvPr id="11" name="Rectangle 10">
            <a:extLst>
              <a:ext uri="{FF2B5EF4-FFF2-40B4-BE49-F238E27FC236}">
                <a16:creationId xmlns:a16="http://schemas.microsoft.com/office/drawing/2014/main" id="{E9F974CE-F0B8-D496-AB58-5A4742F55C2F}"/>
              </a:ext>
            </a:extLst>
          </p:cNvPr>
          <p:cNvSpPr/>
          <p:nvPr/>
        </p:nvSpPr>
        <p:spPr>
          <a:xfrm>
            <a:off x="6116735" y="4982769"/>
            <a:ext cx="3200400" cy="1156940"/>
          </a:xfrm>
          <a:prstGeom prst="rect">
            <a:avLst/>
          </a:prstGeom>
          <a:solidFill>
            <a:schemeClr val="accent2">
              <a:lumMod val="40000"/>
              <a:lumOff val="60000"/>
            </a:scheme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uBPFサンドボックス</a:t>
            </a:r>
          </a:p>
        </p:txBody>
      </p:sp>
      <p:sp>
        <p:nvSpPr>
          <p:cNvPr id="18" name="Snip Diagonal Corner Rectangle 17">
            <a:extLst>
              <a:ext uri="{FF2B5EF4-FFF2-40B4-BE49-F238E27FC236}">
                <a16:creationId xmlns:a16="http://schemas.microsoft.com/office/drawing/2014/main" id="{43D310B9-6603-42B4-D448-994469CC14D7}"/>
              </a:ext>
            </a:extLst>
          </p:cNvPr>
          <p:cNvSpPr/>
          <p:nvPr/>
        </p:nvSpPr>
        <p:spPr>
          <a:xfrm>
            <a:off x="6878735" y="5444838"/>
            <a:ext cx="1676400" cy="604730"/>
          </a:xfrm>
          <a:prstGeom prst="snip2Diag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uBPF</a:t>
            </a:r>
            <a:b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b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バイトコード</a:t>
            </a:r>
          </a:p>
        </p:txBody>
      </p:sp>
      <p:cxnSp>
        <p:nvCxnSpPr>
          <p:cNvPr id="12" name="Straight Arrow Connector 11">
            <a:extLst>
              <a:ext uri="{FF2B5EF4-FFF2-40B4-BE49-F238E27FC236}">
                <a16:creationId xmlns:a16="http://schemas.microsoft.com/office/drawing/2014/main" id="{6B170E60-CF28-AAA8-9E02-5D941D04650D}"/>
              </a:ext>
            </a:extLst>
          </p:cNvPr>
          <p:cNvCxnSpPr>
            <a:cxnSpLocks/>
            <a:endCxn id="11" idx="1"/>
          </p:cNvCxnSpPr>
          <p:nvPr/>
        </p:nvCxnSpPr>
        <p:spPr>
          <a:xfrm flipV="1">
            <a:off x="4118238" y="5561239"/>
            <a:ext cx="1998497" cy="580967"/>
          </a:xfrm>
          <a:prstGeom prst="straightConnector1">
            <a:avLst/>
          </a:prstGeom>
          <a:ln w="44450">
            <a:solidFill>
              <a:srgbClr val="3B3B3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3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2ADA-BE8C-F2CC-61DA-90961B37783A}"/>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1F482B7-FFA0-0A08-0A5B-98824EA9332F}"/>
              </a:ext>
            </a:extLst>
          </p:cNvPr>
          <p:cNvSpPr>
            <a:spLocks noGrp="1"/>
          </p:cNvSpPr>
          <p:nvPr>
            <p:ph type="title"/>
          </p:nvPr>
        </p:nvSpPr>
        <p:spPr>
          <a:xfrm>
            <a:off x="381000" y="551543"/>
            <a:ext cx="11430000" cy="457200"/>
          </a:xfrm>
        </p:spPr>
        <p:txBody>
          <a:bodyPr/>
          <a:lstStyle/>
          <a:p>
            <a:r>
              <a:rPr lang="en-US" dirty="0" err="1">
                <a:solidFill>
                  <a:srgbClr val="3B3B3B"/>
                </a:solidFill>
                <a:sym typeface="M+ Bold"/>
              </a:rPr>
              <a:t>P4プログラムによるVM内情報の取得</a:t>
            </a:r>
            <a:endParaRPr lang="en-JP" dirty="0">
              <a:solidFill>
                <a:srgbClr val="3B3B3B"/>
              </a:solidFill>
            </a:endParaRPr>
          </a:p>
        </p:txBody>
      </p:sp>
      <p:sp>
        <p:nvSpPr>
          <p:cNvPr id="76" name="Slide Number Placeholder 75">
            <a:extLst>
              <a:ext uri="{FF2B5EF4-FFF2-40B4-BE49-F238E27FC236}">
                <a16:creationId xmlns:a16="http://schemas.microsoft.com/office/drawing/2014/main" id="{8B9D72EE-E01F-64A1-88A4-4D6F478DD728}"/>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17</a:t>
            </a:fld>
            <a:endParaRPr lang="en-US" dirty="0"/>
          </a:p>
        </p:txBody>
      </p:sp>
      <p:sp>
        <p:nvSpPr>
          <p:cNvPr id="15" name="Content Placeholder 14">
            <a:extLst>
              <a:ext uri="{FF2B5EF4-FFF2-40B4-BE49-F238E27FC236}">
                <a16:creationId xmlns:a16="http://schemas.microsoft.com/office/drawing/2014/main" id="{48475DE8-D363-6019-665F-5C0CCF454033}"/>
              </a:ext>
            </a:extLst>
          </p:cNvPr>
          <p:cNvSpPr>
            <a:spLocks noGrp="1"/>
          </p:cNvSpPr>
          <p:nvPr>
            <p:ph sz="half" idx="2"/>
          </p:nvPr>
        </p:nvSpPr>
        <p:spPr>
          <a:xfrm>
            <a:off x="381000" y="1219200"/>
            <a:ext cx="11430000" cy="4876799"/>
          </a:xfrm>
        </p:spPr>
        <p:txBody>
          <a:bodyPr/>
          <a:lstStyle/>
          <a:p>
            <a:r>
              <a:rPr lang="en-US" dirty="0" err="1">
                <a:solidFill>
                  <a:srgbClr val="3B3B3B"/>
                </a:solidFill>
                <a:sym typeface="M+ Bold"/>
              </a:rPr>
              <a:t>P4プログラムは外部関数を用いてVM内情報を取得</a:t>
            </a:r>
            <a:endParaRPr lang="en-US" dirty="0">
              <a:solidFill>
                <a:srgbClr val="3B3B3B"/>
              </a:solidFill>
              <a:sym typeface="M+ Bold"/>
            </a:endParaRPr>
          </a:p>
          <a:p>
            <a:pPr lvl="1"/>
            <a:r>
              <a:rPr lang="en-US" dirty="0" err="1">
                <a:solidFill>
                  <a:srgbClr val="3B3B3B"/>
                </a:solidFill>
                <a:sym typeface="M+"/>
              </a:rPr>
              <a:t>VM内情報はユーザVMがP4</a:t>
            </a:r>
            <a:r>
              <a:rPr lang="en-US" dirty="0">
                <a:solidFill>
                  <a:srgbClr val="3B3B3B"/>
                </a:solidFill>
                <a:sym typeface="M+"/>
              </a:rPr>
              <a:t> </a:t>
            </a:r>
            <a:r>
              <a:rPr lang="en-US" dirty="0" err="1">
                <a:solidFill>
                  <a:srgbClr val="3B3B3B"/>
                </a:solidFill>
                <a:sym typeface="M+"/>
              </a:rPr>
              <a:t>VMとの間に確立された共有メモリに格納</a:t>
            </a:r>
            <a:endParaRPr lang="en-US" dirty="0">
              <a:solidFill>
                <a:srgbClr val="3B3B3B"/>
              </a:solidFill>
              <a:sym typeface="M+"/>
            </a:endParaRPr>
          </a:p>
          <a:p>
            <a:pPr lvl="1"/>
            <a:r>
              <a:rPr lang="en-US" dirty="0" err="1">
                <a:solidFill>
                  <a:srgbClr val="3B3B3B"/>
                </a:solidFill>
                <a:sym typeface="M+"/>
              </a:rPr>
              <a:t>外部関数はC言語で記述し、uBPFバイトコードにコンパイル</a:t>
            </a:r>
            <a:endParaRPr lang="en-US" dirty="0">
              <a:solidFill>
                <a:srgbClr val="3B3B3B"/>
              </a:solidFill>
              <a:sym typeface="M+"/>
            </a:endParaRPr>
          </a:p>
          <a:p>
            <a:r>
              <a:rPr lang="en-US" dirty="0" err="1">
                <a:solidFill>
                  <a:srgbClr val="3B3B3B"/>
                </a:solidFill>
                <a:sym typeface="M+"/>
              </a:rPr>
              <a:t>uBPFバイトコードはヘルパー関数を用いて共有メモリにアクセス</a:t>
            </a:r>
            <a:endParaRPr lang="en-US" dirty="0">
              <a:solidFill>
                <a:srgbClr val="3B3B3B"/>
              </a:solidFill>
              <a:sym typeface="M+"/>
            </a:endParaRPr>
          </a:p>
          <a:p>
            <a:pPr lvl="1"/>
            <a:r>
              <a:rPr lang="en-US" dirty="0" err="1">
                <a:solidFill>
                  <a:srgbClr val="3B3B3B"/>
                </a:solidFill>
                <a:sym typeface="M+"/>
              </a:rPr>
              <a:t>サンドボックス内で実行されるため、直接はアクセスできない</a:t>
            </a:r>
            <a:endParaRPr lang="en-US" dirty="0">
              <a:solidFill>
                <a:srgbClr val="3B3B3B"/>
              </a:solidFill>
              <a:sym typeface="M+"/>
            </a:endParaRPr>
          </a:p>
          <a:p>
            <a:pPr lvl="1"/>
            <a:r>
              <a:rPr lang="en-US" dirty="0" err="1">
                <a:solidFill>
                  <a:srgbClr val="3B3B3B"/>
                </a:solidFill>
                <a:sym typeface="M+"/>
              </a:rPr>
              <a:t>ヘルパー関数が実装されたP4ランタイムを呼び出してアクセス</a:t>
            </a:r>
            <a:endParaRPr lang="en-US" dirty="0">
              <a:solidFill>
                <a:srgbClr val="3B3B3B"/>
              </a:solidFill>
              <a:sym typeface="M+"/>
            </a:endParaRPr>
          </a:p>
        </p:txBody>
      </p:sp>
      <p:sp>
        <p:nvSpPr>
          <p:cNvPr id="2" name="Rectangle 1">
            <a:extLst>
              <a:ext uri="{FF2B5EF4-FFF2-40B4-BE49-F238E27FC236}">
                <a16:creationId xmlns:a16="http://schemas.microsoft.com/office/drawing/2014/main" id="{11C6A2ED-BB7A-E667-1E11-B698E86BE593}"/>
              </a:ext>
            </a:extLst>
          </p:cNvPr>
          <p:cNvSpPr/>
          <p:nvPr/>
        </p:nvSpPr>
        <p:spPr>
          <a:xfrm>
            <a:off x="1570735" y="4268920"/>
            <a:ext cx="6820010" cy="2438400"/>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11" name="Rectangle 6">
            <a:extLst>
              <a:ext uri="{FF2B5EF4-FFF2-40B4-BE49-F238E27FC236}">
                <a16:creationId xmlns:a16="http://schemas.microsoft.com/office/drawing/2014/main" id="{B13FA7A3-BCB6-AB43-31D0-6408E0FE83CA}"/>
              </a:ext>
            </a:extLst>
          </p:cNvPr>
          <p:cNvSpPr/>
          <p:nvPr/>
        </p:nvSpPr>
        <p:spPr>
          <a:xfrm>
            <a:off x="2658152" y="5847458"/>
            <a:ext cx="4691603" cy="803424"/>
          </a:xfrm>
          <a:prstGeom prst="rect">
            <a:avLst/>
          </a:prstGeom>
          <a:solidFill>
            <a:schemeClr val="accent3">
              <a:lumMod val="40000"/>
              <a:lumOff val="60000"/>
            </a:scheme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a:t>
            </a:r>
            <a:r>
              <a:rPr lang="en-JP" sz="1800" kern="0"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Arial"/>
              </a:rPr>
              <a:t>ランタイム</a:t>
            </a: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grpSp>
        <p:nvGrpSpPr>
          <p:cNvPr id="16" name="Group 15">
            <a:extLst>
              <a:ext uri="{FF2B5EF4-FFF2-40B4-BE49-F238E27FC236}">
                <a16:creationId xmlns:a16="http://schemas.microsoft.com/office/drawing/2014/main" id="{94A8A97E-608A-0379-0414-CE53CA3EDF8B}"/>
              </a:ext>
            </a:extLst>
          </p:cNvPr>
          <p:cNvGrpSpPr/>
          <p:nvPr/>
        </p:nvGrpSpPr>
        <p:grpSpPr>
          <a:xfrm>
            <a:off x="8915400" y="5018313"/>
            <a:ext cx="1902337" cy="1430725"/>
            <a:chOff x="4859081" y="4615930"/>
            <a:chExt cx="2550037" cy="1430725"/>
          </a:xfrm>
        </p:grpSpPr>
        <p:sp>
          <p:nvSpPr>
            <p:cNvPr id="17" name="Rectangle 16">
              <a:extLst>
                <a:ext uri="{FF2B5EF4-FFF2-40B4-BE49-F238E27FC236}">
                  <a16:creationId xmlns:a16="http://schemas.microsoft.com/office/drawing/2014/main" id="{ADBF6324-64DF-76EE-11E5-9FF1B5E4D12C}"/>
                </a:ext>
              </a:extLst>
            </p:cNvPr>
            <p:cNvSpPr/>
            <p:nvPr/>
          </p:nvSpPr>
          <p:spPr>
            <a:xfrm>
              <a:off x="4859082" y="4615930"/>
              <a:ext cx="2550036" cy="1430725"/>
            </a:xfrm>
            <a:prstGeom prst="rect">
              <a:avLst/>
            </a:prstGeom>
            <a:solidFill>
              <a:schemeClr val="bg1">
                <a:lumMod val="8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18" name="TextBox 17">
              <a:extLst>
                <a:ext uri="{FF2B5EF4-FFF2-40B4-BE49-F238E27FC236}">
                  <a16:creationId xmlns:a16="http://schemas.microsoft.com/office/drawing/2014/main" id="{C68651DE-BE35-E513-20F7-337D4F7A08B5}"/>
                </a:ext>
              </a:extLst>
            </p:cNvPr>
            <p:cNvSpPr txBox="1"/>
            <p:nvPr/>
          </p:nvSpPr>
          <p:spPr>
            <a:xfrm>
              <a:off x="4859081" y="4679123"/>
              <a:ext cx="1896110"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共有メモリ</a:t>
              </a:r>
            </a:p>
          </p:txBody>
        </p:sp>
      </p:grpSp>
      <p:sp>
        <p:nvSpPr>
          <p:cNvPr id="19" name="Snip Single Corner Rectangle 18">
            <a:extLst>
              <a:ext uri="{FF2B5EF4-FFF2-40B4-BE49-F238E27FC236}">
                <a16:creationId xmlns:a16="http://schemas.microsoft.com/office/drawing/2014/main" id="{9010F91B-7E82-C5A7-C1EA-429585225DF5}"/>
              </a:ext>
            </a:extLst>
          </p:cNvPr>
          <p:cNvSpPr/>
          <p:nvPr/>
        </p:nvSpPr>
        <p:spPr>
          <a:xfrm>
            <a:off x="9195406" y="5614985"/>
            <a:ext cx="1422400" cy="501824"/>
          </a:xfrm>
          <a:prstGeom prst="snip1Rect">
            <a:avLst/>
          </a:prstGeom>
          <a:solidFill>
            <a:schemeClr val="tx1">
              <a:lumMod val="50000"/>
              <a:lumOff val="5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rPr>
              <a:t>VM内情報</a:t>
            </a:r>
          </a:p>
        </p:txBody>
      </p:sp>
      <p:sp>
        <p:nvSpPr>
          <p:cNvPr id="7" name="Rectangle 6">
            <a:extLst>
              <a:ext uri="{FF2B5EF4-FFF2-40B4-BE49-F238E27FC236}">
                <a16:creationId xmlns:a16="http://schemas.microsoft.com/office/drawing/2014/main" id="{B7949569-F401-4B98-CC7E-F0142E4E99A9}"/>
              </a:ext>
            </a:extLst>
          </p:cNvPr>
          <p:cNvSpPr/>
          <p:nvPr/>
        </p:nvSpPr>
        <p:spPr>
          <a:xfrm>
            <a:off x="2851741" y="4428073"/>
            <a:ext cx="4299566" cy="1429389"/>
          </a:xfrm>
          <a:prstGeom prst="rect">
            <a:avLst/>
          </a:prstGeom>
          <a:solidFill>
            <a:schemeClr val="accent2">
              <a:lumMod val="40000"/>
              <a:lumOff val="60000"/>
            </a:scheme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uBPFサンドボックス</a:t>
            </a:r>
          </a:p>
        </p:txBody>
      </p:sp>
      <p:sp>
        <p:nvSpPr>
          <p:cNvPr id="25" name="Rectangle 24">
            <a:extLst>
              <a:ext uri="{FF2B5EF4-FFF2-40B4-BE49-F238E27FC236}">
                <a16:creationId xmlns:a16="http://schemas.microsoft.com/office/drawing/2014/main" id="{35B45D2E-6DAE-D130-1D90-5CC6F2C2CED8}"/>
              </a:ext>
            </a:extLst>
          </p:cNvPr>
          <p:cNvSpPr/>
          <p:nvPr/>
        </p:nvSpPr>
        <p:spPr>
          <a:xfrm>
            <a:off x="5258898" y="6165458"/>
            <a:ext cx="1698799" cy="403632"/>
          </a:xfrm>
          <a:prstGeom prst="rect">
            <a:avLst/>
          </a:prstGeom>
          <a:solidFill>
            <a:srgbClr val="FF656B"/>
          </a:solidFill>
          <a:ln w="127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ヘルパー関数</a:t>
            </a:r>
          </a:p>
        </p:txBody>
      </p:sp>
      <p:sp>
        <p:nvSpPr>
          <p:cNvPr id="8" name="Snip Diagonal Corner Rectangle 7">
            <a:extLst>
              <a:ext uri="{FF2B5EF4-FFF2-40B4-BE49-F238E27FC236}">
                <a16:creationId xmlns:a16="http://schemas.microsoft.com/office/drawing/2014/main" id="{FDBE2037-0B28-69D4-A984-477C3F01B587}"/>
              </a:ext>
            </a:extLst>
          </p:cNvPr>
          <p:cNvSpPr/>
          <p:nvPr/>
        </p:nvSpPr>
        <p:spPr>
          <a:xfrm>
            <a:off x="5258898" y="5046951"/>
            <a:ext cx="1693562" cy="686725"/>
          </a:xfrm>
          <a:prstGeom prst="snip2DiagRect">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uBPF</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バイトコード</a:t>
            </a:r>
          </a:p>
        </p:txBody>
      </p:sp>
      <p:sp>
        <p:nvSpPr>
          <p:cNvPr id="12" name="右中かっこ 16">
            <a:extLst>
              <a:ext uri="{FF2B5EF4-FFF2-40B4-BE49-F238E27FC236}">
                <a16:creationId xmlns:a16="http://schemas.microsoft.com/office/drawing/2014/main" id="{13CABD97-5EBA-ABC6-5558-58C3D28D0015}"/>
              </a:ext>
            </a:extLst>
          </p:cNvPr>
          <p:cNvSpPr/>
          <p:nvPr/>
        </p:nvSpPr>
        <p:spPr>
          <a:xfrm>
            <a:off x="4818404" y="4957867"/>
            <a:ext cx="300857" cy="795001"/>
          </a:xfrm>
          <a:prstGeom prst="rightBrace">
            <a:avLst>
              <a:gd name="adj1" fmla="val 60833"/>
              <a:gd name="adj2" fmla="val 50000"/>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TextBox 12">
            <a:extLst>
              <a:ext uri="{FF2B5EF4-FFF2-40B4-BE49-F238E27FC236}">
                <a16:creationId xmlns:a16="http://schemas.microsoft.com/office/drawing/2014/main" id="{FF97F4A6-9542-132E-5BAA-30441E56AE7A}"/>
              </a:ext>
            </a:extLst>
          </p:cNvPr>
          <p:cNvSpPr txBox="1"/>
          <p:nvPr/>
        </p:nvSpPr>
        <p:spPr>
          <a:xfrm>
            <a:off x="5839235" y="5833898"/>
            <a:ext cx="1676400" cy="369332"/>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呼び出し</a:t>
            </a:r>
          </a:p>
        </p:txBody>
      </p:sp>
      <p:sp>
        <p:nvSpPr>
          <p:cNvPr id="3" name="Snip Diagonal Corner Rectangle 2">
            <a:extLst>
              <a:ext uri="{FF2B5EF4-FFF2-40B4-BE49-F238E27FC236}">
                <a16:creationId xmlns:a16="http://schemas.microsoft.com/office/drawing/2014/main" id="{DBD9229F-7EE1-7560-2766-1AFA0553CD5C}"/>
              </a:ext>
            </a:extLst>
          </p:cNvPr>
          <p:cNvSpPr/>
          <p:nvPr/>
        </p:nvSpPr>
        <p:spPr>
          <a:xfrm>
            <a:off x="2993268" y="5383591"/>
            <a:ext cx="1702711" cy="424803"/>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P4プログラム</a:t>
            </a:r>
          </a:p>
        </p:txBody>
      </p:sp>
      <p:sp>
        <p:nvSpPr>
          <p:cNvPr id="20" name="Rectangle 19">
            <a:extLst>
              <a:ext uri="{FF2B5EF4-FFF2-40B4-BE49-F238E27FC236}">
                <a16:creationId xmlns:a16="http://schemas.microsoft.com/office/drawing/2014/main" id="{80D5999B-9CA3-07F4-8D0F-C5F7D5F2C18B}"/>
              </a:ext>
            </a:extLst>
          </p:cNvPr>
          <p:cNvSpPr/>
          <p:nvPr/>
        </p:nvSpPr>
        <p:spPr>
          <a:xfrm>
            <a:off x="3221607" y="4849015"/>
            <a:ext cx="1143599" cy="457200"/>
          </a:xfrm>
          <a:prstGeom prst="rect">
            <a:avLst/>
          </a:prstGeom>
          <a:solidFill>
            <a:srgbClr val="F9F9F9"/>
          </a:solidFill>
          <a:ln w="12700">
            <a:noFill/>
          </a:ln>
        </p:spPr>
        <p:style>
          <a:lnRef idx="2">
            <a:schemeClr val="accent6"/>
          </a:lnRef>
          <a:fillRef idx="1">
            <a:schemeClr val="lt1"/>
          </a:fillRef>
          <a:effectRef idx="0">
            <a:schemeClr val="accent6"/>
          </a:effectRef>
          <a:fontRef idx="minor">
            <a:schemeClr val="dk1"/>
          </a:fontRef>
        </p:style>
        <p:txBody>
          <a:bodyPr rtlCol="0" anchor="ctr"/>
          <a:lstStyle/>
          <a:p>
            <a:r>
              <a:rPr lang="en-JP" sz="1800" dirty="0">
                <a:solidFill>
                  <a:srgbClr val="424242"/>
                </a:solidFill>
                <a:latin typeface="M PLUS 1p" panose="020B0502020203020207" pitchFamily="34" charset="-128"/>
                <a:ea typeface="M PLUS 1p" panose="020B0502020203020207" pitchFamily="34" charset="-128"/>
                <a:cs typeface="M PLUS 1p" panose="020B0502020203020207" pitchFamily="34" charset="-128"/>
              </a:rPr>
              <a:t>外部関数</a:t>
            </a:r>
          </a:p>
        </p:txBody>
      </p:sp>
      <p:cxnSp>
        <p:nvCxnSpPr>
          <p:cNvPr id="4" name="Straight Arrow Connector 3">
            <a:extLst>
              <a:ext uri="{FF2B5EF4-FFF2-40B4-BE49-F238E27FC236}">
                <a16:creationId xmlns:a16="http://schemas.microsoft.com/office/drawing/2014/main" id="{DB47C850-4539-6ADA-E0DC-654764958CDE}"/>
              </a:ext>
            </a:extLst>
          </p:cNvPr>
          <p:cNvCxnSpPr>
            <a:cxnSpLocks/>
            <a:stCxn id="8" idx="1"/>
            <a:endCxn id="25" idx="0"/>
          </p:cNvCxnSpPr>
          <p:nvPr/>
        </p:nvCxnSpPr>
        <p:spPr>
          <a:xfrm>
            <a:off x="6105679" y="5733676"/>
            <a:ext cx="2619" cy="431782"/>
          </a:xfrm>
          <a:prstGeom prst="straightConnector1">
            <a:avLst/>
          </a:prstGeom>
          <a:ln w="44450">
            <a:solidFill>
              <a:srgbClr val="3B3B3B"/>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6B08459-AA32-0E1D-518B-D9263C0BDBC2}"/>
              </a:ext>
            </a:extLst>
          </p:cNvPr>
          <p:cNvCxnSpPr>
            <a:cxnSpLocks/>
            <a:stCxn id="19" idx="2"/>
            <a:endCxn id="25" idx="3"/>
          </p:cNvCxnSpPr>
          <p:nvPr/>
        </p:nvCxnSpPr>
        <p:spPr>
          <a:xfrm flipH="1">
            <a:off x="6957697" y="5865897"/>
            <a:ext cx="2237709" cy="501377"/>
          </a:xfrm>
          <a:prstGeom prst="straightConnector1">
            <a:avLst/>
          </a:prstGeom>
          <a:ln w="44450">
            <a:solidFill>
              <a:srgbClr val="1560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32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A0CD5-3E69-F143-296A-4EC3E63568F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8D5E1248-8B9B-294E-760B-06B7D391BE91}"/>
              </a:ext>
            </a:extLst>
          </p:cNvPr>
          <p:cNvSpPr>
            <a:spLocks noGrp="1"/>
          </p:cNvSpPr>
          <p:nvPr>
            <p:ph type="title"/>
          </p:nvPr>
        </p:nvSpPr>
        <p:spPr>
          <a:xfrm>
            <a:off x="381000" y="551543"/>
            <a:ext cx="11430000" cy="457200"/>
          </a:xfrm>
        </p:spPr>
        <p:txBody>
          <a:bodyPr/>
          <a:lstStyle/>
          <a:p>
            <a:r>
              <a:rPr lang="ja-JP" altLang="en-US">
                <a:solidFill>
                  <a:srgbClr val="3B3B3B"/>
                </a:solidFill>
                <a:sym typeface="M+ Bold"/>
              </a:rPr>
              <a:t>実験</a:t>
            </a:r>
            <a:endParaRPr lang="en-JP" dirty="0">
              <a:solidFill>
                <a:srgbClr val="3B3B3B"/>
              </a:solidFill>
            </a:endParaRPr>
          </a:p>
        </p:txBody>
      </p:sp>
      <p:sp>
        <p:nvSpPr>
          <p:cNvPr id="11" name="Slide Number Placeholder 10">
            <a:extLst>
              <a:ext uri="{FF2B5EF4-FFF2-40B4-BE49-F238E27FC236}">
                <a16:creationId xmlns:a16="http://schemas.microsoft.com/office/drawing/2014/main" id="{C8A28025-2EC9-F806-A881-C52B90281964}"/>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18</a:t>
            </a:fld>
            <a:endParaRPr lang="en-US" dirty="0"/>
          </a:p>
        </p:txBody>
      </p:sp>
      <p:sp>
        <p:nvSpPr>
          <p:cNvPr id="10" name="Content Placeholder 9">
            <a:extLst>
              <a:ext uri="{FF2B5EF4-FFF2-40B4-BE49-F238E27FC236}">
                <a16:creationId xmlns:a16="http://schemas.microsoft.com/office/drawing/2014/main" id="{DBED18E4-4700-71C7-CBE3-676D72AA33E2}"/>
              </a:ext>
            </a:extLst>
          </p:cNvPr>
          <p:cNvSpPr>
            <a:spLocks noGrp="1"/>
          </p:cNvSpPr>
          <p:nvPr>
            <p:ph sz="half" idx="2"/>
          </p:nvPr>
        </p:nvSpPr>
        <p:spPr>
          <a:xfrm>
            <a:off x="381000" y="1219200"/>
            <a:ext cx="11430000" cy="4876799"/>
          </a:xfrm>
        </p:spPr>
        <p:txBody>
          <a:bodyPr/>
          <a:lstStyle/>
          <a:p>
            <a:r>
              <a:rPr lang="en-US" dirty="0" err="1">
                <a:solidFill>
                  <a:srgbClr val="3B3B3B"/>
                </a:solidFill>
                <a:sym typeface="M+"/>
              </a:rPr>
              <a:t>TransP4の有効性を確認するための実験を行った</a:t>
            </a:r>
            <a:endParaRPr lang="en-US" dirty="0">
              <a:solidFill>
                <a:srgbClr val="3B3B3B"/>
              </a:solidFill>
              <a:sym typeface="M+"/>
            </a:endParaRPr>
          </a:p>
          <a:p>
            <a:pPr lvl="1"/>
            <a:r>
              <a:rPr lang="en-US" dirty="0" err="1">
                <a:solidFill>
                  <a:srgbClr val="3B3B3B"/>
                </a:solidFill>
                <a:sym typeface="M+"/>
              </a:rPr>
              <a:t>VM内情報を用いて高度なパケットフィルタリングが行えることを確認</a:t>
            </a:r>
            <a:endParaRPr lang="en-US" dirty="0">
              <a:solidFill>
                <a:srgbClr val="3B3B3B"/>
              </a:solidFill>
              <a:sym typeface="M+"/>
            </a:endParaRPr>
          </a:p>
          <a:p>
            <a:pPr lvl="2"/>
            <a:r>
              <a:rPr lang="ja-JP" altLang="en-US">
                <a:solidFill>
                  <a:srgbClr val="3B3B3B"/>
                </a:solidFill>
              </a:rPr>
              <a:t>共有メモリを介してユーザ</a:t>
            </a:r>
            <a:r>
              <a:rPr lang="en-US" dirty="0" err="1">
                <a:solidFill>
                  <a:srgbClr val="3B3B3B"/>
                </a:solidFill>
              </a:rPr>
              <a:t>VM</a:t>
            </a:r>
            <a:r>
              <a:rPr lang="ja-JP" altLang="en-US">
                <a:solidFill>
                  <a:srgbClr val="3B3B3B"/>
                </a:solidFill>
              </a:rPr>
              <a:t>内のネットワーク使用率と閾値を取得</a:t>
            </a:r>
            <a:endParaRPr lang="en-US" dirty="0">
              <a:solidFill>
                <a:srgbClr val="3B3B3B"/>
              </a:solidFill>
              <a:sym typeface="M+"/>
            </a:endParaRPr>
          </a:p>
          <a:p>
            <a:pPr lvl="1"/>
            <a:r>
              <a:rPr lang="en-US" dirty="0" err="1">
                <a:solidFill>
                  <a:srgbClr val="3B3B3B"/>
                </a:solidFill>
                <a:sym typeface="M+"/>
              </a:rPr>
              <a:t>NetperfでユーザVMの通信性能を計測し，従来システムと比較</a:t>
            </a:r>
            <a:endParaRPr lang="en-US" dirty="0">
              <a:solidFill>
                <a:srgbClr val="3B3B3B"/>
              </a:solidFill>
              <a:sym typeface="M+"/>
            </a:endParaRPr>
          </a:p>
          <a:p>
            <a:pPr lvl="2"/>
            <a:r>
              <a:rPr lang="en-US" dirty="0" err="1">
                <a:solidFill>
                  <a:srgbClr val="3B3B3B"/>
                </a:solidFill>
                <a:sym typeface="M+"/>
              </a:rPr>
              <a:t>本実験では機密VMは用いていない</a:t>
            </a:r>
            <a:endParaRPr lang="en-US" dirty="0">
              <a:solidFill>
                <a:srgbClr val="3B3B3B"/>
              </a:solidFill>
              <a:sym typeface="M+"/>
            </a:endParaRPr>
          </a:p>
        </p:txBody>
      </p:sp>
      <p:graphicFrame>
        <p:nvGraphicFramePr>
          <p:cNvPr id="6" name="Table 5">
            <a:extLst>
              <a:ext uri="{FF2B5EF4-FFF2-40B4-BE49-F238E27FC236}">
                <a16:creationId xmlns:a16="http://schemas.microsoft.com/office/drawing/2014/main" id="{1FD1E487-64CD-FA10-D07C-3B4E086A50E8}"/>
              </a:ext>
            </a:extLst>
          </p:cNvPr>
          <p:cNvGraphicFramePr>
            <a:graphicFrameLocks noGrp="1"/>
          </p:cNvGraphicFramePr>
          <p:nvPr>
            <p:extLst>
              <p:ext uri="{D42A27DB-BD31-4B8C-83A1-F6EECF244321}">
                <p14:modId xmlns:p14="http://schemas.microsoft.com/office/powerpoint/2010/main" val="3769984854"/>
              </p:ext>
            </p:extLst>
          </p:nvPr>
        </p:nvGraphicFramePr>
        <p:xfrm>
          <a:off x="349102" y="3785414"/>
          <a:ext cx="6877495" cy="1885950"/>
        </p:xfrm>
        <a:graphic>
          <a:graphicData uri="http://schemas.openxmlformats.org/drawingml/2006/table">
            <a:tbl>
              <a:tblPr>
                <a:tableStyleId>{8EC20E35-A176-4012-BC5E-935CFFF8708E}</a:tableStyleId>
              </a:tblPr>
              <a:tblGrid>
                <a:gridCol w="1805590">
                  <a:extLst>
                    <a:ext uri="{9D8B030D-6E8A-4147-A177-3AD203B41FA5}">
                      <a16:colId xmlns:a16="http://schemas.microsoft.com/office/drawing/2014/main" val="2972483118"/>
                    </a:ext>
                  </a:extLst>
                </a:gridCol>
                <a:gridCol w="2484492">
                  <a:extLst>
                    <a:ext uri="{9D8B030D-6E8A-4147-A177-3AD203B41FA5}">
                      <a16:colId xmlns:a16="http://schemas.microsoft.com/office/drawing/2014/main" val="3249780789"/>
                    </a:ext>
                  </a:extLst>
                </a:gridCol>
                <a:gridCol w="156298">
                  <a:extLst>
                    <a:ext uri="{9D8B030D-6E8A-4147-A177-3AD203B41FA5}">
                      <a16:colId xmlns:a16="http://schemas.microsoft.com/office/drawing/2014/main" val="3986426880"/>
                    </a:ext>
                  </a:extLst>
                </a:gridCol>
                <a:gridCol w="2431115">
                  <a:extLst>
                    <a:ext uri="{9D8B030D-6E8A-4147-A177-3AD203B41FA5}">
                      <a16:colId xmlns:a16="http://schemas.microsoft.com/office/drawing/2014/main" val="958210158"/>
                    </a:ext>
                  </a:extLst>
                </a:gridCol>
              </a:tblGrid>
              <a:tr h="230142">
                <a:tc>
                  <a:txBody>
                    <a:bodyPr/>
                    <a:lstStyle/>
                    <a:p>
                      <a:pPr algn="l" fontAlgn="b">
                        <a:buNone/>
                      </a:pPr>
                      <a:endParaRPr lang="ja-JP" altLang="en-US"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ja-JP" altLang="en-JP"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ホス</a:t>
                      </a:r>
                      <a:r>
                        <a:rPr lang="ja-JP" altLang="en-US"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ト</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buNone/>
                      </a:pPr>
                      <a:r>
                        <a:rPr lang="ja-JP" altLang="en-US"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クライアント</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fontAlgn="b">
                        <a:buNone/>
                      </a:pPr>
                      <a:r>
                        <a:rPr lang="ja-JP" altLang="en-US" sz="16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クライアント</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367242"/>
                  </a:ext>
                </a:extLst>
              </a:tr>
              <a:tr h="230142">
                <a:tc>
                  <a:txBody>
                    <a:bodyPr/>
                    <a:lstStyle/>
                    <a:p>
                      <a:pPr algn="l"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CPU</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Intel Corei7-14700</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Intel Core i7-12700</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09630" rtl="0" eaLnBrk="1" fontAlgn="b" latinLnBrk="0" hangingPunct="1">
                        <a:lnSpc>
                          <a:spcPct val="100000"/>
                        </a:lnSpc>
                        <a:spcBef>
                          <a:spcPts val="0"/>
                        </a:spcBef>
                        <a:spcAft>
                          <a:spcPts val="0"/>
                        </a:spcAft>
                        <a:buClrTx/>
                        <a:buSzTx/>
                        <a:buFontTx/>
                        <a:buNone/>
                        <a:tabLst/>
                        <a:defRPr/>
                      </a:pPr>
                      <a:r>
                        <a:rPr lang="en-US" sz="160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Intel Core i7-12700</a:t>
                      </a:r>
                      <a:endParaRPr lang="en-US" sz="16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7303233"/>
                  </a:ext>
                </a:extLst>
              </a:tr>
              <a:tr h="230142">
                <a:tc>
                  <a:txBody>
                    <a:bodyPr/>
                    <a:lstStyle/>
                    <a:p>
                      <a:pPr algn="l" fontAlgn="b">
                        <a:buNone/>
                      </a:pPr>
                      <a:r>
                        <a:rPr lang="ja-JP" altLang="en-US" sz="200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メモリ</a:t>
                      </a:r>
                      <a:endParaRPr lang="ja-JP" altLang="en-US"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32GB</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buNone/>
                      </a:pPr>
                      <a:r>
                        <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64GB</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buNone/>
                      </a:pPr>
                      <a:r>
                        <a:rPr lang="en-US" sz="16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64GB</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6539290"/>
                  </a:ext>
                </a:extLst>
              </a:tr>
              <a:tr h="230142">
                <a:tc>
                  <a:txBody>
                    <a:bodyPr/>
                    <a:lstStyle/>
                    <a:p>
                      <a:pPr algn="l" fontAlgn="b">
                        <a:buNone/>
                      </a:pPr>
                      <a:r>
                        <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NIC</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ctr" defTabSz="609630" rtl="0" eaLnBrk="1" fontAlgn="b" latinLnBrk="0" hangingPunct="1">
                        <a:lnSpc>
                          <a:spcPct val="100000"/>
                        </a:lnSpc>
                        <a:spcBef>
                          <a:spcPts val="0"/>
                        </a:spcBef>
                        <a:spcAft>
                          <a:spcPts val="0"/>
                        </a:spcAft>
                        <a:buClrTx/>
                        <a:buSzTx/>
                        <a:buFontTx/>
                        <a:buNone/>
                        <a:tabLst/>
                        <a:defRPr/>
                      </a:pPr>
                      <a:r>
                        <a:rPr lang="en-US" sz="2000" i="0" u="none" kern="1200"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Intel X540-AT2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JP"/>
                    </a:p>
                  </a:txBody>
                  <a:tcPr>
                    <a:lnT>
                      <a:noFill/>
                    </a:lnT>
                  </a:tcPr>
                </a:tc>
                <a:tc hMerge="1">
                  <a:txBody>
                    <a:bodyPr/>
                    <a:lstStyle/>
                    <a:p>
                      <a:pPr algn="l" fontAlgn="b">
                        <a:buNone/>
                      </a:pPr>
                      <a:endParaRPr lang="en-US" sz="1600" b="0" i="0" u="none" strike="noStrike" dirty="0">
                        <a:solidFill>
                          <a:srgbClr val="000000"/>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2549265"/>
                  </a:ext>
                </a:extLst>
              </a:tr>
              <a:tr h="230142">
                <a:tc>
                  <a:txBody>
                    <a:bodyPr/>
                    <a:lstStyle/>
                    <a:p>
                      <a:pPr algn="l"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OS</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Linux 6.8</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buNone/>
                      </a:pPr>
                      <a:endParaRPr lang="en-US" sz="16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Linux 6.11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8003778"/>
                  </a:ext>
                </a:extLst>
              </a:tr>
              <a:tr h="230142">
                <a:tc>
                  <a:txBody>
                    <a:bodyPr/>
                    <a:lstStyle/>
                    <a:p>
                      <a:pPr algn="l" fontAlgn="b">
                        <a:buNone/>
                      </a:pPr>
                      <a:r>
                        <a:rPr lang="ja-JP" altLang="en-US" sz="200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ハイパーバイザ</a:t>
                      </a:r>
                      <a:endParaRPr lang="ja-JP" altLang="en-US"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QEMU-KVM 6.2.0</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b">
                        <a:buNone/>
                      </a:pPr>
                      <a:endParaRPr lang="en-US" sz="16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ー</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0082809"/>
                  </a:ext>
                </a:extLst>
              </a:tr>
            </a:tbl>
          </a:graphicData>
        </a:graphic>
      </p:graphicFrame>
      <p:graphicFrame>
        <p:nvGraphicFramePr>
          <p:cNvPr id="8" name="Table 7">
            <a:extLst>
              <a:ext uri="{FF2B5EF4-FFF2-40B4-BE49-F238E27FC236}">
                <a16:creationId xmlns:a16="http://schemas.microsoft.com/office/drawing/2014/main" id="{902DBF6F-6EF8-5A25-09FC-6B5BF7AD1ADA}"/>
              </a:ext>
            </a:extLst>
          </p:cNvPr>
          <p:cNvGraphicFramePr>
            <a:graphicFrameLocks noGrp="1"/>
          </p:cNvGraphicFramePr>
          <p:nvPr>
            <p:extLst>
              <p:ext uri="{D42A27DB-BD31-4B8C-83A1-F6EECF244321}">
                <p14:modId xmlns:p14="http://schemas.microsoft.com/office/powerpoint/2010/main" val="150042524"/>
              </p:ext>
            </p:extLst>
          </p:nvPr>
        </p:nvGraphicFramePr>
        <p:xfrm>
          <a:off x="7391400" y="3785414"/>
          <a:ext cx="3987211" cy="1779956"/>
        </p:xfrm>
        <a:graphic>
          <a:graphicData uri="http://schemas.openxmlformats.org/drawingml/2006/table">
            <a:tbl>
              <a:tblPr>
                <a:tableStyleId>{2A488322-F2BA-4B5B-9748-0D474271808F}</a:tableStyleId>
              </a:tblPr>
              <a:tblGrid>
                <a:gridCol w="1131853">
                  <a:extLst>
                    <a:ext uri="{9D8B030D-6E8A-4147-A177-3AD203B41FA5}">
                      <a16:colId xmlns:a16="http://schemas.microsoft.com/office/drawing/2014/main" val="1961568228"/>
                    </a:ext>
                  </a:extLst>
                </a:gridCol>
                <a:gridCol w="1427679">
                  <a:extLst>
                    <a:ext uri="{9D8B030D-6E8A-4147-A177-3AD203B41FA5}">
                      <a16:colId xmlns:a16="http://schemas.microsoft.com/office/drawing/2014/main" val="1467758302"/>
                    </a:ext>
                  </a:extLst>
                </a:gridCol>
                <a:gridCol w="1427679">
                  <a:extLst>
                    <a:ext uri="{9D8B030D-6E8A-4147-A177-3AD203B41FA5}">
                      <a16:colId xmlns:a16="http://schemas.microsoft.com/office/drawing/2014/main" val="4147371767"/>
                    </a:ext>
                  </a:extLst>
                </a:gridCol>
              </a:tblGrid>
              <a:tr h="444989">
                <a:tc>
                  <a:txBody>
                    <a:bodyPr/>
                    <a:lstStyle/>
                    <a:p>
                      <a:pPr algn="l" fontAlgn="b">
                        <a:buNone/>
                      </a:pP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P4 VM</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buNone/>
                      </a:pPr>
                      <a:r>
                        <a:rPr lang="ja-JP" altLang="en-US" sz="200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ユーザ</a:t>
                      </a: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VM</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999962"/>
                  </a:ext>
                </a:extLst>
              </a:tr>
              <a:tr h="444989">
                <a:tc>
                  <a:txBody>
                    <a:bodyPr/>
                    <a:lstStyle/>
                    <a:p>
                      <a:pPr algn="l" fontAlgn="b">
                        <a:buNone/>
                      </a:pPr>
                      <a:r>
                        <a:rPr lang="ja-JP" altLang="en-US" sz="200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仮想</a:t>
                      </a: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CPU</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buNone/>
                      </a:pPr>
                      <a:r>
                        <a:rPr lang="en-JP"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6</a:t>
                      </a:r>
                      <a:endParaRPr lang="en-JP"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buNone/>
                      </a:pPr>
                      <a:r>
                        <a:rPr lang="en-JP"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2</a:t>
                      </a:r>
                      <a:endParaRPr lang="en-JP"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142340341"/>
                  </a:ext>
                </a:extLst>
              </a:tr>
              <a:tr h="444989">
                <a:tc>
                  <a:txBody>
                    <a:bodyPr/>
                    <a:lstStyle/>
                    <a:p>
                      <a:pPr algn="l" fontAlgn="b">
                        <a:buNone/>
                      </a:pPr>
                      <a:r>
                        <a:rPr lang="ja-JP" altLang="en-US" sz="200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メモリ</a:t>
                      </a:r>
                      <a:endParaRPr lang="ja-JP" altLang="en-US" sz="2000" b="0" i="0" u="none" strike="noStrike">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4GB</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a:noFill/>
                    </a:lnT>
                    <a:lnB>
                      <a:noFill/>
                    </a:lnB>
                    <a:lnTlToBr w="12700" cmpd="sng">
                      <a:noFill/>
                      <a:prstDash val="solid"/>
                    </a:lnTlToBr>
                    <a:lnBlToTr w="12700" cmpd="sng">
                      <a:noFill/>
                      <a:prstDash val="solid"/>
                    </a:lnBlToTr>
                  </a:tcPr>
                </a:tc>
                <a:tc>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4GB</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93392509"/>
                  </a:ext>
                </a:extLst>
              </a:tr>
              <a:tr h="444989">
                <a:tc>
                  <a:txBody>
                    <a:bodyPr/>
                    <a:lstStyle/>
                    <a:p>
                      <a:pPr algn="l"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OS</a:t>
                      </a:r>
                      <a:endParaRPr lang="en-US" sz="2000" b="0" i="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9525" marR="9525" marT="9525" marB="0" anchor="b">
                    <a:lnL>
                      <a:noFill/>
                    </a:lnL>
                    <a:lnR>
                      <a:noFill/>
                    </a:lnR>
                    <a:lnT>
                      <a:noFill/>
                    </a:lnT>
                    <a:lnB w="25400" cmpd="sng">
                      <a:noFill/>
                    </a:lnB>
                    <a:lnTlToBr w="12700" cmpd="sng">
                      <a:noFill/>
                      <a:prstDash val="solid"/>
                    </a:lnTlToBr>
                    <a:lnBlToTr w="12700" cmpd="sng">
                      <a:noFill/>
                      <a:prstDash val="solid"/>
                    </a:lnBlToTr>
                  </a:tcPr>
                </a:tc>
                <a:tc gridSpan="2">
                  <a:txBody>
                    <a:bodyPr/>
                    <a:lstStyle/>
                    <a:p>
                      <a:pPr algn="ctr" fontAlgn="b">
                        <a:buNone/>
                      </a:pPr>
                      <a:r>
                        <a:rPr lang="en-US" sz="2000" u="none" strike="noStrike" dirty="0">
                          <a:solidFill>
                            <a:srgbClr val="3B3B3B"/>
                          </a:solidFill>
                          <a:effectLst/>
                          <a:latin typeface="M PLUS 1p" panose="020B0502020203020207" pitchFamily="34" charset="-128"/>
                          <a:ea typeface="M PLUS 1p" panose="020B0502020203020207" pitchFamily="34" charset="-128"/>
                          <a:cs typeface="M PLUS 1p" panose="020B0502020203020207" pitchFamily="34" charset="-128"/>
                        </a:rPr>
                        <a:t>Linux 5.15</a:t>
                      </a:r>
                    </a:p>
                  </a:txBody>
                  <a:tcPr marL="9525" marR="9525" marT="9525" marB="0" anchor="b">
                    <a:lnL>
                      <a:noFill/>
                    </a:lnL>
                    <a:lnR>
                      <a:noFill/>
                    </a:lnR>
                    <a:lnT>
                      <a:noFill/>
                    </a:lnT>
                    <a:lnB w="25400" cmpd="sng">
                      <a:noFill/>
                    </a:lnB>
                    <a:lnTlToBr w="12700" cmpd="sng">
                      <a:noFill/>
                      <a:prstDash val="solid"/>
                    </a:lnTlToBr>
                    <a:lnBlToTr w="12700" cmpd="sng">
                      <a:noFill/>
                      <a:prstDash val="solid"/>
                    </a:lnBlToTr>
                  </a:tcPr>
                </a:tc>
                <a:tc hMerge="1">
                  <a:txBody>
                    <a:bodyPr/>
                    <a:lstStyle/>
                    <a:p>
                      <a:endParaRPr dirty="0"/>
                    </a:p>
                  </a:txBody>
                  <a:tcPr marL="9525" marR="9525" marT="9525" marB="0" anchor="b">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291274866"/>
                  </a:ext>
                </a:extLst>
              </a:tr>
            </a:tbl>
          </a:graphicData>
        </a:graphic>
      </p:graphicFrame>
    </p:spTree>
    <p:extLst>
      <p:ext uri="{BB962C8B-B14F-4D97-AF65-F5344CB8AC3E}">
        <p14:creationId xmlns:p14="http://schemas.microsoft.com/office/powerpoint/2010/main" val="47956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8A3C2-779E-97E9-8EBE-183D98EE85A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96692118-5610-3AE6-EA5A-DC00424BA845}"/>
              </a:ext>
            </a:extLst>
          </p:cNvPr>
          <p:cNvSpPr>
            <a:spLocks noGrp="1"/>
          </p:cNvSpPr>
          <p:nvPr>
            <p:ph type="title"/>
          </p:nvPr>
        </p:nvSpPr>
        <p:spPr>
          <a:xfrm>
            <a:off x="381000" y="551543"/>
            <a:ext cx="11430000" cy="457200"/>
          </a:xfrm>
        </p:spPr>
        <p:txBody>
          <a:bodyPr/>
          <a:lstStyle/>
          <a:p>
            <a:r>
              <a:rPr lang="ja-JP" altLang="en-US">
                <a:sym typeface="M+ Bold"/>
              </a:rPr>
              <a:t>実験</a:t>
            </a:r>
            <a:r>
              <a:rPr lang="en-US" altLang="ja-JP" dirty="0">
                <a:sym typeface="M+ Bold"/>
              </a:rPr>
              <a:t>1</a:t>
            </a:r>
            <a:r>
              <a:rPr lang="ja-JP" altLang="en-US">
                <a:sym typeface="M+ Bold"/>
              </a:rPr>
              <a:t>：</a:t>
            </a:r>
            <a:r>
              <a:rPr lang="en-US" altLang="ja-JP" dirty="0">
                <a:sym typeface="M+ Bold"/>
              </a:rPr>
              <a:t>VM</a:t>
            </a:r>
            <a:r>
              <a:rPr lang="ja-JP" altLang="en-US">
                <a:sym typeface="M+ Bold"/>
              </a:rPr>
              <a:t>内情報に基づくパケットフィルタリング</a:t>
            </a:r>
            <a:endParaRPr lang="en-JP" dirty="0"/>
          </a:p>
        </p:txBody>
      </p:sp>
      <p:sp>
        <p:nvSpPr>
          <p:cNvPr id="11" name="Slide Number Placeholder 10">
            <a:extLst>
              <a:ext uri="{FF2B5EF4-FFF2-40B4-BE49-F238E27FC236}">
                <a16:creationId xmlns:a16="http://schemas.microsoft.com/office/drawing/2014/main" id="{F41DF6D9-82D3-A057-1B3A-43D87A2D7530}"/>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19</a:t>
            </a:fld>
            <a:endParaRPr lang="en-US" dirty="0"/>
          </a:p>
        </p:txBody>
      </p:sp>
      <p:sp>
        <p:nvSpPr>
          <p:cNvPr id="10" name="Content Placeholder 9">
            <a:extLst>
              <a:ext uri="{FF2B5EF4-FFF2-40B4-BE49-F238E27FC236}">
                <a16:creationId xmlns:a16="http://schemas.microsoft.com/office/drawing/2014/main" id="{C3C9BFEB-9F93-4CE6-16E3-E56BDBF8D646}"/>
              </a:ext>
            </a:extLst>
          </p:cNvPr>
          <p:cNvSpPr>
            <a:spLocks noGrp="1"/>
          </p:cNvSpPr>
          <p:nvPr>
            <p:ph sz="half" idx="2"/>
          </p:nvPr>
        </p:nvSpPr>
        <p:spPr>
          <a:xfrm>
            <a:off x="381000" y="1219200"/>
            <a:ext cx="11430000" cy="4876799"/>
          </a:xfrm>
        </p:spPr>
        <p:txBody>
          <a:bodyPr/>
          <a:lstStyle/>
          <a:p>
            <a:r>
              <a:rPr lang="en-US" dirty="0">
                <a:solidFill>
                  <a:srgbClr val="3B3B3B"/>
                </a:solidFill>
                <a:sym typeface="M+"/>
              </a:rPr>
              <a:t>ユーザVMのネットワーク使用率を用いるP4プログラムをロード</a:t>
            </a:r>
          </a:p>
          <a:p>
            <a:pPr lvl="1"/>
            <a:r>
              <a:rPr lang="ja-JP" altLang="en-US">
                <a:solidFill>
                  <a:srgbClr val="3B3B3B"/>
                </a:solidFill>
              </a:rPr>
              <a:t>高優先通信（</a:t>
            </a:r>
            <a:r>
              <a:rPr lang="en-US" altLang="ja-JP" dirty="0">
                <a:solidFill>
                  <a:srgbClr val="3B3B3B"/>
                </a:solidFill>
              </a:rPr>
              <a:t>UDP 8000</a:t>
            </a:r>
            <a:r>
              <a:rPr lang="ja-JP" altLang="en-US">
                <a:solidFill>
                  <a:srgbClr val="3B3B3B"/>
                </a:solidFill>
              </a:rPr>
              <a:t>番）のパケットは常に転送</a:t>
            </a:r>
            <a:endParaRPr lang="en-US" altLang="ja-JP" dirty="0">
              <a:solidFill>
                <a:srgbClr val="3B3B3B"/>
              </a:solidFill>
            </a:endParaRPr>
          </a:p>
          <a:p>
            <a:pPr lvl="1"/>
            <a:r>
              <a:rPr lang="ja-JP" altLang="en-US">
                <a:solidFill>
                  <a:srgbClr val="3B3B3B"/>
                </a:solidFill>
              </a:rPr>
              <a:t>低優先通信（</a:t>
            </a:r>
            <a:r>
              <a:rPr lang="en-US" altLang="ja-JP" dirty="0">
                <a:solidFill>
                  <a:srgbClr val="3B3B3B"/>
                </a:solidFill>
              </a:rPr>
              <a:t>UDP 9000</a:t>
            </a:r>
            <a:r>
              <a:rPr lang="ja-JP" altLang="en-US">
                <a:solidFill>
                  <a:srgbClr val="3B3B3B"/>
                </a:solidFill>
              </a:rPr>
              <a:t>番）のパケットは高負荷時に遮断</a:t>
            </a:r>
            <a:endParaRPr lang="en-US" altLang="ja-JP" dirty="0">
              <a:solidFill>
                <a:srgbClr val="3B3B3B"/>
              </a:solidFill>
            </a:endParaRPr>
          </a:p>
          <a:p>
            <a:r>
              <a:rPr lang="en-US" dirty="0" err="1">
                <a:solidFill>
                  <a:srgbClr val="3B3B3B"/>
                </a:solidFill>
                <a:sym typeface="M+"/>
              </a:rPr>
              <a:t>ヒステリシスを用いた通信制御が行えることを確認</a:t>
            </a:r>
            <a:endParaRPr lang="en-US" dirty="0">
              <a:solidFill>
                <a:srgbClr val="3B3B3B"/>
              </a:solidFill>
              <a:sym typeface="M+"/>
            </a:endParaRPr>
          </a:p>
          <a:p>
            <a:pPr lvl="1"/>
            <a:r>
              <a:rPr lang="en-US" dirty="0">
                <a:solidFill>
                  <a:srgbClr val="3B3B3B"/>
                </a:solidFill>
                <a:sym typeface="M+"/>
              </a:rPr>
              <a:t>上限閾値（30%）</a:t>
            </a:r>
            <a:r>
              <a:rPr lang="en-US" dirty="0" err="1">
                <a:solidFill>
                  <a:srgbClr val="3B3B3B"/>
                </a:solidFill>
                <a:sym typeface="M+"/>
              </a:rPr>
              <a:t>を超えると低優先通信のみが遮断されて使用率が低下</a:t>
            </a:r>
            <a:endParaRPr lang="en-US" dirty="0">
              <a:solidFill>
                <a:srgbClr val="3B3B3B"/>
              </a:solidFill>
              <a:sym typeface="M+"/>
            </a:endParaRPr>
          </a:p>
          <a:p>
            <a:pPr lvl="1"/>
            <a:r>
              <a:rPr lang="en-US" dirty="0" err="1">
                <a:solidFill>
                  <a:srgbClr val="3B3B3B"/>
                </a:solidFill>
                <a:sym typeface="M+"/>
              </a:rPr>
              <a:t>下限閾値（10</a:t>
            </a:r>
            <a:r>
              <a:rPr lang="en-US" dirty="0">
                <a:solidFill>
                  <a:srgbClr val="3B3B3B"/>
                </a:solidFill>
                <a:sym typeface="M+"/>
              </a:rPr>
              <a:t>%）</a:t>
            </a:r>
            <a:r>
              <a:rPr lang="en-US" dirty="0" err="1">
                <a:solidFill>
                  <a:srgbClr val="3B3B3B"/>
                </a:solidFill>
                <a:sym typeface="M+"/>
              </a:rPr>
              <a:t>を下回ると遮断が解除されて使用率が上昇</a:t>
            </a:r>
            <a:endParaRPr lang="en-US" dirty="0">
              <a:solidFill>
                <a:srgbClr val="3B3B3B"/>
              </a:solidFill>
              <a:sym typeface="M+"/>
            </a:endParaRPr>
          </a:p>
        </p:txBody>
      </p:sp>
      <p:graphicFrame>
        <p:nvGraphicFramePr>
          <p:cNvPr id="13" name="Chart 12">
            <a:extLst>
              <a:ext uri="{FF2B5EF4-FFF2-40B4-BE49-F238E27FC236}">
                <a16:creationId xmlns:a16="http://schemas.microsoft.com/office/drawing/2014/main" id="{61CDDC68-D8C5-1B7A-542F-09C93081A1A9}"/>
              </a:ext>
            </a:extLst>
          </p:cNvPr>
          <p:cNvGraphicFramePr>
            <a:graphicFrameLocks/>
          </p:cNvGraphicFramePr>
          <p:nvPr>
            <p:extLst>
              <p:ext uri="{D42A27DB-BD31-4B8C-83A1-F6EECF244321}">
                <p14:modId xmlns:p14="http://schemas.microsoft.com/office/powerpoint/2010/main" val="283505518"/>
              </p:ext>
            </p:extLst>
          </p:nvPr>
        </p:nvGraphicFramePr>
        <p:xfrm>
          <a:off x="568839" y="4160459"/>
          <a:ext cx="5314510" cy="2667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29A5EEE9-F759-A746-B1DB-1C254A6E8586}"/>
              </a:ext>
            </a:extLst>
          </p:cNvPr>
          <p:cNvGraphicFramePr>
            <a:graphicFrameLocks/>
          </p:cNvGraphicFramePr>
          <p:nvPr>
            <p:extLst>
              <p:ext uri="{D42A27DB-BD31-4B8C-83A1-F6EECF244321}">
                <p14:modId xmlns:p14="http://schemas.microsoft.com/office/powerpoint/2010/main" val="1415581051"/>
              </p:ext>
            </p:extLst>
          </p:nvPr>
        </p:nvGraphicFramePr>
        <p:xfrm>
          <a:off x="5867400" y="4160458"/>
          <a:ext cx="5341091"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07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8E9C-ABD8-6C28-9678-43A37B9F5754}"/>
            </a:ext>
          </a:extLst>
        </p:cNvPr>
        <p:cNvGrpSpPr/>
        <p:nvPr/>
      </p:nvGrpSpPr>
      <p:grpSpPr>
        <a:xfrm>
          <a:off x="0" y="0"/>
          <a:ext cx="0" cy="0"/>
          <a:chOff x="0" y="0"/>
          <a:chExt cx="0" cy="0"/>
        </a:xfrm>
      </p:grpSpPr>
      <p:sp>
        <p:nvSpPr>
          <p:cNvPr id="31" name="Title 30">
            <a:extLst>
              <a:ext uri="{FF2B5EF4-FFF2-40B4-BE49-F238E27FC236}">
                <a16:creationId xmlns:a16="http://schemas.microsoft.com/office/drawing/2014/main" id="{B525CE47-2262-1A7E-AEFD-D3E47F549293}"/>
              </a:ext>
            </a:extLst>
          </p:cNvPr>
          <p:cNvSpPr>
            <a:spLocks noGrp="1"/>
          </p:cNvSpPr>
          <p:nvPr>
            <p:ph type="title"/>
          </p:nvPr>
        </p:nvSpPr>
        <p:spPr>
          <a:xfrm>
            <a:off x="381000" y="551543"/>
            <a:ext cx="11430000" cy="457200"/>
          </a:xfrm>
        </p:spPr>
        <p:txBody>
          <a:bodyPr/>
          <a:lstStyle/>
          <a:p>
            <a:r>
              <a:rPr lang="en-JP" dirty="0">
                <a:solidFill>
                  <a:srgbClr val="3B3B3B"/>
                </a:solidFill>
              </a:rPr>
              <a:t>P</a:t>
            </a:r>
            <a:r>
              <a:rPr lang="en-JP" dirty="0"/>
              <a:t>4スイッチ</a:t>
            </a:r>
          </a:p>
        </p:txBody>
      </p:sp>
      <p:sp>
        <p:nvSpPr>
          <p:cNvPr id="57" name="Slide Number Placeholder 56">
            <a:extLst>
              <a:ext uri="{FF2B5EF4-FFF2-40B4-BE49-F238E27FC236}">
                <a16:creationId xmlns:a16="http://schemas.microsoft.com/office/drawing/2014/main" id="{E6D55DA9-E882-D49D-10BF-3DA1E0D474B5}"/>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2</a:t>
            </a:fld>
            <a:endParaRPr lang="en-US" dirty="0"/>
          </a:p>
        </p:txBody>
      </p:sp>
      <p:sp>
        <p:nvSpPr>
          <p:cNvPr id="32" name="Content Placeholder 31">
            <a:extLst>
              <a:ext uri="{FF2B5EF4-FFF2-40B4-BE49-F238E27FC236}">
                <a16:creationId xmlns:a16="http://schemas.microsoft.com/office/drawing/2014/main" id="{58E6266D-1906-D6FC-A8CF-3F20BE3A1A69}"/>
              </a:ext>
            </a:extLst>
          </p:cNvPr>
          <p:cNvSpPr>
            <a:spLocks noGrp="1"/>
          </p:cNvSpPr>
          <p:nvPr>
            <p:ph sz="half" idx="2"/>
          </p:nvPr>
        </p:nvSpPr>
        <p:spPr>
          <a:xfrm>
            <a:off x="381000" y="1219200"/>
            <a:ext cx="11430000" cy="4876799"/>
          </a:xfrm>
        </p:spPr>
        <p:txBody>
          <a:bodyPr/>
          <a:lstStyle/>
          <a:p>
            <a:r>
              <a:rPr lang="en-US" dirty="0">
                <a:sym typeface="M+"/>
              </a:rPr>
              <a:t>P4言語を用いてプログラム</a:t>
            </a:r>
            <a:r>
              <a:rPr lang="en-US" dirty="0">
                <a:sym typeface="M+ Bold"/>
              </a:rPr>
              <a:t>可能</a:t>
            </a:r>
            <a:r>
              <a:rPr lang="en-US" dirty="0">
                <a:sym typeface="M+"/>
              </a:rPr>
              <a:t>なネットワークスイッチ</a:t>
            </a:r>
          </a:p>
          <a:p>
            <a:pPr lvl="1"/>
            <a:r>
              <a:rPr lang="en-US" dirty="0" err="1">
                <a:sym typeface="M+"/>
              </a:rPr>
              <a:t>パケットのヘッダ</a:t>
            </a:r>
            <a:r>
              <a:rPr lang="en-US" dirty="0" err="1">
                <a:sym typeface="M+ Bold"/>
              </a:rPr>
              <a:t>解析</a:t>
            </a:r>
            <a:r>
              <a:rPr lang="en-US" dirty="0" err="1">
                <a:sym typeface="M+"/>
              </a:rPr>
              <a:t>・</a:t>
            </a:r>
            <a:r>
              <a:rPr lang="en-US" dirty="0" err="1">
                <a:sym typeface="M+ Bold"/>
              </a:rPr>
              <a:t>フィルタ</a:t>
            </a:r>
            <a:r>
              <a:rPr lang="en-US" dirty="0" err="1">
                <a:sym typeface="M+"/>
              </a:rPr>
              <a:t>・</a:t>
            </a:r>
            <a:r>
              <a:rPr lang="en-US" dirty="0" err="1">
                <a:sym typeface="M+ Bold"/>
              </a:rPr>
              <a:t>書き換え</a:t>
            </a:r>
            <a:r>
              <a:rPr lang="en-US" dirty="0" err="1">
                <a:sym typeface="M+"/>
              </a:rPr>
              <a:t>などを自由に定義可能</a:t>
            </a:r>
            <a:endParaRPr lang="en-US" dirty="0">
              <a:sym typeface="M+"/>
            </a:endParaRPr>
          </a:p>
          <a:p>
            <a:pPr lvl="1"/>
            <a:r>
              <a:rPr lang="ja-JP" altLang="en-US">
                <a:sym typeface="M+"/>
              </a:rPr>
              <a:t>対応するスイッチの登場を待つことなく新たな技術を利用可能</a:t>
            </a:r>
            <a:endParaRPr lang="en-US" dirty="0">
              <a:sym typeface="M+"/>
            </a:endParaRPr>
          </a:p>
          <a:p>
            <a:r>
              <a:rPr lang="en-US" dirty="0" err="1">
                <a:sym typeface="M+ Bold"/>
              </a:rPr>
              <a:t>仮想マシン</a:t>
            </a:r>
            <a:r>
              <a:rPr lang="en-US" dirty="0">
                <a:sym typeface="M+ Bold"/>
              </a:rPr>
              <a:t> (VM) 向けの仮想P4</a:t>
            </a:r>
            <a:r>
              <a:rPr lang="en-US" sz="2400" dirty="0">
                <a:sym typeface="M+ Bold"/>
              </a:rPr>
              <a:t>スイッチも開発 </a:t>
            </a:r>
            <a:r>
              <a:rPr lang="en-JP" sz="2000" dirty="0">
                <a:solidFill>
                  <a:srgbClr val="424242"/>
                </a:solidFill>
              </a:rPr>
              <a:t>[</a:t>
            </a:r>
            <a:r>
              <a:rPr lang="en-US" sz="2000" dirty="0" err="1">
                <a:solidFill>
                  <a:srgbClr val="424242"/>
                </a:solidFill>
              </a:rPr>
              <a:t>Osiński</a:t>
            </a:r>
            <a:r>
              <a:rPr lang="en-US" sz="2000" dirty="0">
                <a:solidFill>
                  <a:srgbClr val="424242"/>
                </a:solidFill>
              </a:rPr>
              <a:t>+, Networking’20</a:t>
            </a:r>
            <a:r>
              <a:rPr lang="en-JP" sz="2000" dirty="0">
                <a:solidFill>
                  <a:srgbClr val="424242"/>
                </a:solidFill>
              </a:rPr>
              <a:t>]</a:t>
            </a:r>
            <a:endParaRPr lang="en-US" dirty="0">
              <a:solidFill>
                <a:srgbClr val="FF0000"/>
              </a:solidFill>
              <a:sym typeface="M+ Bold"/>
            </a:endParaRPr>
          </a:p>
          <a:p>
            <a:pPr lvl="1"/>
            <a:r>
              <a:rPr lang="en-US" dirty="0">
                <a:sym typeface="M+"/>
              </a:rPr>
              <a:t>P4プログラムを仮想スイッチに動的にロードすることが可能</a:t>
            </a:r>
          </a:p>
          <a:p>
            <a:pPr lvl="1"/>
            <a:r>
              <a:rPr lang="en-US" altLang="ja-JP" dirty="0">
                <a:sym typeface="M+"/>
              </a:rPr>
              <a:t>VM</a:t>
            </a:r>
            <a:r>
              <a:rPr lang="ja-JP" altLang="en-US">
                <a:sym typeface="M+"/>
              </a:rPr>
              <a:t>が送受信するすべてのパケットの転送時に</a:t>
            </a:r>
            <a:r>
              <a:rPr lang="en-US" dirty="0">
                <a:sym typeface="M+"/>
              </a:rPr>
              <a:t>P4</a:t>
            </a:r>
            <a:r>
              <a:rPr lang="ja-JP" altLang="en-US">
                <a:sym typeface="M+"/>
              </a:rPr>
              <a:t>プログラムを実行</a:t>
            </a:r>
            <a:endParaRPr lang="en-US" dirty="0">
              <a:sym typeface="M+"/>
            </a:endParaRPr>
          </a:p>
          <a:p>
            <a:endParaRPr lang="en-JP" dirty="0"/>
          </a:p>
        </p:txBody>
      </p:sp>
      <p:grpSp>
        <p:nvGrpSpPr>
          <p:cNvPr id="23" name="Group 22">
            <a:extLst>
              <a:ext uri="{FF2B5EF4-FFF2-40B4-BE49-F238E27FC236}">
                <a16:creationId xmlns:a16="http://schemas.microsoft.com/office/drawing/2014/main" id="{8578B99A-0633-89E4-77B0-800C6271F58C}"/>
              </a:ext>
            </a:extLst>
          </p:cNvPr>
          <p:cNvGrpSpPr/>
          <p:nvPr/>
        </p:nvGrpSpPr>
        <p:grpSpPr>
          <a:xfrm>
            <a:off x="2590800" y="4453588"/>
            <a:ext cx="6419802" cy="2047147"/>
            <a:chOff x="2482861" y="4489030"/>
            <a:chExt cx="6419802" cy="2047147"/>
          </a:xfrm>
        </p:grpSpPr>
        <p:sp>
          <p:nvSpPr>
            <p:cNvPr id="39" name="Rectangle 38">
              <a:extLst>
                <a:ext uri="{FF2B5EF4-FFF2-40B4-BE49-F238E27FC236}">
                  <a16:creationId xmlns:a16="http://schemas.microsoft.com/office/drawing/2014/main" id="{301F5045-0B37-C8B3-4805-00FBDC803C6A}"/>
                </a:ext>
              </a:extLst>
            </p:cNvPr>
            <p:cNvSpPr/>
            <p:nvPr/>
          </p:nvSpPr>
          <p:spPr>
            <a:xfrm>
              <a:off x="7543800" y="4489030"/>
              <a:ext cx="1355319" cy="479312"/>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53" name="Rectangle 6">
              <a:extLst>
                <a:ext uri="{FF2B5EF4-FFF2-40B4-BE49-F238E27FC236}">
                  <a16:creationId xmlns:a16="http://schemas.microsoft.com/office/drawing/2014/main" id="{04856F78-3A88-A2F1-B76D-20ED70F17D91}"/>
                </a:ext>
              </a:extLst>
            </p:cNvPr>
            <p:cNvSpPr/>
            <p:nvPr/>
          </p:nvSpPr>
          <p:spPr>
            <a:xfrm>
              <a:off x="7547344" y="5293839"/>
              <a:ext cx="1355319" cy="479312"/>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54" name="Rectangle 6">
              <a:extLst>
                <a:ext uri="{FF2B5EF4-FFF2-40B4-BE49-F238E27FC236}">
                  <a16:creationId xmlns:a16="http://schemas.microsoft.com/office/drawing/2014/main" id="{0BF9575A-CA2C-AC8B-2306-CE5D0FC5D3B6}"/>
                </a:ext>
              </a:extLst>
            </p:cNvPr>
            <p:cNvSpPr/>
            <p:nvPr/>
          </p:nvSpPr>
          <p:spPr>
            <a:xfrm>
              <a:off x="7547344" y="6056865"/>
              <a:ext cx="1355319" cy="479312"/>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grpSp>
          <p:nvGrpSpPr>
            <p:cNvPr id="60" name="Group 59">
              <a:extLst>
                <a:ext uri="{FF2B5EF4-FFF2-40B4-BE49-F238E27FC236}">
                  <a16:creationId xmlns:a16="http://schemas.microsoft.com/office/drawing/2014/main" id="{A0ED7A8C-DD84-404D-7F15-CA3D40A35A89}"/>
                </a:ext>
              </a:extLst>
            </p:cNvPr>
            <p:cNvGrpSpPr/>
            <p:nvPr/>
          </p:nvGrpSpPr>
          <p:grpSpPr>
            <a:xfrm>
              <a:off x="2822945" y="5062250"/>
              <a:ext cx="3287542" cy="942491"/>
              <a:chOff x="3111500" y="5530759"/>
              <a:chExt cx="3287542" cy="942491"/>
            </a:xfrm>
          </p:grpSpPr>
          <p:sp>
            <p:nvSpPr>
              <p:cNvPr id="38" name="Rectangle 37">
                <a:extLst>
                  <a:ext uri="{FF2B5EF4-FFF2-40B4-BE49-F238E27FC236}">
                    <a16:creationId xmlns:a16="http://schemas.microsoft.com/office/drawing/2014/main" id="{F24D84E5-84F5-89FA-A8BE-566AD496F17E}"/>
                  </a:ext>
                </a:extLst>
              </p:cNvPr>
              <p:cNvSpPr/>
              <p:nvPr/>
            </p:nvSpPr>
            <p:spPr>
              <a:xfrm>
                <a:off x="3111500" y="5530759"/>
                <a:ext cx="3287542" cy="942491"/>
              </a:xfrm>
              <a:prstGeom prst="rect">
                <a:avLst/>
              </a:prstGeom>
              <a:solidFill>
                <a:srgbClr val="8DD8D3">
                  <a:lumMod val="60000"/>
                  <a:lumOff val="4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sp>
            <p:nvSpPr>
              <p:cNvPr id="26" name="Snip Diagonal Corner Rectangle 25">
                <a:extLst>
                  <a:ext uri="{FF2B5EF4-FFF2-40B4-BE49-F238E27FC236}">
                    <a16:creationId xmlns:a16="http://schemas.microsoft.com/office/drawing/2014/main" id="{0DE842D0-DCDE-BCCD-73A5-B5E565DDCFF3}"/>
                  </a:ext>
                </a:extLst>
              </p:cNvPr>
              <p:cNvSpPr/>
              <p:nvPr/>
            </p:nvSpPr>
            <p:spPr>
              <a:xfrm>
                <a:off x="3619672" y="5901908"/>
                <a:ext cx="2271198" cy="501824"/>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P4プログラム</a:t>
                </a:r>
              </a:p>
            </p:txBody>
          </p:sp>
        </p:grpSp>
        <p:cxnSp>
          <p:nvCxnSpPr>
            <p:cNvPr id="63" name="Straight Connector 15">
              <a:extLst>
                <a:ext uri="{FF2B5EF4-FFF2-40B4-BE49-F238E27FC236}">
                  <a16:creationId xmlns:a16="http://schemas.microsoft.com/office/drawing/2014/main" id="{6D3F87F2-023B-3F8C-486B-71EC58E5E5CD}"/>
                </a:ext>
              </a:extLst>
            </p:cNvPr>
            <p:cNvCxnSpPr>
              <a:cxnSpLocks/>
              <a:stCxn id="54" idx="1"/>
              <a:endCxn id="38" idx="3"/>
            </p:cNvCxnSpPr>
            <p:nvPr/>
          </p:nvCxnSpPr>
          <p:spPr>
            <a:xfrm flipH="1" flipV="1">
              <a:off x="6110487" y="5533496"/>
              <a:ext cx="1436857" cy="763025"/>
            </a:xfrm>
            <a:prstGeom prst="line">
              <a:avLst/>
            </a:prstGeom>
            <a:noFill/>
            <a:ln w="28575" cap="flat" cmpd="sng" algn="ctr">
              <a:solidFill>
                <a:schemeClr val="tx1"/>
              </a:solidFill>
              <a:prstDash val="solid"/>
            </a:ln>
            <a:effectLst/>
          </p:spPr>
        </p:cxnSp>
        <p:cxnSp>
          <p:nvCxnSpPr>
            <p:cNvPr id="64" name="Straight Connector 15">
              <a:extLst>
                <a:ext uri="{FF2B5EF4-FFF2-40B4-BE49-F238E27FC236}">
                  <a16:creationId xmlns:a16="http://schemas.microsoft.com/office/drawing/2014/main" id="{D30073D2-F651-1AA9-FCE4-56803FDCC47E}"/>
                </a:ext>
              </a:extLst>
            </p:cNvPr>
            <p:cNvCxnSpPr>
              <a:cxnSpLocks/>
              <a:stCxn id="53" idx="1"/>
              <a:endCxn id="38" idx="3"/>
            </p:cNvCxnSpPr>
            <p:nvPr/>
          </p:nvCxnSpPr>
          <p:spPr>
            <a:xfrm flipH="1">
              <a:off x="6110487" y="5533495"/>
              <a:ext cx="1436857" cy="1"/>
            </a:xfrm>
            <a:prstGeom prst="line">
              <a:avLst/>
            </a:prstGeom>
            <a:noFill/>
            <a:ln w="28575" cap="flat" cmpd="sng" algn="ctr">
              <a:solidFill>
                <a:schemeClr val="tx1"/>
              </a:solidFill>
              <a:prstDash val="solid"/>
            </a:ln>
            <a:effectLst/>
          </p:spPr>
        </p:cxnSp>
        <p:cxnSp>
          <p:nvCxnSpPr>
            <p:cNvPr id="86" name="Straight Connector 15">
              <a:extLst>
                <a:ext uri="{FF2B5EF4-FFF2-40B4-BE49-F238E27FC236}">
                  <a16:creationId xmlns:a16="http://schemas.microsoft.com/office/drawing/2014/main" id="{B82CEE9B-CFFC-3D7F-5C6E-F7CE4014FE10}"/>
                </a:ext>
              </a:extLst>
            </p:cNvPr>
            <p:cNvCxnSpPr>
              <a:cxnSpLocks/>
              <a:endCxn id="38" idx="1"/>
            </p:cNvCxnSpPr>
            <p:nvPr/>
          </p:nvCxnSpPr>
          <p:spPr>
            <a:xfrm>
              <a:off x="2482861" y="5533496"/>
              <a:ext cx="340084" cy="0"/>
            </a:xfrm>
            <a:prstGeom prst="line">
              <a:avLst/>
            </a:prstGeom>
            <a:noFill/>
            <a:ln w="28575" cap="flat" cmpd="sng" algn="ctr">
              <a:solidFill>
                <a:schemeClr val="tx1"/>
              </a:solidFill>
              <a:prstDash val="solid"/>
            </a:ln>
            <a:effectLst/>
          </p:spPr>
        </p:cxnSp>
        <p:cxnSp>
          <p:nvCxnSpPr>
            <p:cNvPr id="37" name="Straight Connector 15">
              <a:extLst>
                <a:ext uri="{FF2B5EF4-FFF2-40B4-BE49-F238E27FC236}">
                  <a16:creationId xmlns:a16="http://schemas.microsoft.com/office/drawing/2014/main" id="{7D692268-971C-4E68-CA8B-D18D157FAFDE}"/>
                </a:ext>
              </a:extLst>
            </p:cNvPr>
            <p:cNvCxnSpPr>
              <a:cxnSpLocks/>
              <a:stCxn id="39" idx="1"/>
              <a:endCxn id="38" idx="3"/>
            </p:cNvCxnSpPr>
            <p:nvPr/>
          </p:nvCxnSpPr>
          <p:spPr>
            <a:xfrm flipH="1">
              <a:off x="6110487" y="4728686"/>
              <a:ext cx="1433313" cy="804810"/>
            </a:xfrm>
            <a:prstGeom prst="line">
              <a:avLst/>
            </a:prstGeom>
            <a:noFill/>
            <a:ln w="28575" cap="flat" cmpd="sng" algn="ctr">
              <a:solidFill>
                <a:schemeClr val="tx1"/>
              </a:solidFill>
              <a:prstDash val="solid"/>
            </a:ln>
            <a:effectLst/>
          </p:spPr>
        </p:cxnSp>
      </p:grpSp>
    </p:spTree>
    <p:extLst>
      <p:ext uri="{BB962C8B-B14F-4D97-AF65-F5344CB8AC3E}">
        <p14:creationId xmlns:p14="http://schemas.microsoft.com/office/powerpoint/2010/main" val="3748207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09000-1B8A-CE89-50D2-8B764F23A4F5}"/>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F597397F-3407-2575-FFF3-A9B8BD8DEDE3}"/>
              </a:ext>
            </a:extLst>
          </p:cNvPr>
          <p:cNvSpPr>
            <a:spLocks noGrp="1"/>
          </p:cNvSpPr>
          <p:nvPr>
            <p:ph type="title"/>
          </p:nvPr>
        </p:nvSpPr>
        <p:spPr>
          <a:xfrm>
            <a:off x="381000" y="551543"/>
            <a:ext cx="11430000" cy="457200"/>
          </a:xfrm>
        </p:spPr>
        <p:txBody>
          <a:bodyPr/>
          <a:lstStyle/>
          <a:p>
            <a:r>
              <a:rPr lang="ja-JP" altLang="en-US"/>
              <a:t>実験</a:t>
            </a:r>
            <a:r>
              <a:rPr lang="en-US" altLang="ja-JP" dirty="0"/>
              <a:t>2</a:t>
            </a:r>
            <a:r>
              <a:rPr lang="ja-JP" altLang="en-US"/>
              <a:t>：</a:t>
            </a:r>
            <a:r>
              <a:rPr lang="ja-JP" altLang="en-US">
                <a:sym typeface="M+ Bold"/>
              </a:rPr>
              <a:t>ユーザ</a:t>
            </a:r>
            <a:r>
              <a:rPr lang="en-US" altLang="ja-JP" dirty="0">
                <a:sym typeface="M+ Bold"/>
              </a:rPr>
              <a:t>VM</a:t>
            </a:r>
            <a:r>
              <a:rPr lang="ja-JP" altLang="en-US">
                <a:sym typeface="M+ Bold"/>
              </a:rPr>
              <a:t>の通信性能</a:t>
            </a:r>
            <a:r>
              <a:rPr lang="en-US" altLang="ja-JP" dirty="0">
                <a:sym typeface="M+ Bold"/>
              </a:rPr>
              <a:t> </a:t>
            </a:r>
            <a:r>
              <a:rPr lang="en-US" altLang="ja-JP" dirty="0">
                <a:solidFill>
                  <a:srgbClr val="3B3B3B"/>
                </a:solidFill>
                <a:sym typeface="M+ Bold"/>
              </a:rPr>
              <a:t>(1/2)</a:t>
            </a:r>
            <a:endParaRPr lang="en-JP" dirty="0">
              <a:solidFill>
                <a:srgbClr val="3B3B3B"/>
              </a:solidFill>
            </a:endParaRPr>
          </a:p>
        </p:txBody>
      </p:sp>
      <p:sp>
        <p:nvSpPr>
          <p:cNvPr id="27" name="Slide Number Placeholder 26">
            <a:extLst>
              <a:ext uri="{FF2B5EF4-FFF2-40B4-BE49-F238E27FC236}">
                <a16:creationId xmlns:a16="http://schemas.microsoft.com/office/drawing/2014/main" id="{6E7E6FAB-DC0E-253A-0BB2-EEB3A86398DE}"/>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20</a:t>
            </a:fld>
            <a:endParaRPr lang="en-US" dirty="0"/>
          </a:p>
        </p:txBody>
      </p:sp>
      <p:sp>
        <p:nvSpPr>
          <p:cNvPr id="23" name="Content Placeholder 22">
            <a:extLst>
              <a:ext uri="{FF2B5EF4-FFF2-40B4-BE49-F238E27FC236}">
                <a16:creationId xmlns:a16="http://schemas.microsoft.com/office/drawing/2014/main" id="{5E81D805-D16F-367D-1350-DBC79D6985FC}"/>
              </a:ext>
            </a:extLst>
          </p:cNvPr>
          <p:cNvSpPr>
            <a:spLocks noGrp="1"/>
          </p:cNvSpPr>
          <p:nvPr>
            <p:ph sz="half" idx="2"/>
          </p:nvPr>
        </p:nvSpPr>
        <p:spPr>
          <a:xfrm>
            <a:off x="381000" y="1219200"/>
            <a:ext cx="11430000" cy="4876799"/>
          </a:xfrm>
        </p:spPr>
        <p:txBody>
          <a:bodyPr/>
          <a:lstStyle/>
          <a:p>
            <a:r>
              <a:rPr lang="en-US" dirty="0">
                <a:solidFill>
                  <a:srgbClr val="3B3B3B"/>
                </a:solidFill>
                <a:sym typeface="M+"/>
              </a:rPr>
              <a:t>ユーザVMの通信性能をP4 </a:t>
            </a:r>
            <a:r>
              <a:rPr lang="en-US" dirty="0" err="1">
                <a:solidFill>
                  <a:srgbClr val="3B3B3B"/>
                </a:solidFill>
                <a:sym typeface="M+"/>
              </a:rPr>
              <a:t>VMを使わない</a:t>
            </a:r>
            <a:r>
              <a:rPr lang="ja-JP" altLang="en-US">
                <a:solidFill>
                  <a:srgbClr val="3B3B3B"/>
                </a:solidFill>
              </a:rPr>
              <a:t>従来システムと比較</a:t>
            </a:r>
            <a:endParaRPr lang="en-US" altLang="ja-JP" dirty="0">
              <a:solidFill>
                <a:srgbClr val="3B3B3B"/>
              </a:solidFill>
              <a:sym typeface="M+"/>
            </a:endParaRPr>
          </a:p>
          <a:p>
            <a:pPr lvl="1"/>
            <a:r>
              <a:rPr lang="en-US" dirty="0" err="1">
                <a:solidFill>
                  <a:srgbClr val="3B3B3B"/>
                </a:solidFill>
                <a:sym typeface="M+"/>
              </a:rPr>
              <a:t>レイテンシはTCPで53</a:t>
            </a:r>
            <a:r>
              <a:rPr lang="en-US" dirty="0">
                <a:solidFill>
                  <a:srgbClr val="3B3B3B"/>
                </a:solidFill>
                <a:sym typeface="M+"/>
              </a:rPr>
              <a:t>％，</a:t>
            </a:r>
            <a:r>
              <a:rPr lang="en-US" dirty="0" err="1">
                <a:solidFill>
                  <a:srgbClr val="3B3B3B"/>
                </a:solidFill>
                <a:sym typeface="M+"/>
              </a:rPr>
              <a:t>UDPで65％増加</a:t>
            </a:r>
            <a:endParaRPr lang="en-US" dirty="0">
              <a:solidFill>
                <a:srgbClr val="3B3B3B"/>
              </a:solidFill>
              <a:sym typeface="M+"/>
            </a:endParaRPr>
          </a:p>
          <a:p>
            <a:pPr lvl="2"/>
            <a:r>
              <a:rPr lang="en-US" dirty="0" err="1">
                <a:solidFill>
                  <a:srgbClr val="3B3B3B"/>
                </a:solidFill>
                <a:sym typeface="M+"/>
              </a:rPr>
              <a:t>P4</a:t>
            </a:r>
            <a:r>
              <a:rPr lang="en-US" dirty="0">
                <a:solidFill>
                  <a:srgbClr val="3B3B3B"/>
                </a:solidFill>
                <a:sym typeface="M+"/>
              </a:rPr>
              <a:t> </a:t>
            </a:r>
            <a:r>
              <a:rPr lang="en-US" dirty="0" err="1">
                <a:solidFill>
                  <a:srgbClr val="3B3B3B"/>
                </a:solidFill>
                <a:sym typeface="M+"/>
              </a:rPr>
              <a:t>VMにパケットを転送してP4プログラムを実行するオーバヘッド</a:t>
            </a:r>
            <a:endParaRPr lang="en-US" dirty="0">
              <a:solidFill>
                <a:srgbClr val="3B3B3B"/>
              </a:solidFill>
              <a:sym typeface="M+"/>
            </a:endParaRPr>
          </a:p>
          <a:p>
            <a:pPr lvl="1"/>
            <a:r>
              <a:rPr lang="en-US" dirty="0" err="1">
                <a:solidFill>
                  <a:srgbClr val="3B3B3B"/>
                </a:solidFill>
                <a:sym typeface="M+"/>
              </a:rPr>
              <a:t>UDPスループットはどのメッセージサイズでも1%未満の低下</a:t>
            </a:r>
            <a:endParaRPr lang="en-US" dirty="0">
              <a:solidFill>
                <a:srgbClr val="3B3B3B"/>
              </a:solidFill>
              <a:sym typeface="M+"/>
            </a:endParaRPr>
          </a:p>
          <a:p>
            <a:pPr lvl="2"/>
            <a:r>
              <a:rPr lang="en-US" dirty="0" err="1">
                <a:solidFill>
                  <a:srgbClr val="3B3B3B"/>
                </a:solidFill>
                <a:sym typeface="M+"/>
              </a:rPr>
              <a:t>9.6Gbpsで飽和</a:t>
            </a:r>
            <a:endParaRPr lang="en-US" dirty="0">
              <a:solidFill>
                <a:srgbClr val="3B3B3B"/>
              </a:solidFill>
              <a:sym typeface="M+"/>
            </a:endParaRPr>
          </a:p>
          <a:p>
            <a:endParaRPr lang="en-JP" dirty="0"/>
          </a:p>
        </p:txBody>
      </p:sp>
      <p:graphicFrame>
        <p:nvGraphicFramePr>
          <p:cNvPr id="2" name="Chart 1">
            <a:extLst>
              <a:ext uri="{FF2B5EF4-FFF2-40B4-BE49-F238E27FC236}">
                <a16:creationId xmlns:a16="http://schemas.microsoft.com/office/drawing/2014/main" id="{8062F357-E445-E8DF-B96A-727B2A9AB639}"/>
              </a:ext>
            </a:extLst>
          </p:cNvPr>
          <p:cNvGraphicFramePr>
            <a:graphicFrameLocks/>
          </p:cNvGraphicFramePr>
          <p:nvPr/>
        </p:nvGraphicFramePr>
        <p:xfrm>
          <a:off x="1092200" y="3599517"/>
          <a:ext cx="4820660" cy="30235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07385F5-A5A9-AFED-B49C-5FE53501DEDC}"/>
              </a:ext>
            </a:extLst>
          </p:cNvPr>
          <p:cNvGraphicFramePr>
            <a:graphicFrameLocks/>
          </p:cNvGraphicFramePr>
          <p:nvPr/>
        </p:nvGraphicFramePr>
        <p:xfrm>
          <a:off x="5912860" y="3599516"/>
          <a:ext cx="5517140" cy="3100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534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05D1D-F4F5-C738-83B0-8ACC2D87E486}"/>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5815C13B-7A0A-84B2-A063-D3EEF0AC9927}"/>
              </a:ext>
            </a:extLst>
          </p:cNvPr>
          <p:cNvSpPr>
            <a:spLocks noGrp="1"/>
          </p:cNvSpPr>
          <p:nvPr>
            <p:ph type="title"/>
          </p:nvPr>
        </p:nvSpPr>
        <p:spPr>
          <a:xfrm>
            <a:off x="381000" y="551543"/>
            <a:ext cx="11430000" cy="457200"/>
          </a:xfrm>
        </p:spPr>
        <p:txBody>
          <a:bodyPr/>
          <a:lstStyle/>
          <a:p>
            <a:r>
              <a:rPr lang="ja-JP" altLang="en-US">
                <a:solidFill>
                  <a:srgbClr val="3B3B3B"/>
                </a:solidFill>
              </a:rPr>
              <a:t>実験</a:t>
            </a:r>
            <a:r>
              <a:rPr lang="en-US" altLang="ja-JP" dirty="0">
                <a:solidFill>
                  <a:srgbClr val="3B3B3B"/>
                </a:solidFill>
              </a:rPr>
              <a:t>2</a:t>
            </a:r>
            <a:r>
              <a:rPr lang="ja-JP" altLang="en-US">
                <a:solidFill>
                  <a:srgbClr val="3B3B3B"/>
                </a:solidFill>
              </a:rPr>
              <a:t>：</a:t>
            </a:r>
            <a:r>
              <a:rPr lang="ja-JP" altLang="en-US">
                <a:solidFill>
                  <a:srgbClr val="3B3B3B"/>
                </a:solidFill>
                <a:sym typeface="M+ Bold"/>
              </a:rPr>
              <a:t>ユーザ</a:t>
            </a:r>
            <a:r>
              <a:rPr lang="en-US" altLang="ja-JP" dirty="0" err="1">
                <a:solidFill>
                  <a:srgbClr val="3B3B3B"/>
                </a:solidFill>
                <a:sym typeface="M+ Bold"/>
              </a:rPr>
              <a:t>VM</a:t>
            </a:r>
            <a:r>
              <a:rPr lang="ja-JP" altLang="en-US">
                <a:solidFill>
                  <a:srgbClr val="3B3B3B"/>
                </a:solidFill>
                <a:sym typeface="M+ Bold"/>
              </a:rPr>
              <a:t>の通信性能</a:t>
            </a:r>
            <a:r>
              <a:rPr lang="en-US" altLang="ja-JP" dirty="0">
                <a:solidFill>
                  <a:srgbClr val="3B3B3B"/>
                </a:solidFill>
                <a:sym typeface="M+ Bold"/>
              </a:rPr>
              <a:t> (2/2)</a:t>
            </a:r>
            <a:endParaRPr lang="en-JP" dirty="0">
              <a:solidFill>
                <a:srgbClr val="3B3B3B"/>
              </a:solidFill>
            </a:endParaRPr>
          </a:p>
        </p:txBody>
      </p:sp>
      <p:sp>
        <p:nvSpPr>
          <p:cNvPr id="27" name="Slide Number Placeholder 26">
            <a:extLst>
              <a:ext uri="{FF2B5EF4-FFF2-40B4-BE49-F238E27FC236}">
                <a16:creationId xmlns:a16="http://schemas.microsoft.com/office/drawing/2014/main" id="{FBE73D83-D1EC-088D-6387-EC17D164C7C7}"/>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21</a:t>
            </a:fld>
            <a:endParaRPr lang="en-US" dirty="0"/>
          </a:p>
        </p:txBody>
      </p:sp>
      <p:sp>
        <p:nvSpPr>
          <p:cNvPr id="23" name="Content Placeholder 22">
            <a:extLst>
              <a:ext uri="{FF2B5EF4-FFF2-40B4-BE49-F238E27FC236}">
                <a16:creationId xmlns:a16="http://schemas.microsoft.com/office/drawing/2014/main" id="{92A912EE-C334-0F37-A79D-04204D1EF81B}"/>
              </a:ext>
            </a:extLst>
          </p:cNvPr>
          <p:cNvSpPr>
            <a:spLocks noGrp="1"/>
          </p:cNvSpPr>
          <p:nvPr>
            <p:ph sz="half" idx="2"/>
          </p:nvPr>
        </p:nvSpPr>
        <p:spPr>
          <a:xfrm>
            <a:off x="381000" y="1219200"/>
            <a:ext cx="11430000" cy="4876799"/>
          </a:xfrm>
        </p:spPr>
        <p:txBody>
          <a:bodyPr/>
          <a:lstStyle/>
          <a:p>
            <a:r>
              <a:rPr lang="en-US" altLang="ja-JP" dirty="0">
                <a:solidFill>
                  <a:srgbClr val="3B3B3B"/>
                </a:solidFill>
                <a:sym typeface="M+"/>
              </a:rPr>
              <a:t>TCP</a:t>
            </a:r>
            <a:r>
              <a:rPr lang="ja-JP" altLang="en-US">
                <a:solidFill>
                  <a:srgbClr val="3B3B3B"/>
                </a:solidFill>
                <a:sym typeface="M+"/>
              </a:rPr>
              <a:t>スループットには大きなばらつきが見られた</a:t>
            </a:r>
            <a:endParaRPr lang="en-US" altLang="ja-JP" dirty="0">
              <a:solidFill>
                <a:srgbClr val="3B3B3B"/>
              </a:solidFill>
              <a:sym typeface="M+"/>
            </a:endParaRPr>
          </a:p>
          <a:p>
            <a:pPr lvl="1"/>
            <a:r>
              <a:rPr lang="en-US" dirty="0" err="1">
                <a:solidFill>
                  <a:srgbClr val="3B3B3B"/>
                </a:solidFill>
                <a:sym typeface="M+"/>
              </a:rPr>
              <a:t>メッセージサイズが6バイトの時には通信が不安定</a:t>
            </a:r>
            <a:endParaRPr lang="en-US" altLang="ja-JP" dirty="0">
              <a:solidFill>
                <a:srgbClr val="3B3B3B"/>
              </a:solidFill>
              <a:sym typeface="M+"/>
            </a:endParaRPr>
          </a:p>
          <a:p>
            <a:pPr lvl="1"/>
            <a:r>
              <a:rPr lang="en-US" altLang="ja-JP" dirty="0" err="1">
                <a:solidFill>
                  <a:srgbClr val="3B3B3B"/>
                </a:solidFill>
                <a:sym typeface="M+"/>
              </a:rPr>
              <a:t>UMEM</a:t>
            </a:r>
            <a:r>
              <a:rPr lang="ja-JP" altLang="en-US">
                <a:solidFill>
                  <a:srgbClr val="3B3B3B"/>
                </a:solidFill>
                <a:sym typeface="M+"/>
              </a:rPr>
              <a:t>の再利用処理に問題があり，</a:t>
            </a:r>
            <a:r>
              <a:rPr lang="en-US" altLang="ja-JP" dirty="0">
                <a:solidFill>
                  <a:srgbClr val="3B3B3B"/>
                </a:solidFill>
                <a:sym typeface="M+"/>
              </a:rPr>
              <a:t>NIC</a:t>
            </a:r>
            <a:r>
              <a:rPr lang="ja-JP" altLang="en-US">
                <a:solidFill>
                  <a:srgbClr val="3B3B3B"/>
                </a:solidFill>
                <a:sym typeface="M+"/>
              </a:rPr>
              <a:t>がリセットされることが原因</a:t>
            </a:r>
            <a:endParaRPr lang="en-US" altLang="ja-JP" dirty="0">
              <a:solidFill>
                <a:srgbClr val="3B3B3B"/>
              </a:solidFill>
              <a:sym typeface="M+"/>
            </a:endParaRPr>
          </a:p>
          <a:p>
            <a:r>
              <a:rPr lang="ja-JP" altLang="en-US">
                <a:solidFill>
                  <a:srgbClr val="3B3B3B"/>
                </a:solidFill>
                <a:sym typeface="M+"/>
              </a:rPr>
              <a:t>発生条件を調べるために，</a:t>
            </a:r>
            <a:r>
              <a:rPr lang="en-US" altLang="ja-JP" dirty="0" err="1">
                <a:solidFill>
                  <a:srgbClr val="3B3B3B"/>
                </a:solidFill>
                <a:sym typeface="M+"/>
              </a:rPr>
              <a:t>P4</a:t>
            </a:r>
            <a:r>
              <a:rPr lang="en-US" altLang="ja-JP" dirty="0">
                <a:solidFill>
                  <a:srgbClr val="3B3B3B"/>
                </a:solidFill>
                <a:sym typeface="M+"/>
              </a:rPr>
              <a:t> VM</a:t>
            </a:r>
            <a:r>
              <a:rPr lang="ja-JP" altLang="en-US">
                <a:solidFill>
                  <a:srgbClr val="3B3B3B"/>
                </a:solidFill>
                <a:sym typeface="M+"/>
              </a:rPr>
              <a:t>に</a:t>
            </a:r>
            <a:r>
              <a:rPr lang="en-US" altLang="ja-JP" dirty="0">
                <a:solidFill>
                  <a:srgbClr val="3B3B3B"/>
                </a:solidFill>
                <a:sym typeface="M+"/>
              </a:rPr>
              <a:t>1μs</a:t>
            </a:r>
            <a:r>
              <a:rPr lang="ja-JP" altLang="en-US">
                <a:solidFill>
                  <a:srgbClr val="3B3B3B"/>
                </a:solidFill>
                <a:sym typeface="M+"/>
              </a:rPr>
              <a:t>の処理遅延を挿入</a:t>
            </a:r>
            <a:endParaRPr lang="en-US" altLang="ja-JP" dirty="0">
              <a:solidFill>
                <a:srgbClr val="3B3B3B"/>
              </a:solidFill>
              <a:sym typeface="M+"/>
            </a:endParaRPr>
          </a:p>
          <a:p>
            <a:pPr lvl="1"/>
            <a:r>
              <a:rPr lang="ja-JP" altLang="en-US">
                <a:solidFill>
                  <a:srgbClr val="3B3B3B"/>
                </a:solidFill>
              </a:rPr>
              <a:t>すべてのメッセージサイズで</a:t>
            </a:r>
            <a:r>
              <a:rPr lang="en-US" dirty="0">
                <a:solidFill>
                  <a:srgbClr val="3B3B3B"/>
                </a:solidFill>
              </a:rPr>
              <a:t>TCP</a:t>
            </a:r>
            <a:r>
              <a:rPr lang="ja-JP" altLang="en-US">
                <a:solidFill>
                  <a:srgbClr val="3B3B3B"/>
                </a:solidFill>
              </a:rPr>
              <a:t>通信が安定</a:t>
            </a:r>
            <a:endParaRPr lang="en-JP" altLang="ja-JP" dirty="0">
              <a:solidFill>
                <a:srgbClr val="3B3B3B"/>
              </a:solidFill>
            </a:endParaRPr>
          </a:p>
        </p:txBody>
      </p:sp>
      <p:graphicFrame>
        <p:nvGraphicFramePr>
          <p:cNvPr id="2" name="Chart 1">
            <a:extLst>
              <a:ext uri="{FF2B5EF4-FFF2-40B4-BE49-F238E27FC236}">
                <a16:creationId xmlns:a16="http://schemas.microsoft.com/office/drawing/2014/main" id="{E10FFA0F-DE75-7143-AF94-077191D4330E}"/>
              </a:ext>
            </a:extLst>
          </p:cNvPr>
          <p:cNvGraphicFramePr>
            <a:graphicFrameLocks/>
          </p:cNvGraphicFramePr>
          <p:nvPr>
            <p:extLst>
              <p:ext uri="{D42A27DB-BD31-4B8C-83A1-F6EECF244321}">
                <p14:modId xmlns:p14="http://schemas.microsoft.com/office/powerpoint/2010/main" val="4225724083"/>
              </p:ext>
            </p:extLst>
          </p:nvPr>
        </p:nvGraphicFramePr>
        <p:xfrm>
          <a:off x="6248400" y="3750774"/>
          <a:ext cx="5156200" cy="2912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10FFA0F-DE75-7143-AF94-077191D4330E}"/>
              </a:ext>
            </a:extLst>
          </p:cNvPr>
          <p:cNvGraphicFramePr>
            <a:graphicFrameLocks/>
          </p:cNvGraphicFramePr>
          <p:nvPr>
            <p:extLst>
              <p:ext uri="{D42A27DB-BD31-4B8C-83A1-F6EECF244321}">
                <p14:modId xmlns:p14="http://schemas.microsoft.com/office/powerpoint/2010/main" val="718505243"/>
              </p:ext>
            </p:extLst>
          </p:nvPr>
        </p:nvGraphicFramePr>
        <p:xfrm>
          <a:off x="607238" y="3750774"/>
          <a:ext cx="5257799" cy="29125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2239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53CE15F-3E19-1BEF-D0D9-486352DBC5B5}"/>
              </a:ext>
            </a:extLst>
          </p:cNvPr>
          <p:cNvSpPr>
            <a:spLocks noGrp="1"/>
          </p:cNvSpPr>
          <p:nvPr>
            <p:ph type="title"/>
          </p:nvPr>
        </p:nvSpPr>
        <p:spPr>
          <a:xfrm>
            <a:off x="381000" y="551543"/>
            <a:ext cx="11430000" cy="457200"/>
          </a:xfrm>
        </p:spPr>
        <p:txBody>
          <a:bodyPr/>
          <a:lstStyle/>
          <a:p>
            <a:r>
              <a:rPr lang="en-US" dirty="0" err="1">
                <a:sym typeface="M+ Bold"/>
              </a:rPr>
              <a:t>関連研究</a:t>
            </a:r>
            <a:endParaRPr lang="en-JP" dirty="0"/>
          </a:p>
        </p:txBody>
      </p:sp>
      <p:sp>
        <p:nvSpPr>
          <p:cNvPr id="11" name="Slide Number Placeholder 10">
            <a:extLst>
              <a:ext uri="{FF2B5EF4-FFF2-40B4-BE49-F238E27FC236}">
                <a16:creationId xmlns:a16="http://schemas.microsoft.com/office/drawing/2014/main" id="{70ED5417-5388-2824-FB82-7AC780BBEF5C}"/>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22</a:t>
            </a:fld>
            <a:endParaRPr lang="en-US" dirty="0"/>
          </a:p>
        </p:txBody>
      </p:sp>
      <p:sp>
        <p:nvSpPr>
          <p:cNvPr id="10" name="Content Placeholder 9">
            <a:extLst>
              <a:ext uri="{FF2B5EF4-FFF2-40B4-BE49-F238E27FC236}">
                <a16:creationId xmlns:a16="http://schemas.microsoft.com/office/drawing/2014/main" id="{45332C4D-F01F-92DE-ACDF-F2CC693B9F70}"/>
              </a:ext>
            </a:extLst>
          </p:cNvPr>
          <p:cNvSpPr>
            <a:spLocks noGrp="1"/>
          </p:cNvSpPr>
          <p:nvPr>
            <p:ph sz="half" idx="2"/>
          </p:nvPr>
        </p:nvSpPr>
        <p:spPr>
          <a:xfrm>
            <a:off x="381000" y="1219200"/>
            <a:ext cx="11430000" cy="4876799"/>
          </a:xfrm>
        </p:spPr>
        <p:txBody>
          <a:bodyPr>
            <a:normAutofit lnSpcReduction="10000"/>
          </a:bodyPr>
          <a:lstStyle/>
          <a:p>
            <a:r>
              <a:rPr lang="en-US" dirty="0">
                <a:solidFill>
                  <a:srgbClr val="3B3B3B"/>
                </a:solidFill>
                <a:sym typeface="M+"/>
              </a:rPr>
              <a:t>P4rt-OVS </a:t>
            </a:r>
            <a:r>
              <a:rPr lang="en-JP" dirty="0">
                <a:solidFill>
                  <a:srgbClr val="424242"/>
                </a:solidFill>
              </a:rPr>
              <a:t>[</a:t>
            </a:r>
            <a:r>
              <a:rPr lang="en-US" dirty="0" err="1">
                <a:solidFill>
                  <a:srgbClr val="424242"/>
                </a:solidFill>
              </a:rPr>
              <a:t>Osiński</a:t>
            </a:r>
            <a:r>
              <a:rPr lang="en-US" dirty="0">
                <a:solidFill>
                  <a:srgbClr val="424242"/>
                </a:solidFill>
              </a:rPr>
              <a:t>+, Networking’20</a:t>
            </a:r>
            <a:r>
              <a:rPr lang="en-JP" dirty="0">
                <a:solidFill>
                  <a:srgbClr val="424242"/>
                </a:solidFill>
              </a:rPr>
              <a:t>]</a:t>
            </a:r>
            <a:endParaRPr lang="en-US" dirty="0">
              <a:solidFill>
                <a:srgbClr val="3B3B3B"/>
              </a:solidFill>
              <a:sym typeface="M+"/>
            </a:endParaRPr>
          </a:p>
          <a:p>
            <a:pPr lvl="1"/>
            <a:r>
              <a:rPr lang="en-US" dirty="0" err="1">
                <a:solidFill>
                  <a:srgbClr val="3B3B3B"/>
                </a:solidFill>
                <a:sym typeface="M+"/>
              </a:rPr>
              <a:t>仮想スイッチ内でuBPFを用いてP4プログラムを安全に実行</a:t>
            </a:r>
            <a:endParaRPr lang="en-US" dirty="0">
              <a:solidFill>
                <a:srgbClr val="3B3B3B"/>
              </a:solidFill>
              <a:sym typeface="M+"/>
            </a:endParaRPr>
          </a:p>
          <a:p>
            <a:pPr lvl="1"/>
            <a:r>
              <a:rPr lang="en-US" dirty="0" err="1">
                <a:solidFill>
                  <a:srgbClr val="3B3B3B"/>
                </a:solidFill>
                <a:sym typeface="M+"/>
              </a:rPr>
              <a:t>P4プログラム実行の仮想スイッチへの依存度が高い</a:t>
            </a:r>
            <a:endParaRPr lang="en-US" dirty="0">
              <a:solidFill>
                <a:srgbClr val="3B3B3B"/>
              </a:solidFill>
              <a:sym typeface="M+"/>
            </a:endParaRPr>
          </a:p>
          <a:p>
            <a:r>
              <a:rPr lang="en-US" dirty="0">
                <a:sym typeface="M+"/>
              </a:rPr>
              <a:t>DPDK</a:t>
            </a:r>
          </a:p>
          <a:p>
            <a:pPr lvl="1"/>
            <a:r>
              <a:rPr lang="ja-JP" altLang="en-US">
                <a:solidFill>
                  <a:srgbClr val="3B3B3B"/>
                </a:solidFill>
              </a:rPr>
              <a:t>ユーザ空間から</a:t>
            </a:r>
            <a:r>
              <a:rPr lang="en-US" dirty="0">
                <a:solidFill>
                  <a:srgbClr val="3B3B3B"/>
                </a:solidFill>
              </a:rPr>
              <a:t>NIC</a:t>
            </a:r>
            <a:r>
              <a:rPr lang="ja-JP" altLang="en-US">
                <a:solidFill>
                  <a:srgbClr val="3B3B3B"/>
                </a:solidFill>
              </a:rPr>
              <a:t>を直接操作して高速なパケット処理を実現</a:t>
            </a:r>
            <a:endParaRPr lang="en-US" altLang="ja-JP" dirty="0">
              <a:solidFill>
                <a:srgbClr val="3B3B3B"/>
              </a:solidFill>
            </a:endParaRPr>
          </a:p>
          <a:p>
            <a:pPr lvl="1"/>
            <a:r>
              <a:rPr lang="en-US" dirty="0" err="1">
                <a:sym typeface="M+"/>
              </a:rPr>
              <a:t>カーネルをバイパスするため</a:t>
            </a:r>
            <a:r>
              <a:rPr lang="en-US" dirty="0">
                <a:sym typeface="M+"/>
              </a:rPr>
              <a:t>，</a:t>
            </a:r>
            <a:r>
              <a:rPr lang="ja-JP" altLang="en-US"/>
              <a:t>カーネル内で</a:t>
            </a:r>
            <a:r>
              <a:rPr lang="en-US" dirty="0"/>
              <a:t>P4 VM</a:t>
            </a:r>
            <a:r>
              <a:rPr lang="ja-JP" altLang="en-US"/>
              <a:t>へパケットを転送できない</a:t>
            </a:r>
            <a:endParaRPr lang="en-US" dirty="0">
              <a:sym typeface="M+"/>
            </a:endParaRPr>
          </a:p>
          <a:p>
            <a:r>
              <a:rPr lang="en-US" dirty="0">
                <a:sym typeface="M+"/>
              </a:rPr>
              <a:t>FLASH</a:t>
            </a:r>
            <a:r>
              <a:rPr lang="en-US" dirty="0">
                <a:solidFill>
                  <a:srgbClr val="3B3B3B"/>
                </a:solidFill>
                <a:sym typeface="M+"/>
              </a:rPr>
              <a:t> [Das+, SoCC’25]</a:t>
            </a:r>
            <a:endParaRPr lang="en-US" dirty="0">
              <a:sym typeface="M+"/>
            </a:endParaRPr>
          </a:p>
          <a:p>
            <a:pPr lvl="1"/>
            <a:r>
              <a:rPr lang="en-US" dirty="0"/>
              <a:t>AF_XDP</a:t>
            </a:r>
            <a:r>
              <a:rPr lang="ja-JP" altLang="en-US"/>
              <a:t>ソケット間で</a:t>
            </a:r>
            <a:r>
              <a:rPr lang="en-US" dirty="0"/>
              <a:t>UMEM</a:t>
            </a:r>
            <a:r>
              <a:rPr lang="ja-JP" altLang="en-US"/>
              <a:t>を共有し，ゼロコピー転送を実現</a:t>
            </a:r>
            <a:endParaRPr lang="en-US" altLang="ja-JP" dirty="0">
              <a:sym typeface="M+"/>
            </a:endParaRPr>
          </a:p>
          <a:p>
            <a:pPr lvl="1"/>
            <a:r>
              <a:rPr lang="en-US" altLang="ja-JP" dirty="0" err="1">
                <a:solidFill>
                  <a:srgbClr val="3B3B3B"/>
                </a:solidFill>
                <a:sym typeface="M+"/>
              </a:rPr>
              <a:t>TransP4</a:t>
            </a:r>
            <a:r>
              <a:rPr lang="ja-JP" altLang="en-US">
                <a:solidFill>
                  <a:srgbClr val="3B3B3B"/>
                </a:solidFill>
                <a:sym typeface="M+"/>
              </a:rPr>
              <a:t>は仮想スイッチと</a:t>
            </a:r>
            <a:r>
              <a:rPr lang="en-US" altLang="ja-JP" dirty="0" err="1">
                <a:solidFill>
                  <a:srgbClr val="3B3B3B"/>
                </a:solidFill>
                <a:sym typeface="M+"/>
              </a:rPr>
              <a:t>P4</a:t>
            </a:r>
            <a:r>
              <a:rPr lang="en-US" altLang="ja-JP" dirty="0">
                <a:solidFill>
                  <a:srgbClr val="3B3B3B"/>
                </a:solidFill>
                <a:sym typeface="M+"/>
              </a:rPr>
              <a:t> VM</a:t>
            </a:r>
            <a:r>
              <a:rPr lang="ja-JP" altLang="en-US">
                <a:solidFill>
                  <a:srgbClr val="3B3B3B"/>
                </a:solidFill>
                <a:sym typeface="M+"/>
              </a:rPr>
              <a:t>との間でゼロコピー</a:t>
            </a:r>
            <a:r>
              <a:rPr lang="ja-JP" altLang="en-US">
                <a:sym typeface="M+"/>
              </a:rPr>
              <a:t>転送を実現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DFAEA-ED91-91A0-CA49-F4B02145033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1A745532-2FC3-2C11-78D8-C6162E6AA855}"/>
              </a:ext>
            </a:extLst>
          </p:cNvPr>
          <p:cNvSpPr>
            <a:spLocks noGrp="1"/>
          </p:cNvSpPr>
          <p:nvPr>
            <p:ph type="title"/>
          </p:nvPr>
        </p:nvSpPr>
        <p:spPr>
          <a:xfrm>
            <a:off x="381000" y="551543"/>
            <a:ext cx="11430000" cy="457200"/>
          </a:xfrm>
        </p:spPr>
        <p:txBody>
          <a:bodyPr/>
          <a:lstStyle/>
          <a:p>
            <a:r>
              <a:rPr lang="en-US" dirty="0" err="1">
                <a:sym typeface="M+ Bold"/>
              </a:rPr>
              <a:t>まとめ</a:t>
            </a:r>
            <a:endParaRPr lang="en-JP" dirty="0"/>
          </a:p>
        </p:txBody>
      </p:sp>
      <p:sp>
        <p:nvSpPr>
          <p:cNvPr id="11" name="Slide Number Placeholder 10">
            <a:extLst>
              <a:ext uri="{FF2B5EF4-FFF2-40B4-BE49-F238E27FC236}">
                <a16:creationId xmlns:a16="http://schemas.microsoft.com/office/drawing/2014/main" id="{69E87DAE-CA75-6518-8F28-8A71731ED90E}"/>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23</a:t>
            </a:fld>
            <a:endParaRPr lang="en-US" dirty="0"/>
          </a:p>
        </p:txBody>
      </p:sp>
      <p:sp>
        <p:nvSpPr>
          <p:cNvPr id="10" name="Content Placeholder 9">
            <a:extLst>
              <a:ext uri="{FF2B5EF4-FFF2-40B4-BE49-F238E27FC236}">
                <a16:creationId xmlns:a16="http://schemas.microsoft.com/office/drawing/2014/main" id="{AD034CB0-2D41-0EBD-9EC6-72BCD30C3007}"/>
              </a:ext>
            </a:extLst>
          </p:cNvPr>
          <p:cNvSpPr>
            <a:spLocks noGrp="1"/>
          </p:cNvSpPr>
          <p:nvPr>
            <p:ph sz="half" idx="2"/>
          </p:nvPr>
        </p:nvSpPr>
        <p:spPr>
          <a:xfrm>
            <a:off x="381000" y="1219200"/>
            <a:ext cx="11430000" cy="4876799"/>
          </a:xfrm>
        </p:spPr>
        <p:txBody>
          <a:bodyPr/>
          <a:lstStyle/>
          <a:p>
            <a:r>
              <a:rPr lang="en-US" dirty="0" err="1">
                <a:solidFill>
                  <a:srgbClr val="3B3B3B"/>
                </a:solidFill>
              </a:rPr>
              <a:t>仮想スイッチに対して</a:t>
            </a:r>
            <a:r>
              <a:rPr lang="ja-JP" altLang="en-US">
                <a:solidFill>
                  <a:srgbClr val="3B3B3B"/>
                </a:solidFill>
              </a:rPr>
              <a:t>安全かつ透過的に</a:t>
            </a:r>
            <a:r>
              <a:rPr lang="en-US" altLang="ja-JP" dirty="0" err="1">
                <a:solidFill>
                  <a:srgbClr val="3B3B3B"/>
                </a:solidFill>
              </a:rPr>
              <a:t>P4</a:t>
            </a:r>
            <a:r>
              <a:rPr lang="ja-JP" altLang="en-US">
                <a:solidFill>
                  <a:srgbClr val="3B3B3B"/>
                </a:solidFill>
              </a:rPr>
              <a:t>プログラムを実行する</a:t>
            </a:r>
            <a:r>
              <a:rPr lang="en-US" altLang="ja-JP" dirty="0" err="1">
                <a:solidFill>
                  <a:srgbClr val="3B3B3B"/>
                </a:solidFill>
              </a:rPr>
              <a:t>TransP4</a:t>
            </a:r>
            <a:r>
              <a:rPr lang="ja-JP" altLang="en-US">
                <a:solidFill>
                  <a:srgbClr val="3B3B3B"/>
                </a:solidFill>
              </a:rPr>
              <a:t>を提案</a:t>
            </a:r>
            <a:endParaRPr lang="en-US" altLang="ja-JP" dirty="0">
              <a:solidFill>
                <a:srgbClr val="3B3B3B"/>
              </a:solidFill>
            </a:endParaRPr>
          </a:p>
          <a:p>
            <a:pPr lvl="1"/>
            <a:r>
              <a:rPr lang="ja-JP" altLang="en-US">
                <a:solidFill>
                  <a:srgbClr val="3B3B3B"/>
                </a:solidFill>
              </a:rPr>
              <a:t>送受信パケットをカーネル内で</a:t>
            </a:r>
            <a:r>
              <a:rPr lang="en-US" altLang="ja-JP" dirty="0">
                <a:solidFill>
                  <a:srgbClr val="3B3B3B"/>
                </a:solidFill>
              </a:rPr>
              <a:t>P4 VM</a:t>
            </a:r>
            <a:r>
              <a:rPr lang="ja-JP" altLang="en-US">
                <a:solidFill>
                  <a:srgbClr val="3B3B3B"/>
                </a:solidFill>
              </a:rPr>
              <a:t>にゼロコピーで転送</a:t>
            </a:r>
            <a:endParaRPr lang="en-US" altLang="ja-JP" dirty="0">
              <a:solidFill>
                <a:srgbClr val="3B3B3B"/>
              </a:solidFill>
            </a:endParaRPr>
          </a:p>
          <a:p>
            <a:pPr lvl="1"/>
            <a:r>
              <a:rPr lang="en-US" altLang="ja-JP" dirty="0" err="1">
                <a:solidFill>
                  <a:srgbClr val="3B3B3B"/>
                </a:solidFill>
              </a:rPr>
              <a:t>AF_XDP</a:t>
            </a:r>
            <a:r>
              <a:rPr lang="ja-JP" altLang="en-US">
                <a:solidFill>
                  <a:srgbClr val="3B3B3B"/>
                </a:solidFill>
              </a:rPr>
              <a:t>ソケット</a:t>
            </a:r>
            <a:r>
              <a:rPr lang="en-US" dirty="0">
                <a:solidFill>
                  <a:srgbClr val="3B3B3B"/>
                </a:solidFill>
              </a:rPr>
              <a:t>API</a:t>
            </a:r>
            <a:r>
              <a:rPr lang="ja-JP" altLang="en-US">
                <a:solidFill>
                  <a:srgbClr val="3B3B3B"/>
                </a:solidFill>
              </a:rPr>
              <a:t>を変更せず、</a:t>
            </a:r>
            <a:r>
              <a:rPr lang="en-US" altLang="ja-JP" dirty="0">
                <a:solidFill>
                  <a:srgbClr val="3B3B3B"/>
                </a:solidFill>
              </a:rPr>
              <a:t>AF_XDP</a:t>
            </a:r>
            <a:r>
              <a:rPr lang="ja-JP" altLang="en-US">
                <a:solidFill>
                  <a:srgbClr val="3B3B3B"/>
                </a:solidFill>
              </a:rPr>
              <a:t>サブシステムのみを変更</a:t>
            </a:r>
            <a:endParaRPr lang="en-US" altLang="ja-JP" dirty="0">
              <a:solidFill>
                <a:srgbClr val="3B3B3B"/>
              </a:solidFill>
            </a:endParaRPr>
          </a:p>
          <a:p>
            <a:pPr lvl="1"/>
            <a:r>
              <a:rPr lang="en-US" dirty="0">
                <a:solidFill>
                  <a:srgbClr val="3B3B3B"/>
                </a:solidFill>
              </a:rPr>
              <a:t>VM</a:t>
            </a:r>
            <a:r>
              <a:rPr lang="ja-JP" altLang="en-US">
                <a:solidFill>
                  <a:srgbClr val="3B3B3B"/>
                </a:solidFill>
              </a:rPr>
              <a:t>内情報を用いた柔軟なパケット転送制御と通信性能を確認</a:t>
            </a:r>
            <a:endParaRPr lang="en-US" dirty="0">
              <a:solidFill>
                <a:srgbClr val="3B3B3B"/>
              </a:solidFill>
              <a:sym typeface="M+"/>
            </a:endParaRPr>
          </a:p>
          <a:p>
            <a:r>
              <a:rPr lang="en-US" dirty="0" err="1">
                <a:solidFill>
                  <a:srgbClr val="3B3B3B"/>
                </a:solidFill>
                <a:sym typeface="M+"/>
              </a:rPr>
              <a:t>今後の課題</a:t>
            </a:r>
            <a:endParaRPr lang="en-US" dirty="0">
              <a:solidFill>
                <a:srgbClr val="3B3B3B"/>
              </a:solidFill>
              <a:sym typeface="M+"/>
            </a:endParaRPr>
          </a:p>
          <a:p>
            <a:pPr lvl="1"/>
            <a:r>
              <a:rPr lang="ja-JP" altLang="en-US">
                <a:solidFill>
                  <a:srgbClr val="3B3B3B"/>
                </a:solidFill>
              </a:rPr>
              <a:t>負荷の高い</a:t>
            </a:r>
            <a:r>
              <a:rPr lang="en-US" dirty="0">
                <a:solidFill>
                  <a:srgbClr val="3B3B3B"/>
                </a:solidFill>
              </a:rPr>
              <a:t>TCP</a:t>
            </a:r>
            <a:r>
              <a:rPr lang="ja-JP" altLang="en-US">
                <a:solidFill>
                  <a:srgbClr val="3B3B3B"/>
                </a:solidFill>
              </a:rPr>
              <a:t>通信を安定して行えるように改善</a:t>
            </a:r>
            <a:endParaRPr lang="en-US" altLang="ja-JP" dirty="0">
              <a:solidFill>
                <a:srgbClr val="3B3B3B"/>
              </a:solidFill>
              <a:sym typeface="M+"/>
            </a:endParaRPr>
          </a:p>
          <a:p>
            <a:pPr lvl="1"/>
            <a:r>
              <a:rPr lang="ja-JP" altLang="en-US">
                <a:solidFill>
                  <a:srgbClr val="3B3B3B"/>
                </a:solidFill>
              </a:rPr>
              <a:t>機密</a:t>
            </a:r>
            <a:r>
              <a:rPr lang="en-US" dirty="0">
                <a:solidFill>
                  <a:srgbClr val="3B3B3B"/>
                </a:solidFill>
              </a:rPr>
              <a:t>VM</a:t>
            </a:r>
            <a:r>
              <a:rPr lang="ja-JP" altLang="en-US">
                <a:solidFill>
                  <a:srgbClr val="3B3B3B"/>
                </a:solidFill>
              </a:rPr>
              <a:t>を用いて</a:t>
            </a:r>
            <a:r>
              <a:rPr lang="en-US" altLang="ja-JP" dirty="0" err="1">
                <a:solidFill>
                  <a:srgbClr val="3B3B3B"/>
                </a:solidFill>
              </a:rPr>
              <a:t>TransP4</a:t>
            </a:r>
            <a:r>
              <a:rPr lang="ja-JP" altLang="en-US">
                <a:solidFill>
                  <a:srgbClr val="3B3B3B"/>
                </a:solidFill>
              </a:rPr>
              <a:t>の性能を測定</a:t>
            </a:r>
            <a:endParaRPr lang="ja-JP" altLang="en-US">
              <a:solidFill>
                <a:srgbClr val="3B3B3B"/>
              </a:solidFill>
              <a:sym typeface="M+"/>
            </a:endParaRPr>
          </a:p>
          <a:p>
            <a:pPr lvl="2"/>
            <a:endParaRPr lang="ja-JP" altLang="en-US">
              <a:sym typeface="M+"/>
            </a:endParaRPr>
          </a:p>
          <a:p>
            <a:pPr lvl="2"/>
            <a:endParaRPr lang="en-US" dirty="0">
              <a:sym typeface="M+"/>
            </a:endParaRPr>
          </a:p>
          <a:p>
            <a:pPr lvl="2"/>
            <a:endParaRPr lang="en-US" dirty="0">
              <a:sym typeface="M+"/>
            </a:endParaRPr>
          </a:p>
        </p:txBody>
      </p:sp>
    </p:spTree>
    <p:extLst>
      <p:ext uri="{BB962C8B-B14F-4D97-AF65-F5344CB8AC3E}">
        <p14:creationId xmlns:p14="http://schemas.microsoft.com/office/powerpoint/2010/main" val="3790143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136E-0F48-3E72-241F-F2BD64DF7F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9560D-9C57-3EAC-A430-4EA36D698E9B}"/>
              </a:ext>
            </a:extLst>
          </p:cNvPr>
          <p:cNvSpPr>
            <a:spLocks noGrp="1"/>
          </p:cNvSpPr>
          <p:nvPr>
            <p:ph type="ctrTitle"/>
          </p:nvPr>
        </p:nvSpPr>
        <p:spPr/>
        <p:txBody>
          <a:bodyPr>
            <a:normAutofit/>
          </a:bodyPr>
          <a:lstStyle/>
          <a:p>
            <a:r>
              <a:rPr lang="en-US" dirty="0" err="1">
                <a:sym typeface="M+ Bold"/>
              </a:rPr>
              <a:t>AF_XDPを用いた安全かつ</a:t>
            </a:r>
            <a:br>
              <a:rPr lang="en-US" dirty="0">
                <a:sym typeface="M+ Bold"/>
              </a:rPr>
            </a:br>
            <a:r>
              <a:rPr lang="en-US" dirty="0">
                <a:sym typeface="M+ Bold"/>
              </a:rPr>
              <a:t>仮想スイッチ非依存のP4実行基盤</a:t>
            </a:r>
            <a:endParaRPr lang="en-JP" dirty="0"/>
          </a:p>
        </p:txBody>
      </p:sp>
      <p:sp>
        <p:nvSpPr>
          <p:cNvPr id="8" name="TextBox 3">
            <a:extLst>
              <a:ext uri="{FF2B5EF4-FFF2-40B4-BE49-F238E27FC236}">
                <a16:creationId xmlns:a16="http://schemas.microsoft.com/office/drawing/2014/main" id="{EBDB6632-BB32-CB43-A596-BD6D9F1B7C23}"/>
              </a:ext>
            </a:extLst>
          </p:cNvPr>
          <p:cNvSpPr txBox="1">
            <a:spLocks noGrp="1"/>
          </p:cNvSpPr>
          <p:nvPr>
            <p:ph type="subTitle" idx="1"/>
          </p:nvPr>
        </p:nvSpPr>
        <p:spPr/>
        <p:txBody>
          <a:bodyPr wrap="square" lIns="0" tIns="0" rIns="0" bIns="0" rtlCol="0" anchor="ctr">
            <a:spAutoFit/>
          </a:bodyPr>
          <a:lstStyle/>
          <a:p>
            <a:r>
              <a:rPr lang="en-US" dirty="0" err="1">
                <a:sym typeface="M+ Bold"/>
              </a:rPr>
              <a:t>九州工業大学</a:t>
            </a:r>
            <a:endParaRPr lang="en-US" dirty="0">
              <a:sym typeface="M+ Bold"/>
            </a:endParaRPr>
          </a:p>
          <a:p>
            <a:r>
              <a:rPr lang="en-US" dirty="0" err="1">
                <a:sym typeface="M+ Bold"/>
              </a:rPr>
              <a:t>田代滉太，岩井正輝，光来健一</a:t>
            </a:r>
            <a:endParaRPr lang="en-US" dirty="0">
              <a:sym typeface="M+ Bold"/>
            </a:endParaRPr>
          </a:p>
        </p:txBody>
      </p:sp>
    </p:spTree>
    <p:extLst>
      <p:ext uri="{BB962C8B-B14F-4D97-AF65-F5344CB8AC3E}">
        <p14:creationId xmlns:p14="http://schemas.microsoft.com/office/powerpoint/2010/main" val="45549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366B2-0F3A-F831-9E87-2E986FA996E9}"/>
            </a:ext>
          </a:extLst>
        </p:cNvPr>
        <p:cNvGrpSpPr/>
        <p:nvPr/>
      </p:nvGrpSpPr>
      <p:grpSpPr>
        <a:xfrm>
          <a:off x="0" y="0"/>
          <a:ext cx="0" cy="0"/>
          <a:chOff x="0" y="0"/>
          <a:chExt cx="0" cy="0"/>
        </a:xfrm>
      </p:grpSpPr>
    </p:spTree>
    <p:extLst>
      <p:ext uri="{BB962C8B-B14F-4D97-AF65-F5344CB8AC3E}">
        <p14:creationId xmlns:p14="http://schemas.microsoft.com/office/powerpoint/2010/main" val="352809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D219-70A3-DA6D-1046-81CA2901D03D}"/>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A650297E-5B68-B523-3578-5D9568529EDF}"/>
              </a:ext>
            </a:extLst>
          </p:cNvPr>
          <p:cNvSpPr>
            <a:spLocks noGrp="1"/>
          </p:cNvSpPr>
          <p:nvPr>
            <p:ph type="title"/>
          </p:nvPr>
        </p:nvSpPr>
        <p:spPr/>
        <p:txBody>
          <a:bodyPr/>
          <a:lstStyle/>
          <a:p>
            <a:r>
              <a:rPr lang="en-US" dirty="0"/>
              <a:t>TCP</a:t>
            </a:r>
            <a:r>
              <a:rPr lang="ja-JP" altLang="en-US"/>
              <a:t>不安定化の原因分析</a:t>
            </a:r>
            <a:endParaRPr lang="en-JP" dirty="0"/>
          </a:p>
        </p:txBody>
      </p:sp>
      <p:sp>
        <p:nvSpPr>
          <p:cNvPr id="27" name="Slide Number Placeholder 26">
            <a:extLst>
              <a:ext uri="{FF2B5EF4-FFF2-40B4-BE49-F238E27FC236}">
                <a16:creationId xmlns:a16="http://schemas.microsoft.com/office/drawing/2014/main" id="{085456F8-387D-DDF4-405B-C82ECB3DC752}"/>
              </a:ext>
            </a:extLst>
          </p:cNvPr>
          <p:cNvSpPr>
            <a:spLocks noGrp="1"/>
          </p:cNvSpPr>
          <p:nvPr>
            <p:ph type="sldNum" sz="quarter" idx="12"/>
          </p:nvPr>
        </p:nvSpPr>
        <p:spPr/>
        <p:txBody>
          <a:bodyPr/>
          <a:lstStyle/>
          <a:p>
            <a:fld id="{B6F15528-21DE-4FAA-801E-634DDDAF4B2B}" type="slidenum">
              <a:rPr lang="en-US" smtClean="0"/>
              <a:pPr/>
              <a:t>26</a:t>
            </a:fld>
            <a:endParaRPr lang="en-US" dirty="0"/>
          </a:p>
        </p:txBody>
      </p:sp>
      <p:sp>
        <p:nvSpPr>
          <p:cNvPr id="19" name="Content Placeholder 18">
            <a:extLst>
              <a:ext uri="{FF2B5EF4-FFF2-40B4-BE49-F238E27FC236}">
                <a16:creationId xmlns:a16="http://schemas.microsoft.com/office/drawing/2014/main" id="{E2239FDB-0D54-F641-F7B6-26FBA6BA92E5}"/>
              </a:ext>
            </a:extLst>
          </p:cNvPr>
          <p:cNvSpPr>
            <a:spLocks noGrp="1"/>
          </p:cNvSpPr>
          <p:nvPr>
            <p:ph sz="half" idx="2"/>
          </p:nvPr>
        </p:nvSpPr>
        <p:spPr/>
        <p:txBody>
          <a:bodyPr>
            <a:normAutofit/>
          </a:bodyPr>
          <a:lstStyle/>
          <a:p>
            <a:r>
              <a:rPr lang="ja-JP" altLang="en-US"/>
              <a:t>観測結果</a:t>
            </a:r>
            <a:endParaRPr lang="en-US" altLang="ja-JP" dirty="0"/>
          </a:p>
          <a:p>
            <a:pPr lvl="1"/>
            <a:r>
              <a:rPr lang="ja-JP" altLang="en-US"/>
              <a:t>高</a:t>
            </a:r>
            <a:r>
              <a:rPr lang="en-US" dirty="0" err="1"/>
              <a:t>ppsTCP</a:t>
            </a:r>
            <a:r>
              <a:rPr lang="ja-JP" altLang="en-US"/>
              <a:t>通信時に通信が不安定化</a:t>
            </a:r>
            <a:endParaRPr lang="en-US" altLang="ja-JP" dirty="0"/>
          </a:p>
          <a:p>
            <a:pPr lvl="2"/>
            <a:r>
              <a:rPr lang="ja-JP" altLang="en-US"/>
              <a:t>小</a:t>
            </a:r>
            <a:r>
              <a:rPr lang="en-US" dirty="0"/>
              <a:t>packet</a:t>
            </a:r>
            <a:r>
              <a:rPr lang="ja-JP" altLang="en-US"/>
              <a:t>時に顕著</a:t>
            </a:r>
            <a:endParaRPr lang="en-US" altLang="ja-JP" dirty="0"/>
          </a:p>
          <a:p>
            <a:pPr lvl="2"/>
            <a:r>
              <a:rPr lang="en-US" dirty="0"/>
              <a:t>UDP</a:t>
            </a:r>
            <a:r>
              <a:rPr lang="ja-JP" altLang="en-US"/>
              <a:t>では発生しにくい</a:t>
            </a:r>
            <a:endParaRPr lang="en-US" altLang="ja-JP" dirty="0"/>
          </a:p>
          <a:p>
            <a:pPr lvl="1"/>
            <a:r>
              <a:rPr lang="en-US" dirty="0"/>
              <a:t>AF_XDP socket/ring</a:t>
            </a:r>
            <a:r>
              <a:rPr lang="ja-JP" altLang="en-US"/>
              <a:t>の再生成が発生</a:t>
            </a:r>
            <a:endParaRPr lang="en-US" altLang="ja-JP" dirty="0"/>
          </a:p>
          <a:p>
            <a:pPr lvl="1"/>
            <a:r>
              <a:rPr lang="ja-JP" altLang="en-US"/>
              <a:t>管理中</a:t>
            </a:r>
            <a:r>
              <a:rPr lang="en-US" dirty="0" err="1"/>
              <a:t>UMEMフレーム</a:t>
            </a:r>
            <a:r>
              <a:rPr lang="ja-JP" altLang="en-US"/>
              <a:t>数が割り当て数を超過</a:t>
            </a:r>
          </a:p>
          <a:p>
            <a:r>
              <a:rPr lang="ja-JP" altLang="en-US"/>
              <a:t> 考察</a:t>
            </a:r>
            <a:endParaRPr lang="en-US" altLang="ja-JP" dirty="0"/>
          </a:p>
          <a:p>
            <a:pPr lvl="1"/>
            <a:r>
              <a:rPr lang="en-US" dirty="0" err="1"/>
              <a:t>UMEMフレーム</a:t>
            </a:r>
            <a:r>
              <a:rPr lang="ja-JP" altLang="en-US"/>
              <a:t>が複数回返却されている可能性</a:t>
            </a:r>
            <a:endParaRPr lang="en-US" altLang="ja-JP" dirty="0"/>
          </a:p>
          <a:p>
            <a:pPr lvl="1"/>
            <a:r>
              <a:rPr lang="ja-JP" altLang="en-US"/>
              <a:t>多重返却の発生経路は未特定</a:t>
            </a:r>
            <a:endParaRPr lang="en-US" altLang="ja-JP" dirty="0"/>
          </a:p>
          <a:p>
            <a:pPr lvl="1"/>
            <a:r>
              <a:rPr lang="ja-JP" altLang="en-US"/>
              <a:t>高</a:t>
            </a:r>
            <a:r>
              <a:rPr lang="en-US" dirty="0" err="1"/>
              <a:t>pps</a:t>
            </a:r>
            <a:r>
              <a:rPr lang="ja-JP" altLang="en-US"/>
              <a:t>時のフレーム再利用タイミングが影響している可能性 </a:t>
            </a:r>
          </a:p>
        </p:txBody>
      </p:sp>
    </p:spTree>
    <p:extLst>
      <p:ext uri="{BB962C8B-B14F-4D97-AF65-F5344CB8AC3E}">
        <p14:creationId xmlns:p14="http://schemas.microsoft.com/office/powerpoint/2010/main" val="892420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95D55-EC82-8345-7165-30369497005A}"/>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7D0076A9-8529-1F92-8CEB-3836088206A2}"/>
              </a:ext>
            </a:extLst>
          </p:cNvPr>
          <p:cNvSpPr>
            <a:spLocks noGrp="1"/>
          </p:cNvSpPr>
          <p:nvPr>
            <p:ph type="title"/>
          </p:nvPr>
        </p:nvSpPr>
        <p:spPr/>
        <p:txBody>
          <a:bodyPr/>
          <a:lstStyle/>
          <a:p>
            <a:r>
              <a:rPr lang="en-US" dirty="0" err="1"/>
              <a:t>inflightテーブル</a:t>
            </a:r>
            <a:r>
              <a:rPr lang="ja-JP" altLang="en-US"/>
              <a:t>の必要性</a:t>
            </a:r>
            <a:endParaRPr lang="en-JP" dirty="0"/>
          </a:p>
        </p:txBody>
      </p:sp>
      <p:sp>
        <p:nvSpPr>
          <p:cNvPr id="27" name="Slide Number Placeholder 26">
            <a:extLst>
              <a:ext uri="{FF2B5EF4-FFF2-40B4-BE49-F238E27FC236}">
                <a16:creationId xmlns:a16="http://schemas.microsoft.com/office/drawing/2014/main" id="{3F12D0D8-88A5-C946-9469-46AA93C68F64}"/>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
        <p:nvSpPr>
          <p:cNvPr id="19" name="Content Placeholder 18">
            <a:extLst>
              <a:ext uri="{FF2B5EF4-FFF2-40B4-BE49-F238E27FC236}">
                <a16:creationId xmlns:a16="http://schemas.microsoft.com/office/drawing/2014/main" id="{1AB6D776-04BE-3A35-27BF-B2BF579E753D}"/>
              </a:ext>
            </a:extLst>
          </p:cNvPr>
          <p:cNvSpPr>
            <a:spLocks noGrp="1"/>
          </p:cNvSpPr>
          <p:nvPr>
            <p:ph sz="half" idx="2"/>
          </p:nvPr>
        </p:nvSpPr>
        <p:spPr/>
        <p:txBody>
          <a:bodyPr>
            <a:normAutofit/>
          </a:bodyPr>
          <a:lstStyle/>
          <a:p>
            <a:r>
              <a:rPr lang="en-US" dirty="0"/>
              <a:t>AF_XDP</a:t>
            </a:r>
            <a:r>
              <a:rPr lang="ja-JP" altLang="en-US"/>
              <a:t>の</a:t>
            </a:r>
            <a:r>
              <a:rPr lang="en-US" dirty="0"/>
              <a:t>ownership</a:t>
            </a:r>
            <a:r>
              <a:rPr lang="ja-JP" altLang="en-US"/>
              <a:t>管理を拡張</a:t>
            </a:r>
            <a:endParaRPr lang="en-US" altLang="ja-JP" dirty="0"/>
          </a:p>
          <a:p>
            <a:pPr lvl="1"/>
            <a:r>
              <a:rPr lang="ja-JP" altLang="en-US"/>
              <a:t>通常</a:t>
            </a:r>
            <a:r>
              <a:rPr lang="en-US" dirty="0"/>
              <a:t>AF_XDP</a:t>
            </a:r>
            <a:r>
              <a:rPr lang="ja-JP" altLang="en-US"/>
              <a:t>では</a:t>
            </a:r>
            <a:r>
              <a:rPr lang="en-US" dirty="0"/>
              <a:t>frame ownership</a:t>
            </a:r>
            <a:r>
              <a:rPr lang="ja-JP" altLang="en-US"/>
              <a:t>は</a:t>
            </a:r>
            <a:r>
              <a:rPr lang="en-US" dirty="0"/>
              <a:t>kernel/</a:t>
            </a:r>
            <a:r>
              <a:rPr lang="en-US" dirty="0" err="1"/>
              <a:t>user空間</a:t>
            </a:r>
            <a:r>
              <a:rPr lang="ja-JP" altLang="en-US"/>
              <a:t>間で遷移</a:t>
            </a:r>
            <a:endParaRPr lang="en-US" altLang="ja-JP" dirty="0"/>
          </a:p>
          <a:p>
            <a:pPr lvl="1"/>
            <a:r>
              <a:rPr lang="en-US" dirty="0"/>
              <a:t>TransP4</a:t>
            </a:r>
            <a:r>
              <a:rPr lang="ja-JP" altLang="en-US"/>
              <a:t>では</a:t>
            </a:r>
            <a:r>
              <a:rPr lang="en-US" dirty="0"/>
              <a:t>P4 VM</a:t>
            </a:r>
            <a:r>
              <a:rPr lang="ja-JP" altLang="en-US"/>
              <a:t>が一時的に</a:t>
            </a:r>
            <a:r>
              <a:rPr lang="en-US" dirty="0"/>
              <a:t>frame</a:t>
            </a:r>
            <a:r>
              <a:rPr lang="ja-JP" altLang="en-US"/>
              <a:t>を保持</a:t>
            </a:r>
            <a:endParaRPr lang="en-US" altLang="ja-JP" dirty="0"/>
          </a:p>
          <a:p>
            <a:pPr lvl="1"/>
            <a:r>
              <a:rPr lang="en-US" dirty="0"/>
              <a:t>P4 VM</a:t>
            </a:r>
            <a:r>
              <a:rPr lang="ja-JP" altLang="en-US"/>
              <a:t>実行中の</a:t>
            </a:r>
            <a:r>
              <a:rPr lang="en-US" dirty="0"/>
              <a:t>frame</a:t>
            </a:r>
            <a:r>
              <a:rPr lang="ja-JP" altLang="en-US"/>
              <a:t>管理が必要</a:t>
            </a:r>
            <a:endParaRPr lang="en-US" altLang="ja-JP" dirty="0"/>
          </a:p>
          <a:p>
            <a:r>
              <a:rPr lang="en-US" dirty="0"/>
              <a:t>P4 VM</a:t>
            </a:r>
            <a:r>
              <a:rPr lang="ja-JP" altLang="en-US"/>
              <a:t>実行中の</a:t>
            </a:r>
            <a:r>
              <a:rPr lang="en-US" dirty="0"/>
              <a:t>frame</a:t>
            </a:r>
            <a:r>
              <a:rPr lang="ja-JP" altLang="en-US"/>
              <a:t>再利用を防止</a:t>
            </a:r>
            <a:endParaRPr lang="en-US" altLang="ja-JP" dirty="0"/>
          </a:p>
          <a:p>
            <a:pPr lvl="1"/>
            <a:r>
              <a:rPr lang="en-US" dirty="0"/>
              <a:t>AF_XDP</a:t>
            </a:r>
            <a:r>
              <a:rPr lang="ja-JP" altLang="en-US"/>
              <a:t>では</a:t>
            </a:r>
            <a:r>
              <a:rPr lang="en-US" dirty="0"/>
              <a:t>UMEM frame</a:t>
            </a:r>
            <a:r>
              <a:rPr lang="ja-JP" altLang="en-US"/>
              <a:t>が再利用される</a:t>
            </a:r>
            <a:endParaRPr lang="en-US" altLang="ja-JP" dirty="0"/>
          </a:p>
          <a:p>
            <a:pPr lvl="1"/>
            <a:r>
              <a:rPr lang="en-US" dirty="0"/>
              <a:t>P4 VM</a:t>
            </a:r>
            <a:r>
              <a:rPr lang="ja-JP" altLang="en-US"/>
              <a:t>実行中に</a:t>
            </a:r>
            <a:r>
              <a:rPr lang="en-US" dirty="0"/>
              <a:t>frame</a:t>
            </a:r>
            <a:r>
              <a:rPr lang="ja-JP" altLang="en-US"/>
              <a:t>が再利用される可能性</a:t>
            </a:r>
            <a:endParaRPr lang="en-US" altLang="ja-JP" dirty="0"/>
          </a:p>
          <a:p>
            <a:pPr lvl="1"/>
            <a:r>
              <a:rPr lang="en-US" dirty="0" err="1"/>
              <a:t>inflightテーブル</a:t>
            </a:r>
            <a:r>
              <a:rPr lang="ja-JP" altLang="en-US"/>
              <a:t>で</a:t>
            </a:r>
            <a:r>
              <a:rPr lang="en-US" dirty="0"/>
              <a:t>frame lifetime</a:t>
            </a:r>
            <a:r>
              <a:rPr lang="ja-JP" altLang="en-US"/>
              <a:t>を管理</a:t>
            </a:r>
            <a:endParaRPr lang="en-US" altLang="ja-JP" dirty="0"/>
          </a:p>
        </p:txBody>
      </p:sp>
    </p:spTree>
    <p:extLst>
      <p:ext uri="{BB962C8B-B14F-4D97-AF65-F5344CB8AC3E}">
        <p14:creationId xmlns:p14="http://schemas.microsoft.com/office/powerpoint/2010/main" val="2369685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8A517-BE28-65A4-62B2-81E66C00B797}"/>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48FF2ADC-D895-F60C-48C5-CBE236AD679E}"/>
              </a:ext>
            </a:extLst>
          </p:cNvPr>
          <p:cNvSpPr>
            <a:spLocks noGrp="1"/>
          </p:cNvSpPr>
          <p:nvPr>
            <p:ph type="title"/>
          </p:nvPr>
        </p:nvSpPr>
        <p:spPr/>
        <p:txBody>
          <a:bodyPr/>
          <a:lstStyle/>
          <a:p>
            <a:r>
              <a:rPr lang="en-JP" dirty="0"/>
              <a:t>脅威モデル</a:t>
            </a:r>
          </a:p>
        </p:txBody>
      </p:sp>
      <p:sp>
        <p:nvSpPr>
          <p:cNvPr id="27" name="Slide Number Placeholder 26">
            <a:extLst>
              <a:ext uri="{FF2B5EF4-FFF2-40B4-BE49-F238E27FC236}">
                <a16:creationId xmlns:a16="http://schemas.microsoft.com/office/drawing/2014/main" id="{DFBCE7F6-3939-3A18-0812-78CEE24FD38C}"/>
              </a:ext>
            </a:extLst>
          </p:cNvPr>
          <p:cNvSpPr>
            <a:spLocks noGrp="1"/>
          </p:cNvSpPr>
          <p:nvPr>
            <p:ph type="sldNum" sz="quarter" idx="12"/>
          </p:nvPr>
        </p:nvSpPr>
        <p:spPr/>
        <p:txBody>
          <a:bodyPr/>
          <a:lstStyle/>
          <a:p>
            <a:fld id="{B6F15528-21DE-4FAA-801E-634DDDAF4B2B}" type="slidenum">
              <a:rPr lang="en-US" smtClean="0"/>
              <a:pPr/>
              <a:t>28</a:t>
            </a:fld>
            <a:endParaRPr lang="en-US" dirty="0"/>
          </a:p>
        </p:txBody>
      </p:sp>
      <p:sp>
        <p:nvSpPr>
          <p:cNvPr id="19" name="Content Placeholder 18">
            <a:extLst>
              <a:ext uri="{FF2B5EF4-FFF2-40B4-BE49-F238E27FC236}">
                <a16:creationId xmlns:a16="http://schemas.microsoft.com/office/drawing/2014/main" id="{2100129D-2BBC-759D-2DB2-E137ACF1849E}"/>
              </a:ext>
            </a:extLst>
          </p:cNvPr>
          <p:cNvSpPr>
            <a:spLocks noGrp="1"/>
          </p:cNvSpPr>
          <p:nvPr>
            <p:ph sz="half" idx="2"/>
          </p:nvPr>
        </p:nvSpPr>
        <p:spPr/>
        <p:txBody>
          <a:bodyPr>
            <a:normAutofit/>
          </a:bodyPr>
          <a:lstStyle/>
          <a:p>
            <a:r>
              <a:rPr lang="ja-JP" altLang="en-US"/>
              <a:t>信頼するもの</a:t>
            </a:r>
            <a:endParaRPr lang="en-US" altLang="ja-JP" dirty="0"/>
          </a:p>
          <a:p>
            <a:pPr lvl="1"/>
            <a:r>
              <a:rPr lang="en-US" dirty="0" err="1"/>
              <a:t>TEEハードウェア</a:t>
            </a:r>
            <a:endParaRPr lang="en-US" altLang="ja-JP" dirty="0"/>
          </a:p>
          <a:p>
            <a:pPr lvl="1"/>
            <a:r>
              <a:rPr lang="ja-JP" altLang="en-US"/>
              <a:t>機密</a:t>
            </a:r>
            <a:r>
              <a:rPr lang="en-US" altLang="ja-JP" dirty="0"/>
              <a:t>VM</a:t>
            </a:r>
            <a:r>
              <a:rPr lang="ja-JP" altLang="en-US"/>
              <a:t>内で動作するソフトウェア</a:t>
            </a:r>
            <a:endParaRPr lang="en-US" altLang="ja-JP" dirty="0"/>
          </a:p>
          <a:p>
            <a:r>
              <a:rPr lang="ja-JP" altLang="en-US"/>
              <a:t>信頼しないもの</a:t>
            </a:r>
            <a:endParaRPr lang="en-US" altLang="ja-JP" dirty="0"/>
          </a:p>
          <a:p>
            <a:pPr lvl="1"/>
            <a:r>
              <a:rPr lang="ja-JP" altLang="en-US"/>
              <a:t>クラウド管理者（クラウド，仮想スイッチ）</a:t>
            </a:r>
            <a:endParaRPr lang="en-US" altLang="ja-JP" dirty="0"/>
          </a:p>
          <a:p>
            <a:pPr lvl="1"/>
            <a:r>
              <a:rPr lang="ja-JP" altLang="en-US"/>
              <a:t>ユーザの</a:t>
            </a:r>
            <a:r>
              <a:rPr lang="en-US" dirty="0"/>
              <a:t>P4</a:t>
            </a:r>
            <a:r>
              <a:rPr lang="ja-JP" altLang="en-US"/>
              <a:t>プログラム</a:t>
            </a:r>
            <a:endParaRPr lang="en-US" altLang="ja-JP" dirty="0"/>
          </a:p>
        </p:txBody>
      </p:sp>
      <p:sp>
        <p:nvSpPr>
          <p:cNvPr id="17" name="Rectangle 16">
            <a:extLst>
              <a:ext uri="{FF2B5EF4-FFF2-40B4-BE49-F238E27FC236}">
                <a16:creationId xmlns:a16="http://schemas.microsoft.com/office/drawing/2014/main" id="{D608EA07-BC8B-DC01-B9C7-BCEE05F24E4A}"/>
              </a:ext>
            </a:extLst>
          </p:cNvPr>
          <p:cNvSpPr/>
          <p:nvPr/>
        </p:nvSpPr>
        <p:spPr>
          <a:xfrm>
            <a:off x="1524000" y="4803137"/>
            <a:ext cx="3189342" cy="1359147"/>
          </a:xfrm>
          <a:prstGeom prst="rect">
            <a:avLst/>
          </a:prstGeom>
          <a:solidFill>
            <a:schemeClr val="accent2">
              <a:lumMod val="60000"/>
              <a:lumOff val="40000"/>
            </a:scheme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Segoe UI" panose="020B0502040204020203" pitchFamily="34" charset="0"/>
                <a:ea typeface="M PLUS 1p" panose="020B0502020203020207" pitchFamily="34" charset="-128"/>
                <a:cs typeface="+mn-cs"/>
                <a:sym typeface="Arial"/>
              </a:rPr>
              <a:t> クラウド</a:t>
            </a:r>
          </a:p>
        </p:txBody>
      </p:sp>
      <p:sp>
        <p:nvSpPr>
          <p:cNvPr id="23" name="Rectangle 22">
            <a:extLst>
              <a:ext uri="{FF2B5EF4-FFF2-40B4-BE49-F238E27FC236}">
                <a16:creationId xmlns:a16="http://schemas.microsoft.com/office/drawing/2014/main" id="{1D7B50AD-7169-6809-AE80-FDED7B8255A1}"/>
              </a:ext>
            </a:extLst>
          </p:cNvPr>
          <p:cNvSpPr/>
          <p:nvPr/>
        </p:nvSpPr>
        <p:spPr>
          <a:xfrm>
            <a:off x="1849537" y="5253363"/>
            <a:ext cx="2544463" cy="694828"/>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Segoe UI" panose="020B0502040204020203" pitchFamily="34" charset="0"/>
                <a:ea typeface="M PLUS 1p" panose="020B0502020203020207" pitchFamily="34" charset="-128"/>
                <a:cs typeface="+mn-cs"/>
                <a:sym typeface="Arial"/>
              </a:rPr>
              <a:t>仮想スイッチ</a:t>
            </a:r>
          </a:p>
        </p:txBody>
      </p:sp>
      <p:cxnSp>
        <p:nvCxnSpPr>
          <p:cNvPr id="28" name="Straight Connector 15">
            <a:extLst>
              <a:ext uri="{FF2B5EF4-FFF2-40B4-BE49-F238E27FC236}">
                <a16:creationId xmlns:a16="http://schemas.microsoft.com/office/drawing/2014/main" id="{5E63A2C5-A1E7-70E9-80C9-65F004753C7D}"/>
              </a:ext>
            </a:extLst>
          </p:cNvPr>
          <p:cNvCxnSpPr>
            <a:cxnSpLocks/>
            <a:stCxn id="17" idx="3"/>
            <a:endCxn id="34" idx="1"/>
          </p:cNvCxnSpPr>
          <p:nvPr/>
        </p:nvCxnSpPr>
        <p:spPr>
          <a:xfrm>
            <a:off x="4713342" y="5482711"/>
            <a:ext cx="2435546" cy="0"/>
          </a:xfrm>
          <a:prstGeom prst="line">
            <a:avLst/>
          </a:prstGeom>
          <a:noFill/>
          <a:ln w="28575" cap="flat" cmpd="sng" algn="ctr">
            <a:solidFill>
              <a:schemeClr val="tx1"/>
            </a:solidFill>
            <a:prstDash val="solid"/>
          </a:ln>
          <a:effectLst/>
        </p:spPr>
      </p:cxnSp>
      <p:sp>
        <p:nvSpPr>
          <p:cNvPr id="40" name="TextBox 39">
            <a:extLst>
              <a:ext uri="{FF2B5EF4-FFF2-40B4-BE49-F238E27FC236}">
                <a16:creationId xmlns:a16="http://schemas.microsoft.com/office/drawing/2014/main" id="{99318E02-B243-0C2B-447E-4033940B4307}"/>
              </a:ext>
            </a:extLst>
          </p:cNvPr>
          <p:cNvSpPr txBox="1"/>
          <p:nvPr/>
        </p:nvSpPr>
        <p:spPr>
          <a:xfrm>
            <a:off x="5210437" y="4987815"/>
            <a:ext cx="1441356" cy="461665"/>
          </a:xfrm>
          <a:prstGeom prst="rect">
            <a:avLst/>
          </a:prstGeom>
          <a:noFill/>
        </p:spPr>
        <p:txBody>
          <a:bodyPr wrap="square" rtlCol="0">
            <a:spAutoFit/>
          </a:bodyPr>
          <a:lstStyle/>
          <a:p>
            <a:pPr algn="ctr"/>
            <a:r>
              <a:rPr lang="en-JP" sz="2400" dirty="0">
                <a:latin typeface="M PLUS 1p" panose="020B0502020203020207" pitchFamily="34" charset="-128"/>
                <a:ea typeface="M PLUS 1p" panose="020B0502020203020207" pitchFamily="34" charset="-128"/>
                <a:cs typeface="M PLUS 1p" panose="020B0502020203020207" pitchFamily="34" charset="-128"/>
              </a:rPr>
              <a:t>非信頼</a:t>
            </a:r>
          </a:p>
        </p:txBody>
      </p:sp>
      <p:grpSp>
        <p:nvGrpSpPr>
          <p:cNvPr id="44" name="Group 43">
            <a:extLst>
              <a:ext uri="{FF2B5EF4-FFF2-40B4-BE49-F238E27FC236}">
                <a16:creationId xmlns:a16="http://schemas.microsoft.com/office/drawing/2014/main" id="{00A7AD1E-B6F8-5492-5F9D-747F981AC30D}"/>
              </a:ext>
            </a:extLst>
          </p:cNvPr>
          <p:cNvGrpSpPr/>
          <p:nvPr/>
        </p:nvGrpSpPr>
        <p:grpSpPr>
          <a:xfrm>
            <a:off x="7148888" y="4312497"/>
            <a:ext cx="3581400" cy="2340427"/>
            <a:chOff x="7148888" y="4048432"/>
            <a:chExt cx="3581400" cy="2340427"/>
          </a:xfrm>
        </p:grpSpPr>
        <p:sp>
          <p:nvSpPr>
            <p:cNvPr id="34" name="Rectangle 33">
              <a:extLst>
                <a:ext uri="{FF2B5EF4-FFF2-40B4-BE49-F238E27FC236}">
                  <a16:creationId xmlns:a16="http://schemas.microsoft.com/office/drawing/2014/main" id="{3B6CBF01-8C91-B7A1-BAFB-343D5B964052}"/>
                </a:ext>
              </a:extLst>
            </p:cNvPr>
            <p:cNvSpPr/>
            <p:nvPr/>
          </p:nvSpPr>
          <p:spPr>
            <a:xfrm>
              <a:off x="7148888" y="4048432"/>
              <a:ext cx="3581400" cy="2340427"/>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35" name="Snip Diagonal Corner Rectangle 34">
              <a:extLst>
                <a:ext uri="{FF2B5EF4-FFF2-40B4-BE49-F238E27FC236}">
                  <a16:creationId xmlns:a16="http://schemas.microsoft.com/office/drawing/2014/main" id="{173DE34B-E468-CAE3-87B4-EA5916E9DF63}"/>
                </a:ext>
              </a:extLst>
            </p:cNvPr>
            <p:cNvSpPr/>
            <p:nvPr/>
          </p:nvSpPr>
          <p:spPr>
            <a:xfrm>
              <a:off x="7758303" y="4472787"/>
              <a:ext cx="2362570" cy="572586"/>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P4プログラム</a:t>
              </a:r>
            </a:p>
          </p:txBody>
        </p:sp>
        <p:sp>
          <p:nvSpPr>
            <p:cNvPr id="36" name="Rectangle 6">
              <a:extLst>
                <a:ext uri="{FF2B5EF4-FFF2-40B4-BE49-F238E27FC236}">
                  <a16:creationId xmlns:a16="http://schemas.microsoft.com/office/drawing/2014/main" id="{6E8FCF29-F829-0573-6EE5-006DE0FE43A0}"/>
                </a:ext>
              </a:extLst>
            </p:cNvPr>
            <p:cNvSpPr/>
            <p:nvPr/>
          </p:nvSpPr>
          <p:spPr>
            <a:xfrm>
              <a:off x="7788783" y="5749109"/>
              <a:ext cx="2362570" cy="572588"/>
            </a:xfrm>
            <a:prstGeom prst="rect">
              <a:avLst/>
            </a:prstGeom>
            <a:solidFill>
              <a:schemeClr val="accent3">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a:t>
              </a:r>
              <a:r>
                <a:rPr lang="en-JP" sz="2000" kern="0"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Arial"/>
                </a:rPr>
                <a:t>ランタイム</a:t>
              </a: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41" name="Rectangle 40">
              <a:extLst>
                <a:ext uri="{FF2B5EF4-FFF2-40B4-BE49-F238E27FC236}">
                  <a16:creationId xmlns:a16="http://schemas.microsoft.com/office/drawing/2014/main" id="{348BBF44-7FC7-0FC4-CCB4-6597EB662483}"/>
                </a:ext>
              </a:extLst>
            </p:cNvPr>
            <p:cNvSpPr/>
            <p:nvPr/>
          </p:nvSpPr>
          <p:spPr>
            <a:xfrm>
              <a:off x="7616455" y="5109122"/>
              <a:ext cx="2646265" cy="572587"/>
            </a:xfrm>
            <a:prstGeom prst="rect">
              <a:avLst/>
            </a:prstGeom>
            <a:solidFill>
              <a:schemeClr val="accent2">
                <a:lumMod val="40000"/>
                <a:lumOff val="6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uBPFサンドボックス</a:t>
              </a:r>
            </a:p>
          </p:txBody>
        </p:sp>
      </p:grpSp>
    </p:spTree>
    <p:extLst>
      <p:ext uri="{BB962C8B-B14F-4D97-AF65-F5344CB8AC3E}">
        <p14:creationId xmlns:p14="http://schemas.microsoft.com/office/powerpoint/2010/main" val="38410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heckerboard(across)">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6E462-4756-D4FE-DCC3-0D415AB92634}"/>
            </a:ext>
          </a:extLst>
        </p:cNvPr>
        <p:cNvGrpSpPr/>
        <p:nvPr/>
      </p:nvGrpSpPr>
      <p:grpSpPr>
        <a:xfrm>
          <a:off x="0" y="0"/>
          <a:ext cx="0" cy="0"/>
          <a:chOff x="0" y="0"/>
          <a:chExt cx="0" cy="0"/>
        </a:xfrm>
      </p:grpSpPr>
      <p:sp>
        <p:nvSpPr>
          <p:cNvPr id="22" name="Title 21">
            <a:extLst>
              <a:ext uri="{FF2B5EF4-FFF2-40B4-BE49-F238E27FC236}">
                <a16:creationId xmlns:a16="http://schemas.microsoft.com/office/drawing/2014/main" id="{CB139142-7779-C52B-8198-A0DFF99C9F8A}"/>
              </a:ext>
            </a:extLst>
          </p:cNvPr>
          <p:cNvSpPr>
            <a:spLocks noGrp="1"/>
          </p:cNvSpPr>
          <p:nvPr>
            <p:ph type="title"/>
          </p:nvPr>
        </p:nvSpPr>
        <p:spPr/>
        <p:txBody>
          <a:bodyPr/>
          <a:lstStyle/>
          <a:p>
            <a:r>
              <a:rPr lang="en-US" dirty="0"/>
              <a:t>P4 </a:t>
            </a:r>
            <a:r>
              <a:rPr lang="en-US" dirty="0" err="1"/>
              <a:t>VMの処理遅延の影響</a:t>
            </a:r>
            <a:endParaRPr lang="en-JP" dirty="0"/>
          </a:p>
        </p:txBody>
      </p:sp>
      <p:sp>
        <p:nvSpPr>
          <p:cNvPr id="27" name="Slide Number Placeholder 26">
            <a:extLst>
              <a:ext uri="{FF2B5EF4-FFF2-40B4-BE49-F238E27FC236}">
                <a16:creationId xmlns:a16="http://schemas.microsoft.com/office/drawing/2014/main" id="{82ED725D-1533-32C5-44EB-02BC34CB89D9}"/>
              </a:ext>
            </a:extLst>
          </p:cNvPr>
          <p:cNvSpPr>
            <a:spLocks noGrp="1"/>
          </p:cNvSpPr>
          <p:nvPr>
            <p:ph type="sldNum" sz="quarter" idx="12"/>
          </p:nvPr>
        </p:nvSpPr>
        <p:spPr/>
        <p:txBody>
          <a:bodyPr/>
          <a:lstStyle/>
          <a:p>
            <a:fld id="{B6F15528-21DE-4FAA-801E-634DDDAF4B2B}" type="slidenum">
              <a:rPr lang="en-US" smtClean="0"/>
              <a:pPr/>
              <a:t>29</a:t>
            </a:fld>
            <a:endParaRPr lang="en-US" dirty="0"/>
          </a:p>
        </p:txBody>
      </p:sp>
      <p:sp>
        <p:nvSpPr>
          <p:cNvPr id="19" name="Content Placeholder 18">
            <a:extLst>
              <a:ext uri="{FF2B5EF4-FFF2-40B4-BE49-F238E27FC236}">
                <a16:creationId xmlns:a16="http://schemas.microsoft.com/office/drawing/2014/main" id="{0EA9207D-54E3-ECD3-4A1E-5E00038C5930}"/>
              </a:ext>
            </a:extLst>
          </p:cNvPr>
          <p:cNvSpPr>
            <a:spLocks noGrp="1"/>
          </p:cNvSpPr>
          <p:nvPr>
            <p:ph sz="half" idx="2"/>
          </p:nvPr>
        </p:nvSpPr>
        <p:spPr/>
        <p:txBody>
          <a:bodyPr/>
          <a:lstStyle/>
          <a:p>
            <a:r>
              <a:rPr lang="en-US" dirty="0"/>
              <a:t> P4 VM</a:t>
            </a:r>
            <a:r>
              <a:rPr lang="ja-JP" altLang="en-US"/>
              <a:t>の</a:t>
            </a:r>
            <a:r>
              <a:rPr lang="en-US" dirty="0"/>
              <a:t>P4</a:t>
            </a:r>
            <a:r>
              <a:rPr lang="ja-JP" altLang="en-US"/>
              <a:t>ランタイムで意図的に処理遅延を入れて影響を調査</a:t>
            </a:r>
            <a:endParaRPr lang="en-US" altLang="ja-JP" dirty="0"/>
          </a:p>
          <a:p>
            <a:pPr lvl="1"/>
            <a:r>
              <a:rPr lang="en-US" altLang="ja-JP" dirty="0"/>
              <a:t>0.1</a:t>
            </a:r>
            <a:r>
              <a:rPr lang="el-GR" dirty="0"/>
              <a:t>μ</a:t>
            </a:r>
            <a:r>
              <a:rPr lang="en-US" dirty="0"/>
              <a:t>s ~ 100</a:t>
            </a:r>
            <a:r>
              <a:rPr lang="el-GR" dirty="0"/>
              <a:t>μ</a:t>
            </a:r>
            <a:r>
              <a:rPr lang="en-US" dirty="0"/>
              <a:t>s</a:t>
            </a:r>
          </a:p>
          <a:p>
            <a:r>
              <a:rPr lang="en-US" dirty="0"/>
              <a:t> </a:t>
            </a:r>
            <a:r>
              <a:rPr lang="ja-JP" altLang="en-US"/>
              <a:t>レイテンシは，遅延に応じて増加</a:t>
            </a:r>
          </a:p>
          <a:p>
            <a:r>
              <a:rPr lang="ja-JP" altLang="en-US"/>
              <a:t> スループットは</a:t>
            </a:r>
            <a:r>
              <a:rPr lang="en-US" altLang="ja-JP" dirty="0"/>
              <a:t>1</a:t>
            </a:r>
            <a:r>
              <a:rPr lang="el-GR" dirty="0"/>
              <a:t>μ</a:t>
            </a:r>
            <a:r>
              <a:rPr lang="en-US" dirty="0"/>
              <a:t>s</a:t>
            </a:r>
            <a:r>
              <a:rPr lang="ja-JP" altLang="en-US"/>
              <a:t>までは影響が見られない</a:t>
            </a:r>
          </a:p>
          <a:p>
            <a:endParaRPr lang="en-JP" dirty="0"/>
          </a:p>
        </p:txBody>
      </p:sp>
      <p:graphicFrame>
        <p:nvGraphicFramePr>
          <p:cNvPr id="6" name="Chart 5">
            <a:extLst>
              <a:ext uri="{FF2B5EF4-FFF2-40B4-BE49-F238E27FC236}">
                <a16:creationId xmlns:a16="http://schemas.microsoft.com/office/drawing/2014/main" id="{5565E975-62C4-0F34-0801-06959DC17A0E}"/>
              </a:ext>
            </a:extLst>
          </p:cNvPr>
          <p:cNvGraphicFramePr>
            <a:graphicFrameLocks/>
          </p:cNvGraphicFramePr>
          <p:nvPr/>
        </p:nvGraphicFramePr>
        <p:xfrm>
          <a:off x="6087533" y="3435956"/>
          <a:ext cx="5562600" cy="3422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E1FF4EA-6307-9373-7CF5-E2794F24F1F7}"/>
              </a:ext>
            </a:extLst>
          </p:cNvPr>
          <p:cNvGraphicFramePr>
            <a:graphicFrameLocks/>
          </p:cNvGraphicFramePr>
          <p:nvPr/>
        </p:nvGraphicFramePr>
        <p:xfrm>
          <a:off x="338095" y="3657599"/>
          <a:ext cx="5257800" cy="3124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8842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B0E6-740F-0D24-9BFC-2A4E0D68E3D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9F2E0D2-A1FC-419E-C713-B86E912DD47E}"/>
              </a:ext>
            </a:extLst>
          </p:cNvPr>
          <p:cNvSpPr>
            <a:spLocks noGrp="1"/>
          </p:cNvSpPr>
          <p:nvPr>
            <p:ph type="title"/>
          </p:nvPr>
        </p:nvSpPr>
        <p:spPr>
          <a:xfrm>
            <a:off x="381000" y="551543"/>
            <a:ext cx="11430000" cy="457200"/>
          </a:xfrm>
        </p:spPr>
        <p:txBody>
          <a:bodyPr/>
          <a:lstStyle/>
          <a:p>
            <a:r>
              <a:rPr lang="en-US" dirty="0">
                <a:sym typeface="M+ Bold"/>
              </a:rPr>
              <a:t>ユーザによるP4プログラムの利用</a:t>
            </a:r>
            <a:endParaRPr lang="en-JP" dirty="0"/>
          </a:p>
        </p:txBody>
      </p:sp>
      <p:sp>
        <p:nvSpPr>
          <p:cNvPr id="37" name="Slide Number Placeholder 36">
            <a:extLst>
              <a:ext uri="{FF2B5EF4-FFF2-40B4-BE49-F238E27FC236}">
                <a16:creationId xmlns:a16="http://schemas.microsoft.com/office/drawing/2014/main" id="{B6BE6C0D-E551-9B4A-D0F6-F5F2911466CD}"/>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3</a:t>
            </a:fld>
            <a:endParaRPr lang="en-US" dirty="0"/>
          </a:p>
        </p:txBody>
      </p:sp>
      <p:sp>
        <p:nvSpPr>
          <p:cNvPr id="9" name="Content Placeholder 8">
            <a:extLst>
              <a:ext uri="{FF2B5EF4-FFF2-40B4-BE49-F238E27FC236}">
                <a16:creationId xmlns:a16="http://schemas.microsoft.com/office/drawing/2014/main" id="{C8F1F47D-0DB9-4FD1-FDEA-F5F37EF6A612}"/>
              </a:ext>
            </a:extLst>
          </p:cNvPr>
          <p:cNvSpPr>
            <a:spLocks noGrp="1"/>
          </p:cNvSpPr>
          <p:nvPr>
            <p:ph sz="half" idx="2"/>
          </p:nvPr>
        </p:nvSpPr>
        <p:spPr>
          <a:xfrm>
            <a:off x="381000" y="1219200"/>
            <a:ext cx="11430000" cy="4876799"/>
          </a:xfrm>
        </p:spPr>
        <p:txBody>
          <a:bodyPr/>
          <a:lstStyle/>
          <a:p>
            <a:r>
              <a:rPr lang="en-US" dirty="0">
                <a:sym typeface="M+"/>
              </a:rPr>
              <a:t>P4プログラムを</a:t>
            </a:r>
            <a:r>
              <a:rPr lang="en-US" dirty="0">
                <a:sym typeface="M+ Bold"/>
              </a:rPr>
              <a:t>ユーザがロード</a:t>
            </a:r>
            <a:r>
              <a:rPr lang="en-US" dirty="0">
                <a:sym typeface="M+"/>
              </a:rPr>
              <a:t>できれ</a:t>
            </a:r>
            <a:r>
              <a:rPr lang="en-US" dirty="0">
                <a:solidFill>
                  <a:srgbClr val="3B3B3B"/>
                </a:solidFill>
                <a:sym typeface="M+"/>
              </a:rPr>
              <a:t>ば柔</a:t>
            </a:r>
            <a:r>
              <a:rPr lang="en-US" dirty="0">
                <a:sym typeface="M+"/>
              </a:rPr>
              <a:t>軟な転送制御が可能</a:t>
            </a:r>
          </a:p>
          <a:p>
            <a:pPr lvl="1"/>
            <a:r>
              <a:rPr lang="en-US" dirty="0" err="1">
                <a:sym typeface="M+"/>
              </a:rPr>
              <a:t>現状は仮想スイッチの管理者のみがロード可能</a:t>
            </a:r>
            <a:endParaRPr lang="en-US" dirty="0">
              <a:sym typeface="M+"/>
            </a:endParaRPr>
          </a:p>
          <a:p>
            <a:pPr lvl="1"/>
            <a:r>
              <a:rPr lang="ja-JP" altLang="en-US">
                <a:sym typeface="M+"/>
              </a:rPr>
              <a:t>ユーザの</a:t>
            </a:r>
            <a:r>
              <a:rPr lang="en-US" altLang="ja-JP" dirty="0">
                <a:sym typeface="M+"/>
              </a:rPr>
              <a:t>VM</a:t>
            </a:r>
            <a:r>
              <a:rPr lang="ja-JP" altLang="en-US">
                <a:sym typeface="M+"/>
              </a:rPr>
              <a:t>ごとに異なるパケット処理</a:t>
            </a:r>
            <a:r>
              <a:rPr lang="ja-JP" altLang="en-US">
                <a:solidFill>
                  <a:srgbClr val="3B3B3B"/>
                </a:solidFill>
                <a:sym typeface="M+"/>
              </a:rPr>
              <a:t>を行うことができる</a:t>
            </a:r>
            <a:endParaRPr lang="en-US" altLang="ja-JP" dirty="0">
              <a:solidFill>
                <a:srgbClr val="3B3B3B"/>
              </a:solidFill>
              <a:sym typeface="M+"/>
            </a:endParaRPr>
          </a:p>
          <a:p>
            <a:r>
              <a:rPr lang="en-US" altLang="ja-JP" dirty="0">
                <a:sym typeface="M+"/>
              </a:rPr>
              <a:t>VM</a:t>
            </a:r>
            <a:r>
              <a:rPr lang="ja-JP" altLang="en-US">
                <a:sym typeface="M+"/>
              </a:rPr>
              <a:t>内の情報が利用できればよりきめ細かいパケット処理が可能</a:t>
            </a:r>
            <a:endParaRPr lang="en-US" altLang="ja-JP" dirty="0">
              <a:sym typeface="M+"/>
            </a:endParaRPr>
          </a:p>
          <a:p>
            <a:pPr lvl="1"/>
            <a:r>
              <a:rPr lang="en-US" altLang="ja-JP" dirty="0">
                <a:solidFill>
                  <a:srgbClr val="3B3B3B"/>
                </a:solidFill>
                <a:sym typeface="M+"/>
              </a:rPr>
              <a:t>P4</a:t>
            </a:r>
            <a:r>
              <a:rPr lang="ja-JP" altLang="en-US">
                <a:solidFill>
                  <a:srgbClr val="3B3B3B"/>
                </a:solidFill>
                <a:sym typeface="M+"/>
              </a:rPr>
              <a:t>プログラムで</a:t>
            </a:r>
            <a:r>
              <a:rPr lang="en-US" altLang="ja-JP" dirty="0">
                <a:solidFill>
                  <a:srgbClr val="3B3B3B"/>
                </a:solidFill>
                <a:sym typeface="M+"/>
              </a:rPr>
              <a:t>VM</a:t>
            </a:r>
            <a:r>
              <a:rPr lang="ja-JP" altLang="en-US">
                <a:solidFill>
                  <a:srgbClr val="3B3B3B"/>
                </a:solidFill>
                <a:sym typeface="M+"/>
              </a:rPr>
              <a:t>内のシステムやアプリケーションの状態を利用</a:t>
            </a:r>
            <a:endParaRPr lang="en-US" altLang="ja-JP" dirty="0">
              <a:solidFill>
                <a:srgbClr val="3B3B3B"/>
              </a:solidFill>
              <a:sym typeface="M+"/>
            </a:endParaRPr>
          </a:p>
          <a:p>
            <a:pPr lvl="1"/>
            <a:r>
              <a:rPr lang="ja-JP" altLang="en-US">
                <a:solidFill>
                  <a:srgbClr val="3B3B3B"/>
                </a:solidFill>
                <a:sym typeface="M+"/>
              </a:rPr>
              <a:t>例：送受信プロセスに基づくフィルタリング</a:t>
            </a:r>
            <a:r>
              <a:rPr lang="ja-JP" altLang="en-US">
                <a:solidFill>
                  <a:srgbClr val="3B3B3B"/>
                </a:solidFill>
              </a:rPr>
              <a:t> </a:t>
            </a:r>
            <a:r>
              <a:rPr lang="en-US" altLang="ja-JP" sz="2000" dirty="0">
                <a:solidFill>
                  <a:srgbClr val="3B3B3B"/>
                </a:solidFill>
              </a:rPr>
              <a:t>[</a:t>
            </a:r>
            <a:r>
              <a:rPr lang="en-US" sz="2000" dirty="0">
                <a:solidFill>
                  <a:srgbClr val="3B3B3B"/>
                </a:solidFill>
              </a:rPr>
              <a:t>Srivastava+, RAID'08]</a:t>
            </a:r>
            <a:endParaRPr lang="en-US" altLang="ja-JP" dirty="0">
              <a:solidFill>
                <a:srgbClr val="3B3B3B"/>
              </a:solidFill>
              <a:sym typeface="M+"/>
            </a:endParaRPr>
          </a:p>
        </p:txBody>
      </p:sp>
      <p:grpSp>
        <p:nvGrpSpPr>
          <p:cNvPr id="41" name="Group 40">
            <a:extLst>
              <a:ext uri="{FF2B5EF4-FFF2-40B4-BE49-F238E27FC236}">
                <a16:creationId xmlns:a16="http://schemas.microsoft.com/office/drawing/2014/main" id="{D1BE0902-FEC8-3AB5-B0A9-850244897D38}"/>
              </a:ext>
            </a:extLst>
          </p:cNvPr>
          <p:cNvGrpSpPr/>
          <p:nvPr/>
        </p:nvGrpSpPr>
        <p:grpSpPr>
          <a:xfrm>
            <a:off x="2362200" y="4163481"/>
            <a:ext cx="6594116" cy="2337254"/>
            <a:chOff x="2667000" y="4107253"/>
            <a:chExt cx="6594116" cy="2337254"/>
          </a:xfrm>
        </p:grpSpPr>
        <p:cxnSp>
          <p:nvCxnSpPr>
            <p:cNvPr id="88" name="Curved Connector 87">
              <a:extLst>
                <a:ext uri="{FF2B5EF4-FFF2-40B4-BE49-F238E27FC236}">
                  <a16:creationId xmlns:a16="http://schemas.microsoft.com/office/drawing/2014/main" id="{A5B57B4A-73B5-5719-2225-2D4B551DE451}"/>
                </a:ext>
              </a:extLst>
            </p:cNvPr>
            <p:cNvCxnSpPr>
              <a:cxnSpLocks/>
              <a:stCxn id="90" idx="0"/>
              <a:endCxn id="99" idx="1"/>
            </p:cNvCxnSpPr>
            <p:nvPr/>
          </p:nvCxnSpPr>
          <p:spPr>
            <a:xfrm rot="5400000" flipH="1" flipV="1">
              <a:off x="5794743" y="3680585"/>
              <a:ext cx="363773" cy="2549884"/>
            </a:xfrm>
            <a:prstGeom prst="curvedConnector2">
              <a:avLst/>
            </a:prstGeom>
            <a:noFill/>
            <a:ln w="63500" cap="flat" cmpd="sng" algn="ctr">
              <a:solidFill>
                <a:srgbClr val="0B6374">
                  <a:shade val="95000"/>
                  <a:satMod val="105000"/>
                </a:srgbClr>
              </a:solidFill>
              <a:prstDash val="solid"/>
              <a:headEnd type="triangle"/>
              <a:tailEnd type="none"/>
            </a:ln>
            <a:effectLst/>
          </p:spPr>
        </p:cxnSp>
        <p:cxnSp>
          <p:nvCxnSpPr>
            <p:cNvPr id="89" name="Curved Connector 88">
              <a:extLst>
                <a:ext uri="{FF2B5EF4-FFF2-40B4-BE49-F238E27FC236}">
                  <a16:creationId xmlns:a16="http://schemas.microsoft.com/office/drawing/2014/main" id="{4D714D6C-2501-A4A0-2A28-189B938381F6}"/>
                </a:ext>
              </a:extLst>
            </p:cNvPr>
            <p:cNvCxnSpPr>
              <a:cxnSpLocks/>
              <a:stCxn id="4" idx="2"/>
              <a:endCxn id="90" idx="2"/>
            </p:cNvCxnSpPr>
            <p:nvPr/>
          </p:nvCxnSpPr>
          <p:spPr>
            <a:xfrm rot="5400000">
              <a:off x="6577727" y="3861670"/>
              <a:ext cx="129690" cy="3881770"/>
            </a:xfrm>
            <a:prstGeom prst="curvedConnector3">
              <a:avLst>
                <a:gd name="adj1" fmla="val 276266"/>
              </a:avLst>
            </a:prstGeom>
            <a:noFill/>
            <a:ln w="63500" cap="flat" cmpd="sng" algn="ctr">
              <a:solidFill>
                <a:srgbClr val="0B6374">
                  <a:shade val="95000"/>
                  <a:satMod val="105000"/>
                </a:srgbClr>
              </a:solidFill>
              <a:prstDash val="solid"/>
              <a:tailEnd type="triangle"/>
            </a:ln>
            <a:effectLst/>
          </p:spPr>
        </p:cxnSp>
        <p:sp>
          <p:nvSpPr>
            <p:cNvPr id="90" name="Rectangle 89">
              <a:extLst>
                <a:ext uri="{FF2B5EF4-FFF2-40B4-BE49-F238E27FC236}">
                  <a16:creationId xmlns:a16="http://schemas.microsoft.com/office/drawing/2014/main" id="{C42FD0B2-9D17-7FC3-3318-E772E75854D4}"/>
                </a:ext>
              </a:extLst>
            </p:cNvPr>
            <p:cNvSpPr/>
            <p:nvPr/>
          </p:nvSpPr>
          <p:spPr>
            <a:xfrm>
              <a:off x="3016524" y="5137413"/>
              <a:ext cx="3370326" cy="729987"/>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Segoe UI" panose="020B0502040204020203" pitchFamily="34" charset="0"/>
                  <a:ea typeface="M PLUS 1p" panose="020B0502020203020207" pitchFamily="34" charset="-128"/>
                  <a:cs typeface="+mn-cs"/>
                  <a:sym typeface="Arial"/>
                </a:rPr>
                <a:t>仮想スイッチ</a:t>
              </a:r>
            </a:p>
          </p:txBody>
        </p:sp>
        <p:sp>
          <p:nvSpPr>
            <p:cNvPr id="91" name="Snip Diagonal Corner Rectangle 90">
              <a:extLst>
                <a:ext uri="{FF2B5EF4-FFF2-40B4-BE49-F238E27FC236}">
                  <a16:creationId xmlns:a16="http://schemas.microsoft.com/office/drawing/2014/main" id="{9D0B64E1-4BF5-FB0A-696D-906016A674AA}"/>
                </a:ext>
              </a:extLst>
            </p:cNvPr>
            <p:cNvSpPr/>
            <p:nvPr/>
          </p:nvSpPr>
          <p:spPr>
            <a:xfrm>
              <a:off x="5170262" y="4517938"/>
              <a:ext cx="1851476" cy="501824"/>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rPr>
                <a:t>P4プログラム</a:t>
              </a:r>
            </a:p>
          </p:txBody>
        </p:sp>
        <p:sp>
          <p:nvSpPr>
            <p:cNvPr id="94" name="Snip Single Corner Rectangle 93">
              <a:extLst>
                <a:ext uri="{FF2B5EF4-FFF2-40B4-BE49-F238E27FC236}">
                  <a16:creationId xmlns:a16="http://schemas.microsoft.com/office/drawing/2014/main" id="{A686C82D-0489-5220-9CB4-73D47457DDF9}"/>
                </a:ext>
              </a:extLst>
            </p:cNvPr>
            <p:cNvSpPr/>
            <p:nvPr/>
          </p:nvSpPr>
          <p:spPr>
            <a:xfrm>
              <a:off x="6021817" y="5942683"/>
              <a:ext cx="1422400" cy="501824"/>
            </a:xfrm>
            <a:prstGeom prst="snip1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3B3B3B"/>
                  </a:solidFill>
                </a:rPr>
                <a:t>VM内情報</a:t>
              </a:r>
            </a:p>
          </p:txBody>
        </p:sp>
        <p:sp>
          <p:nvSpPr>
            <p:cNvPr id="4" name="Rectangle 6">
              <a:extLst>
                <a:ext uri="{FF2B5EF4-FFF2-40B4-BE49-F238E27FC236}">
                  <a16:creationId xmlns:a16="http://schemas.microsoft.com/office/drawing/2014/main" id="{DB9AEEED-8E87-5CA4-05AD-C42EC839F8A3}"/>
                </a:ext>
              </a:extLst>
            </p:cNvPr>
            <p:cNvSpPr/>
            <p:nvPr/>
          </p:nvSpPr>
          <p:spPr>
            <a:xfrm>
              <a:off x="7905797" y="5258398"/>
              <a:ext cx="1355319" cy="479312"/>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cxnSp>
          <p:nvCxnSpPr>
            <p:cNvPr id="10" name="Straight Connector 15">
              <a:extLst>
                <a:ext uri="{FF2B5EF4-FFF2-40B4-BE49-F238E27FC236}">
                  <a16:creationId xmlns:a16="http://schemas.microsoft.com/office/drawing/2014/main" id="{47003AC7-7808-272E-0619-84AF69EA590B}"/>
                </a:ext>
              </a:extLst>
            </p:cNvPr>
            <p:cNvCxnSpPr>
              <a:cxnSpLocks/>
              <a:stCxn id="4" idx="1"/>
              <a:endCxn id="90" idx="3"/>
            </p:cNvCxnSpPr>
            <p:nvPr/>
          </p:nvCxnSpPr>
          <p:spPr>
            <a:xfrm flipH="1">
              <a:off x="6386850" y="5498054"/>
              <a:ext cx="1518947" cy="4353"/>
            </a:xfrm>
            <a:prstGeom prst="line">
              <a:avLst/>
            </a:prstGeom>
            <a:noFill/>
            <a:ln w="28575" cap="flat" cmpd="sng" algn="ctr">
              <a:solidFill>
                <a:schemeClr val="tx1"/>
              </a:solidFill>
              <a:prstDash val="solid"/>
            </a:ln>
            <a:effectLst/>
          </p:spPr>
        </p:cxnSp>
        <p:cxnSp>
          <p:nvCxnSpPr>
            <p:cNvPr id="11" name="Straight Connector 15">
              <a:extLst>
                <a:ext uri="{FF2B5EF4-FFF2-40B4-BE49-F238E27FC236}">
                  <a16:creationId xmlns:a16="http://schemas.microsoft.com/office/drawing/2014/main" id="{BC070100-FA6F-6062-9BA5-48BB7CED448E}"/>
                </a:ext>
              </a:extLst>
            </p:cNvPr>
            <p:cNvCxnSpPr>
              <a:cxnSpLocks/>
              <a:endCxn id="90" idx="1"/>
            </p:cNvCxnSpPr>
            <p:nvPr/>
          </p:nvCxnSpPr>
          <p:spPr>
            <a:xfrm>
              <a:off x="2667000" y="5502407"/>
              <a:ext cx="349524" cy="0"/>
            </a:xfrm>
            <a:prstGeom prst="line">
              <a:avLst/>
            </a:prstGeom>
            <a:noFill/>
            <a:ln w="28575" cap="flat" cmpd="sng" algn="ctr">
              <a:solidFill>
                <a:schemeClr val="tx1"/>
              </a:solidFill>
              <a:prstDash val="solid"/>
            </a:ln>
            <a:effectLst/>
          </p:spPr>
        </p:cxnSp>
        <p:grpSp>
          <p:nvGrpSpPr>
            <p:cNvPr id="98" name="Group 97">
              <a:extLst>
                <a:ext uri="{FF2B5EF4-FFF2-40B4-BE49-F238E27FC236}">
                  <a16:creationId xmlns:a16="http://schemas.microsoft.com/office/drawing/2014/main" id="{88D38BDC-7BBF-9B68-8088-A9BF1BC258C0}"/>
                </a:ext>
              </a:extLst>
            </p:cNvPr>
            <p:cNvGrpSpPr/>
            <p:nvPr/>
          </p:nvGrpSpPr>
          <p:grpSpPr>
            <a:xfrm>
              <a:off x="7223473" y="4107253"/>
              <a:ext cx="970854" cy="1266492"/>
              <a:chOff x="127678" y="4216377"/>
              <a:chExt cx="970854" cy="1266492"/>
            </a:xfrm>
          </p:grpSpPr>
          <p:sp>
            <p:nvSpPr>
              <p:cNvPr id="99" name="Rectangle 98">
                <a:extLst>
                  <a:ext uri="{FF2B5EF4-FFF2-40B4-BE49-F238E27FC236}">
                    <a16:creationId xmlns:a16="http://schemas.microsoft.com/office/drawing/2014/main" id="{9A0DB307-8774-EE6B-1C8B-E52C3774EE81}"/>
                  </a:ext>
                </a:extLst>
              </p:cNvPr>
              <p:cNvSpPr/>
              <p:nvPr/>
            </p:nvSpPr>
            <p:spPr>
              <a:xfrm>
                <a:off x="155776" y="4282659"/>
                <a:ext cx="914658" cy="1200210"/>
              </a:xfrm>
              <a:prstGeom prst="rect">
                <a:avLst/>
              </a:prstGeom>
              <a:solidFill>
                <a:schemeClr val="bg1"/>
              </a:solidFill>
              <a:ln w="38100">
                <a:solidFill>
                  <a:srgbClr val="3B3B3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pic>
            <p:nvPicPr>
              <p:cNvPr id="100" name="Graphic 99" descr="User with solid fill">
                <a:extLst>
                  <a:ext uri="{FF2B5EF4-FFF2-40B4-BE49-F238E27FC236}">
                    <a16:creationId xmlns:a16="http://schemas.microsoft.com/office/drawing/2014/main" id="{801C986D-97BF-F30A-1C02-2D0E84D66B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78" y="4216377"/>
                <a:ext cx="970854" cy="1059374"/>
              </a:xfrm>
              <a:prstGeom prst="rect">
                <a:avLst/>
              </a:prstGeom>
            </p:spPr>
          </p:pic>
          <p:sp>
            <p:nvSpPr>
              <p:cNvPr id="101" name="TextBox 100">
                <a:extLst>
                  <a:ext uri="{FF2B5EF4-FFF2-40B4-BE49-F238E27FC236}">
                    <a16:creationId xmlns:a16="http://schemas.microsoft.com/office/drawing/2014/main" id="{FCCC2FAD-B969-F6D6-5B59-9D5BF0E74FC6}"/>
                  </a:ext>
                </a:extLst>
              </p:cNvPr>
              <p:cNvSpPr txBox="1"/>
              <p:nvPr/>
            </p:nvSpPr>
            <p:spPr>
              <a:xfrm>
                <a:off x="176291" y="5113536"/>
                <a:ext cx="877163" cy="369332"/>
              </a:xfrm>
              <a:prstGeom prst="rect">
                <a:avLst/>
              </a:prstGeom>
              <a:noFill/>
            </p:spPr>
            <p:txBody>
              <a:bodyPr wrap="none" rtlCol="0">
                <a:spAutoFit/>
              </a:bodyPr>
              <a:lstStyle/>
              <a:p>
                <a:r>
                  <a:rPr lang="en-JP" sz="1800" dirty="0">
                    <a:latin typeface="M PLUS 1p" panose="020B0502020203020207" pitchFamily="34" charset="-128"/>
                    <a:ea typeface="M PLUS 1p" panose="020B0502020203020207" pitchFamily="34" charset="-128"/>
                    <a:cs typeface="M PLUS 1p" panose="020B0502020203020207" pitchFamily="34" charset="-128"/>
                  </a:rPr>
                  <a:t>ユーザ</a:t>
                </a:r>
              </a:p>
            </p:txBody>
          </p:sp>
        </p:grpSp>
      </p:grpSp>
    </p:spTree>
    <p:extLst>
      <p:ext uri="{BB962C8B-B14F-4D97-AF65-F5344CB8AC3E}">
        <p14:creationId xmlns:p14="http://schemas.microsoft.com/office/powerpoint/2010/main" val="17516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25660-8A80-C60F-8E78-0E4E7B060642}"/>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EA111BB-582B-E78D-5AD4-FD2E3E50442A}"/>
              </a:ext>
            </a:extLst>
          </p:cNvPr>
          <p:cNvSpPr>
            <a:spLocks noGrp="1"/>
          </p:cNvSpPr>
          <p:nvPr>
            <p:ph type="title"/>
          </p:nvPr>
        </p:nvSpPr>
        <p:spPr>
          <a:xfrm>
            <a:off x="381000" y="551543"/>
            <a:ext cx="11430000" cy="457200"/>
          </a:xfrm>
        </p:spPr>
        <p:txBody>
          <a:bodyPr/>
          <a:lstStyle/>
          <a:p>
            <a:r>
              <a:rPr lang="en-US" dirty="0">
                <a:solidFill>
                  <a:srgbClr val="3B3B3B"/>
                </a:solidFill>
                <a:sym typeface="M+ Bold"/>
              </a:rPr>
              <a:t>クラウドにおけるP4利用の課題</a:t>
            </a:r>
            <a:endParaRPr lang="en-JP" dirty="0">
              <a:solidFill>
                <a:srgbClr val="3B3B3B"/>
              </a:solidFill>
            </a:endParaRPr>
          </a:p>
        </p:txBody>
      </p:sp>
      <p:sp>
        <p:nvSpPr>
          <p:cNvPr id="37" name="Slide Number Placeholder 36">
            <a:extLst>
              <a:ext uri="{FF2B5EF4-FFF2-40B4-BE49-F238E27FC236}">
                <a16:creationId xmlns:a16="http://schemas.microsoft.com/office/drawing/2014/main" id="{D0412EFB-F325-EC8B-8031-11D364374008}"/>
              </a:ext>
            </a:extLst>
          </p:cNvPr>
          <p:cNvSpPr>
            <a:spLocks noGrp="1"/>
          </p:cNvSpPr>
          <p:nvPr>
            <p:ph type="sldNum" sz="quarter" idx="12"/>
          </p:nvPr>
        </p:nvSpPr>
        <p:spPr>
          <a:xfrm>
            <a:off x="10454396" y="6246054"/>
            <a:ext cx="1422400" cy="243417"/>
          </a:xfrm>
        </p:spPr>
        <p:txBody>
          <a:bodyPr/>
          <a:lstStyle/>
          <a:p>
            <a:fld id="{B6F15528-21DE-4FAA-801E-634DDDAF4B2B}" type="slidenum">
              <a:rPr lang="en-US" smtClean="0"/>
              <a:pPr/>
              <a:t>4</a:t>
            </a:fld>
            <a:endParaRPr lang="en-US" dirty="0"/>
          </a:p>
        </p:txBody>
      </p:sp>
      <p:sp>
        <p:nvSpPr>
          <p:cNvPr id="9" name="Content Placeholder 8">
            <a:extLst>
              <a:ext uri="{FF2B5EF4-FFF2-40B4-BE49-F238E27FC236}">
                <a16:creationId xmlns:a16="http://schemas.microsoft.com/office/drawing/2014/main" id="{7F3643F6-B8CF-4641-7523-E2892230B18B}"/>
              </a:ext>
            </a:extLst>
          </p:cNvPr>
          <p:cNvSpPr>
            <a:spLocks noGrp="1"/>
          </p:cNvSpPr>
          <p:nvPr>
            <p:ph sz="half" idx="2"/>
          </p:nvPr>
        </p:nvSpPr>
        <p:spPr>
          <a:xfrm>
            <a:off x="381000" y="1219200"/>
            <a:ext cx="11430000" cy="4876799"/>
          </a:xfrm>
        </p:spPr>
        <p:txBody>
          <a:bodyPr/>
          <a:lstStyle/>
          <a:p>
            <a:r>
              <a:rPr lang="en-US" dirty="0" err="1">
                <a:solidFill>
                  <a:srgbClr val="3B3B3B"/>
                </a:solidFill>
                <a:sym typeface="M+"/>
              </a:rPr>
              <a:t>クラウドの仮想スイッチがユーザの</a:t>
            </a:r>
            <a:r>
              <a:rPr lang="en-US" altLang="ja-JP" dirty="0" err="1">
                <a:solidFill>
                  <a:srgbClr val="3B3B3B"/>
                </a:solidFill>
                <a:sym typeface="M+"/>
              </a:rPr>
              <a:t>P4</a:t>
            </a:r>
            <a:r>
              <a:rPr lang="ja-JP" altLang="en-US">
                <a:solidFill>
                  <a:srgbClr val="3B3B3B"/>
                </a:solidFill>
                <a:sym typeface="M+"/>
              </a:rPr>
              <a:t>プログラムを攻撃</a:t>
            </a:r>
            <a:endParaRPr lang="en-US" altLang="ja-JP" dirty="0">
              <a:solidFill>
                <a:srgbClr val="3B3B3B"/>
              </a:solidFill>
              <a:sym typeface="M+"/>
            </a:endParaRPr>
          </a:p>
          <a:p>
            <a:pPr lvl="1"/>
            <a:r>
              <a:rPr lang="en-US" altLang="ja-JP" dirty="0" err="1">
                <a:solidFill>
                  <a:srgbClr val="3B3B3B"/>
                </a:solidFill>
                <a:sym typeface="M+"/>
              </a:rPr>
              <a:t>P4</a:t>
            </a:r>
            <a:r>
              <a:rPr lang="ja-JP" altLang="en-US">
                <a:solidFill>
                  <a:srgbClr val="3B3B3B"/>
                </a:solidFill>
                <a:sym typeface="M+"/>
              </a:rPr>
              <a:t>プログラムの内部情報や取得した</a:t>
            </a:r>
            <a:r>
              <a:rPr lang="en-US" altLang="ja-JP" dirty="0" err="1">
                <a:solidFill>
                  <a:srgbClr val="3B3B3B"/>
                </a:solidFill>
                <a:sym typeface="M+"/>
              </a:rPr>
              <a:t>VM</a:t>
            </a:r>
            <a:r>
              <a:rPr lang="ja-JP" altLang="en-US">
                <a:solidFill>
                  <a:srgbClr val="3B3B3B"/>
                </a:solidFill>
                <a:sym typeface="M+"/>
              </a:rPr>
              <a:t>内情報を盗聴</a:t>
            </a:r>
            <a:endParaRPr lang="en-US" altLang="ja-JP" dirty="0">
              <a:solidFill>
                <a:srgbClr val="3B3B3B"/>
              </a:solidFill>
              <a:sym typeface="M+"/>
            </a:endParaRPr>
          </a:p>
          <a:p>
            <a:pPr lvl="1"/>
            <a:r>
              <a:rPr lang="en-JP" altLang="ja-JP" dirty="0">
                <a:solidFill>
                  <a:srgbClr val="3B3B3B"/>
                </a:solidFill>
                <a:sym typeface="M+"/>
              </a:rPr>
              <a:t>P4</a:t>
            </a:r>
            <a:r>
              <a:rPr lang="ja-JP" altLang="en-JP">
                <a:solidFill>
                  <a:srgbClr val="3B3B3B"/>
                </a:solidFill>
                <a:sym typeface="M+"/>
              </a:rPr>
              <a:t>プログラムの</a:t>
            </a:r>
            <a:r>
              <a:rPr lang="ja-JP" altLang="en-US">
                <a:solidFill>
                  <a:srgbClr val="3B3B3B"/>
                </a:solidFill>
                <a:sym typeface="M+"/>
              </a:rPr>
              <a:t>改ざんによる意図しないパケット処理</a:t>
            </a:r>
            <a:endParaRPr lang="en-US" altLang="ja-JP" dirty="0">
              <a:solidFill>
                <a:srgbClr val="3B3B3B"/>
              </a:solidFill>
              <a:sym typeface="M+"/>
            </a:endParaRPr>
          </a:p>
          <a:p>
            <a:r>
              <a:rPr lang="ja-JP" altLang="en-US">
                <a:solidFill>
                  <a:srgbClr val="3B3B3B"/>
                </a:solidFill>
                <a:sym typeface="M+"/>
              </a:rPr>
              <a:t>ユーザの</a:t>
            </a:r>
            <a:r>
              <a:rPr lang="en-US" altLang="ja-JP" dirty="0">
                <a:solidFill>
                  <a:srgbClr val="3B3B3B"/>
                </a:solidFill>
                <a:sym typeface="M+"/>
              </a:rPr>
              <a:t>P4</a:t>
            </a:r>
            <a:r>
              <a:rPr lang="ja-JP" altLang="en-US">
                <a:solidFill>
                  <a:srgbClr val="3B3B3B"/>
                </a:solidFill>
                <a:sym typeface="M+"/>
              </a:rPr>
              <a:t>プログラムがクラウドの仮想スイッチを攻撃</a:t>
            </a:r>
            <a:endParaRPr lang="en-US" altLang="ja-JP" dirty="0">
              <a:solidFill>
                <a:srgbClr val="3B3B3B"/>
              </a:solidFill>
              <a:sym typeface="M+"/>
            </a:endParaRPr>
          </a:p>
          <a:p>
            <a:pPr lvl="1"/>
            <a:r>
              <a:rPr lang="en-US" altLang="ja-JP" dirty="0">
                <a:solidFill>
                  <a:srgbClr val="3B3B3B"/>
                </a:solidFill>
                <a:sym typeface="M+ Bold"/>
              </a:rPr>
              <a:t>P4</a:t>
            </a:r>
            <a:r>
              <a:rPr lang="ja-JP" altLang="en-US">
                <a:solidFill>
                  <a:srgbClr val="3B3B3B"/>
                </a:solidFill>
                <a:sym typeface="M+ Bold"/>
              </a:rPr>
              <a:t>スイッチの脆弱性を利用した攻撃が指摘</a:t>
            </a:r>
            <a:r>
              <a:rPr lang="en-US" altLang="ja-JP" dirty="0">
                <a:solidFill>
                  <a:srgbClr val="3B3B3B"/>
                </a:solidFill>
                <a:sym typeface="M+ Bold"/>
              </a:rPr>
              <a:t> </a:t>
            </a:r>
            <a:r>
              <a:rPr lang="en-JP" sz="1900" dirty="0">
                <a:solidFill>
                  <a:srgbClr val="3B3B3B"/>
                </a:solidFill>
              </a:rPr>
              <a:t>[Dumitru+, SOSR’20]</a:t>
            </a:r>
            <a:endParaRPr lang="en-US" altLang="ja-JP" sz="1900" dirty="0">
              <a:solidFill>
                <a:srgbClr val="3B3B3B"/>
              </a:solidFill>
              <a:sym typeface="M+"/>
            </a:endParaRPr>
          </a:p>
          <a:p>
            <a:pPr lvl="1"/>
            <a:r>
              <a:rPr lang="en-JP" dirty="0">
                <a:solidFill>
                  <a:srgbClr val="3B3B3B"/>
                </a:solidFill>
              </a:rPr>
              <a:t>P4プログラムを無限ループさせ、スイッチのリソースを使い果たす</a:t>
            </a:r>
          </a:p>
        </p:txBody>
      </p:sp>
      <p:sp>
        <p:nvSpPr>
          <p:cNvPr id="86" name="Rectangle 85">
            <a:extLst>
              <a:ext uri="{FF2B5EF4-FFF2-40B4-BE49-F238E27FC236}">
                <a16:creationId xmlns:a16="http://schemas.microsoft.com/office/drawing/2014/main" id="{2E4F9D90-1813-76E1-31DB-C1C35F8DC549}"/>
              </a:ext>
            </a:extLst>
          </p:cNvPr>
          <p:cNvSpPr/>
          <p:nvPr/>
        </p:nvSpPr>
        <p:spPr>
          <a:xfrm>
            <a:off x="1752600" y="4307998"/>
            <a:ext cx="8561971" cy="2430737"/>
          </a:xfrm>
          <a:prstGeom prst="rect">
            <a:avLst/>
          </a:prstGeom>
          <a:solidFill>
            <a:schemeClr val="accent2">
              <a:lumMod val="60000"/>
              <a:lumOff val="40000"/>
            </a:schemeClr>
          </a:solidFill>
          <a:ln w="25400" cap="flat" cmpd="sng" algn="ctr">
            <a:noFill/>
            <a:prstDash val="solid"/>
          </a:ln>
          <a:effectLst/>
        </p:spPr>
        <p:txBody>
          <a:bodyPr rtlCol="0" anchor="t"/>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Segoe UI" panose="020B0502040204020203" pitchFamily="34" charset="0"/>
                <a:ea typeface="M PLUS 1p" panose="020B0502020203020207" pitchFamily="34" charset="-128"/>
                <a:cs typeface="+mn-cs"/>
                <a:sym typeface="Arial"/>
              </a:rPr>
              <a:t> </a:t>
            </a:r>
          </a:p>
        </p:txBody>
      </p:sp>
      <p:sp>
        <p:nvSpPr>
          <p:cNvPr id="95" name="TextBox 94">
            <a:extLst>
              <a:ext uri="{FF2B5EF4-FFF2-40B4-BE49-F238E27FC236}">
                <a16:creationId xmlns:a16="http://schemas.microsoft.com/office/drawing/2014/main" id="{2C74042D-59A9-95BC-788F-21B1086CDDA7}"/>
              </a:ext>
            </a:extLst>
          </p:cNvPr>
          <p:cNvSpPr txBox="1"/>
          <p:nvPr/>
        </p:nvSpPr>
        <p:spPr>
          <a:xfrm>
            <a:off x="1783080" y="4392523"/>
            <a:ext cx="1210588" cy="400110"/>
          </a:xfrm>
          <a:prstGeom prst="rect">
            <a:avLst/>
          </a:prstGeom>
          <a:noFill/>
        </p:spPr>
        <p:txBody>
          <a:bodyPr wrap="none" rtlCol="0">
            <a:spAutoFit/>
          </a:bodyPr>
          <a:lstStyle/>
          <a:p>
            <a:r>
              <a:rPr lang="en-JP" sz="2000" dirty="0">
                <a:latin typeface="M PLUS 1p" panose="020B0502020203020207" pitchFamily="34" charset="-128"/>
                <a:ea typeface="M PLUS 1p" panose="020B0502020203020207" pitchFamily="34" charset="-128"/>
                <a:cs typeface="M PLUS 1p" panose="020B0502020203020207" pitchFamily="34" charset="-128"/>
              </a:rPr>
              <a:t>クラウド</a:t>
            </a:r>
          </a:p>
        </p:txBody>
      </p:sp>
      <p:sp>
        <p:nvSpPr>
          <p:cNvPr id="85" name="Rectangle 84">
            <a:extLst>
              <a:ext uri="{FF2B5EF4-FFF2-40B4-BE49-F238E27FC236}">
                <a16:creationId xmlns:a16="http://schemas.microsoft.com/office/drawing/2014/main" id="{E5EC6B02-1199-172C-68B7-B819D0FCD27B}"/>
              </a:ext>
            </a:extLst>
          </p:cNvPr>
          <p:cNvSpPr/>
          <p:nvPr/>
        </p:nvSpPr>
        <p:spPr>
          <a:xfrm rot="16200000">
            <a:off x="8819132" y="5936062"/>
            <a:ext cx="203321" cy="169467"/>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grpSp>
        <p:nvGrpSpPr>
          <p:cNvPr id="5" name="Group 4">
            <a:extLst>
              <a:ext uri="{FF2B5EF4-FFF2-40B4-BE49-F238E27FC236}">
                <a16:creationId xmlns:a16="http://schemas.microsoft.com/office/drawing/2014/main" id="{3F536D24-4CE7-C214-A9DF-C04B0E0AF986}"/>
              </a:ext>
            </a:extLst>
          </p:cNvPr>
          <p:cNvGrpSpPr/>
          <p:nvPr/>
        </p:nvGrpSpPr>
        <p:grpSpPr>
          <a:xfrm>
            <a:off x="2783300" y="4708109"/>
            <a:ext cx="6483237" cy="1422924"/>
            <a:chOff x="2780706" y="4930381"/>
            <a:chExt cx="6483237" cy="1422924"/>
          </a:xfrm>
        </p:grpSpPr>
        <p:sp>
          <p:nvSpPr>
            <p:cNvPr id="10" name="Rectangle 9">
              <a:extLst>
                <a:ext uri="{FF2B5EF4-FFF2-40B4-BE49-F238E27FC236}">
                  <a16:creationId xmlns:a16="http://schemas.microsoft.com/office/drawing/2014/main" id="{77B6C24E-3412-6033-4762-438C3F444347}"/>
                </a:ext>
              </a:extLst>
            </p:cNvPr>
            <p:cNvSpPr/>
            <p:nvPr/>
          </p:nvSpPr>
          <p:spPr>
            <a:xfrm>
              <a:off x="3016524" y="4930381"/>
              <a:ext cx="3370326" cy="1170665"/>
            </a:xfrm>
            <a:prstGeom prst="rect">
              <a:avLst/>
            </a:prstGeom>
            <a:solidFill>
              <a:srgbClr val="8DD8D3">
                <a:lumMod val="60000"/>
                <a:lumOff val="4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Segoe UI" panose="020B0502040204020203" pitchFamily="34" charset="0"/>
                  <a:ea typeface="M PLUS 1p" panose="020B0502020203020207" pitchFamily="34" charset="-128"/>
                  <a:cs typeface="+mn-cs"/>
                  <a:sym typeface="Arial"/>
                </a:rPr>
                <a:t>仮想スイッチ</a:t>
              </a:r>
            </a:p>
          </p:txBody>
        </p:sp>
        <p:sp>
          <p:nvSpPr>
            <p:cNvPr id="11" name="Snip Diagonal Corner Rectangle 10">
              <a:extLst>
                <a:ext uri="{FF2B5EF4-FFF2-40B4-BE49-F238E27FC236}">
                  <a16:creationId xmlns:a16="http://schemas.microsoft.com/office/drawing/2014/main" id="{629FB721-EA3E-1ABC-33A5-F5192231D084}"/>
                </a:ext>
              </a:extLst>
            </p:cNvPr>
            <p:cNvSpPr/>
            <p:nvPr/>
          </p:nvSpPr>
          <p:spPr>
            <a:xfrm>
              <a:off x="3742100" y="5394279"/>
              <a:ext cx="1851476" cy="501824"/>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rPr>
                <a:t>P4プログラム</a:t>
              </a:r>
            </a:p>
          </p:txBody>
        </p:sp>
        <p:sp>
          <p:nvSpPr>
            <p:cNvPr id="13" name="Rectangle 6">
              <a:extLst>
                <a:ext uri="{FF2B5EF4-FFF2-40B4-BE49-F238E27FC236}">
                  <a16:creationId xmlns:a16="http://schemas.microsoft.com/office/drawing/2014/main" id="{2790AC66-1388-E289-157D-16C99196A421}"/>
                </a:ext>
              </a:extLst>
            </p:cNvPr>
            <p:cNvSpPr/>
            <p:nvPr/>
          </p:nvSpPr>
          <p:spPr>
            <a:xfrm>
              <a:off x="7908624" y="5271413"/>
              <a:ext cx="1355319" cy="479312"/>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cxnSp>
          <p:nvCxnSpPr>
            <p:cNvPr id="14" name="Straight Connector 15">
              <a:extLst>
                <a:ext uri="{FF2B5EF4-FFF2-40B4-BE49-F238E27FC236}">
                  <a16:creationId xmlns:a16="http://schemas.microsoft.com/office/drawing/2014/main" id="{E05DC46F-33B9-1B0D-FE7E-EF66CC902CD2}"/>
                </a:ext>
              </a:extLst>
            </p:cNvPr>
            <p:cNvCxnSpPr>
              <a:cxnSpLocks/>
              <a:stCxn id="13" idx="1"/>
              <a:endCxn id="10" idx="3"/>
            </p:cNvCxnSpPr>
            <p:nvPr/>
          </p:nvCxnSpPr>
          <p:spPr>
            <a:xfrm flipH="1">
              <a:off x="6386850" y="5511069"/>
              <a:ext cx="1521774" cy="4645"/>
            </a:xfrm>
            <a:prstGeom prst="line">
              <a:avLst/>
            </a:prstGeom>
            <a:noFill/>
            <a:ln w="28575" cap="flat" cmpd="sng" algn="ctr">
              <a:solidFill>
                <a:schemeClr val="tx1"/>
              </a:solidFill>
              <a:prstDash val="solid"/>
            </a:ln>
            <a:effectLst/>
          </p:spPr>
        </p:cxnSp>
        <p:cxnSp>
          <p:nvCxnSpPr>
            <p:cNvPr id="15" name="Straight Connector 15">
              <a:extLst>
                <a:ext uri="{FF2B5EF4-FFF2-40B4-BE49-F238E27FC236}">
                  <a16:creationId xmlns:a16="http://schemas.microsoft.com/office/drawing/2014/main" id="{6B82786B-B354-C787-6BF1-97D94EAC3FB9}"/>
                </a:ext>
              </a:extLst>
            </p:cNvPr>
            <p:cNvCxnSpPr>
              <a:cxnSpLocks/>
              <a:endCxn id="10" idx="1"/>
            </p:cNvCxnSpPr>
            <p:nvPr/>
          </p:nvCxnSpPr>
          <p:spPr>
            <a:xfrm>
              <a:off x="2780706" y="5511069"/>
              <a:ext cx="235818" cy="0"/>
            </a:xfrm>
            <a:prstGeom prst="line">
              <a:avLst/>
            </a:prstGeom>
            <a:noFill/>
            <a:ln w="28575" cap="flat" cmpd="sng" algn="ctr">
              <a:solidFill>
                <a:schemeClr val="tx1"/>
              </a:solidFill>
              <a:prstDash val="solid"/>
            </a:ln>
            <a:effectLst/>
          </p:spPr>
        </p:cxnSp>
        <p:cxnSp>
          <p:nvCxnSpPr>
            <p:cNvPr id="7" name="Curved Connector 6">
              <a:extLst>
                <a:ext uri="{FF2B5EF4-FFF2-40B4-BE49-F238E27FC236}">
                  <a16:creationId xmlns:a16="http://schemas.microsoft.com/office/drawing/2014/main" id="{B5A6ABDB-F8EE-6AA6-24EB-276CB35420A3}"/>
                </a:ext>
              </a:extLst>
            </p:cNvPr>
            <p:cNvCxnSpPr>
              <a:cxnSpLocks/>
              <a:stCxn id="13" idx="2"/>
              <a:endCxn id="11" idx="1"/>
            </p:cNvCxnSpPr>
            <p:nvPr/>
          </p:nvCxnSpPr>
          <p:spPr>
            <a:xfrm rot="5400000">
              <a:off x="6554372" y="3864191"/>
              <a:ext cx="145378" cy="3918446"/>
            </a:xfrm>
            <a:prstGeom prst="curvedConnector3">
              <a:avLst>
                <a:gd name="adj1" fmla="val 257245"/>
              </a:avLst>
            </a:prstGeom>
            <a:noFill/>
            <a:ln w="63500" cap="flat" cmpd="sng" algn="ctr">
              <a:solidFill>
                <a:srgbClr val="0B6374">
                  <a:shade val="95000"/>
                  <a:satMod val="105000"/>
                </a:srgbClr>
              </a:solidFill>
              <a:prstDash val="solid"/>
              <a:tailEnd type="triangle"/>
            </a:ln>
            <a:effectLst/>
          </p:spPr>
        </p:cxnSp>
        <p:sp>
          <p:nvSpPr>
            <p:cNvPr id="12" name="Snip Single Corner Rectangle 11">
              <a:extLst>
                <a:ext uri="{FF2B5EF4-FFF2-40B4-BE49-F238E27FC236}">
                  <a16:creationId xmlns:a16="http://schemas.microsoft.com/office/drawing/2014/main" id="{32BEDE01-0408-36B4-6BC1-3EC122A58D4F}"/>
                </a:ext>
              </a:extLst>
            </p:cNvPr>
            <p:cNvSpPr/>
            <p:nvPr/>
          </p:nvSpPr>
          <p:spPr>
            <a:xfrm>
              <a:off x="6545274" y="5851481"/>
              <a:ext cx="1422400" cy="501824"/>
            </a:xfrm>
            <a:prstGeom prst="snip1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3B3B3B"/>
                  </a:solidFill>
                </a:rPr>
                <a:t>VM内情報</a:t>
              </a:r>
            </a:p>
          </p:txBody>
        </p:sp>
      </p:grpSp>
      <p:grpSp>
        <p:nvGrpSpPr>
          <p:cNvPr id="30" name="Group 29">
            <a:extLst>
              <a:ext uri="{FF2B5EF4-FFF2-40B4-BE49-F238E27FC236}">
                <a16:creationId xmlns:a16="http://schemas.microsoft.com/office/drawing/2014/main" id="{ED9C3958-0FB8-A0C8-4A01-8453A7DC03A6}"/>
              </a:ext>
            </a:extLst>
          </p:cNvPr>
          <p:cNvGrpSpPr/>
          <p:nvPr/>
        </p:nvGrpSpPr>
        <p:grpSpPr>
          <a:xfrm>
            <a:off x="8522117" y="5905904"/>
            <a:ext cx="1007999" cy="1007999"/>
            <a:chOff x="8456321" y="6038877"/>
            <a:chExt cx="1007999" cy="1007999"/>
          </a:xfrm>
        </p:grpSpPr>
        <p:sp>
          <p:nvSpPr>
            <p:cNvPr id="96" name="Rectangle 95">
              <a:extLst>
                <a:ext uri="{FF2B5EF4-FFF2-40B4-BE49-F238E27FC236}">
                  <a16:creationId xmlns:a16="http://schemas.microsoft.com/office/drawing/2014/main" id="{746522E0-7884-D79D-7AEB-C6B2B7E58EFB}"/>
                </a:ext>
              </a:extLst>
            </p:cNvPr>
            <p:cNvSpPr/>
            <p:nvPr/>
          </p:nvSpPr>
          <p:spPr>
            <a:xfrm>
              <a:off x="8727453" y="6249456"/>
              <a:ext cx="485048" cy="54818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pic>
          <p:nvPicPr>
            <p:cNvPr id="82" name="Graphic 81" descr="Devil face with solid fill with solid fill">
              <a:extLst>
                <a:ext uri="{FF2B5EF4-FFF2-40B4-BE49-F238E27FC236}">
                  <a16:creationId xmlns:a16="http://schemas.microsoft.com/office/drawing/2014/main" id="{7BFCFF08-258D-1CC6-A8CE-A7EBA312B9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6321" y="6038877"/>
              <a:ext cx="1007999" cy="1007999"/>
            </a:xfrm>
            <a:prstGeom prst="rect">
              <a:avLst/>
            </a:prstGeom>
          </p:spPr>
        </p:pic>
      </p:grpSp>
      <p:grpSp>
        <p:nvGrpSpPr>
          <p:cNvPr id="21" name="Group 20">
            <a:extLst>
              <a:ext uri="{FF2B5EF4-FFF2-40B4-BE49-F238E27FC236}">
                <a16:creationId xmlns:a16="http://schemas.microsoft.com/office/drawing/2014/main" id="{A413AD31-B215-0D1D-F063-15EFF47E1AEE}"/>
              </a:ext>
            </a:extLst>
          </p:cNvPr>
          <p:cNvGrpSpPr/>
          <p:nvPr/>
        </p:nvGrpSpPr>
        <p:grpSpPr>
          <a:xfrm>
            <a:off x="7744688" y="5796368"/>
            <a:ext cx="1110448" cy="1096738"/>
            <a:chOff x="6794495" y="5636107"/>
            <a:chExt cx="1110448" cy="1096738"/>
          </a:xfrm>
        </p:grpSpPr>
        <p:pic>
          <p:nvPicPr>
            <p:cNvPr id="83" name="Graphic 82" descr="Bug under magnifying glass with solid fill">
              <a:extLst>
                <a:ext uri="{FF2B5EF4-FFF2-40B4-BE49-F238E27FC236}">
                  <a16:creationId xmlns:a16="http://schemas.microsoft.com/office/drawing/2014/main" id="{CA01C5F3-2566-097A-3791-5CE7078DD8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6801350" y="5629252"/>
              <a:ext cx="1096738" cy="1110448"/>
            </a:xfrm>
            <a:prstGeom prst="rect">
              <a:avLst/>
            </a:prstGeom>
          </p:spPr>
        </p:pic>
        <p:sp>
          <p:nvSpPr>
            <p:cNvPr id="20" name="Rectangle 19">
              <a:extLst>
                <a:ext uri="{FF2B5EF4-FFF2-40B4-BE49-F238E27FC236}">
                  <a16:creationId xmlns:a16="http://schemas.microsoft.com/office/drawing/2014/main" id="{320C385E-89FD-F826-46BF-07ACAA7E81B6}"/>
                </a:ext>
              </a:extLst>
            </p:cNvPr>
            <p:cNvSpPr/>
            <p:nvPr/>
          </p:nvSpPr>
          <p:spPr>
            <a:xfrm rot="16200000">
              <a:off x="7066203" y="5886048"/>
              <a:ext cx="256826" cy="328756"/>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sp>
          <p:nvSpPr>
            <p:cNvPr id="84" name="Rectangle 83">
              <a:extLst>
                <a:ext uri="{FF2B5EF4-FFF2-40B4-BE49-F238E27FC236}">
                  <a16:creationId xmlns:a16="http://schemas.microsoft.com/office/drawing/2014/main" id="{4801A84A-6E5A-5495-735B-6ABBEEF55BB4}"/>
                </a:ext>
              </a:extLst>
            </p:cNvPr>
            <p:cNvSpPr/>
            <p:nvPr/>
          </p:nvSpPr>
          <p:spPr>
            <a:xfrm rot="16200000">
              <a:off x="7087153" y="5911536"/>
              <a:ext cx="369820" cy="328756"/>
            </a:xfrm>
            <a:prstGeom prst="rect">
              <a:avLst/>
            </a:prstGeom>
            <a:solidFill>
              <a:schemeClr val="accent2">
                <a:lumMod val="60000"/>
                <a:lumOff val="4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grpSp>
      <p:grpSp>
        <p:nvGrpSpPr>
          <p:cNvPr id="77" name="Group 76">
            <a:extLst>
              <a:ext uri="{FF2B5EF4-FFF2-40B4-BE49-F238E27FC236}">
                <a16:creationId xmlns:a16="http://schemas.microsoft.com/office/drawing/2014/main" id="{717BAF3F-7A1E-332F-D301-495A67A6D355}"/>
              </a:ext>
            </a:extLst>
          </p:cNvPr>
          <p:cNvGrpSpPr/>
          <p:nvPr/>
        </p:nvGrpSpPr>
        <p:grpSpPr>
          <a:xfrm>
            <a:off x="2788748" y="5847736"/>
            <a:ext cx="1007999" cy="1007999"/>
            <a:chOff x="10415466" y="3597265"/>
            <a:chExt cx="1267067" cy="1267067"/>
          </a:xfrm>
        </p:grpSpPr>
        <p:sp>
          <p:nvSpPr>
            <p:cNvPr id="78" name="Rectangle 77">
              <a:extLst>
                <a:ext uri="{FF2B5EF4-FFF2-40B4-BE49-F238E27FC236}">
                  <a16:creationId xmlns:a16="http://schemas.microsoft.com/office/drawing/2014/main" id="{DDDCF431-8413-D702-517B-9C9C75D480F3}"/>
                </a:ext>
              </a:extLst>
            </p:cNvPr>
            <p:cNvSpPr/>
            <p:nvPr/>
          </p:nvSpPr>
          <p:spPr>
            <a:xfrm>
              <a:off x="10744143" y="3886261"/>
              <a:ext cx="609711" cy="68907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pic>
          <p:nvPicPr>
            <p:cNvPr id="79" name="Graphic 78" descr="Devil face with solid fill with solid fill">
              <a:extLst>
                <a:ext uri="{FF2B5EF4-FFF2-40B4-BE49-F238E27FC236}">
                  <a16:creationId xmlns:a16="http://schemas.microsoft.com/office/drawing/2014/main" id="{894F8C05-08C6-2D40-F6A1-A387A88729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5466" y="3597265"/>
              <a:ext cx="1267067" cy="1267067"/>
            </a:xfrm>
            <a:prstGeom prst="rect">
              <a:avLst/>
            </a:prstGeom>
          </p:spPr>
        </p:pic>
      </p:grpSp>
      <p:sp>
        <p:nvSpPr>
          <p:cNvPr id="97" name="Lightning Bolt 96">
            <a:extLst>
              <a:ext uri="{FF2B5EF4-FFF2-40B4-BE49-F238E27FC236}">
                <a16:creationId xmlns:a16="http://schemas.microsoft.com/office/drawing/2014/main" id="{A2E42732-FE1D-913B-3C23-13D376049759}"/>
              </a:ext>
            </a:extLst>
          </p:cNvPr>
          <p:cNvSpPr/>
          <p:nvPr/>
        </p:nvSpPr>
        <p:spPr>
          <a:xfrm rot="4149703">
            <a:off x="3783484" y="5580950"/>
            <a:ext cx="413760" cy="750019"/>
          </a:xfrm>
          <a:prstGeom prst="lightningBolt">
            <a:avLst/>
          </a:prstGeom>
          <a:solidFill>
            <a:srgbClr val="FFFF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dirty="0">
              <a:solidFill>
                <a:srgbClr val="FF0000"/>
              </a:solidFill>
            </a:endParaRPr>
          </a:p>
        </p:txBody>
      </p:sp>
      <p:pic>
        <p:nvPicPr>
          <p:cNvPr id="43" name="Graphic 42" descr="Dumbbell with solid fill">
            <a:extLst>
              <a:ext uri="{FF2B5EF4-FFF2-40B4-BE49-F238E27FC236}">
                <a16:creationId xmlns:a16="http://schemas.microsoft.com/office/drawing/2014/main" id="{1220AA88-EE4B-C3A5-F9DD-543A5204EA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0612" y="5271032"/>
            <a:ext cx="694827" cy="694827"/>
          </a:xfrm>
          <a:prstGeom prst="rect">
            <a:avLst/>
          </a:prstGeom>
        </p:spPr>
      </p:pic>
      <p:pic>
        <p:nvPicPr>
          <p:cNvPr id="45" name="Graphic 44" descr="Arrow circle with solid fill">
            <a:extLst>
              <a:ext uri="{FF2B5EF4-FFF2-40B4-BE49-F238E27FC236}">
                <a16:creationId xmlns:a16="http://schemas.microsoft.com/office/drawing/2014/main" id="{B2752760-D358-1BDB-EDBD-521B21EAA48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87671" y="4833626"/>
            <a:ext cx="694827" cy="694827"/>
          </a:xfrm>
          <a:prstGeom prst="rect">
            <a:avLst/>
          </a:prstGeom>
        </p:spPr>
      </p:pic>
    </p:spTree>
    <p:extLst>
      <p:ext uri="{BB962C8B-B14F-4D97-AF65-F5344CB8AC3E}">
        <p14:creationId xmlns:p14="http://schemas.microsoft.com/office/powerpoint/2010/main" val="287711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9938-F89C-6A05-96AA-6C976FE0F2F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84C7D285-C20F-92E2-4CEB-2CDC8D534BED}"/>
              </a:ext>
            </a:extLst>
          </p:cNvPr>
          <p:cNvSpPr>
            <a:spLocks noGrp="1"/>
          </p:cNvSpPr>
          <p:nvPr>
            <p:ph type="title"/>
          </p:nvPr>
        </p:nvSpPr>
        <p:spPr>
          <a:xfrm>
            <a:off x="381000" y="551543"/>
            <a:ext cx="11430000" cy="457200"/>
          </a:xfrm>
        </p:spPr>
        <p:txBody>
          <a:bodyPr/>
          <a:lstStyle/>
          <a:p>
            <a:r>
              <a:rPr lang="en-US" dirty="0">
                <a:sym typeface="M+ Bold"/>
              </a:rPr>
              <a:t>先行研究：P4 Shield </a:t>
            </a:r>
            <a:r>
              <a:rPr lang="en-US" sz="2800" dirty="0">
                <a:sym typeface="M+ Bold"/>
              </a:rPr>
              <a:t>[Iwai＋，CCWC'26]</a:t>
            </a:r>
            <a:endParaRPr lang="en-JP" dirty="0"/>
          </a:p>
        </p:txBody>
      </p:sp>
      <p:sp>
        <p:nvSpPr>
          <p:cNvPr id="40" name="Slide Number Placeholder 39">
            <a:extLst>
              <a:ext uri="{FF2B5EF4-FFF2-40B4-BE49-F238E27FC236}">
                <a16:creationId xmlns:a16="http://schemas.microsoft.com/office/drawing/2014/main" id="{7CE05EA9-8965-C715-2E3B-2CFA15E868B1}"/>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5</a:t>
            </a:fld>
            <a:endParaRPr lang="en-US" dirty="0"/>
          </a:p>
        </p:txBody>
      </p:sp>
      <p:sp>
        <p:nvSpPr>
          <p:cNvPr id="9" name="Content Placeholder 8">
            <a:extLst>
              <a:ext uri="{FF2B5EF4-FFF2-40B4-BE49-F238E27FC236}">
                <a16:creationId xmlns:a16="http://schemas.microsoft.com/office/drawing/2014/main" id="{09351E4E-DE99-A990-B75D-CE08E48F52E4}"/>
              </a:ext>
            </a:extLst>
          </p:cNvPr>
          <p:cNvSpPr>
            <a:spLocks noGrp="1"/>
          </p:cNvSpPr>
          <p:nvPr>
            <p:ph sz="half" idx="2"/>
          </p:nvPr>
        </p:nvSpPr>
        <p:spPr>
          <a:xfrm>
            <a:off x="381000" y="1219200"/>
            <a:ext cx="11430000" cy="4876799"/>
          </a:xfrm>
        </p:spPr>
        <p:txBody>
          <a:bodyPr/>
          <a:lstStyle/>
          <a:p>
            <a:r>
              <a:rPr lang="en-US" dirty="0">
                <a:sym typeface="M+ Bold"/>
              </a:rPr>
              <a:t>P4プログラム</a:t>
            </a:r>
            <a:r>
              <a:rPr lang="en-US" dirty="0">
                <a:sym typeface="M+"/>
              </a:rPr>
              <a:t>をユーザごとの専用VM（</a:t>
            </a:r>
            <a:r>
              <a:rPr lang="en-US" dirty="0">
                <a:sym typeface="M+ Bold"/>
              </a:rPr>
              <a:t>P4 </a:t>
            </a:r>
            <a:r>
              <a:rPr lang="en-US" dirty="0" err="1">
                <a:sym typeface="M+ Bold"/>
              </a:rPr>
              <a:t>VM</a:t>
            </a:r>
            <a:r>
              <a:rPr lang="en-US" dirty="0" err="1">
                <a:sym typeface="M+"/>
              </a:rPr>
              <a:t>）で安全に実行</a:t>
            </a:r>
            <a:r>
              <a:rPr lang="en-US" dirty="0"/>
              <a:t> </a:t>
            </a:r>
          </a:p>
          <a:p>
            <a:pPr lvl="1"/>
            <a:r>
              <a:rPr lang="en-US" dirty="0"/>
              <a:t>P4 VM</a:t>
            </a:r>
            <a:r>
              <a:rPr lang="ja-JP" altLang="en-US"/>
              <a:t>を機密</a:t>
            </a:r>
            <a:r>
              <a:rPr lang="en-US" dirty="0"/>
              <a:t>VM</a:t>
            </a:r>
            <a:r>
              <a:rPr lang="ja-JP" altLang="en-US"/>
              <a:t>として隔離実行し，クラウドによる盗聴・改ざんを防止</a:t>
            </a:r>
            <a:r>
              <a:rPr lang="en-US" dirty="0">
                <a:sym typeface="M+ Bold"/>
              </a:rPr>
              <a:t> </a:t>
            </a:r>
          </a:p>
          <a:p>
            <a:pPr lvl="1"/>
            <a:r>
              <a:rPr lang="en-US" altLang="ja-JP" dirty="0"/>
              <a:t>P4</a:t>
            </a:r>
            <a:r>
              <a:rPr lang="ja-JP" altLang="en-US"/>
              <a:t>プログラムの影響を</a:t>
            </a:r>
            <a:r>
              <a:rPr lang="en-US" altLang="ja-JP" dirty="0"/>
              <a:t>P4 VM</a:t>
            </a:r>
            <a:r>
              <a:rPr lang="ja-JP" altLang="en-US"/>
              <a:t>内に閉じ込め</a:t>
            </a:r>
            <a:endParaRPr lang="en-US" altLang="ja-JP" dirty="0"/>
          </a:p>
          <a:p>
            <a:r>
              <a:rPr lang="en-US" dirty="0" err="1">
                <a:sym typeface="M+"/>
              </a:rPr>
              <a:t>しかし，仮想スイッチへの依存度が高く，汎用性が低い</a:t>
            </a:r>
            <a:endParaRPr lang="en-US" dirty="0">
              <a:sym typeface="M+"/>
            </a:endParaRPr>
          </a:p>
          <a:p>
            <a:pPr lvl="1"/>
            <a:r>
              <a:rPr lang="ja-JP" altLang="en-US">
                <a:solidFill>
                  <a:srgbClr val="3B3B3B"/>
                </a:solidFill>
              </a:rPr>
              <a:t>仮想スイッチが受信パケットを</a:t>
            </a:r>
            <a:r>
              <a:rPr lang="en-US" dirty="0">
                <a:solidFill>
                  <a:srgbClr val="3B3B3B"/>
                </a:solidFill>
              </a:rPr>
              <a:t>P4 VM</a:t>
            </a:r>
            <a:r>
              <a:rPr lang="ja-JP" altLang="en-US">
                <a:solidFill>
                  <a:srgbClr val="3B3B3B"/>
                </a:solidFill>
              </a:rPr>
              <a:t>に転送し、実行結果を処理する必要</a:t>
            </a:r>
            <a:endParaRPr lang="en-US" altLang="ja-JP" dirty="0">
              <a:solidFill>
                <a:srgbClr val="3B3B3B"/>
              </a:solidFill>
            </a:endParaRPr>
          </a:p>
          <a:p>
            <a:pPr lvl="1"/>
            <a:r>
              <a:rPr lang="en-US" dirty="0" err="1">
                <a:solidFill>
                  <a:srgbClr val="3B3B3B"/>
                </a:solidFill>
                <a:sym typeface="M+"/>
              </a:rPr>
              <a:t>仮想スイッチごとに一から設計・実装を行う必要</a:t>
            </a:r>
            <a:endParaRPr lang="en-US" dirty="0">
              <a:sym typeface="M+ Bold"/>
            </a:endParaRPr>
          </a:p>
          <a:p>
            <a:endParaRPr lang="en-JP" dirty="0"/>
          </a:p>
        </p:txBody>
      </p:sp>
      <p:grpSp>
        <p:nvGrpSpPr>
          <p:cNvPr id="60" name="Group 59">
            <a:extLst>
              <a:ext uri="{FF2B5EF4-FFF2-40B4-BE49-F238E27FC236}">
                <a16:creationId xmlns:a16="http://schemas.microsoft.com/office/drawing/2014/main" id="{AD64AB82-D450-41C3-0E77-9D2149330336}"/>
              </a:ext>
            </a:extLst>
          </p:cNvPr>
          <p:cNvGrpSpPr/>
          <p:nvPr/>
        </p:nvGrpSpPr>
        <p:grpSpPr>
          <a:xfrm>
            <a:off x="1915748" y="4422776"/>
            <a:ext cx="8360503" cy="2313439"/>
            <a:chOff x="2262747" y="4460876"/>
            <a:chExt cx="8360503" cy="2313439"/>
          </a:xfrm>
        </p:grpSpPr>
        <p:sp>
          <p:nvSpPr>
            <p:cNvPr id="61" name="Rectangle 60">
              <a:extLst>
                <a:ext uri="{FF2B5EF4-FFF2-40B4-BE49-F238E27FC236}">
                  <a16:creationId xmlns:a16="http://schemas.microsoft.com/office/drawing/2014/main" id="{B25462D0-9C3F-C9D3-B6D8-8B09733C008E}"/>
                </a:ext>
              </a:extLst>
            </p:cNvPr>
            <p:cNvSpPr/>
            <p:nvPr/>
          </p:nvSpPr>
          <p:spPr>
            <a:xfrm>
              <a:off x="2262747" y="4460876"/>
              <a:ext cx="2088000" cy="468000"/>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sp>
          <p:nvSpPr>
            <p:cNvPr id="62" name="Rectangle 6">
              <a:extLst>
                <a:ext uri="{FF2B5EF4-FFF2-40B4-BE49-F238E27FC236}">
                  <a16:creationId xmlns:a16="http://schemas.microsoft.com/office/drawing/2014/main" id="{03C37024-F103-27BB-91F5-C3EFE5A7F1F1}"/>
                </a:ext>
              </a:extLst>
            </p:cNvPr>
            <p:cNvSpPr/>
            <p:nvPr/>
          </p:nvSpPr>
          <p:spPr>
            <a:xfrm>
              <a:off x="8535250" y="4460876"/>
              <a:ext cx="2088000" cy="468000"/>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ユーザVM</a:t>
              </a:r>
            </a:p>
          </p:txBody>
        </p:sp>
        <p:cxnSp>
          <p:nvCxnSpPr>
            <p:cNvPr id="63" name="Straight Connector 15">
              <a:extLst>
                <a:ext uri="{FF2B5EF4-FFF2-40B4-BE49-F238E27FC236}">
                  <a16:creationId xmlns:a16="http://schemas.microsoft.com/office/drawing/2014/main" id="{A393F951-4A05-F186-5DAC-54A3B8D049EC}"/>
                </a:ext>
              </a:extLst>
            </p:cNvPr>
            <p:cNvCxnSpPr>
              <a:cxnSpLocks/>
              <a:endCxn id="68" idx="1"/>
            </p:cNvCxnSpPr>
            <p:nvPr/>
          </p:nvCxnSpPr>
          <p:spPr>
            <a:xfrm>
              <a:off x="4350747" y="4928876"/>
              <a:ext cx="1004508" cy="978967"/>
            </a:xfrm>
            <a:prstGeom prst="line">
              <a:avLst/>
            </a:prstGeom>
            <a:noFill/>
            <a:ln w="28575" cap="flat" cmpd="sng" algn="ctr">
              <a:solidFill>
                <a:srgbClr val="424242"/>
              </a:solidFill>
              <a:prstDash val="solid"/>
            </a:ln>
            <a:effectLst/>
          </p:spPr>
        </p:cxnSp>
        <p:sp>
          <p:nvSpPr>
            <p:cNvPr id="65" name="Rectangle 64">
              <a:extLst>
                <a:ext uri="{FF2B5EF4-FFF2-40B4-BE49-F238E27FC236}">
                  <a16:creationId xmlns:a16="http://schemas.microsoft.com/office/drawing/2014/main" id="{D104B1B2-A51D-3281-E64E-083043D45EED}"/>
                </a:ext>
              </a:extLst>
            </p:cNvPr>
            <p:cNvSpPr/>
            <p:nvPr/>
          </p:nvSpPr>
          <p:spPr>
            <a:xfrm>
              <a:off x="2262747" y="5793541"/>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66" name="Straight Connector 15">
              <a:extLst>
                <a:ext uri="{FF2B5EF4-FFF2-40B4-BE49-F238E27FC236}">
                  <a16:creationId xmlns:a16="http://schemas.microsoft.com/office/drawing/2014/main" id="{E55EAFC8-BF2C-343B-DFCD-EE6417207915}"/>
                </a:ext>
              </a:extLst>
            </p:cNvPr>
            <p:cNvCxnSpPr>
              <a:cxnSpLocks/>
              <a:stCxn id="61" idx="3"/>
              <a:endCxn id="62" idx="1"/>
            </p:cNvCxnSpPr>
            <p:nvPr/>
          </p:nvCxnSpPr>
          <p:spPr>
            <a:xfrm>
              <a:off x="4350747" y="4694876"/>
              <a:ext cx="4184503" cy="0"/>
            </a:xfrm>
            <a:prstGeom prst="line">
              <a:avLst/>
            </a:prstGeom>
            <a:noFill/>
            <a:ln w="28575" cap="flat" cmpd="sng" algn="ctr">
              <a:solidFill>
                <a:srgbClr val="424242"/>
              </a:solidFill>
              <a:prstDash val="solid"/>
            </a:ln>
            <a:effectLst/>
          </p:spPr>
        </p:cxnSp>
        <p:sp>
          <p:nvSpPr>
            <p:cNvPr id="68" name="Rectangle 67">
              <a:extLst>
                <a:ext uri="{FF2B5EF4-FFF2-40B4-BE49-F238E27FC236}">
                  <a16:creationId xmlns:a16="http://schemas.microsoft.com/office/drawing/2014/main" id="{3C7CA8F8-E117-EAE7-FE8E-1265875C86C3}"/>
                </a:ext>
              </a:extLst>
            </p:cNvPr>
            <p:cNvSpPr/>
            <p:nvPr/>
          </p:nvSpPr>
          <p:spPr>
            <a:xfrm>
              <a:off x="5355255" y="5302390"/>
              <a:ext cx="2175487" cy="1210905"/>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69" name="Snip Diagonal Corner Rectangle 68">
              <a:extLst>
                <a:ext uri="{FF2B5EF4-FFF2-40B4-BE49-F238E27FC236}">
                  <a16:creationId xmlns:a16="http://schemas.microsoft.com/office/drawing/2014/main" id="{32AF5AA3-9A29-3F83-E45A-FE8591B7B8C4}"/>
                </a:ext>
              </a:extLst>
            </p:cNvPr>
            <p:cNvSpPr/>
            <p:nvPr/>
          </p:nvSpPr>
          <p:spPr>
            <a:xfrm>
              <a:off x="5709429" y="5793723"/>
              <a:ext cx="1454648" cy="577663"/>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cxnSp>
          <p:nvCxnSpPr>
            <p:cNvPr id="70" name="Straight Arrow Connector 25">
              <a:extLst>
                <a:ext uri="{FF2B5EF4-FFF2-40B4-BE49-F238E27FC236}">
                  <a16:creationId xmlns:a16="http://schemas.microsoft.com/office/drawing/2014/main" id="{D42BD401-94BE-17E8-E4A2-651A57D95805}"/>
                </a:ext>
              </a:extLst>
            </p:cNvPr>
            <p:cNvCxnSpPr>
              <a:cxnSpLocks/>
              <a:stCxn id="65" idx="0"/>
              <a:endCxn id="61" idx="2"/>
            </p:cNvCxnSpPr>
            <p:nvPr/>
          </p:nvCxnSpPr>
          <p:spPr>
            <a:xfrm flipV="1">
              <a:off x="3306747" y="4928876"/>
              <a:ext cx="0" cy="864665"/>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cxnSp>
          <p:nvCxnSpPr>
            <p:cNvPr id="71" name="Curved Connector 70">
              <a:extLst>
                <a:ext uri="{FF2B5EF4-FFF2-40B4-BE49-F238E27FC236}">
                  <a16:creationId xmlns:a16="http://schemas.microsoft.com/office/drawing/2014/main" id="{50B26846-AB36-4DEE-1ACE-76154032BCE9}"/>
                </a:ext>
              </a:extLst>
            </p:cNvPr>
            <p:cNvCxnSpPr>
              <a:cxnSpLocks/>
              <a:stCxn id="62" idx="2"/>
              <a:endCxn id="69" idx="0"/>
            </p:cNvCxnSpPr>
            <p:nvPr/>
          </p:nvCxnSpPr>
          <p:spPr>
            <a:xfrm rot="5400000">
              <a:off x="7794825" y="4298129"/>
              <a:ext cx="1153679" cy="2415173"/>
            </a:xfrm>
            <a:prstGeom prst="curvedConnector2">
              <a:avLst/>
            </a:prstGeom>
            <a:noFill/>
            <a:ln w="63500" cap="flat" cmpd="sng" algn="ctr">
              <a:solidFill>
                <a:srgbClr val="0B6374">
                  <a:shade val="95000"/>
                  <a:satMod val="105000"/>
                </a:srgbClr>
              </a:solidFill>
              <a:prstDash val="solid"/>
              <a:tailEnd type="triangle"/>
            </a:ln>
            <a:effectLst/>
          </p:spPr>
        </p:cxnSp>
        <p:sp>
          <p:nvSpPr>
            <p:cNvPr id="72" name="Snip Single Corner Rectangle 71">
              <a:extLst>
                <a:ext uri="{FF2B5EF4-FFF2-40B4-BE49-F238E27FC236}">
                  <a16:creationId xmlns:a16="http://schemas.microsoft.com/office/drawing/2014/main" id="{3F1D00EE-1C12-89BF-58DE-FD2A9617C015}"/>
                </a:ext>
              </a:extLst>
            </p:cNvPr>
            <p:cNvSpPr/>
            <p:nvPr/>
          </p:nvSpPr>
          <p:spPr>
            <a:xfrm>
              <a:off x="8678851" y="5558385"/>
              <a:ext cx="1422400" cy="479363"/>
            </a:xfrm>
            <a:prstGeom prst="snip1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3B3B3B"/>
                  </a:solidFill>
                </a:rPr>
                <a:t>VM内情報</a:t>
              </a:r>
            </a:p>
          </p:txBody>
        </p:sp>
        <p:cxnSp>
          <p:nvCxnSpPr>
            <p:cNvPr id="74" name="Straight Arrow Connector 25">
              <a:extLst>
                <a:ext uri="{FF2B5EF4-FFF2-40B4-BE49-F238E27FC236}">
                  <a16:creationId xmlns:a16="http://schemas.microsoft.com/office/drawing/2014/main" id="{A23891DA-A6E2-54DB-F302-2764FE047B6B}"/>
                </a:ext>
              </a:extLst>
            </p:cNvPr>
            <p:cNvCxnSpPr>
              <a:cxnSpLocks/>
              <a:endCxn id="65" idx="2"/>
            </p:cNvCxnSpPr>
            <p:nvPr/>
          </p:nvCxnSpPr>
          <p:spPr>
            <a:xfrm flipV="1">
              <a:off x="3306746" y="6153541"/>
              <a:ext cx="1" cy="620774"/>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grpSp>
      <p:pic>
        <p:nvPicPr>
          <p:cNvPr id="3" name="Graphic 2" descr="Hammer with solid fill">
            <a:extLst>
              <a:ext uri="{FF2B5EF4-FFF2-40B4-BE49-F238E27FC236}">
                <a16:creationId xmlns:a16="http://schemas.microsoft.com/office/drawing/2014/main" id="{E5B95C1F-E23F-D4DE-3334-5622F99D7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0559" y="4422776"/>
            <a:ext cx="584976" cy="584976"/>
          </a:xfrm>
          <a:prstGeom prst="rect">
            <a:avLst/>
          </a:prstGeom>
        </p:spPr>
      </p:pic>
    </p:spTree>
    <p:extLst>
      <p:ext uri="{BB962C8B-B14F-4D97-AF65-F5344CB8AC3E}">
        <p14:creationId xmlns:p14="http://schemas.microsoft.com/office/powerpoint/2010/main" val="12569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8335B-6AD3-FB4C-BAA2-A01C73C6F98F}"/>
            </a:ext>
          </a:extLst>
        </p:cNvPr>
        <p:cNvGrpSpPr/>
        <p:nvPr/>
      </p:nvGrpSpPr>
      <p:grpSpPr>
        <a:xfrm>
          <a:off x="0" y="0"/>
          <a:ext cx="0" cy="0"/>
          <a:chOff x="0" y="0"/>
          <a:chExt cx="0" cy="0"/>
        </a:xfrm>
      </p:grpSpPr>
      <p:sp>
        <p:nvSpPr>
          <p:cNvPr id="11" name="Rectangle 6">
            <a:extLst>
              <a:ext uri="{FF2B5EF4-FFF2-40B4-BE49-F238E27FC236}">
                <a16:creationId xmlns:a16="http://schemas.microsoft.com/office/drawing/2014/main" id="{F2F2F4C2-BBD3-CBA4-003E-DC07F5F6E960}"/>
              </a:ext>
            </a:extLst>
          </p:cNvPr>
          <p:cNvSpPr/>
          <p:nvPr/>
        </p:nvSpPr>
        <p:spPr>
          <a:xfrm>
            <a:off x="1371604" y="5101793"/>
            <a:ext cx="5776233" cy="1517254"/>
          </a:xfrm>
          <a:prstGeom prst="rect">
            <a:avLst/>
          </a:prstGeom>
          <a:solidFill>
            <a:schemeClr val="bg1">
              <a:lumMod val="95000"/>
            </a:schemeClr>
          </a:solidFill>
          <a:ln w="25400"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9" name="Title 8">
            <a:extLst>
              <a:ext uri="{FF2B5EF4-FFF2-40B4-BE49-F238E27FC236}">
                <a16:creationId xmlns:a16="http://schemas.microsoft.com/office/drawing/2014/main" id="{5DD75284-D7E7-E266-1C7B-931C4DAF6D5E}"/>
              </a:ext>
            </a:extLst>
          </p:cNvPr>
          <p:cNvSpPr>
            <a:spLocks noGrp="1"/>
          </p:cNvSpPr>
          <p:nvPr>
            <p:ph type="title"/>
          </p:nvPr>
        </p:nvSpPr>
        <p:spPr>
          <a:xfrm>
            <a:off x="381000" y="551543"/>
            <a:ext cx="11430000" cy="457200"/>
          </a:xfrm>
        </p:spPr>
        <p:txBody>
          <a:bodyPr/>
          <a:lstStyle/>
          <a:p>
            <a:r>
              <a:rPr lang="en-US" dirty="0">
                <a:sym typeface="M+ Bold"/>
              </a:rPr>
              <a:t>提案：TransP4</a:t>
            </a:r>
            <a:endParaRPr lang="en-JP" dirty="0"/>
          </a:p>
        </p:txBody>
      </p:sp>
      <p:sp>
        <p:nvSpPr>
          <p:cNvPr id="76" name="Slide Number Placeholder 75">
            <a:extLst>
              <a:ext uri="{FF2B5EF4-FFF2-40B4-BE49-F238E27FC236}">
                <a16:creationId xmlns:a16="http://schemas.microsoft.com/office/drawing/2014/main" id="{D29299D6-AA14-1D5E-5A8F-25FA475B778C}"/>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6</a:t>
            </a:fld>
            <a:endParaRPr lang="en-US" dirty="0"/>
          </a:p>
        </p:txBody>
      </p:sp>
      <p:sp>
        <p:nvSpPr>
          <p:cNvPr id="15" name="Content Placeholder 14">
            <a:extLst>
              <a:ext uri="{FF2B5EF4-FFF2-40B4-BE49-F238E27FC236}">
                <a16:creationId xmlns:a16="http://schemas.microsoft.com/office/drawing/2014/main" id="{88DC2DD2-0ABF-C8BF-E8C0-52161046A39D}"/>
              </a:ext>
            </a:extLst>
          </p:cNvPr>
          <p:cNvSpPr>
            <a:spLocks noGrp="1"/>
          </p:cNvSpPr>
          <p:nvPr>
            <p:ph sz="half" idx="2"/>
          </p:nvPr>
        </p:nvSpPr>
        <p:spPr>
          <a:xfrm>
            <a:off x="381000" y="1219200"/>
            <a:ext cx="11430000" cy="4876799"/>
          </a:xfrm>
        </p:spPr>
        <p:txBody>
          <a:bodyPr/>
          <a:lstStyle/>
          <a:p>
            <a:r>
              <a:rPr lang="en-US" dirty="0" err="1">
                <a:solidFill>
                  <a:srgbClr val="3B3B3B"/>
                </a:solidFill>
                <a:sym typeface="M+ Bold"/>
              </a:rPr>
              <a:t>仮想スイッチに対して安全かつ透過的にP4プログラムを実行</a:t>
            </a:r>
            <a:endParaRPr lang="en-US" dirty="0">
              <a:solidFill>
                <a:srgbClr val="3B3B3B"/>
              </a:solidFill>
              <a:sym typeface="M+ Bold"/>
            </a:endParaRPr>
          </a:p>
          <a:p>
            <a:pPr lvl="1"/>
            <a:r>
              <a:rPr lang="en-US" dirty="0">
                <a:solidFill>
                  <a:srgbClr val="3B3B3B"/>
                </a:solidFill>
                <a:sym typeface="M+ Bold"/>
              </a:rPr>
              <a:t>仮想スイッチが送受信するパケットをOSカーネル内でP4 </a:t>
            </a:r>
            <a:r>
              <a:rPr lang="en-US" dirty="0" err="1">
                <a:solidFill>
                  <a:srgbClr val="3B3B3B"/>
                </a:solidFill>
                <a:sym typeface="M+ Bold"/>
              </a:rPr>
              <a:t>VMに転送</a:t>
            </a:r>
            <a:endParaRPr lang="en-US" dirty="0">
              <a:solidFill>
                <a:srgbClr val="3B3B3B"/>
              </a:solidFill>
              <a:sym typeface="M+ Bold"/>
            </a:endParaRPr>
          </a:p>
          <a:p>
            <a:pPr lvl="1"/>
            <a:r>
              <a:rPr lang="en-US" dirty="0" err="1">
                <a:solidFill>
                  <a:srgbClr val="3B3B3B"/>
                </a:solidFill>
                <a:sym typeface="M+"/>
              </a:rPr>
              <a:t>仮想スイッチに依存せずにP4に対応させることが可能</a:t>
            </a:r>
            <a:endParaRPr lang="en-US" dirty="0">
              <a:solidFill>
                <a:srgbClr val="3B3B3B"/>
              </a:solidFill>
              <a:sym typeface="M+"/>
            </a:endParaRPr>
          </a:p>
          <a:p>
            <a:r>
              <a:rPr lang="en-US" dirty="0" err="1">
                <a:solidFill>
                  <a:srgbClr val="3B3B3B"/>
                </a:solidFill>
                <a:sym typeface="M+"/>
              </a:rPr>
              <a:t>AF_XDPソケットAPIを用いる仮想スイッチが対象</a:t>
            </a:r>
            <a:endParaRPr lang="en-US" dirty="0">
              <a:solidFill>
                <a:srgbClr val="3B3B3B"/>
              </a:solidFill>
              <a:sym typeface="M+"/>
            </a:endParaRPr>
          </a:p>
          <a:p>
            <a:pPr lvl="1"/>
            <a:r>
              <a:rPr lang="en-US" dirty="0" err="1">
                <a:solidFill>
                  <a:srgbClr val="3B3B3B"/>
                </a:solidFill>
                <a:sym typeface="M+"/>
              </a:rPr>
              <a:t>P4</a:t>
            </a:r>
            <a:r>
              <a:rPr lang="en-US" dirty="0">
                <a:solidFill>
                  <a:srgbClr val="3B3B3B"/>
                </a:solidFill>
                <a:sym typeface="M+"/>
              </a:rPr>
              <a:t> </a:t>
            </a:r>
            <a:r>
              <a:rPr lang="en-US" dirty="0" err="1">
                <a:solidFill>
                  <a:srgbClr val="3B3B3B"/>
                </a:solidFill>
                <a:sym typeface="M+"/>
              </a:rPr>
              <a:t>VMにパケットを転送してもゼロコピーでパケット送受信を実現</a:t>
            </a:r>
            <a:endParaRPr lang="en-US" dirty="0">
              <a:solidFill>
                <a:srgbClr val="3B3B3B"/>
              </a:solidFill>
              <a:sym typeface="M+"/>
            </a:endParaRPr>
          </a:p>
          <a:p>
            <a:pPr lvl="1"/>
            <a:r>
              <a:rPr lang="en-US" dirty="0" err="1">
                <a:solidFill>
                  <a:srgbClr val="3B3B3B"/>
                </a:solidFill>
                <a:sym typeface="M+"/>
              </a:rPr>
              <a:t>カーネル内のAF_XDP</a:t>
            </a:r>
            <a:r>
              <a:rPr lang="ja-JP" altLang="en-US">
                <a:solidFill>
                  <a:srgbClr val="3B3B3B"/>
                </a:solidFill>
                <a:sym typeface="M+"/>
              </a:rPr>
              <a:t>サブシステムのみを拡張</a:t>
            </a:r>
            <a:endParaRPr lang="en-US" dirty="0">
              <a:solidFill>
                <a:srgbClr val="3B3B3B"/>
              </a:solidFill>
              <a:sym typeface="M+"/>
            </a:endParaRPr>
          </a:p>
        </p:txBody>
      </p:sp>
      <p:grpSp>
        <p:nvGrpSpPr>
          <p:cNvPr id="25" name="Group 24">
            <a:extLst>
              <a:ext uri="{FF2B5EF4-FFF2-40B4-BE49-F238E27FC236}">
                <a16:creationId xmlns:a16="http://schemas.microsoft.com/office/drawing/2014/main" id="{6A9FD85A-F87B-315D-801C-7E063ABEEBDC}"/>
              </a:ext>
            </a:extLst>
          </p:cNvPr>
          <p:cNvGrpSpPr/>
          <p:nvPr/>
        </p:nvGrpSpPr>
        <p:grpSpPr>
          <a:xfrm>
            <a:off x="1720750" y="4431043"/>
            <a:ext cx="9368499" cy="2398822"/>
            <a:chOff x="1915748" y="4421078"/>
            <a:chExt cx="9368499" cy="2398822"/>
          </a:xfrm>
        </p:grpSpPr>
        <p:sp>
          <p:nvSpPr>
            <p:cNvPr id="107" name="Rectangle 106">
              <a:extLst>
                <a:ext uri="{FF2B5EF4-FFF2-40B4-BE49-F238E27FC236}">
                  <a16:creationId xmlns:a16="http://schemas.microsoft.com/office/drawing/2014/main" id="{8093A720-1A7E-AD23-E55C-7BDEEC4604E2}"/>
                </a:ext>
              </a:extLst>
            </p:cNvPr>
            <p:cNvSpPr/>
            <p:nvPr/>
          </p:nvSpPr>
          <p:spPr>
            <a:xfrm>
              <a:off x="1915748" y="4422776"/>
              <a:ext cx="2088000" cy="468000"/>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sp>
          <p:nvSpPr>
            <p:cNvPr id="108" name="Rectangle 6">
              <a:extLst>
                <a:ext uri="{FF2B5EF4-FFF2-40B4-BE49-F238E27FC236}">
                  <a16:creationId xmlns:a16="http://schemas.microsoft.com/office/drawing/2014/main" id="{2095E52A-2E78-D123-8603-0C6893C8BFE2}"/>
                </a:ext>
              </a:extLst>
            </p:cNvPr>
            <p:cNvSpPr/>
            <p:nvPr/>
          </p:nvSpPr>
          <p:spPr>
            <a:xfrm>
              <a:off x="7900500" y="4421078"/>
              <a:ext cx="2088000" cy="468000"/>
            </a:xfrm>
            <a:prstGeom prst="rect">
              <a:avLst/>
            </a:prstGeom>
            <a:solidFill>
              <a:srgbClr val="424242">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ユーザVM</a:t>
              </a:r>
            </a:p>
          </p:txBody>
        </p:sp>
        <p:sp>
          <p:nvSpPr>
            <p:cNvPr id="117" name="Rectangle 116">
              <a:extLst>
                <a:ext uri="{FF2B5EF4-FFF2-40B4-BE49-F238E27FC236}">
                  <a16:creationId xmlns:a16="http://schemas.microsoft.com/office/drawing/2014/main" id="{795B831C-A9A6-E0B3-5533-E68138E97AE5}"/>
                </a:ext>
              </a:extLst>
            </p:cNvPr>
            <p:cNvSpPr/>
            <p:nvPr/>
          </p:nvSpPr>
          <p:spPr>
            <a:xfrm>
              <a:off x="1915748" y="6115194"/>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123" name="Straight Connector 15">
              <a:extLst>
                <a:ext uri="{FF2B5EF4-FFF2-40B4-BE49-F238E27FC236}">
                  <a16:creationId xmlns:a16="http://schemas.microsoft.com/office/drawing/2014/main" id="{EF3E9353-5DB9-EE8B-73E3-14D0E58F9E22}"/>
                </a:ext>
              </a:extLst>
            </p:cNvPr>
            <p:cNvCxnSpPr>
              <a:cxnSpLocks/>
              <a:stCxn id="107" idx="3"/>
              <a:endCxn id="108" idx="1"/>
            </p:cNvCxnSpPr>
            <p:nvPr/>
          </p:nvCxnSpPr>
          <p:spPr>
            <a:xfrm flipV="1">
              <a:off x="4003748" y="4655078"/>
              <a:ext cx="3896752" cy="1698"/>
            </a:xfrm>
            <a:prstGeom prst="line">
              <a:avLst/>
            </a:prstGeom>
            <a:noFill/>
            <a:ln w="28575" cap="flat" cmpd="sng" algn="ctr">
              <a:solidFill>
                <a:srgbClr val="424242"/>
              </a:solidFill>
              <a:prstDash val="solid"/>
            </a:ln>
            <a:effectLst/>
          </p:spPr>
        </p:cxnSp>
        <p:sp>
          <p:nvSpPr>
            <p:cNvPr id="34" name="Rectangle 33">
              <a:extLst>
                <a:ext uri="{FF2B5EF4-FFF2-40B4-BE49-F238E27FC236}">
                  <a16:creationId xmlns:a16="http://schemas.microsoft.com/office/drawing/2014/main" id="{037B43BB-2521-0CA9-CBE9-27CA64AC054D}"/>
                </a:ext>
              </a:extLst>
            </p:cNvPr>
            <p:cNvSpPr/>
            <p:nvPr/>
          </p:nvSpPr>
          <p:spPr>
            <a:xfrm>
              <a:off x="1915748" y="5309002"/>
              <a:ext cx="2088000" cy="396000"/>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38" name="Rectangle 37">
              <a:extLst>
                <a:ext uri="{FF2B5EF4-FFF2-40B4-BE49-F238E27FC236}">
                  <a16:creationId xmlns:a16="http://schemas.microsoft.com/office/drawing/2014/main" id="{6762C1CA-7F46-9456-F656-7105C37C3C86}"/>
                </a:ext>
              </a:extLst>
            </p:cNvPr>
            <p:cNvSpPr/>
            <p:nvPr/>
          </p:nvSpPr>
          <p:spPr>
            <a:xfrm>
              <a:off x="7871585" y="5402613"/>
              <a:ext cx="2175487" cy="1210905"/>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39" name="Snip Diagonal Corner Rectangle 38">
              <a:extLst>
                <a:ext uri="{FF2B5EF4-FFF2-40B4-BE49-F238E27FC236}">
                  <a16:creationId xmlns:a16="http://schemas.microsoft.com/office/drawing/2014/main" id="{02473AC6-C975-31FC-4E3F-3C38C8BF6EF0}"/>
                </a:ext>
              </a:extLst>
            </p:cNvPr>
            <p:cNvSpPr/>
            <p:nvPr/>
          </p:nvSpPr>
          <p:spPr>
            <a:xfrm>
              <a:off x="8225759" y="5893946"/>
              <a:ext cx="1454648" cy="577663"/>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cxnSp>
          <p:nvCxnSpPr>
            <p:cNvPr id="70" name="Straight Arrow Connector 25">
              <a:extLst>
                <a:ext uri="{FF2B5EF4-FFF2-40B4-BE49-F238E27FC236}">
                  <a16:creationId xmlns:a16="http://schemas.microsoft.com/office/drawing/2014/main" id="{3CF54805-4260-828D-0326-36AF7AD078D3}"/>
                </a:ext>
              </a:extLst>
            </p:cNvPr>
            <p:cNvCxnSpPr>
              <a:cxnSpLocks/>
              <a:stCxn id="34" idx="0"/>
              <a:endCxn id="107" idx="2"/>
            </p:cNvCxnSpPr>
            <p:nvPr/>
          </p:nvCxnSpPr>
          <p:spPr>
            <a:xfrm flipV="1">
              <a:off x="2959748" y="4890776"/>
              <a:ext cx="0" cy="418226"/>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cxnSp>
          <p:nvCxnSpPr>
            <p:cNvPr id="35" name="Curved Connector 34">
              <a:extLst>
                <a:ext uri="{FF2B5EF4-FFF2-40B4-BE49-F238E27FC236}">
                  <a16:creationId xmlns:a16="http://schemas.microsoft.com/office/drawing/2014/main" id="{550151C1-584B-D0B3-01BE-084D64ABC448}"/>
                </a:ext>
              </a:extLst>
            </p:cNvPr>
            <p:cNvCxnSpPr>
              <a:cxnSpLocks/>
              <a:stCxn id="108" idx="3"/>
              <a:endCxn id="39" idx="0"/>
            </p:cNvCxnSpPr>
            <p:nvPr/>
          </p:nvCxnSpPr>
          <p:spPr>
            <a:xfrm flipH="1">
              <a:off x="9680407" y="4655078"/>
              <a:ext cx="308093" cy="1527700"/>
            </a:xfrm>
            <a:prstGeom prst="curvedConnector3">
              <a:avLst>
                <a:gd name="adj1" fmla="val -74198"/>
              </a:avLst>
            </a:prstGeom>
            <a:noFill/>
            <a:ln w="63500" cap="flat" cmpd="sng" algn="ctr">
              <a:solidFill>
                <a:srgbClr val="0B6374">
                  <a:shade val="95000"/>
                  <a:satMod val="105000"/>
                </a:srgbClr>
              </a:solidFill>
              <a:prstDash val="solid"/>
              <a:tailEnd type="triangle"/>
            </a:ln>
            <a:effectLst/>
          </p:spPr>
        </p:cxnSp>
        <p:sp>
          <p:nvSpPr>
            <p:cNvPr id="8" name="Snip Single Corner Rectangle 7">
              <a:extLst>
                <a:ext uri="{FF2B5EF4-FFF2-40B4-BE49-F238E27FC236}">
                  <a16:creationId xmlns:a16="http://schemas.microsoft.com/office/drawing/2014/main" id="{213DD1F6-7B06-7E2B-ACF0-88F454FC20CA}"/>
                </a:ext>
              </a:extLst>
            </p:cNvPr>
            <p:cNvSpPr/>
            <p:nvPr/>
          </p:nvSpPr>
          <p:spPr>
            <a:xfrm>
              <a:off x="9861847" y="5368744"/>
              <a:ext cx="1422400" cy="479363"/>
            </a:xfrm>
            <a:prstGeom prst="snip1Rect">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3B3B3B"/>
                  </a:solidFill>
                </a:rPr>
                <a:t>VM内情報</a:t>
              </a:r>
            </a:p>
          </p:txBody>
        </p:sp>
        <p:cxnSp>
          <p:nvCxnSpPr>
            <p:cNvPr id="94" name="Straight Arrow Connector 25">
              <a:extLst>
                <a:ext uri="{FF2B5EF4-FFF2-40B4-BE49-F238E27FC236}">
                  <a16:creationId xmlns:a16="http://schemas.microsoft.com/office/drawing/2014/main" id="{225B92FB-C0CD-42B0-639A-4066B7710DA3}"/>
                </a:ext>
              </a:extLst>
            </p:cNvPr>
            <p:cNvCxnSpPr>
              <a:cxnSpLocks/>
            </p:cNvCxnSpPr>
            <p:nvPr/>
          </p:nvCxnSpPr>
          <p:spPr>
            <a:xfrm flipV="1">
              <a:off x="2959748" y="5696969"/>
              <a:ext cx="0" cy="418225"/>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cxnSp>
          <p:nvCxnSpPr>
            <p:cNvPr id="95" name="Straight Arrow Connector 25">
              <a:extLst>
                <a:ext uri="{FF2B5EF4-FFF2-40B4-BE49-F238E27FC236}">
                  <a16:creationId xmlns:a16="http://schemas.microsoft.com/office/drawing/2014/main" id="{2826591B-C8A2-1212-FB72-D3E21ED436E1}"/>
                </a:ext>
              </a:extLst>
            </p:cNvPr>
            <p:cNvCxnSpPr>
              <a:cxnSpLocks/>
            </p:cNvCxnSpPr>
            <p:nvPr/>
          </p:nvCxnSpPr>
          <p:spPr>
            <a:xfrm flipV="1">
              <a:off x="2959748" y="6462712"/>
              <a:ext cx="3428" cy="357188"/>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cxnSp>
          <p:nvCxnSpPr>
            <p:cNvPr id="110" name="Straight Arrow Connector 25">
              <a:extLst>
                <a:ext uri="{FF2B5EF4-FFF2-40B4-BE49-F238E27FC236}">
                  <a16:creationId xmlns:a16="http://schemas.microsoft.com/office/drawing/2014/main" id="{E7F60B13-65F7-8D9E-7F89-76FF6FEC414A}"/>
                </a:ext>
              </a:extLst>
            </p:cNvPr>
            <p:cNvCxnSpPr>
              <a:cxnSpLocks/>
              <a:stCxn id="5" idx="1"/>
              <a:endCxn id="34" idx="3"/>
            </p:cNvCxnSpPr>
            <p:nvPr/>
          </p:nvCxnSpPr>
          <p:spPr>
            <a:xfrm flipH="1" flipV="1">
              <a:off x="4003748" y="5507002"/>
              <a:ext cx="1071341" cy="501064"/>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sp>
          <p:nvSpPr>
            <p:cNvPr id="5" name="Rectangle 4">
              <a:extLst>
                <a:ext uri="{FF2B5EF4-FFF2-40B4-BE49-F238E27FC236}">
                  <a16:creationId xmlns:a16="http://schemas.microsoft.com/office/drawing/2014/main" id="{E4EC1D25-4D2E-6EA5-384F-A18B6F774FE8}"/>
                </a:ext>
              </a:extLst>
            </p:cNvPr>
            <p:cNvSpPr/>
            <p:nvPr/>
          </p:nvSpPr>
          <p:spPr>
            <a:xfrm>
              <a:off x="5075089" y="5668826"/>
              <a:ext cx="1758624" cy="678479"/>
            </a:xfrm>
            <a:prstGeom prst="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chemeClr val="bg1"/>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AF_XDP</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chemeClr val="bg1"/>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サブシステム</a:t>
              </a:r>
            </a:p>
          </p:txBody>
        </p:sp>
        <p:cxnSp>
          <p:nvCxnSpPr>
            <p:cNvPr id="21" name="Straight Arrow Connector 25">
              <a:extLst>
                <a:ext uri="{FF2B5EF4-FFF2-40B4-BE49-F238E27FC236}">
                  <a16:creationId xmlns:a16="http://schemas.microsoft.com/office/drawing/2014/main" id="{FA23B0FB-D1D7-3267-5B8F-E04D69989F03}"/>
                </a:ext>
              </a:extLst>
            </p:cNvPr>
            <p:cNvCxnSpPr>
              <a:cxnSpLocks/>
              <a:stCxn id="38" idx="1"/>
              <a:endCxn id="5" idx="3"/>
            </p:cNvCxnSpPr>
            <p:nvPr/>
          </p:nvCxnSpPr>
          <p:spPr>
            <a:xfrm flipH="1">
              <a:off x="6833713" y="6008066"/>
              <a:ext cx="1037872" cy="0"/>
            </a:xfrm>
            <a:prstGeom prst="straightConnector1">
              <a:avLst/>
            </a:prstGeom>
            <a:noFill/>
            <a:ln w="44450" cap="flat" cmpd="sng" algn="ctr">
              <a:solidFill>
                <a:srgbClr val="FD5B58">
                  <a:shade val="95000"/>
                  <a:satMod val="105000"/>
                </a:srgbClr>
              </a:solidFill>
              <a:prstDash val="solid"/>
              <a:headEnd type="arrow" w="med" len="sm"/>
              <a:tailEnd type="arrow" w="med" len="sm"/>
            </a:ln>
            <a:effectLst/>
          </p:spPr>
        </p:cxnSp>
        <p:pic>
          <p:nvPicPr>
            <p:cNvPr id="2" name="Graphic 1" descr="Hammer with solid fill">
              <a:extLst>
                <a:ext uri="{FF2B5EF4-FFF2-40B4-BE49-F238E27FC236}">
                  <a16:creationId xmlns:a16="http://schemas.microsoft.com/office/drawing/2014/main" id="{9C4828A0-56A8-45FE-0B7F-959AFF4C17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9335" y="5917564"/>
              <a:ext cx="584976" cy="584976"/>
            </a:xfrm>
            <a:prstGeom prst="rect">
              <a:avLst/>
            </a:prstGeom>
          </p:spPr>
        </p:pic>
      </p:grpSp>
      <p:cxnSp>
        <p:nvCxnSpPr>
          <p:cNvPr id="12" name="Straight Connector 11">
            <a:extLst>
              <a:ext uri="{FF2B5EF4-FFF2-40B4-BE49-F238E27FC236}">
                <a16:creationId xmlns:a16="http://schemas.microsoft.com/office/drawing/2014/main" id="{503EC4B2-F63A-8805-A16D-A03F83E878AC}"/>
              </a:ext>
            </a:extLst>
          </p:cNvPr>
          <p:cNvCxnSpPr>
            <a:cxnSpLocks/>
          </p:cNvCxnSpPr>
          <p:nvPr/>
        </p:nvCxnSpPr>
        <p:spPr>
          <a:xfrm>
            <a:off x="1371604" y="5101793"/>
            <a:ext cx="5776233"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3ED436-1D12-D143-5168-679F1F8A2F63}"/>
              </a:ext>
            </a:extLst>
          </p:cNvPr>
          <p:cNvCxnSpPr>
            <a:cxnSpLocks/>
          </p:cNvCxnSpPr>
          <p:nvPr/>
        </p:nvCxnSpPr>
        <p:spPr>
          <a:xfrm flipV="1">
            <a:off x="7147837" y="5101793"/>
            <a:ext cx="0" cy="151725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37DBCB4-3347-9B3D-58B7-4A7071FE0A43}"/>
              </a:ext>
            </a:extLst>
          </p:cNvPr>
          <p:cNvSpPr txBox="1"/>
          <p:nvPr/>
        </p:nvSpPr>
        <p:spPr>
          <a:xfrm>
            <a:off x="6057957" y="5134301"/>
            <a:ext cx="1107996" cy="369332"/>
          </a:xfrm>
          <a:prstGeom prst="rect">
            <a:avLst/>
          </a:prstGeom>
          <a:noFill/>
        </p:spPr>
        <p:txBody>
          <a:bodyPr wrap="none" rtlCol="0">
            <a:spAutoFit/>
          </a:bodyPr>
          <a:lstStyle/>
          <a:p>
            <a:r>
              <a:rPr lang="en-US" sz="1800" dirty="0" err="1">
                <a:latin typeface="M PLUS 1p" panose="020B0502020203020207" pitchFamily="34" charset="-128"/>
                <a:ea typeface="M PLUS 1p" panose="020B0502020203020207" pitchFamily="34" charset="-128"/>
                <a:cs typeface="M PLUS 1p" panose="020B0502020203020207" pitchFamily="34" charset="-128"/>
              </a:rPr>
              <a:t>カーネル</a:t>
            </a:r>
            <a:endParaRPr lang="en-JP" sz="1800" dirty="0">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41997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3D172-F5C3-96EA-590B-7318A1BC0AE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4C08EB8A-05C9-7779-F2D2-37887F202BB9}"/>
              </a:ext>
            </a:extLst>
          </p:cNvPr>
          <p:cNvSpPr>
            <a:spLocks noGrp="1"/>
          </p:cNvSpPr>
          <p:nvPr>
            <p:ph type="title"/>
          </p:nvPr>
        </p:nvSpPr>
        <p:spPr>
          <a:xfrm>
            <a:off x="381000" y="551543"/>
            <a:ext cx="11430000" cy="457200"/>
          </a:xfrm>
        </p:spPr>
        <p:txBody>
          <a:bodyPr/>
          <a:lstStyle/>
          <a:p>
            <a:r>
              <a:rPr lang="en-US" dirty="0">
                <a:sym typeface="M+ Bold"/>
              </a:rPr>
              <a:t>AF_XDP</a:t>
            </a:r>
            <a:endParaRPr lang="en-JP" dirty="0"/>
          </a:p>
        </p:txBody>
      </p:sp>
      <p:sp>
        <p:nvSpPr>
          <p:cNvPr id="76" name="Slide Number Placeholder 75">
            <a:extLst>
              <a:ext uri="{FF2B5EF4-FFF2-40B4-BE49-F238E27FC236}">
                <a16:creationId xmlns:a16="http://schemas.microsoft.com/office/drawing/2014/main" id="{6451B9B1-9492-52CA-02C8-3207FF3EDDCA}"/>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7</a:t>
            </a:fld>
            <a:endParaRPr lang="en-US" dirty="0"/>
          </a:p>
        </p:txBody>
      </p:sp>
      <p:sp>
        <p:nvSpPr>
          <p:cNvPr id="15" name="Content Placeholder 14">
            <a:extLst>
              <a:ext uri="{FF2B5EF4-FFF2-40B4-BE49-F238E27FC236}">
                <a16:creationId xmlns:a16="http://schemas.microsoft.com/office/drawing/2014/main" id="{79654750-A953-827A-DC73-D21347D6250D}"/>
              </a:ext>
            </a:extLst>
          </p:cNvPr>
          <p:cNvSpPr>
            <a:spLocks noGrp="1"/>
          </p:cNvSpPr>
          <p:nvPr>
            <p:ph sz="half" idx="2"/>
          </p:nvPr>
        </p:nvSpPr>
        <p:spPr>
          <a:xfrm>
            <a:off x="381000" y="1219200"/>
            <a:ext cx="11430000" cy="4876799"/>
          </a:xfrm>
        </p:spPr>
        <p:txBody>
          <a:bodyPr/>
          <a:lstStyle/>
          <a:p>
            <a:r>
              <a:rPr lang="ja-JP" altLang="en-US">
                <a:solidFill>
                  <a:srgbClr val="3B3B3B"/>
                </a:solidFill>
              </a:rPr>
              <a:t>ネットワークスタックをバイパスする高速パケット処理機構 </a:t>
            </a:r>
            <a:endParaRPr lang="en-US" altLang="ja-JP" dirty="0">
              <a:solidFill>
                <a:srgbClr val="3B3B3B"/>
              </a:solidFill>
            </a:endParaRPr>
          </a:p>
          <a:p>
            <a:pPr lvl="1"/>
            <a:r>
              <a:rPr lang="ja-JP" altLang="en-US">
                <a:solidFill>
                  <a:srgbClr val="3B3B3B"/>
                </a:solidFill>
              </a:rPr>
              <a:t>プロセスとデバイスドライバ間で直接パケットをやり取り</a:t>
            </a:r>
            <a:endParaRPr lang="en-US" altLang="ja-JP" dirty="0">
              <a:solidFill>
                <a:srgbClr val="3B3B3B"/>
              </a:solidFill>
            </a:endParaRPr>
          </a:p>
          <a:p>
            <a:pPr lvl="1"/>
            <a:r>
              <a:rPr lang="ja-JP" altLang="en-US">
                <a:solidFill>
                  <a:srgbClr val="3B3B3B"/>
                </a:solidFill>
              </a:rPr>
              <a:t>パケットデータをコピー</a:t>
            </a:r>
            <a:r>
              <a:rPr lang="ja-JP" altLang="en-JP">
                <a:solidFill>
                  <a:srgbClr val="3B3B3B"/>
                </a:solidFill>
              </a:rPr>
              <a:t>す</a:t>
            </a:r>
            <a:r>
              <a:rPr lang="ja-JP" altLang="en-US">
                <a:solidFill>
                  <a:srgbClr val="3B3B3B"/>
                </a:solidFill>
              </a:rPr>
              <a:t>ることなく送受信が可能</a:t>
            </a:r>
            <a:endParaRPr lang="en-US" altLang="ja-JP" dirty="0">
              <a:solidFill>
                <a:srgbClr val="3B3B3B"/>
              </a:solidFill>
            </a:endParaRPr>
          </a:p>
          <a:p>
            <a:r>
              <a:rPr lang="en-US" dirty="0" err="1">
                <a:solidFill>
                  <a:srgbClr val="3B3B3B"/>
                </a:solidFill>
              </a:rPr>
              <a:t>プロセスはAF_XDP</a:t>
            </a:r>
            <a:r>
              <a:rPr lang="ja-JP" altLang="en-US">
                <a:solidFill>
                  <a:srgbClr val="3B3B3B"/>
                </a:solidFill>
              </a:rPr>
              <a:t>ソケット</a:t>
            </a:r>
            <a:r>
              <a:rPr lang="en-US" dirty="0">
                <a:solidFill>
                  <a:srgbClr val="3B3B3B"/>
                </a:solidFill>
              </a:rPr>
              <a:t>API</a:t>
            </a:r>
            <a:r>
              <a:rPr lang="ja-JP" altLang="en-US">
                <a:solidFill>
                  <a:srgbClr val="3B3B3B"/>
                </a:solidFill>
              </a:rPr>
              <a:t>を用いてパケットを送受信</a:t>
            </a:r>
            <a:endParaRPr lang="en-US" dirty="0">
              <a:solidFill>
                <a:srgbClr val="3B3B3B"/>
              </a:solidFill>
              <a:sym typeface="M+"/>
            </a:endParaRPr>
          </a:p>
          <a:p>
            <a:pPr lvl="1"/>
            <a:r>
              <a:rPr lang="ja-JP" altLang="en-US">
                <a:solidFill>
                  <a:srgbClr val="3B3B3B"/>
                </a:solidFill>
              </a:rPr>
              <a:t>カーネルと共有するメモリ領域（</a:t>
            </a:r>
            <a:r>
              <a:rPr lang="en-US" altLang="ja-JP" dirty="0" err="1">
                <a:solidFill>
                  <a:srgbClr val="3B3B3B"/>
                </a:solidFill>
              </a:rPr>
              <a:t>UMEM</a:t>
            </a:r>
            <a:r>
              <a:rPr lang="ja-JP" altLang="en-US">
                <a:solidFill>
                  <a:srgbClr val="3B3B3B"/>
                </a:solidFill>
              </a:rPr>
              <a:t>）にパケットデータを格納</a:t>
            </a:r>
            <a:endParaRPr lang="en-US" altLang="ja-JP" dirty="0">
              <a:solidFill>
                <a:srgbClr val="3B3B3B"/>
              </a:solidFill>
            </a:endParaRPr>
          </a:p>
          <a:p>
            <a:pPr lvl="1"/>
            <a:r>
              <a:rPr lang="ja-JP" altLang="en-US">
                <a:solidFill>
                  <a:srgbClr val="3B3B3B"/>
                </a:solidFill>
              </a:rPr>
              <a:t>リングバッファを介してデバイスドライバとディスクリプタをやり取り</a:t>
            </a:r>
            <a:endParaRPr lang="en-US" altLang="ja-JP" dirty="0">
              <a:solidFill>
                <a:srgbClr val="3B3B3B"/>
              </a:solidFill>
            </a:endParaRPr>
          </a:p>
        </p:txBody>
      </p:sp>
      <p:grpSp>
        <p:nvGrpSpPr>
          <p:cNvPr id="4" name="Group 3">
            <a:extLst>
              <a:ext uri="{FF2B5EF4-FFF2-40B4-BE49-F238E27FC236}">
                <a16:creationId xmlns:a16="http://schemas.microsoft.com/office/drawing/2014/main" id="{EB906724-3047-2E03-41B4-CF87D2CB06A0}"/>
              </a:ext>
            </a:extLst>
          </p:cNvPr>
          <p:cNvGrpSpPr/>
          <p:nvPr/>
        </p:nvGrpSpPr>
        <p:grpSpPr>
          <a:xfrm>
            <a:off x="1823041" y="4249738"/>
            <a:ext cx="8198661" cy="2532965"/>
            <a:chOff x="1823041" y="4249738"/>
            <a:chExt cx="8198661" cy="2532965"/>
          </a:xfrm>
        </p:grpSpPr>
        <p:cxnSp>
          <p:nvCxnSpPr>
            <p:cNvPr id="170" name="Straight Connector 169">
              <a:extLst>
                <a:ext uri="{FF2B5EF4-FFF2-40B4-BE49-F238E27FC236}">
                  <a16:creationId xmlns:a16="http://schemas.microsoft.com/office/drawing/2014/main" id="{5251972E-6361-2822-572F-BE3BC5EE9328}"/>
                </a:ext>
              </a:extLst>
            </p:cNvPr>
            <p:cNvCxnSpPr>
              <a:cxnSpLocks/>
            </p:cNvCxnSpPr>
            <p:nvPr/>
          </p:nvCxnSpPr>
          <p:spPr>
            <a:xfrm>
              <a:off x="1853025" y="5554276"/>
              <a:ext cx="8156802"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5298C027-BB8F-38A3-1852-86D9BF312DA9}"/>
                </a:ext>
              </a:extLst>
            </p:cNvPr>
            <p:cNvSpPr txBox="1"/>
            <p:nvPr/>
          </p:nvSpPr>
          <p:spPr>
            <a:xfrm>
              <a:off x="1837820" y="5176630"/>
              <a:ext cx="1338828" cy="369332"/>
            </a:xfrm>
            <a:prstGeom prst="rect">
              <a:avLst/>
            </a:prstGeom>
            <a:noFill/>
          </p:spPr>
          <p:txBody>
            <a:bodyPr wrap="none" rtlCol="0">
              <a:spAutoFit/>
            </a:bodyPr>
            <a:lstStyle/>
            <a:p>
              <a:r>
                <a:rPr lang="en-JP" sz="1800" dirty="0">
                  <a:latin typeface="M PLUS 1p" panose="020B0502020203020207" pitchFamily="34" charset="-128"/>
                  <a:ea typeface="M PLUS 1p" panose="020B0502020203020207" pitchFamily="34" charset="-128"/>
                  <a:cs typeface="M PLUS 1p" panose="020B0502020203020207" pitchFamily="34" charset="-128"/>
                </a:rPr>
                <a:t>ユーザ空間</a:t>
              </a:r>
            </a:p>
          </p:txBody>
        </p:sp>
        <p:sp>
          <p:nvSpPr>
            <p:cNvPr id="172" name="Rectangle 6">
              <a:extLst>
                <a:ext uri="{FF2B5EF4-FFF2-40B4-BE49-F238E27FC236}">
                  <a16:creationId xmlns:a16="http://schemas.microsoft.com/office/drawing/2014/main" id="{1F214599-726A-9B16-2149-076110D96A75}"/>
                </a:ext>
              </a:extLst>
            </p:cNvPr>
            <p:cNvSpPr/>
            <p:nvPr/>
          </p:nvSpPr>
          <p:spPr>
            <a:xfrm>
              <a:off x="5104043" y="4950795"/>
              <a:ext cx="1988595" cy="458500"/>
            </a:xfrm>
            <a:prstGeom prst="rect">
              <a:avLst/>
            </a:prstGeom>
            <a:solidFill>
              <a:schemeClr val="accent2">
                <a:lumMod val="60000"/>
                <a:lumOff val="40000"/>
              </a:schemeClr>
            </a:solidFill>
            <a:ln w="25400"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UMEM</a:t>
              </a:r>
            </a:p>
          </p:txBody>
        </p:sp>
        <p:sp>
          <p:nvSpPr>
            <p:cNvPr id="173" name="Rectangle 6">
              <a:extLst>
                <a:ext uri="{FF2B5EF4-FFF2-40B4-BE49-F238E27FC236}">
                  <a16:creationId xmlns:a16="http://schemas.microsoft.com/office/drawing/2014/main" id="{70DD6319-068B-CFA8-44E3-9461DE1E3F0E}"/>
                </a:ext>
              </a:extLst>
            </p:cNvPr>
            <p:cNvSpPr/>
            <p:nvPr/>
          </p:nvSpPr>
          <p:spPr>
            <a:xfrm>
              <a:off x="1864900" y="5573943"/>
              <a:ext cx="8156802" cy="956234"/>
            </a:xfrm>
            <a:prstGeom prst="rect">
              <a:avLst/>
            </a:prstGeom>
            <a:solidFill>
              <a:schemeClr val="bg1">
                <a:lumMod val="95000"/>
              </a:schemeClr>
            </a:solidFill>
            <a:ln w="25400"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174" name="Rectangle 173">
              <a:extLst>
                <a:ext uri="{FF2B5EF4-FFF2-40B4-BE49-F238E27FC236}">
                  <a16:creationId xmlns:a16="http://schemas.microsoft.com/office/drawing/2014/main" id="{81EC1F6B-E307-9E67-A8C7-5DF3B2DF6347}"/>
                </a:ext>
              </a:extLst>
            </p:cNvPr>
            <p:cNvSpPr/>
            <p:nvPr/>
          </p:nvSpPr>
          <p:spPr>
            <a:xfrm>
              <a:off x="4597570" y="5730083"/>
              <a:ext cx="2989773" cy="444633"/>
            </a:xfrm>
            <a:prstGeom prst="rect">
              <a:avLst/>
            </a:prstGeom>
            <a:solidFill>
              <a:schemeClr val="accent6">
                <a:lumMod val="60000"/>
                <a:lumOff val="40000"/>
              </a:schemeClr>
            </a:solidFill>
            <a:ln w="25400"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175" name="Rectangle 6">
              <a:extLst>
                <a:ext uri="{FF2B5EF4-FFF2-40B4-BE49-F238E27FC236}">
                  <a16:creationId xmlns:a16="http://schemas.microsoft.com/office/drawing/2014/main" id="{DDCD5232-7F05-A1DC-F0E7-309578A81632}"/>
                </a:ext>
              </a:extLst>
            </p:cNvPr>
            <p:cNvSpPr/>
            <p:nvPr/>
          </p:nvSpPr>
          <p:spPr>
            <a:xfrm>
              <a:off x="5104044" y="4249738"/>
              <a:ext cx="1988594" cy="425393"/>
            </a:xfrm>
            <a:prstGeom prst="rect">
              <a:avLst/>
            </a:prstGeom>
            <a:solidFill>
              <a:srgbClr val="BBE9E6"/>
            </a:solidFill>
            <a:ln w="25400"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1800" kern="0" dirty="0">
                  <a:solidFill>
                    <a:srgbClr val="424242"/>
                  </a:solidFill>
                  <a:latin typeface="M PLUS 1p" panose="020B0502020203020207" pitchFamily="34" charset="-128"/>
                  <a:ea typeface="M PLUS 1p" panose="020B0502020203020207" pitchFamily="34" charset="-128"/>
                  <a:cs typeface="M PLUS 1p" panose="020B0502020203020207" pitchFamily="34" charset="-128"/>
                  <a:sym typeface="Arial"/>
                </a:rPr>
                <a:t>プロセス</a:t>
              </a:r>
              <a:endPar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176" name="TextBox 175">
              <a:extLst>
                <a:ext uri="{FF2B5EF4-FFF2-40B4-BE49-F238E27FC236}">
                  <a16:creationId xmlns:a16="http://schemas.microsoft.com/office/drawing/2014/main" id="{5B7928F8-DD86-B4CB-72AC-46E2638D97C2}"/>
                </a:ext>
              </a:extLst>
            </p:cNvPr>
            <p:cNvSpPr txBox="1"/>
            <p:nvPr/>
          </p:nvSpPr>
          <p:spPr>
            <a:xfrm>
              <a:off x="1823041" y="5590750"/>
              <a:ext cx="1569660" cy="369332"/>
            </a:xfrm>
            <a:prstGeom prst="rect">
              <a:avLst/>
            </a:prstGeom>
            <a:noFill/>
          </p:spPr>
          <p:txBody>
            <a:bodyPr wrap="none" rtlCol="0">
              <a:spAutoFit/>
            </a:bodyPr>
            <a:lstStyle/>
            <a:p>
              <a:r>
                <a:rPr lang="en-US" sz="1800" dirty="0" err="1">
                  <a:latin typeface="M PLUS 1p" panose="020B0502020203020207" pitchFamily="34" charset="-128"/>
                  <a:ea typeface="M PLUS 1p" panose="020B0502020203020207" pitchFamily="34" charset="-128"/>
                  <a:cs typeface="M PLUS 1p" panose="020B0502020203020207" pitchFamily="34" charset="-128"/>
                </a:rPr>
                <a:t>カーネル空間</a:t>
              </a:r>
              <a:endParaRPr lang="en-JP" sz="1800" dirty="0">
                <a:latin typeface="M PLUS 1p" panose="020B0502020203020207" pitchFamily="34" charset="-128"/>
                <a:ea typeface="M PLUS 1p" panose="020B0502020203020207" pitchFamily="34" charset="-128"/>
                <a:cs typeface="M PLUS 1p" panose="020B0502020203020207" pitchFamily="34" charset="-128"/>
              </a:endParaRPr>
            </a:p>
          </p:txBody>
        </p:sp>
        <p:cxnSp>
          <p:nvCxnSpPr>
            <p:cNvPr id="177" name="Straight Arrow Connector 20">
              <a:extLst>
                <a:ext uri="{FF2B5EF4-FFF2-40B4-BE49-F238E27FC236}">
                  <a16:creationId xmlns:a16="http://schemas.microsoft.com/office/drawing/2014/main" id="{B7845684-0E6B-AAFE-7CA3-DEFD28CDA4F1}"/>
                </a:ext>
              </a:extLst>
            </p:cNvPr>
            <p:cNvCxnSpPr>
              <a:cxnSpLocks/>
            </p:cNvCxnSpPr>
            <p:nvPr/>
          </p:nvCxnSpPr>
          <p:spPr>
            <a:xfrm flipV="1">
              <a:off x="5635590" y="4669881"/>
              <a:ext cx="0" cy="286646"/>
            </a:xfrm>
            <a:prstGeom prst="straightConnector1">
              <a:avLst/>
            </a:prstGeom>
            <a:ln w="5715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179" name="TextBox 178">
              <a:extLst>
                <a:ext uri="{FF2B5EF4-FFF2-40B4-BE49-F238E27FC236}">
                  <a16:creationId xmlns:a16="http://schemas.microsoft.com/office/drawing/2014/main" id="{B8C2958D-39B0-90EA-1F6B-E4B16639A3AD}"/>
                </a:ext>
              </a:extLst>
            </p:cNvPr>
            <p:cNvSpPr txBox="1"/>
            <p:nvPr/>
          </p:nvSpPr>
          <p:spPr>
            <a:xfrm>
              <a:off x="4517510" y="5768385"/>
              <a:ext cx="1215943" cy="369332"/>
            </a:xfrm>
            <a:prstGeom prst="rect">
              <a:avLst/>
            </a:prstGeom>
            <a:noFill/>
          </p:spPr>
          <p:txBody>
            <a:bodyPr wrap="square" rtlCol="0">
              <a:spAutoFit/>
            </a:bodyPr>
            <a:lstStyle/>
            <a:p>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ドライバ</a:t>
              </a:r>
            </a:p>
          </p:txBody>
        </p:sp>
        <p:sp>
          <p:nvSpPr>
            <p:cNvPr id="180" name="Rectangle 6">
              <a:extLst>
                <a:ext uri="{FF2B5EF4-FFF2-40B4-BE49-F238E27FC236}">
                  <a16:creationId xmlns:a16="http://schemas.microsoft.com/office/drawing/2014/main" id="{965FD971-5BB8-477B-8530-6B95D2250692}"/>
                </a:ext>
              </a:extLst>
            </p:cNvPr>
            <p:cNvSpPr/>
            <p:nvPr/>
          </p:nvSpPr>
          <p:spPr>
            <a:xfrm>
              <a:off x="4866167" y="6174716"/>
              <a:ext cx="2490316" cy="306103"/>
            </a:xfrm>
            <a:prstGeom prst="rect">
              <a:avLst/>
            </a:prstGeom>
            <a:solidFill>
              <a:schemeClr val="accent1">
                <a:lumMod val="60000"/>
                <a:lumOff val="40000"/>
              </a:schemeClr>
            </a:solidFill>
            <a:ln w="25400"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1800" u="none" strike="noStrike" kern="0" cap="none" spc="0" normalizeH="0" baseline="0" noProof="0" dirty="0">
                  <a:ln>
                    <a:noFill/>
                  </a:ln>
                  <a:solidFill>
                    <a:srgbClr val="424242"/>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181" name="Curved Connector 180">
              <a:extLst>
                <a:ext uri="{FF2B5EF4-FFF2-40B4-BE49-F238E27FC236}">
                  <a16:creationId xmlns:a16="http://schemas.microsoft.com/office/drawing/2014/main" id="{DA30682E-B3A0-B165-B0DC-3F5ED9C5162C}"/>
                </a:ext>
              </a:extLst>
            </p:cNvPr>
            <p:cNvCxnSpPr>
              <a:cxnSpLocks/>
            </p:cNvCxnSpPr>
            <p:nvPr/>
          </p:nvCxnSpPr>
          <p:spPr>
            <a:xfrm rot="16200000" flipV="1">
              <a:off x="4975660" y="6074019"/>
              <a:ext cx="1363344" cy="7877"/>
            </a:xfrm>
            <a:prstGeom prst="curvedConnector3">
              <a:avLst>
                <a:gd name="adj1" fmla="val 50000"/>
              </a:avLst>
            </a:prstGeom>
            <a:ln w="50800">
              <a:solidFill>
                <a:schemeClr val="accent2"/>
              </a:solidFill>
              <a:prstDash val="solid"/>
              <a:headEnd type="none"/>
              <a:tailEnd type="triangle"/>
            </a:ln>
          </p:spPr>
          <p:style>
            <a:lnRef idx="1">
              <a:schemeClr val="dk1"/>
            </a:lnRef>
            <a:fillRef idx="0">
              <a:schemeClr val="dk1"/>
            </a:fillRef>
            <a:effectRef idx="0">
              <a:schemeClr val="dk1"/>
            </a:effectRef>
            <a:fontRef idx="minor">
              <a:schemeClr val="tx1"/>
            </a:fontRef>
          </p:style>
        </p:cxnSp>
        <p:cxnSp>
          <p:nvCxnSpPr>
            <p:cNvPr id="182" name="Curved Connector 181">
              <a:extLst>
                <a:ext uri="{FF2B5EF4-FFF2-40B4-BE49-F238E27FC236}">
                  <a16:creationId xmlns:a16="http://schemas.microsoft.com/office/drawing/2014/main" id="{5169B927-6A48-D97A-679C-87F22E08FCB7}"/>
                </a:ext>
              </a:extLst>
            </p:cNvPr>
            <p:cNvCxnSpPr>
              <a:cxnSpLocks/>
              <a:stCxn id="175" idx="1"/>
              <a:endCxn id="213" idx="0"/>
            </p:cNvCxnSpPr>
            <p:nvPr/>
          </p:nvCxnSpPr>
          <p:spPr>
            <a:xfrm rot="10800000" flipV="1">
              <a:off x="3818856" y="4462435"/>
              <a:ext cx="1285188" cy="675064"/>
            </a:xfrm>
            <a:prstGeom prst="curvedConnector2">
              <a:avLst/>
            </a:prstGeom>
            <a:ln w="50800">
              <a:solidFill>
                <a:schemeClr val="accent2"/>
              </a:solidFill>
              <a:prstDash val="sysDot"/>
              <a:headEnd type="triangle"/>
              <a:tailEnd type="none"/>
            </a:ln>
          </p:spPr>
          <p:style>
            <a:lnRef idx="1">
              <a:schemeClr val="dk1"/>
            </a:lnRef>
            <a:fillRef idx="0">
              <a:schemeClr val="dk1"/>
            </a:fillRef>
            <a:effectRef idx="0">
              <a:schemeClr val="dk1"/>
            </a:effectRef>
            <a:fontRef idx="minor">
              <a:schemeClr val="tx1"/>
            </a:fontRef>
          </p:style>
        </p:cxnSp>
        <p:cxnSp>
          <p:nvCxnSpPr>
            <p:cNvPr id="183" name="Curved Connector 182">
              <a:extLst>
                <a:ext uri="{FF2B5EF4-FFF2-40B4-BE49-F238E27FC236}">
                  <a16:creationId xmlns:a16="http://schemas.microsoft.com/office/drawing/2014/main" id="{98AD4C39-40F3-8A18-242A-5B847A87FC95}"/>
                </a:ext>
              </a:extLst>
            </p:cNvPr>
            <p:cNvCxnSpPr>
              <a:cxnSpLocks/>
              <a:stCxn id="174" idx="1"/>
              <a:endCxn id="213" idx="4"/>
            </p:cNvCxnSpPr>
            <p:nvPr/>
          </p:nvCxnSpPr>
          <p:spPr>
            <a:xfrm rot="10800000">
              <a:off x="3818856" y="5858700"/>
              <a:ext cx="778714" cy="93701"/>
            </a:xfrm>
            <a:prstGeom prst="curvedConnector2">
              <a:avLst/>
            </a:prstGeom>
            <a:ln w="50800">
              <a:solidFill>
                <a:schemeClr val="accent2"/>
              </a:solidFill>
              <a:prstDash val="sysDot"/>
              <a:headEnd type="none"/>
              <a:tailEnd type="triangle"/>
            </a:ln>
          </p:spPr>
          <p:style>
            <a:lnRef idx="1">
              <a:schemeClr val="dk1"/>
            </a:lnRef>
            <a:fillRef idx="0">
              <a:schemeClr val="dk1"/>
            </a:fillRef>
            <a:effectRef idx="0">
              <a:schemeClr val="dk1"/>
            </a:effectRef>
            <a:fontRef idx="minor">
              <a:schemeClr val="tx1"/>
            </a:fontRef>
          </p:style>
        </p:cxnSp>
        <p:cxnSp>
          <p:nvCxnSpPr>
            <p:cNvPr id="184" name="Curved Connector 183">
              <a:extLst>
                <a:ext uri="{FF2B5EF4-FFF2-40B4-BE49-F238E27FC236}">
                  <a16:creationId xmlns:a16="http://schemas.microsoft.com/office/drawing/2014/main" id="{0E9D6176-E355-531C-2B7E-8494399E85EC}"/>
                </a:ext>
              </a:extLst>
            </p:cNvPr>
            <p:cNvCxnSpPr>
              <a:cxnSpLocks/>
              <a:stCxn id="261" idx="0"/>
              <a:endCxn id="175" idx="3"/>
            </p:cNvCxnSpPr>
            <p:nvPr/>
          </p:nvCxnSpPr>
          <p:spPr>
            <a:xfrm rot="16200000" flipV="1">
              <a:off x="7335848" y="4219226"/>
              <a:ext cx="652521" cy="1138939"/>
            </a:xfrm>
            <a:prstGeom prst="curvedConnector2">
              <a:avLst/>
            </a:prstGeom>
            <a:ln w="50800">
              <a:solidFill>
                <a:schemeClr val="accent1"/>
              </a:solidFill>
              <a:prstDash val="sysDot"/>
              <a:headEnd type="triangle"/>
              <a:tailEnd type="none"/>
            </a:ln>
          </p:spPr>
          <p:style>
            <a:lnRef idx="1">
              <a:schemeClr val="dk1"/>
            </a:lnRef>
            <a:fillRef idx="0">
              <a:schemeClr val="dk1"/>
            </a:fillRef>
            <a:effectRef idx="0">
              <a:schemeClr val="dk1"/>
            </a:effectRef>
            <a:fontRef idx="minor">
              <a:schemeClr val="tx1"/>
            </a:fontRef>
          </p:style>
        </p:cxnSp>
        <p:cxnSp>
          <p:nvCxnSpPr>
            <p:cNvPr id="185" name="Straight Arrow Connector 20">
              <a:extLst>
                <a:ext uri="{FF2B5EF4-FFF2-40B4-BE49-F238E27FC236}">
                  <a16:creationId xmlns:a16="http://schemas.microsoft.com/office/drawing/2014/main" id="{5A1643D2-B547-E62D-213C-826E65F1A541}"/>
                </a:ext>
              </a:extLst>
            </p:cNvPr>
            <p:cNvCxnSpPr>
              <a:cxnSpLocks/>
            </p:cNvCxnSpPr>
            <p:nvPr/>
          </p:nvCxnSpPr>
          <p:spPr>
            <a:xfrm>
              <a:off x="6629400" y="4669881"/>
              <a:ext cx="0" cy="286646"/>
            </a:xfrm>
            <a:prstGeom prst="straightConnector1">
              <a:avLst/>
            </a:prstGeom>
            <a:ln w="57150">
              <a:solidFill>
                <a:schemeClr val="accent1"/>
              </a:solidFill>
              <a:prstDash val="solid"/>
              <a:tailEnd type="triangle"/>
            </a:ln>
          </p:spPr>
          <p:style>
            <a:lnRef idx="1">
              <a:schemeClr val="accent2"/>
            </a:lnRef>
            <a:fillRef idx="0">
              <a:schemeClr val="accent2"/>
            </a:fillRef>
            <a:effectRef idx="0">
              <a:schemeClr val="accent2"/>
            </a:effectRef>
            <a:fontRef idx="minor">
              <a:schemeClr val="tx1"/>
            </a:fontRef>
          </p:style>
        </p:cxnSp>
        <p:cxnSp>
          <p:nvCxnSpPr>
            <p:cNvPr id="186" name="Curved Connector 185">
              <a:extLst>
                <a:ext uri="{FF2B5EF4-FFF2-40B4-BE49-F238E27FC236}">
                  <a16:creationId xmlns:a16="http://schemas.microsoft.com/office/drawing/2014/main" id="{B047A944-C873-5B7C-5693-5CD86E417AED}"/>
                </a:ext>
              </a:extLst>
            </p:cNvPr>
            <p:cNvCxnSpPr>
              <a:cxnSpLocks/>
              <a:stCxn id="174" idx="3"/>
              <a:endCxn id="261" idx="4"/>
            </p:cNvCxnSpPr>
            <p:nvPr/>
          </p:nvCxnSpPr>
          <p:spPr>
            <a:xfrm flipV="1">
              <a:off x="7587343" y="5836156"/>
              <a:ext cx="644234" cy="116244"/>
            </a:xfrm>
            <a:prstGeom prst="curvedConnector2">
              <a:avLst/>
            </a:prstGeom>
            <a:ln w="50800">
              <a:solidFill>
                <a:schemeClr val="accent1"/>
              </a:solidFill>
              <a:prstDash val="sysDot"/>
              <a:headEnd type="triangle"/>
              <a:tailEnd type="none"/>
            </a:ln>
          </p:spPr>
          <p:style>
            <a:lnRef idx="1">
              <a:schemeClr val="dk1"/>
            </a:lnRef>
            <a:fillRef idx="0">
              <a:schemeClr val="dk1"/>
            </a:fillRef>
            <a:effectRef idx="0">
              <a:schemeClr val="dk1"/>
            </a:effectRef>
            <a:fontRef idx="minor">
              <a:schemeClr val="tx1"/>
            </a:fontRef>
          </p:style>
        </p:cxnSp>
        <p:grpSp>
          <p:nvGrpSpPr>
            <p:cNvPr id="188" name="Group 187">
              <a:extLst>
                <a:ext uri="{FF2B5EF4-FFF2-40B4-BE49-F238E27FC236}">
                  <a16:creationId xmlns:a16="http://schemas.microsoft.com/office/drawing/2014/main" id="{28B3D135-A619-DB1C-AA97-78E7C4878046}"/>
                </a:ext>
              </a:extLst>
            </p:cNvPr>
            <p:cNvGrpSpPr/>
            <p:nvPr/>
          </p:nvGrpSpPr>
          <p:grpSpPr>
            <a:xfrm>
              <a:off x="3458858" y="5137499"/>
              <a:ext cx="720000" cy="721201"/>
              <a:chOff x="6815296" y="4340738"/>
              <a:chExt cx="1080006" cy="1080001"/>
            </a:xfrm>
          </p:grpSpPr>
          <p:grpSp>
            <p:nvGrpSpPr>
              <p:cNvPr id="204" name="Group 203">
                <a:extLst>
                  <a:ext uri="{FF2B5EF4-FFF2-40B4-BE49-F238E27FC236}">
                    <a16:creationId xmlns:a16="http://schemas.microsoft.com/office/drawing/2014/main" id="{F5A13B8D-0BCD-9415-8FEA-6487C11E7A06}"/>
                  </a:ext>
                </a:extLst>
              </p:cNvPr>
              <p:cNvGrpSpPr/>
              <p:nvPr/>
            </p:nvGrpSpPr>
            <p:grpSpPr>
              <a:xfrm>
                <a:off x="6815296" y="4340738"/>
                <a:ext cx="1080000" cy="1080000"/>
                <a:chOff x="6815296" y="4340738"/>
                <a:chExt cx="1080000" cy="1080000"/>
              </a:xfrm>
            </p:grpSpPr>
            <p:sp>
              <p:nvSpPr>
                <p:cNvPr id="213" name="Oval 212">
                  <a:extLst>
                    <a:ext uri="{FF2B5EF4-FFF2-40B4-BE49-F238E27FC236}">
                      <a16:creationId xmlns:a16="http://schemas.microsoft.com/office/drawing/2014/main" id="{20F112A7-72F7-5350-5D51-333DA4E42225}"/>
                    </a:ext>
                  </a:extLst>
                </p:cNvPr>
                <p:cNvSpPr/>
                <p:nvPr/>
              </p:nvSpPr>
              <p:spPr>
                <a:xfrm>
                  <a:off x="6815296" y="4340738"/>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14" name="Oval 213">
                  <a:extLst>
                    <a:ext uri="{FF2B5EF4-FFF2-40B4-BE49-F238E27FC236}">
                      <a16:creationId xmlns:a16="http://schemas.microsoft.com/office/drawing/2014/main" id="{2F4F2780-807D-C852-9D3D-46C0C973B5A6}"/>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a:solidFill>
                      <a:srgbClr val="FF0000"/>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205" name="Straight Connector 204">
                <a:extLst>
                  <a:ext uri="{FF2B5EF4-FFF2-40B4-BE49-F238E27FC236}">
                    <a16:creationId xmlns:a16="http://schemas.microsoft.com/office/drawing/2014/main" id="{4199373D-4962-8DCA-1181-0F623E2D1868}"/>
                  </a:ext>
                </a:extLst>
              </p:cNvPr>
              <p:cNvCxnSpPr>
                <a:cxnSpLocks/>
                <a:endCxn id="213"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98B267B6-52CD-8D6E-1878-F3C07154F1CD}"/>
                  </a:ext>
                </a:extLst>
              </p:cNvPr>
              <p:cNvCxnSpPr>
                <a:cxnSpLocks/>
                <a:stCxn id="214" idx="1"/>
                <a:endCxn id="213"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B03B4303-CD56-69F7-B47A-32821E7B31FB}"/>
                  </a:ext>
                </a:extLst>
              </p:cNvPr>
              <p:cNvCxnSpPr>
                <a:cxnSpLocks/>
                <a:stCxn id="214" idx="2"/>
                <a:endCxn id="213"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A873B077-A1F4-EFCF-FE06-A32D5C4A94FF}"/>
                  </a:ext>
                </a:extLst>
              </p:cNvPr>
              <p:cNvCxnSpPr>
                <a:cxnSpLocks/>
                <a:stCxn id="214" idx="3"/>
                <a:endCxn id="213"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858F42D6-BA8A-8FE4-8B57-45DDD38F916A}"/>
                  </a:ext>
                </a:extLst>
              </p:cNvPr>
              <p:cNvCxnSpPr>
                <a:cxnSpLocks/>
                <a:stCxn id="213" idx="4"/>
                <a:endCxn id="214"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4DF9A2A1-8693-6ED7-4A8E-DE11306FAD23}"/>
                  </a:ext>
                </a:extLst>
              </p:cNvPr>
              <p:cNvCxnSpPr>
                <a:cxnSpLocks/>
                <a:stCxn id="213" idx="5"/>
                <a:endCxn id="214"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A4F3C85-F7E8-588F-C591-9C43B093AE05}"/>
                  </a:ext>
                </a:extLst>
              </p:cNvPr>
              <p:cNvCxnSpPr>
                <a:cxnSpLocks/>
                <a:stCxn id="213" idx="6"/>
                <a:endCxn id="214"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F1D6E989-F7DF-9DFF-7072-88B611374EB4}"/>
                  </a:ext>
                </a:extLst>
              </p:cNvPr>
              <p:cNvCxnSpPr>
                <a:cxnSpLocks/>
                <a:stCxn id="214" idx="7"/>
                <a:endCxn id="213"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9" name="TextBox 188">
              <a:extLst>
                <a:ext uri="{FF2B5EF4-FFF2-40B4-BE49-F238E27FC236}">
                  <a16:creationId xmlns:a16="http://schemas.microsoft.com/office/drawing/2014/main" id="{392B3119-DB3C-BE4A-9BC2-B5443FD76D80}"/>
                </a:ext>
              </a:extLst>
            </p:cNvPr>
            <p:cNvSpPr txBox="1"/>
            <p:nvPr/>
          </p:nvSpPr>
          <p:spPr>
            <a:xfrm>
              <a:off x="4014041" y="4882968"/>
              <a:ext cx="984565" cy="369332"/>
            </a:xfrm>
            <a:prstGeom prst="rect">
              <a:avLst/>
            </a:prstGeom>
            <a:noFill/>
          </p:spPr>
          <p:txBody>
            <a:bodyPr wrap="none" rtlCol="0">
              <a:spAutoFit/>
            </a:bodyPr>
            <a:lstStyle/>
            <a:p>
              <a:r>
                <a:rPr lang="en-JP" sz="1800" dirty="0">
                  <a:latin typeface="M PLUS 1p" panose="020B0502020203020207" pitchFamily="34" charset="-128"/>
                  <a:ea typeface="M PLUS 1p" panose="020B0502020203020207" pitchFamily="34" charset="-128"/>
                  <a:cs typeface="M PLUS 1p" panose="020B0502020203020207" pitchFamily="34" charset="-128"/>
                </a:rPr>
                <a:t>RX ring</a:t>
              </a:r>
            </a:p>
          </p:txBody>
        </p:sp>
        <p:sp>
          <p:nvSpPr>
            <p:cNvPr id="191" name="TextBox 190">
              <a:extLst>
                <a:ext uri="{FF2B5EF4-FFF2-40B4-BE49-F238E27FC236}">
                  <a16:creationId xmlns:a16="http://schemas.microsoft.com/office/drawing/2014/main" id="{9FE9A674-019E-47A5-EE67-7871E16E0BE6}"/>
                </a:ext>
              </a:extLst>
            </p:cNvPr>
            <p:cNvSpPr txBox="1"/>
            <p:nvPr/>
          </p:nvSpPr>
          <p:spPr>
            <a:xfrm>
              <a:off x="7120926" y="4865919"/>
              <a:ext cx="992579" cy="369332"/>
            </a:xfrm>
            <a:prstGeom prst="rect">
              <a:avLst/>
            </a:prstGeom>
            <a:noFill/>
          </p:spPr>
          <p:txBody>
            <a:bodyPr wrap="none" rtlCol="0">
              <a:spAutoFit/>
            </a:bodyPr>
            <a:lstStyle/>
            <a:p>
              <a:r>
                <a:rPr lang="en-JP" sz="1800" dirty="0">
                  <a:latin typeface="M PLUS 1p" panose="020B0502020203020207" pitchFamily="34" charset="-128"/>
                  <a:ea typeface="M PLUS 1p" panose="020B0502020203020207" pitchFamily="34" charset="-128"/>
                  <a:cs typeface="M PLUS 1p" panose="020B0502020203020207" pitchFamily="34" charset="-128"/>
                </a:rPr>
                <a:t>TX ring</a:t>
              </a:r>
            </a:p>
          </p:txBody>
        </p:sp>
        <p:cxnSp>
          <p:nvCxnSpPr>
            <p:cNvPr id="192" name="Straight Arrow Connector 20">
              <a:extLst>
                <a:ext uri="{FF2B5EF4-FFF2-40B4-BE49-F238E27FC236}">
                  <a16:creationId xmlns:a16="http://schemas.microsoft.com/office/drawing/2014/main" id="{19DA5D91-1541-AD50-5923-CE3419C43EAE}"/>
                </a:ext>
              </a:extLst>
            </p:cNvPr>
            <p:cNvCxnSpPr>
              <a:cxnSpLocks/>
            </p:cNvCxnSpPr>
            <p:nvPr/>
          </p:nvCxnSpPr>
          <p:spPr>
            <a:xfrm>
              <a:off x="6629400" y="5409295"/>
              <a:ext cx="0" cy="1373408"/>
            </a:xfrm>
            <a:prstGeom prst="straightConnector1">
              <a:avLst/>
            </a:prstGeom>
            <a:ln w="57150">
              <a:solidFill>
                <a:schemeClr val="accent1"/>
              </a:solidFill>
              <a:tailEnd type="triangle"/>
            </a:ln>
          </p:spPr>
          <p:style>
            <a:lnRef idx="1">
              <a:schemeClr val="accent2"/>
            </a:lnRef>
            <a:fillRef idx="0">
              <a:schemeClr val="accent2"/>
            </a:fillRef>
            <a:effectRef idx="0">
              <a:schemeClr val="accent2"/>
            </a:effectRef>
            <a:fontRef idx="minor">
              <a:schemeClr val="tx1"/>
            </a:fontRef>
          </p:style>
        </p:cxnSp>
        <p:grpSp>
          <p:nvGrpSpPr>
            <p:cNvPr id="251" name="Group 250">
              <a:extLst>
                <a:ext uri="{FF2B5EF4-FFF2-40B4-BE49-F238E27FC236}">
                  <a16:creationId xmlns:a16="http://schemas.microsoft.com/office/drawing/2014/main" id="{05306BA7-18B4-20EC-5658-1E57D5BFB88D}"/>
                </a:ext>
              </a:extLst>
            </p:cNvPr>
            <p:cNvGrpSpPr/>
            <p:nvPr/>
          </p:nvGrpSpPr>
          <p:grpSpPr>
            <a:xfrm>
              <a:off x="7871579" y="5114956"/>
              <a:ext cx="720000" cy="721201"/>
              <a:chOff x="6815296" y="4340738"/>
              <a:chExt cx="1080006" cy="1080001"/>
            </a:xfrm>
          </p:grpSpPr>
          <p:grpSp>
            <p:nvGrpSpPr>
              <p:cNvPr id="252" name="Group 251">
                <a:extLst>
                  <a:ext uri="{FF2B5EF4-FFF2-40B4-BE49-F238E27FC236}">
                    <a16:creationId xmlns:a16="http://schemas.microsoft.com/office/drawing/2014/main" id="{D014A543-0DFE-E734-5029-AF10E28F2B6C}"/>
                  </a:ext>
                </a:extLst>
              </p:cNvPr>
              <p:cNvGrpSpPr/>
              <p:nvPr/>
            </p:nvGrpSpPr>
            <p:grpSpPr>
              <a:xfrm>
                <a:off x="6815296" y="4340738"/>
                <a:ext cx="1080000" cy="1080000"/>
                <a:chOff x="6815296" y="4340738"/>
                <a:chExt cx="1080000" cy="1080000"/>
              </a:xfrm>
            </p:grpSpPr>
            <p:sp>
              <p:nvSpPr>
                <p:cNvPr id="261" name="Oval 260">
                  <a:extLst>
                    <a:ext uri="{FF2B5EF4-FFF2-40B4-BE49-F238E27FC236}">
                      <a16:creationId xmlns:a16="http://schemas.microsoft.com/office/drawing/2014/main" id="{B825EE1D-D647-83B1-3280-11BF16E7A54A}"/>
                    </a:ext>
                  </a:extLst>
                </p:cNvPr>
                <p:cNvSpPr/>
                <p:nvPr/>
              </p:nvSpPr>
              <p:spPr>
                <a:xfrm>
                  <a:off x="6815296" y="4340738"/>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a:solidFill>
                      <a:srgbClr val="FF0000"/>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62" name="Oval 261">
                  <a:extLst>
                    <a:ext uri="{FF2B5EF4-FFF2-40B4-BE49-F238E27FC236}">
                      <a16:creationId xmlns:a16="http://schemas.microsoft.com/office/drawing/2014/main" id="{F2F4691D-2C0D-2990-8D66-4A9B2FF9E33A}"/>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sz="1800">
                    <a:solidFill>
                      <a:srgbClr val="FF0000"/>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253" name="Straight Connector 252">
                <a:extLst>
                  <a:ext uri="{FF2B5EF4-FFF2-40B4-BE49-F238E27FC236}">
                    <a16:creationId xmlns:a16="http://schemas.microsoft.com/office/drawing/2014/main" id="{90E9D8C5-DB61-788B-2EFD-8FAABF91746D}"/>
                  </a:ext>
                </a:extLst>
              </p:cNvPr>
              <p:cNvCxnSpPr>
                <a:cxnSpLocks/>
                <a:endCxn id="261"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FBF717A-5BBC-2ABA-A1D1-EE819CB8FECC}"/>
                  </a:ext>
                </a:extLst>
              </p:cNvPr>
              <p:cNvCxnSpPr>
                <a:cxnSpLocks/>
                <a:stCxn id="262" idx="1"/>
                <a:endCxn id="261"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E17D438-B34F-1E53-1317-F886AB54D2D7}"/>
                  </a:ext>
                </a:extLst>
              </p:cNvPr>
              <p:cNvCxnSpPr>
                <a:cxnSpLocks/>
                <a:stCxn id="262" idx="2"/>
                <a:endCxn id="261"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94163722-C809-0416-3C42-6162C334467E}"/>
                  </a:ext>
                </a:extLst>
              </p:cNvPr>
              <p:cNvCxnSpPr>
                <a:cxnSpLocks/>
                <a:stCxn id="262" idx="3"/>
                <a:endCxn id="261"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0AFDBC6E-CFEA-A4C3-7ECB-6BF688A1C57B}"/>
                  </a:ext>
                </a:extLst>
              </p:cNvPr>
              <p:cNvCxnSpPr>
                <a:cxnSpLocks/>
                <a:stCxn id="261" idx="4"/>
                <a:endCxn id="262"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CD936B19-5BEE-0E63-AF0B-7888E390E49E}"/>
                  </a:ext>
                </a:extLst>
              </p:cNvPr>
              <p:cNvCxnSpPr>
                <a:cxnSpLocks/>
                <a:stCxn id="261" idx="5"/>
                <a:endCxn id="262"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9A52BD1-375D-8AC6-68CD-BBB3DDC7826F}"/>
                  </a:ext>
                </a:extLst>
              </p:cNvPr>
              <p:cNvCxnSpPr>
                <a:cxnSpLocks/>
                <a:stCxn id="261" idx="6"/>
                <a:endCxn id="262"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27F7758E-E255-451C-DDEA-E547E237BE88}"/>
                  </a:ext>
                </a:extLst>
              </p:cNvPr>
              <p:cNvCxnSpPr>
                <a:cxnSpLocks/>
                <a:stCxn id="262" idx="7"/>
                <a:endCxn id="261"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27107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7668B-A067-86E2-9660-3DA0016A5C99}"/>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1B36EA2-6DDE-15BC-026D-D54793FF584C}"/>
              </a:ext>
            </a:extLst>
          </p:cNvPr>
          <p:cNvSpPr>
            <a:spLocks noGrp="1"/>
          </p:cNvSpPr>
          <p:nvPr>
            <p:ph type="title"/>
          </p:nvPr>
        </p:nvSpPr>
        <p:spPr>
          <a:xfrm>
            <a:off x="381000" y="551543"/>
            <a:ext cx="11430000" cy="457200"/>
          </a:xfrm>
        </p:spPr>
        <p:txBody>
          <a:bodyPr/>
          <a:lstStyle/>
          <a:p>
            <a:r>
              <a:rPr lang="en-US" dirty="0" err="1">
                <a:solidFill>
                  <a:srgbClr val="3B3B3B"/>
                </a:solidFill>
                <a:sym typeface="M+ Bold"/>
              </a:rPr>
              <a:t>従来のAF_XDPを用いたパケット送信</a:t>
            </a:r>
            <a:endParaRPr lang="en-JP" dirty="0">
              <a:solidFill>
                <a:srgbClr val="3B3B3B"/>
              </a:solidFill>
            </a:endParaRPr>
          </a:p>
        </p:txBody>
      </p:sp>
      <p:sp>
        <p:nvSpPr>
          <p:cNvPr id="76" name="Slide Number Placeholder 75">
            <a:extLst>
              <a:ext uri="{FF2B5EF4-FFF2-40B4-BE49-F238E27FC236}">
                <a16:creationId xmlns:a16="http://schemas.microsoft.com/office/drawing/2014/main" id="{0F5994EE-9EF4-E434-6D00-46048ED83D4E}"/>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8</a:t>
            </a:fld>
            <a:endParaRPr lang="en-US" dirty="0"/>
          </a:p>
        </p:txBody>
      </p:sp>
      <p:sp>
        <p:nvSpPr>
          <p:cNvPr id="15" name="Content Placeholder 14">
            <a:extLst>
              <a:ext uri="{FF2B5EF4-FFF2-40B4-BE49-F238E27FC236}">
                <a16:creationId xmlns:a16="http://schemas.microsoft.com/office/drawing/2014/main" id="{64613448-D6F0-13DA-422F-70720612801E}"/>
              </a:ext>
            </a:extLst>
          </p:cNvPr>
          <p:cNvSpPr>
            <a:spLocks noGrp="1"/>
          </p:cNvSpPr>
          <p:nvPr>
            <p:ph sz="half" idx="2"/>
          </p:nvPr>
        </p:nvSpPr>
        <p:spPr>
          <a:xfrm>
            <a:off x="381000" y="1219200"/>
            <a:ext cx="11430000" cy="4876799"/>
          </a:xfrm>
        </p:spPr>
        <p:txBody>
          <a:bodyPr/>
          <a:lstStyle/>
          <a:p>
            <a:r>
              <a:rPr lang="ja-JP" altLang="en-US">
                <a:solidFill>
                  <a:srgbClr val="3B3B3B"/>
                </a:solidFill>
              </a:rPr>
              <a:t>仮想スイッチは</a:t>
            </a:r>
            <a:r>
              <a:rPr lang="en-US" altLang="ja-JP" dirty="0" err="1">
                <a:solidFill>
                  <a:srgbClr val="3B3B3B"/>
                </a:solidFill>
              </a:rPr>
              <a:t>AF_XDP</a:t>
            </a:r>
            <a:r>
              <a:rPr lang="ja-JP" altLang="en-US">
                <a:solidFill>
                  <a:srgbClr val="3B3B3B"/>
                </a:solidFill>
              </a:rPr>
              <a:t>ソケット</a:t>
            </a:r>
            <a:r>
              <a:rPr lang="en-US" altLang="ja-JP" dirty="0">
                <a:solidFill>
                  <a:srgbClr val="3B3B3B"/>
                </a:solidFill>
              </a:rPr>
              <a:t>API</a:t>
            </a:r>
            <a:r>
              <a:rPr lang="ja-JP" altLang="en-US">
                <a:solidFill>
                  <a:srgbClr val="3B3B3B"/>
                </a:solidFill>
              </a:rPr>
              <a:t>を用いてパケットを送信</a:t>
            </a:r>
            <a:endParaRPr lang="en-US" altLang="ja-JP" dirty="0">
              <a:solidFill>
                <a:srgbClr val="3B3B3B"/>
              </a:solidFill>
            </a:endParaRPr>
          </a:p>
          <a:p>
            <a:pPr lvl="1"/>
            <a:r>
              <a:rPr lang="ja-JP" altLang="en-US">
                <a:solidFill>
                  <a:srgbClr val="3B3B3B"/>
                </a:solidFill>
              </a:rPr>
              <a:t>送信するパケットデータを</a:t>
            </a:r>
            <a:r>
              <a:rPr lang="en-US" dirty="0">
                <a:solidFill>
                  <a:srgbClr val="3B3B3B"/>
                </a:solidFill>
              </a:rPr>
              <a:t>UMEM</a:t>
            </a:r>
            <a:r>
              <a:rPr lang="ja-JP" altLang="en-US">
                <a:solidFill>
                  <a:srgbClr val="3B3B3B"/>
                </a:solidFill>
              </a:rPr>
              <a:t>に格納</a:t>
            </a:r>
            <a:endParaRPr lang="en-US" dirty="0">
              <a:solidFill>
                <a:srgbClr val="3B3B3B"/>
              </a:solidFill>
              <a:sym typeface="M+"/>
            </a:endParaRPr>
          </a:p>
          <a:p>
            <a:pPr lvl="1"/>
            <a:r>
              <a:rPr lang="ja-JP" altLang="en-US">
                <a:solidFill>
                  <a:srgbClr val="3B3B3B"/>
                </a:solidFill>
              </a:rPr>
              <a:t>そのデータを指すディスクリプタを送信用の</a:t>
            </a:r>
            <a:r>
              <a:rPr lang="en-US" dirty="0">
                <a:solidFill>
                  <a:srgbClr val="3B3B3B"/>
                </a:solidFill>
              </a:rPr>
              <a:t>TX</a:t>
            </a:r>
            <a:r>
              <a:rPr lang="ja-JP" altLang="en-US">
                <a:solidFill>
                  <a:srgbClr val="3B3B3B"/>
                </a:solidFill>
              </a:rPr>
              <a:t>リングに書き込み</a:t>
            </a:r>
            <a:endParaRPr lang="en-US" dirty="0">
              <a:solidFill>
                <a:srgbClr val="3B3B3B"/>
              </a:solidFill>
              <a:sym typeface="M+"/>
            </a:endParaRPr>
          </a:p>
          <a:p>
            <a:r>
              <a:rPr lang="en-US" dirty="0" err="1">
                <a:solidFill>
                  <a:srgbClr val="3B3B3B"/>
                </a:solidFill>
              </a:rPr>
              <a:t>デバイスドライバ</a:t>
            </a:r>
            <a:r>
              <a:rPr lang="en-JP" dirty="0">
                <a:solidFill>
                  <a:srgbClr val="3B3B3B"/>
                </a:solidFill>
              </a:rPr>
              <a:t>が</a:t>
            </a:r>
            <a:r>
              <a:rPr lang="ja-JP" altLang="en-US">
                <a:solidFill>
                  <a:srgbClr val="3B3B3B"/>
                </a:solidFill>
              </a:rPr>
              <a:t>パケット送信処理を実行</a:t>
            </a:r>
            <a:endParaRPr lang="en-US" dirty="0">
              <a:solidFill>
                <a:srgbClr val="3B3B3B"/>
              </a:solidFill>
              <a:sym typeface="M+"/>
            </a:endParaRPr>
          </a:p>
          <a:p>
            <a:pPr lvl="1"/>
            <a:r>
              <a:rPr lang="en-US" dirty="0">
                <a:solidFill>
                  <a:srgbClr val="3B3B3B"/>
                </a:solidFill>
              </a:rPr>
              <a:t>TX</a:t>
            </a:r>
            <a:r>
              <a:rPr lang="ja-JP" altLang="en-US">
                <a:solidFill>
                  <a:srgbClr val="3B3B3B"/>
                </a:solidFill>
              </a:rPr>
              <a:t>リングに格納されたディスクリプタを取得</a:t>
            </a:r>
            <a:endParaRPr lang="en-US" altLang="ja-JP" dirty="0">
              <a:solidFill>
                <a:srgbClr val="3B3B3B"/>
              </a:solidFill>
            </a:endParaRPr>
          </a:p>
          <a:p>
            <a:pPr lvl="1"/>
            <a:r>
              <a:rPr lang="en-US" dirty="0" err="1">
                <a:solidFill>
                  <a:srgbClr val="3B3B3B"/>
                </a:solidFill>
              </a:rPr>
              <a:t>そのディスクリプタが指すUMEM</a:t>
            </a:r>
            <a:r>
              <a:rPr lang="ja-JP" altLang="en-US">
                <a:solidFill>
                  <a:srgbClr val="3B3B3B"/>
                </a:solidFill>
              </a:rPr>
              <a:t>上のパケットデータを</a:t>
            </a:r>
            <a:r>
              <a:rPr lang="en-US" altLang="ja-JP" dirty="0">
                <a:solidFill>
                  <a:srgbClr val="3B3B3B"/>
                </a:solidFill>
              </a:rPr>
              <a:t>DMA</a:t>
            </a:r>
            <a:r>
              <a:rPr lang="ja-JP" altLang="en-US">
                <a:solidFill>
                  <a:srgbClr val="3B3B3B"/>
                </a:solidFill>
              </a:rPr>
              <a:t>で送信</a:t>
            </a:r>
            <a:endParaRPr lang="en-US" dirty="0">
              <a:solidFill>
                <a:srgbClr val="3B3B3B"/>
              </a:solidFill>
              <a:sym typeface="M+ Bold"/>
            </a:endParaRPr>
          </a:p>
        </p:txBody>
      </p:sp>
      <p:sp>
        <p:nvSpPr>
          <p:cNvPr id="61" name="Rectangle 60">
            <a:extLst>
              <a:ext uri="{FF2B5EF4-FFF2-40B4-BE49-F238E27FC236}">
                <a16:creationId xmlns:a16="http://schemas.microsoft.com/office/drawing/2014/main" id="{0878A451-FEBB-F139-DFC5-2BEFC4D45CDB}"/>
              </a:ext>
            </a:extLst>
          </p:cNvPr>
          <p:cNvSpPr/>
          <p:nvPr/>
        </p:nvSpPr>
        <p:spPr>
          <a:xfrm>
            <a:off x="3038157" y="4562668"/>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cxnSp>
        <p:nvCxnSpPr>
          <p:cNvPr id="62" name="Straight Arrow Connector 27">
            <a:extLst>
              <a:ext uri="{FF2B5EF4-FFF2-40B4-BE49-F238E27FC236}">
                <a16:creationId xmlns:a16="http://schemas.microsoft.com/office/drawing/2014/main" id="{AF154BB2-515E-4795-9E77-87C06095337D}"/>
              </a:ext>
            </a:extLst>
          </p:cNvPr>
          <p:cNvCxnSpPr>
            <a:cxnSpLocks/>
            <a:stCxn id="61" idx="3"/>
          </p:cNvCxnSpPr>
          <p:nvPr/>
        </p:nvCxnSpPr>
        <p:spPr>
          <a:xfrm>
            <a:off x="5126157" y="4808700"/>
            <a:ext cx="943580" cy="0"/>
          </a:xfrm>
          <a:prstGeom prst="straightConnector1">
            <a:avLst/>
          </a:prstGeom>
          <a:noFill/>
          <a:ln w="50800" cap="flat" cmpd="sng" algn="ctr">
            <a:solidFill>
              <a:srgbClr val="FF0000"/>
            </a:solidFill>
            <a:prstDash val="solid"/>
            <a:headEnd type="none"/>
            <a:tailEnd type="triangle"/>
          </a:ln>
          <a:effectLst/>
        </p:spPr>
      </p:cxnSp>
      <p:cxnSp>
        <p:nvCxnSpPr>
          <p:cNvPr id="63" name="Straight Arrow Connector 29">
            <a:extLst>
              <a:ext uri="{FF2B5EF4-FFF2-40B4-BE49-F238E27FC236}">
                <a16:creationId xmlns:a16="http://schemas.microsoft.com/office/drawing/2014/main" id="{62A55F1B-3D3B-1A03-DE78-A843C6A9320D}"/>
              </a:ext>
            </a:extLst>
          </p:cNvPr>
          <p:cNvCxnSpPr>
            <a:cxnSpLocks/>
            <a:endCxn id="101" idx="3"/>
          </p:cNvCxnSpPr>
          <p:nvPr/>
        </p:nvCxnSpPr>
        <p:spPr>
          <a:xfrm flipH="1">
            <a:off x="5126157" y="5393158"/>
            <a:ext cx="956978" cy="852769"/>
          </a:xfrm>
          <a:prstGeom prst="straightConnector1">
            <a:avLst/>
          </a:prstGeom>
          <a:noFill/>
          <a:ln w="50800" cap="flat" cmpd="sng" algn="ctr">
            <a:solidFill>
              <a:srgbClr val="FF0000"/>
            </a:solidFill>
            <a:prstDash val="solid"/>
            <a:headEnd type="none"/>
            <a:tailEnd type="triangle"/>
          </a:ln>
          <a:effectLst/>
        </p:spPr>
      </p:cxnSp>
      <p:sp>
        <p:nvSpPr>
          <p:cNvPr id="64" name="Rectangle 63">
            <a:extLst>
              <a:ext uri="{FF2B5EF4-FFF2-40B4-BE49-F238E27FC236}">
                <a16:creationId xmlns:a16="http://schemas.microsoft.com/office/drawing/2014/main" id="{A915CA8A-0259-521A-354F-529C54F51BC0}"/>
              </a:ext>
            </a:extLst>
          </p:cNvPr>
          <p:cNvSpPr/>
          <p:nvPr/>
        </p:nvSpPr>
        <p:spPr>
          <a:xfrm>
            <a:off x="3038157" y="5258247"/>
            <a:ext cx="2088000" cy="492062"/>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cxnSp>
        <p:nvCxnSpPr>
          <p:cNvPr id="65" name="Straight Connector 64">
            <a:extLst>
              <a:ext uri="{FF2B5EF4-FFF2-40B4-BE49-F238E27FC236}">
                <a16:creationId xmlns:a16="http://schemas.microsoft.com/office/drawing/2014/main" id="{2FB8237B-63C1-349B-8844-3219EE4ECF61}"/>
              </a:ext>
            </a:extLst>
          </p:cNvPr>
          <p:cNvCxnSpPr>
            <a:cxnSpLocks/>
            <a:stCxn id="61" idx="1"/>
            <a:endCxn id="83" idx="7"/>
          </p:cNvCxnSpPr>
          <p:nvPr/>
        </p:nvCxnSpPr>
        <p:spPr>
          <a:xfrm flipH="1">
            <a:off x="2443215" y="4808700"/>
            <a:ext cx="594942" cy="165614"/>
          </a:xfrm>
          <a:prstGeom prst="line">
            <a:avLst/>
          </a:prstGeom>
          <a:noFill/>
          <a:ln w="50800" cap="flat" cmpd="sng" algn="ctr">
            <a:solidFill>
              <a:srgbClr val="0070C0"/>
            </a:solidFill>
            <a:prstDash val="solid"/>
            <a:tailEnd type="arrow"/>
          </a:ln>
          <a:effectLst/>
        </p:spPr>
      </p:cxnSp>
      <p:sp>
        <p:nvSpPr>
          <p:cNvPr id="66" name="Rectangle 65">
            <a:extLst>
              <a:ext uri="{FF2B5EF4-FFF2-40B4-BE49-F238E27FC236}">
                <a16:creationId xmlns:a16="http://schemas.microsoft.com/office/drawing/2014/main" id="{C55B47C5-3109-AD68-FA00-2FF9CA90C742}"/>
              </a:ext>
            </a:extLst>
          </p:cNvPr>
          <p:cNvSpPr/>
          <p:nvPr/>
        </p:nvSpPr>
        <p:spPr>
          <a:xfrm>
            <a:off x="6083135" y="4562668"/>
            <a:ext cx="2088000" cy="98015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sp>
        <p:nvSpPr>
          <p:cNvPr id="71" name="TextBox 70">
            <a:extLst>
              <a:ext uri="{FF2B5EF4-FFF2-40B4-BE49-F238E27FC236}">
                <a16:creationId xmlns:a16="http://schemas.microsoft.com/office/drawing/2014/main" id="{4CAAEF29-C825-2536-6DED-D593A9414F39}"/>
              </a:ext>
            </a:extLst>
          </p:cNvPr>
          <p:cNvSpPr txBox="1"/>
          <p:nvPr/>
        </p:nvSpPr>
        <p:spPr>
          <a:xfrm>
            <a:off x="1029906" y="4866195"/>
            <a:ext cx="981043" cy="650735"/>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TX</a:t>
            </a:r>
          </a:p>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リング</a:t>
            </a:r>
          </a:p>
        </p:txBody>
      </p:sp>
      <p:grpSp>
        <p:nvGrpSpPr>
          <p:cNvPr id="72" name="Group 71">
            <a:extLst>
              <a:ext uri="{FF2B5EF4-FFF2-40B4-BE49-F238E27FC236}">
                <a16:creationId xmlns:a16="http://schemas.microsoft.com/office/drawing/2014/main" id="{D54175F1-BAD7-82D5-7D52-92A814DC7E84}"/>
              </a:ext>
            </a:extLst>
          </p:cNvPr>
          <p:cNvGrpSpPr/>
          <p:nvPr/>
        </p:nvGrpSpPr>
        <p:grpSpPr>
          <a:xfrm>
            <a:off x="1982296" y="4894694"/>
            <a:ext cx="540000" cy="543680"/>
            <a:chOff x="6815302" y="4340739"/>
            <a:chExt cx="1080000" cy="1080000"/>
          </a:xfrm>
        </p:grpSpPr>
        <p:grpSp>
          <p:nvGrpSpPr>
            <p:cNvPr id="73" name="Group 72">
              <a:extLst>
                <a:ext uri="{FF2B5EF4-FFF2-40B4-BE49-F238E27FC236}">
                  <a16:creationId xmlns:a16="http://schemas.microsoft.com/office/drawing/2014/main" id="{0644E33B-BB32-52C5-A418-91CB5831AE95}"/>
                </a:ext>
              </a:extLst>
            </p:cNvPr>
            <p:cNvGrpSpPr/>
            <p:nvPr/>
          </p:nvGrpSpPr>
          <p:grpSpPr>
            <a:xfrm>
              <a:off x="6815302" y="4340739"/>
              <a:ext cx="1080000" cy="1080000"/>
              <a:chOff x="6815302" y="4340739"/>
              <a:chExt cx="1080000" cy="1080000"/>
            </a:xfrm>
          </p:grpSpPr>
          <p:sp>
            <p:nvSpPr>
              <p:cNvPr id="83" name="Oval 82">
                <a:extLst>
                  <a:ext uri="{FF2B5EF4-FFF2-40B4-BE49-F238E27FC236}">
                    <a16:creationId xmlns:a16="http://schemas.microsoft.com/office/drawing/2014/main" id="{D7B5380E-5F7B-85ED-9AD3-097EC2FFC6EB}"/>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84" name="Oval 83">
                <a:extLst>
                  <a:ext uri="{FF2B5EF4-FFF2-40B4-BE49-F238E27FC236}">
                    <a16:creationId xmlns:a16="http://schemas.microsoft.com/office/drawing/2014/main" id="{80E9284E-2D5D-216F-FCC6-F2B725CD90C0}"/>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74" name="Straight Connector 73">
              <a:extLst>
                <a:ext uri="{FF2B5EF4-FFF2-40B4-BE49-F238E27FC236}">
                  <a16:creationId xmlns:a16="http://schemas.microsoft.com/office/drawing/2014/main" id="{1EB2304B-2580-2354-1DB8-7F58558816C4}"/>
                </a:ext>
              </a:extLst>
            </p:cNvPr>
            <p:cNvCxnSpPr>
              <a:cxnSpLocks/>
              <a:endCxn id="83"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06B1FBA-3EA3-E3A9-843C-5EB83C78485A}"/>
                </a:ext>
              </a:extLst>
            </p:cNvPr>
            <p:cNvCxnSpPr>
              <a:cxnSpLocks/>
              <a:stCxn id="84" idx="1"/>
              <a:endCxn id="83"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B3DB425-252F-9375-EACF-F4398510C23C}"/>
                </a:ext>
              </a:extLst>
            </p:cNvPr>
            <p:cNvCxnSpPr>
              <a:cxnSpLocks/>
              <a:stCxn id="84" idx="2"/>
              <a:endCxn id="83"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1837F1C-9C86-F0EE-1E71-0E253A2E8CF4}"/>
                </a:ext>
              </a:extLst>
            </p:cNvPr>
            <p:cNvCxnSpPr>
              <a:cxnSpLocks/>
              <a:stCxn id="84" idx="3"/>
              <a:endCxn id="83"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8803B1C-FDB8-D2CC-5465-81C212DA0C9B}"/>
                </a:ext>
              </a:extLst>
            </p:cNvPr>
            <p:cNvCxnSpPr>
              <a:cxnSpLocks/>
              <a:stCxn id="83" idx="4"/>
              <a:endCxn id="84"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4FA7EEB-3B36-45EE-7B10-CA20F367D10F}"/>
                </a:ext>
              </a:extLst>
            </p:cNvPr>
            <p:cNvCxnSpPr>
              <a:cxnSpLocks/>
              <a:stCxn id="83" idx="5"/>
              <a:endCxn id="84"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9D1E075-76E4-2F2A-232B-473927F9BBEA}"/>
                </a:ext>
              </a:extLst>
            </p:cNvPr>
            <p:cNvCxnSpPr>
              <a:cxnSpLocks/>
              <a:stCxn id="83" idx="6"/>
              <a:endCxn id="84"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F90CBD3-7C74-433F-B32C-26D2541C6F73}"/>
                </a:ext>
              </a:extLst>
            </p:cNvPr>
            <p:cNvCxnSpPr>
              <a:cxnSpLocks/>
              <a:stCxn id="84" idx="7"/>
              <a:endCxn id="83"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1" name="Rectangle 100">
            <a:extLst>
              <a:ext uri="{FF2B5EF4-FFF2-40B4-BE49-F238E27FC236}">
                <a16:creationId xmlns:a16="http://schemas.microsoft.com/office/drawing/2014/main" id="{5928BFE8-3595-6624-4306-C34BACC9B51C}"/>
              </a:ext>
            </a:extLst>
          </p:cNvPr>
          <p:cNvSpPr/>
          <p:nvPr/>
        </p:nvSpPr>
        <p:spPr>
          <a:xfrm>
            <a:off x="3038157" y="6065927"/>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105" name="Straight Connector 104">
            <a:extLst>
              <a:ext uri="{FF2B5EF4-FFF2-40B4-BE49-F238E27FC236}">
                <a16:creationId xmlns:a16="http://schemas.microsoft.com/office/drawing/2014/main" id="{38289A20-1DCA-3067-B754-D4F5F3E6ACFA}"/>
              </a:ext>
            </a:extLst>
          </p:cNvPr>
          <p:cNvCxnSpPr>
            <a:cxnSpLocks/>
            <a:stCxn id="83" idx="5"/>
            <a:endCxn id="64" idx="1"/>
          </p:cNvCxnSpPr>
          <p:nvPr/>
        </p:nvCxnSpPr>
        <p:spPr>
          <a:xfrm>
            <a:off x="2443215" y="5358754"/>
            <a:ext cx="594942" cy="145524"/>
          </a:xfrm>
          <a:prstGeom prst="line">
            <a:avLst/>
          </a:prstGeom>
          <a:noFill/>
          <a:ln w="50800" cap="flat" cmpd="sng" algn="ctr">
            <a:solidFill>
              <a:srgbClr val="0070C0"/>
            </a:solidFill>
            <a:prstDash val="solid"/>
            <a:tailEnd type="arrow"/>
          </a:ln>
          <a:effectLst/>
        </p:spPr>
      </p:cxnSp>
      <p:sp>
        <p:nvSpPr>
          <p:cNvPr id="106" name="Rounded Rectangle 105">
            <a:extLst>
              <a:ext uri="{FF2B5EF4-FFF2-40B4-BE49-F238E27FC236}">
                <a16:creationId xmlns:a16="http://schemas.microsoft.com/office/drawing/2014/main" id="{91E9DD0E-7DE3-EBD3-BA3B-262722B300BD}"/>
              </a:ext>
            </a:extLst>
          </p:cNvPr>
          <p:cNvSpPr/>
          <p:nvPr/>
        </p:nvSpPr>
        <p:spPr>
          <a:xfrm>
            <a:off x="6527237" y="5023715"/>
            <a:ext cx="1199796" cy="35534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FF0000"/>
                </a:solidFill>
              </a:rPr>
              <a:t>パケット</a:t>
            </a:r>
          </a:p>
        </p:txBody>
      </p:sp>
      <p:sp>
        <p:nvSpPr>
          <p:cNvPr id="109" name="TextBox 108">
            <a:extLst>
              <a:ext uri="{FF2B5EF4-FFF2-40B4-BE49-F238E27FC236}">
                <a16:creationId xmlns:a16="http://schemas.microsoft.com/office/drawing/2014/main" id="{468A626A-1A3A-3454-1F55-74988CC32B1B}"/>
              </a:ext>
            </a:extLst>
          </p:cNvPr>
          <p:cNvSpPr txBox="1"/>
          <p:nvPr/>
        </p:nvSpPr>
        <p:spPr>
          <a:xfrm>
            <a:off x="6181792" y="4593999"/>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UMEM</a:t>
            </a:r>
          </a:p>
        </p:txBody>
      </p:sp>
      <p:cxnSp>
        <p:nvCxnSpPr>
          <p:cNvPr id="111" name="Straight Arrow Connector 27">
            <a:extLst>
              <a:ext uri="{FF2B5EF4-FFF2-40B4-BE49-F238E27FC236}">
                <a16:creationId xmlns:a16="http://schemas.microsoft.com/office/drawing/2014/main" id="{61BF505F-585E-4B35-AB4E-F41FD83B6EAE}"/>
              </a:ext>
            </a:extLst>
          </p:cNvPr>
          <p:cNvCxnSpPr>
            <a:cxnSpLocks/>
            <a:stCxn id="101" idx="2"/>
          </p:cNvCxnSpPr>
          <p:nvPr/>
        </p:nvCxnSpPr>
        <p:spPr>
          <a:xfrm>
            <a:off x="4082157" y="6425927"/>
            <a:ext cx="0" cy="317786"/>
          </a:xfrm>
          <a:prstGeom prst="straightConnector1">
            <a:avLst/>
          </a:prstGeom>
          <a:noFill/>
          <a:ln w="50800" cap="flat" cmpd="sng" algn="ctr">
            <a:solidFill>
              <a:srgbClr val="FF0000"/>
            </a:solidFill>
            <a:prstDash val="solid"/>
            <a:headEnd type="none"/>
            <a:tailEnd type="triangle"/>
          </a:ln>
          <a:effectLst/>
        </p:spPr>
      </p:cxnSp>
      <p:cxnSp>
        <p:nvCxnSpPr>
          <p:cNvPr id="116" name="Straight Connector 115">
            <a:extLst>
              <a:ext uri="{FF2B5EF4-FFF2-40B4-BE49-F238E27FC236}">
                <a16:creationId xmlns:a16="http://schemas.microsoft.com/office/drawing/2014/main" id="{90A59E13-20D4-F70F-889B-B0D7A002D735}"/>
              </a:ext>
            </a:extLst>
          </p:cNvPr>
          <p:cNvCxnSpPr>
            <a:cxnSpLocks/>
            <a:stCxn id="101" idx="0"/>
            <a:endCxn id="64" idx="2"/>
          </p:cNvCxnSpPr>
          <p:nvPr/>
        </p:nvCxnSpPr>
        <p:spPr>
          <a:xfrm flipV="1">
            <a:off x="4082157" y="5750309"/>
            <a:ext cx="0" cy="315618"/>
          </a:xfrm>
          <a:prstGeom prst="line">
            <a:avLst/>
          </a:prstGeom>
          <a:noFill/>
          <a:ln w="50800" cap="flat" cmpd="sng" algn="ctr">
            <a:solidFill>
              <a:srgbClr val="0070C0"/>
            </a:solidFill>
            <a:prstDash val="solid"/>
            <a:headEnd type="arrow"/>
            <a:tailEnd type="none"/>
          </a:ln>
          <a:effectLst/>
        </p:spPr>
      </p:cxnSp>
      <p:cxnSp>
        <p:nvCxnSpPr>
          <p:cNvPr id="118" name="Straight Arrow Connector 27">
            <a:extLst>
              <a:ext uri="{FF2B5EF4-FFF2-40B4-BE49-F238E27FC236}">
                <a16:creationId xmlns:a16="http://schemas.microsoft.com/office/drawing/2014/main" id="{AF76598D-FFE9-BFB9-96EB-27A9DD42A6D7}"/>
              </a:ext>
            </a:extLst>
          </p:cNvPr>
          <p:cNvCxnSpPr>
            <a:cxnSpLocks/>
            <a:endCxn id="61" idx="0"/>
          </p:cNvCxnSpPr>
          <p:nvPr/>
        </p:nvCxnSpPr>
        <p:spPr>
          <a:xfrm>
            <a:off x="4082157" y="4267200"/>
            <a:ext cx="0" cy="295468"/>
          </a:xfrm>
          <a:prstGeom prst="straightConnector1">
            <a:avLst/>
          </a:prstGeom>
          <a:noFill/>
          <a:ln w="50800" cap="flat" cmpd="sng" algn="ctr">
            <a:solidFill>
              <a:srgbClr val="FF0000"/>
            </a:solidFill>
            <a:prstDash val="solid"/>
            <a:headEnd type="none"/>
            <a:tailEnd type="triangle"/>
          </a:ln>
          <a:effectLst/>
        </p:spPr>
      </p:cxnSp>
      <p:sp>
        <p:nvSpPr>
          <p:cNvPr id="133" name="TextBox 132">
            <a:extLst>
              <a:ext uri="{FF2B5EF4-FFF2-40B4-BE49-F238E27FC236}">
                <a16:creationId xmlns:a16="http://schemas.microsoft.com/office/drawing/2014/main" id="{97D55FF5-4D50-351A-3512-5143DB0EF4C4}"/>
              </a:ext>
            </a:extLst>
          </p:cNvPr>
          <p:cNvSpPr txBox="1"/>
          <p:nvPr/>
        </p:nvSpPr>
        <p:spPr>
          <a:xfrm>
            <a:off x="5410200" y="5810514"/>
            <a:ext cx="981043" cy="369332"/>
          </a:xfrm>
          <a:prstGeom prst="rect">
            <a:avLst/>
          </a:prstGeom>
          <a:noFill/>
        </p:spPr>
        <p:txBody>
          <a:bodyPr wrap="square" rtlCol="0">
            <a:spAutoFit/>
          </a:bodyPr>
          <a:lstStyle/>
          <a:p>
            <a:pPr algn="ctr"/>
            <a:r>
              <a:rPr lang="en-JP" sz="1800" dirty="0">
                <a:solidFill>
                  <a:srgbClr val="FF0000"/>
                </a:solidFill>
                <a:latin typeface="M PLUS 1p" panose="020B0502020203020207" pitchFamily="34" charset="-128"/>
                <a:ea typeface="M PLUS 1p" panose="020B0502020203020207" pitchFamily="34" charset="-128"/>
                <a:cs typeface="M PLUS 1p" panose="020B0502020203020207" pitchFamily="34" charset="-128"/>
              </a:rPr>
              <a:t>DMA</a:t>
            </a:r>
          </a:p>
        </p:txBody>
      </p:sp>
    </p:spTree>
    <p:extLst>
      <p:ext uri="{BB962C8B-B14F-4D97-AF65-F5344CB8AC3E}">
        <p14:creationId xmlns:p14="http://schemas.microsoft.com/office/powerpoint/2010/main" val="394260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checkerboard(across)">
                                      <p:cBhvr>
                                        <p:cTn id="7" dur="500"/>
                                        <p:tgtEl>
                                          <p:spTgt spid="118"/>
                                        </p:tgtEl>
                                      </p:cBhvr>
                                    </p:animEffect>
                                  </p:childTnLst>
                                </p:cTn>
                              </p:par>
                              <p:par>
                                <p:cTn id="8" presetID="5" presetClass="entr" presetSubtype="1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checkerboard(across)">
                                      <p:cBhvr>
                                        <p:cTn id="10" dur="500"/>
                                        <p:tgtEl>
                                          <p:spTgt spid="65"/>
                                        </p:tgtEl>
                                      </p:cBhvr>
                                    </p:animEffect>
                                  </p:childTnLst>
                                </p:cTn>
                              </p:par>
                              <p:par>
                                <p:cTn id="11" presetID="5" presetClass="entr" presetSubtype="10"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checkerboard(across)">
                                      <p:cBhvr>
                                        <p:cTn id="13" dur="500"/>
                                        <p:tgtEl>
                                          <p:spTgt spid="6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checkerboard(across)">
                                      <p:cBhvr>
                                        <p:cTn id="16" dur="500"/>
                                        <p:tgtEl>
                                          <p:spTgt spid="10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checkerboard(across)">
                                      <p:cBhvr>
                                        <p:cTn id="21" dur="500"/>
                                        <p:tgtEl>
                                          <p:spTgt spid="105"/>
                                        </p:tgtEl>
                                      </p:cBhvr>
                                    </p:animEffect>
                                  </p:childTnLst>
                                </p:cTn>
                              </p:par>
                              <p:par>
                                <p:cTn id="22" presetID="5" presetClass="entr" presetSubtype="10" fill="hold"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checkerboard(across)">
                                      <p:cBhvr>
                                        <p:cTn id="24" dur="500"/>
                                        <p:tgtEl>
                                          <p:spTgt spid="116"/>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checkerboard(across)">
                                      <p:cBhvr>
                                        <p:cTn id="29" dur="500"/>
                                        <p:tgtEl>
                                          <p:spTgt spid="63"/>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33"/>
                                        </p:tgtEl>
                                        <p:attrNameLst>
                                          <p:attrName>style.visibility</p:attrName>
                                        </p:attrNameLst>
                                      </p:cBhvr>
                                      <p:to>
                                        <p:strVal val="visible"/>
                                      </p:to>
                                    </p:set>
                                    <p:animEffect transition="in" filter="checkerboard(across)">
                                      <p:cBhvr>
                                        <p:cTn id="32" dur="500"/>
                                        <p:tgtEl>
                                          <p:spTgt spid="133"/>
                                        </p:tgtEl>
                                      </p:cBhvr>
                                    </p:animEffect>
                                  </p:childTnLst>
                                </p:cTn>
                              </p:par>
                              <p:par>
                                <p:cTn id="33" presetID="5" presetClass="entr" presetSubtype="10" fill="hold" nodeType="with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checkerboard(across)">
                                      <p:cBhvr>
                                        <p:cTn id="3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80A11-DDDE-0C32-1C64-7A70EC9C4EED}"/>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2CE4E6D-2B24-2BC1-643A-77FC7AE51A0E}"/>
              </a:ext>
            </a:extLst>
          </p:cNvPr>
          <p:cNvSpPr>
            <a:spLocks noGrp="1"/>
          </p:cNvSpPr>
          <p:nvPr>
            <p:ph type="title"/>
          </p:nvPr>
        </p:nvSpPr>
        <p:spPr>
          <a:xfrm>
            <a:off x="381000" y="551543"/>
            <a:ext cx="11430000" cy="457200"/>
          </a:xfrm>
        </p:spPr>
        <p:txBody>
          <a:bodyPr/>
          <a:lstStyle/>
          <a:p>
            <a:r>
              <a:rPr lang="en-JP" dirty="0">
                <a:solidFill>
                  <a:srgbClr val="3B3B3B"/>
                </a:solidFill>
              </a:rPr>
              <a:t>TransP4におけるパケット送信 (1/2)</a:t>
            </a:r>
            <a:endParaRPr lang="en-JP" dirty="0"/>
          </a:p>
        </p:txBody>
      </p:sp>
      <p:sp>
        <p:nvSpPr>
          <p:cNvPr id="11" name="Slide Number Placeholder 10">
            <a:extLst>
              <a:ext uri="{FF2B5EF4-FFF2-40B4-BE49-F238E27FC236}">
                <a16:creationId xmlns:a16="http://schemas.microsoft.com/office/drawing/2014/main" id="{4B3A4925-4569-E4A3-B5E4-07C411840C81}"/>
              </a:ext>
            </a:extLst>
          </p:cNvPr>
          <p:cNvSpPr>
            <a:spLocks noGrp="1"/>
          </p:cNvSpPr>
          <p:nvPr>
            <p:ph type="sldNum" sz="quarter" idx="12"/>
          </p:nvPr>
        </p:nvSpPr>
        <p:spPr>
          <a:xfrm>
            <a:off x="10388600" y="6379027"/>
            <a:ext cx="1422400" cy="243417"/>
          </a:xfrm>
        </p:spPr>
        <p:txBody>
          <a:bodyPr/>
          <a:lstStyle/>
          <a:p>
            <a:fld id="{B6F15528-21DE-4FAA-801E-634DDDAF4B2B}" type="slidenum">
              <a:rPr lang="en-US" smtClean="0"/>
              <a:pPr/>
              <a:t>9</a:t>
            </a:fld>
            <a:endParaRPr lang="en-US" dirty="0"/>
          </a:p>
        </p:txBody>
      </p:sp>
      <p:sp>
        <p:nvSpPr>
          <p:cNvPr id="42" name="Content Placeholder 41">
            <a:extLst>
              <a:ext uri="{FF2B5EF4-FFF2-40B4-BE49-F238E27FC236}">
                <a16:creationId xmlns:a16="http://schemas.microsoft.com/office/drawing/2014/main" id="{085036A6-1A9B-7CA1-6A02-8E7E2D403E8E}"/>
              </a:ext>
            </a:extLst>
          </p:cNvPr>
          <p:cNvSpPr>
            <a:spLocks noGrp="1"/>
          </p:cNvSpPr>
          <p:nvPr>
            <p:ph sz="half" idx="2"/>
          </p:nvPr>
        </p:nvSpPr>
        <p:spPr>
          <a:xfrm>
            <a:off x="381000" y="1219200"/>
            <a:ext cx="11430000" cy="4876799"/>
          </a:xfrm>
        </p:spPr>
        <p:txBody>
          <a:bodyPr>
            <a:normAutofit/>
          </a:bodyPr>
          <a:lstStyle/>
          <a:p>
            <a:r>
              <a:rPr lang="ja-JP" altLang="en-US">
                <a:solidFill>
                  <a:srgbClr val="3B3B3B"/>
                </a:solidFill>
              </a:rPr>
              <a:t>仮想スイッチはパケット送信に従来の</a:t>
            </a:r>
            <a:r>
              <a:rPr lang="en-US" altLang="ja-JP" dirty="0">
                <a:solidFill>
                  <a:srgbClr val="3B3B3B"/>
                </a:solidFill>
              </a:rPr>
              <a:t>AF_XDP</a:t>
            </a:r>
            <a:r>
              <a:rPr lang="ja-JP" altLang="en-US">
                <a:solidFill>
                  <a:srgbClr val="3B3B3B"/>
                </a:solidFill>
              </a:rPr>
              <a:t>ソケット</a:t>
            </a:r>
            <a:r>
              <a:rPr lang="en-US" altLang="ja-JP" dirty="0">
                <a:solidFill>
                  <a:srgbClr val="3B3B3B"/>
                </a:solidFill>
              </a:rPr>
              <a:t>API</a:t>
            </a:r>
            <a:r>
              <a:rPr lang="ja-JP" altLang="en-US">
                <a:solidFill>
                  <a:srgbClr val="3B3B3B"/>
                </a:solidFill>
              </a:rPr>
              <a:t>を利用</a:t>
            </a:r>
            <a:endParaRPr lang="en-US" altLang="ja-JP" dirty="0">
              <a:solidFill>
                <a:srgbClr val="3B3B3B"/>
              </a:solidFill>
            </a:endParaRPr>
          </a:p>
          <a:p>
            <a:pPr lvl="1"/>
            <a:r>
              <a:rPr lang="ja-JP" altLang="en-US">
                <a:solidFill>
                  <a:srgbClr val="3B3B3B"/>
                </a:solidFill>
              </a:rPr>
              <a:t>パケットデータを</a:t>
            </a:r>
            <a:r>
              <a:rPr lang="en-US" dirty="0">
                <a:solidFill>
                  <a:srgbClr val="3B3B3B"/>
                </a:solidFill>
              </a:rPr>
              <a:t>UMEM</a:t>
            </a:r>
            <a:r>
              <a:rPr lang="ja-JP" altLang="en-US">
                <a:solidFill>
                  <a:srgbClr val="3B3B3B"/>
                </a:solidFill>
              </a:rPr>
              <a:t>に格納</a:t>
            </a:r>
            <a:endParaRPr lang="en-US" altLang="ja-JP" dirty="0">
              <a:solidFill>
                <a:srgbClr val="3B3B3B"/>
              </a:solidFill>
            </a:endParaRPr>
          </a:p>
          <a:p>
            <a:pPr lvl="1"/>
            <a:r>
              <a:rPr lang="ja-JP" altLang="en-US">
                <a:solidFill>
                  <a:srgbClr val="3B3B3B"/>
                </a:solidFill>
              </a:rPr>
              <a:t>ディスクリプタを</a:t>
            </a:r>
            <a:r>
              <a:rPr lang="en-US" dirty="0">
                <a:solidFill>
                  <a:srgbClr val="3B3B3B"/>
                </a:solidFill>
              </a:rPr>
              <a:t>TX</a:t>
            </a:r>
            <a:r>
              <a:rPr lang="ja-JP" altLang="en-US">
                <a:solidFill>
                  <a:srgbClr val="3B3B3B"/>
                </a:solidFill>
              </a:rPr>
              <a:t>リングに書き込み</a:t>
            </a:r>
            <a:endParaRPr lang="en-US" altLang="ja-JP" dirty="0">
              <a:solidFill>
                <a:srgbClr val="3B3B3B"/>
              </a:solidFill>
            </a:endParaRPr>
          </a:p>
          <a:p>
            <a:r>
              <a:rPr lang="ja-JP" altLang="en-US">
                <a:solidFill>
                  <a:srgbClr val="3B3B3B"/>
                </a:solidFill>
              </a:rPr>
              <a:t>デバイスドライバがパケットを</a:t>
            </a:r>
            <a:r>
              <a:rPr lang="en-US" altLang="ja-JP" dirty="0">
                <a:solidFill>
                  <a:srgbClr val="3B3B3B"/>
                </a:solidFill>
              </a:rPr>
              <a:t>P4 VM</a:t>
            </a:r>
            <a:r>
              <a:rPr lang="ja-JP" altLang="en-US">
                <a:solidFill>
                  <a:srgbClr val="3B3B3B"/>
                </a:solidFill>
              </a:rPr>
              <a:t>に転送</a:t>
            </a:r>
            <a:endParaRPr lang="en-US" altLang="ja-JP" dirty="0">
              <a:solidFill>
                <a:srgbClr val="3B3B3B"/>
              </a:solidFill>
            </a:endParaRPr>
          </a:p>
          <a:p>
            <a:pPr lvl="1"/>
            <a:r>
              <a:rPr lang="en-US" dirty="0">
                <a:solidFill>
                  <a:srgbClr val="3B3B3B"/>
                </a:solidFill>
              </a:rPr>
              <a:t>TX</a:t>
            </a:r>
            <a:r>
              <a:rPr lang="ja-JP" altLang="en-US">
                <a:solidFill>
                  <a:srgbClr val="3B3B3B"/>
                </a:solidFill>
              </a:rPr>
              <a:t>リングに格納されたディスクリプタを取得するが、送信処理はしない</a:t>
            </a:r>
            <a:endParaRPr lang="en-US" altLang="ja-JP" dirty="0">
              <a:solidFill>
                <a:srgbClr val="3B3B3B"/>
              </a:solidFill>
            </a:endParaRPr>
          </a:p>
          <a:p>
            <a:pPr lvl="1"/>
            <a:r>
              <a:rPr lang="en-US" dirty="0">
                <a:solidFill>
                  <a:srgbClr val="3B3B3B"/>
                </a:solidFill>
              </a:rPr>
              <a:t>P4 VM</a:t>
            </a:r>
            <a:r>
              <a:rPr lang="ja-JP" altLang="en-US">
                <a:solidFill>
                  <a:srgbClr val="3B3B3B"/>
                </a:solidFill>
              </a:rPr>
              <a:t>へディスクリプタを転送するための</a:t>
            </a:r>
            <a:r>
              <a:rPr lang="en-US" dirty="0">
                <a:solidFill>
                  <a:srgbClr val="3B3B3B"/>
                </a:solidFill>
              </a:rPr>
              <a:t>P4-RX</a:t>
            </a:r>
            <a:r>
              <a:rPr lang="ja-JP" altLang="en-US">
                <a:solidFill>
                  <a:srgbClr val="3B3B3B"/>
                </a:solidFill>
              </a:rPr>
              <a:t>リングに書き込み</a:t>
            </a:r>
            <a:endParaRPr lang="en-US" altLang="ja-JP" dirty="0">
              <a:solidFill>
                <a:srgbClr val="3B3B3B"/>
              </a:solidFill>
              <a:sym typeface="M+"/>
            </a:endParaRPr>
          </a:p>
        </p:txBody>
      </p:sp>
      <p:sp>
        <p:nvSpPr>
          <p:cNvPr id="4" name="Rectangle 3">
            <a:extLst>
              <a:ext uri="{FF2B5EF4-FFF2-40B4-BE49-F238E27FC236}">
                <a16:creationId xmlns:a16="http://schemas.microsoft.com/office/drawing/2014/main" id="{10E53CA1-4294-4FC9-7E76-42E8B2E536EB}"/>
              </a:ext>
            </a:extLst>
          </p:cNvPr>
          <p:cNvSpPr/>
          <p:nvPr/>
        </p:nvSpPr>
        <p:spPr>
          <a:xfrm>
            <a:off x="3038157" y="4562668"/>
            <a:ext cx="2088000" cy="492063"/>
          </a:xfrm>
          <a:prstGeom prst="rect">
            <a:avLst/>
          </a:prstGeom>
          <a:solidFill>
            <a:srgbClr val="8DD8D3">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仮想スイッチ</a:t>
            </a:r>
          </a:p>
        </p:txBody>
      </p:sp>
      <p:cxnSp>
        <p:nvCxnSpPr>
          <p:cNvPr id="6" name="Straight Arrow Connector 27">
            <a:extLst>
              <a:ext uri="{FF2B5EF4-FFF2-40B4-BE49-F238E27FC236}">
                <a16:creationId xmlns:a16="http://schemas.microsoft.com/office/drawing/2014/main" id="{F00E3AF4-E4BA-57A2-AE35-9C0A91151909}"/>
              </a:ext>
            </a:extLst>
          </p:cNvPr>
          <p:cNvCxnSpPr>
            <a:cxnSpLocks/>
            <a:stCxn id="4" idx="3"/>
          </p:cNvCxnSpPr>
          <p:nvPr/>
        </p:nvCxnSpPr>
        <p:spPr>
          <a:xfrm>
            <a:off x="5126157" y="4808700"/>
            <a:ext cx="943580" cy="0"/>
          </a:xfrm>
          <a:prstGeom prst="straightConnector1">
            <a:avLst/>
          </a:prstGeom>
          <a:noFill/>
          <a:ln w="50800" cap="flat" cmpd="sng" algn="ctr">
            <a:solidFill>
              <a:srgbClr val="FF0000"/>
            </a:solidFill>
            <a:prstDash val="solid"/>
            <a:headEnd type="none"/>
            <a:tailEnd type="triangle"/>
          </a:ln>
          <a:effectLst/>
        </p:spPr>
      </p:cxnSp>
      <p:sp>
        <p:nvSpPr>
          <p:cNvPr id="8" name="Rectangle 7">
            <a:extLst>
              <a:ext uri="{FF2B5EF4-FFF2-40B4-BE49-F238E27FC236}">
                <a16:creationId xmlns:a16="http://schemas.microsoft.com/office/drawing/2014/main" id="{681D0489-3C6F-1CB8-A342-BC3458CE670F}"/>
              </a:ext>
            </a:extLst>
          </p:cNvPr>
          <p:cNvSpPr/>
          <p:nvPr/>
        </p:nvSpPr>
        <p:spPr>
          <a:xfrm>
            <a:off x="3038157" y="5258247"/>
            <a:ext cx="2088000" cy="492062"/>
          </a:xfrm>
          <a:prstGeom prst="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lang="en-JP" sz="2000" kern="0" dirty="0">
                <a:solidFill>
                  <a:srgbClr val="3B3B3B"/>
                </a:solidFill>
                <a:latin typeface="M PLUS 1p" panose="020B0502020203020207" pitchFamily="34" charset="-128"/>
                <a:ea typeface="M PLUS 1p" panose="020B0502020203020207" pitchFamily="34" charset="-128"/>
                <a:cs typeface="M PLUS 1p" panose="020B0502020203020207" pitchFamily="34" charset="-128"/>
                <a:sym typeface="Arial"/>
              </a:rPr>
              <a:t>ドライバ</a:t>
            </a: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cxnSp>
        <p:nvCxnSpPr>
          <p:cNvPr id="10" name="Straight Connector 9">
            <a:extLst>
              <a:ext uri="{FF2B5EF4-FFF2-40B4-BE49-F238E27FC236}">
                <a16:creationId xmlns:a16="http://schemas.microsoft.com/office/drawing/2014/main" id="{B2386656-65D0-61B1-C8A2-7272E0AEEFC5}"/>
              </a:ext>
            </a:extLst>
          </p:cNvPr>
          <p:cNvCxnSpPr>
            <a:cxnSpLocks/>
            <a:stCxn id="4" idx="1"/>
            <a:endCxn id="77" idx="7"/>
          </p:cNvCxnSpPr>
          <p:nvPr/>
        </p:nvCxnSpPr>
        <p:spPr>
          <a:xfrm flipH="1">
            <a:off x="2443215" y="4808700"/>
            <a:ext cx="594942" cy="165614"/>
          </a:xfrm>
          <a:prstGeom prst="line">
            <a:avLst/>
          </a:prstGeom>
          <a:noFill/>
          <a:ln w="50800" cap="flat" cmpd="sng" algn="ctr">
            <a:solidFill>
              <a:srgbClr val="0070C0"/>
            </a:solidFill>
            <a:prstDash val="solid"/>
            <a:tailEnd type="arrow"/>
          </a:ln>
          <a:effectLst/>
        </p:spPr>
      </p:cxnSp>
      <p:sp>
        <p:nvSpPr>
          <p:cNvPr id="12" name="Rectangle 11">
            <a:extLst>
              <a:ext uri="{FF2B5EF4-FFF2-40B4-BE49-F238E27FC236}">
                <a16:creationId xmlns:a16="http://schemas.microsoft.com/office/drawing/2014/main" id="{96B92882-99D6-8F16-87D9-555EA6B417B5}"/>
              </a:ext>
            </a:extLst>
          </p:cNvPr>
          <p:cNvSpPr/>
          <p:nvPr/>
        </p:nvSpPr>
        <p:spPr>
          <a:xfrm>
            <a:off x="6083135" y="4562668"/>
            <a:ext cx="2088000" cy="980152"/>
          </a:xfrm>
          <a:prstGeom prst="rect">
            <a:avLst/>
          </a:pr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endParaRPr>
          </a:p>
        </p:txBody>
      </p:sp>
      <p:grpSp>
        <p:nvGrpSpPr>
          <p:cNvPr id="13" name="Group 12">
            <a:extLst>
              <a:ext uri="{FF2B5EF4-FFF2-40B4-BE49-F238E27FC236}">
                <a16:creationId xmlns:a16="http://schemas.microsoft.com/office/drawing/2014/main" id="{E79D8FB7-B3EC-82AF-8992-6EC4109E7DD6}"/>
              </a:ext>
            </a:extLst>
          </p:cNvPr>
          <p:cNvGrpSpPr/>
          <p:nvPr/>
        </p:nvGrpSpPr>
        <p:grpSpPr>
          <a:xfrm>
            <a:off x="9074094" y="4984331"/>
            <a:ext cx="2088000" cy="1377322"/>
            <a:chOff x="7834376" y="2176015"/>
            <a:chExt cx="2118543" cy="1398042"/>
          </a:xfrm>
        </p:grpSpPr>
        <p:sp>
          <p:nvSpPr>
            <p:cNvPr id="79" name="Rectangle 78">
              <a:extLst>
                <a:ext uri="{FF2B5EF4-FFF2-40B4-BE49-F238E27FC236}">
                  <a16:creationId xmlns:a16="http://schemas.microsoft.com/office/drawing/2014/main" id="{D5EF0BEC-2D54-3003-DF12-AB426BA104A5}"/>
                </a:ext>
              </a:extLst>
            </p:cNvPr>
            <p:cNvSpPr/>
            <p:nvPr/>
          </p:nvSpPr>
          <p:spPr>
            <a:xfrm>
              <a:off x="7834376" y="2176015"/>
              <a:ext cx="2118543" cy="1398042"/>
            </a:xfrm>
            <a:prstGeom prst="rect">
              <a:avLst/>
            </a:prstGeom>
            <a:solidFill>
              <a:srgbClr val="27278B">
                <a:lumMod val="20000"/>
                <a:lumOff val="80000"/>
              </a:srgbClr>
            </a:solidFill>
            <a:ln w="25400" cap="flat" cmpd="sng" algn="ctr">
              <a:no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P4 </a:t>
              </a: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VM</a:t>
              </a:r>
            </a:p>
          </p:txBody>
        </p:sp>
        <p:sp>
          <p:nvSpPr>
            <p:cNvPr id="80" name="Snip Diagonal Corner Rectangle 79">
              <a:extLst>
                <a:ext uri="{FF2B5EF4-FFF2-40B4-BE49-F238E27FC236}">
                  <a16:creationId xmlns:a16="http://schemas.microsoft.com/office/drawing/2014/main" id="{36A86E15-84D1-8181-1880-3AE391F9E848}"/>
                </a:ext>
              </a:extLst>
            </p:cNvPr>
            <p:cNvSpPr/>
            <p:nvPr/>
          </p:nvSpPr>
          <p:spPr>
            <a:xfrm>
              <a:off x="8164758" y="2727141"/>
              <a:ext cx="1475926" cy="613827"/>
            </a:xfrm>
            <a:prstGeom prst="snip2Diag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P4</a:t>
              </a:r>
            </a:p>
            <a:p>
              <a:pPr algn="ctr"/>
              <a:r>
                <a:rPr lang="en-JP" sz="18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プログラム</a:t>
              </a:r>
            </a:p>
          </p:txBody>
        </p:sp>
      </p:grpSp>
      <p:sp>
        <p:nvSpPr>
          <p:cNvPr id="14" name="TextBox 13">
            <a:extLst>
              <a:ext uri="{FF2B5EF4-FFF2-40B4-BE49-F238E27FC236}">
                <a16:creationId xmlns:a16="http://schemas.microsoft.com/office/drawing/2014/main" id="{128E5632-EFEA-6C70-8DA1-B588823283E4}"/>
              </a:ext>
            </a:extLst>
          </p:cNvPr>
          <p:cNvSpPr txBox="1"/>
          <p:nvPr/>
        </p:nvSpPr>
        <p:spPr>
          <a:xfrm>
            <a:off x="1029906" y="4866195"/>
            <a:ext cx="981043" cy="650735"/>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TX</a:t>
            </a:r>
          </a:p>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リング</a:t>
            </a:r>
          </a:p>
        </p:txBody>
      </p:sp>
      <p:grpSp>
        <p:nvGrpSpPr>
          <p:cNvPr id="15" name="Group 14">
            <a:extLst>
              <a:ext uri="{FF2B5EF4-FFF2-40B4-BE49-F238E27FC236}">
                <a16:creationId xmlns:a16="http://schemas.microsoft.com/office/drawing/2014/main" id="{17119A4D-3BD2-AE9A-5BC3-B6454C40D04D}"/>
              </a:ext>
            </a:extLst>
          </p:cNvPr>
          <p:cNvGrpSpPr/>
          <p:nvPr/>
        </p:nvGrpSpPr>
        <p:grpSpPr>
          <a:xfrm>
            <a:off x="1982296" y="4894694"/>
            <a:ext cx="540000" cy="543680"/>
            <a:chOff x="6815302" y="4340739"/>
            <a:chExt cx="1080000" cy="1080000"/>
          </a:xfrm>
        </p:grpSpPr>
        <p:grpSp>
          <p:nvGrpSpPr>
            <p:cNvPr id="68" name="Group 67">
              <a:extLst>
                <a:ext uri="{FF2B5EF4-FFF2-40B4-BE49-F238E27FC236}">
                  <a16:creationId xmlns:a16="http://schemas.microsoft.com/office/drawing/2014/main" id="{639F5C9D-77C1-3C25-DD78-72D4B935A1DD}"/>
                </a:ext>
              </a:extLst>
            </p:cNvPr>
            <p:cNvGrpSpPr/>
            <p:nvPr/>
          </p:nvGrpSpPr>
          <p:grpSpPr>
            <a:xfrm>
              <a:off x="6815302" y="4340739"/>
              <a:ext cx="1080000" cy="1080000"/>
              <a:chOff x="6815302" y="4340739"/>
              <a:chExt cx="1080000" cy="1080000"/>
            </a:xfrm>
          </p:grpSpPr>
          <p:sp>
            <p:nvSpPr>
              <p:cNvPr id="77" name="Oval 76">
                <a:extLst>
                  <a:ext uri="{FF2B5EF4-FFF2-40B4-BE49-F238E27FC236}">
                    <a16:creationId xmlns:a16="http://schemas.microsoft.com/office/drawing/2014/main" id="{BD5D9273-80F3-FB43-95DC-2D53C8895E0A}"/>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78" name="Oval 77">
                <a:extLst>
                  <a:ext uri="{FF2B5EF4-FFF2-40B4-BE49-F238E27FC236}">
                    <a16:creationId xmlns:a16="http://schemas.microsoft.com/office/drawing/2014/main" id="{F4600582-4B63-2F1B-8E3D-928972CCC311}"/>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69" name="Straight Connector 68">
              <a:extLst>
                <a:ext uri="{FF2B5EF4-FFF2-40B4-BE49-F238E27FC236}">
                  <a16:creationId xmlns:a16="http://schemas.microsoft.com/office/drawing/2014/main" id="{D0FB8537-23AE-5B80-D556-B1A677411FB0}"/>
                </a:ext>
              </a:extLst>
            </p:cNvPr>
            <p:cNvCxnSpPr>
              <a:cxnSpLocks/>
              <a:endCxn id="77"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2937C14-CFB0-F4A6-31C1-F69F01C1DCE7}"/>
                </a:ext>
              </a:extLst>
            </p:cNvPr>
            <p:cNvCxnSpPr>
              <a:cxnSpLocks/>
              <a:stCxn id="78" idx="1"/>
              <a:endCxn id="77"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926D834-D97E-69C4-DD35-0B9FA785544F}"/>
                </a:ext>
              </a:extLst>
            </p:cNvPr>
            <p:cNvCxnSpPr>
              <a:cxnSpLocks/>
              <a:stCxn id="78" idx="2"/>
              <a:endCxn id="77"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855A45B-1E96-4D84-3483-D3A21773F770}"/>
                </a:ext>
              </a:extLst>
            </p:cNvPr>
            <p:cNvCxnSpPr>
              <a:cxnSpLocks/>
              <a:stCxn id="78" idx="3"/>
              <a:endCxn id="77"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079D185-825E-81DF-879F-BC9C98FCDD4D}"/>
                </a:ext>
              </a:extLst>
            </p:cNvPr>
            <p:cNvCxnSpPr>
              <a:cxnSpLocks/>
              <a:stCxn id="77" idx="4"/>
              <a:endCxn id="78"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6E346F8-1F18-AA54-32E0-4B63219A8C1B}"/>
                </a:ext>
              </a:extLst>
            </p:cNvPr>
            <p:cNvCxnSpPr>
              <a:cxnSpLocks/>
              <a:stCxn id="77" idx="5"/>
              <a:endCxn id="78"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1B4DBD23-40D5-75E3-AFB0-30AA2267ADC5}"/>
                </a:ext>
              </a:extLst>
            </p:cNvPr>
            <p:cNvCxnSpPr>
              <a:cxnSpLocks/>
              <a:stCxn id="77" idx="6"/>
              <a:endCxn id="78"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F2814AA-585F-8A7F-DB7E-388CFBFE8879}"/>
                </a:ext>
              </a:extLst>
            </p:cNvPr>
            <p:cNvCxnSpPr>
              <a:cxnSpLocks/>
              <a:stCxn id="78" idx="7"/>
              <a:endCxn id="77"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2E42FD7-33F7-5C6F-551D-847EFBE716A7}"/>
              </a:ext>
            </a:extLst>
          </p:cNvPr>
          <p:cNvGrpSpPr/>
          <p:nvPr/>
        </p:nvGrpSpPr>
        <p:grpSpPr>
          <a:xfrm>
            <a:off x="6824448" y="5781868"/>
            <a:ext cx="540000" cy="543680"/>
            <a:chOff x="6815302" y="4340739"/>
            <a:chExt cx="1080000" cy="1080000"/>
          </a:xfrm>
        </p:grpSpPr>
        <p:grpSp>
          <p:nvGrpSpPr>
            <p:cNvPr id="46" name="Group 45">
              <a:extLst>
                <a:ext uri="{FF2B5EF4-FFF2-40B4-BE49-F238E27FC236}">
                  <a16:creationId xmlns:a16="http://schemas.microsoft.com/office/drawing/2014/main" id="{BE3E61E4-2A4A-492D-5E93-8B77D0D03D44}"/>
                </a:ext>
              </a:extLst>
            </p:cNvPr>
            <p:cNvGrpSpPr/>
            <p:nvPr/>
          </p:nvGrpSpPr>
          <p:grpSpPr>
            <a:xfrm>
              <a:off x="6815302" y="4340739"/>
              <a:ext cx="1080000" cy="1080000"/>
              <a:chOff x="6815302" y="4340739"/>
              <a:chExt cx="1080000" cy="1080000"/>
            </a:xfrm>
          </p:grpSpPr>
          <p:sp>
            <p:nvSpPr>
              <p:cNvPr id="55" name="Oval 54">
                <a:extLst>
                  <a:ext uri="{FF2B5EF4-FFF2-40B4-BE49-F238E27FC236}">
                    <a16:creationId xmlns:a16="http://schemas.microsoft.com/office/drawing/2014/main" id="{FFD9DF1E-C3D2-1784-221F-743CDBC9F19B}"/>
                  </a:ext>
                </a:extLst>
              </p:cNvPr>
              <p:cNvSpPr/>
              <p:nvPr/>
            </p:nvSpPr>
            <p:spPr>
              <a:xfrm>
                <a:off x="6815302" y="4340739"/>
                <a:ext cx="1080000" cy="1080000"/>
              </a:xfrm>
              <a:prstGeom prst="ellipse">
                <a:avLst/>
              </a:prstGeom>
              <a:solidFill>
                <a:schemeClr val="bg1">
                  <a:lumMod val="8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6" name="Oval 55">
                <a:extLst>
                  <a:ext uri="{FF2B5EF4-FFF2-40B4-BE49-F238E27FC236}">
                    <a16:creationId xmlns:a16="http://schemas.microsoft.com/office/drawing/2014/main" id="{0271EC55-B1A8-A7B9-3031-44D1259384A1}"/>
                  </a:ext>
                </a:extLst>
              </p:cNvPr>
              <p:cNvSpPr/>
              <p:nvPr/>
            </p:nvSpPr>
            <p:spPr>
              <a:xfrm>
                <a:off x="6995302" y="4520741"/>
                <a:ext cx="720000" cy="720000"/>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JP">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grpSp>
        <p:cxnSp>
          <p:nvCxnSpPr>
            <p:cNvPr id="47" name="Straight Connector 46">
              <a:extLst>
                <a:ext uri="{FF2B5EF4-FFF2-40B4-BE49-F238E27FC236}">
                  <a16:creationId xmlns:a16="http://schemas.microsoft.com/office/drawing/2014/main" id="{82F6D97E-E933-D365-6E3A-A0106B7EBA88}"/>
                </a:ext>
              </a:extLst>
            </p:cNvPr>
            <p:cNvCxnSpPr>
              <a:cxnSpLocks/>
              <a:endCxn id="55" idx="0"/>
            </p:cNvCxnSpPr>
            <p:nvPr/>
          </p:nvCxnSpPr>
          <p:spPr>
            <a:xfrm flipV="1">
              <a:off x="7355302" y="4340739"/>
              <a:ext cx="0" cy="1936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A717DB-6933-4F86-3992-6E8C44F5F7D1}"/>
                </a:ext>
              </a:extLst>
            </p:cNvPr>
            <p:cNvCxnSpPr>
              <a:cxnSpLocks/>
              <a:stCxn id="56" idx="1"/>
              <a:endCxn id="55" idx="1"/>
            </p:cNvCxnSpPr>
            <p:nvPr/>
          </p:nvCxnSpPr>
          <p:spPr>
            <a:xfrm flipH="1" flipV="1">
              <a:off x="6973464"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58529D0-BBD8-87CB-4DF5-DF72BF7798FF}"/>
                </a:ext>
              </a:extLst>
            </p:cNvPr>
            <p:cNvCxnSpPr>
              <a:cxnSpLocks/>
              <a:stCxn id="56" idx="2"/>
              <a:endCxn id="55" idx="2"/>
            </p:cNvCxnSpPr>
            <p:nvPr/>
          </p:nvCxnSpPr>
          <p:spPr>
            <a:xfrm flipH="1" flipV="1">
              <a:off x="68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1943835-5E90-F2B6-EEF3-8E0598924F5B}"/>
                </a:ext>
              </a:extLst>
            </p:cNvPr>
            <p:cNvCxnSpPr>
              <a:cxnSpLocks/>
              <a:stCxn id="56" idx="3"/>
              <a:endCxn id="55" idx="3"/>
            </p:cNvCxnSpPr>
            <p:nvPr/>
          </p:nvCxnSpPr>
          <p:spPr>
            <a:xfrm flipH="1">
              <a:off x="6973464"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638AD34-B977-2E7D-C11C-DD11A6C1A0E3}"/>
                </a:ext>
              </a:extLst>
            </p:cNvPr>
            <p:cNvCxnSpPr>
              <a:cxnSpLocks/>
              <a:stCxn id="55" idx="4"/>
              <a:endCxn id="56" idx="4"/>
            </p:cNvCxnSpPr>
            <p:nvPr/>
          </p:nvCxnSpPr>
          <p:spPr>
            <a:xfrm flipV="1">
              <a:off x="7355302" y="5240741"/>
              <a:ext cx="0" cy="17999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3E3C757-628A-5652-D381-BC5E494EAE5B}"/>
                </a:ext>
              </a:extLst>
            </p:cNvPr>
            <p:cNvCxnSpPr>
              <a:cxnSpLocks/>
              <a:stCxn id="55" idx="5"/>
              <a:endCxn id="56" idx="5"/>
            </p:cNvCxnSpPr>
            <p:nvPr/>
          </p:nvCxnSpPr>
          <p:spPr>
            <a:xfrm flipH="1" flipV="1">
              <a:off x="7609861" y="5135299"/>
              <a:ext cx="127279" cy="1272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B10C8D-4959-72D6-6333-2AD1B8F081E1}"/>
                </a:ext>
              </a:extLst>
            </p:cNvPr>
            <p:cNvCxnSpPr>
              <a:cxnSpLocks/>
              <a:stCxn id="55" idx="6"/>
              <a:endCxn id="56" idx="6"/>
            </p:cNvCxnSpPr>
            <p:nvPr/>
          </p:nvCxnSpPr>
          <p:spPr>
            <a:xfrm flipH="1">
              <a:off x="7715302" y="4880740"/>
              <a:ext cx="180000"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A0DF21-9689-164F-87A9-07C7F7676A42}"/>
                </a:ext>
              </a:extLst>
            </p:cNvPr>
            <p:cNvCxnSpPr>
              <a:cxnSpLocks/>
              <a:stCxn id="56" idx="7"/>
              <a:endCxn id="55" idx="7"/>
            </p:cNvCxnSpPr>
            <p:nvPr/>
          </p:nvCxnSpPr>
          <p:spPr>
            <a:xfrm flipV="1">
              <a:off x="7609861" y="4498902"/>
              <a:ext cx="127279" cy="1272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EF5030A-E58B-FB5C-6B0C-7F978E60B63C}"/>
              </a:ext>
            </a:extLst>
          </p:cNvPr>
          <p:cNvSpPr txBox="1"/>
          <p:nvPr/>
        </p:nvSpPr>
        <p:spPr>
          <a:xfrm>
            <a:off x="6204607" y="6371864"/>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 P4-RXリング</a:t>
            </a:r>
          </a:p>
        </p:txBody>
      </p:sp>
      <p:sp>
        <p:nvSpPr>
          <p:cNvPr id="24" name="Rectangle 23">
            <a:extLst>
              <a:ext uri="{FF2B5EF4-FFF2-40B4-BE49-F238E27FC236}">
                <a16:creationId xmlns:a16="http://schemas.microsoft.com/office/drawing/2014/main" id="{AF3C0F57-DAE9-B54B-B849-8A06BF1691BD}"/>
              </a:ext>
            </a:extLst>
          </p:cNvPr>
          <p:cNvSpPr/>
          <p:nvPr/>
        </p:nvSpPr>
        <p:spPr>
          <a:xfrm>
            <a:off x="3038157" y="6065927"/>
            <a:ext cx="2088000" cy="360000"/>
          </a:xfrm>
          <a:prstGeom prst="rect">
            <a:avLst/>
          </a:prstGeom>
          <a:solidFill>
            <a:schemeClr val="accent1">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JP" sz="2000" u="none" strike="noStrike" kern="0" cap="none" spc="0" normalizeH="0" baseline="0" noProof="0" dirty="0">
                <a:ln>
                  <a:noFill/>
                </a:ln>
                <a:solidFill>
                  <a:srgbClr val="3B3B3B"/>
                </a:solidFill>
                <a:effectLst/>
                <a:uLnTx/>
                <a:uFillTx/>
                <a:latin typeface="M PLUS 1p" panose="020B0502020203020207" pitchFamily="34" charset="-128"/>
                <a:ea typeface="M PLUS 1p" panose="020B0502020203020207" pitchFamily="34" charset="-128"/>
                <a:cs typeface="M PLUS 1p" panose="020B0502020203020207" pitchFamily="34" charset="-128"/>
                <a:sym typeface="Arial"/>
              </a:rPr>
              <a:t>NIC</a:t>
            </a:r>
          </a:p>
        </p:txBody>
      </p:sp>
      <p:cxnSp>
        <p:nvCxnSpPr>
          <p:cNvPr id="25" name="Straight Connector 24">
            <a:extLst>
              <a:ext uri="{FF2B5EF4-FFF2-40B4-BE49-F238E27FC236}">
                <a16:creationId xmlns:a16="http://schemas.microsoft.com/office/drawing/2014/main" id="{40F92B4C-03FF-562A-A337-6D2BBA8BE940}"/>
              </a:ext>
            </a:extLst>
          </p:cNvPr>
          <p:cNvCxnSpPr>
            <a:cxnSpLocks/>
            <a:stCxn id="8" idx="3"/>
            <a:endCxn id="55" idx="2"/>
          </p:cNvCxnSpPr>
          <p:nvPr/>
        </p:nvCxnSpPr>
        <p:spPr>
          <a:xfrm>
            <a:off x="5126157" y="5504278"/>
            <a:ext cx="1698291" cy="549430"/>
          </a:xfrm>
          <a:prstGeom prst="line">
            <a:avLst/>
          </a:prstGeom>
          <a:noFill/>
          <a:ln w="50800" cap="flat" cmpd="sng" algn="ctr">
            <a:solidFill>
              <a:srgbClr val="0070C0"/>
            </a:solidFill>
            <a:prstDash val="solid"/>
            <a:tailEnd type="arrow"/>
          </a:ln>
          <a:effectLst/>
        </p:spPr>
      </p:cxnSp>
      <p:cxnSp>
        <p:nvCxnSpPr>
          <p:cNvPr id="33" name="Straight Connector 32">
            <a:extLst>
              <a:ext uri="{FF2B5EF4-FFF2-40B4-BE49-F238E27FC236}">
                <a16:creationId xmlns:a16="http://schemas.microsoft.com/office/drawing/2014/main" id="{FCB57192-9DCB-260E-EBFD-881B0FBF7E0A}"/>
              </a:ext>
            </a:extLst>
          </p:cNvPr>
          <p:cNvCxnSpPr>
            <a:cxnSpLocks/>
            <a:stCxn id="77" idx="5"/>
            <a:endCxn id="8" idx="1"/>
          </p:cNvCxnSpPr>
          <p:nvPr/>
        </p:nvCxnSpPr>
        <p:spPr>
          <a:xfrm>
            <a:off x="2443215" y="5358754"/>
            <a:ext cx="594942" cy="145524"/>
          </a:xfrm>
          <a:prstGeom prst="line">
            <a:avLst/>
          </a:prstGeom>
          <a:noFill/>
          <a:ln w="50800" cap="flat" cmpd="sng" algn="ctr">
            <a:solidFill>
              <a:srgbClr val="0070C0"/>
            </a:solidFill>
            <a:prstDash val="solid"/>
            <a:tailEnd type="arrow"/>
          </a:ln>
          <a:effectLst/>
        </p:spPr>
      </p:cxnSp>
      <p:sp>
        <p:nvSpPr>
          <p:cNvPr id="44" name="Rounded Rectangle 43">
            <a:extLst>
              <a:ext uri="{FF2B5EF4-FFF2-40B4-BE49-F238E27FC236}">
                <a16:creationId xmlns:a16="http://schemas.microsoft.com/office/drawing/2014/main" id="{23B8C5FC-C19B-F155-A09B-C04B214C41D4}"/>
              </a:ext>
            </a:extLst>
          </p:cNvPr>
          <p:cNvSpPr/>
          <p:nvPr/>
        </p:nvSpPr>
        <p:spPr>
          <a:xfrm>
            <a:off x="6527237" y="5023715"/>
            <a:ext cx="1199796" cy="355342"/>
          </a:xfrm>
          <a:prstGeom prst="roundRect">
            <a:avLst/>
          </a:prstGeom>
          <a:solidFill>
            <a:schemeClr val="bg1"/>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JP" sz="1800" dirty="0">
                <a:solidFill>
                  <a:srgbClr val="FF0000"/>
                </a:solidFill>
              </a:rPr>
              <a:t>パケット</a:t>
            </a:r>
          </a:p>
        </p:txBody>
      </p:sp>
      <p:sp>
        <p:nvSpPr>
          <p:cNvPr id="83" name="TextBox 82">
            <a:extLst>
              <a:ext uri="{FF2B5EF4-FFF2-40B4-BE49-F238E27FC236}">
                <a16:creationId xmlns:a16="http://schemas.microsoft.com/office/drawing/2014/main" id="{816D9A08-7932-3133-B892-6B82CB96506D}"/>
              </a:ext>
            </a:extLst>
          </p:cNvPr>
          <p:cNvSpPr txBox="1"/>
          <p:nvPr/>
        </p:nvSpPr>
        <p:spPr>
          <a:xfrm>
            <a:off x="6181792" y="4593999"/>
            <a:ext cx="1845056" cy="371849"/>
          </a:xfrm>
          <a:prstGeom prst="rect">
            <a:avLst/>
          </a:prstGeom>
          <a:noFill/>
        </p:spPr>
        <p:txBody>
          <a:bodyPr wrap="square" rtlCol="0">
            <a:spAutoFit/>
          </a:bodyPr>
          <a:lstStyle/>
          <a:p>
            <a:pPr algn="ctr"/>
            <a:r>
              <a:rPr lang="en-JP" sz="1800" dirty="0">
                <a:solidFill>
                  <a:srgbClr val="3B3B3B"/>
                </a:solidFill>
                <a:latin typeface="M PLUS 1p" panose="020B0502020203020207" pitchFamily="34" charset="-128"/>
                <a:ea typeface="M PLUS 1p" panose="020B0502020203020207" pitchFamily="34" charset="-128"/>
                <a:cs typeface="M PLUS 1p" panose="020B0502020203020207" pitchFamily="34" charset="-128"/>
              </a:rPr>
              <a:t>UMEM</a:t>
            </a:r>
          </a:p>
        </p:txBody>
      </p:sp>
      <p:cxnSp>
        <p:nvCxnSpPr>
          <p:cNvPr id="41" name="Straight Arrow Connector 27">
            <a:extLst>
              <a:ext uri="{FF2B5EF4-FFF2-40B4-BE49-F238E27FC236}">
                <a16:creationId xmlns:a16="http://schemas.microsoft.com/office/drawing/2014/main" id="{69B80294-6D15-208E-1994-E21020655DD8}"/>
              </a:ext>
            </a:extLst>
          </p:cNvPr>
          <p:cNvCxnSpPr>
            <a:cxnSpLocks/>
            <a:endCxn id="4" idx="0"/>
          </p:cNvCxnSpPr>
          <p:nvPr/>
        </p:nvCxnSpPr>
        <p:spPr>
          <a:xfrm>
            <a:off x="4082157" y="4267200"/>
            <a:ext cx="0" cy="295468"/>
          </a:xfrm>
          <a:prstGeom prst="straightConnector1">
            <a:avLst/>
          </a:prstGeom>
          <a:noFill/>
          <a:ln w="50800" cap="flat" cmpd="sng" algn="ctr">
            <a:solidFill>
              <a:srgbClr val="FF0000"/>
            </a:solidFill>
            <a:prstDash val="solid"/>
            <a:headEnd type="none"/>
            <a:tailEnd type="triangle"/>
          </a:ln>
          <a:effectLst/>
        </p:spPr>
      </p:cxnSp>
    </p:spTree>
    <p:extLst>
      <p:ext uri="{BB962C8B-B14F-4D97-AF65-F5344CB8AC3E}">
        <p14:creationId xmlns:p14="http://schemas.microsoft.com/office/powerpoint/2010/main" val="417732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checkerboard(across)">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heckerboard(across)">
                                      <p:cBhvr>
                                        <p:cTn id="21" dur="500"/>
                                        <p:tgtEl>
                                          <p:spTgt spid="33"/>
                                        </p:tgtEl>
                                      </p:cBhvr>
                                    </p:animEffect>
                                  </p:childTnLst>
                                </p:cTn>
                              </p:par>
                              <p:par>
                                <p:cTn id="22" presetID="5"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heckerboard(across)">
                                      <p:cBhvr>
                                        <p:cTn id="24" dur="500"/>
                                        <p:tgtEl>
                                          <p:spTgt spid="25"/>
                                        </p:tgtEl>
                                      </p:cBhvr>
                                    </p:animEffect>
                                  </p:childTnLst>
                                </p:cTn>
                              </p:par>
                              <p:par>
                                <p:cTn id="25" presetID="5" presetClass="entr" presetSubtype="1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checkerboard(across)">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0000"/>
          </a:solidFill>
        </a:ln>
      </a:spPr>
      <a:bodyPr rtlCol="0" anchor="ctr"/>
      <a:lstStyle>
        <a:defPPr algn="ctr">
          <a:defRPr sz="1800" dirty="0" smtClean="0">
            <a:solidFill>
              <a:srgbClr val="FF0000"/>
            </a:solidFill>
          </a:defRPr>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25919</TotalTime>
  <Words>4857</Words>
  <Application>Microsoft Macintosh PowerPoint</Application>
  <PresentationFormat>Widescreen</PresentationFormat>
  <Paragraphs>658</Paragraphs>
  <Slides>29</Slides>
  <Notes>29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M PLUS 1p</vt:lpstr>
      <vt:lpstr>Segoe UI</vt:lpstr>
      <vt:lpstr>M+</vt:lpstr>
      <vt:lpstr>Courier New</vt:lpstr>
      <vt:lpstr>Aptos Display</vt:lpstr>
      <vt:lpstr>Aptos</vt:lpstr>
      <vt:lpstr>Arial</vt:lpstr>
      <vt:lpstr>M PLUS 1p Medium</vt:lpstr>
      <vt:lpstr>M+ Bold</vt:lpstr>
      <vt:lpstr>Calibri</vt:lpstr>
      <vt:lpstr>Office Theme</vt:lpstr>
      <vt:lpstr>Custom Design</vt:lpstr>
      <vt:lpstr>AF_XDPを用いた安全かつ 仮想スイッチ非依存のP4実行基盤</vt:lpstr>
      <vt:lpstr>P4スイッチ</vt:lpstr>
      <vt:lpstr>ユーザによるP4プログラムの利用</vt:lpstr>
      <vt:lpstr>クラウドにおけるP4利用の課題</vt:lpstr>
      <vt:lpstr>先行研究：P4 Shield [Iwai＋，CCWC'26]</vt:lpstr>
      <vt:lpstr>提案：TransP4</vt:lpstr>
      <vt:lpstr>AF_XDP</vt:lpstr>
      <vt:lpstr>従来のAF_XDPを用いたパケット送信</vt:lpstr>
      <vt:lpstr>TransP4におけるパケット送信 (1/2)</vt:lpstr>
      <vt:lpstr>TransP4におけるパケット送信 (2/2)</vt:lpstr>
      <vt:lpstr>従来のAF_XDPを用いたパケット受信</vt:lpstr>
      <vt:lpstr>TransP4におけるパケット受信 (1/2)</vt:lpstr>
      <vt:lpstr>TransP4におけるパケット受信 (2/2)</vt:lpstr>
      <vt:lpstr>P4 VMとのUMEMの共有</vt:lpstr>
      <vt:lpstr>P4プログラムの非同期実行</vt:lpstr>
      <vt:lpstr>uBPFを用いたP4プログラムの実行</vt:lpstr>
      <vt:lpstr>P4プログラムによるVM内情報の取得</vt:lpstr>
      <vt:lpstr>実験</vt:lpstr>
      <vt:lpstr>実験1：VM内情報に基づくパケットフィルタリング</vt:lpstr>
      <vt:lpstr>実験2：ユーザVMの通信性能 (1/2)</vt:lpstr>
      <vt:lpstr>実験2：ユーザVMの通信性能 (2/2)</vt:lpstr>
      <vt:lpstr>関連研究</vt:lpstr>
      <vt:lpstr>まとめ</vt:lpstr>
      <vt:lpstr>AF_XDPを用いた安全かつ 仮想スイッチ非依存のP4実行基盤</vt:lpstr>
      <vt:lpstr>PowerPoint Presentation</vt:lpstr>
      <vt:lpstr>TCP不安定化の原因分析</vt:lpstr>
      <vt:lpstr>inflightテーブルの必要性</vt:lpstr>
      <vt:lpstr>脅威モデル</vt:lpstr>
      <vt:lpstr>P4 VMの処理遅延の影響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B4卒研テーマ発表</dc:title>
  <cp:lastModifiedBy>TASHIRO Kota</cp:lastModifiedBy>
  <cp:revision>413</cp:revision>
  <cp:lastPrinted>2026-05-11T05:31:59Z</cp:lastPrinted>
  <dcterms:created xsi:type="dcterms:W3CDTF">2006-08-16T00:00:00Z</dcterms:created>
  <dcterms:modified xsi:type="dcterms:W3CDTF">2026-05-15T04:08:54Z</dcterms:modified>
  <dc:identifier>DAGvTzTSGr4</dc:identifier>
</cp:coreProperties>
</file>