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4" r:id="rId3"/>
    <p:sldId id="282" r:id="rId4"/>
    <p:sldId id="280" r:id="rId5"/>
    <p:sldId id="281" r:id="rId6"/>
    <p:sldId id="283" r:id="rId7"/>
    <p:sldId id="290" r:id="rId8"/>
    <p:sldId id="285" r:id="rId9"/>
    <p:sldId id="286" r:id="rId10"/>
    <p:sldId id="287" r:id="rId11"/>
    <p:sldId id="291" r:id="rId12"/>
    <p:sldId id="293" r:id="rId13"/>
    <p:sldId id="288" r:id="rId14"/>
    <p:sldId id="289" r:id="rId15"/>
    <p:sldId id="292" r:id="rId16"/>
    <p:sldId id="279" r:id="rId17"/>
  </p:sldIdLst>
  <p:sldSz cx="12192000" cy="685800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69B"/>
    <a:srgbClr val="C2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0"/>
    <p:restoredTop sz="89060"/>
  </p:normalViewPr>
  <p:slideViewPr>
    <p:cSldViewPr snapToGrid="0" snapToObjects="1">
      <p:cViewPr varScale="1">
        <p:scale>
          <a:sx n="105" d="100"/>
          <a:sy n="105" d="100"/>
        </p:scale>
        <p:origin x="40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3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VMI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6-7146-879E-2338301DA1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agent-based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6-7146-879E-2338301DA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871648"/>
        <c:axId val="147873360"/>
      </c:barChart>
      <c:catAx>
        <c:axId val="14787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873360"/>
        <c:crosses val="autoZero"/>
        <c:auto val="1"/>
        <c:lblAlgn val="ctr"/>
        <c:lblOffset val="100"/>
        <c:noMultiLvlLbl val="0"/>
      </c:catAx>
      <c:valAx>
        <c:axId val="14787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4787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 read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47.6</c:v>
                </c:pt>
                <c:pt idx="1">
                  <c:v>46.1</c:v>
                </c:pt>
                <c:pt idx="2">
                  <c:v>47.9</c:v>
                </c:pt>
                <c:pt idx="3">
                  <c:v>49.8</c:v>
                </c:pt>
                <c:pt idx="4">
                  <c:v>49.6</c:v>
                </c:pt>
                <c:pt idx="5">
                  <c:v>47.3</c:v>
                </c:pt>
                <c:pt idx="6">
                  <c:v>36.700000000000003</c:v>
                </c:pt>
                <c:pt idx="7">
                  <c:v>29.9</c:v>
                </c:pt>
                <c:pt idx="8">
                  <c:v>31.4</c:v>
                </c:pt>
                <c:pt idx="9">
                  <c:v>27.4</c:v>
                </c:pt>
                <c:pt idx="10">
                  <c:v>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9-4E4E-93F0-48BA03A1FA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eBPFmonitor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3.9</c:v>
                </c:pt>
                <c:pt idx="1">
                  <c:v>6.2</c:v>
                </c:pt>
                <c:pt idx="2">
                  <c:v>6.2</c:v>
                </c:pt>
                <c:pt idx="3">
                  <c:v>6.3</c:v>
                </c:pt>
                <c:pt idx="4">
                  <c:v>6.6</c:v>
                </c:pt>
                <c:pt idx="5">
                  <c:v>7.5</c:v>
                </c:pt>
                <c:pt idx="6">
                  <c:v>6.4</c:v>
                </c:pt>
                <c:pt idx="7">
                  <c:v>5.5</c:v>
                </c:pt>
                <c:pt idx="8">
                  <c:v>4.2</c:v>
                </c:pt>
                <c:pt idx="9">
                  <c:v>5.9</c:v>
                </c:pt>
                <c:pt idx="1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79-4E4E-93F0-48BA03A1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481567"/>
        <c:axId val="663872351"/>
      </c:lineChart>
      <c:catAx>
        <c:axId val="1231481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block</a:t>
                </a:r>
                <a:r>
                  <a:rPr lang="en-US" baseline="0" dirty="0"/>
                  <a:t> size (B)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663872351"/>
        <c:crosses val="autoZero"/>
        <c:auto val="1"/>
        <c:lblAlgn val="ctr"/>
        <c:lblOffset val="100"/>
        <c:noMultiLvlLbl val="0"/>
      </c:catAx>
      <c:valAx>
        <c:axId val="66387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23148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46185770668441"/>
          <c:y val="0.32038058535643688"/>
          <c:w val="0.31554804604522763"/>
          <c:h val="0.21198489956278802"/>
        </c:manualLayout>
      </c:layout>
      <c:overlay val="1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 read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2.35</c:v>
                </c:pt>
                <c:pt idx="1">
                  <c:v>1.21</c:v>
                </c:pt>
                <c:pt idx="2">
                  <c:v>0.61199999999999999</c:v>
                </c:pt>
                <c:pt idx="3">
                  <c:v>0.31900000000000001</c:v>
                </c:pt>
                <c:pt idx="4">
                  <c:v>0.16600000000000001</c:v>
                </c:pt>
                <c:pt idx="5">
                  <c:v>9.4E-2</c:v>
                </c:pt>
                <c:pt idx="6">
                  <c:v>5.0999999999999997E-2</c:v>
                </c:pt>
                <c:pt idx="7">
                  <c:v>3.1E-2</c:v>
                </c:pt>
                <c:pt idx="8">
                  <c:v>2.1000000000000001E-2</c:v>
                </c:pt>
                <c:pt idx="9">
                  <c:v>1.6E-2</c:v>
                </c:pt>
                <c:pt idx="10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9-4E4E-93F0-48BA03A1FA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eBPFmonitor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0.13400000000000001</c:v>
                </c:pt>
                <c:pt idx="1">
                  <c:v>7.5999999999999998E-2</c:v>
                </c:pt>
                <c:pt idx="2">
                  <c:v>3.6999999999999998E-2</c:v>
                </c:pt>
                <c:pt idx="3">
                  <c:v>2.5999999999999999E-2</c:v>
                </c:pt>
                <c:pt idx="4">
                  <c:v>1.4E-2</c:v>
                </c:pt>
                <c:pt idx="5">
                  <c:v>0.01</c:v>
                </c:pt>
                <c:pt idx="6">
                  <c:v>6.1999999999999998E-3</c:v>
                </c:pt>
                <c:pt idx="7">
                  <c:v>4.7000000000000002E-3</c:v>
                </c:pt>
                <c:pt idx="8">
                  <c:v>4.1999999999999997E-3</c:v>
                </c:pt>
                <c:pt idx="9">
                  <c:v>4.3E-3</c:v>
                </c:pt>
                <c:pt idx="10">
                  <c:v>4.7000000000000002E-3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79-4E4E-93F0-48BA03A1F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481567"/>
        <c:axId val="663872351"/>
      </c:lineChart>
      <c:catAx>
        <c:axId val="1231481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block</a:t>
                </a:r>
                <a:r>
                  <a:rPr lang="en-US" baseline="0" dirty="0"/>
                  <a:t> size (B)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663872351"/>
        <c:crosses val="autoZero"/>
        <c:auto val="1"/>
        <c:lblAlgn val="ctr"/>
        <c:lblOffset val="100"/>
        <c:noMultiLvlLbl val="0"/>
      </c:catAx>
      <c:valAx>
        <c:axId val="66387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23148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823256119723256"/>
          <c:y val="0.33854114904889415"/>
          <c:w val="0.31554804604522763"/>
          <c:h val="0.21652504048590232"/>
        </c:manualLayout>
      </c:layout>
      <c:overlay val="1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Sheet1!$B$2:$B$12</c:f>
              <c:numCache>
                <c:formatCode>0.00_ </c:formatCode>
                <c:ptCount val="11"/>
                <c:pt idx="0">
                  <c:v>3.944870679999998</c:v>
                </c:pt>
                <c:pt idx="1">
                  <c:v>7.1989710199999992</c:v>
                </c:pt>
                <c:pt idx="2">
                  <c:v>6.5802607299999991</c:v>
                </c:pt>
                <c:pt idx="3">
                  <c:v>6.3336193399999976</c:v>
                </c:pt>
                <c:pt idx="4">
                  <c:v>6.6430545599999986</c:v>
                </c:pt>
                <c:pt idx="5">
                  <c:v>7.4758504800000001</c:v>
                </c:pt>
                <c:pt idx="6">
                  <c:v>7.0230342700000019</c:v>
                </c:pt>
                <c:pt idx="7">
                  <c:v>5.4520200800000005</c:v>
                </c:pt>
                <c:pt idx="8">
                  <c:v>4.2318200600000004</c:v>
                </c:pt>
                <c:pt idx="9">
                  <c:v>5.9247523700000002</c:v>
                </c:pt>
                <c:pt idx="10">
                  <c:v>8.9934187300000001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C8-1F4C-BC0B-ED83A564B8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Sheet1!$C$2:$C$12</c:f>
              <c:numCache>
                <c:formatCode>0.00_ </c:formatCode>
                <c:ptCount val="11"/>
                <c:pt idx="0">
                  <c:v>4.0320609199999993</c:v>
                </c:pt>
                <c:pt idx="1">
                  <c:v>6.1602766700000009</c:v>
                </c:pt>
                <c:pt idx="2">
                  <c:v>6.145780789999999</c:v>
                </c:pt>
                <c:pt idx="3">
                  <c:v>6.8527471999999987</c:v>
                </c:pt>
                <c:pt idx="4">
                  <c:v>8.054332770000002</c:v>
                </c:pt>
                <c:pt idx="5">
                  <c:v>8.0061117100000008</c:v>
                </c:pt>
                <c:pt idx="6">
                  <c:v>6.4180353199999969</c:v>
                </c:pt>
                <c:pt idx="7">
                  <c:v>6.0923345399999995</c:v>
                </c:pt>
                <c:pt idx="8">
                  <c:v>4.4534467200000023</c:v>
                </c:pt>
                <c:pt idx="9">
                  <c:v>6.2168372700000001</c:v>
                </c:pt>
                <c:pt idx="10">
                  <c:v>9.0411097599999994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C8-1F4C-BC0B-ED83A564B8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async+demand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Sheet1!$D$2:$D$12</c:f>
              <c:numCache>
                <c:formatCode>0.00_ </c:formatCode>
                <c:ptCount val="11"/>
                <c:pt idx="0">
                  <c:v>4.9509630399999995</c:v>
                </c:pt>
                <c:pt idx="1">
                  <c:v>7.7397931100000017</c:v>
                </c:pt>
                <c:pt idx="2">
                  <c:v>8.994084449999999</c:v>
                </c:pt>
                <c:pt idx="3">
                  <c:v>9.4628844700000005</c:v>
                </c:pt>
                <c:pt idx="4">
                  <c:v>9.4393239299999987</c:v>
                </c:pt>
                <c:pt idx="5">
                  <c:v>8.1288442700000019</c:v>
                </c:pt>
                <c:pt idx="6">
                  <c:v>7.8877159099999998</c:v>
                </c:pt>
                <c:pt idx="7">
                  <c:v>6.9436968699999975</c:v>
                </c:pt>
                <c:pt idx="8">
                  <c:v>4.9318220299999993</c:v>
                </c:pt>
                <c:pt idx="9">
                  <c:v>6.2395124600000011</c:v>
                </c:pt>
                <c:pt idx="10">
                  <c:v>9.5160970699999989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C8-1F4C-BC0B-ED83A564B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481567"/>
        <c:axId val="663872351"/>
      </c:lineChart>
      <c:catAx>
        <c:axId val="1231481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block</a:t>
                </a:r>
                <a:r>
                  <a:rPr lang="en-US" baseline="0" dirty="0"/>
                  <a:t> size (B)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663872351"/>
        <c:crosses val="autoZero"/>
        <c:auto val="1"/>
        <c:lblAlgn val="ctr"/>
        <c:lblOffset val="100"/>
        <c:noMultiLvlLbl val="0"/>
      </c:catAx>
      <c:valAx>
        <c:axId val="66387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23148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37586767926409"/>
          <c:y val="0.57730845959137045"/>
          <c:w val="0.70761603697739717"/>
          <c:h val="0.10316858353946774"/>
        </c:manualLayout>
      </c:layout>
      <c:overlay val="1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Sheet1!$B$2:$B$12</c:f>
              <c:numCache>
                <c:formatCode>0.00_ </c:formatCode>
                <c:ptCount val="11"/>
                <c:pt idx="0">
                  <c:v>210.20833566999994</c:v>
                </c:pt>
                <c:pt idx="1">
                  <c:v>166.61615922999994</c:v>
                </c:pt>
                <c:pt idx="2">
                  <c:v>68.926830640000006</c:v>
                </c:pt>
                <c:pt idx="3">
                  <c:v>50.244925770000016</c:v>
                </c:pt>
                <c:pt idx="4">
                  <c:v>29.51548584</c:v>
                </c:pt>
                <c:pt idx="5">
                  <c:v>17.192911839999994</c:v>
                </c:pt>
                <c:pt idx="6">
                  <c:v>10.236164460000005</c:v>
                </c:pt>
                <c:pt idx="7">
                  <c:v>7.5064108300000045</c:v>
                </c:pt>
                <c:pt idx="8">
                  <c:v>5.9599199499999989</c:v>
                </c:pt>
                <c:pt idx="9">
                  <c:v>5.8474702999999986</c:v>
                </c:pt>
                <c:pt idx="10">
                  <c:v>5.976166469999999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B9-0E49-8BA7-EAF92DCCEA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Sheet1!$C$2:$C$12</c:f>
              <c:numCache>
                <c:formatCode>0.00_ </c:formatCode>
                <c:ptCount val="11"/>
                <c:pt idx="0">
                  <c:v>134.88940740000001</c:v>
                </c:pt>
                <c:pt idx="1">
                  <c:v>75.912039259999972</c:v>
                </c:pt>
                <c:pt idx="2">
                  <c:v>37.000952730000002</c:v>
                </c:pt>
                <c:pt idx="3">
                  <c:v>30.750645579999997</c:v>
                </c:pt>
                <c:pt idx="4">
                  <c:v>14.083134990000003</c:v>
                </c:pt>
                <c:pt idx="5">
                  <c:v>9.6993063700000022</c:v>
                </c:pt>
                <c:pt idx="6">
                  <c:v>6.2123508199999984</c:v>
                </c:pt>
                <c:pt idx="7">
                  <c:v>4.6535160100000006</c:v>
                </c:pt>
                <c:pt idx="8">
                  <c:v>5.2856473599999996</c:v>
                </c:pt>
                <c:pt idx="9">
                  <c:v>4.8498396599999998</c:v>
                </c:pt>
                <c:pt idx="10">
                  <c:v>4.7229278299999988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B9-0E49-8BA7-EAF92DCCEA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async+demand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var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256</c:v>
                </c:pt>
                <c:pt idx="6">
                  <c:v>512</c:v>
                </c:pt>
                <c:pt idx="7">
                  <c:v>1K</c:v>
                </c:pt>
                <c:pt idx="8">
                  <c:v>2K</c:v>
                </c:pt>
                <c:pt idx="9">
                  <c:v>4K</c:v>
                </c:pt>
                <c:pt idx="10">
                  <c:v>8K</c:v>
                </c:pt>
              </c:strCache>
            </c:strRef>
          </c:cat>
          <c:val>
            <c:numRef>
              <c:f>Sheet1!$D$2:$D$12</c:f>
              <c:numCache>
                <c:formatCode>0.00_ </c:formatCode>
                <c:ptCount val="11"/>
                <c:pt idx="0">
                  <c:v>148.98252658999999</c:v>
                </c:pt>
                <c:pt idx="1">
                  <c:v>104.26425817999996</c:v>
                </c:pt>
                <c:pt idx="2">
                  <c:v>50.564330549999994</c:v>
                </c:pt>
                <c:pt idx="3">
                  <c:v>26.193306610000004</c:v>
                </c:pt>
                <c:pt idx="4">
                  <c:v>14.991403970000006</c:v>
                </c:pt>
                <c:pt idx="5">
                  <c:v>10.191708239999999</c:v>
                </c:pt>
                <c:pt idx="6">
                  <c:v>6.9448204400000009</c:v>
                </c:pt>
                <c:pt idx="7">
                  <c:v>5.4990491199999987</c:v>
                </c:pt>
                <c:pt idx="8">
                  <c:v>4.1913742100000011</c:v>
                </c:pt>
                <c:pt idx="9">
                  <c:v>4.3363151999999978</c:v>
                </c:pt>
                <c:pt idx="10">
                  <c:v>4.9445116999999996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B9-0E49-8BA7-EAF92DCCE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481567"/>
        <c:axId val="663872351"/>
      </c:lineChart>
      <c:catAx>
        <c:axId val="1231481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block</a:t>
                </a:r>
                <a:r>
                  <a:rPr lang="en-US" baseline="0" dirty="0"/>
                  <a:t> size (B)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663872351"/>
        <c:crosses val="autoZero"/>
        <c:auto val="1"/>
        <c:lblAlgn val="ctr"/>
        <c:lblOffset val="100"/>
        <c:noMultiLvlLbl val="0"/>
      </c:catAx>
      <c:valAx>
        <c:axId val="663872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</a:t>
                </a:r>
                <a:r>
                  <a:rPr lang="en-US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JP"/>
          </a:p>
        </c:txPr>
        <c:crossAx val="123148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08800183201703"/>
          <c:y val="0.29063922353107374"/>
          <c:w val="0.34872102945991634"/>
          <c:h val="0.26864759143349531"/>
        </c:manualLayout>
      </c:layout>
      <c:overlay val="1"/>
      <c:spPr>
        <a:solidFill>
          <a:schemeClr val="bg1"/>
        </a:solidFill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JP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56EED-7446-B449-95F5-54A40F559C28}" type="datetimeFigureOut">
              <a:rPr kumimoji="1" lang="ja-JP" altLang="en-US" smtClean="0"/>
              <a:t>2026/7/11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FF87-A0FA-744E-99AC-2A27029109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415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9D9B7-1707-9149-8299-9DC14D42B111}" type="datetimeFigureOut">
              <a:rPr kumimoji="1" lang="ja-JP" altLang="en-US" smtClean="0"/>
              <a:t>2026/7/11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1B9D0-55A2-ED4B-88D2-EABFA36E4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61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I’m Kenichi Kourai from Kyushu Institute of Technology.</a:t>
            </a:r>
          </a:p>
          <a:p>
            <a:r>
              <a:rPr kumimoji="1" lang="en-US" altLang="ja-JP" dirty="0"/>
              <a:t>I’m </a:t>
            </a:r>
            <a:r>
              <a:rPr kumimoji="1" lang="en-US" altLang="ja-JP" dirty="0" err="1"/>
              <a:t>gonna</a:t>
            </a:r>
            <a:r>
              <a:rPr kumimoji="1" lang="en-US" altLang="ja-JP" dirty="0"/>
              <a:t> talk about </a:t>
            </a:r>
            <a:r>
              <a:rPr lang="en-US" sz="1200" dirty="0"/>
              <a:t>Secure and Efficient Monitoring of Confidential VMs Using Programmable Read-ahead with </a:t>
            </a:r>
            <a:r>
              <a:rPr lang="en-US" sz="1200" dirty="0" err="1"/>
              <a:t>eBPF</a:t>
            </a:r>
            <a:r>
              <a:rPr lang="en-US" dirty="0"/>
              <a:t>.</a:t>
            </a:r>
            <a:endParaRPr lang="en-US" sz="1200" dirty="0"/>
          </a:p>
          <a:p>
            <a:r>
              <a:rPr kumimoji="1" lang="en-US" altLang="ja-JP" dirty="0"/>
              <a:t>This is joint work with my student.</a:t>
            </a:r>
          </a:p>
          <a:p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9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 challenge is coverage.</a:t>
            </a:r>
          </a:p>
          <a:p>
            <a:r>
              <a:rPr lang="en-US" dirty="0"/>
              <a:t>Developers can write </a:t>
            </a:r>
            <a:r>
              <a:rPr lang="en-US" dirty="0" err="1"/>
              <a:t>eBPF</a:t>
            </a:r>
            <a:r>
              <a:rPr lang="en-US" dirty="0"/>
              <a:t> programs that collect OS data using the kernel source code.</a:t>
            </a:r>
          </a:p>
          <a:p>
            <a:r>
              <a:rPr lang="en-US" dirty="0"/>
              <a:t>Then, they add code for collecting OS data using the </a:t>
            </a:r>
            <a:r>
              <a:rPr lang="en-US" dirty="0" err="1"/>
              <a:t>BPF</a:t>
            </a:r>
            <a:r>
              <a:rPr lang="en-US" dirty="0"/>
              <a:t> helper function.</a:t>
            </a:r>
          </a:p>
          <a:p>
            <a:r>
              <a:rPr lang="en-US" dirty="0"/>
              <a:t>However, this task is cumbersome because access to OS data is spread across various locations.</a:t>
            </a:r>
          </a:p>
          <a:p>
            <a:r>
              <a:rPr lang="en-US" dirty="0"/>
              <a:t>If </a:t>
            </a:r>
            <a:r>
              <a:rPr lang="en-US" dirty="0" err="1"/>
              <a:t>eBPF</a:t>
            </a:r>
            <a:r>
              <a:rPr lang="en-US" dirty="0"/>
              <a:t> programs cannot collect all the necessary OS data, IDS needs to send requests for the not-collected OS data on demand.</a:t>
            </a:r>
          </a:p>
          <a:p>
            <a:endParaRPr lang="en-US" dirty="0"/>
          </a:p>
          <a:p>
            <a:r>
              <a:rPr lang="en-US" dirty="0"/>
              <a:t>To reduce the burden on developers, </a:t>
            </a:r>
            <a:r>
              <a:rPr lang="en-US" dirty="0" err="1"/>
              <a:t>eBPFmonitor</a:t>
            </a:r>
            <a:r>
              <a:rPr lang="en-US" dirty="0"/>
              <a:t> automates the collection of OS data.</a:t>
            </a:r>
          </a:p>
          <a:p>
            <a:r>
              <a:rPr lang="en-US" dirty="0"/>
              <a:t>It compiles </a:t>
            </a:r>
            <a:r>
              <a:rPr lang="en-US" dirty="0" err="1"/>
              <a:t>eBPF</a:t>
            </a:r>
            <a:r>
              <a:rPr lang="en-US" dirty="0"/>
              <a:t> programs using </a:t>
            </a:r>
            <a:r>
              <a:rPr lang="en-US" dirty="0" err="1"/>
              <a:t>LLVM</a:t>
            </a:r>
            <a:r>
              <a:rPr lang="en-US" dirty="0"/>
              <a:t> and converts the intermediate representation using </a:t>
            </a:r>
            <a:r>
              <a:rPr lang="en-US" dirty="0" err="1"/>
              <a:t>LLVM</a:t>
            </a:r>
            <a:r>
              <a:rPr lang="en-US" dirty="0"/>
              <a:t> Pass.</a:t>
            </a:r>
          </a:p>
          <a:p>
            <a:r>
              <a:rPr lang="en-US" dirty="0"/>
              <a:t>It inserts code for collecting OS data at all the location of reading data from the kernel.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144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eBPFmonitor</a:t>
            </a:r>
            <a:r>
              <a:rPr lang="en-US" dirty="0"/>
              <a:t> supports both synchronous and asynchronous read-ahead methods because there are tradeoffs between them.</a:t>
            </a:r>
          </a:p>
          <a:p>
            <a:r>
              <a:rPr lang="en-US" dirty="0"/>
              <a:t>For synchronous read-ahead, IDS waits for the completion of receiving memory data after sending a read-ahead request to the agent.</a:t>
            </a:r>
          </a:p>
          <a:p>
            <a:r>
              <a:rPr lang="en-US" dirty="0"/>
              <a:t>This method is simple but inefficient.</a:t>
            </a:r>
          </a:p>
          <a:p>
            <a:endParaRPr lang="en-US" dirty="0"/>
          </a:p>
          <a:p>
            <a:r>
              <a:rPr lang="en-US" dirty="0"/>
              <a:t>In contrast, asynchronous read-ahead enables IDS to continue monitoring immediately after sending the request.</a:t>
            </a:r>
          </a:p>
          <a:p>
            <a:r>
              <a:rPr lang="en-US" dirty="0"/>
              <a:t>If the read-ahead task has not yet stored memory data in the cache when IDS requires OS data, one method is to wait for the completion of the read-ahead.</a:t>
            </a:r>
          </a:p>
          <a:p>
            <a:r>
              <a:rPr lang="en-US" dirty="0"/>
              <a:t>The other is to send another request for the memory data to the agent.</a:t>
            </a:r>
          </a:p>
          <a:p>
            <a:r>
              <a:rPr lang="en-US" dirty="0"/>
              <a:t>The former could avoid redundant requests, while the latter could reduce the latency for accessing OS data.</a:t>
            </a:r>
          </a:p>
          <a:p>
            <a:r>
              <a:rPr lang="en-US" dirty="0"/>
              <a:t>The drawback of asynchronous read-ahead is the need for synchronization between IDS and the read-ahead task.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681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there also exist tradeoffs in terms of the block size of memory data that </a:t>
            </a:r>
            <a:r>
              <a:rPr lang="en-US" dirty="0" err="1"/>
              <a:t>eBPF</a:t>
            </a:r>
            <a:r>
              <a:rPr lang="en-US" dirty="0"/>
              <a:t> programs collect, </a:t>
            </a:r>
            <a:r>
              <a:rPr lang="en-US" dirty="0" err="1"/>
              <a:t>eBPFmonitor</a:t>
            </a:r>
            <a:r>
              <a:rPr lang="en-US" dirty="0"/>
              <a:t> supports various block sizes to obtain memory data.</a:t>
            </a:r>
          </a:p>
          <a:p>
            <a:r>
              <a:rPr lang="en-US" dirty="0"/>
              <a:t>If </a:t>
            </a:r>
            <a:r>
              <a:rPr lang="en-US" dirty="0" err="1"/>
              <a:t>eBPFmonitor</a:t>
            </a:r>
            <a:r>
              <a:rPr lang="en-US" dirty="0"/>
              <a:t> obtains memory data in a fixed block size, e.g., 4 KB, it is easy to manage the cache.</a:t>
            </a:r>
          </a:p>
          <a:p>
            <a:r>
              <a:rPr lang="en-US" dirty="0"/>
              <a:t>However, most of the OS data contained in each block could not be used for monitoring.</a:t>
            </a:r>
          </a:p>
          <a:p>
            <a:r>
              <a:rPr lang="en-US" dirty="0"/>
              <a:t>The network transfer of such data becomes wasteful.</a:t>
            </a:r>
          </a:p>
          <a:p>
            <a:r>
              <a:rPr lang="en-US" dirty="0"/>
              <a:t>To save instructions, </a:t>
            </a:r>
            <a:r>
              <a:rPr lang="en-US" dirty="0" err="1"/>
              <a:t>eBPF</a:t>
            </a:r>
            <a:r>
              <a:rPr lang="en-US" dirty="0"/>
              <a:t> programs collect only addresses, while the agent </a:t>
            </a:r>
            <a:r>
              <a:rPr lang="en-US"/>
              <a:t>reads its </a:t>
            </a:r>
            <a:r>
              <a:rPr lang="en-US" dirty="0"/>
              <a:t>memory data from the kernel.</a:t>
            </a:r>
          </a:p>
          <a:p>
            <a:endParaRPr lang="en-US" dirty="0"/>
          </a:p>
          <a:p>
            <a:r>
              <a:rPr lang="en-US" dirty="0"/>
              <a:t>In contrast, if </a:t>
            </a:r>
            <a:r>
              <a:rPr lang="en-US" dirty="0" err="1"/>
              <a:t>eBPFmonitor</a:t>
            </a:r>
            <a:r>
              <a:rPr lang="en-US" dirty="0"/>
              <a:t> obtains only the necessary OS data, it can reduce the network transfer of memory data.</a:t>
            </a:r>
          </a:p>
          <a:p>
            <a:r>
              <a:rPr lang="en-US" dirty="0"/>
              <a:t>However, the total network transfer could increase because the number of metadata, such as the address and size, increases.</a:t>
            </a:r>
          </a:p>
          <a:p>
            <a:r>
              <a:rPr lang="en-US" dirty="0"/>
              <a:t>In this case, </a:t>
            </a:r>
            <a:r>
              <a:rPr lang="en-US" dirty="0" err="1"/>
              <a:t>eBPF</a:t>
            </a:r>
            <a:r>
              <a:rPr lang="en-US" dirty="0"/>
              <a:t> programs collect both addresses and memory data because the data is small.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08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demonstrate the effectiveness of </a:t>
            </a:r>
            <a:r>
              <a:rPr lang="en-US" dirty="0" err="1"/>
              <a:t>eBPFmonitor</a:t>
            </a:r>
            <a:r>
              <a:rPr lang="en-US" dirty="0"/>
              <a:t>, we measured the time required to obtain system information by reading ahead OS data using </a:t>
            </a:r>
            <a:r>
              <a:rPr lang="en-US" dirty="0" err="1"/>
              <a:t>eBPF</a:t>
            </a:r>
            <a:r>
              <a:rPr lang="en-US" dirty="0"/>
              <a:t> programs.</a:t>
            </a:r>
          </a:p>
          <a:p>
            <a:r>
              <a:rPr lang="en-US" dirty="0"/>
              <a:t>For comparison, we used two existing methods.</a:t>
            </a:r>
          </a:p>
          <a:p>
            <a:r>
              <a:rPr lang="en-US" dirty="0"/>
              <a:t>One is demand read, which obtained memory data via the agent on demand</a:t>
            </a:r>
          </a:p>
          <a:p>
            <a:r>
              <a:rPr lang="en-US" dirty="0"/>
              <a:t>The other is direct </a:t>
            </a:r>
            <a:r>
              <a:rPr lang="en-US" dirty="0" err="1"/>
              <a:t>VMI</a:t>
            </a:r>
            <a:r>
              <a:rPr lang="en-US" dirty="0"/>
              <a:t>, which obtained OS data directly from the memory of a non-confidential </a:t>
            </a:r>
            <a:r>
              <a:rPr lang="en-US" dirty="0" err="1"/>
              <a:t>VM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have developed various </a:t>
            </a:r>
            <a:r>
              <a:rPr lang="en-US" dirty="0" err="1"/>
              <a:t>IDSes</a:t>
            </a:r>
            <a:r>
              <a:rPr lang="en-US" dirty="0"/>
              <a:t> for </a:t>
            </a:r>
            <a:r>
              <a:rPr lang="en-US" dirty="0" err="1"/>
              <a:t>eBPFmonitor</a:t>
            </a:r>
            <a:r>
              <a:rPr lang="en-US" dirty="0"/>
              <a:t>, but we show the results of two </a:t>
            </a:r>
            <a:r>
              <a:rPr lang="en-US" dirty="0" err="1"/>
              <a:t>IDSes</a:t>
            </a:r>
            <a:r>
              <a:rPr lang="en-US" dirty="0"/>
              <a:t>.</a:t>
            </a:r>
          </a:p>
          <a:p>
            <a:r>
              <a:rPr lang="en-US" dirty="0"/>
              <a:t>Proc-IDS obtains the process list using an </a:t>
            </a:r>
            <a:r>
              <a:rPr lang="en-US" dirty="0" err="1"/>
              <a:t>eBPF</a:t>
            </a:r>
            <a:r>
              <a:rPr lang="en-US" dirty="0"/>
              <a:t> program that reads ahead the list.</a:t>
            </a:r>
          </a:p>
          <a:p>
            <a:r>
              <a:rPr lang="en-US" dirty="0"/>
              <a:t>TCP-IDS obtains information on TCP connections using an </a:t>
            </a:r>
            <a:r>
              <a:rPr lang="en-US" dirty="0" err="1"/>
              <a:t>eBPF</a:t>
            </a:r>
            <a:r>
              <a:rPr lang="en-US" dirty="0"/>
              <a:t> program that reads ahead the hash tables.</a:t>
            </a:r>
          </a:p>
          <a:p>
            <a:r>
              <a:rPr lang="en-US" dirty="0"/>
              <a:t>In this experiment, we enabled SEV in the target and IDS </a:t>
            </a:r>
            <a:r>
              <a:rPr lang="en-US" dirty="0" err="1"/>
              <a:t>VMs</a:t>
            </a:r>
            <a:r>
              <a:rPr lang="en-US" dirty="0"/>
              <a:t>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890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The left-hand side figure </a:t>
            </a:r>
            <a:r>
              <a:rPr lang="en-US" dirty="0"/>
              <a:t>shows the monitoring time in Proc-IDS when </a:t>
            </a:r>
            <a:r>
              <a:rPr lang="en-US" dirty="0" err="1"/>
              <a:t>eBPFmonitor</a:t>
            </a:r>
            <a:r>
              <a:rPr lang="en-US" dirty="0"/>
              <a:t> obtained memory data in various block sizes.</a:t>
            </a:r>
          </a:p>
          <a:p>
            <a:r>
              <a:rPr lang="en-US" dirty="0" err="1"/>
              <a:t>eBPFmonitor</a:t>
            </a:r>
            <a:r>
              <a:rPr lang="en-US" dirty="0"/>
              <a:t> was 7x faster than demand read in the best case.</a:t>
            </a:r>
          </a:p>
          <a:p>
            <a:r>
              <a:rPr lang="en-US" dirty="0"/>
              <a:t>It was still 12x slower than direct VMI due to network transfers, but demand read was 82x slower.</a:t>
            </a:r>
          </a:p>
          <a:p>
            <a:r>
              <a:rPr lang="en-US" dirty="0"/>
              <a:t>In contrast, for TCP-IDS, </a:t>
            </a:r>
            <a:r>
              <a:rPr lang="en-US" dirty="0" err="1"/>
              <a:t>eBPFmonitor</a:t>
            </a:r>
            <a:r>
              <a:rPr lang="en-US" dirty="0"/>
              <a:t> was 3x faster than demand read, as shown in the right-hand side figure.</a:t>
            </a:r>
          </a:p>
          <a:p>
            <a:r>
              <a:rPr lang="en-US" dirty="0"/>
              <a:t>Compared with direct VMI, it was only 3x slower, but demand read was 10x slower.</a:t>
            </a:r>
          </a:p>
          <a:p>
            <a:endParaRPr lang="en-US" dirty="0"/>
          </a:p>
          <a:p>
            <a:r>
              <a:rPr lang="en-US" dirty="0"/>
              <a:t>The impact of the block size was much different between the two </a:t>
            </a:r>
            <a:r>
              <a:rPr lang="en-US" dirty="0" err="1"/>
              <a:t>IDSes</a:t>
            </a:r>
            <a:r>
              <a:rPr lang="en-US" dirty="0"/>
              <a:t>.</a:t>
            </a:r>
          </a:p>
          <a:p>
            <a:r>
              <a:rPr lang="en-US" dirty="0"/>
              <a:t>For Proc-IDS, the monitoring time did not decrease while the block size was small.</a:t>
            </a:r>
          </a:p>
          <a:p>
            <a:r>
              <a:rPr lang="en-US" dirty="0"/>
              <a:t>In </a:t>
            </a:r>
            <a:r>
              <a:rPr lang="en-US" dirty="0" err="1"/>
              <a:t>eBPFmonitor</a:t>
            </a:r>
            <a:r>
              <a:rPr lang="en-US" dirty="0"/>
              <a:t>, it was the shortest in variable-sized blocks.</a:t>
            </a:r>
          </a:p>
          <a:p>
            <a:r>
              <a:rPr lang="en-JP" dirty="0"/>
              <a:t>For TCP-IDS, the monitoring time decreased as the block size increased.</a:t>
            </a:r>
          </a:p>
          <a:p>
            <a:r>
              <a:rPr lang="en-JP" dirty="0"/>
              <a:t>It was the shortest</a:t>
            </a:r>
            <a:r>
              <a:rPr lang="en-US" dirty="0"/>
              <a:t> in 2-KB blocks.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424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Next, we examined the effect of asynchronous read-ahead.</a:t>
            </a:r>
          </a:p>
          <a:p>
            <a:r>
              <a:rPr lang="en-US" dirty="0"/>
              <a:t>When </a:t>
            </a:r>
            <a:r>
              <a:rPr lang="en-US" dirty="0" err="1"/>
              <a:t>eBPFmoniotor</a:t>
            </a:r>
            <a:r>
              <a:rPr lang="en-US" dirty="0"/>
              <a:t> used synchronous read-ahead or asynchronous read-ahead with waiting, the number of requests was only one.</a:t>
            </a:r>
          </a:p>
          <a:p>
            <a:r>
              <a:rPr lang="en-US" dirty="0"/>
              <a:t>This means that </a:t>
            </a:r>
            <a:r>
              <a:rPr lang="en-US" dirty="0" err="1"/>
              <a:t>eBPFmonitor</a:t>
            </a:r>
            <a:r>
              <a:rPr lang="en-US" dirty="0"/>
              <a:t> could fully automate the collection of OS data in </a:t>
            </a:r>
            <a:r>
              <a:rPr lang="en-US" dirty="0" err="1"/>
              <a:t>eBPF</a:t>
            </a:r>
            <a:r>
              <a:rPr lang="en-US" dirty="0"/>
              <a:t> programs and collect all necessary OS data at once.</a:t>
            </a:r>
          </a:p>
          <a:p>
            <a:r>
              <a:rPr lang="en-JP" dirty="0"/>
              <a:t>When eBPFmonitor used asynchronous read-ahead with demand read, the number was more than one due to demand read for not obtained data.</a:t>
            </a:r>
          </a:p>
          <a:p>
            <a:endParaRPr lang="en-JP" dirty="0"/>
          </a:p>
          <a:p>
            <a:r>
              <a:rPr lang="en-JP" dirty="0"/>
              <a:t>The best method varies with IDS and the block size.</a:t>
            </a:r>
          </a:p>
          <a:p>
            <a:r>
              <a:rPr lang="en-JP" dirty="0"/>
              <a:t>For Proc-IDS, surprisingly, synchronous read-ahead was the best in most block sizes.</a:t>
            </a:r>
          </a:p>
          <a:p>
            <a:r>
              <a:rPr lang="en-JP" dirty="0"/>
              <a:t>This is because IDS and the read-ahead thread did not need to lock the cache on access.</a:t>
            </a:r>
          </a:p>
          <a:p>
            <a:r>
              <a:rPr lang="en-JP" dirty="0"/>
              <a:t>In contrast, for TCP-IDS, asynchronous read-ahead with waiting was the best in most block sizes.</a:t>
            </a:r>
          </a:p>
          <a:p>
            <a:r>
              <a:rPr lang="en-US" dirty="0"/>
              <a:t>This means that overlapping monitoring and read-ahead was effective.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091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conclusion, we proposed </a:t>
            </a:r>
            <a:r>
              <a:rPr lang="en-US" dirty="0" err="1"/>
              <a:t>eBPFmonitor</a:t>
            </a:r>
            <a:r>
              <a:rPr lang="en-US" dirty="0"/>
              <a:t> for enabling programmable read-ahead of OS data for IDS.</a:t>
            </a:r>
          </a:p>
          <a:p>
            <a:r>
              <a:rPr lang="en-US" dirty="0" err="1"/>
              <a:t>eBPFmonitor</a:t>
            </a:r>
            <a:r>
              <a:rPr lang="en-US" dirty="0"/>
              <a:t> executes custom </a:t>
            </a:r>
            <a:r>
              <a:rPr lang="en-US" dirty="0" err="1"/>
              <a:t>eBPF</a:t>
            </a:r>
            <a:r>
              <a:rPr lang="en-US" dirty="0"/>
              <a:t> programs injected into confidential VMs.</a:t>
            </a:r>
          </a:p>
          <a:p>
            <a:r>
              <a:rPr lang="en-US" dirty="0"/>
              <a:t>It obtains necessary OS data in batches and then reduces communication between IDS and the agent running inside a VM.</a:t>
            </a:r>
          </a:p>
          <a:p>
            <a:r>
              <a:rPr lang="en-US" dirty="0"/>
              <a:t>We addressed three issues of expressiveness, portability, and coverage.</a:t>
            </a:r>
          </a:p>
          <a:p>
            <a:r>
              <a:rPr lang="en-US" dirty="0"/>
              <a:t>We have implemented </a:t>
            </a:r>
            <a:r>
              <a:rPr lang="en-US" dirty="0" err="1"/>
              <a:t>eBPFmonitor</a:t>
            </a:r>
            <a:r>
              <a:rPr lang="en-US" dirty="0"/>
              <a:t> using BPF CO-RE and LLVM Pass.</a:t>
            </a:r>
          </a:p>
          <a:p>
            <a:r>
              <a:rPr lang="en-US" dirty="0" err="1"/>
              <a:t>eBPFmonitor</a:t>
            </a:r>
            <a:r>
              <a:rPr lang="en-US" dirty="0"/>
              <a:t> achieved 3-7x higher monitoring performance than demand read used by previous work.</a:t>
            </a:r>
          </a:p>
          <a:p>
            <a:endParaRPr lang="en-US" dirty="0"/>
          </a:p>
          <a:p>
            <a:r>
              <a:rPr lang="en-US" dirty="0"/>
              <a:t>Our future work is to apply </a:t>
            </a:r>
            <a:r>
              <a:rPr lang="en-US" dirty="0" err="1"/>
              <a:t>eBPFmonitor</a:t>
            </a:r>
            <a:r>
              <a:rPr lang="en-US" dirty="0"/>
              <a:t> to real clouds.</a:t>
            </a:r>
          </a:p>
          <a:p>
            <a:r>
              <a:rPr lang="en-US" dirty="0"/>
              <a:t>It should be easy for clouds supporting confidential VMs because </a:t>
            </a:r>
            <a:r>
              <a:rPr lang="en-US" dirty="0" err="1"/>
              <a:t>eBPFmonitor</a:t>
            </a:r>
            <a:r>
              <a:rPr lang="en-US" dirty="0"/>
              <a:t> does not need to modify cloud infrastructure.</a:t>
            </a:r>
          </a:p>
          <a:p>
            <a:r>
              <a:rPr lang="en-US" dirty="0"/>
              <a:t>Another direction is to integrate </a:t>
            </a:r>
            <a:r>
              <a:rPr lang="en-US" dirty="0" err="1"/>
              <a:t>eBPFmonitor</a:t>
            </a:r>
            <a:r>
              <a:rPr lang="en-US" dirty="0"/>
              <a:t> with 00SEVen, which can run the agent at VMPL0 inside a confidential VM more securely.</a:t>
            </a:r>
          </a:p>
          <a:p>
            <a:r>
              <a:rPr lang="en-US" dirty="0"/>
              <a:t>Using VMPL0, we do not need to trust the guest 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49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Infrastructure-as-a-Service clouds are widely used and provide virtual machines to users.</a:t>
            </a:r>
          </a:p>
          <a:p>
            <a:r>
              <a:rPr lang="en-US" dirty="0"/>
              <a:t>The users can construct their systems including the operating system from scratch in the VMs.</a:t>
            </a:r>
          </a:p>
          <a:p>
            <a:r>
              <a:rPr lang="en-US" dirty="0"/>
              <a:t>Recently, users deal with sensitive information even in VMs provided by public clouds.</a:t>
            </a:r>
          </a:p>
          <a:p>
            <a:endParaRPr lang="en-US" dirty="0"/>
          </a:p>
          <a:p>
            <a:r>
              <a:rPr lang="en-US" dirty="0"/>
              <a:t>So, insiders in clouds become a significant risk for users.</a:t>
            </a:r>
          </a:p>
          <a:p>
            <a:r>
              <a:rPr lang="en-US" dirty="0"/>
              <a:t>It is reported that insiders such as malicious administrators might exist inside clouds.</a:t>
            </a:r>
          </a:p>
          <a:p>
            <a:r>
              <a:rPr lang="en-US" dirty="0"/>
              <a:t>They can eavesdrop on sensitive data stored in the memory and disks of VMs.</a:t>
            </a:r>
          </a:p>
          <a:p>
            <a:r>
              <a:rPr lang="en-US" dirty="0"/>
              <a:t>In addition, they can tamper with sensitive data and the code that handles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24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To address this issue, recent IaaS clouds provide confidential VMs to users, e.g., in Amazon Web Services, Google Cloud, and Microsoft Azure.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Confidential VMs are protected from insiders by hardware-based trusted execution environments (TEEs).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Examples of TEEs are AMD SEV, Intel TDX, and Arm CCA.</a:t>
            </a:r>
          </a:p>
          <a:p>
            <a:pPr>
              <a:tabLst>
                <a:tab pos="2988310" algn="l"/>
              </a:tabLst>
            </a:pPr>
            <a:endParaRPr lang="en-US" altLang="ja-JP" kern="100" dirty="0"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For instance, SEV protects the memory of VMs transparently.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Data is encrypted when it is written to the memory inside VMs.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The data is decrypted when it is read from the memory inside VMs.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Since the encryption keys are securely managed by hardware, even cloud insiders who have privileges for managing VMs cannot eavesdrop on the memory of VMs.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In addition, the integrity of the memory is preserved.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Attackers cannot tamper with data in the memory.</a:t>
            </a:r>
          </a:p>
          <a:p>
            <a:pPr>
              <a:tabLst>
                <a:tab pos="2988310" algn="l"/>
              </a:tabLst>
            </a:pPr>
            <a:endParaRPr lang="en-US" altLang="ja-JP" kern="100" dirty="0"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42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the memory of confidential VMs is encrypted, it is not protected if attackers intrude into the VMs.</a:t>
            </a:r>
          </a:p>
          <a:p>
            <a:r>
              <a:rPr lang="en-US" dirty="0"/>
              <a:t>This is because the memory protection is effective only against attacks from the outside of the VMs.</a:t>
            </a:r>
          </a:p>
          <a:p>
            <a:r>
              <a:rPr lang="en-US" dirty="0"/>
              <a:t>Since the memory is transparently decrypted inside VMs, intruders could easily eavesdrop on sensitive information in memory.</a:t>
            </a:r>
          </a:p>
          <a:p>
            <a:r>
              <a:rPr lang="en-US" dirty="0"/>
              <a:t>Therefore, it is still necessary to detect intruders inside VMs using host-based intrusion detection systems.</a:t>
            </a:r>
          </a:p>
          <a:p>
            <a:endParaRPr lang="en-US" dirty="0"/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To protect IDS itself from intruders, using a technique called VM introspection is desirable.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This technique securely runs IDS outside VMs and enables it to monitor OS data stored in the memory of VMs.</a:t>
            </a:r>
          </a:p>
          <a:p>
            <a:pPr>
              <a:tabLst>
                <a:tab pos="2988310" algn="l"/>
              </a:tabLst>
            </a:pPr>
            <a:r>
              <a:rPr lang="en-US" altLang="ja-JP" kern="100" dirty="0">
                <a:ea typeface="Meiryo" panose="020B0604030504040204" pitchFamily="34" charset="-128"/>
                <a:cs typeface="Times New Roman" panose="02020603050405020304" pitchFamily="18" charset="0"/>
              </a:rPr>
              <a:t>However, for confidential VMs, IDS cannot directly use VMI because the memory of confidential VMs is protected.</a:t>
            </a:r>
          </a:p>
          <a:p>
            <a:pPr>
              <a:tabLst>
                <a:tab pos="2988310" algn="l"/>
              </a:tabLst>
            </a:pPr>
            <a:endParaRPr lang="en-US" altLang="ja-JP" kern="100" dirty="0"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63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enable IDS to use VMI for confidential VMs, several systems have been proposed.</a:t>
            </a:r>
          </a:p>
          <a:p>
            <a:r>
              <a:rPr lang="en-US" dirty="0"/>
              <a:t>In those systems, IDS obtains memory data by communicating with agents running inside VMs.</a:t>
            </a:r>
          </a:p>
          <a:p>
            <a:r>
              <a:rPr lang="en-JP" dirty="0"/>
              <a:t>To protect the agent, one system runs the agent in the highest privilege using VM Privilege Levels in AMD SEV-SNP.</a:t>
            </a:r>
          </a:p>
          <a:p>
            <a:r>
              <a:rPr lang="en-JP" dirty="0"/>
              <a:t>Another system confines the target system in a container or nested VM inside a VM and runs the agent outside it.</a:t>
            </a:r>
          </a:p>
          <a:p>
            <a:endParaRPr lang="en-JP" dirty="0"/>
          </a:p>
          <a:p>
            <a:r>
              <a:rPr lang="en-JP" dirty="0"/>
              <a:t>These systems need communication between IDS and the agent whenever IDS accesses OS data.</a:t>
            </a:r>
          </a:p>
          <a:p>
            <a:r>
              <a:rPr lang="en-JP" dirty="0"/>
              <a:t>They reduce this communication by obtaining a 4-KB memory page at once and using it as a cache.</a:t>
            </a:r>
          </a:p>
          <a:p>
            <a:r>
              <a:rPr lang="en-US" dirty="0"/>
              <a:t>However, when IDS traverses complex OS data with pointers, this page-level cache is not so effective.</a:t>
            </a:r>
          </a:p>
          <a:p>
            <a:r>
              <a:rPr lang="en-US" dirty="0"/>
              <a:t>According to our experiment, the agent-based method was up to 82x slower than direct VMI.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2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So, we propose </a:t>
            </a:r>
            <a:r>
              <a:rPr lang="en-US" dirty="0" err="1"/>
              <a:t>eBPFmonitor</a:t>
            </a:r>
            <a:r>
              <a:rPr lang="en-US" dirty="0"/>
              <a:t> to enable efficient monitoring of confidential VMs by programmable read-ahead.</a:t>
            </a:r>
          </a:p>
          <a:p>
            <a:r>
              <a:rPr lang="en-US" dirty="0" err="1"/>
              <a:t>eBPFmonitor</a:t>
            </a:r>
            <a:r>
              <a:rPr lang="en-US" dirty="0"/>
              <a:t> executes custom </a:t>
            </a:r>
            <a:r>
              <a:rPr lang="en-US" dirty="0" err="1"/>
              <a:t>eBPF</a:t>
            </a:r>
            <a:r>
              <a:rPr lang="en-US" dirty="0"/>
              <a:t> programs in VMs to read ahead OS data.</a:t>
            </a:r>
          </a:p>
          <a:p>
            <a:r>
              <a:rPr lang="en-JP" dirty="0"/>
              <a:t>Since it obtains necessary memory data in batches, it can reduce communication between IDS and the agent even when IDS needs complex OS data.</a:t>
            </a:r>
          </a:p>
          <a:p>
            <a:endParaRPr lang="en-JP" dirty="0"/>
          </a:p>
          <a:p>
            <a:r>
              <a:rPr lang="en-JP" dirty="0"/>
              <a:t>eBPFmonitor </a:t>
            </a:r>
            <a:r>
              <a:rPr lang="en-US" dirty="0"/>
              <a:t>achieves both flexibility and safety by using </a:t>
            </a:r>
            <a:r>
              <a:rPr lang="en-US" dirty="0" err="1"/>
              <a:t>eBPF</a:t>
            </a:r>
            <a:r>
              <a:rPr lang="en-US" dirty="0"/>
              <a:t>.</a:t>
            </a:r>
          </a:p>
          <a:p>
            <a:r>
              <a:rPr lang="en-US" dirty="0" err="1"/>
              <a:t>eBPF</a:t>
            </a:r>
            <a:r>
              <a:rPr lang="en-US" dirty="0"/>
              <a:t> is the kernel mechanism that can monitor the system in Linux and Windows.</a:t>
            </a:r>
          </a:p>
          <a:p>
            <a:r>
              <a:rPr lang="en-US" dirty="0" err="1"/>
              <a:t>eBPFmonitor</a:t>
            </a:r>
            <a:r>
              <a:rPr lang="en-US" dirty="0"/>
              <a:t> dynamically injects </a:t>
            </a:r>
            <a:r>
              <a:rPr lang="en-US" dirty="0" err="1"/>
              <a:t>eBPF</a:t>
            </a:r>
            <a:r>
              <a:rPr lang="en-US" dirty="0"/>
              <a:t> programs into the OS kernel of a VM.</a:t>
            </a:r>
          </a:p>
          <a:p>
            <a:r>
              <a:rPr lang="en-US" dirty="0"/>
              <a:t>Therefore, </a:t>
            </a:r>
            <a:r>
              <a:rPr lang="en-US" dirty="0" err="1"/>
              <a:t>eBPFmonitor</a:t>
            </a:r>
            <a:r>
              <a:rPr lang="en-US" dirty="0"/>
              <a:t> can flexibly and efficiently obtain OS data using different </a:t>
            </a:r>
            <a:r>
              <a:rPr lang="en-US" dirty="0" err="1"/>
              <a:t>eBPF</a:t>
            </a:r>
            <a:r>
              <a:rPr lang="en-US" dirty="0"/>
              <a:t> programs for each IDS.</a:t>
            </a:r>
          </a:p>
          <a:p>
            <a:r>
              <a:rPr lang="en-US" dirty="0"/>
              <a:t>For safety, </a:t>
            </a:r>
            <a:r>
              <a:rPr lang="en-US" dirty="0" err="1"/>
              <a:t>eBPF</a:t>
            </a:r>
            <a:r>
              <a:rPr lang="en-US" dirty="0"/>
              <a:t> programs fail to be loaded if the </a:t>
            </a:r>
            <a:r>
              <a:rPr lang="en-US" dirty="0" err="1"/>
              <a:t>eBPF</a:t>
            </a:r>
            <a:r>
              <a:rPr lang="en-US" dirty="0"/>
              <a:t> verifier detects illegal instructions or infinite loops.</a:t>
            </a:r>
          </a:p>
          <a:p>
            <a:r>
              <a:rPr lang="en-US" dirty="0"/>
              <a:t>Therefore, </a:t>
            </a:r>
            <a:r>
              <a:rPr lang="en-US" dirty="0" err="1"/>
              <a:t>eBPFmonitor</a:t>
            </a:r>
            <a:r>
              <a:rPr lang="en-US" dirty="0"/>
              <a:t> can obtain OS data more safely than installing kernel modules.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114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eBPFmonitor</a:t>
            </a:r>
            <a:r>
              <a:rPr lang="en-US" dirty="0"/>
              <a:t> confines the target system in a container created in a confidential VM and securely runs the agent outside the container, like the previous work.</a:t>
            </a:r>
          </a:p>
          <a:p>
            <a:r>
              <a:rPr lang="en-US" dirty="0"/>
              <a:t>In addition, it runs IDS in a dedicated confidential VM to protect IDS from cloud insiders.</a:t>
            </a:r>
          </a:p>
          <a:p>
            <a:r>
              <a:rPr lang="en-US" dirty="0"/>
              <a:t>IDS and the agent use an encrypted communication channel to protect the obtained memory data.</a:t>
            </a:r>
          </a:p>
          <a:p>
            <a:endParaRPr lang="en-US" dirty="0"/>
          </a:p>
          <a:p>
            <a:r>
              <a:rPr lang="en-US" dirty="0"/>
              <a:t>IDS loads custom </a:t>
            </a:r>
            <a:r>
              <a:rPr lang="en-US" dirty="0" err="1"/>
              <a:t>eBPF</a:t>
            </a:r>
            <a:r>
              <a:rPr lang="en-US" dirty="0"/>
              <a:t> programs into the VM in advance.</a:t>
            </a:r>
          </a:p>
          <a:p>
            <a:r>
              <a:rPr lang="en-US" dirty="0"/>
              <a:t>When it decides to read ahead OS data, it sends a read-ahead request to the agent.</a:t>
            </a:r>
          </a:p>
          <a:p>
            <a:r>
              <a:rPr lang="en-US" dirty="0"/>
              <a:t>The agent executes one of the loaded </a:t>
            </a:r>
            <a:r>
              <a:rPr lang="en-US" dirty="0" err="1"/>
              <a:t>eBPF</a:t>
            </a:r>
            <a:r>
              <a:rPr lang="en-US" dirty="0"/>
              <a:t> programs, which collects the addresses of necessary OS data.</a:t>
            </a:r>
          </a:p>
          <a:p>
            <a:r>
              <a:rPr lang="en-US" dirty="0"/>
              <a:t>In parallel, the agent obtains the memory data corresponding to the collected addresses and sends it back to the IDS.</a:t>
            </a:r>
          </a:p>
          <a:p>
            <a:r>
              <a:rPr lang="en-US" dirty="0"/>
              <a:t>The IDS stores the received memory data in the cache and uses it when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04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</a:t>
            </a:r>
            <a:r>
              <a:rPr lang="en-US" dirty="0" err="1"/>
              <a:t>eBPF</a:t>
            </a:r>
            <a:r>
              <a:rPr lang="en-US" dirty="0"/>
              <a:t> programs for reading ahead OS data, there are three challenges.</a:t>
            </a:r>
          </a:p>
          <a:p>
            <a:r>
              <a:rPr lang="en-US" dirty="0"/>
              <a:t>One challenge is expressiveness.</a:t>
            </a:r>
          </a:p>
          <a:p>
            <a:r>
              <a:rPr lang="en-US" dirty="0"/>
              <a:t>To collect OS data, </a:t>
            </a:r>
            <a:r>
              <a:rPr lang="en-US" dirty="0" err="1"/>
              <a:t>eBPF</a:t>
            </a:r>
            <a:r>
              <a:rPr lang="en-US" dirty="0"/>
              <a:t> programs often traverse kernel data structures until they satisfy conditions.</a:t>
            </a:r>
          </a:p>
          <a:p>
            <a:r>
              <a:rPr lang="en-US" dirty="0"/>
              <a:t>However, the </a:t>
            </a:r>
            <a:r>
              <a:rPr lang="en-US" dirty="0" err="1"/>
              <a:t>eBPF</a:t>
            </a:r>
            <a:r>
              <a:rPr lang="en-US" dirty="0"/>
              <a:t> verifier does not allow unbounded loops.</a:t>
            </a:r>
          </a:p>
          <a:p>
            <a:r>
              <a:rPr lang="en-US" dirty="0"/>
              <a:t>Instead, leveraging finite loops is possible, but an </a:t>
            </a:r>
            <a:r>
              <a:rPr lang="en-US" dirty="0" err="1"/>
              <a:t>eBPF</a:t>
            </a:r>
            <a:r>
              <a:rPr lang="en-US" dirty="0"/>
              <a:t> program easily exceeds one million instruction limits.</a:t>
            </a:r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dirty="0" err="1"/>
              <a:t>eBPFmonitor</a:t>
            </a:r>
            <a:r>
              <a:rPr lang="en-US" dirty="0"/>
              <a:t> uses various methods for loops provided by </a:t>
            </a:r>
            <a:r>
              <a:rPr lang="en-US" dirty="0" err="1"/>
              <a:t>eBPF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bpf_loop</a:t>
            </a:r>
            <a:r>
              <a:rPr lang="en-US" dirty="0"/>
              <a:t> helper function allows up to 8 million iterations, but its expressiveness is relatively low, like this program.</a:t>
            </a:r>
          </a:p>
          <a:p>
            <a:r>
              <a:rPr lang="en-US" dirty="0"/>
              <a:t>BPF iterators can be used to traverse kernel data structures, but they are available only for supported data structures.</a:t>
            </a:r>
          </a:p>
          <a:p>
            <a:r>
              <a:rPr lang="en-US" dirty="0" err="1"/>
              <a:t>Kfuncs</a:t>
            </a:r>
            <a:r>
              <a:rPr lang="en-US" dirty="0"/>
              <a:t> allow the use of the Linux kernel functions for iterations, but they depend on the kernel version.</a:t>
            </a:r>
          </a:p>
          <a:p>
            <a:r>
              <a:rPr lang="en-US" dirty="0"/>
              <a:t>Since there are tradeoffs, like this table, developers need to use appropriate methods.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522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challenge is portability.</a:t>
            </a:r>
          </a:p>
          <a:p>
            <a:r>
              <a:rPr lang="en-US" dirty="0"/>
              <a:t>The kernel version of the target VM often differ from that of the development host.</a:t>
            </a:r>
          </a:p>
          <a:p>
            <a:r>
              <a:rPr lang="en-US" dirty="0" err="1"/>
              <a:t>eBPF</a:t>
            </a:r>
            <a:r>
              <a:rPr lang="en-US" dirty="0"/>
              <a:t> programs compiled in the development host may not be compatible with the kernel in the target VM.</a:t>
            </a:r>
          </a:p>
          <a:p>
            <a:r>
              <a:rPr lang="en-US" dirty="0"/>
              <a:t>This issue can be addressed by using BCC, which compiles </a:t>
            </a:r>
            <a:r>
              <a:rPr lang="en-US" dirty="0" err="1"/>
              <a:t>eBPF</a:t>
            </a:r>
            <a:r>
              <a:rPr lang="en-US" dirty="0"/>
              <a:t> programs at load time in the target </a:t>
            </a:r>
            <a:r>
              <a:rPr lang="en-US" dirty="0" err="1"/>
              <a:t>VM</a:t>
            </a:r>
            <a:r>
              <a:rPr lang="en-US" dirty="0"/>
              <a:t>.</a:t>
            </a:r>
          </a:p>
          <a:p>
            <a:r>
              <a:rPr lang="en-US" dirty="0"/>
              <a:t>However, BCC needs to install its framework in the target VM.</a:t>
            </a:r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dirty="0" err="1"/>
              <a:t>eBPFmonitor</a:t>
            </a:r>
            <a:r>
              <a:rPr lang="en-US" dirty="0"/>
              <a:t> uses the BPF CO-RE framework, which enables </a:t>
            </a:r>
            <a:r>
              <a:rPr lang="en-US" dirty="0" err="1"/>
              <a:t>eBPF</a:t>
            </a:r>
            <a:r>
              <a:rPr lang="en-US" dirty="0"/>
              <a:t> programs to be compiled in the development host and be loaded in arbitrary target VMs.</a:t>
            </a:r>
          </a:p>
          <a:p>
            <a:r>
              <a:rPr lang="en-US" dirty="0"/>
              <a:t>To accommodate the differences of the kernel data structures, it relocates the offsets of member variables of data structures at load time.</a:t>
            </a:r>
          </a:p>
          <a:p>
            <a:r>
              <a:rPr lang="en-US" dirty="0"/>
              <a:t>As a downside, BPF CO-RE cannot directly handle kernel global variables.</a:t>
            </a:r>
          </a:p>
          <a:p>
            <a:r>
              <a:rPr lang="en-US" dirty="0"/>
              <a:t>So, </a:t>
            </a:r>
            <a:r>
              <a:rPr lang="en-US" dirty="0" err="1"/>
              <a:t>eBPFmonitor</a:t>
            </a:r>
            <a:r>
              <a:rPr lang="en-US" dirty="0"/>
              <a:t> converts global variables to kernel addresses at runtime using the BPF helper function.</a:t>
            </a:r>
          </a:p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1B9D0-55A2-ED4B-88D2-EABFA36E430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23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28601"/>
            <a:ext cx="10993967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cap="none" spc="-80" baseline="0">
                <a:solidFill>
                  <a:schemeClr val="tx1"/>
                </a:solidFill>
                <a:latin typeface="Tahoma" charset="0"/>
                <a:ea typeface="MS PGothic" charset="-128"/>
                <a:cs typeface="Tahoma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993965" cy="1371601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120" baseline="0">
                <a:solidFill>
                  <a:srgbClr val="C00000"/>
                </a:solidFill>
                <a:latin typeface="Tahoma" charset="0"/>
                <a:ea typeface="MS PGothic" charset="-128"/>
                <a:cs typeface="Tahom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D39169-43CC-354D-B33E-6809D8D3D472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12054116" y="4846320"/>
            <a:ext cx="147600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54232" y="0"/>
            <a:ext cx="147600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26B80597-8588-E24B-8D6F-BA0818DFC19A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0327C5A-2C66-EB4C-938C-B2F6D2764303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5779"/>
            <a:ext cx="10992899" cy="902933"/>
          </a:xfrm>
        </p:spPr>
        <p:txBody>
          <a:bodyPr>
            <a:noAutofit/>
          </a:bodyPr>
          <a:lstStyle>
            <a:lvl1pPr>
              <a:defRPr sz="4000" b="0" cap="none" baseline="0">
                <a:solidFill>
                  <a:srgbClr val="C00000"/>
                </a:solidFill>
                <a:latin typeface="Tahoma" charset="0"/>
                <a:ea typeface="MS PGothic" charset="-128"/>
                <a:cs typeface="MS PGothic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0163"/>
            <a:ext cx="10992899" cy="5191074"/>
          </a:xfrm>
        </p:spPr>
        <p:txBody>
          <a:bodyPr lIns="108000" rIns="108000"/>
          <a:lstStyle>
            <a:lvl1pPr marL="276225" indent="-277813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/>
              <a:buChar char="•"/>
              <a:defRPr sz="2800">
                <a:latin typeface="Tahoma" charset="0"/>
                <a:ea typeface="MS PGothic" charset="-128"/>
                <a:cs typeface="MS PGothic" charset="-128"/>
              </a:defRPr>
            </a:lvl1pPr>
            <a:lvl2pPr marL="622300" indent="-260350">
              <a:buClr>
                <a:schemeClr val="tx2"/>
              </a:buClr>
              <a:buSzPct val="130000"/>
              <a:buFont typeface="Arial"/>
              <a:buChar char="•"/>
              <a:defRPr sz="2600">
                <a:latin typeface="Tahoma" charset="0"/>
                <a:ea typeface="MS PGothic" charset="-128"/>
                <a:cs typeface="MS PGothic" charset="-128"/>
              </a:defRPr>
            </a:lvl2pPr>
            <a:lvl3pPr marL="984250" indent="-261938">
              <a:buClr>
                <a:schemeClr val="tx2"/>
              </a:buClr>
              <a:buSzPct val="130000"/>
              <a:buFont typeface="Arial"/>
              <a:buChar char="•"/>
              <a:defRPr sz="2400">
                <a:latin typeface="Tahoma" charset="0"/>
                <a:ea typeface="MS PGothic" charset="-128"/>
                <a:cs typeface="MS PGothic" charset="-128"/>
              </a:defRPr>
            </a:lvl3pPr>
            <a:lvl4pPr marL="1344613" indent="-247650">
              <a:buClr>
                <a:schemeClr val="tx2"/>
              </a:buClr>
              <a:buSzPct val="130000"/>
              <a:buFont typeface="Arial"/>
              <a:buChar char="•"/>
              <a:defRPr sz="2200">
                <a:latin typeface="Tahoma" charset="0"/>
                <a:ea typeface="MS PGothic" charset="-128"/>
                <a:cs typeface="MS PGothic" charset="-128"/>
              </a:defRPr>
            </a:lvl4pPr>
            <a:lvl5pPr marL="1792288" indent="-260350">
              <a:buClr>
                <a:schemeClr val="tx2"/>
              </a:buClr>
              <a:buSzPct val="130000"/>
              <a:buFont typeface="Arial"/>
              <a:buChar char="•"/>
              <a:tabLst>
                <a:tab pos="1792288" algn="l"/>
              </a:tabLst>
              <a:defRPr sz="2000">
                <a:latin typeface="Tahoma" charset="0"/>
                <a:ea typeface="MS PGothic" charset="-128"/>
                <a:cs typeface="MS PGothic" charset="-128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47801"/>
            <a:ext cx="10993967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 cap="none" spc="-8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05FE8C84-541C-3D44-B9FE-2AF890D7F35E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EAAF463E-FBB7-B04E-A671-4BEF2652EC21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AF0D4B2B-C88E-7444-A00C-F80CD9119F05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B41709F7-5939-B84F-8A8E-17CF51F38FB0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7101A9B3-1295-5247-8BE8-AA52927A28E9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D1357784-8B35-DB4F-AB5D-63C2CCF9BD3F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/>
          <a:lstStyle/>
          <a:p>
            <a:fld id="{1552B714-0073-CB4B-9192-BD9D6D8133DA}" type="datetime1">
              <a:rPr kumimoji="1" lang="en-US" altLang="ja-JP" smtClean="0"/>
              <a:t>7/11/26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6F57A23-CB21-D340-80A0-623F78F268E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11100079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1100077" cy="476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6162" y="66077"/>
            <a:ext cx="917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fld id="{D6F57A23-CB21-D340-80A0-623F78F268E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12057864" y="0"/>
            <a:ext cx="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57864" y="1371600"/>
            <a:ext cx="144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kumimoji="1"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Secure and Efficient Monitoring of Confidential VMs Using Programmable Read-ahead with </a:t>
            </a:r>
            <a:r>
              <a:rPr lang="en-US" sz="4800" dirty="0" err="1"/>
              <a:t>eBPF</a:t>
            </a:r>
            <a:endParaRPr 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 Kanta Uesugi and </a:t>
            </a:r>
            <a:r>
              <a:rPr lang="en-US" altLang="ja-JP" u="sng" dirty="0">
                <a:solidFill>
                  <a:schemeClr val="tx1"/>
                </a:solidFill>
                <a:latin typeface="Tahoma"/>
                <a:cs typeface="Tahoma"/>
              </a:rPr>
              <a:t>Kenichi Kourai</a:t>
            </a:r>
          </a:p>
          <a:p>
            <a:pPr algn="r"/>
            <a:r>
              <a:rPr lang="en-US" altLang="ja-JP" dirty="0">
                <a:solidFill>
                  <a:schemeClr val="tx1"/>
                </a:solidFill>
                <a:latin typeface="Tahoma"/>
                <a:cs typeface="Tahoma"/>
              </a:rPr>
              <a:t>Kyushu Institute of Technology, Japan</a:t>
            </a:r>
          </a:p>
        </p:txBody>
      </p:sp>
    </p:spTree>
    <p:extLst>
      <p:ext uri="{BB962C8B-B14F-4D97-AF65-F5344CB8AC3E}">
        <p14:creationId xmlns:p14="http://schemas.microsoft.com/office/powerpoint/2010/main" val="18559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8"/>
    </mc:Choice>
    <mc:Fallback xmlns="">
      <p:transition spd="slow" advTm="113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3347F-51A7-66A5-C567-FD0FD3A9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Challenge 3: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A9C6F-A48F-6C37-B7EE-8D5588728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Cumbersome to collect all necessary OS data</a:t>
            </a:r>
          </a:p>
          <a:p>
            <a:pPr lvl="1"/>
            <a:r>
              <a:rPr lang="en-JP" dirty="0"/>
              <a:t>Developers must write eBPF programs carefully</a:t>
            </a:r>
          </a:p>
          <a:p>
            <a:pPr lvl="1"/>
            <a:r>
              <a:rPr lang="en-JP" dirty="0"/>
              <a:t>IDS needs to send extra requests for not-collected OS data</a:t>
            </a:r>
          </a:p>
          <a:p>
            <a:r>
              <a:rPr lang="en-JP" dirty="0"/>
              <a:t>Automate the collection of OS data with LLVM Pass</a:t>
            </a:r>
          </a:p>
          <a:p>
            <a:pPr lvl="1"/>
            <a:r>
              <a:rPr lang="en-JP" dirty="0"/>
              <a:t>Convert LLVM intermediate representation for eBPF programs</a:t>
            </a:r>
          </a:p>
          <a:p>
            <a:pPr lvl="1"/>
            <a:r>
              <a:rPr lang="en-JP" dirty="0"/>
              <a:t>Insert code at all the locations of reading kernel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98DAC-2FED-B6E8-B46F-CA4CC332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Folded Corner 6">
            <a:extLst>
              <a:ext uri="{FF2B5EF4-FFF2-40B4-BE49-F238E27FC236}">
                <a16:creationId xmlns:a16="http://schemas.microsoft.com/office/drawing/2014/main" id="{70D471F0-D670-5AE1-1863-E0A5BE18F259}"/>
              </a:ext>
            </a:extLst>
          </p:cNvPr>
          <p:cNvSpPr/>
          <p:nvPr/>
        </p:nvSpPr>
        <p:spPr>
          <a:xfrm>
            <a:off x="1430768" y="4788664"/>
            <a:ext cx="1957892" cy="1409252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solidFill>
                  <a:schemeClr val="tx1"/>
                </a:solidFill>
              </a:rPr>
              <a:t>task-&gt;mm-&gt;pgd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D671E-8342-090C-F3E4-584B1BEFEE4A}"/>
              </a:ext>
            </a:extLst>
          </p:cNvPr>
          <p:cNvSpPr/>
          <p:nvPr/>
        </p:nvSpPr>
        <p:spPr>
          <a:xfrm>
            <a:off x="8588187" y="4788664"/>
            <a:ext cx="1957893" cy="1409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P" dirty="0">
                <a:solidFill>
                  <a:schemeClr val="tx1"/>
                </a:solidFill>
              </a:rPr>
              <a:t> load task.mm</a:t>
            </a:r>
          </a:p>
          <a:p>
            <a:r>
              <a:rPr lang="en-JP" dirty="0">
                <a:solidFill>
                  <a:schemeClr val="tx1"/>
                </a:solidFill>
              </a:rPr>
              <a:t> </a:t>
            </a:r>
            <a:r>
              <a:rPr lang="en-JP" dirty="0">
                <a:solidFill>
                  <a:srgbClr val="FF0000"/>
                </a:solidFill>
              </a:rPr>
              <a:t>call collect_data</a:t>
            </a:r>
          </a:p>
          <a:p>
            <a:r>
              <a:rPr lang="en-JP" dirty="0">
                <a:solidFill>
                  <a:schemeClr val="tx1"/>
                </a:solidFill>
              </a:rPr>
              <a:t> load mm.pgd</a:t>
            </a:r>
          </a:p>
          <a:p>
            <a:r>
              <a:rPr lang="en-JP" dirty="0">
                <a:solidFill>
                  <a:schemeClr val="tx1"/>
                </a:solidFill>
              </a:rPr>
              <a:t> </a:t>
            </a:r>
            <a:r>
              <a:rPr lang="en-JP">
                <a:solidFill>
                  <a:srgbClr val="FF0000"/>
                </a:solidFill>
              </a:rPr>
              <a:t>call collect_data</a:t>
            </a:r>
            <a:endParaRPr lang="en-JP" dirty="0">
              <a:solidFill>
                <a:srgbClr val="FF0000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1F6C978-9CAA-EF11-1D7E-D99A2965802B}"/>
              </a:ext>
            </a:extLst>
          </p:cNvPr>
          <p:cNvSpPr/>
          <p:nvPr/>
        </p:nvSpPr>
        <p:spPr>
          <a:xfrm>
            <a:off x="3591263" y="5342682"/>
            <a:ext cx="1237129" cy="3012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45818-CA69-5CD9-9233-A038435111C5}"/>
              </a:ext>
            </a:extLst>
          </p:cNvPr>
          <p:cNvSpPr txBox="1"/>
          <p:nvPr/>
        </p:nvSpPr>
        <p:spPr>
          <a:xfrm>
            <a:off x="3810518" y="493976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dirty="0"/>
              <a:t>clang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4E720102-FC56-345B-6454-6E355DADFDA1}"/>
              </a:ext>
            </a:extLst>
          </p:cNvPr>
          <p:cNvSpPr/>
          <p:nvPr/>
        </p:nvSpPr>
        <p:spPr>
          <a:xfrm>
            <a:off x="7159213" y="5342682"/>
            <a:ext cx="1237129" cy="3012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DBA8F-1380-C596-BB06-7BD98D6F4AED}"/>
              </a:ext>
            </a:extLst>
          </p:cNvPr>
          <p:cNvSpPr txBox="1"/>
          <p:nvPr/>
        </p:nvSpPr>
        <p:spPr>
          <a:xfrm>
            <a:off x="7370697" y="4631984"/>
            <a:ext cx="83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JP" sz="2000" dirty="0"/>
              <a:t>LLVM</a:t>
            </a:r>
          </a:p>
          <a:p>
            <a:pPr algn="ctr"/>
            <a:r>
              <a:rPr lang="en-JP" sz="2000" dirty="0"/>
              <a:t>Pass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B3C217-F5DD-3E5A-1CA5-410E3A71891F}"/>
              </a:ext>
            </a:extLst>
          </p:cNvPr>
          <p:cNvSpPr/>
          <p:nvPr/>
        </p:nvSpPr>
        <p:spPr>
          <a:xfrm>
            <a:off x="5030993" y="4788663"/>
            <a:ext cx="1957893" cy="1409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P" dirty="0">
                <a:solidFill>
                  <a:schemeClr val="tx1"/>
                </a:solidFill>
              </a:rPr>
              <a:t> load task.mm</a:t>
            </a:r>
          </a:p>
          <a:p>
            <a:r>
              <a:rPr lang="en-JP" dirty="0">
                <a:solidFill>
                  <a:schemeClr val="tx1"/>
                </a:solidFill>
              </a:rPr>
              <a:t> load mm.pgd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2AC12-34A2-0177-8EE9-F955866C99DA}"/>
              </a:ext>
            </a:extLst>
          </p:cNvPr>
          <p:cNvSpPr txBox="1"/>
          <p:nvPr/>
        </p:nvSpPr>
        <p:spPr>
          <a:xfrm>
            <a:off x="5143259" y="4355122"/>
            <a:ext cx="1733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dirty="0"/>
              <a:t>LLVM bitcode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36F1C4-B62C-6A5D-8927-37E350250C9C}"/>
              </a:ext>
            </a:extLst>
          </p:cNvPr>
          <p:cNvSpPr txBox="1"/>
          <p:nvPr/>
        </p:nvSpPr>
        <p:spPr>
          <a:xfrm>
            <a:off x="8700453" y="4355122"/>
            <a:ext cx="1733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dirty="0"/>
              <a:t>LLVM bitcode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F8D6F-03D0-E894-CF51-B022B9B84B0F}"/>
              </a:ext>
            </a:extLst>
          </p:cNvPr>
          <p:cNvSpPr txBox="1"/>
          <p:nvPr/>
        </p:nvSpPr>
        <p:spPr>
          <a:xfrm>
            <a:off x="1613447" y="4355122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dirty="0"/>
              <a:t>source code</a:t>
            </a:r>
          </a:p>
        </p:txBody>
      </p:sp>
    </p:spTree>
    <p:extLst>
      <p:ext uri="{BB962C8B-B14F-4D97-AF65-F5344CB8AC3E}">
        <p14:creationId xmlns:p14="http://schemas.microsoft.com/office/powerpoint/2010/main" val="418269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DA767-86B2-2C01-A33D-200F7841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(A)synchronous Read-ahead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227B6-CED4-8507-6E67-CE7C6C6C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Wait for the completion of read-ahead synchronously</a:t>
            </a:r>
          </a:p>
          <a:p>
            <a:pPr lvl="1"/>
            <a:r>
              <a:rPr lang="en-JP" dirty="0"/>
              <a:t>Simple but inefficient in many cases</a:t>
            </a:r>
          </a:p>
          <a:p>
            <a:r>
              <a:rPr lang="en-JP" dirty="0"/>
              <a:t>Continue monitoring during read-ahead asynchronously</a:t>
            </a:r>
          </a:p>
          <a:p>
            <a:pPr lvl="1"/>
            <a:r>
              <a:rPr lang="en-JP" dirty="0"/>
              <a:t>IDS may access OS data that has not yet been read ahead</a:t>
            </a:r>
          </a:p>
          <a:p>
            <a:pPr lvl="1"/>
            <a:r>
              <a:rPr lang="en-JP" dirty="0"/>
              <a:t>Method 1: Wait for the completion of read-ahead</a:t>
            </a:r>
          </a:p>
          <a:p>
            <a:pPr lvl="1"/>
            <a:r>
              <a:rPr lang="en-JP" dirty="0"/>
              <a:t>Method 2: Obtain the necessary data first by an extra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CE3AA-A9B0-E6B3-396A-586ED71F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694711-D4ED-F1CD-F6D9-A1D17454BEC8}"/>
              </a:ext>
            </a:extLst>
          </p:cNvPr>
          <p:cNvSpPr txBox="1"/>
          <p:nvPr/>
        </p:nvSpPr>
        <p:spPr>
          <a:xfrm>
            <a:off x="740691" y="4299545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i="1" u="sng" dirty="0"/>
              <a:t>synchronous read-ahead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CF6A5E-0466-08A0-00C6-73BD44B09F96}"/>
              </a:ext>
            </a:extLst>
          </p:cNvPr>
          <p:cNvCxnSpPr>
            <a:cxnSpLocks/>
          </p:cNvCxnSpPr>
          <p:nvPr/>
        </p:nvCxnSpPr>
        <p:spPr>
          <a:xfrm>
            <a:off x="1667434" y="5198273"/>
            <a:ext cx="1166896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FD62A5F-0076-44B6-7048-F44537DC03CE}"/>
              </a:ext>
            </a:extLst>
          </p:cNvPr>
          <p:cNvSpPr/>
          <p:nvPr/>
        </p:nvSpPr>
        <p:spPr>
          <a:xfrm>
            <a:off x="682801" y="5025222"/>
            <a:ext cx="984633" cy="5326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DDEA6C-ADE0-EEE8-1C14-43E122FAB1F2}"/>
              </a:ext>
            </a:extLst>
          </p:cNvPr>
          <p:cNvSpPr/>
          <p:nvPr/>
        </p:nvSpPr>
        <p:spPr>
          <a:xfrm>
            <a:off x="2834330" y="5025200"/>
            <a:ext cx="984633" cy="5326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agent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33AC9D-5311-81DC-B21F-A6FE42CF006B}"/>
              </a:ext>
            </a:extLst>
          </p:cNvPr>
          <p:cNvCxnSpPr>
            <a:cxnSpLocks/>
          </p:cNvCxnSpPr>
          <p:nvPr/>
        </p:nvCxnSpPr>
        <p:spPr>
          <a:xfrm>
            <a:off x="1667434" y="5393702"/>
            <a:ext cx="116689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753AFE-73C7-E542-566F-AD5D25CC5C4C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175117" y="5557838"/>
            <a:ext cx="1" cy="53099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5092484-2D78-9975-5EF0-2982A654828D}"/>
              </a:ext>
            </a:extLst>
          </p:cNvPr>
          <p:cNvSpPr txBox="1"/>
          <p:nvPr/>
        </p:nvSpPr>
        <p:spPr>
          <a:xfrm>
            <a:off x="1773828" y="48011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request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E3BCDB-8A62-8929-D9AC-3168848DD322}"/>
              </a:ext>
            </a:extLst>
          </p:cNvPr>
          <p:cNvSpPr txBox="1"/>
          <p:nvPr/>
        </p:nvSpPr>
        <p:spPr>
          <a:xfrm>
            <a:off x="1690472" y="540795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complete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B03BB0-072C-18DD-E6FB-F1B3EECFF7DE}"/>
              </a:ext>
            </a:extLst>
          </p:cNvPr>
          <p:cNvSpPr txBox="1"/>
          <p:nvPr/>
        </p:nvSpPr>
        <p:spPr>
          <a:xfrm>
            <a:off x="646767" y="608499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continue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70F232-8B8B-2E6E-B2CA-B2755EA011D6}"/>
              </a:ext>
            </a:extLst>
          </p:cNvPr>
          <p:cNvSpPr txBox="1"/>
          <p:nvPr/>
        </p:nvSpPr>
        <p:spPr>
          <a:xfrm>
            <a:off x="6242327" y="4299545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i="1" u="sng" dirty="0"/>
              <a:t>asynchronous read-ahead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6EEB6B-0866-E5B2-0D49-8883669CAAC1}"/>
              </a:ext>
            </a:extLst>
          </p:cNvPr>
          <p:cNvCxnSpPr>
            <a:cxnSpLocks/>
          </p:cNvCxnSpPr>
          <p:nvPr/>
        </p:nvCxnSpPr>
        <p:spPr>
          <a:xfrm>
            <a:off x="5555704" y="5198273"/>
            <a:ext cx="1166896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E6577F3-D4D9-7552-AE55-81206F289AEE}"/>
              </a:ext>
            </a:extLst>
          </p:cNvPr>
          <p:cNvSpPr/>
          <p:nvPr/>
        </p:nvSpPr>
        <p:spPr>
          <a:xfrm>
            <a:off x="4571071" y="5025222"/>
            <a:ext cx="984633" cy="5325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1E5212-C06B-876E-A514-3A3FF099628F}"/>
              </a:ext>
            </a:extLst>
          </p:cNvPr>
          <p:cNvSpPr/>
          <p:nvPr/>
        </p:nvSpPr>
        <p:spPr>
          <a:xfrm>
            <a:off x="6722600" y="5025199"/>
            <a:ext cx="984633" cy="532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agent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4D4C88-A578-6899-D968-0AD4BBCCA1DA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5063388" y="5557816"/>
            <a:ext cx="0" cy="102575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1837A90-A5CE-220F-FAB3-EE7ED596F5F0}"/>
              </a:ext>
            </a:extLst>
          </p:cNvPr>
          <p:cNvSpPr txBox="1"/>
          <p:nvPr/>
        </p:nvSpPr>
        <p:spPr>
          <a:xfrm>
            <a:off x="5662098" y="48011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request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71E07F-E98C-5E07-6133-0BACC44E4199}"/>
              </a:ext>
            </a:extLst>
          </p:cNvPr>
          <p:cNvSpPr txBox="1"/>
          <p:nvPr/>
        </p:nvSpPr>
        <p:spPr>
          <a:xfrm>
            <a:off x="4765869" y="5910341"/>
            <a:ext cx="5950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wait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486C700-5423-CB67-EE4A-A84ED96AE1BE}"/>
              </a:ext>
            </a:extLst>
          </p:cNvPr>
          <p:cNvCxnSpPr>
            <a:cxnSpLocks/>
          </p:cNvCxnSpPr>
          <p:nvPr/>
        </p:nvCxnSpPr>
        <p:spPr>
          <a:xfrm>
            <a:off x="5555704" y="6123179"/>
            <a:ext cx="116689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E29307-291C-66D5-C8F2-92DC28DBE3BC}"/>
              </a:ext>
            </a:extLst>
          </p:cNvPr>
          <p:cNvCxnSpPr>
            <a:cxnSpLocks/>
          </p:cNvCxnSpPr>
          <p:nvPr/>
        </p:nvCxnSpPr>
        <p:spPr>
          <a:xfrm>
            <a:off x="9295566" y="5198273"/>
            <a:ext cx="1166896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171FBE1-81C2-F9C3-E8A0-D736A8157782}"/>
              </a:ext>
            </a:extLst>
          </p:cNvPr>
          <p:cNvSpPr/>
          <p:nvPr/>
        </p:nvSpPr>
        <p:spPr>
          <a:xfrm>
            <a:off x="8310933" y="5025222"/>
            <a:ext cx="984633" cy="5325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IDS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ECB8E4-6607-8DA3-D68F-F39EE8E5C920}"/>
              </a:ext>
            </a:extLst>
          </p:cNvPr>
          <p:cNvSpPr/>
          <p:nvPr/>
        </p:nvSpPr>
        <p:spPr>
          <a:xfrm>
            <a:off x="10462462" y="5025199"/>
            <a:ext cx="984633" cy="5325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agent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EA9A966-77FE-7849-B33D-72CBA453E322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8803249" y="5557816"/>
            <a:ext cx="1" cy="1036765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C6AB0A9-D8B9-8865-8193-8A0AE2A518CF}"/>
              </a:ext>
            </a:extLst>
          </p:cNvPr>
          <p:cNvSpPr txBox="1"/>
          <p:nvPr/>
        </p:nvSpPr>
        <p:spPr>
          <a:xfrm>
            <a:off x="9401960" y="480111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request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4340786-D99D-4B91-830E-7BCAA42733E3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7214917" y="5557794"/>
            <a:ext cx="0" cy="103678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FB4644-0242-3BC4-09C7-F83CEEDE5EC4}"/>
              </a:ext>
            </a:extLst>
          </p:cNvPr>
          <p:cNvSpPr txBox="1"/>
          <p:nvPr/>
        </p:nvSpPr>
        <p:spPr>
          <a:xfrm>
            <a:off x="5581675" y="571134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response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9A69D9A-9B40-F307-2D31-0099DB8682CB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10954778" y="5557794"/>
            <a:ext cx="1" cy="107442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9882B78-39A8-00FC-C6C3-8E1CDCB0FBC1}"/>
              </a:ext>
            </a:extLst>
          </p:cNvPr>
          <p:cNvCxnSpPr>
            <a:cxnSpLocks/>
          </p:cNvCxnSpPr>
          <p:nvPr/>
        </p:nvCxnSpPr>
        <p:spPr>
          <a:xfrm>
            <a:off x="9295566" y="6013067"/>
            <a:ext cx="1166896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7D71F5E-7B76-46B9-17C2-A34E2B6F2FAA}"/>
              </a:ext>
            </a:extLst>
          </p:cNvPr>
          <p:cNvSpPr txBox="1"/>
          <p:nvPr/>
        </p:nvSpPr>
        <p:spPr>
          <a:xfrm>
            <a:off x="9401657" y="559927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request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BBB2D37-8D6C-F670-4D26-711C4BD986A3}"/>
              </a:ext>
            </a:extLst>
          </p:cNvPr>
          <p:cNvCxnSpPr>
            <a:cxnSpLocks/>
          </p:cNvCxnSpPr>
          <p:nvPr/>
        </p:nvCxnSpPr>
        <p:spPr>
          <a:xfrm>
            <a:off x="9295566" y="6129812"/>
            <a:ext cx="1166896" cy="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B77DD0E-E7F3-D580-14C0-3052A71B299B}"/>
              </a:ext>
            </a:extLst>
          </p:cNvPr>
          <p:cNvSpPr txBox="1"/>
          <p:nvPr/>
        </p:nvSpPr>
        <p:spPr>
          <a:xfrm>
            <a:off x="9312193" y="612303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response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C25659C-C665-7BB1-2605-7FA0DFD8EA29}"/>
              </a:ext>
            </a:extLst>
          </p:cNvPr>
          <p:cNvCxnSpPr/>
          <p:nvPr/>
        </p:nvCxnSpPr>
        <p:spPr>
          <a:xfrm>
            <a:off x="4184724" y="4364093"/>
            <a:ext cx="0" cy="2268128"/>
          </a:xfrm>
          <a:prstGeom prst="line">
            <a:avLst/>
          </a:prstGeom>
          <a:ln w="76200" cmpd="sng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1C53B8E-EF63-C7C7-DCD0-A4836F271620}"/>
              </a:ext>
            </a:extLst>
          </p:cNvPr>
          <p:cNvCxnSpPr>
            <a:cxnSpLocks/>
          </p:cNvCxnSpPr>
          <p:nvPr/>
        </p:nvCxnSpPr>
        <p:spPr>
          <a:xfrm>
            <a:off x="8016239" y="4801110"/>
            <a:ext cx="0" cy="1782460"/>
          </a:xfrm>
          <a:prstGeom prst="line">
            <a:avLst/>
          </a:prstGeom>
          <a:ln w="76200" cmpd="sng">
            <a:solidFill>
              <a:schemeClr val="tx2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51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399E-7B60-724F-1E06-13C97BE0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Granularity of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7F1E-523C-9F95-8A4B-49C99E76B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Obtain memory data with fixed-size blocks (16B-8KB)</a:t>
            </a:r>
          </a:p>
          <a:p>
            <a:pPr lvl="1"/>
            <a:r>
              <a:rPr lang="en-JP" dirty="0"/>
              <a:t>Easy to manage the cache, but most OS data may not be accessed</a:t>
            </a:r>
          </a:p>
          <a:p>
            <a:pPr lvl="1"/>
            <a:r>
              <a:rPr lang="en-JP" dirty="0"/>
              <a:t>eBPF programs collect only addresses, while the agent reads data</a:t>
            </a:r>
          </a:p>
          <a:p>
            <a:r>
              <a:rPr lang="en-JP" dirty="0"/>
              <a:t>Obtain only necessary OS data with variable-sized blocks</a:t>
            </a:r>
          </a:p>
          <a:p>
            <a:pPr lvl="1"/>
            <a:r>
              <a:rPr lang="en-JP" dirty="0"/>
              <a:t>Reduce network traffic, but increase metadata in total</a:t>
            </a:r>
          </a:p>
          <a:p>
            <a:pPr lvl="1"/>
            <a:r>
              <a:rPr lang="en-JP" dirty="0"/>
              <a:t>eBPF programs collect both addresses and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18FA4-9776-2845-C0D6-2F618643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5AD1E4-11B1-F8AD-81C7-6CD5D23AA6BC}"/>
              </a:ext>
            </a:extLst>
          </p:cNvPr>
          <p:cNvSpPr/>
          <p:nvPr/>
        </p:nvSpPr>
        <p:spPr>
          <a:xfrm>
            <a:off x="903640" y="5686931"/>
            <a:ext cx="4647301" cy="766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14">
            <a:extLst>
              <a:ext uri="{FF2B5EF4-FFF2-40B4-BE49-F238E27FC236}">
                <a16:creationId xmlns:a16="http://schemas.microsoft.com/office/drawing/2014/main" id="{484E5EE5-E157-4A78-04D8-AEE260710AEB}"/>
              </a:ext>
            </a:extLst>
          </p:cNvPr>
          <p:cNvSpPr txBox="1"/>
          <p:nvPr/>
        </p:nvSpPr>
        <p:spPr>
          <a:xfrm>
            <a:off x="2737349" y="5873735"/>
            <a:ext cx="1907040" cy="400110"/>
          </a:xfrm>
          <a:prstGeom prst="rect">
            <a:avLst/>
          </a:prstGeom>
          <a:solidFill>
            <a:srgbClr val="C4D69B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eBPF</a:t>
            </a: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program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EF87F-94AF-90DC-F8B6-2E58A1B122D4}"/>
              </a:ext>
            </a:extLst>
          </p:cNvPr>
          <p:cNvSpPr txBox="1"/>
          <p:nvPr/>
        </p:nvSpPr>
        <p:spPr>
          <a:xfrm>
            <a:off x="4831801" y="588912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OS</a:t>
            </a:r>
          </a:p>
        </p:txBody>
      </p:sp>
      <p:sp>
        <p:nvSpPr>
          <p:cNvPr id="11" name="テキスト ボックス 14">
            <a:extLst>
              <a:ext uri="{FF2B5EF4-FFF2-40B4-BE49-F238E27FC236}">
                <a16:creationId xmlns:a16="http://schemas.microsoft.com/office/drawing/2014/main" id="{FD695D25-B83B-D30E-435C-0B4BA5B257F6}"/>
              </a:ext>
            </a:extLst>
          </p:cNvPr>
          <p:cNvSpPr txBox="1"/>
          <p:nvPr/>
        </p:nvSpPr>
        <p:spPr>
          <a:xfrm>
            <a:off x="1721222" y="4858810"/>
            <a:ext cx="1925618" cy="400110"/>
          </a:xfrm>
          <a:prstGeom prst="rect">
            <a:avLst/>
          </a:prstGeom>
          <a:solidFill>
            <a:srgbClr val="92D05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agent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12" name="直線矢印コネクタ 14">
            <a:extLst>
              <a:ext uri="{FF2B5EF4-FFF2-40B4-BE49-F238E27FC236}">
                <a16:creationId xmlns:a16="http://schemas.microsoft.com/office/drawing/2014/main" id="{F97A757B-F7A9-1023-FCB2-7AB6A0BBA248}"/>
              </a:ext>
            </a:extLst>
          </p:cNvPr>
          <p:cNvCxnSpPr>
            <a:cxnSpLocks/>
          </p:cNvCxnSpPr>
          <p:nvPr/>
        </p:nvCxnSpPr>
        <p:spPr>
          <a:xfrm>
            <a:off x="3128573" y="5258920"/>
            <a:ext cx="0" cy="59646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25" name="テキスト ボックス 14">
            <a:extLst>
              <a:ext uri="{FF2B5EF4-FFF2-40B4-BE49-F238E27FC236}">
                <a16:creationId xmlns:a16="http://schemas.microsoft.com/office/drawing/2014/main" id="{B09A19FC-04BE-7E99-26D1-0D76FDED38C3}"/>
              </a:ext>
            </a:extLst>
          </p:cNvPr>
          <p:cNvSpPr txBox="1"/>
          <p:nvPr/>
        </p:nvSpPr>
        <p:spPr>
          <a:xfrm>
            <a:off x="1106627" y="5876181"/>
            <a:ext cx="691506" cy="400110"/>
          </a:xfrm>
          <a:prstGeom prst="rect">
            <a:avLst/>
          </a:prstGeom>
          <a:solidFill>
            <a:schemeClr val="accent3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4KB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14">
            <a:extLst>
              <a:ext uri="{FF2B5EF4-FFF2-40B4-BE49-F238E27FC236}">
                <a16:creationId xmlns:a16="http://schemas.microsoft.com/office/drawing/2014/main" id="{35A3189C-9DA9-B89B-AEC1-609E5FC26678}"/>
              </a:ext>
            </a:extLst>
          </p:cNvPr>
          <p:cNvSpPr txBox="1"/>
          <p:nvPr/>
        </p:nvSpPr>
        <p:spPr>
          <a:xfrm>
            <a:off x="1929852" y="5869920"/>
            <a:ext cx="691506" cy="400110"/>
          </a:xfrm>
          <a:prstGeom prst="rect">
            <a:avLst/>
          </a:prstGeom>
          <a:solidFill>
            <a:schemeClr val="accent3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4KB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16701C-69C9-B0BF-74E3-B04D926043ED}"/>
              </a:ext>
            </a:extLst>
          </p:cNvPr>
          <p:cNvSpPr txBox="1"/>
          <p:nvPr/>
        </p:nvSpPr>
        <p:spPr>
          <a:xfrm>
            <a:off x="3205774" y="527614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address</a:t>
            </a:r>
          </a:p>
        </p:txBody>
      </p:sp>
      <p:cxnSp>
        <p:nvCxnSpPr>
          <p:cNvPr id="30" name="直線矢印コネクタ 14">
            <a:extLst>
              <a:ext uri="{FF2B5EF4-FFF2-40B4-BE49-F238E27FC236}">
                <a16:creationId xmlns:a16="http://schemas.microsoft.com/office/drawing/2014/main" id="{E44FFB8C-91D0-96B6-6880-1CD54CFBF507}"/>
              </a:ext>
            </a:extLst>
          </p:cNvPr>
          <p:cNvCxnSpPr>
            <a:cxnSpLocks/>
          </p:cNvCxnSpPr>
          <p:nvPr/>
        </p:nvCxnSpPr>
        <p:spPr>
          <a:xfrm>
            <a:off x="2275605" y="5258919"/>
            <a:ext cx="0" cy="59646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24F7BF5-A1AF-F9FB-294C-BEBA06822716}"/>
              </a:ext>
            </a:extLst>
          </p:cNvPr>
          <p:cNvSpPr txBox="1"/>
          <p:nvPr/>
        </p:nvSpPr>
        <p:spPr>
          <a:xfrm>
            <a:off x="1584479" y="53003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data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41B874-16A0-9FBA-9518-133C450CEFE4}"/>
              </a:ext>
            </a:extLst>
          </p:cNvPr>
          <p:cNvSpPr/>
          <p:nvPr/>
        </p:nvSpPr>
        <p:spPr>
          <a:xfrm>
            <a:off x="6593644" y="5686930"/>
            <a:ext cx="4647301" cy="766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2000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14">
            <a:extLst>
              <a:ext uri="{FF2B5EF4-FFF2-40B4-BE49-F238E27FC236}">
                <a16:creationId xmlns:a16="http://schemas.microsoft.com/office/drawing/2014/main" id="{5A4DF154-670D-2E4A-53ED-911DEBCC170D}"/>
              </a:ext>
            </a:extLst>
          </p:cNvPr>
          <p:cNvSpPr txBox="1"/>
          <p:nvPr/>
        </p:nvSpPr>
        <p:spPr>
          <a:xfrm>
            <a:off x="8427353" y="5873734"/>
            <a:ext cx="1907040" cy="400110"/>
          </a:xfrm>
          <a:prstGeom prst="rect">
            <a:avLst/>
          </a:prstGeom>
          <a:solidFill>
            <a:srgbClr val="C4D69B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eBPF</a:t>
            </a: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program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755781-F43D-ADDD-74B6-A0C3AADAC298}"/>
              </a:ext>
            </a:extLst>
          </p:cNvPr>
          <p:cNvSpPr txBox="1"/>
          <p:nvPr/>
        </p:nvSpPr>
        <p:spPr>
          <a:xfrm>
            <a:off x="10521805" y="588912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OS</a:t>
            </a:r>
          </a:p>
        </p:txBody>
      </p:sp>
      <p:sp>
        <p:nvSpPr>
          <p:cNvPr id="35" name="テキスト ボックス 14">
            <a:extLst>
              <a:ext uri="{FF2B5EF4-FFF2-40B4-BE49-F238E27FC236}">
                <a16:creationId xmlns:a16="http://schemas.microsoft.com/office/drawing/2014/main" id="{361404B1-9C16-D160-3C91-882DC879D990}"/>
              </a:ext>
            </a:extLst>
          </p:cNvPr>
          <p:cNvSpPr txBox="1"/>
          <p:nvPr/>
        </p:nvSpPr>
        <p:spPr>
          <a:xfrm>
            <a:off x="7411226" y="4858809"/>
            <a:ext cx="1925618" cy="400110"/>
          </a:xfrm>
          <a:prstGeom prst="rect">
            <a:avLst/>
          </a:prstGeom>
          <a:solidFill>
            <a:srgbClr val="92D05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agent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36" name="直線矢印コネクタ 14">
            <a:extLst>
              <a:ext uri="{FF2B5EF4-FFF2-40B4-BE49-F238E27FC236}">
                <a16:creationId xmlns:a16="http://schemas.microsoft.com/office/drawing/2014/main" id="{E1DEC91B-D839-172B-B63E-C7312A4039B5}"/>
              </a:ext>
            </a:extLst>
          </p:cNvPr>
          <p:cNvCxnSpPr>
            <a:cxnSpLocks/>
          </p:cNvCxnSpPr>
          <p:nvPr/>
        </p:nvCxnSpPr>
        <p:spPr>
          <a:xfrm>
            <a:off x="8818577" y="5258919"/>
            <a:ext cx="0" cy="59646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38" name="テキスト ボックス 14">
            <a:extLst>
              <a:ext uri="{FF2B5EF4-FFF2-40B4-BE49-F238E27FC236}">
                <a16:creationId xmlns:a16="http://schemas.microsoft.com/office/drawing/2014/main" id="{FA56944F-A0F9-C907-EBA9-66905C9CB7A5}"/>
              </a:ext>
            </a:extLst>
          </p:cNvPr>
          <p:cNvSpPr txBox="1"/>
          <p:nvPr/>
        </p:nvSpPr>
        <p:spPr>
          <a:xfrm>
            <a:off x="7917628" y="5869919"/>
            <a:ext cx="393734" cy="400110"/>
          </a:xfrm>
          <a:prstGeom prst="rect">
            <a:avLst/>
          </a:prstGeom>
          <a:solidFill>
            <a:schemeClr val="accent3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0F31FF-0C5D-5702-7EF5-1B71A5927816}"/>
              </a:ext>
            </a:extLst>
          </p:cNvPr>
          <p:cNvSpPr txBox="1"/>
          <p:nvPr/>
        </p:nvSpPr>
        <p:spPr>
          <a:xfrm>
            <a:off x="8895778" y="527614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address&amp;data</a:t>
            </a:r>
          </a:p>
        </p:txBody>
      </p:sp>
      <p:sp>
        <p:nvSpPr>
          <p:cNvPr id="42" name="テキスト ボックス 14">
            <a:extLst>
              <a:ext uri="{FF2B5EF4-FFF2-40B4-BE49-F238E27FC236}">
                <a16:creationId xmlns:a16="http://schemas.microsoft.com/office/drawing/2014/main" id="{5A32207B-1B55-AE9F-45B7-022344AAF45B}"/>
              </a:ext>
            </a:extLst>
          </p:cNvPr>
          <p:cNvSpPr txBox="1"/>
          <p:nvPr/>
        </p:nvSpPr>
        <p:spPr>
          <a:xfrm>
            <a:off x="6806678" y="5869919"/>
            <a:ext cx="759331" cy="400110"/>
          </a:xfrm>
          <a:prstGeom prst="rect">
            <a:avLst/>
          </a:prstGeom>
          <a:solidFill>
            <a:schemeClr val="accent3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data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14">
            <a:extLst>
              <a:ext uri="{FF2B5EF4-FFF2-40B4-BE49-F238E27FC236}">
                <a16:creationId xmlns:a16="http://schemas.microsoft.com/office/drawing/2014/main" id="{BD2EF027-0B3E-7FA0-ECEA-762EBEB86BC0}"/>
              </a:ext>
            </a:extLst>
          </p:cNvPr>
          <p:cNvSpPr txBox="1"/>
          <p:nvPr/>
        </p:nvSpPr>
        <p:spPr>
          <a:xfrm>
            <a:off x="7675283" y="5869919"/>
            <a:ext cx="156276" cy="400110"/>
          </a:xfrm>
          <a:prstGeom prst="rect">
            <a:avLst/>
          </a:prstGeom>
          <a:solidFill>
            <a:schemeClr val="accent3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91B6FF3-F07B-716F-1D8F-4DA485CC4641}"/>
              </a:ext>
            </a:extLst>
          </p:cNvPr>
          <p:cNvCxnSpPr/>
          <p:nvPr/>
        </p:nvCxnSpPr>
        <p:spPr>
          <a:xfrm>
            <a:off x="6096000" y="4328170"/>
            <a:ext cx="0" cy="2268128"/>
          </a:xfrm>
          <a:prstGeom prst="line">
            <a:avLst/>
          </a:prstGeom>
          <a:ln w="76200" cmpd="sng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B811DAF-974B-962F-AB42-61D050A630D5}"/>
              </a:ext>
            </a:extLst>
          </p:cNvPr>
          <p:cNvSpPr txBox="1"/>
          <p:nvPr/>
        </p:nvSpPr>
        <p:spPr>
          <a:xfrm>
            <a:off x="2275605" y="4288733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i="1" u="sng" dirty="0"/>
              <a:t>fixed size blocks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51C7C2-7B5C-0D68-70FD-111C05B1C752}"/>
              </a:ext>
            </a:extLst>
          </p:cNvPr>
          <p:cNvSpPr txBox="1"/>
          <p:nvPr/>
        </p:nvSpPr>
        <p:spPr>
          <a:xfrm>
            <a:off x="7831559" y="4288733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2000" i="1" u="sng" dirty="0"/>
              <a:t>variable-sized blocks</a:t>
            </a:r>
          </a:p>
        </p:txBody>
      </p:sp>
    </p:spTree>
    <p:extLst>
      <p:ext uri="{BB962C8B-B14F-4D97-AF65-F5344CB8AC3E}">
        <p14:creationId xmlns:p14="http://schemas.microsoft.com/office/powerpoint/2010/main" val="176640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6E26-BE56-4143-B774-FDBD9E93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18F9-E97A-1F01-1DCA-CE24314DD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measured the time for obtaining system information</a:t>
            </a:r>
          </a:p>
          <a:p>
            <a:pPr lvl="1"/>
            <a:r>
              <a:rPr lang="en-JP" dirty="0"/>
              <a:t>Read ahead OS data using eBPF programs in a CVM</a:t>
            </a:r>
          </a:p>
          <a:p>
            <a:pPr lvl="1"/>
            <a:r>
              <a:rPr lang="en-JP" dirty="0"/>
              <a:t>Compared with existing methods: demand read and direct VMI</a:t>
            </a:r>
          </a:p>
          <a:p>
            <a:r>
              <a:rPr lang="en-JP" dirty="0"/>
              <a:t>We have developed various IDS with eBPF programs</a:t>
            </a:r>
          </a:p>
          <a:p>
            <a:pPr lvl="1"/>
            <a:r>
              <a:rPr lang="en-JP" dirty="0"/>
              <a:t>Obtain the process list (Proc-IDS), TCP conections (TCP-IDS),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EA11E-EDC5-02E1-1CBF-D9133B706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C16C61-7420-BFAB-F827-AD6BB985B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29632"/>
              </p:ext>
            </p:extLst>
          </p:nvPr>
        </p:nvGraphicFramePr>
        <p:xfrm>
          <a:off x="549640" y="4060883"/>
          <a:ext cx="6600669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0718">
                  <a:extLst>
                    <a:ext uri="{9D8B030D-6E8A-4147-A177-3AD203B41FA5}">
                      <a16:colId xmlns:a16="http://schemas.microsoft.com/office/drawing/2014/main" val="1032860863"/>
                    </a:ext>
                  </a:extLst>
                </a:gridCol>
                <a:gridCol w="2218544">
                  <a:extLst>
                    <a:ext uri="{9D8B030D-6E8A-4147-A177-3AD203B41FA5}">
                      <a16:colId xmlns:a16="http://schemas.microsoft.com/office/drawing/2014/main" val="2216612537"/>
                    </a:ext>
                  </a:extLst>
                </a:gridCol>
                <a:gridCol w="1469037">
                  <a:extLst>
                    <a:ext uri="{9D8B030D-6E8A-4147-A177-3AD203B41FA5}">
                      <a16:colId xmlns:a16="http://schemas.microsoft.com/office/drawing/2014/main" val="2851649147"/>
                    </a:ext>
                  </a:extLst>
                </a:gridCol>
                <a:gridCol w="1552370">
                  <a:extLst>
                    <a:ext uri="{9D8B030D-6E8A-4147-A177-3AD203B41FA5}">
                      <a16:colId xmlns:a16="http://schemas.microsoft.com/office/drawing/2014/main" val="412440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target CVM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IDS CVM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68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AMD EPYC 7443P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59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256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2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2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5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10 GbE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virtio-net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virtio-net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77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Linux 5.15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Linux 6.5.0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Linux 6.11.0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8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hypervisor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QEMU-KVM 6.2.0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JP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86435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B1C41AB1-2758-3A1B-7A64-F3D93577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094" b="34523"/>
          <a:stretch>
            <a:fillRect/>
          </a:stretch>
        </p:blipFill>
        <p:spPr>
          <a:xfrm>
            <a:off x="7562237" y="3902275"/>
            <a:ext cx="1903809" cy="1185166"/>
          </a:xfrm>
          <a:prstGeom prst="rect">
            <a:avLst/>
          </a:prstGeom>
        </p:spPr>
      </p:pic>
      <p:pic>
        <p:nvPicPr>
          <p:cNvPr id="7" name="図 6" descr="コンピューター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9A3F4A-104C-CBF7-A723-1751A1A1E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85" b="59174"/>
          <a:stretch>
            <a:fillRect/>
          </a:stretch>
        </p:blipFill>
        <p:spPr>
          <a:xfrm>
            <a:off x="7562237" y="5306071"/>
            <a:ext cx="4175061" cy="1185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BF283B-C3FD-20B1-E4B6-1EE9BB5F4937}"/>
              </a:ext>
            </a:extLst>
          </p:cNvPr>
          <p:cNvSpPr txBox="1"/>
          <p:nvPr/>
        </p:nvSpPr>
        <p:spPr>
          <a:xfrm>
            <a:off x="9526006" y="394724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process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5BEF7-8B9F-2DE7-FDD2-AB38D43DF00A}"/>
              </a:ext>
            </a:extLst>
          </p:cNvPr>
          <p:cNvSpPr txBox="1"/>
          <p:nvPr/>
        </p:nvSpPr>
        <p:spPr>
          <a:xfrm>
            <a:off x="9849352" y="4902775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TCP connections</a:t>
            </a:r>
          </a:p>
        </p:txBody>
      </p:sp>
    </p:spTree>
    <p:extLst>
      <p:ext uri="{BB962C8B-B14F-4D97-AF65-F5344CB8AC3E}">
        <p14:creationId xmlns:p14="http://schemas.microsoft.com/office/powerpoint/2010/main" val="270899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B52CD-69B4-DB82-6EB7-D889BBC0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Comparison with Existing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56E2-1135-2CD9-301B-4DDC7925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7x and 3x faster than demand read in Proc- and TCP-IDS</a:t>
            </a:r>
          </a:p>
          <a:p>
            <a:pPr lvl="1"/>
            <a:r>
              <a:rPr lang="en-JP" dirty="0"/>
              <a:t>12x and 3x slower than direct VMI due to network transfers</a:t>
            </a:r>
          </a:p>
          <a:p>
            <a:pPr lvl="2"/>
            <a:r>
              <a:rPr lang="en-JP" dirty="0"/>
              <a:t>Demand read was 82x and 10x slower than direct VMI</a:t>
            </a:r>
          </a:p>
          <a:p>
            <a:r>
              <a:rPr lang="en-JP" dirty="0"/>
              <a:t>The impact of the block size was much different</a:t>
            </a:r>
          </a:p>
          <a:p>
            <a:pPr lvl="1"/>
            <a:r>
              <a:rPr lang="en-JP" dirty="0"/>
              <a:t>Fastest in variable-sized blocks (Proc-IDS) and 2-KB blocks (TCP-IDS)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D3263-4E09-17C1-8E0B-7765EE5A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E8BE623-E11B-FB0E-E8CE-0049DE9B8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4833400"/>
              </p:ext>
            </p:extLst>
          </p:nvPr>
        </p:nvGraphicFramePr>
        <p:xfrm>
          <a:off x="437101" y="3865418"/>
          <a:ext cx="5506499" cy="291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3B5DC8-431C-9774-929A-08BB8EB21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655857"/>
              </p:ext>
            </p:extLst>
          </p:nvPr>
        </p:nvGraphicFramePr>
        <p:xfrm>
          <a:off x="6068589" y="3865418"/>
          <a:ext cx="5506499" cy="291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29C36C-9E99-135A-CE5B-DA054A4748C0}"/>
              </a:ext>
            </a:extLst>
          </p:cNvPr>
          <p:cNvSpPr txBox="1"/>
          <p:nvPr/>
        </p:nvSpPr>
        <p:spPr>
          <a:xfrm>
            <a:off x="4324865" y="414251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/>
              <a:t>Proc-IDS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8C075-B3A1-3BCA-24E6-5534ACCA075F}"/>
              </a:ext>
            </a:extLst>
          </p:cNvPr>
          <p:cNvSpPr txBox="1"/>
          <p:nvPr/>
        </p:nvSpPr>
        <p:spPr>
          <a:xfrm>
            <a:off x="9810582" y="41425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/>
              <a:t>TCP-IDS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0CC8A93-B453-245F-C43B-ECDFA6806DF8}"/>
              </a:ext>
            </a:extLst>
          </p:cNvPr>
          <p:cNvSpPr/>
          <p:nvPr/>
        </p:nvSpPr>
        <p:spPr>
          <a:xfrm>
            <a:off x="3646842" y="5034579"/>
            <a:ext cx="355003" cy="47333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12D1281-912C-346C-7BEF-CB7B506E0DDC}"/>
              </a:ext>
            </a:extLst>
          </p:cNvPr>
          <p:cNvSpPr/>
          <p:nvPr/>
        </p:nvSpPr>
        <p:spPr>
          <a:xfrm>
            <a:off x="7273962" y="5271247"/>
            <a:ext cx="355003" cy="47333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8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F68D-30D9-6D2A-09EB-6346C316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Effect of (A)synchronous Read-ahead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C5B84-0ED4-14C3-CEFE-65C7E718B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The number of requests became only one by read-ahead</a:t>
            </a:r>
          </a:p>
          <a:p>
            <a:pPr lvl="1"/>
            <a:r>
              <a:rPr lang="en-JP" dirty="0"/>
              <a:t>eBPFmonitor could fully automate data collection in eBPF programs</a:t>
            </a:r>
          </a:p>
          <a:p>
            <a:r>
              <a:rPr lang="en-JP" dirty="0"/>
              <a:t>The best method varies with IDS and the block size</a:t>
            </a:r>
          </a:p>
          <a:p>
            <a:pPr lvl="1"/>
            <a:r>
              <a:rPr lang="en-JP" dirty="0"/>
              <a:t>Synchronous read-ahead was the best in most cases in Proc-IDS</a:t>
            </a:r>
          </a:p>
          <a:p>
            <a:pPr lvl="1"/>
            <a:r>
              <a:rPr lang="en-JP" dirty="0"/>
              <a:t>Asynchronous read-ahead with waiting was the best in TCP-IDS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206E2-7224-A6AB-C84F-AAF8ECE6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7ED2B88-B3D8-06A1-1F76-604A451E65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712058"/>
              </p:ext>
            </p:extLst>
          </p:nvPr>
        </p:nvGraphicFramePr>
        <p:xfrm>
          <a:off x="437101" y="3865418"/>
          <a:ext cx="5506499" cy="291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62B33AD-59C5-5F67-6673-124A2540E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416510"/>
              </p:ext>
            </p:extLst>
          </p:nvPr>
        </p:nvGraphicFramePr>
        <p:xfrm>
          <a:off x="6068589" y="3865418"/>
          <a:ext cx="5506499" cy="2916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B49799A-73C5-4155-6275-1279BDDED182}"/>
              </a:ext>
            </a:extLst>
          </p:cNvPr>
          <p:cNvSpPr txBox="1"/>
          <p:nvPr/>
        </p:nvSpPr>
        <p:spPr>
          <a:xfrm>
            <a:off x="4128922" y="400732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/>
              <a:t>Proc-IDS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260B8-2D82-28B3-CD28-E4B60B6B3AEB}"/>
              </a:ext>
            </a:extLst>
          </p:cNvPr>
          <p:cNvSpPr txBox="1"/>
          <p:nvPr/>
        </p:nvSpPr>
        <p:spPr>
          <a:xfrm>
            <a:off x="9926800" y="40083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b="1" dirty="0"/>
              <a:t>TCP-IDS</a:t>
            </a:r>
          </a:p>
        </p:txBody>
      </p:sp>
    </p:spTree>
    <p:extLst>
      <p:ext uri="{BB962C8B-B14F-4D97-AF65-F5344CB8AC3E}">
        <p14:creationId xmlns:p14="http://schemas.microsoft.com/office/powerpoint/2010/main" val="98041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037-653A-5B93-0BBF-A835EB09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9F6F-67F0-6332-CF91-2D34A275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We proposed eBPFmonitor for enabling programmable read-ahead of OS data for IDS</a:t>
            </a:r>
          </a:p>
          <a:p>
            <a:pPr lvl="1"/>
            <a:r>
              <a:rPr lang="en-JP" dirty="0"/>
              <a:t>Execute custom eBPF programs injected into CVMs</a:t>
            </a:r>
          </a:p>
          <a:p>
            <a:pPr lvl="1"/>
            <a:r>
              <a:rPr lang="en-JP" dirty="0"/>
              <a:t>Reduce communication between IDS and the agent inside a CVM</a:t>
            </a:r>
          </a:p>
          <a:p>
            <a:pPr lvl="1"/>
            <a:r>
              <a:rPr lang="en-JP" dirty="0"/>
              <a:t>Address expressiveness, portability, and coverage issues</a:t>
            </a:r>
          </a:p>
          <a:p>
            <a:pPr lvl="1"/>
            <a:r>
              <a:rPr lang="en-JP" dirty="0"/>
              <a:t>Achieved 3-7x higher monitoring performance</a:t>
            </a:r>
          </a:p>
          <a:p>
            <a:r>
              <a:rPr lang="en-JP" dirty="0"/>
              <a:t>Future work</a:t>
            </a:r>
          </a:p>
          <a:p>
            <a:pPr lvl="1"/>
            <a:r>
              <a:rPr lang="en-JP" dirty="0"/>
              <a:t>Apply eBPFmonitor to real clouds</a:t>
            </a:r>
          </a:p>
          <a:p>
            <a:pPr lvl="1"/>
            <a:r>
              <a:rPr lang="en-JP" dirty="0"/>
              <a:t>Integrate eBPFmonitor with 00SEVen </a:t>
            </a:r>
            <a:r>
              <a:rPr lang="en-JP" sz="2200" dirty="0"/>
              <a:t>[</a:t>
            </a:r>
            <a:r>
              <a:rPr lang="en-US" sz="2200" dirty="0"/>
              <a:t>Schwarz+, </a:t>
            </a:r>
            <a:r>
              <a:rPr lang="en-US" sz="2200" dirty="0" err="1"/>
              <a:t>Security'24</a:t>
            </a:r>
            <a:r>
              <a:rPr lang="en-JP" sz="2200" dirty="0"/>
              <a:t>]</a:t>
            </a:r>
          </a:p>
          <a:p>
            <a:pPr lvl="2"/>
            <a:r>
              <a:rPr lang="en-JP" dirty="0"/>
              <a:t>Run the agent in VMPL0 inside a CVM more securely</a:t>
            </a:r>
          </a:p>
          <a:p>
            <a:pPr lvl="1"/>
            <a:endParaRPr lang="en-J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E71DC-14BE-9725-A4E8-6054914D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00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76DF-332B-C667-8410-E7F7EFE5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Insider Risk in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D47F8-EECF-2605-8CAA-587D97C4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Infrastructure-as-a-Service (IaaS) clouds are widely used</a:t>
            </a:r>
          </a:p>
          <a:p>
            <a:pPr lvl="1"/>
            <a:r>
              <a:rPr lang="en-JP" dirty="0"/>
              <a:t>Provide virtual machines (VMs) to users</a:t>
            </a:r>
          </a:p>
          <a:p>
            <a:pPr lvl="1"/>
            <a:r>
              <a:rPr lang="en-JP" dirty="0"/>
              <a:t>Users often deal with sensitive data in VMs</a:t>
            </a:r>
          </a:p>
          <a:p>
            <a:r>
              <a:rPr lang="en-JP" dirty="0"/>
              <a:t>Cloud insiders become a significant risk</a:t>
            </a:r>
          </a:p>
          <a:p>
            <a:pPr lvl="1"/>
            <a:r>
              <a:rPr lang="en-JP" dirty="0"/>
              <a:t>Eavesdrop on sensitive data stored in the memory of VMs</a:t>
            </a:r>
          </a:p>
          <a:p>
            <a:pPr lvl="1"/>
            <a:r>
              <a:rPr lang="en-JP" dirty="0"/>
              <a:t>Tamper with the sensitive data and the code handling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2D80-D41D-CA92-2892-9D14310F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6D437F81-CAD6-CF62-9582-710C07BBC8CC}"/>
              </a:ext>
            </a:extLst>
          </p:cNvPr>
          <p:cNvSpPr/>
          <p:nvPr/>
        </p:nvSpPr>
        <p:spPr>
          <a:xfrm>
            <a:off x="2401541" y="4901716"/>
            <a:ext cx="7231326" cy="1538721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20" name="テキスト ボックス 8">
            <a:extLst>
              <a:ext uri="{FF2B5EF4-FFF2-40B4-BE49-F238E27FC236}">
                <a16:creationId xmlns:a16="http://schemas.microsoft.com/office/drawing/2014/main" id="{A0F6648C-FA29-4C11-6643-001493FC6055}"/>
              </a:ext>
            </a:extLst>
          </p:cNvPr>
          <p:cNvSpPr txBox="1"/>
          <p:nvPr/>
        </p:nvSpPr>
        <p:spPr>
          <a:xfrm>
            <a:off x="4467964" y="4450806"/>
            <a:ext cx="719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9">
            <a:extLst>
              <a:ext uri="{FF2B5EF4-FFF2-40B4-BE49-F238E27FC236}">
                <a16:creationId xmlns:a16="http://schemas.microsoft.com/office/drawing/2014/main" id="{4DE41761-8E7E-D5EC-B0C1-06472AEA6BEE}"/>
              </a:ext>
            </a:extLst>
          </p:cNvPr>
          <p:cNvSpPr txBox="1"/>
          <p:nvPr/>
        </p:nvSpPr>
        <p:spPr>
          <a:xfrm>
            <a:off x="7335336" y="4528585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insider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16">
            <a:extLst>
              <a:ext uri="{FF2B5EF4-FFF2-40B4-BE49-F238E27FC236}">
                <a16:creationId xmlns:a16="http://schemas.microsoft.com/office/drawing/2014/main" id="{6C95950F-9C7B-813B-9D60-C6034880137C}"/>
              </a:ext>
            </a:extLst>
          </p:cNvPr>
          <p:cNvSpPr txBox="1"/>
          <p:nvPr/>
        </p:nvSpPr>
        <p:spPr>
          <a:xfrm>
            <a:off x="6024564" y="4927116"/>
            <a:ext cx="108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attack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7" name="角丸四角形 38">
            <a:extLst>
              <a:ext uri="{FF2B5EF4-FFF2-40B4-BE49-F238E27FC236}">
                <a16:creationId xmlns:a16="http://schemas.microsoft.com/office/drawing/2014/main" id="{919E02F4-20DA-A0ED-8195-C706535BFB63}"/>
              </a:ext>
            </a:extLst>
          </p:cNvPr>
          <p:cNvSpPr/>
          <p:nvPr/>
        </p:nvSpPr>
        <p:spPr>
          <a:xfrm>
            <a:off x="3883511" y="4886131"/>
            <a:ext cx="1896461" cy="1038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D6FE41-048B-01DC-2A75-A9E15966B9B7}"/>
              </a:ext>
            </a:extLst>
          </p:cNvPr>
          <p:cNvSpPr/>
          <p:nvPr/>
        </p:nvSpPr>
        <p:spPr>
          <a:xfrm>
            <a:off x="4216999" y="5098200"/>
            <a:ext cx="1221632" cy="6142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sensitive</a:t>
            </a:r>
          </a:p>
          <a:p>
            <a:pPr algn="ctr"/>
            <a:r>
              <a:rPr lang="en-JP" sz="2000" dirty="0">
                <a:solidFill>
                  <a:schemeClr val="tx1"/>
                </a:solidFill>
              </a:rPr>
              <a:t>data</a:t>
            </a:r>
          </a:p>
        </p:txBody>
      </p:sp>
      <p:cxnSp>
        <p:nvCxnSpPr>
          <p:cNvPr id="29" name="直線矢印コネクタ 17">
            <a:extLst>
              <a:ext uri="{FF2B5EF4-FFF2-40B4-BE49-F238E27FC236}">
                <a16:creationId xmlns:a16="http://schemas.microsoft.com/office/drawing/2014/main" id="{129C952A-0CCB-784B-F674-DE3B195666E7}"/>
              </a:ext>
            </a:extLst>
          </p:cNvPr>
          <p:cNvCxnSpPr>
            <a:cxnSpLocks/>
            <a:endCxn id="28" idx="3"/>
          </p:cNvCxnSpPr>
          <p:nvPr/>
        </p:nvCxnSpPr>
        <p:spPr>
          <a:xfrm flipH="1">
            <a:off x="5438631" y="5405323"/>
            <a:ext cx="1803793" cy="0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6" name="グラフィックス 11" descr="悲しそうな顔 (塗りつぶし) 単色塗りつぶし">
            <a:extLst>
              <a:ext uri="{FF2B5EF4-FFF2-40B4-BE49-F238E27FC236}">
                <a16:creationId xmlns:a16="http://schemas.microsoft.com/office/drawing/2014/main" id="{A53CDDD7-AFC9-6192-B911-1C917E859176}"/>
              </a:ext>
            </a:extLst>
          </p:cNvPr>
          <p:cNvPicPr/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0450" y="4942367"/>
            <a:ext cx="911054" cy="9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6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E10EA-FB11-90D0-D9CE-B4A45593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Confidential VMs (CVMs)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2A53-22D7-25F4-BC35-1BF7F12A8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Recent clouds provide confidential VMs</a:t>
            </a:r>
          </a:p>
          <a:p>
            <a:pPr lvl="1"/>
            <a:r>
              <a:rPr lang="en-US" altLang="ja-JP" dirty="0"/>
              <a:t>Protected from insiders by trusted execution environments (TEEs)</a:t>
            </a:r>
          </a:p>
          <a:p>
            <a:pPr lvl="1"/>
            <a:r>
              <a:rPr lang="en-US" altLang="ja-JP" dirty="0"/>
              <a:t>E.g., AMD SEV, Intel TDX, and Arm CCA</a:t>
            </a:r>
          </a:p>
          <a:p>
            <a:r>
              <a:rPr lang="en-US" altLang="ja-JP" dirty="0"/>
              <a:t>Protect the memory of VMs transparently</a:t>
            </a:r>
          </a:p>
          <a:p>
            <a:pPr lvl="1"/>
            <a:r>
              <a:rPr lang="en-US" altLang="ja-JP" dirty="0"/>
              <a:t>Encrypt data when it is written to the memory inside VMs</a:t>
            </a:r>
          </a:p>
          <a:p>
            <a:pPr lvl="1"/>
            <a:r>
              <a:rPr lang="en-US" altLang="ja-JP" dirty="0"/>
              <a:t>Preserve the integrity of the memory of 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E9AA5-61C2-7139-B898-2113D16E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F24BC32-FDCB-4DF2-9BC8-4CDD8C5495CB}"/>
              </a:ext>
            </a:extLst>
          </p:cNvPr>
          <p:cNvSpPr/>
          <p:nvPr/>
        </p:nvSpPr>
        <p:spPr>
          <a:xfrm>
            <a:off x="2523461" y="4798636"/>
            <a:ext cx="7231326" cy="1538721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角丸四角形 7">
            <a:extLst>
              <a:ext uri="{FF2B5EF4-FFF2-40B4-BE49-F238E27FC236}">
                <a16:creationId xmlns:a16="http://schemas.microsoft.com/office/drawing/2014/main" id="{A0E41087-E983-4A3E-8293-435156641F89}"/>
              </a:ext>
            </a:extLst>
          </p:cNvPr>
          <p:cNvSpPr/>
          <p:nvPr/>
        </p:nvSpPr>
        <p:spPr>
          <a:xfrm>
            <a:off x="4521200" y="4736887"/>
            <a:ext cx="1596071" cy="852079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CF29D01E-0F52-5A79-00DC-ABE2FBC1B952}"/>
              </a:ext>
            </a:extLst>
          </p:cNvPr>
          <p:cNvSpPr txBox="1"/>
          <p:nvPr/>
        </p:nvSpPr>
        <p:spPr>
          <a:xfrm>
            <a:off x="4848593" y="4302230"/>
            <a:ext cx="941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9">
            <a:extLst>
              <a:ext uri="{FF2B5EF4-FFF2-40B4-BE49-F238E27FC236}">
                <a16:creationId xmlns:a16="http://schemas.microsoft.com/office/drawing/2014/main" id="{6BFDD370-35AE-CDCC-45D2-E1FD001517D0}"/>
              </a:ext>
            </a:extLst>
          </p:cNvPr>
          <p:cNvSpPr txBox="1"/>
          <p:nvPr/>
        </p:nvSpPr>
        <p:spPr>
          <a:xfrm>
            <a:off x="7751896" y="4381265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insider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角丸四角形 15">
            <a:extLst>
              <a:ext uri="{FF2B5EF4-FFF2-40B4-BE49-F238E27FC236}">
                <a16:creationId xmlns:a16="http://schemas.microsoft.com/office/drawing/2014/main" id="{BB5AB96C-E8BD-8276-A08E-A5CDE47BBF03}"/>
              </a:ext>
            </a:extLst>
          </p:cNvPr>
          <p:cNvSpPr/>
          <p:nvPr/>
        </p:nvSpPr>
        <p:spPr>
          <a:xfrm>
            <a:off x="4506927" y="4736887"/>
            <a:ext cx="1596071" cy="8520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14" name="直線矢印コネクタ 17">
            <a:extLst>
              <a:ext uri="{FF2B5EF4-FFF2-40B4-BE49-F238E27FC236}">
                <a16:creationId xmlns:a16="http://schemas.microsoft.com/office/drawing/2014/main" id="{EB6F416D-BC30-4A7F-A849-1C3CF5D9D42B}"/>
              </a:ext>
            </a:extLst>
          </p:cNvPr>
          <p:cNvCxnSpPr>
            <a:cxnSpLocks/>
          </p:cNvCxnSpPr>
          <p:nvPr/>
        </p:nvCxnSpPr>
        <p:spPr>
          <a:xfrm flipH="1" flipV="1">
            <a:off x="6121563" y="5176498"/>
            <a:ext cx="1612204" cy="8612"/>
          </a:xfrm>
          <a:prstGeom prst="straightConnector1">
            <a:avLst/>
          </a:prstGeom>
          <a:noFill/>
          <a:ln w="47625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15" name="角丸四角形 24">
            <a:extLst>
              <a:ext uri="{FF2B5EF4-FFF2-40B4-BE49-F238E27FC236}">
                <a16:creationId xmlns:a16="http://schemas.microsoft.com/office/drawing/2014/main" id="{0EA94674-60F1-BB3A-4B29-953FA80F8A61}"/>
              </a:ext>
            </a:extLst>
          </p:cNvPr>
          <p:cNvSpPr/>
          <p:nvPr/>
        </p:nvSpPr>
        <p:spPr>
          <a:xfrm flipV="1">
            <a:off x="4506928" y="5721688"/>
            <a:ext cx="1610344" cy="658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900" b="1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B6F0E143-B7C3-F0A5-82DD-37EEF564D9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duotone>
              <a:srgbClr val="ED7D31">
                <a:shade val="45000"/>
                <a:satMod val="135000"/>
              </a:srgbClr>
              <a:prstClr val="white"/>
            </a:duoton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17" y="5914280"/>
            <a:ext cx="658812" cy="3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テキスト ボックス 30">
            <a:extLst>
              <a:ext uri="{FF2B5EF4-FFF2-40B4-BE49-F238E27FC236}">
                <a16:creationId xmlns:a16="http://schemas.microsoft.com/office/drawing/2014/main" id="{A1B2682A-A98C-F0A3-F520-3C91FE2F81CE}"/>
              </a:ext>
            </a:extLst>
          </p:cNvPr>
          <p:cNvSpPr txBox="1"/>
          <p:nvPr/>
        </p:nvSpPr>
        <p:spPr>
          <a:xfrm>
            <a:off x="5458116" y="585954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key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22">
            <a:extLst>
              <a:ext uri="{FF2B5EF4-FFF2-40B4-BE49-F238E27FC236}">
                <a16:creationId xmlns:a16="http://schemas.microsoft.com/office/drawing/2014/main" id="{4E81BBD0-D0C4-3A53-A9C1-ABA2670BB60B}"/>
              </a:ext>
            </a:extLst>
          </p:cNvPr>
          <p:cNvSpPr txBox="1"/>
          <p:nvPr/>
        </p:nvSpPr>
        <p:spPr>
          <a:xfrm>
            <a:off x="3237331" y="5721688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TEE</a:t>
            </a:r>
          </a:p>
          <a:p>
            <a:pPr algn="ctr" defTabSz="914400"/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hardware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792445-7CEE-8AD8-DEC5-645D535B01FF}"/>
              </a:ext>
            </a:extLst>
          </p:cNvPr>
          <p:cNvSpPr txBox="1"/>
          <p:nvPr/>
        </p:nvSpPr>
        <p:spPr>
          <a:xfrm>
            <a:off x="6721243" y="51851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sz="3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0" name="グラフィックス 11" descr="悲しそうな顔 (塗りつぶし) 単色塗りつぶし">
            <a:extLst>
              <a:ext uri="{FF2B5EF4-FFF2-40B4-BE49-F238E27FC236}">
                <a16:creationId xmlns:a16="http://schemas.microsoft.com/office/drawing/2014/main" id="{6083931E-6700-2C0E-06A7-62013E03A28E}"/>
              </a:ext>
            </a:extLst>
          </p:cNvPr>
          <p:cNvPicPr/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7010" y="4781027"/>
            <a:ext cx="911054" cy="9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9DF1-C0E9-B980-1DB6-6CCB7644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Intrusion Detection Systems (IDS) for CVMs</a:t>
            </a:r>
            <a:endParaRPr lang="en-JP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34681-5BFD-C026-600D-BF38E8124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Need to detect intruders in CVMs using host-based IDS</a:t>
            </a:r>
          </a:p>
          <a:p>
            <a:pPr lvl="1"/>
            <a:r>
              <a:rPr lang="en-US" altLang="ja-JP" dirty="0"/>
              <a:t>CVMs are not protected from intruders inside them</a:t>
            </a:r>
          </a:p>
          <a:p>
            <a:pPr lvl="1"/>
            <a:r>
              <a:rPr lang="en-US" altLang="ja-JP" dirty="0"/>
              <a:t>Effective only against insider attacks from the outside of CVMs</a:t>
            </a:r>
          </a:p>
          <a:p>
            <a:r>
              <a:rPr lang="en-US" altLang="ja-JP" dirty="0"/>
              <a:t>VM introspection (VMI) is desirable to protect IDS itself</a:t>
            </a:r>
          </a:p>
          <a:p>
            <a:pPr lvl="1"/>
            <a:r>
              <a:rPr lang="en-US" altLang="ja-JP" dirty="0"/>
              <a:t>Run IDS outside VMs and monitor OS data in the memory of VMs</a:t>
            </a:r>
          </a:p>
          <a:p>
            <a:pPr lvl="1"/>
            <a:r>
              <a:rPr lang="en-US" altLang="ja-JP" dirty="0"/>
              <a:t>IDS cannot directly use VMI due to the memory protection of CVMs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023E4-8C83-F44F-EA76-78853D10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6BB6E9A0-3E84-6B9D-5CA4-8E815240458E}"/>
              </a:ext>
            </a:extLst>
          </p:cNvPr>
          <p:cNvSpPr/>
          <p:nvPr/>
        </p:nvSpPr>
        <p:spPr>
          <a:xfrm>
            <a:off x="2326817" y="5329991"/>
            <a:ext cx="7040467" cy="123129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角丸四角形 20">
            <a:extLst>
              <a:ext uri="{FF2B5EF4-FFF2-40B4-BE49-F238E27FC236}">
                <a16:creationId xmlns:a16="http://schemas.microsoft.com/office/drawing/2014/main" id="{3A9FFAD3-814E-E014-E665-27515C0E570B}"/>
              </a:ext>
            </a:extLst>
          </p:cNvPr>
          <p:cNvSpPr/>
          <p:nvPr/>
        </p:nvSpPr>
        <p:spPr>
          <a:xfrm>
            <a:off x="5432162" y="4715569"/>
            <a:ext cx="2949751" cy="163353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74283523-E39A-2A11-F50B-46842A8720DD}"/>
              </a:ext>
            </a:extLst>
          </p:cNvPr>
          <p:cNvSpPr txBox="1"/>
          <p:nvPr/>
        </p:nvSpPr>
        <p:spPr>
          <a:xfrm>
            <a:off x="6118939" y="4259416"/>
            <a:ext cx="1576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target 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AF910A-0D67-E2B2-26A2-F6A1925A2CC1}"/>
              </a:ext>
            </a:extLst>
          </p:cNvPr>
          <p:cNvSpPr/>
          <p:nvPr/>
        </p:nvSpPr>
        <p:spPr>
          <a:xfrm>
            <a:off x="5789430" y="5592041"/>
            <a:ext cx="1244142" cy="43622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bg1"/>
                </a:solidFill>
              </a:rPr>
              <a:t>system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D8C129-2473-7210-8E9D-318D3DC4FD43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 flipV="1">
            <a:off x="4209257" y="5810154"/>
            <a:ext cx="1580173" cy="9310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8">
            <a:extLst>
              <a:ext uri="{FF2B5EF4-FFF2-40B4-BE49-F238E27FC236}">
                <a16:creationId xmlns:a16="http://schemas.microsoft.com/office/drawing/2014/main" id="{12EA35A1-CFA0-FB95-17B1-275C644441C0}"/>
              </a:ext>
            </a:extLst>
          </p:cNvPr>
          <p:cNvSpPr txBox="1"/>
          <p:nvPr/>
        </p:nvSpPr>
        <p:spPr>
          <a:xfrm>
            <a:off x="3356706" y="5703205"/>
            <a:ext cx="852551" cy="400110"/>
          </a:xfrm>
          <a:prstGeom prst="rect">
            <a:avLst/>
          </a:prstGeom>
          <a:solidFill>
            <a:srgbClr val="FFC000"/>
          </a:solidFill>
          <a:ln w="254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IDS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2B9952-6ADB-07BA-17E4-2B664FCD5313}"/>
              </a:ext>
            </a:extLst>
          </p:cNvPr>
          <p:cNvSpPr txBox="1"/>
          <p:nvPr/>
        </p:nvSpPr>
        <p:spPr>
          <a:xfrm>
            <a:off x="4298622" y="5916109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/>
              <a:t>VMI</a:t>
            </a:r>
          </a:p>
        </p:txBody>
      </p:sp>
      <p:pic>
        <p:nvPicPr>
          <p:cNvPr id="26" name="図 19">
            <a:extLst>
              <a:ext uri="{FF2B5EF4-FFF2-40B4-BE49-F238E27FC236}">
                <a16:creationId xmlns:a16="http://schemas.microsoft.com/office/drawing/2014/main" id="{ADC656E2-D820-3D36-2A10-71F18EF0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494" y="4945306"/>
            <a:ext cx="789675" cy="7896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263DA74-80EC-9EE7-C5EE-F2D057ADF2E5}"/>
              </a:ext>
            </a:extLst>
          </p:cNvPr>
          <p:cNvSpPr txBox="1"/>
          <p:nvPr/>
        </p:nvSpPr>
        <p:spPr>
          <a:xfrm>
            <a:off x="7225797" y="5727317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2000" dirty="0"/>
              <a:t>intruder</a:t>
            </a: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84016FAC-21EA-08EF-4C5E-2AE1D6A9B4BF}"/>
              </a:ext>
            </a:extLst>
          </p:cNvPr>
          <p:cNvSpPr/>
          <p:nvPr/>
        </p:nvSpPr>
        <p:spPr>
          <a:xfrm>
            <a:off x="4982796" y="5545814"/>
            <a:ext cx="611446" cy="4801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8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24C9-C2AE-C178-561E-504F8578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Remote VMI for CVMs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D383-44D3-964E-3E17-E17901926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Obtain memory data via the agent running inside CVMs</a:t>
            </a:r>
          </a:p>
          <a:p>
            <a:pPr lvl="1"/>
            <a:r>
              <a:rPr lang="en-JP" dirty="0"/>
              <a:t>Protect the agent using VMPLs in SEV-SNP </a:t>
            </a:r>
            <a:r>
              <a:rPr lang="en-JP" sz="2200" dirty="0"/>
              <a:t>[</a:t>
            </a:r>
            <a:r>
              <a:rPr lang="en-US" sz="2200" dirty="0"/>
              <a:t>Schwarz+, Security'24</a:t>
            </a:r>
            <a:r>
              <a:rPr lang="en-JP" sz="2200" dirty="0"/>
              <a:t>]</a:t>
            </a:r>
          </a:p>
          <a:p>
            <a:pPr lvl="1"/>
            <a:r>
              <a:rPr lang="en-JP" dirty="0"/>
              <a:t>Protect it using containers or nested VMs </a:t>
            </a:r>
            <a:r>
              <a:rPr lang="en-JP" sz="2200" dirty="0"/>
              <a:t>[Nono+, UCC'25]</a:t>
            </a:r>
          </a:p>
          <a:p>
            <a:r>
              <a:rPr lang="en-JP" dirty="0"/>
              <a:t>Need communication whenever IDS accesses OS data</a:t>
            </a:r>
          </a:p>
          <a:p>
            <a:pPr lvl="1"/>
            <a:r>
              <a:rPr lang="en-JP" dirty="0"/>
              <a:t>Reduce communication by the page-level cache</a:t>
            </a:r>
          </a:p>
          <a:p>
            <a:pPr lvl="1"/>
            <a:r>
              <a:rPr lang="en-JP" dirty="0"/>
              <a:t>Not so effective when IDS traverses complex OS data with pointers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42D99-8FF0-0671-9F13-1973E2C6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F41AFB-4231-8B2D-94A9-A76DCD812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660391"/>
              </p:ext>
            </p:extLst>
          </p:nvPr>
        </p:nvGraphicFramePr>
        <p:xfrm>
          <a:off x="6847114" y="4362981"/>
          <a:ext cx="4269048" cy="229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0512CB-6462-045A-674C-9CF4D0A587A1}"/>
              </a:ext>
            </a:extLst>
          </p:cNvPr>
          <p:cNvSpPr txBox="1"/>
          <p:nvPr/>
        </p:nvSpPr>
        <p:spPr>
          <a:xfrm>
            <a:off x="8465685" y="504984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>
                <a:solidFill>
                  <a:srgbClr val="FF0000"/>
                </a:solidFill>
              </a:rPr>
              <a:t>82x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54F04C-0662-65B3-E320-DE024968D6D9}"/>
              </a:ext>
            </a:extLst>
          </p:cNvPr>
          <p:cNvCxnSpPr>
            <a:cxnSpLocks/>
          </p:cNvCxnSpPr>
          <p:nvPr/>
        </p:nvCxnSpPr>
        <p:spPr>
          <a:xfrm flipV="1">
            <a:off x="8832028" y="4769405"/>
            <a:ext cx="475258" cy="116881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20">
            <a:extLst>
              <a:ext uri="{FF2B5EF4-FFF2-40B4-BE49-F238E27FC236}">
                <a16:creationId xmlns:a16="http://schemas.microsoft.com/office/drawing/2014/main" id="{66133291-8FE5-FB68-2B6C-243650580602}"/>
              </a:ext>
            </a:extLst>
          </p:cNvPr>
          <p:cNvSpPr/>
          <p:nvPr/>
        </p:nvSpPr>
        <p:spPr>
          <a:xfrm>
            <a:off x="3805603" y="4759291"/>
            <a:ext cx="2047220" cy="1770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C34F8FB3-449A-70C2-D35E-6B0B4126319B}"/>
              </a:ext>
            </a:extLst>
          </p:cNvPr>
          <p:cNvSpPr txBox="1"/>
          <p:nvPr/>
        </p:nvSpPr>
        <p:spPr>
          <a:xfrm>
            <a:off x="4028786" y="4307405"/>
            <a:ext cx="160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target 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4">
            <a:extLst>
              <a:ext uri="{FF2B5EF4-FFF2-40B4-BE49-F238E27FC236}">
                <a16:creationId xmlns:a16="http://schemas.microsoft.com/office/drawing/2014/main" id="{979F903B-7715-1785-1C12-8A717195E5D7}"/>
              </a:ext>
            </a:extLst>
          </p:cNvPr>
          <p:cNvSpPr txBox="1"/>
          <p:nvPr/>
        </p:nvSpPr>
        <p:spPr>
          <a:xfrm>
            <a:off x="4204052" y="5832834"/>
            <a:ext cx="1244142" cy="400110"/>
          </a:xfrm>
          <a:prstGeom prst="rect">
            <a:avLst/>
          </a:prstGeom>
          <a:solidFill>
            <a:srgbClr val="92D05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agent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3">
            <a:extLst>
              <a:ext uri="{FF2B5EF4-FFF2-40B4-BE49-F238E27FC236}">
                <a16:creationId xmlns:a16="http://schemas.microsoft.com/office/drawing/2014/main" id="{CAD30467-99F7-55D1-1332-44B7617A9364}"/>
              </a:ext>
            </a:extLst>
          </p:cNvPr>
          <p:cNvSpPr txBox="1"/>
          <p:nvPr/>
        </p:nvSpPr>
        <p:spPr>
          <a:xfrm>
            <a:off x="1030437" y="5256028"/>
            <a:ext cx="814647" cy="400110"/>
          </a:xfrm>
          <a:prstGeom prst="rect">
            <a:avLst/>
          </a:prstGeom>
          <a:solidFill>
            <a:srgbClr val="FFC00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IDS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18" name="直線矢印コネクタ 14">
            <a:extLst>
              <a:ext uri="{FF2B5EF4-FFF2-40B4-BE49-F238E27FC236}">
                <a16:creationId xmlns:a16="http://schemas.microsoft.com/office/drawing/2014/main" id="{0F857019-40CD-D957-48CB-45C899ED243A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1845084" y="5456083"/>
            <a:ext cx="2358968" cy="5768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1614F8-4791-C434-D475-1EDE2B4BE008}"/>
              </a:ext>
            </a:extLst>
          </p:cNvPr>
          <p:cNvSpPr txBox="1"/>
          <p:nvPr/>
        </p:nvSpPr>
        <p:spPr>
          <a:xfrm rot="834764">
            <a:off x="2030320" y="5255386"/>
            <a:ext cx="170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data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08FA50-FE9A-4BCB-927A-B726657BCC2C}"/>
              </a:ext>
            </a:extLst>
          </p:cNvPr>
          <p:cNvSpPr/>
          <p:nvPr/>
        </p:nvSpPr>
        <p:spPr>
          <a:xfrm>
            <a:off x="4204052" y="5027157"/>
            <a:ext cx="1244142" cy="43622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bg1"/>
                </a:solidFill>
              </a:rPr>
              <a:t>system</a:t>
            </a:r>
          </a:p>
        </p:txBody>
      </p:sp>
      <p:cxnSp>
        <p:nvCxnSpPr>
          <p:cNvPr id="23" name="直線矢印コネクタ 14">
            <a:extLst>
              <a:ext uri="{FF2B5EF4-FFF2-40B4-BE49-F238E27FC236}">
                <a16:creationId xmlns:a16="http://schemas.microsoft.com/office/drawing/2014/main" id="{5ACCFEEC-8AEB-CF86-FAFE-0E14337E9C5C}"/>
              </a:ext>
            </a:extLst>
          </p:cNvPr>
          <p:cNvCxnSpPr>
            <a:cxnSpLocks/>
            <a:stCxn id="13" idx="0"/>
            <a:endCxn id="21" idx="2"/>
          </p:cNvCxnSpPr>
          <p:nvPr/>
        </p:nvCxnSpPr>
        <p:spPr>
          <a:xfrm flipV="1">
            <a:off x="4826123" y="5463383"/>
            <a:ext cx="0" cy="36945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0660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00A1-F940-1DDD-3933-0EDE93E2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eBPFmonitor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9239-7FBE-105B-7985-B85A8FDAE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Enable efficient monitoring by programmable read-ahead</a:t>
            </a:r>
          </a:p>
          <a:p>
            <a:pPr lvl="1"/>
            <a:r>
              <a:rPr lang="en-JP" dirty="0"/>
              <a:t>Execute custom eBPF programs in CVMs to read ahead OS data</a:t>
            </a:r>
          </a:p>
          <a:p>
            <a:pPr lvl="1"/>
            <a:r>
              <a:rPr lang="en-JP" dirty="0"/>
              <a:t>Reduce communication between IDS and the agent</a:t>
            </a:r>
          </a:p>
          <a:p>
            <a:r>
              <a:rPr lang="en-JP" dirty="0"/>
              <a:t>Achieve both flexibility and safety with eBPF</a:t>
            </a:r>
          </a:p>
          <a:p>
            <a:pPr lvl="1"/>
            <a:r>
              <a:rPr lang="en-JP" dirty="0"/>
              <a:t>Inject eBPF programs into the OS kernel of a CVM dynamically</a:t>
            </a:r>
          </a:p>
          <a:p>
            <a:pPr lvl="1"/>
            <a:r>
              <a:rPr lang="en-JP" dirty="0"/>
              <a:t>Verify eBPF programs at load time, e.g., to detect infinite loops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BF0D-6AE5-1CC5-F657-54DF5322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角丸四角形 20">
            <a:extLst>
              <a:ext uri="{FF2B5EF4-FFF2-40B4-BE49-F238E27FC236}">
                <a16:creationId xmlns:a16="http://schemas.microsoft.com/office/drawing/2014/main" id="{925FC4D7-BC08-E618-1EFE-BCEE9263EE5D}"/>
              </a:ext>
            </a:extLst>
          </p:cNvPr>
          <p:cNvSpPr/>
          <p:nvPr/>
        </p:nvSpPr>
        <p:spPr>
          <a:xfrm>
            <a:off x="5214850" y="4772500"/>
            <a:ext cx="4047481" cy="17358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0F9FE1AC-E061-941E-7438-38AFE288A706}"/>
              </a:ext>
            </a:extLst>
          </p:cNvPr>
          <p:cNvSpPr txBox="1"/>
          <p:nvPr/>
        </p:nvSpPr>
        <p:spPr>
          <a:xfrm>
            <a:off x="6431170" y="4320747"/>
            <a:ext cx="160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target 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13">
            <a:extLst>
              <a:ext uri="{FF2B5EF4-FFF2-40B4-BE49-F238E27FC236}">
                <a16:creationId xmlns:a16="http://schemas.microsoft.com/office/drawing/2014/main" id="{51D42BD1-679D-704A-DB6F-623A52FA9BC9}"/>
              </a:ext>
            </a:extLst>
          </p:cNvPr>
          <p:cNvSpPr txBox="1"/>
          <p:nvPr/>
        </p:nvSpPr>
        <p:spPr>
          <a:xfrm>
            <a:off x="2439684" y="5226205"/>
            <a:ext cx="814647" cy="400110"/>
          </a:xfrm>
          <a:prstGeom prst="rect">
            <a:avLst/>
          </a:prstGeom>
          <a:solidFill>
            <a:srgbClr val="FFC00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IDS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BFE59-1E78-6C23-1B74-2A4B6C9D000C}"/>
              </a:ext>
            </a:extLst>
          </p:cNvPr>
          <p:cNvSpPr txBox="1"/>
          <p:nvPr/>
        </p:nvSpPr>
        <p:spPr>
          <a:xfrm rot="21327812">
            <a:off x="3403540" y="4888342"/>
            <a:ext cx="1704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ahead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D58653-876A-E014-6033-565AB79AA64D}"/>
              </a:ext>
            </a:extLst>
          </p:cNvPr>
          <p:cNvSpPr/>
          <p:nvPr/>
        </p:nvSpPr>
        <p:spPr>
          <a:xfrm>
            <a:off x="7133298" y="5019578"/>
            <a:ext cx="1698725" cy="43622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14045D-3C16-57B4-E2D3-E3B945467FAE}"/>
              </a:ext>
            </a:extLst>
          </p:cNvPr>
          <p:cNvSpPr/>
          <p:nvPr/>
        </p:nvSpPr>
        <p:spPr>
          <a:xfrm>
            <a:off x="5631173" y="5613197"/>
            <a:ext cx="3200851" cy="662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4">
            <a:extLst>
              <a:ext uri="{FF2B5EF4-FFF2-40B4-BE49-F238E27FC236}">
                <a16:creationId xmlns:a16="http://schemas.microsoft.com/office/drawing/2014/main" id="{47407775-278D-4113-49F2-164D4148E338}"/>
              </a:ext>
            </a:extLst>
          </p:cNvPr>
          <p:cNvSpPr txBox="1"/>
          <p:nvPr/>
        </p:nvSpPr>
        <p:spPr>
          <a:xfrm>
            <a:off x="6008713" y="5743767"/>
            <a:ext cx="1907040" cy="400110"/>
          </a:xfrm>
          <a:prstGeom prst="rect">
            <a:avLst/>
          </a:prstGeom>
          <a:solidFill>
            <a:srgbClr val="C4D69B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eBPF</a:t>
            </a: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program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A1BC2A-B9B6-C14E-E8C2-ED6E0E614E5A}"/>
              </a:ext>
            </a:extLst>
          </p:cNvPr>
          <p:cNvSpPr txBox="1"/>
          <p:nvPr/>
        </p:nvSpPr>
        <p:spPr>
          <a:xfrm>
            <a:off x="8164331" y="57528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OS</a:t>
            </a:r>
          </a:p>
        </p:txBody>
      </p:sp>
      <p:cxnSp>
        <p:nvCxnSpPr>
          <p:cNvPr id="9" name="直線矢印コネクタ 14">
            <a:extLst>
              <a:ext uri="{FF2B5EF4-FFF2-40B4-BE49-F238E27FC236}">
                <a16:creationId xmlns:a16="http://schemas.microsoft.com/office/drawing/2014/main" id="{66B4D208-BC16-1088-7521-50F97931D508}"/>
              </a:ext>
            </a:extLst>
          </p:cNvPr>
          <p:cNvCxnSpPr>
            <a:cxnSpLocks/>
            <a:stCxn id="8" idx="3"/>
            <a:endCxn id="30" idx="1"/>
          </p:cNvCxnSpPr>
          <p:nvPr/>
        </p:nvCxnSpPr>
        <p:spPr>
          <a:xfrm flipV="1">
            <a:off x="3254331" y="5219633"/>
            <a:ext cx="2376842" cy="206627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30" name="テキスト ボックス 14">
            <a:extLst>
              <a:ext uri="{FF2B5EF4-FFF2-40B4-BE49-F238E27FC236}">
                <a16:creationId xmlns:a16="http://schemas.microsoft.com/office/drawing/2014/main" id="{C11E8EA7-9E74-E4DC-A347-2881A492DB05}"/>
              </a:ext>
            </a:extLst>
          </p:cNvPr>
          <p:cNvSpPr txBox="1"/>
          <p:nvPr/>
        </p:nvSpPr>
        <p:spPr>
          <a:xfrm>
            <a:off x="5631173" y="5019578"/>
            <a:ext cx="1244142" cy="400110"/>
          </a:xfrm>
          <a:prstGeom prst="rect">
            <a:avLst/>
          </a:prstGeom>
          <a:solidFill>
            <a:srgbClr val="92D05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agent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32" name="直線矢印コネクタ 14">
            <a:extLst>
              <a:ext uri="{FF2B5EF4-FFF2-40B4-BE49-F238E27FC236}">
                <a16:creationId xmlns:a16="http://schemas.microsoft.com/office/drawing/2014/main" id="{47D631A1-CCDE-8174-988A-836B04FF7B96}"/>
              </a:ext>
            </a:extLst>
          </p:cNvPr>
          <p:cNvCxnSpPr>
            <a:cxnSpLocks/>
          </p:cNvCxnSpPr>
          <p:nvPr/>
        </p:nvCxnSpPr>
        <p:spPr>
          <a:xfrm>
            <a:off x="6431170" y="5406863"/>
            <a:ext cx="0" cy="33690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35" name="直線矢印コネクタ 14">
            <a:extLst>
              <a:ext uri="{FF2B5EF4-FFF2-40B4-BE49-F238E27FC236}">
                <a16:creationId xmlns:a16="http://schemas.microsoft.com/office/drawing/2014/main" id="{C87763B8-74E4-36FF-9FE2-66D8FD64FCBF}"/>
              </a:ext>
            </a:extLst>
          </p:cNvPr>
          <p:cNvCxnSpPr>
            <a:cxnSpLocks/>
          </p:cNvCxnSpPr>
          <p:nvPr/>
        </p:nvCxnSpPr>
        <p:spPr>
          <a:xfrm flipV="1">
            <a:off x="7659445" y="5440242"/>
            <a:ext cx="0" cy="30352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54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E1AB-C3B1-E07E-08E6-440A10C4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System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3BF3E-DE73-7D41-C5E8-AB53DF9A0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Confine the target system in a container inside a CVM</a:t>
            </a:r>
          </a:p>
          <a:p>
            <a:pPr lvl="1"/>
            <a:r>
              <a:rPr lang="en-JP" dirty="0"/>
              <a:t>Run the agent outside the container securely</a:t>
            </a:r>
          </a:p>
          <a:p>
            <a:pPr lvl="1"/>
            <a:r>
              <a:rPr lang="en-JP" dirty="0"/>
              <a:t>Run IDS in a dedicated CVM securely</a:t>
            </a:r>
          </a:p>
          <a:p>
            <a:r>
              <a:rPr lang="en-JP" dirty="0"/>
              <a:t>IDS loads custom eBPF programs into the target CVM</a:t>
            </a:r>
          </a:p>
          <a:p>
            <a:pPr lvl="1"/>
            <a:r>
              <a:rPr lang="en-JP" dirty="0"/>
              <a:t>Execute them by sending a read-ahead request to the agent</a:t>
            </a:r>
          </a:p>
          <a:p>
            <a:pPr lvl="1"/>
            <a:r>
              <a:rPr lang="en-JP" dirty="0"/>
              <a:t>Preserve the obtained memory data in the cache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2B4FB-73F3-4FAD-89CE-0210A0A5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角丸四角形 20">
            <a:extLst>
              <a:ext uri="{FF2B5EF4-FFF2-40B4-BE49-F238E27FC236}">
                <a16:creationId xmlns:a16="http://schemas.microsoft.com/office/drawing/2014/main" id="{9B897891-9A5C-3525-28F1-90FAC2C307CE}"/>
              </a:ext>
            </a:extLst>
          </p:cNvPr>
          <p:cNvSpPr/>
          <p:nvPr/>
        </p:nvSpPr>
        <p:spPr>
          <a:xfrm>
            <a:off x="5505308" y="4772500"/>
            <a:ext cx="4047481" cy="17358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611EA196-EB1E-E7CA-D726-02F6CA4FA71D}"/>
              </a:ext>
            </a:extLst>
          </p:cNvPr>
          <p:cNvSpPr txBox="1"/>
          <p:nvPr/>
        </p:nvSpPr>
        <p:spPr>
          <a:xfrm>
            <a:off x="6721628" y="4320747"/>
            <a:ext cx="160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target 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EBEAE-0E03-DE9C-4F5C-FF1164170033}"/>
              </a:ext>
            </a:extLst>
          </p:cNvPr>
          <p:cNvSpPr/>
          <p:nvPr/>
        </p:nvSpPr>
        <p:spPr>
          <a:xfrm>
            <a:off x="7423756" y="5019578"/>
            <a:ext cx="1698725" cy="436226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bg1"/>
                </a:solidFill>
              </a:rPr>
              <a:t>container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78287-4802-556B-80A9-67FFA8BAE203}"/>
              </a:ext>
            </a:extLst>
          </p:cNvPr>
          <p:cNvSpPr/>
          <p:nvPr/>
        </p:nvSpPr>
        <p:spPr>
          <a:xfrm>
            <a:off x="5921631" y="5613197"/>
            <a:ext cx="3200851" cy="662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4">
            <a:extLst>
              <a:ext uri="{FF2B5EF4-FFF2-40B4-BE49-F238E27FC236}">
                <a16:creationId xmlns:a16="http://schemas.microsoft.com/office/drawing/2014/main" id="{433CE7F6-6918-1374-95F4-444E269EACEF}"/>
              </a:ext>
            </a:extLst>
          </p:cNvPr>
          <p:cNvSpPr txBox="1"/>
          <p:nvPr/>
        </p:nvSpPr>
        <p:spPr>
          <a:xfrm>
            <a:off x="6299171" y="5743767"/>
            <a:ext cx="1907040" cy="400110"/>
          </a:xfrm>
          <a:prstGeom prst="rect">
            <a:avLst/>
          </a:prstGeom>
          <a:solidFill>
            <a:srgbClr val="C4D69B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eBPF</a:t>
            </a: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program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783A3F-D89B-D385-CA63-B18FEE86C1C2}"/>
              </a:ext>
            </a:extLst>
          </p:cNvPr>
          <p:cNvSpPr txBox="1"/>
          <p:nvPr/>
        </p:nvSpPr>
        <p:spPr>
          <a:xfrm>
            <a:off x="8454789" y="57528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OS</a:t>
            </a:r>
          </a:p>
        </p:txBody>
      </p:sp>
      <p:sp>
        <p:nvSpPr>
          <p:cNvPr id="14" name="テキスト ボックス 14">
            <a:extLst>
              <a:ext uri="{FF2B5EF4-FFF2-40B4-BE49-F238E27FC236}">
                <a16:creationId xmlns:a16="http://schemas.microsoft.com/office/drawing/2014/main" id="{769953A7-493D-44EE-52B9-77E03C749095}"/>
              </a:ext>
            </a:extLst>
          </p:cNvPr>
          <p:cNvSpPr txBox="1"/>
          <p:nvPr/>
        </p:nvSpPr>
        <p:spPr>
          <a:xfrm>
            <a:off x="5921631" y="5019578"/>
            <a:ext cx="1244142" cy="400110"/>
          </a:xfrm>
          <a:prstGeom prst="rect">
            <a:avLst/>
          </a:prstGeom>
          <a:solidFill>
            <a:srgbClr val="92D05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agent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735ED98-0EC9-1F26-DB5D-1E62534DC512}"/>
              </a:ext>
            </a:extLst>
          </p:cNvPr>
          <p:cNvCxnSpPr>
            <a:cxnSpLocks/>
          </p:cNvCxnSpPr>
          <p:nvPr/>
        </p:nvCxnSpPr>
        <p:spPr>
          <a:xfrm>
            <a:off x="6721628" y="5406863"/>
            <a:ext cx="0" cy="33690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6" name="直線矢印コネクタ 14">
            <a:extLst>
              <a:ext uri="{FF2B5EF4-FFF2-40B4-BE49-F238E27FC236}">
                <a16:creationId xmlns:a16="http://schemas.microsoft.com/office/drawing/2014/main" id="{6D84D3D3-0816-3524-335F-0240927E4B05}"/>
              </a:ext>
            </a:extLst>
          </p:cNvPr>
          <p:cNvCxnSpPr>
            <a:cxnSpLocks/>
          </p:cNvCxnSpPr>
          <p:nvPr/>
        </p:nvCxnSpPr>
        <p:spPr>
          <a:xfrm flipV="1">
            <a:off x="7949903" y="5440242"/>
            <a:ext cx="0" cy="303525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7" name="角丸四角形 20">
            <a:extLst>
              <a:ext uri="{FF2B5EF4-FFF2-40B4-BE49-F238E27FC236}">
                <a16:creationId xmlns:a16="http://schemas.microsoft.com/office/drawing/2014/main" id="{8CA60DF4-5041-63DA-51BF-9427288B6EE2}"/>
              </a:ext>
            </a:extLst>
          </p:cNvPr>
          <p:cNvSpPr/>
          <p:nvPr/>
        </p:nvSpPr>
        <p:spPr>
          <a:xfrm>
            <a:off x="1941904" y="4772499"/>
            <a:ext cx="1730482" cy="17358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13">
            <a:extLst>
              <a:ext uri="{FF2B5EF4-FFF2-40B4-BE49-F238E27FC236}">
                <a16:creationId xmlns:a16="http://schemas.microsoft.com/office/drawing/2014/main" id="{F41DDDE9-A8DB-F8F6-8824-9B44375912EF}"/>
              </a:ext>
            </a:extLst>
          </p:cNvPr>
          <p:cNvSpPr txBox="1"/>
          <p:nvPr/>
        </p:nvSpPr>
        <p:spPr>
          <a:xfrm>
            <a:off x="2411366" y="5019578"/>
            <a:ext cx="814647" cy="400110"/>
          </a:xfrm>
          <a:prstGeom prst="rect">
            <a:avLst/>
          </a:prstGeom>
          <a:solidFill>
            <a:srgbClr val="FFC00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IDS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5F234-6014-1D96-DD92-DFA43604BA95}"/>
              </a:ext>
            </a:extLst>
          </p:cNvPr>
          <p:cNvSpPr txBox="1"/>
          <p:nvPr/>
        </p:nvSpPr>
        <p:spPr>
          <a:xfrm rot="20823032">
            <a:off x="3721152" y="5724421"/>
            <a:ext cx="170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pPr algn="ctr" defTabSz="914400"/>
            <a:r>
              <a:rPr lang="en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cxnSp>
        <p:nvCxnSpPr>
          <p:cNvPr id="13" name="直線矢印コネクタ 14">
            <a:extLst>
              <a:ext uri="{FF2B5EF4-FFF2-40B4-BE49-F238E27FC236}">
                <a16:creationId xmlns:a16="http://schemas.microsoft.com/office/drawing/2014/main" id="{C3208B2E-4E68-B978-7F15-2CB4C37BF772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346577" y="5363057"/>
            <a:ext cx="2575054" cy="62217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19" name="テキスト ボックス 12">
            <a:extLst>
              <a:ext uri="{FF2B5EF4-FFF2-40B4-BE49-F238E27FC236}">
                <a16:creationId xmlns:a16="http://schemas.microsoft.com/office/drawing/2014/main" id="{2BC29F3A-632F-BAE1-C77D-28C326B4C1A0}"/>
              </a:ext>
            </a:extLst>
          </p:cNvPr>
          <p:cNvSpPr txBox="1"/>
          <p:nvPr/>
        </p:nvSpPr>
        <p:spPr>
          <a:xfrm>
            <a:off x="2006718" y="4320747"/>
            <a:ext cx="160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IDS 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13">
            <a:extLst>
              <a:ext uri="{FF2B5EF4-FFF2-40B4-BE49-F238E27FC236}">
                <a16:creationId xmlns:a16="http://schemas.microsoft.com/office/drawing/2014/main" id="{EECD12B8-DCF3-ACCB-0D07-B288DE3E87C7}"/>
              </a:ext>
            </a:extLst>
          </p:cNvPr>
          <p:cNvSpPr txBox="1"/>
          <p:nvPr/>
        </p:nvSpPr>
        <p:spPr>
          <a:xfrm>
            <a:off x="2290800" y="5785172"/>
            <a:ext cx="1055777" cy="400110"/>
          </a:xfrm>
          <a:prstGeom prst="rect">
            <a:avLst/>
          </a:prstGeom>
          <a:solidFill>
            <a:srgbClr val="FFFF0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cache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cxnSp>
        <p:nvCxnSpPr>
          <p:cNvPr id="25" name="直線矢印コネクタ 14">
            <a:extLst>
              <a:ext uri="{FF2B5EF4-FFF2-40B4-BE49-F238E27FC236}">
                <a16:creationId xmlns:a16="http://schemas.microsoft.com/office/drawing/2014/main" id="{06295635-7D9F-0B79-3E1E-85E4525CB604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flipH="1">
            <a:off x="2818689" y="5419688"/>
            <a:ext cx="1" cy="3654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29" name="直線矢印コネクタ 14">
            <a:extLst>
              <a:ext uri="{FF2B5EF4-FFF2-40B4-BE49-F238E27FC236}">
                <a16:creationId xmlns:a16="http://schemas.microsoft.com/office/drawing/2014/main" id="{AF1C37E2-77D5-F35F-06E0-FFF45DA9966A}"/>
              </a:ext>
            </a:extLst>
          </p:cNvPr>
          <p:cNvCxnSpPr>
            <a:cxnSpLocks/>
            <a:stCxn id="14" idx="1"/>
            <a:endCxn id="7" idx="3"/>
          </p:cNvCxnSpPr>
          <p:nvPr/>
        </p:nvCxnSpPr>
        <p:spPr>
          <a:xfrm flipH="1">
            <a:off x="3226013" y="5219633"/>
            <a:ext cx="269561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01E1862-823C-B2D6-52CC-55AC399A68E6}"/>
              </a:ext>
            </a:extLst>
          </p:cNvPr>
          <p:cNvSpPr txBox="1"/>
          <p:nvPr/>
        </p:nvSpPr>
        <p:spPr>
          <a:xfrm>
            <a:off x="4069186" y="48222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120028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A6F-AD8A-6C55-98CB-30D5DE3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Challenge 1: Expressiveness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721B-C45C-0E25-1736-BC90C42C8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The eBPF verifier does not allow unbounded loops</a:t>
            </a:r>
          </a:p>
          <a:p>
            <a:pPr lvl="1"/>
            <a:r>
              <a:rPr lang="en-JP" dirty="0"/>
              <a:t>Read-ahead often traverses OS data until satisfying conditions</a:t>
            </a:r>
          </a:p>
          <a:p>
            <a:pPr lvl="1"/>
            <a:r>
              <a:rPr lang="en-JP" dirty="0"/>
              <a:t>Leveraging finite loops easily exceeds 1M instruction limits</a:t>
            </a:r>
          </a:p>
          <a:p>
            <a:r>
              <a:rPr lang="en-JP" dirty="0"/>
              <a:t>Use various methods for loops provided by eBPF </a:t>
            </a:r>
          </a:p>
          <a:p>
            <a:pPr lvl="1"/>
            <a:r>
              <a:rPr lang="en-JP" dirty="0"/>
              <a:t>Allow 8M iterations with the bpf_loop helper function</a:t>
            </a:r>
          </a:p>
          <a:p>
            <a:pPr lvl="1"/>
            <a:r>
              <a:rPr lang="en-JP" dirty="0"/>
              <a:t>Allow the loops of specific OS data with BPF iterators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77364-189B-3547-277C-EC3EADF3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25FD6C-FF42-8D88-8AB8-3F8E76843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44763"/>
              </p:ext>
            </p:extLst>
          </p:nvPr>
        </p:nvGraphicFramePr>
        <p:xfrm>
          <a:off x="5796842" y="4598440"/>
          <a:ext cx="5914517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6658">
                  <a:extLst>
                    <a:ext uri="{9D8B030D-6E8A-4147-A177-3AD203B41FA5}">
                      <a16:colId xmlns:a16="http://schemas.microsoft.com/office/drawing/2014/main" val="143766158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853081538"/>
                    </a:ext>
                  </a:extLst>
                </a:gridCol>
                <a:gridCol w="1317171">
                  <a:extLst>
                    <a:ext uri="{9D8B030D-6E8A-4147-A177-3AD203B41FA5}">
                      <a16:colId xmlns:a16="http://schemas.microsoft.com/office/drawing/2014/main" val="4066824435"/>
                    </a:ext>
                  </a:extLst>
                </a:gridCol>
                <a:gridCol w="1059488">
                  <a:extLst>
                    <a:ext uri="{9D8B030D-6E8A-4147-A177-3AD203B41FA5}">
                      <a16:colId xmlns:a16="http://schemas.microsoft.com/office/drawing/2014/main" val="484594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expressiveness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P" dirty="0"/>
                        <a:t>stability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674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bpf_loop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dirty="0"/>
                        <a:t>✔︎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649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BPF iterators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dirty="0"/>
                        <a:t>✔︎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7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JP" dirty="0"/>
                        <a:t>kfuncs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P" dirty="0"/>
                        <a:t>✔︎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2042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94B6A2-A11F-89AC-0FA5-536444988706}"/>
              </a:ext>
            </a:extLst>
          </p:cNvPr>
          <p:cNvSpPr txBox="1"/>
          <p:nvPr/>
        </p:nvSpPr>
        <p:spPr>
          <a:xfrm>
            <a:off x="500743" y="4378326"/>
            <a:ext cx="487184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JP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callback(...) {</a:t>
            </a:r>
          </a:p>
          <a:p>
            <a:pPr algn="l"/>
            <a:r>
              <a:rPr lang="en-JP" b="1" dirty="0">
                <a:latin typeface="Courier New" panose="02070309020205020404" pitchFamily="49" charset="0"/>
                <a:cs typeface="Courier New" panose="02070309020205020404" pitchFamily="49" charset="0"/>
              </a:rPr>
              <a:t>  task = next_task(task);</a:t>
            </a:r>
          </a:p>
          <a:p>
            <a:pPr algn="l"/>
            <a:r>
              <a:rPr lang="en-JP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 (task == init_task) return 1;</a:t>
            </a:r>
          </a:p>
          <a:p>
            <a:pPr algn="l"/>
            <a:r>
              <a:rPr lang="en-JP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algn="l"/>
            <a:r>
              <a:rPr lang="en-JP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/>
            <a:endParaRPr lang="en-JP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JP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bpf_loop</a:t>
            </a:r>
            <a:r>
              <a:rPr lang="en-JP" b="1" dirty="0">
                <a:latin typeface="Courier New" panose="02070309020205020404" pitchFamily="49" charset="0"/>
                <a:cs typeface="Courier New" panose="02070309020205020404" pitchFamily="49" charset="0"/>
              </a:rPr>
              <a:t>(1&lt;&lt;23, callback, 0, 0);</a:t>
            </a:r>
          </a:p>
        </p:txBody>
      </p:sp>
    </p:spTree>
    <p:extLst>
      <p:ext uri="{BB962C8B-B14F-4D97-AF65-F5344CB8AC3E}">
        <p14:creationId xmlns:p14="http://schemas.microsoft.com/office/powerpoint/2010/main" val="419414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32FF-FB8E-7862-5333-164081FD5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Challenge 2: Portability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2E08E-9717-625D-30CD-5BBCF7EB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eBPF programs depend on the kernel version</a:t>
            </a:r>
          </a:p>
          <a:p>
            <a:pPr lvl="1"/>
            <a:r>
              <a:rPr lang="en-JP" dirty="0"/>
              <a:t>It often differ between the development host and the target VM</a:t>
            </a:r>
          </a:p>
          <a:p>
            <a:pPr lvl="1"/>
            <a:r>
              <a:rPr lang="en-JP" dirty="0"/>
              <a:t>BCC compiles the programs at load time but needs support in the VM</a:t>
            </a:r>
          </a:p>
          <a:p>
            <a:r>
              <a:rPr lang="en-JP" dirty="0"/>
              <a:t>Use BPF CO-RE to accommodate version differences</a:t>
            </a:r>
          </a:p>
          <a:p>
            <a:pPr lvl="1"/>
            <a:r>
              <a:rPr lang="en-JP" dirty="0"/>
              <a:t>Relocate the offsets of the member variables of data structures</a:t>
            </a:r>
          </a:p>
          <a:p>
            <a:pPr lvl="1"/>
            <a:r>
              <a:rPr lang="en-JP" dirty="0"/>
              <a:t>Convert kernel variables to addresses with the BPF helper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8B34C-1E4F-119E-B7F4-C587E7A4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57A23-CB21-D340-80A0-623F78F268E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角丸四角形 20">
            <a:extLst>
              <a:ext uri="{FF2B5EF4-FFF2-40B4-BE49-F238E27FC236}">
                <a16:creationId xmlns:a16="http://schemas.microsoft.com/office/drawing/2014/main" id="{BDB257DD-7F1D-4BCC-5048-972E43F35F64}"/>
              </a:ext>
            </a:extLst>
          </p:cNvPr>
          <p:cNvSpPr/>
          <p:nvPr/>
        </p:nvSpPr>
        <p:spPr>
          <a:xfrm>
            <a:off x="5027588" y="4725236"/>
            <a:ext cx="1730482" cy="17358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12">
            <a:extLst>
              <a:ext uri="{FF2B5EF4-FFF2-40B4-BE49-F238E27FC236}">
                <a16:creationId xmlns:a16="http://schemas.microsoft.com/office/drawing/2014/main" id="{5CDFABB4-7F74-E196-3106-282585E77DDE}"/>
              </a:ext>
            </a:extLst>
          </p:cNvPr>
          <p:cNvSpPr txBox="1"/>
          <p:nvPr/>
        </p:nvSpPr>
        <p:spPr>
          <a:xfrm>
            <a:off x="5092402" y="4273484"/>
            <a:ext cx="160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IDS 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角丸四角形 20">
            <a:extLst>
              <a:ext uri="{FF2B5EF4-FFF2-40B4-BE49-F238E27FC236}">
                <a16:creationId xmlns:a16="http://schemas.microsoft.com/office/drawing/2014/main" id="{B93D476F-F23B-15EC-BF6E-F72B8A993488}"/>
              </a:ext>
            </a:extLst>
          </p:cNvPr>
          <p:cNvSpPr/>
          <p:nvPr/>
        </p:nvSpPr>
        <p:spPr>
          <a:xfrm>
            <a:off x="8315043" y="4725235"/>
            <a:ext cx="1730482" cy="17358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76200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1" i="1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10BB6156-595D-948F-850B-C82D897E2D56}"/>
              </a:ext>
            </a:extLst>
          </p:cNvPr>
          <p:cNvSpPr txBox="1"/>
          <p:nvPr/>
        </p:nvSpPr>
        <p:spPr>
          <a:xfrm>
            <a:off x="8379857" y="4273484"/>
            <a:ext cx="1600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target CVM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2D3DC6-89F8-230C-2919-6C1854114174}"/>
              </a:ext>
            </a:extLst>
          </p:cNvPr>
          <p:cNvSpPr/>
          <p:nvPr/>
        </p:nvSpPr>
        <p:spPr>
          <a:xfrm>
            <a:off x="8545673" y="5833881"/>
            <a:ext cx="1269221" cy="411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Linux 5.x</a:t>
            </a:r>
          </a:p>
        </p:txBody>
      </p:sp>
      <p:sp>
        <p:nvSpPr>
          <p:cNvPr id="14" name="テキスト ボックス 14">
            <a:extLst>
              <a:ext uri="{FF2B5EF4-FFF2-40B4-BE49-F238E27FC236}">
                <a16:creationId xmlns:a16="http://schemas.microsoft.com/office/drawing/2014/main" id="{940B0FEF-29C2-462E-B2CA-B000735E0E19}"/>
              </a:ext>
            </a:extLst>
          </p:cNvPr>
          <p:cNvSpPr txBox="1"/>
          <p:nvPr/>
        </p:nvSpPr>
        <p:spPr>
          <a:xfrm>
            <a:off x="8545673" y="4936929"/>
            <a:ext cx="1269221" cy="707886"/>
          </a:xfrm>
          <a:prstGeom prst="rect">
            <a:avLst/>
          </a:prstGeom>
          <a:solidFill>
            <a:srgbClr val="C4D69B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eBPF</a:t>
            </a:r>
            <a:endParaRPr kumimoji="0" lang="en" altLang="ja-JP" sz="2000" kern="0" dirty="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binary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7EABF1-F5CA-503C-52B1-1A89801494D8}"/>
              </a:ext>
            </a:extLst>
          </p:cNvPr>
          <p:cNvSpPr txBox="1"/>
          <p:nvPr/>
        </p:nvSpPr>
        <p:spPr>
          <a:xfrm>
            <a:off x="5258218" y="4936929"/>
            <a:ext cx="1269221" cy="707886"/>
          </a:xfrm>
          <a:prstGeom prst="rect">
            <a:avLst/>
          </a:prstGeom>
          <a:solidFill>
            <a:srgbClr val="C4D69B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eBPF</a:t>
            </a:r>
            <a:endParaRPr kumimoji="0" lang="en" altLang="ja-JP" sz="2000" kern="0" dirty="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binary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4804F5-3AAB-09BA-A1FE-CC5815E199B0}"/>
              </a:ext>
            </a:extLst>
          </p:cNvPr>
          <p:cNvSpPr/>
          <p:nvPr/>
        </p:nvSpPr>
        <p:spPr>
          <a:xfrm>
            <a:off x="1742739" y="4699413"/>
            <a:ext cx="1727875" cy="1787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5" name="テキスト ボックス 14">
            <a:extLst>
              <a:ext uri="{FF2B5EF4-FFF2-40B4-BE49-F238E27FC236}">
                <a16:creationId xmlns:a16="http://schemas.microsoft.com/office/drawing/2014/main" id="{3301669B-8649-FC07-3512-F7B5F59D091E}"/>
              </a:ext>
            </a:extLst>
          </p:cNvPr>
          <p:cNvSpPr txBox="1"/>
          <p:nvPr/>
        </p:nvSpPr>
        <p:spPr>
          <a:xfrm>
            <a:off x="1970763" y="4936928"/>
            <a:ext cx="1269221" cy="707886"/>
          </a:xfrm>
          <a:prstGeom prst="rect">
            <a:avLst/>
          </a:prstGeom>
          <a:solidFill>
            <a:srgbClr val="00B050"/>
          </a:solidFill>
          <a:ln w="2222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eBPF</a:t>
            </a:r>
            <a:endParaRPr kumimoji="0" lang="en" altLang="ja-JP" sz="2000" kern="0" dirty="0">
              <a:solidFill>
                <a:schemeClr val="bg1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ja-JP" sz="20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program</a:t>
            </a:r>
            <a:endParaRPr kumimoji="0" lang="ja-JP" altLang="en-US" sz="200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3FC339-9CDC-F3ED-5F85-5E46A82220F9}"/>
              </a:ext>
            </a:extLst>
          </p:cNvPr>
          <p:cNvSpPr/>
          <p:nvPr/>
        </p:nvSpPr>
        <p:spPr>
          <a:xfrm>
            <a:off x="1970763" y="5833880"/>
            <a:ext cx="1269221" cy="411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000" dirty="0">
                <a:solidFill>
                  <a:schemeClr val="tx1"/>
                </a:solidFill>
              </a:rPr>
              <a:t>Linux 6.x</a:t>
            </a:r>
          </a:p>
        </p:txBody>
      </p:sp>
      <p:sp>
        <p:nvSpPr>
          <p:cNvPr id="17" name="テキスト ボックス 12">
            <a:extLst>
              <a:ext uri="{FF2B5EF4-FFF2-40B4-BE49-F238E27FC236}">
                <a16:creationId xmlns:a16="http://schemas.microsoft.com/office/drawing/2014/main" id="{1D84998B-2C2B-719C-5BD9-02D41A0909FF}"/>
              </a:ext>
            </a:extLst>
          </p:cNvPr>
          <p:cNvSpPr txBox="1"/>
          <p:nvPr/>
        </p:nvSpPr>
        <p:spPr>
          <a:xfrm>
            <a:off x="1467968" y="4273481"/>
            <a:ext cx="2274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" altLang="ja-JP" sz="2000" dirty="0">
                <a:solidFill>
                  <a:prstClr val="black"/>
                </a:solidFill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development host</a:t>
            </a:r>
            <a:endParaRPr lang="ja-JP" altLang="en-US" sz="2000">
              <a:solidFill>
                <a:prstClr val="black"/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15C91C1C-C851-B903-848A-6987A399806D}"/>
              </a:ext>
            </a:extLst>
          </p:cNvPr>
          <p:cNvSpPr/>
          <p:nvPr/>
        </p:nvSpPr>
        <p:spPr>
          <a:xfrm>
            <a:off x="3625327" y="5163671"/>
            <a:ext cx="1237129" cy="3012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07A0F3-27CD-02BE-FC94-6A5E9A1CC181}"/>
              </a:ext>
            </a:extLst>
          </p:cNvPr>
          <p:cNvSpPr txBox="1"/>
          <p:nvPr/>
        </p:nvSpPr>
        <p:spPr>
          <a:xfrm>
            <a:off x="3742778" y="479433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compile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01375961-4E8A-2E27-67DE-942BF8E05F3C}"/>
              </a:ext>
            </a:extLst>
          </p:cNvPr>
          <p:cNvSpPr/>
          <p:nvPr/>
        </p:nvSpPr>
        <p:spPr>
          <a:xfrm>
            <a:off x="6917992" y="5163671"/>
            <a:ext cx="1237129" cy="30121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439F04-3C8B-7B54-4FDB-4CF21138BD81}"/>
              </a:ext>
            </a:extLst>
          </p:cNvPr>
          <p:cNvSpPr txBox="1"/>
          <p:nvPr/>
        </p:nvSpPr>
        <p:spPr>
          <a:xfrm>
            <a:off x="7226215" y="479433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JP" dirty="0"/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1249356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ッセンシャル">
  <a:themeElements>
    <a:clrScheme name="エッセンシャル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エッセンシャル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ッセンシャル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エッセンシャル.thmx</Template>
  <TotalTime>206112</TotalTime>
  <Words>3407</Words>
  <Application>Microsoft Macintosh PowerPoint</Application>
  <PresentationFormat>Widescreen</PresentationFormat>
  <Paragraphs>439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</vt:lpstr>
      <vt:lpstr>Arial</vt:lpstr>
      <vt:lpstr>Arial Black</vt:lpstr>
      <vt:lpstr>Calibri</vt:lpstr>
      <vt:lpstr>Courier New</vt:lpstr>
      <vt:lpstr>Tahoma</vt:lpstr>
      <vt:lpstr>エッセンシャル</vt:lpstr>
      <vt:lpstr>Secure and Efficient Monitoring of Confidential VMs Using Programmable Read-ahead with eBPF</vt:lpstr>
      <vt:lpstr>Insider Risk in Clouds</vt:lpstr>
      <vt:lpstr>Confidential VMs (CVMs)</vt:lpstr>
      <vt:lpstr>Intrusion Detection Systems (IDS) for CVMs</vt:lpstr>
      <vt:lpstr>Remote VMI for CVMs</vt:lpstr>
      <vt:lpstr>eBPFmonitor</vt:lpstr>
      <vt:lpstr>System Architecture</vt:lpstr>
      <vt:lpstr>Challenge 1: Expressiveness</vt:lpstr>
      <vt:lpstr>Challenge 2: Portability</vt:lpstr>
      <vt:lpstr>Challenge 3: Coverage</vt:lpstr>
      <vt:lpstr>(A)synchronous Read-ahead</vt:lpstr>
      <vt:lpstr>Granularity of Data Collection</vt:lpstr>
      <vt:lpstr>Experiments</vt:lpstr>
      <vt:lpstr>Comparison with Existing Methods</vt:lpstr>
      <vt:lpstr>Effect of (A)synchronous Read-ahead</vt:lpstr>
      <vt:lpstr>Conclusion</vt:lpstr>
    </vt:vector>
  </TitlesOfParts>
  <Company>Kyushu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クラウドにおける 仮想マシン・セキュリティ</dc:title>
  <dc:creator>Kourai Kenichi</dc:creator>
  <cp:lastModifiedBy>Kenichi Kourai</cp:lastModifiedBy>
  <cp:revision>3243</cp:revision>
  <cp:lastPrinted>2019-08-17T14:50:09Z</cp:lastPrinted>
  <dcterms:created xsi:type="dcterms:W3CDTF">2014-07-04T01:06:17Z</dcterms:created>
  <dcterms:modified xsi:type="dcterms:W3CDTF">2026-07-11T04:43:08Z</dcterms:modified>
</cp:coreProperties>
</file>